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ppt/tags/tag23.xml" ContentType="application/vnd.openxmlformats-officedocument.presentationml.tags+xml"/>
  <Override PartName="/ppt/notesSlides/notesSlide17.xml" ContentType="application/vnd.openxmlformats-officedocument.presentationml.notesSlide+xml"/>
  <Override PartName="/ppt/tags/tag24.xml" ContentType="application/vnd.openxmlformats-officedocument.presentationml.tags+xml"/>
  <Override PartName="/ppt/notesSlides/notesSlide18.xml" ContentType="application/vnd.openxmlformats-officedocument.presentationml.notesSlide+xml"/>
  <Override PartName="/ppt/tags/tag25.xml" ContentType="application/vnd.openxmlformats-officedocument.presentationml.tags+xml"/>
  <Override PartName="/ppt/notesSlides/notesSlide19.xml" ContentType="application/vnd.openxmlformats-officedocument.presentationml.notesSlide+xml"/>
  <Override PartName="/ppt/tags/tag26.xml" ContentType="application/vnd.openxmlformats-officedocument.presentationml.tags+xml"/>
  <Override PartName="/ppt/notesSlides/notesSlide20.xml" ContentType="application/vnd.openxmlformats-officedocument.presentationml.notesSlide+xml"/>
  <Override PartName="/ppt/tags/tag27.xml" ContentType="application/vnd.openxmlformats-officedocument.presentationml.tags+xml"/>
  <Override PartName="/ppt/notesSlides/notesSlide21.xml" ContentType="application/vnd.openxmlformats-officedocument.presentationml.notesSlide+xml"/>
  <Override PartName="/ppt/tags/tag28.xml" ContentType="application/vnd.openxmlformats-officedocument.presentationml.tags+xml"/>
  <Override PartName="/ppt/notesSlides/notesSlide22.xml" ContentType="application/vnd.openxmlformats-officedocument.presentationml.notesSlide+xml"/>
  <Override PartName="/ppt/tags/tag29.xml" ContentType="application/vnd.openxmlformats-officedocument.presentationml.tags+xml"/>
  <Override PartName="/ppt/notesSlides/notesSlide23.xml" ContentType="application/vnd.openxmlformats-officedocument.presentationml.notesSlide+xml"/>
  <Override PartName="/ppt/tags/tag30.xml" ContentType="application/vnd.openxmlformats-officedocument.presentationml.tags+xml"/>
  <Override PartName="/ppt/notesSlides/notesSlide24.xml" ContentType="application/vnd.openxmlformats-officedocument.presentationml.notesSlide+xml"/>
  <Override PartName="/ppt/tags/tag31.xml" ContentType="application/vnd.openxmlformats-officedocument.presentationml.tags+xml"/>
  <Override PartName="/ppt/notesSlides/notesSlide25.xml" ContentType="application/vnd.openxmlformats-officedocument.presentationml.notesSlide+xml"/>
  <Override PartName="/ppt/tags/tag32.xml" ContentType="application/vnd.openxmlformats-officedocument.presentationml.tags+xml"/>
  <Override PartName="/ppt/notesSlides/notesSlide26.xml" ContentType="application/vnd.openxmlformats-officedocument.presentationml.notesSlide+xml"/>
  <Override PartName="/ppt/tags/tag33.xml" ContentType="application/vnd.openxmlformats-officedocument.presentationml.tags+xml"/>
  <Override PartName="/ppt/notesSlides/notesSlide27.xml" ContentType="application/vnd.openxmlformats-officedocument.presentationml.notesSlide+xml"/>
  <Override PartName="/ppt/tags/tag34.xml" ContentType="application/vnd.openxmlformats-officedocument.presentationml.tags+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29.xml" ContentType="application/vnd.openxmlformats-officedocument.presentationml.notesSlide+xml"/>
  <Override PartName="/ppt/tags/tag36.xml" ContentType="application/vnd.openxmlformats-officedocument.presentationml.tags+xml"/>
  <Override PartName="/ppt/notesSlides/notesSlide30.xml" ContentType="application/vnd.openxmlformats-officedocument.presentationml.notesSlide+xml"/>
  <Override PartName="/ppt/tags/tag37.xml" ContentType="application/vnd.openxmlformats-officedocument.presentationml.tags+xml"/>
  <Override PartName="/ppt/notesSlides/notesSlide31.xml" ContentType="application/vnd.openxmlformats-officedocument.presentationml.notesSlide+xml"/>
  <Override PartName="/ppt/tags/tag38.xml" ContentType="application/vnd.openxmlformats-officedocument.presentationml.tags+xml"/>
  <Override PartName="/ppt/notesSlides/notesSlide32.xml" ContentType="application/vnd.openxmlformats-officedocument.presentationml.notesSlide+xml"/>
  <Override PartName="/ppt/tags/tag39.xml" ContentType="application/vnd.openxmlformats-officedocument.presentationml.tags+xml"/>
  <Override PartName="/ppt/notesSlides/notesSlide33.xml" ContentType="application/vnd.openxmlformats-officedocument.presentationml.notesSlide+xml"/>
  <Override PartName="/ppt/tags/tag40.xml" ContentType="application/vnd.openxmlformats-officedocument.presentationml.tags+xml"/>
  <Override PartName="/ppt/notesSlides/notesSlide34.xml" ContentType="application/vnd.openxmlformats-officedocument.presentationml.notesSlide+xml"/>
  <Override PartName="/ppt/tags/tag41.xml" ContentType="application/vnd.openxmlformats-officedocument.presentationml.tags+xml"/>
  <Override PartName="/ppt/notesSlides/notesSlide35.xml" ContentType="application/vnd.openxmlformats-officedocument.presentationml.notesSlide+xml"/>
  <Override PartName="/ppt/tags/tag42.xml" ContentType="application/vnd.openxmlformats-officedocument.presentationml.tags+xml"/>
  <Override PartName="/ppt/notesSlides/notesSlide36.xml" ContentType="application/vnd.openxmlformats-officedocument.presentationml.notesSlide+xml"/>
  <Override PartName="/ppt/tags/tag43.xml" ContentType="application/vnd.openxmlformats-officedocument.presentationml.tags+xml"/>
  <Override PartName="/ppt/notesSlides/notesSlide37.xml" ContentType="application/vnd.openxmlformats-officedocument.presentationml.notesSlide+xml"/>
  <Override PartName="/ppt/tags/tag44.xml" ContentType="application/vnd.openxmlformats-officedocument.presentationml.tags+xml"/>
  <Override PartName="/ppt/notesSlides/notesSlide38.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3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7.xml" ContentType="application/vnd.openxmlformats-officedocument.presentationml.tags+xml"/>
  <Override PartName="/ppt/notesSlides/notesSlide40.xml" ContentType="application/vnd.openxmlformats-officedocument.presentationml.notesSlide+xml"/>
  <Override PartName="/ppt/tags/tag48.xml" ContentType="application/vnd.openxmlformats-officedocument.presentationml.tags+xml"/>
  <Override PartName="/ppt/notesSlides/notesSlide41.xml" ContentType="application/vnd.openxmlformats-officedocument.presentationml.notesSlide+xml"/>
  <Override PartName="/ppt/tags/tag49.xml" ContentType="application/vnd.openxmlformats-officedocument.presentationml.tags+xml"/>
  <Override PartName="/ppt/notesSlides/notesSlide42.xml" ContentType="application/vnd.openxmlformats-officedocument.presentationml.notesSlide+xml"/>
  <Override PartName="/ppt/tags/tag50.xml" ContentType="application/vnd.openxmlformats-officedocument.presentationml.tags+xml"/>
  <Override PartName="/ppt/notesSlides/notesSlide43.xml" ContentType="application/vnd.openxmlformats-officedocument.presentationml.notesSlide+xml"/>
  <Override PartName="/ppt/tags/tag51.xml" ContentType="application/vnd.openxmlformats-officedocument.presentationml.tags+xml"/>
  <Override PartName="/ppt/notesSlides/notesSlide44.xml" ContentType="application/vnd.openxmlformats-officedocument.presentationml.notesSlide+xml"/>
  <Override PartName="/ppt/tags/tag52.xml" ContentType="application/vnd.openxmlformats-officedocument.presentationml.tags+xml"/>
  <Override PartName="/ppt/notesSlides/notesSlide45.xml" ContentType="application/vnd.openxmlformats-officedocument.presentationml.notesSlide+xml"/>
  <Override PartName="/ppt/tags/tag53.xml" ContentType="application/vnd.openxmlformats-officedocument.presentationml.tags+xml"/>
  <Override PartName="/ppt/notesSlides/notesSlide46.xml" ContentType="application/vnd.openxmlformats-officedocument.presentationml.notesSlide+xml"/>
  <Override PartName="/ppt/tags/tag54.xml" ContentType="application/vnd.openxmlformats-officedocument.presentationml.tags+xml"/>
  <Override PartName="/ppt/notesSlides/notesSlide47.xml" ContentType="application/vnd.openxmlformats-officedocument.presentationml.notesSlide+xml"/>
  <Override PartName="/ppt/tags/tag55.xml" ContentType="application/vnd.openxmlformats-officedocument.presentationml.tags+xml"/>
  <Override PartName="/ppt/notesSlides/notesSlide48.xml" ContentType="application/vnd.openxmlformats-officedocument.presentationml.notesSlide+xml"/>
  <Override PartName="/ppt/tags/tag56.xml" ContentType="application/vnd.openxmlformats-officedocument.presentationml.tags+xml"/>
  <Override PartName="/ppt/notesSlides/notesSlide49.xml" ContentType="application/vnd.openxmlformats-officedocument.presentationml.notesSlide+xml"/>
  <Override PartName="/ppt/tags/tag57.xml" ContentType="application/vnd.openxmlformats-officedocument.presentationml.tags+xml"/>
  <Override PartName="/ppt/notesSlides/notesSlide50.xml" ContentType="application/vnd.openxmlformats-officedocument.presentationml.notesSlide+xml"/>
  <Override PartName="/ppt/tags/tag58.xml" ContentType="application/vnd.openxmlformats-officedocument.presentationml.tags+xml"/>
  <Override PartName="/ppt/notesSlides/notesSlide51.xml" ContentType="application/vnd.openxmlformats-officedocument.presentationml.notesSlide+xml"/>
  <Override PartName="/ppt/tags/tag59.xml" ContentType="application/vnd.openxmlformats-officedocument.presentationml.tags+xml"/>
  <Override PartName="/ppt/notesSlides/notesSlide52.xml" ContentType="application/vnd.openxmlformats-officedocument.presentationml.notesSlide+xml"/>
  <Override PartName="/ppt/tags/tag60.xml" ContentType="application/vnd.openxmlformats-officedocument.presentationml.tags+xml"/>
  <Override PartName="/ppt/notesSlides/notesSlide53.xml" ContentType="application/vnd.openxmlformats-officedocument.presentationml.notesSlide+xml"/>
  <Override PartName="/ppt/tags/tag61.xml" ContentType="application/vnd.openxmlformats-officedocument.presentationml.tags+xml"/>
  <Override PartName="/ppt/notesSlides/notesSlide54.xml" ContentType="application/vnd.openxmlformats-officedocument.presentationml.notesSlide+xml"/>
  <Override PartName="/ppt/tags/tag62.xml" ContentType="application/vnd.openxmlformats-officedocument.presentationml.tags+xml"/>
  <Override PartName="/ppt/notesSlides/notesSlide55.xml" ContentType="application/vnd.openxmlformats-officedocument.presentationml.notesSlide+xml"/>
  <Override PartName="/ppt/tags/tag63.xml" ContentType="application/vnd.openxmlformats-officedocument.presentationml.tags+xml"/>
  <Override PartName="/ppt/notesSlides/notesSlide56.xml" ContentType="application/vnd.openxmlformats-officedocument.presentationml.notesSlide+xml"/>
  <Override PartName="/ppt/tags/tag64.xml" ContentType="application/vnd.openxmlformats-officedocument.presentationml.tags+xml"/>
  <Override PartName="/ppt/notesSlides/notesSlide57.xml" ContentType="application/vnd.openxmlformats-officedocument.presentationml.notesSlide+xml"/>
  <Override PartName="/ppt/tags/tag65.xml" ContentType="application/vnd.openxmlformats-officedocument.presentationml.tags+xml"/>
  <Override PartName="/ppt/notesSlides/notesSlide58.xml" ContentType="application/vnd.openxmlformats-officedocument.presentationml.notesSlide+xml"/>
  <Override PartName="/ppt/tags/tag66.xml" ContentType="application/vnd.openxmlformats-officedocument.presentationml.tags+xml"/>
  <Override PartName="/ppt/notesSlides/notesSlide59.xml" ContentType="application/vnd.openxmlformats-officedocument.presentationml.notesSlide+xml"/>
  <Override PartName="/ppt/tags/tag67.xml" ContentType="application/vnd.openxmlformats-officedocument.presentationml.tags+xml"/>
  <Override PartName="/ppt/notesSlides/notesSlide60.xml" ContentType="application/vnd.openxmlformats-officedocument.presentationml.notesSlide+xml"/>
  <Override PartName="/ppt/tags/tag68.xml" ContentType="application/vnd.openxmlformats-officedocument.presentationml.tags+xml"/>
  <Override PartName="/ppt/notesSlides/notesSlide61.xml" ContentType="application/vnd.openxmlformats-officedocument.presentationml.notesSlide+xml"/>
  <Override PartName="/ppt/tags/tag69.xml" ContentType="application/vnd.openxmlformats-officedocument.presentationml.tags+xml"/>
  <Override PartName="/ppt/notesSlides/notesSlide62.xml" ContentType="application/vnd.openxmlformats-officedocument.presentationml.notesSlide+xml"/>
  <Override PartName="/ppt/tags/tag70.xml" ContentType="application/vnd.openxmlformats-officedocument.presentationml.tags+xml"/>
  <Override PartName="/ppt/notesSlides/notesSlide63.xml" ContentType="application/vnd.openxmlformats-officedocument.presentationml.notesSlide+xml"/>
  <Override PartName="/ppt/tags/tag71.xml" ContentType="application/vnd.openxmlformats-officedocument.presentationml.tags+xml"/>
  <Override PartName="/ppt/notesSlides/notesSlide64.xml" ContentType="application/vnd.openxmlformats-officedocument.presentationml.notesSlide+xml"/>
  <Override PartName="/ppt/tags/tag72.xml" ContentType="application/vnd.openxmlformats-officedocument.presentationml.tags+xml"/>
  <Override PartName="/ppt/notesSlides/notesSlide65.xml" ContentType="application/vnd.openxmlformats-officedocument.presentationml.notesSlide+xml"/>
  <Override PartName="/ppt/tags/tag73.xml" ContentType="application/vnd.openxmlformats-officedocument.presentationml.tags+xml"/>
  <Override PartName="/ppt/notesSlides/notesSlide66.xml" ContentType="application/vnd.openxmlformats-officedocument.presentationml.notesSlide+xml"/>
  <Override PartName="/ppt/tags/tag74.xml" ContentType="application/vnd.openxmlformats-officedocument.presentationml.tags+xml"/>
  <Override PartName="/ppt/notesSlides/notesSlide67.xml" ContentType="application/vnd.openxmlformats-officedocument.presentationml.notesSlide+xml"/>
  <Override PartName="/ppt/tags/tag75.xml" ContentType="application/vnd.openxmlformats-officedocument.presentationml.tags+xml"/>
  <Override PartName="/ppt/notesSlides/notesSlide68.xml" ContentType="application/vnd.openxmlformats-officedocument.presentationml.notesSlide+xml"/>
  <Override PartName="/ppt/tags/tag76.xml" ContentType="application/vnd.openxmlformats-officedocument.presentationml.tags+xml"/>
  <Override PartName="/ppt/notesSlides/notesSlide69.xml" ContentType="application/vnd.openxmlformats-officedocument.presentationml.notesSlide+xml"/>
  <Override PartName="/ppt/tags/tag77.xml" ContentType="application/vnd.openxmlformats-officedocument.presentationml.tags+xml"/>
  <Override PartName="/ppt/notesSlides/notesSlide70.xml" ContentType="application/vnd.openxmlformats-officedocument.presentationml.notesSlide+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92.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93.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94.xml" ContentType="application/vnd.openxmlformats-officedocument.presentationml.notesSlide+xml"/>
  <Override PartName="/ppt/tags/tag105.xml" ContentType="application/vnd.openxmlformats-officedocument.presentationml.tags+xml"/>
  <Override PartName="/ppt/notesSlides/notesSlide95.xml" ContentType="application/vnd.openxmlformats-officedocument.presentationml.notesSlide+xml"/>
  <Override PartName="/ppt/tags/tag106.xml" ContentType="application/vnd.openxmlformats-officedocument.presentationml.tags+xml"/>
  <Override PartName="/ppt/notesSlides/notesSlide96.xml" ContentType="application/vnd.openxmlformats-officedocument.presentationml.notesSlide+xml"/>
  <Override PartName="/ppt/tags/tag107.xml" ContentType="application/vnd.openxmlformats-officedocument.presentationml.tags+xml"/>
  <Override PartName="/ppt/notesSlides/notesSlide97.xml" ContentType="application/vnd.openxmlformats-officedocument.presentationml.notesSlide+xml"/>
  <Override PartName="/ppt/tags/tag108.xml" ContentType="application/vnd.openxmlformats-officedocument.presentationml.tags+xml"/>
  <Override PartName="/ppt/notesSlides/notesSlide98.xml" ContentType="application/vnd.openxmlformats-officedocument.presentationml.notesSlide+xml"/>
  <Override PartName="/ppt/tags/tag109.xml" ContentType="application/vnd.openxmlformats-officedocument.presentationml.tags+xml"/>
  <Override PartName="/ppt/notesSlides/notesSlide99.xml" ContentType="application/vnd.openxmlformats-officedocument.presentationml.notesSlide+xml"/>
  <Override PartName="/ppt/tags/tag110.xml" ContentType="application/vnd.openxmlformats-officedocument.presentationml.tags+xml"/>
  <Override PartName="/ppt/notesSlides/notesSlide100.xml" ContentType="application/vnd.openxmlformats-officedocument.presentationml.notesSlide+xml"/>
  <Override PartName="/ppt/tags/tag111.xml" ContentType="application/vnd.openxmlformats-officedocument.presentationml.tags+xml"/>
  <Override PartName="/ppt/notesSlides/notesSlide101.xml" ContentType="application/vnd.openxmlformats-officedocument.presentationml.notesSlide+xml"/>
  <Override PartName="/ppt/tags/tag112.xml" ContentType="application/vnd.openxmlformats-officedocument.presentationml.tags+xml"/>
  <Override PartName="/ppt/notesSlides/notesSlide102.xml" ContentType="application/vnd.openxmlformats-officedocument.presentationml.notesSlide+xml"/>
  <Override PartName="/ppt/tags/tag113.xml" ContentType="application/vnd.openxmlformats-officedocument.presentationml.tags+xml"/>
  <Override PartName="/ppt/notesSlides/notesSlide103.xml" ContentType="application/vnd.openxmlformats-officedocument.presentationml.notesSlide+xml"/>
  <Override PartName="/ppt/tags/tag114.xml" ContentType="application/vnd.openxmlformats-officedocument.presentationml.tags+xml"/>
  <Override PartName="/ppt/notesSlides/notesSlide104.xml" ContentType="application/vnd.openxmlformats-officedocument.presentationml.notesSlide+xml"/>
  <Override PartName="/ppt/tags/tag115.xml" ContentType="application/vnd.openxmlformats-officedocument.presentationml.tags+xml"/>
  <Override PartName="/ppt/notesSlides/notesSlide105.xml" ContentType="application/vnd.openxmlformats-officedocument.presentationml.notesSlide+xml"/>
  <Override PartName="/ppt/tags/tag116.xml" ContentType="application/vnd.openxmlformats-officedocument.presentationml.tags+xml"/>
  <Override PartName="/ppt/notesSlides/notesSlide106.xml" ContentType="application/vnd.openxmlformats-officedocument.presentationml.notesSlide+xml"/>
  <Override PartName="/ppt/tags/tag117.xml" ContentType="application/vnd.openxmlformats-officedocument.presentationml.tags+xml"/>
  <Override PartName="/ppt/notesSlides/notesSlide107.xml" ContentType="application/vnd.openxmlformats-officedocument.presentationml.notesSlide+xml"/>
  <Override PartName="/ppt/tags/tag118.xml" ContentType="application/vnd.openxmlformats-officedocument.presentationml.tags+xml"/>
  <Override PartName="/ppt/notesSlides/notesSlide108.xml" ContentType="application/vnd.openxmlformats-officedocument.presentationml.notesSlide+xml"/>
  <Override PartName="/ppt/tags/tag119.xml" ContentType="application/vnd.openxmlformats-officedocument.presentationml.tags+xml"/>
  <Override PartName="/ppt/notesSlides/notesSlide109.xml" ContentType="application/vnd.openxmlformats-officedocument.presentationml.notesSlide+xml"/>
  <Override PartName="/ppt/tags/tag120.xml" ContentType="application/vnd.openxmlformats-officedocument.presentationml.tags+xml"/>
  <Override PartName="/ppt/notesSlides/notesSlide110.xml" ContentType="application/vnd.openxmlformats-officedocument.presentationml.notesSlide+xml"/>
  <Override PartName="/ppt/tags/tag121.xml" ContentType="application/vnd.openxmlformats-officedocument.presentationml.tags+xml"/>
  <Override PartName="/ppt/notesSlides/notesSlide111.xml" ContentType="application/vnd.openxmlformats-officedocument.presentationml.notesSlide+xml"/>
  <Override PartName="/ppt/tags/tag122.xml" ContentType="application/vnd.openxmlformats-officedocument.presentationml.tags+xml"/>
  <Override PartName="/ppt/notesSlides/notesSlide112.xml" ContentType="application/vnd.openxmlformats-officedocument.presentationml.notesSlide+xml"/>
  <Override PartName="/ppt/tags/tag123.xml" ContentType="application/vnd.openxmlformats-officedocument.presentationml.tags+xml"/>
  <Override PartName="/ppt/notesSlides/notesSlide113.xml" ContentType="application/vnd.openxmlformats-officedocument.presentationml.notesSlide+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notesSlides/notesSlide121.xml" ContentType="application/vnd.openxmlformats-officedocument.presentationml.notesSlide+xml"/>
  <Override PartName="/ppt/tags/tag132.xml" ContentType="application/vnd.openxmlformats-officedocument.presentationml.tags+xml"/>
  <Override PartName="/ppt/notesSlides/notesSlide122.xml" ContentType="application/vnd.openxmlformats-officedocument.presentationml.notesSlide+xml"/>
  <Override PartName="/ppt/tags/tag133.xml" ContentType="application/vnd.openxmlformats-officedocument.presentationml.tags+xml"/>
  <Override PartName="/ppt/notesSlides/notesSlide123.xml" ContentType="application/vnd.openxmlformats-officedocument.presentationml.notesSlide+xml"/>
  <Override PartName="/ppt/tags/tag134.xml" ContentType="application/vnd.openxmlformats-officedocument.presentationml.tags+xml"/>
  <Override PartName="/ppt/notesSlides/notesSlide124.xml" ContentType="application/vnd.openxmlformats-officedocument.presentationml.notesSlide+xml"/>
  <Override PartName="/ppt/tags/tag135.xml" ContentType="application/vnd.openxmlformats-officedocument.presentationml.tags+xml"/>
  <Override PartName="/ppt/notesSlides/notesSlide125.xml" ContentType="application/vnd.openxmlformats-officedocument.presentationml.notesSlide+xml"/>
  <Override PartName="/ppt/tags/tag136.xml" ContentType="application/vnd.openxmlformats-officedocument.presentationml.tags+xml"/>
  <Override PartName="/ppt/notesSlides/notesSlide126.xml" ContentType="application/vnd.openxmlformats-officedocument.presentationml.notesSlide+xml"/>
  <Override PartName="/ppt/tags/tag137.xml" ContentType="application/vnd.openxmlformats-officedocument.presentationml.tags+xml"/>
  <Override PartName="/ppt/notesSlides/notesSlide127.xml" ContentType="application/vnd.openxmlformats-officedocument.presentationml.notesSlide+xml"/>
  <Override PartName="/ppt/tags/tag138.xml" ContentType="application/vnd.openxmlformats-officedocument.presentationml.tags+xml"/>
  <Override PartName="/ppt/notesSlides/notesSlide128.xml" ContentType="application/vnd.openxmlformats-officedocument.presentationml.notesSlide+xml"/>
  <Override PartName="/ppt/tags/tag139.xml" ContentType="application/vnd.openxmlformats-officedocument.presentationml.tags+xml"/>
  <Override PartName="/ppt/notesSlides/notesSlide129.xml" ContentType="application/vnd.openxmlformats-officedocument.presentationml.notesSlide+xml"/>
  <Override PartName="/ppt/tags/tag140.xml" ContentType="application/vnd.openxmlformats-officedocument.presentationml.tags+xml"/>
  <Override PartName="/ppt/notesSlides/notesSlide130.xml" ContentType="application/vnd.openxmlformats-officedocument.presentationml.notesSlide+xml"/>
  <Override PartName="/ppt/tags/tag141.xml" ContentType="application/vnd.openxmlformats-officedocument.presentationml.tags+xml"/>
  <Override PartName="/ppt/notesSlides/notesSlide131.xml" ContentType="application/vnd.openxmlformats-officedocument.presentationml.notesSlide+xml"/>
  <Override PartName="/ppt/tags/tag142.xml" ContentType="application/vnd.openxmlformats-officedocument.presentationml.tags+xml"/>
  <Override PartName="/ppt/notesSlides/notesSlide132.xml" ContentType="application/vnd.openxmlformats-officedocument.presentationml.notesSlide+xml"/>
  <Override PartName="/ppt/tags/tag143.xml" ContentType="application/vnd.openxmlformats-officedocument.presentationml.tags+xml"/>
  <Override PartName="/ppt/notesSlides/notesSlide133.xml" ContentType="application/vnd.openxmlformats-officedocument.presentationml.notesSlide+xml"/>
  <Override PartName="/ppt/tags/tag144.xml" ContentType="application/vnd.openxmlformats-officedocument.presentationml.tags+xml"/>
  <Override PartName="/ppt/notesSlides/notesSlide134.xml" ContentType="application/vnd.openxmlformats-officedocument.presentationml.notesSlide+xml"/>
  <Override PartName="/ppt/tags/tag145.xml" ContentType="application/vnd.openxmlformats-officedocument.presentationml.tags+xml"/>
  <Override PartName="/ppt/notesSlides/notesSlide135.xml" ContentType="application/vnd.openxmlformats-officedocument.presentationml.notesSlide+xml"/>
  <Override PartName="/ppt/tags/tag146.xml" ContentType="application/vnd.openxmlformats-officedocument.presentationml.tags+xml"/>
  <Override PartName="/ppt/notesSlides/notesSlide136.xml" ContentType="application/vnd.openxmlformats-officedocument.presentationml.notesSlide+xml"/>
  <Override PartName="/ppt/tags/tag147.xml" ContentType="application/vnd.openxmlformats-officedocument.presentationml.tags+xml"/>
  <Override PartName="/ppt/notesSlides/notesSlide137.xml" ContentType="application/vnd.openxmlformats-officedocument.presentationml.notesSlide+xml"/>
  <Override PartName="/ppt/tags/tag148.xml" ContentType="application/vnd.openxmlformats-officedocument.presentationml.tags+xml"/>
  <Override PartName="/ppt/notesSlides/notesSlide138.xml" ContentType="application/vnd.openxmlformats-officedocument.presentationml.notesSlide+xml"/>
  <Override PartName="/ppt/tags/tag149.xml" ContentType="application/vnd.openxmlformats-officedocument.presentationml.tags+xml"/>
  <Override PartName="/ppt/notesSlides/notesSlide139.xml" ContentType="application/vnd.openxmlformats-officedocument.presentationml.notesSlide+xml"/>
  <Override PartName="/ppt/tags/tag150.xml" ContentType="application/vnd.openxmlformats-officedocument.presentationml.tags+xml"/>
  <Override PartName="/ppt/notesSlides/notesSlide140.xml" ContentType="application/vnd.openxmlformats-officedocument.presentationml.notesSlide+xml"/>
  <Override PartName="/ppt/tags/tag151.xml" ContentType="application/vnd.openxmlformats-officedocument.presentationml.tags+xml"/>
  <Override PartName="/ppt/notesSlides/notesSlide141.xml" ContentType="application/vnd.openxmlformats-officedocument.presentationml.notesSlide+xml"/>
  <Override PartName="/ppt/tags/tag152.xml" ContentType="application/vnd.openxmlformats-officedocument.presentationml.tags+xml"/>
  <Override PartName="/ppt/notesSlides/notesSlide142.xml" ContentType="application/vnd.openxmlformats-officedocument.presentationml.notesSlide+xml"/>
  <Override PartName="/ppt/tags/tag153.xml" ContentType="application/vnd.openxmlformats-officedocument.presentationml.tags+xml"/>
  <Override PartName="/ppt/notesSlides/notesSlide143.xml" ContentType="application/vnd.openxmlformats-officedocument.presentationml.notesSlide+xml"/>
  <Override PartName="/ppt/tags/tag154.xml" ContentType="application/vnd.openxmlformats-officedocument.presentationml.tags+xml"/>
  <Override PartName="/ppt/notesSlides/notesSlide144.xml" ContentType="application/vnd.openxmlformats-officedocument.presentationml.notesSlide+xml"/>
  <Override PartName="/ppt/tags/tag155.xml" ContentType="application/vnd.openxmlformats-officedocument.presentationml.tags+xml"/>
  <Override PartName="/ppt/notesSlides/notesSlide145.xml" ContentType="application/vnd.openxmlformats-officedocument.presentationml.notesSlide+xml"/>
  <Override PartName="/ppt/tags/tag156.xml" ContentType="application/vnd.openxmlformats-officedocument.presentationml.tags+xml"/>
  <Override PartName="/ppt/notesSlides/notesSlide146.xml" ContentType="application/vnd.openxmlformats-officedocument.presentationml.notesSlide+xml"/>
  <Override PartName="/ppt/tags/tag157.xml" ContentType="application/vnd.openxmlformats-officedocument.presentationml.tags+xml"/>
  <Override PartName="/ppt/notesSlides/notesSlide147.xml" ContentType="application/vnd.openxmlformats-officedocument.presentationml.notesSlide+xml"/>
  <Override PartName="/ppt/tags/tag158.xml" ContentType="application/vnd.openxmlformats-officedocument.presentationml.tags+xml"/>
  <Override PartName="/ppt/notesSlides/notesSlide148.xml" ContentType="application/vnd.openxmlformats-officedocument.presentationml.notesSlide+xml"/>
  <Override PartName="/ppt/tags/tag159.xml" ContentType="application/vnd.openxmlformats-officedocument.presentationml.tags+xml"/>
  <Override PartName="/ppt/notesSlides/notesSlide149.xml" ContentType="application/vnd.openxmlformats-officedocument.presentationml.notesSlide+xml"/>
  <Override PartName="/ppt/tags/tag160.xml" ContentType="application/vnd.openxmlformats-officedocument.presentationml.tags+xml"/>
  <Override PartName="/ppt/notesSlides/notesSlide150.xml" ContentType="application/vnd.openxmlformats-officedocument.presentationml.notesSlide+xml"/>
  <Override PartName="/ppt/tags/tag161.xml" ContentType="application/vnd.openxmlformats-officedocument.presentationml.tags+xml"/>
  <Override PartName="/ppt/notesSlides/notesSlide151.xml" ContentType="application/vnd.openxmlformats-officedocument.presentationml.notesSlide+xml"/>
  <Override PartName="/ppt/tags/tag162.xml" ContentType="application/vnd.openxmlformats-officedocument.presentationml.tags+xml"/>
  <Override PartName="/ppt/notesSlides/notesSlide152.xml" ContentType="application/vnd.openxmlformats-officedocument.presentationml.notesSlide+xml"/>
  <Override PartName="/ppt/tags/tag163.xml" ContentType="application/vnd.openxmlformats-officedocument.presentationml.tags+xml"/>
  <Override PartName="/ppt/notesSlides/notesSlide153.xml" ContentType="application/vnd.openxmlformats-officedocument.presentationml.notesSlide+xml"/>
  <Override PartName="/ppt/tags/tag164.xml" ContentType="application/vnd.openxmlformats-officedocument.presentationml.tags+xml"/>
  <Override PartName="/ppt/notesSlides/notesSlide154.xml" ContentType="application/vnd.openxmlformats-officedocument.presentationml.notesSlide+xml"/>
  <Override PartName="/ppt/tags/tag165.xml" ContentType="application/vnd.openxmlformats-officedocument.presentationml.tags+xml"/>
  <Override PartName="/ppt/notesSlides/notesSlide155.xml" ContentType="application/vnd.openxmlformats-officedocument.presentationml.notesSlide+xml"/>
  <Override PartName="/ppt/tags/tag166.xml" ContentType="application/vnd.openxmlformats-officedocument.presentationml.tags+xml"/>
  <Override PartName="/ppt/notesSlides/notesSlide156.xml" ContentType="application/vnd.openxmlformats-officedocument.presentationml.notesSlide+xml"/>
  <Override PartName="/ppt/tags/tag167.xml" ContentType="application/vnd.openxmlformats-officedocument.presentationml.tags+xml"/>
  <Override PartName="/ppt/notesSlides/notesSlide157.xml" ContentType="application/vnd.openxmlformats-officedocument.presentationml.notesSlide+xml"/>
  <Override PartName="/ppt/tags/tag168.xml" ContentType="application/vnd.openxmlformats-officedocument.presentationml.tags+xml"/>
  <Override PartName="/ppt/notesSlides/notesSlide158.xml" ContentType="application/vnd.openxmlformats-officedocument.presentationml.notesSlide+xml"/>
  <Override PartName="/ppt/tags/tag169.xml" ContentType="application/vnd.openxmlformats-officedocument.presentationml.tags+xml"/>
  <Override PartName="/ppt/notesSlides/notesSlide159.xml" ContentType="application/vnd.openxmlformats-officedocument.presentationml.notesSlide+xml"/>
  <Override PartName="/ppt/tags/tag170.xml" ContentType="application/vnd.openxmlformats-officedocument.presentationml.tags+xml"/>
  <Override PartName="/ppt/notesSlides/notesSlide160.xml" ContentType="application/vnd.openxmlformats-officedocument.presentationml.notesSlide+xml"/>
  <Override PartName="/ppt/tags/tag171.xml" ContentType="application/vnd.openxmlformats-officedocument.presentationml.tags+xml"/>
  <Override PartName="/ppt/notesSlides/notesSlide161.xml" ContentType="application/vnd.openxmlformats-officedocument.presentationml.notesSlide+xml"/>
  <Override PartName="/ppt/tags/tag172.xml" ContentType="application/vnd.openxmlformats-officedocument.presentationml.tags+xml"/>
  <Override PartName="/ppt/notesSlides/notesSlide162.xml" ContentType="application/vnd.openxmlformats-officedocument.presentationml.notesSlide+xml"/>
  <Override PartName="/ppt/tags/tag173.xml" ContentType="application/vnd.openxmlformats-officedocument.presentationml.tags+xml"/>
  <Override PartName="/ppt/notesSlides/notesSlide163.xml" ContentType="application/vnd.openxmlformats-officedocument.presentationml.notesSlide+xml"/>
  <Override PartName="/ppt/tags/tag174.xml" ContentType="application/vnd.openxmlformats-officedocument.presentationml.tags+xml"/>
  <Override PartName="/ppt/notesSlides/notesSlide164.xml" ContentType="application/vnd.openxmlformats-officedocument.presentationml.notesSlide+xml"/>
  <Override PartName="/ppt/tags/tag175.xml" ContentType="application/vnd.openxmlformats-officedocument.presentationml.tags+xml"/>
  <Override PartName="/ppt/notesSlides/notesSlide165.xml" ContentType="application/vnd.openxmlformats-officedocument.presentationml.notesSlide+xml"/>
  <Override PartName="/ppt/tags/tag176.xml" ContentType="application/vnd.openxmlformats-officedocument.presentationml.tags+xml"/>
  <Override PartName="/ppt/notesSlides/notesSlide166.xml" ContentType="application/vnd.openxmlformats-officedocument.presentationml.notesSlide+xml"/>
  <Override PartName="/ppt/tags/tag177.xml" ContentType="application/vnd.openxmlformats-officedocument.presentationml.tags+xml"/>
  <Override PartName="/ppt/notesSlides/notesSlide167.xml" ContentType="application/vnd.openxmlformats-officedocument.presentationml.notesSlide+xml"/>
  <Override PartName="/ppt/tags/tag178.xml" ContentType="application/vnd.openxmlformats-officedocument.presentationml.tags+xml"/>
  <Override PartName="/ppt/notesSlides/notesSlide168.xml" ContentType="application/vnd.openxmlformats-officedocument.presentationml.notesSlide+xml"/>
  <Override PartName="/ppt/tags/tag179.xml" ContentType="application/vnd.openxmlformats-officedocument.presentationml.tags+xml"/>
  <Override PartName="/ppt/notesSlides/notesSlide169.xml" ContentType="application/vnd.openxmlformats-officedocument.presentationml.notesSlide+xml"/>
  <Override PartName="/ppt/tags/tag180.xml" ContentType="application/vnd.openxmlformats-officedocument.presentationml.tags+xml"/>
  <Override PartName="/ppt/notesSlides/notesSlide170.xml" ContentType="application/vnd.openxmlformats-officedocument.presentationml.notesSlide+xml"/>
  <Override PartName="/ppt/tags/tag181.xml" ContentType="application/vnd.openxmlformats-officedocument.presentationml.tags+xml"/>
  <Override PartName="/ppt/notesSlides/notesSlide171.xml" ContentType="application/vnd.openxmlformats-officedocument.presentationml.notesSlide+xml"/>
  <Override PartName="/ppt/tags/tag182.xml" ContentType="application/vnd.openxmlformats-officedocument.presentationml.tags+xml"/>
  <Override PartName="/ppt/notesSlides/notesSlide172.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7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74.xml" ContentType="application/vnd.openxmlformats-officedocument.presentationml.notesSlide+xml"/>
  <Override PartName="/ppt/tags/tag187.xml" ContentType="application/vnd.openxmlformats-officedocument.presentationml.tags+xml"/>
  <Override PartName="/ppt/tags/tag188.xml" ContentType="application/vnd.openxmlformats-officedocument.presentationml.tags+xml"/>
  <Override PartName="/ppt/notesSlides/notesSlide175.xml" ContentType="application/vnd.openxmlformats-officedocument.presentationml.notesSlide+xml"/>
  <Override PartName="/ppt/tags/tag189.xml" ContentType="application/vnd.openxmlformats-officedocument.presentationml.tags+xml"/>
  <Override PartName="/ppt/notesSlides/notesSlide176.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17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178.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179.xml" ContentType="application/vnd.openxmlformats-officedocument.presentationml.notesSlide+xml"/>
  <Override PartName="/ppt/tags/tag196.xml" ContentType="application/vnd.openxmlformats-officedocument.presentationml.tags+xml"/>
  <Override PartName="/ppt/notesSlides/notesSlide180.xml" ContentType="application/vnd.openxmlformats-officedocument.presentationml.notesSlide+xml"/>
  <Override PartName="/ppt/tags/tag197.xml" ContentType="application/vnd.openxmlformats-officedocument.presentationml.tags+xml"/>
  <Override PartName="/ppt/tags/tag198.xml" ContentType="application/vnd.openxmlformats-officedocument.presentationml.tags+xml"/>
  <Override PartName="/ppt/notesSlides/notesSlide181.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notesSlides/notesSlide182.xml" ContentType="application/vnd.openxmlformats-officedocument.presentationml.notesSlide+xml"/>
  <Override PartName="/ppt/tags/tag201.xml" ContentType="application/vnd.openxmlformats-officedocument.presentationml.tags+xml"/>
  <Override PartName="/ppt/tags/tag202.xml" ContentType="application/vnd.openxmlformats-officedocument.presentationml.tags+xml"/>
  <Override PartName="/ppt/notesSlides/notesSlide183.xml" ContentType="application/vnd.openxmlformats-officedocument.presentationml.notesSlide+xml"/>
  <Override PartName="/ppt/tags/tag203.xml" ContentType="application/vnd.openxmlformats-officedocument.presentationml.tags+xml"/>
  <Override PartName="/ppt/tags/tag204.xml" ContentType="application/vnd.openxmlformats-officedocument.presentationml.tags+xml"/>
  <Override PartName="/ppt/notesSlides/notesSlide184.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notesSlides/notesSlide185.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86.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8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88.xml" ContentType="application/vnd.openxmlformats-officedocument.presentationml.notesSlide+xml"/>
  <Override PartName="/ppt/tags/tag213.xml" ContentType="application/vnd.openxmlformats-officedocument.presentationml.tags+xml"/>
  <Override PartName="/ppt/notesSlides/notesSlide189.xml" ContentType="application/vnd.openxmlformats-officedocument.presentationml.notesSlide+xml"/>
  <Override PartName="/ppt/tags/tag214.xml" ContentType="application/vnd.openxmlformats-officedocument.presentationml.tags+xml"/>
  <Override PartName="/ppt/notesSlides/notesSlide190.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91.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92.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9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94.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95.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96.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9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9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99.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200.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201.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202.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203.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204.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205.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206.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207.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208.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209.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210.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21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212.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213.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214.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215.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216.xml" ContentType="application/vnd.openxmlformats-officedocument.presentationml.notesSlide+xml"/>
  <Override PartName="/ppt/tags/tag267.xml" ContentType="application/vnd.openxmlformats-officedocument.presentationml.tags+xml"/>
  <Override PartName="/ppt/notesSlides/notesSlide217.xml" ContentType="application/vnd.openxmlformats-officedocument.presentationml.notesSlide+xml"/>
  <Override PartName="/ppt/tags/tag268.xml" ContentType="application/vnd.openxmlformats-officedocument.presentationml.tags+xml"/>
  <Override PartName="/ppt/notesSlides/notesSlide218.xml" ContentType="application/vnd.openxmlformats-officedocument.presentationml.notesSlide+xml"/>
  <Override PartName="/ppt/tags/tag269.xml" ContentType="application/vnd.openxmlformats-officedocument.presentationml.tags+xml"/>
  <Override PartName="/ppt/notesSlides/notesSlide219.xml" ContentType="application/vnd.openxmlformats-officedocument.presentationml.notesSlide+xml"/>
  <Override PartName="/ppt/tags/tag270.xml" ContentType="application/vnd.openxmlformats-officedocument.presentationml.tags+xml"/>
  <Override PartName="/ppt/notesSlides/notesSlide220.xml" ContentType="application/vnd.openxmlformats-officedocument.presentationml.notesSlide+xml"/>
  <Override PartName="/ppt/tags/tag271.xml" ContentType="application/vnd.openxmlformats-officedocument.presentationml.tags+xml"/>
  <Override PartName="/ppt/notesSlides/notesSlide221.xml" ContentType="application/vnd.openxmlformats-officedocument.presentationml.notesSlide+xml"/>
  <Override PartName="/ppt/tags/tag272.xml" ContentType="application/vnd.openxmlformats-officedocument.presentationml.tags+xml"/>
  <Override PartName="/ppt/notesSlides/notesSlide2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73.xml" ContentType="application/vnd.openxmlformats-officedocument.presentationml.tags+xml"/>
  <Override PartName="/ppt/notesSlides/notesSlide223.xml" ContentType="application/vnd.openxmlformats-officedocument.presentationml.notesSlide+xml"/>
  <Override PartName="/ppt/tags/tag274.xml" ContentType="application/vnd.openxmlformats-officedocument.presentationml.tags+xml"/>
  <Override PartName="/ppt/notesSlides/notesSlide224.xml" ContentType="application/vnd.openxmlformats-officedocument.presentationml.notesSlide+xml"/>
  <Override PartName="/ppt/tags/tag275.xml" ContentType="application/vnd.openxmlformats-officedocument.presentationml.tags+xml"/>
  <Override PartName="/ppt/notesSlides/notesSlide225.xml" ContentType="application/vnd.openxmlformats-officedocument.presentationml.notesSlide+xml"/>
  <Override PartName="/ppt/tags/tag276.xml" ContentType="application/vnd.openxmlformats-officedocument.presentationml.tags+xml"/>
  <Override PartName="/ppt/notesSlides/notesSlide226.xml" ContentType="application/vnd.openxmlformats-officedocument.presentationml.notesSlide+xml"/>
  <Override PartName="/ppt/tags/tag277.xml" ContentType="application/vnd.openxmlformats-officedocument.presentationml.tags+xml"/>
  <Override PartName="/ppt/notesSlides/notesSlide227.xml" ContentType="application/vnd.openxmlformats-officedocument.presentationml.notesSlide+xml"/>
  <Override PartName="/ppt/tags/tag278.xml" ContentType="application/vnd.openxmlformats-officedocument.presentationml.tags+xml"/>
  <Override PartName="/ppt/notesSlides/notesSlide228.xml" ContentType="application/vnd.openxmlformats-officedocument.presentationml.notesSlide+xml"/>
  <Override PartName="/ppt/tags/tag279.xml" ContentType="application/vnd.openxmlformats-officedocument.presentationml.tags+xml"/>
  <Override PartName="/ppt/notesSlides/notesSlide229.xml" ContentType="application/vnd.openxmlformats-officedocument.presentationml.notesSlide+xml"/>
  <Override PartName="/ppt/tags/tag280.xml" ContentType="application/vnd.openxmlformats-officedocument.presentationml.tags+xml"/>
  <Override PartName="/ppt/notesSlides/notesSlide230.xml" ContentType="application/vnd.openxmlformats-officedocument.presentationml.notesSlide+xml"/>
  <Override PartName="/ppt/tags/tag281.xml" ContentType="application/vnd.openxmlformats-officedocument.presentationml.tags+xml"/>
  <Override PartName="/ppt/notesSlides/notesSlide231.xml" ContentType="application/vnd.openxmlformats-officedocument.presentationml.notesSlide+xml"/>
  <Override PartName="/ppt/tags/tag282.xml" ContentType="application/vnd.openxmlformats-officedocument.presentationml.tags+xml"/>
  <Override PartName="/ppt/notesSlides/notesSlide232.xml" ContentType="application/vnd.openxmlformats-officedocument.presentationml.notesSlide+xml"/>
  <Override PartName="/ppt/tags/tag283.xml" ContentType="application/vnd.openxmlformats-officedocument.presentationml.tags+xml"/>
  <Override PartName="/ppt/notesSlides/notesSlide233.xml" ContentType="application/vnd.openxmlformats-officedocument.presentationml.notesSlide+xml"/>
  <Override PartName="/ppt/tags/tag284.xml" ContentType="application/vnd.openxmlformats-officedocument.presentationml.tags+xml"/>
  <Override PartName="/ppt/notesSlides/notesSlide234.xml" ContentType="application/vnd.openxmlformats-officedocument.presentationml.notesSlide+xml"/>
  <Override PartName="/ppt/tags/tag285.xml" ContentType="application/vnd.openxmlformats-officedocument.presentationml.tags+xml"/>
  <Override PartName="/ppt/notesSlides/notesSlide235.xml" ContentType="application/vnd.openxmlformats-officedocument.presentationml.notesSlide+xml"/>
  <Override PartName="/ppt/tags/tag286.xml" ContentType="application/vnd.openxmlformats-officedocument.presentationml.tags+xml"/>
  <Override PartName="/ppt/notesSlides/notesSlide236.xml" ContentType="application/vnd.openxmlformats-officedocument.presentationml.notesSlide+xml"/>
  <Override PartName="/ppt/tags/tag287.xml" ContentType="application/vnd.openxmlformats-officedocument.presentationml.tags+xml"/>
  <Override PartName="/ppt/notesSlides/notesSlide237.xml" ContentType="application/vnd.openxmlformats-officedocument.presentationml.notesSlide+xml"/>
  <Override PartName="/ppt/tags/tag288.xml" ContentType="application/vnd.openxmlformats-officedocument.presentationml.tags+xml"/>
  <Override PartName="/ppt/notesSlides/notesSlide23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89.xml" ContentType="application/vnd.openxmlformats-officedocument.presentationml.tags+xml"/>
  <Override PartName="/ppt/notesSlides/notesSlide239.xml" ContentType="application/vnd.openxmlformats-officedocument.presentationml.notesSlide+xml"/>
  <Override PartName="/ppt/tags/tag290.xml" ContentType="application/vnd.openxmlformats-officedocument.presentationml.tags+xml"/>
  <Override PartName="/ppt/notesSlides/notesSlide240.xml" ContentType="application/vnd.openxmlformats-officedocument.presentationml.notesSlide+xml"/>
  <Override PartName="/ppt/tags/tag291.xml" ContentType="application/vnd.openxmlformats-officedocument.presentationml.tags+xml"/>
  <Override PartName="/ppt/notesSlides/notesSlide241.xml" ContentType="application/vnd.openxmlformats-officedocument.presentationml.notesSlide+xml"/>
  <Override PartName="/ppt/tags/tag292.xml" ContentType="application/vnd.openxmlformats-officedocument.presentationml.tags+xml"/>
  <Override PartName="/ppt/notesSlides/notesSlide242.xml" ContentType="application/vnd.openxmlformats-officedocument.presentationml.notesSlide+xml"/>
  <Override PartName="/ppt/tags/tag293.xml" ContentType="application/vnd.openxmlformats-officedocument.presentationml.tags+xml"/>
  <Override PartName="/ppt/notesSlides/notesSlide243.xml" ContentType="application/vnd.openxmlformats-officedocument.presentationml.notesSlide+xml"/>
  <Override PartName="/ppt/tags/tag294.xml" ContentType="application/vnd.openxmlformats-officedocument.presentationml.tags+xml"/>
  <Override PartName="/ppt/notesSlides/notesSlide244.xml" ContentType="application/vnd.openxmlformats-officedocument.presentationml.notesSlide+xml"/>
  <Override PartName="/ppt/tags/tag295.xml" ContentType="application/vnd.openxmlformats-officedocument.presentationml.tags+xml"/>
  <Override PartName="/ppt/notesSlides/notesSlide245.xml" ContentType="application/vnd.openxmlformats-officedocument.presentationml.notesSlide+xml"/>
  <Override PartName="/ppt/tags/tag296.xml" ContentType="application/vnd.openxmlformats-officedocument.presentationml.tags+xml"/>
  <Override PartName="/ppt/notesSlides/notesSlide246.xml" ContentType="application/vnd.openxmlformats-officedocument.presentationml.notesSlide+xml"/>
  <Override PartName="/ppt/tags/tag297.xml" ContentType="application/vnd.openxmlformats-officedocument.presentationml.tags+xml"/>
  <Override PartName="/ppt/notesSlides/notesSlide247.xml" ContentType="application/vnd.openxmlformats-officedocument.presentationml.notesSlide+xml"/>
  <Override PartName="/ppt/tags/tag298.xml" ContentType="application/vnd.openxmlformats-officedocument.presentationml.tags+xml"/>
  <Override PartName="/ppt/notesSlides/notesSlide248.xml" ContentType="application/vnd.openxmlformats-officedocument.presentationml.notesSlide+xml"/>
  <Override PartName="/ppt/tags/tag299.xml" ContentType="application/vnd.openxmlformats-officedocument.presentationml.tags+xml"/>
  <Override PartName="/ppt/notesSlides/notesSlide249.xml" ContentType="application/vnd.openxmlformats-officedocument.presentationml.notesSlide+xml"/>
  <Override PartName="/ppt/tags/tag300.xml" ContentType="application/vnd.openxmlformats-officedocument.presentationml.tags+xml"/>
  <Override PartName="/ppt/notesSlides/notesSlide250.xml" ContentType="application/vnd.openxmlformats-officedocument.presentationml.notesSlide+xml"/>
  <Override PartName="/ppt/tags/tag301.xml" ContentType="application/vnd.openxmlformats-officedocument.presentationml.tags+xml"/>
  <Override PartName="/ppt/notesSlides/notesSlide251.xml" ContentType="application/vnd.openxmlformats-officedocument.presentationml.notesSlide+xml"/>
  <Override PartName="/ppt/tags/tag302.xml" ContentType="application/vnd.openxmlformats-officedocument.presentationml.tags+xml"/>
  <Override PartName="/ppt/notesSlides/notesSlide252.xml" ContentType="application/vnd.openxmlformats-officedocument.presentationml.notesSlide+xml"/>
  <Override PartName="/ppt/tags/tag303.xml" ContentType="application/vnd.openxmlformats-officedocument.presentationml.tags+xml"/>
  <Override PartName="/ppt/notesSlides/notesSlide253.xml" ContentType="application/vnd.openxmlformats-officedocument.presentationml.notesSlide+xml"/>
  <Override PartName="/ppt/tags/tag304.xml" ContentType="application/vnd.openxmlformats-officedocument.presentationml.tags+xml"/>
  <Override PartName="/ppt/notesSlides/notesSlide254.xml" ContentType="application/vnd.openxmlformats-officedocument.presentationml.notesSlide+xml"/>
  <Override PartName="/ppt/tags/tag305.xml" ContentType="application/vnd.openxmlformats-officedocument.presentationml.tags+xml"/>
  <Override PartName="/ppt/notesSlides/notesSlide255.xml" ContentType="application/vnd.openxmlformats-officedocument.presentationml.notesSlide+xml"/>
  <Override PartName="/ppt/tags/tag306.xml" ContentType="application/vnd.openxmlformats-officedocument.presentationml.tags+xml"/>
  <Override PartName="/ppt/notesSlides/notesSlide256.xml" ContentType="application/vnd.openxmlformats-officedocument.presentationml.notesSlide+xml"/>
  <Override PartName="/ppt/tags/tag307.xml" ContentType="application/vnd.openxmlformats-officedocument.presentationml.tags+xml"/>
  <Override PartName="/ppt/notesSlides/notesSlide257.xml" ContentType="application/vnd.openxmlformats-officedocument.presentationml.notesSlide+xml"/>
  <Override PartName="/ppt/tags/tag308.xml" ContentType="application/vnd.openxmlformats-officedocument.presentationml.tags+xml"/>
  <Override PartName="/ppt/notesSlides/notesSlide258.xml" ContentType="application/vnd.openxmlformats-officedocument.presentationml.notesSlide+xml"/>
  <Override PartName="/ppt/tags/tag309.xml" ContentType="application/vnd.openxmlformats-officedocument.presentationml.tags+xml"/>
  <Override PartName="/ppt/notesSlides/notesSlide259.xml" ContentType="application/vnd.openxmlformats-officedocument.presentationml.notesSlide+xml"/>
  <Override PartName="/ppt/tags/tag310.xml" ContentType="application/vnd.openxmlformats-officedocument.presentationml.tags+xml"/>
  <Override PartName="/ppt/notesSlides/notesSlide260.xml" ContentType="application/vnd.openxmlformats-officedocument.presentationml.notesSlide+xml"/>
  <Override PartName="/ppt/tags/tag311.xml" ContentType="application/vnd.openxmlformats-officedocument.presentationml.tags+xml"/>
  <Override PartName="/ppt/notesSlides/notesSlide261.xml" ContentType="application/vnd.openxmlformats-officedocument.presentationml.notesSlide+xml"/>
  <Override PartName="/ppt/tags/tag312.xml" ContentType="application/vnd.openxmlformats-officedocument.presentationml.tags+xml"/>
  <Override PartName="/ppt/notesSlides/notesSlide262.xml" ContentType="application/vnd.openxmlformats-officedocument.presentationml.notesSlide+xml"/>
  <Override PartName="/ppt/tags/tag313.xml" ContentType="application/vnd.openxmlformats-officedocument.presentationml.tags+xml"/>
  <Override PartName="/ppt/notesSlides/notesSlide263.xml" ContentType="application/vnd.openxmlformats-officedocument.presentationml.notesSlide+xml"/>
  <Override PartName="/ppt/tags/tag314.xml" ContentType="application/vnd.openxmlformats-officedocument.presentationml.tags+xml"/>
  <Override PartName="/ppt/notesSlides/notesSlide264.xml" ContentType="application/vnd.openxmlformats-officedocument.presentationml.notesSlide+xml"/>
  <Override PartName="/ppt/tags/tag315.xml" ContentType="application/vnd.openxmlformats-officedocument.presentationml.tags+xml"/>
  <Override PartName="/ppt/notesSlides/notesSlide265.xml" ContentType="application/vnd.openxmlformats-officedocument.presentationml.notesSlide+xml"/>
  <Override PartName="/ppt/tags/tag316.xml" ContentType="application/vnd.openxmlformats-officedocument.presentationml.tags+xml"/>
  <Override PartName="/ppt/notesSlides/notesSlide266.xml" ContentType="application/vnd.openxmlformats-officedocument.presentationml.notesSlide+xml"/>
  <Override PartName="/ppt/tags/tag317.xml" ContentType="application/vnd.openxmlformats-officedocument.presentationml.tags+xml"/>
  <Override PartName="/ppt/notesSlides/notesSlide267.xml" ContentType="application/vnd.openxmlformats-officedocument.presentationml.notesSlide+xml"/>
  <Override PartName="/ppt/tags/tag318.xml" ContentType="application/vnd.openxmlformats-officedocument.presentationml.tags+xml"/>
  <Override PartName="/ppt/notesSlides/notesSlide268.xml" ContentType="application/vnd.openxmlformats-officedocument.presentationml.notesSlide+xml"/>
  <Override PartName="/ppt/tags/tag319.xml" ContentType="application/vnd.openxmlformats-officedocument.presentationml.tags+xml"/>
  <Override PartName="/ppt/notesSlides/notesSlide269.xml" ContentType="application/vnd.openxmlformats-officedocument.presentationml.notesSlide+xml"/>
  <Override PartName="/ppt/tags/tag320.xml" ContentType="application/vnd.openxmlformats-officedocument.presentationml.tags+xml"/>
  <Override PartName="/ppt/notesSlides/notesSlide270.xml" ContentType="application/vnd.openxmlformats-officedocument.presentationml.notesSlide+xml"/>
  <Override PartName="/ppt/tags/tag321.xml" ContentType="application/vnd.openxmlformats-officedocument.presentationml.tags+xml"/>
  <Override PartName="/ppt/notesSlides/notesSlide271.xml" ContentType="application/vnd.openxmlformats-officedocument.presentationml.notesSlide+xml"/>
  <Override PartName="/ppt/tags/tag322.xml" ContentType="application/vnd.openxmlformats-officedocument.presentationml.tags+xml"/>
  <Override PartName="/ppt/notesSlides/notesSlide272.xml" ContentType="application/vnd.openxmlformats-officedocument.presentationml.notesSlide+xml"/>
  <Override PartName="/ppt/tags/tag323.xml" ContentType="application/vnd.openxmlformats-officedocument.presentationml.tags+xml"/>
  <Override PartName="/ppt/notesSlides/notesSlide273.xml" ContentType="application/vnd.openxmlformats-officedocument.presentationml.notesSlide+xml"/>
  <Override PartName="/ppt/tags/tag324.xml" ContentType="application/vnd.openxmlformats-officedocument.presentationml.tags+xml"/>
  <Override PartName="/ppt/notesSlides/notesSlide274.xml" ContentType="application/vnd.openxmlformats-officedocument.presentationml.notesSlide+xml"/>
  <Override PartName="/ppt/tags/tag325.xml" ContentType="application/vnd.openxmlformats-officedocument.presentationml.tags+xml"/>
  <Override PartName="/ppt/notesSlides/notesSlide275.xml" ContentType="application/vnd.openxmlformats-officedocument.presentationml.notesSlide+xml"/>
  <Override PartName="/ppt/tags/tag326.xml" ContentType="application/vnd.openxmlformats-officedocument.presentationml.tags+xml"/>
  <Override PartName="/ppt/notesSlides/notesSlide276.xml" ContentType="application/vnd.openxmlformats-officedocument.presentationml.notesSlide+xml"/>
  <Override PartName="/ppt/tags/tag327.xml" ContentType="application/vnd.openxmlformats-officedocument.presentationml.tags+xml"/>
  <Override PartName="/ppt/notesSlides/notesSlide277.xml" ContentType="application/vnd.openxmlformats-officedocument.presentationml.notesSlide+xml"/>
  <Override PartName="/ppt/tags/tag328.xml" ContentType="application/vnd.openxmlformats-officedocument.presentationml.tags+xml"/>
  <Override PartName="/ppt/notesSlides/notesSlide278.xml" ContentType="application/vnd.openxmlformats-officedocument.presentationml.notesSlide+xml"/>
  <Override PartName="/ppt/tags/tag329.xml" ContentType="application/vnd.openxmlformats-officedocument.presentationml.tags+xml"/>
  <Override PartName="/ppt/notesSlides/notesSlide279.xml" ContentType="application/vnd.openxmlformats-officedocument.presentationml.notesSlide+xml"/>
  <Override PartName="/ppt/tags/tag330.xml" ContentType="application/vnd.openxmlformats-officedocument.presentationml.tags+xml"/>
  <Override PartName="/ppt/notesSlides/notesSlide280.xml" ContentType="application/vnd.openxmlformats-officedocument.presentationml.notesSlide+xml"/>
  <Override PartName="/ppt/tags/tag331.xml" ContentType="application/vnd.openxmlformats-officedocument.presentationml.tags+xml"/>
  <Override PartName="/ppt/notesSlides/notesSlide281.xml" ContentType="application/vnd.openxmlformats-officedocument.presentationml.notesSlide+xml"/>
  <Override PartName="/ppt/tags/tag332.xml" ContentType="application/vnd.openxmlformats-officedocument.presentationml.tags+xml"/>
  <Override PartName="/ppt/notesSlides/notesSlide282.xml" ContentType="application/vnd.openxmlformats-officedocument.presentationml.notesSlide+xml"/>
  <Override PartName="/ppt/tags/tag333.xml" ContentType="application/vnd.openxmlformats-officedocument.presentationml.tags+xml"/>
  <Override PartName="/ppt/notesSlides/notesSlide283.xml" ContentType="application/vnd.openxmlformats-officedocument.presentationml.notesSlide+xml"/>
  <Override PartName="/ppt/tags/tag334.xml" ContentType="application/vnd.openxmlformats-officedocument.presentationml.tags+xml"/>
  <Override PartName="/ppt/notesSlides/notesSlide284.xml" ContentType="application/vnd.openxmlformats-officedocument.presentationml.notesSlide+xml"/>
  <Override PartName="/ppt/tags/tag335.xml" ContentType="application/vnd.openxmlformats-officedocument.presentationml.tags+xml"/>
  <Override PartName="/ppt/notesSlides/notesSlide285.xml" ContentType="application/vnd.openxmlformats-officedocument.presentationml.notesSlide+xml"/>
  <Override PartName="/ppt/tags/tag336.xml" ContentType="application/vnd.openxmlformats-officedocument.presentationml.tags+xml"/>
  <Override PartName="/ppt/notesSlides/notesSlide286.xml" ContentType="application/vnd.openxmlformats-officedocument.presentationml.notesSlide+xml"/>
  <Override PartName="/ppt/tags/tag337.xml" ContentType="application/vnd.openxmlformats-officedocument.presentationml.tags+xml"/>
  <Override PartName="/ppt/notesSlides/notesSlide287.xml" ContentType="application/vnd.openxmlformats-officedocument.presentationml.notesSlide+xml"/>
  <Override PartName="/ppt/tags/tag338.xml" ContentType="application/vnd.openxmlformats-officedocument.presentationml.tags+xml"/>
  <Override PartName="/ppt/notesSlides/notesSlide288.xml" ContentType="application/vnd.openxmlformats-officedocument.presentationml.notesSlide+xml"/>
  <Override PartName="/ppt/tags/tag339.xml" ContentType="application/vnd.openxmlformats-officedocument.presentationml.tags+xml"/>
  <Override PartName="/ppt/notesSlides/notesSlide289.xml" ContentType="application/vnd.openxmlformats-officedocument.presentationml.notesSlide+xml"/>
  <Override PartName="/ppt/tags/tag340.xml" ContentType="application/vnd.openxmlformats-officedocument.presentationml.tags+xml"/>
  <Override PartName="/ppt/notesSlides/notesSlide290.xml" ContentType="application/vnd.openxmlformats-officedocument.presentationml.notesSlide+xml"/>
  <Override PartName="/ppt/tags/tag341.xml" ContentType="application/vnd.openxmlformats-officedocument.presentationml.tags+xml"/>
  <Override PartName="/ppt/notesSlides/notesSlide291.xml" ContentType="application/vnd.openxmlformats-officedocument.presentationml.notesSlide+xml"/>
  <Override PartName="/ppt/tags/tag342.xml" ContentType="application/vnd.openxmlformats-officedocument.presentationml.tags+xml"/>
  <Override PartName="/ppt/notesSlides/notesSlide292.xml" ContentType="application/vnd.openxmlformats-officedocument.presentationml.notesSlide+xml"/>
  <Override PartName="/ppt/tags/tag343.xml" ContentType="application/vnd.openxmlformats-officedocument.presentationml.tags+xml"/>
  <Override PartName="/ppt/notesSlides/notesSlide293.xml" ContentType="application/vnd.openxmlformats-officedocument.presentationml.notesSlide+xml"/>
  <Override PartName="/ppt/tags/tag344.xml" ContentType="application/vnd.openxmlformats-officedocument.presentationml.tags+xml"/>
  <Override PartName="/ppt/notesSlides/notesSlide294.xml" ContentType="application/vnd.openxmlformats-officedocument.presentationml.notesSlide+xml"/>
  <Override PartName="/ppt/tags/tag345.xml" ContentType="application/vnd.openxmlformats-officedocument.presentationml.tags+xml"/>
  <Override PartName="/ppt/notesSlides/notesSlide295.xml" ContentType="application/vnd.openxmlformats-officedocument.presentationml.notesSlide+xml"/>
  <Override PartName="/ppt/tags/tag346.xml" ContentType="application/vnd.openxmlformats-officedocument.presentationml.tags+xml"/>
  <Override PartName="/ppt/notesSlides/notesSlide296.xml" ContentType="application/vnd.openxmlformats-officedocument.presentationml.notesSlide+xml"/>
  <Override PartName="/ppt/tags/tag347.xml" ContentType="application/vnd.openxmlformats-officedocument.presentationml.tags+xml"/>
  <Override PartName="/ppt/notesSlides/notesSlide297.xml" ContentType="application/vnd.openxmlformats-officedocument.presentationml.notesSlide+xml"/>
  <Override PartName="/ppt/tags/tag348.xml" ContentType="application/vnd.openxmlformats-officedocument.presentationml.tags+xml"/>
  <Override PartName="/ppt/notesSlides/notesSlide298.xml" ContentType="application/vnd.openxmlformats-officedocument.presentationml.notesSlide+xml"/>
  <Override PartName="/ppt/tags/tag349.xml" ContentType="application/vnd.openxmlformats-officedocument.presentationml.tags+xml"/>
  <Override PartName="/ppt/notesSlides/notesSlide299.xml" ContentType="application/vnd.openxmlformats-officedocument.presentationml.notesSlide+xml"/>
  <Override PartName="/ppt/tags/tag350.xml" ContentType="application/vnd.openxmlformats-officedocument.presentationml.tags+xml"/>
  <Override PartName="/ppt/notesSlides/notesSlide300.xml" ContentType="application/vnd.openxmlformats-officedocument.presentationml.notesSlide+xml"/>
  <Override PartName="/ppt/tags/tag351.xml" ContentType="application/vnd.openxmlformats-officedocument.presentationml.tags+xml"/>
  <Override PartName="/ppt/notesSlides/notesSlide301.xml" ContentType="application/vnd.openxmlformats-officedocument.presentationml.notesSlide+xml"/>
  <Override PartName="/ppt/tags/tag352.xml" ContentType="application/vnd.openxmlformats-officedocument.presentationml.tags+xml"/>
  <Override PartName="/ppt/notesSlides/notesSlide302.xml" ContentType="application/vnd.openxmlformats-officedocument.presentationml.notesSlide+xml"/>
  <Override PartName="/ppt/tags/tag353.xml" ContentType="application/vnd.openxmlformats-officedocument.presentationml.tags+xml"/>
  <Override PartName="/ppt/notesSlides/notesSlide303.xml" ContentType="application/vnd.openxmlformats-officedocument.presentationml.notesSlide+xml"/>
  <Override PartName="/ppt/tags/tag354.xml" ContentType="application/vnd.openxmlformats-officedocument.presentationml.tags+xml"/>
  <Override PartName="/ppt/notesSlides/notesSlide304.xml" ContentType="application/vnd.openxmlformats-officedocument.presentationml.notesSlide+xml"/>
  <Override PartName="/ppt/tags/tag355.xml" ContentType="application/vnd.openxmlformats-officedocument.presentationml.tags+xml"/>
  <Override PartName="/ppt/notesSlides/notesSlide305.xml" ContentType="application/vnd.openxmlformats-officedocument.presentationml.notesSlide+xml"/>
  <Override PartName="/ppt/tags/tag356.xml" ContentType="application/vnd.openxmlformats-officedocument.presentationml.tags+xml"/>
  <Override PartName="/ppt/notesSlides/notesSlide306.xml" ContentType="application/vnd.openxmlformats-officedocument.presentationml.notesSlide+xml"/>
  <Override PartName="/ppt/tags/tag357.xml" ContentType="application/vnd.openxmlformats-officedocument.presentationml.tags+xml"/>
  <Override PartName="/ppt/notesSlides/notesSlide307.xml" ContentType="application/vnd.openxmlformats-officedocument.presentationml.notesSlide+xml"/>
  <Override PartName="/ppt/tags/tag358.xml" ContentType="application/vnd.openxmlformats-officedocument.presentationml.tags+xml"/>
  <Override PartName="/ppt/notesSlides/notesSlide308.xml" ContentType="application/vnd.openxmlformats-officedocument.presentationml.notesSlide+xml"/>
  <Override PartName="/ppt/tags/tag359.xml" ContentType="application/vnd.openxmlformats-officedocument.presentationml.tags+xml"/>
  <Override PartName="/ppt/notesSlides/notesSlide309.xml" ContentType="application/vnd.openxmlformats-officedocument.presentationml.notesSlide+xml"/>
  <Override PartName="/ppt/tags/tag360.xml" ContentType="application/vnd.openxmlformats-officedocument.presentationml.tags+xml"/>
  <Override PartName="/ppt/notesSlides/notesSlide310.xml" ContentType="application/vnd.openxmlformats-officedocument.presentationml.notesSlide+xml"/>
  <Override PartName="/ppt/tags/tag361.xml" ContentType="application/vnd.openxmlformats-officedocument.presentationml.tags+xml"/>
  <Override PartName="/ppt/notesSlides/notesSlide311.xml" ContentType="application/vnd.openxmlformats-officedocument.presentationml.notesSlide+xml"/>
  <Override PartName="/ppt/tags/tag362.xml" ContentType="application/vnd.openxmlformats-officedocument.presentationml.tags+xml"/>
  <Override PartName="/ppt/notesSlides/notesSlide312.xml" ContentType="application/vnd.openxmlformats-officedocument.presentationml.notesSlide+xml"/>
  <Override PartName="/ppt/tags/tag363.xml" ContentType="application/vnd.openxmlformats-officedocument.presentationml.tags+xml"/>
  <Override PartName="/ppt/notesSlides/notesSlide313.xml" ContentType="application/vnd.openxmlformats-officedocument.presentationml.notesSlide+xml"/>
  <Override PartName="/ppt/tags/tag364.xml" ContentType="application/vnd.openxmlformats-officedocument.presentationml.tags+xml"/>
  <Override PartName="/ppt/notesSlides/notesSlide314.xml" ContentType="application/vnd.openxmlformats-officedocument.presentationml.notesSlide+xml"/>
  <Override PartName="/ppt/tags/tag365.xml" ContentType="application/vnd.openxmlformats-officedocument.presentationml.tags+xml"/>
  <Override PartName="/ppt/notesSlides/notesSlide315.xml" ContentType="application/vnd.openxmlformats-officedocument.presentationml.notesSlide+xml"/>
  <Override PartName="/ppt/tags/tag366.xml" ContentType="application/vnd.openxmlformats-officedocument.presentationml.tags+xml"/>
  <Override PartName="/ppt/notesSlides/notesSlide316.xml" ContentType="application/vnd.openxmlformats-officedocument.presentationml.notesSlide+xml"/>
  <Override PartName="/ppt/tags/tag367.xml" ContentType="application/vnd.openxmlformats-officedocument.presentationml.tags+xml"/>
  <Override PartName="/ppt/notesSlides/notesSlide317.xml" ContentType="application/vnd.openxmlformats-officedocument.presentationml.notesSlide+xml"/>
  <Override PartName="/ppt/tags/tag368.xml" ContentType="application/vnd.openxmlformats-officedocument.presentationml.tags+xml"/>
  <Override PartName="/ppt/notesSlides/notesSlide318.xml" ContentType="application/vnd.openxmlformats-officedocument.presentationml.notesSlide+xml"/>
  <Override PartName="/ppt/tags/tag369.xml" ContentType="application/vnd.openxmlformats-officedocument.presentationml.tags+xml"/>
  <Override PartName="/ppt/notesSlides/notesSlide319.xml" ContentType="application/vnd.openxmlformats-officedocument.presentationml.notesSlide+xml"/>
  <Override PartName="/ppt/tags/tag370.xml" ContentType="application/vnd.openxmlformats-officedocument.presentationml.tags+xml"/>
  <Override PartName="/ppt/notesSlides/notesSlide320.xml" ContentType="application/vnd.openxmlformats-officedocument.presentationml.notesSlide+xml"/>
  <Override PartName="/ppt/tags/tag371.xml" ContentType="application/vnd.openxmlformats-officedocument.presentationml.tags+xml"/>
  <Override PartName="/ppt/notesSlides/notesSlide321.xml" ContentType="application/vnd.openxmlformats-officedocument.presentationml.notesSlide+xml"/>
  <Override PartName="/ppt/tags/tag372.xml" ContentType="application/vnd.openxmlformats-officedocument.presentationml.tags+xml"/>
  <Override PartName="/ppt/notesSlides/notesSlide322.xml" ContentType="application/vnd.openxmlformats-officedocument.presentationml.notesSlide+xml"/>
  <Override PartName="/ppt/tags/tag373.xml" ContentType="application/vnd.openxmlformats-officedocument.presentationml.tags+xml"/>
  <Override PartName="/ppt/notesSlides/notesSlide323.xml" ContentType="application/vnd.openxmlformats-officedocument.presentationml.notesSlide+xml"/>
  <Override PartName="/ppt/tags/tag374.xml" ContentType="application/vnd.openxmlformats-officedocument.presentationml.tags+xml"/>
  <Override PartName="/ppt/notesSlides/notesSlide324.xml" ContentType="application/vnd.openxmlformats-officedocument.presentationml.notesSlide+xml"/>
  <Override PartName="/ppt/tags/tag375.xml" ContentType="application/vnd.openxmlformats-officedocument.presentationml.tags+xml"/>
  <Override PartName="/ppt/notesSlides/notesSlide325.xml" ContentType="application/vnd.openxmlformats-officedocument.presentationml.notesSlide+xml"/>
  <Override PartName="/ppt/tags/tag376.xml" ContentType="application/vnd.openxmlformats-officedocument.presentationml.tags+xml"/>
  <Override PartName="/ppt/notesSlides/notesSlide326.xml" ContentType="application/vnd.openxmlformats-officedocument.presentationml.notesSlide+xml"/>
  <Override PartName="/ppt/tags/tag377.xml" ContentType="application/vnd.openxmlformats-officedocument.presentationml.tags+xml"/>
  <Override PartName="/ppt/notesSlides/notesSlide327.xml" ContentType="application/vnd.openxmlformats-officedocument.presentationml.notesSlide+xml"/>
  <Override PartName="/ppt/tags/tag378.xml" ContentType="application/vnd.openxmlformats-officedocument.presentationml.tags+xml"/>
  <Override PartName="/ppt/notesSlides/notesSlide328.xml" ContentType="application/vnd.openxmlformats-officedocument.presentationml.notesSlide+xml"/>
  <Override PartName="/ppt/tags/tag379.xml" ContentType="application/vnd.openxmlformats-officedocument.presentationml.tags+xml"/>
  <Override PartName="/ppt/notesSlides/notesSlide329.xml" ContentType="application/vnd.openxmlformats-officedocument.presentationml.notesSlide+xml"/>
  <Override PartName="/ppt/tags/tag380.xml" ContentType="application/vnd.openxmlformats-officedocument.presentationml.tags+xml"/>
  <Override PartName="/ppt/notesSlides/notesSlide330.xml" ContentType="application/vnd.openxmlformats-officedocument.presentationml.notesSlide+xml"/>
  <Override PartName="/ppt/tags/tag381.xml" ContentType="application/vnd.openxmlformats-officedocument.presentationml.tags+xml"/>
  <Override PartName="/ppt/notesSlides/notesSlide331.xml" ContentType="application/vnd.openxmlformats-officedocument.presentationml.notesSlide+xml"/>
  <Override PartName="/ppt/tags/tag382.xml" ContentType="application/vnd.openxmlformats-officedocument.presentationml.tags+xml"/>
  <Override PartName="/ppt/notesSlides/notesSlide332.xml" ContentType="application/vnd.openxmlformats-officedocument.presentationml.notesSlide+xml"/>
  <Override PartName="/ppt/tags/tag383.xml" ContentType="application/vnd.openxmlformats-officedocument.presentationml.tags+xml"/>
  <Override PartName="/ppt/notesSlides/notesSlide333.xml" ContentType="application/vnd.openxmlformats-officedocument.presentationml.notesSlide+xml"/>
  <Override PartName="/ppt/tags/tag384.xml" ContentType="application/vnd.openxmlformats-officedocument.presentationml.tags+xml"/>
  <Override PartName="/ppt/notesSlides/notesSlide334.xml" ContentType="application/vnd.openxmlformats-officedocument.presentationml.notesSlide+xml"/>
  <Override PartName="/ppt/tags/tag385.xml" ContentType="application/vnd.openxmlformats-officedocument.presentationml.tags+xml"/>
  <Override PartName="/ppt/notesSlides/notesSlide335.xml" ContentType="application/vnd.openxmlformats-officedocument.presentationml.notesSlide+xml"/>
  <Override PartName="/ppt/tags/tag386.xml" ContentType="application/vnd.openxmlformats-officedocument.presentationml.tags+xml"/>
  <Override PartName="/ppt/notesSlides/notesSlide336.xml" ContentType="application/vnd.openxmlformats-officedocument.presentationml.notesSlide+xml"/>
  <Override PartName="/ppt/tags/tag387.xml" ContentType="application/vnd.openxmlformats-officedocument.presentationml.tags+xml"/>
  <Override PartName="/ppt/notesSlides/notesSlide337.xml" ContentType="application/vnd.openxmlformats-officedocument.presentationml.notesSlide+xml"/>
  <Override PartName="/ppt/tags/tag388.xml" ContentType="application/vnd.openxmlformats-officedocument.presentationml.tags+xml"/>
  <Override PartName="/ppt/notesSlides/notesSlide338.xml" ContentType="application/vnd.openxmlformats-officedocument.presentationml.notesSlide+xml"/>
  <Override PartName="/ppt/tags/tag389.xml" ContentType="application/vnd.openxmlformats-officedocument.presentationml.tags+xml"/>
  <Override PartName="/ppt/notesSlides/notesSlide339.xml" ContentType="application/vnd.openxmlformats-officedocument.presentationml.notesSlide+xml"/>
  <Override PartName="/ppt/tags/tag390.xml" ContentType="application/vnd.openxmlformats-officedocument.presentationml.tags+xml"/>
  <Override PartName="/ppt/notesSlides/notesSlide340.xml" ContentType="application/vnd.openxmlformats-officedocument.presentationml.notesSlide+xml"/>
  <Override PartName="/ppt/tags/tag391.xml" ContentType="application/vnd.openxmlformats-officedocument.presentationml.tags+xml"/>
  <Override PartName="/ppt/notesSlides/notesSlide341.xml" ContentType="application/vnd.openxmlformats-officedocument.presentationml.notesSlide+xml"/>
  <Override PartName="/ppt/tags/tag392.xml" ContentType="application/vnd.openxmlformats-officedocument.presentationml.tags+xml"/>
  <Override PartName="/ppt/notesSlides/notesSlide342.xml" ContentType="application/vnd.openxmlformats-officedocument.presentationml.notesSlide+xml"/>
  <Override PartName="/ppt/tags/tag393.xml" ContentType="application/vnd.openxmlformats-officedocument.presentationml.tags+xml"/>
  <Override PartName="/ppt/notesSlides/notesSlide343.xml" ContentType="application/vnd.openxmlformats-officedocument.presentationml.notesSlide+xml"/>
  <Override PartName="/ppt/tags/tag394.xml" ContentType="application/vnd.openxmlformats-officedocument.presentationml.tags+xml"/>
  <Override PartName="/ppt/notesSlides/notesSlide344.xml" ContentType="application/vnd.openxmlformats-officedocument.presentationml.notesSlide+xml"/>
  <Override PartName="/ppt/tags/tag395.xml" ContentType="application/vnd.openxmlformats-officedocument.presentationml.tags+xml"/>
  <Override PartName="/ppt/notesSlides/notesSlide345.xml" ContentType="application/vnd.openxmlformats-officedocument.presentationml.notesSlide+xml"/>
  <Override PartName="/ppt/tags/tag396.xml" ContentType="application/vnd.openxmlformats-officedocument.presentationml.tags+xml"/>
  <Override PartName="/ppt/notesSlides/notesSlide346.xml" ContentType="application/vnd.openxmlformats-officedocument.presentationml.notesSlide+xml"/>
  <Override PartName="/ppt/tags/tag397.xml" ContentType="application/vnd.openxmlformats-officedocument.presentationml.tags+xml"/>
  <Override PartName="/ppt/notesSlides/notesSlide347.xml" ContentType="application/vnd.openxmlformats-officedocument.presentationml.notesSlide+xml"/>
  <Override PartName="/ppt/tags/tag398.xml" ContentType="application/vnd.openxmlformats-officedocument.presentationml.tags+xml"/>
  <Override PartName="/ppt/notesSlides/notesSlide348.xml" ContentType="application/vnd.openxmlformats-officedocument.presentationml.notesSlide+xml"/>
  <Override PartName="/ppt/tags/tag399.xml" ContentType="application/vnd.openxmlformats-officedocument.presentationml.tags+xml"/>
  <Override PartName="/ppt/notesSlides/notesSlide349.xml" ContentType="application/vnd.openxmlformats-officedocument.presentationml.notesSlide+xml"/>
  <Override PartName="/ppt/tags/tag400.xml" ContentType="application/vnd.openxmlformats-officedocument.presentationml.tags+xml"/>
  <Override PartName="/ppt/notesSlides/notesSlide350.xml" ContentType="application/vnd.openxmlformats-officedocument.presentationml.notesSlide+xml"/>
  <Override PartName="/ppt/tags/tag401.xml" ContentType="application/vnd.openxmlformats-officedocument.presentationml.tags+xml"/>
  <Override PartName="/ppt/notesSlides/notesSlide351.xml" ContentType="application/vnd.openxmlformats-officedocument.presentationml.notesSlide+xml"/>
  <Override PartName="/ppt/tags/tag402.xml" ContentType="application/vnd.openxmlformats-officedocument.presentationml.tags+xml"/>
  <Override PartName="/ppt/notesSlides/notesSlide352.xml" ContentType="application/vnd.openxmlformats-officedocument.presentationml.notesSlide+xml"/>
  <Override PartName="/ppt/tags/tag403.xml" ContentType="application/vnd.openxmlformats-officedocument.presentationml.tags+xml"/>
  <Override PartName="/ppt/notesSlides/notesSlide353.xml" ContentType="application/vnd.openxmlformats-officedocument.presentationml.notesSlide+xml"/>
  <Override PartName="/ppt/tags/tag404.xml" ContentType="application/vnd.openxmlformats-officedocument.presentationml.tags+xml"/>
  <Override PartName="/ppt/notesSlides/notesSlide354.xml" ContentType="application/vnd.openxmlformats-officedocument.presentationml.notesSlide+xml"/>
  <Override PartName="/ppt/tags/tag405.xml" ContentType="application/vnd.openxmlformats-officedocument.presentationml.tags+xml"/>
  <Override PartName="/ppt/notesSlides/notesSlide355.xml" ContentType="application/vnd.openxmlformats-officedocument.presentationml.notesSlide+xml"/>
  <Override PartName="/ppt/tags/tag406.xml" ContentType="application/vnd.openxmlformats-officedocument.presentationml.tags+xml"/>
  <Override PartName="/ppt/notesSlides/notesSlide356.xml" ContentType="application/vnd.openxmlformats-officedocument.presentationml.notesSlide+xml"/>
  <Override PartName="/ppt/tags/tag407.xml" ContentType="application/vnd.openxmlformats-officedocument.presentationml.tags+xml"/>
  <Override PartName="/ppt/notesSlides/notesSlide357.xml" ContentType="application/vnd.openxmlformats-officedocument.presentationml.notesSlide+xml"/>
  <Override PartName="/ppt/tags/tag408.xml" ContentType="application/vnd.openxmlformats-officedocument.presentationml.tags+xml"/>
  <Override PartName="/ppt/notesSlides/notesSlide358.xml" ContentType="application/vnd.openxmlformats-officedocument.presentationml.notesSlide+xml"/>
  <Override PartName="/ppt/tags/tag409.xml" ContentType="application/vnd.openxmlformats-officedocument.presentationml.tags+xml"/>
  <Override PartName="/ppt/notesSlides/notesSlide359.xml" ContentType="application/vnd.openxmlformats-officedocument.presentationml.notesSlide+xml"/>
  <Override PartName="/ppt/tags/tag410.xml" ContentType="application/vnd.openxmlformats-officedocument.presentationml.tags+xml"/>
  <Override PartName="/ppt/notesSlides/notesSlide360.xml" ContentType="application/vnd.openxmlformats-officedocument.presentationml.notesSlide+xml"/>
  <Override PartName="/ppt/tags/tag411.xml" ContentType="application/vnd.openxmlformats-officedocument.presentationml.tags+xml"/>
  <Override PartName="/ppt/notesSlides/notesSlide361.xml" ContentType="application/vnd.openxmlformats-officedocument.presentationml.notesSlide+xml"/>
  <Override PartName="/ppt/tags/tag412.xml" ContentType="application/vnd.openxmlformats-officedocument.presentationml.tags+xml"/>
  <Override PartName="/ppt/notesSlides/notesSlide362.xml" ContentType="application/vnd.openxmlformats-officedocument.presentationml.notesSlide+xml"/>
  <Override PartName="/ppt/tags/tag413.xml" ContentType="application/vnd.openxmlformats-officedocument.presentationml.tags+xml"/>
  <Override PartName="/ppt/notesSlides/notesSlide363.xml" ContentType="application/vnd.openxmlformats-officedocument.presentationml.notesSlide+xml"/>
  <Override PartName="/ppt/tags/tag414.xml" ContentType="application/vnd.openxmlformats-officedocument.presentationml.tags+xml"/>
  <Override PartName="/ppt/notesSlides/notesSlide364.xml" ContentType="application/vnd.openxmlformats-officedocument.presentationml.notesSlide+xml"/>
  <Override PartName="/ppt/tags/tag415.xml" ContentType="application/vnd.openxmlformats-officedocument.presentationml.tags+xml"/>
  <Override PartName="/ppt/notesSlides/notesSlide365.xml" ContentType="application/vnd.openxmlformats-officedocument.presentationml.notesSlide+xml"/>
  <Override PartName="/ppt/tags/tag416.xml" ContentType="application/vnd.openxmlformats-officedocument.presentationml.tags+xml"/>
  <Override PartName="/ppt/notesSlides/notesSlide366.xml" ContentType="application/vnd.openxmlformats-officedocument.presentationml.notesSlide+xml"/>
  <Override PartName="/ppt/tags/tag417.xml" ContentType="application/vnd.openxmlformats-officedocument.presentationml.tags+xml"/>
  <Override PartName="/ppt/notesSlides/notesSlide367.xml" ContentType="application/vnd.openxmlformats-officedocument.presentationml.notesSlide+xml"/>
  <Override PartName="/ppt/tags/tag418.xml" ContentType="application/vnd.openxmlformats-officedocument.presentationml.tags+xml"/>
  <Override PartName="/ppt/notesSlides/notesSlide368.xml" ContentType="application/vnd.openxmlformats-officedocument.presentationml.notesSlide+xml"/>
  <Override PartName="/ppt/tags/tag419.xml" ContentType="application/vnd.openxmlformats-officedocument.presentationml.tags+xml"/>
  <Override PartName="/ppt/notesSlides/notesSlide369.xml" ContentType="application/vnd.openxmlformats-officedocument.presentationml.notesSlide+xml"/>
  <Override PartName="/ppt/tags/tag420.xml" ContentType="application/vnd.openxmlformats-officedocument.presentationml.tags+xml"/>
  <Override PartName="/ppt/notesSlides/notesSlide370.xml" ContentType="application/vnd.openxmlformats-officedocument.presentationml.notesSlide+xml"/>
  <Override PartName="/ppt/tags/tag421.xml" ContentType="application/vnd.openxmlformats-officedocument.presentationml.tags+xml"/>
  <Override PartName="/ppt/notesSlides/notesSlide371.xml" ContentType="application/vnd.openxmlformats-officedocument.presentationml.notesSlide+xml"/>
  <Override PartName="/ppt/tags/tag422.xml" ContentType="application/vnd.openxmlformats-officedocument.presentationml.tags+xml"/>
  <Override PartName="/ppt/notesSlides/notesSlide372.xml" ContentType="application/vnd.openxmlformats-officedocument.presentationml.notesSlide+xml"/>
  <Override PartName="/ppt/tags/tag423.xml" ContentType="application/vnd.openxmlformats-officedocument.presentationml.tags+xml"/>
  <Override PartName="/ppt/notesSlides/notesSlide373.xml" ContentType="application/vnd.openxmlformats-officedocument.presentationml.notesSlide+xml"/>
  <Override PartName="/ppt/tags/tag424.xml" ContentType="application/vnd.openxmlformats-officedocument.presentationml.tags+xml"/>
  <Override PartName="/ppt/notesSlides/notesSlide374.xml" ContentType="application/vnd.openxmlformats-officedocument.presentationml.notesSlide+xml"/>
  <Override PartName="/ppt/tags/tag425.xml" ContentType="application/vnd.openxmlformats-officedocument.presentationml.tags+xml"/>
  <Override PartName="/ppt/notesSlides/notesSlide375.xml" ContentType="application/vnd.openxmlformats-officedocument.presentationml.notesSlide+xml"/>
  <Override PartName="/ppt/tags/tag426.xml" ContentType="application/vnd.openxmlformats-officedocument.presentationml.tags+xml"/>
  <Override PartName="/ppt/notesSlides/notesSlide376.xml" ContentType="application/vnd.openxmlformats-officedocument.presentationml.notesSlide+xml"/>
  <Override PartName="/ppt/tags/tag427.xml" ContentType="application/vnd.openxmlformats-officedocument.presentationml.tags+xml"/>
  <Override PartName="/ppt/notesSlides/notesSlide377.xml" ContentType="application/vnd.openxmlformats-officedocument.presentationml.notesSlide+xml"/>
  <Override PartName="/ppt/tags/tag428.xml" ContentType="application/vnd.openxmlformats-officedocument.presentationml.tags+xml"/>
  <Override PartName="/ppt/notesSlides/notesSlide378.xml" ContentType="application/vnd.openxmlformats-officedocument.presentationml.notesSlide+xml"/>
  <Override PartName="/ppt/tags/tag429.xml" ContentType="application/vnd.openxmlformats-officedocument.presentationml.tags+xml"/>
  <Override PartName="/ppt/notesSlides/notesSlide379.xml" ContentType="application/vnd.openxmlformats-officedocument.presentationml.notesSlide+xml"/>
  <Override PartName="/ppt/tags/tag430.xml" ContentType="application/vnd.openxmlformats-officedocument.presentationml.tags+xml"/>
  <Override PartName="/ppt/notesSlides/notesSlide380.xml" ContentType="application/vnd.openxmlformats-officedocument.presentationml.notesSlide+xml"/>
  <Override PartName="/ppt/tags/tag431.xml" ContentType="application/vnd.openxmlformats-officedocument.presentationml.tags+xml"/>
  <Override PartName="/ppt/notesSlides/notesSlide381.xml" ContentType="application/vnd.openxmlformats-officedocument.presentationml.notesSlide+xml"/>
  <Override PartName="/ppt/tags/tag432.xml" ContentType="application/vnd.openxmlformats-officedocument.presentationml.tags+xml"/>
  <Override PartName="/ppt/notesSlides/notesSlide382.xml" ContentType="application/vnd.openxmlformats-officedocument.presentationml.notesSlide+xml"/>
  <Override PartName="/ppt/tags/tag433.xml" ContentType="application/vnd.openxmlformats-officedocument.presentationml.tags+xml"/>
  <Override PartName="/ppt/notesSlides/notesSlide383.xml" ContentType="application/vnd.openxmlformats-officedocument.presentationml.notesSlide+xml"/>
  <Override PartName="/ppt/tags/tag434.xml" ContentType="application/vnd.openxmlformats-officedocument.presentationml.tags+xml"/>
  <Override PartName="/ppt/notesSlides/notesSlide384.xml" ContentType="application/vnd.openxmlformats-officedocument.presentationml.notesSlide+xml"/>
  <Override PartName="/ppt/tags/tag435.xml" ContentType="application/vnd.openxmlformats-officedocument.presentationml.tags+xml"/>
  <Override PartName="/ppt/notesSlides/notesSlide385.xml" ContentType="application/vnd.openxmlformats-officedocument.presentationml.notesSlide+xml"/>
  <Override PartName="/ppt/tags/tag436.xml" ContentType="application/vnd.openxmlformats-officedocument.presentationml.tags+xml"/>
  <Override PartName="/ppt/notesSlides/notesSlide386.xml" ContentType="application/vnd.openxmlformats-officedocument.presentationml.notesSlide+xml"/>
  <Override PartName="/ppt/tags/tag437.xml" ContentType="application/vnd.openxmlformats-officedocument.presentationml.tags+xml"/>
  <Override PartName="/ppt/notesSlides/notesSlide387.xml" ContentType="application/vnd.openxmlformats-officedocument.presentationml.notesSlide+xml"/>
  <Override PartName="/ppt/tags/tag438.xml" ContentType="application/vnd.openxmlformats-officedocument.presentationml.tags+xml"/>
  <Override PartName="/ppt/notesSlides/notesSlide388.xml" ContentType="application/vnd.openxmlformats-officedocument.presentationml.notesSlide+xml"/>
  <Override PartName="/ppt/tags/tag439.xml" ContentType="application/vnd.openxmlformats-officedocument.presentationml.tags+xml"/>
  <Override PartName="/ppt/notesSlides/notesSlide389.xml" ContentType="application/vnd.openxmlformats-officedocument.presentationml.notesSlide+xml"/>
  <Override PartName="/ppt/tags/tag440.xml" ContentType="application/vnd.openxmlformats-officedocument.presentationml.tags+xml"/>
  <Override PartName="/ppt/notesSlides/notesSlide390.xml" ContentType="application/vnd.openxmlformats-officedocument.presentationml.notesSlide+xml"/>
  <Override PartName="/ppt/tags/tag441.xml" ContentType="application/vnd.openxmlformats-officedocument.presentationml.tags+xml"/>
  <Override PartName="/ppt/notesSlides/notesSlide391.xml" ContentType="application/vnd.openxmlformats-officedocument.presentationml.notesSlide+xml"/>
  <Override PartName="/ppt/tags/tag442.xml" ContentType="application/vnd.openxmlformats-officedocument.presentationml.tags+xml"/>
  <Override PartName="/ppt/notesSlides/notesSlide392.xml" ContentType="application/vnd.openxmlformats-officedocument.presentationml.notesSlide+xml"/>
  <Override PartName="/ppt/tags/tag443.xml" ContentType="application/vnd.openxmlformats-officedocument.presentationml.tags+xml"/>
  <Override PartName="/ppt/notesSlides/notesSlide393.xml" ContentType="application/vnd.openxmlformats-officedocument.presentationml.notesSlide+xml"/>
  <Override PartName="/ppt/tags/tag444.xml" ContentType="application/vnd.openxmlformats-officedocument.presentationml.tags+xml"/>
  <Override PartName="/ppt/notesSlides/notesSlide394.xml" ContentType="application/vnd.openxmlformats-officedocument.presentationml.notesSlide+xml"/>
  <Override PartName="/ppt/tags/tag445.xml" ContentType="application/vnd.openxmlformats-officedocument.presentationml.tags+xml"/>
  <Override PartName="/ppt/notesSlides/notesSlide395.xml" ContentType="application/vnd.openxmlformats-officedocument.presentationml.notesSlide+xml"/>
  <Override PartName="/ppt/tags/tag446.xml" ContentType="application/vnd.openxmlformats-officedocument.presentationml.tags+xml"/>
  <Override PartName="/ppt/notesSlides/notesSlide396.xml" ContentType="application/vnd.openxmlformats-officedocument.presentationml.notesSlide+xml"/>
  <Override PartName="/ppt/tags/tag447.xml" ContentType="application/vnd.openxmlformats-officedocument.presentationml.tags+xml"/>
  <Override PartName="/ppt/notesSlides/notesSlide397.xml" ContentType="application/vnd.openxmlformats-officedocument.presentationml.notesSlide+xml"/>
  <Override PartName="/ppt/tags/tag448.xml" ContentType="application/vnd.openxmlformats-officedocument.presentationml.tags+xml"/>
  <Override PartName="/ppt/notesSlides/notesSlide398.xml" ContentType="application/vnd.openxmlformats-officedocument.presentationml.notesSlide+xml"/>
  <Override PartName="/ppt/tags/tag449.xml" ContentType="application/vnd.openxmlformats-officedocument.presentationml.tags+xml"/>
  <Override PartName="/ppt/notesSlides/notesSlide399.xml" ContentType="application/vnd.openxmlformats-officedocument.presentationml.notesSlide+xml"/>
  <Override PartName="/ppt/tags/tag450.xml" ContentType="application/vnd.openxmlformats-officedocument.presentationml.tags+xml"/>
  <Override PartName="/ppt/notesSlides/notesSlide400.xml" ContentType="application/vnd.openxmlformats-officedocument.presentationml.notesSlide+xml"/>
  <Override PartName="/ppt/tags/tag451.xml" ContentType="application/vnd.openxmlformats-officedocument.presentationml.tags+xml"/>
  <Override PartName="/ppt/notesSlides/notesSlide401.xml" ContentType="application/vnd.openxmlformats-officedocument.presentationml.notesSlide+xml"/>
  <Override PartName="/ppt/tags/tag452.xml" ContentType="application/vnd.openxmlformats-officedocument.presentationml.tags+xml"/>
  <Override PartName="/ppt/notesSlides/notesSlide402.xml" ContentType="application/vnd.openxmlformats-officedocument.presentationml.notesSlide+xml"/>
  <Override PartName="/ppt/tags/tag453.xml" ContentType="application/vnd.openxmlformats-officedocument.presentationml.tags+xml"/>
  <Override PartName="/ppt/notesSlides/notesSlide403.xml" ContentType="application/vnd.openxmlformats-officedocument.presentationml.notesSlide+xml"/>
  <Override PartName="/ppt/tags/tag454.xml" ContentType="application/vnd.openxmlformats-officedocument.presentationml.tags+xml"/>
  <Override PartName="/ppt/notesSlides/notesSlide404.xml" ContentType="application/vnd.openxmlformats-officedocument.presentationml.notesSlide+xml"/>
  <Override PartName="/ppt/tags/tag455.xml" ContentType="application/vnd.openxmlformats-officedocument.presentationml.tags+xml"/>
  <Override PartName="/ppt/notesSlides/notesSlide405.xml" ContentType="application/vnd.openxmlformats-officedocument.presentationml.notesSlide+xml"/>
  <Override PartName="/ppt/tags/tag456.xml" ContentType="application/vnd.openxmlformats-officedocument.presentationml.tags+xml"/>
  <Override PartName="/ppt/notesSlides/notesSlide406.xml" ContentType="application/vnd.openxmlformats-officedocument.presentationml.notesSlide+xml"/>
  <Override PartName="/ppt/tags/tag457.xml" ContentType="application/vnd.openxmlformats-officedocument.presentationml.tags+xml"/>
  <Override PartName="/ppt/notesSlides/notesSlide407.xml" ContentType="application/vnd.openxmlformats-officedocument.presentationml.notesSlide+xml"/>
  <Override PartName="/ppt/tags/tag458.xml" ContentType="application/vnd.openxmlformats-officedocument.presentationml.tags+xml"/>
  <Override PartName="/ppt/notesSlides/notesSlide408.xml" ContentType="application/vnd.openxmlformats-officedocument.presentationml.notesSlide+xml"/>
  <Override PartName="/ppt/tags/tag459.xml" ContentType="application/vnd.openxmlformats-officedocument.presentationml.tags+xml"/>
  <Override PartName="/ppt/notesSlides/notesSlide409.xml" ContentType="application/vnd.openxmlformats-officedocument.presentationml.notesSlide+xml"/>
  <Override PartName="/ppt/tags/tag460.xml" ContentType="application/vnd.openxmlformats-officedocument.presentationml.tags+xml"/>
  <Override PartName="/ppt/notesSlides/notesSlide410.xml" ContentType="application/vnd.openxmlformats-officedocument.presentationml.notesSlide+xml"/>
  <Override PartName="/ppt/tags/tag461.xml" ContentType="application/vnd.openxmlformats-officedocument.presentationml.tags+xml"/>
  <Override PartName="/ppt/notesSlides/notesSlide411.xml" ContentType="application/vnd.openxmlformats-officedocument.presentationml.notesSlide+xml"/>
  <Override PartName="/ppt/tags/tag462.xml" ContentType="application/vnd.openxmlformats-officedocument.presentationml.tags+xml"/>
  <Override PartName="/ppt/notesSlides/notesSlide412.xml" ContentType="application/vnd.openxmlformats-officedocument.presentationml.notesSlide+xml"/>
  <Override PartName="/ppt/tags/tag463.xml" ContentType="application/vnd.openxmlformats-officedocument.presentationml.tags+xml"/>
  <Override PartName="/ppt/notesSlides/notesSlide413.xml" ContentType="application/vnd.openxmlformats-officedocument.presentationml.notesSlide+xml"/>
  <Override PartName="/ppt/tags/tag464.xml" ContentType="application/vnd.openxmlformats-officedocument.presentationml.tags+xml"/>
  <Override PartName="/ppt/notesSlides/notesSlide414.xml" ContentType="application/vnd.openxmlformats-officedocument.presentationml.notesSlide+xml"/>
  <Override PartName="/ppt/tags/tag465.xml" ContentType="application/vnd.openxmlformats-officedocument.presentationml.tags+xml"/>
  <Override PartName="/ppt/notesSlides/notesSlide415.xml" ContentType="application/vnd.openxmlformats-officedocument.presentationml.notesSlide+xml"/>
  <Override PartName="/ppt/tags/tag466.xml" ContentType="application/vnd.openxmlformats-officedocument.presentationml.tags+xml"/>
  <Override PartName="/ppt/notesSlides/notesSlide416.xml" ContentType="application/vnd.openxmlformats-officedocument.presentationml.notesSlide+xml"/>
  <Override PartName="/ppt/tags/tag467.xml" ContentType="application/vnd.openxmlformats-officedocument.presentationml.tags+xml"/>
  <Override PartName="/ppt/notesSlides/notesSlide417.xml" ContentType="application/vnd.openxmlformats-officedocument.presentationml.notesSlide+xml"/>
  <Override PartName="/ppt/tags/tag468.xml" ContentType="application/vnd.openxmlformats-officedocument.presentationml.tags+xml"/>
  <Override PartName="/ppt/notesSlides/notesSlide418.xml" ContentType="application/vnd.openxmlformats-officedocument.presentationml.notesSlide+xml"/>
  <Override PartName="/ppt/tags/tag469.xml" ContentType="application/vnd.openxmlformats-officedocument.presentationml.tags+xml"/>
  <Override PartName="/ppt/notesSlides/notesSlide419.xml" ContentType="application/vnd.openxmlformats-officedocument.presentationml.notesSlide+xml"/>
  <Override PartName="/ppt/tags/tag470.xml" ContentType="application/vnd.openxmlformats-officedocument.presentationml.tags+xml"/>
  <Override PartName="/ppt/notesSlides/notesSlide420.xml" ContentType="application/vnd.openxmlformats-officedocument.presentationml.notesSlide+xml"/>
  <Override PartName="/ppt/tags/tag471.xml" ContentType="application/vnd.openxmlformats-officedocument.presentationml.tags+xml"/>
  <Override PartName="/ppt/notesSlides/notesSlide421.xml" ContentType="application/vnd.openxmlformats-officedocument.presentationml.notesSlide+xml"/>
  <Override PartName="/ppt/tags/tag472.xml" ContentType="application/vnd.openxmlformats-officedocument.presentationml.tags+xml"/>
  <Override PartName="/ppt/notesSlides/notesSlide422.xml" ContentType="application/vnd.openxmlformats-officedocument.presentationml.notesSlide+xml"/>
  <Override PartName="/ppt/tags/tag473.xml" ContentType="application/vnd.openxmlformats-officedocument.presentationml.tags+xml"/>
  <Override PartName="/ppt/notesSlides/notesSlide423.xml" ContentType="application/vnd.openxmlformats-officedocument.presentationml.notesSlide+xml"/>
  <Override PartName="/ppt/tags/tag474.xml" ContentType="application/vnd.openxmlformats-officedocument.presentationml.tags+xml"/>
  <Override PartName="/ppt/notesSlides/notesSlide424.xml" ContentType="application/vnd.openxmlformats-officedocument.presentationml.notesSlide+xml"/>
  <Override PartName="/ppt/tags/tag475.xml" ContentType="application/vnd.openxmlformats-officedocument.presentationml.tags+xml"/>
  <Override PartName="/ppt/notesSlides/notesSlide425.xml" ContentType="application/vnd.openxmlformats-officedocument.presentationml.notesSlide+xml"/>
  <Override PartName="/ppt/tags/tag476.xml" ContentType="application/vnd.openxmlformats-officedocument.presentationml.tags+xml"/>
  <Override PartName="/ppt/notesSlides/notesSlide426.xml" ContentType="application/vnd.openxmlformats-officedocument.presentationml.notesSlide+xml"/>
  <Override PartName="/ppt/tags/tag477.xml" ContentType="application/vnd.openxmlformats-officedocument.presentationml.tags+xml"/>
  <Override PartName="/ppt/notesSlides/notesSlide427.xml" ContentType="application/vnd.openxmlformats-officedocument.presentationml.notesSlide+xml"/>
  <Override PartName="/ppt/tags/tag478.xml" ContentType="application/vnd.openxmlformats-officedocument.presentationml.tags+xml"/>
  <Override PartName="/ppt/notesSlides/notesSlide428.xml" ContentType="application/vnd.openxmlformats-officedocument.presentationml.notesSlide+xml"/>
  <Override PartName="/ppt/tags/tag479.xml" ContentType="application/vnd.openxmlformats-officedocument.presentationml.tags+xml"/>
  <Override PartName="/ppt/notesSlides/notesSlide429.xml" ContentType="application/vnd.openxmlformats-officedocument.presentationml.notesSlide+xml"/>
  <Override PartName="/ppt/tags/tag480.xml" ContentType="application/vnd.openxmlformats-officedocument.presentationml.tags+xml"/>
  <Override PartName="/ppt/notesSlides/notesSlide430.xml" ContentType="application/vnd.openxmlformats-officedocument.presentationml.notesSlide+xml"/>
  <Override PartName="/ppt/tags/tag481.xml" ContentType="application/vnd.openxmlformats-officedocument.presentationml.tags+xml"/>
  <Override PartName="/ppt/notesSlides/notesSlide431.xml" ContentType="application/vnd.openxmlformats-officedocument.presentationml.notesSlide+xml"/>
  <Override PartName="/ppt/tags/tag482.xml" ContentType="application/vnd.openxmlformats-officedocument.presentationml.tags+xml"/>
  <Override PartName="/ppt/notesSlides/notesSlide432.xml" ContentType="application/vnd.openxmlformats-officedocument.presentationml.notesSlide+xml"/>
  <Override PartName="/ppt/tags/tag483.xml" ContentType="application/vnd.openxmlformats-officedocument.presentationml.tags+xml"/>
  <Override PartName="/ppt/notesSlides/notesSlide433.xml" ContentType="application/vnd.openxmlformats-officedocument.presentationml.notesSlide+xml"/>
  <Override PartName="/ppt/tags/tag484.xml" ContentType="application/vnd.openxmlformats-officedocument.presentationml.tags+xml"/>
  <Override PartName="/ppt/notesSlides/notesSlide434.xml" ContentType="application/vnd.openxmlformats-officedocument.presentationml.notesSlide+xml"/>
  <Override PartName="/ppt/tags/tag485.xml" ContentType="application/vnd.openxmlformats-officedocument.presentationml.tags+xml"/>
  <Override PartName="/ppt/notesSlides/notesSlide435.xml" ContentType="application/vnd.openxmlformats-officedocument.presentationml.notesSlide+xml"/>
  <Override PartName="/ppt/tags/tag486.xml" ContentType="application/vnd.openxmlformats-officedocument.presentationml.tags+xml"/>
  <Override PartName="/ppt/notesSlides/notesSlide436.xml" ContentType="application/vnd.openxmlformats-officedocument.presentationml.notesSlide+xml"/>
  <Override PartName="/ppt/tags/tag487.xml" ContentType="application/vnd.openxmlformats-officedocument.presentationml.tags+xml"/>
  <Override PartName="/ppt/notesSlides/notesSlide437.xml" ContentType="application/vnd.openxmlformats-officedocument.presentationml.notesSlide+xml"/>
  <Override PartName="/ppt/tags/tag488.xml" ContentType="application/vnd.openxmlformats-officedocument.presentationml.tags+xml"/>
  <Override PartName="/ppt/notesSlides/notesSlide438.xml" ContentType="application/vnd.openxmlformats-officedocument.presentationml.notesSlide+xml"/>
  <Override PartName="/ppt/tags/tag489.xml" ContentType="application/vnd.openxmlformats-officedocument.presentationml.tags+xml"/>
  <Override PartName="/ppt/notesSlides/notesSlide439.xml" ContentType="application/vnd.openxmlformats-officedocument.presentationml.notesSlide+xml"/>
  <Override PartName="/ppt/tags/tag490.xml" ContentType="application/vnd.openxmlformats-officedocument.presentationml.tags+xml"/>
  <Override PartName="/ppt/notesSlides/notesSlide440.xml" ContentType="application/vnd.openxmlformats-officedocument.presentationml.notesSlide+xml"/>
  <Override PartName="/ppt/tags/tag491.xml" ContentType="application/vnd.openxmlformats-officedocument.presentationml.tags+xml"/>
  <Override PartName="/ppt/notesSlides/notesSlide441.xml" ContentType="application/vnd.openxmlformats-officedocument.presentationml.notesSlide+xml"/>
  <Override PartName="/ppt/tags/tag492.xml" ContentType="application/vnd.openxmlformats-officedocument.presentationml.tags+xml"/>
  <Override PartName="/ppt/notesSlides/notesSlide442.xml" ContentType="application/vnd.openxmlformats-officedocument.presentationml.notesSlide+xml"/>
  <Override PartName="/ppt/tags/tag493.xml" ContentType="application/vnd.openxmlformats-officedocument.presentationml.tags+xml"/>
  <Override PartName="/ppt/notesSlides/notesSlide443.xml" ContentType="application/vnd.openxmlformats-officedocument.presentationml.notesSlide+xml"/>
  <Override PartName="/ppt/tags/tag494.xml" ContentType="application/vnd.openxmlformats-officedocument.presentationml.tags+xml"/>
  <Override PartName="/ppt/notesSlides/notesSlide444.xml" ContentType="application/vnd.openxmlformats-officedocument.presentationml.notesSlide+xml"/>
  <Override PartName="/ppt/tags/tag495.xml" ContentType="application/vnd.openxmlformats-officedocument.presentationml.tags+xml"/>
  <Override PartName="/ppt/notesSlides/notesSlide445.xml" ContentType="application/vnd.openxmlformats-officedocument.presentationml.notesSlide+xml"/>
  <Override PartName="/ppt/tags/tag496.xml" ContentType="application/vnd.openxmlformats-officedocument.presentationml.tags+xml"/>
  <Override PartName="/ppt/notesSlides/notesSlide446.xml" ContentType="application/vnd.openxmlformats-officedocument.presentationml.notesSlide+xml"/>
  <Override PartName="/ppt/tags/tag497.xml" ContentType="application/vnd.openxmlformats-officedocument.presentationml.tags+xml"/>
  <Override PartName="/ppt/notesSlides/notesSlide447.xml" ContentType="application/vnd.openxmlformats-officedocument.presentationml.notesSlide+xml"/>
  <Override PartName="/ppt/tags/tag498.xml" ContentType="application/vnd.openxmlformats-officedocument.presentationml.tags+xml"/>
  <Override PartName="/ppt/notesSlides/notesSlide448.xml" ContentType="application/vnd.openxmlformats-officedocument.presentationml.notesSlide+xml"/>
  <Override PartName="/ppt/tags/tag499.xml" ContentType="application/vnd.openxmlformats-officedocument.presentationml.tags+xml"/>
  <Override PartName="/ppt/notesSlides/notesSlide449.xml" ContentType="application/vnd.openxmlformats-officedocument.presentationml.notesSlide+xml"/>
  <Override PartName="/ppt/tags/tag500.xml" ContentType="application/vnd.openxmlformats-officedocument.presentationml.tags+xml"/>
  <Override PartName="/ppt/notesSlides/notesSlide450.xml" ContentType="application/vnd.openxmlformats-officedocument.presentationml.notesSlide+xml"/>
  <Override PartName="/ppt/tags/tag501.xml" ContentType="application/vnd.openxmlformats-officedocument.presentationml.tags+xml"/>
  <Override PartName="/ppt/notesSlides/notesSlide451.xml" ContentType="application/vnd.openxmlformats-officedocument.presentationml.notesSlide+xml"/>
  <Override PartName="/ppt/tags/tag502.xml" ContentType="application/vnd.openxmlformats-officedocument.presentationml.tags+xml"/>
  <Override PartName="/ppt/notesSlides/notesSlide452.xml" ContentType="application/vnd.openxmlformats-officedocument.presentationml.notesSlide+xml"/>
  <Override PartName="/ppt/tags/tag503.xml" ContentType="application/vnd.openxmlformats-officedocument.presentationml.tags+xml"/>
  <Override PartName="/ppt/notesSlides/notesSlide453.xml" ContentType="application/vnd.openxmlformats-officedocument.presentationml.notesSlide+xml"/>
  <Override PartName="/ppt/tags/tag504.xml" ContentType="application/vnd.openxmlformats-officedocument.presentationml.tags+xml"/>
  <Override PartName="/ppt/notesSlides/notesSlide454.xml" ContentType="application/vnd.openxmlformats-officedocument.presentationml.notesSlide+xml"/>
  <Override PartName="/ppt/tags/tag505.xml" ContentType="application/vnd.openxmlformats-officedocument.presentationml.tags+xml"/>
  <Override PartName="/ppt/notesSlides/notesSlide455.xml" ContentType="application/vnd.openxmlformats-officedocument.presentationml.notesSlide+xml"/>
  <Override PartName="/ppt/tags/tag506.xml" ContentType="application/vnd.openxmlformats-officedocument.presentationml.tags+xml"/>
  <Override PartName="/ppt/notesSlides/notesSlide456.xml" ContentType="application/vnd.openxmlformats-officedocument.presentationml.notesSlide+xml"/>
  <Override PartName="/ppt/tags/tag507.xml" ContentType="application/vnd.openxmlformats-officedocument.presentationml.tags+xml"/>
  <Override PartName="/ppt/notesSlides/notesSlide457.xml" ContentType="application/vnd.openxmlformats-officedocument.presentationml.notesSlide+xml"/>
  <Override PartName="/ppt/tags/tag508.xml" ContentType="application/vnd.openxmlformats-officedocument.presentationml.tags+xml"/>
  <Override PartName="/ppt/notesSlides/notesSlide458.xml" ContentType="application/vnd.openxmlformats-officedocument.presentationml.notesSlide+xml"/>
  <Override PartName="/ppt/tags/tag509.xml" ContentType="application/vnd.openxmlformats-officedocument.presentationml.tags+xml"/>
  <Override PartName="/ppt/notesSlides/notesSlide459.xml" ContentType="application/vnd.openxmlformats-officedocument.presentationml.notesSlide+xml"/>
  <Override PartName="/ppt/tags/tag510.xml" ContentType="application/vnd.openxmlformats-officedocument.presentationml.tags+xml"/>
  <Override PartName="/ppt/notesSlides/notesSlide460.xml" ContentType="application/vnd.openxmlformats-officedocument.presentationml.notesSlide+xml"/>
  <Override PartName="/ppt/tags/tag511.xml" ContentType="application/vnd.openxmlformats-officedocument.presentationml.tags+xml"/>
  <Override PartName="/ppt/notesSlides/notesSlide461.xml" ContentType="application/vnd.openxmlformats-officedocument.presentationml.notesSlide+xml"/>
  <Override PartName="/ppt/tags/tag512.xml" ContentType="application/vnd.openxmlformats-officedocument.presentationml.tags+xml"/>
  <Override PartName="/ppt/notesSlides/notesSlide462.xml" ContentType="application/vnd.openxmlformats-officedocument.presentationml.notesSlide+xml"/>
  <Override PartName="/ppt/tags/tag513.xml" ContentType="application/vnd.openxmlformats-officedocument.presentationml.tags+xml"/>
  <Override PartName="/ppt/notesSlides/notesSlide463.xml" ContentType="application/vnd.openxmlformats-officedocument.presentationml.notesSlide+xml"/>
  <Override PartName="/ppt/tags/tag514.xml" ContentType="application/vnd.openxmlformats-officedocument.presentationml.tags+xml"/>
  <Override PartName="/ppt/notesSlides/notesSlide464.xml" ContentType="application/vnd.openxmlformats-officedocument.presentationml.notesSlide+xml"/>
  <Override PartName="/ppt/tags/tag515.xml" ContentType="application/vnd.openxmlformats-officedocument.presentationml.tags+xml"/>
  <Override PartName="/ppt/notesSlides/notesSlide465.xml" ContentType="application/vnd.openxmlformats-officedocument.presentationml.notesSlide+xml"/>
  <Override PartName="/ppt/tags/tag516.xml" ContentType="application/vnd.openxmlformats-officedocument.presentationml.tags+xml"/>
  <Override PartName="/ppt/notesSlides/notesSlide466.xml" ContentType="application/vnd.openxmlformats-officedocument.presentationml.notesSlide+xml"/>
  <Override PartName="/ppt/tags/tag517.xml" ContentType="application/vnd.openxmlformats-officedocument.presentationml.tags+xml"/>
  <Override PartName="/ppt/notesSlides/notesSlide467.xml" ContentType="application/vnd.openxmlformats-officedocument.presentationml.notesSlide+xml"/>
  <Override PartName="/ppt/tags/tag518.xml" ContentType="application/vnd.openxmlformats-officedocument.presentationml.tags+xml"/>
  <Override PartName="/ppt/notesSlides/notesSlide468.xml" ContentType="application/vnd.openxmlformats-officedocument.presentationml.notesSlide+xml"/>
  <Override PartName="/ppt/tags/tag519.xml" ContentType="application/vnd.openxmlformats-officedocument.presentationml.tags+xml"/>
  <Override PartName="/ppt/notesSlides/notesSlide469.xml" ContentType="application/vnd.openxmlformats-officedocument.presentationml.notesSlide+xml"/>
  <Override PartName="/ppt/tags/tag520.xml" ContentType="application/vnd.openxmlformats-officedocument.presentationml.tags+xml"/>
  <Override PartName="/ppt/notesSlides/notesSlide470.xml" ContentType="application/vnd.openxmlformats-officedocument.presentationml.notesSlide+xml"/>
  <Override PartName="/ppt/tags/tag521.xml" ContentType="application/vnd.openxmlformats-officedocument.presentationml.tags+xml"/>
  <Override PartName="/ppt/notesSlides/notesSlide471.xml" ContentType="application/vnd.openxmlformats-officedocument.presentationml.notesSlide+xml"/>
  <Override PartName="/ppt/tags/tag522.xml" ContentType="application/vnd.openxmlformats-officedocument.presentationml.tags+xml"/>
  <Override PartName="/ppt/notesSlides/notesSlide472.xml" ContentType="application/vnd.openxmlformats-officedocument.presentationml.notesSlide+xml"/>
  <Override PartName="/ppt/tags/tag523.xml" ContentType="application/vnd.openxmlformats-officedocument.presentationml.tags+xml"/>
  <Override PartName="/ppt/notesSlides/notesSlide473.xml" ContentType="application/vnd.openxmlformats-officedocument.presentationml.notesSlide+xml"/>
  <Override PartName="/ppt/tags/tag524.xml" ContentType="application/vnd.openxmlformats-officedocument.presentationml.tags+xml"/>
  <Override PartName="/ppt/notesSlides/notesSlide474.xml" ContentType="application/vnd.openxmlformats-officedocument.presentationml.notesSlide+xml"/>
  <Override PartName="/ppt/tags/tag525.xml" ContentType="application/vnd.openxmlformats-officedocument.presentationml.tags+xml"/>
  <Override PartName="/ppt/notesSlides/notesSlide475.xml" ContentType="application/vnd.openxmlformats-officedocument.presentationml.notesSlide+xml"/>
  <Override PartName="/ppt/tags/tag526.xml" ContentType="application/vnd.openxmlformats-officedocument.presentationml.tags+xml"/>
  <Override PartName="/ppt/notesSlides/notesSlide476.xml" ContentType="application/vnd.openxmlformats-officedocument.presentationml.notesSlide+xml"/>
  <Override PartName="/ppt/tags/tag527.xml" ContentType="application/vnd.openxmlformats-officedocument.presentationml.tags+xml"/>
  <Override PartName="/ppt/notesSlides/notesSlide477.xml" ContentType="application/vnd.openxmlformats-officedocument.presentationml.notesSlide+xml"/>
  <Override PartName="/ppt/tags/tag528.xml" ContentType="application/vnd.openxmlformats-officedocument.presentationml.tags+xml"/>
  <Override PartName="/ppt/notesSlides/notesSlide478.xml" ContentType="application/vnd.openxmlformats-officedocument.presentationml.notesSlide+xml"/>
  <Override PartName="/ppt/tags/tag529.xml" ContentType="application/vnd.openxmlformats-officedocument.presentationml.tags+xml"/>
  <Override PartName="/ppt/notesSlides/notesSlide479.xml" ContentType="application/vnd.openxmlformats-officedocument.presentationml.notesSlide+xml"/>
  <Override PartName="/ppt/tags/tag530.xml" ContentType="application/vnd.openxmlformats-officedocument.presentationml.tags+xml"/>
  <Override PartName="/ppt/notesSlides/notesSlide480.xml" ContentType="application/vnd.openxmlformats-officedocument.presentationml.notesSlide+xml"/>
  <Override PartName="/ppt/tags/tag531.xml" ContentType="application/vnd.openxmlformats-officedocument.presentationml.tags+xml"/>
  <Override PartName="/ppt/notesSlides/notesSlide481.xml" ContentType="application/vnd.openxmlformats-officedocument.presentationml.notesSlide+xml"/>
  <Override PartName="/ppt/tags/tag532.xml" ContentType="application/vnd.openxmlformats-officedocument.presentationml.tags+xml"/>
  <Override PartName="/ppt/notesSlides/notesSlide482.xml" ContentType="application/vnd.openxmlformats-officedocument.presentationml.notesSlide+xml"/>
  <Override PartName="/ppt/tags/tag533.xml" ContentType="application/vnd.openxmlformats-officedocument.presentationml.tags+xml"/>
  <Override PartName="/ppt/notesSlides/notesSlide483.xml" ContentType="application/vnd.openxmlformats-officedocument.presentationml.notesSlide+xml"/>
  <Override PartName="/ppt/tags/tag534.xml" ContentType="application/vnd.openxmlformats-officedocument.presentationml.tags+xml"/>
  <Override PartName="/ppt/notesSlides/notesSlide484.xml" ContentType="application/vnd.openxmlformats-officedocument.presentationml.notesSlide+xml"/>
  <Override PartName="/ppt/tags/tag535.xml" ContentType="application/vnd.openxmlformats-officedocument.presentationml.tags+xml"/>
  <Override PartName="/ppt/notesSlides/notesSlide485.xml" ContentType="application/vnd.openxmlformats-officedocument.presentationml.notesSlide+xml"/>
  <Override PartName="/ppt/tags/tag536.xml" ContentType="application/vnd.openxmlformats-officedocument.presentationml.tags+xml"/>
  <Override PartName="/ppt/notesSlides/notesSlide486.xml" ContentType="application/vnd.openxmlformats-officedocument.presentationml.notesSlide+xml"/>
  <Override PartName="/ppt/tags/tag537.xml" ContentType="application/vnd.openxmlformats-officedocument.presentationml.tags+xml"/>
  <Override PartName="/ppt/notesSlides/notesSlide487.xml" ContentType="application/vnd.openxmlformats-officedocument.presentationml.notesSlide+xml"/>
  <Override PartName="/ppt/tags/tag538.xml" ContentType="application/vnd.openxmlformats-officedocument.presentationml.tags+xml"/>
  <Override PartName="/ppt/notesSlides/notesSlide488.xml" ContentType="application/vnd.openxmlformats-officedocument.presentationml.notesSlide+xml"/>
  <Override PartName="/ppt/tags/tag539.xml" ContentType="application/vnd.openxmlformats-officedocument.presentationml.tags+xml"/>
  <Override PartName="/ppt/notesSlides/notesSlide489.xml" ContentType="application/vnd.openxmlformats-officedocument.presentationml.notesSlide+xml"/>
  <Override PartName="/ppt/tags/tag540.xml" ContentType="application/vnd.openxmlformats-officedocument.presentationml.tags+xml"/>
  <Override PartName="/ppt/notesSlides/notesSlide490.xml" ContentType="application/vnd.openxmlformats-officedocument.presentationml.notesSlide+xml"/>
  <Override PartName="/ppt/tags/tag541.xml" ContentType="application/vnd.openxmlformats-officedocument.presentationml.tags+xml"/>
  <Override PartName="/ppt/notesSlides/notesSlide491.xml" ContentType="application/vnd.openxmlformats-officedocument.presentationml.notesSlide+xml"/>
  <Override PartName="/ppt/tags/tag542.xml" ContentType="application/vnd.openxmlformats-officedocument.presentationml.tags+xml"/>
  <Override PartName="/ppt/notesSlides/notesSlide492.xml" ContentType="application/vnd.openxmlformats-officedocument.presentationml.notesSlide+xml"/>
  <Override PartName="/ppt/tags/tag543.xml" ContentType="application/vnd.openxmlformats-officedocument.presentationml.tags+xml"/>
  <Override PartName="/ppt/notesSlides/notesSlide493.xml" ContentType="application/vnd.openxmlformats-officedocument.presentationml.notesSlide+xml"/>
  <Override PartName="/ppt/tags/tag544.xml" ContentType="application/vnd.openxmlformats-officedocument.presentationml.tags+xml"/>
  <Override PartName="/ppt/notesSlides/notesSlide494.xml" ContentType="application/vnd.openxmlformats-officedocument.presentationml.notesSlide+xml"/>
  <Override PartName="/ppt/tags/tag545.xml" ContentType="application/vnd.openxmlformats-officedocument.presentationml.tags+xml"/>
  <Override PartName="/ppt/notesSlides/notesSlide495.xml" ContentType="application/vnd.openxmlformats-officedocument.presentationml.notesSlide+xml"/>
  <Override PartName="/ppt/tags/tag546.xml" ContentType="application/vnd.openxmlformats-officedocument.presentationml.tags+xml"/>
  <Override PartName="/ppt/notesSlides/notesSlide496.xml" ContentType="application/vnd.openxmlformats-officedocument.presentationml.notesSlide+xml"/>
  <Override PartName="/ppt/tags/tag547.xml" ContentType="application/vnd.openxmlformats-officedocument.presentationml.tags+xml"/>
  <Override PartName="/ppt/notesSlides/notesSlide497.xml" ContentType="application/vnd.openxmlformats-officedocument.presentationml.notesSlide+xml"/>
  <Override PartName="/ppt/tags/tag548.xml" ContentType="application/vnd.openxmlformats-officedocument.presentationml.tags+xml"/>
  <Override PartName="/ppt/notesSlides/notesSlide498.xml" ContentType="application/vnd.openxmlformats-officedocument.presentationml.notesSlide+xml"/>
  <Override PartName="/ppt/tags/tag549.xml" ContentType="application/vnd.openxmlformats-officedocument.presentationml.tags+xml"/>
  <Override PartName="/ppt/notesSlides/notesSlide499.xml" ContentType="application/vnd.openxmlformats-officedocument.presentationml.notesSlide+xml"/>
  <Override PartName="/ppt/tags/tag550.xml" ContentType="application/vnd.openxmlformats-officedocument.presentationml.tags+xml"/>
  <Override PartName="/ppt/notesSlides/notesSlide500.xml" ContentType="application/vnd.openxmlformats-officedocument.presentationml.notesSlide+xml"/>
  <Override PartName="/ppt/tags/tag551.xml" ContentType="application/vnd.openxmlformats-officedocument.presentationml.tags+xml"/>
  <Override PartName="/ppt/notesSlides/notesSlide501.xml" ContentType="application/vnd.openxmlformats-officedocument.presentationml.notesSlide+xml"/>
  <Override PartName="/ppt/tags/tag552.xml" ContentType="application/vnd.openxmlformats-officedocument.presentationml.tags+xml"/>
  <Override PartName="/ppt/notesSlides/notesSlide502.xml" ContentType="application/vnd.openxmlformats-officedocument.presentationml.notesSlide+xml"/>
  <Override PartName="/ppt/tags/tag553.xml" ContentType="application/vnd.openxmlformats-officedocument.presentationml.tags+xml"/>
  <Override PartName="/ppt/notesSlides/notesSlide503.xml" ContentType="application/vnd.openxmlformats-officedocument.presentationml.notesSlide+xml"/>
  <Override PartName="/ppt/tags/tag554.xml" ContentType="application/vnd.openxmlformats-officedocument.presentationml.tags+xml"/>
  <Override PartName="/ppt/notesSlides/notesSlide504.xml" ContentType="application/vnd.openxmlformats-officedocument.presentationml.notesSlide+xml"/>
  <Override PartName="/ppt/tags/tag555.xml" ContentType="application/vnd.openxmlformats-officedocument.presentationml.tags+xml"/>
  <Override PartName="/ppt/notesSlides/notesSlide505.xml" ContentType="application/vnd.openxmlformats-officedocument.presentationml.notesSlide+xml"/>
  <Override PartName="/ppt/tags/tag556.xml" ContentType="application/vnd.openxmlformats-officedocument.presentationml.tags+xml"/>
  <Override PartName="/ppt/notesSlides/notesSlide506.xml" ContentType="application/vnd.openxmlformats-officedocument.presentationml.notesSlide+xml"/>
  <Override PartName="/ppt/tags/tag557.xml" ContentType="application/vnd.openxmlformats-officedocument.presentationml.tags+xml"/>
  <Override PartName="/ppt/notesSlides/notesSlide507.xml" ContentType="application/vnd.openxmlformats-officedocument.presentationml.notesSlide+xml"/>
  <Override PartName="/ppt/tags/tag558.xml" ContentType="application/vnd.openxmlformats-officedocument.presentationml.tags+xml"/>
  <Override PartName="/ppt/notesSlides/notesSlide508.xml" ContentType="application/vnd.openxmlformats-officedocument.presentationml.notesSlide+xml"/>
  <Override PartName="/ppt/tags/tag559.xml" ContentType="application/vnd.openxmlformats-officedocument.presentationml.tags+xml"/>
  <Override PartName="/ppt/notesSlides/notesSlide509.xml" ContentType="application/vnd.openxmlformats-officedocument.presentationml.notesSlide+xml"/>
  <Override PartName="/ppt/tags/tag560.xml" ContentType="application/vnd.openxmlformats-officedocument.presentationml.tags+xml"/>
  <Override PartName="/ppt/notesSlides/notesSlide510.xml" ContentType="application/vnd.openxmlformats-officedocument.presentationml.notesSlide+xml"/>
  <Override PartName="/ppt/tags/tag561.xml" ContentType="application/vnd.openxmlformats-officedocument.presentationml.tags+xml"/>
  <Override PartName="/ppt/notesSlides/notesSlide511.xml" ContentType="application/vnd.openxmlformats-officedocument.presentationml.notesSlide+xml"/>
  <Override PartName="/ppt/tags/tag562.xml" ContentType="application/vnd.openxmlformats-officedocument.presentationml.tags+xml"/>
  <Override PartName="/ppt/notesSlides/notesSlide512.xml" ContentType="application/vnd.openxmlformats-officedocument.presentationml.notesSlide+xml"/>
  <Override PartName="/ppt/tags/tag563.xml" ContentType="application/vnd.openxmlformats-officedocument.presentationml.tags+xml"/>
  <Override PartName="/ppt/notesSlides/notesSlide513.xml" ContentType="application/vnd.openxmlformats-officedocument.presentationml.notesSlide+xml"/>
  <Override PartName="/ppt/tags/tag564.xml" ContentType="application/vnd.openxmlformats-officedocument.presentationml.tags+xml"/>
  <Override PartName="/ppt/notesSlides/notesSlide514.xml" ContentType="application/vnd.openxmlformats-officedocument.presentationml.notesSlide+xml"/>
  <Override PartName="/ppt/tags/tag565.xml" ContentType="application/vnd.openxmlformats-officedocument.presentationml.tags+xml"/>
  <Override PartName="/ppt/notesSlides/notesSlide515.xml" ContentType="application/vnd.openxmlformats-officedocument.presentationml.notesSlide+xml"/>
  <Override PartName="/ppt/tags/tag566.xml" ContentType="application/vnd.openxmlformats-officedocument.presentationml.tags+xml"/>
  <Override PartName="/ppt/notesSlides/notesSlide516.xml" ContentType="application/vnd.openxmlformats-officedocument.presentationml.notesSlide+xml"/>
  <Override PartName="/ppt/tags/tag567.xml" ContentType="application/vnd.openxmlformats-officedocument.presentationml.tags+xml"/>
  <Override PartName="/ppt/notesSlides/notesSlide517.xml" ContentType="application/vnd.openxmlformats-officedocument.presentationml.notesSlide+xml"/>
  <Override PartName="/ppt/tags/tag568.xml" ContentType="application/vnd.openxmlformats-officedocument.presentationml.tags+xml"/>
  <Override PartName="/ppt/notesSlides/notesSlide518.xml" ContentType="application/vnd.openxmlformats-officedocument.presentationml.notesSlide+xml"/>
  <Override PartName="/ppt/tags/tag569.xml" ContentType="application/vnd.openxmlformats-officedocument.presentationml.tags+xml"/>
  <Override PartName="/ppt/notesSlides/notesSlide519.xml" ContentType="application/vnd.openxmlformats-officedocument.presentationml.notesSlide+xml"/>
  <Override PartName="/ppt/tags/tag570.xml" ContentType="application/vnd.openxmlformats-officedocument.presentationml.tags+xml"/>
  <Override PartName="/ppt/notesSlides/notesSlide520.xml" ContentType="application/vnd.openxmlformats-officedocument.presentationml.notesSlide+xml"/>
  <Override PartName="/ppt/tags/tag571.xml" ContentType="application/vnd.openxmlformats-officedocument.presentationml.tags+xml"/>
  <Override PartName="/ppt/notesSlides/notesSlide521.xml" ContentType="application/vnd.openxmlformats-officedocument.presentationml.notesSlide+xml"/>
  <Override PartName="/ppt/tags/tag572.xml" ContentType="application/vnd.openxmlformats-officedocument.presentationml.tags+xml"/>
  <Override PartName="/ppt/notesSlides/notesSlide522.xml" ContentType="application/vnd.openxmlformats-officedocument.presentationml.notesSlide+xml"/>
  <Override PartName="/ppt/tags/tag573.xml" ContentType="application/vnd.openxmlformats-officedocument.presentationml.tags+xml"/>
  <Override PartName="/ppt/notesSlides/notesSlide523.xml" ContentType="application/vnd.openxmlformats-officedocument.presentationml.notesSlide+xml"/>
  <Override PartName="/ppt/tags/tag574.xml" ContentType="application/vnd.openxmlformats-officedocument.presentationml.tags+xml"/>
  <Override PartName="/ppt/notesSlides/notesSlide524.xml" ContentType="application/vnd.openxmlformats-officedocument.presentationml.notesSlide+xml"/>
  <Override PartName="/ppt/tags/tag575.xml" ContentType="application/vnd.openxmlformats-officedocument.presentationml.tags+xml"/>
  <Override PartName="/ppt/notesSlides/notesSlide525.xml" ContentType="application/vnd.openxmlformats-officedocument.presentationml.notesSlide+xml"/>
  <Override PartName="/ppt/tags/tag576.xml" ContentType="application/vnd.openxmlformats-officedocument.presentationml.tags+xml"/>
  <Override PartName="/ppt/notesSlides/notesSlide526.xml" ContentType="application/vnd.openxmlformats-officedocument.presentationml.notesSlide+xml"/>
  <Override PartName="/ppt/tags/tag577.xml" ContentType="application/vnd.openxmlformats-officedocument.presentationml.tags+xml"/>
  <Override PartName="/ppt/notesSlides/notesSlide527.xml" ContentType="application/vnd.openxmlformats-officedocument.presentationml.notesSlide+xml"/>
  <Override PartName="/ppt/tags/tag578.xml" ContentType="application/vnd.openxmlformats-officedocument.presentationml.tags+xml"/>
  <Override PartName="/ppt/notesSlides/notesSlide528.xml" ContentType="application/vnd.openxmlformats-officedocument.presentationml.notesSlide+xml"/>
  <Override PartName="/ppt/tags/tag579.xml" ContentType="application/vnd.openxmlformats-officedocument.presentationml.tags+xml"/>
  <Override PartName="/ppt/notesSlides/notesSlide529.xml" ContentType="application/vnd.openxmlformats-officedocument.presentationml.notesSlide+xml"/>
  <Override PartName="/ppt/tags/tag580.xml" ContentType="application/vnd.openxmlformats-officedocument.presentationml.tags+xml"/>
  <Override PartName="/ppt/notesSlides/notesSlide530.xml" ContentType="application/vnd.openxmlformats-officedocument.presentationml.notesSlide+xml"/>
  <Override PartName="/ppt/tags/tag581.xml" ContentType="application/vnd.openxmlformats-officedocument.presentationml.tags+xml"/>
  <Override PartName="/ppt/notesSlides/notesSlide531.xml" ContentType="application/vnd.openxmlformats-officedocument.presentationml.notesSlide+xml"/>
  <Override PartName="/ppt/tags/tag582.xml" ContentType="application/vnd.openxmlformats-officedocument.presentationml.tags+xml"/>
  <Override PartName="/ppt/notesSlides/notesSlide532.xml" ContentType="application/vnd.openxmlformats-officedocument.presentationml.notesSlide+xml"/>
  <Override PartName="/ppt/tags/tag583.xml" ContentType="application/vnd.openxmlformats-officedocument.presentationml.tags+xml"/>
  <Override PartName="/ppt/notesSlides/notesSlide533.xml" ContentType="application/vnd.openxmlformats-officedocument.presentationml.notesSlide+xml"/>
  <Override PartName="/ppt/tags/tag584.xml" ContentType="application/vnd.openxmlformats-officedocument.presentationml.tags+xml"/>
  <Override PartName="/ppt/notesSlides/notesSlide534.xml" ContentType="application/vnd.openxmlformats-officedocument.presentationml.notesSlide+xml"/>
  <Override PartName="/ppt/tags/tag585.xml" ContentType="application/vnd.openxmlformats-officedocument.presentationml.tags+xml"/>
  <Override PartName="/ppt/notesSlides/notesSlide535.xml" ContentType="application/vnd.openxmlformats-officedocument.presentationml.notesSlide+xml"/>
  <Override PartName="/ppt/tags/tag586.xml" ContentType="application/vnd.openxmlformats-officedocument.presentationml.tags+xml"/>
  <Override PartName="/ppt/notesSlides/notesSlide536.xml" ContentType="application/vnd.openxmlformats-officedocument.presentationml.notesSlide+xml"/>
  <Override PartName="/ppt/tags/tag587.xml" ContentType="application/vnd.openxmlformats-officedocument.presentationml.tags+xml"/>
  <Override PartName="/ppt/notesSlides/notesSlide537.xml" ContentType="application/vnd.openxmlformats-officedocument.presentationml.notesSlide+xml"/>
  <Override PartName="/ppt/tags/tag588.xml" ContentType="application/vnd.openxmlformats-officedocument.presentationml.tags+xml"/>
  <Override PartName="/ppt/notesSlides/notesSlide538.xml" ContentType="application/vnd.openxmlformats-officedocument.presentationml.notesSlide+xml"/>
  <Override PartName="/ppt/tags/tag589.xml" ContentType="application/vnd.openxmlformats-officedocument.presentationml.tags+xml"/>
  <Override PartName="/ppt/notesSlides/notesSlide539.xml" ContentType="application/vnd.openxmlformats-officedocument.presentationml.notesSlide+xml"/>
  <Override PartName="/ppt/tags/tag590.xml" ContentType="application/vnd.openxmlformats-officedocument.presentationml.tags+xml"/>
  <Override PartName="/ppt/notesSlides/notesSlide540.xml" ContentType="application/vnd.openxmlformats-officedocument.presentationml.notesSlide+xml"/>
  <Override PartName="/ppt/tags/tag591.xml" ContentType="application/vnd.openxmlformats-officedocument.presentationml.tags+xml"/>
  <Override PartName="/ppt/notesSlides/notesSlide541.xml" ContentType="application/vnd.openxmlformats-officedocument.presentationml.notesSlide+xml"/>
  <Override PartName="/ppt/tags/tag592.xml" ContentType="application/vnd.openxmlformats-officedocument.presentationml.tags+xml"/>
  <Override PartName="/ppt/notesSlides/notesSlide542.xml" ContentType="application/vnd.openxmlformats-officedocument.presentationml.notesSlide+xml"/>
  <Override PartName="/ppt/tags/tag593.xml" ContentType="application/vnd.openxmlformats-officedocument.presentationml.tags+xml"/>
  <Override PartName="/ppt/notesSlides/notesSlide543.xml" ContentType="application/vnd.openxmlformats-officedocument.presentationml.notesSlide+xml"/>
  <Override PartName="/ppt/tags/tag594.xml" ContentType="application/vnd.openxmlformats-officedocument.presentationml.tags+xml"/>
  <Override PartName="/ppt/notesSlides/notesSlide544.xml" ContentType="application/vnd.openxmlformats-officedocument.presentationml.notesSlide+xml"/>
  <Override PartName="/ppt/tags/tag595.xml" ContentType="application/vnd.openxmlformats-officedocument.presentationml.tags+xml"/>
  <Override PartName="/ppt/notesSlides/notesSlide545.xml" ContentType="application/vnd.openxmlformats-officedocument.presentationml.notesSlide+xml"/>
  <Override PartName="/ppt/tags/tag596.xml" ContentType="application/vnd.openxmlformats-officedocument.presentationml.tags+xml"/>
  <Override PartName="/ppt/notesSlides/notesSlide546.xml" ContentType="application/vnd.openxmlformats-officedocument.presentationml.notesSlide+xml"/>
  <Override PartName="/ppt/tags/tag597.xml" ContentType="application/vnd.openxmlformats-officedocument.presentationml.tags+xml"/>
  <Override PartName="/ppt/notesSlides/notesSlide547.xml" ContentType="application/vnd.openxmlformats-officedocument.presentationml.notesSlide+xml"/>
  <Override PartName="/ppt/tags/tag598.xml" ContentType="application/vnd.openxmlformats-officedocument.presentationml.tags+xml"/>
  <Override PartName="/ppt/notesSlides/notesSlide548.xml" ContentType="application/vnd.openxmlformats-officedocument.presentationml.notesSlide+xml"/>
  <Override PartName="/ppt/tags/tag599.xml" ContentType="application/vnd.openxmlformats-officedocument.presentationml.tags+xml"/>
  <Override PartName="/ppt/notesSlides/notesSlide549.xml" ContentType="application/vnd.openxmlformats-officedocument.presentationml.notesSlide+xml"/>
  <Override PartName="/ppt/tags/tag600.xml" ContentType="application/vnd.openxmlformats-officedocument.presentationml.tags+xml"/>
  <Override PartName="/ppt/notesSlides/notesSlide550.xml" ContentType="application/vnd.openxmlformats-officedocument.presentationml.notesSlide+xml"/>
  <Override PartName="/ppt/tags/tag601.xml" ContentType="application/vnd.openxmlformats-officedocument.presentationml.tags+xml"/>
  <Override PartName="/ppt/notesSlides/notesSlide551.xml" ContentType="application/vnd.openxmlformats-officedocument.presentationml.notesSlide+xml"/>
  <Override PartName="/ppt/tags/tag602.xml" ContentType="application/vnd.openxmlformats-officedocument.presentationml.tags+xml"/>
  <Override PartName="/ppt/notesSlides/notesSlide552.xml" ContentType="application/vnd.openxmlformats-officedocument.presentationml.notesSlide+xml"/>
  <Override PartName="/ppt/tags/tag603.xml" ContentType="application/vnd.openxmlformats-officedocument.presentationml.tags+xml"/>
  <Override PartName="/ppt/notesSlides/notesSlide553.xml" ContentType="application/vnd.openxmlformats-officedocument.presentationml.notesSlide+xml"/>
  <Override PartName="/ppt/tags/tag604.xml" ContentType="application/vnd.openxmlformats-officedocument.presentationml.tags+xml"/>
  <Override PartName="/ppt/notesSlides/notesSlide554.xml" ContentType="application/vnd.openxmlformats-officedocument.presentationml.notesSlide+xml"/>
  <Override PartName="/ppt/tags/tag605.xml" ContentType="application/vnd.openxmlformats-officedocument.presentationml.tags+xml"/>
  <Override PartName="/ppt/notesSlides/notesSlide555.xml" ContentType="application/vnd.openxmlformats-officedocument.presentationml.notesSlide+xml"/>
  <Override PartName="/ppt/tags/tag606.xml" ContentType="application/vnd.openxmlformats-officedocument.presentationml.tags+xml"/>
  <Override PartName="/ppt/notesSlides/notesSlide556.xml" ContentType="application/vnd.openxmlformats-officedocument.presentationml.notesSlide+xml"/>
  <Override PartName="/ppt/tags/tag607.xml" ContentType="application/vnd.openxmlformats-officedocument.presentationml.tags+xml"/>
  <Override PartName="/ppt/notesSlides/notesSlide557.xml" ContentType="application/vnd.openxmlformats-officedocument.presentationml.notesSlide+xml"/>
  <Override PartName="/ppt/tags/tag608.xml" ContentType="application/vnd.openxmlformats-officedocument.presentationml.tags+xml"/>
  <Override PartName="/ppt/notesSlides/notesSlide558.xml" ContentType="application/vnd.openxmlformats-officedocument.presentationml.notesSlide+xml"/>
  <Override PartName="/ppt/tags/tag609.xml" ContentType="application/vnd.openxmlformats-officedocument.presentationml.tags+xml"/>
  <Override PartName="/ppt/notesSlides/notesSlide559.xml" ContentType="application/vnd.openxmlformats-officedocument.presentationml.notesSlide+xml"/>
  <Override PartName="/ppt/tags/tag610.xml" ContentType="application/vnd.openxmlformats-officedocument.presentationml.tags+xml"/>
  <Override PartName="/ppt/notesSlides/notesSlide560.xml" ContentType="application/vnd.openxmlformats-officedocument.presentationml.notesSlide+xml"/>
  <Override PartName="/ppt/tags/tag611.xml" ContentType="application/vnd.openxmlformats-officedocument.presentationml.tags+xml"/>
  <Override PartName="/ppt/notesSlides/notesSlide561.xml" ContentType="application/vnd.openxmlformats-officedocument.presentationml.notesSlide+xml"/>
  <Override PartName="/ppt/tags/tag612.xml" ContentType="application/vnd.openxmlformats-officedocument.presentationml.tags+xml"/>
  <Override PartName="/ppt/notesSlides/notesSlide562.xml" ContentType="application/vnd.openxmlformats-officedocument.presentationml.notesSlide+xml"/>
  <Override PartName="/ppt/tags/tag613.xml" ContentType="application/vnd.openxmlformats-officedocument.presentationml.tags+xml"/>
  <Override PartName="/ppt/notesSlides/notesSlide563.xml" ContentType="application/vnd.openxmlformats-officedocument.presentationml.notesSlide+xml"/>
  <Override PartName="/ppt/tags/tag614.xml" ContentType="application/vnd.openxmlformats-officedocument.presentationml.tags+xml"/>
  <Override PartName="/ppt/notesSlides/notesSlide564.xml" ContentType="application/vnd.openxmlformats-officedocument.presentationml.notesSlide+xml"/>
  <Override PartName="/ppt/tags/tag615.xml" ContentType="application/vnd.openxmlformats-officedocument.presentationml.tags+xml"/>
  <Override PartName="/ppt/notesSlides/notesSlide565.xml" ContentType="application/vnd.openxmlformats-officedocument.presentationml.notesSlide+xml"/>
  <Override PartName="/ppt/tags/tag616.xml" ContentType="application/vnd.openxmlformats-officedocument.presentationml.tags+xml"/>
  <Override PartName="/ppt/notesSlides/notesSlide566.xml" ContentType="application/vnd.openxmlformats-officedocument.presentationml.notesSlide+xml"/>
  <Override PartName="/ppt/tags/tag617.xml" ContentType="application/vnd.openxmlformats-officedocument.presentationml.tags+xml"/>
  <Override PartName="/ppt/notesSlides/notesSlide567.xml" ContentType="application/vnd.openxmlformats-officedocument.presentationml.notesSlide+xml"/>
  <Override PartName="/ppt/tags/tag618.xml" ContentType="application/vnd.openxmlformats-officedocument.presentationml.tags+xml"/>
  <Override PartName="/ppt/notesSlides/notesSlide568.xml" ContentType="application/vnd.openxmlformats-officedocument.presentationml.notesSlide+xml"/>
  <Override PartName="/ppt/tags/tag619.xml" ContentType="application/vnd.openxmlformats-officedocument.presentationml.tags+xml"/>
  <Override PartName="/ppt/notesSlides/notesSlide569.xml" ContentType="application/vnd.openxmlformats-officedocument.presentationml.notesSlide+xml"/>
  <Override PartName="/ppt/tags/tag620.xml" ContentType="application/vnd.openxmlformats-officedocument.presentationml.tags+xml"/>
  <Override PartName="/ppt/notesSlides/notesSlide570.xml" ContentType="application/vnd.openxmlformats-officedocument.presentationml.notesSlide+xml"/>
  <Override PartName="/ppt/tags/tag621.xml" ContentType="application/vnd.openxmlformats-officedocument.presentationml.tags+xml"/>
  <Override PartName="/ppt/notesSlides/notesSlide571.xml" ContentType="application/vnd.openxmlformats-officedocument.presentationml.notesSlide+xml"/>
  <Override PartName="/ppt/tags/tag622.xml" ContentType="application/vnd.openxmlformats-officedocument.presentationml.tags+xml"/>
  <Override PartName="/ppt/notesSlides/notesSlide572.xml" ContentType="application/vnd.openxmlformats-officedocument.presentationml.notesSlide+xml"/>
  <Override PartName="/ppt/tags/tag623.xml" ContentType="application/vnd.openxmlformats-officedocument.presentationml.tags+xml"/>
  <Override PartName="/ppt/notesSlides/notesSlide573.xml" ContentType="application/vnd.openxmlformats-officedocument.presentationml.notesSlide+xml"/>
  <Override PartName="/ppt/tags/tag624.xml" ContentType="application/vnd.openxmlformats-officedocument.presentationml.tags+xml"/>
  <Override PartName="/ppt/notesSlides/notesSlide574.xml" ContentType="application/vnd.openxmlformats-officedocument.presentationml.notesSlide+xml"/>
  <Override PartName="/ppt/tags/tag625.xml" ContentType="application/vnd.openxmlformats-officedocument.presentationml.tags+xml"/>
  <Override PartName="/ppt/notesSlides/notesSlide575.xml" ContentType="application/vnd.openxmlformats-officedocument.presentationml.notesSlide+xml"/>
  <Override PartName="/ppt/tags/tag626.xml" ContentType="application/vnd.openxmlformats-officedocument.presentationml.tags+xml"/>
  <Override PartName="/ppt/notesSlides/notesSlide576.xml" ContentType="application/vnd.openxmlformats-officedocument.presentationml.notesSlide+xml"/>
  <Override PartName="/ppt/tags/tag627.xml" ContentType="application/vnd.openxmlformats-officedocument.presentationml.tags+xml"/>
  <Override PartName="/ppt/notesSlides/notesSlide577.xml" ContentType="application/vnd.openxmlformats-officedocument.presentationml.notesSlide+xml"/>
  <Override PartName="/ppt/tags/tag628.xml" ContentType="application/vnd.openxmlformats-officedocument.presentationml.tags+xml"/>
  <Override PartName="/ppt/notesSlides/notesSlide578.xml" ContentType="application/vnd.openxmlformats-officedocument.presentationml.notesSlide+xml"/>
  <Override PartName="/ppt/tags/tag629.xml" ContentType="application/vnd.openxmlformats-officedocument.presentationml.tags+xml"/>
  <Override PartName="/ppt/notesSlides/notesSlide579.xml" ContentType="application/vnd.openxmlformats-officedocument.presentationml.notesSlide+xml"/>
  <Override PartName="/ppt/tags/tag630.xml" ContentType="application/vnd.openxmlformats-officedocument.presentationml.tags+xml"/>
  <Override PartName="/ppt/notesSlides/notesSlide580.xml" ContentType="application/vnd.openxmlformats-officedocument.presentationml.notesSlide+xml"/>
  <Override PartName="/ppt/tags/tag631.xml" ContentType="application/vnd.openxmlformats-officedocument.presentationml.tags+xml"/>
  <Override PartName="/ppt/notesSlides/notesSlide581.xml" ContentType="application/vnd.openxmlformats-officedocument.presentationml.notesSlide+xml"/>
  <Override PartName="/ppt/tags/tag632.xml" ContentType="application/vnd.openxmlformats-officedocument.presentationml.tags+xml"/>
  <Override PartName="/ppt/notesSlides/notesSlide582.xml" ContentType="application/vnd.openxmlformats-officedocument.presentationml.notesSlide+xml"/>
  <Override PartName="/ppt/tags/tag633.xml" ContentType="application/vnd.openxmlformats-officedocument.presentationml.tags+xml"/>
  <Override PartName="/ppt/notesSlides/notesSlide583.xml" ContentType="application/vnd.openxmlformats-officedocument.presentationml.notesSlide+xml"/>
  <Override PartName="/ppt/tags/tag634.xml" ContentType="application/vnd.openxmlformats-officedocument.presentationml.tags+xml"/>
  <Override PartName="/ppt/notesSlides/notesSlide584.xml" ContentType="application/vnd.openxmlformats-officedocument.presentationml.notesSlide+xml"/>
  <Override PartName="/ppt/tags/tag635.xml" ContentType="application/vnd.openxmlformats-officedocument.presentationml.tags+xml"/>
  <Override PartName="/ppt/notesSlides/notesSlide585.xml" ContentType="application/vnd.openxmlformats-officedocument.presentationml.notesSlide+xml"/>
  <Override PartName="/ppt/tags/tag636.xml" ContentType="application/vnd.openxmlformats-officedocument.presentationml.tags+xml"/>
  <Override PartName="/ppt/notesSlides/notesSlide586.xml" ContentType="application/vnd.openxmlformats-officedocument.presentationml.notesSlide+xml"/>
  <Override PartName="/ppt/tags/tag637.xml" ContentType="application/vnd.openxmlformats-officedocument.presentationml.tags+xml"/>
  <Override PartName="/ppt/notesSlides/notesSlide587.xml" ContentType="application/vnd.openxmlformats-officedocument.presentationml.notesSlide+xml"/>
  <Override PartName="/ppt/tags/tag638.xml" ContentType="application/vnd.openxmlformats-officedocument.presentationml.tags+xml"/>
  <Override PartName="/ppt/notesSlides/notesSlide588.xml" ContentType="application/vnd.openxmlformats-officedocument.presentationml.notesSlide+xml"/>
  <Override PartName="/ppt/tags/tag639.xml" ContentType="application/vnd.openxmlformats-officedocument.presentationml.tags+xml"/>
  <Override PartName="/ppt/notesSlides/notesSlide589.xml" ContentType="application/vnd.openxmlformats-officedocument.presentationml.notesSlide+xml"/>
  <Override PartName="/ppt/tags/tag640.xml" ContentType="application/vnd.openxmlformats-officedocument.presentationml.tags+xml"/>
  <Override PartName="/ppt/notesSlides/notesSlide590.xml" ContentType="application/vnd.openxmlformats-officedocument.presentationml.notesSlide+xml"/>
  <Override PartName="/ppt/tags/tag641.xml" ContentType="application/vnd.openxmlformats-officedocument.presentationml.tags+xml"/>
  <Override PartName="/ppt/notesSlides/notesSlide591.xml" ContentType="application/vnd.openxmlformats-officedocument.presentationml.notesSlide+xml"/>
  <Override PartName="/ppt/tags/tag642.xml" ContentType="application/vnd.openxmlformats-officedocument.presentationml.tags+xml"/>
  <Override PartName="/ppt/notesSlides/notesSlide592.xml" ContentType="application/vnd.openxmlformats-officedocument.presentationml.notesSlide+xml"/>
  <Override PartName="/ppt/tags/tag643.xml" ContentType="application/vnd.openxmlformats-officedocument.presentationml.tags+xml"/>
  <Override PartName="/ppt/notesSlides/notesSlide593.xml" ContentType="application/vnd.openxmlformats-officedocument.presentationml.notesSlide+xml"/>
  <Override PartName="/ppt/tags/tag644.xml" ContentType="application/vnd.openxmlformats-officedocument.presentationml.tags+xml"/>
  <Override PartName="/ppt/notesSlides/notesSlide594.xml" ContentType="application/vnd.openxmlformats-officedocument.presentationml.notesSlide+xml"/>
  <Override PartName="/ppt/tags/tag645.xml" ContentType="application/vnd.openxmlformats-officedocument.presentationml.tags+xml"/>
  <Override PartName="/ppt/notesSlides/notesSlide595.xml" ContentType="application/vnd.openxmlformats-officedocument.presentationml.notesSlide+xml"/>
  <Override PartName="/ppt/tags/tag646.xml" ContentType="application/vnd.openxmlformats-officedocument.presentationml.tags+xml"/>
  <Override PartName="/ppt/notesSlides/notesSlide596.xml" ContentType="application/vnd.openxmlformats-officedocument.presentationml.notesSlide+xml"/>
  <Override PartName="/ppt/tags/tag647.xml" ContentType="application/vnd.openxmlformats-officedocument.presentationml.tags+xml"/>
  <Override PartName="/ppt/notesSlides/notesSlide597.xml" ContentType="application/vnd.openxmlformats-officedocument.presentationml.notesSlide+xml"/>
  <Override PartName="/ppt/tags/tag648.xml" ContentType="application/vnd.openxmlformats-officedocument.presentationml.tags+xml"/>
  <Override PartName="/ppt/notesSlides/notesSlide598.xml" ContentType="application/vnd.openxmlformats-officedocument.presentationml.notesSlide+xml"/>
  <Override PartName="/ppt/tags/tag649.xml" ContentType="application/vnd.openxmlformats-officedocument.presentationml.tags+xml"/>
  <Override PartName="/ppt/notesSlides/notesSlide599.xml" ContentType="application/vnd.openxmlformats-officedocument.presentationml.notesSlide+xml"/>
  <Override PartName="/ppt/tags/tag650.xml" ContentType="application/vnd.openxmlformats-officedocument.presentationml.tags+xml"/>
  <Override PartName="/ppt/notesSlides/notesSlide600.xml" ContentType="application/vnd.openxmlformats-officedocument.presentationml.notesSlide+xml"/>
  <Override PartName="/ppt/tags/tag651.xml" ContentType="application/vnd.openxmlformats-officedocument.presentationml.tags+xml"/>
  <Override PartName="/ppt/notesSlides/notesSlide601.xml" ContentType="application/vnd.openxmlformats-officedocument.presentationml.notesSlide+xml"/>
  <Override PartName="/ppt/tags/tag652.xml" ContentType="application/vnd.openxmlformats-officedocument.presentationml.tags+xml"/>
  <Override PartName="/ppt/notesSlides/notesSlide602.xml" ContentType="application/vnd.openxmlformats-officedocument.presentationml.notesSlide+xml"/>
  <Override PartName="/ppt/tags/tag653.xml" ContentType="application/vnd.openxmlformats-officedocument.presentationml.tags+xml"/>
  <Override PartName="/ppt/notesSlides/notesSlide603.xml" ContentType="application/vnd.openxmlformats-officedocument.presentationml.notesSlide+xml"/>
  <Override PartName="/ppt/tags/tag654.xml" ContentType="application/vnd.openxmlformats-officedocument.presentationml.tags+xml"/>
  <Override PartName="/ppt/notesSlides/notesSlide604.xml" ContentType="application/vnd.openxmlformats-officedocument.presentationml.notesSlide+xml"/>
  <Override PartName="/ppt/tags/tag655.xml" ContentType="application/vnd.openxmlformats-officedocument.presentationml.tags+xml"/>
  <Override PartName="/ppt/notesSlides/notesSlide605.xml" ContentType="application/vnd.openxmlformats-officedocument.presentationml.notesSlide+xml"/>
  <Override PartName="/ppt/tags/tag656.xml" ContentType="application/vnd.openxmlformats-officedocument.presentationml.tags+xml"/>
  <Override PartName="/ppt/notesSlides/notesSlide606.xml" ContentType="application/vnd.openxmlformats-officedocument.presentationml.notesSlide+xml"/>
  <Override PartName="/ppt/tags/tag657.xml" ContentType="application/vnd.openxmlformats-officedocument.presentationml.tags+xml"/>
  <Override PartName="/ppt/notesSlides/notesSlide607.xml" ContentType="application/vnd.openxmlformats-officedocument.presentationml.notesSlide+xml"/>
  <Override PartName="/ppt/tags/tag658.xml" ContentType="application/vnd.openxmlformats-officedocument.presentationml.tags+xml"/>
  <Override PartName="/ppt/notesSlides/notesSlide608.xml" ContentType="application/vnd.openxmlformats-officedocument.presentationml.notesSlide+xml"/>
  <Override PartName="/ppt/tags/tag659.xml" ContentType="application/vnd.openxmlformats-officedocument.presentationml.tags+xml"/>
  <Override PartName="/ppt/notesSlides/notesSlide609.xml" ContentType="application/vnd.openxmlformats-officedocument.presentationml.notesSlide+xml"/>
  <Override PartName="/ppt/tags/tag660.xml" ContentType="application/vnd.openxmlformats-officedocument.presentationml.tags+xml"/>
  <Override PartName="/ppt/notesSlides/notesSlide610.xml" ContentType="application/vnd.openxmlformats-officedocument.presentationml.notesSlide+xml"/>
  <Override PartName="/ppt/tags/tag661.xml" ContentType="application/vnd.openxmlformats-officedocument.presentationml.tags+xml"/>
  <Override PartName="/ppt/notesSlides/notesSlide611.xml" ContentType="application/vnd.openxmlformats-officedocument.presentationml.notesSlide+xml"/>
  <Override PartName="/ppt/tags/tag662.xml" ContentType="application/vnd.openxmlformats-officedocument.presentationml.tags+xml"/>
  <Override PartName="/ppt/notesSlides/notesSlide612.xml" ContentType="application/vnd.openxmlformats-officedocument.presentationml.notesSlide+xml"/>
  <Override PartName="/ppt/tags/tag663.xml" ContentType="application/vnd.openxmlformats-officedocument.presentationml.tags+xml"/>
  <Override PartName="/ppt/notesSlides/notesSlide613.xml" ContentType="application/vnd.openxmlformats-officedocument.presentationml.notesSlide+xml"/>
  <Override PartName="/ppt/tags/tag664.xml" ContentType="application/vnd.openxmlformats-officedocument.presentationml.tags+xml"/>
  <Override PartName="/ppt/notesSlides/notesSlide614.xml" ContentType="application/vnd.openxmlformats-officedocument.presentationml.notesSlide+xml"/>
  <Override PartName="/ppt/tags/tag665.xml" ContentType="application/vnd.openxmlformats-officedocument.presentationml.tags+xml"/>
  <Override PartName="/ppt/notesSlides/notesSlide615.xml" ContentType="application/vnd.openxmlformats-officedocument.presentationml.notesSlide+xml"/>
  <Override PartName="/ppt/tags/tag666.xml" ContentType="application/vnd.openxmlformats-officedocument.presentationml.tags+xml"/>
  <Override PartName="/ppt/notesSlides/notesSlide616.xml" ContentType="application/vnd.openxmlformats-officedocument.presentationml.notesSlide+xml"/>
  <Override PartName="/ppt/tags/tag667.xml" ContentType="application/vnd.openxmlformats-officedocument.presentationml.tags+xml"/>
  <Override PartName="/ppt/notesSlides/notesSlide617.xml" ContentType="application/vnd.openxmlformats-officedocument.presentationml.notesSlide+xml"/>
  <Override PartName="/ppt/tags/tag668.xml" ContentType="application/vnd.openxmlformats-officedocument.presentationml.tags+xml"/>
  <Override PartName="/ppt/notesSlides/notesSlide618.xml" ContentType="application/vnd.openxmlformats-officedocument.presentationml.notesSlide+xml"/>
  <Override PartName="/ppt/tags/tag669.xml" ContentType="application/vnd.openxmlformats-officedocument.presentationml.tags+xml"/>
  <Override PartName="/ppt/notesSlides/notesSlide619.xml" ContentType="application/vnd.openxmlformats-officedocument.presentationml.notesSlide+xml"/>
  <Override PartName="/ppt/tags/tag670.xml" ContentType="application/vnd.openxmlformats-officedocument.presentationml.tags+xml"/>
  <Override PartName="/ppt/notesSlides/notesSlide620.xml" ContentType="application/vnd.openxmlformats-officedocument.presentationml.notesSlide+xml"/>
  <Override PartName="/ppt/tags/tag671.xml" ContentType="application/vnd.openxmlformats-officedocument.presentationml.tags+xml"/>
  <Override PartName="/ppt/notesSlides/notesSlide621.xml" ContentType="application/vnd.openxmlformats-officedocument.presentationml.notesSlide+xml"/>
  <Override PartName="/ppt/tags/tag672.xml" ContentType="application/vnd.openxmlformats-officedocument.presentationml.tags+xml"/>
  <Override PartName="/ppt/notesSlides/notesSlide622.xml" ContentType="application/vnd.openxmlformats-officedocument.presentationml.notesSlide+xml"/>
  <Override PartName="/ppt/tags/tag673.xml" ContentType="application/vnd.openxmlformats-officedocument.presentationml.tags+xml"/>
  <Override PartName="/ppt/notesSlides/notesSlide623.xml" ContentType="application/vnd.openxmlformats-officedocument.presentationml.notesSlide+xml"/>
  <Override PartName="/ppt/tags/tag674.xml" ContentType="application/vnd.openxmlformats-officedocument.presentationml.tags+xml"/>
  <Override PartName="/ppt/notesSlides/notesSlide624.xml" ContentType="application/vnd.openxmlformats-officedocument.presentationml.notesSlide+xml"/>
  <Override PartName="/ppt/tags/tag675.xml" ContentType="application/vnd.openxmlformats-officedocument.presentationml.tags+xml"/>
  <Override PartName="/ppt/notesSlides/notesSlide625.xml" ContentType="application/vnd.openxmlformats-officedocument.presentationml.notesSlide+xml"/>
  <Override PartName="/ppt/tags/tag676.xml" ContentType="application/vnd.openxmlformats-officedocument.presentationml.tags+xml"/>
  <Override PartName="/ppt/notesSlides/notesSlide626.xml" ContentType="application/vnd.openxmlformats-officedocument.presentationml.notesSlide+xml"/>
  <Override PartName="/ppt/tags/tag677.xml" ContentType="application/vnd.openxmlformats-officedocument.presentationml.tags+xml"/>
  <Override PartName="/ppt/notesSlides/notesSlide627.xml" ContentType="application/vnd.openxmlformats-officedocument.presentationml.notesSlide+xml"/>
  <Override PartName="/ppt/tags/tag678.xml" ContentType="application/vnd.openxmlformats-officedocument.presentationml.tags+xml"/>
  <Override PartName="/ppt/notesSlides/notesSlide628.xml" ContentType="application/vnd.openxmlformats-officedocument.presentationml.notesSlide+xml"/>
  <Override PartName="/ppt/tags/tag679.xml" ContentType="application/vnd.openxmlformats-officedocument.presentationml.tags+xml"/>
  <Override PartName="/ppt/notesSlides/notesSlide629.xml" ContentType="application/vnd.openxmlformats-officedocument.presentationml.notesSlide+xml"/>
  <Override PartName="/ppt/tags/tag680.xml" ContentType="application/vnd.openxmlformats-officedocument.presentationml.tags+xml"/>
  <Override PartName="/ppt/notesSlides/notesSlide630.xml" ContentType="application/vnd.openxmlformats-officedocument.presentationml.notesSlide+xml"/>
  <Override PartName="/ppt/tags/tag681.xml" ContentType="application/vnd.openxmlformats-officedocument.presentationml.tags+xml"/>
  <Override PartName="/ppt/notesSlides/notesSlide631.xml" ContentType="application/vnd.openxmlformats-officedocument.presentationml.notesSlide+xml"/>
  <Override PartName="/ppt/tags/tag682.xml" ContentType="application/vnd.openxmlformats-officedocument.presentationml.tags+xml"/>
  <Override PartName="/ppt/notesSlides/notesSlide632.xml" ContentType="application/vnd.openxmlformats-officedocument.presentationml.notesSlide+xml"/>
  <Override PartName="/ppt/tags/tag683.xml" ContentType="application/vnd.openxmlformats-officedocument.presentationml.tags+xml"/>
  <Override PartName="/ppt/notesSlides/notesSlide633.xml" ContentType="application/vnd.openxmlformats-officedocument.presentationml.notesSlide+xml"/>
  <Override PartName="/ppt/tags/tag684.xml" ContentType="application/vnd.openxmlformats-officedocument.presentationml.tags+xml"/>
  <Override PartName="/ppt/notesSlides/notesSlide634.xml" ContentType="application/vnd.openxmlformats-officedocument.presentationml.notesSlide+xml"/>
  <Override PartName="/ppt/tags/tag685.xml" ContentType="application/vnd.openxmlformats-officedocument.presentationml.tags+xml"/>
  <Override PartName="/ppt/notesSlides/notesSlide635.xml" ContentType="application/vnd.openxmlformats-officedocument.presentationml.notesSlide+xml"/>
  <Override PartName="/ppt/tags/tag686.xml" ContentType="application/vnd.openxmlformats-officedocument.presentationml.tags+xml"/>
  <Override PartName="/ppt/notesSlides/notesSlide636.xml" ContentType="application/vnd.openxmlformats-officedocument.presentationml.notesSlide+xml"/>
  <Override PartName="/ppt/tags/tag687.xml" ContentType="application/vnd.openxmlformats-officedocument.presentationml.tags+xml"/>
  <Override PartName="/ppt/notesSlides/notesSlide637.xml" ContentType="application/vnd.openxmlformats-officedocument.presentationml.notesSlide+xml"/>
  <Override PartName="/ppt/tags/tag688.xml" ContentType="application/vnd.openxmlformats-officedocument.presentationml.tags+xml"/>
  <Override PartName="/ppt/notesSlides/notesSlide638.xml" ContentType="application/vnd.openxmlformats-officedocument.presentationml.notesSlide+xml"/>
  <Override PartName="/ppt/tags/tag689.xml" ContentType="application/vnd.openxmlformats-officedocument.presentationml.tags+xml"/>
  <Override PartName="/ppt/notesSlides/notesSlide639.xml" ContentType="application/vnd.openxmlformats-officedocument.presentationml.notesSlide+xml"/>
  <Override PartName="/ppt/tags/tag690.xml" ContentType="application/vnd.openxmlformats-officedocument.presentationml.tags+xml"/>
  <Override PartName="/ppt/notesSlides/notesSlide640.xml" ContentType="application/vnd.openxmlformats-officedocument.presentationml.notesSlide+xml"/>
  <Override PartName="/ppt/tags/tag691.xml" ContentType="application/vnd.openxmlformats-officedocument.presentationml.tags+xml"/>
  <Override PartName="/ppt/notesSlides/notesSlide641.xml" ContentType="application/vnd.openxmlformats-officedocument.presentationml.notesSlide+xml"/>
  <Override PartName="/ppt/tags/tag692.xml" ContentType="application/vnd.openxmlformats-officedocument.presentationml.tags+xml"/>
  <Override PartName="/ppt/notesSlides/notesSlide642.xml" ContentType="application/vnd.openxmlformats-officedocument.presentationml.notesSlide+xml"/>
  <Override PartName="/ppt/tags/tag693.xml" ContentType="application/vnd.openxmlformats-officedocument.presentationml.tags+xml"/>
  <Override PartName="/ppt/notesSlides/notesSlide643.xml" ContentType="application/vnd.openxmlformats-officedocument.presentationml.notesSlide+xml"/>
  <Override PartName="/ppt/tags/tag694.xml" ContentType="application/vnd.openxmlformats-officedocument.presentationml.tags+xml"/>
  <Override PartName="/ppt/notesSlides/notesSlide644.xml" ContentType="application/vnd.openxmlformats-officedocument.presentationml.notesSlide+xml"/>
  <Override PartName="/ppt/tags/tag695.xml" ContentType="application/vnd.openxmlformats-officedocument.presentationml.tags+xml"/>
  <Override PartName="/ppt/notesSlides/notesSlide645.xml" ContentType="application/vnd.openxmlformats-officedocument.presentationml.notesSlide+xml"/>
  <Override PartName="/ppt/tags/tag696.xml" ContentType="application/vnd.openxmlformats-officedocument.presentationml.tags+xml"/>
  <Override PartName="/ppt/notesSlides/notesSlide646.xml" ContentType="application/vnd.openxmlformats-officedocument.presentationml.notesSlide+xml"/>
  <Override PartName="/ppt/tags/tag697.xml" ContentType="application/vnd.openxmlformats-officedocument.presentationml.tags+xml"/>
  <Override PartName="/ppt/notesSlides/notesSlide647.xml" ContentType="application/vnd.openxmlformats-officedocument.presentationml.notesSlide+xml"/>
  <Override PartName="/ppt/tags/tag698.xml" ContentType="application/vnd.openxmlformats-officedocument.presentationml.tags+xml"/>
  <Override PartName="/ppt/notesSlides/notesSlide648.xml" ContentType="application/vnd.openxmlformats-officedocument.presentationml.notesSlide+xml"/>
  <Override PartName="/ppt/tags/tag699.xml" ContentType="application/vnd.openxmlformats-officedocument.presentationml.tags+xml"/>
  <Override PartName="/ppt/notesSlides/notesSlide649.xml" ContentType="application/vnd.openxmlformats-officedocument.presentationml.notesSlide+xml"/>
  <Override PartName="/ppt/tags/tag700.xml" ContentType="application/vnd.openxmlformats-officedocument.presentationml.tags+xml"/>
  <Override PartName="/ppt/notesSlides/notesSlide650.xml" ContentType="application/vnd.openxmlformats-officedocument.presentationml.notesSlide+xml"/>
  <Override PartName="/ppt/tags/tag701.xml" ContentType="application/vnd.openxmlformats-officedocument.presentationml.tags+xml"/>
  <Override PartName="/ppt/notesSlides/notesSlide651.xml" ContentType="application/vnd.openxmlformats-officedocument.presentationml.notesSlide+xml"/>
  <Override PartName="/ppt/tags/tag702.xml" ContentType="application/vnd.openxmlformats-officedocument.presentationml.tags+xml"/>
  <Override PartName="/ppt/notesSlides/notesSlide652.xml" ContentType="application/vnd.openxmlformats-officedocument.presentationml.notesSlide+xml"/>
  <Override PartName="/ppt/tags/tag703.xml" ContentType="application/vnd.openxmlformats-officedocument.presentationml.tags+xml"/>
  <Override PartName="/ppt/notesSlides/notesSlide653.xml" ContentType="application/vnd.openxmlformats-officedocument.presentationml.notesSlide+xml"/>
  <Override PartName="/ppt/tags/tag704.xml" ContentType="application/vnd.openxmlformats-officedocument.presentationml.tags+xml"/>
  <Override PartName="/ppt/notesSlides/notesSlide654.xml" ContentType="application/vnd.openxmlformats-officedocument.presentationml.notesSlide+xml"/>
  <Override PartName="/ppt/tags/tag705.xml" ContentType="application/vnd.openxmlformats-officedocument.presentationml.tags+xml"/>
  <Override PartName="/ppt/notesSlides/notesSlide655.xml" ContentType="application/vnd.openxmlformats-officedocument.presentationml.notesSlide+xml"/>
  <Override PartName="/ppt/tags/tag706.xml" ContentType="application/vnd.openxmlformats-officedocument.presentationml.tags+xml"/>
  <Override PartName="/ppt/notesSlides/notesSlide656.xml" ContentType="application/vnd.openxmlformats-officedocument.presentationml.notesSlide+xml"/>
  <Override PartName="/ppt/tags/tag707.xml" ContentType="application/vnd.openxmlformats-officedocument.presentationml.tags+xml"/>
  <Override PartName="/ppt/notesSlides/notesSlide657.xml" ContentType="application/vnd.openxmlformats-officedocument.presentationml.notesSlide+xml"/>
  <Override PartName="/ppt/tags/tag708.xml" ContentType="application/vnd.openxmlformats-officedocument.presentationml.tags+xml"/>
  <Override PartName="/ppt/notesSlides/notesSlide658.xml" ContentType="application/vnd.openxmlformats-officedocument.presentationml.notesSlide+xml"/>
  <Override PartName="/ppt/tags/tag709.xml" ContentType="application/vnd.openxmlformats-officedocument.presentationml.tags+xml"/>
  <Override PartName="/ppt/notesSlides/notesSlide659.xml" ContentType="application/vnd.openxmlformats-officedocument.presentationml.notesSlide+xml"/>
  <Override PartName="/ppt/tags/tag710.xml" ContentType="application/vnd.openxmlformats-officedocument.presentationml.tags+xml"/>
  <Override PartName="/ppt/notesSlides/notesSlide660.xml" ContentType="application/vnd.openxmlformats-officedocument.presentationml.notesSlide+xml"/>
  <Override PartName="/ppt/tags/tag711.xml" ContentType="application/vnd.openxmlformats-officedocument.presentationml.tags+xml"/>
  <Override PartName="/ppt/notesSlides/notesSlide661.xml" ContentType="application/vnd.openxmlformats-officedocument.presentationml.notesSlide+xml"/>
  <Override PartName="/ppt/tags/tag712.xml" ContentType="application/vnd.openxmlformats-officedocument.presentationml.tags+xml"/>
  <Override PartName="/ppt/notesSlides/notesSlide662.xml" ContentType="application/vnd.openxmlformats-officedocument.presentationml.notesSlide+xml"/>
  <Override PartName="/ppt/tags/tag713.xml" ContentType="application/vnd.openxmlformats-officedocument.presentationml.tags+xml"/>
  <Override PartName="/ppt/notesSlides/notesSlide663.xml" ContentType="application/vnd.openxmlformats-officedocument.presentationml.notesSlide+xml"/>
  <Override PartName="/ppt/tags/tag714.xml" ContentType="application/vnd.openxmlformats-officedocument.presentationml.tags+xml"/>
  <Override PartName="/ppt/notesSlides/notesSlide664.xml" ContentType="application/vnd.openxmlformats-officedocument.presentationml.notesSlide+xml"/>
  <Override PartName="/ppt/tags/tag715.xml" ContentType="application/vnd.openxmlformats-officedocument.presentationml.tags+xml"/>
  <Override PartName="/ppt/notesSlides/notesSlide665.xml" ContentType="application/vnd.openxmlformats-officedocument.presentationml.notesSlide+xml"/>
  <Override PartName="/ppt/tags/tag716.xml" ContentType="application/vnd.openxmlformats-officedocument.presentationml.tags+xml"/>
  <Override PartName="/ppt/notesSlides/notesSlide666.xml" ContentType="application/vnd.openxmlformats-officedocument.presentationml.notesSlide+xml"/>
  <Override PartName="/ppt/tags/tag717.xml" ContentType="application/vnd.openxmlformats-officedocument.presentationml.tags+xml"/>
  <Override PartName="/ppt/notesSlides/notesSlide667.xml" ContentType="application/vnd.openxmlformats-officedocument.presentationml.notesSlide+xml"/>
  <Override PartName="/ppt/tags/tag718.xml" ContentType="application/vnd.openxmlformats-officedocument.presentationml.tags+xml"/>
  <Override PartName="/ppt/notesSlides/notesSlide668.xml" ContentType="application/vnd.openxmlformats-officedocument.presentationml.notesSlide+xml"/>
  <Override PartName="/ppt/tags/tag719.xml" ContentType="application/vnd.openxmlformats-officedocument.presentationml.tags+xml"/>
  <Override PartName="/ppt/notesSlides/notesSlide669.xml" ContentType="application/vnd.openxmlformats-officedocument.presentationml.notesSlide+xml"/>
  <Override PartName="/ppt/tags/tag720.xml" ContentType="application/vnd.openxmlformats-officedocument.presentationml.tags+xml"/>
  <Override PartName="/ppt/notesSlides/notesSlide670.xml" ContentType="application/vnd.openxmlformats-officedocument.presentationml.notesSlide+xml"/>
  <Override PartName="/ppt/tags/tag721.xml" ContentType="application/vnd.openxmlformats-officedocument.presentationml.tags+xml"/>
  <Override PartName="/ppt/notesSlides/notesSlide671.xml" ContentType="application/vnd.openxmlformats-officedocument.presentationml.notesSlide+xml"/>
  <Override PartName="/ppt/tags/tag722.xml" ContentType="application/vnd.openxmlformats-officedocument.presentationml.tags+xml"/>
  <Override PartName="/ppt/notesSlides/notesSlide672.xml" ContentType="application/vnd.openxmlformats-officedocument.presentationml.notesSlide+xml"/>
  <Override PartName="/ppt/tags/tag723.xml" ContentType="application/vnd.openxmlformats-officedocument.presentationml.tags+xml"/>
  <Override PartName="/ppt/notesSlides/notesSlide673.xml" ContentType="application/vnd.openxmlformats-officedocument.presentationml.notesSlide+xml"/>
  <Override PartName="/ppt/tags/tag724.xml" ContentType="application/vnd.openxmlformats-officedocument.presentationml.tags+xml"/>
  <Override PartName="/ppt/notesSlides/notesSlide674.xml" ContentType="application/vnd.openxmlformats-officedocument.presentationml.notesSlide+xml"/>
  <Override PartName="/ppt/tags/tag725.xml" ContentType="application/vnd.openxmlformats-officedocument.presentationml.tags+xml"/>
  <Override PartName="/ppt/notesSlides/notesSlide675.xml" ContentType="application/vnd.openxmlformats-officedocument.presentationml.notesSlide+xml"/>
  <Override PartName="/ppt/tags/tag726.xml" ContentType="application/vnd.openxmlformats-officedocument.presentationml.tags+xml"/>
  <Override PartName="/ppt/notesSlides/notesSlide676.xml" ContentType="application/vnd.openxmlformats-officedocument.presentationml.notesSlide+xml"/>
  <Override PartName="/ppt/tags/tag727.xml" ContentType="application/vnd.openxmlformats-officedocument.presentationml.tags+xml"/>
  <Override PartName="/ppt/notesSlides/notesSlide677.xml" ContentType="application/vnd.openxmlformats-officedocument.presentationml.notesSlide+xml"/>
  <Override PartName="/ppt/tags/tag728.xml" ContentType="application/vnd.openxmlformats-officedocument.presentationml.tags+xml"/>
  <Override PartName="/ppt/notesSlides/notesSlide678.xml" ContentType="application/vnd.openxmlformats-officedocument.presentationml.notesSlide+xml"/>
  <Override PartName="/ppt/tags/tag729.xml" ContentType="application/vnd.openxmlformats-officedocument.presentationml.tags+xml"/>
  <Override PartName="/ppt/notesSlides/notesSlide679.xml" ContentType="application/vnd.openxmlformats-officedocument.presentationml.notesSlide+xml"/>
  <Override PartName="/ppt/tags/tag730.xml" ContentType="application/vnd.openxmlformats-officedocument.presentationml.tags+xml"/>
  <Override PartName="/ppt/notesSlides/notesSlide680.xml" ContentType="application/vnd.openxmlformats-officedocument.presentationml.notesSlide+xml"/>
  <Override PartName="/ppt/tags/tag731.xml" ContentType="application/vnd.openxmlformats-officedocument.presentationml.tags+xml"/>
  <Override PartName="/ppt/notesSlides/notesSlide681.xml" ContentType="application/vnd.openxmlformats-officedocument.presentationml.notesSlide+xml"/>
  <Override PartName="/ppt/tags/tag732.xml" ContentType="application/vnd.openxmlformats-officedocument.presentationml.tags+xml"/>
  <Override PartName="/ppt/notesSlides/notesSlide682.xml" ContentType="application/vnd.openxmlformats-officedocument.presentationml.notesSlide+xml"/>
  <Override PartName="/ppt/tags/tag733.xml" ContentType="application/vnd.openxmlformats-officedocument.presentationml.tags+xml"/>
  <Override PartName="/ppt/notesSlides/notesSlide683.xml" ContentType="application/vnd.openxmlformats-officedocument.presentationml.notesSlide+xml"/>
  <Override PartName="/ppt/tags/tag734.xml" ContentType="application/vnd.openxmlformats-officedocument.presentationml.tags+xml"/>
  <Override PartName="/ppt/notesSlides/notesSlide684.xml" ContentType="application/vnd.openxmlformats-officedocument.presentationml.notesSlide+xml"/>
  <Override PartName="/ppt/tags/tag735.xml" ContentType="application/vnd.openxmlformats-officedocument.presentationml.tags+xml"/>
  <Override PartName="/ppt/notesSlides/notesSlide685.xml" ContentType="application/vnd.openxmlformats-officedocument.presentationml.notesSlide+xml"/>
  <Override PartName="/ppt/tags/tag736.xml" ContentType="application/vnd.openxmlformats-officedocument.presentationml.tags+xml"/>
  <Override PartName="/ppt/notesSlides/notesSlide686.xml" ContentType="application/vnd.openxmlformats-officedocument.presentationml.notesSlide+xml"/>
  <Override PartName="/ppt/tags/tag737.xml" ContentType="application/vnd.openxmlformats-officedocument.presentationml.tags+xml"/>
  <Override PartName="/ppt/notesSlides/notesSlide687.xml" ContentType="application/vnd.openxmlformats-officedocument.presentationml.notesSlide+xml"/>
  <Override PartName="/ppt/tags/tag738.xml" ContentType="application/vnd.openxmlformats-officedocument.presentationml.tags+xml"/>
  <Override PartName="/ppt/notesSlides/notesSlide688.xml" ContentType="application/vnd.openxmlformats-officedocument.presentationml.notesSlide+xml"/>
  <Override PartName="/ppt/tags/tag739.xml" ContentType="application/vnd.openxmlformats-officedocument.presentationml.tags+xml"/>
  <Override PartName="/ppt/notesSlides/notesSlide689.xml" ContentType="application/vnd.openxmlformats-officedocument.presentationml.notesSlide+xml"/>
  <Override PartName="/ppt/tags/tag740.xml" ContentType="application/vnd.openxmlformats-officedocument.presentationml.tags+xml"/>
  <Override PartName="/ppt/notesSlides/notesSlide690.xml" ContentType="application/vnd.openxmlformats-officedocument.presentationml.notesSlide+xml"/>
  <Override PartName="/ppt/tags/tag741.xml" ContentType="application/vnd.openxmlformats-officedocument.presentationml.tags+xml"/>
  <Override PartName="/ppt/notesSlides/notesSlide691.xml" ContentType="application/vnd.openxmlformats-officedocument.presentationml.notesSlide+xml"/>
  <Override PartName="/ppt/tags/tag742.xml" ContentType="application/vnd.openxmlformats-officedocument.presentationml.tags+xml"/>
  <Override PartName="/ppt/notesSlides/notesSlide692.xml" ContentType="application/vnd.openxmlformats-officedocument.presentationml.notesSlide+xml"/>
  <Override PartName="/ppt/tags/tag743.xml" ContentType="application/vnd.openxmlformats-officedocument.presentationml.tags+xml"/>
  <Override PartName="/ppt/notesSlides/notesSlide693.xml" ContentType="application/vnd.openxmlformats-officedocument.presentationml.notesSlide+xml"/>
  <Override PartName="/ppt/tags/tag744.xml" ContentType="application/vnd.openxmlformats-officedocument.presentationml.tags+xml"/>
  <Override PartName="/ppt/notesSlides/notesSlide694.xml" ContentType="application/vnd.openxmlformats-officedocument.presentationml.notesSlide+xml"/>
  <Override PartName="/ppt/tags/tag745.xml" ContentType="application/vnd.openxmlformats-officedocument.presentationml.tags+xml"/>
  <Override PartName="/ppt/notesSlides/notesSlide695.xml" ContentType="application/vnd.openxmlformats-officedocument.presentationml.notesSlide+xml"/>
  <Override PartName="/ppt/tags/tag746.xml" ContentType="application/vnd.openxmlformats-officedocument.presentationml.tags+xml"/>
  <Override PartName="/ppt/notesSlides/notesSlide696.xml" ContentType="application/vnd.openxmlformats-officedocument.presentationml.notesSlide+xml"/>
  <Override PartName="/ppt/tags/tag747.xml" ContentType="application/vnd.openxmlformats-officedocument.presentationml.tags+xml"/>
  <Override PartName="/ppt/notesSlides/notesSlide697.xml" ContentType="application/vnd.openxmlformats-officedocument.presentationml.notesSlide+xml"/>
  <Override PartName="/ppt/tags/tag748.xml" ContentType="application/vnd.openxmlformats-officedocument.presentationml.tags+xml"/>
  <Override PartName="/ppt/notesSlides/notesSlide698.xml" ContentType="application/vnd.openxmlformats-officedocument.presentationml.notesSlide+xml"/>
  <Override PartName="/ppt/tags/tag749.xml" ContentType="application/vnd.openxmlformats-officedocument.presentationml.tags+xml"/>
  <Override PartName="/ppt/notesSlides/notesSlide699.xml" ContentType="application/vnd.openxmlformats-officedocument.presentationml.notesSlide+xml"/>
  <Override PartName="/ppt/tags/tag750.xml" ContentType="application/vnd.openxmlformats-officedocument.presentationml.tags+xml"/>
  <Override PartName="/ppt/notesSlides/notesSlide700.xml" ContentType="application/vnd.openxmlformats-officedocument.presentationml.notesSlide+xml"/>
  <Override PartName="/ppt/tags/tag751.xml" ContentType="application/vnd.openxmlformats-officedocument.presentationml.tags+xml"/>
  <Override PartName="/ppt/notesSlides/notesSlide701.xml" ContentType="application/vnd.openxmlformats-officedocument.presentationml.notesSlide+xml"/>
  <Override PartName="/ppt/tags/tag752.xml" ContentType="application/vnd.openxmlformats-officedocument.presentationml.tags+xml"/>
  <Override PartName="/ppt/notesSlides/notesSlide702.xml" ContentType="application/vnd.openxmlformats-officedocument.presentationml.notesSlide+xml"/>
  <Override PartName="/ppt/tags/tag753.xml" ContentType="application/vnd.openxmlformats-officedocument.presentationml.tags+xml"/>
  <Override PartName="/ppt/notesSlides/notesSlide703.xml" ContentType="application/vnd.openxmlformats-officedocument.presentationml.notesSlide+xml"/>
  <Override PartName="/ppt/tags/tag754.xml" ContentType="application/vnd.openxmlformats-officedocument.presentationml.tags+xml"/>
  <Override PartName="/ppt/notesSlides/notesSlide704.xml" ContentType="application/vnd.openxmlformats-officedocument.presentationml.notesSlide+xml"/>
  <Override PartName="/ppt/tags/tag755.xml" ContentType="application/vnd.openxmlformats-officedocument.presentationml.tags+xml"/>
  <Override PartName="/ppt/notesSlides/notesSlide705.xml" ContentType="application/vnd.openxmlformats-officedocument.presentationml.notesSlide+xml"/>
  <Override PartName="/ppt/tags/tag756.xml" ContentType="application/vnd.openxmlformats-officedocument.presentationml.tags+xml"/>
  <Override PartName="/ppt/notesSlides/notesSlide706.xml" ContentType="application/vnd.openxmlformats-officedocument.presentationml.notesSlide+xml"/>
  <Override PartName="/ppt/tags/tag757.xml" ContentType="application/vnd.openxmlformats-officedocument.presentationml.tags+xml"/>
  <Override PartName="/ppt/notesSlides/notesSlide707.xml" ContentType="application/vnd.openxmlformats-officedocument.presentationml.notesSlide+xml"/>
  <Override PartName="/ppt/tags/tag758.xml" ContentType="application/vnd.openxmlformats-officedocument.presentationml.tags+xml"/>
  <Override PartName="/ppt/notesSlides/notesSlide708.xml" ContentType="application/vnd.openxmlformats-officedocument.presentationml.notesSlide+xml"/>
  <Override PartName="/ppt/tags/tag759.xml" ContentType="application/vnd.openxmlformats-officedocument.presentationml.tags+xml"/>
  <Override PartName="/ppt/notesSlides/notesSlide709.xml" ContentType="application/vnd.openxmlformats-officedocument.presentationml.notesSlide+xml"/>
  <Override PartName="/ppt/tags/tag760.xml" ContentType="application/vnd.openxmlformats-officedocument.presentationml.tags+xml"/>
  <Override PartName="/ppt/notesSlides/notesSlide710.xml" ContentType="application/vnd.openxmlformats-officedocument.presentationml.notesSlide+xml"/>
  <Override PartName="/ppt/tags/tag761.xml" ContentType="application/vnd.openxmlformats-officedocument.presentationml.tags+xml"/>
  <Override PartName="/ppt/notesSlides/notesSlide711.xml" ContentType="application/vnd.openxmlformats-officedocument.presentationml.notesSlide+xml"/>
  <Override PartName="/ppt/tags/tag762.xml" ContentType="application/vnd.openxmlformats-officedocument.presentationml.tags+xml"/>
  <Override PartName="/ppt/notesSlides/notesSlide712.xml" ContentType="application/vnd.openxmlformats-officedocument.presentationml.notesSlide+xml"/>
  <Override PartName="/ppt/tags/tag763.xml" ContentType="application/vnd.openxmlformats-officedocument.presentationml.tags+xml"/>
  <Override PartName="/ppt/notesSlides/notesSlide713.xml" ContentType="application/vnd.openxmlformats-officedocument.presentationml.notesSlide+xml"/>
  <Override PartName="/ppt/tags/tag764.xml" ContentType="application/vnd.openxmlformats-officedocument.presentationml.tags+xml"/>
  <Override PartName="/ppt/notesSlides/notesSlide714.xml" ContentType="application/vnd.openxmlformats-officedocument.presentationml.notesSlide+xml"/>
  <Override PartName="/ppt/tags/tag765.xml" ContentType="application/vnd.openxmlformats-officedocument.presentationml.tags+xml"/>
  <Override PartName="/ppt/notesSlides/notesSlide715.xml" ContentType="application/vnd.openxmlformats-officedocument.presentationml.notesSlide+xml"/>
  <Override PartName="/ppt/tags/tag766.xml" ContentType="application/vnd.openxmlformats-officedocument.presentationml.tags+xml"/>
  <Override PartName="/ppt/notesSlides/notesSlide716.xml" ContentType="application/vnd.openxmlformats-officedocument.presentationml.notesSlide+xml"/>
  <Override PartName="/ppt/tags/tag767.xml" ContentType="application/vnd.openxmlformats-officedocument.presentationml.tags+xml"/>
  <Override PartName="/ppt/notesSlides/notesSlide717.xml" ContentType="application/vnd.openxmlformats-officedocument.presentationml.notesSlide+xml"/>
  <Override PartName="/ppt/tags/tag768.xml" ContentType="application/vnd.openxmlformats-officedocument.presentationml.tags+xml"/>
  <Override PartName="/ppt/notesSlides/notesSlide718.xml" ContentType="application/vnd.openxmlformats-officedocument.presentationml.notesSlide+xml"/>
  <Override PartName="/ppt/tags/tag769.xml" ContentType="application/vnd.openxmlformats-officedocument.presentationml.tags+xml"/>
  <Override PartName="/ppt/notesSlides/notesSlide719.xml" ContentType="application/vnd.openxmlformats-officedocument.presentationml.notesSlide+xml"/>
  <Override PartName="/ppt/tags/tag770.xml" ContentType="application/vnd.openxmlformats-officedocument.presentationml.tags+xml"/>
  <Override PartName="/ppt/notesSlides/notesSlide720.xml" ContentType="application/vnd.openxmlformats-officedocument.presentationml.notesSlide+xml"/>
  <Override PartName="/ppt/tags/tag771.xml" ContentType="application/vnd.openxmlformats-officedocument.presentationml.tags+xml"/>
  <Override PartName="/ppt/notesSlides/notesSlide721.xml" ContentType="application/vnd.openxmlformats-officedocument.presentationml.notesSlide+xml"/>
  <Override PartName="/ppt/tags/tag772.xml" ContentType="application/vnd.openxmlformats-officedocument.presentationml.tags+xml"/>
  <Override PartName="/ppt/notesSlides/notesSlide722.xml" ContentType="application/vnd.openxmlformats-officedocument.presentationml.notesSlide+xml"/>
  <Override PartName="/ppt/tags/tag773.xml" ContentType="application/vnd.openxmlformats-officedocument.presentationml.tags+xml"/>
  <Override PartName="/ppt/notesSlides/notesSlide723.xml" ContentType="application/vnd.openxmlformats-officedocument.presentationml.notesSlide+xml"/>
  <Override PartName="/ppt/tags/tag774.xml" ContentType="application/vnd.openxmlformats-officedocument.presentationml.tags+xml"/>
  <Override PartName="/ppt/notesSlides/notesSlide724.xml" ContentType="application/vnd.openxmlformats-officedocument.presentationml.notesSlide+xml"/>
  <Override PartName="/ppt/tags/tag775.xml" ContentType="application/vnd.openxmlformats-officedocument.presentationml.tags+xml"/>
  <Override PartName="/ppt/notesSlides/notesSlide725.xml" ContentType="application/vnd.openxmlformats-officedocument.presentationml.notesSlide+xml"/>
  <Override PartName="/ppt/tags/tag776.xml" ContentType="application/vnd.openxmlformats-officedocument.presentationml.tags+xml"/>
  <Override PartName="/ppt/notesSlides/notesSlide726.xml" ContentType="application/vnd.openxmlformats-officedocument.presentationml.notesSlide+xml"/>
  <Override PartName="/ppt/tags/tag777.xml" ContentType="application/vnd.openxmlformats-officedocument.presentationml.tags+xml"/>
  <Override PartName="/ppt/notesSlides/notesSlide727.xml" ContentType="application/vnd.openxmlformats-officedocument.presentationml.notesSlide+xml"/>
  <Override PartName="/ppt/tags/tag778.xml" ContentType="application/vnd.openxmlformats-officedocument.presentationml.tags+xml"/>
  <Override PartName="/ppt/notesSlides/notesSlide728.xml" ContentType="application/vnd.openxmlformats-officedocument.presentationml.notesSlide+xml"/>
  <Override PartName="/ppt/tags/tag779.xml" ContentType="application/vnd.openxmlformats-officedocument.presentationml.tags+xml"/>
  <Override PartName="/ppt/notesSlides/notesSlide729.xml" ContentType="application/vnd.openxmlformats-officedocument.presentationml.notesSlide+xml"/>
  <Override PartName="/ppt/tags/tag780.xml" ContentType="application/vnd.openxmlformats-officedocument.presentationml.tags+xml"/>
  <Override PartName="/ppt/notesSlides/notesSlide730.xml" ContentType="application/vnd.openxmlformats-officedocument.presentationml.notesSlide+xml"/>
  <Override PartName="/ppt/tags/tag781.xml" ContentType="application/vnd.openxmlformats-officedocument.presentationml.tags+xml"/>
  <Override PartName="/ppt/notesSlides/notesSlide731.xml" ContentType="application/vnd.openxmlformats-officedocument.presentationml.notesSlide+xml"/>
  <Override PartName="/ppt/tags/tag782.xml" ContentType="application/vnd.openxmlformats-officedocument.presentationml.tags+xml"/>
  <Override PartName="/ppt/notesSlides/notesSlide732.xml" ContentType="application/vnd.openxmlformats-officedocument.presentationml.notesSlide+xml"/>
  <Override PartName="/ppt/tags/tag783.xml" ContentType="application/vnd.openxmlformats-officedocument.presentationml.tags+xml"/>
  <Override PartName="/ppt/notesSlides/notesSlide733.xml" ContentType="application/vnd.openxmlformats-officedocument.presentationml.notesSlide+xml"/>
  <Override PartName="/ppt/tags/tag784.xml" ContentType="application/vnd.openxmlformats-officedocument.presentationml.tags+xml"/>
  <Override PartName="/ppt/notesSlides/notesSlide734.xml" ContentType="application/vnd.openxmlformats-officedocument.presentationml.notesSlide+xml"/>
  <Override PartName="/ppt/tags/tag785.xml" ContentType="application/vnd.openxmlformats-officedocument.presentationml.tags+xml"/>
  <Override PartName="/ppt/notesSlides/notesSlide735.xml" ContentType="application/vnd.openxmlformats-officedocument.presentationml.notesSlide+xml"/>
  <Override PartName="/ppt/tags/tag786.xml" ContentType="application/vnd.openxmlformats-officedocument.presentationml.tags+xml"/>
  <Override PartName="/ppt/notesSlides/notesSlide736.xml" ContentType="application/vnd.openxmlformats-officedocument.presentationml.notesSlide+xml"/>
  <Override PartName="/ppt/tags/tag787.xml" ContentType="application/vnd.openxmlformats-officedocument.presentationml.tags+xml"/>
  <Override PartName="/ppt/notesSlides/notesSlide737.xml" ContentType="application/vnd.openxmlformats-officedocument.presentationml.notesSlide+xml"/>
  <Override PartName="/ppt/tags/tag788.xml" ContentType="application/vnd.openxmlformats-officedocument.presentationml.tags+xml"/>
  <Override PartName="/ppt/notesSlides/notesSlide738.xml" ContentType="application/vnd.openxmlformats-officedocument.presentationml.notesSlide+xml"/>
  <Override PartName="/ppt/tags/tag789.xml" ContentType="application/vnd.openxmlformats-officedocument.presentationml.tags+xml"/>
  <Override PartName="/ppt/notesSlides/notesSlide739.xml" ContentType="application/vnd.openxmlformats-officedocument.presentationml.notesSlide+xml"/>
  <Override PartName="/ppt/tags/tag790.xml" ContentType="application/vnd.openxmlformats-officedocument.presentationml.tags+xml"/>
  <Override PartName="/ppt/notesSlides/notesSlide740.xml" ContentType="application/vnd.openxmlformats-officedocument.presentationml.notesSlide+xml"/>
  <Override PartName="/ppt/tags/tag791.xml" ContentType="application/vnd.openxmlformats-officedocument.presentationml.tags+xml"/>
  <Override PartName="/ppt/notesSlides/notesSlide741.xml" ContentType="application/vnd.openxmlformats-officedocument.presentationml.notesSlide+xml"/>
  <Override PartName="/ppt/tags/tag792.xml" ContentType="application/vnd.openxmlformats-officedocument.presentationml.tags+xml"/>
  <Override PartName="/ppt/notesSlides/notesSlide742.xml" ContentType="application/vnd.openxmlformats-officedocument.presentationml.notesSlide+xml"/>
  <Override PartName="/ppt/tags/tag793.xml" ContentType="application/vnd.openxmlformats-officedocument.presentationml.tags+xml"/>
  <Override PartName="/ppt/notesSlides/notesSlide743.xml" ContentType="application/vnd.openxmlformats-officedocument.presentationml.notesSlide+xml"/>
  <Override PartName="/ppt/tags/tag794.xml" ContentType="application/vnd.openxmlformats-officedocument.presentationml.tags+xml"/>
  <Override PartName="/ppt/notesSlides/notesSlide744.xml" ContentType="application/vnd.openxmlformats-officedocument.presentationml.notesSlide+xml"/>
  <Override PartName="/ppt/tags/tag795.xml" ContentType="application/vnd.openxmlformats-officedocument.presentationml.tags+xml"/>
  <Override PartName="/ppt/notesSlides/notesSlide745.xml" ContentType="application/vnd.openxmlformats-officedocument.presentationml.notesSlide+xml"/>
  <Override PartName="/ppt/tags/tag796.xml" ContentType="application/vnd.openxmlformats-officedocument.presentationml.tags+xml"/>
  <Override PartName="/ppt/notesSlides/notesSlide746.xml" ContentType="application/vnd.openxmlformats-officedocument.presentationml.notesSlide+xml"/>
  <Override PartName="/ppt/tags/tag797.xml" ContentType="application/vnd.openxmlformats-officedocument.presentationml.tags+xml"/>
  <Override PartName="/ppt/notesSlides/notesSlide747.xml" ContentType="application/vnd.openxmlformats-officedocument.presentationml.notesSlide+xml"/>
  <Override PartName="/ppt/tags/tag798.xml" ContentType="application/vnd.openxmlformats-officedocument.presentationml.tags+xml"/>
  <Override PartName="/ppt/notesSlides/notesSlide748.xml" ContentType="application/vnd.openxmlformats-officedocument.presentationml.notesSlide+xml"/>
  <Override PartName="/ppt/tags/tag799.xml" ContentType="application/vnd.openxmlformats-officedocument.presentationml.tags+xml"/>
  <Override PartName="/ppt/notesSlides/notesSlide749.xml" ContentType="application/vnd.openxmlformats-officedocument.presentationml.notesSlide+xml"/>
  <Override PartName="/ppt/tags/tag800.xml" ContentType="application/vnd.openxmlformats-officedocument.presentationml.tags+xml"/>
  <Override PartName="/ppt/notesSlides/notesSlide750.xml" ContentType="application/vnd.openxmlformats-officedocument.presentationml.notesSlide+xml"/>
  <Override PartName="/ppt/tags/tag801.xml" ContentType="application/vnd.openxmlformats-officedocument.presentationml.tags+xml"/>
  <Override PartName="/ppt/notesSlides/notesSlide751.xml" ContentType="application/vnd.openxmlformats-officedocument.presentationml.notesSlide+xml"/>
  <Override PartName="/ppt/tags/tag802.xml" ContentType="application/vnd.openxmlformats-officedocument.presentationml.tags+xml"/>
  <Override PartName="/ppt/notesSlides/notesSlide752.xml" ContentType="application/vnd.openxmlformats-officedocument.presentationml.notesSlide+xml"/>
  <Override PartName="/ppt/tags/tag803.xml" ContentType="application/vnd.openxmlformats-officedocument.presentationml.tags+xml"/>
  <Override PartName="/ppt/notesSlides/notesSlide753.xml" ContentType="application/vnd.openxmlformats-officedocument.presentationml.notesSlide+xml"/>
  <Override PartName="/ppt/tags/tag804.xml" ContentType="application/vnd.openxmlformats-officedocument.presentationml.tags+xml"/>
  <Override PartName="/ppt/notesSlides/notesSlide754.xml" ContentType="application/vnd.openxmlformats-officedocument.presentationml.notesSlide+xml"/>
  <Override PartName="/ppt/tags/tag805.xml" ContentType="application/vnd.openxmlformats-officedocument.presentationml.tags+xml"/>
  <Override PartName="/ppt/notesSlides/notesSlide755.xml" ContentType="application/vnd.openxmlformats-officedocument.presentationml.notesSlide+xml"/>
  <Override PartName="/ppt/tags/tag806.xml" ContentType="application/vnd.openxmlformats-officedocument.presentationml.tags+xml"/>
  <Override PartName="/ppt/notesSlides/notesSlide756.xml" ContentType="application/vnd.openxmlformats-officedocument.presentationml.notesSlide+xml"/>
  <Override PartName="/ppt/tags/tag807.xml" ContentType="application/vnd.openxmlformats-officedocument.presentationml.tags+xml"/>
  <Override PartName="/ppt/notesSlides/notesSlide757.xml" ContentType="application/vnd.openxmlformats-officedocument.presentationml.notesSlide+xml"/>
  <Override PartName="/ppt/tags/tag808.xml" ContentType="application/vnd.openxmlformats-officedocument.presentationml.tags+xml"/>
  <Override PartName="/ppt/notesSlides/notesSlide758.xml" ContentType="application/vnd.openxmlformats-officedocument.presentationml.notesSlide+xml"/>
  <Override PartName="/ppt/tags/tag809.xml" ContentType="application/vnd.openxmlformats-officedocument.presentationml.tags+xml"/>
  <Override PartName="/ppt/notesSlides/notesSlide759.xml" ContentType="application/vnd.openxmlformats-officedocument.presentationml.notesSlide+xml"/>
  <Override PartName="/ppt/tags/tag810.xml" ContentType="application/vnd.openxmlformats-officedocument.presentationml.tags+xml"/>
  <Override PartName="/ppt/notesSlides/notesSlide760.xml" ContentType="application/vnd.openxmlformats-officedocument.presentationml.notesSlide+xml"/>
  <Override PartName="/ppt/tags/tag811.xml" ContentType="application/vnd.openxmlformats-officedocument.presentationml.tags+xml"/>
  <Override PartName="/ppt/notesSlides/notesSlide761.xml" ContentType="application/vnd.openxmlformats-officedocument.presentationml.notesSlide+xml"/>
  <Override PartName="/ppt/tags/tag812.xml" ContentType="application/vnd.openxmlformats-officedocument.presentationml.tags+xml"/>
  <Override PartName="/ppt/notesSlides/notesSlide762.xml" ContentType="application/vnd.openxmlformats-officedocument.presentationml.notesSlide+xml"/>
  <Override PartName="/ppt/tags/tag813.xml" ContentType="application/vnd.openxmlformats-officedocument.presentationml.tags+xml"/>
  <Override PartName="/ppt/notesSlides/notesSlide763.xml" ContentType="application/vnd.openxmlformats-officedocument.presentationml.notesSlide+xml"/>
  <Override PartName="/ppt/tags/tag814.xml" ContentType="application/vnd.openxmlformats-officedocument.presentationml.tags+xml"/>
  <Override PartName="/ppt/notesSlides/notesSlide764.xml" ContentType="application/vnd.openxmlformats-officedocument.presentationml.notesSlide+xml"/>
  <Override PartName="/ppt/tags/tag815.xml" ContentType="application/vnd.openxmlformats-officedocument.presentationml.tags+xml"/>
  <Override PartName="/ppt/notesSlides/notesSlide765.xml" ContentType="application/vnd.openxmlformats-officedocument.presentationml.notesSlide+xml"/>
  <Override PartName="/ppt/tags/tag816.xml" ContentType="application/vnd.openxmlformats-officedocument.presentationml.tags+xml"/>
  <Override PartName="/ppt/notesSlides/notesSlide766.xml" ContentType="application/vnd.openxmlformats-officedocument.presentationml.notesSlide+xml"/>
  <Override PartName="/ppt/tags/tag817.xml" ContentType="application/vnd.openxmlformats-officedocument.presentationml.tags+xml"/>
  <Override PartName="/ppt/notesSlides/notesSlide767.xml" ContentType="application/vnd.openxmlformats-officedocument.presentationml.notesSlide+xml"/>
  <Override PartName="/ppt/tags/tag818.xml" ContentType="application/vnd.openxmlformats-officedocument.presentationml.tags+xml"/>
  <Override PartName="/ppt/notesSlides/notesSlide768.xml" ContentType="application/vnd.openxmlformats-officedocument.presentationml.notesSlide+xml"/>
  <Override PartName="/ppt/tags/tag819.xml" ContentType="application/vnd.openxmlformats-officedocument.presentationml.tags+xml"/>
  <Override PartName="/ppt/notesSlides/notesSlide769.xml" ContentType="application/vnd.openxmlformats-officedocument.presentationml.notesSlide+xml"/>
  <Override PartName="/ppt/tags/tag820.xml" ContentType="application/vnd.openxmlformats-officedocument.presentationml.tags+xml"/>
  <Override PartName="/ppt/notesSlides/notesSlide770.xml" ContentType="application/vnd.openxmlformats-officedocument.presentationml.notesSlide+xml"/>
  <Override PartName="/ppt/tags/tag821.xml" ContentType="application/vnd.openxmlformats-officedocument.presentationml.tags+xml"/>
  <Override PartName="/ppt/notesSlides/notesSlide771.xml" ContentType="application/vnd.openxmlformats-officedocument.presentationml.notesSlide+xml"/>
  <Override PartName="/ppt/tags/tag822.xml" ContentType="application/vnd.openxmlformats-officedocument.presentationml.tags+xml"/>
  <Override PartName="/ppt/notesSlides/notesSlide772.xml" ContentType="application/vnd.openxmlformats-officedocument.presentationml.notesSlide+xml"/>
  <Override PartName="/ppt/tags/tag823.xml" ContentType="application/vnd.openxmlformats-officedocument.presentationml.tags+xml"/>
  <Override PartName="/ppt/notesSlides/notesSlide773.xml" ContentType="application/vnd.openxmlformats-officedocument.presentationml.notesSlide+xml"/>
  <Override PartName="/ppt/tags/tag824.xml" ContentType="application/vnd.openxmlformats-officedocument.presentationml.tags+xml"/>
  <Override PartName="/ppt/notesSlides/notesSlide774.xml" ContentType="application/vnd.openxmlformats-officedocument.presentationml.notesSlide+xml"/>
  <Override PartName="/ppt/tags/tag825.xml" ContentType="application/vnd.openxmlformats-officedocument.presentationml.tags+xml"/>
  <Override PartName="/ppt/notesSlides/notesSlide775.xml" ContentType="application/vnd.openxmlformats-officedocument.presentationml.notesSlide+xml"/>
  <Override PartName="/ppt/tags/tag826.xml" ContentType="application/vnd.openxmlformats-officedocument.presentationml.tags+xml"/>
  <Override PartName="/ppt/notesSlides/notesSlide776.xml" ContentType="application/vnd.openxmlformats-officedocument.presentationml.notesSlide+xml"/>
  <Override PartName="/ppt/tags/tag827.xml" ContentType="application/vnd.openxmlformats-officedocument.presentationml.tags+xml"/>
  <Override PartName="/ppt/notesSlides/notesSlide777.xml" ContentType="application/vnd.openxmlformats-officedocument.presentationml.notesSlide+xml"/>
  <Override PartName="/ppt/tags/tag828.xml" ContentType="application/vnd.openxmlformats-officedocument.presentationml.tags+xml"/>
  <Override PartName="/ppt/notesSlides/notesSlide778.xml" ContentType="application/vnd.openxmlformats-officedocument.presentationml.notesSlide+xml"/>
  <Override PartName="/ppt/tags/tag829.xml" ContentType="application/vnd.openxmlformats-officedocument.presentationml.tags+xml"/>
  <Override PartName="/ppt/notesSlides/notesSlide779.xml" ContentType="application/vnd.openxmlformats-officedocument.presentationml.notesSlide+xml"/>
  <Override PartName="/ppt/tags/tag830.xml" ContentType="application/vnd.openxmlformats-officedocument.presentationml.tags+xml"/>
  <Override PartName="/ppt/notesSlides/notesSlide780.xml" ContentType="application/vnd.openxmlformats-officedocument.presentationml.notesSlide+xml"/>
  <Override PartName="/ppt/tags/tag831.xml" ContentType="application/vnd.openxmlformats-officedocument.presentationml.tags+xml"/>
  <Override PartName="/ppt/notesSlides/notesSlide781.xml" ContentType="application/vnd.openxmlformats-officedocument.presentationml.notesSlide+xml"/>
  <Override PartName="/ppt/tags/tag832.xml" ContentType="application/vnd.openxmlformats-officedocument.presentationml.tags+xml"/>
  <Override PartName="/ppt/notesSlides/notesSlide782.xml" ContentType="application/vnd.openxmlformats-officedocument.presentationml.notesSlide+xml"/>
  <Override PartName="/ppt/tags/tag833.xml" ContentType="application/vnd.openxmlformats-officedocument.presentationml.tags+xml"/>
  <Override PartName="/ppt/notesSlides/notesSlide783.xml" ContentType="application/vnd.openxmlformats-officedocument.presentationml.notesSlide+xml"/>
  <Override PartName="/ppt/tags/tag834.xml" ContentType="application/vnd.openxmlformats-officedocument.presentationml.tags+xml"/>
  <Override PartName="/ppt/notesSlides/notesSlide784.xml" ContentType="application/vnd.openxmlformats-officedocument.presentationml.notesSlide+xml"/>
  <Override PartName="/ppt/tags/tag835.xml" ContentType="application/vnd.openxmlformats-officedocument.presentationml.tags+xml"/>
  <Override PartName="/ppt/notesSlides/notesSlide785.xml" ContentType="application/vnd.openxmlformats-officedocument.presentationml.notesSlide+xml"/>
  <Override PartName="/ppt/tags/tag836.xml" ContentType="application/vnd.openxmlformats-officedocument.presentationml.tags+xml"/>
  <Override PartName="/ppt/notesSlides/notesSlide786.xml" ContentType="application/vnd.openxmlformats-officedocument.presentationml.notesSlide+xml"/>
  <Override PartName="/ppt/tags/tag837.xml" ContentType="application/vnd.openxmlformats-officedocument.presentationml.tags+xml"/>
  <Override PartName="/ppt/notesSlides/notesSlide787.xml" ContentType="application/vnd.openxmlformats-officedocument.presentationml.notesSlide+xml"/>
  <Override PartName="/ppt/tags/tag838.xml" ContentType="application/vnd.openxmlformats-officedocument.presentationml.tags+xml"/>
  <Override PartName="/ppt/notesSlides/notesSlide788.xml" ContentType="application/vnd.openxmlformats-officedocument.presentationml.notesSlide+xml"/>
  <Override PartName="/ppt/tags/tag839.xml" ContentType="application/vnd.openxmlformats-officedocument.presentationml.tags+xml"/>
  <Override PartName="/ppt/notesSlides/notesSlide789.xml" ContentType="application/vnd.openxmlformats-officedocument.presentationml.notesSlide+xml"/>
  <Override PartName="/ppt/tags/tag840.xml" ContentType="application/vnd.openxmlformats-officedocument.presentationml.tags+xml"/>
  <Override PartName="/ppt/notesSlides/notesSlide790.xml" ContentType="application/vnd.openxmlformats-officedocument.presentationml.notesSlide+xml"/>
  <Override PartName="/ppt/tags/tag841.xml" ContentType="application/vnd.openxmlformats-officedocument.presentationml.tags+xml"/>
  <Override PartName="/ppt/notesSlides/notesSlide791.xml" ContentType="application/vnd.openxmlformats-officedocument.presentationml.notesSlide+xml"/>
  <Override PartName="/ppt/tags/tag842.xml" ContentType="application/vnd.openxmlformats-officedocument.presentationml.tags+xml"/>
  <Override PartName="/ppt/notesSlides/notesSlide792.xml" ContentType="application/vnd.openxmlformats-officedocument.presentationml.notesSlide+xml"/>
  <Override PartName="/ppt/tags/tag843.xml" ContentType="application/vnd.openxmlformats-officedocument.presentationml.tags+xml"/>
  <Override PartName="/ppt/notesSlides/notesSlide793.xml" ContentType="application/vnd.openxmlformats-officedocument.presentationml.notesSlide+xml"/>
  <Override PartName="/ppt/tags/tag844.xml" ContentType="application/vnd.openxmlformats-officedocument.presentationml.tags+xml"/>
  <Override PartName="/ppt/notesSlides/notesSlide794.xml" ContentType="application/vnd.openxmlformats-officedocument.presentationml.notesSlide+xml"/>
  <Override PartName="/ppt/tags/tag845.xml" ContentType="application/vnd.openxmlformats-officedocument.presentationml.tags+xml"/>
  <Override PartName="/ppt/notesSlides/notesSlide795.xml" ContentType="application/vnd.openxmlformats-officedocument.presentationml.notesSlide+xml"/>
  <Override PartName="/ppt/tags/tag846.xml" ContentType="application/vnd.openxmlformats-officedocument.presentationml.tags+xml"/>
  <Override PartName="/ppt/notesSlides/notesSlide796.xml" ContentType="application/vnd.openxmlformats-officedocument.presentationml.notesSlide+xml"/>
  <Override PartName="/ppt/tags/tag847.xml" ContentType="application/vnd.openxmlformats-officedocument.presentationml.tags+xml"/>
  <Override PartName="/ppt/notesSlides/notesSlide797.xml" ContentType="application/vnd.openxmlformats-officedocument.presentationml.notesSlide+xml"/>
  <Override PartName="/ppt/tags/tag848.xml" ContentType="application/vnd.openxmlformats-officedocument.presentationml.tags+xml"/>
  <Override PartName="/ppt/notesSlides/notesSlide798.xml" ContentType="application/vnd.openxmlformats-officedocument.presentationml.notesSlide+xml"/>
  <Override PartName="/ppt/tags/tag849.xml" ContentType="application/vnd.openxmlformats-officedocument.presentationml.tags+xml"/>
  <Override PartName="/ppt/notesSlides/notesSlide799.xml" ContentType="application/vnd.openxmlformats-officedocument.presentationml.notesSlide+xml"/>
  <Override PartName="/ppt/tags/tag850.xml" ContentType="application/vnd.openxmlformats-officedocument.presentationml.tags+xml"/>
  <Override PartName="/ppt/notesSlides/notesSlide800.xml" ContentType="application/vnd.openxmlformats-officedocument.presentationml.notesSlide+xml"/>
  <Override PartName="/ppt/tags/tag851.xml" ContentType="application/vnd.openxmlformats-officedocument.presentationml.tags+xml"/>
  <Override PartName="/ppt/notesSlides/notesSlide801.xml" ContentType="application/vnd.openxmlformats-officedocument.presentationml.notesSlide+xml"/>
  <Override PartName="/ppt/tags/tag852.xml" ContentType="application/vnd.openxmlformats-officedocument.presentationml.tags+xml"/>
  <Override PartName="/ppt/notesSlides/notesSlide802.xml" ContentType="application/vnd.openxmlformats-officedocument.presentationml.notesSlide+xml"/>
  <Override PartName="/ppt/tags/tag853.xml" ContentType="application/vnd.openxmlformats-officedocument.presentationml.tags+xml"/>
  <Override PartName="/ppt/notesSlides/notesSlide803.xml" ContentType="application/vnd.openxmlformats-officedocument.presentationml.notesSlide+xml"/>
  <Override PartName="/ppt/tags/tag854.xml" ContentType="application/vnd.openxmlformats-officedocument.presentationml.tags+xml"/>
  <Override PartName="/ppt/notesSlides/notesSlide804.xml" ContentType="application/vnd.openxmlformats-officedocument.presentationml.notesSlide+xml"/>
  <Override PartName="/ppt/tags/tag855.xml" ContentType="application/vnd.openxmlformats-officedocument.presentationml.tags+xml"/>
  <Override PartName="/ppt/notesSlides/notesSlide805.xml" ContentType="application/vnd.openxmlformats-officedocument.presentationml.notesSlide+xml"/>
  <Override PartName="/ppt/tags/tag856.xml" ContentType="application/vnd.openxmlformats-officedocument.presentationml.tags+xml"/>
  <Override PartName="/ppt/notesSlides/notesSlide806.xml" ContentType="application/vnd.openxmlformats-officedocument.presentationml.notesSlide+xml"/>
  <Override PartName="/ppt/tags/tag857.xml" ContentType="application/vnd.openxmlformats-officedocument.presentationml.tags+xml"/>
  <Override PartName="/ppt/notesSlides/notesSlide807.xml" ContentType="application/vnd.openxmlformats-officedocument.presentationml.notesSlide+xml"/>
  <Override PartName="/ppt/tags/tag858.xml" ContentType="application/vnd.openxmlformats-officedocument.presentationml.tags+xml"/>
  <Override PartName="/ppt/notesSlides/notesSlide808.xml" ContentType="application/vnd.openxmlformats-officedocument.presentationml.notesSlide+xml"/>
  <Override PartName="/ppt/tags/tag859.xml" ContentType="application/vnd.openxmlformats-officedocument.presentationml.tags+xml"/>
  <Override PartName="/ppt/notesSlides/notesSlide809.xml" ContentType="application/vnd.openxmlformats-officedocument.presentationml.notesSlide+xml"/>
  <Override PartName="/ppt/tags/tag860.xml" ContentType="application/vnd.openxmlformats-officedocument.presentationml.tags+xml"/>
  <Override PartName="/ppt/notesSlides/notesSlide810.xml" ContentType="application/vnd.openxmlformats-officedocument.presentationml.notesSlide+xml"/>
  <Override PartName="/ppt/tags/tag861.xml" ContentType="application/vnd.openxmlformats-officedocument.presentationml.tags+xml"/>
  <Override PartName="/ppt/notesSlides/notesSlide811.xml" ContentType="application/vnd.openxmlformats-officedocument.presentationml.notesSlide+xml"/>
  <Override PartName="/ppt/tags/tag862.xml" ContentType="application/vnd.openxmlformats-officedocument.presentationml.tags+xml"/>
  <Override PartName="/ppt/notesSlides/notesSlide812.xml" ContentType="application/vnd.openxmlformats-officedocument.presentationml.notesSlide+xml"/>
  <Override PartName="/ppt/tags/tag863.xml" ContentType="application/vnd.openxmlformats-officedocument.presentationml.tags+xml"/>
  <Override PartName="/ppt/notesSlides/notesSlide813.xml" ContentType="application/vnd.openxmlformats-officedocument.presentationml.notesSlide+xml"/>
  <Override PartName="/ppt/tags/tag864.xml" ContentType="application/vnd.openxmlformats-officedocument.presentationml.tags+xml"/>
  <Override PartName="/ppt/notesSlides/notesSlide814.xml" ContentType="application/vnd.openxmlformats-officedocument.presentationml.notesSlide+xml"/>
  <Override PartName="/ppt/tags/tag865.xml" ContentType="application/vnd.openxmlformats-officedocument.presentationml.tags+xml"/>
  <Override PartName="/ppt/notesSlides/notesSlide815.xml" ContentType="application/vnd.openxmlformats-officedocument.presentationml.notesSlide+xml"/>
  <Override PartName="/ppt/tags/tag866.xml" ContentType="application/vnd.openxmlformats-officedocument.presentationml.tags+xml"/>
  <Override PartName="/ppt/notesSlides/notesSlide816.xml" ContentType="application/vnd.openxmlformats-officedocument.presentationml.notesSlide+xml"/>
  <Override PartName="/ppt/tags/tag867.xml" ContentType="application/vnd.openxmlformats-officedocument.presentationml.tags+xml"/>
  <Override PartName="/ppt/notesSlides/notesSlide817.xml" ContentType="application/vnd.openxmlformats-officedocument.presentationml.notesSlide+xml"/>
  <Override PartName="/ppt/tags/tag868.xml" ContentType="application/vnd.openxmlformats-officedocument.presentationml.tags+xml"/>
  <Override PartName="/ppt/notesSlides/notesSlide818.xml" ContentType="application/vnd.openxmlformats-officedocument.presentationml.notesSlide+xml"/>
  <Override PartName="/ppt/tags/tag869.xml" ContentType="application/vnd.openxmlformats-officedocument.presentationml.tags+xml"/>
  <Override PartName="/ppt/notesSlides/notesSlide819.xml" ContentType="application/vnd.openxmlformats-officedocument.presentationml.notesSlide+xml"/>
  <Override PartName="/ppt/tags/tag870.xml" ContentType="application/vnd.openxmlformats-officedocument.presentationml.tags+xml"/>
  <Override PartName="/ppt/notesSlides/notesSlide820.xml" ContentType="application/vnd.openxmlformats-officedocument.presentationml.notesSlide+xml"/>
  <Override PartName="/ppt/tags/tag871.xml" ContentType="application/vnd.openxmlformats-officedocument.presentationml.tags+xml"/>
  <Override PartName="/ppt/notesSlides/notesSlide821.xml" ContentType="application/vnd.openxmlformats-officedocument.presentationml.notesSlide+xml"/>
  <Override PartName="/ppt/tags/tag872.xml" ContentType="application/vnd.openxmlformats-officedocument.presentationml.tags+xml"/>
  <Override PartName="/ppt/notesSlides/notesSlide822.xml" ContentType="application/vnd.openxmlformats-officedocument.presentationml.notesSlide+xml"/>
  <Override PartName="/ppt/tags/tag873.xml" ContentType="application/vnd.openxmlformats-officedocument.presentationml.tags+xml"/>
  <Override PartName="/ppt/notesSlides/notesSlide823.xml" ContentType="application/vnd.openxmlformats-officedocument.presentationml.notesSlide+xml"/>
  <Override PartName="/ppt/tags/tag874.xml" ContentType="application/vnd.openxmlformats-officedocument.presentationml.tags+xml"/>
  <Override PartName="/ppt/notesSlides/notesSlide824.xml" ContentType="application/vnd.openxmlformats-officedocument.presentationml.notesSlide+xml"/>
  <Override PartName="/ppt/tags/tag875.xml" ContentType="application/vnd.openxmlformats-officedocument.presentationml.tags+xml"/>
  <Override PartName="/ppt/notesSlides/notesSlide825.xml" ContentType="application/vnd.openxmlformats-officedocument.presentationml.notesSlide+xml"/>
  <Override PartName="/ppt/tags/tag876.xml" ContentType="application/vnd.openxmlformats-officedocument.presentationml.tags+xml"/>
  <Override PartName="/ppt/notesSlides/notesSlide826.xml" ContentType="application/vnd.openxmlformats-officedocument.presentationml.notesSlide+xml"/>
  <Override PartName="/ppt/tags/tag877.xml" ContentType="application/vnd.openxmlformats-officedocument.presentationml.tags+xml"/>
  <Override PartName="/ppt/notesSlides/notesSlide827.xml" ContentType="application/vnd.openxmlformats-officedocument.presentationml.notesSlide+xml"/>
  <Override PartName="/ppt/tags/tag878.xml" ContentType="application/vnd.openxmlformats-officedocument.presentationml.tags+xml"/>
  <Override PartName="/ppt/notesSlides/notesSlide828.xml" ContentType="application/vnd.openxmlformats-officedocument.presentationml.notesSlide+xml"/>
  <Override PartName="/ppt/tags/tag879.xml" ContentType="application/vnd.openxmlformats-officedocument.presentationml.tags+xml"/>
  <Override PartName="/ppt/notesSlides/notesSlide829.xml" ContentType="application/vnd.openxmlformats-officedocument.presentationml.notesSlide+xml"/>
  <Override PartName="/ppt/tags/tag880.xml" ContentType="application/vnd.openxmlformats-officedocument.presentationml.tags+xml"/>
  <Override PartName="/ppt/notesSlides/notesSlide830.xml" ContentType="application/vnd.openxmlformats-officedocument.presentationml.notesSlide+xml"/>
  <Override PartName="/ppt/tags/tag881.xml" ContentType="application/vnd.openxmlformats-officedocument.presentationml.tags+xml"/>
  <Override PartName="/ppt/notesSlides/notesSlide831.xml" ContentType="application/vnd.openxmlformats-officedocument.presentationml.notesSlide+xml"/>
  <Override PartName="/ppt/tags/tag882.xml" ContentType="application/vnd.openxmlformats-officedocument.presentationml.tags+xml"/>
  <Override PartName="/ppt/notesSlides/notesSlide832.xml" ContentType="application/vnd.openxmlformats-officedocument.presentationml.notesSlide+xml"/>
  <Override PartName="/ppt/tags/tag883.xml" ContentType="application/vnd.openxmlformats-officedocument.presentationml.tags+xml"/>
  <Override PartName="/ppt/notesSlides/notesSlide833.xml" ContentType="application/vnd.openxmlformats-officedocument.presentationml.notesSlide+xml"/>
  <Override PartName="/ppt/tags/tag884.xml" ContentType="application/vnd.openxmlformats-officedocument.presentationml.tags+xml"/>
  <Override PartName="/ppt/notesSlides/notesSlide834.xml" ContentType="application/vnd.openxmlformats-officedocument.presentationml.notesSlide+xml"/>
  <Override PartName="/ppt/tags/tag885.xml" ContentType="application/vnd.openxmlformats-officedocument.presentationml.tags+xml"/>
  <Override PartName="/ppt/notesSlides/notesSlide835.xml" ContentType="application/vnd.openxmlformats-officedocument.presentationml.notesSlide+xml"/>
  <Override PartName="/ppt/tags/tag886.xml" ContentType="application/vnd.openxmlformats-officedocument.presentationml.tags+xml"/>
  <Override PartName="/ppt/notesSlides/notesSlide836.xml" ContentType="application/vnd.openxmlformats-officedocument.presentationml.notesSlide+xml"/>
  <Override PartName="/ppt/tags/tag887.xml" ContentType="application/vnd.openxmlformats-officedocument.presentationml.tags+xml"/>
  <Override PartName="/ppt/notesSlides/notesSlide837.xml" ContentType="application/vnd.openxmlformats-officedocument.presentationml.notesSlide+xml"/>
  <Override PartName="/ppt/tags/tag888.xml" ContentType="application/vnd.openxmlformats-officedocument.presentationml.tags+xml"/>
  <Override PartName="/ppt/notesSlides/notesSlide838.xml" ContentType="application/vnd.openxmlformats-officedocument.presentationml.notesSlide+xml"/>
  <Override PartName="/ppt/tags/tag889.xml" ContentType="application/vnd.openxmlformats-officedocument.presentationml.tags+xml"/>
  <Override PartName="/ppt/notesSlides/notesSlide839.xml" ContentType="application/vnd.openxmlformats-officedocument.presentationml.notesSlide+xml"/>
  <Override PartName="/ppt/tags/tag890.xml" ContentType="application/vnd.openxmlformats-officedocument.presentationml.tags+xml"/>
  <Override PartName="/ppt/notesSlides/notesSlide840.xml" ContentType="application/vnd.openxmlformats-officedocument.presentationml.notesSlide+xml"/>
  <Override PartName="/ppt/tags/tag891.xml" ContentType="application/vnd.openxmlformats-officedocument.presentationml.tags+xml"/>
  <Override PartName="/ppt/notesSlides/notesSlide841.xml" ContentType="application/vnd.openxmlformats-officedocument.presentationml.notesSlide+xml"/>
  <Override PartName="/ppt/tags/tag892.xml" ContentType="application/vnd.openxmlformats-officedocument.presentationml.tags+xml"/>
  <Override PartName="/ppt/notesSlides/notesSlide842.xml" ContentType="application/vnd.openxmlformats-officedocument.presentationml.notesSlide+xml"/>
  <Override PartName="/ppt/tags/tag893.xml" ContentType="application/vnd.openxmlformats-officedocument.presentationml.tags+xml"/>
  <Override PartName="/ppt/notesSlides/notesSlide843.xml" ContentType="application/vnd.openxmlformats-officedocument.presentationml.notesSlide+xml"/>
  <Override PartName="/ppt/tags/tag894.xml" ContentType="application/vnd.openxmlformats-officedocument.presentationml.tags+xml"/>
  <Override PartName="/ppt/notesSlides/notesSlide844.xml" ContentType="application/vnd.openxmlformats-officedocument.presentationml.notesSlide+xml"/>
  <Override PartName="/ppt/tags/tag895.xml" ContentType="application/vnd.openxmlformats-officedocument.presentationml.tags+xml"/>
  <Override PartName="/ppt/notesSlides/notesSlide845.xml" ContentType="application/vnd.openxmlformats-officedocument.presentationml.notesSlide+xml"/>
  <Override PartName="/ppt/tags/tag896.xml" ContentType="application/vnd.openxmlformats-officedocument.presentationml.tags+xml"/>
  <Override PartName="/ppt/notesSlides/notesSlide846.xml" ContentType="application/vnd.openxmlformats-officedocument.presentationml.notesSlide+xml"/>
  <Override PartName="/ppt/tags/tag897.xml" ContentType="application/vnd.openxmlformats-officedocument.presentationml.tags+xml"/>
  <Override PartName="/ppt/notesSlides/notesSlide847.xml" ContentType="application/vnd.openxmlformats-officedocument.presentationml.notesSlide+xml"/>
  <Override PartName="/ppt/tags/tag898.xml" ContentType="application/vnd.openxmlformats-officedocument.presentationml.tags+xml"/>
  <Override PartName="/ppt/notesSlides/notesSlide848.xml" ContentType="application/vnd.openxmlformats-officedocument.presentationml.notesSlide+xml"/>
  <Override PartName="/ppt/tags/tag899.xml" ContentType="application/vnd.openxmlformats-officedocument.presentationml.tags+xml"/>
  <Override PartName="/ppt/notesSlides/notesSlide849.xml" ContentType="application/vnd.openxmlformats-officedocument.presentationml.notesSlide+xml"/>
  <Override PartName="/ppt/tags/tag900.xml" ContentType="application/vnd.openxmlformats-officedocument.presentationml.tags+xml"/>
  <Override PartName="/ppt/notesSlides/notesSlide850.xml" ContentType="application/vnd.openxmlformats-officedocument.presentationml.notesSlide+xml"/>
  <Override PartName="/ppt/tags/tag901.xml" ContentType="application/vnd.openxmlformats-officedocument.presentationml.tags+xml"/>
  <Override PartName="/ppt/notesSlides/notesSlide851.xml" ContentType="application/vnd.openxmlformats-officedocument.presentationml.notesSlide+xml"/>
  <Override PartName="/ppt/tags/tag902.xml" ContentType="application/vnd.openxmlformats-officedocument.presentationml.tags+xml"/>
  <Override PartName="/ppt/notesSlides/notesSlide852.xml" ContentType="application/vnd.openxmlformats-officedocument.presentationml.notesSlide+xml"/>
  <Override PartName="/ppt/tags/tag903.xml" ContentType="application/vnd.openxmlformats-officedocument.presentationml.tags+xml"/>
  <Override PartName="/ppt/notesSlides/notesSlide853.xml" ContentType="application/vnd.openxmlformats-officedocument.presentationml.notesSlide+xml"/>
  <Override PartName="/ppt/tags/tag904.xml" ContentType="application/vnd.openxmlformats-officedocument.presentationml.tags+xml"/>
  <Override PartName="/ppt/notesSlides/notesSlide854.xml" ContentType="application/vnd.openxmlformats-officedocument.presentationml.notesSlide+xml"/>
  <Override PartName="/ppt/tags/tag905.xml" ContentType="application/vnd.openxmlformats-officedocument.presentationml.tags+xml"/>
  <Override PartName="/ppt/notesSlides/notesSlide855.xml" ContentType="application/vnd.openxmlformats-officedocument.presentationml.notesSlide+xml"/>
  <Override PartName="/ppt/tags/tag906.xml" ContentType="application/vnd.openxmlformats-officedocument.presentationml.tags+xml"/>
  <Override PartName="/ppt/notesSlides/notesSlide856.xml" ContentType="application/vnd.openxmlformats-officedocument.presentationml.notesSlide+xml"/>
  <Override PartName="/ppt/tags/tag907.xml" ContentType="application/vnd.openxmlformats-officedocument.presentationml.tags+xml"/>
  <Override PartName="/ppt/notesSlides/notesSlide857.xml" ContentType="application/vnd.openxmlformats-officedocument.presentationml.notesSlide+xml"/>
  <Override PartName="/ppt/tags/tag908.xml" ContentType="application/vnd.openxmlformats-officedocument.presentationml.tags+xml"/>
  <Override PartName="/ppt/notesSlides/notesSlide858.xml" ContentType="application/vnd.openxmlformats-officedocument.presentationml.notesSlide+xml"/>
  <Override PartName="/ppt/tags/tag909.xml" ContentType="application/vnd.openxmlformats-officedocument.presentationml.tags+xml"/>
  <Override PartName="/ppt/notesSlides/notesSlide859.xml" ContentType="application/vnd.openxmlformats-officedocument.presentationml.notesSlide+xml"/>
  <Override PartName="/ppt/tags/tag910.xml" ContentType="application/vnd.openxmlformats-officedocument.presentationml.tags+xml"/>
  <Override PartName="/ppt/notesSlides/notesSlide860.xml" ContentType="application/vnd.openxmlformats-officedocument.presentationml.notesSlide+xml"/>
  <Override PartName="/ppt/tags/tag911.xml" ContentType="application/vnd.openxmlformats-officedocument.presentationml.tags+xml"/>
  <Override PartName="/ppt/notesSlides/notesSlide861.xml" ContentType="application/vnd.openxmlformats-officedocument.presentationml.notesSlide+xml"/>
  <Override PartName="/ppt/tags/tag912.xml" ContentType="application/vnd.openxmlformats-officedocument.presentationml.tags+xml"/>
  <Override PartName="/ppt/notesSlides/notesSlide862.xml" ContentType="application/vnd.openxmlformats-officedocument.presentationml.notesSlide+xml"/>
  <Override PartName="/ppt/tags/tag913.xml" ContentType="application/vnd.openxmlformats-officedocument.presentationml.tags+xml"/>
  <Override PartName="/ppt/notesSlides/notesSlide863.xml" ContentType="application/vnd.openxmlformats-officedocument.presentationml.notesSlide+xml"/>
  <Override PartName="/ppt/tags/tag914.xml" ContentType="application/vnd.openxmlformats-officedocument.presentationml.tags+xml"/>
  <Override PartName="/ppt/notesSlides/notesSlide864.xml" ContentType="application/vnd.openxmlformats-officedocument.presentationml.notesSlide+xml"/>
  <Override PartName="/ppt/tags/tag915.xml" ContentType="application/vnd.openxmlformats-officedocument.presentationml.tags+xml"/>
  <Override PartName="/ppt/notesSlides/notesSlide865.xml" ContentType="application/vnd.openxmlformats-officedocument.presentationml.notesSlide+xml"/>
  <Override PartName="/ppt/tags/tag916.xml" ContentType="application/vnd.openxmlformats-officedocument.presentationml.tags+xml"/>
  <Override PartName="/ppt/notesSlides/notesSlide866.xml" ContentType="application/vnd.openxmlformats-officedocument.presentationml.notesSlide+xml"/>
  <Override PartName="/ppt/tags/tag917.xml" ContentType="application/vnd.openxmlformats-officedocument.presentationml.tags+xml"/>
  <Override PartName="/ppt/notesSlides/notesSlide867.xml" ContentType="application/vnd.openxmlformats-officedocument.presentationml.notesSlide+xml"/>
  <Override PartName="/ppt/tags/tag918.xml" ContentType="application/vnd.openxmlformats-officedocument.presentationml.tags+xml"/>
  <Override PartName="/ppt/notesSlides/notesSlide868.xml" ContentType="application/vnd.openxmlformats-officedocument.presentationml.notesSlide+xml"/>
  <Override PartName="/ppt/tags/tag919.xml" ContentType="application/vnd.openxmlformats-officedocument.presentationml.tags+xml"/>
  <Override PartName="/ppt/notesSlides/notesSlide869.xml" ContentType="application/vnd.openxmlformats-officedocument.presentationml.notesSlide+xml"/>
  <Override PartName="/ppt/tags/tag920.xml" ContentType="application/vnd.openxmlformats-officedocument.presentationml.tags+xml"/>
  <Override PartName="/ppt/notesSlides/notesSlide870.xml" ContentType="application/vnd.openxmlformats-officedocument.presentationml.notesSlide+xml"/>
  <Override PartName="/ppt/tags/tag921.xml" ContentType="application/vnd.openxmlformats-officedocument.presentationml.tags+xml"/>
  <Override PartName="/ppt/notesSlides/notesSlide871.xml" ContentType="application/vnd.openxmlformats-officedocument.presentationml.notesSlide+xml"/>
  <Override PartName="/ppt/tags/tag922.xml" ContentType="application/vnd.openxmlformats-officedocument.presentationml.tags+xml"/>
  <Override PartName="/ppt/notesSlides/notesSlide872.xml" ContentType="application/vnd.openxmlformats-officedocument.presentationml.notesSlide+xml"/>
  <Override PartName="/ppt/tags/tag923.xml" ContentType="application/vnd.openxmlformats-officedocument.presentationml.tags+xml"/>
  <Override PartName="/ppt/notesSlides/notesSlide873.xml" ContentType="application/vnd.openxmlformats-officedocument.presentationml.notesSlide+xml"/>
  <Override PartName="/ppt/tags/tag924.xml" ContentType="application/vnd.openxmlformats-officedocument.presentationml.tags+xml"/>
  <Override PartName="/ppt/notesSlides/notesSlide874.xml" ContentType="application/vnd.openxmlformats-officedocument.presentationml.notesSlide+xml"/>
  <Override PartName="/ppt/tags/tag925.xml" ContentType="application/vnd.openxmlformats-officedocument.presentationml.tags+xml"/>
  <Override PartName="/ppt/notesSlides/notesSlide875.xml" ContentType="application/vnd.openxmlformats-officedocument.presentationml.notesSlide+xml"/>
  <Override PartName="/ppt/tags/tag926.xml" ContentType="application/vnd.openxmlformats-officedocument.presentationml.tags+xml"/>
  <Override PartName="/ppt/notesSlides/notesSlide876.xml" ContentType="application/vnd.openxmlformats-officedocument.presentationml.notesSlide+xml"/>
  <Override PartName="/ppt/tags/tag927.xml" ContentType="application/vnd.openxmlformats-officedocument.presentationml.tags+xml"/>
  <Override PartName="/ppt/notesSlides/notesSlide877.xml" ContentType="application/vnd.openxmlformats-officedocument.presentationml.notesSlide+xml"/>
  <Override PartName="/ppt/tags/tag928.xml" ContentType="application/vnd.openxmlformats-officedocument.presentationml.tags+xml"/>
  <Override PartName="/ppt/notesSlides/notesSlide878.xml" ContentType="application/vnd.openxmlformats-officedocument.presentationml.notesSlide+xml"/>
  <Override PartName="/ppt/tags/tag929.xml" ContentType="application/vnd.openxmlformats-officedocument.presentationml.tags+xml"/>
  <Override PartName="/ppt/notesSlides/notesSlide879.xml" ContentType="application/vnd.openxmlformats-officedocument.presentationml.notesSlide+xml"/>
  <Override PartName="/ppt/tags/tag930.xml" ContentType="application/vnd.openxmlformats-officedocument.presentationml.tags+xml"/>
  <Override PartName="/ppt/notesSlides/notesSlide880.xml" ContentType="application/vnd.openxmlformats-officedocument.presentationml.notesSlide+xml"/>
  <Override PartName="/ppt/tags/tag931.xml" ContentType="application/vnd.openxmlformats-officedocument.presentationml.tags+xml"/>
  <Override PartName="/ppt/notesSlides/notesSlide881.xml" ContentType="application/vnd.openxmlformats-officedocument.presentationml.notesSlide+xml"/>
  <Override PartName="/ppt/tags/tag932.xml" ContentType="application/vnd.openxmlformats-officedocument.presentationml.tags+xml"/>
  <Override PartName="/ppt/notesSlides/notesSlide882.xml" ContentType="application/vnd.openxmlformats-officedocument.presentationml.notesSlide+xml"/>
  <Override PartName="/ppt/tags/tag933.xml" ContentType="application/vnd.openxmlformats-officedocument.presentationml.tags+xml"/>
  <Override PartName="/ppt/notesSlides/notesSlide883.xml" ContentType="application/vnd.openxmlformats-officedocument.presentationml.notesSlide+xml"/>
  <Override PartName="/ppt/tags/tag934.xml" ContentType="application/vnd.openxmlformats-officedocument.presentationml.tags+xml"/>
  <Override PartName="/ppt/notesSlides/notesSlide884.xml" ContentType="application/vnd.openxmlformats-officedocument.presentationml.notesSlide+xml"/>
  <Override PartName="/ppt/tags/tag935.xml" ContentType="application/vnd.openxmlformats-officedocument.presentationml.tags+xml"/>
  <Override PartName="/ppt/notesSlides/notesSlide885.xml" ContentType="application/vnd.openxmlformats-officedocument.presentationml.notesSlide+xml"/>
  <Override PartName="/ppt/tags/tag936.xml" ContentType="application/vnd.openxmlformats-officedocument.presentationml.tags+xml"/>
  <Override PartName="/ppt/notesSlides/notesSlide886.xml" ContentType="application/vnd.openxmlformats-officedocument.presentationml.notesSlide+xml"/>
  <Override PartName="/ppt/tags/tag937.xml" ContentType="application/vnd.openxmlformats-officedocument.presentationml.tags+xml"/>
  <Override PartName="/ppt/notesSlides/notesSlide887.xml" ContentType="application/vnd.openxmlformats-officedocument.presentationml.notesSlide+xml"/>
  <Override PartName="/ppt/tags/tag938.xml" ContentType="application/vnd.openxmlformats-officedocument.presentationml.tags+xml"/>
  <Override PartName="/ppt/notesSlides/notesSlide888.xml" ContentType="application/vnd.openxmlformats-officedocument.presentationml.notesSlide+xml"/>
  <Override PartName="/ppt/tags/tag939.xml" ContentType="application/vnd.openxmlformats-officedocument.presentationml.tags+xml"/>
  <Override PartName="/ppt/notesSlides/notesSlide889.xml" ContentType="application/vnd.openxmlformats-officedocument.presentationml.notesSlide+xml"/>
  <Override PartName="/ppt/tags/tag940.xml" ContentType="application/vnd.openxmlformats-officedocument.presentationml.tags+xml"/>
  <Override PartName="/ppt/notesSlides/notesSlide890.xml" ContentType="application/vnd.openxmlformats-officedocument.presentationml.notesSlide+xml"/>
  <Override PartName="/ppt/tags/tag941.xml" ContentType="application/vnd.openxmlformats-officedocument.presentationml.tags+xml"/>
  <Override PartName="/ppt/notesSlides/notesSlide891.xml" ContentType="application/vnd.openxmlformats-officedocument.presentationml.notesSlide+xml"/>
  <Override PartName="/ppt/tags/tag942.xml" ContentType="application/vnd.openxmlformats-officedocument.presentationml.tags+xml"/>
  <Override PartName="/ppt/notesSlides/notesSlide892.xml" ContentType="application/vnd.openxmlformats-officedocument.presentationml.notesSlide+xml"/>
  <Override PartName="/ppt/tags/tag943.xml" ContentType="application/vnd.openxmlformats-officedocument.presentationml.tags+xml"/>
  <Override PartName="/ppt/notesSlides/notesSlide893.xml" ContentType="application/vnd.openxmlformats-officedocument.presentationml.notesSlide+xml"/>
  <Override PartName="/ppt/tags/tag944.xml" ContentType="application/vnd.openxmlformats-officedocument.presentationml.tags+xml"/>
  <Override PartName="/ppt/notesSlides/notesSlide894.xml" ContentType="application/vnd.openxmlformats-officedocument.presentationml.notesSlide+xml"/>
  <Override PartName="/ppt/tags/tag945.xml" ContentType="application/vnd.openxmlformats-officedocument.presentationml.tags+xml"/>
  <Override PartName="/ppt/notesSlides/notesSlide895.xml" ContentType="application/vnd.openxmlformats-officedocument.presentationml.notesSlide+xml"/>
  <Override PartName="/ppt/tags/tag946.xml" ContentType="application/vnd.openxmlformats-officedocument.presentationml.tags+xml"/>
  <Override PartName="/ppt/notesSlides/notesSlide896.xml" ContentType="application/vnd.openxmlformats-officedocument.presentationml.notesSlide+xml"/>
  <Override PartName="/ppt/tags/tag947.xml" ContentType="application/vnd.openxmlformats-officedocument.presentationml.tags+xml"/>
  <Override PartName="/ppt/notesSlides/notesSlide897.xml" ContentType="application/vnd.openxmlformats-officedocument.presentationml.notesSlide+xml"/>
  <Override PartName="/ppt/tags/tag948.xml" ContentType="application/vnd.openxmlformats-officedocument.presentationml.tags+xml"/>
  <Override PartName="/ppt/notesSlides/notesSlide898.xml" ContentType="application/vnd.openxmlformats-officedocument.presentationml.notesSlide+xml"/>
  <Override PartName="/ppt/tags/tag949.xml" ContentType="application/vnd.openxmlformats-officedocument.presentationml.tags+xml"/>
  <Override PartName="/ppt/notesSlides/notesSlide899.xml" ContentType="application/vnd.openxmlformats-officedocument.presentationml.notesSlide+xml"/>
  <Override PartName="/ppt/tags/tag950.xml" ContentType="application/vnd.openxmlformats-officedocument.presentationml.tags+xml"/>
  <Override PartName="/ppt/notesSlides/notesSlide900.xml" ContentType="application/vnd.openxmlformats-officedocument.presentationml.notesSlide+xml"/>
  <Override PartName="/ppt/tags/tag951.xml" ContentType="application/vnd.openxmlformats-officedocument.presentationml.tags+xml"/>
  <Override PartName="/ppt/notesSlides/notesSlide901.xml" ContentType="application/vnd.openxmlformats-officedocument.presentationml.notesSlide+xml"/>
  <Override PartName="/ppt/tags/tag952.xml" ContentType="application/vnd.openxmlformats-officedocument.presentationml.tags+xml"/>
  <Override PartName="/ppt/notesSlides/notesSlide902.xml" ContentType="application/vnd.openxmlformats-officedocument.presentationml.notesSlide+xml"/>
  <Override PartName="/ppt/tags/tag953.xml" ContentType="application/vnd.openxmlformats-officedocument.presentationml.tags+xml"/>
  <Override PartName="/ppt/notesSlides/notesSlide903.xml" ContentType="application/vnd.openxmlformats-officedocument.presentationml.notesSlide+xml"/>
  <Override PartName="/ppt/tags/tag954.xml" ContentType="application/vnd.openxmlformats-officedocument.presentationml.tags+xml"/>
  <Override PartName="/ppt/notesSlides/notesSlide904.xml" ContentType="application/vnd.openxmlformats-officedocument.presentationml.notesSlide+xml"/>
  <Override PartName="/ppt/tags/tag955.xml" ContentType="application/vnd.openxmlformats-officedocument.presentationml.tags+xml"/>
  <Override PartName="/ppt/notesSlides/notesSlide905.xml" ContentType="application/vnd.openxmlformats-officedocument.presentationml.notesSlide+xml"/>
  <Override PartName="/ppt/tags/tag956.xml" ContentType="application/vnd.openxmlformats-officedocument.presentationml.tags+xml"/>
  <Override PartName="/ppt/notesSlides/notesSlide906.xml" ContentType="application/vnd.openxmlformats-officedocument.presentationml.notesSlide+xml"/>
  <Override PartName="/ppt/tags/tag957.xml" ContentType="application/vnd.openxmlformats-officedocument.presentationml.tags+xml"/>
  <Override PartName="/ppt/notesSlides/notesSlide907.xml" ContentType="application/vnd.openxmlformats-officedocument.presentationml.notesSlide+xml"/>
  <Override PartName="/ppt/tags/tag958.xml" ContentType="application/vnd.openxmlformats-officedocument.presentationml.tags+xml"/>
  <Override PartName="/ppt/notesSlides/notesSlide908.xml" ContentType="application/vnd.openxmlformats-officedocument.presentationml.notesSlide+xml"/>
  <Override PartName="/ppt/tags/tag959.xml" ContentType="application/vnd.openxmlformats-officedocument.presentationml.tags+xml"/>
  <Override PartName="/ppt/notesSlides/notesSlide909.xml" ContentType="application/vnd.openxmlformats-officedocument.presentationml.notesSlide+xml"/>
  <Override PartName="/ppt/tags/tag960.xml" ContentType="application/vnd.openxmlformats-officedocument.presentationml.tags+xml"/>
  <Override PartName="/ppt/notesSlides/notesSlide910.xml" ContentType="application/vnd.openxmlformats-officedocument.presentationml.notesSlide+xml"/>
  <Override PartName="/ppt/tags/tag961.xml" ContentType="application/vnd.openxmlformats-officedocument.presentationml.tags+xml"/>
  <Override PartName="/ppt/notesSlides/notesSlide911.xml" ContentType="application/vnd.openxmlformats-officedocument.presentationml.notesSlide+xml"/>
  <Override PartName="/ppt/tags/tag962.xml" ContentType="application/vnd.openxmlformats-officedocument.presentationml.tags+xml"/>
  <Override PartName="/ppt/notesSlides/notesSlide912.xml" ContentType="application/vnd.openxmlformats-officedocument.presentationml.notesSlide+xml"/>
  <Override PartName="/ppt/tags/tag963.xml" ContentType="application/vnd.openxmlformats-officedocument.presentationml.tags+xml"/>
  <Override PartName="/ppt/notesSlides/notesSlide913.xml" ContentType="application/vnd.openxmlformats-officedocument.presentationml.notesSlide+xml"/>
  <Override PartName="/ppt/tags/tag964.xml" ContentType="application/vnd.openxmlformats-officedocument.presentationml.tags+xml"/>
  <Override PartName="/ppt/notesSlides/notesSlide914.xml" ContentType="application/vnd.openxmlformats-officedocument.presentationml.notesSlide+xml"/>
  <Override PartName="/ppt/tags/tag965.xml" ContentType="application/vnd.openxmlformats-officedocument.presentationml.tags+xml"/>
  <Override PartName="/ppt/notesSlides/notesSlide915.xml" ContentType="application/vnd.openxmlformats-officedocument.presentationml.notesSlide+xml"/>
  <Override PartName="/ppt/tags/tag966.xml" ContentType="application/vnd.openxmlformats-officedocument.presentationml.tags+xml"/>
  <Override PartName="/ppt/notesSlides/notesSlide916.xml" ContentType="application/vnd.openxmlformats-officedocument.presentationml.notesSlide+xml"/>
  <Override PartName="/ppt/tags/tag967.xml" ContentType="application/vnd.openxmlformats-officedocument.presentationml.tags+xml"/>
  <Override PartName="/ppt/notesSlides/notesSlide917.xml" ContentType="application/vnd.openxmlformats-officedocument.presentationml.notesSlide+xml"/>
  <Override PartName="/ppt/tags/tag968.xml" ContentType="application/vnd.openxmlformats-officedocument.presentationml.tags+xml"/>
  <Override PartName="/ppt/notesSlides/notesSlide918.xml" ContentType="application/vnd.openxmlformats-officedocument.presentationml.notesSlide+xml"/>
  <Override PartName="/ppt/tags/tag969.xml" ContentType="application/vnd.openxmlformats-officedocument.presentationml.tags+xml"/>
  <Override PartName="/ppt/notesSlides/notesSlide919.xml" ContentType="application/vnd.openxmlformats-officedocument.presentationml.notesSlide+xml"/>
  <Override PartName="/ppt/tags/tag970.xml" ContentType="application/vnd.openxmlformats-officedocument.presentationml.tags+xml"/>
  <Override PartName="/ppt/notesSlides/notesSlide920.xml" ContentType="application/vnd.openxmlformats-officedocument.presentationml.notesSlide+xml"/>
  <Override PartName="/ppt/tags/tag971.xml" ContentType="application/vnd.openxmlformats-officedocument.presentationml.tags+xml"/>
  <Override PartName="/ppt/notesSlides/notesSlide921.xml" ContentType="application/vnd.openxmlformats-officedocument.presentationml.notesSlide+xml"/>
  <Override PartName="/ppt/tags/tag972.xml" ContentType="application/vnd.openxmlformats-officedocument.presentationml.tags+xml"/>
  <Override PartName="/ppt/notesSlides/notesSlide922.xml" ContentType="application/vnd.openxmlformats-officedocument.presentationml.notesSlide+xml"/>
  <Override PartName="/ppt/tags/tag973.xml" ContentType="application/vnd.openxmlformats-officedocument.presentationml.tags+xml"/>
  <Override PartName="/ppt/notesSlides/notesSlide923.xml" ContentType="application/vnd.openxmlformats-officedocument.presentationml.notesSlide+xml"/>
  <Override PartName="/ppt/tags/tag974.xml" ContentType="application/vnd.openxmlformats-officedocument.presentationml.tags+xml"/>
  <Override PartName="/ppt/notesSlides/notesSlide924.xml" ContentType="application/vnd.openxmlformats-officedocument.presentationml.notesSlide+xml"/>
  <Override PartName="/ppt/tags/tag975.xml" ContentType="application/vnd.openxmlformats-officedocument.presentationml.tags+xml"/>
  <Override PartName="/ppt/notesSlides/notesSlide925.xml" ContentType="application/vnd.openxmlformats-officedocument.presentationml.notesSlide+xml"/>
  <Override PartName="/ppt/tags/tag976.xml" ContentType="application/vnd.openxmlformats-officedocument.presentationml.tags+xml"/>
  <Override PartName="/ppt/notesSlides/notesSlide926.xml" ContentType="application/vnd.openxmlformats-officedocument.presentationml.notesSlide+xml"/>
  <Override PartName="/ppt/tags/tag977.xml" ContentType="application/vnd.openxmlformats-officedocument.presentationml.tags+xml"/>
  <Override PartName="/ppt/notesSlides/notesSlide927.xml" ContentType="application/vnd.openxmlformats-officedocument.presentationml.notesSlide+xml"/>
  <Override PartName="/ppt/tags/tag978.xml" ContentType="application/vnd.openxmlformats-officedocument.presentationml.tags+xml"/>
  <Override PartName="/ppt/notesSlides/notesSlide928.xml" ContentType="application/vnd.openxmlformats-officedocument.presentationml.notesSlide+xml"/>
  <Override PartName="/ppt/tags/tag979.xml" ContentType="application/vnd.openxmlformats-officedocument.presentationml.tags+xml"/>
  <Override PartName="/ppt/notesSlides/notesSlide929.xml" ContentType="application/vnd.openxmlformats-officedocument.presentationml.notesSlide+xml"/>
  <Override PartName="/ppt/tags/tag980.xml" ContentType="application/vnd.openxmlformats-officedocument.presentationml.tags+xml"/>
  <Override PartName="/ppt/notesSlides/notesSlide930.xml" ContentType="application/vnd.openxmlformats-officedocument.presentationml.notesSlide+xml"/>
  <Override PartName="/ppt/tags/tag981.xml" ContentType="application/vnd.openxmlformats-officedocument.presentationml.tags+xml"/>
  <Override PartName="/ppt/notesSlides/notesSlide931.xml" ContentType="application/vnd.openxmlformats-officedocument.presentationml.notesSlide+xml"/>
  <Override PartName="/ppt/tags/tag982.xml" ContentType="application/vnd.openxmlformats-officedocument.presentationml.tags+xml"/>
  <Override PartName="/ppt/notesSlides/notesSlide932.xml" ContentType="application/vnd.openxmlformats-officedocument.presentationml.notesSlide+xml"/>
  <Override PartName="/ppt/tags/tag983.xml" ContentType="application/vnd.openxmlformats-officedocument.presentationml.tags+xml"/>
  <Override PartName="/ppt/notesSlides/notesSlide933.xml" ContentType="application/vnd.openxmlformats-officedocument.presentationml.notesSlide+xml"/>
  <Override PartName="/ppt/tags/tag984.xml" ContentType="application/vnd.openxmlformats-officedocument.presentationml.tags+xml"/>
  <Override PartName="/ppt/notesSlides/notesSlide934.xml" ContentType="application/vnd.openxmlformats-officedocument.presentationml.notesSlide+xml"/>
  <Override PartName="/ppt/tags/tag985.xml" ContentType="application/vnd.openxmlformats-officedocument.presentationml.tags+xml"/>
  <Override PartName="/ppt/notesSlides/notesSlide935.xml" ContentType="application/vnd.openxmlformats-officedocument.presentationml.notesSlide+xml"/>
  <Override PartName="/ppt/tags/tag986.xml" ContentType="application/vnd.openxmlformats-officedocument.presentationml.tags+xml"/>
  <Override PartName="/ppt/notesSlides/notesSlide936.xml" ContentType="application/vnd.openxmlformats-officedocument.presentationml.notesSlide+xml"/>
  <Override PartName="/ppt/tags/tag987.xml" ContentType="application/vnd.openxmlformats-officedocument.presentationml.tags+xml"/>
  <Override PartName="/ppt/notesSlides/notesSlide937.xml" ContentType="application/vnd.openxmlformats-officedocument.presentationml.notesSlide+xml"/>
  <Override PartName="/ppt/tags/tag988.xml" ContentType="application/vnd.openxmlformats-officedocument.presentationml.tags+xml"/>
  <Override PartName="/ppt/notesSlides/notesSlide938.xml" ContentType="application/vnd.openxmlformats-officedocument.presentationml.notesSlide+xml"/>
  <Override PartName="/ppt/tags/tag989.xml" ContentType="application/vnd.openxmlformats-officedocument.presentationml.tags+xml"/>
  <Override PartName="/ppt/notesSlides/notesSlide939.xml" ContentType="application/vnd.openxmlformats-officedocument.presentationml.notesSlide+xml"/>
  <Override PartName="/ppt/tags/tag990.xml" ContentType="application/vnd.openxmlformats-officedocument.presentationml.tags+xml"/>
  <Override PartName="/ppt/notesSlides/notesSlide940.xml" ContentType="application/vnd.openxmlformats-officedocument.presentationml.notesSlide+xml"/>
  <Override PartName="/ppt/tags/tag991.xml" ContentType="application/vnd.openxmlformats-officedocument.presentationml.tags+xml"/>
  <Override PartName="/ppt/notesSlides/notesSlide941.xml" ContentType="application/vnd.openxmlformats-officedocument.presentationml.notesSlide+xml"/>
  <Override PartName="/ppt/tags/tag992.xml" ContentType="application/vnd.openxmlformats-officedocument.presentationml.tags+xml"/>
  <Override PartName="/ppt/notesSlides/notesSlide942.xml" ContentType="application/vnd.openxmlformats-officedocument.presentationml.notesSlide+xml"/>
  <Override PartName="/ppt/tags/tag993.xml" ContentType="application/vnd.openxmlformats-officedocument.presentationml.tags+xml"/>
  <Override PartName="/ppt/notesSlides/notesSlide943.xml" ContentType="application/vnd.openxmlformats-officedocument.presentationml.notesSlide+xml"/>
  <Override PartName="/ppt/tags/tag994.xml" ContentType="application/vnd.openxmlformats-officedocument.presentationml.tags+xml"/>
  <Override PartName="/ppt/notesSlides/notesSlide944.xml" ContentType="application/vnd.openxmlformats-officedocument.presentationml.notesSlide+xml"/>
  <Override PartName="/ppt/tags/tag995.xml" ContentType="application/vnd.openxmlformats-officedocument.presentationml.tags+xml"/>
  <Override PartName="/ppt/notesSlides/notesSlide945.xml" ContentType="application/vnd.openxmlformats-officedocument.presentationml.notesSlide+xml"/>
  <Override PartName="/ppt/tags/tag996.xml" ContentType="application/vnd.openxmlformats-officedocument.presentationml.tags+xml"/>
  <Override PartName="/ppt/notesSlides/notesSlide946.xml" ContentType="application/vnd.openxmlformats-officedocument.presentationml.notesSlide+xml"/>
  <Override PartName="/ppt/tags/tag997.xml" ContentType="application/vnd.openxmlformats-officedocument.presentationml.tags+xml"/>
  <Override PartName="/ppt/notesSlides/notesSlide947.xml" ContentType="application/vnd.openxmlformats-officedocument.presentationml.notesSlide+xml"/>
  <Override PartName="/ppt/tags/tag998.xml" ContentType="application/vnd.openxmlformats-officedocument.presentationml.tags+xml"/>
  <Override PartName="/ppt/notesSlides/notesSlide948.xml" ContentType="application/vnd.openxmlformats-officedocument.presentationml.notesSlide+xml"/>
  <Override PartName="/ppt/tags/tag999.xml" ContentType="application/vnd.openxmlformats-officedocument.presentationml.tags+xml"/>
  <Override PartName="/ppt/notesSlides/notesSlide949.xml" ContentType="application/vnd.openxmlformats-officedocument.presentationml.notesSlide+xml"/>
  <Override PartName="/ppt/tags/tag1000.xml" ContentType="application/vnd.openxmlformats-officedocument.presentationml.tags+xml"/>
  <Override PartName="/ppt/notesSlides/notesSlide950.xml" ContentType="application/vnd.openxmlformats-officedocument.presentationml.notesSlide+xml"/>
  <Override PartName="/ppt/tags/tag1001.xml" ContentType="application/vnd.openxmlformats-officedocument.presentationml.tags+xml"/>
  <Override PartName="/ppt/notesSlides/notesSlide951.xml" ContentType="application/vnd.openxmlformats-officedocument.presentationml.notesSlide+xml"/>
  <Override PartName="/ppt/tags/tag1002.xml" ContentType="application/vnd.openxmlformats-officedocument.presentationml.tags+xml"/>
  <Override PartName="/ppt/notesSlides/notesSlide952.xml" ContentType="application/vnd.openxmlformats-officedocument.presentationml.notesSlide+xml"/>
  <Override PartName="/ppt/tags/tag1003.xml" ContentType="application/vnd.openxmlformats-officedocument.presentationml.tags+xml"/>
  <Override PartName="/ppt/notesSlides/notesSlide953.xml" ContentType="application/vnd.openxmlformats-officedocument.presentationml.notesSlide+xml"/>
  <Override PartName="/ppt/tags/tag1004.xml" ContentType="application/vnd.openxmlformats-officedocument.presentationml.tags+xml"/>
  <Override PartName="/ppt/notesSlides/notesSlide954.xml" ContentType="application/vnd.openxmlformats-officedocument.presentationml.notesSlide+xml"/>
  <Override PartName="/ppt/tags/tag1005.xml" ContentType="application/vnd.openxmlformats-officedocument.presentationml.tags+xml"/>
  <Override PartName="/ppt/notesSlides/notesSlide955.xml" ContentType="application/vnd.openxmlformats-officedocument.presentationml.notesSlide+xml"/>
  <Override PartName="/ppt/tags/tag1006.xml" ContentType="application/vnd.openxmlformats-officedocument.presentationml.tags+xml"/>
  <Override PartName="/ppt/notesSlides/notesSlide956.xml" ContentType="application/vnd.openxmlformats-officedocument.presentationml.notesSlide+xml"/>
  <Override PartName="/ppt/tags/tag1007.xml" ContentType="application/vnd.openxmlformats-officedocument.presentationml.tags+xml"/>
  <Override PartName="/ppt/notesSlides/notesSlide957.xml" ContentType="application/vnd.openxmlformats-officedocument.presentationml.notesSlide+xml"/>
  <Override PartName="/ppt/tags/tag1008.xml" ContentType="application/vnd.openxmlformats-officedocument.presentationml.tags+xml"/>
  <Override PartName="/ppt/notesSlides/notesSlide958.xml" ContentType="application/vnd.openxmlformats-officedocument.presentationml.notesSlide+xml"/>
  <Override PartName="/ppt/tags/tag1009.xml" ContentType="application/vnd.openxmlformats-officedocument.presentationml.tags+xml"/>
  <Override PartName="/ppt/notesSlides/notesSlide959.xml" ContentType="application/vnd.openxmlformats-officedocument.presentationml.notesSlide+xml"/>
  <Override PartName="/ppt/tags/tag1010.xml" ContentType="application/vnd.openxmlformats-officedocument.presentationml.tags+xml"/>
  <Override PartName="/ppt/notesSlides/notesSlide960.xml" ContentType="application/vnd.openxmlformats-officedocument.presentationml.notesSlide+xml"/>
  <Override PartName="/ppt/tags/tag1011.xml" ContentType="application/vnd.openxmlformats-officedocument.presentationml.tags+xml"/>
  <Override PartName="/ppt/notesSlides/notesSlide961.xml" ContentType="application/vnd.openxmlformats-officedocument.presentationml.notesSlide+xml"/>
  <Override PartName="/ppt/tags/tag1012.xml" ContentType="application/vnd.openxmlformats-officedocument.presentationml.tags+xml"/>
  <Override PartName="/ppt/notesSlides/notesSlide962.xml" ContentType="application/vnd.openxmlformats-officedocument.presentationml.notesSlide+xml"/>
  <Override PartName="/ppt/tags/tag1013.xml" ContentType="application/vnd.openxmlformats-officedocument.presentationml.tags+xml"/>
  <Override PartName="/ppt/notesSlides/notesSlide963.xml" ContentType="application/vnd.openxmlformats-officedocument.presentationml.notesSlide+xml"/>
  <Override PartName="/ppt/tags/tag1014.xml" ContentType="application/vnd.openxmlformats-officedocument.presentationml.tags+xml"/>
  <Override PartName="/ppt/notesSlides/notesSlide964.xml" ContentType="application/vnd.openxmlformats-officedocument.presentationml.notesSlide+xml"/>
  <Override PartName="/ppt/tags/tag1015.xml" ContentType="application/vnd.openxmlformats-officedocument.presentationml.tags+xml"/>
  <Override PartName="/ppt/notesSlides/notesSlide965.xml" ContentType="application/vnd.openxmlformats-officedocument.presentationml.notesSlide+xml"/>
  <Override PartName="/ppt/tags/tag1016.xml" ContentType="application/vnd.openxmlformats-officedocument.presentationml.tags+xml"/>
  <Override PartName="/ppt/notesSlides/notesSlide966.xml" ContentType="application/vnd.openxmlformats-officedocument.presentationml.notesSlide+xml"/>
  <Override PartName="/ppt/tags/tag1017.xml" ContentType="application/vnd.openxmlformats-officedocument.presentationml.tags+xml"/>
  <Override PartName="/ppt/notesSlides/notesSlide967.xml" ContentType="application/vnd.openxmlformats-officedocument.presentationml.notesSlide+xml"/>
  <Override PartName="/ppt/tags/tag1018.xml" ContentType="application/vnd.openxmlformats-officedocument.presentationml.tags+xml"/>
  <Override PartName="/ppt/notesSlides/notesSlide968.xml" ContentType="application/vnd.openxmlformats-officedocument.presentationml.notesSlide+xml"/>
  <Override PartName="/ppt/tags/tag1019.xml" ContentType="application/vnd.openxmlformats-officedocument.presentationml.tags+xml"/>
  <Override PartName="/ppt/notesSlides/notesSlide969.xml" ContentType="application/vnd.openxmlformats-officedocument.presentationml.notesSlide+xml"/>
  <Override PartName="/ppt/tags/tag1020.xml" ContentType="application/vnd.openxmlformats-officedocument.presentationml.tags+xml"/>
  <Override PartName="/ppt/notesSlides/notesSlide970.xml" ContentType="application/vnd.openxmlformats-officedocument.presentationml.notesSlide+xml"/>
  <Override PartName="/ppt/tags/tag1021.xml" ContentType="application/vnd.openxmlformats-officedocument.presentationml.tags+xml"/>
  <Override PartName="/ppt/notesSlides/notesSlide971.xml" ContentType="application/vnd.openxmlformats-officedocument.presentationml.notesSlide+xml"/>
  <Override PartName="/ppt/tags/tag1022.xml" ContentType="application/vnd.openxmlformats-officedocument.presentationml.tags+xml"/>
  <Override PartName="/ppt/notesSlides/notesSlide972.xml" ContentType="application/vnd.openxmlformats-officedocument.presentationml.notesSlide+xml"/>
  <Override PartName="/ppt/tags/tag1023.xml" ContentType="application/vnd.openxmlformats-officedocument.presentationml.tags+xml"/>
  <Override PartName="/ppt/notesSlides/notesSlide973.xml" ContentType="application/vnd.openxmlformats-officedocument.presentationml.notesSlide+xml"/>
  <Override PartName="/ppt/tags/tag1024.xml" ContentType="application/vnd.openxmlformats-officedocument.presentationml.tags+xml"/>
  <Override PartName="/ppt/notesSlides/notesSlide974.xml" ContentType="application/vnd.openxmlformats-officedocument.presentationml.notesSlide+xml"/>
  <Override PartName="/ppt/tags/tag1025.xml" ContentType="application/vnd.openxmlformats-officedocument.presentationml.tags+xml"/>
  <Override PartName="/ppt/notesSlides/notesSlide975.xml" ContentType="application/vnd.openxmlformats-officedocument.presentationml.notesSlide+xml"/>
  <Override PartName="/ppt/tags/tag1026.xml" ContentType="application/vnd.openxmlformats-officedocument.presentationml.tags+xml"/>
  <Override PartName="/ppt/notesSlides/notesSlide976.xml" ContentType="application/vnd.openxmlformats-officedocument.presentationml.notesSlide+xml"/>
  <Override PartName="/ppt/tags/tag1027.xml" ContentType="application/vnd.openxmlformats-officedocument.presentationml.tags+xml"/>
  <Override PartName="/ppt/notesSlides/notesSlide977.xml" ContentType="application/vnd.openxmlformats-officedocument.presentationml.notesSlide+xml"/>
  <Override PartName="/ppt/tags/tag1028.xml" ContentType="application/vnd.openxmlformats-officedocument.presentationml.tags+xml"/>
  <Override PartName="/ppt/notesSlides/notesSlide978.xml" ContentType="application/vnd.openxmlformats-officedocument.presentationml.notesSlide+xml"/>
  <Override PartName="/ppt/tags/tag1029.xml" ContentType="application/vnd.openxmlformats-officedocument.presentationml.tags+xml"/>
  <Override PartName="/ppt/notesSlides/notesSlide979.xml" ContentType="application/vnd.openxmlformats-officedocument.presentationml.notesSlide+xml"/>
  <Override PartName="/ppt/tags/tag1030.xml" ContentType="application/vnd.openxmlformats-officedocument.presentationml.tags+xml"/>
  <Override PartName="/ppt/notesSlides/notesSlide980.xml" ContentType="application/vnd.openxmlformats-officedocument.presentationml.notesSlide+xml"/>
  <Override PartName="/ppt/tags/tag1031.xml" ContentType="application/vnd.openxmlformats-officedocument.presentationml.tags+xml"/>
  <Override PartName="/ppt/notesSlides/notesSlide981.xml" ContentType="application/vnd.openxmlformats-officedocument.presentationml.notesSlide+xml"/>
  <Override PartName="/ppt/tags/tag1032.xml" ContentType="application/vnd.openxmlformats-officedocument.presentationml.tags+xml"/>
  <Override PartName="/ppt/notesSlides/notesSlide982.xml" ContentType="application/vnd.openxmlformats-officedocument.presentationml.notesSlide+xml"/>
  <Override PartName="/ppt/tags/tag1033.xml" ContentType="application/vnd.openxmlformats-officedocument.presentationml.tags+xml"/>
  <Override PartName="/ppt/notesSlides/notesSlide983.xml" ContentType="application/vnd.openxmlformats-officedocument.presentationml.notesSlide+xml"/>
  <Override PartName="/ppt/tags/tag1034.xml" ContentType="application/vnd.openxmlformats-officedocument.presentationml.tags+xml"/>
  <Override PartName="/ppt/notesSlides/notesSlide984.xml" ContentType="application/vnd.openxmlformats-officedocument.presentationml.notesSlide+xml"/>
  <Override PartName="/ppt/tags/tag1035.xml" ContentType="application/vnd.openxmlformats-officedocument.presentationml.tags+xml"/>
  <Override PartName="/ppt/notesSlides/notesSlide985.xml" ContentType="application/vnd.openxmlformats-officedocument.presentationml.notesSlide+xml"/>
  <Override PartName="/ppt/tags/tag1036.xml" ContentType="application/vnd.openxmlformats-officedocument.presentationml.tags+xml"/>
  <Override PartName="/ppt/notesSlides/notesSlide986.xml" ContentType="application/vnd.openxmlformats-officedocument.presentationml.notesSlide+xml"/>
  <Override PartName="/ppt/tags/tag1037.xml" ContentType="application/vnd.openxmlformats-officedocument.presentationml.tags+xml"/>
  <Override PartName="/ppt/notesSlides/notesSlide987.xml" ContentType="application/vnd.openxmlformats-officedocument.presentationml.notesSlide+xml"/>
  <Override PartName="/ppt/tags/tag1038.xml" ContentType="application/vnd.openxmlformats-officedocument.presentationml.tags+xml"/>
  <Override PartName="/ppt/notesSlides/notesSlide988.xml" ContentType="application/vnd.openxmlformats-officedocument.presentationml.notesSlide+xml"/>
  <Override PartName="/ppt/tags/tag1039.xml" ContentType="application/vnd.openxmlformats-officedocument.presentationml.tags+xml"/>
  <Override PartName="/ppt/notesSlides/notesSlide989.xml" ContentType="application/vnd.openxmlformats-officedocument.presentationml.notesSlide+xml"/>
  <Override PartName="/ppt/tags/tag1040.xml" ContentType="application/vnd.openxmlformats-officedocument.presentationml.tags+xml"/>
  <Override PartName="/ppt/notesSlides/notesSlide990.xml" ContentType="application/vnd.openxmlformats-officedocument.presentationml.notesSlide+xml"/>
  <Override PartName="/ppt/tags/tag1041.xml" ContentType="application/vnd.openxmlformats-officedocument.presentationml.tags+xml"/>
  <Override PartName="/ppt/notesSlides/notesSlide991.xml" ContentType="application/vnd.openxmlformats-officedocument.presentationml.notesSlide+xml"/>
  <Override PartName="/ppt/tags/tag1042.xml" ContentType="application/vnd.openxmlformats-officedocument.presentationml.tags+xml"/>
  <Override PartName="/ppt/notesSlides/notesSlide992.xml" ContentType="application/vnd.openxmlformats-officedocument.presentationml.notesSlide+xml"/>
  <Override PartName="/ppt/tags/tag1043.xml" ContentType="application/vnd.openxmlformats-officedocument.presentationml.tags+xml"/>
  <Override PartName="/ppt/notesSlides/notesSlide993.xml" ContentType="application/vnd.openxmlformats-officedocument.presentationml.notesSlide+xml"/>
  <Override PartName="/ppt/tags/tag1044.xml" ContentType="application/vnd.openxmlformats-officedocument.presentationml.tags+xml"/>
  <Override PartName="/ppt/notesSlides/notesSlide994.xml" ContentType="application/vnd.openxmlformats-officedocument.presentationml.notesSlide+xml"/>
  <Override PartName="/ppt/tags/tag1045.xml" ContentType="application/vnd.openxmlformats-officedocument.presentationml.tags+xml"/>
  <Override PartName="/ppt/notesSlides/notesSlide995.xml" ContentType="application/vnd.openxmlformats-officedocument.presentationml.notesSlide+xml"/>
  <Override PartName="/ppt/tags/tag1046.xml" ContentType="application/vnd.openxmlformats-officedocument.presentationml.tags+xml"/>
  <Override PartName="/ppt/notesSlides/notesSlide996.xml" ContentType="application/vnd.openxmlformats-officedocument.presentationml.notesSlide+xml"/>
  <Override PartName="/ppt/tags/tag1047.xml" ContentType="application/vnd.openxmlformats-officedocument.presentationml.tags+xml"/>
  <Override PartName="/ppt/notesSlides/notesSlide997.xml" ContentType="application/vnd.openxmlformats-officedocument.presentationml.notesSlide+xml"/>
  <Override PartName="/ppt/tags/tag1048.xml" ContentType="application/vnd.openxmlformats-officedocument.presentationml.tags+xml"/>
  <Override PartName="/ppt/notesSlides/notesSlide998.xml" ContentType="application/vnd.openxmlformats-officedocument.presentationml.notesSlide+xml"/>
  <Override PartName="/ppt/tags/tag1049.xml" ContentType="application/vnd.openxmlformats-officedocument.presentationml.tags+xml"/>
  <Override PartName="/ppt/notesSlides/notesSlide999.xml" ContentType="application/vnd.openxmlformats-officedocument.presentationml.notesSlide+xml"/>
  <Override PartName="/ppt/tags/tag1050.xml" ContentType="application/vnd.openxmlformats-officedocument.presentationml.tags+xml"/>
  <Override PartName="/ppt/notesSlides/notesSlide1000.xml" ContentType="application/vnd.openxmlformats-officedocument.presentationml.notesSlide+xml"/>
  <Override PartName="/ppt/tags/tag1051.xml" ContentType="application/vnd.openxmlformats-officedocument.presentationml.tags+xml"/>
  <Override PartName="/ppt/notesSlides/notesSlide1001.xml" ContentType="application/vnd.openxmlformats-officedocument.presentationml.notesSlide+xml"/>
  <Override PartName="/ppt/tags/tag1052.xml" ContentType="application/vnd.openxmlformats-officedocument.presentationml.tags+xml"/>
  <Override PartName="/ppt/notesSlides/notesSlide1002.xml" ContentType="application/vnd.openxmlformats-officedocument.presentationml.notesSlide+xml"/>
  <Override PartName="/ppt/tags/tag1053.xml" ContentType="application/vnd.openxmlformats-officedocument.presentationml.tags+xml"/>
  <Override PartName="/ppt/notesSlides/notesSlide1003.xml" ContentType="application/vnd.openxmlformats-officedocument.presentationml.notesSlide+xml"/>
  <Override PartName="/ppt/tags/tag1054.xml" ContentType="application/vnd.openxmlformats-officedocument.presentationml.tags+xml"/>
  <Override PartName="/ppt/notesSlides/notesSlide1004.xml" ContentType="application/vnd.openxmlformats-officedocument.presentationml.notesSlide+xml"/>
  <Override PartName="/ppt/tags/tag1055.xml" ContentType="application/vnd.openxmlformats-officedocument.presentationml.tags+xml"/>
  <Override PartName="/ppt/notesSlides/notesSlide1005.xml" ContentType="application/vnd.openxmlformats-officedocument.presentationml.notesSlide+xml"/>
  <Override PartName="/ppt/tags/tag1056.xml" ContentType="application/vnd.openxmlformats-officedocument.presentationml.tags+xml"/>
  <Override PartName="/ppt/notesSlides/notesSlide1006.xml" ContentType="application/vnd.openxmlformats-officedocument.presentationml.notesSlide+xml"/>
  <Override PartName="/ppt/tags/tag1057.xml" ContentType="application/vnd.openxmlformats-officedocument.presentationml.tags+xml"/>
  <Override PartName="/ppt/notesSlides/notesSlide1007.xml" ContentType="application/vnd.openxmlformats-officedocument.presentationml.notesSlide+xml"/>
  <Override PartName="/ppt/tags/tag1058.xml" ContentType="application/vnd.openxmlformats-officedocument.presentationml.tags+xml"/>
  <Override PartName="/ppt/notesSlides/notesSlide1008.xml" ContentType="application/vnd.openxmlformats-officedocument.presentationml.notesSlide+xml"/>
  <Override PartName="/ppt/tags/tag1059.xml" ContentType="application/vnd.openxmlformats-officedocument.presentationml.tags+xml"/>
  <Override PartName="/ppt/notesSlides/notesSlide1009.xml" ContentType="application/vnd.openxmlformats-officedocument.presentationml.notesSlide+xml"/>
  <Override PartName="/ppt/tags/tag1060.xml" ContentType="application/vnd.openxmlformats-officedocument.presentationml.tags+xml"/>
  <Override PartName="/ppt/notesSlides/notesSlide1010.xml" ContentType="application/vnd.openxmlformats-officedocument.presentationml.notesSlide+xml"/>
  <Override PartName="/ppt/tags/tag1061.xml" ContentType="application/vnd.openxmlformats-officedocument.presentationml.tags+xml"/>
  <Override PartName="/ppt/notesSlides/notesSlide1011.xml" ContentType="application/vnd.openxmlformats-officedocument.presentationml.notesSlide+xml"/>
  <Override PartName="/ppt/tags/tag1062.xml" ContentType="application/vnd.openxmlformats-officedocument.presentationml.tags+xml"/>
  <Override PartName="/ppt/notesSlides/notesSlide1012.xml" ContentType="application/vnd.openxmlformats-officedocument.presentationml.notesSlide+xml"/>
  <Override PartName="/ppt/tags/tag1063.xml" ContentType="application/vnd.openxmlformats-officedocument.presentationml.tags+xml"/>
  <Override PartName="/ppt/notesSlides/notesSlide1013.xml" ContentType="application/vnd.openxmlformats-officedocument.presentationml.notesSlide+xml"/>
  <Override PartName="/ppt/tags/tag1064.xml" ContentType="application/vnd.openxmlformats-officedocument.presentationml.tags+xml"/>
  <Override PartName="/ppt/notesSlides/notesSlide1014.xml" ContentType="application/vnd.openxmlformats-officedocument.presentationml.notesSlide+xml"/>
  <Override PartName="/ppt/tags/tag1065.xml" ContentType="application/vnd.openxmlformats-officedocument.presentationml.tags+xml"/>
  <Override PartName="/ppt/notesSlides/notesSlide1015.xml" ContentType="application/vnd.openxmlformats-officedocument.presentationml.notesSlide+xml"/>
  <Override PartName="/ppt/tags/tag1066.xml" ContentType="application/vnd.openxmlformats-officedocument.presentationml.tags+xml"/>
  <Override PartName="/ppt/notesSlides/notesSlide1016.xml" ContentType="application/vnd.openxmlformats-officedocument.presentationml.notesSlide+xml"/>
  <Override PartName="/ppt/tags/tag1067.xml" ContentType="application/vnd.openxmlformats-officedocument.presentationml.tags+xml"/>
  <Override PartName="/ppt/notesSlides/notesSlide1017.xml" ContentType="application/vnd.openxmlformats-officedocument.presentationml.notesSlide+xml"/>
  <Override PartName="/ppt/tags/tag1068.xml" ContentType="application/vnd.openxmlformats-officedocument.presentationml.tags+xml"/>
  <Override PartName="/ppt/notesSlides/notesSlide1018.xml" ContentType="application/vnd.openxmlformats-officedocument.presentationml.notesSlide+xml"/>
  <Override PartName="/ppt/tags/tag1069.xml" ContentType="application/vnd.openxmlformats-officedocument.presentationml.tags+xml"/>
  <Override PartName="/ppt/notesSlides/notesSlide1019.xml" ContentType="application/vnd.openxmlformats-officedocument.presentationml.notesSlide+xml"/>
  <Override PartName="/ppt/tags/tag1070.xml" ContentType="application/vnd.openxmlformats-officedocument.presentationml.tags+xml"/>
  <Override PartName="/ppt/notesSlides/notesSlide1020.xml" ContentType="application/vnd.openxmlformats-officedocument.presentationml.notesSlide+xml"/>
  <Override PartName="/ppt/tags/tag1071.xml" ContentType="application/vnd.openxmlformats-officedocument.presentationml.tags+xml"/>
  <Override PartName="/ppt/notesSlides/notesSlide1021.xml" ContentType="application/vnd.openxmlformats-officedocument.presentationml.notesSlide+xml"/>
  <Override PartName="/ppt/tags/tag1072.xml" ContentType="application/vnd.openxmlformats-officedocument.presentationml.tags+xml"/>
  <Override PartName="/ppt/notesSlides/notesSlide1022.xml" ContentType="application/vnd.openxmlformats-officedocument.presentationml.notesSlide+xml"/>
  <Override PartName="/ppt/tags/tag1073.xml" ContentType="application/vnd.openxmlformats-officedocument.presentationml.tags+xml"/>
  <Override PartName="/ppt/notesSlides/notesSlide1023.xml" ContentType="application/vnd.openxmlformats-officedocument.presentationml.notesSlide+xml"/>
  <Override PartName="/ppt/tags/tag1074.xml" ContentType="application/vnd.openxmlformats-officedocument.presentationml.tags+xml"/>
  <Override PartName="/ppt/notesSlides/notesSlide1024.xml" ContentType="application/vnd.openxmlformats-officedocument.presentationml.notesSlide+xml"/>
  <Override PartName="/ppt/tags/tag1075.xml" ContentType="application/vnd.openxmlformats-officedocument.presentationml.tags+xml"/>
  <Override PartName="/ppt/notesSlides/notesSlide1025.xml" ContentType="application/vnd.openxmlformats-officedocument.presentationml.notesSlide+xml"/>
  <Override PartName="/ppt/tags/tag1076.xml" ContentType="application/vnd.openxmlformats-officedocument.presentationml.tags+xml"/>
  <Override PartName="/ppt/notesSlides/notesSlide1026.xml" ContentType="application/vnd.openxmlformats-officedocument.presentationml.notesSlide+xml"/>
  <Override PartName="/ppt/tags/tag1077.xml" ContentType="application/vnd.openxmlformats-officedocument.presentationml.tags+xml"/>
  <Override PartName="/ppt/notesSlides/notesSlide1027.xml" ContentType="application/vnd.openxmlformats-officedocument.presentationml.notesSlide+xml"/>
  <Override PartName="/ppt/tags/tag1078.xml" ContentType="application/vnd.openxmlformats-officedocument.presentationml.tags+xml"/>
  <Override PartName="/ppt/notesSlides/notesSlide1028.xml" ContentType="application/vnd.openxmlformats-officedocument.presentationml.notesSlide+xml"/>
  <Override PartName="/ppt/tags/tag1079.xml" ContentType="application/vnd.openxmlformats-officedocument.presentationml.tags+xml"/>
  <Override PartName="/ppt/notesSlides/notesSlide1029.xml" ContentType="application/vnd.openxmlformats-officedocument.presentationml.notesSlide+xml"/>
  <Override PartName="/ppt/tags/tag1080.xml" ContentType="application/vnd.openxmlformats-officedocument.presentationml.tags+xml"/>
  <Override PartName="/ppt/notesSlides/notesSlide1030.xml" ContentType="application/vnd.openxmlformats-officedocument.presentationml.notesSlide+xml"/>
  <Override PartName="/ppt/tags/tag1081.xml" ContentType="application/vnd.openxmlformats-officedocument.presentationml.tags+xml"/>
  <Override PartName="/ppt/notesSlides/notesSlide1031.xml" ContentType="application/vnd.openxmlformats-officedocument.presentationml.notesSlide+xml"/>
  <Override PartName="/ppt/tags/tag1082.xml" ContentType="application/vnd.openxmlformats-officedocument.presentationml.tags+xml"/>
  <Override PartName="/ppt/notesSlides/notesSlide1032.xml" ContentType="application/vnd.openxmlformats-officedocument.presentationml.notesSlide+xml"/>
  <Override PartName="/ppt/tags/tag1083.xml" ContentType="application/vnd.openxmlformats-officedocument.presentationml.tags+xml"/>
  <Override PartName="/ppt/notesSlides/notesSlide1033.xml" ContentType="application/vnd.openxmlformats-officedocument.presentationml.notesSlide+xml"/>
  <Override PartName="/ppt/tags/tag1084.xml" ContentType="application/vnd.openxmlformats-officedocument.presentationml.tags+xml"/>
  <Override PartName="/ppt/notesSlides/notesSlide1034.xml" ContentType="application/vnd.openxmlformats-officedocument.presentationml.notesSlide+xml"/>
  <Override PartName="/ppt/tags/tag1085.xml" ContentType="application/vnd.openxmlformats-officedocument.presentationml.tags+xml"/>
  <Override PartName="/ppt/notesSlides/notesSlide1035.xml" ContentType="application/vnd.openxmlformats-officedocument.presentationml.notesSlide+xml"/>
  <Override PartName="/ppt/tags/tag1086.xml" ContentType="application/vnd.openxmlformats-officedocument.presentationml.tags+xml"/>
  <Override PartName="/ppt/notesSlides/notesSlide1036.xml" ContentType="application/vnd.openxmlformats-officedocument.presentationml.notesSlide+xml"/>
  <Override PartName="/ppt/tags/tag1087.xml" ContentType="application/vnd.openxmlformats-officedocument.presentationml.tags+xml"/>
  <Override PartName="/ppt/notesSlides/notesSlide1037.xml" ContentType="application/vnd.openxmlformats-officedocument.presentationml.notesSlide+xml"/>
  <Override PartName="/ppt/tags/tag1088.xml" ContentType="application/vnd.openxmlformats-officedocument.presentationml.tags+xml"/>
  <Override PartName="/ppt/notesSlides/notesSlide1038.xml" ContentType="application/vnd.openxmlformats-officedocument.presentationml.notesSlide+xml"/>
  <Override PartName="/ppt/tags/tag1089.xml" ContentType="application/vnd.openxmlformats-officedocument.presentationml.tags+xml"/>
  <Override PartName="/ppt/notesSlides/notesSlide1039.xml" ContentType="application/vnd.openxmlformats-officedocument.presentationml.notesSlide+xml"/>
  <Override PartName="/ppt/tags/tag1090.xml" ContentType="application/vnd.openxmlformats-officedocument.presentationml.tags+xml"/>
  <Override PartName="/ppt/notesSlides/notesSlide1040.xml" ContentType="application/vnd.openxmlformats-officedocument.presentationml.notesSlide+xml"/>
  <Override PartName="/ppt/tags/tag1091.xml" ContentType="application/vnd.openxmlformats-officedocument.presentationml.tags+xml"/>
  <Override PartName="/ppt/notesSlides/notesSlide1041.xml" ContentType="application/vnd.openxmlformats-officedocument.presentationml.notesSlide+xml"/>
  <Override PartName="/ppt/tags/tag1092.xml" ContentType="application/vnd.openxmlformats-officedocument.presentationml.tags+xml"/>
  <Override PartName="/ppt/notesSlides/notesSlide1042.xml" ContentType="application/vnd.openxmlformats-officedocument.presentationml.notesSlide+xml"/>
  <Override PartName="/ppt/tags/tag1093.xml" ContentType="application/vnd.openxmlformats-officedocument.presentationml.tags+xml"/>
  <Override PartName="/ppt/notesSlides/notesSlide1043.xml" ContentType="application/vnd.openxmlformats-officedocument.presentationml.notesSlide+xml"/>
  <Override PartName="/ppt/tags/tag1094.xml" ContentType="application/vnd.openxmlformats-officedocument.presentationml.tags+xml"/>
  <Override PartName="/ppt/notesSlides/notesSlide1044.xml" ContentType="application/vnd.openxmlformats-officedocument.presentationml.notesSlide+xml"/>
  <Override PartName="/ppt/tags/tag1095.xml" ContentType="application/vnd.openxmlformats-officedocument.presentationml.tags+xml"/>
  <Override PartName="/ppt/notesSlides/notesSlide1045.xml" ContentType="application/vnd.openxmlformats-officedocument.presentationml.notesSlide+xml"/>
  <Override PartName="/ppt/tags/tag1096.xml" ContentType="application/vnd.openxmlformats-officedocument.presentationml.tags+xml"/>
  <Override PartName="/ppt/notesSlides/notesSlide1046.xml" ContentType="application/vnd.openxmlformats-officedocument.presentationml.notesSlide+xml"/>
  <Override PartName="/ppt/tags/tag1097.xml" ContentType="application/vnd.openxmlformats-officedocument.presentationml.tags+xml"/>
  <Override PartName="/ppt/notesSlides/notesSlide1047.xml" ContentType="application/vnd.openxmlformats-officedocument.presentationml.notesSlide+xml"/>
  <Override PartName="/ppt/tags/tag1098.xml" ContentType="application/vnd.openxmlformats-officedocument.presentationml.tags+xml"/>
  <Override PartName="/ppt/notesSlides/notesSlide1048.xml" ContentType="application/vnd.openxmlformats-officedocument.presentationml.notesSlide+xml"/>
  <Override PartName="/ppt/tags/tag1099.xml" ContentType="application/vnd.openxmlformats-officedocument.presentationml.tags+xml"/>
  <Override PartName="/ppt/notesSlides/notesSlide1049.xml" ContentType="application/vnd.openxmlformats-officedocument.presentationml.notesSlide+xml"/>
  <Override PartName="/ppt/tags/tag1100.xml" ContentType="application/vnd.openxmlformats-officedocument.presentationml.tags+xml"/>
  <Override PartName="/ppt/notesSlides/notesSlide1050.xml" ContentType="application/vnd.openxmlformats-officedocument.presentationml.notesSlide+xml"/>
  <Override PartName="/ppt/tags/tag1101.xml" ContentType="application/vnd.openxmlformats-officedocument.presentationml.tags+xml"/>
  <Override PartName="/ppt/notesSlides/notesSlide1051.xml" ContentType="application/vnd.openxmlformats-officedocument.presentationml.notesSlide+xml"/>
  <Override PartName="/ppt/tags/tag1102.xml" ContentType="application/vnd.openxmlformats-officedocument.presentationml.tags+xml"/>
  <Override PartName="/ppt/notesSlides/notesSlide1052.xml" ContentType="application/vnd.openxmlformats-officedocument.presentationml.notesSlide+xml"/>
  <Override PartName="/ppt/tags/tag1103.xml" ContentType="application/vnd.openxmlformats-officedocument.presentationml.tags+xml"/>
  <Override PartName="/ppt/notesSlides/notesSlide1053.xml" ContentType="application/vnd.openxmlformats-officedocument.presentationml.notesSlide+xml"/>
  <Override PartName="/ppt/tags/tag1104.xml" ContentType="application/vnd.openxmlformats-officedocument.presentationml.tags+xml"/>
  <Override PartName="/ppt/notesSlides/notesSlide1054.xml" ContentType="application/vnd.openxmlformats-officedocument.presentationml.notesSlide+xml"/>
  <Override PartName="/ppt/tags/tag1105.xml" ContentType="application/vnd.openxmlformats-officedocument.presentationml.tags+xml"/>
  <Override PartName="/ppt/notesSlides/notesSlide1055.xml" ContentType="application/vnd.openxmlformats-officedocument.presentationml.notesSlide+xml"/>
  <Override PartName="/ppt/tags/tag1106.xml" ContentType="application/vnd.openxmlformats-officedocument.presentationml.tags+xml"/>
  <Override PartName="/ppt/notesSlides/notesSlide1056.xml" ContentType="application/vnd.openxmlformats-officedocument.presentationml.notesSlide+xml"/>
  <Override PartName="/ppt/tags/tag1107.xml" ContentType="application/vnd.openxmlformats-officedocument.presentationml.tags+xml"/>
  <Override PartName="/ppt/notesSlides/notesSlide1057.xml" ContentType="application/vnd.openxmlformats-officedocument.presentationml.notesSlide+xml"/>
  <Override PartName="/ppt/tags/tag1108.xml" ContentType="application/vnd.openxmlformats-officedocument.presentationml.tags+xml"/>
  <Override PartName="/ppt/notesSlides/notesSlide1058.xml" ContentType="application/vnd.openxmlformats-officedocument.presentationml.notesSlide+xml"/>
  <Override PartName="/ppt/tags/tag1109.xml" ContentType="application/vnd.openxmlformats-officedocument.presentationml.tags+xml"/>
  <Override PartName="/ppt/notesSlides/notesSlide1059.xml" ContentType="application/vnd.openxmlformats-officedocument.presentationml.notesSlide+xml"/>
  <Override PartName="/ppt/tags/tag1110.xml" ContentType="application/vnd.openxmlformats-officedocument.presentationml.tags+xml"/>
  <Override PartName="/ppt/notesSlides/notesSlide1060.xml" ContentType="application/vnd.openxmlformats-officedocument.presentationml.notesSlide+xml"/>
  <Override PartName="/ppt/tags/tag1111.xml" ContentType="application/vnd.openxmlformats-officedocument.presentationml.tags+xml"/>
  <Override PartName="/ppt/notesSlides/notesSlide1061.xml" ContentType="application/vnd.openxmlformats-officedocument.presentationml.notesSlide+xml"/>
  <Override PartName="/ppt/tags/tag1112.xml" ContentType="application/vnd.openxmlformats-officedocument.presentationml.tags+xml"/>
  <Override PartName="/ppt/notesSlides/notesSlide1062.xml" ContentType="application/vnd.openxmlformats-officedocument.presentationml.notesSlide+xml"/>
  <Override PartName="/ppt/tags/tag1113.xml" ContentType="application/vnd.openxmlformats-officedocument.presentationml.tags+xml"/>
  <Override PartName="/ppt/notesSlides/notesSlide1063.xml" ContentType="application/vnd.openxmlformats-officedocument.presentationml.notesSlide+xml"/>
  <Override PartName="/ppt/tags/tag1114.xml" ContentType="application/vnd.openxmlformats-officedocument.presentationml.tags+xml"/>
  <Override PartName="/ppt/notesSlides/notesSlide1064.xml" ContentType="application/vnd.openxmlformats-officedocument.presentationml.notesSlide+xml"/>
  <Override PartName="/ppt/tags/tag1115.xml" ContentType="application/vnd.openxmlformats-officedocument.presentationml.tags+xml"/>
  <Override PartName="/ppt/notesSlides/notesSlide1065.xml" ContentType="application/vnd.openxmlformats-officedocument.presentationml.notesSlide+xml"/>
  <Override PartName="/ppt/tags/tag1116.xml" ContentType="application/vnd.openxmlformats-officedocument.presentationml.tags+xml"/>
  <Override PartName="/ppt/notesSlides/notesSlide1066.xml" ContentType="application/vnd.openxmlformats-officedocument.presentationml.notesSlide+xml"/>
  <Override PartName="/ppt/tags/tag1117.xml" ContentType="application/vnd.openxmlformats-officedocument.presentationml.tags+xml"/>
  <Override PartName="/ppt/notesSlides/notesSlide1067.xml" ContentType="application/vnd.openxmlformats-officedocument.presentationml.notesSlide+xml"/>
  <Override PartName="/ppt/tags/tag1118.xml" ContentType="application/vnd.openxmlformats-officedocument.presentationml.tags+xml"/>
  <Override PartName="/ppt/notesSlides/notesSlide1068.xml" ContentType="application/vnd.openxmlformats-officedocument.presentationml.notesSlide+xml"/>
  <Override PartName="/ppt/tags/tag1119.xml" ContentType="application/vnd.openxmlformats-officedocument.presentationml.tags+xml"/>
  <Override PartName="/ppt/notesSlides/notesSlide1069.xml" ContentType="application/vnd.openxmlformats-officedocument.presentationml.notesSlide+xml"/>
  <Override PartName="/ppt/tags/tag1120.xml" ContentType="application/vnd.openxmlformats-officedocument.presentationml.tags+xml"/>
  <Override PartName="/ppt/notesSlides/notesSlide1070.xml" ContentType="application/vnd.openxmlformats-officedocument.presentationml.notesSlide+xml"/>
  <Override PartName="/ppt/tags/tag1121.xml" ContentType="application/vnd.openxmlformats-officedocument.presentationml.tags+xml"/>
  <Override PartName="/ppt/notesSlides/notesSlide1071.xml" ContentType="application/vnd.openxmlformats-officedocument.presentationml.notesSlide+xml"/>
  <Override PartName="/ppt/tags/tag1122.xml" ContentType="application/vnd.openxmlformats-officedocument.presentationml.tags+xml"/>
  <Override PartName="/ppt/notesSlides/notesSlide1072.xml" ContentType="application/vnd.openxmlformats-officedocument.presentationml.notesSlide+xml"/>
  <Override PartName="/ppt/tags/tag1123.xml" ContentType="application/vnd.openxmlformats-officedocument.presentationml.tags+xml"/>
  <Override PartName="/ppt/notesSlides/notesSlide1073.xml" ContentType="application/vnd.openxmlformats-officedocument.presentationml.notesSlide+xml"/>
  <Override PartName="/ppt/tags/tag1124.xml" ContentType="application/vnd.openxmlformats-officedocument.presentationml.tags+xml"/>
  <Override PartName="/ppt/notesSlides/notesSlide1074.xml" ContentType="application/vnd.openxmlformats-officedocument.presentationml.notesSlide+xml"/>
  <Override PartName="/ppt/tags/tag1125.xml" ContentType="application/vnd.openxmlformats-officedocument.presentationml.tags+xml"/>
  <Override PartName="/ppt/notesSlides/notesSlide1075.xml" ContentType="application/vnd.openxmlformats-officedocument.presentationml.notesSlide+xml"/>
  <Override PartName="/ppt/tags/tag1126.xml" ContentType="application/vnd.openxmlformats-officedocument.presentationml.tags+xml"/>
  <Override PartName="/ppt/notesSlides/notesSlide1076.xml" ContentType="application/vnd.openxmlformats-officedocument.presentationml.notesSlide+xml"/>
  <Override PartName="/ppt/tags/tag1127.xml" ContentType="application/vnd.openxmlformats-officedocument.presentationml.tags+xml"/>
  <Override PartName="/ppt/notesSlides/notesSlide1077.xml" ContentType="application/vnd.openxmlformats-officedocument.presentationml.notesSlide+xml"/>
  <Override PartName="/ppt/tags/tag1128.xml" ContentType="application/vnd.openxmlformats-officedocument.presentationml.tags+xml"/>
  <Override PartName="/ppt/notesSlides/notesSlide1078.xml" ContentType="application/vnd.openxmlformats-officedocument.presentationml.notesSlide+xml"/>
  <Override PartName="/ppt/tags/tag1129.xml" ContentType="application/vnd.openxmlformats-officedocument.presentationml.tags+xml"/>
  <Override PartName="/ppt/notesSlides/notesSlide1079.xml" ContentType="application/vnd.openxmlformats-officedocument.presentationml.notesSlide+xml"/>
  <Override PartName="/ppt/tags/tag1130.xml" ContentType="application/vnd.openxmlformats-officedocument.presentationml.tags+xml"/>
  <Override PartName="/ppt/notesSlides/notesSlide1080.xml" ContentType="application/vnd.openxmlformats-officedocument.presentationml.notesSlide+xml"/>
  <Override PartName="/ppt/tags/tag1131.xml" ContentType="application/vnd.openxmlformats-officedocument.presentationml.tags+xml"/>
  <Override PartName="/ppt/notesSlides/notesSlide1081.xml" ContentType="application/vnd.openxmlformats-officedocument.presentationml.notesSlide+xml"/>
  <Override PartName="/ppt/tags/tag1132.xml" ContentType="application/vnd.openxmlformats-officedocument.presentationml.tags+xml"/>
  <Override PartName="/ppt/notesSlides/notesSlide1082.xml" ContentType="application/vnd.openxmlformats-officedocument.presentationml.notesSlide+xml"/>
  <Override PartName="/ppt/tags/tag1133.xml" ContentType="application/vnd.openxmlformats-officedocument.presentationml.tags+xml"/>
  <Override PartName="/ppt/notesSlides/notesSlide1083.xml" ContentType="application/vnd.openxmlformats-officedocument.presentationml.notesSlide+xml"/>
  <Override PartName="/ppt/tags/tag1134.xml" ContentType="application/vnd.openxmlformats-officedocument.presentationml.tags+xml"/>
  <Override PartName="/ppt/notesSlides/notesSlide1084.xml" ContentType="application/vnd.openxmlformats-officedocument.presentationml.notesSlide+xml"/>
  <Override PartName="/ppt/tags/tag1135.xml" ContentType="application/vnd.openxmlformats-officedocument.presentationml.tags+xml"/>
  <Override PartName="/ppt/notesSlides/notesSlide1085.xml" ContentType="application/vnd.openxmlformats-officedocument.presentationml.notesSlide+xml"/>
  <Override PartName="/ppt/tags/tag1136.xml" ContentType="application/vnd.openxmlformats-officedocument.presentationml.tags+xml"/>
  <Override PartName="/ppt/notesSlides/notesSlide1086.xml" ContentType="application/vnd.openxmlformats-officedocument.presentationml.notesSlide+xml"/>
  <Override PartName="/ppt/tags/tag1137.xml" ContentType="application/vnd.openxmlformats-officedocument.presentationml.tags+xml"/>
  <Override PartName="/ppt/notesSlides/notesSlide1087.xml" ContentType="application/vnd.openxmlformats-officedocument.presentationml.notesSlide+xml"/>
  <Override PartName="/ppt/tags/tag1138.xml" ContentType="application/vnd.openxmlformats-officedocument.presentationml.tags+xml"/>
  <Override PartName="/ppt/notesSlides/notesSlide1088.xml" ContentType="application/vnd.openxmlformats-officedocument.presentationml.notesSlide+xml"/>
  <Override PartName="/ppt/tags/tag1139.xml" ContentType="application/vnd.openxmlformats-officedocument.presentationml.tags+xml"/>
  <Override PartName="/ppt/notesSlides/notesSlide1089.xml" ContentType="application/vnd.openxmlformats-officedocument.presentationml.notesSlide+xml"/>
  <Override PartName="/ppt/tags/tag1140.xml" ContentType="application/vnd.openxmlformats-officedocument.presentationml.tags+xml"/>
  <Override PartName="/ppt/notesSlides/notesSlide1090.xml" ContentType="application/vnd.openxmlformats-officedocument.presentationml.notesSlide+xml"/>
  <Override PartName="/ppt/tags/tag1141.xml" ContentType="application/vnd.openxmlformats-officedocument.presentationml.tags+xml"/>
  <Override PartName="/ppt/notesSlides/notesSlide1091.xml" ContentType="application/vnd.openxmlformats-officedocument.presentationml.notesSlide+xml"/>
  <Override PartName="/ppt/tags/tag1142.xml" ContentType="application/vnd.openxmlformats-officedocument.presentationml.tags+xml"/>
  <Override PartName="/ppt/notesSlides/notesSlide1092.xml" ContentType="application/vnd.openxmlformats-officedocument.presentationml.notesSlide+xml"/>
  <Override PartName="/ppt/tags/tag1143.xml" ContentType="application/vnd.openxmlformats-officedocument.presentationml.tags+xml"/>
  <Override PartName="/ppt/notesSlides/notesSlide1093.xml" ContentType="application/vnd.openxmlformats-officedocument.presentationml.notesSlide+xml"/>
  <Override PartName="/ppt/tags/tag1144.xml" ContentType="application/vnd.openxmlformats-officedocument.presentationml.tags+xml"/>
  <Override PartName="/ppt/notesSlides/notesSlide1094.xml" ContentType="application/vnd.openxmlformats-officedocument.presentationml.notesSlide+xml"/>
  <Override PartName="/ppt/tags/tag1145.xml" ContentType="application/vnd.openxmlformats-officedocument.presentationml.tags+xml"/>
  <Override PartName="/ppt/notesSlides/notesSlide1095.xml" ContentType="application/vnd.openxmlformats-officedocument.presentationml.notesSlide+xml"/>
  <Override PartName="/ppt/tags/tag1146.xml" ContentType="application/vnd.openxmlformats-officedocument.presentationml.tags+xml"/>
  <Override PartName="/ppt/notesSlides/notesSlide1096.xml" ContentType="application/vnd.openxmlformats-officedocument.presentationml.notesSlide+xml"/>
  <Override PartName="/ppt/tags/tag1147.xml" ContentType="application/vnd.openxmlformats-officedocument.presentationml.tags+xml"/>
  <Override PartName="/ppt/notesSlides/notesSlide1097.xml" ContentType="application/vnd.openxmlformats-officedocument.presentationml.notesSlide+xml"/>
  <Override PartName="/ppt/tags/tag1148.xml" ContentType="application/vnd.openxmlformats-officedocument.presentationml.tags+xml"/>
  <Override PartName="/ppt/notesSlides/notesSlide1098.xml" ContentType="application/vnd.openxmlformats-officedocument.presentationml.notesSlide+xml"/>
  <Override PartName="/ppt/tags/tag1149.xml" ContentType="application/vnd.openxmlformats-officedocument.presentationml.tags+xml"/>
  <Override PartName="/ppt/notesSlides/notesSlide1099.xml" ContentType="application/vnd.openxmlformats-officedocument.presentationml.notesSlide+xml"/>
  <Override PartName="/ppt/tags/tag1150.xml" ContentType="application/vnd.openxmlformats-officedocument.presentationml.tags+xml"/>
  <Override PartName="/ppt/notesSlides/notesSlide1100.xml" ContentType="application/vnd.openxmlformats-officedocument.presentationml.notesSlide+xml"/>
  <Override PartName="/ppt/tags/tag1151.xml" ContentType="application/vnd.openxmlformats-officedocument.presentationml.tags+xml"/>
  <Override PartName="/ppt/notesSlides/notesSlide1101.xml" ContentType="application/vnd.openxmlformats-officedocument.presentationml.notesSlide+xml"/>
  <Override PartName="/ppt/tags/tag1152.xml" ContentType="application/vnd.openxmlformats-officedocument.presentationml.tags+xml"/>
  <Override PartName="/ppt/notesSlides/notesSlide1102.xml" ContentType="application/vnd.openxmlformats-officedocument.presentationml.notesSlide+xml"/>
  <Override PartName="/ppt/tags/tag1153.xml" ContentType="application/vnd.openxmlformats-officedocument.presentationml.tags+xml"/>
  <Override PartName="/ppt/notesSlides/notesSlide1103.xml" ContentType="application/vnd.openxmlformats-officedocument.presentationml.notesSlide+xml"/>
  <Override PartName="/ppt/tags/tag1154.xml" ContentType="application/vnd.openxmlformats-officedocument.presentationml.tags+xml"/>
  <Override PartName="/ppt/notesSlides/notesSlide1104.xml" ContentType="application/vnd.openxmlformats-officedocument.presentationml.notesSlide+xml"/>
  <Override PartName="/ppt/tags/tag1155.xml" ContentType="application/vnd.openxmlformats-officedocument.presentationml.tags+xml"/>
  <Override PartName="/ppt/notesSlides/notesSlide1105.xml" ContentType="application/vnd.openxmlformats-officedocument.presentationml.notesSlide+xml"/>
  <Override PartName="/ppt/tags/tag1156.xml" ContentType="application/vnd.openxmlformats-officedocument.presentationml.tags+xml"/>
  <Override PartName="/ppt/notesSlides/notesSlide1106.xml" ContentType="application/vnd.openxmlformats-officedocument.presentationml.notesSlide+xml"/>
  <Override PartName="/ppt/tags/tag1157.xml" ContentType="application/vnd.openxmlformats-officedocument.presentationml.tags+xml"/>
  <Override PartName="/ppt/notesSlides/notesSlide1107.xml" ContentType="application/vnd.openxmlformats-officedocument.presentationml.notesSlide+xml"/>
  <Override PartName="/ppt/tags/tag1158.xml" ContentType="application/vnd.openxmlformats-officedocument.presentationml.tags+xml"/>
  <Override PartName="/ppt/notesSlides/notesSlide1108.xml" ContentType="application/vnd.openxmlformats-officedocument.presentationml.notesSlide+xml"/>
  <Override PartName="/ppt/tags/tag1159.xml" ContentType="application/vnd.openxmlformats-officedocument.presentationml.tags+xml"/>
  <Override PartName="/ppt/notesSlides/notesSlide1109.xml" ContentType="application/vnd.openxmlformats-officedocument.presentationml.notesSlide+xml"/>
  <Override PartName="/ppt/tags/tag1160.xml" ContentType="application/vnd.openxmlformats-officedocument.presentationml.tags+xml"/>
  <Override PartName="/ppt/notesSlides/notesSlide1110.xml" ContentType="application/vnd.openxmlformats-officedocument.presentationml.notesSlide+xml"/>
  <Override PartName="/ppt/tags/tag1161.xml" ContentType="application/vnd.openxmlformats-officedocument.presentationml.tags+xml"/>
  <Override PartName="/ppt/notesSlides/notesSlide1111.xml" ContentType="application/vnd.openxmlformats-officedocument.presentationml.notesSlide+xml"/>
  <Override PartName="/ppt/tags/tag1162.xml" ContentType="application/vnd.openxmlformats-officedocument.presentationml.tags+xml"/>
  <Override PartName="/ppt/notesSlides/notesSlide1112.xml" ContentType="application/vnd.openxmlformats-officedocument.presentationml.notesSlide+xml"/>
  <Override PartName="/ppt/tags/tag1163.xml" ContentType="application/vnd.openxmlformats-officedocument.presentationml.tags+xml"/>
  <Override PartName="/ppt/notesSlides/notesSlide1113.xml" ContentType="application/vnd.openxmlformats-officedocument.presentationml.notesSlide+xml"/>
  <Override PartName="/ppt/tags/tag1164.xml" ContentType="application/vnd.openxmlformats-officedocument.presentationml.tags+xml"/>
  <Override PartName="/ppt/notesSlides/notesSlide1114.xml" ContentType="application/vnd.openxmlformats-officedocument.presentationml.notesSlide+xml"/>
  <Override PartName="/ppt/tags/tag1165.xml" ContentType="application/vnd.openxmlformats-officedocument.presentationml.tags+xml"/>
  <Override PartName="/ppt/notesSlides/notesSlide1115.xml" ContentType="application/vnd.openxmlformats-officedocument.presentationml.notesSlide+xml"/>
  <Override PartName="/ppt/tags/tag1166.xml" ContentType="application/vnd.openxmlformats-officedocument.presentationml.tags+xml"/>
  <Override PartName="/ppt/notesSlides/notesSlide1116.xml" ContentType="application/vnd.openxmlformats-officedocument.presentationml.notesSlide+xml"/>
  <Override PartName="/ppt/tags/tag1167.xml" ContentType="application/vnd.openxmlformats-officedocument.presentationml.tags+xml"/>
  <Override PartName="/ppt/notesSlides/notesSlide1117.xml" ContentType="application/vnd.openxmlformats-officedocument.presentationml.notesSlide+xml"/>
  <Override PartName="/ppt/tags/tag1168.xml" ContentType="application/vnd.openxmlformats-officedocument.presentationml.tags+xml"/>
  <Override PartName="/ppt/notesSlides/notesSlide1118.xml" ContentType="application/vnd.openxmlformats-officedocument.presentationml.notesSlide+xml"/>
  <Override PartName="/ppt/tags/tag1169.xml" ContentType="application/vnd.openxmlformats-officedocument.presentationml.tags+xml"/>
  <Override PartName="/ppt/notesSlides/notesSlide1119.xml" ContentType="application/vnd.openxmlformats-officedocument.presentationml.notesSlide+xml"/>
  <Override PartName="/ppt/tags/tag1170.xml" ContentType="application/vnd.openxmlformats-officedocument.presentationml.tags+xml"/>
  <Override PartName="/ppt/notesSlides/notesSlide1120.xml" ContentType="application/vnd.openxmlformats-officedocument.presentationml.notesSlide+xml"/>
  <Override PartName="/ppt/tags/tag1171.xml" ContentType="application/vnd.openxmlformats-officedocument.presentationml.tags+xml"/>
  <Override PartName="/ppt/notesSlides/notesSlide1121.xml" ContentType="application/vnd.openxmlformats-officedocument.presentationml.notesSlide+xml"/>
  <Override PartName="/ppt/tags/tag1172.xml" ContentType="application/vnd.openxmlformats-officedocument.presentationml.tags+xml"/>
  <Override PartName="/ppt/notesSlides/notesSlide1122.xml" ContentType="application/vnd.openxmlformats-officedocument.presentationml.notesSlide+xml"/>
  <Override PartName="/ppt/tags/tag1173.xml" ContentType="application/vnd.openxmlformats-officedocument.presentationml.tags+xml"/>
  <Override PartName="/ppt/notesSlides/notesSlide1123.xml" ContentType="application/vnd.openxmlformats-officedocument.presentationml.notesSlide+xml"/>
  <Override PartName="/ppt/tags/tag1174.xml" ContentType="application/vnd.openxmlformats-officedocument.presentationml.tags+xml"/>
  <Override PartName="/ppt/notesSlides/notesSlide1124.xml" ContentType="application/vnd.openxmlformats-officedocument.presentationml.notesSlide+xml"/>
  <Override PartName="/ppt/tags/tag1175.xml" ContentType="application/vnd.openxmlformats-officedocument.presentationml.tags+xml"/>
  <Override PartName="/ppt/notesSlides/notesSlide1125.xml" ContentType="application/vnd.openxmlformats-officedocument.presentationml.notesSlide+xml"/>
  <Override PartName="/ppt/tags/tag1176.xml" ContentType="application/vnd.openxmlformats-officedocument.presentationml.tags+xml"/>
  <Override PartName="/ppt/notesSlides/notesSlide1126.xml" ContentType="application/vnd.openxmlformats-officedocument.presentationml.notesSlide+xml"/>
  <Override PartName="/ppt/tags/tag1177.xml" ContentType="application/vnd.openxmlformats-officedocument.presentationml.tags+xml"/>
  <Override PartName="/ppt/notesSlides/notesSlide1127.xml" ContentType="application/vnd.openxmlformats-officedocument.presentationml.notesSlide+xml"/>
  <Override PartName="/ppt/tags/tag1178.xml" ContentType="application/vnd.openxmlformats-officedocument.presentationml.tags+xml"/>
  <Override PartName="/ppt/notesSlides/notesSlide1128.xml" ContentType="application/vnd.openxmlformats-officedocument.presentationml.notesSlide+xml"/>
  <Override PartName="/ppt/tags/tag1179.xml" ContentType="application/vnd.openxmlformats-officedocument.presentationml.tags+xml"/>
  <Override PartName="/ppt/notesSlides/notesSlide1129.xml" ContentType="application/vnd.openxmlformats-officedocument.presentationml.notesSlide+xml"/>
  <Override PartName="/ppt/tags/tag1180.xml" ContentType="application/vnd.openxmlformats-officedocument.presentationml.tags+xml"/>
  <Override PartName="/ppt/notesSlides/notesSlide1130.xml" ContentType="application/vnd.openxmlformats-officedocument.presentationml.notesSlide+xml"/>
  <Override PartName="/ppt/tags/tag1181.xml" ContentType="application/vnd.openxmlformats-officedocument.presentationml.tags+xml"/>
  <Override PartName="/ppt/notesSlides/notesSlide1131.xml" ContentType="application/vnd.openxmlformats-officedocument.presentationml.notesSlide+xml"/>
  <Override PartName="/ppt/tags/tag1182.xml" ContentType="application/vnd.openxmlformats-officedocument.presentationml.tags+xml"/>
  <Override PartName="/ppt/notesSlides/notesSlide1132.xml" ContentType="application/vnd.openxmlformats-officedocument.presentationml.notesSlide+xml"/>
  <Override PartName="/ppt/tags/tag1183.xml" ContentType="application/vnd.openxmlformats-officedocument.presentationml.tags+xml"/>
  <Override PartName="/ppt/notesSlides/notesSlide1133.xml" ContentType="application/vnd.openxmlformats-officedocument.presentationml.notesSlide+xml"/>
  <Override PartName="/ppt/tags/tag1184.xml" ContentType="application/vnd.openxmlformats-officedocument.presentationml.tags+xml"/>
  <Override PartName="/ppt/notesSlides/notesSlide1134.xml" ContentType="application/vnd.openxmlformats-officedocument.presentationml.notesSlide+xml"/>
  <Override PartName="/ppt/tags/tag1185.xml" ContentType="application/vnd.openxmlformats-officedocument.presentationml.tags+xml"/>
  <Override PartName="/ppt/notesSlides/notesSlide1135.xml" ContentType="application/vnd.openxmlformats-officedocument.presentationml.notesSlide+xml"/>
  <Override PartName="/ppt/tags/tag1186.xml" ContentType="application/vnd.openxmlformats-officedocument.presentationml.tags+xml"/>
  <Override PartName="/ppt/notesSlides/notesSlide1136.xml" ContentType="application/vnd.openxmlformats-officedocument.presentationml.notesSlide+xml"/>
  <Override PartName="/ppt/tags/tag1187.xml" ContentType="application/vnd.openxmlformats-officedocument.presentationml.tags+xml"/>
  <Override PartName="/ppt/notesSlides/notesSlide1137.xml" ContentType="application/vnd.openxmlformats-officedocument.presentationml.notesSlide+xml"/>
  <Override PartName="/ppt/tags/tag1188.xml" ContentType="application/vnd.openxmlformats-officedocument.presentationml.tags+xml"/>
  <Override PartName="/ppt/notesSlides/notesSlide1138.xml" ContentType="application/vnd.openxmlformats-officedocument.presentationml.notesSlide+xml"/>
  <Override PartName="/ppt/tags/tag1189.xml" ContentType="application/vnd.openxmlformats-officedocument.presentationml.tags+xml"/>
  <Override PartName="/ppt/notesSlides/notesSlide1139.xml" ContentType="application/vnd.openxmlformats-officedocument.presentationml.notesSlide+xml"/>
  <Override PartName="/ppt/tags/tag1190.xml" ContentType="application/vnd.openxmlformats-officedocument.presentationml.tags+xml"/>
  <Override PartName="/ppt/notesSlides/notesSlide1140.xml" ContentType="application/vnd.openxmlformats-officedocument.presentationml.notesSlide+xml"/>
  <Override PartName="/ppt/tags/tag1191.xml" ContentType="application/vnd.openxmlformats-officedocument.presentationml.tags+xml"/>
  <Override PartName="/ppt/notesSlides/notesSlide1141.xml" ContentType="application/vnd.openxmlformats-officedocument.presentationml.notesSlide+xml"/>
  <Override PartName="/ppt/tags/tag1192.xml" ContentType="application/vnd.openxmlformats-officedocument.presentationml.tags+xml"/>
  <Override PartName="/ppt/notesSlides/notesSlide1142.xml" ContentType="application/vnd.openxmlformats-officedocument.presentationml.notesSlide+xml"/>
  <Override PartName="/ppt/tags/tag1193.xml" ContentType="application/vnd.openxmlformats-officedocument.presentationml.tags+xml"/>
  <Override PartName="/ppt/notesSlides/notesSlide1143.xml" ContentType="application/vnd.openxmlformats-officedocument.presentationml.notesSlide+xml"/>
  <Override PartName="/ppt/tags/tag1194.xml" ContentType="application/vnd.openxmlformats-officedocument.presentationml.tags+xml"/>
  <Override PartName="/ppt/notesSlides/notesSlide1144.xml" ContentType="application/vnd.openxmlformats-officedocument.presentationml.notesSlide+xml"/>
  <Override PartName="/ppt/tags/tag1195.xml" ContentType="application/vnd.openxmlformats-officedocument.presentationml.tags+xml"/>
  <Override PartName="/ppt/notesSlides/notesSlide1145.xml" ContentType="application/vnd.openxmlformats-officedocument.presentationml.notesSlide+xml"/>
  <Override PartName="/ppt/tags/tag1196.xml" ContentType="application/vnd.openxmlformats-officedocument.presentationml.tags+xml"/>
  <Override PartName="/ppt/notesSlides/notesSlide1146.xml" ContentType="application/vnd.openxmlformats-officedocument.presentationml.notesSlide+xml"/>
  <Override PartName="/ppt/tags/tag1197.xml" ContentType="application/vnd.openxmlformats-officedocument.presentationml.tags+xml"/>
  <Override PartName="/ppt/notesSlides/notesSlide1147.xml" ContentType="application/vnd.openxmlformats-officedocument.presentationml.notesSlide+xml"/>
  <Override PartName="/ppt/tags/tag1198.xml" ContentType="application/vnd.openxmlformats-officedocument.presentationml.tags+xml"/>
  <Override PartName="/ppt/notesSlides/notesSlide1148.xml" ContentType="application/vnd.openxmlformats-officedocument.presentationml.notesSlide+xml"/>
  <Override PartName="/ppt/tags/tag1199.xml" ContentType="application/vnd.openxmlformats-officedocument.presentationml.tags+xml"/>
  <Override PartName="/ppt/notesSlides/notesSlide1149.xml" ContentType="application/vnd.openxmlformats-officedocument.presentationml.notesSlide+xml"/>
  <Override PartName="/ppt/tags/tag1200.xml" ContentType="application/vnd.openxmlformats-officedocument.presentationml.tags+xml"/>
  <Override PartName="/ppt/notesSlides/notesSlide1150.xml" ContentType="application/vnd.openxmlformats-officedocument.presentationml.notesSlide+xml"/>
  <Override PartName="/ppt/tags/tag1201.xml" ContentType="application/vnd.openxmlformats-officedocument.presentationml.tags+xml"/>
  <Override PartName="/ppt/notesSlides/notesSlide1151.xml" ContentType="application/vnd.openxmlformats-officedocument.presentationml.notesSlide+xml"/>
  <Override PartName="/ppt/tags/tag1202.xml" ContentType="application/vnd.openxmlformats-officedocument.presentationml.tags+xml"/>
  <Override PartName="/ppt/notesSlides/notesSlide1152.xml" ContentType="application/vnd.openxmlformats-officedocument.presentationml.notesSlide+xml"/>
  <Override PartName="/ppt/tags/tag1203.xml" ContentType="application/vnd.openxmlformats-officedocument.presentationml.tags+xml"/>
  <Override PartName="/ppt/notesSlides/notesSlide1153.xml" ContentType="application/vnd.openxmlformats-officedocument.presentationml.notesSlide+xml"/>
  <Override PartName="/ppt/tags/tag1204.xml" ContentType="application/vnd.openxmlformats-officedocument.presentationml.tags+xml"/>
  <Override PartName="/ppt/notesSlides/notesSlide1154.xml" ContentType="application/vnd.openxmlformats-officedocument.presentationml.notesSlide+xml"/>
  <Override PartName="/ppt/tags/tag1205.xml" ContentType="application/vnd.openxmlformats-officedocument.presentationml.tags+xml"/>
  <Override PartName="/ppt/notesSlides/notesSlide1155.xml" ContentType="application/vnd.openxmlformats-officedocument.presentationml.notesSlide+xml"/>
  <Override PartName="/ppt/tags/tag1206.xml" ContentType="application/vnd.openxmlformats-officedocument.presentationml.tags+xml"/>
  <Override PartName="/ppt/notesSlides/notesSlide1156.xml" ContentType="application/vnd.openxmlformats-officedocument.presentationml.notesSlide+xml"/>
  <Override PartName="/ppt/tags/tag1207.xml" ContentType="application/vnd.openxmlformats-officedocument.presentationml.tags+xml"/>
  <Override PartName="/ppt/notesSlides/notesSlide1157.xml" ContentType="application/vnd.openxmlformats-officedocument.presentationml.notesSlide+xml"/>
  <Override PartName="/ppt/tags/tag1208.xml" ContentType="application/vnd.openxmlformats-officedocument.presentationml.tags+xml"/>
  <Override PartName="/ppt/notesSlides/notesSlide1158.xml" ContentType="application/vnd.openxmlformats-officedocument.presentationml.notesSlide+xml"/>
  <Override PartName="/ppt/tags/tag1209.xml" ContentType="application/vnd.openxmlformats-officedocument.presentationml.tags+xml"/>
  <Override PartName="/ppt/notesSlides/notesSlide1159.xml" ContentType="application/vnd.openxmlformats-officedocument.presentationml.notesSlide+xml"/>
  <Override PartName="/ppt/tags/tag1210.xml" ContentType="application/vnd.openxmlformats-officedocument.presentationml.tags+xml"/>
  <Override PartName="/ppt/notesSlides/notesSlide1160.xml" ContentType="application/vnd.openxmlformats-officedocument.presentationml.notesSlide+xml"/>
  <Override PartName="/ppt/tags/tag1211.xml" ContentType="application/vnd.openxmlformats-officedocument.presentationml.tags+xml"/>
  <Override PartName="/ppt/notesSlides/notesSlide1161.xml" ContentType="application/vnd.openxmlformats-officedocument.presentationml.notesSlide+xml"/>
  <Override PartName="/ppt/tags/tag1212.xml" ContentType="application/vnd.openxmlformats-officedocument.presentationml.tags+xml"/>
  <Override PartName="/ppt/notesSlides/notesSlide1162.xml" ContentType="application/vnd.openxmlformats-officedocument.presentationml.notesSlide+xml"/>
  <Override PartName="/ppt/tags/tag1213.xml" ContentType="application/vnd.openxmlformats-officedocument.presentationml.tags+xml"/>
  <Override PartName="/ppt/notesSlides/notesSlide1163.xml" ContentType="application/vnd.openxmlformats-officedocument.presentationml.notesSlide+xml"/>
  <Override PartName="/ppt/tags/tag1214.xml" ContentType="application/vnd.openxmlformats-officedocument.presentationml.tags+xml"/>
  <Override PartName="/ppt/notesSlides/notesSlide1164.xml" ContentType="application/vnd.openxmlformats-officedocument.presentationml.notesSlide+xml"/>
  <Override PartName="/ppt/tags/tag1215.xml" ContentType="application/vnd.openxmlformats-officedocument.presentationml.tags+xml"/>
  <Override PartName="/ppt/notesSlides/notesSlide1165.xml" ContentType="application/vnd.openxmlformats-officedocument.presentationml.notesSlide+xml"/>
  <Override PartName="/ppt/tags/tag1216.xml" ContentType="application/vnd.openxmlformats-officedocument.presentationml.tags+xml"/>
  <Override PartName="/ppt/notesSlides/notesSlide1166.xml" ContentType="application/vnd.openxmlformats-officedocument.presentationml.notesSlide+xml"/>
  <Override PartName="/ppt/tags/tag1217.xml" ContentType="application/vnd.openxmlformats-officedocument.presentationml.tags+xml"/>
  <Override PartName="/ppt/notesSlides/notesSlide1167.xml" ContentType="application/vnd.openxmlformats-officedocument.presentationml.notesSlide+xml"/>
  <Override PartName="/ppt/tags/tag1218.xml" ContentType="application/vnd.openxmlformats-officedocument.presentationml.tags+xml"/>
  <Override PartName="/ppt/notesSlides/notesSlide1168.xml" ContentType="application/vnd.openxmlformats-officedocument.presentationml.notesSlide+xml"/>
  <Override PartName="/ppt/tags/tag1219.xml" ContentType="application/vnd.openxmlformats-officedocument.presentationml.tags+xml"/>
  <Override PartName="/ppt/notesSlides/notesSlide1169.xml" ContentType="application/vnd.openxmlformats-officedocument.presentationml.notesSlide+xml"/>
  <Override PartName="/ppt/tags/tag1220.xml" ContentType="application/vnd.openxmlformats-officedocument.presentationml.tags+xml"/>
  <Override PartName="/ppt/notesSlides/notesSlide1170.xml" ContentType="application/vnd.openxmlformats-officedocument.presentationml.notesSlide+xml"/>
  <Override PartName="/ppt/tags/tag1221.xml" ContentType="application/vnd.openxmlformats-officedocument.presentationml.tags+xml"/>
  <Override PartName="/ppt/notesSlides/notesSlide1171.xml" ContentType="application/vnd.openxmlformats-officedocument.presentationml.notesSlide+xml"/>
  <Override PartName="/ppt/tags/tag1222.xml" ContentType="application/vnd.openxmlformats-officedocument.presentationml.tags+xml"/>
  <Override PartName="/ppt/notesSlides/notesSlide1172.xml" ContentType="application/vnd.openxmlformats-officedocument.presentationml.notesSlide+xml"/>
  <Override PartName="/ppt/tags/tag1223.xml" ContentType="application/vnd.openxmlformats-officedocument.presentationml.tags+xml"/>
  <Override PartName="/ppt/notesSlides/notesSlide1173.xml" ContentType="application/vnd.openxmlformats-officedocument.presentationml.notesSlide+xml"/>
  <Override PartName="/ppt/tags/tag1224.xml" ContentType="application/vnd.openxmlformats-officedocument.presentationml.tags+xml"/>
  <Override PartName="/ppt/notesSlides/notesSlide1174.xml" ContentType="application/vnd.openxmlformats-officedocument.presentationml.notesSlide+xml"/>
  <Override PartName="/ppt/tags/tag1225.xml" ContentType="application/vnd.openxmlformats-officedocument.presentationml.tags+xml"/>
  <Override PartName="/ppt/notesSlides/notesSlide1175.xml" ContentType="application/vnd.openxmlformats-officedocument.presentationml.notesSlide+xml"/>
  <Override PartName="/ppt/tags/tag1226.xml" ContentType="application/vnd.openxmlformats-officedocument.presentationml.tags+xml"/>
  <Override PartName="/ppt/notesSlides/notesSlide1176.xml" ContentType="application/vnd.openxmlformats-officedocument.presentationml.notesSlide+xml"/>
  <Override PartName="/ppt/tags/tag1227.xml" ContentType="application/vnd.openxmlformats-officedocument.presentationml.tags+xml"/>
  <Override PartName="/ppt/notesSlides/notesSlide1177.xml" ContentType="application/vnd.openxmlformats-officedocument.presentationml.notesSlide+xml"/>
  <Override PartName="/ppt/tags/tag1228.xml" ContentType="application/vnd.openxmlformats-officedocument.presentationml.tags+xml"/>
  <Override PartName="/ppt/notesSlides/notesSlide1178.xml" ContentType="application/vnd.openxmlformats-officedocument.presentationml.notesSlide+xml"/>
  <Override PartName="/ppt/tags/tag1229.xml" ContentType="application/vnd.openxmlformats-officedocument.presentationml.tags+xml"/>
  <Override PartName="/ppt/notesSlides/notesSlide1179.xml" ContentType="application/vnd.openxmlformats-officedocument.presentationml.notesSlide+xml"/>
  <Override PartName="/ppt/tags/tag1230.xml" ContentType="application/vnd.openxmlformats-officedocument.presentationml.tags+xml"/>
  <Override PartName="/ppt/notesSlides/notesSlide1180.xml" ContentType="application/vnd.openxmlformats-officedocument.presentationml.notesSlide+xml"/>
  <Override PartName="/ppt/tags/tag1231.xml" ContentType="application/vnd.openxmlformats-officedocument.presentationml.tags+xml"/>
  <Override PartName="/ppt/notesSlides/notesSlide1181.xml" ContentType="application/vnd.openxmlformats-officedocument.presentationml.notesSlide+xml"/>
  <Override PartName="/ppt/tags/tag1232.xml" ContentType="application/vnd.openxmlformats-officedocument.presentationml.tags+xml"/>
  <Override PartName="/ppt/notesSlides/notesSlide1182.xml" ContentType="application/vnd.openxmlformats-officedocument.presentationml.notesSlide+xml"/>
  <Override PartName="/ppt/tags/tag1233.xml" ContentType="application/vnd.openxmlformats-officedocument.presentationml.tags+xml"/>
  <Override PartName="/ppt/notesSlides/notesSlide1183.xml" ContentType="application/vnd.openxmlformats-officedocument.presentationml.notesSlide+xml"/>
  <Override PartName="/ppt/tags/tag1234.xml" ContentType="application/vnd.openxmlformats-officedocument.presentationml.tags+xml"/>
  <Override PartName="/ppt/notesSlides/notesSlide1184.xml" ContentType="application/vnd.openxmlformats-officedocument.presentationml.notesSlide+xml"/>
  <Override PartName="/ppt/tags/tag1235.xml" ContentType="application/vnd.openxmlformats-officedocument.presentationml.tags+xml"/>
  <Override PartName="/ppt/notesSlides/notesSlide1185.xml" ContentType="application/vnd.openxmlformats-officedocument.presentationml.notesSlide+xml"/>
  <Override PartName="/ppt/tags/tag1236.xml" ContentType="application/vnd.openxmlformats-officedocument.presentationml.tags+xml"/>
  <Override PartName="/ppt/notesSlides/notesSlide1186.xml" ContentType="application/vnd.openxmlformats-officedocument.presentationml.notesSlide+xml"/>
  <Override PartName="/ppt/tags/tag1237.xml" ContentType="application/vnd.openxmlformats-officedocument.presentationml.tags+xml"/>
  <Override PartName="/ppt/notesSlides/notesSlide1187.xml" ContentType="application/vnd.openxmlformats-officedocument.presentationml.notesSlide+xml"/>
  <Override PartName="/ppt/tags/tag1238.xml" ContentType="application/vnd.openxmlformats-officedocument.presentationml.tags+xml"/>
  <Override PartName="/ppt/notesSlides/notesSlide1188.xml" ContentType="application/vnd.openxmlformats-officedocument.presentationml.notesSlide+xml"/>
  <Override PartName="/ppt/tags/tag1239.xml" ContentType="application/vnd.openxmlformats-officedocument.presentationml.tags+xml"/>
  <Override PartName="/ppt/notesSlides/notesSlide1189.xml" ContentType="application/vnd.openxmlformats-officedocument.presentationml.notesSlide+xml"/>
  <Override PartName="/ppt/tags/tag1240.xml" ContentType="application/vnd.openxmlformats-officedocument.presentationml.tags+xml"/>
  <Override PartName="/ppt/notesSlides/notesSlide1190.xml" ContentType="application/vnd.openxmlformats-officedocument.presentationml.notesSlide+xml"/>
  <Override PartName="/ppt/tags/tag1241.xml" ContentType="application/vnd.openxmlformats-officedocument.presentationml.tags+xml"/>
  <Override PartName="/ppt/notesSlides/notesSlide1191.xml" ContentType="application/vnd.openxmlformats-officedocument.presentationml.notesSlide+xml"/>
  <Override PartName="/ppt/tags/tag1242.xml" ContentType="application/vnd.openxmlformats-officedocument.presentationml.tags+xml"/>
  <Override PartName="/ppt/notesSlides/notesSlide1192.xml" ContentType="application/vnd.openxmlformats-officedocument.presentationml.notesSlide+xml"/>
  <Override PartName="/ppt/tags/tag1243.xml" ContentType="application/vnd.openxmlformats-officedocument.presentationml.tags+xml"/>
  <Override PartName="/ppt/notesSlides/notesSlide1193.xml" ContentType="application/vnd.openxmlformats-officedocument.presentationml.notesSlide+xml"/>
  <Override PartName="/ppt/tags/tag1244.xml" ContentType="application/vnd.openxmlformats-officedocument.presentationml.tags+xml"/>
  <Override PartName="/ppt/notesSlides/notesSlide1194.xml" ContentType="application/vnd.openxmlformats-officedocument.presentationml.notesSlide+xml"/>
  <Override PartName="/ppt/tags/tag1245.xml" ContentType="application/vnd.openxmlformats-officedocument.presentationml.tags+xml"/>
  <Override PartName="/ppt/notesSlides/notesSlide1195.xml" ContentType="application/vnd.openxmlformats-officedocument.presentationml.notesSlide+xml"/>
  <Override PartName="/ppt/tags/tag1246.xml" ContentType="application/vnd.openxmlformats-officedocument.presentationml.tags+xml"/>
  <Override PartName="/ppt/notesSlides/notesSlide1196.xml" ContentType="application/vnd.openxmlformats-officedocument.presentationml.notesSlide+xml"/>
  <Override PartName="/ppt/tags/tag1247.xml" ContentType="application/vnd.openxmlformats-officedocument.presentationml.tags+xml"/>
  <Override PartName="/ppt/notesSlides/notesSlide1197.xml" ContentType="application/vnd.openxmlformats-officedocument.presentationml.notesSlide+xml"/>
  <Override PartName="/ppt/tags/tag1248.xml" ContentType="application/vnd.openxmlformats-officedocument.presentationml.tags+xml"/>
  <Override PartName="/ppt/notesSlides/notesSlide1198.xml" ContentType="application/vnd.openxmlformats-officedocument.presentationml.notesSlide+xml"/>
  <Override PartName="/ppt/tags/tag1249.xml" ContentType="application/vnd.openxmlformats-officedocument.presentationml.tags+xml"/>
  <Override PartName="/ppt/notesSlides/notesSlide1199.xml" ContentType="application/vnd.openxmlformats-officedocument.presentationml.notesSlide+xml"/>
  <Override PartName="/ppt/tags/tag1250.xml" ContentType="application/vnd.openxmlformats-officedocument.presentationml.tags+xml"/>
  <Override PartName="/ppt/notesSlides/notesSlide1200.xml" ContentType="application/vnd.openxmlformats-officedocument.presentationml.notesSlide+xml"/>
  <Override PartName="/ppt/tags/tag1251.xml" ContentType="application/vnd.openxmlformats-officedocument.presentationml.tags+xml"/>
  <Override PartName="/ppt/notesSlides/notesSlide1201.xml" ContentType="application/vnd.openxmlformats-officedocument.presentationml.notesSlide+xml"/>
  <Override PartName="/ppt/tags/tag1252.xml" ContentType="application/vnd.openxmlformats-officedocument.presentationml.tags+xml"/>
  <Override PartName="/ppt/notesSlides/notesSlide1202.xml" ContentType="application/vnd.openxmlformats-officedocument.presentationml.notesSlide+xml"/>
  <Override PartName="/ppt/tags/tag1253.xml" ContentType="application/vnd.openxmlformats-officedocument.presentationml.tags+xml"/>
  <Override PartName="/ppt/notesSlides/notesSlide1203.xml" ContentType="application/vnd.openxmlformats-officedocument.presentationml.notesSlide+xml"/>
  <Override PartName="/ppt/tags/tag1254.xml" ContentType="application/vnd.openxmlformats-officedocument.presentationml.tags+xml"/>
  <Override PartName="/ppt/notesSlides/notesSlide1204.xml" ContentType="application/vnd.openxmlformats-officedocument.presentationml.notesSlide+xml"/>
  <Override PartName="/ppt/tags/tag1255.xml" ContentType="application/vnd.openxmlformats-officedocument.presentationml.tags+xml"/>
  <Override PartName="/ppt/notesSlides/notesSlide1205.xml" ContentType="application/vnd.openxmlformats-officedocument.presentationml.notesSlide+xml"/>
  <Override PartName="/ppt/tags/tag1256.xml" ContentType="application/vnd.openxmlformats-officedocument.presentationml.tags+xml"/>
  <Override PartName="/ppt/notesSlides/notesSlide1206.xml" ContentType="application/vnd.openxmlformats-officedocument.presentationml.notesSlide+xml"/>
  <Override PartName="/ppt/tags/tag1257.xml" ContentType="application/vnd.openxmlformats-officedocument.presentationml.tags+xml"/>
  <Override PartName="/ppt/notesSlides/notesSlide1207.xml" ContentType="application/vnd.openxmlformats-officedocument.presentationml.notesSlide+xml"/>
  <Override PartName="/ppt/tags/tag1258.xml" ContentType="application/vnd.openxmlformats-officedocument.presentationml.tags+xml"/>
  <Override PartName="/ppt/notesSlides/notesSlide1208.xml" ContentType="application/vnd.openxmlformats-officedocument.presentationml.notesSlide+xml"/>
  <Override PartName="/ppt/tags/tag1259.xml" ContentType="application/vnd.openxmlformats-officedocument.presentationml.tags+xml"/>
  <Override PartName="/ppt/notesSlides/notesSlide1209.xml" ContentType="application/vnd.openxmlformats-officedocument.presentationml.notesSlide+xml"/>
  <Override PartName="/ppt/tags/tag1260.xml" ContentType="application/vnd.openxmlformats-officedocument.presentationml.tags+xml"/>
  <Override PartName="/ppt/notesSlides/notesSlide1210.xml" ContentType="application/vnd.openxmlformats-officedocument.presentationml.notesSlide+xml"/>
  <Override PartName="/ppt/tags/tag1261.xml" ContentType="application/vnd.openxmlformats-officedocument.presentationml.tags+xml"/>
  <Override PartName="/ppt/notesSlides/notesSlide1211.xml" ContentType="application/vnd.openxmlformats-officedocument.presentationml.notesSlide+xml"/>
  <Override PartName="/ppt/tags/tag1262.xml" ContentType="application/vnd.openxmlformats-officedocument.presentationml.tags+xml"/>
  <Override PartName="/ppt/notesSlides/notesSlide1212.xml" ContentType="application/vnd.openxmlformats-officedocument.presentationml.notesSlide+xml"/>
  <Override PartName="/ppt/tags/tag1263.xml" ContentType="application/vnd.openxmlformats-officedocument.presentationml.tags+xml"/>
  <Override PartName="/ppt/notesSlides/notesSlide1213.xml" ContentType="application/vnd.openxmlformats-officedocument.presentationml.notesSlide+xml"/>
  <Override PartName="/ppt/tags/tag1264.xml" ContentType="application/vnd.openxmlformats-officedocument.presentationml.tags+xml"/>
  <Override PartName="/ppt/notesSlides/notesSlide1214.xml" ContentType="application/vnd.openxmlformats-officedocument.presentationml.notesSlide+xml"/>
  <Override PartName="/ppt/tags/tag1265.xml" ContentType="application/vnd.openxmlformats-officedocument.presentationml.tags+xml"/>
  <Override PartName="/ppt/notesSlides/notesSlide1215.xml" ContentType="application/vnd.openxmlformats-officedocument.presentationml.notesSlide+xml"/>
  <Override PartName="/ppt/tags/tag1266.xml" ContentType="application/vnd.openxmlformats-officedocument.presentationml.tags+xml"/>
  <Override PartName="/ppt/notesSlides/notesSlide1216.xml" ContentType="application/vnd.openxmlformats-officedocument.presentationml.notesSlide+xml"/>
  <Override PartName="/ppt/tags/tag1267.xml" ContentType="application/vnd.openxmlformats-officedocument.presentationml.tags+xml"/>
  <Override PartName="/ppt/notesSlides/notesSlide1217.xml" ContentType="application/vnd.openxmlformats-officedocument.presentationml.notesSlide+xml"/>
  <Override PartName="/ppt/tags/tag1268.xml" ContentType="application/vnd.openxmlformats-officedocument.presentationml.tags+xml"/>
  <Override PartName="/ppt/notesSlides/notesSlide1218.xml" ContentType="application/vnd.openxmlformats-officedocument.presentationml.notesSlide+xml"/>
  <Override PartName="/ppt/tags/tag1269.xml" ContentType="application/vnd.openxmlformats-officedocument.presentationml.tags+xml"/>
  <Override PartName="/ppt/notesSlides/notesSlide1219.xml" ContentType="application/vnd.openxmlformats-officedocument.presentationml.notesSlide+xml"/>
  <Override PartName="/ppt/tags/tag1270.xml" ContentType="application/vnd.openxmlformats-officedocument.presentationml.tags+xml"/>
  <Override PartName="/ppt/notesSlides/notesSlide1220.xml" ContentType="application/vnd.openxmlformats-officedocument.presentationml.notesSlide+xml"/>
  <Override PartName="/ppt/tags/tag1271.xml" ContentType="application/vnd.openxmlformats-officedocument.presentationml.tags+xml"/>
  <Override PartName="/ppt/notesSlides/notesSlide1221.xml" ContentType="application/vnd.openxmlformats-officedocument.presentationml.notesSlide+xml"/>
  <Override PartName="/ppt/tags/tag1272.xml" ContentType="application/vnd.openxmlformats-officedocument.presentationml.tags+xml"/>
  <Override PartName="/ppt/notesSlides/notesSlide1222.xml" ContentType="application/vnd.openxmlformats-officedocument.presentationml.notesSlide+xml"/>
  <Override PartName="/ppt/tags/tag1273.xml" ContentType="application/vnd.openxmlformats-officedocument.presentationml.tags+xml"/>
  <Override PartName="/ppt/notesSlides/notesSlide1223.xml" ContentType="application/vnd.openxmlformats-officedocument.presentationml.notesSlide+xml"/>
  <Override PartName="/ppt/tags/tag1274.xml" ContentType="application/vnd.openxmlformats-officedocument.presentationml.tags+xml"/>
  <Override PartName="/ppt/notesSlides/notesSlide1224.xml" ContentType="application/vnd.openxmlformats-officedocument.presentationml.notesSlide+xml"/>
  <Override PartName="/ppt/tags/tag1275.xml" ContentType="application/vnd.openxmlformats-officedocument.presentationml.tags+xml"/>
  <Override PartName="/ppt/notesSlides/notesSlide1225.xml" ContentType="application/vnd.openxmlformats-officedocument.presentationml.notesSlide+xml"/>
  <Override PartName="/ppt/tags/tag1276.xml" ContentType="application/vnd.openxmlformats-officedocument.presentationml.tags+xml"/>
  <Override PartName="/ppt/notesSlides/notesSlide1226.xml" ContentType="application/vnd.openxmlformats-officedocument.presentationml.notesSlide+xml"/>
  <Override PartName="/ppt/tags/tag1277.xml" ContentType="application/vnd.openxmlformats-officedocument.presentationml.tags+xml"/>
  <Override PartName="/ppt/notesSlides/notesSlide1227.xml" ContentType="application/vnd.openxmlformats-officedocument.presentationml.notesSlide+xml"/>
  <Override PartName="/ppt/tags/tag1278.xml" ContentType="application/vnd.openxmlformats-officedocument.presentationml.tags+xml"/>
  <Override PartName="/ppt/notesSlides/notesSlide1228.xml" ContentType="application/vnd.openxmlformats-officedocument.presentationml.notesSlide+xml"/>
  <Override PartName="/ppt/tags/tag1279.xml" ContentType="application/vnd.openxmlformats-officedocument.presentationml.tags+xml"/>
  <Override PartName="/ppt/notesSlides/notesSlide1229.xml" ContentType="application/vnd.openxmlformats-officedocument.presentationml.notesSlide+xml"/>
  <Override PartName="/ppt/tags/tag1280.xml" ContentType="application/vnd.openxmlformats-officedocument.presentationml.tags+xml"/>
  <Override PartName="/ppt/notesSlides/notesSlide1230.xml" ContentType="application/vnd.openxmlformats-officedocument.presentationml.notesSlide+xml"/>
  <Override PartName="/ppt/tags/tag1281.xml" ContentType="application/vnd.openxmlformats-officedocument.presentationml.tags+xml"/>
  <Override PartName="/ppt/notesSlides/notesSlide1231.xml" ContentType="application/vnd.openxmlformats-officedocument.presentationml.notesSlide+xml"/>
  <Override PartName="/ppt/tags/tag1282.xml" ContentType="application/vnd.openxmlformats-officedocument.presentationml.tags+xml"/>
  <Override PartName="/ppt/notesSlides/notesSlide1232.xml" ContentType="application/vnd.openxmlformats-officedocument.presentationml.notesSlide+xml"/>
  <Override PartName="/ppt/tags/tag1283.xml" ContentType="application/vnd.openxmlformats-officedocument.presentationml.tags+xml"/>
  <Override PartName="/ppt/notesSlides/notesSlide1233.xml" ContentType="application/vnd.openxmlformats-officedocument.presentationml.notesSlide+xml"/>
  <Override PartName="/ppt/tags/tag1284.xml" ContentType="application/vnd.openxmlformats-officedocument.presentationml.tags+xml"/>
  <Override PartName="/ppt/notesSlides/notesSlide1234.xml" ContentType="application/vnd.openxmlformats-officedocument.presentationml.notesSlide+xml"/>
  <Override PartName="/ppt/tags/tag1285.xml" ContentType="application/vnd.openxmlformats-officedocument.presentationml.tags+xml"/>
  <Override PartName="/ppt/notesSlides/notesSlide1235.xml" ContentType="application/vnd.openxmlformats-officedocument.presentationml.notesSlide+xml"/>
  <Override PartName="/ppt/tags/tag1286.xml" ContentType="application/vnd.openxmlformats-officedocument.presentationml.tags+xml"/>
  <Override PartName="/ppt/notesSlides/notesSlide1236.xml" ContentType="application/vnd.openxmlformats-officedocument.presentationml.notesSlide+xml"/>
  <Override PartName="/ppt/tags/tag1287.xml" ContentType="application/vnd.openxmlformats-officedocument.presentationml.tags+xml"/>
  <Override PartName="/ppt/notesSlides/notesSlide1237.xml" ContentType="application/vnd.openxmlformats-officedocument.presentationml.notesSlide+xml"/>
  <Override PartName="/ppt/tags/tag1288.xml" ContentType="application/vnd.openxmlformats-officedocument.presentationml.tags+xml"/>
  <Override PartName="/ppt/notesSlides/notesSlide1238.xml" ContentType="application/vnd.openxmlformats-officedocument.presentationml.notesSlide+xml"/>
  <Override PartName="/ppt/tags/tag1289.xml" ContentType="application/vnd.openxmlformats-officedocument.presentationml.tags+xml"/>
  <Override PartName="/ppt/notesSlides/notesSlide1239.xml" ContentType="application/vnd.openxmlformats-officedocument.presentationml.notesSlide+xml"/>
  <Override PartName="/ppt/tags/tag1290.xml" ContentType="application/vnd.openxmlformats-officedocument.presentationml.tags+xml"/>
  <Override PartName="/ppt/notesSlides/notesSlide1240.xml" ContentType="application/vnd.openxmlformats-officedocument.presentationml.notesSlide+xml"/>
  <Override PartName="/ppt/tags/tag1291.xml" ContentType="application/vnd.openxmlformats-officedocument.presentationml.tags+xml"/>
  <Override PartName="/ppt/notesSlides/notesSlide1241.xml" ContentType="application/vnd.openxmlformats-officedocument.presentationml.notesSlide+xml"/>
  <Override PartName="/ppt/tags/tag1292.xml" ContentType="application/vnd.openxmlformats-officedocument.presentationml.tags+xml"/>
  <Override PartName="/ppt/notesSlides/notesSlide1242.xml" ContentType="application/vnd.openxmlformats-officedocument.presentationml.notesSlide+xml"/>
  <Override PartName="/ppt/tags/tag1293.xml" ContentType="application/vnd.openxmlformats-officedocument.presentationml.tags+xml"/>
  <Override PartName="/ppt/notesSlides/notesSlide1243.xml" ContentType="application/vnd.openxmlformats-officedocument.presentationml.notesSlide+xml"/>
  <Override PartName="/ppt/tags/tag1294.xml" ContentType="application/vnd.openxmlformats-officedocument.presentationml.tags+xml"/>
  <Override PartName="/ppt/notesSlides/notesSlide1244.xml" ContentType="application/vnd.openxmlformats-officedocument.presentationml.notesSlide+xml"/>
  <Override PartName="/ppt/tags/tag1295.xml" ContentType="application/vnd.openxmlformats-officedocument.presentationml.tags+xml"/>
  <Override PartName="/ppt/notesSlides/notesSlide1245.xml" ContentType="application/vnd.openxmlformats-officedocument.presentationml.notesSlide+xml"/>
  <Override PartName="/ppt/tags/tag1296.xml" ContentType="application/vnd.openxmlformats-officedocument.presentationml.tags+xml"/>
  <Override PartName="/ppt/notesSlides/notesSlide1246.xml" ContentType="application/vnd.openxmlformats-officedocument.presentationml.notesSlide+xml"/>
  <Override PartName="/ppt/tags/tag1297.xml" ContentType="application/vnd.openxmlformats-officedocument.presentationml.tags+xml"/>
  <Override PartName="/ppt/notesSlides/notesSlide1247.xml" ContentType="application/vnd.openxmlformats-officedocument.presentationml.notesSlide+xml"/>
  <Override PartName="/ppt/tags/tag1298.xml" ContentType="application/vnd.openxmlformats-officedocument.presentationml.tags+xml"/>
  <Override PartName="/ppt/notesSlides/notesSlide1248.xml" ContentType="application/vnd.openxmlformats-officedocument.presentationml.notesSlide+xml"/>
  <Override PartName="/ppt/tags/tag1299.xml" ContentType="application/vnd.openxmlformats-officedocument.presentationml.tags+xml"/>
  <Override PartName="/ppt/notesSlides/notesSlide1249.xml" ContentType="application/vnd.openxmlformats-officedocument.presentationml.notesSlide+xml"/>
  <Override PartName="/ppt/tags/tag1300.xml" ContentType="application/vnd.openxmlformats-officedocument.presentationml.tags+xml"/>
  <Override PartName="/ppt/notesSlides/notesSlide1250.xml" ContentType="application/vnd.openxmlformats-officedocument.presentationml.notesSlide+xml"/>
  <Override PartName="/ppt/tags/tag1301.xml" ContentType="application/vnd.openxmlformats-officedocument.presentationml.tags+xml"/>
  <Override PartName="/ppt/notesSlides/notesSlide1251.xml" ContentType="application/vnd.openxmlformats-officedocument.presentationml.notesSlide+xml"/>
  <Override PartName="/ppt/tags/tag1302.xml" ContentType="application/vnd.openxmlformats-officedocument.presentationml.tags+xml"/>
  <Override PartName="/ppt/notesSlides/notesSlide1252.xml" ContentType="application/vnd.openxmlformats-officedocument.presentationml.notesSlide+xml"/>
  <Override PartName="/ppt/tags/tag1303.xml" ContentType="application/vnd.openxmlformats-officedocument.presentationml.tags+xml"/>
  <Override PartName="/ppt/notesSlides/notesSlide1253.xml" ContentType="application/vnd.openxmlformats-officedocument.presentationml.notesSlide+xml"/>
  <Override PartName="/ppt/tags/tag1304.xml" ContentType="application/vnd.openxmlformats-officedocument.presentationml.tags+xml"/>
  <Override PartName="/ppt/notesSlides/notesSlide1254.xml" ContentType="application/vnd.openxmlformats-officedocument.presentationml.notesSlide+xml"/>
  <Override PartName="/ppt/tags/tag1305.xml" ContentType="application/vnd.openxmlformats-officedocument.presentationml.tags+xml"/>
  <Override PartName="/ppt/notesSlides/notesSlide1255.xml" ContentType="application/vnd.openxmlformats-officedocument.presentationml.notesSlide+xml"/>
  <Override PartName="/ppt/tags/tag1306.xml" ContentType="application/vnd.openxmlformats-officedocument.presentationml.tags+xml"/>
  <Override PartName="/ppt/notesSlides/notesSlide1256.xml" ContentType="application/vnd.openxmlformats-officedocument.presentationml.notesSlide+xml"/>
  <Override PartName="/ppt/tags/tag1307.xml" ContentType="application/vnd.openxmlformats-officedocument.presentationml.tags+xml"/>
  <Override PartName="/ppt/notesSlides/notesSlide1257.xml" ContentType="application/vnd.openxmlformats-officedocument.presentationml.notesSlide+xml"/>
  <Override PartName="/ppt/tags/tag1308.xml" ContentType="application/vnd.openxmlformats-officedocument.presentationml.tags+xml"/>
  <Override PartName="/ppt/notesSlides/notesSlide1258.xml" ContentType="application/vnd.openxmlformats-officedocument.presentationml.notesSlide+xml"/>
  <Override PartName="/ppt/tags/tag1309.xml" ContentType="application/vnd.openxmlformats-officedocument.presentationml.tags+xml"/>
  <Override PartName="/ppt/notesSlides/notesSlide1259.xml" ContentType="application/vnd.openxmlformats-officedocument.presentationml.notesSlide+xml"/>
  <Override PartName="/ppt/tags/tag1310.xml" ContentType="application/vnd.openxmlformats-officedocument.presentationml.tags+xml"/>
  <Override PartName="/ppt/notesSlides/notesSlide1260.xml" ContentType="application/vnd.openxmlformats-officedocument.presentationml.notesSlide+xml"/>
  <Override PartName="/ppt/tags/tag1311.xml" ContentType="application/vnd.openxmlformats-officedocument.presentationml.tags+xml"/>
  <Override PartName="/ppt/notesSlides/notesSlide1261.xml" ContentType="application/vnd.openxmlformats-officedocument.presentationml.notesSlide+xml"/>
  <Override PartName="/ppt/tags/tag1312.xml" ContentType="application/vnd.openxmlformats-officedocument.presentationml.tags+xml"/>
  <Override PartName="/ppt/notesSlides/notesSlide1262.xml" ContentType="application/vnd.openxmlformats-officedocument.presentationml.notesSlide+xml"/>
  <Override PartName="/ppt/tags/tag1313.xml" ContentType="application/vnd.openxmlformats-officedocument.presentationml.tags+xml"/>
  <Override PartName="/ppt/notesSlides/notesSlide1263.xml" ContentType="application/vnd.openxmlformats-officedocument.presentationml.notesSlide+xml"/>
  <Override PartName="/ppt/tags/tag1314.xml" ContentType="application/vnd.openxmlformats-officedocument.presentationml.tags+xml"/>
  <Override PartName="/ppt/notesSlides/notesSlide1264.xml" ContentType="application/vnd.openxmlformats-officedocument.presentationml.notesSlide+xml"/>
  <Override PartName="/ppt/tags/tag1315.xml" ContentType="application/vnd.openxmlformats-officedocument.presentationml.tags+xml"/>
  <Override PartName="/ppt/notesSlides/notesSlide1265.xml" ContentType="application/vnd.openxmlformats-officedocument.presentationml.notesSlide+xml"/>
  <Override PartName="/ppt/tags/tag1316.xml" ContentType="application/vnd.openxmlformats-officedocument.presentationml.tags+xml"/>
  <Override PartName="/ppt/notesSlides/notesSlide1266.xml" ContentType="application/vnd.openxmlformats-officedocument.presentationml.notesSlide+xml"/>
  <Override PartName="/ppt/tags/tag1317.xml" ContentType="application/vnd.openxmlformats-officedocument.presentationml.tags+xml"/>
  <Override PartName="/ppt/notesSlides/notesSlide1267.xml" ContentType="application/vnd.openxmlformats-officedocument.presentationml.notesSlide+xml"/>
  <Override PartName="/ppt/tags/tag1318.xml" ContentType="application/vnd.openxmlformats-officedocument.presentationml.tags+xml"/>
  <Override PartName="/ppt/notesSlides/notesSlide1268.xml" ContentType="application/vnd.openxmlformats-officedocument.presentationml.notesSlide+xml"/>
  <Override PartName="/ppt/tags/tag1319.xml" ContentType="application/vnd.openxmlformats-officedocument.presentationml.tags+xml"/>
  <Override PartName="/ppt/notesSlides/notesSlide1269.xml" ContentType="application/vnd.openxmlformats-officedocument.presentationml.notesSlide+xml"/>
  <Override PartName="/ppt/tags/tag1320.xml" ContentType="application/vnd.openxmlformats-officedocument.presentationml.tags+xml"/>
  <Override PartName="/ppt/notesSlides/notesSlide1270.xml" ContentType="application/vnd.openxmlformats-officedocument.presentationml.notesSlide+xml"/>
  <Override PartName="/ppt/tags/tag1321.xml" ContentType="application/vnd.openxmlformats-officedocument.presentationml.tags+xml"/>
  <Override PartName="/ppt/notesSlides/notesSlide1271.xml" ContentType="application/vnd.openxmlformats-officedocument.presentationml.notesSlide+xml"/>
  <Override PartName="/ppt/tags/tag1322.xml" ContentType="application/vnd.openxmlformats-officedocument.presentationml.tags+xml"/>
  <Override PartName="/ppt/notesSlides/notesSlide1272.xml" ContentType="application/vnd.openxmlformats-officedocument.presentationml.notesSlide+xml"/>
  <Override PartName="/ppt/tags/tag1323.xml" ContentType="application/vnd.openxmlformats-officedocument.presentationml.tags+xml"/>
  <Override PartName="/ppt/notesSlides/notesSlide1273.xml" ContentType="application/vnd.openxmlformats-officedocument.presentationml.notesSlide+xml"/>
  <Override PartName="/ppt/tags/tag1324.xml" ContentType="application/vnd.openxmlformats-officedocument.presentationml.tags+xml"/>
  <Override PartName="/ppt/notesSlides/notesSlide1274.xml" ContentType="application/vnd.openxmlformats-officedocument.presentationml.notesSlide+xml"/>
  <Override PartName="/ppt/tags/tag1325.xml" ContentType="application/vnd.openxmlformats-officedocument.presentationml.tags+xml"/>
  <Override PartName="/ppt/notesSlides/notesSlide1275.xml" ContentType="application/vnd.openxmlformats-officedocument.presentationml.notesSlide+xml"/>
  <Override PartName="/ppt/tags/tag1326.xml" ContentType="application/vnd.openxmlformats-officedocument.presentationml.tags+xml"/>
  <Override PartName="/ppt/notesSlides/notesSlide1276.xml" ContentType="application/vnd.openxmlformats-officedocument.presentationml.notesSlide+xml"/>
  <Override PartName="/ppt/tags/tag1327.xml" ContentType="application/vnd.openxmlformats-officedocument.presentationml.tags+xml"/>
  <Override PartName="/ppt/notesSlides/notesSlide1277.xml" ContentType="application/vnd.openxmlformats-officedocument.presentationml.notesSlide+xml"/>
  <Override PartName="/ppt/tags/tag1328.xml" ContentType="application/vnd.openxmlformats-officedocument.presentationml.tags+xml"/>
  <Override PartName="/ppt/notesSlides/notesSlide1278.xml" ContentType="application/vnd.openxmlformats-officedocument.presentationml.notesSlide+xml"/>
  <Override PartName="/ppt/tags/tag1329.xml" ContentType="application/vnd.openxmlformats-officedocument.presentationml.tags+xml"/>
  <Override PartName="/ppt/notesSlides/notesSlide1279.xml" ContentType="application/vnd.openxmlformats-officedocument.presentationml.notesSlide+xml"/>
  <Override PartName="/ppt/tags/tag1330.xml" ContentType="application/vnd.openxmlformats-officedocument.presentationml.tags+xml"/>
  <Override PartName="/ppt/notesSlides/notesSlide1280.xml" ContentType="application/vnd.openxmlformats-officedocument.presentationml.notesSlide+xml"/>
  <Override PartName="/ppt/tags/tag1331.xml" ContentType="application/vnd.openxmlformats-officedocument.presentationml.tags+xml"/>
  <Override PartName="/ppt/notesSlides/notesSlide1281.xml" ContentType="application/vnd.openxmlformats-officedocument.presentationml.notesSlide+xml"/>
  <Override PartName="/ppt/tags/tag1332.xml" ContentType="application/vnd.openxmlformats-officedocument.presentationml.tags+xml"/>
  <Override PartName="/ppt/notesSlides/notesSlide1282.xml" ContentType="application/vnd.openxmlformats-officedocument.presentationml.notesSlide+xml"/>
  <Override PartName="/ppt/tags/tag1333.xml" ContentType="application/vnd.openxmlformats-officedocument.presentationml.tags+xml"/>
  <Override PartName="/ppt/notesSlides/notesSlide1283.xml" ContentType="application/vnd.openxmlformats-officedocument.presentationml.notesSlide+xml"/>
  <Override PartName="/ppt/tags/tag1334.xml" ContentType="application/vnd.openxmlformats-officedocument.presentationml.tags+xml"/>
  <Override PartName="/ppt/notesSlides/notesSlide1284.xml" ContentType="application/vnd.openxmlformats-officedocument.presentationml.notesSlide+xml"/>
  <Override PartName="/ppt/tags/tag1335.xml" ContentType="application/vnd.openxmlformats-officedocument.presentationml.tags+xml"/>
  <Override PartName="/ppt/notesSlides/notesSlide1285.xml" ContentType="application/vnd.openxmlformats-officedocument.presentationml.notesSlide+xml"/>
  <Override PartName="/ppt/tags/tag1336.xml" ContentType="application/vnd.openxmlformats-officedocument.presentationml.tags+xml"/>
  <Override PartName="/ppt/notesSlides/notesSlide1286.xml" ContentType="application/vnd.openxmlformats-officedocument.presentationml.notesSlide+xml"/>
  <Override PartName="/ppt/tags/tag1337.xml" ContentType="application/vnd.openxmlformats-officedocument.presentationml.tags+xml"/>
  <Override PartName="/ppt/notesSlides/notesSlide12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293"/>
  </p:notesMasterIdLst>
  <p:handoutMasterIdLst>
    <p:handoutMasterId r:id="rId1294"/>
  </p:handoutMasterIdLst>
  <p:sldIdLst>
    <p:sldId id="3178" r:id="rId5"/>
    <p:sldId id="1682" r:id="rId6"/>
    <p:sldId id="1683" r:id="rId7"/>
    <p:sldId id="1684" r:id="rId8"/>
    <p:sldId id="1685" r:id="rId9"/>
    <p:sldId id="1686" r:id="rId10"/>
    <p:sldId id="1687" r:id="rId11"/>
    <p:sldId id="1688" r:id="rId12"/>
    <p:sldId id="1689" r:id="rId13"/>
    <p:sldId id="1690" r:id="rId14"/>
    <p:sldId id="1691" r:id="rId15"/>
    <p:sldId id="3175" r:id="rId16"/>
    <p:sldId id="1693" r:id="rId17"/>
    <p:sldId id="1694" r:id="rId18"/>
    <p:sldId id="1695" r:id="rId19"/>
    <p:sldId id="1696" r:id="rId20"/>
    <p:sldId id="1697" r:id="rId21"/>
    <p:sldId id="1698" r:id="rId22"/>
    <p:sldId id="1699" r:id="rId23"/>
    <p:sldId id="1700" r:id="rId24"/>
    <p:sldId id="1701" r:id="rId25"/>
    <p:sldId id="1702" r:id="rId26"/>
    <p:sldId id="1703" r:id="rId27"/>
    <p:sldId id="1704" r:id="rId28"/>
    <p:sldId id="1705" r:id="rId29"/>
    <p:sldId id="1706" r:id="rId30"/>
    <p:sldId id="1707" r:id="rId31"/>
    <p:sldId id="1708" r:id="rId32"/>
    <p:sldId id="1709" r:id="rId33"/>
    <p:sldId id="1710" r:id="rId34"/>
    <p:sldId id="1711" r:id="rId35"/>
    <p:sldId id="1712" r:id="rId36"/>
    <p:sldId id="1713" r:id="rId37"/>
    <p:sldId id="1714" r:id="rId38"/>
    <p:sldId id="1715" r:id="rId39"/>
    <p:sldId id="1716" r:id="rId40"/>
    <p:sldId id="1717" r:id="rId41"/>
    <p:sldId id="1718" r:id="rId42"/>
    <p:sldId id="1719" r:id="rId43"/>
    <p:sldId id="1720" r:id="rId44"/>
    <p:sldId id="1721" r:id="rId45"/>
    <p:sldId id="1722" r:id="rId46"/>
    <p:sldId id="1723" r:id="rId47"/>
    <p:sldId id="1724" r:id="rId48"/>
    <p:sldId id="1725" r:id="rId49"/>
    <p:sldId id="1726" r:id="rId50"/>
    <p:sldId id="1727" r:id="rId51"/>
    <p:sldId id="1728" r:id="rId52"/>
    <p:sldId id="1729" r:id="rId53"/>
    <p:sldId id="1730" r:id="rId54"/>
    <p:sldId id="1731" r:id="rId55"/>
    <p:sldId id="1732" r:id="rId56"/>
    <p:sldId id="1733" r:id="rId57"/>
    <p:sldId id="1734" r:id="rId58"/>
    <p:sldId id="1735" r:id="rId59"/>
    <p:sldId id="1736" r:id="rId60"/>
    <p:sldId id="1737" r:id="rId61"/>
    <p:sldId id="1738" r:id="rId62"/>
    <p:sldId id="1739" r:id="rId63"/>
    <p:sldId id="1740" r:id="rId64"/>
    <p:sldId id="1741" r:id="rId65"/>
    <p:sldId id="1742" r:id="rId66"/>
    <p:sldId id="1743" r:id="rId67"/>
    <p:sldId id="1744" r:id="rId68"/>
    <p:sldId id="1745" r:id="rId69"/>
    <p:sldId id="1746" r:id="rId70"/>
    <p:sldId id="1747" r:id="rId71"/>
    <p:sldId id="1748" r:id="rId72"/>
    <p:sldId id="1749" r:id="rId73"/>
    <p:sldId id="1750" r:id="rId74"/>
    <p:sldId id="1751" r:id="rId75"/>
    <p:sldId id="1752" r:id="rId76"/>
    <p:sldId id="1753" r:id="rId77"/>
    <p:sldId id="1754" r:id="rId78"/>
    <p:sldId id="1755" r:id="rId79"/>
    <p:sldId id="1756" r:id="rId80"/>
    <p:sldId id="1757" r:id="rId81"/>
    <p:sldId id="1758" r:id="rId82"/>
    <p:sldId id="1759" r:id="rId83"/>
    <p:sldId id="1760" r:id="rId84"/>
    <p:sldId id="1761" r:id="rId85"/>
    <p:sldId id="1762" r:id="rId86"/>
    <p:sldId id="1763" r:id="rId87"/>
    <p:sldId id="1764" r:id="rId88"/>
    <p:sldId id="1765" r:id="rId89"/>
    <p:sldId id="1766" r:id="rId90"/>
    <p:sldId id="1767" r:id="rId91"/>
    <p:sldId id="1768" r:id="rId92"/>
    <p:sldId id="1769" r:id="rId93"/>
    <p:sldId id="1770" r:id="rId94"/>
    <p:sldId id="1904" r:id="rId95"/>
    <p:sldId id="1905" r:id="rId96"/>
    <p:sldId id="1906" r:id="rId97"/>
    <p:sldId id="1907" r:id="rId98"/>
    <p:sldId id="1908" r:id="rId99"/>
    <p:sldId id="1909" r:id="rId100"/>
    <p:sldId id="1910" r:id="rId101"/>
    <p:sldId id="1911" r:id="rId102"/>
    <p:sldId id="1912" r:id="rId103"/>
    <p:sldId id="1913" r:id="rId104"/>
    <p:sldId id="1914" r:id="rId105"/>
    <p:sldId id="1915" r:id="rId106"/>
    <p:sldId id="1916" r:id="rId107"/>
    <p:sldId id="1917" r:id="rId108"/>
    <p:sldId id="1918" r:id="rId109"/>
    <p:sldId id="1919" r:id="rId110"/>
    <p:sldId id="1920" r:id="rId111"/>
    <p:sldId id="1921" r:id="rId112"/>
    <p:sldId id="1922" r:id="rId113"/>
    <p:sldId id="1771" r:id="rId114"/>
    <p:sldId id="1772" r:id="rId115"/>
    <p:sldId id="1773" r:id="rId116"/>
    <p:sldId id="1774" r:id="rId117"/>
    <p:sldId id="1775" r:id="rId118"/>
    <p:sldId id="1776" r:id="rId119"/>
    <p:sldId id="1777" r:id="rId120"/>
    <p:sldId id="1778" r:id="rId121"/>
    <p:sldId id="1779" r:id="rId122"/>
    <p:sldId id="1780" r:id="rId123"/>
    <p:sldId id="1781" r:id="rId124"/>
    <p:sldId id="1782" r:id="rId125"/>
    <p:sldId id="1783" r:id="rId126"/>
    <p:sldId id="1784" r:id="rId127"/>
    <p:sldId id="1785" r:id="rId128"/>
    <p:sldId id="1786" r:id="rId129"/>
    <p:sldId id="1787" r:id="rId130"/>
    <p:sldId id="1794" r:id="rId131"/>
    <p:sldId id="1795" r:id="rId132"/>
    <p:sldId id="1796" r:id="rId133"/>
    <p:sldId id="1797" r:id="rId134"/>
    <p:sldId id="1798" r:id="rId135"/>
    <p:sldId id="1799" r:id="rId136"/>
    <p:sldId id="3149" r:id="rId137"/>
    <p:sldId id="1801" r:id="rId138"/>
    <p:sldId id="1802" r:id="rId139"/>
    <p:sldId id="1803" r:id="rId140"/>
    <p:sldId id="1804" r:id="rId141"/>
    <p:sldId id="1805" r:id="rId142"/>
    <p:sldId id="1806" r:id="rId143"/>
    <p:sldId id="1807" r:id="rId144"/>
    <p:sldId id="1808" r:id="rId145"/>
    <p:sldId id="1809" r:id="rId146"/>
    <p:sldId id="1810" r:id="rId147"/>
    <p:sldId id="1811" r:id="rId148"/>
    <p:sldId id="1812" r:id="rId149"/>
    <p:sldId id="1813" r:id="rId150"/>
    <p:sldId id="1814" r:id="rId151"/>
    <p:sldId id="3183" r:id="rId152"/>
    <p:sldId id="1815" r:id="rId153"/>
    <p:sldId id="1816" r:id="rId154"/>
    <p:sldId id="1817" r:id="rId155"/>
    <p:sldId id="1818" r:id="rId156"/>
    <p:sldId id="3181" r:id="rId157"/>
    <p:sldId id="1819" r:id="rId158"/>
    <p:sldId id="1820" r:id="rId159"/>
    <p:sldId id="1821" r:id="rId160"/>
    <p:sldId id="1822" r:id="rId161"/>
    <p:sldId id="1823" r:id="rId162"/>
    <p:sldId id="1824" r:id="rId163"/>
    <p:sldId id="1825" r:id="rId164"/>
    <p:sldId id="1826" r:id="rId165"/>
    <p:sldId id="1827" r:id="rId166"/>
    <p:sldId id="1828" r:id="rId167"/>
    <p:sldId id="1829" r:id="rId168"/>
    <p:sldId id="1830" r:id="rId169"/>
    <p:sldId id="1831" r:id="rId170"/>
    <p:sldId id="1832" r:id="rId171"/>
    <p:sldId id="1833" r:id="rId172"/>
    <p:sldId id="1834" r:id="rId173"/>
    <p:sldId id="1835" r:id="rId174"/>
    <p:sldId id="1836" r:id="rId175"/>
    <p:sldId id="1923" r:id="rId176"/>
    <p:sldId id="1924" r:id="rId177"/>
    <p:sldId id="1925" r:id="rId178"/>
    <p:sldId id="1926" r:id="rId179"/>
    <p:sldId id="1927" r:id="rId180"/>
    <p:sldId id="1928" r:id="rId181"/>
    <p:sldId id="1929" r:id="rId182"/>
    <p:sldId id="1930" r:id="rId183"/>
    <p:sldId id="1956" r:id="rId184"/>
    <p:sldId id="1931" r:id="rId185"/>
    <p:sldId id="1932" r:id="rId186"/>
    <p:sldId id="1933" r:id="rId187"/>
    <p:sldId id="1934" r:id="rId188"/>
    <p:sldId id="1935" r:id="rId189"/>
    <p:sldId id="1936" r:id="rId190"/>
    <p:sldId id="1937" r:id="rId191"/>
    <p:sldId id="1938" r:id="rId192"/>
    <p:sldId id="1939" r:id="rId193"/>
    <p:sldId id="3118" r:id="rId194"/>
    <p:sldId id="3119" r:id="rId195"/>
    <p:sldId id="3120" r:id="rId196"/>
    <p:sldId id="3121" r:id="rId197"/>
    <p:sldId id="3122" r:id="rId198"/>
    <p:sldId id="3123" r:id="rId199"/>
    <p:sldId id="3124" r:id="rId200"/>
    <p:sldId id="3125" r:id="rId201"/>
    <p:sldId id="3126" r:id="rId202"/>
    <p:sldId id="3127" r:id="rId203"/>
    <p:sldId id="3128" r:id="rId204"/>
    <p:sldId id="3129" r:id="rId205"/>
    <p:sldId id="3130" r:id="rId206"/>
    <p:sldId id="3131" r:id="rId207"/>
    <p:sldId id="3132" r:id="rId208"/>
    <p:sldId id="3133" r:id="rId209"/>
    <p:sldId id="3134" r:id="rId210"/>
    <p:sldId id="3135" r:id="rId211"/>
    <p:sldId id="3136" r:id="rId212"/>
    <p:sldId id="3137" r:id="rId213"/>
    <p:sldId id="3138" r:id="rId214"/>
    <p:sldId id="3139" r:id="rId215"/>
    <p:sldId id="3140" r:id="rId216"/>
    <p:sldId id="3141" r:id="rId217"/>
    <p:sldId id="3142" r:id="rId218"/>
    <p:sldId id="3143" r:id="rId219"/>
    <p:sldId id="3144" r:id="rId220"/>
    <p:sldId id="3145" r:id="rId221"/>
    <p:sldId id="1837" r:id="rId222"/>
    <p:sldId id="3150" r:id="rId223"/>
    <p:sldId id="1839" r:id="rId224"/>
    <p:sldId id="1840" r:id="rId225"/>
    <p:sldId id="1841" r:id="rId226"/>
    <p:sldId id="1842" r:id="rId227"/>
    <p:sldId id="1843" r:id="rId228"/>
    <p:sldId id="1844" r:id="rId229"/>
    <p:sldId id="1845" r:id="rId230"/>
    <p:sldId id="1846" r:id="rId231"/>
    <p:sldId id="1847" r:id="rId232"/>
    <p:sldId id="1848" r:id="rId233"/>
    <p:sldId id="1849" r:id="rId234"/>
    <p:sldId id="1850" r:id="rId235"/>
    <p:sldId id="1851" r:id="rId236"/>
    <p:sldId id="1852" r:id="rId237"/>
    <p:sldId id="1853" r:id="rId238"/>
    <p:sldId id="1854" r:id="rId239"/>
    <p:sldId id="1855" r:id="rId240"/>
    <p:sldId id="1856" r:id="rId241"/>
    <p:sldId id="1857" r:id="rId242"/>
    <p:sldId id="1858" r:id="rId243"/>
    <p:sldId id="1859" r:id="rId244"/>
    <p:sldId id="1860" r:id="rId245"/>
    <p:sldId id="1861" r:id="rId246"/>
    <p:sldId id="1862" r:id="rId247"/>
    <p:sldId id="1863" r:id="rId248"/>
    <p:sldId id="1864" r:id="rId249"/>
    <p:sldId id="1865" r:id="rId250"/>
    <p:sldId id="1866" r:id="rId251"/>
    <p:sldId id="1867" r:id="rId252"/>
    <p:sldId id="1868" r:id="rId253"/>
    <p:sldId id="1957" r:id="rId254"/>
    <p:sldId id="3151" r:id="rId255"/>
    <p:sldId id="1959" r:id="rId256"/>
    <p:sldId id="3171" r:id="rId257"/>
    <p:sldId id="1961" r:id="rId258"/>
    <p:sldId id="1962" r:id="rId259"/>
    <p:sldId id="1963" r:id="rId260"/>
    <p:sldId id="1964" r:id="rId261"/>
    <p:sldId id="1965" r:id="rId262"/>
    <p:sldId id="1966" r:id="rId263"/>
    <p:sldId id="1967" r:id="rId264"/>
    <p:sldId id="1968" r:id="rId265"/>
    <p:sldId id="1969" r:id="rId266"/>
    <p:sldId id="1970" r:id="rId267"/>
    <p:sldId id="1971" r:id="rId268"/>
    <p:sldId id="1972" r:id="rId269"/>
    <p:sldId id="1973" r:id="rId270"/>
    <p:sldId id="1974" r:id="rId271"/>
    <p:sldId id="1975" r:id="rId272"/>
    <p:sldId id="1976" r:id="rId273"/>
    <p:sldId id="1977" r:id="rId274"/>
    <p:sldId id="1978" r:id="rId275"/>
    <p:sldId id="1979" r:id="rId276"/>
    <p:sldId id="1980" r:id="rId277"/>
    <p:sldId id="1981" r:id="rId278"/>
    <p:sldId id="1982" r:id="rId279"/>
    <p:sldId id="1983" r:id="rId280"/>
    <p:sldId id="1984" r:id="rId281"/>
    <p:sldId id="1985" r:id="rId282"/>
    <p:sldId id="1999" r:id="rId283"/>
    <p:sldId id="2000" r:id="rId284"/>
    <p:sldId id="2001" r:id="rId285"/>
    <p:sldId id="2002" r:id="rId286"/>
    <p:sldId id="2003" r:id="rId287"/>
    <p:sldId id="2004" r:id="rId288"/>
    <p:sldId id="2005" r:id="rId289"/>
    <p:sldId id="2006" r:id="rId290"/>
    <p:sldId id="2007" r:id="rId291"/>
    <p:sldId id="2008" r:id="rId292"/>
    <p:sldId id="2009" r:id="rId293"/>
    <p:sldId id="2010" r:id="rId294"/>
    <p:sldId id="2011" r:id="rId295"/>
    <p:sldId id="2012" r:id="rId296"/>
    <p:sldId id="2013" r:id="rId297"/>
    <p:sldId id="2016" r:id="rId298"/>
    <p:sldId id="2017" r:id="rId299"/>
    <p:sldId id="2018" r:id="rId300"/>
    <p:sldId id="2019" r:id="rId301"/>
    <p:sldId id="2020" r:id="rId302"/>
    <p:sldId id="2021" r:id="rId303"/>
    <p:sldId id="2022" r:id="rId304"/>
    <p:sldId id="3185" r:id="rId305"/>
    <p:sldId id="2024" r:id="rId306"/>
    <p:sldId id="2025" r:id="rId307"/>
    <p:sldId id="2026" r:id="rId308"/>
    <p:sldId id="2027" r:id="rId309"/>
    <p:sldId id="2028" r:id="rId310"/>
    <p:sldId id="2029" r:id="rId311"/>
    <p:sldId id="2030" r:id="rId312"/>
    <p:sldId id="2031" r:id="rId313"/>
    <p:sldId id="2034" r:id="rId314"/>
    <p:sldId id="2037" r:id="rId315"/>
    <p:sldId id="2040" r:id="rId316"/>
    <p:sldId id="2043" r:id="rId317"/>
    <p:sldId id="2044" r:id="rId318"/>
    <p:sldId id="2045" r:id="rId319"/>
    <p:sldId id="2046" r:id="rId320"/>
    <p:sldId id="2047" r:id="rId321"/>
    <p:sldId id="2048" r:id="rId322"/>
    <p:sldId id="2049" r:id="rId323"/>
    <p:sldId id="2050" r:id="rId324"/>
    <p:sldId id="2051" r:id="rId325"/>
    <p:sldId id="3172" r:id="rId326"/>
    <p:sldId id="2053" r:id="rId327"/>
    <p:sldId id="2054" r:id="rId328"/>
    <p:sldId id="2055" r:id="rId329"/>
    <p:sldId id="2056" r:id="rId330"/>
    <p:sldId id="2057" r:id="rId331"/>
    <p:sldId id="2058" r:id="rId332"/>
    <p:sldId id="2059" r:id="rId333"/>
    <p:sldId id="2060" r:id="rId334"/>
    <p:sldId id="2061" r:id="rId335"/>
    <p:sldId id="2062" r:id="rId336"/>
    <p:sldId id="2063" r:id="rId337"/>
    <p:sldId id="2064" r:id="rId338"/>
    <p:sldId id="2065" r:id="rId339"/>
    <p:sldId id="2066" r:id="rId340"/>
    <p:sldId id="2067" r:id="rId341"/>
    <p:sldId id="2068" r:id="rId342"/>
    <p:sldId id="2069" r:id="rId343"/>
    <p:sldId id="2070" r:id="rId344"/>
    <p:sldId id="2071" r:id="rId345"/>
    <p:sldId id="2072" r:id="rId346"/>
    <p:sldId id="2073" r:id="rId347"/>
    <p:sldId id="2074" r:id="rId348"/>
    <p:sldId id="2075" r:id="rId349"/>
    <p:sldId id="2076" r:id="rId350"/>
    <p:sldId id="3147" r:id="rId351"/>
    <p:sldId id="2077" r:id="rId352"/>
    <p:sldId id="2078" r:id="rId353"/>
    <p:sldId id="2079" r:id="rId354"/>
    <p:sldId id="2080" r:id="rId355"/>
    <p:sldId id="2081" r:id="rId356"/>
    <p:sldId id="2082" r:id="rId357"/>
    <p:sldId id="2083" r:id="rId358"/>
    <p:sldId id="2084" r:id="rId359"/>
    <p:sldId id="2085" r:id="rId360"/>
    <p:sldId id="2086" r:id="rId361"/>
    <p:sldId id="2087" r:id="rId362"/>
    <p:sldId id="2088" r:id="rId363"/>
    <p:sldId id="2089" r:id="rId364"/>
    <p:sldId id="2090" r:id="rId365"/>
    <p:sldId id="2091" r:id="rId366"/>
    <p:sldId id="2092" r:id="rId367"/>
    <p:sldId id="2093" r:id="rId368"/>
    <p:sldId id="2094" r:id="rId369"/>
    <p:sldId id="2095" r:id="rId370"/>
    <p:sldId id="2096" r:id="rId371"/>
    <p:sldId id="2097" r:id="rId372"/>
    <p:sldId id="2098" r:id="rId373"/>
    <p:sldId id="2099" r:id="rId374"/>
    <p:sldId id="2100" r:id="rId375"/>
    <p:sldId id="2101" r:id="rId376"/>
    <p:sldId id="2102" r:id="rId377"/>
    <p:sldId id="2103" r:id="rId378"/>
    <p:sldId id="2104" r:id="rId379"/>
    <p:sldId id="2105" r:id="rId380"/>
    <p:sldId id="2106" r:id="rId381"/>
    <p:sldId id="2107" r:id="rId382"/>
    <p:sldId id="2108" r:id="rId383"/>
    <p:sldId id="2109" r:id="rId384"/>
    <p:sldId id="2111" r:id="rId385"/>
    <p:sldId id="2112" r:id="rId386"/>
    <p:sldId id="2113" r:id="rId387"/>
    <p:sldId id="2114" r:id="rId388"/>
    <p:sldId id="3173" r:id="rId389"/>
    <p:sldId id="2116" r:id="rId390"/>
    <p:sldId id="2117" r:id="rId391"/>
    <p:sldId id="2118" r:id="rId392"/>
    <p:sldId id="2119" r:id="rId393"/>
    <p:sldId id="2120" r:id="rId394"/>
    <p:sldId id="2121" r:id="rId395"/>
    <p:sldId id="2122" r:id="rId396"/>
    <p:sldId id="2123" r:id="rId397"/>
    <p:sldId id="2124" r:id="rId398"/>
    <p:sldId id="2125" r:id="rId399"/>
    <p:sldId id="2126" r:id="rId400"/>
    <p:sldId id="2127" r:id="rId401"/>
    <p:sldId id="2128" r:id="rId402"/>
    <p:sldId id="2129" r:id="rId403"/>
    <p:sldId id="2130" r:id="rId404"/>
    <p:sldId id="2131" r:id="rId405"/>
    <p:sldId id="2132" r:id="rId406"/>
    <p:sldId id="2133" r:id="rId407"/>
    <p:sldId id="2134" r:id="rId408"/>
    <p:sldId id="2135" r:id="rId409"/>
    <p:sldId id="2136" r:id="rId410"/>
    <p:sldId id="2137" r:id="rId411"/>
    <p:sldId id="2138" r:id="rId412"/>
    <p:sldId id="2139" r:id="rId413"/>
    <p:sldId id="2140" r:id="rId414"/>
    <p:sldId id="2141" r:id="rId415"/>
    <p:sldId id="2142" r:id="rId416"/>
    <p:sldId id="2143" r:id="rId417"/>
    <p:sldId id="2144" r:id="rId418"/>
    <p:sldId id="2145" r:id="rId419"/>
    <p:sldId id="2146" r:id="rId420"/>
    <p:sldId id="2147" r:id="rId421"/>
    <p:sldId id="2148" r:id="rId422"/>
    <p:sldId id="2149" r:id="rId423"/>
    <p:sldId id="2150" r:id="rId424"/>
    <p:sldId id="2151" r:id="rId425"/>
    <p:sldId id="2152" r:id="rId426"/>
    <p:sldId id="2153" r:id="rId427"/>
    <p:sldId id="2154" r:id="rId428"/>
    <p:sldId id="2155" r:id="rId429"/>
    <p:sldId id="2156" r:id="rId430"/>
    <p:sldId id="2157" r:id="rId431"/>
    <p:sldId id="2158" r:id="rId432"/>
    <p:sldId id="2159" r:id="rId433"/>
    <p:sldId id="2160" r:id="rId434"/>
    <p:sldId id="2161" r:id="rId435"/>
    <p:sldId id="2162" r:id="rId436"/>
    <p:sldId id="2164" r:id="rId437"/>
    <p:sldId id="2165" r:id="rId438"/>
    <p:sldId id="2166" r:id="rId439"/>
    <p:sldId id="2167" r:id="rId440"/>
    <p:sldId id="2168" r:id="rId441"/>
    <p:sldId id="2169" r:id="rId442"/>
    <p:sldId id="2170" r:id="rId443"/>
    <p:sldId id="2171" r:id="rId444"/>
    <p:sldId id="2172" r:id="rId445"/>
    <p:sldId id="2173" r:id="rId446"/>
    <p:sldId id="2174" r:id="rId447"/>
    <p:sldId id="2175" r:id="rId448"/>
    <p:sldId id="2176" r:id="rId449"/>
    <p:sldId id="2177" r:id="rId450"/>
    <p:sldId id="2178" r:id="rId451"/>
    <p:sldId id="2179" r:id="rId452"/>
    <p:sldId id="2180" r:id="rId453"/>
    <p:sldId id="2181" r:id="rId454"/>
    <p:sldId id="3174" r:id="rId455"/>
    <p:sldId id="2183" r:id="rId456"/>
    <p:sldId id="2184" r:id="rId457"/>
    <p:sldId id="2185" r:id="rId458"/>
    <p:sldId id="2186" r:id="rId459"/>
    <p:sldId id="2187" r:id="rId460"/>
    <p:sldId id="2188" r:id="rId461"/>
    <p:sldId id="2189" r:id="rId462"/>
    <p:sldId id="2190" r:id="rId463"/>
    <p:sldId id="2191" r:id="rId464"/>
    <p:sldId id="2192" r:id="rId465"/>
    <p:sldId id="2193" r:id="rId466"/>
    <p:sldId id="2194" r:id="rId467"/>
    <p:sldId id="2195" r:id="rId468"/>
    <p:sldId id="2196" r:id="rId469"/>
    <p:sldId id="2197" r:id="rId470"/>
    <p:sldId id="2198" r:id="rId471"/>
    <p:sldId id="2199" r:id="rId472"/>
    <p:sldId id="2200" r:id="rId473"/>
    <p:sldId id="3184" r:id="rId474"/>
    <p:sldId id="2201" r:id="rId475"/>
    <p:sldId id="2202" r:id="rId476"/>
    <p:sldId id="2203" r:id="rId477"/>
    <p:sldId id="2204" r:id="rId478"/>
    <p:sldId id="2205" r:id="rId479"/>
    <p:sldId id="2206" r:id="rId480"/>
    <p:sldId id="2207" r:id="rId481"/>
    <p:sldId id="2208" r:id="rId482"/>
    <p:sldId id="2209" r:id="rId483"/>
    <p:sldId id="2210" r:id="rId484"/>
    <p:sldId id="2211" r:id="rId485"/>
    <p:sldId id="2212" r:id="rId486"/>
    <p:sldId id="2213" r:id="rId487"/>
    <p:sldId id="2214" r:id="rId488"/>
    <p:sldId id="2215" r:id="rId489"/>
    <p:sldId id="2216" r:id="rId490"/>
    <p:sldId id="2217" r:id="rId491"/>
    <p:sldId id="2218" r:id="rId492"/>
    <p:sldId id="2219" r:id="rId493"/>
    <p:sldId id="3156" r:id="rId494"/>
    <p:sldId id="2221" r:id="rId495"/>
    <p:sldId id="3157" r:id="rId496"/>
    <p:sldId id="2223" r:id="rId497"/>
    <p:sldId id="2224" r:id="rId498"/>
    <p:sldId id="2225" r:id="rId499"/>
    <p:sldId id="2226" r:id="rId500"/>
    <p:sldId id="2227" r:id="rId501"/>
    <p:sldId id="2228" r:id="rId502"/>
    <p:sldId id="2229" r:id="rId503"/>
    <p:sldId id="2230" r:id="rId504"/>
    <p:sldId id="2231" r:id="rId505"/>
    <p:sldId id="2232" r:id="rId506"/>
    <p:sldId id="2233" r:id="rId507"/>
    <p:sldId id="2234" r:id="rId508"/>
    <p:sldId id="2235" r:id="rId509"/>
    <p:sldId id="2236" r:id="rId510"/>
    <p:sldId id="2237" r:id="rId511"/>
    <p:sldId id="2238" r:id="rId512"/>
    <p:sldId id="2239" r:id="rId513"/>
    <p:sldId id="2240" r:id="rId514"/>
    <p:sldId id="2241" r:id="rId515"/>
    <p:sldId id="2242" r:id="rId516"/>
    <p:sldId id="2243" r:id="rId517"/>
    <p:sldId id="2244" r:id="rId518"/>
    <p:sldId id="2245" r:id="rId519"/>
    <p:sldId id="2246" r:id="rId520"/>
    <p:sldId id="2247" r:id="rId521"/>
    <p:sldId id="2248" r:id="rId522"/>
    <p:sldId id="2249" r:id="rId523"/>
    <p:sldId id="2250" r:id="rId524"/>
    <p:sldId id="2251" r:id="rId525"/>
    <p:sldId id="2252" r:id="rId526"/>
    <p:sldId id="2253" r:id="rId527"/>
    <p:sldId id="2254" r:id="rId528"/>
    <p:sldId id="2255" r:id="rId529"/>
    <p:sldId id="2256" r:id="rId530"/>
    <p:sldId id="2257" r:id="rId531"/>
    <p:sldId id="2258" r:id="rId532"/>
    <p:sldId id="2259" r:id="rId533"/>
    <p:sldId id="2260" r:id="rId534"/>
    <p:sldId id="2261" r:id="rId535"/>
    <p:sldId id="2262" r:id="rId536"/>
    <p:sldId id="2263" r:id="rId537"/>
    <p:sldId id="2264" r:id="rId538"/>
    <p:sldId id="2265" r:id="rId539"/>
    <p:sldId id="2266" r:id="rId540"/>
    <p:sldId id="2267" r:id="rId541"/>
    <p:sldId id="2268" r:id="rId542"/>
    <p:sldId id="2269" r:id="rId543"/>
    <p:sldId id="2270" r:id="rId544"/>
    <p:sldId id="2271" r:id="rId545"/>
    <p:sldId id="2272" r:id="rId546"/>
    <p:sldId id="2273" r:id="rId547"/>
    <p:sldId id="2274" r:id="rId548"/>
    <p:sldId id="2275" r:id="rId549"/>
    <p:sldId id="2276" r:id="rId550"/>
    <p:sldId id="3158" r:id="rId551"/>
    <p:sldId id="2278" r:id="rId552"/>
    <p:sldId id="2279" r:id="rId553"/>
    <p:sldId id="2280" r:id="rId554"/>
    <p:sldId id="2281" r:id="rId555"/>
    <p:sldId id="2282" r:id="rId556"/>
    <p:sldId id="2283" r:id="rId557"/>
    <p:sldId id="2284" r:id="rId558"/>
    <p:sldId id="2285" r:id="rId559"/>
    <p:sldId id="2286" r:id="rId560"/>
    <p:sldId id="2287" r:id="rId561"/>
    <p:sldId id="2288" r:id="rId562"/>
    <p:sldId id="2289" r:id="rId563"/>
    <p:sldId id="2290" r:id="rId564"/>
    <p:sldId id="2291" r:id="rId565"/>
    <p:sldId id="2292" r:id="rId566"/>
    <p:sldId id="2293" r:id="rId567"/>
    <p:sldId id="2294" r:id="rId568"/>
    <p:sldId id="2295" r:id="rId569"/>
    <p:sldId id="2296" r:id="rId570"/>
    <p:sldId id="2297" r:id="rId571"/>
    <p:sldId id="2298" r:id="rId572"/>
    <p:sldId id="2299" r:id="rId573"/>
    <p:sldId id="2300" r:id="rId574"/>
    <p:sldId id="2301" r:id="rId575"/>
    <p:sldId id="2302" r:id="rId576"/>
    <p:sldId id="2303" r:id="rId577"/>
    <p:sldId id="2304" r:id="rId578"/>
    <p:sldId id="2305" r:id="rId579"/>
    <p:sldId id="2306" r:id="rId580"/>
    <p:sldId id="2307" r:id="rId581"/>
    <p:sldId id="2308" r:id="rId582"/>
    <p:sldId id="2309" r:id="rId583"/>
    <p:sldId id="2310" r:id="rId584"/>
    <p:sldId id="2311" r:id="rId585"/>
    <p:sldId id="2312" r:id="rId586"/>
    <p:sldId id="2313" r:id="rId587"/>
    <p:sldId id="2314" r:id="rId588"/>
    <p:sldId id="2315" r:id="rId589"/>
    <p:sldId id="2316" r:id="rId590"/>
    <p:sldId id="2317" r:id="rId591"/>
    <p:sldId id="2318" r:id="rId592"/>
    <p:sldId id="2319" r:id="rId593"/>
    <p:sldId id="2320" r:id="rId594"/>
    <p:sldId id="2321" r:id="rId595"/>
    <p:sldId id="2322" r:id="rId596"/>
    <p:sldId id="2323" r:id="rId597"/>
    <p:sldId id="2324" r:id="rId598"/>
    <p:sldId id="2325" r:id="rId599"/>
    <p:sldId id="2326" r:id="rId600"/>
    <p:sldId id="2327" r:id="rId601"/>
    <p:sldId id="2328" r:id="rId602"/>
    <p:sldId id="2329" r:id="rId603"/>
    <p:sldId id="2330" r:id="rId604"/>
    <p:sldId id="2331" r:id="rId605"/>
    <p:sldId id="2332" r:id="rId606"/>
    <p:sldId id="3159" r:id="rId607"/>
    <p:sldId id="2334" r:id="rId608"/>
    <p:sldId id="2335" r:id="rId609"/>
    <p:sldId id="2336" r:id="rId610"/>
    <p:sldId id="2337" r:id="rId611"/>
    <p:sldId id="2338" r:id="rId612"/>
    <p:sldId id="2339" r:id="rId613"/>
    <p:sldId id="2340" r:id="rId614"/>
    <p:sldId id="2341" r:id="rId615"/>
    <p:sldId id="2342" r:id="rId616"/>
    <p:sldId id="2343" r:id="rId617"/>
    <p:sldId id="2344" r:id="rId618"/>
    <p:sldId id="2345" r:id="rId619"/>
    <p:sldId id="2346" r:id="rId620"/>
    <p:sldId id="2347" r:id="rId621"/>
    <p:sldId id="2348" r:id="rId622"/>
    <p:sldId id="2349" r:id="rId623"/>
    <p:sldId id="2350" r:id="rId624"/>
    <p:sldId id="2351" r:id="rId625"/>
    <p:sldId id="2352" r:id="rId626"/>
    <p:sldId id="2353" r:id="rId627"/>
    <p:sldId id="2354" r:id="rId628"/>
    <p:sldId id="2355" r:id="rId629"/>
    <p:sldId id="2356" r:id="rId630"/>
    <p:sldId id="2357" r:id="rId631"/>
    <p:sldId id="2358" r:id="rId632"/>
    <p:sldId id="2359" r:id="rId633"/>
    <p:sldId id="2360" r:id="rId634"/>
    <p:sldId id="2361" r:id="rId635"/>
    <p:sldId id="2362" r:id="rId636"/>
    <p:sldId id="2363" r:id="rId637"/>
    <p:sldId id="2364" r:id="rId638"/>
    <p:sldId id="2365" r:id="rId639"/>
    <p:sldId id="3029" r:id="rId640"/>
    <p:sldId id="3160" r:id="rId641"/>
    <p:sldId id="3031" r:id="rId642"/>
    <p:sldId id="3032" r:id="rId643"/>
    <p:sldId id="3033" r:id="rId644"/>
    <p:sldId id="3034" r:id="rId645"/>
    <p:sldId id="3035" r:id="rId646"/>
    <p:sldId id="3036" r:id="rId647"/>
    <p:sldId id="3037" r:id="rId648"/>
    <p:sldId id="3038" r:id="rId649"/>
    <p:sldId id="3039" r:id="rId650"/>
    <p:sldId id="3040" r:id="rId651"/>
    <p:sldId id="3041" r:id="rId652"/>
    <p:sldId id="3042" r:id="rId653"/>
    <p:sldId id="3043" r:id="rId654"/>
    <p:sldId id="3044" r:id="rId655"/>
    <p:sldId id="3045" r:id="rId656"/>
    <p:sldId id="3046" r:id="rId657"/>
    <p:sldId id="3047" r:id="rId658"/>
    <p:sldId id="3048" r:id="rId659"/>
    <p:sldId id="3049" r:id="rId660"/>
    <p:sldId id="3050" r:id="rId661"/>
    <p:sldId id="3051" r:id="rId662"/>
    <p:sldId id="3052" r:id="rId663"/>
    <p:sldId id="3053" r:id="rId664"/>
    <p:sldId id="3054" r:id="rId665"/>
    <p:sldId id="3055" r:id="rId666"/>
    <p:sldId id="3056" r:id="rId667"/>
    <p:sldId id="3057" r:id="rId668"/>
    <p:sldId id="3058" r:id="rId669"/>
    <p:sldId id="3059" r:id="rId670"/>
    <p:sldId id="3060" r:id="rId671"/>
    <p:sldId id="3061" r:id="rId672"/>
    <p:sldId id="3062" r:id="rId673"/>
    <p:sldId id="3063" r:id="rId674"/>
    <p:sldId id="3064" r:id="rId675"/>
    <p:sldId id="3065" r:id="rId676"/>
    <p:sldId id="3066" r:id="rId677"/>
    <p:sldId id="3067" r:id="rId678"/>
    <p:sldId id="3068" r:id="rId679"/>
    <p:sldId id="3069" r:id="rId680"/>
    <p:sldId id="3070" r:id="rId681"/>
    <p:sldId id="3071" r:id="rId682"/>
    <p:sldId id="3072" r:id="rId683"/>
    <p:sldId id="3073" r:id="rId684"/>
    <p:sldId id="3074" r:id="rId685"/>
    <p:sldId id="3075" r:id="rId686"/>
    <p:sldId id="3076" r:id="rId687"/>
    <p:sldId id="3077" r:id="rId688"/>
    <p:sldId id="3078" r:id="rId689"/>
    <p:sldId id="3079" r:id="rId690"/>
    <p:sldId id="3080" r:id="rId691"/>
    <p:sldId id="3081" r:id="rId692"/>
    <p:sldId id="3082" r:id="rId693"/>
    <p:sldId id="3083" r:id="rId694"/>
    <p:sldId id="3084" r:id="rId695"/>
    <p:sldId id="3085" r:id="rId696"/>
    <p:sldId id="3086" r:id="rId697"/>
    <p:sldId id="3088" r:id="rId698"/>
    <p:sldId id="3089" r:id="rId699"/>
    <p:sldId id="3090" r:id="rId700"/>
    <p:sldId id="3091" r:id="rId701"/>
    <p:sldId id="3092" r:id="rId702"/>
    <p:sldId id="3093" r:id="rId703"/>
    <p:sldId id="3094" r:id="rId704"/>
    <p:sldId id="3095" r:id="rId705"/>
    <p:sldId id="3096" r:id="rId706"/>
    <p:sldId id="3097" r:id="rId707"/>
    <p:sldId id="3098" r:id="rId708"/>
    <p:sldId id="3099" r:id="rId709"/>
    <p:sldId id="3100" r:id="rId710"/>
    <p:sldId id="3101" r:id="rId711"/>
    <p:sldId id="3102" r:id="rId712"/>
    <p:sldId id="3103" r:id="rId713"/>
    <p:sldId id="3104" r:id="rId714"/>
    <p:sldId id="3105" r:id="rId715"/>
    <p:sldId id="3106" r:id="rId716"/>
    <p:sldId id="3107" r:id="rId717"/>
    <p:sldId id="3108" r:id="rId718"/>
    <p:sldId id="3109" r:id="rId719"/>
    <p:sldId id="3110" r:id="rId720"/>
    <p:sldId id="3111" r:id="rId721"/>
    <p:sldId id="3112" r:id="rId722"/>
    <p:sldId id="3113" r:id="rId723"/>
    <p:sldId id="3114" r:id="rId724"/>
    <p:sldId id="3115" r:id="rId725"/>
    <p:sldId id="3116" r:id="rId726"/>
    <p:sldId id="3117" r:id="rId727"/>
    <p:sldId id="2455" r:id="rId728"/>
    <p:sldId id="3161" r:id="rId729"/>
    <p:sldId id="2457" r:id="rId730"/>
    <p:sldId id="2458" r:id="rId731"/>
    <p:sldId id="2459" r:id="rId732"/>
    <p:sldId id="2460" r:id="rId733"/>
    <p:sldId id="2461" r:id="rId734"/>
    <p:sldId id="2462" r:id="rId735"/>
    <p:sldId id="2463" r:id="rId736"/>
    <p:sldId id="2464" r:id="rId737"/>
    <p:sldId id="2465" r:id="rId738"/>
    <p:sldId id="2466" r:id="rId739"/>
    <p:sldId id="3182" r:id="rId740"/>
    <p:sldId id="2467" r:id="rId741"/>
    <p:sldId id="2468" r:id="rId742"/>
    <p:sldId id="2469" r:id="rId743"/>
    <p:sldId id="2470" r:id="rId744"/>
    <p:sldId id="2471" r:id="rId745"/>
    <p:sldId id="2472" r:id="rId746"/>
    <p:sldId id="2473" r:id="rId747"/>
    <p:sldId id="2474" r:id="rId748"/>
    <p:sldId id="2475" r:id="rId749"/>
    <p:sldId id="2476" r:id="rId750"/>
    <p:sldId id="2477" r:id="rId751"/>
    <p:sldId id="2478" r:id="rId752"/>
    <p:sldId id="2479" r:id="rId753"/>
    <p:sldId id="2480" r:id="rId754"/>
    <p:sldId id="2481" r:id="rId755"/>
    <p:sldId id="2482" r:id="rId756"/>
    <p:sldId id="2483" r:id="rId757"/>
    <p:sldId id="2484" r:id="rId758"/>
    <p:sldId id="2485" r:id="rId759"/>
    <p:sldId id="2486" r:id="rId760"/>
    <p:sldId id="2487" r:id="rId761"/>
    <p:sldId id="2488" r:id="rId762"/>
    <p:sldId id="2489" r:id="rId763"/>
    <p:sldId id="2490" r:id="rId764"/>
    <p:sldId id="2491" r:id="rId765"/>
    <p:sldId id="2492" r:id="rId766"/>
    <p:sldId id="2493" r:id="rId767"/>
    <p:sldId id="2494" r:id="rId768"/>
    <p:sldId id="2495" r:id="rId769"/>
    <p:sldId id="2496" r:id="rId770"/>
    <p:sldId id="2497" r:id="rId771"/>
    <p:sldId id="2498" r:id="rId772"/>
    <p:sldId id="2499" r:id="rId773"/>
    <p:sldId id="2500" r:id="rId774"/>
    <p:sldId id="2501" r:id="rId775"/>
    <p:sldId id="2502" r:id="rId776"/>
    <p:sldId id="2503" r:id="rId777"/>
    <p:sldId id="2504" r:id="rId778"/>
    <p:sldId id="2505" r:id="rId779"/>
    <p:sldId id="2506" r:id="rId780"/>
    <p:sldId id="2507" r:id="rId781"/>
    <p:sldId id="2508" r:id="rId782"/>
    <p:sldId id="2509" r:id="rId783"/>
    <p:sldId id="2510" r:id="rId784"/>
    <p:sldId id="2511" r:id="rId785"/>
    <p:sldId id="2512" r:id="rId786"/>
    <p:sldId id="2513" r:id="rId787"/>
    <p:sldId id="2514" r:id="rId788"/>
    <p:sldId id="2515" r:id="rId789"/>
    <p:sldId id="2516" r:id="rId790"/>
    <p:sldId id="2517" r:id="rId791"/>
    <p:sldId id="2518" r:id="rId792"/>
    <p:sldId id="2519" r:id="rId793"/>
    <p:sldId id="2520" r:id="rId794"/>
    <p:sldId id="2521" r:id="rId795"/>
    <p:sldId id="2522" r:id="rId796"/>
    <p:sldId id="2523" r:id="rId797"/>
    <p:sldId id="2524" r:id="rId798"/>
    <p:sldId id="2525" r:id="rId799"/>
    <p:sldId id="2526" r:id="rId800"/>
    <p:sldId id="2527" r:id="rId801"/>
    <p:sldId id="2528" r:id="rId802"/>
    <p:sldId id="2529" r:id="rId803"/>
    <p:sldId id="2530" r:id="rId804"/>
    <p:sldId id="2531" r:id="rId805"/>
    <p:sldId id="2532" r:id="rId806"/>
    <p:sldId id="2533" r:id="rId807"/>
    <p:sldId id="2534" r:id="rId808"/>
    <p:sldId id="2535" r:id="rId809"/>
    <p:sldId id="2536" r:id="rId810"/>
    <p:sldId id="2537" r:id="rId811"/>
    <p:sldId id="2538" r:id="rId812"/>
    <p:sldId id="2539" r:id="rId813"/>
    <p:sldId id="2540" r:id="rId814"/>
    <p:sldId id="2541" r:id="rId815"/>
    <p:sldId id="2542" r:id="rId816"/>
    <p:sldId id="2543" r:id="rId817"/>
    <p:sldId id="2544" r:id="rId818"/>
    <p:sldId id="2545" r:id="rId819"/>
    <p:sldId id="2546" r:id="rId820"/>
    <p:sldId id="2547" r:id="rId821"/>
    <p:sldId id="2548" r:id="rId822"/>
    <p:sldId id="2549" r:id="rId823"/>
    <p:sldId id="2550" r:id="rId824"/>
    <p:sldId id="2551" r:id="rId825"/>
    <p:sldId id="2552" r:id="rId826"/>
    <p:sldId id="2553" r:id="rId827"/>
    <p:sldId id="2554" r:id="rId828"/>
    <p:sldId id="2555" r:id="rId829"/>
    <p:sldId id="2556" r:id="rId830"/>
    <p:sldId id="2557" r:id="rId831"/>
    <p:sldId id="2558" r:id="rId832"/>
    <p:sldId id="2559" r:id="rId833"/>
    <p:sldId id="2560" r:id="rId834"/>
    <p:sldId id="2561" r:id="rId835"/>
    <p:sldId id="3162" r:id="rId836"/>
    <p:sldId id="2563" r:id="rId837"/>
    <p:sldId id="2564" r:id="rId838"/>
    <p:sldId id="2565" r:id="rId839"/>
    <p:sldId id="2566" r:id="rId840"/>
    <p:sldId id="2567" r:id="rId841"/>
    <p:sldId id="2568" r:id="rId842"/>
    <p:sldId id="2569" r:id="rId843"/>
    <p:sldId id="2570" r:id="rId844"/>
    <p:sldId id="2571" r:id="rId845"/>
    <p:sldId id="2572" r:id="rId846"/>
    <p:sldId id="2573" r:id="rId847"/>
    <p:sldId id="2574" r:id="rId848"/>
    <p:sldId id="2575" r:id="rId849"/>
    <p:sldId id="2576" r:id="rId850"/>
    <p:sldId id="3179" r:id="rId851"/>
    <p:sldId id="2577" r:id="rId852"/>
    <p:sldId id="2578" r:id="rId853"/>
    <p:sldId id="2579" r:id="rId854"/>
    <p:sldId id="2580" r:id="rId855"/>
    <p:sldId id="2581" r:id="rId856"/>
    <p:sldId id="2582" r:id="rId857"/>
    <p:sldId id="2583" r:id="rId858"/>
    <p:sldId id="2584" r:id="rId859"/>
    <p:sldId id="2585" r:id="rId860"/>
    <p:sldId id="2586" r:id="rId861"/>
    <p:sldId id="2587" r:id="rId862"/>
    <p:sldId id="2588" r:id="rId863"/>
    <p:sldId id="2589" r:id="rId864"/>
    <p:sldId id="2590" r:id="rId865"/>
    <p:sldId id="2591" r:id="rId866"/>
    <p:sldId id="2592" r:id="rId867"/>
    <p:sldId id="2593" r:id="rId868"/>
    <p:sldId id="2594" r:id="rId869"/>
    <p:sldId id="2595" r:id="rId870"/>
    <p:sldId id="2596" r:id="rId871"/>
    <p:sldId id="2597" r:id="rId872"/>
    <p:sldId id="2598" r:id="rId873"/>
    <p:sldId id="2599" r:id="rId874"/>
    <p:sldId id="2600" r:id="rId875"/>
    <p:sldId id="2601" r:id="rId876"/>
    <p:sldId id="2602" r:id="rId877"/>
    <p:sldId id="2603" r:id="rId878"/>
    <p:sldId id="2604" r:id="rId879"/>
    <p:sldId id="2605" r:id="rId880"/>
    <p:sldId id="2606" r:id="rId881"/>
    <p:sldId id="2607" r:id="rId882"/>
    <p:sldId id="2608" r:id="rId883"/>
    <p:sldId id="2609" r:id="rId884"/>
    <p:sldId id="2610" r:id="rId885"/>
    <p:sldId id="2611" r:id="rId886"/>
    <p:sldId id="2612" r:id="rId887"/>
    <p:sldId id="2613" r:id="rId888"/>
    <p:sldId id="2614" r:id="rId889"/>
    <p:sldId id="2615" r:id="rId890"/>
    <p:sldId id="2616" r:id="rId891"/>
    <p:sldId id="2617" r:id="rId892"/>
    <p:sldId id="2618" r:id="rId893"/>
    <p:sldId id="2619" r:id="rId894"/>
    <p:sldId id="2620" r:id="rId895"/>
    <p:sldId id="2621" r:id="rId896"/>
    <p:sldId id="2622" r:id="rId897"/>
    <p:sldId id="3163" r:id="rId898"/>
    <p:sldId id="2624" r:id="rId899"/>
    <p:sldId id="2625" r:id="rId900"/>
    <p:sldId id="2626" r:id="rId901"/>
    <p:sldId id="2627" r:id="rId902"/>
    <p:sldId id="2628" r:id="rId903"/>
    <p:sldId id="2629" r:id="rId904"/>
    <p:sldId id="2630" r:id="rId905"/>
    <p:sldId id="2631" r:id="rId906"/>
    <p:sldId id="2632" r:id="rId907"/>
    <p:sldId id="2633" r:id="rId908"/>
    <p:sldId id="2634" r:id="rId909"/>
    <p:sldId id="2635" r:id="rId910"/>
    <p:sldId id="2636" r:id="rId911"/>
    <p:sldId id="2637" r:id="rId912"/>
    <p:sldId id="2638" r:id="rId913"/>
    <p:sldId id="2639" r:id="rId914"/>
    <p:sldId id="2640" r:id="rId915"/>
    <p:sldId id="2641" r:id="rId916"/>
    <p:sldId id="2642" r:id="rId917"/>
    <p:sldId id="2643" r:id="rId918"/>
    <p:sldId id="2644" r:id="rId919"/>
    <p:sldId id="2645" r:id="rId920"/>
    <p:sldId id="2648" r:id="rId921"/>
    <p:sldId id="2646" r:id="rId922"/>
    <p:sldId id="2647" r:id="rId923"/>
    <p:sldId id="2649" r:id="rId924"/>
    <p:sldId id="2650" r:id="rId925"/>
    <p:sldId id="2651" r:id="rId926"/>
    <p:sldId id="2652" r:id="rId927"/>
    <p:sldId id="2653" r:id="rId928"/>
    <p:sldId id="2654" r:id="rId929"/>
    <p:sldId id="2655" r:id="rId930"/>
    <p:sldId id="2656" r:id="rId931"/>
    <p:sldId id="2657" r:id="rId932"/>
    <p:sldId id="2658" r:id="rId933"/>
    <p:sldId id="2659" r:id="rId934"/>
    <p:sldId id="2660" r:id="rId935"/>
    <p:sldId id="2661" r:id="rId936"/>
    <p:sldId id="2662" r:id="rId937"/>
    <p:sldId id="2664" r:id="rId938"/>
    <p:sldId id="2665" r:id="rId939"/>
    <p:sldId id="2666" r:id="rId940"/>
    <p:sldId id="2667" r:id="rId941"/>
    <p:sldId id="2668" r:id="rId942"/>
    <p:sldId id="2669" r:id="rId943"/>
    <p:sldId id="2670" r:id="rId944"/>
    <p:sldId id="2671" r:id="rId945"/>
    <p:sldId id="2672" r:id="rId946"/>
    <p:sldId id="2673" r:id="rId947"/>
    <p:sldId id="2674" r:id="rId948"/>
    <p:sldId id="2675" r:id="rId949"/>
    <p:sldId id="2676" r:id="rId950"/>
    <p:sldId id="2677" r:id="rId951"/>
    <p:sldId id="2678" r:id="rId952"/>
    <p:sldId id="2679" r:id="rId953"/>
    <p:sldId id="2680" r:id="rId954"/>
    <p:sldId id="2681" r:id="rId955"/>
    <p:sldId id="2682" r:id="rId956"/>
    <p:sldId id="2683" r:id="rId957"/>
    <p:sldId id="2684" r:id="rId958"/>
    <p:sldId id="2685" r:id="rId959"/>
    <p:sldId id="2686" r:id="rId960"/>
    <p:sldId id="2687" r:id="rId961"/>
    <p:sldId id="2688" r:id="rId962"/>
    <p:sldId id="2689" r:id="rId963"/>
    <p:sldId id="2690" r:id="rId964"/>
    <p:sldId id="2691" r:id="rId965"/>
    <p:sldId id="2692" r:id="rId966"/>
    <p:sldId id="3180" r:id="rId967"/>
    <p:sldId id="2693" r:id="rId968"/>
    <p:sldId id="2694" r:id="rId969"/>
    <p:sldId id="2695" r:id="rId970"/>
    <p:sldId id="2696" r:id="rId971"/>
    <p:sldId id="2697" r:id="rId972"/>
    <p:sldId id="2698" r:id="rId973"/>
    <p:sldId id="2699" r:id="rId974"/>
    <p:sldId id="2700" r:id="rId975"/>
    <p:sldId id="2701" r:id="rId976"/>
    <p:sldId id="2702" r:id="rId977"/>
    <p:sldId id="2703" r:id="rId978"/>
    <p:sldId id="2704" r:id="rId979"/>
    <p:sldId id="2705" r:id="rId980"/>
    <p:sldId id="2706" r:id="rId981"/>
    <p:sldId id="2707" r:id="rId982"/>
    <p:sldId id="2708" r:id="rId983"/>
    <p:sldId id="2709" r:id="rId984"/>
    <p:sldId id="2710" r:id="rId985"/>
    <p:sldId id="2711" r:id="rId986"/>
    <p:sldId id="2712" r:id="rId987"/>
    <p:sldId id="2713" r:id="rId988"/>
    <p:sldId id="2714" r:id="rId989"/>
    <p:sldId id="2715" r:id="rId990"/>
    <p:sldId id="2716" r:id="rId991"/>
    <p:sldId id="2717" r:id="rId992"/>
    <p:sldId id="2718" r:id="rId993"/>
    <p:sldId id="2719" r:id="rId994"/>
    <p:sldId id="2720" r:id="rId995"/>
    <p:sldId id="2721" r:id="rId996"/>
    <p:sldId id="2722" r:id="rId997"/>
    <p:sldId id="2723" r:id="rId998"/>
    <p:sldId id="2724" r:id="rId999"/>
    <p:sldId id="2725" r:id="rId1000"/>
    <p:sldId id="2726" r:id="rId1001"/>
    <p:sldId id="2727" r:id="rId1002"/>
    <p:sldId id="2728" r:id="rId1003"/>
    <p:sldId id="2729" r:id="rId1004"/>
    <p:sldId id="2730" r:id="rId1005"/>
    <p:sldId id="2731" r:id="rId1006"/>
    <p:sldId id="2732" r:id="rId1007"/>
    <p:sldId id="2733" r:id="rId1008"/>
    <p:sldId id="2734" r:id="rId1009"/>
    <p:sldId id="2735" r:id="rId1010"/>
    <p:sldId id="2736" r:id="rId1011"/>
    <p:sldId id="2737" r:id="rId1012"/>
    <p:sldId id="2738" r:id="rId1013"/>
    <p:sldId id="2739" r:id="rId1014"/>
    <p:sldId id="2740" r:id="rId1015"/>
    <p:sldId id="2741" r:id="rId1016"/>
    <p:sldId id="2742" r:id="rId1017"/>
    <p:sldId id="2743" r:id="rId1018"/>
    <p:sldId id="2744" r:id="rId1019"/>
    <p:sldId id="2745" r:id="rId1020"/>
    <p:sldId id="3164" r:id="rId1021"/>
    <p:sldId id="2747" r:id="rId1022"/>
    <p:sldId id="2748" r:id="rId1023"/>
    <p:sldId id="2749" r:id="rId1024"/>
    <p:sldId id="2750" r:id="rId1025"/>
    <p:sldId id="2751" r:id="rId1026"/>
    <p:sldId id="2752" r:id="rId1027"/>
    <p:sldId id="2753" r:id="rId1028"/>
    <p:sldId id="2754" r:id="rId1029"/>
    <p:sldId id="2755" r:id="rId1030"/>
    <p:sldId id="2756" r:id="rId1031"/>
    <p:sldId id="2757" r:id="rId1032"/>
    <p:sldId id="2758" r:id="rId1033"/>
    <p:sldId id="2759" r:id="rId1034"/>
    <p:sldId id="2760" r:id="rId1035"/>
    <p:sldId id="2761" r:id="rId1036"/>
    <p:sldId id="2762" r:id="rId1037"/>
    <p:sldId id="2763" r:id="rId1038"/>
    <p:sldId id="2764" r:id="rId1039"/>
    <p:sldId id="2765" r:id="rId1040"/>
    <p:sldId id="2766" r:id="rId1041"/>
    <p:sldId id="2767" r:id="rId1042"/>
    <p:sldId id="2768" r:id="rId1043"/>
    <p:sldId id="2769" r:id="rId1044"/>
    <p:sldId id="2770" r:id="rId1045"/>
    <p:sldId id="2771" r:id="rId1046"/>
    <p:sldId id="2772" r:id="rId1047"/>
    <p:sldId id="2773" r:id="rId1048"/>
    <p:sldId id="2774" r:id="rId1049"/>
    <p:sldId id="2775" r:id="rId1050"/>
    <p:sldId id="2776" r:id="rId1051"/>
    <p:sldId id="2777" r:id="rId1052"/>
    <p:sldId id="2778" r:id="rId1053"/>
    <p:sldId id="2779" r:id="rId1054"/>
    <p:sldId id="2782" r:id="rId1055"/>
    <p:sldId id="2783" r:id="rId1056"/>
    <p:sldId id="2784" r:id="rId1057"/>
    <p:sldId id="2785" r:id="rId1058"/>
    <p:sldId id="2786" r:id="rId1059"/>
    <p:sldId id="2787" r:id="rId1060"/>
    <p:sldId id="2788" r:id="rId1061"/>
    <p:sldId id="2789" r:id="rId1062"/>
    <p:sldId id="2790" r:id="rId1063"/>
    <p:sldId id="2791" r:id="rId1064"/>
    <p:sldId id="2792" r:id="rId1065"/>
    <p:sldId id="2793" r:id="rId1066"/>
    <p:sldId id="2794" r:id="rId1067"/>
    <p:sldId id="2795" r:id="rId1068"/>
    <p:sldId id="2796" r:id="rId1069"/>
    <p:sldId id="2797" r:id="rId1070"/>
    <p:sldId id="2799" r:id="rId1071"/>
    <p:sldId id="2800" r:id="rId1072"/>
    <p:sldId id="2801" r:id="rId1073"/>
    <p:sldId id="2802" r:id="rId1074"/>
    <p:sldId id="2803" r:id="rId1075"/>
    <p:sldId id="2804" r:id="rId1076"/>
    <p:sldId id="2805" r:id="rId1077"/>
    <p:sldId id="2806" r:id="rId1078"/>
    <p:sldId id="2807" r:id="rId1079"/>
    <p:sldId id="2808" r:id="rId1080"/>
    <p:sldId id="2809" r:id="rId1081"/>
    <p:sldId id="2810" r:id="rId1082"/>
    <p:sldId id="2811" r:id="rId1083"/>
    <p:sldId id="3165" r:id="rId1084"/>
    <p:sldId id="2813" r:id="rId1085"/>
    <p:sldId id="2814" r:id="rId1086"/>
    <p:sldId id="2815" r:id="rId1087"/>
    <p:sldId id="2816" r:id="rId1088"/>
    <p:sldId id="2817" r:id="rId1089"/>
    <p:sldId id="2818" r:id="rId1090"/>
    <p:sldId id="2819" r:id="rId1091"/>
    <p:sldId id="2820" r:id="rId1092"/>
    <p:sldId id="2821" r:id="rId1093"/>
    <p:sldId id="2822" r:id="rId1094"/>
    <p:sldId id="2823" r:id="rId1095"/>
    <p:sldId id="2824" r:id="rId1096"/>
    <p:sldId id="2825" r:id="rId1097"/>
    <p:sldId id="2826" r:id="rId1098"/>
    <p:sldId id="2828" r:id="rId1099"/>
    <p:sldId id="2829" r:id="rId1100"/>
    <p:sldId id="2830" r:id="rId1101"/>
    <p:sldId id="2831" r:id="rId1102"/>
    <p:sldId id="2832" r:id="rId1103"/>
    <p:sldId id="2833" r:id="rId1104"/>
    <p:sldId id="2834" r:id="rId1105"/>
    <p:sldId id="2835" r:id="rId1106"/>
    <p:sldId id="2836" r:id="rId1107"/>
    <p:sldId id="2837" r:id="rId1108"/>
    <p:sldId id="2838" r:id="rId1109"/>
    <p:sldId id="2839" r:id="rId1110"/>
    <p:sldId id="2840" r:id="rId1111"/>
    <p:sldId id="2841" r:id="rId1112"/>
    <p:sldId id="2842" r:id="rId1113"/>
    <p:sldId id="2843" r:id="rId1114"/>
    <p:sldId id="2844" r:id="rId1115"/>
    <p:sldId id="2845" r:id="rId1116"/>
    <p:sldId id="2846" r:id="rId1117"/>
    <p:sldId id="2847" r:id="rId1118"/>
    <p:sldId id="2848" r:id="rId1119"/>
    <p:sldId id="2849" r:id="rId1120"/>
    <p:sldId id="2850" r:id="rId1121"/>
    <p:sldId id="2851" r:id="rId1122"/>
    <p:sldId id="2852" r:id="rId1123"/>
    <p:sldId id="2853" r:id="rId1124"/>
    <p:sldId id="2854" r:id="rId1125"/>
    <p:sldId id="2855" r:id="rId1126"/>
    <p:sldId id="2856" r:id="rId1127"/>
    <p:sldId id="2857" r:id="rId1128"/>
    <p:sldId id="2858" r:id="rId1129"/>
    <p:sldId id="3166" r:id="rId1130"/>
    <p:sldId id="2860" r:id="rId1131"/>
    <p:sldId id="2861" r:id="rId1132"/>
    <p:sldId id="2862" r:id="rId1133"/>
    <p:sldId id="2863" r:id="rId1134"/>
    <p:sldId id="2864" r:id="rId1135"/>
    <p:sldId id="2865" r:id="rId1136"/>
    <p:sldId id="2866" r:id="rId1137"/>
    <p:sldId id="2867" r:id="rId1138"/>
    <p:sldId id="2868" r:id="rId1139"/>
    <p:sldId id="2869" r:id="rId1140"/>
    <p:sldId id="2870" r:id="rId1141"/>
    <p:sldId id="2871" r:id="rId1142"/>
    <p:sldId id="2872" r:id="rId1143"/>
    <p:sldId id="2873" r:id="rId1144"/>
    <p:sldId id="2874" r:id="rId1145"/>
    <p:sldId id="2875" r:id="rId1146"/>
    <p:sldId id="2876" r:id="rId1147"/>
    <p:sldId id="2877" r:id="rId1148"/>
    <p:sldId id="2878" r:id="rId1149"/>
    <p:sldId id="2879" r:id="rId1150"/>
    <p:sldId id="2880" r:id="rId1151"/>
    <p:sldId id="2881" r:id="rId1152"/>
    <p:sldId id="2882" r:id="rId1153"/>
    <p:sldId id="2883" r:id="rId1154"/>
    <p:sldId id="2884" r:id="rId1155"/>
    <p:sldId id="3167" r:id="rId1156"/>
    <p:sldId id="2886" r:id="rId1157"/>
    <p:sldId id="2887" r:id="rId1158"/>
    <p:sldId id="2888" r:id="rId1159"/>
    <p:sldId id="2889" r:id="rId1160"/>
    <p:sldId id="2890" r:id="rId1161"/>
    <p:sldId id="2891" r:id="rId1162"/>
    <p:sldId id="2892" r:id="rId1163"/>
    <p:sldId id="2893" r:id="rId1164"/>
    <p:sldId id="2894" r:id="rId1165"/>
    <p:sldId id="2895" r:id="rId1166"/>
    <p:sldId id="2896" r:id="rId1167"/>
    <p:sldId id="2897" r:id="rId1168"/>
    <p:sldId id="2898" r:id="rId1169"/>
    <p:sldId id="2899" r:id="rId1170"/>
    <p:sldId id="2900" r:id="rId1171"/>
    <p:sldId id="2901" r:id="rId1172"/>
    <p:sldId id="2902" r:id="rId1173"/>
    <p:sldId id="2903" r:id="rId1174"/>
    <p:sldId id="2904" r:id="rId1175"/>
    <p:sldId id="2905" r:id="rId1176"/>
    <p:sldId id="2906" r:id="rId1177"/>
    <p:sldId id="2907" r:id="rId1178"/>
    <p:sldId id="2909" r:id="rId1179"/>
    <p:sldId id="2910" r:id="rId1180"/>
    <p:sldId id="2911" r:id="rId1181"/>
    <p:sldId id="2912" r:id="rId1182"/>
    <p:sldId id="2913" r:id="rId1183"/>
    <p:sldId id="2914" r:id="rId1184"/>
    <p:sldId id="2915" r:id="rId1185"/>
    <p:sldId id="2917" r:id="rId1186"/>
    <p:sldId id="2918" r:id="rId1187"/>
    <p:sldId id="2919" r:id="rId1188"/>
    <p:sldId id="2920" r:id="rId1189"/>
    <p:sldId id="2921" r:id="rId1190"/>
    <p:sldId id="2922" r:id="rId1191"/>
    <p:sldId id="2923" r:id="rId1192"/>
    <p:sldId id="2924" r:id="rId1193"/>
    <p:sldId id="2926" r:id="rId1194"/>
    <p:sldId id="2927" r:id="rId1195"/>
    <p:sldId id="2928" r:id="rId1196"/>
    <p:sldId id="2929" r:id="rId1197"/>
    <p:sldId id="2930" r:id="rId1198"/>
    <p:sldId id="2932" r:id="rId1199"/>
    <p:sldId id="2933" r:id="rId1200"/>
    <p:sldId id="2934" r:id="rId1201"/>
    <p:sldId id="2935" r:id="rId1202"/>
    <p:sldId id="2936" r:id="rId1203"/>
    <p:sldId id="2937" r:id="rId1204"/>
    <p:sldId id="2939" r:id="rId1205"/>
    <p:sldId id="2940" r:id="rId1206"/>
    <p:sldId id="2941" r:id="rId1207"/>
    <p:sldId id="2942" r:id="rId1208"/>
    <p:sldId id="2943" r:id="rId1209"/>
    <p:sldId id="2944" r:id="rId1210"/>
    <p:sldId id="2945" r:id="rId1211"/>
    <p:sldId id="2946" r:id="rId1212"/>
    <p:sldId id="2947" r:id="rId1213"/>
    <p:sldId id="2948" r:id="rId1214"/>
    <p:sldId id="2949" r:id="rId1215"/>
    <p:sldId id="2950" r:id="rId1216"/>
    <p:sldId id="2951" r:id="rId1217"/>
    <p:sldId id="2952" r:id="rId1218"/>
    <p:sldId id="2953" r:id="rId1219"/>
    <p:sldId id="2954" r:id="rId1220"/>
    <p:sldId id="2955" r:id="rId1221"/>
    <p:sldId id="2956" r:id="rId1222"/>
    <p:sldId id="2958" r:id="rId1223"/>
    <p:sldId id="2959" r:id="rId1224"/>
    <p:sldId id="2960" r:id="rId1225"/>
    <p:sldId id="2961" r:id="rId1226"/>
    <p:sldId id="2962" r:id="rId1227"/>
    <p:sldId id="2963" r:id="rId1228"/>
    <p:sldId id="2965" r:id="rId1229"/>
    <p:sldId id="2966" r:id="rId1230"/>
    <p:sldId id="2967" r:id="rId1231"/>
    <p:sldId id="2968" r:id="rId1232"/>
    <p:sldId id="2969" r:id="rId1233"/>
    <p:sldId id="2970" r:id="rId1234"/>
    <p:sldId id="2971" r:id="rId1235"/>
    <p:sldId id="2972" r:id="rId1236"/>
    <p:sldId id="2973" r:id="rId1237"/>
    <p:sldId id="2974" r:id="rId1238"/>
    <p:sldId id="2975" r:id="rId1239"/>
    <p:sldId id="2976" r:id="rId1240"/>
    <p:sldId id="2977" r:id="rId1241"/>
    <p:sldId id="2978" r:id="rId1242"/>
    <p:sldId id="2979" r:id="rId1243"/>
    <p:sldId id="2980" r:id="rId1244"/>
    <p:sldId id="2981" r:id="rId1245"/>
    <p:sldId id="2982" r:id="rId1246"/>
    <p:sldId id="2983" r:id="rId1247"/>
    <p:sldId id="2984" r:id="rId1248"/>
    <p:sldId id="2985" r:id="rId1249"/>
    <p:sldId id="2986" r:id="rId1250"/>
    <p:sldId id="2987" r:id="rId1251"/>
    <p:sldId id="2988" r:id="rId1252"/>
    <p:sldId id="2989" r:id="rId1253"/>
    <p:sldId id="2990" r:id="rId1254"/>
    <p:sldId id="2991" r:id="rId1255"/>
    <p:sldId id="3168" r:id="rId1256"/>
    <p:sldId id="2993" r:id="rId1257"/>
    <p:sldId id="2994" r:id="rId1258"/>
    <p:sldId id="2995" r:id="rId1259"/>
    <p:sldId id="2996" r:id="rId1260"/>
    <p:sldId id="2997" r:id="rId1261"/>
    <p:sldId id="2998" r:id="rId1262"/>
    <p:sldId id="2999" r:id="rId1263"/>
    <p:sldId id="3000" r:id="rId1264"/>
    <p:sldId id="3001" r:id="rId1265"/>
    <p:sldId id="3002" r:id="rId1266"/>
    <p:sldId id="3003" r:id="rId1267"/>
    <p:sldId id="3004" r:id="rId1268"/>
    <p:sldId id="3005" r:id="rId1269"/>
    <p:sldId id="3006" r:id="rId1270"/>
    <p:sldId id="3007" r:id="rId1271"/>
    <p:sldId id="3008" r:id="rId1272"/>
    <p:sldId id="3009" r:id="rId1273"/>
    <p:sldId id="3011" r:id="rId1274"/>
    <p:sldId id="3012" r:id="rId1275"/>
    <p:sldId id="3013" r:id="rId1276"/>
    <p:sldId id="3014" r:id="rId1277"/>
    <p:sldId id="3015" r:id="rId1278"/>
    <p:sldId id="3016" r:id="rId1279"/>
    <p:sldId id="3017" r:id="rId1280"/>
    <p:sldId id="3018" r:id="rId1281"/>
    <p:sldId id="3019" r:id="rId1282"/>
    <p:sldId id="3020" r:id="rId1283"/>
    <p:sldId id="3021" r:id="rId1284"/>
    <p:sldId id="3022" r:id="rId1285"/>
    <p:sldId id="3023" r:id="rId1286"/>
    <p:sldId id="3024" r:id="rId1287"/>
    <p:sldId id="3025" r:id="rId1288"/>
    <p:sldId id="3026" r:id="rId1289"/>
    <p:sldId id="3027" r:id="rId1290"/>
    <p:sldId id="3028" r:id="rId1291"/>
    <p:sldId id="3176" r:id="rId1292"/>
  </p:sldIdLst>
  <p:sldSz cx="12192000" cy="6858000"/>
  <p:notesSz cx="6858000" cy="9144000"/>
  <p:custDataLst>
    <p:tags r:id="rId12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FEB0897A-AEC1-45E4-823E-1AEF52EC8D14}">
          <p14:sldIdLst>
            <p14:sldId id="3178"/>
          </p14:sldIdLst>
        </p14:section>
        <p14:section name="1.0 Define Phase" id="{0382734A-35FB-4A60-9816-FEF459284783}">
          <p14:sldIdLst>
            <p14:sldId id="1682"/>
          </p14:sldIdLst>
        </p14:section>
        <p14:section name="1.1 Overview of Six Sigma" id="{05AAABBE-9717-4167-A147-732780B832C3}">
          <p14:sldIdLst>
            <p14:sldId id="1683"/>
            <p14:sldId id="1684"/>
            <p14:sldId id="1685"/>
            <p14:sldId id="1686"/>
            <p14:sldId id="1687"/>
            <p14:sldId id="1688"/>
            <p14:sldId id="1689"/>
            <p14:sldId id="1690"/>
            <p14:sldId id="1691"/>
            <p14:sldId id="3175"/>
            <p14:sldId id="1693"/>
            <p14:sldId id="1694"/>
            <p14:sldId id="1695"/>
            <p14:sldId id="1696"/>
            <p14:sldId id="1697"/>
            <p14:sldId id="1698"/>
            <p14:sldId id="1699"/>
            <p14:sldId id="1700"/>
            <p14:sldId id="1701"/>
            <p14:sldId id="1702"/>
            <p14:sldId id="1703"/>
            <p14:sldId id="1704"/>
            <p14:sldId id="1705"/>
            <p14:sldId id="1706"/>
            <p14:sldId id="1707"/>
            <p14:sldId id="1708"/>
            <p14:sldId id="1709"/>
            <p14:sldId id="1710"/>
            <p14:sldId id="1711"/>
            <p14:sldId id="1712"/>
            <p14:sldId id="1713"/>
            <p14:sldId id="1714"/>
            <p14:sldId id="1715"/>
            <p14:sldId id="1716"/>
            <p14:sldId id="1717"/>
            <p14:sldId id="1718"/>
            <p14:sldId id="1719"/>
            <p14:sldId id="1720"/>
            <p14:sldId id="1721"/>
            <p14:sldId id="1722"/>
            <p14:sldId id="1723"/>
            <p14:sldId id="1724"/>
            <p14:sldId id="1725"/>
            <p14:sldId id="1726"/>
            <p14:sldId id="1727"/>
            <p14:sldId id="1728"/>
            <p14:sldId id="1729"/>
            <p14:sldId id="1730"/>
            <p14:sldId id="1731"/>
            <p14:sldId id="1732"/>
            <p14:sldId id="1733"/>
            <p14:sldId id="1734"/>
            <p14:sldId id="1735"/>
            <p14:sldId id="1736"/>
            <p14:sldId id="1737"/>
          </p14:sldIdLst>
        </p14:section>
        <p14:section name="1.2 Six Sigma Fundamentals" id="{2DC7C58E-6543-4FB6-A729-6DB42D395BEF}">
          <p14:sldIdLst>
            <p14:sldId id="1738"/>
            <p14:sldId id="1739"/>
            <p14:sldId id="1740"/>
            <p14:sldId id="1741"/>
            <p14:sldId id="1742"/>
            <p14:sldId id="1743"/>
            <p14:sldId id="1744"/>
            <p14:sldId id="1745"/>
            <p14:sldId id="1746"/>
            <p14:sldId id="1747"/>
            <p14:sldId id="1748"/>
            <p14:sldId id="1749"/>
            <p14:sldId id="1750"/>
            <p14:sldId id="1751"/>
            <p14:sldId id="1752"/>
            <p14:sldId id="1753"/>
            <p14:sldId id="1754"/>
            <p14:sldId id="1755"/>
            <p14:sldId id="1756"/>
            <p14:sldId id="1757"/>
            <p14:sldId id="1758"/>
            <p14:sldId id="1759"/>
            <p14:sldId id="1760"/>
            <p14:sldId id="1761"/>
            <p14:sldId id="1762"/>
            <p14:sldId id="1763"/>
            <p14:sldId id="1764"/>
            <p14:sldId id="1765"/>
            <p14:sldId id="1766"/>
            <p14:sldId id="1767"/>
            <p14:sldId id="1768"/>
            <p14:sldId id="1769"/>
            <p14:sldId id="1770"/>
            <p14:sldId id="1904"/>
            <p14:sldId id="1905"/>
            <p14:sldId id="1906"/>
            <p14:sldId id="1907"/>
            <p14:sldId id="1908"/>
            <p14:sldId id="1909"/>
            <p14:sldId id="1910"/>
            <p14:sldId id="1911"/>
            <p14:sldId id="1912"/>
            <p14:sldId id="1913"/>
            <p14:sldId id="1914"/>
            <p14:sldId id="1915"/>
            <p14:sldId id="1916"/>
            <p14:sldId id="1917"/>
            <p14:sldId id="1918"/>
            <p14:sldId id="1919"/>
            <p14:sldId id="1920"/>
            <p14:sldId id="1921"/>
            <p14:sldId id="1922"/>
            <p14:sldId id="1771"/>
            <p14:sldId id="1772"/>
            <p14:sldId id="1773"/>
            <p14:sldId id="1774"/>
            <p14:sldId id="1775"/>
            <p14:sldId id="1776"/>
            <p14:sldId id="1777"/>
            <p14:sldId id="1778"/>
            <p14:sldId id="1779"/>
            <p14:sldId id="1780"/>
            <p14:sldId id="1781"/>
            <p14:sldId id="1782"/>
            <p14:sldId id="1783"/>
            <p14:sldId id="1784"/>
            <p14:sldId id="1785"/>
            <p14:sldId id="1786"/>
            <p14:sldId id="1787"/>
            <p14:sldId id="1794"/>
            <p14:sldId id="1795"/>
            <p14:sldId id="1796"/>
            <p14:sldId id="1797"/>
            <p14:sldId id="1798"/>
          </p14:sldIdLst>
        </p14:section>
        <p14:section name="1.3 Six Sigma Projects" id="{FE83F612-77C8-4949-ABB5-2E0BC0814C0C}">
          <p14:sldIdLst>
            <p14:sldId id="1799"/>
            <p14:sldId id="3149"/>
            <p14:sldId id="1801"/>
            <p14:sldId id="1802"/>
            <p14:sldId id="1803"/>
            <p14:sldId id="1804"/>
            <p14:sldId id="1805"/>
            <p14:sldId id="1806"/>
            <p14:sldId id="1807"/>
            <p14:sldId id="1808"/>
            <p14:sldId id="1809"/>
            <p14:sldId id="1810"/>
            <p14:sldId id="1811"/>
            <p14:sldId id="1812"/>
            <p14:sldId id="1813"/>
            <p14:sldId id="1814"/>
            <p14:sldId id="3183"/>
            <p14:sldId id="1815"/>
            <p14:sldId id="1816"/>
            <p14:sldId id="1817"/>
            <p14:sldId id="1818"/>
            <p14:sldId id="3181"/>
            <p14:sldId id="1819"/>
            <p14:sldId id="1820"/>
            <p14:sldId id="1821"/>
            <p14:sldId id="1822"/>
            <p14:sldId id="1823"/>
            <p14:sldId id="1824"/>
            <p14:sldId id="1825"/>
            <p14:sldId id="1826"/>
            <p14:sldId id="1827"/>
            <p14:sldId id="1828"/>
            <p14:sldId id="1829"/>
            <p14:sldId id="1830"/>
            <p14:sldId id="1831"/>
            <p14:sldId id="1832"/>
            <p14:sldId id="1833"/>
            <p14:sldId id="1834"/>
            <p14:sldId id="1835"/>
            <p14:sldId id="1836"/>
            <p14:sldId id="1923"/>
            <p14:sldId id="1924"/>
            <p14:sldId id="1925"/>
            <p14:sldId id="1926"/>
            <p14:sldId id="1927"/>
            <p14:sldId id="1928"/>
            <p14:sldId id="1929"/>
            <p14:sldId id="1930"/>
            <p14:sldId id="1956"/>
            <p14:sldId id="1931"/>
            <p14:sldId id="1932"/>
            <p14:sldId id="1933"/>
            <p14:sldId id="1934"/>
            <p14:sldId id="1935"/>
            <p14:sldId id="1936"/>
            <p14:sldId id="1937"/>
            <p14:sldId id="1938"/>
            <p14:sldId id="1939"/>
            <p14:sldId id="3118"/>
            <p14:sldId id="3119"/>
            <p14:sldId id="3120"/>
            <p14:sldId id="3121"/>
            <p14:sldId id="3122"/>
            <p14:sldId id="3123"/>
            <p14:sldId id="3124"/>
            <p14:sldId id="3125"/>
            <p14:sldId id="3126"/>
            <p14:sldId id="3127"/>
            <p14:sldId id="3128"/>
            <p14:sldId id="3129"/>
            <p14:sldId id="3130"/>
            <p14:sldId id="3131"/>
            <p14:sldId id="3132"/>
            <p14:sldId id="3133"/>
            <p14:sldId id="3134"/>
            <p14:sldId id="3135"/>
            <p14:sldId id="3136"/>
            <p14:sldId id="3137"/>
            <p14:sldId id="3138"/>
            <p14:sldId id="3139"/>
            <p14:sldId id="3140"/>
            <p14:sldId id="3141"/>
            <p14:sldId id="3142"/>
            <p14:sldId id="3143"/>
            <p14:sldId id="3144"/>
            <p14:sldId id="3145"/>
          </p14:sldIdLst>
        </p14:section>
        <p14:section name="1.4 Lean Fundamentals" id="{9B509933-17BB-433B-843E-FF65739B1842}">
          <p14:sldIdLst>
            <p14:sldId id="1837"/>
            <p14:sldId id="3150"/>
            <p14:sldId id="1839"/>
            <p14:sldId id="1840"/>
            <p14:sldId id="1841"/>
            <p14:sldId id="1842"/>
            <p14:sldId id="1843"/>
            <p14:sldId id="1844"/>
            <p14:sldId id="1845"/>
            <p14:sldId id="1846"/>
            <p14:sldId id="1847"/>
            <p14:sldId id="1848"/>
            <p14:sldId id="1849"/>
            <p14:sldId id="1850"/>
            <p14:sldId id="1851"/>
            <p14:sldId id="1852"/>
            <p14:sldId id="1853"/>
            <p14:sldId id="1854"/>
            <p14:sldId id="1855"/>
            <p14:sldId id="1856"/>
            <p14:sldId id="1857"/>
            <p14:sldId id="1858"/>
            <p14:sldId id="1859"/>
            <p14:sldId id="1860"/>
            <p14:sldId id="1861"/>
            <p14:sldId id="1862"/>
            <p14:sldId id="1863"/>
            <p14:sldId id="1864"/>
            <p14:sldId id="1865"/>
            <p14:sldId id="1866"/>
            <p14:sldId id="1867"/>
            <p14:sldId id="1868"/>
          </p14:sldIdLst>
        </p14:section>
        <p14:section name="2.0 Measure Phase" id="{18106B83-CC51-4CD0-8B39-ABD1822ACEF2}">
          <p14:sldIdLst>
            <p14:sldId id="1957"/>
            <p14:sldId id="3151"/>
          </p14:sldIdLst>
        </p14:section>
        <p14:section name="2.1 Process Definition" id="{34D9E3F3-1053-4DFF-B378-1D0985B10DE6}">
          <p14:sldIdLst>
            <p14:sldId id="1959"/>
            <p14:sldId id="3171"/>
            <p14:sldId id="1961"/>
            <p14:sldId id="1962"/>
            <p14:sldId id="1963"/>
            <p14:sldId id="1964"/>
            <p14:sldId id="1965"/>
            <p14:sldId id="1966"/>
            <p14:sldId id="1967"/>
            <p14:sldId id="1968"/>
            <p14:sldId id="1969"/>
            <p14:sldId id="1970"/>
            <p14:sldId id="1971"/>
            <p14:sldId id="1972"/>
            <p14:sldId id="1973"/>
            <p14:sldId id="1974"/>
            <p14:sldId id="1975"/>
            <p14:sldId id="1976"/>
            <p14:sldId id="1977"/>
            <p14:sldId id="1978"/>
            <p14:sldId id="1979"/>
            <p14:sldId id="1980"/>
            <p14:sldId id="1981"/>
            <p14:sldId id="1982"/>
            <p14:sldId id="1983"/>
            <p14:sldId id="1984"/>
            <p14:sldId id="1985"/>
            <p14:sldId id="1999"/>
            <p14:sldId id="2000"/>
            <p14:sldId id="2001"/>
            <p14:sldId id="2002"/>
            <p14:sldId id="2003"/>
            <p14:sldId id="2004"/>
            <p14:sldId id="2005"/>
            <p14:sldId id="2006"/>
            <p14:sldId id="2007"/>
            <p14:sldId id="2008"/>
            <p14:sldId id="2009"/>
            <p14:sldId id="2010"/>
            <p14:sldId id="2011"/>
            <p14:sldId id="2012"/>
            <p14:sldId id="2013"/>
            <p14:sldId id="2016"/>
            <p14:sldId id="2017"/>
            <p14:sldId id="2018"/>
            <p14:sldId id="2019"/>
            <p14:sldId id="2020"/>
            <p14:sldId id="2021"/>
            <p14:sldId id="2022"/>
            <p14:sldId id="3185"/>
            <p14:sldId id="2024"/>
            <p14:sldId id="2025"/>
            <p14:sldId id="2026"/>
            <p14:sldId id="2027"/>
            <p14:sldId id="2028"/>
            <p14:sldId id="2029"/>
            <p14:sldId id="2030"/>
            <p14:sldId id="2031"/>
            <p14:sldId id="2034"/>
            <p14:sldId id="2037"/>
            <p14:sldId id="2040"/>
            <p14:sldId id="2043"/>
            <p14:sldId id="2044"/>
            <p14:sldId id="2045"/>
            <p14:sldId id="2046"/>
            <p14:sldId id="2047"/>
            <p14:sldId id="2048"/>
            <p14:sldId id="2049"/>
            <p14:sldId id="2050"/>
          </p14:sldIdLst>
        </p14:section>
        <p14:section name="2.2 Six Sigma Statistics" id="{EFB6CAB5-76A1-4710-93C2-23BCA1D0D137}">
          <p14:sldIdLst>
            <p14:sldId id="2051"/>
            <p14:sldId id="317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3147"/>
            <p14:sldId id="2077"/>
            <p14:sldId id="2078"/>
            <p14:sldId id="2079"/>
            <p14:sldId id="2080"/>
            <p14:sldId id="2081"/>
            <p14:sldId id="2082"/>
            <p14:sldId id="2083"/>
            <p14:sldId id="2084"/>
            <p14:sldId id="2085"/>
            <p14:sldId id="2086"/>
            <p14:sldId id="2087"/>
            <p14:sldId id="2088"/>
            <p14:sldId id="2089"/>
            <p14:sldId id="2090"/>
            <p14:sldId id="2091"/>
            <p14:sldId id="2092"/>
            <p14:sldId id="2093"/>
            <p14:sldId id="2094"/>
            <p14:sldId id="2095"/>
            <p14:sldId id="2096"/>
            <p14:sldId id="2097"/>
            <p14:sldId id="2098"/>
            <p14:sldId id="2099"/>
            <p14:sldId id="2100"/>
            <p14:sldId id="2101"/>
            <p14:sldId id="2102"/>
            <p14:sldId id="2103"/>
            <p14:sldId id="2104"/>
            <p14:sldId id="2105"/>
            <p14:sldId id="2106"/>
            <p14:sldId id="2107"/>
            <p14:sldId id="2108"/>
            <p14:sldId id="2109"/>
            <p14:sldId id="2111"/>
            <p14:sldId id="2112"/>
            <p14:sldId id="2113"/>
          </p14:sldIdLst>
        </p14:section>
        <p14:section name="2.3 MSA" id="{785C13BC-64A8-4E1E-91B9-B8768EA36DAA}">
          <p14:sldIdLst>
            <p14:sldId id="2114"/>
            <p14:sldId id="3173"/>
            <p14:sldId id="2116"/>
            <p14:sldId id="2117"/>
            <p14:sldId id="2118"/>
            <p14:sldId id="2119"/>
            <p14:sldId id="2120"/>
            <p14:sldId id="2121"/>
            <p14:sldId id="2122"/>
            <p14:sldId id="2123"/>
            <p14:sldId id="2124"/>
            <p14:sldId id="2125"/>
            <p14:sldId id="2126"/>
            <p14:sldId id="2127"/>
            <p14:sldId id="2128"/>
            <p14:sldId id="2129"/>
            <p14:sldId id="2130"/>
            <p14:sldId id="2131"/>
            <p14:sldId id="2132"/>
            <p14:sldId id="2133"/>
            <p14:sldId id="2134"/>
            <p14:sldId id="2135"/>
            <p14:sldId id="2136"/>
            <p14:sldId id="2137"/>
            <p14:sldId id="2138"/>
            <p14:sldId id="2139"/>
            <p14:sldId id="2140"/>
            <p14:sldId id="2141"/>
            <p14:sldId id="2142"/>
            <p14:sldId id="2143"/>
            <p14:sldId id="2144"/>
            <p14:sldId id="2145"/>
            <p14:sldId id="2146"/>
            <p14:sldId id="2147"/>
            <p14:sldId id="2148"/>
            <p14:sldId id="2149"/>
            <p14:sldId id="2150"/>
            <p14:sldId id="2151"/>
            <p14:sldId id="2152"/>
            <p14:sldId id="2153"/>
            <p14:sldId id="2154"/>
            <p14:sldId id="2155"/>
            <p14:sldId id="2156"/>
            <p14:sldId id="2157"/>
            <p14:sldId id="2158"/>
            <p14:sldId id="2159"/>
            <p14:sldId id="2160"/>
            <p14:sldId id="2161"/>
            <p14:sldId id="2162"/>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Lst>
        </p14:section>
        <p14:section name="2.4 Process Capability" id="{8EBEDB53-2A18-409F-B927-59AB5C79AD6E}">
          <p14:sldIdLst>
            <p14:sldId id="2181"/>
            <p14:sldId id="3174"/>
            <p14:sldId id="2183"/>
            <p14:sldId id="2184"/>
            <p14:sldId id="2185"/>
            <p14:sldId id="2186"/>
            <p14:sldId id="2187"/>
            <p14:sldId id="2188"/>
            <p14:sldId id="2189"/>
            <p14:sldId id="2190"/>
            <p14:sldId id="2191"/>
            <p14:sldId id="2192"/>
            <p14:sldId id="2193"/>
            <p14:sldId id="2194"/>
            <p14:sldId id="2195"/>
            <p14:sldId id="2196"/>
            <p14:sldId id="2197"/>
            <p14:sldId id="2198"/>
            <p14:sldId id="2199"/>
            <p14:sldId id="2200"/>
            <p14:sldId id="3184"/>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Lst>
        </p14:section>
        <p14:section name="3.0 Analyze Phase" id="{8FB30A61-1A6D-4077-A8F2-15182BB78198}">
          <p14:sldIdLst>
            <p14:sldId id="2219"/>
            <p14:sldId id="3156"/>
          </p14:sldIdLst>
        </p14:section>
        <p14:section name="3.1 Patterns of Variation" id="{6899E101-E97B-402B-8FAD-C884593F498D}">
          <p14:sldIdLst>
            <p14:sldId id="2221"/>
            <p14:sldId id="3157"/>
            <p14:sldId id="2223"/>
            <p14:sldId id="2224"/>
            <p14:sldId id="2225"/>
            <p14:sldId id="2226"/>
            <p14:sldId id="2227"/>
            <p14:sldId id="2228"/>
            <p14:sldId id="2229"/>
            <p14:sldId id="2230"/>
            <p14:sldId id="2231"/>
            <p14:sldId id="2232"/>
            <p14:sldId id="2233"/>
            <p14:sldId id="2234"/>
            <p14:sldId id="2235"/>
            <p14:sldId id="2236"/>
            <p14:sldId id="2237"/>
            <p14:sldId id="2238"/>
            <p14:sldId id="2239"/>
            <p14:sldId id="2240"/>
            <p14:sldId id="2241"/>
            <p14:sldId id="2242"/>
            <p14:sldId id="2243"/>
            <p14:sldId id="2244"/>
            <p14:sldId id="2245"/>
            <p14:sldId id="2246"/>
            <p14:sldId id="2247"/>
            <p14:sldId id="2248"/>
            <p14:sldId id="2249"/>
            <p14:sldId id="2250"/>
            <p14:sldId id="2251"/>
            <p14:sldId id="2252"/>
            <p14:sldId id="2253"/>
            <p14:sldId id="2254"/>
            <p14:sldId id="2255"/>
            <p14:sldId id="2256"/>
            <p14:sldId id="2257"/>
            <p14:sldId id="2258"/>
            <p14:sldId id="2259"/>
            <p14:sldId id="2260"/>
            <p14:sldId id="2261"/>
            <p14:sldId id="2262"/>
            <p14:sldId id="2263"/>
            <p14:sldId id="2264"/>
            <p14:sldId id="2265"/>
            <p14:sldId id="2266"/>
            <p14:sldId id="2267"/>
            <p14:sldId id="2268"/>
            <p14:sldId id="2269"/>
            <p14:sldId id="2270"/>
            <p14:sldId id="2271"/>
            <p14:sldId id="2272"/>
            <p14:sldId id="2273"/>
            <p14:sldId id="2274"/>
            <p14:sldId id="2275"/>
          </p14:sldIdLst>
        </p14:section>
        <p14:section name="3.2 Inferential Statistics" id="{5263AF2C-BE1F-4533-8945-BDBEBD97F220}">
          <p14:sldIdLst>
            <p14:sldId id="2276"/>
            <p14:sldId id="3158"/>
            <p14:sldId id="2278"/>
            <p14:sldId id="2279"/>
            <p14:sldId id="2280"/>
            <p14:sldId id="2281"/>
            <p14:sldId id="2282"/>
            <p14:sldId id="2283"/>
            <p14:sldId id="2284"/>
            <p14:sldId id="2285"/>
            <p14:sldId id="2286"/>
            <p14:sldId id="2287"/>
            <p14:sldId id="2288"/>
            <p14:sldId id="2289"/>
            <p14:sldId id="2290"/>
            <p14:sldId id="2291"/>
            <p14:sldId id="2292"/>
            <p14:sldId id="2293"/>
            <p14:sldId id="2294"/>
            <p14:sldId id="2295"/>
            <p14:sldId id="2296"/>
            <p14:sldId id="2297"/>
            <p14:sldId id="2298"/>
            <p14:sldId id="2299"/>
            <p14:sldId id="2300"/>
            <p14:sldId id="2301"/>
            <p14:sldId id="2302"/>
            <p14:sldId id="2303"/>
            <p14:sldId id="2304"/>
            <p14:sldId id="2305"/>
            <p14:sldId id="2306"/>
            <p14:sldId id="2307"/>
            <p14:sldId id="2308"/>
            <p14:sldId id="2309"/>
            <p14:sldId id="2310"/>
            <p14:sldId id="2311"/>
            <p14:sldId id="2312"/>
            <p14:sldId id="2313"/>
            <p14:sldId id="2314"/>
            <p14:sldId id="2315"/>
            <p14:sldId id="2316"/>
            <p14:sldId id="2317"/>
            <p14:sldId id="2318"/>
            <p14:sldId id="2319"/>
            <p14:sldId id="2320"/>
            <p14:sldId id="2321"/>
            <p14:sldId id="2322"/>
            <p14:sldId id="2323"/>
            <p14:sldId id="2324"/>
            <p14:sldId id="2325"/>
            <p14:sldId id="2326"/>
            <p14:sldId id="2327"/>
            <p14:sldId id="2328"/>
            <p14:sldId id="2329"/>
            <p14:sldId id="2330"/>
            <p14:sldId id="2331"/>
          </p14:sldIdLst>
        </p14:section>
        <p14:section name="3.3 Hypothesis Testing" id="{DA4A8806-EE0B-4314-938F-E8817C5578F9}">
          <p14:sldIdLst>
            <p14:sldId id="2332"/>
            <p14:sldId id="3159"/>
            <p14:sldId id="2334"/>
            <p14:sldId id="2335"/>
            <p14:sldId id="2336"/>
            <p14:sldId id="2337"/>
            <p14:sldId id="2338"/>
            <p14:sldId id="2339"/>
            <p14:sldId id="2340"/>
            <p14:sldId id="2341"/>
            <p14:sldId id="2342"/>
            <p14:sldId id="2343"/>
            <p14:sldId id="2344"/>
            <p14:sldId id="2345"/>
            <p14:sldId id="2346"/>
            <p14:sldId id="2347"/>
            <p14:sldId id="2348"/>
            <p14:sldId id="2349"/>
            <p14:sldId id="2350"/>
            <p14:sldId id="2351"/>
            <p14:sldId id="2352"/>
            <p14:sldId id="2353"/>
            <p14:sldId id="2354"/>
            <p14:sldId id="2355"/>
            <p14:sldId id="2356"/>
            <p14:sldId id="2357"/>
            <p14:sldId id="2358"/>
            <p14:sldId id="2359"/>
            <p14:sldId id="2360"/>
            <p14:sldId id="2361"/>
            <p14:sldId id="2362"/>
            <p14:sldId id="2363"/>
            <p14:sldId id="2364"/>
            <p14:sldId id="2365"/>
          </p14:sldIdLst>
        </p14:section>
        <p14:section name="3.4 Hypothesis Tests: Normal Data" id="{0B20F2E0-B5F3-4E1C-A895-BC846277C388}">
          <p14:sldIdLst>
            <p14:sldId id="3029"/>
            <p14:sldId id="3160"/>
            <p14:sldId id="3031"/>
            <p14:sldId id="3032"/>
            <p14:sldId id="3033"/>
            <p14:sldId id="3034"/>
            <p14:sldId id="3035"/>
            <p14:sldId id="3036"/>
            <p14:sldId id="3037"/>
            <p14:sldId id="3038"/>
            <p14:sldId id="3039"/>
            <p14:sldId id="3040"/>
            <p14:sldId id="3041"/>
            <p14:sldId id="3042"/>
            <p14:sldId id="3043"/>
            <p14:sldId id="3044"/>
            <p14:sldId id="3045"/>
            <p14:sldId id="3046"/>
            <p14:sldId id="3047"/>
            <p14:sldId id="3048"/>
            <p14:sldId id="3049"/>
            <p14:sldId id="3050"/>
            <p14:sldId id="3051"/>
            <p14:sldId id="3052"/>
            <p14:sldId id="3053"/>
            <p14:sldId id="3054"/>
            <p14:sldId id="3055"/>
            <p14:sldId id="3056"/>
            <p14:sldId id="3057"/>
            <p14:sldId id="3058"/>
            <p14:sldId id="3059"/>
            <p14:sldId id="3060"/>
            <p14:sldId id="3061"/>
            <p14:sldId id="3062"/>
            <p14:sldId id="3063"/>
            <p14:sldId id="3064"/>
            <p14:sldId id="3065"/>
            <p14:sldId id="3066"/>
            <p14:sldId id="3067"/>
            <p14:sldId id="3068"/>
            <p14:sldId id="3069"/>
            <p14:sldId id="3070"/>
            <p14:sldId id="3071"/>
            <p14:sldId id="3072"/>
            <p14:sldId id="3073"/>
            <p14:sldId id="3074"/>
            <p14:sldId id="3075"/>
            <p14:sldId id="3076"/>
            <p14:sldId id="3077"/>
            <p14:sldId id="3078"/>
            <p14:sldId id="3079"/>
            <p14:sldId id="3080"/>
            <p14:sldId id="3081"/>
            <p14:sldId id="3082"/>
            <p14:sldId id="3083"/>
            <p14:sldId id="3084"/>
            <p14:sldId id="3085"/>
            <p14:sldId id="3086"/>
            <p14:sldId id="3088"/>
            <p14:sldId id="3089"/>
            <p14:sldId id="3090"/>
            <p14:sldId id="3091"/>
            <p14:sldId id="3092"/>
            <p14:sldId id="3093"/>
            <p14:sldId id="3094"/>
            <p14:sldId id="3095"/>
            <p14:sldId id="3096"/>
            <p14:sldId id="3097"/>
            <p14:sldId id="3098"/>
            <p14:sldId id="3099"/>
            <p14:sldId id="3100"/>
            <p14:sldId id="3101"/>
            <p14:sldId id="3102"/>
            <p14:sldId id="3103"/>
            <p14:sldId id="3104"/>
            <p14:sldId id="3105"/>
            <p14:sldId id="3106"/>
            <p14:sldId id="3107"/>
            <p14:sldId id="3108"/>
            <p14:sldId id="3109"/>
            <p14:sldId id="3110"/>
            <p14:sldId id="3111"/>
            <p14:sldId id="3112"/>
            <p14:sldId id="3113"/>
            <p14:sldId id="3114"/>
            <p14:sldId id="3115"/>
            <p14:sldId id="3116"/>
            <p14:sldId id="3117"/>
          </p14:sldIdLst>
        </p14:section>
        <p14:section name="3.5 Hypothesis Tests: Non-Normal Data" id="{A2F9B8DF-AF14-4DEF-AA9F-3EBE23251CC5}">
          <p14:sldIdLst>
            <p14:sldId id="2455"/>
            <p14:sldId id="3161"/>
            <p14:sldId id="2457"/>
            <p14:sldId id="2458"/>
            <p14:sldId id="2459"/>
            <p14:sldId id="2460"/>
            <p14:sldId id="2461"/>
            <p14:sldId id="2462"/>
            <p14:sldId id="2463"/>
            <p14:sldId id="2464"/>
            <p14:sldId id="2465"/>
            <p14:sldId id="2466"/>
            <p14:sldId id="3182"/>
            <p14:sldId id="2467"/>
            <p14:sldId id="2468"/>
            <p14:sldId id="2469"/>
            <p14:sldId id="2470"/>
            <p14:sldId id="2471"/>
            <p14:sldId id="2472"/>
            <p14:sldId id="2473"/>
            <p14:sldId id="2474"/>
            <p14:sldId id="2475"/>
            <p14:sldId id="2476"/>
            <p14:sldId id="2477"/>
            <p14:sldId id="2478"/>
            <p14:sldId id="2479"/>
            <p14:sldId id="2480"/>
            <p14:sldId id="2481"/>
            <p14:sldId id="2482"/>
            <p14:sldId id="2483"/>
            <p14:sldId id="2484"/>
            <p14:sldId id="2485"/>
            <p14:sldId id="2486"/>
            <p14:sldId id="2487"/>
            <p14:sldId id="2488"/>
            <p14:sldId id="2489"/>
            <p14:sldId id="2490"/>
            <p14:sldId id="2491"/>
            <p14:sldId id="2492"/>
            <p14:sldId id="2493"/>
            <p14:sldId id="2494"/>
            <p14:sldId id="2495"/>
            <p14:sldId id="2496"/>
            <p14:sldId id="2497"/>
            <p14:sldId id="2498"/>
            <p14:sldId id="2499"/>
            <p14:sldId id="2500"/>
            <p14:sldId id="2501"/>
            <p14:sldId id="2502"/>
            <p14:sldId id="2503"/>
            <p14:sldId id="2504"/>
            <p14:sldId id="2505"/>
            <p14:sldId id="2506"/>
            <p14:sldId id="2507"/>
            <p14:sldId id="2508"/>
            <p14:sldId id="2509"/>
            <p14:sldId id="2510"/>
            <p14:sldId id="2511"/>
            <p14:sldId id="2512"/>
            <p14:sldId id="2513"/>
            <p14:sldId id="2514"/>
            <p14:sldId id="2515"/>
            <p14:sldId id="2516"/>
            <p14:sldId id="2517"/>
            <p14:sldId id="2518"/>
            <p14:sldId id="2519"/>
            <p14:sldId id="2520"/>
            <p14:sldId id="2521"/>
            <p14:sldId id="2522"/>
            <p14:sldId id="2523"/>
            <p14:sldId id="2524"/>
            <p14:sldId id="2525"/>
            <p14:sldId id="2526"/>
            <p14:sldId id="2527"/>
            <p14:sldId id="2528"/>
            <p14:sldId id="2529"/>
            <p14:sldId id="2530"/>
            <p14:sldId id="2531"/>
            <p14:sldId id="2532"/>
            <p14:sldId id="2533"/>
            <p14:sldId id="2534"/>
            <p14:sldId id="2535"/>
            <p14:sldId id="2536"/>
            <p14:sldId id="2537"/>
            <p14:sldId id="2538"/>
            <p14:sldId id="2539"/>
            <p14:sldId id="2540"/>
            <p14:sldId id="2541"/>
            <p14:sldId id="2542"/>
            <p14:sldId id="2543"/>
            <p14:sldId id="2544"/>
            <p14:sldId id="2545"/>
            <p14:sldId id="2546"/>
            <p14:sldId id="2547"/>
            <p14:sldId id="2548"/>
            <p14:sldId id="2549"/>
            <p14:sldId id="2550"/>
            <p14:sldId id="2551"/>
            <p14:sldId id="2552"/>
            <p14:sldId id="2553"/>
            <p14:sldId id="2554"/>
            <p14:sldId id="2555"/>
            <p14:sldId id="2556"/>
            <p14:sldId id="2557"/>
            <p14:sldId id="2558"/>
          </p14:sldIdLst>
        </p14:section>
        <p14:section name="4.0 Improve Phase" id="{E5A33AE3-566B-40EB-9C7A-7D4D27A9A318}">
          <p14:sldIdLst>
            <p14:sldId id="2559"/>
            <p14:sldId id="2560"/>
          </p14:sldIdLst>
        </p14:section>
        <p14:section name="4.1 Simple Linear Regression" id="{A096C172-8F20-498B-9881-D82F30C6B84A}">
          <p14:sldIdLst>
            <p14:sldId id="2561"/>
            <p14:sldId id="3162"/>
            <p14:sldId id="2563"/>
            <p14:sldId id="2564"/>
            <p14:sldId id="2565"/>
            <p14:sldId id="2566"/>
            <p14:sldId id="2567"/>
            <p14:sldId id="2568"/>
            <p14:sldId id="2569"/>
            <p14:sldId id="2570"/>
            <p14:sldId id="2571"/>
            <p14:sldId id="2572"/>
            <p14:sldId id="2573"/>
            <p14:sldId id="2574"/>
            <p14:sldId id="2575"/>
            <p14:sldId id="2576"/>
            <p14:sldId id="3179"/>
            <p14:sldId id="2577"/>
            <p14:sldId id="2578"/>
            <p14:sldId id="2579"/>
            <p14:sldId id="2580"/>
            <p14:sldId id="2581"/>
            <p14:sldId id="2582"/>
            <p14:sldId id="2583"/>
            <p14:sldId id="2584"/>
            <p14:sldId id="2585"/>
            <p14:sldId id="2586"/>
            <p14:sldId id="2587"/>
            <p14:sldId id="2588"/>
            <p14:sldId id="2589"/>
            <p14:sldId id="2590"/>
            <p14:sldId id="2591"/>
            <p14:sldId id="2592"/>
            <p14:sldId id="2593"/>
            <p14:sldId id="2594"/>
            <p14:sldId id="2595"/>
            <p14:sldId id="2596"/>
            <p14:sldId id="2597"/>
            <p14:sldId id="2598"/>
            <p14:sldId id="2599"/>
            <p14:sldId id="2600"/>
            <p14:sldId id="2601"/>
            <p14:sldId id="2602"/>
            <p14:sldId id="2603"/>
            <p14:sldId id="2604"/>
            <p14:sldId id="2605"/>
            <p14:sldId id="2606"/>
            <p14:sldId id="2607"/>
            <p14:sldId id="2608"/>
            <p14:sldId id="2609"/>
            <p14:sldId id="2610"/>
            <p14:sldId id="2611"/>
            <p14:sldId id="2612"/>
            <p14:sldId id="2613"/>
            <p14:sldId id="2614"/>
            <p14:sldId id="2615"/>
            <p14:sldId id="2616"/>
            <p14:sldId id="2617"/>
            <p14:sldId id="2618"/>
            <p14:sldId id="2619"/>
            <p14:sldId id="2620"/>
            <p14:sldId id="2621"/>
          </p14:sldIdLst>
        </p14:section>
        <p14:section name="4.2 Multiple Regression Analysis" id="{F04D430D-F327-4BFE-B9F3-864EB3A04463}">
          <p14:sldIdLst>
            <p14:sldId id="2622"/>
            <p14:sldId id="3163"/>
            <p14:sldId id="2624"/>
            <p14:sldId id="2625"/>
            <p14:sldId id="2626"/>
            <p14:sldId id="2627"/>
            <p14:sldId id="2628"/>
            <p14:sldId id="2629"/>
            <p14:sldId id="2630"/>
            <p14:sldId id="2631"/>
            <p14:sldId id="2632"/>
            <p14:sldId id="2633"/>
            <p14:sldId id="2634"/>
            <p14:sldId id="2635"/>
            <p14:sldId id="2636"/>
            <p14:sldId id="2637"/>
            <p14:sldId id="2638"/>
            <p14:sldId id="2639"/>
            <p14:sldId id="2640"/>
            <p14:sldId id="2641"/>
            <p14:sldId id="2642"/>
            <p14:sldId id="2643"/>
            <p14:sldId id="2644"/>
            <p14:sldId id="2645"/>
            <p14:sldId id="2648"/>
            <p14:sldId id="2646"/>
            <p14:sldId id="2647"/>
            <p14:sldId id="2649"/>
            <p14:sldId id="2650"/>
            <p14:sldId id="2651"/>
            <p14:sldId id="2652"/>
            <p14:sldId id="2653"/>
            <p14:sldId id="2654"/>
            <p14:sldId id="2655"/>
            <p14:sldId id="2656"/>
            <p14:sldId id="2657"/>
            <p14:sldId id="2658"/>
            <p14:sldId id="2659"/>
            <p14:sldId id="2660"/>
            <p14:sldId id="2661"/>
            <p14:sldId id="2662"/>
            <p14:sldId id="2664"/>
            <p14:sldId id="2665"/>
            <p14:sldId id="2666"/>
            <p14:sldId id="2667"/>
            <p14:sldId id="2668"/>
            <p14:sldId id="2669"/>
            <p14:sldId id="2670"/>
            <p14:sldId id="2671"/>
            <p14:sldId id="2672"/>
            <p14:sldId id="2673"/>
            <p14:sldId id="2674"/>
            <p14:sldId id="2675"/>
            <p14:sldId id="2676"/>
            <p14:sldId id="2677"/>
            <p14:sldId id="2678"/>
            <p14:sldId id="2679"/>
            <p14:sldId id="2680"/>
            <p14:sldId id="2681"/>
            <p14:sldId id="2682"/>
            <p14:sldId id="2683"/>
            <p14:sldId id="2684"/>
            <p14:sldId id="2685"/>
            <p14:sldId id="2686"/>
            <p14:sldId id="2687"/>
            <p14:sldId id="2688"/>
            <p14:sldId id="2689"/>
            <p14:sldId id="2690"/>
            <p14:sldId id="2691"/>
            <p14:sldId id="2692"/>
            <p14:sldId id="3180"/>
            <p14:sldId id="2693"/>
            <p14:sldId id="2694"/>
            <p14:sldId id="2695"/>
            <p14:sldId id="2696"/>
            <p14:sldId id="2697"/>
            <p14:sldId id="2698"/>
            <p14:sldId id="2699"/>
            <p14:sldId id="2700"/>
            <p14:sldId id="2701"/>
            <p14:sldId id="2702"/>
            <p14:sldId id="2703"/>
            <p14:sldId id="2704"/>
            <p14:sldId id="2705"/>
            <p14:sldId id="2706"/>
            <p14:sldId id="2707"/>
            <p14:sldId id="2708"/>
            <p14:sldId id="2709"/>
            <p14:sldId id="2710"/>
            <p14:sldId id="2711"/>
            <p14:sldId id="2712"/>
            <p14:sldId id="2713"/>
            <p14:sldId id="2714"/>
            <p14:sldId id="2715"/>
          </p14:sldIdLst>
        </p14:section>
        <p14:section name="4.3 Designed Experiments" id="{DBD1D5A4-D5A7-41B7-A496-9F3E8525E5C8}">
          <p14:sldIdLst>
            <p14:sldId id="2716"/>
            <p14:sldId id="2717"/>
            <p14:sldId id="2718"/>
            <p14:sldId id="2719"/>
            <p14:sldId id="2720"/>
            <p14:sldId id="2721"/>
            <p14:sldId id="2722"/>
            <p14:sldId id="2723"/>
            <p14:sldId id="2724"/>
            <p14:sldId id="2725"/>
            <p14:sldId id="2726"/>
            <p14:sldId id="2727"/>
            <p14:sldId id="2728"/>
            <p14:sldId id="2729"/>
            <p14:sldId id="2730"/>
            <p14:sldId id="2731"/>
            <p14:sldId id="2732"/>
            <p14:sldId id="2733"/>
            <p14:sldId id="2734"/>
            <p14:sldId id="2735"/>
            <p14:sldId id="2736"/>
            <p14:sldId id="2737"/>
            <p14:sldId id="2738"/>
            <p14:sldId id="2739"/>
            <p14:sldId id="2740"/>
            <p14:sldId id="2741"/>
            <p14:sldId id="2742"/>
            <p14:sldId id="2743"/>
            <p14:sldId id="2744"/>
          </p14:sldIdLst>
        </p14:section>
        <p14:section name="4.4 Full Factorial Experiments" id="{B13729BD-8B6C-4DF8-BD85-2B9D204283B7}">
          <p14:sldIdLst>
            <p14:sldId id="2745"/>
            <p14:sldId id="3164"/>
            <p14:sldId id="2747"/>
            <p14:sldId id="2748"/>
            <p14:sldId id="2749"/>
            <p14:sldId id="2750"/>
            <p14:sldId id="2751"/>
            <p14:sldId id="2752"/>
            <p14:sldId id="2753"/>
            <p14:sldId id="2754"/>
            <p14:sldId id="2755"/>
            <p14:sldId id="2756"/>
            <p14:sldId id="2757"/>
            <p14:sldId id="2758"/>
            <p14:sldId id="2759"/>
            <p14:sldId id="2760"/>
            <p14:sldId id="2761"/>
            <p14:sldId id="2762"/>
            <p14:sldId id="2763"/>
            <p14:sldId id="2764"/>
            <p14:sldId id="2765"/>
            <p14:sldId id="2766"/>
            <p14:sldId id="2767"/>
            <p14:sldId id="2768"/>
            <p14:sldId id="2769"/>
            <p14:sldId id="2770"/>
            <p14:sldId id="2771"/>
            <p14:sldId id="2772"/>
            <p14:sldId id="2773"/>
            <p14:sldId id="2774"/>
            <p14:sldId id="2775"/>
            <p14:sldId id="2776"/>
            <p14:sldId id="2777"/>
            <p14:sldId id="2778"/>
            <p14:sldId id="2779"/>
            <p14:sldId id="2782"/>
            <p14:sldId id="2783"/>
            <p14:sldId id="2784"/>
            <p14:sldId id="2785"/>
            <p14:sldId id="2786"/>
            <p14:sldId id="2787"/>
            <p14:sldId id="2788"/>
            <p14:sldId id="2789"/>
            <p14:sldId id="2790"/>
            <p14:sldId id="2791"/>
            <p14:sldId id="2792"/>
            <p14:sldId id="2793"/>
            <p14:sldId id="2794"/>
            <p14:sldId id="2795"/>
            <p14:sldId id="2796"/>
            <p14:sldId id="2797"/>
            <p14:sldId id="2799"/>
            <p14:sldId id="2800"/>
            <p14:sldId id="2801"/>
            <p14:sldId id="2802"/>
            <p14:sldId id="2803"/>
            <p14:sldId id="2804"/>
            <p14:sldId id="2805"/>
            <p14:sldId id="2806"/>
            <p14:sldId id="2807"/>
            <p14:sldId id="2808"/>
            <p14:sldId id="2809"/>
            <p14:sldId id="2810"/>
          </p14:sldIdLst>
        </p14:section>
        <p14:section name="4.5 Fractional Factorial Experiments" id="{E23CA287-5919-4BDB-8528-57DAB7342D06}">
          <p14:sldIdLst>
            <p14:sldId id="2811"/>
            <p14:sldId id="3165"/>
            <p14:sldId id="2813"/>
            <p14:sldId id="2814"/>
            <p14:sldId id="2815"/>
            <p14:sldId id="2816"/>
            <p14:sldId id="2817"/>
            <p14:sldId id="2818"/>
            <p14:sldId id="2819"/>
            <p14:sldId id="2820"/>
            <p14:sldId id="2821"/>
            <p14:sldId id="2822"/>
            <p14:sldId id="2823"/>
            <p14:sldId id="2824"/>
            <p14:sldId id="2825"/>
            <p14:sldId id="2826"/>
            <p14:sldId id="2828"/>
            <p14:sldId id="2829"/>
            <p14:sldId id="2830"/>
            <p14:sldId id="2831"/>
            <p14:sldId id="2832"/>
            <p14:sldId id="2833"/>
            <p14:sldId id="2834"/>
            <p14:sldId id="2835"/>
            <p14:sldId id="2836"/>
            <p14:sldId id="2837"/>
            <p14:sldId id="2838"/>
            <p14:sldId id="2839"/>
            <p14:sldId id="2840"/>
            <p14:sldId id="2841"/>
            <p14:sldId id="2842"/>
            <p14:sldId id="2843"/>
            <p14:sldId id="2844"/>
            <p14:sldId id="2845"/>
            <p14:sldId id="2846"/>
            <p14:sldId id="2847"/>
            <p14:sldId id="2848"/>
            <p14:sldId id="2849"/>
            <p14:sldId id="2850"/>
            <p14:sldId id="2851"/>
            <p14:sldId id="2852"/>
            <p14:sldId id="2853"/>
            <p14:sldId id="2854"/>
            <p14:sldId id="2855"/>
          </p14:sldIdLst>
        </p14:section>
        <p14:section name="5.0 Control Phase" id="{90EED283-EDDA-4E80-9693-7ACA416C0771}">
          <p14:sldIdLst>
            <p14:sldId id="2856"/>
            <p14:sldId id="2857"/>
          </p14:sldIdLst>
        </p14:section>
        <p14:section name="5.1 Lean Controls" id="{3222B355-5ED1-4276-B5DD-C2DD424084B2}">
          <p14:sldIdLst>
            <p14:sldId id="2858"/>
            <p14:sldId id="3166"/>
            <p14:sldId id="2860"/>
            <p14:sldId id="2861"/>
            <p14:sldId id="2862"/>
            <p14:sldId id="2863"/>
            <p14:sldId id="2864"/>
            <p14:sldId id="2865"/>
            <p14:sldId id="2866"/>
            <p14:sldId id="2867"/>
            <p14:sldId id="2868"/>
            <p14:sldId id="2869"/>
            <p14:sldId id="2870"/>
            <p14:sldId id="2871"/>
            <p14:sldId id="2872"/>
            <p14:sldId id="2873"/>
            <p14:sldId id="2874"/>
            <p14:sldId id="2875"/>
            <p14:sldId id="2876"/>
            <p14:sldId id="2877"/>
            <p14:sldId id="2878"/>
            <p14:sldId id="2879"/>
            <p14:sldId id="2880"/>
            <p14:sldId id="2881"/>
            <p14:sldId id="2882"/>
            <p14:sldId id="2883"/>
          </p14:sldIdLst>
        </p14:section>
        <p14:section name="5.2 Statistical Process Control" id="{317A58B6-3893-4CE3-A355-1C91A415D2E4}">
          <p14:sldIdLst>
            <p14:sldId id="2884"/>
            <p14:sldId id="3167"/>
            <p14:sldId id="2886"/>
            <p14:sldId id="2887"/>
            <p14:sldId id="2888"/>
            <p14:sldId id="2889"/>
            <p14:sldId id="2890"/>
            <p14:sldId id="2891"/>
            <p14:sldId id="2892"/>
            <p14:sldId id="2893"/>
            <p14:sldId id="2894"/>
            <p14:sldId id="2895"/>
            <p14:sldId id="2896"/>
            <p14:sldId id="2897"/>
            <p14:sldId id="2898"/>
            <p14:sldId id="2899"/>
            <p14:sldId id="2900"/>
            <p14:sldId id="2901"/>
            <p14:sldId id="2902"/>
            <p14:sldId id="2903"/>
            <p14:sldId id="2904"/>
            <p14:sldId id="2905"/>
            <p14:sldId id="2906"/>
            <p14:sldId id="2907"/>
            <p14:sldId id="2909"/>
            <p14:sldId id="2910"/>
            <p14:sldId id="2911"/>
            <p14:sldId id="2912"/>
            <p14:sldId id="2913"/>
            <p14:sldId id="2914"/>
            <p14:sldId id="2915"/>
            <p14:sldId id="2917"/>
            <p14:sldId id="2918"/>
            <p14:sldId id="2919"/>
            <p14:sldId id="2920"/>
            <p14:sldId id="2921"/>
            <p14:sldId id="2922"/>
            <p14:sldId id="2923"/>
            <p14:sldId id="2924"/>
            <p14:sldId id="2926"/>
            <p14:sldId id="2927"/>
            <p14:sldId id="2928"/>
            <p14:sldId id="2929"/>
            <p14:sldId id="2930"/>
            <p14:sldId id="2932"/>
            <p14:sldId id="2933"/>
            <p14:sldId id="2934"/>
            <p14:sldId id="2935"/>
            <p14:sldId id="2936"/>
            <p14:sldId id="2937"/>
            <p14:sldId id="2939"/>
            <p14:sldId id="2940"/>
            <p14:sldId id="2941"/>
            <p14:sldId id="2942"/>
            <p14:sldId id="2943"/>
            <p14:sldId id="2944"/>
            <p14:sldId id="2945"/>
            <p14:sldId id="2946"/>
            <p14:sldId id="2947"/>
            <p14:sldId id="2948"/>
            <p14:sldId id="2949"/>
            <p14:sldId id="2950"/>
            <p14:sldId id="2951"/>
            <p14:sldId id="2952"/>
            <p14:sldId id="2953"/>
            <p14:sldId id="2954"/>
            <p14:sldId id="2955"/>
            <p14:sldId id="2956"/>
            <p14:sldId id="2958"/>
            <p14:sldId id="2959"/>
            <p14:sldId id="2960"/>
            <p14:sldId id="2961"/>
            <p14:sldId id="2962"/>
            <p14:sldId id="2963"/>
            <p14:sldId id="2965"/>
            <p14:sldId id="2966"/>
            <p14:sldId id="2967"/>
            <p14:sldId id="2968"/>
            <p14:sldId id="2969"/>
            <p14:sldId id="2970"/>
            <p14:sldId id="2971"/>
            <p14:sldId id="2972"/>
            <p14:sldId id="2973"/>
            <p14:sldId id="2974"/>
            <p14:sldId id="2975"/>
            <p14:sldId id="2976"/>
            <p14:sldId id="2977"/>
            <p14:sldId id="2978"/>
            <p14:sldId id="2979"/>
            <p14:sldId id="2980"/>
            <p14:sldId id="2981"/>
            <p14:sldId id="2982"/>
            <p14:sldId id="2983"/>
            <p14:sldId id="2984"/>
            <p14:sldId id="2985"/>
            <p14:sldId id="2986"/>
            <p14:sldId id="2987"/>
            <p14:sldId id="2988"/>
            <p14:sldId id="2989"/>
            <p14:sldId id="2990"/>
          </p14:sldIdLst>
        </p14:section>
        <p14:section name="5.3 Six Sigma Control Plans" id="{B0BE44FD-387A-49E1-A6BF-80D22AC847DF}">
          <p14:sldIdLst>
            <p14:sldId id="2991"/>
            <p14:sldId id="3168"/>
            <p14:sldId id="2993"/>
            <p14:sldId id="2994"/>
            <p14:sldId id="2995"/>
            <p14:sldId id="2996"/>
            <p14:sldId id="2997"/>
            <p14:sldId id="2998"/>
            <p14:sldId id="2999"/>
            <p14:sldId id="3000"/>
            <p14:sldId id="3001"/>
            <p14:sldId id="3002"/>
            <p14:sldId id="3003"/>
            <p14:sldId id="3004"/>
            <p14:sldId id="3005"/>
            <p14:sldId id="3006"/>
            <p14:sldId id="3007"/>
            <p14:sldId id="3008"/>
            <p14:sldId id="3009"/>
            <p14:sldId id="3011"/>
            <p14:sldId id="3012"/>
            <p14:sldId id="3013"/>
            <p14:sldId id="3014"/>
            <p14:sldId id="3015"/>
            <p14:sldId id="3016"/>
            <p14:sldId id="3017"/>
            <p14:sldId id="3018"/>
            <p14:sldId id="3019"/>
            <p14:sldId id="3020"/>
            <p14:sldId id="3021"/>
            <p14:sldId id="3022"/>
            <p14:sldId id="3023"/>
            <p14:sldId id="3024"/>
            <p14:sldId id="3025"/>
            <p14:sldId id="3026"/>
            <p14:sldId id="3027"/>
            <p14:sldId id="3028"/>
            <p14:sldId id="3176"/>
          </p14:sldIdLst>
        </p14:section>
      </p14:sectionLst>
    </p:ext>
    <p:ext uri="{EFAFB233-063F-42B5-8137-9DF3F51BA10A}">
      <p15:sldGuideLst xmlns:p15="http://schemas.microsoft.com/office/powerpoint/2012/main">
        <p15:guide id="1" orient="horz" pos="672" userDrawn="1">
          <p15:clr>
            <a:srgbClr val="A4A3A4"/>
          </p15:clr>
        </p15:guide>
        <p15:guide id="2" pos="390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C0"/>
    <a:srgbClr val="102245"/>
    <a:srgbClr val="1F5252"/>
    <a:srgbClr val="292929"/>
    <a:srgbClr val="000000"/>
    <a:srgbClr val="4D4D4D"/>
    <a:srgbClr val="333333"/>
    <a:srgbClr val="182835"/>
    <a:srgbClr val="403A3A"/>
    <a:srgbClr val="1828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85835" autoAdjust="0"/>
  </p:normalViewPr>
  <p:slideViewPr>
    <p:cSldViewPr>
      <p:cViewPr varScale="1">
        <p:scale>
          <a:sx n="98" d="100"/>
          <a:sy n="98" d="100"/>
        </p:scale>
        <p:origin x="954" y="72"/>
      </p:cViewPr>
      <p:guideLst>
        <p:guide orient="horz" pos="672"/>
        <p:guide pos="3904"/>
      </p:guideLst>
    </p:cSldViewPr>
  </p:slideViewPr>
  <p:notesTextViewPr>
    <p:cViewPr>
      <p:scale>
        <a:sx n="125" d="100"/>
        <a:sy n="125" d="100"/>
      </p:scale>
      <p:origin x="0" y="0"/>
    </p:cViewPr>
  </p:notesTextViewPr>
  <p:sorterViewPr>
    <p:cViewPr varScale="1">
      <p:scale>
        <a:sx n="1" d="1"/>
        <a:sy n="1" d="1"/>
      </p:scale>
      <p:origin x="0" y="0"/>
    </p:cViewPr>
  </p:sorterViewPr>
  <p:notesViewPr>
    <p:cSldViewPr>
      <p:cViewPr>
        <p:scale>
          <a:sx n="125" d="100"/>
          <a:sy n="125" d="100"/>
        </p:scale>
        <p:origin x="-1350" y="17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1" Type="http://schemas.openxmlformats.org/officeDocument/2006/relationships/slide" Target="slides/slide17.xml"/><Relationship Id="rId170" Type="http://schemas.openxmlformats.org/officeDocument/2006/relationships/slide" Target="slides/slide166.xml"/><Relationship Id="rId268" Type="http://schemas.openxmlformats.org/officeDocument/2006/relationships/slide" Target="slides/slide264.xml"/><Relationship Id="rId475" Type="http://schemas.openxmlformats.org/officeDocument/2006/relationships/slide" Target="slides/slide471.xml"/><Relationship Id="rId682" Type="http://schemas.openxmlformats.org/officeDocument/2006/relationships/slide" Target="slides/slide678.xml"/><Relationship Id="rId128" Type="http://schemas.openxmlformats.org/officeDocument/2006/relationships/slide" Target="slides/slide124.xml"/><Relationship Id="rId335" Type="http://schemas.openxmlformats.org/officeDocument/2006/relationships/slide" Target="slides/slide331.xml"/><Relationship Id="rId542" Type="http://schemas.openxmlformats.org/officeDocument/2006/relationships/slide" Target="slides/slide538.xml"/><Relationship Id="rId987" Type="http://schemas.openxmlformats.org/officeDocument/2006/relationships/slide" Target="slides/slide983.xml"/><Relationship Id="rId1172" Type="http://schemas.openxmlformats.org/officeDocument/2006/relationships/slide" Target="slides/slide1168.xml"/><Relationship Id="rId402" Type="http://schemas.openxmlformats.org/officeDocument/2006/relationships/slide" Target="slides/slide398.xml"/><Relationship Id="rId847" Type="http://schemas.openxmlformats.org/officeDocument/2006/relationships/slide" Target="slides/slide843.xml"/><Relationship Id="rId1032" Type="http://schemas.openxmlformats.org/officeDocument/2006/relationships/slide" Target="slides/slide1028.xml"/><Relationship Id="rId707" Type="http://schemas.openxmlformats.org/officeDocument/2006/relationships/slide" Target="slides/slide703.xml"/><Relationship Id="rId914" Type="http://schemas.openxmlformats.org/officeDocument/2006/relationships/slide" Target="slides/slide910.xml"/><Relationship Id="rId43" Type="http://schemas.openxmlformats.org/officeDocument/2006/relationships/slide" Target="slides/slide39.xml"/><Relationship Id="rId192" Type="http://schemas.openxmlformats.org/officeDocument/2006/relationships/slide" Target="slides/slide188.xml"/><Relationship Id="rId497" Type="http://schemas.openxmlformats.org/officeDocument/2006/relationships/slide" Target="slides/slide493.xml"/><Relationship Id="rId357" Type="http://schemas.openxmlformats.org/officeDocument/2006/relationships/slide" Target="slides/slide353.xml"/><Relationship Id="rId1194" Type="http://schemas.openxmlformats.org/officeDocument/2006/relationships/slide" Target="slides/slide1190.xml"/><Relationship Id="rId217" Type="http://schemas.openxmlformats.org/officeDocument/2006/relationships/slide" Target="slides/slide213.xml"/><Relationship Id="rId564" Type="http://schemas.openxmlformats.org/officeDocument/2006/relationships/slide" Target="slides/slide560.xml"/><Relationship Id="rId771" Type="http://schemas.openxmlformats.org/officeDocument/2006/relationships/slide" Target="slides/slide767.xml"/><Relationship Id="rId869" Type="http://schemas.openxmlformats.org/officeDocument/2006/relationships/slide" Target="slides/slide865.xml"/><Relationship Id="rId424" Type="http://schemas.openxmlformats.org/officeDocument/2006/relationships/slide" Target="slides/slide420.xml"/><Relationship Id="rId631" Type="http://schemas.openxmlformats.org/officeDocument/2006/relationships/slide" Target="slides/slide627.xml"/><Relationship Id="rId729" Type="http://schemas.openxmlformats.org/officeDocument/2006/relationships/slide" Target="slides/slide725.xml"/><Relationship Id="rId1054" Type="http://schemas.openxmlformats.org/officeDocument/2006/relationships/slide" Target="slides/slide1050.xml"/><Relationship Id="rId1261" Type="http://schemas.openxmlformats.org/officeDocument/2006/relationships/slide" Target="slides/slide1257.xml"/><Relationship Id="rId936" Type="http://schemas.openxmlformats.org/officeDocument/2006/relationships/slide" Target="slides/slide932.xml"/><Relationship Id="rId1121" Type="http://schemas.openxmlformats.org/officeDocument/2006/relationships/slide" Target="slides/slide1117.xml"/><Relationship Id="rId1219" Type="http://schemas.openxmlformats.org/officeDocument/2006/relationships/slide" Target="slides/slide1215.xml"/><Relationship Id="rId65" Type="http://schemas.openxmlformats.org/officeDocument/2006/relationships/slide" Target="slides/slide61.xml"/><Relationship Id="rId281" Type="http://schemas.openxmlformats.org/officeDocument/2006/relationships/slide" Target="slides/slide277.xml"/><Relationship Id="rId141" Type="http://schemas.openxmlformats.org/officeDocument/2006/relationships/slide" Target="slides/slide137.xml"/><Relationship Id="rId379" Type="http://schemas.openxmlformats.org/officeDocument/2006/relationships/slide" Target="slides/slide375.xml"/><Relationship Id="rId586" Type="http://schemas.openxmlformats.org/officeDocument/2006/relationships/slide" Target="slides/slide582.xml"/><Relationship Id="rId793" Type="http://schemas.openxmlformats.org/officeDocument/2006/relationships/slide" Target="slides/slide789.xml"/><Relationship Id="rId7" Type="http://schemas.openxmlformats.org/officeDocument/2006/relationships/slide" Target="slides/slide3.xml"/><Relationship Id="rId239" Type="http://schemas.openxmlformats.org/officeDocument/2006/relationships/slide" Target="slides/slide235.xml"/><Relationship Id="rId446" Type="http://schemas.openxmlformats.org/officeDocument/2006/relationships/slide" Target="slides/slide442.xml"/><Relationship Id="rId653" Type="http://schemas.openxmlformats.org/officeDocument/2006/relationships/slide" Target="slides/slide649.xml"/><Relationship Id="rId1076" Type="http://schemas.openxmlformats.org/officeDocument/2006/relationships/slide" Target="slides/slide1072.xml"/><Relationship Id="rId1283" Type="http://schemas.openxmlformats.org/officeDocument/2006/relationships/slide" Target="slides/slide1279.xml"/><Relationship Id="rId306" Type="http://schemas.openxmlformats.org/officeDocument/2006/relationships/slide" Target="slides/slide302.xml"/><Relationship Id="rId860" Type="http://schemas.openxmlformats.org/officeDocument/2006/relationships/slide" Target="slides/slide856.xml"/><Relationship Id="rId958" Type="http://schemas.openxmlformats.org/officeDocument/2006/relationships/slide" Target="slides/slide954.xml"/><Relationship Id="rId1143" Type="http://schemas.openxmlformats.org/officeDocument/2006/relationships/slide" Target="slides/slide1139.xml"/><Relationship Id="rId87" Type="http://schemas.openxmlformats.org/officeDocument/2006/relationships/slide" Target="slides/slide83.xml"/><Relationship Id="rId513" Type="http://schemas.openxmlformats.org/officeDocument/2006/relationships/slide" Target="slides/slide509.xml"/><Relationship Id="rId720" Type="http://schemas.openxmlformats.org/officeDocument/2006/relationships/slide" Target="slides/slide716.xml"/><Relationship Id="rId818" Type="http://schemas.openxmlformats.org/officeDocument/2006/relationships/slide" Target="slides/slide814.xml"/><Relationship Id="rId1003" Type="http://schemas.openxmlformats.org/officeDocument/2006/relationships/slide" Target="slides/slide999.xml"/><Relationship Id="rId1210" Type="http://schemas.openxmlformats.org/officeDocument/2006/relationships/slide" Target="slides/slide1206.xml"/><Relationship Id="rId14" Type="http://schemas.openxmlformats.org/officeDocument/2006/relationships/slide" Target="slides/slide10.xml"/><Relationship Id="rId163" Type="http://schemas.openxmlformats.org/officeDocument/2006/relationships/slide" Target="slides/slide159.xml"/><Relationship Id="rId370" Type="http://schemas.openxmlformats.org/officeDocument/2006/relationships/slide" Target="slides/slide366.xml"/><Relationship Id="rId230" Type="http://schemas.openxmlformats.org/officeDocument/2006/relationships/slide" Target="slides/slide226.xml"/><Relationship Id="rId468" Type="http://schemas.openxmlformats.org/officeDocument/2006/relationships/slide" Target="slides/slide464.xml"/><Relationship Id="rId675" Type="http://schemas.openxmlformats.org/officeDocument/2006/relationships/slide" Target="slides/slide671.xml"/><Relationship Id="rId882" Type="http://schemas.openxmlformats.org/officeDocument/2006/relationships/slide" Target="slides/slide878.xml"/><Relationship Id="rId1098" Type="http://schemas.openxmlformats.org/officeDocument/2006/relationships/slide" Target="slides/slide1094.xml"/><Relationship Id="rId328" Type="http://schemas.openxmlformats.org/officeDocument/2006/relationships/slide" Target="slides/slide324.xml"/><Relationship Id="rId535" Type="http://schemas.openxmlformats.org/officeDocument/2006/relationships/slide" Target="slides/slide531.xml"/><Relationship Id="rId742" Type="http://schemas.openxmlformats.org/officeDocument/2006/relationships/slide" Target="slides/slide738.xml"/><Relationship Id="rId1165" Type="http://schemas.openxmlformats.org/officeDocument/2006/relationships/slide" Target="slides/slide1161.xml"/><Relationship Id="rId602" Type="http://schemas.openxmlformats.org/officeDocument/2006/relationships/slide" Target="slides/slide598.xml"/><Relationship Id="rId1025" Type="http://schemas.openxmlformats.org/officeDocument/2006/relationships/slide" Target="slides/slide1021.xml"/><Relationship Id="rId1232" Type="http://schemas.openxmlformats.org/officeDocument/2006/relationships/slide" Target="slides/slide1228.xml"/><Relationship Id="rId907" Type="http://schemas.openxmlformats.org/officeDocument/2006/relationships/slide" Target="slides/slide903.xml"/><Relationship Id="rId36" Type="http://schemas.openxmlformats.org/officeDocument/2006/relationships/slide" Target="slides/slide32.xml"/><Relationship Id="rId185" Type="http://schemas.openxmlformats.org/officeDocument/2006/relationships/slide" Target="slides/slide181.xml"/><Relationship Id="rId392" Type="http://schemas.openxmlformats.org/officeDocument/2006/relationships/slide" Target="slides/slide388.xml"/><Relationship Id="rId697" Type="http://schemas.openxmlformats.org/officeDocument/2006/relationships/slide" Target="slides/slide693.xml"/><Relationship Id="rId252" Type="http://schemas.openxmlformats.org/officeDocument/2006/relationships/slide" Target="slides/slide248.xml"/><Relationship Id="rId1187" Type="http://schemas.openxmlformats.org/officeDocument/2006/relationships/slide" Target="slides/slide1183.xml"/><Relationship Id="rId112" Type="http://schemas.openxmlformats.org/officeDocument/2006/relationships/slide" Target="slides/slide108.xml"/><Relationship Id="rId557" Type="http://schemas.openxmlformats.org/officeDocument/2006/relationships/slide" Target="slides/slide553.xml"/><Relationship Id="rId764" Type="http://schemas.openxmlformats.org/officeDocument/2006/relationships/slide" Target="slides/slide760.xml"/><Relationship Id="rId971" Type="http://schemas.openxmlformats.org/officeDocument/2006/relationships/slide" Target="slides/slide967.xml"/><Relationship Id="rId417" Type="http://schemas.openxmlformats.org/officeDocument/2006/relationships/slide" Target="slides/slide413.xml"/><Relationship Id="rId624" Type="http://schemas.openxmlformats.org/officeDocument/2006/relationships/slide" Target="slides/slide620.xml"/><Relationship Id="rId831" Type="http://schemas.openxmlformats.org/officeDocument/2006/relationships/slide" Target="slides/slide827.xml"/><Relationship Id="rId1047" Type="http://schemas.openxmlformats.org/officeDocument/2006/relationships/slide" Target="slides/slide1043.xml"/><Relationship Id="rId1254" Type="http://schemas.openxmlformats.org/officeDocument/2006/relationships/slide" Target="slides/slide1250.xml"/><Relationship Id="rId929" Type="http://schemas.openxmlformats.org/officeDocument/2006/relationships/slide" Target="slides/slide925.xml"/><Relationship Id="rId1114" Type="http://schemas.openxmlformats.org/officeDocument/2006/relationships/slide" Target="slides/slide1110.xml"/><Relationship Id="rId58" Type="http://schemas.openxmlformats.org/officeDocument/2006/relationships/slide" Target="slides/slide54.xml"/><Relationship Id="rId274" Type="http://schemas.openxmlformats.org/officeDocument/2006/relationships/slide" Target="slides/slide270.xml"/><Relationship Id="rId481" Type="http://schemas.openxmlformats.org/officeDocument/2006/relationships/slide" Target="slides/slide477.xml"/><Relationship Id="rId134" Type="http://schemas.openxmlformats.org/officeDocument/2006/relationships/slide" Target="slides/slide130.xml"/><Relationship Id="rId579" Type="http://schemas.openxmlformats.org/officeDocument/2006/relationships/slide" Target="slides/slide575.xml"/><Relationship Id="rId786" Type="http://schemas.openxmlformats.org/officeDocument/2006/relationships/slide" Target="slides/slide782.xml"/><Relationship Id="rId993" Type="http://schemas.openxmlformats.org/officeDocument/2006/relationships/slide" Target="slides/slide989.xml"/><Relationship Id="rId341" Type="http://schemas.openxmlformats.org/officeDocument/2006/relationships/slide" Target="slides/slide337.xml"/><Relationship Id="rId439" Type="http://schemas.openxmlformats.org/officeDocument/2006/relationships/slide" Target="slides/slide435.xml"/><Relationship Id="rId646" Type="http://schemas.openxmlformats.org/officeDocument/2006/relationships/slide" Target="slides/slide642.xml"/><Relationship Id="rId1069" Type="http://schemas.openxmlformats.org/officeDocument/2006/relationships/slide" Target="slides/slide1065.xml"/><Relationship Id="rId1276" Type="http://schemas.openxmlformats.org/officeDocument/2006/relationships/slide" Target="slides/slide1272.xml"/><Relationship Id="rId201" Type="http://schemas.openxmlformats.org/officeDocument/2006/relationships/slide" Target="slides/slide197.xml"/><Relationship Id="rId506" Type="http://schemas.openxmlformats.org/officeDocument/2006/relationships/slide" Target="slides/slide502.xml"/><Relationship Id="rId853" Type="http://schemas.openxmlformats.org/officeDocument/2006/relationships/slide" Target="slides/slide849.xml"/><Relationship Id="rId1136" Type="http://schemas.openxmlformats.org/officeDocument/2006/relationships/slide" Target="slides/slide1132.xml"/><Relationship Id="rId713" Type="http://schemas.openxmlformats.org/officeDocument/2006/relationships/slide" Target="slides/slide709.xml"/><Relationship Id="rId920" Type="http://schemas.openxmlformats.org/officeDocument/2006/relationships/slide" Target="slides/slide916.xml"/><Relationship Id="rId1203" Type="http://schemas.openxmlformats.org/officeDocument/2006/relationships/slide" Target="slides/slide1199.xml"/><Relationship Id="rId296" Type="http://schemas.openxmlformats.org/officeDocument/2006/relationships/slide" Target="slides/slide292.xml"/><Relationship Id="rId156" Type="http://schemas.openxmlformats.org/officeDocument/2006/relationships/slide" Target="slides/slide152.xml"/><Relationship Id="rId363" Type="http://schemas.openxmlformats.org/officeDocument/2006/relationships/slide" Target="slides/slide359.xml"/><Relationship Id="rId570" Type="http://schemas.openxmlformats.org/officeDocument/2006/relationships/slide" Target="slides/slide566.xml"/><Relationship Id="rId223" Type="http://schemas.openxmlformats.org/officeDocument/2006/relationships/slide" Target="slides/slide219.xml"/><Relationship Id="rId430" Type="http://schemas.openxmlformats.org/officeDocument/2006/relationships/slide" Target="slides/slide426.xml"/><Relationship Id="rId668" Type="http://schemas.openxmlformats.org/officeDocument/2006/relationships/slide" Target="slides/slide664.xml"/><Relationship Id="rId875" Type="http://schemas.openxmlformats.org/officeDocument/2006/relationships/slide" Target="slides/slide871.xml"/><Relationship Id="rId1060" Type="http://schemas.openxmlformats.org/officeDocument/2006/relationships/slide" Target="slides/slide1056.xml"/><Relationship Id="rId1298" Type="http://schemas.openxmlformats.org/officeDocument/2006/relationships/theme" Target="theme/theme1.xml"/><Relationship Id="rId528" Type="http://schemas.openxmlformats.org/officeDocument/2006/relationships/slide" Target="slides/slide524.xml"/><Relationship Id="rId735" Type="http://schemas.openxmlformats.org/officeDocument/2006/relationships/slide" Target="slides/slide731.xml"/><Relationship Id="rId942" Type="http://schemas.openxmlformats.org/officeDocument/2006/relationships/slide" Target="slides/slide938.xml"/><Relationship Id="rId1158" Type="http://schemas.openxmlformats.org/officeDocument/2006/relationships/slide" Target="slides/slide1154.xml"/><Relationship Id="rId1018" Type="http://schemas.openxmlformats.org/officeDocument/2006/relationships/slide" Target="slides/slide1014.xml"/><Relationship Id="rId1225" Type="http://schemas.openxmlformats.org/officeDocument/2006/relationships/slide" Target="slides/slide1221.xml"/><Relationship Id="rId71" Type="http://schemas.openxmlformats.org/officeDocument/2006/relationships/slide" Target="slides/slide67.xml"/><Relationship Id="rId802" Type="http://schemas.openxmlformats.org/officeDocument/2006/relationships/slide" Target="slides/slide798.xml"/><Relationship Id="rId29" Type="http://schemas.openxmlformats.org/officeDocument/2006/relationships/slide" Target="slides/slide25.xml"/><Relationship Id="rId178" Type="http://schemas.openxmlformats.org/officeDocument/2006/relationships/slide" Target="slides/slide174.xml"/><Relationship Id="rId385" Type="http://schemas.openxmlformats.org/officeDocument/2006/relationships/slide" Target="slides/slide381.xml"/><Relationship Id="rId592" Type="http://schemas.openxmlformats.org/officeDocument/2006/relationships/slide" Target="slides/slide588.xml"/><Relationship Id="rId245" Type="http://schemas.openxmlformats.org/officeDocument/2006/relationships/slide" Target="slides/slide241.xml"/><Relationship Id="rId452" Type="http://schemas.openxmlformats.org/officeDocument/2006/relationships/slide" Target="slides/slide448.xml"/><Relationship Id="rId897" Type="http://schemas.openxmlformats.org/officeDocument/2006/relationships/slide" Target="slides/slide893.xml"/><Relationship Id="rId1082" Type="http://schemas.openxmlformats.org/officeDocument/2006/relationships/slide" Target="slides/slide1078.xml"/><Relationship Id="rId105" Type="http://schemas.openxmlformats.org/officeDocument/2006/relationships/slide" Target="slides/slide101.xml"/><Relationship Id="rId312" Type="http://schemas.openxmlformats.org/officeDocument/2006/relationships/slide" Target="slides/slide308.xml"/><Relationship Id="rId757" Type="http://schemas.openxmlformats.org/officeDocument/2006/relationships/slide" Target="slides/slide753.xml"/><Relationship Id="rId964" Type="http://schemas.openxmlformats.org/officeDocument/2006/relationships/slide" Target="slides/slide960.xml"/><Relationship Id="rId93" Type="http://schemas.openxmlformats.org/officeDocument/2006/relationships/slide" Target="slides/slide89.xml"/><Relationship Id="rId617" Type="http://schemas.openxmlformats.org/officeDocument/2006/relationships/slide" Target="slides/slide613.xml"/><Relationship Id="rId824" Type="http://schemas.openxmlformats.org/officeDocument/2006/relationships/slide" Target="slides/slide820.xml"/><Relationship Id="rId1247" Type="http://schemas.openxmlformats.org/officeDocument/2006/relationships/slide" Target="slides/slide1243.xml"/><Relationship Id="rId1107" Type="http://schemas.openxmlformats.org/officeDocument/2006/relationships/slide" Target="slides/slide1103.xml"/><Relationship Id="rId20" Type="http://schemas.openxmlformats.org/officeDocument/2006/relationships/slide" Target="slides/slide16.xml"/><Relationship Id="rId267" Type="http://schemas.openxmlformats.org/officeDocument/2006/relationships/slide" Target="slides/slide263.xml"/><Relationship Id="rId474" Type="http://schemas.openxmlformats.org/officeDocument/2006/relationships/slide" Target="slides/slide470.xml"/><Relationship Id="rId127" Type="http://schemas.openxmlformats.org/officeDocument/2006/relationships/slide" Target="slides/slide123.xml"/><Relationship Id="rId681" Type="http://schemas.openxmlformats.org/officeDocument/2006/relationships/slide" Target="slides/slide677.xml"/><Relationship Id="rId779" Type="http://schemas.openxmlformats.org/officeDocument/2006/relationships/slide" Target="slides/slide775.xml"/><Relationship Id="rId986" Type="http://schemas.openxmlformats.org/officeDocument/2006/relationships/slide" Target="slides/slide982.xml"/><Relationship Id="rId334" Type="http://schemas.openxmlformats.org/officeDocument/2006/relationships/slide" Target="slides/slide330.xml"/><Relationship Id="rId541" Type="http://schemas.openxmlformats.org/officeDocument/2006/relationships/slide" Target="slides/slide537.xml"/><Relationship Id="rId639" Type="http://schemas.openxmlformats.org/officeDocument/2006/relationships/slide" Target="slides/slide635.xml"/><Relationship Id="rId1171" Type="http://schemas.openxmlformats.org/officeDocument/2006/relationships/slide" Target="slides/slide1167.xml"/><Relationship Id="rId1269" Type="http://schemas.openxmlformats.org/officeDocument/2006/relationships/slide" Target="slides/slide1265.xml"/><Relationship Id="rId401" Type="http://schemas.openxmlformats.org/officeDocument/2006/relationships/slide" Target="slides/slide397.xml"/><Relationship Id="rId846" Type="http://schemas.openxmlformats.org/officeDocument/2006/relationships/slide" Target="slides/slide842.xml"/><Relationship Id="rId1031" Type="http://schemas.openxmlformats.org/officeDocument/2006/relationships/slide" Target="slides/slide1027.xml"/><Relationship Id="rId1129" Type="http://schemas.openxmlformats.org/officeDocument/2006/relationships/slide" Target="slides/slide1125.xml"/><Relationship Id="rId706" Type="http://schemas.openxmlformats.org/officeDocument/2006/relationships/slide" Target="slides/slide702.xml"/><Relationship Id="rId913" Type="http://schemas.openxmlformats.org/officeDocument/2006/relationships/slide" Target="slides/slide909.xml"/><Relationship Id="rId42" Type="http://schemas.openxmlformats.org/officeDocument/2006/relationships/slide" Target="slides/slide38.xml"/><Relationship Id="rId191" Type="http://schemas.openxmlformats.org/officeDocument/2006/relationships/slide" Target="slides/slide187.xml"/><Relationship Id="rId289" Type="http://schemas.openxmlformats.org/officeDocument/2006/relationships/slide" Target="slides/slide285.xml"/><Relationship Id="rId496" Type="http://schemas.openxmlformats.org/officeDocument/2006/relationships/slide" Target="slides/slide492.xml"/><Relationship Id="rId149" Type="http://schemas.openxmlformats.org/officeDocument/2006/relationships/slide" Target="slides/slide145.xml"/><Relationship Id="rId356" Type="http://schemas.openxmlformats.org/officeDocument/2006/relationships/slide" Target="slides/slide352.xml"/><Relationship Id="rId563" Type="http://schemas.openxmlformats.org/officeDocument/2006/relationships/slide" Target="slides/slide559.xml"/><Relationship Id="rId770" Type="http://schemas.openxmlformats.org/officeDocument/2006/relationships/slide" Target="slides/slide766.xml"/><Relationship Id="rId1193" Type="http://schemas.openxmlformats.org/officeDocument/2006/relationships/slide" Target="slides/slide1189.xml"/><Relationship Id="rId216" Type="http://schemas.openxmlformats.org/officeDocument/2006/relationships/slide" Target="slides/slide212.xml"/><Relationship Id="rId423" Type="http://schemas.openxmlformats.org/officeDocument/2006/relationships/slide" Target="slides/slide419.xml"/><Relationship Id="rId868" Type="http://schemas.openxmlformats.org/officeDocument/2006/relationships/slide" Target="slides/slide864.xml"/><Relationship Id="rId1053" Type="http://schemas.openxmlformats.org/officeDocument/2006/relationships/slide" Target="slides/slide1049.xml"/><Relationship Id="rId1260" Type="http://schemas.openxmlformats.org/officeDocument/2006/relationships/slide" Target="slides/slide1256.xml"/><Relationship Id="rId630" Type="http://schemas.openxmlformats.org/officeDocument/2006/relationships/slide" Target="slides/slide626.xml"/><Relationship Id="rId728" Type="http://schemas.openxmlformats.org/officeDocument/2006/relationships/slide" Target="slides/slide724.xml"/><Relationship Id="rId935" Type="http://schemas.openxmlformats.org/officeDocument/2006/relationships/slide" Target="slides/slide931.xml"/><Relationship Id="rId64" Type="http://schemas.openxmlformats.org/officeDocument/2006/relationships/slide" Target="slides/slide60.xml"/><Relationship Id="rId367" Type="http://schemas.openxmlformats.org/officeDocument/2006/relationships/slide" Target="slides/slide363.xml"/><Relationship Id="rId574" Type="http://schemas.openxmlformats.org/officeDocument/2006/relationships/slide" Target="slides/slide570.xml"/><Relationship Id="rId1120" Type="http://schemas.openxmlformats.org/officeDocument/2006/relationships/slide" Target="slides/slide1116.xml"/><Relationship Id="rId1218" Type="http://schemas.openxmlformats.org/officeDocument/2006/relationships/slide" Target="slides/slide1214.xml"/><Relationship Id="rId227" Type="http://schemas.openxmlformats.org/officeDocument/2006/relationships/slide" Target="slides/slide223.xml"/><Relationship Id="rId781" Type="http://schemas.openxmlformats.org/officeDocument/2006/relationships/slide" Target="slides/slide777.xml"/><Relationship Id="rId879" Type="http://schemas.openxmlformats.org/officeDocument/2006/relationships/slide" Target="slides/slide875.xml"/><Relationship Id="rId434" Type="http://schemas.openxmlformats.org/officeDocument/2006/relationships/slide" Target="slides/slide430.xml"/><Relationship Id="rId641" Type="http://schemas.openxmlformats.org/officeDocument/2006/relationships/slide" Target="slides/slide637.xml"/><Relationship Id="rId739" Type="http://schemas.openxmlformats.org/officeDocument/2006/relationships/slide" Target="slides/slide735.xml"/><Relationship Id="rId1064" Type="http://schemas.openxmlformats.org/officeDocument/2006/relationships/slide" Target="slides/slide1060.xml"/><Relationship Id="rId1271" Type="http://schemas.openxmlformats.org/officeDocument/2006/relationships/slide" Target="slides/slide1267.xml"/><Relationship Id="rId280" Type="http://schemas.openxmlformats.org/officeDocument/2006/relationships/slide" Target="slides/slide276.xml"/><Relationship Id="rId501" Type="http://schemas.openxmlformats.org/officeDocument/2006/relationships/slide" Target="slides/slide497.xml"/><Relationship Id="rId946" Type="http://schemas.openxmlformats.org/officeDocument/2006/relationships/slide" Target="slides/slide942.xml"/><Relationship Id="rId1131" Type="http://schemas.openxmlformats.org/officeDocument/2006/relationships/slide" Target="slides/slide1127.xml"/><Relationship Id="rId1229" Type="http://schemas.openxmlformats.org/officeDocument/2006/relationships/slide" Target="slides/slide1225.xml"/><Relationship Id="rId75" Type="http://schemas.openxmlformats.org/officeDocument/2006/relationships/slide" Target="slides/slide71.xml"/><Relationship Id="rId140" Type="http://schemas.openxmlformats.org/officeDocument/2006/relationships/slide" Target="slides/slide136.xml"/><Relationship Id="rId378" Type="http://schemas.openxmlformats.org/officeDocument/2006/relationships/slide" Target="slides/slide374.xml"/><Relationship Id="rId585" Type="http://schemas.openxmlformats.org/officeDocument/2006/relationships/slide" Target="slides/slide581.xml"/><Relationship Id="rId792" Type="http://schemas.openxmlformats.org/officeDocument/2006/relationships/slide" Target="slides/slide788.xml"/><Relationship Id="rId806" Type="http://schemas.openxmlformats.org/officeDocument/2006/relationships/slide" Target="slides/slide802.xml"/><Relationship Id="rId6" Type="http://schemas.openxmlformats.org/officeDocument/2006/relationships/slide" Target="slides/slide2.xml"/><Relationship Id="rId238" Type="http://schemas.openxmlformats.org/officeDocument/2006/relationships/slide" Target="slides/slide234.xml"/><Relationship Id="rId445" Type="http://schemas.openxmlformats.org/officeDocument/2006/relationships/slide" Target="slides/slide441.xml"/><Relationship Id="rId652" Type="http://schemas.openxmlformats.org/officeDocument/2006/relationships/slide" Target="slides/slide648.xml"/><Relationship Id="rId1075" Type="http://schemas.openxmlformats.org/officeDocument/2006/relationships/slide" Target="slides/slide1071.xml"/><Relationship Id="rId1282" Type="http://schemas.openxmlformats.org/officeDocument/2006/relationships/slide" Target="slides/slide1278.xml"/><Relationship Id="rId291" Type="http://schemas.openxmlformats.org/officeDocument/2006/relationships/slide" Target="slides/slide287.xml"/><Relationship Id="rId305" Type="http://schemas.openxmlformats.org/officeDocument/2006/relationships/slide" Target="slides/slide301.xml"/><Relationship Id="rId512" Type="http://schemas.openxmlformats.org/officeDocument/2006/relationships/slide" Target="slides/slide508.xml"/><Relationship Id="rId957" Type="http://schemas.openxmlformats.org/officeDocument/2006/relationships/slide" Target="slides/slide953.xml"/><Relationship Id="rId1142" Type="http://schemas.openxmlformats.org/officeDocument/2006/relationships/slide" Target="slides/slide1138.xml"/><Relationship Id="rId86" Type="http://schemas.openxmlformats.org/officeDocument/2006/relationships/slide" Target="slides/slide82.xml"/><Relationship Id="rId151" Type="http://schemas.openxmlformats.org/officeDocument/2006/relationships/slide" Target="slides/slide147.xml"/><Relationship Id="rId389" Type="http://schemas.openxmlformats.org/officeDocument/2006/relationships/slide" Target="slides/slide385.xml"/><Relationship Id="rId596" Type="http://schemas.openxmlformats.org/officeDocument/2006/relationships/slide" Target="slides/slide592.xml"/><Relationship Id="rId817" Type="http://schemas.openxmlformats.org/officeDocument/2006/relationships/slide" Target="slides/slide813.xml"/><Relationship Id="rId1002" Type="http://schemas.openxmlformats.org/officeDocument/2006/relationships/slide" Target="slides/slide998.xml"/><Relationship Id="rId249" Type="http://schemas.openxmlformats.org/officeDocument/2006/relationships/slide" Target="slides/slide245.xml"/><Relationship Id="rId456" Type="http://schemas.openxmlformats.org/officeDocument/2006/relationships/slide" Target="slides/slide452.xml"/><Relationship Id="rId663" Type="http://schemas.openxmlformats.org/officeDocument/2006/relationships/slide" Target="slides/slide659.xml"/><Relationship Id="rId870" Type="http://schemas.openxmlformats.org/officeDocument/2006/relationships/slide" Target="slides/slide866.xml"/><Relationship Id="rId1086" Type="http://schemas.openxmlformats.org/officeDocument/2006/relationships/slide" Target="slides/slide1082.xml"/><Relationship Id="rId1293" Type="http://schemas.openxmlformats.org/officeDocument/2006/relationships/notesMaster" Target="notesMasters/notesMaster1.xml"/><Relationship Id="rId13" Type="http://schemas.openxmlformats.org/officeDocument/2006/relationships/slide" Target="slides/slide9.xml"/><Relationship Id="rId109" Type="http://schemas.openxmlformats.org/officeDocument/2006/relationships/slide" Target="slides/slide105.xml"/><Relationship Id="rId316" Type="http://schemas.openxmlformats.org/officeDocument/2006/relationships/slide" Target="slides/slide312.xml"/><Relationship Id="rId523" Type="http://schemas.openxmlformats.org/officeDocument/2006/relationships/slide" Target="slides/slide519.xml"/><Relationship Id="rId968" Type="http://schemas.openxmlformats.org/officeDocument/2006/relationships/slide" Target="slides/slide964.xml"/><Relationship Id="rId1153" Type="http://schemas.openxmlformats.org/officeDocument/2006/relationships/slide" Target="slides/slide1149.xml"/><Relationship Id="rId97" Type="http://schemas.openxmlformats.org/officeDocument/2006/relationships/slide" Target="slides/slide93.xml"/><Relationship Id="rId730" Type="http://schemas.openxmlformats.org/officeDocument/2006/relationships/slide" Target="slides/slide726.xml"/><Relationship Id="rId828" Type="http://schemas.openxmlformats.org/officeDocument/2006/relationships/slide" Target="slides/slide824.xml"/><Relationship Id="rId1013" Type="http://schemas.openxmlformats.org/officeDocument/2006/relationships/slide" Target="slides/slide1009.xml"/><Relationship Id="rId162" Type="http://schemas.openxmlformats.org/officeDocument/2006/relationships/slide" Target="slides/slide158.xml"/><Relationship Id="rId467" Type="http://schemas.openxmlformats.org/officeDocument/2006/relationships/slide" Target="slides/slide463.xml"/><Relationship Id="rId1097" Type="http://schemas.openxmlformats.org/officeDocument/2006/relationships/slide" Target="slides/slide1093.xml"/><Relationship Id="rId1220" Type="http://schemas.openxmlformats.org/officeDocument/2006/relationships/slide" Target="slides/slide1216.xml"/><Relationship Id="rId674" Type="http://schemas.openxmlformats.org/officeDocument/2006/relationships/slide" Target="slides/slide670.xml"/><Relationship Id="rId881" Type="http://schemas.openxmlformats.org/officeDocument/2006/relationships/slide" Target="slides/slide877.xml"/><Relationship Id="rId979" Type="http://schemas.openxmlformats.org/officeDocument/2006/relationships/slide" Target="slides/slide975.xml"/><Relationship Id="rId24" Type="http://schemas.openxmlformats.org/officeDocument/2006/relationships/slide" Target="slides/slide20.xml"/><Relationship Id="rId327" Type="http://schemas.openxmlformats.org/officeDocument/2006/relationships/slide" Target="slides/slide323.xml"/><Relationship Id="rId534" Type="http://schemas.openxmlformats.org/officeDocument/2006/relationships/slide" Target="slides/slide530.xml"/><Relationship Id="rId741" Type="http://schemas.openxmlformats.org/officeDocument/2006/relationships/slide" Target="slides/slide737.xml"/><Relationship Id="rId839" Type="http://schemas.openxmlformats.org/officeDocument/2006/relationships/slide" Target="slides/slide835.xml"/><Relationship Id="rId1164" Type="http://schemas.openxmlformats.org/officeDocument/2006/relationships/slide" Target="slides/slide1160.xml"/><Relationship Id="rId173" Type="http://schemas.openxmlformats.org/officeDocument/2006/relationships/slide" Target="slides/slide169.xml"/><Relationship Id="rId380" Type="http://schemas.openxmlformats.org/officeDocument/2006/relationships/slide" Target="slides/slide376.xml"/><Relationship Id="rId601" Type="http://schemas.openxmlformats.org/officeDocument/2006/relationships/slide" Target="slides/slide597.xml"/><Relationship Id="rId1024" Type="http://schemas.openxmlformats.org/officeDocument/2006/relationships/slide" Target="slides/slide1020.xml"/><Relationship Id="rId1231" Type="http://schemas.openxmlformats.org/officeDocument/2006/relationships/slide" Target="slides/slide1227.xml"/><Relationship Id="rId240" Type="http://schemas.openxmlformats.org/officeDocument/2006/relationships/slide" Target="slides/slide236.xml"/><Relationship Id="rId478" Type="http://schemas.openxmlformats.org/officeDocument/2006/relationships/slide" Target="slides/slide474.xml"/><Relationship Id="rId685" Type="http://schemas.openxmlformats.org/officeDocument/2006/relationships/slide" Target="slides/slide681.xml"/><Relationship Id="rId892" Type="http://schemas.openxmlformats.org/officeDocument/2006/relationships/slide" Target="slides/slide888.xml"/><Relationship Id="rId906" Type="http://schemas.openxmlformats.org/officeDocument/2006/relationships/slide" Target="slides/slide902.xml"/><Relationship Id="rId35" Type="http://schemas.openxmlformats.org/officeDocument/2006/relationships/slide" Target="slides/slide31.xml"/><Relationship Id="rId100" Type="http://schemas.openxmlformats.org/officeDocument/2006/relationships/slide" Target="slides/slide96.xml"/><Relationship Id="rId338" Type="http://schemas.openxmlformats.org/officeDocument/2006/relationships/slide" Target="slides/slide334.xml"/><Relationship Id="rId545" Type="http://schemas.openxmlformats.org/officeDocument/2006/relationships/slide" Target="slides/slide541.xml"/><Relationship Id="rId752" Type="http://schemas.openxmlformats.org/officeDocument/2006/relationships/slide" Target="slides/slide748.xml"/><Relationship Id="rId1175" Type="http://schemas.openxmlformats.org/officeDocument/2006/relationships/slide" Target="slides/slide1171.xml"/><Relationship Id="rId184" Type="http://schemas.openxmlformats.org/officeDocument/2006/relationships/slide" Target="slides/slide180.xml"/><Relationship Id="rId391" Type="http://schemas.openxmlformats.org/officeDocument/2006/relationships/slide" Target="slides/slide387.xml"/><Relationship Id="rId405" Type="http://schemas.openxmlformats.org/officeDocument/2006/relationships/slide" Target="slides/slide401.xml"/><Relationship Id="rId612" Type="http://schemas.openxmlformats.org/officeDocument/2006/relationships/slide" Target="slides/slide608.xml"/><Relationship Id="rId1035" Type="http://schemas.openxmlformats.org/officeDocument/2006/relationships/slide" Target="slides/slide1031.xml"/><Relationship Id="rId1242" Type="http://schemas.openxmlformats.org/officeDocument/2006/relationships/slide" Target="slides/slide1238.xml"/><Relationship Id="rId251" Type="http://schemas.openxmlformats.org/officeDocument/2006/relationships/slide" Target="slides/slide247.xml"/><Relationship Id="rId489" Type="http://schemas.openxmlformats.org/officeDocument/2006/relationships/slide" Target="slides/slide485.xml"/><Relationship Id="rId696" Type="http://schemas.openxmlformats.org/officeDocument/2006/relationships/slide" Target="slides/slide692.xml"/><Relationship Id="rId917" Type="http://schemas.openxmlformats.org/officeDocument/2006/relationships/slide" Target="slides/slide913.xml"/><Relationship Id="rId1102" Type="http://schemas.openxmlformats.org/officeDocument/2006/relationships/slide" Target="slides/slide1098.xml"/><Relationship Id="rId46" Type="http://schemas.openxmlformats.org/officeDocument/2006/relationships/slide" Target="slides/slide42.xml"/><Relationship Id="rId349" Type="http://schemas.openxmlformats.org/officeDocument/2006/relationships/slide" Target="slides/slide345.xml"/><Relationship Id="rId556" Type="http://schemas.openxmlformats.org/officeDocument/2006/relationships/slide" Target="slides/slide552.xml"/><Relationship Id="rId763" Type="http://schemas.openxmlformats.org/officeDocument/2006/relationships/slide" Target="slides/slide759.xml"/><Relationship Id="rId1186" Type="http://schemas.openxmlformats.org/officeDocument/2006/relationships/slide" Target="slides/slide1182.xml"/><Relationship Id="rId111" Type="http://schemas.openxmlformats.org/officeDocument/2006/relationships/slide" Target="slides/slide107.xml"/><Relationship Id="rId195" Type="http://schemas.openxmlformats.org/officeDocument/2006/relationships/slide" Target="slides/slide191.xml"/><Relationship Id="rId209" Type="http://schemas.openxmlformats.org/officeDocument/2006/relationships/slide" Target="slides/slide205.xml"/><Relationship Id="rId416" Type="http://schemas.openxmlformats.org/officeDocument/2006/relationships/slide" Target="slides/slide412.xml"/><Relationship Id="rId970" Type="http://schemas.openxmlformats.org/officeDocument/2006/relationships/slide" Target="slides/slide966.xml"/><Relationship Id="rId1046" Type="http://schemas.openxmlformats.org/officeDocument/2006/relationships/slide" Target="slides/slide1042.xml"/><Relationship Id="rId1253" Type="http://schemas.openxmlformats.org/officeDocument/2006/relationships/slide" Target="slides/slide1249.xml"/><Relationship Id="rId623" Type="http://schemas.openxmlformats.org/officeDocument/2006/relationships/slide" Target="slides/slide619.xml"/><Relationship Id="rId830" Type="http://schemas.openxmlformats.org/officeDocument/2006/relationships/slide" Target="slides/slide826.xml"/><Relationship Id="rId928" Type="http://schemas.openxmlformats.org/officeDocument/2006/relationships/slide" Target="slides/slide924.xml"/><Relationship Id="rId57" Type="http://schemas.openxmlformats.org/officeDocument/2006/relationships/slide" Target="slides/slide53.xml"/><Relationship Id="rId262" Type="http://schemas.openxmlformats.org/officeDocument/2006/relationships/slide" Target="slides/slide258.xml"/><Relationship Id="rId567" Type="http://schemas.openxmlformats.org/officeDocument/2006/relationships/slide" Target="slides/slide563.xml"/><Relationship Id="rId1113" Type="http://schemas.openxmlformats.org/officeDocument/2006/relationships/slide" Target="slides/slide1109.xml"/><Relationship Id="rId1197" Type="http://schemas.openxmlformats.org/officeDocument/2006/relationships/slide" Target="slides/slide1193.xml"/><Relationship Id="rId122" Type="http://schemas.openxmlformats.org/officeDocument/2006/relationships/slide" Target="slides/slide118.xml"/><Relationship Id="rId774" Type="http://schemas.openxmlformats.org/officeDocument/2006/relationships/slide" Target="slides/slide770.xml"/><Relationship Id="rId981" Type="http://schemas.openxmlformats.org/officeDocument/2006/relationships/slide" Target="slides/slide977.xml"/><Relationship Id="rId1057" Type="http://schemas.openxmlformats.org/officeDocument/2006/relationships/slide" Target="slides/slide1053.xml"/><Relationship Id="rId427" Type="http://schemas.openxmlformats.org/officeDocument/2006/relationships/slide" Target="slides/slide423.xml"/><Relationship Id="rId634" Type="http://schemas.openxmlformats.org/officeDocument/2006/relationships/slide" Target="slides/slide630.xml"/><Relationship Id="rId841" Type="http://schemas.openxmlformats.org/officeDocument/2006/relationships/slide" Target="slides/slide837.xml"/><Relationship Id="rId1264" Type="http://schemas.openxmlformats.org/officeDocument/2006/relationships/slide" Target="slides/slide1260.xml"/><Relationship Id="rId273" Type="http://schemas.openxmlformats.org/officeDocument/2006/relationships/slide" Target="slides/slide269.xml"/><Relationship Id="rId480" Type="http://schemas.openxmlformats.org/officeDocument/2006/relationships/slide" Target="slides/slide476.xml"/><Relationship Id="rId701" Type="http://schemas.openxmlformats.org/officeDocument/2006/relationships/slide" Target="slides/slide697.xml"/><Relationship Id="rId939" Type="http://schemas.openxmlformats.org/officeDocument/2006/relationships/slide" Target="slides/slide935.xml"/><Relationship Id="rId1124" Type="http://schemas.openxmlformats.org/officeDocument/2006/relationships/slide" Target="slides/slide1120.xml"/><Relationship Id="rId68" Type="http://schemas.openxmlformats.org/officeDocument/2006/relationships/slide" Target="slides/slide64.xml"/><Relationship Id="rId133" Type="http://schemas.openxmlformats.org/officeDocument/2006/relationships/slide" Target="slides/slide129.xml"/><Relationship Id="rId340" Type="http://schemas.openxmlformats.org/officeDocument/2006/relationships/slide" Target="slides/slide336.xml"/><Relationship Id="rId578" Type="http://schemas.openxmlformats.org/officeDocument/2006/relationships/slide" Target="slides/slide574.xml"/><Relationship Id="rId785" Type="http://schemas.openxmlformats.org/officeDocument/2006/relationships/slide" Target="slides/slide781.xml"/><Relationship Id="rId992" Type="http://schemas.openxmlformats.org/officeDocument/2006/relationships/slide" Target="slides/slide988.xml"/><Relationship Id="rId200" Type="http://schemas.openxmlformats.org/officeDocument/2006/relationships/slide" Target="slides/slide196.xml"/><Relationship Id="rId438" Type="http://schemas.openxmlformats.org/officeDocument/2006/relationships/slide" Target="slides/slide434.xml"/><Relationship Id="rId645" Type="http://schemas.openxmlformats.org/officeDocument/2006/relationships/slide" Target="slides/slide641.xml"/><Relationship Id="rId852" Type="http://schemas.openxmlformats.org/officeDocument/2006/relationships/slide" Target="slides/slide848.xml"/><Relationship Id="rId1068" Type="http://schemas.openxmlformats.org/officeDocument/2006/relationships/slide" Target="slides/slide1064.xml"/><Relationship Id="rId1275" Type="http://schemas.openxmlformats.org/officeDocument/2006/relationships/slide" Target="slides/slide1271.xml"/><Relationship Id="rId284" Type="http://schemas.openxmlformats.org/officeDocument/2006/relationships/slide" Target="slides/slide280.xml"/><Relationship Id="rId491" Type="http://schemas.openxmlformats.org/officeDocument/2006/relationships/slide" Target="slides/slide487.xml"/><Relationship Id="rId505" Type="http://schemas.openxmlformats.org/officeDocument/2006/relationships/slide" Target="slides/slide501.xml"/><Relationship Id="rId712" Type="http://schemas.openxmlformats.org/officeDocument/2006/relationships/slide" Target="slides/slide708.xml"/><Relationship Id="rId1135" Type="http://schemas.openxmlformats.org/officeDocument/2006/relationships/slide" Target="slides/slide1131.xml"/><Relationship Id="rId79" Type="http://schemas.openxmlformats.org/officeDocument/2006/relationships/slide" Target="slides/slide75.xml"/><Relationship Id="rId144" Type="http://schemas.openxmlformats.org/officeDocument/2006/relationships/slide" Target="slides/slide140.xml"/><Relationship Id="rId589" Type="http://schemas.openxmlformats.org/officeDocument/2006/relationships/slide" Target="slides/slide585.xml"/><Relationship Id="rId796" Type="http://schemas.openxmlformats.org/officeDocument/2006/relationships/slide" Target="slides/slide792.xml"/><Relationship Id="rId1202" Type="http://schemas.openxmlformats.org/officeDocument/2006/relationships/slide" Target="slides/slide1198.xml"/><Relationship Id="rId351" Type="http://schemas.openxmlformats.org/officeDocument/2006/relationships/slide" Target="slides/slide347.xml"/><Relationship Id="rId449" Type="http://schemas.openxmlformats.org/officeDocument/2006/relationships/slide" Target="slides/slide445.xml"/><Relationship Id="rId656" Type="http://schemas.openxmlformats.org/officeDocument/2006/relationships/slide" Target="slides/slide652.xml"/><Relationship Id="rId863" Type="http://schemas.openxmlformats.org/officeDocument/2006/relationships/slide" Target="slides/slide859.xml"/><Relationship Id="rId1079" Type="http://schemas.openxmlformats.org/officeDocument/2006/relationships/slide" Target="slides/slide1075.xml"/><Relationship Id="rId1286" Type="http://schemas.openxmlformats.org/officeDocument/2006/relationships/slide" Target="slides/slide1282.xml"/><Relationship Id="rId211" Type="http://schemas.openxmlformats.org/officeDocument/2006/relationships/slide" Target="slides/slide207.xml"/><Relationship Id="rId295" Type="http://schemas.openxmlformats.org/officeDocument/2006/relationships/slide" Target="slides/slide291.xml"/><Relationship Id="rId309" Type="http://schemas.openxmlformats.org/officeDocument/2006/relationships/slide" Target="slides/slide305.xml"/><Relationship Id="rId516" Type="http://schemas.openxmlformats.org/officeDocument/2006/relationships/slide" Target="slides/slide512.xml"/><Relationship Id="rId1146" Type="http://schemas.openxmlformats.org/officeDocument/2006/relationships/slide" Target="slides/slide1142.xml"/><Relationship Id="rId723" Type="http://schemas.openxmlformats.org/officeDocument/2006/relationships/slide" Target="slides/slide719.xml"/><Relationship Id="rId930" Type="http://schemas.openxmlformats.org/officeDocument/2006/relationships/slide" Target="slides/slide926.xml"/><Relationship Id="rId1006" Type="http://schemas.openxmlformats.org/officeDocument/2006/relationships/slide" Target="slides/slide1002.xml"/><Relationship Id="rId155" Type="http://schemas.openxmlformats.org/officeDocument/2006/relationships/slide" Target="slides/slide151.xml"/><Relationship Id="rId362" Type="http://schemas.openxmlformats.org/officeDocument/2006/relationships/slide" Target="slides/slide358.xml"/><Relationship Id="rId1213" Type="http://schemas.openxmlformats.org/officeDocument/2006/relationships/slide" Target="slides/slide1209.xml"/><Relationship Id="rId1297" Type="http://schemas.openxmlformats.org/officeDocument/2006/relationships/viewProps" Target="viewProps.xml"/><Relationship Id="rId222" Type="http://schemas.openxmlformats.org/officeDocument/2006/relationships/slide" Target="slides/slide218.xml"/><Relationship Id="rId667" Type="http://schemas.openxmlformats.org/officeDocument/2006/relationships/slide" Target="slides/slide663.xml"/><Relationship Id="rId874" Type="http://schemas.openxmlformats.org/officeDocument/2006/relationships/slide" Target="slides/slide870.xml"/><Relationship Id="rId17" Type="http://schemas.openxmlformats.org/officeDocument/2006/relationships/slide" Target="slides/slide13.xml"/><Relationship Id="rId527" Type="http://schemas.openxmlformats.org/officeDocument/2006/relationships/slide" Target="slides/slide523.xml"/><Relationship Id="rId734" Type="http://schemas.openxmlformats.org/officeDocument/2006/relationships/slide" Target="slides/slide730.xml"/><Relationship Id="rId941" Type="http://schemas.openxmlformats.org/officeDocument/2006/relationships/slide" Target="slides/slide937.xml"/><Relationship Id="rId1157" Type="http://schemas.openxmlformats.org/officeDocument/2006/relationships/slide" Target="slides/slide1153.xml"/><Relationship Id="rId70" Type="http://schemas.openxmlformats.org/officeDocument/2006/relationships/slide" Target="slides/slide66.xml"/><Relationship Id="rId166" Type="http://schemas.openxmlformats.org/officeDocument/2006/relationships/slide" Target="slides/slide162.xml"/><Relationship Id="rId373" Type="http://schemas.openxmlformats.org/officeDocument/2006/relationships/slide" Target="slides/slide369.xml"/><Relationship Id="rId580" Type="http://schemas.openxmlformats.org/officeDocument/2006/relationships/slide" Target="slides/slide576.xml"/><Relationship Id="rId801" Type="http://schemas.openxmlformats.org/officeDocument/2006/relationships/slide" Target="slides/slide797.xml"/><Relationship Id="rId1017" Type="http://schemas.openxmlformats.org/officeDocument/2006/relationships/slide" Target="slides/slide1013.xml"/><Relationship Id="rId1224" Type="http://schemas.openxmlformats.org/officeDocument/2006/relationships/slide" Target="slides/slide1220.xml"/><Relationship Id="rId1" Type="http://schemas.openxmlformats.org/officeDocument/2006/relationships/customXml" Target="../customXml/item1.xml"/><Relationship Id="rId233" Type="http://schemas.openxmlformats.org/officeDocument/2006/relationships/slide" Target="slides/slide229.xml"/><Relationship Id="rId440" Type="http://schemas.openxmlformats.org/officeDocument/2006/relationships/slide" Target="slides/slide436.xml"/><Relationship Id="rId678" Type="http://schemas.openxmlformats.org/officeDocument/2006/relationships/slide" Target="slides/slide674.xml"/><Relationship Id="rId885" Type="http://schemas.openxmlformats.org/officeDocument/2006/relationships/slide" Target="slides/slide881.xml"/><Relationship Id="rId1070" Type="http://schemas.openxmlformats.org/officeDocument/2006/relationships/slide" Target="slides/slide1066.xml"/><Relationship Id="rId28" Type="http://schemas.openxmlformats.org/officeDocument/2006/relationships/slide" Target="slides/slide24.xml"/><Relationship Id="rId300" Type="http://schemas.openxmlformats.org/officeDocument/2006/relationships/slide" Target="slides/slide296.xml"/><Relationship Id="rId538" Type="http://schemas.openxmlformats.org/officeDocument/2006/relationships/slide" Target="slides/slide534.xml"/><Relationship Id="rId745" Type="http://schemas.openxmlformats.org/officeDocument/2006/relationships/slide" Target="slides/slide741.xml"/><Relationship Id="rId952" Type="http://schemas.openxmlformats.org/officeDocument/2006/relationships/slide" Target="slides/slide948.xml"/><Relationship Id="rId1168" Type="http://schemas.openxmlformats.org/officeDocument/2006/relationships/slide" Target="slides/slide1164.xml"/><Relationship Id="rId81" Type="http://schemas.openxmlformats.org/officeDocument/2006/relationships/slide" Target="slides/slide77.xml"/><Relationship Id="rId177" Type="http://schemas.openxmlformats.org/officeDocument/2006/relationships/slide" Target="slides/slide173.xml"/><Relationship Id="rId384" Type="http://schemas.openxmlformats.org/officeDocument/2006/relationships/slide" Target="slides/slide380.xml"/><Relationship Id="rId591" Type="http://schemas.openxmlformats.org/officeDocument/2006/relationships/slide" Target="slides/slide587.xml"/><Relationship Id="rId605" Type="http://schemas.openxmlformats.org/officeDocument/2006/relationships/slide" Target="slides/slide601.xml"/><Relationship Id="rId812" Type="http://schemas.openxmlformats.org/officeDocument/2006/relationships/slide" Target="slides/slide808.xml"/><Relationship Id="rId1028" Type="http://schemas.openxmlformats.org/officeDocument/2006/relationships/slide" Target="slides/slide1024.xml"/><Relationship Id="rId1235" Type="http://schemas.openxmlformats.org/officeDocument/2006/relationships/slide" Target="slides/slide1231.xml"/><Relationship Id="rId244" Type="http://schemas.openxmlformats.org/officeDocument/2006/relationships/slide" Target="slides/slide240.xml"/><Relationship Id="rId689" Type="http://schemas.openxmlformats.org/officeDocument/2006/relationships/slide" Target="slides/slide685.xml"/><Relationship Id="rId896" Type="http://schemas.openxmlformats.org/officeDocument/2006/relationships/slide" Target="slides/slide892.xml"/><Relationship Id="rId1081" Type="http://schemas.openxmlformats.org/officeDocument/2006/relationships/slide" Target="slides/slide1077.xml"/><Relationship Id="rId39" Type="http://schemas.openxmlformats.org/officeDocument/2006/relationships/slide" Target="slides/slide35.xml"/><Relationship Id="rId451" Type="http://schemas.openxmlformats.org/officeDocument/2006/relationships/slide" Target="slides/slide447.xml"/><Relationship Id="rId549" Type="http://schemas.openxmlformats.org/officeDocument/2006/relationships/slide" Target="slides/slide545.xml"/><Relationship Id="rId756" Type="http://schemas.openxmlformats.org/officeDocument/2006/relationships/slide" Target="slides/slide752.xml"/><Relationship Id="rId1179" Type="http://schemas.openxmlformats.org/officeDocument/2006/relationships/slide" Target="slides/slide1175.xml"/><Relationship Id="rId104" Type="http://schemas.openxmlformats.org/officeDocument/2006/relationships/slide" Target="slides/slide100.xml"/><Relationship Id="rId188" Type="http://schemas.openxmlformats.org/officeDocument/2006/relationships/slide" Target="slides/slide184.xml"/><Relationship Id="rId311" Type="http://schemas.openxmlformats.org/officeDocument/2006/relationships/slide" Target="slides/slide307.xml"/><Relationship Id="rId395" Type="http://schemas.openxmlformats.org/officeDocument/2006/relationships/slide" Target="slides/slide391.xml"/><Relationship Id="rId409" Type="http://schemas.openxmlformats.org/officeDocument/2006/relationships/slide" Target="slides/slide405.xml"/><Relationship Id="rId963" Type="http://schemas.openxmlformats.org/officeDocument/2006/relationships/slide" Target="slides/slide959.xml"/><Relationship Id="rId1039" Type="http://schemas.openxmlformats.org/officeDocument/2006/relationships/slide" Target="slides/slide1035.xml"/><Relationship Id="rId1246" Type="http://schemas.openxmlformats.org/officeDocument/2006/relationships/slide" Target="slides/slide1242.xml"/><Relationship Id="rId92" Type="http://schemas.openxmlformats.org/officeDocument/2006/relationships/slide" Target="slides/slide88.xml"/><Relationship Id="rId616" Type="http://schemas.openxmlformats.org/officeDocument/2006/relationships/slide" Target="slides/slide612.xml"/><Relationship Id="rId823" Type="http://schemas.openxmlformats.org/officeDocument/2006/relationships/slide" Target="slides/slide819.xml"/><Relationship Id="rId255" Type="http://schemas.openxmlformats.org/officeDocument/2006/relationships/slide" Target="slides/slide251.xml"/><Relationship Id="rId462" Type="http://schemas.openxmlformats.org/officeDocument/2006/relationships/slide" Target="slides/slide458.xml"/><Relationship Id="rId1092" Type="http://schemas.openxmlformats.org/officeDocument/2006/relationships/slide" Target="slides/slide1088.xml"/><Relationship Id="rId1106" Type="http://schemas.openxmlformats.org/officeDocument/2006/relationships/slide" Target="slides/slide1102.xml"/><Relationship Id="rId115" Type="http://schemas.openxmlformats.org/officeDocument/2006/relationships/slide" Target="slides/slide111.xml"/><Relationship Id="rId322" Type="http://schemas.openxmlformats.org/officeDocument/2006/relationships/slide" Target="slides/slide318.xml"/><Relationship Id="rId767" Type="http://schemas.openxmlformats.org/officeDocument/2006/relationships/slide" Target="slides/slide763.xml"/><Relationship Id="rId974" Type="http://schemas.openxmlformats.org/officeDocument/2006/relationships/slide" Target="slides/slide970.xml"/><Relationship Id="rId199" Type="http://schemas.openxmlformats.org/officeDocument/2006/relationships/slide" Target="slides/slide195.xml"/><Relationship Id="rId627" Type="http://schemas.openxmlformats.org/officeDocument/2006/relationships/slide" Target="slides/slide623.xml"/><Relationship Id="rId834" Type="http://schemas.openxmlformats.org/officeDocument/2006/relationships/slide" Target="slides/slide830.xml"/><Relationship Id="rId1257" Type="http://schemas.openxmlformats.org/officeDocument/2006/relationships/slide" Target="slides/slide1253.xml"/><Relationship Id="rId266" Type="http://schemas.openxmlformats.org/officeDocument/2006/relationships/slide" Target="slides/slide262.xml"/><Relationship Id="rId473" Type="http://schemas.openxmlformats.org/officeDocument/2006/relationships/slide" Target="slides/slide469.xml"/><Relationship Id="rId680" Type="http://schemas.openxmlformats.org/officeDocument/2006/relationships/slide" Target="slides/slide676.xml"/><Relationship Id="rId901" Type="http://schemas.openxmlformats.org/officeDocument/2006/relationships/slide" Target="slides/slide897.xml"/><Relationship Id="rId1117" Type="http://schemas.openxmlformats.org/officeDocument/2006/relationships/slide" Target="slides/slide1113.xml"/><Relationship Id="rId30" Type="http://schemas.openxmlformats.org/officeDocument/2006/relationships/slide" Target="slides/slide26.xml"/><Relationship Id="rId126" Type="http://schemas.openxmlformats.org/officeDocument/2006/relationships/slide" Target="slides/slide122.xml"/><Relationship Id="rId333" Type="http://schemas.openxmlformats.org/officeDocument/2006/relationships/slide" Target="slides/slide329.xml"/><Relationship Id="rId540" Type="http://schemas.openxmlformats.org/officeDocument/2006/relationships/slide" Target="slides/slide536.xml"/><Relationship Id="rId778" Type="http://schemas.openxmlformats.org/officeDocument/2006/relationships/slide" Target="slides/slide774.xml"/><Relationship Id="rId985" Type="http://schemas.openxmlformats.org/officeDocument/2006/relationships/slide" Target="slides/slide981.xml"/><Relationship Id="rId1170" Type="http://schemas.openxmlformats.org/officeDocument/2006/relationships/slide" Target="slides/slide1166.xml"/><Relationship Id="rId638" Type="http://schemas.openxmlformats.org/officeDocument/2006/relationships/slide" Target="slides/slide634.xml"/><Relationship Id="rId845" Type="http://schemas.openxmlformats.org/officeDocument/2006/relationships/slide" Target="slides/slide841.xml"/><Relationship Id="rId1030" Type="http://schemas.openxmlformats.org/officeDocument/2006/relationships/slide" Target="slides/slide1026.xml"/><Relationship Id="rId1268" Type="http://schemas.openxmlformats.org/officeDocument/2006/relationships/slide" Target="slides/slide1264.xml"/><Relationship Id="rId277" Type="http://schemas.openxmlformats.org/officeDocument/2006/relationships/slide" Target="slides/slide273.xml"/><Relationship Id="rId400" Type="http://schemas.openxmlformats.org/officeDocument/2006/relationships/slide" Target="slides/slide396.xml"/><Relationship Id="rId484" Type="http://schemas.openxmlformats.org/officeDocument/2006/relationships/slide" Target="slides/slide480.xml"/><Relationship Id="rId705" Type="http://schemas.openxmlformats.org/officeDocument/2006/relationships/slide" Target="slides/slide701.xml"/><Relationship Id="rId1128" Type="http://schemas.openxmlformats.org/officeDocument/2006/relationships/slide" Target="slides/slide1124.xml"/><Relationship Id="rId137" Type="http://schemas.openxmlformats.org/officeDocument/2006/relationships/slide" Target="slides/slide133.xml"/><Relationship Id="rId344" Type="http://schemas.openxmlformats.org/officeDocument/2006/relationships/slide" Target="slides/slide340.xml"/><Relationship Id="rId691" Type="http://schemas.openxmlformats.org/officeDocument/2006/relationships/slide" Target="slides/slide687.xml"/><Relationship Id="rId789" Type="http://schemas.openxmlformats.org/officeDocument/2006/relationships/slide" Target="slides/slide785.xml"/><Relationship Id="rId912" Type="http://schemas.openxmlformats.org/officeDocument/2006/relationships/slide" Target="slides/slide908.xml"/><Relationship Id="rId996" Type="http://schemas.openxmlformats.org/officeDocument/2006/relationships/slide" Target="slides/slide992.xml"/><Relationship Id="rId41" Type="http://schemas.openxmlformats.org/officeDocument/2006/relationships/slide" Target="slides/slide37.xml"/><Relationship Id="rId551" Type="http://schemas.openxmlformats.org/officeDocument/2006/relationships/slide" Target="slides/slide547.xml"/><Relationship Id="rId649" Type="http://schemas.openxmlformats.org/officeDocument/2006/relationships/slide" Target="slides/slide645.xml"/><Relationship Id="rId856" Type="http://schemas.openxmlformats.org/officeDocument/2006/relationships/slide" Target="slides/slide852.xml"/><Relationship Id="rId1181" Type="http://schemas.openxmlformats.org/officeDocument/2006/relationships/slide" Target="slides/slide1177.xml"/><Relationship Id="rId1279" Type="http://schemas.openxmlformats.org/officeDocument/2006/relationships/slide" Target="slides/slide1275.xml"/><Relationship Id="rId190" Type="http://schemas.openxmlformats.org/officeDocument/2006/relationships/slide" Target="slides/slide186.xml"/><Relationship Id="rId204" Type="http://schemas.openxmlformats.org/officeDocument/2006/relationships/slide" Target="slides/slide200.xml"/><Relationship Id="rId288" Type="http://schemas.openxmlformats.org/officeDocument/2006/relationships/slide" Target="slides/slide284.xml"/><Relationship Id="rId411" Type="http://schemas.openxmlformats.org/officeDocument/2006/relationships/slide" Target="slides/slide407.xml"/><Relationship Id="rId509" Type="http://schemas.openxmlformats.org/officeDocument/2006/relationships/slide" Target="slides/slide505.xml"/><Relationship Id="rId1041" Type="http://schemas.openxmlformats.org/officeDocument/2006/relationships/slide" Target="slides/slide1037.xml"/><Relationship Id="rId1139" Type="http://schemas.openxmlformats.org/officeDocument/2006/relationships/slide" Target="slides/slide1135.xml"/><Relationship Id="rId495" Type="http://schemas.openxmlformats.org/officeDocument/2006/relationships/slide" Target="slides/slide491.xml"/><Relationship Id="rId716" Type="http://schemas.openxmlformats.org/officeDocument/2006/relationships/slide" Target="slides/slide712.xml"/><Relationship Id="rId923" Type="http://schemas.openxmlformats.org/officeDocument/2006/relationships/slide" Target="slides/slide919.xml"/><Relationship Id="rId52" Type="http://schemas.openxmlformats.org/officeDocument/2006/relationships/slide" Target="slides/slide48.xml"/><Relationship Id="rId148" Type="http://schemas.openxmlformats.org/officeDocument/2006/relationships/slide" Target="slides/slide144.xml"/><Relationship Id="rId355" Type="http://schemas.openxmlformats.org/officeDocument/2006/relationships/slide" Target="slides/slide351.xml"/><Relationship Id="rId562" Type="http://schemas.openxmlformats.org/officeDocument/2006/relationships/slide" Target="slides/slide558.xml"/><Relationship Id="rId1192" Type="http://schemas.openxmlformats.org/officeDocument/2006/relationships/slide" Target="slides/slide1188.xml"/><Relationship Id="rId1206" Type="http://schemas.openxmlformats.org/officeDocument/2006/relationships/slide" Target="slides/slide1202.xml"/><Relationship Id="rId215" Type="http://schemas.openxmlformats.org/officeDocument/2006/relationships/slide" Target="slides/slide211.xml"/><Relationship Id="rId422" Type="http://schemas.openxmlformats.org/officeDocument/2006/relationships/slide" Target="slides/slide418.xml"/><Relationship Id="rId867" Type="http://schemas.openxmlformats.org/officeDocument/2006/relationships/slide" Target="slides/slide863.xml"/><Relationship Id="rId1052" Type="http://schemas.openxmlformats.org/officeDocument/2006/relationships/slide" Target="slides/slide1048.xml"/><Relationship Id="rId299" Type="http://schemas.openxmlformats.org/officeDocument/2006/relationships/slide" Target="slides/slide295.xml"/><Relationship Id="rId727" Type="http://schemas.openxmlformats.org/officeDocument/2006/relationships/slide" Target="slides/slide723.xml"/><Relationship Id="rId934" Type="http://schemas.openxmlformats.org/officeDocument/2006/relationships/slide" Target="slides/slide930.xml"/><Relationship Id="rId63" Type="http://schemas.openxmlformats.org/officeDocument/2006/relationships/slide" Target="slides/slide59.xml"/><Relationship Id="rId159" Type="http://schemas.openxmlformats.org/officeDocument/2006/relationships/slide" Target="slides/slide155.xml"/><Relationship Id="rId366" Type="http://schemas.openxmlformats.org/officeDocument/2006/relationships/slide" Target="slides/slide362.xml"/><Relationship Id="rId573" Type="http://schemas.openxmlformats.org/officeDocument/2006/relationships/slide" Target="slides/slide569.xml"/><Relationship Id="rId780" Type="http://schemas.openxmlformats.org/officeDocument/2006/relationships/slide" Target="slides/slide776.xml"/><Relationship Id="rId1217" Type="http://schemas.openxmlformats.org/officeDocument/2006/relationships/slide" Target="slides/slide1213.xml"/><Relationship Id="rId226" Type="http://schemas.openxmlformats.org/officeDocument/2006/relationships/slide" Target="slides/slide222.xml"/><Relationship Id="rId433" Type="http://schemas.openxmlformats.org/officeDocument/2006/relationships/slide" Target="slides/slide429.xml"/><Relationship Id="rId878" Type="http://schemas.openxmlformats.org/officeDocument/2006/relationships/slide" Target="slides/slide874.xml"/><Relationship Id="rId1063" Type="http://schemas.openxmlformats.org/officeDocument/2006/relationships/slide" Target="slides/slide1059.xml"/><Relationship Id="rId1270" Type="http://schemas.openxmlformats.org/officeDocument/2006/relationships/slide" Target="slides/slide1266.xml"/><Relationship Id="rId640" Type="http://schemas.openxmlformats.org/officeDocument/2006/relationships/slide" Target="slides/slide636.xml"/><Relationship Id="rId738" Type="http://schemas.openxmlformats.org/officeDocument/2006/relationships/slide" Target="slides/slide734.xml"/><Relationship Id="rId945" Type="http://schemas.openxmlformats.org/officeDocument/2006/relationships/slide" Target="slides/slide941.xml"/><Relationship Id="rId74" Type="http://schemas.openxmlformats.org/officeDocument/2006/relationships/slide" Target="slides/slide70.xml"/><Relationship Id="rId377" Type="http://schemas.openxmlformats.org/officeDocument/2006/relationships/slide" Target="slides/slide373.xml"/><Relationship Id="rId500" Type="http://schemas.openxmlformats.org/officeDocument/2006/relationships/slide" Target="slides/slide496.xml"/><Relationship Id="rId584" Type="http://schemas.openxmlformats.org/officeDocument/2006/relationships/slide" Target="slides/slide580.xml"/><Relationship Id="rId805" Type="http://schemas.openxmlformats.org/officeDocument/2006/relationships/slide" Target="slides/slide801.xml"/><Relationship Id="rId1130" Type="http://schemas.openxmlformats.org/officeDocument/2006/relationships/slide" Target="slides/slide1126.xml"/><Relationship Id="rId1228" Type="http://schemas.openxmlformats.org/officeDocument/2006/relationships/slide" Target="slides/slide1224.xml"/><Relationship Id="rId5" Type="http://schemas.openxmlformats.org/officeDocument/2006/relationships/slide" Target="slides/slide1.xml"/><Relationship Id="rId237" Type="http://schemas.openxmlformats.org/officeDocument/2006/relationships/slide" Target="slides/slide233.xml"/><Relationship Id="rId791" Type="http://schemas.openxmlformats.org/officeDocument/2006/relationships/slide" Target="slides/slide787.xml"/><Relationship Id="rId889" Type="http://schemas.openxmlformats.org/officeDocument/2006/relationships/slide" Target="slides/slide885.xml"/><Relationship Id="rId1074" Type="http://schemas.openxmlformats.org/officeDocument/2006/relationships/slide" Target="slides/slide1070.xml"/><Relationship Id="rId444" Type="http://schemas.openxmlformats.org/officeDocument/2006/relationships/slide" Target="slides/slide440.xml"/><Relationship Id="rId651" Type="http://schemas.openxmlformats.org/officeDocument/2006/relationships/slide" Target="slides/slide647.xml"/><Relationship Id="rId749" Type="http://schemas.openxmlformats.org/officeDocument/2006/relationships/slide" Target="slides/slide745.xml"/><Relationship Id="rId1281" Type="http://schemas.openxmlformats.org/officeDocument/2006/relationships/slide" Target="slides/slide1277.xml"/><Relationship Id="rId290" Type="http://schemas.openxmlformats.org/officeDocument/2006/relationships/slide" Target="slides/slide286.xml"/><Relationship Id="rId304" Type="http://schemas.openxmlformats.org/officeDocument/2006/relationships/slide" Target="slides/slide300.xml"/><Relationship Id="rId388" Type="http://schemas.openxmlformats.org/officeDocument/2006/relationships/slide" Target="slides/slide384.xml"/><Relationship Id="rId511" Type="http://schemas.openxmlformats.org/officeDocument/2006/relationships/slide" Target="slides/slide507.xml"/><Relationship Id="rId609" Type="http://schemas.openxmlformats.org/officeDocument/2006/relationships/slide" Target="slides/slide605.xml"/><Relationship Id="rId956" Type="http://schemas.openxmlformats.org/officeDocument/2006/relationships/slide" Target="slides/slide952.xml"/><Relationship Id="rId1141" Type="http://schemas.openxmlformats.org/officeDocument/2006/relationships/slide" Target="slides/slide1137.xml"/><Relationship Id="rId1239" Type="http://schemas.openxmlformats.org/officeDocument/2006/relationships/slide" Target="slides/slide1235.xml"/><Relationship Id="rId85" Type="http://schemas.openxmlformats.org/officeDocument/2006/relationships/slide" Target="slides/slide81.xml"/><Relationship Id="rId150" Type="http://schemas.openxmlformats.org/officeDocument/2006/relationships/slide" Target="slides/slide146.xml"/><Relationship Id="rId595" Type="http://schemas.openxmlformats.org/officeDocument/2006/relationships/slide" Target="slides/slide591.xml"/><Relationship Id="rId816" Type="http://schemas.openxmlformats.org/officeDocument/2006/relationships/slide" Target="slides/slide812.xml"/><Relationship Id="rId1001" Type="http://schemas.openxmlformats.org/officeDocument/2006/relationships/slide" Target="slides/slide997.xml"/><Relationship Id="rId248" Type="http://schemas.openxmlformats.org/officeDocument/2006/relationships/slide" Target="slides/slide244.xml"/><Relationship Id="rId455" Type="http://schemas.openxmlformats.org/officeDocument/2006/relationships/slide" Target="slides/slide451.xml"/><Relationship Id="rId662" Type="http://schemas.openxmlformats.org/officeDocument/2006/relationships/slide" Target="slides/slide658.xml"/><Relationship Id="rId1085" Type="http://schemas.openxmlformats.org/officeDocument/2006/relationships/slide" Target="slides/slide1081.xml"/><Relationship Id="rId1292" Type="http://schemas.openxmlformats.org/officeDocument/2006/relationships/slide" Target="slides/slide1288.xml"/><Relationship Id="rId12" Type="http://schemas.openxmlformats.org/officeDocument/2006/relationships/slide" Target="slides/slide8.xml"/><Relationship Id="rId108" Type="http://schemas.openxmlformats.org/officeDocument/2006/relationships/slide" Target="slides/slide104.xml"/><Relationship Id="rId315" Type="http://schemas.openxmlformats.org/officeDocument/2006/relationships/slide" Target="slides/slide311.xml"/><Relationship Id="rId522" Type="http://schemas.openxmlformats.org/officeDocument/2006/relationships/slide" Target="slides/slide518.xml"/><Relationship Id="rId967" Type="http://schemas.openxmlformats.org/officeDocument/2006/relationships/slide" Target="slides/slide963.xml"/><Relationship Id="rId1152" Type="http://schemas.openxmlformats.org/officeDocument/2006/relationships/slide" Target="slides/slide1148.xml"/><Relationship Id="rId96" Type="http://schemas.openxmlformats.org/officeDocument/2006/relationships/slide" Target="slides/slide92.xml"/><Relationship Id="rId161" Type="http://schemas.openxmlformats.org/officeDocument/2006/relationships/slide" Target="slides/slide157.xml"/><Relationship Id="rId399" Type="http://schemas.openxmlformats.org/officeDocument/2006/relationships/slide" Target="slides/slide395.xml"/><Relationship Id="rId827" Type="http://schemas.openxmlformats.org/officeDocument/2006/relationships/slide" Target="slides/slide823.xml"/><Relationship Id="rId1012" Type="http://schemas.openxmlformats.org/officeDocument/2006/relationships/slide" Target="slides/slide1008.xml"/><Relationship Id="rId259" Type="http://schemas.openxmlformats.org/officeDocument/2006/relationships/slide" Target="slides/slide255.xml"/><Relationship Id="rId466" Type="http://schemas.openxmlformats.org/officeDocument/2006/relationships/slide" Target="slides/slide462.xml"/><Relationship Id="rId673" Type="http://schemas.openxmlformats.org/officeDocument/2006/relationships/slide" Target="slides/slide669.xml"/><Relationship Id="rId880" Type="http://schemas.openxmlformats.org/officeDocument/2006/relationships/slide" Target="slides/slide876.xml"/><Relationship Id="rId1096" Type="http://schemas.openxmlformats.org/officeDocument/2006/relationships/slide" Target="slides/slide1092.xml"/><Relationship Id="rId23" Type="http://schemas.openxmlformats.org/officeDocument/2006/relationships/slide" Target="slides/slide19.xml"/><Relationship Id="rId119" Type="http://schemas.openxmlformats.org/officeDocument/2006/relationships/slide" Target="slides/slide115.xml"/><Relationship Id="rId326" Type="http://schemas.openxmlformats.org/officeDocument/2006/relationships/slide" Target="slides/slide322.xml"/><Relationship Id="rId533" Type="http://schemas.openxmlformats.org/officeDocument/2006/relationships/slide" Target="slides/slide529.xml"/><Relationship Id="rId978" Type="http://schemas.openxmlformats.org/officeDocument/2006/relationships/slide" Target="slides/slide974.xml"/><Relationship Id="rId1163" Type="http://schemas.openxmlformats.org/officeDocument/2006/relationships/slide" Target="slides/slide1159.xml"/><Relationship Id="rId740" Type="http://schemas.openxmlformats.org/officeDocument/2006/relationships/slide" Target="slides/slide736.xml"/><Relationship Id="rId838" Type="http://schemas.openxmlformats.org/officeDocument/2006/relationships/slide" Target="slides/slide834.xml"/><Relationship Id="rId1023" Type="http://schemas.openxmlformats.org/officeDocument/2006/relationships/slide" Target="slides/slide1019.xml"/><Relationship Id="rId172" Type="http://schemas.openxmlformats.org/officeDocument/2006/relationships/slide" Target="slides/slide168.xml"/><Relationship Id="rId477" Type="http://schemas.openxmlformats.org/officeDocument/2006/relationships/slide" Target="slides/slide473.xml"/><Relationship Id="rId600" Type="http://schemas.openxmlformats.org/officeDocument/2006/relationships/slide" Target="slides/slide596.xml"/><Relationship Id="rId684" Type="http://schemas.openxmlformats.org/officeDocument/2006/relationships/slide" Target="slides/slide680.xml"/><Relationship Id="rId1230" Type="http://schemas.openxmlformats.org/officeDocument/2006/relationships/slide" Target="slides/slide1226.xml"/><Relationship Id="rId337" Type="http://schemas.openxmlformats.org/officeDocument/2006/relationships/slide" Target="slides/slide333.xml"/><Relationship Id="rId891" Type="http://schemas.openxmlformats.org/officeDocument/2006/relationships/slide" Target="slides/slide887.xml"/><Relationship Id="rId905" Type="http://schemas.openxmlformats.org/officeDocument/2006/relationships/slide" Target="slides/slide901.xml"/><Relationship Id="rId989" Type="http://schemas.openxmlformats.org/officeDocument/2006/relationships/slide" Target="slides/slide985.xml"/><Relationship Id="rId34" Type="http://schemas.openxmlformats.org/officeDocument/2006/relationships/slide" Target="slides/slide30.xml"/><Relationship Id="rId544" Type="http://schemas.openxmlformats.org/officeDocument/2006/relationships/slide" Target="slides/slide540.xml"/><Relationship Id="rId751" Type="http://schemas.openxmlformats.org/officeDocument/2006/relationships/slide" Target="slides/slide747.xml"/><Relationship Id="rId849" Type="http://schemas.openxmlformats.org/officeDocument/2006/relationships/slide" Target="slides/slide845.xml"/><Relationship Id="rId1174" Type="http://schemas.openxmlformats.org/officeDocument/2006/relationships/slide" Target="slides/slide1170.xml"/><Relationship Id="rId183" Type="http://schemas.openxmlformats.org/officeDocument/2006/relationships/slide" Target="slides/slide179.xml"/><Relationship Id="rId390" Type="http://schemas.openxmlformats.org/officeDocument/2006/relationships/slide" Target="slides/slide386.xml"/><Relationship Id="rId404" Type="http://schemas.openxmlformats.org/officeDocument/2006/relationships/slide" Target="slides/slide400.xml"/><Relationship Id="rId611" Type="http://schemas.openxmlformats.org/officeDocument/2006/relationships/slide" Target="slides/slide607.xml"/><Relationship Id="rId1034" Type="http://schemas.openxmlformats.org/officeDocument/2006/relationships/slide" Target="slides/slide1030.xml"/><Relationship Id="rId1241" Type="http://schemas.openxmlformats.org/officeDocument/2006/relationships/slide" Target="slides/slide1237.xml"/><Relationship Id="rId250" Type="http://schemas.openxmlformats.org/officeDocument/2006/relationships/slide" Target="slides/slide246.xml"/><Relationship Id="rId488" Type="http://schemas.openxmlformats.org/officeDocument/2006/relationships/slide" Target="slides/slide484.xml"/><Relationship Id="rId695" Type="http://schemas.openxmlformats.org/officeDocument/2006/relationships/slide" Target="slides/slide691.xml"/><Relationship Id="rId709" Type="http://schemas.openxmlformats.org/officeDocument/2006/relationships/slide" Target="slides/slide705.xml"/><Relationship Id="rId916" Type="http://schemas.openxmlformats.org/officeDocument/2006/relationships/slide" Target="slides/slide912.xml"/><Relationship Id="rId1101" Type="http://schemas.openxmlformats.org/officeDocument/2006/relationships/slide" Target="slides/slide1097.xml"/><Relationship Id="rId45" Type="http://schemas.openxmlformats.org/officeDocument/2006/relationships/slide" Target="slides/slide41.xml"/><Relationship Id="rId110" Type="http://schemas.openxmlformats.org/officeDocument/2006/relationships/slide" Target="slides/slide106.xml"/><Relationship Id="rId348" Type="http://schemas.openxmlformats.org/officeDocument/2006/relationships/slide" Target="slides/slide344.xml"/><Relationship Id="rId555" Type="http://schemas.openxmlformats.org/officeDocument/2006/relationships/slide" Target="slides/slide551.xml"/><Relationship Id="rId762" Type="http://schemas.openxmlformats.org/officeDocument/2006/relationships/slide" Target="slides/slide758.xml"/><Relationship Id="rId1185" Type="http://schemas.openxmlformats.org/officeDocument/2006/relationships/slide" Target="slides/slide1181.xml"/><Relationship Id="rId194" Type="http://schemas.openxmlformats.org/officeDocument/2006/relationships/slide" Target="slides/slide190.xml"/><Relationship Id="rId208" Type="http://schemas.openxmlformats.org/officeDocument/2006/relationships/slide" Target="slides/slide204.xml"/><Relationship Id="rId415" Type="http://schemas.openxmlformats.org/officeDocument/2006/relationships/slide" Target="slides/slide411.xml"/><Relationship Id="rId622" Type="http://schemas.openxmlformats.org/officeDocument/2006/relationships/slide" Target="slides/slide618.xml"/><Relationship Id="rId1045" Type="http://schemas.openxmlformats.org/officeDocument/2006/relationships/slide" Target="slides/slide1041.xml"/><Relationship Id="rId1252" Type="http://schemas.openxmlformats.org/officeDocument/2006/relationships/slide" Target="slides/slide1248.xml"/><Relationship Id="rId261" Type="http://schemas.openxmlformats.org/officeDocument/2006/relationships/slide" Target="slides/slide257.xml"/><Relationship Id="rId499" Type="http://schemas.openxmlformats.org/officeDocument/2006/relationships/slide" Target="slides/slide495.xml"/><Relationship Id="rId927" Type="http://schemas.openxmlformats.org/officeDocument/2006/relationships/slide" Target="slides/slide923.xml"/><Relationship Id="rId1112" Type="http://schemas.openxmlformats.org/officeDocument/2006/relationships/slide" Target="slides/slide1108.xml"/><Relationship Id="rId56" Type="http://schemas.openxmlformats.org/officeDocument/2006/relationships/slide" Target="slides/slide52.xml"/><Relationship Id="rId359" Type="http://schemas.openxmlformats.org/officeDocument/2006/relationships/slide" Target="slides/slide355.xml"/><Relationship Id="rId566" Type="http://schemas.openxmlformats.org/officeDocument/2006/relationships/slide" Target="slides/slide562.xml"/><Relationship Id="rId773" Type="http://schemas.openxmlformats.org/officeDocument/2006/relationships/slide" Target="slides/slide769.xml"/><Relationship Id="rId1196" Type="http://schemas.openxmlformats.org/officeDocument/2006/relationships/slide" Target="slides/slide1192.xml"/><Relationship Id="rId121" Type="http://schemas.openxmlformats.org/officeDocument/2006/relationships/slide" Target="slides/slide117.xml"/><Relationship Id="rId219" Type="http://schemas.openxmlformats.org/officeDocument/2006/relationships/slide" Target="slides/slide215.xml"/><Relationship Id="rId426" Type="http://schemas.openxmlformats.org/officeDocument/2006/relationships/slide" Target="slides/slide422.xml"/><Relationship Id="rId633" Type="http://schemas.openxmlformats.org/officeDocument/2006/relationships/slide" Target="slides/slide629.xml"/><Relationship Id="rId980" Type="http://schemas.openxmlformats.org/officeDocument/2006/relationships/slide" Target="slides/slide976.xml"/><Relationship Id="rId1056" Type="http://schemas.openxmlformats.org/officeDocument/2006/relationships/slide" Target="slides/slide1052.xml"/><Relationship Id="rId1263" Type="http://schemas.openxmlformats.org/officeDocument/2006/relationships/slide" Target="slides/slide1259.xml"/><Relationship Id="rId840" Type="http://schemas.openxmlformats.org/officeDocument/2006/relationships/slide" Target="slides/slide836.xml"/><Relationship Id="rId938" Type="http://schemas.openxmlformats.org/officeDocument/2006/relationships/slide" Target="slides/slide934.xml"/><Relationship Id="rId67" Type="http://schemas.openxmlformats.org/officeDocument/2006/relationships/slide" Target="slides/slide63.xml"/><Relationship Id="rId272" Type="http://schemas.openxmlformats.org/officeDocument/2006/relationships/slide" Target="slides/slide268.xml"/><Relationship Id="rId577" Type="http://schemas.openxmlformats.org/officeDocument/2006/relationships/slide" Target="slides/slide573.xml"/><Relationship Id="rId700" Type="http://schemas.openxmlformats.org/officeDocument/2006/relationships/slide" Target="slides/slide696.xml"/><Relationship Id="rId1123" Type="http://schemas.openxmlformats.org/officeDocument/2006/relationships/slide" Target="slides/slide1119.xml"/><Relationship Id="rId132" Type="http://schemas.openxmlformats.org/officeDocument/2006/relationships/slide" Target="slides/slide128.xml"/><Relationship Id="rId784" Type="http://schemas.openxmlformats.org/officeDocument/2006/relationships/slide" Target="slides/slide780.xml"/><Relationship Id="rId991" Type="http://schemas.openxmlformats.org/officeDocument/2006/relationships/slide" Target="slides/slide987.xml"/><Relationship Id="rId1067" Type="http://schemas.openxmlformats.org/officeDocument/2006/relationships/slide" Target="slides/slide1063.xml"/><Relationship Id="rId437" Type="http://schemas.openxmlformats.org/officeDocument/2006/relationships/slide" Target="slides/slide433.xml"/><Relationship Id="rId644" Type="http://schemas.openxmlformats.org/officeDocument/2006/relationships/slide" Target="slides/slide640.xml"/><Relationship Id="rId851" Type="http://schemas.openxmlformats.org/officeDocument/2006/relationships/slide" Target="slides/slide847.xml"/><Relationship Id="rId1274" Type="http://schemas.openxmlformats.org/officeDocument/2006/relationships/slide" Target="slides/slide1270.xml"/><Relationship Id="rId283" Type="http://schemas.openxmlformats.org/officeDocument/2006/relationships/slide" Target="slides/slide279.xml"/><Relationship Id="rId490" Type="http://schemas.openxmlformats.org/officeDocument/2006/relationships/slide" Target="slides/slide486.xml"/><Relationship Id="rId504" Type="http://schemas.openxmlformats.org/officeDocument/2006/relationships/slide" Target="slides/slide500.xml"/><Relationship Id="rId711" Type="http://schemas.openxmlformats.org/officeDocument/2006/relationships/slide" Target="slides/slide707.xml"/><Relationship Id="rId949" Type="http://schemas.openxmlformats.org/officeDocument/2006/relationships/slide" Target="slides/slide945.xml"/><Relationship Id="rId1134" Type="http://schemas.openxmlformats.org/officeDocument/2006/relationships/slide" Target="slides/slide1130.xml"/><Relationship Id="rId78" Type="http://schemas.openxmlformats.org/officeDocument/2006/relationships/slide" Target="slides/slide74.xml"/><Relationship Id="rId143" Type="http://schemas.openxmlformats.org/officeDocument/2006/relationships/slide" Target="slides/slide139.xml"/><Relationship Id="rId350" Type="http://schemas.openxmlformats.org/officeDocument/2006/relationships/slide" Target="slides/slide346.xml"/><Relationship Id="rId588" Type="http://schemas.openxmlformats.org/officeDocument/2006/relationships/slide" Target="slides/slide584.xml"/><Relationship Id="rId795" Type="http://schemas.openxmlformats.org/officeDocument/2006/relationships/slide" Target="slides/slide791.xml"/><Relationship Id="rId809" Type="http://schemas.openxmlformats.org/officeDocument/2006/relationships/slide" Target="slides/slide805.xml"/><Relationship Id="rId1201" Type="http://schemas.openxmlformats.org/officeDocument/2006/relationships/slide" Target="slides/slide1197.xml"/><Relationship Id="rId9" Type="http://schemas.openxmlformats.org/officeDocument/2006/relationships/slide" Target="slides/slide5.xml"/><Relationship Id="rId210" Type="http://schemas.openxmlformats.org/officeDocument/2006/relationships/slide" Target="slides/slide206.xml"/><Relationship Id="rId448" Type="http://schemas.openxmlformats.org/officeDocument/2006/relationships/slide" Target="slides/slide444.xml"/><Relationship Id="rId655" Type="http://schemas.openxmlformats.org/officeDocument/2006/relationships/slide" Target="slides/slide651.xml"/><Relationship Id="rId862" Type="http://schemas.openxmlformats.org/officeDocument/2006/relationships/slide" Target="slides/slide858.xml"/><Relationship Id="rId1078" Type="http://schemas.openxmlformats.org/officeDocument/2006/relationships/slide" Target="slides/slide1074.xml"/><Relationship Id="rId1285" Type="http://schemas.openxmlformats.org/officeDocument/2006/relationships/slide" Target="slides/slide1281.xml"/><Relationship Id="rId294" Type="http://schemas.openxmlformats.org/officeDocument/2006/relationships/slide" Target="slides/slide290.xml"/><Relationship Id="rId308" Type="http://schemas.openxmlformats.org/officeDocument/2006/relationships/slide" Target="slides/slide304.xml"/><Relationship Id="rId515" Type="http://schemas.openxmlformats.org/officeDocument/2006/relationships/slide" Target="slides/slide511.xml"/><Relationship Id="rId722" Type="http://schemas.openxmlformats.org/officeDocument/2006/relationships/slide" Target="slides/slide718.xml"/><Relationship Id="rId1145" Type="http://schemas.openxmlformats.org/officeDocument/2006/relationships/slide" Target="slides/slide1141.xml"/><Relationship Id="rId89" Type="http://schemas.openxmlformats.org/officeDocument/2006/relationships/slide" Target="slides/slide85.xml"/><Relationship Id="rId154" Type="http://schemas.openxmlformats.org/officeDocument/2006/relationships/slide" Target="slides/slide150.xml"/><Relationship Id="rId361" Type="http://schemas.openxmlformats.org/officeDocument/2006/relationships/slide" Target="slides/slide357.xml"/><Relationship Id="rId599" Type="http://schemas.openxmlformats.org/officeDocument/2006/relationships/slide" Target="slides/slide595.xml"/><Relationship Id="rId1005" Type="http://schemas.openxmlformats.org/officeDocument/2006/relationships/slide" Target="slides/slide1001.xml"/><Relationship Id="rId1212" Type="http://schemas.openxmlformats.org/officeDocument/2006/relationships/slide" Target="slides/slide1208.xml"/><Relationship Id="rId459" Type="http://schemas.openxmlformats.org/officeDocument/2006/relationships/slide" Target="slides/slide455.xml"/><Relationship Id="rId666" Type="http://schemas.openxmlformats.org/officeDocument/2006/relationships/slide" Target="slides/slide662.xml"/><Relationship Id="rId873" Type="http://schemas.openxmlformats.org/officeDocument/2006/relationships/slide" Target="slides/slide869.xml"/><Relationship Id="rId1089" Type="http://schemas.openxmlformats.org/officeDocument/2006/relationships/slide" Target="slides/slide1085.xml"/><Relationship Id="rId1296" Type="http://schemas.openxmlformats.org/officeDocument/2006/relationships/presProps" Target="presProps.xml"/><Relationship Id="rId16" Type="http://schemas.openxmlformats.org/officeDocument/2006/relationships/slide" Target="slides/slide12.xml"/><Relationship Id="rId221" Type="http://schemas.openxmlformats.org/officeDocument/2006/relationships/slide" Target="slides/slide217.xml"/><Relationship Id="rId319" Type="http://schemas.openxmlformats.org/officeDocument/2006/relationships/slide" Target="slides/slide315.xml"/><Relationship Id="rId526" Type="http://schemas.openxmlformats.org/officeDocument/2006/relationships/slide" Target="slides/slide522.xml"/><Relationship Id="rId1156" Type="http://schemas.openxmlformats.org/officeDocument/2006/relationships/slide" Target="slides/slide1152.xml"/><Relationship Id="rId733" Type="http://schemas.openxmlformats.org/officeDocument/2006/relationships/slide" Target="slides/slide729.xml"/><Relationship Id="rId940" Type="http://schemas.openxmlformats.org/officeDocument/2006/relationships/slide" Target="slides/slide936.xml"/><Relationship Id="rId1016" Type="http://schemas.openxmlformats.org/officeDocument/2006/relationships/slide" Target="slides/slide1012.xml"/><Relationship Id="rId165" Type="http://schemas.openxmlformats.org/officeDocument/2006/relationships/slide" Target="slides/slide161.xml"/><Relationship Id="rId372" Type="http://schemas.openxmlformats.org/officeDocument/2006/relationships/slide" Target="slides/slide368.xml"/><Relationship Id="rId677" Type="http://schemas.openxmlformats.org/officeDocument/2006/relationships/slide" Target="slides/slide673.xml"/><Relationship Id="rId800" Type="http://schemas.openxmlformats.org/officeDocument/2006/relationships/slide" Target="slides/slide796.xml"/><Relationship Id="rId1223" Type="http://schemas.openxmlformats.org/officeDocument/2006/relationships/slide" Target="slides/slide1219.xml"/><Relationship Id="rId232" Type="http://schemas.openxmlformats.org/officeDocument/2006/relationships/slide" Target="slides/slide228.xml"/><Relationship Id="rId884" Type="http://schemas.openxmlformats.org/officeDocument/2006/relationships/slide" Target="slides/slide880.xml"/><Relationship Id="rId27" Type="http://schemas.openxmlformats.org/officeDocument/2006/relationships/slide" Target="slides/slide23.xml"/><Relationship Id="rId537" Type="http://schemas.openxmlformats.org/officeDocument/2006/relationships/slide" Target="slides/slide533.xml"/><Relationship Id="rId744" Type="http://schemas.openxmlformats.org/officeDocument/2006/relationships/slide" Target="slides/slide740.xml"/><Relationship Id="rId951" Type="http://schemas.openxmlformats.org/officeDocument/2006/relationships/slide" Target="slides/slide947.xml"/><Relationship Id="rId1167" Type="http://schemas.openxmlformats.org/officeDocument/2006/relationships/slide" Target="slides/slide1163.xml"/><Relationship Id="rId80" Type="http://schemas.openxmlformats.org/officeDocument/2006/relationships/slide" Target="slides/slide76.xml"/><Relationship Id="rId176" Type="http://schemas.openxmlformats.org/officeDocument/2006/relationships/slide" Target="slides/slide172.xml"/><Relationship Id="rId383" Type="http://schemas.openxmlformats.org/officeDocument/2006/relationships/slide" Target="slides/slide379.xml"/><Relationship Id="rId590" Type="http://schemas.openxmlformats.org/officeDocument/2006/relationships/slide" Target="slides/slide586.xml"/><Relationship Id="rId604" Type="http://schemas.openxmlformats.org/officeDocument/2006/relationships/slide" Target="slides/slide600.xml"/><Relationship Id="rId811" Type="http://schemas.openxmlformats.org/officeDocument/2006/relationships/slide" Target="slides/slide807.xml"/><Relationship Id="rId1027" Type="http://schemas.openxmlformats.org/officeDocument/2006/relationships/slide" Target="slides/slide1023.xml"/><Relationship Id="rId1234" Type="http://schemas.openxmlformats.org/officeDocument/2006/relationships/slide" Target="slides/slide1230.xml"/><Relationship Id="rId243" Type="http://schemas.openxmlformats.org/officeDocument/2006/relationships/slide" Target="slides/slide239.xml"/><Relationship Id="rId450" Type="http://schemas.openxmlformats.org/officeDocument/2006/relationships/slide" Target="slides/slide446.xml"/><Relationship Id="rId688" Type="http://schemas.openxmlformats.org/officeDocument/2006/relationships/slide" Target="slides/slide684.xml"/><Relationship Id="rId895" Type="http://schemas.openxmlformats.org/officeDocument/2006/relationships/slide" Target="slides/slide891.xml"/><Relationship Id="rId909" Type="http://schemas.openxmlformats.org/officeDocument/2006/relationships/slide" Target="slides/slide905.xml"/><Relationship Id="rId1080" Type="http://schemas.openxmlformats.org/officeDocument/2006/relationships/slide" Target="slides/slide1076.xml"/><Relationship Id="rId38" Type="http://schemas.openxmlformats.org/officeDocument/2006/relationships/slide" Target="slides/slide34.xml"/><Relationship Id="rId103" Type="http://schemas.openxmlformats.org/officeDocument/2006/relationships/slide" Target="slides/slide99.xml"/><Relationship Id="rId310" Type="http://schemas.openxmlformats.org/officeDocument/2006/relationships/slide" Target="slides/slide306.xml"/><Relationship Id="rId548" Type="http://schemas.openxmlformats.org/officeDocument/2006/relationships/slide" Target="slides/slide544.xml"/><Relationship Id="rId755" Type="http://schemas.openxmlformats.org/officeDocument/2006/relationships/slide" Target="slides/slide751.xml"/><Relationship Id="rId962" Type="http://schemas.openxmlformats.org/officeDocument/2006/relationships/slide" Target="slides/slide958.xml"/><Relationship Id="rId1178" Type="http://schemas.openxmlformats.org/officeDocument/2006/relationships/slide" Target="slides/slide1174.xml"/><Relationship Id="rId91" Type="http://schemas.openxmlformats.org/officeDocument/2006/relationships/slide" Target="slides/slide87.xml"/><Relationship Id="rId187" Type="http://schemas.openxmlformats.org/officeDocument/2006/relationships/slide" Target="slides/slide183.xml"/><Relationship Id="rId394" Type="http://schemas.openxmlformats.org/officeDocument/2006/relationships/slide" Target="slides/slide390.xml"/><Relationship Id="rId408" Type="http://schemas.openxmlformats.org/officeDocument/2006/relationships/slide" Target="slides/slide404.xml"/><Relationship Id="rId615" Type="http://schemas.openxmlformats.org/officeDocument/2006/relationships/slide" Target="slides/slide611.xml"/><Relationship Id="rId822" Type="http://schemas.openxmlformats.org/officeDocument/2006/relationships/slide" Target="slides/slide818.xml"/><Relationship Id="rId1038" Type="http://schemas.openxmlformats.org/officeDocument/2006/relationships/slide" Target="slides/slide1034.xml"/><Relationship Id="rId1245" Type="http://schemas.openxmlformats.org/officeDocument/2006/relationships/slide" Target="slides/slide1241.xml"/><Relationship Id="rId254" Type="http://schemas.openxmlformats.org/officeDocument/2006/relationships/slide" Target="slides/slide250.xml"/><Relationship Id="rId699" Type="http://schemas.openxmlformats.org/officeDocument/2006/relationships/slide" Target="slides/slide695.xml"/><Relationship Id="rId1091" Type="http://schemas.openxmlformats.org/officeDocument/2006/relationships/slide" Target="slides/slide1087.xml"/><Relationship Id="rId1105" Type="http://schemas.openxmlformats.org/officeDocument/2006/relationships/slide" Target="slides/slide1101.xml"/><Relationship Id="rId49" Type="http://schemas.openxmlformats.org/officeDocument/2006/relationships/slide" Target="slides/slide45.xml"/><Relationship Id="rId114" Type="http://schemas.openxmlformats.org/officeDocument/2006/relationships/slide" Target="slides/slide110.xml"/><Relationship Id="rId461" Type="http://schemas.openxmlformats.org/officeDocument/2006/relationships/slide" Target="slides/slide457.xml"/><Relationship Id="rId559" Type="http://schemas.openxmlformats.org/officeDocument/2006/relationships/slide" Target="slides/slide555.xml"/><Relationship Id="rId766" Type="http://schemas.openxmlformats.org/officeDocument/2006/relationships/slide" Target="slides/slide762.xml"/><Relationship Id="rId1189" Type="http://schemas.openxmlformats.org/officeDocument/2006/relationships/slide" Target="slides/slide1185.xml"/><Relationship Id="rId198" Type="http://schemas.openxmlformats.org/officeDocument/2006/relationships/slide" Target="slides/slide194.xml"/><Relationship Id="rId321" Type="http://schemas.openxmlformats.org/officeDocument/2006/relationships/slide" Target="slides/slide317.xml"/><Relationship Id="rId419" Type="http://schemas.openxmlformats.org/officeDocument/2006/relationships/slide" Target="slides/slide415.xml"/><Relationship Id="rId626" Type="http://schemas.openxmlformats.org/officeDocument/2006/relationships/slide" Target="slides/slide622.xml"/><Relationship Id="rId973" Type="http://schemas.openxmlformats.org/officeDocument/2006/relationships/slide" Target="slides/slide969.xml"/><Relationship Id="rId1049" Type="http://schemas.openxmlformats.org/officeDocument/2006/relationships/slide" Target="slides/slide1045.xml"/><Relationship Id="rId1256" Type="http://schemas.openxmlformats.org/officeDocument/2006/relationships/slide" Target="slides/slide1252.xml"/><Relationship Id="rId833" Type="http://schemas.openxmlformats.org/officeDocument/2006/relationships/slide" Target="slides/slide829.xml"/><Relationship Id="rId1116" Type="http://schemas.openxmlformats.org/officeDocument/2006/relationships/slide" Target="slides/slide1112.xml"/><Relationship Id="rId265" Type="http://schemas.openxmlformats.org/officeDocument/2006/relationships/slide" Target="slides/slide261.xml"/><Relationship Id="rId472" Type="http://schemas.openxmlformats.org/officeDocument/2006/relationships/slide" Target="slides/slide468.xml"/><Relationship Id="rId900" Type="http://schemas.openxmlformats.org/officeDocument/2006/relationships/slide" Target="slides/slide896.xml"/><Relationship Id="rId125" Type="http://schemas.openxmlformats.org/officeDocument/2006/relationships/slide" Target="slides/slide121.xml"/><Relationship Id="rId332" Type="http://schemas.openxmlformats.org/officeDocument/2006/relationships/slide" Target="slides/slide328.xml"/><Relationship Id="rId777" Type="http://schemas.openxmlformats.org/officeDocument/2006/relationships/slide" Target="slides/slide773.xml"/><Relationship Id="rId984" Type="http://schemas.openxmlformats.org/officeDocument/2006/relationships/slide" Target="slides/slide980.xml"/><Relationship Id="rId637" Type="http://schemas.openxmlformats.org/officeDocument/2006/relationships/slide" Target="slides/slide633.xml"/><Relationship Id="rId844" Type="http://schemas.openxmlformats.org/officeDocument/2006/relationships/slide" Target="slides/slide840.xml"/><Relationship Id="rId1267" Type="http://schemas.openxmlformats.org/officeDocument/2006/relationships/slide" Target="slides/slide1263.xml"/><Relationship Id="rId276" Type="http://schemas.openxmlformats.org/officeDocument/2006/relationships/slide" Target="slides/slide272.xml"/><Relationship Id="rId483" Type="http://schemas.openxmlformats.org/officeDocument/2006/relationships/slide" Target="slides/slide479.xml"/><Relationship Id="rId690" Type="http://schemas.openxmlformats.org/officeDocument/2006/relationships/slide" Target="slides/slide686.xml"/><Relationship Id="rId704" Type="http://schemas.openxmlformats.org/officeDocument/2006/relationships/slide" Target="slides/slide700.xml"/><Relationship Id="rId911" Type="http://schemas.openxmlformats.org/officeDocument/2006/relationships/slide" Target="slides/slide907.xml"/><Relationship Id="rId1127" Type="http://schemas.openxmlformats.org/officeDocument/2006/relationships/slide" Target="slides/slide1123.xml"/><Relationship Id="rId40" Type="http://schemas.openxmlformats.org/officeDocument/2006/relationships/slide" Target="slides/slide36.xml"/><Relationship Id="rId136" Type="http://schemas.openxmlformats.org/officeDocument/2006/relationships/slide" Target="slides/slide132.xml"/><Relationship Id="rId343" Type="http://schemas.openxmlformats.org/officeDocument/2006/relationships/slide" Target="slides/slide339.xml"/><Relationship Id="rId550" Type="http://schemas.openxmlformats.org/officeDocument/2006/relationships/slide" Target="slides/slide546.xml"/><Relationship Id="rId788" Type="http://schemas.openxmlformats.org/officeDocument/2006/relationships/slide" Target="slides/slide784.xml"/><Relationship Id="rId995" Type="http://schemas.openxmlformats.org/officeDocument/2006/relationships/slide" Target="slides/slide991.xml"/><Relationship Id="rId1180" Type="http://schemas.openxmlformats.org/officeDocument/2006/relationships/slide" Target="slides/slide1176.xml"/><Relationship Id="rId203" Type="http://schemas.openxmlformats.org/officeDocument/2006/relationships/slide" Target="slides/slide199.xml"/><Relationship Id="rId648" Type="http://schemas.openxmlformats.org/officeDocument/2006/relationships/slide" Target="slides/slide644.xml"/><Relationship Id="rId855" Type="http://schemas.openxmlformats.org/officeDocument/2006/relationships/slide" Target="slides/slide851.xml"/><Relationship Id="rId1040" Type="http://schemas.openxmlformats.org/officeDocument/2006/relationships/slide" Target="slides/slide1036.xml"/><Relationship Id="rId1278" Type="http://schemas.openxmlformats.org/officeDocument/2006/relationships/slide" Target="slides/slide1274.xml"/><Relationship Id="rId287" Type="http://schemas.openxmlformats.org/officeDocument/2006/relationships/slide" Target="slides/slide283.xml"/><Relationship Id="rId410" Type="http://schemas.openxmlformats.org/officeDocument/2006/relationships/slide" Target="slides/slide406.xml"/><Relationship Id="rId494" Type="http://schemas.openxmlformats.org/officeDocument/2006/relationships/slide" Target="slides/slide490.xml"/><Relationship Id="rId508" Type="http://schemas.openxmlformats.org/officeDocument/2006/relationships/slide" Target="slides/slide504.xml"/><Relationship Id="rId715" Type="http://schemas.openxmlformats.org/officeDocument/2006/relationships/slide" Target="slides/slide711.xml"/><Relationship Id="rId922" Type="http://schemas.openxmlformats.org/officeDocument/2006/relationships/slide" Target="slides/slide918.xml"/><Relationship Id="rId1138" Type="http://schemas.openxmlformats.org/officeDocument/2006/relationships/slide" Target="slides/slide1134.xml"/><Relationship Id="rId147" Type="http://schemas.openxmlformats.org/officeDocument/2006/relationships/slide" Target="slides/slide143.xml"/><Relationship Id="rId354" Type="http://schemas.openxmlformats.org/officeDocument/2006/relationships/slide" Target="slides/slide350.xml"/><Relationship Id="rId799" Type="http://schemas.openxmlformats.org/officeDocument/2006/relationships/slide" Target="slides/slide795.xml"/><Relationship Id="rId1191" Type="http://schemas.openxmlformats.org/officeDocument/2006/relationships/slide" Target="slides/slide1187.xml"/><Relationship Id="rId1205" Type="http://schemas.openxmlformats.org/officeDocument/2006/relationships/slide" Target="slides/slide1201.xml"/><Relationship Id="rId51" Type="http://schemas.openxmlformats.org/officeDocument/2006/relationships/slide" Target="slides/slide47.xml"/><Relationship Id="rId561" Type="http://schemas.openxmlformats.org/officeDocument/2006/relationships/slide" Target="slides/slide557.xml"/><Relationship Id="rId659" Type="http://schemas.openxmlformats.org/officeDocument/2006/relationships/slide" Target="slides/slide655.xml"/><Relationship Id="rId866" Type="http://schemas.openxmlformats.org/officeDocument/2006/relationships/slide" Target="slides/slide862.xml"/><Relationship Id="rId1289" Type="http://schemas.openxmlformats.org/officeDocument/2006/relationships/slide" Target="slides/slide1285.xml"/><Relationship Id="rId214" Type="http://schemas.openxmlformats.org/officeDocument/2006/relationships/slide" Target="slides/slide210.xml"/><Relationship Id="rId298" Type="http://schemas.openxmlformats.org/officeDocument/2006/relationships/slide" Target="slides/slide294.xml"/><Relationship Id="rId421" Type="http://schemas.openxmlformats.org/officeDocument/2006/relationships/slide" Target="slides/slide417.xml"/><Relationship Id="rId519" Type="http://schemas.openxmlformats.org/officeDocument/2006/relationships/slide" Target="slides/slide515.xml"/><Relationship Id="rId1051" Type="http://schemas.openxmlformats.org/officeDocument/2006/relationships/slide" Target="slides/slide1047.xml"/><Relationship Id="rId1149" Type="http://schemas.openxmlformats.org/officeDocument/2006/relationships/slide" Target="slides/slide1145.xml"/><Relationship Id="rId158" Type="http://schemas.openxmlformats.org/officeDocument/2006/relationships/slide" Target="slides/slide154.xml"/><Relationship Id="rId726" Type="http://schemas.openxmlformats.org/officeDocument/2006/relationships/slide" Target="slides/slide722.xml"/><Relationship Id="rId933" Type="http://schemas.openxmlformats.org/officeDocument/2006/relationships/slide" Target="slides/slide929.xml"/><Relationship Id="rId1009" Type="http://schemas.openxmlformats.org/officeDocument/2006/relationships/slide" Target="slides/slide1005.xml"/><Relationship Id="rId62" Type="http://schemas.openxmlformats.org/officeDocument/2006/relationships/slide" Target="slides/slide58.xml"/><Relationship Id="rId365" Type="http://schemas.openxmlformats.org/officeDocument/2006/relationships/slide" Target="slides/slide361.xml"/><Relationship Id="rId572" Type="http://schemas.openxmlformats.org/officeDocument/2006/relationships/slide" Target="slides/slide568.xml"/><Relationship Id="rId1216" Type="http://schemas.openxmlformats.org/officeDocument/2006/relationships/slide" Target="slides/slide1212.xml"/><Relationship Id="rId225" Type="http://schemas.openxmlformats.org/officeDocument/2006/relationships/slide" Target="slides/slide221.xml"/><Relationship Id="rId432" Type="http://schemas.openxmlformats.org/officeDocument/2006/relationships/slide" Target="slides/slide428.xml"/><Relationship Id="rId877" Type="http://schemas.openxmlformats.org/officeDocument/2006/relationships/slide" Target="slides/slide873.xml"/><Relationship Id="rId1062" Type="http://schemas.openxmlformats.org/officeDocument/2006/relationships/slide" Target="slides/slide1058.xml"/><Relationship Id="rId737" Type="http://schemas.openxmlformats.org/officeDocument/2006/relationships/slide" Target="slides/slide733.xml"/><Relationship Id="rId944" Type="http://schemas.openxmlformats.org/officeDocument/2006/relationships/slide" Target="slides/slide940.xml"/><Relationship Id="rId73" Type="http://schemas.openxmlformats.org/officeDocument/2006/relationships/slide" Target="slides/slide69.xml"/><Relationship Id="rId169" Type="http://schemas.openxmlformats.org/officeDocument/2006/relationships/slide" Target="slides/slide165.xml"/><Relationship Id="rId376" Type="http://schemas.openxmlformats.org/officeDocument/2006/relationships/slide" Target="slides/slide372.xml"/><Relationship Id="rId583" Type="http://schemas.openxmlformats.org/officeDocument/2006/relationships/slide" Target="slides/slide579.xml"/><Relationship Id="rId790" Type="http://schemas.openxmlformats.org/officeDocument/2006/relationships/slide" Target="slides/slide786.xml"/><Relationship Id="rId804" Type="http://schemas.openxmlformats.org/officeDocument/2006/relationships/slide" Target="slides/slide800.xml"/><Relationship Id="rId1227" Type="http://schemas.openxmlformats.org/officeDocument/2006/relationships/slide" Target="slides/slide1223.xml"/><Relationship Id="rId4" Type="http://schemas.openxmlformats.org/officeDocument/2006/relationships/slideMaster" Target="slideMasters/slideMaster1.xml"/><Relationship Id="rId236" Type="http://schemas.openxmlformats.org/officeDocument/2006/relationships/slide" Target="slides/slide232.xml"/><Relationship Id="rId443" Type="http://schemas.openxmlformats.org/officeDocument/2006/relationships/slide" Target="slides/slide439.xml"/><Relationship Id="rId650" Type="http://schemas.openxmlformats.org/officeDocument/2006/relationships/slide" Target="slides/slide646.xml"/><Relationship Id="rId888" Type="http://schemas.openxmlformats.org/officeDocument/2006/relationships/slide" Target="slides/slide884.xml"/><Relationship Id="rId1073" Type="http://schemas.openxmlformats.org/officeDocument/2006/relationships/slide" Target="slides/slide1069.xml"/><Relationship Id="rId1280" Type="http://schemas.openxmlformats.org/officeDocument/2006/relationships/slide" Target="slides/slide1276.xml"/><Relationship Id="rId303" Type="http://schemas.openxmlformats.org/officeDocument/2006/relationships/slide" Target="slides/slide299.xml"/><Relationship Id="rId748" Type="http://schemas.openxmlformats.org/officeDocument/2006/relationships/slide" Target="slides/slide744.xml"/><Relationship Id="rId955" Type="http://schemas.openxmlformats.org/officeDocument/2006/relationships/slide" Target="slides/slide951.xml"/><Relationship Id="rId1140" Type="http://schemas.openxmlformats.org/officeDocument/2006/relationships/slide" Target="slides/slide1136.xml"/><Relationship Id="rId84" Type="http://schemas.openxmlformats.org/officeDocument/2006/relationships/slide" Target="slides/slide80.xml"/><Relationship Id="rId387" Type="http://schemas.openxmlformats.org/officeDocument/2006/relationships/slide" Target="slides/slide383.xml"/><Relationship Id="rId510" Type="http://schemas.openxmlformats.org/officeDocument/2006/relationships/slide" Target="slides/slide506.xml"/><Relationship Id="rId594" Type="http://schemas.openxmlformats.org/officeDocument/2006/relationships/slide" Target="slides/slide590.xml"/><Relationship Id="rId608" Type="http://schemas.openxmlformats.org/officeDocument/2006/relationships/slide" Target="slides/slide604.xml"/><Relationship Id="rId815" Type="http://schemas.openxmlformats.org/officeDocument/2006/relationships/slide" Target="slides/slide811.xml"/><Relationship Id="rId1238" Type="http://schemas.openxmlformats.org/officeDocument/2006/relationships/slide" Target="slides/slide1234.xml"/><Relationship Id="rId247" Type="http://schemas.openxmlformats.org/officeDocument/2006/relationships/slide" Target="slides/slide243.xml"/><Relationship Id="rId899" Type="http://schemas.openxmlformats.org/officeDocument/2006/relationships/slide" Target="slides/slide895.xml"/><Relationship Id="rId1000" Type="http://schemas.openxmlformats.org/officeDocument/2006/relationships/slide" Target="slides/slide996.xml"/><Relationship Id="rId1084" Type="http://schemas.openxmlformats.org/officeDocument/2006/relationships/slide" Target="slides/slide1080.xml"/><Relationship Id="rId107" Type="http://schemas.openxmlformats.org/officeDocument/2006/relationships/slide" Target="slides/slide103.xml"/><Relationship Id="rId454" Type="http://schemas.openxmlformats.org/officeDocument/2006/relationships/slide" Target="slides/slide450.xml"/><Relationship Id="rId661" Type="http://schemas.openxmlformats.org/officeDocument/2006/relationships/slide" Target="slides/slide657.xml"/><Relationship Id="rId759" Type="http://schemas.openxmlformats.org/officeDocument/2006/relationships/slide" Target="slides/slide755.xml"/><Relationship Id="rId966" Type="http://schemas.openxmlformats.org/officeDocument/2006/relationships/slide" Target="slides/slide962.xml"/><Relationship Id="rId1291" Type="http://schemas.openxmlformats.org/officeDocument/2006/relationships/slide" Target="slides/slide1287.xml"/><Relationship Id="rId11" Type="http://schemas.openxmlformats.org/officeDocument/2006/relationships/slide" Target="slides/slide7.xml"/><Relationship Id="rId314" Type="http://schemas.openxmlformats.org/officeDocument/2006/relationships/slide" Target="slides/slide310.xml"/><Relationship Id="rId398" Type="http://schemas.openxmlformats.org/officeDocument/2006/relationships/slide" Target="slides/slide394.xml"/><Relationship Id="rId521" Type="http://schemas.openxmlformats.org/officeDocument/2006/relationships/slide" Target="slides/slide517.xml"/><Relationship Id="rId619" Type="http://schemas.openxmlformats.org/officeDocument/2006/relationships/slide" Target="slides/slide615.xml"/><Relationship Id="rId1151" Type="http://schemas.openxmlformats.org/officeDocument/2006/relationships/slide" Target="slides/slide1147.xml"/><Relationship Id="rId1249" Type="http://schemas.openxmlformats.org/officeDocument/2006/relationships/slide" Target="slides/slide1245.xml"/><Relationship Id="rId95" Type="http://schemas.openxmlformats.org/officeDocument/2006/relationships/slide" Target="slides/slide91.xml"/><Relationship Id="rId160" Type="http://schemas.openxmlformats.org/officeDocument/2006/relationships/slide" Target="slides/slide156.xml"/><Relationship Id="rId826" Type="http://schemas.openxmlformats.org/officeDocument/2006/relationships/slide" Target="slides/slide822.xml"/><Relationship Id="rId1011" Type="http://schemas.openxmlformats.org/officeDocument/2006/relationships/slide" Target="slides/slide1007.xml"/><Relationship Id="rId1109" Type="http://schemas.openxmlformats.org/officeDocument/2006/relationships/slide" Target="slides/slide1105.xml"/><Relationship Id="rId258" Type="http://schemas.openxmlformats.org/officeDocument/2006/relationships/slide" Target="slides/slide254.xml"/><Relationship Id="rId465" Type="http://schemas.openxmlformats.org/officeDocument/2006/relationships/slide" Target="slides/slide461.xml"/><Relationship Id="rId672" Type="http://schemas.openxmlformats.org/officeDocument/2006/relationships/slide" Target="slides/slide668.xml"/><Relationship Id="rId1095" Type="http://schemas.openxmlformats.org/officeDocument/2006/relationships/slide" Target="slides/slide1091.xml"/><Relationship Id="rId22" Type="http://schemas.openxmlformats.org/officeDocument/2006/relationships/slide" Target="slides/slide18.xml"/><Relationship Id="rId118" Type="http://schemas.openxmlformats.org/officeDocument/2006/relationships/slide" Target="slides/slide114.xml"/><Relationship Id="rId325" Type="http://schemas.openxmlformats.org/officeDocument/2006/relationships/slide" Target="slides/slide321.xml"/><Relationship Id="rId532" Type="http://schemas.openxmlformats.org/officeDocument/2006/relationships/slide" Target="slides/slide528.xml"/><Relationship Id="rId977" Type="http://schemas.openxmlformats.org/officeDocument/2006/relationships/slide" Target="slides/slide973.xml"/><Relationship Id="rId1162" Type="http://schemas.openxmlformats.org/officeDocument/2006/relationships/slide" Target="slides/slide1158.xml"/><Relationship Id="rId171" Type="http://schemas.openxmlformats.org/officeDocument/2006/relationships/slide" Target="slides/slide167.xml"/><Relationship Id="rId837" Type="http://schemas.openxmlformats.org/officeDocument/2006/relationships/slide" Target="slides/slide833.xml"/><Relationship Id="rId1022" Type="http://schemas.openxmlformats.org/officeDocument/2006/relationships/slide" Target="slides/slide1018.xml"/><Relationship Id="rId269" Type="http://schemas.openxmlformats.org/officeDocument/2006/relationships/slide" Target="slides/slide265.xml"/><Relationship Id="rId476" Type="http://schemas.openxmlformats.org/officeDocument/2006/relationships/slide" Target="slides/slide472.xml"/><Relationship Id="rId683" Type="http://schemas.openxmlformats.org/officeDocument/2006/relationships/slide" Target="slides/slide679.xml"/><Relationship Id="rId890" Type="http://schemas.openxmlformats.org/officeDocument/2006/relationships/slide" Target="slides/slide886.xml"/><Relationship Id="rId904" Type="http://schemas.openxmlformats.org/officeDocument/2006/relationships/slide" Target="slides/slide900.xml"/><Relationship Id="rId33" Type="http://schemas.openxmlformats.org/officeDocument/2006/relationships/slide" Target="slides/slide29.xml"/><Relationship Id="rId129" Type="http://schemas.openxmlformats.org/officeDocument/2006/relationships/slide" Target="slides/slide125.xml"/><Relationship Id="rId336" Type="http://schemas.openxmlformats.org/officeDocument/2006/relationships/slide" Target="slides/slide332.xml"/><Relationship Id="rId543" Type="http://schemas.openxmlformats.org/officeDocument/2006/relationships/slide" Target="slides/slide539.xml"/><Relationship Id="rId988" Type="http://schemas.openxmlformats.org/officeDocument/2006/relationships/slide" Target="slides/slide984.xml"/><Relationship Id="rId1173" Type="http://schemas.openxmlformats.org/officeDocument/2006/relationships/slide" Target="slides/slide1169.xml"/><Relationship Id="rId182" Type="http://schemas.openxmlformats.org/officeDocument/2006/relationships/slide" Target="slides/slide178.xml"/><Relationship Id="rId403" Type="http://schemas.openxmlformats.org/officeDocument/2006/relationships/slide" Target="slides/slide399.xml"/><Relationship Id="rId750" Type="http://schemas.openxmlformats.org/officeDocument/2006/relationships/slide" Target="slides/slide746.xml"/><Relationship Id="rId848" Type="http://schemas.openxmlformats.org/officeDocument/2006/relationships/slide" Target="slides/slide844.xml"/><Relationship Id="rId1033" Type="http://schemas.openxmlformats.org/officeDocument/2006/relationships/slide" Target="slides/slide1029.xml"/><Relationship Id="rId487" Type="http://schemas.openxmlformats.org/officeDocument/2006/relationships/slide" Target="slides/slide483.xml"/><Relationship Id="rId610" Type="http://schemas.openxmlformats.org/officeDocument/2006/relationships/slide" Target="slides/slide606.xml"/><Relationship Id="rId694" Type="http://schemas.openxmlformats.org/officeDocument/2006/relationships/slide" Target="slides/slide690.xml"/><Relationship Id="rId708" Type="http://schemas.openxmlformats.org/officeDocument/2006/relationships/slide" Target="slides/slide704.xml"/><Relationship Id="rId915" Type="http://schemas.openxmlformats.org/officeDocument/2006/relationships/slide" Target="slides/slide911.xml"/><Relationship Id="rId1240" Type="http://schemas.openxmlformats.org/officeDocument/2006/relationships/slide" Target="slides/slide1236.xml"/><Relationship Id="rId347" Type="http://schemas.openxmlformats.org/officeDocument/2006/relationships/slide" Target="slides/slide343.xml"/><Relationship Id="rId999" Type="http://schemas.openxmlformats.org/officeDocument/2006/relationships/slide" Target="slides/slide995.xml"/><Relationship Id="rId1100" Type="http://schemas.openxmlformats.org/officeDocument/2006/relationships/slide" Target="slides/slide1096.xml"/><Relationship Id="rId1184" Type="http://schemas.openxmlformats.org/officeDocument/2006/relationships/slide" Target="slides/slide1180.xml"/><Relationship Id="rId44" Type="http://schemas.openxmlformats.org/officeDocument/2006/relationships/slide" Target="slides/slide40.xml"/><Relationship Id="rId554" Type="http://schemas.openxmlformats.org/officeDocument/2006/relationships/slide" Target="slides/slide550.xml"/><Relationship Id="rId761" Type="http://schemas.openxmlformats.org/officeDocument/2006/relationships/slide" Target="slides/slide757.xml"/><Relationship Id="rId859" Type="http://schemas.openxmlformats.org/officeDocument/2006/relationships/slide" Target="slides/slide855.xml"/><Relationship Id="rId193" Type="http://schemas.openxmlformats.org/officeDocument/2006/relationships/slide" Target="slides/slide189.xml"/><Relationship Id="rId207" Type="http://schemas.openxmlformats.org/officeDocument/2006/relationships/slide" Target="slides/slide203.xml"/><Relationship Id="rId414" Type="http://schemas.openxmlformats.org/officeDocument/2006/relationships/slide" Target="slides/slide410.xml"/><Relationship Id="rId498" Type="http://schemas.openxmlformats.org/officeDocument/2006/relationships/slide" Target="slides/slide494.xml"/><Relationship Id="rId621" Type="http://schemas.openxmlformats.org/officeDocument/2006/relationships/slide" Target="slides/slide617.xml"/><Relationship Id="rId1044" Type="http://schemas.openxmlformats.org/officeDocument/2006/relationships/slide" Target="slides/slide1040.xml"/><Relationship Id="rId1251" Type="http://schemas.openxmlformats.org/officeDocument/2006/relationships/slide" Target="slides/slide1247.xml"/><Relationship Id="rId260" Type="http://schemas.openxmlformats.org/officeDocument/2006/relationships/slide" Target="slides/slide256.xml"/><Relationship Id="rId719" Type="http://schemas.openxmlformats.org/officeDocument/2006/relationships/slide" Target="slides/slide715.xml"/><Relationship Id="rId926" Type="http://schemas.openxmlformats.org/officeDocument/2006/relationships/slide" Target="slides/slide922.xml"/><Relationship Id="rId1111" Type="http://schemas.openxmlformats.org/officeDocument/2006/relationships/slide" Target="slides/slide1107.xml"/><Relationship Id="rId55" Type="http://schemas.openxmlformats.org/officeDocument/2006/relationships/slide" Target="slides/slide51.xml"/><Relationship Id="rId120" Type="http://schemas.openxmlformats.org/officeDocument/2006/relationships/slide" Target="slides/slide116.xml"/><Relationship Id="rId358" Type="http://schemas.openxmlformats.org/officeDocument/2006/relationships/slide" Target="slides/slide354.xml"/><Relationship Id="rId565" Type="http://schemas.openxmlformats.org/officeDocument/2006/relationships/slide" Target="slides/slide561.xml"/><Relationship Id="rId772" Type="http://schemas.openxmlformats.org/officeDocument/2006/relationships/slide" Target="slides/slide768.xml"/><Relationship Id="rId1195" Type="http://schemas.openxmlformats.org/officeDocument/2006/relationships/slide" Target="slides/slide1191.xml"/><Relationship Id="rId1209" Type="http://schemas.openxmlformats.org/officeDocument/2006/relationships/slide" Target="slides/slide1205.xml"/><Relationship Id="rId218" Type="http://schemas.openxmlformats.org/officeDocument/2006/relationships/slide" Target="slides/slide214.xml"/><Relationship Id="rId425" Type="http://schemas.openxmlformats.org/officeDocument/2006/relationships/slide" Target="slides/slide421.xml"/><Relationship Id="rId632" Type="http://schemas.openxmlformats.org/officeDocument/2006/relationships/slide" Target="slides/slide628.xml"/><Relationship Id="rId1055" Type="http://schemas.openxmlformats.org/officeDocument/2006/relationships/slide" Target="slides/slide1051.xml"/><Relationship Id="rId1262" Type="http://schemas.openxmlformats.org/officeDocument/2006/relationships/slide" Target="slides/slide1258.xml"/><Relationship Id="rId271" Type="http://schemas.openxmlformats.org/officeDocument/2006/relationships/slide" Target="slides/slide267.xml"/><Relationship Id="rId937" Type="http://schemas.openxmlformats.org/officeDocument/2006/relationships/slide" Target="slides/slide933.xml"/><Relationship Id="rId1122" Type="http://schemas.openxmlformats.org/officeDocument/2006/relationships/slide" Target="slides/slide1118.xml"/><Relationship Id="rId66" Type="http://schemas.openxmlformats.org/officeDocument/2006/relationships/slide" Target="slides/slide62.xml"/><Relationship Id="rId131" Type="http://schemas.openxmlformats.org/officeDocument/2006/relationships/slide" Target="slides/slide127.xml"/><Relationship Id="rId369" Type="http://schemas.openxmlformats.org/officeDocument/2006/relationships/slide" Target="slides/slide365.xml"/><Relationship Id="rId576" Type="http://schemas.openxmlformats.org/officeDocument/2006/relationships/slide" Target="slides/slide572.xml"/><Relationship Id="rId783" Type="http://schemas.openxmlformats.org/officeDocument/2006/relationships/slide" Target="slides/slide779.xml"/><Relationship Id="rId990" Type="http://schemas.openxmlformats.org/officeDocument/2006/relationships/slide" Target="slides/slide986.xml"/><Relationship Id="rId229" Type="http://schemas.openxmlformats.org/officeDocument/2006/relationships/slide" Target="slides/slide225.xml"/><Relationship Id="rId436" Type="http://schemas.openxmlformats.org/officeDocument/2006/relationships/slide" Target="slides/slide432.xml"/><Relationship Id="rId643" Type="http://schemas.openxmlformats.org/officeDocument/2006/relationships/slide" Target="slides/slide639.xml"/><Relationship Id="rId1066" Type="http://schemas.openxmlformats.org/officeDocument/2006/relationships/slide" Target="slides/slide1062.xml"/><Relationship Id="rId1273" Type="http://schemas.openxmlformats.org/officeDocument/2006/relationships/slide" Target="slides/slide1269.xml"/><Relationship Id="rId850" Type="http://schemas.openxmlformats.org/officeDocument/2006/relationships/slide" Target="slides/slide846.xml"/><Relationship Id="rId948" Type="http://schemas.openxmlformats.org/officeDocument/2006/relationships/slide" Target="slides/slide944.xml"/><Relationship Id="rId1133" Type="http://schemas.openxmlformats.org/officeDocument/2006/relationships/slide" Target="slides/slide1129.xml"/><Relationship Id="rId77" Type="http://schemas.openxmlformats.org/officeDocument/2006/relationships/slide" Target="slides/slide73.xml"/><Relationship Id="rId282" Type="http://schemas.openxmlformats.org/officeDocument/2006/relationships/slide" Target="slides/slide278.xml"/><Relationship Id="rId503" Type="http://schemas.openxmlformats.org/officeDocument/2006/relationships/slide" Target="slides/slide499.xml"/><Relationship Id="rId587" Type="http://schemas.openxmlformats.org/officeDocument/2006/relationships/slide" Target="slides/slide583.xml"/><Relationship Id="rId710" Type="http://schemas.openxmlformats.org/officeDocument/2006/relationships/slide" Target="slides/slide706.xml"/><Relationship Id="rId808" Type="http://schemas.openxmlformats.org/officeDocument/2006/relationships/slide" Target="slides/slide804.xml"/><Relationship Id="rId8" Type="http://schemas.openxmlformats.org/officeDocument/2006/relationships/slide" Target="slides/slide4.xml"/><Relationship Id="rId142" Type="http://schemas.openxmlformats.org/officeDocument/2006/relationships/slide" Target="slides/slide138.xml"/><Relationship Id="rId447" Type="http://schemas.openxmlformats.org/officeDocument/2006/relationships/slide" Target="slides/slide443.xml"/><Relationship Id="rId794" Type="http://schemas.openxmlformats.org/officeDocument/2006/relationships/slide" Target="slides/slide790.xml"/><Relationship Id="rId1077" Type="http://schemas.openxmlformats.org/officeDocument/2006/relationships/slide" Target="slides/slide1073.xml"/><Relationship Id="rId1200" Type="http://schemas.openxmlformats.org/officeDocument/2006/relationships/slide" Target="slides/slide1196.xml"/><Relationship Id="rId654" Type="http://schemas.openxmlformats.org/officeDocument/2006/relationships/slide" Target="slides/slide650.xml"/><Relationship Id="rId861" Type="http://schemas.openxmlformats.org/officeDocument/2006/relationships/slide" Target="slides/slide857.xml"/><Relationship Id="rId959" Type="http://schemas.openxmlformats.org/officeDocument/2006/relationships/slide" Target="slides/slide955.xml"/><Relationship Id="rId1284" Type="http://schemas.openxmlformats.org/officeDocument/2006/relationships/slide" Target="slides/slide1280.xml"/><Relationship Id="rId293" Type="http://schemas.openxmlformats.org/officeDocument/2006/relationships/slide" Target="slides/slide289.xml"/><Relationship Id="rId307" Type="http://schemas.openxmlformats.org/officeDocument/2006/relationships/slide" Target="slides/slide303.xml"/><Relationship Id="rId514" Type="http://schemas.openxmlformats.org/officeDocument/2006/relationships/slide" Target="slides/slide510.xml"/><Relationship Id="rId721" Type="http://schemas.openxmlformats.org/officeDocument/2006/relationships/slide" Target="slides/slide717.xml"/><Relationship Id="rId1144" Type="http://schemas.openxmlformats.org/officeDocument/2006/relationships/slide" Target="slides/slide1140.xml"/><Relationship Id="rId88" Type="http://schemas.openxmlformats.org/officeDocument/2006/relationships/slide" Target="slides/slide84.xml"/><Relationship Id="rId153" Type="http://schemas.openxmlformats.org/officeDocument/2006/relationships/slide" Target="slides/slide149.xml"/><Relationship Id="rId360" Type="http://schemas.openxmlformats.org/officeDocument/2006/relationships/slide" Target="slides/slide356.xml"/><Relationship Id="rId598" Type="http://schemas.openxmlformats.org/officeDocument/2006/relationships/slide" Target="slides/slide594.xml"/><Relationship Id="rId819" Type="http://schemas.openxmlformats.org/officeDocument/2006/relationships/slide" Target="slides/slide815.xml"/><Relationship Id="rId1004" Type="http://schemas.openxmlformats.org/officeDocument/2006/relationships/slide" Target="slides/slide1000.xml"/><Relationship Id="rId1211" Type="http://schemas.openxmlformats.org/officeDocument/2006/relationships/slide" Target="slides/slide1207.xml"/><Relationship Id="rId220" Type="http://schemas.openxmlformats.org/officeDocument/2006/relationships/slide" Target="slides/slide216.xml"/><Relationship Id="rId458" Type="http://schemas.openxmlformats.org/officeDocument/2006/relationships/slide" Target="slides/slide454.xml"/><Relationship Id="rId665" Type="http://schemas.openxmlformats.org/officeDocument/2006/relationships/slide" Target="slides/slide661.xml"/><Relationship Id="rId872" Type="http://schemas.openxmlformats.org/officeDocument/2006/relationships/slide" Target="slides/slide868.xml"/><Relationship Id="rId1088" Type="http://schemas.openxmlformats.org/officeDocument/2006/relationships/slide" Target="slides/slide1084.xml"/><Relationship Id="rId1295" Type="http://schemas.openxmlformats.org/officeDocument/2006/relationships/tags" Target="tags/tag1.xml"/><Relationship Id="rId15" Type="http://schemas.openxmlformats.org/officeDocument/2006/relationships/slide" Target="slides/slide11.xml"/><Relationship Id="rId318" Type="http://schemas.openxmlformats.org/officeDocument/2006/relationships/slide" Target="slides/slide314.xml"/><Relationship Id="rId525" Type="http://schemas.openxmlformats.org/officeDocument/2006/relationships/slide" Target="slides/slide521.xml"/><Relationship Id="rId732" Type="http://schemas.openxmlformats.org/officeDocument/2006/relationships/slide" Target="slides/slide728.xml"/><Relationship Id="rId1155" Type="http://schemas.openxmlformats.org/officeDocument/2006/relationships/slide" Target="slides/slide1151.xml"/><Relationship Id="rId99" Type="http://schemas.openxmlformats.org/officeDocument/2006/relationships/slide" Target="slides/slide95.xml"/><Relationship Id="rId164" Type="http://schemas.openxmlformats.org/officeDocument/2006/relationships/slide" Target="slides/slide160.xml"/><Relationship Id="rId371" Type="http://schemas.openxmlformats.org/officeDocument/2006/relationships/slide" Target="slides/slide367.xml"/><Relationship Id="rId1015" Type="http://schemas.openxmlformats.org/officeDocument/2006/relationships/slide" Target="slides/slide1011.xml"/><Relationship Id="rId1222" Type="http://schemas.openxmlformats.org/officeDocument/2006/relationships/slide" Target="slides/slide1218.xml"/><Relationship Id="rId469" Type="http://schemas.openxmlformats.org/officeDocument/2006/relationships/slide" Target="slides/slide465.xml"/><Relationship Id="rId676" Type="http://schemas.openxmlformats.org/officeDocument/2006/relationships/slide" Target="slides/slide672.xml"/><Relationship Id="rId883" Type="http://schemas.openxmlformats.org/officeDocument/2006/relationships/slide" Target="slides/slide879.xml"/><Relationship Id="rId1099" Type="http://schemas.openxmlformats.org/officeDocument/2006/relationships/slide" Target="slides/slide1095.xml"/><Relationship Id="rId26" Type="http://schemas.openxmlformats.org/officeDocument/2006/relationships/slide" Target="slides/slide22.xml"/><Relationship Id="rId231" Type="http://schemas.openxmlformats.org/officeDocument/2006/relationships/slide" Target="slides/slide227.xml"/><Relationship Id="rId329" Type="http://schemas.openxmlformats.org/officeDocument/2006/relationships/slide" Target="slides/slide325.xml"/><Relationship Id="rId536" Type="http://schemas.openxmlformats.org/officeDocument/2006/relationships/slide" Target="slides/slide532.xml"/><Relationship Id="rId1166" Type="http://schemas.openxmlformats.org/officeDocument/2006/relationships/slide" Target="slides/slide1162.xml"/><Relationship Id="rId175" Type="http://schemas.openxmlformats.org/officeDocument/2006/relationships/slide" Target="slides/slide171.xml"/><Relationship Id="rId743" Type="http://schemas.openxmlformats.org/officeDocument/2006/relationships/slide" Target="slides/slide739.xml"/><Relationship Id="rId950" Type="http://schemas.openxmlformats.org/officeDocument/2006/relationships/slide" Target="slides/slide946.xml"/><Relationship Id="rId1026" Type="http://schemas.openxmlformats.org/officeDocument/2006/relationships/slide" Target="slides/slide1022.xml"/><Relationship Id="rId382" Type="http://schemas.openxmlformats.org/officeDocument/2006/relationships/slide" Target="slides/slide378.xml"/><Relationship Id="rId603" Type="http://schemas.openxmlformats.org/officeDocument/2006/relationships/slide" Target="slides/slide599.xml"/><Relationship Id="rId687" Type="http://schemas.openxmlformats.org/officeDocument/2006/relationships/slide" Target="slides/slide683.xml"/><Relationship Id="rId810" Type="http://schemas.openxmlformats.org/officeDocument/2006/relationships/slide" Target="slides/slide806.xml"/><Relationship Id="rId908" Type="http://schemas.openxmlformats.org/officeDocument/2006/relationships/slide" Target="slides/slide904.xml"/><Relationship Id="rId1233" Type="http://schemas.openxmlformats.org/officeDocument/2006/relationships/slide" Target="slides/slide1229.xml"/><Relationship Id="rId242" Type="http://schemas.openxmlformats.org/officeDocument/2006/relationships/slide" Target="slides/slide238.xml"/><Relationship Id="rId894" Type="http://schemas.openxmlformats.org/officeDocument/2006/relationships/slide" Target="slides/slide890.xml"/><Relationship Id="rId1177" Type="http://schemas.openxmlformats.org/officeDocument/2006/relationships/slide" Target="slides/slide1173.xml"/><Relationship Id="rId37" Type="http://schemas.openxmlformats.org/officeDocument/2006/relationships/slide" Target="slides/slide33.xml"/><Relationship Id="rId102" Type="http://schemas.openxmlformats.org/officeDocument/2006/relationships/slide" Target="slides/slide98.xml"/><Relationship Id="rId547" Type="http://schemas.openxmlformats.org/officeDocument/2006/relationships/slide" Target="slides/slide543.xml"/><Relationship Id="rId754" Type="http://schemas.openxmlformats.org/officeDocument/2006/relationships/slide" Target="slides/slide750.xml"/><Relationship Id="rId961" Type="http://schemas.openxmlformats.org/officeDocument/2006/relationships/slide" Target="slides/slide957.xml"/><Relationship Id="rId90" Type="http://schemas.openxmlformats.org/officeDocument/2006/relationships/slide" Target="slides/slide86.xml"/><Relationship Id="rId186" Type="http://schemas.openxmlformats.org/officeDocument/2006/relationships/slide" Target="slides/slide182.xml"/><Relationship Id="rId393" Type="http://schemas.openxmlformats.org/officeDocument/2006/relationships/slide" Target="slides/slide389.xml"/><Relationship Id="rId407" Type="http://schemas.openxmlformats.org/officeDocument/2006/relationships/slide" Target="slides/slide403.xml"/><Relationship Id="rId614" Type="http://schemas.openxmlformats.org/officeDocument/2006/relationships/slide" Target="slides/slide610.xml"/><Relationship Id="rId821" Type="http://schemas.openxmlformats.org/officeDocument/2006/relationships/slide" Target="slides/slide817.xml"/><Relationship Id="rId1037" Type="http://schemas.openxmlformats.org/officeDocument/2006/relationships/slide" Target="slides/slide1033.xml"/><Relationship Id="rId1244" Type="http://schemas.openxmlformats.org/officeDocument/2006/relationships/slide" Target="slides/slide1240.xml"/><Relationship Id="rId253" Type="http://schemas.openxmlformats.org/officeDocument/2006/relationships/slide" Target="slides/slide249.xml"/><Relationship Id="rId460" Type="http://schemas.openxmlformats.org/officeDocument/2006/relationships/slide" Target="slides/slide456.xml"/><Relationship Id="rId698" Type="http://schemas.openxmlformats.org/officeDocument/2006/relationships/slide" Target="slides/slide694.xml"/><Relationship Id="rId919" Type="http://schemas.openxmlformats.org/officeDocument/2006/relationships/slide" Target="slides/slide915.xml"/><Relationship Id="rId1090" Type="http://schemas.openxmlformats.org/officeDocument/2006/relationships/slide" Target="slides/slide1086.xml"/><Relationship Id="rId1104" Type="http://schemas.openxmlformats.org/officeDocument/2006/relationships/slide" Target="slides/slide1100.xml"/><Relationship Id="rId48" Type="http://schemas.openxmlformats.org/officeDocument/2006/relationships/slide" Target="slides/slide44.xml"/><Relationship Id="rId113" Type="http://schemas.openxmlformats.org/officeDocument/2006/relationships/slide" Target="slides/slide109.xml"/><Relationship Id="rId320" Type="http://schemas.openxmlformats.org/officeDocument/2006/relationships/slide" Target="slides/slide316.xml"/><Relationship Id="rId558" Type="http://schemas.openxmlformats.org/officeDocument/2006/relationships/slide" Target="slides/slide554.xml"/><Relationship Id="rId765" Type="http://schemas.openxmlformats.org/officeDocument/2006/relationships/slide" Target="slides/slide761.xml"/><Relationship Id="rId972" Type="http://schemas.openxmlformats.org/officeDocument/2006/relationships/slide" Target="slides/slide968.xml"/><Relationship Id="rId1188" Type="http://schemas.openxmlformats.org/officeDocument/2006/relationships/slide" Target="slides/slide1184.xml"/><Relationship Id="rId197" Type="http://schemas.openxmlformats.org/officeDocument/2006/relationships/slide" Target="slides/slide193.xml"/><Relationship Id="rId418" Type="http://schemas.openxmlformats.org/officeDocument/2006/relationships/slide" Target="slides/slide414.xml"/><Relationship Id="rId625" Type="http://schemas.openxmlformats.org/officeDocument/2006/relationships/slide" Target="slides/slide621.xml"/><Relationship Id="rId832" Type="http://schemas.openxmlformats.org/officeDocument/2006/relationships/slide" Target="slides/slide828.xml"/><Relationship Id="rId1048" Type="http://schemas.openxmlformats.org/officeDocument/2006/relationships/slide" Target="slides/slide1044.xml"/><Relationship Id="rId1255" Type="http://schemas.openxmlformats.org/officeDocument/2006/relationships/slide" Target="slides/slide1251.xml"/><Relationship Id="rId264" Type="http://schemas.openxmlformats.org/officeDocument/2006/relationships/slide" Target="slides/slide260.xml"/><Relationship Id="rId471" Type="http://schemas.openxmlformats.org/officeDocument/2006/relationships/slide" Target="slides/slide467.xml"/><Relationship Id="rId1115" Type="http://schemas.openxmlformats.org/officeDocument/2006/relationships/slide" Target="slides/slide1111.xml"/><Relationship Id="rId59" Type="http://schemas.openxmlformats.org/officeDocument/2006/relationships/slide" Target="slides/slide55.xml"/><Relationship Id="rId124" Type="http://schemas.openxmlformats.org/officeDocument/2006/relationships/slide" Target="slides/slide120.xml"/><Relationship Id="rId569" Type="http://schemas.openxmlformats.org/officeDocument/2006/relationships/slide" Target="slides/slide565.xml"/><Relationship Id="rId776" Type="http://schemas.openxmlformats.org/officeDocument/2006/relationships/slide" Target="slides/slide772.xml"/><Relationship Id="rId983" Type="http://schemas.openxmlformats.org/officeDocument/2006/relationships/slide" Target="slides/slide979.xml"/><Relationship Id="rId1199" Type="http://schemas.openxmlformats.org/officeDocument/2006/relationships/slide" Target="slides/slide1195.xml"/><Relationship Id="rId331" Type="http://schemas.openxmlformats.org/officeDocument/2006/relationships/slide" Target="slides/slide327.xml"/><Relationship Id="rId429" Type="http://schemas.openxmlformats.org/officeDocument/2006/relationships/slide" Target="slides/slide425.xml"/><Relationship Id="rId636" Type="http://schemas.openxmlformats.org/officeDocument/2006/relationships/slide" Target="slides/slide632.xml"/><Relationship Id="rId1059" Type="http://schemas.openxmlformats.org/officeDocument/2006/relationships/slide" Target="slides/slide1055.xml"/><Relationship Id="rId1266" Type="http://schemas.openxmlformats.org/officeDocument/2006/relationships/slide" Target="slides/slide1262.xml"/><Relationship Id="rId843" Type="http://schemas.openxmlformats.org/officeDocument/2006/relationships/slide" Target="slides/slide839.xml"/><Relationship Id="rId1126" Type="http://schemas.openxmlformats.org/officeDocument/2006/relationships/slide" Target="slides/slide1122.xml"/><Relationship Id="rId275" Type="http://schemas.openxmlformats.org/officeDocument/2006/relationships/slide" Target="slides/slide271.xml"/><Relationship Id="rId482" Type="http://schemas.openxmlformats.org/officeDocument/2006/relationships/slide" Target="slides/slide478.xml"/><Relationship Id="rId703" Type="http://schemas.openxmlformats.org/officeDocument/2006/relationships/slide" Target="slides/slide699.xml"/><Relationship Id="rId910" Type="http://schemas.openxmlformats.org/officeDocument/2006/relationships/slide" Target="slides/slide906.xml"/><Relationship Id="rId135" Type="http://schemas.openxmlformats.org/officeDocument/2006/relationships/slide" Target="slides/slide131.xml"/><Relationship Id="rId342" Type="http://schemas.openxmlformats.org/officeDocument/2006/relationships/slide" Target="slides/slide338.xml"/><Relationship Id="rId787" Type="http://schemas.openxmlformats.org/officeDocument/2006/relationships/slide" Target="slides/slide783.xml"/><Relationship Id="rId994" Type="http://schemas.openxmlformats.org/officeDocument/2006/relationships/slide" Target="slides/slide990.xml"/><Relationship Id="rId202" Type="http://schemas.openxmlformats.org/officeDocument/2006/relationships/slide" Target="slides/slide198.xml"/><Relationship Id="rId647" Type="http://schemas.openxmlformats.org/officeDocument/2006/relationships/slide" Target="slides/slide643.xml"/><Relationship Id="rId854" Type="http://schemas.openxmlformats.org/officeDocument/2006/relationships/slide" Target="slides/slide850.xml"/><Relationship Id="rId1277" Type="http://schemas.openxmlformats.org/officeDocument/2006/relationships/slide" Target="slides/slide1273.xml"/><Relationship Id="rId286" Type="http://schemas.openxmlformats.org/officeDocument/2006/relationships/slide" Target="slides/slide282.xml"/><Relationship Id="rId493" Type="http://schemas.openxmlformats.org/officeDocument/2006/relationships/slide" Target="slides/slide489.xml"/><Relationship Id="rId507" Type="http://schemas.openxmlformats.org/officeDocument/2006/relationships/slide" Target="slides/slide503.xml"/><Relationship Id="rId714" Type="http://schemas.openxmlformats.org/officeDocument/2006/relationships/slide" Target="slides/slide710.xml"/><Relationship Id="rId921" Type="http://schemas.openxmlformats.org/officeDocument/2006/relationships/slide" Target="slides/slide917.xml"/><Relationship Id="rId1137" Type="http://schemas.openxmlformats.org/officeDocument/2006/relationships/slide" Target="slides/slide1133.xml"/><Relationship Id="rId50" Type="http://schemas.openxmlformats.org/officeDocument/2006/relationships/slide" Target="slides/slide46.xml"/><Relationship Id="rId146" Type="http://schemas.openxmlformats.org/officeDocument/2006/relationships/slide" Target="slides/slide142.xml"/><Relationship Id="rId353" Type="http://schemas.openxmlformats.org/officeDocument/2006/relationships/slide" Target="slides/slide349.xml"/><Relationship Id="rId560" Type="http://schemas.openxmlformats.org/officeDocument/2006/relationships/slide" Target="slides/slide556.xml"/><Relationship Id="rId798" Type="http://schemas.openxmlformats.org/officeDocument/2006/relationships/slide" Target="slides/slide794.xml"/><Relationship Id="rId1190" Type="http://schemas.openxmlformats.org/officeDocument/2006/relationships/slide" Target="slides/slide1186.xml"/><Relationship Id="rId1204" Type="http://schemas.openxmlformats.org/officeDocument/2006/relationships/slide" Target="slides/slide1200.xml"/><Relationship Id="rId213" Type="http://schemas.openxmlformats.org/officeDocument/2006/relationships/slide" Target="slides/slide209.xml"/><Relationship Id="rId420" Type="http://schemas.openxmlformats.org/officeDocument/2006/relationships/slide" Target="slides/slide416.xml"/><Relationship Id="rId658" Type="http://schemas.openxmlformats.org/officeDocument/2006/relationships/slide" Target="slides/slide654.xml"/><Relationship Id="rId865" Type="http://schemas.openxmlformats.org/officeDocument/2006/relationships/slide" Target="slides/slide861.xml"/><Relationship Id="rId1050" Type="http://schemas.openxmlformats.org/officeDocument/2006/relationships/slide" Target="slides/slide1046.xml"/><Relationship Id="rId1288" Type="http://schemas.openxmlformats.org/officeDocument/2006/relationships/slide" Target="slides/slide1284.xml"/><Relationship Id="rId297" Type="http://schemas.openxmlformats.org/officeDocument/2006/relationships/slide" Target="slides/slide293.xml"/><Relationship Id="rId518" Type="http://schemas.openxmlformats.org/officeDocument/2006/relationships/slide" Target="slides/slide514.xml"/><Relationship Id="rId725" Type="http://schemas.openxmlformats.org/officeDocument/2006/relationships/slide" Target="slides/slide721.xml"/><Relationship Id="rId932" Type="http://schemas.openxmlformats.org/officeDocument/2006/relationships/slide" Target="slides/slide928.xml"/><Relationship Id="rId1148" Type="http://schemas.openxmlformats.org/officeDocument/2006/relationships/slide" Target="slides/slide1144.xml"/><Relationship Id="rId157" Type="http://schemas.openxmlformats.org/officeDocument/2006/relationships/slide" Target="slides/slide153.xml"/><Relationship Id="rId364" Type="http://schemas.openxmlformats.org/officeDocument/2006/relationships/slide" Target="slides/slide360.xml"/><Relationship Id="rId1008" Type="http://schemas.openxmlformats.org/officeDocument/2006/relationships/slide" Target="slides/slide1004.xml"/><Relationship Id="rId1215" Type="http://schemas.openxmlformats.org/officeDocument/2006/relationships/slide" Target="slides/slide1211.xml"/><Relationship Id="rId61" Type="http://schemas.openxmlformats.org/officeDocument/2006/relationships/slide" Target="slides/slide57.xml"/><Relationship Id="rId571" Type="http://schemas.openxmlformats.org/officeDocument/2006/relationships/slide" Target="slides/slide567.xml"/><Relationship Id="rId669" Type="http://schemas.openxmlformats.org/officeDocument/2006/relationships/slide" Target="slides/slide665.xml"/><Relationship Id="rId876" Type="http://schemas.openxmlformats.org/officeDocument/2006/relationships/slide" Target="slides/slide872.xml"/><Relationship Id="rId1299" Type="http://schemas.openxmlformats.org/officeDocument/2006/relationships/tableStyles" Target="tableStyles.xml"/><Relationship Id="rId19" Type="http://schemas.openxmlformats.org/officeDocument/2006/relationships/slide" Target="slides/slide15.xml"/><Relationship Id="rId224" Type="http://schemas.openxmlformats.org/officeDocument/2006/relationships/slide" Target="slides/slide220.xml"/><Relationship Id="rId431" Type="http://schemas.openxmlformats.org/officeDocument/2006/relationships/slide" Target="slides/slide427.xml"/><Relationship Id="rId529" Type="http://schemas.openxmlformats.org/officeDocument/2006/relationships/slide" Target="slides/slide525.xml"/><Relationship Id="rId736" Type="http://schemas.openxmlformats.org/officeDocument/2006/relationships/slide" Target="slides/slide732.xml"/><Relationship Id="rId1061" Type="http://schemas.openxmlformats.org/officeDocument/2006/relationships/slide" Target="slides/slide1057.xml"/><Relationship Id="rId1159" Type="http://schemas.openxmlformats.org/officeDocument/2006/relationships/slide" Target="slides/slide1155.xml"/><Relationship Id="rId168" Type="http://schemas.openxmlformats.org/officeDocument/2006/relationships/slide" Target="slides/slide164.xml"/><Relationship Id="rId943" Type="http://schemas.openxmlformats.org/officeDocument/2006/relationships/slide" Target="slides/slide939.xml"/><Relationship Id="rId1019" Type="http://schemas.openxmlformats.org/officeDocument/2006/relationships/slide" Target="slides/slide1015.xml"/><Relationship Id="rId72" Type="http://schemas.openxmlformats.org/officeDocument/2006/relationships/slide" Target="slides/slide68.xml"/><Relationship Id="rId375" Type="http://schemas.openxmlformats.org/officeDocument/2006/relationships/slide" Target="slides/slide371.xml"/><Relationship Id="rId582" Type="http://schemas.openxmlformats.org/officeDocument/2006/relationships/slide" Target="slides/slide578.xml"/><Relationship Id="rId803" Type="http://schemas.openxmlformats.org/officeDocument/2006/relationships/slide" Target="slides/slide799.xml"/><Relationship Id="rId1226" Type="http://schemas.openxmlformats.org/officeDocument/2006/relationships/slide" Target="slides/slide1222.xml"/><Relationship Id="rId3" Type="http://schemas.openxmlformats.org/officeDocument/2006/relationships/customXml" Target="../customXml/item3.xml"/><Relationship Id="rId235" Type="http://schemas.openxmlformats.org/officeDocument/2006/relationships/slide" Target="slides/slide231.xml"/><Relationship Id="rId442" Type="http://schemas.openxmlformats.org/officeDocument/2006/relationships/slide" Target="slides/slide438.xml"/><Relationship Id="rId887" Type="http://schemas.openxmlformats.org/officeDocument/2006/relationships/slide" Target="slides/slide883.xml"/><Relationship Id="rId1072" Type="http://schemas.openxmlformats.org/officeDocument/2006/relationships/slide" Target="slides/slide1068.xml"/><Relationship Id="rId302" Type="http://schemas.openxmlformats.org/officeDocument/2006/relationships/slide" Target="slides/slide298.xml"/><Relationship Id="rId747" Type="http://schemas.openxmlformats.org/officeDocument/2006/relationships/slide" Target="slides/slide743.xml"/><Relationship Id="rId954" Type="http://schemas.openxmlformats.org/officeDocument/2006/relationships/slide" Target="slides/slide950.xml"/><Relationship Id="rId83" Type="http://schemas.openxmlformats.org/officeDocument/2006/relationships/slide" Target="slides/slide79.xml"/><Relationship Id="rId179" Type="http://schemas.openxmlformats.org/officeDocument/2006/relationships/slide" Target="slides/slide175.xml"/><Relationship Id="rId386" Type="http://schemas.openxmlformats.org/officeDocument/2006/relationships/slide" Target="slides/slide382.xml"/><Relationship Id="rId593" Type="http://schemas.openxmlformats.org/officeDocument/2006/relationships/slide" Target="slides/slide589.xml"/><Relationship Id="rId607" Type="http://schemas.openxmlformats.org/officeDocument/2006/relationships/slide" Target="slides/slide603.xml"/><Relationship Id="rId814" Type="http://schemas.openxmlformats.org/officeDocument/2006/relationships/slide" Target="slides/slide810.xml"/><Relationship Id="rId1237" Type="http://schemas.openxmlformats.org/officeDocument/2006/relationships/slide" Target="slides/slide1233.xml"/><Relationship Id="rId246" Type="http://schemas.openxmlformats.org/officeDocument/2006/relationships/slide" Target="slides/slide242.xml"/><Relationship Id="rId453" Type="http://schemas.openxmlformats.org/officeDocument/2006/relationships/slide" Target="slides/slide449.xml"/><Relationship Id="rId660" Type="http://schemas.openxmlformats.org/officeDocument/2006/relationships/slide" Target="slides/slide656.xml"/><Relationship Id="rId898" Type="http://schemas.openxmlformats.org/officeDocument/2006/relationships/slide" Target="slides/slide894.xml"/><Relationship Id="rId1083" Type="http://schemas.openxmlformats.org/officeDocument/2006/relationships/slide" Target="slides/slide1079.xml"/><Relationship Id="rId1290" Type="http://schemas.openxmlformats.org/officeDocument/2006/relationships/slide" Target="slides/slide1286.xml"/><Relationship Id="rId106" Type="http://schemas.openxmlformats.org/officeDocument/2006/relationships/slide" Target="slides/slide102.xml"/><Relationship Id="rId313" Type="http://schemas.openxmlformats.org/officeDocument/2006/relationships/slide" Target="slides/slide309.xml"/><Relationship Id="rId758" Type="http://schemas.openxmlformats.org/officeDocument/2006/relationships/slide" Target="slides/slide754.xml"/><Relationship Id="rId965" Type="http://schemas.openxmlformats.org/officeDocument/2006/relationships/slide" Target="slides/slide961.xml"/><Relationship Id="rId1150" Type="http://schemas.openxmlformats.org/officeDocument/2006/relationships/slide" Target="slides/slide1146.xml"/><Relationship Id="rId10" Type="http://schemas.openxmlformats.org/officeDocument/2006/relationships/slide" Target="slides/slide6.xml"/><Relationship Id="rId94" Type="http://schemas.openxmlformats.org/officeDocument/2006/relationships/slide" Target="slides/slide90.xml"/><Relationship Id="rId397" Type="http://schemas.openxmlformats.org/officeDocument/2006/relationships/slide" Target="slides/slide393.xml"/><Relationship Id="rId520" Type="http://schemas.openxmlformats.org/officeDocument/2006/relationships/slide" Target="slides/slide516.xml"/><Relationship Id="rId618" Type="http://schemas.openxmlformats.org/officeDocument/2006/relationships/slide" Target="slides/slide614.xml"/><Relationship Id="rId825" Type="http://schemas.openxmlformats.org/officeDocument/2006/relationships/slide" Target="slides/slide821.xml"/><Relationship Id="rId1248" Type="http://schemas.openxmlformats.org/officeDocument/2006/relationships/slide" Target="slides/slide1244.xml"/><Relationship Id="rId257" Type="http://schemas.openxmlformats.org/officeDocument/2006/relationships/slide" Target="slides/slide253.xml"/><Relationship Id="rId464" Type="http://schemas.openxmlformats.org/officeDocument/2006/relationships/slide" Target="slides/slide460.xml"/><Relationship Id="rId1010" Type="http://schemas.openxmlformats.org/officeDocument/2006/relationships/slide" Target="slides/slide1006.xml"/><Relationship Id="rId1094" Type="http://schemas.openxmlformats.org/officeDocument/2006/relationships/slide" Target="slides/slide1090.xml"/><Relationship Id="rId1108" Type="http://schemas.openxmlformats.org/officeDocument/2006/relationships/slide" Target="slides/slide1104.xml"/><Relationship Id="rId117" Type="http://schemas.openxmlformats.org/officeDocument/2006/relationships/slide" Target="slides/slide113.xml"/><Relationship Id="rId671" Type="http://schemas.openxmlformats.org/officeDocument/2006/relationships/slide" Target="slides/slide667.xml"/><Relationship Id="rId769" Type="http://schemas.openxmlformats.org/officeDocument/2006/relationships/slide" Target="slides/slide765.xml"/><Relationship Id="rId976" Type="http://schemas.openxmlformats.org/officeDocument/2006/relationships/slide" Target="slides/slide972.xml"/><Relationship Id="rId324" Type="http://schemas.openxmlformats.org/officeDocument/2006/relationships/slide" Target="slides/slide320.xml"/><Relationship Id="rId531" Type="http://schemas.openxmlformats.org/officeDocument/2006/relationships/slide" Target="slides/slide527.xml"/><Relationship Id="rId629" Type="http://schemas.openxmlformats.org/officeDocument/2006/relationships/slide" Target="slides/slide625.xml"/><Relationship Id="rId1161" Type="http://schemas.openxmlformats.org/officeDocument/2006/relationships/slide" Target="slides/slide1157.xml"/><Relationship Id="rId1259" Type="http://schemas.openxmlformats.org/officeDocument/2006/relationships/slide" Target="slides/slide1255.xml"/><Relationship Id="rId836" Type="http://schemas.openxmlformats.org/officeDocument/2006/relationships/slide" Target="slides/slide832.xml"/><Relationship Id="rId1021" Type="http://schemas.openxmlformats.org/officeDocument/2006/relationships/slide" Target="slides/slide1017.xml"/><Relationship Id="rId1119" Type="http://schemas.openxmlformats.org/officeDocument/2006/relationships/slide" Target="slides/slide1115.xml"/><Relationship Id="rId903" Type="http://schemas.openxmlformats.org/officeDocument/2006/relationships/slide" Target="slides/slide899.xml"/><Relationship Id="rId32" Type="http://schemas.openxmlformats.org/officeDocument/2006/relationships/slide" Target="slides/slide28.xml"/><Relationship Id="rId181" Type="http://schemas.openxmlformats.org/officeDocument/2006/relationships/slide" Target="slides/slide177.xml"/><Relationship Id="rId279" Type="http://schemas.openxmlformats.org/officeDocument/2006/relationships/slide" Target="slides/slide275.xml"/><Relationship Id="rId486" Type="http://schemas.openxmlformats.org/officeDocument/2006/relationships/slide" Target="slides/slide482.xml"/><Relationship Id="rId693" Type="http://schemas.openxmlformats.org/officeDocument/2006/relationships/slide" Target="slides/slide689.xml"/><Relationship Id="rId139" Type="http://schemas.openxmlformats.org/officeDocument/2006/relationships/slide" Target="slides/slide135.xml"/><Relationship Id="rId346" Type="http://schemas.openxmlformats.org/officeDocument/2006/relationships/slide" Target="slides/slide342.xml"/><Relationship Id="rId553" Type="http://schemas.openxmlformats.org/officeDocument/2006/relationships/slide" Target="slides/slide549.xml"/><Relationship Id="rId760" Type="http://schemas.openxmlformats.org/officeDocument/2006/relationships/slide" Target="slides/slide756.xml"/><Relationship Id="rId998" Type="http://schemas.openxmlformats.org/officeDocument/2006/relationships/slide" Target="slides/slide994.xml"/><Relationship Id="rId1183" Type="http://schemas.openxmlformats.org/officeDocument/2006/relationships/slide" Target="slides/slide1179.xml"/><Relationship Id="rId206" Type="http://schemas.openxmlformats.org/officeDocument/2006/relationships/slide" Target="slides/slide202.xml"/><Relationship Id="rId413" Type="http://schemas.openxmlformats.org/officeDocument/2006/relationships/slide" Target="slides/slide409.xml"/><Relationship Id="rId858" Type="http://schemas.openxmlformats.org/officeDocument/2006/relationships/slide" Target="slides/slide854.xml"/><Relationship Id="rId1043" Type="http://schemas.openxmlformats.org/officeDocument/2006/relationships/slide" Target="slides/slide1039.xml"/><Relationship Id="rId620" Type="http://schemas.openxmlformats.org/officeDocument/2006/relationships/slide" Target="slides/slide616.xml"/><Relationship Id="rId718" Type="http://schemas.openxmlformats.org/officeDocument/2006/relationships/slide" Target="slides/slide714.xml"/><Relationship Id="rId925" Type="http://schemas.openxmlformats.org/officeDocument/2006/relationships/slide" Target="slides/slide921.xml"/><Relationship Id="rId1250" Type="http://schemas.openxmlformats.org/officeDocument/2006/relationships/slide" Target="slides/slide1246.xml"/><Relationship Id="rId1110" Type="http://schemas.openxmlformats.org/officeDocument/2006/relationships/slide" Target="slides/slide1106.xml"/><Relationship Id="rId1208" Type="http://schemas.openxmlformats.org/officeDocument/2006/relationships/slide" Target="slides/slide1204.xml"/><Relationship Id="rId54" Type="http://schemas.openxmlformats.org/officeDocument/2006/relationships/slide" Target="slides/slide50.xml"/><Relationship Id="rId270" Type="http://schemas.openxmlformats.org/officeDocument/2006/relationships/slide" Target="slides/slide266.xml"/><Relationship Id="rId130" Type="http://schemas.openxmlformats.org/officeDocument/2006/relationships/slide" Target="slides/slide126.xml"/><Relationship Id="rId368" Type="http://schemas.openxmlformats.org/officeDocument/2006/relationships/slide" Target="slides/slide364.xml"/><Relationship Id="rId575" Type="http://schemas.openxmlformats.org/officeDocument/2006/relationships/slide" Target="slides/slide571.xml"/><Relationship Id="rId782" Type="http://schemas.openxmlformats.org/officeDocument/2006/relationships/slide" Target="slides/slide778.xml"/><Relationship Id="rId228" Type="http://schemas.openxmlformats.org/officeDocument/2006/relationships/slide" Target="slides/slide224.xml"/><Relationship Id="rId435" Type="http://schemas.openxmlformats.org/officeDocument/2006/relationships/slide" Target="slides/slide431.xml"/><Relationship Id="rId642" Type="http://schemas.openxmlformats.org/officeDocument/2006/relationships/slide" Target="slides/slide638.xml"/><Relationship Id="rId1065" Type="http://schemas.openxmlformats.org/officeDocument/2006/relationships/slide" Target="slides/slide1061.xml"/><Relationship Id="rId1272" Type="http://schemas.openxmlformats.org/officeDocument/2006/relationships/slide" Target="slides/slide1268.xml"/><Relationship Id="rId502" Type="http://schemas.openxmlformats.org/officeDocument/2006/relationships/slide" Target="slides/slide498.xml"/><Relationship Id="rId947" Type="http://schemas.openxmlformats.org/officeDocument/2006/relationships/slide" Target="slides/slide943.xml"/><Relationship Id="rId1132" Type="http://schemas.openxmlformats.org/officeDocument/2006/relationships/slide" Target="slides/slide1128.xml"/><Relationship Id="rId76" Type="http://schemas.openxmlformats.org/officeDocument/2006/relationships/slide" Target="slides/slide72.xml"/><Relationship Id="rId807" Type="http://schemas.openxmlformats.org/officeDocument/2006/relationships/slide" Target="slides/slide803.xml"/><Relationship Id="rId292" Type="http://schemas.openxmlformats.org/officeDocument/2006/relationships/slide" Target="slides/slide288.xml"/><Relationship Id="rId597" Type="http://schemas.openxmlformats.org/officeDocument/2006/relationships/slide" Target="slides/slide593.xml"/><Relationship Id="rId152" Type="http://schemas.openxmlformats.org/officeDocument/2006/relationships/slide" Target="slides/slide148.xml"/><Relationship Id="rId457" Type="http://schemas.openxmlformats.org/officeDocument/2006/relationships/slide" Target="slides/slide453.xml"/><Relationship Id="rId1087" Type="http://schemas.openxmlformats.org/officeDocument/2006/relationships/slide" Target="slides/slide1083.xml"/><Relationship Id="rId1294" Type="http://schemas.openxmlformats.org/officeDocument/2006/relationships/handoutMaster" Target="handoutMasters/handoutMaster1.xml"/><Relationship Id="rId664" Type="http://schemas.openxmlformats.org/officeDocument/2006/relationships/slide" Target="slides/slide660.xml"/><Relationship Id="rId871" Type="http://schemas.openxmlformats.org/officeDocument/2006/relationships/slide" Target="slides/slide867.xml"/><Relationship Id="rId969" Type="http://schemas.openxmlformats.org/officeDocument/2006/relationships/slide" Target="slides/slide965.xml"/><Relationship Id="rId317" Type="http://schemas.openxmlformats.org/officeDocument/2006/relationships/slide" Target="slides/slide313.xml"/><Relationship Id="rId524" Type="http://schemas.openxmlformats.org/officeDocument/2006/relationships/slide" Target="slides/slide520.xml"/><Relationship Id="rId731" Type="http://schemas.openxmlformats.org/officeDocument/2006/relationships/slide" Target="slides/slide727.xml"/><Relationship Id="rId1154" Type="http://schemas.openxmlformats.org/officeDocument/2006/relationships/slide" Target="slides/slide1150.xml"/><Relationship Id="rId98" Type="http://schemas.openxmlformats.org/officeDocument/2006/relationships/slide" Target="slides/slide94.xml"/><Relationship Id="rId829" Type="http://schemas.openxmlformats.org/officeDocument/2006/relationships/slide" Target="slides/slide825.xml"/><Relationship Id="rId1014" Type="http://schemas.openxmlformats.org/officeDocument/2006/relationships/slide" Target="slides/slide1010.xml"/><Relationship Id="rId1221" Type="http://schemas.openxmlformats.org/officeDocument/2006/relationships/slide" Target="slides/slide1217.xml"/><Relationship Id="rId25" Type="http://schemas.openxmlformats.org/officeDocument/2006/relationships/slide" Target="slides/slide21.xml"/><Relationship Id="rId174" Type="http://schemas.openxmlformats.org/officeDocument/2006/relationships/slide" Target="slides/slide170.xml"/><Relationship Id="rId381" Type="http://schemas.openxmlformats.org/officeDocument/2006/relationships/slide" Target="slides/slide377.xml"/><Relationship Id="rId241" Type="http://schemas.openxmlformats.org/officeDocument/2006/relationships/slide" Target="slides/slide237.xml"/><Relationship Id="rId479" Type="http://schemas.openxmlformats.org/officeDocument/2006/relationships/slide" Target="slides/slide475.xml"/><Relationship Id="rId686" Type="http://schemas.openxmlformats.org/officeDocument/2006/relationships/slide" Target="slides/slide682.xml"/><Relationship Id="rId893" Type="http://schemas.openxmlformats.org/officeDocument/2006/relationships/slide" Target="slides/slide889.xml"/><Relationship Id="rId339" Type="http://schemas.openxmlformats.org/officeDocument/2006/relationships/slide" Target="slides/slide335.xml"/><Relationship Id="rId546" Type="http://schemas.openxmlformats.org/officeDocument/2006/relationships/slide" Target="slides/slide542.xml"/><Relationship Id="rId753" Type="http://schemas.openxmlformats.org/officeDocument/2006/relationships/slide" Target="slides/slide749.xml"/><Relationship Id="rId1176" Type="http://schemas.openxmlformats.org/officeDocument/2006/relationships/slide" Target="slides/slide1172.xml"/><Relationship Id="rId101" Type="http://schemas.openxmlformats.org/officeDocument/2006/relationships/slide" Target="slides/slide97.xml"/><Relationship Id="rId406" Type="http://schemas.openxmlformats.org/officeDocument/2006/relationships/slide" Target="slides/slide402.xml"/><Relationship Id="rId960" Type="http://schemas.openxmlformats.org/officeDocument/2006/relationships/slide" Target="slides/slide956.xml"/><Relationship Id="rId1036" Type="http://schemas.openxmlformats.org/officeDocument/2006/relationships/slide" Target="slides/slide1032.xml"/><Relationship Id="rId1243" Type="http://schemas.openxmlformats.org/officeDocument/2006/relationships/slide" Target="slides/slide1239.xml"/><Relationship Id="rId613" Type="http://schemas.openxmlformats.org/officeDocument/2006/relationships/slide" Target="slides/slide609.xml"/><Relationship Id="rId820" Type="http://schemas.openxmlformats.org/officeDocument/2006/relationships/slide" Target="slides/slide816.xml"/><Relationship Id="rId918" Type="http://schemas.openxmlformats.org/officeDocument/2006/relationships/slide" Target="slides/slide914.xml"/><Relationship Id="rId1103" Type="http://schemas.openxmlformats.org/officeDocument/2006/relationships/slide" Target="slides/slide1099.xml"/><Relationship Id="rId47" Type="http://schemas.openxmlformats.org/officeDocument/2006/relationships/slide" Target="slides/slide43.xml"/><Relationship Id="rId196" Type="http://schemas.openxmlformats.org/officeDocument/2006/relationships/slide" Target="slides/slide192.xml"/><Relationship Id="rId263" Type="http://schemas.openxmlformats.org/officeDocument/2006/relationships/slide" Target="slides/slide259.xml"/><Relationship Id="rId470" Type="http://schemas.openxmlformats.org/officeDocument/2006/relationships/slide" Target="slides/slide466.xml"/><Relationship Id="rId123" Type="http://schemas.openxmlformats.org/officeDocument/2006/relationships/slide" Target="slides/slide119.xml"/><Relationship Id="rId330" Type="http://schemas.openxmlformats.org/officeDocument/2006/relationships/slide" Target="slides/slide326.xml"/><Relationship Id="rId568" Type="http://schemas.openxmlformats.org/officeDocument/2006/relationships/slide" Target="slides/slide564.xml"/><Relationship Id="rId775" Type="http://schemas.openxmlformats.org/officeDocument/2006/relationships/slide" Target="slides/slide771.xml"/><Relationship Id="rId982" Type="http://schemas.openxmlformats.org/officeDocument/2006/relationships/slide" Target="slides/slide978.xml"/><Relationship Id="rId1198" Type="http://schemas.openxmlformats.org/officeDocument/2006/relationships/slide" Target="slides/slide1194.xml"/><Relationship Id="rId428" Type="http://schemas.openxmlformats.org/officeDocument/2006/relationships/slide" Target="slides/slide424.xml"/><Relationship Id="rId635" Type="http://schemas.openxmlformats.org/officeDocument/2006/relationships/slide" Target="slides/slide631.xml"/><Relationship Id="rId842" Type="http://schemas.openxmlformats.org/officeDocument/2006/relationships/slide" Target="slides/slide838.xml"/><Relationship Id="rId1058" Type="http://schemas.openxmlformats.org/officeDocument/2006/relationships/slide" Target="slides/slide1054.xml"/><Relationship Id="rId1265" Type="http://schemas.openxmlformats.org/officeDocument/2006/relationships/slide" Target="slides/slide1261.xml"/><Relationship Id="rId702" Type="http://schemas.openxmlformats.org/officeDocument/2006/relationships/slide" Target="slides/slide698.xml"/><Relationship Id="rId1125" Type="http://schemas.openxmlformats.org/officeDocument/2006/relationships/slide" Target="slides/slide1121.xml"/><Relationship Id="rId69" Type="http://schemas.openxmlformats.org/officeDocument/2006/relationships/slide" Target="slides/slide65.xml"/><Relationship Id="rId285" Type="http://schemas.openxmlformats.org/officeDocument/2006/relationships/slide" Target="slides/slide281.xml"/><Relationship Id="rId492" Type="http://schemas.openxmlformats.org/officeDocument/2006/relationships/slide" Target="slides/slide488.xml"/><Relationship Id="rId797" Type="http://schemas.openxmlformats.org/officeDocument/2006/relationships/slide" Target="slides/slide793.xml"/><Relationship Id="rId145" Type="http://schemas.openxmlformats.org/officeDocument/2006/relationships/slide" Target="slides/slide141.xml"/><Relationship Id="rId352" Type="http://schemas.openxmlformats.org/officeDocument/2006/relationships/slide" Target="slides/slide348.xml"/><Relationship Id="rId1287" Type="http://schemas.openxmlformats.org/officeDocument/2006/relationships/slide" Target="slides/slide1283.xml"/><Relationship Id="rId212" Type="http://schemas.openxmlformats.org/officeDocument/2006/relationships/slide" Target="slides/slide208.xml"/><Relationship Id="rId657" Type="http://schemas.openxmlformats.org/officeDocument/2006/relationships/slide" Target="slides/slide653.xml"/><Relationship Id="rId864" Type="http://schemas.openxmlformats.org/officeDocument/2006/relationships/slide" Target="slides/slide860.xml"/><Relationship Id="rId517" Type="http://schemas.openxmlformats.org/officeDocument/2006/relationships/slide" Target="slides/slide513.xml"/><Relationship Id="rId724" Type="http://schemas.openxmlformats.org/officeDocument/2006/relationships/slide" Target="slides/slide720.xml"/><Relationship Id="rId931" Type="http://schemas.openxmlformats.org/officeDocument/2006/relationships/slide" Target="slides/slide927.xml"/><Relationship Id="rId1147" Type="http://schemas.openxmlformats.org/officeDocument/2006/relationships/slide" Target="slides/slide1143.xml"/><Relationship Id="rId60" Type="http://schemas.openxmlformats.org/officeDocument/2006/relationships/slide" Target="slides/slide56.xml"/><Relationship Id="rId1007" Type="http://schemas.openxmlformats.org/officeDocument/2006/relationships/slide" Target="slides/slide1003.xml"/><Relationship Id="rId1214" Type="http://schemas.openxmlformats.org/officeDocument/2006/relationships/slide" Target="slides/slide1210.xml"/><Relationship Id="rId18" Type="http://schemas.openxmlformats.org/officeDocument/2006/relationships/slide" Target="slides/slide14.xml"/><Relationship Id="rId167" Type="http://schemas.openxmlformats.org/officeDocument/2006/relationships/slide" Target="slides/slide163.xml"/><Relationship Id="rId374" Type="http://schemas.openxmlformats.org/officeDocument/2006/relationships/slide" Target="slides/slide370.xml"/><Relationship Id="rId581" Type="http://schemas.openxmlformats.org/officeDocument/2006/relationships/slide" Target="slides/slide577.xml"/><Relationship Id="rId234" Type="http://schemas.openxmlformats.org/officeDocument/2006/relationships/slide" Target="slides/slide230.xml"/><Relationship Id="rId679" Type="http://schemas.openxmlformats.org/officeDocument/2006/relationships/slide" Target="slides/slide675.xml"/><Relationship Id="rId886" Type="http://schemas.openxmlformats.org/officeDocument/2006/relationships/slide" Target="slides/slide882.xml"/><Relationship Id="rId2" Type="http://schemas.openxmlformats.org/officeDocument/2006/relationships/customXml" Target="../customXml/item2.xml"/><Relationship Id="rId441" Type="http://schemas.openxmlformats.org/officeDocument/2006/relationships/slide" Target="slides/slide437.xml"/><Relationship Id="rId539" Type="http://schemas.openxmlformats.org/officeDocument/2006/relationships/slide" Target="slides/slide535.xml"/><Relationship Id="rId746" Type="http://schemas.openxmlformats.org/officeDocument/2006/relationships/slide" Target="slides/slide742.xml"/><Relationship Id="rId1071" Type="http://schemas.openxmlformats.org/officeDocument/2006/relationships/slide" Target="slides/slide1067.xml"/><Relationship Id="rId1169" Type="http://schemas.openxmlformats.org/officeDocument/2006/relationships/slide" Target="slides/slide1165.xml"/><Relationship Id="rId301" Type="http://schemas.openxmlformats.org/officeDocument/2006/relationships/slide" Target="slides/slide297.xml"/><Relationship Id="rId953" Type="http://schemas.openxmlformats.org/officeDocument/2006/relationships/slide" Target="slides/slide949.xml"/><Relationship Id="rId1029" Type="http://schemas.openxmlformats.org/officeDocument/2006/relationships/slide" Target="slides/slide1025.xml"/><Relationship Id="rId1236" Type="http://schemas.openxmlformats.org/officeDocument/2006/relationships/slide" Target="slides/slide1232.xml"/><Relationship Id="rId82" Type="http://schemas.openxmlformats.org/officeDocument/2006/relationships/slide" Target="slides/slide78.xml"/><Relationship Id="rId606" Type="http://schemas.openxmlformats.org/officeDocument/2006/relationships/slide" Target="slides/slide602.xml"/><Relationship Id="rId813" Type="http://schemas.openxmlformats.org/officeDocument/2006/relationships/slide" Target="slides/slide809.xml"/><Relationship Id="rId189" Type="http://schemas.openxmlformats.org/officeDocument/2006/relationships/slide" Target="slides/slide185.xml"/><Relationship Id="rId396" Type="http://schemas.openxmlformats.org/officeDocument/2006/relationships/slide" Target="slides/slide392.xml"/><Relationship Id="rId256" Type="http://schemas.openxmlformats.org/officeDocument/2006/relationships/slide" Target="slides/slide252.xml"/><Relationship Id="rId463" Type="http://schemas.openxmlformats.org/officeDocument/2006/relationships/slide" Target="slides/slide459.xml"/><Relationship Id="rId670" Type="http://schemas.openxmlformats.org/officeDocument/2006/relationships/slide" Target="slides/slide666.xml"/><Relationship Id="rId1093" Type="http://schemas.openxmlformats.org/officeDocument/2006/relationships/slide" Target="slides/slide1089.xml"/><Relationship Id="rId116" Type="http://schemas.openxmlformats.org/officeDocument/2006/relationships/slide" Target="slides/slide112.xml"/><Relationship Id="rId323" Type="http://schemas.openxmlformats.org/officeDocument/2006/relationships/slide" Target="slides/slide319.xml"/><Relationship Id="rId530" Type="http://schemas.openxmlformats.org/officeDocument/2006/relationships/slide" Target="slides/slide526.xml"/><Relationship Id="rId768" Type="http://schemas.openxmlformats.org/officeDocument/2006/relationships/slide" Target="slides/slide764.xml"/><Relationship Id="rId975" Type="http://schemas.openxmlformats.org/officeDocument/2006/relationships/slide" Target="slides/slide971.xml"/><Relationship Id="rId1160" Type="http://schemas.openxmlformats.org/officeDocument/2006/relationships/slide" Target="slides/slide1156.xml"/><Relationship Id="rId628" Type="http://schemas.openxmlformats.org/officeDocument/2006/relationships/slide" Target="slides/slide624.xml"/><Relationship Id="rId835" Type="http://schemas.openxmlformats.org/officeDocument/2006/relationships/slide" Target="slides/slide831.xml"/><Relationship Id="rId1258" Type="http://schemas.openxmlformats.org/officeDocument/2006/relationships/slide" Target="slides/slide1254.xml"/><Relationship Id="rId1020" Type="http://schemas.openxmlformats.org/officeDocument/2006/relationships/slide" Target="slides/slide1016.xml"/><Relationship Id="rId1118" Type="http://schemas.openxmlformats.org/officeDocument/2006/relationships/slide" Target="slides/slide1114.xml"/><Relationship Id="rId902" Type="http://schemas.openxmlformats.org/officeDocument/2006/relationships/slide" Target="slides/slide898.xml"/><Relationship Id="rId31" Type="http://schemas.openxmlformats.org/officeDocument/2006/relationships/slide" Target="slides/slide27.xml"/><Relationship Id="rId180" Type="http://schemas.openxmlformats.org/officeDocument/2006/relationships/slide" Target="slides/slide176.xml"/><Relationship Id="rId278" Type="http://schemas.openxmlformats.org/officeDocument/2006/relationships/slide" Target="slides/slide274.xml"/><Relationship Id="rId485" Type="http://schemas.openxmlformats.org/officeDocument/2006/relationships/slide" Target="slides/slide481.xml"/><Relationship Id="rId692" Type="http://schemas.openxmlformats.org/officeDocument/2006/relationships/slide" Target="slides/slide688.xml"/><Relationship Id="rId138" Type="http://schemas.openxmlformats.org/officeDocument/2006/relationships/slide" Target="slides/slide134.xml"/><Relationship Id="rId345" Type="http://schemas.openxmlformats.org/officeDocument/2006/relationships/slide" Target="slides/slide341.xml"/><Relationship Id="rId552" Type="http://schemas.openxmlformats.org/officeDocument/2006/relationships/slide" Target="slides/slide548.xml"/><Relationship Id="rId997" Type="http://schemas.openxmlformats.org/officeDocument/2006/relationships/slide" Target="slides/slide993.xml"/><Relationship Id="rId1182" Type="http://schemas.openxmlformats.org/officeDocument/2006/relationships/slide" Target="slides/slide1178.xml"/><Relationship Id="rId205" Type="http://schemas.openxmlformats.org/officeDocument/2006/relationships/slide" Target="slides/slide201.xml"/><Relationship Id="rId412" Type="http://schemas.openxmlformats.org/officeDocument/2006/relationships/slide" Target="slides/slide408.xml"/><Relationship Id="rId857" Type="http://schemas.openxmlformats.org/officeDocument/2006/relationships/slide" Target="slides/slide853.xml"/><Relationship Id="rId1042" Type="http://schemas.openxmlformats.org/officeDocument/2006/relationships/slide" Target="slides/slide1038.xml"/><Relationship Id="rId717" Type="http://schemas.openxmlformats.org/officeDocument/2006/relationships/slide" Target="slides/slide713.xml"/><Relationship Id="rId924" Type="http://schemas.openxmlformats.org/officeDocument/2006/relationships/slide" Target="slides/slide920.xml"/><Relationship Id="rId53" Type="http://schemas.openxmlformats.org/officeDocument/2006/relationships/slide" Target="slides/slide49.xml"/><Relationship Id="rId1207" Type="http://schemas.openxmlformats.org/officeDocument/2006/relationships/slide" Target="slides/slide1203.xml"/></Relationships>
</file>

<file path=ppt/diagrams/_rels/data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image" Target="../media/image84.jpeg"/><Relationship Id="rId5" Type="http://schemas.openxmlformats.org/officeDocument/2006/relationships/image" Target="../media/image88.gif"/><Relationship Id="rId4" Type="http://schemas.openxmlformats.org/officeDocument/2006/relationships/image" Target="../media/image8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3609EF-F5DC-48AC-861B-E47BA164FA53}" type="doc">
      <dgm:prSet loTypeId="urn:microsoft.com/office/officeart/2005/8/layout/StepDownProcess" loCatId="process" qsTypeId="urn:microsoft.com/office/officeart/2005/8/quickstyle/3d1" qsCatId="3D" csTypeId="urn:microsoft.com/office/officeart/2005/8/colors/colorful4" csCatId="colorful" phldr="1"/>
      <dgm:spPr/>
      <dgm:t>
        <a:bodyPr/>
        <a:lstStyle/>
        <a:p>
          <a:endParaRPr lang="en-US"/>
        </a:p>
      </dgm:t>
    </dgm:pt>
    <dgm:pt modelId="{3423174F-86AB-4302-B760-29270A6FC9E1}">
      <dgm:prSet phldrT="[Text]"/>
      <dgm:spPr/>
      <dgm:t>
        <a:bodyPr/>
        <a:lstStyle/>
        <a:p>
          <a:r>
            <a:rPr lang="en-US" dirty="0"/>
            <a:t>Define</a:t>
          </a:r>
        </a:p>
      </dgm:t>
    </dgm:pt>
    <dgm:pt modelId="{90403547-BB45-4DF1-94E9-C30FFB8874A2}" type="parTrans" cxnId="{07C66440-275B-4EED-B628-36ABA3FE5892}">
      <dgm:prSet/>
      <dgm:spPr/>
      <dgm:t>
        <a:bodyPr/>
        <a:lstStyle/>
        <a:p>
          <a:endParaRPr lang="en-US"/>
        </a:p>
      </dgm:t>
    </dgm:pt>
    <dgm:pt modelId="{9DCF1DD3-1765-406E-BF92-7A9754CC820D}" type="sibTrans" cxnId="{07C66440-275B-4EED-B628-36ABA3FE5892}">
      <dgm:prSet/>
      <dgm:spPr/>
      <dgm:t>
        <a:bodyPr/>
        <a:lstStyle/>
        <a:p>
          <a:endParaRPr lang="en-US"/>
        </a:p>
      </dgm:t>
    </dgm:pt>
    <dgm:pt modelId="{E7A7BCCE-1FB0-4DB9-A505-0E338886DB4D}">
      <dgm:prSet phldrT="[Text]" custT="1"/>
      <dgm:spPr/>
      <dgm:t>
        <a:bodyPr/>
        <a:lstStyle/>
        <a:p>
          <a:pPr algn="l"/>
          <a:r>
            <a:rPr lang="en-US" sz="1400" dirty="0">
              <a:latin typeface="+mj-lt"/>
            </a:rPr>
            <a:t>Define and quantify the problem and objective</a:t>
          </a:r>
        </a:p>
      </dgm:t>
    </dgm:pt>
    <dgm:pt modelId="{9F6F4A27-7421-4F80-9B72-4C813E88D27A}" type="parTrans" cxnId="{9355ECEC-DBA4-4080-9BB5-FE55DAD72C31}">
      <dgm:prSet/>
      <dgm:spPr/>
      <dgm:t>
        <a:bodyPr/>
        <a:lstStyle/>
        <a:p>
          <a:endParaRPr lang="en-US"/>
        </a:p>
      </dgm:t>
    </dgm:pt>
    <dgm:pt modelId="{8D827A2A-F784-4BF2-B067-B5497FCCD1EF}" type="sibTrans" cxnId="{9355ECEC-DBA4-4080-9BB5-FE55DAD72C31}">
      <dgm:prSet/>
      <dgm:spPr/>
      <dgm:t>
        <a:bodyPr/>
        <a:lstStyle/>
        <a:p>
          <a:endParaRPr lang="en-US"/>
        </a:p>
      </dgm:t>
    </dgm:pt>
    <dgm:pt modelId="{41D5CD80-09A1-4B2D-B46D-9581C08C5B4E}">
      <dgm:prSet phldrT="[Text]"/>
      <dgm:spPr/>
      <dgm:t>
        <a:bodyPr/>
        <a:lstStyle/>
        <a:p>
          <a:r>
            <a:rPr lang="en-US" dirty="0"/>
            <a:t>Measure</a:t>
          </a:r>
        </a:p>
      </dgm:t>
    </dgm:pt>
    <dgm:pt modelId="{235E0111-B678-4531-99DA-CA2ACA1A1129}" type="parTrans" cxnId="{898B6F16-0580-4B73-9757-C6DCD33CFC12}">
      <dgm:prSet/>
      <dgm:spPr/>
      <dgm:t>
        <a:bodyPr/>
        <a:lstStyle/>
        <a:p>
          <a:endParaRPr lang="en-US"/>
        </a:p>
      </dgm:t>
    </dgm:pt>
    <dgm:pt modelId="{E16F3A0D-BE23-4DFF-9681-6C9B655B065C}" type="sibTrans" cxnId="{898B6F16-0580-4B73-9757-C6DCD33CFC12}">
      <dgm:prSet/>
      <dgm:spPr/>
      <dgm:t>
        <a:bodyPr/>
        <a:lstStyle/>
        <a:p>
          <a:endParaRPr lang="en-US"/>
        </a:p>
      </dgm:t>
    </dgm:pt>
    <dgm:pt modelId="{B04060D1-9732-494C-8F30-406FACAAA5EF}">
      <dgm:prSet phldrT="[Text]" custT="1"/>
      <dgm:spPr/>
      <dgm:t>
        <a:bodyPr/>
        <a:lstStyle/>
        <a:p>
          <a:r>
            <a:rPr lang="en-US" sz="1400" dirty="0">
              <a:latin typeface="+mj-lt"/>
            </a:rPr>
            <a:t>Baseline process, validate measures, and identify all possible x’s and dependent Y’s</a:t>
          </a:r>
        </a:p>
      </dgm:t>
    </dgm:pt>
    <dgm:pt modelId="{B976F1DF-CA21-4C8C-B596-D6DFB87C1A38}" type="parTrans" cxnId="{79855113-1F26-4B8E-9273-ACAA4BBADED6}">
      <dgm:prSet/>
      <dgm:spPr/>
      <dgm:t>
        <a:bodyPr/>
        <a:lstStyle/>
        <a:p>
          <a:endParaRPr lang="en-US"/>
        </a:p>
      </dgm:t>
    </dgm:pt>
    <dgm:pt modelId="{0F985528-9B9A-4605-8FFF-8696894036B0}" type="sibTrans" cxnId="{79855113-1F26-4B8E-9273-ACAA4BBADED6}">
      <dgm:prSet/>
      <dgm:spPr/>
      <dgm:t>
        <a:bodyPr/>
        <a:lstStyle/>
        <a:p>
          <a:endParaRPr lang="en-US"/>
        </a:p>
      </dgm:t>
    </dgm:pt>
    <dgm:pt modelId="{677951B3-5C70-4979-82C9-0E14809A1DCF}">
      <dgm:prSet phldrT="[Text]"/>
      <dgm:spPr/>
      <dgm:t>
        <a:bodyPr/>
        <a:lstStyle/>
        <a:p>
          <a:r>
            <a:rPr lang="en-US" dirty="0"/>
            <a:t>Analyze</a:t>
          </a:r>
        </a:p>
      </dgm:t>
    </dgm:pt>
    <dgm:pt modelId="{D026B875-CDDC-443C-B09C-7DD268CCABC2}" type="parTrans" cxnId="{1A2F7293-4FFF-49B4-96A0-4833787345E9}">
      <dgm:prSet/>
      <dgm:spPr/>
      <dgm:t>
        <a:bodyPr/>
        <a:lstStyle/>
        <a:p>
          <a:endParaRPr lang="en-US"/>
        </a:p>
      </dgm:t>
    </dgm:pt>
    <dgm:pt modelId="{DCEB8AD6-CAFC-44A1-9457-E13EBB3F7B7D}" type="sibTrans" cxnId="{1A2F7293-4FFF-49B4-96A0-4833787345E9}">
      <dgm:prSet/>
      <dgm:spPr/>
      <dgm:t>
        <a:bodyPr/>
        <a:lstStyle/>
        <a:p>
          <a:endParaRPr lang="en-US"/>
        </a:p>
      </dgm:t>
    </dgm:pt>
    <dgm:pt modelId="{EC8E06A6-5811-464C-AC63-0DAF3C788222}">
      <dgm:prSet phldrT="[Text]" custT="1"/>
      <dgm:spPr/>
      <dgm:t>
        <a:bodyPr/>
        <a:lstStyle/>
        <a:p>
          <a:r>
            <a:rPr lang="en-US" sz="1400" dirty="0">
              <a:latin typeface="+mj-lt"/>
            </a:rPr>
            <a:t>Analyze and validate causes identifying critical factors</a:t>
          </a:r>
        </a:p>
      </dgm:t>
    </dgm:pt>
    <dgm:pt modelId="{AE84ADFA-720E-437F-8779-2F2011BCFE88}" type="parTrans" cxnId="{D73DDC59-E1C3-416B-8681-E17E4C305178}">
      <dgm:prSet/>
      <dgm:spPr/>
      <dgm:t>
        <a:bodyPr/>
        <a:lstStyle/>
        <a:p>
          <a:endParaRPr lang="en-US"/>
        </a:p>
      </dgm:t>
    </dgm:pt>
    <dgm:pt modelId="{7E72E737-9053-4417-A6E0-E638507D5A73}" type="sibTrans" cxnId="{D73DDC59-E1C3-416B-8681-E17E4C305178}">
      <dgm:prSet/>
      <dgm:spPr/>
      <dgm:t>
        <a:bodyPr/>
        <a:lstStyle/>
        <a:p>
          <a:endParaRPr lang="en-US"/>
        </a:p>
      </dgm:t>
    </dgm:pt>
    <dgm:pt modelId="{B0477D71-B16A-4817-810A-4A066BA968D9}">
      <dgm:prSet phldrT="[Text]"/>
      <dgm:spPr/>
      <dgm:t>
        <a:bodyPr/>
        <a:lstStyle/>
        <a:p>
          <a:r>
            <a:rPr lang="en-US" dirty="0"/>
            <a:t>Improve</a:t>
          </a:r>
        </a:p>
      </dgm:t>
    </dgm:pt>
    <dgm:pt modelId="{5A3F5486-DBF1-4269-AC54-E5160DBD4EEE}" type="parTrans" cxnId="{E4C31E31-6176-4EFB-8EC4-8830F57CAD9D}">
      <dgm:prSet/>
      <dgm:spPr/>
      <dgm:t>
        <a:bodyPr/>
        <a:lstStyle/>
        <a:p>
          <a:endParaRPr lang="en-US"/>
        </a:p>
      </dgm:t>
    </dgm:pt>
    <dgm:pt modelId="{F7E6B067-D2FB-4E0C-A9BA-1D8D99CEED4A}" type="sibTrans" cxnId="{E4C31E31-6176-4EFB-8EC4-8830F57CAD9D}">
      <dgm:prSet/>
      <dgm:spPr/>
      <dgm:t>
        <a:bodyPr/>
        <a:lstStyle/>
        <a:p>
          <a:endParaRPr lang="en-US"/>
        </a:p>
      </dgm:t>
    </dgm:pt>
    <dgm:pt modelId="{FB7575DA-E159-439B-9F5B-B6741E8E5C41}">
      <dgm:prSet phldrT="[Text]"/>
      <dgm:spPr/>
      <dgm:t>
        <a:bodyPr/>
        <a:lstStyle/>
        <a:p>
          <a:r>
            <a:rPr lang="en-US" dirty="0"/>
            <a:t>Control</a:t>
          </a:r>
        </a:p>
      </dgm:t>
    </dgm:pt>
    <dgm:pt modelId="{57AC28C6-3A5F-4442-A52D-8566246AD34D}" type="parTrans" cxnId="{380558DF-C8D0-45EB-9551-08A005314D4D}">
      <dgm:prSet/>
      <dgm:spPr/>
      <dgm:t>
        <a:bodyPr/>
        <a:lstStyle/>
        <a:p>
          <a:endParaRPr lang="en-US"/>
        </a:p>
      </dgm:t>
    </dgm:pt>
    <dgm:pt modelId="{19BAF111-FD3F-47A5-B5D0-371B18B97708}" type="sibTrans" cxnId="{380558DF-C8D0-45EB-9551-08A005314D4D}">
      <dgm:prSet/>
      <dgm:spPr/>
      <dgm:t>
        <a:bodyPr/>
        <a:lstStyle/>
        <a:p>
          <a:endParaRPr lang="en-US"/>
        </a:p>
      </dgm:t>
    </dgm:pt>
    <dgm:pt modelId="{8C42DBDB-9A21-40A8-8343-8DDC05F19B69}">
      <dgm:prSet phldrT="[Text]" custT="1"/>
      <dgm:spPr/>
      <dgm:t>
        <a:bodyPr/>
        <a:lstStyle/>
        <a:p>
          <a:r>
            <a:rPr lang="en-US" sz="1400" dirty="0">
              <a:latin typeface="+mj-lt"/>
            </a:rPr>
            <a:t>Develop solutions</a:t>
          </a:r>
        </a:p>
      </dgm:t>
    </dgm:pt>
    <dgm:pt modelId="{F69CD9B2-C975-4DEF-B2DF-B62CD082A422}" type="parTrans" cxnId="{469FFE59-BB78-4292-9826-7517B240840C}">
      <dgm:prSet/>
      <dgm:spPr/>
      <dgm:t>
        <a:bodyPr/>
        <a:lstStyle/>
        <a:p>
          <a:endParaRPr lang="en-US"/>
        </a:p>
      </dgm:t>
    </dgm:pt>
    <dgm:pt modelId="{F50FD868-F2A7-48E7-A2AB-6E1E8D058A40}" type="sibTrans" cxnId="{469FFE59-BB78-4292-9826-7517B240840C}">
      <dgm:prSet/>
      <dgm:spPr/>
      <dgm:t>
        <a:bodyPr/>
        <a:lstStyle/>
        <a:p>
          <a:endParaRPr lang="en-US"/>
        </a:p>
      </dgm:t>
    </dgm:pt>
    <dgm:pt modelId="{C625F9E4-6AF8-4198-B060-FDFD373F10FC}">
      <dgm:prSet phldrT="[Text]" custT="1"/>
      <dgm:spPr/>
      <dgm:t>
        <a:bodyPr/>
        <a:lstStyle/>
        <a:p>
          <a:r>
            <a:rPr lang="en-US" sz="1400" dirty="0">
              <a:latin typeface="+mj-lt"/>
            </a:rPr>
            <a:t>Implement and sustain solutions</a:t>
          </a:r>
        </a:p>
      </dgm:t>
    </dgm:pt>
    <dgm:pt modelId="{54D297CA-3B93-4BF0-89D1-C79CAE941474}" type="parTrans" cxnId="{5B9140D3-97CD-44DF-BDAD-8BF3EF193C68}">
      <dgm:prSet/>
      <dgm:spPr/>
      <dgm:t>
        <a:bodyPr/>
        <a:lstStyle/>
        <a:p>
          <a:endParaRPr lang="en-US"/>
        </a:p>
      </dgm:t>
    </dgm:pt>
    <dgm:pt modelId="{5095735A-6B23-42F8-8E1E-C6FBE4FD5FC5}" type="sibTrans" cxnId="{5B9140D3-97CD-44DF-BDAD-8BF3EF193C68}">
      <dgm:prSet/>
      <dgm:spPr/>
      <dgm:t>
        <a:bodyPr/>
        <a:lstStyle/>
        <a:p>
          <a:endParaRPr lang="en-US"/>
        </a:p>
      </dgm:t>
    </dgm:pt>
    <dgm:pt modelId="{C449E27C-46E5-4425-81C1-1F56675E90C8}" type="pres">
      <dgm:prSet presAssocID="{703609EF-F5DC-48AC-861B-E47BA164FA53}" presName="rootnode" presStyleCnt="0">
        <dgm:presLayoutVars>
          <dgm:chMax/>
          <dgm:chPref/>
          <dgm:dir/>
          <dgm:animLvl val="lvl"/>
        </dgm:presLayoutVars>
      </dgm:prSet>
      <dgm:spPr/>
    </dgm:pt>
    <dgm:pt modelId="{5A627A9C-470C-4996-B367-9F93F48D057B}" type="pres">
      <dgm:prSet presAssocID="{3423174F-86AB-4302-B760-29270A6FC9E1}" presName="composite" presStyleCnt="0"/>
      <dgm:spPr/>
    </dgm:pt>
    <dgm:pt modelId="{CDC52A9C-31F0-4769-A7EC-3B15BA13F172}" type="pres">
      <dgm:prSet presAssocID="{3423174F-86AB-4302-B760-29270A6FC9E1}" presName="bentUpArrow1" presStyleLbl="alignImgPlace1" presStyleIdx="0" presStyleCnt="4"/>
      <dgm:spPr/>
    </dgm:pt>
    <dgm:pt modelId="{10AF61A6-C5EC-4657-89D1-1660658002EE}" type="pres">
      <dgm:prSet presAssocID="{3423174F-86AB-4302-B760-29270A6FC9E1}" presName="ParentText" presStyleLbl="node1" presStyleIdx="0" presStyleCnt="5">
        <dgm:presLayoutVars>
          <dgm:chMax val="1"/>
          <dgm:chPref val="1"/>
          <dgm:bulletEnabled val="1"/>
        </dgm:presLayoutVars>
      </dgm:prSet>
      <dgm:spPr/>
    </dgm:pt>
    <dgm:pt modelId="{41BAD27D-281C-408F-B4C0-22950535C353}" type="pres">
      <dgm:prSet presAssocID="{3423174F-86AB-4302-B760-29270A6FC9E1}" presName="ChildText" presStyleLbl="revTx" presStyleIdx="0" presStyleCnt="5" custScaleX="288584" custScaleY="97280" custLinFactX="991" custLinFactNeighborX="100000" custLinFactNeighborY="-8163">
        <dgm:presLayoutVars>
          <dgm:chMax val="0"/>
          <dgm:chPref val="0"/>
          <dgm:bulletEnabled val="1"/>
        </dgm:presLayoutVars>
      </dgm:prSet>
      <dgm:spPr/>
    </dgm:pt>
    <dgm:pt modelId="{4DC0500C-F4E6-4E04-A53E-8BE0DEEBEA8C}" type="pres">
      <dgm:prSet presAssocID="{9DCF1DD3-1765-406E-BF92-7A9754CC820D}" presName="sibTrans" presStyleCnt="0"/>
      <dgm:spPr/>
    </dgm:pt>
    <dgm:pt modelId="{35068D92-59BD-458F-A9CC-AAA31C85BAD3}" type="pres">
      <dgm:prSet presAssocID="{41D5CD80-09A1-4B2D-B46D-9581C08C5B4E}" presName="composite" presStyleCnt="0"/>
      <dgm:spPr/>
    </dgm:pt>
    <dgm:pt modelId="{2AE3114D-6B2A-4FED-AB4B-5677839D2208}" type="pres">
      <dgm:prSet presAssocID="{41D5CD80-09A1-4B2D-B46D-9581C08C5B4E}" presName="bentUpArrow1" presStyleLbl="alignImgPlace1" presStyleIdx="1" presStyleCnt="4"/>
      <dgm:spPr/>
    </dgm:pt>
    <dgm:pt modelId="{8611902E-F627-4052-A5FF-EFAE704DBF5C}" type="pres">
      <dgm:prSet presAssocID="{41D5CD80-09A1-4B2D-B46D-9581C08C5B4E}" presName="ParentText" presStyleLbl="node1" presStyleIdx="1" presStyleCnt="5">
        <dgm:presLayoutVars>
          <dgm:chMax val="1"/>
          <dgm:chPref val="1"/>
          <dgm:bulletEnabled val="1"/>
        </dgm:presLayoutVars>
      </dgm:prSet>
      <dgm:spPr/>
    </dgm:pt>
    <dgm:pt modelId="{BEF9C403-77B7-4937-90B4-158FD30F0951}" type="pres">
      <dgm:prSet presAssocID="{41D5CD80-09A1-4B2D-B46D-9581C08C5B4E}" presName="ChildText" presStyleLbl="revTx" presStyleIdx="1" presStyleCnt="5" custScaleX="404301" custLinFactX="50369" custLinFactNeighborX="100000" custLinFactNeighborY="-8107">
        <dgm:presLayoutVars>
          <dgm:chMax val="0"/>
          <dgm:chPref val="0"/>
          <dgm:bulletEnabled val="1"/>
        </dgm:presLayoutVars>
      </dgm:prSet>
      <dgm:spPr/>
    </dgm:pt>
    <dgm:pt modelId="{AF0727C5-FC1E-4AD5-9E01-3708696B0691}" type="pres">
      <dgm:prSet presAssocID="{E16F3A0D-BE23-4DFF-9681-6C9B655B065C}" presName="sibTrans" presStyleCnt="0"/>
      <dgm:spPr/>
    </dgm:pt>
    <dgm:pt modelId="{2E36E66E-B74A-4E2E-8914-DA167148AE4D}" type="pres">
      <dgm:prSet presAssocID="{677951B3-5C70-4979-82C9-0E14809A1DCF}" presName="composite" presStyleCnt="0"/>
      <dgm:spPr/>
    </dgm:pt>
    <dgm:pt modelId="{DFE0F5F9-9A6C-45BD-A9A1-A177557A67E6}" type="pres">
      <dgm:prSet presAssocID="{677951B3-5C70-4979-82C9-0E14809A1DCF}" presName="bentUpArrow1" presStyleLbl="alignImgPlace1" presStyleIdx="2" presStyleCnt="4"/>
      <dgm:spPr/>
    </dgm:pt>
    <dgm:pt modelId="{C8375912-6056-45D1-B03D-313CDEF02EA6}" type="pres">
      <dgm:prSet presAssocID="{677951B3-5C70-4979-82C9-0E14809A1DCF}" presName="ParentText" presStyleLbl="node1" presStyleIdx="2" presStyleCnt="5" custLinFactNeighborX="5823" custLinFactNeighborY="-2369">
        <dgm:presLayoutVars>
          <dgm:chMax val="1"/>
          <dgm:chPref val="1"/>
          <dgm:bulletEnabled val="1"/>
        </dgm:presLayoutVars>
      </dgm:prSet>
      <dgm:spPr/>
    </dgm:pt>
    <dgm:pt modelId="{5515B0E1-B883-4239-B42B-048C8CF8C47C}" type="pres">
      <dgm:prSet presAssocID="{677951B3-5C70-4979-82C9-0E14809A1DCF}" presName="ChildText" presStyleLbl="revTx" presStyleIdx="2" presStyleCnt="5" custScaleX="325215" custLinFactX="29622" custLinFactNeighborX="100000" custLinFactNeighborY="329">
        <dgm:presLayoutVars>
          <dgm:chMax val="0"/>
          <dgm:chPref val="0"/>
          <dgm:bulletEnabled val="1"/>
        </dgm:presLayoutVars>
      </dgm:prSet>
      <dgm:spPr/>
    </dgm:pt>
    <dgm:pt modelId="{5FBA1485-C117-4086-85C6-70209105B61D}" type="pres">
      <dgm:prSet presAssocID="{DCEB8AD6-CAFC-44A1-9457-E13EBB3F7B7D}" presName="sibTrans" presStyleCnt="0"/>
      <dgm:spPr/>
    </dgm:pt>
    <dgm:pt modelId="{BEA91E07-9F0C-43FB-88CE-167D2F783233}" type="pres">
      <dgm:prSet presAssocID="{B0477D71-B16A-4817-810A-4A066BA968D9}" presName="composite" presStyleCnt="0"/>
      <dgm:spPr/>
    </dgm:pt>
    <dgm:pt modelId="{AC9D4A74-FC6C-461C-9575-07AB2CFFC0C0}" type="pres">
      <dgm:prSet presAssocID="{B0477D71-B16A-4817-810A-4A066BA968D9}" presName="bentUpArrow1" presStyleLbl="alignImgPlace1" presStyleIdx="3" presStyleCnt="4"/>
      <dgm:spPr/>
    </dgm:pt>
    <dgm:pt modelId="{DC9B48FE-53B0-48AF-941E-C87831F7B69F}" type="pres">
      <dgm:prSet presAssocID="{B0477D71-B16A-4817-810A-4A066BA968D9}" presName="ParentText" presStyleLbl="node1" presStyleIdx="3" presStyleCnt="5">
        <dgm:presLayoutVars>
          <dgm:chMax val="1"/>
          <dgm:chPref val="1"/>
          <dgm:bulletEnabled val="1"/>
        </dgm:presLayoutVars>
      </dgm:prSet>
      <dgm:spPr/>
    </dgm:pt>
    <dgm:pt modelId="{49C559FB-101A-49F8-ABA9-837AD4053029}" type="pres">
      <dgm:prSet presAssocID="{B0477D71-B16A-4817-810A-4A066BA968D9}" presName="ChildText" presStyleLbl="revTx" presStyleIdx="3" presStyleCnt="5" custScaleX="214408" custLinFactNeighborX="61605" custLinFactNeighborY="-524">
        <dgm:presLayoutVars>
          <dgm:chMax val="0"/>
          <dgm:chPref val="0"/>
          <dgm:bulletEnabled val="1"/>
        </dgm:presLayoutVars>
      </dgm:prSet>
      <dgm:spPr/>
    </dgm:pt>
    <dgm:pt modelId="{07A11053-418A-4138-94C1-1C69BA468E9B}" type="pres">
      <dgm:prSet presAssocID="{F7E6B067-D2FB-4E0C-A9BA-1D8D99CEED4A}" presName="sibTrans" presStyleCnt="0"/>
      <dgm:spPr/>
    </dgm:pt>
    <dgm:pt modelId="{5E186E0A-ABA1-4093-8D24-ADB8BF5EFCB4}" type="pres">
      <dgm:prSet presAssocID="{FB7575DA-E159-439B-9F5B-B6741E8E5C41}" presName="composite" presStyleCnt="0"/>
      <dgm:spPr/>
    </dgm:pt>
    <dgm:pt modelId="{D917A64E-7ED6-4DB8-BCF0-E29926AEBA03}" type="pres">
      <dgm:prSet presAssocID="{FB7575DA-E159-439B-9F5B-B6741E8E5C41}" presName="ParentText" presStyleLbl="node1" presStyleIdx="4" presStyleCnt="5">
        <dgm:presLayoutVars>
          <dgm:chMax val="1"/>
          <dgm:chPref val="1"/>
          <dgm:bulletEnabled val="1"/>
        </dgm:presLayoutVars>
      </dgm:prSet>
      <dgm:spPr/>
    </dgm:pt>
    <dgm:pt modelId="{56EDE3D9-7B7E-4D2E-AD38-82AD1FE63D10}" type="pres">
      <dgm:prSet presAssocID="{FB7575DA-E159-439B-9F5B-B6741E8E5C41}" presName="FinalChildText" presStyleLbl="revTx" presStyleIdx="4" presStyleCnt="5" custScaleX="198830" custScaleY="112084" custLinFactNeighborX="50394" custLinFactNeighborY="-271">
        <dgm:presLayoutVars>
          <dgm:chMax val="0"/>
          <dgm:chPref val="0"/>
          <dgm:bulletEnabled val="1"/>
        </dgm:presLayoutVars>
      </dgm:prSet>
      <dgm:spPr/>
    </dgm:pt>
  </dgm:ptLst>
  <dgm:cxnLst>
    <dgm:cxn modelId="{F7915E0A-EFF6-47E8-BBB1-38CC428DC38E}" type="presOf" srcId="{B0477D71-B16A-4817-810A-4A066BA968D9}" destId="{DC9B48FE-53B0-48AF-941E-C87831F7B69F}" srcOrd="0" destOrd="0" presId="urn:microsoft.com/office/officeart/2005/8/layout/StepDownProcess"/>
    <dgm:cxn modelId="{79855113-1F26-4B8E-9273-ACAA4BBADED6}" srcId="{41D5CD80-09A1-4B2D-B46D-9581C08C5B4E}" destId="{B04060D1-9732-494C-8F30-406FACAAA5EF}" srcOrd="0" destOrd="0" parTransId="{B976F1DF-CA21-4C8C-B596-D6DFB87C1A38}" sibTransId="{0F985528-9B9A-4605-8FFF-8696894036B0}"/>
    <dgm:cxn modelId="{898B6F16-0580-4B73-9757-C6DCD33CFC12}" srcId="{703609EF-F5DC-48AC-861B-E47BA164FA53}" destId="{41D5CD80-09A1-4B2D-B46D-9581C08C5B4E}" srcOrd="1" destOrd="0" parTransId="{235E0111-B678-4531-99DA-CA2ACA1A1129}" sibTransId="{E16F3A0D-BE23-4DFF-9681-6C9B655B065C}"/>
    <dgm:cxn modelId="{687C4828-819C-43BE-A6A0-2C6033CE1BE7}" type="presOf" srcId="{703609EF-F5DC-48AC-861B-E47BA164FA53}" destId="{C449E27C-46E5-4425-81C1-1F56675E90C8}" srcOrd="0" destOrd="0" presId="urn:microsoft.com/office/officeart/2005/8/layout/StepDownProcess"/>
    <dgm:cxn modelId="{E4C31E31-6176-4EFB-8EC4-8830F57CAD9D}" srcId="{703609EF-F5DC-48AC-861B-E47BA164FA53}" destId="{B0477D71-B16A-4817-810A-4A066BA968D9}" srcOrd="3" destOrd="0" parTransId="{5A3F5486-DBF1-4269-AC54-E5160DBD4EEE}" sibTransId="{F7E6B067-D2FB-4E0C-A9BA-1D8D99CEED4A}"/>
    <dgm:cxn modelId="{07C66440-275B-4EED-B628-36ABA3FE5892}" srcId="{703609EF-F5DC-48AC-861B-E47BA164FA53}" destId="{3423174F-86AB-4302-B760-29270A6FC9E1}" srcOrd="0" destOrd="0" parTransId="{90403547-BB45-4DF1-94E9-C30FFB8874A2}" sibTransId="{9DCF1DD3-1765-406E-BF92-7A9754CC820D}"/>
    <dgm:cxn modelId="{AEA87252-A06E-4238-8E9D-CEF7ADB06ED8}" type="presOf" srcId="{E7A7BCCE-1FB0-4DB9-A505-0E338886DB4D}" destId="{41BAD27D-281C-408F-B4C0-22950535C353}" srcOrd="0" destOrd="0" presId="urn:microsoft.com/office/officeart/2005/8/layout/StepDownProcess"/>
    <dgm:cxn modelId="{D73DDC59-E1C3-416B-8681-E17E4C305178}" srcId="{677951B3-5C70-4979-82C9-0E14809A1DCF}" destId="{EC8E06A6-5811-464C-AC63-0DAF3C788222}" srcOrd="0" destOrd="0" parTransId="{AE84ADFA-720E-437F-8779-2F2011BCFE88}" sibTransId="{7E72E737-9053-4417-A6E0-E638507D5A73}"/>
    <dgm:cxn modelId="{469FFE59-BB78-4292-9826-7517B240840C}" srcId="{B0477D71-B16A-4817-810A-4A066BA968D9}" destId="{8C42DBDB-9A21-40A8-8343-8DDC05F19B69}" srcOrd="0" destOrd="0" parTransId="{F69CD9B2-C975-4DEF-B2DF-B62CD082A422}" sibTransId="{F50FD868-F2A7-48E7-A2AB-6E1E8D058A40}"/>
    <dgm:cxn modelId="{1A2F7293-4FFF-49B4-96A0-4833787345E9}" srcId="{703609EF-F5DC-48AC-861B-E47BA164FA53}" destId="{677951B3-5C70-4979-82C9-0E14809A1DCF}" srcOrd="2" destOrd="0" parTransId="{D026B875-CDDC-443C-B09C-7DD268CCABC2}" sibTransId="{DCEB8AD6-CAFC-44A1-9457-E13EBB3F7B7D}"/>
    <dgm:cxn modelId="{73186D95-F8B8-4518-87EB-87499594A286}" type="presOf" srcId="{3423174F-86AB-4302-B760-29270A6FC9E1}" destId="{10AF61A6-C5EC-4657-89D1-1660658002EE}" srcOrd="0" destOrd="0" presId="urn:microsoft.com/office/officeart/2005/8/layout/StepDownProcess"/>
    <dgm:cxn modelId="{A0D8079D-39A5-4AAE-B465-338C0C83AEC0}" type="presOf" srcId="{41D5CD80-09A1-4B2D-B46D-9581C08C5B4E}" destId="{8611902E-F627-4052-A5FF-EFAE704DBF5C}" srcOrd="0" destOrd="0" presId="urn:microsoft.com/office/officeart/2005/8/layout/StepDownProcess"/>
    <dgm:cxn modelId="{A0A9FBA5-67F8-428C-A4CD-1EAD4822DD4A}" type="presOf" srcId="{EC8E06A6-5811-464C-AC63-0DAF3C788222}" destId="{5515B0E1-B883-4239-B42B-048C8CF8C47C}" srcOrd="0" destOrd="0" presId="urn:microsoft.com/office/officeart/2005/8/layout/StepDownProcess"/>
    <dgm:cxn modelId="{5E5E4CAC-9594-43CC-8D3C-D95726B0A76B}" type="presOf" srcId="{FB7575DA-E159-439B-9F5B-B6741E8E5C41}" destId="{D917A64E-7ED6-4DB8-BCF0-E29926AEBA03}" srcOrd="0" destOrd="0" presId="urn:microsoft.com/office/officeart/2005/8/layout/StepDownProcess"/>
    <dgm:cxn modelId="{1DD1D5BB-E485-4DF7-9C4A-F19D415D2D3D}" type="presOf" srcId="{B04060D1-9732-494C-8F30-406FACAAA5EF}" destId="{BEF9C403-77B7-4937-90B4-158FD30F0951}" srcOrd="0" destOrd="0" presId="urn:microsoft.com/office/officeart/2005/8/layout/StepDownProcess"/>
    <dgm:cxn modelId="{1AC4A5BF-5A39-4A1D-8C7C-230A12BA0204}" type="presOf" srcId="{8C42DBDB-9A21-40A8-8343-8DDC05F19B69}" destId="{49C559FB-101A-49F8-ABA9-837AD4053029}" srcOrd="0" destOrd="0" presId="urn:microsoft.com/office/officeart/2005/8/layout/StepDownProcess"/>
    <dgm:cxn modelId="{70E74FCD-63DD-44BB-80CF-EFBAD456E980}" type="presOf" srcId="{C625F9E4-6AF8-4198-B060-FDFD373F10FC}" destId="{56EDE3D9-7B7E-4D2E-AD38-82AD1FE63D10}" srcOrd="0" destOrd="0" presId="urn:microsoft.com/office/officeart/2005/8/layout/StepDownProcess"/>
    <dgm:cxn modelId="{77E1D0D0-9D15-47F8-9EFE-0891063D98C7}" type="presOf" srcId="{677951B3-5C70-4979-82C9-0E14809A1DCF}" destId="{C8375912-6056-45D1-B03D-313CDEF02EA6}" srcOrd="0" destOrd="0" presId="urn:microsoft.com/office/officeart/2005/8/layout/StepDownProcess"/>
    <dgm:cxn modelId="{5B9140D3-97CD-44DF-BDAD-8BF3EF193C68}" srcId="{FB7575DA-E159-439B-9F5B-B6741E8E5C41}" destId="{C625F9E4-6AF8-4198-B060-FDFD373F10FC}" srcOrd="0" destOrd="0" parTransId="{54D297CA-3B93-4BF0-89D1-C79CAE941474}" sibTransId="{5095735A-6B23-42F8-8E1E-C6FBE4FD5FC5}"/>
    <dgm:cxn modelId="{380558DF-C8D0-45EB-9551-08A005314D4D}" srcId="{703609EF-F5DC-48AC-861B-E47BA164FA53}" destId="{FB7575DA-E159-439B-9F5B-B6741E8E5C41}" srcOrd="4" destOrd="0" parTransId="{57AC28C6-3A5F-4442-A52D-8566246AD34D}" sibTransId="{19BAF111-FD3F-47A5-B5D0-371B18B97708}"/>
    <dgm:cxn modelId="{9355ECEC-DBA4-4080-9BB5-FE55DAD72C31}" srcId="{3423174F-86AB-4302-B760-29270A6FC9E1}" destId="{E7A7BCCE-1FB0-4DB9-A505-0E338886DB4D}" srcOrd="0" destOrd="0" parTransId="{9F6F4A27-7421-4F80-9B72-4C813E88D27A}" sibTransId="{8D827A2A-F784-4BF2-B067-B5497FCCD1EF}"/>
    <dgm:cxn modelId="{E9E3656C-2981-4678-AD52-1FC7A55FA990}" type="presParOf" srcId="{C449E27C-46E5-4425-81C1-1F56675E90C8}" destId="{5A627A9C-470C-4996-B367-9F93F48D057B}" srcOrd="0" destOrd="0" presId="urn:microsoft.com/office/officeart/2005/8/layout/StepDownProcess"/>
    <dgm:cxn modelId="{9DD42570-4C64-42B2-A70A-79283FA10E33}" type="presParOf" srcId="{5A627A9C-470C-4996-B367-9F93F48D057B}" destId="{CDC52A9C-31F0-4769-A7EC-3B15BA13F172}" srcOrd="0" destOrd="0" presId="urn:microsoft.com/office/officeart/2005/8/layout/StepDownProcess"/>
    <dgm:cxn modelId="{87BCF35A-7E29-4270-A4D4-5DF2A2EDAB69}" type="presParOf" srcId="{5A627A9C-470C-4996-B367-9F93F48D057B}" destId="{10AF61A6-C5EC-4657-89D1-1660658002EE}" srcOrd="1" destOrd="0" presId="urn:microsoft.com/office/officeart/2005/8/layout/StepDownProcess"/>
    <dgm:cxn modelId="{B18F7FB5-17DF-4DDE-9699-525C94544452}" type="presParOf" srcId="{5A627A9C-470C-4996-B367-9F93F48D057B}" destId="{41BAD27D-281C-408F-B4C0-22950535C353}" srcOrd="2" destOrd="0" presId="urn:microsoft.com/office/officeart/2005/8/layout/StepDownProcess"/>
    <dgm:cxn modelId="{55A938EF-D0CD-4654-94DD-EEFD19D93E7E}" type="presParOf" srcId="{C449E27C-46E5-4425-81C1-1F56675E90C8}" destId="{4DC0500C-F4E6-4E04-A53E-8BE0DEEBEA8C}" srcOrd="1" destOrd="0" presId="urn:microsoft.com/office/officeart/2005/8/layout/StepDownProcess"/>
    <dgm:cxn modelId="{C943DC4D-B0E8-4CE0-98D9-49ACC5C5D0AB}" type="presParOf" srcId="{C449E27C-46E5-4425-81C1-1F56675E90C8}" destId="{35068D92-59BD-458F-A9CC-AAA31C85BAD3}" srcOrd="2" destOrd="0" presId="urn:microsoft.com/office/officeart/2005/8/layout/StepDownProcess"/>
    <dgm:cxn modelId="{B49457BB-9C00-4581-B516-394EED40D885}" type="presParOf" srcId="{35068D92-59BD-458F-A9CC-AAA31C85BAD3}" destId="{2AE3114D-6B2A-4FED-AB4B-5677839D2208}" srcOrd="0" destOrd="0" presId="urn:microsoft.com/office/officeart/2005/8/layout/StepDownProcess"/>
    <dgm:cxn modelId="{BD841C00-1C9D-4935-89BD-700D8ED629D8}" type="presParOf" srcId="{35068D92-59BD-458F-A9CC-AAA31C85BAD3}" destId="{8611902E-F627-4052-A5FF-EFAE704DBF5C}" srcOrd="1" destOrd="0" presId="urn:microsoft.com/office/officeart/2005/8/layout/StepDownProcess"/>
    <dgm:cxn modelId="{EB39950F-1CAC-48B9-ADF3-7DE713A51966}" type="presParOf" srcId="{35068D92-59BD-458F-A9CC-AAA31C85BAD3}" destId="{BEF9C403-77B7-4937-90B4-158FD30F0951}" srcOrd="2" destOrd="0" presId="urn:microsoft.com/office/officeart/2005/8/layout/StepDownProcess"/>
    <dgm:cxn modelId="{571D89B3-CA49-4C3F-8512-860F06E54FFE}" type="presParOf" srcId="{C449E27C-46E5-4425-81C1-1F56675E90C8}" destId="{AF0727C5-FC1E-4AD5-9E01-3708696B0691}" srcOrd="3" destOrd="0" presId="urn:microsoft.com/office/officeart/2005/8/layout/StepDownProcess"/>
    <dgm:cxn modelId="{E1C8ECFD-C7AF-4022-86DA-204D2A308A03}" type="presParOf" srcId="{C449E27C-46E5-4425-81C1-1F56675E90C8}" destId="{2E36E66E-B74A-4E2E-8914-DA167148AE4D}" srcOrd="4" destOrd="0" presId="urn:microsoft.com/office/officeart/2005/8/layout/StepDownProcess"/>
    <dgm:cxn modelId="{241E9DED-69E8-4B8F-9335-5106ABD37F9E}" type="presParOf" srcId="{2E36E66E-B74A-4E2E-8914-DA167148AE4D}" destId="{DFE0F5F9-9A6C-45BD-A9A1-A177557A67E6}" srcOrd="0" destOrd="0" presId="urn:microsoft.com/office/officeart/2005/8/layout/StepDownProcess"/>
    <dgm:cxn modelId="{C43AE3CB-C803-4078-9206-84CA59BCCC1C}" type="presParOf" srcId="{2E36E66E-B74A-4E2E-8914-DA167148AE4D}" destId="{C8375912-6056-45D1-B03D-313CDEF02EA6}" srcOrd="1" destOrd="0" presId="urn:microsoft.com/office/officeart/2005/8/layout/StepDownProcess"/>
    <dgm:cxn modelId="{02673930-0BF2-4A30-82C4-090F9BB8AFFD}" type="presParOf" srcId="{2E36E66E-B74A-4E2E-8914-DA167148AE4D}" destId="{5515B0E1-B883-4239-B42B-048C8CF8C47C}" srcOrd="2" destOrd="0" presId="urn:microsoft.com/office/officeart/2005/8/layout/StepDownProcess"/>
    <dgm:cxn modelId="{2ACF155D-F791-444C-B547-2F0D38D70D1E}" type="presParOf" srcId="{C449E27C-46E5-4425-81C1-1F56675E90C8}" destId="{5FBA1485-C117-4086-85C6-70209105B61D}" srcOrd="5" destOrd="0" presId="urn:microsoft.com/office/officeart/2005/8/layout/StepDownProcess"/>
    <dgm:cxn modelId="{672556DC-630E-4924-ACE7-6471FF4900D9}" type="presParOf" srcId="{C449E27C-46E5-4425-81C1-1F56675E90C8}" destId="{BEA91E07-9F0C-43FB-88CE-167D2F783233}" srcOrd="6" destOrd="0" presId="urn:microsoft.com/office/officeart/2005/8/layout/StepDownProcess"/>
    <dgm:cxn modelId="{FC694A16-E4A0-4C7D-AD7C-65FF35E25E94}" type="presParOf" srcId="{BEA91E07-9F0C-43FB-88CE-167D2F783233}" destId="{AC9D4A74-FC6C-461C-9575-07AB2CFFC0C0}" srcOrd="0" destOrd="0" presId="urn:microsoft.com/office/officeart/2005/8/layout/StepDownProcess"/>
    <dgm:cxn modelId="{DB3ACD52-B142-4032-9518-B098B94A53B5}" type="presParOf" srcId="{BEA91E07-9F0C-43FB-88CE-167D2F783233}" destId="{DC9B48FE-53B0-48AF-941E-C87831F7B69F}" srcOrd="1" destOrd="0" presId="urn:microsoft.com/office/officeart/2005/8/layout/StepDownProcess"/>
    <dgm:cxn modelId="{870A4F7D-CCB6-418C-A727-ED0E0C842F76}" type="presParOf" srcId="{BEA91E07-9F0C-43FB-88CE-167D2F783233}" destId="{49C559FB-101A-49F8-ABA9-837AD4053029}" srcOrd="2" destOrd="0" presId="urn:microsoft.com/office/officeart/2005/8/layout/StepDownProcess"/>
    <dgm:cxn modelId="{A9D55FFC-6B66-4322-A235-FFC438F256C0}" type="presParOf" srcId="{C449E27C-46E5-4425-81C1-1F56675E90C8}" destId="{07A11053-418A-4138-94C1-1C69BA468E9B}" srcOrd="7" destOrd="0" presId="urn:microsoft.com/office/officeart/2005/8/layout/StepDownProcess"/>
    <dgm:cxn modelId="{B7DE8A1D-A1D5-4D59-ADE1-8C867BF094A7}" type="presParOf" srcId="{C449E27C-46E5-4425-81C1-1F56675E90C8}" destId="{5E186E0A-ABA1-4093-8D24-ADB8BF5EFCB4}" srcOrd="8" destOrd="0" presId="urn:microsoft.com/office/officeart/2005/8/layout/StepDownProcess"/>
    <dgm:cxn modelId="{C11448AD-0ACF-4708-86E7-A8C70FDF6E3F}" type="presParOf" srcId="{5E186E0A-ABA1-4093-8D24-ADB8BF5EFCB4}" destId="{D917A64E-7ED6-4DB8-BCF0-E29926AEBA03}" srcOrd="0" destOrd="0" presId="urn:microsoft.com/office/officeart/2005/8/layout/StepDownProcess"/>
    <dgm:cxn modelId="{6487980F-CA27-436B-97A3-FE50EECB2AF9}" type="presParOf" srcId="{5E186E0A-ABA1-4093-8D24-ADB8BF5EFCB4}" destId="{56EDE3D9-7B7E-4D2E-AD38-82AD1FE63D10}"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411FBC-3AD0-4265-AE44-D9E630177FE8}" type="doc">
      <dgm:prSet loTypeId="urn:microsoft.com/office/officeart/2005/8/layout/chevron2" loCatId="process" qsTypeId="urn:microsoft.com/office/officeart/2005/8/quickstyle/3d2" qsCatId="3D" csTypeId="urn:microsoft.com/office/officeart/2005/8/colors/accent1_4" csCatId="accent1" phldr="1"/>
      <dgm:spPr/>
      <dgm:t>
        <a:bodyPr/>
        <a:lstStyle/>
        <a:p>
          <a:endParaRPr lang="en-US"/>
        </a:p>
      </dgm:t>
    </dgm:pt>
    <dgm:pt modelId="{464BEF7C-FC22-434E-9151-25D34749CD64}">
      <dgm:prSet phldrT="[Text]"/>
      <dgm:spPr/>
      <dgm:t>
        <a:bodyPr/>
        <a:lstStyle/>
        <a:p>
          <a:r>
            <a:rPr lang="en-US" b="1" dirty="0">
              <a:latin typeface="+mn-lt"/>
              <a:cs typeface="Arial" pitchFamily="34" charset="0"/>
            </a:rPr>
            <a:t>Define</a:t>
          </a:r>
        </a:p>
      </dgm:t>
    </dgm:pt>
    <dgm:pt modelId="{3B64B649-E4BD-47D2-BB99-6A490424B553}" type="parTrans" cxnId="{A3D7B5A7-C88B-4BF5-A115-E2A46C2B0E3B}">
      <dgm:prSet/>
      <dgm:spPr/>
      <dgm:t>
        <a:bodyPr/>
        <a:lstStyle/>
        <a:p>
          <a:endParaRPr lang="en-US">
            <a:latin typeface="Arial" pitchFamily="34" charset="0"/>
            <a:cs typeface="Arial" pitchFamily="34" charset="0"/>
          </a:endParaRPr>
        </a:p>
      </dgm:t>
    </dgm:pt>
    <dgm:pt modelId="{A157ABD9-0B49-4C62-84F5-B06E1293C868}" type="sibTrans" cxnId="{A3D7B5A7-C88B-4BF5-A115-E2A46C2B0E3B}">
      <dgm:prSet/>
      <dgm:spPr/>
      <dgm:t>
        <a:bodyPr/>
        <a:lstStyle/>
        <a:p>
          <a:endParaRPr lang="en-US">
            <a:latin typeface="Arial" pitchFamily="34" charset="0"/>
            <a:cs typeface="Arial" pitchFamily="34" charset="0"/>
          </a:endParaRPr>
        </a:p>
      </dgm:t>
    </dgm:pt>
    <dgm:pt modelId="{FA292069-2301-455B-B560-D711144CCD8D}">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Problem Statement, Objective, Business Case, Project Scope, Team</a:t>
          </a:r>
        </a:p>
      </dgm:t>
    </dgm:pt>
    <dgm:pt modelId="{4DF4828D-4A0C-4E28-A04C-DD302A5BFA68}" type="parTrans" cxnId="{AF991558-3031-44E5-BB54-F66EE52094EE}">
      <dgm:prSet/>
      <dgm:spPr/>
      <dgm:t>
        <a:bodyPr/>
        <a:lstStyle/>
        <a:p>
          <a:endParaRPr lang="en-US">
            <a:latin typeface="Arial" pitchFamily="34" charset="0"/>
            <a:cs typeface="Arial" pitchFamily="34" charset="0"/>
          </a:endParaRPr>
        </a:p>
      </dgm:t>
    </dgm:pt>
    <dgm:pt modelId="{C62B54AE-1246-4735-8EFD-2B45ABAFCA4A}" type="sibTrans" cxnId="{AF991558-3031-44E5-BB54-F66EE52094EE}">
      <dgm:prSet/>
      <dgm:spPr/>
      <dgm:t>
        <a:bodyPr/>
        <a:lstStyle/>
        <a:p>
          <a:endParaRPr lang="en-US">
            <a:latin typeface="Arial" pitchFamily="34" charset="0"/>
            <a:cs typeface="Arial" pitchFamily="34" charset="0"/>
          </a:endParaRPr>
        </a:p>
      </dgm:t>
    </dgm:pt>
    <dgm:pt modelId="{492090E0-B0DD-4585-8A06-1715BC72D701}">
      <dgm:prSet phldrT="[Text]" custT="1"/>
      <dgm:spPr/>
      <dgm:t>
        <a:bodyPr/>
        <a:lstStyle/>
        <a:p>
          <a:r>
            <a:rPr lang="en-US" sz="1600" b="1" dirty="0">
              <a:latin typeface="+mn-lt"/>
              <a:cs typeface="Arial" pitchFamily="34" charset="0"/>
            </a:rPr>
            <a:t>Main Tools</a:t>
          </a:r>
          <a:r>
            <a:rPr lang="en-US" sz="1600" dirty="0">
              <a:latin typeface="+mn-lt"/>
              <a:cs typeface="Arial" pitchFamily="34" charset="0"/>
            </a:rPr>
            <a:t>: Project Charter, Pareto, Process Maps</a:t>
          </a:r>
        </a:p>
      </dgm:t>
    </dgm:pt>
    <dgm:pt modelId="{E2945367-F6C8-4D00-BC99-F847272FF987}" type="parTrans" cxnId="{72CE89AA-8150-44F4-B421-C21505AFFBAF}">
      <dgm:prSet/>
      <dgm:spPr/>
      <dgm:t>
        <a:bodyPr/>
        <a:lstStyle/>
        <a:p>
          <a:endParaRPr lang="en-US">
            <a:latin typeface="Arial" pitchFamily="34" charset="0"/>
            <a:cs typeface="Arial" pitchFamily="34" charset="0"/>
          </a:endParaRPr>
        </a:p>
      </dgm:t>
    </dgm:pt>
    <dgm:pt modelId="{04EB40EB-19E1-4E1B-9851-47BA04C3FF09}" type="sibTrans" cxnId="{72CE89AA-8150-44F4-B421-C21505AFFBAF}">
      <dgm:prSet/>
      <dgm:spPr/>
      <dgm:t>
        <a:bodyPr/>
        <a:lstStyle/>
        <a:p>
          <a:endParaRPr lang="en-US">
            <a:latin typeface="Arial" pitchFamily="34" charset="0"/>
            <a:cs typeface="Arial" pitchFamily="34" charset="0"/>
          </a:endParaRPr>
        </a:p>
      </dgm:t>
    </dgm:pt>
    <dgm:pt modelId="{FAFF0F42-46E5-4807-A9A6-17D2CFC75416}">
      <dgm:prSet phldrT="[Text]"/>
      <dgm:spPr/>
      <dgm:t>
        <a:bodyPr/>
        <a:lstStyle/>
        <a:p>
          <a:r>
            <a:rPr lang="en-US" b="1" dirty="0">
              <a:latin typeface="+mn-lt"/>
              <a:cs typeface="Arial" pitchFamily="34" charset="0"/>
            </a:rPr>
            <a:t>Measure</a:t>
          </a:r>
        </a:p>
      </dgm:t>
    </dgm:pt>
    <dgm:pt modelId="{B33191F9-C019-486C-9009-068ABF156FC2}" type="parTrans" cxnId="{EEB8E1FF-37CD-4B8B-BC5E-241C4FF52255}">
      <dgm:prSet/>
      <dgm:spPr/>
      <dgm:t>
        <a:bodyPr/>
        <a:lstStyle/>
        <a:p>
          <a:endParaRPr lang="en-US">
            <a:latin typeface="Arial" pitchFamily="34" charset="0"/>
            <a:cs typeface="Arial" pitchFamily="34" charset="0"/>
          </a:endParaRPr>
        </a:p>
      </dgm:t>
    </dgm:pt>
    <dgm:pt modelId="{79ABD9CC-A38A-46F0-9F1E-03AFCDC471FC}" type="sibTrans" cxnId="{EEB8E1FF-37CD-4B8B-BC5E-241C4FF52255}">
      <dgm:prSet/>
      <dgm:spPr/>
      <dgm:t>
        <a:bodyPr/>
        <a:lstStyle/>
        <a:p>
          <a:endParaRPr lang="en-US">
            <a:latin typeface="Arial" pitchFamily="34" charset="0"/>
            <a:cs typeface="Arial" pitchFamily="34" charset="0"/>
          </a:endParaRPr>
        </a:p>
      </dgm:t>
    </dgm:pt>
    <dgm:pt modelId="{3B0659C4-642C-4823-B494-31056FB0F051}">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Brainstorm/Prioritize Possible x’s, Validate measurement, Capability</a:t>
          </a:r>
        </a:p>
      </dgm:t>
    </dgm:pt>
    <dgm:pt modelId="{5BA93E7D-90F6-4665-B257-35E1B37C14E4}" type="parTrans" cxnId="{EC377481-7D36-4D81-A645-090160C2C787}">
      <dgm:prSet/>
      <dgm:spPr/>
      <dgm:t>
        <a:bodyPr/>
        <a:lstStyle/>
        <a:p>
          <a:endParaRPr lang="en-US">
            <a:latin typeface="Arial" pitchFamily="34" charset="0"/>
            <a:cs typeface="Arial" pitchFamily="34" charset="0"/>
          </a:endParaRPr>
        </a:p>
      </dgm:t>
    </dgm:pt>
    <dgm:pt modelId="{6003853C-B171-4B8C-A8BE-6273F48051AE}" type="sibTrans" cxnId="{EC377481-7D36-4D81-A645-090160C2C787}">
      <dgm:prSet/>
      <dgm:spPr/>
      <dgm:t>
        <a:bodyPr/>
        <a:lstStyle/>
        <a:p>
          <a:endParaRPr lang="en-US">
            <a:latin typeface="Arial" pitchFamily="34" charset="0"/>
            <a:cs typeface="Arial" pitchFamily="34" charset="0"/>
          </a:endParaRPr>
        </a:p>
      </dgm:t>
    </dgm:pt>
    <dgm:pt modelId="{9885F40F-3F7D-469B-8728-0A5641483A36}">
      <dgm:prSet phldrT="[Text]" custT="1"/>
      <dgm:spPr/>
      <dgm:t>
        <a:bodyPr/>
        <a:lstStyle/>
        <a:p>
          <a:r>
            <a:rPr lang="en-US" sz="1600" b="1" dirty="0">
              <a:latin typeface="+mn-lt"/>
              <a:cs typeface="Arial" pitchFamily="34" charset="0"/>
            </a:rPr>
            <a:t>Tools</a:t>
          </a:r>
          <a:r>
            <a:rPr lang="en-US" sz="1600" dirty="0">
              <a:latin typeface="+mn-lt"/>
              <a:cs typeface="Arial" pitchFamily="34" charset="0"/>
            </a:rPr>
            <a:t>: Basic Statistics, C &amp; E, XY Matrix, Capability Analysis, MSA, Process Maps, Control Charts </a:t>
          </a:r>
        </a:p>
      </dgm:t>
    </dgm:pt>
    <dgm:pt modelId="{0116D08E-AE90-4306-8266-6DB711EC0672}" type="parTrans" cxnId="{C5C7B7DF-1754-43EB-9623-F43E856934C3}">
      <dgm:prSet/>
      <dgm:spPr/>
      <dgm:t>
        <a:bodyPr/>
        <a:lstStyle/>
        <a:p>
          <a:endParaRPr lang="en-US">
            <a:latin typeface="Arial" pitchFamily="34" charset="0"/>
            <a:cs typeface="Arial" pitchFamily="34" charset="0"/>
          </a:endParaRPr>
        </a:p>
      </dgm:t>
    </dgm:pt>
    <dgm:pt modelId="{7DEE4902-C473-478C-A55C-F904FEFC39F9}" type="sibTrans" cxnId="{C5C7B7DF-1754-43EB-9623-F43E856934C3}">
      <dgm:prSet/>
      <dgm:spPr/>
      <dgm:t>
        <a:bodyPr/>
        <a:lstStyle/>
        <a:p>
          <a:endParaRPr lang="en-US">
            <a:latin typeface="Arial" pitchFamily="34" charset="0"/>
            <a:cs typeface="Arial" pitchFamily="34" charset="0"/>
          </a:endParaRPr>
        </a:p>
      </dgm:t>
    </dgm:pt>
    <dgm:pt modelId="{347034AC-0C01-413C-9BF0-8AB12F2B62E9}">
      <dgm:prSet phldrT="[Text]"/>
      <dgm:spPr/>
      <dgm:t>
        <a:bodyPr/>
        <a:lstStyle/>
        <a:p>
          <a:r>
            <a:rPr lang="en-US" b="1" dirty="0">
              <a:latin typeface="+mn-lt"/>
              <a:cs typeface="Arial" pitchFamily="34" charset="0"/>
            </a:rPr>
            <a:t>Analyze</a:t>
          </a:r>
        </a:p>
      </dgm:t>
    </dgm:pt>
    <dgm:pt modelId="{B211B71B-859B-4E0C-9DBC-F513356713DE}" type="parTrans" cxnId="{EF12F2A9-2FD4-4DB7-87A6-541D2A553CF4}">
      <dgm:prSet/>
      <dgm:spPr/>
      <dgm:t>
        <a:bodyPr/>
        <a:lstStyle/>
        <a:p>
          <a:endParaRPr lang="en-US">
            <a:latin typeface="Arial" pitchFamily="34" charset="0"/>
            <a:cs typeface="Arial" pitchFamily="34" charset="0"/>
          </a:endParaRPr>
        </a:p>
      </dgm:t>
    </dgm:pt>
    <dgm:pt modelId="{0E5FC618-689E-4BDB-A307-380BC594A8F4}" type="sibTrans" cxnId="{EF12F2A9-2FD4-4DB7-87A6-541D2A553CF4}">
      <dgm:prSet/>
      <dgm:spPr/>
      <dgm:t>
        <a:bodyPr/>
        <a:lstStyle/>
        <a:p>
          <a:endParaRPr lang="en-US">
            <a:latin typeface="Arial" pitchFamily="34" charset="0"/>
            <a:cs typeface="Arial" pitchFamily="34" charset="0"/>
          </a:endParaRPr>
        </a:p>
      </dgm:t>
    </dgm:pt>
    <dgm:pt modelId="{D5671D2C-A6B3-4C6C-8AF2-13E4E82ABEEC}">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Identify critical x’s</a:t>
          </a:r>
        </a:p>
      </dgm:t>
    </dgm:pt>
    <dgm:pt modelId="{BBFA2809-4919-46F1-A4D6-59CB3C10B4EE}" type="parTrans" cxnId="{3222FEC3-CAFA-4F12-BF1E-4FBEB42BCAA2}">
      <dgm:prSet/>
      <dgm:spPr/>
      <dgm:t>
        <a:bodyPr/>
        <a:lstStyle/>
        <a:p>
          <a:endParaRPr lang="en-US">
            <a:latin typeface="Arial" pitchFamily="34" charset="0"/>
            <a:cs typeface="Arial" pitchFamily="34" charset="0"/>
          </a:endParaRPr>
        </a:p>
      </dgm:t>
    </dgm:pt>
    <dgm:pt modelId="{80EE8536-34A4-4CD2-8436-AA7BA7C46E54}" type="sibTrans" cxnId="{3222FEC3-CAFA-4F12-BF1E-4FBEB42BCAA2}">
      <dgm:prSet/>
      <dgm:spPr/>
      <dgm:t>
        <a:bodyPr/>
        <a:lstStyle/>
        <a:p>
          <a:endParaRPr lang="en-US">
            <a:latin typeface="Arial" pitchFamily="34" charset="0"/>
            <a:cs typeface="Arial" pitchFamily="34" charset="0"/>
          </a:endParaRPr>
        </a:p>
      </dgm:t>
    </dgm:pt>
    <dgm:pt modelId="{E30E6FD7-5EEC-4716-B78F-31A25E3315E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Lock-in the Improvement</a:t>
          </a:r>
        </a:p>
      </dgm:t>
    </dgm:pt>
    <dgm:pt modelId="{F84BD684-8EC7-4AB2-8244-00003A7A4E57}" type="parTrans" cxnId="{BC852DCD-E667-4365-A760-CD1386009DFB}">
      <dgm:prSet/>
      <dgm:spPr/>
      <dgm:t>
        <a:bodyPr/>
        <a:lstStyle/>
        <a:p>
          <a:endParaRPr lang="en-US">
            <a:latin typeface="Arial" pitchFamily="34" charset="0"/>
            <a:cs typeface="Arial" pitchFamily="34" charset="0"/>
          </a:endParaRPr>
        </a:p>
      </dgm:t>
    </dgm:pt>
    <dgm:pt modelId="{DAC94BC5-19E1-4110-B05F-0CE8C5097257}" type="sibTrans" cxnId="{BC852DCD-E667-4365-A760-CD1386009DFB}">
      <dgm:prSet/>
      <dgm:spPr/>
      <dgm:t>
        <a:bodyPr/>
        <a:lstStyle/>
        <a:p>
          <a:endParaRPr lang="en-US">
            <a:latin typeface="Arial" pitchFamily="34" charset="0"/>
            <a:cs typeface="Arial" pitchFamily="34" charset="0"/>
          </a:endParaRPr>
        </a:p>
      </dgm:t>
    </dgm:pt>
    <dgm:pt modelId="{32F8C531-77A0-436A-A8EB-57C649323664}">
      <dgm:prSet phldrT="[Text]"/>
      <dgm:spPr/>
      <dgm:t>
        <a:bodyPr/>
        <a:lstStyle/>
        <a:p>
          <a:r>
            <a:rPr lang="en-US" b="1" dirty="0">
              <a:latin typeface="+mn-lt"/>
              <a:cs typeface="Arial" pitchFamily="34" charset="0"/>
            </a:rPr>
            <a:t>Improve</a:t>
          </a:r>
        </a:p>
      </dgm:t>
    </dgm:pt>
    <dgm:pt modelId="{5B5DDC35-E47C-4203-A1DB-49BF3DAC336D}" type="parTrans" cxnId="{5762E312-B8E0-4E2D-9AA4-531031ABC4E0}">
      <dgm:prSet/>
      <dgm:spPr/>
      <dgm:t>
        <a:bodyPr/>
        <a:lstStyle/>
        <a:p>
          <a:endParaRPr lang="en-US">
            <a:latin typeface="Arial" pitchFamily="34" charset="0"/>
            <a:cs typeface="Arial" pitchFamily="34" charset="0"/>
          </a:endParaRPr>
        </a:p>
      </dgm:t>
    </dgm:pt>
    <dgm:pt modelId="{AE73E079-3A07-4FB8-99CA-2109094A4482}" type="sibTrans" cxnId="{5762E312-B8E0-4E2D-9AA4-531031ABC4E0}">
      <dgm:prSet/>
      <dgm:spPr/>
      <dgm:t>
        <a:bodyPr/>
        <a:lstStyle/>
        <a:p>
          <a:endParaRPr lang="en-US">
            <a:latin typeface="Arial" pitchFamily="34" charset="0"/>
            <a:cs typeface="Arial" pitchFamily="34" charset="0"/>
          </a:endParaRPr>
        </a:p>
      </dgm:t>
    </dgm:pt>
    <dgm:pt modelId="{812576D4-6C16-4E9D-AFEA-B9406DD51493}">
      <dgm:prSet phldrT="[Text]"/>
      <dgm:spPr/>
      <dgm:t>
        <a:bodyPr/>
        <a:lstStyle/>
        <a:p>
          <a:r>
            <a:rPr lang="en-US" b="1" dirty="0">
              <a:latin typeface="+mn-lt"/>
              <a:cs typeface="Arial" pitchFamily="34" charset="0"/>
            </a:rPr>
            <a:t>Contro</a:t>
          </a:r>
          <a:r>
            <a:rPr lang="en-US" b="1" dirty="0">
              <a:latin typeface="Arial" pitchFamily="34" charset="0"/>
              <a:cs typeface="Arial" pitchFamily="34" charset="0"/>
            </a:rPr>
            <a:t>l</a:t>
          </a:r>
        </a:p>
      </dgm:t>
    </dgm:pt>
    <dgm:pt modelId="{7AF1FE6A-B790-4027-8D89-DAFC8358EF9F}" type="parTrans" cxnId="{21692E75-4777-43EA-8061-4367C936375F}">
      <dgm:prSet/>
      <dgm:spPr/>
      <dgm:t>
        <a:bodyPr/>
        <a:lstStyle/>
        <a:p>
          <a:endParaRPr lang="en-US">
            <a:latin typeface="Arial" pitchFamily="34" charset="0"/>
            <a:cs typeface="Arial" pitchFamily="34" charset="0"/>
          </a:endParaRPr>
        </a:p>
      </dgm:t>
    </dgm:pt>
    <dgm:pt modelId="{1B558015-883F-4F57-A8F3-94612D1B1648}" type="sibTrans" cxnId="{21692E75-4777-43EA-8061-4367C936375F}">
      <dgm:prSet/>
      <dgm:spPr/>
      <dgm:t>
        <a:bodyPr/>
        <a:lstStyle/>
        <a:p>
          <a:endParaRPr lang="en-US">
            <a:latin typeface="Arial" pitchFamily="34" charset="0"/>
            <a:cs typeface="Arial" pitchFamily="34" charset="0"/>
          </a:endParaRPr>
        </a:p>
      </dgm:t>
    </dgm:pt>
    <dgm:pt modelId="{D04D02B3-AA39-4DA1-9501-5F1387EA71FB}">
      <dgm:prSet phldrT="[Text]" custT="1"/>
      <dgm:spPr/>
      <dgm:t>
        <a:bodyPr/>
        <a:lstStyle/>
        <a:p>
          <a:r>
            <a:rPr lang="en-US" sz="1600" b="1" dirty="0">
              <a:latin typeface="+mn-lt"/>
              <a:cs typeface="Arial" pitchFamily="34" charset="0"/>
            </a:rPr>
            <a:t>Tools</a:t>
          </a:r>
          <a:r>
            <a:rPr lang="en-US" sz="1600" dirty="0">
              <a:latin typeface="+mn-lt"/>
              <a:cs typeface="Arial" pitchFamily="34" charset="0"/>
            </a:rPr>
            <a:t>: Hypotheses Tests (Normal/Non Normal), Regression and Correlation</a:t>
          </a:r>
        </a:p>
      </dgm:t>
    </dgm:pt>
    <dgm:pt modelId="{21FB77ED-4E00-4D90-ABBB-D890FF766743}" type="parTrans" cxnId="{001F0AB7-DDAB-4BE0-B715-929362344152}">
      <dgm:prSet/>
      <dgm:spPr/>
      <dgm:t>
        <a:bodyPr/>
        <a:lstStyle/>
        <a:p>
          <a:endParaRPr lang="en-US">
            <a:latin typeface="Arial" pitchFamily="34" charset="0"/>
            <a:cs typeface="Arial" pitchFamily="34" charset="0"/>
          </a:endParaRPr>
        </a:p>
      </dgm:t>
    </dgm:pt>
    <dgm:pt modelId="{B0CE5B82-7E66-4A02-96F7-5E208C5B3AA3}" type="sibTrans" cxnId="{001F0AB7-DDAB-4BE0-B715-929362344152}">
      <dgm:prSet/>
      <dgm:spPr/>
      <dgm:t>
        <a:bodyPr/>
        <a:lstStyle/>
        <a:p>
          <a:endParaRPr lang="en-US">
            <a:latin typeface="Arial" pitchFamily="34" charset="0"/>
            <a:cs typeface="Arial" pitchFamily="34" charset="0"/>
          </a:endParaRPr>
        </a:p>
      </dgm:t>
    </dgm:pt>
    <dgm:pt modelId="{0E6BF9A9-CA65-4E15-9114-430A03ACED9B}">
      <dgm:prSet phldrT="[Text]" custT="1"/>
      <dgm:spPr/>
      <dgm:t>
        <a:bodyPr/>
        <a:lstStyle/>
        <a:p>
          <a:r>
            <a:rPr lang="en-US" sz="1600" b="1" dirty="0">
              <a:solidFill>
                <a:schemeClr val="accent4"/>
              </a:solidFill>
              <a:latin typeface="+mn-lt"/>
              <a:cs typeface="Arial" pitchFamily="34" charset="0"/>
            </a:rPr>
            <a:t>Goal</a:t>
          </a:r>
          <a:r>
            <a:rPr lang="en-US" sz="1600" dirty="0">
              <a:latin typeface="+mn-lt"/>
              <a:cs typeface="Arial" pitchFamily="34" charset="0"/>
            </a:rPr>
            <a:t>: Design, Test, and Implement Improvement</a:t>
          </a:r>
        </a:p>
      </dgm:t>
    </dgm:pt>
    <dgm:pt modelId="{F63313DB-07BE-41C6-B0DB-5A5768DE3A7D}" type="parTrans" cxnId="{0B8C95B7-FFC5-46E1-B5C0-BE5F310C6E80}">
      <dgm:prSet/>
      <dgm:spPr/>
      <dgm:t>
        <a:bodyPr/>
        <a:lstStyle/>
        <a:p>
          <a:endParaRPr lang="en-US">
            <a:latin typeface="Arial" pitchFamily="34" charset="0"/>
            <a:cs typeface="Arial" pitchFamily="34" charset="0"/>
          </a:endParaRPr>
        </a:p>
      </dgm:t>
    </dgm:pt>
    <dgm:pt modelId="{B5010086-FE49-4684-94FA-4368FA29A6FD}" type="sibTrans" cxnId="{0B8C95B7-FFC5-46E1-B5C0-BE5F310C6E80}">
      <dgm:prSet/>
      <dgm:spPr/>
      <dgm:t>
        <a:bodyPr/>
        <a:lstStyle/>
        <a:p>
          <a:endParaRPr lang="en-US">
            <a:latin typeface="Arial" pitchFamily="34" charset="0"/>
            <a:cs typeface="Arial" pitchFamily="34" charset="0"/>
          </a:endParaRPr>
        </a:p>
      </dgm:t>
    </dgm:pt>
    <dgm:pt modelId="{4C727A0A-B543-4C84-8A5C-8695C451F64C}">
      <dgm:prSet phldrT="[Text]" custT="1"/>
      <dgm:spPr/>
      <dgm:t>
        <a:bodyPr/>
        <a:lstStyle/>
        <a:p>
          <a:r>
            <a:rPr lang="en-US" sz="1600" b="1" dirty="0">
              <a:latin typeface="+mn-lt"/>
              <a:cs typeface="Arial" pitchFamily="34" charset="0"/>
            </a:rPr>
            <a:t>Tools</a:t>
          </a:r>
          <a:r>
            <a:rPr lang="en-US" sz="1600" dirty="0">
              <a:latin typeface="+mn-lt"/>
              <a:cs typeface="Arial" pitchFamily="34" charset="0"/>
            </a:rPr>
            <a:t>: DOE, Implementation/Change/Communication Plan </a:t>
          </a:r>
        </a:p>
      </dgm:t>
    </dgm:pt>
    <dgm:pt modelId="{D43A8C11-4BB3-4441-81DF-B083023B6CE3}" type="parTrans" cxnId="{EA7A0F26-17BA-4C80-8ED4-678FAD34C7AE}">
      <dgm:prSet/>
      <dgm:spPr/>
      <dgm:t>
        <a:bodyPr/>
        <a:lstStyle/>
        <a:p>
          <a:endParaRPr lang="en-US">
            <a:latin typeface="Arial" pitchFamily="34" charset="0"/>
            <a:cs typeface="Arial" pitchFamily="34" charset="0"/>
          </a:endParaRPr>
        </a:p>
      </dgm:t>
    </dgm:pt>
    <dgm:pt modelId="{3CBC28A5-5EB8-4DE1-9BC8-581C1E692F50}" type="sibTrans" cxnId="{EA7A0F26-17BA-4C80-8ED4-678FAD34C7AE}">
      <dgm:prSet/>
      <dgm:spPr/>
      <dgm:t>
        <a:bodyPr/>
        <a:lstStyle/>
        <a:p>
          <a:endParaRPr lang="en-US">
            <a:latin typeface="Arial" pitchFamily="34" charset="0"/>
            <a:cs typeface="Arial" pitchFamily="34" charset="0"/>
          </a:endParaRPr>
        </a:p>
      </dgm:t>
    </dgm:pt>
    <dgm:pt modelId="{89A4DF94-9C57-4285-8022-A1C3775ACE58}">
      <dgm:prSet phldrT="[Text]" custT="1"/>
      <dgm:spPr/>
      <dgm:t>
        <a:bodyPr/>
        <a:lstStyle/>
        <a:p>
          <a:r>
            <a:rPr lang="en-US" sz="1600" b="1" dirty="0">
              <a:latin typeface="+mn-lt"/>
              <a:cs typeface="Arial" pitchFamily="34" charset="0"/>
            </a:rPr>
            <a:t>Tools</a:t>
          </a:r>
          <a:r>
            <a:rPr lang="en-US" sz="1600" dirty="0">
              <a:latin typeface="+mn-lt"/>
              <a:cs typeface="Arial" pitchFamily="34" charset="0"/>
            </a:rPr>
            <a:t>: Control Plan, Poka-Yoke, SPC, SOPs, Training Plans etc. </a:t>
          </a:r>
        </a:p>
      </dgm:t>
    </dgm:pt>
    <dgm:pt modelId="{7E1E614B-BF4E-4B38-BCD9-DE17E5C9FA0D}" type="parTrans" cxnId="{600112BE-3A73-4AE5-A1C3-704F6A3FEBF5}">
      <dgm:prSet/>
      <dgm:spPr/>
      <dgm:t>
        <a:bodyPr/>
        <a:lstStyle/>
        <a:p>
          <a:endParaRPr lang="en-US">
            <a:latin typeface="Arial" pitchFamily="34" charset="0"/>
            <a:cs typeface="Arial" pitchFamily="34" charset="0"/>
          </a:endParaRPr>
        </a:p>
      </dgm:t>
    </dgm:pt>
    <dgm:pt modelId="{C50892CE-7AE2-400B-BEDA-7D1C5788705D}" type="sibTrans" cxnId="{600112BE-3A73-4AE5-A1C3-704F6A3FEBF5}">
      <dgm:prSet/>
      <dgm:spPr/>
      <dgm:t>
        <a:bodyPr/>
        <a:lstStyle/>
        <a:p>
          <a:endParaRPr lang="en-US">
            <a:latin typeface="Arial" pitchFamily="34" charset="0"/>
            <a:cs typeface="Arial" pitchFamily="34" charset="0"/>
          </a:endParaRPr>
        </a:p>
      </dgm:t>
    </dgm:pt>
    <dgm:pt modelId="{338D5471-9274-475B-9E55-BAC3013678DE}" type="pres">
      <dgm:prSet presAssocID="{40411FBC-3AD0-4265-AE44-D9E630177FE8}" presName="linearFlow" presStyleCnt="0">
        <dgm:presLayoutVars>
          <dgm:dir/>
          <dgm:animLvl val="lvl"/>
          <dgm:resizeHandles val="exact"/>
        </dgm:presLayoutVars>
      </dgm:prSet>
      <dgm:spPr/>
    </dgm:pt>
    <dgm:pt modelId="{6B6CD0DD-6F16-47DF-9F32-2809252D8BB8}" type="pres">
      <dgm:prSet presAssocID="{464BEF7C-FC22-434E-9151-25D34749CD64}" presName="composite" presStyleCnt="0"/>
      <dgm:spPr/>
    </dgm:pt>
    <dgm:pt modelId="{3D002F6D-E429-40B0-A8BE-9C554F776B1A}" type="pres">
      <dgm:prSet presAssocID="{464BEF7C-FC22-434E-9151-25D34749CD64}" presName="parentText" presStyleLbl="alignNode1" presStyleIdx="0" presStyleCnt="5">
        <dgm:presLayoutVars>
          <dgm:chMax val="1"/>
          <dgm:bulletEnabled val="1"/>
        </dgm:presLayoutVars>
      </dgm:prSet>
      <dgm:spPr/>
    </dgm:pt>
    <dgm:pt modelId="{E10D1E9A-4B6D-495C-8DFA-31CBBDCCDBC8}" type="pres">
      <dgm:prSet presAssocID="{464BEF7C-FC22-434E-9151-25D34749CD64}" presName="descendantText" presStyleLbl="alignAcc1" presStyleIdx="0" presStyleCnt="5">
        <dgm:presLayoutVars>
          <dgm:bulletEnabled val="1"/>
        </dgm:presLayoutVars>
      </dgm:prSet>
      <dgm:spPr/>
    </dgm:pt>
    <dgm:pt modelId="{BF374272-B4AF-461D-AA7A-18D31F1FD50E}" type="pres">
      <dgm:prSet presAssocID="{A157ABD9-0B49-4C62-84F5-B06E1293C868}" presName="sp" presStyleCnt="0"/>
      <dgm:spPr/>
    </dgm:pt>
    <dgm:pt modelId="{6D5D0373-C337-451D-A184-34F87C8D79BC}" type="pres">
      <dgm:prSet presAssocID="{FAFF0F42-46E5-4807-A9A6-17D2CFC75416}" presName="composite" presStyleCnt="0"/>
      <dgm:spPr/>
    </dgm:pt>
    <dgm:pt modelId="{BC65B0E7-2344-4F9F-9F15-B393C6B4FBDF}" type="pres">
      <dgm:prSet presAssocID="{FAFF0F42-46E5-4807-A9A6-17D2CFC75416}" presName="parentText" presStyleLbl="alignNode1" presStyleIdx="1" presStyleCnt="5">
        <dgm:presLayoutVars>
          <dgm:chMax val="1"/>
          <dgm:bulletEnabled val="1"/>
        </dgm:presLayoutVars>
      </dgm:prSet>
      <dgm:spPr/>
    </dgm:pt>
    <dgm:pt modelId="{BCFF1836-0ABD-46E3-984A-BC1D5EF50243}" type="pres">
      <dgm:prSet presAssocID="{FAFF0F42-46E5-4807-A9A6-17D2CFC75416}" presName="descendantText" presStyleLbl="alignAcc1" presStyleIdx="1" presStyleCnt="5">
        <dgm:presLayoutVars>
          <dgm:bulletEnabled val="1"/>
        </dgm:presLayoutVars>
      </dgm:prSet>
      <dgm:spPr/>
    </dgm:pt>
    <dgm:pt modelId="{B05FE1D9-D9F3-4827-875A-2D702873F93B}" type="pres">
      <dgm:prSet presAssocID="{79ABD9CC-A38A-46F0-9F1E-03AFCDC471FC}" presName="sp" presStyleCnt="0"/>
      <dgm:spPr/>
    </dgm:pt>
    <dgm:pt modelId="{CE698A56-EAD7-4B64-B7ED-21DBC1123FB4}" type="pres">
      <dgm:prSet presAssocID="{347034AC-0C01-413C-9BF0-8AB12F2B62E9}" presName="composite" presStyleCnt="0"/>
      <dgm:spPr/>
    </dgm:pt>
    <dgm:pt modelId="{EC9FA2C9-5E4F-4B22-85E4-ADE232D7B588}" type="pres">
      <dgm:prSet presAssocID="{347034AC-0C01-413C-9BF0-8AB12F2B62E9}" presName="parentText" presStyleLbl="alignNode1" presStyleIdx="2" presStyleCnt="5">
        <dgm:presLayoutVars>
          <dgm:chMax val="1"/>
          <dgm:bulletEnabled val="1"/>
        </dgm:presLayoutVars>
      </dgm:prSet>
      <dgm:spPr/>
    </dgm:pt>
    <dgm:pt modelId="{EFB35301-3C81-4AFC-963E-A9533A6E6DED}" type="pres">
      <dgm:prSet presAssocID="{347034AC-0C01-413C-9BF0-8AB12F2B62E9}" presName="descendantText" presStyleLbl="alignAcc1" presStyleIdx="2" presStyleCnt="5">
        <dgm:presLayoutVars>
          <dgm:bulletEnabled val="1"/>
        </dgm:presLayoutVars>
      </dgm:prSet>
      <dgm:spPr/>
    </dgm:pt>
    <dgm:pt modelId="{6F72F142-6107-4457-816A-F8044EF1D0E4}" type="pres">
      <dgm:prSet presAssocID="{0E5FC618-689E-4BDB-A307-380BC594A8F4}" presName="sp" presStyleCnt="0"/>
      <dgm:spPr/>
    </dgm:pt>
    <dgm:pt modelId="{CFC72AA3-4D66-4A12-B1A8-9A5CF5E933F4}" type="pres">
      <dgm:prSet presAssocID="{32F8C531-77A0-436A-A8EB-57C649323664}" presName="composite" presStyleCnt="0"/>
      <dgm:spPr/>
    </dgm:pt>
    <dgm:pt modelId="{3B6CE18B-F5BD-49DB-8936-4B47DE37335B}" type="pres">
      <dgm:prSet presAssocID="{32F8C531-77A0-436A-A8EB-57C649323664}" presName="parentText" presStyleLbl="alignNode1" presStyleIdx="3" presStyleCnt="5">
        <dgm:presLayoutVars>
          <dgm:chMax val="1"/>
          <dgm:bulletEnabled val="1"/>
        </dgm:presLayoutVars>
      </dgm:prSet>
      <dgm:spPr/>
    </dgm:pt>
    <dgm:pt modelId="{73845D5A-426F-477B-A8C0-95621EEDA9B9}" type="pres">
      <dgm:prSet presAssocID="{32F8C531-77A0-436A-A8EB-57C649323664}" presName="descendantText" presStyleLbl="alignAcc1" presStyleIdx="3" presStyleCnt="5">
        <dgm:presLayoutVars>
          <dgm:bulletEnabled val="1"/>
        </dgm:presLayoutVars>
      </dgm:prSet>
      <dgm:spPr/>
    </dgm:pt>
    <dgm:pt modelId="{13B5B0D3-868A-498A-96FF-FB092FB7649F}" type="pres">
      <dgm:prSet presAssocID="{AE73E079-3A07-4FB8-99CA-2109094A4482}" presName="sp" presStyleCnt="0"/>
      <dgm:spPr/>
    </dgm:pt>
    <dgm:pt modelId="{4C5A295D-12E5-43EB-940E-24505835D28C}" type="pres">
      <dgm:prSet presAssocID="{812576D4-6C16-4E9D-AFEA-B9406DD51493}" presName="composite" presStyleCnt="0"/>
      <dgm:spPr/>
    </dgm:pt>
    <dgm:pt modelId="{67BD89A3-265D-4B6D-9A56-5FA397003040}" type="pres">
      <dgm:prSet presAssocID="{812576D4-6C16-4E9D-AFEA-B9406DD51493}" presName="parentText" presStyleLbl="alignNode1" presStyleIdx="4" presStyleCnt="5">
        <dgm:presLayoutVars>
          <dgm:chMax val="1"/>
          <dgm:bulletEnabled val="1"/>
        </dgm:presLayoutVars>
      </dgm:prSet>
      <dgm:spPr/>
    </dgm:pt>
    <dgm:pt modelId="{6280533E-F70F-4DD5-BA3A-F865444F67D2}" type="pres">
      <dgm:prSet presAssocID="{812576D4-6C16-4E9D-AFEA-B9406DD51493}" presName="descendantText" presStyleLbl="alignAcc1" presStyleIdx="4" presStyleCnt="5">
        <dgm:presLayoutVars>
          <dgm:bulletEnabled val="1"/>
        </dgm:presLayoutVars>
      </dgm:prSet>
      <dgm:spPr/>
    </dgm:pt>
  </dgm:ptLst>
  <dgm:cxnLst>
    <dgm:cxn modelId="{F2E0D403-CB8C-4999-B82B-EB697116559F}" type="presOf" srcId="{40411FBC-3AD0-4265-AE44-D9E630177FE8}" destId="{338D5471-9274-475B-9E55-BAC3013678DE}" srcOrd="0" destOrd="0" presId="urn:microsoft.com/office/officeart/2005/8/layout/chevron2"/>
    <dgm:cxn modelId="{EE20D90A-0EE5-4AAE-851C-D16F388D3CC5}" type="presOf" srcId="{D5671D2C-A6B3-4C6C-8AF2-13E4E82ABEEC}" destId="{EFB35301-3C81-4AFC-963E-A9533A6E6DED}" srcOrd="0" destOrd="0" presId="urn:microsoft.com/office/officeart/2005/8/layout/chevron2"/>
    <dgm:cxn modelId="{07371E0E-954C-40D3-A152-8F8E0C4C35C2}" type="presOf" srcId="{FA292069-2301-455B-B560-D711144CCD8D}" destId="{E10D1E9A-4B6D-495C-8DFA-31CBBDCCDBC8}" srcOrd="0" destOrd="0" presId="urn:microsoft.com/office/officeart/2005/8/layout/chevron2"/>
    <dgm:cxn modelId="{5762E312-B8E0-4E2D-9AA4-531031ABC4E0}" srcId="{40411FBC-3AD0-4265-AE44-D9E630177FE8}" destId="{32F8C531-77A0-436A-A8EB-57C649323664}" srcOrd="3" destOrd="0" parTransId="{5B5DDC35-E47C-4203-A1DB-49BF3DAC336D}" sibTransId="{AE73E079-3A07-4FB8-99CA-2109094A4482}"/>
    <dgm:cxn modelId="{48275813-DFBC-4164-A7B7-D0C752AE065D}" type="presOf" srcId="{89A4DF94-9C57-4285-8022-A1C3775ACE58}" destId="{6280533E-F70F-4DD5-BA3A-F865444F67D2}" srcOrd="0" destOrd="1" presId="urn:microsoft.com/office/officeart/2005/8/layout/chevron2"/>
    <dgm:cxn modelId="{EA7A0F26-17BA-4C80-8ED4-678FAD34C7AE}" srcId="{32F8C531-77A0-436A-A8EB-57C649323664}" destId="{4C727A0A-B543-4C84-8A5C-8695C451F64C}" srcOrd="1" destOrd="0" parTransId="{D43A8C11-4BB3-4441-81DF-B083023B6CE3}" sibTransId="{3CBC28A5-5EB8-4DE1-9BC8-581C1E692F50}"/>
    <dgm:cxn modelId="{1522512D-391F-4A46-9821-67080F6A0FD2}" type="presOf" srcId="{FAFF0F42-46E5-4807-A9A6-17D2CFC75416}" destId="{BC65B0E7-2344-4F9F-9F15-B393C6B4FBDF}" srcOrd="0" destOrd="0" presId="urn:microsoft.com/office/officeart/2005/8/layout/chevron2"/>
    <dgm:cxn modelId="{DC5CE83B-BD89-46E1-9D96-433B99FF4AF9}" type="presOf" srcId="{0E6BF9A9-CA65-4E15-9114-430A03ACED9B}" destId="{73845D5A-426F-477B-A8C0-95621EEDA9B9}" srcOrd="0" destOrd="0" presId="urn:microsoft.com/office/officeart/2005/8/layout/chevron2"/>
    <dgm:cxn modelId="{00359867-BE98-4D9A-9A79-24480A912070}" type="presOf" srcId="{32F8C531-77A0-436A-A8EB-57C649323664}" destId="{3B6CE18B-F5BD-49DB-8936-4B47DE37335B}" srcOrd="0" destOrd="0" presId="urn:microsoft.com/office/officeart/2005/8/layout/chevron2"/>
    <dgm:cxn modelId="{B0056372-9D28-463E-B2BB-98FE3491C675}" type="presOf" srcId="{9885F40F-3F7D-469B-8728-0A5641483A36}" destId="{BCFF1836-0ABD-46E3-984A-BC1D5EF50243}" srcOrd="0" destOrd="1" presId="urn:microsoft.com/office/officeart/2005/8/layout/chevron2"/>
    <dgm:cxn modelId="{21692E75-4777-43EA-8061-4367C936375F}" srcId="{40411FBC-3AD0-4265-AE44-D9E630177FE8}" destId="{812576D4-6C16-4E9D-AFEA-B9406DD51493}" srcOrd="4" destOrd="0" parTransId="{7AF1FE6A-B790-4027-8D89-DAFC8358EF9F}" sibTransId="{1B558015-883F-4F57-A8F3-94612D1B1648}"/>
    <dgm:cxn modelId="{B902A457-103A-40CB-B7D6-11E4225CBB3E}" type="presOf" srcId="{812576D4-6C16-4E9D-AFEA-B9406DD51493}" destId="{67BD89A3-265D-4B6D-9A56-5FA397003040}" srcOrd="0" destOrd="0" presId="urn:microsoft.com/office/officeart/2005/8/layout/chevron2"/>
    <dgm:cxn modelId="{AF991558-3031-44E5-BB54-F66EE52094EE}" srcId="{464BEF7C-FC22-434E-9151-25D34749CD64}" destId="{FA292069-2301-455B-B560-D711144CCD8D}" srcOrd="0" destOrd="0" parTransId="{4DF4828D-4A0C-4E28-A04C-DD302A5BFA68}" sibTransId="{C62B54AE-1246-4735-8EFD-2B45ABAFCA4A}"/>
    <dgm:cxn modelId="{EC377481-7D36-4D81-A645-090160C2C787}" srcId="{FAFF0F42-46E5-4807-A9A6-17D2CFC75416}" destId="{3B0659C4-642C-4823-B494-31056FB0F051}" srcOrd="0" destOrd="0" parTransId="{5BA93E7D-90F6-4665-B257-35E1B37C14E4}" sibTransId="{6003853C-B171-4B8C-A8BE-6273F48051AE}"/>
    <dgm:cxn modelId="{A263CD90-B1DB-42CF-865B-333D5B909AF5}" type="presOf" srcId="{464BEF7C-FC22-434E-9151-25D34749CD64}" destId="{3D002F6D-E429-40B0-A8BE-9C554F776B1A}" srcOrd="0" destOrd="0" presId="urn:microsoft.com/office/officeart/2005/8/layout/chevron2"/>
    <dgm:cxn modelId="{E207EF90-0D4F-4645-8437-D95290AEB64F}" type="presOf" srcId="{3B0659C4-642C-4823-B494-31056FB0F051}" destId="{BCFF1836-0ABD-46E3-984A-BC1D5EF50243}" srcOrd="0" destOrd="0" presId="urn:microsoft.com/office/officeart/2005/8/layout/chevron2"/>
    <dgm:cxn modelId="{6F465698-8A15-497F-AD5A-8A32832532B1}" type="presOf" srcId="{D04D02B3-AA39-4DA1-9501-5F1387EA71FB}" destId="{EFB35301-3C81-4AFC-963E-A9533A6E6DED}" srcOrd="0" destOrd="1" presId="urn:microsoft.com/office/officeart/2005/8/layout/chevron2"/>
    <dgm:cxn modelId="{A3D7B5A7-C88B-4BF5-A115-E2A46C2B0E3B}" srcId="{40411FBC-3AD0-4265-AE44-D9E630177FE8}" destId="{464BEF7C-FC22-434E-9151-25D34749CD64}" srcOrd="0" destOrd="0" parTransId="{3B64B649-E4BD-47D2-BB99-6A490424B553}" sibTransId="{A157ABD9-0B49-4C62-84F5-B06E1293C868}"/>
    <dgm:cxn modelId="{EF12F2A9-2FD4-4DB7-87A6-541D2A553CF4}" srcId="{40411FBC-3AD0-4265-AE44-D9E630177FE8}" destId="{347034AC-0C01-413C-9BF0-8AB12F2B62E9}" srcOrd="2" destOrd="0" parTransId="{B211B71B-859B-4E0C-9DBC-F513356713DE}" sibTransId="{0E5FC618-689E-4BDB-A307-380BC594A8F4}"/>
    <dgm:cxn modelId="{72CE89AA-8150-44F4-B421-C21505AFFBAF}" srcId="{464BEF7C-FC22-434E-9151-25D34749CD64}" destId="{492090E0-B0DD-4585-8A06-1715BC72D701}" srcOrd="1" destOrd="0" parTransId="{E2945367-F6C8-4D00-BC99-F847272FF987}" sibTransId="{04EB40EB-19E1-4E1B-9851-47BA04C3FF09}"/>
    <dgm:cxn modelId="{001F0AB7-DDAB-4BE0-B715-929362344152}" srcId="{347034AC-0C01-413C-9BF0-8AB12F2B62E9}" destId="{D04D02B3-AA39-4DA1-9501-5F1387EA71FB}" srcOrd="1" destOrd="0" parTransId="{21FB77ED-4E00-4D90-ABBB-D890FF766743}" sibTransId="{B0CE5B82-7E66-4A02-96F7-5E208C5B3AA3}"/>
    <dgm:cxn modelId="{0B8C95B7-FFC5-46E1-B5C0-BE5F310C6E80}" srcId="{32F8C531-77A0-436A-A8EB-57C649323664}" destId="{0E6BF9A9-CA65-4E15-9114-430A03ACED9B}" srcOrd="0" destOrd="0" parTransId="{F63313DB-07BE-41C6-B0DB-5A5768DE3A7D}" sibTransId="{B5010086-FE49-4684-94FA-4368FA29A6FD}"/>
    <dgm:cxn modelId="{1261C2B9-7179-473C-8916-C6EDAD1A58B7}" type="presOf" srcId="{E30E6FD7-5EEC-4716-B78F-31A25E3315EB}" destId="{6280533E-F70F-4DD5-BA3A-F865444F67D2}" srcOrd="0" destOrd="0" presId="urn:microsoft.com/office/officeart/2005/8/layout/chevron2"/>
    <dgm:cxn modelId="{600112BE-3A73-4AE5-A1C3-704F6A3FEBF5}" srcId="{812576D4-6C16-4E9D-AFEA-B9406DD51493}" destId="{89A4DF94-9C57-4285-8022-A1C3775ACE58}" srcOrd="1" destOrd="0" parTransId="{7E1E614B-BF4E-4B38-BCD9-DE17E5C9FA0D}" sibTransId="{C50892CE-7AE2-400B-BEDA-7D1C5788705D}"/>
    <dgm:cxn modelId="{3222FEC3-CAFA-4F12-BF1E-4FBEB42BCAA2}" srcId="{347034AC-0C01-413C-9BF0-8AB12F2B62E9}" destId="{D5671D2C-A6B3-4C6C-8AF2-13E4E82ABEEC}" srcOrd="0" destOrd="0" parTransId="{BBFA2809-4919-46F1-A4D6-59CB3C10B4EE}" sibTransId="{80EE8536-34A4-4CD2-8436-AA7BA7C46E54}"/>
    <dgm:cxn modelId="{A7BEDEC7-A020-4B84-98A9-3834FC5ACFA8}" type="presOf" srcId="{4C727A0A-B543-4C84-8A5C-8695C451F64C}" destId="{73845D5A-426F-477B-A8C0-95621EEDA9B9}" srcOrd="0" destOrd="1" presId="urn:microsoft.com/office/officeart/2005/8/layout/chevron2"/>
    <dgm:cxn modelId="{BC852DCD-E667-4365-A760-CD1386009DFB}" srcId="{812576D4-6C16-4E9D-AFEA-B9406DD51493}" destId="{E30E6FD7-5EEC-4716-B78F-31A25E3315EB}" srcOrd="0" destOrd="0" parTransId="{F84BD684-8EC7-4AB2-8244-00003A7A4E57}" sibTransId="{DAC94BC5-19E1-4110-B05F-0CE8C5097257}"/>
    <dgm:cxn modelId="{1C5208D3-19CE-4EC5-A56F-05C113B13FB9}" type="presOf" srcId="{347034AC-0C01-413C-9BF0-8AB12F2B62E9}" destId="{EC9FA2C9-5E4F-4B22-85E4-ADE232D7B588}" srcOrd="0" destOrd="0" presId="urn:microsoft.com/office/officeart/2005/8/layout/chevron2"/>
    <dgm:cxn modelId="{C5C7B7DF-1754-43EB-9623-F43E856934C3}" srcId="{FAFF0F42-46E5-4807-A9A6-17D2CFC75416}" destId="{9885F40F-3F7D-469B-8728-0A5641483A36}" srcOrd="1" destOrd="0" parTransId="{0116D08E-AE90-4306-8266-6DB711EC0672}" sibTransId="{7DEE4902-C473-478C-A55C-F904FEFC39F9}"/>
    <dgm:cxn modelId="{5AD0EBED-5A70-4252-853E-8D2BA58CCC6D}" type="presOf" srcId="{492090E0-B0DD-4585-8A06-1715BC72D701}" destId="{E10D1E9A-4B6D-495C-8DFA-31CBBDCCDBC8}" srcOrd="0" destOrd="1" presId="urn:microsoft.com/office/officeart/2005/8/layout/chevron2"/>
    <dgm:cxn modelId="{EEB8E1FF-37CD-4B8B-BC5E-241C4FF52255}" srcId="{40411FBC-3AD0-4265-AE44-D9E630177FE8}" destId="{FAFF0F42-46E5-4807-A9A6-17D2CFC75416}" srcOrd="1" destOrd="0" parTransId="{B33191F9-C019-486C-9009-068ABF156FC2}" sibTransId="{79ABD9CC-A38A-46F0-9F1E-03AFCDC471FC}"/>
    <dgm:cxn modelId="{DFF76DB0-4D8B-4282-ADBA-38E0872C7CCB}" type="presParOf" srcId="{338D5471-9274-475B-9E55-BAC3013678DE}" destId="{6B6CD0DD-6F16-47DF-9F32-2809252D8BB8}" srcOrd="0" destOrd="0" presId="urn:microsoft.com/office/officeart/2005/8/layout/chevron2"/>
    <dgm:cxn modelId="{6B0E67EC-4FD1-4E10-856D-53423E00B88F}" type="presParOf" srcId="{6B6CD0DD-6F16-47DF-9F32-2809252D8BB8}" destId="{3D002F6D-E429-40B0-A8BE-9C554F776B1A}" srcOrd="0" destOrd="0" presId="urn:microsoft.com/office/officeart/2005/8/layout/chevron2"/>
    <dgm:cxn modelId="{AB55E2DE-5344-4308-A4B8-A399D6584BD7}" type="presParOf" srcId="{6B6CD0DD-6F16-47DF-9F32-2809252D8BB8}" destId="{E10D1E9A-4B6D-495C-8DFA-31CBBDCCDBC8}" srcOrd="1" destOrd="0" presId="urn:microsoft.com/office/officeart/2005/8/layout/chevron2"/>
    <dgm:cxn modelId="{10032697-733D-42BD-827B-4E2813F2FB3D}" type="presParOf" srcId="{338D5471-9274-475B-9E55-BAC3013678DE}" destId="{BF374272-B4AF-461D-AA7A-18D31F1FD50E}" srcOrd="1" destOrd="0" presId="urn:microsoft.com/office/officeart/2005/8/layout/chevron2"/>
    <dgm:cxn modelId="{0718907A-13A7-4807-BDF7-EB0E9B9C83A2}" type="presParOf" srcId="{338D5471-9274-475B-9E55-BAC3013678DE}" destId="{6D5D0373-C337-451D-A184-34F87C8D79BC}" srcOrd="2" destOrd="0" presId="urn:microsoft.com/office/officeart/2005/8/layout/chevron2"/>
    <dgm:cxn modelId="{604435A2-5909-486A-9B21-FE3F85B3C3D3}" type="presParOf" srcId="{6D5D0373-C337-451D-A184-34F87C8D79BC}" destId="{BC65B0E7-2344-4F9F-9F15-B393C6B4FBDF}" srcOrd="0" destOrd="0" presId="urn:microsoft.com/office/officeart/2005/8/layout/chevron2"/>
    <dgm:cxn modelId="{0EB0362D-05AA-486A-87A2-6EBD20DDBEFB}" type="presParOf" srcId="{6D5D0373-C337-451D-A184-34F87C8D79BC}" destId="{BCFF1836-0ABD-46E3-984A-BC1D5EF50243}" srcOrd="1" destOrd="0" presId="urn:microsoft.com/office/officeart/2005/8/layout/chevron2"/>
    <dgm:cxn modelId="{AE3DD8BD-66F2-40EF-8882-94174ACA71B6}" type="presParOf" srcId="{338D5471-9274-475B-9E55-BAC3013678DE}" destId="{B05FE1D9-D9F3-4827-875A-2D702873F93B}" srcOrd="3" destOrd="0" presId="urn:microsoft.com/office/officeart/2005/8/layout/chevron2"/>
    <dgm:cxn modelId="{09C1F71B-121E-431D-A2CE-8DA3183E41BB}" type="presParOf" srcId="{338D5471-9274-475B-9E55-BAC3013678DE}" destId="{CE698A56-EAD7-4B64-B7ED-21DBC1123FB4}" srcOrd="4" destOrd="0" presId="urn:microsoft.com/office/officeart/2005/8/layout/chevron2"/>
    <dgm:cxn modelId="{E6C63AD7-D1E9-4102-92C6-4372883A434F}" type="presParOf" srcId="{CE698A56-EAD7-4B64-B7ED-21DBC1123FB4}" destId="{EC9FA2C9-5E4F-4B22-85E4-ADE232D7B588}" srcOrd="0" destOrd="0" presId="urn:microsoft.com/office/officeart/2005/8/layout/chevron2"/>
    <dgm:cxn modelId="{EC8A249A-9382-423C-B117-DA0BC27126BF}" type="presParOf" srcId="{CE698A56-EAD7-4B64-B7ED-21DBC1123FB4}" destId="{EFB35301-3C81-4AFC-963E-A9533A6E6DED}" srcOrd="1" destOrd="0" presId="urn:microsoft.com/office/officeart/2005/8/layout/chevron2"/>
    <dgm:cxn modelId="{993674C8-39E9-4616-85C3-33970E8A8AF8}" type="presParOf" srcId="{338D5471-9274-475B-9E55-BAC3013678DE}" destId="{6F72F142-6107-4457-816A-F8044EF1D0E4}" srcOrd="5" destOrd="0" presId="urn:microsoft.com/office/officeart/2005/8/layout/chevron2"/>
    <dgm:cxn modelId="{C2E8C093-C4B3-40F6-AD28-5C39B5700FB3}" type="presParOf" srcId="{338D5471-9274-475B-9E55-BAC3013678DE}" destId="{CFC72AA3-4D66-4A12-B1A8-9A5CF5E933F4}" srcOrd="6" destOrd="0" presId="urn:microsoft.com/office/officeart/2005/8/layout/chevron2"/>
    <dgm:cxn modelId="{86D09BC8-1E4A-4F5F-B69C-DA6B7DEB99CD}" type="presParOf" srcId="{CFC72AA3-4D66-4A12-B1A8-9A5CF5E933F4}" destId="{3B6CE18B-F5BD-49DB-8936-4B47DE37335B}" srcOrd="0" destOrd="0" presId="urn:microsoft.com/office/officeart/2005/8/layout/chevron2"/>
    <dgm:cxn modelId="{C6622D67-D358-4577-8BE8-569ACFC20800}" type="presParOf" srcId="{CFC72AA3-4D66-4A12-B1A8-9A5CF5E933F4}" destId="{73845D5A-426F-477B-A8C0-95621EEDA9B9}" srcOrd="1" destOrd="0" presId="urn:microsoft.com/office/officeart/2005/8/layout/chevron2"/>
    <dgm:cxn modelId="{6E3608F2-5036-4127-B60D-0DF4129B3360}" type="presParOf" srcId="{338D5471-9274-475B-9E55-BAC3013678DE}" destId="{13B5B0D3-868A-498A-96FF-FB092FB7649F}" srcOrd="7" destOrd="0" presId="urn:microsoft.com/office/officeart/2005/8/layout/chevron2"/>
    <dgm:cxn modelId="{C84125C5-6EB8-444F-A379-725334453700}" type="presParOf" srcId="{338D5471-9274-475B-9E55-BAC3013678DE}" destId="{4C5A295D-12E5-43EB-940E-24505835D28C}" srcOrd="8" destOrd="0" presId="urn:microsoft.com/office/officeart/2005/8/layout/chevron2"/>
    <dgm:cxn modelId="{CB404A85-2052-4846-8E02-0E63B54BE8D1}" type="presParOf" srcId="{4C5A295D-12E5-43EB-940E-24505835D28C}" destId="{67BD89A3-265D-4B6D-9A56-5FA397003040}" srcOrd="0" destOrd="0" presId="urn:microsoft.com/office/officeart/2005/8/layout/chevron2"/>
    <dgm:cxn modelId="{609837E2-C95C-4624-A18F-0665D569E491}" type="presParOf" srcId="{4C5A295D-12E5-43EB-940E-24505835D28C}" destId="{6280533E-F70F-4DD5-BA3A-F865444F67D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D40A6C-319E-440E-A39C-757AF8766D26}" type="doc">
      <dgm:prSet loTypeId="urn:microsoft.com/office/officeart/2005/8/layout/hierarchy3" loCatId="list" qsTypeId="urn:microsoft.com/office/officeart/2005/8/quickstyle/3d2" qsCatId="3D" csTypeId="urn:microsoft.com/office/officeart/2005/8/colors/colorful4" csCatId="colorful" phldr="1"/>
      <dgm:spPr/>
      <dgm:t>
        <a:bodyPr/>
        <a:lstStyle/>
        <a:p>
          <a:endParaRPr lang="en-US"/>
        </a:p>
      </dgm:t>
    </dgm:pt>
    <dgm:pt modelId="{6AF1B0CE-4A00-437F-AA12-BED0726D7402}">
      <dgm:prSet phldrT="[Text]"/>
      <dgm:spPr/>
      <dgm:t>
        <a:bodyPr/>
        <a:lstStyle/>
        <a:p>
          <a:r>
            <a:rPr lang="en-US" dirty="0">
              <a:latin typeface="+mj-lt"/>
            </a:rPr>
            <a:t>Lean</a:t>
          </a:r>
        </a:p>
      </dgm:t>
    </dgm:pt>
    <dgm:pt modelId="{EC8900E9-72D6-46E5-BB68-DFE5C434125E}" type="parTrans" cxnId="{F0EB2C2B-EA22-459D-BFDC-BB11F150D3D5}">
      <dgm:prSet/>
      <dgm:spPr/>
      <dgm:t>
        <a:bodyPr/>
        <a:lstStyle/>
        <a:p>
          <a:endParaRPr lang="en-US"/>
        </a:p>
      </dgm:t>
    </dgm:pt>
    <dgm:pt modelId="{2F0F96F7-5F45-4DCD-B64C-FB121701030F}" type="sibTrans" cxnId="{F0EB2C2B-EA22-459D-BFDC-BB11F150D3D5}">
      <dgm:prSet/>
      <dgm:spPr/>
      <dgm:t>
        <a:bodyPr/>
        <a:lstStyle/>
        <a:p>
          <a:endParaRPr lang="en-US"/>
        </a:p>
      </dgm:t>
    </dgm:pt>
    <dgm:pt modelId="{643D449C-B3BC-449C-B6E7-38FF74D620BF}">
      <dgm:prSet phldrT="[Text]"/>
      <dgm:spPr/>
      <dgm:t>
        <a:bodyPr/>
        <a:lstStyle/>
        <a:p>
          <a:r>
            <a:rPr lang="en-US" dirty="0">
              <a:latin typeface="+mj-lt"/>
            </a:rPr>
            <a:t>Eliminate Waste</a:t>
          </a:r>
        </a:p>
      </dgm:t>
    </dgm:pt>
    <dgm:pt modelId="{AAFCF2A5-1C72-41C3-A859-D1BB06ECD074}" type="parTrans" cxnId="{DAC398EF-92D3-4D74-8A7B-72188B606B01}">
      <dgm:prSet/>
      <dgm:spPr/>
      <dgm:t>
        <a:bodyPr/>
        <a:lstStyle/>
        <a:p>
          <a:endParaRPr lang="en-US"/>
        </a:p>
      </dgm:t>
    </dgm:pt>
    <dgm:pt modelId="{DA6A1880-0C86-4F19-959E-943D5E8AD277}" type="sibTrans" cxnId="{DAC398EF-92D3-4D74-8A7B-72188B606B01}">
      <dgm:prSet/>
      <dgm:spPr/>
      <dgm:t>
        <a:bodyPr/>
        <a:lstStyle/>
        <a:p>
          <a:endParaRPr lang="en-US"/>
        </a:p>
      </dgm:t>
    </dgm:pt>
    <dgm:pt modelId="{8DEA93F2-BC17-457F-91E8-21E64E27E98D}">
      <dgm:prSet phldrT="[Text]"/>
      <dgm:spPr/>
      <dgm:t>
        <a:bodyPr/>
        <a:lstStyle/>
        <a:p>
          <a:r>
            <a:rPr lang="en-US" dirty="0">
              <a:latin typeface="+mj-lt"/>
            </a:rPr>
            <a:t>Process Flow</a:t>
          </a:r>
        </a:p>
      </dgm:t>
    </dgm:pt>
    <dgm:pt modelId="{7A6E35AA-4F0F-4C60-83FD-09A44EC9173B}" type="parTrans" cxnId="{E6082DE7-2BE2-4035-8830-2B7AB9975BFD}">
      <dgm:prSet/>
      <dgm:spPr/>
      <dgm:t>
        <a:bodyPr/>
        <a:lstStyle/>
        <a:p>
          <a:endParaRPr lang="en-US"/>
        </a:p>
      </dgm:t>
    </dgm:pt>
    <dgm:pt modelId="{49DE8884-57DC-4350-B2EB-2E447904CFB3}" type="sibTrans" cxnId="{E6082DE7-2BE2-4035-8830-2B7AB9975BFD}">
      <dgm:prSet/>
      <dgm:spPr/>
      <dgm:t>
        <a:bodyPr/>
        <a:lstStyle/>
        <a:p>
          <a:endParaRPr lang="en-US"/>
        </a:p>
      </dgm:t>
    </dgm:pt>
    <dgm:pt modelId="{02AAE41C-DA98-4CEE-A589-00527297888F}">
      <dgm:prSet phldrT="[Text]"/>
      <dgm:spPr/>
      <dgm:t>
        <a:bodyPr/>
        <a:lstStyle/>
        <a:p>
          <a:r>
            <a:rPr lang="en-US" dirty="0">
              <a:latin typeface="+mj-lt"/>
            </a:rPr>
            <a:t>Six Sigma</a:t>
          </a:r>
        </a:p>
      </dgm:t>
    </dgm:pt>
    <dgm:pt modelId="{961ACDF7-8D1F-4ADA-97A5-09E8F1F9506E}" type="parTrans" cxnId="{7E73EEB2-900B-41E4-A0EA-08CD51B773CD}">
      <dgm:prSet/>
      <dgm:spPr/>
      <dgm:t>
        <a:bodyPr/>
        <a:lstStyle/>
        <a:p>
          <a:endParaRPr lang="en-US"/>
        </a:p>
      </dgm:t>
    </dgm:pt>
    <dgm:pt modelId="{5A6159C0-B668-4F97-95CD-1E796254C1E5}" type="sibTrans" cxnId="{7E73EEB2-900B-41E4-A0EA-08CD51B773CD}">
      <dgm:prSet/>
      <dgm:spPr/>
      <dgm:t>
        <a:bodyPr/>
        <a:lstStyle/>
        <a:p>
          <a:endParaRPr lang="en-US"/>
        </a:p>
      </dgm:t>
    </dgm:pt>
    <dgm:pt modelId="{61D1B82D-9A31-4754-80BF-8913DF3B8412}">
      <dgm:prSet phldrT="[Text]"/>
      <dgm:spPr/>
      <dgm:t>
        <a:bodyPr/>
        <a:lstStyle/>
        <a:p>
          <a:r>
            <a:rPr lang="en-US" dirty="0">
              <a:latin typeface="+mj-lt"/>
            </a:rPr>
            <a:t>Eliminate Defects</a:t>
          </a:r>
        </a:p>
      </dgm:t>
    </dgm:pt>
    <dgm:pt modelId="{CC68EA57-BA5D-4B01-B351-40F7FCD2781A}" type="parTrans" cxnId="{B9625084-C88A-43B1-9983-2DF99FAE4C93}">
      <dgm:prSet/>
      <dgm:spPr/>
      <dgm:t>
        <a:bodyPr/>
        <a:lstStyle/>
        <a:p>
          <a:endParaRPr lang="en-US"/>
        </a:p>
      </dgm:t>
    </dgm:pt>
    <dgm:pt modelId="{971B10E6-6488-412C-BA29-039F1DA8D101}" type="sibTrans" cxnId="{B9625084-C88A-43B1-9983-2DF99FAE4C93}">
      <dgm:prSet/>
      <dgm:spPr/>
      <dgm:t>
        <a:bodyPr/>
        <a:lstStyle/>
        <a:p>
          <a:endParaRPr lang="en-US"/>
        </a:p>
      </dgm:t>
    </dgm:pt>
    <dgm:pt modelId="{C7C709D7-450A-4478-A87C-1E626461D016}">
      <dgm:prSet phldrT="[Text]"/>
      <dgm:spPr/>
      <dgm:t>
        <a:bodyPr/>
        <a:lstStyle/>
        <a:p>
          <a:r>
            <a:rPr lang="en-US" dirty="0">
              <a:latin typeface="+mn-lt"/>
            </a:rPr>
            <a:t>Process Yield</a:t>
          </a:r>
        </a:p>
      </dgm:t>
    </dgm:pt>
    <dgm:pt modelId="{2FBB4902-22A7-4948-9C4E-B800E103BB10}" type="parTrans" cxnId="{3DEC2637-C6ED-42A9-91FB-DEE2828F3171}">
      <dgm:prSet/>
      <dgm:spPr/>
      <dgm:t>
        <a:bodyPr/>
        <a:lstStyle/>
        <a:p>
          <a:endParaRPr lang="en-US"/>
        </a:p>
      </dgm:t>
    </dgm:pt>
    <dgm:pt modelId="{49F19745-A5DE-4246-A456-07FCD4B0DA97}" type="sibTrans" cxnId="{3DEC2637-C6ED-42A9-91FB-DEE2828F3171}">
      <dgm:prSet/>
      <dgm:spPr/>
      <dgm:t>
        <a:bodyPr/>
        <a:lstStyle/>
        <a:p>
          <a:endParaRPr lang="en-US"/>
        </a:p>
      </dgm:t>
    </dgm:pt>
    <dgm:pt modelId="{CE096977-0296-45B4-88D8-F6348D091DAC}">
      <dgm:prSet phldrT="[Text]"/>
      <dgm:spPr/>
      <dgm:t>
        <a:bodyPr/>
        <a:lstStyle/>
        <a:p>
          <a:r>
            <a:rPr lang="en-US" dirty="0">
              <a:latin typeface="+mj-lt"/>
            </a:rPr>
            <a:t>Pull Systems</a:t>
          </a:r>
        </a:p>
      </dgm:t>
    </dgm:pt>
    <dgm:pt modelId="{5CCD7973-9B75-43DF-95F1-A8887E3E7E07}" type="parTrans" cxnId="{E6178E8F-D87C-47AC-8815-3D5709195BC5}">
      <dgm:prSet/>
      <dgm:spPr/>
      <dgm:t>
        <a:bodyPr/>
        <a:lstStyle/>
        <a:p>
          <a:endParaRPr lang="en-US"/>
        </a:p>
      </dgm:t>
    </dgm:pt>
    <dgm:pt modelId="{37416837-841C-43C6-8113-A287DB4C1A92}" type="sibTrans" cxnId="{E6178E8F-D87C-47AC-8815-3D5709195BC5}">
      <dgm:prSet/>
      <dgm:spPr/>
      <dgm:t>
        <a:bodyPr/>
        <a:lstStyle/>
        <a:p>
          <a:endParaRPr lang="en-US"/>
        </a:p>
      </dgm:t>
    </dgm:pt>
    <dgm:pt modelId="{35CF1E0F-58D6-42E1-AEDC-834A9911E395}">
      <dgm:prSet phldrT="[Text]"/>
      <dgm:spPr/>
      <dgm:t>
        <a:bodyPr/>
        <a:lstStyle/>
        <a:p>
          <a:r>
            <a:rPr lang="en-US" dirty="0">
              <a:latin typeface="+mj-lt"/>
            </a:rPr>
            <a:t>Capable Systems</a:t>
          </a:r>
        </a:p>
      </dgm:t>
    </dgm:pt>
    <dgm:pt modelId="{945D0D32-E706-41F3-9171-9C84A7352106}" type="parTrans" cxnId="{335C909C-88F4-48D5-936D-81633BF2103D}">
      <dgm:prSet/>
      <dgm:spPr/>
      <dgm:t>
        <a:bodyPr/>
        <a:lstStyle/>
        <a:p>
          <a:endParaRPr lang="en-US"/>
        </a:p>
      </dgm:t>
    </dgm:pt>
    <dgm:pt modelId="{56921AAF-B131-4AD0-AD2E-1C161DFAEAD1}" type="sibTrans" cxnId="{335C909C-88F4-48D5-936D-81633BF2103D}">
      <dgm:prSet/>
      <dgm:spPr/>
      <dgm:t>
        <a:bodyPr/>
        <a:lstStyle/>
        <a:p>
          <a:endParaRPr lang="en-US"/>
        </a:p>
      </dgm:t>
    </dgm:pt>
    <dgm:pt modelId="{AD8BC443-703B-4E48-B419-2AE61896E61A}">
      <dgm:prSet phldrT="[Text]"/>
      <dgm:spPr/>
      <dgm:t>
        <a:bodyPr/>
        <a:lstStyle/>
        <a:p>
          <a:r>
            <a:rPr lang="en-US" dirty="0">
              <a:latin typeface="+mj-lt"/>
            </a:rPr>
            <a:t>Easy Visual Approach</a:t>
          </a:r>
        </a:p>
      </dgm:t>
    </dgm:pt>
    <dgm:pt modelId="{41FA6F56-BDF7-4478-9950-0911835B6AFC}" type="parTrans" cxnId="{17DFDF69-37B2-43E5-A9C4-22B4B223EF4B}">
      <dgm:prSet/>
      <dgm:spPr/>
      <dgm:t>
        <a:bodyPr/>
        <a:lstStyle/>
        <a:p>
          <a:endParaRPr lang="en-US"/>
        </a:p>
      </dgm:t>
    </dgm:pt>
    <dgm:pt modelId="{E0B7395F-6D5A-4CB4-AFA4-D496AC86999C}" type="sibTrans" cxnId="{17DFDF69-37B2-43E5-A9C4-22B4B223EF4B}">
      <dgm:prSet/>
      <dgm:spPr/>
      <dgm:t>
        <a:bodyPr/>
        <a:lstStyle/>
        <a:p>
          <a:endParaRPr lang="en-US"/>
        </a:p>
      </dgm:t>
    </dgm:pt>
    <dgm:pt modelId="{20339A2C-B129-4A20-B92A-DED1BDE2E4CC}">
      <dgm:prSet phldrT="[Text]"/>
      <dgm:spPr/>
      <dgm:t>
        <a:bodyPr/>
        <a:lstStyle/>
        <a:p>
          <a:r>
            <a:rPr lang="en-US" dirty="0">
              <a:latin typeface="+mj-lt"/>
            </a:rPr>
            <a:t>Rigorous Analytical Approach</a:t>
          </a:r>
        </a:p>
      </dgm:t>
    </dgm:pt>
    <dgm:pt modelId="{A0D473F4-9BA2-4EEA-BB0A-0033A17EC2CA}" type="parTrans" cxnId="{E9B49232-9746-441F-B16D-4F83F42F6320}">
      <dgm:prSet/>
      <dgm:spPr/>
      <dgm:t>
        <a:bodyPr/>
        <a:lstStyle/>
        <a:p>
          <a:endParaRPr lang="en-US"/>
        </a:p>
      </dgm:t>
    </dgm:pt>
    <dgm:pt modelId="{36ED3474-32F1-45C1-8DBD-A6688E30BFE1}" type="sibTrans" cxnId="{E9B49232-9746-441F-B16D-4F83F42F6320}">
      <dgm:prSet/>
      <dgm:spPr/>
      <dgm:t>
        <a:bodyPr/>
        <a:lstStyle/>
        <a:p>
          <a:endParaRPr lang="en-US"/>
        </a:p>
      </dgm:t>
    </dgm:pt>
    <dgm:pt modelId="{B34FA6FD-B324-44A1-BEAB-C853CC6FD529}" type="pres">
      <dgm:prSet presAssocID="{DCD40A6C-319E-440E-A39C-757AF8766D26}" presName="diagram" presStyleCnt="0">
        <dgm:presLayoutVars>
          <dgm:chPref val="1"/>
          <dgm:dir/>
          <dgm:animOne val="branch"/>
          <dgm:animLvl val="lvl"/>
          <dgm:resizeHandles/>
        </dgm:presLayoutVars>
      </dgm:prSet>
      <dgm:spPr/>
    </dgm:pt>
    <dgm:pt modelId="{4E910675-8720-4D46-AAD1-A5211FF2E6DC}" type="pres">
      <dgm:prSet presAssocID="{6AF1B0CE-4A00-437F-AA12-BED0726D7402}" presName="root" presStyleCnt="0"/>
      <dgm:spPr/>
    </dgm:pt>
    <dgm:pt modelId="{F8D1854B-1442-4A49-8899-DC5F046392E6}" type="pres">
      <dgm:prSet presAssocID="{6AF1B0CE-4A00-437F-AA12-BED0726D7402}" presName="rootComposite" presStyleCnt="0"/>
      <dgm:spPr/>
    </dgm:pt>
    <dgm:pt modelId="{F23C666D-B30A-4A68-868D-127D64906563}" type="pres">
      <dgm:prSet presAssocID="{6AF1B0CE-4A00-437F-AA12-BED0726D7402}" presName="rootText" presStyleLbl="node1" presStyleIdx="0" presStyleCnt="2"/>
      <dgm:spPr/>
    </dgm:pt>
    <dgm:pt modelId="{3FC9B759-7CA3-49C8-98F6-FF761564C91A}" type="pres">
      <dgm:prSet presAssocID="{6AF1B0CE-4A00-437F-AA12-BED0726D7402}" presName="rootConnector" presStyleLbl="node1" presStyleIdx="0" presStyleCnt="2"/>
      <dgm:spPr/>
    </dgm:pt>
    <dgm:pt modelId="{B696167C-1084-454A-A1CD-5BCDCF0367D1}" type="pres">
      <dgm:prSet presAssocID="{6AF1B0CE-4A00-437F-AA12-BED0726D7402}" presName="childShape" presStyleCnt="0"/>
      <dgm:spPr/>
    </dgm:pt>
    <dgm:pt modelId="{9E1845BE-FA50-4262-8430-FF5A69967662}" type="pres">
      <dgm:prSet presAssocID="{AAFCF2A5-1C72-41C3-A859-D1BB06ECD074}" presName="Name13" presStyleLbl="parChTrans1D2" presStyleIdx="0" presStyleCnt="8"/>
      <dgm:spPr/>
    </dgm:pt>
    <dgm:pt modelId="{7C1B5305-44B2-4870-AF98-1A51F81B5C25}" type="pres">
      <dgm:prSet presAssocID="{643D449C-B3BC-449C-B6E7-38FF74D620BF}" presName="childText" presStyleLbl="bgAcc1" presStyleIdx="0" presStyleCnt="8">
        <dgm:presLayoutVars>
          <dgm:bulletEnabled val="1"/>
        </dgm:presLayoutVars>
      </dgm:prSet>
      <dgm:spPr/>
    </dgm:pt>
    <dgm:pt modelId="{CE02BD61-B836-4BFB-8D52-680E279A8020}" type="pres">
      <dgm:prSet presAssocID="{7A6E35AA-4F0F-4C60-83FD-09A44EC9173B}" presName="Name13" presStyleLbl="parChTrans1D2" presStyleIdx="1" presStyleCnt="8"/>
      <dgm:spPr/>
    </dgm:pt>
    <dgm:pt modelId="{6ABAB58F-AB78-4DE4-97C3-4569D8927762}" type="pres">
      <dgm:prSet presAssocID="{8DEA93F2-BC17-457F-91E8-21E64E27E98D}" presName="childText" presStyleLbl="bgAcc1" presStyleIdx="1" presStyleCnt="8">
        <dgm:presLayoutVars>
          <dgm:bulletEnabled val="1"/>
        </dgm:presLayoutVars>
      </dgm:prSet>
      <dgm:spPr/>
    </dgm:pt>
    <dgm:pt modelId="{03997256-C009-4D37-A1DC-0FCE7E80F25E}" type="pres">
      <dgm:prSet presAssocID="{5CCD7973-9B75-43DF-95F1-A8887E3E7E07}" presName="Name13" presStyleLbl="parChTrans1D2" presStyleIdx="2" presStyleCnt="8"/>
      <dgm:spPr/>
    </dgm:pt>
    <dgm:pt modelId="{D256ADBC-01F7-4C23-900B-041A1D7D3875}" type="pres">
      <dgm:prSet presAssocID="{CE096977-0296-45B4-88D8-F6348D091DAC}" presName="childText" presStyleLbl="bgAcc1" presStyleIdx="2" presStyleCnt="8">
        <dgm:presLayoutVars>
          <dgm:bulletEnabled val="1"/>
        </dgm:presLayoutVars>
      </dgm:prSet>
      <dgm:spPr/>
    </dgm:pt>
    <dgm:pt modelId="{97597169-11B8-45F2-930C-F439EA18AD3A}" type="pres">
      <dgm:prSet presAssocID="{41FA6F56-BDF7-4478-9950-0911835B6AFC}" presName="Name13" presStyleLbl="parChTrans1D2" presStyleIdx="3" presStyleCnt="8"/>
      <dgm:spPr/>
    </dgm:pt>
    <dgm:pt modelId="{9270F57F-F62A-4B2F-B9B1-DE69C9B208A2}" type="pres">
      <dgm:prSet presAssocID="{AD8BC443-703B-4E48-B419-2AE61896E61A}" presName="childText" presStyleLbl="bgAcc1" presStyleIdx="3" presStyleCnt="8">
        <dgm:presLayoutVars>
          <dgm:bulletEnabled val="1"/>
        </dgm:presLayoutVars>
      </dgm:prSet>
      <dgm:spPr/>
    </dgm:pt>
    <dgm:pt modelId="{79C67EF0-D06D-4E00-925E-27610B72993B}" type="pres">
      <dgm:prSet presAssocID="{02AAE41C-DA98-4CEE-A589-00527297888F}" presName="root" presStyleCnt="0"/>
      <dgm:spPr/>
    </dgm:pt>
    <dgm:pt modelId="{46A3F312-70C8-4328-93C9-75B8029D0C0A}" type="pres">
      <dgm:prSet presAssocID="{02AAE41C-DA98-4CEE-A589-00527297888F}" presName="rootComposite" presStyleCnt="0"/>
      <dgm:spPr/>
    </dgm:pt>
    <dgm:pt modelId="{F2553219-948F-4CE0-9AF5-B7CA16A63D09}" type="pres">
      <dgm:prSet presAssocID="{02AAE41C-DA98-4CEE-A589-00527297888F}" presName="rootText" presStyleLbl="node1" presStyleIdx="1" presStyleCnt="2"/>
      <dgm:spPr/>
    </dgm:pt>
    <dgm:pt modelId="{F757C58D-CD5F-4688-9DF6-BAF7BD3F75C5}" type="pres">
      <dgm:prSet presAssocID="{02AAE41C-DA98-4CEE-A589-00527297888F}" presName="rootConnector" presStyleLbl="node1" presStyleIdx="1" presStyleCnt="2"/>
      <dgm:spPr/>
    </dgm:pt>
    <dgm:pt modelId="{18FE9D52-4911-4AD7-BD8A-9DE775931BD9}" type="pres">
      <dgm:prSet presAssocID="{02AAE41C-DA98-4CEE-A589-00527297888F}" presName="childShape" presStyleCnt="0"/>
      <dgm:spPr/>
    </dgm:pt>
    <dgm:pt modelId="{587CF256-1ECD-4A5A-975C-C83575F4BA79}" type="pres">
      <dgm:prSet presAssocID="{CC68EA57-BA5D-4B01-B351-40F7FCD2781A}" presName="Name13" presStyleLbl="parChTrans1D2" presStyleIdx="4" presStyleCnt="8"/>
      <dgm:spPr/>
    </dgm:pt>
    <dgm:pt modelId="{847CBFCE-7E15-47DA-AB95-E0674D8C608B}" type="pres">
      <dgm:prSet presAssocID="{61D1B82D-9A31-4754-80BF-8913DF3B8412}" presName="childText" presStyleLbl="bgAcc1" presStyleIdx="4" presStyleCnt="8">
        <dgm:presLayoutVars>
          <dgm:bulletEnabled val="1"/>
        </dgm:presLayoutVars>
      </dgm:prSet>
      <dgm:spPr/>
    </dgm:pt>
    <dgm:pt modelId="{E1CFF13D-C23E-459D-A328-7828C94A893F}" type="pres">
      <dgm:prSet presAssocID="{2FBB4902-22A7-4948-9C4E-B800E103BB10}" presName="Name13" presStyleLbl="parChTrans1D2" presStyleIdx="5" presStyleCnt="8"/>
      <dgm:spPr/>
    </dgm:pt>
    <dgm:pt modelId="{A7DCFC1E-01A0-4D30-9B71-EEC5D7437ECD}" type="pres">
      <dgm:prSet presAssocID="{C7C709D7-450A-4478-A87C-1E626461D016}" presName="childText" presStyleLbl="bgAcc1" presStyleIdx="5" presStyleCnt="8">
        <dgm:presLayoutVars>
          <dgm:bulletEnabled val="1"/>
        </dgm:presLayoutVars>
      </dgm:prSet>
      <dgm:spPr/>
    </dgm:pt>
    <dgm:pt modelId="{6C1F5F5B-719F-43D2-996A-C7B8A94F8534}" type="pres">
      <dgm:prSet presAssocID="{945D0D32-E706-41F3-9171-9C84A7352106}" presName="Name13" presStyleLbl="parChTrans1D2" presStyleIdx="6" presStyleCnt="8"/>
      <dgm:spPr/>
    </dgm:pt>
    <dgm:pt modelId="{7FC20419-D71A-42BF-AEF2-49B58FDD96DE}" type="pres">
      <dgm:prSet presAssocID="{35CF1E0F-58D6-42E1-AEDC-834A9911E395}" presName="childText" presStyleLbl="bgAcc1" presStyleIdx="6" presStyleCnt="8">
        <dgm:presLayoutVars>
          <dgm:bulletEnabled val="1"/>
        </dgm:presLayoutVars>
      </dgm:prSet>
      <dgm:spPr/>
    </dgm:pt>
    <dgm:pt modelId="{E508A537-7654-46C8-B9EE-14EEC5262598}" type="pres">
      <dgm:prSet presAssocID="{A0D473F4-9BA2-4EEA-BB0A-0033A17EC2CA}" presName="Name13" presStyleLbl="parChTrans1D2" presStyleIdx="7" presStyleCnt="8"/>
      <dgm:spPr/>
    </dgm:pt>
    <dgm:pt modelId="{1B08DA2C-440A-479B-AF1E-4EDE941B684E}" type="pres">
      <dgm:prSet presAssocID="{20339A2C-B129-4A20-B92A-DED1BDE2E4CC}" presName="childText" presStyleLbl="bgAcc1" presStyleIdx="7" presStyleCnt="8">
        <dgm:presLayoutVars>
          <dgm:bulletEnabled val="1"/>
        </dgm:presLayoutVars>
      </dgm:prSet>
      <dgm:spPr/>
    </dgm:pt>
  </dgm:ptLst>
  <dgm:cxnLst>
    <dgm:cxn modelId="{B2AF9B01-4C94-4C68-862C-67D4DDF049BC}" type="presOf" srcId="{61D1B82D-9A31-4754-80BF-8913DF3B8412}" destId="{847CBFCE-7E15-47DA-AB95-E0674D8C608B}" srcOrd="0" destOrd="0" presId="urn:microsoft.com/office/officeart/2005/8/layout/hierarchy3"/>
    <dgm:cxn modelId="{79CA5617-D081-4F7A-A0A1-A073B4B11771}" type="presOf" srcId="{6AF1B0CE-4A00-437F-AA12-BED0726D7402}" destId="{3FC9B759-7CA3-49C8-98F6-FF761564C91A}" srcOrd="1" destOrd="0" presId="urn:microsoft.com/office/officeart/2005/8/layout/hierarchy3"/>
    <dgm:cxn modelId="{8DB5BE26-D514-4594-8F1B-0BC80767725B}" type="presOf" srcId="{7A6E35AA-4F0F-4C60-83FD-09A44EC9173B}" destId="{CE02BD61-B836-4BFB-8D52-680E279A8020}" srcOrd="0" destOrd="0" presId="urn:microsoft.com/office/officeart/2005/8/layout/hierarchy3"/>
    <dgm:cxn modelId="{F0EB2C2B-EA22-459D-BFDC-BB11F150D3D5}" srcId="{DCD40A6C-319E-440E-A39C-757AF8766D26}" destId="{6AF1B0CE-4A00-437F-AA12-BED0726D7402}" srcOrd="0" destOrd="0" parTransId="{EC8900E9-72D6-46E5-BB68-DFE5C434125E}" sibTransId="{2F0F96F7-5F45-4DCD-B64C-FB121701030F}"/>
    <dgm:cxn modelId="{A4B7E32C-8153-44AF-9EEB-6290735B5694}" type="presOf" srcId="{C7C709D7-450A-4478-A87C-1E626461D016}" destId="{A7DCFC1E-01A0-4D30-9B71-EEC5D7437ECD}" srcOrd="0" destOrd="0" presId="urn:microsoft.com/office/officeart/2005/8/layout/hierarchy3"/>
    <dgm:cxn modelId="{E9B49232-9746-441F-B16D-4F83F42F6320}" srcId="{02AAE41C-DA98-4CEE-A589-00527297888F}" destId="{20339A2C-B129-4A20-B92A-DED1BDE2E4CC}" srcOrd="3" destOrd="0" parTransId="{A0D473F4-9BA2-4EEA-BB0A-0033A17EC2CA}" sibTransId="{36ED3474-32F1-45C1-8DBD-A6688E30BFE1}"/>
    <dgm:cxn modelId="{3DEC2637-C6ED-42A9-91FB-DEE2828F3171}" srcId="{02AAE41C-DA98-4CEE-A589-00527297888F}" destId="{C7C709D7-450A-4478-A87C-1E626461D016}" srcOrd="1" destOrd="0" parTransId="{2FBB4902-22A7-4948-9C4E-B800E103BB10}" sibTransId="{49F19745-A5DE-4246-A456-07FCD4B0DA97}"/>
    <dgm:cxn modelId="{1569523F-C08A-42CA-8BA0-BBD3FB3C5B79}" type="presOf" srcId="{A0D473F4-9BA2-4EEA-BB0A-0033A17EC2CA}" destId="{E508A537-7654-46C8-B9EE-14EEC5262598}" srcOrd="0" destOrd="0" presId="urn:microsoft.com/office/officeart/2005/8/layout/hierarchy3"/>
    <dgm:cxn modelId="{A0E7CB61-F07B-4E37-932D-6BD909524114}" type="presOf" srcId="{CE096977-0296-45B4-88D8-F6348D091DAC}" destId="{D256ADBC-01F7-4C23-900B-041A1D7D3875}" srcOrd="0" destOrd="0" presId="urn:microsoft.com/office/officeart/2005/8/layout/hierarchy3"/>
    <dgm:cxn modelId="{3B6BA147-67BB-498B-B5C4-80E344F8983E}" type="presOf" srcId="{6AF1B0CE-4A00-437F-AA12-BED0726D7402}" destId="{F23C666D-B30A-4A68-868D-127D64906563}" srcOrd="0" destOrd="0" presId="urn:microsoft.com/office/officeart/2005/8/layout/hierarchy3"/>
    <dgm:cxn modelId="{17DFDF69-37B2-43E5-A9C4-22B4B223EF4B}" srcId="{6AF1B0CE-4A00-437F-AA12-BED0726D7402}" destId="{AD8BC443-703B-4E48-B419-2AE61896E61A}" srcOrd="3" destOrd="0" parTransId="{41FA6F56-BDF7-4478-9950-0911835B6AFC}" sibTransId="{E0B7395F-6D5A-4CB4-AFA4-D496AC86999C}"/>
    <dgm:cxn modelId="{8538716A-909B-40A9-A3A9-14F817CD13D1}" type="presOf" srcId="{AD8BC443-703B-4E48-B419-2AE61896E61A}" destId="{9270F57F-F62A-4B2F-B9B1-DE69C9B208A2}" srcOrd="0" destOrd="0" presId="urn:microsoft.com/office/officeart/2005/8/layout/hierarchy3"/>
    <dgm:cxn modelId="{882C8251-D691-4A92-86AE-358B6D2E74D5}" type="presOf" srcId="{20339A2C-B129-4A20-B92A-DED1BDE2E4CC}" destId="{1B08DA2C-440A-479B-AF1E-4EDE941B684E}" srcOrd="0" destOrd="0" presId="urn:microsoft.com/office/officeart/2005/8/layout/hierarchy3"/>
    <dgm:cxn modelId="{6DF30174-0A2B-4467-A5F9-E94837442F30}" type="presOf" srcId="{643D449C-B3BC-449C-B6E7-38FF74D620BF}" destId="{7C1B5305-44B2-4870-AF98-1A51F81B5C25}" srcOrd="0" destOrd="0" presId="urn:microsoft.com/office/officeart/2005/8/layout/hierarchy3"/>
    <dgm:cxn modelId="{1CDF6654-15AB-4F53-8FB7-FA5395FFD2AB}" type="presOf" srcId="{945D0D32-E706-41F3-9171-9C84A7352106}" destId="{6C1F5F5B-719F-43D2-996A-C7B8A94F8534}" srcOrd="0" destOrd="0" presId="urn:microsoft.com/office/officeart/2005/8/layout/hierarchy3"/>
    <dgm:cxn modelId="{1C757755-D5E3-42B1-BA58-FFF68AB6E1A0}" type="presOf" srcId="{2FBB4902-22A7-4948-9C4E-B800E103BB10}" destId="{E1CFF13D-C23E-459D-A328-7828C94A893F}" srcOrd="0" destOrd="0" presId="urn:microsoft.com/office/officeart/2005/8/layout/hierarchy3"/>
    <dgm:cxn modelId="{F2D25F7B-67F9-4401-9676-81730CE5DDE6}" type="presOf" srcId="{8DEA93F2-BC17-457F-91E8-21E64E27E98D}" destId="{6ABAB58F-AB78-4DE4-97C3-4569D8927762}" srcOrd="0" destOrd="0" presId="urn:microsoft.com/office/officeart/2005/8/layout/hierarchy3"/>
    <dgm:cxn modelId="{A110BF7C-CDEC-46A2-9735-E57778758051}" type="presOf" srcId="{DCD40A6C-319E-440E-A39C-757AF8766D26}" destId="{B34FA6FD-B324-44A1-BEAB-C853CC6FD529}" srcOrd="0" destOrd="0" presId="urn:microsoft.com/office/officeart/2005/8/layout/hierarchy3"/>
    <dgm:cxn modelId="{B9625084-C88A-43B1-9983-2DF99FAE4C93}" srcId="{02AAE41C-DA98-4CEE-A589-00527297888F}" destId="{61D1B82D-9A31-4754-80BF-8913DF3B8412}" srcOrd="0" destOrd="0" parTransId="{CC68EA57-BA5D-4B01-B351-40F7FCD2781A}" sibTransId="{971B10E6-6488-412C-BA29-039F1DA8D101}"/>
    <dgm:cxn modelId="{42A51F87-9BA0-4CAB-A7C3-14B336384B8A}" type="presOf" srcId="{02AAE41C-DA98-4CEE-A589-00527297888F}" destId="{F757C58D-CD5F-4688-9DF6-BAF7BD3F75C5}" srcOrd="1" destOrd="0" presId="urn:microsoft.com/office/officeart/2005/8/layout/hierarchy3"/>
    <dgm:cxn modelId="{04200089-8D1A-46A4-B737-0B22E8734049}" type="presOf" srcId="{5CCD7973-9B75-43DF-95F1-A8887E3E7E07}" destId="{03997256-C009-4D37-A1DC-0FCE7E80F25E}" srcOrd="0" destOrd="0" presId="urn:microsoft.com/office/officeart/2005/8/layout/hierarchy3"/>
    <dgm:cxn modelId="{E6178E8F-D87C-47AC-8815-3D5709195BC5}" srcId="{6AF1B0CE-4A00-437F-AA12-BED0726D7402}" destId="{CE096977-0296-45B4-88D8-F6348D091DAC}" srcOrd="2" destOrd="0" parTransId="{5CCD7973-9B75-43DF-95F1-A8887E3E7E07}" sibTransId="{37416837-841C-43C6-8113-A287DB4C1A92}"/>
    <dgm:cxn modelId="{335C909C-88F4-48D5-936D-81633BF2103D}" srcId="{02AAE41C-DA98-4CEE-A589-00527297888F}" destId="{35CF1E0F-58D6-42E1-AEDC-834A9911E395}" srcOrd="2" destOrd="0" parTransId="{945D0D32-E706-41F3-9171-9C84A7352106}" sibTransId="{56921AAF-B131-4AD0-AD2E-1C161DFAEAD1}"/>
    <dgm:cxn modelId="{8E1AE5AB-8C63-4A11-8247-81F8E6B48F12}" type="presOf" srcId="{02AAE41C-DA98-4CEE-A589-00527297888F}" destId="{F2553219-948F-4CE0-9AF5-B7CA16A63D09}" srcOrd="0" destOrd="0" presId="urn:microsoft.com/office/officeart/2005/8/layout/hierarchy3"/>
    <dgm:cxn modelId="{C59AFCAB-5E28-43E0-ACD7-1310111372F1}" type="presOf" srcId="{41FA6F56-BDF7-4478-9950-0911835B6AFC}" destId="{97597169-11B8-45F2-930C-F439EA18AD3A}" srcOrd="0" destOrd="0" presId="urn:microsoft.com/office/officeart/2005/8/layout/hierarchy3"/>
    <dgm:cxn modelId="{7E73EEB2-900B-41E4-A0EA-08CD51B773CD}" srcId="{DCD40A6C-319E-440E-A39C-757AF8766D26}" destId="{02AAE41C-DA98-4CEE-A589-00527297888F}" srcOrd="1" destOrd="0" parTransId="{961ACDF7-8D1F-4ADA-97A5-09E8F1F9506E}" sibTransId="{5A6159C0-B668-4F97-95CD-1E796254C1E5}"/>
    <dgm:cxn modelId="{5B0AFEC6-B032-4A8D-B3BA-874ACAB36291}" type="presOf" srcId="{35CF1E0F-58D6-42E1-AEDC-834A9911E395}" destId="{7FC20419-D71A-42BF-AEF2-49B58FDD96DE}" srcOrd="0" destOrd="0" presId="urn:microsoft.com/office/officeart/2005/8/layout/hierarchy3"/>
    <dgm:cxn modelId="{18D58AD1-3F87-4191-B96D-4B18B7D2F7E6}" type="presOf" srcId="{AAFCF2A5-1C72-41C3-A859-D1BB06ECD074}" destId="{9E1845BE-FA50-4262-8430-FF5A69967662}" srcOrd="0" destOrd="0" presId="urn:microsoft.com/office/officeart/2005/8/layout/hierarchy3"/>
    <dgm:cxn modelId="{E6082DE7-2BE2-4035-8830-2B7AB9975BFD}" srcId="{6AF1B0CE-4A00-437F-AA12-BED0726D7402}" destId="{8DEA93F2-BC17-457F-91E8-21E64E27E98D}" srcOrd="1" destOrd="0" parTransId="{7A6E35AA-4F0F-4C60-83FD-09A44EC9173B}" sibTransId="{49DE8884-57DC-4350-B2EB-2E447904CFB3}"/>
    <dgm:cxn modelId="{DAC398EF-92D3-4D74-8A7B-72188B606B01}" srcId="{6AF1B0CE-4A00-437F-AA12-BED0726D7402}" destId="{643D449C-B3BC-449C-B6E7-38FF74D620BF}" srcOrd="0" destOrd="0" parTransId="{AAFCF2A5-1C72-41C3-A859-D1BB06ECD074}" sibTransId="{DA6A1880-0C86-4F19-959E-943D5E8AD277}"/>
    <dgm:cxn modelId="{E4A25AF7-6D7D-4B14-B8AC-1AA75AFC8957}" type="presOf" srcId="{CC68EA57-BA5D-4B01-B351-40F7FCD2781A}" destId="{587CF256-1ECD-4A5A-975C-C83575F4BA79}" srcOrd="0" destOrd="0" presId="urn:microsoft.com/office/officeart/2005/8/layout/hierarchy3"/>
    <dgm:cxn modelId="{9159E523-5E6A-4216-991A-E18A017E53D1}" type="presParOf" srcId="{B34FA6FD-B324-44A1-BEAB-C853CC6FD529}" destId="{4E910675-8720-4D46-AAD1-A5211FF2E6DC}" srcOrd="0" destOrd="0" presId="urn:microsoft.com/office/officeart/2005/8/layout/hierarchy3"/>
    <dgm:cxn modelId="{6735C476-46A3-446B-99D0-2FD7472F2898}" type="presParOf" srcId="{4E910675-8720-4D46-AAD1-A5211FF2E6DC}" destId="{F8D1854B-1442-4A49-8899-DC5F046392E6}" srcOrd="0" destOrd="0" presId="urn:microsoft.com/office/officeart/2005/8/layout/hierarchy3"/>
    <dgm:cxn modelId="{C273EDE1-422B-4275-9BFF-BE63E3F6C13A}" type="presParOf" srcId="{F8D1854B-1442-4A49-8899-DC5F046392E6}" destId="{F23C666D-B30A-4A68-868D-127D64906563}" srcOrd="0" destOrd="0" presId="urn:microsoft.com/office/officeart/2005/8/layout/hierarchy3"/>
    <dgm:cxn modelId="{6CE97883-12CF-4D29-A4AE-74DD378542E3}" type="presParOf" srcId="{F8D1854B-1442-4A49-8899-DC5F046392E6}" destId="{3FC9B759-7CA3-49C8-98F6-FF761564C91A}" srcOrd="1" destOrd="0" presId="urn:microsoft.com/office/officeart/2005/8/layout/hierarchy3"/>
    <dgm:cxn modelId="{8319A1B6-F96D-4F53-944C-3D6907E392C8}" type="presParOf" srcId="{4E910675-8720-4D46-AAD1-A5211FF2E6DC}" destId="{B696167C-1084-454A-A1CD-5BCDCF0367D1}" srcOrd="1" destOrd="0" presId="urn:microsoft.com/office/officeart/2005/8/layout/hierarchy3"/>
    <dgm:cxn modelId="{9AFEB9B2-A856-4482-B514-9566723C73E7}" type="presParOf" srcId="{B696167C-1084-454A-A1CD-5BCDCF0367D1}" destId="{9E1845BE-FA50-4262-8430-FF5A69967662}" srcOrd="0" destOrd="0" presId="urn:microsoft.com/office/officeart/2005/8/layout/hierarchy3"/>
    <dgm:cxn modelId="{B5B218AE-54FB-4F6D-8409-B46104238E13}" type="presParOf" srcId="{B696167C-1084-454A-A1CD-5BCDCF0367D1}" destId="{7C1B5305-44B2-4870-AF98-1A51F81B5C25}" srcOrd="1" destOrd="0" presId="urn:microsoft.com/office/officeart/2005/8/layout/hierarchy3"/>
    <dgm:cxn modelId="{54979A1B-4B4B-4B02-A181-D0C4BFB4EA62}" type="presParOf" srcId="{B696167C-1084-454A-A1CD-5BCDCF0367D1}" destId="{CE02BD61-B836-4BFB-8D52-680E279A8020}" srcOrd="2" destOrd="0" presId="urn:microsoft.com/office/officeart/2005/8/layout/hierarchy3"/>
    <dgm:cxn modelId="{A5C2BED8-02D7-4917-A778-541AC3D130E1}" type="presParOf" srcId="{B696167C-1084-454A-A1CD-5BCDCF0367D1}" destId="{6ABAB58F-AB78-4DE4-97C3-4569D8927762}" srcOrd="3" destOrd="0" presId="urn:microsoft.com/office/officeart/2005/8/layout/hierarchy3"/>
    <dgm:cxn modelId="{80F659A1-0FB2-410E-97F7-2647E1CCD504}" type="presParOf" srcId="{B696167C-1084-454A-A1CD-5BCDCF0367D1}" destId="{03997256-C009-4D37-A1DC-0FCE7E80F25E}" srcOrd="4" destOrd="0" presId="urn:microsoft.com/office/officeart/2005/8/layout/hierarchy3"/>
    <dgm:cxn modelId="{FF1C20A1-F83B-4DE7-A4CF-519F13C2DC62}" type="presParOf" srcId="{B696167C-1084-454A-A1CD-5BCDCF0367D1}" destId="{D256ADBC-01F7-4C23-900B-041A1D7D3875}" srcOrd="5" destOrd="0" presId="urn:microsoft.com/office/officeart/2005/8/layout/hierarchy3"/>
    <dgm:cxn modelId="{78D1ADE1-B27B-4791-A9E6-A2ED460012F5}" type="presParOf" srcId="{B696167C-1084-454A-A1CD-5BCDCF0367D1}" destId="{97597169-11B8-45F2-930C-F439EA18AD3A}" srcOrd="6" destOrd="0" presId="urn:microsoft.com/office/officeart/2005/8/layout/hierarchy3"/>
    <dgm:cxn modelId="{8562DF20-C055-4B16-B3B2-B4497D080114}" type="presParOf" srcId="{B696167C-1084-454A-A1CD-5BCDCF0367D1}" destId="{9270F57F-F62A-4B2F-B9B1-DE69C9B208A2}" srcOrd="7" destOrd="0" presId="urn:microsoft.com/office/officeart/2005/8/layout/hierarchy3"/>
    <dgm:cxn modelId="{64EE9909-1C4C-4EF0-B940-61FC5AE7467E}" type="presParOf" srcId="{B34FA6FD-B324-44A1-BEAB-C853CC6FD529}" destId="{79C67EF0-D06D-4E00-925E-27610B72993B}" srcOrd="1" destOrd="0" presId="urn:microsoft.com/office/officeart/2005/8/layout/hierarchy3"/>
    <dgm:cxn modelId="{C45E071C-FAF5-4418-A552-3E1C86444769}" type="presParOf" srcId="{79C67EF0-D06D-4E00-925E-27610B72993B}" destId="{46A3F312-70C8-4328-93C9-75B8029D0C0A}" srcOrd="0" destOrd="0" presId="urn:microsoft.com/office/officeart/2005/8/layout/hierarchy3"/>
    <dgm:cxn modelId="{F5287C25-1001-47C7-82DC-FDEC125AB39B}" type="presParOf" srcId="{46A3F312-70C8-4328-93C9-75B8029D0C0A}" destId="{F2553219-948F-4CE0-9AF5-B7CA16A63D09}" srcOrd="0" destOrd="0" presId="urn:microsoft.com/office/officeart/2005/8/layout/hierarchy3"/>
    <dgm:cxn modelId="{87BDBB36-FCF6-49B8-ACC4-1193996D96C4}" type="presParOf" srcId="{46A3F312-70C8-4328-93C9-75B8029D0C0A}" destId="{F757C58D-CD5F-4688-9DF6-BAF7BD3F75C5}" srcOrd="1" destOrd="0" presId="urn:microsoft.com/office/officeart/2005/8/layout/hierarchy3"/>
    <dgm:cxn modelId="{BC309614-F6FE-4EEF-8FAA-9D6AA6971D38}" type="presParOf" srcId="{79C67EF0-D06D-4E00-925E-27610B72993B}" destId="{18FE9D52-4911-4AD7-BD8A-9DE775931BD9}" srcOrd="1" destOrd="0" presId="urn:microsoft.com/office/officeart/2005/8/layout/hierarchy3"/>
    <dgm:cxn modelId="{DE655F9D-F400-4F98-AA06-96D6861E55DD}" type="presParOf" srcId="{18FE9D52-4911-4AD7-BD8A-9DE775931BD9}" destId="{587CF256-1ECD-4A5A-975C-C83575F4BA79}" srcOrd="0" destOrd="0" presId="urn:microsoft.com/office/officeart/2005/8/layout/hierarchy3"/>
    <dgm:cxn modelId="{6C01C9BD-C8B5-4224-B2DD-121458412C78}" type="presParOf" srcId="{18FE9D52-4911-4AD7-BD8A-9DE775931BD9}" destId="{847CBFCE-7E15-47DA-AB95-E0674D8C608B}" srcOrd="1" destOrd="0" presId="urn:microsoft.com/office/officeart/2005/8/layout/hierarchy3"/>
    <dgm:cxn modelId="{6F892346-EE59-4254-85C1-28370F0A3DA7}" type="presParOf" srcId="{18FE9D52-4911-4AD7-BD8A-9DE775931BD9}" destId="{E1CFF13D-C23E-459D-A328-7828C94A893F}" srcOrd="2" destOrd="0" presId="urn:microsoft.com/office/officeart/2005/8/layout/hierarchy3"/>
    <dgm:cxn modelId="{FF967500-752D-4ACD-82E0-4DAE8A0928E9}" type="presParOf" srcId="{18FE9D52-4911-4AD7-BD8A-9DE775931BD9}" destId="{A7DCFC1E-01A0-4D30-9B71-EEC5D7437ECD}" srcOrd="3" destOrd="0" presId="urn:microsoft.com/office/officeart/2005/8/layout/hierarchy3"/>
    <dgm:cxn modelId="{3A86DE05-A152-46C4-83C0-69446B44A907}" type="presParOf" srcId="{18FE9D52-4911-4AD7-BD8A-9DE775931BD9}" destId="{6C1F5F5B-719F-43D2-996A-C7B8A94F8534}" srcOrd="4" destOrd="0" presId="urn:microsoft.com/office/officeart/2005/8/layout/hierarchy3"/>
    <dgm:cxn modelId="{CD9EBEEA-5308-4955-B39D-1DF54D5198D1}" type="presParOf" srcId="{18FE9D52-4911-4AD7-BD8A-9DE775931BD9}" destId="{7FC20419-D71A-42BF-AEF2-49B58FDD96DE}" srcOrd="5" destOrd="0" presId="urn:microsoft.com/office/officeart/2005/8/layout/hierarchy3"/>
    <dgm:cxn modelId="{9204CECD-2976-4EE9-9839-3F88B3DEBC9E}" type="presParOf" srcId="{18FE9D52-4911-4AD7-BD8A-9DE775931BD9}" destId="{E508A537-7654-46C8-B9EE-14EEC5262598}" srcOrd="6" destOrd="0" presId="urn:microsoft.com/office/officeart/2005/8/layout/hierarchy3"/>
    <dgm:cxn modelId="{87767C60-5DCB-4D22-A549-836320EEB6F2}" type="presParOf" srcId="{18FE9D52-4911-4AD7-BD8A-9DE775931BD9}" destId="{1B08DA2C-440A-479B-AF1E-4EDE941B684E}" srcOrd="7"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76B8ECD-9176-4745-BBF0-9E414EE3E2F0}"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403D9A85-68E6-4D70-9D2E-10D4792EBD81}">
      <dgm:prSet phldrT="[Text]"/>
      <dgm:spPr/>
      <dgm:t>
        <a:bodyPr/>
        <a:lstStyle/>
        <a:p>
          <a:r>
            <a:rPr lang="en-US" dirty="0"/>
            <a:t>Sort</a:t>
          </a:r>
        </a:p>
      </dgm:t>
    </dgm:pt>
    <dgm:pt modelId="{1BE66556-5D45-4AC9-AE27-EC6A237650E7}" type="parTrans" cxnId="{D1BE0EB6-2E75-48BB-A506-B6CFA1E5549A}">
      <dgm:prSet/>
      <dgm:spPr/>
      <dgm:t>
        <a:bodyPr/>
        <a:lstStyle/>
        <a:p>
          <a:endParaRPr lang="en-US"/>
        </a:p>
      </dgm:t>
    </dgm:pt>
    <dgm:pt modelId="{F9C0C4DF-57CD-4C41-9D85-723C157E1689}" type="sibTrans" cxnId="{D1BE0EB6-2E75-48BB-A506-B6CFA1E5549A}">
      <dgm:prSet/>
      <dgm:spPr/>
      <dgm:t>
        <a:bodyPr/>
        <a:lstStyle/>
        <a:p>
          <a:endParaRPr lang="en-US"/>
        </a:p>
      </dgm:t>
    </dgm:pt>
    <dgm:pt modelId="{18A965A2-40D8-4E39-8C86-91AC1862CC22}">
      <dgm:prSet phldrT="[Text]"/>
      <dgm:spPr/>
      <dgm:t>
        <a:bodyPr/>
        <a:lstStyle/>
        <a:p>
          <a:r>
            <a:rPr lang="en-US" dirty="0"/>
            <a:t>Set in Order</a:t>
          </a:r>
        </a:p>
      </dgm:t>
    </dgm:pt>
    <dgm:pt modelId="{AA2A814C-2097-48B9-85FC-AA8470A63E17}" type="parTrans" cxnId="{4E642F7F-19D1-4449-AB37-7AA15EC1A58E}">
      <dgm:prSet/>
      <dgm:spPr/>
      <dgm:t>
        <a:bodyPr/>
        <a:lstStyle/>
        <a:p>
          <a:endParaRPr lang="en-US"/>
        </a:p>
      </dgm:t>
    </dgm:pt>
    <dgm:pt modelId="{EA3CF89D-EE87-4821-B4A5-F89A33A0A7D0}" type="sibTrans" cxnId="{4E642F7F-19D1-4449-AB37-7AA15EC1A58E}">
      <dgm:prSet/>
      <dgm:spPr/>
      <dgm:t>
        <a:bodyPr/>
        <a:lstStyle/>
        <a:p>
          <a:endParaRPr lang="en-US"/>
        </a:p>
      </dgm:t>
    </dgm:pt>
    <dgm:pt modelId="{B0F6AC33-A872-4B30-9B10-8D0CA026BD30}">
      <dgm:prSet phldrT="[Text]"/>
      <dgm:spPr/>
      <dgm:t>
        <a:bodyPr/>
        <a:lstStyle/>
        <a:p>
          <a:r>
            <a:rPr lang="en-US" dirty="0"/>
            <a:t>Shine</a:t>
          </a:r>
        </a:p>
      </dgm:t>
    </dgm:pt>
    <dgm:pt modelId="{E027A3CF-E969-4B81-9FF5-76464C458E81}" type="parTrans" cxnId="{A180DD3F-7CE5-42B1-819D-C48D4C9DCF50}">
      <dgm:prSet/>
      <dgm:spPr/>
      <dgm:t>
        <a:bodyPr/>
        <a:lstStyle/>
        <a:p>
          <a:endParaRPr lang="en-US"/>
        </a:p>
      </dgm:t>
    </dgm:pt>
    <dgm:pt modelId="{30BC27FE-3B9E-4081-AB0F-E75999FF254E}" type="sibTrans" cxnId="{A180DD3F-7CE5-42B1-819D-C48D4C9DCF50}">
      <dgm:prSet/>
      <dgm:spPr/>
      <dgm:t>
        <a:bodyPr/>
        <a:lstStyle/>
        <a:p>
          <a:endParaRPr lang="en-US"/>
        </a:p>
      </dgm:t>
    </dgm:pt>
    <dgm:pt modelId="{F08B88C3-9BA6-4A20-9132-3045D5E3E32D}">
      <dgm:prSet phldrT="[Text]"/>
      <dgm:spPr/>
      <dgm:t>
        <a:bodyPr/>
        <a:lstStyle/>
        <a:p>
          <a:r>
            <a:rPr lang="en-US" dirty="0"/>
            <a:t>Standardize</a:t>
          </a:r>
        </a:p>
      </dgm:t>
    </dgm:pt>
    <dgm:pt modelId="{370FF4D1-A076-4717-9B69-A2AD8F2B46C5}" type="parTrans" cxnId="{5EF1B8BB-7D0C-4CAE-AA62-44E7C7A8C2F5}">
      <dgm:prSet/>
      <dgm:spPr/>
      <dgm:t>
        <a:bodyPr/>
        <a:lstStyle/>
        <a:p>
          <a:endParaRPr lang="en-US"/>
        </a:p>
      </dgm:t>
    </dgm:pt>
    <dgm:pt modelId="{64BFB242-824C-4845-AE41-E16BCA64E91F}" type="sibTrans" cxnId="{5EF1B8BB-7D0C-4CAE-AA62-44E7C7A8C2F5}">
      <dgm:prSet/>
      <dgm:spPr/>
      <dgm:t>
        <a:bodyPr/>
        <a:lstStyle/>
        <a:p>
          <a:endParaRPr lang="en-US"/>
        </a:p>
      </dgm:t>
    </dgm:pt>
    <dgm:pt modelId="{C8E1113C-42FD-4CEA-80C7-C195B3158A62}">
      <dgm:prSet phldrT="[Text]"/>
      <dgm:spPr/>
      <dgm:t>
        <a:bodyPr/>
        <a:lstStyle/>
        <a:p>
          <a:r>
            <a:rPr lang="en-US" dirty="0"/>
            <a:t>Sustain</a:t>
          </a:r>
        </a:p>
      </dgm:t>
    </dgm:pt>
    <dgm:pt modelId="{52D64A6C-D485-493B-AFC5-104A8DC32045}" type="parTrans" cxnId="{30ECC21F-1EA3-4600-AA7A-F11C1F1A43B1}">
      <dgm:prSet/>
      <dgm:spPr/>
      <dgm:t>
        <a:bodyPr/>
        <a:lstStyle/>
        <a:p>
          <a:endParaRPr lang="en-US"/>
        </a:p>
      </dgm:t>
    </dgm:pt>
    <dgm:pt modelId="{5AB34E2C-37B6-4C4F-94BE-DC4D201324F7}" type="sibTrans" cxnId="{30ECC21F-1EA3-4600-AA7A-F11C1F1A43B1}">
      <dgm:prSet/>
      <dgm:spPr/>
      <dgm:t>
        <a:bodyPr/>
        <a:lstStyle/>
        <a:p>
          <a:endParaRPr lang="en-US"/>
        </a:p>
      </dgm:t>
    </dgm:pt>
    <dgm:pt modelId="{1C2AB8EA-C738-4516-878C-50AC88894003}" type="pres">
      <dgm:prSet presAssocID="{576B8ECD-9176-4745-BBF0-9E414EE3E2F0}" presName="Name0" presStyleCnt="0">
        <dgm:presLayoutVars>
          <dgm:dir/>
          <dgm:resizeHandles val="exact"/>
        </dgm:presLayoutVars>
      </dgm:prSet>
      <dgm:spPr/>
    </dgm:pt>
    <dgm:pt modelId="{90754BA0-56A1-439E-8B76-8D6615927781}" type="pres">
      <dgm:prSet presAssocID="{403D9A85-68E6-4D70-9D2E-10D4792EBD81}" presName="compNode" presStyleCnt="0"/>
      <dgm:spPr/>
    </dgm:pt>
    <dgm:pt modelId="{A6B3F11D-3975-467D-B186-EC287CB8099E}" type="pres">
      <dgm:prSet presAssocID="{403D9A85-68E6-4D70-9D2E-10D4792EBD81}" presName="pictRect" presStyleLbl="node1" presStyleIdx="0" presStyleCnt="5" custLinFactNeighborY="-6158"/>
      <dgm:spPr>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dgm:spPr>
    </dgm:pt>
    <dgm:pt modelId="{1FAE2A16-13E2-4EB5-89AB-89DC2C0C62BA}" type="pres">
      <dgm:prSet presAssocID="{403D9A85-68E6-4D70-9D2E-10D4792EBD81}" presName="textRect" presStyleLbl="revTx" presStyleIdx="0" presStyleCnt="5" custScaleY="65540" custLinFactNeighborY="-21053">
        <dgm:presLayoutVars>
          <dgm:bulletEnabled val="1"/>
        </dgm:presLayoutVars>
      </dgm:prSet>
      <dgm:spPr/>
    </dgm:pt>
    <dgm:pt modelId="{3D63D7AD-E10A-464D-B2DB-A8E3A972B24F}" type="pres">
      <dgm:prSet presAssocID="{F9C0C4DF-57CD-4C41-9D85-723C157E1689}" presName="sibTrans" presStyleLbl="sibTrans2D1" presStyleIdx="0" presStyleCnt="0"/>
      <dgm:spPr/>
    </dgm:pt>
    <dgm:pt modelId="{4E0D2CC9-A752-41EF-9C3E-A93160636E7B}" type="pres">
      <dgm:prSet presAssocID="{18A965A2-40D8-4E39-8C86-91AC1862CC22}" presName="compNode" presStyleCnt="0"/>
      <dgm:spPr/>
    </dgm:pt>
    <dgm:pt modelId="{3F63BE9E-D500-4E55-B5E4-895134BAB255}" type="pres">
      <dgm:prSet presAssocID="{18A965A2-40D8-4E39-8C86-91AC1862CC22}" presName="pictRect" presStyleLbl="node1"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DEC5BBA1-D054-42AC-AB7A-011971446C9D}" type="pres">
      <dgm:prSet presAssocID="{18A965A2-40D8-4E39-8C86-91AC1862CC22}" presName="textRect" presStyleLbl="revTx" presStyleIdx="1" presStyleCnt="5" custLinFactNeighborY="4848">
        <dgm:presLayoutVars>
          <dgm:bulletEnabled val="1"/>
        </dgm:presLayoutVars>
      </dgm:prSet>
      <dgm:spPr/>
    </dgm:pt>
    <dgm:pt modelId="{0C8A2D60-97F3-4E5A-AC75-20ED0335DDE9}" type="pres">
      <dgm:prSet presAssocID="{EA3CF89D-EE87-4821-B4A5-F89A33A0A7D0}" presName="sibTrans" presStyleLbl="sibTrans2D1" presStyleIdx="0" presStyleCnt="0"/>
      <dgm:spPr/>
    </dgm:pt>
    <dgm:pt modelId="{BBFE4C2A-3C6C-42F6-99A1-AEC5D787A09E}" type="pres">
      <dgm:prSet presAssocID="{B0F6AC33-A872-4B30-9B10-8D0CA026BD30}" presName="compNode" presStyleCnt="0"/>
      <dgm:spPr/>
    </dgm:pt>
    <dgm:pt modelId="{E55DB931-1313-436D-B533-7D29FFC1F393}" type="pres">
      <dgm:prSet presAssocID="{B0F6AC33-A872-4B30-9B10-8D0CA026BD30}" presName="pictRect" presStyleLbl="nod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dgm:spPr>
    </dgm:pt>
    <dgm:pt modelId="{337F088F-1C27-4BB1-905A-25CCA314049B}" type="pres">
      <dgm:prSet presAssocID="{B0F6AC33-A872-4B30-9B10-8D0CA026BD30}" presName="textRect" presStyleLbl="revTx" presStyleIdx="2" presStyleCnt="5">
        <dgm:presLayoutVars>
          <dgm:bulletEnabled val="1"/>
        </dgm:presLayoutVars>
      </dgm:prSet>
      <dgm:spPr/>
    </dgm:pt>
    <dgm:pt modelId="{56CF70B5-6BB5-4C54-94AA-7EB702129805}" type="pres">
      <dgm:prSet presAssocID="{30BC27FE-3B9E-4081-AB0F-E75999FF254E}" presName="sibTrans" presStyleLbl="sibTrans2D1" presStyleIdx="0" presStyleCnt="0"/>
      <dgm:spPr/>
    </dgm:pt>
    <dgm:pt modelId="{898AA04A-77F8-4C3E-B33A-FBDFD50EEEB0}" type="pres">
      <dgm:prSet presAssocID="{F08B88C3-9BA6-4A20-9132-3045D5E3E32D}" presName="compNode" presStyleCnt="0"/>
      <dgm:spPr/>
    </dgm:pt>
    <dgm:pt modelId="{D67153A3-D7E7-4BE0-BDA6-BFFD5EB17437}" type="pres">
      <dgm:prSet presAssocID="{F08B88C3-9BA6-4A20-9132-3045D5E3E32D}" presName="pictRect" presStyleLbl="node1" presStyleIdx="3" presStyleCnt="5" custLinFactNeighborX="-13448"/>
      <dgm:spPr>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dgm:spPr>
    </dgm:pt>
    <dgm:pt modelId="{29084220-A2CA-4565-9B2E-10BB1A206BD1}" type="pres">
      <dgm:prSet presAssocID="{F08B88C3-9BA6-4A20-9132-3045D5E3E32D}" presName="textRect" presStyleLbl="revTx" presStyleIdx="3" presStyleCnt="5" custLinFactNeighborX="-10246">
        <dgm:presLayoutVars>
          <dgm:bulletEnabled val="1"/>
        </dgm:presLayoutVars>
      </dgm:prSet>
      <dgm:spPr/>
    </dgm:pt>
    <dgm:pt modelId="{648E6AA7-3917-4148-88E4-705329CAC48B}" type="pres">
      <dgm:prSet presAssocID="{64BFB242-824C-4845-AE41-E16BCA64E91F}" presName="sibTrans" presStyleLbl="sibTrans2D1" presStyleIdx="0" presStyleCnt="0"/>
      <dgm:spPr/>
    </dgm:pt>
    <dgm:pt modelId="{C585D82D-21D6-4A90-872A-5DF48D9798BB}" type="pres">
      <dgm:prSet presAssocID="{C8E1113C-42FD-4CEA-80C7-C195B3158A62}" presName="compNode" presStyleCnt="0"/>
      <dgm:spPr/>
    </dgm:pt>
    <dgm:pt modelId="{F69137EE-D8F7-4664-ADB3-A88588B9C2C8}" type="pres">
      <dgm:prSet presAssocID="{C8E1113C-42FD-4CEA-80C7-C195B3158A62}" presName="pictRect" presStyleLbl="node1" presStyleIdx="4" presStyleCnt="5" custLinFactNeighborX="1401" custLinFactNeighborY="2036"/>
      <dgm:spPr>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dgm:spPr>
    </dgm:pt>
    <dgm:pt modelId="{2E4A6EE2-90BA-4B19-A431-5F9FBB0518ED}" type="pres">
      <dgm:prSet presAssocID="{C8E1113C-42FD-4CEA-80C7-C195B3158A62}" presName="textRect" presStyleLbl="revTx" presStyleIdx="4" presStyleCnt="5">
        <dgm:presLayoutVars>
          <dgm:bulletEnabled val="1"/>
        </dgm:presLayoutVars>
      </dgm:prSet>
      <dgm:spPr/>
    </dgm:pt>
  </dgm:ptLst>
  <dgm:cxnLst>
    <dgm:cxn modelId="{965FBE04-D68B-4964-9202-A2BAFB8AF993}" type="presOf" srcId="{64BFB242-824C-4845-AE41-E16BCA64E91F}" destId="{648E6AA7-3917-4148-88E4-705329CAC48B}" srcOrd="0" destOrd="0" presId="urn:microsoft.com/office/officeart/2005/8/layout/pList1#1"/>
    <dgm:cxn modelId="{F3DCF109-1BA8-4380-9D5B-03A75C967C37}" type="presOf" srcId="{403D9A85-68E6-4D70-9D2E-10D4792EBD81}" destId="{1FAE2A16-13E2-4EB5-89AB-89DC2C0C62BA}" srcOrd="0" destOrd="0" presId="urn:microsoft.com/office/officeart/2005/8/layout/pList1#1"/>
    <dgm:cxn modelId="{DEDA1319-3148-4F60-B717-0A87640009BF}" type="presOf" srcId="{30BC27FE-3B9E-4081-AB0F-E75999FF254E}" destId="{56CF70B5-6BB5-4C54-94AA-7EB702129805}" srcOrd="0" destOrd="0" presId="urn:microsoft.com/office/officeart/2005/8/layout/pList1#1"/>
    <dgm:cxn modelId="{30ECC21F-1EA3-4600-AA7A-F11C1F1A43B1}" srcId="{576B8ECD-9176-4745-BBF0-9E414EE3E2F0}" destId="{C8E1113C-42FD-4CEA-80C7-C195B3158A62}" srcOrd="4" destOrd="0" parTransId="{52D64A6C-D485-493B-AFC5-104A8DC32045}" sibTransId="{5AB34E2C-37B6-4C4F-94BE-DC4D201324F7}"/>
    <dgm:cxn modelId="{A180DD3F-7CE5-42B1-819D-C48D4C9DCF50}" srcId="{576B8ECD-9176-4745-BBF0-9E414EE3E2F0}" destId="{B0F6AC33-A872-4B30-9B10-8D0CA026BD30}" srcOrd="2" destOrd="0" parTransId="{E027A3CF-E969-4B81-9FF5-76464C458E81}" sibTransId="{30BC27FE-3B9E-4081-AB0F-E75999FF254E}"/>
    <dgm:cxn modelId="{9E3B7A40-807A-4BFB-9308-7B175BD24DE7}" type="presOf" srcId="{C8E1113C-42FD-4CEA-80C7-C195B3158A62}" destId="{2E4A6EE2-90BA-4B19-A431-5F9FBB0518ED}" srcOrd="0" destOrd="0" presId="urn:microsoft.com/office/officeart/2005/8/layout/pList1#1"/>
    <dgm:cxn modelId="{4E642F7F-19D1-4449-AB37-7AA15EC1A58E}" srcId="{576B8ECD-9176-4745-BBF0-9E414EE3E2F0}" destId="{18A965A2-40D8-4E39-8C86-91AC1862CC22}" srcOrd="1" destOrd="0" parTransId="{AA2A814C-2097-48B9-85FC-AA8470A63E17}" sibTransId="{EA3CF89D-EE87-4821-B4A5-F89A33A0A7D0}"/>
    <dgm:cxn modelId="{F784C587-191F-477C-9113-9C183A3DE587}" type="presOf" srcId="{B0F6AC33-A872-4B30-9B10-8D0CA026BD30}" destId="{337F088F-1C27-4BB1-905A-25CCA314049B}" srcOrd="0" destOrd="0" presId="urn:microsoft.com/office/officeart/2005/8/layout/pList1#1"/>
    <dgm:cxn modelId="{8ACD4592-2446-4790-9BDC-B97DC12F6473}" type="presOf" srcId="{F08B88C3-9BA6-4A20-9132-3045D5E3E32D}" destId="{29084220-A2CA-4565-9B2E-10BB1A206BD1}" srcOrd="0" destOrd="0" presId="urn:microsoft.com/office/officeart/2005/8/layout/pList1#1"/>
    <dgm:cxn modelId="{161F9BB2-334F-4127-8BB7-811B4D784BCC}" type="presOf" srcId="{F9C0C4DF-57CD-4C41-9D85-723C157E1689}" destId="{3D63D7AD-E10A-464D-B2DB-A8E3A972B24F}" srcOrd="0" destOrd="0" presId="urn:microsoft.com/office/officeart/2005/8/layout/pList1#1"/>
    <dgm:cxn modelId="{D1BE0EB6-2E75-48BB-A506-B6CFA1E5549A}" srcId="{576B8ECD-9176-4745-BBF0-9E414EE3E2F0}" destId="{403D9A85-68E6-4D70-9D2E-10D4792EBD81}" srcOrd="0" destOrd="0" parTransId="{1BE66556-5D45-4AC9-AE27-EC6A237650E7}" sibTransId="{F9C0C4DF-57CD-4C41-9D85-723C157E1689}"/>
    <dgm:cxn modelId="{5EF1B8BB-7D0C-4CAE-AA62-44E7C7A8C2F5}" srcId="{576B8ECD-9176-4745-BBF0-9E414EE3E2F0}" destId="{F08B88C3-9BA6-4A20-9132-3045D5E3E32D}" srcOrd="3" destOrd="0" parTransId="{370FF4D1-A076-4717-9B69-A2AD8F2B46C5}" sibTransId="{64BFB242-824C-4845-AE41-E16BCA64E91F}"/>
    <dgm:cxn modelId="{AC214BDE-5626-4E24-B1C0-FA3AF1A530DA}" type="presOf" srcId="{18A965A2-40D8-4E39-8C86-91AC1862CC22}" destId="{DEC5BBA1-D054-42AC-AB7A-011971446C9D}" srcOrd="0" destOrd="0" presId="urn:microsoft.com/office/officeart/2005/8/layout/pList1#1"/>
    <dgm:cxn modelId="{EC31C8E5-8F71-4D75-9AB2-0EEDD8959282}" type="presOf" srcId="{EA3CF89D-EE87-4821-B4A5-F89A33A0A7D0}" destId="{0C8A2D60-97F3-4E5A-AC75-20ED0335DDE9}" srcOrd="0" destOrd="0" presId="urn:microsoft.com/office/officeart/2005/8/layout/pList1#1"/>
    <dgm:cxn modelId="{97F00DEE-5993-418B-9C9A-92F6CFE1A482}" type="presOf" srcId="{576B8ECD-9176-4745-BBF0-9E414EE3E2F0}" destId="{1C2AB8EA-C738-4516-878C-50AC88894003}" srcOrd="0" destOrd="0" presId="urn:microsoft.com/office/officeart/2005/8/layout/pList1#1"/>
    <dgm:cxn modelId="{7697EA9B-67D1-44C3-8E5D-9A024D9BC256}" type="presParOf" srcId="{1C2AB8EA-C738-4516-878C-50AC88894003}" destId="{90754BA0-56A1-439E-8B76-8D6615927781}" srcOrd="0" destOrd="0" presId="urn:microsoft.com/office/officeart/2005/8/layout/pList1#1"/>
    <dgm:cxn modelId="{395986CA-F94A-4C08-B711-B8AA461F60CE}" type="presParOf" srcId="{90754BA0-56A1-439E-8B76-8D6615927781}" destId="{A6B3F11D-3975-467D-B186-EC287CB8099E}" srcOrd="0" destOrd="0" presId="urn:microsoft.com/office/officeart/2005/8/layout/pList1#1"/>
    <dgm:cxn modelId="{B01C29B6-082A-4BA3-BE22-1797C69D792D}" type="presParOf" srcId="{90754BA0-56A1-439E-8B76-8D6615927781}" destId="{1FAE2A16-13E2-4EB5-89AB-89DC2C0C62BA}" srcOrd="1" destOrd="0" presId="urn:microsoft.com/office/officeart/2005/8/layout/pList1#1"/>
    <dgm:cxn modelId="{DF2BC9A5-8F68-4741-B40E-E8ADADD7A669}" type="presParOf" srcId="{1C2AB8EA-C738-4516-878C-50AC88894003}" destId="{3D63D7AD-E10A-464D-B2DB-A8E3A972B24F}" srcOrd="1" destOrd="0" presId="urn:microsoft.com/office/officeart/2005/8/layout/pList1#1"/>
    <dgm:cxn modelId="{04C67D7C-CA79-4327-A39A-604A829B35FB}" type="presParOf" srcId="{1C2AB8EA-C738-4516-878C-50AC88894003}" destId="{4E0D2CC9-A752-41EF-9C3E-A93160636E7B}" srcOrd="2" destOrd="0" presId="urn:microsoft.com/office/officeart/2005/8/layout/pList1#1"/>
    <dgm:cxn modelId="{388340C1-9B9F-44D6-B4EC-F0271682C4FB}" type="presParOf" srcId="{4E0D2CC9-A752-41EF-9C3E-A93160636E7B}" destId="{3F63BE9E-D500-4E55-B5E4-895134BAB255}" srcOrd="0" destOrd="0" presId="urn:microsoft.com/office/officeart/2005/8/layout/pList1#1"/>
    <dgm:cxn modelId="{EE30E0D8-D8D1-4835-86F6-44ECD6DAEDE8}" type="presParOf" srcId="{4E0D2CC9-A752-41EF-9C3E-A93160636E7B}" destId="{DEC5BBA1-D054-42AC-AB7A-011971446C9D}" srcOrd="1" destOrd="0" presId="urn:microsoft.com/office/officeart/2005/8/layout/pList1#1"/>
    <dgm:cxn modelId="{A823731E-016F-4B30-9F75-1DC13E551694}" type="presParOf" srcId="{1C2AB8EA-C738-4516-878C-50AC88894003}" destId="{0C8A2D60-97F3-4E5A-AC75-20ED0335DDE9}" srcOrd="3" destOrd="0" presId="urn:microsoft.com/office/officeart/2005/8/layout/pList1#1"/>
    <dgm:cxn modelId="{489F8C9B-B60F-4F95-90F9-05C0B2A55F2F}" type="presParOf" srcId="{1C2AB8EA-C738-4516-878C-50AC88894003}" destId="{BBFE4C2A-3C6C-42F6-99A1-AEC5D787A09E}" srcOrd="4" destOrd="0" presId="urn:microsoft.com/office/officeart/2005/8/layout/pList1#1"/>
    <dgm:cxn modelId="{3B9EEECB-52D4-4D6B-B3FE-EDA13F2EDA29}" type="presParOf" srcId="{BBFE4C2A-3C6C-42F6-99A1-AEC5D787A09E}" destId="{E55DB931-1313-436D-B533-7D29FFC1F393}" srcOrd="0" destOrd="0" presId="urn:microsoft.com/office/officeart/2005/8/layout/pList1#1"/>
    <dgm:cxn modelId="{60153F8F-F1CE-4C11-B248-9DFC9AB98EFF}" type="presParOf" srcId="{BBFE4C2A-3C6C-42F6-99A1-AEC5D787A09E}" destId="{337F088F-1C27-4BB1-905A-25CCA314049B}" srcOrd="1" destOrd="0" presId="urn:microsoft.com/office/officeart/2005/8/layout/pList1#1"/>
    <dgm:cxn modelId="{1BA81236-C186-4EE7-8FE9-6E6A552F6CFA}" type="presParOf" srcId="{1C2AB8EA-C738-4516-878C-50AC88894003}" destId="{56CF70B5-6BB5-4C54-94AA-7EB702129805}" srcOrd="5" destOrd="0" presId="urn:microsoft.com/office/officeart/2005/8/layout/pList1#1"/>
    <dgm:cxn modelId="{6CDF31C3-A38C-4B7C-BF97-A5F839F548D3}" type="presParOf" srcId="{1C2AB8EA-C738-4516-878C-50AC88894003}" destId="{898AA04A-77F8-4C3E-B33A-FBDFD50EEEB0}" srcOrd="6" destOrd="0" presId="urn:microsoft.com/office/officeart/2005/8/layout/pList1#1"/>
    <dgm:cxn modelId="{CFCAE643-E5EC-4147-B2FF-9FB4F0382B1B}" type="presParOf" srcId="{898AA04A-77F8-4C3E-B33A-FBDFD50EEEB0}" destId="{D67153A3-D7E7-4BE0-BDA6-BFFD5EB17437}" srcOrd="0" destOrd="0" presId="urn:microsoft.com/office/officeart/2005/8/layout/pList1#1"/>
    <dgm:cxn modelId="{944AD134-D678-48B9-8C31-E39CA2953DDD}" type="presParOf" srcId="{898AA04A-77F8-4C3E-B33A-FBDFD50EEEB0}" destId="{29084220-A2CA-4565-9B2E-10BB1A206BD1}" srcOrd="1" destOrd="0" presId="urn:microsoft.com/office/officeart/2005/8/layout/pList1#1"/>
    <dgm:cxn modelId="{DB9A3D3B-7DB5-4857-A08D-DBA6186FD0DF}" type="presParOf" srcId="{1C2AB8EA-C738-4516-878C-50AC88894003}" destId="{648E6AA7-3917-4148-88E4-705329CAC48B}" srcOrd="7" destOrd="0" presId="urn:microsoft.com/office/officeart/2005/8/layout/pList1#1"/>
    <dgm:cxn modelId="{0B4995FC-C34F-4355-AB2A-94978EC5EAEA}" type="presParOf" srcId="{1C2AB8EA-C738-4516-878C-50AC88894003}" destId="{C585D82D-21D6-4A90-872A-5DF48D9798BB}" srcOrd="8" destOrd="0" presId="urn:microsoft.com/office/officeart/2005/8/layout/pList1#1"/>
    <dgm:cxn modelId="{1CAD6BF4-4C7C-40EF-A260-814E3691EB2F}" type="presParOf" srcId="{C585D82D-21D6-4A90-872A-5DF48D9798BB}" destId="{F69137EE-D8F7-4664-ADB3-A88588B9C2C8}" srcOrd="0" destOrd="0" presId="urn:microsoft.com/office/officeart/2005/8/layout/pList1#1"/>
    <dgm:cxn modelId="{D293E881-946F-4F6D-B549-E7E004639A50}" type="presParOf" srcId="{C585D82D-21D6-4A90-872A-5DF48D9798BB}" destId="{2E4A6EE2-90BA-4B19-A431-5F9FBB0518ED}"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C52A9C-31F0-4769-A7EC-3B15BA13F172}">
      <dsp:nvSpPr>
        <dsp:cNvPr id="0" name=""/>
        <dsp:cNvSpPr/>
      </dsp:nvSpPr>
      <dsp:spPr>
        <a:xfrm rot="5400000">
          <a:off x="793969" y="935155"/>
          <a:ext cx="813851" cy="926541"/>
        </a:xfrm>
        <a:prstGeom prst="bentUpArrow">
          <a:avLst>
            <a:gd name="adj1" fmla="val 32840"/>
            <a:gd name="adj2" fmla="val 25000"/>
            <a:gd name="adj3" fmla="val 35780"/>
          </a:avLst>
        </a:prstGeom>
        <a:gradFill rotWithShape="0">
          <a:gsLst>
            <a:gs pos="0">
              <a:schemeClr val="accent4">
                <a:tint val="50000"/>
                <a:hueOff val="0"/>
                <a:satOff val="0"/>
                <a:lumOff val="0"/>
                <a:alphaOff val="0"/>
                <a:shade val="51000"/>
                <a:satMod val="130000"/>
              </a:schemeClr>
            </a:gs>
            <a:gs pos="80000">
              <a:schemeClr val="accent4">
                <a:tint val="50000"/>
                <a:hueOff val="0"/>
                <a:satOff val="0"/>
                <a:lumOff val="0"/>
                <a:alphaOff val="0"/>
                <a:shade val="93000"/>
                <a:satMod val="130000"/>
              </a:schemeClr>
            </a:gs>
            <a:gs pos="100000">
              <a:schemeClr val="accent4">
                <a:tint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10AF61A6-C5EC-4657-89D1-1660658002EE}">
      <dsp:nvSpPr>
        <dsp:cNvPr id="0" name=""/>
        <dsp:cNvSpPr/>
      </dsp:nvSpPr>
      <dsp:spPr>
        <a:xfrm>
          <a:off x="578347" y="32984"/>
          <a:ext cx="1370047" cy="958988"/>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Define</a:t>
          </a:r>
        </a:p>
      </dsp:txBody>
      <dsp:txXfrm>
        <a:off x="625169" y="79806"/>
        <a:ext cx="1276403" cy="865344"/>
      </dsp:txXfrm>
    </dsp:sp>
    <dsp:sp modelId="{41BAD27D-281C-408F-B4C0-22950535C353}">
      <dsp:nvSpPr>
        <dsp:cNvPr id="0" name=""/>
        <dsp:cNvSpPr/>
      </dsp:nvSpPr>
      <dsp:spPr>
        <a:xfrm>
          <a:off x="2015146" y="71716"/>
          <a:ext cx="2875571" cy="7540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Define and quantify the problem and objective</a:t>
          </a:r>
        </a:p>
      </dsp:txBody>
      <dsp:txXfrm>
        <a:off x="2015146" y="71716"/>
        <a:ext cx="2875571" cy="754014"/>
      </dsp:txXfrm>
    </dsp:sp>
    <dsp:sp modelId="{2AE3114D-6B2A-4FED-AB4B-5677839D2208}">
      <dsp:nvSpPr>
        <dsp:cNvPr id="0" name=""/>
        <dsp:cNvSpPr/>
      </dsp:nvSpPr>
      <dsp:spPr>
        <a:xfrm rot="5400000">
          <a:off x="2526919" y="2012416"/>
          <a:ext cx="813851" cy="926541"/>
        </a:xfrm>
        <a:prstGeom prst="bentUpArrow">
          <a:avLst>
            <a:gd name="adj1" fmla="val 32840"/>
            <a:gd name="adj2" fmla="val 25000"/>
            <a:gd name="adj3" fmla="val 35780"/>
          </a:avLst>
        </a:prstGeom>
        <a:gradFill rotWithShape="0">
          <a:gsLst>
            <a:gs pos="0">
              <a:schemeClr val="accent4">
                <a:tint val="50000"/>
                <a:hueOff val="4101978"/>
                <a:satOff val="-27674"/>
                <a:lumOff val="1663"/>
                <a:alphaOff val="0"/>
                <a:shade val="51000"/>
                <a:satMod val="130000"/>
              </a:schemeClr>
            </a:gs>
            <a:gs pos="80000">
              <a:schemeClr val="accent4">
                <a:tint val="50000"/>
                <a:hueOff val="4101978"/>
                <a:satOff val="-27674"/>
                <a:lumOff val="1663"/>
                <a:alphaOff val="0"/>
                <a:shade val="93000"/>
                <a:satMod val="130000"/>
              </a:schemeClr>
            </a:gs>
            <a:gs pos="100000">
              <a:schemeClr val="accent4">
                <a:tint val="50000"/>
                <a:hueOff val="4101978"/>
                <a:satOff val="-27674"/>
                <a:lumOff val="166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8611902E-F627-4052-A5FF-EFAE704DBF5C}">
      <dsp:nvSpPr>
        <dsp:cNvPr id="0" name=""/>
        <dsp:cNvSpPr/>
      </dsp:nvSpPr>
      <dsp:spPr>
        <a:xfrm>
          <a:off x="2311297" y="1110245"/>
          <a:ext cx="1370047" cy="958988"/>
        </a:xfrm>
        <a:prstGeom prst="roundRect">
          <a:avLst>
            <a:gd name="adj" fmla="val 16670"/>
          </a:avLst>
        </a:prstGeom>
        <a:gradFill rotWithShape="0">
          <a:gsLst>
            <a:gs pos="0">
              <a:schemeClr val="accent4">
                <a:hueOff val="2803384"/>
                <a:satOff val="-12133"/>
                <a:lumOff val="-9314"/>
                <a:alphaOff val="0"/>
                <a:shade val="51000"/>
                <a:satMod val="130000"/>
              </a:schemeClr>
            </a:gs>
            <a:gs pos="80000">
              <a:schemeClr val="accent4">
                <a:hueOff val="2803384"/>
                <a:satOff val="-12133"/>
                <a:lumOff val="-9314"/>
                <a:alphaOff val="0"/>
                <a:shade val="93000"/>
                <a:satMod val="130000"/>
              </a:schemeClr>
            </a:gs>
            <a:gs pos="100000">
              <a:schemeClr val="accent4">
                <a:hueOff val="2803384"/>
                <a:satOff val="-12133"/>
                <a:lumOff val="-9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Measure</a:t>
          </a:r>
        </a:p>
      </dsp:txBody>
      <dsp:txXfrm>
        <a:off x="2358119" y="1157067"/>
        <a:ext cx="1276403" cy="865344"/>
      </dsp:txXfrm>
    </dsp:sp>
    <dsp:sp modelId="{BEF9C403-77B7-4937-90B4-158FD30F0951}">
      <dsp:nvSpPr>
        <dsp:cNvPr id="0" name=""/>
        <dsp:cNvSpPr/>
      </dsp:nvSpPr>
      <dsp:spPr>
        <a:xfrm>
          <a:off x="3663593" y="1138869"/>
          <a:ext cx="4028624"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Baseline process, validate measures, and identify all possible x’s and dependent Y’s</a:t>
          </a:r>
        </a:p>
      </dsp:txBody>
      <dsp:txXfrm>
        <a:off x="3663593" y="1138869"/>
        <a:ext cx="4028624" cy="775096"/>
      </dsp:txXfrm>
    </dsp:sp>
    <dsp:sp modelId="{DFE0F5F9-9A6C-45BD-A9A1-A177557A67E6}">
      <dsp:nvSpPr>
        <dsp:cNvPr id="0" name=""/>
        <dsp:cNvSpPr/>
      </dsp:nvSpPr>
      <dsp:spPr>
        <a:xfrm rot="5400000">
          <a:off x="3967780" y="3089676"/>
          <a:ext cx="813851" cy="926541"/>
        </a:xfrm>
        <a:prstGeom prst="bentUpArrow">
          <a:avLst>
            <a:gd name="adj1" fmla="val 32840"/>
            <a:gd name="adj2" fmla="val 25000"/>
            <a:gd name="adj3" fmla="val 35780"/>
          </a:avLst>
        </a:prstGeom>
        <a:gradFill rotWithShape="0">
          <a:gsLst>
            <a:gs pos="0">
              <a:schemeClr val="accent4">
                <a:tint val="50000"/>
                <a:hueOff val="8203955"/>
                <a:satOff val="-55349"/>
                <a:lumOff val="3327"/>
                <a:alphaOff val="0"/>
                <a:shade val="51000"/>
                <a:satMod val="130000"/>
              </a:schemeClr>
            </a:gs>
            <a:gs pos="80000">
              <a:schemeClr val="accent4">
                <a:tint val="50000"/>
                <a:hueOff val="8203955"/>
                <a:satOff val="-55349"/>
                <a:lumOff val="3327"/>
                <a:alphaOff val="0"/>
                <a:shade val="93000"/>
                <a:satMod val="130000"/>
              </a:schemeClr>
            </a:gs>
            <a:gs pos="100000">
              <a:schemeClr val="accent4">
                <a:tint val="50000"/>
                <a:hueOff val="8203955"/>
                <a:satOff val="-55349"/>
                <a:lumOff val="3327"/>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C8375912-6056-45D1-B03D-313CDEF02EA6}">
      <dsp:nvSpPr>
        <dsp:cNvPr id="0" name=""/>
        <dsp:cNvSpPr/>
      </dsp:nvSpPr>
      <dsp:spPr>
        <a:xfrm>
          <a:off x="3831937" y="2164787"/>
          <a:ext cx="1370047" cy="958988"/>
        </a:xfrm>
        <a:prstGeom prst="roundRect">
          <a:avLst>
            <a:gd name="adj" fmla="val 16670"/>
          </a:avLst>
        </a:prstGeom>
        <a:gradFill rotWithShape="0">
          <a:gsLst>
            <a:gs pos="0">
              <a:schemeClr val="accent4">
                <a:hueOff val="5606769"/>
                <a:satOff val="-24267"/>
                <a:lumOff val="-18628"/>
                <a:alphaOff val="0"/>
                <a:shade val="51000"/>
                <a:satMod val="130000"/>
              </a:schemeClr>
            </a:gs>
            <a:gs pos="80000">
              <a:schemeClr val="accent4">
                <a:hueOff val="5606769"/>
                <a:satOff val="-24267"/>
                <a:lumOff val="-18628"/>
                <a:alphaOff val="0"/>
                <a:shade val="93000"/>
                <a:satMod val="130000"/>
              </a:schemeClr>
            </a:gs>
            <a:gs pos="100000">
              <a:schemeClr val="accent4">
                <a:hueOff val="5606769"/>
                <a:satOff val="-24267"/>
                <a:lumOff val="-1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Analyze</a:t>
          </a:r>
        </a:p>
      </dsp:txBody>
      <dsp:txXfrm>
        <a:off x="3878759" y="2211609"/>
        <a:ext cx="1276403" cy="865344"/>
      </dsp:txXfrm>
    </dsp:sp>
    <dsp:sp modelId="{5515B0E1-B883-4239-B42B-048C8CF8C47C}">
      <dsp:nvSpPr>
        <dsp:cNvPr id="0" name=""/>
        <dsp:cNvSpPr/>
      </dsp:nvSpPr>
      <dsp:spPr>
        <a:xfrm>
          <a:off x="5291746" y="2281517"/>
          <a:ext cx="3240578"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Analyze and validate causes identifying critical factors</a:t>
          </a:r>
        </a:p>
      </dsp:txBody>
      <dsp:txXfrm>
        <a:off x="5291746" y="2281517"/>
        <a:ext cx="3240578" cy="775096"/>
      </dsp:txXfrm>
    </dsp:sp>
    <dsp:sp modelId="{AC9D4A74-FC6C-461C-9575-07AB2CFFC0C0}">
      <dsp:nvSpPr>
        <dsp:cNvPr id="0" name=""/>
        <dsp:cNvSpPr/>
      </dsp:nvSpPr>
      <dsp:spPr>
        <a:xfrm rot="5400000">
          <a:off x="5554686" y="4166937"/>
          <a:ext cx="813851" cy="926541"/>
        </a:xfrm>
        <a:prstGeom prst="bentUpArrow">
          <a:avLst>
            <a:gd name="adj1" fmla="val 32840"/>
            <a:gd name="adj2" fmla="val 25000"/>
            <a:gd name="adj3" fmla="val 35780"/>
          </a:avLst>
        </a:prstGeom>
        <a:gradFill rotWithShape="0">
          <a:gsLst>
            <a:gs pos="0">
              <a:schemeClr val="accent4">
                <a:tint val="50000"/>
                <a:hueOff val="12305933"/>
                <a:satOff val="-83023"/>
                <a:lumOff val="4990"/>
                <a:alphaOff val="0"/>
                <a:shade val="51000"/>
                <a:satMod val="130000"/>
              </a:schemeClr>
            </a:gs>
            <a:gs pos="80000">
              <a:schemeClr val="accent4">
                <a:tint val="50000"/>
                <a:hueOff val="12305933"/>
                <a:satOff val="-83023"/>
                <a:lumOff val="4990"/>
                <a:alphaOff val="0"/>
                <a:shade val="93000"/>
                <a:satMod val="130000"/>
              </a:schemeClr>
            </a:gs>
            <a:gs pos="100000">
              <a:schemeClr val="accent4">
                <a:tint val="50000"/>
                <a:hueOff val="12305933"/>
                <a:satOff val="-83023"/>
                <a:lumOff val="499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88900" h="88900"/>
          <a:bevelB w="88900" h="31750" prst="angle"/>
        </a:sp3d>
      </dsp:spPr>
      <dsp:style>
        <a:lnRef idx="0">
          <a:scrgbClr r="0" g="0" b="0"/>
        </a:lnRef>
        <a:fillRef idx="3">
          <a:scrgbClr r="0" g="0" b="0"/>
        </a:fillRef>
        <a:effectRef idx="2">
          <a:scrgbClr r="0" g="0" b="0"/>
        </a:effectRef>
        <a:fontRef idx="minor"/>
      </dsp:style>
    </dsp:sp>
    <dsp:sp modelId="{DC9B48FE-53B0-48AF-941E-C87831F7B69F}">
      <dsp:nvSpPr>
        <dsp:cNvPr id="0" name=""/>
        <dsp:cNvSpPr/>
      </dsp:nvSpPr>
      <dsp:spPr>
        <a:xfrm>
          <a:off x="5339065" y="3264766"/>
          <a:ext cx="1370047" cy="958988"/>
        </a:xfrm>
        <a:prstGeom prst="roundRect">
          <a:avLst>
            <a:gd name="adj" fmla="val 16670"/>
          </a:avLst>
        </a:prstGeom>
        <a:gradFill rotWithShape="0">
          <a:gsLst>
            <a:gs pos="0">
              <a:schemeClr val="accent4">
                <a:hueOff val="8410153"/>
                <a:satOff val="-36400"/>
                <a:lumOff val="-27942"/>
                <a:alphaOff val="0"/>
                <a:shade val="51000"/>
                <a:satMod val="130000"/>
              </a:schemeClr>
            </a:gs>
            <a:gs pos="80000">
              <a:schemeClr val="accent4">
                <a:hueOff val="8410153"/>
                <a:satOff val="-36400"/>
                <a:lumOff val="-27942"/>
                <a:alphaOff val="0"/>
                <a:shade val="93000"/>
                <a:satMod val="130000"/>
              </a:schemeClr>
            </a:gs>
            <a:gs pos="100000">
              <a:schemeClr val="accent4">
                <a:hueOff val="8410153"/>
                <a:satOff val="-36400"/>
                <a:lumOff val="-2794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Improve</a:t>
          </a:r>
        </a:p>
      </dsp:txBody>
      <dsp:txXfrm>
        <a:off x="5385887" y="3311588"/>
        <a:ext cx="1276403" cy="865344"/>
      </dsp:txXfrm>
    </dsp:sp>
    <dsp:sp modelId="{49C559FB-101A-49F8-ABA9-837AD4053029}">
      <dsp:nvSpPr>
        <dsp:cNvPr id="0" name=""/>
        <dsp:cNvSpPr/>
      </dsp:nvSpPr>
      <dsp:spPr>
        <a:xfrm>
          <a:off x="6752966" y="3352166"/>
          <a:ext cx="2136450" cy="7750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Develop solutions</a:t>
          </a:r>
        </a:p>
      </dsp:txBody>
      <dsp:txXfrm>
        <a:off x="6752966" y="3352166"/>
        <a:ext cx="2136450" cy="775096"/>
      </dsp:txXfrm>
    </dsp:sp>
    <dsp:sp modelId="{D917A64E-7ED6-4DB8-BCF0-E29926AEBA03}">
      <dsp:nvSpPr>
        <dsp:cNvPr id="0" name=""/>
        <dsp:cNvSpPr/>
      </dsp:nvSpPr>
      <dsp:spPr>
        <a:xfrm>
          <a:off x="6925971" y="4342026"/>
          <a:ext cx="1370047" cy="958988"/>
        </a:xfrm>
        <a:prstGeom prst="roundRect">
          <a:avLst>
            <a:gd name="adj" fmla="val 1667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Control</a:t>
          </a:r>
        </a:p>
      </dsp:txBody>
      <dsp:txXfrm>
        <a:off x="6972793" y="4388848"/>
        <a:ext cx="1276403" cy="865344"/>
      </dsp:txXfrm>
    </dsp:sp>
    <dsp:sp modelId="{56EDE3D9-7B7E-4D2E-AD38-82AD1FE63D10}">
      <dsp:nvSpPr>
        <dsp:cNvPr id="0" name=""/>
        <dsp:cNvSpPr/>
      </dsp:nvSpPr>
      <dsp:spPr>
        <a:xfrm>
          <a:off x="8305773" y="4384556"/>
          <a:ext cx="1981225" cy="8687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latin typeface="+mj-lt"/>
            </a:rPr>
            <a:t>Implement and sustain solutions</a:t>
          </a:r>
        </a:p>
      </dsp:txBody>
      <dsp:txXfrm>
        <a:off x="8305773" y="4384556"/>
        <a:ext cx="1981225" cy="8687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02F6D-E429-40B0-A8BE-9C554F776B1A}">
      <dsp:nvSpPr>
        <dsp:cNvPr id="0" name=""/>
        <dsp:cNvSpPr/>
      </dsp:nvSpPr>
      <dsp:spPr>
        <a:xfrm rot="5400000">
          <a:off x="-160220" y="162931"/>
          <a:ext cx="1068136" cy="747695"/>
        </a:xfrm>
        <a:prstGeom prst="chevron">
          <a:avLst/>
        </a:prstGeom>
        <a:gradFill rotWithShape="0">
          <a:gsLst>
            <a:gs pos="0">
              <a:schemeClr val="accent1">
                <a:shade val="50000"/>
                <a:hueOff val="0"/>
                <a:satOff val="0"/>
                <a:lumOff val="0"/>
                <a:alphaOff val="0"/>
                <a:shade val="51000"/>
                <a:satMod val="130000"/>
              </a:schemeClr>
            </a:gs>
            <a:gs pos="80000">
              <a:schemeClr val="accent1">
                <a:shade val="50000"/>
                <a:hueOff val="0"/>
                <a:satOff val="0"/>
                <a:lumOff val="0"/>
                <a:alphaOff val="0"/>
                <a:shade val="93000"/>
                <a:satMod val="130000"/>
              </a:schemeClr>
            </a:gs>
            <a:gs pos="100000">
              <a:schemeClr val="accent1">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Define</a:t>
          </a:r>
        </a:p>
      </dsp:txBody>
      <dsp:txXfrm rot="-5400000">
        <a:off x="1" y="376559"/>
        <a:ext cx="747695" cy="320441"/>
      </dsp:txXfrm>
    </dsp:sp>
    <dsp:sp modelId="{E10D1E9A-4B6D-495C-8DFA-31CBBDCCDBC8}">
      <dsp:nvSpPr>
        <dsp:cNvPr id="0" name=""/>
        <dsp:cNvSpPr/>
      </dsp:nvSpPr>
      <dsp:spPr>
        <a:xfrm rot="5400000">
          <a:off x="4017264" y="-326685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Problem Statement, Objective, Business Case, Project Scope, Team</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Main Tools</a:t>
          </a:r>
          <a:r>
            <a:rPr lang="en-US" sz="1600" kern="1200" dirty="0">
              <a:latin typeface="+mn-lt"/>
              <a:cs typeface="Arial" pitchFamily="34" charset="0"/>
            </a:rPr>
            <a:t>: Project Charter, Pareto, Process Maps</a:t>
          </a:r>
        </a:p>
      </dsp:txBody>
      <dsp:txXfrm rot="-5400000">
        <a:off x="747695" y="36604"/>
        <a:ext cx="7199534" cy="626504"/>
      </dsp:txXfrm>
    </dsp:sp>
    <dsp:sp modelId="{BC65B0E7-2344-4F9F-9F15-B393C6B4FBDF}">
      <dsp:nvSpPr>
        <dsp:cNvPr id="0" name=""/>
        <dsp:cNvSpPr/>
      </dsp:nvSpPr>
      <dsp:spPr>
        <a:xfrm rot="5400000">
          <a:off x="-160220" y="111374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Measure</a:t>
          </a:r>
        </a:p>
      </dsp:txBody>
      <dsp:txXfrm rot="-5400000">
        <a:off x="1" y="1327369"/>
        <a:ext cx="747695" cy="320441"/>
      </dsp:txXfrm>
    </dsp:sp>
    <dsp:sp modelId="{BCFF1836-0ABD-46E3-984A-BC1D5EF50243}">
      <dsp:nvSpPr>
        <dsp:cNvPr id="0" name=""/>
        <dsp:cNvSpPr/>
      </dsp:nvSpPr>
      <dsp:spPr>
        <a:xfrm rot="5400000">
          <a:off x="4017264" y="-231604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Brainstorm/Prioritize Possible x’s, Validate measurement, Capability</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Basic Statistics, C &amp; E, XY Matrix, Capability Analysis, MSA, Process Maps, Control Charts </a:t>
          </a:r>
        </a:p>
      </dsp:txBody>
      <dsp:txXfrm rot="-5400000">
        <a:off x="747695" y="987414"/>
        <a:ext cx="7199534" cy="626504"/>
      </dsp:txXfrm>
    </dsp:sp>
    <dsp:sp modelId="{EC9FA2C9-5E4F-4B22-85E4-ADE232D7B588}">
      <dsp:nvSpPr>
        <dsp:cNvPr id="0" name=""/>
        <dsp:cNvSpPr/>
      </dsp:nvSpPr>
      <dsp:spPr>
        <a:xfrm rot="5400000">
          <a:off x="-160220" y="206455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Analyze</a:t>
          </a:r>
        </a:p>
      </dsp:txBody>
      <dsp:txXfrm rot="-5400000">
        <a:off x="1" y="2278179"/>
        <a:ext cx="747695" cy="320441"/>
      </dsp:txXfrm>
    </dsp:sp>
    <dsp:sp modelId="{EFB35301-3C81-4AFC-963E-A9533A6E6DED}">
      <dsp:nvSpPr>
        <dsp:cNvPr id="0" name=""/>
        <dsp:cNvSpPr/>
      </dsp:nvSpPr>
      <dsp:spPr>
        <a:xfrm rot="5400000">
          <a:off x="4017264" y="-136523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Identify critical x’s</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Hypotheses Tests (Normal/Non Normal), Regression and Correlation</a:t>
          </a:r>
        </a:p>
      </dsp:txBody>
      <dsp:txXfrm rot="-5400000">
        <a:off x="747695" y="1938224"/>
        <a:ext cx="7199534" cy="626504"/>
      </dsp:txXfrm>
    </dsp:sp>
    <dsp:sp modelId="{3B6CE18B-F5BD-49DB-8936-4B47DE37335B}">
      <dsp:nvSpPr>
        <dsp:cNvPr id="0" name=""/>
        <dsp:cNvSpPr/>
      </dsp:nvSpPr>
      <dsp:spPr>
        <a:xfrm rot="5400000">
          <a:off x="-160220" y="3015361"/>
          <a:ext cx="1068136" cy="747695"/>
        </a:xfrm>
        <a:prstGeom prst="chevron">
          <a:avLst/>
        </a:prstGeom>
        <a:gradFill rotWithShape="0">
          <a:gsLst>
            <a:gs pos="0">
              <a:schemeClr val="accent1">
                <a:shade val="50000"/>
                <a:hueOff val="302336"/>
                <a:satOff val="-36210"/>
                <a:lumOff val="48266"/>
                <a:alphaOff val="0"/>
                <a:shade val="51000"/>
                <a:satMod val="130000"/>
              </a:schemeClr>
            </a:gs>
            <a:gs pos="80000">
              <a:schemeClr val="accent1">
                <a:shade val="50000"/>
                <a:hueOff val="302336"/>
                <a:satOff val="-36210"/>
                <a:lumOff val="48266"/>
                <a:alphaOff val="0"/>
                <a:shade val="93000"/>
                <a:satMod val="130000"/>
              </a:schemeClr>
            </a:gs>
            <a:gs pos="100000">
              <a:schemeClr val="accent1">
                <a:shade val="50000"/>
                <a:hueOff val="302336"/>
                <a:satOff val="-36210"/>
                <a:lumOff val="4826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Improve</a:t>
          </a:r>
        </a:p>
      </dsp:txBody>
      <dsp:txXfrm rot="-5400000">
        <a:off x="1" y="3228989"/>
        <a:ext cx="747695" cy="320441"/>
      </dsp:txXfrm>
    </dsp:sp>
    <dsp:sp modelId="{73845D5A-426F-477B-A8C0-95621EEDA9B9}">
      <dsp:nvSpPr>
        <dsp:cNvPr id="0" name=""/>
        <dsp:cNvSpPr/>
      </dsp:nvSpPr>
      <dsp:spPr>
        <a:xfrm rot="5400000">
          <a:off x="4017264" y="-414427"/>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302336"/>
              <a:satOff val="-36210"/>
              <a:lumOff val="48266"/>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Design, Test, and Implement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DOE, Implementation/Change/Communication Plan </a:t>
          </a:r>
        </a:p>
      </dsp:txBody>
      <dsp:txXfrm rot="-5400000">
        <a:off x="747695" y="2889034"/>
        <a:ext cx="7199534" cy="626504"/>
      </dsp:txXfrm>
    </dsp:sp>
    <dsp:sp modelId="{67BD89A3-265D-4B6D-9A56-5FA397003040}">
      <dsp:nvSpPr>
        <dsp:cNvPr id="0" name=""/>
        <dsp:cNvSpPr/>
      </dsp:nvSpPr>
      <dsp:spPr>
        <a:xfrm rot="5400000">
          <a:off x="-160220" y="3966171"/>
          <a:ext cx="1068136" cy="747695"/>
        </a:xfrm>
        <a:prstGeom prst="chevron">
          <a:avLst/>
        </a:prstGeom>
        <a:gradFill rotWithShape="0">
          <a:gsLst>
            <a:gs pos="0">
              <a:schemeClr val="accent1">
                <a:shade val="50000"/>
                <a:hueOff val="151168"/>
                <a:satOff val="-18105"/>
                <a:lumOff val="24133"/>
                <a:alphaOff val="0"/>
                <a:shade val="51000"/>
                <a:satMod val="130000"/>
              </a:schemeClr>
            </a:gs>
            <a:gs pos="80000">
              <a:schemeClr val="accent1">
                <a:shade val="50000"/>
                <a:hueOff val="151168"/>
                <a:satOff val="-18105"/>
                <a:lumOff val="24133"/>
                <a:alphaOff val="0"/>
                <a:shade val="93000"/>
                <a:satMod val="130000"/>
              </a:schemeClr>
            </a:gs>
            <a:gs pos="100000">
              <a:schemeClr val="accent1">
                <a:shade val="50000"/>
                <a:hueOff val="151168"/>
                <a:satOff val="-18105"/>
                <a:lumOff val="2413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Arial" pitchFamily="34" charset="0"/>
            </a:rPr>
            <a:t>Contro</a:t>
          </a:r>
          <a:r>
            <a:rPr lang="en-US" sz="1400" b="1" kern="1200" dirty="0">
              <a:latin typeface="Arial" pitchFamily="34" charset="0"/>
              <a:cs typeface="Arial" pitchFamily="34" charset="0"/>
            </a:rPr>
            <a:t>l</a:t>
          </a:r>
        </a:p>
      </dsp:txBody>
      <dsp:txXfrm rot="-5400000">
        <a:off x="1" y="4179799"/>
        <a:ext cx="747695" cy="320441"/>
      </dsp:txXfrm>
    </dsp:sp>
    <dsp:sp modelId="{6280533E-F70F-4DD5-BA3A-F865444F67D2}">
      <dsp:nvSpPr>
        <dsp:cNvPr id="0" name=""/>
        <dsp:cNvSpPr/>
      </dsp:nvSpPr>
      <dsp:spPr>
        <a:xfrm rot="5400000">
          <a:off x="4017264" y="536382"/>
          <a:ext cx="694288" cy="7233426"/>
        </a:xfrm>
        <a:prstGeom prst="round2SameRect">
          <a:avLst/>
        </a:prstGeom>
        <a:solidFill>
          <a:schemeClr val="lt1">
            <a:alpha val="90000"/>
            <a:hueOff val="0"/>
            <a:satOff val="0"/>
            <a:lumOff val="0"/>
            <a:alphaOff val="0"/>
          </a:schemeClr>
        </a:solidFill>
        <a:ln w="9525" cap="flat" cmpd="sng" algn="ctr">
          <a:solidFill>
            <a:schemeClr val="accent1">
              <a:shade val="50000"/>
              <a:hueOff val="151168"/>
              <a:satOff val="-18105"/>
              <a:lumOff val="24133"/>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1" kern="1200" dirty="0">
              <a:solidFill>
                <a:schemeClr val="accent4"/>
              </a:solidFill>
              <a:latin typeface="+mn-lt"/>
              <a:cs typeface="Arial" pitchFamily="34" charset="0"/>
            </a:rPr>
            <a:t>Goal</a:t>
          </a:r>
          <a:r>
            <a:rPr lang="en-US" sz="1600" kern="1200" dirty="0">
              <a:latin typeface="+mn-lt"/>
              <a:cs typeface="Arial" pitchFamily="34" charset="0"/>
            </a:rPr>
            <a:t>: Lock-in the Improvement</a:t>
          </a:r>
        </a:p>
        <a:p>
          <a:pPr marL="171450" lvl="1" indent="-171450" algn="l" defTabSz="711200">
            <a:lnSpc>
              <a:spcPct val="90000"/>
            </a:lnSpc>
            <a:spcBef>
              <a:spcPct val="0"/>
            </a:spcBef>
            <a:spcAft>
              <a:spcPct val="15000"/>
            </a:spcAft>
            <a:buChar char="•"/>
          </a:pPr>
          <a:r>
            <a:rPr lang="en-US" sz="1600" b="1" kern="1200" dirty="0">
              <a:latin typeface="+mn-lt"/>
              <a:cs typeface="Arial" pitchFamily="34" charset="0"/>
            </a:rPr>
            <a:t>Tools</a:t>
          </a:r>
          <a:r>
            <a:rPr lang="en-US" sz="1600" kern="1200" dirty="0">
              <a:latin typeface="+mn-lt"/>
              <a:cs typeface="Arial" pitchFamily="34" charset="0"/>
            </a:rPr>
            <a:t>: Control Plan, Poka-Yoke, SPC, SOPs, Training Plans etc. </a:t>
          </a:r>
        </a:p>
      </dsp:txBody>
      <dsp:txXfrm rot="-5400000">
        <a:off x="747695" y="3839843"/>
        <a:ext cx="7199534" cy="6265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3C666D-B30A-4A68-868D-127D64906563}">
      <dsp:nvSpPr>
        <dsp:cNvPr id="0" name=""/>
        <dsp:cNvSpPr/>
      </dsp:nvSpPr>
      <dsp:spPr>
        <a:xfrm>
          <a:off x="342979" y="105"/>
          <a:ext cx="1354596" cy="677298"/>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Lean</a:t>
          </a:r>
        </a:p>
      </dsp:txBody>
      <dsp:txXfrm>
        <a:off x="362816" y="19942"/>
        <a:ext cx="1314922" cy="637624"/>
      </dsp:txXfrm>
    </dsp:sp>
    <dsp:sp modelId="{9E1845BE-FA50-4262-8430-FF5A69967662}">
      <dsp:nvSpPr>
        <dsp:cNvPr id="0" name=""/>
        <dsp:cNvSpPr/>
      </dsp:nvSpPr>
      <dsp:spPr>
        <a:xfrm>
          <a:off x="478438"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C1B5305-44B2-4870-AF98-1A51F81B5C25}">
      <dsp:nvSpPr>
        <dsp:cNvPr id="0" name=""/>
        <dsp:cNvSpPr/>
      </dsp:nvSpPr>
      <dsp:spPr>
        <a:xfrm>
          <a:off x="613898"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Waste</a:t>
          </a:r>
        </a:p>
      </dsp:txBody>
      <dsp:txXfrm>
        <a:off x="633735" y="866565"/>
        <a:ext cx="1044003" cy="637624"/>
      </dsp:txXfrm>
    </dsp:sp>
    <dsp:sp modelId="{CE02BD61-B836-4BFB-8D52-680E279A8020}">
      <dsp:nvSpPr>
        <dsp:cNvPr id="0" name=""/>
        <dsp:cNvSpPr/>
      </dsp:nvSpPr>
      <dsp:spPr>
        <a:xfrm>
          <a:off x="478438"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6ABAB58F-AB78-4DE4-97C3-4569D8927762}">
      <dsp:nvSpPr>
        <dsp:cNvPr id="0" name=""/>
        <dsp:cNvSpPr/>
      </dsp:nvSpPr>
      <dsp:spPr>
        <a:xfrm>
          <a:off x="613898"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601934"/>
              <a:satOff val="-6933"/>
              <a:lumOff val="-5322"/>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Process Flow</a:t>
          </a:r>
        </a:p>
      </dsp:txBody>
      <dsp:txXfrm>
        <a:off x="633735" y="1713187"/>
        <a:ext cx="1044003" cy="637624"/>
      </dsp:txXfrm>
    </dsp:sp>
    <dsp:sp modelId="{03997256-C009-4D37-A1DC-0FCE7E80F25E}">
      <dsp:nvSpPr>
        <dsp:cNvPr id="0" name=""/>
        <dsp:cNvSpPr/>
      </dsp:nvSpPr>
      <dsp:spPr>
        <a:xfrm>
          <a:off x="478438"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256ADBC-01F7-4C23-900B-041A1D7D3875}">
      <dsp:nvSpPr>
        <dsp:cNvPr id="0" name=""/>
        <dsp:cNvSpPr/>
      </dsp:nvSpPr>
      <dsp:spPr>
        <a:xfrm>
          <a:off x="613898"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3203868"/>
              <a:satOff val="-13867"/>
              <a:lumOff val="-10645"/>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Pull Systems</a:t>
          </a:r>
        </a:p>
      </dsp:txBody>
      <dsp:txXfrm>
        <a:off x="633735" y="2559810"/>
        <a:ext cx="1044003" cy="637624"/>
      </dsp:txXfrm>
    </dsp:sp>
    <dsp:sp modelId="{97597169-11B8-45F2-930C-F439EA18AD3A}">
      <dsp:nvSpPr>
        <dsp:cNvPr id="0" name=""/>
        <dsp:cNvSpPr/>
      </dsp:nvSpPr>
      <dsp:spPr>
        <a:xfrm>
          <a:off x="478438"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270F57F-F62A-4B2F-B9B1-DE69C9B208A2}">
      <dsp:nvSpPr>
        <dsp:cNvPr id="0" name=""/>
        <dsp:cNvSpPr/>
      </dsp:nvSpPr>
      <dsp:spPr>
        <a:xfrm>
          <a:off x="613898"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4805802"/>
              <a:satOff val="-20800"/>
              <a:lumOff val="-15967"/>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Easy Visual Approach</a:t>
          </a:r>
        </a:p>
      </dsp:txBody>
      <dsp:txXfrm>
        <a:off x="633735" y="3406433"/>
        <a:ext cx="1044003" cy="637624"/>
      </dsp:txXfrm>
    </dsp:sp>
    <dsp:sp modelId="{F2553219-948F-4CE0-9AF5-B7CA16A63D09}">
      <dsp:nvSpPr>
        <dsp:cNvPr id="0" name=""/>
        <dsp:cNvSpPr/>
      </dsp:nvSpPr>
      <dsp:spPr>
        <a:xfrm>
          <a:off x="2036224" y="105"/>
          <a:ext cx="1354596" cy="677298"/>
        </a:xfrm>
        <a:prstGeom prst="roundRect">
          <a:avLst>
            <a:gd name="adj" fmla="val 10000"/>
          </a:avLst>
        </a:prstGeom>
        <a:gradFill rotWithShape="0">
          <a:gsLst>
            <a:gs pos="0">
              <a:schemeClr val="accent4">
                <a:hueOff val="11213537"/>
                <a:satOff val="-48534"/>
                <a:lumOff val="-37256"/>
                <a:alphaOff val="0"/>
                <a:shade val="51000"/>
                <a:satMod val="130000"/>
              </a:schemeClr>
            </a:gs>
            <a:gs pos="80000">
              <a:schemeClr val="accent4">
                <a:hueOff val="11213537"/>
                <a:satOff val="-48534"/>
                <a:lumOff val="-37256"/>
                <a:alphaOff val="0"/>
                <a:shade val="93000"/>
                <a:satMod val="130000"/>
              </a:schemeClr>
            </a:gs>
            <a:gs pos="100000">
              <a:schemeClr val="accent4">
                <a:hueOff val="11213537"/>
                <a:satOff val="-48534"/>
                <a:lumOff val="-372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kern="1200" dirty="0">
              <a:latin typeface="+mj-lt"/>
            </a:rPr>
            <a:t>Six Sigma</a:t>
          </a:r>
        </a:p>
      </dsp:txBody>
      <dsp:txXfrm>
        <a:off x="2056061" y="19942"/>
        <a:ext cx="1314922" cy="637624"/>
      </dsp:txXfrm>
    </dsp:sp>
    <dsp:sp modelId="{587CF256-1ECD-4A5A-975C-C83575F4BA79}">
      <dsp:nvSpPr>
        <dsp:cNvPr id="0" name=""/>
        <dsp:cNvSpPr/>
      </dsp:nvSpPr>
      <dsp:spPr>
        <a:xfrm>
          <a:off x="2171684" y="677403"/>
          <a:ext cx="135459" cy="507973"/>
        </a:xfrm>
        <a:custGeom>
          <a:avLst/>
          <a:gdLst/>
          <a:ahLst/>
          <a:cxnLst/>
          <a:rect l="0" t="0" r="0" b="0"/>
          <a:pathLst>
            <a:path>
              <a:moveTo>
                <a:pt x="0" y="0"/>
              </a:moveTo>
              <a:lnTo>
                <a:pt x="0" y="507973"/>
              </a:lnTo>
              <a:lnTo>
                <a:pt x="135459" y="507973"/>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47CBFCE-7E15-47DA-AB95-E0674D8C608B}">
      <dsp:nvSpPr>
        <dsp:cNvPr id="0" name=""/>
        <dsp:cNvSpPr/>
      </dsp:nvSpPr>
      <dsp:spPr>
        <a:xfrm>
          <a:off x="2307143" y="846728"/>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6407736"/>
              <a:satOff val="-27734"/>
              <a:lumOff val="-21289"/>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Eliminate Defects</a:t>
          </a:r>
        </a:p>
      </dsp:txBody>
      <dsp:txXfrm>
        <a:off x="2326980" y="866565"/>
        <a:ext cx="1044003" cy="637624"/>
      </dsp:txXfrm>
    </dsp:sp>
    <dsp:sp modelId="{E1CFF13D-C23E-459D-A328-7828C94A893F}">
      <dsp:nvSpPr>
        <dsp:cNvPr id="0" name=""/>
        <dsp:cNvSpPr/>
      </dsp:nvSpPr>
      <dsp:spPr>
        <a:xfrm>
          <a:off x="2171684" y="677403"/>
          <a:ext cx="135459" cy="1354596"/>
        </a:xfrm>
        <a:custGeom>
          <a:avLst/>
          <a:gdLst/>
          <a:ahLst/>
          <a:cxnLst/>
          <a:rect l="0" t="0" r="0" b="0"/>
          <a:pathLst>
            <a:path>
              <a:moveTo>
                <a:pt x="0" y="0"/>
              </a:moveTo>
              <a:lnTo>
                <a:pt x="0" y="1354596"/>
              </a:lnTo>
              <a:lnTo>
                <a:pt x="135459" y="1354596"/>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7DCFC1E-01A0-4D30-9B71-EEC5D7437ECD}">
      <dsp:nvSpPr>
        <dsp:cNvPr id="0" name=""/>
        <dsp:cNvSpPr/>
      </dsp:nvSpPr>
      <dsp:spPr>
        <a:xfrm>
          <a:off x="2307143" y="1693350"/>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8009669"/>
              <a:satOff val="-34667"/>
              <a:lumOff val="-26611"/>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n-lt"/>
            </a:rPr>
            <a:t>Process Yield</a:t>
          </a:r>
        </a:p>
      </dsp:txBody>
      <dsp:txXfrm>
        <a:off x="2326980" y="1713187"/>
        <a:ext cx="1044003" cy="637624"/>
      </dsp:txXfrm>
    </dsp:sp>
    <dsp:sp modelId="{6C1F5F5B-719F-43D2-996A-C7B8A94F8534}">
      <dsp:nvSpPr>
        <dsp:cNvPr id="0" name=""/>
        <dsp:cNvSpPr/>
      </dsp:nvSpPr>
      <dsp:spPr>
        <a:xfrm>
          <a:off x="2171684" y="677403"/>
          <a:ext cx="135459" cy="2201219"/>
        </a:xfrm>
        <a:custGeom>
          <a:avLst/>
          <a:gdLst/>
          <a:ahLst/>
          <a:cxnLst/>
          <a:rect l="0" t="0" r="0" b="0"/>
          <a:pathLst>
            <a:path>
              <a:moveTo>
                <a:pt x="0" y="0"/>
              </a:moveTo>
              <a:lnTo>
                <a:pt x="0" y="2201219"/>
              </a:lnTo>
              <a:lnTo>
                <a:pt x="135459" y="2201219"/>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FC20419-D71A-42BF-AEF2-49B58FDD96DE}">
      <dsp:nvSpPr>
        <dsp:cNvPr id="0" name=""/>
        <dsp:cNvSpPr/>
      </dsp:nvSpPr>
      <dsp:spPr>
        <a:xfrm>
          <a:off x="2307143" y="2539973"/>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9611603"/>
              <a:satOff val="-41601"/>
              <a:lumOff val="-31934"/>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Capable Systems</a:t>
          </a:r>
        </a:p>
      </dsp:txBody>
      <dsp:txXfrm>
        <a:off x="2326980" y="2559810"/>
        <a:ext cx="1044003" cy="637624"/>
      </dsp:txXfrm>
    </dsp:sp>
    <dsp:sp modelId="{E508A537-7654-46C8-B9EE-14EEC5262598}">
      <dsp:nvSpPr>
        <dsp:cNvPr id="0" name=""/>
        <dsp:cNvSpPr/>
      </dsp:nvSpPr>
      <dsp:spPr>
        <a:xfrm>
          <a:off x="2171684" y="677403"/>
          <a:ext cx="135459" cy="3047841"/>
        </a:xfrm>
        <a:custGeom>
          <a:avLst/>
          <a:gdLst/>
          <a:ahLst/>
          <a:cxnLst/>
          <a:rect l="0" t="0" r="0" b="0"/>
          <a:pathLst>
            <a:path>
              <a:moveTo>
                <a:pt x="0" y="0"/>
              </a:moveTo>
              <a:lnTo>
                <a:pt x="0" y="3047841"/>
              </a:lnTo>
              <a:lnTo>
                <a:pt x="135459" y="3047841"/>
              </a:lnTo>
            </a:path>
          </a:pathLst>
        </a:custGeom>
        <a:noFill/>
        <a:ln w="28575"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B08DA2C-440A-479B-AF1E-4EDE941B684E}">
      <dsp:nvSpPr>
        <dsp:cNvPr id="0" name=""/>
        <dsp:cNvSpPr/>
      </dsp:nvSpPr>
      <dsp:spPr>
        <a:xfrm>
          <a:off x="2307143" y="3386596"/>
          <a:ext cx="1083677" cy="677298"/>
        </a:xfrm>
        <a:prstGeom prst="roundRect">
          <a:avLst>
            <a:gd name="adj" fmla="val 10000"/>
          </a:avLst>
        </a:prstGeom>
        <a:solidFill>
          <a:schemeClr val="lt1">
            <a:alpha val="90000"/>
            <a:hueOff val="0"/>
            <a:satOff val="0"/>
            <a:lumOff val="0"/>
            <a:alphaOff val="0"/>
          </a:schemeClr>
        </a:solidFill>
        <a:ln w="9525" cap="flat" cmpd="sng" algn="ctr">
          <a:solidFill>
            <a:schemeClr val="accent4">
              <a:hueOff val="11213537"/>
              <a:satOff val="-48534"/>
              <a:lumOff val="-37256"/>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mj-lt"/>
            </a:rPr>
            <a:t>Rigorous Analytical Approach</a:t>
          </a:r>
        </a:p>
      </dsp:txBody>
      <dsp:txXfrm>
        <a:off x="2326980" y="3406433"/>
        <a:ext cx="1044003" cy="6376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3F11D-3975-467D-B186-EC287CB8099E}">
      <dsp:nvSpPr>
        <dsp:cNvPr id="0" name=""/>
        <dsp:cNvSpPr/>
      </dsp:nvSpPr>
      <dsp:spPr>
        <a:xfrm>
          <a:off x="1500" y="76208"/>
          <a:ext cx="2380249" cy="163999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3000" b="-23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AE2A16-13E2-4EB5-89AB-89DC2C0C62BA}">
      <dsp:nvSpPr>
        <dsp:cNvPr id="0" name=""/>
        <dsp:cNvSpPr/>
      </dsp:nvSpPr>
      <dsp:spPr>
        <a:xfrm>
          <a:off x="1500" y="1783431"/>
          <a:ext cx="2380249" cy="5787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Sort</a:t>
          </a:r>
        </a:p>
      </dsp:txBody>
      <dsp:txXfrm>
        <a:off x="1500" y="1783431"/>
        <a:ext cx="2380249" cy="578765"/>
      </dsp:txXfrm>
    </dsp:sp>
    <dsp:sp modelId="{3F63BE9E-D500-4E55-B5E4-895134BAB255}">
      <dsp:nvSpPr>
        <dsp:cNvPr id="0" name=""/>
        <dsp:cNvSpPr/>
      </dsp:nvSpPr>
      <dsp:spPr>
        <a:xfrm>
          <a:off x="2619875" y="101122"/>
          <a:ext cx="2380249" cy="163999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C5BBA1-D054-42AC-AB7A-011971446C9D}">
      <dsp:nvSpPr>
        <dsp:cNvPr id="0" name=""/>
        <dsp:cNvSpPr/>
      </dsp:nvSpPr>
      <dsp:spPr>
        <a:xfrm>
          <a:off x="2619875" y="1783926"/>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Set in Order</a:t>
          </a:r>
        </a:p>
      </dsp:txBody>
      <dsp:txXfrm>
        <a:off x="2619875" y="1783926"/>
        <a:ext cx="2380249" cy="883072"/>
      </dsp:txXfrm>
    </dsp:sp>
    <dsp:sp modelId="{E55DB931-1313-436D-B533-7D29FFC1F393}">
      <dsp:nvSpPr>
        <dsp:cNvPr id="0" name=""/>
        <dsp:cNvSpPr/>
      </dsp:nvSpPr>
      <dsp:spPr>
        <a:xfrm>
          <a:off x="5238249" y="101122"/>
          <a:ext cx="2380249" cy="163999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2000" b="-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7F088F-1C27-4BB1-905A-25CCA314049B}">
      <dsp:nvSpPr>
        <dsp:cNvPr id="0" name=""/>
        <dsp:cNvSpPr/>
      </dsp:nvSpPr>
      <dsp:spPr>
        <a:xfrm>
          <a:off x="5238249" y="174111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Shine</a:t>
          </a:r>
        </a:p>
      </dsp:txBody>
      <dsp:txXfrm>
        <a:off x="5238249" y="1741114"/>
        <a:ext cx="2380249" cy="883072"/>
      </dsp:txXfrm>
    </dsp:sp>
    <dsp:sp modelId="{D67153A3-D7E7-4BE0-BDA6-BFFD5EB17437}">
      <dsp:nvSpPr>
        <dsp:cNvPr id="0" name=""/>
        <dsp:cNvSpPr/>
      </dsp:nvSpPr>
      <dsp:spPr>
        <a:xfrm>
          <a:off x="990591" y="2862212"/>
          <a:ext cx="2380249" cy="163999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42000" b="-42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084220-A2CA-4565-9B2E-10BB1A206BD1}">
      <dsp:nvSpPr>
        <dsp:cNvPr id="0" name=""/>
        <dsp:cNvSpPr/>
      </dsp:nvSpPr>
      <dsp:spPr>
        <a:xfrm>
          <a:off x="1066807"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Standardize</a:t>
          </a:r>
        </a:p>
      </dsp:txBody>
      <dsp:txXfrm>
        <a:off x="1066807" y="4502204"/>
        <a:ext cx="2380249" cy="883072"/>
      </dsp:txXfrm>
    </dsp:sp>
    <dsp:sp modelId="{F69137EE-D8F7-4664-ADB3-A88588B9C2C8}">
      <dsp:nvSpPr>
        <dsp:cNvPr id="0" name=""/>
        <dsp:cNvSpPr/>
      </dsp:nvSpPr>
      <dsp:spPr>
        <a:xfrm>
          <a:off x="3962409" y="2895602"/>
          <a:ext cx="2380249" cy="1639992"/>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35000" r="-35000"/>
          </a:stretch>
        </a:blipFill>
        <a:ln w="285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4A6EE2-90BA-4B19-A431-5F9FBB0518ED}">
      <dsp:nvSpPr>
        <dsp:cNvPr id="0" name=""/>
        <dsp:cNvSpPr/>
      </dsp:nvSpPr>
      <dsp:spPr>
        <a:xfrm>
          <a:off x="3929062" y="4502204"/>
          <a:ext cx="2380249" cy="883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0" numCol="1" spcCol="1270" anchor="t" anchorCtr="0">
          <a:noAutofit/>
        </a:bodyPr>
        <a:lstStyle/>
        <a:p>
          <a:pPr marL="0" lvl="0" indent="0" algn="ctr" defTabSz="1244600">
            <a:lnSpc>
              <a:spcPct val="90000"/>
            </a:lnSpc>
            <a:spcBef>
              <a:spcPct val="0"/>
            </a:spcBef>
            <a:spcAft>
              <a:spcPct val="35000"/>
            </a:spcAft>
            <a:buNone/>
          </a:pPr>
          <a:r>
            <a:rPr lang="en-US" sz="2800" kern="1200" dirty="0"/>
            <a:t>Sustain</a:t>
          </a:r>
        </a:p>
      </dsp:txBody>
      <dsp:txXfrm>
        <a:off x="3929062" y="4502204"/>
        <a:ext cx="2380249" cy="88307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8E38ECF-3ED1-476E-A62C-7094D7C93F99}" type="datetimeFigureOut">
              <a:rPr lang="en-US" smtClean="0"/>
              <a:t>1/20/2021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2C45D6B-8EC7-4D7C-B2C8-743B7D9DA7B9}" type="slidenum">
              <a:rPr lang="en-US" smtClean="0"/>
              <a:t>‹#›</a:t>
            </a:fld>
            <a:endParaRPr lang="en-US" dirty="0"/>
          </a:p>
        </p:txBody>
      </p:sp>
    </p:spTree>
    <p:extLst>
      <p:ext uri="{BB962C8B-B14F-4D97-AF65-F5344CB8AC3E}">
        <p14:creationId xmlns:p14="http://schemas.microsoft.com/office/powerpoint/2010/main" val="1105198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042BC4-45A1-41CB-A1A3-6B1A922DA70C}" type="datetimeFigureOut">
              <a:rPr lang="en-US" smtClean="0"/>
              <a:pPr/>
              <a:t>1/20/2021</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11F068-B8FF-40B6-A1C6-3F532E4C7B2A}" type="slidenum">
              <a:rPr lang="en-US" smtClean="0"/>
              <a:pPr/>
              <a:t>‹#›</a:t>
            </a:fld>
            <a:endParaRPr lang="en-US" dirty="0"/>
          </a:p>
        </p:txBody>
      </p:sp>
    </p:spTree>
    <p:extLst>
      <p:ext uri="{BB962C8B-B14F-4D97-AF65-F5344CB8AC3E}">
        <p14:creationId xmlns:p14="http://schemas.microsoft.com/office/powerpoint/2010/main" val="1294719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00.xml.rels><?xml version="1.0" encoding="UTF-8" standalone="yes"?>
<Relationships xmlns="http://schemas.openxmlformats.org/package/2006/relationships"><Relationship Id="rId2" Type="http://schemas.openxmlformats.org/officeDocument/2006/relationships/slide" Target="../slides/slide1001.xml"/><Relationship Id="rId1" Type="http://schemas.openxmlformats.org/officeDocument/2006/relationships/notesMaster" Target="../notesMasters/notesMaster1.xml"/></Relationships>
</file>

<file path=ppt/notesSlides/_rels/notesSlide1001.xml.rels><?xml version="1.0" encoding="UTF-8" standalone="yes"?>
<Relationships xmlns="http://schemas.openxmlformats.org/package/2006/relationships"><Relationship Id="rId2" Type="http://schemas.openxmlformats.org/officeDocument/2006/relationships/slide" Target="../slides/slide1002.xml"/><Relationship Id="rId1" Type="http://schemas.openxmlformats.org/officeDocument/2006/relationships/notesMaster" Target="../notesMasters/notesMaster1.xml"/></Relationships>
</file>

<file path=ppt/notesSlides/_rels/notesSlide1002.xml.rels><?xml version="1.0" encoding="UTF-8" standalone="yes"?>
<Relationships xmlns="http://schemas.openxmlformats.org/package/2006/relationships"><Relationship Id="rId2" Type="http://schemas.openxmlformats.org/officeDocument/2006/relationships/slide" Target="../slides/slide1003.xml"/><Relationship Id="rId1" Type="http://schemas.openxmlformats.org/officeDocument/2006/relationships/notesMaster" Target="../notesMasters/notesMaster1.xml"/></Relationships>
</file>

<file path=ppt/notesSlides/_rels/notesSlide1003.xml.rels><?xml version="1.0" encoding="UTF-8" standalone="yes"?>
<Relationships xmlns="http://schemas.openxmlformats.org/package/2006/relationships"><Relationship Id="rId2" Type="http://schemas.openxmlformats.org/officeDocument/2006/relationships/slide" Target="../slides/slide1004.xml"/><Relationship Id="rId1" Type="http://schemas.openxmlformats.org/officeDocument/2006/relationships/notesMaster" Target="../notesMasters/notesMaster1.xml"/></Relationships>
</file>

<file path=ppt/notesSlides/_rels/notesSlide1004.xml.rels><?xml version="1.0" encoding="UTF-8" standalone="yes"?>
<Relationships xmlns="http://schemas.openxmlformats.org/package/2006/relationships"><Relationship Id="rId2" Type="http://schemas.openxmlformats.org/officeDocument/2006/relationships/slide" Target="../slides/slide1005.xml"/><Relationship Id="rId1" Type="http://schemas.openxmlformats.org/officeDocument/2006/relationships/notesMaster" Target="../notesMasters/notesMaster1.xml"/></Relationships>
</file>

<file path=ppt/notesSlides/_rels/notesSlide1005.xml.rels><?xml version="1.0" encoding="UTF-8" standalone="yes"?>
<Relationships xmlns="http://schemas.openxmlformats.org/package/2006/relationships"><Relationship Id="rId2" Type="http://schemas.openxmlformats.org/officeDocument/2006/relationships/slide" Target="../slides/slide1006.xml"/><Relationship Id="rId1" Type="http://schemas.openxmlformats.org/officeDocument/2006/relationships/notesMaster" Target="../notesMasters/notesMaster1.xml"/></Relationships>
</file>

<file path=ppt/notesSlides/_rels/notesSlide1006.xml.rels><?xml version="1.0" encoding="UTF-8" standalone="yes"?>
<Relationships xmlns="http://schemas.openxmlformats.org/package/2006/relationships"><Relationship Id="rId2" Type="http://schemas.openxmlformats.org/officeDocument/2006/relationships/slide" Target="../slides/slide1007.xml"/><Relationship Id="rId1" Type="http://schemas.openxmlformats.org/officeDocument/2006/relationships/notesMaster" Target="../notesMasters/notesMaster1.xml"/></Relationships>
</file>

<file path=ppt/notesSlides/_rels/notesSlide1007.xml.rels><?xml version="1.0" encoding="UTF-8" standalone="yes"?>
<Relationships xmlns="http://schemas.openxmlformats.org/package/2006/relationships"><Relationship Id="rId2" Type="http://schemas.openxmlformats.org/officeDocument/2006/relationships/slide" Target="../slides/slide1008.xml"/><Relationship Id="rId1" Type="http://schemas.openxmlformats.org/officeDocument/2006/relationships/notesMaster" Target="../notesMasters/notesMaster1.xml"/></Relationships>
</file>

<file path=ppt/notesSlides/_rels/notesSlide1008.xml.rels><?xml version="1.0" encoding="UTF-8" standalone="yes"?>
<Relationships xmlns="http://schemas.openxmlformats.org/package/2006/relationships"><Relationship Id="rId2" Type="http://schemas.openxmlformats.org/officeDocument/2006/relationships/slide" Target="../slides/slide1009.xml"/><Relationship Id="rId1" Type="http://schemas.openxmlformats.org/officeDocument/2006/relationships/notesMaster" Target="../notesMasters/notesMaster1.xml"/></Relationships>
</file>

<file path=ppt/notesSlides/_rels/notesSlide1009.xml.rels><?xml version="1.0" encoding="UTF-8" standalone="yes"?>
<Relationships xmlns="http://schemas.openxmlformats.org/package/2006/relationships"><Relationship Id="rId2" Type="http://schemas.openxmlformats.org/officeDocument/2006/relationships/slide" Target="../slides/slide10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0.xml.rels><?xml version="1.0" encoding="UTF-8" standalone="yes"?>
<Relationships xmlns="http://schemas.openxmlformats.org/package/2006/relationships"><Relationship Id="rId2" Type="http://schemas.openxmlformats.org/officeDocument/2006/relationships/slide" Target="../slides/slide1011.xml"/><Relationship Id="rId1" Type="http://schemas.openxmlformats.org/officeDocument/2006/relationships/notesMaster" Target="../notesMasters/notesMaster1.xml"/></Relationships>
</file>

<file path=ppt/notesSlides/_rels/notesSlide1011.xml.rels><?xml version="1.0" encoding="UTF-8" standalone="yes"?>
<Relationships xmlns="http://schemas.openxmlformats.org/package/2006/relationships"><Relationship Id="rId2" Type="http://schemas.openxmlformats.org/officeDocument/2006/relationships/slide" Target="../slides/slide1012.xml"/><Relationship Id="rId1" Type="http://schemas.openxmlformats.org/officeDocument/2006/relationships/notesMaster" Target="../notesMasters/notesMaster1.xml"/></Relationships>
</file>

<file path=ppt/notesSlides/_rels/notesSlide1012.xml.rels><?xml version="1.0" encoding="UTF-8" standalone="yes"?>
<Relationships xmlns="http://schemas.openxmlformats.org/package/2006/relationships"><Relationship Id="rId2" Type="http://schemas.openxmlformats.org/officeDocument/2006/relationships/slide" Target="../slides/slide1013.xml"/><Relationship Id="rId1" Type="http://schemas.openxmlformats.org/officeDocument/2006/relationships/notesMaster" Target="../notesMasters/notesMaster1.xml"/></Relationships>
</file>

<file path=ppt/notesSlides/_rels/notesSlide1013.xml.rels><?xml version="1.0" encoding="UTF-8" standalone="yes"?>
<Relationships xmlns="http://schemas.openxmlformats.org/package/2006/relationships"><Relationship Id="rId2" Type="http://schemas.openxmlformats.org/officeDocument/2006/relationships/slide" Target="../slides/slide1014.xml"/><Relationship Id="rId1" Type="http://schemas.openxmlformats.org/officeDocument/2006/relationships/notesMaster" Target="../notesMasters/notesMaster1.xml"/></Relationships>
</file>

<file path=ppt/notesSlides/_rels/notesSlide1014.xml.rels><?xml version="1.0" encoding="UTF-8" standalone="yes"?>
<Relationships xmlns="http://schemas.openxmlformats.org/package/2006/relationships"><Relationship Id="rId2" Type="http://schemas.openxmlformats.org/officeDocument/2006/relationships/slide" Target="../slides/slide1015.xml"/><Relationship Id="rId1" Type="http://schemas.openxmlformats.org/officeDocument/2006/relationships/notesMaster" Target="../notesMasters/notesMaster1.xml"/></Relationships>
</file>

<file path=ppt/notesSlides/_rels/notesSlide1015.xml.rels><?xml version="1.0" encoding="UTF-8" standalone="yes"?>
<Relationships xmlns="http://schemas.openxmlformats.org/package/2006/relationships"><Relationship Id="rId2" Type="http://schemas.openxmlformats.org/officeDocument/2006/relationships/slide" Target="../slides/slide1016.xml"/><Relationship Id="rId1" Type="http://schemas.openxmlformats.org/officeDocument/2006/relationships/notesMaster" Target="../notesMasters/notesMaster1.xml"/></Relationships>
</file>

<file path=ppt/notesSlides/_rels/notesSlide1016.xml.rels><?xml version="1.0" encoding="UTF-8" standalone="yes"?>
<Relationships xmlns="http://schemas.openxmlformats.org/package/2006/relationships"><Relationship Id="rId2" Type="http://schemas.openxmlformats.org/officeDocument/2006/relationships/slide" Target="../slides/slide1017.xml"/><Relationship Id="rId1" Type="http://schemas.openxmlformats.org/officeDocument/2006/relationships/notesMaster" Target="../notesMasters/notesMaster1.xml"/></Relationships>
</file>

<file path=ppt/notesSlides/_rels/notesSlide1017.xml.rels><?xml version="1.0" encoding="UTF-8" standalone="yes"?>
<Relationships xmlns="http://schemas.openxmlformats.org/package/2006/relationships"><Relationship Id="rId2" Type="http://schemas.openxmlformats.org/officeDocument/2006/relationships/slide" Target="../slides/slide1018.xml"/><Relationship Id="rId1" Type="http://schemas.openxmlformats.org/officeDocument/2006/relationships/notesMaster" Target="../notesMasters/notesMaster1.xml"/></Relationships>
</file>

<file path=ppt/notesSlides/_rels/notesSlide1018.xml.rels><?xml version="1.0" encoding="UTF-8" standalone="yes"?>
<Relationships xmlns="http://schemas.openxmlformats.org/package/2006/relationships"><Relationship Id="rId2" Type="http://schemas.openxmlformats.org/officeDocument/2006/relationships/slide" Target="../slides/slide1019.xml"/><Relationship Id="rId1" Type="http://schemas.openxmlformats.org/officeDocument/2006/relationships/notesMaster" Target="../notesMasters/notesMaster1.xml"/></Relationships>
</file>

<file path=ppt/notesSlides/_rels/notesSlide1019.xml.rels><?xml version="1.0" encoding="UTF-8" standalone="yes"?>
<Relationships xmlns="http://schemas.openxmlformats.org/package/2006/relationships"><Relationship Id="rId2" Type="http://schemas.openxmlformats.org/officeDocument/2006/relationships/slide" Target="../slides/slide10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0.xml.rels><?xml version="1.0" encoding="UTF-8" standalone="yes"?>
<Relationships xmlns="http://schemas.openxmlformats.org/package/2006/relationships"><Relationship Id="rId2" Type="http://schemas.openxmlformats.org/officeDocument/2006/relationships/slide" Target="../slides/slide1021.xml"/><Relationship Id="rId1" Type="http://schemas.openxmlformats.org/officeDocument/2006/relationships/notesMaster" Target="../notesMasters/notesMaster1.xml"/></Relationships>
</file>

<file path=ppt/notesSlides/_rels/notesSlide1021.xml.rels><?xml version="1.0" encoding="UTF-8" standalone="yes"?>
<Relationships xmlns="http://schemas.openxmlformats.org/package/2006/relationships"><Relationship Id="rId2" Type="http://schemas.openxmlformats.org/officeDocument/2006/relationships/slide" Target="../slides/slide1022.xml"/><Relationship Id="rId1" Type="http://schemas.openxmlformats.org/officeDocument/2006/relationships/notesMaster" Target="../notesMasters/notesMaster1.xml"/></Relationships>
</file>

<file path=ppt/notesSlides/_rels/notesSlide1022.xml.rels><?xml version="1.0" encoding="UTF-8" standalone="yes"?>
<Relationships xmlns="http://schemas.openxmlformats.org/package/2006/relationships"><Relationship Id="rId2" Type="http://schemas.openxmlformats.org/officeDocument/2006/relationships/slide" Target="../slides/slide1023.xml"/><Relationship Id="rId1" Type="http://schemas.openxmlformats.org/officeDocument/2006/relationships/notesMaster" Target="../notesMasters/notesMaster1.xml"/></Relationships>
</file>

<file path=ppt/notesSlides/_rels/notesSlide1023.xml.rels><?xml version="1.0" encoding="UTF-8" standalone="yes"?>
<Relationships xmlns="http://schemas.openxmlformats.org/package/2006/relationships"><Relationship Id="rId2" Type="http://schemas.openxmlformats.org/officeDocument/2006/relationships/slide" Target="../slides/slide1024.xml"/><Relationship Id="rId1" Type="http://schemas.openxmlformats.org/officeDocument/2006/relationships/notesMaster" Target="../notesMasters/notesMaster1.xml"/></Relationships>
</file>

<file path=ppt/notesSlides/_rels/notesSlide1024.xml.rels><?xml version="1.0" encoding="UTF-8" standalone="yes"?>
<Relationships xmlns="http://schemas.openxmlformats.org/package/2006/relationships"><Relationship Id="rId2" Type="http://schemas.openxmlformats.org/officeDocument/2006/relationships/slide" Target="../slides/slide1025.xml"/><Relationship Id="rId1" Type="http://schemas.openxmlformats.org/officeDocument/2006/relationships/notesMaster" Target="../notesMasters/notesMaster1.xml"/></Relationships>
</file>

<file path=ppt/notesSlides/_rels/notesSlide1025.xml.rels><?xml version="1.0" encoding="UTF-8" standalone="yes"?>
<Relationships xmlns="http://schemas.openxmlformats.org/package/2006/relationships"><Relationship Id="rId2" Type="http://schemas.openxmlformats.org/officeDocument/2006/relationships/slide" Target="../slides/slide1026.xml"/><Relationship Id="rId1" Type="http://schemas.openxmlformats.org/officeDocument/2006/relationships/notesMaster" Target="../notesMasters/notesMaster1.xml"/></Relationships>
</file>

<file path=ppt/notesSlides/_rels/notesSlide1026.xml.rels><?xml version="1.0" encoding="UTF-8" standalone="yes"?>
<Relationships xmlns="http://schemas.openxmlformats.org/package/2006/relationships"><Relationship Id="rId2" Type="http://schemas.openxmlformats.org/officeDocument/2006/relationships/slide" Target="../slides/slide1027.xml"/><Relationship Id="rId1" Type="http://schemas.openxmlformats.org/officeDocument/2006/relationships/notesMaster" Target="../notesMasters/notesMaster1.xml"/></Relationships>
</file>

<file path=ppt/notesSlides/_rels/notesSlide1027.xml.rels><?xml version="1.0" encoding="UTF-8" standalone="yes"?>
<Relationships xmlns="http://schemas.openxmlformats.org/package/2006/relationships"><Relationship Id="rId2" Type="http://schemas.openxmlformats.org/officeDocument/2006/relationships/slide" Target="../slides/slide1028.xml"/><Relationship Id="rId1" Type="http://schemas.openxmlformats.org/officeDocument/2006/relationships/notesMaster" Target="../notesMasters/notesMaster1.xml"/></Relationships>
</file>

<file path=ppt/notesSlides/_rels/notesSlide1028.xml.rels><?xml version="1.0" encoding="UTF-8" standalone="yes"?>
<Relationships xmlns="http://schemas.openxmlformats.org/package/2006/relationships"><Relationship Id="rId2" Type="http://schemas.openxmlformats.org/officeDocument/2006/relationships/slide" Target="../slides/slide1029.xml"/><Relationship Id="rId1" Type="http://schemas.openxmlformats.org/officeDocument/2006/relationships/notesMaster" Target="../notesMasters/notesMaster1.xml"/></Relationships>
</file>

<file path=ppt/notesSlides/_rels/notesSlide1029.xml.rels><?xml version="1.0" encoding="UTF-8" standalone="yes"?>
<Relationships xmlns="http://schemas.openxmlformats.org/package/2006/relationships"><Relationship Id="rId2" Type="http://schemas.openxmlformats.org/officeDocument/2006/relationships/slide" Target="../slides/slide103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0.xml.rels><?xml version="1.0" encoding="UTF-8" standalone="yes"?>
<Relationships xmlns="http://schemas.openxmlformats.org/package/2006/relationships"><Relationship Id="rId2" Type="http://schemas.openxmlformats.org/officeDocument/2006/relationships/slide" Target="../slides/slide1031.xml"/><Relationship Id="rId1" Type="http://schemas.openxmlformats.org/officeDocument/2006/relationships/notesMaster" Target="../notesMasters/notesMaster1.xml"/></Relationships>
</file>

<file path=ppt/notesSlides/_rels/notesSlide1031.xml.rels><?xml version="1.0" encoding="UTF-8" standalone="yes"?>
<Relationships xmlns="http://schemas.openxmlformats.org/package/2006/relationships"><Relationship Id="rId2" Type="http://schemas.openxmlformats.org/officeDocument/2006/relationships/slide" Target="../slides/slide1032.xml"/><Relationship Id="rId1" Type="http://schemas.openxmlformats.org/officeDocument/2006/relationships/notesMaster" Target="../notesMasters/notesMaster1.xml"/></Relationships>
</file>

<file path=ppt/notesSlides/_rels/notesSlide1032.xml.rels><?xml version="1.0" encoding="UTF-8" standalone="yes"?>
<Relationships xmlns="http://schemas.openxmlformats.org/package/2006/relationships"><Relationship Id="rId2" Type="http://schemas.openxmlformats.org/officeDocument/2006/relationships/slide" Target="../slides/slide1033.xml"/><Relationship Id="rId1" Type="http://schemas.openxmlformats.org/officeDocument/2006/relationships/notesMaster" Target="../notesMasters/notesMaster1.xml"/></Relationships>
</file>

<file path=ppt/notesSlides/_rels/notesSlide1033.xml.rels><?xml version="1.0" encoding="UTF-8" standalone="yes"?>
<Relationships xmlns="http://schemas.openxmlformats.org/package/2006/relationships"><Relationship Id="rId2" Type="http://schemas.openxmlformats.org/officeDocument/2006/relationships/slide" Target="../slides/slide1034.xml"/><Relationship Id="rId1" Type="http://schemas.openxmlformats.org/officeDocument/2006/relationships/notesMaster" Target="../notesMasters/notesMaster1.xml"/></Relationships>
</file>

<file path=ppt/notesSlides/_rels/notesSlide1034.xml.rels><?xml version="1.0" encoding="UTF-8" standalone="yes"?>
<Relationships xmlns="http://schemas.openxmlformats.org/package/2006/relationships"><Relationship Id="rId2" Type="http://schemas.openxmlformats.org/officeDocument/2006/relationships/slide" Target="../slides/slide1035.xml"/><Relationship Id="rId1" Type="http://schemas.openxmlformats.org/officeDocument/2006/relationships/notesMaster" Target="../notesMasters/notesMaster1.xml"/></Relationships>
</file>

<file path=ppt/notesSlides/_rels/notesSlide1035.xml.rels><?xml version="1.0" encoding="UTF-8" standalone="yes"?>
<Relationships xmlns="http://schemas.openxmlformats.org/package/2006/relationships"><Relationship Id="rId2" Type="http://schemas.openxmlformats.org/officeDocument/2006/relationships/slide" Target="../slides/slide1036.xml"/><Relationship Id="rId1" Type="http://schemas.openxmlformats.org/officeDocument/2006/relationships/notesMaster" Target="../notesMasters/notesMaster1.xml"/></Relationships>
</file>

<file path=ppt/notesSlides/_rels/notesSlide1036.xml.rels><?xml version="1.0" encoding="UTF-8" standalone="yes"?>
<Relationships xmlns="http://schemas.openxmlformats.org/package/2006/relationships"><Relationship Id="rId2" Type="http://schemas.openxmlformats.org/officeDocument/2006/relationships/slide" Target="../slides/slide1037.xml"/><Relationship Id="rId1" Type="http://schemas.openxmlformats.org/officeDocument/2006/relationships/notesMaster" Target="../notesMasters/notesMaster1.xml"/></Relationships>
</file>

<file path=ppt/notesSlides/_rels/notesSlide1037.xml.rels><?xml version="1.0" encoding="UTF-8" standalone="yes"?>
<Relationships xmlns="http://schemas.openxmlformats.org/package/2006/relationships"><Relationship Id="rId2" Type="http://schemas.openxmlformats.org/officeDocument/2006/relationships/slide" Target="../slides/slide1038.xml"/><Relationship Id="rId1" Type="http://schemas.openxmlformats.org/officeDocument/2006/relationships/notesMaster" Target="../notesMasters/notesMaster1.xml"/></Relationships>
</file>

<file path=ppt/notesSlides/_rels/notesSlide1038.xml.rels><?xml version="1.0" encoding="UTF-8" standalone="yes"?>
<Relationships xmlns="http://schemas.openxmlformats.org/package/2006/relationships"><Relationship Id="rId2" Type="http://schemas.openxmlformats.org/officeDocument/2006/relationships/slide" Target="../slides/slide1039.xml"/><Relationship Id="rId1" Type="http://schemas.openxmlformats.org/officeDocument/2006/relationships/notesMaster" Target="../notesMasters/notesMaster1.xml"/></Relationships>
</file>

<file path=ppt/notesSlides/_rels/notesSlide1039.xml.rels><?xml version="1.0" encoding="UTF-8" standalone="yes"?>
<Relationships xmlns="http://schemas.openxmlformats.org/package/2006/relationships"><Relationship Id="rId2" Type="http://schemas.openxmlformats.org/officeDocument/2006/relationships/slide" Target="../slides/slide104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0.xml.rels><?xml version="1.0" encoding="UTF-8" standalone="yes"?>
<Relationships xmlns="http://schemas.openxmlformats.org/package/2006/relationships"><Relationship Id="rId2" Type="http://schemas.openxmlformats.org/officeDocument/2006/relationships/slide" Target="../slides/slide1041.xml"/><Relationship Id="rId1" Type="http://schemas.openxmlformats.org/officeDocument/2006/relationships/notesMaster" Target="../notesMasters/notesMaster1.xml"/></Relationships>
</file>

<file path=ppt/notesSlides/_rels/notesSlide1041.xml.rels><?xml version="1.0" encoding="UTF-8" standalone="yes"?>
<Relationships xmlns="http://schemas.openxmlformats.org/package/2006/relationships"><Relationship Id="rId2" Type="http://schemas.openxmlformats.org/officeDocument/2006/relationships/slide" Target="../slides/slide1042.xml"/><Relationship Id="rId1" Type="http://schemas.openxmlformats.org/officeDocument/2006/relationships/notesMaster" Target="../notesMasters/notesMaster1.xml"/></Relationships>
</file>

<file path=ppt/notesSlides/_rels/notesSlide1042.xml.rels><?xml version="1.0" encoding="UTF-8" standalone="yes"?>
<Relationships xmlns="http://schemas.openxmlformats.org/package/2006/relationships"><Relationship Id="rId2" Type="http://schemas.openxmlformats.org/officeDocument/2006/relationships/slide" Target="../slides/slide1043.xml"/><Relationship Id="rId1" Type="http://schemas.openxmlformats.org/officeDocument/2006/relationships/notesMaster" Target="../notesMasters/notesMaster1.xml"/></Relationships>
</file>

<file path=ppt/notesSlides/_rels/notesSlide1043.xml.rels><?xml version="1.0" encoding="UTF-8" standalone="yes"?>
<Relationships xmlns="http://schemas.openxmlformats.org/package/2006/relationships"><Relationship Id="rId2" Type="http://schemas.openxmlformats.org/officeDocument/2006/relationships/slide" Target="../slides/slide1044.xml"/><Relationship Id="rId1" Type="http://schemas.openxmlformats.org/officeDocument/2006/relationships/notesMaster" Target="../notesMasters/notesMaster1.xml"/></Relationships>
</file>

<file path=ppt/notesSlides/_rels/notesSlide1044.xml.rels><?xml version="1.0" encoding="UTF-8" standalone="yes"?>
<Relationships xmlns="http://schemas.openxmlformats.org/package/2006/relationships"><Relationship Id="rId2" Type="http://schemas.openxmlformats.org/officeDocument/2006/relationships/slide" Target="../slides/slide1045.xml"/><Relationship Id="rId1" Type="http://schemas.openxmlformats.org/officeDocument/2006/relationships/notesMaster" Target="../notesMasters/notesMaster1.xml"/></Relationships>
</file>

<file path=ppt/notesSlides/_rels/notesSlide1045.xml.rels><?xml version="1.0" encoding="UTF-8" standalone="yes"?>
<Relationships xmlns="http://schemas.openxmlformats.org/package/2006/relationships"><Relationship Id="rId2" Type="http://schemas.openxmlformats.org/officeDocument/2006/relationships/slide" Target="../slides/slide1046.xml"/><Relationship Id="rId1" Type="http://schemas.openxmlformats.org/officeDocument/2006/relationships/notesMaster" Target="../notesMasters/notesMaster1.xml"/></Relationships>
</file>

<file path=ppt/notesSlides/_rels/notesSlide1046.xml.rels><?xml version="1.0" encoding="UTF-8" standalone="yes"?>
<Relationships xmlns="http://schemas.openxmlformats.org/package/2006/relationships"><Relationship Id="rId2" Type="http://schemas.openxmlformats.org/officeDocument/2006/relationships/slide" Target="../slides/slide1047.xml"/><Relationship Id="rId1" Type="http://schemas.openxmlformats.org/officeDocument/2006/relationships/notesMaster" Target="../notesMasters/notesMaster1.xml"/></Relationships>
</file>

<file path=ppt/notesSlides/_rels/notesSlide1047.xml.rels><?xml version="1.0" encoding="UTF-8" standalone="yes"?>
<Relationships xmlns="http://schemas.openxmlformats.org/package/2006/relationships"><Relationship Id="rId2" Type="http://schemas.openxmlformats.org/officeDocument/2006/relationships/slide" Target="../slides/slide1048.xml"/><Relationship Id="rId1" Type="http://schemas.openxmlformats.org/officeDocument/2006/relationships/notesMaster" Target="../notesMasters/notesMaster1.xml"/></Relationships>
</file>

<file path=ppt/notesSlides/_rels/notesSlide1048.xml.rels><?xml version="1.0" encoding="UTF-8" standalone="yes"?>
<Relationships xmlns="http://schemas.openxmlformats.org/package/2006/relationships"><Relationship Id="rId2" Type="http://schemas.openxmlformats.org/officeDocument/2006/relationships/slide" Target="../slides/slide1049.xml"/><Relationship Id="rId1" Type="http://schemas.openxmlformats.org/officeDocument/2006/relationships/notesMaster" Target="../notesMasters/notesMaster1.xml"/></Relationships>
</file>

<file path=ppt/notesSlides/_rels/notesSlide1049.xml.rels><?xml version="1.0" encoding="UTF-8" standalone="yes"?>
<Relationships xmlns="http://schemas.openxmlformats.org/package/2006/relationships"><Relationship Id="rId2" Type="http://schemas.openxmlformats.org/officeDocument/2006/relationships/slide" Target="../slides/slide105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0.xml.rels><?xml version="1.0" encoding="UTF-8" standalone="yes"?>
<Relationships xmlns="http://schemas.openxmlformats.org/package/2006/relationships"><Relationship Id="rId2" Type="http://schemas.openxmlformats.org/officeDocument/2006/relationships/slide" Target="../slides/slide1051.xml"/><Relationship Id="rId1" Type="http://schemas.openxmlformats.org/officeDocument/2006/relationships/notesMaster" Target="../notesMasters/notesMaster1.xml"/></Relationships>
</file>

<file path=ppt/notesSlides/_rels/notesSlide1051.xml.rels><?xml version="1.0" encoding="UTF-8" standalone="yes"?>
<Relationships xmlns="http://schemas.openxmlformats.org/package/2006/relationships"><Relationship Id="rId2" Type="http://schemas.openxmlformats.org/officeDocument/2006/relationships/slide" Target="../slides/slide1052.xml"/><Relationship Id="rId1" Type="http://schemas.openxmlformats.org/officeDocument/2006/relationships/notesMaster" Target="../notesMasters/notesMaster1.xml"/></Relationships>
</file>

<file path=ppt/notesSlides/_rels/notesSlide1052.xml.rels><?xml version="1.0" encoding="UTF-8" standalone="yes"?>
<Relationships xmlns="http://schemas.openxmlformats.org/package/2006/relationships"><Relationship Id="rId2" Type="http://schemas.openxmlformats.org/officeDocument/2006/relationships/slide" Target="../slides/slide1053.xml"/><Relationship Id="rId1" Type="http://schemas.openxmlformats.org/officeDocument/2006/relationships/notesMaster" Target="../notesMasters/notesMaster1.xml"/></Relationships>
</file>

<file path=ppt/notesSlides/_rels/notesSlide1053.xml.rels><?xml version="1.0" encoding="UTF-8" standalone="yes"?>
<Relationships xmlns="http://schemas.openxmlformats.org/package/2006/relationships"><Relationship Id="rId2" Type="http://schemas.openxmlformats.org/officeDocument/2006/relationships/slide" Target="../slides/slide1054.xml"/><Relationship Id="rId1" Type="http://schemas.openxmlformats.org/officeDocument/2006/relationships/notesMaster" Target="../notesMasters/notesMaster1.xml"/></Relationships>
</file>

<file path=ppt/notesSlides/_rels/notesSlide1054.xml.rels><?xml version="1.0" encoding="UTF-8" standalone="yes"?>
<Relationships xmlns="http://schemas.openxmlformats.org/package/2006/relationships"><Relationship Id="rId2" Type="http://schemas.openxmlformats.org/officeDocument/2006/relationships/slide" Target="../slides/slide1055.xml"/><Relationship Id="rId1" Type="http://schemas.openxmlformats.org/officeDocument/2006/relationships/notesMaster" Target="../notesMasters/notesMaster1.xml"/></Relationships>
</file>

<file path=ppt/notesSlides/_rels/notesSlide1055.xml.rels><?xml version="1.0" encoding="UTF-8" standalone="yes"?>
<Relationships xmlns="http://schemas.openxmlformats.org/package/2006/relationships"><Relationship Id="rId2" Type="http://schemas.openxmlformats.org/officeDocument/2006/relationships/slide" Target="../slides/slide1056.xml"/><Relationship Id="rId1" Type="http://schemas.openxmlformats.org/officeDocument/2006/relationships/notesMaster" Target="../notesMasters/notesMaster1.xml"/></Relationships>
</file>

<file path=ppt/notesSlides/_rels/notesSlide1056.xml.rels><?xml version="1.0" encoding="UTF-8" standalone="yes"?>
<Relationships xmlns="http://schemas.openxmlformats.org/package/2006/relationships"><Relationship Id="rId2" Type="http://schemas.openxmlformats.org/officeDocument/2006/relationships/slide" Target="../slides/slide1057.xml"/><Relationship Id="rId1" Type="http://schemas.openxmlformats.org/officeDocument/2006/relationships/notesMaster" Target="../notesMasters/notesMaster1.xml"/></Relationships>
</file>

<file path=ppt/notesSlides/_rels/notesSlide1057.xml.rels><?xml version="1.0" encoding="UTF-8" standalone="yes"?>
<Relationships xmlns="http://schemas.openxmlformats.org/package/2006/relationships"><Relationship Id="rId2" Type="http://schemas.openxmlformats.org/officeDocument/2006/relationships/slide" Target="../slides/slide1058.xml"/><Relationship Id="rId1" Type="http://schemas.openxmlformats.org/officeDocument/2006/relationships/notesMaster" Target="../notesMasters/notesMaster1.xml"/></Relationships>
</file>

<file path=ppt/notesSlides/_rels/notesSlide1058.xml.rels><?xml version="1.0" encoding="UTF-8" standalone="yes"?>
<Relationships xmlns="http://schemas.openxmlformats.org/package/2006/relationships"><Relationship Id="rId2" Type="http://schemas.openxmlformats.org/officeDocument/2006/relationships/slide" Target="../slides/slide1059.xml"/><Relationship Id="rId1" Type="http://schemas.openxmlformats.org/officeDocument/2006/relationships/notesMaster" Target="../notesMasters/notesMaster1.xml"/></Relationships>
</file>

<file path=ppt/notesSlides/_rels/notesSlide1059.xml.rels><?xml version="1.0" encoding="UTF-8" standalone="yes"?>
<Relationships xmlns="http://schemas.openxmlformats.org/package/2006/relationships"><Relationship Id="rId2" Type="http://schemas.openxmlformats.org/officeDocument/2006/relationships/slide" Target="../slides/slide106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0.xml.rels><?xml version="1.0" encoding="UTF-8" standalone="yes"?>
<Relationships xmlns="http://schemas.openxmlformats.org/package/2006/relationships"><Relationship Id="rId2" Type="http://schemas.openxmlformats.org/officeDocument/2006/relationships/slide" Target="../slides/slide1061.xml"/><Relationship Id="rId1" Type="http://schemas.openxmlformats.org/officeDocument/2006/relationships/notesMaster" Target="../notesMasters/notesMaster1.xml"/></Relationships>
</file>

<file path=ppt/notesSlides/_rels/notesSlide1061.xml.rels><?xml version="1.0" encoding="UTF-8" standalone="yes"?>
<Relationships xmlns="http://schemas.openxmlformats.org/package/2006/relationships"><Relationship Id="rId2" Type="http://schemas.openxmlformats.org/officeDocument/2006/relationships/slide" Target="../slides/slide1062.xml"/><Relationship Id="rId1" Type="http://schemas.openxmlformats.org/officeDocument/2006/relationships/notesMaster" Target="../notesMasters/notesMaster1.xml"/></Relationships>
</file>

<file path=ppt/notesSlides/_rels/notesSlide1062.xml.rels><?xml version="1.0" encoding="UTF-8" standalone="yes"?>
<Relationships xmlns="http://schemas.openxmlformats.org/package/2006/relationships"><Relationship Id="rId2" Type="http://schemas.openxmlformats.org/officeDocument/2006/relationships/slide" Target="../slides/slide1063.xml"/><Relationship Id="rId1" Type="http://schemas.openxmlformats.org/officeDocument/2006/relationships/notesMaster" Target="../notesMasters/notesMaster1.xml"/></Relationships>
</file>

<file path=ppt/notesSlides/_rels/notesSlide1063.xml.rels><?xml version="1.0" encoding="UTF-8" standalone="yes"?>
<Relationships xmlns="http://schemas.openxmlformats.org/package/2006/relationships"><Relationship Id="rId2" Type="http://schemas.openxmlformats.org/officeDocument/2006/relationships/slide" Target="../slides/slide1064.xml"/><Relationship Id="rId1" Type="http://schemas.openxmlformats.org/officeDocument/2006/relationships/notesMaster" Target="../notesMasters/notesMaster1.xml"/></Relationships>
</file>

<file path=ppt/notesSlides/_rels/notesSlide1064.xml.rels><?xml version="1.0" encoding="UTF-8" standalone="yes"?>
<Relationships xmlns="http://schemas.openxmlformats.org/package/2006/relationships"><Relationship Id="rId2" Type="http://schemas.openxmlformats.org/officeDocument/2006/relationships/slide" Target="../slides/slide1065.xml"/><Relationship Id="rId1" Type="http://schemas.openxmlformats.org/officeDocument/2006/relationships/notesMaster" Target="../notesMasters/notesMaster1.xml"/></Relationships>
</file>

<file path=ppt/notesSlides/_rels/notesSlide1065.xml.rels><?xml version="1.0" encoding="UTF-8" standalone="yes"?>
<Relationships xmlns="http://schemas.openxmlformats.org/package/2006/relationships"><Relationship Id="rId2" Type="http://schemas.openxmlformats.org/officeDocument/2006/relationships/slide" Target="../slides/slide1066.xml"/><Relationship Id="rId1" Type="http://schemas.openxmlformats.org/officeDocument/2006/relationships/notesMaster" Target="../notesMasters/notesMaster1.xml"/></Relationships>
</file>

<file path=ppt/notesSlides/_rels/notesSlide1066.xml.rels><?xml version="1.0" encoding="UTF-8" standalone="yes"?>
<Relationships xmlns="http://schemas.openxmlformats.org/package/2006/relationships"><Relationship Id="rId2" Type="http://schemas.openxmlformats.org/officeDocument/2006/relationships/slide" Target="../slides/slide1067.xml"/><Relationship Id="rId1" Type="http://schemas.openxmlformats.org/officeDocument/2006/relationships/notesMaster" Target="../notesMasters/notesMaster1.xml"/></Relationships>
</file>

<file path=ppt/notesSlides/_rels/notesSlide1067.xml.rels><?xml version="1.0" encoding="UTF-8" standalone="yes"?>
<Relationships xmlns="http://schemas.openxmlformats.org/package/2006/relationships"><Relationship Id="rId2" Type="http://schemas.openxmlformats.org/officeDocument/2006/relationships/slide" Target="../slides/slide1068.xml"/><Relationship Id="rId1" Type="http://schemas.openxmlformats.org/officeDocument/2006/relationships/notesMaster" Target="../notesMasters/notesMaster1.xml"/></Relationships>
</file>

<file path=ppt/notesSlides/_rels/notesSlide1068.xml.rels><?xml version="1.0" encoding="UTF-8" standalone="yes"?>
<Relationships xmlns="http://schemas.openxmlformats.org/package/2006/relationships"><Relationship Id="rId2" Type="http://schemas.openxmlformats.org/officeDocument/2006/relationships/slide" Target="../slides/slide1069.xml"/><Relationship Id="rId1" Type="http://schemas.openxmlformats.org/officeDocument/2006/relationships/notesMaster" Target="../notesMasters/notesMaster1.xml"/></Relationships>
</file>

<file path=ppt/notesSlides/_rels/notesSlide1069.xml.rels><?xml version="1.0" encoding="UTF-8" standalone="yes"?>
<Relationships xmlns="http://schemas.openxmlformats.org/package/2006/relationships"><Relationship Id="rId2" Type="http://schemas.openxmlformats.org/officeDocument/2006/relationships/slide" Target="../slides/slide107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0.xml.rels><?xml version="1.0" encoding="UTF-8" standalone="yes"?>
<Relationships xmlns="http://schemas.openxmlformats.org/package/2006/relationships"><Relationship Id="rId2" Type="http://schemas.openxmlformats.org/officeDocument/2006/relationships/slide" Target="../slides/slide1071.xml"/><Relationship Id="rId1" Type="http://schemas.openxmlformats.org/officeDocument/2006/relationships/notesMaster" Target="../notesMasters/notesMaster1.xml"/></Relationships>
</file>

<file path=ppt/notesSlides/_rels/notesSlide1071.xml.rels><?xml version="1.0" encoding="UTF-8" standalone="yes"?>
<Relationships xmlns="http://schemas.openxmlformats.org/package/2006/relationships"><Relationship Id="rId2" Type="http://schemas.openxmlformats.org/officeDocument/2006/relationships/slide" Target="../slides/slide1072.xml"/><Relationship Id="rId1" Type="http://schemas.openxmlformats.org/officeDocument/2006/relationships/notesMaster" Target="../notesMasters/notesMaster1.xml"/></Relationships>
</file>

<file path=ppt/notesSlides/_rels/notesSlide1072.xml.rels><?xml version="1.0" encoding="UTF-8" standalone="yes"?>
<Relationships xmlns="http://schemas.openxmlformats.org/package/2006/relationships"><Relationship Id="rId2" Type="http://schemas.openxmlformats.org/officeDocument/2006/relationships/slide" Target="../slides/slide1073.xml"/><Relationship Id="rId1" Type="http://schemas.openxmlformats.org/officeDocument/2006/relationships/notesMaster" Target="../notesMasters/notesMaster1.xml"/></Relationships>
</file>

<file path=ppt/notesSlides/_rels/notesSlide1073.xml.rels><?xml version="1.0" encoding="UTF-8" standalone="yes"?>
<Relationships xmlns="http://schemas.openxmlformats.org/package/2006/relationships"><Relationship Id="rId2" Type="http://schemas.openxmlformats.org/officeDocument/2006/relationships/slide" Target="../slides/slide1074.xml"/><Relationship Id="rId1" Type="http://schemas.openxmlformats.org/officeDocument/2006/relationships/notesMaster" Target="../notesMasters/notesMaster1.xml"/></Relationships>
</file>

<file path=ppt/notesSlides/_rels/notesSlide1074.xml.rels><?xml version="1.0" encoding="UTF-8" standalone="yes"?>
<Relationships xmlns="http://schemas.openxmlformats.org/package/2006/relationships"><Relationship Id="rId2" Type="http://schemas.openxmlformats.org/officeDocument/2006/relationships/slide" Target="../slides/slide1075.xml"/><Relationship Id="rId1" Type="http://schemas.openxmlformats.org/officeDocument/2006/relationships/notesMaster" Target="../notesMasters/notesMaster1.xml"/></Relationships>
</file>

<file path=ppt/notesSlides/_rels/notesSlide1075.xml.rels><?xml version="1.0" encoding="UTF-8" standalone="yes"?>
<Relationships xmlns="http://schemas.openxmlformats.org/package/2006/relationships"><Relationship Id="rId2" Type="http://schemas.openxmlformats.org/officeDocument/2006/relationships/slide" Target="../slides/slide1076.xml"/><Relationship Id="rId1" Type="http://schemas.openxmlformats.org/officeDocument/2006/relationships/notesMaster" Target="../notesMasters/notesMaster1.xml"/></Relationships>
</file>

<file path=ppt/notesSlides/_rels/notesSlide1076.xml.rels><?xml version="1.0" encoding="UTF-8" standalone="yes"?>
<Relationships xmlns="http://schemas.openxmlformats.org/package/2006/relationships"><Relationship Id="rId2" Type="http://schemas.openxmlformats.org/officeDocument/2006/relationships/slide" Target="../slides/slide1077.xml"/><Relationship Id="rId1" Type="http://schemas.openxmlformats.org/officeDocument/2006/relationships/notesMaster" Target="../notesMasters/notesMaster1.xml"/></Relationships>
</file>

<file path=ppt/notesSlides/_rels/notesSlide1077.xml.rels><?xml version="1.0" encoding="UTF-8" standalone="yes"?>
<Relationships xmlns="http://schemas.openxmlformats.org/package/2006/relationships"><Relationship Id="rId2" Type="http://schemas.openxmlformats.org/officeDocument/2006/relationships/slide" Target="../slides/slide1078.xml"/><Relationship Id="rId1" Type="http://schemas.openxmlformats.org/officeDocument/2006/relationships/notesMaster" Target="../notesMasters/notesMaster1.xml"/></Relationships>
</file>

<file path=ppt/notesSlides/_rels/notesSlide1078.xml.rels><?xml version="1.0" encoding="UTF-8" standalone="yes"?>
<Relationships xmlns="http://schemas.openxmlformats.org/package/2006/relationships"><Relationship Id="rId2" Type="http://schemas.openxmlformats.org/officeDocument/2006/relationships/slide" Target="../slides/slide1079.xml"/><Relationship Id="rId1" Type="http://schemas.openxmlformats.org/officeDocument/2006/relationships/notesMaster" Target="../notesMasters/notesMaster1.xml"/></Relationships>
</file>

<file path=ppt/notesSlides/_rels/notesSlide1079.xml.rels><?xml version="1.0" encoding="UTF-8" standalone="yes"?>
<Relationships xmlns="http://schemas.openxmlformats.org/package/2006/relationships"><Relationship Id="rId2" Type="http://schemas.openxmlformats.org/officeDocument/2006/relationships/slide" Target="../slides/slide10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0.xml.rels><?xml version="1.0" encoding="UTF-8" standalone="yes"?>
<Relationships xmlns="http://schemas.openxmlformats.org/package/2006/relationships"><Relationship Id="rId2" Type="http://schemas.openxmlformats.org/officeDocument/2006/relationships/slide" Target="../slides/slide1081.xml"/><Relationship Id="rId1" Type="http://schemas.openxmlformats.org/officeDocument/2006/relationships/notesMaster" Target="../notesMasters/notesMaster1.xml"/></Relationships>
</file>

<file path=ppt/notesSlides/_rels/notesSlide1081.xml.rels><?xml version="1.0" encoding="UTF-8" standalone="yes"?>
<Relationships xmlns="http://schemas.openxmlformats.org/package/2006/relationships"><Relationship Id="rId2" Type="http://schemas.openxmlformats.org/officeDocument/2006/relationships/slide" Target="../slides/slide1082.xml"/><Relationship Id="rId1" Type="http://schemas.openxmlformats.org/officeDocument/2006/relationships/notesMaster" Target="../notesMasters/notesMaster1.xml"/></Relationships>
</file>

<file path=ppt/notesSlides/_rels/notesSlide1082.xml.rels><?xml version="1.0" encoding="UTF-8" standalone="yes"?>
<Relationships xmlns="http://schemas.openxmlformats.org/package/2006/relationships"><Relationship Id="rId2" Type="http://schemas.openxmlformats.org/officeDocument/2006/relationships/slide" Target="../slides/slide1083.xml"/><Relationship Id="rId1" Type="http://schemas.openxmlformats.org/officeDocument/2006/relationships/notesMaster" Target="../notesMasters/notesMaster1.xml"/></Relationships>
</file>

<file path=ppt/notesSlides/_rels/notesSlide1083.xml.rels><?xml version="1.0" encoding="UTF-8" standalone="yes"?>
<Relationships xmlns="http://schemas.openxmlformats.org/package/2006/relationships"><Relationship Id="rId2" Type="http://schemas.openxmlformats.org/officeDocument/2006/relationships/slide" Target="../slides/slide1084.xml"/><Relationship Id="rId1" Type="http://schemas.openxmlformats.org/officeDocument/2006/relationships/notesMaster" Target="../notesMasters/notesMaster1.xml"/></Relationships>
</file>

<file path=ppt/notesSlides/_rels/notesSlide1084.xml.rels><?xml version="1.0" encoding="UTF-8" standalone="yes"?>
<Relationships xmlns="http://schemas.openxmlformats.org/package/2006/relationships"><Relationship Id="rId2" Type="http://schemas.openxmlformats.org/officeDocument/2006/relationships/slide" Target="../slides/slide1085.xml"/><Relationship Id="rId1" Type="http://schemas.openxmlformats.org/officeDocument/2006/relationships/notesMaster" Target="../notesMasters/notesMaster1.xml"/></Relationships>
</file>

<file path=ppt/notesSlides/_rels/notesSlide1085.xml.rels><?xml version="1.0" encoding="UTF-8" standalone="yes"?>
<Relationships xmlns="http://schemas.openxmlformats.org/package/2006/relationships"><Relationship Id="rId2" Type="http://schemas.openxmlformats.org/officeDocument/2006/relationships/slide" Target="../slides/slide1086.xml"/><Relationship Id="rId1" Type="http://schemas.openxmlformats.org/officeDocument/2006/relationships/notesMaster" Target="../notesMasters/notesMaster1.xml"/></Relationships>
</file>

<file path=ppt/notesSlides/_rels/notesSlide1086.xml.rels><?xml version="1.0" encoding="UTF-8" standalone="yes"?>
<Relationships xmlns="http://schemas.openxmlformats.org/package/2006/relationships"><Relationship Id="rId2" Type="http://schemas.openxmlformats.org/officeDocument/2006/relationships/slide" Target="../slides/slide1087.xml"/><Relationship Id="rId1" Type="http://schemas.openxmlformats.org/officeDocument/2006/relationships/notesMaster" Target="../notesMasters/notesMaster1.xml"/></Relationships>
</file>

<file path=ppt/notesSlides/_rels/notesSlide1087.xml.rels><?xml version="1.0" encoding="UTF-8" standalone="yes"?>
<Relationships xmlns="http://schemas.openxmlformats.org/package/2006/relationships"><Relationship Id="rId2" Type="http://schemas.openxmlformats.org/officeDocument/2006/relationships/slide" Target="../slides/slide1088.xml"/><Relationship Id="rId1" Type="http://schemas.openxmlformats.org/officeDocument/2006/relationships/notesMaster" Target="../notesMasters/notesMaster1.xml"/></Relationships>
</file>

<file path=ppt/notesSlides/_rels/notesSlide1088.xml.rels><?xml version="1.0" encoding="UTF-8" standalone="yes"?>
<Relationships xmlns="http://schemas.openxmlformats.org/package/2006/relationships"><Relationship Id="rId2" Type="http://schemas.openxmlformats.org/officeDocument/2006/relationships/slide" Target="../slides/slide1089.xml"/><Relationship Id="rId1" Type="http://schemas.openxmlformats.org/officeDocument/2006/relationships/notesMaster" Target="../notesMasters/notesMaster1.xml"/></Relationships>
</file>

<file path=ppt/notesSlides/_rels/notesSlide1089.xml.rels><?xml version="1.0" encoding="UTF-8" standalone="yes"?>
<Relationships xmlns="http://schemas.openxmlformats.org/package/2006/relationships"><Relationship Id="rId2" Type="http://schemas.openxmlformats.org/officeDocument/2006/relationships/slide" Target="../slides/slide109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0.xml.rels><?xml version="1.0" encoding="UTF-8" standalone="yes"?>
<Relationships xmlns="http://schemas.openxmlformats.org/package/2006/relationships"><Relationship Id="rId2" Type="http://schemas.openxmlformats.org/officeDocument/2006/relationships/slide" Target="../slides/slide1091.xml"/><Relationship Id="rId1" Type="http://schemas.openxmlformats.org/officeDocument/2006/relationships/notesMaster" Target="../notesMasters/notesMaster1.xml"/></Relationships>
</file>

<file path=ppt/notesSlides/_rels/notesSlide1091.xml.rels><?xml version="1.0" encoding="UTF-8" standalone="yes"?>
<Relationships xmlns="http://schemas.openxmlformats.org/package/2006/relationships"><Relationship Id="rId2" Type="http://schemas.openxmlformats.org/officeDocument/2006/relationships/slide" Target="../slides/slide1092.xml"/><Relationship Id="rId1" Type="http://schemas.openxmlformats.org/officeDocument/2006/relationships/notesMaster" Target="../notesMasters/notesMaster1.xml"/></Relationships>
</file>

<file path=ppt/notesSlides/_rels/notesSlide1092.xml.rels><?xml version="1.0" encoding="UTF-8" standalone="yes"?>
<Relationships xmlns="http://schemas.openxmlformats.org/package/2006/relationships"><Relationship Id="rId2" Type="http://schemas.openxmlformats.org/officeDocument/2006/relationships/slide" Target="../slides/slide1093.xml"/><Relationship Id="rId1" Type="http://schemas.openxmlformats.org/officeDocument/2006/relationships/notesMaster" Target="../notesMasters/notesMaster1.xml"/></Relationships>
</file>

<file path=ppt/notesSlides/_rels/notesSlide1093.xml.rels><?xml version="1.0" encoding="UTF-8" standalone="yes"?>
<Relationships xmlns="http://schemas.openxmlformats.org/package/2006/relationships"><Relationship Id="rId2" Type="http://schemas.openxmlformats.org/officeDocument/2006/relationships/slide" Target="../slides/slide1094.xml"/><Relationship Id="rId1" Type="http://schemas.openxmlformats.org/officeDocument/2006/relationships/notesMaster" Target="../notesMasters/notesMaster1.xml"/></Relationships>
</file>

<file path=ppt/notesSlides/_rels/notesSlide1094.xml.rels><?xml version="1.0" encoding="UTF-8" standalone="yes"?>
<Relationships xmlns="http://schemas.openxmlformats.org/package/2006/relationships"><Relationship Id="rId2" Type="http://schemas.openxmlformats.org/officeDocument/2006/relationships/slide" Target="../slides/slide1095.xml"/><Relationship Id="rId1" Type="http://schemas.openxmlformats.org/officeDocument/2006/relationships/notesMaster" Target="../notesMasters/notesMaster1.xml"/></Relationships>
</file>

<file path=ppt/notesSlides/_rels/notesSlide1095.xml.rels><?xml version="1.0" encoding="UTF-8" standalone="yes"?>
<Relationships xmlns="http://schemas.openxmlformats.org/package/2006/relationships"><Relationship Id="rId2" Type="http://schemas.openxmlformats.org/officeDocument/2006/relationships/slide" Target="../slides/slide1096.xml"/><Relationship Id="rId1" Type="http://schemas.openxmlformats.org/officeDocument/2006/relationships/notesMaster" Target="../notesMasters/notesMaster1.xml"/></Relationships>
</file>

<file path=ppt/notesSlides/_rels/notesSlide1096.xml.rels><?xml version="1.0" encoding="UTF-8" standalone="yes"?>
<Relationships xmlns="http://schemas.openxmlformats.org/package/2006/relationships"><Relationship Id="rId2" Type="http://schemas.openxmlformats.org/officeDocument/2006/relationships/slide" Target="../slides/slide1097.xml"/><Relationship Id="rId1" Type="http://schemas.openxmlformats.org/officeDocument/2006/relationships/notesMaster" Target="../notesMasters/notesMaster1.xml"/></Relationships>
</file>

<file path=ppt/notesSlides/_rels/notesSlide1097.xml.rels><?xml version="1.0" encoding="UTF-8" standalone="yes"?>
<Relationships xmlns="http://schemas.openxmlformats.org/package/2006/relationships"><Relationship Id="rId2" Type="http://schemas.openxmlformats.org/officeDocument/2006/relationships/slide" Target="../slides/slide1098.xml"/><Relationship Id="rId1" Type="http://schemas.openxmlformats.org/officeDocument/2006/relationships/notesMaster" Target="../notesMasters/notesMaster1.xml"/></Relationships>
</file>

<file path=ppt/notesSlides/_rels/notesSlide1098.xml.rels><?xml version="1.0" encoding="UTF-8" standalone="yes"?>
<Relationships xmlns="http://schemas.openxmlformats.org/package/2006/relationships"><Relationship Id="rId2" Type="http://schemas.openxmlformats.org/officeDocument/2006/relationships/slide" Target="../slides/slide1099.xml"/><Relationship Id="rId1" Type="http://schemas.openxmlformats.org/officeDocument/2006/relationships/notesMaster" Target="../notesMasters/notesMaster1.xml"/></Relationships>
</file>

<file path=ppt/notesSlides/_rels/notesSlide1099.xml.rels><?xml version="1.0" encoding="UTF-8" standalone="yes"?>
<Relationships xmlns="http://schemas.openxmlformats.org/package/2006/relationships"><Relationship Id="rId2" Type="http://schemas.openxmlformats.org/officeDocument/2006/relationships/slide" Target="../slides/slide1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00.xml.rels><?xml version="1.0" encoding="UTF-8" standalone="yes"?>
<Relationships xmlns="http://schemas.openxmlformats.org/package/2006/relationships"><Relationship Id="rId2" Type="http://schemas.openxmlformats.org/officeDocument/2006/relationships/slide" Target="../slides/slide1101.xml"/><Relationship Id="rId1" Type="http://schemas.openxmlformats.org/officeDocument/2006/relationships/notesMaster" Target="../notesMasters/notesMaster1.xml"/></Relationships>
</file>

<file path=ppt/notesSlides/_rels/notesSlide1101.xml.rels><?xml version="1.0" encoding="UTF-8" standalone="yes"?>
<Relationships xmlns="http://schemas.openxmlformats.org/package/2006/relationships"><Relationship Id="rId2" Type="http://schemas.openxmlformats.org/officeDocument/2006/relationships/slide" Target="../slides/slide1102.xml"/><Relationship Id="rId1" Type="http://schemas.openxmlformats.org/officeDocument/2006/relationships/notesMaster" Target="../notesMasters/notesMaster1.xml"/></Relationships>
</file>

<file path=ppt/notesSlides/_rels/notesSlide1102.xml.rels><?xml version="1.0" encoding="UTF-8" standalone="yes"?>
<Relationships xmlns="http://schemas.openxmlformats.org/package/2006/relationships"><Relationship Id="rId2" Type="http://schemas.openxmlformats.org/officeDocument/2006/relationships/slide" Target="../slides/slide1103.xml"/><Relationship Id="rId1" Type="http://schemas.openxmlformats.org/officeDocument/2006/relationships/notesMaster" Target="../notesMasters/notesMaster1.xml"/></Relationships>
</file>

<file path=ppt/notesSlides/_rels/notesSlide1103.xml.rels><?xml version="1.0" encoding="UTF-8" standalone="yes"?>
<Relationships xmlns="http://schemas.openxmlformats.org/package/2006/relationships"><Relationship Id="rId2" Type="http://schemas.openxmlformats.org/officeDocument/2006/relationships/slide" Target="../slides/slide1104.xml"/><Relationship Id="rId1" Type="http://schemas.openxmlformats.org/officeDocument/2006/relationships/notesMaster" Target="../notesMasters/notesMaster1.xml"/></Relationships>
</file>

<file path=ppt/notesSlides/_rels/notesSlide1104.xml.rels><?xml version="1.0" encoding="UTF-8" standalone="yes"?>
<Relationships xmlns="http://schemas.openxmlformats.org/package/2006/relationships"><Relationship Id="rId2" Type="http://schemas.openxmlformats.org/officeDocument/2006/relationships/slide" Target="../slides/slide1105.xml"/><Relationship Id="rId1" Type="http://schemas.openxmlformats.org/officeDocument/2006/relationships/notesMaster" Target="../notesMasters/notesMaster1.xml"/></Relationships>
</file>

<file path=ppt/notesSlides/_rels/notesSlide1105.xml.rels><?xml version="1.0" encoding="UTF-8" standalone="yes"?>
<Relationships xmlns="http://schemas.openxmlformats.org/package/2006/relationships"><Relationship Id="rId2" Type="http://schemas.openxmlformats.org/officeDocument/2006/relationships/slide" Target="../slides/slide1106.xml"/><Relationship Id="rId1" Type="http://schemas.openxmlformats.org/officeDocument/2006/relationships/notesMaster" Target="../notesMasters/notesMaster1.xml"/></Relationships>
</file>

<file path=ppt/notesSlides/_rels/notesSlide1106.xml.rels><?xml version="1.0" encoding="UTF-8" standalone="yes"?>
<Relationships xmlns="http://schemas.openxmlformats.org/package/2006/relationships"><Relationship Id="rId2" Type="http://schemas.openxmlformats.org/officeDocument/2006/relationships/slide" Target="../slides/slide1107.xml"/><Relationship Id="rId1" Type="http://schemas.openxmlformats.org/officeDocument/2006/relationships/notesMaster" Target="../notesMasters/notesMaster1.xml"/></Relationships>
</file>

<file path=ppt/notesSlides/_rels/notesSlide1107.xml.rels><?xml version="1.0" encoding="UTF-8" standalone="yes"?>
<Relationships xmlns="http://schemas.openxmlformats.org/package/2006/relationships"><Relationship Id="rId2" Type="http://schemas.openxmlformats.org/officeDocument/2006/relationships/slide" Target="../slides/slide1108.xml"/><Relationship Id="rId1" Type="http://schemas.openxmlformats.org/officeDocument/2006/relationships/notesMaster" Target="../notesMasters/notesMaster1.xml"/></Relationships>
</file>

<file path=ppt/notesSlides/_rels/notesSlide1108.xml.rels><?xml version="1.0" encoding="UTF-8" standalone="yes"?>
<Relationships xmlns="http://schemas.openxmlformats.org/package/2006/relationships"><Relationship Id="rId2" Type="http://schemas.openxmlformats.org/officeDocument/2006/relationships/slide" Target="../slides/slide1109.xml"/><Relationship Id="rId1" Type="http://schemas.openxmlformats.org/officeDocument/2006/relationships/notesMaster" Target="../notesMasters/notesMaster1.xml"/></Relationships>
</file>

<file path=ppt/notesSlides/_rels/notesSlide1109.xml.rels><?xml version="1.0" encoding="UTF-8" standalone="yes"?>
<Relationships xmlns="http://schemas.openxmlformats.org/package/2006/relationships"><Relationship Id="rId2" Type="http://schemas.openxmlformats.org/officeDocument/2006/relationships/slide" Target="../slides/slide1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0.xml.rels><?xml version="1.0" encoding="UTF-8" standalone="yes"?>
<Relationships xmlns="http://schemas.openxmlformats.org/package/2006/relationships"><Relationship Id="rId2" Type="http://schemas.openxmlformats.org/officeDocument/2006/relationships/slide" Target="../slides/slide1111.xml"/><Relationship Id="rId1" Type="http://schemas.openxmlformats.org/officeDocument/2006/relationships/notesMaster" Target="../notesMasters/notesMaster1.xml"/></Relationships>
</file>

<file path=ppt/notesSlides/_rels/notesSlide1111.xml.rels><?xml version="1.0" encoding="UTF-8" standalone="yes"?>
<Relationships xmlns="http://schemas.openxmlformats.org/package/2006/relationships"><Relationship Id="rId2" Type="http://schemas.openxmlformats.org/officeDocument/2006/relationships/slide" Target="../slides/slide1112.xml"/><Relationship Id="rId1" Type="http://schemas.openxmlformats.org/officeDocument/2006/relationships/notesMaster" Target="../notesMasters/notesMaster1.xml"/></Relationships>
</file>

<file path=ppt/notesSlides/_rels/notesSlide1112.xml.rels><?xml version="1.0" encoding="UTF-8" standalone="yes"?>
<Relationships xmlns="http://schemas.openxmlformats.org/package/2006/relationships"><Relationship Id="rId2" Type="http://schemas.openxmlformats.org/officeDocument/2006/relationships/slide" Target="../slides/slide1113.xml"/><Relationship Id="rId1" Type="http://schemas.openxmlformats.org/officeDocument/2006/relationships/notesMaster" Target="../notesMasters/notesMaster1.xml"/></Relationships>
</file>

<file path=ppt/notesSlides/_rels/notesSlide1113.xml.rels><?xml version="1.0" encoding="UTF-8" standalone="yes"?>
<Relationships xmlns="http://schemas.openxmlformats.org/package/2006/relationships"><Relationship Id="rId2" Type="http://schemas.openxmlformats.org/officeDocument/2006/relationships/slide" Target="../slides/slide1114.xml"/><Relationship Id="rId1" Type="http://schemas.openxmlformats.org/officeDocument/2006/relationships/notesMaster" Target="../notesMasters/notesMaster1.xml"/></Relationships>
</file>

<file path=ppt/notesSlides/_rels/notesSlide1114.xml.rels><?xml version="1.0" encoding="UTF-8" standalone="yes"?>
<Relationships xmlns="http://schemas.openxmlformats.org/package/2006/relationships"><Relationship Id="rId2" Type="http://schemas.openxmlformats.org/officeDocument/2006/relationships/slide" Target="../slides/slide1115.xml"/><Relationship Id="rId1" Type="http://schemas.openxmlformats.org/officeDocument/2006/relationships/notesMaster" Target="../notesMasters/notesMaster1.xml"/></Relationships>
</file>

<file path=ppt/notesSlides/_rels/notesSlide1115.xml.rels><?xml version="1.0" encoding="UTF-8" standalone="yes"?>
<Relationships xmlns="http://schemas.openxmlformats.org/package/2006/relationships"><Relationship Id="rId2" Type="http://schemas.openxmlformats.org/officeDocument/2006/relationships/slide" Target="../slides/slide1116.xml"/><Relationship Id="rId1" Type="http://schemas.openxmlformats.org/officeDocument/2006/relationships/notesMaster" Target="../notesMasters/notesMaster1.xml"/></Relationships>
</file>

<file path=ppt/notesSlides/_rels/notesSlide1116.xml.rels><?xml version="1.0" encoding="UTF-8" standalone="yes"?>
<Relationships xmlns="http://schemas.openxmlformats.org/package/2006/relationships"><Relationship Id="rId2" Type="http://schemas.openxmlformats.org/officeDocument/2006/relationships/slide" Target="../slides/slide1117.xml"/><Relationship Id="rId1" Type="http://schemas.openxmlformats.org/officeDocument/2006/relationships/notesMaster" Target="../notesMasters/notesMaster1.xml"/></Relationships>
</file>

<file path=ppt/notesSlides/_rels/notesSlide1117.xml.rels><?xml version="1.0" encoding="UTF-8" standalone="yes"?>
<Relationships xmlns="http://schemas.openxmlformats.org/package/2006/relationships"><Relationship Id="rId2" Type="http://schemas.openxmlformats.org/officeDocument/2006/relationships/slide" Target="../slides/slide1118.xml"/><Relationship Id="rId1" Type="http://schemas.openxmlformats.org/officeDocument/2006/relationships/notesMaster" Target="../notesMasters/notesMaster1.xml"/></Relationships>
</file>

<file path=ppt/notesSlides/_rels/notesSlide1118.xml.rels><?xml version="1.0" encoding="UTF-8" standalone="yes"?>
<Relationships xmlns="http://schemas.openxmlformats.org/package/2006/relationships"><Relationship Id="rId2" Type="http://schemas.openxmlformats.org/officeDocument/2006/relationships/slide" Target="../slides/slide1119.xml"/><Relationship Id="rId1" Type="http://schemas.openxmlformats.org/officeDocument/2006/relationships/notesMaster" Target="../notesMasters/notesMaster1.xml"/></Relationships>
</file>

<file path=ppt/notesSlides/_rels/notesSlide1119.xml.rels><?xml version="1.0" encoding="UTF-8" standalone="yes"?>
<Relationships xmlns="http://schemas.openxmlformats.org/package/2006/relationships"><Relationship Id="rId2" Type="http://schemas.openxmlformats.org/officeDocument/2006/relationships/slide" Target="../slides/slide1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0.xml.rels><?xml version="1.0" encoding="UTF-8" standalone="yes"?>
<Relationships xmlns="http://schemas.openxmlformats.org/package/2006/relationships"><Relationship Id="rId2" Type="http://schemas.openxmlformats.org/officeDocument/2006/relationships/slide" Target="../slides/slide1121.xml"/><Relationship Id="rId1" Type="http://schemas.openxmlformats.org/officeDocument/2006/relationships/notesMaster" Target="../notesMasters/notesMaster1.xml"/></Relationships>
</file>

<file path=ppt/notesSlides/_rels/notesSlide1121.xml.rels><?xml version="1.0" encoding="UTF-8" standalone="yes"?>
<Relationships xmlns="http://schemas.openxmlformats.org/package/2006/relationships"><Relationship Id="rId2" Type="http://schemas.openxmlformats.org/officeDocument/2006/relationships/slide" Target="../slides/slide1122.xml"/><Relationship Id="rId1" Type="http://schemas.openxmlformats.org/officeDocument/2006/relationships/notesMaster" Target="../notesMasters/notesMaster1.xml"/></Relationships>
</file>

<file path=ppt/notesSlides/_rels/notesSlide1122.xml.rels><?xml version="1.0" encoding="UTF-8" standalone="yes"?>
<Relationships xmlns="http://schemas.openxmlformats.org/package/2006/relationships"><Relationship Id="rId2" Type="http://schemas.openxmlformats.org/officeDocument/2006/relationships/slide" Target="../slides/slide1123.xml"/><Relationship Id="rId1" Type="http://schemas.openxmlformats.org/officeDocument/2006/relationships/notesMaster" Target="../notesMasters/notesMaster1.xml"/></Relationships>
</file>

<file path=ppt/notesSlides/_rels/notesSlide1123.xml.rels><?xml version="1.0" encoding="UTF-8" standalone="yes"?>
<Relationships xmlns="http://schemas.openxmlformats.org/package/2006/relationships"><Relationship Id="rId2" Type="http://schemas.openxmlformats.org/officeDocument/2006/relationships/slide" Target="../slides/slide1124.xml"/><Relationship Id="rId1" Type="http://schemas.openxmlformats.org/officeDocument/2006/relationships/notesMaster" Target="../notesMasters/notesMaster1.xml"/></Relationships>
</file>

<file path=ppt/notesSlides/_rels/notesSlide1124.xml.rels><?xml version="1.0" encoding="UTF-8" standalone="yes"?>
<Relationships xmlns="http://schemas.openxmlformats.org/package/2006/relationships"><Relationship Id="rId2" Type="http://schemas.openxmlformats.org/officeDocument/2006/relationships/slide" Target="../slides/slide1125.xml"/><Relationship Id="rId1" Type="http://schemas.openxmlformats.org/officeDocument/2006/relationships/notesMaster" Target="../notesMasters/notesMaster1.xml"/></Relationships>
</file>

<file path=ppt/notesSlides/_rels/notesSlide1125.xml.rels><?xml version="1.0" encoding="UTF-8" standalone="yes"?>
<Relationships xmlns="http://schemas.openxmlformats.org/package/2006/relationships"><Relationship Id="rId2" Type="http://schemas.openxmlformats.org/officeDocument/2006/relationships/slide" Target="../slides/slide1126.xml"/><Relationship Id="rId1" Type="http://schemas.openxmlformats.org/officeDocument/2006/relationships/notesMaster" Target="../notesMasters/notesMaster1.xml"/></Relationships>
</file>

<file path=ppt/notesSlides/_rels/notesSlide1126.xml.rels><?xml version="1.0" encoding="UTF-8" standalone="yes"?>
<Relationships xmlns="http://schemas.openxmlformats.org/package/2006/relationships"><Relationship Id="rId2" Type="http://schemas.openxmlformats.org/officeDocument/2006/relationships/slide" Target="../slides/slide1127.xml"/><Relationship Id="rId1" Type="http://schemas.openxmlformats.org/officeDocument/2006/relationships/notesMaster" Target="../notesMasters/notesMaster1.xml"/></Relationships>
</file>

<file path=ppt/notesSlides/_rels/notesSlide1127.xml.rels><?xml version="1.0" encoding="UTF-8" standalone="yes"?>
<Relationships xmlns="http://schemas.openxmlformats.org/package/2006/relationships"><Relationship Id="rId2" Type="http://schemas.openxmlformats.org/officeDocument/2006/relationships/slide" Target="../slides/slide1128.xml"/><Relationship Id="rId1" Type="http://schemas.openxmlformats.org/officeDocument/2006/relationships/notesMaster" Target="../notesMasters/notesMaster1.xml"/></Relationships>
</file>

<file path=ppt/notesSlides/_rels/notesSlide1128.xml.rels><?xml version="1.0" encoding="UTF-8" standalone="yes"?>
<Relationships xmlns="http://schemas.openxmlformats.org/package/2006/relationships"><Relationship Id="rId2" Type="http://schemas.openxmlformats.org/officeDocument/2006/relationships/slide" Target="../slides/slide1129.xml"/><Relationship Id="rId1" Type="http://schemas.openxmlformats.org/officeDocument/2006/relationships/notesMaster" Target="../notesMasters/notesMaster1.xml"/></Relationships>
</file>

<file path=ppt/notesSlides/_rels/notesSlide1129.xml.rels><?xml version="1.0" encoding="UTF-8" standalone="yes"?>
<Relationships xmlns="http://schemas.openxmlformats.org/package/2006/relationships"><Relationship Id="rId2" Type="http://schemas.openxmlformats.org/officeDocument/2006/relationships/slide" Target="../slides/slide1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0.xml.rels><?xml version="1.0" encoding="UTF-8" standalone="yes"?>
<Relationships xmlns="http://schemas.openxmlformats.org/package/2006/relationships"><Relationship Id="rId2" Type="http://schemas.openxmlformats.org/officeDocument/2006/relationships/slide" Target="../slides/slide1131.xml"/><Relationship Id="rId1" Type="http://schemas.openxmlformats.org/officeDocument/2006/relationships/notesMaster" Target="../notesMasters/notesMaster1.xml"/></Relationships>
</file>

<file path=ppt/notesSlides/_rels/notesSlide1131.xml.rels><?xml version="1.0" encoding="UTF-8" standalone="yes"?>
<Relationships xmlns="http://schemas.openxmlformats.org/package/2006/relationships"><Relationship Id="rId2" Type="http://schemas.openxmlformats.org/officeDocument/2006/relationships/slide" Target="../slides/slide1132.xml"/><Relationship Id="rId1" Type="http://schemas.openxmlformats.org/officeDocument/2006/relationships/notesMaster" Target="../notesMasters/notesMaster1.xml"/></Relationships>
</file>

<file path=ppt/notesSlides/_rels/notesSlide1132.xml.rels><?xml version="1.0" encoding="UTF-8" standalone="yes"?>
<Relationships xmlns="http://schemas.openxmlformats.org/package/2006/relationships"><Relationship Id="rId2" Type="http://schemas.openxmlformats.org/officeDocument/2006/relationships/slide" Target="../slides/slide1133.xml"/><Relationship Id="rId1" Type="http://schemas.openxmlformats.org/officeDocument/2006/relationships/notesMaster" Target="../notesMasters/notesMaster1.xml"/></Relationships>
</file>

<file path=ppt/notesSlides/_rels/notesSlide1133.xml.rels><?xml version="1.0" encoding="UTF-8" standalone="yes"?>
<Relationships xmlns="http://schemas.openxmlformats.org/package/2006/relationships"><Relationship Id="rId2" Type="http://schemas.openxmlformats.org/officeDocument/2006/relationships/slide" Target="../slides/slide1134.xml"/><Relationship Id="rId1" Type="http://schemas.openxmlformats.org/officeDocument/2006/relationships/notesMaster" Target="../notesMasters/notesMaster1.xml"/></Relationships>
</file>

<file path=ppt/notesSlides/_rels/notesSlide1134.xml.rels><?xml version="1.0" encoding="UTF-8" standalone="yes"?>
<Relationships xmlns="http://schemas.openxmlformats.org/package/2006/relationships"><Relationship Id="rId2" Type="http://schemas.openxmlformats.org/officeDocument/2006/relationships/slide" Target="../slides/slide1135.xml"/><Relationship Id="rId1" Type="http://schemas.openxmlformats.org/officeDocument/2006/relationships/notesMaster" Target="../notesMasters/notesMaster1.xml"/></Relationships>
</file>

<file path=ppt/notesSlides/_rels/notesSlide1135.xml.rels><?xml version="1.0" encoding="UTF-8" standalone="yes"?>
<Relationships xmlns="http://schemas.openxmlformats.org/package/2006/relationships"><Relationship Id="rId2" Type="http://schemas.openxmlformats.org/officeDocument/2006/relationships/slide" Target="../slides/slide1136.xml"/><Relationship Id="rId1" Type="http://schemas.openxmlformats.org/officeDocument/2006/relationships/notesMaster" Target="../notesMasters/notesMaster1.xml"/></Relationships>
</file>

<file path=ppt/notesSlides/_rels/notesSlide1136.xml.rels><?xml version="1.0" encoding="UTF-8" standalone="yes"?>
<Relationships xmlns="http://schemas.openxmlformats.org/package/2006/relationships"><Relationship Id="rId2" Type="http://schemas.openxmlformats.org/officeDocument/2006/relationships/slide" Target="../slides/slide1137.xml"/><Relationship Id="rId1" Type="http://schemas.openxmlformats.org/officeDocument/2006/relationships/notesMaster" Target="../notesMasters/notesMaster1.xml"/></Relationships>
</file>

<file path=ppt/notesSlides/_rels/notesSlide1137.xml.rels><?xml version="1.0" encoding="UTF-8" standalone="yes"?>
<Relationships xmlns="http://schemas.openxmlformats.org/package/2006/relationships"><Relationship Id="rId2" Type="http://schemas.openxmlformats.org/officeDocument/2006/relationships/slide" Target="../slides/slide1138.xml"/><Relationship Id="rId1" Type="http://schemas.openxmlformats.org/officeDocument/2006/relationships/notesMaster" Target="../notesMasters/notesMaster1.xml"/></Relationships>
</file>

<file path=ppt/notesSlides/_rels/notesSlide1138.xml.rels><?xml version="1.0" encoding="UTF-8" standalone="yes"?>
<Relationships xmlns="http://schemas.openxmlformats.org/package/2006/relationships"><Relationship Id="rId2" Type="http://schemas.openxmlformats.org/officeDocument/2006/relationships/slide" Target="../slides/slide1139.xml"/><Relationship Id="rId1" Type="http://schemas.openxmlformats.org/officeDocument/2006/relationships/notesMaster" Target="../notesMasters/notesMaster1.xml"/></Relationships>
</file>

<file path=ppt/notesSlides/_rels/notesSlide1139.xml.rels><?xml version="1.0" encoding="UTF-8" standalone="yes"?>
<Relationships xmlns="http://schemas.openxmlformats.org/package/2006/relationships"><Relationship Id="rId2" Type="http://schemas.openxmlformats.org/officeDocument/2006/relationships/slide" Target="../slides/slide1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0.xml.rels><?xml version="1.0" encoding="UTF-8" standalone="yes"?>
<Relationships xmlns="http://schemas.openxmlformats.org/package/2006/relationships"><Relationship Id="rId2" Type="http://schemas.openxmlformats.org/officeDocument/2006/relationships/slide" Target="../slides/slide1141.xml"/><Relationship Id="rId1" Type="http://schemas.openxmlformats.org/officeDocument/2006/relationships/notesMaster" Target="../notesMasters/notesMaster1.xml"/></Relationships>
</file>

<file path=ppt/notesSlides/_rels/notesSlide1141.xml.rels><?xml version="1.0" encoding="UTF-8" standalone="yes"?>
<Relationships xmlns="http://schemas.openxmlformats.org/package/2006/relationships"><Relationship Id="rId2" Type="http://schemas.openxmlformats.org/officeDocument/2006/relationships/slide" Target="../slides/slide1142.xml"/><Relationship Id="rId1" Type="http://schemas.openxmlformats.org/officeDocument/2006/relationships/notesMaster" Target="../notesMasters/notesMaster1.xml"/></Relationships>
</file>

<file path=ppt/notesSlides/_rels/notesSlide1142.xml.rels><?xml version="1.0" encoding="UTF-8" standalone="yes"?>
<Relationships xmlns="http://schemas.openxmlformats.org/package/2006/relationships"><Relationship Id="rId2" Type="http://schemas.openxmlformats.org/officeDocument/2006/relationships/slide" Target="../slides/slide1143.xml"/><Relationship Id="rId1" Type="http://schemas.openxmlformats.org/officeDocument/2006/relationships/notesMaster" Target="../notesMasters/notesMaster1.xml"/></Relationships>
</file>

<file path=ppt/notesSlides/_rels/notesSlide1143.xml.rels><?xml version="1.0" encoding="UTF-8" standalone="yes"?>
<Relationships xmlns="http://schemas.openxmlformats.org/package/2006/relationships"><Relationship Id="rId2" Type="http://schemas.openxmlformats.org/officeDocument/2006/relationships/slide" Target="../slides/slide1144.xml"/><Relationship Id="rId1" Type="http://schemas.openxmlformats.org/officeDocument/2006/relationships/notesMaster" Target="../notesMasters/notesMaster1.xml"/></Relationships>
</file>

<file path=ppt/notesSlides/_rels/notesSlide1144.xml.rels><?xml version="1.0" encoding="UTF-8" standalone="yes"?>
<Relationships xmlns="http://schemas.openxmlformats.org/package/2006/relationships"><Relationship Id="rId2" Type="http://schemas.openxmlformats.org/officeDocument/2006/relationships/slide" Target="../slides/slide1145.xml"/><Relationship Id="rId1" Type="http://schemas.openxmlformats.org/officeDocument/2006/relationships/notesMaster" Target="../notesMasters/notesMaster1.xml"/></Relationships>
</file>

<file path=ppt/notesSlides/_rels/notesSlide1145.xml.rels><?xml version="1.0" encoding="UTF-8" standalone="yes"?>
<Relationships xmlns="http://schemas.openxmlformats.org/package/2006/relationships"><Relationship Id="rId2" Type="http://schemas.openxmlformats.org/officeDocument/2006/relationships/slide" Target="../slides/slide1146.xml"/><Relationship Id="rId1" Type="http://schemas.openxmlformats.org/officeDocument/2006/relationships/notesMaster" Target="../notesMasters/notesMaster1.xml"/></Relationships>
</file>

<file path=ppt/notesSlides/_rels/notesSlide1146.xml.rels><?xml version="1.0" encoding="UTF-8" standalone="yes"?>
<Relationships xmlns="http://schemas.openxmlformats.org/package/2006/relationships"><Relationship Id="rId2" Type="http://schemas.openxmlformats.org/officeDocument/2006/relationships/slide" Target="../slides/slide1147.xml"/><Relationship Id="rId1" Type="http://schemas.openxmlformats.org/officeDocument/2006/relationships/notesMaster" Target="../notesMasters/notesMaster1.xml"/></Relationships>
</file>

<file path=ppt/notesSlides/_rels/notesSlide1147.xml.rels><?xml version="1.0" encoding="UTF-8" standalone="yes"?>
<Relationships xmlns="http://schemas.openxmlformats.org/package/2006/relationships"><Relationship Id="rId2" Type="http://schemas.openxmlformats.org/officeDocument/2006/relationships/slide" Target="../slides/slide1148.xml"/><Relationship Id="rId1" Type="http://schemas.openxmlformats.org/officeDocument/2006/relationships/notesMaster" Target="../notesMasters/notesMaster1.xml"/></Relationships>
</file>

<file path=ppt/notesSlides/_rels/notesSlide1148.xml.rels><?xml version="1.0" encoding="UTF-8" standalone="yes"?>
<Relationships xmlns="http://schemas.openxmlformats.org/package/2006/relationships"><Relationship Id="rId2" Type="http://schemas.openxmlformats.org/officeDocument/2006/relationships/slide" Target="../slides/slide1149.xml"/><Relationship Id="rId1" Type="http://schemas.openxmlformats.org/officeDocument/2006/relationships/notesMaster" Target="../notesMasters/notesMaster1.xml"/></Relationships>
</file>

<file path=ppt/notesSlides/_rels/notesSlide1149.xml.rels><?xml version="1.0" encoding="UTF-8" standalone="yes"?>
<Relationships xmlns="http://schemas.openxmlformats.org/package/2006/relationships"><Relationship Id="rId2" Type="http://schemas.openxmlformats.org/officeDocument/2006/relationships/slide" Target="../slides/slide1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0.xml.rels><?xml version="1.0" encoding="UTF-8" standalone="yes"?>
<Relationships xmlns="http://schemas.openxmlformats.org/package/2006/relationships"><Relationship Id="rId2" Type="http://schemas.openxmlformats.org/officeDocument/2006/relationships/slide" Target="../slides/slide1151.xml"/><Relationship Id="rId1" Type="http://schemas.openxmlformats.org/officeDocument/2006/relationships/notesMaster" Target="../notesMasters/notesMaster1.xml"/></Relationships>
</file>

<file path=ppt/notesSlides/_rels/notesSlide1151.xml.rels><?xml version="1.0" encoding="UTF-8" standalone="yes"?>
<Relationships xmlns="http://schemas.openxmlformats.org/package/2006/relationships"><Relationship Id="rId2" Type="http://schemas.openxmlformats.org/officeDocument/2006/relationships/slide" Target="../slides/slide1152.xml"/><Relationship Id="rId1" Type="http://schemas.openxmlformats.org/officeDocument/2006/relationships/notesMaster" Target="../notesMasters/notesMaster1.xml"/></Relationships>
</file>

<file path=ppt/notesSlides/_rels/notesSlide1152.xml.rels><?xml version="1.0" encoding="UTF-8" standalone="yes"?>
<Relationships xmlns="http://schemas.openxmlformats.org/package/2006/relationships"><Relationship Id="rId2" Type="http://schemas.openxmlformats.org/officeDocument/2006/relationships/slide" Target="../slides/slide1153.xml"/><Relationship Id="rId1" Type="http://schemas.openxmlformats.org/officeDocument/2006/relationships/notesMaster" Target="../notesMasters/notesMaster1.xml"/></Relationships>
</file>

<file path=ppt/notesSlides/_rels/notesSlide1153.xml.rels><?xml version="1.0" encoding="UTF-8" standalone="yes"?>
<Relationships xmlns="http://schemas.openxmlformats.org/package/2006/relationships"><Relationship Id="rId2" Type="http://schemas.openxmlformats.org/officeDocument/2006/relationships/slide" Target="../slides/slide1154.xml"/><Relationship Id="rId1" Type="http://schemas.openxmlformats.org/officeDocument/2006/relationships/notesMaster" Target="../notesMasters/notesMaster1.xml"/></Relationships>
</file>

<file path=ppt/notesSlides/_rels/notesSlide1154.xml.rels><?xml version="1.0" encoding="UTF-8" standalone="yes"?>
<Relationships xmlns="http://schemas.openxmlformats.org/package/2006/relationships"><Relationship Id="rId2" Type="http://schemas.openxmlformats.org/officeDocument/2006/relationships/slide" Target="../slides/slide1155.xml"/><Relationship Id="rId1" Type="http://schemas.openxmlformats.org/officeDocument/2006/relationships/notesMaster" Target="../notesMasters/notesMaster1.xml"/></Relationships>
</file>

<file path=ppt/notesSlides/_rels/notesSlide1155.xml.rels><?xml version="1.0" encoding="UTF-8" standalone="yes"?>
<Relationships xmlns="http://schemas.openxmlformats.org/package/2006/relationships"><Relationship Id="rId2" Type="http://schemas.openxmlformats.org/officeDocument/2006/relationships/slide" Target="../slides/slide1156.xml"/><Relationship Id="rId1" Type="http://schemas.openxmlformats.org/officeDocument/2006/relationships/notesMaster" Target="../notesMasters/notesMaster1.xml"/></Relationships>
</file>

<file path=ppt/notesSlides/_rels/notesSlide1156.xml.rels><?xml version="1.0" encoding="UTF-8" standalone="yes"?>
<Relationships xmlns="http://schemas.openxmlformats.org/package/2006/relationships"><Relationship Id="rId2" Type="http://schemas.openxmlformats.org/officeDocument/2006/relationships/slide" Target="../slides/slide1157.xml"/><Relationship Id="rId1" Type="http://schemas.openxmlformats.org/officeDocument/2006/relationships/notesMaster" Target="../notesMasters/notesMaster1.xml"/></Relationships>
</file>

<file path=ppt/notesSlides/_rels/notesSlide1157.xml.rels><?xml version="1.0" encoding="UTF-8" standalone="yes"?>
<Relationships xmlns="http://schemas.openxmlformats.org/package/2006/relationships"><Relationship Id="rId2" Type="http://schemas.openxmlformats.org/officeDocument/2006/relationships/slide" Target="../slides/slide1158.xml"/><Relationship Id="rId1" Type="http://schemas.openxmlformats.org/officeDocument/2006/relationships/notesMaster" Target="../notesMasters/notesMaster1.xml"/></Relationships>
</file>

<file path=ppt/notesSlides/_rels/notesSlide1158.xml.rels><?xml version="1.0" encoding="UTF-8" standalone="yes"?>
<Relationships xmlns="http://schemas.openxmlformats.org/package/2006/relationships"><Relationship Id="rId2" Type="http://schemas.openxmlformats.org/officeDocument/2006/relationships/slide" Target="../slides/slide1159.xml"/><Relationship Id="rId1" Type="http://schemas.openxmlformats.org/officeDocument/2006/relationships/notesMaster" Target="../notesMasters/notesMaster1.xml"/></Relationships>
</file>

<file path=ppt/notesSlides/_rels/notesSlide1159.xml.rels><?xml version="1.0" encoding="UTF-8" standalone="yes"?>
<Relationships xmlns="http://schemas.openxmlformats.org/package/2006/relationships"><Relationship Id="rId2" Type="http://schemas.openxmlformats.org/officeDocument/2006/relationships/slide" Target="../slides/slide116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0.xml.rels><?xml version="1.0" encoding="UTF-8" standalone="yes"?>
<Relationships xmlns="http://schemas.openxmlformats.org/package/2006/relationships"><Relationship Id="rId2" Type="http://schemas.openxmlformats.org/officeDocument/2006/relationships/slide" Target="../slides/slide1161.xml"/><Relationship Id="rId1" Type="http://schemas.openxmlformats.org/officeDocument/2006/relationships/notesMaster" Target="../notesMasters/notesMaster1.xml"/></Relationships>
</file>

<file path=ppt/notesSlides/_rels/notesSlide1161.xml.rels><?xml version="1.0" encoding="UTF-8" standalone="yes"?>
<Relationships xmlns="http://schemas.openxmlformats.org/package/2006/relationships"><Relationship Id="rId2" Type="http://schemas.openxmlformats.org/officeDocument/2006/relationships/slide" Target="../slides/slide1162.xml"/><Relationship Id="rId1" Type="http://schemas.openxmlformats.org/officeDocument/2006/relationships/notesMaster" Target="../notesMasters/notesMaster1.xml"/></Relationships>
</file>

<file path=ppt/notesSlides/_rels/notesSlide1162.xml.rels><?xml version="1.0" encoding="UTF-8" standalone="yes"?>
<Relationships xmlns="http://schemas.openxmlformats.org/package/2006/relationships"><Relationship Id="rId2" Type="http://schemas.openxmlformats.org/officeDocument/2006/relationships/slide" Target="../slides/slide1163.xml"/><Relationship Id="rId1" Type="http://schemas.openxmlformats.org/officeDocument/2006/relationships/notesMaster" Target="../notesMasters/notesMaster1.xml"/></Relationships>
</file>

<file path=ppt/notesSlides/_rels/notesSlide1163.xml.rels><?xml version="1.0" encoding="UTF-8" standalone="yes"?>
<Relationships xmlns="http://schemas.openxmlformats.org/package/2006/relationships"><Relationship Id="rId2" Type="http://schemas.openxmlformats.org/officeDocument/2006/relationships/slide" Target="../slides/slide1164.xml"/><Relationship Id="rId1" Type="http://schemas.openxmlformats.org/officeDocument/2006/relationships/notesMaster" Target="../notesMasters/notesMaster1.xml"/></Relationships>
</file>

<file path=ppt/notesSlides/_rels/notesSlide1164.xml.rels><?xml version="1.0" encoding="UTF-8" standalone="yes"?>
<Relationships xmlns="http://schemas.openxmlformats.org/package/2006/relationships"><Relationship Id="rId2" Type="http://schemas.openxmlformats.org/officeDocument/2006/relationships/slide" Target="../slides/slide1165.xml"/><Relationship Id="rId1" Type="http://schemas.openxmlformats.org/officeDocument/2006/relationships/notesMaster" Target="../notesMasters/notesMaster1.xml"/></Relationships>
</file>

<file path=ppt/notesSlides/_rels/notesSlide1165.xml.rels><?xml version="1.0" encoding="UTF-8" standalone="yes"?>
<Relationships xmlns="http://schemas.openxmlformats.org/package/2006/relationships"><Relationship Id="rId2" Type="http://schemas.openxmlformats.org/officeDocument/2006/relationships/slide" Target="../slides/slide1166.xml"/><Relationship Id="rId1" Type="http://schemas.openxmlformats.org/officeDocument/2006/relationships/notesMaster" Target="../notesMasters/notesMaster1.xml"/></Relationships>
</file>

<file path=ppt/notesSlides/_rels/notesSlide1166.xml.rels><?xml version="1.0" encoding="UTF-8" standalone="yes"?>
<Relationships xmlns="http://schemas.openxmlformats.org/package/2006/relationships"><Relationship Id="rId2" Type="http://schemas.openxmlformats.org/officeDocument/2006/relationships/slide" Target="../slides/slide1167.xml"/><Relationship Id="rId1" Type="http://schemas.openxmlformats.org/officeDocument/2006/relationships/notesMaster" Target="../notesMasters/notesMaster1.xml"/></Relationships>
</file>

<file path=ppt/notesSlides/_rels/notesSlide1167.xml.rels><?xml version="1.0" encoding="UTF-8" standalone="yes"?>
<Relationships xmlns="http://schemas.openxmlformats.org/package/2006/relationships"><Relationship Id="rId2" Type="http://schemas.openxmlformats.org/officeDocument/2006/relationships/slide" Target="../slides/slide1168.xml"/><Relationship Id="rId1" Type="http://schemas.openxmlformats.org/officeDocument/2006/relationships/notesMaster" Target="../notesMasters/notesMaster1.xml"/></Relationships>
</file>

<file path=ppt/notesSlides/_rels/notesSlide1168.xml.rels><?xml version="1.0" encoding="UTF-8" standalone="yes"?>
<Relationships xmlns="http://schemas.openxmlformats.org/package/2006/relationships"><Relationship Id="rId2" Type="http://schemas.openxmlformats.org/officeDocument/2006/relationships/slide" Target="../slides/slide1169.xml"/><Relationship Id="rId1" Type="http://schemas.openxmlformats.org/officeDocument/2006/relationships/notesMaster" Target="../notesMasters/notesMaster1.xml"/></Relationships>
</file>

<file path=ppt/notesSlides/_rels/notesSlide1169.xml.rels><?xml version="1.0" encoding="UTF-8" standalone="yes"?>
<Relationships xmlns="http://schemas.openxmlformats.org/package/2006/relationships"><Relationship Id="rId2" Type="http://schemas.openxmlformats.org/officeDocument/2006/relationships/slide" Target="../slides/slide117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0.xml.rels><?xml version="1.0" encoding="UTF-8" standalone="yes"?>
<Relationships xmlns="http://schemas.openxmlformats.org/package/2006/relationships"><Relationship Id="rId2" Type="http://schemas.openxmlformats.org/officeDocument/2006/relationships/slide" Target="../slides/slide1171.xml"/><Relationship Id="rId1" Type="http://schemas.openxmlformats.org/officeDocument/2006/relationships/notesMaster" Target="../notesMasters/notesMaster1.xml"/></Relationships>
</file>

<file path=ppt/notesSlides/_rels/notesSlide1171.xml.rels><?xml version="1.0" encoding="UTF-8" standalone="yes"?>
<Relationships xmlns="http://schemas.openxmlformats.org/package/2006/relationships"><Relationship Id="rId2" Type="http://schemas.openxmlformats.org/officeDocument/2006/relationships/slide" Target="../slides/slide1172.xml"/><Relationship Id="rId1" Type="http://schemas.openxmlformats.org/officeDocument/2006/relationships/notesMaster" Target="../notesMasters/notesMaster1.xml"/></Relationships>
</file>

<file path=ppt/notesSlides/_rels/notesSlide1172.xml.rels><?xml version="1.0" encoding="UTF-8" standalone="yes"?>
<Relationships xmlns="http://schemas.openxmlformats.org/package/2006/relationships"><Relationship Id="rId2" Type="http://schemas.openxmlformats.org/officeDocument/2006/relationships/slide" Target="../slides/slide1173.xml"/><Relationship Id="rId1" Type="http://schemas.openxmlformats.org/officeDocument/2006/relationships/notesMaster" Target="../notesMasters/notesMaster1.xml"/></Relationships>
</file>

<file path=ppt/notesSlides/_rels/notesSlide1173.xml.rels><?xml version="1.0" encoding="UTF-8" standalone="yes"?>
<Relationships xmlns="http://schemas.openxmlformats.org/package/2006/relationships"><Relationship Id="rId2" Type="http://schemas.openxmlformats.org/officeDocument/2006/relationships/slide" Target="../slides/slide1174.xml"/><Relationship Id="rId1" Type="http://schemas.openxmlformats.org/officeDocument/2006/relationships/notesMaster" Target="../notesMasters/notesMaster1.xml"/></Relationships>
</file>

<file path=ppt/notesSlides/_rels/notesSlide1174.xml.rels><?xml version="1.0" encoding="UTF-8" standalone="yes"?>
<Relationships xmlns="http://schemas.openxmlformats.org/package/2006/relationships"><Relationship Id="rId2" Type="http://schemas.openxmlformats.org/officeDocument/2006/relationships/slide" Target="../slides/slide1175.xml"/><Relationship Id="rId1" Type="http://schemas.openxmlformats.org/officeDocument/2006/relationships/notesMaster" Target="../notesMasters/notesMaster1.xml"/></Relationships>
</file>

<file path=ppt/notesSlides/_rels/notesSlide1175.xml.rels><?xml version="1.0" encoding="UTF-8" standalone="yes"?>
<Relationships xmlns="http://schemas.openxmlformats.org/package/2006/relationships"><Relationship Id="rId2" Type="http://schemas.openxmlformats.org/officeDocument/2006/relationships/slide" Target="../slides/slide1176.xml"/><Relationship Id="rId1" Type="http://schemas.openxmlformats.org/officeDocument/2006/relationships/notesMaster" Target="../notesMasters/notesMaster1.xml"/></Relationships>
</file>

<file path=ppt/notesSlides/_rels/notesSlide1176.xml.rels><?xml version="1.0" encoding="UTF-8" standalone="yes"?>
<Relationships xmlns="http://schemas.openxmlformats.org/package/2006/relationships"><Relationship Id="rId2" Type="http://schemas.openxmlformats.org/officeDocument/2006/relationships/slide" Target="../slides/slide1177.xml"/><Relationship Id="rId1" Type="http://schemas.openxmlformats.org/officeDocument/2006/relationships/notesMaster" Target="../notesMasters/notesMaster1.xml"/></Relationships>
</file>

<file path=ppt/notesSlides/_rels/notesSlide1177.xml.rels><?xml version="1.0" encoding="UTF-8" standalone="yes"?>
<Relationships xmlns="http://schemas.openxmlformats.org/package/2006/relationships"><Relationship Id="rId2" Type="http://schemas.openxmlformats.org/officeDocument/2006/relationships/slide" Target="../slides/slide1178.xml"/><Relationship Id="rId1" Type="http://schemas.openxmlformats.org/officeDocument/2006/relationships/notesMaster" Target="../notesMasters/notesMaster1.xml"/></Relationships>
</file>

<file path=ppt/notesSlides/_rels/notesSlide1178.xml.rels><?xml version="1.0" encoding="UTF-8" standalone="yes"?>
<Relationships xmlns="http://schemas.openxmlformats.org/package/2006/relationships"><Relationship Id="rId2" Type="http://schemas.openxmlformats.org/officeDocument/2006/relationships/slide" Target="../slides/slide1179.xml"/><Relationship Id="rId1" Type="http://schemas.openxmlformats.org/officeDocument/2006/relationships/notesMaster" Target="../notesMasters/notesMaster1.xml"/></Relationships>
</file>

<file path=ppt/notesSlides/_rels/notesSlide1179.xml.rels><?xml version="1.0" encoding="UTF-8" standalone="yes"?>
<Relationships xmlns="http://schemas.openxmlformats.org/package/2006/relationships"><Relationship Id="rId2" Type="http://schemas.openxmlformats.org/officeDocument/2006/relationships/slide" Target="../slides/slide118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0.xml.rels><?xml version="1.0" encoding="UTF-8" standalone="yes"?>
<Relationships xmlns="http://schemas.openxmlformats.org/package/2006/relationships"><Relationship Id="rId2" Type="http://schemas.openxmlformats.org/officeDocument/2006/relationships/slide" Target="../slides/slide1181.xml"/><Relationship Id="rId1" Type="http://schemas.openxmlformats.org/officeDocument/2006/relationships/notesMaster" Target="../notesMasters/notesMaster1.xml"/></Relationships>
</file>

<file path=ppt/notesSlides/_rels/notesSlide1181.xml.rels><?xml version="1.0" encoding="UTF-8" standalone="yes"?>
<Relationships xmlns="http://schemas.openxmlformats.org/package/2006/relationships"><Relationship Id="rId2" Type="http://schemas.openxmlformats.org/officeDocument/2006/relationships/slide" Target="../slides/slide1182.xml"/><Relationship Id="rId1" Type="http://schemas.openxmlformats.org/officeDocument/2006/relationships/notesMaster" Target="../notesMasters/notesMaster1.xml"/></Relationships>
</file>

<file path=ppt/notesSlides/_rels/notesSlide1182.xml.rels><?xml version="1.0" encoding="UTF-8" standalone="yes"?>
<Relationships xmlns="http://schemas.openxmlformats.org/package/2006/relationships"><Relationship Id="rId2" Type="http://schemas.openxmlformats.org/officeDocument/2006/relationships/slide" Target="../slides/slide1183.xml"/><Relationship Id="rId1" Type="http://schemas.openxmlformats.org/officeDocument/2006/relationships/notesMaster" Target="../notesMasters/notesMaster1.xml"/></Relationships>
</file>

<file path=ppt/notesSlides/_rels/notesSlide1183.xml.rels><?xml version="1.0" encoding="UTF-8" standalone="yes"?>
<Relationships xmlns="http://schemas.openxmlformats.org/package/2006/relationships"><Relationship Id="rId2" Type="http://schemas.openxmlformats.org/officeDocument/2006/relationships/slide" Target="../slides/slide1184.xml"/><Relationship Id="rId1" Type="http://schemas.openxmlformats.org/officeDocument/2006/relationships/notesMaster" Target="../notesMasters/notesMaster1.xml"/></Relationships>
</file>

<file path=ppt/notesSlides/_rels/notesSlide1184.xml.rels><?xml version="1.0" encoding="UTF-8" standalone="yes"?>
<Relationships xmlns="http://schemas.openxmlformats.org/package/2006/relationships"><Relationship Id="rId2" Type="http://schemas.openxmlformats.org/officeDocument/2006/relationships/slide" Target="../slides/slide1185.xml"/><Relationship Id="rId1" Type="http://schemas.openxmlformats.org/officeDocument/2006/relationships/notesMaster" Target="../notesMasters/notesMaster1.xml"/></Relationships>
</file>

<file path=ppt/notesSlides/_rels/notesSlide1185.xml.rels><?xml version="1.0" encoding="UTF-8" standalone="yes"?>
<Relationships xmlns="http://schemas.openxmlformats.org/package/2006/relationships"><Relationship Id="rId2" Type="http://schemas.openxmlformats.org/officeDocument/2006/relationships/slide" Target="../slides/slide1186.xml"/><Relationship Id="rId1" Type="http://schemas.openxmlformats.org/officeDocument/2006/relationships/notesMaster" Target="../notesMasters/notesMaster1.xml"/></Relationships>
</file>

<file path=ppt/notesSlides/_rels/notesSlide1186.xml.rels><?xml version="1.0" encoding="UTF-8" standalone="yes"?>
<Relationships xmlns="http://schemas.openxmlformats.org/package/2006/relationships"><Relationship Id="rId2" Type="http://schemas.openxmlformats.org/officeDocument/2006/relationships/slide" Target="../slides/slide1187.xml"/><Relationship Id="rId1" Type="http://schemas.openxmlformats.org/officeDocument/2006/relationships/notesMaster" Target="../notesMasters/notesMaster1.xml"/></Relationships>
</file>

<file path=ppt/notesSlides/_rels/notesSlide1187.xml.rels><?xml version="1.0" encoding="UTF-8" standalone="yes"?>
<Relationships xmlns="http://schemas.openxmlformats.org/package/2006/relationships"><Relationship Id="rId2" Type="http://schemas.openxmlformats.org/officeDocument/2006/relationships/slide" Target="../slides/slide1188.xml"/><Relationship Id="rId1" Type="http://schemas.openxmlformats.org/officeDocument/2006/relationships/notesMaster" Target="../notesMasters/notesMaster1.xml"/></Relationships>
</file>

<file path=ppt/notesSlides/_rels/notesSlide1188.xml.rels><?xml version="1.0" encoding="UTF-8" standalone="yes"?>
<Relationships xmlns="http://schemas.openxmlformats.org/package/2006/relationships"><Relationship Id="rId2" Type="http://schemas.openxmlformats.org/officeDocument/2006/relationships/slide" Target="../slides/slide1189.xml"/><Relationship Id="rId1" Type="http://schemas.openxmlformats.org/officeDocument/2006/relationships/notesMaster" Target="../notesMasters/notesMaster1.xml"/></Relationships>
</file>

<file path=ppt/notesSlides/_rels/notesSlide1189.xml.rels><?xml version="1.0" encoding="UTF-8" standalone="yes"?>
<Relationships xmlns="http://schemas.openxmlformats.org/package/2006/relationships"><Relationship Id="rId2" Type="http://schemas.openxmlformats.org/officeDocument/2006/relationships/slide" Target="../slides/slide119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en.wikipedia.org/wiki/Joseph_M._Juran" TargetMode="External"/><Relationship Id="rId2" Type="http://schemas.openxmlformats.org/officeDocument/2006/relationships/slide" Target="../slides/slide120.xml"/><Relationship Id="rId1" Type="http://schemas.openxmlformats.org/officeDocument/2006/relationships/notesMaster" Target="../notesMasters/notesMaster1.xml"/><Relationship Id="rId4" Type="http://schemas.openxmlformats.org/officeDocument/2006/relationships/hyperlink" Target="http://en.wikipedia.org/wiki/Vilfredo_Pareto" TargetMode="External"/></Relationships>
</file>

<file path=ppt/notesSlides/_rels/notesSlide1190.xml.rels><?xml version="1.0" encoding="UTF-8" standalone="yes"?>
<Relationships xmlns="http://schemas.openxmlformats.org/package/2006/relationships"><Relationship Id="rId2" Type="http://schemas.openxmlformats.org/officeDocument/2006/relationships/slide" Target="../slides/slide1191.xml"/><Relationship Id="rId1" Type="http://schemas.openxmlformats.org/officeDocument/2006/relationships/notesMaster" Target="../notesMasters/notesMaster1.xml"/></Relationships>
</file>

<file path=ppt/notesSlides/_rels/notesSlide1191.xml.rels><?xml version="1.0" encoding="UTF-8" standalone="yes"?>
<Relationships xmlns="http://schemas.openxmlformats.org/package/2006/relationships"><Relationship Id="rId2" Type="http://schemas.openxmlformats.org/officeDocument/2006/relationships/slide" Target="../slides/slide1192.xml"/><Relationship Id="rId1" Type="http://schemas.openxmlformats.org/officeDocument/2006/relationships/notesMaster" Target="../notesMasters/notesMaster1.xml"/></Relationships>
</file>

<file path=ppt/notesSlides/_rels/notesSlide1192.xml.rels><?xml version="1.0" encoding="UTF-8" standalone="yes"?>
<Relationships xmlns="http://schemas.openxmlformats.org/package/2006/relationships"><Relationship Id="rId2" Type="http://schemas.openxmlformats.org/officeDocument/2006/relationships/slide" Target="../slides/slide1193.xml"/><Relationship Id="rId1" Type="http://schemas.openxmlformats.org/officeDocument/2006/relationships/notesMaster" Target="../notesMasters/notesMaster1.xml"/></Relationships>
</file>

<file path=ppt/notesSlides/_rels/notesSlide1193.xml.rels><?xml version="1.0" encoding="UTF-8" standalone="yes"?>
<Relationships xmlns="http://schemas.openxmlformats.org/package/2006/relationships"><Relationship Id="rId2" Type="http://schemas.openxmlformats.org/officeDocument/2006/relationships/slide" Target="../slides/slide1194.xml"/><Relationship Id="rId1" Type="http://schemas.openxmlformats.org/officeDocument/2006/relationships/notesMaster" Target="../notesMasters/notesMaster1.xml"/></Relationships>
</file>

<file path=ppt/notesSlides/_rels/notesSlide1194.xml.rels><?xml version="1.0" encoding="UTF-8" standalone="yes"?>
<Relationships xmlns="http://schemas.openxmlformats.org/package/2006/relationships"><Relationship Id="rId2" Type="http://schemas.openxmlformats.org/officeDocument/2006/relationships/slide" Target="../slides/slide1195.xml"/><Relationship Id="rId1" Type="http://schemas.openxmlformats.org/officeDocument/2006/relationships/notesMaster" Target="../notesMasters/notesMaster1.xml"/></Relationships>
</file>

<file path=ppt/notesSlides/_rels/notesSlide1195.xml.rels><?xml version="1.0" encoding="UTF-8" standalone="yes"?>
<Relationships xmlns="http://schemas.openxmlformats.org/package/2006/relationships"><Relationship Id="rId2" Type="http://schemas.openxmlformats.org/officeDocument/2006/relationships/slide" Target="../slides/slide1196.xml"/><Relationship Id="rId1" Type="http://schemas.openxmlformats.org/officeDocument/2006/relationships/notesMaster" Target="../notesMasters/notesMaster1.xml"/></Relationships>
</file>

<file path=ppt/notesSlides/_rels/notesSlide1196.xml.rels><?xml version="1.0" encoding="UTF-8" standalone="yes"?>
<Relationships xmlns="http://schemas.openxmlformats.org/package/2006/relationships"><Relationship Id="rId2" Type="http://schemas.openxmlformats.org/officeDocument/2006/relationships/slide" Target="../slides/slide1197.xml"/><Relationship Id="rId1" Type="http://schemas.openxmlformats.org/officeDocument/2006/relationships/notesMaster" Target="../notesMasters/notesMaster1.xml"/></Relationships>
</file>

<file path=ppt/notesSlides/_rels/notesSlide1197.xml.rels><?xml version="1.0" encoding="UTF-8" standalone="yes"?>
<Relationships xmlns="http://schemas.openxmlformats.org/package/2006/relationships"><Relationship Id="rId2" Type="http://schemas.openxmlformats.org/officeDocument/2006/relationships/slide" Target="../slides/slide1198.xml"/><Relationship Id="rId1" Type="http://schemas.openxmlformats.org/officeDocument/2006/relationships/notesMaster" Target="../notesMasters/notesMaster1.xml"/></Relationships>
</file>

<file path=ppt/notesSlides/_rels/notesSlide1198.xml.rels><?xml version="1.0" encoding="UTF-8" standalone="yes"?>
<Relationships xmlns="http://schemas.openxmlformats.org/package/2006/relationships"><Relationship Id="rId2" Type="http://schemas.openxmlformats.org/officeDocument/2006/relationships/slide" Target="../slides/slide1199.xml"/><Relationship Id="rId1" Type="http://schemas.openxmlformats.org/officeDocument/2006/relationships/notesMaster" Target="../notesMasters/notesMaster1.xml"/></Relationships>
</file>

<file path=ppt/notesSlides/_rels/notesSlide1199.xml.rels><?xml version="1.0" encoding="UTF-8" standalone="yes"?>
<Relationships xmlns="http://schemas.openxmlformats.org/package/2006/relationships"><Relationship Id="rId2" Type="http://schemas.openxmlformats.org/officeDocument/2006/relationships/slide" Target="../slides/slide12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00.xml.rels><?xml version="1.0" encoding="UTF-8" standalone="yes"?>
<Relationships xmlns="http://schemas.openxmlformats.org/package/2006/relationships"><Relationship Id="rId2" Type="http://schemas.openxmlformats.org/officeDocument/2006/relationships/slide" Target="../slides/slide1201.xml"/><Relationship Id="rId1" Type="http://schemas.openxmlformats.org/officeDocument/2006/relationships/notesMaster" Target="../notesMasters/notesMaster1.xml"/></Relationships>
</file>

<file path=ppt/notesSlides/_rels/notesSlide1201.xml.rels><?xml version="1.0" encoding="UTF-8" standalone="yes"?>
<Relationships xmlns="http://schemas.openxmlformats.org/package/2006/relationships"><Relationship Id="rId2" Type="http://schemas.openxmlformats.org/officeDocument/2006/relationships/slide" Target="../slides/slide1202.xml"/><Relationship Id="rId1" Type="http://schemas.openxmlformats.org/officeDocument/2006/relationships/notesMaster" Target="../notesMasters/notesMaster1.xml"/></Relationships>
</file>

<file path=ppt/notesSlides/_rels/notesSlide1202.xml.rels><?xml version="1.0" encoding="UTF-8" standalone="yes"?>
<Relationships xmlns="http://schemas.openxmlformats.org/package/2006/relationships"><Relationship Id="rId2" Type="http://schemas.openxmlformats.org/officeDocument/2006/relationships/slide" Target="../slides/slide1203.xml"/><Relationship Id="rId1" Type="http://schemas.openxmlformats.org/officeDocument/2006/relationships/notesMaster" Target="../notesMasters/notesMaster1.xml"/></Relationships>
</file>

<file path=ppt/notesSlides/_rels/notesSlide1203.xml.rels><?xml version="1.0" encoding="UTF-8" standalone="yes"?>
<Relationships xmlns="http://schemas.openxmlformats.org/package/2006/relationships"><Relationship Id="rId2" Type="http://schemas.openxmlformats.org/officeDocument/2006/relationships/slide" Target="../slides/slide1204.xml"/><Relationship Id="rId1" Type="http://schemas.openxmlformats.org/officeDocument/2006/relationships/notesMaster" Target="../notesMasters/notesMaster1.xml"/></Relationships>
</file>

<file path=ppt/notesSlides/_rels/notesSlide1204.xml.rels><?xml version="1.0" encoding="UTF-8" standalone="yes"?>
<Relationships xmlns="http://schemas.openxmlformats.org/package/2006/relationships"><Relationship Id="rId2" Type="http://schemas.openxmlformats.org/officeDocument/2006/relationships/slide" Target="../slides/slide1205.xml"/><Relationship Id="rId1" Type="http://schemas.openxmlformats.org/officeDocument/2006/relationships/notesMaster" Target="../notesMasters/notesMaster1.xml"/></Relationships>
</file>

<file path=ppt/notesSlides/_rels/notesSlide1205.xml.rels><?xml version="1.0" encoding="UTF-8" standalone="yes"?>
<Relationships xmlns="http://schemas.openxmlformats.org/package/2006/relationships"><Relationship Id="rId2" Type="http://schemas.openxmlformats.org/officeDocument/2006/relationships/slide" Target="../slides/slide1206.xml"/><Relationship Id="rId1" Type="http://schemas.openxmlformats.org/officeDocument/2006/relationships/notesMaster" Target="../notesMasters/notesMaster1.xml"/></Relationships>
</file>

<file path=ppt/notesSlides/_rels/notesSlide1206.xml.rels><?xml version="1.0" encoding="UTF-8" standalone="yes"?>
<Relationships xmlns="http://schemas.openxmlformats.org/package/2006/relationships"><Relationship Id="rId2" Type="http://schemas.openxmlformats.org/officeDocument/2006/relationships/slide" Target="../slides/slide1207.xml"/><Relationship Id="rId1" Type="http://schemas.openxmlformats.org/officeDocument/2006/relationships/notesMaster" Target="../notesMasters/notesMaster1.xml"/></Relationships>
</file>

<file path=ppt/notesSlides/_rels/notesSlide1207.xml.rels><?xml version="1.0" encoding="UTF-8" standalone="yes"?>
<Relationships xmlns="http://schemas.openxmlformats.org/package/2006/relationships"><Relationship Id="rId2" Type="http://schemas.openxmlformats.org/officeDocument/2006/relationships/slide" Target="../slides/slide1208.xml"/><Relationship Id="rId1" Type="http://schemas.openxmlformats.org/officeDocument/2006/relationships/notesMaster" Target="../notesMasters/notesMaster1.xml"/></Relationships>
</file>

<file path=ppt/notesSlides/_rels/notesSlide1208.xml.rels><?xml version="1.0" encoding="UTF-8" standalone="yes"?>
<Relationships xmlns="http://schemas.openxmlformats.org/package/2006/relationships"><Relationship Id="rId2" Type="http://schemas.openxmlformats.org/officeDocument/2006/relationships/slide" Target="../slides/slide1209.xml"/><Relationship Id="rId1" Type="http://schemas.openxmlformats.org/officeDocument/2006/relationships/notesMaster" Target="../notesMasters/notesMaster1.xml"/></Relationships>
</file>

<file path=ppt/notesSlides/_rels/notesSlide1209.xml.rels><?xml version="1.0" encoding="UTF-8" standalone="yes"?>
<Relationships xmlns="http://schemas.openxmlformats.org/package/2006/relationships"><Relationship Id="rId2" Type="http://schemas.openxmlformats.org/officeDocument/2006/relationships/slide" Target="../slides/slide121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0.xml.rels><?xml version="1.0" encoding="UTF-8" standalone="yes"?>
<Relationships xmlns="http://schemas.openxmlformats.org/package/2006/relationships"><Relationship Id="rId2" Type="http://schemas.openxmlformats.org/officeDocument/2006/relationships/slide" Target="../slides/slide1211.xml"/><Relationship Id="rId1" Type="http://schemas.openxmlformats.org/officeDocument/2006/relationships/notesMaster" Target="../notesMasters/notesMaster1.xml"/></Relationships>
</file>

<file path=ppt/notesSlides/_rels/notesSlide1211.xml.rels><?xml version="1.0" encoding="UTF-8" standalone="yes"?>
<Relationships xmlns="http://schemas.openxmlformats.org/package/2006/relationships"><Relationship Id="rId2" Type="http://schemas.openxmlformats.org/officeDocument/2006/relationships/slide" Target="../slides/slide1212.xml"/><Relationship Id="rId1" Type="http://schemas.openxmlformats.org/officeDocument/2006/relationships/notesMaster" Target="../notesMasters/notesMaster1.xml"/></Relationships>
</file>

<file path=ppt/notesSlides/_rels/notesSlide1212.xml.rels><?xml version="1.0" encoding="UTF-8" standalone="yes"?>
<Relationships xmlns="http://schemas.openxmlformats.org/package/2006/relationships"><Relationship Id="rId2" Type="http://schemas.openxmlformats.org/officeDocument/2006/relationships/slide" Target="../slides/slide1213.xml"/><Relationship Id="rId1" Type="http://schemas.openxmlformats.org/officeDocument/2006/relationships/notesMaster" Target="../notesMasters/notesMaster1.xml"/></Relationships>
</file>

<file path=ppt/notesSlides/_rels/notesSlide1213.xml.rels><?xml version="1.0" encoding="UTF-8" standalone="yes"?>
<Relationships xmlns="http://schemas.openxmlformats.org/package/2006/relationships"><Relationship Id="rId2" Type="http://schemas.openxmlformats.org/officeDocument/2006/relationships/slide" Target="../slides/slide1214.xml"/><Relationship Id="rId1" Type="http://schemas.openxmlformats.org/officeDocument/2006/relationships/notesMaster" Target="../notesMasters/notesMaster1.xml"/></Relationships>
</file>

<file path=ppt/notesSlides/_rels/notesSlide1214.xml.rels><?xml version="1.0" encoding="UTF-8" standalone="yes"?>
<Relationships xmlns="http://schemas.openxmlformats.org/package/2006/relationships"><Relationship Id="rId2" Type="http://schemas.openxmlformats.org/officeDocument/2006/relationships/slide" Target="../slides/slide1215.xml"/><Relationship Id="rId1" Type="http://schemas.openxmlformats.org/officeDocument/2006/relationships/notesMaster" Target="../notesMasters/notesMaster1.xml"/></Relationships>
</file>

<file path=ppt/notesSlides/_rels/notesSlide1215.xml.rels><?xml version="1.0" encoding="UTF-8" standalone="yes"?>
<Relationships xmlns="http://schemas.openxmlformats.org/package/2006/relationships"><Relationship Id="rId2" Type="http://schemas.openxmlformats.org/officeDocument/2006/relationships/slide" Target="../slides/slide1216.xml"/><Relationship Id="rId1" Type="http://schemas.openxmlformats.org/officeDocument/2006/relationships/notesMaster" Target="../notesMasters/notesMaster1.xml"/></Relationships>
</file>

<file path=ppt/notesSlides/_rels/notesSlide1216.xml.rels><?xml version="1.0" encoding="UTF-8" standalone="yes"?>
<Relationships xmlns="http://schemas.openxmlformats.org/package/2006/relationships"><Relationship Id="rId2" Type="http://schemas.openxmlformats.org/officeDocument/2006/relationships/slide" Target="../slides/slide1217.xml"/><Relationship Id="rId1" Type="http://schemas.openxmlformats.org/officeDocument/2006/relationships/notesMaster" Target="../notesMasters/notesMaster1.xml"/></Relationships>
</file>

<file path=ppt/notesSlides/_rels/notesSlide1217.xml.rels><?xml version="1.0" encoding="UTF-8" standalone="yes"?>
<Relationships xmlns="http://schemas.openxmlformats.org/package/2006/relationships"><Relationship Id="rId2" Type="http://schemas.openxmlformats.org/officeDocument/2006/relationships/slide" Target="../slides/slide1218.xml"/><Relationship Id="rId1" Type="http://schemas.openxmlformats.org/officeDocument/2006/relationships/notesMaster" Target="../notesMasters/notesMaster1.xml"/></Relationships>
</file>

<file path=ppt/notesSlides/_rels/notesSlide1218.xml.rels><?xml version="1.0" encoding="UTF-8" standalone="yes"?>
<Relationships xmlns="http://schemas.openxmlformats.org/package/2006/relationships"><Relationship Id="rId2" Type="http://schemas.openxmlformats.org/officeDocument/2006/relationships/slide" Target="../slides/slide1219.xml"/><Relationship Id="rId1" Type="http://schemas.openxmlformats.org/officeDocument/2006/relationships/notesMaster" Target="../notesMasters/notesMaster1.xml"/></Relationships>
</file>

<file path=ppt/notesSlides/_rels/notesSlide1219.xml.rels><?xml version="1.0" encoding="UTF-8" standalone="yes"?>
<Relationships xmlns="http://schemas.openxmlformats.org/package/2006/relationships"><Relationship Id="rId2" Type="http://schemas.openxmlformats.org/officeDocument/2006/relationships/slide" Target="../slides/slide122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0.xml.rels><?xml version="1.0" encoding="UTF-8" standalone="yes"?>
<Relationships xmlns="http://schemas.openxmlformats.org/package/2006/relationships"><Relationship Id="rId2" Type="http://schemas.openxmlformats.org/officeDocument/2006/relationships/slide" Target="../slides/slide1221.xml"/><Relationship Id="rId1" Type="http://schemas.openxmlformats.org/officeDocument/2006/relationships/notesMaster" Target="../notesMasters/notesMaster1.xml"/></Relationships>
</file>

<file path=ppt/notesSlides/_rels/notesSlide1221.xml.rels><?xml version="1.0" encoding="UTF-8" standalone="yes"?>
<Relationships xmlns="http://schemas.openxmlformats.org/package/2006/relationships"><Relationship Id="rId2" Type="http://schemas.openxmlformats.org/officeDocument/2006/relationships/slide" Target="../slides/slide1222.xml"/><Relationship Id="rId1" Type="http://schemas.openxmlformats.org/officeDocument/2006/relationships/notesMaster" Target="../notesMasters/notesMaster1.xml"/></Relationships>
</file>

<file path=ppt/notesSlides/_rels/notesSlide1222.xml.rels><?xml version="1.0" encoding="UTF-8" standalone="yes"?>
<Relationships xmlns="http://schemas.openxmlformats.org/package/2006/relationships"><Relationship Id="rId2" Type="http://schemas.openxmlformats.org/officeDocument/2006/relationships/slide" Target="../slides/slide1223.xml"/><Relationship Id="rId1" Type="http://schemas.openxmlformats.org/officeDocument/2006/relationships/notesMaster" Target="../notesMasters/notesMaster1.xml"/></Relationships>
</file>

<file path=ppt/notesSlides/_rels/notesSlide1223.xml.rels><?xml version="1.0" encoding="UTF-8" standalone="yes"?>
<Relationships xmlns="http://schemas.openxmlformats.org/package/2006/relationships"><Relationship Id="rId2" Type="http://schemas.openxmlformats.org/officeDocument/2006/relationships/slide" Target="../slides/slide1224.xml"/><Relationship Id="rId1" Type="http://schemas.openxmlformats.org/officeDocument/2006/relationships/notesMaster" Target="../notesMasters/notesMaster1.xml"/></Relationships>
</file>

<file path=ppt/notesSlides/_rels/notesSlide1224.xml.rels><?xml version="1.0" encoding="UTF-8" standalone="yes"?>
<Relationships xmlns="http://schemas.openxmlformats.org/package/2006/relationships"><Relationship Id="rId2" Type="http://schemas.openxmlformats.org/officeDocument/2006/relationships/slide" Target="../slides/slide1225.xml"/><Relationship Id="rId1" Type="http://schemas.openxmlformats.org/officeDocument/2006/relationships/notesMaster" Target="../notesMasters/notesMaster1.xml"/></Relationships>
</file>

<file path=ppt/notesSlides/_rels/notesSlide1225.xml.rels><?xml version="1.0" encoding="UTF-8" standalone="yes"?>
<Relationships xmlns="http://schemas.openxmlformats.org/package/2006/relationships"><Relationship Id="rId2" Type="http://schemas.openxmlformats.org/officeDocument/2006/relationships/slide" Target="../slides/slide1226.xml"/><Relationship Id="rId1" Type="http://schemas.openxmlformats.org/officeDocument/2006/relationships/notesMaster" Target="../notesMasters/notesMaster1.xml"/></Relationships>
</file>

<file path=ppt/notesSlides/_rels/notesSlide1226.xml.rels><?xml version="1.0" encoding="UTF-8" standalone="yes"?>
<Relationships xmlns="http://schemas.openxmlformats.org/package/2006/relationships"><Relationship Id="rId2" Type="http://schemas.openxmlformats.org/officeDocument/2006/relationships/slide" Target="../slides/slide1227.xml"/><Relationship Id="rId1" Type="http://schemas.openxmlformats.org/officeDocument/2006/relationships/notesMaster" Target="../notesMasters/notesMaster1.xml"/></Relationships>
</file>

<file path=ppt/notesSlides/_rels/notesSlide1227.xml.rels><?xml version="1.0" encoding="UTF-8" standalone="yes"?>
<Relationships xmlns="http://schemas.openxmlformats.org/package/2006/relationships"><Relationship Id="rId2" Type="http://schemas.openxmlformats.org/officeDocument/2006/relationships/slide" Target="../slides/slide1228.xml"/><Relationship Id="rId1" Type="http://schemas.openxmlformats.org/officeDocument/2006/relationships/notesMaster" Target="../notesMasters/notesMaster1.xml"/></Relationships>
</file>

<file path=ppt/notesSlides/_rels/notesSlide1228.xml.rels><?xml version="1.0" encoding="UTF-8" standalone="yes"?>
<Relationships xmlns="http://schemas.openxmlformats.org/package/2006/relationships"><Relationship Id="rId2" Type="http://schemas.openxmlformats.org/officeDocument/2006/relationships/slide" Target="../slides/slide1229.xml"/><Relationship Id="rId1" Type="http://schemas.openxmlformats.org/officeDocument/2006/relationships/notesMaster" Target="../notesMasters/notesMaster1.xml"/></Relationships>
</file>

<file path=ppt/notesSlides/_rels/notesSlide1229.xml.rels><?xml version="1.0" encoding="UTF-8" standalone="yes"?>
<Relationships xmlns="http://schemas.openxmlformats.org/package/2006/relationships"><Relationship Id="rId2" Type="http://schemas.openxmlformats.org/officeDocument/2006/relationships/slide" Target="../slides/slide123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0.xml.rels><?xml version="1.0" encoding="UTF-8" standalone="yes"?>
<Relationships xmlns="http://schemas.openxmlformats.org/package/2006/relationships"><Relationship Id="rId2" Type="http://schemas.openxmlformats.org/officeDocument/2006/relationships/slide" Target="../slides/slide1231.xml"/><Relationship Id="rId1" Type="http://schemas.openxmlformats.org/officeDocument/2006/relationships/notesMaster" Target="../notesMasters/notesMaster1.xml"/></Relationships>
</file>

<file path=ppt/notesSlides/_rels/notesSlide1231.xml.rels><?xml version="1.0" encoding="UTF-8" standalone="yes"?>
<Relationships xmlns="http://schemas.openxmlformats.org/package/2006/relationships"><Relationship Id="rId2" Type="http://schemas.openxmlformats.org/officeDocument/2006/relationships/slide" Target="../slides/slide1232.xml"/><Relationship Id="rId1" Type="http://schemas.openxmlformats.org/officeDocument/2006/relationships/notesMaster" Target="../notesMasters/notesMaster1.xml"/></Relationships>
</file>

<file path=ppt/notesSlides/_rels/notesSlide1232.xml.rels><?xml version="1.0" encoding="UTF-8" standalone="yes"?>
<Relationships xmlns="http://schemas.openxmlformats.org/package/2006/relationships"><Relationship Id="rId2" Type="http://schemas.openxmlformats.org/officeDocument/2006/relationships/slide" Target="../slides/slide1233.xml"/><Relationship Id="rId1" Type="http://schemas.openxmlformats.org/officeDocument/2006/relationships/notesMaster" Target="../notesMasters/notesMaster1.xml"/></Relationships>
</file>

<file path=ppt/notesSlides/_rels/notesSlide1233.xml.rels><?xml version="1.0" encoding="UTF-8" standalone="yes"?>
<Relationships xmlns="http://schemas.openxmlformats.org/package/2006/relationships"><Relationship Id="rId2" Type="http://schemas.openxmlformats.org/officeDocument/2006/relationships/slide" Target="../slides/slide1234.xml"/><Relationship Id="rId1" Type="http://schemas.openxmlformats.org/officeDocument/2006/relationships/notesMaster" Target="../notesMasters/notesMaster1.xml"/></Relationships>
</file>

<file path=ppt/notesSlides/_rels/notesSlide1234.xml.rels><?xml version="1.0" encoding="UTF-8" standalone="yes"?>
<Relationships xmlns="http://schemas.openxmlformats.org/package/2006/relationships"><Relationship Id="rId2" Type="http://schemas.openxmlformats.org/officeDocument/2006/relationships/slide" Target="../slides/slide1235.xml"/><Relationship Id="rId1" Type="http://schemas.openxmlformats.org/officeDocument/2006/relationships/notesMaster" Target="../notesMasters/notesMaster1.xml"/></Relationships>
</file>

<file path=ppt/notesSlides/_rels/notesSlide1235.xml.rels><?xml version="1.0" encoding="UTF-8" standalone="yes"?>
<Relationships xmlns="http://schemas.openxmlformats.org/package/2006/relationships"><Relationship Id="rId2" Type="http://schemas.openxmlformats.org/officeDocument/2006/relationships/slide" Target="../slides/slide1236.xml"/><Relationship Id="rId1" Type="http://schemas.openxmlformats.org/officeDocument/2006/relationships/notesMaster" Target="../notesMasters/notesMaster1.xml"/></Relationships>
</file>

<file path=ppt/notesSlides/_rels/notesSlide1236.xml.rels><?xml version="1.0" encoding="UTF-8" standalone="yes"?>
<Relationships xmlns="http://schemas.openxmlformats.org/package/2006/relationships"><Relationship Id="rId2" Type="http://schemas.openxmlformats.org/officeDocument/2006/relationships/slide" Target="../slides/slide1237.xml"/><Relationship Id="rId1" Type="http://schemas.openxmlformats.org/officeDocument/2006/relationships/notesMaster" Target="../notesMasters/notesMaster1.xml"/></Relationships>
</file>

<file path=ppt/notesSlides/_rels/notesSlide1237.xml.rels><?xml version="1.0" encoding="UTF-8" standalone="yes"?>
<Relationships xmlns="http://schemas.openxmlformats.org/package/2006/relationships"><Relationship Id="rId2" Type="http://schemas.openxmlformats.org/officeDocument/2006/relationships/slide" Target="../slides/slide1238.xml"/><Relationship Id="rId1" Type="http://schemas.openxmlformats.org/officeDocument/2006/relationships/notesMaster" Target="../notesMasters/notesMaster1.xml"/></Relationships>
</file>

<file path=ppt/notesSlides/_rels/notesSlide1238.xml.rels><?xml version="1.0" encoding="UTF-8" standalone="yes"?>
<Relationships xmlns="http://schemas.openxmlformats.org/package/2006/relationships"><Relationship Id="rId2" Type="http://schemas.openxmlformats.org/officeDocument/2006/relationships/slide" Target="../slides/slide1239.xml"/><Relationship Id="rId1" Type="http://schemas.openxmlformats.org/officeDocument/2006/relationships/notesMaster" Target="../notesMasters/notesMaster1.xml"/></Relationships>
</file>

<file path=ppt/notesSlides/_rels/notesSlide1239.xml.rels><?xml version="1.0" encoding="UTF-8" standalone="yes"?>
<Relationships xmlns="http://schemas.openxmlformats.org/package/2006/relationships"><Relationship Id="rId2" Type="http://schemas.openxmlformats.org/officeDocument/2006/relationships/slide" Target="../slides/slide12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0.xml.rels><?xml version="1.0" encoding="UTF-8" standalone="yes"?>
<Relationships xmlns="http://schemas.openxmlformats.org/package/2006/relationships"><Relationship Id="rId2" Type="http://schemas.openxmlformats.org/officeDocument/2006/relationships/slide" Target="../slides/slide1241.xml"/><Relationship Id="rId1" Type="http://schemas.openxmlformats.org/officeDocument/2006/relationships/notesMaster" Target="../notesMasters/notesMaster1.xml"/></Relationships>
</file>

<file path=ppt/notesSlides/_rels/notesSlide1241.xml.rels><?xml version="1.0" encoding="UTF-8" standalone="yes"?>
<Relationships xmlns="http://schemas.openxmlformats.org/package/2006/relationships"><Relationship Id="rId2" Type="http://schemas.openxmlformats.org/officeDocument/2006/relationships/slide" Target="../slides/slide1242.xml"/><Relationship Id="rId1" Type="http://schemas.openxmlformats.org/officeDocument/2006/relationships/notesMaster" Target="../notesMasters/notesMaster1.xml"/></Relationships>
</file>

<file path=ppt/notesSlides/_rels/notesSlide1242.xml.rels><?xml version="1.0" encoding="UTF-8" standalone="yes"?>
<Relationships xmlns="http://schemas.openxmlformats.org/package/2006/relationships"><Relationship Id="rId2" Type="http://schemas.openxmlformats.org/officeDocument/2006/relationships/slide" Target="../slides/slide1243.xml"/><Relationship Id="rId1" Type="http://schemas.openxmlformats.org/officeDocument/2006/relationships/notesMaster" Target="../notesMasters/notesMaster1.xml"/></Relationships>
</file>

<file path=ppt/notesSlides/_rels/notesSlide1243.xml.rels><?xml version="1.0" encoding="UTF-8" standalone="yes"?>
<Relationships xmlns="http://schemas.openxmlformats.org/package/2006/relationships"><Relationship Id="rId2" Type="http://schemas.openxmlformats.org/officeDocument/2006/relationships/slide" Target="../slides/slide1244.xml"/><Relationship Id="rId1" Type="http://schemas.openxmlformats.org/officeDocument/2006/relationships/notesMaster" Target="../notesMasters/notesMaster1.xml"/></Relationships>
</file>

<file path=ppt/notesSlides/_rels/notesSlide1244.xml.rels><?xml version="1.0" encoding="UTF-8" standalone="yes"?>
<Relationships xmlns="http://schemas.openxmlformats.org/package/2006/relationships"><Relationship Id="rId2" Type="http://schemas.openxmlformats.org/officeDocument/2006/relationships/slide" Target="../slides/slide1245.xml"/><Relationship Id="rId1" Type="http://schemas.openxmlformats.org/officeDocument/2006/relationships/notesMaster" Target="../notesMasters/notesMaster1.xml"/></Relationships>
</file>

<file path=ppt/notesSlides/_rels/notesSlide1245.xml.rels><?xml version="1.0" encoding="UTF-8" standalone="yes"?>
<Relationships xmlns="http://schemas.openxmlformats.org/package/2006/relationships"><Relationship Id="rId2" Type="http://schemas.openxmlformats.org/officeDocument/2006/relationships/slide" Target="../slides/slide1246.xml"/><Relationship Id="rId1" Type="http://schemas.openxmlformats.org/officeDocument/2006/relationships/notesMaster" Target="../notesMasters/notesMaster1.xml"/></Relationships>
</file>

<file path=ppt/notesSlides/_rels/notesSlide1246.xml.rels><?xml version="1.0" encoding="UTF-8" standalone="yes"?>
<Relationships xmlns="http://schemas.openxmlformats.org/package/2006/relationships"><Relationship Id="rId2" Type="http://schemas.openxmlformats.org/officeDocument/2006/relationships/slide" Target="../slides/slide1247.xml"/><Relationship Id="rId1" Type="http://schemas.openxmlformats.org/officeDocument/2006/relationships/notesMaster" Target="../notesMasters/notesMaster1.xml"/></Relationships>
</file>

<file path=ppt/notesSlides/_rels/notesSlide1247.xml.rels><?xml version="1.0" encoding="UTF-8" standalone="yes"?>
<Relationships xmlns="http://schemas.openxmlformats.org/package/2006/relationships"><Relationship Id="rId2" Type="http://schemas.openxmlformats.org/officeDocument/2006/relationships/slide" Target="../slides/slide1248.xml"/><Relationship Id="rId1" Type="http://schemas.openxmlformats.org/officeDocument/2006/relationships/notesMaster" Target="../notesMasters/notesMaster1.xml"/></Relationships>
</file>

<file path=ppt/notesSlides/_rels/notesSlide1248.xml.rels><?xml version="1.0" encoding="UTF-8" standalone="yes"?>
<Relationships xmlns="http://schemas.openxmlformats.org/package/2006/relationships"><Relationship Id="rId2" Type="http://schemas.openxmlformats.org/officeDocument/2006/relationships/slide" Target="../slides/slide1249.xml"/><Relationship Id="rId1" Type="http://schemas.openxmlformats.org/officeDocument/2006/relationships/notesMaster" Target="../notesMasters/notesMaster1.xml"/></Relationships>
</file>

<file path=ppt/notesSlides/_rels/notesSlide1249.xml.rels><?xml version="1.0" encoding="UTF-8" standalone="yes"?>
<Relationships xmlns="http://schemas.openxmlformats.org/package/2006/relationships"><Relationship Id="rId2" Type="http://schemas.openxmlformats.org/officeDocument/2006/relationships/slide" Target="../slides/slide125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0.xml.rels><?xml version="1.0" encoding="UTF-8" standalone="yes"?>
<Relationships xmlns="http://schemas.openxmlformats.org/package/2006/relationships"><Relationship Id="rId2" Type="http://schemas.openxmlformats.org/officeDocument/2006/relationships/slide" Target="../slides/slide1251.xml"/><Relationship Id="rId1" Type="http://schemas.openxmlformats.org/officeDocument/2006/relationships/notesMaster" Target="../notesMasters/notesMaster1.xml"/></Relationships>
</file>

<file path=ppt/notesSlides/_rels/notesSlide1251.xml.rels><?xml version="1.0" encoding="UTF-8" standalone="yes"?>
<Relationships xmlns="http://schemas.openxmlformats.org/package/2006/relationships"><Relationship Id="rId2" Type="http://schemas.openxmlformats.org/officeDocument/2006/relationships/slide" Target="../slides/slide1252.xml"/><Relationship Id="rId1" Type="http://schemas.openxmlformats.org/officeDocument/2006/relationships/notesMaster" Target="../notesMasters/notesMaster1.xml"/></Relationships>
</file>

<file path=ppt/notesSlides/_rels/notesSlide1252.xml.rels><?xml version="1.0" encoding="UTF-8" standalone="yes"?>
<Relationships xmlns="http://schemas.openxmlformats.org/package/2006/relationships"><Relationship Id="rId2" Type="http://schemas.openxmlformats.org/officeDocument/2006/relationships/slide" Target="../slides/slide1253.xml"/><Relationship Id="rId1" Type="http://schemas.openxmlformats.org/officeDocument/2006/relationships/notesMaster" Target="../notesMasters/notesMaster1.xml"/></Relationships>
</file>

<file path=ppt/notesSlides/_rels/notesSlide1253.xml.rels><?xml version="1.0" encoding="UTF-8" standalone="yes"?>
<Relationships xmlns="http://schemas.openxmlformats.org/package/2006/relationships"><Relationship Id="rId2" Type="http://schemas.openxmlformats.org/officeDocument/2006/relationships/slide" Target="../slides/slide1254.xml"/><Relationship Id="rId1" Type="http://schemas.openxmlformats.org/officeDocument/2006/relationships/notesMaster" Target="../notesMasters/notesMaster1.xml"/></Relationships>
</file>

<file path=ppt/notesSlides/_rels/notesSlide1254.xml.rels><?xml version="1.0" encoding="UTF-8" standalone="yes"?>
<Relationships xmlns="http://schemas.openxmlformats.org/package/2006/relationships"><Relationship Id="rId2" Type="http://schemas.openxmlformats.org/officeDocument/2006/relationships/slide" Target="../slides/slide1255.xml"/><Relationship Id="rId1" Type="http://schemas.openxmlformats.org/officeDocument/2006/relationships/notesMaster" Target="../notesMasters/notesMaster1.xml"/></Relationships>
</file>

<file path=ppt/notesSlides/_rels/notesSlide1255.xml.rels><?xml version="1.0" encoding="UTF-8" standalone="yes"?>
<Relationships xmlns="http://schemas.openxmlformats.org/package/2006/relationships"><Relationship Id="rId2" Type="http://schemas.openxmlformats.org/officeDocument/2006/relationships/slide" Target="../slides/slide1256.xml"/><Relationship Id="rId1" Type="http://schemas.openxmlformats.org/officeDocument/2006/relationships/notesMaster" Target="../notesMasters/notesMaster1.xml"/></Relationships>
</file>

<file path=ppt/notesSlides/_rels/notesSlide1256.xml.rels><?xml version="1.0" encoding="UTF-8" standalone="yes"?>
<Relationships xmlns="http://schemas.openxmlformats.org/package/2006/relationships"><Relationship Id="rId2" Type="http://schemas.openxmlformats.org/officeDocument/2006/relationships/slide" Target="../slides/slide1257.xml"/><Relationship Id="rId1" Type="http://schemas.openxmlformats.org/officeDocument/2006/relationships/notesMaster" Target="../notesMasters/notesMaster1.xml"/></Relationships>
</file>

<file path=ppt/notesSlides/_rels/notesSlide1257.xml.rels><?xml version="1.0" encoding="UTF-8" standalone="yes"?>
<Relationships xmlns="http://schemas.openxmlformats.org/package/2006/relationships"><Relationship Id="rId2" Type="http://schemas.openxmlformats.org/officeDocument/2006/relationships/slide" Target="../slides/slide1258.xml"/><Relationship Id="rId1" Type="http://schemas.openxmlformats.org/officeDocument/2006/relationships/notesMaster" Target="../notesMasters/notesMaster1.xml"/></Relationships>
</file>

<file path=ppt/notesSlides/_rels/notesSlide1258.xml.rels><?xml version="1.0" encoding="UTF-8" standalone="yes"?>
<Relationships xmlns="http://schemas.openxmlformats.org/package/2006/relationships"><Relationship Id="rId2" Type="http://schemas.openxmlformats.org/officeDocument/2006/relationships/slide" Target="../slides/slide1259.xml"/><Relationship Id="rId1" Type="http://schemas.openxmlformats.org/officeDocument/2006/relationships/notesMaster" Target="../notesMasters/notesMaster1.xml"/></Relationships>
</file>

<file path=ppt/notesSlides/_rels/notesSlide1259.xml.rels><?xml version="1.0" encoding="UTF-8" standalone="yes"?>
<Relationships xmlns="http://schemas.openxmlformats.org/package/2006/relationships"><Relationship Id="rId2" Type="http://schemas.openxmlformats.org/officeDocument/2006/relationships/slide" Target="../slides/slide126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0.xml.rels><?xml version="1.0" encoding="UTF-8" standalone="yes"?>
<Relationships xmlns="http://schemas.openxmlformats.org/package/2006/relationships"><Relationship Id="rId2" Type="http://schemas.openxmlformats.org/officeDocument/2006/relationships/slide" Target="../slides/slide1261.xml"/><Relationship Id="rId1" Type="http://schemas.openxmlformats.org/officeDocument/2006/relationships/notesMaster" Target="../notesMasters/notesMaster1.xml"/></Relationships>
</file>

<file path=ppt/notesSlides/_rels/notesSlide1261.xml.rels><?xml version="1.0" encoding="UTF-8" standalone="yes"?>
<Relationships xmlns="http://schemas.openxmlformats.org/package/2006/relationships"><Relationship Id="rId2" Type="http://schemas.openxmlformats.org/officeDocument/2006/relationships/slide" Target="../slides/slide1262.xml"/><Relationship Id="rId1" Type="http://schemas.openxmlformats.org/officeDocument/2006/relationships/notesMaster" Target="../notesMasters/notesMaster1.xml"/></Relationships>
</file>

<file path=ppt/notesSlides/_rels/notesSlide1262.xml.rels><?xml version="1.0" encoding="UTF-8" standalone="yes"?>
<Relationships xmlns="http://schemas.openxmlformats.org/package/2006/relationships"><Relationship Id="rId2" Type="http://schemas.openxmlformats.org/officeDocument/2006/relationships/slide" Target="../slides/slide1263.xml"/><Relationship Id="rId1" Type="http://schemas.openxmlformats.org/officeDocument/2006/relationships/notesMaster" Target="../notesMasters/notesMaster1.xml"/></Relationships>
</file>

<file path=ppt/notesSlides/_rels/notesSlide1263.xml.rels><?xml version="1.0" encoding="UTF-8" standalone="yes"?>
<Relationships xmlns="http://schemas.openxmlformats.org/package/2006/relationships"><Relationship Id="rId2" Type="http://schemas.openxmlformats.org/officeDocument/2006/relationships/slide" Target="../slides/slide1264.xml"/><Relationship Id="rId1" Type="http://schemas.openxmlformats.org/officeDocument/2006/relationships/notesMaster" Target="../notesMasters/notesMaster1.xml"/></Relationships>
</file>

<file path=ppt/notesSlides/_rels/notesSlide1264.xml.rels><?xml version="1.0" encoding="UTF-8" standalone="yes"?>
<Relationships xmlns="http://schemas.openxmlformats.org/package/2006/relationships"><Relationship Id="rId2" Type="http://schemas.openxmlformats.org/officeDocument/2006/relationships/slide" Target="../slides/slide1265.xml"/><Relationship Id="rId1" Type="http://schemas.openxmlformats.org/officeDocument/2006/relationships/notesMaster" Target="../notesMasters/notesMaster1.xml"/></Relationships>
</file>

<file path=ppt/notesSlides/_rels/notesSlide1265.xml.rels><?xml version="1.0" encoding="UTF-8" standalone="yes"?>
<Relationships xmlns="http://schemas.openxmlformats.org/package/2006/relationships"><Relationship Id="rId2" Type="http://schemas.openxmlformats.org/officeDocument/2006/relationships/slide" Target="../slides/slide1266.xml"/><Relationship Id="rId1" Type="http://schemas.openxmlformats.org/officeDocument/2006/relationships/notesMaster" Target="../notesMasters/notesMaster1.xml"/></Relationships>
</file>

<file path=ppt/notesSlides/_rels/notesSlide1266.xml.rels><?xml version="1.0" encoding="UTF-8" standalone="yes"?>
<Relationships xmlns="http://schemas.openxmlformats.org/package/2006/relationships"><Relationship Id="rId2" Type="http://schemas.openxmlformats.org/officeDocument/2006/relationships/slide" Target="../slides/slide1267.xml"/><Relationship Id="rId1" Type="http://schemas.openxmlformats.org/officeDocument/2006/relationships/notesMaster" Target="../notesMasters/notesMaster1.xml"/></Relationships>
</file>

<file path=ppt/notesSlides/_rels/notesSlide1267.xml.rels><?xml version="1.0" encoding="UTF-8" standalone="yes"?>
<Relationships xmlns="http://schemas.openxmlformats.org/package/2006/relationships"><Relationship Id="rId2" Type="http://schemas.openxmlformats.org/officeDocument/2006/relationships/slide" Target="../slides/slide1268.xml"/><Relationship Id="rId1" Type="http://schemas.openxmlformats.org/officeDocument/2006/relationships/notesMaster" Target="../notesMasters/notesMaster1.xml"/></Relationships>
</file>

<file path=ppt/notesSlides/_rels/notesSlide1268.xml.rels><?xml version="1.0" encoding="UTF-8" standalone="yes"?>
<Relationships xmlns="http://schemas.openxmlformats.org/package/2006/relationships"><Relationship Id="rId2" Type="http://schemas.openxmlformats.org/officeDocument/2006/relationships/slide" Target="../slides/slide1269.xml"/><Relationship Id="rId1" Type="http://schemas.openxmlformats.org/officeDocument/2006/relationships/notesMaster" Target="../notesMasters/notesMaster1.xml"/></Relationships>
</file>

<file path=ppt/notesSlides/_rels/notesSlide1269.xml.rels><?xml version="1.0" encoding="UTF-8" standalone="yes"?>
<Relationships xmlns="http://schemas.openxmlformats.org/package/2006/relationships"><Relationship Id="rId2" Type="http://schemas.openxmlformats.org/officeDocument/2006/relationships/slide" Target="../slides/slide12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0.xml.rels><?xml version="1.0" encoding="UTF-8" standalone="yes"?>
<Relationships xmlns="http://schemas.openxmlformats.org/package/2006/relationships"><Relationship Id="rId2" Type="http://schemas.openxmlformats.org/officeDocument/2006/relationships/slide" Target="../slides/slide1271.xml"/><Relationship Id="rId1" Type="http://schemas.openxmlformats.org/officeDocument/2006/relationships/notesMaster" Target="../notesMasters/notesMaster1.xml"/></Relationships>
</file>

<file path=ppt/notesSlides/_rels/notesSlide1271.xml.rels><?xml version="1.0" encoding="UTF-8" standalone="yes"?>
<Relationships xmlns="http://schemas.openxmlformats.org/package/2006/relationships"><Relationship Id="rId2" Type="http://schemas.openxmlformats.org/officeDocument/2006/relationships/slide" Target="../slides/slide1272.xml"/><Relationship Id="rId1" Type="http://schemas.openxmlformats.org/officeDocument/2006/relationships/notesMaster" Target="../notesMasters/notesMaster1.xml"/></Relationships>
</file>

<file path=ppt/notesSlides/_rels/notesSlide1272.xml.rels><?xml version="1.0" encoding="UTF-8" standalone="yes"?>
<Relationships xmlns="http://schemas.openxmlformats.org/package/2006/relationships"><Relationship Id="rId2" Type="http://schemas.openxmlformats.org/officeDocument/2006/relationships/slide" Target="../slides/slide1273.xml"/><Relationship Id="rId1" Type="http://schemas.openxmlformats.org/officeDocument/2006/relationships/notesMaster" Target="../notesMasters/notesMaster1.xml"/></Relationships>
</file>

<file path=ppt/notesSlides/_rels/notesSlide1273.xml.rels><?xml version="1.0" encoding="UTF-8" standalone="yes"?>
<Relationships xmlns="http://schemas.openxmlformats.org/package/2006/relationships"><Relationship Id="rId2" Type="http://schemas.openxmlformats.org/officeDocument/2006/relationships/slide" Target="../slides/slide1274.xml"/><Relationship Id="rId1" Type="http://schemas.openxmlformats.org/officeDocument/2006/relationships/notesMaster" Target="../notesMasters/notesMaster1.xml"/></Relationships>
</file>

<file path=ppt/notesSlides/_rels/notesSlide1274.xml.rels><?xml version="1.0" encoding="UTF-8" standalone="yes"?>
<Relationships xmlns="http://schemas.openxmlformats.org/package/2006/relationships"><Relationship Id="rId2" Type="http://schemas.openxmlformats.org/officeDocument/2006/relationships/slide" Target="../slides/slide1275.xml"/><Relationship Id="rId1" Type="http://schemas.openxmlformats.org/officeDocument/2006/relationships/notesMaster" Target="../notesMasters/notesMaster1.xml"/></Relationships>
</file>

<file path=ppt/notesSlides/_rels/notesSlide1275.xml.rels><?xml version="1.0" encoding="UTF-8" standalone="yes"?>
<Relationships xmlns="http://schemas.openxmlformats.org/package/2006/relationships"><Relationship Id="rId2" Type="http://schemas.openxmlformats.org/officeDocument/2006/relationships/slide" Target="../slides/slide1276.xml"/><Relationship Id="rId1" Type="http://schemas.openxmlformats.org/officeDocument/2006/relationships/notesMaster" Target="../notesMasters/notesMaster1.xml"/></Relationships>
</file>

<file path=ppt/notesSlides/_rels/notesSlide1276.xml.rels><?xml version="1.0" encoding="UTF-8" standalone="yes"?>
<Relationships xmlns="http://schemas.openxmlformats.org/package/2006/relationships"><Relationship Id="rId2" Type="http://schemas.openxmlformats.org/officeDocument/2006/relationships/slide" Target="../slides/slide1277.xml"/><Relationship Id="rId1" Type="http://schemas.openxmlformats.org/officeDocument/2006/relationships/notesMaster" Target="../notesMasters/notesMaster1.xml"/></Relationships>
</file>

<file path=ppt/notesSlides/_rels/notesSlide1277.xml.rels><?xml version="1.0" encoding="UTF-8" standalone="yes"?>
<Relationships xmlns="http://schemas.openxmlformats.org/package/2006/relationships"><Relationship Id="rId2" Type="http://schemas.openxmlformats.org/officeDocument/2006/relationships/slide" Target="../slides/slide1278.xml"/><Relationship Id="rId1" Type="http://schemas.openxmlformats.org/officeDocument/2006/relationships/notesMaster" Target="../notesMasters/notesMaster1.xml"/></Relationships>
</file>

<file path=ppt/notesSlides/_rels/notesSlide1278.xml.rels><?xml version="1.0" encoding="UTF-8" standalone="yes"?>
<Relationships xmlns="http://schemas.openxmlformats.org/package/2006/relationships"><Relationship Id="rId2" Type="http://schemas.openxmlformats.org/officeDocument/2006/relationships/slide" Target="../slides/slide1279.xml"/><Relationship Id="rId1" Type="http://schemas.openxmlformats.org/officeDocument/2006/relationships/notesMaster" Target="../notesMasters/notesMaster1.xml"/></Relationships>
</file>

<file path=ppt/notesSlides/_rels/notesSlide1279.xml.rels><?xml version="1.0" encoding="UTF-8" standalone="yes"?>
<Relationships xmlns="http://schemas.openxmlformats.org/package/2006/relationships"><Relationship Id="rId2" Type="http://schemas.openxmlformats.org/officeDocument/2006/relationships/slide" Target="../slides/slide128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0.xml.rels><?xml version="1.0" encoding="UTF-8" standalone="yes"?>
<Relationships xmlns="http://schemas.openxmlformats.org/package/2006/relationships"><Relationship Id="rId2" Type="http://schemas.openxmlformats.org/officeDocument/2006/relationships/slide" Target="../slides/slide1281.xml"/><Relationship Id="rId1" Type="http://schemas.openxmlformats.org/officeDocument/2006/relationships/notesMaster" Target="../notesMasters/notesMaster1.xml"/></Relationships>
</file>

<file path=ppt/notesSlides/_rels/notesSlide1281.xml.rels><?xml version="1.0" encoding="UTF-8" standalone="yes"?>
<Relationships xmlns="http://schemas.openxmlformats.org/package/2006/relationships"><Relationship Id="rId2" Type="http://schemas.openxmlformats.org/officeDocument/2006/relationships/slide" Target="../slides/slide1282.xml"/><Relationship Id="rId1" Type="http://schemas.openxmlformats.org/officeDocument/2006/relationships/notesMaster" Target="../notesMasters/notesMaster1.xml"/></Relationships>
</file>

<file path=ppt/notesSlides/_rels/notesSlide1282.xml.rels><?xml version="1.0" encoding="UTF-8" standalone="yes"?>
<Relationships xmlns="http://schemas.openxmlformats.org/package/2006/relationships"><Relationship Id="rId2" Type="http://schemas.openxmlformats.org/officeDocument/2006/relationships/slide" Target="../slides/slide1283.xml"/><Relationship Id="rId1" Type="http://schemas.openxmlformats.org/officeDocument/2006/relationships/notesMaster" Target="../notesMasters/notesMaster1.xml"/></Relationships>
</file>

<file path=ppt/notesSlides/_rels/notesSlide1283.xml.rels><?xml version="1.0" encoding="UTF-8" standalone="yes"?>
<Relationships xmlns="http://schemas.openxmlformats.org/package/2006/relationships"><Relationship Id="rId2" Type="http://schemas.openxmlformats.org/officeDocument/2006/relationships/slide" Target="../slides/slide1284.xml"/><Relationship Id="rId1" Type="http://schemas.openxmlformats.org/officeDocument/2006/relationships/notesMaster" Target="../notesMasters/notesMaster1.xml"/></Relationships>
</file>

<file path=ppt/notesSlides/_rels/notesSlide1284.xml.rels><?xml version="1.0" encoding="UTF-8" standalone="yes"?>
<Relationships xmlns="http://schemas.openxmlformats.org/package/2006/relationships"><Relationship Id="rId2" Type="http://schemas.openxmlformats.org/officeDocument/2006/relationships/slide" Target="../slides/slide1285.xml"/><Relationship Id="rId1" Type="http://schemas.openxmlformats.org/officeDocument/2006/relationships/notesMaster" Target="../notesMasters/notesMaster1.xml"/></Relationships>
</file>

<file path=ppt/notesSlides/_rels/notesSlide1285.xml.rels><?xml version="1.0" encoding="UTF-8" standalone="yes"?>
<Relationships xmlns="http://schemas.openxmlformats.org/package/2006/relationships"><Relationship Id="rId2" Type="http://schemas.openxmlformats.org/officeDocument/2006/relationships/slide" Target="../slides/slide1286.xml"/><Relationship Id="rId1" Type="http://schemas.openxmlformats.org/officeDocument/2006/relationships/notesMaster" Target="../notesMasters/notesMaster1.xml"/></Relationships>
</file>

<file path=ppt/notesSlides/_rels/notesSlide1286.xml.rels><?xml version="1.0" encoding="UTF-8" standalone="yes"?>
<Relationships xmlns="http://schemas.openxmlformats.org/package/2006/relationships"><Relationship Id="rId2" Type="http://schemas.openxmlformats.org/officeDocument/2006/relationships/slide" Target="../slides/slide1287.xml"/><Relationship Id="rId1" Type="http://schemas.openxmlformats.org/officeDocument/2006/relationships/notesMaster" Target="../notesMasters/notesMaster1.xml"/></Relationships>
</file>

<file path=ppt/notesSlides/_rels/notesSlide1287.xml.rels><?xml version="1.0" encoding="UTF-8" standalone="yes"?>
<Relationships xmlns="http://schemas.openxmlformats.org/package/2006/relationships"><Relationship Id="rId2" Type="http://schemas.openxmlformats.org/officeDocument/2006/relationships/slide" Target="../slides/slide12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3" Type="http://schemas.openxmlformats.org/officeDocument/2006/relationships/slide" Target="../slides/slide173.xml"/><Relationship Id="rId2" Type="http://schemas.openxmlformats.org/officeDocument/2006/relationships/notesMaster" Target="../notesMasters/notesMaster1.xml"/><Relationship Id="rId1" Type="http://schemas.openxmlformats.org/officeDocument/2006/relationships/tags" Target="../tags/tag183.xml"/></Relationships>
</file>

<file path=ppt/notesSlides/_rels/notesSlide173.xml.rels><?xml version="1.0" encoding="UTF-8" standalone="yes"?>
<Relationships xmlns="http://schemas.openxmlformats.org/package/2006/relationships"><Relationship Id="rId3" Type="http://schemas.openxmlformats.org/officeDocument/2006/relationships/slide" Target="../slides/slide174.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74.xml.rels><?xml version="1.0" encoding="UTF-8" standalone="yes"?>
<Relationships xmlns="http://schemas.openxmlformats.org/package/2006/relationships"><Relationship Id="rId3" Type="http://schemas.openxmlformats.org/officeDocument/2006/relationships/slide" Target="../slides/slide175.xml"/><Relationship Id="rId2" Type="http://schemas.openxmlformats.org/officeDocument/2006/relationships/notesMaster" Target="../notesMasters/notesMaster1.xml"/><Relationship Id="rId1" Type="http://schemas.openxmlformats.org/officeDocument/2006/relationships/tags" Target="../tags/tag187.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3" Type="http://schemas.openxmlformats.org/officeDocument/2006/relationships/slide" Target="../slides/slide177.xml"/><Relationship Id="rId2" Type="http://schemas.openxmlformats.org/officeDocument/2006/relationships/notesMaster" Target="../notesMasters/notesMaster1.xml"/><Relationship Id="rId1" Type="http://schemas.openxmlformats.org/officeDocument/2006/relationships/tags" Target="../tags/tag190.xml"/></Relationships>
</file>

<file path=ppt/notesSlides/_rels/notesSlide177.xml.rels><?xml version="1.0" encoding="UTF-8" standalone="yes"?>
<Relationships xmlns="http://schemas.openxmlformats.org/package/2006/relationships"><Relationship Id="rId3" Type="http://schemas.openxmlformats.org/officeDocument/2006/relationships/slide" Target="../slides/slide178.xml"/><Relationship Id="rId2" Type="http://schemas.openxmlformats.org/officeDocument/2006/relationships/notesMaster" Target="../notesMasters/notesMaster1.xml"/><Relationship Id="rId1" Type="http://schemas.openxmlformats.org/officeDocument/2006/relationships/tags" Target="../tags/tag192.xml"/></Relationships>
</file>

<file path=ppt/notesSlides/_rels/notesSlide178.xml.rels><?xml version="1.0" encoding="UTF-8" standalone="yes"?>
<Relationships xmlns="http://schemas.openxmlformats.org/package/2006/relationships"><Relationship Id="rId3" Type="http://schemas.openxmlformats.org/officeDocument/2006/relationships/slide" Target="../slides/slide179.xml"/><Relationship Id="rId2" Type="http://schemas.openxmlformats.org/officeDocument/2006/relationships/notesMaster" Target="../notesMasters/notesMaster1.xml"/><Relationship Id="rId1" Type="http://schemas.openxmlformats.org/officeDocument/2006/relationships/tags" Target="../tags/tag194.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97.xml"/></Relationships>
</file>

<file path=ppt/notesSlides/_rels/notesSlide181.xml.rels><?xml version="1.0" encoding="UTF-8" standalone="yes"?>
<Relationships xmlns="http://schemas.openxmlformats.org/package/2006/relationships"><Relationship Id="rId3" Type="http://schemas.openxmlformats.org/officeDocument/2006/relationships/slide" Target="../slides/slide182.xml"/><Relationship Id="rId2" Type="http://schemas.openxmlformats.org/officeDocument/2006/relationships/notesMaster" Target="../notesMasters/notesMaster1.xml"/><Relationship Id="rId1" Type="http://schemas.openxmlformats.org/officeDocument/2006/relationships/tags" Target="../tags/tag199.xml"/></Relationships>
</file>

<file path=ppt/notesSlides/_rels/notesSlide182.xml.rels><?xml version="1.0" encoding="UTF-8" standalone="yes"?>
<Relationships xmlns="http://schemas.openxmlformats.org/package/2006/relationships"><Relationship Id="rId3" Type="http://schemas.openxmlformats.org/officeDocument/2006/relationships/slide" Target="../slides/slide183.xml"/><Relationship Id="rId2" Type="http://schemas.openxmlformats.org/officeDocument/2006/relationships/notesMaster" Target="../notesMasters/notesMaster1.xml"/><Relationship Id="rId1" Type="http://schemas.openxmlformats.org/officeDocument/2006/relationships/tags" Target="../tags/tag201.xml"/></Relationships>
</file>

<file path=ppt/notesSlides/_rels/notesSlide183.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203.xml"/></Relationships>
</file>

<file path=ppt/notesSlides/_rels/notesSlide184.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205.xml"/></Relationships>
</file>

<file path=ppt/notesSlides/_rels/notesSlide185.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207.xml"/></Relationships>
</file>

<file path=ppt/notesSlides/_rels/notesSlide186.xml.rels><?xml version="1.0" encoding="UTF-8" standalone="yes"?>
<Relationships xmlns="http://schemas.openxmlformats.org/package/2006/relationships"><Relationship Id="rId3" Type="http://schemas.openxmlformats.org/officeDocument/2006/relationships/slide" Target="../slides/slide187.xml"/><Relationship Id="rId2" Type="http://schemas.openxmlformats.org/officeDocument/2006/relationships/notesMaster" Target="../notesMasters/notesMaster1.xml"/><Relationship Id="rId1" Type="http://schemas.openxmlformats.org/officeDocument/2006/relationships/tags" Target="../tags/tag209.xml"/></Relationships>
</file>

<file path=ppt/notesSlides/_rels/notesSlide187.xml.rels><?xml version="1.0" encoding="UTF-8" standalone="yes"?>
<Relationships xmlns="http://schemas.openxmlformats.org/package/2006/relationships"><Relationship Id="rId3" Type="http://schemas.openxmlformats.org/officeDocument/2006/relationships/slide" Target="../slides/slide188.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3" Type="http://schemas.openxmlformats.org/officeDocument/2006/relationships/slide" Target="../slides/slide191.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91.xml.rels><?xml version="1.0" encoding="UTF-8" standalone="yes"?>
<Relationships xmlns="http://schemas.openxmlformats.org/package/2006/relationships"><Relationship Id="rId3" Type="http://schemas.openxmlformats.org/officeDocument/2006/relationships/slide" Target="../slides/slide192.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92.xml.rels><?xml version="1.0" encoding="UTF-8" standalone="yes"?>
<Relationships xmlns="http://schemas.openxmlformats.org/package/2006/relationships"><Relationship Id="rId3" Type="http://schemas.openxmlformats.org/officeDocument/2006/relationships/slide" Target="../slides/slide193.xml"/><Relationship Id="rId2" Type="http://schemas.openxmlformats.org/officeDocument/2006/relationships/notesMaster" Target="../notesMasters/notesMaster1.xml"/><Relationship Id="rId1" Type="http://schemas.openxmlformats.org/officeDocument/2006/relationships/tags" Target="../tags/tag219.xml"/></Relationships>
</file>

<file path=ppt/notesSlides/_rels/notesSlide193.xml.rels><?xml version="1.0" encoding="UTF-8" standalone="yes"?>
<Relationships xmlns="http://schemas.openxmlformats.org/package/2006/relationships"><Relationship Id="rId3" Type="http://schemas.openxmlformats.org/officeDocument/2006/relationships/slide" Target="../slides/slide194.xml"/><Relationship Id="rId2" Type="http://schemas.openxmlformats.org/officeDocument/2006/relationships/notesMaster" Target="../notesMasters/notesMaster1.xml"/><Relationship Id="rId1" Type="http://schemas.openxmlformats.org/officeDocument/2006/relationships/tags" Target="../tags/tag221.xml"/></Relationships>
</file>

<file path=ppt/notesSlides/_rels/notesSlide194.xml.rels><?xml version="1.0" encoding="UTF-8" standalone="yes"?>
<Relationships xmlns="http://schemas.openxmlformats.org/package/2006/relationships"><Relationship Id="rId3" Type="http://schemas.openxmlformats.org/officeDocument/2006/relationships/slide" Target="../slides/slide195.xml"/><Relationship Id="rId2" Type="http://schemas.openxmlformats.org/officeDocument/2006/relationships/notesMaster" Target="../notesMasters/notesMaster1.xml"/><Relationship Id="rId1" Type="http://schemas.openxmlformats.org/officeDocument/2006/relationships/tags" Target="../tags/tag223.xml"/></Relationships>
</file>

<file path=ppt/notesSlides/_rels/notesSlide195.xml.rels><?xml version="1.0" encoding="UTF-8" standalone="yes"?>
<Relationships xmlns="http://schemas.openxmlformats.org/package/2006/relationships"><Relationship Id="rId3" Type="http://schemas.openxmlformats.org/officeDocument/2006/relationships/slide" Target="../slides/slide196.xml"/><Relationship Id="rId2" Type="http://schemas.openxmlformats.org/officeDocument/2006/relationships/notesMaster" Target="../notesMasters/notesMaster1.xml"/><Relationship Id="rId1" Type="http://schemas.openxmlformats.org/officeDocument/2006/relationships/tags" Target="../tags/tag225.xml"/></Relationships>
</file>

<file path=ppt/notesSlides/_rels/notesSlide196.xml.rels><?xml version="1.0" encoding="UTF-8" standalone="yes"?>
<Relationships xmlns="http://schemas.openxmlformats.org/package/2006/relationships"><Relationship Id="rId3" Type="http://schemas.openxmlformats.org/officeDocument/2006/relationships/slide" Target="../slides/slide197.xml"/><Relationship Id="rId2" Type="http://schemas.openxmlformats.org/officeDocument/2006/relationships/notesMaster" Target="../notesMasters/notesMaster1.xml"/><Relationship Id="rId1" Type="http://schemas.openxmlformats.org/officeDocument/2006/relationships/tags" Target="../tags/tag227.xml"/></Relationships>
</file>

<file path=ppt/notesSlides/_rels/notesSlide197.xml.rels><?xml version="1.0" encoding="UTF-8" standalone="yes"?>
<Relationships xmlns="http://schemas.openxmlformats.org/package/2006/relationships"><Relationship Id="rId3" Type="http://schemas.openxmlformats.org/officeDocument/2006/relationships/slide" Target="../slides/slide198.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98.xml.rels><?xml version="1.0" encoding="UTF-8" standalone="yes"?>
<Relationships xmlns="http://schemas.openxmlformats.org/package/2006/relationships"><Relationship Id="rId3" Type="http://schemas.openxmlformats.org/officeDocument/2006/relationships/slide" Target="../slides/slide199.xml"/><Relationship Id="rId2" Type="http://schemas.openxmlformats.org/officeDocument/2006/relationships/notesMaster" Target="../notesMasters/notesMaster1.xml"/><Relationship Id="rId1" Type="http://schemas.openxmlformats.org/officeDocument/2006/relationships/tags" Target="../tags/tag231.xml"/></Relationships>
</file>

<file path=ppt/notesSlides/_rels/notesSlide199.xml.rels><?xml version="1.0" encoding="UTF-8" standalone="yes"?>
<Relationships xmlns="http://schemas.openxmlformats.org/package/2006/relationships"><Relationship Id="rId3" Type="http://schemas.openxmlformats.org/officeDocument/2006/relationships/slide" Target="../slides/slide200.xml"/><Relationship Id="rId2" Type="http://schemas.openxmlformats.org/officeDocument/2006/relationships/notesMaster" Target="../notesMasters/notesMaster1.xml"/><Relationship Id="rId1" Type="http://schemas.openxmlformats.org/officeDocument/2006/relationships/tags" Target="../tags/tag23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3" Type="http://schemas.openxmlformats.org/officeDocument/2006/relationships/slide" Target="../slides/slide201.xml"/><Relationship Id="rId2" Type="http://schemas.openxmlformats.org/officeDocument/2006/relationships/notesMaster" Target="../notesMasters/notesMaster1.xml"/><Relationship Id="rId1" Type="http://schemas.openxmlformats.org/officeDocument/2006/relationships/tags" Target="../tags/tag235.xml"/></Relationships>
</file>

<file path=ppt/notesSlides/_rels/notesSlide201.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37.xml"/></Relationships>
</file>

<file path=ppt/notesSlides/_rels/notesSlide202.xml.rels><?xml version="1.0" encoding="UTF-8" standalone="yes"?>
<Relationships xmlns="http://schemas.openxmlformats.org/package/2006/relationships"><Relationship Id="rId3" Type="http://schemas.openxmlformats.org/officeDocument/2006/relationships/slide" Target="../slides/slide203.xml"/><Relationship Id="rId2" Type="http://schemas.openxmlformats.org/officeDocument/2006/relationships/notesMaster" Target="../notesMasters/notesMaster1.xml"/><Relationship Id="rId1" Type="http://schemas.openxmlformats.org/officeDocument/2006/relationships/tags" Target="../tags/tag239.xml"/></Relationships>
</file>

<file path=ppt/notesSlides/_rels/notesSlide203.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41.xml"/></Relationships>
</file>

<file path=ppt/notesSlides/_rels/notesSlide204.xml.rels><?xml version="1.0" encoding="UTF-8" standalone="yes"?>
<Relationships xmlns="http://schemas.openxmlformats.org/package/2006/relationships"><Relationship Id="rId3" Type="http://schemas.openxmlformats.org/officeDocument/2006/relationships/slide" Target="../slides/slide205.xml"/><Relationship Id="rId2" Type="http://schemas.openxmlformats.org/officeDocument/2006/relationships/notesMaster" Target="../notesMasters/notesMaster1.xml"/><Relationship Id="rId1" Type="http://schemas.openxmlformats.org/officeDocument/2006/relationships/tags" Target="../tags/tag243.xml"/></Relationships>
</file>

<file path=ppt/notesSlides/_rels/notesSlide205.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45.xml"/></Relationships>
</file>

<file path=ppt/notesSlides/_rels/notesSlide206.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47.xml"/></Relationships>
</file>

<file path=ppt/notesSlides/_rels/notesSlide207.xml.rels><?xml version="1.0" encoding="UTF-8" standalone="yes"?>
<Relationships xmlns="http://schemas.openxmlformats.org/package/2006/relationships"><Relationship Id="rId3" Type="http://schemas.openxmlformats.org/officeDocument/2006/relationships/slide" Target="../slides/slide208.xml"/><Relationship Id="rId2" Type="http://schemas.openxmlformats.org/officeDocument/2006/relationships/notesMaster" Target="../notesMasters/notesMaster1.xml"/><Relationship Id="rId1" Type="http://schemas.openxmlformats.org/officeDocument/2006/relationships/tags" Target="../tags/tag249.xml"/></Relationships>
</file>

<file path=ppt/notesSlides/_rels/notesSlide208.xml.rels><?xml version="1.0" encoding="UTF-8" standalone="yes"?>
<Relationships xmlns="http://schemas.openxmlformats.org/package/2006/relationships"><Relationship Id="rId3" Type="http://schemas.openxmlformats.org/officeDocument/2006/relationships/slide" Target="../slides/slide209.xml"/><Relationship Id="rId2" Type="http://schemas.openxmlformats.org/officeDocument/2006/relationships/notesMaster" Target="../notesMasters/notesMaster1.xml"/><Relationship Id="rId1" Type="http://schemas.openxmlformats.org/officeDocument/2006/relationships/tags" Target="../tags/tag251.xml"/></Relationships>
</file>

<file path=ppt/notesSlides/_rels/notesSlide209.xml.rels><?xml version="1.0" encoding="UTF-8" standalone="yes"?>
<Relationships xmlns="http://schemas.openxmlformats.org/package/2006/relationships"><Relationship Id="rId3" Type="http://schemas.openxmlformats.org/officeDocument/2006/relationships/slide" Target="../slides/slide210.xml"/><Relationship Id="rId2" Type="http://schemas.openxmlformats.org/officeDocument/2006/relationships/notesMaster" Target="../notesMasters/notesMaster1.xml"/><Relationship Id="rId1" Type="http://schemas.openxmlformats.org/officeDocument/2006/relationships/tags" Target="../tags/tag253.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3" Type="http://schemas.openxmlformats.org/officeDocument/2006/relationships/slide" Target="../slides/slide211.xml"/><Relationship Id="rId2" Type="http://schemas.openxmlformats.org/officeDocument/2006/relationships/notesMaster" Target="../notesMasters/notesMaster1.xml"/><Relationship Id="rId1" Type="http://schemas.openxmlformats.org/officeDocument/2006/relationships/tags" Target="../tags/tag255.xml"/></Relationships>
</file>

<file path=ppt/notesSlides/_rels/notesSlide211.xml.rels><?xml version="1.0" encoding="UTF-8" standalone="yes"?>
<Relationships xmlns="http://schemas.openxmlformats.org/package/2006/relationships"><Relationship Id="rId3" Type="http://schemas.openxmlformats.org/officeDocument/2006/relationships/slide" Target="../slides/slide212.xml"/><Relationship Id="rId2" Type="http://schemas.openxmlformats.org/officeDocument/2006/relationships/notesMaster" Target="../notesMasters/notesMaster1.xml"/><Relationship Id="rId1" Type="http://schemas.openxmlformats.org/officeDocument/2006/relationships/tags" Target="../tags/tag257.xml"/></Relationships>
</file>

<file path=ppt/notesSlides/_rels/notesSlide212.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59.xml"/></Relationships>
</file>

<file path=ppt/notesSlides/_rels/notesSlide213.xml.rels><?xml version="1.0" encoding="UTF-8" standalone="yes"?>
<Relationships xmlns="http://schemas.openxmlformats.org/package/2006/relationships"><Relationship Id="rId3" Type="http://schemas.openxmlformats.org/officeDocument/2006/relationships/slide" Target="../slides/slide214.xml"/><Relationship Id="rId2" Type="http://schemas.openxmlformats.org/officeDocument/2006/relationships/notesMaster" Target="../notesMasters/notesMaster1.xml"/><Relationship Id="rId1" Type="http://schemas.openxmlformats.org/officeDocument/2006/relationships/tags" Target="../tags/tag261.xml"/></Relationships>
</file>

<file path=ppt/notesSlides/_rels/notesSlide214.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63.xml"/></Relationships>
</file>

<file path=ppt/notesSlides/_rels/notesSlide215.xml.rels><?xml version="1.0" encoding="UTF-8" standalone="yes"?>
<Relationships xmlns="http://schemas.openxmlformats.org/package/2006/relationships"><Relationship Id="rId3" Type="http://schemas.openxmlformats.org/officeDocument/2006/relationships/slide" Target="../slides/slide216.xml"/><Relationship Id="rId2" Type="http://schemas.openxmlformats.org/officeDocument/2006/relationships/notesMaster" Target="../notesMasters/notesMaster1.xml"/><Relationship Id="rId1" Type="http://schemas.openxmlformats.org/officeDocument/2006/relationships/tags" Target="../tags/tag265.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3" Type="http://schemas.openxmlformats.org/officeDocument/2006/relationships/hyperlink" Target="http://www.amazon.com/Machine-That-Changed-World-Revolutionizing/dp/0743299795?SubscriptionId=AKIAJSE2UFKAF6JIN6AA&amp;tag=markgraban&amp;linkCode=xm2&amp;camp=2025&amp;creative=165953&amp;creativeASIN=0743299795" TargetMode="External"/><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3" Type="http://schemas.openxmlformats.org/officeDocument/2006/relationships/hyperlink" Target="http://www.referenceforbusiness.com/management/Str-Ti/Theory-of-Constraints.html" TargetMode="External"/><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2" Type="http://schemas.openxmlformats.org/officeDocument/2006/relationships/slide" Target="../slides/slide421.xml"/><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2" Type="http://schemas.openxmlformats.org/officeDocument/2006/relationships/slide" Target="../slides/slide422.xml"/><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2" Type="http://schemas.openxmlformats.org/officeDocument/2006/relationships/slide" Target="../slides/slide423.xml"/><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2" Type="http://schemas.openxmlformats.org/officeDocument/2006/relationships/slide" Target="../slides/slide424.xml"/><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2" Type="http://schemas.openxmlformats.org/officeDocument/2006/relationships/slide" Target="../slides/slide425.xml"/><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2" Type="http://schemas.openxmlformats.org/officeDocument/2006/relationships/slide" Target="../slides/slide426.xml"/><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2" Type="http://schemas.openxmlformats.org/officeDocument/2006/relationships/slide" Target="../slides/slide427.xml"/><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2" Type="http://schemas.openxmlformats.org/officeDocument/2006/relationships/slide" Target="../slides/slide428.xml"/><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2" Type="http://schemas.openxmlformats.org/officeDocument/2006/relationships/slide" Target="../slides/slide429.xml"/><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2" Type="http://schemas.openxmlformats.org/officeDocument/2006/relationships/slide" Target="../slides/slide43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2" Type="http://schemas.openxmlformats.org/officeDocument/2006/relationships/slide" Target="../slides/slide432.xml"/><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2" Type="http://schemas.openxmlformats.org/officeDocument/2006/relationships/slide" Target="../slides/slide433.xml"/><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2" Type="http://schemas.openxmlformats.org/officeDocument/2006/relationships/slide" Target="../slides/slide434.xml"/><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2" Type="http://schemas.openxmlformats.org/officeDocument/2006/relationships/slide" Target="../slides/slide435.xml"/><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2" Type="http://schemas.openxmlformats.org/officeDocument/2006/relationships/slide" Target="../slides/slide436.xml"/><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2" Type="http://schemas.openxmlformats.org/officeDocument/2006/relationships/slide" Target="../slides/slide437.xml"/><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2" Type="http://schemas.openxmlformats.org/officeDocument/2006/relationships/slide" Target="../slides/slide439.xml"/><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2" Type="http://schemas.openxmlformats.org/officeDocument/2006/relationships/slide" Target="../slides/slide4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0.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441.xml.rels><?xml version="1.0" encoding="UTF-8" standalone="yes"?>
<Relationships xmlns="http://schemas.openxmlformats.org/package/2006/relationships"><Relationship Id="rId2" Type="http://schemas.openxmlformats.org/officeDocument/2006/relationships/slide" Target="../slides/slide442.xml"/><Relationship Id="rId1" Type="http://schemas.openxmlformats.org/officeDocument/2006/relationships/notesMaster" Target="../notesMasters/notesMaster1.xml"/></Relationships>
</file>

<file path=ppt/notesSlides/_rels/notesSlide442.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443.xml.rels><?xml version="1.0" encoding="UTF-8" standalone="yes"?>
<Relationships xmlns="http://schemas.openxmlformats.org/package/2006/relationships"><Relationship Id="rId2" Type="http://schemas.openxmlformats.org/officeDocument/2006/relationships/slide" Target="../slides/slide444.xml"/><Relationship Id="rId1" Type="http://schemas.openxmlformats.org/officeDocument/2006/relationships/notesMaster" Target="../notesMasters/notesMaster1.xml"/></Relationships>
</file>

<file path=ppt/notesSlides/_rels/notesSlide444.xml.rels><?xml version="1.0" encoding="UTF-8" standalone="yes"?>
<Relationships xmlns="http://schemas.openxmlformats.org/package/2006/relationships"><Relationship Id="rId2" Type="http://schemas.openxmlformats.org/officeDocument/2006/relationships/slide" Target="../slides/slide445.xml"/><Relationship Id="rId1" Type="http://schemas.openxmlformats.org/officeDocument/2006/relationships/notesMaster" Target="../notesMasters/notesMaster1.xml"/></Relationships>
</file>

<file path=ppt/notesSlides/_rels/notesSlide445.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446.xml.rels><?xml version="1.0" encoding="UTF-8" standalone="yes"?>
<Relationships xmlns="http://schemas.openxmlformats.org/package/2006/relationships"><Relationship Id="rId2" Type="http://schemas.openxmlformats.org/officeDocument/2006/relationships/slide" Target="../slides/slide447.xml"/><Relationship Id="rId1" Type="http://schemas.openxmlformats.org/officeDocument/2006/relationships/notesMaster" Target="../notesMasters/notesMaster1.xml"/></Relationships>
</file>

<file path=ppt/notesSlides/_rels/notesSlide447.xml.rels><?xml version="1.0" encoding="UTF-8" standalone="yes"?>
<Relationships xmlns="http://schemas.openxmlformats.org/package/2006/relationships"><Relationship Id="rId2" Type="http://schemas.openxmlformats.org/officeDocument/2006/relationships/slide" Target="../slides/slide448.xml"/><Relationship Id="rId1" Type="http://schemas.openxmlformats.org/officeDocument/2006/relationships/notesMaster" Target="../notesMasters/notesMaster1.xml"/></Relationships>
</file>

<file path=ppt/notesSlides/_rels/notesSlide448.xml.rels><?xml version="1.0" encoding="UTF-8" standalone="yes"?>
<Relationships xmlns="http://schemas.openxmlformats.org/package/2006/relationships"><Relationship Id="rId2" Type="http://schemas.openxmlformats.org/officeDocument/2006/relationships/slide" Target="../slides/slide449.xml"/><Relationship Id="rId1" Type="http://schemas.openxmlformats.org/officeDocument/2006/relationships/notesMaster" Target="../notesMasters/notesMaster1.xml"/></Relationships>
</file>

<file path=ppt/notesSlides/_rels/notesSlide449.xml.rels><?xml version="1.0" encoding="UTF-8" standalone="yes"?>
<Relationships xmlns="http://schemas.openxmlformats.org/package/2006/relationships"><Relationship Id="rId2" Type="http://schemas.openxmlformats.org/officeDocument/2006/relationships/slide" Target="../slides/slide4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0.xml.rels><?xml version="1.0" encoding="UTF-8" standalone="yes"?>
<Relationships xmlns="http://schemas.openxmlformats.org/package/2006/relationships"><Relationship Id="rId2" Type="http://schemas.openxmlformats.org/officeDocument/2006/relationships/slide" Target="../slides/slide451.xml"/><Relationship Id="rId1" Type="http://schemas.openxmlformats.org/officeDocument/2006/relationships/notesMaster" Target="../notesMasters/notesMaster1.xml"/></Relationships>
</file>

<file path=ppt/notesSlides/_rels/notesSlide451.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452.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453.xml.rels><?xml version="1.0" encoding="UTF-8" standalone="yes"?>
<Relationships xmlns="http://schemas.openxmlformats.org/package/2006/relationships"><Relationship Id="rId2" Type="http://schemas.openxmlformats.org/officeDocument/2006/relationships/slide" Target="../slides/slide454.xml"/><Relationship Id="rId1" Type="http://schemas.openxmlformats.org/officeDocument/2006/relationships/notesMaster" Target="../notesMasters/notesMaster1.xml"/></Relationships>
</file>

<file path=ppt/notesSlides/_rels/notesSlide454.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455.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456.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457.xml.rels><?xml version="1.0" encoding="UTF-8" standalone="yes"?>
<Relationships xmlns="http://schemas.openxmlformats.org/package/2006/relationships"><Relationship Id="rId2" Type="http://schemas.openxmlformats.org/officeDocument/2006/relationships/slide" Target="../slides/slide458.xml"/><Relationship Id="rId1" Type="http://schemas.openxmlformats.org/officeDocument/2006/relationships/notesMaster" Target="../notesMasters/notesMaster1.xml"/></Relationships>
</file>

<file path=ppt/notesSlides/_rels/notesSlide458.xml.rels><?xml version="1.0" encoding="UTF-8" standalone="yes"?>
<Relationships xmlns="http://schemas.openxmlformats.org/package/2006/relationships"><Relationship Id="rId2" Type="http://schemas.openxmlformats.org/officeDocument/2006/relationships/slide" Target="../slides/slide459.xml"/><Relationship Id="rId1" Type="http://schemas.openxmlformats.org/officeDocument/2006/relationships/notesMaster" Target="../notesMasters/notesMaster1.xml"/></Relationships>
</file>

<file path=ppt/notesSlides/_rels/notesSlide459.xml.rels><?xml version="1.0" encoding="UTF-8" standalone="yes"?>
<Relationships xmlns="http://schemas.openxmlformats.org/package/2006/relationships"><Relationship Id="rId2" Type="http://schemas.openxmlformats.org/officeDocument/2006/relationships/slide" Target="../slides/slide4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0.xml.rels><?xml version="1.0" encoding="UTF-8" standalone="yes"?>
<Relationships xmlns="http://schemas.openxmlformats.org/package/2006/relationships"><Relationship Id="rId2" Type="http://schemas.openxmlformats.org/officeDocument/2006/relationships/slide" Target="../slides/slide461.xml"/><Relationship Id="rId1" Type="http://schemas.openxmlformats.org/officeDocument/2006/relationships/notesMaster" Target="../notesMasters/notesMaster1.xml"/></Relationships>
</file>

<file path=ppt/notesSlides/_rels/notesSlide461.xml.rels><?xml version="1.0" encoding="UTF-8" standalone="yes"?>
<Relationships xmlns="http://schemas.openxmlformats.org/package/2006/relationships"><Relationship Id="rId2" Type="http://schemas.openxmlformats.org/officeDocument/2006/relationships/slide" Target="../slides/slide462.xml"/><Relationship Id="rId1" Type="http://schemas.openxmlformats.org/officeDocument/2006/relationships/notesMaster" Target="../notesMasters/notesMaster1.xml"/></Relationships>
</file>

<file path=ppt/notesSlides/_rels/notesSlide462.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463.xml.rels><?xml version="1.0" encoding="UTF-8" standalone="yes"?>
<Relationships xmlns="http://schemas.openxmlformats.org/package/2006/relationships"><Relationship Id="rId2" Type="http://schemas.openxmlformats.org/officeDocument/2006/relationships/slide" Target="../slides/slide464.xml"/><Relationship Id="rId1" Type="http://schemas.openxmlformats.org/officeDocument/2006/relationships/notesMaster" Target="../notesMasters/notesMaster1.xml"/></Relationships>
</file>

<file path=ppt/notesSlides/_rels/notesSlide464.xml.rels><?xml version="1.0" encoding="UTF-8" standalone="yes"?>
<Relationships xmlns="http://schemas.openxmlformats.org/package/2006/relationships"><Relationship Id="rId2" Type="http://schemas.openxmlformats.org/officeDocument/2006/relationships/slide" Target="../slides/slide465.xml"/><Relationship Id="rId1" Type="http://schemas.openxmlformats.org/officeDocument/2006/relationships/notesMaster" Target="../notesMasters/notesMaster1.xml"/></Relationships>
</file>

<file path=ppt/notesSlides/_rels/notesSlide465.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466.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467.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468.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469.xml.rels><?xml version="1.0" encoding="UTF-8" standalone="yes"?>
<Relationships xmlns="http://schemas.openxmlformats.org/package/2006/relationships"><Relationship Id="rId2" Type="http://schemas.openxmlformats.org/officeDocument/2006/relationships/slide" Target="../slides/slide4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0.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471.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472.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473.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474.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475.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476.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477.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478.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479.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0.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481.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482.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483.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484.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485.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486.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487.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488.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489.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0.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491.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492.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493.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494.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495.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496.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497.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498.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499.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00.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501.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502.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503.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504.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505.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506.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507.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508.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509.xml.rels><?xml version="1.0" encoding="UTF-8" standalone="yes"?>
<Relationships xmlns="http://schemas.openxmlformats.org/package/2006/relationships"><Relationship Id="rId3" Type="http://schemas.openxmlformats.org/officeDocument/2006/relationships/hyperlink" Target="http://stattrek.com/Help/Glossary.aspx?Target=Conditional%20probability" TargetMode="External"/><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0.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511.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512.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513.xml.rels><?xml version="1.0" encoding="UTF-8" standalone="yes"?>
<Relationships xmlns="http://schemas.openxmlformats.org/package/2006/relationships"><Relationship Id="rId2" Type="http://schemas.openxmlformats.org/officeDocument/2006/relationships/slide" Target="../slides/slide514.xml"/><Relationship Id="rId1" Type="http://schemas.openxmlformats.org/officeDocument/2006/relationships/notesMaster" Target="../notesMasters/notesMaster1.xml"/></Relationships>
</file>

<file path=ppt/notesSlides/_rels/notesSlide514.xml.rels><?xml version="1.0" encoding="UTF-8" standalone="yes"?>
<Relationships xmlns="http://schemas.openxmlformats.org/package/2006/relationships"><Relationship Id="rId2" Type="http://schemas.openxmlformats.org/officeDocument/2006/relationships/slide" Target="../slides/slide515.xml"/><Relationship Id="rId1" Type="http://schemas.openxmlformats.org/officeDocument/2006/relationships/notesMaster" Target="../notesMasters/notesMaster1.xml"/></Relationships>
</file>

<file path=ppt/notesSlides/_rels/notesSlide515.xml.rels><?xml version="1.0" encoding="UTF-8" standalone="yes"?>
<Relationships xmlns="http://schemas.openxmlformats.org/package/2006/relationships"><Relationship Id="rId2" Type="http://schemas.openxmlformats.org/officeDocument/2006/relationships/slide" Target="../slides/slide516.xml"/><Relationship Id="rId1" Type="http://schemas.openxmlformats.org/officeDocument/2006/relationships/notesMaster" Target="../notesMasters/notesMaster1.xml"/></Relationships>
</file>

<file path=ppt/notesSlides/_rels/notesSlide516.xml.rels><?xml version="1.0" encoding="UTF-8" standalone="yes"?>
<Relationships xmlns="http://schemas.openxmlformats.org/package/2006/relationships"><Relationship Id="rId2" Type="http://schemas.openxmlformats.org/officeDocument/2006/relationships/slide" Target="../slides/slide517.xml"/><Relationship Id="rId1" Type="http://schemas.openxmlformats.org/officeDocument/2006/relationships/notesMaster" Target="../notesMasters/notesMaster1.xml"/></Relationships>
</file>

<file path=ppt/notesSlides/_rels/notesSlide517.xml.rels><?xml version="1.0" encoding="UTF-8" standalone="yes"?>
<Relationships xmlns="http://schemas.openxmlformats.org/package/2006/relationships"><Relationship Id="rId2" Type="http://schemas.openxmlformats.org/officeDocument/2006/relationships/slide" Target="../slides/slide518.xml"/><Relationship Id="rId1" Type="http://schemas.openxmlformats.org/officeDocument/2006/relationships/notesMaster" Target="../notesMasters/notesMaster1.xml"/></Relationships>
</file>

<file path=ppt/notesSlides/_rels/notesSlide518.xml.rels><?xml version="1.0" encoding="UTF-8" standalone="yes"?>
<Relationships xmlns="http://schemas.openxmlformats.org/package/2006/relationships"><Relationship Id="rId2" Type="http://schemas.openxmlformats.org/officeDocument/2006/relationships/slide" Target="../slides/slide519.xml"/><Relationship Id="rId1" Type="http://schemas.openxmlformats.org/officeDocument/2006/relationships/notesMaster" Target="../notesMasters/notesMaster1.xml"/></Relationships>
</file>

<file path=ppt/notesSlides/_rels/notesSlide519.xml.rels><?xml version="1.0" encoding="UTF-8" standalone="yes"?>
<Relationships xmlns="http://schemas.openxmlformats.org/package/2006/relationships"><Relationship Id="rId2" Type="http://schemas.openxmlformats.org/officeDocument/2006/relationships/slide" Target="../slides/slide52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0.xml.rels><?xml version="1.0" encoding="UTF-8" standalone="yes"?>
<Relationships xmlns="http://schemas.openxmlformats.org/package/2006/relationships"><Relationship Id="rId2" Type="http://schemas.openxmlformats.org/officeDocument/2006/relationships/slide" Target="../slides/slide521.xml"/><Relationship Id="rId1" Type="http://schemas.openxmlformats.org/officeDocument/2006/relationships/notesMaster" Target="../notesMasters/notesMaster1.xml"/></Relationships>
</file>

<file path=ppt/notesSlides/_rels/notesSlide521.xml.rels><?xml version="1.0" encoding="UTF-8" standalone="yes"?>
<Relationships xmlns="http://schemas.openxmlformats.org/package/2006/relationships"><Relationship Id="rId2" Type="http://schemas.openxmlformats.org/officeDocument/2006/relationships/slide" Target="../slides/slide522.xml"/><Relationship Id="rId1" Type="http://schemas.openxmlformats.org/officeDocument/2006/relationships/notesMaster" Target="../notesMasters/notesMaster1.xml"/></Relationships>
</file>

<file path=ppt/notesSlides/_rels/notesSlide522.xml.rels><?xml version="1.0" encoding="UTF-8" standalone="yes"?>
<Relationships xmlns="http://schemas.openxmlformats.org/package/2006/relationships"><Relationship Id="rId2" Type="http://schemas.openxmlformats.org/officeDocument/2006/relationships/slide" Target="../slides/slide523.xml"/><Relationship Id="rId1" Type="http://schemas.openxmlformats.org/officeDocument/2006/relationships/notesMaster" Target="../notesMasters/notesMaster1.xml"/></Relationships>
</file>

<file path=ppt/notesSlides/_rels/notesSlide523.xml.rels><?xml version="1.0" encoding="UTF-8" standalone="yes"?>
<Relationships xmlns="http://schemas.openxmlformats.org/package/2006/relationships"><Relationship Id="rId2" Type="http://schemas.openxmlformats.org/officeDocument/2006/relationships/slide" Target="../slides/slide524.xml"/><Relationship Id="rId1" Type="http://schemas.openxmlformats.org/officeDocument/2006/relationships/notesMaster" Target="../notesMasters/notesMaster1.xml"/></Relationships>
</file>

<file path=ppt/notesSlides/_rels/notesSlide524.xml.rels><?xml version="1.0" encoding="UTF-8" standalone="yes"?>
<Relationships xmlns="http://schemas.openxmlformats.org/package/2006/relationships"><Relationship Id="rId2" Type="http://schemas.openxmlformats.org/officeDocument/2006/relationships/slide" Target="../slides/slide525.xml"/><Relationship Id="rId1" Type="http://schemas.openxmlformats.org/officeDocument/2006/relationships/notesMaster" Target="../notesMasters/notesMaster1.xml"/></Relationships>
</file>

<file path=ppt/notesSlides/_rels/notesSlide525.xml.rels><?xml version="1.0" encoding="UTF-8" standalone="yes"?>
<Relationships xmlns="http://schemas.openxmlformats.org/package/2006/relationships"><Relationship Id="rId2" Type="http://schemas.openxmlformats.org/officeDocument/2006/relationships/slide" Target="../slides/slide526.xml"/><Relationship Id="rId1" Type="http://schemas.openxmlformats.org/officeDocument/2006/relationships/notesMaster" Target="../notesMasters/notesMaster1.xml"/></Relationships>
</file>

<file path=ppt/notesSlides/_rels/notesSlide526.xml.rels><?xml version="1.0" encoding="UTF-8" standalone="yes"?>
<Relationships xmlns="http://schemas.openxmlformats.org/package/2006/relationships"><Relationship Id="rId2" Type="http://schemas.openxmlformats.org/officeDocument/2006/relationships/slide" Target="../slides/slide527.xml"/><Relationship Id="rId1" Type="http://schemas.openxmlformats.org/officeDocument/2006/relationships/notesMaster" Target="../notesMasters/notesMaster1.xml"/></Relationships>
</file>

<file path=ppt/notesSlides/_rels/notesSlide527.xml.rels><?xml version="1.0" encoding="UTF-8" standalone="yes"?>
<Relationships xmlns="http://schemas.openxmlformats.org/package/2006/relationships"><Relationship Id="rId2" Type="http://schemas.openxmlformats.org/officeDocument/2006/relationships/slide" Target="../slides/slide528.xml"/><Relationship Id="rId1" Type="http://schemas.openxmlformats.org/officeDocument/2006/relationships/notesMaster" Target="../notesMasters/notesMaster1.xml"/></Relationships>
</file>

<file path=ppt/notesSlides/_rels/notesSlide528.xml.rels><?xml version="1.0" encoding="UTF-8" standalone="yes"?>
<Relationships xmlns="http://schemas.openxmlformats.org/package/2006/relationships"><Relationship Id="rId2" Type="http://schemas.openxmlformats.org/officeDocument/2006/relationships/slide" Target="../slides/slide529.xml"/><Relationship Id="rId1" Type="http://schemas.openxmlformats.org/officeDocument/2006/relationships/notesMaster" Target="../notesMasters/notesMaster1.xml"/></Relationships>
</file>

<file path=ppt/notesSlides/_rels/notesSlide529.xml.rels><?xml version="1.0" encoding="UTF-8" standalone="yes"?>
<Relationships xmlns="http://schemas.openxmlformats.org/package/2006/relationships"><Relationship Id="rId2" Type="http://schemas.openxmlformats.org/officeDocument/2006/relationships/slide" Target="../slides/slide53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0.xml.rels><?xml version="1.0" encoding="UTF-8" standalone="yes"?>
<Relationships xmlns="http://schemas.openxmlformats.org/package/2006/relationships"><Relationship Id="rId2" Type="http://schemas.openxmlformats.org/officeDocument/2006/relationships/slide" Target="../slides/slide531.xml"/><Relationship Id="rId1" Type="http://schemas.openxmlformats.org/officeDocument/2006/relationships/notesMaster" Target="../notesMasters/notesMaster1.xml"/></Relationships>
</file>

<file path=ppt/notesSlides/_rels/notesSlide531.xml.rels><?xml version="1.0" encoding="UTF-8" standalone="yes"?>
<Relationships xmlns="http://schemas.openxmlformats.org/package/2006/relationships"><Relationship Id="rId2" Type="http://schemas.openxmlformats.org/officeDocument/2006/relationships/slide" Target="../slides/slide532.xml"/><Relationship Id="rId1" Type="http://schemas.openxmlformats.org/officeDocument/2006/relationships/notesMaster" Target="../notesMasters/notesMaster1.xml"/></Relationships>
</file>

<file path=ppt/notesSlides/_rels/notesSlide532.xml.rels><?xml version="1.0" encoding="UTF-8" standalone="yes"?>
<Relationships xmlns="http://schemas.openxmlformats.org/package/2006/relationships"><Relationship Id="rId2" Type="http://schemas.openxmlformats.org/officeDocument/2006/relationships/slide" Target="../slides/slide533.xml"/><Relationship Id="rId1" Type="http://schemas.openxmlformats.org/officeDocument/2006/relationships/notesMaster" Target="../notesMasters/notesMaster1.xml"/></Relationships>
</file>

<file path=ppt/notesSlides/_rels/notesSlide533.xml.rels><?xml version="1.0" encoding="UTF-8" standalone="yes"?>
<Relationships xmlns="http://schemas.openxmlformats.org/package/2006/relationships"><Relationship Id="rId2" Type="http://schemas.openxmlformats.org/officeDocument/2006/relationships/slide" Target="../slides/slide534.xml"/><Relationship Id="rId1" Type="http://schemas.openxmlformats.org/officeDocument/2006/relationships/notesMaster" Target="../notesMasters/notesMaster1.xml"/></Relationships>
</file>

<file path=ppt/notesSlides/_rels/notesSlide534.xml.rels><?xml version="1.0" encoding="UTF-8" standalone="yes"?>
<Relationships xmlns="http://schemas.openxmlformats.org/package/2006/relationships"><Relationship Id="rId2" Type="http://schemas.openxmlformats.org/officeDocument/2006/relationships/slide" Target="../slides/slide535.xml"/><Relationship Id="rId1" Type="http://schemas.openxmlformats.org/officeDocument/2006/relationships/notesMaster" Target="../notesMasters/notesMaster1.xml"/></Relationships>
</file>

<file path=ppt/notesSlides/_rels/notesSlide535.xml.rels><?xml version="1.0" encoding="UTF-8" standalone="yes"?>
<Relationships xmlns="http://schemas.openxmlformats.org/package/2006/relationships"><Relationship Id="rId2" Type="http://schemas.openxmlformats.org/officeDocument/2006/relationships/slide" Target="../slides/slide536.xml"/><Relationship Id="rId1" Type="http://schemas.openxmlformats.org/officeDocument/2006/relationships/notesMaster" Target="../notesMasters/notesMaster1.xml"/></Relationships>
</file>

<file path=ppt/notesSlides/_rels/notesSlide536.xml.rels><?xml version="1.0" encoding="UTF-8" standalone="yes"?>
<Relationships xmlns="http://schemas.openxmlformats.org/package/2006/relationships"><Relationship Id="rId2" Type="http://schemas.openxmlformats.org/officeDocument/2006/relationships/slide" Target="../slides/slide537.xml"/><Relationship Id="rId1" Type="http://schemas.openxmlformats.org/officeDocument/2006/relationships/notesMaster" Target="../notesMasters/notesMaster1.xml"/></Relationships>
</file>

<file path=ppt/notesSlides/_rels/notesSlide537.xml.rels><?xml version="1.0" encoding="UTF-8" standalone="yes"?>
<Relationships xmlns="http://schemas.openxmlformats.org/package/2006/relationships"><Relationship Id="rId2" Type="http://schemas.openxmlformats.org/officeDocument/2006/relationships/slide" Target="../slides/slide538.xml"/><Relationship Id="rId1" Type="http://schemas.openxmlformats.org/officeDocument/2006/relationships/notesMaster" Target="../notesMasters/notesMaster1.xml"/></Relationships>
</file>

<file path=ppt/notesSlides/_rels/notesSlide538.xml.rels><?xml version="1.0" encoding="UTF-8" standalone="yes"?>
<Relationships xmlns="http://schemas.openxmlformats.org/package/2006/relationships"><Relationship Id="rId2" Type="http://schemas.openxmlformats.org/officeDocument/2006/relationships/slide" Target="../slides/slide539.xml"/><Relationship Id="rId1" Type="http://schemas.openxmlformats.org/officeDocument/2006/relationships/notesMaster" Target="../notesMasters/notesMaster1.xml"/></Relationships>
</file>

<file path=ppt/notesSlides/_rels/notesSlide539.xml.rels><?xml version="1.0" encoding="UTF-8" standalone="yes"?>
<Relationships xmlns="http://schemas.openxmlformats.org/package/2006/relationships"><Relationship Id="rId2" Type="http://schemas.openxmlformats.org/officeDocument/2006/relationships/slide" Target="../slides/slide54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0.xml.rels><?xml version="1.0" encoding="UTF-8" standalone="yes"?>
<Relationships xmlns="http://schemas.openxmlformats.org/package/2006/relationships"><Relationship Id="rId2" Type="http://schemas.openxmlformats.org/officeDocument/2006/relationships/slide" Target="../slides/slide541.xml"/><Relationship Id="rId1" Type="http://schemas.openxmlformats.org/officeDocument/2006/relationships/notesMaster" Target="../notesMasters/notesMaster1.xml"/></Relationships>
</file>

<file path=ppt/notesSlides/_rels/notesSlide541.xml.rels><?xml version="1.0" encoding="UTF-8" standalone="yes"?>
<Relationships xmlns="http://schemas.openxmlformats.org/package/2006/relationships"><Relationship Id="rId2" Type="http://schemas.openxmlformats.org/officeDocument/2006/relationships/slide" Target="../slides/slide542.xml"/><Relationship Id="rId1" Type="http://schemas.openxmlformats.org/officeDocument/2006/relationships/notesMaster" Target="../notesMasters/notesMaster1.xml"/></Relationships>
</file>

<file path=ppt/notesSlides/_rels/notesSlide542.xml.rels><?xml version="1.0" encoding="UTF-8" standalone="yes"?>
<Relationships xmlns="http://schemas.openxmlformats.org/package/2006/relationships"><Relationship Id="rId2" Type="http://schemas.openxmlformats.org/officeDocument/2006/relationships/slide" Target="../slides/slide543.xml"/><Relationship Id="rId1" Type="http://schemas.openxmlformats.org/officeDocument/2006/relationships/notesMaster" Target="../notesMasters/notesMaster1.xml"/></Relationships>
</file>

<file path=ppt/notesSlides/_rels/notesSlide543.xml.rels><?xml version="1.0" encoding="UTF-8" standalone="yes"?>
<Relationships xmlns="http://schemas.openxmlformats.org/package/2006/relationships"><Relationship Id="rId2" Type="http://schemas.openxmlformats.org/officeDocument/2006/relationships/slide" Target="../slides/slide544.xml"/><Relationship Id="rId1" Type="http://schemas.openxmlformats.org/officeDocument/2006/relationships/notesMaster" Target="../notesMasters/notesMaster1.xml"/></Relationships>
</file>

<file path=ppt/notesSlides/_rels/notesSlide544.xml.rels><?xml version="1.0" encoding="UTF-8" standalone="yes"?>
<Relationships xmlns="http://schemas.openxmlformats.org/package/2006/relationships"><Relationship Id="rId2" Type="http://schemas.openxmlformats.org/officeDocument/2006/relationships/slide" Target="../slides/slide545.xml"/><Relationship Id="rId1" Type="http://schemas.openxmlformats.org/officeDocument/2006/relationships/notesMaster" Target="../notesMasters/notesMaster1.xml"/></Relationships>
</file>

<file path=ppt/notesSlides/_rels/notesSlide545.xml.rels><?xml version="1.0" encoding="UTF-8" standalone="yes"?>
<Relationships xmlns="http://schemas.openxmlformats.org/package/2006/relationships"><Relationship Id="rId2" Type="http://schemas.openxmlformats.org/officeDocument/2006/relationships/slide" Target="../slides/slide546.xml"/><Relationship Id="rId1" Type="http://schemas.openxmlformats.org/officeDocument/2006/relationships/notesMaster" Target="../notesMasters/notesMaster1.xml"/></Relationships>
</file>

<file path=ppt/notesSlides/_rels/notesSlide546.xml.rels><?xml version="1.0" encoding="UTF-8" standalone="yes"?>
<Relationships xmlns="http://schemas.openxmlformats.org/package/2006/relationships"><Relationship Id="rId2" Type="http://schemas.openxmlformats.org/officeDocument/2006/relationships/slide" Target="../slides/slide547.xml"/><Relationship Id="rId1" Type="http://schemas.openxmlformats.org/officeDocument/2006/relationships/notesMaster" Target="../notesMasters/notesMaster1.xml"/></Relationships>
</file>

<file path=ppt/notesSlides/_rels/notesSlide547.xml.rels><?xml version="1.0" encoding="UTF-8" standalone="yes"?>
<Relationships xmlns="http://schemas.openxmlformats.org/package/2006/relationships"><Relationship Id="rId2" Type="http://schemas.openxmlformats.org/officeDocument/2006/relationships/slide" Target="../slides/slide548.xml"/><Relationship Id="rId1" Type="http://schemas.openxmlformats.org/officeDocument/2006/relationships/notesMaster" Target="../notesMasters/notesMaster1.xml"/></Relationships>
</file>

<file path=ppt/notesSlides/_rels/notesSlide548.xml.rels><?xml version="1.0" encoding="UTF-8" standalone="yes"?>
<Relationships xmlns="http://schemas.openxmlformats.org/package/2006/relationships"><Relationship Id="rId2" Type="http://schemas.openxmlformats.org/officeDocument/2006/relationships/slide" Target="../slides/slide549.xml"/><Relationship Id="rId1" Type="http://schemas.openxmlformats.org/officeDocument/2006/relationships/notesMaster" Target="../notesMasters/notesMaster1.xml"/></Relationships>
</file>

<file path=ppt/notesSlides/_rels/notesSlide549.xml.rels><?xml version="1.0" encoding="UTF-8" standalone="yes"?>
<Relationships xmlns="http://schemas.openxmlformats.org/package/2006/relationships"><Relationship Id="rId2" Type="http://schemas.openxmlformats.org/officeDocument/2006/relationships/slide" Target="../slides/slide5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0.xml.rels><?xml version="1.0" encoding="UTF-8" standalone="yes"?>
<Relationships xmlns="http://schemas.openxmlformats.org/package/2006/relationships"><Relationship Id="rId2" Type="http://schemas.openxmlformats.org/officeDocument/2006/relationships/slide" Target="../slides/slide551.xml"/><Relationship Id="rId1" Type="http://schemas.openxmlformats.org/officeDocument/2006/relationships/notesMaster" Target="../notesMasters/notesMaster1.xml"/></Relationships>
</file>

<file path=ppt/notesSlides/_rels/notesSlide551.xml.rels><?xml version="1.0" encoding="UTF-8" standalone="yes"?>
<Relationships xmlns="http://schemas.openxmlformats.org/package/2006/relationships"><Relationship Id="rId2" Type="http://schemas.openxmlformats.org/officeDocument/2006/relationships/slide" Target="../slides/slide552.xml"/><Relationship Id="rId1" Type="http://schemas.openxmlformats.org/officeDocument/2006/relationships/notesMaster" Target="../notesMasters/notesMaster1.xml"/></Relationships>
</file>

<file path=ppt/notesSlides/_rels/notesSlide552.xml.rels><?xml version="1.0" encoding="UTF-8" standalone="yes"?>
<Relationships xmlns="http://schemas.openxmlformats.org/package/2006/relationships"><Relationship Id="rId2" Type="http://schemas.openxmlformats.org/officeDocument/2006/relationships/slide" Target="../slides/slide553.xml"/><Relationship Id="rId1" Type="http://schemas.openxmlformats.org/officeDocument/2006/relationships/notesMaster" Target="../notesMasters/notesMaster1.xml"/></Relationships>
</file>

<file path=ppt/notesSlides/_rels/notesSlide553.xml.rels><?xml version="1.0" encoding="UTF-8" standalone="yes"?>
<Relationships xmlns="http://schemas.openxmlformats.org/package/2006/relationships"><Relationship Id="rId2" Type="http://schemas.openxmlformats.org/officeDocument/2006/relationships/slide" Target="../slides/slide554.xml"/><Relationship Id="rId1" Type="http://schemas.openxmlformats.org/officeDocument/2006/relationships/notesMaster" Target="../notesMasters/notesMaster1.xml"/></Relationships>
</file>

<file path=ppt/notesSlides/_rels/notesSlide554.xml.rels><?xml version="1.0" encoding="UTF-8" standalone="yes"?>
<Relationships xmlns="http://schemas.openxmlformats.org/package/2006/relationships"><Relationship Id="rId2" Type="http://schemas.openxmlformats.org/officeDocument/2006/relationships/slide" Target="../slides/slide555.xml"/><Relationship Id="rId1" Type="http://schemas.openxmlformats.org/officeDocument/2006/relationships/notesMaster" Target="../notesMasters/notesMaster1.xml"/></Relationships>
</file>

<file path=ppt/notesSlides/_rels/notesSlide555.xml.rels><?xml version="1.0" encoding="UTF-8" standalone="yes"?>
<Relationships xmlns="http://schemas.openxmlformats.org/package/2006/relationships"><Relationship Id="rId2" Type="http://schemas.openxmlformats.org/officeDocument/2006/relationships/slide" Target="../slides/slide556.xml"/><Relationship Id="rId1" Type="http://schemas.openxmlformats.org/officeDocument/2006/relationships/notesMaster" Target="../notesMasters/notesMaster1.xml"/></Relationships>
</file>

<file path=ppt/notesSlides/_rels/notesSlide556.xml.rels><?xml version="1.0" encoding="UTF-8" standalone="yes"?>
<Relationships xmlns="http://schemas.openxmlformats.org/package/2006/relationships"><Relationship Id="rId2" Type="http://schemas.openxmlformats.org/officeDocument/2006/relationships/slide" Target="../slides/slide557.xml"/><Relationship Id="rId1" Type="http://schemas.openxmlformats.org/officeDocument/2006/relationships/notesMaster" Target="../notesMasters/notesMaster1.xml"/></Relationships>
</file>

<file path=ppt/notesSlides/_rels/notesSlide557.xml.rels><?xml version="1.0" encoding="UTF-8" standalone="yes"?>
<Relationships xmlns="http://schemas.openxmlformats.org/package/2006/relationships"><Relationship Id="rId2" Type="http://schemas.openxmlformats.org/officeDocument/2006/relationships/slide" Target="../slides/slide558.xml"/><Relationship Id="rId1" Type="http://schemas.openxmlformats.org/officeDocument/2006/relationships/notesMaster" Target="../notesMasters/notesMaster1.xml"/></Relationships>
</file>

<file path=ppt/notesSlides/_rels/notesSlide558.xml.rels><?xml version="1.0" encoding="UTF-8" standalone="yes"?>
<Relationships xmlns="http://schemas.openxmlformats.org/package/2006/relationships"><Relationship Id="rId2" Type="http://schemas.openxmlformats.org/officeDocument/2006/relationships/slide" Target="../slides/slide559.xml"/><Relationship Id="rId1" Type="http://schemas.openxmlformats.org/officeDocument/2006/relationships/notesMaster" Target="../notesMasters/notesMaster1.xml"/></Relationships>
</file>

<file path=ppt/notesSlides/_rels/notesSlide559.xml.rels><?xml version="1.0" encoding="UTF-8" standalone="yes"?>
<Relationships xmlns="http://schemas.openxmlformats.org/package/2006/relationships"><Relationship Id="rId2" Type="http://schemas.openxmlformats.org/officeDocument/2006/relationships/slide" Target="../slides/slide5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0.xml.rels><?xml version="1.0" encoding="UTF-8" standalone="yes"?>
<Relationships xmlns="http://schemas.openxmlformats.org/package/2006/relationships"><Relationship Id="rId2" Type="http://schemas.openxmlformats.org/officeDocument/2006/relationships/slide" Target="../slides/slide561.xml"/><Relationship Id="rId1" Type="http://schemas.openxmlformats.org/officeDocument/2006/relationships/notesMaster" Target="../notesMasters/notesMaster1.xml"/></Relationships>
</file>

<file path=ppt/notesSlides/_rels/notesSlide561.xml.rels><?xml version="1.0" encoding="UTF-8" standalone="yes"?>
<Relationships xmlns="http://schemas.openxmlformats.org/package/2006/relationships"><Relationship Id="rId2" Type="http://schemas.openxmlformats.org/officeDocument/2006/relationships/slide" Target="../slides/slide562.xml"/><Relationship Id="rId1" Type="http://schemas.openxmlformats.org/officeDocument/2006/relationships/notesMaster" Target="../notesMasters/notesMaster1.xml"/></Relationships>
</file>

<file path=ppt/notesSlides/_rels/notesSlide562.xml.rels><?xml version="1.0" encoding="UTF-8" standalone="yes"?>
<Relationships xmlns="http://schemas.openxmlformats.org/package/2006/relationships"><Relationship Id="rId2" Type="http://schemas.openxmlformats.org/officeDocument/2006/relationships/slide" Target="../slides/slide563.xml"/><Relationship Id="rId1" Type="http://schemas.openxmlformats.org/officeDocument/2006/relationships/notesMaster" Target="../notesMasters/notesMaster1.xml"/></Relationships>
</file>

<file path=ppt/notesSlides/_rels/notesSlide563.xml.rels><?xml version="1.0" encoding="UTF-8" standalone="yes"?>
<Relationships xmlns="http://schemas.openxmlformats.org/package/2006/relationships"><Relationship Id="rId2" Type="http://schemas.openxmlformats.org/officeDocument/2006/relationships/slide" Target="../slides/slide564.xml"/><Relationship Id="rId1" Type="http://schemas.openxmlformats.org/officeDocument/2006/relationships/notesMaster" Target="../notesMasters/notesMaster1.xml"/></Relationships>
</file>

<file path=ppt/notesSlides/_rels/notesSlide564.xml.rels><?xml version="1.0" encoding="UTF-8" standalone="yes"?>
<Relationships xmlns="http://schemas.openxmlformats.org/package/2006/relationships"><Relationship Id="rId2" Type="http://schemas.openxmlformats.org/officeDocument/2006/relationships/slide" Target="../slides/slide565.xml"/><Relationship Id="rId1" Type="http://schemas.openxmlformats.org/officeDocument/2006/relationships/notesMaster" Target="../notesMasters/notesMaster1.xml"/></Relationships>
</file>

<file path=ppt/notesSlides/_rels/notesSlide565.xml.rels><?xml version="1.0" encoding="UTF-8" standalone="yes"?>
<Relationships xmlns="http://schemas.openxmlformats.org/package/2006/relationships"><Relationship Id="rId2" Type="http://schemas.openxmlformats.org/officeDocument/2006/relationships/slide" Target="../slides/slide566.xml"/><Relationship Id="rId1" Type="http://schemas.openxmlformats.org/officeDocument/2006/relationships/notesMaster" Target="../notesMasters/notesMaster1.xml"/></Relationships>
</file>

<file path=ppt/notesSlides/_rels/notesSlide566.xml.rels><?xml version="1.0" encoding="UTF-8" standalone="yes"?>
<Relationships xmlns="http://schemas.openxmlformats.org/package/2006/relationships"><Relationship Id="rId2" Type="http://schemas.openxmlformats.org/officeDocument/2006/relationships/slide" Target="../slides/slide567.xml"/><Relationship Id="rId1" Type="http://schemas.openxmlformats.org/officeDocument/2006/relationships/notesMaster" Target="../notesMasters/notesMaster1.xml"/></Relationships>
</file>

<file path=ppt/notesSlides/_rels/notesSlide567.xml.rels><?xml version="1.0" encoding="UTF-8" standalone="yes"?>
<Relationships xmlns="http://schemas.openxmlformats.org/package/2006/relationships"><Relationship Id="rId2" Type="http://schemas.openxmlformats.org/officeDocument/2006/relationships/slide" Target="../slides/slide568.xml"/><Relationship Id="rId1" Type="http://schemas.openxmlformats.org/officeDocument/2006/relationships/notesMaster" Target="../notesMasters/notesMaster1.xml"/></Relationships>
</file>

<file path=ppt/notesSlides/_rels/notesSlide568.xml.rels><?xml version="1.0" encoding="UTF-8" standalone="yes"?>
<Relationships xmlns="http://schemas.openxmlformats.org/package/2006/relationships"><Relationship Id="rId2" Type="http://schemas.openxmlformats.org/officeDocument/2006/relationships/slide" Target="../slides/slide569.xml"/><Relationship Id="rId1" Type="http://schemas.openxmlformats.org/officeDocument/2006/relationships/notesMaster" Target="../notesMasters/notesMaster1.xml"/></Relationships>
</file>

<file path=ppt/notesSlides/_rels/notesSlide569.xml.rels><?xml version="1.0" encoding="UTF-8" standalone="yes"?>
<Relationships xmlns="http://schemas.openxmlformats.org/package/2006/relationships"><Relationship Id="rId2" Type="http://schemas.openxmlformats.org/officeDocument/2006/relationships/slide" Target="../slides/slide5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0.xml.rels><?xml version="1.0" encoding="UTF-8" standalone="yes"?>
<Relationships xmlns="http://schemas.openxmlformats.org/package/2006/relationships"><Relationship Id="rId2" Type="http://schemas.openxmlformats.org/officeDocument/2006/relationships/slide" Target="../slides/slide571.xml"/><Relationship Id="rId1" Type="http://schemas.openxmlformats.org/officeDocument/2006/relationships/notesMaster" Target="../notesMasters/notesMaster1.xml"/></Relationships>
</file>

<file path=ppt/notesSlides/_rels/notesSlide571.xml.rels><?xml version="1.0" encoding="UTF-8" standalone="yes"?>
<Relationships xmlns="http://schemas.openxmlformats.org/package/2006/relationships"><Relationship Id="rId2" Type="http://schemas.openxmlformats.org/officeDocument/2006/relationships/slide" Target="../slides/slide572.xml"/><Relationship Id="rId1" Type="http://schemas.openxmlformats.org/officeDocument/2006/relationships/notesMaster" Target="../notesMasters/notesMaster1.xml"/></Relationships>
</file>

<file path=ppt/notesSlides/_rels/notesSlide572.xml.rels><?xml version="1.0" encoding="UTF-8" standalone="yes"?>
<Relationships xmlns="http://schemas.openxmlformats.org/package/2006/relationships"><Relationship Id="rId2" Type="http://schemas.openxmlformats.org/officeDocument/2006/relationships/slide" Target="../slides/slide573.xml"/><Relationship Id="rId1" Type="http://schemas.openxmlformats.org/officeDocument/2006/relationships/notesMaster" Target="../notesMasters/notesMaster1.xml"/></Relationships>
</file>

<file path=ppt/notesSlides/_rels/notesSlide573.xml.rels><?xml version="1.0" encoding="UTF-8" standalone="yes"?>
<Relationships xmlns="http://schemas.openxmlformats.org/package/2006/relationships"><Relationship Id="rId2" Type="http://schemas.openxmlformats.org/officeDocument/2006/relationships/slide" Target="../slides/slide574.xml"/><Relationship Id="rId1" Type="http://schemas.openxmlformats.org/officeDocument/2006/relationships/notesMaster" Target="../notesMasters/notesMaster1.xml"/></Relationships>
</file>

<file path=ppt/notesSlides/_rels/notesSlide574.xml.rels><?xml version="1.0" encoding="UTF-8" standalone="yes"?>
<Relationships xmlns="http://schemas.openxmlformats.org/package/2006/relationships"><Relationship Id="rId2" Type="http://schemas.openxmlformats.org/officeDocument/2006/relationships/slide" Target="../slides/slide575.xml"/><Relationship Id="rId1" Type="http://schemas.openxmlformats.org/officeDocument/2006/relationships/notesMaster" Target="../notesMasters/notesMaster1.xml"/></Relationships>
</file>

<file path=ppt/notesSlides/_rels/notesSlide575.xml.rels><?xml version="1.0" encoding="UTF-8" standalone="yes"?>
<Relationships xmlns="http://schemas.openxmlformats.org/package/2006/relationships"><Relationship Id="rId2" Type="http://schemas.openxmlformats.org/officeDocument/2006/relationships/slide" Target="../slides/slide576.xml"/><Relationship Id="rId1" Type="http://schemas.openxmlformats.org/officeDocument/2006/relationships/notesMaster" Target="../notesMasters/notesMaster1.xml"/></Relationships>
</file>

<file path=ppt/notesSlides/_rels/notesSlide576.xml.rels><?xml version="1.0" encoding="UTF-8" standalone="yes"?>
<Relationships xmlns="http://schemas.openxmlformats.org/package/2006/relationships"><Relationship Id="rId2" Type="http://schemas.openxmlformats.org/officeDocument/2006/relationships/slide" Target="../slides/slide577.xml"/><Relationship Id="rId1" Type="http://schemas.openxmlformats.org/officeDocument/2006/relationships/notesMaster" Target="../notesMasters/notesMaster1.xml"/></Relationships>
</file>

<file path=ppt/notesSlides/_rels/notesSlide577.xml.rels><?xml version="1.0" encoding="UTF-8" standalone="yes"?>
<Relationships xmlns="http://schemas.openxmlformats.org/package/2006/relationships"><Relationship Id="rId2" Type="http://schemas.openxmlformats.org/officeDocument/2006/relationships/slide" Target="../slides/slide578.xml"/><Relationship Id="rId1" Type="http://schemas.openxmlformats.org/officeDocument/2006/relationships/notesMaster" Target="../notesMasters/notesMaster1.xml"/></Relationships>
</file>

<file path=ppt/notesSlides/_rels/notesSlide578.xml.rels><?xml version="1.0" encoding="UTF-8" standalone="yes"?>
<Relationships xmlns="http://schemas.openxmlformats.org/package/2006/relationships"><Relationship Id="rId2" Type="http://schemas.openxmlformats.org/officeDocument/2006/relationships/slide" Target="../slides/slide579.xml"/><Relationship Id="rId1" Type="http://schemas.openxmlformats.org/officeDocument/2006/relationships/notesMaster" Target="../notesMasters/notesMaster1.xml"/></Relationships>
</file>

<file path=ppt/notesSlides/_rels/notesSlide579.xml.rels><?xml version="1.0" encoding="UTF-8" standalone="yes"?>
<Relationships xmlns="http://schemas.openxmlformats.org/package/2006/relationships"><Relationship Id="rId2" Type="http://schemas.openxmlformats.org/officeDocument/2006/relationships/slide" Target="../slides/slide5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0.xml.rels><?xml version="1.0" encoding="UTF-8" standalone="yes"?>
<Relationships xmlns="http://schemas.openxmlformats.org/package/2006/relationships"><Relationship Id="rId2" Type="http://schemas.openxmlformats.org/officeDocument/2006/relationships/slide" Target="../slides/slide581.xml"/><Relationship Id="rId1" Type="http://schemas.openxmlformats.org/officeDocument/2006/relationships/notesMaster" Target="../notesMasters/notesMaster1.xml"/></Relationships>
</file>

<file path=ppt/notesSlides/_rels/notesSlide581.xml.rels><?xml version="1.0" encoding="UTF-8" standalone="yes"?>
<Relationships xmlns="http://schemas.openxmlformats.org/package/2006/relationships"><Relationship Id="rId2" Type="http://schemas.openxmlformats.org/officeDocument/2006/relationships/slide" Target="../slides/slide582.xml"/><Relationship Id="rId1" Type="http://schemas.openxmlformats.org/officeDocument/2006/relationships/notesMaster" Target="../notesMasters/notesMaster1.xml"/></Relationships>
</file>

<file path=ppt/notesSlides/_rels/notesSlide582.xml.rels><?xml version="1.0" encoding="UTF-8" standalone="yes"?>
<Relationships xmlns="http://schemas.openxmlformats.org/package/2006/relationships"><Relationship Id="rId2" Type="http://schemas.openxmlformats.org/officeDocument/2006/relationships/slide" Target="../slides/slide583.xml"/><Relationship Id="rId1" Type="http://schemas.openxmlformats.org/officeDocument/2006/relationships/notesMaster" Target="../notesMasters/notesMaster1.xml"/></Relationships>
</file>

<file path=ppt/notesSlides/_rels/notesSlide583.xml.rels><?xml version="1.0" encoding="UTF-8" standalone="yes"?>
<Relationships xmlns="http://schemas.openxmlformats.org/package/2006/relationships"><Relationship Id="rId2" Type="http://schemas.openxmlformats.org/officeDocument/2006/relationships/slide" Target="../slides/slide584.xml"/><Relationship Id="rId1" Type="http://schemas.openxmlformats.org/officeDocument/2006/relationships/notesMaster" Target="../notesMasters/notesMaster1.xml"/></Relationships>
</file>

<file path=ppt/notesSlides/_rels/notesSlide584.xml.rels><?xml version="1.0" encoding="UTF-8" standalone="yes"?>
<Relationships xmlns="http://schemas.openxmlformats.org/package/2006/relationships"><Relationship Id="rId2" Type="http://schemas.openxmlformats.org/officeDocument/2006/relationships/slide" Target="../slides/slide585.xml"/><Relationship Id="rId1" Type="http://schemas.openxmlformats.org/officeDocument/2006/relationships/notesMaster" Target="../notesMasters/notesMaster1.xml"/></Relationships>
</file>

<file path=ppt/notesSlides/_rels/notesSlide585.xml.rels><?xml version="1.0" encoding="UTF-8" standalone="yes"?>
<Relationships xmlns="http://schemas.openxmlformats.org/package/2006/relationships"><Relationship Id="rId2" Type="http://schemas.openxmlformats.org/officeDocument/2006/relationships/slide" Target="../slides/slide586.xml"/><Relationship Id="rId1" Type="http://schemas.openxmlformats.org/officeDocument/2006/relationships/notesMaster" Target="../notesMasters/notesMaster1.xml"/></Relationships>
</file>

<file path=ppt/notesSlides/_rels/notesSlide586.xml.rels><?xml version="1.0" encoding="UTF-8" standalone="yes"?>
<Relationships xmlns="http://schemas.openxmlformats.org/package/2006/relationships"><Relationship Id="rId2" Type="http://schemas.openxmlformats.org/officeDocument/2006/relationships/slide" Target="../slides/slide587.xml"/><Relationship Id="rId1" Type="http://schemas.openxmlformats.org/officeDocument/2006/relationships/notesMaster" Target="../notesMasters/notesMaster1.xml"/></Relationships>
</file>

<file path=ppt/notesSlides/_rels/notesSlide587.xml.rels><?xml version="1.0" encoding="UTF-8" standalone="yes"?>
<Relationships xmlns="http://schemas.openxmlformats.org/package/2006/relationships"><Relationship Id="rId2" Type="http://schemas.openxmlformats.org/officeDocument/2006/relationships/slide" Target="../slides/slide588.xml"/><Relationship Id="rId1" Type="http://schemas.openxmlformats.org/officeDocument/2006/relationships/notesMaster" Target="../notesMasters/notesMaster1.xml"/></Relationships>
</file>

<file path=ppt/notesSlides/_rels/notesSlide588.xml.rels><?xml version="1.0" encoding="UTF-8" standalone="yes"?>
<Relationships xmlns="http://schemas.openxmlformats.org/package/2006/relationships"><Relationship Id="rId2" Type="http://schemas.openxmlformats.org/officeDocument/2006/relationships/slide" Target="../slides/slide589.xml"/><Relationship Id="rId1" Type="http://schemas.openxmlformats.org/officeDocument/2006/relationships/notesMaster" Target="../notesMasters/notesMaster1.xml"/></Relationships>
</file>

<file path=ppt/notesSlides/_rels/notesSlide589.xml.rels><?xml version="1.0" encoding="UTF-8" standalone="yes"?>
<Relationships xmlns="http://schemas.openxmlformats.org/package/2006/relationships"><Relationship Id="rId2" Type="http://schemas.openxmlformats.org/officeDocument/2006/relationships/slide" Target="../slides/slide5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0.xml.rels><?xml version="1.0" encoding="UTF-8" standalone="yes"?>
<Relationships xmlns="http://schemas.openxmlformats.org/package/2006/relationships"><Relationship Id="rId2" Type="http://schemas.openxmlformats.org/officeDocument/2006/relationships/slide" Target="../slides/slide591.xml"/><Relationship Id="rId1" Type="http://schemas.openxmlformats.org/officeDocument/2006/relationships/notesMaster" Target="../notesMasters/notesMaster1.xml"/></Relationships>
</file>

<file path=ppt/notesSlides/_rels/notesSlide591.xml.rels><?xml version="1.0" encoding="UTF-8" standalone="yes"?>
<Relationships xmlns="http://schemas.openxmlformats.org/package/2006/relationships"><Relationship Id="rId2" Type="http://schemas.openxmlformats.org/officeDocument/2006/relationships/slide" Target="../slides/slide592.xml"/><Relationship Id="rId1" Type="http://schemas.openxmlformats.org/officeDocument/2006/relationships/notesMaster" Target="../notesMasters/notesMaster1.xml"/></Relationships>
</file>

<file path=ppt/notesSlides/_rels/notesSlide592.xml.rels><?xml version="1.0" encoding="UTF-8" standalone="yes"?>
<Relationships xmlns="http://schemas.openxmlformats.org/package/2006/relationships"><Relationship Id="rId2" Type="http://schemas.openxmlformats.org/officeDocument/2006/relationships/slide" Target="../slides/slide593.xml"/><Relationship Id="rId1" Type="http://schemas.openxmlformats.org/officeDocument/2006/relationships/notesMaster" Target="../notesMasters/notesMaster1.xml"/></Relationships>
</file>

<file path=ppt/notesSlides/_rels/notesSlide593.xml.rels><?xml version="1.0" encoding="UTF-8" standalone="yes"?>
<Relationships xmlns="http://schemas.openxmlformats.org/package/2006/relationships"><Relationship Id="rId2" Type="http://schemas.openxmlformats.org/officeDocument/2006/relationships/slide" Target="../slides/slide594.xml"/><Relationship Id="rId1" Type="http://schemas.openxmlformats.org/officeDocument/2006/relationships/notesMaster" Target="../notesMasters/notesMaster1.xml"/></Relationships>
</file>

<file path=ppt/notesSlides/_rels/notesSlide594.xml.rels><?xml version="1.0" encoding="UTF-8" standalone="yes"?>
<Relationships xmlns="http://schemas.openxmlformats.org/package/2006/relationships"><Relationship Id="rId2" Type="http://schemas.openxmlformats.org/officeDocument/2006/relationships/slide" Target="../slides/slide595.xml"/><Relationship Id="rId1" Type="http://schemas.openxmlformats.org/officeDocument/2006/relationships/notesMaster" Target="../notesMasters/notesMaster1.xml"/></Relationships>
</file>

<file path=ppt/notesSlides/_rels/notesSlide595.xml.rels><?xml version="1.0" encoding="UTF-8" standalone="yes"?>
<Relationships xmlns="http://schemas.openxmlformats.org/package/2006/relationships"><Relationship Id="rId2" Type="http://schemas.openxmlformats.org/officeDocument/2006/relationships/slide" Target="../slides/slide596.xml"/><Relationship Id="rId1" Type="http://schemas.openxmlformats.org/officeDocument/2006/relationships/notesMaster" Target="../notesMasters/notesMaster1.xml"/></Relationships>
</file>

<file path=ppt/notesSlides/_rels/notesSlide596.xml.rels><?xml version="1.0" encoding="UTF-8" standalone="yes"?>
<Relationships xmlns="http://schemas.openxmlformats.org/package/2006/relationships"><Relationship Id="rId2" Type="http://schemas.openxmlformats.org/officeDocument/2006/relationships/slide" Target="../slides/slide597.xml"/><Relationship Id="rId1" Type="http://schemas.openxmlformats.org/officeDocument/2006/relationships/notesMaster" Target="../notesMasters/notesMaster1.xml"/></Relationships>
</file>

<file path=ppt/notesSlides/_rels/notesSlide597.xml.rels><?xml version="1.0" encoding="UTF-8" standalone="yes"?>
<Relationships xmlns="http://schemas.openxmlformats.org/package/2006/relationships"><Relationship Id="rId2" Type="http://schemas.openxmlformats.org/officeDocument/2006/relationships/slide" Target="../slides/slide598.xml"/><Relationship Id="rId1" Type="http://schemas.openxmlformats.org/officeDocument/2006/relationships/notesMaster" Target="../notesMasters/notesMaster1.xml"/></Relationships>
</file>

<file path=ppt/notesSlides/_rels/notesSlide598.xml.rels><?xml version="1.0" encoding="UTF-8" standalone="yes"?>
<Relationships xmlns="http://schemas.openxmlformats.org/package/2006/relationships"><Relationship Id="rId2" Type="http://schemas.openxmlformats.org/officeDocument/2006/relationships/slide" Target="../slides/slide599.xml"/><Relationship Id="rId1" Type="http://schemas.openxmlformats.org/officeDocument/2006/relationships/notesMaster" Target="../notesMasters/notesMaster1.xml"/></Relationships>
</file>

<file path=ppt/notesSlides/_rels/notesSlide599.xml.rels><?xml version="1.0" encoding="UTF-8" standalone="yes"?>
<Relationships xmlns="http://schemas.openxmlformats.org/package/2006/relationships"><Relationship Id="rId2" Type="http://schemas.openxmlformats.org/officeDocument/2006/relationships/slide" Target="../slides/slide6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00.xml.rels><?xml version="1.0" encoding="UTF-8" standalone="yes"?>
<Relationships xmlns="http://schemas.openxmlformats.org/package/2006/relationships"><Relationship Id="rId2" Type="http://schemas.openxmlformats.org/officeDocument/2006/relationships/slide" Target="../slides/slide601.xml"/><Relationship Id="rId1" Type="http://schemas.openxmlformats.org/officeDocument/2006/relationships/notesMaster" Target="../notesMasters/notesMaster1.xml"/></Relationships>
</file>

<file path=ppt/notesSlides/_rels/notesSlide601.xml.rels><?xml version="1.0" encoding="UTF-8" standalone="yes"?>
<Relationships xmlns="http://schemas.openxmlformats.org/package/2006/relationships"><Relationship Id="rId2" Type="http://schemas.openxmlformats.org/officeDocument/2006/relationships/slide" Target="../slides/slide602.xml"/><Relationship Id="rId1" Type="http://schemas.openxmlformats.org/officeDocument/2006/relationships/notesMaster" Target="../notesMasters/notesMaster1.xml"/></Relationships>
</file>

<file path=ppt/notesSlides/_rels/notesSlide602.xml.rels><?xml version="1.0" encoding="UTF-8" standalone="yes"?>
<Relationships xmlns="http://schemas.openxmlformats.org/package/2006/relationships"><Relationship Id="rId2" Type="http://schemas.openxmlformats.org/officeDocument/2006/relationships/slide" Target="../slides/slide603.xml"/><Relationship Id="rId1" Type="http://schemas.openxmlformats.org/officeDocument/2006/relationships/notesMaster" Target="../notesMasters/notesMaster1.xml"/></Relationships>
</file>

<file path=ppt/notesSlides/_rels/notesSlide603.xml.rels><?xml version="1.0" encoding="UTF-8" standalone="yes"?>
<Relationships xmlns="http://schemas.openxmlformats.org/package/2006/relationships"><Relationship Id="rId2" Type="http://schemas.openxmlformats.org/officeDocument/2006/relationships/slide" Target="../slides/slide604.xml"/><Relationship Id="rId1" Type="http://schemas.openxmlformats.org/officeDocument/2006/relationships/notesMaster" Target="../notesMasters/notesMaster1.xml"/></Relationships>
</file>

<file path=ppt/notesSlides/_rels/notesSlide604.xml.rels><?xml version="1.0" encoding="UTF-8" standalone="yes"?>
<Relationships xmlns="http://schemas.openxmlformats.org/package/2006/relationships"><Relationship Id="rId2" Type="http://schemas.openxmlformats.org/officeDocument/2006/relationships/slide" Target="../slides/slide605.xml"/><Relationship Id="rId1" Type="http://schemas.openxmlformats.org/officeDocument/2006/relationships/notesMaster" Target="../notesMasters/notesMaster1.xml"/></Relationships>
</file>

<file path=ppt/notesSlides/_rels/notesSlide605.xml.rels><?xml version="1.0" encoding="UTF-8" standalone="yes"?>
<Relationships xmlns="http://schemas.openxmlformats.org/package/2006/relationships"><Relationship Id="rId2" Type="http://schemas.openxmlformats.org/officeDocument/2006/relationships/slide" Target="../slides/slide606.xml"/><Relationship Id="rId1" Type="http://schemas.openxmlformats.org/officeDocument/2006/relationships/notesMaster" Target="../notesMasters/notesMaster1.xml"/></Relationships>
</file>

<file path=ppt/notesSlides/_rels/notesSlide606.xml.rels><?xml version="1.0" encoding="UTF-8" standalone="yes"?>
<Relationships xmlns="http://schemas.openxmlformats.org/package/2006/relationships"><Relationship Id="rId2" Type="http://schemas.openxmlformats.org/officeDocument/2006/relationships/slide" Target="../slides/slide607.xml"/><Relationship Id="rId1" Type="http://schemas.openxmlformats.org/officeDocument/2006/relationships/notesMaster" Target="../notesMasters/notesMaster1.xml"/></Relationships>
</file>

<file path=ppt/notesSlides/_rels/notesSlide607.xml.rels><?xml version="1.0" encoding="UTF-8" standalone="yes"?>
<Relationships xmlns="http://schemas.openxmlformats.org/package/2006/relationships"><Relationship Id="rId2" Type="http://schemas.openxmlformats.org/officeDocument/2006/relationships/slide" Target="../slides/slide608.xml"/><Relationship Id="rId1" Type="http://schemas.openxmlformats.org/officeDocument/2006/relationships/notesMaster" Target="../notesMasters/notesMaster1.xml"/></Relationships>
</file>

<file path=ppt/notesSlides/_rels/notesSlide608.xml.rels><?xml version="1.0" encoding="UTF-8" standalone="yes"?>
<Relationships xmlns="http://schemas.openxmlformats.org/package/2006/relationships"><Relationship Id="rId2" Type="http://schemas.openxmlformats.org/officeDocument/2006/relationships/slide" Target="../slides/slide609.xml"/><Relationship Id="rId1" Type="http://schemas.openxmlformats.org/officeDocument/2006/relationships/notesMaster" Target="../notesMasters/notesMaster1.xml"/></Relationships>
</file>

<file path=ppt/notesSlides/_rels/notesSlide609.xml.rels><?xml version="1.0" encoding="UTF-8" standalone="yes"?>
<Relationships xmlns="http://schemas.openxmlformats.org/package/2006/relationships"><Relationship Id="rId2" Type="http://schemas.openxmlformats.org/officeDocument/2006/relationships/slide" Target="../slides/slide6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0.xml.rels><?xml version="1.0" encoding="UTF-8" standalone="yes"?>
<Relationships xmlns="http://schemas.openxmlformats.org/package/2006/relationships"><Relationship Id="rId2" Type="http://schemas.openxmlformats.org/officeDocument/2006/relationships/slide" Target="../slides/slide611.xml"/><Relationship Id="rId1" Type="http://schemas.openxmlformats.org/officeDocument/2006/relationships/notesMaster" Target="../notesMasters/notesMaster1.xml"/></Relationships>
</file>

<file path=ppt/notesSlides/_rels/notesSlide611.xml.rels><?xml version="1.0" encoding="UTF-8" standalone="yes"?>
<Relationships xmlns="http://schemas.openxmlformats.org/package/2006/relationships"><Relationship Id="rId2" Type="http://schemas.openxmlformats.org/officeDocument/2006/relationships/slide" Target="../slides/slide612.xml"/><Relationship Id="rId1" Type="http://schemas.openxmlformats.org/officeDocument/2006/relationships/notesMaster" Target="../notesMasters/notesMaster1.xml"/></Relationships>
</file>

<file path=ppt/notesSlides/_rels/notesSlide612.xml.rels><?xml version="1.0" encoding="UTF-8" standalone="yes"?>
<Relationships xmlns="http://schemas.openxmlformats.org/package/2006/relationships"><Relationship Id="rId2" Type="http://schemas.openxmlformats.org/officeDocument/2006/relationships/slide" Target="../slides/slide613.xml"/><Relationship Id="rId1" Type="http://schemas.openxmlformats.org/officeDocument/2006/relationships/notesMaster" Target="../notesMasters/notesMaster1.xml"/></Relationships>
</file>

<file path=ppt/notesSlides/_rels/notesSlide613.xml.rels><?xml version="1.0" encoding="UTF-8" standalone="yes"?>
<Relationships xmlns="http://schemas.openxmlformats.org/package/2006/relationships"><Relationship Id="rId2" Type="http://schemas.openxmlformats.org/officeDocument/2006/relationships/slide" Target="../slides/slide614.xml"/><Relationship Id="rId1" Type="http://schemas.openxmlformats.org/officeDocument/2006/relationships/notesMaster" Target="../notesMasters/notesMaster1.xml"/></Relationships>
</file>

<file path=ppt/notesSlides/_rels/notesSlide614.xml.rels><?xml version="1.0" encoding="UTF-8" standalone="yes"?>
<Relationships xmlns="http://schemas.openxmlformats.org/package/2006/relationships"><Relationship Id="rId2" Type="http://schemas.openxmlformats.org/officeDocument/2006/relationships/slide" Target="../slides/slide615.xml"/><Relationship Id="rId1" Type="http://schemas.openxmlformats.org/officeDocument/2006/relationships/notesMaster" Target="../notesMasters/notesMaster1.xml"/></Relationships>
</file>

<file path=ppt/notesSlides/_rels/notesSlide615.xml.rels><?xml version="1.0" encoding="UTF-8" standalone="yes"?>
<Relationships xmlns="http://schemas.openxmlformats.org/package/2006/relationships"><Relationship Id="rId2" Type="http://schemas.openxmlformats.org/officeDocument/2006/relationships/slide" Target="../slides/slide616.xml"/><Relationship Id="rId1" Type="http://schemas.openxmlformats.org/officeDocument/2006/relationships/notesMaster" Target="../notesMasters/notesMaster1.xml"/></Relationships>
</file>

<file path=ppt/notesSlides/_rels/notesSlide616.xml.rels><?xml version="1.0" encoding="UTF-8" standalone="yes"?>
<Relationships xmlns="http://schemas.openxmlformats.org/package/2006/relationships"><Relationship Id="rId2" Type="http://schemas.openxmlformats.org/officeDocument/2006/relationships/slide" Target="../slides/slide617.xml"/><Relationship Id="rId1" Type="http://schemas.openxmlformats.org/officeDocument/2006/relationships/notesMaster" Target="../notesMasters/notesMaster1.xml"/></Relationships>
</file>

<file path=ppt/notesSlides/_rels/notesSlide617.xml.rels><?xml version="1.0" encoding="UTF-8" standalone="yes"?>
<Relationships xmlns="http://schemas.openxmlformats.org/package/2006/relationships"><Relationship Id="rId2" Type="http://schemas.openxmlformats.org/officeDocument/2006/relationships/slide" Target="../slides/slide618.xml"/><Relationship Id="rId1" Type="http://schemas.openxmlformats.org/officeDocument/2006/relationships/notesMaster" Target="../notesMasters/notesMaster1.xml"/></Relationships>
</file>

<file path=ppt/notesSlides/_rels/notesSlide618.xml.rels><?xml version="1.0" encoding="UTF-8" standalone="yes"?>
<Relationships xmlns="http://schemas.openxmlformats.org/package/2006/relationships"><Relationship Id="rId2" Type="http://schemas.openxmlformats.org/officeDocument/2006/relationships/slide" Target="../slides/slide619.xml"/><Relationship Id="rId1" Type="http://schemas.openxmlformats.org/officeDocument/2006/relationships/notesMaster" Target="../notesMasters/notesMaster1.xml"/></Relationships>
</file>

<file path=ppt/notesSlides/_rels/notesSlide619.xml.rels><?xml version="1.0" encoding="UTF-8" standalone="yes"?>
<Relationships xmlns="http://schemas.openxmlformats.org/package/2006/relationships"><Relationship Id="rId2" Type="http://schemas.openxmlformats.org/officeDocument/2006/relationships/slide" Target="../slides/slide6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0.xml.rels><?xml version="1.0" encoding="UTF-8" standalone="yes"?>
<Relationships xmlns="http://schemas.openxmlformats.org/package/2006/relationships"><Relationship Id="rId2" Type="http://schemas.openxmlformats.org/officeDocument/2006/relationships/slide" Target="../slides/slide621.xml"/><Relationship Id="rId1" Type="http://schemas.openxmlformats.org/officeDocument/2006/relationships/notesMaster" Target="../notesMasters/notesMaster1.xml"/></Relationships>
</file>

<file path=ppt/notesSlides/_rels/notesSlide621.xml.rels><?xml version="1.0" encoding="UTF-8" standalone="yes"?>
<Relationships xmlns="http://schemas.openxmlformats.org/package/2006/relationships"><Relationship Id="rId2" Type="http://schemas.openxmlformats.org/officeDocument/2006/relationships/slide" Target="../slides/slide622.xml"/><Relationship Id="rId1" Type="http://schemas.openxmlformats.org/officeDocument/2006/relationships/notesMaster" Target="../notesMasters/notesMaster1.xml"/></Relationships>
</file>

<file path=ppt/notesSlides/_rels/notesSlide622.xml.rels><?xml version="1.0" encoding="UTF-8" standalone="yes"?>
<Relationships xmlns="http://schemas.openxmlformats.org/package/2006/relationships"><Relationship Id="rId2" Type="http://schemas.openxmlformats.org/officeDocument/2006/relationships/slide" Target="../slides/slide623.xml"/><Relationship Id="rId1" Type="http://schemas.openxmlformats.org/officeDocument/2006/relationships/notesMaster" Target="../notesMasters/notesMaster1.xml"/></Relationships>
</file>

<file path=ppt/notesSlides/_rels/notesSlide623.xml.rels><?xml version="1.0" encoding="UTF-8" standalone="yes"?>
<Relationships xmlns="http://schemas.openxmlformats.org/package/2006/relationships"><Relationship Id="rId2" Type="http://schemas.openxmlformats.org/officeDocument/2006/relationships/slide" Target="../slides/slide624.xml"/><Relationship Id="rId1" Type="http://schemas.openxmlformats.org/officeDocument/2006/relationships/notesMaster" Target="../notesMasters/notesMaster1.xml"/></Relationships>
</file>

<file path=ppt/notesSlides/_rels/notesSlide624.xml.rels><?xml version="1.0" encoding="UTF-8" standalone="yes"?>
<Relationships xmlns="http://schemas.openxmlformats.org/package/2006/relationships"><Relationship Id="rId2" Type="http://schemas.openxmlformats.org/officeDocument/2006/relationships/slide" Target="../slides/slide625.xml"/><Relationship Id="rId1" Type="http://schemas.openxmlformats.org/officeDocument/2006/relationships/notesMaster" Target="../notesMasters/notesMaster1.xml"/></Relationships>
</file>

<file path=ppt/notesSlides/_rels/notesSlide625.xml.rels><?xml version="1.0" encoding="UTF-8" standalone="yes"?>
<Relationships xmlns="http://schemas.openxmlformats.org/package/2006/relationships"><Relationship Id="rId2" Type="http://schemas.openxmlformats.org/officeDocument/2006/relationships/slide" Target="../slides/slide626.xml"/><Relationship Id="rId1" Type="http://schemas.openxmlformats.org/officeDocument/2006/relationships/notesMaster" Target="../notesMasters/notesMaster1.xml"/></Relationships>
</file>

<file path=ppt/notesSlides/_rels/notesSlide626.xml.rels><?xml version="1.0" encoding="UTF-8" standalone="yes"?>
<Relationships xmlns="http://schemas.openxmlformats.org/package/2006/relationships"><Relationship Id="rId2" Type="http://schemas.openxmlformats.org/officeDocument/2006/relationships/slide" Target="../slides/slide627.xml"/><Relationship Id="rId1" Type="http://schemas.openxmlformats.org/officeDocument/2006/relationships/notesMaster" Target="../notesMasters/notesMaster1.xml"/></Relationships>
</file>

<file path=ppt/notesSlides/_rels/notesSlide627.xml.rels><?xml version="1.0" encoding="UTF-8" standalone="yes"?>
<Relationships xmlns="http://schemas.openxmlformats.org/package/2006/relationships"><Relationship Id="rId2" Type="http://schemas.openxmlformats.org/officeDocument/2006/relationships/slide" Target="../slides/slide628.xml"/><Relationship Id="rId1" Type="http://schemas.openxmlformats.org/officeDocument/2006/relationships/notesMaster" Target="../notesMasters/notesMaster1.xml"/></Relationships>
</file>

<file path=ppt/notesSlides/_rels/notesSlide628.xml.rels><?xml version="1.0" encoding="UTF-8" standalone="yes"?>
<Relationships xmlns="http://schemas.openxmlformats.org/package/2006/relationships"><Relationship Id="rId2" Type="http://schemas.openxmlformats.org/officeDocument/2006/relationships/slide" Target="../slides/slide629.xml"/><Relationship Id="rId1" Type="http://schemas.openxmlformats.org/officeDocument/2006/relationships/notesMaster" Target="../notesMasters/notesMaster1.xml"/></Relationships>
</file>

<file path=ppt/notesSlides/_rels/notesSlide629.xml.rels><?xml version="1.0" encoding="UTF-8" standalone="yes"?>
<Relationships xmlns="http://schemas.openxmlformats.org/package/2006/relationships"><Relationship Id="rId2" Type="http://schemas.openxmlformats.org/officeDocument/2006/relationships/slide" Target="../slides/slide63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0.xml.rels><?xml version="1.0" encoding="UTF-8" standalone="yes"?>
<Relationships xmlns="http://schemas.openxmlformats.org/package/2006/relationships"><Relationship Id="rId2" Type="http://schemas.openxmlformats.org/officeDocument/2006/relationships/slide" Target="../slides/slide631.xml"/><Relationship Id="rId1" Type="http://schemas.openxmlformats.org/officeDocument/2006/relationships/notesMaster" Target="../notesMasters/notesMaster1.xml"/></Relationships>
</file>

<file path=ppt/notesSlides/_rels/notesSlide631.xml.rels><?xml version="1.0" encoding="UTF-8" standalone="yes"?>
<Relationships xmlns="http://schemas.openxmlformats.org/package/2006/relationships"><Relationship Id="rId2" Type="http://schemas.openxmlformats.org/officeDocument/2006/relationships/slide" Target="../slides/slide632.xml"/><Relationship Id="rId1" Type="http://schemas.openxmlformats.org/officeDocument/2006/relationships/notesMaster" Target="../notesMasters/notesMaster1.xml"/></Relationships>
</file>

<file path=ppt/notesSlides/_rels/notesSlide632.xml.rels><?xml version="1.0" encoding="UTF-8" standalone="yes"?>
<Relationships xmlns="http://schemas.openxmlformats.org/package/2006/relationships"><Relationship Id="rId2" Type="http://schemas.openxmlformats.org/officeDocument/2006/relationships/slide" Target="../slides/slide633.xml"/><Relationship Id="rId1" Type="http://schemas.openxmlformats.org/officeDocument/2006/relationships/notesMaster" Target="../notesMasters/notesMaster1.xml"/></Relationships>
</file>

<file path=ppt/notesSlides/_rels/notesSlide633.xml.rels><?xml version="1.0" encoding="UTF-8" standalone="yes"?>
<Relationships xmlns="http://schemas.openxmlformats.org/package/2006/relationships"><Relationship Id="rId2" Type="http://schemas.openxmlformats.org/officeDocument/2006/relationships/slide" Target="../slides/slide634.xml"/><Relationship Id="rId1" Type="http://schemas.openxmlformats.org/officeDocument/2006/relationships/notesMaster" Target="../notesMasters/notesMaster1.xml"/></Relationships>
</file>

<file path=ppt/notesSlides/_rels/notesSlide634.xml.rels><?xml version="1.0" encoding="UTF-8" standalone="yes"?>
<Relationships xmlns="http://schemas.openxmlformats.org/package/2006/relationships"><Relationship Id="rId2" Type="http://schemas.openxmlformats.org/officeDocument/2006/relationships/slide" Target="../slides/slide635.xml"/><Relationship Id="rId1" Type="http://schemas.openxmlformats.org/officeDocument/2006/relationships/notesMaster" Target="../notesMasters/notesMaster1.xml"/></Relationships>
</file>

<file path=ppt/notesSlides/_rels/notesSlide635.xml.rels><?xml version="1.0" encoding="UTF-8" standalone="yes"?>
<Relationships xmlns="http://schemas.openxmlformats.org/package/2006/relationships"><Relationship Id="rId2" Type="http://schemas.openxmlformats.org/officeDocument/2006/relationships/slide" Target="../slides/slide636.xml"/><Relationship Id="rId1" Type="http://schemas.openxmlformats.org/officeDocument/2006/relationships/notesMaster" Target="../notesMasters/notesMaster1.xml"/></Relationships>
</file>

<file path=ppt/notesSlides/_rels/notesSlide636.xml.rels><?xml version="1.0" encoding="UTF-8" standalone="yes"?>
<Relationships xmlns="http://schemas.openxmlformats.org/package/2006/relationships"><Relationship Id="rId2" Type="http://schemas.openxmlformats.org/officeDocument/2006/relationships/slide" Target="../slides/slide637.xml"/><Relationship Id="rId1" Type="http://schemas.openxmlformats.org/officeDocument/2006/relationships/notesMaster" Target="../notesMasters/notesMaster1.xml"/></Relationships>
</file>

<file path=ppt/notesSlides/_rels/notesSlide637.xml.rels><?xml version="1.0" encoding="UTF-8" standalone="yes"?>
<Relationships xmlns="http://schemas.openxmlformats.org/package/2006/relationships"><Relationship Id="rId2" Type="http://schemas.openxmlformats.org/officeDocument/2006/relationships/slide" Target="../slides/slide638.xml"/><Relationship Id="rId1" Type="http://schemas.openxmlformats.org/officeDocument/2006/relationships/notesMaster" Target="../notesMasters/notesMaster1.xml"/></Relationships>
</file>

<file path=ppt/notesSlides/_rels/notesSlide638.xml.rels><?xml version="1.0" encoding="UTF-8" standalone="yes"?>
<Relationships xmlns="http://schemas.openxmlformats.org/package/2006/relationships"><Relationship Id="rId2" Type="http://schemas.openxmlformats.org/officeDocument/2006/relationships/slide" Target="../slides/slide639.xml"/><Relationship Id="rId1" Type="http://schemas.openxmlformats.org/officeDocument/2006/relationships/notesMaster" Target="../notesMasters/notesMaster1.xml"/></Relationships>
</file>

<file path=ppt/notesSlides/_rels/notesSlide639.xml.rels><?xml version="1.0" encoding="UTF-8" standalone="yes"?>
<Relationships xmlns="http://schemas.openxmlformats.org/package/2006/relationships"><Relationship Id="rId2" Type="http://schemas.openxmlformats.org/officeDocument/2006/relationships/slide" Target="../slides/slide64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0.xml.rels><?xml version="1.0" encoding="UTF-8" standalone="yes"?>
<Relationships xmlns="http://schemas.openxmlformats.org/package/2006/relationships"><Relationship Id="rId2" Type="http://schemas.openxmlformats.org/officeDocument/2006/relationships/slide" Target="../slides/slide641.xml"/><Relationship Id="rId1" Type="http://schemas.openxmlformats.org/officeDocument/2006/relationships/notesMaster" Target="../notesMasters/notesMaster1.xml"/></Relationships>
</file>

<file path=ppt/notesSlides/_rels/notesSlide641.xml.rels><?xml version="1.0" encoding="UTF-8" standalone="yes"?>
<Relationships xmlns="http://schemas.openxmlformats.org/package/2006/relationships"><Relationship Id="rId2" Type="http://schemas.openxmlformats.org/officeDocument/2006/relationships/slide" Target="../slides/slide642.xml"/><Relationship Id="rId1" Type="http://schemas.openxmlformats.org/officeDocument/2006/relationships/notesMaster" Target="../notesMasters/notesMaster1.xml"/></Relationships>
</file>

<file path=ppt/notesSlides/_rels/notesSlide642.xml.rels><?xml version="1.0" encoding="UTF-8" standalone="yes"?>
<Relationships xmlns="http://schemas.openxmlformats.org/package/2006/relationships"><Relationship Id="rId2" Type="http://schemas.openxmlformats.org/officeDocument/2006/relationships/slide" Target="../slides/slide643.xml"/><Relationship Id="rId1" Type="http://schemas.openxmlformats.org/officeDocument/2006/relationships/notesMaster" Target="../notesMasters/notesMaster1.xml"/></Relationships>
</file>

<file path=ppt/notesSlides/_rels/notesSlide643.xml.rels><?xml version="1.0" encoding="UTF-8" standalone="yes"?>
<Relationships xmlns="http://schemas.openxmlformats.org/package/2006/relationships"><Relationship Id="rId2" Type="http://schemas.openxmlformats.org/officeDocument/2006/relationships/slide" Target="../slides/slide644.xml"/><Relationship Id="rId1" Type="http://schemas.openxmlformats.org/officeDocument/2006/relationships/notesMaster" Target="../notesMasters/notesMaster1.xml"/></Relationships>
</file>

<file path=ppt/notesSlides/_rels/notesSlide644.xml.rels><?xml version="1.0" encoding="UTF-8" standalone="yes"?>
<Relationships xmlns="http://schemas.openxmlformats.org/package/2006/relationships"><Relationship Id="rId2" Type="http://schemas.openxmlformats.org/officeDocument/2006/relationships/slide" Target="../slides/slide645.xml"/><Relationship Id="rId1" Type="http://schemas.openxmlformats.org/officeDocument/2006/relationships/notesMaster" Target="../notesMasters/notesMaster1.xml"/></Relationships>
</file>

<file path=ppt/notesSlides/_rels/notesSlide645.xml.rels><?xml version="1.0" encoding="UTF-8" standalone="yes"?>
<Relationships xmlns="http://schemas.openxmlformats.org/package/2006/relationships"><Relationship Id="rId2" Type="http://schemas.openxmlformats.org/officeDocument/2006/relationships/slide" Target="../slides/slide646.xml"/><Relationship Id="rId1" Type="http://schemas.openxmlformats.org/officeDocument/2006/relationships/notesMaster" Target="../notesMasters/notesMaster1.xml"/></Relationships>
</file>

<file path=ppt/notesSlides/_rels/notesSlide646.xml.rels><?xml version="1.0" encoding="UTF-8" standalone="yes"?>
<Relationships xmlns="http://schemas.openxmlformats.org/package/2006/relationships"><Relationship Id="rId2" Type="http://schemas.openxmlformats.org/officeDocument/2006/relationships/slide" Target="../slides/slide647.xml"/><Relationship Id="rId1" Type="http://schemas.openxmlformats.org/officeDocument/2006/relationships/notesMaster" Target="../notesMasters/notesMaster1.xml"/></Relationships>
</file>

<file path=ppt/notesSlides/_rels/notesSlide647.xml.rels><?xml version="1.0" encoding="UTF-8" standalone="yes"?>
<Relationships xmlns="http://schemas.openxmlformats.org/package/2006/relationships"><Relationship Id="rId2" Type="http://schemas.openxmlformats.org/officeDocument/2006/relationships/slide" Target="../slides/slide648.xml"/><Relationship Id="rId1" Type="http://schemas.openxmlformats.org/officeDocument/2006/relationships/notesMaster" Target="../notesMasters/notesMaster1.xml"/></Relationships>
</file>

<file path=ppt/notesSlides/_rels/notesSlide648.xml.rels><?xml version="1.0" encoding="UTF-8" standalone="yes"?>
<Relationships xmlns="http://schemas.openxmlformats.org/package/2006/relationships"><Relationship Id="rId2" Type="http://schemas.openxmlformats.org/officeDocument/2006/relationships/slide" Target="../slides/slide649.xml"/><Relationship Id="rId1" Type="http://schemas.openxmlformats.org/officeDocument/2006/relationships/notesMaster" Target="../notesMasters/notesMaster1.xml"/></Relationships>
</file>

<file path=ppt/notesSlides/_rels/notesSlide649.xml.rels><?xml version="1.0" encoding="UTF-8" standalone="yes"?>
<Relationships xmlns="http://schemas.openxmlformats.org/package/2006/relationships"><Relationship Id="rId2" Type="http://schemas.openxmlformats.org/officeDocument/2006/relationships/slide" Target="../slides/slide65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0.xml.rels><?xml version="1.0" encoding="UTF-8" standalone="yes"?>
<Relationships xmlns="http://schemas.openxmlformats.org/package/2006/relationships"><Relationship Id="rId2" Type="http://schemas.openxmlformats.org/officeDocument/2006/relationships/slide" Target="../slides/slide651.xml"/><Relationship Id="rId1" Type="http://schemas.openxmlformats.org/officeDocument/2006/relationships/notesMaster" Target="../notesMasters/notesMaster1.xml"/></Relationships>
</file>

<file path=ppt/notesSlides/_rels/notesSlide651.xml.rels><?xml version="1.0" encoding="UTF-8" standalone="yes"?>
<Relationships xmlns="http://schemas.openxmlformats.org/package/2006/relationships"><Relationship Id="rId2" Type="http://schemas.openxmlformats.org/officeDocument/2006/relationships/slide" Target="../slides/slide652.xml"/><Relationship Id="rId1" Type="http://schemas.openxmlformats.org/officeDocument/2006/relationships/notesMaster" Target="../notesMasters/notesMaster1.xml"/></Relationships>
</file>

<file path=ppt/notesSlides/_rels/notesSlide652.xml.rels><?xml version="1.0" encoding="UTF-8" standalone="yes"?>
<Relationships xmlns="http://schemas.openxmlformats.org/package/2006/relationships"><Relationship Id="rId2" Type="http://schemas.openxmlformats.org/officeDocument/2006/relationships/slide" Target="../slides/slide653.xml"/><Relationship Id="rId1" Type="http://schemas.openxmlformats.org/officeDocument/2006/relationships/notesMaster" Target="../notesMasters/notesMaster1.xml"/></Relationships>
</file>

<file path=ppt/notesSlides/_rels/notesSlide653.xml.rels><?xml version="1.0" encoding="UTF-8" standalone="yes"?>
<Relationships xmlns="http://schemas.openxmlformats.org/package/2006/relationships"><Relationship Id="rId2" Type="http://schemas.openxmlformats.org/officeDocument/2006/relationships/slide" Target="../slides/slide654.xml"/><Relationship Id="rId1" Type="http://schemas.openxmlformats.org/officeDocument/2006/relationships/notesMaster" Target="../notesMasters/notesMaster1.xml"/></Relationships>
</file>

<file path=ppt/notesSlides/_rels/notesSlide654.xml.rels><?xml version="1.0" encoding="UTF-8" standalone="yes"?>
<Relationships xmlns="http://schemas.openxmlformats.org/package/2006/relationships"><Relationship Id="rId2" Type="http://schemas.openxmlformats.org/officeDocument/2006/relationships/slide" Target="../slides/slide655.xml"/><Relationship Id="rId1" Type="http://schemas.openxmlformats.org/officeDocument/2006/relationships/notesMaster" Target="../notesMasters/notesMaster1.xml"/></Relationships>
</file>

<file path=ppt/notesSlides/_rels/notesSlide655.xml.rels><?xml version="1.0" encoding="UTF-8" standalone="yes"?>
<Relationships xmlns="http://schemas.openxmlformats.org/package/2006/relationships"><Relationship Id="rId2" Type="http://schemas.openxmlformats.org/officeDocument/2006/relationships/slide" Target="../slides/slide656.xml"/><Relationship Id="rId1" Type="http://schemas.openxmlformats.org/officeDocument/2006/relationships/notesMaster" Target="../notesMasters/notesMaster1.xml"/></Relationships>
</file>

<file path=ppt/notesSlides/_rels/notesSlide656.xml.rels><?xml version="1.0" encoding="UTF-8" standalone="yes"?>
<Relationships xmlns="http://schemas.openxmlformats.org/package/2006/relationships"><Relationship Id="rId2" Type="http://schemas.openxmlformats.org/officeDocument/2006/relationships/slide" Target="../slides/slide657.xml"/><Relationship Id="rId1" Type="http://schemas.openxmlformats.org/officeDocument/2006/relationships/notesMaster" Target="../notesMasters/notesMaster1.xml"/></Relationships>
</file>

<file path=ppt/notesSlides/_rels/notesSlide657.xml.rels><?xml version="1.0" encoding="UTF-8" standalone="yes"?>
<Relationships xmlns="http://schemas.openxmlformats.org/package/2006/relationships"><Relationship Id="rId2" Type="http://schemas.openxmlformats.org/officeDocument/2006/relationships/slide" Target="../slides/slide658.xml"/><Relationship Id="rId1" Type="http://schemas.openxmlformats.org/officeDocument/2006/relationships/notesMaster" Target="../notesMasters/notesMaster1.xml"/></Relationships>
</file>

<file path=ppt/notesSlides/_rels/notesSlide658.xml.rels><?xml version="1.0" encoding="UTF-8" standalone="yes"?>
<Relationships xmlns="http://schemas.openxmlformats.org/package/2006/relationships"><Relationship Id="rId2" Type="http://schemas.openxmlformats.org/officeDocument/2006/relationships/slide" Target="../slides/slide659.xml"/><Relationship Id="rId1" Type="http://schemas.openxmlformats.org/officeDocument/2006/relationships/notesMaster" Target="../notesMasters/notesMaster1.xml"/></Relationships>
</file>

<file path=ppt/notesSlides/_rels/notesSlide659.xml.rels><?xml version="1.0" encoding="UTF-8" standalone="yes"?>
<Relationships xmlns="http://schemas.openxmlformats.org/package/2006/relationships"><Relationship Id="rId2" Type="http://schemas.openxmlformats.org/officeDocument/2006/relationships/slide" Target="../slides/slide66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0.xml.rels><?xml version="1.0" encoding="UTF-8" standalone="yes"?>
<Relationships xmlns="http://schemas.openxmlformats.org/package/2006/relationships"><Relationship Id="rId2" Type="http://schemas.openxmlformats.org/officeDocument/2006/relationships/slide" Target="../slides/slide661.xml"/><Relationship Id="rId1" Type="http://schemas.openxmlformats.org/officeDocument/2006/relationships/notesMaster" Target="../notesMasters/notesMaster1.xml"/></Relationships>
</file>

<file path=ppt/notesSlides/_rels/notesSlide661.xml.rels><?xml version="1.0" encoding="UTF-8" standalone="yes"?>
<Relationships xmlns="http://schemas.openxmlformats.org/package/2006/relationships"><Relationship Id="rId2" Type="http://schemas.openxmlformats.org/officeDocument/2006/relationships/slide" Target="../slides/slide662.xml"/><Relationship Id="rId1" Type="http://schemas.openxmlformats.org/officeDocument/2006/relationships/notesMaster" Target="../notesMasters/notesMaster1.xml"/></Relationships>
</file>

<file path=ppt/notesSlides/_rels/notesSlide662.xml.rels><?xml version="1.0" encoding="UTF-8" standalone="yes"?>
<Relationships xmlns="http://schemas.openxmlformats.org/package/2006/relationships"><Relationship Id="rId2" Type="http://schemas.openxmlformats.org/officeDocument/2006/relationships/slide" Target="../slides/slide663.xml"/><Relationship Id="rId1" Type="http://schemas.openxmlformats.org/officeDocument/2006/relationships/notesMaster" Target="../notesMasters/notesMaster1.xml"/></Relationships>
</file>

<file path=ppt/notesSlides/_rels/notesSlide663.xml.rels><?xml version="1.0" encoding="UTF-8" standalone="yes"?>
<Relationships xmlns="http://schemas.openxmlformats.org/package/2006/relationships"><Relationship Id="rId2" Type="http://schemas.openxmlformats.org/officeDocument/2006/relationships/slide" Target="../slides/slide664.xml"/><Relationship Id="rId1" Type="http://schemas.openxmlformats.org/officeDocument/2006/relationships/notesMaster" Target="../notesMasters/notesMaster1.xml"/></Relationships>
</file>

<file path=ppt/notesSlides/_rels/notesSlide664.xml.rels><?xml version="1.0" encoding="UTF-8" standalone="yes"?>
<Relationships xmlns="http://schemas.openxmlformats.org/package/2006/relationships"><Relationship Id="rId2" Type="http://schemas.openxmlformats.org/officeDocument/2006/relationships/slide" Target="../slides/slide665.xml"/><Relationship Id="rId1" Type="http://schemas.openxmlformats.org/officeDocument/2006/relationships/notesMaster" Target="../notesMasters/notesMaster1.xml"/></Relationships>
</file>

<file path=ppt/notesSlides/_rels/notesSlide665.xml.rels><?xml version="1.0" encoding="UTF-8" standalone="yes"?>
<Relationships xmlns="http://schemas.openxmlformats.org/package/2006/relationships"><Relationship Id="rId2" Type="http://schemas.openxmlformats.org/officeDocument/2006/relationships/slide" Target="../slides/slide666.xml"/><Relationship Id="rId1" Type="http://schemas.openxmlformats.org/officeDocument/2006/relationships/notesMaster" Target="../notesMasters/notesMaster1.xml"/></Relationships>
</file>

<file path=ppt/notesSlides/_rels/notesSlide666.xml.rels><?xml version="1.0" encoding="UTF-8" standalone="yes"?>
<Relationships xmlns="http://schemas.openxmlformats.org/package/2006/relationships"><Relationship Id="rId2" Type="http://schemas.openxmlformats.org/officeDocument/2006/relationships/slide" Target="../slides/slide667.xml"/><Relationship Id="rId1" Type="http://schemas.openxmlformats.org/officeDocument/2006/relationships/notesMaster" Target="../notesMasters/notesMaster1.xml"/></Relationships>
</file>

<file path=ppt/notesSlides/_rels/notesSlide667.xml.rels><?xml version="1.0" encoding="UTF-8" standalone="yes"?>
<Relationships xmlns="http://schemas.openxmlformats.org/package/2006/relationships"><Relationship Id="rId2" Type="http://schemas.openxmlformats.org/officeDocument/2006/relationships/slide" Target="../slides/slide668.xml"/><Relationship Id="rId1" Type="http://schemas.openxmlformats.org/officeDocument/2006/relationships/notesMaster" Target="../notesMasters/notesMaster1.xml"/></Relationships>
</file>

<file path=ppt/notesSlides/_rels/notesSlide668.xml.rels><?xml version="1.0" encoding="UTF-8" standalone="yes"?>
<Relationships xmlns="http://schemas.openxmlformats.org/package/2006/relationships"><Relationship Id="rId2" Type="http://schemas.openxmlformats.org/officeDocument/2006/relationships/slide" Target="../slides/slide669.xml"/><Relationship Id="rId1" Type="http://schemas.openxmlformats.org/officeDocument/2006/relationships/notesMaster" Target="../notesMasters/notesMaster1.xml"/></Relationships>
</file>

<file path=ppt/notesSlides/_rels/notesSlide669.xml.rels><?xml version="1.0" encoding="UTF-8" standalone="yes"?>
<Relationships xmlns="http://schemas.openxmlformats.org/package/2006/relationships"><Relationship Id="rId2" Type="http://schemas.openxmlformats.org/officeDocument/2006/relationships/slide" Target="../slides/slide6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0.xml.rels><?xml version="1.0" encoding="UTF-8" standalone="yes"?>
<Relationships xmlns="http://schemas.openxmlformats.org/package/2006/relationships"><Relationship Id="rId2" Type="http://schemas.openxmlformats.org/officeDocument/2006/relationships/slide" Target="../slides/slide671.xml"/><Relationship Id="rId1" Type="http://schemas.openxmlformats.org/officeDocument/2006/relationships/notesMaster" Target="../notesMasters/notesMaster1.xml"/></Relationships>
</file>

<file path=ppt/notesSlides/_rels/notesSlide671.xml.rels><?xml version="1.0" encoding="UTF-8" standalone="yes"?>
<Relationships xmlns="http://schemas.openxmlformats.org/package/2006/relationships"><Relationship Id="rId2" Type="http://schemas.openxmlformats.org/officeDocument/2006/relationships/slide" Target="../slides/slide672.xml"/><Relationship Id="rId1" Type="http://schemas.openxmlformats.org/officeDocument/2006/relationships/notesMaster" Target="../notesMasters/notesMaster1.xml"/></Relationships>
</file>

<file path=ppt/notesSlides/_rels/notesSlide672.xml.rels><?xml version="1.0" encoding="UTF-8" standalone="yes"?>
<Relationships xmlns="http://schemas.openxmlformats.org/package/2006/relationships"><Relationship Id="rId2" Type="http://schemas.openxmlformats.org/officeDocument/2006/relationships/slide" Target="../slides/slide673.xml"/><Relationship Id="rId1" Type="http://schemas.openxmlformats.org/officeDocument/2006/relationships/notesMaster" Target="../notesMasters/notesMaster1.xml"/></Relationships>
</file>

<file path=ppt/notesSlides/_rels/notesSlide673.xml.rels><?xml version="1.0" encoding="UTF-8" standalone="yes"?>
<Relationships xmlns="http://schemas.openxmlformats.org/package/2006/relationships"><Relationship Id="rId2" Type="http://schemas.openxmlformats.org/officeDocument/2006/relationships/slide" Target="../slides/slide674.xml"/><Relationship Id="rId1" Type="http://schemas.openxmlformats.org/officeDocument/2006/relationships/notesMaster" Target="../notesMasters/notesMaster1.xml"/></Relationships>
</file>

<file path=ppt/notesSlides/_rels/notesSlide674.xml.rels><?xml version="1.0" encoding="UTF-8" standalone="yes"?>
<Relationships xmlns="http://schemas.openxmlformats.org/package/2006/relationships"><Relationship Id="rId2" Type="http://schemas.openxmlformats.org/officeDocument/2006/relationships/slide" Target="../slides/slide675.xml"/><Relationship Id="rId1" Type="http://schemas.openxmlformats.org/officeDocument/2006/relationships/notesMaster" Target="../notesMasters/notesMaster1.xml"/></Relationships>
</file>

<file path=ppt/notesSlides/_rels/notesSlide675.xml.rels><?xml version="1.0" encoding="UTF-8" standalone="yes"?>
<Relationships xmlns="http://schemas.openxmlformats.org/package/2006/relationships"><Relationship Id="rId2" Type="http://schemas.openxmlformats.org/officeDocument/2006/relationships/slide" Target="../slides/slide676.xml"/><Relationship Id="rId1" Type="http://schemas.openxmlformats.org/officeDocument/2006/relationships/notesMaster" Target="../notesMasters/notesMaster1.xml"/></Relationships>
</file>

<file path=ppt/notesSlides/_rels/notesSlide676.xml.rels><?xml version="1.0" encoding="UTF-8" standalone="yes"?>
<Relationships xmlns="http://schemas.openxmlformats.org/package/2006/relationships"><Relationship Id="rId2" Type="http://schemas.openxmlformats.org/officeDocument/2006/relationships/slide" Target="../slides/slide677.xml"/><Relationship Id="rId1" Type="http://schemas.openxmlformats.org/officeDocument/2006/relationships/notesMaster" Target="../notesMasters/notesMaster1.xml"/></Relationships>
</file>

<file path=ppt/notesSlides/_rels/notesSlide677.xml.rels><?xml version="1.0" encoding="UTF-8" standalone="yes"?>
<Relationships xmlns="http://schemas.openxmlformats.org/package/2006/relationships"><Relationship Id="rId2" Type="http://schemas.openxmlformats.org/officeDocument/2006/relationships/slide" Target="../slides/slide678.xml"/><Relationship Id="rId1" Type="http://schemas.openxmlformats.org/officeDocument/2006/relationships/notesMaster" Target="../notesMasters/notesMaster1.xml"/></Relationships>
</file>

<file path=ppt/notesSlides/_rels/notesSlide678.xml.rels><?xml version="1.0" encoding="UTF-8" standalone="yes"?>
<Relationships xmlns="http://schemas.openxmlformats.org/package/2006/relationships"><Relationship Id="rId2" Type="http://schemas.openxmlformats.org/officeDocument/2006/relationships/slide" Target="../slides/slide679.xml"/><Relationship Id="rId1" Type="http://schemas.openxmlformats.org/officeDocument/2006/relationships/notesMaster" Target="../notesMasters/notesMaster1.xml"/></Relationships>
</file>

<file path=ppt/notesSlides/_rels/notesSlide679.xml.rels><?xml version="1.0" encoding="UTF-8" standalone="yes"?>
<Relationships xmlns="http://schemas.openxmlformats.org/package/2006/relationships"><Relationship Id="rId2" Type="http://schemas.openxmlformats.org/officeDocument/2006/relationships/slide" Target="../slides/slide6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0.xml.rels><?xml version="1.0" encoding="UTF-8" standalone="yes"?>
<Relationships xmlns="http://schemas.openxmlformats.org/package/2006/relationships"><Relationship Id="rId2" Type="http://schemas.openxmlformats.org/officeDocument/2006/relationships/slide" Target="../slides/slide681.xml"/><Relationship Id="rId1" Type="http://schemas.openxmlformats.org/officeDocument/2006/relationships/notesMaster" Target="../notesMasters/notesMaster1.xml"/></Relationships>
</file>

<file path=ppt/notesSlides/_rels/notesSlide681.xml.rels><?xml version="1.0" encoding="UTF-8" standalone="yes"?>
<Relationships xmlns="http://schemas.openxmlformats.org/package/2006/relationships"><Relationship Id="rId2" Type="http://schemas.openxmlformats.org/officeDocument/2006/relationships/slide" Target="../slides/slide682.xml"/><Relationship Id="rId1" Type="http://schemas.openxmlformats.org/officeDocument/2006/relationships/notesMaster" Target="../notesMasters/notesMaster1.xml"/></Relationships>
</file>

<file path=ppt/notesSlides/_rels/notesSlide682.xml.rels><?xml version="1.0" encoding="UTF-8" standalone="yes"?>
<Relationships xmlns="http://schemas.openxmlformats.org/package/2006/relationships"><Relationship Id="rId2" Type="http://schemas.openxmlformats.org/officeDocument/2006/relationships/slide" Target="../slides/slide683.xml"/><Relationship Id="rId1" Type="http://schemas.openxmlformats.org/officeDocument/2006/relationships/notesMaster" Target="../notesMasters/notesMaster1.xml"/></Relationships>
</file>

<file path=ppt/notesSlides/_rels/notesSlide683.xml.rels><?xml version="1.0" encoding="UTF-8" standalone="yes"?>
<Relationships xmlns="http://schemas.openxmlformats.org/package/2006/relationships"><Relationship Id="rId2" Type="http://schemas.openxmlformats.org/officeDocument/2006/relationships/slide" Target="../slides/slide684.xml"/><Relationship Id="rId1" Type="http://schemas.openxmlformats.org/officeDocument/2006/relationships/notesMaster" Target="../notesMasters/notesMaster1.xml"/></Relationships>
</file>

<file path=ppt/notesSlides/_rels/notesSlide684.xml.rels><?xml version="1.0" encoding="UTF-8" standalone="yes"?>
<Relationships xmlns="http://schemas.openxmlformats.org/package/2006/relationships"><Relationship Id="rId2" Type="http://schemas.openxmlformats.org/officeDocument/2006/relationships/slide" Target="../slides/slide685.xml"/><Relationship Id="rId1" Type="http://schemas.openxmlformats.org/officeDocument/2006/relationships/notesMaster" Target="../notesMasters/notesMaster1.xml"/></Relationships>
</file>

<file path=ppt/notesSlides/_rels/notesSlide685.xml.rels><?xml version="1.0" encoding="UTF-8" standalone="yes"?>
<Relationships xmlns="http://schemas.openxmlformats.org/package/2006/relationships"><Relationship Id="rId2" Type="http://schemas.openxmlformats.org/officeDocument/2006/relationships/slide" Target="../slides/slide686.xml"/><Relationship Id="rId1" Type="http://schemas.openxmlformats.org/officeDocument/2006/relationships/notesMaster" Target="../notesMasters/notesMaster1.xml"/></Relationships>
</file>

<file path=ppt/notesSlides/_rels/notesSlide686.xml.rels><?xml version="1.0" encoding="UTF-8" standalone="yes"?>
<Relationships xmlns="http://schemas.openxmlformats.org/package/2006/relationships"><Relationship Id="rId2" Type="http://schemas.openxmlformats.org/officeDocument/2006/relationships/slide" Target="../slides/slide687.xml"/><Relationship Id="rId1" Type="http://schemas.openxmlformats.org/officeDocument/2006/relationships/notesMaster" Target="../notesMasters/notesMaster1.xml"/></Relationships>
</file>

<file path=ppt/notesSlides/_rels/notesSlide687.xml.rels><?xml version="1.0" encoding="UTF-8" standalone="yes"?>
<Relationships xmlns="http://schemas.openxmlformats.org/package/2006/relationships"><Relationship Id="rId2" Type="http://schemas.openxmlformats.org/officeDocument/2006/relationships/slide" Target="../slides/slide688.xml"/><Relationship Id="rId1" Type="http://schemas.openxmlformats.org/officeDocument/2006/relationships/notesMaster" Target="../notesMasters/notesMaster1.xml"/></Relationships>
</file>

<file path=ppt/notesSlides/_rels/notesSlide688.xml.rels><?xml version="1.0" encoding="UTF-8" standalone="yes"?>
<Relationships xmlns="http://schemas.openxmlformats.org/package/2006/relationships"><Relationship Id="rId2" Type="http://schemas.openxmlformats.org/officeDocument/2006/relationships/slide" Target="../slides/slide689.xml"/><Relationship Id="rId1" Type="http://schemas.openxmlformats.org/officeDocument/2006/relationships/notesMaster" Target="../notesMasters/notesMaster1.xml"/></Relationships>
</file>

<file path=ppt/notesSlides/_rels/notesSlide689.xml.rels><?xml version="1.0" encoding="UTF-8" standalone="yes"?>
<Relationships xmlns="http://schemas.openxmlformats.org/package/2006/relationships"><Relationship Id="rId2" Type="http://schemas.openxmlformats.org/officeDocument/2006/relationships/slide" Target="../slides/slide6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0.xml.rels><?xml version="1.0" encoding="UTF-8" standalone="yes"?>
<Relationships xmlns="http://schemas.openxmlformats.org/package/2006/relationships"><Relationship Id="rId2" Type="http://schemas.openxmlformats.org/officeDocument/2006/relationships/slide" Target="../slides/slide691.xml"/><Relationship Id="rId1" Type="http://schemas.openxmlformats.org/officeDocument/2006/relationships/notesMaster" Target="../notesMasters/notesMaster1.xml"/></Relationships>
</file>

<file path=ppt/notesSlides/_rels/notesSlide691.xml.rels><?xml version="1.0" encoding="UTF-8" standalone="yes"?>
<Relationships xmlns="http://schemas.openxmlformats.org/package/2006/relationships"><Relationship Id="rId2" Type="http://schemas.openxmlformats.org/officeDocument/2006/relationships/slide" Target="../slides/slide692.xml"/><Relationship Id="rId1" Type="http://schemas.openxmlformats.org/officeDocument/2006/relationships/notesMaster" Target="../notesMasters/notesMaster1.xml"/></Relationships>
</file>

<file path=ppt/notesSlides/_rels/notesSlide692.xml.rels><?xml version="1.0" encoding="UTF-8" standalone="yes"?>
<Relationships xmlns="http://schemas.openxmlformats.org/package/2006/relationships"><Relationship Id="rId2" Type="http://schemas.openxmlformats.org/officeDocument/2006/relationships/slide" Target="../slides/slide693.xml"/><Relationship Id="rId1" Type="http://schemas.openxmlformats.org/officeDocument/2006/relationships/notesMaster" Target="../notesMasters/notesMaster1.xml"/></Relationships>
</file>

<file path=ppt/notesSlides/_rels/notesSlide693.xml.rels><?xml version="1.0" encoding="UTF-8" standalone="yes"?>
<Relationships xmlns="http://schemas.openxmlformats.org/package/2006/relationships"><Relationship Id="rId2" Type="http://schemas.openxmlformats.org/officeDocument/2006/relationships/slide" Target="../slides/slide694.xml"/><Relationship Id="rId1" Type="http://schemas.openxmlformats.org/officeDocument/2006/relationships/notesMaster" Target="../notesMasters/notesMaster1.xml"/></Relationships>
</file>

<file path=ppt/notesSlides/_rels/notesSlide694.xml.rels><?xml version="1.0" encoding="UTF-8" standalone="yes"?>
<Relationships xmlns="http://schemas.openxmlformats.org/package/2006/relationships"><Relationship Id="rId2" Type="http://schemas.openxmlformats.org/officeDocument/2006/relationships/slide" Target="../slides/slide695.xml"/><Relationship Id="rId1" Type="http://schemas.openxmlformats.org/officeDocument/2006/relationships/notesMaster" Target="../notesMasters/notesMaster1.xml"/></Relationships>
</file>

<file path=ppt/notesSlides/_rels/notesSlide695.xml.rels><?xml version="1.0" encoding="UTF-8" standalone="yes"?>
<Relationships xmlns="http://schemas.openxmlformats.org/package/2006/relationships"><Relationship Id="rId2" Type="http://schemas.openxmlformats.org/officeDocument/2006/relationships/slide" Target="../slides/slide696.xml"/><Relationship Id="rId1" Type="http://schemas.openxmlformats.org/officeDocument/2006/relationships/notesMaster" Target="../notesMasters/notesMaster1.xml"/></Relationships>
</file>

<file path=ppt/notesSlides/_rels/notesSlide696.xml.rels><?xml version="1.0" encoding="UTF-8" standalone="yes"?>
<Relationships xmlns="http://schemas.openxmlformats.org/package/2006/relationships"><Relationship Id="rId2" Type="http://schemas.openxmlformats.org/officeDocument/2006/relationships/slide" Target="../slides/slide697.xml"/><Relationship Id="rId1" Type="http://schemas.openxmlformats.org/officeDocument/2006/relationships/notesMaster" Target="../notesMasters/notesMaster1.xml"/></Relationships>
</file>

<file path=ppt/notesSlides/_rels/notesSlide697.xml.rels><?xml version="1.0" encoding="UTF-8" standalone="yes"?>
<Relationships xmlns="http://schemas.openxmlformats.org/package/2006/relationships"><Relationship Id="rId2" Type="http://schemas.openxmlformats.org/officeDocument/2006/relationships/slide" Target="../slides/slide698.xml"/><Relationship Id="rId1" Type="http://schemas.openxmlformats.org/officeDocument/2006/relationships/notesMaster" Target="../notesMasters/notesMaster1.xml"/></Relationships>
</file>

<file path=ppt/notesSlides/_rels/notesSlide698.xml.rels><?xml version="1.0" encoding="UTF-8" standalone="yes"?>
<Relationships xmlns="http://schemas.openxmlformats.org/package/2006/relationships"><Relationship Id="rId2" Type="http://schemas.openxmlformats.org/officeDocument/2006/relationships/slide" Target="../slides/slide699.xml"/><Relationship Id="rId1" Type="http://schemas.openxmlformats.org/officeDocument/2006/relationships/notesMaster" Target="../notesMasters/notesMaster1.xml"/></Relationships>
</file>

<file path=ppt/notesSlides/_rels/notesSlide699.xml.rels><?xml version="1.0" encoding="UTF-8" standalone="yes"?>
<Relationships xmlns="http://schemas.openxmlformats.org/package/2006/relationships"><Relationship Id="rId2" Type="http://schemas.openxmlformats.org/officeDocument/2006/relationships/slide" Target="../slides/slide70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0.xml.rels><?xml version="1.0" encoding="UTF-8" standalone="yes"?>
<Relationships xmlns="http://schemas.openxmlformats.org/package/2006/relationships"><Relationship Id="rId2" Type="http://schemas.openxmlformats.org/officeDocument/2006/relationships/slide" Target="../slides/slide701.xml"/><Relationship Id="rId1" Type="http://schemas.openxmlformats.org/officeDocument/2006/relationships/notesMaster" Target="../notesMasters/notesMaster1.xml"/></Relationships>
</file>

<file path=ppt/notesSlides/_rels/notesSlide701.xml.rels><?xml version="1.0" encoding="UTF-8" standalone="yes"?>
<Relationships xmlns="http://schemas.openxmlformats.org/package/2006/relationships"><Relationship Id="rId2" Type="http://schemas.openxmlformats.org/officeDocument/2006/relationships/slide" Target="../slides/slide702.xml"/><Relationship Id="rId1" Type="http://schemas.openxmlformats.org/officeDocument/2006/relationships/notesMaster" Target="../notesMasters/notesMaster1.xml"/></Relationships>
</file>

<file path=ppt/notesSlides/_rels/notesSlide702.xml.rels><?xml version="1.0" encoding="UTF-8" standalone="yes"?>
<Relationships xmlns="http://schemas.openxmlformats.org/package/2006/relationships"><Relationship Id="rId2" Type="http://schemas.openxmlformats.org/officeDocument/2006/relationships/slide" Target="../slides/slide703.xml"/><Relationship Id="rId1" Type="http://schemas.openxmlformats.org/officeDocument/2006/relationships/notesMaster" Target="../notesMasters/notesMaster1.xml"/></Relationships>
</file>

<file path=ppt/notesSlides/_rels/notesSlide703.xml.rels><?xml version="1.0" encoding="UTF-8" standalone="yes"?>
<Relationships xmlns="http://schemas.openxmlformats.org/package/2006/relationships"><Relationship Id="rId2" Type="http://schemas.openxmlformats.org/officeDocument/2006/relationships/slide" Target="../slides/slide704.xml"/><Relationship Id="rId1" Type="http://schemas.openxmlformats.org/officeDocument/2006/relationships/notesMaster" Target="../notesMasters/notesMaster1.xml"/></Relationships>
</file>

<file path=ppt/notesSlides/_rels/notesSlide704.xml.rels><?xml version="1.0" encoding="UTF-8" standalone="yes"?>
<Relationships xmlns="http://schemas.openxmlformats.org/package/2006/relationships"><Relationship Id="rId2" Type="http://schemas.openxmlformats.org/officeDocument/2006/relationships/slide" Target="../slides/slide705.xml"/><Relationship Id="rId1" Type="http://schemas.openxmlformats.org/officeDocument/2006/relationships/notesMaster" Target="../notesMasters/notesMaster1.xml"/></Relationships>
</file>

<file path=ppt/notesSlides/_rels/notesSlide705.xml.rels><?xml version="1.0" encoding="UTF-8" standalone="yes"?>
<Relationships xmlns="http://schemas.openxmlformats.org/package/2006/relationships"><Relationship Id="rId2" Type="http://schemas.openxmlformats.org/officeDocument/2006/relationships/slide" Target="../slides/slide706.xml"/><Relationship Id="rId1" Type="http://schemas.openxmlformats.org/officeDocument/2006/relationships/notesMaster" Target="../notesMasters/notesMaster1.xml"/></Relationships>
</file>

<file path=ppt/notesSlides/_rels/notesSlide706.xml.rels><?xml version="1.0" encoding="UTF-8" standalone="yes"?>
<Relationships xmlns="http://schemas.openxmlformats.org/package/2006/relationships"><Relationship Id="rId2" Type="http://schemas.openxmlformats.org/officeDocument/2006/relationships/slide" Target="../slides/slide707.xml"/><Relationship Id="rId1" Type="http://schemas.openxmlformats.org/officeDocument/2006/relationships/notesMaster" Target="../notesMasters/notesMaster1.xml"/></Relationships>
</file>

<file path=ppt/notesSlides/_rels/notesSlide707.xml.rels><?xml version="1.0" encoding="UTF-8" standalone="yes"?>
<Relationships xmlns="http://schemas.openxmlformats.org/package/2006/relationships"><Relationship Id="rId2" Type="http://schemas.openxmlformats.org/officeDocument/2006/relationships/slide" Target="../slides/slide708.xml"/><Relationship Id="rId1" Type="http://schemas.openxmlformats.org/officeDocument/2006/relationships/notesMaster" Target="../notesMasters/notesMaster1.xml"/></Relationships>
</file>

<file path=ppt/notesSlides/_rels/notesSlide708.xml.rels><?xml version="1.0" encoding="UTF-8" standalone="yes"?>
<Relationships xmlns="http://schemas.openxmlformats.org/package/2006/relationships"><Relationship Id="rId2" Type="http://schemas.openxmlformats.org/officeDocument/2006/relationships/slide" Target="../slides/slide709.xml"/><Relationship Id="rId1" Type="http://schemas.openxmlformats.org/officeDocument/2006/relationships/notesMaster" Target="../notesMasters/notesMaster1.xml"/></Relationships>
</file>

<file path=ppt/notesSlides/_rels/notesSlide709.xml.rels><?xml version="1.0" encoding="UTF-8" standalone="yes"?>
<Relationships xmlns="http://schemas.openxmlformats.org/package/2006/relationships"><Relationship Id="rId2" Type="http://schemas.openxmlformats.org/officeDocument/2006/relationships/slide" Target="../slides/slide7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0.xml.rels><?xml version="1.0" encoding="UTF-8" standalone="yes"?>
<Relationships xmlns="http://schemas.openxmlformats.org/package/2006/relationships"><Relationship Id="rId2" Type="http://schemas.openxmlformats.org/officeDocument/2006/relationships/slide" Target="../slides/slide711.xml"/><Relationship Id="rId1" Type="http://schemas.openxmlformats.org/officeDocument/2006/relationships/notesMaster" Target="../notesMasters/notesMaster1.xml"/></Relationships>
</file>

<file path=ppt/notesSlides/_rels/notesSlide711.xml.rels><?xml version="1.0" encoding="UTF-8" standalone="yes"?>
<Relationships xmlns="http://schemas.openxmlformats.org/package/2006/relationships"><Relationship Id="rId2" Type="http://schemas.openxmlformats.org/officeDocument/2006/relationships/slide" Target="../slides/slide712.xml"/><Relationship Id="rId1" Type="http://schemas.openxmlformats.org/officeDocument/2006/relationships/notesMaster" Target="../notesMasters/notesMaster1.xml"/></Relationships>
</file>

<file path=ppt/notesSlides/_rels/notesSlide712.xml.rels><?xml version="1.0" encoding="UTF-8" standalone="yes"?>
<Relationships xmlns="http://schemas.openxmlformats.org/package/2006/relationships"><Relationship Id="rId2" Type="http://schemas.openxmlformats.org/officeDocument/2006/relationships/slide" Target="../slides/slide713.xml"/><Relationship Id="rId1" Type="http://schemas.openxmlformats.org/officeDocument/2006/relationships/notesMaster" Target="../notesMasters/notesMaster1.xml"/></Relationships>
</file>

<file path=ppt/notesSlides/_rels/notesSlide713.xml.rels><?xml version="1.0" encoding="UTF-8" standalone="yes"?>
<Relationships xmlns="http://schemas.openxmlformats.org/package/2006/relationships"><Relationship Id="rId2" Type="http://schemas.openxmlformats.org/officeDocument/2006/relationships/slide" Target="../slides/slide714.xml"/><Relationship Id="rId1" Type="http://schemas.openxmlformats.org/officeDocument/2006/relationships/notesMaster" Target="../notesMasters/notesMaster1.xml"/></Relationships>
</file>

<file path=ppt/notesSlides/_rels/notesSlide714.xml.rels><?xml version="1.0" encoding="UTF-8" standalone="yes"?>
<Relationships xmlns="http://schemas.openxmlformats.org/package/2006/relationships"><Relationship Id="rId2" Type="http://schemas.openxmlformats.org/officeDocument/2006/relationships/slide" Target="../slides/slide715.xml"/><Relationship Id="rId1" Type="http://schemas.openxmlformats.org/officeDocument/2006/relationships/notesMaster" Target="../notesMasters/notesMaster1.xml"/></Relationships>
</file>

<file path=ppt/notesSlides/_rels/notesSlide715.xml.rels><?xml version="1.0" encoding="UTF-8" standalone="yes"?>
<Relationships xmlns="http://schemas.openxmlformats.org/package/2006/relationships"><Relationship Id="rId2" Type="http://schemas.openxmlformats.org/officeDocument/2006/relationships/slide" Target="../slides/slide716.xml"/><Relationship Id="rId1" Type="http://schemas.openxmlformats.org/officeDocument/2006/relationships/notesMaster" Target="../notesMasters/notesMaster1.xml"/></Relationships>
</file>

<file path=ppt/notesSlides/_rels/notesSlide716.xml.rels><?xml version="1.0" encoding="UTF-8" standalone="yes"?>
<Relationships xmlns="http://schemas.openxmlformats.org/package/2006/relationships"><Relationship Id="rId2" Type="http://schemas.openxmlformats.org/officeDocument/2006/relationships/slide" Target="../slides/slide717.xml"/><Relationship Id="rId1" Type="http://schemas.openxmlformats.org/officeDocument/2006/relationships/notesMaster" Target="../notesMasters/notesMaster1.xml"/></Relationships>
</file>

<file path=ppt/notesSlides/_rels/notesSlide717.xml.rels><?xml version="1.0" encoding="UTF-8" standalone="yes"?>
<Relationships xmlns="http://schemas.openxmlformats.org/package/2006/relationships"><Relationship Id="rId2" Type="http://schemas.openxmlformats.org/officeDocument/2006/relationships/slide" Target="../slides/slide718.xml"/><Relationship Id="rId1" Type="http://schemas.openxmlformats.org/officeDocument/2006/relationships/notesMaster" Target="../notesMasters/notesMaster1.xml"/></Relationships>
</file>

<file path=ppt/notesSlides/_rels/notesSlide718.xml.rels><?xml version="1.0" encoding="UTF-8" standalone="yes"?>
<Relationships xmlns="http://schemas.openxmlformats.org/package/2006/relationships"><Relationship Id="rId2" Type="http://schemas.openxmlformats.org/officeDocument/2006/relationships/slide" Target="../slides/slide719.xml"/><Relationship Id="rId1" Type="http://schemas.openxmlformats.org/officeDocument/2006/relationships/notesMaster" Target="../notesMasters/notesMaster1.xml"/></Relationships>
</file>

<file path=ppt/notesSlides/_rels/notesSlide719.xml.rels><?xml version="1.0" encoding="UTF-8" standalone="yes"?>
<Relationships xmlns="http://schemas.openxmlformats.org/package/2006/relationships"><Relationship Id="rId2" Type="http://schemas.openxmlformats.org/officeDocument/2006/relationships/slide" Target="../slides/slide7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0.xml.rels><?xml version="1.0" encoding="UTF-8" standalone="yes"?>
<Relationships xmlns="http://schemas.openxmlformats.org/package/2006/relationships"><Relationship Id="rId2" Type="http://schemas.openxmlformats.org/officeDocument/2006/relationships/slide" Target="../slides/slide721.xml"/><Relationship Id="rId1" Type="http://schemas.openxmlformats.org/officeDocument/2006/relationships/notesMaster" Target="../notesMasters/notesMaster1.xml"/></Relationships>
</file>

<file path=ppt/notesSlides/_rels/notesSlide721.xml.rels><?xml version="1.0" encoding="UTF-8" standalone="yes"?>
<Relationships xmlns="http://schemas.openxmlformats.org/package/2006/relationships"><Relationship Id="rId2" Type="http://schemas.openxmlformats.org/officeDocument/2006/relationships/slide" Target="../slides/slide722.xml"/><Relationship Id="rId1" Type="http://schemas.openxmlformats.org/officeDocument/2006/relationships/notesMaster" Target="../notesMasters/notesMaster1.xml"/></Relationships>
</file>

<file path=ppt/notesSlides/_rels/notesSlide722.xml.rels><?xml version="1.0" encoding="UTF-8" standalone="yes"?>
<Relationships xmlns="http://schemas.openxmlformats.org/package/2006/relationships"><Relationship Id="rId2" Type="http://schemas.openxmlformats.org/officeDocument/2006/relationships/slide" Target="../slides/slide723.xml"/><Relationship Id="rId1" Type="http://schemas.openxmlformats.org/officeDocument/2006/relationships/notesMaster" Target="../notesMasters/notesMaster1.xml"/></Relationships>
</file>

<file path=ppt/notesSlides/_rels/notesSlide723.xml.rels><?xml version="1.0" encoding="UTF-8" standalone="yes"?>
<Relationships xmlns="http://schemas.openxmlformats.org/package/2006/relationships"><Relationship Id="rId2" Type="http://schemas.openxmlformats.org/officeDocument/2006/relationships/slide" Target="../slides/slide724.xml"/><Relationship Id="rId1" Type="http://schemas.openxmlformats.org/officeDocument/2006/relationships/notesMaster" Target="../notesMasters/notesMaster1.xml"/></Relationships>
</file>

<file path=ppt/notesSlides/_rels/notesSlide724.xml.rels><?xml version="1.0" encoding="UTF-8" standalone="yes"?>
<Relationships xmlns="http://schemas.openxmlformats.org/package/2006/relationships"><Relationship Id="rId2" Type="http://schemas.openxmlformats.org/officeDocument/2006/relationships/slide" Target="../slides/slide725.xml"/><Relationship Id="rId1" Type="http://schemas.openxmlformats.org/officeDocument/2006/relationships/notesMaster" Target="../notesMasters/notesMaster1.xml"/></Relationships>
</file>

<file path=ppt/notesSlides/_rels/notesSlide725.xml.rels><?xml version="1.0" encoding="UTF-8" standalone="yes"?>
<Relationships xmlns="http://schemas.openxmlformats.org/package/2006/relationships"><Relationship Id="rId2" Type="http://schemas.openxmlformats.org/officeDocument/2006/relationships/slide" Target="../slides/slide726.xml"/><Relationship Id="rId1" Type="http://schemas.openxmlformats.org/officeDocument/2006/relationships/notesMaster" Target="../notesMasters/notesMaster1.xml"/></Relationships>
</file>

<file path=ppt/notesSlides/_rels/notesSlide726.xml.rels><?xml version="1.0" encoding="UTF-8" standalone="yes"?>
<Relationships xmlns="http://schemas.openxmlformats.org/package/2006/relationships"><Relationship Id="rId2" Type="http://schemas.openxmlformats.org/officeDocument/2006/relationships/slide" Target="../slides/slide727.xml"/><Relationship Id="rId1" Type="http://schemas.openxmlformats.org/officeDocument/2006/relationships/notesMaster" Target="../notesMasters/notesMaster1.xml"/></Relationships>
</file>

<file path=ppt/notesSlides/_rels/notesSlide727.xml.rels><?xml version="1.0" encoding="UTF-8" standalone="yes"?>
<Relationships xmlns="http://schemas.openxmlformats.org/package/2006/relationships"><Relationship Id="rId2" Type="http://schemas.openxmlformats.org/officeDocument/2006/relationships/slide" Target="../slides/slide728.xml"/><Relationship Id="rId1" Type="http://schemas.openxmlformats.org/officeDocument/2006/relationships/notesMaster" Target="../notesMasters/notesMaster1.xml"/></Relationships>
</file>

<file path=ppt/notesSlides/_rels/notesSlide728.xml.rels><?xml version="1.0" encoding="UTF-8" standalone="yes"?>
<Relationships xmlns="http://schemas.openxmlformats.org/package/2006/relationships"><Relationship Id="rId2" Type="http://schemas.openxmlformats.org/officeDocument/2006/relationships/slide" Target="../slides/slide729.xml"/><Relationship Id="rId1" Type="http://schemas.openxmlformats.org/officeDocument/2006/relationships/notesMaster" Target="../notesMasters/notesMaster1.xml"/></Relationships>
</file>

<file path=ppt/notesSlides/_rels/notesSlide729.xml.rels><?xml version="1.0" encoding="UTF-8" standalone="yes"?>
<Relationships xmlns="http://schemas.openxmlformats.org/package/2006/relationships"><Relationship Id="rId2" Type="http://schemas.openxmlformats.org/officeDocument/2006/relationships/slide" Target="../slides/slide7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0.xml.rels><?xml version="1.0" encoding="UTF-8" standalone="yes"?>
<Relationships xmlns="http://schemas.openxmlformats.org/package/2006/relationships"><Relationship Id="rId2" Type="http://schemas.openxmlformats.org/officeDocument/2006/relationships/slide" Target="../slides/slide731.xml"/><Relationship Id="rId1" Type="http://schemas.openxmlformats.org/officeDocument/2006/relationships/notesMaster" Target="../notesMasters/notesMaster1.xml"/></Relationships>
</file>

<file path=ppt/notesSlides/_rels/notesSlide731.xml.rels><?xml version="1.0" encoding="UTF-8" standalone="yes"?>
<Relationships xmlns="http://schemas.openxmlformats.org/package/2006/relationships"><Relationship Id="rId2" Type="http://schemas.openxmlformats.org/officeDocument/2006/relationships/slide" Target="../slides/slide732.xml"/><Relationship Id="rId1" Type="http://schemas.openxmlformats.org/officeDocument/2006/relationships/notesMaster" Target="../notesMasters/notesMaster1.xml"/></Relationships>
</file>

<file path=ppt/notesSlides/_rels/notesSlide732.xml.rels><?xml version="1.0" encoding="UTF-8" standalone="yes"?>
<Relationships xmlns="http://schemas.openxmlformats.org/package/2006/relationships"><Relationship Id="rId2" Type="http://schemas.openxmlformats.org/officeDocument/2006/relationships/slide" Target="../slides/slide733.xml"/><Relationship Id="rId1" Type="http://schemas.openxmlformats.org/officeDocument/2006/relationships/notesMaster" Target="../notesMasters/notesMaster1.xml"/></Relationships>
</file>

<file path=ppt/notesSlides/_rels/notesSlide733.xml.rels><?xml version="1.0" encoding="UTF-8" standalone="yes"?>
<Relationships xmlns="http://schemas.openxmlformats.org/package/2006/relationships"><Relationship Id="rId2" Type="http://schemas.openxmlformats.org/officeDocument/2006/relationships/slide" Target="../slides/slide734.xml"/><Relationship Id="rId1" Type="http://schemas.openxmlformats.org/officeDocument/2006/relationships/notesMaster" Target="../notesMasters/notesMaster1.xml"/></Relationships>
</file>

<file path=ppt/notesSlides/_rels/notesSlide734.xml.rels><?xml version="1.0" encoding="UTF-8" standalone="yes"?>
<Relationships xmlns="http://schemas.openxmlformats.org/package/2006/relationships"><Relationship Id="rId2" Type="http://schemas.openxmlformats.org/officeDocument/2006/relationships/slide" Target="../slides/slide735.xml"/><Relationship Id="rId1" Type="http://schemas.openxmlformats.org/officeDocument/2006/relationships/notesMaster" Target="../notesMasters/notesMaster1.xml"/></Relationships>
</file>

<file path=ppt/notesSlides/_rels/notesSlide735.xml.rels><?xml version="1.0" encoding="UTF-8" standalone="yes"?>
<Relationships xmlns="http://schemas.openxmlformats.org/package/2006/relationships"><Relationship Id="rId2" Type="http://schemas.openxmlformats.org/officeDocument/2006/relationships/slide" Target="../slides/slide736.xml"/><Relationship Id="rId1" Type="http://schemas.openxmlformats.org/officeDocument/2006/relationships/notesMaster" Target="../notesMasters/notesMaster1.xml"/></Relationships>
</file>

<file path=ppt/notesSlides/_rels/notesSlide736.xml.rels><?xml version="1.0" encoding="UTF-8" standalone="yes"?>
<Relationships xmlns="http://schemas.openxmlformats.org/package/2006/relationships"><Relationship Id="rId2" Type="http://schemas.openxmlformats.org/officeDocument/2006/relationships/slide" Target="../slides/slide737.xml"/><Relationship Id="rId1" Type="http://schemas.openxmlformats.org/officeDocument/2006/relationships/notesMaster" Target="../notesMasters/notesMaster1.xml"/></Relationships>
</file>

<file path=ppt/notesSlides/_rels/notesSlide737.xml.rels><?xml version="1.0" encoding="UTF-8" standalone="yes"?>
<Relationships xmlns="http://schemas.openxmlformats.org/package/2006/relationships"><Relationship Id="rId2" Type="http://schemas.openxmlformats.org/officeDocument/2006/relationships/slide" Target="../slides/slide738.xml"/><Relationship Id="rId1" Type="http://schemas.openxmlformats.org/officeDocument/2006/relationships/notesMaster" Target="../notesMasters/notesMaster1.xml"/></Relationships>
</file>

<file path=ppt/notesSlides/_rels/notesSlide738.xml.rels><?xml version="1.0" encoding="UTF-8" standalone="yes"?>
<Relationships xmlns="http://schemas.openxmlformats.org/package/2006/relationships"><Relationship Id="rId2" Type="http://schemas.openxmlformats.org/officeDocument/2006/relationships/slide" Target="../slides/slide739.xml"/><Relationship Id="rId1" Type="http://schemas.openxmlformats.org/officeDocument/2006/relationships/notesMaster" Target="../notesMasters/notesMaster1.xml"/></Relationships>
</file>

<file path=ppt/notesSlides/_rels/notesSlide739.xml.rels><?xml version="1.0" encoding="UTF-8" standalone="yes"?>
<Relationships xmlns="http://schemas.openxmlformats.org/package/2006/relationships"><Relationship Id="rId2" Type="http://schemas.openxmlformats.org/officeDocument/2006/relationships/slide" Target="../slides/slide74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0.xml.rels><?xml version="1.0" encoding="UTF-8" standalone="yes"?>
<Relationships xmlns="http://schemas.openxmlformats.org/package/2006/relationships"><Relationship Id="rId2" Type="http://schemas.openxmlformats.org/officeDocument/2006/relationships/slide" Target="../slides/slide741.xml"/><Relationship Id="rId1" Type="http://schemas.openxmlformats.org/officeDocument/2006/relationships/notesMaster" Target="../notesMasters/notesMaster1.xml"/></Relationships>
</file>

<file path=ppt/notesSlides/_rels/notesSlide741.xml.rels><?xml version="1.0" encoding="UTF-8" standalone="yes"?>
<Relationships xmlns="http://schemas.openxmlformats.org/package/2006/relationships"><Relationship Id="rId2" Type="http://schemas.openxmlformats.org/officeDocument/2006/relationships/slide" Target="../slides/slide742.xml"/><Relationship Id="rId1" Type="http://schemas.openxmlformats.org/officeDocument/2006/relationships/notesMaster" Target="../notesMasters/notesMaster1.xml"/></Relationships>
</file>

<file path=ppt/notesSlides/_rels/notesSlide742.xml.rels><?xml version="1.0" encoding="UTF-8" standalone="yes"?>
<Relationships xmlns="http://schemas.openxmlformats.org/package/2006/relationships"><Relationship Id="rId2" Type="http://schemas.openxmlformats.org/officeDocument/2006/relationships/slide" Target="../slides/slide743.xml"/><Relationship Id="rId1" Type="http://schemas.openxmlformats.org/officeDocument/2006/relationships/notesMaster" Target="../notesMasters/notesMaster1.xml"/></Relationships>
</file>

<file path=ppt/notesSlides/_rels/notesSlide743.xml.rels><?xml version="1.0" encoding="UTF-8" standalone="yes"?>
<Relationships xmlns="http://schemas.openxmlformats.org/package/2006/relationships"><Relationship Id="rId2" Type="http://schemas.openxmlformats.org/officeDocument/2006/relationships/slide" Target="../slides/slide744.xml"/><Relationship Id="rId1" Type="http://schemas.openxmlformats.org/officeDocument/2006/relationships/notesMaster" Target="../notesMasters/notesMaster1.xml"/></Relationships>
</file>

<file path=ppt/notesSlides/_rels/notesSlide744.xml.rels><?xml version="1.0" encoding="UTF-8" standalone="yes"?>
<Relationships xmlns="http://schemas.openxmlformats.org/package/2006/relationships"><Relationship Id="rId2" Type="http://schemas.openxmlformats.org/officeDocument/2006/relationships/slide" Target="../slides/slide745.xml"/><Relationship Id="rId1" Type="http://schemas.openxmlformats.org/officeDocument/2006/relationships/notesMaster" Target="../notesMasters/notesMaster1.xml"/></Relationships>
</file>

<file path=ppt/notesSlides/_rels/notesSlide745.xml.rels><?xml version="1.0" encoding="UTF-8" standalone="yes"?>
<Relationships xmlns="http://schemas.openxmlformats.org/package/2006/relationships"><Relationship Id="rId2" Type="http://schemas.openxmlformats.org/officeDocument/2006/relationships/slide" Target="../slides/slide746.xml"/><Relationship Id="rId1" Type="http://schemas.openxmlformats.org/officeDocument/2006/relationships/notesMaster" Target="../notesMasters/notesMaster1.xml"/></Relationships>
</file>

<file path=ppt/notesSlides/_rels/notesSlide746.xml.rels><?xml version="1.0" encoding="UTF-8" standalone="yes"?>
<Relationships xmlns="http://schemas.openxmlformats.org/package/2006/relationships"><Relationship Id="rId2" Type="http://schemas.openxmlformats.org/officeDocument/2006/relationships/slide" Target="../slides/slide747.xml"/><Relationship Id="rId1" Type="http://schemas.openxmlformats.org/officeDocument/2006/relationships/notesMaster" Target="../notesMasters/notesMaster1.xml"/></Relationships>
</file>

<file path=ppt/notesSlides/_rels/notesSlide747.xml.rels><?xml version="1.0" encoding="UTF-8" standalone="yes"?>
<Relationships xmlns="http://schemas.openxmlformats.org/package/2006/relationships"><Relationship Id="rId2" Type="http://schemas.openxmlformats.org/officeDocument/2006/relationships/slide" Target="../slides/slide748.xml"/><Relationship Id="rId1" Type="http://schemas.openxmlformats.org/officeDocument/2006/relationships/notesMaster" Target="../notesMasters/notesMaster1.xml"/></Relationships>
</file>

<file path=ppt/notesSlides/_rels/notesSlide748.xml.rels><?xml version="1.0" encoding="UTF-8" standalone="yes"?>
<Relationships xmlns="http://schemas.openxmlformats.org/package/2006/relationships"><Relationship Id="rId2" Type="http://schemas.openxmlformats.org/officeDocument/2006/relationships/slide" Target="../slides/slide749.xml"/><Relationship Id="rId1" Type="http://schemas.openxmlformats.org/officeDocument/2006/relationships/notesMaster" Target="../notesMasters/notesMaster1.xml"/></Relationships>
</file>

<file path=ppt/notesSlides/_rels/notesSlide749.xml.rels><?xml version="1.0" encoding="UTF-8" standalone="yes"?>
<Relationships xmlns="http://schemas.openxmlformats.org/package/2006/relationships"><Relationship Id="rId2" Type="http://schemas.openxmlformats.org/officeDocument/2006/relationships/slide" Target="../slides/slide75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0.xml.rels><?xml version="1.0" encoding="UTF-8" standalone="yes"?>
<Relationships xmlns="http://schemas.openxmlformats.org/package/2006/relationships"><Relationship Id="rId2" Type="http://schemas.openxmlformats.org/officeDocument/2006/relationships/slide" Target="../slides/slide751.xml"/><Relationship Id="rId1" Type="http://schemas.openxmlformats.org/officeDocument/2006/relationships/notesMaster" Target="../notesMasters/notesMaster1.xml"/></Relationships>
</file>

<file path=ppt/notesSlides/_rels/notesSlide751.xml.rels><?xml version="1.0" encoding="UTF-8" standalone="yes"?>
<Relationships xmlns="http://schemas.openxmlformats.org/package/2006/relationships"><Relationship Id="rId2" Type="http://schemas.openxmlformats.org/officeDocument/2006/relationships/slide" Target="../slides/slide752.xml"/><Relationship Id="rId1" Type="http://schemas.openxmlformats.org/officeDocument/2006/relationships/notesMaster" Target="../notesMasters/notesMaster1.xml"/></Relationships>
</file>

<file path=ppt/notesSlides/_rels/notesSlide752.xml.rels><?xml version="1.0" encoding="UTF-8" standalone="yes"?>
<Relationships xmlns="http://schemas.openxmlformats.org/package/2006/relationships"><Relationship Id="rId2" Type="http://schemas.openxmlformats.org/officeDocument/2006/relationships/slide" Target="../slides/slide753.xml"/><Relationship Id="rId1" Type="http://schemas.openxmlformats.org/officeDocument/2006/relationships/notesMaster" Target="../notesMasters/notesMaster1.xml"/></Relationships>
</file>

<file path=ppt/notesSlides/_rels/notesSlide753.xml.rels><?xml version="1.0" encoding="UTF-8" standalone="yes"?>
<Relationships xmlns="http://schemas.openxmlformats.org/package/2006/relationships"><Relationship Id="rId2" Type="http://schemas.openxmlformats.org/officeDocument/2006/relationships/slide" Target="../slides/slide754.xml"/><Relationship Id="rId1" Type="http://schemas.openxmlformats.org/officeDocument/2006/relationships/notesMaster" Target="../notesMasters/notesMaster1.xml"/></Relationships>
</file>

<file path=ppt/notesSlides/_rels/notesSlide754.xml.rels><?xml version="1.0" encoding="UTF-8" standalone="yes"?>
<Relationships xmlns="http://schemas.openxmlformats.org/package/2006/relationships"><Relationship Id="rId2" Type="http://schemas.openxmlformats.org/officeDocument/2006/relationships/slide" Target="../slides/slide755.xml"/><Relationship Id="rId1" Type="http://schemas.openxmlformats.org/officeDocument/2006/relationships/notesMaster" Target="../notesMasters/notesMaster1.xml"/></Relationships>
</file>

<file path=ppt/notesSlides/_rels/notesSlide755.xml.rels><?xml version="1.0" encoding="UTF-8" standalone="yes"?>
<Relationships xmlns="http://schemas.openxmlformats.org/package/2006/relationships"><Relationship Id="rId2" Type="http://schemas.openxmlformats.org/officeDocument/2006/relationships/slide" Target="../slides/slide756.xml"/><Relationship Id="rId1" Type="http://schemas.openxmlformats.org/officeDocument/2006/relationships/notesMaster" Target="../notesMasters/notesMaster1.xml"/></Relationships>
</file>

<file path=ppt/notesSlides/_rels/notesSlide756.xml.rels><?xml version="1.0" encoding="UTF-8" standalone="yes"?>
<Relationships xmlns="http://schemas.openxmlformats.org/package/2006/relationships"><Relationship Id="rId2" Type="http://schemas.openxmlformats.org/officeDocument/2006/relationships/slide" Target="../slides/slide757.xml"/><Relationship Id="rId1" Type="http://schemas.openxmlformats.org/officeDocument/2006/relationships/notesMaster" Target="../notesMasters/notesMaster1.xml"/></Relationships>
</file>

<file path=ppt/notesSlides/_rels/notesSlide757.xml.rels><?xml version="1.0" encoding="UTF-8" standalone="yes"?>
<Relationships xmlns="http://schemas.openxmlformats.org/package/2006/relationships"><Relationship Id="rId2" Type="http://schemas.openxmlformats.org/officeDocument/2006/relationships/slide" Target="../slides/slide758.xml"/><Relationship Id="rId1" Type="http://schemas.openxmlformats.org/officeDocument/2006/relationships/notesMaster" Target="../notesMasters/notesMaster1.xml"/></Relationships>
</file>

<file path=ppt/notesSlides/_rels/notesSlide758.xml.rels><?xml version="1.0" encoding="UTF-8" standalone="yes"?>
<Relationships xmlns="http://schemas.openxmlformats.org/package/2006/relationships"><Relationship Id="rId2" Type="http://schemas.openxmlformats.org/officeDocument/2006/relationships/slide" Target="../slides/slide759.xml"/><Relationship Id="rId1" Type="http://schemas.openxmlformats.org/officeDocument/2006/relationships/notesMaster" Target="../notesMasters/notesMaster1.xml"/></Relationships>
</file>

<file path=ppt/notesSlides/_rels/notesSlide759.xml.rels><?xml version="1.0" encoding="UTF-8" standalone="yes"?>
<Relationships xmlns="http://schemas.openxmlformats.org/package/2006/relationships"><Relationship Id="rId2" Type="http://schemas.openxmlformats.org/officeDocument/2006/relationships/slide" Target="../slides/slide76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0.xml.rels><?xml version="1.0" encoding="UTF-8" standalone="yes"?>
<Relationships xmlns="http://schemas.openxmlformats.org/package/2006/relationships"><Relationship Id="rId2" Type="http://schemas.openxmlformats.org/officeDocument/2006/relationships/slide" Target="../slides/slide761.xml"/><Relationship Id="rId1" Type="http://schemas.openxmlformats.org/officeDocument/2006/relationships/notesMaster" Target="../notesMasters/notesMaster1.xml"/></Relationships>
</file>

<file path=ppt/notesSlides/_rels/notesSlide761.xml.rels><?xml version="1.0" encoding="UTF-8" standalone="yes"?>
<Relationships xmlns="http://schemas.openxmlformats.org/package/2006/relationships"><Relationship Id="rId2" Type="http://schemas.openxmlformats.org/officeDocument/2006/relationships/slide" Target="../slides/slide762.xml"/><Relationship Id="rId1" Type="http://schemas.openxmlformats.org/officeDocument/2006/relationships/notesMaster" Target="../notesMasters/notesMaster1.xml"/></Relationships>
</file>

<file path=ppt/notesSlides/_rels/notesSlide762.xml.rels><?xml version="1.0" encoding="UTF-8" standalone="yes"?>
<Relationships xmlns="http://schemas.openxmlformats.org/package/2006/relationships"><Relationship Id="rId2" Type="http://schemas.openxmlformats.org/officeDocument/2006/relationships/slide" Target="../slides/slide763.xml"/><Relationship Id="rId1" Type="http://schemas.openxmlformats.org/officeDocument/2006/relationships/notesMaster" Target="../notesMasters/notesMaster1.xml"/></Relationships>
</file>

<file path=ppt/notesSlides/_rels/notesSlide763.xml.rels><?xml version="1.0" encoding="UTF-8" standalone="yes"?>
<Relationships xmlns="http://schemas.openxmlformats.org/package/2006/relationships"><Relationship Id="rId2" Type="http://schemas.openxmlformats.org/officeDocument/2006/relationships/slide" Target="../slides/slide764.xml"/><Relationship Id="rId1" Type="http://schemas.openxmlformats.org/officeDocument/2006/relationships/notesMaster" Target="../notesMasters/notesMaster1.xml"/></Relationships>
</file>

<file path=ppt/notesSlides/_rels/notesSlide764.xml.rels><?xml version="1.0" encoding="UTF-8" standalone="yes"?>
<Relationships xmlns="http://schemas.openxmlformats.org/package/2006/relationships"><Relationship Id="rId2" Type="http://schemas.openxmlformats.org/officeDocument/2006/relationships/slide" Target="../slides/slide765.xml"/><Relationship Id="rId1" Type="http://schemas.openxmlformats.org/officeDocument/2006/relationships/notesMaster" Target="../notesMasters/notesMaster1.xml"/></Relationships>
</file>

<file path=ppt/notesSlides/_rels/notesSlide765.xml.rels><?xml version="1.0" encoding="UTF-8" standalone="yes"?>
<Relationships xmlns="http://schemas.openxmlformats.org/package/2006/relationships"><Relationship Id="rId2" Type="http://schemas.openxmlformats.org/officeDocument/2006/relationships/slide" Target="../slides/slide766.xml"/><Relationship Id="rId1" Type="http://schemas.openxmlformats.org/officeDocument/2006/relationships/notesMaster" Target="../notesMasters/notesMaster1.xml"/></Relationships>
</file>

<file path=ppt/notesSlides/_rels/notesSlide766.xml.rels><?xml version="1.0" encoding="UTF-8" standalone="yes"?>
<Relationships xmlns="http://schemas.openxmlformats.org/package/2006/relationships"><Relationship Id="rId2" Type="http://schemas.openxmlformats.org/officeDocument/2006/relationships/slide" Target="../slides/slide767.xml"/><Relationship Id="rId1" Type="http://schemas.openxmlformats.org/officeDocument/2006/relationships/notesMaster" Target="../notesMasters/notesMaster1.xml"/></Relationships>
</file>

<file path=ppt/notesSlides/_rels/notesSlide767.xml.rels><?xml version="1.0" encoding="UTF-8" standalone="yes"?>
<Relationships xmlns="http://schemas.openxmlformats.org/package/2006/relationships"><Relationship Id="rId2" Type="http://schemas.openxmlformats.org/officeDocument/2006/relationships/slide" Target="../slides/slide768.xml"/><Relationship Id="rId1" Type="http://schemas.openxmlformats.org/officeDocument/2006/relationships/notesMaster" Target="../notesMasters/notesMaster1.xml"/></Relationships>
</file>

<file path=ppt/notesSlides/_rels/notesSlide768.xml.rels><?xml version="1.0" encoding="UTF-8" standalone="yes"?>
<Relationships xmlns="http://schemas.openxmlformats.org/package/2006/relationships"><Relationship Id="rId2" Type="http://schemas.openxmlformats.org/officeDocument/2006/relationships/slide" Target="../slides/slide769.xml"/><Relationship Id="rId1" Type="http://schemas.openxmlformats.org/officeDocument/2006/relationships/notesMaster" Target="../notesMasters/notesMaster1.xml"/></Relationships>
</file>

<file path=ppt/notesSlides/_rels/notesSlide769.xml.rels><?xml version="1.0" encoding="UTF-8" standalone="yes"?>
<Relationships xmlns="http://schemas.openxmlformats.org/package/2006/relationships"><Relationship Id="rId2" Type="http://schemas.openxmlformats.org/officeDocument/2006/relationships/slide" Target="../slides/slide77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0.xml.rels><?xml version="1.0" encoding="UTF-8" standalone="yes"?>
<Relationships xmlns="http://schemas.openxmlformats.org/package/2006/relationships"><Relationship Id="rId2" Type="http://schemas.openxmlformats.org/officeDocument/2006/relationships/slide" Target="../slides/slide771.xml"/><Relationship Id="rId1" Type="http://schemas.openxmlformats.org/officeDocument/2006/relationships/notesMaster" Target="../notesMasters/notesMaster1.xml"/></Relationships>
</file>

<file path=ppt/notesSlides/_rels/notesSlide771.xml.rels><?xml version="1.0" encoding="UTF-8" standalone="yes"?>
<Relationships xmlns="http://schemas.openxmlformats.org/package/2006/relationships"><Relationship Id="rId2" Type="http://schemas.openxmlformats.org/officeDocument/2006/relationships/slide" Target="../slides/slide772.xml"/><Relationship Id="rId1" Type="http://schemas.openxmlformats.org/officeDocument/2006/relationships/notesMaster" Target="../notesMasters/notesMaster1.xml"/></Relationships>
</file>

<file path=ppt/notesSlides/_rels/notesSlide772.xml.rels><?xml version="1.0" encoding="UTF-8" standalone="yes"?>
<Relationships xmlns="http://schemas.openxmlformats.org/package/2006/relationships"><Relationship Id="rId2" Type="http://schemas.openxmlformats.org/officeDocument/2006/relationships/slide" Target="../slides/slide773.xml"/><Relationship Id="rId1" Type="http://schemas.openxmlformats.org/officeDocument/2006/relationships/notesMaster" Target="../notesMasters/notesMaster1.xml"/></Relationships>
</file>

<file path=ppt/notesSlides/_rels/notesSlide773.xml.rels><?xml version="1.0" encoding="UTF-8" standalone="yes"?>
<Relationships xmlns="http://schemas.openxmlformats.org/package/2006/relationships"><Relationship Id="rId2" Type="http://schemas.openxmlformats.org/officeDocument/2006/relationships/slide" Target="../slides/slide774.xml"/><Relationship Id="rId1" Type="http://schemas.openxmlformats.org/officeDocument/2006/relationships/notesMaster" Target="../notesMasters/notesMaster1.xml"/></Relationships>
</file>

<file path=ppt/notesSlides/_rels/notesSlide774.xml.rels><?xml version="1.0" encoding="UTF-8" standalone="yes"?>
<Relationships xmlns="http://schemas.openxmlformats.org/package/2006/relationships"><Relationship Id="rId2" Type="http://schemas.openxmlformats.org/officeDocument/2006/relationships/slide" Target="../slides/slide775.xml"/><Relationship Id="rId1" Type="http://schemas.openxmlformats.org/officeDocument/2006/relationships/notesMaster" Target="../notesMasters/notesMaster1.xml"/></Relationships>
</file>

<file path=ppt/notesSlides/_rels/notesSlide775.xml.rels><?xml version="1.0" encoding="UTF-8" standalone="yes"?>
<Relationships xmlns="http://schemas.openxmlformats.org/package/2006/relationships"><Relationship Id="rId2" Type="http://schemas.openxmlformats.org/officeDocument/2006/relationships/slide" Target="../slides/slide776.xml"/><Relationship Id="rId1" Type="http://schemas.openxmlformats.org/officeDocument/2006/relationships/notesMaster" Target="../notesMasters/notesMaster1.xml"/></Relationships>
</file>

<file path=ppt/notesSlides/_rels/notesSlide776.xml.rels><?xml version="1.0" encoding="UTF-8" standalone="yes"?>
<Relationships xmlns="http://schemas.openxmlformats.org/package/2006/relationships"><Relationship Id="rId2" Type="http://schemas.openxmlformats.org/officeDocument/2006/relationships/slide" Target="../slides/slide777.xml"/><Relationship Id="rId1" Type="http://schemas.openxmlformats.org/officeDocument/2006/relationships/notesMaster" Target="../notesMasters/notesMaster1.xml"/></Relationships>
</file>

<file path=ppt/notesSlides/_rels/notesSlide777.xml.rels><?xml version="1.0" encoding="UTF-8" standalone="yes"?>
<Relationships xmlns="http://schemas.openxmlformats.org/package/2006/relationships"><Relationship Id="rId2" Type="http://schemas.openxmlformats.org/officeDocument/2006/relationships/slide" Target="../slides/slide778.xml"/><Relationship Id="rId1" Type="http://schemas.openxmlformats.org/officeDocument/2006/relationships/notesMaster" Target="../notesMasters/notesMaster1.xml"/></Relationships>
</file>

<file path=ppt/notesSlides/_rels/notesSlide778.xml.rels><?xml version="1.0" encoding="UTF-8" standalone="yes"?>
<Relationships xmlns="http://schemas.openxmlformats.org/package/2006/relationships"><Relationship Id="rId2" Type="http://schemas.openxmlformats.org/officeDocument/2006/relationships/slide" Target="../slides/slide779.xml"/><Relationship Id="rId1" Type="http://schemas.openxmlformats.org/officeDocument/2006/relationships/notesMaster" Target="../notesMasters/notesMaster1.xml"/></Relationships>
</file>

<file path=ppt/notesSlides/_rels/notesSlide779.xml.rels><?xml version="1.0" encoding="UTF-8" standalone="yes"?>
<Relationships xmlns="http://schemas.openxmlformats.org/package/2006/relationships"><Relationship Id="rId2" Type="http://schemas.openxmlformats.org/officeDocument/2006/relationships/slide" Target="../slides/slide7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0.xml.rels><?xml version="1.0" encoding="UTF-8" standalone="yes"?>
<Relationships xmlns="http://schemas.openxmlformats.org/package/2006/relationships"><Relationship Id="rId2" Type="http://schemas.openxmlformats.org/officeDocument/2006/relationships/slide" Target="../slides/slide781.xml"/><Relationship Id="rId1" Type="http://schemas.openxmlformats.org/officeDocument/2006/relationships/notesMaster" Target="../notesMasters/notesMaster1.xml"/></Relationships>
</file>

<file path=ppt/notesSlides/_rels/notesSlide781.xml.rels><?xml version="1.0" encoding="UTF-8" standalone="yes"?>
<Relationships xmlns="http://schemas.openxmlformats.org/package/2006/relationships"><Relationship Id="rId2" Type="http://schemas.openxmlformats.org/officeDocument/2006/relationships/slide" Target="../slides/slide782.xml"/><Relationship Id="rId1" Type="http://schemas.openxmlformats.org/officeDocument/2006/relationships/notesMaster" Target="../notesMasters/notesMaster1.xml"/></Relationships>
</file>

<file path=ppt/notesSlides/_rels/notesSlide782.xml.rels><?xml version="1.0" encoding="UTF-8" standalone="yes"?>
<Relationships xmlns="http://schemas.openxmlformats.org/package/2006/relationships"><Relationship Id="rId2" Type="http://schemas.openxmlformats.org/officeDocument/2006/relationships/slide" Target="../slides/slide783.xml"/><Relationship Id="rId1" Type="http://schemas.openxmlformats.org/officeDocument/2006/relationships/notesMaster" Target="../notesMasters/notesMaster1.xml"/></Relationships>
</file>

<file path=ppt/notesSlides/_rels/notesSlide783.xml.rels><?xml version="1.0" encoding="UTF-8" standalone="yes"?>
<Relationships xmlns="http://schemas.openxmlformats.org/package/2006/relationships"><Relationship Id="rId2" Type="http://schemas.openxmlformats.org/officeDocument/2006/relationships/slide" Target="../slides/slide784.xml"/><Relationship Id="rId1" Type="http://schemas.openxmlformats.org/officeDocument/2006/relationships/notesMaster" Target="../notesMasters/notesMaster1.xml"/></Relationships>
</file>

<file path=ppt/notesSlides/_rels/notesSlide784.xml.rels><?xml version="1.0" encoding="UTF-8" standalone="yes"?>
<Relationships xmlns="http://schemas.openxmlformats.org/package/2006/relationships"><Relationship Id="rId2" Type="http://schemas.openxmlformats.org/officeDocument/2006/relationships/slide" Target="../slides/slide785.xml"/><Relationship Id="rId1" Type="http://schemas.openxmlformats.org/officeDocument/2006/relationships/notesMaster" Target="../notesMasters/notesMaster1.xml"/></Relationships>
</file>

<file path=ppt/notesSlides/_rels/notesSlide785.xml.rels><?xml version="1.0" encoding="UTF-8" standalone="yes"?>
<Relationships xmlns="http://schemas.openxmlformats.org/package/2006/relationships"><Relationship Id="rId2" Type="http://schemas.openxmlformats.org/officeDocument/2006/relationships/slide" Target="../slides/slide786.xml"/><Relationship Id="rId1" Type="http://schemas.openxmlformats.org/officeDocument/2006/relationships/notesMaster" Target="../notesMasters/notesMaster1.xml"/></Relationships>
</file>

<file path=ppt/notesSlides/_rels/notesSlide786.xml.rels><?xml version="1.0" encoding="UTF-8" standalone="yes"?>
<Relationships xmlns="http://schemas.openxmlformats.org/package/2006/relationships"><Relationship Id="rId2" Type="http://schemas.openxmlformats.org/officeDocument/2006/relationships/slide" Target="../slides/slide787.xml"/><Relationship Id="rId1" Type="http://schemas.openxmlformats.org/officeDocument/2006/relationships/notesMaster" Target="../notesMasters/notesMaster1.xml"/></Relationships>
</file>

<file path=ppt/notesSlides/_rels/notesSlide787.xml.rels><?xml version="1.0" encoding="UTF-8" standalone="yes"?>
<Relationships xmlns="http://schemas.openxmlformats.org/package/2006/relationships"><Relationship Id="rId2" Type="http://schemas.openxmlformats.org/officeDocument/2006/relationships/slide" Target="../slides/slide788.xml"/><Relationship Id="rId1" Type="http://schemas.openxmlformats.org/officeDocument/2006/relationships/notesMaster" Target="../notesMasters/notesMaster1.xml"/></Relationships>
</file>

<file path=ppt/notesSlides/_rels/notesSlide788.xml.rels><?xml version="1.0" encoding="UTF-8" standalone="yes"?>
<Relationships xmlns="http://schemas.openxmlformats.org/package/2006/relationships"><Relationship Id="rId2" Type="http://schemas.openxmlformats.org/officeDocument/2006/relationships/slide" Target="../slides/slide789.xml"/><Relationship Id="rId1" Type="http://schemas.openxmlformats.org/officeDocument/2006/relationships/notesMaster" Target="../notesMasters/notesMaster1.xml"/></Relationships>
</file>

<file path=ppt/notesSlides/_rels/notesSlide789.xml.rels><?xml version="1.0" encoding="UTF-8" standalone="yes"?>
<Relationships xmlns="http://schemas.openxmlformats.org/package/2006/relationships"><Relationship Id="rId2" Type="http://schemas.openxmlformats.org/officeDocument/2006/relationships/slide" Target="../slides/slide7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0.xml.rels><?xml version="1.0" encoding="UTF-8" standalone="yes"?>
<Relationships xmlns="http://schemas.openxmlformats.org/package/2006/relationships"><Relationship Id="rId2" Type="http://schemas.openxmlformats.org/officeDocument/2006/relationships/slide" Target="../slides/slide791.xml"/><Relationship Id="rId1" Type="http://schemas.openxmlformats.org/officeDocument/2006/relationships/notesMaster" Target="../notesMasters/notesMaster1.xml"/></Relationships>
</file>

<file path=ppt/notesSlides/_rels/notesSlide791.xml.rels><?xml version="1.0" encoding="UTF-8" standalone="yes"?>
<Relationships xmlns="http://schemas.openxmlformats.org/package/2006/relationships"><Relationship Id="rId2" Type="http://schemas.openxmlformats.org/officeDocument/2006/relationships/slide" Target="../slides/slide792.xml"/><Relationship Id="rId1" Type="http://schemas.openxmlformats.org/officeDocument/2006/relationships/notesMaster" Target="../notesMasters/notesMaster1.xml"/></Relationships>
</file>

<file path=ppt/notesSlides/_rels/notesSlide792.xml.rels><?xml version="1.0" encoding="UTF-8" standalone="yes"?>
<Relationships xmlns="http://schemas.openxmlformats.org/package/2006/relationships"><Relationship Id="rId2" Type="http://schemas.openxmlformats.org/officeDocument/2006/relationships/slide" Target="../slides/slide793.xml"/><Relationship Id="rId1" Type="http://schemas.openxmlformats.org/officeDocument/2006/relationships/notesMaster" Target="../notesMasters/notesMaster1.xml"/></Relationships>
</file>

<file path=ppt/notesSlides/_rels/notesSlide793.xml.rels><?xml version="1.0" encoding="UTF-8" standalone="yes"?>
<Relationships xmlns="http://schemas.openxmlformats.org/package/2006/relationships"><Relationship Id="rId2" Type="http://schemas.openxmlformats.org/officeDocument/2006/relationships/slide" Target="../slides/slide794.xml"/><Relationship Id="rId1" Type="http://schemas.openxmlformats.org/officeDocument/2006/relationships/notesMaster" Target="../notesMasters/notesMaster1.xml"/></Relationships>
</file>

<file path=ppt/notesSlides/_rels/notesSlide794.xml.rels><?xml version="1.0" encoding="UTF-8" standalone="yes"?>
<Relationships xmlns="http://schemas.openxmlformats.org/package/2006/relationships"><Relationship Id="rId2" Type="http://schemas.openxmlformats.org/officeDocument/2006/relationships/slide" Target="../slides/slide795.xml"/><Relationship Id="rId1" Type="http://schemas.openxmlformats.org/officeDocument/2006/relationships/notesMaster" Target="../notesMasters/notesMaster1.xml"/></Relationships>
</file>

<file path=ppt/notesSlides/_rels/notesSlide795.xml.rels><?xml version="1.0" encoding="UTF-8" standalone="yes"?>
<Relationships xmlns="http://schemas.openxmlformats.org/package/2006/relationships"><Relationship Id="rId2" Type="http://schemas.openxmlformats.org/officeDocument/2006/relationships/slide" Target="../slides/slide796.xml"/><Relationship Id="rId1" Type="http://schemas.openxmlformats.org/officeDocument/2006/relationships/notesMaster" Target="../notesMasters/notesMaster1.xml"/></Relationships>
</file>

<file path=ppt/notesSlides/_rels/notesSlide796.xml.rels><?xml version="1.0" encoding="UTF-8" standalone="yes"?>
<Relationships xmlns="http://schemas.openxmlformats.org/package/2006/relationships"><Relationship Id="rId2" Type="http://schemas.openxmlformats.org/officeDocument/2006/relationships/slide" Target="../slides/slide797.xml"/><Relationship Id="rId1" Type="http://schemas.openxmlformats.org/officeDocument/2006/relationships/notesMaster" Target="../notesMasters/notesMaster1.xml"/></Relationships>
</file>

<file path=ppt/notesSlides/_rels/notesSlide797.xml.rels><?xml version="1.0" encoding="UTF-8" standalone="yes"?>
<Relationships xmlns="http://schemas.openxmlformats.org/package/2006/relationships"><Relationship Id="rId2" Type="http://schemas.openxmlformats.org/officeDocument/2006/relationships/slide" Target="../slides/slide798.xml"/><Relationship Id="rId1" Type="http://schemas.openxmlformats.org/officeDocument/2006/relationships/notesMaster" Target="../notesMasters/notesMaster1.xml"/></Relationships>
</file>

<file path=ppt/notesSlides/_rels/notesSlide798.xml.rels><?xml version="1.0" encoding="UTF-8" standalone="yes"?>
<Relationships xmlns="http://schemas.openxmlformats.org/package/2006/relationships"><Relationship Id="rId2" Type="http://schemas.openxmlformats.org/officeDocument/2006/relationships/slide" Target="../slides/slide799.xml"/><Relationship Id="rId1" Type="http://schemas.openxmlformats.org/officeDocument/2006/relationships/notesMaster" Target="../notesMasters/notesMaster1.xml"/></Relationships>
</file>

<file path=ppt/notesSlides/_rels/notesSlide799.xml.rels><?xml version="1.0" encoding="UTF-8" standalone="yes"?>
<Relationships xmlns="http://schemas.openxmlformats.org/package/2006/relationships"><Relationship Id="rId2" Type="http://schemas.openxmlformats.org/officeDocument/2006/relationships/slide" Target="../slides/slide8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00.xml.rels><?xml version="1.0" encoding="UTF-8" standalone="yes"?>
<Relationships xmlns="http://schemas.openxmlformats.org/package/2006/relationships"><Relationship Id="rId2" Type="http://schemas.openxmlformats.org/officeDocument/2006/relationships/slide" Target="../slides/slide801.xml"/><Relationship Id="rId1" Type="http://schemas.openxmlformats.org/officeDocument/2006/relationships/notesMaster" Target="../notesMasters/notesMaster1.xml"/></Relationships>
</file>

<file path=ppt/notesSlides/_rels/notesSlide801.xml.rels><?xml version="1.0" encoding="UTF-8" standalone="yes"?>
<Relationships xmlns="http://schemas.openxmlformats.org/package/2006/relationships"><Relationship Id="rId2" Type="http://schemas.openxmlformats.org/officeDocument/2006/relationships/slide" Target="../slides/slide802.xml"/><Relationship Id="rId1" Type="http://schemas.openxmlformats.org/officeDocument/2006/relationships/notesMaster" Target="../notesMasters/notesMaster1.xml"/></Relationships>
</file>

<file path=ppt/notesSlides/_rels/notesSlide802.xml.rels><?xml version="1.0" encoding="UTF-8" standalone="yes"?>
<Relationships xmlns="http://schemas.openxmlformats.org/package/2006/relationships"><Relationship Id="rId2" Type="http://schemas.openxmlformats.org/officeDocument/2006/relationships/slide" Target="../slides/slide803.xml"/><Relationship Id="rId1" Type="http://schemas.openxmlformats.org/officeDocument/2006/relationships/notesMaster" Target="../notesMasters/notesMaster1.xml"/></Relationships>
</file>

<file path=ppt/notesSlides/_rels/notesSlide803.xml.rels><?xml version="1.0" encoding="UTF-8" standalone="yes"?>
<Relationships xmlns="http://schemas.openxmlformats.org/package/2006/relationships"><Relationship Id="rId2" Type="http://schemas.openxmlformats.org/officeDocument/2006/relationships/slide" Target="../slides/slide804.xml"/><Relationship Id="rId1" Type="http://schemas.openxmlformats.org/officeDocument/2006/relationships/notesMaster" Target="../notesMasters/notesMaster1.xml"/></Relationships>
</file>

<file path=ppt/notesSlides/_rels/notesSlide804.xml.rels><?xml version="1.0" encoding="UTF-8" standalone="yes"?>
<Relationships xmlns="http://schemas.openxmlformats.org/package/2006/relationships"><Relationship Id="rId2" Type="http://schemas.openxmlformats.org/officeDocument/2006/relationships/slide" Target="../slides/slide805.xml"/><Relationship Id="rId1" Type="http://schemas.openxmlformats.org/officeDocument/2006/relationships/notesMaster" Target="../notesMasters/notesMaster1.xml"/></Relationships>
</file>

<file path=ppt/notesSlides/_rels/notesSlide805.xml.rels><?xml version="1.0" encoding="UTF-8" standalone="yes"?>
<Relationships xmlns="http://schemas.openxmlformats.org/package/2006/relationships"><Relationship Id="rId2" Type="http://schemas.openxmlformats.org/officeDocument/2006/relationships/slide" Target="../slides/slide806.xml"/><Relationship Id="rId1" Type="http://schemas.openxmlformats.org/officeDocument/2006/relationships/notesMaster" Target="../notesMasters/notesMaster1.xml"/></Relationships>
</file>

<file path=ppt/notesSlides/_rels/notesSlide806.xml.rels><?xml version="1.0" encoding="UTF-8" standalone="yes"?>
<Relationships xmlns="http://schemas.openxmlformats.org/package/2006/relationships"><Relationship Id="rId2" Type="http://schemas.openxmlformats.org/officeDocument/2006/relationships/slide" Target="../slides/slide807.xml"/><Relationship Id="rId1" Type="http://schemas.openxmlformats.org/officeDocument/2006/relationships/notesMaster" Target="../notesMasters/notesMaster1.xml"/></Relationships>
</file>

<file path=ppt/notesSlides/_rels/notesSlide807.xml.rels><?xml version="1.0" encoding="UTF-8" standalone="yes"?>
<Relationships xmlns="http://schemas.openxmlformats.org/package/2006/relationships"><Relationship Id="rId2" Type="http://schemas.openxmlformats.org/officeDocument/2006/relationships/slide" Target="../slides/slide808.xml"/><Relationship Id="rId1" Type="http://schemas.openxmlformats.org/officeDocument/2006/relationships/notesMaster" Target="../notesMasters/notesMaster1.xml"/></Relationships>
</file>

<file path=ppt/notesSlides/_rels/notesSlide808.xml.rels><?xml version="1.0" encoding="UTF-8" standalone="yes"?>
<Relationships xmlns="http://schemas.openxmlformats.org/package/2006/relationships"><Relationship Id="rId2" Type="http://schemas.openxmlformats.org/officeDocument/2006/relationships/slide" Target="../slides/slide809.xml"/><Relationship Id="rId1" Type="http://schemas.openxmlformats.org/officeDocument/2006/relationships/notesMaster" Target="../notesMasters/notesMaster1.xml"/></Relationships>
</file>

<file path=ppt/notesSlides/_rels/notesSlide809.xml.rels><?xml version="1.0" encoding="UTF-8" standalone="yes"?>
<Relationships xmlns="http://schemas.openxmlformats.org/package/2006/relationships"><Relationship Id="rId2" Type="http://schemas.openxmlformats.org/officeDocument/2006/relationships/slide" Target="../slides/slide8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0.xml.rels><?xml version="1.0" encoding="UTF-8" standalone="yes"?>
<Relationships xmlns="http://schemas.openxmlformats.org/package/2006/relationships"><Relationship Id="rId2" Type="http://schemas.openxmlformats.org/officeDocument/2006/relationships/slide" Target="../slides/slide811.xml"/><Relationship Id="rId1" Type="http://schemas.openxmlformats.org/officeDocument/2006/relationships/notesMaster" Target="../notesMasters/notesMaster1.xml"/></Relationships>
</file>

<file path=ppt/notesSlides/_rels/notesSlide811.xml.rels><?xml version="1.0" encoding="UTF-8" standalone="yes"?>
<Relationships xmlns="http://schemas.openxmlformats.org/package/2006/relationships"><Relationship Id="rId2" Type="http://schemas.openxmlformats.org/officeDocument/2006/relationships/slide" Target="../slides/slide812.xml"/><Relationship Id="rId1" Type="http://schemas.openxmlformats.org/officeDocument/2006/relationships/notesMaster" Target="../notesMasters/notesMaster1.xml"/></Relationships>
</file>

<file path=ppt/notesSlides/_rels/notesSlide812.xml.rels><?xml version="1.0" encoding="UTF-8" standalone="yes"?>
<Relationships xmlns="http://schemas.openxmlformats.org/package/2006/relationships"><Relationship Id="rId2" Type="http://schemas.openxmlformats.org/officeDocument/2006/relationships/slide" Target="../slides/slide813.xml"/><Relationship Id="rId1" Type="http://schemas.openxmlformats.org/officeDocument/2006/relationships/notesMaster" Target="../notesMasters/notesMaster1.xml"/></Relationships>
</file>

<file path=ppt/notesSlides/_rels/notesSlide813.xml.rels><?xml version="1.0" encoding="UTF-8" standalone="yes"?>
<Relationships xmlns="http://schemas.openxmlformats.org/package/2006/relationships"><Relationship Id="rId2" Type="http://schemas.openxmlformats.org/officeDocument/2006/relationships/slide" Target="../slides/slide814.xml"/><Relationship Id="rId1" Type="http://schemas.openxmlformats.org/officeDocument/2006/relationships/notesMaster" Target="../notesMasters/notesMaster1.xml"/></Relationships>
</file>

<file path=ppt/notesSlides/_rels/notesSlide814.xml.rels><?xml version="1.0" encoding="UTF-8" standalone="yes"?>
<Relationships xmlns="http://schemas.openxmlformats.org/package/2006/relationships"><Relationship Id="rId2" Type="http://schemas.openxmlformats.org/officeDocument/2006/relationships/slide" Target="../slides/slide815.xml"/><Relationship Id="rId1" Type="http://schemas.openxmlformats.org/officeDocument/2006/relationships/notesMaster" Target="../notesMasters/notesMaster1.xml"/></Relationships>
</file>

<file path=ppt/notesSlides/_rels/notesSlide815.xml.rels><?xml version="1.0" encoding="UTF-8" standalone="yes"?>
<Relationships xmlns="http://schemas.openxmlformats.org/package/2006/relationships"><Relationship Id="rId2" Type="http://schemas.openxmlformats.org/officeDocument/2006/relationships/slide" Target="../slides/slide816.xml"/><Relationship Id="rId1" Type="http://schemas.openxmlformats.org/officeDocument/2006/relationships/notesMaster" Target="../notesMasters/notesMaster1.xml"/></Relationships>
</file>

<file path=ppt/notesSlides/_rels/notesSlide816.xml.rels><?xml version="1.0" encoding="UTF-8" standalone="yes"?>
<Relationships xmlns="http://schemas.openxmlformats.org/package/2006/relationships"><Relationship Id="rId2" Type="http://schemas.openxmlformats.org/officeDocument/2006/relationships/slide" Target="../slides/slide817.xml"/><Relationship Id="rId1" Type="http://schemas.openxmlformats.org/officeDocument/2006/relationships/notesMaster" Target="../notesMasters/notesMaster1.xml"/></Relationships>
</file>

<file path=ppt/notesSlides/_rels/notesSlide817.xml.rels><?xml version="1.0" encoding="UTF-8" standalone="yes"?>
<Relationships xmlns="http://schemas.openxmlformats.org/package/2006/relationships"><Relationship Id="rId2" Type="http://schemas.openxmlformats.org/officeDocument/2006/relationships/slide" Target="../slides/slide818.xml"/><Relationship Id="rId1" Type="http://schemas.openxmlformats.org/officeDocument/2006/relationships/notesMaster" Target="../notesMasters/notesMaster1.xml"/></Relationships>
</file>

<file path=ppt/notesSlides/_rels/notesSlide818.xml.rels><?xml version="1.0" encoding="UTF-8" standalone="yes"?>
<Relationships xmlns="http://schemas.openxmlformats.org/package/2006/relationships"><Relationship Id="rId2" Type="http://schemas.openxmlformats.org/officeDocument/2006/relationships/slide" Target="../slides/slide819.xml"/><Relationship Id="rId1" Type="http://schemas.openxmlformats.org/officeDocument/2006/relationships/notesMaster" Target="../notesMasters/notesMaster1.xml"/></Relationships>
</file>

<file path=ppt/notesSlides/_rels/notesSlide819.xml.rels><?xml version="1.0" encoding="UTF-8" standalone="yes"?>
<Relationships xmlns="http://schemas.openxmlformats.org/package/2006/relationships"><Relationship Id="rId2" Type="http://schemas.openxmlformats.org/officeDocument/2006/relationships/slide" Target="../slides/slide82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0.xml.rels><?xml version="1.0" encoding="UTF-8" standalone="yes"?>
<Relationships xmlns="http://schemas.openxmlformats.org/package/2006/relationships"><Relationship Id="rId2" Type="http://schemas.openxmlformats.org/officeDocument/2006/relationships/slide" Target="../slides/slide821.xml"/><Relationship Id="rId1" Type="http://schemas.openxmlformats.org/officeDocument/2006/relationships/notesMaster" Target="../notesMasters/notesMaster1.xml"/></Relationships>
</file>

<file path=ppt/notesSlides/_rels/notesSlide821.xml.rels><?xml version="1.0" encoding="UTF-8" standalone="yes"?>
<Relationships xmlns="http://schemas.openxmlformats.org/package/2006/relationships"><Relationship Id="rId2" Type="http://schemas.openxmlformats.org/officeDocument/2006/relationships/slide" Target="../slides/slide822.xml"/><Relationship Id="rId1" Type="http://schemas.openxmlformats.org/officeDocument/2006/relationships/notesMaster" Target="../notesMasters/notesMaster1.xml"/></Relationships>
</file>

<file path=ppt/notesSlides/_rels/notesSlide822.xml.rels><?xml version="1.0" encoding="UTF-8" standalone="yes"?>
<Relationships xmlns="http://schemas.openxmlformats.org/package/2006/relationships"><Relationship Id="rId2" Type="http://schemas.openxmlformats.org/officeDocument/2006/relationships/slide" Target="../slides/slide823.xml"/><Relationship Id="rId1" Type="http://schemas.openxmlformats.org/officeDocument/2006/relationships/notesMaster" Target="../notesMasters/notesMaster1.xml"/></Relationships>
</file>

<file path=ppt/notesSlides/_rels/notesSlide823.xml.rels><?xml version="1.0" encoding="UTF-8" standalone="yes"?>
<Relationships xmlns="http://schemas.openxmlformats.org/package/2006/relationships"><Relationship Id="rId2" Type="http://schemas.openxmlformats.org/officeDocument/2006/relationships/slide" Target="../slides/slide824.xml"/><Relationship Id="rId1" Type="http://schemas.openxmlformats.org/officeDocument/2006/relationships/notesMaster" Target="../notesMasters/notesMaster1.xml"/></Relationships>
</file>

<file path=ppt/notesSlides/_rels/notesSlide824.xml.rels><?xml version="1.0" encoding="UTF-8" standalone="yes"?>
<Relationships xmlns="http://schemas.openxmlformats.org/package/2006/relationships"><Relationship Id="rId2" Type="http://schemas.openxmlformats.org/officeDocument/2006/relationships/slide" Target="../slides/slide825.xml"/><Relationship Id="rId1" Type="http://schemas.openxmlformats.org/officeDocument/2006/relationships/notesMaster" Target="../notesMasters/notesMaster1.xml"/></Relationships>
</file>

<file path=ppt/notesSlides/_rels/notesSlide825.xml.rels><?xml version="1.0" encoding="UTF-8" standalone="yes"?>
<Relationships xmlns="http://schemas.openxmlformats.org/package/2006/relationships"><Relationship Id="rId2" Type="http://schemas.openxmlformats.org/officeDocument/2006/relationships/slide" Target="../slides/slide826.xml"/><Relationship Id="rId1" Type="http://schemas.openxmlformats.org/officeDocument/2006/relationships/notesMaster" Target="../notesMasters/notesMaster1.xml"/></Relationships>
</file>

<file path=ppt/notesSlides/_rels/notesSlide826.xml.rels><?xml version="1.0" encoding="UTF-8" standalone="yes"?>
<Relationships xmlns="http://schemas.openxmlformats.org/package/2006/relationships"><Relationship Id="rId2" Type="http://schemas.openxmlformats.org/officeDocument/2006/relationships/slide" Target="../slides/slide827.xml"/><Relationship Id="rId1" Type="http://schemas.openxmlformats.org/officeDocument/2006/relationships/notesMaster" Target="../notesMasters/notesMaster1.xml"/></Relationships>
</file>

<file path=ppt/notesSlides/_rels/notesSlide827.xml.rels><?xml version="1.0" encoding="UTF-8" standalone="yes"?>
<Relationships xmlns="http://schemas.openxmlformats.org/package/2006/relationships"><Relationship Id="rId2" Type="http://schemas.openxmlformats.org/officeDocument/2006/relationships/slide" Target="../slides/slide828.xml"/><Relationship Id="rId1" Type="http://schemas.openxmlformats.org/officeDocument/2006/relationships/notesMaster" Target="../notesMasters/notesMaster1.xml"/></Relationships>
</file>

<file path=ppt/notesSlides/_rels/notesSlide828.xml.rels><?xml version="1.0" encoding="UTF-8" standalone="yes"?>
<Relationships xmlns="http://schemas.openxmlformats.org/package/2006/relationships"><Relationship Id="rId2" Type="http://schemas.openxmlformats.org/officeDocument/2006/relationships/slide" Target="../slides/slide829.xml"/><Relationship Id="rId1" Type="http://schemas.openxmlformats.org/officeDocument/2006/relationships/notesMaster" Target="../notesMasters/notesMaster1.xml"/></Relationships>
</file>

<file path=ppt/notesSlides/_rels/notesSlide829.xml.rels><?xml version="1.0" encoding="UTF-8" standalone="yes"?>
<Relationships xmlns="http://schemas.openxmlformats.org/package/2006/relationships"><Relationship Id="rId2" Type="http://schemas.openxmlformats.org/officeDocument/2006/relationships/slide" Target="../slides/slide8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0.xml.rels><?xml version="1.0" encoding="UTF-8" standalone="yes"?>
<Relationships xmlns="http://schemas.openxmlformats.org/package/2006/relationships"><Relationship Id="rId2" Type="http://schemas.openxmlformats.org/officeDocument/2006/relationships/slide" Target="../slides/slide831.xml"/><Relationship Id="rId1" Type="http://schemas.openxmlformats.org/officeDocument/2006/relationships/notesMaster" Target="../notesMasters/notesMaster1.xml"/></Relationships>
</file>

<file path=ppt/notesSlides/_rels/notesSlide831.xml.rels><?xml version="1.0" encoding="UTF-8" standalone="yes"?>
<Relationships xmlns="http://schemas.openxmlformats.org/package/2006/relationships"><Relationship Id="rId2" Type="http://schemas.openxmlformats.org/officeDocument/2006/relationships/slide" Target="../slides/slide832.xml"/><Relationship Id="rId1" Type="http://schemas.openxmlformats.org/officeDocument/2006/relationships/notesMaster" Target="../notesMasters/notesMaster1.xml"/></Relationships>
</file>

<file path=ppt/notesSlides/_rels/notesSlide832.xml.rels><?xml version="1.0" encoding="UTF-8" standalone="yes"?>
<Relationships xmlns="http://schemas.openxmlformats.org/package/2006/relationships"><Relationship Id="rId2" Type="http://schemas.openxmlformats.org/officeDocument/2006/relationships/slide" Target="../slides/slide833.xml"/><Relationship Id="rId1" Type="http://schemas.openxmlformats.org/officeDocument/2006/relationships/notesMaster" Target="../notesMasters/notesMaster1.xml"/></Relationships>
</file>

<file path=ppt/notesSlides/_rels/notesSlide833.xml.rels><?xml version="1.0" encoding="UTF-8" standalone="yes"?>
<Relationships xmlns="http://schemas.openxmlformats.org/package/2006/relationships"><Relationship Id="rId2" Type="http://schemas.openxmlformats.org/officeDocument/2006/relationships/slide" Target="../slides/slide834.xml"/><Relationship Id="rId1" Type="http://schemas.openxmlformats.org/officeDocument/2006/relationships/notesMaster" Target="../notesMasters/notesMaster1.xml"/></Relationships>
</file>

<file path=ppt/notesSlides/_rels/notesSlide834.xml.rels><?xml version="1.0" encoding="UTF-8" standalone="yes"?>
<Relationships xmlns="http://schemas.openxmlformats.org/package/2006/relationships"><Relationship Id="rId2" Type="http://schemas.openxmlformats.org/officeDocument/2006/relationships/slide" Target="../slides/slide835.xml"/><Relationship Id="rId1" Type="http://schemas.openxmlformats.org/officeDocument/2006/relationships/notesMaster" Target="../notesMasters/notesMaster1.xml"/></Relationships>
</file>

<file path=ppt/notesSlides/_rels/notesSlide835.xml.rels><?xml version="1.0" encoding="UTF-8" standalone="yes"?>
<Relationships xmlns="http://schemas.openxmlformats.org/package/2006/relationships"><Relationship Id="rId2" Type="http://schemas.openxmlformats.org/officeDocument/2006/relationships/slide" Target="../slides/slide836.xml"/><Relationship Id="rId1" Type="http://schemas.openxmlformats.org/officeDocument/2006/relationships/notesMaster" Target="../notesMasters/notesMaster1.xml"/></Relationships>
</file>

<file path=ppt/notesSlides/_rels/notesSlide836.xml.rels><?xml version="1.0" encoding="UTF-8" standalone="yes"?>
<Relationships xmlns="http://schemas.openxmlformats.org/package/2006/relationships"><Relationship Id="rId2" Type="http://schemas.openxmlformats.org/officeDocument/2006/relationships/slide" Target="../slides/slide837.xml"/><Relationship Id="rId1" Type="http://schemas.openxmlformats.org/officeDocument/2006/relationships/notesMaster" Target="../notesMasters/notesMaster1.xml"/></Relationships>
</file>

<file path=ppt/notesSlides/_rels/notesSlide837.xml.rels><?xml version="1.0" encoding="UTF-8" standalone="yes"?>
<Relationships xmlns="http://schemas.openxmlformats.org/package/2006/relationships"><Relationship Id="rId2" Type="http://schemas.openxmlformats.org/officeDocument/2006/relationships/slide" Target="../slides/slide838.xml"/><Relationship Id="rId1" Type="http://schemas.openxmlformats.org/officeDocument/2006/relationships/notesMaster" Target="../notesMasters/notesMaster1.xml"/></Relationships>
</file>

<file path=ppt/notesSlides/_rels/notesSlide838.xml.rels><?xml version="1.0" encoding="UTF-8" standalone="yes"?>
<Relationships xmlns="http://schemas.openxmlformats.org/package/2006/relationships"><Relationship Id="rId2" Type="http://schemas.openxmlformats.org/officeDocument/2006/relationships/slide" Target="../slides/slide839.xml"/><Relationship Id="rId1" Type="http://schemas.openxmlformats.org/officeDocument/2006/relationships/notesMaster" Target="../notesMasters/notesMaster1.xml"/></Relationships>
</file>

<file path=ppt/notesSlides/_rels/notesSlide839.xml.rels><?xml version="1.0" encoding="UTF-8" standalone="yes"?>
<Relationships xmlns="http://schemas.openxmlformats.org/package/2006/relationships"><Relationship Id="rId2" Type="http://schemas.openxmlformats.org/officeDocument/2006/relationships/slide" Target="../slides/slide84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0.xml.rels><?xml version="1.0" encoding="UTF-8" standalone="yes"?>
<Relationships xmlns="http://schemas.openxmlformats.org/package/2006/relationships"><Relationship Id="rId2" Type="http://schemas.openxmlformats.org/officeDocument/2006/relationships/slide" Target="../slides/slide841.xml"/><Relationship Id="rId1" Type="http://schemas.openxmlformats.org/officeDocument/2006/relationships/notesMaster" Target="../notesMasters/notesMaster1.xml"/></Relationships>
</file>

<file path=ppt/notesSlides/_rels/notesSlide841.xml.rels><?xml version="1.0" encoding="UTF-8" standalone="yes"?>
<Relationships xmlns="http://schemas.openxmlformats.org/package/2006/relationships"><Relationship Id="rId2" Type="http://schemas.openxmlformats.org/officeDocument/2006/relationships/slide" Target="../slides/slide842.xml"/><Relationship Id="rId1" Type="http://schemas.openxmlformats.org/officeDocument/2006/relationships/notesMaster" Target="../notesMasters/notesMaster1.xml"/></Relationships>
</file>

<file path=ppt/notesSlides/_rels/notesSlide842.xml.rels><?xml version="1.0" encoding="UTF-8" standalone="yes"?>
<Relationships xmlns="http://schemas.openxmlformats.org/package/2006/relationships"><Relationship Id="rId2" Type="http://schemas.openxmlformats.org/officeDocument/2006/relationships/slide" Target="../slides/slide843.xml"/><Relationship Id="rId1" Type="http://schemas.openxmlformats.org/officeDocument/2006/relationships/notesMaster" Target="../notesMasters/notesMaster1.xml"/></Relationships>
</file>

<file path=ppt/notesSlides/_rels/notesSlide843.xml.rels><?xml version="1.0" encoding="UTF-8" standalone="yes"?>
<Relationships xmlns="http://schemas.openxmlformats.org/package/2006/relationships"><Relationship Id="rId2" Type="http://schemas.openxmlformats.org/officeDocument/2006/relationships/slide" Target="../slides/slide844.xml"/><Relationship Id="rId1" Type="http://schemas.openxmlformats.org/officeDocument/2006/relationships/notesMaster" Target="../notesMasters/notesMaster1.xml"/></Relationships>
</file>

<file path=ppt/notesSlides/_rels/notesSlide844.xml.rels><?xml version="1.0" encoding="UTF-8" standalone="yes"?>
<Relationships xmlns="http://schemas.openxmlformats.org/package/2006/relationships"><Relationship Id="rId2" Type="http://schemas.openxmlformats.org/officeDocument/2006/relationships/slide" Target="../slides/slide845.xml"/><Relationship Id="rId1" Type="http://schemas.openxmlformats.org/officeDocument/2006/relationships/notesMaster" Target="../notesMasters/notesMaster1.xml"/></Relationships>
</file>

<file path=ppt/notesSlides/_rels/notesSlide845.xml.rels><?xml version="1.0" encoding="UTF-8" standalone="yes"?>
<Relationships xmlns="http://schemas.openxmlformats.org/package/2006/relationships"><Relationship Id="rId2" Type="http://schemas.openxmlformats.org/officeDocument/2006/relationships/slide" Target="../slides/slide846.xml"/><Relationship Id="rId1" Type="http://schemas.openxmlformats.org/officeDocument/2006/relationships/notesMaster" Target="../notesMasters/notesMaster1.xml"/></Relationships>
</file>

<file path=ppt/notesSlides/_rels/notesSlide846.xml.rels><?xml version="1.0" encoding="UTF-8" standalone="yes"?>
<Relationships xmlns="http://schemas.openxmlformats.org/package/2006/relationships"><Relationship Id="rId2" Type="http://schemas.openxmlformats.org/officeDocument/2006/relationships/slide" Target="../slides/slide847.xml"/><Relationship Id="rId1" Type="http://schemas.openxmlformats.org/officeDocument/2006/relationships/notesMaster" Target="../notesMasters/notesMaster1.xml"/></Relationships>
</file>

<file path=ppt/notesSlides/_rels/notesSlide847.xml.rels><?xml version="1.0" encoding="UTF-8" standalone="yes"?>
<Relationships xmlns="http://schemas.openxmlformats.org/package/2006/relationships"><Relationship Id="rId2" Type="http://schemas.openxmlformats.org/officeDocument/2006/relationships/slide" Target="../slides/slide848.xml"/><Relationship Id="rId1" Type="http://schemas.openxmlformats.org/officeDocument/2006/relationships/notesMaster" Target="../notesMasters/notesMaster1.xml"/></Relationships>
</file>

<file path=ppt/notesSlides/_rels/notesSlide848.xml.rels><?xml version="1.0" encoding="UTF-8" standalone="yes"?>
<Relationships xmlns="http://schemas.openxmlformats.org/package/2006/relationships"><Relationship Id="rId2" Type="http://schemas.openxmlformats.org/officeDocument/2006/relationships/slide" Target="../slides/slide849.xml"/><Relationship Id="rId1" Type="http://schemas.openxmlformats.org/officeDocument/2006/relationships/notesMaster" Target="../notesMasters/notesMaster1.xml"/></Relationships>
</file>

<file path=ppt/notesSlides/_rels/notesSlide849.xml.rels><?xml version="1.0" encoding="UTF-8" standalone="yes"?>
<Relationships xmlns="http://schemas.openxmlformats.org/package/2006/relationships"><Relationship Id="rId2" Type="http://schemas.openxmlformats.org/officeDocument/2006/relationships/slide" Target="../slides/slide85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0.xml.rels><?xml version="1.0" encoding="UTF-8" standalone="yes"?>
<Relationships xmlns="http://schemas.openxmlformats.org/package/2006/relationships"><Relationship Id="rId2" Type="http://schemas.openxmlformats.org/officeDocument/2006/relationships/slide" Target="../slides/slide851.xml"/><Relationship Id="rId1" Type="http://schemas.openxmlformats.org/officeDocument/2006/relationships/notesMaster" Target="../notesMasters/notesMaster1.xml"/></Relationships>
</file>

<file path=ppt/notesSlides/_rels/notesSlide851.xml.rels><?xml version="1.0" encoding="UTF-8" standalone="yes"?>
<Relationships xmlns="http://schemas.openxmlformats.org/package/2006/relationships"><Relationship Id="rId2" Type="http://schemas.openxmlformats.org/officeDocument/2006/relationships/slide" Target="../slides/slide852.xml"/><Relationship Id="rId1" Type="http://schemas.openxmlformats.org/officeDocument/2006/relationships/notesMaster" Target="../notesMasters/notesMaster1.xml"/></Relationships>
</file>

<file path=ppt/notesSlides/_rels/notesSlide852.xml.rels><?xml version="1.0" encoding="UTF-8" standalone="yes"?>
<Relationships xmlns="http://schemas.openxmlformats.org/package/2006/relationships"><Relationship Id="rId2" Type="http://schemas.openxmlformats.org/officeDocument/2006/relationships/slide" Target="../slides/slide853.xml"/><Relationship Id="rId1" Type="http://schemas.openxmlformats.org/officeDocument/2006/relationships/notesMaster" Target="../notesMasters/notesMaster1.xml"/></Relationships>
</file>

<file path=ppt/notesSlides/_rels/notesSlide853.xml.rels><?xml version="1.0" encoding="UTF-8" standalone="yes"?>
<Relationships xmlns="http://schemas.openxmlformats.org/package/2006/relationships"><Relationship Id="rId2" Type="http://schemas.openxmlformats.org/officeDocument/2006/relationships/slide" Target="../slides/slide854.xml"/><Relationship Id="rId1" Type="http://schemas.openxmlformats.org/officeDocument/2006/relationships/notesMaster" Target="../notesMasters/notesMaster1.xml"/></Relationships>
</file>

<file path=ppt/notesSlides/_rels/notesSlide854.xml.rels><?xml version="1.0" encoding="UTF-8" standalone="yes"?>
<Relationships xmlns="http://schemas.openxmlformats.org/package/2006/relationships"><Relationship Id="rId2" Type="http://schemas.openxmlformats.org/officeDocument/2006/relationships/slide" Target="../slides/slide855.xml"/><Relationship Id="rId1" Type="http://schemas.openxmlformats.org/officeDocument/2006/relationships/notesMaster" Target="../notesMasters/notesMaster1.xml"/></Relationships>
</file>

<file path=ppt/notesSlides/_rels/notesSlide855.xml.rels><?xml version="1.0" encoding="UTF-8" standalone="yes"?>
<Relationships xmlns="http://schemas.openxmlformats.org/package/2006/relationships"><Relationship Id="rId2" Type="http://schemas.openxmlformats.org/officeDocument/2006/relationships/slide" Target="../slides/slide856.xml"/><Relationship Id="rId1" Type="http://schemas.openxmlformats.org/officeDocument/2006/relationships/notesMaster" Target="../notesMasters/notesMaster1.xml"/></Relationships>
</file>

<file path=ppt/notesSlides/_rels/notesSlide856.xml.rels><?xml version="1.0" encoding="UTF-8" standalone="yes"?>
<Relationships xmlns="http://schemas.openxmlformats.org/package/2006/relationships"><Relationship Id="rId2" Type="http://schemas.openxmlformats.org/officeDocument/2006/relationships/slide" Target="../slides/slide857.xml"/><Relationship Id="rId1" Type="http://schemas.openxmlformats.org/officeDocument/2006/relationships/notesMaster" Target="../notesMasters/notesMaster1.xml"/></Relationships>
</file>

<file path=ppt/notesSlides/_rels/notesSlide857.xml.rels><?xml version="1.0" encoding="UTF-8" standalone="yes"?>
<Relationships xmlns="http://schemas.openxmlformats.org/package/2006/relationships"><Relationship Id="rId2" Type="http://schemas.openxmlformats.org/officeDocument/2006/relationships/slide" Target="../slides/slide858.xml"/><Relationship Id="rId1" Type="http://schemas.openxmlformats.org/officeDocument/2006/relationships/notesMaster" Target="../notesMasters/notesMaster1.xml"/></Relationships>
</file>

<file path=ppt/notesSlides/_rels/notesSlide858.xml.rels><?xml version="1.0" encoding="UTF-8" standalone="yes"?>
<Relationships xmlns="http://schemas.openxmlformats.org/package/2006/relationships"><Relationship Id="rId2" Type="http://schemas.openxmlformats.org/officeDocument/2006/relationships/slide" Target="../slides/slide859.xml"/><Relationship Id="rId1" Type="http://schemas.openxmlformats.org/officeDocument/2006/relationships/notesMaster" Target="../notesMasters/notesMaster1.xml"/></Relationships>
</file>

<file path=ppt/notesSlides/_rels/notesSlide859.xml.rels><?xml version="1.0" encoding="UTF-8" standalone="yes"?>
<Relationships xmlns="http://schemas.openxmlformats.org/package/2006/relationships"><Relationship Id="rId2" Type="http://schemas.openxmlformats.org/officeDocument/2006/relationships/slide" Target="../slides/slide86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0.xml.rels><?xml version="1.0" encoding="UTF-8" standalone="yes"?>
<Relationships xmlns="http://schemas.openxmlformats.org/package/2006/relationships"><Relationship Id="rId2" Type="http://schemas.openxmlformats.org/officeDocument/2006/relationships/slide" Target="../slides/slide861.xml"/><Relationship Id="rId1" Type="http://schemas.openxmlformats.org/officeDocument/2006/relationships/notesMaster" Target="../notesMasters/notesMaster1.xml"/></Relationships>
</file>

<file path=ppt/notesSlides/_rels/notesSlide861.xml.rels><?xml version="1.0" encoding="UTF-8" standalone="yes"?>
<Relationships xmlns="http://schemas.openxmlformats.org/package/2006/relationships"><Relationship Id="rId2" Type="http://schemas.openxmlformats.org/officeDocument/2006/relationships/slide" Target="../slides/slide862.xml"/><Relationship Id="rId1" Type="http://schemas.openxmlformats.org/officeDocument/2006/relationships/notesMaster" Target="../notesMasters/notesMaster1.xml"/></Relationships>
</file>

<file path=ppt/notesSlides/_rels/notesSlide862.xml.rels><?xml version="1.0" encoding="UTF-8" standalone="yes"?>
<Relationships xmlns="http://schemas.openxmlformats.org/package/2006/relationships"><Relationship Id="rId2" Type="http://schemas.openxmlformats.org/officeDocument/2006/relationships/slide" Target="../slides/slide863.xml"/><Relationship Id="rId1" Type="http://schemas.openxmlformats.org/officeDocument/2006/relationships/notesMaster" Target="../notesMasters/notesMaster1.xml"/></Relationships>
</file>

<file path=ppt/notesSlides/_rels/notesSlide863.xml.rels><?xml version="1.0" encoding="UTF-8" standalone="yes"?>
<Relationships xmlns="http://schemas.openxmlformats.org/package/2006/relationships"><Relationship Id="rId2" Type="http://schemas.openxmlformats.org/officeDocument/2006/relationships/slide" Target="../slides/slide864.xml"/><Relationship Id="rId1" Type="http://schemas.openxmlformats.org/officeDocument/2006/relationships/notesMaster" Target="../notesMasters/notesMaster1.xml"/></Relationships>
</file>

<file path=ppt/notesSlides/_rels/notesSlide864.xml.rels><?xml version="1.0" encoding="UTF-8" standalone="yes"?>
<Relationships xmlns="http://schemas.openxmlformats.org/package/2006/relationships"><Relationship Id="rId2" Type="http://schemas.openxmlformats.org/officeDocument/2006/relationships/slide" Target="../slides/slide865.xml"/><Relationship Id="rId1" Type="http://schemas.openxmlformats.org/officeDocument/2006/relationships/notesMaster" Target="../notesMasters/notesMaster1.xml"/></Relationships>
</file>

<file path=ppt/notesSlides/_rels/notesSlide865.xml.rels><?xml version="1.0" encoding="UTF-8" standalone="yes"?>
<Relationships xmlns="http://schemas.openxmlformats.org/package/2006/relationships"><Relationship Id="rId2" Type="http://schemas.openxmlformats.org/officeDocument/2006/relationships/slide" Target="../slides/slide866.xml"/><Relationship Id="rId1" Type="http://schemas.openxmlformats.org/officeDocument/2006/relationships/notesMaster" Target="../notesMasters/notesMaster1.xml"/></Relationships>
</file>

<file path=ppt/notesSlides/_rels/notesSlide866.xml.rels><?xml version="1.0" encoding="UTF-8" standalone="yes"?>
<Relationships xmlns="http://schemas.openxmlformats.org/package/2006/relationships"><Relationship Id="rId2" Type="http://schemas.openxmlformats.org/officeDocument/2006/relationships/slide" Target="../slides/slide867.xml"/><Relationship Id="rId1" Type="http://schemas.openxmlformats.org/officeDocument/2006/relationships/notesMaster" Target="../notesMasters/notesMaster1.xml"/></Relationships>
</file>

<file path=ppt/notesSlides/_rels/notesSlide867.xml.rels><?xml version="1.0" encoding="UTF-8" standalone="yes"?>
<Relationships xmlns="http://schemas.openxmlformats.org/package/2006/relationships"><Relationship Id="rId2" Type="http://schemas.openxmlformats.org/officeDocument/2006/relationships/slide" Target="../slides/slide868.xml"/><Relationship Id="rId1" Type="http://schemas.openxmlformats.org/officeDocument/2006/relationships/notesMaster" Target="../notesMasters/notesMaster1.xml"/></Relationships>
</file>

<file path=ppt/notesSlides/_rels/notesSlide868.xml.rels><?xml version="1.0" encoding="UTF-8" standalone="yes"?>
<Relationships xmlns="http://schemas.openxmlformats.org/package/2006/relationships"><Relationship Id="rId2" Type="http://schemas.openxmlformats.org/officeDocument/2006/relationships/slide" Target="../slides/slide869.xml"/><Relationship Id="rId1" Type="http://schemas.openxmlformats.org/officeDocument/2006/relationships/notesMaster" Target="../notesMasters/notesMaster1.xml"/></Relationships>
</file>

<file path=ppt/notesSlides/_rels/notesSlide869.xml.rels><?xml version="1.0" encoding="UTF-8" standalone="yes"?>
<Relationships xmlns="http://schemas.openxmlformats.org/package/2006/relationships"><Relationship Id="rId2" Type="http://schemas.openxmlformats.org/officeDocument/2006/relationships/slide" Target="../slides/slide87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0.xml.rels><?xml version="1.0" encoding="UTF-8" standalone="yes"?>
<Relationships xmlns="http://schemas.openxmlformats.org/package/2006/relationships"><Relationship Id="rId2" Type="http://schemas.openxmlformats.org/officeDocument/2006/relationships/slide" Target="../slides/slide871.xml"/><Relationship Id="rId1" Type="http://schemas.openxmlformats.org/officeDocument/2006/relationships/notesMaster" Target="../notesMasters/notesMaster1.xml"/></Relationships>
</file>

<file path=ppt/notesSlides/_rels/notesSlide871.xml.rels><?xml version="1.0" encoding="UTF-8" standalone="yes"?>
<Relationships xmlns="http://schemas.openxmlformats.org/package/2006/relationships"><Relationship Id="rId2" Type="http://schemas.openxmlformats.org/officeDocument/2006/relationships/slide" Target="../slides/slide872.xml"/><Relationship Id="rId1" Type="http://schemas.openxmlformats.org/officeDocument/2006/relationships/notesMaster" Target="../notesMasters/notesMaster1.xml"/></Relationships>
</file>

<file path=ppt/notesSlides/_rels/notesSlide872.xml.rels><?xml version="1.0" encoding="UTF-8" standalone="yes"?>
<Relationships xmlns="http://schemas.openxmlformats.org/package/2006/relationships"><Relationship Id="rId2" Type="http://schemas.openxmlformats.org/officeDocument/2006/relationships/slide" Target="../slides/slide873.xml"/><Relationship Id="rId1" Type="http://schemas.openxmlformats.org/officeDocument/2006/relationships/notesMaster" Target="../notesMasters/notesMaster1.xml"/></Relationships>
</file>

<file path=ppt/notesSlides/_rels/notesSlide873.xml.rels><?xml version="1.0" encoding="UTF-8" standalone="yes"?>
<Relationships xmlns="http://schemas.openxmlformats.org/package/2006/relationships"><Relationship Id="rId2" Type="http://schemas.openxmlformats.org/officeDocument/2006/relationships/slide" Target="../slides/slide874.xml"/><Relationship Id="rId1" Type="http://schemas.openxmlformats.org/officeDocument/2006/relationships/notesMaster" Target="../notesMasters/notesMaster1.xml"/></Relationships>
</file>

<file path=ppt/notesSlides/_rels/notesSlide874.xml.rels><?xml version="1.0" encoding="UTF-8" standalone="yes"?>
<Relationships xmlns="http://schemas.openxmlformats.org/package/2006/relationships"><Relationship Id="rId2" Type="http://schemas.openxmlformats.org/officeDocument/2006/relationships/slide" Target="../slides/slide875.xml"/><Relationship Id="rId1" Type="http://schemas.openxmlformats.org/officeDocument/2006/relationships/notesMaster" Target="../notesMasters/notesMaster1.xml"/></Relationships>
</file>

<file path=ppt/notesSlides/_rels/notesSlide875.xml.rels><?xml version="1.0" encoding="UTF-8" standalone="yes"?>
<Relationships xmlns="http://schemas.openxmlformats.org/package/2006/relationships"><Relationship Id="rId2" Type="http://schemas.openxmlformats.org/officeDocument/2006/relationships/slide" Target="../slides/slide876.xml"/><Relationship Id="rId1" Type="http://schemas.openxmlformats.org/officeDocument/2006/relationships/notesMaster" Target="../notesMasters/notesMaster1.xml"/></Relationships>
</file>

<file path=ppt/notesSlides/_rels/notesSlide876.xml.rels><?xml version="1.0" encoding="UTF-8" standalone="yes"?>
<Relationships xmlns="http://schemas.openxmlformats.org/package/2006/relationships"><Relationship Id="rId2" Type="http://schemas.openxmlformats.org/officeDocument/2006/relationships/slide" Target="../slides/slide877.xml"/><Relationship Id="rId1" Type="http://schemas.openxmlformats.org/officeDocument/2006/relationships/notesMaster" Target="../notesMasters/notesMaster1.xml"/></Relationships>
</file>

<file path=ppt/notesSlides/_rels/notesSlide877.xml.rels><?xml version="1.0" encoding="UTF-8" standalone="yes"?>
<Relationships xmlns="http://schemas.openxmlformats.org/package/2006/relationships"><Relationship Id="rId2" Type="http://schemas.openxmlformats.org/officeDocument/2006/relationships/slide" Target="../slides/slide878.xml"/><Relationship Id="rId1" Type="http://schemas.openxmlformats.org/officeDocument/2006/relationships/notesMaster" Target="../notesMasters/notesMaster1.xml"/></Relationships>
</file>

<file path=ppt/notesSlides/_rels/notesSlide878.xml.rels><?xml version="1.0" encoding="UTF-8" standalone="yes"?>
<Relationships xmlns="http://schemas.openxmlformats.org/package/2006/relationships"><Relationship Id="rId2" Type="http://schemas.openxmlformats.org/officeDocument/2006/relationships/slide" Target="../slides/slide879.xml"/><Relationship Id="rId1" Type="http://schemas.openxmlformats.org/officeDocument/2006/relationships/notesMaster" Target="../notesMasters/notesMaster1.xml"/></Relationships>
</file>

<file path=ppt/notesSlides/_rels/notesSlide879.xml.rels><?xml version="1.0" encoding="UTF-8" standalone="yes"?>
<Relationships xmlns="http://schemas.openxmlformats.org/package/2006/relationships"><Relationship Id="rId2" Type="http://schemas.openxmlformats.org/officeDocument/2006/relationships/slide" Target="../slides/slide88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0.xml.rels><?xml version="1.0" encoding="UTF-8" standalone="yes"?>
<Relationships xmlns="http://schemas.openxmlformats.org/package/2006/relationships"><Relationship Id="rId2" Type="http://schemas.openxmlformats.org/officeDocument/2006/relationships/slide" Target="../slides/slide881.xml"/><Relationship Id="rId1" Type="http://schemas.openxmlformats.org/officeDocument/2006/relationships/notesMaster" Target="../notesMasters/notesMaster1.xml"/></Relationships>
</file>

<file path=ppt/notesSlides/_rels/notesSlide881.xml.rels><?xml version="1.0" encoding="UTF-8" standalone="yes"?>
<Relationships xmlns="http://schemas.openxmlformats.org/package/2006/relationships"><Relationship Id="rId2" Type="http://schemas.openxmlformats.org/officeDocument/2006/relationships/slide" Target="../slides/slide882.xml"/><Relationship Id="rId1" Type="http://schemas.openxmlformats.org/officeDocument/2006/relationships/notesMaster" Target="../notesMasters/notesMaster1.xml"/></Relationships>
</file>

<file path=ppt/notesSlides/_rels/notesSlide882.xml.rels><?xml version="1.0" encoding="UTF-8" standalone="yes"?>
<Relationships xmlns="http://schemas.openxmlformats.org/package/2006/relationships"><Relationship Id="rId2" Type="http://schemas.openxmlformats.org/officeDocument/2006/relationships/slide" Target="../slides/slide883.xml"/><Relationship Id="rId1" Type="http://schemas.openxmlformats.org/officeDocument/2006/relationships/notesMaster" Target="../notesMasters/notesMaster1.xml"/></Relationships>
</file>

<file path=ppt/notesSlides/_rels/notesSlide883.xml.rels><?xml version="1.0" encoding="UTF-8" standalone="yes"?>
<Relationships xmlns="http://schemas.openxmlformats.org/package/2006/relationships"><Relationship Id="rId2" Type="http://schemas.openxmlformats.org/officeDocument/2006/relationships/slide" Target="../slides/slide884.xml"/><Relationship Id="rId1" Type="http://schemas.openxmlformats.org/officeDocument/2006/relationships/notesMaster" Target="../notesMasters/notesMaster1.xml"/></Relationships>
</file>

<file path=ppt/notesSlides/_rels/notesSlide884.xml.rels><?xml version="1.0" encoding="UTF-8" standalone="yes"?>
<Relationships xmlns="http://schemas.openxmlformats.org/package/2006/relationships"><Relationship Id="rId2" Type="http://schemas.openxmlformats.org/officeDocument/2006/relationships/slide" Target="../slides/slide885.xml"/><Relationship Id="rId1" Type="http://schemas.openxmlformats.org/officeDocument/2006/relationships/notesMaster" Target="../notesMasters/notesMaster1.xml"/></Relationships>
</file>

<file path=ppt/notesSlides/_rels/notesSlide885.xml.rels><?xml version="1.0" encoding="UTF-8" standalone="yes"?>
<Relationships xmlns="http://schemas.openxmlformats.org/package/2006/relationships"><Relationship Id="rId2" Type="http://schemas.openxmlformats.org/officeDocument/2006/relationships/slide" Target="../slides/slide886.xml"/><Relationship Id="rId1" Type="http://schemas.openxmlformats.org/officeDocument/2006/relationships/notesMaster" Target="../notesMasters/notesMaster1.xml"/></Relationships>
</file>

<file path=ppt/notesSlides/_rels/notesSlide886.xml.rels><?xml version="1.0" encoding="UTF-8" standalone="yes"?>
<Relationships xmlns="http://schemas.openxmlformats.org/package/2006/relationships"><Relationship Id="rId2" Type="http://schemas.openxmlformats.org/officeDocument/2006/relationships/slide" Target="../slides/slide887.xml"/><Relationship Id="rId1" Type="http://schemas.openxmlformats.org/officeDocument/2006/relationships/notesMaster" Target="../notesMasters/notesMaster1.xml"/></Relationships>
</file>

<file path=ppt/notesSlides/_rels/notesSlide887.xml.rels><?xml version="1.0" encoding="UTF-8" standalone="yes"?>
<Relationships xmlns="http://schemas.openxmlformats.org/package/2006/relationships"><Relationship Id="rId2" Type="http://schemas.openxmlformats.org/officeDocument/2006/relationships/slide" Target="../slides/slide888.xml"/><Relationship Id="rId1" Type="http://schemas.openxmlformats.org/officeDocument/2006/relationships/notesMaster" Target="../notesMasters/notesMaster1.xml"/></Relationships>
</file>

<file path=ppt/notesSlides/_rels/notesSlide888.xml.rels><?xml version="1.0" encoding="UTF-8" standalone="yes"?>
<Relationships xmlns="http://schemas.openxmlformats.org/package/2006/relationships"><Relationship Id="rId2" Type="http://schemas.openxmlformats.org/officeDocument/2006/relationships/slide" Target="../slides/slide889.xml"/><Relationship Id="rId1" Type="http://schemas.openxmlformats.org/officeDocument/2006/relationships/notesMaster" Target="../notesMasters/notesMaster1.xml"/></Relationships>
</file>

<file path=ppt/notesSlides/_rels/notesSlide889.xml.rels><?xml version="1.0" encoding="UTF-8" standalone="yes"?>
<Relationships xmlns="http://schemas.openxmlformats.org/package/2006/relationships"><Relationship Id="rId2" Type="http://schemas.openxmlformats.org/officeDocument/2006/relationships/slide" Target="../slides/slide8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0.xml.rels><?xml version="1.0" encoding="UTF-8" standalone="yes"?>
<Relationships xmlns="http://schemas.openxmlformats.org/package/2006/relationships"><Relationship Id="rId2" Type="http://schemas.openxmlformats.org/officeDocument/2006/relationships/slide" Target="../slides/slide891.xml"/><Relationship Id="rId1" Type="http://schemas.openxmlformats.org/officeDocument/2006/relationships/notesMaster" Target="../notesMasters/notesMaster1.xml"/></Relationships>
</file>

<file path=ppt/notesSlides/_rels/notesSlide891.xml.rels><?xml version="1.0" encoding="UTF-8" standalone="yes"?>
<Relationships xmlns="http://schemas.openxmlformats.org/package/2006/relationships"><Relationship Id="rId2" Type="http://schemas.openxmlformats.org/officeDocument/2006/relationships/slide" Target="../slides/slide892.xml"/><Relationship Id="rId1" Type="http://schemas.openxmlformats.org/officeDocument/2006/relationships/notesMaster" Target="../notesMasters/notesMaster1.xml"/></Relationships>
</file>

<file path=ppt/notesSlides/_rels/notesSlide892.xml.rels><?xml version="1.0" encoding="UTF-8" standalone="yes"?>
<Relationships xmlns="http://schemas.openxmlformats.org/package/2006/relationships"><Relationship Id="rId2" Type="http://schemas.openxmlformats.org/officeDocument/2006/relationships/slide" Target="../slides/slide893.xml"/><Relationship Id="rId1" Type="http://schemas.openxmlformats.org/officeDocument/2006/relationships/notesMaster" Target="../notesMasters/notesMaster1.xml"/></Relationships>
</file>

<file path=ppt/notesSlides/_rels/notesSlide893.xml.rels><?xml version="1.0" encoding="UTF-8" standalone="yes"?>
<Relationships xmlns="http://schemas.openxmlformats.org/package/2006/relationships"><Relationship Id="rId2" Type="http://schemas.openxmlformats.org/officeDocument/2006/relationships/slide" Target="../slides/slide894.xml"/><Relationship Id="rId1" Type="http://schemas.openxmlformats.org/officeDocument/2006/relationships/notesMaster" Target="../notesMasters/notesMaster1.xml"/></Relationships>
</file>

<file path=ppt/notesSlides/_rels/notesSlide894.xml.rels><?xml version="1.0" encoding="UTF-8" standalone="yes"?>
<Relationships xmlns="http://schemas.openxmlformats.org/package/2006/relationships"><Relationship Id="rId2" Type="http://schemas.openxmlformats.org/officeDocument/2006/relationships/slide" Target="../slides/slide895.xml"/><Relationship Id="rId1" Type="http://schemas.openxmlformats.org/officeDocument/2006/relationships/notesMaster" Target="../notesMasters/notesMaster1.xml"/></Relationships>
</file>

<file path=ppt/notesSlides/_rels/notesSlide895.xml.rels><?xml version="1.0" encoding="UTF-8" standalone="yes"?>
<Relationships xmlns="http://schemas.openxmlformats.org/package/2006/relationships"><Relationship Id="rId2" Type="http://schemas.openxmlformats.org/officeDocument/2006/relationships/slide" Target="../slides/slide896.xml"/><Relationship Id="rId1" Type="http://schemas.openxmlformats.org/officeDocument/2006/relationships/notesMaster" Target="../notesMasters/notesMaster1.xml"/></Relationships>
</file>

<file path=ppt/notesSlides/_rels/notesSlide896.xml.rels><?xml version="1.0" encoding="UTF-8" standalone="yes"?>
<Relationships xmlns="http://schemas.openxmlformats.org/package/2006/relationships"><Relationship Id="rId2" Type="http://schemas.openxmlformats.org/officeDocument/2006/relationships/slide" Target="../slides/slide897.xml"/><Relationship Id="rId1" Type="http://schemas.openxmlformats.org/officeDocument/2006/relationships/notesMaster" Target="../notesMasters/notesMaster1.xml"/></Relationships>
</file>

<file path=ppt/notesSlides/_rels/notesSlide897.xml.rels><?xml version="1.0" encoding="UTF-8" standalone="yes"?>
<Relationships xmlns="http://schemas.openxmlformats.org/package/2006/relationships"><Relationship Id="rId2" Type="http://schemas.openxmlformats.org/officeDocument/2006/relationships/slide" Target="../slides/slide898.xml"/><Relationship Id="rId1" Type="http://schemas.openxmlformats.org/officeDocument/2006/relationships/notesMaster" Target="../notesMasters/notesMaster1.xml"/></Relationships>
</file>

<file path=ppt/notesSlides/_rels/notesSlide898.xml.rels><?xml version="1.0" encoding="UTF-8" standalone="yes"?>
<Relationships xmlns="http://schemas.openxmlformats.org/package/2006/relationships"><Relationship Id="rId2" Type="http://schemas.openxmlformats.org/officeDocument/2006/relationships/slide" Target="../slides/slide899.xml"/><Relationship Id="rId1" Type="http://schemas.openxmlformats.org/officeDocument/2006/relationships/notesMaster" Target="../notesMasters/notesMaster1.xml"/></Relationships>
</file>

<file path=ppt/notesSlides/_rels/notesSlide899.xml.rels><?xml version="1.0" encoding="UTF-8" standalone="yes"?>
<Relationships xmlns="http://schemas.openxmlformats.org/package/2006/relationships"><Relationship Id="rId2" Type="http://schemas.openxmlformats.org/officeDocument/2006/relationships/slide" Target="../slides/slide9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00.xml.rels><?xml version="1.0" encoding="UTF-8" standalone="yes"?>
<Relationships xmlns="http://schemas.openxmlformats.org/package/2006/relationships"><Relationship Id="rId2" Type="http://schemas.openxmlformats.org/officeDocument/2006/relationships/slide" Target="../slides/slide901.xml"/><Relationship Id="rId1" Type="http://schemas.openxmlformats.org/officeDocument/2006/relationships/notesMaster" Target="../notesMasters/notesMaster1.xml"/></Relationships>
</file>

<file path=ppt/notesSlides/_rels/notesSlide901.xml.rels><?xml version="1.0" encoding="UTF-8" standalone="yes"?>
<Relationships xmlns="http://schemas.openxmlformats.org/package/2006/relationships"><Relationship Id="rId2" Type="http://schemas.openxmlformats.org/officeDocument/2006/relationships/slide" Target="../slides/slide902.xml"/><Relationship Id="rId1" Type="http://schemas.openxmlformats.org/officeDocument/2006/relationships/notesMaster" Target="../notesMasters/notesMaster1.xml"/></Relationships>
</file>

<file path=ppt/notesSlides/_rels/notesSlide902.xml.rels><?xml version="1.0" encoding="UTF-8" standalone="yes"?>
<Relationships xmlns="http://schemas.openxmlformats.org/package/2006/relationships"><Relationship Id="rId2" Type="http://schemas.openxmlformats.org/officeDocument/2006/relationships/slide" Target="../slides/slide903.xml"/><Relationship Id="rId1" Type="http://schemas.openxmlformats.org/officeDocument/2006/relationships/notesMaster" Target="../notesMasters/notesMaster1.xml"/></Relationships>
</file>

<file path=ppt/notesSlides/_rels/notesSlide903.xml.rels><?xml version="1.0" encoding="UTF-8" standalone="yes"?>
<Relationships xmlns="http://schemas.openxmlformats.org/package/2006/relationships"><Relationship Id="rId2" Type="http://schemas.openxmlformats.org/officeDocument/2006/relationships/slide" Target="../slides/slide904.xml"/><Relationship Id="rId1" Type="http://schemas.openxmlformats.org/officeDocument/2006/relationships/notesMaster" Target="../notesMasters/notesMaster1.xml"/></Relationships>
</file>

<file path=ppt/notesSlides/_rels/notesSlide904.xml.rels><?xml version="1.0" encoding="UTF-8" standalone="yes"?>
<Relationships xmlns="http://schemas.openxmlformats.org/package/2006/relationships"><Relationship Id="rId2" Type="http://schemas.openxmlformats.org/officeDocument/2006/relationships/slide" Target="../slides/slide905.xml"/><Relationship Id="rId1" Type="http://schemas.openxmlformats.org/officeDocument/2006/relationships/notesMaster" Target="../notesMasters/notesMaster1.xml"/></Relationships>
</file>

<file path=ppt/notesSlides/_rels/notesSlide905.xml.rels><?xml version="1.0" encoding="UTF-8" standalone="yes"?>
<Relationships xmlns="http://schemas.openxmlformats.org/package/2006/relationships"><Relationship Id="rId2" Type="http://schemas.openxmlformats.org/officeDocument/2006/relationships/slide" Target="../slides/slide906.xml"/><Relationship Id="rId1" Type="http://schemas.openxmlformats.org/officeDocument/2006/relationships/notesMaster" Target="../notesMasters/notesMaster1.xml"/></Relationships>
</file>

<file path=ppt/notesSlides/_rels/notesSlide906.xml.rels><?xml version="1.0" encoding="UTF-8" standalone="yes"?>
<Relationships xmlns="http://schemas.openxmlformats.org/package/2006/relationships"><Relationship Id="rId2" Type="http://schemas.openxmlformats.org/officeDocument/2006/relationships/slide" Target="../slides/slide907.xml"/><Relationship Id="rId1" Type="http://schemas.openxmlformats.org/officeDocument/2006/relationships/notesMaster" Target="../notesMasters/notesMaster1.xml"/></Relationships>
</file>

<file path=ppt/notesSlides/_rels/notesSlide907.xml.rels><?xml version="1.0" encoding="UTF-8" standalone="yes"?>
<Relationships xmlns="http://schemas.openxmlformats.org/package/2006/relationships"><Relationship Id="rId2" Type="http://schemas.openxmlformats.org/officeDocument/2006/relationships/slide" Target="../slides/slide908.xml"/><Relationship Id="rId1" Type="http://schemas.openxmlformats.org/officeDocument/2006/relationships/notesMaster" Target="../notesMasters/notesMaster1.xml"/></Relationships>
</file>

<file path=ppt/notesSlides/_rels/notesSlide908.xml.rels><?xml version="1.0" encoding="UTF-8" standalone="yes"?>
<Relationships xmlns="http://schemas.openxmlformats.org/package/2006/relationships"><Relationship Id="rId2" Type="http://schemas.openxmlformats.org/officeDocument/2006/relationships/slide" Target="../slides/slide909.xml"/><Relationship Id="rId1" Type="http://schemas.openxmlformats.org/officeDocument/2006/relationships/notesMaster" Target="../notesMasters/notesMaster1.xml"/></Relationships>
</file>

<file path=ppt/notesSlides/_rels/notesSlide909.xml.rels><?xml version="1.0" encoding="UTF-8" standalone="yes"?>
<Relationships xmlns="http://schemas.openxmlformats.org/package/2006/relationships"><Relationship Id="rId2" Type="http://schemas.openxmlformats.org/officeDocument/2006/relationships/slide" Target="../slides/slide91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slide" Target="../slides/slide92.xml"/><Relationship Id="rId2" Type="http://schemas.openxmlformats.org/officeDocument/2006/relationships/notesMaster" Target="../notesMasters/notesMaster1.xml"/><Relationship Id="rId1" Type="http://schemas.openxmlformats.org/officeDocument/2006/relationships/tags" Target="../tags/tag99.xml"/></Relationships>
</file>

<file path=ppt/notesSlides/_rels/notesSlide910.xml.rels><?xml version="1.0" encoding="UTF-8" standalone="yes"?>
<Relationships xmlns="http://schemas.openxmlformats.org/package/2006/relationships"><Relationship Id="rId2" Type="http://schemas.openxmlformats.org/officeDocument/2006/relationships/slide" Target="../slides/slide911.xml"/><Relationship Id="rId1" Type="http://schemas.openxmlformats.org/officeDocument/2006/relationships/notesMaster" Target="../notesMasters/notesMaster1.xml"/></Relationships>
</file>

<file path=ppt/notesSlides/_rels/notesSlide911.xml.rels><?xml version="1.0" encoding="UTF-8" standalone="yes"?>
<Relationships xmlns="http://schemas.openxmlformats.org/package/2006/relationships"><Relationship Id="rId2" Type="http://schemas.openxmlformats.org/officeDocument/2006/relationships/slide" Target="../slides/slide912.xml"/><Relationship Id="rId1" Type="http://schemas.openxmlformats.org/officeDocument/2006/relationships/notesMaster" Target="../notesMasters/notesMaster1.xml"/></Relationships>
</file>

<file path=ppt/notesSlides/_rels/notesSlide912.xml.rels><?xml version="1.0" encoding="UTF-8" standalone="yes"?>
<Relationships xmlns="http://schemas.openxmlformats.org/package/2006/relationships"><Relationship Id="rId2" Type="http://schemas.openxmlformats.org/officeDocument/2006/relationships/slide" Target="../slides/slide913.xml"/><Relationship Id="rId1" Type="http://schemas.openxmlformats.org/officeDocument/2006/relationships/notesMaster" Target="../notesMasters/notesMaster1.xml"/></Relationships>
</file>

<file path=ppt/notesSlides/_rels/notesSlide913.xml.rels><?xml version="1.0" encoding="UTF-8" standalone="yes"?>
<Relationships xmlns="http://schemas.openxmlformats.org/package/2006/relationships"><Relationship Id="rId2" Type="http://schemas.openxmlformats.org/officeDocument/2006/relationships/slide" Target="../slides/slide914.xml"/><Relationship Id="rId1" Type="http://schemas.openxmlformats.org/officeDocument/2006/relationships/notesMaster" Target="../notesMasters/notesMaster1.xml"/></Relationships>
</file>

<file path=ppt/notesSlides/_rels/notesSlide914.xml.rels><?xml version="1.0" encoding="UTF-8" standalone="yes"?>
<Relationships xmlns="http://schemas.openxmlformats.org/package/2006/relationships"><Relationship Id="rId2" Type="http://schemas.openxmlformats.org/officeDocument/2006/relationships/slide" Target="../slides/slide915.xml"/><Relationship Id="rId1" Type="http://schemas.openxmlformats.org/officeDocument/2006/relationships/notesMaster" Target="../notesMasters/notesMaster1.xml"/></Relationships>
</file>

<file path=ppt/notesSlides/_rels/notesSlide915.xml.rels><?xml version="1.0" encoding="UTF-8" standalone="yes"?>
<Relationships xmlns="http://schemas.openxmlformats.org/package/2006/relationships"><Relationship Id="rId2" Type="http://schemas.openxmlformats.org/officeDocument/2006/relationships/slide" Target="../slides/slide916.xml"/><Relationship Id="rId1" Type="http://schemas.openxmlformats.org/officeDocument/2006/relationships/notesMaster" Target="../notesMasters/notesMaster1.xml"/></Relationships>
</file>

<file path=ppt/notesSlides/_rels/notesSlide916.xml.rels><?xml version="1.0" encoding="UTF-8" standalone="yes"?>
<Relationships xmlns="http://schemas.openxmlformats.org/package/2006/relationships"><Relationship Id="rId2" Type="http://schemas.openxmlformats.org/officeDocument/2006/relationships/slide" Target="../slides/slide917.xml"/><Relationship Id="rId1" Type="http://schemas.openxmlformats.org/officeDocument/2006/relationships/notesMaster" Target="../notesMasters/notesMaster1.xml"/></Relationships>
</file>

<file path=ppt/notesSlides/_rels/notesSlide917.xml.rels><?xml version="1.0" encoding="UTF-8" standalone="yes"?>
<Relationships xmlns="http://schemas.openxmlformats.org/package/2006/relationships"><Relationship Id="rId2" Type="http://schemas.openxmlformats.org/officeDocument/2006/relationships/slide" Target="../slides/slide918.xml"/><Relationship Id="rId1" Type="http://schemas.openxmlformats.org/officeDocument/2006/relationships/notesMaster" Target="../notesMasters/notesMaster1.xml"/></Relationships>
</file>

<file path=ppt/notesSlides/_rels/notesSlide918.xml.rels><?xml version="1.0" encoding="UTF-8" standalone="yes"?>
<Relationships xmlns="http://schemas.openxmlformats.org/package/2006/relationships"><Relationship Id="rId2" Type="http://schemas.openxmlformats.org/officeDocument/2006/relationships/slide" Target="../slides/slide919.xml"/><Relationship Id="rId1" Type="http://schemas.openxmlformats.org/officeDocument/2006/relationships/notesMaster" Target="../notesMasters/notesMaster1.xml"/></Relationships>
</file>

<file path=ppt/notesSlides/_rels/notesSlide919.xml.rels><?xml version="1.0" encoding="UTF-8" standalone="yes"?>
<Relationships xmlns="http://schemas.openxmlformats.org/package/2006/relationships"><Relationship Id="rId2" Type="http://schemas.openxmlformats.org/officeDocument/2006/relationships/slide" Target="../slides/slide92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slide" Target="../slides/slide93.xml"/><Relationship Id="rId2" Type="http://schemas.openxmlformats.org/officeDocument/2006/relationships/notesMaster" Target="../notesMasters/notesMaster1.xml"/><Relationship Id="rId1" Type="http://schemas.openxmlformats.org/officeDocument/2006/relationships/tags" Target="../tags/tag101.xml"/></Relationships>
</file>

<file path=ppt/notesSlides/_rels/notesSlide920.xml.rels><?xml version="1.0" encoding="UTF-8" standalone="yes"?>
<Relationships xmlns="http://schemas.openxmlformats.org/package/2006/relationships"><Relationship Id="rId2" Type="http://schemas.openxmlformats.org/officeDocument/2006/relationships/slide" Target="../slides/slide921.xml"/><Relationship Id="rId1" Type="http://schemas.openxmlformats.org/officeDocument/2006/relationships/notesMaster" Target="../notesMasters/notesMaster1.xml"/></Relationships>
</file>

<file path=ppt/notesSlides/_rels/notesSlide921.xml.rels><?xml version="1.0" encoding="UTF-8" standalone="yes"?>
<Relationships xmlns="http://schemas.openxmlformats.org/package/2006/relationships"><Relationship Id="rId2" Type="http://schemas.openxmlformats.org/officeDocument/2006/relationships/slide" Target="../slides/slide922.xml"/><Relationship Id="rId1" Type="http://schemas.openxmlformats.org/officeDocument/2006/relationships/notesMaster" Target="../notesMasters/notesMaster1.xml"/></Relationships>
</file>

<file path=ppt/notesSlides/_rels/notesSlide922.xml.rels><?xml version="1.0" encoding="UTF-8" standalone="yes"?>
<Relationships xmlns="http://schemas.openxmlformats.org/package/2006/relationships"><Relationship Id="rId2" Type="http://schemas.openxmlformats.org/officeDocument/2006/relationships/slide" Target="../slides/slide923.xml"/><Relationship Id="rId1" Type="http://schemas.openxmlformats.org/officeDocument/2006/relationships/notesMaster" Target="../notesMasters/notesMaster1.xml"/></Relationships>
</file>

<file path=ppt/notesSlides/_rels/notesSlide923.xml.rels><?xml version="1.0" encoding="UTF-8" standalone="yes"?>
<Relationships xmlns="http://schemas.openxmlformats.org/package/2006/relationships"><Relationship Id="rId2" Type="http://schemas.openxmlformats.org/officeDocument/2006/relationships/slide" Target="../slides/slide924.xml"/><Relationship Id="rId1" Type="http://schemas.openxmlformats.org/officeDocument/2006/relationships/notesMaster" Target="../notesMasters/notesMaster1.xml"/></Relationships>
</file>

<file path=ppt/notesSlides/_rels/notesSlide924.xml.rels><?xml version="1.0" encoding="UTF-8" standalone="yes"?>
<Relationships xmlns="http://schemas.openxmlformats.org/package/2006/relationships"><Relationship Id="rId2" Type="http://schemas.openxmlformats.org/officeDocument/2006/relationships/slide" Target="../slides/slide925.xml"/><Relationship Id="rId1" Type="http://schemas.openxmlformats.org/officeDocument/2006/relationships/notesMaster" Target="../notesMasters/notesMaster1.xml"/></Relationships>
</file>

<file path=ppt/notesSlides/_rels/notesSlide925.xml.rels><?xml version="1.0" encoding="UTF-8" standalone="yes"?>
<Relationships xmlns="http://schemas.openxmlformats.org/package/2006/relationships"><Relationship Id="rId2" Type="http://schemas.openxmlformats.org/officeDocument/2006/relationships/slide" Target="../slides/slide926.xml"/><Relationship Id="rId1" Type="http://schemas.openxmlformats.org/officeDocument/2006/relationships/notesMaster" Target="../notesMasters/notesMaster1.xml"/></Relationships>
</file>

<file path=ppt/notesSlides/_rels/notesSlide926.xml.rels><?xml version="1.0" encoding="UTF-8" standalone="yes"?>
<Relationships xmlns="http://schemas.openxmlformats.org/package/2006/relationships"><Relationship Id="rId2" Type="http://schemas.openxmlformats.org/officeDocument/2006/relationships/slide" Target="../slides/slide927.xml"/><Relationship Id="rId1" Type="http://schemas.openxmlformats.org/officeDocument/2006/relationships/notesMaster" Target="../notesMasters/notesMaster1.xml"/></Relationships>
</file>

<file path=ppt/notesSlides/_rels/notesSlide927.xml.rels><?xml version="1.0" encoding="UTF-8" standalone="yes"?>
<Relationships xmlns="http://schemas.openxmlformats.org/package/2006/relationships"><Relationship Id="rId2" Type="http://schemas.openxmlformats.org/officeDocument/2006/relationships/slide" Target="../slides/slide928.xml"/><Relationship Id="rId1" Type="http://schemas.openxmlformats.org/officeDocument/2006/relationships/notesMaster" Target="../notesMasters/notesMaster1.xml"/></Relationships>
</file>

<file path=ppt/notesSlides/_rels/notesSlide928.xml.rels><?xml version="1.0" encoding="UTF-8" standalone="yes"?>
<Relationships xmlns="http://schemas.openxmlformats.org/package/2006/relationships"><Relationship Id="rId2" Type="http://schemas.openxmlformats.org/officeDocument/2006/relationships/slide" Target="../slides/slide929.xml"/><Relationship Id="rId1" Type="http://schemas.openxmlformats.org/officeDocument/2006/relationships/notesMaster" Target="../notesMasters/notesMaster1.xml"/></Relationships>
</file>

<file path=ppt/notesSlides/_rels/notesSlide929.xml.rels><?xml version="1.0" encoding="UTF-8" standalone="yes"?>
<Relationships xmlns="http://schemas.openxmlformats.org/package/2006/relationships"><Relationship Id="rId2" Type="http://schemas.openxmlformats.org/officeDocument/2006/relationships/slide" Target="../slides/slide93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4.xml"/><Relationship Id="rId2" Type="http://schemas.openxmlformats.org/officeDocument/2006/relationships/notesMaster" Target="../notesMasters/notesMaster1.xml"/><Relationship Id="rId1" Type="http://schemas.openxmlformats.org/officeDocument/2006/relationships/tags" Target="../tags/tag103.xml"/></Relationships>
</file>

<file path=ppt/notesSlides/_rels/notesSlide930.xml.rels><?xml version="1.0" encoding="UTF-8" standalone="yes"?>
<Relationships xmlns="http://schemas.openxmlformats.org/package/2006/relationships"><Relationship Id="rId2" Type="http://schemas.openxmlformats.org/officeDocument/2006/relationships/slide" Target="../slides/slide931.xml"/><Relationship Id="rId1" Type="http://schemas.openxmlformats.org/officeDocument/2006/relationships/notesMaster" Target="../notesMasters/notesMaster1.xml"/></Relationships>
</file>

<file path=ppt/notesSlides/_rels/notesSlide931.xml.rels><?xml version="1.0" encoding="UTF-8" standalone="yes"?>
<Relationships xmlns="http://schemas.openxmlformats.org/package/2006/relationships"><Relationship Id="rId2" Type="http://schemas.openxmlformats.org/officeDocument/2006/relationships/slide" Target="../slides/slide932.xml"/><Relationship Id="rId1" Type="http://schemas.openxmlformats.org/officeDocument/2006/relationships/notesMaster" Target="../notesMasters/notesMaster1.xml"/></Relationships>
</file>

<file path=ppt/notesSlides/_rels/notesSlide932.xml.rels><?xml version="1.0" encoding="UTF-8" standalone="yes"?>
<Relationships xmlns="http://schemas.openxmlformats.org/package/2006/relationships"><Relationship Id="rId2" Type="http://schemas.openxmlformats.org/officeDocument/2006/relationships/slide" Target="../slides/slide933.xml"/><Relationship Id="rId1" Type="http://schemas.openxmlformats.org/officeDocument/2006/relationships/notesMaster" Target="../notesMasters/notesMaster1.xml"/></Relationships>
</file>

<file path=ppt/notesSlides/_rels/notesSlide933.xml.rels><?xml version="1.0" encoding="UTF-8" standalone="yes"?>
<Relationships xmlns="http://schemas.openxmlformats.org/package/2006/relationships"><Relationship Id="rId2" Type="http://schemas.openxmlformats.org/officeDocument/2006/relationships/slide" Target="../slides/slide934.xml"/><Relationship Id="rId1" Type="http://schemas.openxmlformats.org/officeDocument/2006/relationships/notesMaster" Target="../notesMasters/notesMaster1.xml"/></Relationships>
</file>

<file path=ppt/notesSlides/_rels/notesSlide934.xml.rels><?xml version="1.0" encoding="UTF-8" standalone="yes"?>
<Relationships xmlns="http://schemas.openxmlformats.org/package/2006/relationships"><Relationship Id="rId2" Type="http://schemas.openxmlformats.org/officeDocument/2006/relationships/slide" Target="../slides/slide935.xml"/><Relationship Id="rId1" Type="http://schemas.openxmlformats.org/officeDocument/2006/relationships/notesMaster" Target="../notesMasters/notesMaster1.xml"/></Relationships>
</file>

<file path=ppt/notesSlides/_rels/notesSlide935.xml.rels><?xml version="1.0" encoding="UTF-8" standalone="yes"?>
<Relationships xmlns="http://schemas.openxmlformats.org/package/2006/relationships"><Relationship Id="rId2" Type="http://schemas.openxmlformats.org/officeDocument/2006/relationships/slide" Target="../slides/slide936.xml"/><Relationship Id="rId1" Type="http://schemas.openxmlformats.org/officeDocument/2006/relationships/notesMaster" Target="../notesMasters/notesMaster1.xml"/></Relationships>
</file>

<file path=ppt/notesSlides/_rels/notesSlide936.xml.rels><?xml version="1.0" encoding="UTF-8" standalone="yes"?>
<Relationships xmlns="http://schemas.openxmlformats.org/package/2006/relationships"><Relationship Id="rId2" Type="http://schemas.openxmlformats.org/officeDocument/2006/relationships/slide" Target="../slides/slide937.xml"/><Relationship Id="rId1" Type="http://schemas.openxmlformats.org/officeDocument/2006/relationships/notesMaster" Target="../notesMasters/notesMaster1.xml"/></Relationships>
</file>

<file path=ppt/notesSlides/_rels/notesSlide937.xml.rels><?xml version="1.0" encoding="UTF-8" standalone="yes"?>
<Relationships xmlns="http://schemas.openxmlformats.org/package/2006/relationships"><Relationship Id="rId2" Type="http://schemas.openxmlformats.org/officeDocument/2006/relationships/slide" Target="../slides/slide938.xml"/><Relationship Id="rId1" Type="http://schemas.openxmlformats.org/officeDocument/2006/relationships/notesMaster" Target="../notesMasters/notesMaster1.xml"/></Relationships>
</file>

<file path=ppt/notesSlides/_rels/notesSlide938.xml.rels><?xml version="1.0" encoding="UTF-8" standalone="yes"?>
<Relationships xmlns="http://schemas.openxmlformats.org/package/2006/relationships"><Relationship Id="rId2" Type="http://schemas.openxmlformats.org/officeDocument/2006/relationships/slide" Target="../slides/slide939.xml"/><Relationship Id="rId1" Type="http://schemas.openxmlformats.org/officeDocument/2006/relationships/notesMaster" Target="../notesMasters/notesMaster1.xml"/></Relationships>
</file>

<file path=ppt/notesSlides/_rels/notesSlide939.xml.rels><?xml version="1.0" encoding="UTF-8" standalone="yes"?>
<Relationships xmlns="http://schemas.openxmlformats.org/package/2006/relationships"><Relationship Id="rId2" Type="http://schemas.openxmlformats.org/officeDocument/2006/relationships/slide" Target="../slides/slide94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0.xml.rels><?xml version="1.0" encoding="UTF-8" standalone="yes"?>
<Relationships xmlns="http://schemas.openxmlformats.org/package/2006/relationships"><Relationship Id="rId2" Type="http://schemas.openxmlformats.org/officeDocument/2006/relationships/slide" Target="../slides/slide941.xml"/><Relationship Id="rId1" Type="http://schemas.openxmlformats.org/officeDocument/2006/relationships/notesMaster" Target="../notesMasters/notesMaster1.xml"/></Relationships>
</file>

<file path=ppt/notesSlides/_rels/notesSlide941.xml.rels><?xml version="1.0" encoding="UTF-8" standalone="yes"?>
<Relationships xmlns="http://schemas.openxmlformats.org/package/2006/relationships"><Relationship Id="rId2" Type="http://schemas.openxmlformats.org/officeDocument/2006/relationships/slide" Target="../slides/slide942.xml"/><Relationship Id="rId1" Type="http://schemas.openxmlformats.org/officeDocument/2006/relationships/notesMaster" Target="../notesMasters/notesMaster1.xml"/></Relationships>
</file>

<file path=ppt/notesSlides/_rels/notesSlide942.xml.rels><?xml version="1.0" encoding="UTF-8" standalone="yes"?>
<Relationships xmlns="http://schemas.openxmlformats.org/package/2006/relationships"><Relationship Id="rId2" Type="http://schemas.openxmlformats.org/officeDocument/2006/relationships/slide" Target="../slides/slide943.xml"/><Relationship Id="rId1" Type="http://schemas.openxmlformats.org/officeDocument/2006/relationships/notesMaster" Target="../notesMasters/notesMaster1.xml"/></Relationships>
</file>

<file path=ppt/notesSlides/_rels/notesSlide943.xml.rels><?xml version="1.0" encoding="UTF-8" standalone="yes"?>
<Relationships xmlns="http://schemas.openxmlformats.org/package/2006/relationships"><Relationship Id="rId2" Type="http://schemas.openxmlformats.org/officeDocument/2006/relationships/slide" Target="../slides/slide944.xml"/><Relationship Id="rId1" Type="http://schemas.openxmlformats.org/officeDocument/2006/relationships/notesMaster" Target="../notesMasters/notesMaster1.xml"/></Relationships>
</file>

<file path=ppt/notesSlides/_rels/notesSlide944.xml.rels><?xml version="1.0" encoding="UTF-8" standalone="yes"?>
<Relationships xmlns="http://schemas.openxmlformats.org/package/2006/relationships"><Relationship Id="rId2" Type="http://schemas.openxmlformats.org/officeDocument/2006/relationships/slide" Target="../slides/slide945.xml"/><Relationship Id="rId1" Type="http://schemas.openxmlformats.org/officeDocument/2006/relationships/notesMaster" Target="../notesMasters/notesMaster1.xml"/></Relationships>
</file>

<file path=ppt/notesSlides/_rels/notesSlide945.xml.rels><?xml version="1.0" encoding="UTF-8" standalone="yes"?>
<Relationships xmlns="http://schemas.openxmlformats.org/package/2006/relationships"><Relationship Id="rId2" Type="http://schemas.openxmlformats.org/officeDocument/2006/relationships/slide" Target="../slides/slide946.xml"/><Relationship Id="rId1" Type="http://schemas.openxmlformats.org/officeDocument/2006/relationships/notesMaster" Target="../notesMasters/notesMaster1.xml"/></Relationships>
</file>

<file path=ppt/notesSlides/_rels/notesSlide946.xml.rels><?xml version="1.0" encoding="UTF-8" standalone="yes"?>
<Relationships xmlns="http://schemas.openxmlformats.org/package/2006/relationships"><Relationship Id="rId2" Type="http://schemas.openxmlformats.org/officeDocument/2006/relationships/slide" Target="../slides/slide947.xml"/><Relationship Id="rId1" Type="http://schemas.openxmlformats.org/officeDocument/2006/relationships/notesMaster" Target="../notesMasters/notesMaster1.xml"/></Relationships>
</file>

<file path=ppt/notesSlides/_rels/notesSlide947.xml.rels><?xml version="1.0" encoding="UTF-8" standalone="yes"?>
<Relationships xmlns="http://schemas.openxmlformats.org/package/2006/relationships"><Relationship Id="rId2" Type="http://schemas.openxmlformats.org/officeDocument/2006/relationships/slide" Target="../slides/slide948.xml"/><Relationship Id="rId1" Type="http://schemas.openxmlformats.org/officeDocument/2006/relationships/notesMaster" Target="../notesMasters/notesMaster1.xml"/></Relationships>
</file>

<file path=ppt/notesSlides/_rels/notesSlide948.xml.rels><?xml version="1.0" encoding="UTF-8" standalone="yes"?>
<Relationships xmlns="http://schemas.openxmlformats.org/package/2006/relationships"><Relationship Id="rId2" Type="http://schemas.openxmlformats.org/officeDocument/2006/relationships/slide" Target="../slides/slide949.xml"/><Relationship Id="rId1" Type="http://schemas.openxmlformats.org/officeDocument/2006/relationships/notesMaster" Target="../notesMasters/notesMaster1.xml"/></Relationships>
</file>

<file path=ppt/notesSlides/_rels/notesSlide949.xml.rels><?xml version="1.0" encoding="UTF-8" standalone="yes"?>
<Relationships xmlns="http://schemas.openxmlformats.org/package/2006/relationships"><Relationship Id="rId2" Type="http://schemas.openxmlformats.org/officeDocument/2006/relationships/slide" Target="../slides/slide9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0.xml.rels><?xml version="1.0" encoding="UTF-8" standalone="yes"?>
<Relationships xmlns="http://schemas.openxmlformats.org/package/2006/relationships"><Relationship Id="rId2" Type="http://schemas.openxmlformats.org/officeDocument/2006/relationships/slide" Target="../slides/slide951.xml"/><Relationship Id="rId1" Type="http://schemas.openxmlformats.org/officeDocument/2006/relationships/notesMaster" Target="../notesMasters/notesMaster1.xml"/></Relationships>
</file>

<file path=ppt/notesSlides/_rels/notesSlide951.xml.rels><?xml version="1.0" encoding="UTF-8" standalone="yes"?>
<Relationships xmlns="http://schemas.openxmlformats.org/package/2006/relationships"><Relationship Id="rId2" Type="http://schemas.openxmlformats.org/officeDocument/2006/relationships/slide" Target="../slides/slide952.xml"/><Relationship Id="rId1" Type="http://schemas.openxmlformats.org/officeDocument/2006/relationships/notesMaster" Target="../notesMasters/notesMaster1.xml"/></Relationships>
</file>

<file path=ppt/notesSlides/_rels/notesSlide952.xml.rels><?xml version="1.0" encoding="UTF-8" standalone="yes"?>
<Relationships xmlns="http://schemas.openxmlformats.org/package/2006/relationships"><Relationship Id="rId2" Type="http://schemas.openxmlformats.org/officeDocument/2006/relationships/slide" Target="../slides/slide953.xml"/><Relationship Id="rId1" Type="http://schemas.openxmlformats.org/officeDocument/2006/relationships/notesMaster" Target="../notesMasters/notesMaster1.xml"/></Relationships>
</file>

<file path=ppt/notesSlides/_rels/notesSlide953.xml.rels><?xml version="1.0" encoding="UTF-8" standalone="yes"?>
<Relationships xmlns="http://schemas.openxmlformats.org/package/2006/relationships"><Relationship Id="rId2" Type="http://schemas.openxmlformats.org/officeDocument/2006/relationships/slide" Target="../slides/slide954.xml"/><Relationship Id="rId1" Type="http://schemas.openxmlformats.org/officeDocument/2006/relationships/notesMaster" Target="../notesMasters/notesMaster1.xml"/></Relationships>
</file>

<file path=ppt/notesSlides/_rels/notesSlide954.xml.rels><?xml version="1.0" encoding="UTF-8" standalone="yes"?>
<Relationships xmlns="http://schemas.openxmlformats.org/package/2006/relationships"><Relationship Id="rId2" Type="http://schemas.openxmlformats.org/officeDocument/2006/relationships/slide" Target="../slides/slide955.xml"/><Relationship Id="rId1" Type="http://schemas.openxmlformats.org/officeDocument/2006/relationships/notesMaster" Target="../notesMasters/notesMaster1.xml"/></Relationships>
</file>

<file path=ppt/notesSlides/_rels/notesSlide955.xml.rels><?xml version="1.0" encoding="UTF-8" standalone="yes"?>
<Relationships xmlns="http://schemas.openxmlformats.org/package/2006/relationships"><Relationship Id="rId2" Type="http://schemas.openxmlformats.org/officeDocument/2006/relationships/slide" Target="../slides/slide956.xml"/><Relationship Id="rId1" Type="http://schemas.openxmlformats.org/officeDocument/2006/relationships/notesMaster" Target="../notesMasters/notesMaster1.xml"/></Relationships>
</file>

<file path=ppt/notesSlides/_rels/notesSlide956.xml.rels><?xml version="1.0" encoding="UTF-8" standalone="yes"?>
<Relationships xmlns="http://schemas.openxmlformats.org/package/2006/relationships"><Relationship Id="rId2" Type="http://schemas.openxmlformats.org/officeDocument/2006/relationships/slide" Target="../slides/slide957.xml"/><Relationship Id="rId1" Type="http://schemas.openxmlformats.org/officeDocument/2006/relationships/notesMaster" Target="../notesMasters/notesMaster1.xml"/></Relationships>
</file>

<file path=ppt/notesSlides/_rels/notesSlide957.xml.rels><?xml version="1.0" encoding="UTF-8" standalone="yes"?>
<Relationships xmlns="http://schemas.openxmlformats.org/package/2006/relationships"><Relationship Id="rId2" Type="http://schemas.openxmlformats.org/officeDocument/2006/relationships/slide" Target="../slides/slide958.xml"/><Relationship Id="rId1" Type="http://schemas.openxmlformats.org/officeDocument/2006/relationships/notesMaster" Target="../notesMasters/notesMaster1.xml"/></Relationships>
</file>

<file path=ppt/notesSlides/_rels/notesSlide958.xml.rels><?xml version="1.0" encoding="UTF-8" standalone="yes"?>
<Relationships xmlns="http://schemas.openxmlformats.org/package/2006/relationships"><Relationship Id="rId2" Type="http://schemas.openxmlformats.org/officeDocument/2006/relationships/slide" Target="../slides/slide959.xml"/><Relationship Id="rId1" Type="http://schemas.openxmlformats.org/officeDocument/2006/relationships/notesMaster" Target="../notesMasters/notesMaster1.xml"/></Relationships>
</file>

<file path=ppt/notesSlides/_rels/notesSlide959.xml.rels><?xml version="1.0" encoding="UTF-8" standalone="yes"?>
<Relationships xmlns="http://schemas.openxmlformats.org/package/2006/relationships"><Relationship Id="rId2" Type="http://schemas.openxmlformats.org/officeDocument/2006/relationships/slide" Target="../slides/slide96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0.xml.rels><?xml version="1.0" encoding="UTF-8" standalone="yes"?>
<Relationships xmlns="http://schemas.openxmlformats.org/package/2006/relationships"><Relationship Id="rId2" Type="http://schemas.openxmlformats.org/officeDocument/2006/relationships/slide" Target="../slides/slide961.xml"/><Relationship Id="rId1" Type="http://schemas.openxmlformats.org/officeDocument/2006/relationships/notesMaster" Target="../notesMasters/notesMaster1.xml"/></Relationships>
</file>

<file path=ppt/notesSlides/_rels/notesSlide961.xml.rels><?xml version="1.0" encoding="UTF-8" standalone="yes"?>
<Relationships xmlns="http://schemas.openxmlformats.org/package/2006/relationships"><Relationship Id="rId2" Type="http://schemas.openxmlformats.org/officeDocument/2006/relationships/slide" Target="../slides/slide962.xml"/><Relationship Id="rId1" Type="http://schemas.openxmlformats.org/officeDocument/2006/relationships/notesMaster" Target="../notesMasters/notesMaster1.xml"/></Relationships>
</file>

<file path=ppt/notesSlides/_rels/notesSlide962.xml.rels><?xml version="1.0" encoding="UTF-8" standalone="yes"?>
<Relationships xmlns="http://schemas.openxmlformats.org/package/2006/relationships"><Relationship Id="rId2" Type="http://schemas.openxmlformats.org/officeDocument/2006/relationships/slide" Target="../slides/slide963.xml"/><Relationship Id="rId1" Type="http://schemas.openxmlformats.org/officeDocument/2006/relationships/notesMaster" Target="../notesMasters/notesMaster1.xml"/></Relationships>
</file>

<file path=ppt/notesSlides/_rels/notesSlide963.xml.rels><?xml version="1.0" encoding="UTF-8" standalone="yes"?>
<Relationships xmlns="http://schemas.openxmlformats.org/package/2006/relationships"><Relationship Id="rId2" Type="http://schemas.openxmlformats.org/officeDocument/2006/relationships/slide" Target="../slides/slide964.xml"/><Relationship Id="rId1" Type="http://schemas.openxmlformats.org/officeDocument/2006/relationships/notesMaster" Target="../notesMasters/notesMaster1.xml"/></Relationships>
</file>

<file path=ppt/notesSlides/_rels/notesSlide964.xml.rels><?xml version="1.0" encoding="UTF-8" standalone="yes"?>
<Relationships xmlns="http://schemas.openxmlformats.org/package/2006/relationships"><Relationship Id="rId2" Type="http://schemas.openxmlformats.org/officeDocument/2006/relationships/slide" Target="../slides/slide965.xml"/><Relationship Id="rId1" Type="http://schemas.openxmlformats.org/officeDocument/2006/relationships/notesMaster" Target="../notesMasters/notesMaster1.xml"/></Relationships>
</file>

<file path=ppt/notesSlides/_rels/notesSlide965.xml.rels><?xml version="1.0" encoding="UTF-8" standalone="yes"?>
<Relationships xmlns="http://schemas.openxmlformats.org/package/2006/relationships"><Relationship Id="rId2" Type="http://schemas.openxmlformats.org/officeDocument/2006/relationships/slide" Target="../slides/slide966.xml"/><Relationship Id="rId1" Type="http://schemas.openxmlformats.org/officeDocument/2006/relationships/notesMaster" Target="../notesMasters/notesMaster1.xml"/></Relationships>
</file>

<file path=ppt/notesSlides/_rels/notesSlide966.xml.rels><?xml version="1.0" encoding="UTF-8" standalone="yes"?>
<Relationships xmlns="http://schemas.openxmlformats.org/package/2006/relationships"><Relationship Id="rId2" Type="http://schemas.openxmlformats.org/officeDocument/2006/relationships/slide" Target="../slides/slide967.xml"/><Relationship Id="rId1" Type="http://schemas.openxmlformats.org/officeDocument/2006/relationships/notesMaster" Target="../notesMasters/notesMaster1.xml"/></Relationships>
</file>

<file path=ppt/notesSlides/_rels/notesSlide967.xml.rels><?xml version="1.0" encoding="UTF-8" standalone="yes"?>
<Relationships xmlns="http://schemas.openxmlformats.org/package/2006/relationships"><Relationship Id="rId2" Type="http://schemas.openxmlformats.org/officeDocument/2006/relationships/slide" Target="../slides/slide968.xml"/><Relationship Id="rId1" Type="http://schemas.openxmlformats.org/officeDocument/2006/relationships/notesMaster" Target="../notesMasters/notesMaster1.xml"/></Relationships>
</file>

<file path=ppt/notesSlides/_rels/notesSlide968.xml.rels><?xml version="1.0" encoding="UTF-8" standalone="yes"?>
<Relationships xmlns="http://schemas.openxmlformats.org/package/2006/relationships"><Relationship Id="rId2" Type="http://schemas.openxmlformats.org/officeDocument/2006/relationships/slide" Target="../slides/slide969.xml"/><Relationship Id="rId1" Type="http://schemas.openxmlformats.org/officeDocument/2006/relationships/notesMaster" Target="../notesMasters/notesMaster1.xml"/></Relationships>
</file>

<file path=ppt/notesSlides/_rels/notesSlide969.xml.rels><?xml version="1.0" encoding="UTF-8" standalone="yes"?>
<Relationships xmlns="http://schemas.openxmlformats.org/package/2006/relationships"><Relationship Id="rId2" Type="http://schemas.openxmlformats.org/officeDocument/2006/relationships/slide" Target="../slides/slide97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0.xml.rels><?xml version="1.0" encoding="UTF-8" standalone="yes"?>
<Relationships xmlns="http://schemas.openxmlformats.org/package/2006/relationships"><Relationship Id="rId2" Type="http://schemas.openxmlformats.org/officeDocument/2006/relationships/slide" Target="../slides/slide971.xml"/><Relationship Id="rId1" Type="http://schemas.openxmlformats.org/officeDocument/2006/relationships/notesMaster" Target="../notesMasters/notesMaster1.xml"/></Relationships>
</file>

<file path=ppt/notesSlides/_rels/notesSlide971.xml.rels><?xml version="1.0" encoding="UTF-8" standalone="yes"?>
<Relationships xmlns="http://schemas.openxmlformats.org/package/2006/relationships"><Relationship Id="rId2" Type="http://schemas.openxmlformats.org/officeDocument/2006/relationships/slide" Target="../slides/slide972.xml"/><Relationship Id="rId1" Type="http://schemas.openxmlformats.org/officeDocument/2006/relationships/notesMaster" Target="../notesMasters/notesMaster1.xml"/></Relationships>
</file>

<file path=ppt/notesSlides/_rels/notesSlide972.xml.rels><?xml version="1.0" encoding="UTF-8" standalone="yes"?>
<Relationships xmlns="http://schemas.openxmlformats.org/package/2006/relationships"><Relationship Id="rId2" Type="http://schemas.openxmlformats.org/officeDocument/2006/relationships/slide" Target="../slides/slide973.xml"/><Relationship Id="rId1" Type="http://schemas.openxmlformats.org/officeDocument/2006/relationships/notesMaster" Target="../notesMasters/notesMaster1.xml"/></Relationships>
</file>

<file path=ppt/notesSlides/_rels/notesSlide973.xml.rels><?xml version="1.0" encoding="UTF-8" standalone="yes"?>
<Relationships xmlns="http://schemas.openxmlformats.org/package/2006/relationships"><Relationship Id="rId2" Type="http://schemas.openxmlformats.org/officeDocument/2006/relationships/slide" Target="../slides/slide974.xml"/><Relationship Id="rId1" Type="http://schemas.openxmlformats.org/officeDocument/2006/relationships/notesMaster" Target="../notesMasters/notesMaster1.xml"/></Relationships>
</file>

<file path=ppt/notesSlides/_rels/notesSlide974.xml.rels><?xml version="1.0" encoding="UTF-8" standalone="yes"?>
<Relationships xmlns="http://schemas.openxmlformats.org/package/2006/relationships"><Relationship Id="rId2" Type="http://schemas.openxmlformats.org/officeDocument/2006/relationships/slide" Target="../slides/slide975.xml"/><Relationship Id="rId1" Type="http://schemas.openxmlformats.org/officeDocument/2006/relationships/notesMaster" Target="../notesMasters/notesMaster1.xml"/></Relationships>
</file>

<file path=ppt/notesSlides/_rels/notesSlide975.xml.rels><?xml version="1.0" encoding="UTF-8" standalone="yes"?>
<Relationships xmlns="http://schemas.openxmlformats.org/package/2006/relationships"><Relationship Id="rId2" Type="http://schemas.openxmlformats.org/officeDocument/2006/relationships/slide" Target="../slides/slide976.xml"/><Relationship Id="rId1" Type="http://schemas.openxmlformats.org/officeDocument/2006/relationships/notesMaster" Target="../notesMasters/notesMaster1.xml"/></Relationships>
</file>

<file path=ppt/notesSlides/_rels/notesSlide976.xml.rels><?xml version="1.0" encoding="UTF-8" standalone="yes"?>
<Relationships xmlns="http://schemas.openxmlformats.org/package/2006/relationships"><Relationship Id="rId2" Type="http://schemas.openxmlformats.org/officeDocument/2006/relationships/slide" Target="../slides/slide977.xml"/><Relationship Id="rId1" Type="http://schemas.openxmlformats.org/officeDocument/2006/relationships/notesMaster" Target="../notesMasters/notesMaster1.xml"/></Relationships>
</file>

<file path=ppt/notesSlides/_rels/notesSlide977.xml.rels><?xml version="1.0" encoding="UTF-8" standalone="yes"?>
<Relationships xmlns="http://schemas.openxmlformats.org/package/2006/relationships"><Relationship Id="rId2" Type="http://schemas.openxmlformats.org/officeDocument/2006/relationships/slide" Target="../slides/slide978.xml"/><Relationship Id="rId1" Type="http://schemas.openxmlformats.org/officeDocument/2006/relationships/notesMaster" Target="../notesMasters/notesMaster1.xml"/></Relationships>
</file>

<file path=ppt/notesSlides/_rels/notesSlide978.xml.rels><?xml version="1.0" encoding="UTF-8" standalone="yes"?>
<Relationships xmlns="http://schemas.openxmlformats.org/package/2006/relationships"><Relationship Id="rId2" Type="http://schemas.openxmlformats.org/officeDocument/2006/relationships/slide" Target="../slides/slide979.xml"/><Relationship Id="rId1" Type="http://schemas.openxmlformats.org/officeDocument/2006/relationships/notesMaster" Target="../notesMasters/notesMaster1.xml"/></Relationships>
</file>

<file path=ppt/notesSlides/_rels/notesSlide979.xml.rels><?xml version="1.0" encoding="UTF-8" standalone="yes"?>
<Relationships xmlns="http://schemas.openxmlformats.org/package/2006/relationships"><Relationship Id="rId2" Type="http://schemas.openxmlformats.org/officeDocument/2006/relationships/slide" Target="../slides/slide98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0.xml.rels><?xml version="1.0" encoding="UTF-8" standalone="yes"?>
<Relationships xmlns="http://schemas.openxmlformats.org/package/2006/relationships"><Relationship Id="rId2" Type="http://schemas.openxmlformats.org/officeDocument/2006/relationships/slide" Target="../slides/slide981.xml"/><Relationship Id="rId1" Type="http://schemas.openxmlformats.org/officeDocument/2006/relationships/notesMaster" Target="../notesMasters/notesMaster1.xml"/></Relationships>
</file>

<file path=ppt/notesSlides/_rels/notesSlide981.xml.rels><?xml version="1.0" encoding="UTF-8" standalone="yes"?>
<Relationships xmlns="http://schemas.openxmlformats.org/package/2006/relationships"><Relationship Id="rId2" Type="http://schemas.openxmlformats.org/officeDocument/2006/relationships/slide" Target="../slides/slide982.xml"/><Relationship Id="rId1" Type="http://schemas.openxmlformats.org/officeDocument/2006/relationships/notesMaster" Target="../notesMasters/notesMaster1.xml"/></Relationships>
</file>

<file path=ppt/notesSlides/_rels/notesSlide982.xml.rels><?xml version="1.0" encoding="UTF-8" standalone="yes"?>
<Relationships xmlns="http://schemas.openxmlformats.org/package/2006/relationships"><Relationship Id="rId2" Type="http://schemas.openxmlformats.org/officeDocument/2006/relationships/slide" Target="../slides/slide983.xml"/><Relationship Id="rId1" Type="http://schemas.openxmlformats.org/officeDocument/2006/relationships/notesMaster" Target="../notesMasters/notesMaster1.xml"/></Relationships>
</file>

<file path=ppt/notesSlides/_rels/notesSlide983.xml.rels><?xml version="1.0" encoding="UTF-8" standalone="yes"?>
<Relationships xmlns="http://schemas.openxmlformats.org/package/2006/relationships"><Relationship Id="rId2" Type="http://schemas.openxmlformats.org/officeDocument/2006/relationships/slide" Target="../slides/slide984.xml"/><Relationship Id="rId1" Type="http://schemas.openxmlformats.org/officeDocument/2006/relationships/notesMaster" Target="../notesMasters/notesMaster1.xml"/></Relationships>
</file>

<file path=ppt/notesSlides/_rels/notesSlide984.xml.rels><?xml version="1.0" encoding="UTF-8" standalone="yes"?>
<Relationships xmlns="http://schemas.openxmlformats.org/package/2006/relationships"><Relationship Id="rId2" Type="http://schemas.openxmlformats.org/officeDocument/2006/relationships/slide" Target="../slides/slide985.xml"/><Relationship Id="rId1" Type="http://schemas.openxmlformats.org/officeDocument/2006/relationships/notesMaster" Target="../notesMasters/notesMaster1.xml"/></Relationships>
</file>

<file path=ppt/notesSlides/_rels/notesSlide985.xml.rels><?xml version="1.0" encoding="UTF-8" standalone="yes"?>
<Relationships xmlns="http://schemas.openxmlformats.org/package/2006/relationships"><Relationship Id="rId2" Type="http://schemas.openxmlformats.org/officeDocument/2006/relationships/slide" Target="../slides/slide986.xml"/><Relationship Id="rId1" Type="http://schemas.openxmlformats.org/officeDocument/2006/relationships/notesMaster" Target="../notesMasters/notesMaster1.xml"/></Relationships>
</file>

<file path=ppt/notesSlides/_rels/notesSlide986.xml.rels><?xml version="1.0" encoding="UTF-8" standalone="yes"?>
<Relationships xmlns="http://schemas.openxmlformats.org/package/2006/relationships"><Relationship Id="rId2" Type="http://schemas.openxmlformats.org/officeDocument/2006/relationships/slide" Target="../slides/slide987.xml"/><Relationship Id="rId1" Type="http://schemas.openxmlformats.org/officeDocument/2006/relationships/notesMaster" Target="../notesMasters/notesMaster1.xml"/></Relationships>
</file>

<file path=ppt/notesSlides/_rels/notesSlide987.xml.rels><?xml version="1.0" encoding="UTF-8" standalone="yes"?>
<Relationships xmlns="http://schemas.openxmlformats.org/package/2006/relationships"><Relationship Id="rId2" Type="http://schemas.openxmlformats.org/officeDocument/2006/relationships/slide" Target="../slides/slide988.xml"/><Relationship Id="rId1" Type="http://schemas.openxmlformats.org/officeDocument/2006/relationships/notesMaster" Target="../notesMasters/notesMaster1.xml"/></Relationships>
</file>

<file path=ppt/notesSlides/_rels/notesSlide988.xml.rels><?xml version="1.0" encoding="UTF-8" standalone="yes"?>
<Relationships xmlns="http://schemas.openxmlformats.org/package/2006/relationships"><Relationship Id="rId2" Type="http://schemas.openxmlformats.org/officeDocument/2006/relationships/slide" Target="../slides/slide989.xml"/><Relationship Id="rId1" Type="http://schemas.openxmlformats.org/officeDocument/2006/relationships/notesMaster" Target="../notesMasters/notesMaster1.xml"/></Relationships>
</file>

<file path=ppt/notesSlides/_rels/notesSlide989.xml.rels><?xml version="1.0" encoding="UTF-8" standalone="yes"?>
<Relationships xmlns="http://schemas.openxmlformats.org/package/2006/relationships"><Relationship Id="rId2" Type="http://schemas.openxmlformats.org/officeDocument/2006/relationships/slide" Target="../slides/slide99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0.xml.rels><?xml version="1.0" encoding="UTF-8" standalone="yes"?>
<Relationships xmlns="http://schemas.openxmlformats.org/package/2006/relationships"><Relationship Id="rId2" Type="http://schemas.openxmlformats.org/officeDocument/2006/relationships/slide" Target="../slides/slide991.xml"/><Relationship Id="rId1" Type="http://schemas.openxmlformats.org/officeDocument/2006/relationships/notesMaster" Target="../notesMasters/notesMaster1.xml"/></Relationships>
</file>

<file path=ppt/notesSlides/_rels/notesSlide991.xml.rels><?xml version="1.0" encoding="UTF-8" standalone="yes"?>
<Relationships xmlns="http://schemas.openxmlformats.org/package/2006/relationships"><Relationship Id="rId2" Type="http://schemas.openxmlformats.org/officeDocument/2006/relationships/slide" Target="../slides/slide992.xml"/><Relationship Id="rId1" Type="http://schemas.openxmlformats.org/officeDocument/2006/relationships/notesMaster" Target="../notesMasters/notesMaster1.xml"/></Relationships>
</file>

<file path=ppt/notesSlides/_rels/notesSlide992.xml.rels><?xml version="1.0" encoding="UTF-8" standalone="yes"?>
<Relationships xmlns="http://schemas.openxmlformats.org/package/2006/relationships"><Relationship Id="rId2" Type="http://schemas.openxmlformats.org/officeDocument/2006/relationships/slide" Target="../slides/slide993.xml"/><Relationship Id="rId1" Type="http://schemas.openxmlformats.org/officeDocument/2006/relationships/notesMaster" Target="../notesMasters/notesMaster1.xml"/></Relationships>
</file>

<file path=ppt/notesSlides/_rels/notesSlide993.xml.rels><?xml version="1.0" encoding="UTF-8" standalone="yes"?>
<Relationships xmlns="http://schemas.openxmlformats.org/package/2006/relationships"><Relationship Id="rId2" Type="http://schemas.openxmlformats.org/officeDocument/2006/relationships/slide" Target="../slides/slide994.xml"/><Relationship Id="rId1" Type="http://schemas.openxmlformats.org/officeDocument/2006/relationships/notesMaster" Target="../notesMasters/notesMaster1.xml"/></Relationships>
</file>

<file path=ppt/notesSlides/_rels/notesSlide994.xml.rels><?xml version="1.0" encoding="UTF-8" standalone="yes"?>
<Relationships xmlns="http://schemas.openxmlformats.org/package/2006/relationships"><Relationship Id="rId2" Type="http://schemas.openxmlformats.org/officeDocument/2006/relationships/slide" Target="../slides/slide995.xml"/><Relationship Id="rId1" Type="http://schemas.openxmlformats.org/officeDocument/2006/relationships/notesMaster" Target="../notesMasters/notesMaster1.xml"/></Relationships>
</file>

<file path=ppt/notesSlides/_rels/notesSlide995.xml.rels><?xml version="1.0" encoding="UTF-8" standalone="yes"?>
<Relationships xmlns="http://schemas.openxmlformats.org/package/2006/relationships"><Relationship Id="rId2" Type="http://schemas.openxmlformats.org/officeDocument/2006/relationships/slide" Target="../slides/slide996.xml"/><Relationship Id="rId1" Type="http://schemas.openxmlformats.org/officeDocument/2006/relationships/notesMaster" Target="../notesMasters/notesMaster1.xml"/></Relationships>
</file>

<file path=ppt/notesSlides/_rels/notesSlide996.xml.rels><?xml version="1.0" encoding="UTF-8" standalone="yes"?>
<Relationships xmlns="http://schemas.openxmlformats.org/package/2006/relationships"><Relationship Id="rId2" Type="http://schemas.openxmlformats.org/officeDocument/2006/relationships/slide" Target="../slides/slide997.xml"/><Relationship Id="rId1" Type="http://schemas.openxmlformats.org/officeDocument/2006/relationships/notesMaster" Target="../notesMasters/notesMaster1.xml"/></Relationships>
</file>

<file path=ppt/notesSlides/_rels/notesSlide997.xml.rels><?xml version="1.0" encoding="UTF-8" standalone="yes"?>
<Relationships xmlns="http://schemas.openxmlformats.org/package/2006/relationships"><Relationship Id="rId2" Type="http://schemas.openxmlformats.org/officeDocument/2006/relationships/slide" Target="../slides/slide998.xml"/><Relationship Id="rId1" Type="http://schemas.openxmlformats.org/officeDocument/2006/relationships/notesMaster" Target="../notesMasters/notesMaster1.xml"/></Relationships>
</file>

<file path=ppt/notesSlides/_rels/notesSlide998.xml.rels><?xml version="1.0" encoding="UTF-8" standalone="yes"?>
<Relationships xmlns="http://schemas.openxmlformats.org/package/2006/relationships"><Relationship Id="rId2" Type="http://schemas.openxmlformats.org/officeDocument/2006/relationships/slide" Target="../slides/slide999.xml"/><Relationship Id="rId1" Type="http://schemas.openxmlformats.org/officeDocument/2006/relationships/notesMaster" Target="../notesMasters/notesMaster1.xml"/></Relationships>
</file>

<file path=ppt/notesSlides/_rels/notesSlide999.xml.rels><?xml version="1.0" encoding="UTF-8" standalone="yes"?>
<Relationships xmlns="http://schemas.openxmlformats.org/package/2006/relationships"><Relationship Id="rId2" Type="http://schemas.openxmlformats.org/officeDocument/2006/relationships/slide" Target="../slides/slide10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a:t>
            </a:fld>
            <a:endParaRPr lang="en-US" dirty="0"/>
          </a:p>
        </p:txBody>
      </p:sp>
    </p:spTree>
    <p:extLst>
      <p:ext uri="{BB962C8B-B14F-4D97-AF65-F5344CB8AC3E}">
        <p14:creationId xmlns:p14="http://schemas.microsoft.com/office/powerpoint/2010/main" val="1709048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table on this page shows how dramatically the quality can improve when moving from a 1 sigma process, to 2 sigma, to 3, and so on.</a:t>
            </a:r>
          </a:p>
          <a:p>
            <a:pPr>
              <a:buFont typeface="Arial" pitchFamily="34" charset="0"/>
              <a:buChar char="•"/>
            </a:pPr>
            <a:r>
              <a:rPr lang="en-US" baseline="0" dirty="0"/>
              <a:t>On the next page we will look at how this concept applies to some everyday applications.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a:t>
            </a:fld>
            <a:endParaRPr lang="en-US" dirty="0"/>
          </a:p>
        </p:txBody>
      </p:sp>
    </p:spTree>
    <p:extLst>
      <p:ext uri="{BB962C8B-B14F-4D97-AF65-F5344CB8AC3E}">
        <p14:creationId xmlns:p14="http://schemas.microsoft.com/office/powerpoint/2010/main" val="417184596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dirty="0"/>
              <a:t>Prioritize the customer requirements based on </a:t>
            </a:r>
            <a:r>
              <a:rPr lang="en-US" dirty="0"/>
              <a:t>importance rating, target value, scale-up factor, sales point.</a:t>
            </a:r>
            <a:endParaRPr lang="en-GB" dirty="0"/>
          </a:p>
        </p:txBody>
      </p:sp>
      <p:sp>
        <p:nvSpPr>
          <p:cNvPr id="4" name="Slide Number Placeholder 3"/>
          <p:cNvSpPr>
            <a:spLocks noGrp="1"/>
          </p:cNvSpPr>
          <p:nvPr>
            <p:ph type="sldNum" sz="quarter" idx="5"/>
          </p:nvPr>
        </p:nvSpPr>
        <p:spPr/>
        <p:txBody>
          <a:bodyPr/>
          <a:lstStyle/>
          <a:p>
            <a:pPr>
              <a:defRPr/>
            </a:pPr>
            <a:fld id="{C071074E-28EA-45FF-9058-DAB802F302A8}" type="slidenum">
              <a:rPr lang="en-US" smtClean="0"/>
              <a:pPr>
                <a:defRPr/>
              </a:pPr>
              <a:t>101</a:t>
            </a:fld>
            <a:endParaRPr lang="en-US" dirty="0"/>
          </a:p>
        </p:txBody>
      </p:sp>
    </p:spTree>
    <p:extLst>
      <p:ext uri="{BB962C8B-B14F-4D97-AF65-F5344CB8AC3E}">
        <p14:creationId xmlns:p14="http://schemas.microsoft.com/office/powerpoint/2010/main" val="2969316670"/>
      </p:ext>
    </p:extLst>
  </p:cSld>
  <p:clrMapOvr>
    <a:masterClrMapping/>
  </p:clrMapOvr>
</p:notes>
</file>

<file path=ppt/notesSlides/notesSlide10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good problem statement for a DOE should be specific, quantifiable, and have a clear</a:t>
            </a:r>
            <a:r>
              <a:rPr lang="en-US" baseline="0" dirty="0"/>
              <a:t> implication for the business.</a:t>
            </a:r>
          </a:p>
          <a:p>
            <a:pPr>
              <a:buFont typeface="Arial" pitchFamily="34" charset="0"/>
              <a:buChar char="•"/>
            </a:pPr>
            <a:r>
              <a:rPr lang="en-US" baseline="0" dirty="0"/>
              <a:t> It should not include conclusions, solutions, or causes – which are all possible outputs of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1001</a:t>
            </a:fld>
            <a:endParaRPr lang="en-US" dirty="0"/>
          </a:p>
        </p:txBody>
      </p:sp>
    </p:spTree>
    <p:extLst>
      <p:ext uri="{BB962C8B-B14F-4D97-AF65-F5344CB8AC3E}">
        <p14:creationId xmlns:p14="http://schemas.microsoft.com/office/powerpoint/2010/main" val="2724115432"/>
      </p:ext>
    </p:extLst>
  </p:cSld>
  <p:clrMapOvr>
    <a:masterClrMapping/>
  </p:clrMapOvr>
</p:notes>
</file>

<file path=ppt/notesSlides/notesSlide10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should clearly state what the expected outcome of the experiment</a:t>
            </a:r>
            <a:r>
              <a:rPr lang="en-US" baseline="0" dirty="0"/>
              <a:t> 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1002</a:t>
            </a:fld>
            <a:endParaRPr lang="en-US" dirty="0"/>
          </a:p>
        </p:txBody>
      </p:sp>
    </p:spTree>
    <p:extLst>
      <p:ext uri="{BB962C8B-B14F-4D97-AF65-F5344CB8AC3E}">
        <p14:creationId xmlns:p14="http://schemas.microsoft.com/office/powerpoint/2010/main" val="3165646073"/>
      </p:ext>
    </p:extLst>
  </p:cSld>
  <p:clrMapOvr>
    <a:masterClrMapping/>
  </p:clrMapOvr>
</p:notes>
</file>

<file path=ppt/notesSlides/notesSlide10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primary metric of a DOE is the response variable, or “Y”.</a:t>
            </a:r>
          </a:p>
          <a:p>
            <a:pPr>
              <a:buFont typeface="Arial" pitchFamily="34" charset="0"/>
              <a:buChar char="•"/>
            </a:pPr>
            <a:r>
              <a:rPr lang="en-US" dirty="0"/>
              <a:t> It</a:t>
            </a:r>
            <a:r>
              <a:rPr lang="en-US" baseline="0" dirty="0"/>
              <a:t> is critical to understand the quality of the measurement system before starting a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1003</a:t>
            </a:fld>
            <a:endParaRPr lang="en-US" dirty="0"/>
          </a:p>
        </p:txBody>
      </p:sp>
    </p:spTree>
    <p:extLst>
      <p:ext uri="{BB962C8B-B14F-4D97-AF65-F5344CB8AC3E}">
        <p14:creationId xmlns:p14="http://schemas.microsoft.com/office/powerpoint/2010/main" val="2499037722"/>
      </p:ext>
    </p:extLst>
  </p:cSld>
  <p:clrMapOvr>
    <a:masterClrMapping/>
  </p:clrMapOvr>
</p:notes>
</file>

<file path=ppt/notesSlides/notesSlide10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a:t>
            </a:r>
            <a:r>
              <a:rPr lang="en-US" baseline="0" dirty="0"/>
              <a:t> is a quality measurement system important?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1004</a:t>
            </a:fld>
            <a:endParaRPr lang="en-US" dirty="0"/>
          </a:p>
        </p:txBody>
      </p:sp>
    </p:spTree>
    <p:extLst>
      <p:ext uri="{BB962C8B-B14F-4D97-AF65-F5344CB8AC3E}">
        <p14:creationId xmlns:p14="http://schemas.microsoft.com/office/powerpoint/2010/main" val="342475671"/>
      </p:ext>
    </p:extLst>
  </p:cSld>
  <p:clrMapOvr>
    <a:masterClrMapping/>
  </p:clrMapOvr>
</p:notes>
</file>

<file path=ppt/notesSlides/notesSlide10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a:t>
            </a:r>
            <a:r>
              <a:rPr lang="en-US" baseline="0" dirty="0"/>
              <a:t> there is solid understanding of the primary metric: discrete vs. continuous, is the goal to shift the mean or reduce variation, is it stable, is it seasonal or cyclical,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1005</a:t>
            </a:fld>
            <a:endParaRPr lang="en-US" dirty="0"/>
          </a:p>
        </p:txBody>
      </p:sp>
    </p:spTree>
    <p:extLst>
      <p:ext uri="{BB962C8B-B14F-4D97-AF65-F5344CB8AC3E}">
        <p14:creationId xmlns:p14="http://schemas.microsoft.com/office/powerpoint/2010/main" val="4128682187"/>
      </p:ext>
    </p:extLst>
  </p:cSld>
  <p:clrMapOvr>
    <a:masterClrMapping/>
  </p:clrMapOvr>
</p:notes>
</file>

<file path=ppt/notesSlides/notesSlide10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Factors for a DOE should be determined throughout</a:t>
            </a:r>
            <a:r>
              <a:rPr lang="en-US" baseline="0" dirty="0"/>
              <a:t> the DMAIC process, so the list of potential factors should have already been prioritized and narrowed prior to this 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1006</a:t>
            </a:fld>
            <a:endParaRPr lang="en-US" dirty="0"/>
          </a:p>
        </p:txBody>
      </p:sp>
    </p:spTree>
    <p:extLst>
      <p:ext uri="{BB962C8B-B14F-4D97-AF65-F5344CB8AC3E}">
        <p14:creationId xmlns:p14="http://schemas.microsoft.com/office/powerpoint/2010/main" val="3620557648"/>
      </p:ext>
    </p:extLst>
  </p:cSld>
  <p:clrMapOvr>
    <a:masterClrMapping/>
  </p:clrMapOvr>
</p:notes>
</file>

<file path=ppt/notesSlides/notesSlide10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Factor settings are the values at which the factors</a:t>
            </a:r>
            <a:r>
              <a:rPr lang="en-US" baseline="0" dirty="0"/>
              <a:t> will be set during the experiment. The settings are typically a high, low, and sometimes a medium setting. The range of settings should be wide enough to represent a typical operating range that will achieve a measureable response, but narrow enough to be practical.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1007</a:t>
            </a:fld>
            <a:endParaRPr lang="en-US" dirty="0"/>
          </a:p>
        </p:txBody>
      </p:sp>
    </p:spTree>
    <p:extLst>
      <p:ext uri="{BB962C8B-B14F-4D97-AF65-F5344CB8AC3E}">
        <p14:creationId xmlns:p14="http://schemas.microsoft.com/office/powerpoint/2010/main" val="3498661536"/>
      </p:ext>
    </p:extLst>
  </p:cSld>
  <p:clrMapOvr>
    <a:masterClrMapping/>
  </p:clrMapOvr>
</p:notes>
</file>

<file path=ppt/notesSlides/notesSlide10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There are different types of experiment designs used for different objectives.</a:t>
            </a:r>
          </a:p>
          <a:p>
            <a:pPr>
              <a:buFont typeface="Arial" pitchFamily="34" charset="0"/>
              <a:buChar char="•"/>
            </a:pPr>
            <a:r>
              <a:rPr lang="en-US" baseline="0" dirty="0"/>
              <a:t> Screening to narrow from many factors to the vital few.</a:t>
            </a:r>
          </a:p>
          <a:p>
            <a:pPr>
              <a:buFont typeface="Arial" pitchFamily="34" charset="0"/>
              <a:buChar char="•"/>
            </a:pPr>
            <a:r>
              <a:rPr lang="en-US" baseline="0" dirty="0"/>
              <a:t> Characterization designs to understand the main effects between factor and response, and any interactions between factors that drive a response.</a:t>
            </a:r>
          </a:p>
          <a:p>
            <a:pPr>
              <a:buFont typeface="Arial" pitchFamily="34" charset="0"/>
              <a:buChar char="•"/>
            </a:pPr>
            <a:r>
              <a:rPr lang="en-US" baseline="0" dirty="0"/>
              <a:t> Optimization designs to find the best settings to gain a desired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1008</a:t>
            </a:fld>
            <a:endParaRPr lang="en-US" dirty="0"/>
          </a:p>
        </p:txBody>
      </p:sp>
    </p:spTree>
    <p:extLst>
      <p:ext uri="{BB962C8B-B14F-4D97-AF65-F5344CB8AC3E}">
        <p14:creationId xmlns:p14="http://schemas.microsoft.com/office/powerpoint/2010/main" val="1277317904"/>
      </p:ext>
    </p:extLst>
  </p:cSld>
  <p:clrMapOvr>
    <a:masterClrMapping/>
  </p:clrMapOvr>
</p:notes>
</file>

<file path=ppt/notesSlides/notesSlide10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of the amount of work and coordination necessary to conduct a DOE, a project plan</a:t>
            </a:r>
            <a:r>
              <a:rPr lang="en-US" baseline="0" dirty="0"/>
              <a:t> can be useful.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1009</a:t>
            </a:fld>
            <a:endParaRPr lang="en-US" dirty="0"/>
          </a:p>
        </p:txBody>
      </p:sp>
    </p:spTree>
    <p:extLst>
      <p:ext uri="{BB962C8B-B14F-4D97-AF65-F5344CB8AC3E}">
        <p14:creationId xmlns:p14="http://schemas.microsoft.com/office/powerpoint/2010/main" val="547596091"/>
      </p:ext>
    </p:extLst>
  </p:cSld>
  <p:clrMapOvr>
    <a:masterClrMapping/>
  </p:clrMapOvr>
</p:notes>
</file>

<file path=ppt/notesSlides/notesSlide10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Ensure you have support before trying to run a DOE. Use some common</a:t>
            </a:r>
            <a:r>
              <a:rPr lang="en-US" baseline="0" dirty="0"/>
              <a:t> tools to help with this.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1010</a:t>
            </a:fld>
            <a:endParaRPr lang="en-US" dirty="0"/>
          </a:p>
        </p:txBody>
      </p:sp>
    </p:spTree>
    <p:extLst>
      <p:ext uri="{BB962C8B-B14F-4D97-AF65-F5344CB8AC3E}">
        <p14:creationId xmlns:p14="http://schemas.microsoft.com/office/powerpoint/2010/main" val="291744772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342900" indent="-342900" eaLnBrk="1" hangingPunct="1">
              <a:buFont typeface="Arial" pitchFamily="34" charset="0"/>
              <a:buChar char="•"/>
            </a:pPr>
            <a:r>
              <a:rPr lang="en-US" dirty="0"/>
              <a:t>Use</a:t>
            </a:r>
            <a:r>
              <a:rPr lang="en-US" baseline="0" dirty="0"/>
              <a:t> the competitive assessment as an opportunity to c</a:t>
            </a:r>
            <a:r>
              <a:rPr lang="en-US" dirty="0"/>
              <a:t>ompare your product/process requirements and specifications with your competitors’ products/process. </a:t>
            </a:r>
          </a:p>
          <a:p>
            <a:pPr marL="342900" indent="-342900" eaLnBrk="1" hangingPunct="1">
              <a:buFont typeface="Arial" pitchFamily="34" charset="0"/>
              <a:buChar char="•"/>
            </a:pPr>
            <a:r>
              <a:rPr lang="en-US" dirty="0"/>
              <a:t>The customer can be used to estimate 1–5 ratings on all products/processes</a:t>
            </a:r>
            <a:r>
              <a:rPr lang="en-US" baseline="0" dirty="0"/>
              <a:t>.</a:t>
            </a:r>
            <a:endParaRPr lang="en-GB" dirty="0"/>
          </a:p>
        </p:txBody>
      </p:sp>
      <p:sp>
        <p:nvSpPr>
          <p:cNvPr id="4" name="Slide Number Placeholder 3"/>
          <p:cNvSpPr>
            <a:spLocks noGrp="1"/>
          </p:cNvSpPr>
          <p:nvPr>
            <p:ph type="sldNum" sz="quarter" idx="5"/>
          </p:nvPr>
        </p:nvSpPr>
        <p:spPr/>
        <p:txBody>
          <a:bodyPr/>
          <a:lstStyle/>
          <a:p>
            <a:pPr>
              <a:defRPr/>
            </a:pPr>
            <a:fld id="{7B630E41-A906-4A7D-9337-C6C798454B27}" type="slidenum">
              <a:rPr lang="en-US" smtClean="0"/>
              <a:pPr>
                <a:defRPr/>
              </a:pPr>
              <a:t>102</a:t>
            </a:fld>
            <a:endParaRPr lang="en-US" dirty="0"/>
          </a:p>
        </p:txBody>
      </p:sp>
    </p:spTree>
    <p:extLst>
      <p:ext uri="{BB962C8B-B14F-4D97-AF65-F5344CB8AC3E}">
        <p14:creationId xmlns:p14="http://schemas.microsoft.com/office/powerpoint/2010/main" val="3628522772"/>
      </p:ext>
    </p:extLst>
  </p:cSld>
  <p:clrMapOvr>
    <a:masterClrMapping/>
  </p:clrMapOvr>
</p:notes>
</file>

<file path=ppt/notesSlides/notesSlide10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1011</a:t>
            </a:fld>
            <a:endParaRPr lang="en-US" dirty="0"/>
          </a:p>
        </p:txBody>
      </p:sp>
    </p:spTree>
    <p:extLst>
      <p:ext uri="{BB962C8B-B14F-4D97-AF65-F5344CB8AC3E}">
        <p14:creationId xmlns:p14="http://schemas.microsoft.com/office/powerpoint/2010/main" val="2227893919"/>
      </p:ext>
    </p:extLst>
  </p:cSld>
  <p:clrMapOvr>
    <a:masterClrMapping/>
  </p:clrMapOvr>
</p:notes>
</file>

<file path=ppt/notesSlides/notesSlide10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1012</a:t>
            </a:fld>
            <a:endParaRPr lang="en-US" dirty="0"/>
          </a:p>
        </p:txBody>
      </p:sp>
    </p:spTree>
    <p:extLst>
      <p:ext uri="{BB962C8B-B14F-4D97-AF65-F5344CB8AC3E}">
        <p14:creationId xmlns:p14="http://schemas.microsoft.com/office/powerpoint/2010/main" val="23457568"/>
      </p:ext>
    </p:extLst>
  </p:cSld>
  <p:clrMapOvr>
    <a:masterClrMapping/>
  </p:clrMapOvr>
</p:notes>
</file>

<file path=ppt/notesSlides/notesSlide10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some</a:t>
            </a:r>
            <a:r>
              <a:rPr lang="en-US" baseline="0" dirty="0"/>
              <a:t> situations where a single DOE will not achieve the objective on its 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1013</a:t>
            </a:fld>
            <a:endParaRPr lang="en-US" dirty="0"/>
          </a:p>
        </p:txBody>
      </p:sp>
    </p:spTree>
    <p:extLst>
      <p:ext uri="{BB962C8B-B14F-4D97-AF65-F5344CB8AC3E}">
        <p14:creationId xmlns:p14="http://schemas.microsoft.com/office/powerpoint/2010/main" val="3525357564"/>
      </p:ext>
    </p:extLst>
  </p:cSld>
  <p:clrMapOvr>
    <a:masterClrMapping/>
  </p:clrMapOvr>
</p:notes>
</file>

<file path=ppt/notesSlides/notesSlide10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1014</a:t>
            </a:fld>
            <a:endParaRPr lang="en-US" dirty="0"/>
          </a:p>
        </p:txBody>
      </p:sp>
    </p:spTree>
    <p:extLst>
      <p:ext uri="{BB962C8B-B14F-4D97-AF65-F5344CB8AC3E}">
        <p14:creationId xmlns:p14="http://schemas.microsoft.com/office/powerpoint/2010/main" val="1988515192"/>
      </p:ext>
    </p:extLst>
  </p:cSld>
  <p:clrMapOvr>
    <a:masterClrMapping/>
  </p:clrMapOvr>
</p:notes>
</file>

<file path=ppt/notesSlides/notesSlide10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many factors to consider when deciding what type of experimental approach to take:</a:t>
            </a:r>
          </a:p>
          <a:p>
            <a:pPr>
              <a:buFont typeface="Arial" pitchFamily="34" charset="0"/>
              <a:buChar char="•"/>
            </a:pPr>
            <a:r>
              <a:rPr lang="en-US" baseline="0" dirty="0"/>
              <a:t> What are we trying to learn? What are the objectives?</a:t>
            </a:r>
          </a:p>
          <a:p>
            <a:pPr>
              <a:buFont typeface="Arial" pitchFamily="34" charset="0"/>
              <a:buChar char="•"/>
            </a:pPr>
            <a:r>
              <a:rPr lang="en-US" baseline="0" dirty="0"/>
              <a:t> What resources are available for experimenting, and how much are the experiments expected to cost?</a:t>
            </a:r>
          </a:p>
          <a:p>
            <a:pPr>
              <a:buFont typeface="Arial" pitchFamily="34" charset="0"/>
              <a:buChar char="•"/>
            </a:pPr>
            <a:r>
              <a:rPr lang="en-US" baseline="0" dirty="0"/>
              <a:t> How good is the measurement system?</a:t>
            </a:r>
          </a:p>
          <a:p>
            <a:pPr>
              <a:buFont typeface="Arial" pitchFamily="34" charset="0"/>
              <a:buChar char="•"/>
            </a:pPr>
            <a:r>
              <a:rPr lang="en-US" baseline="0" dirty="0"/>
              <a:t> Is the process stable, and can we expect the experiment to give us a true reading on how the process will react to changing factors?</a:t>
            </a:r>
          </a:p>
          <a:p>
            <a:pPr>
              <a:buFont typeface="Arial" pitchFamily="34" charset="0"/>
              <a:buChar char="•"/>
            </a:pPr>
            <a:r>
              <a:rPr lang="en-US" baseline="0" dirty="0"/>
              <a:t> What are the right factors to experiment with, and what are the appropriate settings to use?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1015</a:t>
            </a:fld>
            <a:endParaRPr lang="en-US" dirty="0"/>
          </a:p>
        </p:txBody>
      </p:sp>
    </p:spTree>
    <p:extLst>
      <p:ext uri="{BB962C8B-B14F-4D97-AF65-F5344CB8AC3E}">
        <p14:creationId xmlns:p14="http://schemas.microsoft.com/office/powerpoint/2010/main" val="917838219"/>
      </p:ext>
    </p:extLst>
  </p:cSld>
  <p:clrMapOvr>
    <a:masterClrMapping/>
  </p:clrMapOvr>
</p:notes>
</file>

<file path=ppt/notesSlides/notesSlide10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1016</a:t>
            </a:fld>
            <a:endParaRPr lang="en-US" dirty="0"/>
          </a:p>
        </p:txBody>
      </p:sp>
    </p:spTree>
    <p:extLst>
      <p:ext uri="{BB962C8B-B14F-4D97-AF65-F5344CB8AC3E}">
        <p14:creationId xmlns:p14="http://schemas.microsoft.com/office/powerpoint/2010/main" val="3396640314"/>
      </p:ext>
    </p:extLst>
  </p:cSld>
  <p:clrMapOvr>
    <a:masterClrMapping/>
  </p:clrMapOvr>
</p:notes>
</file>

<file path=ppt/notesSlides/notesSlide10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1017</a:t>
            </a:fld>
            <a:endParaRPr lang="en-US" dirty="0"/>
          </a:p>
        </p:txBody>
      </p:sp>
    </p:spTree>
    <p:extLst>
      <p:ext uri="{BB962C8B-B14F-4D97-AF65-F5344CB8AC3E}">
        <p14:creationId xmlns:p14="http://schemas.microsoft.com/office/powerpoint/2010/main" val="2860657931"/>
      </p:ext>
    </p:extLst>
  </p:cSld>
  <p:clrMapOvr>
    <a:masterClrMapping/>
  </p:clrMapOvr>
</p:notes>
</file>

<file path=ppt/notesSlides/notesSlide10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With a 2k Full Factorial Design:</a:t>
            </a:r>
          </a:p>
          <a:p>
            <a:pPr>
              <a:buFont typeface="Arial" pitchFamily="34" charset="0"/>
              <a:buChar char="•"/>
            </a:pPr>
            <a:r>
              <a:rPr lang="en-US" dirty="0"/>
              <a:t> Each factor has two levels (often labeled + and -)</a:t>
            </a:r>
          </a:p>
          <a:p>
            <a:pPr>
              <a:buFont typeface="Arial" pitchFamily="34" charset="0"/>
              <a:buChar char="•"/>
            </a:pPr>
            <a:r>
              <a:rPr lang="en-US" dirty="0"/>
              <a:t> It is possible to get a useful design for preliminary analysis and weed</a:t>
            </a:r>
            <a:r>
              <a:rPr lang="en-US" baseline="0" dirty="0"/>
              <a:t> out the unimportant factors</a:t>
            </a:r>
            <a:endParaRPr lang="en-US" dirty="0"/>
          </a:p>
          <a:p>
            <a:pPr>
              <a:buFont typeface="Arial" pitchFamily="34" charset="0"/>
              <a:buNone/>
            </a:pPr>
            <a:r>
              <a:rPr lang="en-US" dirty="0"/>
              <a:t>A</a:t>
            </a:r>
            <a:r>
              <a:rPr lang="en-US" baseline="0" dirty="0"/>
              <a:t> 2k Full Factorial Design a</a:t>
            </a:r>
            <a:r>
              <a:rPr lang="en-US" dirty="0"/>
              <a:t>lso allows initial study of interactions.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1018</a:t>
            </a:fld>
            <a:endParaRPr lang="en-US" dirty="0"/>
          </a:p>
        </p:txBody>
      </p:sp>
    </p:spTree>
    <p:extLst>
      <p:ext uri="{BB962C8B-B14F-4D97-AF65-F5344CB8AC3E}">
        <p14:creationId xmlns:p14="http://schemas.microsoft.com/office/powerpoint/2010/main" val="3188015348"/>
      </p:ext>
    </p:extLst>
  </p:cSld>
  <p:clrMapOvr>
    <a:masterClrMapping/>
  </p:clrMapOvr>
</p:notes>
</file>

<file path=ppt/notesSlides/notesSlide10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1019</a:t>
            </a:fld>
            <a:endParaRPr lang="en-US" dirty="0"/>
          </a:p>
        </p:txBody>
      </p:sp>
    </p:spTree>
    <p:extLst>
      <p:ext uri="{BB962C8B-B14F-4D97-AF65-F5344CB8AC3E}">
        <p14:creationId xmlns:p14="http://schemas.microsoft.com/office/powerpoint/2010/main" val="3776458470"/>
      </p:ext>
    </p:extLst>
  </p:cSld>
  <p:clrMapOvr>
    <a:masterClrMapping/>
  </p:clrMapOvr>
</p:notes>
</file>

<file path=ppt/notesSlides/notesSlide10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Factors are the independent variables</a:t>
            </a:r>
            <a:r>
              <a:rPr lang="en-US" baseline="0" dirty="0"/>
              <a:t> in an experiment, the controllable inputs that are changed in order to understand the impact on the response variable.</a:t>
            </a:r>
          </a:p>
          <a:p>
            <a:pPr>
              <a:buFont typeface="Arial" pitchFamily="34" charset="0"/>
              <a:buChar char="•"/>
            </a:pPr>
            <a:r>
              <a:rPr lang="en-US" baseline="0" dirty="0"/>
              <a:t> Only include the factors that might have a significant impact on the response variable: they can be continuous or discrete variables.</a:t>
            </a:r>
          </a:p>
          <a:p>
            <a:pPr>
              <a:buFont typeface="Arial" pitchFamily="34" charset="0"/>
              <a:buChar char="•"/>
            </a:pPr>
            <a:r>
              <a:rPr lang="en-US" baseline="0" dirty="0"/>
              <a:t> Most experiments include at least two or more factors to maximize learning from the experiment; however, they must be balanced with cost.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1020</a:t>
            </a:fld>
            <a:endParaRPr lang="en-US" dirty="0"/>
          </a:p>
        </p:txBody>
      </p:sp>
    </p:spTree>
    <p:extLst>
      <p:ext uri="{BB962C8B-B14F-4D97-AF65-F5344CB8AC3E}">
        <p14:creationId xmlns:p14="http://schemas.microsoft.com/office/powerpoint/2010/main" val="12324107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dirty="0"/>
              <a:t>The purpose of the correlation matrix is to identify any inconsistency within the design or technical specifications.</a:t>
            </a:r>
          </a:p>
        </p:txBody>
      </p:sp>
      <p:sp>
        <p:nvSpPr>
          <p:cNvPr id="4" name="Slide Number Placeholder 3"/>
          <p:cNvSpPr>
            <a:spLocks noGrp="1"/>
          </p:cNvSpPr>
          <p:nvPr>
            <p:ph type="sldNum" sz="quarter" idx="5"/>
          </p:nvPr>
        </p:nvSpPr>
        <p:spPr/>
        <p:txBody>
          <a:bodyPr/>
          <a:lstStyle/>
          <a:p>
            <a:pPr>
              <a:defRPr/>
            </a:pPr>
            <a:fld id="{7D092A88-D67B-4F9B-B0F1-8BAA39ECF0D9}" type="slidenum">
              <a:rPr lang="en-US" smtClean="0"/>
              <a:pPr>
                <a:defRPr/>
              </a:pPr>
              <a:t>103</a:t>
            </a:fld>
            <a:endParaRPr lang="en-US" dirty="0"/>
          </a:p>
        </p:txBody>
      </p:sp>
    </p:spTree>
    <p:extLst>
      <p:ext uri="{BB962C8B-B14F-4D97-AF65-F5344CB8AC3E}">
        <p14:creationId xmlns:p14="http://schemas.microsoft.com/office/powerpoint/2010/main" val="3274704378"/>
      </p:ext>
    </p:extLst>
  </p:cSld>
  <p:clrMapOvr>
    <a:masterClrMapping/>
  </p:clrMapOvr>
</p:notes>
</file>

<file path=ppt/notesSlides/notesSlide10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goal is to understand the “main” effects of factors,</a:t>
            </a:r>
            <a:r>
              <a:rPr lang="en-US" baseline="0" dirty="0"/>
              <a:t> as well as the interaction of factors, on the response variable.</a:t>
            </a:r>
          </a:p>
          <a:p>
            <a:pPr>
              <a:buFont typeface="Arial" pitchFamily="34" charset="0"/>
              <a:buChar char="•"/>
            </a:pPr>
            <a:r>
              <a:rPr lang="en-US" baseline="0" dirty="0"/>
              <a:t> In a DOE we do this through creating different combinations of factors at different levels, running the experimental combinations to measure the responses, and then analyzing the results to determine how the response variable reacts to the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1021</a:t>
            </a:fld>
            <a:endParaRPr lang="en-US" dirty="0"/>
          </a:p>
        </p:txBody>
      </p:sp>
    </p:spTree>
    <p:extLst>
      <p:ext uri="{BB962C8B-B14F-4D97-AF65-F5344CB8AC3E}">
        <p14:creationId xmlns:p14="http://schemas.microsoft.com/office/powerpoint/2010/main" val="1995796658"/>
      </p:ext>
    </p:extLst>
  </p:cSld>
  <p:clrMapOvr>
    <a:masterClrMapping/>
  </p:clrMapOvr>
</p:notes>
</file>

<file path=ppt/notesSlides/notesSlide10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more levels of a factor we wish to test, the more complicated and costly the experimental design becomes.</a:t>
            </a:r>
          </a:p>
          <a:p>
            <a:pPr>
              <a:buFont typeface="Arial" pitchFamily="34" charset="0"/>
              <a:buChar char="•"/>
            </a:pPr>
            <a:r>
              <a:rPr lang="en-US" baseline="0" dirty="0"/>
              <a:t> A two-level design is the most popular – using only two levels for each factor in the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1022</a:t>
            </a:fld>
            <a:endParaRPr lang="en-US" dirty="0"/>
          </a:p>
        </p:txBody>
      </p:sp>
    </p:spTree>
    <p:extLst>
      <p:ext uri="{BB962C8B-B14F-4D97-AF65-F5344CB8AC3E}">
        <p14:creationId xmlns:p14="http://schemas.microsoft.com/office/powerpoint/2010/main" val="84572405"/>
      </p:ext>
    </p:extLst>
  </p:cSld>
  <p:clrMapOvr>
    <a:masterClrMapping/>
  </p:clrMapOvr>
</p:notes>
</file>

<file path=ppt/notesSlides/notesSlide10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Examples</a:t>
            </a:r>
            <a:r>
              <a:rPr lang="en-US" baseline="0" dirty="0"/>
              <a:t> of factors in a experimental design using two levels labeled +1 and -1 to indicate a high value and a low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1023</a:t>
            </a:fld>
            <a:endParaRPr lang="en-US" dirty="0"/>
          </a:p>
        </p:txBody>
      </p:sp>
    </p:spTree>
    <p:extLst>
      <p:ext uri="{BB962C8B-B14F-4D97-AF65-F5344CB8AC3E}">
        <p14:creationId xmlns:p14="http://schemas.microsoft.com/office/powerpoint/2010/main" val="287989995"/>
      </p:ext>
    </p:extLst>
  </p:cSld>
  <p:clrMapOvr>
    <a:masterClrMapping/>
  </p:clrMapOvr>
</p:notes>
</file>

<file path=ppt/notesSlides/notesSlide10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a:t>
            </a:r>
            <a:r>
              <a:rPr lang="en-US" baseline="0" dirty="0"/>
              <a:t>“treatment” represents an experimental run where each factor is set at a particular level. Each treatment combination is a unique process setting in an experiment.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1024</a:t>
            </a:fld>
            <a:endParaRPr lang="en-US" dirty="0"/>
          </a:p>
        </p:txBody>
      </p:sp>
    </p:spTree>
    <p:extLst>
      <p:ext uri="{BB962C8B-B14F-4D97-AF65-F5344CB8AC3E}">
        <p14:creationId xmlns:p14="http://schemas.microsoft.com/office/powerpoint/2010/main" val="2327501522"/>
      </p:ext>
    </p:extLst>
  </p:cSld>
  <p:clrMapOvr>
    <a:masterClrMapping/>
  </p:clrMapOvr>
</p:notes>
</file>

<file path=ppt/notesSlides/notesSlide10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1025</a:t>
            </a:fld>
            <a:endParaRPr lang="en-US" dirty="0"/>
          </a:p>
        </p:txBody>
      </p:sp>
    </p:spTree>
    <p:extLst>
      <p:ext uri="{BB962C8B-B14F-4D97-AF65-F5344CB8AC3E}">
        <p14:creationId xmlns:p14="http://schemas.microsoft.com/office/powerpoint/2010/main" val="2634307088"/>
      </p:ext>
    </p:extLst>
  </p:cSld>
  <p:clrMapOvr>
    <a:masterClrMapping/>
  </p:clrMapOvr>
</p:notes>
</file>

<file path=ppt/notesSlides/notesSlide10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every “treatment combination” of factors we record the response –</a:t>
            </a:r>
            <a:r>
              <a:rPr lang="en-US" baseline="0" dirty="0"/>
              <a:t> </a:t>
            </a:r>
            <a:r>
              <a:rPr lang="en-US" dirty="0"/>
              <a:t>the measured</a:t>
            </a:r>
            <a:r>
              <a:rPr lang="en-US" baseline="0" dirty="0"/>
              <a:t> output of the process, system, or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1026</a:t>
            </a:fld>
            <a:endParaRPr lang="en-US" dirty="0"/>
          </a:p>
        </p:txBody>
      </p:sp>
    </p:spTree>
    <p:extLst>
      <p:ext uri="{BB962C8B-B14F-4D97-AF65-F5344CB8AC3E}">
        <p14:creationId xmlns:p14="http://schemas.microsoft.com/office/powerpoint/2010/main" val="3786948470"/>
      </p:ext>
    </p:extLst>
  </p:cSld>
  <p:clrMapOvr>
    <a:masterClrMapping/>
  </p:clrMapOvr>
</p:notes>
</file>

<file path=ppt/notesSlides/notesSlide10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1027</a:t>
            </a:fld>
            <a:endParaRPr lang="en-US" dirty="0"/>
          </a:p>
        </p:txBody>
      </p:sp>
    </p:spTree>
    <p:extLst>
      <p:ext uri="{BB962C8B-B14F-4D97-AF65-F5344CB8AC3E}">
        <p14:creationId xmlns:p14="http://schemas.microsoft.com/office/powerpoint/2010/main" val="2510039800"/>
      </p:ext>
    </p:extLst>
  </p:cSld>
  <p:clrMapOvr>
    <a:masterClrMapping/>
  </p:clrMapOvr>
</p:notes>
</file>

<file path=ppt/notesSlides/notesSlide10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main effect is simply</a:t>
            </a:r>
            <a:r>
              <a:rPr lang="en-US" baseline="0" dirty="0"/>
              <a:t> the effect of a single factor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1028</a:t>
            </a:fld>
            <a:endParaRPr lang="en-US" dirty="0"/>
          </a:p>
        </p:txBody>
      </p:sp>
    </p:spTree>
    <p:extLst>
      <p:ext uri="{BB962C8B-B14F-4D97-AF65-F5344CB8AC3E}">
        <p14:creationId xmlns:p14="http://schemas.microsoft.com/office/powerpoint/2010/main" val="2975673523"/>
      </p:ext>
    </p:extLst>
  </p:cSld>
  <p:clrMapOvr>
    <a:masterClrMapping/>
  </p:clrMapOvr>
</p:notes>
</file>

<file path=ppt/notesSlides/notesSlide10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1029</a:t>
            </a:fld>
            <a:endParaRPr lang="en-US" dirty="0"/>
          </a:p>
        </p:txBody>
      </p:sp>
    </p:spTree>
    <p:extLst>
      <p:ext uri="{BB962C8B-B14F-4D97-AF65-F5344CB8AC3E}">
        <p14:creationId xmlns:p14="http://schemas.microsoft.com/office/powerpoint/2010/main" val="2759955068"/>
      </p:ext>
    </p:extLst>
  </p:cSld>
  <p:clrMapOvr>
    <a:masterClrMapping/>
  </p:clrMapOvr>
</p:notes>
</file>

<file path=ppt/notesSlides/notesSlide10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t>
            </a:r>
            <a:r>
              <a:rPr lang="en-US" i="1" dirty="0"/>
              <a:t>interaction effect </a:t>
            </a:r>
            <a:r>
              <a:rPr lang="en-US" dirty="0"/>
              <a:t>is the combined, or simultaneous,</a:t>
            </a:r>
            <a:r>
              <a:rPr lang="en-US" baseline="0" dirty="0"/>
              <a:t> effect of two or more factors acting together on a response variable.</a:t>
            </a:r>
          </a:p>
          <a:p>
            <a:pPr>
              <a:buFont typeface="Arial" pitchFamily="34" charset="0"/>
              <a:buChar char="•"/>
            </a:pPr>
            <a:r>
              <a:rPr lang="en-US" baseline="0" dirty="0"/>
              <a:t> Consider two factors related to changing a response variable – the flavor of a cup of coffee. The factors are stirring the coffee and addition of sugar to the coffee. Adding sugar alone, or stirring alone, does not change the flavor of the coffee; however, the combination of the two has a significant impact on the taste of the coffee.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1030</a:t>
            </a:fld>
            <a:endParaRPr lang="en-US" dirty="0"/>
          </a:p>
        </p:txBody>
      </p:sp>
    </p:spTree>
    <p:extLst>
      <p:ext uri="{BB962C8B-B14F-4D97-AF65-F5344CB8AC3E}">
        <p14:creationId xmlns:p14="http://schemas.microsoft.com/office/powerpoint/2010/main" val="15060161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dirty="0"/>
          </a:p>
        </p:txBody>
      </p:sp>
      <p:sp>
        <p:nvSpPr>
          <p:cNvPr id="4" name="Slide Number Placeholder 3"/>
          <p:cNvSpPr>
            <a:spLocks noGrp="1"/>
          </p:cNvSpPr>
          <p:nvPr>
            <p:ph type="sldNum" sz="quarter" idx="5"/>
          </p:nvPr>
        </p:nvSpPr>
        <p:spPr/>
        <p:txBody>
          <a:bodyPr/>
          <a:lstStyle/>
          <a:p>
            <a:pPr>
              <a:defRPr/>
            </a:pPr>
            <a:fld id="{B270C2C9-FCDC-4118-B046-0D975F31D349}" type="slidenum">
              <a:rPr lang="en-US" smtClean="0"/>
              <a:pPr>
                <a:defRPr/>
              </a:pPr>
              <a:t>104</a:t>
            </a:fld>
            <a:endParaRPr lang="en-US" dirty="0"/>
          </a:p>
        </p:txBody>
      </p:sp>
    </p:spTree>
    <p:extLst>
      <p:ext uri="{BB962C8B-B14F-4D97-AF65-F5344CB8AC3E}">
        <p14:creationId xmlns:p14="http://schemas.microsoft.com/office/powerpoint/2010/main" val="2620186895"/>
      </p:ext>
    </p:extLst>
  </p:cSld>
  <p:clrMapOvr>
    <a:masterClrMapping/>
  </p:clrMapOvr>
</p:notes>
</file>

<file path=ppt/notesSlides/notesSlide10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1031</a:t>
            </a:fld>
            <a:endParaRPr lang="en-US" dirty="0"/>
          </a:p>
        </p:txBody>
      </p:sp>
    </p:spTree>
    <p:extLst>
      <p:ext uri="{BB962C8B-B14F-4D97-AF65-F5344CB8AC3E}">
        <p14:creationId xmlns:p14="http://schemas.microsoft.com/office/powerpoint/2010/main" val="2033097875"/>
      </p:ext>
    </p:extLst>
  </p:cSld>
  <p:clrMapOvr>
    <a:masterClrMapping/>
  </p:clrMapOvr>
</p:notes>
</file>

<file path=ppt/notesSlides/notesSlide10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 </a:t>
            </a:r>
            <a:r>
              <a:rPr lang="en-US" i="1" dirty="0"/>
              <a:t>full</a:t>
            </a:r>
            <a:r>
              <a:rPr lang="en-US" i="1" baseline="0" dirty="0"/>
              <a:t> factorial experiment</a:t>
            </a:r>
            <a:r>
              <a:rPr lang="en-US" baseline="0" dirty="0"/>
              <a:t>, the treatment combinations represent </a:t>
            </a:r>
            <a:r>
              <a:rPr lang="en-US" i="1" baseline="0" dirty="0"/>
              <a:t>all</a:t>
            </a:r>
            <a:r>
              <a:rPr lang="en-US" baseline="0" dirty="0"/>
              <a:t> possible combinations of factor levels.</a:t>
            </a:r>
          </a:p>
          <a:p>
            <a:pPr>
              <a:buFont typeface="Arial" pitchFamily="34" charset="0"/>
              <a:buChar char="•"/>
            </a:pPr>
            <a:r>
              <a:rPr lang="en-US" baseline="0" dirty="0"/>
              <a:t> In a two-level design, you can calculate the number of treatment combinations by raising the number of levels (two) to the number of factors (k).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1032</a:t>
            </a:fld>
            <a:endParaRPr lang="en-US" dirty="0"/>
          </a:p>
        </p:txBody>
      </p:sp>
    </p:spTree>
    <p:extLst>
      <p:ext uri="{BB962C8B-B14F-4D97-AF65-F5344CB8AC3E}">
        <p14:creationId xmlns:p14="http://schemas.microsoft.com/office/powerpoint/2010/main" val="1732251555"/>
      </p:ext>
    </p:extLst>
  </p:cSld>
  <p:clrMapOvr>
    <a:masterClrMapping/>
  </p:clrMapOvr>
</p:notes>
</file>

<file path=ppt/notesSlides/notesSlide10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a:t>
            </a:r>
            <a:r>
              <a:rPr lang="en-US" baseline="0" dirty="0"/>
              <a:t> full factorial design of experiment is useful for discovering both the main effects </a:t>
            </a:r>
            <a:r>
              <a:rPr lang="en-US" i="1" baseline="0" dirty="0"/>
              <a:t>and</a:t>
            </a:r>
            <a:r>
              <a:rPr lang="en-US" baseline="0" dirty="0"/>
              <a:t> interactions between factors. However, this is the most costly form of DOE for a given number of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1033</a:t>
            </a:fld>
            <a:endParaRPr lang="en-US" dirty="0"/>
          </a:p>
        </p:txBody>
      </p:sp>
    </p:spTree>
    <p:extLst>
      <p:ext uri="{BB962C8B-B14F-4D97-AF65-F5344CB8AC3E}">
        <p14:creationId xmlns:p14="http://schemas.microsoft.com/office/powerpoint/2010/main" val="3372311626"/>
      </p:ext>
    </p:extLst>
  </p:cSld>
  <p:clrMapOvr>
    <a:masterClrMapping/>
  </p:clrMapOvr>
</p:notes>
</file>

<file path=ppt/notesSlides/notesSlide10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a:t>
            </a:r>
            <a:r>
              <a:rPr lang="en-US" baseline="0" dirty="0"/>
              <a:t> (level) raised to 2 (factors) = 4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1034</a:t>
            </a:fld>
            <a:endParaRPr lang="en-US" dirty="0"/>
          </a:p>
        </p:txBody>
      </p:sp>
    </p:spTree>
    <p:extLst>
      <p:ext uri="{BB962C8B-B14F-4D97-AF65-F5344CB8AC3E}">
        <p14:creationId xmlns:p14="http://schemas.microsoft.com/office/powerpoint/2010/main" val="3925023858"/>
      </p:ext>
    </p:extLst>
  </p:cSld>
  <p:clrMapOvr>
    <a:masterClrMapping/>
  </p:clrMapOvr>
</p:notes>
</file>

<file path=ppt/notesSlides/notesSlide10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(levels)</a:t>
            </a:r>
            <a:r>
              <a:rPr lang="en-US" baseline="0" dirty="0"/>
              <a:t> raised to 3 (factors) = 8 treatment combinations.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1035</a:t>
            </a:fld>
            <a:endParaRPr lang="en-US" dirty="0"/>
          </a:p>
        </p:txBody>
      </p:sp>
    </p:spTree>
    <p:extLst>
      <p:ext uri="{BB962C8B-B14F-4D97-AF65-F5344CB8AC3E}">
        <p14:creationId xmlns:p14="http://schemas.microsoft.com/office/powerpoint/2010/main" val="2948422701"/>
      </p:ext>
    </p:extLst>
  </p:cSld>
  <p:clrMapOvr>
    <a:masterClrMapping/>
  </p:clrMapOvr>
</p:notes>
</file>

<file path=ppt/notesSlides/notesSlide10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 raised to 4</a:t>
            </a:r>
            <a:r>
              <a:rPr lang="en-US" baseline="0" dirty="0"/>
              <a:t> (factors) = 16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1036</a:t>
            </a:fld>
            <a:endParaRPr lang="en-US" dirty="0"/>
          </a:p>
        </p:txBody>
      </p:sp>
    </p:spTree>
    <p:extLst>
      <p:ext uri="{BB962C8B-B14F-4D97-AF65-F5344CB8AC3E}">
        <p14:creationId xmlns:p14="http://schemas.microsoft.com/office/powerpoint/2010/main" val="62454784"/>
      </p:ext>
    </p:extLst>
  </p:cSld>
  <p:clrMapOvr>
    <a:masterClrMapping/>
  </p:clrMapOvr>
</p:notes>
</file>

<file path=ppt/notesSlides/notesSlide10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2 (levels)</a:t>
            </a:r>
            <a:r>
              <a:rPr lang="en-US" baseline="0" dirty="0"/>
              <a:t> raised to 5 (factors) = 32 treatment combinations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1037</a:t>
            </a:fld>
            <a:endParaRPr lang="en-US" dirty="0"/>
          </a:p>
        </p:txBody>
      </p:sp>
    </p:spTree>
    <p:extLst>
      <p:ext uri="{BB962C8B-B14F-4D97-AF65-F5344CB8AC3E}">
        <p14:creationId xmlns:p14="http://schemas.microsoft.com/office/powerpoint/2010/main" val="2625795316"/>
      </p:ext>
    </p:extLst>
  </p:cSld>
  <p:clrMapOvr>
    <a:masterClrMapping/>
  </p:clrMapOvr>
</p:notes>
</file>

<file path=ppt/notesSlides/notesSlide10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When</a:t>
            </a:r>
            <a:r>
              <a:rPr lang="en-US" baseline="0" dirty="0"/>
              <a:t> designing the test and the treatment combinations, there is a standard order of combinations to follow; however, it is important to randomize the order when actually running the experiments.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1038</a:t>
            </a:fld>
            <a:endParaRPr lang="en-US" dirty="0"/>
          </a:p>
        </p:txBody>
      </p:sp>
    </p:spTree>
    <p:extLst>
      <p:ext uri="{BB962C8B-B14F-4D97-AF65-F5344CB8AC3E}">
        <p14:creationId xmlns:p14="http://schemas.microsoft.com/office/powerpoint/2010/main" val="1824939898"/>
      </p:ext>
    </p:extLst>
  </p:cSld>
  <p:clrMapOvr>
    <a:masterClrMapping/>
  </p:clrMapOvr>
</p:notes>
</file>

<file path=ppt/notesSlides/notesSlide10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i="1" dirty="0"/>
              <a:t> replicate </a:t>
            </a:r>
            <a:r>
              <a:rPr lang="en-US" dirty="0"/>
              <a:t>is a repeat of a specific</a:t>
            </a:r>
            <a:r>
              <a:rPr lang="en-US" baseline="0" dirty="0"/>
              <a:t> treatment combination, which increases the power of the experimental responses.</a:t>
            </a:r>
          </a:p>
          <a:p>
            <a:pPr>
              <a:buFont typeface="Arial" pitchFamily="34" charset="0"/>
              <a:buChar char="•"/>
            </a:pPr>
            <a:r>
              <a:rPr lang="en-US" baseline="0" dirty="0"/>
              <a:t> Advantages: helps to better identify the true sources of variation, helps estimate the true impacts of the factors on the response, and overall improves the reliability and validity of the experimental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1039</a:t>
            </a:fld>
            <a:endParaRPr lang="en-US" dirty="0"/>
          </a:p>
        </p:txBody>
      </p:sp>
    </p:spTree>
    <p:extLst>
      <p:ext uri="{BB962C8B-B14F-4D97-AF65-F5344CB8AC3E}">
        <p14:creationId xmlns:p14="http://schemas.microsoft.com/office/powerpoint/2010/main" val="3783668381"/>
      </p:ext>
    </p:extLst>
  </p:cSld>
  <p:clrMapOvr>
    <a:masterClrMapping/>
  </p:clrMapOvr>
</p:notes>
</file>

<file path=ppt/notesSlides/notesSlide10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case study looks</a:t>
            </a:r>
            <a:r>
              <a:rPr lang="en-US" baseline="0" dirty="0"/>
              <a:t> to understand the impact of two factors, temperature and baking time, on cake tastiness. The objective is to understand the main effects and the interactions of these factors on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1040</a:t>
            </a:fld>
            <a:endParaRPr lang="en-US" dirty="0"/>
          </a:p>
        </p:txBody>
      </p:sp>
    </p:spTree>
    <p:extLst>
      <p:ext uri="{BB962C8B-B14F-4D97-AF65-F5344CB8AC3E}">
        <p14:creationId xmlns:p14="http://schemas.microsoft.com/office/powerpoint/2010/main" val="2687901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GB" dirty="0"/>
              <a:t>Technical specification competitive evaluation will be done by technical teams.</a:t>
            </a:r>
          </a:p>
          <a:p>
            <a:pPr marL="171450" indent="-171450">
              <a:buFont typeface="Arial" pitchFamily="34" charset="0"/>
              <a:buChar char="•"/>
            </a:pPr>
            <a:r>
              <a:rPr lang="en-GB" dirty="0"/>
              <a:t>Generally, 1 to 5 ratings will be used.</a:t>
            </a:r>
            <a:r>
              <a:rPr lang="en-GB" baseline="0" dirty="0"/>
              <a:t> </a:t>
            </a:r>
            <a:r>
              <a:rPr lang="en-GB" dirty="0"/>
              <a:t>They</a:t>
            </a:r>
            <a:r>
              <a:rPr lang="en-GB" baseline="0" dirty="0"/>
              <a:t> should be c</a:t>
            </a:r>
            <a:r>
              <a:rPr lang="en-GB" dirty="0"/>
              <a:t>learly stated in a measurable way.</a:t>
            </a:r>
          </a:p>
        </p:txBody>
      </p:sp>
      <p:sp>
        <p:nvSpPr>
          <p:cNvPr id="4" name="Slide Number Placeholder 3"/>
          <p:cNvSpPr>
            <a:spLocks noGrp="1"/>
          </p:cNvSpPr>
          <p:nvPr>
            <p:ph type="sldNum" sz="quarter" idx="5"/>
          </p:nvPr>
        </p:nvSpPr>
        <p:spPr/>
        <p:txBody>
          <a:bodyPr/>
          <a:lstStyle/>
          <a:p>
            <a:pPr>
              <a:defRPr/>
            </a:pPr>
            <a:fld id="{1EEC23F2-52A1-4745-BEA4-E16E0C12F6F7}" type="slidenum">
              <a:rPr lang="en-US" smtClean="0"/>
              <a:pPr>
                <a:defRPr/>
              </a:pPr>
              <a:t>105</a:t>
            </a:fld>
            <a:endParaRPr lang="en-US" dirty="0"/>
          </a:p>
        </p:txBody>
      </p:sp>
    </p:spTree>
    <p:extLst>
      <p:ext uri="{BB962C8B-B14F-4D97-AF65-F5344CB8AC3E}">
        <p14:creationId xmlns:p14="http://schemas.microsoft.com/office/powerpoint/2010/main" val="2232216861"/>
      </p:ext>
    </p:extLst>
  </p:cSld>
  <p:clrMapOvr>
    <a:masterClrMapping/>
  </p:clrMapOvr>
</p:notes>
</file>

<file path=ppt/notesSlides/notesSlide10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two</a:t>
            </a:r>
            <a:r>
              <a:rPr lang="en-US" baseline="0" dirty="0"/>
              <a:t> factors and two levels, so there would be 2^2 = 4 treatment combinations. With replicates, each treatment combination is repeated once; therefore, there are in total 8 runs in this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1041</a:t>
            </a:fld>
            <a:endParaRPr lang="en-US" dirty="0"/>
          </a:p>
        </p:txBody>
      </p:sp>
    </p:spTree>
    <p:extLst>
      <p:ext uri="{BB962C8B-B14F-4D97-AF65-F5344CB8AC3E}">
        <p14:creationId xmlns:p14="http://schemas.microsoft.com/office/powerpoint/2010/main" val="2315631552"/>
      </p:ext>
    </p:extLst>
  </p:cSld>
  <p:clrMapOvr>
    <a:masterClrMapping/>
  </p:clrMapOvr>
</p:notes>
</file>

<file path=ppt/notesSlides/notesSlide10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1042</a:t>
            </a:fld>
            <a:endParaRPr lang="en-US" dirty="0"/>
          </a:p>
        </p:txBody>
      </p:sp>
    </p:spTree>
    <p:extLst>
      <p:ext uri="{BB962C8B-B14F-4D97-AF65-F5344CB8AC3E}">
        <p14:creationId xmlns:p14="http://schemas.microsoft.com/office/powerpoint/2010/main" val="3608930910"/>
      </p:ext>
    </p:extLst>
  </p:cSld>
  <p:clrMapOvr>
    <a:masterClrMapping/>
  </p:clrMapOvr>
</p:notes>
</file>

<file path=ppt/notesSlides/notesSlide10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A is computed by averaging the difference between combinations where A was at its high settings and where A was at its low settings.</a:t>
            </a:r>
          </a:p>
          <a:p>
            <a:pPr>
              <a:buFont typeface="Arial" pitchFamily="34" charset="0"/>
              <a:buChar char="•"/>
            </a:pPr>
            <a:r>
              <a:rPr lang="en-US" baseline="0" dirty="0"/>
              <a:t> Using the formula provided, the main effect of increasing the temperature of the oven is to decrease tastiness of the cake by -6.25.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1043</a:t>
            </a:fld>
            <a:endParaRPr lang="en-US" dirty="0"/>
          </a:p>
        </p:txBody>
      </p:sp>
    </p:spTree>
    <p:extLst>
      <p:ext uri="{BB962C8B-B14F-4D97-AF65-F5344CB8AC3E}">
        <p14:creationId xmlns:p14="http://schemas.microsoft.com/office/powerpoint/2010/main" val="634398274"/>
      </p:ext>
    </p:extLst>
  </p:cSld>
  <p:clrMapOvr>
    <a:masterClrMapping/>
  </p:clrMapOvr>
</p:notes>
</file>

<file path=ppt/notesSlides/notesSlide10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main effect</a:t>
            </a:r>
            <a:r>
              <a:rPr lang="en-US" baseline="0" dirty="0"/>
              <a:t> of factor B, similar to A, is computed by averaging the difference between combinations where </a:t>
            </a:r>
            <a:r>
              <a:rPr lang="en-US" b="0" baseline="0" dirty="0"/>
              <a:t>B</a:t>
            </a:r>
            <a:r>
              <a:rPr lang="en-US" baseline="0" dirty="0"/>
              <a:t> was at its high settings and where B was at its low settings.</a:t>
            </a:r>
          </a:p>
          <a:p>
            <a:pPr>
              <a:buFont typeface="Arial" pitchFamily="34" charset="0"/>
              <a:buChar char="•"/>
            </a:pPr>
            <a:r>
              <a:rPr lang="en-US" baseline="0" dirty="0"/>
              <a:t> Using the formula provided, the main effect of increasing the baking time is to decrease the tastiness of the cake by -1.75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1044</a:t>
            </a:fld>
            <a:endParaRPr lang="en-US" dirty="0"/>
          </a:p>
        </p:txBody>
      </p:sp>
    </p:spTree>
    <p:extLst>
      <p:ext uri="{BB962C8B-B14F-4D97-AF65-F5344CB8AC3E}">
        <p14:creationId xmlns:p14="http://schemas.microsoft.com/office/powerpoint/2010/main" val="224579192"/>
      </p:ext>
    </p:extLst>
  </p:cSld>
  <p:clrMapOvr>
    <a:masterClrMapping/>
  </p:clrMapOvr>
</p:notes>
</file>

<file path=ppt/notesSlides/notesSlide10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interaction effect </a:t>
            </a:r>
            <a:r>
              <a:rPr lang="en-US" baseline="0" dirty="0"/>
              <a:t>is computed by averaging the difference between combinations where A and </a:t>
            </a:r>
            <a:r>
              <a:rPr lang="en-US" b="0" baseline="0" dirty="0"/>
              <a:t>B</a:t>
            </a:r>
            <a:r>
              <a:rPr lang="en-US" baseline="0" dirty="0"/>
              <a:t> were at opposite settings (low and high).</a:t>
            </a:r>
          </a:p>
          <a:p>
            <a:pPr>
              <a:buFont typeface="Arial" pitchFamily="34" charset="0"/>
              <a:buChar char="•"/>
            </a:pPr>
            <a:r>
              <a:rPr lang="en-US" baseline="0" dirty="0"/>
              <a:t> Using the formula provided, the interaction effect of the temperature and time variables on tastiness was -3.25.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1045</a:t>
            </a:fld>
            <a:endParaRPr lang="en-US" dirty="0"/>
          </a:p>
        </p:txBody>
      </p:sp>
    </p:spTree>
    <p:extLst>
      <p:ext uri="{BB962C8B-B14F-4D97-AF65-F5344CB8AC3E}">
        <p14:creationId xmlns:p14="http://schemas.microsoft.com/office/powerpoint/2010/main" val="2412493057"/>
      </p:ext>
    </p:extLst>
  </p:cSld>
  <p:clrMapOvr>
    <a:masterClrMapping/>
  </p:clrMapOvr>
</p:notes>
</file>

<file path=ppt/notesSlides/notesSlide10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sums of squares tells</a:t>
            </a:r>
            <a:r>
              <a:rPr lang="en-US" baseline="0" dirty="0"/>
              <a:t> us the relative strength of each main effect and interaction. A has the strongest effect as indicated by the high SS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1046</a:t>
            </a:fld>
            <a:endParaRPr lang="en-US" dirty="0"/>
          </a:p>
        </p:txBody>
      </p:sp>
    </p:spTree>
    <p:extLst>
      <p:ext uri="{BB962C8B-B14F-4D97-AF65-F5344CB8AC3E}">
        <p14:creationId xmlns:p14="http://schemas.microsoft.com/office/powerpoint/2010/main" val="1996645794"/>
      </p:ext>
    </p:extLst>
  </p:cSld>
  <p:clrMapOvr>
    <a:masterClrMapping/>
  </p:clrMapOvr>
</p:notes>
</file>

<file path=ppt/notesSlides/notesSlide10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i="1" dirty="0"/>
              <a:t> d</a:t>
            </a:r>
            <a:r>
              <a:rPr lang="en-US" b="0" i="1" dirty="0"/>
              <a:t>egrees of freedom </a:t>
            </a:r>
            <a:r>
              <a:rPr lang="en-US" dirty="0"/>
              <a:t>are necessary to determine the mean squares value.</a:t>
            </a:r>
          </a:p>
          <a:p>
            <a:pPr>
              <a:buFont typeface="Arial" pitchFamily="34" charset="0"/>
              <a:buChar char="•"/>
            </a:pPr>
            <a:r>
              <a:rPr lang="en-US" dirty="0"/>
              <a:t>Four degrees</a:t>
            </a:r>
            <a:r>
              <a:rPr lang="en-US" baseline="0" dirty="0"/>
              <a:t> of freedom are necessary because there are three effects we are looking to understand: factor A, factor B, and the interaction between them.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1047</a:t>
            </a:fld>
            <a:endParaRPr lang="en-US" dirty="0"/>
          </a:p>
        </p:txBody>
      </p:sp>
    </p:spTree>
    <p:extLst>
      <p:ext uri="{BB962C8B-B14F-4D97-AF65-F5344CB8AC3E}">
        <p14:creationId xmlns:p14="http://schemas.microsoft.com/office/powerpoint/2010/main" val="4045930864"/>
      </p:ext>
    </p:extLst>
  </p:cSld>
  <p:clrMapOvr>
    <a:masterClrMapping/>
  </p:clrMapOvr>
</p:notes>
</file>

<file path=ppt/notesSlides/notesSlide10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1048</a:t>
            </a:fld>
            <a:endParaRPr lang="en-US" dirty="0"/>
          </a:p>
        </p:txBody>
      </p:sp>
    </p:spTree>
    <p:extLst>
      <p:ext uri="{BB962C8B-B14F-4D97-AF65-F5344CB8AC3E}">
        <p14:creationId xmlns:p14="http://schemas.microsoft.com/office/powerpoint/2010/main" val="84746813"/>
      </p:ext>
    </p:extLst>
  </p:cSld>
  <p:clrMapOvr>
    <a:masterClrMapping/>
  </p:clrMapOvr>
</p:notes>
</file>

<file path=ppt/notesSlides/notesSlide10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Create the design.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1049</a:t>
            </a:fld>
            <a:endParaRPr lang="en-US" dirty="0"/>
          </a:p>
        </p:txBody>
      </p:sp>
    </p:spTree>
    <p:extLst>
      <p:ext uri="{BB962C8B-B14F-4D97-AF65-F5344CB8AC3E}">
        <p14:creationId xmlns:p14="http://schemas.microsoft.com/office/powerpoint/2010/main" val="59983515"/>
      </p:ext>
    </p:extLst>
  </p:cSld>
  <p:clrMapOvr>
    <a:masterClrMapping/>
  </p:clrMapOvr>
</p:notes>
</file>

<file path=ppt/notesSlides/notesSlide10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1050</a:t>
            </a:fld>
            <a:endParaRPr lang="en-US" dirty="0"/>
          </a:p>
        </p:txBody>
      </p:sp>
    </p:spTree>
    <p:extLst>
      <p:ext uri="{BB962C8B-B14F-4D97-AF65-F5344CB8AC3E}">
        <p14:creationId xmlns:p14="http://schemas.microsoft.com/office/powerpoint/2010/main" val="41581818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Let us review:</a:t>
            </a:r>
          </a:p>
          <a:p>
            <a:pPr marL="228600" indent="-228600">
              <a:buAutoNum type="arabicPeriod"/>
            </a:pPr>
            <a:r>
              <a:rPr lang="en-US" baseline="0" dirty="0"/>
              <a:t>Customer Requirements</a:t>
            </a:r>
          </a:p>
          <a:p>
            <a:pPr marL="228600" indent="-228600">
              <a:buAutoNum type="arabicPeriod"/>
            </a:pPr>
            <a:r>
              <a:rPr lang="en-US" baseline="0" dirty="0"/>
              <a:t>Technical Specifications</a:t>
            </a:r>
          </a:p>
          <a:p>
            <a:pPr marL="228600" indent="-228600">
              <a:buAutoNum type="arabicPeriod"/>
            </a:pPr>
            <a:r>
              <a:rPr lang="en-US" baseline="0" dirty="0"/>
              <a:t>Relationship Matrix</a:t>
            </a:r>
          </a:p>
          <a:p>
            <a:pPr marL="228600" indent="-228600">
              <a:buAutoNum type="arabicPeriod"/>
            </a:pPr>
            <a:r>
              <a:rPr lang="en-US" baseline="0" dirty="0"/>
              <a:t>Prioritized Customer Requirements</a:t>
            </a:r>
          </a:p>
          <a:p>
            <a:pPr marL="228600" indent="-228600">
              <a:buAutoNum type="arabicPeriod"/>
            </a:pPr>
            <a:r>
              <a:rPr lang="en-US" baseline="0" dirty="0"/>
              <a:t>Competitive Assessment</a:t>
            </a:r>
          </a:p>
          <a:p>
            <a:pPr marL="228600" indent="-228600">
              <a:buAutoNum type="arabicPeriod"/>
            </a:pPr>
            <a:r>
              <a:rPr lang="en-US" baseline="0" dirty="0"/>
              <a:t>Correlation Matrix</a:t>
            </a:r>
          </a:p>
          <a:p>
            <a:pPr marL="228600" indent="-228600">
              <a:buAutoNum type="arabicPeriod"/>
            </a:pPr>
            <a:r>
              <a:rPr lang="en-US" baseline="0" dirty="0"/>
              <a:t>Prioritized Design Requirements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a:t>
            </a:fld>
            <a:endParaRPr lang="en-US" dirty="0"/>
          </a:p>
        </p:txBody>
      </p:sp>
    </p:spTree>
    <p:extLst>
      <p:ext uri="{BB962C8B-B14F-4D97-AF65-F5344CB8AC3E}">
        <p14:creationId xmlns:p14="http://schemas.microsoft.com/office/powerpoint/2010/main" val="3663077137"/>
      </p:ext>
    </p:extLst>
  </p:cSld>
  <p:clrMapOvr>
    <a:masterClrMapping/>
  </p:clrMapOvr>
</p:notes>
</file>

<file path=ppt/notesSlides/notesSlide10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Run the experiment and record the</a:t>
            </a:r>
            <a:r>
              <a:rPr lang="en-US" baseline="0" dirty="0"/>
              <a:t> response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1051</a:t>
            </a:fld>
            <a:endParaRPr lang="en-US" dirty="0"/>
          </a:p>
        </p:txBody>
      </p:sp>
    </p:spTree>
    <p:extLst>
      <p:ext uri="{BB962C8B-B14F-4D97-AF65-F5344CB8AC3E}">
        <p14:creationId xmlns:p14="http://schemas.microsoft.com/office/powerpoint/2010/main" val="462133396"/>
      </p:ext>
    </p:extLst>
  </p:cSld>
  <p:clrMapOvr>
    <a:masterClrMapping/>
  </p:clrMapOvr>
</p:notes>
</file>

<file path=ppt/notesSlides/notesSlide10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Analyze the results.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1052</a:t>
            </a:fld>
            <a:endParaRPr lang="en-US" dirty="0"/>
          </a:p>
        </p:txBody>
      </p:sp>
    </p:spTree>
    <p:extLst>
      <p:ext uri="{BB962C8B-B14F-4D97-AF65-F5344CB8AC3E}">
        <p14:creationId xmlns:p14="http://schemas.microsoft.com/office/powerpoint/2010/main" val="1480083305"/>
      </p:ext>
    </p:extLst>
  </p:cSld>
  <p:clrMapOvr>
    <a:masterClrMapping/>
  </p:clrMapOvr>
</p:notes>
</file>

<file path=ppt/notesSlides/notesSlide10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1053</a:t>
            </a:fld>
            <a:endParaRPr lang="en-US" dirty="0"/>
          </a:p>
        </p:txBody>
      </p:sp>
    </p:spTree>
    <p:extLst>
      <p:ext uri="{BB962C8B-B14F-4D97-AF65-F5344CB8AC3E}">
        <p14:creationId xmlns:p14="http://schemas.microsoft.com/office/powerpoint/2010/main" val="823513051"/>
      </p:ext>
    </p:extLst>
  </p:cSld>
  <p:clrMapOvr>
    <a:masterClrMapping/>
  </p:clrMapOvr>
</p:notes>
</file>

<file path=ppt/notesSlides/notesSlide10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p-values are less than 0.05, indicating the model is significant and at least one of the factors is statistically significant.</a:t>
            </a:r>
          </a:p>
          <a:p>
            <a:pPr>
              <a:buFont typeface="Arial" pitchFamily="34" charset="0"/>
              <a:buChar char="•"/>
            </a:pPr>
            <a:r>
              <a:rPr lang="en-US" dirty="0"/>
              <a:t>The results</a:t>
            </a:r>
            <a:r>
              <a:rPr lang="en-US" baseline="0" dirty="0"/>
              <a:t> show that </a:t>
            </a:r>
            <a:r>
              <a:rPr lang="en-US" dirty="0"/>
              <a:t>98%</a:t>
            </a:r>
            <a:r>
              <a:rPr lang="en-US" baseline="0" dirty="0"/>
              <a:t> of the variation in the response variable can be explained by the model (very good results)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1054</a:t>
            </a:fld>
            <a:endParaRPr lang="en-US" dirty="0"/>
          </a:p>
        </p:txBody>
      </p:sp>
    </p:spTree>
    <p:extLst>
      <p:ext uri="{BB962C8B-B14F-4D97-AF65-F5344CB8AC3E}">
        <p14:creationId xmlns:p14="http://schemas.microsoft.com/office/powerpoint/2010/main" val="4048750300"/>
      </p:ext>
    </p:extLst>
  </p:cSld>
  <p:clrMapOvr>
    <a:masterClrMapping/>
  </p:clrMapOvr>
</p:notes>
</file>

<file path=ppt/notesSlides/notesSlide10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 are</a:t>
            </a:r>
            <a:r>
              <a:rPr lang="en-US" baseline="0" dirty="0"/>
              <a:t> the</a:t>
            </a:r>
            <a:r>
              <a:rPr lang="en-US" dirty="0"/>
              <a:t> software outputs expected</a:t>
            </a:r>
            <a:r>
              <a:rPr lang="en-US" baseline="0" dirty="0"/>
              <a:t>/predicted results, as well as the residuals for each combination.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1055</a:t>
            </a:fld>
            <a:endParaRPr lang="en-US" dirty="0"/>
          </a:p>
        </p:txBody>
      </p:sp>
    </p:spTree>
    <p:extLst>
      <p:ext uri="{BB962C8B-B14F-4D97-AF65-F5344CB8AC3E}">
        <p14:creationId xmlns:p14="http://schemas.microsoft.com/office/powerpoint/2010/main" val="700908391"/>
      </p:ext>
    </p:extLst>
  </p:cSld>
  <p:clrMapOvr>
    <a:masterClrMapping/>
  </p:clrMapOvr>
</p:notes>
</file>

<file path=ppt/notesSlides/notesSlide10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1056</a:t>
            </a:fld>
            <a:endParaRPr lang="en-US" dirty="0"/>
          </a:p>
        </p:txBody>
      </p:sp>
    </p:spTree>
    <p:extLst>
      <p:ext uri="{BB962C8B-B14F-4D97-AF65-F5344CB8AC3E}">
        <p14:creationId xmlns:p14="http://schemas.microsoft.com/office/powerpoint/2010/main" val="851917519"/>
      </p:ext>
    </p:extLst>
  </p:cSld>
  <p:clrMapOvr>
    <a:masterClrMapping/>
  </p:clrMapOvr>
</p:notes>
</file>

<file path=ppt/notesSlides/notesSlide10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 two-level DOE, we make an assumption that the relationship between</a:t>
            </a:r>
            <a:r>
              <a:rPr lang="en-US" baseline="0" dirty="0"/>
              <a:t> the factor and the response is linear. We infer that the response space between the factor levels is represented by a straight line.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1057</a:t>
            </a:fld>
            <a:endParaRPr lang="en-US" dirty="0"/>
          </a:p>
        </p:txBody>
      </p:sp>
    </p:spTree>
    <p:extLst>
      <p:ext uri="{BB962C8B-B14F-4D97-AF65-F5344CB8AC3E}">
        <p14:creationId xmlns:p14="http://schemas.microsoft.com/office/powerpoint/2010/main" val="2071434657"/>
      </p:ext>
    </p:extLst>
  </p:cSld>
  <p:clrMapOvr>
    <a:masterClrMapping/>
  </p:clrMapOvr>
</p:notes>
</file>

<file path=ppt/notesSlides/notesSlide10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If the relationship between the factor and response is non-linear, it is necessary to use at least</a:t>
            </a:r>
            <a:r>
              <a:rPr lang="en-US" baseline="0" dirty="0"/>
              <a:t> a three-level design to understand the inference space between the high and low factor levels.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1058</a:t>
            </a:fld>
            <a:endParaRPr lang="en-US" dirty="0"/>
          </a:p>
        </p:txBody>
      </p:sp>
    </p:spTree>
    <p:extLst>
      <p:ext uri="{BB962C8B-B14F-4D97-AF65-F5344CB8AC3E}">
        <p14:creationId xmlns:p14="http://schemas.microsoft.com/office/powerpoint/2010/main" val="2259338827"/>
      </p:ext>
    </p:extLst>
  </p:cSld>
  <p:clrMapOvr>
    <a:masterClrMapping/>
  </p:clrMapOvr>
</p:notes>
</file>

<file path=ppt/notesSlides/notesSlide10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1059</a:t>
            </a:fld>
            <a:endParaRPr lang="en-US" dirty="0"/>
          </a:p>
        </p:txBody>
      </p:sp>
    </p:spTree>
    <p:extLst>
      <p:ext uri="{BB962C8B-B14F-4D97-AF65-F5344CB8AC3E}">
        <p14:creationId xmlns:p14="http://schemas.microsoft.com/office/powerpoint/2010/main" val="1982001294"/>
      </p:ext>
    </p:extLst>
  </p:cSld>
  <p:clrMapOvr>
    <a:masterClrMapping/>
  </p:clrMapOvr>
</p:notes>
</file>

<file path=ppt/notesSlides/notesSlide10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a:t>
            </a:r>
            <a:r>
              <a:rPr lang="en-US" baseline="0" dirty="0"/>
              <a:t> experiment where every treatment combination is run then same number of times is a </a:t>
            </a:r>
            <a:r>
              <a:rPr lang="en-US" i="1" baseline="0" dirty="0"/>
              <a:t>balanced design</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1060</a:t>
            </a:fld>
            <a:endParaRPr lang="en-US" dirty="0"/>
          </a:p>
        </p:txBody>
      </p:sp>
    </p:spTree>
    <p:extLst>
      <p:ext uri="{BB962C8B-B14F-4D97-AF65-F5344CB8AC3E}">
        <p14:creationId xmlns:p14="http://schemas.microsoft.com/office/powerpoint/2010/main" val="193174384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A5FC90-5369-48CB-9998-84FFC6189C71}" type="slidenum">
              <a:rPr lang="en-US" smtClean="0"/>
              <a:pPr>
                <a:defRPr/>
              </a:pPr>
              <a:t>107</a:t>
            </a:fld>
            <a:endParaRPr lang="en-US" dirty="0"/>
          </a:p>
        </p:txBody>
      </p:sp>
    </p:spTree>
    <p:extLst>
      <p:ext uri="{BB962C8B-B14F-4D97-AF65-F5344CB8AC3E}">
        <p14:creationId xmlns:p14="http://schemas.microsoft.com/office/powerpoint/2010/main" val="1589651973"/>
      </p:ext>
    </p:extLst>
  </p:cSld>
  <p:clrMapOvr>
    <a:masterClrMapping/>
  </p:clrMapOvr>
</p:notes>
</file>

<file path=ppt/notesSlides/notesSlide10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an orthogonal design, for a given level of any factor, the number of high and low settings</a:t>
            </a:r>
            <a:r>
              <a:rPr lang="en-US" baseline="0" dirty="0"/>
              <a:t> for any other factors must be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1061</a:t>
            </a:fld>
            <a:endParaRPr lang="en-US" dirty="0"/>
          </a:p>
        </p:txBody>
      </p:sp>
    </p:spTree>
    <p:extLst>
      <p:ext uri="{BB962C8B-B14F-4D97-AF65-F5344CB8AC3E}">
        <p14:creationId xmlns:p14="http://schemas.microsoft.com/office/powerpoint/2010/main" val="2150312179"/>
      </p:ext>
    </p:extLst>
  </p:cSld>
  <p:clrMapOvr>
    <a:masterClrMapping/>
  </p:clrMapOvr>
</p:notes>
</file>

<file path=ppt/notesSlides/notesSlide10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At the high level of factor A, there are two high-level settings</a:t>
            </a:r>
            <a:r>
              <a:rPr lang="en-US" baseline="0" dirty="0"/>
              <a:t> for factor B and no low-level settings; therefore, the design is </a:t>
            </a:r>
            <a:r>
              <a:rPr lang="en-US" i="1" baseline="0" dirty="0"/>
              <a:t>not </a:t>
            </a:r>
            <a:r>
              <a:rPr lang="en-US" baseline="0" dirty="0"/>
              <a:t>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1062</a:t>
            </a:fld>
            <a:endParaRPr lang="en-US" dirty="0"/>
          </a:p>
        </p:txBody>
      </p:sp>
    </p:spTree>
    <p:extLst>
      <p:ext uri="{BB962C8B-B14F-4D97-AF65-F5344CB8AC3E}">
        <p14:creationId xmlns:p14="http://schemas.microsoft.com/office/powerpoint/2010/main" val="4219314671"/>
      </p:ext>
    </p:extLst>
  </p:cSld>
  <p:clrMapOvr>
    <a:masterClrMapping/>
  </p:clrMapOvr>
</p:notes>
</file>

<file path=ppt/notesSlides/notesSlide10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there is an equal number of high and low factor settings</a:t>
            </a:r>
            <a:r>
              <a:rPr lang="en-US" baseline="0" dirty="0"/>
              <a:t> on factor B for each factor level of A. It is an orthogonal design.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1063</a:t>
            </a:fld>
            <a:endParaRPr lang="en-US" dirty="0"/>
          </a:p>
        </p:txBody>
      </p:sp>
    </p:spTree>
    <p:extLst>
      <p:ext uri="{BB962C8B-B14F-4D97-AF65-F5344CB8AC3E}">
        <p14:creationId xmlns:p14="http://schemas.microsoft.com/office/powerpoint/2010/main" val="4043518408"/>
      </p:ext>
    </p:extLst>
  </p:cSld>
  <p:clrMapOvr>
    <a:masterClrMapping/>
  </p:clrMapOvr>
</p:notes>
</file>

<file path=ppt/notesSlides/notesSlide10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1064</a:t>
            </a:fld>
            <a:endParaRPr lang="en-US" dirty="0"/>
          </a:p>
        </p:txBody>
      </p:sp>
    </p:spTree>
    <p:extLst>
      <p:ext uri="{BB962C8B-B14F-4D97-AF65-F5344CB8AC3E}">
        <p14:creationId xmlns:p14="http://schemas.microsoft.com/office/powerpoint/2010/main" val="893226777"/>
      </p:ext>
    </p:extLst>
  </p:cSld>
  <p:clrMapOvr>
    <a:masterClrMapping/>
  </p:clrMapOvr>
</p:notes>
</file>

<file path=ppt/notesSlides/notesSlide10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1065</a:t>
            </a:fld>
            <a:endParaRPr lang="en-US" dirty="0"/>
          </a:p>
        </p:txBody>
      </p:sp>
    </p:spTree>
    <p:extLst>
      <p:ext uri="{BB962C8B-B14F-4D97-AF65-F5344CB8AC3E}">
        <p14:creationId xmlns:p14="http://schemas.microsoft.com/office/powerpoint/2010/main" val="2524311796"/>
      </p:ext>
    </p:extLst>
  </p:cSld>
  <p:clrMapOvr>
    <a:masterClrMapping/>
  </p:clrMapOvr>
</p:notes>
</file>

<file path=ppt/notesSlides/notesSlide10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1066</a:t>
            </a:fld>
            <a:endParaRPr lang="en-US" dirty="0"/>
          </a:p>
        </p:txBody>
      </p:sp>
    </p:spTree>
    <p:extLst>
      <p:ext uri="{BB962C8B-B14F-4D97-AF65-F5344CB8AC3E}">
        <p14:creationId xmlns:p14="http://schemas.microsoft.com/office/powerpoint/2010/main" val="2798094"/>
      </p:ext>
    </p:extLst>
  </p:cSld>
  <p:clrMapOvr>
    <a:masterClrMapping/>
  </p:clrMapOvr>
</p:notes>
</file>

<file path=ppt/notesSlides/notesSlide10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Similar to doing multiple regression, to fit the model better for a DOE, use</a:t>
            </a:r>
            <a:r>
              <a:rPr lang="en-US" baseline="0" dirty="0"/>
              <a:t> the p-value to assess the statistical significance of each factor variable.</a:t>
            </a:r>
          </a:p>
          <a:p>
            <a:pPr>
              <a:buFont typeface="Arial" pitchFamily="34" charset="0"/>
              <a:buChar char="•"/>
            </a:pPr>
            <a:r>
              <a:rPr lang="en-US" baseline="0" dirty="0"/>
              <a:t> Remove insignificant factors and interactions, one at a time, starting with highest p-value &gt; 0.05, until all factors and interactions are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1067</a:t>
            </a:fld>
            <a:endParaRPr lang="en-US" dirty="0"/>
          </a:p>
        </p:txBody>
      </p:sp>
    </p:spTree>
    <p:extLst>
      <p:ext uri="{BB962C8B-B14F-4D97-AF65-F5344CB8AC3E}">
        <p14:creationId xmlns:p14="http://schemas.microsoft.com/office/powerpoint/2010/main" val="3810436257"/>
      </p:ext>
    </p:extLst>
  </p:cSld>
  <p:clrMapOvr>
    <a:masterClrMapping/>
  </p:clrMapOvr>
</p:notes>
</file>

<file path=ppt/notesSlides/notesSlide10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Similar</a:t>
            </a:r>
            <a:r>
              <a:rPr lang="en-US" baseline="0" dirty="0"/>
              <a:t> to regression analysis, we must conduct residuals analysis to make sure all key assumptions are made: residuals are normally distributed, their mean is equal to zero, they are independent, and there is equal variance across fitted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1068</a:t>
            </a:fld>
            <a:endParaRPr lang="en-US" dirty="0"/>
          </a:p>
        </p:txBody>
      </p:sp>
    </p:spTree>
    <p:extLst>
      <p:ext uri="{BB962C8B-B14F-4D97-AF65-F5344CB8AC3E}">
        <p14:creationId xmlns:p14="http://schemas.microsoft.com/office/powerpoint/2010/main" val="13480767"/>
      </p:ext>
    </p:extLst>
  </p:cSld>
  <p:clrMapOvr>
    <a:masterClrMapping/>
  </p:clrMapOvr>
</p:notes>
</file>

<file path=ppt/notesSlides/notesSlide10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1069</a:t>
            </a:fld>
            <a:endParaRPr lang="en-US" dirty="0"/>
          </a:p>
        </p:txBody>
      </p:sp>
    </p:spTree>
    <p:extLst>
      <p:ext uri="{BB962C8B-B14F-4D97-AF65-F5344CB8AC3E}">
        <p14:creationId xmlns:p14="http://schemas.microsoft.com/office/powerpoint/2010/main" val="4169690709"/>
      </p:ext>
    </p:extLst>
  </p:cSld>
  <p:clrMapOvr>
    <a:masterClrMapping/>
  </p:clrMapOvr>
</p:notes>
</file>

<file path=ppt/notesSlides/notesSlide10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1070</a:t>
            </a:fld>
            <a:endParaRPr lang="en-US" dirty="0"/>
          </a:p>
        </p:txBody>
      </p:sp>
    </p:spTree>
    <p:extLst>
      <p:ext uri="{BB962C8B-B14F-4D97-AF65-F5344CB8AC3E}">
        <p14:creationId xmlns:p14="http://schemas.microsoft.com/office/powerpoint/2010/main" val="1753467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D7C4C593-729D-4385-8E29-293FD43900F1}" type="slidenum">
              <a:rPr lang="en-US" smtClean="0"/>
              <a:pPr>
                <a:defRPr/>
              </a:pPr>
              <a:t>108</a:t>
            </a:fld>
            <a:endParaRPr lang="en-US" dirty="0"/>
          </a:p>
        </p:txBody>
      </p:sp>
    </p:spTree>
    <p:extLst>
      <p:ext uri="{BB962C8B-B14F-4D97-AF65-F5344CB8AC3E}">
        <p14:creationId xmlns:p14="http://schemas.microsoft.com/office/powerpoint/2010/main" val="1766452734"/>
      </p:ext>
    </p:extLst>
  </p:cSld>
  <p:clrMapOvr>
    <a:masterClrMapping/>
  </p:clrMapOvr>
</p:notes>
</file>

<file path=ppt/notesSlides/notesSlide10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1071</a:t>
            </a:fld>
            <a:endParaRPr lang="en-US" dirty="0"/>
          </a:p>
        </p:txBody>
      </p:sp>
    </p:spTree>
    <p:extLst>
      <p:ext uri="{BB962C8B-B14F-4D97-AF65-F5344CB8AC3E}">
        <p14:creationId xmlns:p14="http://schemas.microsoft.com/office/powerpoint/2010/main" val="986393981"/>
      </p:ext>
    </p:extLst>
  </p:cSld>
  <p:clrMapOvr>
    <a:masterClrMapping/>
  </p:clrMapOvr>
</p:notes>
</file>

<file path=ppt/notesSlides/notesSlide10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1072</a:t>
            </a:fld>
            <a:endParaRPr lang="en-US" dirty="0"/>
          </a:p>
        </p:txBody>
      </p:sp>
    </p:spTree>
    <p:extLst>
      <p:ext uri="{BB962C8B-B14F-4D97-AF65-F5344CB8AC3E}">
        <p14:creationId xmlns:p14="http://schemas.microsoft.com/office/powerpoint/2010/main" val="217340647"/>
      </p:ext>
    </p:extLst>
  </p:cSld>
  <p:clrMapOvr>
    <a:masterClrMapping/>
  </p:clrMapOvr>
</p:notes>
</file>

<file path=ppt/notesSlides/notesSlide10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1073</a:t>
            </a:fld>
            <a:endParaRPr lang="en-US" dirty="0"/>
          </a:p>
        </p:txBody>
      </p:sp>
    </p:spTree>
    <p:extLst>
      <p:ext uri="{BB962C8B-B14F-4D97-AF65-F5344CB8AC3E}">
        <p14:creationId xmlns:p14="http://schemas.microsoft.com/office/powerpoint/2010/main" val="4090111007"/>
      </p:ext>
    </p:extLst>
  </p:cSld>
  <p:clrMapOvr>
    <a:masterClrMapping/>
  </p:clrMapOvr>
</p:notes>
</file>

<file path=ppt/notesSlides/notesSlide10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1074</a:t>
            </a:fld>
            <a:endParaRPr lang="en-US" dirty="0"/>
          </a:p>
        </p:txBody>
      </p:sp>
    </p:spTree>
    <p:extLst>
      <p:ext uri="{BB962C8B-B14F-4D97-AF65-F5344CB8AC3E}">
        <p14:creationId xmlns:p14="http://schemas.microsoft.com/office/powerpoint/2010/main" val="1572116446"/>
      </p:ext>
    </p:extLst>
  </p:cSld>
  <p:clrMapOvr>
    <a:masterClrMapping/>
  </p:clrMapOvr>
</p:notes>
</file>

<file path=ppt/notesSlides/notesSlide10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1075</a:t>
            </a:fld>
            <a:endParaRPr lang="en-US" dirty="0"/>
          </a:p>
        </p:txBody>
      </p:sp>
    </p:spTree>
    <p:extLst>
      <p:ext uri="{BB962C8B-B14F-4D97-AF65-F5344CB8AC3E}">
        <p14:creationId xmlns:p14="http://schemas.microsoft.com/office/powerpoint/2010/main" val="183544626"/>
      </p:ext>
    </p:extLst>
  </p:cSld>
  <p:clrMapOvr>
    <a:masterClrMapping/>
  </p:clrMapOvr>
</p:notes>
</file>

<file path=ppt/notesSlides/notesSlide10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1076</a:t>
            </a:fld>
            <a:endParaRPr lang="en-US" dirty="0"/>
          </a:p>
        </p:txBody>
      </p:sp>
    </p:spTree>
    <p:extLst>
      <p:ext uri="{BB962C8B-B14F-4D97-AF65-F5344CB8AC3E}">
        <p14:creationId xmlns:p14="http://schemas.microsoft.com/office/powerpoint/2010/main" val="3163984745"/>
      </p:ext>
    </p:extLst>
  </p:cSld>
  <p:clrMapOvr>
    <a:masterClrMapping/>
  </p:clrMapOvr>
</p:notes>
</file>

<file path=ppt/notesSlides/notesSlide10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1077</a:t>
            </a:fld>
            <a:endParaRPr lang="en-US" dirty="0"/>
          </a:p>
        </p:txBody>
      </p:sp>
    </p:spTree>
    <p:extLst>
      <p:ext uri="{BB962C8B-B14F-4D97-AF65-F5344CB8AC3E}">
        <p14:creationId xmlns:p14="http://schemas.microsoft.com/office/powerpoint/2010/main" val="3991823389"/>
      </p:ext>
    </p:extLst>
  </p:cSld>
  <p:clrMapOvr>
    <a:masterClrMapping/>
  </p:clrMapOvr>
</p:notes>
</file>

<file path=ppt/notesSlides/notesSlide10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Center</a:t>
            </a:r>
            <a:r>
              <a:rPr lang="en-US" baseline="0" dirty="0"/>
              <a:t> points can be run to check the assumption that the factor-response relationships are linear simply by adding runs where the factor settings are at zero between the high and low settings.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1078</a:t>
            </a:fld>
            <a:endParaRPr lang="en-US" dirty="0"/>
          </a:p>
        </p:txBody>
      </p:sp>
    </p:spTree>
    <p:extLst>
      <p:ext uri="{BB962C8B-B14F-4D97-AF65-F5344CB8AC3E}">
        <p14:creationId xmlns:p14="http://schemas.microsoft.com/office/powerpoint/2010/main" val="772177469"/>
      </p:ext>
    </p:extLst>
  </p:cSld>
  <p:clrMapOvr>
    <a:masterClrMapping/>
  </p:clrMapOvr>
</p:notes>
</file>

<file path=ppt/notesSlides/notesSlide10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1079</a:t>
            </a:fld>
            <a:endParaRPr lang="en-US" dirty="0"/>
          </a:p>
        </p:txBody>
      </p:sp>
    </p:spTree>
    <p:extLst>
      <p:ext uri="{BB962C8B-B14F-4D97-AF65-F5344CB8AC3E}">
        <p14:creationId xmlns:p14="http://schemas.microsoft.com/office/powerpoint/2010/main" val="1292530397"/>
      </p:ext>
    </p:extLst>
  </p:cSld>
  <p:clrMapOvr>
    <a:masterClrMapping/>
  </p:clrMapOvr>
</p:notes>
</file>

<file path=ppt/notesSlides/notesSlide10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1080</a:t>
            </a:fld>
            <a:endParaRPr lang="en-US" dirty="0"/>
          </a:p>
        </p:txBody>
      </p:sp>
    </p:spTree>
    <p:extLst>
      <p:ext uri="{BB962C8B-B14F-4D97-AF65-F5344CB8AC3E}">
        <p14:creationId xmlns:p14="http://schemas.microsoft.com/office/powerpoint/2010/main" val="143436408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4" name="Slide Number Placeholder 3"/>
          <p:cNvSpPr>
            <a:spLocks noGrp="1"/>
          </p:cNvSpPr>
          <p:nvPr>
            <p:ph type="sldNum" sz="quarter" idx="5"/>
          </p:nvPr>
        </p:nvSpPr>
        <p:spPr/>
        <p:txBody>
          <a:bodyPr/>
          <a:lstStyle/>
          <a:p>
            <a:pPr>
              <a:defRPr/>
            </a:pPr>
            <a:fld id="{E5E6769C-57A6-4378-8B49-48B58780C55C}" type="slidenum">
              <a:rPr lang="en-US" smtClean="0"/>
              <a:pPr>
                <a:defRPr/>
              </a:pPr>
              <a:t>109</a:t>
            </a:fld>
            <a:endParaRPr lang="en-US" dirty="0"/>
          </a:p>
        </p:txBody>
      </p:sp>
    </p:spTree>
    <p:extLst>
      <p:ext uri="{BB962C8B-B14F-4D97-AF65-F5344CB8AC3E}">
        <p14:creationId xmlns:p14="http://schemas.microsoft.com/office/powerpoint/2010/main" val="3848632204"/>
      </p:ext>
    </p:extLst>
  </p:cSld>
  <p:clrMapOvr>
    <a:masterClrMapping/>
  </p:clrMapOvr>
</p:notes>
</file>

<file path=ppt/notesSlides/notesSlide10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1081</a:t>
            </a:fld>
            <a:endParaRPr lang="en-US" dirty="0"/>
          </a:p>
        </p:txBody>
      </p:sp>
    </p:spTree>
    <p:extLst>
      <p:ext uri="{BB962C8B-B14F-4D97-AF65-F5344CB8AC3E}">
        <p14:creationId xmlns:p14="http://schemas.microsoft.com/office/powerpoint/2010/main" val="162099286"/>
      </p:ext>
    </p:extLst>
  </p:cSld>
  <p:clrMapOvr>
    <a:masterClrMapping/>
  </p:clrMapOvr>
</p:notes>
</file>

<file path=ppt/notesSlides/notesSlide10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Fractional factorial experiments</a:t>
            </a:r>
            <a:r>
              <a:rPr lang="en-US" b="1" baseline="0" dirty="0"/>
              <a:t> </a:t>
            </a:r>
            <a:r>
              <a:rPr lang="en-US" baseline="0" dirty="0"/>
              <a:t>are smaller than their full factorial counterparts (i.e., they are a subset of full factorial experiments).</a:t>
            </a:r>
          </a:p>
          <a:p>
            <a:pPr>
              <a:buFont typeface="Arial" pitchFamily="34" charset="0"/>
              <a:buChar char="•"/>
            </a:pPr>
            <a:r>
              <a:rPr lang="en-US" baseline="0" dirty="0"/>
              <a:t> They allow the experimenter to learn about effects through fewer treatment combinations.</a:t>
            </a:r>
          </a:p>
          <a:p>
            <a:pPr>
              <a:buFont typeface="Arial" pitchFamily="34" charset="0"/>
              <a:buChar char="•"/>
            </a:pPr>
            <a:r>
              <a:rPr lang="en-US" baseline="0" dirty="0"/>
              <a:t> They are useful for screening a large number of factors, and can also be used for factor optimization.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1082</a:t>
            </a:fld>
            <a:endParaRPr lang="en-US" dirty="0"/>
          </a:p>
        </p:txBody>
      </p:sp>
    </p:spTree>
    <p:extLst>
      <p:ext uri="{BB962C8B-B14F-4D97-AF65-F5344CB8AC3E}">
        <p14:creationId xmlns:p14="http://schemas.microsoft.com/office/powerpoint/2010/main" val="529837463"/>
      </p:ext>
    </p:extLst>
  </p:cSld>
  <p:clrMapOvr>
    <a:masterClrMapping/>
  </p:clrMapOvr>
</p:notes>
</file>

<file path=ppt/notesSlides/notesSlide10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the number of factors increases,</a:t>
            </a:r>
            <a:r>
              <a:rPr lang="en-US" baseline="0" dirty="0"/>
              <a:t> the number of treatment runs necessary for a full factorial experiment increases greatly. The money and resources might not be available.</a:t>
            </a:r>
          </a:p>
          <a:p>
            <a:pPr>
              <a:buFont typeface="Arial" pitchFamily="34" charset="0"/>
              <a:buChar char="•"/>
            </a:pPr>
            <a:r>
              <a:rPr lang="en-US" baseline="0" dirty="0"/>
              <a:t> As the number of runs increases with the number of factors, the percentage of degrees of freedom spent on understanding the main effects decreases. However, the higher order interactions (3 or 4 factor interactions) can typically be ignored, which allows us to run fewer trials to understand the main effects and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1083</a:t>
            </a:fld>
            <a:endParaRPr lang="en-US" dirty="0"/>
          </a:p>
        </p:txBody>
      </p:sp>
    </p:spTree>
    <p:extLst>
      <p:ext uri="{BB962C8B-B14F-4D97-AF65-F5344CB8AC3E}">
        <p14:creationId xmlns:p14="http://schemas.microsoft.com/office/powerpoint/2010/main" val="3664623323"/>
      </p:ext>
    </p:extLst>
  </p:cSld>
  <p:clrMapOvr>
    <a:masterClrMapping/>
  </p:clrMapOvr>
</p:notes>
</file>

<file path=ppt/notesSlides/notesSlide10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the number of treatments increases dramatically as factors are added.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1084</a:t>
            </a:fld>
            <a:endParaRPr lang="en-US" dirty="0"/>
          </a:p>
        </p:txBody>
      </p:sp>
    </p:spTree>
    <p:extLst>
      <p:ext uri="{BB962C8B-B14F-4D97-AF65-F5344CB8AC3E}">
        <p14:creationId xmlns:p14="http://schemas.microsoft.com/office/powerpoint/2010/main" val="1342920985"/>
      </p:ext>
    </p:extLst>
  </p:cSld>
  <p:clrMapOvr>
    <a:masterClrMapping/>
  </p:clrMapOvr>
</p:notes>
</file>

<file path=ppt/notesSlides/notesSlide10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full factorial experiment with three factors and two levels has</a:t>
            </a:r>
            <a:r>
              <a:rPr lang="en-US" baseline="0" dirty="0"/>
              <a:t> 2^K (2^3) runs (2*2*2 = 8 runs).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1085</a:t>
            </a:fld>
            <a:endParaRPr lang="en-US" dirty="0"/>
          </a:p>
        </p:txBody>
      </p:sp>
    </p:spTree>
    <p:extLst>
      <p:ext uri="{BB962C8B-B14F-4D97-AF65-F5344CB8AC3E}">
        <p14:creationId xmlns:p14="http://schemas.microsoft.com/office/powerpoint/2010/main" val="6089948"/>
      </p:ext>
    </p:extLst>
  </p:cSld>
  <p:clrMapOvr>
    <a:masterClrMapping/>
  </p:clrMapOvr>
</p:notes>
</file>

<file path=ppt/notesSlides/notesSlide10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Eight</a:t>
            </a:r>
            <a:r>
              <a:rPr lang="en-US" baseline="0" dirty="0"/>
              <a:t> runs are needed for a full factorial, but we only have resources to run four. Therefore, we need to decide which four treatment combinations will allow us to evaluate the main effects, while keeping the design balanced and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1086</a:t>
            </a:fld>
            <a:endParaRPr lang="en-US" dirty="0"/>
          </a:p>
        </p:txBody>
      </p:sp>
    </p:spTree>
    <p:extLst>
      <p:ext uri="{BB962C8B-B14F-4D97-AF65-F5344CB8AC3E}">
        <p14:creationId xmlns:p14="http://schemas.microsoft.com/office/powerpoint/2010/main" val="982327179"/>
      </p:ext>
    </p:extLst>
  </p:cSld>
  <p:clrMapOvr>
    <a:masterClrMapping/>
  </p:clrMapOvr>
</p:notes>
</file>

<file path=ppt/notesSlides/notesSlide10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design, we are not able to evaluate</a:t>
            </a:r>
            <a:r>
              <a:rPr lang="en-US" baseline="0" dirty="0"/>
              <a:t>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1087</a:t>
            </a:fld>
            <a:endParaRPr lang="en-US" dirty="0"/>
          </a:p>
        </p:txBody>
      </p:sp>
    </p:spTree>
    <p:extLst>
      <p:ext uri="{BB962C8B-B14F-4D97-AF65-F5344CB8AC3E}">
        <p14:creationId xmlns:p14="http://schemas.microsoft.com/office/powerpoint/2010/main" val="2107289133"/>
      </p:ext>
    </p:extLst>
  </p:cSld>
  <p:clrMapOvr>
    <a:masterClrMapping/>
  </p:clrMapOvr>
</p:notes>
</file>

<file path=ppt/notesSlides/notesSlide10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design</a:t>
            </a:r>
            <a:r>
              <a:rPr lang="en-US" baseline="0" dirty="0"/>
              <a:t> has a low and high setting for each factor, but is not orthogonal.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1088</a:t>
            </a:fld>
            <a:endParaRPr lang="en-US" dirty="0"/>
          </a:p>
        </p:txBody>
      </p:sp>
    </p:spTree>
    <p:extLst>
      <p:ext uri="{BB962C8B-B14F-4D97-AF65-F5344CB8AC3E}">
        <p14:creationId xmlns:p14="http://schemas.microsoft.com/office/powerpoint/2010/main" val="1445343096"/>
      </p:ext>
    </p:extLst>
  </p:cSld>
  <p:clrMapOvr>
    <a:masterClrMapping/>
  </p:clrMapOvr>
</p:notes>
</file>

<file path=ppt/notesSlides/notesSlide10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Imagine a two-factor full factorial</a:t>
            </a:r>
            <a:r>
              <a:rPr lang="en-US" baseline="0" dirty="0"/>
              <a:t> with factors A and B. We also learn about the interaction of A and B. In a fractional factorial, we sacrifice learning about the two-way interaction between A and B, and substitute factor 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1089</a:t>
            </a:fld>
            <a:endParaRPr lang="en-US" dirty="0"/>
          </a:p>
        </p:txBody>
      </p:sp>
    </p:spTree>
    <p:extLst>
      <p:ext uri="{BB962C8B-B14F-4D97-AF65-F5344CB8AC3E}">
        <p14:creationId xmlns:p14="http://schemas.microsoft.com/office/powerpoint/2010/main" val="3395917793"/>
      </p:ext>
    </p:extLst>
  </p:cSld>
  <p:clrMapOvr>
    <a:masterClrMapping/>
  </p:clrMapOvr>
</p:notes>
</file>

<file path=ppt/notesSlides/notesSlide10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four runs, we are able to run high and low settings for each of the three factors. The three-way interaction ABC is only at the high setting.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1090</a:t>
            </a:fld>
            <a:endParaRPr lang="en-US" dirty="0"/>
          </a:p>
        </p:txBody>
      </p:sp>
    </p:spTree>
    <p:extLst>
      <p:ext uri="{BB962C8B-B14F-4D97-AF65-F5344CB8AC3E}">
        <p14:creationId xmlns:p14="http://schemas.microsoft.com/office/powerpoint/2010/main" val="2884115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a:t>
            </a:fld>
            <a:endParaRPr lang="en-US" dirty="0"/>
          </a:p>
        </p:txBody>
      </p:sp>
    </p:spTree>
    <p:extLst>
      <p:ext uri="{BB962C8B-B14F-4D97-AF65-F5344CB8AC3E}">
        <p14:creationId xmlns:p14="http://schemas.microsoft.com/office/powerpoint/2010/main" val="1826505609"/>
      </p:ext>
    </p:extLst>
  </p:cSld>
  <p:clrMapOvr>
    <a:masterClrMapping/>
  </p:clrMapOvr>
</p:notes>
</file>

<file path=ppt/notesSlides/notesSlide10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factor</a:t>
            </a:r>
            <a:r>
              <a:rPr lang="en-US" baseline="0" dirty="0"/>
              <a:t> and two-way interaction columns that have the same pattern of high/low settings are </a:t>
            </a:r>
            <a:r>
              <a:rPr lang="en-US" i="1" baseline="0" dirty="0"/>
              <a:t>aliased </a:t>
            </a:r>
            <a:r>
              <a:rPr lang="en-US" baseline="0" dirty="0"/>
              <a:t>with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1091</a:t>
            </a:fld>
            <a:endParaRPr lang="en-US" dirty="0"/>
          </a:p>
        </p:txBody>
      </p:sp>
    </p:spTree>
    <p:extLst>
      <p:ext uri="{BB962C8B-B14F-4D97-AF65-F5344CB8AC3E}">
        <p14:creationId xmlns:p14="http://schemas.microsoft.com/office/powerpoint/2010/main" val="3089155411"/>
      </p:ext>
    </p:extLst>
  </p:cSld>
  <p:clrMapOvr>
    <a:masterClrMapping/>
  </p:clrMapOvr>
</p:notes>
</file>

<file path=ppt/notesSlides/notesSlide10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a:t>
            </a:r>
            <a:r>
              <a:rPr lang="en-US" baseline="0" dirty="0"/>
              <a:t> is h</a:t>
            </a:r>
            <a:r>
              <a:rPr lang="en-US" dirty="0"/>
              <a:t>ow</a:t>
            </a:r>
            <a:r>
              <a:rPr lang="en-US" baseline="0" dirty="0"/>
              <a:t> to identify the alias of a factor by using the </a:t>
            </a:r>
            <a:r>
              <a:rPr lang="en-US" i="1" baseline="0" dirty="0"/>
              <a:t>identity</a:t>
            </a:r>
            <a:r>
              <a:rPr lang="en-US" baseline="0" dirty="0"/>
              <a:t> and the </a:t>
            </a:r>
            <a:r>
              <a:rPr lang="en-US" i="1" baseline="0" dirty="0"/>
              <a:t>generator</a:t>
            </a:r>
            <a:r>
              <a:rPr lang="en-US" baseline="0" dirty="0"/>
              <a: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1092</a:t>
            </a:fld>
            <a:endParaRPr lang="en-US" dirty="0"/>
          </a:p>
        </p:txBody>
      </p:sp>
    </p:spTree>
    <p:extLst>
      <p:ext uri="{BB962C8B-B14F-4D97-AF65-F5344CB8AC3E}">
        <p14:creationId xmlns:p14="http://schemas.microsoft.com/office/powerpoint/2010/main" val="3336359396"/>
      </p:ext>
    </p:extLst>
  </p:cSld>
  <p:clrMapOvr>
    <a:masterClrMapping/>
  </p:clrMapOvr>
</p:notes>
</file>

<file path=ppt/notesSlides/notesSlide10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steps to follow when using </a:t>
            </a:r>
            <a:r>
              <a:rPr lang="en-US" dirty="0"/>
              <a:t>the software</a:t>
            </a:r>
            <a:r>
              <a:rPr lang="en-US" baseline="0" dirty="0"/>
              <a:t> to run a fractional factorial experiment.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1093</a:t>
            </a:fld>
            <a:endParaRPr lang="en-US" dirty="0"/>
          </a:p>
        </p:txBody>
      </p:sp>
    </p:spTree>
    <p:extLst>
      <p:ext uri="{BB962C8B-B14F-4D97-AF65-F5344CB8AC3E}">
        <p14:creationId xmlns:p14="http://schemas.microsoft.com/office/powerpoint/2010/main" val="2834530425"/>
      </p:ext>
    </p:extLst>
  </p:cSld>
  <p:clrMapOvr>
    <a:masterClrMapping/>
  </p:clrMapOvr>
</p:notes>
</file>

<file path=ppt/notesSlides/notesSlide10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created data</a:t>
            </a:r>
            <a:r>
              <a:rPr lang="en-US" baseline="0" dirty="0"/>
              <a:t> table should look something like the table generated here.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1094</a:t>
            </a:fld>
            <a:endParaRPr lang="en-US" dirty="0"/>
          </a:p>
        </p:txBody>
      </p:sp>
    </p:spTree>
    <p:extLst>
      <p:ext uri="{BB962C8B-B14F-4D97-AF65-F5344CB8AC3E}">
        <p14:creationId xmlns:p14="http://schemas.microsoft.com/office/powerpoint/2010/main" val="4226620808"/>
      </p:ext>
    </p:extLst>
  </p:cSld>
  <p:clrMapOvr>
    <a:masterClrMapping/>
  </p:clrMapOvr>
</p:notes>
</file>

<file path=ppt/notesSlides/notesSlide10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1095</a:t>
            </a:fld>
            <a:endParaRPr lang="en-US" dirty="0"/>
          </a:p>
        </p:txBody>
      </p:sp>
    </p:spTree>
    <p:extLst>
      <p:ext uri="{BB962C8B-B14F-4D97-AF65-F5344CB8AC3E}">
        <p14:creationId xmlns:p14="http://schemas.microsoft.com/office/powerpoint/2010/main" val="1474469074"/>
      </p:ext>
    </p:extLst>
  </p:cSld>
  <p:clrMapOvr>
    <a:masterClrMapping/>
  </p:clrMapOvr>
</p:notes>
</file>

<file path=ppt/notesSlides/notesSlide10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1096</a:t>
            </a:fld>
            <a:endParaRPr lang="en-US" dirty="0"/>
          </a:p>
        </p:txBody>
      </p:sp>
    </p:spTree>
    <p:extLst>
      <p:ext uri="{BB962C8B-B14F-4D97-AF65-F5344CB8AC3E}">
        <p14:creationId xmlns:p14="http://schemas.microsoft.com/office/powerpoint/2010/main" val="3947012581"/>
      </p:ext>
    </p:extLst>
  </p:cSld>
  <p:clrMapOvr>
    <a:masterClrMapping/>
  </p:clrMapOvr>
</p:notes>
</file>

<file path=ppt/notesSlides/notesSlide10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1097</a:t>
            </a:fld>
            <a:endParaRPr lang="en-US" dirty="0"/>
          </a:p>
        </p:txBody>
      </p:sp>
    </p:spTree>
    <p:extLst>
      <p:ext uri="{BB962C8B-B14F-4D97-AF65-F5344CB8AC3E}">
        <p14:creationId xmlns:p14="http://schemas.microsoft.com/office/powerpoint/2010/main" val="3533688567"/>
      </p:ext>
    </p:extLst>
  </p:cSld>
  <p:clrMapOvr>
    <a:masterClrMapping/>
  </p:clrMapOvr>
</p:notes>
</file>

<file path=ppt/notesSlides/notesSlide10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1098</a:t>
            </a:fld>
            <a:endParaRPr lang="en-US" dirty="0"/>
          </a:p>
        </p:txBody>
      </p:sp>
    </p:spTree>
    <p:extLst>
      <p:ext uri="{BB962C8B-B14F-4D97-AF65-F5344CB8AC3E}">
        <p14:creationId xmlns:p14="http://schemas.microsoft.com/office/powerpoint/2010/main" val="78497176"/>
      </p:ext>
    </p:extLst>
  </p:cSld>
  <p:clrMapOvr>
    <a:masterClrMapping/>
  </p:clrMapOvr>
</p:notes>
</file>

<file path=ppt/notesSlides/notesSlide10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1099</a:t>
            </a:fld>
            <a:endParaRPr lang="en-US" dirty="0"/>
          </a:p>
        </p:txBody>
      </p:sp>
    </p:spTree>
    <p:extLst>
      <p:ext uri="{BB962C8B-B14F-4D97-AF65-F5344CB8AC3E}">
        <p14:creationId xmlns:p14="http://schemas.microsoft.com/office/powerpoint/2010/main" val="3654366693"/>
      </p:ext>
    </p:extLst>
  </p:cSld>
  <p:clrMapOvr>
    <a:masterClrMapping/>
  </p:clrMapOvr>
</p:notes>
</file>

<file path=ppt/notesSlides/notesSlide10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 factor B is not significant, we need to remove it and rerun the model.</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1100</a:t>
            </a:fld>
            <a:endParaRPr lang="en-US" dirty="0"/>
          </a:p>
        </p:txBody>
      </p:sp>
    </p:spTree>
    <p:extLst>
      <p:ext uri="{BB962C8B-B14F-4D97-AF65-F5344CB8AC3E}">
        <p14:creationId xmlns:p14="http://schemas.microsoft.com/office/powerpoint/2010/main" val="2814789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Can you imagine what a 3 sigma process would look like in the tech</a:t>
            </a:r>
            <a:r>
              <a:rPr lang="en-US" baseline="0" dirty="0"/>
              <a:t> industry, in health care, in banking?</a:t>
            </a:r>
            <a:endParaRPr lang="en-US" dirty="0"/>
          </a:p>
          <a:p>
            <a:pPr>
              <a:buFont typeface="Arial" pitchFamily="34" charset="0"/>
              <a:buChar char="•"/>
            </a:pPr>
            <a:r>
              <a:rPr lang="en-US" dirty="0"/>
              <a:t>Can you apply</a:t>
            </a:r>
            <a:r>
              <a:rPr lang="en-US" baseline="0" dirty="0"/>
              <a:t> this concept to a process that you relate to?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a:t>
            </a:fld>
            <a:endParaRPr lang="en-US" dirty="0"/>
          </a:p>
        </p:txBody>
      </p:sp>
    </p:spTree>
    <p:extLst>
      <p:ext uri="{BB962C8B-B14F-4D97-AF65-F5344CB8AC3E}">
        <p14:creationId xmlns:p14="http://schemas.microsoft.com/office/powerpoint/2010/main" val="14736898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Cost of Poor Quality </a:t>
            </a:r>
            <a:r>
              <a:rPr lang="en-US" dirty="0"/>
              <a:t>(or COPQ) is exactly</a:t>
            </a:r>
            <a:r>
              <a:rPr lang="en-US" baseline="0" dirty="0"/>
              <a:t> what it sounds like. It is the cost absorbed when a process operates at anything less than optimal: the cost of waste, resource inefficiency, and defects (e.g., repairs, rework, service calls, scrap, warranty claims, and write-offs).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Experts have estimated COPQ to be 5%</a:t>
            </a:r>
            <a:r>
              <a:rPr lang="it-IT" dirty="0"/>
              <a:t>–</a:t>
            </a:r>
            <a:r>
              <a:rPr lang="en-US" baseline="0" dirty="0"/>
              <a:t>30% of gross sales for most companies. Consider a company that does ~$100 million in sales per week, and has a COPQ of 20%. That means that 1 day out of a 5-day work week is completely devoted to producing scrap!</a:t>
            </a:r>
          </a:p>
          <a:p>
            <a:pPr>
              <a:buFont typeface="Arial" pitchFamily="34" charset="0"/>
              <a:buChar char="•"/>
            </a:pPr>
            <a:r>
              <a:rPr lang="en-US" baseline="0" dirty="0"/>
              <a:t>A thorough understanding of this concept can help uncover lots of opportunities. Consider for instance the hidden factories – do you have procedures for rework, or work-arounds? They might seem “hidden” at first, because they have come to be accepted as the normal process for doing things.</a:t>
            </a:r>
          </a:p>
          <a:p>
            <a:pPr>
              <a:buFont typeface="Arial" pitchFamily="34" charset="0"/>
              <a:buChar char="•"/>
            </a:pPr>
            <a:r>
              <a:rPr lang="en-US" baseline="0" dirty="0"/>
              <a:t>There are many different types of non-value added activities that can drive waste. (Discussed on the next slide.)</a:t>
            </a:r>
          </a:p>
          <a:p>
            <a:endParaRPr lang="it-IT"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a:t>
            </a:fld>
            <a:endParaRPr lang="en-US" dirty="0"/>
          </a:p>
        </p:txBody>
      </p:sp>
    </p:spTree>
    <p:extLst>
      <p:ext uri="{BB962C8B-B14F-4D97-AF65-F5344CB8AC3E}">
        <p14:creationId xmlns:p14="http://schemas.microsoft.com/office/powerpoint/2010/main" val="2580399644"/>
      </p:ext>
    </p:extLst>
  </p:cSld>
  <p:clrMapOvr>
    <a:masterClrMapping/>
  </p:clrMapOvr>
</p:notes>
</file>

<file path=ppt/notesSlides/notesSlide1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1101</a:t>
            </a:fld>
            <a:endParaRPr lang="en-US" dirty="0"/>
          </a:p>
        </p:txBody>
      </p:sp>
    </p:spTree>
    <p:extLst>
      <p:ext uri="{BB962C8B-B14F-4D97-AF65-F5344CB8AC3E}">
        <p14:creationId xmlns:p14="http://schemas.microsoft.com/office/powerpoint/2010/main" val="4110748097"/>
      </p:ext>
    </p:extLst>
  </p:cSld>
  <p:clrMapOvr>
    <a:masterClrMapping/>
  </p:clrMapOvr>
</p:notes>
</file>

<file path=ppt/notesSlides/notesSlide1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1102</a:t>
            </a:fld>
            <a:endParaRPr lang="en-US" dirty="0"/>
          </a:p>
        </p:txBody>
      </p:sp>
    </p:spTree>
    <p:extLst>
      <p:ext uri="{BB962C8B-B14F-4D97-AF65-F5344CB8AC3E}">
        <p14:creationId xmlns:p14="http://schemas.microsoft.com/office/powerpoint/2010/main" val="2658344097"/>
      </p:ext>
    </p:extLst>
  </p:cSld>
  <p:clrMapOvr>
    <a:masterClrMapping/>
  </p:clrMapOvr>
</p:notes>
</file>

<file path=ppt/notesSlides/notesSlide1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1103</a:t>
            </a:fld>
            <a:endParaRPr lang="en-US" dirty="0"/>
          </a:p>
        </p:txBody>
      </p:sp>
    </p:spTree>
    <p:extLst>
      <p:ext uri="{BB962C8B-B14F-4D97-AF65-F5344CB8AC3E}">
        <p14:creationId xmlns:p14="http://schemas.microsoft.com/office/powerpoint/2010/main" val="195463848"/>
      </p:ext>
    </p:extLst>
  </p:cSld>
  <p:clrMapOvr>
    <a:masterClrMapping/>
  </p:clrMapOvr>
</p:notes>
</file>

<file path=ppt/notesSlides/notesSlide1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1104</a:t>
            </a:fld>
            <a:endParaRPr lang="en-US" dirty="0"/>
          </a:p>
        </p:txBody>
      </p:sp>
    </p:spTree>
    <p:extLst>
      <p:ext uri="{BB962C8B-B14F-4D97-AF65-F5344CB8AC3E}">
        <p14:creationId xmlns:p14="http://schemas.microsoft.com/office/powerpoint/2010/main" val="327092870"/>
      </p:ext>
    </p:extLst>
  </p:cSld>
  <p:clrMapOvr>
    <a:masterClrMapping/>
  </p:clrMapOvr>
</p:notes>
</file>

<file path=ppt/notesSlides/notesSlide1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1105</a:t>
            </a:fld>
            <a:endParaRPr lang="en-US" dirty="0"/>
          </a:p>
        </p:txBody>
      </p:sp>
    </p:spTree>
    <p:extLst>
      <p:ext uri="{BB962C8B-B14F-4D97-AF65-F5344CB8AC3E}">
        <p14:creationId xmlns:p14="http://schemas.microsoft.com/office/powerpoint/2010/main" val="60274201"/>
      </p:ext>
    </p:extLst>
  </p:cSld>
  <p:clrMapOvr>
    <a:masterClrMapping/>
  </p:clrMapOvr>
</p:notes>
</file>

<file path=ppt/notesSlides/notesSlide1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1106</a:t>
            </a:fld>
            <a:endParaRPr lang="en-US" dirty="0"/>
          </a:p>
        </p:txBody>
      </p:sp>
    </p:spTree>
    <p:extLst>
      <p:ext uri="{BB962C8B-B14F-4D97-AF65-F5344CB8AC3E}">
        <p14:creationId xmlns:p14="http://schemas.microsoft.com/office/powerpoint/2010/main" val="2968787808"/>
      </p:ext>
    </p:extLst>
  </p:cSld>
  <p:clrMapOvr>
    <a:masterClrMapping/>
  </p:clrMapOvr>
</p:notes>
</file>

<file path=ppt/notesSlides/notesSlide1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1107</a:t>
            </a:fld>
            <a:endParaRPr lang="en-US" dirty="0"/>
          </a:p>
        </p:txBody>
      </p:sp>
    </p:spTree>
    <p:extLst>
      <p:ext uri="{BB962C8B-B14F-4D97-AF65-F5344CB8AC3E}">
        <p14:creationId xmlns:p14="http://schemas.microsoft.com/office/powerpoint/2010/main" val="1876872727"/>
      </p:ext>
    </p:extLst>
  </p:cSld>
  <p:clrMapOvr>
    <a:masterClrMapping/>
  </p:clrMapOvr>
</p:notes>
</file>

<file path=ppt/notesSlides/notesSlide1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1108</a:t>
            </a:fld>
            <a:endParaRPr lang="en-US" dirty="0"/>
          </a:p>
        </p:txBody>
      </p:sp>
    </p:spTree>
    <p:extLst>
      <p:ext uri="{BB962C8B-B14F-4D97-AF65-F5344CB8AC3E}">
        <p14:creationId xmlns:p14="http://schemas.microsoft.com/office/powerpoint/2010/main" val="898133774"/>
      </p:ext>
    </p:extLst>
  </p:cSld>
  <p:clrMapOvr>
    <a:masterClrMapping/>
  </p:clrMapOvr>
</p:notes>
</file>

<file path=ppt/notesSlides/notesSlide1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1109</a:t>
            </a:fld>
            <a:endParaRPr lang="en-US" dirty="0"/>
          </a:p>
        </p:txBody>
      </p:sp>
    </p:spTree>
    <p:extLst>
      <p:ext uri="{BB962C8B-B14F-4D97-AF65-F5344CB8AC3E}">
        <p14:creationId xmlns:p14="http://schemas.microsoft.com/office/powerpoint/2010/main" val="2744926854"/>
      </p:ext>
    </p:extLst>
  </p:cSld>
  <p:clrMapOvr>
    <a:masterClrMapping/>
  </p:clrMapOvr>
</p:notes>
</file>

<file path=ppt/notesSlides/notesSlide1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These</a:t>
            </a:r>
            <a:r>
              <a:rPr lang="it-IT" baseline="0" dirty="0"/>
              <a:t> are the control charts for estimating whether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1110</a:t>
            </a:fld>
            <a:endParaRPr lang="en-US" dirty="0"/>
          </a:p>
        </p:txBody>
      </p:sp>
    </p:spTree>
    <p:extLst>
      <p:ext uri="{BB962C8B-B14F-4D97-AF65-F5344CB8AC3E}">
        <p14:creationId xmlns:p14="http://schemas.microsoft.com/office/powerpoint/2010/main" val="353071057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marL="171450" indent="-171450">
              <a:buFont typeface="Arial" pitchFamily="34" charset="0"/>
              <a:buChar char="•"/>
            </a:pPr>
            <a:r>
              <a:rPr lang="en-US" dirty="0"/>
              <a:t>The “7 deadly</a:t>
            </a:r>
            <a:r>
              <a:rPr lang="en-US" baseline="0" dirty="0"/>
              <a:t> </a:t>
            </a:r>
            <a:r>
              <a:rPr lang="en-US" baseline="0" dirty="0" err="1"/>
              <a:t>muda</a:t>
            </a:r>
            <a:r>
              <a:rPr lang="en-US" baseline="0" dirty="0"/>
              <a:t>,”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a:t>
            </a:fld>
            <a:endParaRPr lang="en-US" dirty="0"/>
          </a:p>
        </p:txBody>
      </p:sp>
    </p:spTree>
    <p:extLst>
      <p:ext uri="{BB962C8B-B14F-4D97-AF65-F5344CB8AC3E}">
        <p14:creationId xmlns:p14="http://schemas.microsoft.com/office/powerpoint/2010/main" val="2670417490"/>
      </p:ext>
    </p:extLst>
  </p:cSld>
  <p:clrMapOvr>
    <a:masterClrMapping/>
  </p:clrMapOvr>
</p:notes>
</file>

<file path=ppt/notesSlides/notesSlide1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1111</a:t>
            </a:fld>
            <a:endParaRPr lang="en-US" dirty="0"/>
          </a:p>
        </p:txBody>
      </p:sp>
    </p:spTree>
    <p:extLst>
      <p:ext uri="{BB962C8B-B14F-4D97-AF65-F5344CB8AC3E}">
        <p14:creationId xmlns:p14="http://schemas.microsoft.com/office/powerpoint/2010/main" val="3533306335"/>
      </p:ext>
    </p:extLst>
  </p:cSld>
  <p:clrMapOvr>
    <a:masterClrMapping/>
  </p:clrMapOvr>
</p:notes>
</file>

<file path=ppt/notesSlides/notesSlide1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1112</a:t>
            </a:fld>
            <a:endParaRPr lang="en-US" dirty="0"/>
          </a:p>
        </p:txBody>
      </p:sp>
    </p:spTree>
    <p:extLst>
      <p:ext uri="{BB962C8B-B14F-4D97-AF65-F5344CB8AC3E}">
        <p14:creationId xmlns:p14="http://schemas.microsoft.com/office/powerpoint/2010/main" val="1012906876"/>
      </p:ext>
    </p:extLst>
  </p:cSld>
  <p:clrMapOvr>
    <a:masterClrMapping/>
  </p:clrMapOvr>
</p:notes>
</file>

<file path=ppt/notesSlides/notesSlide1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1113</a:t>
            </a:fld>
            <a:endParaRPr lang="en-US" dirty="0"/>
          </a:p>
        </p:txBody>
      </p:sp>
    </p:spTree>
    <p:extLst>
      <p:ext uri="{BB962C8B-B14F-4D97-AF65-F5344CB8AC3E}">
        <p14:creationId xmlns:p14="http://schemas.microsoft.com/office/powerpoint/2010/main" val="1897051001"/>
      </p:ext>
    </p:extLst>
  </p:cSld>
  <p:clrMapOvr>
    <a:masterClrMapping/>
  </p:clrMapOvr>
</p:notes>
</file>

<file path=ppt/notesSlides/notesSlide1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Confounding</a:t>
            </a:r>
            <a:r>
              <a:rPr lang="en-US" baseline="0" dirty="0"/>
              <a:t> can be considered alternatively as “confusing</a:t>
            </a:r>
            <a:r>
              <a:rPr lang="en-US" baseline="0"/>
              <a:t>”. If </a:t>
            </a:r>
            <a:r>
              <a:rPr lang="en-US" baseline="0" dirty="0"/>
              <a:t>you think of it this way, confounding is when two factors or factor interactions “confuse” our ability to know which factor has the effect on ‘Y’.</a:t>
            </a:r>
          </a:p>
          <a:p>
            <a:endParaRPr lang="en-US" baseline="0" dirty="0"/>
          </a:p>
          <a:p>
            <a:r>
              <a:rPr lang="en-US" baseline="0" dirty="0"/>
              <a:t>Resolution is a way in which we quantify confounding.</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1114</a:t>
            </a:fld>
            <a:endParaRPr lang="en-US" dirty="0"/>
          </a:p>
        </p:txBody>
      </p:sp>
    </p:spTree>
    <p:extLst>
      <p:ext uri="{BB962C8B-B14F-4D97-AF65-F5344CB8AC3E}">
        <p14:creationId xmlns:p14="http://schemas.microsoft.com/office/powerpoint/2010/main" val="4091741898"/>
      </p:ext>
    </p:extLst>
  </p:cSld>
  <p:clrMapOvr>
    <a:masterClrMapping/>
  </p:clrMapOvr>
</p:notes>
</file>

<file path=ppt/notesSlides/notesSlide1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a:t>
            </a:r>
            <a:r>
              <a:rPr lang="en-US" baseline="0" dirty="0"/>
              <a:t> factors are confounded they are considered aliased factors. Factor A may be aliased with factor BC, for example. This simply means that both factor A and BC simultaneously have the same measureable impact on Y</a:t>
            </a:r>
            <a:r>
              <a:rPr lang="en-US" dirty="0"/>
              <a:t> </a:t>
            </a:r>
            <a:r>
              <a:rPr lang="en-US" baseline="0" dirty="0"/>
              <a:t>and we cannot determine which is the true driver of the change in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1115</a:t>
            </a:fld>
            <a:endParaRPr lang="en-US" dirty="0"/>
          </a:p>
        </p:txBody>
      </p:sp>
    </p:spTree>
    <p:extLst>
      <p:ext uri="{BB962C8B-B14F-4D97-AF65-F5344CB8AC3E}">
        <p14:creationId xmlns:p14="http://schemas.microsoft.com/office/powerpoint/2010/main" val="2305399405"/>
      </p:ext>
    </p:extLst>
  </p:cSld>
  <p:clrMapOvr>
    <a:masterClrMapping/>
  </p:clrMapOvr>
</p:notes>
</file>

<file path=ppt/notesSlides/notesSlide1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Resolution is the measure or</a:t>
            </a:r>
            <a:r>
              <a:rPr lang="en-US" baseline="0" dirty="0"/>
              <a:t> quantification of confounding.</a:t>
            </a:r>
          </a:p>
          <a:p>
            <a:r>
              <a:rPr lang="en-US" baseline="0" dirty="0"/>
              <a:t>Resolution III is when main effects are confounded with two-way interactions.</a:t>
            </a:r>
          </a:p>
          <a:p>
            <a:r>
              <a:rPr lang="en-US" baseline="0" dirty="0"/>
              <a:t>Resolution IV is when main effects are confounded with three-way interactions.</a:t>
            </a:r>
          </a:p>
          <a:p>
            <a:r>
              <a:rPr lang="en-US" baseline="0" dirty="0"/>
              <a:t>Resolution V is when main effects are confounded with four-way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1116</a:t>
            </a:fld>
            <a:endParaRPr lang="en-US" dirty="0"/>
          </a:p>
        </p:txBody>
      </p:sp>
    </p:spTree>
    <p:extLst>
      <p:ext uri="{BB962C8B-B14F-4D97-AF65-F5344CB8AC3E}">
        <p14:creationId xmlns:p14="http://schemas.microsoft.com/office/powerpoint/2010/main" val="2335301936"/>
      </p:ext>
    </p:extLst>
  </p:cSld>
  <p:clrMapOvr>
    <a:masterClrMapping/>
  </p:clrMapOvr>
</p:notes>
</file>

<file path=ppt/notesSlides/notesSlide1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best way to resolve issues around confounding is to add more DOE results by using replications. However, this offsets the benefit of fractional factorial designs because it adds runs to the DOE.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1117</a:t>
            </a:fld>
            <a:endParaRPr lang="en-US" dirty="0"/>
          </a:p>
        </p:txBody>
      </p:sp>
    </p:spTree>
    <p:extLst>
      <p:ext uri="{BB962C8B-B14F-4D97-AF65-F5344CB8AC3E}">
        <p14:creationId xmlns:p14="http://schemas.microsoft.com/office/powerpoint/2010/main" val="4183333045"/>
      </p:ext>
    </p:extLst>
  </p:cSld>
  <p:clrMapOvr>
    <a:masterClrMapping/>
  </p:clrMapOvr>
</p:notes>
</file>

<file path=ppt/notesSlides/notesSlide1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1118</a:t>
            </a:fld>
            <a:endParaRPr lang="en-US" dirty="0"/>
          </a:p>
        </p:txBody>
      </p:sp>
    </p:spTree>
    <p:extLst>
      <p:ext uri="{BB962C8B-B14F-4D97-AF65-F5344CB8AC3E}">
        <p14:creationId xmlns:p14="http://schemas.microsoft.com/office/powerpoint/2010/main" val="1792478943"/>
      </p:ext>
    </p:extLst>
  </p:cSld>
  <p:clrMapOvr>
    <a:masterClrMapping/>
  </p:clrMapOvr>
</p:notes>
</file>

<file path=ppt/notesSlides/notesSlide1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2</a:t>
            </a:r>
            <a:r>
              <a:rPr lang="en-US" baseline="30000" dirty="0"/>
              <a:t>3-1</a:t>
            </a:r>
            <a:r>
              <a:rPr lang="en-US" dirty="0"/>
              <a:t> is a resolution III design. T</a:t>
            </a:r>
            <a:r>
              <a:rPr lang="en-US" baseline="0" dirty="0"/>
              <a:t>he main effects are confounded with two-way interactions.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1119</a:t>
            </a:fld>
            <a:endParaRPr lang="en-US" dirty="0"/>
          </a:p>
        </p:txBody>
      </p:sp>
    </p:spTree>
    <p:extLst>
      <p:ext uri="{BB962C8B-B14F-4D97-AF65-F5344CB8AC3E}">
        <p14:creationId xmlns:p14="http://schemas.microsoft.com/office/powerpoint/2010/main" val="1837835005"/>
      </p:ext>
    </p:extLst>
  </p:cSld>
  <p:clrMapOvr>
    <a:masterClrMapping/>
  </p:clrMapOvr>
</p:notes>
</file>

<file path=ppt/notesSlides/notesSlide1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4-1</a:t>
            </a:r>
            <a:r>
              <a:rPr lang="en-US" dirty="0"/>
              <a:t> is a resolution IV design. T</a:t>
            </a:r>
            <a:r>
              <a:rPr lang="en-US" baseline="0" dirty="0"/>
              <a:t>he main effects are confounded with three-way interactions and two-way interactions are confounded with other two-way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1120</a:t>
            </a:fld>
            <a:endParaRPr lang="en-US" dirty="0"/>
          </a:p>
        </p:txBody>
      </p:sp>
    </p:spTree>
    <p:extLst>
      <p:ext uri="{BB962C8B-B14F-4D97-AF65-F5344CB8AC3E}">
        <p14:creationId xmlns:p14="http://schemas.microsoft.com/office/powerpoint/2010/main" val="76190856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previously, the seven</a:t>
            </a:r>
            <a:r>
              <a:rPr lang="en-US" baseline="0" dirty="0"/>
              <a:t> wastes (or “deadly </a:t>
            </a:r>
            <a:r>
              <a:rPr lang="en-US" baseline="0" dirty="0" err="1"/>
              <a:t>muda</a:t>
            </a:r>
            <a:r>
              <a:rPr lang="en-US" baseline="0" dirty="0"/>
              <a:t>”) are important to understand because they help identify where costs of poor quality exist.</a:t>
            </a:r>
          </a:p>
          <a:p>
            <a:pPr>
              <a:buFont typeface="Arial" pitchFamily="34" charset="0"/>
              <a:buChar char="•"/>
            </a:pPr>
            <a:r>
              <a:rPr lang="en-US" baseline="0" dirty="0"/>
              <a:t>The next few slides will lay how to determine the cost of poor quality related to the seven muda.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a:t>
            </a:fld>
            <a:endParaRPr lang="en-US" dirty="0"/>
          </a:p>
        </p:txBody>
      </p:sp>
    </p:spTree>
    <p:extLst>
      <p:ext uri="{BB962C8B-B14F-4D97-AF65-F5344CB8AC3E}">
        <p14:creationId xmlns:p14="http://schemas.microsoft.com/office/powerpoint/2010/main" val="371757870"/>
      </p:ext>
    </p:extLst>
  </p:cSld>
  <p:clrMapOvr>
    <a:masterClrMapping/>
  </p:clrMapOvr>
</p:notes>
</file>

<file path=ppt/notesSlides/notesSlide1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 2</a:t>
            </a:r>
            <a:r>
              <a:rPr lang="en-US" baseline="30000" dirty="0"/>
              <a:t>5-1</a:t>
            </a:r>
            <a:r>
              <a:rPr lang="en-US" dirty="0"/>
              <a:t> is a resolution IV design. T</a:t>
            </a:r>
            <a:r>
              <a:rPr lang="en-US" baseline="0" dirty="0"/>
              <a:t>he main effects are confounded with four-way interactions and two-way interactions are confounded with three-way interactions.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1121</a:t>
            </a:fld>
            <a:endParaRPr lang="en-US" dirty="0"/>
          </a:p>
        </p:txBody>
      </p:sp>
    </p:spTree>
    <p:extLst>
      <p:ext uri="{BB962C8B-B14F-4D97-AF65-F5344CB8AC3E}">
        <p14:creationId xmlns:p14="http://schemas.microsoft.com/office/powerpoint/2010/main" val="372868062"/>
      </p:ext>
    </p:extLst>
  </p:cSld>
  <p:clrMapOvr>
    <a:masterClrMapping/>
  </p:clrMapOvr>
</p:notes>
</file>

<file path=ppt/notesSlides/notesSlide1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a:t>
            </a:r>
            <a:r>
              <a:rPr lang="en-US" baseline="0" dirty="0"/>
              <a:t> identity of a design is the same number of letters in the alphabet starting from A out to the same number factors in the design. For example, a three-factor design has an identity of ABC, a four-factor design has an identity of ABCD.</a:t>
            </a:r>
          </a:p>
          <a:p>
            <a:endParaRPr lang="en-US" baseline="0" dirty="0"/>
          </a:p>
          <a:p>
            <a:r>
              <a:rPr lang="en-US" baseline="0" dirty="0"/>
              <a:t>To find the alias of a factor, multiply the factor by the identity of the design. A multiplied by ABC leaves BC. Therefore, in a resolution III design, factor A is aliased with BC.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1122</a:t>
            </a:fld>
            <a:endParaRPr lang="en-US" dirty="0"/>
          </a:p>
        </p:txBody>
      </p:sp>
    </p:spTree>
    <p:extLst>
      <p:ext uri="{BB962C8B-B14F-4D97-AF65-F5344CB8AC3E}">
        <p14:creationId xmlns:p14="http://schemas.microsoft.com/office/powerpoint/2010/main" val="1876158469"/>
      </p:ext>
    </p:extLst>
  </p:cSld>
  <p:clrMapOvr>
    <a:masterClrMapping/>
  </p:clrMapOvr>
</p:notes>
</file>

<file path=ppt/notesSlides/notesSlide1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sz="1200" kern="1200" dirty="0">
                <a:solidFill>
                  <a:schemeClr val="tx1"/>
                </a:solidFill>
                <a:latin typeface="+mn-lt"/>
                <a:ea typeface="+mn-ea"/>
                <a:cs typeface="+mn-cs"/>
              </a:rPr>
              <a:t>The</a:t>
            </a:r>
            <a:r>
              <a:rPr lang="en-US" sz="1200" kern="1200" baseline="0" dirty="0">
                <a:solidFill>
                  <a:schemeClr val="tx1"/>
                </a:solidFill>
                <a:latin typeface="+mn-lt"/>
                <a:ea typeface="+mn-ea"/>
                <a:cs typeface="+mn-cs"/>
              </a:rPr>
              <a:t> goal of the Control phase is to ensure that any improvements implemented throughout the project are sustained over the long term.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1123</a:t>
            </a:fld>
            <a:endParaRPr lang="en-US" dirty="0"/>
          </a:p>
        </p:txBody>
      </p:sp>
    </p:spTree>
    <p:extLst>
      <p:ext uri="{BB962C8B-B14F-4D97-AF65-F5344CB8AC3E}">
        <p14:creationId xmlns:p14="http://schemas.microsoft.com/office/powerpoint/2010/main" val="2112464511"/>
      </p:ext>
    </p:extLst>
  </p:cSld>
  <p:clrMapOvr>
    <a:masterClrMapping/>
  </p:clrMapOvr>
</p:notes>
</file>

<file path=ppt/notesSlides/notesSlide1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1124</a:t>
            </a:fld>
            <a:endParaRPr lang="en-US" dirty="0"/>
          </a:p>
        </p:txBody>
      </p:sp>
    </p:spTree>
    <p:extLst>
      <p:ext uri="{BB962C8B-B14F-4D97-AF65-F5344CB8AC3E}">
        <p14:creationId xmlns:p14="http://schemas.microsoft.com/office/powerpoint/2010/main" val="976095887"/>
      </p:ext>
    </p:extLst>
  </p:cSld>
  <p:clrMapOvr>
    <a:masterClrMapping/>
  </p:clrMapOvr>
</p:notes>
</file>

<file path=ppt/notesSlides/notesSlide1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1125</a:t>
            </a:fld>
            <a:endParaRPr lang="en-US" dirty="0"/>
          </a:p>
        </p:txBody>
      </p:sp>
    </p:spTree>
    <p:extLst>
      <p:ext uri="{BB962C8B-B14F-4D97-AF65-F5344CB8AC3E}">
        <p14:creationId xmlns:p14="http://schemas.microsoft.com/office/powerpoint/2010/main" val="1190615642"/>
      </p:ext>
    </p:extLst>
  </p:cSld>
  <p:clrMapOvr>
    <a:masterClrMapping/>
  </p:clrMapOvr>
</p:notes>
</file>

<file path=ppt/notesSlides/notesSlide1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1126</a:t>
            </a:fld>
            <a:endParaRPr lang="en-US" dirty="0"/>
          </a:p>
        </p:txBody>
      </p:sp>
    </p:spTree>
    <p:extLst>
      <p:ext uri="{BB962C8B-B14F-4D97-AF65-F5344CB8AC3E}">
        <p14:creationId xmlns:p14="http://schemas.microsoft.com/office/powerpoint/2010/main" val="3342710370"/>
      </p:ext>
    </p:extLst>
  </p:cSld>
  <p:clrMapOvr>
    <a:masterClrMapping/>
  </p:clrMapOvr>
</p:notes>
</file>

<file path=ppt/notesSlides/notesSlide1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1127</a:t>
            </a:fld>
            <a:endParaRPr lang="en-US" dirty="0"/>
          </a:p>
        </p:txBody>
      </p:sp>
    </p:spTree>
    <p:extLst>
      <p:ext uri="{BB962C8B-B14F-4D97-AF65-F5344CB8AC3E}">
        <p14:creationId xmlns:p14="http://schemas.microsoft.com/office/powerpoint/2010/main" val="3801239202"/>
      </p:ext>
    </p:extLst>
  </p:cSld>
  <p:clrMapOvr>
    <a:masterClrMapping/>
  </p:clrMapOvr>
</p:notes>
</file>

<file path=ppt/notesSlides/notesSlide1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b="1" dirty="0"/>
              <a:t>5S </a:t>
            </a:r>
            <a:r>
              <a:rPr lang="en-US" dirty="0"/>
              <a:t>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a:t>
            </a:r>
            <a:r>
              <a:rPr lang="en-US" i="1" baseline="0" dirty="0"/>
              <a:t>Sorting</a:t>
            </a:r>
            <a:r>
              <a:rPr lang="en-US" baseline="0" dirty="0"/>
              <a:t>, </a:t>
            </a:r>
            <a:r>
              <a:rPr lang="en-US" i="1" baseline="0" dirty="0"/>
              <a:t>Straightening</a:t>
            </a:r>
            <a:r>
              <a:rPr lang="en-US" baseline="0" dirty="0"/>
              <a:t>, </a:t>
            </a:r>
            <a:r>
              <a:rPr lang="en-US" i="1" baseline="0" dirty="0"/>
              <a:t>Shining</a:t>
            </a:r>
            <a:r>
              <a:rPr lang="en-US" baseline="0" dirty="0"/>
              <a:t>, </a:t>
            </a:r>
            <a:r>
              <a:rPr lang="en-US" i="1" baseline="0" dirty="0"/>
              <a:t>Standardizing</a:t>
            </a:r>
            <a:r>
              <a:rPr lang="en-US" baseline="0" dirty="0"/>
              <a:t>, and </a:t>
            </a:r>
            <a:r>
              <a:rPr lang="en-US" i="1" baseline="0" dirty="0"/>
              <a:t>Sustaining</a:t>
            </a:r>
            <a:r>
              <a:rPr lang="en-US" baseline="0" dirty="0"/>
              <a:t>.</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1128</a:t>
            </a:fld>
            <a:endParaRPr lang="en-US" dirty="0"/>
          </a:p>
        </p:txBody>
      </p:sp>
    </p:spTree>
    <p:extLst>
      <p:ext uri="{BB962C8B-B14F-4D97-AF65-F5344CB8AC3E}">
        <p14:creationId xmlns:p14="http://schemas.microsoft.com/office/powerpoint/2010/main" val="1539818444"/>
      </p:ext>
    </p:extLst>
  </p:cSld>
  <p:clrMapOvr>
    <a:masterClrMapping/>
  </p:clrMapOvr>
</p:notes>
</file>

<file path=ppt/notesSlides/notesSlide1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1129</a:t>
            </a:fld>
            <a:endParaRPr lang="en-US" dirty="0"/>
          </a:p>
        </p:txBody>
      </p:sp>
    </p:spTree>
    <p:extLst>
      <p:ext uri="{BB962C8B-B14F-4D97-AF65-F5344CB8AC3E}">
        <p14:creationId xmlns:p14="http://schemas.microsoft.com/office/powerpoint/2010/main" val="1351206897"/>
      </p:ext>
    </p:extLst>
  </p:cSld>
  <p:clrMapOvr>
    <a:masterClrMapping/>
  </p:clrMapOvr>
</p:notes>
</file>

<file path=ppt/notesSlides/notesSlide1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a:t>By meeting the goals of 5S, the following benefits</a:t>
            </a:r>
            <a:r>
              <a:rPr lang="en-US" baseline="0" dirty="0"/>
              <a:t> are achieved.</a:t>
            </a:r>
            <a:endParaRPr lang="en-US" dirty="0"/>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1130</a:t>
            </a:fld>
            <a:endParaRPr lang="en-US" dirty="0"/>
          </a:p>
        </p:txBody>
      </p:sp>
    </p:spTree>
    <p:extLst>
      <p:ext uri="{BB962C8B-B14F-4D97-AF65-F5344CB8AC3E}">
        <p14:creationId xmlns:p14="http://schemas.microsoft.com/office/powerpoint/2010/main" val="87163064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production are most evident in a process and are most easily understood and estimated.</a:t>
            </a:r>
          </a:p>
          <a:p>
            <a:pPr>
              <a:buFont typeface="Arial" pitchFamily="34" charset="0"/>
              <a:buNone/>
            </a:pPr>
            <a:r>
              <a:rPr lang="en-US" baseline="0" dirty="0"/>
              <a:t>Consider: </a:t>
            </a:r>
          </a:p>
          <a:p>
            <a:pPr marL="228600" indent="-228600">
              <a:buFont typeface="+mj-lt"/>
              <a:buAutoNum type="arabicParenR"/>
            </a:pPr>
            <a:r>
              <a:rPr lang="en-US" baseline="0" dirty="0"/>
              <a:t>The cost of a defect itself (i.e., the lost labor and materials)</a:t>
            </a:r>
          </a:p>
          <a:p>
            <a:pPr marL="228600" indent="-228600">
              <a:buFont typeface="+mj-lt"/>
              <a:buAutoNum type="arabicParenR"/>
            </a:pPr>
            <a:r>
              <a:rPr lang="en-US" baseline="0" dirty="0"/>
              <a:t>The cost of overproduction (resources spent producing more of something than what is needed, along with the material cost). This is producing “just-in-case” instead of “just-in-time.” </a:t>
            </a:r>
            <a:r>
              <a:rPr lang="en-US" sz="1200" kern="1200" dirty="0">
                <a:solidFill>
                  <a:schemeClr val="tx1"/>
                </a:solidFill>
                <a:latin typeface="+mn-lt"/>
                <a:ea typeface="+mn-ea"/>
                <a:cs typeface="+mn-cs"/>
              </a:rPr>
              <a:t>This creates excessive lead times, results in high storage costs, and makes it difficult to detect defects. Over-producing hides</a:t>
            </a:r>
            <a:r>
              <a:rPr lang="en-US" sz="1200" kern="1200" baseline="0" dirty="0">
                <a:solidFill>
                  <a:schemeClr val="tx1"/>
                </a:solidFill>
                <a:latin typeface="+mn-lt"/>
                <a:ea typeface="+mn-ea"/>
                <a:cs typeface="+mn-cs"/>
              </a:rPr>
              <a:t> problems in production and takes a lot of courage to produce only what is needed (which will uncover where the issues are)</a:t>
            </a:r>
            <a:endParaRPr lang="en-US" baseline="0" dirty="0"/>
          </a:p>
          <a:p>
            <a:pPr marL="228600" indent="-228600">
              <a:buFont typeface="+mj-lt"/>
              <a:buAutoNum type="arabicParenR"/>
            </a:pPr>
            <a:r>
              <a:rPr lang="en-US" baseline="0" dirty="0"/>
              <a:t>The cost of over-processing (resources spent inspecting and fixing instead of getting right the first time)</a:t>
            </a:r>
          </a:p>
          <a:p>
            <a:pPr marL="228600" indent="-228600">
              <a:buFont typeface="+mj-lt"/>
              <a:buAutoNum type="arabicParenR"/>
            </a:pPr>
            <a:r>
              <a:rPr lang="en-US" baseline="0" dirty="0"/>
              <a:t>The cost of inventory (work in process on the floor is a symptom of over-processing and waiting)</a:t>
            </a:r>
          </a:p>
          <a:p>
            <a:pPr marL="228600" indent="-228600">
              <a:buFont typeface="+mj-lt"/>
              <a:buAutoNum type="arabicParenR"/>
            </a:pPr>
            <a:r>
              <a:rPr lang="en-US" baseline="0" dirty="0"/>
              <a:t>The cost of motion (unnecessary time spent by employees to perform the process; consider motion like b</a:t>
            </a:r>
            <a:r>
              <a:rPr lang="en-US" sz="1200" kern="1200" dirty="0">
                <a:solidFill>
                  <a:schemeClr val="tx1"/>
                </a:solidFill>
                <a:latin typeface="+mn-lt"/>
                <a:ea typeface="+mn-ea"/>
                <a:cs typeface="+mn-cs"/>
              </a:rPr>
              <a:t>ending, stretching, walking, lifting, and reaching)</a:t>
            </a:r>
          </a:p>
          <a:p>
            <a:pPr marL="228600" indent="-228600">
              <a:buFont typeface="+mj-lt"/>
              <a:buAutoNum type="arabicParenR"/>
            </a:pPr>
            <a:r>
              <a:rPr lang="en-US" sz="1200" kern="1200" dirty="0">
                <a:solidFill>
                  <a:schemeClr val="tx1"/>
                </a:solidFill>
                <a:latin typeface="+mn-lt"/>
                <a:ea typeface="+mn-ea"/>
                <a:cs typeface="+mn-cs"/>
              </a:rPr>
              <a:t>The cost of transportation (adds no value to the product and even increases</a:t>
            </a:r>
            <a:r>
              <a:rPr lang="en-US" sz="1200" kern="1200" baseline="0" dirty="0">
                <a:solidFill>
                  <a:schemeClr val="tx1"/>
                </a:solidFill>
                <a:latin typeface="+mn-lt"/>
                <a:ea typeface="+mn-ea"/>
                <a:cs typeface="+mn-cs"/>
              </a:rPr>
              <a:t> risk of damage). This can be a hard cost to overcome if facilities are built in a way that requires transportation from one process to another.</a:t>
            </a:r>
          </a:p>
          <a:p>
            <a:pPr marL="228600" indent="-228600">
              <a:buFont typeface="+mj-lt"/>
              <a:buAutoNum type="arabicParenR"/>
            </a:pPr>
            <a:r>
              <a:rPr lang="en-US" sz="1200" kern="1200" baseline="0" dirty="0">
                <a:solidFill>
                  <a:schemeClr val="tx1"/>
                </a:solidFill>
                <a:latin typeface="+mn-lt"/>
                <a:ea typeface="+mn-ea"/>
                <a:cs typeface="+mn-cs"/>
              </a:rPr>
              <a:t>The cost of waiting (</a:t>
            </a:r>
            <a:r>
              <a:rPr lang="en-US" sz="1200" kern="1200" dirty="0">
                <a:solidFill>
                  <a:schemeClr val="tx1"/>
                </a:solidFill>
                <a:latin typeface="+mn-lt"/>
                <a:ea typeface="+mn-ea"/>
                <a:cs typeface="+mn-cs"/>
              </a:rPr>
              <a:t>usually because material flow is poor, production runs are too long, and distances between work centers are too long).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a:t>
            </a:fld>
            <a:endParaRPr lang="en-US" dirty="0"/>
          </a:p>
        </p:txBody>
      </p:sp>
    </p:spTree>
    <p:extLst>
      <p:ext uri="{BB962C8B-B14F-4D97-AF65-F5344CB8AC3E}">
        <p14:creationId xmlns:p14="http://schemas.microsoft.com/office/powerpoint/2010/main" val="2246317085"/>
      </p:ext>
    </p:extLst>
  </p:cSld>
  <p:clrMapOvr>
    <a:masterClrMapping/>
  </p:clrMapOvr>
</p:notes>
</file>

<file path=ppt/notesSlides/notesSlide1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a:t>Organizations</a:t>
            </a:r>
            <a:r>
              <a:rPr lang="en-US" baseline="0" dirty="0"/>
              <a:t> that have implemented 5S systems have reported some very impressive results: reduction in waste, improved safety, reduced costs, and improved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1131</a:t>
            </a:fld>
            <a:endParaRPr lang="en-US" dirty="0"/>
          </a:p>
        </p:txBody>
      </p:sp>
    </p:spTree>
    <p:extLst>
      <p:ext uri="{BB962C8B-B14F-4D97-AF65-F5344CB8AC3E}">
        <p14:creationId xmlns:p14="http://schemas.microsoft.com/office/powerpoint/2010/main" val="1966817505"/>
      </p:ext>
    </p:extLst>
  </p:cSld>
  <p:clrMapOvr>
    <a:masterClrMapping/>
  </p:clrMapOvr>
</p:notes>
</file>

<file path=ppt/notesSlides/notesSlide1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 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1132</a:t>
            </a:fld>
            <a:endParaRPr lang="en-US" dirty="0"/>
          </a:p>
        </p:txBody>
      </p:sp>
    </p:spTree>
    <p:extLst>
      <p:ext uri="{BB962C8B-B14F-4D97-AF65-F5344CB8AC3E}">
        <p14:creationId xmlns:p14="http://schemas.microsoft.com/office/powerpoint/2010/main" val="2294337258"/>
      </p:ext>
    </p:extLst>
  </p:cSld>
  <p:clrMapOvr>
    <a:masterClrMapping/>
  </p:clrMapOvr>
</p:notes>
</file>

<file path=ppt/notesSlides/notesSlide1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Straightening</a:t>
            </a:r>
            <a:r>
              <a:rPr lang="en-US" b="1" baseline="0" dirty="0"/>
              <a:t> </a:t>
            </a:r>
            <a:r>
              <a:rPr lang="en-US" baseline="0" dirty="0"/>
              <a:t>(or Set in Order)</a:t>
            </a:r>
          </a:p>
          <a:p>
            <a:pPr>
              <a:buFont typeface="Arial" pitchFamily="34" charset="0"/>
              <a:buChar char="•"/>
            </a:pPr>
            <a:r>
              <a:rPr lang="en-US" baseline="0" dirty="0"/>
              <a:t> Label each item and store them in an appropriate location. </a:t>
            </a:r>
          </a:p>
          <a:p>
            <a:pPr>
              <a:buFont typeface="Arial" pitchFamily="34" charset="0"/>
              <a:buChar char="•"/>
            </a:pPr>
            <a:r>
              <a:rPr lang="en-US" baseline="0" dirty="0"/>
              <a:t>Try to reduce Motion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dirty="0"/>
              <a:t>Use visual aids to remind employees where things belong so the order is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1133</a:t>
            </a:fld>
            <a:endParaRPr lang="en-US" dirty="0"/>
          </a:p>
        </p:txBody>
      </p:sp>
    </p:spTree>
    <p:extLst>
      <p:ext uri="{BB962C8B-B14F-4D97-AF65-F5344CB8AC3E}">
        <p14:creationId xmlns:p14="http://schemas.microsoft.com/office/powerpoint/2010/main" val="186057000"/>
      </p:ext>
    </p:extLst>
  </p:cSld>
  <p:clrMapOvr>
    <a:masterClrMapping/>
  </p:clrMapOvr>
</p:notes>
</file>

<file path=ppt/notesSlides/notesSlide1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1134</a:t>
            </a:fld>
            <a:endParaRPr lang="en-US" dirty="0"/>
          </a:p>
        </p:txBody>
      </p:sp>
    </p:spTree>
    <p:extLst>
      <p:ext uri="{BB962C8B-B14F-4D97-AF65-F5344CB8AC3E}">
        <p14:creationId xmlns:p14="http://schemas.microsoft.com/office/powerpoint/2010/main" val="3597401326"/>
      </p:ext>
    </p:extLst>
  </p:cSld>
  <p:clrMapOvr>
    <a:masterClrMapping/>
  </p:clrMapOvr>
</p:notes>
</file>

<file path=ppt/notesSlides/notesSlide1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1135</a:t>
            </a:fld>
            <a:endParaRPr lang="en-US" dirty="0"/>
          </a:p>
        </p:txBody>
      </p:sp>
    </p:spTree>
    <p:extLst>
      <p:ext uri="{BB962C8B-B14F-4D97-AF65-F5344CB8AC3E}">
        <p14:creationId xmlns:p14="http://schemas.microsoft.com/office/powerpoint/2010/main" val="2526691045"/>
      </p:ext>
    </p:extLst>
  </p:cSld>
  <p:clrMapOvr>
    <a:masterClrMapping/>
  </p:clrMapOvr>
</p:notes>
</file>

<file path=ppt/notesSlides/notesSlide1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Sustaining</a:t>
            </a:r>
            <a:r>
              <a:rPr lang="en-US" b="1" baseline="0" dirty="0"/>
              <a:t>:</a:t>
            </a:r>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1136</a:t>
            </a:fld>
            <a:endParaRPr lang="en-US" dirty="0"/>
          </a:p>
        </p:txBody>
      </p:sp>
    </p:spTree>
    <p:extLst>
      <p:ext uri="{BB962C8B-B14F-4D97-AF65-F5344CB8AC3E}">
        <p14:creationId xmlns:p14="http://schemas.microsoft.com/office/powerpoint/2010/main" val="3885739708"/>
      </p:ext>
    </p:extLst>
  </p:cSld>
  <p:clrMapOvr>
    <a:masterClrMapping/>
  </p:clrMapOvr>
</p:notes>
</file>

<file path=ppt/notesSlides/notesSlide1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a:t>
            </a:r>
            <a:r>
              <a:rPr lang="en-US" baseline="0" dirty="0"/>
              <a:t> </a:t>
            </a:r>
            <a:r>
              <a:rPr lang="en-US" dirty="0"/>
              <a:t>for</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1137</a:t>
            </a:fld>
            <a:endParaRPr lang="en-US" dirty="0"/>
          </a:p>
        </p:txBody>
      </p:sp>
    </p:spTree>
    <p:extLst>
      <p:ext uri="{BB962C8B-B14F-4D97-AF65-F5344CB8AC3E}">
        <p14:creationId xmlns:p14="http://schemas.microsoft.com/office/powerpoint/2010/main" val="3261062819"/>
      </p:ext>
    </p:extLst>
  </p:cSld>
  <p:clrMapOvr>
    <a:masterClrMapping/>
  </p:clrMapOvr>
</p:notes>
</file>

<file path=ppt/notesSlides/notesSlide1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1138</a:t>
            </a:fld>
            <a:endParaRPr lang="en-US" dirty="0"/>
          </a:p>
        </p:txBody>
      </p:sp>
    </p:spTree>
    <p:extLst>
      <p:ext uri="{BB962C8B-B14F-4D97-AF65-F5344CB8AC3E}">
        <p14:creationId xmlns:p14="http://schemas.microsoft.com/office/powerpoint/2010/main" val="159426242"/>
      </p:ext>
    </p:extLst>
  </p:cSld>
  <p:clrMapOvr>
    <a:masterClrMapping/>
  </p:clrMapOvr>
</p:notes>
</file>

<file path=ppt/notesSlides/notesSlide1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is a “visual” production system</a:t>
            </a:r>
            <a:r>
              <a:rPr lang="en-US" baseline="0" dirty="0"/>
              <a:t> developed by Taiichi Ohno. It is based on a pull system where production scheduling is based on demand. The pull determines what to produce, when to produce, and how much to produce.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1139</a:t>
            </a:fld>
            <a:endParaRPr lang="en-US" dirty="0"/>
          </a:p>
        </p:txBody>
      </p:sp>
    </p:spTree>
    <p:extLst>
      <p:ext uri="{BB962C8B-B14F-4D97-AF65-F5344CB8AC3E}">
        <p14:creationId xmlns:p14="http://schemas.microsoft.com/office/powerpoint/2010/main" val="1985817"/>
      </p:ext>
    </p:extLst>
  </p:cSld>
  <p:clrMapOvr>
    <a:masterClrMapping/>
  </p:clrMapOvr>
</p:notes>
</file>

<file path=ppt/notesSlides/notesSlide1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Being</a:t>
            </a:r>
            <a:r>
              <a:rPr lang="en-US" baseline="0" dirty="0"/>
              <a:t> a “demand-driven system” means that production only occurs when there are orders for a product. The goal is to minimize waste in the form of extra inventory.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1140</a:t>
            </a:fld>
            <a:endParaRPr lang="en-US" dirty="0"/>
          </a:p>
        </p:txBody>
      </p:sp>
    </p:spTree>
    <p:extLst>
      <p:ext uri="{BB962C8B-B14F-4D97-AF65-F5344CB8AC3E}">
        <p14:creationId xmlns:p14="http://schemas.microsoft.com/office/powerpoint/2010/main" val="148033647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costs related to prevention are those incurred trying to reduce or eliminate any of the 7 deadly </a:t>
            </a:r>
            <a:r>
              <a:rPr lang="en-US" baseline="0" dirty="0" err="1"/>
              <a:t>muda</a:t>
            </a:r>
            <a:r>
              <a:rPr lang="en-US" baseline="0" dirty="0"/>
              <a:t> </a:t>
            </a:r>
            <a:r>
              <a:rPr lang="en-US" b="1" baseline="0" dirty="0"/>
              <a:t>before they occur</a:t>
            </a:r>
            <a:r>
              <a:rPr lang="en-US" baseline="0" dirty="0"/>
              <a:t>.</a:t>
            </a:r>
          </a:p>
          <a:p>
            <a:pPr>
              <a:buFont typeface="Arial" pitchFamily="34" charset="0"/>
              <a:buChar char="•"/>
            </a:pPr>
            <a:r>
              <a:rPr lang="en-US" baseline="0" dirty="0"/>
              <a:t>Consider the cost of any action taken to reduce defects, make process improvements, error-proof processes or devices, implement a quality program, conduct training, and obtain certifications.</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a:t>
            </a:fld>
            <a:endParaRPr lang="en-US" dirty="0"/>
          </a:p>
        </p:txBody>
      </p:sp>
    </p:spTree>
    <p:extLst>
      <p:ext uri="{BB962C8B-B14F-4D97-AF65-F5344CB8AC3E}">
        <p14:creationId xmlns:p14="http://schemas.microsoft.com/office/powerpoint/2010/main" val="610126547"/>
      </p:ext>
    </p:extLst>
  </p:cSld>
  <p:clrMapOvr>
    <a:masterClrMapping/>
  </p:clrMapOvr>
</p:notes>
</file>

<file path=ppt/notesSlides/notesSlide1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goal is to match</a:t>
            </a:r>
            <a:r>
              <a:rPr lang="en-US" baseline="0" dirty="0"/>
              <a:t> production to demand.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1141</a:t>
            </a:fld>
            <a:endParaRPr lang="en-US" dirty="0"/>
          </a:p>
        </p:txBody>
      </p:sp>
    </p:spTree>
    <p:extLst>
      <p:ext uri="{BB962C8B-B14F-4D97-AF65-F5344CB8AC3E}">
        <p14:creationId xmlns:p14="http://schemas.microsoft.com/office/powerpoint/2010/main" val="2330232906"/>
      </p:ext>
    </p:extLst>
  </p:cSld>
  <p:clrMapOvr>
    <a:masterClrMapping/>
  </p:clrMapOvr>
</p:notes>
</file>

<file path=ppt/notesSlides/notesSlide1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a:t>
            </a:r>
            <a:r>
              <a:rPr lang="en-US" b="1" dirty="0"/>
              <a:t>Kanban card </a:t>
            </a:r>
            <a:r>
              <a:rPr lang="en-US" dirty="0"/>
              <a:t>is a visual management</a:t>
            </a:r>
            <a:r>
              <a:rPr lang="en-US" baseline="0" dirty="0"/>
              <a:t> tool. It is the signal for the need to produce more of a particular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1142</a:t>
            </a:fld>
            <a:endParaRPr lang="en-US" dirty="0"/>
          </a:p>
        </p:txBody>
      </p:sp>
    </p:spTree>
    <p:extLst>
      <p:ext uri="{BB962C8B-B14F-4D97-AF65-F5344CB8AC3E}">
        <p14:creationId xmlns:p14="http://schemas.microsoft.com/office/powerpoint/2010/main" val="1262981478"/>
      </p:ext>
    </p:extLst>
  </p:cSld>
  <p:clrMapOvr>
    <a:masterClrMapping/>
  </p:clrMapOvr>
</p:notes>
</file>

<file path=ppt/notesSlides/notesSlide1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Purchasing</a:t>
            </a:r>
            <a:r>
              <a:rPr lang="en-US" baseline="0" dirty="0"/>
              <a:t> goods at a grocery store is a good example of a Kanban system. When a product is scanned/sold, a signal is sent to the warehouse and suppliers identifying a need for more of that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1143</a:t>
            </a:fld>
            <a:endParaRPr lang="en-US" dirty="0"/>
          </a:p>
        </p:txBody>
      </p:sp>
    </p:spTree>
    <p:extLst>
      <p:ext uri="{BB962C8B-B14F-4D97-AF65-F5344CB8AC3E}">
        <p14:creationId xmlns:p14="http://schemas.microsoft.com/office/powerpoint/2010/main" val="236654211"/>
      </p:ext>
    </p:extLst>
  </p:cSld>
  <p:clrMapOvr>
    <a:masterClrMapping/>
  </p:clrMapOvr>
</p:notes>
</file>

<file path=ppt/notesSlides/notesSlide1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Kanban systems are designed to minimize inventory and inefficiencies</a:t>
            </a:r>
            <a:r>
              <a:rPr lang="en-US" baseline="0" dirty="0"/>
              <a:t> rooted in an inaccurate demand forecast.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1144</a:t>
            </a:fld>
            <a:endParaRPr lang="en-US" dirty="0"/>
          </a:p>
        </p:txBody>
      </p:sp>
    </p:spTree>
    <p:extLst>
      <p:ext uri="{BB962C8B-B14F-4D97-AF65-F5344CB8AC3E}">
        <p14:creationId xmlns:p14="http://schemas.microsoft.com/office/powerpoint/2010/main" val="645097674"/>
      </p:ext>
    </p:extLst>
  </p:cSld>
  <p:clrMapOvr>
    <a:masterClrMapping/>
  </p:clrMapOvr>
</p:notes>
</file>

<file path=ppt/notesSlides/notesSlide1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1145</a:t>
            </a:fld>
            <a:endParaRPr lang="en-US" dirty="0"/>
          </a:p>
        </p:txBody>
      </p:sp>
    </p:spTree>
    <p:extLst>
      <p:ext uri="{BB962C8B-B14F-4D97-AF65-F5344CB8AC3E}">
        <p14:creationId xmlns:p14="http://schemas.microsoft.com/office/powerpoint/2010/main" val="3630071923"/>
      </p:ext>
    </p:extLst>
  </p:cSld>
  <p:clrMapOvr>
    <a:masterClrMapping/>
  </p:clrMapOvr>
</p:notes>
</file>

<file path=ppt/notesSlides/notesSlide1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a:t>
            </a:r>
            <a:r>
              <a:rPr lang="en-US" baseline="0" dirty="0"/>
              <a:t> term “poka-yoke” means mistake proofing. It is an extremely effective control method because it means to prevent, correct, or draw attention to a mistake as it occurs.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1146</a:t>
            </a:fld>
            <a:endParaRPr lang="en-US" dirty="0"/>
          </a:p>
        </p:txBody>
      </p:sp>
    </p:spTree>
    <p:extLst>
      <p:ext uri="{BB962C8B-B14F-4D97-AF65-F5344CB8AC3E}">
        <p14:creationId xmlns:p14="http://schemas.microsoft.com/office/powerpoint/2010/main" val="2142561979"/>
      </p:ext>
    </p:extLst>
  </p:cSld>
  <p:clrMapOvr>
    <a:masterClrMapping/>
  </p:clrMapOvr>
</p:notes>
</file>

<file path=ppt/notesSlides/notesSlide1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best way to drive</a:t>
            </a:r>
            <a:r>
              <a:rPr lang="en-US" baseline="0" dirty="0"/>
              <a:t> quality is to prevent defects before they occur. The next best solution is to detect defects as they occur so they can be corrected. Poka-yoke solutions can aim to either prevent or detect defects.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1147</a:t>
            </a:fld>
            <a:endParaRPr lang="en-US" dirty="0"/>
          </a:p>
        </p:txBody>
      </p:sp>
    </p:spTree>
    <p:extLst>
      <p:ext uri="{BB962C8B-B14F-4D97-AF65-F5344CB8AC3E}">
        <p14:creationId xmlns:p14="http://schemas.microsoft.com/office/powerpoint/2010/main" val="3724611"/>
      </p:ext>
    </p:extLst>
  </p:cSld>
  <p:clrMapOvr>
    <a:masterClrMapping/>
  </p:clrMapOvr>
</p:notes>
</file>

<file path=ppt/notesSlides/notesSlide1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Shigeo Shingo identified three methods of poka-yoke for detecting and preventing errors in a mass production system.</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1148</a:t>
            </a:fld>
            <a:endParaRPr lang="en-US" dirty="0"/>
          </a:p>
        </p:txBody>
      </p:sp>
    </p:spTree>
    <p:extLst>
      <p:ext uri="{BB962C8B-B14F-4D97-AF65-F5344CB8AC3E}">
        <p14:creationId xmlns:p14="http://schemas.microsoft.com/office/powerpoint/2010/main" val="282513923"/>
      </p:ext>
    </p:extLst>
  </p:cSld>
  <p:clrMapOvr>
    <a:masterClrMapping/>
  </p:clrMapOvr>
</p:notes>
</file>

<file path=ppt/notesSlides/notesSlide1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Other examples:</a:t>
            </a:r>
          </a:p>
          <a:p>
            <a:pPr marL="171450" indent="-171450">
              <a:buFont typeface="Arial"/>
              <a:buChar char="•"/>
            </a:pPr>
            <a:r>
              <a:rPr lang="en-US" dirty="0"/>
              <a:t>Tether</a:t>
            </a:r>
            <a:r>
              <a:rPr lang="en-US" baseline="0" dirty="0"/>
              <a:t> on a car’s gas cap to keep driver from leaving it behind.</a:t>
            </a:r>
          </a:p>
          <a:p>
            <a:pPr marL="171450" indent="-171450">
              <a:buFont typeface="Arial"/>
              <a:buChar char="•"/>
            </a:pPr>
            <a:r>
              <a:rPr lang="en-US" baseline="0" dirty="0"/>
              <a:t>Inability to remove the key from car ignition until transmission is in park.</a:t>
            </a:r>
          </a:p>
          <a:p>
            <a:pPr marL="171450" indent="-171450">
              <a:buFont typeface="Arial"/>
              <a:buChar char="•"/>
            </a:pPr>
            <a:r>
              <a:rPr lang="en-US" dirty="0"/>
              <a:t>Safety bar on lawn mower must be engaged to start engine.</a:t>
            </a:r>
          </a:p>
          <a:p>
            <a:pPr marL="171450" indent="-171450">
              <a:buFont typeface="Arial"/>
              <a:buChar char="•"/>
            </a:pPr>
            <a:r>
              <a:rPr lang="en-US" dirty="0"/>
              <a:t>Hole near the top of a bathroom sink to keep it from overflowing.</a:t>
            </a:r>
          </a:p>
          <a:p>
            <a:pPr marL="171450" indent="-171450">
              <a:buFont typeface="Arial"/>
              <a:buChar char="•"/>
            </a:pPr>
            <a:r>
              <a:rPr lang="en-US" dirty="0"/>
              <a:t>Clothes dryer</a:t>
            </a:r>
            <a:r>
              <a:rPr lang="en-US" baseline="0" dirty="0"/>
              <a:t> stops when the door is opened.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1149</a:t>
            </a:fld>
            <a:endParaRPr lang="en-US" dirty="0"/>
          </a:p>
        </p:txBody>
      </p:sp>
    </p:spTree>
    <p:extLst>
      <p:ext uri="{BB962C8B-B14F-4D97-AF65-F5344CB8AC3E}">
        <p14:creationId xmlns:p14="http://schemas.microsoft.com/office/powerpoint/2010/main" val="1876008793"/>
      </p:ext>
    </p:extLst>
  </p:cSld>
  <p:clrMapOvr>
    <a:masterClrMapping/>
  </p:clrMapOvr>
</p:notes>
</file>

<file path=ppt/notesSlides/notesSlide1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1150</a:t>
            </a:fld>
            <a:endParaRPr lang="en-US" dirty="0"/>
          </a:p>
        </p:txBody>
      </p:sp>
    </p:spTree>
    <p:extLst>
      <p:ext uri="{BB962C8B-B14F-4D97-AF65-F5344CB8AC3E}">
        <p14:creationId xmlns:p14="http://schemas.microsoft.com/office/powerpoint/2010/main" val="250478672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of detection are those spent trying to find or observe any of the 7 deadly </a:t>
            </a:r>
            <a:r>
              <a:rPr lang="en-US" dirty="0" err="1"/>
              <a:t>muda</a:t>
            </a:r>
            <a:r>
              <a:rPr lang="en-US" baseline="0" dirty="0"/>
              <a:t> </a:t>
            </a:r>
            <a:r>
              <a:rPr lang="en-US" b="1" baseline="0" dirty="0"/>
              <a:t>after they occur</a:t>
            </a:r>
            <a:r>
              <a:rPr lang="en-US" baseline="0" dirty="0"/>
              <a:t>.</a:t>
            </a:r>
          </a:p>
          <a:p>
            <a:pPr>
              <a:buFont typeface="Arial" pitchFamily="34" charset="0"/>
              <a:buChar char="•"/>
            </a:pPr>
            <a:r>
              <a:rPr lang="en-US" baseline="0" dirty="0"/>
              <a:t>Detection is not as effective as prevention, but sometimes is the only option. It can keep additional costs from being incurred, like continuing to process a defective unit.</a:t>
            </a:r>
          </a:p>
          <a:p>
            <a:pPr>
              <a:buFont typeface="Arial" pitchFamily="34" charset="0"/>
              <a:buChar char="•"/>
            </a:pPr>
            <a:r>
              <a:rPr lang="en-US" baseline="0" dirty="0"/>
              <a:t>Examples include costs of sampling and monitoring, costs of inspecting, costs of inventory checks.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a:t>
            </a:fld>
            <a:endParaRPr lang="en-US" dirty="0"/>
          </a:p>
        </p:txBody>
      </p:sp>
    </p:spTree>
    <p:extLst>
      <p:ext uri="{BB962C8B-B14F-4D97-AF65-F5344CB8AC3E}">
        <p14:creationId xmlns:p14="http://schemas.microsoft.com/office/powerpoint/2010/main" val="4252503741"/>
      </p:ext>
    </p:extLst>
  </p:cSld>
  <p:clrMapOvr>
    <a:masterClrMapping/>
  </p:clrMapOvr>
</p:notes>
</file>

<file path=ppt/notesSlides/notesSlide1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1151</a:t>
            </a:fld>
            <a:endParaRPr lang="en-US" dirty="0"/>
          </a:p>
        </p:txBody>
      </p:sp>
    </p:spTree>
    <p:extLst>
      <p:ext uri="{BB962C8B-B14F-4D97-AF65-F5344CB8AC3E}">
        <p14:creationId xmlns:p14="http://schemas.microsoft.com/office/powerpoint/2010/main" val="396294514"/>
      </p:ext>
    </p:extLst>
  </p:cSld>
  <p:clrMapOvr>
    <a:masterClrMapping/>
  </p:clrMapOvr>
</p:notes>
</file>

<file path=ppt/notesSlides/notesSlide1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1152</a:t>
            </a:fld>
            <a:endParaRPr lang="en-US" dirty="0"/>
          </a:p>
        </p:txBody>
      </p:sp>
    </p:spTree>
    <p:extLst>
      <p:ext uri="{BB962C8B-B14F-4D97-AF65-F5344CB8AC3E}">
        <p14:creationId xmlns:p14="http://schemas.microsoft.com/office/powerpoint/2010/main" val="3236475319"/>
      </p:ext>
    </p:extLst>
  </p:cSld>
  <p:clrMapOvr>
    <a:masterClrMapping/>
  </p:clrMapOvr>
</p:notes>
</file>

<file path=ppt/notesSlides/notesSlide1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1153</a:t>
            </a:fld>
            <a:endParaRPr lang="en-US" dirty="0"/>
          </a:p>
        </p:txBody>
      </p:sp>
    </p:spTree>
    <p:extLst>
      <p:ext uri="{BB962C8B-B14F-4D97-AF65-F5344CB8AC3E}">
        <p14:creationId xmlns:p14="http://schemas.microsoft.com/office/powerpoint/2010/main" val="4190949734"/>
      </p:ext>
    </p:extLst>
  </p:cSld>
  <p:clrMapOvr>
    <a:masterClrMapping/>
  </p:clrMapOvr>
</p:notes>
</file>

<file path=ppt/notesSlides/notesSlide1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Statistical process control </a:t>
            </a:r>
            <a:r>
              <a:rPr lang="en-US" dirty="0"/>
              <a:t>(SPC) is a method of quality control</a:t>
            </a:r>
            <a:r>
              <a:rPr lang="en-US" baseline="0" dirty="0"/>
              <a:t> </a:t>
            </a:r>
            <a:r>
              <a:rPr lang="en-US" dirty="0"/>
              <a:t>applied to monitor and control a process. Monitoring and controlling ensures that the process</a:t>
            </a:r>
            <a:r>
              <a:rPr lang="en-US" baseline="0" dirty="0"/>
              <a:t> maximizes quality output</a:t>
            </a:r>
            <a:r>
              <a:rPr lang="en-US" dirty="0"/>
              <a:t>. </a:t>
            </a:r>
          </a:p>
          <a:p>
            <a:pPr marL="171450" indent="-171450">
              <a:buFont typeface="Arial"/>
              <a:buChar char="•"/>
            </a:pPr>
            <a:r>
              <a:rPr lang="en-US" dirty="0"/>
              <a:t>Control</a:t>
            </a:r>
            <a:r>
              <a:rPr lang="en-US" baseline="0" dirty="0"/>
              <a:t> charts are a key tool </a:t>
            </a:r>
            <a:r>
              <a:rPr lang="en-US" dirty="0"/>
              <a:t>used in SPC.</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1154</a:t>
            </a:fld>
            <a:endParaRPr lang="en-US" dirty="0"/>
          </a:p>
        </p:txBody>
      </p:sp>
    </p:spTree>
    <p:extLst>
      <p:ext uri="{BB962C8B-B14F-4D97-AF65-F5344CB8AC3E}">
        <p14:creationId xmlns:p14="http://schemas.microsoft.com/office/powerpoint/2010/main" val="665279267"/>
      </p:ext>
    </p:extLst>
  </p:cSld>
  <p:clrMapOvr>
    <a:masterClrMapping/>
  </p:clrMapOvr>
</p:notes>
</file>

<file path=ppt/notesSlides/notesSlide1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goal of of SPC is to distinguish between </a:t>
            </a:r>
            <a:r>
              <a:rPr lang="en-US" i="1" baseline="0" dirty="0"/>
              <a:t>common cause </a:t>
            </a:r>
            <a:r>
              <a:rPr lang="en-US" baseline="0" dirty="0"/>
              <a:t>variation and </a:t>
            </a:r>
            <a:r>
              <a:rPr lang="en-US" i="1" baseline="0" dirty="0"/>
              <a:t>special cause </a:t>
            </a:r>
            <a:r>
              <a:rPr lang="en-US" baseline="0" dirty="0"/>
              <a:t>variation to minimize tampering or inaction to real process changes.</a:t>
            </a:r>
          </a:p>
          <a:p>
            <a:pPr marL="171450" indent="-171450">
              <a:buFont typeface="Arial"/>
              <a:buChar char="•"/>
            </a:pPr>
            <a:r>
              <a:rPr lang="en-US" b="1" baseline="0" dirty="0"/>
              <a:t>Common cause variation </a:t>
            </a:r>
            <a:r>
              <a:rPr lang="en-US" baseline="0" dirty="0"/>
              <a:t>is the inherent natural variation in a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1155</a:t>
            </a:fld>
            <a:endParaRPr lang="en-US" dirty="0"/>
          </a:p>
        </p:txBody>
      </p:sp>
    </p:spTree>
    <p:extLst>
      <p:ext uri="{BB962C8B-B14F-4D97-AF65-F5344CB8AC3E}">
        <p14:creationId xmlns:p14="http://schemas.microsoft.com/office/powerpoint/2010/main" val="2471582768"/>
      </p:ext>
    </p:extLst>
  </p:cSld>
  <p:clrMapOvr>
    <a:masterClrMapping/>
  </p:clrMapOvr>
</p:notes>
</file>

<file path=ppt/notesSlides/notesSlide1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Special cause variation</a:t>
            </a:r>
            <a:r>
              <a:rPr lang="en-US" b="1" baseline="0" dirty="0"/>
              <a:t> </a:t>
            </a:r>
            <a:r>
              <a:rPr lang="en-US" baseline="0" dirty="0"/>
              <a:t>is unnatural variation that has an assignable cause. It is the driver of process instability and is a signal of unanticipated (not necessarily unwanted) change in the process.</a:t>
            </a:r>
          </a:p>
          <a:p>
            <a:pPr marL="171450" indent="-171450">
              <a:buFont typeface="Arial"/>
              <a:buChar char="•"/>
            </a:pPr>
            <a:r>
              <a:rPr lang="en-US" baseline="0" dirty="0"/>
              <a:t>In some cases, special cause variation is unwanted, but in other cases it can represent something desirable to replicate.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1156</a:t>
            </a:fld>
            <a:endParaRPr lang="en-US" dirty="0"/>
          </a:p>
        </p:txBody>
      </p:sp>
    </p:spTree>
    <p:extLst>
      <p:ext uri="{BB962C8B-B14F-4D97-AF65-F5344CB8AC3E}">
        <p14:creationId xmlns:p14="http://schemas.microsoft.com/office/powerpoint/2010/main" val="4062264136"/>
      </p:ext>
    </p:extLst>
  </p:cSld>
  <p:clrMapOvr>
    <a:masterClrMapping/>
  </p:clrMapOvr>
</p:notes>
</file>

<file path=ppt/notesSlides/notesSlide1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When a process performs</a:t>
            </a:r>
            <a:r>
              <a:rPr lang="en-US" baseline="0" dirty="0"/>
              <a:t> predictably within certain limits, we say it is “in control.”</a:t>
            </a:r>
          </a:p>
          <a:p>
            <a:pPr marL="171450" indent="-171450">
              <a:buFont typeface="Arial"/>
              <a:buChar char="•"/>
            </a:pPr>
            <a:r>
              <a:rPr lang="en-US" baseline="0" dirty="0"/>
              <a:t>A process that is “in control” is 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1157</a:t>
            </a:fld>
            <a:endParaRPr lang="en-US" dirty="0"/>
          </a:p>
        </p:txBody>
      </p:sp>
    </p:spTree>
    <p:extLst>
      <p:ext uri="{BB962C8B-B14F-4D97-AF65-F5344CB8AC3E}">
        <p14:creationId xmlns:p14="http://schemas.microsoft.com/office/powerpoint/2010/main" val="3936975809"/>
      </p:ext>
    </p:extLst>
  </p:cSld>
  <p:clrMapOvr>
    <a:masterClrMapping/>
  </p:clrMapOvr>
</p:notes>
</file>

<file path=ppt/notesSlides/notesSlide1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SPC has many benefits:</a:t>
            </a:r>
            <a:r>
              <a:rPr lang="en-US" baseline="0" dirty="0"/>
              <a:t> monitoring process stability, detecting special cause variation, and helping process managers determine when to react to variation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1158</a:t>
            </a:fld>
            <a:endParaRPr lang="en-US" dirty="0"/>
          </a:p>
        </p:txBody>
      </p:sp>
    </p:spTree>
    <p:extLst>
      <p:ext uri="{BB962C8B-B14F-4D97-AF65-F5344CB8AC3E}">
        <p14:creationId xmlns:p14="http://schemas.microsoft.com/office/powerpoint/2010/main" val="2008703573"/>
      </p:ext>
    </p:extLst>
  </p:cSld>
  <p:clrMapOvr>
    <a:masterClrMapping/>
  </p:clrMapOvr>
</p:notes>
</file>

<file path=ppt/notesSlides/notesSlide1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Control charts are used to monitor the variation of a process over time. They can differentiate </a:t>
            </a:r>
            <a:r>
              <a:rPr lang="en-US" i="1" dirty="0"/>
              <a:t>assignable</a:t>
            </a:r>
            <a:r>
              <a:rPr lang="en-US" dirty="0"/>
              <a:t> (special) sources of variation from</a:t>
            </a:r>
            <a:r>
              <a:rPr lang="en-US" i="1" dirty="0"/>
              <a:t> common </a:t>
            </a:r>
            <a:r>
              <a:rPr lang="en-US" dirty="0"/>
              <a:t>sources.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1159</a:t>
            </a:fld>
            <a:endParaRPr lang="en-US" dirty="0"/>
          </a:p>
        </p:txBody>
      </p:sp>
    </p:spTree>
    <p:extLst>
      <p:ext uri="{BB962C8B-B14F-4D97-AF65-F5344CB8AC3E}">
        <p14:creationId xmlns:p14="http://schemas.microsoft.com/office/powerpoint/2010/main" val="2365346164"/>
      </p:ext>
    </p:extLst>
  </p:cSld>
  <p:clrMapOvr>
    <a:masterClrMapping/>
  </p:clrMapOvr>
</p:notes>
</file>

<file path=ppt/notesSlides/notesSlide1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At</a:t>
            </a:r>
            <a:r>
              <a:rPr lang="en-US" baseline="0" dirty="0"/>
              <a:t> its basic level, the control chart is a visual tool to illustrate when a process is stable or not.</a:t>
            </a:r>
          </a:p>
          <a:p>
            <a:pPr marL="171450" indent="-171450">
              <a:buFont typeface="Arial"/>
              <a:buChar char="•"/>
            </a:pPr>
            <a:r>
              <a:rPr lang="en-US" baseline="0" dirty="0"/>
              <a:t>While there are other rules that will tell us whether or not a process is in control, the basic rule is to observe if the data points fall between the upper and lower control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1160</a:t>
            </a:fld>
            <a:endParaRPr lang="en-US" dirty="0"/>
          </a:p>
        </p:txBody>
      </p:sp>
    </p:spTree>
    <p:extLst>
      <p:ext uri="{BB962C8B-B14F-4D97-AF65-F5344CB8AC3E}">
        <p14:creationId xmlns:p14="http://schemas.microsoft.com/office/powerpoint/2010/main" val="122592763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costs related to obligation</a:t>
            </a:r>
            <a:r>
              <a:rPr lang="en-US" baseline="0" dirty="0"/>
              <a:t> are those things associated with addressing the muda that reach the customer.</a:t>
            </a:r>
          </a:p>
          <a:p>
            <a:pPr>
              <a:buFont typeface="Arial" pitchFamily="34" charset="0"/>
              <a:buChar char="•"/>
            </a:pPr>
            <a:r>
              <a:rPr lang="en-US" baseline="0" dirty="0"/>
              <a:t>The cost of repair or replacement, the cost of returns, and the cost of handling customer service calls are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a:t>
            </a:fld>
            <a:endParaRPr lang="en-US" dirty="0"/>
          </a:p>
        </p:txBody>
      </p:sp>
    </p:spTree>
    <p:extLst>
      <p:ext uri="{BB962C8B-B14F-4D97-AF65-F5344CB8AC3E}">
        <p14:creationId xmlns:p14="http://schemas.microsoft.com/office/powerpoint/2010/main" val="4190729872"/>
      </p:ext>
    </p:extLst>
  </p:cSld>
  <p:clrMapOvr>
    <a:masterClrMapping/>
  </p:clrMapOvr>
</p:notes>
</file>

<file path=ppt/notesSlides/notesSlide1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many types of control charts</a:t>
            </a:r>
            <a:r>
              <a:rPr lang="en-US" baseline="0" dirty="0"/>
              <a:t> for different situations, including whether the data are continuous or discrete.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1161</a:t>
            </a:fld>
            <a:endParaRPr lang="en-US" dirty="0"/>
          </a:p>
        </p:txBody>
      </p:sp>
    </p:spTree>
    <p:extLst>
      <p:ext uri="{BB962C8B-B14F-4D97-AF65-F5344CB8AC3E}">
        <p14:creationId xmlns:p14="http://schemas.microsoft.com/office/powerpoint/2010/main" val="2370040340"/>
      </p:ext>
    </p:extLst>
  </p:cSld>
  <p:clrMapOvr>
    <a:masterClrMapping/>
  </p:clrMapOvr>
</p:notes>
</file>

<file path=ppt/notesSlides/notesSlide1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Two</a:t>
            </a:r>
            <a:r>
              <a:rPr lang="en-US" baseline="0" dirty="0"/>
              <a:t> types of errors can be made when interpreting and acting (or not acting) on a control chart.</a:t>
            </a:r>
          </a:p>
          <a:p>
            <a:pPr marL="171450" indent="-171450">
              <a:buFont typeface="Arial"/>
              <a:buChar char="•"/>
            </a:pPr>
            <a:r>
              <a:rPr lang="en-US" i="1" baseline="0" dirty="0"/>
              <a:t>Type I (False Positive) </a:t>
            </a:r>
            <a:r>
              <a:rPr lang="en-US" baseline="0" dirty="0"/>
              <a:t>– Tampering, acting to correct variation when you should not, because it is common cause variation.</a:t>
            </a:r>
          </a:p>
          <a:p>
            <a:pPr marL="171450" indent="-171450">
              <a:buFont typeface="Arial"/>
              <a:buChar char="•"/>
            </a:pPr>
            <a:r>
              <a:rPr lang="en-US" i="1" baseline="0" dirty="0"/>
              <a:t>Type II (False Negative) </a:t>
            </a:r>
            <a:r>
              <a:rPr lang="en-US" baseline="0" dirty="0"/>
              <a:t>– Not acting to correct variation when you should, because it is special cause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1162</a:t>
            </a:fld>
            <a:endParaRPr lang="en-US" dirty="0"/>
          </a:p>
        </p:txBody>
      </p:sp>
    </p:spTree>
    <p:extLst>
      <p:ext uri="{BB962C8B-B14F-4D97-AF65-F5344CB8AC3E}">
        <p14:creationId xmlns:p14="http://schemas.microsoft.com/office/powerpoint/2010/main" val="1142013475"/>
      </p:ext>
    </p:extLst>
  </p:cSld>
  <p:clrMapOvr>
    <a:masterClrMapping/>
  </p:clrMapOvr>
</p:notes>
</file>

<file path=ppt/notesSlides/notesSlide1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 control chart is a form of a hypothesis test</a:t>
            </a:r>
            <a:r>
              <a:rPr lang="en-US" baseline="0" dirty="0"/>
              <a:t> where the null hypothesis is that the process is stable, and the alternative is that the process is unstable.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1163</a:t>
            </a:fld>
            <a:endParaRPr lang="en-US" dirty="0"/>
          </a:p>
        </p:txBody>
      </p:sp>
    </p:spTree>
    <p:extLst>
      <p:ext uri="{BB962C8B-B14F-4D97-AF65-F5344CB8AC3E}">
        <p14:creationId xmlns:p14="http://schemas.microsoft.com/office/powerpoint/2010/main" val="590130489"/>
      </p:ext>
    </p:extLst>
  </p:cSld>
  <p:clrMapOvr>
    <a:masterClrMapping/>
  </p:clrMapOvr>
</p:notes>
</file>

<file path=ppt/notesSlides/notesSlide1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Type I error</a:t>
            </a:r>
            <a:r>
              <a:rPr lang="en-US" baseline="0" dirty="0"/>
              <a:t> is commonly known as a “false alarm,” where resources are wasted reacting to something that should not be reacted to.</a:t>
            </a:r>
          </a:p>
          <a:p>
            <a:pPr marL="171450" indent="-171450">
              <a:buFont typeface="Arial"/>
              <a:buChar char="•"/>
            </a:pPr>
            <a:r>
              <a:rPr lang="en-US" baseline="0" dirty="0"/>
              <a:t>Type II error is a “miss,” where special cause variation is neglected when it should be acted upon.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1164</a:t>
            </a:fld>
            <a:endParaRPr lang="en-US" dirty="0"/>
          </a:p>
        </p:txBody>
      </p:sp>
    </p:spTree>
    <p:extLst>
      <p:ext uri="{BB962C8B-B14F-4D97-AF65-F5344CB8AC3E}">
        <p14:creationId xmlns:p14="http://schemas.microsoft.com/office/powerpoint/2010/main" val="4174275675"/>
      </p:ext>
    </p:extLst>
  </p:cSld>
  <p:clrMapOvr>
    <a:masterClrMapping/>
  </p:clrMapOvr>
</p:notes>
</file>

<file path=ppt/notesSlides/notesSlide1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effectively use control charts, it is important to plan</a:t>
            </a:r>
            <a:r>
              <a:rPr lang="en-US" baseline="0" dirty="0"/>
              <a:t> carefully how the data will be collected.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1165</a:t>
            </a:fld>
            <a:endParaRPr lang="en-US" dirty="0"/>
          </a:p>
        </p:txBody>
      </p:sp>
    </p:spTree>
    <p:extLst>
      <p:ext uri="{BB962C8B-B14F-4D97-AF65-F5344CB8AC3E}">
        <p14:creationId xmlns:p14="http://schemas.microsoft.com/office/powerpoint/2010/main" val="3684424507"/>
      </p:ext>
    </p:extLst>
  </p:cSld>
  <p:clrMapOvr>
    <a:masterClrMapping/>
  </p:clrMapOvr>
</p:notes>
</file>

<file path=ppt/notesSlides/notesSlide1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Sampling</a:t>
            </a:r>
            <a:r>
              <a:rPr lang="en-US" dirty="0"/>
              <a:t> is randomly</a:t>
            </a:r>
            <a:r>
              <a:rPr lang="en-US" baseline="0" dirty="0"/>
              <a:t> selecting a group of items from a population </a:t>
            </a:r>
            <a:r>
              <a:rPr lang="en-US" dirty="0"/>
              <a:t>in which all items are produced under the conditions where</a:t>
            </a:r>
            <a:r>
              <a:rPr lang="en-US" baseline="0" dirty="0"/>
              <a:t> </a:t>
            </a:r>
            <a:r>
              <a:rPr lang="en-US" dirty="0"/>
              <a:t>only random effects are responsible for the observed variation. This maximizes</a:t>
            </a:r>
            <a:r>
              <a:rPr lang="en-US" baseline="0" dirty="0"/>
              <a:t> the likelihood of detecting a special cause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1166</a:t>
            </a:fld>
            <a:endParaRPr lang="en-US" dirty="0"/>
          </a:p>
        </p:txBody>
      </p:sp>
    </p:spTree>
    <p:extLst>
      <p:ext uri="{BB962C8B-B14F-4D97-AF65-F5344CB8AC3E}">
        <p14:creationId xmlns:p14="http://schemas.microsoft.com/office/powerpoint/2010/main" val="767382963"/>
      </p:ext>
    </p:extLst>
  </p:cSld>
  <p:clrMapOvr>
    <a:masterClrMapping/>
  </p:clrMapOvr>
</p:notes>
</file>

<file path=ppt/notesSlides/notesSlide1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Again, the point of rational</a:t>
            </a:r>
            <a:r>
              <a:rPr lang="en-US" baseline="0" dirty="0"/>
              <a:t> subgrouping is to minimize the opportunity of having special cause within subgroups, which makes it easier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1167</a:t>
            </a:fld>
            <a:endParaRPr lang="en-US" dirty="0"/>
          </a:p>
        </p:txBody>
      </p:sp>
    </p:spTree>
    <p:extLst>
      <p:ext uri="{BB962C8B-B14F-4D97-AF65-F5344CB8AC3E}">
        <p14:creationId xmlns:p14="http://schemas.microsoft.com/office/powerpoint/2010/main" val="2491212528"/>
      </p:ext>
    </p:extLst>
  </p:cSld>
  <p:clrMapOvr>
    <a:masterClrMapping/>
  </p:clrMapOvr>
</p:notes>
</file>

<file path=ppt/notesSlides/notesSlide1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objective of sampling is to minimize the cost of data collection while still being able to accurately monitor performance.</a:t>
            </a:r>
          </a:p>
          <a:p>
            <a:pPr marL="171450" indent="-171450">
              <a:buFont typeface="Arial"/>
              <a:buChar char="•"/>
            </a:pPr>
            <a:r>
              <a:rPr lang="en-US" baseline="0" dirty="0"/>
              <a:t>The balance is between cost and the ability to identify special cause variation when it occurs.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1168</a:t>
            </a:fld>
            <a:endParaRPr lang="en-US" dirty="0"/>
          </a:p>
        </p:txBody>
      </p:sp>
    </p:spTree>
    <p:extLst>
      <p:ext uri="{BB962C8B-B14F-4D97-AF65-F5344CB8AC3E}">
        <p14:creationId xmlns:p14="http://schemas.microsoft.com/office/powerpoint/2010/main" val="1673494725"/>
      </p:ext>
    </p:extLst>
  </p:cSld>
  <p:clrMapOvr>
    <a:masterClrMapping/>
  </p:clrMapOvr>
</p:notes>
</file>

<file path=ppt/notesSlides/notesSlide1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1169</a:t>
            </a:fld>
            <a:endParaRPr lang="en-US" dirty="0"/>
          </a:p>
        </p:txBody>
      </p:sp>
    </p:spTree>
    <p:extLst>
      <p:ext uri="{BB962C8B-B14F-4D97-AF65-F5344CB8AC3E}">
        <p14:creationId xmlns:p14="http://schemas.microsoft.com/office/powerpoint/2010/main" val="47696781"/>
      </p:ext>
    </p:extLst>
  </p:cSld>
  <p:clrMapOvr>
    <a:masterClrMapping/>
  </p:clrMapOvr>
</p:notes>
</file>

<file path=ppt/notesSlides/notesSlide1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Individuals – moving</a:t>
            </a:r>
            <a:r>
              <a:rPr lang="en-US" b="1" baseline="0" dirty="0"/>
              <a:t> range chart</a:t>
            </a:r>
            <a:r>
              <a:rPr lang="en-US" baseline="0" dirty="0"/>
              <a:t>, or </a:t>
            </a:r>
            <a:r>
              <a:rPr lang="en-US" b="1" baseline="0" dirty="0"/>
              <a:t>I-MR</a:t>
            </a:r>
            <a:r>
              <a:rPr lang="en-US" baseline="0" dirty="0"/>
              <a:t>, are control charts of individual data points over time. The MR portion is the absolute value of the change from point to point.</a:t>
            </a:r>
          </a:p>
          <a:p>
            <a:pPr marL="171450" indent="-171450">
              <a:buFont typeface="Arial"/>
              <a:buChar char="•"/>
            </a:pPr>
            <a:r>
              <a:rPr lang="en-US" baseline="0" dirty="0"/>
              <a:t>The underlying distribution for the I-MR chart is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1170</a:t>
            </a:fld>
            <a:endParaRPr lang="en-US" dirty="0"/>
          </a:p>
        </p:txBody>
      </p:sp>
    </p:spTree>
    <p:extLst>
      <p:ext uri="{BB962C8B-B14F-4D97-AF65-F5344CB8AC3E}">
        <p14:creationId xmlns:p14="http://schemas.microsoft.com/office/powerpoint/2010/main" val="192290170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determining</a:t>
            </a:r>
            <a:r>
              <a:rPr lang="en-US" baseline="0" dirty="0"/>
              <a:t> the costs of poor quality, one must consider both hard costs and soft costs.</a:t>
            </a:r>
          </a:p>
          <a:p>
            <a:pPr>
              <a:buFont typeface="Arial" pitchFamily="34" charset="0"/>
              <a:buChar char="•"/>
            </a:pPr>
            <a:r>
              <a:rPr lang="en-US" baseline="0" dirty="0"/>
              <a:t>Hard costs – costs of resources or materials are good examples</a:t>
            </a:r>
          </a:p>
          <a:p>
            <a:pPr>
              <a:buFont typeface="Arial" pitchFamily="34" charset="0"/>
              <a:buChar char="•"/>
            </a:pPr>
            <a:r>
              <a:rPr lang="en-US" baseline="0" dirty="0"/>
              <a:t>Soft costs</a:t>
            </a:r>
          </a:p>
          <a:p>
            <a:pPr lvl="1">
              <a:buFont typeface="Arial" pitchFamily="34" charset="0"/>
              <a:buChar char="•"/>
            </a:pPr>
            <a:r>
              <a:rPr lang="en-US" baseline="0" dirty="0"/>
              <a:t>cost avoidance (the difference between what is actually spent and what </a:t>
            </a:r>
            <a:r>
              <a:rPr lang="en-US" i="1" baseline="0" dirty="0"/>
              <a:t>could</a:t>
            </a:r>
            <a:r>
              <a:rPr lang="en-US" baseline="0" dirty="0"/>
              <a:t> have been spent had no action been taken; think of this as slowing the rate of cost increases)</a:t>
            </a:r>
          </a:p>
          <a:p>
            <a:pPr lvl="1">
              <a:buFont typeface="Arial" pitchFamily="34" charset="0"/>
              <a:buChar char="•"/>
            </a:pPr>
            <a:r>
              <a:rPr lang="en-US" baseline="0" dirty="0"/>
              <a:t>opportunity cost (value of lost time that could have been used producing something of value</a:t>
            </a:r>
          </a:p>
          <a:p>
            <a:pPr>
              <a:buFont typeface="Arial" pitchFamily="34" charset="0"/>
              <a:buChar char="•"/>
            </a:pPr>
            <a:r>
              <a:rPr lang="en-US" baseline="0" dirty="0"/>
              <a:t>To estimate the cost of poor quality, there are a few basics steps:</a:t>
            </a:r>
          </a:p>
          <a:p>
            <a:pPr marL="685800" lvl="1" indent="-228600">
              <a:buFont typeface="+mj-lt"/>
              <a:buAutoNum type="arabicParenR"/>
            </a:pPr>
            <a:r>
              <a:rPr lang="en-US" baseline="0" dirty="0"/>
              <a:t>Find the waste</a:t>
            </a:r>
          </a:p>
          <a:p>
            <a:pPr marL="685800" lvl="1" indent="-228600">
              <a:buFont typeface="+mj-lt"/>
              <a:buAutoNum type="arabicParenR"/>
            </a:pPr>
            <a:r>
              <a:rPr lang="en-US" baseline="0" dirty="0"/>
              <a:t>Estimate how often the waste occurs</a:t>
            </a:r>
          </a:p>
          <a:p>
            <a:pPr marL="685800" lvl="1" indent="-228600">
              <a:buFont typeface="+mj-lt"/>
              <a:buAutoNum type="arabicParenR"/>
            </a:pPr>
            <a:r>
              <a:rPr lang="en-US" baseline="0" dirty="0"/>
              <a:t>Estimate the cost per event, per item, or per time frame (whichever is appropriate)</a:t>
            </a:r>
          </a:p>
          <a:p>
            <a:pPr marL="685800" lvl="1" indent="-228600">
              <a:buFont typeface="+mj-lt"/>
              <a:buAutoNum type="arabicParenR"/>
            </a:pPr>
            <a:r>
              <a:rPr lang="en-US" baseline="0" dirty="0"/>
              <a:t>Multiply the costs.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a:t>
            </a:fld>
            <a:endParaRPr lang="en-US" dirty="0"/>
          </a:p>
        </p:txBody>
      </p:sp>
    </p:spTree>
    <p:extLst>
      <p:ext uri="{BB962C8B-B14F-4D97-AF65-F5344CB8AC3E}">
        <p14:creationId xmlns:p14="http://schemas.microsoft.com/office/powerpoint/2010/main" val="2914615730"/>
      </p:ext>
    </p:extLst>
  </p:cSld>
  <p:clrMapOvr>
    <a:masterClrMapping/>
  </p:clrMapOvr>
</p:notes>
</file>

<file path=ppt/notesSlides/notesSlide1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1171</a:t>
            </a:fld>
            <a:endParaRPr lang="en-US" dirty="0"/>
          </a:p>
        </p:txBody>
      </p:sp>
    </p:spTree>
    <p:extLst>
      <p:ext uri="{BB962C8B-B14F-4D97-AF65-F5344CB8AC3E}">
        <p14:creationId xmlns:p14="http://schemas.microsoft.com/office/powerpoint/2010/main" val="1695875178"/>
      </p:ext>
    </p:extLst>
  </p:cSld>
  <p:clrMapOvr>
    <a:masterClrMapping/>
  </p:clrMapOvr>
</p:notes>
</file>

<file path=ppt/notesSlides/notesSlide1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1172</a:t>
            </a:fld>
            <a:endParaRPr lang="en-US" dirty="0"/>
          </a:p>
        </p:txBody>
      </p:sp>
    </p:spTree>
    <p:extLst>
      <p:ext uri="{BB962C8B-B14F-4D97-AF65-F5344CB8AC3E}">
        <p14:creationId xmlns:p14="http://schemas.microsoft.com/office/powerpoint/2010/main" val="3716693599"/>
      </p:ext>
    </p:extLst>
  </p:cSld>
  <p:clrMapOvr>
    <a:masterClrMapping/>
  </p:clrMapOvr>
</p:notes>
</file>

<file path=ppt/notesSlides/notesSlide1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1173</a:t>
            </a:fld>
            <a:endParaRPr lang="en-US" dirty="0"/>
          </a:p>
        </p:txBody>
      </p:sp>
    </p:spTree>
    <p:extLst>
      <p:ext uri="{BB962C8B-B14F-4D97-AF65-F5344CB8AC3E}">
        <p14:creationId xmlns:p14="http://schemas.microsoft.com/office/powerpoint/2010/main" val="4289028724"/>
      </p:ext>
    </p:extLst>
  </p:cSld>
  <p:clrMapOvr>
    <a:masterClrMapping/>
  </p:clrMapOvr>
</p:notes>
</file>

<file path=ppt/notesSlides/notesSlide1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1174</a:t>
            </a:fld>
            <a:endParaRPr lang="en-US" dirty="0"/>
          </a:p>
        </p:txBody>
      </p:sp>
    </p:spTree>
    <p:extLst>
      <p:ext uri="{BB962C8B-B14F-4D97-AF65-F5344CB8AC3E}">
        <p14:creationId xmlns:p14="http://schemas.microsoft.com/office/powerpoint/2010/main" val="3692646128"/>
      </p:ext>
    </p:extLst>
  </p:cSld>
  <p:clrMapOvr>
    <a:masterClrMapping/>
  </p:clrMapOvr>
</p:notes>
</file>

<file path=ppt/notesSlides/notesSlide1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1175</a:t>
            </a:fld>
            <a:endParaRPr lang="en-US" dirty="0"/>
          </a:p>
        </p:txBody>
      </p:sp>
    </p:spTree>
    <p:extLst>
      <p:ext uri="{BB962C8B-B14F-4D97-AF65-F5344CB8AC3E}">
        <p14:creationId xmlns:p14="http://schemas.microsoft.com/office/powerpoint/2010/main" val="1074403608"/>
      </p:ext>
    </p:extLst>
  </p:cSld>
  <p:clrMapOvr>
    <a:masterClrMapping/>
  </p:clrMapOvr>
</p:notes>
</file>

<file path=ppt/notesSlides/notesSlide1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1176</a:t>
            </a:fld>
            <a:endParaRPr lang="en-US" dirty="0"/>
          </a:p>
        </p:txBody>
      </p:sp>
    </p:spTree>
    <p:extLst>
      <p:ext uri="{BB962C8B-B14F-4D97-AF65-F5344CB8AC3E}">
        <p14:creationId xmlns:p14="http://schemas.microsoft.com/office/powerpoint/2010/main" val="1232166674"/>
      </p:ext>
    </p:extLst>
  </p:cSld>
  <p:clrMapOvr>
    <a:masterClrMapping/>
  </p:clrMapOvr>
</p:notes>
</file>

<file path=ppt/notesSlides/notesSlide1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Xbar-R</a:t>
            </a:r>
            <a:r>
              <a:rPr lang="en-US" b="1" baseline="0" dirty="0"/>
              <a:t> control charts </a:t>
            </a:r>
            <a:r>
              <a:rPr lang="en-US" baseline="0" dirty="0"/>
              <a:t>are applicable when using continuous data, and small subgroups (between two and ten) represent each data point.</a:t>
            </a:r>
          </a:p>
          <a:p>
            <a:pPr marL="171450" indent="-171450">
              <a:buFont typeface="Arial"/>
              <a:buChar char="•"/>
            </a:pPr>
            <a:r>
              <a:rPr lang="en-US" baseline="0" dirty="0"/>
              <a:t>The range (R) is the difference between the high and low data points within a subgroup.</a:t>
            </a:r>
          </a:p>
          <a:p>
            <a:pPr marL="171450" indent="-171450">
              <a:buFont typeface="Arial"/>
              <a:buChar char="•"/>
            </a:pPr>
            <a:r>
              <a:rPr lang="en-US" baseline="0" dirty="0"/>
              <a:t>Similar to I-MR, the Xbar chart is not valid unless the R chart is in control.</a:t>
            </a:r>
          </a:p>
          <a:p>
            <a:pPr marL="171450" indent="-171450">
              <a:buFont typeface="Arial"/>
              <a:buChar char="•"/>
            </a:pPr>
            <a:r>
              <a:rPr lang="en-US" baseline="0" dirty="0"/>
              <a:t>Like the I-MR, 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1177</a:t>
            </a:fld>
            <a:endParaRPr lang="en-US" dirty="0"/>
          </a:p>
        </p:txBody>
      </p:sp>
    </p:spTree>
    <p:extLst>
      <p:ext uri="{BB962C8B-B14F-4D97-AF65-F5344CB8AC3E}">
        <p14:creationId xmlns:p14="http://schemas.microsoft.com/office/powerpoint/2010/main" val="2574762013"/>
      </p:ext>
    </p:extLst>
  </p:cSld>
  <p:clrMapOvr>
    <a:masterClrMapping/>
  </p:clrMapOvr>
</p:notes>
</file>

<file path=ppt/notesSlides/notesSlide1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1178</a:t>
            </a:fld>
            <a:endParaRPr lang="en-US" dirty="0"/>
          </a:p>
        </p:txBody>
      </p:sp>
    </p:spTree>
    <p:extLst>
      <p:ext uri="{BB962C8B-B14F-4D97-AF65-F5344CB8AC3E}">
        <p14:creationId xmlns:p14="http://schemas.microsoft.com/office/powerpoint/2010/main" val="2700293098"/>
      </p:ext>
    </p:extLst>
  </p:cSld>
  <p:clrMapOvr>
    <a:masterClrMapping/>
  </p:clrMapOvr>
</p:notes>
</file>

<file path=ppt/notesSlides/notesSlide1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1179</a:t>
            </a:fld>
            <a:endParaRPr lang="en-US" dirty="0"/>
          </a:p>
        </p:txBody>
      </p:sp>
    </p:spTree>
    <p:extLst>
      <p:ext uri="{BB962C8B-B14F-4D97-AF65-F5344CB8AC3E}">
        <p14:creationId xmlns:p14="http://schemas.microsoft.com/office/powerpoint/2010/main" val="3353540233"/>
      </p:ext>
    </p:extLst>
  </p:cSld>
  <p:clrMapOvr>
    <a:masterClrMapping/>
  </p:clrMapOvr>
</p:notes>
</file>

<file path=ppt/notesSlides/notesSlide1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1180</a:t>
            </a:fld>
            <a:endParaRPr lang="en-US" dirty="0"/>
          </a:p>
        </p:txBody>
      </p:sp>
    </p:spTree>
    <p:extLst>
      <p:ext uri="{BB962C8B-B14F-4D97-AF65-F5344CB8AC3E}">
        <p14:creationId xmlns:p14="http://schemas.microsoft.com/office/powerpoint/2010/main" val="208865478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119</a:t>
            </a:fld>
            <a:endParaRPr lang="en-US" dirty="0"/>
          </a:p>
        </p:txBody>
      </p:sp>
    </p:spTree>
    <p:extLst>
      <p:ext uri="{BB962C8B-B14F-4D97-AF65-F5344CB8AC3E}">
        <p14:creationId xmlns:p14="http://schemas.microsoft.com/office/powerpoint/2010/main" val="2331027856"/>
      </p:ext>
    </p:extLst>
  </p:cSld>
  <p:clrMapOvr>
    <a:masterClrMapping/>
  </p:clrMapOvr>
</p:notes>
</file>

<file path=ppt/notesSlides/notesSlide1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1181</a:t>
            </a:fld>
            <a:endParaRPr lang="en-US" dirty="0"/>
          </a:p>
        </p:txBody>
      </p:sp>
    </p:spTree>
    <p:extLst>
      <p:ext uri="{BB962C8B-B14F-4D97-AF65-F5344CB8AC3E}">
        <p14:creationId xmlns:p14="http://schemas.microsoft.com/office/powerpoint/2010/main" val="3127338336"/>
      </p:ext>
    </p:extLst>
  </p:cSld>
  <p:clrMapOvr>
    <a:masterClrMapping/>
  </p:clrMapOvr>
</p:notes>
</file>

<file path=ppt/notesSlides/notesSlide1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1182</a:t>
            </a:fld>
            <a:endParaRPr lang="en-US" dirty="0"/>
          </a:p>
        </p:txBody>
      </p:sp>
    </p:spTree>
    <p:extLst>
      <p:ext uri="{BB962C8B-B14F-4D97-AF65-F5344CB8AC3E}">
        <p14:creationId xmlns:p14="http://schemas.microsoft.com/office/powerpoint/2010/main" val="241980585"/>
      </p:ext>
    </p:extLst>
  </p:cSld>
  <p:clrMapOvr>
    <a:masterClrMapping/>
  </p:clrMapOvr>
</p:notes>
</file>

<file path=ppt/notesSlides/notesSlide1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dirty="0"/>
              <a:t>The </a:t>
            </a:r>
            <a:r>
              <a:rPr lang="en-US" b="1" dirty="0"/>
              <a:t>U chart </a:t>
            </a:r>
            <a:r>
              <a:rPr lang="en-US" dirty="0"/>
              <a:t>is a type of control chart used to monitor discrete (count) data where the sample size is greater than one, typically the average number of defects per unit.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1183</a:t>
            </a:fld>
            <a:endParaRPr lang="en-US" dirty="0"/>
          </a:p>
        </p:txBody>
      </p:sp>
    </p:spTree>
    <p:extLst>
      <p:ext uri="{BB962C8B-B14F-4D97-AF65-F5344CB8AC3E}">
        <p14:creationId xmlns:p14="http://schemas.microsoft.com/office/powerpoint/2010/main" val="559622088"/>
      </p:ext>
    </p:extLst>
  </p:cSld>
  <p:clrMapOvr>
    <a:masterClrMapping/>
  </p:clrMapOvr>
</p:notes>
</file>

<file path=ppt/notesSlides/notesSlide1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Remember the difference between defect</a:t>
            </a:r>
            <a:r>
              <a:rPr lang="en-US" baseline="0" dirty="0"/>
              <a:t> and defective? A </a:t>
            </a:r>
            <a:r>
              <a:rPr lang="en-US" i="1" baseline="0" dirty="0"/>
              <a:t>defect</a:t>
            </a:r>
            <a:r>
              <a:rPr lang="en-US" baseline="0" dirty="0"/>
              <a:t> is a specific non-conformity of a unit. </a:t>
            </a:r>
            <a:r>
              <a:rPr lang="en-US" i="1" baseline="0" dirty="0"/>
              <a:t>Defective</a:t>
            </a:r>
            <a:r>
              <a:rPr lang="en-US" baseline="0" dirty="0"/>
              <a:t> means the unit is not acceptable to a customer.</a:t>
            </a:r>
          </a:p>
          <a:p>
            <a:pPr marL="171450" indent="-171450">
              <a:buFont typeface="Arial"/>
              <a:buChar char="•"/>
            </a:pPr>
            <a:r>
              <a:rPr lang="en-US" baseline="0" dirty="0"/>
              <a:t>A unit may have defects but still be acceptable to a customer, meaning it is </a:t>
            </a:r>
            <a:r>
              <a:rPr lang="en-US" i="1" baseline="0" dirty="0"/>
              <a:t>not</a:t>
            </a:r>
            <a:r>
              <a:rPr lang="en-US" baseline="0" dirty="0"/>
              <a:t> defective.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1184</a:t>
            </a:fld>
            <a:endParaRPr lang="en-US" dirty="0"/>
          </a:p>
        </p:txBody>
      </p:sp>
    </p:spTree>
    <p:extLst>
      <p:ext uri="{BB962C8B-B14F-4D97-AF65-F5344CB8AC3E}">
        <p14:creationId xmlns:p14="http://schemas.microsoft.com/office/powerpoint/2010/main" val="3201094876"/>
      </p:ext>
    </p:extLst>
  </p:cSld>
  <p:clrMapOvr>
    <a:masterClrMapping/>
  </p:clrMapOvr>
</p:notes>
</file>

<file path=ppt/notesSlides/notesSlide1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Each data point on the U chart represents the average number of defects</a:t>
            </a:r>
            <a:r>
              <a:rPr lang="en-US" baseline="0" dirty="0"/>
              <a:t> per unit, where each data point represents a subgroup of units.</a:t>
            </a:r>
          </a:p>
          <a:p>
            <a:pPr marL="171450" indent="-171450">
              <a:buFont typeface="Arial"/>
              <a:buChar char="•"/>
            </a:pPr>
            <a:r>
              <a:rPr lang="en-US" baseline="0" dirty="0"/>
              <a:t>This type of chart accounts for the situation where the size of the subgroups is not constant.</a:t>
            </a:r>
          </a:p>
          <a:p>
            <a:pPr marL="171450" indent="-171450">
              <a:buFont typeface="Arial"/>
              <a:buChar char="•"/>
            </a:pPr>
            <a:r>
              <a:rPr lang="en-US" baseline="0" dirty="0"/>
              <a:t>The underlying distribution of the U chart is Poisson.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1185</a:t>
            </a:fld>
            <a:endParaRPr lang="en-US" dirty="0"/>
          </a:p>
        </p:txBody>
      </p:sp>
    </p:spTree>
    <p:extLst>
      <p:ext uri="{BB962C8B-B14F-4D97-AF65-F5344CB8AC3E}">
        <p14:creationId xmlns:p14="http://schemas.microsoft.com/office/powerpoint/2010/main" val="1771615163"/>
      </p:ext>
    </p:extLst>
  </p:cSld>
  <p:clrMapOvr>
    <a:masterClrMapping/>
  </p:clrMapOvr>
</p:notes>
</file>

<file path=ppt/notesSlides/notesSlide1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1186</a:t>
            </a:fld>
            <a:endParaRPr lang="en-US" dirty="0"/>
          </a:p>
        </p:txBody>
      </p:sp>
    </p:spTree>
    <p:extLst>
      <p:ext uri="{BB962C8B-B14F-4D97-AF65-F5344CB8AC3E}">
        <p14:creationId xmlns:p14="http://schemas.microsoft.com/office/powerpoint/2010/main" val="3440996681"/>
      </p:ext>
    </p:extLst>
  </p:cSld>
  <p:clrMapOvr>
    <a:masterClrMapping/>
  </p:clrMapOvr>
</p:notes>
</file>

<file path=ppt/notesSlides/notesSlide1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1187</a:t>
            </a:fld>
            <a:endParaRPr lang="en-US" dirty="0"/>
          </a:p>
        </p:txBody>
      </p:sp>
    </p:spTree>
    <p:extLst>
      <p:ext uri="{BB962C8B-B14F-4D97-AF65-F5344CB8AC3E}">
        <p14:creationId xmlns:p14="http://schemas.microsoft.com/office/powerpoint/2010/main" val="2395872459"/>
      </p:ext>
    </p:extLst>
  </p:cSld>
  <p:clrMapOvr>
    <a:masterClrMapping/>
  </p:clrMapOvr>
</p:notes>
</file>

<file path=ppt/notesSlides/notesSlide1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1188</a:t>
            </a:fld>
            <a:endParaRPr lang="en-US" dirty="0"/>
          </a:p>
        </p:txBody>
      </p:sp>
    </p:spTree>
    <p:extLst>
      <p:ext uri="{BB962C8B-B14F-4D97-AF65-F5344CB8AC3E}">
        <p14:creationId xmlns:p14="http://schemas.microsoft.com/office/powerpoint/2010/main" val="200196468"/>
      </p:ext>
    </p:extLst>
  </p:cSld>
  <p:clrMapOvr>
    <a:masterClrMapping/>
  </p:clrMapOvr>
</p:notes>
</file>

<file path=ppt/notesSlides/notesSlide1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1189</a:t>
            </a:fld>
            <a:endParaRPr lang="en-US" dirty="0"/>
          </a:p>
        </p:txBody>
      </p:sp>
    </p:spTree>
    <p:extLst>
      <p:ext uri="{BB962C8B-B14F-4D97-AF65-F5344CB8AC3E}">
        <p14:creationId xmlns:p14="http://schemas.microsoft.com/office/powerpoint/2010/main" val="755019280"/>
      </p:ext>
    </p:extLst>
  </p:cSld>
  <p:clrMapOvr>
    <a:masterClrMapping/>
  </p:clrMapOvr>
</p:notes>
</file>

<file path=ppt/notesSlides/notesSlide1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1190</a:t>
            </a:fld>
            <a:endParaRPr lang="en-US" dirty="0"/>
          </a:p>
        </p:txBody>
      </p:sp>
    </p:spTree>
    <p:extLst>
      <p:ext uri="{BB962C8B-B14F-4D97-AF65-F5344CB8AC3E}">
        <p14:creationId xmlns:p14="http://schemas.microsoft.com/office/powerpoint/2010/main" val="38010263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b="1" baseline="0" dirty="0"/>
              <a:t>Pareto principle </a:t>
            </a:r>
            <a:r>
              <a:rPr lang="en-US" baseline="0" dirty="0"/>
              <a:t>is known as the “law of the vital few” or sometimes referred to as the “80:20 rule.” </a:t>
            </a:r>
          </a:p>
          <a:p>
            <a:pPr>
              <a:buFont typeface="Arial" pitchFamily="34" charset="0"/>
              <a:buChar char="•"/>
            </a:pPr>
            <a:r>
              <a:rPr lang="en-US" baseline="0" dirty="0"/>
              <a:t>It is a very powerful tool for scoping process improvement efforts because it tells us what the “few” causes are that drive the majority of the effects (or in many cases defects).</a:t>
            </a:r>
          </a:p>
          <a:p>
            <a:pPr>
              <a:buFont typeface="Arial" pitchFamily="34" charset="0"/>
              <a:buChar char="•"/>
            </a:pPr>
            <a:r>
              <a:rPr lang="en-US" baseline="0" dirty="0"/>
              <a:t>The “few” meaning approximately 20% of the causes, and the majority meaning 80% of the “effects.”</a:t>
            </a:r>
          </a:p>
          <a:p>
            <a:pPr>
              <a:buFont typeface="Arial" pitchFamily="34" charset="0"/>
              <a:buChar char="•"/>
            </a:pPr>
            <a:r>
              <a:rPr lang="en-US" dirty="0"/>
              <a:t>Business-management consultant </a:t>
            </a:r>
            <a:r>
              <a:rPr lang="en-US" dirty="0">
                <a:solidFill>
                  <a:srgbClr val="403A3A"/>
                </a:solidFill>
                <a:hlinkClick r:id="rId3" tooltip="Joseph M. Juran"/>
              </a:rPr>
              <a:t>Joseph M. Juran</a:t>
            </a:r>
            <a:r>
              <a:rPr lang="en-US" dirty="0">
                <a:solidFill>
                  <a:srgbClr val="403A3A"/>
                </a:solidFill>
              </a:rPr>
              <a:t> suggested the principle and named it after Italian economist </a:t>
            </a:r>
            <a:r>
              <a:rPr lang="en-US" dirty="0">
                <a:solidFill>
                  <a:srgbClr val="403A3A"/>
                </a:solidFill>
                <a:hlinkClick r:id="rId4" tooltip="Vilfredo Pareto"/>
              </a:rPr>
              <a:t>Vilfredo Pareto</a:t>
            </a:r>
            <a:r>
              <a:rPr lang="en-US" dirty="0">
                <a:solidFill>
                  <a:srgbClr val="403A3A"/>
                </a:solidFill>
              </a:rPr>
              <a:t>,</a:t>
            </a:r>
            <a:r>
              <a:rPr lang="en-US" dirty="0"/>
              <a:t> who observed in 1906 that 80% of the land in Italy was owned by 20% of the population; he developed the principle by observing that 20% of the pea pods in his garden contained 80% of the peas.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a:t>
            </a:fld>
            <a:endParaRPr lang="en-US" dirty="0"/>
          </a:p>
        </p:txBody>
      </p:sp>
    </p:spTree>
    <p:extLst>
      <p:ext uri="{BB962C8B-B14F-4D97-AF65-F5344CB8AC3E}">
        <p14:creationId xmlns:p14="http://schemas.microsoft.com/office/powerpoint/2010/main" val="4178603727"/>
      </p:ext>
    </p:extLst>
  </p:cSld>
  <p:clrMapOvr>
    <a:masterClrMapping/>
  </p:clrMapOvr>
</p:notes>
</file>

<file path=ppt/notesSlides/notesSlide1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P chart </a:t>
            </a:r>
            <a:r>
              <a:rPr lang="en-US" dirty="0"/>
              <a:t>is similar to the U chart in that it</a:t>
            </a:r>
            <a:r>
              <a:rPr lang="en-US" baseline="0" dirty="0"/>
              <a:t> evaluates the amount of defectives within a subgroup. However, the P chart follows a binomial distribution because it monitors the percentage of defective units within a subgroup.</a:t>
            </a:r>
          </a:p>
          <a:p>
            <a:pPr marL="171450" indent="-171450">
              <a:buFont typeface="Arial"/>
              <a:buChar char="•"/>
            </a:pPr>
            <a:r>
              <a:rPr lang="en-US" baseline="0" dirty="0"/>
              <a:t>Similar to the U chart, the subgroup size is not constant.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1191</a:t>
            </a:fld>
            <a:endParaRPr lang="en-US" dirty="0"/>
          </a:p>
        </p:txBody>
      </p:sp>
    </p:spTree>
    <p:extLst>
      <p:ext uri="{BB962C8B-B14F-4D97-AF65-F5344CB8AC3E}">
        <p14:creationId xmlns:p14="http://schemas.microsoft.com/office/powerpoint/2010/main" val="2112943233"/>
      </p:ext>
    </p:extLst>
  </p:cSld>
  <p:clrMapOvr>
    <a:masterClrMapping/>
  </p:clrMapOvr>
</p:notes>
</file>

<file path=ppt/notesSlides/notesSlide1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1192</a:t>
            </a:fld>
            <a:endParaRPr lang="en-US" dirty="0"/>
          </a:p>
        </p:txBody>
      </p:sp>
    </p:spTree>
    <p:extLst>
      <p:ext uri="{BB962C8B-B14F-4D97-AF65-F5344CB8AC3E}">
        <p14:creationId xmlns:p14="http://schemas.microsoft.com/office/powerpoint/2010/main" val="3115940350"/>
      </p:ext>
    </p:extLst>
  </p:cSld>
  <p:clrMapOvr>
    <a:masterClrMapping/>
  </p:clrMapOvr>
</p:notes>
</file>

<file path=ppt/notesSlides/notesSlide1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1193</a:t>
            </a:fld>
            <a:endParaRPr lang="en-US" dirty="0"/>
          </a:p>
        </p:txBody>
      </p:sp>
    </p:spTree>
    <p:extLst>
      <p:ext uri="{BB962C8B-B14F-4D97-AF65-F5344CB8AC3E}">
        <p14:creationId xmlns:p14="http://schemas.microsoft.com/office/powerpoint/2010/main" val="2162197706"/>
      </p:ext>
    </p:extLst>
  </p:cSld>
  <p:clrMapOvr>
    <a:masterClrMapping/>
  </p:clrMapOvr>
</p:notes>
</file>

<file path=ppt/notesSlides/notesSlide1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1194</a:t>
            </a:fld>
            <a:endParaRPr lang="en-US" dirty="0"/>
          </a:p>
        </p:txBody>
      </p:sp>
    </p:spTree>
    <p:extLst>
      <p:ext uri="{BB962C8B-B14F-4D97-AF65-F5344CB8AC3E}">
        <p14:creationId xmlns:p14="http://schemas.microsoft.com/office/powerpoint/2010/main" val="548076292"/>
      </p:ext>
    </p:extLst>
  </p:cSld>
  <p:clrMapOvr>
    <a:masterClrMapping/>
  </p:clrMapOvr>
</p:notes>
</file>

<file path=ppt/notesSlides/notesSlide1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1195</a:t>
            </a:fld>
            <a:endParaRPr lang="en-US" dirty="0"/>
          </a:p>
        </p:txBody>
      </p:sp>
    </p:spTree>
    <p:extLst>
      <p:ext uri="{BB962C8B-B14F-4D97-AF65-F5344CB8AC3E}">
        <p14:creationId xmlns:p14="http://schemas.microsoft.com/office/powerpoint/2010/main" val="457429065"/>
      </p:ext>
    </p:extLst>
  </p:cSld>
  <p:clrMapOvr>
    <a:masterClrMapping/>
  </p:clrMapOvr>
</p:notes>
</file>

<file path=ppt/notesSlides/notesSlide1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1196</a:t>
            </a:fld>
            <a:endParaRPr lang="en-US" dirty="0"/>
          </a:p>
        </p:txBody>
      </p:sp>
    </p:spTree>
    <p:extLst>
      <p:ext uri="{BB962C8B-B14F-4D97-AF65-F5344CB8AC3E}">
        <p14:creationId xmlns:p14="http://schemas.microsoft.com/office/powerpoint/2010/main" val="2285970568"/>
      </p:ext>
    </p:extLst>
  </p:cSld>
  <p:clrMapOvr>
    <a:masterClrMapping/>
  </p:clrMapOvr>
</p:notes>
</file>

<file path=ppt/notesSlides/notesSlide1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NP chart</a:t>
            </a:r>
            <a:r>
              <a:rPr lang="en-US" b="1" baseline="0" dirty="0"/>
              <a:t> </a:t>
            </a:r>
            <a:r>
              <a:rPr lang="en-US" baseline="0" dirty="0"/>
              <a:t>monitors the number of defectives within a subgroup.</a:t>
            </a:r>
          </a:p>
          <a:p>
            <a:pPr marL="171450" indent="-171450">
              <a:buFont typeface="Arial"/>
              <a:buChar char="•"/>
            </a:pPr>
            <a:r>
              <a:rPr lang="en-US" baseline="0" dirty="0"/>
              <a:t>The subgroups must be the same size for this to be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1197</a:t>
            </a:fld>
            <a:endParaRPr lang="en-US" dirty="0"/>
          </a:p>
        </p:txBody>
      </p:sp>
    </p:spTree>
    <p:extLst>
      <p:ext uri="{BB962C8B-B14F-4D97-AF65-F5344CB8AC3E}">
        <p14:creationId xmlns:p14="http://schemas.microsoft.com/office/powerpoint/2010/main" val="3112515208"/>
      </p:ext>
    </p:extLst>
  </p:cSld>
  <p:clrMapOvr>
    <a:masterClrMapping/>
  </p:clrMapOvr>
</p:notes>
</file>

<file path=ppt/notesSlides/notesSlide1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1198</a:t>
            </a:fld>
            <a:endParaRPr lang="en-US" dirty="0"/>
          </a:p>
        </p:txBody>
      </p:sp>
    </p:spTree>
    <p:extLst>
      <p:ext uri="{BB962C8B-B14F-4D97-AF65-F5344CB8AC3E}">
        <p14:creationId xmlns:p14="http://schemas.microsoft.com/office/powerpoint/2010/main" val="992598706"/>
      </p:ext>
    </p:extLst>
  </p:cSld>
  <p:clrMapOvr>
    <a:masterClrMapping/>
  </p:clrMapOvr>
</p:notes>
</file>

<file path=ppt/notesSlides/notesSlide1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1199</a:t>
            </a:fld>
            <a:endParaRPr lang="en-US" dirty="0"/>
          </a:p>
        </p:txBody>
      </p:sp>
    </p:spTree>
    <p:extLst>
      <p:ext uri="{BB962C8B-B14F-4D97-AF65-F5344CB8AC3E}">
        <p14:creationId xmlns:p14="http://schemas.microsoft.com/office/powerpoint/2010/main" val="4290456553"/>
      </p:ext>
    </p:extLst>
  </p:cSld>
  <p:clrMapOvr>
    <a:masterClrMapping/>
  </p:clrMapOvr>
</p:notes>
</file>

<file path=ppt/notesSlides/notesSlide1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1200</a:t>
            </a:fld>
            <a:endParaRPr lang="en-US" dirty="0"/>
          </a:p>
        </p:txBody>
      </p:sp>
    </p:spTree>
    <p:extLst>
      <p:ext uri="{BB962C8B-B14F-4D97-AF65-F5344CB8AC3E}">
        <p14:creationId xmlns:p14="http://schemas.microsoft.com/office/powerpoint/2010/main" val="1797416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While</a:t>
            </a:r>
            <a:r>
              <a:rPr lang="en-US" baseline="0" dirty="0"/>
              <a:t> Six Sigma is often associated with the methodology, it is actually the goal.</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To achieve the goal, process performance must be achieved by reducing the variation and/or shifting the process average.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By doing this, the process is more capable of meeting the specification limits that are set by the customer.</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Stabilization</a:t>
            </a:r>
            <a:r>
              <a:rPr lang="en-US" baseline="0" dirty="0"/>
              <a:t> and control refer to the ability to maintain the process improvements or level of quality over time.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The methodology that should be used to achieve the goal is called DMAIC.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a:t>
            </a:fld>
            <a:endParaRPr lang="en-US" dirty="0"/>
          </a:p>
        </p:txBody>
      </p:sp>
    </p:spTree>
    <p:extLst>
      <p:ext uri="{BB962C8B-B14F-4D97-AF65-F5344CB8AC3E}">
        <p14:creationId xmlns:p14="http://schemas.microsoft.com/office/powerpoint/2010/main" val="361404298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Again, the Pareto principle</a:t>
            </a:r>
            <a:r>
              <a:rPr lang="en-US" baseline="0" dirty="0"/>
              <a:t> is a powerful tool for narrowing focus, scoping a project, and prioritizing our efforts. It tells us what the vital few items are that have the most significant impact.</a:t>
            </a:r>
          </a:p>
          <a:p>
            <a:pPr>
              <a:buFont typeface="Arial" pitchFamily="34" charset="0"/>
              <a:buChar char="•"/>
            </a:pPr>
            <a:r>
              <a:rPr lang="en-US" baseline="0" dirty="0"/>
              <a:t>Because the rule was named after Wilfried Pareto, we always refer to it as a proper noun, and capitalize the term Pareto.</a:t>
            </a:r>
          </a:p>
          <a:p>
            <a:pPr>
              <a:buFont typeface="Arial" pitchFamily="34" charset="0"/>
              <a:buChar char="•"/>
            </a:pPr>
            <a:r>
              <a:rPr lang="en-US" baseline="0" dirty="0"/>
              <a:t>There are other references to Pareto’s works, so you may hear of people refer to it as Pareto’s Law, Pareto’s efficiency, and Pareto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a:t>
            </a:fld>
            <a:endParaRPr lang="en-US" dirty="0"/>
          </a:p>
        </p:txBody>
      </p:sp>
    </p:spTree>
    <p:extLst>
      <p:ext uri="{BB962C8B-B14F-4D97-AF65-F5344CB8AC3E}">
        <p14:creationId xmlns:p14="http://schemas.microsoft.com/office/powerpoint/2010/main" val="24630687"/>
      </p:ext>
    </p:extLst>
  </p:cSld>
  <p:clrMapOvr>
    <a:masterClrMapping/>
  </p:clrMapOvr>
</p:notes>
</file>

<file path=ppt/notesSlides/notesSlide1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1201</a:t>
            </a:fld>
            <a:endParaRPr lang="en-US" dirty="0"/>
          </a:p>
        </p:txBody>
      </p:sp>
    </p:spTree>
    <p:extLst>
      <p:ext uri="{BB962C8B-B14F-4D97-AF65-F5344CB8AC3E}">
        <p14:creationId xmlns:p14="http://schemas.microsoft.com/office/powerpoint/2010/main" val="3140044665"/>
      </p:ext>
    </p:extLst>
  </p:cSld>
  <p:clrMapOvr>
    <a:masterClrMapping/>
  </p:clrMapOvr>
</p:notes>
</file>

<file path=ppt/notesSlides/notesSlide1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1202</a:t>
            </a:fld>
            <a:endParaRPr lang="en-US" dirty="0"/>
          </a:p>
        </p:txBody>
      </p:sp>
    </p:spTree>
    <p:extLst>
      <p:ext uri="{BB962C8B-B14F-4D97-AF65-F5344CB8AC3E}">
        <p14:creationId xmlns:p14="http://schemas.microsoft.com/office/powerpoint/2010/main" val="473537728"/>
      </p:ext>
    </p:extLst>
  </p:cSld>
  <p:clrMapOvr>
    <a:masterClrMapping/>
  </p:clrMapOvr>
</p:notes>
</file>

<file path=ppt/notesSlides/notesSlide1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Xbar-S</a:t>
            </a:r>
            <a:r>
              <a:rPr lang="en-US" b="1" baseline="0" dirty="0"/>
              <a:t> control charts </a:t>
            </a:r>
            <a:r>
              <a:rPr lang="en-US" baseline="0" dirty="0"/>
              <a:t>are applicable when using continuous data and subgroups larger than ten.</a:t>
            </a:r>
          </a:p>
          <a:p>
            <a:pPr marL="171450" indent="-171450">
              <a:buFont typeface="Arial"/>
              <a:buChar char="•"/>
            </a:pPr>
            <a:r>
              <a:rPr lang="en-US" baseline="0" dirty="0"/>
              <a:t>The S chart represents the standard deviation for the data points within a subgroup.</a:t>
            </a:r>
          </a:p>
          <a:p>
            <a:pPr marL="171450" indent="-171450">
              <a:buFont typeface="Arial"/>
              <a:buChar char="•"/>
            </a:pPr>
            <a:r>
              <a:rPr lang="en-US" baseline="0" dirty="0"/>
              <a:t>The Xbar chart is not valid unless the S chart is in control.</a:t>
            </a:r>
          </a:p>
          <a:p>
            <a:pPr marL="171450" indent="-171450">
              <a:buFont typeface="Arial"/>
              <a:buChar char="•"/>
            </a:pPr>
            <a:r>
              <a:rPr lang="en-US" baseline="0" dirty="0"/>
              <a:t>The underlying distribution is the normal.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1203</a:t>
            </a:fld>
            <a:endParaRPr lang="en-US" dirty="0"/>
          </a:p>
        </p:txBody>
      </p:sp>
    </p:spTree>
    <p:extLst>
      <p:ext uri="{BB962C8B-B14F-4D97-AF65-F5344CB8AC3E}">
        <p14:creationId xmlns:p14="http://schemas.microsoft.com/office/powerpoint/2010/main" val="3035581500"/>
      </p:ext>
    </p:extLst>
  </p:cSld>
  <p:clrMapOvr>
    <a:masterClrMapping/>
  </p:clrMapOvr>
</p:notes>
</file>

<file path=ppt/notesSlides/notesSlide1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1204</a:t>
            </a:fld>
            <a:endParaRPr lang="en-US" dirty="0"/>
          </a:p>
        </p:txBody>
      </p:sp>
    </p:spTree>
    <p:extLst>
      <p:ext uri="{BB962C8B-B14F-4D97-AF65-F5344CB8AC3E}">
        <p14:creationId xmlns:p14="http://schemas.microsoft.com/office/powerpoint/2010/main" val="4276906896"/>
      </p:ext>
    </p:extLst>
  </p:cSld>
  <p:clrMapOvr>
    <a:masterClrMapping/>
  </p:clrMapOvr>
</p:notes>
</file>

<file path=ppt/notesSlides/notesSlide1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1205</a:t>
            </a:fld>
            <a:endParaRPr lang="en-US" dirty="0"/>
          </a:p>
        </p:txBody>
      </p:sp>
    </p:spTree>
    <p:extLst>
      <p:ext uri="{BB962C8B-B14F-4D97-AF65-F5344CB8AC3E}">
        <p14:creationId xmlns:p14="http://schemas.microsoft.com/office/powerpoint/2010/main" val="3018398852"/>
      </p:ext>
    </p:extLst>
  </p:cSld>
  <p:clrMapOvr>
    <a:masterClrMapping/>
  </p:clrMapOvr>
</p:notes>
</file>

<file path=ppt/notesSlides/notesSlide1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1206</a:t>
            </a:fld>
            <a:endParaRPr lang="en-US" dirty="0"/>
          </a:p>
        </p:txBody>
      </p:sp>
    </p:spTree>
    <p:extLst>
      <p:ext uri="{BB962C8B-B14F-4D97-AF65-F5344CB8AC3E}">
        <p14:creationId xmlns:p14="http://schemas.microsoft.com/office/powerpoint/2010/main" val="3845508321"/>
      </p:ext>
    </p:extLst>
  </p:cSld>
  <p:clrMapOvr>
    <a:masterClrMapping/>
  </p:clrMapOvr>
</p:notes>
</file>

<file path=ppt/notesSlides/notesSlide1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1207</a:t>
            </a:fld>
            <a:endParaRPr lang="en-US" dirty="0"/>
          </a:p>
        </p:txBody>
      </p:sp>
    </p:spTree>
    <p:extLst>
      <p:ext uri="{BB962C8B-B14F-4D97-AF65-F5344CB8AC3E}">
        <p14:creationId xmlns:p14="http://schemas.microsoft.com/office/powerpoint/2010/main" val="3513763905"/>
      </p:ext>
    </p:extLst>
  </p:cSld>
  <p:clrMapOvr>
    <a:masterClrMapping/>
  </p:clrMapOvr>
</p:notes>
</file>

<file path=ppt/notesSlides/notesSlide1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1208</a:t>
            </a:fld>
            <a:endParaRPr lang="en-US" dirty="0"/>
          </a:p>
        </p:txBody>
      </p:sp>
    </p:spTree>
    <p:extLst>
      <p:ext uri="{BB962C8B-B14F-4D97-AF65-F5344CB8AC3E}">
        <p14:creationId xmlns:p14="http://schemas.microsoft.com/office/powerpoint/2010/main" val="4269067164"/>
      </p:ext>
    </p:extLst>
  </p:cSld>
  <p:clrMapOvr>
    <a:masterClrMapping/>
  </p:clrMapOvr>
</p:notes>
</file>

<file path=ppt/notesSlides/notesSlide1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1209</a:t>
            </a:fld>
            <a:endParaRPr lang="en-US" dirty="0"/>
          </a:p>
        </p:txBody>
      </p:sp>
    </p:spTree>
    <p:extLst>
      <p:ext uri="{BB962C8B-B14F-4D97-AF65-F5344CB8AC3E}">
        <p14:creationId xmlns:p14="http://schemas.microsoft.com/office/powerpoint/2010/main" val="3502775201"/>
      </p:ext>
    </p:extLst>
  </p:cSld>
  <p:clrMapOvr>
    <a:masterClrMapping/>
  </p:clrMapOvr>
</p:notes>
</file>

<file path=ppt/notesSlides/notesSlide1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1210</a:t>
            </a:fld>
            <a:endParaRPr lang="en-US" dirty="0"/>
          </a:p>
        </p:txBody>
      </p:sp>
    </p:spTree>
    <p:extLst>
      <p:ext uri="{BB962C8B-B14F-4D97-AF65-F5344CB8AC3E}">
        <p14:creationId xmlns:p14="http://schemas.microsoft.com/office/powerpoint/2010/main" val="232911832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is a </a:t>
            </a:r>
            <a:r>
              <a:rPr lang="en-US" b="1" dirty="0"/>
              <a:t>Pareto</a:t>
            </a:r>
            <a:r>
              <a:rPr lang="en-US" b="1" baseline="0" dirty="0"/>
              <a:t> chart</a:t>
            </a:r>
            <a:r>
              <a:rPr lang="en-US" baseline="0" dirty="0"/>
              <a:t>:</a:t>
            </a:r>
          </a:p>
          <a:p>
            <a:pPr>
              <a:buFont typeface="Arial" pitchFamily="34" charset="0"/>
              <a:buChar char="•"/>
            </a:pPr>
            <a:r>
              <a:rPr lang="en-US" baseline="0" dirty="0"/>
              <a:t>It is a chart of descending bars that typically represent a count of effects grouped by the cause.</a:t>
            </a:r>
          </a:p>
          <a:p>
            <a:pPr>
              <a:buFont typeface="Arial" pitchFamily="34" charset="0"/>
              <a:buChar char="•"/>
            </a:pPr>
            <a:r>
              <a:rPr lang="en-US" baseline="0" dirty="0"/>
              <a:t>It also includes a line that represents a cumulative percentage of the total effects for each cause.</a:t>
            </a:r>
          </a:p>
          <a:p>
            <a:pPr>
              <a:buFont typeface="Arial" pitchFamily="34" charset="0"/>
              <a:buChar char="•"/>
            </a:pPr>
            <a:r>
              <a:rPr lang="en-US" baseline="0" dirty="0"/>
              <a:t>Not all software packages display Pareto charts the same way. Some show the percent of total for each individual bar, and others show the cumulative percentage as mentioned previously.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a:t>
            </a:fld>
            <a:endParaRPr lang="en-US" dirty="0"/>
          </a:p>
        </p:txBody>
      </p:sp>
    </p:spTree>
    <p:extLst>
      <p:ext uri="{BB962C8B-B14F-4D97-AF65-F5344CB8AC3E}">
        <p14:creationId xmlns:p14="http://schemas.microsoft.com/office/powerpoint/2010/main" val="245305841"/>
      </p:ext>
    </p:extLst>
  </p:cSld>
  <p:clrMapOvr>
    <a:masterClrMapping/>
  </p:clrMapOvr>
</p:notes>
</file>

<file path=ppt/notesSlides/notesSlide1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b="1" dirty="0"/>
              <a:t>CumSum</a:t>
            </a:r>
            <a:r>
              <a:rPr lang="en-US" b="1" baseline="0" dirty="0"/>
              <a:t> control charts </a:t>
            </a:r>
            <a:r>
              <a:rPr lang="en-US" baseline="0" dirty="0"/>
              <a:t>are helpful for detecting small changes in the mean of a process by cumulating and summing the deviations from the mean.</a:t>
            </a:r>
          </a:p>
          <a:p>
            <a:pPr marL="171450" indent="-171450">
              <a:buFont typeface="Arial"/>
              <a:buChar char="•"/>
            </a:pPr>
            <a:r>
              <a:rPr lang="en-US" baseline="0" dirty="0"/>
              <a:t>The underlying distribution is the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1211</a:t>
            </a:fld>
            <a:endParaRPr lang="en-US" dirty="0"/>
          </a:p>
        </p:txBody>
      </p:sp>
    </p:spTree>
    <p:extLst>
      <p:ext uri="{BB962C8B-B14F-4D97-AF65-F5344CB8AC3E}">
        <p14:creationId xmlns:p14="http://schemas.microsoft.com/office/powerpoint/2010/main" val="3295021997"/>
      </p:ext>
    </p:extLst>
  </p:cSld>
  <p:clrMapOvr>
    <a:masterClrMapping/>
  </p:clrMapOvr>
</p:notes>
</file>

<file path=ppt/notesSlides/notesSlide1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One-sided and two-sided CumSum</a:t>
            </a:r>
            <a:r>
              <a:rPr lang="en-US" baseline="0" dirty="0"/>
              <a:t> charts are designed to detect a deviation from the mean in one or two directions, respectively.</a:t>
            </a:r>
          </a:p>
          <a:p>
            <a:pPr marL="171450" indent="-171450">
              <a:buFont typeface="Arial"/>
              <a:buChar char="•"/>
            </a:pPr>
            <a:r>
              <a:rPr lang="en-US" baseline="0" dirty="0"/>
              <a:t>A V-mask is an overlay of limits, shaped like a horizontal V, to help us determine whether or not a process is in control.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1212</a:t>
            </a:fld>
            <a:endParaRPr lang="en-US" dirty="0"/>
          </a:p>
        </p:txBody>
      </p:sp>
    </p:spTree>
    <p:extLst>
      <p:ext uri="{BB962C8B-B14F-4D97-AF65-F5344CB8AC3E}">
        <p14:creationId xmlns:p14="http://schemas.microsoft.com/office/powerpoint/2010/main" val="2637032911"/>
      </p:ext>
    </p:extLst>
  </p:cSld>
  <p:clrMapOvr>
    <a:masterClrMapping/>
  </p:clrMapOvr>
</p:notes>
</file>

<file path=ppt/notesSlides/notesSlide1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origin of the V-mask is the most recent data point, and the arms extend backwards.</a:t>
            </a:r>
          </a:p>
          <a:p>
            <a:pPr marL="171450" indent="-171450">
              <a:buFont typeface="Arial"/>
              <a:buChar char="•"/>
            </a:pPr>
            <a:r>
              <a:rPr lang="en-US" baseline="0" dirty="0"/>
              <a:t>The process is out of control if any of the data points fall above or below the limits.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1213</a:t>
            </a:fld>
            <a:endParaRPr lang="en-US" dirty="0"/>
          </a:p>
        </p:txBody>
      </p:sp>
    </p:spTree>
    <p:extLst>
      <p:ext uri="{BB962C8B-B14F-4D97-AF65-F5344CB8AC3E}">
        <p14:creationId xmlns:p14="http://schemas.microsoft.com/office/powerpoint/2010/main" val="3341218943"/>
      </p:ext>
    </p:extLst>
  </p:cSld>
  <p:clrMapOvr>
    <a:masterClrMapping/>
  </p:clrMapOvr>
</p:notes>
</file>

<file path=ppt/notesSlides/notesSlide1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1214</a:t>
            </a:fld>
            <a:endParaRPr lang="en-US" dirty="0"/>
          </a:p>
        </p:txBody>
      </p:sp>
    </p:spTree>
    <p:extLst>
      <p:ext uri="{BB962C8B-B14F-4D97-AF65-F5344CB8AC3E}">
        <p14:creationId xmlns:p14="http://schemas.microsoft.com/office/powerpoint/2010/main" val="4013534112"/>
      </p:ext>
    </p:extLst>
  </p:cSld>
  <p:clrMapOvr>
    <a:masterClrMapping/>
  </p:clrMapOvr>
</p:notes>
</file>

<file path=ppt/notesSlides/notesSlide1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1215</a:t>
            </a:fld>
            <a:endParaRPr lang="en-US" dirty="0"/>
          </a:p>
        </p:txBody>
      </p:sp>
    </p:spTree>
    <p:extLst>
      <p:ext uri="{BB962C8B-B14F-4D97-AF65-F5344CB8AC3E}">
        <p14:creationId xmlns:p14="http://schemas.microsoft.com/office/powerpoint/2010/main" val="2024559001"/>
      </p:ext>
    </p:extLst>
  </p:cSld>
  <p:clrMapOvr>
    <a:masterClrMapping/>
  </p:clrMapOvr>
</p:notes>
</file>

<file path=ppt/notesSlides/notesSlide1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1216</a:t>
            </a:fld>
            <a:endParaRPr lang="en-US" dirty="0"/>
          </a:p>
        </p:txBody>
      </p:sp>
    </p:spTree>
    <p:extLst>
      <p:ext uri="{BB962C8B-B14F-4D97-AF65-F5344CB8AC3E}">
        <p14:creationId xmlns:p14="http://schemas.microsoft.com/office/powerpoint/2010/main" val="3569639864"/>
      </p:ext>
    </p:extLst>
  </p:cSld>
  <p:clrMapOvr>
    <a:masterClrMapping/>
  </p:clrMapOvr>
</p:notes>
</file>

<file path=ppt/notesSlides/notesSlide1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1217</a:t>
            </a:fld>
            <a:endParaRPr lang="en-US" dirty="0"/>
          </a:p>
        </p:txBody>
      </p:sp>
    </p:spTree>
    <p:extLst>
      <p:ext uri="{BB962C8B-B14F-4D97-AF65-F5344CB8AC3E}">
        <p14:creationId xmlns:p14="http://schemas.microsoft.com/office/powerpoint/2010/main" val="1059209551"/>
      </p:ext>
    </p:extLst>
  </p:cSld>
  <p:clrMapOvr>
    <a:masterClrMapping/>
  </p:clrMapOvr>
</p:notes>
</file>

<file path=ppt/notesSlides/notesSlide1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1218</a:t>
            </a:fld>
            <a:endParaRPr lang="en-US" dirty="0"/>
          </a:p>
        </p:txBody>
      </p:sp>
    </p:spTree>
    <p:extLst>
      <p:ext uri="{BB962C8B-B14F-4D97-AF65-F5344CB8AC3E}">
        <p14:creationId xmlns:p14="http://schemas.microsoft.com/office/powerpoint/2010/main" val="526230306"/>
      </p:ext>
    </p:extLst>
  </p:cSld>
  <p:clrMapOvr>
    <a:masterClrMapping/>
  </p:clrMapOvr>
</p:notes>
</file>

<file path=ppt/notesSlides/notesSlide1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1219</a:t>
            </a:fld>
            <a:endParaRPr lang="en-US" dirty="0"/>
          </a:p>
        </p:txBody>
      </p:sp>
    </p:spTree>
    <p:extLst>
      <p:ext uri="{BB962C8B-B14F-4D97-AF65-F5344CB8AC3E}">
        <p14:creationId xmlns:p14="http://schemas.microsoft.com/office/powerpoint/2010/main" val="2635405947"/>
      </p:ext>
    </p:extLst>
  </p:cSld>
  <p:clrMapOvr>
    <a:masterClrMapping/>
  </p:clrMapOvr>
</p:notes>
</file>

<file path=ppt/notesSlides/notesSlide1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1220</a:t>
            </a:fld>
            <a:endParaRPr lang="en-US" dirty="0"/>
          </a:p>
        </p:txBody>
      </p:sp>
    </p:spTree>
    <p:extLst>
      <p:ext uri="{BB962C8B-B14F-4D97-AF65-F5344CB8AC3E}">
        <p14:creationId xmlns:p14="http://schemas.microsoft.com/office/powerpoint/2010/main" val="274725843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we will use a sample</a:t>
            </a:r>
            <a:r>
              <a:rPr lang="en-US" baseline="0" dirty="0"/>
              <a:t> data set to create a Pareto chart using your software program.</a:t>
            </a:r>
          </a:p>
          <a:p>
            <a:pPr>
              <a:buFont typeface="Arial" pitchFamily="34" charset="0"/>
              <a:buChar char="•"/>
            </a:pPr>
            <a:r>
              <a:rPr lang="en-US" baseline="0" dirty="0"/>
              <a:t>The first step is to input this data set into your program, and follow instructions over the next few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a:t>
            </a:fld>
            <a:endParaRPr lang="en-US" dirty="0"/>
          </a:p>
        </p:txBody>
      </p:sp>
    </p:spTree>
    <p:extLst>
      <p:ext uri="{BB962C8B-B14F-4D97-AF65-F5344CB8AC3E}">
        <p14:creationId xmlns:p14="http://schemas.microsoft.com/office/powerpoint/2010/main" val="362205996"/>
      </p:ext>
    </p:extLst>
  </p:cSld>
  <p:clrMapOvr>
    <a:masterClrMapping/>
  </p:clrMapOvr>
</p:notes>
</file>

<file path=ppt/notesSlides/notesSlide1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a:t>
            </a:r>
            <a:r>
              <a:rPr lang="en-US" b="1" dirty="0"/>
              <a:t>EWMA chart</a:t>
            </a:r>
            <a:r>
              <a:rPr lang="en-US" b="1" baseline="0" dirty="0"/>
              <a:t> </a:t>
            </a:r>
            <a:r>
              <a:rPr lang="en-US" baseline="0" dirty="0"/>
              <a:t>is a t</a:t>
            </a:r>
            <a:r>
              <a:rPr lang="en-US" dirty="0"/>
              <a:t>ype of control chart that</a:t>
            </a:r>
            <a:r>
              <a:rPr lang="en-US" baseline="0" dirty="0"/>
              <a:t> uses the</a:t>
            </a:r>
            <a:r>
              <a:rPr lang="en-US" dirty="0"/>
              <a:t> entire history of the output of the process.</a:t>
            </a:r>
          </a:p>
          <a:p>
            <a:pPr marL="171450" indent="-171450">
              <a:buFont typeface="Arial"/>
              <a:buChar char="•"/>
            </a:pPr>
            <a:r>
              <a:rPr lang="en-US" dirty="0"/>
              <a:t>EWMA weights samples in geometrically decreasing order: most recent samples are weighted more than the oldest,</a:t>
            </a:r>
            <a:r>
              <a:rPr lang="en-US" baseline="0" dirty="0"/>
              <a:t> so that the </a:t>
            </a:r>
            <a:r>
              <a:rPr lang="en-US" dirty="0"/>
              <a:t>most distant samples contribute very little.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1221</a:t>
            </a:fld>
            <a:endParaRPr lang="en-US" dirty="0"/>
          </a:p>
        </p:txBody>
      </p:sp>
    </p:spTree>
    <p:extLst>
      <p:ext uri="{BB962C8B-B14F-4D97-AF65-F5344CB8AC3E}">
        <p14:creationId xmlns:p14="http://schemas.microsoft.com/office/powerpoint/2010/main" val="534294738"/>
      </p:ext>
    </p:extLst>
  </p:cSld>
  <p:clrMapOvr>
    <a:masterClrMapping/>
  </p:clrMapOvr>
</p:notes>
</file>

<file path=ppt/notesSlides/notesSlide1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1222</a:t>
            </a:fld>
            <a:endParaRPr lang="en-US" dirty="0"/>
          </a:p>
        </p:txBody>
      </p:sp>
    </p:spTree>
    <p:extLst>
      <p:ext uri="{BB962C8B-B14F-4D97-AF65-F5344CB8AC3E}">
        <p14:creationId xmlns:p14="http://schemas.microsoft.com/office/powerpoint/2010/main" val="1028807098"/>
      </p:ext>
    </p:extLst>
  </p:cSld>
  <p:clrMapOvr>
    <a:masterClrMapping/>
  </p:clrMapOvr>
</p:notes>
</file>

<file path=ppt/notesSlides/notesSlide1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1223</a:t>
            </a:fld>
            <a:endParaRPr lang="en-US" dirty="0"/>
          </a:p>
        </p:txBody>
      </p:sp>
    </p:spTree>
    <p:extLst>
      <p:ext uri="{BB962C8B-B14F-4D97-AF65-F5344CB8AC3E}">
        <p14:creationId xmlns:p14="http://schemas.microsoft.com/office/powerpoint/2010/main" val="2716560184"/>
      </p:ext>
    </p:extLst>
  </p:cSld>
  <p:clrMapOvr>
    <a:masterClrMapping/>
  </p:clrMapOvr>
</p:notes>
</file>

<file path=ppt/notesSlides/notesSlide1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1224</a:t>
            </a:fld>
            <a:endParaRPr lang="en-US" dirty="0"/>
          </a:p>
        </p:txBody>
      </p:sp>
    </p:spTree>
    <p:extLst>
      <p:ext uri="{BB962C8B-B14F-4D97-AF65-F5344CB8AC3E}">
        <p14:creationId xmlns:p14="http://schemas.microsoft.com/office/powerpoint/2010/main" val="1765984275"/>
      </p:ext>
    </p:extLst>
  </p:cSld>
  <p:clrMapOvr>
    <a:masterClrMapping/>
  </p:clrMapOvr>
</p:notes>
</file>

<file path=ppt/notesSlides/notesSlide1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1225</a:t>
            </a:fld>
            <a:endParaRPr lang="en-US" dirty="0"/>
          </a:p>
        </p:txBody>
      </p:sp>
    </p:spTree>
    <p:extLst>
      <p:ext uri="{BB962C8B-B14F-4D97-AF65-F5344CB8AC3E}">
        <p14:creationId xmlns:p14="http://schemas.microsoft.com/office/powerpoint/2010/main" val="668125185"/>
      </p:ext>
    </p:extLst>
  </p:cSld>
  <p:clrMapOvr>
    <a:masterClrMapping/>
  </p:clrMapOvr>
</p:notes>
</file>

<file path=ppt/notesSlides/notesSlide1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1226</a:t>
            </a:fld>
            <a:endParaRPr lang="en-US" dirty="0"/>
          </a:p>
        </p:txBody>
      </p:sp>
    </p:spTree>
    <p:extLst>
      <p:ext uri="{BB962C8B-B14F-4D97-AF65-F5344CB8AC3E}">
        <p14:creationId xmlns:p14="http://schemas.microsoft.com/office/powerpoint/2010/main" val="3459370640"/>
      </p:ext>
    </p:extLst>
  </p:cSld>
  <p:clrMapOvr>
    <a:masterClrMapping/>
  </p:clrMapOvr>
</p:notes>
</file>

<file path=ppt/notesSlides/notesSlide1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fundamental reason</a:t>
            </a:r>
            <a:r>
              <a:rPr lang="en-US" baseline="0" dirty="0"/>
              <a:t> for the Control phase is to sustain improvements made by the project and ensure that the process remains stable with minimal variation.</a:t>
            </a:r>
          </a:p>
          <a:p>
            <a:pPr marL="171450" indent="-171450">
              <a:buFont typeface="Arial"/>
              <a:buChar char="•"/>
            </a:pPr>
            <a:r>
              <a:rPr lang="en-US" baseline="0" dirty="0"/>
              <a:t>Some common methods used in this phase are statistical process control (using control charts to monitor process quality over time), 5S to keep the workplace organized and efficient, Kanban method for visual inventory management, and mistake proofing (poka-yoke).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1227</a:t>
            </a:fld>
            <a:endParaRPr lang="en-US" dirty="0"/>
          </a:p>
        </p:txBody>
      </p:sp>
    </p:spTree>
    <p:extLst>
      <p:ext uri="{BB962C8B-B14F-4D97-AF65-F5344CB8AC3E}">
        <p14:creationId xmlns:p14="http://schemas.microsoft.com/office/powerpoint/2010/main" val="2580934216"/>
      </p:ext>
    </p:extLst>
  </p:cSld>
  <p:clrMapOvr>
    <a:masterClrMapping/>
  </p:clrMapOvr>
</p:notes>
</file>

<file path=ppt/notesSlides/notesSlide1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Statistical process control leverages control charts to detect special cause variation within a process.</a:t>
            </a:r>
            <a:r>
              <a:rPr lang="en-US" baseline="0" dirty="0"/>
              <a:t> SPC helps determine when action should be taken to correct variation and when it should not in order to prevent process tampering.</a:t>
            </a:r>
          </a:p>
          <a:p>
            <a:pPr marL="171450" indent="-171450">
              <a:buFont typeface="Arial"/>
              <a:buChar char="•"/>
            </a:pPr>
            <a:r>
              <a:rPr lang="en-US" baseline="0" dirty="0"/>
              <a:t>The type of control chart used depends on the data, subgroup sizes, defects or defectives,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1228</a:t>
            </a:fld>
            <a:endParaRPr lang="en-US" dirty="0"/>
          </a:p>
        </p:txBody>
      </p:sp>
    </p:spTree>
    <p:extLst>
      <p:ext uri="{BB962C8B-B14F-4D97-AF65-F5344CB8AC3E}">
        <p14:creationId xmlns:p14="http://schemas.microsoft.com/office/powerpoint/2010/main" val="3582788460"/>
      </p:ext>
    </p:extLst>
  </p:cSld>
  <p:clrMapOvr>
    <a:masterClrMapping/>
  </p:clrMapOvr>
</p:notes>
</file>

<file path=ppt/notesSlides/notesSlide1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methodology</a:t>
            </a:r>
            <a:r>
              <a:rPr lang="en-US" baseline="0" dirty="0"/>
              <a:t> describes how to organize a workspace for efficiency and effectiveness by identifying and sorting tools and materials used for a process, and maintaining and sustaining the order of the area and items.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1229</a:t>
            </a:fld>
            <a:endParaRPr lang="en-US" dirty="0"/>
          </a:p>
        </p:txBody>
      </p:sp>
    </p:spTree>
    <p:extLst>
      <p:ext uri="{BB962C8B-B14F-4D97-AF65-F5344CB8AC3E}">
        <p14:creationId xmlns:p14="http://schemas.microsoft.com/office/powerpoint/2010/main" val="2636966683"/>
      </p:ext>
    </p:extLst>
  </p:cSld>
  <p:clrMapOvr>
    <a:masterClrMapping/>
  </p:clrMapOvr>
</p:notes>
</file>

<file path=ppt/notesSlides/notesSlide1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Kanban is an</a:t>
            </a:r>
            <a:r>
              <a:rPr lang="en-US" baseline="0" dirty="0"/>
              <a:t> inventory management system that uses visual controls to determine when production is necessary.</a:t>
            </a:r>
          </a:p>
          <a:p>
            <a:pPr marL="171450" indent="-171450">
              <a:buFont typeface="Arial"/>
              <a:buChar char="•"/>
            </a:pPr>
            <a:r>
              <a:rPr lang="en-US" baseline="0" dirty="0"/>
              <a:t>Customer demand is the trigger that determines when production is necessary, so production is not taking place when there is no demand for a product.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1230</a:t>
            </a:fld>
            <a:endParaRPr lang="en-US" dirty="0"/>
          </a:p>
        </p:txBody>
      </p:sp>
    </p:spTree>
    <p:extLst>
      <p:ext uri="{BB962C8B-B14F-4D97-AF65-F5344CB8AC3E}">
        <p14:creationId xmlns:p14="http://schemas.microsoft.com/office/powerpoint/2010/main" val="48345221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 create in Minitab, follow the steps listed on this page.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a:t>
            </a:fld>
            <a:endParaRPr lang="en-US" dirty="0"/>
          </a:p>
        </p:txBody>
      </p:sp>
    </p:spTree>
    <p:extLst>
      <p:ext uri="{BB962C8B-B14F-4D97-AF65-F5344CB8AC3E}">
        <p14:creationId xmlns:p14="http://schemas.microsoft.com/office/powerpoint/2010/main" val="1035332284"/>
      </p:ext>
    </p:extLst>
  </p:cSld>
  <p:clrMapOvr>
    <a:masterClrMapping/>
  </p:clrMapOvr>
</p:notes>
</file>

<file path=ppt/notesSlides/notesSlide1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err="1"/>
              <a:t>Poka</a:t>
            </a:r>
            <a:r>
              <a:rPr lang="en-US" dirty="0"/>
              <a:t>-yoke means</a:t>
            </a:r>
            <a:r>
              <a:rPr lang="en-US" baseline="0" dirty="0"/>
              <a:t> “mistake proofing.” The goal is to eliminate defects, preferably before they happen, but as early as possible in the process.</a:t>
            </a:r>
          </a:p>
          <a:p>
            <a:pPr marL="171450" indent="-171450">
              <a:buFont typeface="Arial"/>
              <a:buChar char="•"/>
            </a:pPr>
            <a:r>
              <a:rPr lang="en-US" baseline="0" dirty="0"/>
              <a:t>The contact method uses physical characteristics to identify defects.</a:t>
            </a:r>
          </a:p>
          <a:p>
            <a:pPr marL="171450" indent="-171450">
              <a:buFont typeface="Arial"/>
              <a:buChar char="•"/>
            </a:pPr>
            <a:r>
              <a:rPr lang="en-US" baseline="0" dirty="0"/>
              <a:t>The constant number method alerts an operator about a defect when a certain number of motions are not completed.</a:t>
            </a:r>
          </a:p>
          <a:p>
            <a:pPr marL="171450" indent="-171450">
              <a:buFont typeface="Arial"/>
              <a:buChar char="•"/>
            </a:pPr>
            <a:r>
              <a:rPr lang="en-US" dirty="0"/>
              <a:t>The sequence method (or motion-step)</a:t>
            </a:r>
            <a:r>
              <a:rPr lang="en-US" baseline="0" dirty="0"/>
              <a:t> identifies a defect when the steps of a process are not performed correctly or in the right order.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1231</a:t>
            </a:fld>
            <a:endParaRPr lang="en-US" dirty="0"/>
          </a:p>
        </p:txBody>
      </p:sp>
    </p:spTree>
    <p:extLst>
      <p:ext uri="{BB962C8B-B14F-4D97-AF65-F5344CB8AC3E}">
        <p14:creationId xmlns:p14="http://schemas.microsoft.com/office/powerpoint/2010/main" val="3724330338"/>
      </p:ext>
    </p:extLst>
  </p:cSld>
  <p:clrMapOvr>
    <a:masterClrMapping/>
  </p:clrMapOvr>
</p:notes>
</file>

<file path=ppt/notesSlides/notesSlide1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1232</a:t>
            </a:fld>
            <a:endParaRPr lang="en-US" dirty="0"/>
          </a:p>
        </p:txBody>
      </p:sp>
    </p:spTree>
    <p:extLst>
      <p:ext uri="{BB962C8B-B14F-4D97-AF65-F5344CB8AC3E}">
        <p14:creationId xmlns:p14="http://schemas.microsoft.com/office/powerpoint/2010/main" val="2309655903"/>
      </p:ext>
    </p:extLst>
  </p:cSld>
  <p:clrMapOvr>
    <a:masterClrMapping/>
  </p:clrMapOvr>
</p:notes>
</file>

<file path=ppt/notesSlides/notesSlide1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This is</a:t>
            </a:r>
            <a:r>
              <a:rPr lang="en-US" baseline="0" dirty="0"/>
              <a:t> a</a:t>
            </a:r>
            <a:r>
              <a:rPr lang="en-US" dirty="0"/>
              <a:t> helpful reference page to understand how the parameters of various control charts are calculated.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1233</a:t>
            </a:fld>
            <a:endParaRPr lang="en-US" dirty="0"/>
          </a:p>
        </p:txBody>
      </p:sp>
    </p:spTree>
    <p:extLst>
      <p:ext uri="{BB962C8B-B14F-4D97-AF65-F5344CB8AC3E}">
        <p14:creationId xmlns:p14="http://schemas.microsoft.com/office/powerpoint/2010/main" val="679181954"/>
      </p:ext>
    </p:extLst>
  </p:cSld>
  <p:clrMapOvr>
    <a:masterClrMapping/>
  </p:clrMapOvr>
</p:notes>
</file>

<file path=ppt/notesSlides/notesSlide1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This</a:t>
            </a:r>
            <a:r>
              <a:rPr lang="en-US" baseline="0" dirty="0"/>
              <a:t> is a</a:t>
            </a:r>
            <a:r>
              <a:rPr lang="en-US" dirty="0"/>
              <a:t>nother helpful reference page.</a:t>
            </a:r>
          </a:p>
          <a:p>
            <a:pPr marL="171450" indent="-171450">
              <a:buFont typeface="Arial"/>
              <a:buChar char="•"/>
            </a:pPr>
            <a:r>
              <a:rPr lang="en-US" dirty="0"/>
              <a:t>Many control charts use some</a:t>
            </a:r>
            <a:r>
              <a:rPr lang="en-US" baseline="0" dirty="0"/>
              <a:t> of these constants in the calculation of parameters. They vary depending on the subgroup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1234</a:t>
            </a:fld>
            <a:endParaRPr lang="en-US" dirty="0"/>
          </a:p>
        </p:txBody>
      </p:sp>
    </p:spTree>
    <p:extLst>
      <p:ext uri="{BB962C8B-B14F-4D97-AF65-F5344CB8AC3E}">
        <p14:creationId xmlns:p14="http://schemas.microsoft.com/office/powerpoint/2010/main" val="3342516926"/>
      </p:ext>
    </p:extLst>
  </p:cSld>
  <p:clrMapOvr>
    <a:masterClrMapping/>
  </p:clrMapOvr>
</p:notes>
</file>

<file path=ppt/notesSlides/notesSlide1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Control charts are designed to help</a:t>
            </a:r>
            <a:r>
              <a:rPr lang="en-US" baseline="0" dirty="0"/>
              <a:t> us decipher special cause variation from common cause variation.</a:t>
            </a:r>
          </a:p>
          <a:p>
            <a:pPr marL="171450" indent="-171450">
              <a:buFont typeface="Arial"/>
              <a:buChar char="•"/>
            </a:pPr>
            <a:r>
              <a:rPr lang="en-US" baseline="0" dirty="0"/>
              <a:t>The most common way to identify special cause variation on control charts is by outliers, data points that fall outside of the upper or lower control limits. But there are other unnatural patterns that indicate that the process is “out of control.” The non-random patterns help us determine when something unusual is happening.</a:t>
            </a:r>
          </a:p>
          <a:p>
            <a:pPr marL="171450" indent="-171450">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1235</a:t>
            </a:fld>
            <a:endParaRPr lang="en-US" dirty="0"/>
          </a:p>
        </p:txBody>
      </p:sp>
    </p:spTree>
    <p:extLst>
      <p:ext uri="{BB962C8B-B14F-4D97-AF65-F5344CB8AC3E}">
        <p14:creationId xmlns:p14="http://schemas.microsoft.com/office/powerpoint/2010/main" val="40169577"/>
      </p:ext>
    </p:extLst>
  </p:cSld>
  <p:clrMapOvr>
    <a:masterClrMapping/>
  </p:clrMapOvr>
</p:notes>
</file>

<file path=ppt/notesSlides/notesSlide1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 Western Electric Rules were developed</a:t>
            </a:r>
            <a:r>
              <a:rPr lang="en-US" baseline="0" dirty="0"/>
              <a:t> </a:t>
            </a:r>
            <a:r>
              <a:rPr lang="en-US" dirty="0"/>
              <a:t>by the manufacturing division of the Western Electric Company in 1956.</a:t>
            </a:r>
          </a:p>
          <a:p>
            <a:pPr marL="171450" indent="-171450">
              <a:buFont typeface="Arial"/>
              <a:buChar char="•"/>
            </a:pPr>
            <a:r>
              <a:rPr lang="en-US" dirty="0"/>
              <a:t>They</a:t>
            </a:r>
            <a:r>
              <a:rPr lang="en-US" baseline="0" dirty="0"/>
              <a:t> are a series of tests to help identify the unnatural patterns that indicate a process is out of control.</a:t>
            </a:r>
          </a:p>
          <a:p>
            <a:pPr marL="171450" indent="-171450">
              <a:buFont typeface="Arial"/>
              <a:buChar char="•"/>
            </a:pPr>
            <a:r>
              <a:rPr lang="en-US" baseline="0" dirty="0"/>
              <a:t>The area between the upper and lower control limits is separated into zones defined by the number of standard deviations from the center line. The zones help define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1236</a:t>
            </a:fld>
            <a:endParaRPr lang="en-US" dirty="0"/>
          </a:p>
        </p:txBody>
      </p:sp>
    </p:spTree>
    <p:extLst>
      <p:ext uri="{BB962C8B-B14F-4D97-AF65-F5344CB8AC3E}">
        <p14:creationId xmlns:p14="http://schemas.microsoft.com/office/powerpoint/2010/main" val="277929456"/>
      </p:ext>
    </p:extLst>
  </p:cSld>
  <p:clrMapOvr>
    <a:masterClrMapping/>
  </p:clrMapOvr>
</p:notes>
</file>

<file path=ppt/notesSlides/notesSlide1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Zone</a:t>
            </a:r>
            <a:r>
              <a:rPr lang="en-US" baseline="0" dirty="0"/>
              <a:t> A, B, and C are the three, two, and one sigma zones, respectively.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1237</a:t>
            </a:fld>
            <a:endParaRPr lang="en-US" dirty="0"/>
          </a:p>
        </p:txBody>
      </p:sp>
    </p:spTree>
    <p:extLst>
      <p:ext uri="{BB962C8B-B14F-4D97-AF65-F5344CB8AC3E}">
        <p14:creationId xmlns:p14="http://schemas.microsoft.com/office/powerpoint/2010/main" val="1179387974"/>
      </p:ext>
    </p:extLst>
  </p:cSld>
  <p:clrMapOvr>
    <a:masterClrMapping/>
  </p:clrMapOvr>
</p:notes>
</file>

<file path=ppt/notesSlides/notesSlide1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Such a point is typically known</a:t>
            </a:r>
            <a:r>
              <a:rPr lang="en-US" baseline="0" dirty="0"/>
              <a:t> as an outlier.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1238</a:t>
            </a:fld>
            <a:endParaRPr lang="en-US" dirty="0"/>
          </a:p>
        </p:txBody>
      </p:sp>
    </p:spTree>
    <p:extLst>
      <p:ext uri="{BB962C8B-B14F-4D97-AF65-F5344CB8AC3E}">
        <p14:creationId xmlns:p14="http://schemas.microsoft.com/office/powerpoint/2010/main" val="3437362933"/>
      </p:ext>
    </p:extLst>
  </p:cSld>
  <p:clrMapOvr>
    <a:masterClrMapping/>
  </p:clrMapOvr>
</p:notes>
</file>

<file path=ppt/notesSlides/notesSlide1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2 identifies</a:t>
            </a:r>
            <a:r>
              <a:rPr lang="en-US" baseline="0" dirty="0"/>
              <a:t> situations where the process mean has temporarily shifts in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1239</a:t>
            </a:fld>
            <a:endParaRPr lang="en-US" dirty="0"/>
          </a:p>
        </p:txBody>
      </p:sp>
    </p:spTree>
    <p:extLst>
      <p:ext uri="{BB962C8B-B14F-4D97-AF65-F5344CB8AC3E}">
        <p14:creationId xmlns:p14="http://schemas.microsoft.com/office/powerpoint/2010/main" val="163833272"/>
      </p:ext>
    </p:extLst>
  </p:cSld>
  <p:clrMapOvr>
    <a:masterClrMapping/>
  </p:clrMapOvr>
</p:notes>
</file>

<file path=ppt/notesSlides/notesSlide1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3 identifies significant trends</a:t>
            </a:r>
            <a:r>
              <a:rPr lang="en-US" baseline="0" dirty="0"/>
              <a:t> in performance.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1240</a:t>
            </a:fld>
            <a:endParaRPr lang="en-US" dirty="0"/>
          </a:p>
        </p:txBody>
      </p:sp>
    </p:spTree>
    <p:extLst>
      <p:ext uri="{BB962C8B-B14F-4D97-AF65-F5344CB8AC3E}">
        <p14:creationId xmlns:p14="http://schemas.microsoft.com/office/powerpoint/2010/main" val="360611653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pictorial</a:t>
            </a:r>
            <a:r>
              <a:rPr lang="en-US" baseline="0" dirty="0"/>
              <a:t> version of the instructions on the previous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a:t>
            </a:fld>
            <a:endParaRPr lang="en-US" dirty="0"/>
          </a:p>
        </p:txBody>
      </p:sp>
    </p:spTree>
    <p:extLst>
      <p:ext uri="{BB962C8B-B14F-4D97-AF65-F5344CB8AC3E}">
        <p14:creationId xmlns:p14="http://schemas.microsoft.com/office/powerpoint/2010/main" val="1602683431"/>
      </p:ext>
    </p:extLst>
  </p:cSld>
  <p:clrMapOvr>
    <a:masterClrMapping/>
  </p:clrMapOvr>
</p:notes>
</file>

<file path=ppt/notesSlides/notesSlide1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a:t>
            </a:r>
            <a:r>
              <a:rPr lang="en-US" baseline="0" dirty="0"/>
              <a:t> 4 indicates a cycle.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1241</a:t>
            </a:fld>
            <a:endParaRPr lang="en-US" dirty="0"/>
          </a:p>
        </p:txBody>
      </p:sp>
    </p:spTree>
    <p:extLst>
      <p:ext uri="{BB962C8B-B14F-4D97-AF65-F5344CB8AC3E}">
        <p14:creationId xmlns:p14="http://schemas.microsoft.com/office/powerpoint/2010/main" val="1304829759"/>
      </p:ext>
    </p:extLst>
  </p:cSld>
  <p:clrMapOvr>
    <a:masterClrMapping/>
  </p:clrMapOvr>
</p:notes>
</file>

<file path=ppt/notesSlides/notesSlide1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5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1242</a:t>
            </a:fld>
            <a:endParaRPr lang="en-US" dirty="0"/>
          </a:p>
        </p:txBody>
      </p:sp>
    </p:spTree>
    <p:extLst>
      <p:ext uri="{BB962C8B-B14F-4D97-AF65-F5344CB8AC3E}">
        <p14:creationId xmlns:p14="http://schemas.microsoft.com/office/powerpoint/2010/main" val="1307741469"/>
      </p:ext>
    </p:extLst>
  </p:cSld>
  <p:clrMapOvr>
    <a:masterClrMapping/>
  </p:clrMapOvr>
</p:notes>
</file>

<file path=ppt/notesSlides/notesSlide1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6 is similar to test 2, but represents a more acute shift</a:t>
            </a:r>
            <a:r>
              <a:rPr lang="en-US" baseline="0" dirty="0"/>
              <a:t> in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1243</a:t>
            </a:fld>
            <a:endParaRPr lang="en-US" dirty="0"/>
          </a:p>
        </p:txBody>
      </p:sp>
    </p:spTree>
    <p:extLst>
      <p:ext uri="{BB962C8B-B14F-4D97-AF65-F5344CB8AC3E}">
        <p14:creationId xmlns:p14="http://schemas.microsoft.com/office/powerpoint/2010/main" val="2190441888"/>
      </p:ext>
    </p:extLst>
  </p:cSld>
  <p:clrMapOvr>
    <a:masterClrMapping/>
  </p:clrMapOvr>
</p:notes>
</file>

<file path=ppt/notesSlides/notesSlide1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Test 7 indicates a change</a:t>
            </a:r>
            <a:r>
              <a:rPr lang="en-US" baseline="0" dirty="0"/>
              <a:t> in the level of variation around the process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1244</a:t>
            </a:fld>
            <a:endParaRPr lang="en-US" dirty="0"/>
          </a:p>
        </p:txBody>
      </p:sp>
    </p:spTree>
    <p:extLst>
      <p:ext uri="{BB962C8B-B14F-4D97-AF65-F5344CB8AC3E}">
        <p14:creationId xmlns:p14="http://schemas.microsoft.com/office/powerpoint/2010/main" val="1027091303"/>
      </p:ext>
    </p:extLst>
  </p:cSld>
  <p:clrMapOvr>
    <a:masterClrMapping/>
  </p:clrMapOvr>
</p:notes>
</file>

<file path=ppt/notesSlides/notesSlide1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While test 7 indicates a narrowing</a:t>
            </a:r>
            <a:r>
              <a:rPr lang="en-US" baseline="0" dirty="0"/>
              <a:t> of variation, test 8 indicates an increase in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1245</a:t>
            </a:fld>
            <a:endParaRPr lang="en-US" dirty="0"/>
          </a:p>
        </p:txBody>
      </p:sp>
    </p:spTree>
    <p:extLst>
      <p:ext uri="{BB962C8B-B14F-4D97-AF65-F5344CB8AC3E}">
        <p14:creationId xmlns:p14="http://schemas.microsoft.com/office/powerpoint/2010/main" val="3997731869"/>
      </p:ext>
    </p:extLst>
  </p:cSld>
  <p:clrMapOvr>
    <a:masterClrMapping/>
  </p:clrMapOvr>
</p:notes>
</file>

<file path=ppt/notesSlides/notesSlide1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If the data pass</a:t>
            </a:r>
            <a:r>
              <a:rPr lang="en-US" baseline="0" dirty="0"/>
              <a:t> all of the Western Electric rules, the process is considered to be in control.</a:t>
            </a:r>
          </a:p>
          <a:p>
            <a:pPr marL="171450" indent="-171450">
              <a:buFont typeface="Arial"/>
              <a:buChar char="•"/>
            </a:pPr>
            <a:r>
              <a:rPr lang="en-US" baseline="0" dirty="0"/>
              <a:t>If any point fails any of the tests, the process is out of control and the observation must be investigated to determine what caused the variation. </a:t>
            </a:r>
          </a:p>
          <a:p>
            <a:pPr marL="171450" indent="-171450">
              <a:buFont typeface="Arial"/>
              <a:buChar char="•"/>
            </a:pPr>
            <a:r>
              <a:rPr lang="en-US" baseline="0" dirty="0"/>
              <a:t>Special cause variation must be addressed and the process must be stable before process capability analysis can be done.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1246</a:t>
            </a:fld>
            <a:endParaRPr lang="en-US" dirty="0"/>
          </a:p>
        </p:txBody>
      </p:sp>
    </p:spTree>
    <p:extLst>
      <p:ext uri="{BB962C8B-B14F-4D97-AF65-F5344CB8AC3E}">
        <p14:creationId xmlns:p14="http://schemas.microsoft.com/office/powerpoint/2010/main" val="1713225310"/>
      </p:ext>
    </p:extLst>
  </p:cSld>
  <p:clrMapOvr>
    <a:masterClrMapping/>
  </p:clrMapOvr>
</p:notes>
</file>

<file path=ppt/notesSlides/notesSlide1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1247</a:t>
            </a:fld>
            <a:endParaRPr lang="en-US" dirty="0"/>
          </a:p>
        </p:txBody>
      </p:sp>
    </p:spTree>
    <p:extLst>
      <p:ext uri="{BB962C8B-B14F-4D97-AF65-F5344CB8AC3E}">
        <p14:creationId xmlns:p14="http://schemas.microsoft.com/office/powerpoint/2010/main" val="3780715441"/>
      </p:ext>
    </p:extLst>
  </p:cSld>
  <p:clrMapOvr>
    <a:masterClrMapping/>
  </p:clrMapOvr>
</p:notes>
</file>

<file path=ppt/notesSlides/notesSlide1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i="1" dirty="0"/>
              <a:t>Subgroups</a:t>
            </a:r>
            <a:r>
              <a:rPr lang="en-US" dirty="0"/>
              <a:t> are used when</a:t>
            </a:r>
            <a:r>
              <a:rPr lang="en-US" baseline="0" dirty="0"/>
              <a:t> collecting samples to measure process performance.</a:t>
            </a:r>
          </a:p>
          <a:p>
            <a:pPr marL="171450" indent="-171450">
              <a:buFont typeface="Arial"/>
              <a:buChar char="•"/>
            </a:pPr>
            <a:r>
              <a:rPr lang="en-US" baseline="0" dirty="0"/>
              <a:t>The items are randomly selected from the population of interest to form a subgroup.</a:t>
            </a:r>
          </a:p>
          <a:p>
            <a:pPr marL="171450" indent="-171450">
              <a:buFont typeface="Arial"/>
              <a:buChar char="•"/>
            </a:pPr>
            <a:r>
              <a:rPr lang="en-US" baseline="0" dirty="0"/>
              <a:t>Subgroups can be of constant or different sizes, which can impact the type of control chart used to monitor the process.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1248</a:t>
            </a:fld>
            <a:endParaRPr lang="en-US" dirty="0"/>
          </a:p>
        </p:txBody>
      </p:sp>
    </p:spTree>
    <p:extLst>
      <p:ext uri="{BB962C8B-B14F-4D97-AF65-F5344CB8AC3E}">
        <p14:creationId xmlns:p14="http://schemas.microsoft.com/office/powerpoint/2010/main" val="856492355"/>
      </p:ext>
    </p:extLst>
  </p:cSld>
  <p:clrMapOvr>
    <a:masterClrMapping/>
  </p:clrMapOvr>
</p:notes>
</file>

<file path=ppt/notesSlides/notesSlide1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 purpose</a:t>
            </a:r>
            <a:r>
              <a:rPr lang="en-US" baseline="0" dirty="0"/>
              <a:t> of </a:t>
            </a:r>
            <a:r>
              <a:rPr lang="en-US" b="1" baseline="0" dirty="0"/>
              <a:t>rational subgrouping </a:t>
            </a:r>
            <a:r>
              <a:rPr lang="en-US" baseline="0" dirty="0"/>
              <a:t>is to minimize the opportunity of having special cause variation within a subgroup, making it easier to identify special cause between subgroups.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1249</a:t>
            </a:fld>
            <a:endParaRPr lang="en-US" dirty="0"/>
          </a:p>
        </p:txBody>
      </p:sp>
    </p:spTree>
    <p:extLst>
      <p:ext uri="{BB962C8B-B14F-4D97-AF65-F5344CB8AC3E}">
        <p14:creationId xmlns:p14="http://schemas.microsoft.com/office/powerpoint/2010/main" val="1641685015"/>
      </p:ext>
    </p:extLst>
  </p:cSld>
  <p:clrMapOvr>
    <a:masterClrMapping/>
  </p:clrMapOvr>
</p:notes>
</file>

<file path=ppt/notesSlides/notesSlide1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Because more</a:t>
            </a:r>
            <a:r>
              <a:rPr lang="en-US" baseline="0" dirty="0"/>
              <a:t> frequent sampling incurs higher cost, there must be a decision about what is the right amount of sampling. </a:t>
            </a:r>
          </a:p>
          <a:p>
            <a:pPr marL="171450" indent="-171450">
              <a:buFont typeface="Arial"/>
              <a:buChar char="•"/>
            </a:pPr>
            <a:r>
              <a:rPr lang="en-US" baseline="0" dirty="0"/>
              <a:t>Enough samples are needed to get sufficient data to detect process differences while minimizing cost.</a:t>
            </a:r>
          </a:p>
          <a:p>
            <a:pPr marL="171450" indent="-171450">
              <a:buFont typeface="Arial"/>
              <a:buChar char="•"/>
            </a:pPr>
            <a:r>
              <a:rPr lang="en-US" baseline="0" dirty="0"/>
              <a:t>Subject matter experts that know the process and potential factors for variation can help determine the right frequency for sampling.</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1250</a:t>
            </a:fld>
            <a:endParaRPr lang="en-US" dirty="0"/>
          </a:p>
        </p:txBody>
      </p:sp>
    </p:spTree>
    <p:extLst>
      <p:ext uri="{BB962C8B-B14F-4D97-AF65-F5344CB8AC3E}">
        <p14:creationId xmlns:p14="http://schemas.microsoft.com/office/powerpoint/2010/main" val="36110558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we were looking to determine how many defective products (effects) were created by each team (cause).</a:t>
            </a:r>
          </a:p>
          <a:p>
            <a:pPr>
              <a:buFont typeface="Arial" pitchFamily="34" charset="0"/>
              <a:buChar char="•"/>
            </a:pPr>
            <a:r>
              <a:rPr lang="en-US" baseline="0" dirty="0"/>
              <a:t>As you can see, Minitab sorted the data in decreasing order, the team with the most defective products on the left.</a:t>
            </a:r>
          </a:p>
          <a:p>
            <a:pPr>
              <a:buFont typeface="Arial" pitchFamily="34" charset="0"/>
              <a:buChar char="•"/>
            </a:pPr>
            <a:r>
              <a:rPr lang="en-US" baseline="0" dirty="0"/>
              <a:t>The total number of defects is 44, and you can see that the cumulative percentage (red line) shows what each team, cumulatively, is contributing as a percentage of the total number of defects.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a:t>
            </a:fld>
            <a:endParaRPr lang="en-US" dirty="0"/>
          </a:p>
        </p:txBody>
      </p:sp>
    </p:spTree>
    <p:extLst>
      <p:ext uri="{BB962C8B-B14F-4D97-AF65-F5344CB8AC3E}">
        <p14:creationId xmlns:p14="http://schemas.microsoft.com/office/powerpoint/2010/main" val="2994264820"/>
      </p:ext>
    </p:extLst>
  </p:cSld>
  <p:clrMapOvr>
    <a:masterClrMapping/>
  </p:clrMapOvr>
</p:notes>
</file>

<file path=ppt/notesSlides/notesSlide1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1251</a:t>
            </a:fld>
            <a:endParaRPr lang="en-US" dirty="0"/>
          </a:p>
        </p:txBody>
      </p:sp>
    </p:spTree>
    <p:extLst>
      <p:ext uri="{BB962C8B-B14F-4D97-AF65-F5344CB8AC3E}">
        <p14:creationId xmlns:p14="http://schemas.microsoft.com/office/powerpoint/2010/main" val="1905399246"/>
      </p:ext>
    </p:extLst>
  </p:cSld>
  <p:clrMapOvr>
    <a:masterClrMapping/>
  </p:clrMapOvr>
</p:notes>
</file>

<file path=ppt/notesSlides/notesSlide1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1252</a:t>
            </a:fld>
            <a:endParaRPr lang="en-US" dirty="0"/>
          </a:p>
        </p:txBody>
      </p:sp>
    </p:spTree>
    <p:extLst>
      <p:ext uri="{BB962C8B-B14F-4D97-AF65-F5344CB8AC3E}">
        <p14:creationId xmlns:p14="http://schemas.microsoft.com/office/powerpoint/2010/main" val="2348507958"/>
      </p:ext>
    </p:extLst>
  </p:cSld>
  <p:clrMapOvr>
    <a:masterClrMapping/>
  </p:clrMapOvr>
</p:notes>
</file>

<file path=ppt/notesSlides/notesSlide1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1253</a:t>
            </a:fld>
            <a:endParaRPr lang="en-US" dirty="0"/>
          </a:p>
        </p:txBody>
      </p:sp>
    </p:spTree>
    <p:extLst>
      <p:ext uri="{BB962C8B-B14F-4D97-AF65-F5344CB8AC3E}">
        <p14:creationId xmlns:p14="http://schemas.microsoft.com/office/powerpoint/2010/main" val="129165214"/>
      </p:ext>
    </p:extLst>
  </p:cSld>
  <p:clrMapOvr>
    <a:masterClrMapping/>
  </p:clrMapOvr>
</p:notes>
</file>

<file path=ppt/notesSlides/notesSlide1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aseline="0" dirty="0"/>
              <a:t>For a project to be feasible, the benefits must outweigh the costs.</a:t>
            </a:r>
            <a:endParaRPr lang="en-US" dirty="0"/>
          </a:p>
          <a:p>
            <a:pPr marL="171450" indent="-171450">
              <a:buFont typeface="Arial"/>
              <a:buChar char="•"/>
            </a:pPr>
            <a:r>
              <a:rPr lang="en-US" dirty="0"/>
              <a:t>When</a:t>
            </a:r>
            <a:r>
              <a:rPr lang="en-US" baseline="0" dirty="0"/>
              <a:t> carrying out a project, it is important to have finance experts conduct analysis to ensure a project is financially feasible at each phase during the DMAIC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1254</a:t>
            </a:fld>
            <a:endParaRPr lang="en-US" dirty="0"/>
          </a:p>
        </p:txBody>
      </p:sp>
    </p:spTree>
    <p:extLst>
      <p:ext uri="{BB962C8B-B14F-4D97-AF65-F5344CB8AC3E}">
        <p14:creationId xmlns:p14="http://schemas.microsoft.com/office/powerpoint/2010/main" val="3536306906"/>
      </p:ext>
    </p:extLst>
  </p:cSld>
  <p:clrMapOvr>
    <a:masterClrMapping/>
  </p:clrMapOvr>
</p:notes>
</file>

<file path=ppt/notesSlides/notesSlide1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The</a:t>
            </a:r>
            <a:r>
              <a:rPr lang="en-US" baseline="0" dirty="0"/>
              <a:t> initial </a:t>
            </a:r>
            <a:r>
              <a:rPr lang="en-US" b="1" baseline="0" dirty="0"/>
              <a:t>cost-benefit analysis </a:t>
            </a:r>
            <a:r>
              <a:rPr lang="en-US" baseline="0" dirty="0"/>
              <a:t>is done during the Define phase to determine if it is sensible to launch the project.</a:t>
            </a:r>
          </a:p>
          <a:p>
            <a:pPr marL="171450" indent="-171450">
              <a:buFont typeface="Arial"/>
              <a:buChar char="•"/>
            </a:pPr>
            <a:r>
              <a:rPr lang="en-US" baseline="0" dirty="0"/>
              <a:t>In the middle phases, the cost-benefit analysis should be updated, reviewed, and leveraged to weigh potential solutions.</a:t>
            </a:r>
          </a:p>
          <a:p>
            <a:pPr marL="171450" indent="-171450">
              <a:buFont typeface="Arial"/>
              <a:buChar char="•"/>
            </a:pPr>
            <a:r>
              <a:rPr lang="en-US" baseline="0" dirty="0"/>
              <a:t>The final update in the Control phase is done as the final assessment of the project’s profitability.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1255</a:t>
            </a:fld>
            <a:endParaRPr lang="en-US" dirty="0"/>
          </a:p>
        </p:txBody>
      </p:sp>
    </p:spTree>
    <p:extLst>
      <p:ext uri="{BB962C8B-B14F-4D97-AF65-F5344CB8AC3E}">
        <p14:creationId xmlns:p14="http://schemas.microsoft.com/office/powerpoint/2010/main" val="1646733706"/>
      </p:ext>
    </p:extLst>
  </p:cSld>
  <p:clrMapOvr>
    <a:masterClrMapping/>
  </p:clrMapOvr>
</p:notes>
</file>

<file path=ppt/notesSlides/notesSlide1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a:t>
            </a:r>
            <a:r>
              <a:rPr lang="en-US" baseline="0" dirty="0"/>
              <a:t> common financial measure of a project’s impact to profitability is </a:t>
            </a:r>
            <a:r>
              <a:rPr lang="en-US" b="1" baseline="0" dirty="0"/>
              <a:t>ROI </a:t>
            </a:r>
            <a:r>
              <a:rPr lang="en-US" b="0" baseline="0" dirty="0"/>
              <a:t>or</a:t>
            </a:r>
            <a:r>
              <a:rPr lang="en-US" b="1" baseline="0" dirty="0"/>
              <a:t> return on investment</a:t>
            </a:r>
            <a:r>
              <a:rPr lang="en-US" baseline="0" dirty="0"/>
              <a:t>.</a:t>
            </a:r>
          </a:p>
          <a:p>
            <a:pPr marL="171450" indent="-171450">
              <a:buFont typeface="Arial"/>
              <a:buChar char="•"/>
            </a:pPr>
            <a:r>
              <a:rPr lang="en-US" baseline="0" dirty="0"/>
              <a:t>It is the ratio of net benefits to total costs, expressed as a percentage.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1256</a:t>
            </a:fld>
            <a:endParaRPr lang="en-US" dirty="0"/>
          </a:p>
        </p:txBody>
      </p:sp>
    </p:spTree>
    <p:extLst>
      <p:ext uri="{BB962C8B-B14F-4D97-AF65-F5344CB8AC3E}">
        <p14:creationId xmlns:p14="http://schemas.microsoft.com/office/powerpoint/2010/main" val="266227849"/>
      </p:ext>
    </p:extLst>
  </p:cSld>
  <p:clrMapOvr>
    <a:masterClrMapping/>
  </p:clrMapOvr>
</p:notes>
</file>

<file path=ppt/notesSlides/notesSlide1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R="0" algn="l" defTabSz="914400" rtl="0" eaLnBrk="1" fontAlgn="auto" latinLnBrk="0" hangingPunct="1">
              <a:lnSpc>
                <a:spcPct val="100000"/>
              </a:lnSpc>
              <a:spcBef>
                <a:spcPts val="0"/>
              </a:spcBef>
              <a:spcAft>
                <a:spcPts val="0"/>
              </a:spcAft>
              <a:buClrTx/>
              <a:buSzTx/>
              <a:tabLst/>
              <a:defRPr/>
            </a:pPr>
            <a:r>
              <a:rPr lang="en-US" baseline="0" dirty="0"/>
              <a:t>Any value over 100 percent means the project has a return greater than the cost, and the higher the ROI, the more profitable the project.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1257</a:t>
            </a:fld>
            <a:endParaRPr lang="en-US" dirty="0"/>
          </a:p>
        </p:txBody>
      </p:sp>
    </p:spTree>
    <p:extLst>
      <p:ext uri="{BB962C8B-B14F-4D97-AF65-F5344CB8AC3E}">
        <p14:creationId xmlns:p14="http://schemas.microsoft.com/office/powerpoint/2010/main" val="1758154126"/>
      </p:ext>
    </p:extLst>
  </p:cSld>
  <p:clrMapOvr>
    <a:masterClrMapping/>
  </p:clrMapOvr>
</p:notes>
</file>

<file path=ppt/notesSlides/notesSlide1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Often</a:t>
            </a:r>
            <a:r>
              <a:rPr lang="en-US" baseline="0" dirty="0"/>
              <a:t> projects do not have immediate returns and it takes time to recover the costs incurred during the project.</a:t>
            </a:r>
          </a:p>
          <a:p>
            <a:pPr marL="171450" indent="-171450">
              <a:buFont typeface="Arial"/>
              <a:buChar char="•"/>
            </a:pPr>
            <a:r>
              <a:rPr lang="en-US" baseline="0" dirty="0"/>
              <a:t>The </a:t>
            </a:r>
            <a:r>
              <a:rPr lang="en-US" b="1" baseline="0" dirty="0"/>
              <a:t>net present value </a:t>
            </a:r>
            <a:r>
              <a:rPr lang="en-US" baseline="0" dirty="0"/>
              <a:t>is the total net, discounted value of all future cash flows, both inward and outward.</a:t>
            </a:r>
          </a:p>
          <a:p>
            <a:pPr marL="171450" indent="-171450">
              <a:buFont typeface="Arial"/>
              <a:buChar char="•"/>
            </a:pPr>
            <a:r>
              <a:rPr lang="en-US" baseline="0" dirty="0"/>
              <a:t>The NPV accounts for the time value of money.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1258</a:t>
            </a:fld>
            <a:endParaRPr lang="en-US" dirty="0"/>
          </a:p>
        </p:txBody>
      </p:sp>
    </p:spTree>
    <p:extLst>
      <p:ext uri="{BB962C8B-B14F-4D97-AF65-F5344CB8AC3E}">
        <p14:creationId xmlns:p14="http://schemas.microsoft.com/office/powerpoint/2010/main" val="637457124"/>
      </p:ext>
    </p:extLst>
  </p:cSld>
  <p:clrMapOvr>
    <a:masterClrMapping/>
  </p:clrMapOvr>
</p:notes>
</file>

<file path=ppt/notesSlides/notesSlide1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 are many types of costs that can be incurred</a:t>
            </a:r>
            <a:r>
              <a:rPr lang="en-US" baseline="0" dirty="0"/>
              <a:t> during a project. Some are one-time investments, such as equipment, consulting, or other assets, while others are incremental costs to be incurred going forward.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1259</a:t>
            </a:fld>
            <a:endParaRPr lang="en-US" dirty="0"/>
          </a:p>
        </p:txBody>
      </p:sp>
    </p:spTree>
    <p:extLst>
      <p:ext uri="{BB962C8B-B14F-4D97-AF65-F5344CB8AC3E}">
        <p14:creationId xmlns:p14="http://schemas.microsoft.com/office/powerpoint/2010/main" val="2806436616"/>
      </p:ext>
    </p:extLst>
  </p:cSld>
  <p:clrMapOvr>
    <a:masterClrMapping/>
  </p:clrMapOvr>
</p:notes>
</file>

<file path=ppt/notesSlides/notesSlide1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Benefits can take many forms: additional revenue, reduced wasted, operational resource costs,</a:t>
            </a:r>
            <a:r>
              <a:rPr lang="en-US" baseline="0" dirty="0"/>
              <a:t> productivity improvements, or market share increases.</a:t>
            </a:r>
          </a:p>
          <a:p>
            <a:pPr marL="171450" indent="-171450">
              <a:buFont typeface="Arial"/>
              <a:buChar char="•"/>
            </a:pPr>
            <a:r>
              <a:rPr lang="en-US" baseline="0" dirty="0"/>
              <a:t>Other types of benefits that are harder to qualify include customer satisfaction and associate satisfaction.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1260</a:t>
            </a:fld>
            <a:endParaRPr lang="en-US" dirty="0"/>
          </a:p>
        </p:txBody>
      </p:sp>
    </p:spTree>
    <p:extLst>
      <p:ext uri="{BB962C8B-B14F-4D97-AF65-F5344CB8AC3E}">
        <p14:creationId xmlns:p14="http://schemas.microsoft.com/office/powerpoint/2010/main" val="383669622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Pareto analysis </a:t>
            </a:r>
            <a:r>
              <a:rPr lang="en-US" dirty="0"/>
              <a:t>is the process of</a:t>
            </a:r>
            <a:r>
              <a:rPr lang="en-US" baseline="0" dirty="0"/>
              <a:t> using multiple Pareto charts to identify root causes of defects.</a:t>
            </a:r>
          </a:p>
          <a:p>
            <a:pPr>
              <a:buFont typeface="Arial" pitchFamily="34" charset="0"/>
              <a:buChar char="•"/>
            </a:pPr>
            <a:r>
              <a:rPr lang="en-US" baseline="0" dirty="0"/>
              <a:t>In this analysis we drill down by creating secondary or second-level Pareto charts for the tallest bars on the primary or first-level Pareto chart.</a:t>
            </a:r>
          </a:p>
          <a:p>
            <a:pPr>
              <a:buFont typeface="Arial" pitchFamily="34" charset="0"/>
              <a:buChar char="•"/>
            </a:pPr>
            <a:r>
              <a:rPr lang="en-US" baseline="0" dirty="0"/>
              <a:t>The following example will illustrate Pareto analysis taken to three levels.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a:t>
            </a:fld>
            <a:endParaRPr lang="en-US" dirty="0"/>
          </a:p>
        </p:txBody>
      </p:sp>
    </p:spTree>
    <p:extLst>
      <p:ext uri="{BB962C8B-B14F-4D97-AF65-F5344CB8AC3E}">
        <p14:creationId xmlns:p14="http://schemas.microsoft.com/office/powerpoint/2010/main" val="727270859"/>
      </p:ext>
    </p:extLst>
  </p:cSld>
  <p:clrMapOvr>
    <a:masterClrMapping/>
  </p:clrMapOvr>
</p:notes>
</file>

<file path=ppt/notesSlides/notesSlide1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Font typeface="Arial"/>
              <a:buNone/>
            </a:pPr>
            <a:r>
              <a:rPr lang="en-US" dirty="0"/>
              <a:t>There are some factors that can change</a:t>
            </a:r>
            <a:r>
              <a:rPr lang="en-US" baseline="0" dirty="0"/>
              <a:t> the cost-benefit analysis depending on things like accounting methods or judgment and subjectivity about tangible or intangible benefits.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1261</a:t>
            </a:fld>
            <a:endParaRPr lang="en-US" dirty="0"/>
          </a:p>
        </p:txBody>
      </p:sp>
    </p:spTree>
    <p:extLst>
      <p:ext uri="{BB962C8B-B14F-4D97-AF65-F5344CB8AC3E}">
        <p14:creationId xmlns:p14="http://schemas.microsoft.com/office/powerpoint/2010/main" val="2673484246"/>
      </p:ext>
    </p:extLst>
  </p:cSld>
  <p:clrMapOvr>
    <a:masterClrMapping/>
  </p:clrMapOvr>
</p:notes>
</file>

<file path=ppt/notesSlides/notesSlide1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1262</a:t>
            </a:fld>
            <a:endParaRPr lang="en-US" dirty="0"/>
          </a:p>
        </p:txBody>
      </p:sp>
    </p:spTree>
    <p:extLst>
      <p:ext uri="{BB962C8B-B14F-4D97-AF65-F5344CB8AC3E}">
        <p14:creationId xmlns:p14="http://schemas.microsoft.com/office/powerpoint/2010/main" val="3917075261"/>
      </p:ext>
    </p:extLst>
  </p:cSld>
  <p:clrMapOvr>
    <a:masterClrMapping/>
  </p:clrMapOvr>
</p:notes>
</file>

<file path=ppt/notesSlides/notesSlide1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8B76AF9-4EC7-4C8F-847F-95265A0CB665}" type="slidenum">
              <a:rPr lang="en-US"/>
              <a:pPr/>
              <a:t>1263</a:t>
            </a:fld>
            <a:endParaRPr lang="en-US" dirty="0"/>
          </a:p>
        </p:txBody>
      </p:sp>
      <p:sp>
        <p:nvSpPr>
          <p:cNvPr id="292866" name="Rectangle 1026"/>
          <p:cNvSpPr>
            <a:spLocks noGrp="1" noRot="1" noChangeAspect="1" noChangeArrowheads="1" noTextEdit="1"/>
          </p:cNvSpPr>
          <p:nvPr>
            <p:ph type="sldImg"/>
          </p:nvPr>
        </p:nvSpPr>
        <p:spPr>
          <a:xfrm>
            <a:off x="381000" y="685800"/>
            <a:ext cx="6096000" cy="3429000"/>
          </a:xfrm>
          <a:ln/>
        </p:spPr>
      </p:sp>
      <p:sp>
        <p:nvSpPr>
          <p:cNvPr id="292867" name="Rectangle 1027"/>
          <p:cNvSpPr>
            <a:spLocks noGrp="1" noChangeArrowheads="1"/>
          </p:cNvSpPr>
          <p:nvPr>
            <p:ph type="body" idx="1"/>
          </p:nvPr>
        </p:nvSpPr>
        <p:spPr/>
        <p:txBody>
          <a:bodyPr/>
          <a:lstStyle/>
          <a:p>
            <a:pPr marL="171450" indent="-171450">
              <a:buFont typeface="Arial"/>
              <a:buChar char="•"/>
            </a:pPr>
            <a:r>
              <a:rPr lang="en-US" dirty="0"/>
              <a:t>A key component of a</a:t>
            </a:r>
            <a:r>
              <a:rPr lang="en-US" baseline="0" dirty="0"/>
              <a:t> solid DMAIC project is the </a:t>
            </a:r>
            <a:r>
              <a:rPr lang="en-US" b="1" baseline="0" dirty="0"/>
              <a:t>control plan</a:t>
            </a:r>
            <a:r>
              <a:rPr lang="en-US" baseline="0" dirty="0"/>
              <a:t>, the plan to ensure that the changes and benefits introduced by the project are sustained over time.</a:t>
            </a:r>
          </a:p>
          <a:p>
            <a:pPr marL="171450" indent="-171450">
              <a:buFont typeface="Arial"/>
              <a:buChar char="•"/>
            </a:pPr>
            <a:r>
              <a:rPr lang="en-US" baseline="0" dirty="0"/>
              <a:t>The Control phase ensures new processes and procedures are standardized and compliance is assured.</a:t>
            </a:r>
          </a:p>
          <a:p>
            <a:pPr marL="171450" indent="-171450">
              <a:buFont typeface="Arial"/>
              <a:buChar char="•"/>
            </a:pPr>
            <a:r>
              <a:rPr lang="en-US" baseline="0" dirty="0"/>
              <a:t>Other benefits of the control phase include: solutions are replicated in other areas where applicable, data collection and monitoring is standardized, and there are action plans to be triggered when out-of-control conditions are created.</a:t>
            </a:r>
            <a:endParaRPr lang="en-US" dirty="0"/>
          </a:p>
        </p:txBody>
      </p:sp>
    </p:spTree>
    <p:extLst>
      <p:ext uri="{BB962C8B-B14F-4D97-AF65-F5344CB8AC3E}">
        <p14:creationId xmlns:p14="http://schemas.microsoft.com/office/powerpoint/2010/main" val="1863283896"/>
      </p:ext>
    </p:extLst>
  </p:cSld>
  <p:clrMapOvr>
    <a:masterClrMapping/>
  </p:clrMapOvr>
</p:notes>
</file>

<file path=ppt/notesSlides/notesSlide1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a:t>
            </a:r>
            <a:r>
              <a:rPr lang="en-US" b="1" dirty="0"/>
              <a:t>control plan </a:t>
            </a:r>
            <a:r>
              <a:rPr lang="en-US" dirty="0"/>
              <a:t>is critical to describe data</a:t>
            </a:r>
            <a:r>
              <a:rPr lang="en-US" baseline="0" dirty="0"/>
              <a:t> to be collected, measures to be monitored, and other controls to prevent or detect defects or undesirable conditions.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1264</a:t>
            </a:fld>
            <a:endParaRPr lang="en-US" dirty="0"/>
          </a:p>
        </p:txBody>
      </p:sp>
    </p:spTree>
    <p:extLst>
      <p:ext uri="{BB962C8B-B14F-4D97-AF65-F5344CB8AC3E}">
        <p14:creationId xmlns:p14="http://schemas.microsoft.com/office/powerpoint/2010/main" val="1312720143"/>
      </p:ext>
    </p:extLst>
  </p:cSld>
  <p:clrMapOvr>
    <a:masterClrMapping/>
  </p:clrMapOvr>
</p:notes>
</file>

<file path=ppt/notesSlides/notesSlide1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1188-6184-4A64-9C79-A5B3DE1B7366}" type="slidenum">
              <a:rPr lang="en-US"/>
              <a:pPr/>
              <a:t>1265</a:t>
            </a:fld>
            <a:endParaRPr lang="en-US" dirty="0"/>
          </a:p>
        </p:txBody>
      </p:sp>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p:txBody>
          <a:bodyPr/>
          <a:lstStyle/>
          <a:p>
            <a:r>
              <a:rPr lang="en-US" dirty="0"/>
              <a:t>There are many possible</a:t>
            </a:r>
            <a:r>
              <a:rPr lang="en-US" baseline="0" dirty="0"/>
              <a:t> elements within a control plan. All of these need to be agreed to and owned by the process owner – the person who is responsible for the process performance.</a:t>
            </a:r>
            <a:endParaRPr lang="en-US" dirty="0"/>
          </a:p>
        </p:txBody>
      </p:sp>
    </p:spTree>
    <p:extLst>
      <p:ext uri="{BB962C8B-B14F-4D97-AF65-F5344CB8AC3E}">
        <p14:creationId xmlns:p14="http://schemas.microsoft.com/office/powerpoint/2010/main" val="3942548000"/>
      </p:ext>
    </p:extLst>
  </p:cSld>
  <p:clrMapOvr>
    <a:masterClrMapping/>
  </p:clrMapOvr>
</p:notes>
</file>

<file path=ppt/notesSlides/notesSlide1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a:t>
            </a:r>
            <a:r>
              <a:rPr lang="en-US" baseline="0" dirty="0"/>
              <a:t> additional components of the control plan include identification of critical process steps, measurement systems, limits and targets for those measures, and sampling plans for collecting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1266</a:t>
            </a:fld>
            <a:endParaRPr lang="en-US" dirty="0"/>
          </a:p>
        </p:txBody>
      </p:sp>
    </p:spTree>
    <p:extLst>
      <p:ext uri="{BB962C8B-B14F-4D97-AF65-F5344CB8AC3E}">
        <p14:creationId xmlns:p14="http://schemas.microsoft.com/office/powerpoint/2010/main" val="2454369985"/>
      </p:ext>
    </p:extLst>
  </p:cSld>
  <p:clrMapOvr>
    <a:masterClrMapping/>
  </p:clrMapOvr>
</p:notes>
</file>

<file path=ppt/notesSlides/notesSlide1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1267</a:t>
            </a:fld>
            <a:endParaRPr lang="en-US" dirty="0"/>
          </a:p>
        </p:txBody>
      </p:sp>
    </p:spTree>
    <p:extLst>
      <p:ext uri="{BB962C8B-B14F-4D97-AF65-F5344CB8AC3E}">
        <p14:creationId xmlns:p14="http://schemas.microsoft.com/office/powerpoint/2010/main" val="1861246317"/>
      </p:ext>
    </p:extLst>
  </p:cSld>
  <p:clrMapOvr>
    <a:masterClrMapping/>
  </p:clrMapOvr>
</p:notes>
</file>

<file path=ppt/notesSlides/notesSlide1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1268</a:t>
            </a:fld>
            <a:endParaRPr lang="en-US" dirty="0"/>
          </a:p>
        </p:txBody>
      </p:sp>
    </p:spTree>
    <p:extLst>
      <p:ext uri="{BB962C8B-B14F-4D97-AF65-F5344CB8AC3E}">
        <p14:creationId xmlns:p14="http://schemas.microsoft.com/office/powerpoint/2010/main" val="43544539"/>
      </p:ext>
    </p:extLst>
  </p:cSld>
  <p:clrMapOvr>
    <a:masterClrMapping/>
  </p:clrMapOvr>
</p:notes>
</file>

<file path=ppt/notesSlides/notesSlide1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Not only does a control</a:t>
            </a:r>
            <a:r>
              <a:rPr lang="en-US" baseline="0" dirty="0"/>
              <a:t> plan spell out what is measured and what the limits are around the measurement, but it also details actions that must be taken when out-of-control or out-of-spec conditions occur.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1269</a:t>
            </a:fld>
            <a:endParaRPr lang="en-US" dirty="0"/>
          </a:p>
        </p:txBody>
      </p:sp>
    </p:spTree>
    <p:extLst>
      <p:ext uri="{BB962C8B-B14F-4D97-AF65-F5344CB8AC3E}">
        <p14:creationId xmlns:p14="http://schemas.microsoft.com/office/powerpoint/2010/main" val="905198716"/>
      </p:ext>
    </p:extLst>
  </p:cSld>
  <p:clrMapOvr>
    <a:masterClrMapping/>
  </p:clrMapOvr>
</p:notes>
</file>

<file path=ppt/notesSlides/notesSlide1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Standard operating</a:t>
            </a:r>
            <a:r>
              <a:rPr lang="en-US" baseline="0" dirty="0"/>
              <a:t> procedures are an important element in a control plan when a specific process is being prescribed to achieve quality output. </a:t>
            </a:r>
          </a:p>
          <a:p>
            <a:pPr marL="171450" indent="-171450">
              <a:buFont typeface="Arial"/>
              <a:buChar char="•"/>
            </a:pPr>
            <a:r>
              <a:rPr lang="en-US" baseline="0" dirty="0"/>
              <a:t>SOPs should be accessible, easy to read and follow, and auditable.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1270</a:t>
            </a:fld>
            <a:endParaRPr lang="en-US" dirty="0"/>
          </a:p>
        </p:txBody>
      </p:sp>
    </p:spTree>
    <p:extLst>
      <p:ext uri="{BB962C8B-B14F-4D97-AF65-F5344CB8AC3E}">
        <p14:creationId xmlns:p14="http://schemas.microsoft.com/office/powerpoint/2010/main" val="381699181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first level Pareto,</a:t>
            </a:r>
            <a:r>
              <a:rPr lang="en-US" baseline="0" dirty="0"/>
              <a:t> you can see that Team 4 accounts for 50% of the total number of defects.</a:t>
            </a:r>
          </a:p>
          <a:p>
            <a:pPr>
              <a:buFont typeface="Arial" pitchFamily="34" charset="0"/>
              <a:buChar char="•"/>
            </a:pPr>
            <a:r>
              <a:rPr lang="en-US" baseline="0" dirty="0"/>
              <a:t>In the second level Pareto, you will see how Team 4 defects are accounted for.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a:t>
            </a:fld>
            <a:endParaRPr lang="en-US" dirty="0"/>
          </a:p>
        </p:txBody>
      </p:sp>
    </p:spTree>
    <p:extLst>
      <p:ext uri="{BB962C8B-B14F-4D97-AF65-F5344CB8AC3E}">
        <p14:creationId xmlns:p14="http://schemas.microsoft.com/office/powerpoint/2010/main" val="2142932820"/>
      </p:ext>
    </p:extLst>
  </p:cSld>
  <p:clrMapOvr>
    <a:masterClrMapping/>
  </p:clrMapOvr>
</p:notes>
</file>

<file path=ppt/notesSlides/notesSlide1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In</a:t>
            </a:r>
            <a:r>
              <a:rPr lang="en-US" baseline="0" dirty="0"/>
              <a:t> order to sustain the benefits of a process or process improvement, an SOP is a powerful way to impart specific instructions on how to perform a process and get the desired result.</a:t>
            </a:r>
          </a:p>
          <a:p>
            <a:pPr marL="171450" indent="-171450">
              <a:buFont typeface="Arial"/>
              <a:buChar char="•"/>
            </a:pPr>
            <a:r>
              <a:rPr lang="en-US" baseline="0" dirty="0"/>
              <a:t>There are many components to maintain currency, ensure that employees understand why the SOP is necessary and important, and other supporting information to make scope very clear for the SOP.</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1271</a:t>
            </a:fld>
            <a:endParaRPr lang="en-US" dirty="0"/>
          </a:p>
        </p:txBody>
      </p:sp>
    </p:spTree>
    <p:extLst>
      <p:ext uri="{BB962C8B-B14F-4D97-AF65-F5344CB8AC3E}">
        <p14:creationId xmlns:p14="http://schemas.microsoft.com/office/powerpoint/2010/main" val="4271638219"/>
      </p:ext>
    </p:extLst>
  </p:cSld>
  <p:clrMapOvr>
    <a:masterClrMapping/>
  </p:clrMapOvr>
</p:notes>
</file>

<file path=ppt/notesSlides/notesSlide1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1272</a:t>
            </a:fld>
            <a:endParaRPr lang="en-US" dirty="0"/>
          </a:p>
        </p:txBody>
      </p:sp>
    </p:spTree>
    <p:extLst>
      <p:ext uri="{BB962C8B-B14F-4D97-AF65-F5344CB8AC3E}">
        <p14:creationId xmlns:p14="http://schemas.microsoft.com/office/powerpoint/2010/main" val="2060968429"/>
      </p:ext>
    </p:extLst>
  </p:cSld>
  <p:clrMapOvr>
    <a:masterClrMapping/>
  </p:clrMapOvr>
</p:notes>
</file>

<file path=ppt/notesSlides/notesSlide1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1273</a:t>
            </a:fld>
            <a:endParaRPr lang="en-US" dirty="0"/>
          </a:p>
        </p:txBody>
      </p:sp>
    </p:spTree>
    <p:extLst>
      <p:ext uri="{BB962C8B-B14F-4D97-AF65-F5344CB8AC3E}">
        <p14:creationId xmlns:p14="http://schemas.microsoft.com/office/powerpoint/2010/main" val="1011454373"/>
      </p:ext>
    </p:extLst>
  </p:cSld>
  <p:clrMapOvr>
    <a:masterClrMapping/>
  </p:clrMapOvr>
</p:notes>
</file>

<file path=ppt/notesSlides/notesSlide1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Communication plans are critical for ensuring that all stakeholders</a:t>
            </a:r>
            <a:r>
              <a:rPr lang="en-US" baseline="0" dirty="0"/>
              <a:t> </a:t>
            </a:r>
            <a:r>
              <a:rPr lang="en-US" dirty="0"/>
              <a:t>get the right information</a:t>
            </a:r>
            <a:r>
              <a:rPr lang="en-US" baseline="0" dirty="0"/>
              <a:t> at the right time.</a:t>
            </a:r>
          </a:p>
          <a:p>
            <a:pPr marL="171450" indent="-171450">
              <a:buFont typeface="Arial"/>
              <a:buChar char="•"/>
            </a:pPr>
            <a:r>
              <a:rPr lang="en-US" baseline="0" dirty="0"/>
              <a:t>They are a critical component to ensure that process changes are adopted and sustained.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1274</a:t>
            </a:fld>
            <a:endParaRPr lang="en-US" dirty="0"/>
          </a:p>
        </p:txBody>
      </p:sp>
    </p:spTree>
    <p:extLst>
      <p:ext uri="{BB962C8B-B14F-4D97-AF65-F5344CB8AC3E}">
        <p14:creationId xmlns:p14="http://schemas.microsoft.com/office/powerpoint/2010/main" val="1056985947"/>
      </p:ext>
    </p:extLst>
  </p:cSld>
  <p:clrMapOvr>
    <a:masterClrMapping/>
  </p:clrMapOvr>
</p:notes>
</file>

<file path=ppt/notesSlides/notesSlide1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1275</a:t>
            </a:fld>
            <a:endParaRPr lang="en-US" dirty="0"/>
          </a:p>
        </p:txBody>
      </p:sp>
    </p:spTree>
    <p:extLst>
      <p:ext uri="{BB962C8B-B14F-4D97-AF65-F5344CB8AC3E}">
        <p14:creationId xmlns:p14="http://schemas.microsoft.com/office/powerpoint/2010/main" val="2686719438"/>
      </p:ext>
    </p:extLst>
  </p:cSld>
  <p:clrMapOvr>
    <a:masterClrMapping/>
  </p:clrMapOvr>
</p:notes>
</file>

<file path=ppt/notesSlides/notesSlide1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Training plans are a critical component to ensure that necessary training</a:t>
            </a:r>
            <a:r>
              <a:rPr lang="en-US" baseline="0" dirty="0"/>
              <a:t> related to new processes and procedures is deployed to </a:t>
            </a:r>
            <a:r>
              <a:rPr lang="en-US" dirty="0"/>
              <a:t>employees</a:t>
            </a:r>
            <a:r>
              <a:rPr lang="en-US" baseline="0" dirty="0"/>
              <a:t> that perform the process.</a:t>
            </a:r>
          </a:p>
          <a:p>
            <a:pPr marL="171450" indent="-171450">
              <a:buFont typeface="Arial"/>
              <a:buChar char="•"/>
            </a:pPr>
            <a:r>
              <a:rPr lang="en-US" baseline="0" dirty="0"/>
              <a:t>The plan should include all SOPs related to performing new or changed tasks, while continuing to support any existing SOPs.</a:t>
            </a:r>
          </a:p>
          <a:p>
            <a:pPr marL="171450" indent="-171450">
              <a:buFont typeface="Arial"/>
              <a:buChar char="•"/>
            </a:pPr>
            <a:r>
              <a:rPr lang="en-US" baseline="0" dirty="0"/>
              <a:t>Different components of training plan include: training delivery method, training duration, location of materials and references, instructor names, and intended audience.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1276</a:t>
            </a:fld>
            <a:endParaRPr lang="en-US" dirty="0"/>
          </a:p>
        </p:txBody>
      </p:sp>
    </p:spTree>
    <p:extLst>
      <p:ext uri="{BB962C8B-B14F-4D97-AF65-F5344CB8AC3E}">
        <p14:creationId xmlns:p14="http://schemas.microsoft.com/office/powerpoint/2010/main" val="534857599"/>
      </p:ext>
    </p:extLst>
  </p:cSld>
  <p:clrMapOvr>
    <a:masterClrMapping/>
  </p:clrMapOvr>
</p:notes>
</file>

<file path=ppt/notesSlides/notesSlide1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1277</a:t>
            </a:fld>
            <a:endParaRPr lang="en-US" dirty="0"/>
          </a:p>
        </p:txBody>
      </p:sp>
    </p:spTree>
    <p:extLst>
      <p:ext uri="{BB962C8B-B14F-4D97-AF65-F5344CB8AC3E}">
        <p14:creationId xmlns:p14="http://schemas.microsoft.com/office/powerpoint/2010/main" val="745974468"/>
      </p:ext>
    </p:extLst>
  </p:cSld>
  <p:clrMapOvr>
    <a:masterClrMapping/>
  </p:clrMapOvr>
</p:notes>
</file>

<file path=ppt/notesSlides/notesSlide1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“Say what you do and do what you say”…this is fundamentally what audits are checking for.</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1278</a:t>
            </a:fld>
            <a:endParaRPr lang="en-US" dirty="0"/>
          </a:p>
        </p:txBody>
      </p:sp>
    </p:spTree>
    <p:extLst>
      <p:ext uri="{BB962C8B-B14F-4D97-AF65-F5344CB8AC3E}">
        <p14:creationId xmlns:p14="http://schemas.microsoft.com/office/powerpoint/2010/main" val="3863730904"/>
      </p:ext>
    </p:extLst>
  </p:cSld>
  <p:clrMapOvr>
    <a:masterClrMapping/>
  </p:clrMapOvr>
</p:notes>
</file>

<file path=ppt/notesSlides/notesSlide1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Audits</a:t>
            </a:r>
            <a:r>
              <a:rPr lang="en-US" baseline="0" dirty="0"/>
              <a:t> must be done carefully to achieve the desired result. The right roles should direct the audit, and it should be conducted by qualified people that can perform from an objective viewpoint.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1279</a:t>
            </a:fld>
            <a:endParaRPr lang="en-US" dirty="0"/>
          </a:p>
        </p:txBody>
      </p:sp>
    </p:spTree>
    <p:extLst>
      <p:ext uri="{BB962C8B-B14F-4D97-AF65-F5344CB8AC3E}">
        <p14:creationId xmlns:p14="http://schemas.microsoft.com/office/powerpoint/2010/main" val="3767389603"/>
      </p:ext>
    </p:extLst>
  </p:cSld>
  <p:clrMapOvr>
    <a:masterClrMapping/>
  </p:clrMapOvr>
</p:notes>
</file>

<file path=ppt/notesSlides/notesSlide1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After thoroughly reviewing SOPs,</a:t>
            </a:r>
            <a:r>
              <a:rPr lang="en-US" baseline="0" dirty="0"/>
              <a:t> there are several guidelines to follow in order to create effective audit checklists.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1280</a:t>
            </a:fld>
            <a:endParaRPr lang="en-US" dirty="0"/>
          </a:p>
        </p:txBody>
      </p:sp>
    </p:spTree>
    <p:extLst>
      <p:ext uri="{BB962C8B-B14F-4D97-AF65-F5344CB8AC3E}">
        <p14:creationId xmlns:p14="http://schemas.microsoft.com/office/powerpoint/2010/main" val="375640141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Pareto breaks down by sections </a:t>
            </a:r>
            <a:r>
              <a:rPr lang="en-US" i="1" dirty="0"/>
              <a:t>only</a:t>
            </a:r>
            <a:r>
              <a:rPr lang="en-US" dirty="0"/>
              <a:t> the 22 </a:t>
            </a:r>
            <a:r>
              <a:rPr lang="en-US" baseline="0" dirty="0"/>
              <a:t>defects of </a:t>
            </a:r>
            <a:r>
              <a:rPr lang="en-US" dirty="0"/>
              <a:t>Team 4.</a:t>
            </a:r>
            <a:endParaRPr lang="en-US" baseline="0" dirty="0"/>
          </a:p>
          <a:p>
            <a:pPr>
              <a:buFont typeface="Arial" pitchFamily="34" charset="0"/>
              <a:buChar char="•"/>
            </a:pPr>
            <a:r>
              <a:rPr lang="en-US" baseline="0" dirty="0"/>
              <a:t>Section 3 of Team 4 is accounting for 14 (or 64%) of all Team 4’s defects.</a:t>
            </a:r>
          </a:p>
          <a:p>
            <a:pPr>
              <a:buFont typeface="Arial" pitchFamily="34" charset="0"/>
              <a:buChar char="•"/>
            </a:pPr>
            <a:r>
              <a:rPr lang="en-US" baseline="0" dirty="0"/>
              <a:t>In the third level Pareto you will see the breakdown of those 14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129</a:t>
            </a:fld>
            <a:endParaRPr lang="en-US" dirty="0"/>
          </a:p>
        </p:txBody>
      </p:sp>
    </p:spTree>
    <p:extLst>
      <p:ext uri="{BB962C8B-B14F-4D97-AF65-F5344CB8AC3E}">
        <p14:creationId xmlns:p14="http://schemas.microsoft.com/office/powerpoint/2010/main" val="3491747955"/>
      </p:ext>
    </p:extLst>
  </p:cSld>
  <p:clrMapOvr>
    <a:masterClrMapping/>
  </p:clrMapOvr>
</p:notes>
</file>

<file path=ppt/notesSlides/notesSlide1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1281</a:t>
            </a:fld>
            <a:endParaRPr lang="en-US" dirty="0"/>
          </a:p>
        </p:txBody>
      </p:sp>
    </p:spTree>
    <p:extLst>
      <p:ext uri="{BB962C8B-B14F-4D97-AF65-F5344CB8AC3E}">
        <p14:creationId xmlns:p14="http://schemas.microsoft.com/office/powerpoint/2010/main" val="944495720"/>
      </p:ext>
    </p:extLst>
  </p:cSld>
  <p:clrMapOvr>
    <a:masterClrMapping/>
  </p:clrMapOvr>
</p:notes>
</file>

<file path=ppt/notesSlides/notesSlide1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1282</a:t>
            </a:fld>
            <a:endParaRPr lang="en-US" dirty="0"/>
          </a:p>
        </p:txBody>
      </p:sp>
    </p:spTree>
    <p:extLst>
      <p:ext uri="{BB962C8B-B14F-4D97-AF65-F5344CB8AC3E}">
        <p14:creationId xmlns:p14="http://schemas.microsoft.com/office/powerpoint/2010/main" val="2210231971"/>
      </p:ext>
    </p:extLst>
  </p:cSld>
  <p:clrMapOvr>
    <a:masterClrMapping/>
  </p:clrMapOvr>
</p:notes>
</file>

<file path=ppt/notesSlides/notesSlide1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a:buChar char="•"/>
            </a:pPr>
            <a:r>
              <a:rPr lang="en-US" dirty="0"/>
              <a:t>A </a:t>
            </a:r>
            <a:r>
              <a:rPr lang="en-US" b="1" dirty="0"/>
              <a:t>response plan </a:t>
            </a:r>
            <a:r>
              <a:rPr lang="en-US" dirty="0"/>
              <a:t>is a key element of a control plan that details actions necessary in</a:t>
            </a:r>
            <a:r>
              <a:rPr lang="en-US" baseline="0" dirty="0"/>
              <a:t> the event that a process goes out of spec or out of control.</a:t>
            </a:r>
          </a:p>
          <a:p>
            <a:pPr marL="171450" indent="-171450">
              <a:buFont typeface="Arial"/>
              <a:buChar char="•"/>
            </a:pPr>
            <a:r>
              <a:rPr lang="en-US" baseline="0" dirty="0"/>
              <a:t>The goal is to minimize the impact and begin activities to bring process back to the desired state.</a:t>
            </a:r>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1283</a:t>
            </a:fld>
            <a:endParaRPr lang="en-US" dirty="0"/>
          </a:p>
        </p:txBody>
      </p:sp>
    </p:spTree>
    <p:extLst>
      <p:ext uri="{BB962C8B-B14F-4D97-AF65-F5344CB8AC3E}">
        <p14:creationId xmlns:p14="http://schemas.microsoft.com/office/powerpoint/2010/main" val="516412419"/>
      </p:ext>
    </p:extLst>
  </p:cSld>
  <p:clrMapOvr>
    <a:masterClrMapping/>
  </p:clrMapOvr>
</p:notes>
</file>

<file path=ppt/notesSlides/notesSlide1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good response</a:t>
            </a:r>
            <a:r>
              <a:rPr lang="en-US" baseline="0" dirty="0"/>
              <a:t> plan clearly describes when the response plan is acted upon, what the action is, who is responsible for taking action and when, and what the results are after the action is taken.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1284</a:t>
            </a:fld>
            <a:endParaRPr lang="en-US" dirty="0"/>
          </a:p>
        </p:txBody>
      </p:sp>
    </p:spTree>
    <p:extLst>
      <p:ext uri="{BB962C8B-B14F-4D97-AF65-F5344CB8AC3E}">
        <p14:creationId xmlns:p14="http://schemas.microsoft.com/office/powerpoint/2010/main" val="3945936321"/>
      </p:ext>
    </p:extLst>
  </p:cSld>
  <p:clrMapOvr>
    <a:masterClrMapping/>
  </p:clrMapOvr>
</p:notes>
</file>

<file path=ppt/notesSlides/notesSlide1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 response</a:t>
            </a:r>
            <a:r>
              <a:rPr lang="en-US" baseline="0" dirty="0"/>
              <a:t> plan d</a:t>
            </a:r>
            <a:r>
              <a:rPr lang="en-US" dirty="0"/>
              <a:t>enotes what the action is and who is responsible.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1285</a:t>
            </a:fld>
            <a:endParaRPr lang="en-US" dirty="0"/>
          </a:p>
        </p:txBody>
      </p:sp>
    </p:spTree>
    <p:extLst>
      <p:ext uri="{BB962C8B-B14F-4D97-AF65-F5344CB8AC3E}">
        <p14:creationId xmlns:p14="http://schemas.microsoft.com/office/powerpoint/2010/main" val="650012124"/>
      </p:ext>
    </p:extLst>
  </p:cSld>
  <p:clrMapOvr>
    <a:masterClrMapping/>
  </p:clrMapOvr>
</p:notes>
</file>

<file path=ppt/notesSlides/notesSlide1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communication plan denotes</a:t>
            </a:r>
            <a:r>
              <a:rPr lang="en-US" baseline="0" dirty="0"/>
              <a:t> how information is disseminated.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1286</a:t>
            </a:fld>
            <a:endParaRPr lang="en-US" dirty="0"/>
          </a:p>
        </p:txBody>
      </p:sp>
    </p:spTree>
    <p:extLst>
      <p:ext uri="{BB962C8B-B14F-4D97-AF65-F5344CB8AC3E}">
        <p14:creationId xmlns:p14="http://schemas.microsoft.com/office/powerpoint/2010/main" val="2987925007"/>
      </p:ext>
    </p:extLst>
  </p:cSld>
  <p:clrMapOvr>
    <a:masterClrMapping/>
  </p:clrMapOvr>
</p:notes>
</file>

<file path=ppt/notesSlides/notesSlide1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 audit checklist denotes corrective</a:t>
            </a:r>
            <a:r>
              <a:rPr lang="en-US" baseline="0" dirty="0"/>
              <a:t> actions necessary as a result of the audit.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1287</a:t>
            </a:fld>
            <a:endParaRPr lang="en-US" dirty="0"/>
          </a:p>
        </p:txBody>
      </p:sp>
    </p:spTree>
    <p:extLst>
      <p:ext uri="{BB962C8B-B14F-4D97-AF65-F5344CB8AC3E}">
        <p14:creationId xmlns:p14="http://schemas.microsoft.com/office/powerpoint/2010/main" val="4034803620"/>
      </p:ext>
    </p:extLst>
  </p:cSld>
  <p:clrMapOvr>
    <a:masterClrMapping/>
  </p:clrMapOvr>
</p:notes>
</file>

<file path=ppt/notesSlides/notesSlide1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1288</a:t>
            </a:fld>
            <a:endParaRPr lang="en-US" dirty="0"/>
          </a:p>
        </p:txBody>
      </p:sp>
    </p:spTree>
    <p:extLst>
      <p:ext uri="{BB962C8B-B14F-4D97-AF65-F5344CB8AC3E}">
        <p14:creationId xmlns:p14="http://schemas.microsoft.com/office/powerpoint/2010/main" val="215879041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13 of the 14 defects in Section 3 of Team</a:t>
            </a:r>
            <a:r>
              <a:rPr lang="en-US" baseline="0" dirty="0"/>
              <a:t> 4 </a:t>
            </a:r>
            <a:r>
              <a:rPr lang="en-US" dirty="0"/>
              <a:t>are accounted for by 1 person</a:t>
            </a:r>
            <a:r>
              <a:rPr lang="en-US" baseline="0" dirty="0"/>
              <a:t> – Dave.</a:t>
            </a:r>
          </a:p>
          <a:p>
            <a:pPr>
              <a:buFont typeface="Arial" pitchFamily="34" charset="0"/>
              <a:buChar char="•"/>
            </a:pPr>
            <a:r>
              <a:rPr lang="en-US" baseline="0" dirty="0"/>
              <a:t>Now instead of focusing on all teams to reduce the number of defects, we can focus on a single individual who is contributing with 13 defects out of a total of 44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130</a:t>
            </a:fld>
            <a:endParaRPr lang="en-US" dirty="0"/>
          </a:p>
        </p:txBody>
      </p:sp>
    </p:spTree>
    <p:extLst>
      <p:ext uri="{BB962C8B-B14F-4D97-AF65-F5344CB8AC3E}">
        <p14:creationId xmlns:p14="http://schemas.microsoft.com/office/powerpoint/2010/main" val="203725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DMAIC is the path to Six Sigma. It is a disciplined,</a:t>
            </a:r>
            <a:r>
              <a:rPr lang="en-US" baseline="0" dirty="0"/>
              <a:t> rigorous, data-driven approach that can be applied to </a:t>
            </a:r>
            <a:r>
              <a:rPr lang="en-US" b="1" baseline="0" dirty="0"/>
              <a:t>any</a:t>
            </a:r>
            <a:r>
              <a:rPr lang="en-US" baseline="0" dirty="0"/>
              <a:t> process.</a:t>
            </a:r>
          </a:p>
          <a:p>
            <a:pPr>
              <a:buFont typeface="Arial" pitchFamily="34" charset="0"/>
              <a:buChar char="•"/>
            </a:pPr>
            <a:r>
              <a:rPr lang="en-US" baseline="0" dirty="0"/>
              <a:t>The phases are </a:t>
            </a:r>
            <a:r>
              <a:rPr lang="en-US" b="1" baseline="0" dirty="0"/>
              <a:t>D</a:t>
            </a:r>
            <a:r>
              <a:rPr lang="en-US" baseline="0" dirty="0"/>
              <a:t>EFINE, </a:t>
            </a:r>
            <a:r>
              <a:rPr lang="en-US" b="1" baseline="0" dirty="0"/>
              <a:t>M</a:t>
            </a:r>
            <a:r>
              <a:rPr lang="en-US" baseline="0" dirty="0"/>
              <a:t>EASURE, </a:t>
            </a:r>
            <a:r>
              <a:rPr lang="en-US" b="1" baseline="0" dirty="0"/>
              <a:t>I</a:t>
            </a:r>
            <a:r>
              <a:rPr lang="en-US" baseline="0" dirty="0"/>
              <a:t>MPROVE, </a:t>
            </a:r>
            <a:r>
              <a:rPr lang="en-US" b="1" baseline="0" dirty="0"/>
              <a:t>A</a:t>
            </a:r>
            <a:r>
              <a:rPr lang="en-US" baseline="0" dirty="0"/>
              <a:t>NALYZE, and </a:t>
            </a:r>
            <a:r>
              <a:rPr lang="en-US" b="1" baseline="0" dirty="0"/>
              <a:t>C</a:t>
            </a:r>
            <a:r>
              <a:rPr lang="en-US" baseline="0" dirty="0"/>
              <a:t>ONTROL.</a:t>
            </a:r>
          </a:p>
          <a:p>
            <a:pPr>
              <a:buFont typeface="Arial" pitchFamily="34" charset="0"/>
              <a:buChar char="•"/>
            </a:pPr>
            <a:r>
              <a:rPr lang="en-US" baseline="0" dirty="0"/>
              <a:t>The goal of this training is to teach you how to apply DMAIC and leverage the many concepts and tools within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a:t>
            </a:fld>
            <a:endParaRPr lang="en-US" dirty="0"/>
          </a:p>
        </p:txBody>
      </p:sp>
    </p:spTree>
    <p:extLst>
      <p:ext uri="{BB962C8B-B14F-4D97-AF65-F5344CB8AC3E}">
        <p14:creationId xmlns:p14="http://schemas.microsoft.com/office/powerpoint/2010/main" val="343872539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conclusion, this type of analysis significantly</a:t>
            </a:r>
            <a:r>
              <a:rPr lang="en-US" baseline="0" dirty="0"/>
              <a:t> narrowed the focus for reducing defective products.</a:t>
            </a:r>
          </a:p>
          <a:p>
            <a:pPr>
              <a:buFont typeface="Arial" pitchFamily="34" charset="0"/>
              <a:buChar char="•"/>
            </a:pPr>
            <a:r>
              <a:rPr lang="en-US" baseline="0" dirty="0"/>
              <a:t>By focusing on what Dave is doing (or not doing), the defect rate could be improved by as much as 30%.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131</a:t>
            </a:fld>
            <a:endParaRPr lang="en-US" dirty="0"/>
          </a:p>
        </p:txBody>
      </p:sp>
    </p:spTree>
    <p:extLst>
      <p:ext uri="{BB962C8B-B14F-4D97-AF65-F5344CB8AC3E}">
        <p14:creationId xmlns:p14="http://schemas.microsoft.com/office/powerpoint/2010/main" val="4484010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132</a:t>
            </a:fld>
            <a:endParaRPr lang="en-US" dirty="0"/>
          </a:p>
        </p:txBody>
      </p:sp>
    </p:spTree>
    <p:extLst>
      <p:ext uri="{BB962C8B-B14F-4D97-AF65-F5344CB8AC3E}">
        <p14:creationId xmlns:p14="http://schemas.microsoft.com/office/powerpoint/2010/main" val="20435695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133</a:t>
            </a:fld>
            <a:endParaRPr lang="en-US" dirty="0"/>
          </a:p>
        </p:txBody>
      </p:sp>
    </p:spTree>
    <p:extLst>
      <p:ext uri="{BB962C8B-B14F-4D97-AF65-F5344CB8AC3E}">
        <p14:creationId xmlns:p14="http://schemas.microsoft.com/office/powerpoint/2010/main" val="26106687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134</a:t>
            </a:fld>
            <a:endParaRPr lang="en-US" dirty="0"/>
          </a:p>
        </p:txBody>
      </p:sp>
    </p:spTree>
    <p:extLst>
      <p:ext uri="{BB962C8B-B14F-4D97-AF65-F5344CB8AC3E}">
        <p14:creationId xmlns:p14="http://schemas.microsoft.com/office/powerpoint/2010/main" val="50728434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module, we will seek</a:t>
            </a:r>
            <a:r>
              <a:rPr lang="en-US" baseline="0" dirty="0"/>
              <a:t> to cover many performance metrics that are commonly used by Six Sigma practitioners.</a:t>
            </a:r>
          </a:p>
          <a:p>
            <a:pPr>
              <a:buFont typeface="Arial" pitchFamily="34" charset="0"/>
              <a:buChar char="•"/>
            </a:pPr>
            <a:r>
              <a:rPr lang="en-US" dirty="0"/>
              <a:t>It</a:t>
            </a:r>
            <a:r>
              <a:rPr lang="en-US" baseline="0" dirty="0"/>
              <a:t> is important to identify the right Six Sigma metric that is appropriate for a business situation, so that it helps tell a good story about the problem faced.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135</a:t>
            </a:fld>
            <a:endParaRPr lang="en-US" dirty="0"/>
          </a:p>
        </p:txBody>
      </p:sp>
    </p:spTree>
    <p:extLst>
      <p:ext uri="{BB962C8B-B14F-4D97-AF65-F5344CB8AC3E}">
        <p14:creationId xmlns:p14="http://schemas.microsoft.com/office/powerpoint/2010/main" val="358508045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calculation is simple: the defects per unit are the total number of defects divided by the total number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136</a:t>
            </a:fld>
            <a:endParaRPr lang="en-US" dirty="0"/>
          </a:p>
        </p:txBody>
      </p:sp>
    </p:spTree>
    <p:extLst>
      <p:ext uri="{BB962C8B-B14F-4D97-AF65-F5344CB8AC3E}">
        <p14:creationId xmlns:p14="http://schemas.microsoft.com/office/powerpoint/2010/main" val="38595850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DPMO (Defects per Million Opportunities) is one of the most important Six</a:t>
            </a:r>
            <a:r>
              <a:rPr lang="en-US" baseline="0" dirty="0"/>
              <a:t> Sigma metrics. It is commonly referred to in context of a Six Sigma process. Remember 3.4 defects per million opportunities?</a:t>
            </a:r>
          </a:p>
          <a:p>
            <a:pPr>
              <a:buFont typeface="Arial" pitchFamily="34" charset="0"/>
              <a:buChar char="•"/>
            </a:pPr>
            <a:r>
              <a:rPr lang="en-US" dirty="0"/>
              <a:t>Take</a:t>
            </a:r>
            <a:r>
              <a:rPr lang="en-US" baseline="0" dirty="0"/>
              <a:t> note of the following abbreviations: D = defect, U = unit, O = opportunity.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137</a:t>
            </a:fld>
            <a:endParaRPr lang="en-US" dirty="0"/>
          </a:p>
        </p:txBody>
      </p:sp>
    </p:spTree>
    <p:extLst>
      <p:ext uri="{BB962C8B-B14F-4D97-AF65-F5344CB8AC3E}">
        <p14:creationId xmlns:p14="http://schemas.microsoft.com/office/powerpoint/2010/main" val="13825259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correctly</a:t>
            </a:r>
            <a:r>
              <a:rPr lang="en-US" baseline="0" dirty="0"/>
              <a:t> leverage the DPMO metric, it is important to understand the difference between a “defect” and something that is “defective.”</a:t>
            </a:r>
          </a:p>
          <a:p>
            <a:pPr>
              <a:buFont typeface="Arial" pitchFamily="34" charset="0"/>
              <a:buChar char="•"/>
            </a:pPr>
            <a:r>
              <a:rPr lang="en-US" b="1" baseline="0" dirty="0"/>
              <a:t> Defective </a:t>
            </a:r>
            <a:r>
              <a:rPr lang="en-US" baseline="0" dirty="0"/>
              <a:t>suggests that a unit has been compromised in some way. It has </a:t>
            </a:r>
            <a:r>
              <a:rPr lang="en-US" i="1" baseline="0" dirty="0"/>
              <a:t>at least </a:t>
            </a:r>
            <a:r>
              <a:rPr lang="en-US" baseline="0" dirty="0"/>
              <a:t>1 defect, but typically has multiple defects or critical defects to cause an item to be defective.</a:t>
            </a:r>
          </a:p>
          <a:p>
            <a:pPr>
              <a:buFont typeface="Arial" pitchFamily="34" charset="0"/>
              <a:buChar char="•"/>
            </a:pPr>
            <a:r>
              <a:rPr lang="en-US" baseline="0" dirty="0"/>
              <a:t> A </a:t>
            </a:r>
            <a:r>
              <a:rPr lang="en-US" b="1" baseline="0" dirty="0"/>
              <a:t>defect</a:t>
            </a:r>
            <a:r>
              <a:rPr lang="en-US" baseline="0" dirty="0"/>
              <a:t> is a single error, mistake, flaw, or any other type of imperfection that reduces the value of a product or unit. A single defect may not render the product or unit defective, depending on how it impacts the functionality for the customer (or customer specifications).</a:t>
            </a:r>
          </a:p>
          <a:p>
            <a:pPr>
              <a:buFont typeface="Arial" pitchFamily="34" charset="0"/>
              <a:buChar char="•"/>
            </a:pPr>
            <a:r>
              <a:rPr lang="en-US" baseline="0" dirty="0"/>
              <a:t>So to differentiate between terms, a </a:t>
            </a:r>
            <a:r>
              <a:rPr lang="en-US" i="1" baseline="0" dirty="0"/>
              <a:t>defect</a:t>
            </a:r>
            <a:r>
              <a:rPr lang="en-US" baseline="0" dirty="0"/>
              <a:t> means that part of a unit is bad, and </a:t>
            </a:r>
            <a:r>
              <a:rPr lang="en-US" i="1" baseline="0" dirty="0"/>
              <a:t>defective</a:t>
            </a:r>
            <a:r>
              <a:rPr lang="en-US" baseline="0" dirty="0"/>
              <a:t> means the whole unit is bad.</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138</a:t>
            </a:fld>
            <a:endParaRPr lang="en-US" dirty="0"/>
          </a:p>
        </p:txBody>
      </p:sp>
    </p:spTree>
    <p:extLst>
      <p:ext uri="{BB962C8B-B14F-4D97-AF65-F5344CB8AC3E}">
        <p14:creationId xmlns:p14="http://schemas.microsoft.com/office/powerpoint/2010/main" val="28290417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Every</a:t>
            </a:r>
            <a:r>
              <a:rPr lang="en-US" baseline="0" dirty="0"/>
              <a:t> possible defect is considered an “opportunity.” If a unit has 6 possible defects, then it has 6 opportunities. 100 units have 600 opportunities (100 units × 6 opportunities/unit).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139</a:t>
            </a:fld>
            <a:endParaRPr lang="en-US" dirty="0"/>
          </a:p>
        </p:txBody>
      </p:sp>
    </p:spTree>
    <p:extLst>
      <p:ext uri="{BB962C8B-B14F-4D97-AF65-F5344CB8AC3E}">
        <p14:creationId xmlns:p14="http://schemas.microsoft.com/office/powerpoint/2010/main" val="344021672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This is</a:t>
            </a:r>
            <a:r>
              <a:rPr lang="en-US" baseline="0" dirty="0"/>
              <a:t> </a:t>
            </a:r>
            <a:r>
              <a:rPr lang="en-US" dirty="0"/>
              <a:t>how to calculate DPMO.</a:t>
            </a:r>
          </a:p>
          <a:p>
            <a:pPr marL="228600" indent="-228600">
              <a:buFont typeface="+mj-lt"/>
              <a:buAutoNum type="arabicParenR"/>
            </a:pPr>
            <a:r>
              <a:rPr lang="en-US" dirty="0"/>
              <a:t>Using the given information (6 opportunities per unit, and an average of 4 defects per 100 unites)</a:t>
            </a:r>
          </a:p>
          <a:p>
            <a:pPr marL="228600" indent="-228600">
              <a:buFont typeface="+mj-lt"/>
              <a:buAutoNum type="arabicParenR"/>
            </a:pPr>
            <a:r>
              <a:rPr lang="en-US" dirty="0"/>
              <a:t>Total opportunities = 6</a:t>
            </a:r>
            <a:r>
              <a:rPr lang="en-US" baseline="0" dirty="0"/>
              <a:t> defect opportunities per unit × 100 units = 600 defect opportunities</a:t>
            </a:r>
          </a:p>
          <a:p>
            <a:pPr marL="228600" indent="-228600">
              <a:buFont typeface="+mj-lt"/>
              <a:buAutoNum type="arabicParenR"/>
            </a:pPr>
            <a:r>
              <a:rPr lang="en-US" baseline="0" dirty="0"/>
              <a:t>Defect rate = 4 defects/600 defect opportunities</a:t>
            </a:r>
          </a:p>
          <a:p>
            <a:pPr marL="228600" indent="-228600">
              <a:buFont typeface="+mj-lt"/>
              <a:buAutoNum type="arabicParenR"/>
            </a:pPr>
            <a:r>
              <a:rPr lang="en-US" baseline="0" dirty="0"/>
              <a:t>DPMO = 6,667 defects per million opportunities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140</a:t>
            </a:fld>
            <a:endParaRPr lang="en-US" dirty="0"/>
          </a:p>
        </p:txBody>
      </p:sp>
    </p:spTree>
    <p:extLst>
      <p:ext uri="{BB962C8B-B14F-4D97-AF65-F5344CB8AC3E}">
        <p14:creationId xmlns:p14="http://schemas.microsoft.com/office/powerpoint/2010/main" val="312027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15</a:t>
            </a:fld>
            <a:endParaRPr lang="en-US" dirty="0"/>
          </a:p>
        </p:txBody>
      </p:sp>
    </p:spTree>
    <p:extLst>
      <p:ext uri="{BB962C8B-B14F-4D97-AF65-F5344CB8AC3E}">
        <p14:creationId xmlns:p14="http://schemas.microsoft.com/office/powerpoint/2010/main" val="38860939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why is</a:t>
            </a:r>
            <a:r>
              <a:rPr lang="en-US" baseline="0" dirty="0"/>
              <a:t> the “million” in “defects per million” opportunities significant?</a:t>
            </a:r>
          </a:p>
          <a:p>
            <a:pPr>
              <a:buFont typeface="Arial" pitchFamily="34" charset="0"/>
              <a:buChar char="•"/>
            </a:pPr>
            <a:r>
              <a:rPr lang="en-US" baseline="0" dirty="0"/>
              <a:t>Because when a process approaches Six Sigma performance, the number of defects becomes immeasurable across smaller populations. At Six Sigma it is only 3.4 defects per million.</a:t>
            </a:r>
          </a:p>
          <a:p>
            <a:pPr>
              <a:buFont typeface="Arial" pitchFamily="34" charset="0"/>
              <a:buChar char="•"/>
            </a:pPr>
            <a:r>
              <a:rPr lang="en-US" baseline="0" dirty="0"/>
              <a:t>We need the million to have enough</a:t>
            </a:r>
            <a:r>
              <a:rPr lang="en-US" b="1" i="0" baseline="0" dirty="0"/>
              <a:t> </a:t>
            </a:r>
            <a:r>
              <a:rPr lang="en-US" i="1" baseline="0" dirty="0"/>
              <a:t>resolution</a:t>
            </a:r>
            <a:r>
              <a:rPr lang="en-US" b="1" i="0" baseline="0" dirty="0"/>
              <a:t> </a:t>
            </a:r>
            <a:r>
              <a:rPr lang="en-US" baseline="0" dirty="0"/>
              <a:t>to count the defects.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141</a:t>
            </a:fld>
            <a:endParaRPr lang="en-US" dirty="0"/>
          </a:p>
        </p:txBody>
      </p:sp>
    </p:spTree>
    <p:extLst>
      <p:ext uri="{BB962C8B-B14F-4D97-AF65-F5344CB8AC3E}">
        <p14:creationId xmlns:p14="http://schemas.microsoft.com/office/powerpoint/2010/main" val="365047542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Rolled Throughput Yield </a:t>
            </a:r>
            <a:r>
              <a:rPr lang="en-US" dirty="0"/>
              <a:t>is a measure for the cumulative quality across an</a:t>
            </a:r>
            <a:r>
              <a:rPr lang="en-US" baseline="0" dirty="0"/>
              <a:t> entire process.</a:t>
            </a:r>
          </a:p>
          <a:p>
            <a:pPr>
              <a:buFont typeface="Arial" pitchFamily="34" charset="0"/>
              <a:buChar char="•"/>
            </a:pPr>
            <a:r>
              <a:rPr lang="en-US" baseline="0" dirty="0"/>
              <a:t>It measures the yield for each step in a process to determine the probability that a unit will make it through the entire process without a defect.</a:t>
            </a:r>
          </a:p>
          <a:p>
            <a:pPr>
              <a:buFont typeface="Arial" pitchFamily="34" charset="0"/>
              <a:buChar char="•"/>
            </a:pPr>
            <a:r>
              <a:rPr lang="en-US" baseline="0" dirty="0"/>
              <a:t>It can help uncover where we have waste in a process, helping to scope process improvement efforts.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142</a:t>
            </a:fld>
            <a:endParaRPr lang="en-US" dirty="0"/>
          </a:p>
        </p:txBody>
      </p:sp>
    </p:spTree>
    <p:extLst>
      <p:ext uri="{BB962C8B-B14F-4D97-AF65-F5344CB8AC3E}">
        <p14:creationId xmlns:p14="http://schemas.microsoft.com/office/powerpoint/2010/main" val="29166076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this example you can see how RTY is calculated.</a:t>
            </a:r>
          </a:p>
          <a:p>
            <a:pPr>
              <a:buFont typeface="Arial" pitchFamily="34" charset="0"/>
              <a:buChar char="•"/>
            </a:pPr>
            <a:r>
              <a:rPr lang="en-US" baseline="0" dirty="0"/>
              <a:t>The yield (or percent of units that get through without a defect) is shown for each step in this 5-step process.</a:t>
            </a:r>
          </a:p>
          <a:p>
            <a:pPr>
              <a:buFont typeface="Arial" pitchFamily="34" charset="0"/>
              <a:buChar char="•"/>
            </a:pPr>
            <a:r>
              <a:rPr lang="en-US" baseline="0" dirty="0"/>
              <a:t>To calculate the RTY, multiply the yield for all 5 steps. In this example 77% of units get through all 5 process steps without a defect.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143</a:t>
            </a:fld>
            <a:endParaRPr lang="en-US" dirty="0"/>
          </a:p>
        </p:txBody>
      </p:sp>
    </p:spTree>
    <p:extLst>
      <p:ext uri="{BB962C8B-B14F-4D97-AF65-F5344CB8AC3E}">
        <p14:creationId xmlns:p14="http://schemas.microsoft.com/office/powerpoint/2010/main" val="30899227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the previous example, the yield for each step was provided. Obviously, one must be able to calculate yield to get to RTY.</a:t>
            </a:r>
          </a:p>
          <a:p>
            <a:pPr>
              <a:buFont typeface="Arial" pitchFamily="34" charset="0"/>
              <a:buChar char="•"/>
            </a:pPr>
            <a:r>
              <a:rPr lang="en-US" baseline="0" dirty="0"/>
              <a:t>Here are a few key terms/abbreviations that are important when calculating yield.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144</a:t>
            </a:fld>
            <a:endParaRPr lang="en-US" dirty="0"/>
          </a:p>
        </p:txBody>
      </p:sp>
    </p:spTree>
    <p:extLst>
      <p:ext uri="{BB962C8B-B14F-4D97-AF65-F5344CB8AC3E}">
        <p14:creationId xmlns:p14="http://schemas.microsoft.com/office/powerpoint/2010/main" val="97976737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Yield</a:t>
            </a:r>
            <a:r>
              <a:rPr lang="en-US" dirty="0"/>
              <a:t> </a:t>
            </a:r>
            <a:r>
              <a:rPr lang="en-US" baseline="0" dirty="0"/>
              <a:t>is the success rate for a process step, or probability that it will not produce a defect.</a:t>
            </a:r>
          </a:p>
          <a:p>
            <a:pPr>
              <a:buFont typeface="Arial" pitchFamily="34" charset="0"/>
              <a:buChar char="•"/>
            </a:pPr>
            <a:r>
              <a:rPr lang="en-US" baseline="0" dirty="0"/>
              <a:t>To calculate the yield, use the equation on this slide.</a:t>
            </a:r>
          </a:p>
          <a:p>
            <a:pPr>
              <a:buFont typeface="Arial" pitchFamily="34" charset="0"/>
              <a:buChar char="•"/>
            </a:pPr>
            <a:r>
              <a:rPr lang="en-US" baseline="0" dirty="0"/>
              <a:t>In this example, the DPU (defects per unit) is 0.109 (65 defects/598 units).</a:t>
            </a:r>
          </a:p>
          <a:p>
            <a:pPr>
              <a:buFont typeface="Arial" pitchFamily="34" charset="0"/>
              <a:buChar char="•"/>
            </a:pPr>
            <a:r>
              <a:rPr lang="en-US" baseline="0" dirty="0"/>
              <a:t>Plugging the DPU, and using the mathematical constant for e (2.718), the result is 0.8967, or 90% when rounded.</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145</a:t>
            </a:fld>
            <a:endParaRPr lang="en-US" dirty="0"/>
          </a:p>
        </p:txBody>
      </p:sp>
    </p:spTree>
    <p:extLst>
      <p:ext uri="{BB962C8B-B14F-4D97-AF65-F5344CB8AC3E}">
        <p14:creationId xmlns:p14="http://schemas.microsoft.com/office/powerpoint/2010/main" val="94985156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slide allows us to see a visual, in tabular form, that shows the inputs when calculating DPU and yield for each process step.</a:t>
            </a:r>
          </a:p>
          <a:p>
            <a:pPr>
              <a:buFont typeface="Arial" pitchFamily="34" charset="0"/>
              <a:buChar char="•"/>
            </a:pPr>
            <a:r>
              <a:rPr lang="en-US" baseline="0" dirty="0"/>
              <a:t>On the right of the table you can see the RTY variation through the process steps.</a:t>
            </a:r>
          </a:p>
          <a:p>
            <a:pPr>
              <a:buFont typeface="Arial" pitchFamily="34" charset="0"/>
              <a:buChar char="•"/>
            </a:pPr>
            <a:r>
              <a:rPr lang="en-US" baseline="0" dirty="0"/>
              <a:t>Which steps seem to be opportunities? Notice the yield in steps 1 and 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146</a:t>
            </a:fld>
            <a:endParaRPr lang="en-US" dirty="0"/>
          </a:p>
        </p:txBody>
      </p:sp>
    </p:spTree>
    <p:extLst>
      <p:ext uri="{BB962C8B-B14F-4D97-AF65-F5344CB8AC3E}">
        <p14:creationId xmlns:p14="http://schemas.microsoft.com/office/powerpoint/2010/main" val="468944673"/>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Instead of using the equation</a:t>
            </a:r>
            <a:r>
              <a:rPr lang="en-US" baseline="0" dirty="0"/>
              <a:t> provided earlier, there is a quick and easy way to estimate yield.</a:t>
            </a:r>
          </a:p>
          <a:p>
            <a:pPr>
              <a:buFont typeface="Arial" pitchFamily="34" charset="0"/>
              <a:buChar char="•"/>
            </a:pPr>
            <a:r>
              <a:rPr lang="en-US" baseline="0" dirty="0"/>
              <a:t> Assuming maximum DPU is 1*, so to get a yield percent just subtract DPU from 1.</a:t>
            </a:r>
          </a:p>
          <a:p>
            <a:pPr>
              <a:buFont typeface="Arial" pitchFamily="34" charset="0"/>
              <a:buChar char="•"/>
            </a:pPr>
            <a:r>
              <a:rPr lang="en-US" baseline="0" dirty="0"/>
              <a:t>As you can see, by calculating the yield this way we get nearly the same result for the RTY (76%) calculated earlier (which was 77%).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147</a:t>
            </a:fld>
            <a:endParaRPr lang="en-US" dirty="0"/>
          </a:p>
        </p:txBody>
      </p:sp>
    </p:spTree>
    <p:extLst>
      <p:ext uri="{BB962C8B-B14F-4D97-AF65-F5344CB8AC3E}">
        <p14:creationId xmlns:p14="http://schemas.microsoft.com/office/powerpoint/2010/main" val="333616108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case</a:t>
            </a:r>
            <a:r>
              <a:rPr lang="en-US" baseline="0" dirty="0"/>
              <a:t> that you’re counting defectives rather than defects, we can use First Time Yield (FTY) as our yield value in our RTY calculation. FTY is the count of “non-defective” (e.g. good units) produced by the process divided by the total number of units going into the process (assuming no rework). So if your process step had 100 units go in and 87 good units come out then your FTY for that step is 87/100 or 87%.</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148</a:t>
            </a:fld>
            <a:endParaRPr lang="en-US" dirty="0"/>
          </a:p>
        </p:txBody>
      </p:sp>
    </p:spTree>
    <p:extLst>
      <p:ext uri="{BB962C8B-B14F-4D97-AF65-F5344CB8AC3E}">
        <p14:creationId xmlns:p14="http://schemas.microsoft.com/office/powerpoint/2010/main" val="27239732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149</a:t>
            </a:fld>
            <a:endParaRPr lang="en-US" dirty="0"/>
          </a:p>
        </p:txBody>
      </p:sp>
    </p:spTree>
    <p:extLst>
      <p:ext uri="{BB962C8B-B14F-4D97-AF65-F5344CB8AC3E}">
        <p14:creationId xmlns:p14="http://schemas.microsoft.com/office/powerpoint/2010/main" val="99946111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recap from our overview of Six Sigma.</a:t>
            </a:r>
            <a:r>
              <a:rPr lang="en-US" baseline="0" dirty="0"/>
              <a:t> DMAIC is a structured, rigorous methodology that can be applied to</a:t>
            </a:r>
            <a:r>
              <a:rPr lang="en-US" i="1" baseline="0" dirty="0"/>
              <a:t> any </a:t>
            </a:r>
            <a:r>
              <a:rPr lang="en-US" baseline="0" dirty="0"/>
              <a:t>process to achieve Six Sigma.</a:t>
            </a:r>
          </a:p>
          <a:p>
            <a:pPr>
              <a:buFont typeface="Arial" pitchFamily="34" charset="0"/>
              <a:buChar char="•"/>
            </a:pPr>
            <a:r>
              <a:rPr lang="en-US" baseline="0" dirty="0"/>
              <a:t>DMAIC consists of 5 phases: Define, Measure, Analyze, Improve, Control.</a:t>
            </a:r>
          </a:p>
          <a:p>
            <a:pPr>
              <a:buFont typeface="Arial" pitchFamily="34" charset="0"/>
              <a:buChar char="•"/>
            </a:pPr>
            <a:r>
              <a:rPr lang="en-US" baseline="0" dirty="0"/>
              <a:t>The first step in any DMAIC project, beginning in the define phase of course, is to create a project charter. It is what sets direction for a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150</a:t>
            </a:fld>
            <a:endParaRPr lang="en-US" dirty="0"/>
          </a:p>
        </p:txBody>
      </p:sp>
    </p:spTree>
    <p:extLst>
      <p:ext uri="{BB962C8B-B14F-4D97-AF65-F5344CB8AC3E}">
        <p14:creationId xmlns:p14="http://schemas.microsoft.com/office/powerpoint/2010/main" val="369998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Six Sigma was originally developed</a:t>
            </a:r>
            <a:r>
              <a:rPr lang="en-US" baseline="0" dirty="0"/>
              <a:t> by Motorola in 1986, but really became popular when Jack Welch at GE made it the focus of his business strategy. Since the late 90s, it has become widely used across many industries. Maybe you have heard of a few of these?</a:t>
            </a:r>
            <a:endParaRPr lang="en-US" dirty="0"/>
          </a:p>
          <a:p>
            <a:pPr>
              <a:buFont typeface="Arial" pitchFamily="34" charset="0"/>
              <a:buChar char="•"/>
            </a:pPr>
            <a:r>
              <a:rPr lang="en-US" dirty="0"/>
              <a:t>While</a:t>
            </a:r>
            <a:r>
              <a:rPr lang="en-US" baseline="0" dirty="0"/>
              <a:t> the term “Lean” was coined in the 1990s, the methodology is mainly based on the concepts of the Toyota Production System, which was developed by Taiichi Ohno, Shigeo Shingo, and Eiji Toyoda at Toyota between 1948 and 1975.</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a:t>
            </a:fld>
            <a:endParaRPr lang="en-US" dirty="0"/>
          </a:p>
        </p:txBody>
      </p:sp>
    </p:spTree>
    <p:extLst>
      <p:ext uri="{BB962C8B-B14F-4D97-AF65-F5344CB8AC3E}">
        <p14:creationId xmlns:p14="http://schemas.microsoft.com/office/powerpoint/2010/main" val="327639824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project charter </a:t>
            </a:r>
            <a:r>
              <a:rPr lang="en-US" dirty="0"/>
              <a:t>is important</a:t>
            </a:r>
            <a:r>
              <a:rPr lang="en-US" baseline="0" dirty="0"/>
              <a:t> b</a:t>
            </a:r>
            <a:r>
              <a:rPr lang="en-US" dirty="0"/>
              <a:t>ecause it provides</a:t>
            </a:r>
            <a:r>
              <a:rPr lang="en-US" baseline="0" dirty="0"/>
              <a:t> information that is core to a project. It is a contract of sorts between project champions, sponsors, stakeholders, and the project team. It is a quick reference to tell the story of what, why, who, when, etc.</a:t>
            </a:r>
            <a:endParaRPr lang="en-US" dirty="0"/>
          </a:p>
          <a:p>
            <a:pPr>
              <a:buFont typeface="Arial" pitchFamily="34" charset="0"/>
              <a:buChar char="•"/>
            </a:pPr>
            <a:r>
              <a:rPr lang="en-US" dirty="0"/>
              <a:t>To set the </a:t>
            </a:r>
            <a:r>
              <a:rPr lang="en-US" i="1" dirty="0"/>
              <a:t>right</a:t>
            </a:r>
            <a:r>
              <a:rPr lang="en-US" dirty="0"/>
              <a:t> direction for a project, </a:t>
            </a:r>
            <a:r>
              <a:rPr lang="en-US" baseline="0" dirty="0"/>
              <a:t>it is critical to define certain guardrails to ensure the project stays on track and is successful. Examples are:</a:t>
            </a:r>
          </a:p>
          <a:p>
            <a:pPr marL="685800" lvl="1" indent="-228600">
              <a:buFont typeface="+mj-lt"/>
              <a:buAutoNum type="arabicParenR"/>
            </a:pPr>
            <a:r>
              <a:rPr lang="en-US" baseline="0" dirty="0"/>
              <a:t>The scope of work, or boundaries within which the project will operate</a:t>
            </a:r>
          </a:p>
          <a:p>
            <a:pPr marL="685800" lvl="1" indent="-228600">
              <a:buFont typeface="+mj-lt"/>
              <a:buAutoNum type="arabicParenR"/>
            </a:pPr>
            <a:r>
              <a:rPr lang="en-US" baseline="0" dirty="0"/>
              <a:t>The team that will execute the project and who will lead them</a:t>
            </a:r>
          </a:p>
          <a:p>
            <a:pPr marL="685800" lvl="1" indent="-228600">
              <a:buFont typeface="+mj-lt"/>
              <a:buAutoNum type="arabicParenR"/>
            </a:pPr>
            <a:r>
              <a:rPr lang="en-US" baseline="0" dirty="0"/>
              <a:t>Who the decision makers are </a:t>
            </a:r>
          </a:p>
          <a:p>
            <a:pPr marL="685800" lvl="1" indent="-228600">
              <a:buFont typeface="+mj-lt"/>
              <a:buAutoNum type="arabicParenR"/>
            </a:pPr>
            <a:r>
              <a:rPr lang="en-US" baseline="0" dirty="0"/>
              <a:t>What are the measures of success.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151</a:t>
            </a:fld>
            <a:endParaRPr lang="en-US" dirty="0"/>
          </a:p>
        </p:txBody>
      </p:sp>
    </p:spTree>
    <p:extLst>
      <p:ext uri="{BB962C8B-B14F-4D97-AF65-F5344CB8AC3E}">
        <p14:creationId xmlns:p14="http://schemas.microsoft.com/office/powerpoint/2010/main" val="180900654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 blank canvas of a project charter template. Next we explore the key components.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152</a:t>
            </a:fld>
            <a:endParaRPr lang="en-US" dirty="0"/>
          </a:p>
        </p:txBody>
      </p:sp>
    </p:spTree>
    <p:extLst>
      <p:ext uri="{BB962C8B-B14F-4D97-AF65-F5344CB8AC3E}">
        <p14:creationId xmlns:p14="http://schemas.microsoft.com/office/powerpoint/2010/main" val="298800252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you can</a:t>
            </a:r>
            <a:r>
              <a:rPr lang="en-US" baseline="0" dirty="0"/>
              <a:t> see an example of a project charter in the background and discussion points that highlight all the key elements of a project charter. A good project charter is very clear, definitive, concise. It’s best to keep it in a one-page layout. It will be easy to share, easy to read, and is useful for quickly communicating to people who may not be familiar with the project.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153</a:t>
            </a:fld>
            <a:endParaRPr lang="en-US" dirty="0"/>
          </a:p>
        </p:txBody>
      </p:sp>
    </p:spTree>
    <p:extLst>
      <p:ext uri="{BB962C8B-B14F-4D97-AF65-F5344CB8AC3E}">
        <p14:creationId xmlns:p14="http://schemas.microsoft.com/office/powerpoint/2010/main" val="338847213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title</a:t>
            </a:r>
            <a:r>
              <a:rPr lang="en-US" baseline="0" dirty="0"/>
              <a:t> may seem like an insignificant piece of the charter, but do not underestimate the power of</a:t>
            </a:r>
            <a:r>
              <a:rPr lang="en-US" b="1" baseline="0" dirty="0"/>
              <a:t> </a:t>
            </a:r>
            <a:r>
              <a:rPr lang="en-US" i="1" baseline="0" dirty="0"/>
              <a:t>branding</a:t>
            </a:r>
            <a:r>
              <a:rPr lang="en-US" baseline="0" dirty="0"/>
              <a:t>. This is how your project will be known to others, and keeping it top of mind is obviously part of ensuring its success.</a:t>
            </a:r>
          </a:p>
          <a:p>
            <a:pPr>
              <a:buFont typeface="Arial" pitchFamily="34" charset="0"/>
              <a:buChar char="•"/>
            </a:pPr>
            <a:r>
              <a:rPr lang="en-US" baseline="0" dirty="0"/>
              <a:t>The project leader is responsible, and ultimately accountable, for the execution and success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154</a:t>
            </a:fld>
            <a:endParaRPr lang="en-US" dirty="0"/>
          </a:p>
        </p:txBody>
      </p:sp>
    </p:spTree>
    <p:extLst>
      <p:ext uri="{BB962C8B-B14F-4D97-AF65-F5344CB8AC3E}">
        <p14:creationId xmlns:p14="http://schemas.microsoft.com/office/powerpoint/2010/main" val="40937393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a:t>
            </a:r>
            <a:r>
              <a:rPr lang="en-US" b="1" baseline="0" dirty="0"/>
              <a:t>business case </a:t>
            </a:r>
            <a:r>
              <a:rPr lang="en-US" baseline="0" dirty="0"/>
              <a:t>clearly articulates why it is necessary to do the project and what is the benefit to the customer, to employees, or to the shareholders.</a:t>
            </a:r>
          </a:p>
          <a:p>
            <a:pPr>
              <a:buFont typeface="Arial" pitchFamily="34" charset="0"/>
              <a:buChar char="•"/>
            </a:pPr>
            <a:r>
              <a:rPr lang="en-US" baseline="0" dirty="0"/>
              <a:t>A problem by itself is not enough to articulate why a project needs to be done. The business case turns the problem into the reason a business should care: what is the cost of the problem, what is the impact to customers, or what is the lost revenue opportunity?</a:t>
            </a:r>
          </a:p>
          <a:p>
            <a:pPr>
              <a:buFont typeface="Arial" pitchFamily="34" charset="0"/>
              <a:buChar char="•"/>
            </a:pPr>
            <a:r>
              <a:rPr lang="en-US" baseline="0" dirty="0"/>
              <a:t>It is important for the business case to be quantifiable. Stakeholders have to know what success looks like.</a:t>
            </a:r>
          </a:p>
          <a:p>
            <a:pPr>
              <a:buFont typeface="Arial" pitchFamily="34" charset="0"/>
              <a:buChar char="•"/>
            </a:pPr>
            <a:r>
              <a:rPr lang="en-US" baseline="0" dirty="0"/>
              <a:t>Cost of poor quality, as described earlier, is a great approach to quantifying the business case.</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155</a:t>
            </a:fld>
            <a:endParaRPr lang="en-US" dirty="0"/>
          </a:p>
        </p:txBody>
      </p:sp>
    </p:spTree>
    <p:extLst>
      <p:ext uri="{BB962C8B-B14F-4D97-AF65-F5344CB8AC3E}">
        <p14:creationId xmlns:p14="http://schemas.microsoft.com/office/powerpoint/2010/main" val="32395951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a:t>
            </a:r>
            <a:r>
              <a:rPr lang="en-US" baseline="0" dirty="0"/>
              <a:t> well-written </a:t>
            </a:r>
            <a:r>
              <a:rPr lang="en-US" b="1" baseline="0" dirty="0"/>
              <a:t>problem statement </a:t>
            </a:r>
            <a:r>
              <a:rPr lang="en-US" baseline="0" dirty="0"/>
              <a:t>includes all of the following: </a:t>
            </a:r>
          </a:p>
          <a:p>
            <a:pPr marL="685800" lvl="1" indent="-228600">
              <a:buFont typeface="+mj-lt"/>
              <a:buAutoNum type="arabicParenR"/>
            </a:pPr>
            <a:r>
              <a:rPr lang="en-US" baseline="0" dirty="0"/>
              <a:t>Declaration of the current state of a problem in terms of a given measure</a:t>
            </a:r>
          </a:p>
          <a:p>
            <a:pPr marL="685800" lvl="1" indent="-228600">
              <a:buFont typeface="+mj-lt"/>
              <a:buAutoNum type="arabicParenR"/>
            </a:pPr>
            <a:r>
              <a:rPr lang="en-US" baseline="0" dirty="0"/>
              <a:t>A goal for the measure, which establishes a gap from the current state</a:t>
            </a:r>
          </a:p>
          <a:p>
            <a:pPr marL="685800" lvl="1" indent="-228600">
              <a:buFont typeface="+mj-lt"/>
              <a:buAutoNum type="arabicParenR"/>
            </a:pPr>
            <a:r>
              <a:rPr lang="en-US" baseline="0" dirty="0"/>
              <a:t>An objective that states how much of the gap the project aims to close</a:t>
            </a:r>
          </a:p>
          <a:p>
            <a:pPr marL="685800" lvl="1" indent="-228600">
              <a:buFont typeface="+mj-lt"/>
              <a:buAutoNum type="arabicParenR"/>
            </a:pPr>
            <a:r>
              <a:rPr lang="en-US" baseline="0" dirty="0"/>
              <a:t>The monetary value of the objective (cost of poor quality)</a:t>
            </a:r>
          </a:p>
          <a:p>
            <a:pPr marL="685800" lvl="1" indent="-228600">
              <a:buFont typeface="+mj-lt"/>
              <a:buAutoNum type="arabicParenR"/>
            </a:pPr>
            <a:r>
              <a:rPr lang="en-US" baseline="0" dirty="0"/>
              <a:t>Finally, a timeline that the project will meet.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156</a:t>
            </a:fld>
            <a:endParaRPr lang="en-US" dirty="0"/>
          </a:p>
        </p:txBody>
      </p:sp>
    </p:spTree>
    <p:extLst>
      <p:ext uri="{BB962C8B-B14F-4D97-AF65-F5344CB8AC3E}">
        <p14:creationId xmlns:p14="http://schemas.microsoft.com/office/powerpoint/2010/main" val="131033879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are a couple of example</a:t>
            </a:r>
            <a:r>
              <a:rPr lang="en-US" baseline="0" dirty="0"/>
              <a:t> problem statements.</a:t>
            </a:r>
          </a:p>
          <a:p>
            <a:pPr>
              <a:buFont typeface="Arial" pitchFamily="34" charset="0"/>
              <a:buChar char="•"/>
            </a:pPr>
            <a:r>
              <a:rPr lang="en-US" baseline="0" dirty="0"/>
              <a:t>Can you identify the key elements of a problem statement?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157</a:t>
            </a:fld>
            <a:endParaRPr lang="en-US" dirty="0"/>
          </a:p>
        </p:txBody>
      </p:sp>
    </p:spTree>
    <p:extLst>
      <p:ext uri="{BB962C8B-B14F-4D97-AF65-F5344CB8AC3E}">
        <p14:creationId xmlns:p14="http://schemas.microsoft.com/office/powerpoint/2010/main" val="50315224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How does</a:t>
            </a:r>
            <a:r>
              <a:rPr lang="en-US" baseline="0" dirty="0"/>
              <a:t> one know if a project does what it sets out to do?</a:t>
            </a:r>
          </a:p>
          <a:p>
            <a:pPr>
              <a:buFont typeface="Arial" pitchFamily="34" charset="0"/>
              <a:buChar char="•"/>
            </a:pPr>
            <a:r>
              <a:rPr lang="en-US" baseline="0" dirty="0"/>
              <a:t>It is critical that </a:t>
            </a:r>
            <a:r>
              <a:rPr lang="en-US" i="1" baseline="0" dirty="0"/>
              <a:t>every</a:t>
            </a:r>
            <a:r>
              <a:rPr lang="en-US" baseline="0" dirty="0"/>
              <a:t> project chooses the right metrics to determine success.</a:t>
            </a:r>
          </a:p>
          <a:p>
            <a:pPr>
              <a:buFont typeface="Arial" pitchFamily="34" charset="0"/>
              <a:buChar char="•"/>
            </a:pPr>
            <a:r>
              <a:rPr lang="en-US" baseline="0" dirty="0"/>
              <a:t>The metrics are the center point for the work to ensure that the direction and decisions made through the course of the project are based on data.</a:t>
            </a:r>
          </a:p>
          <a:p>
            <a:pPr>
              <a:buFont typeface="Arial" pitchFamily="34" charset="0"/>
              <a:buChar char="•"/>
            </a:pPr>
            <a:r>
              <a:rPr lang="en-US" dirty="0"/>
              <a:t>The</a:t>
            </a:r>
            <a:r>
              <a:rPr lang="en-US" baseline="0" dirty="0"/>
              <a:t> metrics are what stakeholders will judge the success of the project 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158</a:t>
            </a:fld>
            <a:endParaRPr lang="en-US" dirty="0"/>
          </a:p>
        </p:txBody>
      </p:sp>
    </p:spTree>
    <p:extLst>
      <p:ext uri="{BB962C8B-B14F-4D97-AF65-F5344CB8AC3E}">
        <p14:creationId xmlns:p14="http://schemas.microsoft.com/office/powerpoint/2010/main" val="237999441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project can</a:t>
            </a:r>
            <a:r>
              <a:rPr lang="en-US" baseline="0" dirty="0"/>
              <a:t> have many metrics, but the </a:t>
            </a:r>
            <a:r>
              <a:rPr lang="en-US" b="1" baseline="0" dirty="0"/>
              <a:t>primary</a:t>
            </a:r>
            <a:r>
              <a:rPr lang="en-US" baseline="0" dirty="0"/>
              <a:t> metric is the most important.</a:t>
            </a:r>
          </a:p>
          <a:p>
            <a:pPr>
              <a:buFont typeface="Arial" pitchFamily="34" charset="0"/>
              <a:buChar char="•"/>
            </a:pPr>
            <a:r>
              <a:rPr lang="en-US" baseline="0" dirty="0"/>
              <a:t>Choosing the primary metric should not be taken lightly. A Six Sigma expert should play a significant role in determining the primary metric to ensure it meets the characteristics of a good one.</a:t>
            </a:r>
          </a:p>
          <a:p>
            <a:pPr>
              <a:buFont typeface="Arial" pitchFamily="34" charset="0"/>
              <a:buChar char="•"/>
            </a:pPr>
            <a:r>
              <a:rPr lang="en-US" dirty="0"/>
              <a:t>The primary metric should be tied to the problem to ensure</a:t>
            </a:r>
            <a:r>
              <a:rPr lang="en-US" baseline="0" dirty="0"/>
              <a:t> that what is being measured is a direct indication of whether the problem is being solved or not.</a:t>
            </a:r>
          </a:p>
          <a:p>
            <a:pPr>
              <a:buFont typeface="Arial" pitchFamily="34" charset="0"/>
              <a:buChar char="•"/>
            </a:pPr>
            <a:r>
              <a:rPr lang="en-US" baseline="0" dirty="0"/>
              <a:t>Obviously, the primary metric should be measureable, otherwise it is of no use.</a:t>
            </a:r>
          </a:p>
          <a:p>
            <a:pPr>
              <a:buFont typeface="Arial" pitchFamily="34" charset="0"/>
              <a:buChar char="•"/>
            </a:pPr>
            <a:r>
              <a:rPr lang="en-US" baseline="0" dirty="0"/>
              <a:t>It should be expressible as an equation, meaning that the primary metric, Y, can be expressed as a function of the x’s.</a:t>
            </a:r>
          </a:p>
          <a:p>
            <a:pPr>
              <a:buFont typeface="Arial" pitchFamily="34" charset="0"/>
              <a:buChar char="•"/>
            </a:pPr>
            <a:r>
              <a:rPr lang="en-US" baseline="0" dirty="0"/>
              <a:t>The Y’s should be aligned to business objectives, meaning that the primary metric should be correlated to business results.</a:t>
            </a:r>
          </a:p>
          <a:p>
            <a:pPr>
              <a:buFont typeface="Arial" pitchFamily="34" charset="0"/>
              <a:buChar char="•"/>
            </a:pPr>
            <a:r>
              <a:rPr lang="en-US" baseline="0" dirty="0"/>
              <a:t>The primary metrics should be tracked at the proper frequency; in other words, they should be something that can be tracked frequently enough so that action can be taken quickly when the metric changes.</a:t>
            </a:r>
          </a:p>
          <a:p>
            <a:pPr>
              <a:buFont typeface="Arial" pitchFamily="34" charset="0"/>
              <a:buChar char="•"/>
            </a:pPr>
            <a:r>
              <a:rPr lang="en-US" baseline="0" dirty="0"/>
              <a:t>The primary metrics should always be expressed pictorially over time with a line chart (a run chart, time series, or control chart for example)</a:t>
            </a:r>
          </a:p>
          <a:p>
            <a:pPr>
              <a:buFont typeface="Arial" pitchFamily="34" charset="0"/>
              <a:buChar char="•"/>
            </a:pPr>
            <a:r>
              <a:rPr lang="en-US" baseline="0" dirty="0"/>
              <a:t>And, of course, it is important to validate that the measurement system is reliable.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159</a:t>
            </a:fld>
            <a:endParaRPr lang="en-US" dirty="0"/>
          </a:p>
        </p:txBody>
      </p:sp>
    </p:spTree>
    <p:extLst>
      <p:ext uri="{BB962C8B-B14F-4D97-AF65-F5344CB8AC3E}">
        <p14:creationId xmlns:p14="http://schemas.microsoft.com/office/powerpoint/2010/main" val="1442127695"/>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Do not trade one problem for another. Solutions need to be balanced. Be sure that you do not create an issue somewhere</a:t>
            </a:r>
            <a:r>
              <a:rPr lang="en-US" baseline="0" dirty="0"/>
              <a:t> else when you implement a solution to improve your primary metric. That is why </a:t>
            </a:r>
            <a:r>
              <a:rPr lang="en-US" b="1" baseline="0" dirty="0"/>
              <a:t>secondary metrics </a:t>
            </a:r>
            <a:r>
              <a:rPr lang="en-US" baseline="0" dirty="0"/>
              <a:t>are important.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160</a:t>
            </a:fld>
            <a:endParaRPr lang="en-US" dirty="0"/>
          </a:p>
        </p:txBody>
      </p:sp>
    </p:spTree>
    <p:extLst>
      <p:ext uri="{BB962C8B-B14F-4D97-AF65-F5344CB8AC3E}">
        <p14:creationId xmlns:p14="http://schemas.microsoft.com/office/powerpoint/2010/main" val="928909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Bill</a:t>
            </a:r>
            <a:r>
              <a:rPr lang="en-US" baseline="0" dirty="0"/>
              <a:t> Smith originally approached Bob Galvin with what he referred to as the “theory of latent defect.”  </a:t>
            </a:r>
          </a:p>
          <a:p>
            <a:pPr>
              <a:buFont typeface="Arial" pitchFamily="34" charset="0"/>
              <a:buChar char="•"/>
            </a:pPr>
            <a:r>
              <a:rPr lang="en-US" dirty="0"/>
              <a:t>The core principle of the theory is that </a:t>
            </a:r>
            <a:r>
              <a:rPr lang="en-US" b="1" i="0" dirty="0"/>
              <a:t>variation</a:t>
            </a:r>
            <a:r>
              <a:rPr lang="en-US" dirty="0"/>
              <a:t> in manufacturing processes is the main driver for </a:t>
            </a:r>
            <a:r>
              <a:rPr lang="en-US" b="1" i="0" dirty="0"/>
              <a:t>defects</a:t>
            </a:r>
            <a:r>
              <a:rPr lang="en-US" dirty="0"/>
              <a:t>, and eliminating variation will help eliminate defects.</a:t>
            </a:r>
            <a:r>
              <a:rPr lang="en-US" baseline="0" dirty="0"/>
              <a:t> In turn, it will</a:t>
            </a:r>
            <a:r>
              <a:rPr lang="en-US" dirty="0"/>
              <a:t> eliminate the wastes associated with defects, saving money and increasing customer satisfaction.</a:t>
            </a:r>
          </a:p>
          <a:p>
            <a:pPr>
              <a:buFont typeface="Arial" pitchFamily="34" charset="0"/>
              <a:buChar char="•"/>
            </a:pPr>
            <a:r>
              <a:rPr lang="en-US" dirty="0"/>
              <a:t>The threshold agreed to by Motorola</a:t>
            </a:r>
            <a:r>
              <a:rPr lang="en-US" baseline="0" dirty="0"/>
              <a:t> was 3.4 defects per million opportunities…does it sound familiar?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a:t>
            </a:fld>
            <a:endParaRPr lang="en-US" dirty="0"/>
          </a:p>
        </p:txBody>
      </p:sp>
    </p:spTree>
    <p:extLst>
      <p:ext uri="{BB962C8B-B14F-4D97-AF65-F5344CB8AC3E}">
        <p14:creationId xmlns:p14="http://schemas.microsoft.com/office/powerpoint/2010/main" val="163519897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you think about your primary metric, think about the really easy and obvious ways to improve the primary metric. Chances are that you can easily improve it by sacrificing something else.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161</a:t>
            </a:fld>
            <a:endParaRPr lang="en-US" dirty="0"/>
          </a:p>
        </p:txBody>
      </p:sp>
    </p:spTree>
    <p:extLst>
      <p:ext uri="{BB962C8B-B14F-4D97-AF65-F5344CB8AC3E}">
        <p14:creationId xmlns:p14="http://schemas.microsoft.com/office/powerpoint/2010/main" val="2545006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162</a:t>
            </a:fld>
            <a:endParaRPr lang="en-US" dirty="0"/>
          </a:p>
        </p:txBody>
      </p:sp>
    </p:spTree>
    <p:extLst>
      <p:ext uri="{BB962C8B-B14F-4D97-AF65-F5344CB8AC3E}">
        <p14:creationId xmlns:p14="http://schemas.microsoft.com/office/powerpoint/2010/main" val="167333815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163</a:t>
            </a:fld>
            <a:endParaRPr lang="en-US" dirty="0"/>
          </a:p>
        </p:txBody>
      </p:sp>
    </p:spTree>
    <p:extLst>
      <p:ext uri="{BB962C8B-B14F-4D97-AF65-F5344CB8AC3E}">
        <p14:creationId xmlns:p14="http://schemas.microsoft.com/office/powerpoint/2010/main" val="87172351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Team selection </a:t>
            </a:r>
            <a:r>
              <a:rPr lang="en-US" baseline="0" dirty="0"/>
              <a:t>is obviously not something that is unique to a Six Sigma project. Team selection is important in any kind of project. You want to choose a group of people that complement each other, share similar goals and objectives, and are not afraid to hold each other accountable for achieving the project’s objectives.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164</a:t>
            </a:fld>
            <a:endParaRPr lang="en-US" dirty="0"/>
          </a:p>
        </p:txBody>
      </p:sp>
    </p:spTree>
    <p:extLst>
      <p:ext uri="{BB962C8B-B14F-4D97-AF65-F5344CB8AC3E}">
        <p14:creationId xmlns:p14="http://schemas.microsoft.com/office/powerpoint/2010/main" val="103271028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should not be any surprises about what makes a team successful. These characteristics are all important for a team to be successful.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165</a:t>
            </a:fld>
            <a:endParaRPr lang="en-US" dirty="0"/>
          </a:p>
        </p:txBody>
      </p:sp>
    </p:spTree>
    <p:extLst>
      <p:ext uri="{BB962C8B-B14F-4D97-AF65-F5344CB8AC3E}">
        <p14:creationId xmlns:p14="http://schemas.microsoft.com/office/powerpoint/2010/main" val="281287539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a:t>
            </a:r>
            <a:r>
              <a:rPr lang="en-US" baseline="0" dirty="0"/>
              <a:t> should be able to agree on what the focus is. The team members all need to understand how the problem translates to something meaningful for the business. They also should be realistic about what they can and should seek to accomplish.</a:t>
            </a:r>
          </a:p>
          <a:p>
            <a:pPr>
              <a:buFont typeface="Arial" pitchFamily="34" charset="0"/>
              <a:buChar char="•"/>
            </a:pPr>
            <a:r>
              <a:rPr lang="en-US" baseline="0" dirty="0"/>
              <a:t>The people that are selected need to have “skin in the game.” Not only do they need to be knowledgeable and have the needed skills, but they (and their management) need to be motivated to seek the solution.</a:t>
            </a:r>
          </a:p>
          <a:p>
            <a:pPr>
              <a:buFont typeface="Arial" pitchFamily="34" charset="0"/>
              <a:buChar char="•"/>
            </a:pPr>
            <a:r>
              <a:rPr lang="en-US" baseline="0" dirty="0"/>
              <a:t>The team should use the facts and data to lead the way. Be disciplined to follow the DMAIC approach and be aware of when a gut feeling or emotion is driving their behavior.</a:t>
            </a:r>
          </a:p>
          <a:p>
            <a:pPr>
              <a:buFont typeface="Arial" pitchFamily="34" charset="0"/>
              <a:buChar char="•"/>
            </a:pPr>
            <a:r>
              <a:rPr lang="en-US" baseline="0" dirty="0"/>
              <a:t>Of course teams should be built from the top performers whenever possible.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166</a:t>
            </a:fld>
            <a:endParaRPr lang="en-US" dirty="0"/>
          </a:p>
        </p:txBody>
      </p:sp>
    </p:spTree>
    <p:extLst>
      <p:ext uri="{BB962C8B-B14F-4D97-AF65-F5344CB8AC3E}">
        <p14:creationId xmlns:p14="http://schemas.microsoft.com/office/powerpoint/2010/main" val="32582824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 t</a:t>
            </a:r>
            <a:r>
              <a:rPr lang="en-US" dirty="0"/>
              <a:t>eam member</a:t>
            </a:r>
            <a:r>
              <a:rPr lang="en-US" baseline="0" dirty="0"/>
              <a:t> should be selected based on the skills and subject matter expertise. For example, if you are focusing on a process improvement, find a top performing employee that performs the process on a regular basis.</a:t>
            </a:r>
          </a:p>
          <a:p>
            <a:pPr>
              <a:buFont typeface="Arial" pitchFamily="34" charset="0"/>
              <a:buChar char="•"/>
            </a:pPr>
            <a:r>
              <a:rPr lang="en-US" baseline="0" dirty="0"/>
              <a:t>A team member needs to have capacity to participate on a project. This is why it is important to pick people with shared goals. If they have a shared goal, it is likely that they can find the time.</a:t>
            </a:r>
          </a:p>
          <a:p>
            <a:pPr>
              <a:buFont typeface="Arial" pitchFamily="34" charset="0"/>
              <a:buChar char="•"/>
            </a:pPr>
            <a:r>
              <a:rPr lang="en-US" baseline="0" dirty="0"/>
              <a:t>The team size needs to be optimal. Include enough people to generate consensus, but not too many people because they can never reach consensus, and this can paralyze a project.</a:t>
            </a:r>
          </a:p>
          <a:p>
            <a:pPr>
              <a:buFont typeface="Arial" pitchFamily="34" charset="0"/>
              <a:buChar char="•"/>
            </a:pPr>
            <a:r>
              <a:rPr lang="en-US" baseline="0" dirty="0"/>
              <a:t>Be open minded, listen to others, be inclusive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167</a:t>
            </a:fld>
            <a:endParaRPr lang="en-US" dirty="0"/>
          </a:p>
        </p:txBody>
      </p:sp>
    </p:spTree>
    <p:extLst>
      <p:ext uri="{BB962C8B-B14F-4D97-AF65-F5344CB8AC3E}">
        <p14:creationId xmlns:p14="http://schemas.microsoft.com/office/powerpoint/2010/main" val="291279637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Teams do not generally</a:t>
            </a:r>
            <a:r>
              <a:rPr lang="en-US" baseline="0" dirty="0"/>
              <a:t> develop “chemistry” overnight.</a:t>
            </a:r>
          </a:p>
          <a:p>
            <a:pPr>
              <a:buFont typeface="Arial" pitchFamily="34" charset="0"/>
              <a:buChar char="•"/>
            </a:pPr>
            <a:r>
              <a:rPr lang="en-US" baseline="0" dirty="0"/>
              <a:t>There are typically four stages to team development, which will be discussed over the following pages.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168</a:t>
            </a:fld>
            <a:endParaRPr lang="en-US" dirty="0"/>
          </a:p>
        </p:txBody>
      </p:sp>
    </p:spTree>
    <p:extLst>
      <p:ext uri="{BB962C8B-B14F-4D97-AF65-F5344CB8AC3E}">
        <p14:creationId xmlns:p14="http://schemas.microsoft.com/office/powerpoint/2010/main" val="16502767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Forming</a:t>
            </a:r>
            <a:r>
              <a:rPr lang="en-US" dirty="0"/>
              <a:t> stage:</a:t>
            </a:r>
          </a:p>
          <a:p>
            <a:pPr lvl="1">
              <a:buFont typeface="Arial" pitchFamily="34" charset="0"/>
              <a:buChar char="•"/>
            </a:pPr>
            <a:r>
              <a:rPr lang="en-US" dirty="0"/>
              <a:t>People are trying to figure out where they fit in.</a:t>
            </a:r>
          </a:p>
          <a:p>
            <a:pPr lvl="1">
              <a:buFont typeface="Arial" pitchFamily="34" charset="0"/>
              <a:buChar char="•"/>
            </a:pPr>
            <a:r>
              <a:rPr lang="en-US" dirty="0"/>
              <a:t>The team is trying to figure out where the social boundaries are with each other.</a:t>
            </a:r>
          </a:p>
          <a:p>
            <a:pPr lvl="1">
              <a:buFont typeface="Arial" pitchFamily="34" charset="0"/>
              <a:buChar char="•"/>
            </a:pPr>
            <a:r>
              <a:rPr lang="en-US" dirty="0"/>
              <a:t>They</a:t>
            </a:r>
            <a:r>
              <a:rPr lang="en-US" baseline="0" dirty="0"/>
              <a:t> are all trying to “get to know” each other.</a:t>
            </a:r>
            <a:endParaRPr lang="en-US" dirty="0"/>
          </a:p>
          <a:p>
            <a:pPr>
              <a:buFont typeface="Arial" pitchFamily="34" charset="0"/>
              <a:buChar char="•"/>
            </a:pPr>
            <a:r>
              <a:rPr lang="en-US" dirty="0"/>
              <a:t>In</a:t>
            </a:r>
            <a:r>
              <a:rPr lang="en-US" baseline="0" dirty="0"/>
              <a:t> the </a:t>
            </a:r>
            <a:r>
              <a:rPr lang="en-US" b="1" baseline="0" dirty="0"/>
              <a:t>Storming</a:t>
            </a:r>
            <a:r>
              <a:rPr lang="en-US" baseline="0" dirty="0"/>
              <a:t> stage</a:t>
            </a:r>
          </a:p>
          <a:p>
            <a:pPr lvl="1">
              <a:buFont typeface="Arial" pitchFamily="34" charset="0"/>
              <a:buChar char="•"/>
            </a:pPr>
            <a:r>
              <a:rPr lang="en-US" baseline="0" dirty="0"/>
              <a:t>After the delay of the forming stage, urgency can set in and they start to seek progress.</a:t>
            </a:r>
          </a:p>
          <a:p>
            <a:pPr lvl="1">
              <a:buFont typeface="Arial" pitchFamily="34" charset="0"/>
              <a:buChar char="•"/>
            </a:pPr>
            <a:r>
              <a:rPr lang="en-US" baseline="0" dirty="0"/>
              <a:t>Team members even seek progress by sacrificing the discipline.</a:t>
            </a:r>
          </a:p>
          <a:p>
            <a:pPr lvl="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169</a:t>
            </a:fld>
            <a:endParaRPr lang="en-US" dirty="0"/>
          </a:p>
        </p:txBody>
      </p:sp>
    </p:spTree>
    <p:extLst>
      <p:ext uri="{BB962C8B-B14F-4D97-AF65-F5344CB8AC3E}">
        <p14:creationId xmlns:p14="http://schemas.microsoft.com/office/powerpoint/2010/main" val="1440960951"/>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t>
            </a:r>
            <a:r>
              <a:rPr lang="en-US" b="1" dirty="0"/>
              <a:t>Norming</a:t>
            </a:r>
            <a:r>
              <a:rPr lang="en-US" dirty="0"/>
              <a:t> stage:</a:t>
            </a:r>
          </a:p>
          <a:p>
            <a:pPr lvl="1">
              <a:buFont typeface="Arial" pitchFamily="34" charset="0"/>
              <a:buChar char="•"/>
            </a:pPr>
            <a:r>
              <a:rPr lang="en-US" dirty="0"/>
              <a:t>The team is</a:t>
            </a:r>
            <a:r>
              <a:rPr lang="en-US" baseline="0" dirty="0"/>
              <a:t> settling into place and into roles with responsibilities.</a:t>
            </a:r>
          </a:p>
          <a:p>
            <a:pPr lvl="1">
              <a:buFont typeface="Arial" pitchFamily="34" charset="0"/>
              <a:buChar char="•"/>
            </a:pPr>
            <a:r>
              <a:rPr lang="en-US" baseline="0" dirty="0"/>
              <a:t>Once roles are clear, engagement increases with comfort level, and the team starts to form relationships with each other.</a:t>
            </a:r>
            <a:endParaRPr lang="en-US" dirty="0"/>
          </a:p>
          <a:p>
            <a:pPr>
              <a:buFont typeface="Arial" pitchFamily="34" charset="0"/>
              <a:buChar char="•"/>
            </a:pPr>
            <a:r>
              <a:rPr lang="en-US" dirty="0"/>
              <a:t>In the </a:t>
            </a:r>
            <a:r>
              <a:rPr lang="en-US" b="1" dirty="0"/>
              <a:t>Performing</a:t>
            </a:r>
            <a:r>
              <a:rPr lang="en-US" dirty="0"/>
              <a:t> stage:</a:t>
            </a:r>
          </a:p>
          <a:p>
            <a:pPr lvl="1">
              <a:buFont typeface="Arial" pitchFamily="34" charset="0"/>
              <a:buChar char="•"/>
            </a:pPr>
            <a:r>
              <a:rPr lang="en-US" dirty="0"/>
              <a:t>The team is aligned and directed.</a:t>
            </a:r>
          </a:p>
          <a:p>
            <a:pPr lvl="1">
              <a:buFont typeface="Arial" pitchFamily="34" charset="0"/>
              <a:buChar char="•"/>
            </a:pPr>
            <a:r>
              <a:rPr lang="en-US" dirty="0"/>
              <a:t>The are autonomous</a:t>
            </a:r>
            <a:r>
              <a:rPr lang="en-US" baseline="0" dirty="0"/>
              <a:t> in that they can resolve issues within and stay on the path to progress.</a:t>
            </a:r>
          </a:p>
          <a:p>
            <a:pPr lvl="1">
              <a:buFont typeface="Arial" pitchFamily="34" charset="0"/>
              <a:buChar char="•"/>
            </a:pPr>
            <a:r>
              <a:rPr lang="en-US" baseline="0" dirty="0"/>
              <a:t>The team is united to exceed expectations of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170</a:t>
            </a:fld>
            <a:endParaRPr lang="en-US" dirty="0"/>
          </a:p>
        </p:txBody>
      </p:sp>
    </p:spTree>
    <p:extLst>
      <p:ext uri="{BB962C8B-B14F-4D97-AF65-F5344CB8AC3E}">
        <p14:creationId xmlns:p14="http://schemas.microsoft.com/office/powerpoint/2010/main" val="2755595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1990s,</a:t>
            </a:r>
            <a:r>
              <a:rPr lang="en-US" baseline="0" dirty="0"/>
              <a:t> Six Sigma became widely popular after it was implemented at GE under the leadership of Jack Welch.</a:t>
            </a:r>
          </a:p>
          <a:p>
            <a:pPr>
              <a:buFont typeface="Arial" pitchFamily="34" charset="0"/>
              <a:buChar char="•"/>
            </a:pPr>
            <a:r>
              <a:rPr lang="en-US" baseline="0" dirty="0"/>
              <a:t>Companies across many industries followed suit. In some cases GE taught companies how to deploy the methodology, and in many cases experts from GE and other pioneer companies were heavily recruited to companies that were new to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a:t>
            </a:fld>
            <a:endParaRPr lang="en-US" dirty="0"/>
          </a:p>
        </p:txBody>
      </p:sp>
    </p:spTree>
    <p:extLst>
      <p:ext uri="{BB962C8B-B14F-4D97-AF65-F5344CB8AC3E}">
        <p14:creationId xmlns:p14="http://schemas.microsoft.com/office/powerpoint/2010/main" val="76789783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Even with the most perfectly defined project, a well-structured team can be the difference between success and failure.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171</a:t>
            </a:fld>
            <a:endParaRPr lang="en-US" dirty="0"/>
          </a:p>
        </p:txBody>
      </p:sp>
    </p:spTree>
    <p:extLst>
      <p:ext uri="{BB962C8B-B14F-4D97-AF65-F5344CB8AC3E}">
        <p14:creationId xmlns:p14="http://schemas.microsoft.com/office/powerpoint/2010/main" val="685784278"/>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4FEE7111-F1FD-494B-AFAA-9DBAA337D183}" type="slidenum">
              <a:rPr lang="en-US" smtClean="0"/>
              <a:pPr>
                <a:defRPr/>
              </a:pPr>
              <a:t>172</a:t>
            </a:fld>
            <a:endParaRPr lang="en-US" dirty="0"/>
          </a:p>
        </p:txBody>
      </p:sp>
    </p:spTree>
    <p:extLst>
      <p:ext uri="{BB962C8B-B14F-4D97-AF65-F5344CB8AC3E}">
        <p14:creationId xmlns:p14="http://schemas.microsoft.com/office/powerpoint/2010/main" val="4258747373"/>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96A83F88-E0DB-4B52-B430-054DAB9DD4F1}" type="slidenum">
              <a:rPr lang="en-US" smtClean="0"/>
              <a:pPr>
                <a:defRPr/>
              </a:pPr>
              <a:t>173</a:t>
            </a:fld>
            <a:endParaRPr lang="en-US" dirty="0"/>
          </a:p>
        </p:txBody>
      </p:sp>
    </p:spTree>
    <p:extLst>
      <p:ext uri="{BB962C8B-B14F-4D97-AF65-F5344CB8AC3E}">
        <p14:creationId xmlns:p14="http://schemas.microsoft.com/office/powerpoint/2010/main" val="4218765746"/>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project risk management process supports the project team in proactively managing events that could potentially impact the project. </a:t>
            </a:r>
          </a:p>
          <a:p>
            <a:pPr marL="171450" indent="-171450">
              <a:buFont typeface="Arial" pitchFamily="34" charset="0"/>
              <a:buChar char="•"/>
            </a:pPr>
            <a:r>
              <a:rPr lang="en-US" dirty="0"/>
              <a:t>A broad definition of project </a:t>
            </a:r>
            <a:r>
              <a:rPr lang="en-US" b="1" dirty="0"/>
              <a:t>risk</a:t>
            </a:r>
            <a:r>
              <a:rPr lang="en-US" dirty="0"/>
              <a:t> is an uncertainty that can have a negative </a:t>
            </a:r>
            <a:r>
              <a:rPr lang="en-US" i="1" dirty="0"/>
              <a:t>or</a:t>
            </a:r>
            <a:r>
              <a:rPr lang="en-US" dirty="0"/>
              <a:t> positive effect on meeting project objectives.</a:t>
            </a:r>
          </a:p>
          <a:p>
            <a:pPr marL="171450" indent="-171450">
              <a:buFont typeface="Arial" pitchFamily="34" charset="0"/>
              <a:buChar char="•"/>
            </a:pPr>
            <a:r>
              <a:rPr lang="en-US" dirty="0"/>
              <a:t>Positive risks are risks that result in good things happening – sometimes called opportunities.</a:t>
            </a:r>
          </a:p>
          <a:p>
            <a:endParaRPr lang="en-IN" dirty="0"/>
          </a:p>
        </p:txBody>
      </p:sp>
      <p:sp>
        <p:nvSpPr>
          <p:cNvPr id="4" name="Slide Number Placeholder 3"/>
          <p:cNvSpPr>
            <a:spLocks noGrp="1"/>
          </p:cNvSpPr>
          <p:nvPr>
            <p:ph type="sldNum" sz="quarter" idx="5"/>
          </p:nvPr>
        </p:nvSpPr>
        <p:spPr/>
        <p:txBody>
          <a:bodyPr/>
          <a:lstStyle/>
          <a:p>
            <a:pPr>
              <a:defRPr/>
            </a:pPr>
            <a:fld id="{ABDEFA8E-7B93-4FBE-B8FB-497782403EE1}" type="slidenum">
              <a:rPr lang="en-US" smtClean="0"/>
              <a:pPr>
                <a:defRPr/>
              </a:pPr>
              <a:t>174</a:t>
            </a:fld>
            <a:endParaRPr lang="en-US" dirty="0"/>
          </a:p>
        </p:txBody>
      </p:sp>
    </p:spTree>
    <p:extLst>
      <p:ext uri="{BB962C8B-B14F-4D97-AF65-F5344CB8AC3E}">
        <p14:creationId xmlns:p14="http://schemas.microsoft.com/office/powerpoint/2010/main" val="381062479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lvl="1" indent="-342900">
              <a:buFont typeface="Arial" pitchFamily="34" charset="0"/>
              <a:buChar char="•"/>
            </a:pPr>
            <a:r>
              <a:rPr lang="en-US" dirty="0"/>
              <a:t>Risk management is often overlooked in projects, but it can help improve project success by helping select good projects, determining project scope, and developing realistic estimates.</a:t>
            </a:r>
          </a:p>
          <a:p>
            <a:pPr marL="342900" lvl="1" indent="-342900">
              <a:buFont typeface="Arial" pitchFamily="34" charset="0"/>
              <a:buChar char="•"/>
            </a:pPr>
            <a:r>
              <a:rPr lang="en-US" dirty="0">
                <a:cs typeface="Times New Roman" pitchFamily="18" charset="0"/>
              </a:rPr>
              <a:t>The quality of risk communication underpins the quality of the entire risk analysis process.</a:t>
            </a:r>
            <a:endParaRPr lang="en-US" dirty="0"/>
          </a:p>
          <a:p>
            <a:pPr marL="0" lvl="1"/>
            <a:endParaRPr lang="en-US" sz="1400" dirty="0"/>
          </a:p>
          <a:p>
            <a:endParaRPr lang="en-IN" dirty="0"/>
          </a:p>
        </p:txBody>
      </p:sp>
      <p:sp>
        <p:nvSpPr>
          <p:cNvPr id="4" name="Slide Number Placeholder 3"/>
          <p:cNvSpPr>
            <a:spLocks noGrp="1"/>
          </p:cNvSpPr>
          <p:nvPr>
            <p:ph type="sldNum" sz="quarter" idx="5"/>
          </p:nvPr>
        </p:nvSpPr>
        <p:spPr/>
        <p:txBody>
          <a:bodyPr/>
          <a:lstStyle/>
          <a:p>
            <a:pPr>
              <a:defRPr/>
            </a:pPr>
            <a:fld id="{21B0D72D-B6C3-46FA-BFC2-7D1A6158244B}" type="slidenum">
              <a:rPr lang="en-US" smtClean="0"/>
              <a:pPr>
                <a:defRPr/>
              </a:pPr>
              <a:t>175</a:t>
            </a:fld>
            <a:endParaRPr lang="en-US" dirty="0"/>
          </a:p>
        </p:txBody>
      </p:sp>
    </p:spTree>
    <p:extLst>
      <p:ext uri="{BB962C8B-B14F-4D97-AF65-F5344CB8AC3E}">
        <p14:creationId xmlns:p14="http://schemas.microsoft.com/office/powerpoint/2010/main" val="1516692099"/>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76F03B7B-F603-42E3-8A0F-3B52B7F89FB6}" type="slidenum">
              <a:rPr lang="en-US" smtClean="0"/>
              <a:pPr>
                <a:defRPr/>
              </a:pPr>
              <a:t>176</a:t>
            </a:fld>
            <a:endParaRPr lang="en-US" dirty="0"/>
          </a:p>
        </p:txBody>
      </p:sp>
    </p:spTree>
    <p:extLst>
      <p:ext uri="{BB962C8B-B14F-4D97-AF65-F5344CB8AC3E}">
        <p14:creationId xmlns:p14="http://schemas.microsoft.com/office/powerpoint/2010/main" val="978844632"/>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73DDB63-5B57-4054-A1D7-61EE92D64185}" type="slidenum">
              <a:rPr lang="en-US" smtClean="0"/>
              <a:pPr>
                <a:defRPr/>
              </a:pPr>
              <a:t>177</a:t>
            </a:fld>
            <a:endParaRPr lang="en-US" dirty="0"/>
          </a:p>
        </p:txBody>
      </p:sp>
    </p:spTree>
    <p:extLst>
      <p:ext uri="{BB962C8B-B14F-4D97-AF65-F5344CB8AC3E}">
        <p14:creationId xmlns:p14="http://schemas.microsoft.com/office/powerpoint/2010/main" val="3544703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The process of identification, matching, and assigning ownership may involve the full project team in a brainstorming exercise or a workshop. </a:t>
            </a:r>
            <a:r>
              <a:rPr lang="en-AU" dirty="0">
                <a:cs typeface="Times New Roman" pitchFamily="18" charset="0"/>
              </a:rPr>
              <a:t>The team should be encouraged to participate in risk identification by actively reporting risks as they arise, and to make suggestions as to the controls needed to rectify the situation.</a:t>
            </a:r>
          </a:p>
          <a:p>
            <a:endParaRPr lang="en-IN" dirty="0"/>
          </a:p>
        </p:txBody>
      </p:sp>
      <p:sp>
        <p:nvSpPr>
          <p:cNvPr id="4" name="Slide Number Placeholder 3"/>
          <p:cNvSpPr>
            <a:spLocks noGrp="1"/>
          </p:cNvSpPr>
          <p:nvPr>
            <p:ph type="sldNum" sz="quarter" idx="5"/>
          </p:nvPr>
        </p:nvSpPr>
        <p:spPr/>
        <p:txBody>
          <a:bodyPr/>
          <a:lstStyle/>
          <a:p>
            <a:pPr>
              <a:defRPr/>
            </a:pPr>
            <a:fld id="{1754D778-3B47-461A-8928-A0960C785E02}" type="slidenum">
              <a:rPr lang="en-US" smtClean="0"/>
              <a:pPr>
                <a:defRPr/>
              </a:pPr>
              <a:t>178</a:t>
            </a:fld>
            <a:endParaRPr lang="en-US" dirty="0"/>
          </a:p>
        </p:txBody>
      </p:sp>
    </p:spTree>
    <p:extLst>
      <p:ext uri="{BB962C8B-B14F-4D97-AF65-F5344CB8AC3E}">
        <p14:creationId xmlns:p14="http://schemas.microsoft.com/office/powerpoint/2010/main" val="423123703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dirty="0"/>
              <a:t>Establishing categories for risks provides a mechanism for collecting and organizing risks as well as ensuring appropriate scrutiny and management</a:t>
            </a:r>
            <a:r>
              <a:rPr lang="en-US" dirty="0"/>
              <a:t> attention for those risks that can have more serious consequences on meeting project objectives.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C66F5585-CB01-4418-9F0B-9332EB937ECE}" type="slidenum">
              <a:rPr lang="en-US" smtClean="0"/>
              <a:pPr>
                <a:defRPr/>
              </a:pPr>
              <a:t>179</a:t>
            </a:fld>
            <a:endParaRPr lang="en-US" dirty="0"/>
          </a:p>
        </p:txBody>
      </p:sp>
    </p:spTree>
    <p:extLst>
      <p:ext uri="{BB962C8B-B14F-4D97-AF65-F5344CB8AC3E}">
        <p14:creationId xmlns:p14="http://schemas.microsoft.com/office/powerpoint/2010/main" val="255311995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These are some examples of source of risks, from those</a:t>
            </a:r>
            <a:r>
              <a:rPr lang="en-CA" baseline="0" dirty="0"/>
              <a:t> associated with human resources to those related to project management.</a:t>
            </a:r>
            <a:endParaRPr lang="en-CA"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180</a:t>
            </a:fld>
            <a:endParaRPr lang="en-US" dirty="0"/>
          </a:p>
        </p:txBody>
      </p:sp>
    </p:spTree>
    <p:extLst>
      <p:ext uri="{BB962C8B-B14F-4D97-AF65-F5344CB8AC3E}">
        <p14:creationId xmlns:p14="http://schemas.microsoft.com/office/powerpoint/2010/main" val="2250087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DMAIC methodology is essentially an ordered collection of concepts and tools that were not unique to Six Sigma. The concepts and tools are leveraged in a way that leads down a problem solving path.</a:t>
            </a:r>
          </a:p>
          <a:p>
            <a:pPr>
              <a:buFont typeface="Arial" pitchFamily="34" charset="0"/>
              <a:buChar char="•"/>
            </a:pPr>
            <a:r>
              <a:rPr lang="en-US" baseline="0" dirty="0"/>
              <a:t>Another methodology that is complementary to Six Sigma is Lean or Lean Manufacturing.</a:t>
            </a:r>
          </a:p>
          <a:p>
            <a:pPr>
              <a:buFont typeface="Arial" pitchFamily="34" charset="0"/>
              <a:buChar char="•"/>
            </a:pPr>
            <a:r>
              <a:rPr lang="en-US" baseline="0" dirty="0"/>
              <a:t>While Six Sigma focuses on process variability, Lean focuses on eliminating waste and improving process flow and efficiency.</a:t>
            </a:r>
          </a:p>
          <a:p>
            <a:pPr>
              <a:buFont typeface="Arial" pitchFamily="34" charset="0"/>
              <a:buChar char="•"/>
            </a:pPr>
            <a:r>
              <a:rPr lang="en-US" baseline="0" dirty="0"/>
              <a:t>Although the concepts have been applied all the way back in the early 1900s by Ford and Boeing, they were made popular by Toyota in the 1960s with what was originally known as the “just-in-time production system,” and became known as the Toyota Production System. </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19</a:t>
            </a:fld>
            <a:endParaRPr lang="en-US" dirty="0"/>
          </a:p>
        </p:txBody>
      </p:sp>
    </p:spTree>
    <p:extLst>
      <p:ext uri="{BB962C8B-B14F-4D97-AF65-F5344CB8AC3E}">
        <p14:creationId xmlns:p14="http://schemas.microsoft.com/office/powerpoint/2010/main" val="1706225980"/>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Risk parameters are used to provide common and consistent criteria for comparing the various risks to be managed and to prioritize the necessary actions required for risk mitigation planning.</a:t>
            </a:r>
            <a:endParaRPr lang="en-IN" dirty="0"/>
          </a:p>
        </p:txBody>
      </p:sp>
      <p:sp>
        <p:nvSpPr>
          <p:cNvPr id="4" name="Slide Number Placeholder 3"/>
          <p:cNvSpPr>
            <a:spLocks noGrp="1"/>
          </p:cNvSpPr>
          <p:nvPr>
            <p:ph type="sldNum" sz="quarter" idx="5"/>
          </p:nvPr>
        </p:nvSpPr>
        <p:spPr/>
        <p:txBody>
          <a:bodyPr/>
          <a:lstStyle/>
          <a:p>
            <a:pPr>
              <a:defRPr/>
            </a:pPr>
            <a:fld id="{52EE21AF-8CA8-4C04-8A22-A88C38790ACB}" type="slidenum">
              <a:rPr lang="en-US" smtClean="0"/>
              <a:pPr>
                <a:defRPr/>
              </a:pPr>
              <a:t>181</a:t>
            </a:fld>
            <a:endParaRPr lang="en-US" dirty="0"/>
          </a:p>
        </p:txBody>
      </p:sp>
    </p:spTree>
    <p:extLst>
      <p:ext uri="{BB962C8B-B14F-4D97-AF65-F5344CB8AC3E}">
        <p14:creationId xmlns:p14="http://schemas.microsoft.com/office/powerpoint/2010/main" val="4012249983"/>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AU" dirty="0">
                <a:cs typeface="Times New Roman" pitchFamily="18" charset="0"/>
              </a:rPr>
              <a:t>We must prioritize and act on risks in order of priority. In reality, we may be able to fix simple project risks immediately, so we must also use our common sense when prioritizing. </a:t>
            </a:r>
          </a:p>
          <a:p>
            <a:pPr marL="171450" indent="-171450">
              <a:buFont typeface="Arial" pitchFamily="34" charset="0"/>
              <a:buChar char="•"/>
            </a:pPr>
            <a:r>
              <a:rPr lang="en-AU" dirty="0">
                <a:cs typeface="Times New Roman" pitchFamily="18" charset="0"/>
              </a:rPr>
              <a:t>Prioritizing is good practice when we need to allocate resources and keep records of the process.</a:t>
            </a:r>
            <a:r>
              <a:rPr lang="en-CA" dirty="0"/>
              <a:t> </a:t>
            </a:r>
          </a:p>
          <a:p>
            <a:pPr marL="171450" indent="-171450">
              <a:buFont typeface="Arial" pitchFamily="34" charset="0"/>
              <a:buChar char="•"/>
            </a:pPr>
            <a:r>
              <a:rPr lang="en-CA" dirty="0"/>
              <a:t>The project core team must review </a:t>
            </a:r>
            <a:r>
              <a:rPr lang="en-CA" i="1" dirty="0"/>
              <a:t>all</a:t>
            </a:r>
            <a:r>
              <a:rPr lang="en-CA" dirty="0"/>
              <a:t> risks to ensure the full impact of risk</a:t>
            </a:r>
            <a:r>
              <a:rPr lang="en-CA" baseline="0" dirty="0"/>
              <a:t> on a project </a:t>
            </a:r>
            <a:r>
              <a:rPr lang="en-CA" dirty="0"/>
              <a:t>has been identified and estimated.</a:t>
            </a:r>
            <a:endParaRPr lang="en-IN" dirty="0"/>
          </a:p>
          <a:p>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059F88E1-ED7C-4FCB-BF0C-43B85C37A049}" type="slidenum">
              <a:rPr lang="en-US" smtClean="0"/>
              <a:pPr>
                <a:defRPr/>
              </a:pPr>
              <a:t>182</a:t>
            </a:fld>
            <a:endParaRPr lang="en-US" dirty="0"/>
          </a:p>
        </p:txBody>
      </p:sp>
    </p:spTree>
    <p:extLst>
      <p:ext uri="{BB962C8B-B14F-4D97-AF65-F5344CB8AC3E}">
        <p14:creationId xmlns:p14="http://schemas.microsoft.com/office/powerpoint/2010/main" val="72922393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lnSpc>
                <a:spcPct val="90000"/>
              </a:lnSpc>
              <a:buFont typeface="Arial" pitchFamily="34" charset="0"/>
              <a:buChar char="•"/>
            </a:pPr>
            <a:r>
              <a:rPr lang="en-AU" dirty="0">
                <a:cs typeface="Times New Roman" pitchFamily="18" charset="0"/>
              </a:rPr>
              <a:t>Documenting the process allows us to systematically address the risk that exists in the project. </a:t>
            </a:r>
          </a:p>
          <a:p>
            <a:pPr marL="171450" indent="-171450" algn="just">
              <a:lnSpc>
                <a:spcPct val="90000"/>
              </a:lnSpc>
              <a:buFont typeface="Arial" pitchFamily="34" charset="0"/>
              <a:buChar char="•"/>
            </a:pPr>
            <a:r>
              <a:rPr lang="en-AU" dirty="0">
                <a:cs typeface="Times New Roman" pitchFamily="18" charset="0"/>
              </a:rPr>
              <a:t>Once the process is documented, action plans can be formulated and responsibilities allocated for controls that need to be implemented to eliminate or reduce the risk of those hazards.</a:t>
            </a:r>
          </a:p>
          <a:p>
            <a:pPr marL="171450" indent="-171450" algn="just">
              <a:lnSpc>
                <a:spcPct val="90000"/>
              </a:lnSpc>
              <a:buFont typeface="Arial" pitchFamily="34" charset="0"/>
              <a:buChar char="•"/>
            </a:pPr>
            <a:r>
              <a:rPr lang="en-CA" dirty="0"/>
              <a:t>An action plan for each identified risk can include multiple actions involving the team members. </a:t>
            </a:r>
          </a:p>
          <a:p>
            <a:pPr marL="171450" indent="-171450" algn="just">
              <a:lnSpc>
                <a:spcPct val="90000"/>
              </a:lnSpc>
              <a:buFont typeface="Arial" pitchFamily="34" charset="0"/>
              <a:buChar char="•"/>
            </a:pPr>
            <a:r>
              <a:rPr lang="en-CA" dirty="0"/>
              <a:t>In case of risk occurrence, or risk triggers, the risk owner reports to the project manager and implements the response plans. </a:t>
            </a:r>
            <a:endParaRPr lang="en-AU" dirty="0">
              <a:cs typeface="Times New Roman" pitchFamily="18" charset="0"/>
            </a:endParaRPr>
          </a:p>
          <a:p>
            <a:endParaRPr lang="en-IN" dirty="0"/>
          </a:p>
        </p:txBody>
      </p:sp>
      <p:sp>
        <p:nvSpPr>
          <p:cNvPr id="4" name="Slide Number Placeholder 3"/>
          <p:cNvSpPr>
            <a:spLocks noGrp="1"/>
          </p:cNvSpPr>
          <p:nvPr>
            <p:ph type="sldNum" sz="quarter" idx="5"/>
          </p:nvPr>
        </p:nvSpPr>
        <p:spPr/>
        <p:txBody>
          <a:bodyPr/>
          <a:lstStyle/>
          <a:p>
            <a:pPr>
              <a:defRPr/>
            </a:pPr>
            <a:fld id="{44641093-6077-4B0F-A33B-23D807B256AE}" type="slidenum">
              <a:rPr lang="en-US" smtClean="0"/>
              <a:pPr>
                <a:defRPr/>
              </a:pPr>
              <a:t>183</a:t>
            </a:fld>
            <a:endParaRPr lang="en-US" dirty="0"/>
          </a:p>
        </p:txBody>
      </p:sp>
    </p:spTree>
    <p:extLst>
      <p:ext uri="{BB962C8B-B14F-4D97-AF65-F5344CB8AC3E}">
        <p14:creationId xmlns:p14="http://schemas.microsoft.com/office/powerpoint/2010/main" val="208765576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C946C6CB-48B8-44A0-BA9F-54E684B286F3}" type="slidenum">
              <a:rPr lang="en-US" smtClean="0"/>
              <a:pPr>
                <a:defRPr/>
              </a:pPr>
              <a:t>184</a:t>
            </a:fld>
            <a:endParaRPr lang="en-US" dirty="0"/>
          </a:p>
        </p:txBody>
      </p:sp>
    </p:spTree>
    <p:extLst>
      <p:ext uri="{BB962C8B-B14F-4D97-AF65-F5344CB8AC3E}">
        <p14:creationId xmlns:p14="http://schemas.microsoft.com/office/powerpoint/2010/main" val="60359352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342900" indent="-342900">
              <a:buFont typeface="Arial" pitchFamily="34" charset="0"/>
              <a:buChar char="•"/>
            </a:pPr>
            <a:r>
              <a:rPr lang="en-US" dirty="0"/>
              <a:t>The</a:t>
            </a:r>
            <a:r>
              <a:rPr lang="en-US" b="1" dirty="0"/>
              <a:t> risk register</a:t>
            </a:r>
            <a:r>
              <a:rPr lang="en-US" dirty="0"/>
              <a:t> is a document that contains the results of various risk management processes.</a:t>
            </a:r>
          </a:p>
          <a:p>
            <a:pPr marL="342900" indent="-342900">
              <a:buFont typeface="Arial" pitchFamily="34" charset="0"/>
              <a:buChar char="•"/>
            </a:pPr>
            <a:r>
              <a:rPr lang="en-US" dirty="0"/>
              <a:t>It is often displayed in a table or spreadsheet format.</a:t>
            </a:r>
          </a:p>
          <a:p>
            <a:endParaRPr lang="en-IN" dirty="0"/>
          </a:p>
        </p:txBody>
      </p:sp>
      <p:sp>
        <p:nvSpPr>
          <p:cNvPr id="4" name="Slide Number Placeholder 3"/>
          <p:cNvSpPr>
            <a:spLocks noGrp="1"/>
          </p:cNvSpPr>
          <p:nvPr>
            <p:ph type="sldNum" sz="quarter" idx="5"/>
          </p:nvPr>
        </p:nvSpPr>
        <p:spPr/>
        <p:txBody>
          <a:bodyPr/>
          <a:lstStyle/>
          <a:p>
            <a:pPr>
              <a:defRPr/>
            </a:pPr>
            <a:fld id="{33C73FBF-8C10-467D-BFF8-4D8C97B1F8FC}" type="slidenum">
              <a:rPr lang="en-US" smtClean="0"/>
              <a:pPr>
                <a:defRPr/>
              </a:pPr>
              <a:t>185</a:t>
            </a:fld>
            <a:endParaRPr lang="en-US" dirty="0"/>
          </a:p>
        </p:txBody>
      </p:sp>
    </p:spTree>
    <p:extLst>
      <p:ext uri="{BB962C8B-B14F-4D97-AF65-F5344CB8AC3E}">
        <p14:creationId xmlns:p14="http://schemas.microsoft.com/office/powerpoint/2010/main" val="175233451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CA" dirty="0"/>
              <a:t>The most efficient method to track and report risk is to do it as an integral part of project team meetings through all stages in the project lifecycle.</a:t>
            </a:r>
          </a:p>
          <a:p>
            <a:pPr marL="171450" indent="-171450">
              <a:buFont typeface="Arial" pitchFamily="34" charset="0"/>
              <a:buChar char="•"/>
            </a:pPr>
            <a:r>
              <a:rPr lang="en-CA" dirty="0"/>
              <a:t>Risks will be reported to the senior management in the form of dashboards or through weekly status reports.</a:t>
            </a:r>
            <a:endParaRPr lang="en-IN" dirty="0"/>
          </a:p>
        </p:txBody>
      </p:sp>
      <p:sp>
        <p:nvSpPr>
          <p:cNvPr id="4" name="Slide Number Placeholder 3"/>
          <p:cNvSpPr>
            <a:spLocks noGrp="1"/>
          </p:cNvSpPr>
          <p:nvPr>
            <p:ph type="sldNum" sz="quarter" idx="5"/>
          </p:nvPr>
        </p:nvSpPr>
        <p:spPr/>
        <p:txBody>
          <a:bodyPr/>
          <a:lstStyle/>
          <a:p>
            <a:pPr>
              <a:defRPr/>
            </a:pPr>
            <a:fld id="{A97C2AE0-5285-417F-9E96-5CC91AEE0569}" type="slidenum">
              <a:rPr lang="en-US" smtClean="0"/>
              <a:pPr>
                <a:defRPr/>
              </a:pPr>
              <a:t>186</a:t>
            </a:fld>
            <a:endParaRPr lang="en-US" dirty="0"/>
          </a:p>
        </p:txBody>
      </p:sp>
    </p:spTree>
    <p:extLst>
      <p:ext uri="{BB962C8B-B14F-4D97-AF65-F5344CB8AC3E}">
        <p14:creationId xmlns:p14="http://schemas.microsoft.com/office/powerpoint/2010/main" val="158517731"/>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7FC2E3E-291A-4835-AEBF-FD1404013323}" type="slidenum">
              <a:rPr lang="en-US" smtClean="0"/>
              <a:pPr>
                <a:defRPr/>
              </a:pPr>
              <a:t>187</a:t>
            </a:fld>
            <a:endParaRPr lang="en-US" dirty="0"/>
          </a:p>
        </p:txBody>
      </p:sp>
    </p:spTree>
    <p:extLst>
      <p:ext uri="{BB962C8B-B14F-4D97-AF65-F5344CB8AC3E}">
        <p14:creationId xmlns:p14="http://schemas.microsoft.com/office/powerpoint/2010/main" val="17036105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7DFB79C-D6DB-492E-8D8A-EE4F3580BB51}" type="slidenum">
              <a:rPr lang="en-US" smtClean="0"/>
              <a:pPr>
                <a:defRPr/>
              </a:pPr>
              <a:t>188</a:t>
            </a:fld>
            <a:endParaRPr lang="en-US" dirty="0"/>
          </a:p>
        </p:txBody>
      </p:sp>
    </p:spTree>
    <p:extLst>
      <p:ext uri="{BB962C8B-B14F-4D97-AF65-F5344CB8AC3E}">
        <p14:creationId xmlns:p14="http://schemas.microsoft.com/office/powerpoint/2010/main" val="2254574093"/>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B63B17D-FF2D-4C8E-ABCA-4340A60276DF}" type="slidenum">
              <a:rPr lang="en-US" smtClean="0"/>
              <a:pPr>
                <a:defRPr/>
              </a:pPr>
              <a:t>189</a:t>
            </a:fld>
            <a:endParaRPr lang="en-US" dirty="0"/>
          </a:p>
        </p:txBody>
      </p:sp>
    </p:spTree>
    <p:extLst>
      <p:ext uri="{BB962C8B-B14F-4D97-AF65-F5344CB8AC3E}">
        <p14:creationId xmlns:p14="http://schemas.microsoft.com/office/powerpoint/2010/main" val="2295194814"/>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A221D9A-8227-4553-8A6B-EF1F438452C3}" type="slidenum">
              <a:rPr lang="en-US" smtClean="0"/>
              <a:pPr>
                <a:defRPr/>
              </a:pPr>
              <a:t>190</a:t>
            </a:fld>
            <a:endParaRPr lang="en-US" dirty="0"/>
          </a:p>
        </p:txBody>
      </p:sp>
    </p:spTree>
    <p:extLst>
      <p:ext uri="{BB962C8B-B14F-4D97-AF65-F5344CB8AC3E}">
        <p14:creationId xmlns:p14="http://schemas.microsoft.com/office/powerpoint/2010/main" val="918200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track record for many of these companies, after implementing Six Sigma, speaks for itself.</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20</a:t>
            </a:fld>
            <a:endParaRPr lang="en-US" dirty="0"/>
          </a:p>
        </p:txBody>
      </p:sp>
    </p:spTree>
    <p:extLst>
      <p:ext uri="{BB962C8B-B14F-4D97-AF65-F5344CB8AC3E}">
        <p14:creationId xmlns:p14="http://schemas.microsoft.com/office/powerpoint/2010/main" val="262564827"/>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p:txBody>
          <a:bodyPr wrap="square" numCol="1" anchor="t" anchorCtr="0" compatLnSpc="1">
            <a:prstTxWarp prst="textNoShape">
              <a:avLst/>
            </a:prstTxWarp>
          </a:bodyPr>
          <a:lstStyle/>
          <a:p>
            <a:pPr marL="171450" indent="-171450">
              <a:buFont typeface="Arial" pitchFamily="34" charset="0"/>
              <a:buChar char="•"/>
              <a:defRPr/>
            </a:pPr>
            <a:r>
              <a:rPr lang="en-IN" dirty="0"/>
              <a:t>Project management involves understanding project needs, planning those needs, and properly allocating resources to achieve</a:t>
            </a:r>
            <a:r>
              <a:rPr lang="en-IN" baseline="0" dirty="0"/>
              <a:t> the desired results.</a:t>
            </a:r>
            <a:r>
              <a:rPr lang="en-IN" dirty="0"/>
              <a:t> </a:t>
            </a:r>
          </a:p>
          <a:p>
            <a:pPr marL="171450" indent="-171450">
              <a:buFont typeface="Arial" pitchFamily="34" charset="0"/>
              <a:buChar char="•"/>
              <a:defRPr/>
            </a:pPr>
            <a:r>
              <a:rPr lang="en-US" dirty="0"/>
              <a:t>The basic steps of project management</a:t>
            </a:r>
            <a:r>
              <a:rPr lang="en-US" baseline="0" dirty="0"/>
              <a:t> as we will cover in greater detail later are:</a:t>
            </a:r>
            <a:r>
              <a:rPr lang="en-US" dirty="0"/>
              <a:t> initiating the project, planning the project, executing the project, and closing the project.</a:t>
            </a:r>
          </a:p>
        </p:txBody>
      </p:sp>
      <p:sp>
        <p:nvSpPr>
          <p:cNvPr id="4" name="Slide Number Placeholder 3"/>
          <p:cNvSpPr>
            <a:spLocks noGrp="1"/>
          </p:cNvSpPr>
          <p:nvPr>
            <p:ph type="sldNum" sz="quarter" idx="5"/>
          </p:nvPr>
        </p:nvSpPr>
        <p:spPr/>
        <p:txBody>
          <a:bodyPr/>
          <a:lstStyle/>
          <a:p>
            <a:pPr>
              <a:defRPr/>
            </a:pPr>
            <a:fld id="{E2B3AEB1-06E5-4796-A76B-8B24D66C8CD5}" type="slidenum">
              <a:rPr lang="en-US" smtClean="0"/>
              <a:pPr>
                <a:defRPr/>
              </a:pPr>
              <a:t>191</a:t>
            </a:fld>
            <a:endParaRPr lang="en-US" dirty="0"/>
          </a:p>
        </p:txBody>
      </p:sp>
    </p:spTree>
    <p:extLst>
      <p:ext uri="{BB962C8B-B14F-4D97-AF65-F5344CB8AC3E}">
        <p14:creationId xmlns:p14="http://schemas.microsoft.com/office/powerpoint/2010/main" val="2904531454"/>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Project planning </a:t>
            </a:r>
            <a:r>
              <a:rPr lang="en-US" dirty="0"/>
              <a:t>involves defining clear, distinct tasks and deliverables, and the work needed to complete each task and phase of the project.</a:t>
            </a:r>
          </a:p>
          <a:p>
            <a:endParaRPr lang="en-IN" dirty="0"/>
          </a:p>
        </p:txBody>
      </p:sp>
      <p:sp>
        <p:nvSpPr>
          <p:cNvPr id="4" name="Slide Number Placeholder 3"/>
          <p:cNvSpPr>
            <a:spLocks noGrp="1"/>
          </p:cNvSpPr>
          <p:nvPr>
            <p:ph type="sldNum" sz="quarter" idx="5"/>
          </p:nvPr>
        </p:nvSpPr>
        <p:spPr/>
        <p:txBody>
          <a:bodyPr/>
          <a:lstStyle/>
          <a:p>
            <a:pPr>
              <a:defRPr/>
            </a:pPr>
            <a:fld id="{F669F318-BDAA-42EF-86BC-0A7A81A2A56B}" type="slidenum">
              <a:rPr lang="en-US" smtClean="0"/>
              <a:pPr>
                <a:defRPr/>
              </a:pPr>
              <a:t>192</a:t>
            </a:fld>
            <a:endParaRPr lang="en-US" dirty="0"/>
          </a:p>
        </p:txBody>
      </p:sp>
    </p:spTree>
    <p:extLst>
      <p:ext uri="{BB962C8B-B14F-4D97-AF65-F5344CB8AC3E}">
        <p14:creationId xmlns:p14="http://schemas.microsoft.com/office/powerpoint/2010/main" val="4289173248"/>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The 5 key stages</a:t>
            </a:r>
            <a:r>
              <a:rPr lang="en-US" baseline="0" dirty="0"/>
              <a:t> of project planning are:</a:t>
            </a:r>
          </a:p>
          <a:p>
            <a:pPr marL="228600" indent="-228600">
              <a:buAutoNum type="arabicPeriod"/>
            </a:pPr>
            <a:r>
              <a:rPr lang="en-US" baseline="0" dirty="0"/>
              <a:t>Determining project scope and objectives</a:t>
            </a:r>
          </a:p>
          <a:p>
            <a:pPr marL="228600" indent="-228600">
              <a:buAutoNum type="arabicPeriod"/>
            </a:pPr>
            <a:r>
              <a:rPr lang="en-US" baseline="0" dirty="0"/>
              <a:t>Project planning</a:t>
            </a:r>
          </a:p>
          <a:p>
            <a:pPr marL="228600" indent="-228600">
              <a:buAutoNum type="arabicPeriod"/>
            </a:pPr>
            <a:r>
              <a:rPr lang="en-US" baseline="0" dirty="0"/>
              <a:t>Project proposal and approval</a:t>
            </a:r>
          </a:p>
          <a:p>
            <a:pPr marL="228600" indent="-228600">
              <a:buAutoNum type="arabicPeriod"/>
            </a:pPr>
            <a:r>
              <a:rPr lang="en-US" baseline="0" dirty="0"/>
              <a:t>Project implementation</a:t>
            </a:r>
          </a:p>
          <a:p>
            <a:pPr marL="228600" indent="-228600">
              <a:buAutoNum type="arabicPeriod"/>
            </a:pPr>
            <a:r>
              <a:rPr lang="en-US" baseline="0" dirty="0"/>
              <a:t>Project evaluation.</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E807F41A-EE60-4A4A-A40E-C548BD1B95FB}" type="slidenum">
              <a:rPr lang="en-US" smtClean="0"/>
              <a:pPr>
                <a:defRPr/>
              </a:pPr>
              <a:t>193</a:t>
            </a:fld>
            <a:endParaRPr lang="en-US" dirty="0"/>
          </a:p>
        </p:txBody>
      </p:sp>
    </p:spTree>
    <p:extLst>
      <p:ext uri="{BB962C8B-B14F-4D97-AF65-F5344CB8AC3E}">
        <p14:creationId xmlns:p14="http://schemas.microsoft.com/office/powerpoint/2010/main" val="2848863475"/>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Proper</a:t>
            </a:r>
            <a:r>
              <a:rPr lang="en-US" baseline="0" dirty="0"/>
              <a:t> project planning is necessary to coordinate all resources and tasks.</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1E80335A-FDF7-455F-85FC-2CB76F70D21F}" type="slidenum">
              <a:rPr lang="en-US" smtClean="0"/>
              <a:pPr>
                <a:defRPr/>
              </a:pPr>
              <a:t>194</a:t>
            </a:fld>
            <a:endParaRPr lang="en-US" dirty="0"/>
          </a:p>
        </p:txBody>
      </p:sp>
    </p:spTree>
    <p:extLst>
      <p:ext uri="{BB962C8B-B14F-4D97-AF65-F5344CB8AC3E}">
        <p14:creationId xmlns:p14="http://schemas.microsoft.com/office/powerpoint/2010/main" val="3971805196"/>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a:t>
            </a:r>
            <a:r>
              <a:rPr lang="en-IN" baseline="0" dirty="0"/>
              <a:t> essential high-level project activities that apply to </a:t>
            </a:r>
            <a:r>
              <a:rPr lang="en-IN" i="1" baseline="0" dirty="0"/>
              <a:t>all</a:t>
            </a:r>
            <a:r>
              <a:rPr lang="en-IN" baseline="0" dirty="0"/>
              <a:t> projects are:</a:t>
            </a:r>
          </a:p>
          <a:p>
            <a:r>
              <a:rPr lang="en-IN" baseline="0" dirty="0"/>
              <a:t>statement of work, work breakdown structure, resource estimation, scheduling, budgeting, communication, and risk management.</a:t>
            </a:r>
            <a:endParaRPr lang="en-IN" dirty="0"/>
          </a:p>
        </p:txBody>
      </p:sp>
      <p:sp>
        <p:nvSpPr>
          <p:cNvPr id="4" name="Slide Number Placeholder 3"/>
          <p:cNvSpPr>
            <a:spLocks noGrp="1"/>
          </p:cNvSpPr>
          <p:nvPr>
            <p:ph type="sldNum" sz="quarter" idx="5"/>
          </p:nvPr>
        </p:nvSpPr>
        <p:spPr/>
        <p:txBody>
          <a:bodyPr/>
          <a:lstStyle/>
          <a:p>
            <a:pPr>
              <a:defRPr/>
            </a:pPr>
            <a:fld id="{164F533E-415C-4D16-BC4E-B4CAAA3670D3}" type="slidenum">
              <a:rPr lang="en-US" smtClean="0"/>
              <a:pPr>
                <a:defRPr/>
              </a:pPr>
              <a:t>195</a:t>
            </a:fld>
            <a:endParaRPr lang="en-US" dirty="0"/>
          </a:p>
        </p:txBody>
      </p:sp>
    </p:spTree>
    <p:extLst>
      <p:ext uri="{BB962C8B-B14F-4D97-AF65-F5344CB8AC3E}">
        <p14:creationId xmlns:p14="http://schemas.microsoft.com/office/powerpoint/2010/main" val="1075645846"/>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SOWs or statements</a:t>
            </a:r>
            <a:r>
              <a:rPr lang="en-US" baseline="0" dirty="0"/>
              <a:t> of work are important “contracts” which outline many critical elements of a project or body of work. SOWs clarify expectations, deliverables, timelines, budgets, and responsibilities.</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0C0ABA01-1655-45BB-BED2-379400F189BB}" type="slidenum">
              <a:rPr lang="en-US" smtClean="0"/>
              <a:pPr>
                <a:defRPr/>
              </a:pPr>
              <a:t>196</a:t>
            </a:fld>
            <a:endParaRPr lang="en-US" dirty="0"/>
          </a:p>
        </p:txBody>
      </p:sp>
    </p:spTree>
    <p:extLst>
      <p:ext uri="{BB962C8B-B14F-4D97-AF65-F5344CB8AC3E}">
        <p14:creationId xmlns:p14="http://schemas.microsoft.com/office/powerpoint/2010/main" val="396710056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197</a:t>
            </a:fld>
            <a:endParaRPr lang="en-US" dirty="0"/>
          </a:p>
        </p:txBody>
      </p:sp>
    </p:spTree>
    <p:extLst>
      <p:ext uri="{BB962C8B-B14F-4D97-AF65-F5344CB8AC3E}">
        <p14:creationId xmlns:p14="http://schemas.microsoft.com/office/powerpoint/2010/main" val="130686554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dirty="0"/>
              <a:t>A Work Breakdown Structure (WBS) is an important parameter in project planning</a:t>
            </a:r>
            <a:r>
              <a:rPr lang="en-US" baseline="0" dirty="0"/>
              <a:t> because projects must inevitably be </a:t>
            </a:r>
            <a:r>
              <a:rPr lang="en-US" dirty="0"/>
              <a:t>divided into smaller,</a:t>
            </a:r>
            <a:r>
              <a:rPr lang="en-US" baseline="0" dirty="0"/>
              <a:t> more manageable </a:t>
            </a:r>
            <a:r>
              <a:rPr lang="en-US" dirty="0"/>
              <a:t>tasks and subtasks. </a:t>
            </a:r>
          </a:p>
          <a:p>
            <a:pPr marL="171450" indent="-171450">
              <a:buFont typeface="Arial" pitchFamily="34" charset="0"/>
              <a:buChar char="•"/>
            </a:pPr>
            <a:r>
              <a:rPr lang="en-US" dirty="0"/>
              <a:t>These breakdowns must be aligned in a logical manner to meet customer defined target dates. </a:t>
            </a:r>
          </a:p>
          <a:p>
            <a:pPr marL="171450" indent="-171450">
              <a:buFont typeface="Arial" pitchFamily="34" charset="0"/>
              <a:buChar char="•"/>
            </a:pPr>
            <a:r>
              <a:rPr lang="en-US" dirty="0"/>
              <a:t>The WBS is required to prepare a project schedule and/or Gantt chart</a:t>
            </a:r>
            <a:r>
              <a:rPr lang="en-US" baseline="0" dirty="0"/>
              <a:t> as well as </a:t>
            </a:r>
            <a:r>
              <a:rPr lang="en-US" dirty="0"/>
              <a:t>to identify project</a:t>
            </a:r>
            <a:r>
              <a:rPr lang="en-US" baseline="0" dirty="0"/>
              <a:t> </a:t>
            </a:r>
            <a:r>
              <a:rPr lang="en-US" dirty="0"/>
              <a:t>milestones.</a:t>
            </a:r>
            <a:endParaRPr lang="en-IN" dirty="0"/>
          </a:p>
        </p:txBody>
      </p:sp>
      <p:sp>
        <p:nvSpPr>
          <p:cNvPr id="4" name="Slide Number Placeholder 3"/>
          <p:cNvSpPr>
            <a:spLocks noGrp="1"/>
          </p:cNvSpPr>
          <p:nvPr>
            <p:ph type="sldNum" sz="quarter" idx="5"/>
          </p:nvPr>
        </p:nvSpPr>
        <p:spPr/>
        <p:txBody>
          <a:bodyPr/>
          <a:lstStyle/>
          <a:p>
            <a:pPr>
              <a:defRPr/>
            </a:pPr>
            <a:fld id="{526C7B72-7269-4801-8E19-1F51E8DD2536}" type="slidenum">
              <a:rPr lang="en-US" smtClean="0"/>
              <a:pPr>
                <a:defRPr/>
              </a:pPr>
              <a:t>198</a:t>
            </a:fld>
            <a:endParaRPr lang="en-US" dirty="0"/>
          </a:p>
        </p:txBody>
      </p:sp>
    </p:spTree>
    <p:extLst>
      <p:ext uri="{BB962C8B-B14F-4D97-AF65-F5344CB8AC3E}">
        <p14:creationId xmlns:p14="http://schemas.microsoft.com/office/powerpoint/2010/main" val="2228961870"/>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The estimation</a:t>
            </a:r>
            <a:r>
              <a:rPr lang="en-IN" baseline="0" dirty="0"/>
              <a:t> of</a:t>
            </a:r>
            <a:r>
              <a:rPr lang="en-IN" dirty="0"/>
              <a:t> resource requirements (human, software, hardware, materials etc.) is necessary for each task and is useful for the creation</a:t>
            </a:r>
            <a:r>
              <a:rPr lang="en-IN" baseline="0" dirty="0"/>
              <a:t> of a </a:t>
            </a:r>
            <a:r>
              <a:rPr lang="en-IN" dirty="0"/>
              <a:t>project plan.  Use your</a:t>
            </a:r>
            <a:r>
              <a:rPr lang="en-IN" baseline="0" dirty="0"/>
              <a:t> work breakdown structure to boil it down to tasks so that you can determine specific resource requirements, dependencies etc.</a:t>
            </a:r>
            <a:endParaRPr lang="en-IN" dirty="0"/>
          </a:p>
        </p:txBody>
      </p:sp>
      <p:sp>
        <p:nvSpPr>
          <p:cNvPr id="4" name="Slide Number Placeholder 3"/>
          <p:cNvSpPr>
            <a:spLocks noGrp="1"/>
          </p:cNvSpPr>
          <p:nvPr>
            <p:ph type="sldNum" sz="quarter" idx="5"/>
          </p:nvPr>
        </p:nvSpPr>
        <p:spPr/>
        <p:txBody>
          <a:bodyPr/>
          <a:lstStyle/>
          <a:p>
            <a:pPr>
              <a:defRPr/>
            </a:pPr>
            <a:fld id="{8CEBCA51-9B54-4600-8670-BE58894D7C24}" type="slidenum">
              <a:rPr lang="en-US" smtClean="0"/>
              <a:pPr>
                <a:defRPr/>
              </a:pPr>
              <a:t>199</a:t>
            </a:fld>
            <a:endParaRPr lang="en-US" dirty="0"/>
          </a:p>
        </p:txBody>
      </p:sp>
    </p:spTree>
    <p:extLst>
      <p:ext uri="{BB962C8B-B14F-4D97-AF65-F5344CB8AC3E}">
        <p14:creationId xmlns:p14="http://schemas.microsoft.com/office/powerpoint/2010/main" val="234057847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Scheduling</a:t>
            </a:r>
            <a:r>
              <a:rPr lang="en-IN" baseline="0" dirty="0"/>
              <a:t> is critical because without it you will miss deadlines and poorly organize dependent tasks and activities. The result of the lack of scheduling, or of poor scheduling, can be catastrophic to a project.</a:t>
            </a:r>
            <a:endParaRPr lang="en-IN" dirty="0"/>
          </a:p>
        </p:txBody>
      </p:sp>
      <p:sp>
        <p:nvSpPr>
          <p:cNvPr id="4" name="Slide Number Placeholder 3"/>
          <p:cNvSpPr>
            <a:spLocks noGrp="1"/>
          </p:cNvSpPr>
          <p:nvPr>
            <p:ph type="sldNum" sz="quarter" idx="5"/>
          </p:nvPr>
        </p:nvSpPr>
        <p:spPr/>
        <p:txBody>
          <a:bodyPr/>
          <a:lstStyle/>
          <a:p>
            <a:pPr>
              <a:defRPr/>
            </a:pPr>
            <a:fld id="{D0AF0BE4-771E-4B26-8476-20ADABEE2A90}" type="slidenum">
              <a:rPr lang="en-US" smtClean="0"/>
              <a:pPr>
                <a:defRPr/>
              </a:pPr>
              <a:t>200</a:t>
            </a:fld>
            <a:endParaRPr lang="en-US" dirty="0"/>
          </a:p>
        </p:txBody>
      </p:sp>
    </p:spTree>
    <p:extLst>
      <p:ext uri="{BB962C8B-B14F-4D97-AF65-F5344CB8AC3E}">
        <p14:creationId xmlns:p14="http://schemas.microsoft.com/office/powerpoint/2010/main" val="3804580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a:t>
            </a:fld>
            <a:endParaRPr lang="en-US" dirty="0"/>
          </a:p>
        </p:txBody>
      </p:sp>
    </p:spTree>
    <p:extLst>
      <p:ext uri="{BB962C8B-B14F-4D97-AF65-F5344CB8AC3E}">
        <p14:creationId xmlns:p14="http://schemas.microsoft.com/office/powerpoint/2010/main" val="3960365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a:t>
            </a:fld>
            <a:endParaRPr lang="en-US" dirty="0"/>
          </a:p>
        </p:txBody>
      </p:sp>
    </p:spTree>
    <p:extLst>
      <p:ext uri="{BB962C8B-B14F-4D97-AF65-F5344CB8AC3E}">
        <p14:creationId xmlns:p14="http://schemas.microsoft.com/office/powerpoint/2010/main" val="4133169381"/>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a:t>
            </a:r>
            <a:r>
              <a:rPr lang="en-IN" baseline="0" dirty="0"/>
              <a:t> Gantt chart offers visibility to a project plan. It displays the tasks of the project plan in a simple and well organized manner. </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201</a:t>
            </a:fld>
            <a:endParaRPr lang="en-US" dirty="0"/>
          </a:p>
        </p:txBody>
      </p:sp>
    </p:spTree>
    <p:extLst>
      <p:ext uri="{BB962C8B-B14F-4D97-AF65-F5344CB8AC3E}">
        <p14:creationId xmlns:p14="http://schemas.microsoft.com/office/powerpoint/2010/main" val="3411275555"/>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Gantt</a:t>
            </a:r>
            <a:r>
              <a:rPr lang="en-IN" baseline="0" dirty="0"/>
              <a:t> charts can be created with many different authoring tools.  The example covered in the next few slides uses one of if not the most widely used business tools for project managers, consultants and contractors. Microsoft Excel.</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202</a:t>
            </a:fld>
            <a:endParaRPr lang="en-US" dirty="0"/>
          </a:p>
        </p:txBody>
      </p:sp>
    </p:spTree>
    <p:extLst>
      <p:ext uri="{BB962C8B-B14F-4D97-AF65-F5344CB8AC3E}">
        <p14:creationId xmlns:p14="http://schemas.microsoft.com/office/powerpoint/2010/main" val="286655200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Excel does not have a built in Gantt chart function but manipulating</a:t>
            </a:r>
            <a:r>
              <a:rPr lang="en-IN" baseline="0" dirty="0"/>
              <a:t> a stacked bar chart allows us to create a visually appealing and generally effective Gantt chart.</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203</a:t>
            </a:fld>
            <a:endParaRPr lang="en-US" dirty="0"/>
          </a:p>
        </p:txBody>
      </p:sp>
    </p:spTree>
    <p:extLst>
      <p:ext uri="{BB962C8B-B14F-4D97-AF65-F5344CB8AC3E}">
        <p14:creationId xmlns:p14="http://schemas.microsoft.com/office/powerpoint/2010/main" val="3177628765"/>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204</a:t>
            </a:fld>
            <a:endParaRPr lang="en-US" dirty="0"/>
          </a:p>
        </p:txBody>
      </p:sp>
    </p:spTree>
    <p:extLst>
      <p:ext uri="{BB962C8B-B14F-4D97-AF65-F5344CB8AC3E}">
        <p14:creationId xmlns:p14="http://schemas.microsoft.com/office/powerpoint/2010/main" val="320585822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205</a:t>
            </a:fld>
            <a:endParaRPr lang="en-US" dirty="0"/>
          </a:p>
        </p:txBody>
      </p:sp>
    </p:spTree>
    <p:extLst>
      <p:ext uri="{BB962C8B-B14F-4D97-AF65-F5344CB8AC3E}">
        <p14:creationId xmlns:p14="http://schemas.microsoft.com/office/powerpoint/2010/main" val="130891259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After initially creating your Gantt chart you can use Excel’s design and formatting functions to style</a:t>
            </a:r>
            <a:r>
              <a:rPr lang="en-IN" baseline="0" dirty="0"/>
              <a:t> your Gantt chart to meet your organizations needs.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206</a:t>
            </a:fld>
            <a:endParaRPr lang="en-US" dirty="0"/>
          </a:p>
        </p:txBody>
      </p:sp>
    </p:spTree>
    <p:extLst>
      <p:ext uri="{BB962C8B-B14F-4D97-AF65-F5344CB8AC3E}">
        <p14:creationId xmlns:p14="http://schemas.microsoft.com/office/powerpoint/2010/main" val="109692128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CPM is fundamental to project management.  You must understand all</a:t>
            </a:r>
            <a:r>
              <a:rPr lang="en-IN" baseline="0" dirty="0"/>
              <a:t> required project tasks, their durations and </a:t>
            </a:r>
            <a:r>
              <a:rPr lang="en-IN" dirty="0"/>
              <a:t>dependencies.  The</a:t>
            </a:r>
            <a:r>
              <a:rPr lang="en-IN" baseline="0" dirty="0"/>
              <a:t> critical path method can help you organize and understand how each task behaves relative to others and how the collection of all tasks fit in the grand scheme of a project.</a:t>
            </a:r>
            <a:r>
              <a:rPr lang="en-IN" dirty="0"/>
              <a:t> </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207</a:t>
            </a:fld>
            <a:endParaRPr lang="en-US" dirty="0"/>
          </a:p>
        </p:txBody>
      </p:sp>
    </p:spTree>
    <p:extLst>
      <p:ext uri="{BB962C8B-B14F-4D97-AF65-F5344CB8AC3E}">
        <p14:creationId xmlns:p14="http://schemas.microsoft.com/office/powerpoint/2010/main" val="1176719813"/>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 using your WBS you can efficiently evaluate task durations and dependencies to find the critical tasks that will affect the final timeline of your project.</a:t>
            </a:r>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208</a:t>
            </a:fld>
            <a:endParaRPr lang="en-US" dirty="0"/>
          </a:p>
        </p:txBody>
      </p:sp>
    </p:spTree>
    <p:extLst>
      <p:ext uri="{BB962C8B-B14F-4D97-AF65-F5344CB8AC3E}">
        <p14:creationId xmlns:p14="http://schemas.microsoft.com/office/powerpoint/2010/main" val="98370097"/>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209</a:t>
            </a:fld>
            <a:endParaRPr lang="en-US" dirty="0"/>
          </a:p>
        </p:txBody>
      </p:sp>
    </p:spTree>
    <p:extLst>
      <p:ext uri="{BB962C8B-B14F-4D97-AF65-F5344CB8AC3E}">
        <p14:creationId xmlns:p14="http://schemas.microsoft.com/office/powerpoint/2010/main" val="278195955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By</a:t>
            </a:r>
            <a:r>
              <a:rPr lang="en-IN" baseline="0" dirty="0"/>
              <a:t> coordinating the use of all project planning tools and methods covered this far (WBS, Resource Planning, Gantt Chart, CPM) you can not only depict the project tasks and timelines but you can also better manage resources as a result.  The example on screen demonstrates that there is nearly a full FTE resource wasted in “waiting” time.  By knowing this you might be able to re-organize your projects tasks and resources to save on the cost of labor.</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210</a:t>
            </a:fld>
            <a:endParaRPr lang="en-US" dirty="0"/>
          </a:p>
        </p:txBody>
      </p:sp>
    </p:spTree>
    <p:extLst>
      <p:ext uri="{BB962C8B-B14F-4D97-AF65-F5344CB8AC3E}">
        <p14:creationId xmlns:p14="http://schemas.microsoft.com/office/powerpoint/2010/main" val="1410823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22</a:t>
            </a:fld>
            <a:endParaRPr lang="en-US" dirty="0"/>
          </a:p>
        </p:txBody>
      </p:sp>
    </p:spTree>
    <p:extLst>
      <p:ext uri="{BB962C8B-B14F-4D97-AF65-F5344CB8AC3E}">
        <p14:creationId xmlns:p14="http://schemas.microsoft.com/office/powerpoint/2010/main" val="279367066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it is the sum of the estimates of the best case, the worst case, and four times the most likely case, all divided by six.</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211</a:t>
            </a:fld>
            <a:endParaRPr lang="en-US" dirty="0"/>
          </a:p>
        </p:txBody>
      </p:sp>
    </p:spTree>
    <p:extLst>
      <p:ext uri="{BB962C8B-B14F-4D97-AF65-F5344CB8AC3E}">
        <p14:creationId xmlns:p14="http://schemas.microsoft.com/office/powerpoint/2010/main" val="3869879403"/>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Using</a:t>
            </a:r>
            <a:r>
              <a:rPr lang="en-IN" baseline="0" dirty="0"/>
              <a:t> the PERT formula in this example: the sum of best case (6), four times most likely (4*10) and worst case (21) is sixty seven.  We then divide 67 by 6 which yields 11 (rounded).  11 days is your adjusted estimate of delivery for the tire tubes.</a:t>
            </a:r>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212</a:t>
            </a:fld>
            <a:endParaRPr lang="en-US" dirty="0"/>
          </a:p>
        </p:txBody>
      </p:sp>
    </p:spTree>
    <p:extLst>
      <p:ext uri="{BB962C8B-B14F-4D97-AF65-F5344CB8AC3E}">
        <p14:creationId xmlns:p14="http://schemas.microsoft.com/office/powerpoint/2010/main" val="3082725202"/>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00BBD754-D993-497A-9386-A6BE69FB31FC}" type="slidenum">
              <a:rPr lang="en-US" smtClean="0"/>
              <a:pPr>
                <a:defRPr/>
              </a:pPr>
              <a:t>213</a:t>
            </a:fld>
            <a:endParaRPr lang="en-US" dirty="0"/>
          </a:p>
        </p:txBody>
      </p:sp>
    </p:spTree>
    <p:extLst>
      <p:ext uri="{BB962C8B-B14F-4D97-AF65-F5344CB8AC3E}">
        <p14:creationId xmlns:p14="http://schemas.microsoft.com/office/powerpoint/2010/main" val="3756723760"/>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Create a preliminary project budget that outlines the planned expenses and revenues pertaining to the project. </a:t>
            </a:r>
          </a:p>
          <a:p>
            <a:pPr marL="171450" indent="-171450">
              <a:buFont typeface="Arial" pitchFamily="34" charset="0"/>
              <a:buChar char="•"/>
            </a:pPr>
            <a:r>
              <a:rPr lang="en-IN" dirty="0"/>
              <a:t>Preliminary budgets are</a:t>
            </a:r>
            <a:r>
              <a:rPr lang="en-IN" baseline="0" dirty="0"/>
              <a:t> commonly </a:t>
            </a:r>
            <a:r>
              <a:rPr lang="en-IN" dirty="0"/>
              <a:t>used for project justification and future business forecasts. </a:t>
            </a:r>
          </a:p>
          <a:p>
            <a:pPr marL="171450" indent="-171450">
              <a:buFont typeface="Arial" pitchFamily="34" charset="0"/>
              <a:buChar char="•"/>
            </a:pPr>
            <a:r>
              <a:rPr lang="en-IN" dirty="0"/>
              <a:t>Most organizations expect to see</a:t>
            </a:r>
            <a:r>
              <a:rPr lang="en-IN" baseline="0" dirty="0"/>
              <a:t> some financial analysis regarding the payback of a project. IRR (Internal Rate of Return) and NPV (Net Present Value) are two very common and acceptable financial measures that can be used to justify a project.</a:t>
            </a:r>
            <a:r>
              <a:rPr lang="en-IN" dirty="0"/>
              <a:t> </a:t>
            </a:r>
          </a:p>
          <a:p>
            <a:endParaRPr lang="en-IN" dirty="0"/>
          </a:p>
        </p:txBody>
      </p:sp>
      <p:sp>
        <p:nvSpPr>
          <p:cNvPr id="4" name="Slide Number Placeholder 3"/>
          <p:cNvSpPr>
            <a:spLocks noGrp="1"/>
          </p:cNvSpPr>
          <p:nvPr>
            <p:ph type="sldNum" sz="quarter" idx="5"/>
          </p:nvPr>
        </p:nvSpPr>
        <p:spPr/>
        <p:txBody>
          <a:bodyPr/>
          <a:lstStyle/>
          <a:p>
            <a:pPr>
              <a:defRPr/>
            </a:pPr>
            <a:fld id="{B2D47E6D-68A0-403F-BEF9-762B2390A9E1}" type="slidenum">
              <a:rPr lang="en-US" smtClean="0"/>
              <a:pPr>
                <a:defRPr/>
              </a:pPr>
              <a:t>214</a:t>
            </a:fld>
            <a:endParaRPr lang="en-US" dirty="0"/>
          </a:p>
        </p:txBody>
      </p:sp>
    </p:spTree>
    <p:extLst>
      <p:ext uri="{BB962C8B-B14F-4D97-AF65-F5344CB8AC3E}">
        <p14:creationId xmlns:p14="http://schemas.microsoft.com/office/powerpoint/2010/main" val="2648446119"/>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Effective communication and frequency of communication are</a:t>
            </a:r>
            <a:r>
              <a:rPr lang="en-IN" baseline="0" dirty="0"/>
              <a:t> </a:t>
            </a:r>
            <a:r>
              <a:rPr lang="en-IN" dirty="0"/>
              <a:t>vital to any project.</a:t>
            </a:r>
            <a:r>
              <a:rPr lang="en-IN" baseline="0" dirty="0"/>
              <a:t> Keeping participants, stakeholders, and customers updated with progress and forecasts helps ensure good communication.</a:t>
            </a:r>
            <a:endParaRPr lang="en-IN" dirty="0"/>
          </a:p>
        </p:txBody>
      </p:sp>
      <p:sp>
        <p:nvSpPr>
          <p:cNvPr id="4" name="Slide Number Placeholder 3"/>
          <p:cNvSpPr>
            <a:spLocks noGrp="1"/>
          </p:cNvSpPr>
          <p:nvPr>
            <p:ph type="sldNum" sz="quarter" idx="5"/>
          </p:nvPr>
        </p:nvSpPr>
        <p:spPr/>
        <p:txBody>
          <a:bodyPr/>
          <a:lstStyle/>
          <a:p>
            <a:pPr>
              <a:defRPr/>
            </a:pPr>
            <a:fld id="{4591DACE-FC18-41E5-BF44-EE487C6730EA}" type="slidenum">
              <a:rPr lang="en-US" smtClean="0"/>
              <a:pPr>
                <a:defRPr/>
              </a:pPr>
              <a:t>215</a:t>
            </a:fld>
            <a:endParaRPr lang="en-US" dirty="0"/>
          </a:p>
        </p:txBody>
      </p:sp>
    </p:spTree>
    <p:extLst>
      <p:ext uri="{BB962C8B-B14F-4D97-AF65-F5344CB8AC3E}">
        <p14:creationId xmlns:p14="http://schemas.microsoft.com/office/powerpoint/2010/main" val="3988793136"/>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IN" dirty="0"/>
              <a:t>Most projects that fail are due to the lack of, or improper, risk management. </a:t>
            </a:r>
          </a:p>
          <a:p>
            <a:pPr marL="171450" indent="-171450">
              <a:buFont typeface="Arial" pitchFamily="34" charset="0"/>
              <a:buChar char="•"/>
            </a:pPr>
            <a:r>
              <a:rPr lang="en-IN" dirty="0"/>
              <a:t>Identify sources of risk as early as possible in the project. </a:t>
            </a:r>
          </a:p>
          <a:p>
            <a:pPr marL="171450" indent="-171450">
              <a:buFont typeface="Arial" pitchFamily="34" charset="0"/>
              <a:buChar char="•"/>
            </a:pPr>
            <a:r>
              <a:rPr lang="en-IN" dirty="0"/>
              <a:t>Determine</a:t>
            </a:r>
            <a:r>
              <a:rPr lang="en-IN" baseline="0" dirty="0"/>
              <a:t> the </a:t>
            </a:r>
            <a:r>
              <a:rPr lang="en-IN" dirty="0"/>
              <a:t>severity</a:t>
            </a:r>
            <a:r>
              <a:rPr lang="en-IN" baseline="0" dirty="0"/>
              <a:t> and frequency of possible risk </a:t>
            </a:r>
            <a:r>
              <a:rPr lang="en-IN" dirty="0"/>
              <a:t>occurrences</a:t>
            </a:r>
            <a:r>
              <a:rPr lang="en-IN" baseline="0" dirty="0"/>
              <a:t> and establish controls or mitigation plans</a:t>
            </a:r>
            <a:r>
              <a:rPr lang="en-IN" dirty="0"/>
              <a:t>. </a:t>
            </a:r>
          </a:p>
          <a:p>
            <a:pPr marL="171450" indent="-171450">
              <a:buFont typeface="Arial" pitchFamily="34" charset="0"/>
              <a:buChar char="•"/>
            </a:pPr>
            <a:r>
              <a:rPr lang="en-IN" dirty="0"/>
              <a:t>Prioritize</a:t>
            </a:r>
            <a:r>
              <a:rPr lang="en-IN" baseline="0" dirty="0"/>
              <a:t> your energy and resources based on risk severity.</a:t>
            </a:r>
            <a:endParaRPr lang="en-IN" dirty="0"/>
          </a:p>
          <a:p>
            <a:endParaRPr lang="en-IN" dirty="0"/>
          </a:p>
        </p:txBody>
      </p:sp>
      <p:sp>
        <p:nvSpPr>
          <p:cNvPr id="4" name="Slide Number Placeholder 3"/>
          <p:cNvSpPr>
            <a:spLocks noGrp="1"/>
          </p:cNvSpPr>
          <p:nvPr>
            <p:ph type="sldNum" sz="quarter" idx="5"/>
          </p:nvPr>
        </p:nvSpPr>
        <p:spPr/>
        <p:txBody>
          <a:bodyPr/>
          <a:lstStyle/>
          <a:p>
            <a:pPr>
              <a:defRPr/>
            </a:pPr>
            <a:fld id="{1D7CB07D-CACD-4419-8BCA-2E1542D7198E}" type="slidenum">
              <a:rPr lang="en-US" smtClean="0"/>
              <a:pPr>
                <a:defRPr/>
              </a:pPr>
              <a:t>216</a:t>
            </a:fld>
            <a:endParaRPr lang="en-US" dirty="0"/>
          </a:p>
        </p:txBody>
      </p:sp>
    </p:spTree>
    <p:extLst>
      <p:ext uri="{BB962C8B-B14F-4D97-AF65-F5344CB8AC3E}">
        <p14:creationId xmlns:p14="http://schemas.microsoft.com/office/powerpoint/2010/main" val="1284088983"/>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DF53979-3295-451E-B304-6422D2433800}" type="slidenum">
              <a:rPr lang="en-US" smtClean="0"/>
              <a:pPr>
                <a:defRPr/>
              </a:pPr>
              <a:t>217</a:t>
            </a:fld>
            <a:endParaRPr lang="en-US" dirty="0"/>
          </a:p>
        </p:txBody>
      </p:sp>
    </p:spTree>
    <p:extLst>
      <p:ext uri="{BB962C8B-B14F-4D97-AF65-F5344CB8AC3E}">
        <p14:creationId xmlns:p14="http://schemas.microsoft.com/office/powerpoint/2010/main" val="127538289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218</a:t>
            </a:fld>
            <a:endParaRPr lang="en-US" dirty="0"/>
          </a:p>
        </p:txBody>
      </p:sp>
    </p:spTree>
    <p:extLst>
      <p:ext uri="{BB962C8B-B14F-4D97-AF65-F5344CB8AC3E}">
        <p14:creationId xmlns:p14="http://schemas.microsoft.com/office/powerpoint/2010/main" val="445700052"/>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219</a:t>
            </a:fld>
            <a:endParaRPr lang="en-US" dirty="0"/>
          </a:p>
        </p:txBody>
      </p:sp>
    </p:spTree>
    <p:extLst>
      <p:ext uri="{BB962C8B-B14F-4D97-AF65-F5344CB8AC3E}">
        <p14:creationId xmlns:p14="http://schemas.microsoft.com/office/powerpoint/2010/main" val="2755477890"/>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220</a:t>
            </a:fld>
            <a:endParaRPr lang="en-US" dirty="0"/>
          </a:p>
        </p:txBody>
      </p:sp>
    </p:spTree>
    <p:extLst>
      <p:ext uri="{BB962C8B-B14F-4D97-AF65-F5344CB8AC3E}">
        <p14:creationId xmlns:p14="http://schemas.microsoft.com/office/powerpoint/2010/main" val="599533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have been introduced</a:t>
            </a:r>
            <a:r>
              <a:rPr lang="en-US" baseline="0" dirty="0"/>
              <a:t> to the transfer function in middle school algebra, but it means so much more than symbolizing an algebraic equation.</a:t>
            </a:r>
          </a:p>
          <a:p>
            <a:pPr>
              <a:buFont typeface="Arial" pitchFamily="34" charset="0"/>
              <a:buChar char="•"/>
            </a:pPr>
            <a:r>
              <a:rPr lang="en-US" baseline="0" dirty="0"/>
              <a:t>It is important to keep in mind this concept throughout the DMAIC process. The system (or process) outputs (Y’s) are a function of the inputs (x’s).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a:t>
            </a:fld>
            <a:endParaRPr lang="en-US" dirty="0"/>
          </a:p>
        </p:txBody>
      </p:sp>
    </p:spTree>
    <p:extLst>
      <p:ext uri="{BB962C8B-B14F-4D97-AF65-F5344CB8AC3E}">
        <p14:creationId xmlns:p14="http://schemas.microsoft.com/office/powerpoint/2010/main" val="150468533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baseline="0" dirty="0"/>
              <a:t>Lean Enterprise </a:t>
            </a:r>
            <a:r>
              <a:rPr lang="en-US" baseline="0" dirty="0"/>
              <a:t>seeks to purge the waste and to only focus on value-adding activity in its system.</a:t>
            </a:r>
          </a:p>
          <a:p>
            <a:pPr>
              <a:buFont typeface="Arial" pitchFamily="34" charset="0"/>
              <a:buChar char="•"/>
            </a:pPr>
            <a:r>
              <a:rPr lang="en-US" baseline="0" dirty="0"/>
              <a:t>A </a:t>
            </a:r>
            <a:r>
              <a:rPr lang="en-US" b="1" baseline="0" dirty="0"/>
              <a:t>Lean Manufacturing </a:t>
            </a:r>
            <a:r>
              <a:rPr lang="en-US" baseline="0" dirty="0"/>
              <a:t>system drives value, flows smoothly, maximizes production, and minimizes the waste.</a:t>
            </a:r>
          </a:p>
          <a:p>
            <a:pPr>
              <a:buFont typeface="Arial" pitchFamily="34" charset="0"/>
              <a:buChar char="•"/>
            </a:pPr>
            <a:r>
              <a:rPr lang="en-US" baseline="0" dirty="0"/>
              <a:t>A Lean Enterprise can be achieved by identifying and effectively eliminating all waste (which will result in a flowing, cost-effective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221</a:t>
            </a:fld>
            <a:endParaRPr lang="en-US" dirty="0"/>
          </a:p>
        </p:txBody>
      </p:sp>
    </p:spTree>
    <p:extLst>
      <p:ext uri="{BB962C8B-B14F-4D97-AF65-F5344CB8AC3E}">
        <p14:creationId xmlns:p14="http://schemas.microsoft.com/office/powerpoint/2010/main" val="2857808363"/>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GB" b="1" dirty="0"/>
              <a:t>Identify customers and specify value</a:t>
            </a:r>
            <a:r>
              <a:rPr lang="en-GB" b="0" dirty="0"/>
              <a:t> – Only a small fraction of the total time and effort spent in an organization</a:t>
            </a:r>
            <a:r>
              <a:rPr lang="en-GB" b="0" baseline="0" dirty="0"/>
              <a:t> </a:t>
            </a:r>
            <a:r>
              <a:rPr lang="en-GB" b="0" dirty="0"/>
              <a:t>actually adds value for the end customer. With a clear definition of value</a:t>
            </a:r>
            <a:r>
              <a:rPr lang="en-GB" b="0" baseline="0" dirty="0"/>
              <a:t> (from the customer’s perspective), it is much easier to identify where the waste is.</a:t>
            </a:r>
            <a:endParaRPr lang="en-GB" b="0" dirty="0"/>
          </a:p>
          <a:p>
            <a:pPr marL="228600" indent="-228600">
              <a:buFont typeface="+mj-lt"/>
              <a:buAutoNum type="arabicParenR"/>
            </a:pPr>
            <a:r>
              <a:rPr lang="en-GB" b="1" dirty="0"/>
              <a:t>Identify and map the value stream</a:t>
            </a:r>
            <a:r>
              <a:rPr lang="en-GB" b="0" dirty="0"/>
              <a:t> – The value stream is the entire set of activities across all parts of the organization involved in jointly delivering the product or service. It is the end-to-end process that delivers the value to the customer. As</a:t>
            </a:r>
            <a:r>
              <a:rPr lang="en-GB" b="0" baseline="0" dirty="0"/>
              <a:t> stated above, once you understand what determines value to the customer, it is easier to determine where the waste is.</a:t>
            </a:r>
            <a:endParaRPr lang="en-GB" b="0" dirty="0"/>
          </a:p>
          <a:p>
            <a:pPr marL="228600" indent="-228600">
              <a:buFont typeface="+mj-lt"/>
              <a:buAutoNum type="arabicParenR"/>
            </a:pPr>
            <a:r>
              <a:rPr lang="en-GB" b="1" dirty="0"/>
              <a:t>Create flow</a:t>
            </a:r>
            <a:r>
              <a:rPr lang="en-GB" b="1" baseline="0" dirty="0"/>
              <a:t> through eliminating waste </a:t>
            </a:r>
            <a:r>
              <a:rPr lang="en-GB" b="0" dirty="0"/>
              <a:t>– Typically you will find that only 5% of activities add value, but the percentage can be as high as 45% in a service environment. Eliminating this waste ensures that your product or service flows</a:t>
            </a:r>
            <a:r>
              <a:rPr lang="en-GB" b="0" baseline="0" dirty="0"/>
              <a:t> better</a:t>
            </a:r>
            <a:r>
              <a:rPr lang="en-GB" b="0" dirty="0"/>
              <a:t> to the customer without interruption</a:t>
            </a:r>
            <a:r>
              <a:rPr lang="en-GB" b="0" baseline="0" dirty="0"/>
              <a:t> or </a:t>
            </a:r>
            <a:r>
              <a:rPr lang="en-GB" b="0" dirty="0"/>
              <a:t>waiting. </a:t>
            </a:r>
          </a:p>
          <a:p>
            <a:pPr marL="228600" indent="-228600">
              <a:buFont typeface="+mj-lt"/>
              <a:buAutoNum type="arabicParenR"/>
            </a:pPr>
            <a:r>
              <a:rPr lang="en-GB" b="1" dirty="0"/>
              <a:t>Customer pull </a:t>
            </a:r>
            <a:r>
              <a:rPr lang="en-GB" b="0" dirty="0"/>
              <a:t>– When possible, understand the customer demand on your product</a:t>
            </a:r>
            <a:r>
              <a:rPr lang="en-GB" b="0" baseline="0" dirty="0"/>
              <a:t> or service, </a:t>
            </a:r>
            <a:r>
              <a:rPr lang="en-GB" b="0" dirty="0"/>
              <a:t>then create a process to respond to it. In other words, only produce</a:t>
            </a:r>
            <a:r>
              <a:rPr lang="en-GB" b="0" baseline="0" dirty="0"/>
              <a:t> what the customer wants when they want it.</a:t>
            </a:r>
            <a:endParaRPr lang="en-GB" b="0" dirty="0"/>
          </a:p>
          <a:p>
            <a:pPr marL="228600" indent="-228600">
              <a:buFont typeface="+mj-lt"/>
              <a:buAutoNum type="arabicParenR"/>
            </a:pPr>
            <a:r>
              <a:rPr lang="en-GB" b="1" dirty="0"/>
              <a:t>Pursue perfection </a:t>
            </a:r>
            <a:r>
              <a:rPr lang="en-GB" b="0" dirty="0"/>
              <a:t>– At</a:t>
            </a:r>
            <a:r>
              <a:rPr lang="en-GB" b="0" baseline="0" dirty="0"/>
              <a:t> first reorganizing the process steps will create flow, and as this is done, the layers of waste become exposed and exploited. Continuing the process of eliminating, reorganizing, and exploiting the waste will continue to drive down the number of steps and time needed to serve the customer.</a:t>
            </a:r>
            <a:endParaRPr lang="en-GB" b="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222</a:t>
            </a:fld>
            <a:endParaRPr lang="en-US" dirty="0"/>
          </a:p>
        </p:txBody>
      </p:sp>
    </p:spTree>
    <p:extLst>
      <p:ext uri="{BB962C8B-B14F-4D97-AF65-F5344CB8AC3E}">
        <p14:creationId xmlns:p14="http://schemas.microsoft.com/office/powerpoint/2010/main" val="867276941"/>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Both</a:t>
            </a:r>
            <a:r>
              <a:rPr lang="en-US" baseline="0" dirty="0"/>
              <a:t> Lean and Six Sigma have similar goals: to produce high value at lower cost.</a:t>
            </a:r>
          </a:p>
          <a:p>
            <a:pPr>
              <a:buFont typeface="Arial" pitchFamily="34" charset="0"/>
              <a:buChar char="•"/>
            </a:pPr>
            <a:r>
              <a:rPr lang="en-US" baseline="0" dirty="0"/>
              <a:t>Both have similar objectives: to make companies more efficient, to drive out waste through optimization.</a:t>
            </a:r>
          </a:p>
          <a:p>
            <a:pPr>
              <a:buFont typeface="Arial" pitchFamily="34" charset="0"/>
              <a:buChar char="•"/>
            </a:pPr>
            <a:r>
              <a:rPr lang="en-US" baseline="0" dirty="0"/>
              <a:t>The two methodologies complement each other to improve quality, efficiency, and ultimately profitability and customer satisfaction.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223</a:t>
            </a:fld>
            <a:endParaRPr lang="en-US" dirty="0"/>
          </a:p>
        </p:txBody>
      </p:sp>
    </p:spTree>
    <p:extLst>
      <p:ext uri="{BB962C8B-B14F-4D97-AF65-F5344CB8AC3E}">
        <p14:creationId xmlns:p14="http://schemas.microsoft.com/office/powerpoint/2010/main" val="3950166581"/>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224</a:t>
            </a:fld>
            <a:endParaRPr lang="en-US" dirty="0"/>
          </a:p>
        </p:txBody>
      </p:sp>
    </p:spTree>
    <p:extLst>
      <p:ext uri="{BB962C8B-B14F-4D97-AF65-F5344CB8AC3E}">
        <p14:creationId xmlns:p14="http://schemas.microsoft.com/office/powerpoint/2010/main" val="3583939291"/>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Recall this timeline</a:t>
            </a:r>
            <a:r>
              <a:rPr lang="en-US" baseline="0" dirty="0"/>
              <a:t> </a:t>
            </a:r>
            <a:r>
              <a:rPr lang="en-US" dirty="0"/>
              <a:t>we saw at the beginning of this training?</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concepts and principles</a:t>
            </a:r>
            <a:r>
              <a:rPr lang="en-US" baseline="0" dirty="0"/>
              <a:t> of Lean have been applied since the early 1900s, but the term was introduced only in 1990.</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225</a:t>
            </a:fld>
            <a:endParaRPr lang="en-US" dirty="0"/>
          </a:p>
        </p:txBody>
      </p:sp>
    </p:spTree>
    <p:extLst>
      <p:ext uri="{BB962C8B-B14F-4D97-AF65-F5344CB8AC3E}">
        <p14:creationId xmlns:p14="http://schemas.microsoft.com/office/powerpoint/2010/main" val="16089660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first person to truly apply the principles in a production process was Henry Ford.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1913, he brought</a:t>
            </a:r>
            <a:r>
              <a:rPr lang="en-US" baseline="0" dirty="0"/>
              <a:t> together </a:t>
            </a:r>
            <a:r>
              <a:rPr lang="en-US" dirty="0"/>
              <a:t>the concepts</a:t>
            </a:r>
            <a:r>
              <a:rPr lang="en-US" baseline="0" dirty="0"/>
              <a:t> of </a:t>
            </a:r>
            <a:r>
              <a:rPr lang="en-US" dirty="0"/>
              <a:t>consistently interchangeable parts, standard work, and moving conveyance to create what he called</a:t>
            </a:r>
            <a:r>
              <a:rPr lang="en-US" i="1" dirty="0"/>
              <a:t> flow production</a:t>
            </a:r>
            <a:r>
              <a:rPr lang="en-US" dirty="0"/>
              <a:t>. The problem with Ford’s system was its</a:t>
            </a:r>
            <a:r>
              <a:rPr lang="en-US" baseline="0" dirty="0"/>
              <a:t> inability to provide variety (remember the Model T?).</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Between 1948 and 1975, Taiichi Ohno, Shigeo Shingo, and </a:t>
            </a:r>
            <a:r>
              <a:rPr lang="en-US" baseline="0" dirty="0"/>
              <a:t>Eiji Toyoda developed the Toyota Production System. It advanced the concepts of Ford’s system through a series of innovations that provided the continuity of flow </a:t>
            </a:r>
            <a:r>
              <a:rPr lang="en-US" i="1" baseline="0" dirty="0"/>
              <a:t>and</a:t>
            </a:r>
            <a:r>
              <a:rPr lang="en-US" baseline="0" dirty="0"/>
              <a:t> a variety of product offerings.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226</a:t>
            </a:fld>
            <a:endParaRPr lang="en-US" dirty="0"/>
          </a:p>
        </p:txBody>
      </p:sp>
    </p:spTree>
    <p:extLst>
      <p:ext uri="{BB962C8B-B14F-4D97-AF65-F5344CB8AC3E}">
        <p14:creationId xmlns:p14="http://schemas.microsoft.com/office/powerpoint/2010/main" val="373611191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In the 1990s, the principles of Lean became widely recognized and applied across Fortune 100 companies.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term “Lean” was coined in the 1990s.</a:t>
            </a:r>
            <a:r>
              <a:rPr lang="en-US" dirty="0"/>
              <a:t> The term came from John Krafcik, who was a graduate student at MIT, working on a research for the book </a:t>
            </a:r>
            <a:r>
              <a:rPr lang="en-US" dirty="0">
                <a:hlinkClick r:id="rId3"/>
              </a:rPr>
              <a:t>The Machine That Changed the World</a:t>
            </a:r>
            <a:r>
              <a:rPr lang="en-US" dirty="0"/>
              <a:t> for Lean Enterprise Institute founder, Jim Womack.</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227</a:t>
            </a:fld>
            <a:endParaRPr lang="en-US" dirty="0"/>
          </a:p>
        </p:txBody>
      </p:sp>
    </p:spTree>
    <p:extLst>
      <p:ext uri="{BB962C8B-B14F-4D97-AF65-F5344CB8AC3E}">
        <p14:creationId xmlns:p14="http://schemas.microsoft.com/office/powerpoint/2010/main" val="2407002800"/>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228</a:t>
            </a:fld>
            <a:endParaRPr lang="en-US" dirty="0"/>
          </a:p>
        </p:txBody>
      </p:sp>
    </p:spTree>
    <p:extLst>
      <p:ext uri="{BB962C8B-B14F-4D97-AF65-F5344CB8AC3E}">
        <p14:creationId xmlns:p14="http://schemas.microsoft.com/office/powerpoint/2010/main" val="2369351349"/>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Muda is a Japanese</a:t>
            </a:r>
            <a:r>
              <a:rPr lang="en-US" baseline="0" dirty="0"/>
              <a:t> word meaning “</a:t>
            </a:r>
            <a:r>
              <a:rPr lang="en-US" dirty="0"/>
              <a:t>futility, uselessness, idleness, superfluity, waste, wastage, wastefulness.”</a:t>
            </a:r>
          </a:p>
          <a:p>
            <a:pPr>
              <a:buFont typeface="Arial" pitchFamily="34" charset="0"/>
              <a:buChar char="•"/>
            </a:pPr>
            <a:r>
              <a:rPr lang="en-US" dirty="0"/>
              <a:t>The “Seven Deadly</a:t>
            </a:r>
            <a:r>
              <a:rPr lang="en-US" baseline="0" dirty="0"/>
              <a:t> Muda,” as defined by </a:t>
            </a:r>
            <a:r>
              <a:rPr lang="en-US" dirty="0"/>
              <a:t>Taiicho Ohno (the Toyota Production System), are:</a:t>
            </a:r>
          </a:p>
          <a:p>
            <a:pPr marL="685800" lvl="1" indent="-228600">
              <a:buFont typeface="+mj-lt"/>
              <a:buAutoNum type="arabicParenR"/>
            </a:pPr>
            <a:r>
              <a:rPr lang="en-US" dirty="0"/>
              <a:t>Defects</a:t>
            </a:r>
          </a:p>
          <a:p>
            <a:pPr marL="685800" lvl="1" indent="-228600">
              <a:buFont typeface="+mj-lt"/>
              <a:buAutoNum type="arabicParenR"/>
            </a:pPr>
            <a:r>
              <a:rPr lang="en-US" dirty="0"/>
              <a:t>Over</a:t>
            </a:r>
            <a:r>
              <a:rPr lang="en-US" baseline="0" dirty="0"/>
              <a:t>production – producing more than what your customers are demanding</a:t>
            </a:r>
          </a:p>
          <a:p>
            <a:pPr marL="685800" lvl="1" indent="-228600">
              <a:buFont typeface="+mj-lt"/>
              <a:buAutoNum type="arabicParenR"/>
            </a:pPr>
            <a:r>
              <a:rPr lang="en-US" baseline="0" dirty="0"/>
              <a:t>Over-processing – unnecessary time spent (e.g., relying on inspections instead of designing a process to eliminate problems)</a:t>
            </a:r>
          </a:p>
          <a:p>
            <a:pPr marL="685800" lvl="1" indent="-228600">
              <a:buFont typeface="+mj-lt"/>
              <a:buAutoNum type="arabicParenR"/>
            </a:pPr>
            <a:r>
              <a:rPr lang="en-US" baseline="0" dirty="0"/>
              <a:t>Inventory – things awaiting further processing or consumption</a:t>
            </a:r>
          </a:p>
          <a:p>
            <a:pPr marL="685800" lvl="1" indent="-228600">
              <a:buFont typeface="+mj-lt"/>
              <a:buAutoNum type="arabicParenR"/>
            </a:pPr>
            <a:r>
              <a:rPr lang="en-US" baseline="0" dirty="0"/>
              <a:t>Motion – extra, unnecessary movement of employees</a:t>
            </a:r>
          </a:p>
          <a:p>
            <a:pPr marL="685800" lvl="1" indent="-228600">
              <a:buFont typeface="+mj-lt"/>
              <a:buAutoNum type="arabicParenR"/>
            </a:pPr>
            <a:r>
              <a:rPr lang="en-US" baseline="0" dirty="0"/>
              <a:t>Transportation – unnecessary movement of goods</a:t>
            </a:r>
          </a:p>
          <a:p>
            <a:pPr marL="685800" lvl="1" indent="-228600">
              <a:buFont typeface="+mj-lt"/>
              <a:buAutoNum type="arabicParenR"/>
            </a:pPr>
            <a:r>
              <a:rPr lang="en-US" baseline="0" dirty="0"/>
              <a:t>Waiting – for an upstream process to delivery, for a machine to finish processing, or for an interrupted worker to get back to work.</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229</a:t>
            </a:fld>
            <a:endParaRPr lang="en-US" dirty="0"/>
          </a:p>
        </p:txBody>
      </p:sp>
    </p:spTree>
    <p:extLst>
      <p:ext uri="{BB962C8B-B14F-4D97-AF65-F5344CB8AC3E}">
        <p14:creationId xmlns:p14="http://schemas.microsoft.com/office/powerpoint/2010/main" val="31426823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Nobody</a:t>
            </a:r>
            <a:r>
              <a:rPr lang="en-US" baseline="0" dirty="0"/>
              <a:t> likes defects. They are an obvious form of waste – wasted time, wasted materials, and wasted money.</a:t>
            </a:r>
          </a:p>
          <a:p>
            <a:pPr>
              <a:buFont typeface="Arial" pitchFamily="34" charset="0"/>
              <a:buChar char="•"/>
            </a:pPr>
            <a:r>
              <a:rPr lang="en-US" baseline="0" dirty="0"/>
              <a:t>Defects take time and resources to be fixed, and can be especially costly if they get into the hands of a customer.</a:t>
            </a:r>
          </a:p>
          <a:p>
            <a:pPr>
              <a:buFont typeface="Arial" pitchFamily="34" charset="0"/>
              <a:buChar char="•"/>
            </a:pPr>
            <a:r>
              <a:rPr lang="en-US" baseline="0" dirty="0"/>
              <a:t>Sometimes when defects are hard to fix, processes are redesigned around the issue, creating unwanted hidden factories.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230</a:t>
            </a:fld>
            <a:endParaRPr lang="en-US" dirty="0"/>
          </a:p>
        </p:txBody>
      </p:sp>
    </p:spTree>
    <p:extLst>
      <p:ext uri="{BB962C8B-B14F-4D97-AF65-F5344CB8AC3E}">
        <p14:creationId xmlns:p14="http://schemas.microsoft.com/office/powerpoint/2010/main" val="24377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Most</a:t>
            </a:r>
            <a:r>
              <a:rPr lang="en-US" baseline="0" dirty="0"/>
              <a:t> would agree that an important requirement of pizza delivery is to be fast or “on-time.” In this example, let us consider factors that might cause variation in Y (percent of on-time deliveries).</a:t>
            </a:r>
          </a:p>
          <a:p>
            <a:pPr>
              <a:buFont typeface="Arial" pitchFamily="34" charset="0"/>
              <a:buChar char="•"/>
            </a:pPr>
            <a:r>
              <a:rPr lang="en-US" baseline="0" dirty="0"/>
              <a:t>In the DMAIC process, the goal is to determine which inputs (x’s) are the main drivers for the variation in 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a:t>
            </a:fld>
            <a:endParaRPr lang="en-US" dirty="0"/>
          </a:p>
        </p:txBody>
      </p:sp>
    </p:spTree>
    <p:extLst>
      <p:ext uri="{BB962C8B-B14F-4D97-AF65-F5344CB8AC3E}">
        <p14:creationId xmlns:p14="http://schemas.microsoft.com/office/powerpoint/2010/main" val="3599328822"/>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What is the matter with producing more</a:t>
            </a:r>
            <a:r>
              <a:rPr lang="en-US" baseline="0" dirty="0"/>
              <a:t> of something than what you need?</a:t>
            </a:r>
          </a:p>
          <a:p>
            <a:pPr>
              <a:buFont typeface="Arial" pitchFamily="34" charset="0"/>
              <a:buChar char="•"/>
            </a:pPr>
            <a:r>
              <a:rPr lang="en-US" baseline="0" dirty="0"/>
              <a:t>It takes valuable time, energy, and money to produce more and, once extra production is made, it must be transported and stored for some period of time.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231</a:t>
            </a:fld>
            <a:endParaRPr lang="en-US" dirty="0"/>
          </a:p>
        </p:txBody>
      </p:sp>
    </p:spTree>
    <p:extLst>
      <p:ext uri="{BB962C8B-B14F-4D97-AF65-F5344CB8AC3E}">
        <p14:creationId xmlns:p14="http://schemas.microsoft.com/office/powerpoint/2010/main" val="388047730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Over-processing is the unnecessary time spent (e.g., relying on inspections instead of designing a process to eliminate problems).</a:t>
            </a:r>
          </a:p>
          <a:p>
            <a:pPr marL="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You might think of this as over-engineering a process or just doing more than is required at a specific step of the process (having more labor available than necessary, having more machines than are needed, or having tools that are not adding incremental value because they do more than the product requires).</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232</a:t>
            </a:fld>
            <a:endParaRPr lang="en-US" dirty="0"/>
          </a:p>
        </p:txBody>
      </p:sp>
    </p:spTree>
    <p:extLst>
      <p:ext uri="{BB962C8B-B14F-4D97-AF65-F5344CB8AC3E}">
        <p14:creationId xmlns:p14="http://schemas.microsoft.com/office/powerpoint/2010/main" val="3603252824"/>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Inventory are things awaiting further process or consumption.</a:t>
            </a:r>
          </a:p>
          <a:p>
            <a:pPr>
              <a:buFont typeface="Arial" pitchFamily="34" charset="0"/>
              <a:buChar char="•"/>
            </a:pPr>
            <a:r>
              <a:rPr lang="en-US" dirty="0"/>
              <a:t>Everything</a:t>
            </a:r>
            <a:r>
              <a:rPr lang="en-US" baseline="0" dirty="0"/>
              <a:t> in this picture represents investment by the company that makes or sells a product.</a:t>
            </a:r>
          </a:p>
          <a:p>
            <a:pPr>
              <a:buFont typeface="Arial" pitchFamily="34" charset="0"/>
              <a:buChar char="•"/>
            </a:pPr>
            <a:r>
              <a:rPr lang="en-US" baseline="0" dirty="0"/>
              <a:t>How would you feel about this inventory if you were the owner of this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233</a:t>
            </a:fld>
            <a:endParaRPr lang="en-US" dirty="0"/>
          </a:p>
        </p:txBody>
      </p:sp>
    </p:spTree>
    <p:extLst>
      <p:ext uri="{BB962C8B-B14F-4D97-AF65-F5344CB8AC3E}">
        <p14:creationId xmlns:p14="http://schemas.microsoft.com/office/powerpoint/2010/main" val="116254808"/>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Motion is extra, unnecessary</a:t>
            </a:r>
            <a:r>
              <a:rPr lang="en-US" baseline="0" dirty="0"/>
              <a:t> movement of employees.</a:t>
            </a:r>
          </a:p>
          <a:p>
            <a:pPr>
              <a:buFont typeface="Arial" pitchFamily="34" charset="0"/>
              <a:buChar char="•"/>
            </a:pPr>
            <a:r>
              <a:rPr lang="en-US" baseline="0" dirty="0"/>
              <a:t>It can result from an improperly planned setup, work area configuration, and operating procedure.</a:t>
            </a:r>
          </a:p>
          <a:p>
            <a:pPr>
              <a:buFont typeface="Arial" pitchFamily="34" charset="0"/>
              <a:buChar char="•"/>
            </a:pPr>
            <a:r>
              <a:rPr lang="en-US" baseline="0" dirty="0"/>
              <a:t>Small movements of an employee probably do not seem very wasteful. But when you consider repetitive motion that occurs over a long period of time, your perspective may change.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234</a:t>
            </a:fld>
            <a:endParaRPr lang="en-US" dirty="0"/>
          </a:p>
        </p:txBody>
      </p:sp>
    </p:spTree>
    <p:extLst>
      <p:ext uri="{BB962C8B-B14F-4D97-AF65-F5344CB8AC3E}">
        <p14:creationId xmlns:p14="http://schemas.microsoft.com/office/powerpoint/2010/main" val="402794299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Transportation</a:t>
            </a:r>
            <a:r>
              <a:rPr lang="en-US" baseline="0" dirty="0"/>
              <a:t> is the unnecessary movement of goods.</a:t>
            </a:r>
          </a:p>
          <a:p>
            <a:pPr>
              <a:buFont typeface="Arial" pitchFamily="34" charset="0"/>
              <a:buChar char="•"/>
            </a:pPr>
            <a:r>
              <a:rPr lang="en-US" baseline="0" dirty="0"/>
              <a:t>Can you think of a way that moving a product from point A to point B adds value for a customer? </a:t>
            </a:r>
          </a:p>
          <a:p>
            <a:pPr>
              <a:buFont typeface="Arial" pitchFamily="34" charset="0"/>
              <a:buChar char="•"/>
            </a:pPr>
            <a:r>
              <a:rPr lang="en-US" baseline="0" dirty="0"/>
              <a:t>Why is transportation wasteful? It takes energy to move something, it may take tools to move, and it introduces the risk of something getting damaged. Unless something is being transported into the hands of the customer, it probably means it is going somewhere to be stored (which is also wasteful).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235</a:t>
            </a:fld>
            <a:endParaRPr lang="en-US" dirty="0"/>
          </a:p>
        </p:txBody>
      </p:sp>
    </p:spTree>
    <p:extLst>
      <p:ext uri="{BB962C8B-B14F-4D97-AF65-F5344CB8AC3E}">
        <p14:creationId xmlns:p14="http://schemas.microsoft.com/office/powerpoint/2010/main" val="2029701665"/>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Waiting is when a downstream process is</a:t>
            </a:r>
            <a:r>
              <a:rPr lang="en-US" baseline="0" dirty="0"/>
              <a:t> being starved because there is something wrong upstream in the process (like a machine having to finish processing or a worker that has stepped away from his or her station). In other words, there is a “bottleneck” that inhibits the flow of the process.</a:t>
            </a:r>
          </a:p>
          <a:p>
            <a:pPr>
              <a:buFont typeface="Arial" pitchFamily="34" charset="0"/>
              <a:buChar cha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236</a:t>
            </a:fld>
            <a:endParaRPr lang="en-US" dirty="0"/>
          </a:p>
        </p:txBody>
      </p:sp>
    </p:spTree>
    <p:extLst>
      <p:ext uri="{BB962C8B-B14F-4D97-AF65-F5344CB8AC3E}">
        <p14:creationId xmlns:p14="http://schemas.microsoft.com/office/powerpoint/2010/main" val="1968846243"/>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237</a:t>
            </a:fld>
            <a:endParaRPr lang="en-US" dirty="0"/>
          </a:p>
        </p:txBody>
      </p:sp>
    </p:spTree>
    <p:extLst>
      <p:ext uri="{BB962C8B-B14F-4D97-AF65-F5344CB8AC3E}">
        <p14:creationId xmlns:p14="http://schemas.microsoft.com/office/powerpoint/2010/main" val="2046034444"/>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5S is a methodology</a:t>
            </a:r>
            <a:r>
              <a:rPr lang="en-US" baseline="0" dirty="0"/>
              <a:t> that is applied in a Lean workplace. Its intent is to bring organization and order, and keep it that way.</a:t>
            </a:r>
          </a:p>
          <a:p>
            <a:pPr>
              <a:buFont typeface="Arial" pitchFamily="34" charset="0"/>
              <a:buChar char="•"/>
            </a:pPr>
            <a:r>
              <a:rPr lang="en-US" baseline="0" dirty="0"/>
              <a:t>The five Japanese words beginning with the letter S also have English meanings that start with the letter S: Sorting, Straightening, Shining, Standardizing, and Sustaining.</a:t>
            </a:r>
          </a:p>
          <a:p>
            <a:pPr>
              <a:buFont typeface="Arial" pitchFamily="34" charset="0"/>
              <a:buChar char="•"/>
            </a:pPr>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238</a:t>
            </a:fld>
            <a:endParaRPr lang="en-US" dirty="0"/>
          </a:p>
        </p:txBody>
      </p:sp>
    </p:spTree>
    <p:extLst>
      <p:ext uri="{BB962C8B-B14F-4D97-AF65-F5344CB8AC3E}">
        <p14:creationId xmlns:p14="http://schemas.microsoft.com/office/powerpoint/2010/main" val="328074474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228600" indent="-228600">
              <a:buFont typeface="+mj-lt"/>
              <a:buAutoNum type="arabicParenR"/>
            </a:pPr>
            <a:r>
              <a:rPr lang="en-US" dirty="0"/>
              <a:t>Sort – to separate</a:t>
            </a:r>
            <a:r>
              <a:rPr lang="en-US" baseline="0" dirty="0"/>
              <a:t> the needed from the unnecessary and prioritize what is needed</a:t>
            </a:r>
          </a:p>
          <a:p>
            <a:pPr marL="228600" indent="-228600">
              <a:buFont typeface="+mj-lt"/>
              <a:buAutoNum type="arabicParenR"/>
            </a:pPr>
            <a:r>
              <a:rPr lang="en-US" baseline="0" dirty="0"/>
              <a:t>Set in order (or straighten) – to establish a place for everything</a:t>
            </a:r>
          </a:p>
          <a:p>
            <a:pPr marL="228600" indent="-228600">
              <a:buFont typeface="+mj-lt"/>
              <a:buAutoNum type="arabicParenR"/>
            </a:pPr>
            <a:r>
              <a:rPr lang="en-US" baseline="0" dirty="0"/>
              <a:t>Shine – to clean the work area</a:t>
            </a:r>
          </a:p>
          <a:p>
            <a:pPr marL="228600" indent="-228600">
              <a:buFont typeface="+mj-lt"/>
              <a:buAutoNum type="arabicParenR"/>
            </a:pPr>
            <a:r>
              <a:rPr lang="en-US" baseline="0" dirty="0"/>
              <a:t>Standardize – to ensure that work practices are done consistently and everyone knows their responsibilities</a:t>
            </a:r>
          </a:p>
          <a:p>
            <a:pPr marL="228600" indent="-228600">
              <a:buFont typeface="+mj-lt"/>
              <a:buAutoNum type="arabicParenR"/>
            </a:pPr>
            <a:r>
              <a:rPr lang="en-US" baseline="0" dirty="0"/>
              <a:t>Sustain – to maintain and review the standards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239</a:t>
            </a:fld>
            <a:endParaRPr lang="en-US" dirty="0"/>
          </a:p>
        </p:txBody>
      </p:sp>
    </p:spTree>
    <p:extLst>
      <p:ext uri="{BB962C8B-B14F-4D97-AF65-F5344CB8AC3E}">
        <p14:creationId xmlns:p14="http://schemas.microsoft.com/office/powerpoint/2010/main" val="3919771651"/>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Can you think of reasons why 5S might be beneficial?</a:t>
            </a:r>
          </a:p>
          <a:p>
            <a:pPr>
              <a:buFont typeface="Arial" pitchFamily="34" charset="0"/>
              <a:buChar char="•"/>
            </a:pPr>
            <a:r>
              <a:rPr lang="en-US" dirty="0"/>
              <a:t> Eliminates wasted time searching for tools or materials.</a:t>
            </a:r>
          </a:p>
          <a:p>
            <a:pPr>
              <a:buFont typeface="Arial" pitchFamily="34" charset="0"/>
              <a:buChar char="•"/>
            </a:pPr>
            <a:r>
              <a:rPr lang="en-US" dirty="0"/>
              <a:t> Reduces the time necessary to perform</a:t>
            </a:r>
            <a:r>
              <a:rPr lang="en-US" baseline="0" dirty="0"/>
              <a:t> a job.</a:t>
            </a:r>
          </a:p>
          <a:p>
            <a:pPr>
              <a:buFont typeface="Arial" pitchFamily="34" charset="0"/>
              <a:buChar char="•"/>
            </a:pPr>
            <a:r>
              <a:rPr lang="en-US" baseline="0" dirty="0"/>
              <a:t> Reduces cost of tools and materials (lost, damaged).</a:t>
            </a:r>
          </a:p>
          <a:p>
            <a:pPr>
              <a:buFont typeface="Arial" pitchFamily="34" charset="0"/>
              <a:buChar char="•"/>
            </a:pPr>
            <a:r>
              <a:rPr lang="en-US" baseline="0" dirty="0"/>
              <a:t> Creates a safer work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240</a:t>
            </a:fld>
            <a:endParaRPr lang="en-US" dirty="0"/>
          </a:p>
        </p:txBody>
      </p:sp>
    </p:spTree>
    <p:extLst>
      <p:ext uri="{BB962C8B-B14F-4D97-AF65-F5344CB8AC3E}">
        <p14:creationId xmlns:p14="http://schemas.microsoft.com/office/powerpoint/2010/main" val="366218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might think of the DMAIC process as a funnel to narrow down all the possible x’s to the vital few.</a:t>
            </a:r>
          </a:p>
          <a:p>
            <a:pPr>
              <a:buFont typeface="Arial" pitchFamily="34" charset="0"/>
              <a:buChar char="•"/>
            </a:pPr>
            <a:r>
              <a:rPr lang="en-US" baseline="0" dirty="0"/>
              <a:t>Why might it be important to know what the vital few x’s are? To focus improvement where the most impact can be affected through changing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a:t>
            </a:fld>
            <a:endParaRPr lang="en-US" dirty="0"/>
          </a:p>
        </p:txBody>
      </p:sp>
    </p:spTree>
    <p:extLst>
      <p:ext uri="{BB962C8B-B14F-4D97-AF65-F5344CB8AC3E}">
        <p14:creationId xmlns:p14="http://schemas.microsoft.com/office/powerpoint/2010/main" val="4117386517"/>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By meeting the goals of 5-S, the following benefits</a:t>
            </a:r>
            <a:r>
              <a:rPr lang="en-US" baseline="0" dirty="0"/>
              <a:t> are realized.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241</a:t>
            </a:fld>
            <a:endParaRPr lang="en-US" dirty="0"/>
          </a:p>
        </p:txBody>
      </p:sp>
    </p:spTree>
    <p:extLst>
      <p:ext uri="{BB962C8B-B14F-4D97-AF65-F5344CB8AC3E}">
        <p14:creationId xmlns:p14="http://schemas.microsoft.com/office/powerpoint/2010/main" val="1655138207"/>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Organizations</a:t>
            </a:r>
            <a:r>
              <a:rPr lang="en-US" baseline="0" dirty="0"/>
              <a:t> that have implemented 5S systems have reported very impressive results – reduction in waste, improved safety, reduced costs, improved performance.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242</a:t>
            </a:fld>
            <a:endParaRPr lang="en-US" dirty="0"/>
          </a:p>
        </p:txBody>
      </p:sp>
    </p:spTree>
    <p:extLst>
      <p:ext uri="{BB962C8B-B14F-4D97-AF65-F5344CB8AC3E}">
        <p14:creationId xmlns:p14="http://schemas.microsoft.com/office/powerpoint/2010/main" val="3687201163"/>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How do you </a:t>
            </a:r>
            <a:r>
              <a:rPr lang="en-US" b="1" dirty="0"/>
              <a:t>Sort</a:t>
            </a:r>
            <a:r>
              <a:rPr lang="en-US" dirty="0"/>
              <a:t>?</a:t>
            </a:r>
          </a:p>
          <a:p>
            <a:pPr>
              <a:buFont typeface="Arial" pitchFamily="34" charset="0"/>
              <a:buChar char="•"/>
            </a:pPr>
            <a:r>
              <a:rPr lang="en-US" baseline="0" dirty="0"/>
              <a:t>As you go through the workplace, separate tools, parts, equipment, materials, and supplies into two groups – needed and unneeded.</a:t>
            </a:r>
          </a:p>
          <a:p>
            <a:pPr>
              <a:buFont typeface="Arial" pitchFamily="34" charset="0"/>
              <a:buChar char="•"/>
            </a:pPr>
            <a:r>
              <a:rPr lang="en-US" dirty="0"/>
              <a:t>Eliminate the unneed</a:t>
            </a:r>
            <a:r>
              <a:rPr lang="en-US" baseline="0" dirty="0"/>
              <a:t>ed items from the workplace. (If you are unsure, store them away for some period of time until you are satisfied that you clearly do not need them.)</a:t>
            </a:r>
          </a:p>
          <a:p>
            <a:pPr>
              <a:buFont typeface="Arial" pitchFamily="34" charset="0"/>
              <a:buChar char="•"/>
            </a:pPr>
            <a:r>
              <a:rPr lang="en-US" baseline="0" dirty="0"/>
              <a:t>Sort the needed items in order of priority.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243</a:t>
            </a:fld>
            <a:endParaRPr lang="en-US" dirty="0"/>
          </a:p>
        </p:txBody>
      </p:sp>
    </p:spTree>
    <p:extLst>
      <p:ext uri="{BB962C8B-B14F-4D97-AF65-F5344CB8AC3E}">
        <p14:creationId xmlns:p14="http://schemas.microsoft.com/office/powerpoint/2010/main" val="2163880537"/>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Straightening</a:t>
            </a:r>
            <a:r>
              <a:rPr lang="en-US" baseline="0" dirty="0"/>
              <a:t> (or Set in Order)</a:t>
            </a:r>
          </a:p>
          <a:p>
            <a:pPr>
              <a:buFont typeface="Arial" pitchFamily="34" charset="0"/>
              <a:buChar char="•"/>
            </a:pPr>
            <a:r>
              <a:rPr lang="en-US" baseline="0" dirty="0"/>
              <a:t> Label each item and store it in an appropriate location. </a:t>
            </a:r>
          </a:p>
          <a:p>
            <a:pPr>
              <a:buFont typeface="Arial" pitchFamily="34" charset="0"/>
              <a:buChar char="•"/>
            </a:pPr>
            <a:r>
              <a:rPr lang="en-US" baseline="0" dirty="0"/>
              <a:t>Try to reduce </a:t>
            </a:r>
            <a:r>
              <a:rPr lang="en-US" b="1" baseline="0" dirty="0"/>
              <a:t>Motion</a:t>
            </a:r>
            <a:r>
              <a:rPr lang="en-US" baseline="0" dirty="0"/>
              <a:t> by storing the most frequently used items in the most convenient locations. </a:t>
            </a:r>
          </a:p>
          <a:p>
            <a:pPr>
              <a:buFont typeface="Arial" pitchFamily="34" charset="0"/>
              <a:buChar char="•"/>
            </a:pPr>
            <a:r>
              <a:rPr lang="en-US" baseline="0" dirty="0"/>
              <a:t>Promote an efficient work flow path by working to minimize movement around the workplace.</a:t>
            </a:r>
          </a:p>
          <a:p>
            <a:pPr>
              <a:buFont typeface="Arial" pitchFamily="34" charset="0"/>
              <a:buChar char="•"/>
            </a:pPr>
            <a:r>
              <a:rPr lang="en-US" baseline="0"/>
              <a:t>Use visual aids </a:t>
            </a:r>
            <a:r>
              <a:rPr lang="en-US" baseline="0" dirty="0"/>
              <a:t>to remind employees where things belong so the order is sustained.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244</a:t>
            </a:fld>
            <a:endParaRPr lang="en-US" dirty="0"/>
          </a:p>
        </p:txBody>
      </p:sp>
    </p:spTree>
    <p:extLst>
      <p:ext uri="{BB962C8B-B14F-4D97-AF65-F5344CB8AC3E}">
        <p14:creationId xmlns:p14="http://schemas.microsoft.com/office/powerpoint/2010/main" val="421774830"/>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noProof="0" dirty="0"/>
              <a:t>Shining</a:t>
            </a:r>
            <a:r>
              <a:rPr lang="en-US" baseline="0" noProof="0" dirty="0"/>
              <a:t> means:</a:t>
            </a:r>
            <a:endParaRPr lang="en-US" noProof="0" dirty="0"/>
          </a:p>
          <a:p>
            <a:pPr>
              <a:buFont typeface="Arial" pitchFamily="34" charset="0"/>
              <a:buChar char="•"/>
            </a:pPr>
            <a:r>
              <a:rPr lang="en-US" dirty="0"/>
              <a:t>Clean and maintain a tidy</a:t>
            </a:r>
            <a:r>
              <a:rPr lang="en-US" baseline="0" dirty="0"/>
              <a:t> workplace.</a:t>
            </a:r>
          </a:p>
          <a:p>
            <a:pPr>
              <a:buFont typeface="Arial" pitchFamily="34" charset="0"/>
              <a:buChar char="•"/>
            </a:pPr>
            <a:r>
              <a:rPr lang="en-US" baseline="0" dirty="0"/>
              <a:t>Ensure that all items are in their proper location.</a:t>
            </a:r>
          </a:p>
          <a:p>
            <a:pPr>
              <a:buFont typeface="Arial" pitchFamily="34" charset="0"/>
              <a:buChar char="•"/>
            </a:pPr>
            <a:r>
              <a:rPr lang="en-US" baseline="0" dirty="0"/>
              <a:t>Get the team to own and take pride in keeping the workplace clean and organized.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245</a:t>
            </a:fld>
            <a:endParaRPr lang="en-US" dirty="0"/>
          </a:p>
        </p:txBody>
      </p:sp>
    </p:spTree>
    <p:extLst>
      <p:ext uri="{BB962C8B-B14F-4D97-AF65-F5344CB8AC3E}">
        <p14:creationId xmlns:p14="http://schemas.microsoft.com/office/powerpoint/2010/main" val="2744778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1" dirty="0"/>
              <a:t>Standardization</a:t>
            </a:r>
            <a:r>
              <a:rPr lang="en-US" baseline="0" dirty="0"/>
              <a:t> – removing the variation across workstations.</a:t>
            </a:r>
            <a:endParaRPr lang="en-US" dirty="0"/>
          </a:p>
          <a:p>
            <a:pPr>
              <a:buFont typeface="Arial" pitchFamily="34" charset="0"/>
              <a:buChar char="•"/>
            </a:pPr>
            <a:r>
              <a:rPr lang="en-US" baseline="0" dirty="0"/>
              <a:t> Replicate the workstation setting across all workstations, so they are interchangeable and workers can move amongst them and easily perform their duties.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246</a:t>
            </a:fld>
            <a:endParaRPr lang="en-US" dirty="0"/>
          </a:p>
        </p:txBody>
      </p:sp>
    </p:spTree>
    <p:extLst>
      <p:ext uri="{BB962C8B-B14F-4D97-AF65-F5344CB8AC3E}">
        <p14:creationId xmlns:p14="http://schemas.microsoft.com/office/powerpoint/2010/main" val="3415410919"/>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Sustaining</a:t>
            </a:r>
            <a:endParaRPr lang="en-US" b="1" baseline="0" dirty="0"/>
          </a:p>
          <a:p>
            <a:pPr>
              <a:buFont typeface="Arial" pitchFamily="34" charset="0"/>
              <a:buChar char="•"/>
            </a:pPr>
            <a:r>
              <a:rPr lang="en-US" baseline="0" dirty="0"/>
              <a:t> It takes discipline to maintain 5S. Obviously, it takes time for new habits to form, and there needs to be a culture within the team to follow this methodology. It is critical not to fall back into the old ways.</a:t>
            </a:r>
          </a:p>
          <a:p>
            <a:pPr>
              <a:buFont typeface="Arial" pitchFamily="34" charset="0"/>
              <a:buChar char="•"/>
            </a:pPr>
            <a:r>
              <a:rPr lang="en-US" baseline="0" dirty="0"/>
              <a:t>Keep the momentum by identifying improvements and optimizing. Look for better ways to set the workplace in order and reduce waste.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247</a:t>
            </a:fld>
            <a:endParaRPr lang="en-US" dirty="0"/>
          </a:p>
        </p:txBody>
      </p:sp>
    </p:spTree>
    <p:extLst>
      <p:ext uri="{BB962C8B-B14F-4D97-AF65-F5344CB8AC3E}">
        <p14:creationId xmlns:p14="http://schemas.microsoft.com/office/powerpoint/2010/main" val="3889658776"/>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a quick summary of</a:t>
            </a:r>
            <a:r>
              <a:rPr lang="en-US" baseline="0" dirty="0"/>
              <a:t> how to apply the 5S.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248</a:t>
            </a:fld>
            <a:endParaRPr lang="en-US" dirty="0"/>
          </a:p>
        </p:txBody>
      </p:sp>
    </p:spTree>
    <p:extLst>
      <p:ext uri="{BB962C8B-B14F-4D97-AF65-F5344CB8AC3E}">
        <p14:creationId xmlns:p14="http://schemas.microsoft.com/office/powerpoint/2010/main" val="408305587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5S is a quick and effective</a:t>
            </a:r>
            <a:r>
              <a:rPr lang="en-US" baseline="0" dirty="0"/>
              <a:t> way to improve results, and it is tempting to stop at that.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Keep it going beyond 5S and consider Lean for the entire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249</a:t>
            </a:fld>
            <a:endParaRPr lang="en-US" dirty="0"/>
          </a:p>
        </p:txBody>
      </p:sp>
    </p:spTree>
    <p:extLst>
      <p:ext uri="{BB962C8B-B14F-4D97-AF65-F5344CB8AC3E}">
        <p14:creationId xmlns:p14="http://schemas.microsoft.com/office/powerpoint/2010/main" val="775344521"/>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250</a:t>
            </a:fld>
            <a:endParaRPr lang="en-US" dirty="0"/>
          </a:p>
        </p:txBody>
      </p:sp>
    </p:spTree>
    <p:extLst>
      <p:ext uri="{BB962C8B-B14F-4D97-AF65-F5344CB8AC3E}">
        <p14:creationId xmlns:p14="http://schemas.microsoft.com/office/powerpoint/2010/main" val="1212750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approach</a:t>
            </a:r>
            <a:r>
              <a:rPr lang="en-US" baseline="0" dirty="0"/>
              <a:t> will funnel the possible x’s to the few that </a:t>
            </a:r>
            <a:r>
              <a:rPr lang="en-US" b="1" baseline="0" dirty="0"/>
              <a:t>do</a:t>
            </a:r>
            <a:r>
              <a:rPr lang="en-US" baseline="0" dirty="0"/>
              <a:t> influence Y. The measurement of those x’s and their effect on the Y then become the focus to determine which have the most significant impact.</a:t>
            </a:r>
          </a:p>
          <a:p>
            <a:pPr>
              <a:buFont typeface="Arial" pitchFamily="34" charset="0"/>
              <a:buChar char="•"/>
            </a:pPr>
            <a:r>
              <a:rPr lang="en-US" baseline="0" dirty="0"/>
              <a:t>By determining which have the most impact, resources can be focused on changing those inputs to achieve the desired process output.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a:t>
            </a:fld>
            <a:endParaRPr lang="en-US" dirty="0"/>
          </a:p>
        </p:txBody>
      </p:sp>
    </p:spTree>
    <p:extLst>
      <p:ext uri="{BB962C8B-B14F-4D97-AF65-F5344CB8AC3E}">
        <p14:creationId xmlns:p14="http://schemas.microsoft.com/office/powerpoint/2010/main" val="341306398"/>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251</a:t>
            </a:fld>
            <a:endParaRPr lang="en-US" dirty="0"/>
          </a:p>
        </p:txBody>
      </p:sp>
    </p:spTree>
    <p:extLst>
      <p:ext uri="{BB962C8B-B14F-4D97-AF65-F5344CB8AC3E}">
        <p14:creationId xmlns:p14="http://schemas.microsoft.com/office/powerpoint/2010/main" val="256834521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252</a:t>
            </a:fld>
            <a:endParaRPr lang="en-US" dirty="0"/>
          </a:p>
        </p:txBody>
      </p:sp>
    </p:spTree>
    <p:extLst>
      <p:ext uri="{BB962C8B-B14F-4D97-AF65-F5344CB8AC3E}">
        <p14:creationId xmlns:p14="http://schemas.microsoft.com/office/powerpoint/2010/main" val="50921642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253</a:t>
            </a:fld>
            <a:endParaRPr lang="en-US" dirty="0"/>
          </a:p>
        </p:txBody>
      </p:sp>
    </p:spTree>
    <p:extLst>
      <p:ext uri="{BB962C8B-B14F-4D97-AF65-F5344CB8AC3E}">
        <p14:creationId xmlns:p14="http://schemas.microsoft.com/office/powerpoint/2010/main" val="318848628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254</a:t>
            </a:fld>
            <a:endParaRPr lang="en-US" dirty="0"/>
          </a:p>
        </p:txBody>
      </p:sp>
    </p:spTree>
    <p:extLst>
      <p:ext uri="{BB962C8B-B14F-4D97-AF65-F5344CB8AC3E}">
        <p14:creationId xmlns:p14="http://schemas.microsoft.com/office/powerpoint/2010/main" val="359681707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cause </a:t>
            </a:r>
            <a:r>
              <a:rPr lang="en-US" sz="1200" dirty="0"/>
              <a:t>and</a:t>
            </a:r>
            <a:r>
              <a:rPr lang="en-US" baseline="0" dirty="0"/>
              <a:t> effect diagram is a powerful brainstorming tool that is used to identify and organize possible causes of a specific effect or event.</a:t>
            </a:r>
          </a:p>
          <a:p>
            <a:pPr>
              <a:buFont typeface="Arial" pitchFamily="34" charset="0"/>
              <a:buChar char="•"/>
            </a:pPr>
            <a:r>
              <a:rPr lang="en-US" baseline="0" dirty="0"/>
              <a:t>It is sometimes referred to as a </a:t>
            </a:r>
            <a:r>
              <a:rPr lang="en-US" i="1" baseline="0" dirty="0"/>
              <a:t>fishbone diagram</a:t>
            </a:r>
            <a:r>
              <a:rPr lang="en-US" baseline="0" dirty="0"/>
              <a:t> or </a:t>
            </a:r>
            <a:r>
              <a:rPr lang="en-US" i="1" baseline="0" dirty="0"/>
              <a:t>Ishikawa diagram</a:t>
            </a:r>
            <a:r>
              <a:rPr lang="en-US" baseline="0" dirty="0"/>
              <a:t>.</a:t>
            </a:r>
          </a:p>
          <a:p>
            <a:pPr>
              <a:buFont typeface="Arial" pitchFamily="34" charset="0"/>
              <a:buChar char="•"/>
            </a:pPr>
            <a:r>
              <a:rPr lang="en-US" baseline="0" dirty="0"/>
              <a:t>It shows the relationship between the effect and potential causes or inputs.</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255</a:t>
            </a:fld>
            <a:endParaRPr lang="en-US" dirty="0"/>
          </a:p>
        </p:txBody>
      </p:sp>
    </p:spTree>
    <p:extLst>
      <p:ext uri="{BB962C8B-B14F-4D97-AF65-F5344CB8AC3E}">
        <p14:creationId xmlns:p14="http://schemas.microsoft.com/office/powerpoint/2010/main" val="1844077884"/>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Typically, the possible causes </a:t>
            </a:r>
            <a:r>
              <a:rPr lang="en-US" baseline="0" dirty="0"/>
              <a:t>fall into six </a:t>
            </a:r>
            <a:r>
              <a:rPr lang="en-US" dirty="0"/>
              <a:t>major</a:t>
            </a:r>
            <a:r>
              <a:rPr lang="en-US" baseline="0" dirty="0"/>
              <a:t> categories (or branches in the diagram).</a:t>
            </a:r>
          </a:p>
          <a:p>
            <a:pPr>
              <a:buFont typeface="Arial" pitchFamily="34" charset="0"/>
              <a:buChar char="•"/>
            </a:pPr>
            <a:r>
              <a:rPr lang="en-US" baseline="0" dirty="0"/>
              <a:t>Remembering this acronym (P4ME) is a helpful way to remember these categories: People, Methods, Machines, Materials, Measurements, Environment.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256</a:t>
            </a:fld>
            <a:endParaRPr lang="en-US" dirty="0"/>
          </a:p>
        </p:txBody>
      </p:sp>
    </p:spTree>
    <p:extLst>
      <p:ext uri="{BB962C8B-B14F-4D97-AF65-F5344CB8AC3E}">
        <p14:creationId xmlns:p14="http://schemas.microsoft.com/office/powerpoint/2010/main" val="1775476273"/>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Plotting a cause</a:t>
            </a:r>
            <a:r>
              <a:rPr lang="en-US" baseline="0" dirty="0"/>
              <a:t> </a:t>
            </a:r>
            <a:r>
              <a:rPr lang="en-US" sz="1200" dirty="0"/>
              <a:t>and</a:t>
            </a:r>
            <a:r>
              <a:rPr lang="en-US" baseline="0" dirty="0"/>
              <a:t> effect diagram is a simple 4-step process. Step 1 is to identify and define the effect being analyzed.</a:t>
            </a:r>
          </a:p>
          <a:p>
            <a:pPr>
              <a:buFont typeface="Arial" pitchFamily="34" charset="0"/>
              <a:buChar char="•"/>
            </a:pPr>
            <a:r>
              <a:rPr lang="en-US" dirty="0"/>
              <a:t>The effect/event should be clearly</a:t>
            </a:r>
            <a:r>
              <a:rPr lang="en-US" baseline="0" dirty="0"/>
              <a:t> stated and defined. It can be a positive or negative outcome.</a:t>
            </a:r>
          </a:p>
          <a:p>
            <a:pPr>
              <a:buFont typeface="Arial" pitchFamily="34" charset="0"/>
              <a:buChar char="•"/>
            </a:pPr>
            <a:r>
              <a:rPr lang="en-US" baseline="0" dirty="0"/>
              <a:t>Enter the effect/event at the head of the diagram. See next page for an illustration.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257</a:t>
            </a:fld>
            <a:endParaRPr lang="en-US" dirty="0"/>
          </a:p>
        </p:txBody>
      </p:sp>
    </p:spTree>
    <p:extLst>
      <p:ext uri="{BB962C8B-B14F-4D97-AF65-F5344CB8AC3E}">
        <p14:creationId xmlns:p14="http://schemas.microsoft.com/office/powerpoint/2010/main" val="3661728086"/>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258</a:t>
            </a:fld>
            <a:endParaRPr lang="en-US" dirty="0"/>
          </a:p>
        </p:txBody>
      </p:sp>
    </p:spTree>
    <p:extLst>
      <p:ext uri="{BB962C8B-B14F-4D97-AF65-F5344CB8AC3E}">
        <p14:creationId xmlns:p14="http://schemas.microsoft.com/office/powerpoint/2010/main" val="547047271"/>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a:t>
            </a:r>
            <a:r>
              <a:rPr lang="en-US" baseline="0" dirty="0"/>
              <a:t> brainstorm the potential causes for the event or effect being analyzed.</a:t>
            </a:r>
          </a:p>
          <a:p>
            <a:pPr>
              <a:buFont typeface="Arial" pitchFamily="34" charset="0"/>
              <a:buChar char="•"/>
            </a:pPr>
            <a:r>
              <a:rPr lang="en-US" baseline="0" dirty="0"/>
              <a:t>It is brainstorming, so you should include anything with a potential impact on the event or effect analyzed.</a:t>
            </a:r>
          </a:p>
          <a:p>
            <a:pPr>
              <a:buFont typeface="Arial" pitchFamily="34" charset="0"/>
              <a:buChar char="•"/>
            </a:pPr>
            <a:r>
              <a:rPr lang="en-US" baseline="0" dirty="0"/>
              <a:t>This can be done through a whiteboard exercise, using sticky notes, or even electronically on a spreadsheet or other drawing tools.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259</a:t>
            </a:fld>
            <a:endParaRPr lang="en-US" dirty="0"/>
          </a:p>
        </p:txBody>
      </p:sp>
    </p:spTree>
    <p:extLst>
      <p:ext uri="{BB962C8B-B14F-4D97-AF65-F5344CB8AC3E}">
        <p14:creationId xmlns:p14="http://schemas.microsoft.com/office/powerpoint/2010/main" val="412619502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illustration</a:t>
            </a:r>
            <a:r>
              <a:rPr lang="it-IT" baseline="0" dirty="0"/>
              <a:t> of step 2.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260</a:t>
            </a:fld>
            <a:endParaRPr lang="en-US" dirty="0"/>
          </a:p>
        </p:txBody>
      </p:sp>
    </p:spTree>
    <p:extLst>
      <p:ext uri="{BB962C8B-B14F-4D97-AF65-F5344CB8AC3E}">
        <p14:creationId xmlns:p14="http://schemas.microsoft.com/office/powerpoint/2010/main" val="3077994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a:t>
            </a:fld>
            <a:endParaRPr lang="en-US" dirty="0"/>
          </a:p>
        </p:txBody>
      </p:sp>
    </p:spTree>
    <p:extLst>
      <p:ext uri="{BB962C8B-B14F-4D97-AF65-F5344CB8AC3E}">
        <p14:creationId xmlns:p14="http://schemas.microsoft.com/office/powerpoint/2010/main" val="213199279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3 is</a:t>
            </a:r>
            <a:r>
              <a:rPr lang="en-US" baseline="0" dirty="0"/>
              <a:t> to i</a:t>
            </a:r>
            <a:r>
              <a:rPr lang="en-US" dirty="0"/>
              <a:t>dentify the</a:t>
            </a:r>
            <a:r>
              <a:rPr lang="en-US" baseline="0" dirty="0"/>
              <a:t> main categories for the causes and group the brainstormed items.</a:t>
            </a:r>
          </a:p>
          <a:p>
            <a:pPr>
              <a:buFont typeface="Arial" pitchFamily="34" charset="0"/>
              <a:buChar char="•"/>
            </a:pPr>
            <a:r>
              <a:rPr lang="en-US" baseline="0" dirty="0"/>
              <a:t>You can use P4ME, or you can use customized main categories to group the potential causes.</a:t>
            </a:r>
          </a:p>
          <a:p>
            <a:pPr>
              <a:buFont typeface="Arial" pitchFamily="34" charset="0"/>
              <a:buChar char="•"/>
            </a:pPr>
            <a:r>
              <a:rPr lang="en-US" baseline="0" dirty="0"/>
              <a:t>Under each main category, you can define sub-categories if additional levels of detail are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261</a:t>
            </a:fld>
            <a:endParaRPr lang="en-US" dirty="0"/>
          </a:p>
        </p:txBody>
      </p:sp>
    </p:spTree>
    <p:extLst>
      <p:ext uri="{BB962C8B-B14F-4D97-AF65-F5344CB8AC3E}">
        <p14:creationId xmlns:p14="http://schemas.microsoft.com/office/powerpoint/2010/main" val="1367927230"/>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the graphic</a:t>
            </a:r>
            <a:r>
              <a:rPr lang="en-US" baseline="0" noProof="0" dirty="0"/>
              <a:t> representation of Step 3.</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262</a:t>
            </a:fld>
            <a:endParaRPr lang="en-US" dirty="0"/>
          </a:p>
        </p:txBody>
      </p:sp>
    </p:spTree>
    <p:extLst>
      <p:ext uri="{BB962C8B-B14F-4D97-AF65-F5344CB8AC3E}">
        <p14:creationId xmlns:p14="http://schemas.microsoft.com/office/powerpoint/2010/main" val="1489892405"/>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fourth and final step, analyze the diagram</a:t>
            </a:r>
            <a:r>
              <a:rPr lang="en-US" baseline="0" dirty="0"/>
              <a:t>.</a:t>
            </a:r>
          </a:p>
          <a:p>
            <a:pPr>
              <a:buFont typeface="Arial" pitchFamily="34" charset="0"/>
              <a:buChar char="•"/>
            </a:pPr>
            <a:r>
              <a:rPr lang="en-US" baseline="0" dirty="0"/>
              <a:t>Have all factors been represented?</a:t>
            </a:r>
          </a:p>
          <a:p>
            <a:pPr>
              <a:buFont typeface="Arial" pitchFamily="34" charset="0"/>
              <a:buChar char="•"/>
            </a:pPr>
            <a:r>
              <a:rPr lang="en-US" baseline="0" dirty="0"/>
              <a:t>Use any data that you have to prioritize the causes – perhaps with a Pareto chart.</a:t>
            </a:r>
          </a:p>
          <a:p>
            <a:pPr>
              <a:buFont typeface="Arial" pitchFamily="34" charset="0"/>
              <a:buChar char="•"/>
            </a:pPr>
            <a:r>
              <a:rPr lang="en-US" baseline="0" dirty="0"/>
              <a:t>Identify which high-impact items are actionable, and determine how to measure causes and effects quantitatively.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263</a:t>
            </a:fld>
            <a:endParaRPr lang="en-US" dirty="0"/>
          </a:p>
        </p:txBody>
      </p:sp>
    </p:spTree>
    <p:extLst>
      <p:ext uri="{BB962C8B-B14F-4D97-AF65-F5344CB8AC3E}">
        <p14:creationId xmlns:p14="http://schemas.microsoft.com/office/powerpoint/2010/main" val="4192636772"/>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benefits to using a cause </a:t>
            </a:r>
            <a:r>
              <a:rPr lang="en-US" sz="1200" dirty="0"/>
              <a:t>and</a:t>
            </a:r>
            <a:r>
              <a:rPr lang="en-US" dirty="0"/>
              <a:t> effect diagram to analyze an effect or event</a:t>
            </a:r>
            <a:r>
              <a:rPr lang="en-US" baseline="0" dirty="0"/>
              <a:t> are:</a:t>
            </a:r>
          </a:p>
          <a:p>
            <a:pPr>
              <a:buFont typeface="Arial" pitchFamily="34" charset="0"/>
              <a:buChar char="•"/>
            </a:pPr>
            <a:r>
              <a:rPr lang="en-US" baseline="0" dirty="0"/>
              <a:t>It is helpful in systemically brainstorming and sorting potential causes of an effect and identifying which areas will require further analysis. Often this is where some quick wins (or the so called “low-hanging fruit”) can be uncovered.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264</a:t>
            </a:fld>
            <a:endParaRPr lang="en-US" dirty="0"/>
          </a:p>
        </p:txBody>
      </p:sp>
    </p:spTree>
    <p:extLst>
      <p:ext uri="{BB962C8B-B14F-4D97-AF65-F5344CB8AC3E}">
        <p14:creationId xmlns:p14="http://schemas.microsoft.com/office/powerpoint/2010/main" val="3746325182"/>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tool does have</a:t>
            </a:r>
            <a:r>
              <a:rPr lang="en-US" baseline="0" dirty="0"/>
              <a:t> limitations:</a:t>
            </a:r>
          </a:p>
          <a:p>
            <a:pPr>
              <a:buFont typeface="Arial" pitchFamily="34" charset="0"/>
              <a:buChar char="•"/>
            </a:pPr>
            <a:r>
              <a:rPr lang="en-US" baseline="0" dirty="0"/>
              <a:t>Is qualitative only, so it does not leverage data to find true relationships. More analysis is needed to quantify relationships between causes and effects.</a:t>
            </a:r>
          </a:p>
          <a:p>
            <a:pPr>
              <a:buFont typeface="Arial" pitchFamily="34" charset="0"/>
              <a:buChar char="•"/>
            </a:pPr>
            <a:r>
              <a:rPr lang="en-US" baseline="0" dirty="0"/>
              <a:t>It only focuses on one effect at a time. Effects can have different causes.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265</a:t>
            </a:fld>
            <a:endParaRPr lang="en-US" dirty="0"/>
          </a:p>
        </p:txBody>
      </p:sp>
    </p:spTree>
    <p:extLst>
      <p:ext uri="{BB962C8B-B14F-4D97-AF65-F5344CB8AC3E}">
        <p14:creationId xmlns:p14="http://schemas.microsoft.com/office/powerpoint/2010/main" val="1191600961"/>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us follow an example through the process of using</a:t>
            </a:r>
            <a:r>
              <a:rPr lang="en-US" baseline="0" dirty="0"/>
              <a:t> a cause </a:t>
            </a:r>
            <a:r>
              <a:rPr lang="en-US" sz="1200" dirty="0"/>
              <a:t>and</a:t>
            </a:r>
            <a:r>
              <a:rPr lang="en-US" baseline="0" dirty="0"/>
              <a:t> effect diagram. What is the effect to be analyzed? (High energy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266</a:t>
            </a:fld>
            <a:endParaRPr lang="en-US" dirty="0"/>
          </a:p>
        </p:txBody>
      </p:sp>
    </p:spTree>
    <p:extLst>
      <p:ext uri="{BB962C8B-B14F-4D97-AF65-F5344CB8AC3E}">
        <p14:creationId xmlns:p14="http://schemas.microsoft.com/office/powerpoint/2010/main" val="785270247"/>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see, in step 1</a:t>
            </a:r>
            <a:r>
              <a:rPr lang="en-US" baseline="0" dirty="0"/>
              <a:t> the effect is noted at the head of the diagram.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267</a:t>
            </a:fld>
            <a:endParaRPr lang="en-US" dirty="0"/>
          </a:p>
        </p:txBody>
      </p:sp>
    </p:spTree>
    <p:extLst>
      <p:ext uri="{BB962C8B-B14F-4D97-AF65-F5344CB8AC3E}">
        <p14:creationId xmlns:p14="http://schemas.microsoft.com/office/powerpoint/2010/main" val="1634176688"/>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2, you can see the multiple potential causes</a:t>
            </a:r>
            <a:r>
              <a:rPr lang="en-US" baseline="0" dirty="0"/>
              <a:t> that can be driving the effect of high energy cost of buildings.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268</a:t>
            </a:fld>
            <a:endParaRPr lang="en-US" dirty="0"/>
          </a:p>
        </p:txBody>
      </p:sp>
    </p:spTree>
    <p:extLst>
      <p:ext uri="{BB962C8B-B14F-4D97-AF65-F5344CB8AC3E}">
        <p14:creationId xmlns:p14="http://schemas.microsoft.com/office/powerpoint/2010/main" val="1349920612"/>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step 3,</a:t>
            </a:r>
            <a:r>
              <a:rPr lang="en-US" baseline="0" dirty="0"/>
              <a:t> see how the possible causes were grouped into the main categories (P4ME in this example)?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269</a:t>
            </a:fld>
            <a:endParaRPr lang="en-US" dirty="0"/>
          </a:p>
        </p:txBody>
      </p:sp>
    </p:spTree>
    <p:extLst>
      <p:ext uri="{BB962C8B-B14F-4D97-AF65-F5344CB8AC3E}">
        <p14:creationId xmlns:p14="http://schemas.microsoft.com/office/powerpoint/2010/main" val="3159523527"/>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Finally, in analyzing the diagram</a:t>
            </a:r>
            <a:r>
              <a:rPr lang="en-US" baseline="0" dirty="0"/>
              <a:t> and the potential root causes, additional information or data is uncovered to validate or invalidate the potential causes. It is determined that poor HVAC maintenance on aged units and wasteful energy consuming habits are at the root.</a:t>
            </a:r>
          </a:p>
          <a:p>
            <a:pPr>
              <a:buFont typeface="Arial" pitchFamily="34" charset="0"/>
              <a:buChar char="•"/>
            </a:pPr>
            <a:r>
              <a:rPr lang="en-US" baseline="0" dirty="0"/>
              <a:t>The real estate company needs to collect and analyze additional data to determine statistical relationships between causes and high energy costs.</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270</a:t>
            </a:fld>
            <a:endParaRPr lang="en-US" dirty="0"/>
          </a:p>
        </p:txBody>
      </p:sp>
    </p:spTree>
    <p:extLst>
      <p:ext uri="{BB962C8B-B14F-4D97-AF65-F5344CB8AC3E}">
        <p14:creationId xmlns:p14="http://schemas.microsoft.com/office/powerpoint/2010/main" val="3254010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Six Sigma is a data-driven methodology for solving</a:t>
            </a:r>
            <a:r>
              <a:rPr lang="en-US" baseline="0" dirty="0"/>
              <a:t> problems, improving, and optimizing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has 5 phases, each with a specific and important purpose toward achieving the goal of the project.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a:t>
            </a:fld>
            <a:endParaRPr lang="en-US" dirty="0"/>
          </a:p>
        </p:txBody>
      </p:sp>
    </p:spTree>
    <p:extLst>
      <p:ext uri="{BB962C8B-B14F-4D97-AF65-F5344CB8AC3E}">
        <p14:creationId xmlns:p14="http://schemas.microsoft.com/office/powerpoint/2010/main" val="55770643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271</a:t>
            </a:fld>
            <a:endParaRPr lang="en-US" dirty="0"/>
          </a:p>
        </p:txBody>
      </p:sp>
    </p:spTree>
    <p:extLst>
      <p:ext uri="{BB962C8B-B14F-4D97-AF65-F5344CB8AC3E}">
        <p14:creationId xmlns:p14="http://schemas.microsoft.com/office/powerpoint/2010/main" val="2909943201"/>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a:t>
            </a:r>
            <a:r>
              <a:rPr lang="en-US" baseline="0" dirty="0"/>
              <a:t> </a:t>
            </a:r>
            <a:r>
              <a:rPr lang="en-US" b="1" i="0" baseline="0" dirty="0"/>
              <a:t>cause and effect matrix </a:t>
            </a:r>
            <a:r>
              <a:rPr lang="en-US" baseline="0" dirty="0"/>
              <a:t>is a powerful yet easy tool to transition from brainstorming (which you did using the cause and effect diagram) to estimating, ranking, and quantifying the relationship between those things you found during brainstorming and the Y’s that are important to the project.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272</a:t>
            </a:fld>
            <a:endParaRPr lang="en-US" dirty="0"/>
          </a:p>
        </p:txBody>
      </p:sp>
    </p:spTree>
    <p:extLst>
      <p:ext uri="{BB962C8B-B14F-4D97-AF65-F5344CB8AC3E}">
        <p14:creationId xmlns:p14="http://schemas.microsoft.com/office/powerpoint/2010/main" val="3155271210"/>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sz="1200" b="0" i="0" kern="1200" dirty="0">
                <a:solidFill>
                  <a:schemeClr val="tx1"/>
                </a:solidFill>
                <a:effectLst/>
                <a:latin typeface="+mn-lt"/>
                <a:ea typeface="+mn-ea"/>
                <a:cs typeface="+mn-cs"/>
              </a:rPr>
              <a:t>This is a clean cause and effect matrix where you can translate all of the potential X's brainstormed during the creation of your cause and effect diagram session. </a:t>
            </a:r>
          </a:p>
          <a:p>
            <a:pPr>
              <a:buFont typeface="Arial" pitchFamily="34" charset="0"/>
              <a:buChar char="•"/>
            </a:pPr>
            <a:r>
              <a:rPr lang="en-US" sz="1200" b="0" i="0" kern="1200" dirty="0">
                <a:solidFill>
                  <a:schemeClr val="tx1"/>
                </a:solidFill>
                <a:effectLst/>
                <a:latin typeface="+mn-lt"/>
                <a:ea typeface="+mn-ea"/>
                <a:cs typeface="+mn-cs"/>
              </a:rPr>
              <a:t>Once you have that information entered into the matrix you can add 1 or more Y's to the top of the matrix. The Y's should be weighted relative to each other based on their importance to the project. </a:t>
            </a:r>
          </a:p>
          <a:p>
            <a:pPr>
              <a:buFont typeface="Arial" pitchFamily="34" charset="0"/>
              <a:buChar char="•"/>
            </a:pPr>
            <a:r>
              <a:rPr lang="en-US" sz="1200" b="0" i="0" kern="1200" dirty="0">
                <a:solidFill>
                  <a:schemeClr val="tx1"/>
                </a:solidFill>
                <a:effectLst/>
                <a:latin typeface="+mn-lt"/>
                <a:ea typeface="+mn-ea"/>
                <a:cs typeface="+mn-cs"/>
              </a:rPr>
              <a:t>Once this is complete, you begin rating each X against each Y on a scale of 0, 3, 5, 7 (0</a:t>
            </a:r>
            <a:r>
              <a:rPr lang="en-US" sz="1200" b="0" i="0" kern="1200" baseline="0" dirty="0">
                <a:solidFill>
                  <a:schemeClr val="tx1"/>
                </a:solidFill>
                <a:effectLst/>
                <a:latin typeface="+mn-lt"/>
                <a:ea typeface="+mn-ea"/>
                <a:cs typeface="+mn-cs"/>
              </a:rPr>
              <a:t> means no impact; 3 means weak impact; 5 is moderate impact; and 7 is strong impact)</a:t>
            </a:r>
            <a:r>
              <a:rPr lang="en-US" sz="1200" b="0" i="0" kern="1200" dirty="0">
                <a:solidFill>
                  <a:schemeClr val="tx1"/>
                </a:solidFill>
                <a:effectLst/>
                <a:latin typeface="+mn-lt"/>
                <a:ea typeface="+mn-ea"/>
                <a:cs typeface="+mn-cs"/>
              </a:rPr>
              <a:t>. Try to use the whole spectrum of your scale during this process because you will need the resolution to help differentiate the X's from one another.</a:t>
            </a:r>
            <a:endParaRPr lang="en-US" baseline="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273</a:t>
            </a:fld>
            <a:endParaRPr lang="en-US" dirty="0"/>
          </a:p>
        </p:txBody>
      </p:sp>
    </p:spTree>
    <p:extLst>
      <p:ext uri="{BB962C8B-B14F-4D97-AF65-F5344CB8AC3E}">
        <p14:creationId xmlns:p14="http://schemas.microsoft.com/office/powerpoint/2010/main" val="3900115631"/>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274</a:t>
            </a:fld>
            <a:endParaRPr lang="en-US" dirty="0"/>
          </a:p>
        </p:txBody>
      </p:sp>
    </p:spTree>
    <p:extLst>
      <p:ext uri="{BB962C8B-B14F-4D97-AF65-F5344CB8AC3E}">
        <p14:creationId xmlns:p14="http://schemas.microsoft.com/office/powerpoint/2010/main" val="376800489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itchFamily="34" charset="0"/>
              <a:buChar char="•"/>
            </a:pPr>
            <a:r>
              <a:rPr lang="en-US" sz="1200" b="0" i="0" kern="1200" dirty="0">
                <a:solidFill>
                  <a:schemeClr val="tx1"/>
                </a:solidFill>
                <a:effectLst/>
                <a:latin typeface="+mn-lt"/>
                <a:ea typeface="+mn-ea"/>
                <a:cs typeface="+mn-cs"/>
              </a:rPr>
              <a:t>When complete, sort the X's based on their scores and graph them (use a Pareto chart). </a:t>
            </a:r>
          </a:p>
          <a:p>
            <a:pPr marL="171450" indent="-171450">
              <a:buFont typeface="Arial" pitchFamily="34" charset="0"/>
              <a:buChar char="•"/>
            </a:pPr>
            <a:r>
              <a:rPr lang="en-US" sz="1200" b="0" i="0" kern="1200" dirty="0">
                <a:solidFill>
                  <a:schemeClr val="tx1"/>
                </a:solidFill>
                <a:effectLst/>
                <a:latin typeface="+mn-lt"/>
                <a:ea typeface="+mn-ea"/>
                <a:cs typeface="+mn-cs"/>
              </a:rPr>
              <a:t>What the results will tell you should not be "taken to the bank" as this entire process from brainstorming X's to rating them against Y's is a subjective exercise. However, if you have chosen your team wisely, it is very common that someone or several SMEs on your project team know the real solutions and/or the best way to narrow down to find them. </a:t>
            </a:r>
          </a:p>
          <a:p>
            <a:pPr marL="171450" indent="-171450">
              <a:buFont typeface="Arial" pitchFamily="34" charset="0"/>
              <a:buChar char="•"/>
            </a:pPr>
            <a:r>
              <a:rPr lang="en-US" sz="1200" b="0" i="0" kern="1200" dirty="0">
                <a:solidFill>
                  <a:schemeClr val="tx1"/>
                </a:solidFill>
                <a:effectLst/>
                <a:latin typeface="+mn-lt"/>
                <a:ea typeface="+mn-ea"/>
                <a:cs typeface="+mn-cs"/>
              </a:rPr>
              <a:t>Therefore, it is also important not to dismiss the results of your cause and effect matrix. Look at the image with comments embedded to summarize what you have just read.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275</a:t>
            </a:fld>
            <a:endParaRPr lang="en-US" dirty="0"/>
          </a:p>
        </p:txBody>
      </p:sp>
    </p:spTree>
    <p:extLst>
      <p:ext uri="{BB962C8B-B14F-4D97-AF65-F5344CB8AC3E}">
        <p14:creationId xmlns:p14="http://schemas.microsoft.com/office/powerpoint/2010/main" val="721662842"/>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combination of the C&amp;E diagram and the C&amp;E matrix is powerful. This is where some of the best ideas and theories about the Y=f(x) equation begin. </a:t>
            </a:r>
          </a:p>
          <a:p>
            <a:pPr>
              <a:buFont typeface="Arial" pitchFamily="34" charset="0"/>
              <a:buChar char="•"/>
            </a:pPr>
            <a:r>
              <a:rPr lang="en-US" baseline="0" dirty="0"/>
              <a:t>Now, it is time to start eliminating and/or validating these variables. </a:t>
            </a:r>
          </a:p>
          <a:p>
            <a:pPr>
              <a:buFont typeface="Arial" pitchFamily="34" charset="0"/>
              <a:buChar char="•"/>
            </a:pPr>
            <a:r>
              <a:rPr lang="en-US" baseline="0" dirty="0"/>
              <a:t>Put a plan together to do so. Use the resources and tools you have already learned as well as those that you are about to learn throughout this course.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276</a:t>
            </a:fld>
            <a:endParaRPr lang="en-US" dirty="0"/>
          </a:p>
        </p:txBody>
      </p:sp>
    </p:spTree>
    <p:extLst>
      <p:ext uri="{BB962C8B-B14F-4D97-AF65-F5344CB8AC3E}">
        <p14:creationId xmlns:p14="http://schemas.microsoft.com/office/powerpoint/2010/main" val="1615814096"/>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277</a:t>
            </a:fld>
            <a:endParaRPr lang="en-US" dirty="0"/>
          </a:p>
        </p:txBody>
      </p:sp>
    </p:spTree>
    <p:extLst>
      <p:ext uri="{BB962C8B-B14F-4D97-AF65-F5344CB8AC3E}">
        <p14:creationId xmlns:p14="http://schemas.microsoft.com/office/powerpoint/2010/main" val="1669126034"/>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Obviously, a </a:t>
            </a:r>
            <a:r>
              <a:rPr lang="en-US" b="1" dirty="0"/>
              <a:t>process map </a:t>
            </a:r>
            <a:r>
              <a:rPr lang="en-US" dirty="0"/>
              <a:t>is necessary to document a process.</a:t>
            </a:r>
            <a:r>
              <a:rPr lang="en-US" baseline="0" dirty="0"/>
              <a:t> It helps us understand and drive discussion around a process.</a:t>
            </a:r>
          </a:p>
          <a:p>
            <a:pPr>
              <a:buFont typeface="Arial" pitchFamily="34" charset="0"/>
              <a:buChar char="•"/>
            </a:pPr>
            <a:r>
              <a:rPr lang="en-US" baseline="0" dirty="0"/>
              <a:t>It is a graphical representation for how a process flows, a step-by-step visual for how a process works.</a:t>
            </a:r>
          </a:p>
          <a:p>
            <a:pPr>
              <a:buFont typeface="Arial" pitchFamily="34" charset="0"/>
              <a:buChar char="•"/>
            </a:pPr>
            <a:r>
              <a:rPr lang="en-US" baseline="0" dirty="0"/>
              <a:t>It can help us understand how material or information flows.</a:t>
            </a:r>
          </a:p>
          <a:p>
            <a:pPr>
              <a:buFont typeface="Arial" pitchFamily="34" charset="0"/>
              <a:buChar char="•"/>
            </a:pPr>
            <a:r>
              <a:rPr lang="en-US" baseline="0" dirty="0"/>
              <a:t>It can help us understand who is responsible for each step in the process.</a:t>
            </a:r>
          </a:p>
          <a:p>
            <a:pPr>
              <a:buFont typeface="Arial" pitchFamily="34" charset="0"/>
              <a:buChar char="•"/>
            </a:pPr>
            <a:r>
              <a:rPr lang="en-US" baseline="0" dirty="0"/>
              <a:t>During the Measure phase of a project, the process map is used as the representation of the current state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278</a:t>
            </a:fld>
            <a:endParaRPr lang="en-US" dirty="0"/>
          </a:p>
        </p:txBody>
      </p:sp>
    </p:spTree>
    <p:extLst>
      <p:ext uri="{BB962C8B-B14F-4D97-AF65-F5344CB8AC3E}">
        <p14:creationId xmlns:p14="http://schemas.microsoft.com/office/powerpoint/2010/main" val="631758511"/>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rtl="0">
              <a:buFont typeface="Arial" pitchFamily="34" charset="0"/>
              <a:buNone/>
            </a:pPr>
            <a:r>
              <a:rPr lang="en-US" dirty="0"/>
              <a:t>A SIPOC is a tool</a:t>
            </a:r>
            <a:r>
              <a:rPr lang="en-US" baseline="0" dirty="0"/>
              <a:t> that summarizes the inputs and outputs of a process. At the outset of a process improvement effort it is very helpful to</a:t>
            </a:r>
            <a:r>
              <a:rPr lang="en-US" dirty="0"/>
              <a:t> provide an</a:t>
            </a:r>
            <a:r>
              <a:rPr lang="en-US" baseline="0" dirty="0"/>
              <a:t> </a:t>
            </a:r>
            <a:r>
              <a:rPr lang="en-US" dirty="0"/>
              <a:t>overview to people who are unfamiliar</a:t>
            </a:r>
            <a:r>
              <a:rPr lang="en-US" baseline="0" dirty="0"/>
              <a:t> or need to become reacquainted with a process.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279</a:t>
            </a:fld>
            <a:endParaRPr lang="en-US" dirty="0"/>
          </a:p>
        </p:txBody>
      </p:sp>
    </p:spTree>
    <p:extLst>
      <p:ext uri="{BB962C8B-B14F-4D97-AF65-F5344CB8AC3E}">
        <p14:creationId xmlns:p14="http://schemas.microsoft.com/office/powerpoint/2010/main" val="3850525784"/>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Suppliers (</a:t>
            </a:r>
            <a:r>
              <a:rPr lang="en-US" baseline="0" dirty="0"/>
              <a:t>external </a:t>
            </a:r>
            <a:r>
              <a:rPr lang="en-US" i="1" baseline="0" dirty="0"/>
              <a:t>or</a:t>
            </a:r>
            <a:r>
              <a:rPr lang="en-US" baseline="0" dirty="0"/>
              <a:t> internal to an organization) are those who provide raw material, services, or information for a process.</a:t>
            </a:r>
          </a:p>
          <a:p>
            <a:pPr>
              <a:buFont typeface="Arial" pitchFamily="34" charset="0"/>
              <a:buChar char="•"/>
            </a:pPr>
            <a:r>
              <a:rPr lang="en-US" baseline="0" dirty="0"/>
              <a:t>Inputs are the materials, information, equipment, services, people, and environment that are involved in the process.</a:t>
            </a:r>
          </a:p>
          <a:p>
            <a:pPr>
              <a:buFont typeface="Arial" pitchFamily="34" charset="0"/>
              <a:buChar char="•"/>
            </a:pPr>
            <a:r>
              <a:rPr lang="en-US" baseline="0" dirty="0"/>
              <a:t>The process is the sequence of activities or decisions that result in an output.</a:t>
            </a:r>
          </a:p>
          <a:p>
            <a:pPr>
              <a:buFont typeface="Arial" pitchFamily="34" charset="0"/>
              <a:buChar char="•"/>
            </a:pPr>
            <a:r>
              <a:rPr lang="en-US" baseline="0" dirty="0"/>
              <a:t>Output is a service or product that will be delivered to a customer.</a:t>
            </a:r>
          </a:p>
          <a:p>
            <a:pPr>
              <a:buFont typeface="Arial" pitchFamily="34" charset="0"/>
              <a:buChar char="•"/>
            </a:pPr>
            <a:r>
              <a:rPr lang="en-US" baseline="0" dirty="0"/>
              <a:t>Customers, of course, are the end users or recipients of the service or product, which again can be external </a:t>
            </a:r>
            <a:r>
              <a:rPr lang="en-US" i="1" baseline="0" dirty="0"/>
              <a:t>or</a:t>
            </a:r>
            <a:r>
              <a:rPr lang="en-US" baseline="0" dirty="0"/>
              <a:t> internal to an organization.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280</a:t>
            </a:fld>
            <a:endParaRPr lang="en-US" dirty="0"/>
          </a:p>
        </p:txBody>
      </p:sp>
    </p:spTree>
    <p:extLst>
      <p:ext uri="{BB962C8B-B14F-4D97-AF65-F5344CB8AC3E}">
        <p14:creationId xmlns:p14="http://schemas.microsoft.com/office/powerpoint/2010/main" val="4031468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dirty="0">
                <a:solidFill>
                  <a:srgbClr val="FF0000"/>
                </a:solidFill>
              </a:rPr>
              <a:t>D</a:t>
            </a:r>
            <a:r>
              <a:rPr lang="en-US" sz="1200" b="0" dirty="0">
                <a:solidFill>
                  <a:srgbClr val="FF0000"/>
                </a:solidFill>
              </a:rPr>
              <a:t>EFINE – the main goal is to “define” what the project is setting out to do</a:t>
            </a:r>
            <a:r>
              <a:rPr lang="en-US" sz="1200" b="0" baseline="0" dirty="0">
                <a:solidFill>
                  <a:srgbClr val="FF0000"/>
                </a:solidFill>
              </a:rPr>
              <a:t> and scope the effort.</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M</a:t>
            </a:r>
            <a:r>
              <a:rPr lang="en-US" sz="1200" b="0" baseline="0" dirty="0">
                <a:solidFill>
                  <a:srgbClr val="FF0000"/>
                </a:solidFill>
              </a:rPr>
              <a:t>EASURE – To establish a baseline for the process, ensure the measurement system is reliable, and identify all possible root causes for a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A</a:t>
            </a:r>
            <a:r>
              <a:rPr lang="en-US" sz="1200" b="0" baseline="0" dirty="0">
                <a:solidFill>
                  <a:srgbClr val="FF0000"/>
                </a:solidFill>
              </a:rPr>
              <a:t>NALYZE – To narrow down all possible root causes to the critical few that are the primary drivers of the problem.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I</a:t>
            </a:r>
            <a:r>
              <a:rPr lang="en-US" sz="1200" b="0" baseline="0" dirty="0">
                <a:solidFill>
                  <a:srgbClr val="FF0000"/>
                </a:solidFill>
              </a:rPr>
              <a:t>MPROVE – To develop the improvements for the process.</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200" b="1" baseline="0" dirty="0">
                <a:solidFill>
                  <a:srgbClr val="FF0000"/>
                </a:solidFill>
              </a:rPr>
              <a:t>C</a:t>
            </a:r>
            <a:r>
              <a:rPr lang="en-US" sz="1200" b="0" baseline="0" dirty="0">
                <a:solidFill>
                  <a:srgbClr val="FF0000"/>
                </a:solidFill>
              </a:rPr>
              <a:t>ONTROL – To implement the fix and a control plan to ensure the improvements are sustained over time.</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In terms of the transfer function:</a:t>
            </a:r>
          </a:p>
          <a:p>
            <a:pPr>
              <a:buFont typeface="Arial" pitchFamily="34" charset="0"/>
              <a:buChar char="•"/>
            </a:pPr>
            <a:r>
              <a:rPr lang="en-US" sz="1200" b="1" kern="1200" dirty="0">
                <a:solidFill>
                  <a:schemeClr val="tx1"/>
                </a:solidFill>
                <a:latin typeface="+mn-lt"/>
                <a:ea typeface="+mn-ea"/>
                <a:cs typeface="+mn-cs"/>
              </a:rPr>
              <a:t>D</a:t>
            </a:r>
            <a:r>
              <a:rPr lang="en-US" sz="1200" b="0" kern="1200" dirty="0">
                <a:solidFill>
                  <a:schemeClr val="tx1"/>
                </a:solidFill>
                <a:latin typeface="+mn-lt"/>
                <a:ea typeface="+mn-ea"/>
                <a:cs typeface="+mn-cs"/>
              </a:rPr>
              <a:t>EFINE </a:t>
            </a:r>
            <a:r>
              <a:rPr lang="en-US" sz="1200" b="0" baseline="0" dirty="0">
                <a:solidFill>
                  <a:srgbClr val="FF0000"/>
                </a:solidFill>
              </a:rPr>
              <a:t>–</a:t>
            </a:r>
            <a:r>
              <a:rPr lang="en-US" sz="1200" b="0" kern="1200" dirty="0">
                <a:solidFill>
                  <a:schemeClr val="tx1"/>
                </a:solidFill>
                <a:latin typeface="+mn-lt"/>
                <a:ea typeface="+mn-ea"/>
                <a:cs typeface="+mn-cs"/>
              </a:rPr>
              <a:t> </a:t>
            </a:r>
            <a:r>
              <a:rPr lang="en-US" sz="1200" b="0" i="0" kern="1200" dirty="0">
                <a:solidFill>
                  <a:schemeClr val="tx1"/>
                </a:solidFill>
                <a:latin typeface="+mn-lt"/>
                <a:ea typeface="+mn-ea"/>
                <a:cs typeface="+mn-cs"/>
              </a:rPr>
              <a:t>Understand the project Y’s and how to measure them. </a:t>
            </a:r>
          </a:p>
          <a:p>
            <a:pPr>
              <a:buFont typeface="Arial" pitchFamily="34" charset="0"/>
              <a:buChar char="•"/>
            </a:pPr>
            <a:r>
              <a:rPr lang="en-US" sz="1200" b="1" i="0" kern="1200" dirty="0">
                <a:solidFill>
                  <a:schemeClr val="tx1"/>
                </a:solidFill>
                <a:latin typeface="+mn-lt"/>
                <a:ea typeface="+mn-ea"/>
                <a:cs typeface="+mn-cs"/>
              </a:rPr>
              <a:t>M</a:t>
            </a:r>
            <a:r>
              <a:rPr lang="en-US" sz="1200" b="0" i="0" kern="1200" dirty="0">
                <a:solidFill>
                  <a:schemeClr val="tx1"/>
                </a:solidFill>
                <a:latin typeface="+mn-lt"/>
                <a:ea typeface="+mn-ea"/>
                <a:cs typeface="+mn-cs"/>
              </a:rPr>
              <a:t>EASURE </a:t>
            </a:r>
            <a:r>
              <a:rPr lang="en-US" sz="1200" b="0" i="0" baseline="0" dirty="0">
                <a:solidFill>
                  <a:srgbClr val="FF0000"/>
                </a:solidFill>
              </a:rPr>
              <a:t>–</a:t>
            </a:r>
            <a:r>
              <a:rPr lang="en-US" sz="1200" b="0" i="0" kern="1200" dirty="0">
                <a:solidFill>
                  <a:schemeClr val="tx1"/>
                </a:solidFill>
                <a:latin typeface="+mn-lt"/>
                <a:ea typeface="+mn-ea"/>
                <a:cs typeface="+mn-cs"/>
              </a:rPr>
              <a:t> Prioritize potential x’s and measure x’s and Y’s. </a:t>
            </a:r>
          </a:p>
          <a:p>
            <a:pPr>
              <a:buFont typeface="Arial" pitchFamily="34" charset="0"/>
              <a:buChar char="•"/>
            </a:pPr>
            <a:r>
              <a:rPr lang="en-US" sz="1200" b="1" i="0" kern="1200" dirty="0">
                <a:solidFill>
                  <a:schemeClr val="tx1"/>
                </a:solidFill>
                <a:latin typeface="+mn-lt"/>
                <a:ea typeface="+mn-ea"/>
                <a:cs typeface="+mn-cs"/>
              </a:rPr>
              <a:t>A</a:t>
            </a:r>
            <a:r>
              <a:rPr lang="en-US" sz="1200" b="0" i="0" kern="1200" dirty="0">
                <a:solidFill>
                  <a:schemeClr val="tx1"/>
                </a:solidFill>
                <a:latin typeface="+mn-lt"/>
                <a:ea typeface="+mn-ea"/>
                <a:cs typeface="+mn-cs"/>
              </a:rPr>
              <a:t>NALYZE </a:t>
            </a:r>
            <a:r>
              <a:rPr lang="en-US" sz="1200" b="0" i="0" baseline="0" dirty="0">
                <a:solidFill>
                  <a:srgbClr val="FF0000"/>
                </a:solidFill>
              </a:rPr>
              <a:t>–</a:t>
            </a:r>
            <a:r>
              <a:rPr lang="en-US" sz="1200" b="0" i="0" kern="1200" dirty="0">
                <a:solidFill>
                  <a:schemeClr val="tx1"/>
                </a:solidFill>
                <a:latin typeface="+mn-lt"/>
                <a:ea typeface="+mn-ea"/>
                <a:cs typeface="+mn-cs"/>
              </a:rPr>
              <a:t> Test x-Y relationships and verify/quantify important x’s. </a:t>
            </a:r>
          </a:p>
          <a:p>
            <a:pPr>
              <a:buFont typeface="Arial" pitchFamily="34" charset="0"/>
              <a:buChar char="•"/>
            </a:pPr>
            <a:r>
              <a:rPr lang="en-US" sz="1200" b="1" i="0" kern="1200" dirty="0">
                <a:solidFill>
                  <a:schemeClr val="tx1"/>
                </a:solidFill>
                <a:latin typeface="+mn-lt"/>
                <a:ea typeface="+mn-ea"/>
                <a:cs typeface="+mn-cs"/>
              </a:rPr>
              <a:t>I</a:t>
            </a:r>
            <a:r>
              <a:rPr lang="en-US" sz="1200" b="0" i="0" kern="1200" dirty="0">
                <a:solidFill>
                  <a:schemeClr val="tx1"/>
                </a:solidFill>
                <a:latin typeface="+mn-lt"/>
                <a:ea typeface="+mn-ea"/>
                <a:cs typeface="+mn-cs"/>
              </a:rPr>
              <a:t>MPROVE </a:t>
            </a:r>
            <a:r>
              <a:rPr lang="en-US" sz="1200" b="0" i="0" baseline="0" dirty="0">
                <a:solidFill>
                  <a:srgbClr val="FF0000"/>
                </a:solidFill>
              </a:rPr>
              <a:t>–</a:t>
            </a:r>
            <a:r>
              <a:rPr lang="en-US" sz="1200" b="0" i="0" kern="1200" dirty="0">
                <a:solidFill>
                  <a:schemeClr val="tx1"/>
                </a:solidFill>
                <a:latin typeface="+mn-lt"/>
                <a:ea typeface="+mn-ea"/>
                <a:cs typeface="+mn-cs"/>
              </a:rPr>
              <a:t> Implement solutions to improve Y’s and address important x’s. </a:t>
            </a:r>
          </a:p>
          <a:p>
            <a:pPr>
              <a:buFont typeface="Arial" pitchFamily="34" charset="0"/>
              <a:buChar char="•"/>
            </a:pPr>
            <a:r>
              <a:rPr lang="en-US" sz="1200" b="1" i="0" kern="1200" dirty="0">
                <a:solidFill>
                  <a:schemeClr val="tx1"/>
                </a:solidFill>
                <a:latin typeface="+mn-lt"/>
                <a:ea typeface="+mn-ea"/>
                <a:cs typeface="+mn-cs"/>
              </a:rPr>
              <a:t>C</a:t>
            </a:r>
            <a:r>
              <a:rPr lang="en-US" sz="1200" b="0" i="0" kern="1200" dirty="0">
                <a:solidFill>
                  <a:schemeClr val="tx1"/>
                </a:solidFill>
                <a:latin typeface="+mn-lt"/>
                <a:ea typeface="+mn-ea"/>
                <a:cs typeface="+mn-cs"/>
              </a:rPr>
              <a:t>ONTROL </a:t>
            </a:r>
            <a:r>
              <a:rPr lang="en-US" sz="1200" b="0" i="0" baseline="0" dirty="0">
                <a:solidFill>
                  <a:srgbClr val="FF0000"/>
                </a:solidFill>
              </a:rPr>
              <a:t>–</a:t>
            </a:r>
            <a:r>
              <a:rPr lang="en-US" sz="1200" b="0" i="0" kern="1200" dirty="0">
                <a:solidFill>
                  <a:schemeClr val="tx1"/>
                </a:solidFill>
                <a:latin typeface="+mn-lt"/>
                <a:ea typeface="+mn-ea"/>
                <a:cs typeface="+mn-cs"/>
              </a:rPr>
              <a:t> Monitor important x’s and the Y’s over time. </a:t>
            </a:r>
            <a:endParaRPr lang="en-US" sz="1200" b="0" i="0" dirty="0">
              <a:solidFill>
                <a:srgbClr val="FF0000"/>
              </a:solidFill>
            </a:endParaRPr>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a:t>
            </a:fld>
            <a:endParaRPr lang="en-US" dirty="0"/>
          </a:p>
        </p:txBody>
      </p:sp>
    </p:spTree>
    <p:extLst>
      <p:ext uri="{BB962C8B-B14F-4D97-AF65-F5344CB8AC3E}">
        <p14:creationId xmlns:p14="http://schemas.microsoft.com/office/powerpoint/2010/main" val="496237180"/>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first method of creating a SIPOC:</a:t>
            </a:r>
          </a:p>
          <a:p>
            <a:pPr>
              <a:buFont typeface="Arial" pitchFamily="34" charset="0"/>
              <a:buChar char="•"/>
            </a:pPr>
            <a:r>
              <a:rPr lang="en-US" dirty="0"/>
              <a:t>Begin</a:t>
            </a:r>
            <a:r>
              <a:rPr lang="en-US" baseline="0" dirty="0"/>
              <a:t> with the process steps (five steps at most)</a:t>
            </a:r>
          </a:p>
          <a:p>
            <a:pPr>
              <a:buFont typeface="Arial" pitchFamily="34" charset="0"/>
              <a:buChar char="•"/>
            </a:pPr>
            <a:r>
              <a:rPr lang="en-US" baseline="0" dirty="0"/>
              <a:t>Determine the outputs</a:t>
            </a:r>
          </a:p>
          <a:p>
            <a:pPr>
              <a:buFont typeface="Arial" pitchFamily="34" charset="0"/>
              <a:buChar char="•"/>
            </a:pPr>
            <a:r>
              <a:rPr lang="en-US" baseline="0" dirty="0"/>
              <a:t>Identify who the recipients of the process</a:t>
            </a:r>
          </a:p>
          <a:p>
            <a:pPr>
              <a:buFont typeface="Arial" pitchFamily="34" charset="0"/>
              <a:buChar char="•"/>
            </a:pPr>
            <a:r>
              <a:rPr lang="en-US" baseline="0" dirty="0"/>
              <a:t>Then work to the left, identifying the inputs and then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281</a:t>
            </a:fld>
            <a:endParaRPr lang="en-US" dirty="0"/>
          </a:p>
        </p:txBody>
      </p:sp>
    </p:spTree>
    <p:extLst>
      <p:ext uri="{BB962C8B-B14F-4D97-AF65-F5344CB8AC3E}">
        <p14:creationId xmlns:p14="http://schemas.microsoft.com/office/powerpoint/2010/main" val="2990233889"/>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second method: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Start with the customer (or the recipient of the process)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Work your way back by identifying</a:t>
            </a:r>
            <a:r>
              <a:rPr lang="en-US" baseline="0" dirty="0"/>
              <a:t> the process outputs, then the high-level process map (five steps maximum)</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Brainstorm the inputs to the process, then identify the suppliers for those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282</a:t>
            </a:fld>
            <a:endParaRPr lang="en-US" dirty="0"/>
          </a:p>
        </p:txBody>
      </p:sp>
    </p:spTree>
    <p:extLst>
      <p:ext uri="{BB962C8B-B14F-4D97-AF65-F5344CB8AC3E}">
        <p14:creationId xmlns:p14="http://schemas.microsoft.com/office/powerpoint/2010/main" val="1240747547"/>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SIPOC </a:t>
            </a:r>
            <a:r>
              <a:rPr lang="en-US" baseline="0" dirty="0"/>
              <a:t>has more detail than a simple high-level process map, and it uncovers additional components about the process that are just as important as the process itself, like the inputs and outputs for each step.</a:t>
            </a:r>
          </a:p>
          <a:p>
            <a:pPr>
              <a:buFont typeface="Arial" pitchFamily="34" charset="0"/>
              <a:buChar char="•"/>
            </a:pPr>
            <a:r>
              <a:rPr lang="en-US" baseline="0" dirty="0"/>
              <a:t>It is very useful to help us visualize the process and help narrow the scope for an improvement project.</a:t>
            </a:r>
          </a:p>
          <a:p>
            <a:pPr>
              <a:buFont typeface="Arial" pitchFamily="34" charset="0"/>
              <a:buChar char="•"/>
            </a:pPr>
            <a:r>
              <a:rPr lang="en-US" baseline="0" dirty="0"/>
              <a:t>It is a great tool to help people who may not be as familiar with the process to understand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283</a:t>
            </a:fld>
            <a:endParaRPr lang="en-US" dirty="0"/>
          </a:p>
        </p:txBody>
      </p:sp>
    </p:spTree>
    <p:extLst>
      <p:ext uri="{BB962C8B-B14F-4D97-AF65-F5344CB8AC3E}">
        <p14:creationId xmlns:p14="http://schemas.microsoft.com/office/powerpoint/2010/main" val="3774579677"/>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 an</a:t>
            </a:r>
            <a:r>
              <a:rPr lang="en-US" baseline="0" dirty="0"/>
              <a:t> example of a SIPOC used to convey a very simple process of cooking scrambled eggs for two children.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284</a:t>
            </a:fld>
            <a:endParaRPr lang="en-US" dirty="0"/>
          </a:p>
        </p:txBody>
      </p:sp>
    </p:spTree>
    <p:extLst>
      <p:ext uri="{BB962C8B-B14F-4D97-AF65-F5344CB8AC3E}">
        <p14:creationId xmlns:p14="http://schemas.microsoft.com/office/powerpoint/2010/main" val="452459157"/>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a walk-through</a:t>
            </a:r>
            <a:r>
              <a:rPr lang="en-US" baseline="0" dirty="0"/>
              <a:t> for completing a SIPOC via the first method described, starting with the process steps.</a:t>
            </a:r>
          </a:p>
          <a:p>
            <a:pPr>
              <a:buFont typeface="Arial" pitchFamily="34" charset="0"/>
              <a:buChar char="•"/>
            </a:pPr>
            <a:r>
              <a:rPr lang="en-US" baseline="0" dirty="0"/>
              <a:t>Remember, a high-level process should not have more than four to</a:t>
            </a:r>
            <a:r>
              <a:rPr lang="en-US" dirty="0"/>
              <a:t> six</a:t>
            </a:r>
            <a:r>
              <a:rPr lang="en-US" baseline="0" dirty="0"/>
              <a:t> steps; list them vertically.</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285</a:t>
            </a:fld>
            <a:endParaRPr lang="en-US" dirty="0"/>
          </a:p>
        </p:txBody>
      </p:sp>
    </p:spTree>
    <p:extLst>
      <p:ext uri="{BB962C8B-B14F-4D97-AF65-F5344CB8AC3E}">
        <p14:creationId xmlns:p14="http://schemas.microsoft.com/office/powerpoint/2010/main" val="2779103837"/>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a:t>
            </a:r>
            <a:r>
              <a:rPr lang="en-US" baseline="0" dirty="0"/>
              <a:t> list the outputs for each step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286</a:t>
            </a:fld>
            <a:endParaRPr lang="en-US" dirty="0"/>
          </a:p>
        </p:txBody>
      </p:sp>
    </p:spTree>
    <p:extLst>
      <p:ext uri="{BB962C8B-B14F-4D97-AF65-F5344CB8AC3E}">
        <p14:creationId xmlns:p14="http://schemas.microsoft.com/office/powerpoint/2010/main" val="4086271893"/>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Then indicate the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287</a:t>
            </a:fld>
            <a:endParaRPr lang="en-US" dirty="0"/>
          </a:p>
        </p:txBody>
      </p:sp>
    </p:spTree>
    <p:extLst>
      <p:ext uri="{BB962C8B-B14F-4D97-AF65-F5344CB8AC3E}">
        <p14:creationId xmlns:p14="http://schemas.microsoft.com/office/powerpoint/2010/main" val="115946100"/>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move to the left of the process, indicating what inputs are needed for each process step.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288</a:t>
            </a:fld>
            <a:endParaRPr lang="en-US" dirty="0"/>
          </a:p>
        </p:txBody>
      </p:sp>
    </p:spTree>
    <p:extLst>
      <p:ext uri="{BB962C8B-B14F-4D97-AF65-F5344CB8AC3E}">
        <p14:creationId xmlns:p14="http://schemas.microsoft.com/office/powerpoint/2010/main" val="2713007777"/>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enter the suppliers for the inputs.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289</a:t>
            </a:fld>
            <a:endParaRPr lang="en-US" dirty="0"/>
          </a:p>
        </p:txBody>
      </p:sp>
    </p:spTree>
    <p:extLst>
      <p:ext uri="{BB962C8B-B14F-4D97-AF65-F5344CB8AC3E}">
        <p14:creationId xmlns:p14="http://schemas.microsoft.com/office/powerpoint/2010/main" val="3739476835"/>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mentioned earlier, a SIPOC</a:t>
            </a:r>
            <a:r>
              <a:rPr lang="en-US" baseline="0" dirty="0"/>
              <a:t> is a visual for communicating a process and the scope of a project.</a:t>
            </a:r>
          </a:p>
          <a:p>
            <a:pPr>
              <a:buFont typeface="Arial" pitchFamily="34" charset="0"/>
              <a:buChar char="•"/>
            </a:pPr>
            <a:r>
              <a:rPr lang="en-US" dirty="0"/>
              <a:t>It is more powerful than a simple high-level process map because</a:t>
            </a:r>
            <a:r>
              <a:rPr lang="en-US" baseline="0" dirty="0"/>
              <a:t> it conveys the inputs and outputs of a process, </a:t>
            </a:r>
            <a:r>
              <a:rPr lang="en-US" i="1" baseline="0" dirty="0"/>
              <a:t>as well as </a:t>
            </a:r>
            <a:r>
              <a:rPr lang="en-US" baseline="0" dirty="0"/>
              <a:t>the suppliers and customers.</a:t>
            </a:r>
          </a:p>
          <a:p>
            <a:pPr>
              <a:buFont typeface="Arial" pitchFamily="34" charset="0"/>
              <a:buChar char="•"/>
            </a:pPr>
            <a:r>
              <a:rPr lang="en-US" baseline="0" dirty="0"/>
              <a:t>The </a:t>
            </a:r>
            <a:r>
              <a:rPr lang="en-US" i="1" baseline="0" dirty="0"/>
              <a:t>outputs</a:t>
            </a:r>
            <a:r>
              <a:rPr lang="en-US" baseline="0" dirty="0"/>
              <a:t> from one process step should match the </a:t>
            </a:r>
            <a:r>
              <a:rPr lang="en-US" i="1" baseline="0" dirty="0"/>
              <a:t>inputs</a:t>
            </a:r>
            <a:r>
              <a:rPr lang="en-US" baseline="0" dirty="0"/>
              <a:t> for the next step (and vice-versa).</a:t>
            </a:r>
          </a:p>
          <a:p>
            <a:pPr>
              <a:buFont typeface="Arial" pitchFamily="34" charset="0"/>
              <a:buChar char="•"/>
            </a:pPr>
            <a:r>
              <a:rPr lang="en-US" baseline="0" dirty="0"/>
              <a:t>This type of map is even more effective at indentifying opportunities in that the inputs and outputs could represent improvement opportunities too.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290</a:t>
            </a:fld>
            <a:endParaRPr lang="en-US" dirty="0"/>
          </a:p>
        </p:txBody>
      </p:sp>
    </p:spTree>
    <p:extLst>
      <p:ext uri="{BB962C8B-B14F-4D97-AF65-F5344CB8AC3E}">
        <p14:creationId xmlns:p14="http://schemas.microsoft.com/office/powerpoint/2010/main" val="2894147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DEFINE is a critical</a:t>
            </a:r>
            <a:r>
              <a:rPr lang="en-US" baseline="0" dirty="0"/>
              <a:t> phase. It sets the foundation for the project, and if it is not done well and properly thought, it is very easy for a project to go off-track.</a:t>
            </a:r>
            <a:endParaRPr lang="en-US" dirty="0"/>
          </a:p>
          <a:p>
            <a:pPr>
              <a:buFont typeface="Arial" pitchFamily="34" charset="0"/>
              <a:buChar char="•"/>
            </a:pPr>
            <a:r>
              <a:rPr lang="en-US" dirty="0"/>
              <a:t>All problems start with a</a:t>
            </a:r>
            <a:r>
              <a:rPr lang="en-US" baseline="0" dirty="0"/>
              <a:t> </a:t>
            </a:r>
            <a:r>
              <a:rPr lang="en-US" b="1" baseline="0" dirty="0"/>
              <a:t>quantifiable</a:t>
            </a:r>
            <a:r>
              <a:rPr lang="en-US" baseline="0" dirty="0"/>
              <a:t> problem statement – without a baseline and a goal, it is very difficult to keep boundaries around the project. Without knowing how much improvement is needed or desired, it can be very difficult to control the scope of the project.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a:t>
            </a:fld>
            <a:endParaRPr lang="en-US" dirty="0"/>
          </a:p>
        </p:txBody>
      </p:sp>
    </p:spTree>
    <p:extLst>
      <p:ext uri="{BB962C8B-B14F-4D97-AF65-F5344CB8AC3E}">
        <p14:creationId xmlns:p14="http://schemas.microsoft.com/office/powerpoint/2010/main" val="590676666"/>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Value</a:t>
            </a:r>
            <a:r>
              <a:rPr lang="en-US" b="1" baseline="0" dirty="0"/>
              <a:t> stream mapping </a:t>
            </a:r>
            <a:r>
              <a:rPr lang="en-US" baseline="0" dirty="0"/>
              <a:t>is just that – creating a visual for where value is added to a product or service by transforming raw materials and information.</a:t>
            </a:r>
          </a:p>
          <a:p>
            <a:pPr>
              <a:buFont typeface="Arial" pitchFamily="34" charset="0"/>
              <a:buChar char="•"/>
            </a:pPr>
            <a:r>
              <a:rPr lang="en-US" baseline="0" dirty="0"/>
              <a:t>It helps us determine where the non-value added activity takes place in a process, which we can then focus on minimizing.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291</a:t>
            </a:fld>
            <a:endParaRPr lang="en-US" dirty="0"/>
          </a:p>
        </p:txBody>
      </p:sp>
    </p:spTree>
    <p:extLst>
      <p:ext uri="{BB962C8B-B14F-4D97-AF65-F5344CB8AC3E}">
        <p14:creationId xmlns:p14="http://schemas.microsoft.com/office/powerpoint/2010/main" val="299519266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non-value added activity</a:t>
            </a:r>
            <a:r>
              <a:rPr lang="en-US" baseline="0" dirty="0"/>
              <a:t> is an activity that occurs during the process, but from the customer’s perspective does not add any value to the product or service.</a:t>
            </a:r>
          </a:p>
          <a:p>
            <a:pPr>
              <a:buFont typeface="Arial" pitchFamily="34" charset="0"/>
              <a:buChar char="•"/>
            </a:pPr>
            <a:r>
              <a:rPr lang="en-US" baseline="0" dirty="0"/>
              <a:t>Here are some activities that can take place in a process before a product reaches a customer, but do not add value:</a:t>
            </a:r>
          </a:p>
          <a:p>
            <a:pPr>
              <a:buFont typeface="Arial" pitchFamily="34" charset="0"/>
              <a:buChar char="•"/>
            </a:pPr>
            <a:r>
              <a:rPr lang="en-US" i="1" baseline="0" dirty="0"/>
              <a:t>Rework</a:t>
            </a:r>
            <a:r>
              <a:rPr lang="en-US" baseline="0" dirty="0"/>
              <a:t> – it should have been done right the first time, so a second time certainly does not add value</a:t>
            </a:r>
          </a:p>
          <a:p>
            <a:pPr>
              <a:buFont typeface="Arial" pitchFamily="34" charset="0"/>
              <a:buChar char="•"/>
            </a:pPr>
            <a:r>
              <a:rPr lang="en-US" i="1" baseline="0" dirty="0"/>
              <a:t>Overproduction</a:t>
            </a:r>
            <a:r>
              <a:rPr lang="en-US" baseline="0" dirty="0"/>
              <a:t> – work that is done before it is needed, and could change, leading to rework</a:t>
            </a:r>
          </a:p>
          <a:p>
            <a:pPr>
              <a:buFont typeface="Arial" pitchFamily="34" charset="0"/>
              <a:buChar char="•"/>
            </a:pPr>
            <a:r>
              <a:rPr lang="en-US" i="1" baseline="0" dirty="0"/>
              <a:t>Excess transportation </a:t>
            </a:r>
            <a:r>
              <a:rPr lang="en-US" baseline="0" dirty="0"/>
              <a:t>– moving the product around does not add value</a:t>
            </a:r>
          </a:p>
          <a:p>
            <a:pPr>
              <a:buFont typeface="Arial" pitchFamily="34" charset="0"/>
              <a:buChar char="•"/>
            </a:pPr>
            <a:r>
              <a:rPr lang="en-US" i="1" baseline="0" dirty="0"/>
              <a:t>Excess stock </a:t>
            </a:r>
            <a:r>
              <a:rPr lang="en-US" baseline="0" dirty="0"/>
              <a:t>– similar to overproduction</a:t>
            </a:r>
          </a:p>
          <a:p>
            <a:pPr>
              <a:buFont typeface="Arial" pitchFamily="34" charset="0"/>
              <a:buChar char="•"/>
            </a:pPr>
            <a:r>
              <a:rPr lang="en-US" i="1" baseline="0" dirty="0"/>
              <a:t>Waiting</a:t>
            </a:r>
            <a:r>
              <a:rPr lang="en-US" baseline="0" dirty="0"/>
              <a:t> – wasted time</a:t>
            </a:r>
          </a:p>
          <a:p>
            <a:pPr>
              <a:buFont typeface="Arial" pitchFamily="34" charset="0"/>
              <a:buChar char="•"/>
            </a:pPr>
            <a:r>
              <a:rPr lang="en-US" i="1" baseline="0" dirty="0"/>
              <a:t>Unnecessary motion </a:t>
            </a:r>
            <a:r>
              <a:rPr lang="en-US" baseline="0" dirty="0"/>
              <a:t>– wasted energy</a:t>
            </a:r>
          </a:p>
          <a:p>
            <a:pPr>
              <a:buFont typeface="Arial" pitchFamily="34" charset="0"/>
              <a:buNone/>
            </a:pPr>
            <a:endParaRPr lang="en-US" baseline="0" dirty="0"/>
          </a:p>
          <a:p>
            <a:pPr>
              <a:buFont typeface="Arial" pitchFamily="34" charset="0"/>
              <a:buNone/>
            </a:pPr>
            <a:r>
              <a:rPr lang="en-US" baseline="0" dirty="0"/>
              <a:t>Sometimes, non-value added activities are required. For example, an inspection that is done for regulatory compliance purposes is necessary but does not add value to the product or service the customer receives.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292</a:t>
            </a:fld>
            <a:endParaRPr lang="en-US" dirty="0"/>
          </a:p>
        </p:txBody>
      </p:sp>
    </p:spTree>
    <p:extLst>
      <p:ext uri="{BB962C8B-B14F-4D97-AF65-F5344CB8AC3E}">
        <p14:creationId xmlns:p14="http://schemas.microsoft.com/office/powerpoint/2010/main" val="2586498531"/>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plot</a:t>
            </a:r>
            <a:r>
              <a:rPr lang="en-US" baseline="0" dirty="0"/>
              <a:t> a value stream map, start by mapping the high-level process from when the customer places an order to when the customer receives the product or service at the end.</a:t>
            </a:r>
          </a:p>
          <a:p>
            <a:pPr>
              <a:buFont typeface="Arial" pitchFamily="34" charset="0"/>
              <a:buChar char="•"/>
            </a:pPr>
            <a:r>
              <a:rPr lang="en-US" baseline="0" dirty="0"/>
              <a:t>There are several pieces of information that can and should be provided with each step of the process to help illustrate where waste is occurring and value is added.</a:t>
            </a:r>
          </a:p>
          <a:p>
            <a:pPr>
              <a:buFont typeface="Arial" pitchFamily="34" charset="0"/>
              <a:buChar char="•"/>
            </a:pPr>
            <a:r>
              <a:rPr lang="en-US" baseline="0" dirty="0"/>
              <a:t>Finally, assess the map to identify the waste that should be eliminated.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293</a:t>
            </a:fld>
            <a:endParaRPr lang="en-US" dirty="0"/>
          </a:p>
        </p:txBody>
      </p:sp>
    </p:spTree>
    <p:extLst>
      <p:ext uri="{BB962C8B-B14F-4D97-AF65-F5344CB8AC3E}">
        <p14:creationId xmlns:p14="http://schemas.microsoft.com/office/powerpoint/2010/main" val="489985317"/>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tool is used to map the physical flow of material, information, or people that are involved in a process.</a:t>
            </a:r>
          </a:p>
          <a:p>
            <a:pPr>
              <a:buFont typeface="Arial" pitchFamily="34" charset="0"/>
              <a:buChar char="•"/>
            </a:pPr>
            <a:r>
              <a:rPr lang="en-US" baseline="0" dirty="0"/>
              <a:t>A </a:t>
            </a:r>
            <a:r>
              <a:rPr lang="en-US" i="1" baseline="0" dirty="0"/>
              <a:t>non-optimized</a:t>
            </a:r>
            <a:r>
              <a:rPr lang="en-US" baseline="0" dirty="0"/>
              <a:t> process typically has a lot of wasteful transportation, information flow, and people movement. When you have mapped it out, it will look like a jumbled mess…like spaghetti.</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294</a:t>
            </a:fld>
            <a:endParaRPr lang="en-US" dirty="0"/>
          </a:p>
        </p:txBody>
      </p:sp>
    </p:spTree>
    <p:extLst>
      <p:ext uri="{BB962C8B-B14F-4D97-AF65-F5344CB8AC3E}">
        <p14:creationId xmlns:p14="http://schemas.microsoft.com/office/powerpoint/2010/main" val="1987801393"/>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 by mapping out the work area (the floor</a:t>
            </a:r>
            <a:r>
              <a:rPr lang="en-US" baseline="0" dirty="0"/>
              <a:t> plan).</a:t>
            </a:r>
          </a:p>
          <a:p>
            <a:pPr>
              <a:buFont typeface="Arial" pitchFamily="34" charset="0"/>
              <a:buChar char="•"/>
            </a:pPr>
            <a:r>
              <a:rPr lang="en-US" baseline="0" dirty="0"/>
              <a:t>Observe the work flow and trace the path of the work from beginning to end.</a:t>
            </a:r>
          </a:p>
          <a:p>
            <a:pPr>
              <a:buFont typeface="Arial" pitchFamily="34" charset="0"/>
              <a:buChar char="•"/>
            </a:pPr>
            <a:r>
              <a:rPr lang="en-US" baseline="0" dirty="0"/>
              <a:t>Analyze the spaghetti chart and identify the areas where the work flow can be streamlined (look for waste like transportation, motion, etc.).</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295</a:t>
            </a:fld>
            <a:endParaRPr lang="en-US" dirty="0"/>
          </a:p>
        </p:txBody>
      </p:sp>
    </p:spTree>
    <p:extLst>
      <p:ext uri="{BB962C8B-B14F-4D97-AF65-F5344CB8AC3E}">
        <p14:creationId xmlns:p14="http://schemas.microsoft.com/office/powerpoint/2010/main" val="2911215162"/>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spaghetti chart </a:t>
            </a:r>
            <a:r>
              <a:rPr lang="it-IT"/>
              <a:t>of work paths and flow of production.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296</a:t>
            </a:fld>
            <a:endParaRPr lang="en-US" dirty="0"/>
          </a:p>
        </p:txBody>
      </p:sp>
    </p:spTree>
    <p:extLst>
      <p:ext uri="{BB962C8B-B14F-4D97-AF65-F5344CB8AC3E}">
        <p14:creationId xmlns:p14="http://schemas.microsoft.com/office/powerpoint/2010/main" val="3374111952"/>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 simple yet powerful</a:t>
            </a:r>
            <a:r>
              <a:rPr lang="en-US" baseline="0" dirty="0"/>
              <a:t> tool that creates a visual for the thought process used to solve a problem or reach a project goal. It helps a project team map to understand where they have been, where they still need to go, what questions have been answered, how were they answered, and what is yet to be answered.</a:t>
            </a:r>
          </a:p>
          <a:p>
            <a:pPr>
              <a:buFont typeface="Arial" pitchFamily="34" charset="0"/>
              <a:buChar char="•"/>
            </a:pPr>
            <a:r>
              <a:rPr lang="en-US" baseline="0" dirty="0"/>
              <a:t>It helps document what is known and unknown; communicate assumptions and risks; discover problems and solutions; determine what information, actions, or resources are needed to achieve the goal; and, of course, present the relationship of all of the thoughts.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297</a:t>
            </a:fld>
            <a:endParaRPr lang="en-US" dirty="0"/>
          </a:p>
        </p:txBody>
      </p:sp>
    </p:spTree>
    <p:extLst>
      <p:ext uri="{BB962C8B-B14F-4D97-AF65-F5344CB8AC3E}">
        <p14:creationId xmlns:p14="http://schemas.microsoft.com/office/powerpoint/2010/main" val="2446632838"/>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Start</a:t>
            </a:r>
            <a:r>
              <a:rPr lang="en-US" baseline="0" dirty="0"/>
              <a:t> with the goal of the project.</a:t>
            </a:r>
          </a:p>
          <a:p>
            <a:pPr>
              <a:buFont typeface="Arial" pitchFamily="34" charset="0"/>
              <a:buChar char="•"/>
            </a:pPr>
            <a:r>
              <a:rPr lang="en-US" baseline="0" dirty="0"/>
              <a:t>Through brainstorming, document the knowns and unknowns.</a:t>
            </a:r>
          </a:p>
          <a:p>
            <a:pPr>
              <a:buFont typeface="Arial" pitchFamily="34" charset="0"/>
              <a:buChar char="•"/>
            </a:pPr>
            <a:r>
              <a:rPr lang="en-US" baseline="0" dirty="0"/>
              <a:t>Group the unknowns and questions into five phases (DMAIC).</a:t>
            </a:r>
          </a:p>
          <a:p>
            <a:pPr>
              <a:buFont typeface="Arial" pitchFamily="34" charset="0"/>
              <a:buChar char="•"/>
            </a:pPr>
            <a:r>
              <a:rPr lang="en-US" baseline="0" dirty="0"/>
              <a:t>Sequence the questions under the project goal and link any related questions.</a:t>
            </a:r>
          </a:p>
          <a:p>
            <a:pPr>
              <a:buFont typeface="Arial" pitchFamily="34" charset="0"/>
              <a:buChar char="•"/>
            </a:pPr>
            <a:r>
              <a:rPr lang="en-US" baseline="0" dirty="0"/>
              <a:t>Continue to leverage steps 3, 4, and 5 throughout the project until the goal is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298</a:t>
            </a:fld>
            <a:endParaRPr lang="en-US" dirty="0"/>
          </a:p>
        </p:txBody>
      </p:sp>
    </p:spTree>
    <p:extLst>
      <p:ext uri="{BB962C8B-B14F-4D97-AF65-F5344CB8AC3E}">
        <p14:creationId xmlns:p14="http://schemas.microsoft.com/office/powerpoint/2010/main" val="360834280"/>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an example of a thought process map. In this case, the goal is</a:t>
            </a:r>
            <a:r>
              <a:rPr lang="it-IT" baseline="0" dirty="0"/>
              <a:t> on-time pizza delivery.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299</a:t>
            </a:fld>
            <a:endParaRPr lang="en-US" dirty="0"/>
          </a:p>
        </p:txBody>
      </p:sp>
    </p:spTree>
    <p:extLst>
      <p:ext uri="{BB962C8B-B14F-4D97-AF65-F5344CB8AC3E}">
        <p14:creationId xmlns:p14="http://schemas.microsoft.com/office/powerpoint/2010/main" val="93854114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300</a:t>
            </a:fld>
            <a:endParaRPr lang="en-US" dirty="0"/>
          </a:p>
        </p:txBody>
      </p:sp>
    </p:spTree>
    <p:extLst>
      <p:ext uri="{BB962C8B-B14F-4D97-AF65-F5344CB8AC3E}">
        <p14:creationId xmlns:p14="http://schemas.microsoft.com/office/powerpoint/2010/main" val="535867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a:t>
            </a:fld>
            <a:endParaRPr lang="en-US" dirty="0"/>
          </a:p>
        </p:txBody>
      </p:sp>
    </p:spTree>
    <p:extLst>
      <p:ext uri="{BB962C8B-B14F-4D97-AF65-F5344CB8AC3E}">
        <p14:creationId xmlns:p14="http://schemas.microsoft.com/office/powerpoint/2010/main" val="6197344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project charter </a:t>
            </a:r>
            <a:r>
              <a:rPr lang="en-US" dirty="0"/>
              <a:t>is essentially a contract formed between</a:t>
            </a:r>
            <a:r>
              <a:rPr lang="en-US" baseline="0" dirty="0"/>
              <a:t> a project team, the champion, and the stakeholders. It defines what the project is going to do, why they are going to do it, when it will be done, and by whom. It includes the business case, problem statement, project objective, scope, timeline, and team.</a:t>
            </a:r>
          </a:p>
          <a:p>
            <a:pPr>
              <a:buFont typeface="Arial" pitchFamily="34" charset="0"/>
              <a:buChar char="•"/>
            </a:pPr>
            <a:r>
              <a:rPr lang="en-US" dirty="0"/>
              <a:t>A stakeholder assessment is done to understand where there</a:t>
            </a:r>
            <a:r>
              <a:rPr lang="en-US" baseline="0" dirty="0"/>
              <a:t> are gaps in stakeholder support and develop strategies to overcome them.</a:t>
            </a:r>
          </a:p>
          <a:p>
            <a:pPr>
              <a:buFont typeface="Arial" pitchFamily="34" charset="0"/>
              <a:buChar char="•"/>
            </a:pPr>
            <a:r>
              <a:rPr lang="en-US" baseline="0" dirty="0"/>
              <a:t>High-level Pareto chart and process maps, along with VOC (voice of customer), VOB (voice of business), and CTQs (critical to quality requirements) also help to develop the scope and put some guardrails around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a:t>
            </a:fld>
            <a:endParaRPr lang="en-US" dirty="0"/>
          </a:p>
        </p:txBody>
      </p:sp>
    </p:spTree>
    <p:extLst>
      <p:ext uri="{BB962C8B-B14F-4D97-AF65-F5344CB8AC3E}">
        <p14:creationId xmlns:p14="http://schemas.microsoft.com/office/powerpoint/2010/main" val="1142180805"/>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failure mode and effects analysis is a very useful tool to identify, analyze, and prioritize any potential weaknesses in a process. The point is to prioritize the greatest deficiencies so that the project team can design action plans to reduce the probability of a failure occurring.</a:t>
            </a:r>
          </a:p>
          <a:p>
            <a:pPr>
              <a:buFont typeface="Arial" pitchFamily="34" charset="0"/>
              <a:buChar char="•"/>
            </a:pPr>
            <a:r>
              <a:rPr lang="en-US" baseline="0" dirty="0"/>
              <a:t> The activity of performing an FMEA follows the process mapping exercise. A process map is used during the FMEA to determine where potential process breakdowns can occur. At each step, the team must ask, “what can go wrong?”</a:t>
            </a:r>
          </a:p>
          <a:p>
            <a:pPr>
              <a:buFont typeface="Arial" pitchFamily="34" charset="0"/>
              <a:buChar char="•"/>
            </a:pPr>
            <a:r>
              <a:rPr lang="en-US" baseline="0" dirty="0"/>
              <a:t> A Pareto analysis may follow to quantitatively validate or invalidate the results of the FMEA.</a:t>
            </a:r>
          </a:p>
          <a:p>
            <a:pPr>
              <a:buFont typeface="Arial" pitchFamily="34" charset="0"/>
              <a:buChar char="•"/>
            </a:pPr>
            <a:r>
              <a:rPr lang="en-US" baseline="0" dirty="0"/>
              <a:t> To be effective, the FMEA should be done with a cross-functional group that has a thorough understanding of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301</a:t>
            </a:fld>
            <a:endParaRPr lang="en-US" dirty="0"/>
          </a:p>
        </p:txBody>
      </p:sp>
    </p:spTree>
    <p:extLst>
      <p:ext uri="{BB962C8B-B14F-4D97-AF65-F5344CB8AC3E}">
        <p14:creationId xmlns:p14="http://schemas.microsoft.com/office/powerpoint/2010/main" val="668992527"/>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several basic</a:t>
            </a:r>
            <a:r>
              <a:rPr lang="en-US" baseline="0" dirty="0"/>
              <a:t> terms that anyone participating in an FMEA should know:</a:t>
            </a:r>
          </a:p>
          <a:p>
            <a:pPr>
              <a:buFont typeface="Arial" pitchFamily="34" charset="0"/>
              <a:buChar char="•"/>
            </a:pPr>
            <a:r>
              <a:rPr lang="en-US" baseline="0" dirty="0"/>
              <a:t> Process Function – is a step in the process.</a:t>
            </a:r>
          </a:p>
          <a:p>
            <a:pPr>
              <a:buFont typeface="Arial" pitchFamily="34" charset="0"/>
              <a:buChar char="•"/>
            </a:pPr>
            <a:r>
              <a:rPr lang="en-US" baseline="0" dirty="0"/>
              <a:t> Failure Mode – is a description of how a failure can occur during a process step. There can be multiple failure modes for a single process step.</a:t>
            </a:r>
          </a:p>
          <a:p>
            <a:pPr>
              <a:buFont typeface="Arial" pitchFamily="34" charset="0"/>
              <a:buChar char="•"/>
            </a:pPr>
            <a:r>
              <a:rPr lang="en-US" baseline="0" dirty="0"/>
              <a:t> Failure Effect – is the impact that the failure has. There can be multiple effects for a failure.</a:t>
            </a:r>
          </a:p>
          <a:p>
            <a:pPr>
              <a:buFont typeface="Arial" pitchFamily="34" charset="0"/>
              <a:buChar char="•"/>
            </a:pPr>
            <a:r>
              <a:rPr lang="en-US" baseline="0" dirty="0"/>
              <a:t> Failure Cause – describes the flaw (or defect) in the process that results in a failure mode occurring.</a:t>
            </a:r>
          </a:p>
          <a:p>
            <a:pPr>
              <a:buFont typeface="Arial" pitchFamily="34" charset="0"/>
              <a:buChar char="•"/>
            </a:pPr>
            <a:r>
              <a:rPr lang="en-US" baseline="0" dirty="0"/>
              <a:t> A control is a anything established within the process to prevent or detect the failure mode occurring.</a:t>
            </a:r>
          </a:p>
          <a:p>
            <a:pPr>
              <a:buFont typeface="Arial" pitchFamily="34" charset="0"/>
              <a:buNone/>
            </a:pPr>
            <a:endParaRPr lang="en-US" baseline="0" dirty="0"/>
          </a:p>
          <a:p>
            <a:pPr>
              <a:buFont typeface="Arial" pitchFamily="34" charset="0"/>
              <a:buNone/>
            </a:pPr>
            <a:r>
              <a:rPr lang="en-US" baseline="0" dirty="0"/>
              <a:t>Toaster Example </a:t>
            </a:r>
          </a:p>
          <a:p>
            <a:pPr>
              <a:buFont typeface="Arial" pitchFamily="34" charset="0"/>
              <a:buNone/>
            </a:pPr>
            <a:r>
              <a:rPr lang="en-US" baseline="0" dirty="0"/>
              <a:t>Process Function: engage toaster handle to heat toaster</a:t>
            </a:r>
          </a:p>
          <a:p>
            <a:pPr>
              <a:buFont typeface="Arial" pitchFamily="34" charset="0"/>
              <a:buNone/>
            </a:pPr>
            <a:r>
              <a:rPr lang="en-US" baseline="0" dirty="0"/>
              <a:t>Failure Mode: handle sticks in engaged position</a:t>
            </a:r>
          </a:p>
          <a:p>
            <a:pPr>
              <a:buFont typeface="Arial" pitchFamily="34" charset="0"/>
              <a:buNone/>
            </a:pPr>
            <a:r>
              <a:rPr lang="en-US" baseline="0" dirty="0"/>
              <a:t>Failure Effect: toaster catches fire</a:t>
            </a:r>
          </a:p>
          <a:p>
            <a:pPr>
              <a:buFont typeface="Arial" pitchFamily="34" charset="0"/>
              <a:buNone/>
            </a:pPr>
            <a:r>
              <a:rPr lang="en-US" baseline="0" dirty="0"/>
              <a:t>Failure Cause: debris in handle mechanism </a:t>
            </a:r>
          </a:p>
          <a:p>
            <a:pPr>
              <a:buFont typeface="Arial" pitchFamily="34" charset="0"/>
              <a:buNone/>
            </a:pPr>
            <a:r>
              <a:rPr lang="en-US" baseline="0" dirty="0"/>
              <a:t>Current Control: thermostatic safety release incorporated into design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302</a:t>
            </a:fld>
            <a:endParaRPr lang="en-US" dirty="0"/>
          </a:p>
        </p:txBody>
      </p:sp>
    </p:spTree>
    <p:extLst>
      <p:ext uri="{BB962C8B-B14F-4D97-AF65-F5344CB8AC3E}">
        <p14:creationId xmlns:p14="http://schemas.microsoft.com/office/powerpoint/2010/main" val="1598931039"/>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Here are some additional </a:t>
            </a:r>
            <a:r>
              <a:rPr lang="en-US" baseline="0" dirty="0" err="1"/>
              <a:t>FMEA</a:t>
            </a:r>
            <a:r>
              <a:rPr lang="en-US" baseline="0" dirty="0"/>
              <a:t> terms:</a:t>
            </a:r>
          </a:p>
          <a:p>
            <a:pPr>
              <a:buFont typeface="Arial" pitchFamily="34" charset="0"/>
              <a:buChar char="•"/>
            </a:pPr>
            <a:r>
              <a:rPr lang="en-US" dirty="0"/>
              <a:t>The Severity Score –</a:t>
            </a:r>
            <a:r>
              <a:rPr lang="en-US" baseline="0" dirty="0"/>
              <a:t> </a:t>
            </a:r>
            <a:r>
              <a:rPr lang="en-US" dirty="0"/>
              <a:t>is a quantification for how serious the effect of the failure mode</a:t>
            </a:r>
            <a:r>
              <a:rPr lang="en-US" baseline="0" dirty="0"/>
              <a:t> is (10 is the most severe).</a:t>
            </a:r>
          </a:p>
          <a:p>
            <a:pPr>
              <a:buFont typeface="Arial" pitchFamily="34" charset="0"/>
              <a:buChar char="•"/>
            </a:pPr>
            <a:r>
              <a:rPr lang="en-US" baseline="0" dirty="0"/>
              <a:t>The Occurrence Score </a:t>
            </a:r>
            <a:r>
              <a:rPr lang="en-US" dirty="0"/>
              <a:t>– </a:t>
            </a:r>
            <a:r>
              <a:rPr lang="en-US" baseline="0" dirty="0"/>
              <a:t>is a rating for how frequently the failure mode occurs (10 is the most frequent).</a:t>
            </a:r>
          </a:p>
          <a:p>
            <a:pPr>
              <a:buFont typeface="Arial" pitchFamily="34" charset="0"/>
              <a:buChar char="•"/>
            </a:pPr>
            <a:r>
              <a:rPr lang="en-US" baseline="0" dirty="0"/>
              <a:t>The Detection Score </a:t>
            </a:r>
            <a:r>
              <a:rPr lang="en-US" dirty="0"/>
              <a:t>–</a:t>
            </a:r>
            <a:r>
              <a:rPr lang="en-US" baseline="0" dirty="0"/>
              <a:t> is a rating for how effective any controls are in the process. A score of 1 means there are excellent controls to prevent or detect a failure mode, and a 10 would mean there are very weak to no controls.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303</a:t>
            </a:fld>
            <a:endParaRPr lang="en-US" dirty="0"/>
          </a:p>
        </p:txBody>
      </p:sp>
    </p:spTree>
    <p:extLst>
      <p:ext uri="{BB962C8B-B14F-4D97-AF65-F5344CB8AC3E}">
        <p14:creationId xmlns:p14="http://schemas.microsoft.com/office/powerpoint/2010/main" val="239683337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RPN (or Risk Prioritization Number) is a calculated value that ultimately is used to prioritize the FMEA.</a:t>
            </a:r>
          </a:p>
          <a:p>
            <a:pPr>
              <a:buFont typeface="Arial" pitchFamily="34" charset="0"/>
              <a:buChar char="•"/>
            </a:pPr>
            <a:r>
              <a:rPr lang="en-US" baseline="0" dirty="0"/>
              <a:t> It is calculated by multiplying the severity, occurrence, and detection scores. It has a minimum value of 1 and a maximum of 1000.</a:t>
            </a:r>
          </a:p>
          <a:p>
            <a:pPr>
              <a:buFont typeface="Arial" pitchFamily="34" charset="0"/>
              <a:buChar char="•"/>
            </a:pPr>
            <a:r>
              <a:rPr lang="en-US" baseline="0" dirty="0"/>
              <a:t>The higher the RPN, the more attention is needed on the process step.</a:t>
            </a:r>
          </a:p>
          <a:p>
            <a:pPr>
              <a:buFont typeface="Arial" pitchFamily="34" charset="0"/>
              <a:buChar char="•"/>
            </a:pPr>
            <a:r>
              <a:rPr lang="en-US" baseline="0" dirty="0"/>
              <a:t>The recommended action plan is built by the team to reduce the probability of a failure mode or at least enable better controls to detect it when it occurs.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304</a:t>
            </a:fld>
            <a:endParaRPr lang="en-US" dirty="0"/>
          </a:p>
        </p:txBody>
      </p:sp>
    </p:spTree>
    <p:extLst>
      <p:ext uri="{BB962C8B-B14F-4D97-AF65-F5344CB8AC3E}">
        <p14:creationId xmlns:p14="http://schemas.microsoft.com/office/powerpoint/2010/main" val="2784227919"/>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Conducting an</a:t>
            </a:r>
            <a:r>
              <a:rPr lang="en-US" baseline="0" dirty="0"/>
              <a:t> FMEA is not a difficult process, but can be time consuming when done correctly, particularly the first time it is performed on a process.</a:t>
            </a:r>
          </a:p>
          <a:p>
            <a:pPr>
              <a:buFont typeface="Arial" pitchFamily="34" charset="0"/>
              <a:buChar char="•"/>
            </a:pPr>
            <a:r>
              <a:rPr lang="en-US" baseline="0" dirty="0"/>
              <a:t>Start by listing the process steps, then identify all potential failure modes for a function.</a:t>
            </a:r>
          </a:p>
          <a:p>
            <a:pPr>
              <a:buFont typeface="Arial" pitchFamily="34" charset="0"/>
              <a:buChar char="•"/>
            </a:pPr>
            <a:r>
              <a:rPr lang="en-US" baseline="0" dirty="0"/>
              <a:t>List all failure effects that can effect the process or product. This means you should not focus on effects that are inconsequential.</a:t>
            </a:r>
          </a:p>
          <a:p>
            <a:pPr>
              <a:buFont typeface="Arial" pitchFamily="34" charset="0"/>
              <a:buChar char="•"/>
            </a:pPr>
            <a:r>
              <a:rPr lang="en-US" baseline="0" dirty="0"/>
              <a:t>List possible causes for the failure mode, then identify the current control procedures for each.</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305</a:t>
            </a:fld>
            <a:endParaRPr lang="en-US" dirty="0"/>
          </a:p>
        </p:txBody>
      </p:sp>
    </p:spTree>
    <p:extLst>
      <p:ext uri="{BB962C8B-B14F-4D97-AF65-F5344CB8AC3E}">
        <p14:creationId xmlns:p14="http://schemas.microsoft.com/office/powerpoint/2010/main" val="4001808431"/>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Next,</a:t>
            </a:r>
            <a:r>
              <a:rPr lang="en-US" baseline="0" dirty="0"/>
              <a:t> you want to establish a severity, occurrence, and detection rating for each failure mode, cause, and control procedure, respectively. </a:t>
            </a:r>
          </a:p>
          <a:p>
            <a:pPr>
              <a:buFont typeface="Arial" pitchFamily="34" charset="0"/>
              <a:buChar char="•"/>
            </a:pPr>
            <a:r>
              <a:rPr lang="en-US" baseline="0" dirty="0"/>
              <a:t>Calculate the RPN for each, then rank the failures using the RPN.</a:t>
            </a:r>
          </a:p>
          <a:p>
            <a:pPr>
              <a:buFont typeface="Arial" pitchFamily="34" charset="0"/>
              <a:buChar char="•"/>
            </a:pPr>
            <a:r>
              <a:rPr lang="en-US" baseline="0" dirty="0"/>
              <a:t>Those with the highest RPN are where you want to put the highest priority with a corrective action plan.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306</a:t>
            </a:fld>
            <a:endParaRPr lang="en-US" dirty="0"/>
          </a:p>
        </p:txBody>
      </p:sp>
    </p:spTree>
    <p:extLst>
      <p:ext uri="{BB962C8B-B14F-4D97-AF65-F5344CB8AC3E}">
        <p14:creationId xmlns:p14="http://schemas.microsoft.com/office/powerpoint/2010/main" val="3079141709"/>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Make sure the corrective action plan is robust. Make</a:t>
            </a:r>
            <a:r>
              <a:rPr lang="en-US" baseline="0" dirty="0"/>
              <a:t> sure it is clear what action is to be taken, who owns the task, and what the completion date is for the task.</a:t>
            </a:r>
          </a:p>
          <a:p>
            <a:pPr>
              <a:buFont typeface="Arial" pitchFamily="34" charset="0"/>
              <a:buChar char="•"/>
            </a:pPr>
            <a:r>
              <a:rPr lang="en-US" baseline="0" dirty="0"/>
              <a:t> Re-assess the severity, occurrence, and detection ratings if the corrective action plan is carried out, and update the RPN.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307</a:t>
            </a:fld>
            <a:endParaRPr lang="en-US" dirty="0"/>
          </a:p>
        </p:txBody>
      </p:sp>
    </p:spTree>
    <p:extLst>
      <p:ext uri="{BB962C8B-B14F-4D97-AF65-F5344CB8AC3E}">
        <p14:creationId xmlns:p14="http://schemas.microsoft.com/office/powerpoint/2010/main" val="426731761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a very straightforward example</a:t>
            </a:r>
            <a:r>
              <a:rPr lang="en-US" baseline="0" dirty="0"/>
              <a:t> of an FMEA.</a:t>
            </a:r>
          </a:p>
          <a:p>
            <a:pPr>
              <a:buFont typeface="Arial" pitchFamily="34" charset="0"/>
              <a:buChar char="•"/>
            </a:pPr>
            <a:r>
              <a:rPr lang="en-US" baseline="0" dirty="0"/>
              <a:t> Joe is analyzing his process for preparing his workbag each morning before going to work.</a:t>
            </a:r>
          </a:p>
          <a:p>
            <a:pPr>
              <a:buFont typeface="Arial" pitchFamily="34" charset="0"/>
              <a:buChar char="•"/>
            </a:pPr>
            <a:r>
              <a:rPr lang="en-US" baseline="0" dirty="0"/>
              <a:t> There are only two steps in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308</a:t>
            </a:fld>
            <a:endParaRPr lang="en-US" dirty="0"/>
          </a:p>
        </p:txBody>
      </p:sp>
    </p:spTree>
    <p:extLst>
      <p:ext uri="{BB962C8B-B14F-4D97-AF65-F5344CB8AC3E}">
        <p14:creationId xmlns:p14="http://schemas.microsoft.com/office/powerpoint/2010/main" val="1844527154"/>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Here you see</a:t>
            </a:r>
            <a:r>
              <a:rPr lang="en-US" baseline="0" dirty="0"/>
              <a:t> that the process steps are listed under the “Process Function” heading.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Next you can see that Joe has identified one</a:t>
            </a:r>
            <a:r>
              <a:rPr lang="en-US" baseline="0" dirty="0"/>
              <a:t> failure mode for each step:</a:t>
            </a:r>
          </a:p>
          <a:p>
            <a:pPr lvl="1">
              <a:buFont typeface="Arial" pitchFamily="34" charset="0"/>
              <a:buChar char="•"/>
            </a:pPr>
            <a:r>
              <a:rPr lang="en-US" baseline="0" dirty="0"/>
              <a:t>The incorrect files are put in the bag</a:t>
            </a:r>
          </a:p>
          <a:p>
            <a:pPr marL="171450" indent="-171450">
              <a:buFont typeface="Arial" panose="020B0604020202020204" pitchFamily="34" charset="0"/>
              <a:buChar char="•"/>
            </a:pPr>
            <a:r>
              <a:rPr lang="en-US" dirty="0"/>
              <a:t>The effects</a:t>
            </a:r>
            <a:r>
              <a:rPr lang="en-US" baseline="0" dirty="0"/>
              <a:t> Identified are:</a:t>
            </a:r>
          </a:p>
          <a:p>
            <a:pPr lvl="1">
              <a:buFont typeface="Arial" pitchFamily="34" charset="0"/>
              <a:buChar char="•"/>
            </a:pPr>
            <a:r>
              <a:rPr lang="en-US" baseline="0" dirty="0"/>
              <a:t>Work is delayed (because he packed the wrong files)</a:t>
            </a:r>
          </a:p>
          <a:p>
            <a:pPr lvl="1">
              <a:buFont typeface="Arial" pitchFamily="34" charset="0"/>
              <a:buChar char="•"/>
            </a:pPr>
            <a:r>
              <a:rPr lang="en-US" baseline="0" dirty="0"/>
              <a:t>Files were damaged (because they got wet).</a:t>
            </a:r>
            <a:endParaRPr lang="en-US" dirty="0"/>
          </a:p>
          <a:p>
            <a:pPr lvl="0">
              <a:buFont typeface="Arial" pitchFamily="34" charset="0"/>
              <a:buNone/>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309</a:t>
            </a:fld>
            <a:endParaRPr lang="en-US" dirty="0"/>
          </a:p>
        </p:txBody>
      </p:sp>
    </p:spTree>
    <p:extLst>
      <p:ext uri="{BB962C8B-B14F-4D97-AF65-F5344CB8AC3E}">
        <p14:creationId xmlns:p14="http://schemas.microsoft.com/office/powerpoint/2010/main" val="2790088828"/>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causes for the two failure modes are:</a:t>
            </a:r>
          </a:p>
          <a:p>
            <a:pPr lvl="1">
              <a:buFont typeface="Arial" pitchFamily="34" charset="0"/>
              <a:buChar char="•"/>
            </a:pPr>
            <a:r>
              <a:rPr lang="en-US" dirty="0"/>
              <a:t>His</a:t>
            </a:r>
            <a:r>
              <a:rPr lang="en-US" baseline="0" dirty="0"/>
              <a:t> files are not well organized.</a:t>
            </a:r>
          </a:p>
          <a:p>
            <a:pPr lvl="1">
              <a:buFont typeface="Arial" pitchFamily="34" charset="0"/>
              <a:buChar char="•"/>
            </a:pPr>
            <a:r>
              <a:rPr lang="en-US" baseline="0" dirty="0"/>
              <a:t>Water bottle cap cannot be tightened completely.</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His</a:t>
            </a:r>
            <a:r>
              <a:rPr lang="en-US" baseline="0" dirty="0"/>
              <a:t> only control is a quality control “check”.</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Severity Ratings:</a:t>
            </a:r>
          </a:p>
          <a:p>
            <a:pPr lvl="1">
              <a:buFont typeface="Arial" pitchFamily="34" charset="0"/>
              <a:buChar char="•"/>
            </a:pPr>
            <a:r>
              <a:rPr lang="en-US" baseline="0" dirty="0"/>
              <a:t>Work is delayed got a ranking of 9</a:t>
            </a:r>
          </a:p>
          <a:p>
            <a:pPr lvl="1">
              <a:buFont typeface="Arial" pitchFamily="34" charset="0"/>
              <a:buChar char="•"/>
            </a:pPr>
            <a:r>
              <a:rPr lang="en-US" baseline="0" dirty="0"/>
              <a:t>Files damaged got a ranking of 7.</a:t>
            </a:r>
            <a:endParaRPr lang="en-US" dirty="0"/>
          </a:p>
          <a:p>
            <a:pPr lvl="0">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310</a:t>
            </a:fld>
            <a:endParaRPr lang="en-US" dirty="0"/>
          </a:p>
        </p:txBody>
      </p:sp>
    </p:spTree>
    <p:extLst>
      <p:ext uri="{BB962C8B-B14F-4D97-AF65-F5344CB8AC3E}">
        <p14:creationId xmlns:p14="http://schemas.microsoft.com/office/powerpoint/2010/main" val="10313311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MEASURE</a:t>
            </a:r>
            <a:r>
              <a:rPr lang="en-US" baseline="0" dirty="0"/>
              <a:t> phase is necessary to establish the baseline performance for the process, determine if the measurement system(s) is (are) reliable. It is also important to determine if the process is stable and how capable the process is of meeting the customer’s specifications.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There are a few</a:t>
            </a:r>
            <a:r>
              <a:rPr lang="en-US" baseline="0" dirty="0"/>
              <a:t> important </a:t>
            </a:r>
            <a:r>
              <a:rPr lang="en-US" dirty="0"/>
              <a:t>objectives: identify all the possible x’s, plan</a:t>
            </a:r>
            <a:r>
              <a:rPr lang="en-US" baseline="0" dirty="0"/>
              <a:t> what data needs to be collected, assess measurement systems for reliability, validate assumptions and improvement goals, determine the Cost of Poor Quality (COPQ), determine if the process is stable and if the process is capable of meeting customer requirements.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a:t>
            </a:fld>
            <a:endParaRPr lang="en-US" dirty="0"/>
          </a:p>
        </p:txBody>
      </p:sp>
    </p:spTree>
    <p:extLst>
      <p:ext uri="{BB962C8B-B14F-4D97-AF65-F5344CB8AC3E}">
        <p14:creationId xmlns:p14="http://schemas.microsoft.com/office/powerpoint/2010/main" val="4090185543"/>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dirty="0"/>
              <a:t>The occurrence</a:t>
            </a:r>
            <a:r>
              <a:rPr lang="en-US" baseline="0" dirty="0"/>
              <a:t> probability for each was ranked low:</a:t>
            </a:r>
          </a:p>
          <a:p>
            <a:pPr lvl="1">
              <a:buFont typeface="Arial" pitchFamily="34" charset="0"/>
              <a:buChar char="•"/>
            </a:pPr>
            <a:r>
              <a:rPr lang="en-US" baseline="0" dirty="0"/>
              <a:t>Files not organized well was ranked 3</a:t>
            </a:r>
          </a:p>
          <a:p>
            <a:pPr lvl="1">
              <a:buFont typeface="Arial" pitchFamily="34" charset="0"/>
              <a:buChar char="•"/>
            </a:pPr>
            <a:r>
              <a:rPr lang="en-US" baseline="0" dirty="0"/>
              <a:t>Water bottle cap not tightened perfectly was ranked 5.</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detection</a:t>
            </a:r>
            <a:r>
              <a:rPr lang="en-US" baseline="0" dirty="0"/>
              <a:t> rating for both controls was ranked equally (5).</a:t>
            </a:r>
          </a:p>
          <a:p>
            <a:r>
              <a:rPr lang="en-US" dirty="0"/>
              <a:t>By multiplying</a:t>
            </a:r>
            <a:r>
              <a:rPr lang="en-US" baseline="0" dirty="0"/>
              <a:t> the severity, occurrence, and detection, an RPN was reached for each failure mode.</a:t>
            </a:r>
          </a:p>
          <a:p>
            <a:pPr lvl="1">
              <a:buFont typeface="Arial" pitchFamily="34" charset="0"/>
              <a:buChar char="•"/>
            </a:pPr>
            <a:r>
              <a:rPr lang="en-US" baseline="0" dirty="0"/>
              <a:t>135 for incorrect files</a:t>
            </a:r>
          </a:p>
          <a:p>
            <a:pPr lvl="1">
              <a:buFont typeface="Arial" pitchFamily="34" charset="0"/>
              <a:buChar char="•"/>
            </a:pPr>
            <a:r>
              <a:rPr lang="en-US" baseline="0" dirty="0"/>
              <a:t>175 for water leaks.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311</a:t>
            </a:fld>
            <a:endParaRPr lang="en-US" dirty="0"/>
          </a:p>
        </p:txBody>
      </p:sp>
    </p:spTree>
    <p:extLst>
      <p:ext uri="{BB962C8B-B14F-4D97-AF65-F5344CB8AC3E}">
        <p14:creationId xmlns:p14="http://schemas.microsoft.com/office/powerpoint/2010/main" val="2941524259"/>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two failure</a:t>
            </a:r>
            <a:r>
              <a:rPr lang="en-US" baseline="0" dirty="0"/>
              <a:t> modes are now sorted in order of decreasing RPN.</a:t>
            </a:r>
          </a:p>
          <a:p>
            <a:pPr marL="171450" indent="-171450">
              <a:buFont typeface="Arial" panose="020B0604020202020204" pitchFamily="34" charset="0"/>
              <a:buChar char="•"/>
            </a:pPr>
            <a:r>
              <a:rPr lang="en-US" dirty="0"/>
              <a:t>A</a:t>
            </a:r>
            <a:r>
              <a:rPr lang="en-US" baseline="0" dirty="0"/>
              <a:t> recommended action is made for both failure modes:</a:t>
            </a:r>
          </a:p>
          <a:p>
            <a:pPr lvl="1">
              <a:buFont typeface="Arial" pitchFamily="34" charset="0"/>
              <a:buChar char="•"/>
            </a:pPr>
            <a:r>
              <a:rPr lang="en-US" baseline="0" dirty="0"/>
              <a:t>Organize and categorize files into folders</a:t>
            </a:r>
          </a:p>
          <a:p>
            <a:pPr lvl="1">
              <a:buFont typeface="Arial" pitchFamily="34" charset="0"/>
              <a:buChar char="•"/>
            </a:pPr>
            <a:r>
              <a:rPr lang="en-US" baseline="0" dirty="0"/>
              <a:t>Buy a new water bottle.</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Each action is assigned</a:t>
            </a:r>
            <a:r>
              <a:rPr lang="en-US" baseline="0" dirty="0"/>
              <a:t> to Joe, with a projected completion date.</a:t>
            </a:r>
            <a:endParaRPr lang="en-US" dirty="0"/>
          </a:p>
          <a:p>
            <a:pPr lvl="0">
              <a:buFont typeface="Arial" pitchFamily="34" charset="0"/>
              <a:buChar char="•"/>
            </a:pPr>
            <a:endParaRPr lang="en-US" dirty="0"/>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312</a:t>
            </a:fld>
            <a:endParaRPr lang="en-US" dirty="0"/>
          </a:p>
        </p:txBody>
      </p:sp>
    </p:spTree>
    <p:extLst>
      <p:ext uri="{BB962C8B-B14F-4D97-AF65-F5344CB8AC3E}">
        <p14:creationId xmlns:p14="http://schemas.microsoft.com/office/powerpoint/2010/main" val="2909295597"/>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If</a:t>
            </a:r>
            <a:r>
              <a:rPr lang="en-US" baseline="0" dirty="0"/>
              <a:t> the actions are taken on the failure mode, then reassess the ratings and calculate a new RPN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313</a:t>
            </a:fld>
            <a:endParaRPr lang="en-US" dirty="0"/>
          </a:p>
        </p:txBody>
      </p:sp>
    </p:spTree>
    <p:extLst>
      <p:ext uri="{BB962C8B-B14F-4D97-AF65-F5344CB8AC3E}">
        <p14:creationId xmlns:p14="http://schemas.microsoft.com/office/powerpoint/2010/main" val="2103621965"/>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314</a:t>
            </a:fld>
            <a:endParaRPr lang="en-US" dirty="0"/>
          </a:p>
        </p:txBody>
      </p:sp>
    </p:spTree>
    <p:extLst>
      <p:ext uri="{BB962C8B-B14F-4D97-AF65-F5344CB8AC3E}">
        <p14:creationId xmlns:p14="http://schemas.microsoft.com/office/powerpoint/2010/main" val="2655552594"/>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Arial" pitchFamily="34" charset="0"/>
              <a:buChar char="•"/>
            </a:pPr>
            <a:r>
              <a:rPr lang="en-US" sz="1200" dirty="0"/>
              <a:t>A common</a:t>
            </a:r>
            <a:r>
              <a:rPr lang="en-US" sz="1200" baseline="0" dirty="0"/>
              <a:t> analogy: </a:t>
            </a:r>
            <a:r>
              <a:rPr lang="en-US" sz="1200" dirty="0"/>
              <a:t>A chain is no stronger than its weakest link. </a:t>
            </a:r>
          </a:p>
          <a:p>
            <a:pPr>
              <a:buFont typeface="Arial" pitchFamily="34" charset="0"/>
              <a:buChar char="•"/>
            </a:pPr>
            <a:endParaRPr lang="en-US" sz="1200" dirty="0"/>
          </a:p>
          <a:p>
            <a:pPr>
              <a:buFont typeface="Arial" pitchFamily="34" charset="0"/>
              <a:buChar char="•"/>
            </a:pPr>
            <a:r>
              <a:rPr lang="en-US" sz="1200" dirty="0"/>
              <a:t>This</a:t>
            </a:r>
            <a:r>
              <a:rPr lang="en-US" sz="1200" baseline="0" dirty="0"/>
              <a:t> c</a:t>
            </a:r>
            <a:r>
              <a:rPr lang="en-US" sz="1200" dirty="0"/>
              <a:t>oncept was introduced by Eliyahu M. Goldratt in his 1984 book titled </a:t>
            </a:r>
            <a:r>
              <a:rPr lang="en-US" sz="1200" i="1" dirty="0"/>
              <a:t>The Goal</a:t>
            </a:r>
            <a:r>
              <a:rPr lang="en-US" sz="1200" dirty="0"/>
              <a:t>.</a:t>
            </a:r>
          </a:p>
          <a:p>
            <a:pPr>
              <a:buFont typeface="Arial" pitchFamily="34" charset="0"/>
              <a:buChar char="•"/>
            </a:pPr>
            <a:endParaRPr lang="en-US" sz="1200" dirty="0"/>
          </a:p>
          <a:p>
            <a:pPr>
              <a:buFont typeface="Arial" pitchFamily="34" charset="0"/>
              <a:buChar char="•"/>
            </a:pPr>
            <a:r>
              <a:rPr lang="en-US" sz="1200" dirty="0"/>
              <a:t>TOC (Theory of Constraints) is an important tool for improving process flows.</a:t>
            </a:r>
          </a:p>
          <a:p>
            <a:pPr>
              <a:buFont typeface="Arial" pitchFamily="34" charset="0"/>
              <a:buNone/>
            </a:pPr>
            <a:endParaRPr lang="en-US" sz="1200" dirty="0"/>
          </a:p>
          <a:p>
            <a:pPr>
              <a:buFont typeface="Arial" pitchFamily="34" charset="0"/>
              <a:buChar char="•"/>
            </a:pPr>
            <a:r>
              <a:rPr lang="en-US" sz="1200" dirty="0"/>
              <a:t>For most organizations the goal is to make money. For some organizations (e.g., non-profits) making money is a necessary condition for pursuing the goal.</a:t>
            </a:r>
          </a:p>
          <a:p>
            <a:pPr>
              <a:buFont typeface="Arial" pitchFamily="34" charset="0"/>
              <a:buNone/>
            </a:pPr>
            <a:endParaRPr lang="en-US" sz="1200" dirty="0"/>
          </a:p>
          <a:p>
            <a:pPr>
              <a:buFont typeface="Arial" pitchFamily="34" charset="0"/>
              <a:buChar char="•"/>
            </a:pPr>
            <a:r>
              <a:rPr lang="en-US" sz="1200" u="none" strike="noStrike" kern="1200" dirty="0">
                <a:solidFill>
                  <a:schemeClr val="tx1"/>
                </a:solidFill>
                <a:latin typeface="+mn-lt"/>
                <a:ea typeface="+mn-ea"/>
                <a:cs typeface="+mn-cs"/>
              </a:rPr>
              <a:t>Constraints come in many forms.</a:t>
            </a:r>
            <a:r>
              <a:rPr lang="en-US" sz="1200" u="none" strike="noStrike" kern="1200" baseline="0" dirty="0">
                <a:solidFill>
                  <a:schemeClr val="tx1"/>
                </a:solidFill>
                <a:latin typeface="+mn-lt"/>
                <a:ea typeface="+mn-ea"/>
                <a:cs typeface="+mn-cs"/>
              </a:rPr>
              <a:t> Some examples: </a:t>
            </a:r>
            <a:r>
              <a:rPr lang="en-US" sz="1200" u="none" strike="noStrike" kern="1200" dirty="0">
                <a:solidFill>
                  <a:schemeClr val="tx1"/>
                </a:solidFill>
                <a:latin typeface="+mn-lt"/>
                <a:ea typeface="+mn-ea"/>
                <a:cs typeface="+mn-cs"/>
              </a:rPr>
              <a:t>production capacity, material, logistics, the market (demand), employee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behavior, or even management policy.</a:t>
            </a:r>
            <a:br>
              <a:rPr lang="en-US" sz="1200" u="none" strike="noStrike" kern="1200" dirty="0">
                <a:solidFill>
                  <a:schemeClr val="tx1"/>
                </a:solidFill>
                <a:latin typeface="+mn-lt"/>
                <a:ea typeface="+mn-ea"/>
                <a:cs typeface="+mn-cs"/>
              </a:rPr>
            </a:br>
            <a:endParaRPr lang="en-US" sz="1200" dirty="0"/>
          </a:p>
          <a:p>
            <a:pPr>
              <a:buFont typeface="Arial" pitchFamily="34" charset="0"/>
              <a:buChar char="•"/>
            </a:pPr>
            <a:r>
              <a:rPr lang="en-US" sz="1200" dirty="0"/>
              <a:t>The underlying premise of TOC is that organizations can be measured and controlled through variation of three measures –</a:t>
            </a:r>
            <a:r>
              <a:rPr lang="en-US" sz="1200" baseline="0" dirty="0"/>
              <a:t> </a:t>
            </a:r>
            <a:r>
              <a:rPr lang="en-US" sz="1200" dirty="0"/>
              <a:t>throughput, operational expense, and inventory.</a:t>
            </a:r>
          </a:p>
          <a:p>
            <a:endParaRPr lang="en-IN" dirty="0"/>
          </a:p>
        </p:txBody>
      </p:sp>
      <p:sp>
        <p:nvSpPr>
          <p:cNvPr id="4" name="Slide Number Placeholder 3"/>
          <p:cNvSpPr>
            <a:spLocks noGrp="1"/>
          </p:cNvSpPr>
          <p:nvPr>
            <p:ph type="sldNum" sz="quarter" idx="5"/>
          </p:nvPr>
        </p:nvSpPr>
        <p:spPr/>
        <p:txBody>
          <a:bodyPr/>
          <a:lstStyle/>
          <a:p>
            <a:pPr>
              <a:defRPr/>
            </a:pPr>
            <a:fld id="{46D5BC92-E746-4E33-9CD5-C25646CF31C2}" type="slidenum">
              <a:rPr lang="en-US" smtClean="0"/>
              <a:pPr>
                <a:defRPr/>
              </a:pPr>
              <a:t>315</a:t>
            </a:fld>
            <a:endParaRPr lang="en-US" dirty="0"/>
          </a:p>
        </p:txBody>
      </p:sp>
    </p:spTree>
    <p:extLst>
      <p:ext uri="{BB962C8B-B14F-4D97-AF65-F5344CB8AC3E}">
        <p14:creationId xmlns:p14="http://schemas.microsoft.com/office/powerpoint/2010/main" val="3173433999"/>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indent="-171450">
              <a:buFont typeface="Arial" pitchFamily="34" charset="0"/>
              <a:buChar char="•"/>
            </a:pPr>
            <a:r>
              <a:rPr lang="en-US" sz="1200" u="none" strike="noStrike" kern="1200" dirty="0">
                <a:solidFill>
                  <a:schemeClr val="tx1"/>
                </a:solidFill>
                <a:latin typeface="+mn-lt"/>
                <a:ea typeface="+mn-ea"/>
                <a:cs typeface="+mn-cs"/>
              </a:rPr>
              <a:t>Why is throughput</a:t>
            </a:r>
            <a:r>
              <a:rPr lang="en-US" sz="1200" u="none" strike="noStrike" kern="1200" baseline="0" dirty="0">
                <a:solidFill>
                  <a:schemeClr val="tx1"/>
                </a:solidFill>
                <a:latin typeface="+mn-lt"/>
                <a:ea typeface="+mn-ea"/>
                <a:cs typeface="+mn-cs"/>
              </a:rPr>
              <a:t> defined by sales? G</a:t>
            </a:r>
            <a:r>
              <a:rPr lang="en-US" sz="1200" u="none" strike="noStrike" kern="1200" dirty="0">
                <a:solidFill>
                  <a:schemeClr val="tx1"/>
                </a:solidFill>
                <a:latin typeface="+mn-lt"/>
                <a:ea typeface="+mn-ea"/>
                <a:cs typeface="+mn-cs"/>
              </a:rPr>
              <a:t>oods are not considered an asset until sold. This contradicts the common accounting practice of listing inventory as an asset even if it may never be sold. </a:t>
            </a:r>
            <a:r>
              <a:rPr lang="en-US" sz="1200" u="none" strike="noStrike" kern="1200" baseline="0" dirty="0">
                <a:solidFill>
                  <a:schemeClr val="tx1"/>
                </a:solidFill>
                <a:latin typeface="+mn-lt"/>
                <a:ea typeface="+mn-ea"/>
                <a:cs typeface="+mn-cs"/>
              </a:rPr>
              <a:t>Units that are produced but not sold are inventory.</a:t>
            </a:r>
          </a:p>
          <a:p>
            <a:pPr marL="171450" indent="-171450">
              <a:buFont typeface="Arial" pitchFamily="34" charset="0"/>
              <a:buChar char="•"/>
            </a:pPr>
            <a:r>
              <a:rPr lang="en-US" sz="1200" u="none" strike="noStrike" kern="1200" dirty="0">
                <a:solidFill>
                  <a:schemeClr val="tx1"/>
                </a:solidFill>
                <a:latin typeface="+mn-lt"/>
                <a:ea typeface="+mn-ea"/>
                <a:cs typeface="+mn-cs"/>
              </a:rPr>
              <a:t>The objective of a firm</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is to increase throughput and/or decrease inventory and operating expense in such a way as to increase profit, return on investment, and cash flow.</a:t>
            </a:r>
            <a:br>
              <a:rPr lang="en-US" sz="1200" u="none" strike="noStrike" kern="1200" dirty="0">
                <a:solidFill>
                  <a:schemeClr val="tx1"/>
                </a:solidFill>
                <a:latin typeface="+mn-lt"/>
                <a:ea typeface="+mn-ea"/>
                <a:cs typeface="+mn-cs"/>
              </a:rPr>
            </a:br>
            <a:br>
              <a:rPr lang="en-US" sz="1200" u="none" strike="noStrike" kern="1200" dirty="0">
                <a:solidFill>
                  <a:schemeClr val="tx1"/>
                </a:solidFill>
                <a:latin typeface="+mn-lt"/>
                <a:ea typeface="+mn-ea"/>
                <a:cs typeface="+mn-cs"/>
              </a:rPr>
            </a:br>
            <a:r>
              <a:rPr lang="en-US" sz="1200" u="none" strike="noStrike" kern="1200" dirty="0">
                <a:solidFill>
                  <a:schemeClr val="tx1"/>
                </a:solidFill>
                <a:latin typeface="+mn-lt"/>
                <a:ea typeface="+mn-ea"/>
                <a:cs typeface="+mn-cs"/>
              </a:rPr>
              <a:t>Read more: </a:t>
            </a:r>
            <a:r>
              <a:rPr lang="en-US" sz="1200" u="none" strike="noStrike" kern="1200" dirty="0">
                <a:solidFill>
                  <a:schemeClr val="tx1"/>
                </a:solidFill>
                <a:latin typeface="+mn-lt"/>
                <a:ea typeface="+mn-ea"/>
                <a:cs typeface="+mn-cs"/>
                <a:hlinkClick r:id="rId3"/>
              </a:rPr>
              <a:t>Theory of Constraints - strategy, organization, system, style, examples, manager, model, company, business</a:t>
            </a:r>
            <a:r>
              <a:rPr lang="en-US" sz="1200" u="none" strike="noStrike" kern="1200" dirty="0">
                <a:solidFill>
                  <a:schemeClr val="tx1"/>
                </a:solidFill>
                <a:latin typeface="+mn-lt"/>
                <a:ea typeface="+mn-ea"/>
                <a:cs typeface="+mn-cs"/>
              </a:rPr>
              <a:t> </a:t>
            </a:r>
            <a:r>
              <a:rPr lang="en-US" sz="1200" u="none" strike="noStrike" kern="1200" dirty="0">
                <a:solidFill>
                  <a:schemeClr val="tx1"/>
                </a:solidFill>
                <a:latin typeface="+mn-lt"/>
                <a:ea typeface="+mn-ea"/>
                <a:cs typeface="+mn-cs"/>
                <a:hlinkClick r:id="rId3"/>
              </a:rPr>
              <a:t>http://www.referenceforbusiness.com/management/Str-Ti/Theory-of-Constraints.html#ixzz23U8a9bi3</a:t>
            </a:r>
            <a:endParaRPr lang="en-US" sz="1200" u="none" strike="noStrike" kern="1200" dirty="0">
              <a:solidFill>
                <a:schemeClr val="tx1"/>
              </a:solidFill>
              <a:latin typeface="+mn-lt"/>
              <a:ea typeface="+mn-ea"/>
              <a:cs typeface="+mn-cs"/>
            </a:endParaRPr>
          </a:p>
          <a:p>
            <a:endParaRPr lang="en-US" sz="1200" u="none" strike="noStrike" kern="1200" dirty="0">
              <a:solidFill>
                <a:schemeClr val="tx1"/>
              </a:solidFill>
              <a:latin typeface="+mn-lt"/>
              <a:ea typeface="+mn-ea"/>
              <a:cs typeface="+mn-cs"/>
            </a:endParaRPr>
          </a:p>
          <a:p>
            <a:br>
              <a:rPr lang="en-US" sz="1200" u="none" strike="noStrike" kern="1200" dirty="0">
                <a:solidFill>
                  <a:schemeClr val="tx1"/>
                </a:solidFill>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316</a:t>
            </a:fld>
            <a:endParaRPr lang="en-US" dirty="0"/>
          </a:p>
        </p:txBody>
      </p:sp>
    </p:spTree>
    <p:extLst>
      <p:ext uri="{BB962C8B-B14F-4D97-AF65-F5344CB8AC3E}">
        <p14:creationId xmlns:p14="http://schemas.microsoft.com/office/powerpoint/2010/main" val="190677008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TOC focuses</a:t>
            </a:r>
            <a:r>
              <a:rPr lang="en-US" baseline="0" dirty="0"/>
              <a:t> on the output of an entire system versus a discrete unit of the components. The five focusing steps help to identify the constraint that towers above all others within the system. </a:t>
            </a:r>
          </a:p>
          <a:p>
            <a:br>
              <a:rPr lang="en-US" baseline="0" dirty="0"/>
            </a:br>
            <a:r>
              <a:rPr lang="en-US" baseline="0" dirty="0"/>
              <a:t>It is an iterative process. Once the largest constraint is addressed (strengthened), then the next weakest link in the chain should be addressed, and so on. It is an ongoing system of process improvement.</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317</a:t>
            </a:fld>
            <a:endParaRPr lang="en-US" dirty="0"/>
          </a:p>
        </p:txBody>
      </p:sp>
    </p:spTree>
    <p:extLst>
      <p:ext uri="{BB962C8B-B14F-4D97-AF65-F5344CB8AC3E}">
        <p14:creationId xmlns:p14="http://schemas.microsoft.com/office/powerpoint/2010/main" val="1639157635"/>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in conjunction with the five focusing steps. There are many logic tools to help a firm analyze and verbalize cause and effect: </a:t>
            </a:r>
          </a:p>
          <a:p>
            <a:pPr>
              <a:buFont typeface="Arial" pitchFamily="34" charset="0"/>
              <a:buChar char="•"/>
            </a:pPr>
            <a:r>
              <a:rPr lang="en-US" baseline="0" dirty="0"/>
              <a:t> E-C-E (Effect-Cause-Effect) Diagramming</a:t>
            </a:r>
          </a:p>
          <a:p>
            <a:pPr>
              <a:buFont typeface="Arial" pitchFamily="34" charset="0"/>
              <a:buChar char="•"/>
            </a:pPr>
            <a:r>
              <a:rPr lang="en-US" sz="1200" u="none" strike="noStrike" kern="1200" dirty="0">
                <a:solidFill>
                  <a:schemeClr val="tx1"/>
                </a:solidFill>
                <a:latin typeface="+mn-lt"/>
                <a:ea typeface="+mn-ea"/>
                <a:cs typeface="+mn-cs"/>
              </a:rPr>
              <a:t> Current reality tree,</a:t>
            </a:r>
            <a:r>
              <a:rPr lang="en-US" sz="1200" u="none" strike="noStrike" kern="1200" baseline="0" dirty="0">
                <a:solidFill>
                  <a:schemeClr val="tx1"/>
                </a:solidFill>
                <a:latin typeface="+mn-lt"/>
                <a:ea typeface="+mn-ea"/>
                <a:cs typeface="+mn-cs"/>
              </a:rPr>
              <a:t> also known as </a:t>
            </a:r>
            <a:r>
              <a:rPr lang="en-US" sz="1200" u="none" strike="noStrike" kern="1200" dirty="0">
                <a:solidFill>
                  <a:schemeClr val="tx1"/>
                </a:solidFill>
                <a:latin typeface="+mn-lt"/>
                <a:ea typeface="+mn-ea"/>
                <a:cs typeface="+mn-cs"/>
              </a:rPr>
              <a:t>cause and effect diagram – problem and root cause</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identification</a:t>
            </a:r>
          </a:p>
          <a:p>
            <a:pPr>
              <a:buFont typeface="Arial" pitchFamily="34" charset="0"/>
              <a:buChar char="•"/>
            </a:pPr>
            <a:r>
              <a:rPr lang="en-US" sz="1200" u="none" strike="noStrike" kern="1200" dirty="0">
                <a:solidFill>
                  <a:schemeClr val="tx1"/>
                </a:solidFill>
                <a:latin typeface="+mn-lt"/>
                <a:ea typeface="+mn-ea"/>
                <a:cs typeface="+mn-cs"/>
              </a:rPr>
              <a:t> Future reality tree – assess solutions</a:t>
            </a:r>
          </a:p>
          <a:p>
            <a:pPr>
              <a:buFont typeface="Arial" pitchFamily="34" charset="0"/>
              <a:buChar char="•"/>
            </a:pPr>
            <a:r>
              <a:rPr lang="en-US" sz="1200" u="none" strike="noStrike" kern="1200" baseline="0" dirty="0">
                <a:solidFill>
                  <a:schemeClr val="tx1"/>
                </a:solidFill>
                <a:latin typeface="+mn-lt"/>
                <a:ea typeface="+mn-ea"/>
                <a:cs typeface="+mn-cs"/>
              </a:rPr>
              <a:t> E</a:t>
            </a:r>
            <a:r>
              <a:rPr lang="en-US" sz="1200" u="none" strike="noStrike" kern="1200" dirty="0">
                <a:solidFill>
                  <a:schemeClr val="tx1"/>
                </a:solidFill>
                <a:latin typeface="+mn-lt"/>
                <a:ea typeface="+mn-ea"/>
                <a:cs typeface="+mn-cs"/>
              </a:rPr>
              <a:t>vaporating cloud</a:t>
            </a:r>
            <a:r>
              <a:rPr lang="en-US" sz="1200" u="none" strike="noStrike" kern="1200" baseline="0" dirty="0">
                <a:solidFill>
                  <a:schemeClr val="tx1"/>
                </a:solidFill>
                <a:latin typeface="+mn-lt"/>
                <a:ea typeface="+mn-ea"/>
                <a:cs typeface="+mn-cs"/>
              </a:rPr>
              <a:t> </a:t>
            </a:r>
            <a:r>
              <a:rPr lang="en-US" sz="1200" u="none" strike="noStrike" kern="1200" dirty="0">
                <a:solidFill>
                  <a:schemeClr val="tx1"/>
                </a:solidFill>
                <a:latin typeface="+mn-lt"/>
                <a:ea typeface="+mn-ea"/>
                <a:cs typeface="+mn-cs"/>
              </a:rPr>
              <a:t>– </a:t>
            </a:r>
            <a:r>
              <a:rPr lang="en-US" sz="1200" u="none" strike="noStrike" kern="1200" baseline="0" dirty="0">
                <a:solidFill>
                  <a:schemeClr val="tx1"/>
                </a:solidFill>
                <a:latin typeface="+mn-lt"/>
                <a:ea typeface="+mn-ea"/>
                <a:cs typeface="+mn-cs"/>
              </a:rPr>
              <a:t>conflict resolution tool</a:t>
            </a:r>
            <a:endParaRPr lang="en-US" sz="1200" u="none" strike="noStrike" kern="1200" dirty="0">
              <a:solidFill>
                <a:schemeClr val="tx1"/>
              </a:solidFill>
              <a:latin typeface="+mn-lt"/>
              <a:ea typeface="+mn-ea"/>
              <a:cs typeface="+mn-cs"/>
            </a:endParaRPr>
          </a:p>
          <a:p>
            <a:pPr>
              <a:buFont typeface="Arial" pitchFamily="34" charset="0"/>
              <a:buChar char="•"/>
            </a:pPr>
            <a:r>
              <a:rPr lang="en-US" sz="1200" u="none" strike="noStrike" kern="1200" baseline="0" dirty="0">
                <a:solidFill>
                  <a:schemeClr val="tx1"/>
                </a:solidFill>
                <a:latin typeface="+mn-lt"/>
                <a:ea typeface="+mn-ea"/>
                <a:cs typeface="+mn-cs"/>
              </a:rPr>
              <a:t> P</a:t>
            </a:r>
            <a:r>
              <a:rPr lang="en-US" sz="1200" u="none" strike="noStrike" kern="1200" dirty="0">
                <a:solidFill>
                  <a:schemeClr val="tx1"/>
                </a:solidFill>
                <a:latin typeface="+mn-lt"/>
                <a:ea typeface="+mn-ea"/>
                <a:cs typeface="+mn-cs"/>
              </a:rPr>
              <a:t>rerequisite tree – implementation tool</a:t>
            </a:r>
          </a:p>
          <a:p>
            <a:pPr>
              <a:buFont typeface="Arial" pitchFamily="34" charset="0"/>
              <a:buChar char="•"/>
            </a:pPr>
            <a:r>
              <a:rPr lang="en-US" sz="1200" u="none" strike="noStrike" kern="1200" baseline="0" dirty="0">
                <a:solidFill>
                  <a:schemeClr val="tx1"/>
                </a:solidFill>
                <a:latin typeface="+mn-lt"/>
                <a:ea typeface="+mn-ea"/>
                <a:cs typeface="+mn-cs"/>
              </a:rPr>
              <a:t> T</a:t>
            </a:r>
            <a:r>
              <a:rPr lang="en-US" sz="1200" u="none" strike="noStrike" kern="1200" dirty="0">
                <a:solidFill>
                  <a:schemeClr val="tx1"/>
                </a:solidFill>
                <a:latin typeface="+mn-lt"/>
                <a:ea typeface="+mn-ea"/>
                <a:cs typeface="+mn-cs"/>
              </a:rPr>
              <a:t>ransition tree – implementation plan.</a:t>
            </a:r>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318</a:t>
            </a:fld>
            <a:endParaRPr lang="en-US" dirty="0"/>
          </a:p>
        </p:txBody>
      </p:sp>
    </p:spTree>
    <p:extLst>
      <p:ext uri="{BB962C8B-B14F-4D97-AF65-F5344CB8AC3E}">
        <p14:creationId xmlns:p14="http://schemas.microsoft.com/office/powerpoint/2010/main" val="122172664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Perform the process slowly the first time. The instructor gives</a:t>
            </a:r>
            <a:r>
              <a:rPr lang="en-US" sz="1200" kern="1200" baseline="0" dirty="0">
                <a:solidFill>
                  <a:schemeClr val="tx1"/>
                </a:solidFill>
                <a:latin typeface="+mn-lt"/>
                <a:ea typeface="+mn-ea"/>
                <a:cs typeface="+mn-cs"/>
              </a:rPr>
              <a:t> the </a:t>
            </a:r>
            <a:r>
              <a:rPr lang="en-US" sz="1200" kern="1200" dirty="0">
                <a:solidFill>
                  <a:schemeClr val="tx1"/>
                </a:solidFill>
                <a:latin typeface="+mn-lt"/>
                <a:ea typeface="+mn-ea"/>
                <a:cs typeface="+mn-cs"/>
              </a:rPr>
              <a:t>boxes, one at a time, to the first participant</a:t>
            </a:r>
            <a:r>
              <a:rPr lang="en-US" sz="1200" kern="1200" baseline="0" dirty="0">
                <a:solidFill>
                  <a:schemeClr val="tx1"/>
                </a:solidFill>
                <a:latin typeface="+mn-lt"/>
                <a:ea typeface="+mn-ea"/>
                <a:cs typeface="+mn-cs"/>
              </a:rPr>
              <a:t> in the production line</a:t>
            </a:r>
            <a:r>
              <a:rPr lang="en-US" sz="1200" kern="1200" dirty="0">
                <a:solidFill>
                  <a:schemeClr val="tx1"/>
                </a:solidFill>
                <a:latin typeface="+mn-lt"/>
                <a:ea typeface="+mn-ea"/>
                <a:cs typeface="+mn-cs"/>
              </a:rPr>
              <a:t> who empties the contents and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hands the box and widgets to the next participant. The second participant counts the widgets, puts them in the box, and hands it to the third person who returns the box to the instructor. The instructor varies the rates at which the five boxes of widgets are handed to the first person in the “value chain” and times are recorded for each member’s part in the process.</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Considerations or Observations:</a:t>
            </a:r>
          </a:p>
          <a:p>
            <a:r>
              <a:rPr lang="en-US" sz="1200" kern="1200" dirty="0">
                <a:solidFill>
                  <a:schemeClr val="tx1"/>
                </a:solidFill>
                <a:latin typeface="+mn-lt"/>
                <a:ea typeface="+mn-ea"/>
                <a:cs typeface="+mn-cs"/>
              </a:rPr>
              <a:t>As the boxes are distributed</a:t>
            </a:r>
            <a:r>
              <a:rPr lang="en-US" sz="1200" kern="1200" baseline="0" dirty="0">
                <a:solidFill>
                  <a:schemeClr val="tx1"/>
                </a:solidFill>
                <a:latin typeface="+mn-lt"/>
                <a:ea typeface="+mn-ea"/>
                <a:cs typeface="+mn-cs"/>
              </a:rPr>
              <a:t> s</a:t>
            </a:r>
            <a:r>
              <a:rPr lang="en-US" sz="1200" kern="1200" dirty="0">
                <a:solidFill>
                  <a:schemeClr val="tx1"/>
                </a:solidFill>
                <a:latin typeface="+mn-lt"/>
                <a:ea typeface="+mn-ea"/>
                <a:cs typeface="+mn-cs"/>
              </a:rPr>
              <a:t>lowly, it</a:t>
            </a:r>
            <a:r>
              <a:rPr lang="en-US" sz="1200" kern="1200" baseline="0" dirty="0">
                <a:solidFill>
                  <a:schemeClr val="tx1"/>
                </a:solidFill>
                <a:latin typeface="+mn-lt"/>
                <a:ea typeface="+mn-ea"/>
                <a:cs typeface="+mn-cs"/>
              </a:rPr>
              <a:t> is clear that all participants have plenty of time to do their activities, but they are all being starved of work and the “</a:t>
            </a:r>
            <a:r>
              <a:rPr lang="en-US" sz="1200" kern="1200" dirty="0">
                <a:solidFill>
                  <a:schemeClr val="tx1"/>
                </a:solidFill>
                <a:latin typeface="+mn-lt"/>
                <a:ea typeface="+mn-ea"/>
                <a:cs typeface="+mn-cs"/>
              </a:rPr>
              <a:t>bottleneck” is external to the process (the instructor).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As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the instructor speeds up the process and hands over the boxes at a much faster rate, all three participants start to work faster, with the person in the middle always busy as the other two participants are waiting for him or her. In essence, the bottleneck has now changed to Person B, and a process constraint or bottleneck has been identified.</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Have</a:t>
            </a:r>
            <a:r>
              <a:rPr lang="en-US" sz="1200" kern="1200" baseline="0" dirty="0">
                <a:solidFill>
                  <a:schemeClr val="tx1"/>
                </a:solidFill>
                <a:latin typeface="+mn-lt"/>
                <a:ea typeface="+mn-ea"/>
                <a:cs typeface="+mn-cs"/>
              </a:rPr>
              <a:t> the timers provide an average time for each of the three steps. Calculate “throughput” for each step in the value chain (follow example below)</a:t>
            </a:r>
            <a:r>
              <a:rPr lang="en-US" sz="1200" kern="1200" dirty="0">
                <a:solidFill>
                  <a:schemeClr val="tx1"/>
                </a:solidFill>
                <a:latin typeface="+mn-lt"/>
                <a:ea typeface="+mn-ea"/>
                <a:cs typeface="+mn-cs"/>
              </a:rPr>
              <a:t>:</a:t>
            </a:r>
          </a:p>
          <a:p>
            <a:r>
              <a:rPr lang="en-US" sz="1200" b="1" kern="1200" dirty="0">
                <a:solidFill>
                  <a:schemeClr val="tx1"/>
                </a:solidFill>
                <a:latin typeface="+mn-lt"/>
                <a:ea typeface="+mn-ea"/>
                <a:cs typeface="+mn-cs"/>
              </a:rPr>
              <a:t>Participant 1:</a:t>
            </a:r>
            <a:r>
              <a:rPr lang="en-US" sz="1200" kern="1200" dirty="0">
                <a:solidFill>
                  <a:schemeClr val="tx1"/>
                </a:solidFill>
                <a:latin typeface="+mn-lt"/>
                <a:ea typeface="+mn-ea"/>
                <a:cs typeface="+mn-cs"/>
              </a:rPr>
              <a:t> Time = 2 seconds (Throughput = 30 boxes/minute)</a:t>
            </a:r>
            <a:br>
              <a:rPr lang="en-US" sz="1200" kern="1200" dirty="0">
                <a:solidFill>
                  <a:schemeClr val="tx1"/>
                </a:solidFill>
                <a:latin typeface="+mn-lt"/>
                <a:ea typeface="+mn-ea"/>
                <a:cs typeface="+mn-cs"/>
              </a:rPr>
            </a:br>
            <a:r>
              <a:rPr lang="en-US" sz="1200" b="1" kern="1200" dirty="0">
                <a:solidFill>
                  <a:schemeClr val="tx1"/>
                </a:solidFill>
                <a:latin typeface="+mn-lt"/>
                <a:ea typeface="+mn-ea"/>
                <a:cs typeface="+mn-cs"/>
              </a:rPr>
              <a:t>Participant 2:</a:t>
            </a:r>
            <a:r>
              <a:rPr lang="en-US" sz="1200" kern="1200" dirty="0">
                <a:solidFill>
                  <a:schemeClr val="tx1"/>
                </a:solidFill>
                <a:latin typeface="+mn-lt"/>
                <a:ea typeface="+mn-ea"/>
                <a:cs typeface="+mn-cs"/>
              </a:rPr>
              <a:t> Time = 20 seconds (Throughput = 3 boxes/minute) </a:t>
            </a:r>
            <a:r>
              <a:rPr lang="en-US" sz="1200" b="1" kern="1200" dirty="0">
                <a:solidFill>
                  <a:schemeClr val="tx1"/>
                </a:solidFill>
                <a:latin typeface="+mn-lt"/>
                <a:ea typeface="+mn-ea"/>
                <a:cs typeface="+mn-cs"/>
              </a:rPr>
              <a:t>&lt;</a:t>
            </a:r>
            <a:r>
              <a:rPr lang="en-US" sz="1200" kern="1200" dirty="0">
                <a:solidFill>
                  <a:schemeClr val="tx1"/>
                </a:solidFill>
                <a:latin typeface="+mn-lt"/>
                <a:ea typeface="+mn-ea"/>
                <a:cs typeface="+mn-cs"/>
              </a:rPr>
              <a:t>–</a:t>
            </a:r>
            <a:r>
              <a:rPr lang="en-US" sz="1200" b="1" kern="1200" dirty="0">
                <a:solidFill>
                  <a:schemeClr val="tx1"/>
                </a:solidFill>
                <a:latin typeface="+mn-lt"/>
                <a:ea typeface="+mn-ea"/>
                <a:cs typeface="+mn-cs"/>
              </a:rPr>
              <a:t> Bottleneck</a:t>
            </a:r>
            <a:br>
              <a:rPr lang="en-US" sz="1200" b="1" kern="1200" dirty="0">
                <a:solidFill>
                  <a:schemeClr val="tx1"/>
                </a:solidFill>
                <a:latin typeface="+mn-lt"/>
                <a:ea typeface="+mn-ea"/>
                <a:cs typeface="+mn-cs"/>
              </a:rPr>
            </a:br>
            <a:r>
              <a:rPr lang="en-US" sz="1200" b="1" kern="1200" dirty="0">
                <a:solidFill>
                  <a:schemeClr val="tx1"/>
                </a:solidFill>
                <a:latin typeface="+mn-lt"/>
                <a:ea typeface="+mn-ea"/>
                <a:cs typeface="+mn-cs"/>
              </a:rPr>
              <a:t>Participant</a:t>
            </a:r>
            <a:r>
              <a:rPr lang="en-US" sz="1200" b="1" kern="1200" baseline="0" dirty="0">
                <a:solidFill>
                  <a:schemeClr val="tx1"/>
                </a:solidFill>
                <a:latin typeface="+mn-lt"/>
                <a:ea typeface="+mn-ea"/>
                <a:cs typeface="+mn-cs"/>
              </a:rPr>
              <a:t> 3</a:t>
            </a:r>
            <a:r>
              <a:rPr lang="en-US" sz="1200" b="1" kern="1200" dirty="0">
                <a:solidFill>
                  <a:schemeClr val="tx1"/>
                </a:solidFill>
                <a:latin typeface="+mn-lt"/>
                <a:ea typeface="+mn-ea"/>
                <a:cs typeface="+mn-cs"/>
              </a:rPr>
              <a:t>:</a:t>
            </a:r>
            <a:r>
              <a:rPr lang="en-US" sz="1200" kern="1200" dirty="0">
                <a:solidFill>
                  <a:schemeClr val="tx1"/>
                </a:solidFill>
                <a:latin typeface="+mn-lt"/>
                <a:ea typeface="+mn-ea"/>
                <a:cs typeface="+mn-cs"/>
              </a:rPr>
              <a:t> Time = 5 seconds (Throughput = 12 boxes/minute)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The efficiency of the process has slowed down to the slowest resource. In the</a:t>
            </a:r>
            <a:r>
              <a:rPr lang="en-US" sz="1200" kern="1200" baseline="0" dirty="0">
                <a:solidFill>
                  <a:schemeClr val="tx1"/>
                </a:solidFill>
                <a:latin typeface="+mn-lt"/>
                <a:ea typeface="+mn-ea"/>
                <a:cs typeface="+mn-cs"/>
              </a:rPr>
              <a:t> example above, </a:t>
            </a:r>
            <a:r>
              <a:rPr lang="en-US" sz="1200" kern="1200" dirty="0">
                <a:solidFill>
                  <a:schemeClr val="tx1"/>
                </a:solidFill>
                <a:latin typeface="+mn-lt"/>
                <a:ea typeface="+mn-ea"/>
                <a:cs typeface="+mn-cs"/>
              </a:rPr>
              <a:t>the output of the whole process is three boxes a minute; and Participant</a:t>
            </a:r>
            <a:r>
              <a:rPr lang="en-US" sz="1200" kern="1200" baseline="0" dirty="0">
                <a:solidFill>
                  <a:schemeClr val="tx1"/>
                </a:solidFill>
                <a:latin typeface="+mn-lt"/>
                <a:ea typeface="+mn-ea"/>
                <a:cs typeface="+mn-cs"/>
              </a:rPr>
              <a:t> 1</a:t>
            </a:r>
            <a:r>
              <a:rPr lang="en-US" sz="1200" kern="1200" dirty="0">
                <a:solidFill>
                  <a:schemeClr val="tx1"/>
                </a:solidFill>
                <a:latin typeface="+mn-lt"/>
                <a:ea typeface="+mn-ea"/>
                <a:cs typeface="+mn-cs"/>
              </a:rPr>
              <a:t> and Participant</a:t>
            </a:r>
            <a:r>
              <a:rPr lang="en-US" sz="1200" kern="1200" baseline="0" dirty="0">
                <a:solidFill>
                  <a:schemeClr val="tx1"/>
                </a:solidFill>
                <a:latin typeface="+mn-lt"/>
                <a:ea typeface="+mn-ea"/>
                <a:cs typeface="+mn-cs"/>
              </a:rPr>
              <a:t> 3 </a:t>
            </a:r>
            <a:r>
              <a:rPr lang="en-US" sz="1200" kern="1200" dirty="0">
                <a:solidFill>
                  <a:schemeClr val="tx1"/>
                </a:solidFill>
                <a:latin typeface="+mn-lt"/>
                <a:ea typeface="+mn-ea"/>
                <a:cs typeface="+mn-cs"/>
              </a:rPr>
              <a:t>are not contributing to the overall efficiency. If they were to slow down, they would not have an adverse impact on the process, since they will always have idle time. Such resources with extra capacity are non-bottleneck resources.</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Key</a:t>
            </a:r>
            <a:r>
              <a:rPr lang="en-US" sz="1200" kern="1200" baseline="0" dirty="0">
                <a:solidFill>
                  <a:schemeClr val="tx1"/>
                </a:solidFill>
                <a:latin typeface="+mn-lt"/>
                <a:ea typeface="+mn-ea"/>
                <a:cs typeface="+mn-cs"/>
              </a:rPr>
              <a:t> question – so what would you do to improve the efficiency of this system? Transition to next slide (five focusing steps)</a:t>
            </a: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319</a:t>
            </a:fld>
            <a:endParaRPr lang="en-US" dirty="0"/>
          </a:p>
        </p:txBody>
      </p:sp>
    </p:spTree>
    <p:extLst>
      <p:ext uri="{BB962C8B-B14F-4D97-AF65-F5344CB8AC3E}">
        <p14:creationId xmlns:p14="http://schemas.microsoft.com/office/powerpoint/2010/main" val="728852571"/>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Step 1: Identifying the constraint.</a:t>
            </a:r>
            <a:r>
              <a:rPr lang="en-US" baseline="0" dirty="0"/>
              <a:t> In this exercise, “Count widgets and fill box” is the bottleneck; however, it is not always that easy to identify the bottleneck, so brainstorming tools like cause and effect diagrams are helpful.</a:t>
            </a:r>
          </a:p>
          <a:p>
            <a:endParaRPr lang="en-US" baseline="0" dirty="0"/>
          </a:p>
          <a:p>
            <a:r>
              <a:rPr lang="en-US" baseline="0" dirty="0"/>
              <a:t>Step 2: How do we exploit the constraint? This is where you would brainstorm potential solutions.</a:t>
            </a:r>
          </a:p>
          <a:p>
            <a:pPr>
              <a:buFont typeface="Arial" pitchFamily="34" charset="0"/>
              <a:buChar char="•"/>
            </a:pPr>
            <a:r>
              <a:rPr lang="en-US" baseline="0" dirty="0"/>
              <a:t> More resources to perform step 2 (adds cost to the process).</a:t>
            </a:r>
          </a:p>
          <a:p>
            <a:pPr>
              <a:buFont typeface="Arial" pitchFamily="34" charset="0"/>
              <a:buChar char="•"/>
            </a:pPr>
            <a:r>
              <a:rPr lang="en-US" baseline="0" dirty="0"/>
              <a:t> Sharing the work with Participant 1 or 3 (no added cost).</a:t>
            </a:r>
          </a:p>
          <a:p>
            <a:pPr>
              <a:buFont typeface="Arial" pitchFamily="34" charset="0"/>
              <a:buChar char="•"/>
            </a:pPr>
            <a:r>
              <a:rPr lang="en-US" baseline="0" dirty="0"/>
              <a:t> Other ideas?</a:t>
            </a:r>
          </a:p>
          <a:p>
            <a:pPr>
              <a:buFont typeface="Arial" pitchFamily="34" charset="0"/>
              <a:buNone/>
            </a:pPr>
            <a:endParaRPr lang="en-US" baseline="0" dirty="0"/>
          </a:p>
          <a:p>
            <a:pPr>
              <a:buFont typeface="Arial" pitchFamily="34" charset="0"/>
              <a:buNone/>
            </a:pPr>
            <a:r>
              <a:rPr lang="en-US" baseline="0" dirty="0"/>
              <a:t>Step 3: What are the conflicts preventing the solution?</a:t>
            </a:r>
          </a:p>
          <a:p>
            <a:pPr>
              <a:buFont typeface="Arial" pitchFamily="34" charset="0"/>
              <a:buChar char="•"/>
            </a:pPr>
            <a:r>
              <a:rPr lang="en-US" baseline="0" dirty="0"/>
              <a:t> Perhaps there is resistance to spending more on additional resources?</a:t>
            </a:r>
          </a:p>
          <a:p>
            <a:pPr>
              <a:buFont typeface="Arial" pitchFamily="34" charset="0"/>
              <a:buChar char="•"/>
            </a:pPr>
            <a:r>
              <a:rPr lang="en-US" baseline="0" dirty="0"/>
              <a:t> Maybe resources performing other steps require additional training/certification to perform another function?</a:t>
            </a:r>
          </a:p>
          <a:p>
            <a:pPr>
              <a:buFont typeface="Arial" pitchFamily="34" charset="0"/>
              <a:buChar char="•"/>
            </a:pPr>
            <a:endParaRPr lang="en-US" baseline="0" dirty="0"/>
          </a:p>
          <a:p>
            <a:pPr>
              <a:buFont typeface="Arial" pitchFamily="34" charset="0"/>
              <a:buNone/>
            </a:pPr>
            <a:r>
              <a:rPr lang="en-US" baseline="0" dirty="0"/>
              <a:t>Step 4: </a:t>
            </a:r>
            <a:r>
              <a:rPr lang="en-US" dirty="0"/>
              <a:t>What is the plan to implement?</a:t>
            </a:r>
            <a:r>
              <a:rPr lang="en-US" baseline="0" dirty="0"/>
              <a:t> </a:t>
            </a:r>
          </a:p>
          <a:p>
            <a:pPr>
              <a:buFont typeface="Arial" pitchFamily="34" charset="0"/>
              <a:buChar char="•"/>
            </a:pPr>
            <a:r>
              <a:rPr lang="en-US" baseline="0" dirty="0"/>
              <a:t> Hiring new resources? Training? </a:t>
            </a:r>
          </a:p>
          <a:p>
            <a:pPr>
              <a:buFont typeface="Arial" pitchFamily="34" charset="0"/>
              <a:buChar char="•"/>
            </a:pPr>
            <a:r>
              <a:rPr lang="en-US" baseline="0" dirty="0"/>
              <a:t> What other considerations for implementing a solution?</a:t>
            </a:r>
          </a:p>
          <a:p>
            <a:pPr>
              <a:buFont typeface="Arial" pitchFamily="34" charset="0"/>
              <a:buChar char="•"/>
            </a:pPr>
            <a:endParaRPr lang="en-US" baseline="0" dirty="0"/>
          </a:p>
          <a:p>
            <a:pPr>
              <a:buFont typeface="Arial" pitchFamily="34" charset="0"/>
              <a:buNone/>
            </a:pPr>
            <a:r>
              <a:rPr lang="en-US" baseline="0" dirty="0"/>
              <a:t>Step 5: Now where is the bottleneck?</a:t>
            </a:r>
            <a:endParaRPr lang="en-US" dirty="0"/>
          </a:p>
        </p:txBody>
      </p:sp>
      <p:sp>
        <p:nvSpPr>
          <p:cNvPr id="4" name="Slide Number Placeholder 3"/>
          <p:cNvSpPr>
            <a:spLocks noGrp="1"/>
          </p:cNvSpPr>
          <p:nvPr>
            <p:ph type="sldNum" sz="quarter" idx="10"/>
          </p:nvPr>
        </p:nvSpPr>
        <p:spPr/>
        <p:txBody>
          <a:bodyPr/>
          <a:lstStyle/>
          <a:p>
            <a:pPr>
              <a:defRPr/>
            </a:pPr>
            <a:fld id="{0BCA06A9-30E2-424D-85FA-744CB529CE8B}" type="slidenum">
              <a:rPr lang="en-US" smtClean="0"/>
              <a:pPr>
                <a:defRPr/>
              </a:pPr>
              <a:t>320</a:t>
            </a:fld>
            <a:endParaRPr lang="en-US" dirty="0"/>
          </a:p>
        </p:txBody>
      </p:sp>
    </p:spTree>
    <p:extLst>
      <p:ext uri="{BB962C8B-B14F-4D97-AF65-F5344CB8AC3E}">
        <p14:creationId xmlns:p14="http://schemas.microsoft.com/office/powerpoint/2010/main" val="42104831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powerful tools that will be introduced to you throughout the MEASURE</a:t>
            </a:r>
            <a:r>
              <a:rPr lang="en-US" baseline="0" dirty="0"/>
              <a:t> phase.</a:t>
            </a:r>
          </a:p>
          <a:p>
            <a:pPr>
              <a:buFont typeface="Arial" pitchFamily="34" charset="0"/>
              <a:buChar char="•"/>
            </a:pPr>
            <a:r>
              <a:rPr lang="en-US" baseline="0" dirty="0"/>
              <a:t>There are many different types of maps to visualize a process:</a:t>
            </a:r>
          </a:p>
          <a:p>
            <a:pPr marL="228600" indent="-228600">
              <a:buFont typeface="+mj-lt"/>
              <a:buAutoNum type="arabicParenR"/>
            </a:pPr>
            <a:r>
              <a:rPr lang="en-US" baseline="0" dirty="0"/>
              <a:t>A SIPOC or a Value Stream Map</a:t>
            </a:r>
          </a:p>
          <a:p>
            <a:pPr marL="228600" indent="-228600">
              <a:buFont typeface="+mj-lt"/>
              <a:buAutoNum type="arabicParenR"/>
            </a:pPr>
            <a:r>
              <a:rPr lang="en-US" baseline="0" dirty="0"/>
              <a:t>An FMEA (Failure Modes and Effects Analysis) to identify possible process failure modes and prioritize them</a:t>
            </a:r>
          </a:p>
          <a:p>
            <a:pPr marL="228600" indent="-228600">
              <a:buFont typeface="+mj-lt"/>
              <a:buAutoNum type="arabicParenR"/>
            </a:pPr>
            <a:r>
              <a:rPr lang="en-US" baseline="0" dirty="0"/>
              <a:t>Tools to brainstorm possible root causes for defects (Cause and Effect) and prioritize those (XY matrix)</a:t>
            </a:r>
          </a:p>
          <a:p>
            <a:pPr marL="228600" indent="-228600">
              <a:buFont typeface="+mj-lt"/>
              <a:buAutoNum type="arabicParenR"/>
            </a:pPr>
            <a:r>
              <a:rPr lang="en-US" baseline="0" dirty="0"/>
              <a:t>Some basic statistical tools to understand more about your process data (Basic and Descriptive Statistics)</a:t>
            </a:r>
          </a:p>
          <a:p>
            <a:pPr marL="228600" indent="-228600">
              <a:buFont typeface="+mj-lt"/>
              <a:buAutoNum type="arabicParenR"/>
            </a:pPr>
            <a:r>
              <a:rPr lang="en-US" baseline="0" dirty="0"/>
              <a:t>Measurement system analysis tools to establish repeatability, reproducibility, linearity, accuracy, and stability</a:t>
            </a:r>
          </a:p>
          <a:p>
            <a:pPr marL="228600" indent="-228600">
              <a:buFont typeface="+mj-lt"/>
              <a:buAutoNum type="arabicParenR"/>
            </a:pPr>
            <a:r>
              <a:rPr lang="en-US" baseline="0" dirty="0"/>
              <a:t>Basic control charts to assess process stability</a:t>
            </a:r>
          </a:p>
          <a:p>
            <a:pPr marL="228600" indent="-228600">
              <a:buFont typeface="+mj-lt"/>
              <a:buAutoNum type="arabicParenR"/>
            </a:pPr>
            <a:r>
              <a:rPr lang="en-US" baseline="0" dirty="0"/>
              <a:t>Tools to assess and quantify a process’ ability to meet customer specification limits</a:t>
            </a:r>
          </a:p>
          <a:p>
            <a:pPr marL="228600" indent="-228600">
              <a:buFont typeface="+mj-lt"/>
              <a:buAutoNum type="arabicParenR"/>
            </a:pPr>
            <a:r>
              <a:rPr lang="en-US" baseline="0" dirty="0"/>
              <a:t>A data collection plan to ensure that when data is collected, it is done properly.</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a:t>
            </a:fld>
            <a:endParaRPr lang="en-US" dirty="0"/>
          </a:p>
        </p:txBody>
      </p:sp>
    </p:spTree>
    <p:extLst>
      <p:ext uri="{BB962C8B-B14F-4D97-AF65-F5344CB8AC3E}">
        <p14:creationId xmlns:p14="http://schemas.microsoft.com/office/powerpoint/2010/main" val="2236446527"/>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321</a:t>
            </a:fld>
            <a:endParaRPr lang="en-US" dirty="0"/>
          </a:p>
        </p:txBody>
      </p:sp>
    </p:spTree>
    <p:extLst>
      <p:ext uri="{BB962C8B-B14F-4D97-AF65-F5344CB8AC3E}">
        <p14:creationId xmlns:p14="http://schemas.microsoft.com/office/powerpoint/2010/main" val="1711854290"/>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322</a:t>
            </a:fld>
            <a:endParaRPr lang="en-US" dirty="0"/>
          </a:p>
        </p:txBody>
      </p:sp>
    </p:spTree>
    <p:extLst>
      <p:ext uri="{BB962C8B-B14F-4D97-AF65-F5344CB8AC3E}">
        <p14:creationId xmlns:p14="http://schemas.microsoft.com/office/powerpoint/2010/main" val="2674413571"/>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323</a:t>
            </a:fld>
            <a:endParaRPr lang="en-US" dirty="0"/>
          </a:p>
        </p:txBody>
      </p:sp>
    </p:spTree>
    <p:extLst>
      <p:ext uri="{BB962C8B-B14F-4D97-AF65-F5344CB8AC3E}">
        <p14:creationId xmlns:p14="http://schemas.microsoft.com/office/powerpoint/2010/main" val="4255925252"/>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sta·tis·tics </a:t>
            </a:r>
            <a:r>
              <a:rPr lang="en-US" b="0" dirty="0"/>
              <a:t>(defined</a:t>
            </a:r>
            <a:r>
              <a:rPr lang="en-US" b="0" baseline="0" dirty="0"/>
              <a:t> on dictionary.com)</a:t>
            </a:r>
            <a:endParaRPr lang="en-US" b="0" dirty="0"/>
          </a:p>
          <a:p>
            <a:r>
              <a:rPr lang="en-US" dirty="0"/>
              <a:t>1. the science that deals with the </a:t>
            </a:r>
            <a:r>
              <a:rPr lang="en-US" sz="1200" kern="1200" dirty="0">
                <a:solidFill>
                  <a:schemeClr val="tx1"/>
                </a:solidFill>
                <a:latin typeface="+mn-lt"/>
                <a:ea typeface="+mn-ea"/>
                <a:cs typeface="+mn-cs"/>
              </a:rPr>
              <a:t>collection,</a:t>
            </a:r>
            <a:r>
              <a:rPr lang="en-US" dirty="0"/>
              <a:t> </a:t>
            </a:r>
            <a:r>
              <a:rPr lang="en-US" sz="1200" kern="1200" dirty="0">
                <a:solidFill>
                  <a:schemeClr val="tx1"/>
                </a:solidFill>
                <a:latin typeface="+mn-lt"/>
                <a:ea typeface="+mn-ea"/>
                <a:cs typeface="+mn-cs"/>
              </a:rPr>
              <a:t>classification,</a:t>
            </a:r>
            <a:r>
              <a:rPr lang="en-US" dirty="0"/>
              <a:t> analysis, and interpretation of </a:t>
            </a:r>
            <a:r>
              <a:rPr lang="en-US" sz="1200" kern="1200" dirty="0">
                <a:solidFill>
                  <a:schemeClr val="tx1"/>
                </a:solidFill>
                <a:latin typeface="+mn-lt"/>
                <a:ea typeface="+mn-ea"/>
                <a:cs typeface="+mn-cs"/>
              </a:rPr>
              <a:t>numerical</a:t>
            </a:r>
            <a:r>
              <a:rPr lang="en-US" dirty="0"/>
              <a:t> facts or </a:t>
            </a:r>
            <a:r>
              <a:rPr lang="en-US" sz="1200" kern="1200" dirty="0">
                <a:solidFill>
                  <a:schemeClr val="tx1"/>
                </a:solidFill>
                <a:latin typeface="+mn-lt"/>
                <a:ea typeface="+mn-ea"/>
                <a:cs typeface="+mn-cs"/>
              </a:rPr>
              <a:t>data,</a:t>
            </a:r>
            <a:r>
              <a:rPr lang="en-US" dirty="0"/>
              <a:t> </a:t>
            </a:r>
            <a:r>
              <a:rPr lang="en-US" sz="1200" kern="1200" dirty="0">
                <a:solidFill>
                  <a:schemeClr val="tx1"/>
                </a:solidFill>
                <a:latin typeface="+mn-lt"/>
                <a:ea typeface="+mn-ea"/>
                <a:cs typeface="+mn-cs"/>
              </a:rPr>
              <a:t>and</a:t>
            </a:r>
            <a:r>
              <a:rPr lang="en-US" dirty="0"/>
              <a:t> </a:t>
            </a:r>
            <a:r>
              <a:rPr lang="en-US" sz="1200" kern="1200" dirty="0">
                <a:solidFill>
                  <a:schemeClr val="tx1"/>
                </a:solidFill>
                <a:latin typeface="+mn-lt"/>
                <a:ea typeface="+mn-ea"/>
                <a:cs typeface="+mn-cs"/>
              </a:rPr>
              <a:t>that,</a:t>
            </a:r>
            <a:r>
              <a:rPr lang="en-US" dirty="0"/>
              <a:t> by use of mathematical theories of </a:t>
            </a:r>
            <a:r>
              <a:rPr lang="en-US" sz="1200" kern="1200" dirty="0">
                <a:solidFill>
                  <a:schemeClr val="tx1"/>
                </a:solidFill>
                <a:latin typeface="+mn-lt"/>
                <a:ea typeface="+mn-ea"/>
                <a:cs typeface="+mn-cs"/>
              </a:rPr>
              <a:t>probability,</a:t>
            </a:r>
            <a:r>
              <a:rPr lang="en-US" dirty="0"/>
              <a:t> </a:t>
            </a:r>
            <a:r>
              <a:rPr lang="en-US" sz="1200" kern="1200" dirty="0">
                <a:solidFill>
                  <a:schemeClr val="tx1"/>
                </a:solidFill>
                <a:latin typeface="+mn-lt"/>
                <a:ea typeface="+mn-ea"/>
                <a:cs typeface="+mn-cs"/>
              </a:rPr>
              <a:t>imposes</a:t>
            </a:r>
            <a:r>
              <a:rPr lang="en-US" dirty="0"/>
              <a:t> </a:t>
            </a:r>
            <a:r>
              <a:rPr lang="en-US" sz="1200" kern="1200" dirty="0">
                <a:solidFill>
                  <a:schemeClr val="tx1"/>
                </a:solidFill>
                <a:latin typeface="+mn-lt"/>
                <a:ea typeface="+mn-ea"/>
                <a:cs typeface="+mn-cs"/>
              </a:rPr>
              <a:t>order</a:t>
            </a:r>
            <a:r>
              <a:rPr lang="en-US" dirty="0"/>
              <a:t> </a:t>
            </a:r>
            <a:r>
              <a:rPr lang="en-US" sz="1200" kern="1200" dirty="0">
                <a:solidFill>
                  <a:schemeClr val="tx1"/>
                </a:solidFill>
                <a:latin typeface="+mn-lt"/>
                <a:ea typeface="+mn-ea"/>
                <a:cs typeface="+mn-cs"/>
              </a:rPr>
              <a:t>and</a:t>
            </a:r>
            <a:r>
              <a:rPr lang="en-US" dirty="0"/>
              <a:t> regularity on aggregates </a:t>
            </a:r>
            <a:r>
              <a:rPr lang="en-US" sz="1200" kern="1200" dirty="0">
                <a:solidFill>
                  <a:schemeClr val="tx1"/>
                </a:solidFill>
                <a:latin typeface="+mn-lt"/>
                <a:ea typeface="+mn-ea"/>
                <a:cs typeface="+mn-cs"/>
              </a:rPr>
              <a:t>of</a:t>
            </a:r>
            <a:r>
              <a:rPr lang="en-US" dirty="0"/>
              <a:t> </a:t>
            </a:r>
            <a:r>
              <a:rPr lang="en-US" sz="1200" kern="1200" dirty="0">
                <a:solidFill>
                  <a:schemeClr val="tx1"/>
                </a:solidFill>
                <a:latin typeface="+mn-lt"/>
                <a:ea typeface="+mn-ea"/>
                <a:cs typeface="+mn-cs"/>
              </a:rPr>
              <a:t>more</a:t>
            </a:r>
            <a:r>
              <a:rPr lang="en-US" dirty="0"/>
              <a:t> or less disparate </a:t>
            </a:r>
            <a:r>
              <a:rPr lang="en-US" sz="1200" kern="1200" dirty="0">
                <a:solidFill>
                  <a:schemeClr val="tx1"/>
                </a:solidFill>
                <a:latin typeface="+mn-lt"/>
                <a:ea typeface="+mn-ea"/>
                <a:cs typeface="+mn-cs"/>
              </a:rPr>
              <a:t>elements.</a:t>
            </a:r>
            <a:r>
              <a:rPr lang="en-US" dirty="0"/>
              <a:t> </a:t>
            </a:r>
          </a:p>
          <a:p>
            <a:r>
              <a:rPr lang="en-US" dirty="0"/>
              <a:t>2. the numerical </a:t>
            </a:r>
            <a:r>
              <a:rPr lang="en-US" sz="1200" kern="1200" dirty="0">
                <a:solidFill>
                  <a:schemeClr val="tx1"/>
                </a:solidFill>
                <a:latin typeface="+mn-lt"/>
                <a:ea typeface="+mn-ea"/>
                <a:cs typeface="+mn-cs"/>
              </a:rPr>
              <a:t>facts</a:t>
            </a:r>
            <a:r>
              <a:rPr lang="en-US" dirty="0"/>
              <a:t> </a:t>
            </a:r>
            <a:r>
              <a:rPr lang="en-US" sz="1200" kern="1200" dirty="0">
                <a:solidFill>
                  <a:schemeClr val="tx1"/>
                </a:solidFill>
                <a:latin typeface="+mn-lt"/>
                <a:ea typeface="+mn-ea"/>
                <a:cs typeface="+mn-cs"/>
              </a:rPr>
              <a:t>or</a:t>
            </a:r>
            <a:r>
              <a:rPr lang="en-US" dirty="0"/>
              <a:t> </a:t>
            </a:r>
            <a:r>
              <a:rPr lang="en-US" sz="1200" kern="1200" dirty="0">
                <a:solidFill>
                  <a:schemeClr val="tx1"/>
                </a:solidFill>
                <a:latin typeface="+mn-lt"/>
                <a:ea typeface="+mn-ea"/>
                <a:cs typeface="+mn-cs"/>
              </a:rPr>
              <a:t>data</a:t>
            </a:r>
            <a:r>
              <a:rPr lang="en-US" dirty="0"/>
              <a:t> themselves. </a:t>
            </a:r>
          </a:p>
          <a:p>
            <a:endParaRPr lang="en-US" dirty="0"/>
          </a:p>
          <a:p>
            <a:pPr>
              <a:buFont typeface="Arial" pitchFamily="34" charset="0"/>
              <a:buChar char="•"/>
            </a:pPr>
            <a:r>
              <a:rPr lang="en-US" baseline="0" dirty="0"/>
              <a:t> In Six Sigma we use statistics to measure performance and reach conclusions that are based on probability.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324</a:t>
            </a:fld>
            <a:endParaRPr lang="en-US" dirty="0"/>
          </a:p>
        </p:txBody>
      </p:sp>
    </p:spTree>
    <p:extLst>
      <p:ext uri="{BB962C8B-B14F-4D97-AF65-F5344CB8AC3E}">
        <p14:creationId xmlns:p14="http://schemas.microsoft.com/office/powerpoint/2010/main" val="1155872373"/>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Descriptive statistics </a:t>
            </a:r>
            <a:r>
              <a:rPr lang="en-US" dirty="0"/>
              <a:t>is exactly</a:t>
            </a:r>
            <a:r>
              <a:rPr lang="en-US" baseline="0" dirty="0"/>
              <a:t> what it sounds like. Descriptive statistics simply describes what is happening, while </a:t>
            </a:r>
            <a:r>
              <a:rPr lang="en-US" b="1" baseline="0" dirty="0"/>
              <a:t>inferential statistics </a:t>
            </a:r>
            <a:r>
              <a:rPr lang="en-US" baseline="0" dirty="0"/>
              <a:t>helps you make comparisons, draw conclusions, or make judgments about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325</a:t>
            </a:fld>
            <a:endParaRPr lang="en-US" dirty="0"/>
          </a:p>
        </p:txBody>
      </p:sp>
    </p:spTree>
    <p:extLst>
      <p:ext uri="{BB962C8B-B14F-4D97-AF65-F5344CB8AC3E}">
        <p14:creationId xmlns:p14="http://schemas.microsoft.com/office/powerpoint/2010/main" val="421046659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Descriptive statistics</a:t>
            </a:r>
            <a:r>
              <a:rPr lang="en-US" baseline="0" dirty="0"/>
              <a:t> tells us about the characteristics of the data. It describes the distribution of the data. It tells us things like the average, median, standard deviation, range, maximum, minimum, and more.</a:t>
            </a:r>
          </a:p>
          <a:p>
            <a:pPr>
              <a:buFont typeface="Arial" pitchFamily="34" charset="0"/>
              <a:buChar char="•"/>
            </a:pPr>
            <a:r>
              <a:rPr lang="en-US" baseline="0" dirty="0"/>
              <a:t>It does not help us make any judgments, it only represents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326</a:t>
            </a:fld>
            <a:endParaRPr lang="en-US" dirty="0"/>
          </a:p>
        </p:txBody>
      </p:sp>
    </p:spTree>
    <p:extLst>
      <p:ext uri="{BB962C8B-B14F-4D97-AF65-F5344CB8AC3E}">
        <p14:creationId xmlns:p14="http://schemas.microsoft.com/office/powerpoint/2010/main" val="2702807374"/>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Inferential statistics,</a:t>
            </a:r>
            <a:r>
              <a:rPr lang="en-US" baseline="0" dirty="0"/>
              <a:t> on the other hand, helps us to make inferences, tells us what the population is and what it is not.</a:t>
            </a:r>
          </a:p>
          <a:p>
            <a:pPr>
              <a:buFont typeface="Arial" pitchFamily="34" charset="0"/>
              <a:buChar char="•"/>
            </a:pPr>
            <a:r>
              <a:rPr lang="en-US" dirty="0"/>
              <a:t>We can draw </a:t>
            </a:r>
            <a:r>
              <a:rPr lang="en-US" baseline="0" dirty="0"/>
              <a:t>statistical conclusions that are based on variation of data and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327</a:t>
            </a:fld>
            <a:endParaRPr lang="en-US" dirty="0"/>
          </a:p>
        </p:txBody>
      </p:sp>
    </p:spTree>
    <p:extLst>
      <p:ext uri="{BB962C8B-B14F-4D97-AF65-F5344CB8AC3E}">
        <p14:creationId xmlns:p14="http://schemas.microsoft.com/office/powerpoint/2010/main" val="1084137551"/>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this terminology</a:t>
            </a:r>
            <a:r>
              <a:rPr lang="en-US" baseline="0" dirty="0"/>
              <a:t> later, so it is important to understand the difference between a statistic and a parameter.</a:t>
            </a:r>
          </a:p>
          <a:p>
            <a:pPr>
              <a:buFont typeface="Arial" pitchFamily="34" charset="0"/>
              <a:buChar char="•"/>
            </a:pPr>
            <a:r>
              <a:rPr lang="en-US" baseline="0" dirty="0"/>
              <a:t>A </a:t>
            </a:r>
            <a:r>
              <a:rPr lang="en-US" i="1" baseline="0" dirty="0"/>
              <a:t>statistic</a:t>
            </a:r>
            <a:r>
              <a:rPr lang="en-US" baseline="0" dirty="0"/>
              <a:t> is a numerical representation of a sample data set. A </a:t>
            </a:r>
            <a:r>
              <a:rPr lang="en-US" i="1" baseline="0" dirty="0"/>
              <a:t>sample</a:t>
            </a:r>
            <a:r>
              <a:rPr lang="en-US" baseline="0" dirty="0"/>
              <a:t> is a subset of a population. </a:t>
            </a:r>
          </a:p>
          <a:p>
            <a:pPr>
              <a:buFont typeface="Arial" pitchFamily="34" charset="0"/>
              <a:buChar char="•"/>
            </a:pPr>
            <a:r>
              <a:rPr lang="en-US" i="1" baseline="0" dirty="0"/>
              <a:t>Statistics</a:t>
            </a:r>
            <a:r>
              <a:rPr lang="en-US" baseline="0" dirty="0"/>
              <a:t> can be the plural of statistic, but can also describe the science discipline of statistics.</a:t>
            </a:r>
          </a:p>
          <a:p>
            <a:pPr>
              <a:buFont typeface="Arial" pitchFamily="34" charset="0"/>
              <a:buChar char="•"/>
            </a:pPr>
            <a:r>
              <a:rPr lang="en-US" baseline="0" dirty="0"/>
              <a:t>A </a:t>
            </a:r>
            <a:r>
              <a:rPr lang="en-US" i="1" baseline="0" dirty="0"/>
              <a:t>parameter</a:t>
            </a:r>
            <a:r>
              <a:rPr lang="en-US" baseline="0" dirty="0"/>
              <a:t> is a numeric metric that describes a whole “population”. Unless you have a complete set of data for the entire population, you will not know the parameters of the population.</a:t>
            </a:r>
          </a:p>
          <a:p>
            <a:pPr>
              <a:buFont typeface="Arial" pitchFamily="34" charset="0"/>
              <a:buChar char="•"/>
            </a:pPr>
            <a:r>
              <a:rPr lang="en-US" baseline="0" dirty="0"/>
              <a:t>Almost always, you will be working with statistics, but they will allow you to make inferences about the 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328</a:t>
            </a:fld>
            <a:endParaRPr lang="en-US" dirty="0"/>
          </a:p>
        </p:txBody>
      </p:sp>
    </p:spTree>
    <p:extLst>
      <p:ext uri="{BB962C8B-B14F-4D97-AF65-F5344CB8AC3E}">
        <p14:creationId xmlns:p14="http://schemas.microsoft.com/office/powerpoint/2010/main" val="3563764394"/>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Data can take different forms, which</a:t>
            </a:r>
            <a:r>
              <a:rPr lang="en-US" baseline="0" dirty="0"/>
              <a:t> is important to recognize when it is time to analyze the data.</a:t>
            </a:r>
          </a:p>
          <a:p>
            <a:pPr>
              <a:buFont typeface="Arial" pitchFamily="34" charset="0"/>
              <a:buChar char="•"/>
            </a:pPr>
            <a:r>
              <a:rPr lang="en-US" i="1" baseline="0" dirty="0"/>
              <a:t>Continuous data </a:t>
            </a:r>
            <a:r>
              <a:rPr lang="en-US" baseline="0" dirty="0"/>
              <a:t>are measured and can be divided infinitesimally (it can take any value within a range). Examples are temperature, time, or height and weight.</a:t>
            </a:r>
          </a:p>
          <a:p>
            <a:pPr>
              <a:buFont typeface="Arial" pitchFamily="34" charset="0"/>
              <a:buChar char="•"/>
            </a:pPr>
            <a:r>
              <a:rPr lang="en-US" i="1" baseline="0" dirty="0"/>
              <a:t>Discrete data </a:t>
            </a:r>
            <a:r>
              <a:rPr lang="en-US" baseline="0" dirty="0"/>
              <a:t>are sometimes referred to as count data. There is a finite number of values available.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329</a:t>
            </a:fld>
            <a:endParaRPr lang="en-US" dirty="0"/>
          </a:p>
        </p:txBody>
      </p:sp>
    </p:spTree>
    <p:extLst>
      <p:ext uri="{BB962C8B-B14F-4D97-AF65-F5344CB8AC3E}">
        <p14:creationId xmlns:p14="http://schemas.microsoft.com/office/powerpoint/2010/main" val="2831229465"/>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a:bodyPr>
          <a:lstStyle/>
          <a:p>
            <a:r>
              <a:rPr lang="en-US" b="1" dirty="0"/>
              <a:t>Nominal</a:t>
            </a:r>
          </a:p>
          <a:p>
            <a:pPr>
              <a:buFont typeface="Arial" pitchFamily="34" charset="0"/>
              <a:buChar char="•"/>
            </a:pPr>
            <a:r>
              <a:rPr lang="en-US" dirty="0"/>
              <a:t>Comes from the Latin </a:t>
            </a:r>
            <a:r>
              <a:rPr lang="en-US" i="1" dirty="0"/>
              <a:t>nomen</a:t>
            </a:r>
            <a:r>
              <a:rPr lang="en-US" dirty="0"/>
              <a:t>, meaning “name” and nominal data are items that are differentiated by a simple naming system.</a:t>
            </a:r>
          </a:p>
          <a:p>
            <a:pPr>
              <a:buFont typeface="Arial" pitchFamily="34" charset="0"/>
              <a:buChar char="•"/>
            </a:pPr>
            <a:r>
              <a:rPr lang="en-US" dirty="0"/>
              <a:t>Be careful of nominal items that have numbers assigned to them</a:t>
            </a:r>
            <a:r>
              <a:rPr lang="en-US" baseline="0" dirty="0"/>
              <a:t> and </a:t>
            </a:r>
            <a:r>
              <a:rPr lang="en-US" dirty="0"/>
              <a:t>may appear ordinal but are not – these are used to simplify capture and referencing.</a:t>
            </a:r>
          </a:p>
          <a:p>
            <a:r>
              <a:rPr lang="en-US" dirty="0"/>
              <a:t>Nominal items are usually </a:t>
            </a:r>
            <a:r>
              <a:rPr lang="en-US" i="1" dirty="0"/>
              <a:t>categorical</a:t>
            </a:r>
            <a:r>
              <a:rPr lang="en-US" dirty="0"/>
              <a:t>, in that they belong to a definable category, such as “employees”.</a:t>
            </a:r>
          </a:p>
          <a:p>
            <a:r>
              <a:rPr lang="en-US" b="1" dirty="0"/>
              <a:t>Ordinal</a:t>
            </a:r>
          </a:p>
          <a:p>
            <a:pPr>
              <a:buFont typeface="Arial" pitchFamily="34" charset="0"/>
              <a:buChar char="•"/>
            </a:pPr>
            <a:r>
              <a:rPr lang="en-US" dirty="0"/>
              <a:t>Items on an ordinal scale are set into some kind of </a:t>
            </a:r>
            <a:r>
              <a:rPr lang="en-US" i="1" dirty="0"/>
              <a:t>order </a:t>
            </a:r>
            <a:r>
              <a:rPr lang="en-US" dirty="0"/>
              <a:t>by their position on the scale. </a:t>
            </a:r>
          </a:p>
          <a:p>
            <a:pPr>
              <a:buFont typeface="Arial" pitchFamily="34" charset="0"/>
              <a:buChar char="•"/>
            </a:pPr>
            <a:r>
              <a:rPr lang="en-US" dirty="0"/>
              <a:t>The order of items is often defined by assigning numbers to them to show their relative position. </a:t>
            </a:r>
          </a:p>
          <a:p>
            <a:r>
              <a:rPr lang="en-US" b="1" dirty="0"/>
              <a:t>Interval</a:t>
            </a:r>
          </a:p>
          <a:p>
            <a:pPr>
              <a:buFont typeface="Arial" pitchFamily="34" charset="0"/>
              <a:buChar char="•"/>
            </a:pPr>
            <a:r>
              <a:rPr lang="en-US" dirty="0"/>
              <a:t>Interval data (also sometimes called </a:t>
            </a:r>
            <a:r>
              <a:rPr lang="en-US" i="1" dirty="0"/>
              <a:t>integer</a:t>
            </a:r>
            <a:r>
              <a:rPr lang="en-US" dirty="0"/>
              <a:t>) are measured along a scale in which each position is equidistant from one another. This allows for the distance between two pairs to be equivalent in some way.</a:t>
            </a:r>
          </a:p>
          <a:p>
            <a:pPr>
              <a:buFont typeface="Arial" pitchFamily="34" charset="0"/>
              <a:buChar char="•"/>
            </a:pPr>
            <a:r>
              <a:rPr lang="en-US" b="0" dirty="0"/>
              <a:t>Another example: </a:t>
            </a:r>
            <a:r>
              <a:rPr lang="en-US" dirty="0"/>
              <a:t>my level of happiness, rated from 1 to 10</a:t>
            </a:r>
          </a:p>
          <a:p>
            <a:r>
              <a:rPr lang="en-US" b="1" dirty="0"/>
              <a:t>Ratio</a:t>
            </a:r>
          </a:p>
          <a:p>
            <a:pPr>
              <a:buFont typeface="Arial" pitchFamily="34" charset="0"/>
              <a:buChar char="•"/>
            </a:pPr>
            <a:r>
              <a:rPr lang="en-US" dirty="0"/>
              <a:t>In a ratio scale, numbers can be compared as multiples of one another. Thus one person can be twice as tall as another person. Important also, the number zero has meaning.</a:t>
            </a:r>
          </a:p>
          <a:p>
            <a:pPr>
              <a:buFont typeface="Arial" pitchFamily="34" charset="0"/>
              <a:buChar char="•"/>
            </a:pPr>
            <a:r>
              <a:rPr lang="en-US" dirty="0"/>
              <a:t>Thus the difference between a person of 35 and a person 38 is the same as the difference between people who are 12 and 15. A person can also have an age of zero.</a:t>
            </a:r>
          </a:p>
          <a:p>
            <a:pPr>
              <a:buFont typeface="Arial" pitchFamily="34" charset="0"/>
              <a:buChar char="•"/>
            </a:pPr>
            <a:r>
              <a:rPr lang="en-US" dirty="0"/>
              <a:t>Interval and ratio data measure quantities and hence are </a:t>
            </a:r>
            <a:r>
              <a:rPr lang="en-US" i="1" dirty="0"/>
              <a:t>quantitative</a:t>
            </a:r>
            <a:r>
              <a:rPr lang="en-US" dirty="0"/>
              <a:t>. Because they can be measured on a scale, they are also called </a:t>
            </a:r>
            <a:r>
              <a:rPr lang="en-US" i="1" dirty="0"/>
              <a:t>scale data</a:t>
            </a:r>
            <a:r>
              <a:rPr lang="en-US" dirty="0"/>
              <a:t>.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330</a:t>
            </a:fld>
            <a:endParaRPr lang="en-US" dirty="0"/>
          </a:p>
        </p:txBody>
      </p:sp>
    </p:spTree>
    <p:extLst>
      <p:ext uri="{BB962C8B-B14F-4D97-AF65-F5344CB8AC3E}">
        <p14:creationId xmlns:p14="http://schemas.microsoft.com/office/powerpoint/2010/main" val="29746283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ANALYZE</a:t>
            </a:r>
            <a:r>
              <a:rPr lang="en-US" baseline="0" dirty="0"/>
              <a:t> phase is where the potential root causes are narrowed down to the </a:t>
            </a:r>
            <a:r>
              <a:rPr lang="en-US" b="1" baseline="0" dirty="0"/>
              <a:t>critical</a:t>
            </a:r>
            <a:r>
              <a:rPr lang="en-US" baseline="0" dirty="0"/>
              <a:t> root causes.</a:t>
            </a:r>
          </a:p>
          <a:p>
            <a:pPr>
              <a:buFont typeface="Arial" pitchFamily="34" charset="0"/>
              <a:buChar char="•"/>
            </a:pPr>
            <a:r>
              <a:rPr lang="en-US" baseline="0" dirty="0"/>
              <a:t>Statistical tools are used to determine whether or not there are relationships between process performance and the potential root causes.</a:t>
            </a:r>
          </a:p>
          <a:p>
            <a:pPr>
              <a:buFont typeface="Arial" pitchFamily="34" charset="0"/>
              <a:buChar char="•"/>
            </a:pPr>
            <a:r>
              <a:rPr lang="en-US" baseline="0" dirty="0"/>
              <a:t>Where the strong relationships are discovered, these become the foundation for the solution to improve the process.</a:t>
            </a:r>
          </a:p>
          <a:p>
            <a:pPr>
              <a:buFont typeface="Arial" pitchFamily="34" charset="0"/>
              <a:buChar char="•"/>
            </a:pPr>
            <a:r>
              <a:rPr lang="en-US" baseline="0" dirty="0"/>
              <a:t>This is where the transfer function, Y = f(x), is established and the project can establish a hypothesis for improved results.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a:t>
            </a:fld>
            <a:endParaRPr lang="en-US" dirty="0"/>
          </a:p>
        </p:txBody>
      </p:sp>
    </p:spTree>
    <p:extLst>
      <p:ext uri="{BB962C8B-B14F-4D97-AF65-F5344CB8AC3E}">
        <p14:creationId xmlns:p14="http://schemas.microsoft.com/office/powerpoint/2010/main" val="4148324845"/>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331</a:t>
            </a:fld>
            <a:endParaRPr lang="en-US" dirty="0"/>
          </a:p>
        </p:txBody>
      </p:sp>
    </p:spTree>
    <p:extLst>
      <p:ext uri="{BB962C8B-B14F-4D97-AF65-F5344CB8AC3E}">
        <p14:creationId xmlns:p14="http://schemas.microsoft.com/office/powerpoint/2010/main" val="32442824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said previously,</a:t>
            </a:r>
            <a:r>
              <a:rPr lang="en-US" baseline="0" dirty="0"/>
              <a:t> descriptive statistics provide a quantitative summary for data, and do </a:t>
            </a:r>
            <a:r>
              <a:rPr lang="en-US" i="1" baseline="0" dirty="0"/>
              <a:t>not</a:t>
            </a:r>
            <a:r>
              <a:rPr lang="en-US" baseline="0" dirty="0"/>
              <a:t> provide any inferences beyond just describing what the data “looks like.”</a:t>
            </a:r>
          </a:p>
          <a:p>
            <a:pPr>
              <a:buFont typeface="Arial" pitchFamily="34" charset="0"/>
              <a:buChar char="•"/>
            </a:pPr>
            <a:r>
              <a:rPr lang="en-US" baseline="0" dirty="0"/>
              <a:t>It describes three dimensions of the data: what the distribution is shaped like, where it is located (e.g., mean), and the spread of the data (e.g.,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332</a:t>
            </a:fld>
            <a:endParaRPr lang="en-US" dirty="0"/>
          </a:p>
        </p:txBody>
      </p:sp>
    </p:spTree>
    <p:extLst>
      <p:ext uri="{BB962C8B-B14F-4D97-AF65-F5344CB8AC3E}">
        <p14:creationId xmlns:p14="http://schemas.microsoft.com/office/powerpoint/2010/main" val="2502167436"/>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describe</a:t>
            </a:r>
            <a:r>
              <a:rPr lang="en-US" baseline="0" dirty="0"/>
              <a:t> the “shape” of the data, we typically refer to the </a:t>
            </a:r>
            <a:r>
              <a:rPr lang="en-US" i="1" baseline="0" dirty="0"/>
              <a:t>distribution</a:t>
            </a:r>
            <a:r>
              <a:rPr lang="en-US" baseline="0" dirty="0"/>
              <a:t> of the data. </a:t>
            </a:r>
          </a:p>
          <a:p>
            <a:pPr>
              <a:buFont typeface="Arial" pitchFamily="34" charset="0"/>
              <a:buChar char="•"/>
            </a:pPr>
            <a:r>
              <a:rPr lang="en-US" baseline="0" dirty="0"/>
              <a:t> It is sometimes referred to as a “frequency distribution” because it depicts how often a particular value occurs within a data set.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333</a:t>
            </a:fld>
            <a:endParaRPr lang="en-US" dirty="0"/>
          </a:p>
        </p:txBody>
      </p:sp>
    </p:spTree>
    <p:extLst>
      <p:ext uri="{BB962C8B-B14F-4D97-AF65-F5344CB8AC3E}">
        <p14:creationId xmlns:p14="http://schemas.microsoft.com/office/powerpoint/2010/main" val="509323989"/>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there is an equal probability</a:t>
            </a:r>
            <a:r>
              <a:rPr lang="en-US" baseline="0" dirty="0"/>
              <a:t> for each value on the die occurring.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were to roll the die a high number of times, what might the distribution look like?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If you rolled it 600 times, you would likely get each value nearly 100 times.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334</a:t>
            </a:fld>
            <a:endParaRPr lang="en-US" dirty="0"/>
          </a:p>
        </p:txBody>
      </p:sp>
    </p:spTree>
    <p:extLst>
      <p:ext uri="{BB962C8B-B14F-4D97-AF65-F5344CB8AC3E}">
        <p14:creationId xmlns:p14="http://schemas.microsoft.com/office/powerpoint/2010/main" val="3878463010"/>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different types of distributions that</a:t>
            </a:r>
            <a:r>
              <a:rPr lang="en-US" baseline="0" dirty="0"/>
              <a:t> are commonly found in statistics. </a:t>
            </a:r>
          </a:p>
          <a:p>
            <a:pPr>
              <a:buFont typeface="Arial" pitchFamily="34" charset="0"/>
              <a:buChar char="•"/>
            </a:pPr>
            <a:r>
              <a:rPr lang="en-US" baseline="0" dirty="0"/>
              <a:t>It is important to recognize that there are different types of data distributions because the statistics can tell you different things about the data and different inferential statistics have to be used for different situations.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335</a:t>
            </a:fld>
            <a:endParaRPr lang="en-US" dirty="0"/>
          </a:p>
        </p:txBody>
      </p:sp>
    </p:spTree>
    <p:extLst>
      <p:ext uri="{BB962C8B-B14F-4D97-AF65-F5344CB8AC3E}">
        <p14:creationId xmlns:p14="http://schemas.microsoft.com/office/powerpoint/2010/main" val="702107294"/>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a:t>
            </a:r>
            <a:r>
              <a:rPr lang="en-US" baseline="0" dirty="0"/>
              <a:t> we describe the </a:t>
            </a:r>
            <a:r>
              <a:rPr lang="en-US" i="1" baseline="0" dirty="0"/>
              <a:t>location</a:t>
            </a:r>
            <a:r>
              <a:rPr lang="en-US" baseline="0" dirty="0"/>
              <a:t> of the data, we are describing the central tendency of the data. This is where the majority of the values in the data set tend to be located or clustered around. </a:t>
            </a:r>
          </a:p>
          <a:p>
            <a:pPr>
              <a:buFont typeface="Arial" pitchFamily="34" charset="0"/>
              <a:buChar char="•"/>
            </a:pPr>
            <a:r>
              <a:rPr lang="en-US" dirty="0"/>
              <a:t>There are a few terms that are typically used to describe central tendency:</a:t>
            </a:r>
            <a:r>
              <a:rPr lang="en-US" baseline="0" dirty="0"/>
              <a:t> mean, median, and mode, which we will describe further on the following pages.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336</a:t>
            </a:fld>
            <a:endParaRPr lang="en-US" dirty="0"/>
          </a:p>
        </p:txBody>
      </p:sp>
    </p:spTree>
    <p:extLst>
      <p:ext uri="{BB962C8B-B14F-4D97-AF65-F5344CB8AC3E}">
        <p14:creationId xmlns:p14="http://schemas.microsoft.com/office/powerpoint/2010/main" val="1966272719"/>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a:t>
            </a:r>
            <a:r>
              <a:rPr lang="en-US" i="1" baseline="0" dirty="0"/>
              <a:t>mean</a:t>
            </a:r>
            <a:r>
              <a:rPr lang="en-US" baseline="0" dirty="0"/>
              <a:t> is another term for the average. It is easily calculated by dividing the sum of the data points by </a:t>
            </a:r>
            <a:r>
              <a:rPr lang="en-US" i="1" baseline="0" dirty="0"/>
              <a:t>n</a:t>
            </a:r>
            <a:r>
              <a:rPr lang="en-US" baseline="0" dirty="0"/>
              <a:t> (the number of data points).</a:t>
            </a:r>
          </a:p>
          <a:p>
            <a:pPr>
              <a:buFont typeface="Arial" pitchFamily="34" charset="0"/>
              <a:buChar char="•"/>
            </a:pPr>
            <a:r>
              <a:rPr lang="en-US" baseline="0" dirty="0"/>
              <a:t>In the example, there are 6 data points. The sum of the 6 data points is 32, and when dividing by the number of data points, 6, the arithmetic mean is 5.33.</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337</a:t>
            </a:fld>
            <a:endParaRPr lang="en-US" dirty="0"/>
          </a:p>
        </p:txBody>
      </p:sp>
    </p:spTree>
    <p:extLst>
      <p:ext uri="{BB962C8B-B14F-4D97-AF65-F5344CB8AC3E}">
        <p14:creationId xmlns:p14="http://schemas.microsoft.com/office/powerpoint/2010/main" val="3124402641"/>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The </a:t>
            </a:r>
            <a:r>
              <a:rPr lang="en-US" i="1" baseline="0" dirty="0"/>
              <a:t>median</a:t>
            </a:r>
            <a:r>
              <a:rPr lang="en-US" baseline="0" dirty="0"/>
              <a:t> is the middle value when the numbers are listed in numerical order.</a:t>
            </a:r>
          </a:p>
          <a:p>
            <a:pPr>
              <a:buFont typeface="Arial" pitchFamily="34" charset="0"/>
              <a:buChar char="•"/>
            </a:pPr>
            <a:r>
              <a:rPr lang="en-US" baseline="0" dirty="0"/>
              <a:t>In this example using 7 values, the median (or middle value) is 37. There are 3 values lower and 3 values higher than the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338</a:t>
            </a:fld>
            <a:endParaRPr lang="en-US" dirty="0"/>
          </a:p>
        </p:txBody>
      </p:sp>
    </p:spTree>
    <p:extLst>
      <p:ext uri="{BB962C8B-B14F-4D97-AF65-F5344CB8AC3E}">
        <p14:creationId xmlns:p14="http://schemas.microsoft.com/office/powerpoint/2010/main" val="2427873000"/>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mode is the value that</a:t>
            </a:r>
            <a:r>
              <a:rPr lang="en-US" baseline="0" dirty="0"/>
              <a:t> occurs most often within a data set.</a:t>
            </a:r>
          </a:p>
          <a:p>
            <a:pPr>
              <a:buFont typeface="Arial" pitchFamily="34" charset="0"/>
              <a:buChar char="•"/>
            </a:pPr>
            <a:r>
              <a:rPr lang="en-US" baseline="0" dirty="0"/>
              <a:t>In this example, the numbers 23, 34, and 68 occur once, 55 occurs twice, and 45 occurs 3 times.</a:t>
            </a:r>
          </a:p>
          <a:p>
            <a:pPr>
              <a:buFont typeface="Arial" pitchFamily="34" charset="0"/>
              <a:buChar char="•"/>
            </a:pPr>
            <a:r>
              <a:rPr lang="en-US" baseline="0" dirty="0"/>
              <a:t>45 occurs the most, and therefore it is the mode of the given data set.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339</a:t>
            </a:fld>
            <a:endParaRPr lang="en-US" dirty="0"/>
          </a:p>
        </p:txBody>
      </p:sp>
    </p:spTree>
    <p:extLst>
      <p:ext uri="{BB962C8B-B14F-4D97-AF65-F5344CB8AC3E}">
        <p14:creationId xmlns:p14="http://schemas.microsoft.com/office/powerpoint/2010/main" val="2719063039"/>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we talk about </a:t>
            </a:r>
            <a:r>
              <a:rPr lang="en-US" i="1" dirty="0"/>
              <a:t>spread</a:t>
            </a:r>
            <a:r>
              <a:rPr lang="en-US" dirty="0"/>
              <a:t> of the data,</a:t>
            </a:r>
            <a:r>
              <a:rPr lang="en-US" baseline="0" dirty="0"/>
              <a:t> we are talking about how widely or narrowly dispersed the data points are around the center value.</a:t>
            </a:r>
          </a:p>
          <a:p>
            <a:pPr>
              <a:buFont typeface="Arial" pitchFamily="34" charset="0"/>
              <a:buChar char="•"/>
            </a:pPr>
            <a:r>
              <a:rPr lang="en-US" baseline="0" dirty="0"/>
              <a:t>We typically measure this through range, variance,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340</a:t>
            </a:fld>
            <a:endParaRPr lang="en-US" dirty="0"/>
          </a:p>
        </p:txBody>
      </p:sp>
    </p:spTree>
    <p:extLst>
      <p:ext uri="{BB962C8B-B14F-4D97-AF65-F5344CB8AC3E}">
        <p14:creationId xmlns:p14="http://schemas.microsoft.com/office/powerpoint/2010/main" val="15384650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many tools</a:t>
            </a:r>
            <a:r>
              <a:rPr lang="en-US" baseline="0" dirty="0"/>
              <a:t> that are used to prove and validate the critical x’s:</a:t>
            </a:r>
          </a:p>
          <a:p>
            <a:pPr marL="228600" indent="-228600">
              <a:buFont typeface="+mj-lt"/>
              <a:buAutoNum type="arabicParenR"/>
            </a:pPr>
            <a:r>
              <a:rPr lang="en-US" baseline="0" dirty="0"/>
              <a:t>Hypothesis tests such as t-tests, ANOVA, Chi-Square, to name a few</a:t>
            </a:r>
          </a:p>
          <a:p>
            <a:pPr marL="228600" indent="-228600">
              <a:buFont typeface="+mj-lt"/>
              <a:buAutoNum type="arabicParenR"/>
            </a:pPr>
            <a:r>
              <a:rPr lang="en-US" baseline="0" dirty="0"/>
              <a:t>Different types of regression to establish quantitative and predictive relationships between the x’s and Y’s</a:t>
            </a:r>
          </a:p>
          <a:p>
            <a:pPr marL="228600" indent="-228600">
              <a:buFont typeface="+mj-lt"/>
              <a:buAutoNum type="arabicParenR"/>
            </a:pPr>
            <a:r>
              <a:rPr lang="en-US" baseline="0" dirty="0"/>
              <a:t>The tools help to formulate a hypothesis about how much improvement can be expected in the Y, given a change in the x.</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a:t>
            </a:fld>
            <a:endParaRPr lang="en-US" dirty="0"/>
          </a:p>
        </p:txBody>
      </p:sp>
    </p:spTree>
    <p:extLst>
      <p:ext uri="{BB962C8B-B14F-4D97-AF65-F5344CB8AC3E}">
        <p14:creationId xmlns:p14="http://schemas.microsoft.com/office/powerpoint/2010/main" val="2082217737"/>
      </p:ext>
    </p:extLst>
  </p:cSld>
  <p:clrMapOvr>
    <a:masterClrMapping/>
  </p:clrMapOvr>
</p:notes>
</file>

<file path=ppt/notesSlides/notesSlide3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Range is very straightforward: it is simply the difference between the largest and</a:t>
            </a:r>
            <a:r>
              <a:rPr lang="en-US" baseline="0" dirty="0"/>
              <a:t> smallest value in a data set.</a:t>
            </a:r>
          </a:p>
          <a:p>
            <a:pPr>
              <a:buFont typeface="Arial" pitchFamily="34" charset="0"/>
              <a:buChar char="•"/>
            </a:pPr>
            <a:r>
              <a:rPr lang="en-US" baseline="0" dirty="0"/>
              <a:t>In the example here, the largest value is 78, and the smallest is 12. Therefore, the range is 78</a:t>
            </a:r>
            <a:r>
              <a:rPr lang="en-US" sz="1200" dirty="0"/>
              <a:t>−</a:t>
            </a:r>
            <a:r>
              <a:rPr lang="en-US" baseline="0" dirty="0"/>
              <a:t>12 = 66.</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341</a:t>
            </a:fld>
            <a:endParaRPr lang="en-US" dirty="0"/>
          </a:p>
        </p:txBody>
      </p:sp>
    </p:spTree>
    <p:extLst>
      <p:ext uri="{BB962C8B-B14F-4D97-AF65-F5344CB8AC3E}">
        <p14:creationId xmlns:p14="http://schemas.microsoft.com/office/powerpoint/2010/main" val="2379499435"/>
      </p:ext>
    </p:extLst>
  </p:cSld>
  <p:clrMapOvr>
    <a:masterClrMapping/>
  </p:clrMapOvr>
</p:notes>
</file>

<file path=ppt/notesSlides/notesSlide3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will notice that the </a:t>
            </a:r>
            <a:r>
              <a:rPr lang="en-US" i="1" dirty="0"/>
              <a:t>variance</a:t>
            </a:r>
            <a:r>
              <a:rPr lang="en-US" dirty="0"/>
              <a:t> and standard deviation</a:t>
            </a:r>
            <a:r>
              <a:rPr lang="en-US" baseline="0" dirty="0"/>
              <a:t> are directly related to each other.</a:t>
            </a:r>
          </a:p>
          <a:p>
            <a:pPr>
              <a:buFont typeface="Arial" pitchFamily="34" charset="0"/>
              <a:buChar char="•"/>
            </a:pPr>
            <a:r>
              <a:rPr lang="en-US" baseline="0" dirty="0"/>
              <a:t>The variance measures the average distance of each point from the mean, but more specifically, it is the average squared deviation of each value from the mean.</a:t>
            </a:r>
          </a:p>
          <a:p>
            <a:pPr>
              <a:buFont typeface="Arial" pitchFamily="34" charset="0"/>
              <a:buChar char="•"/>
            </a:pPr>
            <a:r>
              <a:rPr lang="en-US" baseline="0" dirty="0"/>
              <a:t>Why is the term squared? First, because squared terms always give a positive value and we are only trying to measure the distance from the mean (positives and negatives will negate each other). Second, squaring emphasizes the larger terms (or differences) between the mean and each individual data point.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342</a:t>
            </a:fld>
            <a:endParaRPr lang="en-US" dirty="0"/>
          </a:p>
        </p:txBody>
      </p:sp>
    </p:spTree>
    <p:extLst>
      <p:ext uri="{BB962C8B-B14F-4D97-AF65-F5344CB8AC3E}">
        <p14:creationId xmlns:p14="http://schemas.microsoft.com/office/powerpoint/2010/main" val="2142236135"/>
      </p:ext>
    </p:extLst>
  </p:cSld>
  <p:clrMapOvr>
    <a:masterClrMapping/>
  </p:clrMapOvr>
</p:notes>
</file>

<file path=ppt/notesSlides/notesSlide3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variance, the </a:t>
            </a:r>
            <a:r>
              <a:rPr lang="en-US" i="1" dirty="0"/>
              <a:t>standard deviation </a:t>
            </a:r>
            <a:r>
              <a:rPr lang="en-US" dirty="0"/>
              <a:t>describes how</a:t>
            </a:r>
            <a:r>
              <a:rPr lang="en-US" baseline="0" dirty="0"/>
              <a:t> far the data points spread away from the mean.</a:t>
            </a:r>
          </a:p>
          <a:p>
            <a:pPr>
              <a:buFont typeface="Arial" pitchFamily="34" charset="0"/>
              <a:buChar char="•"/>
            </a:pPr>
            <a:r>
              <a:rPr lang="en-US" baseline="0" dirty="0"/>
              <a:t>It is calculated by taking the square root of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343</a:t>
            </a:fld>
            <a:endParaRPr lang="en-US" dirty="0"/>
          </a:p>
        </p:txBody>
      </p:sp>
    </p:spTree>
    <p:extLst>
      <p:ext uri="{BB962C8B-B14F-4D97-AF65-F5344CB8AC3E}">
        <p14:creationId xmlns:p14="http://schemas.microsoft.com/office/powerpoint/2010/main" val="2408205178"/>
      </p:ext>
    </p:extLst>
  </p:cSld>
  <p:clrMapOvr>
    <a:masterClrMapping/>
  </p:clrMapOvr>
</p:notes>
</file>

<file path=ppt/notesSlides/notesSlide3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344</a:t>
            </a:fld>
            <a:endParaRPr lang="en-US" dirty="0"/>
          </a:p>
        </p:txBody>
      </p:sp>
    </p:spTree>
    <p:extLst>
      <p:ext uri="{BB962C8B-B14F-4D97-AF65-F5344CB8AC3E}">
        <p14:creationId xmlns:p14="http://schemas.microsoft.com/office/powerpoint/2010/main" val="3828340353"/>
      </p:ext>
    </p:extLst>
  </p:cSld>
  <p:clrMapOvr>
    <a:masterClrMapping/>
  </p:clrMapOvr>
</p:notes>
</file>

<file path=ppt/notesSlides/notesSlide3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a:t>
            </a:r>
            <a:r>
              <a:rPr lang="en-US" baseline="0" dirty="0"/>
              <a:t> our world, random variation tends to conform to a certain distribution called </a:t>
            </a:r>
            <a:r>
              <a:rPr lang="en-US" i="1" baseline="0" dirty="0"/>
              <a:t>Gaussian distribution</a:t>
            </a:r>
            <a:r>
              <a:rPr lang="en-US" baseline="0" dirty="0"/>
              <a:t>, otherwise known as the </a:t>
            </a:r>
            <a:r>
              <a:rPr lang="en-US" i="1" baseline="0" dirty="0"/>
              <a:t>normal distribution</a:t>
            </a:r>
            <a:r>
              <a:rPr lang="en-US" baseline="0" dirty="0"/>
              <a:t>.</a:t>
            </a:r>
          </a:p>
          <a:p>
            <a:pPr>
              <a:buFont typeface="Arial" pitchFamily="34" charset="0"/>
              <a:buChar char="•"/>
            </a:pPr>
            <a:r>
              <a:rPr lang="en-US" baseline="0" dirty="0"/>
              <a:t>It can be described by the mean (remember centering or middle point?) and the variance (the spread of the data).</a:t>
            </a:r>
          </a:p>
          <a:p>
            <a:pPr>
              <a:buFont typeface="Arial" pitchFamily="34" charset="0"/>
              <a:buChar char="•"/>
            </a:pPr>
            <a:r>
              <a:rPr lang="en-US" baseline="0" dirty="0"/>
              <a:t>The notation to describe a normal distribution includes the two terms that describe the distribution, the mean, and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345</a:t>
            </a:fld>
            <a:endParaRPr lang="en-US" dirty="0"/>
          </a:p>
        </p:txBody>
      </p:sp>
    </p:spTree>
    <p:extLst>
      <p:ext uri="{BB962C8B-B14F-4D97-AF65-F5344CB8AC3E}">
        <p14:creationId xmlns:p14="http://schemas.microsoft.com/office/powerpoint/2010/main" val="1041798124"/>
      </p:ext>
    </p:extLst>
  </p:cSld>
  <p:clrMapOvr>
    <a:masterClrMapping/>
  </p:clrMapOvr>
</p:notes>
</file>

<file path=ppt/notesSlides/notesSlide3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346</a:t>
            </a:fld>
            <a:endParaRPr lang="en-US" dirty="0"/>
          </a:p>
        </p:txBody>
      </p:sp>
    </p:spTree>
    <p:extLst>
      <p:ext uri="{BB962C8B-B14F-4D97-AF65-F5344CB8AC3E}">
        <p14:creationId xmlns:p14="http://schemas.microsoft.com/office/powerpoint/2010/main" val="2651705617"/>
      </p:ext>
    </p:extLst>
  </p:cSld>
  <p:clrMapOvr>
    <a:masterClrMapping/>
  </p:clrMapOvr>
</p:notes>
</file>

<file path=ppt/notesSlides/notesSlide3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i="1" dirty="0"/>
              <a:t>Z distribution</a:t>
            </a:r>
            <a:r>
              <a:rPr lang="en-US" dirty="0"/>
              <a:t> is also known</a:t>
            </a:r>
            <a:r>
              <a:rPr lang="en-US" baseline="0" dirty="0"/>
              <a:t> as the </a:t>
            </a:r>
            <a:r>
              <a:rPr lang="en-US" i="1" baseline="0" dirty="0"/>
              <a:t>standard normal distribution</a:t>
            </a:r>
            <a:r>
              <a:rPr lang="en-US" baseline="0" dirty="0"/>
              <a:t>. It is the simplest</a:t>
            </a:r>
            <a:r>
              <a:rPr lang="en-US" dirty="0"/>
              <a:t> form</a:t>
            </a:r>
            <a:r>
              <a:rPr lang="en-US" baseline="0" dirty="0"/>
              <a:t> of the normal distribution.</a:t>
            </a:r>
          </a:p>
          <a:p>
            <a:pPr>
              <a:buFont typeface="Arial" pitchFamily="34" charset="0"/>
              <a:buChar char="•"/>
            </a:pPr>
            <a:r>
              <a:rPr lang="en-US" baseline="0" dirty="0"/>
              <a:t>The parameters of the standard normal distribution are equal to zero (mean) and one (variance).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standard normal distribution is important since the probabilities and quantiles of any normal distribution can be computed from the standard normal distribution – if the</a:t>
            </a:r>
            <a:r>
              <a:rPr lang="en-US" baseline="0" dirty="0"/>
              <a:t> mean and standard deviation are </a:t>
            </a:r>
            <a:r>
              <a:rPr lang="en-US" dirty="0"/>
              <a:t>known.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347</a:t>
            </a:fld>
            <a:endParaRPr lang="en-US" dirty="0"/>
          </a:p>
        </p:txBody>
      </p:sp>
    </p:spTree>
    <p:extLst>
      <p:ext uri="{BB962C8B-B14F-4D97-AF65-F5344CB8AC3E}">
        <p14:creationId xmlns:p14="http://schemas.microsoft.com/office/powerpoint/2010/main" val="2619193437"/>
      </p:ext>
    </p:extLst>
  </p:cSld>
  <p:clrMapOvr>
    <a:masterClrMapping/>
  </p:clrMapOvr>
</p:notes>
</file>

<file path=ppt/notesSlides/notesSlide3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a:t>
            </a:r>
            <a:r>
              <a:rPr lang="en-US" baseline="0" dirty="0"/>
              <a:t> might remember teachers from your academic days referring to the “curve” when talking about how they will grade performance.</a:t>
            </a:r>
          </a:p>
          <a:p>
            <a:pPr>
              <a:buFont typeface="Arial" pitchFamily="34" charset="0"/>
              <a:buChar char="•"/>
            </a:pPr>
            <a:r>
              <a:rPr lang="en-US" baseline="0" dirty="0"/>
              <a:t>The bell curve refers to the shape of a normal distribution.</a:t>
            </a:r>
          </a:p>
          <a:p>
            <a:pPr>
              <a:buFont typeface="Arial" pitchFamily="34" charset="0"/>
              <a:buChar char="•"/>
            </a:pPr>
            <a:r>
              <a:rPr lang="en-US" baseline="0" dirty="0"/>
              <a:t>It is a probability density function. It just means that within the population that is described by this distribution, the highest probability is for values closest to the mean, then the probability drops as you move further from the mean (in either direction).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348</a:t>
            </a:fld>
            <a:endParaRPr lang="en-US" dirty="0"/>
          </a:p>
        </p:txBody>
      </p:sp>
    </p:spTree>
    <p:extLst>
      <p:ext uri="{BB962C8B-B14F-4D97-AF65-F5344CB8AC3E}">
        <p14:creationId xmlns:p14="http://schemas.microsoft.com/office/powerpoint/2010/main" val="2602014942"/>
      </p:ext>
    </p:extLst>
  </p:cSld>
  <p:clrMapOvr>
    <a:masterClrMapping/>
  </p:clrMapOvr>
</p:notes>
</file>

<file path=ppt/notesSlides/notesSlide3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some special characteristics of a normal distribution.</a:t>
            </a:r>
          </a:p>
          <a:p>
            <a:pPr>
              <a:buFont typeface="Arial" pitchFamily="34" charset="0"/>
              <a:buChar char="•"/>
            </a:pPr>
            <a:r>
              <a:rPr lang="en-US" dirty="0"/>
              <a:t>As</a:t>
            </a:r>
            <a:r>
              <a:rPr lang="en-US" baseline="0" dirty="0"/>
              <a:t> far as the location of the distribution is concerned, the mean, median, and mode all coincide.</a:t>
            </a:r>
          </a:p>
          <a:p>
            <a:pPr>
              <a:buFont typeface="Arial" pitchFamily="34" charset="0"/>
              <a:buChar char="•"/>
            </a:pPr>
            <a:r>
              <a:rPr lang="en-US" dirty="0"/>
              <a:t>That is because the distribution is symmetrical around the center value.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349</a:t>
            </a:fld>
            <a:endParaRPr lang="en-US" dirty="0"/>
          </a:p>
        </p:txBody>
      </p:sp>
    </p:spTree>
    <p:extLst>
      <p:ext uri="{BB962C8B-B14F-4D97-AF65-F5344CB8AC3E}">
        <p14:creationId xmlns:p14="http://schemas.microsoft.com/office/powerpoint/2010/main" val="2458401300"/>
      </p:ext>
    </p:extLst>
  </p:cSld>
  <p:clrMapOvr>
    <a:masterClrMapping/>
  </p:clrMapOvr>
</p:notes>
</file>

<file path=ppt/notesSlides/notesSlide3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Just as described</a:t>
            </a:r>
            <a:r>
              <a:rPr lang="en-US" baseline="0" dirty="0"/>
              <a:t> earlier, the variation (or spread) of a normal distribution can be described by the variance</a:t>
            </a:r>
            <a:r>
              <a:rPr lang="en-US" i="1" baseline="0" dirty="0"/>
              <a:t> or </a:t>
            </a:r>
            <a:r>
              <a:rPr lang="en-US" baseline="0" dirty="0"/>
              <a:t>the standard deviation (which is the square root of the variance).</a:t>
            </a:r>
          </a:p>
          <a:p>
            <a:pPr>
              <a:buFont typeface="Arial" pitchFamily="34" charset="0"/>
              <a:buChar char="•"/>
            </a:pPr>
            <a:r>
              <a:rPr lang="en-US" baseline="0" dirty="0"/>
              <a:t>The smaller the variance, the less variability in the data set, and the narrower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350</a:t>
            </a:fld>
            <a:endParaRPr lang="en-US" dirty="0"/>
          </a:p>
        </p:txBody>
      </p:sp>
    </p:spTree>
    <p:extLst>
      <p:ext uri="{BB962C8B-B14F-4D97-AF65-F5344CB8AC3E}">
        <p14:creationId xmlns:p14="http://schemas.microsoft.com/office/powerpoint/2010/main" val="3027698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Methodologies</a:t>
            </a:r>
            <a:r>
              <a:rPr lang="en-US" baseline="0" dirty="0"/>
              <a:t> for the IMPROVE phase include:</a:t>
            </a:r>
          </a:p>
          <a:p>
            <a:pPr marL="228600" indent="-228600">
              <a:buFont typeface="+mj-lt"/>
              <a:buAutoNum type="arabicParenR"/>
            </a:pPr>
            <a:r>
              <a:rPr lang="en-US" baseline="0" dirty="0"/>
              <a:t>Experiments and planned studies</a:t>
            </a:r>
          </a:p>
          <a:p>
            <a:pPr marL="228600" indent="-228600">
              <a:buFont typeface="+mj-lt"/>
              <a:buAutoNum type="arabicParenR"/>
            </a:pPr>
            <a:r>
              <a:rPr lang="en-US" baseline="0" dirty="0"/>
              <a:t>Pilots or tests designed to validate relationships and determine how much change in an input is needed to induce the desired result in the output.</a:t>
            </a:r>
          </a:p>
          <a:p>
            <a:pPr marL="228600" indent="-228600">
              <a:buFont typeface="+mj-lt"/>
              <a:buAutoNum type="arabicParenR"/>
            </a:pPr>
            <a:r>
              <a:rPr lang="en-US" baseline="0" dirty="0"/>
              <a:t>Implementation plan to stimulate thoughts and planning for any necessary communications, training, and preparations to implement the process improvement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36</a:t>
            </a:fld>
            <a:endParaRPr lang="en-US" dirty="0"/>
          </a:p>
        </p:txBody>
      </p:sp>
    </p:spTree>
    <p:extLst>
      <p:ext uri="{BB962C8B-B14F-4D97-AF65-F5344CB8AC3E}">
        <p14:creationId xmlns:p14="http://schemas.microsoft.com/office/powerpoint/2010/main" val="1845717802"/>
      </p:ext>
    </p:extLst>
  </p:cSld>
  <p:clrMapOvr>
    <a:masterClrMapping/>
  </p:clrMapOvr>
</p:notes>
</file>

<file path=ppt/notesSlides/notesSlide3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One</a:t>
            </a:r>
            <a:r>
              <a:rPr lang="en-US" baseline="0" dirty="0"/>
              <a:t> way to think about this rule is to consider the area under the normal distribution curve. </a:t>
            </a:r>
          </a:p>
          <a:p>
            <a:pPr>
              <a:buFont typeface="Arial" pitchFamily="34" charset="0"/>
              <a:buChar char="•"/>
            </a:pPr>
            <a:r>
              <a:rPr lang="en-US" baseline="0" dirty="0"/>
              <a:t>The 68-95-99.7 rule describes what percent of data fall within one, two, and three standard deviations from the mean,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351</a:t>
            </a:fld>
            <a:endParaRPr lang="en-US" dirty="0"/>
          </a:p>
        </p:txBody>
      </p:sp>
    </p:spTree>
    <p:extLst>
      <p:ext uri="{BB962C8B-B14F-4D97-AF65-F5344CB8AC3E}">
        <p14:creationId xmlns:p14="http://schemas.microsoft.com/office/powerpoint/2010/main" val="1683327690"/>
      </p:ext>
    </p:extLst>
  </p:cSld>
  <p:clrMapOvr>
    <a:masterClrMapping/>
  </p:clrMapOvr>
</p:notes>
</file>

<file path=ppt/notesSlides/notesSlide3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percentages represent the area under the normal curve. Most of the data values are grouped around the center.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352</a:t>
            </a:fld>
            <a:endParaRPr lang="en-US" dirty="0"/>
          </a:p>
        </p:txBody>
      </p:sp>
    </p:spTree>
    <p:extLst>
      <p:ext uri="{BB962C8B-B14F-4D97-AF65-F5344CB8AC3E}">
        <p14:creationId xmlns:p14="http://schemas.microsoft.com/office/powerpoint/2010/main" val="1334564637"/>
      </p:ext>
    </p:extLst>
  </p:cSld>
  <p:clrMapOvr>
    <a:masterClrMapping/>
  </p:clrMapOvr>
</p:notes>
</file>

<file path=ppt/notesSlides/notesSlide3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Normality</a:t>
            </a:r>
            <a:r>
              <a:rPr lang="en-US" baseline="0" dirty="0"/>
              <a:t> – it is important to understand whether or not data being analyzed fit this distribution because there are implications for how the data are analyzed and what inferences are made from the data.</a:t>
            </a:r>
          </a:p>
          <a:p>
            <a:pPr>
              <a:buFont typeface="Arial" pitchFamily="34" charset="0"/>
              <a:buChar char="•"/>
            </a:pPr>
            <a:r>
              <a:rPr lang="en-US" baseline="0" dirty="0"/>
              <a:t>A </a:t>
            </a:r>
            <a:r>
              <a:rPr lang="en-US" i="1" baseline="0" dirty="0"/>
              <a:t>normality test </a:t>
            </a:r>
            <a:r>
              <a:rPr lang="en-US" baseline="0" dirty="0"/>
              <a:t>can be used to determine whether the data are normal, and there are several tests to do this: Anderson-Darling, Sharpiro-Wilk, and Jarque-Bera are some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353</a:t>
            </a:fld>
            <a:endParaRPr lang="en-US" dirty="0"/>
          </a:p>
        </p:txBody>
      </p:sp>
    </p:spTree>
    <p:extLst>
      <p:ext uri="{BB962C8B-B14F-4D97-AF65-F5344CB8AC3E}">
        <p14:creationId xmlns:p14="http://schemas.microsoft.com/office/powerpoint/2010/main" val="146770014"/>
      </p:ext>
    </p:extLst>
  </p:cSld>
  <p:clrMapOvr>
    <a:masterClrMapping/>
  </p:clrMapOvr>
</p:notes>
</file>

<file path=ppt/notesSlides/notesSlide3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determine if</a:t>
            </a:r>
            <a:r>
              <a:rPr lang="en-US" baseline="0" dirty="0"/>
              <a:t> a data set fits a normal distribution, we must apply a normality test to the data.</a:t>
            </a:r>
          </a:p>
          <a:p>
            <a:pPr>
              <a:buFont typeface="Arial" pitchFamily="34" charset="0"/>
              <a:buChar char="•"/>
            </a:pPr>
            <a:r>
              <a:rPr lang="en-US" dirty="0"/>
              <a:t>The</a:t>
            </a:r>
            <a:r>
              <a:rPr lang="en-US" baseline="0" dirty="0"/>
              <a:t> following slides will explain this in more details, but take note that:</a:t>
            </a:r>
          </a:p>
          <a:p>
            <a:pPr lvl="1">
              <a:buFont typeface="Arial" pitchFamily="34" charset="0"/>
              <a:buChar char="•"/>
            </a:pPr>
            <a:r>
              <a:rPr lang="en-US" baseline="0" dirty="0"/>
              <a:t>The </a:t>
            </a:r>
            <a:r>
              <a:rPr lang="en-US" i="1" baseline="0" dirty="0"/>
              <a:t>null</a:t>
            </a:r>
            <a:r>
              <a:rPr lang="en-US" baseline="0" dirty="0"/>
              <a:t> hypothesis is that the data ARE normally distribution.</a:t>
            </a:r>
          </a:p>
          <a:p>
            <a:pPr lvl="1">
              <a:buFont typeface="Arial" pitchFamily="34" charset="0"/>
              <a:buChar char="•"/>
            </a:pPr>
            <a:r>
              <a:rPr lang="en-US" baseline="0" dirty="0"/>
              <a:t>The </a:t>
            </a:r>
            <a:r>
              <a:rPr lang="en-US" i="1" baseline="0" dirty="0"/>
              <a:t>alternative</a:t>
            </a:r>
            <a:r>
              <a:rPr lang="en-US" baseline="0" dirty="0"/>
              <a:t> hypothesis is that the data are NOT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354</a:t>
            </a:fld>
            <a:endParaRPr lang="en-US" dirty="0"/>
          </a:p>
        </p:txBody>
      </p:sp>
    </p:spTree>
    <p:extLst>
      <p:ext uri="{BB962C8B-B14F-4D97-AF65-F5344CB8AC3E}">
        <p14:creationId xmlns:p14="http://schemas.microsoft.com/office/powerpoint/2010/main" val="1370561199"/>
      </p:ext>
    </p:extLst>
  </p:cSld>
  <p:clrMapOvr>
    <a:masterClrMapping/>
  </p:clrMapOvr>
</p:notes>
</file>

<file path=ppt/notesSlides/notesSlide3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use Minitab to determine if a dataset</a:t>
            </a:r>
            <a:r>
              <a:rPr lang="en-US" baseline="0" dirty="0"/>
              <a:t> is normally distributed.</a:t>
            </a:r>
          </a:p>
          <a:p>
            <a:pPr>
              <a:buFont typeface="Arial" pitchFamily="34" charset="0"/>
              <a:buChar char="•"/>
            </a:pPr>
            <a:r>
              <a:rPr lang="en-US" baseline="0" dirty="0"/>
              <a:t>In this example we want to know about the height of basketball players.</a:t>
            </a:r>
          </a:p>
          <a:p>
            <a:pPr>
              <a:buFont typeface="Arial" pitchFamily="34" charset="0"/>
              <a:buChar char="•"/>
            </a:pPr>
            <a:r>
              <a:rPr lang="en-US" baseline="0" dirty="0"/>
              <a:t>Null: height IS normally distributed</a:t>
            </a:r>
          </a:p>
          <a:p>
            <a:pPr>
              <a:buFont typeface="Arial" pitchFamily="34" charset="0"/>
              <a:buChar char="•"/>
            </a:pPr>
            <a:r>
              <a:rPr lang="en-US" baseline="0" dirty="0"/>
              <a:t>Alternative: height is NOT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355</a:t>
            </a:fld>
            <a:endParaRPr lang="en-US" dirty="0"/>
          </a:p>
        </p:txBody>
      </p:sp>
    </p:spTree>
    <p:extLst>
      <p:ext uri="{BB962C8B-B14F-4D97-AF65-F5344CB8AC3E}">
        <p14:creationId xmlns:p14="http://schemas.microsoft.com/office/powerpoint/2010/main" val="23794911"/>
      </p:ext>
    </p:extLst>
  </p:cSld>
  <p:clrMapOvr>
    <a:masterClrMapping/>
  </p:clrMapOvr>
</p:notes>
</file>

<file path=ppt/notesSlides/notesSlide3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Using your</a:t>
            </a:r>
            <a:r>
              <a:rPr lang="en-US" baseline="0" dirty="0"/>
              <a:t> </a:t>
            </a:r>
            <a:r>
              <a:rPr lang="en-US" dirty="0"/>
              <a:t>Minitab software,</a:t>
            </a:r>
            <a:r>
              <a:rPr lang="en-US" baseline="0" dirty="0"/>
              <a:t> follow these instructions to run a normality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356</a:t>
            </a:fld>
            <a:endParaRPr lang="en-US" dirty="0"/>
          </a:p>
        </p:txBody>
      </p:sp>
    </p:spTree>
    <p:extLst>
      <p:ext uri="{BB962C8B-B14F-4D97-AF65-F5344CB8AC3E}">
        <p14:creationId xmlns:p14="http://schemas.microsoft.com/office/powerpoint/2010/main" val="1649263676"/>
      </p:ext>
    </p:extLst>
  </p:cSld>
  <p:clrMapOvr>
    <a:masterClrMapping/>
  </p:clrMapOvr>
</p:notes>
</file>

<file path=ppt/notesSlides/notesSlide3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slide shows you</a:t>
            </a:r>
            <a:r>
              <a:rPr lang="en-US" baseline="0" dirty="0"/>
              <a:t> how to do this through the Minitab menus.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357</a:t>
            </a:fld>
            <a:endParaRPr lang="en-US" dirty="0"/>
          </a:p>
        </p:txBody>
      </p:sp>
    </p:spTree>
    <p:extLst>
      <p:ext uri="{BB962C8B-B14F-4D97-AF65-F5344CB8AC3E}">
        <p14:creationId xmlns:p14="http://schemas.microsoft.com/office/powerpoint/2010/main" val="459236845"/>
      </p:ext>
    </p:extLst>
  </p:cSld>
  <p:clrMapOvr>
    <a:masterClrMapping/>
  </p:clrMapOvr>
</p:notes>
</file>

<file path=ppt/notesSlides/notesSlide3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output from Minitab is</a:t>
            </a:r>
            <a:r>
              <a:rPr lang="en-US" baseline="0" dirty="0"/>
              <a:t> shown here. We need to know the p-value to determine if we should </a:t>
            </a:r>
            <a:r>
              <a:rPr lang="en-US" b="0" i="1" baseline="0" dirty="0"/>
              <a:t>accept</a:t>
            </a:r>
            <a:r>
              <a:rPr lang="en-US" b="0" baseline="0" dirty="0"/>
              <a:t> or </a:t>
            </a:r>
            <a:r>
              <a:rPr lang="en-US" b="0" i="1" baseline="0" dirty="0"/>
              <a:t>reject</a:t>
            </a:r>
            <a:r>
              <a:rPr lang="en-US" baseline="0" dirty="0"/>
              <a:t> the null hypothesis that the distribution </a:t>
            </a:r>
            <a:r>
              <a:rPr lang="en-US" b="0" i="1" baseline="0" dirty="0"/>
              <a:t>is</a:t>
            </a:r>
            <a:r>
              <a:rPr lang="en-US" baseline="0" dirty="0"/>
              <a:t> normal.</a:t>
            </a:r>
          </a:p>
          <a:p>
            <a:pPr>
              <a:buFont typeface="Arial" pitchFamily="34" charset="0"/>
              <a:buChar char="•"/>
            </a:pPr>
            <a:r>
              <a:rPr lang="en-US" baseline="0" dirty="0"/>
              <a:t>The p value 0.275 and is greater than alpha (or significance level). Since p &gt; 0.05, we fail to reject the null hypothesis, which was that the data is normal. Therefore, the </a:t>
            </a:r>
            <a:r>
              <a:rPr lang="en-US" b="0" i="1" baseline="0" dirty="0"/>
              <a:t>data are normal</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358</a:t>
            </a:fld>
            <a:endParaRPr lang="en-US" dirty="0"/>
          </a:p>
        </p:txBody>
      </p:sp>
    </p:spTree>
    <p:extLst>
      <p:ext uri="{BB962C8B-B14F-4D97-AF65-F5344CB8AC3E}">
        <p14:creationId xmlns:p14="http://schemas.microsoft.com/office/powerpoint/2010/main" val="2118071848"/>
      </p:ext>
    </p:extLst>
  </p:cSld>
  <p:clrMapOvr>
    <a:masterClrMapping/>
  </p:clrMapOvr>
</p:notes>
</file>

<file path=ppt/notesSlides/notesSlide3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359</a:t>
            </a:fld>
            <a:endParaRPr lang="en-US" dirty="0"/>
          </a:p>
        </p:txBody>
      </p:sp>
    </p:spTree>
    <p:extLst>
      <p:ext uri="{BB962C8B-B14F-4D97-AF65-F5344CB8AC3E}">
        <p14:creationId xmlns:p14="http://schemas.microsoft.com/office/powerpoint/2010/main" val="1520564059"/>
      </p:ext>
    </p:extLst>
  </p:cSld>
  <p:clrMapOvr>
    <a:masterClrMapping/>
  </p:clrMapOvr>
</p:notes>
</file>

<file path=ppt/notesSlides/notesSlide3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think of statistics, we often think</a:t>
            </a:r>
            <a:r>
              <a:rPr lang="en-US" baseline="0" dirty="0"/>
              <a:t> of numbers. However, graphical analysis is complementary to purely quantitative statistics because it allows us to visualize structure and patterns in the data.</a:t>
            </a:r>
          </a:p>
          <a:p>
            <a:pPr>
              <a:buFont typeface="Arial" pitchFamily="34" charset="0"/>
              <a:buChar char="•"/>
            </a:pPr>
            <a:r>
              <a:rPr lang="en-US" baseline="0" dirty="0"/>
              <a:t> Often the graphical presentation of data can tell a story on its own, but the total statistical analysis is important to complete the picture. Sometimes our eyes can deceive us.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360</a:t>
            </a:fld>
            <a:endParaRPr lang="en-US" dirty="0"/>
          </a:p>
        </p:txBody>
      </p:sp>
    </p:spTree>
    <p:extLst>
      <p:ext uri="{BB962C8B-B14F-4D97-AF65-F5344CB8AC3E}">
        <p14:creationId xmlns:p14="http://schemas.microsoft.com/office/powerpoint/2010/main" val="35468663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Other important and less often</a:t>
            </a:r>
            <a:r>
              <a:rPr lang="en-US" baseline="0" dirty="0"/>
              <a:t> discussed elements of the IMPROVE phase are extensions of other tools introduced in earlier phases:</a:t>
            </a:r>
          </a:p>
          <a:p>
            <a:pPr marL="171450" indent="-171450">
              <a:buFont typeface="Arial" pitchFamily="34" charset="0"/>
              <a:buChar char="•"/>
            </a:pPr>
            <a:r>
              <a:rPr lang="en-US" baseline="0" dirty="0"/>
              <a:t>An updated stakeholder assessment to ensure the right support exists to make the process change.</a:t>
            </a:r>
          </a:p>
          <a:p>
            <a:pPr marL="171450" indent="-171450">
              <a:buFont typeface="Arial" pitchFamily="34" charset="0"/>
              <a:buChar char="•"/>
            </a:pPr>
            <a:r>
              <a:rPr lang="en-US" baseline="0" dirty="0"/>
              <a:t>An updated business case to justify the change.</a:t>
            </a:r>
          </a:p>
          <a:p>
            <a:pPr marL="171450" indent="-171450">
              <a:buFont typeface="Arial" pitchFamily="34" charset="0"/>
              <a:buChar char="•"/>
            </a:pPr>
            <a:r>
              <a:rPr lang="en-US" baseline="0" dirty="0"/>
              <a:t>An updated FMEA to ensure the solution is robust and proper control points are identified.</a:t>
            </a:r>
          </a:p>
          <a:p>
            <a:pPr marL="171450" indent="-171450">
              <a:buFont typeface="Arial" pitchFamily="34" charset="0"/>
              <a:buChar char="•"/>
            </a:pPr>
            <a:r>
              <a:rPr lang="en-US" baseline="0" dirty="0"/>
              <a:t>A revisited process capability and sigma level to quantify how well the improved process will perform against customer specifications.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a:t>
            </a:fld>
            <a:endParaRPr lang="en-US" dirty="0"/>
          </a:p>
        </p:txBody>
      </p:sp>
    </p:spTree>
    <p:extLst>
      <p:ext uri="{BB962C8B-B14F-4D97-AF65-F5344CB8AC3E}">
        <p14:creationId xmlns:p14="http://schemas.microsoft.com/office/powerpoint/2010/main" val="3195426586"/>
      </p:ext>
    </p:extLst>
  </p:cSld>
  <p:clrMapOvr>
    <a:masterClrMapping/>
  </p:clrMapOvr>
</p:notes>
</file>

<file path=ppt/notesSlides/notesSlide3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Over</a:t>
            </a:r>
            <a:r>
              <a:rPr lang="en-US" baseline="0" dirty="0"/>
              <a:t> the next several pages we will look at some types of commonly used graphical analysis: box plots, histograms, scatter plots, and run charts.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361</a:t>
            </a:fld>
            <a:endParaRPr lang="en-US" dirty="0"/>
          </a:p>
        </p:txBody>
      </p:sp>
    </p:spTree>
    <p:extLst>
      <p:ext uri="{BB962C8B-B14F-4D97-AF65-F5344CB8AC3E}">
        <p14:creationId xmlns:p14="http://schemas.microsoft.com/office/powerpoint/2010/main" val="2648338687"/>
      </p:ext>
    </p:extLst>
  </p:cSld>
  <p:clrMapOvr>
    <a:masterClrMapping/>
  </p:clrMapOvr>
</p:notes>
</file>

<file path=ppt/notesSlides/notesSlide3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graphical</a:t>
            </a:r>
            <a:r>
              <a:rPr lang="en-US" baseline="0" dirty="0"/>
              <a:t> technique of using the box plot summarizes a dataset by breaking it into quartiles.</a:t>
            </a:r>
          </a:p>
          <a:p>
            <a:pPr>
              <a:buFont typeface="Arial" pitchFamily="34" charset="0"/>
              <a:buChar char="•"/>
            </a:pPr>
            <a:r>
              <a:rPr lang="en-US" baseline="0" dirty="0"/>
              <a:t>At the 50</a:t>
            </a:r>
            <a:r>
              <a:rPr lang="en-US" baseline="30000" dirty="0"/>
              <a:t>th</a:t>
            </a:r>
            <a:r>
              <a:rPr lang="en-US" baseline="0" dirty="0"/>
              <a:t> percentile, or median, 50% of the values are lower and 50% are higher than that value.</a:t>
            </a:r>
          </a:p>
          <a:p>
            <a:pPr>
              <a:buFont typeface="Arial"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362</a:t>
            </a:fld>
            <a:endParaRPr lang="en-US" dirty="0"/>
          </a:p>
        </p:txBody>
      </p:sp>
    </p:spTree>
    <p:extLst>
      <p:ext uri="{BB962C8B-B14F-4D97-AF65-F5344CB8AC3E}">
        <p14:creationId xmlns:p14="http://schemas.microsoft.com/office/powerpoint/2010/main" val="926376598"/>
      </p:ext>
    </p:extLst>
  </p:cSld>
  <p:clrMapOvr>
    <a:masterClrMapping/>
  </p:clrMapOvr>
</p:notes>
</file>

<file path=ppt/notesSlides/notesSlide3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diagram above describes how to read a box plot.</a:t>
            </a:r>
          </a:p>
          <a:p>
            <a:pPr>
              <a:buFont typeface="Arial" pitchFamily="34" charset="0"/>
              <a:buChar char="•"/>
            </a:pPr>
            <a:r>
              <a:rPr lang="en-US" dirty="0"/>
              <a:t>The</a:t>
            </a:r>
            <a:r>
              <a:rPr lang="en-US" baseline="0" dirty="0"/>
              <a:t> middle part of the plot, or the “interquartile range,” represents the middle quartiles (or the 75</a:t>
            </a:r>
            <a:r>
              <a:rPr lang="en-US" baseline="30000" dirty="0"/>
              <a:t>th</a:t>
            </a:r>
            <a:r>
              <a:rPr lang="en-US" baseline="0" dirty="0"/>
              <a:t> minus the 25</a:t>
            </a:r>
            <a:r>
              <a:rPr lang="en-US" baseline="30000" dirty="0"/>
              <a:t>th</a:t>
            </a:r>
            <a:r>
              <a:rPr lang="en-US" baseline="0" dirty="0"/>
              <a:t> percentile). </a:t>
            </a:r>
          </a:p>
          <a:p>
            <a:pPr>
              <a:buFont typeface="Arial" pitchFamily="34" charset="0"/>
              <a:buChar char="•"/>
            </a:pPr>
            <a:r>
              <a:rPr lang="en-US" baseline="0" dirty="0"/>
              <a:t>The line near the middle of the box represents the median (or middle value of the data set).</a:t>
            </a:r>
          </a:p>
          <a:p>
            <a:pPr>
              <a:buFont typeface="Arial" pitchFamily="34" charset="0"/>
              <a:buChar char="•"/>
            </a:pPr>
            <a:r>
              <a:rPr lang="en-US" baseline="0" dirty="0"/>
              <a:t>The whiskers on either side of the IQR represent the lowest and highest quartiles of the data.</a:t>
            </a:r>
          </a:p>
          <a:p>
            <a:pPr>
              <a:buFont typeface="Arial" pitchFamily="34" charset="0"/>
              <a:buChar char="•"/>
            </a:pPr>
            <a:r>
              <a:rPr lang="en-US" baseline="0" dirty="0"/>
              <a:t>The ends of the whiskers represent the maximum and minimum of the data, and the individual dots beyond the whiskers represent outliers in the data set.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363</a:t>
            </a:fld>
            <a:endParaRPr lang="en-US" dirty="0"/>
          </a:p>
        </p:txBody>
      </p:sp>
    </p:spTree>
    <p:extLst>
      <p:ext uri="{BB962C8B-B14F-4D97-AF65-F5344CB8AC3E}">
        <p14:creationId xmlns:p14="http://schemas.microsoft.com/office/powerpoint/2010/main" val="549587980"/>
      </p:ext>
    </p:extLst>
  </p:cSld>
  <p:clrMapOvr>
    <a:masterClrMapping/>
  </p:clrMapOvr>
</p:notes>
</file>

<file path=ppt/notesSlides/notesSlide3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box plot using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364</a:t>
            </a:fld>
            <a:endParaRPr lang="en-US" dirty="0"/>
          </a:p>
        </p:txBody>
      </p:sp>
    </p:spTree>
    <p:extLst>
      <p:ext uri="{BB962C8B-B14F-4D97-AF65-F5344CB8AC3E}">
        <p14:creationId xmlns:p14="http://schemas.microsoft.com/office/powerpoint/2010/main" val="3548385097"/>
      </p:ext>
    </p:extLst>
  </p:cSld>
  <p:clrMapOvr>
    <a:masterClrMapping/>
  </p:clrMapOvr>
</p:notes>
</file>

<file path=ppt/notesSlides/notesSlide3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365</a:t>
            </a:fld>
            <a:endParaRPr lang="en-US" dirty="0"/>
          </a:p>
        </p:txBody>
      </p:sp>
    </p:spTree>
    <p:extLst>
      <p:ext uri="{BB962C8B-B14F-4D97-AF65-F5344CB8AC3E}">
        <p14:creationId xmlns:p14="http://schemas.microsoft.com/office/powerpoint/2010/main" val="428188701"/>
      </p:ext>
    </p:extLst>
  </p:cSld>
  <p:clrMapOvr>
    <a:masterClrMapping/>
  </p:clrMapOvr>
</p:notes>
</file>

<file path=ppt/notesSlides/notesSlide3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366</a:t>
            </a:fld>
            <a:endParaRPr lang="en-US" dirty="0"/>
          </a:p>
        </p:txBody>
      </p:sp>
    </p:spTree>
    <p:extLst>
      <p:ext uri="{BB962C8B-B14F-4D97-AF65-F5344CB8AC3E}">
        <p14:creationId xmlns:p14="http://schemas.microsoft.com/office/powerpoint/2010/main" val="115478337"/>
      </p:ext>
    </p:extLst>
  </p:cSld>
  <p:clrMapOvr>
    <a:masterClrMapping/>
  </p:clrMapOvr>
</p:notes>
</file>

<file path=ppt/notesSlides/notesSlide3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histogram</a:t>
            </a:r>
            <a:r>
              <a:rPr lang="en-US" baseline="0" dirty="0"/>
              <a:t> is a graphical tool to help us visualize the distribution of a data set.</a:t>
            </a:r>
          </a:p>
          <a:p>
            <a:pPr>
              <a:buFont typeface="Arial" pitchFamily="34" charset="0"/>
              <a:buChar char="•"/>
            </a:pPr>
            <a:r>
              <a:rPr lang="en-US" baseline="0" dirty="0"/>
              <a:t> The X axis represents the possible values, and the Y axis represents the frequency of occurrence of these values.</a:t>
            </a:r>
          </a:p>
          <a:p>
            <a:pPr>
              <a:buFont typeface="Arial" pitchFamily="34" charset="0"/>
              <a:buChar char="•"/>
            </a:pPr>
            <a:r>
              <a:rPr lang="en-US" baseline="0" dirty="0"/>
              <a:t> A histogram consists of a series of rectangles, one at each value, for which the height represents the number of data points at each value.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367</a:t>
            </a:fld>
            <a:endParaRPr lang="en-US" dirty="0"/>
          </a:p>
        </p:txBody>
      </p:sp>
    </p:spTree>
    <p:extLst>
      <p:ext uri="{BB962C8B-B14F-4D97-AF65-F5344CB8AC3E}">
        <p14:creationId xmlns:p14="http://schemas.microsoft.com/office/powerpoint/2010/main" val="2075517014"/>
      </p:ext>
    </p:extLst>
  </p:cSld>
  <p:clrMapOvr>
    <a:masterClrMapping/>
  </p:clrMapOvr>
</p:notes>
</file>

<file path=ppt/notesSlides/notesSlide3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Instead</a:t>
            </a:r>
            <a:r>
              <a:rPr lang="en-US" baseline="0" dirty="0"/>
              <a:t> of the Y-axis representing the frequency of data at each value, we can also plot a percentage of observations at each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368</a:t>
            </a:fld>
            <a:endParaRPr lang="en-US" dirty="0"/>
          </a:p>
        </p:txBody>
      </p:sp>
    </p:spTree>
    <p:extLst>
      <p:ext uri="{BB962C8B-B14F-4D97-AF65-F5344CB8AC3E}">
        <p14:creationId xmlns:p14="http://schemas.microsoft.com/office/powerpoint/2010/main" val="3818470641"/>
      </p:ext>
    </p:extLst>
  </p:cSld>
  <p:clrMapOvr>
    <a:masterClrMapping/>
  </p:clrMapOvr>
</p:notes>
</file>

<file path=ppt/notesSlides/notesSlide3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 comparison of a regular histogram, which has frequency (or count) represented</a:t>
            </a:r>
            <a:r>
              <a:rPr lang="en-US" baseline="0" noProof="0" dirty="0"/>
              <a:t> on the Y axis and a normalized histogram, which has proportion (or probability) represented on the Y axis.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369</a:t>
            </a:fld>
            <a:endParaRPr lang="en-US" dirty="0"/>
          </a:p>
        </p:txBody>
      </p:sp>
    </p:spTree>
    <p:extLst>
      <p:ext uri="{BB962C8B-B14F-4D97-AF65-F5344CB8AC3E}">
        <p14:creationId xmlns:p14="http://schemas.microsoft.com/office/powerpoint/2010/main" val="872670965"/>
      </p:ext>
    </p:extLst>
  </p:cSld>
  <p:clrMapOvr>
    <a:masterClrMapping/>
  </p:clrMapOvr>
</p:notes>
</file>

<file path=ppt/notesSlides/notesSlide3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following steps</a:t>
            </a:r>
            <a:r>
              <a:rPr lang="en-US" baseline="0" dirty="0"/>
              <a:t> instruct on how to create a histogram using Minitab.</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370</a:t>
            </a:fld>
            <a:endParaRPr lang="en-US" dirty="0"/>
          </a:p>
        </p:txBody>
      </p:sp>
    </p:spTree>
    <p:extLst>
      <p:ext uri="{BB962C8B-B14F-4D97-AF65-F5344CB8AC3E}">
        <p14:creationId xmlns:p14="http://schemas.microsoft.com/office/powerpoint/2010/main" val="19526783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CONTROL phase i</a:t>
            </a:r>
            <a:r>
              <a:rPr lang="en-US" baseline="0" dirty="0"/>
              <a:t>s a common failure point for projects.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Improvements are made, but gains will only be temporary if the proper controls are not in place.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purpose of the CONTROL phase is to establish the mechanisms to ensure the process sustains improved performance and a reaction/mitigation plan to activate by a process owner if it does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a:t>
            </a:fld>
            <a:endParaRPr lang="en-US" dirty="0"/>
          </a:p>
        </p:txBody>
      </p:sp>
    </p:spTree>
    <p:extLst>
      <p:ext uri="{BB962C8B-B14F-4D97-AF65-F5344CB8AC3E}">
        <p14:creationId xmlns:p14="http://schemas.microsoft.com/office/powerpoint/2010/main" val="3841311262"/>
      </p:ext>
    </p:extLst>
  </p:cSld>
  <p:clrMapOvr>
    <a:masterClrMapping/>
  </p:clrMapOvr>
</p:notes>
</file>

<file path=ppt/notesSlides/notesSlide3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371</a:t>
            </a:fld>
            <a:endParaRPr lang="en-US" dirty="0"/>
          </a:p>
        </p:txBody>
      </p:sp>
    </p:spTree>
    <p:extLst>
      <p:ext uri="{BB962C8B-B14F-4D97-AF65-F5344CB8AC3E}">
        <p14:creationId xmlns:p14="http://schemas.microsoft.com/office/powerpoint/2010/main" val="109295476"/>
      </p:ext>
    </p:extLst>
  </p:cSld>
  <p:clrMapOvr>
    <a:masterClrMapping/>
  </p:clrMapOvr>
</p:notes>
</file>

<file path=ppt/notesSlides/notesSlide3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 an example of a</a:t>
            </a:r>
            <a:r>
              <a:rPr lang="en-US" baseline="0" noProof="0" dirty="0"/>
              <a:t> histogram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372</a:t>
            </a:fld>
            <a:endParaRPr lang="en-US" dirty="0"/>
          </a:p>
        </p:txBody>
      </p:sp>
    </p:spTree>
    <p:extLst>
      <p:ext uri="{BB962C8B-B14F-4D97-AF65-F5344CB8AC3E}">
        <p14:creationId xmlns:p14="http://schemas.microsoft.com/office/powerpoint/2010/main" val="858530529"/>
      </p:ext>
    </p:extLst>
  </p:cSld>
  <p:clrMapOvr>
    <a:masterClrMapping/>
  </p:clrMapOvr>
</p:notes>
</file>

<file path=ppt/notesSlides/notesSlide3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i="1" dirty="0"/>
              <a:t>scatter plot </a:t>
            </a:r>
            <a:r>
              <a:rPr lang="en-US" dirty="0"/>
              <a:t>is a great way to demonstrate</a:t>
            </a:r>
            <a:r>
              <a:rPr lang="en-US" baseline="0" dirty="0"/>
              <a:t> a relationship between two variables.</a:t>
            </a:r>
          </a:p>
          <a:p>
            <a:pPr>
              <a:buFont typeface="Arial" pitchFamily="34" charset="0"/>
              <a:buChar char="•"/>
            </a:pPr>
            <a:r>
              <a:rPr lang="en-US" baseline="0" dirty="0"/>
              <a:t>Each data point on a scatter plot represents a coordinate. There is a data point at each observation where the coordinates represent the horizontal axis and vertical axis.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373</a:t>
            </a:fld>
            <a:endParaRPr lang="en-US" dirty="0"/>
          </a:p>
        </p:txBody>
      </p:sp>
    </p:spTree>
    <p:extLst>
      <p:ext uri="{BB962C8B-B14F-4D97-AF65-F5344CB8AC3E}">
        <p14:creationId xmlns:p14="http://schemas.microsoft.com/office/powerpoint/2010/main" val="2438316096"/>
      </p:ext>
    </p:extLst>
  </p:cSld>
  <p:clrMapOvr>
    <a:masterClrMapping/>
  </p:clrMapOvr>
</p:notes>
</file>

<file path=ppt/notesSlides/notesSlide3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scatter</a:t>
            </a:r>
            <a:r>
              <a:rPr lang="en-US" baseline="0" dirty="0"/>
              <a:t> plot tells us about the relationship between two variables</a:t>
            </a:r>
            <a:r>
              <a:rPr lang="en-US" dirty="0"/>
              <a:t>:</a:t>
            </a:r>
          </a:p>
          <a:p>
            <a:pPr>
              <a:buFont typeface="Arial" pitchFamily="34" charset="0"/>
              <a:buChar char="•"/>
            </a:pPr>
            <a:r>
              <a:rPr lang="en-US" baseline="0" dirty="0"/>
              <a:t>If a relationship exists</a:t>
            </a:r>
          </a:p>
          <a:p>
            <a:pPr>
              <a:buFont typeface="Arial" pitchFamily="34" charset="0"/>
              <a:buChar char="•"/>
            </a:pPr>
            <a:r>
              <a:rPr lang="en-US" baseline="0" dirty="0"/>
              <a:t>The strength of the relationship</a:t>
            </a:r>
          </a:p>
          <a:p>
            <a:pPr>
              <a:buFont typeface="Arial" pitchFamily="34" charset="0"/>
              <a:buChar char="•"/>
            </a:pPr>
            <a:r>
              <a:rPr lang="en-US" baseline="0" dirty="0"/>
              <a:t>The shape (i.e., linear or non-linear)</a:t>
            </a:r>
          </a:p>
          <a:p>
            <a:pPr>
              <a:buFont typeface="Arial" pitchFamily="34" charset="0"/>
              <a:buChar char="•"/>
            </a:pPr>
            <a:r>
              <a:rPr lang="en-US" baseline="0" dirty="0"/>
              <a:t>The direction (positive or negative; the values go up/down together or they relate inversely)</a:t>
            </a:r>
          </a:p>
          <a:p>
            <a:pPr>
              <a:buFont typeface="Arial" pitchFamily="34" charset="0"/>
              <a:buChar char="•"/>
            </a:pPr>
            <a:r>
              <a:rPr lang="en-US" baseline="0" dirty="0"/>
              <a:t>If there are outliers that clearly do not follow the relationship.</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374</a:t>
            </a:fld>
            <a:endParaRPr lang="en-US" dirty="0"/>
          </a:p>
        </p:txBody>
      </p:sp>
    </p:spTree>
    <p:extLst>
      <p:ext uri="{BB962C8B-B14F-4D97-AF65-F5344CB8AC3E}">
        <p14:creationId xmlns:p14="http://schemas.microsoft.com/office/powerpoint/2010/main" val="2515887839"/>
      </p:ext>
    </p:extLst>
  </p:cSld>
  <p:clrMapOvr>
    <a:masterClrMapping/>
  </p:clrMapOvr>
</p:notes>
</file>

<file path=ppt/notesSlides/notesSlide3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are instructions for creating a scatter plot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375</a:t>
            </a:fld>
            <a:endParaRPr lang="en-US" dirty="0"/>
          </a:p>
        </p:txBody>
      </p:sp>
    </p:spTree>
    <p:extLst>
      <p:ext uri="{BB962C8B-B14F-4D97-AF65-F5344CB8AC3E}">
        <p14:creationId xmlns:p14="http://schemas.microsoft.com/office/powerpoint/2010/main" val="383359212"/>
      </p:ext>
    </p:extLst>
  </p:cSld>
  <p:clrMapOvr>
    <a:masterClrMapping/>
  </p:clrMapOvr>
</p:notes>
</file>

<file path=ppt/notesSlides/notesSlide3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376</a:t>
            </a:fld>
            <a:endParaRPr lang="en-US" dirty="0"/>
          </a:p>
        </p:txBody>
      </p:sp>
    </p:spTree>
    <p:extLst>
      <p:ext uri="{BB962C8B-B14F-4D97-AF65-F5344CB8AC3E}">
        <p14:creationId xmlns:p14="http://schemas.microsoft.com/office/powerpoint/2010/main" val="2669694076"/>
      </p:ext>
    </p:extLst>
  </p:cSld>
  <p:clrMapOvr>
    <a:masterClrMapping/>
  </p:clrMapOvr>
</p:notes>
</file>

<file path=ppt/notesSlides/notesSlide3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 is</a:t>
            </a:r>
            <a:r>
              <a:rPr lang="en-US" baseline="0" noProof="0" dirty="0"/>
              <a:t> an example of scatter plot created in Minitab.</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377</a:t>
            </a:fld>
            <a:endParaRPr lang="en-US" dirty="0"/>
          </a:p>
        </p:txBody>
      </p:sp>
    </p:spTree>
    <p:extLst>
      <p:ext uri="{BB962C8B-B14F-4D97-AF65-F5344CB8AC3E}">
        <p14:creationId xmlns:p14="http://schemas.microsoft.com/office/powerpoint/2010/main" val="3765937283"/>
      </p:ext>
    </p:extLst>
  </p:cSld>
  <p:clrMapOvr>
    <a:masterClrMapping/>
  </p:clrMapOvr>
</p:notes>
</file>

<file path=ppt/notesSlides/notesSlide3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run chart is similar</a:t>
            </a:r>
            <a:r>
              <a:rPr lang="en-US" baseline="0" dirty="0"/>
              <a:t> to a scatter plot in that it shows the relationship between X and Y, but is special because it shows how the Y variable changes with an X variable of time.</a:t>
            </a:r>
          </a:p>
          <a:p>
            <a:pPr>
              <a:buFont typeface="Arial" pitchFamily="34" charset="0"/>
              <a:buChar char="•"/>
            </a:pPr>
            <a:r>
              <a:rPr lang="en-US" baseline="0" dirty="0"/>
              <a:t>It is a great tool to see how a process performs over time. It helps to identify patterns in the data, or see if there are trends or anomalies.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378</a:t>
            </a:fld>
            <a:endParaRPr lang="en-US" dirty="0"/>
          </a:p>
        </p:txBody>
      </p:sp>
    </p:spTree>
    <p:extLst>
      <p:ext uri="{BB962C8B-B14F-4D97-AF65-F5344CB8AC3E}">
        <p14:creationId xmlns:p14="http://schemas.microsoft.com/office/powerpoint/2010/main" val="3093975482"/>
      </p:ext>
    </p:extLst>
  </p:cSld>
  <p:clrMapOvr>
    <a:masterClrMapping/>
  </p:clrMapOvr>
</p:notes>
</file>

<file path=ppt/notesSlides/notesSlide3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instructions for creating a run chart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379</a:t>
            </a:fld>
            <a:endParaRPr lang="en-US" dirty="0"/>
          </a:p>
        </p:txBody>
      </p:sp>
    </p:spTree>
    <p:extLst>
      <p:ext uri="{BB962C8B-B14F-4D97-AF65-F5344CB8AC3E}">
        <p14:creationId xmlns:p14="http://schemas.microsoft.com/office/powerpoint/2010/main" val="1933510605"/>
      </p:ext>
    </p:extLst>
  </p:cSld>
  <p:clrMapOvr>
    <a:masterClrMapping/>
  </p:clrMapOvr>
</p:notes>
</file>

<file path=ppt/notesSlides/notesSlide3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380</a:t>
            </a:fld>
            <a:endParaRPr lang="en-US" dirty="0"/>
          </a:p>
        </p:txBody>
      </p:sp>
    </p:spTree>
    <p:extLst>
      <p:ext uri="{BB962C8B-B14F-4D97-AF65-F5344CB8AC3E}">
        <p14:creationId xmlns:p14="http://schemas.microsoft.com/office/powerpoint/2010/main" val="23222070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Control</a:t>
            </a:r>
            <a:r>
              <a:rPr lang="en-US" baseline="0" dirty="0"/>
              <a:t> charts are useful for monitoring process inputs and outputs for stability and quickly identifying when the process goes “out of control.”</a:t>
            </a:r>
          </a:p>
          <a:p>
            <a:pPr>
              <a:buFont typeface="Arial" pitchFamily="34" charset="0"/>
              <a:buChar char="•"/>
            </a:pPr>
            <a:r>
              <a:rPr lang="en-US" baseline="0" dirty="0"/>
              <a:t>Control plans are used to ensure control points are identified and accountability for monitoring them is taken.</a:t>
            </a:r>
          </a:p>
          <a:p>
            <a:pPr>
              <a:buFont typeface="Arial" pitchFamily="34" charset="0"/>
              <a:buChar char="•"/>
            </a:pPr>
            <a:r>
              <a:rPr lang="en-US" baseline="0" dirty="0"/>
              <a:t>A training plan is needed to ensure employees are properly trained to perform process changes.</a:t>
            </a:r>
          </a:p>
          <a:p>
            <a:pPr>
              <a:buFont typeface="Arial" pitchFamily="34" charset="0"/>
              <a:buChar char="•"/>
            </a:pPr>
            <a:r>
              <a:rPr lang="en-US" baseline="0" dirty="0"/>
              <a:t>A communication plan is useful to alert any stakeholders of a change.</a:t>
            </a:r>
          </a:p>
          <a:p>
            <a:pPr>
              <a:buFont typeface="Arial" pitchFamily="34" charset="0"/>
              <a:buChar char="•"/>
            </a:pPr>
            <a:r>
              <a:rPr lang="en-US" baseline="0" dirty="0"/>
              <a:t>Lean tools can be used to “poka-yoke” (mistake proof) a process.</a:t>
            </a:r>
          </a:p>
          <a:p>
            <a:pPr>
              <a:buFont typeface="Arial" pitchFamily="34" charset="0"/>
              <a:buChar char="•"/>
            </a:pPr>
            <a:r>
              <a:rPr lang="en-US" baseline="0" dirty="0"/>
              <a:t>Five-S can be used to organize the workplace and make it more visual.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a:t>
            </a:fld>
            <a:endParaRPr lang="en-US" dirty="0"/>
          </a:p>
        </p:txBody>
      </p:sp>
    </p:spTree>
    <p:extLst>
      <p:ext uri="{BB962C8B-B14F-4D97-AF65-F5344CB8AC3E}">
        <p14:creationId xmlns:p14="http://schemas.microsoft.com/office/powerpoint/2010/main" val="2256276099"/>
      </p:ext>
    </p:extLst>
  </p:cSld>
  <p:clrMapOvr>
    <a:masterClrMapping/>
  </p:clrMapOvr>
</p:notes>
</file>

<file path=ppt/notesSlides/notesSlide3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data points</a:t>
            </a:r>
            <a:r>
              <a:rPr lang="en-US" baseline="0" dirty="0"/>
              <a:t> </a:t>
            </a:r>
            <a:r>
              <a:rPr lang="en-US" dirty="0"/>
              <a:t>seem to vary randomly</a:t>
            </a:r>
            <a:r>
              <a:rPr lang="en-US" baseline="0" dirty="0"/>
              <a:t> over time. There are no apparent cyclical (or seasonal) patterns and no extreme outliers.</a:t>
            </a:r>
          </a:p>
          <a:p>
            <a:pPr>
              <a:buFont typeface="Arial" pitchFamily="34" charset="0"/>
              <a:buChar char="•"/>
            </a:pPr>
            <a:r>
              <a:rPr lang="en-US" baseline="0" dirty="0"/>
              <a:t>Let us see some other examples that look different.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381</a:t>
            </a:fld>
            <a:endParaRPr lang="en-US" dirty="0"/>
          </a:p>
        </p:txBody>
      </p:sp>
    </p:spTree>
    <p:extLst>
      <p:ext uri="{BB962C8B-B14F-4D97-AF65-F5344CB8AC3E}">
        <p14:creationId xmlns:p14="http://schemas.microsoft.com/office/powerpoint/2010/main" val="1048038689"/>
      </p:ext>
    </p:extLst>
  </p:cSld>
  <p:clrMapOvr>
    <a:masterClrMapping/>
  </p:clrMapOvr>
</p:notes>
</file>

<file path=ppt/notesSlides/notesSlide3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data points are clearly exhibiting a pattern. It could be something that is seasonal, or</a:t>
            </a:r>
            <a:r>
              <a:rPr lang="en-US" baseline="0" dirty="0"/>
              <a:t> it could be something cyclical in a process.</a:t>
            </a:r>
          </a:p>
          <a:p>
            <a:pPr>
              <a:buFont typeface="Arial" pitchFamily="34" charset="0"/>
              <a:buChar char="•"/>
            </a:pPr>
            <a:r>
              <a:rPr lang="en-US" baseline="0" dirty="0"/>
              <a:t> Imagine that the data points are taken monthly and this is a process performing over a period of 2.5 years. Perhaps the data points represent the number of customers buying new homes. The home buying market tends to peak in the summer months and dies down in the winter.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382</a:t>
            </a:fld>
            <a:endParaRPr lang="en-US" dirty="0"/>
          </a:p>
        </p:txBody>
      </p:sp>
    </p:spTree>
    <p:extLst>
      <p:ext uri="{BB962C8B-B14F-4D97-AF65-F5344CB8AC3E}">
        <p14:creationId xmlns:p14="http://schemas.microsoft.com/office/powerpoint/2010/main" val="3290428167"/>
      </p:ext>
    </p:extLst>
  </p:cSld>
  <p:clrMapOvr>
    <a:masterClrMapping/>
  </p:clrMapOvr>
</p:notes>
</file>

<file path=ppt/notesSlides/notesSlide3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the process starts out randomly, but after the seventh data point</a:t>
            </a:r>
            <a:r>
              <a:rPr lang="en-US" baseline="0" dirty="0"/>
              <a:t> almost every data point has a lower value than the one before it. This clearly illustrates a downward trend.</a:t>
            </a:r>
          </a:p>
          <a:p>
            <a:pPr>
              <a:buFont typeface="Arial" pitchFamily="34" charset="0"/>
              <a:buChar char="•"/>
            </a:pPr>
            <a:r>
              <a:rPr lang="en-US" baseline="0" dirty="0"/>
              <a:t> What might this represent? A process winding down. Product sales at the end of a product’s life cycle. Defects decreasing after introducing a process improvement.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383</a:t>
            </a:fld>
            <a:endParaRPr lang="en-US" dirty="0"/>
          </a:p>
        </p:txBody>
      </p:sp>
    </p:spTree>
    <p:extLst>
      <p:ext uri="{BB962C8B-B14F-4D97-AF65-F5344CB8AC3E}">
        <p14:creationId xmlns:p14="http://schemas.microsoft.com/office/powerpoint/2010/main" val="2863050625"/>
      </p:ext>
    </p:extLst>
  </p:cSld>
  <p:clrMapOvr>
    <a:masterClrMapping/>
  </p:clrMapOvr>
</p:notes>
</file>

<file path=ppt/notesSlides/notesSlide3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384</a:t>
            </a:fld>
            <a:endParaRPr lang="en-US" dirty="0"/>
          </a:p>
        </p:txBody>
      </p:sp>
    </p:spTree>
    <p:extLst>
      <p:ext uri="{BB962C8B-B14F-4D97-AF65-F5344CB8AC3E}">
        <p14:creationId xmlns:p14="http://schemas.microsoft.com/office/powerpoint/2010/main" val="599330541"/>
      </p:ext>
    </p:extLst>
  </p:cSld>
  <p:clrMapOvr>
    <a:masterClrMapping/>
  </p:clrMapOvr>
</p:notes>
</file>

<file path=ppt/notesSlides/notesSlide3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385</a:t>
            </a:fld>
            <a:endParaRPr lang="en-US" dirty="0"/>
          </a:p>
        </p:txBody>
      </p:sp>
    </p:spTree>
    <p:extLst>
      <p:ext uri="{BB962C8B-B14F-4D97-AF65-F5344CB8AC3E}">
        <p14:creationId xmlns:p14="http://schemas.microsoft.com/office/powerpoint/2010/main" val="1684878974"/>
      </p:ext>
    </p:extLst>
  </p:cSld>
  <p:clrMapOvr>
    <a:masterClrMapping/>
  </p:clrMapOvr>
</p:notes>
</file>

<file path=ppt/notesSlides/notesSlide3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386</a:t>
            </a:fld>
            <a:endParaRPr lang="en-US" dirty="0"/>
          </a:p>
        </p:txBody>
      </p:sp>
    </p:spTree>
    <p:extLst>
      <p:ext uri="{BB962C8B-B14F-4D97-AF65-F5344CB8AC3E}">
        <p14:creationId xmlns:p14="http://schemas.microsoft.com/office/powerpoint/2010/main" val="3657669373"/>
      </p:ext>
    </p:extLst>
  </p:cSld>
  <p:clrMapOvr>
    <a:masterClrMapping/>
  </p:clrMapOvr>
</p:notes>
</file>

<file path=ppt/notesSlides/notesSlide3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When you use data to make decisions, it is important to have confidence</a:t>
            </a:r>
            <a:r>
              <a:rPr lang="en-US" baseline="0" dirty="0"/>
              <a:t> in how the data are created. If your data is unreliable, then you may as well have no data at all.</a:t>
            </a:r>
          </a:p>
          <a:p>
            <a:pPr>
              <a:buFont typeface="Arial" pitchFamily="34" charset="0"/>
              <a:buChar char="•"/>
            </a:pPr>
            <a:r>
              <a:rPr lang="en-US" baseline="0" dirty="0"/>
              <a:t>Measurement system analysis is a method to determine how much variation is in a measurement system. MSA is a mandatory, but often looked-over step in a Six Sigma project. </a:t>
            </a:r>
          </a:p>
          <a:p>
            <a:pPr>
              <a:buFont typeface="Arial" pitchFamily="34" charset="0"/>
              <a:buChar char="•"/>
            </a:pPr>
            <a:r>
              <a:rPr lang="en-US" baseline="0" dirty="0"/>
              <a:t>It is critical to check the quality of the data before drawing any conclusions from the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387</a:t>
            </a:fld>
            <a:endParaRPr lang="en-US" dirty="0"/>
          </a:p>
        </p:txBody>
      </p:sp>
    </p:spTree>
    <p:extLst>
      <p:ext uri="{BB962C8B-B14F-4D97-AF65-F5344CB8AC3E}">
        <p14:creationId xmlns:p14="http://schemas.microsoft.com/office/powerpoint/2010/main" val="3861141424"/>
      </p:ext>
    </p:extLst>
  </p:cSld>
  <p:clrMapOvr>
    <a:masterClrMapping/>
  </p:clrMapOvr>
</p:notes>
</file>

<file path=ppt/notesSlides/notesSlide3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a:t>
            </a:r>
            <a:r>
              <a:rPr lang="en-US" baseline="0" dirty="0"/>
              <a:t> are just a few examples of analytical tools that require that an MSA be done. You will see where and how these tools are used later, but it is critical that the data represent variation in the process and not in the measurement system.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388</a:t>
            </a:fld>
            <a:endParaRPr lang="en-US" dirty="0"/>
          </a:p>
        </p:txBody>
      </p:sp>
    </p:spTree>
    <p:extLst>
      <p:ext uri="{BB962C8B-B14F-4D97-AF65-F5344CB8AC3E}">
        <p14:creationId xmlns:p14="http://schemas.microsoft.com/office/powerpoint/2010/main" val="1880165286"/>
      </p:ext>
    </p:extLst>
  </p:cSld>
  <p:clrMapOvr>
    <a:masterClrMapping/>
  </p:clrMapOvr>
</p:notes>
</file>

<file path=ppt/notesSlides/notesSlide3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 important for us to start with understanding what a measurement system is.</a:t>
            </a:r>
          </a:p>
          <a:p>
            <a:pPr>
              <a:buFont typeface="Arial" pitchFamily="34" charset="0"/>
              <a:buChar char="•"/>
            </a:pPr>
            <a:r>
              <a:rPr lang="en-US" dirty="0"/>
              <a:t>It</a:t>
            </a:r>
            <a:r>
              <a:rPr lang="en-US" baseline="0" dirty="0"/>
              <a:t> is a process for us to obtain data about a process. </a:t>
            </a:r>
          </a:p>
          <a:p>
            <a:pPr>
              <a:buFont typeface="Arial" pitchFamily="34" charset="0"/>
              <a:buChar char="•"/>
            </a:pPr>
            <a:r>
              <a:rPr lang="en-US" baseline="0" dirty="0"/>
              <a:t>However, our data are the </a:t>
            </a:r>
            <a:r>
              <a:rPr lang="en-US" i="1" baseline="0" dirty="0"/>
              <a:t>observed</a:t>
            </a:r>
            <a:r>
              <a:rPr lang="en-US" baseline="0" dirty="0"/>
              <a:t> values for a process, but there are two inputs for a measurement system: the </a:t>
            </a:r>
            <a:r>
              <a:rPr lang="en-US" i="1" baseline="0" dirty="0"/>
              <a:t>true</a:t>
            </a:r>
            <a:r>
              <a:rPr lang="en-US" baseline="0" dirty="0"/>
              <a:t> values of whatever is being measured and the measurement </a:t>
            </a:r>
            <a:r>
              <a:rPr lang="en-US" i="1" baseline="0" dirty="0"/>
              <a:t>errors</a:t>
            </a:r>
            <a:r>
              <a:rPr lang="en-US" baseline="0" dirty="0"/>
              <a:t> introduced by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389</a:t>
            </a:fld>
            <a:endParaRPr lang="en-US" dirty="0"/>
          </a:p>
        </p:txBody>
      </p:sp>
    </p:spTree>
    <p:extLst>
      <p:ext uri="{BB962C8B-B14F-4D97-AF65-F5344CB8AC3E}">
        <p14:creationId xmlns:p14="http://schemas.microsoft.com/office/powerpoint/2010/main" val="2339370507"/>
      </p:ext>
    </p:extLst>
  </p:cSld>
  <p:clrMapOvr>
    <a:masterClrMapping/>
  </p:clrMapOvr>
</p:notes>
</file>

<file path=ppt/notesSlides/notesSlide3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be clear, let us</a:t>
            </a:r>
            <a:r>
              <a:rPr lang="en-US" baseline="0" dirty="0"/>
              <a:t> define the terms we introduced on the previous page.</a:t>
            </a:r>
          </a:p>
          <a:p>
            <a:pPr>
              <a:buFont typeface="Arial" pitchFamily="34" charset="0"/>
              <a:buChar char="•"/>
            </a:pPr>
            <a:r>
              <a:rPr lang="en-US" dirty="0"/>
              <a:t>As we said, the observed value is equal to the true value plus the measurement error.</a:t>
            </a:r>
          </a:p>
          <a:p>
            <a:pPr>
              <a:buFont typeface="Arial" pitchFamily="34" charset="0"/>
              <a:buChar char="•"/>
            </a:pPr>
            <a:r>
              <a:rPr lang="en-US" dirty="0"/>
              <a:t>The</a:t>
            </a:r>
            <a:r>
              <a:rPr lang="en-US" baseline="0" dirty="0"/>
              <a:t> </a:t>
            </a:r>
            <a:r>
              <a:rPr lang="en-US" i="1" baseline="0" dirty="0"/>
              <a:t>true value </a:t>
            </a:r>
            <a:r>
              <a:rPr lang="en-US" baseline="0" dirty="0"/>
              <a:t>is what we are ultimately trying to determine through the measurement system. It tells us how the process is performing.</a:t>
            </a:r>
          </a:p>
          <a:p>
            <a:pPr>
              <a:buFont typeface="Arial" pitchFamily="34" charset="0"/>
              <a:buChar char="•"/>
            </a:pPr>
            <a:r>
              <a:rPr lang="en-US" baseline="0" dirty="0"/>
              <a:t>The </a:t>
            </a:r>
            <a:r>
              <a:rPr lang="en-US" i="1" baseline="0" dirty="0"/>
              <a:t>measurement error </a:t>
            </a:r>
            <a:r>
              <a:rPr lang="en-US" baseline="0" dirty="0"/>
              <a:t>is the variation introduced by the measurement system we are using.</a:t>
            </a:r>
          </a:p>
          <a:p>
            <a:pPr>
              <a:buFont typeface="Arial" pitchFamily="34" charset="0"/>
              <a:buChar char="•"/>
            </a:pPr>
            <a:r>
              <a:rPr lang="en-US" baseline="0" dirty="0"/>
              <a:t>Finally, the </a:t>
            </a:r>
            <a:r>
              <a:rPr lang="en-US" i="1" baseline="0" dirty="0"/>
              <a:t>observed value </a:t>
            </a:r>
            <a:r>
              <a:rPr lang="en-US" baseline="0" dirty="0"/>
              <a:t>is what the measurement system is telling us.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390</a:t>
            </a:fld>
            <a:endParaRPr lang="en-US" dirty="0"/>
          </a:p>
        </p:txBody>
      </p:sp>
    </p:spTree>
    <p:extLst>
      <p:ext uri="{BB962C8B-B14F-4D97-AF65-F5344CB8AC3E}">
        <p14:creationId xmlns:p14="http://schemas.microsoft.com/office/powerpoint/2010/main" val="150182151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0" dirty="0"/>
              <a:t>This slide provides a high-level</a:t>
            </a:r>
            <a:r>
              <a:rPr lang="en-US" b="0" baseline="0" dirty="0"/>
              <a:t> view of the DMAIC phases and basic tools. It can be turned into a nice wall-chart or placemat to jog your memory.</a:t>
            </a:r>
            <a:endParaRPr lang="en-US" b="0"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a:t>
            </a:fld>
            <a:endParaRPr lang="en-US" dirty="0"/>
          </a:p>
        </p:txBody>
      </p:sp>
    </p:spTree>
    <p:extLst>
      <p:ext uri="{BB962C8B-B14F-4D97-AF65-F5344CB8AC3E}">
        <p14:creationId xmlns:p14="http://schemas.microsoft.com/office/powerpoint/2010/main" val="1013957725"/>
      </p:ext>
    </p:extLst>
  </p:cSld>
  <p:clrMapOvr>
    <a:masterClrMapping/>
  </p:clrMapOvr>
</p:notes>
</file>

<file path=ppt/notesSlides/notesSlide3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a:t>
            </a:r>
            <a:r>
              <a:rPr lang="en-US" baseline="0" dirty="0"/>
              <a:t> are different types of measurement systems analyses used for different types of measurements.</a:t>
            </a:r>
          </a:p>
          <a:p>
            <a:pPr>
              <a:buFont typeface="Arial" pitchFamily="34" charset="0"/>
              <a:buChar char="•"/>
            </a:pPr>
            <a:r>
              <a:rPr lang="en-US" baseline="0" dirty="0"/>
              <a:t>There are two types of measurement: continuous and discrete.</a:t>
            </a:r>
          </a:p>
          <a:p>
            <a:pPr>
              <a:buFont typeface="Arial" pitchFamily="34" charset="0"/>
              <a:buChar char="•"/>
            </a:pPr>
            <a:r>
              <a:rPr lang="en-US" dirty="0"/>
              <a:t>When</a:t>
            </a:r>
            <a:r>
              <a:rPr lang="en-US" baseline="0" dirty="0"/>
              <a:t> trying to understand errors with continuous measurements we use a variable MSA; and for discrete measurements we use an attribute MSA.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391</a:t>
            </a:fld>
            <a:endParaRPr lang="en-US" dirty="0"/>
          </a:p>
        </p:txBody>
      </p:sp>
    </p:spTree>
    <p:extLst>
      <p:ext uri="{BB962C8B-B14F-4D97-AF65-F5344CB8AC3E}">
        <p14:creationId xmlns:p14="http://schemas.microsoft.com/office/powerpoint/2010/main" val="3219115820"/>
      </p:ext>
    </p:extLst>
  </p:cSld>
  <p:clrMapOvr>
    <a:masterClrMapping/>
  </p:clrMapOvr>
</p:notes>
</file>

<file path=ppt/notesSlides/notesSlide3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you look at all of these sources for measurement errors, it should be evident why it is important to do an MSA. There are so many ways to introduce error to a measurement system.</a:t>
            </a:r>
          </a:p>
          <a:p>
            <a:pPr>
              <a:buFont typeface="Arial" pitchFamily="34" charset="0"/>
              <a:buChar char="•"/>
            </a:pPr>
            <a:r>
              <a:rPr lang="en-US" baseline="0" dirty="0"/>
              <a:t> Human error – think of reading a ruler or a scale, or think about systems where a person has to make a qualitative judgment. </a:t>
            </a:r>
          </a:p>
          <a:p>
            <a:pPr>
              <a:buFont typeface="Arial" pitchFamily="34" charset="0"/>
              <a:buChar char="•"/>
            </a:pPr>
            <a:r>
              <a:rPr lang="en-US" baseline="0" dirty="0"/>
              <a:t> Environment – sometimes the temperature of the air or humidity can effect how a measurement system reads</a:t>
            </a:r>
            <a:r>
              <a:rPr lang="en-US" dirty="0"/>
              <a:t> o</a:t>
            </a:r>
            <a:r>
              <a:rPr lang="en-US" baseline="0" dirty="0"/>
              <a:t>r the equipment itself may need to be calibrated from time to time.</a:t>
            </a:r>
          </a:p>
          <a:p>
            <a:pPr>
              <a:buFont typeface="Arial" pitchFamily="34" charset="0"/>
              <a:buChar char="•"/>
            </a:pPr>
            <a:r>
              <a:rPr lang="en-US" baseline="0" dirty="0"/>
              <a:t> Sampling can introduce variation based on how/where/when we choose to sample a process.</a:t>
            </a:r>
          </a:p>
          <a:p>
            <a:pPr>
              <a:buFont typeface="Arial" pitchFamily="34" charset="0"/>
              <a:buNone/>
            </a:pPr>
            <a:endParaRPr lang="en-US" baseline="0" dirty="0"/>
          </a:p>
          <a:p>
            <a:pPr>
              <a:buFont typeface="Arial" pitchFamily="34" charset="0"/>
              <a:buNone/>
            </a:pPr>
            <a:r>
              <a:rPr lang="en-US" baseline="0" dirty="0"/>
              <a:t>When doing a measurement system analysis, sometimes it helps to brainstorm possible sources of measurement system errors – a fishbone diagram is perfect for this.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392</a:t>
            </a:fld>
            <a:endParaRPr lang="en-US" dirty="0"/>
          </a:p>
        </p:txBody>
      </p:sp>
    </p:spTree>
    <p:extLst>
      <p:ext uri="{BB962C8B-B14F-4D97-AF65-F5344CB8AC3E}">
        <p14:creationId xmlns:p14="http://schemas.microsoft.com/office/powerpoint/2010/main" val="527623889"/>
      </p:ext>
    </p:extLst>
  </p:cSld>
  <p:clrMapOvr>
    <a:masterClrMapping/>
  </p:clrMapOvr>
</p:notes>
</file>

<file path=ppt/notesSlides/notesSlide3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So</a:t>
            </a:r>
            <a:r>
              <a:rPr lang="en-US" baseline="0" dirty="0"/>
              <a:t> why is important to understand measurement error?</a:t>
            </a:r>
          </a:p>
          <a:p>
            <a:pPr>
              <a:buFont typeface="Arial" pitchFamily="34" charset="0"/>
              <a:buChar char="•"/>
            </a:pPr>
            <a:r>
              <a:rPr lang="en-US" baseline="0" dirty="0"/>
              <a:t> The more errors that exist within a measurement system, the less reliable the measurements (or observed values) are. Nobody wants to make decisions based on unreliable data.</a:t>
            </a:r>
          </a:p>
          <a:p>
            <a:pPr>
              <a:buFont typeface="Arial" pitchFamily="34" charset="0"/>
              <a:buChar char="•"/>
            </a:pPr>
            <a:r>
              <a:rPr lang="en-US" baseline="0" dirty="0"/>
              <a:t> A good measurement system is one that minimizes the amount of error.</a:t>
            </a:r>
          </a:p>
          <a:p>
            <a:pPr>
              <a:buFont typeface="Arial" pitchFamily="34" charset="0"/>
              <a:buChar char="•"/>
            </a:pPr>
            <a:r>
              <a:rPr lang="en-US" baseline="0" dirty="0"/>
              <a:t> Ultimately, the goal of a measurement systems analysis is to understand how much error exists in the system by analyzing the characteristics of the system. Then one can make a decision as to whether the system needs to be changed or is reliable enough.</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393</a:t>
            </a:fld>
            <a:endParaRPr lang="en-US" dirty="0"/>
          </a:p>
        </p:txBody>
      </p:sp>
    </p:spTree>
    <p:extLst>
      <p:ext uri="{BB962C8B-B14F-4D97-AF65-F5344CB8AC3E}">
        <p14:creationId xmlns:p14="http://schemas.microsoft.com/office/powerpoint/2010/main" val="22347739"/>
      </p:ext>
    </p:extLst>
  </p:cSld>
  <p:clrMapOvr>
    <a:masterClrMapping/>
  </p:clrMapOvr>
</p:notes>
</file>

<file path=ppt/notesSlides/notesSlide3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You might ask, what are the characteristics</a:t>
            </a:r>
            <a:r>
              <a:rPr lang="en-US" baseline="0" dirty="0"/>
              <a:t> of a measurement system? </a:t>
            </a:r>
          </a:p>
          <a:p>
            <a:pPr>
              <a:buFont typeface="Arial" pitchFamily="34" charset="0"/>
              <a:buChar char="•"/>
            </a:pPr>
            <a:r>
              <a:rPr lang="en-US" baseline="0" dirty="0"/>
              <a:t>There are two attributes that can describe any measurement system, accuracy and precision, but having one characteristic has no bearing on the other.</a:t>
            </a:r>
          </a:p>
          <a:p>
            <a:pPr>
              <a:buFont typeface="Arial" pitchFamily="34" charset="0"/>
              <a:buChar char="•"/>
            </a:pPr>
            <a:r>
              <a:rPr lang="en-US" baseline="0" dirty="0"/>
              <a:t>A valid measurement system has both attributes – it is accurate AND precise.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394</a:t>
            </a:fld>
            <a:endParaRPr lang="en-US" dirty="0"/>
          </a:p>
        </p:txBody>
      </p:sp>
    </p:spTree>
    <p:extLst>
      <p:ext uri="{BB962C8B-B14F-4D97-AF65-F5344CB8AC3E}">
        <p14:creationId xmlns:p14="http://schemas.microsoft.com/office/powerpoint/2010/main" val="1503494305"/>
      </p:ext>
    </p:extLst>
  </p:cSld>
  <p:clrMapOvr>
    <a:masterClrMapping/>
  </p:clrMapOvr>
</p:notes>
</file>

<file path=ppt/notesSlides/notesSlide3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Here we define what each attribute means:</a:t>
            </a:r>
          </a:p>
          <a:p>
            <a:pPr>
              <a:buFont typeface="Arial" pitchFamily="34" charset="0"/>
              <a:buChar char="•"/>
            </a:pPr>
            <a:r>
              <a:rPr lang="en-US" dirty="0"/>
              <a:t> </a:t>
            </a:r>
            <a:r>
              <a:rPr lang="en-US" i="1" dirty="0"/>
              <a:t>Accuracy </a:t>
            </a:r>
            <a:r>
              <a:rPr lang="en-US" dirty="0"/>
              <a:t>describes how</a:t>
            </a:r>
            <a:r>
              <a:rPr lang="en-US" baseline="0" dirty="0"/>
              <a:t> close the average observed value is to the true value for what is being measured. </a:t>
            </a:r>
          </a:p>
          <a:p>
            <a:pPr>
              <a:buFont typeface="Arial" pitchFamily="34" charset="0"/>
              <a:buChar char="•"/>
            </a:pPr>
            <a:r>
              <a:rPr lang="en-US" baseline="0" dirty="0"/>
              <a:t> </a:t>
            </a:r>
            <a:r>
              <a:rPr lang="en-US" i="1" baseline="0" dirty="0"/>
              <a:t>Precision</a:t>
            </a:r>
            <a:r>
              <a:rPr lang="en-US" baseline="0" dirty="0"/>
              <a:t> describes how close or repeatable the measurement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395</a:t>
            </a:fld>
            <a:endParaRPr lang="en-US" dirty="0"/>
          </a:p>
        </p:txBody>
      </p:sp>
    </p:spTree>
    <p:extLst>
      <p:ext uri="{BB962C8B-B14F-4D97-AF65-F5344CB8AC3E}">
        <p14:creationId xmlns:p14="http://schemas.microsoft.com/office/powerpoint/2010/main" val="960923177"/>
      </p:ext>
    </p:extLst>
  </p:cSld>
  <p:clrMapOvr>
    <a:masterClrMapping/>
  </p:clrMapOvr>
</p:notes>
</file>

<file path=ppt/notesSlides/notesSlide3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visual,</a:t>
            </a:r>
            <a:r>
              <a:rPr lang="en-US" baseline="0" dirty="0"/>
              <a:t> think of the center of the target as the “true value” and the black dots as “observed values.”</a:t>
            </a:r>
          </a:p>
          <a:p>
            <a:pPr>
              <a:buFont typeface="Arial" pitchFamily="34" charset="0"/>
              <a:buChar char="•"/>
            </a:pPr>
            <a:r>
              <a:rPr lang="en-US" baseline="0" dirty="0"/>
              <a:t> In this example, all six measurements are located at the center of the target and are grouped tightly together. This means that the measurements are both accurate AND precise.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396</a:t>
            </a:fld>
            <a:endParaRPr lang="en-US" dirty="0"/>
          </a:p>
        </p:txBody>
      </p:sp>
    </p:spTree>
    <p:extLst>
      <p:ext uri="{BB962C8B-B14F-4D97-AF65-F5344CB8AC3E}">
        <p14:creationId xmlns:p14="http://schemas.microsoft.com/office/powerpoint/2010/main" val="3416645008"/>
      </p:ext>
    </p:extLst>
  </p:cSld>
  <p:clrMapOvr>
    <a:masterClrMapping/>
  </p:clrMapOvr>
</p:notes>
</file>

<file path=ppt/notesSlides/notesSlide3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located around the center of the target, but are spread much further apart than in the last example.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measurement system would be described as accurate, but NOT precise.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397</a:t>
            </a:fld>
            <a:endParaRPr lang="en-US" dirty="0"/>
          </a:p>
        </p:txBody>
      </p:sp>
    </p:spTree>
    <p:extLst>
      <p:ext uri="{BB962C8B-B14F-4D97-AF65-F5344CB8AC3E}">
        <p14:creationId xmlns:p14="http://schemas.microsoft.com/office/powerpoint/2010/main" val="1179594849"/>
      </p:ext>
    </p:extLst>
  </p:cSld>
  <p:clrMapOvr>
    <a:masterClrMapping/>
  </p:clrMapOvr>
</p:notes>
</file>

<file path=ppt/notesSlides/notesSlide3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this example, all the observations</a:t>
            </a:r>
            <a:r>
              <a:rPr lang="en-US" baseline="0" dirty="0"/>
              <a:t> are grouped closely together, but are NOT located near the center of the target.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system is precise, but NOT accurate.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398</a:t>
            </a:fld>
            <a:endParaRPr lang="en-US" dirty="0"/>
          </a:p>
        </p:txBody>
      </p:sp>
    </p:spTree>
    <p:extLst>
      <p:ext uri="{BB962C8B-B14F-4D97-AF65-F5344CB8AC3E}">
        <p14:creationId xmlns:p14="http://schemas.microsoft.com/office/powerpoint/2010/main" val="1549179061"/>
      </p:ext>
    </p:extLst>
  </p:cSld>
  <p:clrMapOvr>
    <a:masterClrMapping/>
  </p:clrMapOvr>
</p:notes>
</file>

<file path=ppt/notesSlides/notesSlide3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This example</a:t>
            </a:r>
            <a:r>
              <a:rPr lang="en-US" baseline="0" dirty="0"/>
              <a:t> shows a system that is neither accurate nor precise.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observations are not located around the center AND they are spread far apart from each other.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399</a:t>
            </a:fld>
            <a:endParaRPr lang="en-US" dirty="0"/>
          </a:p>
        </p:txBody>
      </p:sp>
    </p:spTree>
    <p:extLst>
      <p:ext uri="{BB962C8B-B14F-4D97-AF65-F5344CB8AC3E}">
        <p14:creationId xmlns:p14="http://schemas.microsoft.com/office/powerpoint/2010/main" val="336115888"/>
      </p:ext>
    </p:extLst>
  </p:cSld>
  <p:clrMapOvr>
    <a:masterClrMapping/>
  </p:clrMapOvr>
</p:notes>
</file>

<file path=ppt/notesSlides/notesSlide3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Upon completing</a:t>
            </a:r>
            <a:r>
              <a:rPr lang="en-US" baseline="0" dirty="0"/>
              <a:t> an MSA, you will reach one of two possible conclusions.</a:t>
            </a:r>
          </a:p>
          <a:p>
            <a:pPr>
              <a:buFont typeface="Arial" pitchFamily="34" charset="0"/>
              <a:buChar char="•"/>
            </a:pPr>
            <a:r>
              <a:rPr lang="en-US" baseline="0" dirty="0"/>
              <a:t> One conclusion is that the measurement system is both accurate AND precise, meaning you can start analyzing the data for the purpose of making decisions.</a:t>
            </a:r>
          </a:p>
          <a:p>
            <a:pPr>
              <a:buFont typeface="Arial" pitchFamily="34" charset="0"/>
              <a:buChar char="•"/>
            </a:pPr>
            <a:r>
              <a:rPr lang="en-US" baseline="0" dirty="0"/>
              <a:t> Another possibility is that the measurement system is not reliable. Either it is not accurate/precise or is neither accurate nor precise.</a:t>
            </a:r>
          </a:p>
          <a:p>
            <a:pPr>
              <a:buFont typeface="Arial" pitchFamily="34" charset="0"/>
              <a:buChar char="•"/>
            </a:pPr>
            <a:r>
              <a:rPr lang="en-US" baseline="0" dirty="0"/>
              <a:t> If the system is not reliable, the next step is to identify the factors that are causing the problem and calibrate the system until it provides the accuracy and precision that are needed.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400</a:t>
            </a:fld>
            <a:endParaRPr lang="en-US" dirty="0"/>
          </a:p>
        </p:txBody>
      </p:sp>
    </p:spTree>
    <p:extLst>
      <p:ext uri="{BB962C8B-B14F-4D97-AF65-F5344CB8AC3E}">
        <p14:creationId xmlns:p14="http://schemas.microsoft.com/office/powerpoint/2010/main" val="22355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a:t>
            </a:fld>
            <a:endParaRPr lang="en-US" dirty="0"/>
          </a:p>
        </p:txBody>
      </p:sp>
    </p:spTree>
    <p:extLst>
      <p:ext uri="{BB962C8B-B14F-4D97-AF65-F5344CB8AC3E}">
        <p14:creationId xmlns:p14="http://schemas.microsoft.com/office/powerpoint/2010/main" val="3489592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a:t>
            </a:fld>
            <a:endParaRPr lang="en-US" dirty="0"/>
          </a:p>
        </p:txBody>
      </p:sp>
    </p:spTree>
    <p:extLst>
      <p:ext uri="{BB962C8B-B14F-4D97-AF65-F5344CB8AC3E}">
        <p14:creationId xmlns:p14="http://schemas.microsoft.com/office/powerpoint/2010/main" val="4167722751"/>
      </p:ext>
    </p:extLst>
  </p:cSld>
  <p:clrMapOvr>
    <a:masterClrMapping/>
  </p:clrMapOvr>
</p:notes>
</file>

<file path=ppt/notesSlides/notesSlide4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In</a:t>
            </a:r>
            <a:r>
              <a:rPr lang="en-US" baseline="0" dirty="0"/>
              <a:t> the next sections we will talk about different categories of accuracy and precision.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401</a:t>
            </a:fld>
            <a:endParaRPr lang="en-US" dirty="0"/>
          </a:p>
        </p:txBody>
      </p:sp>
    </p:spTree>
    <p:extLst>
      <p:ext uri="{BB962C8B-B14F-4D97-AF65-F5344CB8AC3E}">
        <p14:creationId xmlns:p14="http://schemas.microsoft.com/office/powerpoint/2010/main" val="2632998465"/>
      </p:ext>
    </p:extLst>
  </p:cSld>
  <p:clrMapOvr>
    <a:masterClrMapping/>
  </p:clrMapOvr>
</p:notes>
</file>

<file path=ppt/notesSlides/notesSlide4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402</a:t>
            </a:fld>
            <a:endParaRPr lang="en-US" dirty="0"/>
          </a:p>
        </p:txBody>
      </p:sp>
    </p:spTree>
    <p:extLst>
      <p:ext uri="{BB962C8B-B14F-4D97-AF65-F5344CB8AC3E}">
        <p14:creationId xmlns:p14="http://schemas.microsoft.com/office/powerpoint/2010/main" val="343725960"/>
      </p:ext>
    </p:extLst>
  </p:cSld>
  <p:clrMapOvr>
    <a:masterClrMapping/>
  </p:clrMapOvr>
</p:notes>
</file>

<file path=ppt/notesSlides/notesSlide4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Bias</a:t>
            </a:r>
            <a:r>
              <a:rPr lang="en-US" dirty="0"/>
              <a:t> is the difference between the true value (reference</a:t>
            </a:r>
            <a:r>
              <a:rPr lang="en-US" baseline="0" dirty="0"/>
              <a:t> value) </a:t>
            </a:r>
            <a:r>
              <a:rPr lang="en-US" dirty="0"/>
              <a:t>and the observed average of the measurements on the same characteristic on the same part.</a:t>
            </a:r>
          </a:p>
          <a:p>
            <a:pPr>
              <a:buFont typeface="Arial" pitchFamily="34" charset="0"/>
              <a:buChar char="•"/>
            </a:pPr>
            <a:r>
              <a:rPr lang="en-US" baseline="0" dirty="0"/>
              <a:t> Think of it as a measurement system’s absolute correctness versus a standard (or true value).</a:t>
            </a:r>
          </a:p>
          <a:p>
            <a:pPr>
              <a:buFont typeface="Arial" pitchFamily="34" charset="0"/>
              <a:buChar char="•"/>
            </a:pPr>
            <a:r>
              <a:rPr lang="en-US" baseline="0" dirty="0"/>
              <a:t> To calculate bias, take the average value of a number of measurements and subtract the reference value, which is the true value or standard, agreed-upon value.</a:t>
            </a:r>
          </a:p>
          <a:p>
            <a:pPr>
              <a:buFont typeface="Arial" pitchFamily="34" charset="0"/>
              <a:buChar char="•"/>
            </a:pP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403</a:t>
            </a:fld>
            <a:endParaRPr lang="en-US" dirty="0"/>
          </a:p>
        </p:txBody>
      </p:sp>
    </p:spTree>
    <p:extLst>
      <p:ext uri="{BB962C8B-B14F-4D97-AF65-F5344CB8AC3E}">
        <p14:creationId xmlns:p14="http://schemas.microsoft.com/office/powerpoint/2010/main" val="2302453655"/>
      </p:ext>
    </p:extLst>
  </p:cSld>
  <p:clrMapOvr>
    <a:masterClrMapping/>
  </p:clrMapOvr>
</p:notes>
</file>

<file path=ppt/notesSlides/notesSlide4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t>
            </a:r>
            <a:r>
              <a:rPr lang="en-US" baseline="0" dirty="0"/>
              <a:t>this visual, you can see that the group of observations is consistently to the right of the reference value. The blue value represents the grand mean described on the last page. The goal is to reduce the distance between the blue and green lines, thereby reducing bias.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404</a:t>
            </a:fld>
            <a:endParaRPr lang="en-US" dirty="0"/>
          </a:p>
        </p:txBody>
      </p:sp>
    </p:spTree>
    <p:extLst>
      <p:ext uri="{BB962C8B-B14F-4D97-AF65-F5344CB8AC3E}">
        <p14:creationId xmlns:p14="http://schemas.microsoft.com/office/powerpoint/2010/main" val="336066585"/>
      </p:ext>
    </p:extLst>
  </p:cSld>
  <p:clrMapOvr>
    <a:masterClrMapping/>
  </p:clrMapOvr>
</p:notes>
</file>

<file path=ppt/notesSlides/notesSlide4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draw a conclusion about bias, we will need to understand if the difference between the reference value and observed values are statistically significant or not. We will learn later how to apply hypothesis tests or use confidence intervals to do this.</a:t>
            </a:r>
          </a:p>
          <a:p>
            <a:pPr>
              <a:buFont typeface="Arial" pitchFamily="34" charset="0"/>
              <a:buChar char="•"/>
            </a:pPr>
            <a:r>
              <a:rPr lang="en-US" baseline="0" dirty="0"/>
              <a:t> If the reference value is not statistically different from the observed values, then we can ignore the bias. If it is statistically significant, we will need to eliminate the bias before proceeding.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405</a:t>
            </a:fld>
            <a:endParaRPr lang="en-US" dirty="0"/>
          </a:p>
        </p:txBody>
      </p:sp>
    </p:spTree>
    <p:extLst>
      <p:ext uri="{BB962C8B-B14F-4D97-AF65-F5344CB8AC3E}">
        <p14:creationId xmlns:p14="http://schemas.microsoft.com/office/powerpoint/2010/main" val="1681658689"/>
      </p:ext>
    </p:extLst>
  </p:cSld>
  <p:clrMapOvr>
    <a:masterClrMapping/>
  </p:clrMapOvr>
</p:notes>
</file>

<file path=ppt/notesSlides/notesSlide4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things that might cause</a:t>
            </a:r>
            <a:r>
              <a:rPr lang="en-US" baseline="0" dirty="0"/>
              <a:t> bias are:</a:t>
            </a:r>
          </a:p>
          <a:p>
            <a:pPr>
              <a:buFont typeface="Arial" pitchFamily="34" charset="0"/>
              <a:buChar char="•"/>
            </a:pPr>
            <a:r>
              <a:rPr lang="en-US" baseline="0" dirty="0"/>
              <a:t> There could be something wrong with the standard (or reference value). For example, think about weight standards that are used to calibrate scales. If the weight is damaged in some way such that it no longer represents the standard, then obviously we will not be able to measure the correct value.</a:t>
            </a:r>
          </a:p>
          <a:p>
            <a:pPr>
              <a:buFont typeface="Arial" pitchFamily="34" charset="0"/>
              <a:buChar char="•"/>
            </a:pPr>
            <a:r>
              <a:rPr lang="en-US" baseline="0" dirty="0"/>
              <a:t> Perhaps the person doing the measuring was not trained properly and he or she consistently performs the measurement incorrectly.</a:t>
            </a:r>
          </a:p>
          <a:p>
            <a:pPr>
              <a:buFont typeface="Arial" pitchFamily="34" charset="0"/>
              <a:buChar char="•"/>
            </a:pPr>
            <a:r>
              <a:rPr lang="en-US" baseline="0" dirty="0"/>
              <a:t> The measuring equipment could be damaged, or perhaps it is not calibrated properly.</a:t>
            </a:r>
          </a:p>
          <a:p>
            <a:pPr>
              <a:buFont typeface="Arial" pitchFamily="34" charset="0"/>
              <a:buChar char="•"/>
            </a:pPr>
            <a:r>
              <a:rPr lang="en-US" baseline="0" dirty="0"/>
              <a:t> The appraisers themselves might read the instrument incorrectly.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406</a:t>
            </a:fld>
            <a:endParaRPr lang="en-US" dirty="0"/>
          </a:p>
        </p:txBody>
      </p:sp>
    </p:spTree>
    <p:extLst>
      <p:ext uri="{BB962C8B-B14F-4D97-AF65-F5344CB8AC3E}">
        <p14:creationId xmlns:p14="http://schemas.microsoft.com/office/powerpoint/2010/main" val="751381651"/>
      </p:ext>
    </p:extLst>
  </p:cSld>
  <p:clrMapOvr>
    <a:masterClrMapping/>
  </p:clrMapOvr>
</p:notes>
</file>

<file path=ppt/notesSlides/notesSlide4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Linearity</a:t>
            </a:r>
            <a:r>
              <a:rPr lang="en-US" baseline="0" dirty="0"/>
              <a:t> measures how consistent the bias is over a range of possible measurements. For example, is the bias the same when measuring low values as it is when reading high values?</a:t>
            </a:r>
          </a:p>
          <a:p>
            <a:pPr>
              <a:buFont typeface="Arial" pitchFamily="34" charset="0"/>
              <a:buChar char="•"/>
            </a:pPr>
            <a:r>
              <a:rPr lang="en-US" baseline="0" dirty="0"/>
              <a:t> In this example, it shows a situation where the bias is </a:t>
            </a:r>
            <a:r>
              <a:rPr lang="en-US" i="1" baseline="0" dirty="0"/>
              <a:t>not</a:t>
            </a:r>
            <a:r>
              <a:rPr lang="en-US" baseline="0" dirty="0"/>
              <a:t> linear. The bias is relatively small at the low end when measuring a 10 lb object (0.01 pounds); however, when weighing a 100 </a:t>
            </a:r>
            <a:r>
              <a:rPr lang="en-US" baseline="0" dirty="0" err="1"/>
              <a:t>lb</a:t>
            </a:r>
            <a:r>
              <a:rPr lang="en-US" baseline="0" dirty="0"/>
              <a:t> object, the bias is much larger (10 lbs).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407</a:t>
            </a:fld>
            <a:endParaRPr lang="en-US" dirty="0"/>
          </a:p>
        </p:txBody>
      </p:sp>
    </p:spTree>
    <p:extLst>
      <p:ext uri="{BB962C8B-B14F-4D97-AF65-F5344CB8AC3E}">
        <p14:creationId xmlns:p14="http://schemas.microsoft.com/office/powerpoint/2010/main" val="2521368990"/>
      </p:ext>
    </p:extLst>
  </p:cSld>
  <p:clrMapOvr>
    <a:masterClrMapping/>
  </p:clrMapOvr>
</p:notes>
</file>

<file path=ppt/notesSlides/notesSlide4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Imagine</a:t>
            </a:r>
            <a:r>
              <a:rPr lang="en-US" baseline="0" dirty="0"/>
              <a:t> the previous example with the 10 lb and 100 lb objects as the reference values. Look at the blue average measured values in relation to the true value at the low and high end.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408</a:t>
            </a:fld>
            <a:endParaRPr lang="en-US" dirty="0"/>
          </a:p>
        </p:txBody>
      </p:sp>
    </p:spTree>
    <p:extLst>
      <p:ext uri="{BB962C8B-B14F-4D97-AF65-F5344CB8AC3E}">
        <p14:creationId xmlns:p14="http://schemas.microsoft.com/office/powerpoint/2010/main" val="775520364"/>
      </p:ext>
    </p:extLst>
  </p:cSld>
  <p:clrMapOvr>
    <a:masterClrMapping/>
  </p:clrMapOvr>
</p:notes>
</file>

<file path=ppt/notesSlides/notesSlide4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are showing how a scatter</a:t>
            </a:r>
            <a:r>
              <a:rPr lang="en-US" baseline="0" dirty="0"/>
              <a:t> plot can be used to demonstrate linearity of a measurement system.</a:t>
            </a:r>
          </a:p>
          <a:p>
            <a:pPr>
              <a:buFont typeface="Arial" pitchFamily="34" charset="0"/>
              <a:buChar char="•"/>
            </a:pPr>
            <a:r>
              <a:rPr lang="en-US" baseline="0" dirty="0"/>
              <a:t> The X axis represents the reference values, and the Y axis is the bias. The best fit line will help us to determine the slope.</a:t>
            </a:r>
          </a:p>
          <a:p>
            <a:pPr>
              <a:buFont typeface="Arial" pitchFamily="34" charset="0"/>
              <a:buChar char="•"/>
            </a:pPr>
            <a:r>
              <a:rPr lang="en-US" baseline="0" dirty="0"/>
              <a:t> The ideal linearity would be for the slope of this value to be zero (no change in bias for any change in reference value). In other words, the line would be perfectly horizontal.</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409</a:t>
            </a:fld>
            <a:endParaRPr lang="en-US" dirty="0"/>
          </a:p>
        </p:txBody>
      </p:sp>
    </p:spTree>
    <p:extLst>
      <p:ext uri="{BB962C8B-B14F-4D97-AF65-F5344CB8AC3E}">
        <p14:creationId xmlns:p14="http://schemas.microsoft.com/office/powerpoint/2010/main" val="1943184138"/>
      </p:ext>
    </p:extLst>
  </p:cSld>
  <p:clrMapOvr>
    <a:masterClrMapping/>
  </p:clrMapOvr>
</p:notes>
</file>

<file path=ppt/notesSlides/notesSlide4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As we saw on the previous page, we know that slope is an important computation in determining the linearity of a measurement system.</a:t>
            </a:r>
          </a:p>
          <a:p>
            <a:pPr>
              <a:buFont typeface="Arial" pitchFamily="34" charset="0"/>
              <a:buChar char="•"/>
            </a:pPr>
            <a:r>
              <a:rPr lang="en-US" dirty="0"/>
              <a:t>This</a:t>
            </a:r>
            <a:r>
              <a:rPr lang="en-US" baseline="0" dirty="0"/>
              <a:t> is based on the fact that th</a:t>
            </a:r>
            <a:r>
              <a:rPr lang="en-US" dirty="0"/>
              <a:t>e equation of a line defines the relationship between the bias and the reference values of the parts or samples.</a:t>
            </a:r>
          </a:p>
          <a:p>
            <a:pPr>
              <a:buFont typeface="Arial" pitchFamily="34" charset="0"/>
              <a:buChar char="•"/>
            </a:pPr>
            <a:r>
              <a:rPr lang="en-US" baseline="0" dirty="0"/>
              <a:t>Remember that t</a:t>
            </a:r>
            <a:r>
              <a:rPr lang="en-US" dirty="0"/>
              <a:t>he bias is the value of the sample measurement minus the reference measurement. </a:t>
            </a:r>
            <a:endParaRPr lang="en-US" baseline="0" dirty="0"/>
          </a:p>
          <a:p>
            <a:pPr>
              <a:buFont typeface="Arial" pitchFamily="34" charset="0"/>
              <a:buChar char="•"/>
            </a:pPr>
            <a:r>
              <a:rPr lang="en-US" baseline="0" dirty="0"/>
              <a:t>The formula for calculating the slope is on this page, where </a:t>
            </a:r>
            <a:r>
              <a:rPr lang="en-US" i="1" baseline="0" dirty="0"/>
              <a:t>x</a:t>
            </a:r>
            <a:r>
              <a:rPr lang="en-US" baseline="0" dirty="0"/>
              <a:t> is the reference value, </a:t>
            </a:r>
            <a:r>
              <a:rPr lang="en-US" i="1" baseline="0" dirty="0"/>
              <a:t>y</a:t>
            </a:r>
            <a:r>
              <a:rPr lang="en-US" baseline="0" dirty="0"/>
              <a:t> is the bias at each reference, and </a:t>
            </a:r>
            <a:r>
              <a:rPr lang="en-US" i="1" baseline="0" dirty="0"/>
              <a:t>n</a:t>
            </a:r>
            <a:r>
              <a:rPr lang="en-US" baseline="0" dirty="0"/>
              <a:t> is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410</a:t>
            </a:fld>
            <a:endParaRPr lang="en-US" dirty="0"/>
          </a:p>
        </p:txBody>
      </p:sp>
    </p:spTree>
    <p:extLst>
      <p:ext uri="{BB962C8B-B14F-4D97-AF65-F5344CB8AC3E}">
        <p14:creationId xmlns:p14="http://schemas.microsoft.com/office/powerpoint/2010/main" val="3925230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a:t>
            </a:r>
            <a:r>
              <a:rPr lang="en-US" baseline="0" dirty="0"/>
              <a:t> is important to know the many roles in Six Sigma to understand where responsibilities lie to execute a project.</a:t>
            </a:r>
          </a:p>
          <a:p>
            <a:pPr>
              <a:buFont typeface="Arial" pitchFamily="34" charset="0"/>
              <a:buChar char="•"/>
            </a:pPr>
            <a:r>
              <a:rPr lang="en-US" baseline="0" dirty="0"/>
              <a:t>Most commonly known are Belts (Black Belt, Green Belt, Master Black Belt, and Yellow Belt).</a:t>
            </a:r>
          </a:p>
          <a:p>
            <a:pPr>
              <a:buFont typeface="Arial" pitchFamily="34" charset="0"/>
              <a:buChar char="•"/>
            </a:pPr>
            <a:r>
              <a:rPr lang="en-US" baseline="0" dirty="0"/>
              <a:t>There are other roles as well, such as Champion, Sponsor, and Stakeholder.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a:t>
            </a:fld>
            <a:endParaRPr lang="en-US" dirty="0"/>
          </a:p>
        </p:txBody>
      </p:sp>
    </p:spTree>
    <p:extLst>
      <p:ext uri="{BB962C8B-B14F-4D97-AF65-F5344CB8AC3E}">
        <p14:creationId xmlns:p14="http://schemas.microsoft.com/office/powerpoint/2010/main" val="277430530"/>
      </p:ext>
    </p:extLst>
  </p:cSld>
  <p:clrMapOvr>
    <a:masterClrMapping/>
  </p:clrMapOvr>
</p:notes>
</file>

<file path=ppt/notesSlides/notesSlide4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will notice, some of the things we discussed as causes for bias are also potential causes for linearity issues: training, damaged or improperly-calibrated equipment.</a:t>
            </a:r>
          </a:p>
          <a:p>
            <a:pPr>
              <a:buFont typeface="Arial" pitchFamily="34" charset="0"/>
              <a:buChar char="•"/>
            </a:pPr>
            <a:r>
              <a:rPr lang="en-US" baseline="0" dirty="0"/>
              <a:t> How these issues manifest themselves is the difference, because bias can become an issue at the low and high ends of a measurement range.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411</a:t>
            </a:fld>
            <a:endParaRPr lang="en-US" dirty="0"/>
          </a:p>
        </p:txBody>
      </p:sp>
    </p:spTree>
    <p:extLst>
      <p:ext uri="{BB962C8B-B14F-4D97-AF65-F5344CB8AC3E}">
        <p14:creationId xmlns:p14="http://schemas.microsoft.com/office/powerpoint/2010/main" val="19740595"/>
      </p:ext>
    </p:extLst>
  </p:cSld>
  <p:clrMapOvr>
    <a:masterClrMapping/>
  </p:clrMapOvr>
</p:notes>
</file>

<file path=ppt/notesSlides/notesSlide4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Stability</a:t>
            </a:r>
            <a:r>
              <a:rPr lang="en-US" dirty="0"/>
              <a:t> is the last</a:t>
            </a:r>
            <a:r>
              <a:rPr lang="en-US" baseline="0" dirty="0"/>
              <a:t> attribute of accuracy. It is an attribute that describes how consistently a measurement system can return a value when measuring the same thing repeatedly over time.</a:t>
            </a:r>
          </a:p>
          <a:p>
            <a:pPr>
              <a:buFont typeface="Arial" pitchFamily="34" charset="0"/>
              <a:buChar char="•"/>
            </a:pPr>
            <a:r>
              <a:rPr lang="en-US" baseline="0" dirty="0"/>
              <a:t> A system without stability is not reliable.</a:t>
            </a:r>
          </a:p>
          <a:p>
            <a:pPr>
              <a:buFont typeface="Arial" pitchFamily="34" charset="0"/>
              <a:buChar char="•"/>
            </a:pPr>
            <a:r>
              <a:rPr lang="en-US" baseline="0" dirty="0"/>
              <a:t> To assess a measurement system’s stability we use control charts.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412</a:t>
            </a:fld>
            <a:endParaRPr lang="en-US" dirty="0"/>
          </a:p>
        </p:txBody>
      </p:sp>
    </p:spTree>
    <p:extLst>
      <p:ext uri="{BB962C8B-B14F-4D97-AF65-F5344CB8AC3E}">
        <p14:creationId xmlns:p14="http://schemas.microsoft.com/office/powerpoint/2010/main" val="458860572"/>
      </p:ext>
    </p:extLst>
  </p:cSld>
  <p:clrMapOvr>
    <a:masterClrMapping/>
  </p:clrMapOvr>
</p:notes>
</file>

<file path=ppt/notesSlides/notesSlide4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As you can</a:t>
            </a:r>
            <a:r>
              <a:rPr lang="en-US" baseline="0" dirty="0"/>
              <a:t> see in the example, this measurement system’s bias increases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413</a:t>
            </a:fld>
            <a:endParaRPr lang="en-US" dirty="0"/>
          </a:p>
        </p:txBody>
      </p:sp>
    </p:spTree>
    <p:extLst>
      <p:ext uri="{BB962C8B-B14F-4D97-AF65-F5344CB8AC3E}">
        <p14:creationId xmlns:p14="http://schemas.microsoft.com/office/powerpoint/2010/main" val="3542787769"/>
      </p:ext>
    </p:extLst>
  </p:cSld>
  <p:clrMapOvr>
    <a:masterClrMapping/>
  </p:clrMapOvr>
</p:notes>
</file>

<file path=ppt/notesSlides/notesSlide4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control charts are the evaluation system used to evaluate the stability of a measurement system.</a:t>
            </a:r>
          </a:p>
          <a:p>
            <a:pPr>
              <a:buFont typeface="Arial" pitchFamily="34" charset="0"/>
              <a:buChar char="•"/>
            </a:pPr>
            <a:r>
              <a:rPr lang="en-US" baseline="0" dirty="0"/>
              <a:t> As long as the data points stay within the control limits, the measurement system is stable.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414</a:t>
            </a:fld>
            <a:endParaRPr lang="en-US" dirty="0"/>
          </a:p>
        </p:txBody>
      </p:sp>
    </p:spTree>
    <p:extLst>
      <p:ext uri="{BB962C8B-B14F-4D97-AF65-F5344CB8AC3E}">
        <p14:creationId xmlns:p14="http://schemas.microsoft.com/office/powerpoint/2010/main" val="4174521196"/>
      </p:ext>
    </p:extLst>
  </p:cSld>
  <p:clrMapOvr>
    <a:masterClrMapping/>
  </p:clrMapOvr>
</p:notes>
</file>

<file path=ppt/notesSlides/notesSlide4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a:t>
            </a:r>
            <a:r>
              <a:rPr lang="en-US" baseline="0" dirty="0"/>
              <a:t> are many possible causes for a measurement system’s lack of stability.</a:t>
            </a:r>
          </a:p>
          <a:p>
            <a:pPr>
              <a:buFont typeface="Arial" pitchFamily="34" charset="0"/>
              <a:buChar char="•"/>
            </a:pPr>
            <a:r>
              <a:rPr lang="en-US" baseline="0" dirty="0"/>
              <a:t> Consider two appraisers who were trained at two different times, and they would measure differently, or consider two appraisers who do not follow the procedures in the same way.</a:t>
            </a:r>
          </a:p>
          <a:p>
            <a:pPr>
              <a:buFont typeface="Arial" pitchFamily="34" charset="0"/>
              <a:buChar char="•"/>
            </a:pPr>
            <a:r>
              <a:rPr lang="en-US" baseline="0" dirty="0"/>
              <a:t> Measurement equipment can wear out over time, lose calibration, or even break, obviously affecting its ability to measure accurately over time.</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415</a:t>
            </a:fld>
            <a:endParaRPr lang="en-US" dirty="0"/>
          </a:p>
        </p:txBody>
      </p:sp>
    </p:spTree>
    <p:extLst>
      <p:ext uri="{BB962C8B-B14F-4D97-AF65-F5344CB8AC3E}">
        <p14:creationId xmlns:p14="http://schemas.microsoft.com/office/powerpoint/2010/main" val="408041197"/>
      </p:ext>
    </p:extLst>
  </p:cSld>
  <p:clrMapOvr>
    <a:masterClrMapping/>
  </p:clrMapOvr>
</p:notes>
</file>

<file path=ppt/notesSlides/notesSlide4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416</a:t>
            </a:fld>
            <a:endParaRPr lang="en-US" dirty="0"/>
          </a:p>
        </p:txBody>
      </p:sp>
    </p:spTree>
    <p:extLst>
      <p:ext uri="{BB962C8B-B14F-4D97-AF65-F5344CB8AC3E}">
        <p14:creationId xmlns:p14="http://schemas.microsoft.com/office/powerpoint/2010/main" val="3442738241"/>
      </p:ext>
    </p:extLst>
  </p:cSld>
  <p:clrMapOvr>
    <a:masterClrMapping/>
  </p:clrMapOvr>
</p:notes>
</file>

<file path=ppt/notesSlides/notesSlide4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Repeatability evaluates the ability of an appraiser to repeat the measurement and get the same value when observing the same object several times, using the same equipment.</a:t>
            </a:r>
          </a:p>
          <a:p>
            <a:pPr>
              <a:buFont typeface="Arial" pitchFamily="34" charset="0"/>
              <a:buChar char="•"/>
            </a:pPr>
            <a:r>
              <a:rPr lang="en-US" baseline="0" dirty="0"/>
              <a:t> The measure of repeatability is the level of agreement between those several observations. It measures the inherent variation of the measurement system.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417</a:t>
            </a:fld>
            <a:endParaRPr lang="en-US" dirty="0"/>
          </a:p>
        </p:txBody>
      </p:sp>
    </p:spTree>
    <p:extLst>
      <p:ext uri="{BB962C8B-B14F-4D97-AF65-F5344CB8AC3E}">
        <p14:creationId xmlns:p14="http://schemas.microsoft.com/office/powerpoint/2010/main" val="4270494351"/>
      </p:ext>
    </p:extLst>
  </p:cSld>
  <p:clrMapOvr>
    <a:masterClrMapping/>
  </p:clrMapOvr>
</p:notes>
</file>

<file path=ppt/notesSlides/notesSlide4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Reproducibility assesses the ability of different</a:t>
            </a:r>
            <a:r>
              <a:rPr lang="en-US" baseline="0" dirty="0"/>
              <a:t> appraisers to obtain the same value when measuring the same object. </a:t>
            </a:r>
          </a:p>
          <a:p>
            <a:pPr>
              <a:buFont typeface="Arial" pitchFamily="34" charset="0"/>
              <a:buChar char="•"/>
            </a:pPr>
            <a:r>
              <a:rPr lang="en-US" baseline="0" dirty="0"/>
              <a:t>The measure of reproducibility is the level of agreement between two appraisers. So while repeatability is inherent to the measurement system, reproducibility is not; it can be caused by different people, in different places, using different instruments, in different environments.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418</a:t>
            </a:fld>
            <a:endParaRPr lang="en-US" dirty="0"/>
          </a:p>
        </p:txBody>
      </p:sp>
    </p:spTree>
    <p:extLst>
      <p:ext uri="{BB962C8B-B14F-4D97-AF65-F5344CB8AC3E}">
        <p14:creationId xmlns:p14="http://schemas.microsoft.com/office/powerpoint/2010/main" val="2618060536"/>
      </p:ext>
    </p:extLst>
  </p:cSld>
  <p:clrMapOvr>
    <a:masterClrMapping/>
  </p:clrMapOvr>
</p:notes>
</file>

<file path=ppt/notesSlides/notesSlide4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Gauge R&amp;R is a common method to analyze the precision of a measurement system.</a:t>
            </a:r>
          </a:p>
          <a:p>
            <a:pPr>
              <a:buFont typeface="Arial" pitchFamily="34" charset="0"/>
              <a:buChar char="•"/>
            </a:pPr>
            <a:r>
              <a:rPr lang="en-US" baseline="0" dirty="0"/>
              <a:t> The variation is analyzed using the Analysis of Variance (ANOVA).</a:t>
            </a:r>
          </a:p>
          <a:p>
            <a:pPr>
              <a:buFont typeface="Arial" pitchFamily="34" charset="0"/>
              <a:buChar char="•"/>
            </a:pPr>
            <a:r>
              <a:rPr lang="en-US" baseline="0" dirty="0"/>
              <a:t> Remember that </a:t>
            </a:r>
            <a:r>
              <a:rPr lang="en-US" dirty="0"/>
              <a:t>gauge R&amp;R </a:t>
            </a:r>
            <a:r>
              <a:rPr lang="en-US" baseline="0" dirty="0"/>
              <a:t>measures </a:t>
            </a:r>
            <a:r>
              <a:rPr lang="en-US" i="1" baseline="0" dirty="0"/>
              <a:t>only </a:t>
            </a:r>
            <a:r>
              <a:rPr lang="en-US" baseline="0" dirty="0"/>
              <a:t>the precision of the measurement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419</a:t>
            </a:fld>
            <a:endParaRPr lang="en-US" dirty="0"/>
          </a:p>
        </p:txBody>
      </p:sp>
    </p:spTree>
    <p:extLst>
      <p:ext uri="{BB962C8B-B14F-4D97-AF65-F5344CB8AC3E}">
        <p14:creationId xmlns:p14="http://schemas.microsoft.com/office/powerpoint/2010/main" val="2517958318"/>
      </p:ext>
    </p:extLst>
  </p:cSld>
  <p:clrMapOvr>
    <a:masterClrMapping/>
  </p:clrMapOvr>
</p:notes>
</file>

<file path=ppt/notesSlides/notesSlide4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gauge R&amp;R is</a:t>
            </a:r>
            <a:r>
              <a:rPr lang="en-US" baseline="0" dirty="0"/>
              <a:t> a controlled study in which multiple appraisers are given multiple, random samples to measure, and they must repeat the process multiple times. You can see the number of each factor can be varied, as evidenced by the representative letters </a:t>
            </a:r>
            <a:r>
              <a:rPr lang="en-US" i="1" baseline="0" dirty="0"/>
              <a:t>k</a:t>
            </a:r>
            <a:r>
              <a:rPr lang="en-US" baseline="0" dirty="0"/>
              <a:t>, </a:t>
            </a:r>
            <a:r>
              <a:rPr lang="en-US" i="1" baseline="0" dirty="0"/>
              <a:t>n</a:t>
            </a:r>
            <a:r>
              <a:rPr lang="en-US" baseline="0" dirty="0"/>
              <a:t>, and </a:t>
            </a:r>
            <a:r>
              <a:rPr lang="en-US" i="1" baseline="0" dirty="0"/>
              <a:t>p</a:t>
            </a:r>
            <a:r>
              <a:rPr lang="en-US" baseline="0" dirty="0"/>
              <a:t>.</a:t>
            </a:r>
          </a:p>
          <a:p>
            <a:pPr>
              <a:buFont typeface="Arial" pitchFamily="34" charset="0"/>
              <a:buChar char="•"/>
            </a:pPr>
            <a:r>
              <a:rPr lang="en-US" baseline="0" dirty="0"/>
              <a:t>To conduct the study, each of the appraisers will measure each sample independently. The order in which they measure must be randomized.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420</a:t>
            </a:fld>
            <a:endParaRPr lang="en-US" dirty="0"/>
          </a:p>
        </p:txBody>
      </p:sp>
    </p:spTree>
    <p:extLst>
      <p:ext uri="{BB962C8B-B14F-4D97-AF65-F5344CB8AC3E}">
        <p14:creationId xmlns:p14="http://schemas.microsoft.com/office/powerpoint/2010/main" val="532567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Different Belt levels are associated</a:t>
            </a:r>
            <a:r>
              <a:rPr lang="en-US" baseline="0" dirty="0"/>
              <a:t> with differing levels of expertise in Six Sigma, with Master Black Belt being the most highly trained expert, to Yellow belt having very basic knowledge.</a:t>
            </a:r>
          </a:p>
          <a:p>
            <a:pPr>
              <a:buFont typeface="Arial" pitchFamily="34" charset="0"/>
              <a:buChar char="•"/>
            </a:pPr>
            <a:r>
              <a:rPr lang="en-US" baseline="0" dirty="0"/>
              <a:t>There are also other roles that are very important to the success of Six Sigma initiatives, such as Champions, Sponsors, Stakeholders, and Subject Matter Experts.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a:t>
            </a:fld>
            <a:endParaRPr lang="en-US" dirty="0"/>
          </a:p>
        </p:txBody>
      </p:sp>
    </p:spTree>
    <p:extLst>
      <p:ext uri="{BB962C8B-B14F-4D97-AF65-F5344CB8AC3E}">
        <p14:creationId xmlns:p14="http://schemas.microsoft.com/office/powerpoint/2010/main" val="2242426457"/>
      </p:ext>
    </p:extLst>
  </p:cSld>
  <p:clrMapOvr>
    <a:masterClrMapping/>
  </p:clrMapOvr>
</p:notes>
</file>

<file path=ppt/notesSlides/notesSlide4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can be seen in this equation for total</a:t>
            </a:r>
            <a:r>
              <a:rPr lang="en-US" baseline="0" dirty="0"/>
              <a:t> measurement variance, there are several components: the appraisers, the parts being measured, the interaction between the appraisers and parts, and the repeatability.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421</a:t>
            </a:fld>
            <a:endParaRPr lang="en-US" dirty="0"/>
          </a:p>
        </p:txBody>
      </p:sp>
    </p:spTree>
    <p:extLst>
      <p:ext uri="{BB962C8B-B14F-4D97-AF65-F5344CB8AC3E}">
        <p14:creationId xmlns:p14="http://schemas.microsoft.com/office/powerpoint/2010/main" val="2389462377"/>
      </p:ext>
    </p:extLst>
  </p:cSld>
  <p:clrMapOvr>
    <a:masterClrMapping/>
  </p:clrMapOvr>
</p:notes>
</file>

<file path=ppt/notesSlides/notesSlide4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can see here, we can also show the total variance of the measurement system is a function of the reproducibility, the repeatability, and the variance in parts. It ties back to the equation on the previous page when you substitute variance in the appraisers and the variance in interaction between appraisers and parts with reproducibility.</a:t>
            </a:r>
          </a:p>
          <a:p>
            <a:pPr>
              <a:buFont typeface="Arial" pitchFamily="34" charset="0"/>
              <a:buChar char="•"/>
            </a:pPr>
            <a:r>
              <a:rPr lang="en-US" baseline="0" dirty="0"/>
              <a:t> The goal is to minimize reproducibility variance and repeatability variance so you are only left with variance in parts – the variance in the parts is the “true” variance.</a:t>
            </a:r>
          </a:p>
          <a:p>
            <a:pPr>
              <a:buFont typeface="Arial" pitchFamily="34" charset="0"/>
              <a:buChar char="•"/>
            </a:pPr>
            <a:r>
              <a:rPr lang="en-US" baseline="0" dirty="0"/>
              <a:t>The </a:t>
            </a:r>
            <a:r>
              <a:rPr lang="en-US" i="1" baseline="0" dirty="0"/>
              <a:t>precision</a:t>
            </a:r>
            <a:r>
              <a:rPr lang="en-US" baseline="0" dirty="0"/>
              <a:t> of the measurement system is represented by the sum of the repeatability variance and reproducibility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422</a:t>
            </a:fld>
            <a:endParaRPr lang="en-US" dirty="0"/>
          </a:p>
        </p:txBody>
      </p:sp>
    </p:spTree>
    <p:extLst>
      <p:ext uri="{BB962C8B-B14F-4D97-AF65-F5344CB8AC3E}">
        <p14:creationId xmlns:p14="http://schemas.microsoft.com/office/powerpoint/2010/main" val="3421237232"/>
      </p:ext>
    </p:extLst>
  </p:cSld>
  <p:clrMapOvr>
    <a:masterClrMapping/>
  </p:clrMapOvr>
</p:notes>
</file>

<file path=ppt/notesSlides/notesSlide4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variation</a:t>
            </a:r>
            <a:r>
              <a:rPr lang="en-US" baseline="0" dirty="0"/>
              <a:t> of each component can be represented by the standard deviation (or sigma) for each component multiplied by Z(0), which is a sigma multiplier that assumes a specific confidence level for the spread of the data.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important because we will use the variation to calculate each component’s contribution to the total measurement variation of the system.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423</a:t>
            </a:fld>
            <a:endParaRPr lang="en-US" dirty="0"/>
          </a:p>
        </p:txBody>
      </p:sp>
    </p:spTree>
    <p:extLst>
      <p:ext uri="{BB962C8B-B14F-4D97-AF65-F5344CB8AC3E}">
        <p14:creationId xmlns:p14="http://schemas.microsoft.com/office/powerpoint/2010/main" val="706603689"/>
      </p:ext>
    </p:extLst>
  </p:cSld>
  <p:clrMapOvr>
    <a:masterClrMapping/>
  </p:clrMapOvr>
</p:notes>
</file>

<file path=ppt/notesSlides/notesSlide4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goal for this calculation is to determine how much variation is contributed by repeatability and reproducibility variation. </a:t>
            </a:r>
          </a:p>
          <a:p>
            <a:endParaRPr lang="en-US" baseline="0" dirty="0"/>
          </a:p>
          <a:p>
            <a:r>
              <a:rPr lang="en-US" baseline="0" dirty="0"/>
              <a:t>As you can imagine, the lower the contribution from these components the better, but there are some guidelines for how to assess the quality of the measurement system:</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Less than 10% – R&amp;R contribution is satisfactory.</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10–30% – is a bit tougher and one must consider risks and tradeoffs before deciding if the measurement system is adequate.</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 Over 30% – is unacceptable.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424</a:t>
            </a:fld>
            <a:endParaRPr lang="en-US" dirty="0"/>
          </a:p>
        </p:txBody>
      </p:sp>
    </p:spTree>
    <p:extLst>
      <p:ext uri="{BB962C8B-B14F-4D97-AF65-F5344CB8AC3E}">
        <p14:creationId xmlns:p14="http://schemas.microsoft.com/office/powerpoint/2010/main" val="3708115240"/>
      </p:ext>
    </p:extLst>
  </p:cSld>
  <p:clrMapOvr>
    <a:masterClrMapping/>
  </p:clrMapOvr>
</p:notes>
</file>

<file path=ppt/notesSlides/notesSlide4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425</a:t>
            </a:fld>
            <a:endParaRPr lang="en-US" dirty="0"/>
          </a:p>
        </p:txBody>
      </p:sp>
    </p:spTree>
    <p:extLst>
      <p:ext uri="{BB962C8B-B14F-4D97-AF65-F5344CB8AC3E}">
        <p14:creationId xmlns:p14="http://schemas.microsoft.com/office/powerpoint/2010/main" val="797736153"/>
      </p:ext>
    </p:extLst>
  </p:cSld>
  <p:clrMapOvr>
    <a:masterClrMapping/>
  </p:clrMapOvr>
</p:notes>
</file>

<file path=ppt/notesSlides/notesSlide4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a:t>
            </a:r>
            <a:r>
              <a:rPr lang="en-US" baseline="0" dirty="0"/>
              <a:t> ha</a:t>
            </a:r>
            <a:r>
              <a:rPr lang="en-US" dirty="0"/>
              <a:t>ve learned on the previous</a:t>
            </a:r>
            <a:r>
              <a:rPr lang="en-US" baseline="0" dirty="0"/>
              <a:t> pages, variation in measurements comes from two main sources: from the actual objects being measured, and from the measurement system.</a:t>
            </a:r>
          </a:p>
          <a:p>
            <a:pPr>
              <a:buFont typeface="Arial" pitchFamily="34" charset="0"/>
              <a:buChar char="•"/>
            </a:pPr>
            <a:r>
              <a:rPr lang="en-US" baseline="0" dirty="0"/>
              <a:t> We can use a variable gage R&amp;R” study to determine how much variation comes from the objects (or parts) and how much comes from the measurement system.</a:t>
            </a:r>
          </a:p>
          <a:p>
            <a:pPr>
              <a:buFont typeface="Arial" pitchFamily="34" charset="0"/>
              <a:buChar char="•"/>
            </a:pPr>
            <a:r>
              <a:rPr lang="en-US" baseline="0" dirty="0"/>
              <a:t> We will now look at the key measures from this type of study to help us understand which components are driving the variation.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426</a:t>
            </a:fld>
            <a:endParaRPr lang="en-US" dirty="0"/>
          </a:p>
        </p:txBody>
      </p:sp>
    </p:spTree>
    <p:extLst>
      <p:ext uri="{BB962C8B-B14F-4D97-AF65-F5344CB8AC3E}">
        <p14:creationId xmlns:p14="http://schemas.microsoft.com/office/powerpoint/2010/main" val="2312462622"/>
      </p:ext>
    </p:extLst>
  </p:cSld>
  <p:clrMapOvr>
    <a:masterClrMapping/>
  </p:clrMapOvr>
</p:notes>
</file>

<file path=ppt/notesSlides/notesSlide4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measures described on this slide require understanding to interpret the results of a variable gage R&amp;R study.</a:t>
            </a:r>
          </a:p>
          <a:p>
            <a:pPr>
              <a:buFont typeface="Arial" pitchFamily="34" charset="0"/>
              <a:buChar char="•"/>
            </a:pPr>
            <a:r>
              <a:rPr lang="en-US" baseline="0" dirty="0"/>
              <a:t> Contribution is the amount that each component “contributes” toward the total variation. To calculate a percentage, just divide the variance for the component by the total variance and multiply by 100.</a:t>
            </a:r>
          </a:p>
          <a:p>
            <a:pPr>
              <a:buFont typeface="Arial" pitchFamily="34" charset="0"/>
              <a:buChar char="•"/>
            </a:pPr>
            <a:r>
              <a:rPr lang="en-US" baseline="0" dirty="0"/>
              <a:t> The percent study variation is calculated by dividing the study variation for the source by the total variation and then multiply by 100.</a:t>
            </a:r>
          </a:p>
          <a:p>
            <a:pPr>
              <a:buFont typeface="Arial" pitchFamily="34" charset="0"/>
              <a:buChar char="•"/>
            </a:pPr>
            <a:r>
              <a:rPr lang="en-US" baseline="0" dirty="0"/>
              <a:t> The percent of tolerance gives us an idea how much “wiggle room” we have within spec limits. The calculation tells us what percent of the spec range is consumed by the variation from that source.</a:t>
            </a:r>
          </a:p>
          <a:p>
            <a:pPr>
              <a:buFont typeface="Arial" pitchFamily="34" charset="0"/>
              <a:buChar char="•"/>
            </a:pPr>
            <a:r>
              <a:rPr lang="en-US" baseline="0" dirty="0"/>
              <a:t> Each measurement system should be capable of distinguishing at least 5 types of parts.</a:t>
            </a:r>
          </a:p>
          <a:p>
            <a:pPr>
              <a:buFont typeface="Arial" pitchFamily="34" charset="0"/>
              <a:buChar char="•"/>
            </a:pPr>
            <a:r>
              <a:rPr lang="en-US" baseline="0" dirty="0"/>
              <a:t> This should become more clear as we walk through examples.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427</a:t>
            </a:fld>
            <a:endParaRPr lang="en-US" dirty="0"/>
          </a:p>
        </p:txBody>
      </p:sp>
    </p:spTree>
    <p:extLst>
      <p:ext uri="{BB962C8B-B14F-4D97-AF65-F5344CB8AC3E}">
        <p14:creationId xmlns:p14="http://schemas.microsoft.com/office/powerpoint/2010/main" val="1280815651"/>
      </p:ext>
    </p:extLst>
  </p:cSld>
  <p:clrMapOvr>
    <a:masterClrMapping/>
  </p:clrMapOvr>
</p:notes>
</file>

<file path=ppt/notesSlides/notesSlide4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following guidelines should be used to assess a measurement system through variable gage R&amp;R.</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428</a:t>
            </a:fld>
            <a:endParaRPr lang="en-US" dirty="0"/>
          </a:p>
        </p:txBody>
      </p:sp>
    </p:spTree>
    <p:extLst>
      <p:ext uri="{BB962C8B-B14F-4D97-AF65-F5344CB8AC3E}">
        <p14:creationId xmlns:p14="http://schemas.microsoft.com/office/powerpoint/2010/main" val="2794430705"/>
      </p:ext>
    </p:extLst>
  </p:cSld>
  <p:clrMapOvr>
    <a:masterClrMapping/>
  </p:clrMapOvr>
</p:notes>
</file>

<file path=ppt/notesSlides/notesSlide4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 we indicated earlier, a measurement system should be able to</a:t>
            </a:r>
            <a:r>
              <a:rPr lang="en-US" baseline="0" dirty="0"/>
              <a:t> distinguish at least five different categories. The table provides a little more definition for values less than five.</a:t>
            </a:r>
          </a:p>
          <a:p>
            <a:pPr>
              <a:buFont typeface="Arial" pitchFamily="34" charset="0"/>
              <a:buChar char="•"/>
            </a:pPr>
            <a:r>
              <a:rPr lang="en-US" baseline="0" dirty="0"/>
              <a:t> A 1 means the system </a:t>
            </a:r>
            <a:r>
              <a:rPr lang="en-US" i="1" baseline="0" dirty="0"/>
              <a:t>cannot</a:t>
            </a:r>
            <a:r>
              <a:rPr lang="en-US" baseline="0" dirty="0"/>
              <a:t> discriminate between parts.</a:t>
            </a:r>
          </a:p>
          <a:p>
            <a:pPr>
              <a:buFont typeface="Arial" pitchFamily="34" charset="0"/>
              <a:buChar char="•"/>
            </a:pPr>
            <a:r>
              <a:rPr lang="en-US" baseline="0" dirty="0"/>
              <a:t> A 2 means the system has </a:t>
            </a:r>
            <a:r>
              <a:rPr lang="en-US" i="1" baseline="0" dirty="0"/>
              <a:t>very coarse </a:t>
            </a:r>
            <a:r>
              <a:rPr lang="en-US" baseline="0" dirty="0"/>
              <a:t>distinction capability; it can only tell between high/low or big/small.</a:t>
            </a:r>
          </a:p>
          <a:p>
            <a:pPr>
              <a:buFont typeface="Arial" pitchFamily="34" charset="0"/>
              <a:buChar char="•"/>
            </a:pPr>
            <a:r>
              <a:rPr lang="en-US" baseline="0" dirty="0"/>
              <a:t> A 3 or 4 still means the system does not have much value.</a:t>
            </a:r>
          </a:p>
          <a:p>
            <a:pPr>
              <a:buFont typeface="Arial" pitchFamily="34" charset="0"/>
              <a:buChar char="•"/>
            </a:pPr>
            <a:r>
              <a:rPr lang="en-US" baseline="0" dirty="0"/>
              <a:t> A 5 or better means the system has acceptable ability to discriminate between parts.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429</a:t>
            </a:fld>
            <a:endParaRPr lang="en-US" dirty="0"/>
          </a:p>
        </p:txBody>
      </p:sp>
    </p:spTree>
    <p:extLst>
      <p:ext uri="{BB962C8B-B14F-4D97-AF65-F5344CB8AC3E}">
        <p14:creationId xmlns:p14="http://schemas.microsoft.com/office/powerpoint/2010/main" val="4110451487"/>
      </p:ext>
    </p:extLst>
  </p:cSld>
  <p:clrMapOvr>
    <a:masterClrMapping/>
  </p:clrMapOvr>
</p:notes>
</file>

<file path=ppt/notesSlides/notesSlide4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267" rtl="0" eaLnBrk="1" fontAlgn="auto" latinLnBrk="0" hangingPunct="1">
              <a:lnSpc>
                <a:spcPct val="100000"/>
              </a:lnSpc>
              <a:spcBef>
                <a:spcPts val="0"/>
              </a:spcBef>
              <a:spcAft>
                <a:spcPts val="0"/>
              </a:spcAft>
              <a:buClrTx/>
              <a:buSzTx/>
              <a:buFontTx/>
              <a:buNone/>
              <a:tabLst/>
              <a:defRPr/>
            </a:pPr>
            <a:r>
              <a:rPr lang="en-US" dirty="0"/>
              <a:t>We will now use</a:t>
            </a:r>
            <a:r>
              <a:rPr lang="en-US" baseline="0" dirty="0"/>
              <a:t> Minitab </a:t>
            </a:r>
            <a:r>
              <a:rPr lang="en-US" dirty="0"/>
              <a:t>to analyze</a:t>
            </a:r>
            <a:r>
              <a:rPr lang="en-US" baseline="0" dirty="0"/>
              <a:t> a measurement using variable MSA. Follow these instructions.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430</a:t>
            </a:fld>
            <a:endParaRPr lang="en-US" dirty="0"/>
          </a:p>
        </p:txBody>
      </p:sp>
    </p:spTree>
    <p:extLst>
      <p:ext uri="{BB962C8B-B14F-4D97-AF65-F5344CB8AC3E}">
        <p14:creationId xmlns:p14="http://schemas.microsoft.com/office/powerpoint/2010/main" val="42055749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MBB is often thought of as</a:t>
            </a:r>
            <a:r>
              <a:rPr lang="en-US" baseline="0" dirty="0"/>
              <a:t> a trusted advisor to high-level leaders.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MBB often guides or coaches Black Belts and Green Belts and ensures the proper and consistent application of Six Sigma across departments.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While an MBB is typically technically savvy with all of the concepts and tools, it is critical that he or she has the skills to communicate in a practical manner with those that are not well-versed in Six Sigma. </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Also, the MBB needs to have a strong ability to communicate with and influence leaders at all levels of an organization.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a:t>
            </a:fld>
            <a:endParaRPr lang="en-US" dirty="0"/>
          </a:p>
        </p:txBody>
      </p:sp>
    </p:spTree>
    <p:extLst>
      <p:ext uri="{BB962C8B-B14F-4D97-AF65-F5344CB8AC3E}">
        <p14:creationId xmlns:p14="http://schemas.microsoft.com/office/powerpoint/2010/main" val="2529983150"/>
      </p:ext>
    </p:extLst>
  </p:cSld>
  <p:clrMapOvr>
    <a:masterClrMapping/>
  </p:clrMapOvr>
</p:notes>
</file>

<file path=ppt/notesSlides/notesSlide4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a:t>
            </a:r>
            <a:r>
              <a:rPr lang="en-US" baseline="0" dirty="0"/>
              <a:t> can use these visuals to navigate through the proper windows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431</a:t>
            </a:fld>
            <a:endParaRPr lang="en-US" dirty="0"/>
          </a:p>
        </p:txBody>
      </p:sp>
    </p:spTree>
    <p:extLst>
      <p:ext uri="{BB962C8B-B14F-4D97-AF65-F5344CB8AC3E}">
        <p14:creationId xmlns:p14="http://schemas.microsoft.com/office/powerpoint/2010/main" val="2633458459"/>
      </p:ext>
    </p:extLst>
  </p:cSld>
  <p:clrMapOvr>
    <a:masterClrMapping/>
  </p:clrMapOvr>
</p:notes>
</file>

<file path=ppt/notesSlides/notesSlide4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432</a:t>
            </a:fld>
            <a:endParaRPr lang="en-US" dirty="0"/>
          </a:p>
        </p:txBody>
      </p:sp>
    </p:spTree>
    <p:extLst>
      <p:ext uri="{BB962C8B-B14F-4D97-AF65-F5344CB8AC3E}">
        <p14:creationId xmlns:p14="http://schemas.microsoft.com/office/powerpoint/2010/main" val="980824916"/>
      </p:ext>
    </p:extLst>
  </p:cSld>
  <p:clrMapOvr>
    <a:masterClrMapping/>
  </p:clrMapOvr>
</p:notes>
</file>

<file path=ppt/notesSlides/notesSlide4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433</a:t>
            </a:fld>
            <a:endParaRPr lang="en-US" dirty="0"/>
          </a:p>
        </p:txBody>
      </p:sp>
    </p:spTree>
    <p:extLst>
      <p:ext uri="{BB962C8B-B14F-4D97-AF65-F5344CB8AC3E}">
        <p14:creationId xmlns:p14="http://schemas.microsoft.com/office/powerpoint/2010/main" val="3844826666"/>
      </p:ext>
    </p:extLst>
  </p:cSld>
  <p:clrMapOvr>
    <a:masterClrMapping/>
  </p:clrMapOvr>
</p:notes>
</file>

<file path=ppt/notesSlides/notesSlide4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434</a:t>
            </a:fld>
            <a:endParaRPr lang="en-US" dirty="0"/>
          </a:p>
        </p:txBody>
      </p:sp>
    </p:spTree>
    <p:extLst>
      <p:ext uri="{BB962C8B-B14F-4D97-AF65-F5344CB8AC3E}">
        <p14:creationId xmlns:p14="http://schemas.microsoft.com/office/powerpoint/2010/main" val="3185780852"/>
      </p:ext>
    </p:extLst>
  </p:cSld>
  <p:clrMapOvr>
    <a:masterClrMapping/>
  </p:clrMapOvr>
</p:notes>
</file>

<file path=ppt/notesSlides/notesSlide4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Take note of the confidence</a:t>
            </a:r>
            <a:r>
              <a:rPr lang="en-US" baseline="0" dirty="0"/>
              <a:t> levels and the corresponding Sigma multiplier. We will use the 5.15, which is a recommended multiplier by the Automotive Industry Action Group.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435</a:t>
            </a:fld>
            <a:endParaRPr lang="en-US" dirty="0"/>
          </a:p>
        </p:txBody>
      </p:sp>
    </p:spTree>
    <p:extLst>
      <p:ext uri="{BB962C8B-B14F-4D97-AF65-F5344CB8AC3E}">
        <p14:creationId xmlns:p14="http://schemas.microsoft.com/office/powerpoint/2010/main" val="3655828255"/>
      </p:ext>
    </p:extLst>
  </p:cSld>
  <p:clrMapOvr>
    <a:masterClrMapping/>
  </p:clrMapOvr>
</p:notes>
</file>

<file path=ppt/notesSlides/notesSlide4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result of this Gage R&amp;R study leaves cause for concern on a couple of key measures. As noted in previous slides, the targeted percent contribution R&amp;R should be 9 percent or less, which it is, and the percentage of study variation should be less than 30 percent, which it also is. However, because the number of distinct categories is four and should be five or more, and both the percentage contribution and percentage study variations are at best marginal and bordering a failed study, we would strongly encourage further evaluation of this measurement system.</a:t>
            </a:r>
            <a:r>
              <a:rPr lang="en-US" b="0" dirty="0"/>
              <a:t>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436</a:t>
            </a:fld>
            <a:endParaRPr lang="en-US" dirty="0"/>
          </a:p>
        </p:txBody>
      </p:sp>
    </p:spTree>
    <p:extLst>
      <p:ext uri="{BB962C8B-B14F-4D97-AF65-F5344CB8AC3E}">
        <p14:creationId xmlns:p14="http://schemas.microsoft.com/office/powerpoint/2010/main" val="3340001469"/>
      </p:ext>
    </p:extLst>
  </p:cSld>
  <p:clrMapOvr>
    <a:masterClrMapping/>
  </p:clrMapOvr>
</p:notes>
</file>

<file path=ppt/notesSlides/notesSlide4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Visual evaluation of this measurement system alone might mislead you to a conclusion of a passing Gage study (most</a:t>
            </a:r>
            <a:r>
              <a:rPr lang="en-US" baseline="0" dirty="0"/>
              <a:t> of the variation seems to be in Part to Part, which is what we hope to see)</a:t>
            </a:r>
            <a:r>
              <a:rPr lang="en-US" dirty="0"/>
              <a:t>. However, </a:t>
            </a:r>
            <a:r>
              <a:rPr lang="en-US" baseline="0" dirty="0"/>
              <a:t>a</a:t>
            </a:r>
            <a:r>
              <a:rPr lang="en-US" dirty="0"/>
              <a:t>n</a:t>
            </a:r>
            <a:r>
              <a:rPr lang="en-US" baseline="0" dirty="0"/>
              <a:t> </a:t>
            </a:r>
            <a:r>
              <a:rPr lang="en-US" dirty="0"/>
              <a:t>experienced practitioner</a:t>
            </a:r>
            <a:r>
              <a:rPr lang="en-US" baseline="0" dirty="0"/>
              <a:t> will note such t</a:t>
            </a:r>
            <a:r>
              <a:rPr lang="en-US" dirty="0"/>
              <a:t>hings such as the Range chart being out of control. This may help provide clues regarding what to look for when trying to further diagnose the validity of this measurement system,</a:t>
            </a:r>
            <a:r>
              <a:rPr lang="en-US" baseline="0" dirty="0"/>
              <a:t> which as you know, </a:t>
            </a:r>
            <a:r>
              <a:rPr lang="en-US" dirty="0"/>
              <a:t>we questioned</a:t>
            </a:r>
            <a:r>
              <a:rPr lang="en-US" baseline="0" dirty="0"/>
              <a:t> in the previous </a:t>
            </a:r>
            <a:r>
              <a:rPr lang="en-US" baseline="0"/>
              <a:t>slide.</a:t>
            </a:r>
            <a:endParaRPr lang="en-US" dirty="0"/>
          </a:p>
          <a:p>
            <a:endParaRPr lang="en-US" dirty="0"/>
          </a:p>
          <a:p>
            <a:r>
              <a:rPr lang="en-US" dirty="0"/>
              <a:t>Whenever a Range chart is out of control, the accuracy of the X chart is automatically called into question. You will learn in future lessons that the control limits of an X chart are calculated using the mean of the R chart. If the R chart shows out-of-control conditions, then the mean is likely misrepresented and any calculation using it should be questioned.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437</a:t>
            </a:fld>
            <a:endParaRPr lang="en-US" dirty="0"/>
          </a:p>
        </p:txBody>
      </p:sp>
    </p:spTree>
    <p:extLst>
      <p:ext uri="{BB962C8B-B14F-4D97-AF65-F5344CB8AC3E}">
        <p14:creationId xmlns:p14="http://schemas.microsoft.com/office/powerpoint/2010/main" val="380574250"/>
      </p:ext>
    </p:extLst>
  </p:cSld>
  <p:clrMapOvr>
    <a:masterClrMapping/>
  </p:clrMapOvr>
</p:notes>
</file>

<file path=ppt/notesSlides/notesSlide4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will do</a:t>
            </a:r>
            <a:r>
              <a:rPr lang="en-US" baseline="0" dirty="0"/>
              <a:t> an example with an attribute MSA. Follow these instructions.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438</a:t>
            </a:fld>
            <a:endParaRPr lang="en-US" dirty="0"/>
          </a:p>
        </p:txBody>
      </p:sp>
    </p:spTree>
    <p:extLst>
      <p:ext uri="{BB962C8B-B14F-4D97-AF65-F5344CB8AC3E}">
        <p14:creationId xmlns:p14="http://schemas.microsoft.com/office/powerpoint/2010/main" val="704665427"/>
      </p:ext>
    </p:extLst>
  </p:cSld>
  <p:clrMapOvr>
    <a:masterClrMapping/>
  </p:clrMapOvr>
</p:notes>
</file>

<file path=ppt/notesSlides/notesSlide4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439</a:t>
            </a:fld>
            <a:endParaRPr lang="en-US" dirty="0"/>
          </a:p>
        </p:txBody>
      </p:sp>
    </p:spTree>
    <p:extLst>
      <p:ext uri="{BB962C8B-B14F-4D97-AF65-F5344CB8AC3E}">
        <p14:creationId xmlns:p14="http://schemas.microsoft.com/office/powerpoint/2010/main" val="2722670793"/>
      </p:ext>
    </p:extLst>
  </p:cSld>
  <p:clrMapOvr>
    <a:masterClrMapping/>
  </p:clrMapOvr>
</p:notes>
</file>

<file path=ppt/notesSlides/notesSlide4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Minitab windows you will see</a:t>
            </a:r>
            <a:r>
              <a:rPr lang="en-US" baseline="0" dirty="0"/>
              <a:t> and the options you should select.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440</a:t>
            </a:fld>
            <a:endParaRPr lang="en-US" dirty="0"/>
          </a:p>
        </p:txBody>
      </p:sp>
    </p:spTree>
    <p:extLst>
      <p:ext uri="{BB962C8B-B14F-4D97-AF65-F5344CB8AC3E}">
        <p14:creationId xmlns:p14="http://schemas.microsoft.com/office/powerpoint/2010/main" val="358644144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MBB often</a:t>
            </a:r>
            <a:r>
              <a:rPr lang="en-US" baseline="0" dirty="0"/>
              <a:t> is a trusted advisor to senior leaders in an organization, articulating the cost of poor quality and consulting with them about how to go about improving performance.</a:t>
            </a:r>
          </a:p>
          <a:p>
            <a:pPr>
              <a:buFont typeface="Arial" pitchFamily="34" charset="0"/>
              <a:buChar char="•"/>
            </a:pPr>
            <a:r>
              <a:rPr lang="en-US" baseline="0" dirty="0"/>
              <a:t>A MBB is responsible for defining a project portfolio to solve the businesses problems and drive the strategy.</a:t>
            </a:r>
          </a:p>
          <a:p>
            <a:pPr>
              <a:buFont typeface="Arial" pitchFamily="34" charset="0"/>
              <a:buChar char="•"/>
            </a:pPr>
            <a:r>
              <a:rPr lang="en-US" baseline="0" dirty="0"/>
              <a:t>He or she shapes the work by establishing scope, goals, and timelines.</a:t>
            </a:r>
          </a:p>
          <a:p>
            <a:pPr>
              <a:buFont typeface="Arial" pitchFamily="34" charset="0"/>
              <a:buChar char="•"/>
            </a:pPr>
            <a:r>
              <a:rPr lang="en-US" baseline="0" dirty="0"/>
              <a:t>He or she gathers resources, trains Belts, facilitates tollgates, and reports out to stakeholders and executives.</a:t>
            </a:r>
          </a:p>
          <a:p>
            <a:pPr>
              <a:buFont typeface="Arial" pitchFamily="34" charset="0"/>
              <a:buChar char="•"/>
            </a:pPr>
            <a:r>
              <a:rPr lang="en-US" baseline="0" dirty="0"/>
              <a:t>Finally, the MBB establishes a strategy for Six Sigma implementation and leads the way.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a:t>
            </a:fld>
            <a:endParaRPr lang="en-US" dirty="0"/>
          </a:p>
        </p:txBody>
      </p:sp>
    </p:spTree>
    <p:extLst>
      <p:ext uri="{BB962C8B-B14F-4D97-AF65-F5344CB8AC3E}">
        <p14:creationId xmlns:p14="http://schemas.microsoft.com/office/powerpoint/2010/main" val="1061747068"/>
      </p:ext>
    </p:extLst>
  </p:cSld>
  <p:clrMapOvr>
    <a:masterClrMapping/>
  </p:clrMapOvr>
</p:notes>
</file>

<file path=ppt/notesSlides/notesSlide4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441</a:t>
            </a:fld>
            <a:endParaRPr lang="en-US" dirty="0"/>
          </a:p>
        </p:txBody>
      </p:sp>
    </p:spTree>
    <p:extLst>
      <p:ext uri="{BB962C8B-B14F-4D97-AF65-F5344CB8AC3E}">
        <p14:creationId xmlns:p14="http://schemas.microsoft.com/office/powerpoint/2010/main" val="4126687420"/>
      </p:ext>
    </p:extLst>
  </p:cSld>
  <p:clrMapOvr>
    <a:masterClrMapping/>
  </p:clrMapOvr>
</p:notes>
</file>

<file path=ppt/notesSlides/notesSlide4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442</a:t>
            </a:fld>
            <a:endParaRPr lang="en-US" dirty="0"/>
          </a:p>
        </p:txBody>
      </p:sp>
    </p:spTree>
    <p:extLst>
      <p:ext uri="{BB962C8B-B14F-4D97-AF65-F5344CB8AC3E}">
        <p14:creationId xmlns:p14="http://schemas.microsoft.com/office/powerpoint/2010/main" val="533384289"/>
      </p:ext>
    </p:extLst>
  </p:cSld>
  <p:clrMapOvr>
    <a:masterClrMapping/>
  </p:clrMapOvr>
</p:notes>
</file>

<file path=ppt/notesSlides/notesSlide4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noProof="0" dirty="0"/>
              <a:t>This</a:t>
            </a:r>
            <a:r>
              <a:rPr lang="en-US" baseline="0" noProof="0" dirty="0"/>
              <a:t> is a visual to help you navigate through Minitab’s windows and menus.</a:t>
            </a:r>
            <a:endParaRPr lang="en-US" noProof="0"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443</a:t>
            </a:fld>
            <a:endParaRPr lang="en-US" dirty="0"/>
          </a:p>
        </p:txBody>
      </p:sp>
    </p:spTree>
    <p:extLst>
      <p:ext uri="{BB962C8B-B14F-4D97-AF65-F5344CB8AC3E}">
        <p14:creationId xmlns:p14="http://schemas.microsoft.com/office/powerpoint/2010/main" val="912664036"/>
      </p:ext>
    </p:extLst>
  </p:cSld>
  <p:clrMapOvr>
    <a:masterClrMapping/>
  </p:clrMapOvr>
</p:notes>
</file>

<file path=ppt/notesSlides/notesSlide4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rater scores represent how the raters agree with themselves. Appraiser A, for instance, agreed with himself on 84% of the measurements made.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444</a:t>
            </a:fld>
            <a:endParaRPr lang="en-US" dirty="0"/>
          </a:p>
        </p:txBody>
      </p:sp>
    </p:spTree>
    <p:extLst>
      <p:ext uri="{BB962C8B-B14F-4D97-AF65-F5344CB8AC3E}">
        <p14:creationId xmlns:p14="http://schemas.microsoft.com/office/powerpoint/2010/main" val="2302058905"/>
      </p:ext>
    </p:extLst>
  </p:cSld>
  <p:clrMapOvr>
    <a:masterClrMapping/>
  </p:clrMapOvr>
</p:notes>
</file>

<file path=ppt/notesSlides/notesSlide4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445</a:t>
            </a:fld>
            <a:endParaRPr lang="en-US" dirty="0"/>
          </a:p>
        </p:txBody>
      </p:sp>
    </p:spTree>
    <p:extLst>
      <p:ext uri="{BB962C8B-B14F-4D97-AF65-F5344CB8AC3E}">
        <p14:creationId xmlns:p14="http://schemas.microsoft.com/office/powerpoint/2010/main" val="3241157990"/>
      </p:ext>
    </p:extLst>
  </p:cSld>
  <p:clrMapOvr>
    <a:masterClrMapping/>
  </p:clrMapOvr>
</p:notes>
</file>

<file path=ppt/notesSlides/notesSlide4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important numbers are called out here. Of the 50 total measurements performed, for 78% of those (#39) the appraisers agreed with both themselves and the other appraisers.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446</a:t>
            </a:fld>
            <a:endParaRPr lang="en-US" dirty="0"/>
          </a:p>
        </p:txBody>
      </p:sp>
    </p:spTree>
    <p:extLst>
      <p:ext uri="{BB962C8B-B14F-4D97-AF65-F5344CB8AC3E}">
        <p14:creationId xmlns:p14="http://schemas.microsoft.com/office/powerpoint/2010/main" val="3699990215"/>
      </p:ext>
    </p:extLst>
  </p:cSld>
  <p:clrMapOvr>
    <a:masterClrMapping/>
  </p:clrMapOvr>
</p:notes>
</file>

<file path=ppt/notesSlides/notesSlide4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On the next slide we</a:t>
            </a:r>
            <a:r>
              <a:rPr lang="en-US" baseline="0" dirty="0"/>
              <a:t> will look at the Kappa statistic as an output of the MSA.</a:t>
            </a:r>
          </a:p>
          <a:p>
            <a:pPr>
              <a:buFont typeface="Arial" pitchFamily="34" charset="0"/>
              <a:buChar char="•"/>
            </a:pPr>
            <a:r>
              <a:rPr lang="en-US" baseline="0" dirty="0"/>
              <a:t> The goal of the Kappa statistic is to measure how likely it is that there is agreement between and within raters purely by chance.</a:t>
            </a:r>
          </a:p>
          <a:p>
            <a:pPr>
              <a:buFont typeface="Arial" pitchFamily="34" charset="0"/>
              <a:buChar char="•"/>
            </a:pPr>
            <a:r>
              <a:rPr lang="en-US" baseline="0" dirty="0"/>
              <a:t> Kappa values range from -1 to 1, where negative values mean that the observed agreement is less than the chance agreement, and positive values indicate that the observed agreement is greater than the chance agreement.</a:t>
            </a:r>
          </a:p>
          <a:p>
            <a:pPr>
              <a:buFont typeface="Arial" pitchFamily="34" charset="0"/>
              <a:buChar char="•"/>
            </a:pPr>
            <a:r>
              <a:rPr lang="en-US" baseline="0" dirty="0"/>
              <a:t> Rule of thumb is that if Kappa is greater than 0.7, then the measurement system is acceptable; if Kappa is greater than 0.9, the measurement system is excellent.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447</a:t>
            </a:fld>
            <a:endParaRPr lang="en-US" dirty="0"/>
          </a:p>
        </p:txBody>
      </p:sp>
    </p:spTree>
    <p:extLst>
      <p:ext uri="{BB962C8B-B14F-4D97-AF65-F5344CB8AC3E}">
        <p14:creationId xmlns:p14="http://schemas.microsoft.com/office/powerpoint/2010/main" val="218160235"/>
      </p:ext>
    </p:extLst>
  </p:cSld>
  <p:clrMapOvr>
    <a:masterClrMapping/>
  </p:clrMapOvr>
</p:notes>
</file>

<file path=ppt/notesSlides/notesSlide4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all cases the Kappa indicates that the measurement system is acceptable.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448</a:t>
            </a:fld>
            <a:endParaRPr lang="en-US" dirty="0"/>
          </a:p>
        </p:txBody>
      </p:sp>
    </p:spTree>
    <p:extLst>
      <p:ext uri="{BB962C8B-B14F-4D97-AF65-F5344CB8AC3E}">
        <p14:creationId xmlns:p14="http://schemas.microsoft.com/office/powerpoint/2010/main" val="2224425254"/>
      </p:ext>
    </p:extLst>
  </p:cSld>
  <p:clrMapOvr>
    <a:masterClrMapping/>
  </p:clrMapOvr>
</p:notes>
</file>

<file path=ppt/notesSlides/notesSlide4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Kappa’s greater than 0.7 indicate that the measurement system is acceptable.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449</a:t>
            </a:fld>
            <a:endParaRPr lang="en-US" dirty="0"/>
          </a:p>
        </p:txBody>
      </p:sp>
    </p:spTree>
    <p:extLst>
      <p:ext uri="{BB962C8B-B14F-4D97-AF65-F5344CB8AC3E}">
        <p14:creationId xmlns:p14="http://schemas.microsoft.com/office/powerpoint/2010/main" val="2760719739"/>
      </p:ext>
    </p:extLst>
  </p:cSld>
  <p:clrMapOvr>
    <a:masterClrMapping/>
  </p:clrMapOvr>
</p:notes>
</file>

<file path=ppt/notesSlides/notesSlide4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450</a:t>
            </a:fld>
            <a:endParaRPr lang="en-US" dirty="0"/>
          </a:p>
        </p:txBody>
      </p:sp>
    </p:spTree>
    <p:extLst>
      <p:ext uri="{BB962C8B-B14F-4D97-AF65-F5344CB8AC3E}">
        <p14:creationId xmlns:p14="http://schemas.microsoft.com/office/powerpoint/2010/main" val="28121598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 is the</a:t>
            </a:r>
            <a:r>
              <a:rPr lang="en-US" baseline="0" dirty="0"/>
              <a:t> key to success among all the other Belts.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role of a Black Belt is to lead multiple projects, train and mentor Green Belts, define a problem, and drive change effectively</a:t>
            </a:r>
            <a:r>
              <a:rPr lang="en-US" dirty="0"/>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Black Belt</a:t>
            </a:r>
            <a:r>
              <a:rPr lang="en-US" baseline="0" dirty="0"/>
              <a:t> incorporates many skills that are critical to successfully and quickly implementing a process improvement initiative through the DMAIC methodology.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a:t>
            </a:fld>
            <a:endParaRPr lang="en-US" dirty="0"/>
          </a:p>
        </p:txBody>
      </p:sp>
    </p:spTree>
    <p:extLst>
      <p:ext uri="{BB962C8B-B14F-4D97-AF65-F5344CB8AC3E}">
        <p14:creationId xmlns:p14="http://schemas.microsoft.com/office/powerpoint/2010/main" val="2554900507"/>
      </p:ext>
    </p:extLst>
  </p:cSld>
  <p:clrMapOvr>
    <a:masterClrMapping/>
  </p:clrMapOvr>
</p:notes>
</file>

<file path=ppt/notesSlides/notesSlide4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451</a:t>
            </a:fld>
            <a:endParaRPr lang="en-US" dirty="0"/>
          </a:p>
        </p:txBody>
      </p:sp>
    </p:spTree>
    <p:extLst>
      <p:ext uri="{BB962C8B-B14F-4D97-AF65-F5344CB8AC3E}">
        <p14:creationId xmlns:p14="http://schemas.microsoft.com/office/powerpoint/2010/main" val="3382693192"/>
      </p:ext>
    </p:extLst>
  </p:cSld>
  <p:clrMapOvr>
    <a:masterClrMapping/>
  </p:clrMapOvr>
</p:notes>
</file>

<file path=ppt/notesSlides/notesSlide4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452</a:t>
            </a:fld>
            <a:endParaRPr lang="en-US" dirty="0"/>
          </a:p>
        </p:txBody>
      </p:sp>
    </p:spTree>
    <p:extLst>
      <p:ext uri="{BB962C8B-B14F-4D97-AF65-F5344CB8AC3E}">
        <p14:creationId xmlns:p14="http://schemas.microsoft.com/office/powerpoint/2010/main" val="870048145"/>
      </p:ext>
    </p:extLst>
  </p:cSld>
  <p:clrMapOvr>
    <a:masterClrMapping/>
  </p:clrMapOvr>
</p:notes>
</file>

<file path=ppt/notesSlides/notesSlide4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Process capability </a:t>
            </a:r>
            <a:r>
              <a:rPr lang="en-US" dirty="0"/>
              <a:t>is a term used to describe how well a process can operate</a:t>
            </a:r>
            <a:r>
              <a:rPr lang="en-US" baseline="0" dirty="0"/>
              <a:t> within specific parameters, or how it meets a given specified outcome.</a:t>
            </a:r>
          </a:p>
          <a:p>
            <a:pPr>
              <a:buFont typeface="Arial" pitchFamily="34" charset="0"/>
              <a:buChar char="•"/>
            </a:pPr>
            <a:r>
              <a:rPr lang="en-US" baseline="0" dirty="0"/>
              <a:t> For example, if a product is expected to fall within certain specification limits, capability is a measure of how often it can meet those specifications.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453</a:t>
            </a:fld>
            <a:endParaRPr lang="en-US" dirty="0"/>
          </a:p>
        </p:txBody>
      </p:sp>
    </p:spTree>
    <p:extLst>
      <p:ext uri="{BB962C8B-B14F-4D97-AF65-F5344CB8AC3E}">
        <p14:creationId xmlns:p14="http://schemas.microsoft.com/office/powerpoint/2010/main" val="2239312872"/>
      </p:ext>
    </p:extLst>
  </p:cSld>
  <p:clrMapOvr>
    <a:masterClrMapping/>
  </p:clrMapOvr>
</p:notes>
</file>

<file path=ppt/notesSlides/notesSlide4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analyze process capability, follow these steps:</a:t>
            </a:r>
          </a:p>
          <a:p>
            <a:pPr>
              <a:buFont typeface="Arial" pitchFamily="34" charset="0"/>
              <a:buChar char="•"/>
            </a:pPr>
            <a:r>
              <a:rPr lang="en-US" baseline="0" dirty="0"/>
              <a:t> First of all, choose the process metric that is to be analyzed.</a:t>
            </a:r>
          </a:p>
          <a:p>
            <a:pPr>
              <a:buFont typeface="Arial" pitchFamily="34" charset="0"/>
              <a:buChar char="•"/>
            </a:pPr>
            <a:r>
              <a:rPr lang="en-US" baseline="0" dirty="0"/>
              <a:t> Second, collect data for the process metric.</a:t>
            </a:r>
          </a:p>
          <a:p>
            <a:pPr>
              <a:buFont typeface="Arial" pitchFamily="34" charset="0"/>
              <a:buChar char="•"/>
            </a:pPr>
            <a:r>
              <a:rPr lang="en-US" baseline="0" dirty="0"/>
              <a:t> Third, determine if the process is stable. It must be stable to get a true read on process capability.</a:t>
            </a:r>
          </a:p>
          <a:p>
            <a:pPr>
              <a:buFont typeface="Arial" pitchFamily="34" charset="0"/>
              <a:buChar char="•"/>
            </a:pPr>
            <a:r>
              <a:rPr lang="en-US" baseline="0" dirty="0"/>
              <a:t> Fourth, calculate process capability indices.</a:t>
            </a:r>
          </a:p>
          <a:p>
            <a:pPr>
              <a:buFont typeface="Arial" pitchFamily="34" charset="0"/>
              <a:buChar char="•"/>
            </a:pPr>
            <a:r>
              <a:rPr lang="en-US" baseline="0" dirty="0"/>
              <a:t> Fifth, monitor the process over time and ensure it remains in control.</a:t>
            </a:r>
          </a:p>
          <a:p>
            <a:pPr>
              <a:buFont typeface="Arial" pitchFamily="34" charset="0"/>
              <a:buNone/>
            </a:pPr>
            <a:r>
              <a:rPr lang="en-US" baseline="0" dirty="0"/>
              <a:t>The following pages describe in more detail what all these terms mean.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454</a:t>
            </a:fld>
            <a:endParaRPr lang="en-US" dirty="0"/>
          </a:p>
        </p:txBody>
      </p:sp>
    </p:spTree>
    <p:extLst>
      <p:ext uri="{BB962C8B-B14F-4D97-AF65-F5344CB8AC3E}">
        <p14:creationId xmlns:p14="http://schemas.microsoft.com/office/powerpoint/2010/main" val="54981747"/>
      </p:ext>
    </p:extLst>
  </p:cSld>
  <p:clrMapOvr>
    <a:masterClrMapping/>
  </p:clrMapOvr>
</p:notes>
</file>

<file path=ppt/notesSlides/notesSlide4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a:t>
            </a:r>
            <a:r>
              <a:rPr lang="en-US" baseline="0" dirty="0"/>
              <a:t> are different indices that can be used to describe process capability.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455</a:t>
            </a:fld>
            <a:endParaRPr lang="en-US" dirty="0"/>
          </a:p>
        </p:txBody>
      </p:sp>
    </p:spTree>
    <p:extLst>
      <p:ext uri="{BB962C8B-B14F-4D97-AF65-F5344CB8AC3E}">
        <p14:creationId xmlns:p14="http://schemas.microsoft.com/office/powerpoint/2010/main" val="1817490011"/>
      </p:ext>
    </p:extLst>
  </p:cSld>
  <p:clrMapOvr>
    <a:masterClrMapping/>
  </p:clrMapOvr>
</p:notes>
</file>

<file path=ppt/notesSlides/notesSlide4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a:t>Cp</a:t>
            </a:r>
            <a:r>
              <a:rPr lang="en-US" baseline="0" dirty="0"/>
              <a:t> index is process capability. It can be calculated by dividing the difference between the upper and lower spec limits by 6 times sigma (within).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456</a:t>
            </a:fld>
            <a:endParaRPr lang="en-US" dirty="0"/>
          </a:p>
        </p:txBody>
      </p:sp>
    </p:spTree>
    <p:extLst>
      <p:ext uri="{BB962C8B-B14F-4D97-AF65-F5344CB8AC3E}">
        <p14:creationId xmlns:p14="http://schemas.microsoft.com/office/powerpoint/2010/main" val="3529332170"/>
      </p:ext>
    </p:extLst>
  </p:cSld>
  <p:clrMapOvr>
    <a:masterClrMapping/>
  </p:clrMapOvr>
</p:notes>
</file>

<file path=ppt/notesSlides/notesSlide4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Cp</a:t>
            </a:r>
            <a:r>
              <a:rPr lang="en-US" baseline="0" dirty="0"/>
              <a:t> measures the capability of a process to meet two-sided specifications (meaning it has upper spec and lower spec limits).</a:t>
            </a:r>
          </a:p>
          <a:p>
            <a:pPr>
              <a:buFont typeface="Arial" pitchFamily="34" charset="0"/>
              <a:buChar char="•"/>
            </a:pPr>
            <a:r>
              <a:rPr lang="en-US" baseline="0" dirty="0"/>
              <a:t>It assumes the average is centered in the process, or basically it does not take the average into account.</a:t>
            </a:r>
          </a:p>
          <a:p>
            <a:pPr>
              <a:buFont typeface="Arial" pitchFamily="34" charset="0"/>
              <a:buChar char="•"/>
            </a:pPr>
            <a:r>
              <a:rPr lang="en-US" dirty="0"/>
              <a:t>The higher Cp the better, meaning the spread of the process is smaller relative</a:t>
            </a:r>
            <a:r>
              <a:rPr lang="en-US" baseline="0" dirty="0"/>
              <a:t> to the spread of the specifications.</a:t>
            </a:r>
          </a:p>
          <a:p>
            <a:pPr>
              <a:buFont typeface="Arial" pitchFamily="34" charset="0"/>
              <a:buChar char="•"/>
            </a:pPr>
            <a:r>
              <a:rPr lang="en-US" baseline="0" dirty="0"/>
              <a:t>Since it does not take the average into account, it is best to use Cp when the process is actually centered between the customer’s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457</a:t>
            </a:fld>
            <a:endParaRPr lang="en-US" dirty="0"/>
          </a:p>
        </p:txBody>
      </p:sp>
    </p:spTree>
    <p:extLst>
      <p:ext uri="{BB962C8B-B14F-4D97-AF65-F5344CB8AC3E}">
        <p14:creationId xmlns:p14="http://schemas.microsoft.com/office/powerpoint/2010/main" val="1871250293"/>
      </p:ext>
    </p:extLst>
  </p:cSld>
  <p:clrMapOvr>
    <a:masterClrMapping/>
  </p:clrMapOvr>
</p:notes>
</file>

<file path=ppt/notesSlides/notesSlide4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a:t>
            </a:r>
            <a:r>
              <a:rPr lang="en-US" b="1" dirty="0" err="1"/>
              <a:t>Pp</a:t>
            </a:r>
            <a:r>
              <a:rPr lang="en-US" baseline="0" dirty="0"/>
              <a:t> index is the performance of the process. It can be calculated by dividing the difference between the upper and lower spec limits by 6 times sigma (overall).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Like </a:t>
            </a:r>
            <a:r>
              <a:rPr lang="en-US" baseline="0" dirty="0" err="1"/>
              <a:t>Cp</a:t>
            </a:r>
            <a:r>
              <a:rPr lang="en-US" baseline="0" dirty="0"/>
              <a:t>, it assumes the process mean is centered between the spec limits and essentially is the ratio of the distance between the spec limits to 6 process standard deviations.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Obviously, the higher this value the better, because it means you can fit the process variation between the spec limits more easily.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458</a:t>
            </a:fld>
            <a:endParaRPr lang="en-US" dirty="0"/>
          </a:p>
        </p:txBody>
      </p:sp>
    </p:spTree>
    <p:extLst>
      <p:ext uri="{BB962C8B-B14F-4D97-AF65-F5344CB8AC3E}">
        <p14:creationId xmlns:p14="http://schemas.microsoft.com/office/powerpoint/2010/main" val="4193888657"/>
      </p:ext>
    </p:extLst>
  </p:cSld>
  <p:clrMapOvr>
    <a:masterClrMapping/>
  </p:clrMapOvr>
</p:notes>
</file>

<file path=ppt/notesSlides/notesSlide4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assumptions for Pp are similar to Cp, with the exception of the standard deviation used to calculate it.</a:t>
            </a:r>
          </a:p>
          <a:p>
            <a:pPr>
              <a:buFont typeface="Arial" pitchFamily="34" charset="0"/>
              <a:buChar char="•"/>
            </a:pPr>
            <a:r>
              <a:rPr lang="en-US" dirty="0"/>
              <a:t>The difference between Pp and Cp is how</a:t>
            </a:r>
            <a:r>
              <a:rPr lang="en-US" baseline="0" dirty="0"/>
              <a:t> they take into account process decentralization.</a:t>
            </a:r>
            <a:endParaRPr lang="en-US" dirty="0"/>
          </a:p>
          <a:p>
            <a:pPr>
              <a:buFont typeface="Arial" pitchFamily="34" charset="0"/>
              <a:buChar char="•"/>
            </a:pPr>
            <a:r>
              <a:rPr lang="en-US" dirty="0"/>
              <a:t>Cp considers </a:t>
            </a:r>
            <a:r>
              <a:rPr lang="en-US" i="1" dirty="0"/>
              <a:t>within</a:t>
            </a:r>
            <a:r>
              <a:rPr lang="en-US" dirty="0"/>
              <a:t> subgroup standard</a:t>
            </a:r>
            <a:r>
              <a:rPr lang="en-US" baseline="0" dirty="0"/>
              <a:t> deviation, but Pp considers the </a:t>
            </a:r>
            <a:r>
              <a:rPr lang="en-US" i="1" baseline="0" dirty="0"/>
              <a:t>total</a:t>
            </a:r>
            <a:r>
              <a:rPr lang="en-US" baseline="0" dirty="0"/>
              <a:t> standard deviation from the sample data.</a:t>
            </a:r>
          </a:p>
          <a:p>
            <a:pPr>
              <a:buFont typeface="Arial" pitchFamily="34" charset="0"/>
              <a:buChar char="•"/>
            </a:pPr>
            <a:r>
              <a:rPr lang="en-US" baseline="0" dirty="0"/>
              <a:t>Pp is a more conservative method for determining capability because it considers the total variation of a process instead of a subgroup of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459</a:t>
            </a:fld>
            <a:endParaRPr lang="en-US" dirty="0"/>
          </a:p>
        </p:txBody>
      </p:sp>
    </p:spTree>
    <p:extLst>
      <p:ext uri="{BB962C8B-B14F-4D97-AF65-F5344CB8AC3E}">
        <p14:creationId xmlns:p14="http://schemas.microsoft.com/office/powerpoint/2010/main" val="2724667123"/>
      </p:ext>
    </p:extLst>
  </p:cSld>
  <p:clrMapOvr>
    <a:masterClrMapping/>
  </p:clrMapOvr>
</p:notes>
</file>

<file path=ppt/notesSlides/notesSlide4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Cpk</a:t>
            </a:r>
            <a:r>
              <a:rPr lang="en-US" dirty="0"/>
              <a:t> is process capability with</a:t>
            </a:r>
            <a:r>
              <a:rPr lang="en-US" baseline="0" dirty="0"/>
              <a:t> a “k factor adjustment.” </a:t>
            </a:r>
          </a:p>
          <a:p>
            <a:pPr>
              <a:buFont typeface="Arial" pitchFamily="34" charset="0"/>
              <a:buChar char="•"/>
            </a:pPr>
            <a:r>
              <a:rPr lang="en-US" baseline="0" dirty="0"/>
              <a:t> The </a:t>
            </a:r>
            <a:r>
              <a:rPr lang="en-US" i="1" baseline="0" dirty="0"/>
              <a:t>m</a:t>
            </a:r>
            <a:r>
              <a:rPr lang="en-US" baseline="0" dirty="0"/>
              <a:t> is essentially the center point between the spec limits (it is calculated like an average).</a:t>
            </a:r>
          </a:p>
          <a:p>
            <a:pPr>
              <a:buFont typeface="Arial" pitchFamily="34" charset="0"/>
              <a:buChar char="•"/>
            </a:pPr>
            <a:r>
              <a:rPr lang="en-US" baseline="0" dirty="0"/>
              <a:t> When calculating </a:t>
            </a:r>
            <a:r>
              <a:rPr lang="en-US" i="1" baseline="0" dirty="0"/>
              <a:t>k</a:t>
            </a:r>
            <a:r>
              <a:rPr lang="en-US" baseline="0" dirty="0"/>
              <a:t>, the numerator is the absolute value of the difference between the center point between the spec limits (m) and the process mean (</a:t>
            </a:r>
            <a:r>
              <a:rPr lang="el-GR" baseline="0" dirty="0"/>
              <a:t>μ</a:t>
            </a:r>
            <a:r>
              <a:rPr lang="en-US" baseline="0" dirty="0"/>
              <a:t>); the denominator is half the distance between the specs.</a:t>
            </a:r>
          </a:p>
          <a:p>
            <a:pPr>
              <a:buFont typeface="Arial" pitchFamily="34" charset="0"/>
              <a:buChar char="•"/>
            </a:pPr>
            <a:r>
              <a:rPr lang="en-US" baseline="0" dirty="0"/>
              <a:t> As you can guess from the calculation of </a:t>
            </a:r>
            <a:r>
              <a:rPr lang="en-US" i="1" baseline="0" dirty="0"/>
              <a:t>k</a:t>
            </a:r>
            <a:r>
              <a:rPr lang="en-US" baseline="0" dirty="0"/>
              <a:t>, it takes into consideration the location of the mean between the spec limits.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460</a:t>
            </a:fld>
            <a:endParaRPr lang="en-US" dirty="0"/>
          </a:p>
        </p:txBody>
      </p:sp>
    </p:spTree>
    <p:extLst>
      <p:ext uri="{BB962C8B-B14F-4D97-AF65-F5344CB8AC3E}">
        <p14:creationId xmlns:p14="http://schemas.microsoft.com/office/powerpoint/2010/main" val="2258972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Often</a:t>
            </a:r>
            <a:r>
              <a:rPr lang="en-US" baseline="0" dirty="0"/>
              <a:t> Black Belts are dedicated to improvement efforts, but typically pursue certification while simultaneously performing their normal line role.</a:t>
            </a:r>
          </a:p>
          <a:p>
            <a:pPr>
              <a:buFont typeface="Arial" pitchFamily="34" charset="0"/>
              <a:buChar char="•"/>
            </a:pPr>
            <a:r>
              <a:rPr lang="en-US" baseline="0" dirty="0"/>
              <a:t>Responsibilities include project definition, resource gathering, planning, and reporting outs.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a:t>
            </a:fld>
            <a:endParaRPr lang="en-US" dirty="0"/>
          </a:p>
        </p:txBody>
      </p:sp>
    </p:spTree>
    <p:extLst>
      <p:ext uri="{BB962C8B-B14F-4D97-AF65-F5344CB8AC3E}">
        <p14:creationId xmlns:p14="http://schemas.microsoft.com/office/powerpoint/2010/main" val="3982418473"/>
      </p:ext>
    </p:extLst>
  </p:cSld>
  <p:clrMapOvr>
    <a:masterClrMapping/>
  </p:clrMapOvr>
</p:notes>
</file>

<file path=ppt/notesSlides/notesSlide4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formula for Cpk can also be expressed in another way.</a:t>
            </a:r>
            <a:endParaRPr lang="en-US" dirty="0"/>
          </a:p>
          <a:p>
            <a:pPr>
              <a:buFont typeface="Arial" pitchFamily="34" charset="0"/>
              <a:buChar char="•"/>
            </a:pPr>
            <a:r>
              <a:rPr lang="en-US" dirty="0"/>
              <a:t> The</a:t>
            </a:r>
            <a:r>
              <a:rPr lang="en-US" baseline="0" dirty="0"/>
              <a:t> expression for Cpk is indicating that the limiting factor is which spec limit the mean is closer to. This is why Cpk is the minimum of the two expressions shown on this slide.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461</a:t>
            </a:fld>
            <a:endParaRPr lang="en-US" dirty="0"/>
          </a:p>
        </p:txBody>
      </p:sp>
    </p:spTree>
    <p:extLst>
      <p:ext uri="{BB962C8B-B14F-4D97-AF65-F5344CB8AC3E}">
        <p14:creationId xmlns:p14="http://schemas.microsoft.com/office/powerpoint/2010/main" val="2115799726"/>
      </p:ext>
    </p:extLst>
  </p:cSld>
  <p:clrMapOvr>
    <a:masterClrMapping/>
  </p:clrMapOvr>
</p:notes>
</file>

<file path=ppt/notesSlides/notesSlide4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saw, Cpk considers</a:t>
            </a:r>
            <a:r>
              <a:rPr lang="en-US" baseline="0" dirty="0"/>
              <a:t> the process average (and where it is located relative to the spec limits) when determining capability.</a:t>
            </a:r>
          </a:p>
          <a:p>
            <a:pPr>
              <a:buFont typeface="Arial" pitchFamily="34" charset="0"/>
              <a:buChar char="•"/>
            </a:pPr>
            <a:r>
              <a:rPr lang="en-US" baseline="0" dirty="0"/>
              <a:t> If the process is not centered, this index is recommended.</a:t>
            </a:r>
          </a:p>
          <a:p>
            <a:pPr>
              <a:buFont typeface="Arial" pitchFamily="34" charset="0"/>
              <a:buChar char="•"/>
            </a:pPr>
            <a:r>
              <a:rPr lang="en-US" baseline="0" dirty="0"/>
              <a:t> The one-sided method of calculating Cpk is Cpu or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462</a:t>
            </a:fld>
            <a:endParaRPr lang="en-US" dirty="0"/>
          </a:p>
        </p:txBody>
      </p:sp>
    </p:spTree>
    <p:extLst>
      <p:ext uri="{BB962C8B-B14F-4D97-AF65-F5344CB8AC3E}">
        <p14:creationId xmlns:p14="http://schemas.microsoft.com/office/powerpoint/2010/main" val="2300236254"/>
      </p:ext>
    </p:extLst>
  </p:cSld>
  <p:clrMapOvr>
    <a:masterClrMapping/>
  </p:clrMapOvr>
</p:notes>
</file>

<file path=ppt/notesSlides/notesSlide4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Here</a:t>
            </a:r>
            <a:r>
              <a:rPr lang="en-US" baseline="0" dirty="0"/>
              <a:t> you can see the formulas for calculating Cpu and Cpl.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463</a:t>
            </a:fld>
            <a:endParaRPr lang="en-US" dirty="0"/>
          </a:p>
        </p:txBody>
      </p:sp>
    </p:spTree>
    <p:extLst>
      <p:ext uri="{BB962C8B-B14F-4D97-AF65-F5344CB8AC3E}">
        <p14:creationId xmlns:p14="http://schemas.microsoft.com/office/powerpoint/2010/main" val="2078960025"/>
      </p:ext>
    </p:extLst>
  </p:cSld>
  <p:clrMapOvr>
    <a:masterClrMapping/>
  </p:clrMapOvr>
</p:notes>
</file>

<file path=ppt/notesSlides/notesSlide4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is to Pp as</a:t>
            </a:r>
            <a:r>
              <a:rPr lang="en-US" baseline="0" dirty="0"/>
              <a:t> Cpk is to Cp.</a:t>
            </a:r>
          </a:p>
          <a:p>
            <a:pPr>
              <a:buFont typeface="Arial" pitchFamily="34" charset="0"/>
              <a:buChar char="•"/>
            </a:pPr>
            <a:r>
              <a:rPr lang="en-US" baseline="0" dirty="0"/>
              <a:t>The </a:t>
            </a:r>
            <a:r>
              <a:rPr lang="en-US" i="1" baseline="0" dirty="0"/>
              <a:t>k</a:t>
            </a:r>
            <a:r>
              <a:rPr lang="en-US" baseline="0" dirty="0"/>
              <a:t> factor is the same used earlier to calculate Cpk.</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464</a:t>
            </a:fld>
            <a:endParaRPr lang="en-US" dirty="0"/>
          </a:p>
        </p:txBody>
      </p:sp>
    </p:spTree>
    <p:extLst>
      <p:ext uri="{BB962C8B-B14F-4D97-AF65-F5344CB8AC3E}">
        <p14:creationId xmlns:p14="http://schemas.microsoft.com/office/powerpoint/2010/main" val="312692840"/>
      </p:ext>
    </p:extLst>
  </p:cSld>
  <p:clrMapOvr>
    <a:masterClrMapping/>
  </p:clrMapOvr>
</p:notes>
</file>

<file path=ppt/notesSlides/notesSlide4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Ppk </a:t>
            </a:r>
            <a:r>
              <a:rPr lang="en-US" baseline="0" dirty="0"/>
              <a:t>can also be expressed this way, like Cpk, and the difference is the use of overall process variation instead of within subgroup variation.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465</a:t>
            </a:fld>
            <a:endParaRPr lang="en-US" dirty="0"/>
          </a:p>
        </p:txBody>
      </p:sp>
    </p:spTree>
    <p:extLst>
      <p:ext uri="{BB962C8B-B14F-4D97-AF65-F5344CB8AC3E}">
        <p14:creationId xmlns:p14="http://schemas.microsoft.com/office/powerpoint/2010/main" val="2284675021"/>
      </p:ext>
    </p:extLst>
  </p:cSld>
  <p:clrMapOvr>
    <a:masterClrMapping/>
  </p:clrMapOvr>
</p:notes>
</file>

<file path=ppt/notesSlides/notesSlide4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Just as Pp is a more conservative</a:t>
            </a:r>
            <a:r>
              <a:rPr lang="en-US" baseline="0" dirty="0"/>
              <a:t> alternative to Cp, Ppk is a more conservative choice when it is not clear if a rational subgroup variation can be used.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466</a:t>
            </a:fld>
            <a:endParaRPr lang="en-US" dirty="0"/>
          </a:p>
        </p:txBody>
      </p:sp>
    </p:spTree>
    <p:extLst>
      <p:ext uri="{BB962C8B-B14F-4D97-AF65-F5344CB8AC3E}">
        <p14:creationId xmlns:p14="http://schemas.microsoft.com/office/powerpoint/2010/main" val="40526602"/>
      </p:ext>
    </p:extLst>
  </p:cSld>
  <p:clrMapOvr>
    <a:masterClrMapping/>
  </p:clrMapOvr>
</p:notes>
</file>

<file path=ppt/notesSlides/notesSlide4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Variations of Ppk can be calculated when there is only an upper or a lower spec limit.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467</a:t>
            </a:fld>
            <a:endParaRPr lang="en-US" dirty="0"/>
          </a:p>
        </p:txBody>
      </p:sp>
    </p:spTree>
    <p:extLst>
      <p:ext uri="{BB962C8B-B14F-4D97-AF65-F5344CB8AC3E}">
        <p14:creationId xmlns:p14="http://schemas.microsoft.com/office/powerpoint/2010/main" val="115816712"/>
      </p:ext>
    </p:extLst>
  </p:cSld>
  <p:clrMapOvr>
    <a:masterClrMapping/>
  </p:clrMapOvr>
</p:notes>
</file>

<file path=ppt/notesSlides/notesSlide4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have learned that the </a:t>
            </a:r>
            <a:r>
              <a:rPr lang="en-US" i="1" dirty="0"/>
              <a:t>k </a:t>
            </a:r>
            <a:r>
              <a:rPr lang="en-US" dirty="0"/>
              <a:t>factor</a:t>
            </a:r>
            <a:r>
              <a:rPr lang="en-US" baseline="0" dirty="0"/>
              <a:t> is the difference between Cpk/Ppk and Cp/Pp. They all take into account process variation, but the </a:t>
            </a:r>
            <a:r>
              <a:rPr lang="en-US" i="1" baseline="0" dirty="0"/>
              <a:t>k</a:t>
            </a:r>
            <a:r>
              <a:rPr lang="en-US" baseline="0" dirty="0"/>
              <a:t> factor takes into account the average of the process.</a:t>
            </a:r>
          </a:p>
          <a:p>
            <a:pPr>
              <a:buFont typeface="Arial" pitchFamily="34" charset="0"/>
              <a:buChar char="•"/>
            </a:pPr>
            <a:r>
              <a:rPr lang="en-US" baseline="0" dirty="0"/>
              <a:t>Cpm is another type of capability index to determine how far the process average varies from the specified target. </a:t>
            </a:r>
          </a:p>
          <a:p>
            <a:pPr>
              <a:buFont typeface="Arial" pitchFamily="34" charset="0"/>
              <a:buChar char="•"/>
            </a:pPr>
            <a:r>
              <a:rPr lang="en-US" baseline="0" dirty="0"/>
              <a:t>Cpm is also referred to as “Taguchi’s capability index,” and rather than only telling us if a measurement is good (between the spec limits), it helps us understand </a:t>
            </a:r>
            <a:r>
              <a:rPr lang="en-US" i="1" baseline="0" dirty="0"/>
              <a:t>how good </a:t>
            </a:r>
            <a:r>
              <a:rPr lang="en-US" baseline="0" dirty="0"/>
              <a:t>it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468</a:t>
            </a:fld>
            <a:endParaRPr lang="en-US" dirty="0"/>
          </a:p>
        </p:txBody>
      </p:sp>
    </p:spTree>
    <p:extLst>
      <p:ext uri="{BB962C8B-B14F-4D97-AF65-F5344CB8AC3E}">
        <p14:creationId xmlns:p14="http://schemas.microsoft.com/office/powerpoint/2010/main" val="1369050597"/>
      </p:ext>
    </p:extLst>
  </p:cSld>
  <p:clrMapOvr>
    <a:masterClrMapping/>
  </p:clrMapOvr>
</p:notes>
</file>

<file path=ppt/notesSlides/notesSlide4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469</a:t>
            </a:fld>
            <a:endParaRPr lang="en-US" dirty="0"/>
          </a:p>
        </p:txBody>
      </p:sp>
    </p:spTree>
    <p:extLst>
      <p:ext uri="{BB962C8B-B14F-4D97-AF65-F5344CB8AC3E}">
        <p14:creationId xmlns:p14="http://schemas.microsoft.com/office/powerpoint/2010/main" val="2025644416"/>
      </p:ext>
    </p:extLst>
  </p:cSld>
  <p:clrMapOvr>
    <a:masterClrMapping/>
  </p:clrMapOvr>
</p:notes>
</file>

<file path=ppt/notesSlides/notesSlide4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the AIAG suggest Pp and </a:t>
            </a:r>
            <a:r>
              <a:rPr lang="en-US" dirty="0" err="1"/>
              <a:t>Ppk</a:t>
            </a:r>
            <a:r>
              <a:rPr lang="en-US" dirty="0"/>
              <a:t> should be greater than 1.67 and </a:t>
            </a:r>
            <a:r>
              <a:rPr lang="en-US" dirty="0" err="1"/>
              <a:t>Cp</a:t>
            </a:r>
            <a:r>
              <a:rPr lang="en-US" dirty="0"/>
              <a:t> and </a:t>
            </a:r>
            <a:r>
              <a:rPr lang="en-US" dirty="0" err="1"/>
              <a:t>Cpk</a:t>
            </a:r>
            <a:r>
              <a:rPr lang="en-US" dirty="0"/>
              <a:t> should be greater than 1.33, your business, product and/or customer will have the greater influence on how to interpret capability. As a simple guideline, a </a:t>
            </a:r>
            <a:r>
              <a:rPr lang="en-US" dirty="0" err="1"/>
              <a:t>Cpk</a:t>
            </a:r>
            <a:r>
              <a:rPr lang="en-US" dirty="0"/>
              <a:t> of less than 1.0 is not very capable, between 1 and 2 is capable and greater than 2 should be considered very capable with a sigma level of better than 6.</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470</a:t>
            </a:fld>
            <a:endParaRPr lang="en-US" dirty="0"/>
          </a:p>
        </p:txBody>
      </p:sp>
    </p:spTree>
    <p:extLst>
      <p:ext uri="{BB962C8B-B14F-4D97-AF65-F5344CB8AC3E}">
        <p14:creationId xmlns:p14="http://schemas.microsoft.com/office/powerpoint/2010/main" val="34369825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BB typically performs the role of a project manager, planning the project, facilitating project meetings, and managing toward objectives.</a:t>
            </a:r>
          </a:p>
          <a:p>
            <a:pPr>
              <a:buFont typeface="Arial" pitchFamily="34" charset="0"/>
              <a:buChar char="•"/>
            </a:pPr>
            <a:r>
              <a:rPr lang="en-US" baseline="0" dirty="0"/>
              <a:t>The BB plays a key role in forming, directing, mentoring, and coaching the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a:t>
            </a:fld>
            <a:endParaRPr lang="en-US" dirty="0"/>
          </a:p>
        </p:txBody>
      </p:sp>
    </p:spTree>
    <p:extLst>
      <p:ext uri="{BB962C8B-B14F-4D97-AF65-F5344CB8AC3E}">
        <p14:creationId xmlns:p14="http://schemas.microsoft.com/office/powerpoint/2010/main" val="1650554317"/>
      </p:ext>
    </p:extLst>
  </p:cSld>
  <p:clrMapOvr>
    <a:masterClrMapping/>
  </p:clrMapOvr>
</p:notes>
</file>

<file path=ppt/notesSlides/notesSlide4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example will walk you through how to run a process capability analysis in Minitab.</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471</a:t>
            </a:fld>
            <a:endParaRPr lang="en-US" dirty="0"/>
          </a:p>
        </p:txBody>
      </p:sp>
    </p:spTree>
    <p:extLst>
      <p:ext uri="{BB962C8B-B14F-4D97-AF65-F5344CB8AC3E}">
        <p14:creationId xmlns:p14="http://schemas.microsoft.com/office/powerpoint/2010/main" val="3962379563"/>
      </p:ext>
    </p:extLst>
  </p:cSld>
  <p:clrMapOvr>
    <a:masterClrMapping/>
  </p:clrMapOvr>
</p:notes>
</file>

<file path=ppt/notesSlides/notesSlide4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 proper selections for</a:t>
            </a:r>
            <a:r>
              <a:rPr lang="en-US" baseline="0" dirty="0"/>
              <a:t>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472</a:t>
            </a:fld>
            <a:endParaRPr lang="en-US" dirty="0"/>
          </a:p>
        </p:txBody>
      </p:sp>
    </p:spTree>
    <p:extLst>
      <p:ext uri="{BB962C8B-B14F-4D97-AF65-F5344CB8AC3E}">
        <p14:creationId xmlns:p14="http://schemas.microsoft.com/office/powerpoint/2010/main" val="2438723954"/>
      </p:ext>
    </p:extLst>
  </p:cSld>
  <p:clrMapOvr>
    <a:masterClrMapping/>
  </p:clrMapOvr>
</p:notes>
</file>

<file path=ppt/notesSlides/notesSlide4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473</a:t>
            </a:fld>
            <a:endParaRPr lang="en-US" dirty="0"/>
          </a:p>
        </p:txBody>
      </p:sp>
    </p:spTree>
    <p:extLst>
      <p:ext uri="{BB962C8B-B14F-4D97-AF65-F5344CB8AC3E}">
        <p14:creationId xmlns:p14="http://schemas.microsoft.com/office/powerpoint/2010/main" val="2422488088"/>
      </p:ext>
    </p:extLst>
  </p:cSld>
  <p:clrMapOvr>
    <a:masterClrMapping/>
  </p:clrMapOvr>
</p:notes>
</file>

<file path=ppt/notesSlides/notesSlide4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a:t>
            </a:r>
            <a:r>
              <a:rPr lang="en-US" baseline="0" dirty="0"/>
              <a:t> in the output of the analysis, you can see where the process capability indices are provided.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474</a:t>
            </a:fld>
            <a:endParaRPr lang="en-US" dirty="0"/>
          </a:p>
        </p:txBody>
      </p:sp>
    </p:spTree>
    <p:extLst>
      <p:ext uri="{BB962C8B-B14F-4D97-AF65-F5344CB8AC3E}">
        <p14:creationId xmlns:p14="http://schemas.microsoft.com/office/powerpoint/2010/main" val="489538080"/>
      </p:ext>
    </p:extLst>
  </p:cSld>
  <p:clrMapOvr>
    <a:masterClrMapping/>
  </p:clrMapOvr>
</p:notes>
</file>

<file path=ppt/notesSlides/notesSlide4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475</a:t>
            </a:fld>
            <a:endParaRPr lang="en-US" dirty="0"/>
          </a:p>
        </p:txBody>
      </p:sp>
    </p:spTree>
    <p:extLst>
      <p:ext uri="{BB962C8B-B14F-4D97-AF65-F5344CB8AC3E}">
        <p14:creationId xmlns:p14="http://schemas.microsoft.com/office/powerpoint/2010/main" val="3319813712"/>
      </p:ext>
    </p:extLst>
  </p:cSld>
  <p:clrMapOvr>
    <a:masterClrMapping/>
  </p:clrMapOvr>
</p:notes>
</file>

<file path=ppt/notesSlides/notesSlide4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476</a:t>
            </a:fld>
            <a:endParaRPr lang="en-US" dirty="0"/>
          </a:p>
        </p:txBody>
      </p:sp>
    </p:spTree>
    <p:extLst>
      <p:ext uri="{BB962C8B-B14F-4D97-AF65-F5344CB8AC3E}">
        <p14:creationId xmlns:p14="http://schemas.microsoft.com/office/powerpoint/2010/main" val="2366487839"/>
      </p:ext>
    </p:extLst>
  </p:cSld>
  <p:clrMapOvr>
    <a:masterClrMapping/>
  </p:clrMapOvr>
</p:notes>
</file>

<file path=ppt/notesSlides/notesSlide4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it-IT" dirty="0"/>
              <a:t>This is how the out</a:t>
            </a:r>
            <a:r>
              <a:rPr lang="it-IT" baseline="0" dirty="0"/>
              <a:t>put of the analysis should look like.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477</a:t>
            </a:fld>
            <a:endParaRPr lang="en-US" dirty="0"/>
          </a:p>
        </p:txBody>
      </p:sp>
    </p:spTree>
    <p:extLst>
      <p:ext uri="{BB962C8B-B14F-4D97-AF65-F5344CB8AC3E}">
        <p14:creationId xmlns:p14="http://schemas.microsoft.com/office/powerpoint/2010/main" val="4284820319"/>
      </p:ext>
    </p:extLst>
  </p:cSld>
  <p:clrMapOvr>
    <a:masterClrMapping/>
  </p:clrMapOvr>
</p:notes>
</file>

<file path=ppt/notesSlides/notesSlide4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478</a:t>
            </a:fld>
            <a:endParaRPr lang="en-US" dirty="0"/>
          </a:p>
        </p:txBody>
      </p:sp>
    </p:spTree>
    <p:extLst>
      <p:ext uri="{BB962C8B-B14F-4D97-AF65-F5344CB8AC3E}">
        <p14:creationId xmlns:p14="http://schemas.microsoft.com/office/powerpoint/2010/main" val="3136712154"/>
      </p:ext>
    </p:extLst>
  </p:cSld>
  <p:clrMapOvr>
    <a:masterClrMapping/>
  </p:clrMapOvr>
</p:notes>
</file>

<file path=ppt/notesSlides/notesSlide4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previous</a:t>
            </a:r>
            <a:r>
              <a:rPr lang="en-US" baseline="0" dirty="0"/>
              <a:t> module, it was noted that a process must be stable before determining process capability. So what is stability?</a:t>
            </a:r>
          </a:p>
          <a:p>
            <a:pPr>
              <a:buFont typeface="Arial" pitchFamily="34" charset="0"/>
              <a:buChar char="•"/>
            </a:pPr>
            <a:r>
              <a:rPr lang="en-US" baseline="0" dirty="0"/>
              <a:t> Stability means that the process is in control, meaning there are no special causes (only random variation) influencing the process outcome.</a:t>
            </a:r>
          </a:p>
          <a:p>
            <a:pPr>
              <a:buFont typeface="Arial" pitchFamily="34" charset="0"/>
              <a:buChar char="•"/>
            </a:pPr>
            <a:r>
              <a:rPr lang="en-US" baseline="0" dirty="0"/>
              <a:t> Future process outcomes are predictable within a range of values, and there are no trends, patterns, or outliers in a control chart of the process.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479</a:t>
            </a:fld>
            <a:endParaRPr lang="en-US" dirty="0"/>
          </a:p>
        </p:txBody>
      </p:sp>
    </p:spTree>
    <p:extLst>
      <p:ext uri="{BB962C8B-B14F-4D97-AF65-F5344CB8AC3E}">
        <p14:creationId xmlns:p14="http://schemas.microsoft.com/office/powerpoint/2010/main" val="113985007"/>
      </p:ext>
    </p:extLst>
  </p:cSld>
  <p:clrMapOvr>
    <a:masterClrMapping/>
  </p:clrMapOvr>
</p:notes>
</file>

<file path=ppt/notesSlides/notesSlide4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discuss stability, it is important that we define</a:t>
            </a:r>
            <a:r>
              <a:rPr lang="en-US" baseline="0" dirty="0"/>
              <a:t> and differentiate common cause and special cause variation.</a:t>
            </a:r>
          </a:p>
          <a:p>
            <a:pPr>
              <a:buFont typeface="Arial" pitchFamily="34" charset="0"/>
              <a:buChar char="•"/>
            </a:pPr>
            <a:r>
              <a:rPr lang="en-US" baseline="0" dirty="0"/>
              <a:t> Common cause variation is left to chance. It is random, it is expected, and inherent to the process; therefore, it is unable to be eliminated.</a:t>
            </a:r>
          </a:p>
          <a:p>
            <a:pPr>
              <a:buFont typeface="Arial" pitchFamily="34" charset="0"/>
              <a:buChar char="•"/>
            </a:pPr>
            <a:r>
              <a:rPr lang="en-US" baseline="0" dirty="0"/>
              <a:t> Special cause, on the other hand, can be attributed to an “assignable cause.” It is NOT expected (or anticipated), and is external to the process. These causes signal changes in the process and can be eliminated.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480</a:t>
            </a:fld>
            <a:endParaRPr lang="en-US" dirty="0"/>
          </a:p>
        </p:txBody>
      </p:sp>
    </p:spTree>
    <p:extLst>
      <p:ext uri="{BB962C8B-B14F-4D97-AF65-F5344CB8AC3E}">
        <p14:creationId xmlns:p14="http://schemas.microsoft.com/office/powerpoint/2010/main" val="18373119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While</a:t>
            </a:r>
            <a:r>
              <a:rPr lang="en-US" b="0" baseline="0" dirty="0"/>
              <a:t> a Black Belt’s sole business responsibility could be the implementation of projects, Green Belts often implement projects in addition to other job responsibilities. Therefore, the Green Belt typically works on less complicated business problems.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A Green Belt takes direction and coaching from the Black Belt.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While exposed to all the concepts of Six Sigma, the Green Belt does not typically get deep into some of the more advanced statistical tools (at least not without significant direction from an expert Black Belt or Master Black Belt).</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a:t>
            </a:fld>
            <a:endParaRPr lang="en-US" dirty="0"/>
          </a:p>
        </p:txBody>
      </p:sp>
    </p:spTree>
    <p:extLst>
      <p:ext uri="{BB962C8B-B14F-4D97-AF65-F5344CB8AC3E}">
        <p14:creationId xmlns:p14="http://schemas.microsoft.com/office/powerpoint/2010/main" val="3514370950"/>
      </p:ext>
    </p:extLst>
  </p:cSld>
  <p:clrMapOvr>
    <a:masterClrMapping/>
  </p:clrMapOvr>
</p:notes>
</file>

<file path=ppt/notesSlides/notesSlide4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Control charts are a very powerful tool that can be used for several purposes. In this case, the tool is used to analyze the stability of the process.</a:t>
            </a:r>
          </a:p>
          <a:p>
            <a:pPr>
              <a:buFont typeface="Arial" pitchFamily="34" charset="0"/>
              <a:buChar char="•"/>
            </a:pPr>
            <a:r>
              <a:rPr lang="en-US" baseline="0" dirty="0"/>
              <a:t> The control chart helps us determine the presence of special cause variation.</a:t>
            </a:r>
          </a:p>
          <a:p>
            <a:pPr>
              <a:buFont typeface="Arial" pitchFamily="34" charset="0"/>
              <a:buChar char="•"/>
            </a:pPr>
            <a:r>
              <a:rPr lang="en-US" baseline="0" dirty="0"/>
              <a:t> If a process is “in control” per the control chart, then the process is stable and future process results can be predicted.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481</a:t>
            </a:fld>
            <a:endParaRPr lang="en-US" dirty="0"/>
          </a:p>
        </p:txBody>
      </p:sp>
    </p:spTree>
    <p:extLst>
      <p:ext uri="{BB962C8B-B14F-4D97-AF65-F5344CB8AC3E}">
        <p14:creationId xmlns:p14="http://schemas.microsoft.com/office/powerpoint/2010/main" val="809170710"/>
      </p:ext>
    </p:extLst>
  </p:cSld>
  <p:clrMapOvr>
    <a:masterClrMapping/>
  </p:clrMapOvr>
</p:notes>
</file>

<file path=ppt/notesSlides/notesSlide4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many type</a:t>
            </a:r>
            <a:r>
              <a:rPr lang="en-US" baseline="0" dirty="0"/>
              <a:t>s of control charts that you can choose from, depending on the type of data being analyzed.</a:t>
            </a:r>
          </a:p>
          <a:p>
            <a:pPr>
              <a:buFont typeface="Arial" pitchFamily="34" charset="0"/>
              <a:buChar char="•"/>
            </a:pPr>
            <a:r>
              <a:rPr lang="en-US" baseline="0" dirty="0"/>
              <a:t>I-</a:t>
            </a:r>
            <a:r>
              <a:rPr lang="en-US" baseline="0" dirty="0" err="1"/>
              <a:t>MR</a:t>
            </a:r>
            <a:r>
              <a:rPr lang="en-US" baseline="0" dirty="0"/>
              <a:t> (individuals and moving range)</a:t>
            </a:r>
          </a:p>
          <a:p>
            <a:pPr>
              <a:buFont typeface="Arial" pitchFamily="34" charset="0"/>
              <a:buChar char="•"/>
            </a:pPr>
            <a:r>
              <a:rPr lang="en-US" baseline="0" dirty="0"/>
              <a:t>Xbar – R (Xbar is the average and R is range)</a:t>
            </a:r>
          </a:p>
          <a:p>
            <a:pPr>
              <a:buFont typeface="Arial" pitchFamily="34" charset="0"/>
              <a:buChar char="•"/>
            </a:pPr>
            <a:r>
              <a:rPr lang="en-US" baseline="0" dirty="0"/>
              <a:t>Xbar – S (Xbar is the average and S is standard deviation)</a:t>
            </a:r>
          </a:p>
          <a:p>
            <a:pPr>
              <a:buFont typeface="Arial" pitchFamily="34" charset="0"/>
              <a:buChar char="•"/>
            </a:pPr>
            <a:r>
              <a:rPr lang="en-US" baseline="0" dirty="0"/>
              <a:t>C chart – uses count data to chart non-conformances (or defects)</a:t>
            </a:r>
          </a:p>
          <a:p>
            <a:pPr>
              <a:buFont typeface="Arial" pitchFamily="34" charset="0"/>
              <a:buChar char="•"/>
            </a:pPr>
            <a:r>
              <a:rPr lang="en-US" baseline="0" dirty="0"/>
              <a:t>U chart – U stands for units. It is the same as a C chart, but a C chart assumes subgroup side is constant, while a U chart assumes uneven subgroup sizes</a:t>
            </a:r>
          </a:p>
          <a:p>
            <a:pPr>
              <a:buFont typeface="Arial" pitchFamily="34" charset="0"/>
              <a:buChar char="•"/>
            </a:pPr>
            <a:r>
              <a:rPr lang="en-US" baseline="0" dirty="0"/>
              <a:t>P – proportions chart (shows the proportion defective)</a:t>
            </a:r>
          </a:p>
          <a:p>
            <a:pPr>
              <a:buFont typeface="Arial" pitchFamily="34" charset="0"/>
              <a:buChar char="•"/>
            </a:pPr>
            <a:r>
              <a:rPr lang="en-US" baseline="0" dirty="0"/>
              <a:t>NP – shows number defective (with equal subgroup size)</a:t>
            </a:r>
          </a:p>
          <a:p>
            <a:pPr>
              <a:buFont typeface="Arial" pitchFamily="34" charset="0"/>
              <a:buChar char="•"/>
            </a:pPr>
            <a:r>
              <a:rPr lang="en-US" baseline="0" dirty="0"/>
              <a:t>The key difference between C/U and P/NP is defects vs. defective</a:t>
            </a:r>
          </a:p>
          <a:p>
            <a:pPr>
              <a:buFont typeface="Arial" pitchFamily="34" charset="0"/>
              <a:buChar char="•"/>
            </a:pPr>
            <a:r>
              <a:rPr lang="en-US" baseline="0" dirty="0"/>
              <a:t>EWMA – exponentially weighted moving average</a:t>
            </a:r>
          </a:p>
          <a:p>
            <a:pPr>
              <a:buFont typeface="Arial" pitchFamily="34" charset="0"/>
              <a:buChar char="•"/>
            </a:pPr>
            <a:r>
              <a:rPr lang="en-US" baseline="0" dirty="0"/>
              <a:t>CUSUM – cumulative sum.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482</a:t>
            </a:fld>
            <a:endParaRPr lang="en-US" dirty="0"/>
          </a:p>
        </p:txBody>
      </p:sp>
    </p:spTree>
    <p:extLst>
      <p:ext uri="{BB962C8B-B14F-4D97-AF65-F5344CB8AC3E}">
        <p14:creationId xmlns:p14="http://schemas.microsoft.com/office/powerpoint/2010/main" val="3629337416"/>
      </p:ext>
    </p:extLst>
  </p:cSld>
  <p:clrMapOvr>
    <a:masterClrMapping/>
  </p:clrMapOvr>
</p:notes>
</file>

<file path=ppt/notesSlides/notesSlide4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It is</a:t>
            </a:r>
            <a:r>
              <a:rPr lang="en-US" baseline="0" dirty="0"/>
              <a:t> important to understand the difference between stability and capability.</a:t>
            </a:r>
          </a:p>
          <a:p>
            <a:pPr>
              <a:buFont typeface="Arial" pitchFamily="34" charset="0"/>
              <a:buChar char="•"/>
            </a:pPr>
            <a:r>
              <a:rPr lang="en-US" b="1" baseline="0" dirty="0"/>
              <a:t>Stability</a:t>
            </a:r>
            <a:r>
              <a:rPr lang="en-US" baseline="0" dirty="0"/>
              <a:t> is only indicative of how a process performs over time. Historical results of a stable process can be used to predict future results.</a:t>
            </a:r>
          </a:p>
          <a:p>
            <a:pPr>
              <a:buFont typeface="Arial" pitchFamily="34" charset="0"/>
              <a:buChar char="•"/>
            </a:pPr>
            <a:r>
              <a:rPr lang="en-US" b="1" baseline="0" dirty="0"/>
              <a:t>Capability</a:t>
            </a:r>
            <a:r>
              <a:rPr lang="en-US" baseline="0" dirty="0"/>
              <a:t>, on the other hand, only speaks about how a process performs against customer specifications.</a:t>
            </a:r>
          </a:p>
          <a:p>
            <a:pPr>
              <a:buFont typeface="Arial" pitchFamily="34" charset="0"/>
              <a:buChar char="•"/>
            </a:pPr>
            <a:r>
              <a:rPr lang="en-US" baseline="0" dirty="0"/>
              <a:t>As we have discussed, process capability analysis is only valid when assessed using data from a stable process. Stability does </a:t>
            </a:r>
            <a:r>
              <a:rPr lang="en-US" i="1" baseline="0" dirty="0"/>
              <a:t>not</a:t>
            </a:r>
            <a:r>
              <a:rPr lang="en-US" baseline="0" dirty="0"/>
              <a:t> mean a process will be capable, but it is a </a:t>
            </a:r>
            <a:r>
              <a:rPr lang="en-US" i="1" baseline="0" dirty="0"/>
              <a:t>must</a:t>
            </a:r>
            <a:r>
              <a:rPr lang="en-US" baseline="0" dirty="0"/>
              <a:t> to determine a process’ true capability.</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483</a:t>
            </a:fld>
            <a:endParaRPr lang="en-US" dirty="0"/>
          </a:p>
        </p:txBody>
      </p:sp>
    </p:spTree>
    <p:extLst>
      <p:ext uri="{BB962C8B-B14F-4D97-AF65-F5344CB8AC3E}">
        <p14:creationId xmlns:p14="http://schemas.microsoft.com/office/powerpoint/2010/main" val="1453818074"/>
      </p:ext>
    </p:extLst>
  </p:cSld>
  <p:clrMapOvr>
    <a:masterClrMapping/>
  </p:clrMapOvr>
</p:notes>
</file>

<file path=ppt/notesSlides/notesSlide4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484</a:t>
            </a:fld>
            <a:endParaRPr lang="en-US" dirty="0"/>
          </a:p>
        </p:txBody>
      </p:sp>
    </p:spTree>
    <p:extLst>
      <p:ext uri="{BB962C8B-B14F-4D97-AF65-F5344CB8AC3E}">
        <p14:creationId xmlns:p14="http://schemas.microsoft.com/office/powerpoint/2010/main" val="2513077189"/>
      </p:ext>
    </p:extLst>
  </p:cSld>
  <p:clrMapOvr>
    <a:masterClrMapping/>
  </p:clrMapOvr>
</p:notes>
</file>

<file path=ppt/notesSlides/notesSlide4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Binomial</a:t>
            </a:r>
            <a:r>
              <a:rPr lang="en-US" baseline="0" dirty="0"/>
              <a:t> data means that we have only two options, yes or no/true or false/defective or not defective.</a:t>
            </a:r>
          </a:p>
          <a:p>
            <a:pPr>
              <a:buFont typeface="Arial" pitchFamily="34" charset="0"/>
              <a:buChar char="•"/>
            </a:pPr>
            <a:r>
              <a:rPr lang="en-US" baseline="0" dirty="0"/>
              <a:t> When we are measuring the portion of defective units, we use “%Defective” as the process capability index.</a:t>
            </a:r>
          </a:p>
          <a:p>
            <a:pPr>
              <a:buFont typeface="Arial" pitchFamily="34" charset="0"/>
              <a:buChar char="•"/>
            </a:pPr>
            <a:r>
              <a:rPr lang="en-US" sz="1200" dirty="0"/>
              <a:t>%Defective is given by a</a:t>
            </a:r>
            <a:r>
              <a:rPr lang="en-US" baseline="0" dirty="0"/>
              <a:t> very simple calculation: determine the number of defective units divided by the number of units overall.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485</a:t>
            </a:fld>
            <a:endParaRPr lang="en-US" dirty="0"/>
          </a:p>
        </p:txBody>
      </p:sp>
    </p:spTree>
    <p:extLst>
      <p:ext uri="{BB962C8B-B14F-4D97-AF65-F5344CB8AC3E}">
        <p14:creationId xmlns:p14="http://schemas.microsoft.com/office/powerpoint/2010/main" val="141995348"/>
      </p:ext>
    </p:extLst>
  </p:cSld>
  <p:clrMapOvr>
    <a:masterClrMapping/>
  </p:clrMapOvr>
</p:notes>
</file>

<file path=ppt/notesSlides/notesSlide4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are measuring</a:t>
            </a:r>
            <a:r>
              <a:rPr lang="en-US" baseline="0" dirty="0"/>
              <a:t> the number of defects per unit (vs. the number of defective units divided by total units), we can measure capability by dividing the number of defects (which can be more than one per unit) by the number of units.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486</a:t>
            </a:fld>
            <a:endParaRPr lang="en-US" dirty="0"/>
          </a:p>
        </p:txBody>
      </p:sp>
    </p:spTree>
    <p:extLst>
      <p:ext uri="{BB962C8B-B14F-4D97-AF65-F5344CB8AC3E}">
        <p14:creationId xmlns:p14="http://schemas.microsoft.com/office/powerpoint/2010/main" val="1803394544"/>
      </p:ext>
    </p:extLst>
  </p:cSld>
  <p:clrMapOvr>
    <a:masterClrMapping/>
  </p:clrMapOvr>
</p:notes>
</file>

<file path=ppt/notesSlides/notesSlide4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487</a:t>
            </a:fld>
            <a:endParaRPr lang="en-US" dirty="0"/>
          </a:p>
        </p:txBody>
      </p:sp>
    </p:spTree>
    <p:extLst>
      <p:ext uri="{BB962C8B-B14F-4D97-AF65-F5344CB8AC3E}">
        <p14:creationId xmlns:p14="http://schemas.microsoft.com/office/powerpoint/2010/main" val="137846642"/>
      </p:ext>
    </p:extLst>
  </p:cSld>
  <p:clrMapOvr>
    <a:masterClrMapping/>
  </p:clrMapOvr>
</p:notes>
</file>

<file path=ppt/notesSlides/notesSlide4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Capability and stability</a:t>
            </a:r>
            <a:r>
              <a:rPr lang="en-US" baseline="0" dirty="0"/>
              <a:t> are important concepts to grasp in both the Measure and Control phases of a project.</a:t>
            </a:r>
          </a:p>
          <a:p>
            <a:pPr>
              <a:buFont typeface="Arial" pitchFamily="34" charset="0"/>
              <a:buChar char="•"/>
            </a:pPr>
            <a:r>
              <a:rPr lang="en-US" baseline="0" dirty="0"/>
              <a:t> In Measure, these concepts are used to understand the baseline performance of a process. This is our starting point, our basis for improvement.</a:t>
            </a:r>
          </a:p>
          <a:p>
            <a:pPr>
              <a:buFont typeface="Arial" pitchFamily="34" charset="0"/>
              <a:buChar char="•"/>
            </a:pPr>
            <a:r>
              <a:rPr lang="en-US" baseline="0" dirty="0"/>
              <a:t> In the Control phase, these concepts help us to ensure any improvements are sustained over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488</a:t>
            </a:fld>
            <a:endParaRPr lang="en-US" dirty="0"/>
          </a:p>
        </p:txBody>
      </p:sp>
    </p:spTree>
    <p:extLst>
      <p:ext uri="{BB962C8B-B14F-4D97-AF65-F5344CB8AC3E}">
        <p14:creationId xmlns:p14="http://schemas.microsoft.com/office/powerpoint/2010/main" val="343020216"/>
      </p:ext>
    </p:extLst>
  </p:cSld>
  <p:clrMapOvr>
    <a:masterClrMapping/>
  </p:clrMapOvr>
</p:notes>
</file>

<file path=ppt/notesSlides/notesSlide4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Analysis phase, we will use statistical tools to help us make</a:t>
            </a:r>
            <a:r>
              <a:rPr lang="en-US" baseline="0" dirty="0"/>
              <a:t> inferences about data. Those tools will help us prove/disprove hypotheses that are formed during the Measure phase, where we brainstorm potential root causes for a problem.</a:t>
            </a:r>
          </a:p>
          <a:p>
            <a:pPr>
              <a:buFont typeface="Arial" pitchFamily="34" charset="0"/>
              <a:buChar char="•"/>
            </a:pPr>
            <a:r>
              <a:rPr lang="en-US" dirty="0"/>
              <a:t>We</a:t>
            </a:r>
            <a:r>
              <a:rPr lang="en-US" baseline="0" dirty="0"/>
              <a:t> will discuss how we look at and analyze patterns of variation.</a:t>
            </a:r>
          </a:p>
          <a:p>
            <a:pPr>
              <a:buFont typeface="Arial" pitchFamily="34" charset="0"/>
              <a:buChar char="•"/>
            </a:pPr>
            <a:r>
              <a:rPr lang="en-US" baseline="0" dirty="0"/>
              <a:t>Also, we will discuss how to use hypothesis tests to draw conclusions from data about a process, using probability to drive our decisions instead of “gut feeling.”</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489</a:t>
            </a:fld>
            <a:endParaRPr lang="en-US" dirty="0"/>
          </a:p>
        </p:txBody>
      </p:sp>
    </p:spTree>
    <p:extLst>
      <p:ext uri="{BB962C8B-B14F-4D97-AF65-F5344CB8AC3E}">
        <p14:creationId xmlns:p14="http://schemas.microsoft.com/office/powerpoint/2010/main" val="1047297768"/>
      </p:ext>
    </p:extLst>
  </p:cSld>
  <p:clrMapOvr>
    <a:masterClrMapping/>
  </p:clrMapOvr>
</p:notes>
</file>

<file path=ppt/notesSlides/notesSlide4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490</a:t>
            </a:fld>
            <a:endParaRPr lang="en-US" dirty="0"/>
          </a:p>
        </p:txBody>
      </p:sp>
    </p:spTree>
    <p:extLst>
      <p:ext uri="{BB962C8B-B14F-4D97-AF65-F5344CB8AC3E}">
        <p14:creationId xmlns:p14="http://schemas.microsoft.com/office/powerpoint/2010/main" val="25386728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roles and responsibilities are</a:t>
            </a:r>
            <a:r>
              <a:rPr lang="en-US" baseline="0" dirty="0"/>
              <a:t> identical to those of a Black Belt.</a:t>
            </a:r>
          </a:p>
          <a:p>
            <a:pPr>
              <a:buFont typeface="Arial" pitchFamily="34" charset="0"/>
              <a:buChar char="•"/>
            </a:pPr>
            <a:r>
              <a:rPr lang="en-US" baseline="0" dirty="0"/>
              <a:t>The key differences are the level of complexity and the dedication that a Black Belt has toward Six Sigma projects. Again, a Green Belt typically does projects in addition to his or her normal line job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a:t>
            </a:fld>
            <a:endParaRPr lang="en-US" dirty="0"/>
          </a:p>
        </p:txBody>
      </p:sp>
    </p:spTree>
    <p:extLst>
      <p:ext uri="{BB962C8B-B14F-4D97-AF65-F5344CB8AC3E}">
        <p14:creationId xmlns:p14="http://schemas.microsoft.com/office/powerpoint/2010/main" val="2916175228"/>
      </p:ext>
    </p:extLst>
  </p:cSld>
  <p:clrMapOvr>
    <a:masterClrMapping/>
  </p:clrMapOvr>
</p:notes>
</file>

<file path=ppt/notesSlides/notesSlide4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491</a:t>
            </a:fld>
            <a:endParaRPr lang="en-US" dirty="0"/>
          </a:p>
        </p:txBody>
      </p:sp>
    </p:spTree>
    <p:extLst>
      <p:ext uri="{BB962C8B-B14F-4D97-AF65-F5344CB8AC3E}">
        <p14:creationId xmlns:p14="http://schemas.microsoft.com/office/powerpoint/2010/main" val="1894924927"/>
      </p:ext>
    </p:extLst>
  </p:cSld>
  <p:clrMapOvr>
    <a:masterClrMapping/>
  </p:clrMapOvr>
</p:notes>
</file>

<file path=ppt/notesSlides/notesSlide4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492</a:t>
            </a:fld>
            <a:endParaRPr lang="en-US" dirty="0"/>
          </a:p>
        </p:txBody>
      </p:sp>
    </p:spTree>
    <p:extLst>
      <p:ext uri="{BB962C8B-B14F-4D97-AF65-F5344CB8AC3E}">
        <p14:creationId xmlns:p14="http://schemas.microsoft.com/office/powerpoint/2010/main" val="4099488773"/>
      </p:ext>
    </p:extLst>
  </p:cSld>
  <p:clrMapOvr>
    <a:masterClrMapping/>
  </p:clrMapOvr>
</p:notes>
</file>

<file path=ppt/notesSlides/notesSlide4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493</a:t>
            </a:fld>
            <a:endParaRPr lang="en-US" dirty="0"/>
          </a:p>
        </p:txBody>
      </p:sp>
    </p:spTree>
    <p:extLst>
      <p:ext uri="{BB962C8B-B14F-4D97-AF65-F5344CB8AC3E}">
        <p14:creationId xmlns:p14="http://schemas.microsoft.com/office/powerpoint/2010/main" val="480814776"/>
      </p:ext>
    </p:extLst>
  </p:cSld>
  <p:clrMapOvr>
    <a:masterClrMapping/>
  </p:clrMapOvr>
</p:notes>
</file>

<file path=ppt/notesSlides/notesSlide4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begin with </a:t>
            </a:r>
            <a:r>
              <a:rPr lang="en-US" b="1" baseline="0" dirty="0"/>
              <a:t>Multi-Vari Analysis</a:t>
            </a:r>
            <a:r>
              <a:rPr lang="en-US" baseline="0" dirty="0"/>
              <a:t>. We need to understand patterns of variation, and graphical tools are a great way to start.</a:t>
            </a:r>
          </a:p>
          <a:p>
            <a:pPr>
              <a:buFont typeface="Arial" pitchFamily="34" charset="0"/>
              <a:buChar char="•"/>
            </a:pPr>
            <a:r>
              <a:rPr lang="en-US" baseline="0" dirty="0"/>
              <a:t> Multi-Vari is a method to analyze categorical inputs on a continuous output, meaning your X (input) is a discrete category and your Y (output) is a continuous output.</a:t>
            </a:r>
          </a:p>
          <a:p>
            <a:pPr>
              <a:buFont typeface="Arial" pitchFamily="34" charset="0"/>
              <a:buChar char="•"/>
            </a:pPr>
            <a:r>
              <a:rPr lang="en-US" baseline="0" dirty="0"/>
              <a:t> This tool helps us understand visually how an output variable changes with changes in a discrete input variable.</a:t>
            </a:r>
          </a:p>
          <a:p>
            <a:pPr>
              <a:buFont typeface="Arial" pitchFamily="34" charset="0"/>
              <a:buChar char="•"/>
            </a:pPr>
            <a:r>
              <a:rPr lang="en-US" baseline="0" dirty="0"/>
              <a:t> A multi-Vari analysis works for both crossed and nested hierarchies, which we will review shortly.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494</a:t>
            </a:fld>
            <a:endParaRPr lang="en-US" dirty="0"/>
          </a:p>
        </p:txBody>
      </p:sp>
    </p:spTree>
    <p:extLst>
      <p:ext uri="{BB962C8B-B14F-4D97-AF65-F5344CB8AC3E}">
        <p14:creationId xmlns:p14="http://schemas.microsoft.com/office/powerpoint/2010/main" val="3435422238"/>
      </p:ext>
    </p:extLst>
  </p:cSld>
  <p:clrMapOvr>
    <a:masterClrMapping/>
  </p:clrMapOvr>
</p:notes>
</file>

<file path=ppt/notesSlides/notesSlide4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When we talk about the structure of data, we will use the term </a:t>
            </a:r>
            <a:r>
              <a:rPr lang="en-US" i="1" baseline="0" dirty="0"/>
              <a:t>hierarchy</a:t>
            </a:r>
            <a:r>
              <a:rPr lang="en-US" baseline="0" dirty="0"/>
              <a:t>. </a:t>
            </a:r>
          </a:p>
          <a:p>
            <a:pPr>
              <a:buFont typeface="Arial" pitchFamily="34" charset="0"/>
              <a:buChar char="•"/>
            </a:pPr>
            <a:r>
              <a:rPr lang="en-US" i="1" baseline="0" dirty="0"/>
              <a:t> </a:t>
            </a:r>
            <a:r>
              <a:rPr lang="en-US" b="1" baseline="0" dirty="0"/>
              <a:t>Hierarchy</a:t>
            </a:r>
            <a:r>
              <a:rPr lang="en-US" baseline="0" dirty="0"/>
              <a:t> is a structure that can be expressed in a way similar to an organizational tree.</a:t>
            </a:r>
          </a:p>
          <a:p>
            <a:pPr>
              <a:buFont typeface="Arial" pitchFamily="34" charset="0"/>
              <a:buChar char="•"/>
            </a:pPr>
            <a:r>
              <a:rPr lang="en-US" baseline="0" dirty="0"/>
              <a:t> Think of hierarchy as a series of parent-child relationships. </a:t>
            </a:r>
          </a:p>
          <a:p>
            <a:pPr>
              <a:buFont typeface="Arial" pitchFamily="34" charset="0"/>
              <a:buChar char="•"/>
            </a:pPr>
            <a:r>
              <a:rPr lang="en-US" baseline="0" dirty="0"/>
              <a:t> In this type of analysis, the hierarchy helps us present the relationship between factors.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495</a:t>
            </a:fld>
            <a:endParaRPr lang="en-US" dirty="0"/>
          </a:p>
        </p:txBody>
      </p:sp>
    </p:spTree>
    <p:extLst>
      <p:ext uri="{BB962C8B-B14F-4D97-AF65-F5344CB8AC3E}">
        <p14:creationId xmlns:p14="http://schemas.microsoft.com/office/powerpoint/2010/main" val="2199308594"/>
      </p:ext>
    </p:extLst>
  </p:cSld>
  <p:clrMapOvr>
    <a:masterClrMapping/>
  </p:clrMapOvr>
</p:notes>
</file>

<file path=ppt/notesSlides/notesSlide4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a </a:t>
            </a:r>
            <a:r>
              <a:rPr lang="en-US" baseline="0" dirty="0"/>
              <a:t>crossed hierarchy relationship, the child items can be linked to more than one parent.</a:t>
            </a:r>
          </a:p>
          <a:p>
            <a:pPr>
              <a:buFont typeface="Arial" pitchFamily="34" charset="0"/>
              <a:buChar char="•"/>
            </a:pPr>
            <a:r>
              <a:rPr lang="en-US" baseline="0" dirty="0"/>
              <a:t>Consider the blue dot is a school district, the yellow dots are schools, and the green dots are neighborhoods.</a:t>
            </a:r>
          </a:p>
          <a:p>
            <a:pPr>
              <a:buFont typeface="Arial" pitchFamily="34" charset="0"/>
              <a:buChar char="•"/>
            </a:pPr>
            <a:r>
              <a:rPr lang="en-US" baseline="0" dirty="0"/>
              <a:t>In many cities there are choice systems that allow children from the same neighborhood to attend different schools, so the neighborhoods cannot be perfectly nested under a school.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496</a:t>
            </a:fld>
            <a:endParaRPr lang="en-US" dirty="0"/>
          </a:p>
        </p:txBody>
      </p:sp>
    </p:spTree>
    <p:extLst>
      <p:ext uri="{BB962C8B-B14F-4D97-AF65-F5344CB8AC3E}">
        <p14:creationId xmlns:p14="http://schemas.microsoft.com/office/powerpoint/2010/main" val="673695167"/>
      </p:ext>
    </p:extLst>
  </p:cSld>
  <p:clrMapOvr>
    <a:masterClrMapping/>
  </p:clrMapOvr>
</p:notes>
</file>

<file path=ppt/notesSlides/notesSlide4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In a </a:t>
            </a:r>
            <a:r>
              <a:rPr lang="en-US" baseline="0" dirty="0"/>
              <a:t>nested hierarchy relationship, the child items can be linked to only one parent.</a:t>
            </a:r>
            <a:endParaRPr lang="en-US" dirty="0"/>
          </a:p>
          <a:p>
            <a:pPr>
              <a:buFont typeface="Arial" pitchFamily="34" charset="0"/>
              <a:buChar char="•"/>
            </a:pPr>
            <a:r>
              <a:rPr lang="en-US" dirty="0"/>
              <a:t>Consider</a:t>
            </a:r>
            <a:r>
              <a:rPr lang="en-US" baseline="0" dirty="0"/>
              <a:t> the example of a call center (the blue dot), the yellow dots represent units in the call center, and the green dots represent associates in the unit.</a:t>
            </a:r>
          </a:p>
          <a:p>
            <a:pPr>
              <a:buFont typeface="Arial" pitchFamily="34" charset="0"/>
              <a:buChar char="•"/>
            </a:pPr>
            <a:r>
              <a:rPr lang="en-US" baseline="0" dirty="0"/>
              <a:t>Each associate can only be a part of one unit, and each unit can only be a part of the one site.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497</a:t>
            </a:fld>
            <a:endParaRPr lang="en-US" dirty="0"/>
          </a:p>
        </p:txBody>
      </p:sp>
    </p:spTree>
    <p:extLst>
      <p:ext uri="{BB962C8B-B14F-4D97-AF65-F5344CB8AC3E}">
        <p14:creationId xmlns:p14="http://schemas.microsoft.com/office/powerpoint/2010/main" val="4099090397"/>
      </p:ext>
    </p:extLst>
  </p:cSld>
  <p:clrMapOvr>
    <a:masterClrMapping/>
  </p:clrMapOvr>
</p:notes>
</file>

<file path=ppt/notesSlides/notesSlide4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We will now use Minitab to perform a Multi-Vari</a:t>
            </a:r>
            <a:r>
              <a:rPr lang="en-US" baseline="0" dirty="0"/>
              <a:t> analysis.</a:t>
            </a:r>
          </a:p>
          <a:p>
            <a:pPr>
              <a:buFont typeface="Arial" pitchFamily="34" charset="0"/>
              <a:buChar char="•"/>
            </a:pPr>
            <a:r>
              <a:rPr lang="en-US" dirty="0"/>
              <a:t>Company ABC produces 10 different “units.”</a:t>
            </a:r>
          </a:p>
          <a:p>
            <a:pPr>
              <a:buFont typeface="Arial" pitchFamily="34" charset="0"/>
              <a:buChar char="•"/>
            </a:pPr>
            <a:r>
              <a:rPr lang="en-US" dirty="0"/>
              <a:t>Operators measure the units before sending them to customers.</a:t>
            </a:r>
          </a:p>
          <a:p>
            <a:pPr>
              <a:buFont typeface="Arial" pitchFamily="34" charset="0"/>
              <a:buChar char="•"/>
            </a:pPr>
            <a:r>
              <a:rPr lang="en-US" dirty="0"/>
              <a:t>The company wants</a:t>
            </a:r>
            <a:r>
              <a:rPr lang="en-US" baseline="0" dirty="0"/>
              <a:t> to understand what is the source of variability of the weight measurement.</a:t>
            </a:r>
          </a:p>
          <a:p>
            <a:pPr>
              <a:buFont typeface="Arial" pitchFamily="34" charset="0"/>
              <a:buChar char="•"/>
            </a:pPr>
            <a:r>
              <a:rPr lang="en-US" baseline="0" dirty="0"/>
              <a:t>They select 3 operators, each of whom measure 3 samples of each of the 10 kinds of units.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498</a:t>
            </a:fld>
            <a:endParaRPr lang="en-US" dirty="0"/>
          </a:p>
        </p:txBody>
      </p:sp>
    </p:spTree>
    <p:extLst>
      <p:ext uri="{BB962C8B-B14F-4D97-AF65-F5344CB8AC3E}">
        <p14:creationId xmlns:p14="http://schemas.microsoft.com/office/powerpoint/2010/main" val="2130087348"/>
      </p:ext>
    </p:extLst>
  </p:cSld>
  <p:clrMapOvr>
    <a:masterClrMapping/>
  </p:clrMapOvr>
</p:notes>
</file>

<file path=ppt/notesSlides/notesSlide4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the</a:t>
            </a:r>
            <a:r>
              <a:rPr lang="en-US" baseline="0" dirty="0"/>
              <a:t> instructions to perform the analysis in Minitab.</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499</a:t>
            </a:fld>
            <a:endParaRPr lang="en-US" dirty="0"/>
          </a:p>
        </p:txBody>
      </p:sp>
    </p:spTree>
    <p:extLst>
      <p:ext uri="{BB962C8B-B14F-4D97-AF65-F5344CB8AC3E}">
        <p14:creationId xmlns:p14="http://schemas.microsoft.com/office/powerpoint/2010/main" val="3565927562"/>
      </p:ext>
    </p:extLst>
  </p:cSld>
  <p:clrMapOvr>
    <a:masterClrMapping/>
  </p:clrMapOvr>
</p:notes>
</file>

<file path=ppt/notesSlides/notesSlide4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500</a:t>
            </a:fld>
            <a:endParaRPr lang="en-US" dirty="0"/>
          </a:p>
        </p:txBody>
      </p:sp>
    </p:spTree>
    <p:extLst>
      <p:ext uri="{BB962C8B-B14F-4D97-AF65-F5344CB8AC3E}">
        <p14:creationId xmlns:p14="http://schemas.microsoft.com/office/powerpoint/2010/main" val="21070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a:t>
            </a:fld>
            <a:endParaRPr lang="en-US" dirty="0"/>
          </a:p>
        </p:txBody>
      </p:sp>
    </p:spTree>
    <p:extLst>
      <p:ext uri="{BB962C8B-B14F-4D97-AF65-F5344CB8AC3E}">
        <p14:creationId xmlns:p14="http://schemas.microsoft.com/office/powerpoint/2010/main" val="2175875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Yellow Belts have enough</a:t>
            </a:r>
            <a:r>
              <a:rPr lang="en-US" baseline="0" dirty="0"/>
              <a:t> understanding of Six Sigma so they can be effective in assisting other Six Sigma Belts to succeed with their projects, usually in the role of subject matter experts.</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This level of training is important to have in an environment where Six Sigma projects are prevalent, such as when managing Belts.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a:t>
            </a:fld>
            <a:endParaRPr lang="en-US" dirty="0"/>
          </a:p>
        </p:txBody>
      </p:sp>
    </p:spTree>
    <p:extLst>
      <p:ext uri="{BB962C8B-B14F-4D97-AF65-F5344CB8AC3E}">
        <p14:creationId xmlns:p14="http://schemas.microsoft.com/office/powerpoint/2010/main" val="2613381432"/>
      </p:ext>
    </p:extLst>
  </p:cSld>
  <p:clrMapOvr>
    <a:masterClrMapping/>
  </p:clrMapOvr>
</p:notes>
</file>

<file path=ppt/notesSlides/notesSlide5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501</a:t>
            </a:fld>
            <a:endParaRPr lang="en-US" dirty="0"/>
          </a:p>
        </p:txBody>
      </p:sp>
    </p:spTree>
    <p:extLst>
      <p:ext uri="{BB962C8B-B14F-4D97-AF65-F5344CB8AC3E}">
        <p14:creationId xmlns:p14="http://schemas.microsoft.com/office/powerpoint/2010/main" val="628356166"/>
      </p:ext>
    </p:extLst>
  </p:cSld>
  <p:clrMapOvr>
    <a:masterClrMapping/>
  </p:clrMapOvr>
</p:notes>
</file>

<file path=ppt/notesSlides/notesSlide5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502</a:t>
            </a:fld>
            <a:endParaRPr lang="en-US" dirty="0"/>
          </a:p>
        </p:txBody>
      </p:sp>
    </p:spTree>
    <p:extLst>
      <p:ext uri="{BB962C8B-B14F-4D97-AF65-F5344CB8AC3E}">
        <p14:creationId xmlns:p14="http://schemas.microsoft.com/office/powerpoint/2010/main" val="35434671"/>
      </p:ext>
    </p:extLst>
  </p:cSld>
  <p:clrMapOvr>
    <a:masterClrMapping/>
  </p:clrMapOvr>
</p:notes>
</file>

<file path=ppt/notesSlides/notesSlide5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503</a:t>
            </a:fld>
            <a:endParaRPr lang="en-US" dirty="0"/>
          </a:p>
        </p:txBody>
      </p:sp>
    </p:spTree>
    <p:extLst>
      <p:ext uri="{BB962C8B-B14F-4D97-AF65-F5344CB8AC3E}">
        <p14:creationId xmlns:p14="http://schemas.microsoft.com/office/powerpoint/2010/main" val="4013609763"/>
      </p:ext>
    </p:extLst>
  </p:cSld>
  <p:clrMapOvr>
    <a:masterClrMapping/>
  </p:clrMapOvr>
</p:notes>
</file>

<file path=ppt/notesSlides/notesSlide5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what does the analysis tell us?</a:t>
            </a:r>
          </a:p>
          <a:p>
            <a:pPr>
              <a:buFont typeface="Arial" pitchFamily="34" charset="0"/>
              <a:buChar char="•"/>
            </a:pPr>
            <a:r>
              <a:rPr lang="en-US" dirty="0"/>
              <a:t> The individual</a:t>
            </a:r>
            <a:r>
              <a:rPr lang="en-US" baseline="0" dirty="0"/>
              <a:t> unit measurements range from 0.4 to 1.1 – quite a spread.</a:t>
            </a:r>
          </a:p>
          <a:p>
            <a:pPr>
              <a:buFont typeface="Arial" pitchFamily="34" charset="0"/>
              <a:buChar char="•"/>
            </a:pPr>
            <a:r>
              <a:rPr lang="en-US" baseline="0" dirty="0"/>
              <a:t> The group means for the operators are very close together, with Jack’s being slightly lower than the other two.</a:t>
            </a:r>
          </a:p>
          <a:p>
            <a:pPr>
              <a:buFont typeface="Arial" pitchFamily="34" charset="0"/>
              <a:buChar char="•"/>
            </a:pPr>
            <a:r>
              <a:rPr lang="en-US" baseline="0" dirty="0"/>
              <a:t> John has the largest ranges in his unit measurements.</a:t>
            </a:r>
          </a:p>
          <a:p>
            <a:pPr>
              <a:buFont typeface="Arial" pitchFamily="34" charset="0"/>
              <a:buChar char="•"/>
            </a:pPr>
            <a:r>
              <a:rPr lang="en-US" baseline="0" dirty="0"/>
              <a:t> The operators measurements seem to follow the same pattern.</a:t>
            </a:r>
          </a:p>
          <a:p>
            <a:pPr>
              <a:buFont typeface="Arial" pitchFamily="34" charset="0"/>
              <a:buChar char="•"/>
            </a:pPr>
            <a:r>
              <a:rPr lang="en-US" baseline="0" dirty="0"/>
              <a:t> There is great variability between units, so it seems that the unit-to-unit variability is the main source of variation.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504</a:t>
            </a:fld>
            <a:endParaRPr lang="en-US" dirty="0"/>
          </a:p>
        </p:txBody>
      </p:sp>
    </p:spTree>
    <p:extLst>
      <p:ext uri="{BB962C8B-B14F-4D97-AF65-F5344CB8AC3E}">
        <p14:creationId xmlns:p14="http://schemas.microsoft.com/office/powerpoint/2010/main" val="326643524"/>
      </p:ext>
    </p:extLst>
  </p:cSld>
  <p:clrMapOvr>
    <a:masterClrMapping/>
  </p:clrMapOvr>
</p:notes>
</file>

<file path=ppt/notesSlides/notesSlide5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505</a:t>
            </a:fld>
            <a:endParaRPr lang="en-US" dirty="0"/>
          </a:p>
        </p:txBody>
      </p:sp>
    </p:spTree>
    <p:extLst>
      <p:ext uri="{BB962C8B-B14F-4D97-AF65-F5344CB8AC3E}">
        <p14:creationId xmlns:p14="http://schemas.microsoft.com/office/powerpoint/2010/main" val="2750720132"/>
      </p:ext>
    </p:extLst>
  </p:cSld>
  <p:clrMapOvr>
    <a:masterClrMapping/>
  </p:clrMapOvr>
</p:notes>
</file>

<file path=ppt/notesSlides/notesSlide5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Probability</a:t>
            </a:r>
            <a:r>
              <a:rPr lang="en-US" b="1" baseline="0" dirty="0"/>
              <a:t> </a:t>
            </a:r>
            <a:r>
              <a:rPr lang="en-US" baseline="0" dirty="0"/>
              <a:t>is the measure of the likelihood that an event will occur.</a:t>
            </a:r>
          </a:p>
          <a:p>
            <a:pPr>
              <a:buFont typeface="Arial" pitchFamily="34" charset="0"/>
              <a:buChar char="•"/>
            </a:pPr>
            <a:r>
              <a:rPr lang="en-US" baseline="0" dirty="0"/>
              <a:t> It is a number between 0 and 1, or 0% and 100%. 1 or 100% probability means that an event is </a:t>
            </a:r>
            <a:r>
              <a:rPr lang="en-US" i="1" baseline="0" dirty="0"/>
              <a:t>certain</a:t>
            </a:r>
            <a:r>
              <a:rPr lang="en-US" baseline="0" dirty="0"/>
              <a:t> to occur.</a:t>
            </a:r>
          </a:p>
          <a:p>
            <a:pPr>
              <a:buFont typeface="Arial" pitchFamily="34" charset="0"/>
              <a:buChar char="•"/>
            </a:pPr>
            <a:r>
              <a:rPr lang="en-US" baseline="0" dirty="0"/>
              <a:t> The classic example of probability is the coin flip. What is the probability of getting heads up?</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506</a:t>
            </a:fld>
            <a:endParaRPr lang="en-US" dirty="0"/>
          </a:p>
        </p:txBody>
      </p:sp>
    </p:spTree>
    <p:extLst>
      <p:ext uri="{BB962C8B-B14F-4D97-AF65-F5344CB8AC3E}">
        <p14:creationId xmlns:p14="http://schemas.microsoft.com/office/powerpoint/2010/main" val="1313219528"/>
      </p:ext>
    </p:extLst>
  </p:cSld>
  <p:clrMapOvr>
    <a:masterClrMapping/>
  </p:clrMapOvr>
</p:notes>
</file>

<file path=ppt/notesSlides/notesSlide5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is</a:t>
            </a:r>
            <a:r>
              <a:rPr lang="en-US" baseline="0" dirty="0"/>
              <a:t> the notation for how the probability of event A not occurring is written. See the hat on the 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507</a:t>
            </a:fld>
            <a:endParaRPr lang="en-US" dirty="0"/>
          </a:p>
        </p:txBody>
      </p:sp>
    </p:spTree>
    <p:extLst>
      <p:ext uri="{BB962C8B-B14F-4D97-AF65-F5344CB8AC3E}">
        <p14:creationId xmlns:p14="http://schemas.microsoft.com/office/powerpoint/2010/main" val="165885948"/>
      </p:ext>
    </p:extLst>
  </p:cSld>
  <p:clrMapOvr>
    <a:masterClrMapping/>
  </p:clrMapOvr>
</p:notes>
</file>

<file path=ppt/notesSlides/notesSlide5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probability of A OR B, OR “A and B” occurring is written as: the probability of A plus the probability of B minus the probability of A AND B.</a:t>
            </a:r>
          </a:p>
          <a:p>
            <a:pPr>
              <a:buFont typeface="Arial" pitchFamily="34" charset="0"/>
              <a:buChar char="•"/>
            </a:pPr>
            <a:r>
              <a:rPr lang="en-US" baseline="0" dirty="0"/>
              <a:t> If the events are mutually exclusive, meaning only one can occur, the probability of A and B occurring is zero. </a:t>
            </a:r>
          </a:p>
          <a:p>
            <a:pPr>
              <a:buFont typeface="Arial" pitchFamily="34" charset="0"/>
              <a:buChar char="•"/>
            </a:pPr>
            <a:r>
              <a:rPr lang="en-US" baseline="0" dirty="0"/>
              <a:t> Consider rolling a die. What is the probability of rolling a 2 or a 4? Because you cannot role more than one value at a time, they are mutually exclusive; therefore, the probability of rolling a 2 or a 4 is written as P(2) + P(4).</a:t>
            </a:r>
          </a:p>
          <a:p>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508</a:t>
            </a:fld>
            <a:endParaRPr lang="en-US" dirty="0"/>
          </a:p>
        </p:txBody>
      </p:sp>
    </p:spTree>
    <p:extLst>
      <p:ext uri="{BB962C8B-B14F-4D97-AF65-F5344CB8AC3E}">
        <p14:creationId xmlns:p14="http://schemas.microsoft.com/office/powerpoint/2010/main" val="583992955"/>
      </p:ext>
    </p:extLst>
  </p:cSld>
  <p:clrMapOvr>
    <a:masterClrMapping/>
  </p:clrMapOvr>
</p:notes>
</file>

<file path=ppt/notesSlides/notesSlide5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509</a:t>
            </a:fld>
            <a:endParaRPr lang="en-US" dirty="0"/>
          </a:p>
        </p:txBody>
      </p:sp>
    </p:spTree>
    <p:extLst>
      <p:ext uri="{BB962C8B-B14F-4D97-AF65-F5344CB8AC3E}">
        <p14:creationId xmlns:p14="http://schemas.microsoft.com/office/powerpoint/2010/main" val="3979422379"/>
      </p:ext>
    </p:extLst>
  </p:cSld>
  <p:clrMapOvr>
    <a:masterClrMapping/>
  </p:clrMapOvr>
</p:notes>
</file>

<file path=ppt/notesSlides/notesSlide5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P(A|B) refers to the </a:t>
            </a:r>
            <a:r>
              <a:rPr lang="en-US" dirty="0">
                <a:hlinkClick r:id="rId3" action="ppaction://hlinkfile"/>
              </a:rPr>
              <a:t>conditional probability</a:t>
            </a:r>
            <a:r>
              <a:rPr lang="en-US" dirty="0"/>
              <a:t> that event A occurs, given that event B has occurred.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510</a:t>
            </a:fld>
            <a:endParaRPr lang="en-US" dirty="0"/>
          </a:p>
        </p:txBody>
      </p:sp>
    </p:spTree>
    <p:extLst>
      <p:ext uri="{BB962C8B-B14F-4D97-AF65-F5344CB8AC3E}">
        <p14:creationId xmlns:p14="http://schemas.microsoft.com/office/powerpoint/2010/main" val="26415893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Yellow Belt serves</a:t>
            </a:r>
            <a:r>
              <a:rPr lang="en-US" baseline="0" dirty="0"/>
              <a:t> in a support role for Six Sigma projects.</a:t>
            </a:r>
          </a:p>
          <a:p>
            <a:pPr>
              <a:buFont typeface="Arial" pitchFamily="34" charset="0"/>
              <a:buChar char="•"/>
            </a:pPr>
            <a:r>
              <a:rPr lang="en-US" baseline="0" dirty="0"/>
              <a:t>The Yellow Belt participates in defining projects, assists in data collection, contributes in analysis sessions, and assists in assessing, developing, and implementing solutions.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a:t>
            </a:fld>
            <a:endParaRPr lang="en-US" dirty="0"/>
          </a:p>
        </p:txBody>
      </p:sp>
    </p:spTree>
    <p:extLst>
      <p:ext uri="{BB962C8B-B14F-4D97-AF65-F5344CB8AC3E}">
        <p14:creationId xmlns:p14="http://schemas.microsoft.com/office/powerpoint/2010/main" val="3311049467"/>
      </p:ext>
    </p:extLst>
  </p:cSld>
  <p:clrMapOvr>
    <a:masterClrMapping/>
  </p:clrMapOvr>
</p:notes>
</file>

<file path=ppt/notesSlides/notesSlide5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A </a:t>
            </a:r>
            <a:r>
              <a:rPr lang="en-US" b="1" dirty="0"/>
              <a:t>probability</a:t>
            </a:r>
            <a:r>
              <a:rPr lang="en-US" b="1" baseline="0" dirty="0"/>
              <a:t> distribution </a:t>
            </a:r>
            <a:r>
              <a:rPr lang="en-US" baseline="0" dirty="0"/>
              <a:t>describes a range of possible events and the probability (or possibility) of each individual event.</a:t>
            </a:r>
          </a:p>
          <a:p>
            <a:pPr>
              <a:buFont typeface="Arial" pitchFamily="34" charset="0"/>
              <a:buChar char="•"/>
            </a:pPr>
            <a:r>
              <a:rPr lang="en-US" baseline="0" dirty="0"/>
              <a:t> Think of an event as a specific numerical value for a random variable, when the variable is discrete.</a:t>
            </a:r>
          </a:p>
          <a:p>
            <a:pPr>
              <a:buFont typeface="Arial" pitchFamily="34" charset="0"/>
              <a:buChar char="•"/>
            </a:pPr>
            <a:r>
              <a:rPr lang="en-US" baseline="0" dirty="0"/>
              <a:t> If the variable is continuous, then the distribution describes the probability of a value falling within a certain range or interval.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511</a:t>
            </a:fld>
            <a:endParaRPr lang="en-US" dirty="0"/>
          </a:p>
        </p:txBody>
      </p:sp>
    </p:spTree>
    <p:extLst>
      <p:ext uri="{BB962C8B-B14F-4D97-AF65-F5344CB8AC3E}">
        <p14:creationId xmlns:p14="http://schemas.microsoft.com/office/powerpoint/2010/main" val="2075431100"/>
      </p:ext>
    </p:extLst>
  </p:cSld>
  <p:clrMapOvr>
    <a:masterClrMapping/>
  </p:clrMapOvr>
</p:notes>
</file>

<file path=ppt/notesSlides/notesSlide5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b="1" dirty="0"/>
              <a:t>probability mass function </a:t>
            </a:r>
            <a:r>
              <a:rPr lang="en-US" dirty="0"/>
              <a:t>(PMF) describes the probability of a discrete</a:t>
            </a:r>
            <a:r>
              <a:rPr lang="en-US" baseline="0" dirty="0"/>
              <a:t> random variable, such as with this example of a fair die.</a:t>
            </a:r>
          </a:p>
          <a:p>
            <a:pPr>
              <a:buFont typeface="Arial" pitchFamily="34" charset="0"/>
              <a:buChar char="•"/>
            </a:pPr>
            <a:r>
              <a:rPr lang="en-US" baseline="0" dirty="0"/>
              <a:t> There are 6 possible outcomes of the die, and with a fair die, each outcome has equal probability.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512</a:t>
            </a:fld>
            <a:endParaRPr lang="en-US" dirty="0"/>
          </a:p>
        </p:txBody>
      </p:sp>
    </p:spTree>
    <p:extLst>
      <p:ext uri="{BB962C8B-B14F-4D97-AF65-F5344CB8AC3E}">
        <p14:creationId xmlns:p14="http://schemas.microsoft.com/office/powerpoint/2010/main" val="2016840898"/>
      </p:ext>
    </p:extLst>
  </p:cSld>
  <p:clrMapOvr>
    <a:masterClrMapping/>
  </p:clrMapOvr>
</p:notes>
</file>

<file path=ppt/notesSlides/notesSlide5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a:t>
            </a:r>
            <a:r>
              <a:rPr lang="en-US" i="1" dirty="0"/>
              <a:t>probability</a:t>
            </a:r>
            <a:r>
              <a:rPr lang="en-US" i="1" baseline="0" dirty="0"/>
              <a:t> mass function </a:t>
            </a:r>
            <a:r>
              <a:rPr lang="en-US" baseline="0" dirty="0"/>
              <a:t>is to discrete data as a probability density function is to continuous data.</a:t>
            </a:r>
          </a:p>
          <a:p>
            <a:pPr>
              <a:buFont typeface="Arial" pitchFamily="34" charset="0"/>
              <a:buChar char="•"/>
            </a:pPr>
            <a:r>
              <a:rPr lang="en-US" baseline="0" dirty="0"/>
              <a:t> The bars represent the probability of a value occurring within a particular interval.</a:t>
            </a:r>
          </a:p>
          <a:p>
            <a:pPr>
              <a:buFont typeface="Arial" pitchFamily="34" charset="0"/>
              <a:buChar char="•"/>
            </a:pPr>
            <a:r>
              <a:rPr lang="en-US" baseline="0" dirty="0"/>
              <a:t> In this example of a standard normal distribution, there is nearly a 20% chance that a value will fall between 94 and 108.</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513</a:t>
            </a:fld>
            <a:endParaRPr lang="en-US" dirty="0"/>
          </a:p>
        </p:txBody>
      </p:sp>
    </p:spTree>
    <p:extLst>
      <p:ext uri="{BB962C8B-B14F-4D97-AF65-F5344CB8AC3E}">
        <p14:creationId xmlns:p14="http://schemas.microsoft.com/office/powerpoint/2010/main" val="3217546538"/>
      </p:ext>
    </p:extLst>
  </p:cSld>
  <p:clrMapOvr>
    <a:masterClrMapping/>
  </p:clrMapOvr>
</p:notes>
</file>

<file path=ppt/notesSlides/notesSlide5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distribution is helpful because it gives</a:t>
            </a:r>
            <a:r>
              <a:rPr lang="en-US" baseline="0" dirty="0"/>
              <a:t> us information </a:t>
            </a:r>
            <a:r>
              <a:rPr lang="en-US" dirty="0"/>
              <a:t>about data.</a:t>
            </a:r>
          </a:p>
          <a:p>
            <a:pPr>
              <a:buFont typeface="Arial" pitchFamily="34" charset="0"/>
              <a:buChar char="•"/>
            </a:pPr>
            <a:r>
              <a:rPr lang="en-US" dirty="0"/>
              <a:t> The </a:t>
            </a:r>
            <a:r>
              <a:rPr lang="en-US" i="1" dirty="0"/>
              <a:t>shape</a:t>
            </a:r>
            <a:r>
              <a:rPr lang="en-US" baseline="0" dirty="0"/>
              <a:t> of the distribution tells us what type of distribution it is and how we should analyze the data.</a:t>
            </a:r>
          </a:p>
          <a:p>
            <a:pPr>
              <a:buFont typeface="Arial" pitchFamily="34" charset="0"/>
              <a:buChar char="•"/>
            </a:pPr>
            <a:r>
              <a:rPr lang="en-US" baseline="0" dirty="0"/>
              <a:t> The </a:t>
            </a:r>
            <a:r>
              <a:rPr lang="en-US" i="1" baseline="0" dirty="0"/>
              <a:t>symmetry</a:t>
            </a:r>
            <a:r>
              <a:rPr lang="en-US" baseline="0" dirty="0"/>
              <a:t> of the distribution tells us the probabilities are the same or different at the low and high end of the range of data values.</a:t>
            </a:r>
          </a:p>
          <a:p>
            <a:pPr>
              <a:buFont typeface="Arial" pitchFamily="34" charset="0"/>
              <a:buChar char="•"/>
            </a:pPr>
            <a:r>
              <a:rPr lang="en-US" baseline="0" dirty="0"/>
              <a:t> The </a:t>
            </a:r>
            <a:r>
              <a:rPr lang="en-US" i="1" baseline="0" dirty="0"/>
              <a:t>center</a:t>
            </a:r>
            <a:r>
              <a:rPr lang="en-US" baseline="0" dirty="0"/>
              <a:t>, or midpoint, tells us what is most likely to occur – average, or median, for example.</a:t>
            </a:r>
          </a:p>
          <a:p>
            <a:pPr>
              <a:buFont typeface="Arial" pitchFamily="34" charset="0"/>
              <a:buChar char="•"/>
            </a:pPr>
            <a:r>
              <a:rPr lang="en-US" baseline="0" dirty="0"/>
              <a:t> The </a:t>
            </a:r>
            <a:r>
              <a:rPr lang="en-US" i="1" baseline="0" dirty="0"/>
              <a:t>scale</a:t>
            </a:r>
            <a:r>
              <a:rPr lang="en-US" baseline="0" dirty="0"/>
              <a:t> refers to how much spread there is in the data – think range, or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514</a:t>
            </a:fld>
            <a:endParaRPr lang="en-US" dirty="0"/>
          </a:p>
        </p:txBody>
      </p:sp>
    </p:spTree>
    <p:extLst>
      <p:ext uri="{BB962C8B-B14F-4D97-AF65-F5344CB8AC3E}">
        <p14:creationId xmlns:p14="http://schemas.microsoft.com/office/powerpoint/2010/main" val="2175063885"/>
      </p:ext>
    </p:extLst>
  </p:cSld>
  <p:clrMapOvr>
    <a:masterClrMapping/>
  </p:clrMapOvr>
</p:notes>
</file>

<file path=ppt/notesSlides/notesSlide5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As discussed</a:t>
            </a:r>
            <a:r>
              <a:rPr lang="en-US" baseline="0" dirty="0"/>
              <a:t> on the previous slide – shape, center, and scale are the three basic characteristics of a probability distribution.</a:t>
            </a:r>
            <a:endParaRPr lang="en-US"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515</a:t>
            </a:fld>
            <a:endParaRPr lang="en-US" dirty="0"/>
          </a:p>
        </p:txBody>
      </p:sp>
    </p:spTree>
    <p:extLst>
      <p:ext uri="{BB962C8B-B14F-4D97-AF65-F5344CB8AC3E}">
        <p14:creationId xmlns:p14="http://schemas.microsoft.com/office/powerpoint/2010/main" val="1641886404"/>
      </p:ext>
    </p:extLst>
  </p:cSld>
  <p:clrMapOvr>
    <a:masterClrMapping/>
  </p:clrMapOvr>
</p:notes>
</file>

<file path=ppt/notesSlides/notesSlide5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Skewness</a:t>
            </a:r>
            <a:r>
              <a:rPr lang="en-US" dirty="0"/>
              <a:t> tells</a:t>
            </a:r>
            <a:r>
              <a:rPr lang="en-US" baseline="0" dirty="0"/>
              <a:t> us about the symmetry (or lack of symmetry) of the distribution.</a:t>
            </a:r>
          </a:p>
          <a:p>
            <a:pPr>
              <a:buFont typeface="Arial" pitchFamily="34" charset="0"/>
              <a:buChar char="•"/>
            </a:pPr>
            <a:r>
              <a:rPr lang="en-US" baseline="0" dirty="0"/>
              <a:t> For a normal distribution, the skewness value is 0; so when the distribution looks nearly the same on either side of the center, the skewness is close to zero.</a:t>
            </a:r>
          </a:p>
          <a:p>
            <a:pPr>
              <a:buFont typeface="Arial" pitchFamily="34" charset="0"/>
              <a:buChar char="•"/>
            </a:pPr>
            <a:r>
              <a:rPr lang="en-US" baseline="0" dirty="0"/>
              <a:t> The </a:t>
            </a:r>
            <a:r>
              <a:rPr lang="en-US" baseline="0" dirty="0" err="1"/>
              <a:t>skewness</a:t>
            </a:r>
            <a:r>
              <a:rPr lang="en-US" baseline="0" dirty="0"/>
              <a:t> can be caused by extreme values or bounds on one side of the distribution, such as when no negative values are possible.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516</a:t>
            </a:fld>
            <a:endParaRPr lang="en-US" dirty="0"/>
          </a:p>
        </p:txBody>
      </p:sp>
    </p:spTree>
    <p:extLst>
      <p:ext uri="{BB962C8B-B14F-4D97-AF65-F5344CB8AC3E}">
        <p14:creationId xmlns:p14="http://schemas.microsoft.com/office/powerpoint/2010/main" val="3496355097"/>
      </p:ext>
    </p:extLst>
  </p:cSld>
  <p:clrMapOvr>
    <a:masterClrMapping/>
  </p:clrMapOvr>
</p:notes>
</file>

<file path=ppt/notesSlides/notesSlide5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negative</a:t>
            </a:r>
            <a:r>
              <a:rPr lang="en-US" baseline="0" dirty="0"/>
              <a:t> value of skewness indicates that the distribution is left skewed, meaning the left tail is longer than the right. It could be caused by having an upper bound on the distribution.</a:t>
            </a:r>
          </a:p>
          <a:p>
            <a:pPr>
              <a:buFont typeface="Arial" pitchFamily="34" charset="0"/>
              <a:buChar char="•"/>
            </a:pPr>
            <a:r>
              <a:rPr lang="en-US" baseline="0" dirty="0"/>
              <a:t> A positive value of skewness indicates that the distribution is right skewed, meaning the right tail is longer than the left. It could be caused by a lower bound of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517</a:t>
            </a:fld>
            <a:endParaRPr lang="en-US" dirty="0"/>
          </a:p>
        </p:txBody>
      </p:sp>
    </p:spTree>
    <p:extLst>
      <p:ext uri="{BB962C8B-B14F-4D97-AF65-F5344CB8AC3E}">
        <p14:creationId xmlns:p14="http://schemas.microsoft.com/office/powerpoint/2010/main" val="3048687581"/>
      </p:ext>
    </p:extLst>
  </p:cSld>
  <p:clrMapOvr>
    <a:masterClrMapping/>
  </p:clrMapOvr>
</p:notes>
</file>

<file path=ppt/notesSlides/notesSlide5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Kurtosis</a:t>
            </a:r>
            <a:r>
              <a:rPr lang="en-US" baseline="0" dirty="0"/>
              <a:t> measures the peakedness of the distribution.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518</a:t>
            </a:fld>
            <a:endParaRPr lang="en-US" dirty="0"/>
          </a:p>
        </p:txBody>
      </p:sp>
    </p:spTree>
    <p:extLst>
      <p:ext uri="{BB962C8B-B14F-4D97-AF65-F5344CB8AC3E}">
        <p14:creationId xmlns:p14="http://schemas.microsoft.com/office/powerpoint/2010/main" val="1255522499"/>
      </p:ext>
    </p:extLst>
  </p:cSld>
  <p:clrMapOvr>
    <a:masterClrMapping/>
  </p:clrMapOvr>
</p:notes>
</file>

<file path=ppt/notesSlides/notesSlide5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As you can see, the distribution</a:t>
            </a:r>
            <a:r>
              <a:rPr lang="en-US" baseline="0" dirty="0"/>
              <a:t> with excess kurtosis greater than zero looks more narrow, less rounded at its peak vs. the normal distribution. This type of kurtosis is called</a:t>
            </a:r>
            <a:r>
              <a:rPr lang="en-US" i="1" baseline="0" dirty="0"/>
              <a:t> leptokurtic</a:t>
            </a:r>
            <a:r>
              <a:rPr lang="en-US" baseline="0" dirty="0"/>
              <a:t>.</a:t>
            </a:r>
          </a:p>
          <a:p>
            <a:pPr>
              <a:buFont typeface="Arial" pitchFamily="34" charset="0"/>
              <a:buChar char="•"/>
            </a:pPr>
            <a:r>
              <a:rPr lang="en-US" baseline="0" dirty="0"/>
              <a:t>The distribution with excess kurtosis less than zero looks more squat than the normal distribution. The type is called </a:t>
            </a:r>
            <a:r>
              <a:rPr lang="en-US" i="1" baseline="0" dirty="0"/>
              <a:t>platykurtic</a:t>
            </a:r>
            <a:r>
              <a:rPr lang="en-US" baseline="0" dirty="0"/>
              <a: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519</a:t>
            </a:fld>
            <a:endParaRPr lang="en-US" dirty="0"/>
          </a:p>
        </p:txBody>
      </p:sp>
    </p:spTree>
    <p:extLst>
      <p:ext uri="{BB962C8B-B14F-4D97-AF65-F5344CB8AC3E}">
        <p14:creationId xmlns:p14="http://schemas.microsoft.com/office/powerpoint/2010/main" val="1632506078"/>
      </p:ext>
    </p:extLst>
  </p:cSld>
  <p:clrMapOvr>
    <a:masterClrMapping/>
  </p:clrMapOvr>
</p:notes>
</file>

<file path=ppt/notesSlides/notesSlide5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 normal distribution is </a:t>
            </a:r>
            <a:r>
              <a:rPr lang="en-US" i="1" baseline="0" dirty="0"/>
              <a:t>unimodal</a:t>
            </a:r>
            <a:r>
              <a:rPr lang="en-US" baseline="0" dirty="0"/>
              <a:t>, meaning it only has one peak (local maximum). However, there are some distributions that have multiple peaks, called </a:t>
            </a:r>
            <a:r>
              <a:rPr lang="en-US" i="1" baseline="0" dirty="0"/>
              <a:t>multimodal</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520</a:t>
            </a:fld>
            <a:endParaRPr lang="en-US" dirty="0"/>
          </a:p>
        </p:txBody>
      </p:sp>
    </p:spTree>
    <p:extLst>
      <p:ext uri="{BB962C8B-B14F-4D97-AF65-F5344CB8AC3E}">
        <p14:creationId xmlns:p14="http://schemas.microsoft.com/office/powerpoint/2010/main" val="542293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Champions and</a:t>
            </a:r>
            <a:r>
              <a:rPr lang="en-US" baseline="0" dirty="0"/>
              <a:t> Sponsors’ roles are to set direction for projects and ensure that the path is clear for the Belts to succeed: obtain resources and funding, overcome stakeholder issues, and knock down other barriers to progress.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a:t>
            </a:fld>
            <a:endParaRPr lang="en-US" dirty="0"/>
          </a:p>
        </p:txBody>
      </p:sp>
    </p:spTree>
    <p:extLst>
      <p:ext uri="{BB962C8B-B14F-4D97-AF65-F5344CB8AC3E}">
        <p14:creationId xmlns:p14="http://schemas.microsoft.com/office/powerpoint/2010/main" val="174395783"/>
      </p:ext>
    </p:extLst>
  </p:cSld>
  <p:clrMapOvr>
    <a:masterClrMapping/>
  </p:clrMapOvr>
</p:notes>
</file>

<file path=ppt/notesSlides/notesSlide5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statistics,</a:t>
            </a:r>
            <a:r>
              <a:rPr lang="en-US" baseline="0" dirty="0"/>
              <a:t> a probability distribution with two different unimodal distributions is called </a:t>
            </a:r>
            <a:r>
              <a:rPr lang="en-US" i="1" baseline="0" dirty="0"/>
              <a:t>bimodal</a:t>
            </a:r>
            <a:r>
              <a:rPr lang="en-US" i="0" baseline="0" dirty="0"/>
              <a:t> (</a:t>
            </a:r>
            <a:r>
              <a:rPr lang="en-US" baseline="0" dirty="0"/>
              <a:t>having two local maxima).</a:t>
            </a:r>
          </a:p>
          <a:p>
            <a:pPr>
              <a:buFont typeface="Arial" pitchFamily="34" charset="0"/>
              <a:buChar char="•"/>
            </a:pPr>
            <a:r>
              <a:rPr lang="en-US" baseline="0" dirty="0"/>
              <a:t>When two unimodal distributions with different means come together, they may not necessarily be bimodal. To assess if the distribution is bimodal, the difference between the means of the two distributions must be at least twice their common standard deviation.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521</a:t>
            </a:fld>
            <a:endParaRPr lang="en-US" dirty="0"/>
          </a:p>
        </p:txBody>
      </p:sp>
    </p:spTree>
    <p:extLst>
      <p:ext uri="{BB962C8B-B14F-4D97-AF65-F5344CB8AC3E}">
        <p14:creationId xmlns:p14="http://schemas.microsoft.com/office/powerpoint/2010/main" val="437745767"/>
      </p:ext>
    </p:extLst>
  </p:cSld>
  <p:clrMapOvr>
    <a:masterClrMapping/>
  </p:clrMapOvr>
</p:notes>
</file>

<file path=ppt/notesSlides/notesSlide5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two examples</a:t>
            </a:r>
            <a:r>
              <a:rPr lang="en-US" baseline="0" dirty="0"/>
              <a:t> of discrete distributions that we will now discuss.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522</a:t>
            </a:fld>
            <a:endParaRPr lang="en-US" dirty="0"/>
          </a:p>
        </p:txBody>
      </p:sp>
    </p:spTree>
    <p:extLst>
      <p:ext uri="{BB962C8B-B14F-4D97-AF65-F5344CB8AC3E}">
        <p14:creationId xmlns:p14="http://schemas.microsoft.com/office/powerpoint/2010/main" val="2486143992"/>
      </p:ext>
    </p:extLst>
  </p:cSld>
  <p:clrMapOvr>
    <a:masterClrMapping/>
  </p:clrMapOvr>
</p:notes>
</file>

<file path=ppt/notesSlides/notesSlide5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binomial distribution </a:t>
            </a:r>
            <a:r>
              <a:rPr lang="en-US" dirty="0"/>
              <a:t>is the discrete probability distribution of the number of successes in a sequence of </a:t>
            </a:r>
            <a:r>
              <a:rPr lang="en-US" i="1" dirty="0"/>
              <a:t>n</a:t>
            </a:r>
            <a:r>
              <a:rPr lang="en-US" dirty="0"/>
              <a:t> independent yes/no experiments, each of which yields success with probability </a:t>
            </a:r>
            <a:r>
              <a:rPr lang="en-US" i="1" dirty="0"/>
              <a:t>p</a:t>
            </a:r>
            <a:r>
              <a:rPr lang="en-US" dirty="0"/>
              <a:t>. Such a success/failure experiment is also called a </a:t>
            </a:r>
            <a:r>
              <a:rPr lang="en-US" i="1" dirty="0"/>
              <a:t>Bernoulli experiment </a:t>
            </a:r>
            <a:r>
              <a:rPr lang="en-US" dirty="0"/>
              <a:t>or </a:t>
            </a:r>
            <a:r>
              <a:rPr lang="en-US" i="1" dirty="0"/>
              <a:t>Bernoulli trial</a:t>
            </a:r>
            <a:r>
              <a:rPr lang="en-US" dirty="0"/>
              <a:t>; when </a:t>
            </a:r>
            <a:r>
              <a:rPr lang="en-US" i="1" dirty="0"/>
              <a:t>n</a:t>
            </a:r>
            <a:r>
              <a:rPr lang="en-US" dirty="0"/>
              <a:t> = 1, the binomial distribution is a Bernoulli distribution.</a:t>
            </a:r>
          </a:p>
          <a:p>
            <a:pPr>
              <a:buFont typeface="Arial" pitchFamily="34" charset="0"/>
              <a:buChar char="•"/>
            </a:pPr>
            <a:r>
              <a:rPr lang="en-US" dirty="0"/>
              <a:t>Consider</a:t>
            </a:r>
            <a:r>
              <a:rPr lang="en-US" baseline="0" dirty="0"/>
              <a:t> the coin flip example. There are only two possible outcomes of a trial.</a:t>
            </a:r>
          </a:p>
          <a:p>
            <a:pPr>
              <a:buFont typeface="Arial" pitchFamily="34" charset="0"/>
              <a:buChar char="•"/>
            </a:pPr>
            <a:r>
              <a:rPr lang="en-US" baseline="0" dirty="0"/>
              <a:t>The Excel formula will return the probability of a desired result, given the known probability of success. For example, if a batter’s average is 0.300, and we want to know the probability that the batter will get 7 hits out of 10 at-bats. The entry of the formula would look like this: BINOMDIST(7,10,0.3,0), where the 0 will return the probability mass function. The result is 0.009, meaning less than a 1% chance of getting 10 at-bats.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523</a:t>
            </a:fld>
            <a:endParaRPr lang="en-US" dirty="0"/>
          </a:p>
        </p:txBody>
      </p:sp>
    </p:spTree>
    <p:extLst>
      <p:ext uri="{BB962C8B-B14F-4D97-AF65-F5344CB8AC3E}">
        <p14:creationId xmlns:p14="http://schemas.microsoft.com/office/powerpoint/2010/main" val="203099368"/>
      </p:ext>
    </p:extLst>
  </p:cSld>
  <p:clrMapOvr>
    <a:masterClrMapping/>
  </p:clrMapOvr>
</p:notes>
</file>

<file path=ppt/notesSlides/notesSlide5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is the formula</a:t>
            </a:r>
            <a:r>
              <a:rPr lang="en-US" baseline="0" dirty="0"/>
              <a:t> for calculating the probability mass function. In the example we used, </a:t>
            </a:r>
            <a:r>
              <a:rPr lang="en-US" i="1" baseline="0" dirty="0"/>
              <a:t>n</a:t>
            </a:r>
            <a:r>
              <a:rPr lang="en-US" baseline="0" dirty="0"/>
              <a:t> = 10, </a:t>
            </a:r>
            <a:r>
              <a:rPr lang="en-US" i="1" baseline="0" dirty="0"/>
              <a:t>k</a:t>
            </a:r>
            <a:r>
              <a:rPr lang="en-US" baseline="0" dirty="0"/>
              <a:t> = 7, and </a:t>
            </a:r>
            <a:r>
              <a:rPr lang="en-US" i="1" baseline="0" dirty="0"/>
              <a:t>p </a:t>
            </a:r>
            <a:r>
              <a:rPr lang="en-US" baseline="0" dirty="0"/>
              <a:t>= 0.3. Carrying out the calculations, you will get 0.009.</a:t>
            </a:r>
          </a:p>
          <a:p>
            <a:pPr>
              <a:buFont typeface="Arial" pitchFamily="34" charset="0"/>
              <a:buChar char="•"/>
            </a:pPr>
            <a:r>
              <a:rPr lang="en-US" dirty="0"/>
              <a:t> On this page, you will also calculate the mean of</a:t>
            </a:r>
            <a:r>
              <a:rPr lang="en-US" baseline="0" dirty="0"/>
              <a:t> a binomial distribution. For a given number of trials, it is just the number of trials times the probability of success. For our example, the mean is 10 x 0.3 = 3.</a:t>
            </a:r>
          </a:p>
          <a:p>
            <a:pPr>
              <a:buFont typeface="Arial" pitchFamily="34" charset="0"/>
              <a:buChar char="•"/>
            </a:pPr>
            <a:r>
              <a:rPr lang="en-US" baseline="0" dirty="0"/>
              <a:t> For the variance, it is the mean times the difference between 1 minus the probability of success. For our example, the variance is 10 x 0.3 x 0.7 = 2.1</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524</a:t>
            </a:fld>
            <a:endParaRPr lang="en-US" dirty="0"/>
          </a:p>
        </p:txBody>
      </p:sp>
    </p:spTree>
    <p:extLst>
      <p:ext uri="{BB962C8B-B14F-4D97-AF65-F5344CB8AC3E}">
        <p14:creationId xmlns:p14="http://schemas.microsoft.com/office/powerpoint/2010/main" val="2164157828"/>
      </p:ext>
    </p:extLst>
  </p:cSld>
  <p:clrMapOvr>
    <a:masterClrMapping/>
  </p:clrMapOvr>
</p:notes>
</file>

<file path=ppt/notesSlides/notesSlide5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Poisson distribution </a:t>
            </a:r>
            <a:r>
              <a:rPr lang="en-US" dirty="0"/>
              <a:t>is a discrete probability distribution that expresses the probability of a given number of events occurring in a fixed interval of time</a:t>
            </a:r>
            <a:r>
              <a:rPr lang="en-US" baseline="0" dirty="0"/>
              <a:t> </a:t>
            </a:r>
            <a:r>
              <a:rPr lang="en-US" dirty="0"/>
              <a:t>if these events occur with a known average rate and independently of the time since the last event.</a:t>
            </a:r>
          </a:p>
          <a:p>
            <a:pPr>
              <a:buFont typeface="Arial" pitchFamily="34" charset="0"/>
              <a:buChar char="•"/>
            </a:pPr>
            <a:r>
              <a:rPr lang="en-US" dirty="0"/>
              <a:t>The</a:t>
            </a:r>
            <a:r>
              <a:rPr lang="en-US" baseline="0" dirty="0"/>
              <a:t> Greek letter lambda is used to denote the number of occurrences in a fixed interval of time.</a:t>
            </a:r>
          </a:p>
          <a:p>
            <a:pPr>
              <a:buFont typeface="Arial" pitchFamily="34" charset="0"/>
              <a:buChar char="•"/>
            </a:pPr>
            <a:r>
              <a:rPr lang="en-US" baseline="0" dirty="0"/>
              <a:t>The Excel formula is shown here, where x is the number of events for which we are trying to determine the probability, mean is the expected number of events, and the last argument is telling Excel whether to return the PMF or the cumulative Poisson probability.</a:t>
            </a:r>
          </a:p>
          <a:p>
            <a:pPr>
              <a:buFont typeface="Arial" pitchFamily="34" charset="0"/>
              <a:buChar char="•"/>
            </a:pPr>
            <a:r>
              <a:rPr lang="en-US" baseline="0" dirty="0"/>
              <a:t>An example to consider: Let us assume an office worker typically gets 25 e-mails a day, and we want to determine the probability of getting 40 emails, Excel returns the result of 0.001.</a:t>
            </a:r>
          </a:p>
          <a:p>
            <a:pPr>
              <a:buFont typeface="Arial" pitchFamily="34" charset="0"/>
              <a:buChar char="•"/>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525</a:t>
            </a:fld>
            <a:endParaRPr lang="en-US" dirty="0"/>
          </a:p>
        </p:txBody>
      </p:sp>
    </p:spTree>
    <p:extLst>
      <p:ext uri="{BB962C8B-B14F-4D97-AF65-F5344CB8AC3E}">
        <p14:creationId xmlns:p14="http://schemas.microsoft.com/office/powerpoint/2010/main" val="4203568174"/>
      </p:ext>
    </p:extLst>
  </p:cSld>
  <p:clrMapOvr>
    <a:masterClrMapping/>
  </p:clrMapOvr>
</p:notes>
</file>

<file path=ppt/notesSlides/notesSlide5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Here is the formula</a:t>
            </a:r>
            <a:r>
              <a:rPr lang="en-US" baseline="0" dirty="0"/>
              <a:t> for calculating the probability mass function, where lambda is the mean (or expected number of occurrences, 25 in our email example) and also the variance of the distribution.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526</a:t>
            </a:fld>
            <a:endParaRPr lang="en-US" dirty="0"/>
          </a:p>
        </p:txBody>
      </p:sp>
    </p:spTree>
    <p:extLst>
      <p:ext uri="{BB962C8B-B14F-4D97-AF65-F5344CB8AC3E}">
        <p14:creationId xmlns:p14="http://schemas.microsoft.com/office/powerpoint/2010/main" val="827331078"/>
      </p:ext>
    </p:extLst>
  </p:cSld>
  <p:clrMapOvr>
    <a:masterClrMapping/>
  </p:clrMapOvr>
</p:notes>
</file>

<file path=ppt/notesSlides/notesSlide5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a:t>
            </a:r>
            <a:r>
              <a:rPr lang="en-US" baseline="0" dirty="0"/>
              <a:t> talk about different types of continuous distributions.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527</a:t>
            </a:fld>
            <a:endParaRPr lang="en-US" dirty="0"/>
          </a:p>
        </p:txBody>
      </p:sp>
    </p:spTree>
    <p:extLst>
      <p:ext uri="{BB962C8B-B14F-4D97-AF65-F5344CB8AC3E}">
        <p14:creationId xmlns:p14="http://schemas.microsoft.com/office/powerpoint/2010/main" val="3074562388"/>
      </p:ext>
    </p:extLst>
  </p:cSld>
  <p:clrMapOvr>
    <a:masterClrMapping/>
  </p:clrMapOvr>
</p:notes>
</file>

<file path=ppt/notesSlides/notesSlide5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probability theory, the </a:t>
            </a:r>
            <a:r>
              <a:rPr lang="en-US" i="1" dirty="0"/>
              <a:t>normal (or Gaussian) distribution </a:t>
            </a:r>
            <a:r>
              <a:rPr lang="en-US" dirty="0"/>
              <a:t>is a continuous probability distribution that has a bell-shaped probability density function, known as the Gaussian function or more</a:t>
            </a:r>
            <a:r>
              <a:rPr lang="en-US" baseline="0" dirty="0"/>
              <a:t> commonly the “bell curve.” It is the most frequently used distribution.</a:t>
            </a:r>
          </a:p>
          <a:p>
            <a:pPr>
              <a:buFont typeface="Arial" pitchFamily="34" charset="0"/>
              <a:buChar char="•"/>
            </a:pPr>
            <a:r>
              <a:rPr lang="en-US" baseline="0" dirty="0"/>
              <a:t> Not all bell-shaped curves are from the normal distribution.</a:t>
            </a:r>
          </a:p>
          <a:p>
            <a:pPr>
              <a:buFont typeface="Arial" pitchFamily="34" charset="0"/>
              <a:buChar char="•"/>
            </a:pPr>
            <a:r>
              <a:rPr lang="en-US" baseline="0" dirty="0"/>
              <a:t> The Excel formula here can be used to determine the probability of a value X occurring, when the mean and standard deviation are known.</a:t>
            </a:r>
          </a:p>
          <a:p>
            <a:pPr>
              <a:buFont typeface="Arial" pitchFamily="34" charset="0"/>
              <a:buChar char="•"/>
            </a:pPr>
            <a:r>
              <a:rPr lang="en-US" baseline="0" dirty="0"/>
              <a:t> As an example, consider the height of professional basketball players. The average height is 77 inches, and the standard deviation is 4 inches. Let us determine the probability that a player is 8 feet tall (or 84 inches). The probability is 0.02.</a:t>
            </a:r>
          </a:p>
          <a:p>
            <a:pPr>
              <a:buFont typeface="Arial" pitchFamily="34" charset="0"/>
              <a:buChar char="•"/>
            </a:pPr>
            <a:r>
              <a:rPr lang="en-US" baseline="0" dirty="0"/>
              <a:t> Remember the 68-95-99.7 rule? These represent the percentage of data that fall within 1, 2, and 3 standard deviations from the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528</a:t>
            </a:fld>
            <a:endParaRPr lang="en-US" dirty="0"/>
          </a:p>
        </p:txBody>
      </p:sp>
    </p:spTree>
    <p:extLst>
      <p:ext uri="{BB962C8B-B14F-4D97-AF65-F5344CB8AC3E}">
        <p14:creationId xmlns:p14="http://schemas.microsoft.com/office/powerpoint/2010/main" val="852381768"/>
      </p:ext>
    </p:extLst>
  </p:cSld>
  <p:clrMapOvr>
    <a:masterClrMapping/>
  </p:clrMapOvr>
</p:notes>
</file>

<file path=ppt/notesSlides/notesSlide5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a:t>
            </a:r>
            <a:r>
              <a:rPr lang="en-US" baseline="0" dirty="0"/>
              <a:t> the formula for calculating the PDF for a normal distribution. It a little easier to do with Excel, where the Greek letter mu is used for the mean, and sigma squared is the variance.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529</a:t>
            </a:fld>
            <a:endParaRPr lang="en-US" dirty="0"/>
          </a:p>
        </p:txBody>
      </p:sp>
    </p:spTree>
    <p:extLst>
      <p:ext uri="{BB962C8B-B14F-4D97-AF65-F5344CB8AC3E}">
        <p14:creationId xmlns:p14="http://schemas.microsoft.com/office/powerpoint/2010/main" val="1232089544"/>
      </p:ext>
    </p:extLst>
  </p:cSld>
  <p:clrMapOvr>
    <a:masterClrMapping/>
  </p:clrMapOvr>
</p:notes>
</file>

<file path=ppt/notesSlides/notesSlide5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20000"/>
          </a:bodyPr>
          <a:lstStyle/>
          <a:p>
            <a:pPr>
              <a:buFont typeface="Arial" pitchFamily="34" charset="0"/>
              <a:buChar char="•"/>
            </a:pPr>
            <a:r>
              <a:rPr lang="en-US" dirty="0"/>
              <a:t>In probability theory and statistics, the </a:t>
            </a:r>
            <a:r>
              <a:rPr lang="en-US" i="1" dirty="0"/>
              <a:t>exponential distribution </a:t>
            </a:r>
            <a:r>
              <a:rPr lang="en-US" dirty="0"/>
              <a:t>(or negative exponential distribution) is a family of continuous probability distributions. It describes the time between events in a Poisson process, i.e., a process in which events occur continuously and independently at a constant average rate.</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Example: Busses arrive at a bus stop at an average of 3 busses per hour. (a) What is the expected time between busses? (b) What is the probability that the next bus will arrive within 5 minutes?</a:t>
            </a:r>
          </a:p>
          <a:p>
            <a:r>
              <a:rPr lang="en-US" sz="1200" kern="1200" baseline="0" dirty="0">
                <a:solidFill>
                  <a:schemeClr val="tx1"/>
                </a:solidFill>
                <a:latin typeface="+mn-lt"/>
                <a:ea typeface="+mn-ea"/>
                <a:cs typeface="+mn-cs"/>
              </a:rPr>
              <a:t>Solution: Bus arrivals represent rare events, thus the time T between them is exponential, with rate 3 busses/hour i.e., 3. So the expected time between arrivals is 1/3 hours or 20 minutes. To determine the probability that the next bus will arrive in 5 minutes or 1/12 of an hour, let us plug the value of 1/12 in for X, 1/3 in for lambda. The result is 0.32.</a:t>
            </a:r>
          </a:p>
          <a:p>
            <a:endParaRPr lang="en-US" sz="1200" kern="1200" baseline="0" dirty="0">
              <a:solidFill>
                <a:schemeClr val="tx1"/>
              </a:solidFill>
              <a:latin typeface="+mn-lt"/>
              <a:ea typeface="+mn-ea"/>
              <a:cs typeface="+mn-cs"/>
            </a:endParaRPr>
          </a:p>
          <a:p>
            <a:pPr>
              <a:buFont typeface="Arial" pitchFamily="34" charset="0"/>
              <a:buChar char="•"/>
            </a:pPr>
            <a:r>
              <a:rPr lang="en-US" dirty="0"/>
              <a:t>In real-world scenarios, the constant rate assumption is rarely satisfied. For example, the rate of incoming phone calls differs according to the time of day. But if we focus on a time interval during which the rate is roughly constant, such as from 2 to 4 p.m. during work days, the exponential distribution can be used as a good approximate model for the time until the next phone call arrives. In the real world</a:t>
            </a:r>
            <a:r>
              <a:rPr lang="en-US" baseline="0" dirty="0"/>
              <a:t> there are always caveats, but the key is that we can estimate or approximate using distribution models:</a:t>
            </a:r>
            <a:endParaRPr lang="en-US" dirty="0"/>
          </a:p>
          <a:p>
            <a:pPr>
              <a:buFont typeface="Arial" pitchFamily="34" charset="0"/>
              <a:buChar char="•"/>
            </a:pPr>
            <a:r>
              <a:rPr lang="en-US" dirty="0"/>
              <a:t>The time until a radioactive particle decays, or the time between clicks of a Geiger counter </a:t>
            </a:r>
          </a:p>
          <a:p>
            <a:pPr>
              <a:buFont typeface="Arial" pitchFamily="34" charset="0"/>
              <a:buChar char="•"/>
            </a:pPr>
            <a:r>
              <a:rPr lang="en-US" dirty="0"/>
              <a:t>The time it takes before your next telephone call </a:t>
            </a:r>
          </a:p>
          <a:p>
            <a:pPr>
              <a:buFont typeface="Arial" pitchFamily="34" charset="0"/>
              <a:buChar char="•"/>
            </a:pPr>
            <a:r>
              <a:rPr lang="en-US" dirty="0"/>
              <a:t>The time until default (on payment to company debt holders) in reduced form credit risk modeling. </a:t>
            </a:r>
          </a:p>
          <a:p>
            <a:pPr>
              <a:buFont typeface="Arial" pitchFamily="34" charset="0"/>
              <a:buChar char="•"/>
            </a:pPr>
            <a:endParaRPr lang="en-US" dirty="0"/>
          </a:p>
          <a:p>
            <a:pPr>
              <a:buFont typeface="Arial" pitchFamily="34" charset="0"/>
              <a:buChar char="•"/>
            </a:pPr>
            <a:r>
              <a:rPr lang="en-US" dirty="0"/>
              <a:t>Exponential variables can also be used to model situations where certain events occur with a constant probability per unit length, such as the distance between road kills on a given road.</a:t>
            </a:r>
          </a:p>
          <a:p>
            <a:pPr>
              <a:buFont typeface="Arial" pitchFamily="34" charset="0"/>
              <a:buChar char="•"/>
            </a:pPr>
            <a:r>
              <a:rPr lang="en-US" dirty="0"/>
              <a:t>In queuing theory, the service times of agents in a system (e.g., how long it takes for a bank teller etc. to serve a customer) are often modeled as exponentially-distributed variables.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530</a:t>
            </a:fld>
            <a:endParaRPr lang="en-US" dirty="0"/>
          </a:p>
        </p:txBody>
      </p:sp>
    </p:spTree>
    <p:extLst>
      <p:ext uri="{BB962C8B-B14F-4D97-AF65-F5344CB8AC3E}">
        <p14:creationId xmlns:p14="http://schemas.microsoft.com/office/powerpoint/2010/main" val="132283602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Strong support from leadership is critical to success, and the Champions and</a:t>
            </a:r>
            <a:r>
              <a:rPr lang="en-US" baseline="0" dirty="0"/>
              <a:t> Sponsors are responsible for building that support.</a:t>
            </a:r>
          </a:p>
          <a:p>
            <a:pPr>
              <a:buFont typeface="Arial" pitchFamily="34" charset="0"/>
              <a:buChar char="•"/>
            </a:pPr>
            <a:r>
              <a:rPr lang="en-US" baseline="0" dirty="0"/>
              <a:t>From a project standpoint, it is important for them to be highly engaged in the work.</a:t>
            </a:r>
          </a:p>
          <a:p>
            <a:pPr>
              <a:buFont typeface="Arial" pitchFamily="34" charset="0"/>
              <a:buChar char="•"/>
            </a:pPr>
            <a:r>
              <a:rPr lang="en-US" baseline="0" dirty="0"/>
              <a:t>It is their role to provide oversight and guidance to define success for the project(s).</a:t>
            </a:r>
          </a:p>
          <a:p>
            <a:pPr>
              <a:buFont typeface="Arial" pitchFamily="34" charset="0"/>
              <a:buChar char="•"/>
            </a:pPr>
            <a:r>
              <a:rPr lang="en-US" baseline="0" dirty="0"/>
              <a:t>They resolve issues when necessary, such as resource needs, stakeholder conflicts, or political issues.</a:t>
            </a:r>
          </a:p>
          <a:p>
            <a:pPr>
              <a:buFont typeface="Arial" pitchFamily="34" charset="0"/>
              <a:buChar char="•"/>
            </a:pPr>
            <a:r>
              <a:rPr lang="en-US" baseline="0" dirty="0"/>
              <a:t>They create the routines for tollgate reviews to ensure there are regular checkpoints with the project team.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a:t>
            </a:fld>
            <a:endParaRPr lang="en-US" dirty="0"/>
          </a:p>
        </p:txBody>
      </p:sp>
    </p:spTree>
    <p:extLst>
      <p:ext uri="{BB962C8B-B14F-4D97-AF65-F5344CB8AC3E}">
        <p14:creationId xmlns:p14="http://schemas.microsoft.com/office/powerpoint/2010/main" val="2372380801"/>
      </p:ext>
    </p:extLst>
  </p:cSld>
  <p:clrMapOvr>
    <a:masterClrMapping/>
  </p:clrMapOvr>
</p:notes>
</file>

<file path=ppt/notesSlides/notesSlide5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is the formula</a:t>
            </a:r>
            <a:r>
              <a:rPr lang="en-US" baseline="0" dirty="0"/>
              <a:t> for the PDF of the exponential distribution, where lambda is the known rate, the mean is 1/lambda, and variance is 1/lambda-squared.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531</a:t>
            </a:fld>
            <a:endParaRPr lang="en-US" dirty="0"/>
          </a:p>
        </p:txBody>
      </p:sp>
    </p:spTree>
    <p:extLst>
      <p:ext uri="{BB962C8B-B14F-4D97-AF65-F5344CB8AC3E}">
        <p14:creationId xmlns:p14="http://schemas.microsoft.com/office/powerpoint/2010/main" val="942124759"/>
      </p:ext>
    </p:extLst>
  </p:cSld>
  <p:clrMapOvr>
    <a:masterClrMapping/>
  </p:clrMapOvr>
</p:notes>
</file>

<file path=ppt/notesSlides/notesSlide5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Weibull distribution </a:t>
            </a:r>
            <a:r>
              <a:rPr lang="en-US" dirty="0"/>
              <a:t>is a continuous probability distribution. </a:t>
            </a:r>
          </a:p>
          <a:p>
            <a:pPr>
              <a:buFont typeface="Arial" pitchFamily="34" charset="0"/>
              <a:buChar char="•"/>
            </a:pPr>
            <a:r>
              <a:rPr lang="en-US" dirty="0"/>
              <a:t>It is named after Waloddi Weibull, who described it in detail in 1951, although it was first identified by Fréchet (1927) and first applied by Rosin and Rammler (1933) to describe the size distribution of particles.</a:t>
            </a:r>
          </a:p>
          <a:p>
            <a:pPr>
              <a:buFont typeface="Arial" pitchFamily="34" charset="0"/>
              <a:buChar char="•"/>
            </a:pPr>
            <a:r>
              <a:rPr lang="en-US" dirty="0"/>
              <a:t>It is widely used because it is flexible enough to model </a:t>
            </a:r>
            <a:r>
              <a:rPr lang="en-US" baseline="0" dirty="0"/>
              <a:t>different kinds of data. </a:t>
            </a:r>
          </a:p>
          <a:p>
            <a:pPr>
              <a:buFont typeface="Arial" pitchFamily="34" charset="0"/>
              <a:buChar char="•"/>
            </a:pPr>
            <a:r>
              <a:rPr lang="en-US" baseline="0" dirty="0"/>
              <a:t>It is used in survival analysis, reliability/failure analysis, weather analysis, and particle size distributions to name a few.</a:t>
            </a:r>
          </a:p>
          <a:p>
            <a:pPr>
              <a:buFont typeface="Arial" pitchFamily="34" charset="0"/>
              <a:buChar char="•"/>
            </a:pPr>
            <a:r>
              <a:rPr lang="en-US" baseline="0" dirty="0"/>
              <a:t>In Excel, the function is as described on the page. </a:t>
            </a:r>
            <a:r>
              <a:rPr lang="en-US" i="1" baseline="0" dirty="0"/>
              <a:t>X</a:t>
            </a:r>
            <a:r>
              <a:rPr lang="en-US" baseline="0" dirty="0"/>
              <a:t> is the value at which we look to evaluate the probability, and alpha and beta are parameters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532</a:t>
            </a:fld>
            <a:endParaRPr lang="en-US" dirty="0"/>
          </a:p>
        </p:txBody>
      </p:sp>
    </p:spTree>
    <p:extLst>
      <p:ext uri="{BB962C8B-B14F-4D97-AF65-F5344CB8AC3E}">
        <p14:creationId xmlns:p14="http://schemas.microsoft.com/office/powerpoint/2010/main" val="2003650469"/>
      </p:ext>
    </p:extLst>
  </p:cSld>
  <p:clrMapOvr>
    <a:masterClrMapping/>
  </p:clrMapOvr>
</p:notes>
</file>

<file path=ppt/notesSlides/notesSlide5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You can see the PDF for the Weibull here, where k &gt; 0 is the shape parameter and λ &gt; 0 is the scale parameter of the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533</a:t>
            </a:fld>
            <a:endParaRPr lang="en-US" dirty="0"/>
          </a:p>
        </p:txBody>
      </p:sp>
    </p:spTree>
    <p:extLst>
      <p:ext uri="{BB962C8B-B14F-4D97-AF65-F5344CB8AC3E}">
        <p14:creationId xmlns:p14="http://schemas.microsoft.com/office/powerpoint/2010/main" val="3940297933"/>
      </p:ext>
    </p:extLst>
  </p:cSld>
  <p:clrMapOvr>
    <a:masterClrMapping/>
  </p:clrMapOvr>
</p:notes>
</file>

<file path=ppt/notesSlides/notesSlide5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and statistics, </a:t>
            </a:r>
            <a:r>
              <a:rPr lang="en-US" b="1" dirty="0"/>
              <a:t>Student’s t-distribution </a:t>
            </a:r>
            <a:r>
              <a:rPr lang="en-US" dirty="0"/>
              <a:t>(or</a:t>
            </a:r>
            <a:r>
              <a:rPr lang="en-US" i="1" dirty="0"/>
              <a:t> t-distribution</a:t>
            </a:r>
            <a:r>
              <a:rPr lang="en-US" dirty="0"/>
              <a:t>) is a family of continuous probability distributions that arise when estimating the mean of a normally-distributed population in situations </a:t>
            </a:r>
            <a:r>
              <a:rPr lang="en-US" b="0" u="sng" dirty="0"/>
              <a:t>where the sample size is small and population standard deviation is unknown</a:t>
            </a:r>
            <a:r>
              <a:rPr lang="en-US" dirty="0"/>
              <a:t>. </a:t>
            </a:r>
          </a:p>
          <a:p>
            <a:pPr>
              <a:buFont typeface="Arial" pitchFamily="34" charset="0"/>
              <a:buChar char="•"/>
            </a:pPr>
            <a:r>
              <a:rPr lang="en-US" dirty="0"/>
              <a:t>It plays a role in a number of widely</a:t>
            </a:r>
            <a:r>
              <a:rPr lang="en-US" i="0" dirty="0"/>
              <a:t> used statistical analyses, including the Student’s t-test for assessing the statistical significance of the difference between two sample means, the construction of confidence intervals for the difference between two population means, and in linear regression analysis. </a:t>
            </a:r>
          </a:p>
          <a:p>
            <a:pPr>
              <a:buFont typeface="Arial" pitchFamily="34" charset="0"/>
              <a:buChar char="•"/>
            </a:pPr>
            <a:r>
              <a:rPr lang="en-US" dirty="0"/>
              <a:t>The t-distribution is symmetric and bell-shaped, like the normal distribution, </a:t>
            </a:r>
            <a:r>
              <a:rPr lang="en-US" b="0" u="sng" dirty="0"/>
              <a:t>but has heavier tails, meaning that it is more prone to producing values that fall far from its mean</a:t>
            </a:r>
            <a:r>
              <a:rPr lang="en-US" b="0" i="1" u="none" dirty="0"/>
              <a:t>.</a:t>
            </a:r>
            <a:r>
              <a:rPr lang="en-US" b="0" i="1" u="none" baseline="0" dirty="0"/>
              <a:t> </a:t>
            </a:r>
            <a:r>
              <a:rPr lang="en-US" dirty="0"/>
              <a:t>This makes it useful for understanding the statistical behavior of certain types of ratios of random quantities, in which variation in the denominator is amplified and may produce outlying values when the denominator of the ratio falls close to zero.</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534</a:t>
            </a:fld>
            <a:endParaRPr lang="en-US" dirty="0"/>
          </a:p>
        </p:txBody>
      </p:sp>
    </p:spTree>
    <p:extLst>
      <p:ext uri="{BB962C8B-B14F-4D97-AF65-F5344CB8AC3E}">
        <p14:creationId xmlns:p14="http://schemas.microsoft.com/office/powerpoint/2010/main" val="103466261"/>
      </p:ext>
    </p:extLst>
  </p:cSld>
  <p:clrMapOvr>
    <a:masterClrMapping/>
  </p:clrMapOvr>
</p:notes>
</file>

<file path=ppt/notesSlides/notesSlide5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 letter nu is the number of degrees of freedom and gamma</a:t>
            </a:r>
            <a:r>
              <a:rPr lang="en-US" baseline="0" dirty="0"/>
              <a:t> </a:t>
            </a:r>
            <a:r>
              <a:rPr lang="en-US" dirty="0"/>
              <a:t>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535</a:t>
            </a:fld>
            <a:endParaRPr lang="en-US" dirty="0"/>
          </a:p>
        </p:txBody>
      </p:sp>
    </p:spTree>
    <p:extLst>
      <p:ext uri="{BB962C8B-B14F-4D97-AF65-F5344CB8AC3E}">
        <p14:creationId xmlns:p14="http://schemas.microsoft.com/office/powerpoint/2010/main" val="2122267488"/>
      </p:ext>
    </p:extLst>
  </p:cSld>
  <p:clrMapOvr>
    <a:masterClrMapping/>
  </p:clrMapOvr>
</p:notes>
</file>

<file path=ppt/notesSlides/notesSlide5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probability theory and statistics, the </a:t>
            </a:r>
            <a:r>
              <a:rPr lang="en-US" b="1" dirty="0"/>
              <a:t>chi-squared distribution </a:t>
            </a:r>
            <a:r>
              <a:rPr lang="en-US" dirty="0"/>
              <a:t>(also </a:t>
            </a:r>
            <a:r>
              <a:rPr lang="en-US" i="1" dirty="0"/>
              <a:t>chi-square</a:t>
            </a:r>
            <a:r>
              <a:rPr lang="en-US" dirty="0"/>
              <a:t> or </a:t>
            </a:r>
            <a:r>
              <a:rPr lang="en-US" i="1" dirty="0"/>
              <a:t>χ²-distribution</a:t>
            </a:r>
            <a:r>
              <a:rPr lang="en-US" dirty="0"/>
              <a:t>) with </a:t>
            </a:r>
            <a:r>
              <a:rPr lang="en-US" i="1" dirty="0"/>
              <a:t>k</a:t>
            </a:r>
            <a:r>
              <a:rPr lang="en-US" dirty="0"/>
              <a:t> degrees of freedom is the distribution of a sum of the squares of </a:t>
            </a:r>
            <a:r>
              <a:rPr lang="en-US" i="1" dirty="0"/>
              <a:t>k</a:t>
            </a:r>
            <a:r>
              <a:rPr lang="en-US" dirty="0"/>
              <a:t> independent standard normal random variables. </a:t>
            </a:r>
          </a:p>
          <a:p>
            <a:pPr>
              <a:buFont typeface="Arial" pitchFamily="34" charset="0"/>
              <a:buChar char="•"/>
            </a:pPr>
            <a:r>
              <a:rPr lang="en-US" dirty="0"/>
              <a:t>It is one of the most widely used probability distributions in inferential statistics, e.g., in hypothesis testing or in construction of confidence intervals.</a:t>
            </a:r>
          </a:p>
          <a:p>
            <a:pPr>
              <a:buFont typeface="Arial" pitchFamily="34" charset="0"/>
              <a:buChar char="•"/>
            </a:pPr>
            <a:r>
              <a:rPr lang="en-US" dirty="0"/>
              <a:t>The chi-squared distribution is </a:t>
            </a:r>
            <a:r>
              <a:rPr lang="en-US" i="0" dirty="0"/>
              <a:t>used in the common chi-squared tests for goodness of fit of an observed distribution to a theoretical one, the independence of two criteria of classification of qualitative data, and in confidence interval estimation for a population </a:t>
            </a:r>
            <a:r>
              <a:rPr lang="en-US" dirty="0"/>
              <a:t>standard deviation of a normal distribution from a sample standard deviation. Many other statistical tests also use this distribution.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536</a:t>
            </a:fld>
            <a:endParaRPr lang="en-US" dirty="0"/>
          </a:p>
        </p:txBody>
      </p:sp>
    </p:spTree>
    <p:extLst>
      <p:ext uri="{BB962C8B-B14F-4D97-AF65-F5344CB8AC3E}">
        <p14:creationId xmlns:p14="http://schemas.microsoft.com/office/powerpoint/2010/main" val="839411984"/>
      </p:ext>
    </p:extLst>
  </p:cSld>
  <p:clrMapOvr>
    <a:masterClrMapping/>
  </p:clrMapOvr>
</p:notes>
</file>

<file path=ppt/notesSlides/notesSlide5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Greek</a:t>
            </a:r>
            <a:r>
              <a:rPr lang="en-US" baseline="0" dirty="0"/>
              <a:t> letter</a:t>
            </a:r>
            <a:r>
              <a:rPr lang="en-US" dirty="0"/>
              <a:t> gamma is the gamma function.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537</a:t>
            </a:fld>
            <a:endParaRPr lang="en-US" dirty="0"/>
          </a:p>
        </p:txBody>
      </p:sp>
    </p:spTree>
    <p:extLst>
      <p:ext uri="{BB962C8B-B14F-4D97-AF65-F5344CB8AC3E}">
        <p14:creationId xmlns:p14="http://schemas.microsoft.com/office/powerpoint/2010/main" val="430113695"/>
      </p:ext>
    </p:extLst>
  </p:cSld>
  <p:clrMapOvr>
    <a:masterClrMapping/>
  </p:clrMapOvr>
</p:notes>
</file>

<file path=ppt/notesSlides/notesSlide5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538</a:t>
            </a:fld>
            <a:endParaRPr lang="en-US" dirty="0"/>
          </a:p>
        </p:txBody>
      </p:sp>
    </p:spTree>
    <p:extLst>
      <p:ext uri="{BB962C8B-B14F-4D97-AF65-F5344CB8AC3E}">
        <p14:creationId xmlns:p14="http://schemas.microsoft.com/office/powerpoint/2010/main" val="969784560"/>
      </p:ext>
    </p:extLst>
  </p:cSld>
  <p:clrMapOvr>
    <a:masterClrMapping/>
  </p:clrMapOvr>
</p:notes>
</file>

<file path=ppt/notesSlides/notesSlide5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PDF function for an F distribution, where nu 1 and nu</a:t>
            </a:r>
            <a:r>
              <a:rPr lang="en-US" baseline="0" dirty="0"/>
              <a:t> 2 represent the degrees of freedom for two chi-squared distributions, and beta represents the beta function.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539</a:t>
            </a:fld>
            <a:endParaRPr lang="en-US" dirty="0"/>
          </a:p>
        </p:txBody>
      </p:sp>
    </p:spTree>
    <p:extLst>
      <p:ext uri="{BB962C8B-B14F-4D97-AF65-F5344CB8AC3E}">
        <p14:creationId xmlns:p14="http://schemas.microsoft.com/office/powerpoint/2010/main" val="3121121102"/>
      </p:ext>
    </p:extLst>
  </p:cSld>
  <p:clrMapOvr>
    <a:masterClrMapping/>
  </p:clrMapOvr>
</p:notes>
</file>

<file path=ppt/notesSlides/notesSlide5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we see instructions that show us</a:t>
            </a:r>
            <a:r>
              <a:rPr lang="en-US" baseline="0" dirty="0"/>
              <a:t> how to used Minitab to fit a data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540</a:t>
            </a:fld>
            <a:endParaRPr lang="en-US" dirty="0"/>
          </a:p>
        </p:txBody>
      </p:sp>
    </p:spTree>
    <p:extLst>
      <p:ext uri="{BB962C8B-B14F-4D97-AF65-F5344CB8AC3E}">
        <p14:creationId xmlns:p14="http://schemas.microsoft.com/office/powerpoint/2010/main" val="36675517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G</a:t>
            </a:r>
            <a:r>
              <a:rPr lang="en-US" baseline="0" dirty="0"/>
              <a:t>enerally speaking, a Stakeholder is anyone who has interest in a project; stakeholders are usually the beneficiaries of the process improvement.</a:t>
            </a:r>
          </a:p>
          <a:p>
            <a:pPr>
              <a:buFont typeface="Arial" pitchFamily="34" charset="0"/>
              <a:buChar char="•"/>
            </a:pPr>
            <a:r>
              <a:rPr lang="en-US" baseline="0" dirty="0"/>
              <a:t>A stakeholder can be a person, a group, or an organization that is affected by the project.</a:t>
            </a:r>
          </a:p>
          <a:p>
            <a:pPr>
              <a:buFont typeface="Arial" pitchFamily="34" charset="0"/>
              <a:buChar char="•"/>
            </a:pPr>
            <a:r>
              <a:rPr lang="en-US" baseline="0" dirty="0"/>
              <a:t>A lack of stakeholder support can cause a project to fail, either through active or passive resistance, so it is very important to be aware of how stakeholders feel about the work being done so the team can proactively manage their perceptions and level of support.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a:t>
            </a:fld>
            <a:endParaRPr lang="en-US" dirty="0"/>
          </a:p>
        </p:txBody>
      </p:sp>
    </p:spTree>
    <p:extLst>
      <p:ext uri="{BB962C8B-B14F-4D97-AF65-F5344CB8AC3E}">
        <p14:creationId xmlns:p14="http://schemas.microsoft.com/office/powerpoint/2010/main" val="3827880372"/>
      </p:ext>
    </p:extLst>
  </p:cSld>
  <p:clrMapOvr>
    <a:masterClrMapping/>
  </p:clrMapOvr>
</p:notes>
</file>

<file path=ppt/notesSlides/notesSlide5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541</a:t>
            </a:fld>
            <a:endParaRPr lang="en-US" dirty="0"/>
          </a:p>
        </p:txBody>
      </p:sp>
    </p:spTree>
    <p:extLst>
      <p:ext uri="{BB962C8B-B14F-4D97-AF65-F5344CB8AC3E}">
        <p14:creationId xmlns:p14="http://schemas.microsoft.com/office/powerpoint/2010/main" val="809571177"/>
      </p:ext>
    </p:extLst>
  </p:cSld>
  <p:clrMapOvr>
    <a:masterClrMapping/>
  </p:clrMapOvr>
</p:notes>
</file>

<file path=ppt/notesSlides/notesSlide5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542</a:t>
            </a:fld>
            <a:endParaRPr lang="en-US" dirty="0"/>
          </a:p>
        </p:txBody>
      </p:sp>
    </p:spTree>
    <p:extLst>
      <p:ext uri="{BB962C8B-B14F-4D97-AF65-F5344CB8AC3E}">
        <p14:creationId xmlns:p14="http://schemas.microsoft.com/office/powerpoint/2010/main" val="1106715024"/>
      </p:ext>
    </p:extLst>
  </p:cSld>
  <p:clrMapOvr>
    <a:masterClrMapping/>
  </p:clrMapOvr>
</p:notes>
</file>

<file path=ppt/notesSlides/notesSlide5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543</a:t>
            </a:fld>
            <a:endParaRPr lang="en-US" dirty="0"/>
          </a:p>
        </p:txBody>
      </p:sp>
    </p:spTree>
    <p:extLst>
      <p:ext uri="{BB962C8B-B14F-4D97-AF65-F5344CB8AC3E}">
        <p14:creationId xmlns:p14="http://schemas.microsoft.com/office/powerpoint/2010/main" val="3045306599"/>
      </p:ext>
    </p:extLst>
  </p:cSld>
  <p:clrMapOvr>
    <a:masterClrMapping/>
  </p:clrMapOvr>
</p:notes>
</file>

<file path=ppt/notesSlides/notesSlide5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544</a:t>
            </a:fld>
            <a:endParaRPr lang="en-US" dirty="0"/>
          </a:p>
        </p:txBody>
      </p:sp>
    </p:spTree>
    <p:extLst>
      <p:ext uri="{BB962C8B-B14F-4D97-AF65-F5344CB8AC3E}">
        <p14:creationId xmlns:p14="http://schemas.microsoft.com/office/powerpoint/2010/main" val="2896813852"/>
      </p:ext>
    </p:extLst>
  </p:cSld>
  <p:clrMapOvr>
    <a:masterClrMapping/>
  </p:clrMapOvr>
</p:notes>
</file>

<file path=ppt/notesSlides/notesSlide5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following these instructions, you can choose</a:t>
            </a:r>
            <a:r>
              <a:rPr lang="en-US" baseline="0" dirty="0"/>
              <a:t> which distributions to overlay on your data before deciding which distribution fits best.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545</a:t>
            </a:fld>
            <a:endParaRPr lang="en-US" dirty="0"/>
          </a:p>
        </p:txBody>
      </p:sp>
    </p:spTree>
    <p:extLst>
      <p:ext uri="{BB962C8B-B14F-4D97-AF65-F5344CB8AC3E}">
        <p14:creationId xmlns:p14="http://schemas.microsoft.com/office/powerpoint/2010/main" val="3814168894"/>
      </p:ext>
    </p:extLst>
  </p:cSld>
  <p:clrMapOvr>
    <a:masterClrMapping/>
  </p:clrMapOvr>
</p:notes>
</file>

<file path=ppt/notesSlides/notesSlide5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546</a:t>
            </a:fld>
            <a:endParaRPr lang="en-US" dirty="0"/>
          </a:p>
        </p:txBody>
      </p:sp>
    </p:spTree>
    <p:extLst>
      <p:ext uri="{BB962C8B-B14F-4D97-AF65-F5344CB8AC3E}">
        <p14:creationId xmlns:p14="http://schemas.microsoft.com/office/powerpoint/2010/main" val="3849990459"/>
      </p:ext>
    </p:extLst>
  </p:cSld>
  <p:clrMapOvr>
    <a:masterClrMapping/>
  </p:clrMapOvr>
</p:notes>
</file>

<file path=ppt/notesSlides/notesSlide5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547</a:t>
            </a:fld>
            <a:endParaRPr lang="en-US" dirty="0"/>
          </a:p>
        </p:txBody>
      </p:sp>
    </p:spTree>
    <p:extLst>
      <p:ext uri="{BB962C8B-B14F-4D97-AF65-F5344CB8AC3E}">
        <p14:creationId xmlns:p14="http://schemas.microsoft.com/office/powerpoint/2010/main" val="1987977814"/>
      </p:ext>
    </p:extLst>
  </p:cSld>
  <p:clrMapOvr>
    <a:masterClrMapping/>
  </p:clrMapOvr>
</p:notes>
</file>

<file path=ppt/notesSlides/notesSlide5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548</a:t>
            </a:fld>
            <a:endParaRPr lang="en-US" dirty="0"/>
          </a:p>
        </p:txBody>
      </p:sp>
    </p:spTree>
    <p:extLst>
      <p:ext uri="{BB962C8B-B14F-4D97-AF65-F5344CB8AC3E}">
        <p14:creationId xmlns:p14="http://schemas.microsoft.com/office/powerpoint/2010/main" val="1855435870"/>
      </p:ext>
    </p:extLst>
  </p:cSld>
  <p:clrMapOvr>
    <a:masterClrMapping/>
  </p:clrMapOvr>
</p:notes>
</file>

<file path=ppt/notesSlides/notesSlide5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talked</a:t>
            </a:r>
            <a:r>
              <a:rPr lang="en-US" baseline="0" dirty="0"/>
              <a:t> about inference a number of times throughout the course. </a:t>
            </a:r>
          </a:p>
          <a:p>
            <a:pPr>
              <a:buFont typeface="Arial" pitchFamily="34" charset="0"/>
              <a:buChar char="•"/>
            </a:pPr>
            <a:r>
              <a:rPr lang="en-US" baseline="0" dirty="0"/>
              <a:t> </a:t>
            </a:r>
            <a:r>
              <a:rPr lang="en-US" b="1" baseline="0" dirty="0"/>
              <a:t>Statistical inference </a:t>
            </a:r>
            <a:r>
              <a:rPr lang="en-US" baseline="0" dirty="0"/>
              <a:t>is the process of making inferences or judgments regarding the characteristics of a population based on the characteristics of an observable sample.</a:t>
            </a:r>
          </a:p>
          <a:p>
            <a:pPr>
              <a:buFont typeface="Arial" pitchFamily="34" charset="0"/>
              <a:buChar char="•"/>
            </a:pPr>
            <a:r>
              <a:rPr lang="en-US" baseline="0" dirty="0"/>
              <a:t> It is rare that we ever know the characteristics of a population, so we need to take limited data and infer what the population looks like.</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549</a:t>
            </a:fld>
            <a:endParaRPr lang="en-US" dirty="0"/>
          </a:p>
        </p:txBody>
      </p:sp>
    </p:spTree>
    <p:extLst>
      <p:ext uri="{BB962C8B-B14F-4D97-AF65-F5344CB8AC3E}">
        <p14:creationId xmlns:p14="http://schemas.microsoft.com/office/powerpoint/2010/main" val="822602466"/>
      </p:ext>
    </p:extLst>
  </p:cSld>
  <p:clrMapOvr>
    <a:masterClrMapping/>
  </p:clrMapOvr>
</p:notes>
</file>

<file path=ppt/notesSlides/notesSlide5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outcome of statistical inference</a:t>
            </a:r>
            <a:r>
              <a:rPr lang="en-US" baseline="0" dirty="0"/>
              <a:t> is a </a:t>
            </a:r>
            <a:r>
              <a:rPr lang="en-US" b="1" baseline="0" dirty="0"/>
              <a:t>statistical proposition </a:t>
            </a:r>
            <a:r>
              <a:rPr lang="en-US" baseline="0" dirty="0"/>
              <a:t>about the population, such as an estimate of the population mean or standard deviation.</a:t>
            </a:r>
          </a:p>
          <a:p>
            <a:pPr>
              <a:buFont typeface="Arial" pitchFamily="34" charset="0"/>
              <a:buChar char="•"/>
            </a:pPr>
            <a:r>
              <a:rPr lang="en-US" baseline="0" dirty="0"/>
              <a:t>We will express this as a confidence interval around the parameter, because we do not know with certainty what the population parameter is.</a:t>
            </a:r>
          </a:p>
          <a:p>
            <a:pPr>
              <a:buFont typeface="Arial" pitchFamily="34" charset="0"/>
              <a:buChar char="•"/>
            </a:pPr>
            <a:r>
              <a:rPr lang="en-US" baseline="0" dirty="0"/>
              <a:t>Other examples of inference – evaluating a hypothesis about the characteristics of the population, making predictions, or partitioning the data into groups.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550</a:t>
            </a:fld>
            <a:endParaRPr lang="en-US" dirty="0"/>
          </a:p>
        </p:txBody>
      </p:sp>
    </p:spTree>
    <p:extLst>
      <p:ext uri="{BB962C8B-B14F-4D97-AF65-F5344CB8AC3E}">
        <p14:creationId xmlns:p14="http://schemas.microsoft.com/office/powerpoint/2010/main" val="37028199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Subject Matter Expert is someone who is a known expert</a:t>
            </a:r>
            <a:r>
              <a:rPr lang="en-US" baseline="0" dirty="0"/>
              <a:t> in the process or other aspect of the problem.</a:t>
            </a:r>
          </a:p>
          <a:p>
            <a:pPr>
              <a:buFont typeface="Arial" pitchFamily="34" charset="0"/>
              <a:buChar char="•"/>
            </a:pPr>
            <a:r>
              <a:rPr lang="en-US" baseline="0" dirty="0"/>
              <a:t>SMEs’ input is critical to ensure the team is leveraging accurate information when it comes to the process or evaluating data and information.</a:t>
            </a:r>
          </a:p>
          <a:p>
            <a:pPr>
              <a:buFont typeface="Arial" pitchFamily="34" charset="0"/>
              <a:buChar char="•"/>
            </a:pPr>
            <a:r>
              <a:rPr lang="en-US" baseline="0" dirty="0"/>
              <a:t>When selecting a SME, it is important to choose people who are vocal, but who also bring ideas. SMEs that are closed-minded to change may be vocal, but can be a barrier to making the necessary improvements.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a:t>
            </a:fld>
            <a:endParaRPr lang="en-US" dirty="0"/>
          </a:p>
        </p:txBody>
      </p:sp>
    </p:spTree>
    <p:extLst>
      <p:ext uri="{BB962C8B-B14F-4D97-AF65-F5344CB8AC3E}">
        <p14:creationId xmlns:p14="http://schemas.microsoft.com/office/powerpoint/2010/main" val="3954411590"/>
      </p:ext>
    </p:extLst>
  </p:cSld>
  <p:clrMapOvr>
    <a:masterClrMapping/>
  </p:clrMapOvr>
</p:notes>
</file>

<file path=ppt/notesSlides/notesSlide5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talk about statistical inference, it is because we are trying to make inferences</a:t>
            </a:r>
            <a:r>
              <a:rPr lang="en-US" baseline="0" dirty="0"/>
              <a:t> about a population based upon a sample size.</a:t>
            </a:r>
          </a:p>
          <a:p>
            <a:pPr>
              <a:buFont typeface="Arial" pitchFamily="34" charset="0"/>
              <a:buChar char="•"/>
            </a:pPr>
            <a:r>
              <a:rPr lang="en-US" baseline="0" dirty="0"/>
              <a:t> Consider the presidential elections. The “population” includes every single person that casts a vote. However, on election day you will see the news outlets making projections (inferences) about how people have voted, based upon sampling being done throughout the day.</a:t>
            </a:r>
          </a:p>
          <a:p>
            <a:pPr>
              <a:buFont typeface="Arial" pitchFamily="34" charset="0"/>
              <a:buChar char="•"/>
            </a:pPr>
            <a:r>
              <a:rPr lang="en-US" baseline="0" dirty="0"/>
              <a:t> Unless the population is very small, it is typically impractical or impossible to obtain measurements on an entire population.</a:t>
            </a:r>
          </a:p>
          <a:p>
            <a:pPr>
              <a:buFont typeface="Arial" pitchFamily="34" charset="0"/>
              <a:buChar char="•"/>
            </a:pPr>
            <a:r>
              <a:rPr lang="en-US" baseline="0" dirty="0"/>
              <a:t> A </a:t>
            </a:r>
            <a:r>
              <a:rPr lang="en-US" b="1" baseline="0" dirty="0"/>
              <a:t>sample</a:t>
            </a:r>
            <a:r>
              <a:rPr lang="en-US" baseline="0" dirty="0"/>
              <a:t> is a portion (or subset) of a population. If we choose a sample that is representative of a population, we can take measurements on the sample to make inferences about the population. This process is called </a:t>
            </a:r>
            <a:r>
              <a:rPr lang="en-US" b="1" baseline="0" dirty="0"/>
              <a:t>sampling</a:t>
            </a:r>
            <a:r>
              <a:rPr lang="en-US" baseline="0" dirty="0"/>
              <a: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551</a:t>
            </a:fld>
            <a:endParaRPr lang="en-US" dirty="0"/>
          </a:p>
        </p:txBody>
      </p:sp>
    </p:spTree>
    <p:extLst>
      <p:ext uri="{BB962C8B-B14F-4D97-AF65-F5344CB8AC3E}">
        <p14:creationId xmlns:p14="http://schemas.microsoft.com/office/powerpoint/2010/main" val="286644378"/>
      </p:ext>
    </p:extLst>
  </p:cSld>
  <p:clrMapOvr>
    <a:masterClrMapping/>
  </p:clrMapOvr>
</p:notes>
</file>

<file path=ppt/notesSlides/notesSlide5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There is a different nomenclature and there are different symbols that we use when referring to a population or a sample.</a:t>
            </a:r>
          </a:p>
          <a:p>
            <a:pPr>
              <a:buFont typeface="Arial" pitchFamily="34" charset="0"/>
              <a:buChar char="•"/>
            </a:pPr>
            <a:r>
              <a:rPr lang="en-US" baseline="0" dirty="0"/>
              <a:t> A </a:t>
            </a:r>
            <a:r>
              <a:rPr lang="en-US" b="1" baseline="0" dirty="0"/>
              <a:t>population parameter </a:t>
            </a:r>
            <a:r>
              <a:rPr lang="en-US" baseline="0" dirty="0"/>
              <a:t>is a summary statistic that is for an entire population, where a </a:t>
            </a:r>
            <a:r>
              <a:rPr lang="en-US" b="1" baseline="0" dirty="0"/>
              <a:t>sample statistic </a:t>
            </a:r>
            <a:r>
              <a:rPr lang="en-US" baseline="0" dirty="0"/>
              <a:t>is just that – a statistic based on a sample to represent the population.</a:t>
            </a:r>
          </a:p>
          <a:p>
            <a:pPr>
              <a:buFont typeface="Arial" pitchFamily="34" charset="0"/>
              <a:buChar char="•"/>
            </a:pPr>
            <a:r>
              <a:rPr lang="en-US" baseline="0" dirty="0"/>
              <a:t> Note the different symbols used for the different parameters: Greek letters for population, and Roman letters for sample.</a:t>
            </a:r>
          </a:p>
          <a:p>
            <a:pPr>
              <a:buFont typeface="Arial" pitchFamily="34" charset="0"/>
              <a:buChar char="•"/>
            </a:pPr>
            <a:r>
              <a:rPr lang="en-US" baseline="0" dirty="0"/>
              <a:t> Greek letters: mu = mean, sigma = standard deviation, eta = median.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552</a:t>
            </a:fld>
            <a:endParaRPr lang="en-US" dirty="0"/>
          </a:p>
        </p:txBody>
      </p:sp>
    </p:spTree>
    <p:extLst>
      <p:ext uri="{BB962C8B-B14F-4D97-AF65-F5344CB8AC3E}">
        <p14:creationId xmlns:p14="http://schemas.microsoft.com/office/powerpoint/2010/main" val="3447482527"/>
      </p:ext>
    </p:extLst>
  </p:cSld>
  <p:clrMapOvr>
    <a:masterClrMapping/>
  </p:clrMapOvr>
</p:notes>
</file>

<file path=ppt/notesSlides/notesSlide5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Descriptive</a:t>
            </a:r>
            <a:r>
              <a:rPr lang="en-US" i="1" baseline="0" dirty="0"/>
              <a:t> statistics </a:t>
            </a:r>
            <a:r>
              <a:rPr lang="en-US" baseline="0" dirty="0"/>
              <a:t>are used to summarize the characteristics of a set of data, e.g., the mean or median (center) or the standard deviation (spread).</a:t>
            </a:r>
          </a:p>
          <a:p>
            <a:pPr>
              <a:buFont typeface="Arial" pitchFamily="34" charset="0"/>
              <a:buChar char="•"/>
            </a:pPr>
            <a:r>
              <a:rPr lang="en-US" baseline="0" dirty="0"/>
              <a:t> They are only descriptive, meaning they are only meant to represent data you are using.</a:t>
            </a:r>
          </a:p>
          <a:p>
            <a:pPr>
              <a:buFont typeface="Arial" pitchFamily="34" charset="0"/>
              <a:buChar char="•"/>
            </a:pPr>
            <a:r>
              <a:rPr lang="en-US" baseline="0" dirty="0"/>
              <a:t> </a:t>
            </a:r>
            <a:r>
              <a:rPr lang="en-US" i="1" baseline="0" dirty="0"/>
              <a:t>Statistical inference</a:t>
            </a:r>
            <a:r>
              <a:rPr lang="en-US" baseline="0" dirty="0"/>
              <a:t>, on the other hand, is about making generalizations to a population.</a:t>
            </a:r>
          </a:p>
          <a:p>
            <a:pPr>
              <a:buFont typeface="Arial" pitchFamily="34" charset="0"/>
              <a:buChar char="•"/>
            </a:pPr>
            <a:r>
              <a:rPr lang="en-US" baseline="0" dirty="0"/>
              <a:t> A complete analysis should have both.</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553</a:t>
            </a:fld>
            <a:endParaRPr lang="en-US" dirty="0"/>
          </a:p>
        </p:txBody>
      </p:sp>
    </p:spTree>
    <p:extLst>
      <p:ext uri="{BB962C8B-B14F-4D97-AF65-F5344CB8AC3E}">
        <p14:creationId xmlns:p14="http://schemas.microsoft.com/office/powerpoint/2010/main" val="848766290"/>
      </p:ext>
    </p:extLst>
  </p:cSld>
  <p:clrMapOvr>
    <a:masterClrMapping/>
  </p:clrMapOvr>
</p:notes>
</file>

<file path=ppt/notesSlides/notesSlide5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we use a sample to make an</a:t>
            </a:r>
            <a:r>
              <a:rPr lang="en-US" baseline="0" dirty="0"/>
              <a:t> inference about a population, there are two sources of error to be aware of.</a:t>
            </a:r>
          </a:p>
          <a:p>
            <a:pPr>
              <a:buFont typeface="Arial" pitchFamily="34" charset="0"/>
              <a:buChar char="•"/>
            </a:pPr>
            <a:r>
              <a:rPr lang="en-US" baseline="0" dirty="0"/>
              <a:t> The sample that is collected must be</a:t>
            </a:r>
            <a:r>
              <a:rPr lang="en-US" i="1" baseline="0" dirty="0"/>
              <a:t> unbiased </a:t>
            </a:r>
            <a:r>
              <a:rPr lang="en-US" baseline="0" dirty="0"/>
              <a:t>and </a:t>
            </a:r>
            <a:r>
              <a:rPr lang="en-US" i="1" baseline="0" dirty="0"/>
              <a:t>representative</a:t>
            </a:r>
            <a:r>
              <a:rPr lang="en-US" baseline="0" dirty="0"/>
              <a:t>, meaning that the data should not be selected in a way that only represents a certain segment of the population. </a:t>
            </a:r>
          </a:p>
          <a:p>
            <a:pPr>
              <a:buFont typeface="Arial" pitchFamily="34" charset="0"/>
              <a:buChar char="•"/>
            </a:pPr>
            <a:r>
              <a:rPr lang="en-US" baseline="0" dirty="0"/>
              <a:t> For example, what would happen if we wanted to understand income for the population of the US? In our sampling, if we only pulled data for professional athletes, or if we only pulled our sample in Beverly Hills, CA, what would happen to our data?</a:t>
            </a:r>
          </a:p>
          <a:p>
            <a:pPr>
              <a:buFont typeface="Arial" pitchFamily="34" charset="0"/>
              <a:buChar char="•"/>
            </a:pPr>
            <a:r>
              <a:rPr lang="en-US" baseline="0" dirty="0"/>
              <a:t> The two sources of error are </a:t>
            </a:r>
            <a:r>
              <a:rPr lang="en-US" i="1" baseline="0" dirty="0"/>
              <a:t>random sampling error </a:t>
            </a:r>
            <a:r>
              <a:rPr lang="en-US" baseline="0" dirty="0"/>
              <a:t>and </a:t>
            </a:r>
            <a:r>
              <a:rPr lang="en-US" i="1" baseline="0" dirty="0"/>
              <a:t>selection bias</a:t>
            </a:r>
            <a:r>
              <a:rPr lang="en-US" baseline="0" dirty="0"/>
              <a:t>, which we will now dive into.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554</a:t>
            </a:fld>
            <a:endParaRPr lang="en-US" dirty="0"/>
          </a:p>
        </p:txBody>
      </p:sp>
    </p:spTree>
    <p:extLst>
      <p:ext uri="{BB962C8B-B14F-4D97-AF65-F5344CB8AC3E}">
        <p14:creationId xmlns:p14="http://schemas.microsoft.com/office/powerpoint/2010/main" val="2631200370"/>
      </p:ext>
    </p:extLst>
  </p:cSld>
  <p:clrMapOvr>
    <a:masterClrMapping/>
  </p:clrMapOvr>
</p:notes>
</file>

<file path=ppt/notesSlides/notesSlide5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Random</a:t>
            </a:r>
            <a:r>
              <a:rPr lang="en-US" i="1" baseline="0" dirty="0"/>
              <a:t> sampling error </a:t>
            </a:r>
            <a:r>
              <a:rPr lang="en-US" baseline="0" dirty="0"/>
              <a:t>is expected when observations are selected randomly. This error is expected when we are not able to look at an entire population.</a:t>
            </a:r>
          </a:p>
          <a:p>
            <a:pPr>
              <a:buFont typeface="Arial" pitchFamily="34" charset="0"/>
              <a:buChar char="•"/>
            </a:pPr>
            <a:r>
              <a:rPr lang="en-US" baseline="0" dirty="0"/>
              <a:t> </a:t>
            </a:r>
            <a:r>
              <a:rPr lang="en-US" i="1" baseline="0" dirty="0"/>
              <a:t>Selection bias </a:t>
            </a:r>
            <a:r>
              <a:rPr lang="en-US" baseline="0" dirty="0"/>
              <a:t>is when we do not consider the profile of the population in the design of our sampling strategy, meaning the design is inadequate to represent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555</a:t>
            </a:fld>
            <a:endParaRPr lang="en-US" dirty="0"/>
          </a:p>
        </p:txBody>
      </p:sp>
    </p:spTree>
    <p:extLst>
      <p:ext uri="{BB962C8B-B14F-4D97-AF65-F5344CB8AC3E}">
        <p14:creationId xmlns:p14="http://schemas.microsoft.com/office/powerpoint/2010/main" val="109055182"/>
      </p:ext>
    </p:extLst>
  </p:cSld>
  <p:clrMapOvr>
    <a:masterClrMapping/>
  </p:clrMapOvr>
</p:notes>
</file>

<file path=ppt/notesSlides/notesSlide5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556</a:t>
            </a:fld>
            <a:endParaRPr lang="en-US" dirty="0"/>
          </a:p>
        </p:txBody>
      </p:sp>
    </p:spTree>
    <p:extLst>
      <p:ext uri="{BB962C8B-B14F-4D97-AF65-F5344CB8AC3E}">
        <p14:creationId xmlns:p14="http://schemas.microsoft.com/office/powerpoint/2010/main" val="1125582995"/>
      </p:ext>
    </p:extLst>
  </p:cSld>
  <p:clrMapOvr>
    <a:masterClrMapping/>
  </p:clrMapOvr>
</p:notes>
</file>

<file path=ppt/notesSlides/notesSlide5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So</a:t>
            </a:r>
            <a:r>
              <a:rPr lang="en-US" baseline="0" dirty="0"/>
              <a:t> we know that we usually cannot get data for an entire population. When we want to understand the population, we need to make sure we are getting a good sample that will allow us to make statistical inference.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557</a:t>
            </a:fld>
            <a:endParaRPr lang="en-US" dirty="0"/>
          </a:p>
        </p:txBody>
      </p:sp>
    </p:spTree>
    <p:extLst>
      <p:ext uri="{BB962C8B-B14F-4D97-AF65-F5344CB8AC3E}">
        <p14:creationId xmlns:p14="http://schemas.microsoft.com/office/powerpoint/2010/main" val="556262153"/>
      </p:ext>
    </p:extLst>
  </p:cSld>
  <p:clrMapOvr>
    <a:masterClrMapping/>
  </p:clrMapOvr>
</p:notes>
</file>

<file path=ppt/notesSlides/notesSlide5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Why do we sample?</a:t>
            </a:r>
          </a:p>
          <a:p>
            <a:pPr>
              <a:buFont typeface="Arial" pitchFamily="34" charset="0"/>
              <a:buChar char="•"/>
            </a:pPr>
            <a:r>
              <a:rPr lang="en-US" baseline="0" dirty="0"/>
              <a:t> Because it is not practical to measure an entire population; it can be cost prohibitive and time consuming.</a:t>
            </a:r>
          </a:p>
          <a:p>
            <a:pPr>
              <a:buFont typeface="Arial" pitchFamily="34" charset="0"/>
              <a:buChar char="•"/>
            </a:pPr>
            <a:r>
              <a:rPr lang="en-US" baseline="0" dirty="0"/>
              <a:t> In some cases we do not have historical data, which automatically means we do not have the entire population (yes, a population stretches over time too).</a:t>
            </a:r>
          </a:p>
          <a:p>
            <a:pPr>
              <a:buFont typeface="Arial" pitchFamily="34" charset="0"/>
              <a:buChar char="•"/>
            </a:pPr>
            <a:r>
              <a:rPr lang="en-US" baseline="0" dirty="0"/>
              <a:t> Sampling is cheaper, quicker, and easier.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558</a:t>
            </a:fld>
            <a:endParaRPr lang="en-US" dirty="0"/>
          </a:p>
        </p:txBody>
      </p:sp>
    </p:spTree>
    <p:extLst>
      <p:ext uri="{BB962C8B-B14F-4D97-AF65-F5344CB8AC3E}">
        <p14:creationId xmlns:p14="http://schemas.microsoft.com/office/powerpoint/2010/main" val="937755667"/>
      </p:ext>
    </p:extLst>
  </p:cSld>
  <p:clrMapOvr>
    <a:masterClrMapping/>
  </p:clrMapOvr>
</p:notes>
</file>

<file path=ppt/notesSlides/notesSlide5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have good, valid samples, we are able to draw conclusions about the population.</a:t>
            </a:r>
          </a:p>
          <a:p>
            <a:pPr>
              <a:buFont typeface="Arial" pitchFamily="34" charset="0"/>
              <a:buChar char="•"/>
            </a:pPr>
            <a:r>
              <a:rPr lang="en-US" baseline="0" dirty="0"/>
              <a:t> We are able to estimate the population parameters (mean, standard variation).</a:t>
            </a:r>
          </a:p>
          <a:p>
            <a:pPr>
              <a:buFont typeface="Arial" pitchFamily="34" charset="0"/>
              <a:buChar char="•"/>
            </a:pPr>
            <a:r>
              <a:rPr lang="en-US" baseline="0" dirty="0"/>
              <a:t> We are also able to do hypothesis testing – where we are able to test the validity of a certain assumption about the population using sample data.</a:t>
            </a:r>
          </a:p>
          <a:p>
            <a:pPr>
              <a:buFont typeface="Arial" pitchFamily="34" charset="0"/>
              <a:buChar char="•"/>
            </a:pPr>
            <a:r>
              <a:rPr lang="en-US" baseline="0" dirty="0"/>
              <a:t> In this module, we will cover sample size calculations only for the purposes of estimating the population parameters.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559</a:t>
            </a:fld>
            <a:endParaRPr lang="en-US" dirty="0"/>
          </a:p>
        </p:txBody>
      </p:sp>
    </p:spTree>
    <p:extLst>
      <p:ext uri="{BB962C8B-B14F-4D97-AF65-F5344CB8AC3E}">
        <p14:creationId xmlns:p14="http://schemas.microsoft.com/office/powerpoint/2010/main" val="3807387671"/>
      </p:ext>
    </p:extLst>
  </p:cSld>
  <p:clrMapOvr>
    <a:masterClrMapping/>
  </p:clrMapOvr>
</p:notes>
</file>

<file path=ppt/notesSlides/notesSlide5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Over the next few pages, we will go</a:t>
            </a:r>
            <a:r>
              <a:rPr lang="en-US" baseline="0" dirty="0"/>
              <a:t> into some detail about these basic steps to follow when doing sampling.</a:t>
            </a:r>
          </a:p>
          <a:p>
            <a:pPr marL="228600" indent="-228600">
              <a:buFont typeface="+mj-lt"/>
              <a:buAutoNum type="arabicParenR"/>
            </a:pPr>
            <a:r>
              <a:rPr lang="en-US" baseline="0" dirty="0"/>
              <a:t> What population are we interested in knowing about?</a:t>
            </a:r>
          </a:p>
          <a:p>
            <a:pPr marL="228600" indent="-228600">
              <a:buFont typeface="+mj-lt"/>
              <a:buAutoNum type="arabicParenR"/>
            </a:pPr>
            <a:r>
              <a:rPr lang="en-US" baseline="0" dirty="0"/>
              <a:t> What are the “guardrails” we put around the sample?</a:t>
            </a:r>
          </a:p>
          <a:p>
            <a:pPr marL="228600" indent="-228600">
              <a:buFont typeface="+mj-lt"/>
              <a:buAutoNum type="arabicParenR"/>
            </a:pPr>
            <a:r>
              <a:rPr lang="en-US" baseline="0" dirty="0"/>
              <a:t> What is the sampling strategy?</a:t>
            </a:r>
          </a:p>
          <a:p>
            <a:pPr marL="228600" indent="-228600">
              <a:buFont typeface="+mj-lt"/>
              <a:buAutoNum type="arabicParenR"/>
            </a:pPr>
            <a:r>
              <a:rPr lang="en-US" baseline="0" dirty="0"/>
              <a:t> What is the size of the sample needed?</a:t>
            </a:r>
          </a:p>
          <a:p>
            <a:pPr marL="228600" indent="-228600">
              <a:buFont typeface="+mj-lt"/>
              <a:buAutoNum type="arabicParenR"/>
            </a:pPr>
            <a:r>
              <a:rPr lang="en-US" baseline="0" dirty="0"/>
              <a:t> Do the sampling.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560</a:t>
            </a:fld>
            <a:endParaRPr lang="en-US" dirty="0"/>
          </a:p>
        </p:txBody>
      </p:sp>
    </p:spTree>
    <p:extLst>
      <p:ext uri="{BB962C8B-B14F-4D97-AF65-F5344CB8AC3E}">
        <p14:creationId xmlns:p14="http://schemas.microsoft.com/office/powerpoint/2010/main" val="16586450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In review, there are many important roles in</a:t>
            </a:r>
            <a:r>
              <a:rPr lang="en-US" baseline="0" dirty="0"/>
              <a:t> Six Sigma.</a:t>
            </a:r>
          </a:p>
          <a:p>
            <a:pPr>
              <a:buFont typeface="Arial" pitchFamily="34" charset="0"/>
              <a:buChar char="•"/>
            </a:pPr>
            <a:r>
              <a:rPr lang="en-US" baseline="0" dirty="0"/>
              <a:t>For a Six Sigma program to be effective, it is important to assign these roles to individuals who are well equipped to carry out the responsibilities.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a:t>
            </a:fld>
            <a:endParaRPr lang="en-US" dirty="0"/>
          </a:p>
        </p:txBody>
      </p:sp>
    </p:spTree>
    <p:extLst>
      <p:ext uri="{BB962C8B-B14F-4D97-AF65-F5344CB8AC3E}">
        <p14:creationId xmlns:p14="http://schemas.microsoft.com/office/powerpoint/2010/main" val="186468606"/>
      </p:ext>
    </p:extLst>
  </p:cSld>
  <p:clrMapOvr>
    <a:masterClrMapping/>
  </p:clrMapOvr>
</p:notes>
</file>

<file path=ppt/notesSlides/notesSlide5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population is the entire set that we are interested in learning about, for instance, all residents of the state of North Carolina, the breed of Golden Retrievers, California Redwood trees.</a:t>
            </a:r>
          </a:p>
          <a:p>
            <a:pPr>
              <a:buFont typeface="Arial" pitchFamily="34" charset="0"/>
              <a:buChar char="•"/>
            </a:pPr>
            <a:r>
              <a:rPr lang="en-US" baseline="0" dirty="0"/>
              <a:t> All of the examples stated above are physical examples, but there are intangible examples as well. Consider credit scores, home values, stock prices.</a:t>
            </a:r>
          </a:p>
          <a:p>
            <a:pPr>
              <a:buFont typeface="Arial" pitchFamily="34" charset="0"/>
              <a:buChar char="•"/>
            </a:pPr>
            <a:r>
              <a:rPr lang="en-US" baseline="0" dirty="0"/>
              <a:t> Populations can change over time, meaning they are dynamic. For instance, the world population is constantly changing. On the other hand, the average stock price in 2011 is no longer changing.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561</a:t>
            </a:fld>
            <a:endParaRPr lang="en-US" dirty="0"/>
          </a:p>
        </p:txBody>
      </p:sp>
    </p:spTree>
    <p:extLst>
      <p:ext uri="{BB962C8B-B14F-4D97-AF65-F5344CB8AC3E}">
        <p14:creationId xmlns:p14="http://schemas.microsoft.com/office/powerpoint/2010/main" val="1301660126"/>
      </p:ext>
    </p:extLst>
  </p:cSld>
  <p:clrMapOvr>
    <a:masterClrMapping/>
  </p:clrMapOvr>
</p:notes>
</file>

<file path=ppt/notesSlides/notesSlide5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aseline="0" dirty="0"/>
              <a:t>A challenge with identifying a population is “putting a fence around it” to clearly define it so that it can be easily identified.</a:t>
            </a:r>
          </a:p>
          <a:p>
            <a:pPr>
              <a:buFont typeface="Arial" pitchFamily="34" charset="0"/>
              <a:buChar char="•"/>
            </a:pPr>
            <a:r>
              <a:rPr lang="en-US" baseline="0" dirty="0"/>
              <a:t> The example here talks about a pot of soup as a very easy population to put a frame around, but when we are talking about a very large group of people it becomes more difficult.</a:t>
            </a:r>
          </a:p>
          <a:p>
            <a:pPr>
              <a:buFont typeface="Arial" pitchFamily="34" charset="0"/>
              <a:buChar char="•"/>
            </a:pPr>
            <a:r>
              <a:rPr lang="en-US" baseline="0" dirty="0"/>
              <a:t> A sampling frame is a list of items of the population, e.g., for an opinion poll the telephone directory would represent a good sample frame for a specific area.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562</a:t>
            </a:fld>
            <a:endParaRPr lang="en-US" dirty="0"/>
          </a:p>
        </p:txBody>
      </p:sp>
    </p:spTree>
    <p:extLst>
      <p:ext uri="{BB962C8B-B14F-4D97-AF65-F5344CB8AC3E}">
        <p14:creationId xmlns:p14="http://schemas.microsoft.com/office/powerpoint/2010/main" val="3383660724"/>
      </p:ext>
    </p:extLst>
  </p:cSld>
  <p:clrMapOvr>
    <a:masterClrMapping/>
  </p:clrMapOvr>
</p:notes>
</file>

<file path=ppt/notesSlides/notesSlide5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next step</a:t>
            </a:r>
            <a:r>
              <a:rPr lang="en-US" baseline="0" dirty="0"/>
              <a:t> in the sampling process is to choose a sample strategy. So let us talk about some basic strategies.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563</a:t>
            </a:fld>
            <a:endParaRPr lang="en-US" dirty="0"/>
          </a:p>
        </p:txBody>
      </p:sp>
    </p:spTree>
    <p:extLst>
      <p:ext uri="{BB962C8B-B14F-4D97-AF65-F5344CB8AC3E}">
        <p14:creationId xmlns:p14="http://schemas.microsoft.com/office/powerpoint/2010/main" val="3018609428"/>
      </p:ext>
    </p:extLst>
  </p:cSld>
  <p:clrMapOvr>
    <a:masterClrMapping/>
  </p:clrMapOvr>
</p:notes>
</file>

<file path=ppt/notesSlides/notesSlide5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 simple random sampling strategy,</a:t>
            </a:r>
            <a:r>
              <a:rPr lang="en-US" baseline="0" dirty="0"/>
              <a:t> every item in a population has an equal chance of being selected, and the variation between the characteristics of a sample and the population are minimized.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564</a:t>
            </a:fld>
            <a:endParaRPr lang="en-US" dirty="0"/>
          </a:p>
        </p:txBody>
      </p:sp>
    </p:spTree>
    <p:extLst>
      <p:ext uri="{BB962C8B-B14F-4D97-AF65-F5344CB8AC3E}">
        <p14:creationId xmlns:p14="http://schemas.microsoft.com/office/powerpoint/2010/main" val="2628984929"/>
      </p:ext>
    </p:extLst>
  </p:cSld>
  <p:clrMapOvr>
    <a:masterClrMapping/>
  </p:clrMapOvr>
</p:notes>
</file>

<file path=ppt/notesSlides/notesSlide5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Matched random samples are basicall</a:t>
            </a:r>
            <a:r>
              <a:rPr lang="en-US" baseline="0" dirty="0"/>
              <a:t>y the same as a random sampling strategy, but there is a good reason to collect two samples. See the examples provided here.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565</a:t>
            </a:fld>
            <a:endParaRPr lang="en-US" dirty="0"/>
          </a:p>
        </p:txBody>
      </p:sp>
    </p:spTree>
    <p:extLst>
      <p:ext uri="{BB962C8B-B14F-4D97-AF65-F5344CB8AC3E}">
        <p14:creationId xmlns:p14="http://schemas.microsoft.com/office/powerpoint/2010/main" val="177034806"/>
      </p:ext>
    </p:extLst>
  </p:cSld>
  <p:clrMapOvr>
    <a:masterClrMapping/>
  </p:clrMapOvr>
</p:notes>
</file>

<file path=ppt/notesSlides/notesSlide5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stratified sampling strategy may be used when the population is split into distinct categories (or “sub-populations”). The samples are selected randomly within each category.</a:t>
            </a:r>
          </a:p>
          <a:p>
            <a:pPr>
              <a:buFont typeface="Arial" pitchFamily="34" charset="0"/>
              <a:buChar char="•"/>
            </a:pPr>
            <a:r>
              <a:rPr lang="en-US" baseline="0" dirty="0"/>
              <a:t> Categories can be gender, race, region, age ranges to name a few.</a:t>
            </a:r>
          </a:p>
          <a:p>
            <a:pPr>
              <a:buFont typeface="Arial" pitchFamily="34" charset="0"/>
              <a:buChar char="•"/>
            </a:pPr>
            <a:r>
              <a:rPr lang="en-US" baseline="0" dirty="0"/>
              <a:t> In the example provided, the fruit store knows that they get a majority of their fruit from California; therefore, to get a representative sample of the fruit they receive they want to make sure that 40% of what is sampled comes from the California sub-population.</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566</a:t>
            </a:fld>
            <a:endParaRPr lang="en-US" dirty="0"/>
          </a:p>
        </p:txBody>
      </p:sp>
    </p:spTree>
    <p:extLst>
      <p:ext uri="{BB962C8B-B14F-4D97-AF65-F5344CB8AC3E}">
        <p14:creationId xmlns:p14="http://schemas.microsoft.com/office/powerpoint/2010/main" val="1770156392"/>
      </p:ext>
    </p:extLst>
  </p:cSld>
  <p:clrMapOvr>
    <a:masterClrMapping/>
  </p:clrMapOvr>
</p:notes>
</file>

<file path=ppt/notesSlides/notesSlide5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System sampling</a:t>
            </a:r>
            <a:r>
              <a:rPr lang="en-US" baseline="0" dirty="0"/>
              <a:t> is done by getting the samples at regular intervals. It is typical of a manufacturing process, where we would sample every i-th item.</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567</a:t>
            </a:fld>
            <a:endParaRPr lang="en-US" dirty="0"/>
          </a:p>
        </p:txBody>
      </p:sp>
    </p:spTree>
    <p:extLst>
      <p:ext uri="{BB962C8B-B14F-4D97-AF65-F5344CB8AC3E}">
        <p14:creationId xmlns:p14="http://schemas.microsoft.com/office/powerpoint/2010/main" val="2529562777"/>
      </p:ext>
    </p:extLst>
  </p:cSld>
  <p:clrMapOvr>
    <a:masterClrMapping/>
  </p:clrMapOvr>
</p:notes>
</file>

<file path=ppt/notesSlides/notesSlide5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Cluster sampling is done by selecting sample</a:t>
            </a:r>
            <a:r>
              <a:rPr lang="en-US" baseline="0" dirty="0"/>
              <a:t>s from within certain groups of a population. It can certainly be quick and cost-effective, but obviously is subject to risk based on what or where the clusters 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568</a:t>
            </a:fld>
            <a:endParaRPr lang="en-US" dirty="0"/>
          </a:p>
        </p:txBody>
      </p:sp>
    </p:spTree>
    <p:extLst>
      <p:ext uri="{BB962C8B-B14F-4D97-AF65-F5344CB8AC3E}">
        <p14:creationId xmlns:p14="http://schemas.microsoft.com/office/powerpoint/2010/main" val="3334792910"/>
      </p:ext>
    </p:extLst>
  </p:cSld>
  <p:clrMapOvr>
    <a:masterClrMapping/>
  </p:clrMapOvr>
</p:notes>
</file>

<file path=ppt/notesSlides/notesSlide5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 how does one decide</a:t>
            </a:r>
            <a:r>
              <a:rPr lang="en-US" baseline="0" dirty="0"/>
              <a:t> what sampling strategy to use?</a:t>
            </a:r>
          </a:p>
          <a:p>
            <a:pPr>
              <a:buFont typeface="Arial" pitchFamily="34" charset="0"/>
              <a:buChar char="•"/>
            </a:pPr>
            <a:r>
              <a:rPr lang="en-US" baseline="0" dirty="0"/>
              <a:t> Consider how much time is available to collect the data and what cost restrictions are in place.</a:t>
            </a:r>
          </a:p>
          <a:p>
            <a:pPr>
              <a:buFont typeface="Arial" pitchFamily="34" charset="0"/>
              <a:buChar char="•"/>
            </a:pPr>
            <a:r>
              <a:rPr lang="en-US" baseline="0" dirty="0"/>
              <a:t> Consider the nature of the population, and what you know about the population. Are there specific segments you are interested in? Are the samples streaming like in a manufacturing operation?</a:t>
            </a:r>
          </a:p>
          <a:p>
            <a:pPr>
              <a:buFont typeface="Arial" pitchFamily="34" charset="0"/>
              <a:buChar char="•"/>
            </a:pPr>
            <a:r>
              <a:rPr lang="en-US" baseline="0" dirty="0"/>
              <a:t> Determine how accurate you need to be – this can compete with how much you have to spend on sampling, but usually this will determine how big of a sample you should collect.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569</a:t>
            </a:fld>
            <a:endParaRPr lang="en-US" dirty="0"/>
          </a:p>
        </p:txBody>
      </p:sp>
    </p:spTree>
    <p:extLst>
      <p:ext uri="{BB962C8B-B14F-4D97-AF65-F5344CB8AC3E}">
        <p14:creationId xmlns:p14="http://schemas.microsoft.com/office/powerpoint/2010/main" val="1466466875"/>
      </p:ext>
    </p:extLst>
  </p:cSld>
  <p:clrMapOvr>
    <a:masterClrMapping/>
  </p:clrMapOvr>
</p:notes>
</file>

<file path=ppt/notesSlides/notesSlide5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Why</a:t>
            </a:r>
            <a:r>
              <a:rPr lang="en-US" baseline="0" dirty="0"/>
              <a:t> is sample size important? It is vital when thinking about statistical inference. </a:t>
            </a:r>
          </a:p>
          <a:p>
            <a:pPr>
              <a:buFont typeface="Arial" pitchFamily="34" charset="0"/>
              <a:buChar char="•"/>
            </a:pPr>
            <a:r>
              <a:rPr lang="en-US" baseline="0" dirty="0"/>
              <a:t> The smaller the size of the sample, the higher the risk that the sample is not accurately depicting the population.</a:t>
            </a:r>
          </a:p>
          <a:p>
            <a:pPr>
              <a:buFont typeface="Arial" pitchFamily="34" charset="0"/>
              <a:buChar char="•"/>
            </a:pPr>
            <a:r>
              <a:rPr lang="en-US" baseline="0" dirty="0"/>
              <a:t> However, there is always a cost tradeoff. While more accuracy comes with larger sample size, so does the cost.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570</a:t>
            </a:fld>
            <a:endParaRPr lang="en-US" dirty="0"/>
          </a:p>
        </p:txBody>
      </p:sp>
    </p:spTree>
    <p:extLst>
      <p:ext uri="{BB962C8B-B14F-4D97-AF65-F5344CB8AC3E}">
        <p14:creationId xmlns:p14="http://schemas.microsoft.com/office/powerpoint/2010/main" val="21484988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a few factors</a:t>
            </a:r>
            <a:r>
              <a:rPr lang="en-US" baseline="0" dirty="0"/>
              <a:t> to consider when determining the right sample size:</a:t>
            </a:r>
          </a:p>
          <a:p>
            <a:pPr>
              <a:buFont typeface="Arial" pitchFamily="34" charset="0"/>
              <a:buChar char="•"/>
            </a:pPr>
            <a:r>
              <a:rPr lang="en-US" baseline="0" dirty="0"/>
              <a:t> What kind of data is being measured and analyzed? Continuous or discrete?</a:t>
            </a:r>
          </a:p>
          <a:p>
            <a:pPr>
              <a:buFont typeface="Arial" pitchFamily="34" charset="0"/>
              <a:buChar char="•"/>
            </a:pPr>
            <a:r>
              <a:rPr lang="en-US" baseline="0" dirty="0"/>
              <a:t> How large is the population that the sample is to represent?</a:t>
            </a:r>
          </a:p>
          <a:p>
            <a:pPr>
              <a:buFont typeface="Arial" pitchFamily="34" charset="0"/>
              <a:buChar char="•"/>
            </a:pPr>
            <a:r>
              <a:rPr lang="en-US" baseline="0" dirty="0"/>
              <a:t> How much risk is acceptable, and how much confidence do you need to have in terms of how close the sample statistics are to the population parameters?</a:t>
            </a:r>
          </a:p>
          <a:p>
            <a:pPr>
              <a:buFont typeface="Arial" pitchFamily="34" charset="0"/>
              <a:buChar char="•"/>
            </a:pPr>
            <a:r>
              <a:rPr lang="en-US" baseline="0" dirty="0"/>
              <a:t> How much spread is in the population? The larger the variation in the population, the larger the risk in sample variation.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571</a:t>
            </a:fld>
            <a:endParaRPr lang="en-US" dirty="0"/>
          </a:p>
        </p:txBody>
      </p:sp>
    </p:spTree>
    <p:extLst>
      <p:ext uri="{BB962C8B-B14F-4D97-AF65-F5344CB8AC3E}">
        <p14:creationId xmlns:p14="http://schemas.microsoft.com/office/powerpoint/2010/main" val="3554233526"/>
      </p:ext>
    </p:extLst>
  </p:cSld>
  <p:clrMapOvr>
    <a:masterClrMapping/>
  </p:clrMapOvr>
</p:notes>
</file>

<file path=ppt/notesSlides/notesSlide5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Here we see the formula</a:t>
            </a:r>
            <a:r>
              <a:rPr lang="en-US" baseline="0" dirty="0"/>
              <a:t> for calculating the sample size (when using continuous data).</a:t>
            </a:r>
          </a:p>
          <a:p>
            <a:pPr>
              <a:buFont typeface="Arial" pitchFamily="34" charset="0"/>
              <a:buChar char="•"/>
            </a:pPr>
            <a:r>
              <a:rPr lang="en-US" baseline="0" dirty="0"/>
              <a:t> </a:t>
            </a:r>
            <a:r>
              <a:rPr lang="en-US" i="1" baseline="0" dirty="0"/>
              <a:t>n</a:t>
            </a:r>
            <a:r>
              <a:rPr lang="en-US" baseline="0" dirty="0"/>
              <a:t> is the sample size we are trying to determine</a:t>
            </a:r>
          </a:p>
          <a:p>
            <a:pPr>
              <a:buFont typeface="Arial" pitchFamily="34" charset="0"/>
              <a:buChar char="•"/>
            </a:pPr>
            <a:r>
              <a:rPr lang="en-US" baseline="0" dirty="0"/>
              <a:t> </a:t>
            </a:r>
            <a:r>
              <a:rPr lang="en-US" i="1" baseline="0" dirty="0"/>
              <a:t>Z</a:t>
            </a:r>
            <a:r>
              <a:rPr lang="en-US" baseline="0" dirty="0"/>
              <a:t> is a value that we look up based upon the confidence level. If we want 95% confidence, then alpha is 1 – 0.95 = 0.05 (or 5%). Therefore, we will look up the </a:t>
            </a:r>
            <a:r>
              <a:rPr lang="en-US" i="1" baseline="0" dirty="0"/>
              <a:t>Z</a:t>
            </a:r>
            <a:r>
              <a:rPr lang="en-US" baseline="0" dirty="0"/>
              <a:t> value for when alpha is 0.05, which is 1.96.</a:t>
            </a:r>
          </a:p>
          <a:p>
            <a:pPr>
              <a:buFont typeface="Arial" pitchFamily="34" charset="0"/>
              <a:buChar char="•"/>
            </a:pPr>
            <a:r>
              <a:rPr lang="en-US" baseline="0" dirty="0"/>
              <a:t> </a:t>
            </a:r>
            <a:r>
              <a:rPr lang="en-US" i="1" baseline="0" dirty="0"/>
              <a:t>s</a:t>
            </a:r>
            <a:r>
              <a:rPr lang="en-US" baseline="0" dirty="0"/>
              <a:t> is the estimated standard deviation for the population, and </a:t>
            </a:r>
            <a:r>
              <a:rPr lang="en-US" i="1" baseline="0" dirty="0"/>
              <a:t>d</a:t>
            </a:r>
            <a:r>
              <a:rPr lang="en-US" baseline="0" dirty="0"/>
              <a:t> is the acceptable margin of error.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572</a:t>
            </a:fld>
            <a:endParaRPr lang="en-US" dirty="0"/>
          </a:p>
        </p:txBody>
      </p:sp>
    </p:spTree>
    <p:extLst>
      <p:ext uri="{BB962C8B-B14F-4D97-AF65-F5344CB8AC3E}">
        <p14:creationId xmlns:p14="http://schemas.microsoft.com/office/powerpoint/2010/main" val="792073906"/>
      </p:ext>
    </p:extLst>
  </p:cSld>
  <p:clrMapOvr>
    <a:masterClrMapping/>
  </p:clrMapOvr>
</p:notes>
</file>

<file path=ppt/notesSlides/notesSlide5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When</a:t>
            </a:r>
            <a:r>
              <a:rPr lang="en-US" baseline="0" dirty="0"/>
              <a:t> the sample size exceeds 5% of the population size, we use this formula to calculate the sample size. The small </a:t>
            </a:r>
            <a:r>
              <a:rPr lang="en-US" i="1" baseline="0" dirty="0"/>
              <a:t>n(0) </a:t>
            </a:r>
            <a:r>
              <a:rPr lang="en-US" baseline="0" dirty="0"/>
              <a:t>represents the sample size calculated using the formula on the previous page, and </a:t>
            </a:r>
            <a:r>
              <a:rPr lang="en-US" i="1" baseline="0" dirty="0"/>
              <a:t>N</a:t>
            </a:r>
            <a:r>
              <a:rPr lang="en-US" baseline="0" dirty="0"/>
              <a:t> is the size of the population.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573</a:t>
            </a:fld>
            <a:endParaRPr lang="en-US" dirty="0"/>
          </a:p>
        </p:txBody>
      </p:sp>
    </p:spTree>
    <p:extLst>
      <p:ext uri="{BB962C8B-B14F-4D97-AF65-F5344CB8AC3E}">
        <p14:creationId xmlns:p14="http://schemas.microsoft.com/office/powerpoint/2010/main" val="4028675172"/>
      </p:ext>
    </p:extLst>
  </p:cSld>
  <p:clrMapOvr>
    <a:masterClrMapping/>
  </p:clrMapOvr>
</p:notes>
</file>

<file path=ppt/notesSlides/notesSlide5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discrete</a:t>
            </a:r>
            <a:r>
              <a:rPr lang="en-US" baseline="0" dirty="0"/>
              <a:t> data, the formula is a little different. However, the </a:t>
            </a:r>
            <a:r>
              <a:rPr lang="en-US" i="1" baseline="0" dirty="0"/>
              <a:t>Z</a:t>
            </a:r>
            <a:r>
              <a:rPr lang="en-US" baseline="0" dirty="0"/>
              <a:t> value (based on the alpha value) is the same, and </a:t>
            </a:r>
            <a:r>
              <a:rPr lang="en-US" i="1" baseline="0" dirty="0"/>
              <a:t>d</a:t>
            </a:r>
            <a:r>
              <a:rPr lang="en-US" baseline="0" dirty="0"/>
              <a:t> still represents the acceptable margin of error.</a:t>
            </a:r>
          </a:p>
          <a:p>
            <a:pPr>
              <a:buFont typeface="Arial" pitchFamily="34" charset="0"/>
              <a:buChar char="•"/>
            </a:pPr>
            <a:r>
              <a:rPr lang="en-US" baseline="0" dirty="0"/>
              <a:t> The key difference here is </a:t>
            </a:r>
            <a:r>
              <a:rPr lang="en-US" i="1" baseline="0" dirty="0"/>
              <a:t>p</a:t>
            </a:r>
            <a:r>
              <a:rPr lang="en-US" baseline="0" dirty="0"/>
              <a:t>, the proportion of a certain occurrence.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574</a:t>
            </a:fld>
            <a:endParaRPr lang="en-US" dirty="0"/>
          </a:p>
        </p:txBody>
      </p:sp>
    </p:spTree>
    <p:extLst>
      <p:ext uri="{BB962C8B-B14F-4D97-AF65-F5344CB8AC3E}">
        <p14:creationId xmlns:p14="http://schemas.microsoft.com/office/powerpoint/2010/main" val="317334948"/>
      </p:ext>
    </p:extLst>
  </p:cSld>
  <p:clrMapOvr>
    <a:masterClrMapping/>
  </p:clrMapOvr>
</p:notes>
</file>

<file path=ppt/notesSlides/notesSlide5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Similar to what we saw with</a:t>
            </a:r>
            <a:r>
              <a:rPr lang="en-US" baseline="0" dirty="0"/>
              <a:t> continuous data, there is a correction formula to use when the sample size exceeds 5% of the population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575</a:t>
            </a:fld>
            <a:endParaRPr lang="en-US" dirty="0"/>
          </a:p>
        </p:txBody>
      </p:sp>
    </p:spTree>
    <p:extLst>
      <p:ext uri="{BB962C8B-B14F-4D97-AF65-F5344CB8AC3E}">
        <p14:creationId xmlns:p14="http://schemas.microsoft.com/office/powerpoint/2010/main" val="254086281"/>
      </p:ext>
    </p:extLst>
  </p:cSld>
  <p:clrMapOvr>
    <a:masterClrMapping/>
  </p:clrMapOvr>
</p:notes>
</file>

<file path=ppt/notesSlides/notesSlide5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Random</a:t>
            </a:r>
            <a:r>
              <a:rPr lang="en-US" baseline="0" dirty="0"/>
              <a:t> sampling error is expected when observations are selected randomly. This error is expected when we are not able to look at an entire population.</a:t>
            </a:r>
          </a:p>
          <a:p>
            <a:pPr>
              <a:buFont typeface="Arial" pitchFamily="34" charset="0"/>
              <a:buChar char="•"/>
            </a:pPr>
            <a:r>
              <a:rPr lang="en-US" baseline="0" dirty="0"/>
              <a:t> Selection bias – this is when we do not consider the profile of the population in the design of our sampling strategy, meaning the design is inadequate to represent the population.</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576</a:t>
            </a:fld>
            <a:endParaRPr lang="en-US" dirty="0"/>
          </a:p>
        </p:txBody>
      </p:sp>
    </p:spTree>
    <p:extLst>
      <p:ext uri="{BB962C8B-B14F-4D97-AF65-F5344CB8AC3E}">
        <p14:creationId xmlns:p14="http://schemas.microsoft.com/office/powerpoint/2010/main" val="750163121"/>
      </p:ext>
    </p:extLst>
  </p:cSld>
  <p:clrMapOvr>
    <a:masterClrMapping/>
  </p:clrMapOvr>
</p:notes>
</file>

<file path=ppt/notesSlides/notesSlide5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577</a:t>
            </a:fld>
            <a:endParaRPr lang="en-US" dirty="0"/>
          </a:p>
        </p:txBody>
      </p:sp>
    </p:spTree>
    <p:extLst>
      <p:ext uri="{BB962C8B-B14F-4D97-AF65-F5344CB8AC3E}">
        <p14:creationId xmlns:p14="http://schemas.microsoft.com/office/powerpoint/2010/main" val="1311084989"/>
      </p:ext>
    </p:extLst>
  </p:cSld>
  <p:clrMapOvr>
    <a:masterClrMapping/>
  </p:clrMapOvr>
</p:notes>
</file>

<file path=ppt/notesSlides/notesSlide5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 last model we</a:t>
            </a:r>
            <a:r>
              <a:rPr lang="en-US" baseline="0" dirty="0"/>
              <a:t> talked about sample size considerations for when we are looking to estimate parameters for a population. Now we want to use sample size considerations for hypothesis tests.</a:t>
            </a:r>
          </a:p>
          <a:p>
            <a:pPr>
              <a:buFont typeface="Arial" pitchFamily="34" charset="0"/>
              <a:buChar char="•"/>
            </a:pPr>
            <a:r>
              <a:rPr lang="en-US" dirty="0"/>
              <a:t> As mentioned before,</a:t>
            </a:r>
            <a:r>
              <a:rPr lang="en-US" baseline="0" dirty="0"/>
              <a:t> the smaller the sample size, the higher the risk. In this case it is a higher risk that we draw the wrong conclusions.</a:t>
            </a:r>
          </a:p>
          <a:p>
            <a:pPr>
              <a:buFont typeface="Arial" pitchFamily="34" charset="0"/>
              <a:buChar char="•"/>
            </a:pPr>
            <a:r>
              <a:rPr lang="en-US" baseline="0" dirty="0"/>
              <a:t> Of course, the greater the sample size, the higher the cost. So we have to figure out where the right balance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578</a:t>
            </a:fld>
            <a:endParaRPr lang="en-US" dirty="0"/>
          </a:p>
        </p:txBody>
      </p:sp>
    </p:spTree>
    <p:extLst>
      <p:ext uri="{BB962C8B-B14F-4D97-AF65-F5344CB8AC3E}">
        <p14:creationId xmlns:p14="http://schemas.microsoft.com/office/powerpoint/2010/main" val="4040036638"/>
      </p:ext>
    </p:extLst>
  </p:cSld>
  <p:clrMapOvr>
    <a:masterClrMapping/>
  </p:clrMapOvr>
</p:notes>
</file>

<file path=ppt/notesSlides/notesSlide5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These two formulas are used to determine the sample size for continuous and discrete data, respectively.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579</a:t>
            </a:fld>
            <a:endParaRPr lang="en-US" dirty="0"/>
          </a:p>
        </p:txBody>
      </p:sp>
    </p:spTree>
    <p:extLst>
      <p:ext uri="{BB962C8B-B14F-4D97-AF65-F5344CB8AC3E}">
        <p14:creationId xmlns:p14="http://schemas.microsoft.com/office/powerpoint/2010/main" val="575952090"/>
      </p:ext>
    </p:extLst>
  </p:cSld>
  <p:clrMapOvr>
    <a:masterClrMapping/>
  </p:clrMapOvr>
</p:notes>
</file>

<file path=ppt/notesSlides/notesSlide5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These</a:t>
            </a:r>
            <a:r>
              <a:rPr lang="en-US" baseline="0" dirty="0"/>
              <a:t> are the variables to consider in the sample size calculation:</a:t>
            </a:r>
          </a:p>
          <a:p>
            <a:pPr>
              <a:buFont typeface="Arial" pitchFamily="34" charset="0"/>
              <a:buChar char="•"/>
            </a:pPr>
            <a:r>
              <a:rPr lang="en-US" baseline="0" dirty="0"/>
              <a:t> </a:t>
            </a:r>
            <a:r>
              <a:rPr lang="en-US" i="1" baseline="0" dirty="0"/>
              <a:t>n</a:t>
            </a:r>
            <a:r>
              <a:rPr lang="en-US" baseline="0" dirty="0"/>
              <a:t> is the number of observations (the sample size).</a:t>
            </a:r>
          </a:p>
          <a:p>
            <a:pPr>
              <a:buFont typeface="Arial" pitchFamily="34" charset="0"/>
              <a:buChar char="•"/>
            </a:pPr>
            <a:r>
              <a:rPr lang="en-US" baseline="0" dirty="0"/>
              <a:t> </a:t>
            </a:r>
            <a:r>
              <a:rPr lang="en-US" i="1" baseline="0" dirty="0"/>
              <a:t>alpha</a:t>
            </a:r>
            <a:r>
              <a:rPr lang="en-US" baseline="0" dirty="0"/>
              <a:t> is the risk of committing a false positive (or Type I error). A false positive error, commonly called a false alarm, is a result that indicates a given condition has been fulfilled, when it actually has not been fulfilled. In the case of "crying wolf," the condition tested for was "is there a wolf near the herd?“ The actual result was that there had not been a wolf near the herd. The shepherd wrongly indicated there was one, by calling "Wolf, wolf!"</a:t>
            </a:r>
          </a:p>
          <a:p>
            <a:pPr>
              <a:buFont typeface="Arial" pitchFamily="34" charset="0"/>
              <a:buChar char="•"/>
            </a:pPr>
            <a:r>
              <a:rPr lang="en-US" i="1" baseline="0" dirty="0"/>
              <a:t> beta </a:t>
            </a:r>
            <a:r>
              <a:rPr lang="en-US" baseline="0" dirty="0"/>
              <a:t>is the risk of committing a false negative (or Type II error). A false negative error is where a test result indicates that a condition failed, while it actually was successful. An example is a guilty prisoner freed from jail. The condition, "Is the prisoner guilty?" actually had a positive result (yes, he is guilty). But the test failed to realize this, and wrongly decided the prisoner was not guilty.</a:t>
            </a:r>
          </a:p>
          <a:p>
            <a:pPr>
              <a:buFont typeface="Arial" pitchFamily="34" charset="0"/>
              <a:buChar char="•"/>
            </a:pPr>
            <a:r>
              <a:rPr lang="en-US" baseline="0" dirty="0"/>
              <a:t> </a:t>
            </a:r>
            <a:r>
              <a:rPr lang="en-US" i="1" baseline="0" dirty="0"/>
              <a:t>s</a:t>
            </a:r>
            <a:r>
              <a:rPr lang="en-US" baseline="0" dirty="0"/>
              <a:t> is the standard deviation of the population.</a:t>
            </a:r>
          </a:p>
          <a:p>
            <a:pPr>
              <a:buFont typeface="Arial" pitchFamily="34" charset="0"/>
              <a:buChar char="•"/>
            </a:pPr>
            <a:r>
              <a:rPr lang="en-US" baseline="0" dirty="0"/>
              <a:t> </a:t>
            </a:r>
            <a:r>
              <a:rPr lang="en-US" i="1" baseline="0" dirty="0"/>
              <a:t>d</a:t>
            </a:r>
            <a:r>
              <a:rPr lang="en-US" baseline="0" dirty="0"/>
              <a:t> is the size of the effect you want to detect (the margin of error).</a:t>
            </a:r>
          </a:p>
          <a:p>
            <a:pPr>
              <a:buFont typeface="Arial" pitchFamily="34" charset="0"/>
              <a:buChar char="•"/>
            </a:pPr>
            <a:r>
              <a:rPr lang="en-US" baseline="0" dirty="0"/>
              <a:t> </a:t>
            </a:r>
            <a:r>
              <a:rPr lang="en-US" i="1" baseline="0" dirty="0"/>
              <a:t>p</a:t>
            </a:r>
            <a:r>
              <a:rPr lang="en-US" baseline="0" dirty="0"/>
              <a:t> is the proportion of one type of effect.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580</a:t>
            </a:fld>
            <a:endParaRPr lang="en-US" dirty="0"/>
          </a:p>
        </p:txBody>
      </p:sp>
    </p:spTree>
    <p:extLst>
      <p:ext uri="{BB962C8B-B14F-4D97-AF65-F5344CB8AC3E}">
        <p14:creationId xmlns:p14="http://schemas.microsoft.com/office/powerpoint/2010/main" val="686944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a:t>
            </a:fld>
            <a:endParaRPr lang="en-US" dirty="0"/>
          </a:p>
        </p:txBody>
      </p:sp>
    </p:spTree>
    <p:extLst>
      <p:ext uri="{BB962C8B-B14F-4D97-AF65-F5344CB8AC3E}">
        <p14:creationId xmlns:p14="http://schemas.microsoft.com/office/powerpoint/2010/main" val="3128464701"/>
      </p:ext>
    </p:extLst>
  </p:cSld>
  <p:clrMapOvr>
    <a:masterClrMapping/>
  </p:clrMapOvr>
</p:notes>
</file>

<file path=ppt/notesSlides/notesSlide5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use the software to calculate the sample size, consider this example where we are trying to determine if there is a statistical difference between two sample means.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581</a:t>
            </a:fld>
            <a:endParaRPr lang="en-US" dirty="0"/>
          </a:p>
        </p:txBody>
      </p:sp>
    </p:spTree>
    <p:extLst>
      <p:ext uri="{BB962C8B-B14F-4D97-AF65-F5344CB8AC3E}">
        <p14:creationId xmlns:p14="http://schemas.microsoft.com/office/powerpoint/2010/main" val="518597313"/>
      </p:ext>
    </p:extLst>
  </p:cSld>
  <p:clrMapOvr>
    <a:masterClrMapping/>
  </p:clrMapOvr>
</p:notes>
</file>

<file path=ppt/notesSlides/notesSlide5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i</a:t>
            </a:r>
            <a:r>
              <a:rPr lang="en-US" dirty="0"/>
              <a:t>nstructions</a:t>
            </a:r>
            <a:r>
              <a:rPr lang="en-US" baseline="0" dirty="0"/>
              <a:t> to perform the test in Minitab.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582</a:t>
            </a:fld>
            <a:endParaRPr lang="en-US" dirty="0"/>
          </a:p>
        </p:txBody>
      </p:sp>
    </p:spTree>
    <p:extLst>
      <p:ext uri="{BB962C8B-B14F-4D97-AF65-F5344CB8AC3E}">
        <p14:creationId xmlns:p14="http://schemas.microsoft.com/office/powerpoint/2010/main" val="3492901228"/>
      </p:ext>
    </p:extLst>
  </p:cSld>
  <p:clrMapOvr>
    <a:masterClrMapping/>
  </p:clrMapOvr>
</p:notes>
</file>

<file path=ppt/notesSlides/notesSlide5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are the software</a:t>
            </a:r>
            <a:r>
              <a:rPr lang="en-US" baseline="0" dirty="0"/>
              <a:t> selections to perform the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583</a:t>
            </a:fld>
            <a:endParaRPr lang="en-US" dirty="0"/>
          </a:p>
        </p:txBody>
      </p:sp>
    </p:spTree>
    <p:extLst>
      <p:ext uri="{BB962C8B-B14F-4D97-AF65-F5344CB8AC3E}">
        <p14:creationId xmlns:p14="http://schemas.microsoft.com/office/powerpoint/2010/main" val="4036827613"/>
      </p:ext>
    </p:extLst>
  </p:cSld>
  <p:clrMapOvr>
    <a:masterClrMapping/>
  </p:clrMapOvr>
</p:notes>
</file>

<file path=ppt/notesSlides/notesSlide5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584</a:t>
            </a:fld>
            <a:endParaRPr lang="en-US" dirty="0"/>
          </a:p>
        </p:txBody>
      </p:sp>
    </p:spTree>
    <p:extLst>
      <p:ext uri="{BB962C8B-B14F-4D97-AF65-F5344CB8AC3E}">
        <p14:creationId xmlns:p14="http://schemas.microsoft.com/office/powerpoint/2010/main" val="4110072108"/>
      </p:ext>
    </p:extLst>
  </p:cSld>
  <p:clrMapOvr>
    <a:masterClrMapping/>
  </p:clrMapOvr>
</p:notes>
</file>

<file path=ppt/notesSlides/notesSlide5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585</a:t>
            </a:fld>
            <a:endParaRPr lang="en-US" dirty="0"/>
          </a:p>
        </p:txBody>
      </p:sp>
    </p:spTree>
    <p:extLst>
      <p:ext uri="{BB962C8B-B14F-4D97-AF65-F5344CB8AC3E}">
        <p14:creationId xmlns:p14="http://schemas.microsoft.com/office/powerpoint/2010/main" val="2921436287"/>
      </p:ext>
    </p:extLst>
  </p:cSld>
  <p:clrMapOvr>
    <a:masterClrMapping/>
  </p:clrMapOvr>
</p:notes>
</file>

<file path=ppt/notesSlides/notesSlide5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586</a:t>
            </a:fld>
            <a:endParaRPr lang="en-US" dirty="0"/>
          </a:p>
        </p:txBody>
      </p:sp>
    </p:spTree>
    <p:extLst>
      <p:ext uri="{BB962C8B-B14F-4D97-AF65-F5344CB8AC3E}">
        <p14:creationId xmlns:p14="http://schemas.microsoft.com/office/powerpoint/2010/main" val="1823418840"/>
      </p:ext>
    </p:extLst>
  </p:cSld>
  <p:clrMapOvr>
    <a:masterClrMapping/>
  </p:clrMapOvr>
</p:notes>
</file>

<file path=ppt/notesSlides/notesSlide5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a:t>
            </a:r>
            <a:r>
              <a:rPr lang="en-US" b="0" dirty="0"/>
              <a:t>why is the central limit theorem important?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is the foundation for all tests of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It provides a set of simple rules for determining the mean, variance, and shape of a distribution of sample means.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Distributions of sample means are used in all hypothesis tests with means.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587</a:t>
            </a:fld>
            <a:endParaRPr lang="en-US" dirty="0"/>
          </a:p>
        </p:txBody>
      </p:sp>
    </p:spTree>
    <p:extLst>
      <p:ext uri="{BB962C8B-B14F-4D97-AF65-F5344CB8AC3E}">
        <p14:creationId xmlns:p14="http://schemas.microsoft.com/office/powerpoint/2010/main" val="1645366467"/>
      </p:ext>
    </p:extLst>
  </p:cSld>
  <p:clrMapOvr>
    <a:masterClrMapping/>
  </p:clrMapOvr>
</p:notes>
</file>

<file path=ppt/notesSlides/notesSlide5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i.i.d.</a:t>
            </a:r>
            <a:r>
              <a:rPr lang="en-US" baseline="0" dirty="0"/>
              <a:t> = independent and identically distributed</a:t>
            </a:r>
          </a:p>
          <a:p>
            <a:pPr>
              <a:buFont typeface="Arial" pitchFamily="34" charset="0"/>
              <a:buChar char="•"/>
            </a:pPr>
            <a:r>
              <a:rPr lang="en-US" baseline="0" dirty="0"/>
              <a:t> Even when data are not normally distributed, as long as sample sizes are large enough, the sample averages will be very close to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588</a:t>
            </a:fld>
            <a:endParaRPr lang="en-US" dirty="0"/>
          </a:p>
        </p:txBody>
      </p:sp>
    </p:spTree>
    <p:extLst>
      <p:ext uri="{BB962C8B-B14F-4D97-AF65-F5344CB8AC3E}">
        <p14:creationId xmlns:p14="http://schemas.microsoft.com/office/powerpoint/2010/main" val="3562539073"/>
      </p:ext>
    </p:extLst>
  </p:cSld>
  <p:clrMapOvr>
    <a:masterClrMapping/>
  </p:clrMapOvr>
</p:notes>
</file>

<file path=ppt/notesSlides/notesSlide5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Consider the law of large numbers (LLN)</a:t>
            </a:r>
            <a:r>
              <a:rPr lang="en-US" baseline="0" dirty="0"/>
              <a:t> – </a:t>
            </a:r>
            <a:r>
              <a:rPr lang="en-US" dirty="0"/>
              <a:t>it is a theorem that describes the result of performing the same experiment a large number of times. According to the LLN, the average of the results obtained from a large number of trials should be close to the expected value, and will tend to become closer as more trials are performed. The</a:t>
            </a:r>
            <a:r>
              <a:rPr lang="en-US" baseline="0" dirty="0"/>
              <a:t> example on the following page will explain this further.</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589</a:t>
            </a:fld>
            <a:endParaRPr lang="en-US" dirty="0"/>
          </a:p>
        </p:txBody>
      </p:sp>
    </p:spTree>
    <p:extLst>
      <p:ext uri="{BB962C8B-B14F-4D97-AF65-F5344CB8AC3E}">
        <p14:creationId xmlns:p14="http://schemas.microsoft.com/office/powerpoint/2010/main" val="3206527434"/>
      </p:ext>
    </p:extLst>
  </p:cSld>
  <p:clrMapOvr>
    <a:masterClrMapping/>
  </p:clrMapOvr>
</p:notes>
</file>

<file path=ppt/notesSlides/notesSlide5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Knowing that each die has 6 possible values (</a:t>
            </a:r>
            <a:r>
              <a:rPr lang="en-US" baseline="0" dirty="0"/>
              <a:t>1, 2, 3, 4, 5, 6), when we record the average of the 10 dice over time, we would expect the number to start approximating 3.5 (the average of all possible values). The more rolls we perform, the closer the distribution would be to a normal distribution centered around a mean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590</a:t>
            </a:fld>
            <a:endParaRPr lang="en-US" dirty="0"/>
          </a:p>
        </p:txBody>
      </p:sp>
    </p:spTree>
    <p:extLst>
      <p:ext uri="{BB962C8B-B14F-4D97-AF65-F5344CB8AC3E}">
        <p14:creationId xmlns:p14="http://schemas.microsoft.com/office/powerpoint/2010/main" val="328478218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a:t>
            </a:fld>
            <a:endParaRPr lang="en-US" dirty="0"/>
          </a:p>
        </p:txBody>
      </p:sp>
    </p:spTree>
    <p:extLst>
      <p:ext uri="{BB962C8B-B14F-4D97-AF65-F5344CB8AC3E}">
        <p14:creationId xmlns:p14="http://schemas.microsoft.com/office/powerpoint/2010/main" val="2965737893"/>
      </p:ext>
    </p:extLst>
  </p:cSld>
  <p:clrMapOvr>
    <a:masterClrMapping/>
  </p:clrMapOvr>
</p:notes>
</file>

<file path=ppt/notesSlides/notesSlide5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Y1, Y2, Yn are</a:t>
            </a:r>
            <a:r>
              <a:rPr lang="en-US" baseline="0" dirty="0"/>
              <a:t> independent and identically distributed random variables.</a:t>
            </a:r>
          </a:p>
          <a:p>
            <a:r>
              <a:rPr lang="en-US" baseline="0" dirty="0"/>
              <a:t>E(Yi) = the expected value for Y is the mean for Y.</a:t>
            </a:r>
          </a:p>
          <a:p>
            <a:r>
              <a:rPr lang="en-US" baseline="0" dirty="0"/>
              <a:t>Var(Yi) = the expected variance for Y </a:t>
            </a:r>
          </a:p>
          <a:p>
            <a:r>
              <a:rPr lang="en-US" baseline="0" dirty="0"/>
              <a:t>As the </a:t>
            </a:r>
            <a:r>
              <a:rPr lang="en-US" i="1" baseline="0" dirty="0"/>
              <a:t>n</a:t>
            </a:r>
            <a:r>
              <a:rPr lang="en-US" baseline="0" dirty="0"/>
              <a:t> gets infinitely large, the distribution of Y means becomes approximately a normal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591</a:t>
            </a:fld>
            <a:endParaRPr lang="en-US" dirty="0"/>
          </a:p>
        </p:txBody>
      </p:sp>
    </p:spTree>
    <p:extLst>
      <p:ext uri="{BB962C8B-B14F-4D97-AF65-F5344CB8AC3E}">
        <p14:creationId xmlns:p14="http://schemas.microsoft.com/office/powerpoint/2010/main" val="4183622496"/>
      </p:ext>
    </p:extLst>
  </p:cSld>
  <p:clrMapOvr>
    <a:masterClrMapping/>
  </p:clrMapOvr>
</p:notes>
</file>

<file path=ppt/notesSlides/notesSlide5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of the Central</a:t>
            </a:r>
            <a:r>
              <a:rPr lang="en-US" baseline="0" dirty="0"/>
              <a:t> Limit Theorem, we are able to use a sample mean to estimate a population mean, if the assumptions are met.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592</a:t>
            </a:fld>
            <a:endParaRPr lang="en-US" dirty="0"/>
          </a:p>
        </p:txBody>
      </p:sp>
    </p:spTree>
    <p:extLst>
      <p:ext uri="{BB962C8B-B14F-4D97-AF65-F5344CB8AC3E}">
        <p14:creationId xmlns:p14="http://schemas.microsoft.com/office/powerpoint/2010/main" val="1993740752"/>
      </p:ext>
    </p:extLst>
  </p:cSld>
  <p:clrMapOvr>
    <a:masterClrMapping/>
  </p:clrMapOvr>
</p:notes>
</file>

<file path=ppt/notesSlides/notesSlide5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593</a:t>
            </a:fld>
            <a:endParaRPr lang="en-US" dirty="0"/>
          </a:p>
        </p:txBody>
      </p:sp>
    </p:spTree>
    <p:extLst>
      <p:ext uri="{BB962C8B-B14F-4D97-AF65-F5344CB8AC3E}">
        <p14:creationId xmlns:p14="http://schemas.microsoft.com/office/powerpoint/2010/main" val="2835598422"/>
      </p:ext>
    </p:extLst>
  </p:cSld>
  <p:clrMapOvr>
    <a:masterClrMapping/>
  </p:clrMapOvr>
</p:notes>
</file>

<file path=ppt/notesSlides/notesSlide5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Furthermore, </a:t>
            </a:r>
            <a:r>
              <a:rPr lang="en-US" baseline="0" dirty="0"/>
              <a:t>we are able to use the standard error of the mean to measure the standard deviation of the sample mean estimate of the population mean.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594</a:t>
            </a:fld>
            <a:endParaRPr lang="en-US" dirty="0"/>
          </a:p>
        </p:txBody>
      </p:sp>
    </p:spTree>
    <p:extLst>
      <p:ext uri="{BB962C8B-B14F-4D97-AF65-F5344CB8AC3E}">
        <p14:creationId xmlns:p14="http://schemas.microsoft.com/office/powerpoint/2010/main" val="3726516599"/>
      </p:ext>
    </p:extLst>
  </p:cSld>
  <p:clrMapOvr>
    <a:masterClrMapping/>
  </p:clrMapOvr>
</p:notes>
</file>

<file path=ppt/notesSlides/notesSlide5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95% confidence interval means that the interval around the sample statistic would include the population parameter 95% of the time, or, conversely, only 5% of the time it will not include the population parameter. </a:t>
            </a:r>
          </a:p>
          <a:p>
            <a:pPr>
              <a:buFont typeface="Arial" pitchFamily="34" charset="0"/>
              <a:buChar char="•"/>
            </a:pPr>
            <a:r>
              <a:rPr lang="en-US" baseline="0" dirty="0"/>
              <a:t> If we wish to have more confidence around whether or not the interval contains the population parameter, what must we do? The interval must be wider. So a 99% confidence interval would be wider than the 95% confidence interval.</a:t>
            </a:r>
          </a:p>
          <a:p>
            <a:pPr>
              <a:buFont typeface="Arial" pitchFamily="34" charset="0"/>
              <a:buChar char="•"/>
            </a:pPr>
            <a:r>
              <a:rPr lang="en-US" baseline="0" dirty="0"/>
              <a:t> This is how we communicate reliability of a statistical estimate for a population parameter.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595</a:t>
            </a:fld>
            <a:endParaRPr lang="en-US" dirty="0"/>
          </a:p>
        </p:txBody>
      </p:sp>
    </p:spTree>
    <p:extLst>
      <p:ext uri="{BB962C8B-B14F-4D97-AF65-F5344CB8AC3E}">
        <p14:creationId xmlns:p14="http://schemas.microsoft.com/office/powerpoint/2010/main" val="3268850237"/>
      </p:ext>
    </p:extLst>
  </p:cSld>
  <p:clrMapOvr>
    <a:masterClrMapping/>
  </p:clrMapOvr>
</p:notes>
</file>

<file path=ppt/notesSlides/notesSlide5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width of the interval depends on </a:t>
            </a:r>
          </a:p>
          <a:p>
            <a:pPr marL="685800" lvl="1" indent="-228600">
              <a:buFont typeface="Arial" pitchFamily="34" charset="0"/>
              <a:buAutoNum type="arabicParenR"/>
            </a:pPr>
            <a:r>
              <a:rPr lang="en-US" baseline="0" dirty="0"/>
              <a:t>the confidence level</a:t>
            </a:r>
          </a:p>
          <a:p>
            <a:pPr marL="685800" lvl="1" indent="-228600">
              <a:buFont typeface="Arial" pitchFamily="34" charset="0"/>
              <a:buAutoNum type="arabicParenR"/>
            </a:pPr>
            <a:r>
              <a:rPr lang="en-US" baseline="0" dirty="0"/>
              <a:t>the sample size</a:t>
            </a:r>
          </a:p>
          <a:p>
            <a:pPr marL="685800" lvl="1" indent="-228600">
              <a:buFont typeface="Arial" pitchFamily="34" charset="0"/>
              <a:buAutoNum type="arabicParenR"/>
            </a:pPr>
            <a:r>
              <a:rPr lang="en-US" baseline="0" dirty="0"/>
              <a:t>the amount of variability inherent to the data.</a:t>
            </a:r>
          </a:p>
          <a:p>
            <a:pPr>
              <a:buFont typeface="Arial" pitchFamily="34" charset="0"/>
              <a:buChar char="•"/>
            </a:pPr>
            <a:r>
              <a:rPr lang="en-US" baseline="0" dirty="0"/>
              <a:t>As confidence level goes up, the interval gets wider.</a:t>
            </a:r>
          </a:p>
          <a:p>
            <a:pPr>
              <a:buFont typeface="Arial" pitchFamily="34" charset="0"/>
              <a:buChar char="•"/>
            </a:pPr>
            <a:r>
              <a:rPr lang="en-US" baseline="0" dirty="0"/>
              <a:t>As sample size goes down, the interval gets wider.</a:t>
            </a:r>
          </a:p>
          <a:p>
            <a:pPr>
              <a:buFont typeface="Arial" pitchFamily="34" charset="0"/>
              <a:buChar char="•"/>
            </a:pPr>
            <a:r>
              <a:rPr lang="en-US" baseline="0" dirty="0"/>
              <a:t>As variability increases, the interval gets wider.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596</a:t>
            </a:fld>
            <a:endParaRPr lang="en-US" dirty="0"/>
          </a:p>
        </p:txBody>
      </p:sp>
    </p:spTree>
    <p:extLst>
      <p:ext uri="{BB962C8B-B14F-4D97-AF65-F5344CB8AC3E}">
        <p14:creationId xmlns:p14="http://schemas.microsoft.com/office/powerpoint/2010/main" val="2761175475"/>
      </p:ext>
    </p:extLst>
  </p:cSld>
  <p:clrMapOvr>
    <a:masterClrMapping/>
  </p:clrMapOvr>
</p:notes>
</file>

<file path=ppt/notesSlides/notesSlide5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597</a:t>
            </a:fld>
            <a:endParaRPr lang="en-US" dirty="0"/>
          </a:p>
        </p:txBody>
      </p:sp>
    </p:spTree>
    <p:extLst>
      <p:ext uri="{BB962C8B-B14F-4D97-AF65-F5344CB8AC3E}">
        <p14:creationId xmlns:p14="http://schemas.microsoft.com/office/powerpoint/2010/main" val="4095743962"/>
      </p:ext>
    </p:extLst>
  </p:cSld>
  <p:clrMapOvr>
    <a:masterClrMapping/>
  </p:clrMapOvr>
</p:notes>
</file>

<file path=ppt/notesSlides/notesSlide5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now work through an example.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598</a:t>
            </a:fld>
            <a:endParaRPr lang="en-US" dirty="0"/>
          </a:p>
        </p:txBody>
      </p:sp>
    </p:spTree>
    <p:extLst>
      <p:ext uri="{BB962C8B-B14F-4D97-AF65-F5344CB8AC3E}">
        <p14:creationId xmlns:p14="http://schemas.microsoft.com/office/powerpoint/2010/main" val="3827721532"/>
      </p:ext>
    </p:extLst>
  </p:cSld>
  <p:clrMapOvr>
    <a:masterClrMapping/>
  </p:clrMapOvr>
</p:notes>
</file>

<file path=ppt/notesSlides/notesSlide5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599</a:t>
            </a:fld>
            <a:endParaRPr lang="en-US" dirty="0"/>
          </a:p>
        </p:txBody>
      </p:sp>
    </p:spTree>
    <p:extLst>
      <p:ext uri="{BB962C8B-B14F-4D97-AF65-F5344CB8AC3E}">
        <p14:creationId xmlns:p14="http://schemas.microsoft.com/office/powerpoint/2010/main" val="2874344036"/>
      </p:ext>
    </p:extLst>
  </p:cSld>
  <p:clrMapOvr>
    <a:masterClrMapping/>
  </p:clrMapOvr>
</p:notes>
</file>

<file path=ppt/notesSlides/notesSlide5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600</a:t>
            </a:fld>
            <a:endParaRPr lang="en-US" dirty="0"/>
          </a:p>
        </p:txBody>
      </p:sp>
    </p:spTree>
    <p:extLst>
      <p:ext uri="{BB962C8B-B14F-4D97-AF65-F5344CB8AC3E}">
        <p14:creationId xmlns:p14="http://schemas.microsoft.com/office/powerpoint/2010/main" val="41043357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custDataLst>
              <p:tags r:id="rId1"/>
            </p:custDataLst>
          </p:nvPr>
        </p:nvSpPr>
        <p:spPr/>
        <p:txBody>
          <a:bodyPr/>
          <a:lstStyle/>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Most people think of Six Sigma as a disciplined, data-driven</a:t>
            </a:r>
            <a:r>
              <a:rPr lang="en-US" baseline="0" dirty="0">
                <a:ea typeface="Times New Roman"/>
                <a:cs typeface="Calibri"/>
              </a:rPr>
              <a:t> approach to eliminating defects and solving business problems.</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If you break down the two words, “Six Sigma,” they really describe a measure of quality that strives for near perfection.</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Sigma and standard deviation are the same thing, a measure of variation. </a:t>
            </a: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baseline="0" dirty="0">
                <a:ea typeface="Times New Roman"/>
                <a:cs typeface="Calibri"/>
              </a:rPr>
              <a:t>Variation is the enemy of quality; it makes it much more difficult to meet a customer’s expectation for a product or service.</a:t>
            </a:r>
            <a:endParaRPr lang="en-US" dirty="0">
              <a:ea typeface="Times New Roman"/>
              <a:cs typeface="Calibri"/>
            </a:endParaRPr>
          </a:p>
          <a:p>
            <a:pPr marL="0" marR="0" indent="0" algn="l" defTabSz="914400" rtl="0" eaLnBrk="1" fontAlgn="auto" latinLnBrk="0" hangingPunct="1">
              <a:lnSpc>
                <a:spcPct val="115000"/>
              </a:lnSpc>
              <a:spcBef>
                <a:spcPts val="0"/>
              </a:spcBef>
              <a:spcAft>
                <a:spcPts val="0"/>
              </a:spcAft>
              <a:buClrTx/>
              <a:buSzTx/>
              <a:buFont typeface="Arial" pitchFamily="34" charset="0"/>
              <a:buChar char="•"/>
              <a:tabLst/>
              <a:defRPr/>
            </a:pPr>
            <a:r>
              <a:rPr lang="en-US" dirty="0">
                <a:ea typeface="Times New Roman"/>
                <a:cs typeface="Calibri"/>
              </a:rPr>
              <a:t>The aspiration is to </a:t>
            </a:r>
            <a:r>
              <a:rPr lang="en-US" baseline="0" dirty="0">
                <a:ea typeface="Times New Roman"/>
                <a:cs typeface="Calibri"/>
              </a:rPr>
              <a:t>limit the variation to such a degree that 6 “sigmas” (or standard deviations) above or below your mean will fall within the limits that are acceptable to customers.</a:t>
            </a:r>
            <a:endParaRPr lang="en-US" dirty="0">
              <a:ea typeface="Times New Roman"/>
              <a:cs typeface="Times New Roman"/>
            </a:endParaRPr>
          </a:p>
          <a:p>
            <a:pPr>
              <a:lnSpc>
                <a:spcPct val="115000"/>
              </a:lnSpc>
            </a:pPr>
            <a:endParaRPr lang="en-US" sz="1100" dirty="0">
              <a:ea typeface="Times New Roman"/>
              <a:cs typeface="Times New Roman"/>
            </a:endParaRPr>
          </a:p>
          <a:p>
            <a:pPr>
              <a:lnSpc>
                <a:spcPct val="115000"/>
              </a:lnSpc>
            </a:pP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0D11F068-B8FF-40B6-A1C6-3F532E4C7B2A}" type="slidenum">
              <a:rPr lang="en-US" smtClean="0"/>
              <a:pPr/>
              <a:t>6</a:t>
            </a:fld>
            <a:endParaRPr lang="en-US" dirty="0"/>
          </a:p>
        </p:txBody>
      </p:sp>
    </p:spTree>
    <p:extLst>
      <p:ext uri="{BB962C8B-B14F-4D97-AF65-F5344CB8AC3E}">
        <p14:creationId xmlns:p14="http://schemas.microsoft.com/office/powerpoint/2010/main" val="10106803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first</a:t>
            </a:r>
            <a:r>
              <a:rPr lang="en-US" baseline="0" dirty="0"/>
              <a:t> and fundamental piece of defining and understanding a process is the </a:t>
            </a:r>
            <a:r>
              <a:rPr lang="en-US" b="1" baseline="0" dirty="0"/>
              <a:t>process map</a:t>
            </a:r>
            <a:r>
              <a:rPr lang="en-US" baseline="0" dirty="0"/>
              <a:t>.</a:t>
            </a:r>
          </a:p>
          <a:p>
            <a:pPr>
              <a:buFont typeface="Arial" pitchFamily="34" charset="0"/>
              <a:buChar char="•"/>
            </a:pPr>
            <a:r>
              <a:rPr lang="en-US" dirty="0"/>
              <a:t>A process map defines</a:t>
            </a:r>
            <a:r>
              <a:rPr lang="en-US" baseline="0" dirty="0"/>
              <a:t> the order of the steps in a process, as well as any decision points between the steps.</a:t>
            </a:r>
          </a:p>
          <a:p>
            <a:pPr>
              <a:buFont typeface="Arial" pitchFamily="34" charset="0"/>
              <a:buChar char="•"/>
            </a:pPr>
            <a:r>
              <a:rPr lang="en-US" baseline="0" dirty="0"/>
              <a:t>There are many reasons why a process map is important. </a:t>
            </a:r>
          </a:p>
          <a:p>
            <a:pPr>
              <a:buFont typeface="Arial" pitchFamily="34" charset="0"/>
              <a:buChar char="•"/>
            </a:pPr>
            <a:r>
              <a:rPr lang="en-US" baseline="0" dirty="0"/>
              <a:t>A process map helps:</a:t>
            </a:r>
          </a:p>
          <a:p>
            <a:pPr marL="685800" lvl="1" indent="-228600">
              <a:buFont typeface="+mj-lt"/>
              <a:buAutoNum type="arabicParenR"/>
            </a:pPr>
            <a:r>
              <a:rPr lang="en-US" baseline="0" dirty="0"/>
              <a:t>Define/narrow the scope of a process (e.g., Focus starts at step A and ends at step B)</a:t>
            </a:r>
          </a:p>
          <a:p>
            <a:pPr marL="685800" lvl="1" indent="-228600">
              <a:buFont typeface="+mj-lt"/>
              <a:buAutoNum type="arabicParenR"/>
            </a:pPr>
            <a:r>
              <a:rPr lang="en-US" dirty="0"/>
              <a:t>Identify steps that are non-value added (which</a:t>
            </a:r>
            <a:r>
              <a:rPr lang="en-US" baseline="0" dirty="0"/>
              <a:t> means they could be causing inefficiency in the process, unless they are required for some reason such as regulatory compliance)</a:t>
            </a:r>
          </a:p>
          <a:p>
            <a:pPr marL="685800" lvl="1" indent="-228600">
              <a:buFont typeface="+mj-lt"/>
              <a:buAutoNum type="arabicParenR"/>
            </a:pPr>
            <a:r>
              <a:rPr lang="en-US" baseline="0" dirty="0"/>
              <a:t>Analyze the process for potential failure points.</a:t>
            </a:r>
          </a:p>
          <a:p>
            <a:pPr marL="685800" lvl="1" indent="-228600">
              <a:buFont typeface="+mj-lt"/>
              <a:buAutoNum type="arabicParenR"/>
            </a:pPr>
            <a:r>
              <a:rPr lang="en-US" baseline="0" dirty="0"/>
              <a:t>Identify points where employees are not adhering to the process.</a:t>
            </a:r>
          </a:p>
          <a:p>
            <a:pPr lvl="1">
              <a:buFont typeface="Arial"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a:t>
            </a:fld>
            <a:endParaRPr lang="en-US" dirty="0"/>
          </a:p>
        </p:txBody>
      </p:sp>
    </p:spTree>
    <p:extLst>
      <p:ext uri="{BB962C8B-B14F-4D97-AF65-F5344CB8AC3E}">
        <p14:creationId xmlns:p14="http://schemas.microsoft.com/office/powerpoint/2010/main" val="4261280734"/>
      </p:ext>
    </p:extLst>
  </p:cSld>
  <p:clrMapOvr>
    <a:masterClrMapping/>
  </p:clrMapOvr>
</p:notes>
</file>

<file path=ppt/notesSlides/notesSlide6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the example shows what selections to make in Minitab to get the</a:t>
            </a:r>
            <a:r>
              <a:rPr lang="en-US" baseline="0" dirty="0"/>
              <a:t> confidence intervals around the mean and standard deviation. While Minitab has the default confidence interval at 95%, you can see that other confidence levels can be selected as well.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601</a:t>
            </a:fld>
            <a:endParaRPr lang="en-US" dirty="0"/>
          </a:p>
        </p:txBody>
      </p:sp>
    </p:spTree>
    <p:extLst>
      <p:ext uri="{BB962C8B-B14F-4D97-AF65-F5344CB8AC3E}">
        <p14:creationId xmlns:p14="http://schemas.microsoft.com/office/powerpoint/2010/main" val="941429835"/>
      </p:ext>
    </p:extLst>
  </p:cSld>
  <p:clrMapOvr>
    <a:masterClrMapping/>
  </p:clrMapOvr>
</p:notes>
</file>

<file path=ppt/notesSlides/notesSlide6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602</a:t>
            </a:fld>
            <a:endParaRPr lang="en-US" dirty="0"/>
          </a:p>
        </p:txBody>
      </p:sp>
    </p:spTree>
    <p:extLst>
      <p:ext uri="{BB962C8B-B14F-4D97-AF65-F5344CB8AC3E}">
        <p14:creationId xmlns:p14="http://schemas.microsoft.com/office/powerpoint/2010/main" val="3981508444"/>
      </p:ext>
    </p:extLst>
  </p:cSld>
  <p:clrMapOvr>
    <a:masterClrMapping/>
  </p:clrMapOvr>
</p:notes>
</file>

<file path=ppt/notesSlides/notesSlide6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603</a:t>
            </a:fld>
            <a:endParaRPr lang="en-US" dirty="0"/>
          </a:p>
        </p:txBody>
      </p:sp>
    </p:spTree>
    <p:extLst>
      <p:ext uri="{BB962C8B-B14F-4D97-AF65-F5344CB8AC3E}">
        <p14:creationId xmlns:p14="http://schemas.microsoft.com/office/powerpoint/2010/main" val="2144623049"/>
      </p:ext>
    </p:extLst>
  </p:cSld>
  <p:clrMapOvr>
    <a:masterClrMapping/>
  </p:clrMapOvr>
</p:notes>
</file>

<file path=ppt/notesSlides/notesSlide6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604</a:t>
            </a:fld>
            <a:endParaRPr lang="en-US" dirty="0"/>
          </a:p>
        </p:txBody>
      </p:sp>
    </p:spTree>
    <p:extLst>
      <p:ext uri="{BB962C8B-B14F-4D97-AF65-F5344CB8AC3E}">
        <p14:creationId xmlns:p14="http://schemas.microsoft.com/office/powerpoint/2010/main" val="4254577682"/>
      </p:ext>
    </p:extLst>
  </p:cSld>
  <p:clrMapOvr>
    <a:masterClrMapping/>
  </p:clrMapOvr>
</p:notes>
</file>

<file path=ppt/notesSlides/notesSlide6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 testing is a critical tool in the</a:t>
            </a:r>
            <a:r>
              <a:rPr lang="en-US" baseline="0" dirty="0"/>
              <a:t> Six Sigma tool belt. It helps us separate fact from fiction, and special cause from noise, when we are looking to make decisions based on data.</a:t>
            </a:r>
          </a:p>
          <a:p>
            <a:pPr>
              <a:buFont typeface="Arial" pitchFamily="34" charset="0"/>
              <a:buChar char="•"/>
            </a:pPr>
            <a:r>
              <a:rPr lang="en-US" baseline="0" dirty="0"/>
              <a:t> It is a method of using statistics to confirm or reject a hypothesis formed about a population, based on sample data.</a:t>
            </a:r>
          </a:p>
          <a:p>
            <a:pPr>
              <a:buFont typeface="Arial" pitchFamily="34" charset="0"/>
              <a:buChar char="•"/>
            </a:pPr>
            <a:r>
              <a:rPr lang="en-US" baseline="0" dirty="0"/>
              <a:t> It allows us to use sample data to determine if a hypothesis about a population, or multiple populations, is true within a certain confidence level.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605</a:t>
            </a:fld>
            <a:endParaRPr lang="en-US" dirty="0"/>
          </a:p>
        </p:txBody>
      </p:sp>
    </p:spTree>
    <p:extLst>
      <p:ext uri="{BB962C8B-B14F-4D97-AF65-F5344CB8AC3E}">
        <p14:creationId xmlns:p14="http://schemas.microsoft.com/office/powerpoint/2010/main" val="3982456252"/>
      </p:ext>
    </p:extLst>
  </p:cSld>
  <p:clrMapOvr>
    <a:masterClrMapping/>
  </p:clrMapOvr>
</p:notes>
</file>

<file path=ppt/notesSlides/notesSlide6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Here are some example hypotheses</a:t>
            </a:r>
            <a:r>
              <a:rPr lang="en-US" baseline="0" dirty="0"/>
              <a:t>. What are some examples the class can think of that are specific to the their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606</a:t>
            </a:fld>
            <a:endParaRPr lang="en-US" dirty="0"/>
          </a:p>
        </p:txBody>
      </p:sp>
    </p:spTree>
    <p:extLst>
      <p:ext uri="{BB962C8B-B14F-4D97-AF65-F5344CB8AC3E}">
        <p14:creationId xmlns:p14="http://schemas.microsoft.com/office/powerpoint/2010/main" val="586145332"/>
      </p:ext>
    </p:extLst>
  </p:cSld>
  <p:clrMapOvr>
    <a:masterClrMapping/>
  </p:clrMapOvr>
</p:notes>
</file>

<file path=ppt/notesSlides/notesSlide6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A statistical hypothesis is stated as an assumption about a population or populations. Typically, we use them when we are trying to determine if there are differences between groups.</a:t>
            </a:r>
          </a:p>
          <a:p>
            <a:pPr>
              <a:buFont typeface="Arial" pitchFamily="34" charset="0"/>
              <a:buNone/>
            </a:pPr>
            <a:r>
              <a:rPr lang="en-US" baseline="0" dirty="0"/>
              <a:t>Statements like the following reflect a null hypothesis:</a:t>
            </a:r>
          </a:p>
          <a:p>
            <a:pPr>
              <a:buFont typeface="Arial" pitchFamily="34" charset="0"/>
              <a:buChar char="•"/>
            </a:pPr>
            <a:r>
              <a:rPr lang="en-US" baseline="0" dirty="0"/>
              <a:t> The data are normally distributed.</a:t>
            </a:r>
          </a:p>
          <a:p>
            <a:pPr>
              <a:buFont typeface="Arial" pitchFamily="34" charset="0"/>
              <a:buChar char="•"/>
            </a:pPr>
            <a:r>
              <a:rPr lang="en-US" baseline="0" dirty="0"/>
              <a:t> The population mean is the same as X.</a:t>
            </a:r>
          </a:p>
          <a:p>
            <a:pPr>
              <a:buFont typeface="Arial" pitchFamily="34" charset="0"/>
              <a:buChar char="•"/>
            </a:pPr>
            <a:r>
              <a:rPr lang="en-US" baseline="0" dirty="0"/>
              <a:t> Group A and Group B are the same.</a:t>
            </a:r>
          </a:p>
          <a:p>
            <a:pPr>
              <a:buFont typeface="Arial" pitchFamily="34" charset="0"/>
              <a:buNone/>
            </a:pPr>
            <a:r>
              <a:rPr lang="en-US" baseline="0" dirty="0"/>
              <a:t>And the alternative hypothesis are:</a:t>
            </a:r>
          </a:p>
          <a:p>
            <a:pPr>
              <a:buFont typeface="Arial" pitchFamily="34" charset="0"/>
              <a:buChar char="•"/>
            </a:pPr>
            <a:r>
              <a:rPr lang="en-US" baseline="0" dirty="0"/>
              <a:t> The data are NOT normally distributed</a:t>
            </a:r>
          </a:p>
          <a:p>
            <a:pPr>
              <a:buFont typeface="Arial" pitchFamily="34" charset="0"/>
              <a:buChar char="•"/>
            </a:pPr>
            <a:r>
              <a:rPr lang="en-US" baseline="0" dirty="0"/>
              <a:t> The population mean is NOT the same as X.</a:t>
            </a:r>
          </a:p>
          <a:p>
            <a:pPr>
              <a:buFont typeface="Arial" pitchFamily="34" charset="0"/>
              <a:buChar char="•"/>
            </a:pPr>
            <a:r>
              <a:rPr lang="en-US" baseline="0" dirty="0"/>
              <a:t> Group A and Group B are NOT the same.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607</a:t>
            </a:fld>
            <a:endParaRPr lang="en-US" dirty="0"/>
          </a:p>
        </p:txBody>
      </p:sp>
    </p:spTree>
    <p:extLst>
      <p:ext uri="{BB962C8B-B14F-4D97-AF65-F5344CB8AC3E}">
        <p14:creationId xmlns:p14="http://schemas.microsoft.com/office/powerpoint/2010/main" val="3161163576"/>
      </p:ext>
    </p:extLst>
  </p:cSld>
  <p:clrMapOvr>
    <a:masterClrMapping/>
  </p:clrMapOvr>
</p:notes>
</file>

<file path=ppt/notesSlides/notesSlide6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Null hypotheses</a:t>
            </a:r>
            <a:r>
              <a:rPr lang="en-US" baseline="0" dirty="0"/>
              <a:t> typically reflect that there are no differences between groups or that changes only occur due to random events (chance).</a:t>
            </a:r>
          </a:p>
          <a:p>
            <a:pPr>
              <a:buFont typeface="Arial" pitchFamily="34" charset="0"/>
              <a:buChar char="•"/>
            </a:pPr>
            <a:r>
              <a:rPr lang="en-US" baseline="0" dirty="0"/>
              <a:t> Alternative hypotheses state that there </a:t>
            </a:r>
            <a:r>
              <a:rPr lang="en-US" i="1" baseline="0" dirty="0"/>
              <a:t>are</a:t>
            </a:r>
            <a:r>
              <a:rPr lang="en-US" baseline="0" dirty="0"/>
              <a:t> differences between groups, or that changes occurred that are not just random (chance).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608</a:t>
            </a:fld>
            <a:endParaRPr lang="en-US" dirty="0"/>
          </a:p>
        </p:txBody>
      </p:sp>
    </p:spTree>
    <p:extLst>
      <p:ext uri="{BB962C8B-B14F-4D97-AF65-F5344CB8AC3E}">
        <p14:creationId xmlns:p14="http://schemas.microsoft.com/office/powerpoint/2010/main" val="534524234"/>
      </p:ext>
    </p:extLst>
  </p:cSld>
  <p:clrMapOvr>
    <a:masterClrMapping/>
  </p:clrMapOvr>
</p:notes>
</file>

<file path=ppt/notesSlides/notesSlide6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The symbols</a:t>
            </a:r>
            <a:r>
              <a:rPr lang="en-US" baseline="0" dirty="0"/>
              <a:t> on this page are what you will use to write a statistical hypothesis. The population parameters you see here are the same that were discussed earlier.</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609</a:t>
            </a:fld>
            <a:endParaRPr lang="en-US" dirty="0"/>
          </a:p>
        </p:txBody>
      </p:sp>
    </p:spTree>
    <p:extLst>
      <p:ext uri="{BB962C8B-B14F-4D97-AF65-F5344CB8AC3E}">
        <p14:creationId xmlns:p14="http://schemas.microsoft.com/office/powerpoint/2010/main" val="2953268920"/>
      </p:ext>
    </p:extLst>
  </p:cSld>
  <p:clrMapOvr>
    <a:masterClrMapping/>
  </p:clrMapOvr>
</p:notes>
</file>

<file path=ppt/notesSlides/notesSlide6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pair reads: Null hypothesis where population mean 1 is equal to population mean 2. Alternative hypothesis is population mean 1 is NOT equal to population mean 2. </a:t>
            </a:r>
          </a:p>
          <a:p>
            <a:pPr>
              <a:buFont typeface="Arial" pitchFamily="34" charset="0"/>
              <a:buChar char="•"/>
            </a:pPr>
            <a:r>
              <a:rPr lang="en-US" baseline="0" dirty="0"/>
              <a:t> Or in the third pair: Null hypothesis where population mean 1 = 10. Alternative hypothesis is population mean greater than 10.</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610</a:t>
            </a:fld>
            <a:endParaRPr lang="en-US" dirty="0"/>
          </a:p>
        </p:txBody>
      </p:sp>
    </p:spTree>
    <p:extLst>
      <p:ext uri="{BB962C8B-B14F-4D97-AF65-F5344CB8AC3E}">
        <p14:creationId xmlns:p14="http://schemas.microsoft.com/office/powerpoint/2010/main" val="965499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A </a:t>
            </a:r>
            <a:r>
              <a:rPr lang="en-US" b="1" dirty="0"/>
              <a:t>process map </a:t>
            </a:r>
            <a:r>
              <a:rPr lang="en-US" dirty="0"/>
              <a:t>is a visual representation of how a process flows,</a:t>
            </a:r>
            <a:r>
              <a:rPr lang="en-US" baseline="0" dirty="0"/>
              <a:t> step by step.</a:t>
            </a:r>
          </a:p>
          <a:p>
            <a:pPr marL="228600" indent="-228600">
              <a:buFont typeface="+mj-lt"/>
              <a:buAutoNum type="arabicParenR"/>
            </a:pPr>
            <a:r>
              <a:rPr lang="en-US" baseline="0" dirty="0"/>
              <a:t>It can describe the flow of information or materials used in a process. </a:t>
            </a:r>
          </a:p>
          <a:p>
            <a:pPr marL="228600" indent="-228600">
              <a:buFont typeface="+mj-lt"/>
              <a:buAutoNum type="arabicParenR"/>
            </a:pPr>
            <a:r>
              <a:rPr lang="en-US" baseline="0" dirty="0"/>
              <a:t>It illustrates who is responsible for completing steps of the process.</a:t>
            </a:r>
          </a:p>
          <a:p>
            <a:pPr marL="228600" indent="-228600">
              <a:buFont typeface="+mj-lt"/>
              <a:buAutoNum type="arabicParenR"/>
            </a:pPr>
            <a:r>
              <a:rPr lang="en-US" baseline="0" dirty="0"/>
              <a:t>It depicts what inputs are needed to complete a process, and what outputs are expected.</a:t>
            </a:r>
          </a:p>
          <a:p>
            <a:pPr marL="228600" indent="-228600">
              <a:buFont typeface="+mj-lt"/>
              <a:buAutoNum type="arabicParenR"/>
            </a:pPr>
            <a:r>
              <a:rPr lang="en-US" baseline="0" dirty="0"/>
              <a:t>If the process has not already been mapped out in its current state, be sure to begin with the current state, </a:t>
            </a:r>
            <a:r>
              <a:rPr lang="en-US" i="1" baseline="0" dirty="0"/>
              <a:t>not</a:t>
            </a:r>
            <a:r>
              <a:rPr lang="en-US" baseline="0" dirty="0"/>
              <a:t> the target state (or ideal state). In order to identify where the potential failure points of a process are, it is critical to be honest with yourself when defining the current state.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a:t>
            </a:fld>
            <a:endParaRPr lang="en-US" dirty="0"/>
          </a:p>
        </p:txBody>
      </p:sp>
    </p:spTree>
    <p:extLst>
      <p:ext uri="{BB962C8B-B14F-4D97-AF65-F5344CB8AC3E}">
        <p14:creationId xmlns:p14="http://schemas.microsoft.com/office/powerpoint/2010/main" val="1438491708"/>
      </p:ext>
    </p:extLst>
  </p:cSld>
  <p:clrMapOvr>
    <a:masterClrMapping/>
  </p:clrMapOvr>
</p:notes>
</file>

<file path=ppt/notesSlides/notesSlide6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only two possible conclusions from hypothesis testing.</a:t>
            </a:r>
          </a:p>
          <a:p>
            <a:pPr>
              <a:buFont typeface="Arial" pitchFamily="34" charset="0"/>
              <a:buChar char="•"/>
            </a:pPr>
            <a:r>
              <a:rPr lang="en-US" baseline="0" dirty="0"/>
              <a:t>If the samples provide sufficient evidence to prove the alternative hypothesis, we reject the null.</a:t>
            </a:r>
          </a:p>
          <a:p>
            <a:pPr>
              <a:buFont typeface="Arial" pitchFamily="34" charset="0"/>
              <a:buChar char="•"/>
            </a:pPr>
            <a:r>
              <a:rPr lang="en-US" baseline="0" dirty="0"/>
              <a:t>If not enough evidence,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611</a:t>
            </a:fld>
            <a:endParaRPr lang="en-US" dirty="0"/>
          </a:p>
        </p:txBody>
      </p:sp>
    </p:spTree>
    <p:extLst>
      <p:ext uri="{BB962C8B-B14F-4D97-AF65-F5344CB8AC3E}">
        <p14:creationId xmlns:p14="http://schemas.microsoft.com/office/powerpoint/2010/main" val="2985183226"/>
      </p:ext>
    </p:extLst>
  </p:cSld>
  <p:clrMapOvr>
    <a:masterClrMapping/>
  </p:clrMapOvr>
</p:notes>
</file>

<file path=ppt/notesSlides/notesSlide6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 we get into the technicalities</a:t>
            </a:r>
            <a:r>
              <a:rPr lang="en-US" baseline="0" dirty="0"/>
              <a:t> of hypothesis testing, it is important to understand some terms as they pertain to a distribution. Consider in this picture a normal distribution, and what we know about the distribution. Remember 68-95-99.7? The amount of data that falls within +/-1, 2, and 3 standard deviations of the mean. </a:t>
            </a:r>
          </a:p>
          <a:p>
            <a:pPr>
              <a:buFont typeface="Arial" pitchFamily="34" charset="0"/>
              <a:buChar char="•"/>
            </a:pPr>
            <a:r>
              <a:rPr lang="en-US" baseline="0" dirty="0"/>
              <a:t> The sampling distribution is based on the null hypothesis.</a:t>
            </a:r>
          </a:p>
          <a:p>
            <a:pPr>
              <a:buFont typeface="Arial" pitchFamily="34" charset="0"/>
              <a:buChar char="•"/>
            </a:pPr>
            <a:r>
              <a:rPr lang="en-US" baseline="0" dirty="0"/>
              <a:t> The </a:t>
            </a:r>
            <a:r>
              <a:rPr lang="en-US" b="1" baseline="0" dirty="0"/>
              <a:t>critical region </a:t>
            </a:r>
            <a:r>
              <a:rPr lang="en-US" baseline="0" dirty="0"/>
              <a:t>is the black shaded area. It represents the area beyond the </a:t>
            </a:r>
            <a:r>
              <a:rPr lang="en-US" b="1" baseline="0" dirty="0"/>
              <a:t>critical value</a:t>
            </a:r>
            <a:r>
              <a:rPr lang="en-US" baseline="0" dirty="0"/>
              <a:t>, which is a threshold value used to determine whether to reject the null hypothesis.</a:t>
            </a:r>
          </a:p>
          <a:p>
            <a:pPr>
              <a:buFont typeface="Arial" pitchFamily="34" charset="0"/>
              <a:buChar char="•"/>
            </a:pPr>
            <a:r>
              <a:rPr lang="en-US" baseline="0" dirty="0"/>
              <a:t> The </a:t>
            </a:r>
            <a:r>
              <a:rPr lang="en-US" b="1" baseline="0" dirty="0"/>
              <a:t>test statistic </a:t>
            </a:r>
            <a:r>
              <a:rPr lang="en-US" baseline="0" dirty="0"/>
              <a:t>is a function of sample data. This is used as a comparison to the critical value when determining the outcome of the hypothesis test.</a:t>
            </a:r>
          </a:p>
          <a:p>
            <a:pPr>
              <a:buFont typeface="Arial" pitchFamily="34" charset="0"/>
              <a:buChar char="•"/>
            </a:pPr>
            <a:r>
              <a:rPr lang="en-US" baseline="0" dirty="0"/>
              <a:t> The </a:t>
            </a:r>
            <a:r>
              <a:rPr lang="en-US" b="1" baseline="0" dirty="0"/>
              <a:t>fail to reject region </a:t>
            </a:r>
            <a:r>
              <a:rPr lang="en-US" baseline="0" dirty="0"/>
              <a:t>is the rest of the sampling distribution that is NOT beyond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612</a:t>
            </a:fld>
            <a:endParaRPr lang="en-US" dirty="0"/>
          </a:p>
        </p:txBody>
      </p:sp>
    </p:spTree>
    <p:extLst>
      <p:ext uri="{BB962C8B-B14F-4D97-AF65-F5344CB8AC3E}">
        <p14:creationId xmlns:p14="http://schemas.microsoft.com/office/powerpoint/2010/main" val="1178519081"/>
      </p:ext>
    </p:extLst>
  </p:cSld>
  <p:clrMapOvr>
    <a:masterClrMapping/>
  </p:clrMapOvr>
</p:notes>
</file>

<file path=ppt/notesSlides/notesSlide6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Hypothesis</a:t>
            </a:r>
            <a:r>
              <a:rPr lang="en-US" baseline="0" dirty="0"/>
              <a:t> testing is made easy with our fancy software packages, but it is important that you understand how the theory and rules work behind the software.</a:t>
            </a:r>
          </a:p>
          <a:p>
            <a:pPr>
              <a:buFont typeface="Arial" pitchFamily="34" charset="0"/>
              <a:buChar char="•"/>
            </a:pPr>
            <a:r>
              <a:rPr lang="en-US" baseline="0" dirty="0"/>
              <a:t> The </a:t>
            </a:r>
            <a:r>
              <a:rPr lang="en-US" i="1" baseline="0" dirty="0"/>
              <a:t>test statistic </a:t>
            </a:r>
            <a:r>
              <a:rPr lang="en-US" baseline="0" dirty="0"/>
              <a:t>is a calculated value, and it is a function of the sample data. Depending on the type of hypothesis tests, different formulas can be used to calculate the test statistic.</a:t>
            </a:r>
          </a:p>
          <a:p>
            <a:pPr>
              <a:buFont typeface="Arial" pitchFamily="34" charset="0"/>
              <a:buChar char="•"/>
            </a:pPr>
            <a:r>
              <a:rPr lang="en-US" baseline="0" dirty="0"/>
              <a:t> The </a:t>
            </a:r>
            <a:r>
              <a:rPr lang="en-US" i="1" baseline="0" dirty="0"/>
              <a:t>critical value </a:t>
            </a:r>
            <a:r>
              <a:rPr lang="en-US" baseline="0" dirty="0"/>
              <a:t>is what the test statistic is compared to in order to decide if the null hypothesis is rejected. It comes from statistical tables.</a:t>
            </a:r>
          </a:p>
          <a:p>
            <a:pPr>
              <a:buFont typeface="Arial" pitchFamily="34" charset="0"/>
              <a:buChar char="•"/>
            </a:pPr>
            <a:r>
              <a:rPr lang="en-US" baseline="0" dirty="0"/>
              <a:t> Different statistical tables are used for different types of hypothesis tests.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613</a:t>
            </a:fld>
            <a:endParaRPr lang="en-US" dirty="0"/>
          </a:p>
        </p:txBody>
      </p:sp>
    </p:spTree>
    <p:extLst>
      <p:ext uri="{BB962C8B-B14F-4D97-AF65-F5344CB8AC3E}">
        <p14:creationId xmlns:p14="http://schemas.microsoft.com/office/powerpoint/2010/main" val="2665832514"/>
      </p:ext>
    </p:extLst>
  </p:cSld>
  <p:clrMapOvr>
    <a:masterClrMapping/>
  </p:clrMapOvr>
</p:notes>
</file>

<file path=ppt/notesSlides/notesSlide6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How do we compare the test statistic</a:t>
            </a:r>
            <a:r>
              <a:rPr lang="en-US" baseline="0" dirty="0"/>
              <a:t> and critical value to come to a decision?</a:t>
            </a:r>
          </a:p>
          <a:p>
            <a:pPr>
              <a:buFont typeface="Arial" pitchFamily="34" charset="0"/>
              <a:buChar char="•"/>
            </a:pPr>
            <a:r>
              <a:rPr lang="en-US" baseline="0" dirty="0"/>
              <a:t> If the test statistic falls into the fail to reject region, we fail to reject the null; there is </a:t>
            </a:r>
            <a:r>
              <a:rPr lang="en-US" i="1" baseline="0" dirty="0"/>
              <a:t>no</a:t>
            </a:r>
            <a:r>
              <a:rPr lang="en-US" baseline="0" dirty="0"/>
              <a:t> difference. </a:t>
            </a:r>
          </a:p>
          <a:p>
            <a:pPr>
              <a:buFont typeface="Arial" pitchFamily="34" charset="0"/>
              <a:buChar char="•"/>
            </a:pPr>
            <a:r>
              <a:rPr lang="en-US" baseline="0" dirty="0"/>
              <a:t> Conversely, if the test statistic falls into the critical region, we reject the null; there is a difference.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614</a:t>
            </a:fld>
            <a:endParaRPr lang="en-US" dirty="0"/>
          </a:p>
        </p:txBody>
      </p:sp>
    </p:spTree>
    <p:extLst>
      <p:ext uri="{BB962C8B-B14F-4D97-AF65-F5344CB8AC3E}">
        <p14:creationId xmlns:p14="http://schemas.microsoft.com/office/powerpoint/2010/main" val="551889339"/>
      </p:ext>
    </p:extLst>
  </p:cSld>
  <p:clrMapOvr>
    <a:masterClrMapping/>
  </p:clrMapOvr>
</p:notes>
</file>

<file path=ppt/notesSlides/notesSlide6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area beyond the critical value, which we looked at a few slides earlier, represents</a:t>
            </a:r>
            <a:r>
              <a:rPr lang="en-US" baseline="0" dirty="0"/>
              <a:t> the alpha level. It represents the alpha risk value. </a:t>
            </a:r>
          </a:p>
          <a:p>
            <a:pPr>
              <a:buFont typeface="Arial" pitchFamily="34" charset="0"/>
              <a:buChar char="•"/>
            </a:pPr>
            <a:r>
              <a:rPr lang="en-US" baseline="0" dirty="0"/>
              <a:t> To illustrate, let us assume the test statistic is equal the critical value of 5%. In this case, there is a 5% risk that we will reject the null hypothesis when it is true. So, as the test statistic falls in the critical region, the risk of rejecting the null when it is actually true is less than 5%. Another way to state it is that we are 95% confident that we should reject the null hypothesis.</a:t>
            </a:r>
          </a:p>
          <a:p>
            <a:pPr>
              <a:buFont typeface="Arial" pitchFamily="34" charset="0"/>
              <a:buChar char="•"/>
            </a:pPr>
            <a:r>
              <a:rPr lang="en-US" baseline="0" dirty="0"/>
              <a:t> We typically refer to the area under the sampling distribution, and beyond the test statistic, as the </a:t>
            </a:r>
            <a:r>
              <a:rPr lang="en-US" i="1" baseline="0" dirty="0"/>
              <a:t>p-value</a:t>
            </a:r>
            <a:r>
              <a:rPr lang="en-U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615</a:t>
            </a:fld>
            <a:endParaRPr lang="en-US" dirty="0"/>
          </a:p>
        </p:txBody>
      </p:sp>
    </p:spTree>
    <p:extLst>
      <p:ext uri="{BB962C8B-B14F-4D97-AF65-F5344CB8AC3E}">
        <p14:creationId xmlns:p14="http://schemas.microsoft.com/office/powerpoint/2010/main" val="3719588914"/>
      </p:ext>
    </p:extLst>
  </p:cSld>
  <p:clrMapOvr>
    <a:masterClrMapping/>
  </p:clrMapOvr>
</p:notes>
</file>

<file path=ppt/notesSlides/notesSlide6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the p-value is less than the alpha level, w</a:t>
            </a:r>
            <a:r>
              <a:rPr lang="en-US" baseline="0" dirty="0"/>
              <a:t>e reject the null. The implication is that there </a:t>
            </a:r>
            <a:r>
              <a:rPr lang="en-US" i="1" baseline="0" dirty="0"/>
              <a:t>is</a:t>
            </a:r>
            <a:r>
              <a:rPr lang="en-US" baseline="0" dirty="0"/>
              <a:t> a statistical difference between groups.</a:t>
            </a:r>
          </a:p>
          <a:p>
            <a:pPr>
              <a:buFont typeface="Arial" pitchFamily="34" charset="0"/>
              <a:buChar char="•"/>
            </a:pPr>
            <a:r>
              <a:rPr lang="en-US" baseline="0" dirty="0"/>
              <a:t> When the p-value is greater than the alpha level, we fail to reject the null. There is </a:t>
            </a:r>
            <a:r>
              <a:rPr lang="en-US" i="1" baseline="0" dirty="0"/>
              <a:t>not</a:t>
            </a:r>
            <a:r>
              <a:rPr lang="en-US" baseline="0" dirty="0"/>
              <a:t> a statistically significant difference between the groups.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616</a:t>
            </a:fld>
            <a:endParaRPr lang="en-US" dirty="0"/>
          </a:p>
        </p:txBody>
      </p:sp>
    </p:spTree>
    <p:extLst>
      <p:ext uri="{BB962C8B-B14F-4D97-AF65-F5344CB8AC3E}">
        <p14:creationId xmlns:p14="http://schemas.microsoft.com/office/powerpoint/2010/main" val="3996854896"/>
      </p:ext>
    </p:extLst>
  </p:cSld>
  <p:clrMapOvr>
    <a:masterClrMapping/>
  </p:clrMapOvr>
</p:notes>
</file>

<file path=ppt/notesSlides/notesSlide6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Only</a:t>
            </a:r>
            <a:r>
              <a:rPr lang="en-US" baseline="0" dirty="0"/>
              <a:t> six steps are necessary to do hypothesis testing. </a:t>
            </a:r>
          </a:p>
          <a:p>
            <a:pPr marL="228600" indent="-228600">
              <a:buFont typeface="+mj-lt"/>
              <a:buAutoNum type="arabicParenR"/>
            </a:pPr>
            <a:r>
              <a:rPr lang="en-US" baseline="0" dirty="0"/>
              <a:t> State the null and alternative hypothesis.</a:t>
            </a:r>
          </a:p>
          <a:p>
            <a:pPr marL="228600" indent="-228600">
              <a:buFont typeface="+mj-lt"/>
              <a:buAutoNum type="arabicParenR"/>
            </a:pPr>
            <a:r>
              <a:rPr lang="en-US" baseline="0" dirty="0"/>
              <a:t> Determine alpha level, 1 – confidence level. For 95% confidence, alpha is 1 – 0.95 = 0.05</a:t>
            </a:r>
          </a:p>
          <a:p>
            <a:pPr marL="228600" indent="-228600">
              <a:buFont typeface="+mj-lt"/>
              <a:buAutoNum type="arabicParenR"/>
            </a:pPr>
            <a:r>
              <a:rPr lang="en-US" baseline="0" dirty="0"/>
              <a:t> Collect the sample data.</a:t>
            </a:r>
          </a:p>
          <a:p>
            <a:pPr marL="228600" indent="-228600">
              <a:buFont typeface="+mj-lt"/>
              <a:buAutoNum type="arabicParenR"/>
            </a:pPr>
            <a:r>
              <a:rPr lang="en-US" baseline="0" dirty="0"/>
              <a:t> Choose the appropriate type of hypothesis test.</a:t>
            </a:r>
          </a:p>
          <a:p>
            <a:pPr marL="228600" indent="-228600">
              <a:buFont typeface="+mj-lt"/>
              <a:buAutoNum type="arabicParenR"/>
            </a:pPr>
            <a:r>
              <a:rPr lang="en-US" baseline="0" dirty="0"/>
              <a:t> Run the test.</a:t>
            </a:r>
          </a:p>
          <a:p>
            <a:pPr marL="228600" indent="-228600">
              <a:buFont typeface="+mj-lt"/>
              <a:buAutoNum type="arabicParenR"/>
            </a:pPr>
            <a:r>
              <a:rPr lang="en-US" baseline="0" dirty="0"/>
              <a:t> Determine whether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617</a:t>
            </a:fld>
            <a:endParaRPr lang="en-US" dirty="0"/>
          </a:p>
        </p:txBody>
      </p:sp>
    </p:spTree>
    <p:extLst>
      <p:ext uri="{BB962C8B-B14F-4D97-AF65-F5344CB8AC3E}">
        <p14:creationId xmlns:p14="http://schemas.microsoft.com/office/powerpoint/2010/main" val="3521478872"/>
      </p:ext>
    </p:extLst>
  </p:cSld>
  <p:clrMapOvr>
    <a:masterClrMapping/>
  </p:clrMapOvr>
</p:notes>
</file>

<file path=ppt/notesSlides/notesSlide6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618</a:t>
            </a:fld>
            <a:endParaRPr lang="en-US" dirty="0"/>
          </a:p>
        </p:txBody>
      </p:sp>
    </p:spTree>
    <p:extLst>
      <p:ext uri="{BB962C8B-B14F-4D97-AF65-F5344CB8AC3E}">
        <p14:creationId xmlns:p14="http://schemas.microsoft.com/office/powerpoint/2010/main" val="3738249902"/>
      </p:ext>
    </p:extLst>
  </p:cSld>
  <p:clrMapOvr>
    <a:masterClrMapping/>
  </p:clrMapOvr>
</p:notes>
</file>

<file path=ppt/notesSlides/notesSlide6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Statistical difference is the difference</a:t>
            </a:r>
            <a:r>
              <a:rPr lang="en-US" baseline="0" dirty="0"/>
              <a:t> between noise and probability. </a:t>
            </a:r>
          </a:p>
          <a:p>
            <a:pPr>
              <a:buFont typeface="Arial" pitchFamily="34" charset="0"/>
              <a:buChar char="•"/>
            </a:pPr>
            <a:r>
              <a:rPr lang="en-US" baseline="0" dirty="0"/>
              <a:t> </a:t>
            </a:r>
            <a:r>
              <a:rPr lang="en-US" i="1" baseline="0" dirty="0"/>
              <a:t>Statistical significance </a:t>
            </a:r>
            <a:r>
              <a:rPr lang="en-US" baseline="0" dirty="0"/>
              <a:t>is important because we aim to make decisions based on what is probable vs. what is chance.</a:t>
            </a:r>
          </a:p>
          <a:p>
            <a:pPr>
              <a:buFont typeface="Arial" pitchFamily="34" charset="0"/>
              <a:buChar char="•"/>
            </a:pPr>
            <a:r>
              <a:rPr lang="en-US" baseline="0" dirty="0"/>
              <a:t> When we talk about determining if something is statistically significant, we will use the p-value. The p-value is the probability that the difference between two groups is driven by chance. The lower the p-value, the more likely that there is some non-random factor that is causing the difference.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619</a:t>
            </a:fld>
            <a:endParaRPr lang="en-US" dirty="0"/>
          </a:p>
        </p:txBody>
      </p:sp>
    </p:spTree>
    <p:extLst>
      <p:ext uri="{BB962C8B-B14F-4D97-AF65-F5344CB8AC3E}">
        <p14:creationId xmlns:p14="http://schemas.microsoft.com/office/powerpoint/2010/main" val="3015497469"/>
      </p:ext>
    </p:extLst>
  </p:cSld>
  <p:clrMapOvr>
    <a:masterClrMapping/>
  </p:clrMapOvr>
</p:notes>
</file>

<file path=ppt/notesSlides/notesSlide6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Sometimes</a:t>
            </a:r>
            <a:r>
              <a:rPr lang="en-US" baseline="0" dirty="0"/>
              <a:t> we determine with statistics that there are differences. However, while those differences might be statistically significant, they may not be large enough to make a practical difference from a business standpoint. When analysis determines that a difference is statistically significant, ask yourself the question, “Why does it matter?” or “Why should we care?”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620</a:t>
            </a:fld>
            <a:endParaRPr lang="en-US" dirty="0"/>
          </a:p>
        </p:txBody>
      </p:sp>
    </p:spTree>
    <p:extLst>
      <p:ext uri="{BB962C8B-B14F-4D97-AF65-F5344CB8AC3E}">
        <p14:creationId xmlns:p14="http://schemas.microsoft.com/office/powerpoint/2010/main" val="15219712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These are the basic symbols</a:t>
            </a:r>
            <a:r>
              <a:rPr lang="en-US" baseline="0" dirty="0"/>
              <a:t> you can expect to see in most process maps: termination point, process step, decision point, and flow direction.</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a:t>
            </a:fld>
            <a:endParaRPr lang="en-US" dirty="0"/>
          </a:p>
        </p:txBody>
      </p:sp>
    </p:spTree>
    <p:extLst>
      <p:ext uri="{BB962C8B-B14F-4D97-AF65-F5344CB8AC3E}">
        <p14:creationId xmlns:p14="http://schemas.microsoft.com/office/powerpoint/2010/main" val="1380253777"/>
      </p:ext>
    </p:extLst>
  </p:cSld>
  <p:clrMapOvr>
    <a:masterClrMapping/>
  </p:clrMapOvr>
</p:notes>
</file>

<file path=ppt/notesSlides/notesSlide6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 premium</a:t>
            </a:r>
            <a:r>
              <a:rPr lang="en-US" baseline="0" dirty="0"/>
              <a:t> gas did make a difference in performance. However, you must ask what is important. If cost is important, does the increased cost of premium gas have long term savings benefit – better gas mileage, lower maintenance, and repair cost, longer engine life?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621</a:t>
            </a:fld>
            <a:endParaRPr lang="en-US" dirty="0"/>
          </a:p>
        </p:txBody>
      </p:sp>
    </p:spTree>
    <p:extLst>
      <p:ext uri="{BB962C8B-B14F-4D97-AF65-F5344CB8AC3E}">
        <p14:creationId xmlns:p14="http://schemas.microsoft.com/office/powerpoint/2010/main" val="2071486369"/>
      </p:ext>
    </p:extLst>
  </p:cSld>
  <p:clrMapOvr>
    <a:masterClrMapping/>
  </p:clrMapOvr>
</p:notes>
</file>

<file path=ppt/notesSlides/notesSlide6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622</a:t>
            </a:fld>
            <a:endParaRPr lang="en-US" dirty="0"/>
          </a:p>
        </p:txBody>
      </p:sp>
    </p:spTree>
    <p:extLst>
      <p:ext uri="{BB962C8B-B14F-4D97-AF65-F5344CB8AC3E}">
        <p14:creationId xmlns:p14="http://schemas.microsoft.com/office/powerpoint/2010/main" val="3369684176"/>
      </p:ext>
    </p:extLst>
  </p:cSld>
  <p:clrMapOvr>
    <a:masterClrMapping/>
  </p:clrMapOvr>
</p:notes>
</file>

<file path=ppt/notesSlides/notesSlide6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making decisions, there is always risk.</a:t>
            </a:r>
            <a:r>
              <a:rPr lang="en-US" baseline="0" dirty="0"/>
              <a:t> When we talk about hypothesis testing, we refer to type I and type II errors.</a:t>
            </a:r>
          </a:p>
          <a:p>
            <a:pPr>
              <a:buFont typeface="Arial" pitchFamily="34" charset="0"/>
              <a:buChar char="•"/>
            </a:pPr>
            <a:r>
              <a:rPr lang="en-US" baseline="0" dirty="0"/>
              <a:t> </a:t>
            </a:r>
            <a:r>
              <a:rPr lang="en-US" i="1" baseline="0" dirty="0"/>
              <a:t>Type I error </a:t>
            </a:r>
            <a:r>
              <a:rPr lang="en-US" baseline="0" dirty="0"/>
              <a:t>is when we react as though there is a change or a difference, when in fact it is only chance that is driving the difference. </a:t>
            </a:r>
          </a:p>
          <a:p>
            <a:pPr>
              <a:buFont typeface="Arial" pitchFamily="34" charset="0"/>
              <a:buChar char="•"/>
            </a:pPr>
            <a:r>
              <a:rPr lang="en-US" baseline="0" dirty="0"/>
              <a:t> </a:t>
            </a:r>
            <a:r>
              <a:rPr lang="en-US" i="1" baseline="0" dirty="0"/>
              <a:t>Type II error </a:t>
            </a:r>
            <a:r>
              <a:rPr lang="en-US" baseline="0" dirty="0"/>
              <a:t>is when we do not react when we should, meaning there is a difference but we act as though there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623</a:t>
            </a:fld>
            <a:endParaRPr lang="en-US" dirty="0"/>
          </a:p>
        </p:txBody>
      </p:sp>
    </p:spTree>
    <p:extLst>
      <p:ext uri="{BB962C8B-B14F-4D97-AF65-F5344CB8AC3E}">
        <p14:creationId xmlns:p14="http://schemas.microsoft.com/office/powerpoint/2010/main" val="2608470973"/>
      </p:ext>
    </p:extLst>
  </p:cSld>
  <p:clrMapOvr>
    <a:masterClrMapping/>
  </p:clrMapOvr>
</p:notes>
</file>

<file path=ppt/notesSlides/notesSlide6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 error is also called a false positive, false alarm, or alpha</a:t>
            </a:r>
            <a:r>
              <a:rPr lang="en-US" baseline="0" dirty="0"/>
              <a:t> error.</a:t>
            </a:r>
          </a:p>
          <a:p>
            <a:pPr>
              <a:buFont typeface="Arial" pitchFamily="34" charset="0"/>
              <a:buChar char="•"/>
            </a:pPr>
            <a:r>
              <a:rPr lang="en-US" baseline="0" dirty="0"/>
              <a:t> Type I error leads to “tampering,” meaning we make changes or adjustments when we should not. We create a moving target and make it even more difficult to control the process.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624</a:t>
            </a:fld>
            <a:endParaRPr lang="en-US" dirty="0"/>
          </a:p>
        </p:txBody>
      </p:sp>
    </p:spTree>
    <p:extLst>
      <p:ext uri="{BB962C8B-B14F-4D97-AF65-F5344CB8AC3E}">
        <p14:creationId xmlns:p14="http://schemas.microsoft.com/office/powerpoint/2010/main" val="1469264557"/>
      </p:ext>
    </p:extLst>
  </p:cSld>
  <p:clrMapOvr>
    <a:masterClrMapping/>
  </p:clrMapOvr>
</p:notes>
</file>

<file path=ppt/notesSlides/notesSlide6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 error as alpha error. So what is alpha?</a:t>
            </a:r>
          </a:p>
          <a:p>
            <a:pPr>
              <a:buFont typeface="Arial" pitchFamily="34" charset="0"/>
              <a:buChar char="•"/>
            </a:pPr>
            <a:r>
              <a:rPr lang="en-US" baseline="0" dirty="0"/>
              <a:t> Alpha is the probability of making a type I error and, being a probability, it ranges between 0 and 1 (or 0 to 100%).</a:t>
            </a:r>
          </a:p>
          <a:p>
            <a:pPr>
              <a:buFont typeface="Arial" pitchFamily="34" charset="0"/>
              <a:buChar char="•"/>
            </a:pPr>
            <a:r>
              <a:rPr lang="en-US" baseline="0" dirty="0"/>
              <a:t> The most common alpha is 5%. It corresponds to the fact that most commonly we use a 95% confidence level. Confidence level = 1 – alpha.</a:t>
            </a:r>
          </a:p>
          <a:p>
            <a:pPr>
              <a:buFont typeface="Arial" pitchFamily="34" charset="0"/>
              <a:buChar char="•"/>
            </a:pPr>
            <a:r>
              <a:rPr lang="en-US" baseline="0" dirty="0"/>
              <a:t> When we make a decision about statistical significance, we compare the p-value against the alpha value. So if our confidence level is 95%, our alpha is 5%; therefore, our p-value is 0.05.</a:t>
            </a:r>
          </a:p>
          <a:p>
            <a:pPr>
              <a:buFont typeface="Arial" pitchFamily="34" charset="0"/>
              <a:buChar char="•"/>
            </a:pPr>
            <a:r>
              <a:rPr lang="en-US" baseline="0" dirty="0"/>
              <a:t> If p-value is less than alpha, then we reject the null hypothesis.</a:t>
            </a:r>
          </a:p>
          <a:p>
            <a:pPr>
              <a:buFont typeface="Arial" pitchFamily="34" charset="0"/>
              <a:buChar char="•"/>
            </a:pPr>
            <a:r>
              <a:rPr lang="en-US" dirty="0"/>
              <a:t> To reduce risk, or increase confidence,</a:t>
            </a:r>
            <a:r>
              <a:rPr lang="en-US" baseline="0" dirty="0"/>
              <a:t> we lower the alpha value that the p-value is compared to. To be 99% confident, our alpha would be (1 – 0.99) = 0.01.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625</a:t>
            </a:fld>
            <a:endParaRPr lang="en-US" dirty="0"/>
          </a:p>
        </p:txBody>
      </p:sp>
    </p:spTree>
    <p:extLst>
      <p:ext uri="{BB962C8B-B14F-4D97-AF65-F5344CB8AC3E}">
        <p14:creationId xmlns:p14="http://schemas.microsoft.com/office/powerpoint/2010/main" val="2358559368"/>
      </p:ext>
    </p:extLst>
  </p:cSld>
  <p:clrMapOvr>
    <a:masterClrMapping/>
  </p:clrMapOvr>
</p:notes>
</file>

<file path=ppt/notesSlides/notesSlide6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Type II error is also called a false negative, oversight, or beta</a:t>
            </a:r>
            <a:r>
              <a:rPr lang="en-US" baseline="0" dirty="0"/>
              <a:t> error.</a:t>
            </a:r>
          </a:p>
          <a:p>
            <a:pPr>
              <a:buFont typeface="Arial" pitchFamily="34" charset="0"/>
              <a:buChar char="•"/>
            </a:pPr>
            <a:r>
              <a:rPr lang="en-US" baseline="0" dirty="0"/>
              <a:t> Type II error describes when we are unresponsive to situations that we should respond to.</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626</a:t>
            </a:fld>
            <a:endParaRPr lang="en-US" dirty="0"/>
          </a:p>
        </p:txBody>
      </p:sp>
    </p:spTree>
    <p:extLst>
      <p:ext uri="{BB962C8B-B14F-4D97-AF65-F5344CB8AC3E}">
        <p14:creationId xmlns:p14="http://schemas.microsoft.com/office/powerpoint/2010/main" val="2841672014"/>
      </p:ext>
    </p:extLst>
  </p:cSld>
  <p:clrMapOvr>
    <a:masterClrMapping/>
  </p:clrMapOvr>
</p:notes>
</file>

<file path=ppt/notesSlides/notesSlide6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refer to type II error as beta error. So what is beta?</a:t>
            </a:r>
          </a:p>
          <a:p>
            <a:pPr>
              <a:buFont typeface="Arial" pitchFamily="34" charset="0"/>
              <a:buChar char="•"/>
            </a:pPr>
            <a:r>
              <a:rPr lang="en-US" baseline="0" dirty="0"/>
              <a:t> Beta is the probability of making a type II error, and, being a probability, it ranges between 0 and 1 (or 0 to 100%).</a:t>
            </a:r>
          </a:p>
          <a:p>
            <a:pPr>
              <a:buFont typeface="Arial" pitchFamily="34" charset="0"/>
              <a:buChar char="•"/>
            </a:pPr>
            <a:r>
              <a:rPr lang="en-US" baseline="0" dirty="0"/>
              <a:t> The most common beta is 10%. It corresponds to the fact that most commonly we use a 90% power. Power = 1 – beta.</a:t>
            </a:r>
          </a:p>
          <a:p>
            <a:pPr>
              <a:buFont typeface="Arial" pitchFamily="34" charset="0"/>
              <a:buChar char="•"/>
            </a:pPr>
            <a:r>
              <a:rPr lang="en-US" baseline="0" dirty="0"/>
              <a:t> Power is the probability of detecting a difference when a difference truly exists.</a:t>
            </a:r>
          </a:p>
          <a:p>
            <a:pPr>
              <a:buFont typeface="Arial" pitchFamily="34" charset="0"/>
              <a:buChar char="•"/>
            </a:pPr>
            <a:r>
              <a:rPr lang="en-US" baseline="0" dirty="0"/>
              <a:t> This type of risk comes into play with sample size analysis. We reduce risk by increasing the sample size.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627</a:t>
            </a:fld>
            <a:endParaRPr lang="en-US" dirty="0"/>
          </a:p>
        </p:txBody>
      </p:sp>
    </p:spTree>
    <p:extLst>
      <p:ext uri="{BB962C8B-B14F-4D97-AF65-F5344CB8AC3E}">
        <p14:creationId xmlns:p14="http://schemas.microsoft.com/office/powerpoint/2010/main" val="2852019130"/>
      </p:ext>
    </p:extLst>
  </p:cSld>
  <p:clrMapOvr>
    <a:masterClrMapping/>
  </p:clrMapOvr>
</p:notes>
</file>

<file path=ppt/notesSlides/notesSlide6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628</a:t>
            </a:fld>
            <a:endParaRPr lang="en-US" dirty="0"/>
          </a:p>
        </p:txBody>
      </p:sp>
    </p:spTree>
    <p:extLst>
      <p:ext uri="{BB962C8B-B14F-4D97-AF65-F5344CB8AC3E}">
        <p14:creationId xmlns:p14="http://schemas.microsoft.com/office/powerpoint/2010/main" val="1009343765"/>
      </p:ext>
    </p:extLst>
  </p:cSld>
  <p:clrMapOvr>
    <a:masterClrMapping/>
  </p:clrMapOvr>
</p:notes>
</file>

<file path=ppt/notesSlides/notesSlide6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talk about these two type of hypothesis tests, two-tailed and one-tailed, they are a direct reference to the tails of a data distribution.</a:t>
            </a:r>
          </a:p>
          <a:p>
            <a:pPr>
              <a:buFont typeface="Arial" pitchFamily="34" charset="0"/>
              <a:buChar char="•"/>
            </a:pPr>
            <a:r>
              <a:rPr lang="en-US" baseline="0" dirty="0"/>
              <a:t> A two-tailed hypothesis test, also called two-sided, is when we split the critical region to both sides of the sampling distribution.</a:t>
            </a:r>
          </a:p>
          <a:p>
            <a:pPr>
              <a:buFont typeface="Arial" pitchFamily="34" charset="0"/>
              <a:buChar char="•"/>
            </a:pPr>
            <a:r>
              <a:rPr lang="en-US" baseline="0" dirty="0"/>
              <a:t> A one-tailed hypothesis test, or one-sided, is when the critical region is only on one side of the sampling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629</a:t>
            </a:fld>
            <a:endParaRPr lang="en-US" dirty="0"/>
          </a:p>
        </p:txBody>
      </p:sp>
    </p:spTree>
    <p:extLst>
      <p:ext uri="{BB962C8B-B14F-4D97-AF65-F5344CB8AC3E}">
        <p14:creationId xmlns:p14="http://schemas.microsoft.com/office/powerpoint/2010/main" val="300637325"/>
      </p:ext>
    </p:extLst>
  </p:cSld>
  <p:clrMapOvr>
    <a:masterClrMapping/>
  </p:clrMapOvr>
</p:notes>
</file>

<file path=ppt/notesSlides/notesSlide6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we are comparing group A and group B, and we only care to know if they are different, vs. one specific group being greater than another, we use a two-tailed test.</a:t>
            </a:r>
          </a:p>
          <a:p>
            <a:pPr>
              <a:buFont typeface="Arial" pitchFamily="34" charset="0"/>
              <a:buChar char="•"/>
            </a:pPr>
            <a:r>
              <a:rPr lang="en-US" baseline="0" dirty="0"/>
              <a:t> We reject the null hypothesis if the test statistic falls into either half of the critical region (which means the test statistic would have to be either really small or really large).</a:t>
            </a:r>
          </a:p>
          <a:p>
            <a:pPr>
              <a:buFont typeface="Arial" pitchFamily="34" charset="0"/>
              <a:buChar char="•"/>
            </a:pPr>
            <a:r>
              <a:rPr lang="en-US" baseline="0" dirty="0"/>
              <a:t> This is the most commonly used hypothesis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630</a:t>
            </a:fld>
            <a:endParaRPr lang="en-US" dirty="0"/>
          </a:p>
        </p:txBody>
      </p:sp>
    </p:spTree>
    <p:extLst>
      <p:ext uri="{BB962C8B-B14F-4D97-AF65-F5344CB8AC3E}">
        <p14:creationId xmlns:p14="http://schemas.microsoft.com/office/powerpoint/2010/main" val="25329900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 are some additional steps that</a:t>
            </a:r>
            <a:r>
              <a:rPr lang="en-US" baseline="0" dirty="0"/>
              <a:t> are helpful to know:</a:t>
            </a:r>
          </a:p>
          <a:p>
            <a:pPr marL="228600" indent="-228600">
              <a:buFont typeface="+mj-lt"/>
              <a:buAutoNum type="arabicParenR"/>
            </a:pPr>
            <a:r>
              <a:rPr lang="en-US" baseline="0" dirty="0"/>
              <a:t>Alternative process step, meaning there is a different way of performing a normal process step.</a:t>
            </a:r>
          </a:p>
          <a:p>
            <a:pPr marL="228600" indent="-228600">
              <a:buFont typeface="+mj-lt"/>
              <a:buAutoNum type="arabicParenR"/>
            </a:pPr>
            <a:r>
              <a:rPr lang="en-US" baseline="0" dirty="0"/>
              <a:t>Predefined process – this is used to hold the place of a pre-existing process, and is supported by other documentation that spells out the details of that process.</a:t>
            </a:r>
          </a:p>
          <a:p>
            <a:pPr marL="228600" indent="-228600">
              <a:buFont typeface="+mj-lt"/>
              <a:buAutoNum type="arabicParenR"/>
            </a:pPr>
            <a:r>
              <a:rPr lang="en-US" baseline="0" dirty="0"/>
              <a:t>Manual process – as opposed to an “automated” step</a:t>
            </a:r>
          </a:p>
          <a:p>
            <a:pPr marL="228600" indent="-228600">
              <a:buFont typeface="+mj-lt"/>
              <a:buAutoNum type="arabicParenR"/>
            </a:pPr>
            <a:r>
              <a:rPr lang="en-US" baseline="0" dirty="0"/>
              <a:t>Preparation step that leads to a process step</a:t>
            </a:r>
          </a:p>
          <a:p>
            <a:pPr marL="228600" indent="-228600">
              <a:buFont typeface="+mj-lt"/>
              <a:buAutoNum type="arabicParenR"/>
            </a:pPr>
            <a:r>
              <a:rPr lang="en-US" baseline="0" dirty="0"/>
              <a:t>Delay indicating a waiting period.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a:t>
            </a:fld>
            <a:endParaRPr lang="en-US" dirty="0"/>
          </a:p>
        </p:txBody>
      </p:sp>
    </p:spTree>
    <p:extLst>
      <p:ext uri="{BB962C8B-B14F-4D97-AF65-F5344CB8AC3E}">
        <p14:creationId xmlns:p14="http://schemas.microsoft.com/office/powerpoint/2010/main" val="297060420"/>
      </p:ext>
    </p:extLst>
  </p:cSld>
  <p:clrMapOvr>
    <a:masterClrMapping/>
  </p:clrMapOvr>
</p:notes>
</file>

<file path=ppt/notesSlides/notesSlide6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described on the previous page, the critical regions are on both (two) tails of the sample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631</a:t>
            </a:fld>
            <a:endParaRPr lang="en-US" dirty="0"/>
          </a:p>
        </p:txBody>
      </p:sp>
    </p:spTree>
    <p:extLst>
      <p:ext uri="{BB962C8B-B14F-4D97-AF65-F5344CB8AC3E}">
        <p14:creationId xmlns:p14="http://schemas.microsoft.com/office/powerpoint/2010/main" val="3954835063"/>
      </p:ext>
    </p:extLst>
  </p:cSld>
  <p:clrMapOvr>
    <a:masterClrMapping/>
  </p:clrMapOvr>
</p:notes>
</file>

<file path=ppt/notesSlides/notesSlide6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We use a one-tailed hypothesis test when we only care about one direction when comparing two groups, for instance, a null hypothesis where a population mean is equal to 10. An alternative hypothesis is where the population mean is not just unequal to 10, but greater than 10.</a:t>
            </a:r>
          </a:p>
          <a:p>
            <a:pPr>
              <a:buFont typeface="Arial" pitchFamily="34" charset="0"/>
              <a:buChar char="•"/>
            </a:pPr>
            <a:r>
              <a:rPr lang="en-US" baseline="0" dirty="0"/>
              <a:t> Of course, we look for the test statistic to fall into the critical region to reject the hypothesis. But in this situation we are only looking for the test statistic to be sufficiently large – greater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632</a:t>
            </a:fld>
            <a:endParaRPr lang="en-US" dirty="0"/>
          </a:p>
        </p:txBody>
      </p:sp>
    </p:spTree>
    <p:extLst>
      <p:ext uri="{BB962C8B-B14F-4D97-AF65-F5344CB8AC3E}">
        <p14:creationId xmlns:p14="http://schemas.microsoft.com/office/powerpoint/2010/main" val="3001282365"/>
      </p:ext>
    </p:extLst>
  </p:cSld>
  <p:clrMapOvr>
    <a:masterClrMapping/>
  </p:clrMapOvr>
</p:notes>
</file>

<file path=ppt/notesSlides/notesSlide6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only on one side of the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633</a:t>
            </a:fld>
            <a:endParaRPr lang="en-US" dirty="0"/>
          </a:p>
        </p:txBody>
      </p:sp>
    </p:spTree>
    <p:extLst>
      <p:ext uri="{BB962C8B-B14F-4D97-AF65-F5344CB8AC3E}">
        <p14:creationId xmlns:p14="http://schemas.microsoft.com/office/powerpoint/2010/main" val="3930814064"/>
      </p:ext>
    </p:extLst>
  </p:cSld>
  <p:clrMapOvr>
    <a:masterClrMapping/>
  </p:clrMapOvr>
</p:notes>
</file>

<file path=ppt/notesSlides/notesSlide6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is the other side of the one-tailed</a:t>
            </a:r>
            <a:r>
              <a:rPr lang="en-US" baseline="0" dirty="0"/>
              <a:t> hypothesis test, where the alternative hypothesis is that the population mean is less than 10.</a:t>
            </a:r>
          </a:p>
          <a:p>
            <a:pPr>
              <a:buFont typeface="Arial" pitchFamily="34" charset="0"/>
              <a:buChar char="•"/>
            </a:pPr>
            <a:r>
              <a:rPr lang="en-US" baseline="0" dirty="0"/>
              <a:t> We look for the test statistic to fall into the critical region to reject the hypothesis. But in this situation we are only looking for the test statistic to be sufficiently small – less than the critical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634</a:t>
            </a:fld>
            <a:endParaRPr lang="en-US" dirty="0"/>
          </a:p>
        </p:txBody>
      </p:sp>
    </p:spTree>
    <p:extLst>
      <p:ext uri="{BB962C8B-B14F-4D97-AF65-F5344CB8AC3E}">
        <p14:creationId xmlns:p14="http://schemas.microsoft.com/office/powerpoint/2010/main" val="3312853579"/>
      </p:ext>
    </p:extLst>
  </p:cSld>
  <p:clrMapOvr>
    <a:masterClrMapping/>
  </p:clrMapOvr>
</p:notes>
</file>

<file path=ppt/notesSlides/notesSlide6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critical region is on the other side of the distribution.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635</a:t>
            </a:fld>
            <a:endParaRPr lang="en-US" dirty="0"/>
          </a:p>
        </p:txBody>
      </p:sp>
    </p:spTree>
    <p:extLst>
      <p:ext uri="{BB962C8B-B14F-4D97-AF65-F5344CB8AC3E}">
        <p14:creationId xmlns:p14="http://schemas.microsoft.com/office/powerpoint/2010/main" val="2434059369"/>
      </p:ext>
    </p:extLst>
  </p:cSld>
  <p:clrMapOvr>
    <a:masterClrMapping/>
  </p:clrMapOvr>
</p:notes>
</file>

<file path=ppt/notesSlides/notesSlide6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636</a:t>
            </a:fld>
            <a:endParaRPr lang="en-US" dirty="0"/>
          </a:p>
        </p:txBody>
      </p:sp>
    </p:spTree>
    <p:extLst>
      <p:ext uri="{BB962C8B-B14F-4D97-AF65-F5344CB8AC3E}">
        <p14:creationId xmlns:p14="http://schemas.microsoft.com/office/powerpoint/2010/main" val="1819144598"/>
      </p:ext>
    </p:extLst>
  </p:cSld>
  <p:clrMapOvr>
    <a:masterClrMapping/>
  </p:clrMapOvr>
</p:notes>
</file>

<file path=ppt/notesSlides/notesSlide6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637</a:t>
            </a:fld>
            <a:endParaRPr lang="en-US" dirty="0"/>
          </a:p>
        </p:txBody>
      </p:sp>
    </p:spTree>
    <p:extLst>
      <p:ext uri="{BB962C8B-B14F-4D97-AF65-F5344CB8AC3E}">
        <p14:creationId xmlns:p14="http://schemas.microsoft.com/office/powerpoint/2010/main" val="4159954342"/>
      </p:ext>
    </p:extLst>
  </p:cSld>
  <p:clrMapOvr>
    <a:masterClrMapping/>
  </p:clrMapOvr>
</p:notes>
</file>

<file path=ppt/notesSlides/notesSlide6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638</a:t>
            </a:fld>
            <a:endParaRPr lang="en-US" dirty="0"/>
          </a:p>
        </p:txBody>
      </p:sp>
    </p:spTree>
    <p:extLst>
      <p:ext uri="{BB962C8B-B14F-4D97-AF65-F5344CB8AC3E}">
        <p14:creationId xmlns:p14="http://schemas.microsoft.com/office/powerpoint/2010/main" val="1469849361"/>
      </p:ext>
    </p:extLst>
  </p:cSld>
  <p:clrMapOvr>
    <a:masterClrMapping/>
  </p:clrMapOvr>
</p:notes>
</file>

<file path=ppt/notesSlides/notesSlide6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t-statistic</a:t>
            </a:r>
            <a:r>
              <a:rPr lang="en-US" dirty="0"/>
              <a:t> was introduced in 1908 by William Sealy Gosset, a chemist working for the Guinness brewery in Dublin, Ireland ("Student" was his pen name).</a:t>
            </a:r>
            <a:r>
              <a:rPr lang="en-US" baseline="0" dirty="0"/>
              <a:t> </a:t>
            </a:r>
            <a:r>
              <a:rPr lang="en-US" dirty="0"/>
              <a:t>Gosset had been hired due to Claude Guinness's policy of recruiting the best graduates from Oxford and Cambridge to apply biochemistry and statistics to Guinness's industrial processes. Gosset devised the t-test as a cheap way to monitor the quality of stout. He published the test in Biometrika in 1908, but was forced to use a pen name by his employer, who regarded the fact that they were using statistics as a trade secret. In fact, Gosset's identity was known to fellow statisticians (http://en.wikipedia.org/wiki/Student's_t-test).</a:t>
            </a:r>
          </a:p>
          <a:p>
            <a:pPr>
              <a:buFont typeface="Arial" pitchFamily="34" charset="0"/>
              <a:buChar char="•"/>
            </a:pPr>
            <a:r>
              <a:rPr lang="en-US" dirty="0"/>
              <a:t> The t-test</a:t>
            </a:r>
            <a:r>
              <a:rPr lang="en-US" baseline="0" dirty="0"/>
              <a:t> is a specific type of hypothesis test; usually, it is used when the data follow a normal distribution.</a:t>
            </a:r>
          </a:p>
          <a:p>
            <a:pPr>
              <a:buFont typeface="Arial" pitchFamily="34" charset="0"/>
              <a:buChar char="•"/>
            </a:pPr>
            <a:r>
              <a:rPr lang="en-US" baseline="0" dirty="0"/>
              <a:t> We use this test when the variance of the population is unknown and we use the standard deviation of the sample instead.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639</a:t>
            </a:fld>
            <a:endParaRPr lang="en-US" dirty="0"/>
          </a:p>
        </p:txBody>
      </p:sp>
    </p:spTree>
    <p:extLst>
      <p:ext uri="{BB962C8B-B14F-4D97-AF65-F5344CB8AC3E}">
        <p14:creationId xmlns:p14="http://schemas.microsoft.com/office/powerpoint/2010/main" val="3682052857"/>
      </p:ext>
    </p:extLst>
  </p:cSld>
  <p:clrMapOvr>
    <a:masterClrMapping/>
  </p:clrMapOvr>
</p:notes>
</file>

<file path=ppt/notesSlides/notesSlide6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 one-sample t-test is used to study if</a:t>
            </a:r>
            <a:r>
              <a:rPr lang="en-US" baseline="0" dirty="0"/>
              <a:t> there is a difference between a population and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640</a:t>
            </a:fld>
            <a:endParaRPr lang="en-US" dirty="0"/>
          </a:p>
        </p:txBody>
      </p:sp>
    </p:spTree>
    <p:extLst>
      <p:ext uri="{BB962C8B-B14F-4D97-AF65-F5344CB8AC3E}">
        <p14:creationId xmlns:p14="http://schemas.microsoft.com/office/powerpoint/2010/main" val="35436700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symbols that are helpful in defining how information flows in a process:</a:t>
            </a:r>
          </a:p>
          <a:p>
            <a:pPr marL="228600" indent="-228600">
              <a:buFont typeface="+mj-lt"/>
              <a:buAutoNum type="arabicParenR"/>
            </a:pPr>
            <a:r>
              <a:rPr lang="en-US" baseline="0" dirty="0"/>
              <a:t>Data – as an input or output of a process step</a:t>
            </a:r>
          </a:p>
          <a:p>
            <a:pPr marL="228600" indent="-228600">
              <a:buFont typeface="+mj-lt"/>
              <a:buAutoNum type="arabicParenR"/>
            </a:pPr>
            <a:r>
              <a:rPr lang="en-US" baseline="0" dirty="0"/>
              <a:t>Document – a process step with a document output</a:t>
            </a:r>
          </a:p>
          <a:p>
            <a:pPr marL="228600" indent="-228600">
              <a:buFont typeface="+mj-lt"/>
              <a:buAutoNum type="arabicParenR"/>
            </a:pPr>
            <a:r>
              <a:rPr lang="en-US" baseline="0" dirty="0"/>
              <a:t>Stored Data – a process step that stores data</a:t>
            </a:r>
          </a:p>
          <a:p>
            <a:pPr marL="228600" indent="-228600">
              <a:buFont typeface="+mj-lt"/>
              <a:buAutoNum type="arabicParenR"/>
            </a:pPr>
            <a:r>
              <a:rPr lang="en-US" baseline="0" dirty="0"/>
              <a:t>Magnetic Disk – a database that can either supply or receive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a:t>
            </a:fld>
            <a:endParaRPr lang="en-US" dirty="0"/>
          </a:p>
        </p:txBody>
      </p:sp>
    </p:spTree>
    <p:extLst>
      <p:ext uri="{BB962C8B-B14F-4D97-AF65-F5344CB8AC3E}">
        <p14:creationId xmlns:p14="http://schemas.microsoft.com/office/powerpoint/2010/main" val="283831450"/>
      </p:ext>
    </p:extLst>
  </p:cSld>
  <p:clrMapOvr>
    <a:masterClrMapping/>
  </p:clrMapOvr>
</p:notes>
</file>

<file path=ppt/notesSlides/notesSlide6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For a t-test to be valid, these</a:t>
            </a:r>
            <a:r>
              <a:rPr lang="en-US" baseline="0" dirty="0"/>
              <a:t> assumptions must be met:</a:t>
            </a:r>
          </a:p>
          <a:p>
            <a:pPr>
              <a:buFont typeface="Arial" pitchFamily="34" charset="0"/>
              <a:buChar char="•"/>
            </a:pPr>
            <a:r>
              <a:rPr lang="en-US" baseline="0" dirty="0"/>
              <a:t> The sample data drawn from a population are unbiased and representative of the population.</a:t>
            </a:r>
          </a:p>
          <a:p>
            <a:pPr>
              <a:buFont typeface="Arial" pitchFamily="34" charset="0"/>
              <a:buChar char="•"/>
            </a:pPr>
            <a:r>
              <a:rPr lang="en-US" dirty="0"/>
              <a:t> The data of the population are continuous</a:t>
            </a:r>
            <a:r>
              <a:rPr lang="en-US" baseline="0" dirty="0"/>
              <a:t> and normally distributed.</a:t>
            </a:r>
          </a:p>
          <a:p>
            <a:pPr>
              <a:buFont typeface="Arial" pitchFamily="34" charset="0"/>
              <a:buChar char="•"/>
            </a:pPr>
            <a:r>
              <a:rPr lang="en-US" baseline="0" dirty="0"/>
              <a:t> The variance of the population is unknown.</a:t>
            </a:r>
          </a:p>
          <a:p>
            <a:pPr>
              <a:buFont typeface="Arial" pitchFamily="34" charset="0"/>
              <a:buChar char="•"/>
            </a:pPr>
            <a:r>
              <a:rPr lang="en-US" baseline="0" dirty="0"/>
              <a:t> One sample t-test is more robust than a z-test when the sample size is small.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641</a:t>
            </a:fld>
            <a:endParaRPr lang="en-US" dirty="0"/>
          </a:p>
        </p:txBody>
      </p:sp>
    </p:spTree>
    <p:extLst>
      <p:ext uri="{BB962C8B-B14F-4D97-AF65-F5344CB8AC3E}">
        <p14:creationId xmlns:p14="http://schemas.microsoft.com/office/powerpoint/2010/main" val="4241270430"/>
      </p:ext>
    </p:extLst>
  </p:cSld>
  <p:clrMapOvr>
    <a:masterClrMapping/>
  </p:clrMapOvr>
</p:notes>
</file>

<file path=ppt/notesSlides/notesSlide6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Before conducting any hypothesis tests, it is important to understand if the data is normally distributed. For this, we run a normality test.</a:t>
            </a:r>
          </a:p>
          <a:p>
            <a:pPr>
              <a:buFont typeface="Arial" pitchFamily="34" charset="0"/>
              <a:buChar char="•"/>
            </a:pPr>
            <a:r>
              <a:rPr lang="en-US" baseline="0" dirty="0"/>
              <a:t> The null hypothesis in a normality test is that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642</a:t>
            </a:fld>
            <a:endParaRPr lang="en-US" dirty="0"/>
          </a:p>
        </p:txBody>
      </p:sp>
    </p:spTree>
    <p:extLst>
      <p:ext uri="{BB962C8B-B14F-4D97-AF65-F5344CB8AC3E}">
        <p14:creationId xmlns:p14="http://schemas.microsoft.com/office/powerpoint/2010/main" val="992129483"/>
      </p:ext>
    </p:extLst>
  </p:cSld>
  <p:clrMapOvr>
    <a:masterClrMapping/>
  </p:clrMapOvr>
</p:notes>
</file>

<file path=ppt/notesSlides/notesSlide6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a:t>
            </a:r>
            <a:r>
              <a:rPr lang="en-US" baseline="0" dirty="0"/>
              <a:t> understand what is happening when you run a t-test with your software, the formulas here will walk you through the key calculations and how to determine if the null hypothesis should be accepted or rejected.</a:t>
            </a:r>
          </a:p>
          <a:p>
            <a:pPr>
              <a:buFont typeface="Arial" pitchFamily="34" charset="0"/>
              <a:buChar char="•"/>
            </a:pPr>
            <a:r>
              <a:rPr lang="en-US" baseline="0" dirty="0"/>
              <a:t> To determine significance, you must calculate the t-statistic and compare it to the critical value, which is a reference value based on the alpha value and degrees of freedom (n – 1).</a:t>
            </a:r>
          </a:p>
          <a:p>
            <a:pPr>
              <a:buFont typeface="Arial" pitchFamily="34" charset="0"/>
              <a:buChar char="•"/>
            </a:pPr>
            <a:r>
              <a:rPr lang="en-US" baseline="0" dirty="0"/>
              <a:t> The t-statistic is calculated based on the sample mean, the sample standard deviation, and the sample size.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643</a:t>
            </a:fld>
            <a:endParaRPr lang="en-US" dirty="0"/>
          </a:p>
        </p:txBody>
      </p:sp>
    </p:spTree>
    <p:extLst>
      <p:ext uri="{BB962C8B-B14F-4D97-AF65-F5344CB8AC3E}">
        <p14:creationId xmlns:p14="http://schemas.microsoft.com/office/powerpoint/2010/main" val="2625929006"/>
      </p:ext>
    </p:extLst>
  </p:cSld>
  <p:clrMapOvr>
    <a:masterClrMapping/>
  </p:clrMapOvr>
</p:notes>
</file>

<file path=ppt/notesSlides/notesSlide6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decide if we should reject the null hypothesis, we must compare</a:t>
            </a:r>
            <a:r>
              <a:rPr lang="en-US" baseline="0" dirty="0"/>
              <a:t> the calculated t-statistic to the critical t value.</a:t>
            </a:r>
          </a:p>
          <a:p>
            <a:pPr>
              <a:buFont typeface="Arial" pitchFamily="34" charset="0"/>
              <a:buChar char="•"/>
            </a:pPr>
            <a:r>
              <a:rPr lang="en-US" baseline="0" dirty="0"/>
              <a:t> If the absolute value of the t-statistic is greater than the critical t value, then we must reject the null hypothesis.</a:t>
            </a:r>
          </a:p>
          <a:p>
            <a:pPr>
              <a:buFont typeface="Arial" pitchFamily="34" charset="0"/>
              <a:buChar char="•"/>
            </a:pPr>
            <a:r>
              <a:rPr lang="en-US" baseline="0" dirty="0"/>
              <a:t> If the absolute value of the t-statistic is less than the critical t value, then we fail to reject the null – and claim no difference between the population mean and the specified value we are comparing against.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644</a:t>
            </a:fld>
            <a:endParaRPr lang="en-US" dirty="0"/>
          </a:p>
        </p:txBody>
      </p:sp>
    </p:spTree>
    <p:extLst>
      <p:ext uri="{BB962C8B-B14F-4D97-AF65-F5344CB8AC3E}">
        <p14:creationId xmlns:p14="http://schemas.microsoft.com/office/powerpoint/2010/main" val="439210757"/>
      </p:ext>
    </p:extLst>
  </p:cSld>
  <p:clrMapOvr>
    <a:masterClrMapping/>
  </p:clrMapOvr>
</p:notes>
</file>

<file path=ppt/notesSlides/notesSlide6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example, we</a:t>
            </a:r>
            <a:r>
              <a:rPr lang="en-US" baseline="0" dirty="0"/>
              <a:t> are comparing the average height of basketball players against 7 feet.</a:t>
            </a:r>
          </a:p>
          <a:p>
            <a:pPr>
              <a:buFont typeface="Arial" pitchFamily="34" charset="0"/>
              <a:buChar char="•"/>
            </a:pPr>
            <a:r>
              <a:rPr lang="en-US" baseline="0" dirty="0"/>
              <a:t>The null hypothesis is that the population mean is 7, and the alternative is that the population mean is not 7.</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645</a:t>
            </a:fld>
            <a:endParaRPr lang="en-US" dirty="0"/>
          </a:p>
        </p:txBody>
      </p:sp>
    </p:spTree>
    <p:extLst>
      <p:ext uri="{BB962C8B-B14F-4D97-AF65-F5344CB8AC3E}">
        <p14:creationId xmlns:p14="http://schemas.microsoft.com/office/powerpoint/2010/main" val="3657355652"/>
      </p:ext>
    </p:extLst>
  </p:cSld>
  <p:clrMapOvr>
    <a:masterClrMapping/>
  </p:clrMapOvr>
</p:notes>
</file>

<file path=ppt/notesSlides/notesSlide6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a:t>
            </a:r>
            <a:r>
              <a:rPr lang="en-US" baseline="0" dirty="0"/>
              <a:t> we are going to use the software to run an example. First, we must check normality of the sample data.</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646</a:t>
            </a:fld>
            <a:endParaRPr lang="en-US" dirty="0"/>
          </a:p>
        </p:txBody>
      </p:sp>
    </p:spTree>
    <p:extLst>
      <p:ext uri="{BB962C8B-B14F-4D97-AF65-F5344CB8AC3E}">
        <p14:creationId xmlns:p14="http://schemas.microsoft.com/office/powerpoint/2010/main" val="1655253015"/>
      </p:ext>
    </p:extLst>
  </p:cSld>
  <p:clrMapOvr>
    <a:masterClrMapping/>
  </p:clrMapOvr>
</p:notes>
</file>

<file path=ppt/notesSlides/notesSlide6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647</a:t>
            </a:fld>
            <a:endParaRPr lang="en-US" dirty="0"/>
          </a:p>
        </p:txBody>
      </p:sp>
    </p:spTree>
    <p:extLst>
      <p:ext uri="{BB962C8B-B14F-4D97-AF65-F5344CB8AC3E}">
        <p14:creationId xmlns:p14="http://schemas.microsoft.com/office/powerpoint/2010/main" val="4235647712"/>
      </p:ext>
    </p:extLst>
  </p:cSld>
  <p:clrMapOvr>
    <a:masterClrMapping/>
  </p:clrMapOvr>
</p:notes>
</file>

<file path=ppt/notesSlides/notesSlide6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we can run</a:t>
            </a:r>
            <a:r>
              <a:rPr lang="en-US" baseline="0" dirty="0"/>
              <a:t> the one-sample t-test, knowing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648</a:t>
            </a:fld>
            <a:endParaRPr lang="en-US" dirty="0"/>
          </a:p>
        </p:txBody>
      </p:sp>
    </p:spTree>
    <p:extLst>
      <p:ext uri="{BB962C8B-B14F-4D97-AF65-F5344CB8AC3E}">
        <p14:creationId xmlns:p14="http://schemas.microsoft.com/office/powerpoint/2010/main" val="2054595558"/>
      </p:ext>
    </p:extLst>
  </p:cSld>
  <p:clrMapOvr>
    <a:masterClrMapping/>
  </p:clrMapOvr>
</p:notes>
</file>

<file path=ppt/notesSlides/notesSlide6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649</a:t>
            </a:fld>
            <a:endParaRPr lang="en-US" dirty="0"/>
          </a:p>
        </p:txBody>
      </p:sp>
    </p:spTree>
    <p:extLst>
      <p:ext uri="{BB962C8B-B14F-4D97-AF65-F5344CB8AC3E}">
        <p14:creationId xmlns:p14="http://schemas.microsoft.com/office/powerpoint/2010/main" val="2645715004"/>
      </p:ext>
    </p:extLst>
  </p:cSld>
  <p:clrMapOvr>
    <a:masterClrMapping/>
  </p:clrMapOvr>
</p:notes>
</file>

<file path=ppt/notesSlides/notesSlide6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650</a:t>
            </a:fld>
            <a:endParaRPr lang="en-US" dirty="0"/>
          </a:p>
        </p:txBody>
      </p:sp>
    </p:spTree>
    <p:extLst>
      <p:ext uri="{BB962C8B-B14F-4D97-AF65-F5344CB8AC3E}">
        <p14:creationId xmlns:p14="http://schemas.microsoft.com/office/powerpoint/2010/main" val="149512370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More</a:t>
            </a:r>
            <a:r>
              <a:rPr lang="en-US" baseline="0" dirty="0"/>
              <a:t> symbols:</a:t>
            </a:r>
          </a:p>
          <a:p>
            <a:pPr marL="228600" indent="-228600">
              <a:buFont typeface="+mj-lt"/>
              <a:buAutoNum type="arabicParenR"/>
            </a:pPr>
            <a:r>
              <a:rPr lang="en-US" baseline="0" dirty="0"/>
              <a:t>The Off-Page Connector helps the reader follow the process from one page to another.</a:t>
            </a:r>
          </a:p>
          <a:p>
            <a:pPr marL="228600" indent="-228600">
              <a:buFont typeface="+mj-lt"/>
              <a:buAutoNum type="arabicParenR"/>
            </a:pPr>
            <a:r>
              <a:rPr lang="en-US" dirty="0"/>
              <a:t>Merge and Extract – where multiple processes or pieces</a:t>
            </a:r>
            <a:r>
              <a:rPr lang="en-US" baseline="0" dirty="0"/>
              <a:t> of information</a:t>
            </a:r>
            <a:r>
              <a:rPr lang="en-US" dirty="0"/>
              <a:t> come together or where a single process</a:t>
            </a:r>
            <a:r>
              <a:rPr lang="en-US" baseline="0" dirty="0"/>
              <a:t> splits into multiple ones.</a:t>
            </a:r>
          </a:p>
          <a:p>
            <a:pPr lvl="1">
              <a:buFont typeface="Arial" pitchFamily="34" charset="0"/>
              <a:buChar char="•"/>
            </a:pPr>
            <a:r>
              <a:rPr lang="en-US" baseline="0" dirty="0"/>
              <a:t>In a process map, the Merge symbol commonly indicates the storage of raw materials.</a:t>
            </a:r>
          </a:p>
          <a:p>
            <a:pPr lvl="1">
              <a:buFont typeface="Arial" pitchFamily="34" charset="0"/>
              <a:buChar char="•"/>
            </a:pPr>
            <a:r>
              <a:rPr lang="en-US" baseline="0" dirty="0"/>
              <a:t>In a process map, the Extract symbol commonly indicates the storage of finished goods.</a:t>
            </a:r>
          </a:p>
          <a:p>
            <a:pPr marL="228600" indent="-228600">
              <a:buFont typeface="+mj-lt"/>
              <a:buAutoNum type="arabicParenR"/>
            </a:pPr>
            <a:r>
              <a:rPr lang="en-US" baseline="0" dirty="0"/>
              <a:t>Or – indicates how the data processing flow splits into multiple branches based on the criteria that are applied to the data. It is important that each branch is labeled to indicate the criteria to follow the branch.</a:t>
            </a:r>
          </a:p>
          <a:p>
            <a:pPr marL="228600" indent="-228600">
              <a:buFont typeface="+mj-lt"/>
              <a:buAutoNum type="arabicParenR"/>
            </a:pPr>
            <a:r>
              <a:rPr lang="en-US" baseline="0" dirty="0"/>
              <a:t>Summing junction – multiple data flows sum into a single data flow.</a:t>
            </a:r>
          </a:p>
          <a:p>
            <a:pPr marL="228600" indent="-228600">
              <a:buFont typeface="+mj-lt"/>
              <a:buAutoNum type="arabicParenR"/>
            </a:pPr>
            <a:r>
              <a:rPr lang="en-US" baseline="0" dirty="0"/>
              <a:t>The “Or” and “Summing junction” symbols are commonly used in data processing flow diagrams.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a:t>
            </a:fld>
            <a:endParaRPr lang="en-US" dirty="0"/>
          </a:p>
        </p:txBody>
      </p:sp>
    </p:spTree>
    <p:extLst>
      <p:ext uri="{BB962C8B-B14F-4D97-AF65-F5344CB8AC3E}">
        <p14:creationId xmlns:p14="http://schemas.microsoft.com/office/powerpoint/2010/main" val="4220457449"/>
      </p:ext>
    </p:extLst>
  </p:cSld>
  <p:clrMapOvr>
    <a:masterClrMapping/>
  </p:clrMapOvr>
</p:notes>
</file>

<file path=ppt/notesSlides/notesSlide6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because the p-value is very</a:t>
            </a:r>
            <a:r>
              <a:rPr lang="en-US" baseline="0" dirty="0"/>
              <a:t> low, we reject the null hypothesis and claim that the average height of basketball players is different from 7 feet.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651</a:t>
            </a:fld>
            <a:endParaRPr lang="en-US" dirty="0"/>
          </a:p>
        </p:txBody>
      </p:sp>
    </p:spTree>
    <p:extLst>
      <p:ext uri="{BB962C8B-B14F-4D97-AF65-F5344CB8AC3E}">
        <p14:creationId xmlns:p14="http://schemas.microsoft.com/office/powerpoint/2010/main" val="4028933220"/>
      </p:ext>
    </p:extLst>
  </p:cSld>
  <p:clrMapOvr>
    <a:masterClrMapping/>
  </p:clrMapOvr>
</p:notes>
</file>

<file path=ppt/notesSlides/notesSlide6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Where</a:t>
            </a:r>
            <a:r>
              <a:rPr lang="en-US" baseline="0" dirty="0"/>
              <a:t> a one sample t-test looks to determine if a single population mean is different from a specified value, a two sample t-test compares the means of two populations.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652</a:t>
            </a:fld>
            <a:endParaRPr lang="en-US" dirty="0"/>
          </a:p>
        </p:txBody>
      </p:sp>
    </p:spTree>
    <p:extLst>
      <p:ext uri="{BB962C8B-B14F-4D97-AF65-F5344CB8AC3E}">
        <p14:creationId xmlns:p14="http://schemas.microsoft.com/office/powerpoint/2010/main" val="3163391877"/>
      </p:ext>
    </p:extLst>
  </p:cSld>
  <p:clrMapOvr>
    <a:masterClrMapping/>
  </p:clrMapOvr>
</p:notes>
</file>

<file path=ppt/notesSlides/notesSlide6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Similar</a:t>
            </a:r>
            <a:r>
              <a:rPr lang="en-US" baseline="0" dirty="0"/>
              <a:t> to the assumptions of a two sample t-test:</a:t>
            </a:r>
          </a:p>
          <a:p>
            <a:pPr>
              <a:buFont typeface="Arial" pitchFamily="34" charset="0"/>
              <a:buChar char="•"/>
            </a:pPr>
            <a:r>
              <a:rPr lang="en-US" baseline="0" dirty="0"/>
              <a:t> The samples drawn from the populations are unbiased and representative.</a:t>
            </a:r>
          </a:p>
          <a:p>
            <a:pPr>
              <a:buFont typeface="Arial" pitchFamily="34" charset="0"/>
              <a:buChar char="•"/>
            </a:pPr>
            <a:r>
              <a:rPr lang="en-US" baseline="0" dirty="0"/>
              <a:t> Data from both populations are continuous, and both are normally distributed.</a:t>
            </a:r>
          </a:p>
          <a:p>
            <a:pPr>
              <a:buFont typeface="Arial" pitchFamily="34" charset="0"/>
              <a:buChar char="•"/>
            </a:pPr>
            <a:r>
              <a:rPr lang="en-US" baseline="0" dirty="0"/>
              <a:t> The population variances are unknown.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653</a:t>
            </a:fld>
            <a:endParaRPr lang="en-US" dirty="0"/>
          </a:p>
        </p:txBody>
      </p:sp>
    </p:spTree>
    <p:extLst>
      <p:ext uri="{BB962C8B-B14F-4D97-AF65-F5344CB8AC3E}">
        <p14:creationId xmlns:p14="http://schemas.microsoft.com/office/powerpoint/2010/main" val="654998407"/>
      </p:ext>
    </p:extLst>
  </p:cSld>
  <p:clrMapOvr>
    <a:masterClrMapping/>
  </p:clrMapOvr>
</p:notes>
</file>

<file path=ppt/notesSlides/notesSlide6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a:t>
            </a:r>
            <a:r>
              <a:rPr lang="en-US" baseline="0" dirty="0"/>
              <a:t>a few types of two sample t-tests. The first two depend on the variances of the two populations:</a:t>
            </a:r>
          </a:p>
          <a:p>
            <a:pPr marL="171450" indent="-171450">
              <a:buFont typeface="Arial" pitchFamily="34" charset="0"/>
              <a:buChar char="•"/>
            </a:pPr>
            <a:r>
              <a:rPr lang="en-US" baseline="0" dirty="0"/>
              <a:t> Either the variances of the two populations are unknown but equal, or</a:t>
            </a:r>
          </a:p>
          <a:p>
            <a:pPr marL="171450" indent="-171450">
              <a:buFont typeface="Arial" pitchFamily="34" charset="0"/>
              <a:buChar char="•"/>
            </a:pPr>
            <a:r>
              <a:rPr lang="en-US" baseline="0" dirty="0"/>
              <a:t> The variances of the populations are unknown and unequal.</a:t>
            </a:r>
          </a:p>
          <a:p>
            <a:pPr marL="171450" indent="-171450">
              <a:buFont typeface="Arial" pitchFamily="34" charset="0"/>
              <a:buChar char="•"/>
            </a:pPr>
            <a:r>
              <a:rPr lang="en-US" baseline="0" dirty="0"/>
              <a:t>A paired t-test is used when the two populations are dependent, so each data point from one distribution corresponds to a data point in the other distribution.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654</a:t>
            </a:fld>
            <a:endParaRPr lang="en-US" dirty="0"/>
          </a:p>
        </p:txBody>
      </p:sp>
    </p:spTree>
    <p:extLst>
      <p:ext uri="{BB962C8B-B14F-4D97-AF65-F5344CB8AC3E}">
        <p14:creationId xmlns:p14="http://schemas.microsoft.com/office/powerpoint/2010/main" val="3853657599"/>
      </p:ext>
    </p:extLst>
  </p:cSld>
  <p:clrMapOvr>
    <a:masterClrMapping/>
  </p:clrMapOvr>
</p:notes>
</file>

<file path=ppt/notesSlides/notesSlide6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you saw on the previous slide, the different types of two sample t-tests depend on whether or not the variances are equal. </a:t>
            </a:r>
          </a:p>
          <a:p>
            <a:pPr>
              <a:buFont typeface="Arial" pitchFamily="34" charset="0"/>
              <a:buChar char="•"/>
            </a:pPr>
            <a:r>
              <a:rPr lang="en-US" baseline="0" dirty="0"/>
              <a:t> We can do statistical tests to determine is the variances are equal.</a:t>
            </a:r>
          </a:p>
          <a:p>
            <a:pPr>
              <a:buFont typeface="Arial" pitchFamily="34" charset="0"/>
              <a:buChar char="•"/>
            </a:pPr>
            <a:r>
              <a:rPr lang="en-US" dirty="0"/>
              <a:t> In statistics, an F-test is sometimes used for the null hypothesis that two normal populations have the same variance.</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655</a:t>
            </a:fld>
            <a:endParaRPr lang="en-US" dirty="0"/>
          </a:p>
        </p:txBody>
      </p:sp>
    </p:spTree>
    <p:extLst>
      <p:ext uri="{BB962C8B-B14F-4D97-AF65-F5344CB8AC3E}">
        <p14:creationId xmlns:p14="http://schemas.microsoft.com/office/powerpoint/2010/main" val="473225096"/>
      </p:ext>
    </p:extLst>
  </p:cSld>
  <p:clrMapOvr>
    <a:masterClrMapping/>
  </p:clrMapOvr>
</p:notes>
</file>

<file path=ppt/notesSlides/notesSlide6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a:t>
            </a:r>
            <a:r>
              <a:rPr lang="en-US" baseline="0" dirty="0"/>
              <a:t> an F-test is a hypothesis test in which the test statistic follows an F-distribution when the null is true.</a:t>
            </a:r>
          </a:p>
          <a:p>
            <a:pPr>
              <a:buFont typeface="Arial" pitchFamily="34" charset="0"/>
              <a:buChar char="•"/>
            </a:pPr>
            <a:r>
              <a:rPr lang="en-US" baseline="0" dirty="0"/>
              <a:t> The test of equal variance is the most known F-test for two normally distributed populations.</a:t>
            </a:r>
          </a:p>
          <a:p>
            <a:pPr>
              <a:buFont typeface="Arial" pitchFamily="34" charset="0"/>
              <a:buChar char="•"/>
            </a:pPr>
            <a:r>
              <a:rPr lang="en-US" baseline="0" dirty="0"/>
              <a:t> It is very sensitive to non-normality, so when either distribution is not normally distributed, you must use the Brown-Forsythe test to check the equality of variances.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656</a:t>
            </a:fld>
            <a:endParaRPr lang="en-US" dirty="0"/>
          </a:p>
        </p:txBody>
      </p:sp>
    </p:spTree>
    <p:extLst>
      <p:ext uri="{BB962C8B-B14F-4D97-AF65-F5344CB8AC3E}">
        <p14:creationId xmlns:p14="http://schemas.microsoft.com/office/powerpoint/2010/main" val="656643486"/>
      </p:ext>
    </p:extLst>
  </p:cSld>
  <p:clrMapOvr>
    <a:masterClrMapping/>
  </p:clrMapOvr>
</p:notes>
</file>

<file path=ppt/notesSlides/notesSlide6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calculate the F statistic, you divide the squared standard deviation of one population by the other.</a:t>
            </a:r>
          </a:p>
          <a:p>
            <a:pPr>
              <a:buFont typeface="Arial" pitchFamily="34" charset="0"/>
              <a:buChar char="•"/>
            </a:pPr>
            <a:r>
              <a:rPr lang="en-US" baseline="0" dirty="0"/>
              <a:t> The critical value is a reference value that you will find in a table, using the prescribed parameters – the significance level alpha, and degrees of freedom for both samples.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657</a:t>
            </a:fld>
            <a:endParaRPr lang="en-US" dirty="0"/>
          </a:p>
        </p:txBody>
      </p:sp>
    </p:spTree>
    <p:extLst>
      <p:ext uri="{BB962C8B-B14F-4D97-AF65-F5344CB8AC3E}">
        <p14:creationId xmlns:p14="http://schemas.microsoft.com/office/powerpoint/2010/main" val="3760437419"/>
      </p:ext>
    </p:extLst>
  </p:cSld>
  <p:clrMapOvr>
    <a:masterClrMapping/>
  </p:clrMapOvr>
</p:notes>
</file>

<file path=ppt/notesSlides/notesSlide6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658</a:t>
            </a:fld>
            <a:endParaRPr lang="en-US" dirty="0"/>
          </a:p>
        </p:txBody>
      </p:sp>
    </p:spTree>
    <p:extLst>
      <p:ext uri="{BB962C8B-B14F-4D97-AF65-F5344CB8AC3E}">
        <p14:creationId xmlns:p14="http://schemas.microsoft.com/office/powerpoint/2010/main" val="2160670044"/>
      </p:ext>
    </p:extLst>
  </p:cSld>
  <p:clrMapOvr>
    <a:masterClrMapping/>
  </p:clrMapOvr>
</p:notes>
</file>

<file path=ppt/notesSlides/notesSlide6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For a two</a:t>
            </a:r>
            <a:r>
              <a:rPr lang="en-US" baseline="0" dirty="0"/>
              <a:t> sample t-test, the </a:t>
            </a:r>
            <a:r>
              <a:rPr lang="en-US" i="1" baseline="0" dirty="0"/>
              <a:t>test statistic </a:t>
            </a:r>
            <a:r>
              <a:rPr lang="en-US" baseline="0" dirty="0"/>
              <a:t>is calculated using the sample means for the two populations, the pooled standard deviation, and the sample sizes.</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a:t>
            </a:r>
          </a:p>
          <a:p>
            <a:pPr>
              <a:buFont typeface="Arial" pitchFamily="34" charset="0"/>
              <a:buChar char="•"/>
            </a:pPr>
            <a:r>
              <a:rPr lang="en-US" baseline="0" dirty="0"/>
              <a:t> The critical t value is pulled from the Student t distribution using the desired significance level and the degrees of freedom calculated by (</a:t>
            </a:r>
            <a:r>
              <a:rPr lang="en-US" i="1" baseline="0" dirty="0"/>
              <a:t>n1</a:t>
            </a:r>
            <a:r>
              <a:rPr lang="en-US" baseline="0" dirty="0"/>
              <a:t> + </a:t>
            </a:r>
            <a:r>
              <a:rPr lang="en-US" i="1" baseline="0" dirty="0"/>
              <a:t>n2</a:t>
            </a:r>
            <a:r>
              <a:rPr lang="en-US" baseline="0" dirty="0"/>
              <a:t> –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659</a:t>
            </a:fld>
            <a:endParaRPr lang="en-US" dirty="0"/>
          </a:p>
        </p:txBody>
      </p:sp>
    </p:spTree>
    <p:extLst>
      <p:ext uri="{BB962C8B-B14F-4D97-AF65-F5344CB8AC3E}">
        <p14:creationId xmlns:p14="http://schemas.microsoft.com/office/powerpoint/2010/main" val="752364404"/>
      </p:ext>
    </p:extLst>
  </p:cSld>
  <p:clrMapOvr>
    <a:masterClrMapping/>
  </p:clrMapOvr>
</p:notes>
</file>

<file path=ppt/notesSlides/notesSlide6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For a two</a:t>
            </a:r>
            <a:r>
              <a:rPr lang="en-US" baseline="0" dirty="0"/>
              <a:t> sample t-test with unknown variances or with known unequal variances, the </a:t>
            </a:r>
            <a:r>
              <a:rPr lang="en-US" i="1" baseline="0" dirty="0"/>
              <a:t>test statistic </a:t>
            </a:r>
            <a:r>
              <a:rPr lang="en-US" baseline="0" dirty="0"/>
              <a:t>is not calculated using the pooled standard deviation.</a:t>
            </a:r>
          </a:p>
          <a:p>
            <a:pPr>
              <a:buFont typeface="Arial" pitchFamily="34" charset="0"/>
              <a:buChar char="•"/>
            </a:pPr>
            <a:r>
              <a:rPr lang="en-US" i="1" baseline="0" dirty="0"/>
              <a:t> Pooled variance </a:t>
            </a:r>
            <a:r>
              <a:rPr lang="en-US" baseline="0" dirty="0"/>
              <a:t>is a method for estimating variance given several different samples taken in different circumstances where the mean may vary between samples but the true variance is assumed to remain the same. When we cannot assume equal variances or if we know they are unequal we cannot make the same assertions by using pooled variances. Therefore we use the standard deviation of each sample separately in our </a:t>
            </a:r>
            <a:r>
              <a:rPr lang="en-US" baseline="0" dirty="0" err="1"/>
              <a:t>t</a:t>
            </a:r>
            <a:r>
              <a:rPr lang="en-US" sz="900" baseline="0" dirty="0" err="1"/>
              <a:t>calc</a:t>
            </a:r>
            <a:r>
              <a:rPr lang="en-US" baseline="0" dirty="0"/>
              <a:t> equation. </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660</a:t>
            </a:fld>
            <a:endParaRPr lang="en-US" dirty="0"/>
          </a:p>
        </p:txBody>
      </p:sp>
    </p:spTree>
    <p:extLst>
      <p:ext uri="{BB962C8B-B14F-4D97-AF65-F5344CB8AC3E}">
        <p14:creationId xmlns:p14="http://schemas.microsoft.com/office/powerpoint/2010/main" val="42633617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a:t>
            </a:r>
            <a:r>
              <a:rPr lang="en-US" baseline="0" dirty="0"/>
              <a:t> first step in plotting a process map is deciding what the beginning and end points are for the process you are trying to depict.</a:t>
            </a:r>
          </a:p>
          <a:p>
            <a:pPr>
              <a:buFont typeface="Arial" pitchFamily="34" charset="0"/>
              <a:buChar char="•"/>
            </a:pPr>
            <a:r>
              <a:rPr lang="en-US" baseline="0" dirty="0"/>
              <a:t>You might be trying to map a whole process that begins and ends with the customer, or maybe you are trying to map out a segment of it.</a:t>
            </a:r>
          </a:p>
          <a:p>
            <a:pPr>
              <a:buFont typeface="Arial" pitchFamily="34" charset="0"/>
              <a:buChar char="•"/>
            </a:pPr>
            <a:r>
              <a:rPr lang="en-US" baseline="0" dirty="0"/>
              <a:t>An </a:t>
            </a:r>
            <a:r>
              <a:rPr lang="en-US" b="1" baseline="0" dirty="0"/>
              <a:t>operational definition </a:t>
            </a:r>
            <a:r>
              <a:rPr lang="en-US" baseline="0" dirty="0"/>
              <a:t>is an exact description – in other words it is useful in removing ambiguity and reduces the chances of getting disparate results from a process when it is performed by different people.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a:t>
            </a:fld>
            <a:endParaRPr lang="en-US" dirty="0"/>
          </a:p>
        </p:txBody>
      </p:sp>
    </p:spTree>
    <p:extLst>
      <p:ext uri="{BB962C8B-B14F-4D97-AF65-F5344CB8AC3E}">
        <p14:creationId xmlns:p14="http://schemas.microsoft.com/office/powerpoint/2010/main" val="1228137499"/>
      </p:ext>
    </p:extLst>
  </p:cSld>
  <p:clrMapOvr>
    <a:masterClrMapping/>
  </p:clrMapOvr>
</p:notes>
</file>

<file path=ppt/notesSlides/notesSlide6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 using a paired</a:t>
            </a:r>
            <a:r>
              <a:rPr lang="en-US" baseline="0" dirty="0"/>
              <a:t> t-test, the test statistic is calculated using the average difference between the data pairs, the standard deviation of the differences, and the sample size of either population.</a:t>
            </a:r>
          </a:p>
          <a:p>
            <a:pPr>
              <a:buFont typeface="Arial" pitchFamily="34" charset="0"/>
              <a:buChar char="•"/>
            </a:pPr>
            <a:r>
              <a:rPr lang="en-US" baseline="0" dirty="0"/>
              <a:t> The critical </a:t>
            </a:r>
            <a:r>
              <a:rPr lang="en-US" i="1" baseline="0" dirty="0"/>
              <a:t>t</a:t>
            </a:r>
            <a:r>
              <a:rPr lang="en-US" baseline="0" dirty="0"/>
              <a:t> is looked up using the significance level alpha and degrees of freedom (n – 1).</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661</a:t>
            </a:fld>
            <a:endParaRPr lang="en-US" dirty="0"/>
          </a:p>
        </p:txBody>
      </p:sp>
    </p:spTree>
    <p:extLst>
      <p:ext uri="{BB962C8B-B14F-4D97-AF65-F5344CB8AC3E}">
        <p14:creationId xmlns:p14="http://schemas.microsoft.com/office/powerpoint/2010/main" val="2619583786"/>
      </p:ext>
    </p:extLst>
  </p:cSld>
  <p:clrMapOvr>
    <a:masterClrMapping/>
  </p:clrMapOvr>
</p:notes>
</file>

<file path=ppt/notesSlides/notesSlide6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decision rules leverage the calculated t-statistic and the critical t statistic, which we learned how to determine a few pages earlier.</a:t>
            </a:r>
          </a:p>
          <a:p>
            <a:pPr>
              <a:buFont typeface="Arial" pitchFamily="34" charset="0"/>
              <a:buChar char="•"/>
            </a:pPr>
            <a:r>
              <a:rPr lang="en-US" baseline="0" dirty="0"/>
              <a:t> If the absolute value of the calculated </a:t>
            </a:r>
            <a:r>
              <a:rPr lang="en-US" i="1" baseline="0" dirty="0"/>
              <a:t>t</a:t>
            </a:r>
            <a:r>
              <a:rPr lang="en-US" baseline="0" dirty="0"/>
              <a:t> is greater than the critical </a:t>
            </a:r>
            <a:r>
              <a:rPr lang="en-US" i="1" baseline="0" dirty="0"/>
              <a:t>t</a:t>
            </a:r>
            <a:r>
              <a:rPr lang="en-US" baseline="0" dirty="0"/>
              <a:t>, we reject the null hypothesis that the population means are equal, and claim there is a statistically significant difference.</a:t>
            </a:r>
          </a:p>
          <a:p>
            <a:pPr>
              <a:buFont typeface="Arial" pitchFamily="34" charset="0"/>
              <a:buChar char="•"/>
            </a:pPr>
            <a:r>
              <a:rPr lang="en-US" baseline="0" dirty="0"/>
              <a:t> If the absolute value of the calculated </a:t>
            </a:r>
            <a:r>
              <a:rPr lang="en-US" i="1" baseline="0" dirty="0"/>
              <a:t>t</a:t>
            </a:r>
            <a:r>
              <a:rPr lang="en-US" baseline="0" dirty="0"/>
              <a:t> is less than the critical </a:t>
            </a:r>
            <a:r>
              <a:rPr lang="en-US" i="1" baseline="0" dirty="0"/>
              <a:t>t</a:t>
            </a:r>
            <a:r>
              <a:rPr lang="en-US" baseline="0" dirty="0"/>
              <a:t>, we fail to reject the null hypothesis.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662</a:t>
            </a:fld>
            <a:endParaRPr lang="en-US" dirty="0"/>
          </a:p>
        </p:txBody>
      </p:sp>
    </p:spTree>
    <p:extLst>
      <p:ext uri="{BB962C8B-B14F-4D97-AF65-F5344CB8AC3E}">
        <p14:creationId xmlns:p14="http://schemas.microsoft.com/office/powerpoint/2010/main" val="1676799588"/>
      </p:ext>
    </p:extLst>
  </p:cSld>
  <p:clrMapOvr>
    <a:masterClrMapping/>
  </p:clrMapOvr>
</p:notes>
</file>

<file path=ppt/notesSlides/notesSlide6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a:t>
            </a:r>
            <a:r>
              <a:rPr lang="en-US" baseline="0" dirty="0"/>
              <a:t> example we will be comparing the average price of a product in two different states.</a:t>
            </a:r>
          </a:p>
          <a:p>
            <a:pPr>
              <a:buFont typeface="Arial" pitchFamily="34" charset="0"/>
              <a:buChar char="•"/>
            </a:pPr>
            <a:r>
              <a:rPr lang="en-US" baseline="0" dirty="0"/>
              <a:t>The null hypothesis is that the price in state A is equal to the price in state B.</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663</a:t>
            </a:fld>
            <a:endParaRPr lang="en-US" dirty="0"/>
          </a:p>
        </p:txBody>
      </p:sp>
    </p:spTree>
    <p:extLst>
      <p:ext uri="{BB962C8B-B14F-4D97-AF65-F5344CB8AC3E}">
        <p14:creationId xmlns:p14="http://schemas.microsoft.com/office/powerpoint/2010/main" val="2419172464"/>
      </p:ext>
    </p:extLst>
  </p:cSld>
  <p:clrMapOvr>
    <a:masterClrMapping/>
  </p:clrMapOvr>
</p:notes>
</file>

<file path=ppt/notesSlides/notesSlide6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 we must check normality of the data.</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664</a:t>
            </a:fld>
            <a:endParaRPr lang="en-US" dirty="0"/>
          </a:p>
        </p:txBody>
      </p:sp>
    </p:spTree>
    <p:extLst>
      <p:ext uri="{BB962C8B-B14F-4D97-AF65-F5344CB8AC3E}">
        <p14:creationId xmlns:p14="http://schemas.microsoft.com/office/powerpoint/2010/main" val="2438220103"/>
      </p:ext>
    </p:extLst>
  </p:cSld>
  <p:clrMapOvr>
    <a:masterClrMapping/>
  </p:clrMapOvr>
</p:notes>
</file>

<file path=ppt/notesSlides/notesSlide6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665</a:t>
            </a:fld>
            <a:endParaRPr lang="en-US" dirty="0"/>
          </a:p>
        </p:txBody>
      </p:sp>
    </p:spTree>
    <p:extLst>
      <p:ext uri="{BB962C8B-B14F-4D97-AF65-F5344CB8AC3E}">
        <p14:creationId xmlns:p14="http://schemas.microsoft.com/office/powerpoint/2010/main" val="201726339"/>
      </p:ext>
    </p:extLst>
  </p:cSld>
  <p:clrMapOvr>
    <a:masterClrMapping/>
  </p:clrMapOvr>
</p:notes>
</file>

<file path=ppt/notesSlides/notesSlide6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By</a:t>
            </a:r>
            <a:r>
              <a:rPr lang="en-US" baseline="0" dirty="0"/>
              <a:t> following the instructions on the previous page, we first determine if the data follow a normal distribution. In this case, you can see that the p-value for both is higher than 0.05, so we fail to reject the null hypothesis that the data are normally distributed.</a:t>
            </a:r>
          </a:p>
          <a:p>
            <a:pPr>
              <a:buFont typeface="Arial" pitchFamily="34" charset="0"/>
              <a:buChar char="•"/>
            </a:pPr>
            <a:r>
              <a:rPr lang="en-US" baseline="0" dirty="0"/>
              <a:t> If the data are not normally distributed, we must use a different test.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666</a:t>
            </a:fld>
            <a:endParaRPr lang="en-US" dirty="0"/>
          </a:p>
        </p:txBody>
      </p:sp>
    </p:spTree>
    <p:extLst>
      <p:ext uri="{BB962C8B-B14F-4D97-AF65-F5344CB8AC3E}">
        <p14:creationId xmlns:p14="http://schemas.microsoft.com/office/powerpoint/2010/main" val="2992605540"/>
      </p:ext>
    </p:extLst>
  </p:cSld>
  <p:clrMapOvr>
    <a:masterClrMapping/>
  </p:clrMapOvr>
</p:notes>
</file>

<file path=ppt/notesSlides/notesSlide6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that</a:t>
            </a:r>
            <a:r>
              <a:rPr lang="en-US" baseline="0" dirty="0"/>
              <a:t> we know the data are normal, we must determine if the variances are equal.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667</a:t>
            </a:fld>
            <a:endParaRPr lang="en-US" dirty="0"/>
          </a:p>
        </p:txBody>
      </p:sp>
    </p:spTree>
    <p:extLst>
      <p:ext uri="{BB962C8B-B14F-4D97-AF65-F5344CB8AC3E}">
        <p14:creationId xmlns:p14="http://schemas.microsoft.com/office/powerpoint/2010/main" val="4158740037"/>
      </p:ext>
    </p:extLst>
  </p:cSld>
  <p:clrMapOvr>
    <a:masterClrMapping/>
  </p:clrMapOvr>
</p:notes>
</file>

<file path=ppt/notesSlides/notesSlide6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668</a:t>
            </a:fld>
            <a:endParaRPr lang="en-US" dirty="0"/>
          </a:p>
        </p:txBody>
      </p:sp>
    </p:spTree>
    <p:extLst>
      <p:ext uri="{BB962C8B-B14F-4D97-AF65-F5344CB8AC3E}">
        <p14:creationId xmlns:p14="http://schemas.microsoft.com/office/powerpoint/2010/main" val="2962322823"/>
      </p:ext>
    </p:extLst>
  </p:cSld>
  <p:clrMapOvr>
    <a:masterClrMapping/>
  </p:clrMapOvr>
</p:notes>
</file>

<file path=ppt/notesSlides/notesSlide6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know</a:t>
            </a:r>
            <a:r>
              <a:rPr lang="en-US" baseline="0" dirty="0"/>
              <a:t> the data are normal, and the variances are equal, we can run the two-sample t-test.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669</a:t>
            </a:fld>
            <a:endParaRPr lang="en-US" dirty="0"/>
          </a:p>
        </p:txBody>
      </p:sp>
    </p:spTree>
    <p:extLst>
      <p:ext uri="{BB962C8B-B14F-4D97-AF65-F5344CB8AC3E}">
        <p14:creationId xmlns:p14="http://schemas.microsoft.com/office/powerpoint/2010/main" val="877801367"/>
      </p:ext>
    </p:extLst>
  </p:cSld>
  <p:clrMapOvr>
    <a:masterClrMapping/>
  </p:clrMapOvr>
</p:notes>
</file>

<file path=ppt/notesSlides/notesSlide6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Steps to run a two-sample t-test in Minitab</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670</a:t>
            </a:fld>
            <a:endParaRPr lang="en-US" dirty="0"/>
          </a:p>
        </p:txBody>
      </p:sp>
    </p:spTree>
    <p:extLst>
      <p:ext uri="{BB962C8B-B14F-4D97-AF65-F5344CB8AC3E}">
        <p14:creationId xmlns:p14="http://schemas.microsoft.com/office/powerpoint/2010/main" val="40808705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2 is to determine</a:t>
            </a:r>
            <a:r>
              <a:rPr lang="en-US" baseline="0" dirty="0"/>
              <a:t> what the process steps are and sort them into the proper order.</a:t>
            </a:r>
          </a:p>
          <a:p>
            <a:pPr>
              <a:buFont typeface="Arial" pitchFamily="34" charset="0"/>
              <a:buChar char="•"/>
            </a:pPr>
            <a:r>
              <a:rPr lang="en-US" baseline="0" dirty="0"/>
              <a:t>There are a few ways to do this:</a:t>
            </a:r>
          </a:p>
          <a:p>
            <a:pPr marL="228600" indent="-228600">
              <a:buFont typeface="+mj-lt"/>
              <a:buAutoNum type="arabicParenR"/>
            </a:pPr>
            <a:r>
              <a:rPr lang="en-US" baseline="0" dirty="0"/>
              <a:t>Consult with process SMEs or observe the process to see how it is actually performed</a:t>
            </a:r>
          </a:p>
          <a:p>
            <a:pPr marL="228600" indent="-228600">
              <a:buFont typeface="+mj-lt"/>
              <a:buAutoNum type="arabicParenR"/>
            </a:pPr>
            <a:r>
              <a:rPr lang="en-US" baseline="0" dirty="0"/>
              <a:t>Usually it is a good idea to do both. Sometimes hearing what is “supposed” to happen might be different than what you observe, and this indicates a problem.</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a:t>
            </a:fld>
            <a:endParaRPr lang="en-US" dirty="0"/>
          </a:p>
        </p:txBody>
      </p:sp>
    </p:spTree>
    <p:extLst>
      <p:ext uri="{BB962C8B-B14F-4D97-AF65-F5344CB8AC3E}">
        <p14:creationId xmlns:p14="http://schemas.microsoft.com/office/powerpoint/2010/main" val="1441536117"/>
      </p:ext>
    </p:extLst>
  </p:cSld>
  <p:clrMapOvr>
    <a:masterClrMapping/>
  </p:clrMapOvr>
</p:notes>
</file>

<file path=ppt/notesSlides/notesSlide6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671</a:t>
            </a:fld>
            <a:endParaRPr lang="en-US" dirty="0"/>
          </a:p>
        </p:txBody>
      </p:sp>
    </p:spTree>
    <p:extLst>
      <p:ext uri="{BB962C8B-B14F-4D97-AF65-F5344CB8AC3E}">
        <p14:creationId xmlns:p14="http://schemas.microsoft.com/office/powerpoint/2010/main" val="3324033532"/>
      </p:ext>
    </p:extLst>
  </p:cSld>
  <p:clrMapOvr>
    <a:masterClrMapping/>
  </p:clrMapOvr>
</p:notes>
</file>

<file path=ppt/notesSlides/notesSlide6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672</a:t>
            </a:fld>
            <a:endParaRPr lang="en-US" dirty="0"/>
          </a:p>
        </p:txBody>
      </p:sp>
    </p:spTree>
    <p:extLst>
      <p:ext uri="{BB962C8B-B14F-4D97-AF65-F5344CB8AC3E}">
        <p14:creationId xmlns:p14="http://schemas.microsoft.com/office/powerpoint/2010/main" val="3819363898"/>
      </p:ext>
    </p:extLst>
  </p:cSld>
  <p:clrMapOvr>
    <a:masterClrMapping/>
  </p:clrMapOvr>
</p:notes>
</file>

<file path=ppt/notesSlides/notesSlide6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Additional</a:t>
            </a:r>
            <a:r>
              <a:rPr lang="en-US" baseline="0" dirty="0"/>
              <a:t> step to run at two-sample t-test assuming “unequal” variances.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673</a:t>
            </a:fld>
            <a:endParaRPr lang="en-US" dirty="0"/>
          </a:p>
        </p:txBody>
      </p:sp>
    </p:spTree>
    <p:extLst>
      <p:ext uri="{BB962C8B-B14F-4D97-AF65-F5344CB8AC3E}">
        <p14:creationId xmlns:p14="http://schemas.microsoft.com/office/powerpoint/2010/main" val="3703767456"/>
      </p:ext>
    </p:extLst>
  </p:cSld>
  <p:clrMapOvr>
    <a:masterClrMapping/>
  </p:clrMapOvr>
</p:notes>
</file>

<file path=ppt/notesSlides/notesSlide6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674</a:t>
            </a:fld>
            <a:endParaRPr lang="en-US" dirty="0"/>
          </a:p>
        </p:txBody>
      </p:sp>
    </p:spTree>
    <p:extLst>
      <p:ext uri="{BB962C8B-B14F-4D97-AF65-F5344CB8AC3E}">
        <p14:creationId xmlns:p14="http://schemas.microsoft.com/office/powerpoint/2010/main" val="4072539247"/>
      </p:ext>
    </p:extLst>
  </p:cSld>
  <p:clrMapOvr>
    <a:masterClrMapping/>
  </p:clrMapOvr>
</p:notes>
</file>

<file path=ppt/notesSlides/notesSlide6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675</a:t>
            </a:fld>
            <a:endParaRPr lang="en-US" dirty="0"/>
          </a:p>
        </p:txBody>
      </p:sp>
    </p:spTree>
    <p:extLst>
      <p:ext uri="{BB962C8B-B14F-4D97-AF65-F5344CB8AC3E}">
        <p14:creationId xmlns:p14="http://schemas.microsoft.com/office/powerpoint/2010/main" val="718194579"/>
      </p:ext>
    </p:extLst>
  </p:cSld>
  <p:clrMapOvr>
    <a:masterClrMapping/>
  </p:clrMapOvr>
</p:notes>
</file>

<file path=ppt/notesSlides/notesSlide6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676</a:t>
            </a:fld>
            <a:endParaRPr lang="en-US" dirty="0"/>
          </a:p>
        </p:txBody>
      </p:sp>
    </p:spTree>
    <p:extLst>
      <p:ext uri="{BB962C8B-B14F-4D97-AF65-F5344CB8AC3E}">
        <p14:creationId xmlns:p14="http://schemas.microsoft.com/office/powerpoint/2010/main" val="1951200434"/>
      </p:ext>
    </p:extLst>
  </p:cSld>
  <p:clrMapOvr>
    <a:masterClrMapping/>
  </p:clrMapOvr>
</p:notes>
</file>

<file path=ppt/notesSlides/notesSlide6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this case study we will use a paired t-test. We are looking to determine if the average salaries of male and female professors are the same.</a:t>
            </a:r>
          </a:p>
          <a:p>
            <a:pPr>
              <a:buFont typeface="Arial" pitchFamily="34" charset="0"/>
              <a:buChar char="•"/>
            </a:pPr>
            <a:r>
              <a:rPr lang="en-US" baseline="0" dirty="0"/>
              <a:t> The null hypothesis is that the difference between the two groups is 0.</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677</a:t>
            </a:fld>
            <a:endParaRPr lang="en-US" dirty="0"/>
          </a:p>
        </p:txBody>
      </p:sp>
    </p:spTree>
    <p:extLst>
      <p:ext uri="{BB962C8B-B14F-4D97-AF65-F5344CB8AC3E}">
        <p14:creationId xmlns:p14="http://schemas.microsoft.com/office/powerpoint/2010/main" val="2197445230"/>
      </p:ext>
    </p:extLst>
  </p:cSld>
  <p:clrMapOvr>
    <a:masterClrMapping/>
  </p:clrMapOvr>
</p:notes>
</file>

<file path=ppt/notesSlides/notesSlide6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First,</a:t>
            </a:r>
            <a:r>
              <a:rPr lang="en-US" baseline="0" dirty="0"/>
              <a:t> we must determine if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678</a:t>
            </a:fld>
            <a:endParaRPr lang="en-US" dirty="0"/>
          </a:p>
        </p:txBody>
      </p:sp>
    </p:spTree>
    <p:extLst>
      <p:ext uri="{BB962C8B-B14F-4D97-AF65-F5344CB8AC3E}">
        <p14:creationId xmlns:p14="http://schemas.microsoft.com/office/powerpoint/2010/main" val="2590623466"/>
      </p:ext>
    </p:extLst>
  </p:cSld>
  <p:clrMapOvr>
    <a:masterClrMapping/>
  </p:clrMapOvr>
</p:notes>
</file>

<file path=ppt/notesSlides/notesSlide6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679</a:t>
            </a:fld>
            <a:endParaRPr lang="en-US" dirty="0"/>
          </a:p>
        </p:txBody>
      </p:sp>
    </p:spTree>
    <p:extLst>
      <p:ext uri="{BB962C8B-B14F-4D97-AF65-F5344CB8AC3E}">
        <p14:creationId xmlns:p14="http://schemas.microsoft.com/office/powerpoint/2010/main" val="2006681409"/>
      </p:ext>
    </p:extLst>
  </p:cSld>
  <p:clrMapOvr>
    <a:masterClrMapping/>
  </p:clrMapOvr>
</p:notes>
</file>

<file path=ppt/notesSlides/notesSlide6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Finally</a:t>
            </a:r>
            <a:r>
              <a:rPr lang="en-US" baseline="0" dirty="0"/>
              <a:t> – we run the paired t-test to compare the means of the two data sets.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680</a:t>
            </a:fld>
            <a:endParaRPr lang="en-US" dirty="0"/>
          </a:p>
        </p:txBody>
      </p:sp>
    </p:spTree>
    <p:extLst>
      <p:ext uri="{BB962C8B-B14F-4D97-AF65-F5344CB8AC3E}">
        <p14:creationId xmlns:p14="http://schemas.microsoft.com/office/powerpoint/2010/main" val="57397193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3 is to actually “map” the process using the appropriate symbols.</a:t>
            </a:r>
          </a:p>
          <a:p>
            <a:pPr>
              <a:buFont typeface="Arial" pitchFamily="34" charset="0"/>
              <a:buChar char="•"/>
            </a:pPr>
            <a:r>
              <a:rPr lang="en-US" baseline="0" dirty="0"/>
              <a:t>Mapping the process with sticky notes on a white board is a good practice because the map is easy to adjust until the team agrees that it is finished.</a:t>
            </a:r>
          </a:p>
          <a:p>
            <a:pPr>
              <a:buFont typeface="Arial" pitchFamily="34" charset="0"/>
              <a:buChar char="•"/>
            </a:pPr>
            <a:r>
              <a:rPr lang="en-US" baseline="0" dirty="0"/>
              <a:t>Use a dry-erase marker to draw the flow lines between the sticky notes.</a:t>
            </a:r>
          </a:p>
          <a:p>
            <a:pPr>
              <a:buFont typeface="Arial" pitchFamily="34" charset="0"/>
              <a:buChar char="•"/>
            </a:pPr>
            <a:r>
              <a:rPr lang="en-US" baseline="0" dirty="0"/>
              <a:t>When the team is satisfied that the process is accurate, record it using whatever software is appropriate for your business (MS Excel, Visio, PowerPoint, Word, or any other preferred software).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a:t>
            </a:fld>
            <a:endParaRPr lang="en-US" dirty="0"/>
          </a:p>
        </p:txBody>
      </p:sp>
    </p:spTree>
    <p:extLst>
      <p:ext uri="{BB962C8B-B14F-4D97-AF65-F5344CB8AC3E}">
        <p14:creationId xmlns:p14="http://schemas.microsoft.com/office/powerpoint/2010/main" val="121749907"/>
      </p:ext>
    </p:extLst>
  </p:cSld>
  <p:clrMapOvr>
    <a:masterClrMapping/>
  </p:clrMapOvr>
</p:notes>
</file>

<file path=ppt/notesSlides/notesSlide6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681</a:t>
            </a:fld>
            <a:endParaRPr lang="en-US" dirty="0"/>
          </a:p>
        </p:txBody>
      </p:sp>
    </p:spTree>
    <p:extLst>
      <p:ext uri="{BB962C8B-B14F-4D97-AF65-F5344CB8AC3E}">
        <p14:creationId xmlns:p14="http://schemas.microsoft.com/office/powerpoint/2010/main" val="628130803"/>
      </p:ext>
    </p:extLst>
  </p:cSld>
  <p:clrMapOvr>
    <a:masterClrMapping/>
  </p:clrMapOvr>
</p:notes>
</file>

<file path=ppt/notesSlides/notesSlide6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Because the p-value is higher than 0.05, we again fail</a:t>
            </a:r>
            <a:r>
              <a:rPr lang="en-US" baseline="0" dirty="0"/>
              <a:t> to reject the null hypothesis, meaning that there is no statistically significant difference between the salaries of male and female professors.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682</a:t>
            </a:fld>
            <a:endParaRPr lang="en-US" dirty="0"/>
          </a:p>
        </p:txBody>
      </p:sp>
    </p:spTree>
    <p:extLst>
      <p:ext uri="{BB962C8B-B14F-4D97-AF65-F5344CB8AC3E}">
        <p14:creationId xmlns:p14="http://schemas.microsoft.com/office/powerpoint/2010/main" val="2795253230"/>
      </p:ext>
    </p:extLst>
  </p:cSld>
  <p:clrMapOvr>
    <a:masterClrMapping/>
  </p:clrMapOvr>
</p:notes>
</file>

<file path=ppt/notesSlides/notesSlide6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683</a:t>
            </a:fld>
            <a:endParaRPr lang="en-US" dirty="0"/>
          </a:p>
        </p:txBody>
      </p:sp>
    </p:spTree>
    <p:extLst>
      <p:ext uri="{BB962C8B-B14F-4D97-AF65-F5344CB8AC3E}">
        <p14:creationId xmlns:p14="http://schemas.microsoft.com/office/powerpoint/2010/main" val="290931267"/>
      </p:ext>
    </p:extLst>
  </p:cSld>
  <p:clrMapOvr>
    <a:masterClrMapping/>
  </p:clrMapOvr>
</p:notes>
</file>

<file path=ppt/notesSlides/notesSlide6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the one-sample</a:t>
            </a:r>
            <a:r>
              <a:rPr lang="en-US" baseline="0" dirty="0"/>
              <a:t> t-test, the one-sample variance test is a study to determine if there is a difference between a population parameter and a specific value. Instead of it being a comparison for the mean, it is the variance.</a:t>
            </a:r>
          </a:p>
          <a:p>
            <a:pPr>
              <a:buFont typeface="Arial" pitchFamily="34" charset="0"/>
              <a:buChar char="•"/>
            </a:pPr>
            <a:r>
              <a:rPr lang="en-US" baseline="0" dirty="0"/>
              <a:t>The null hypothesis is that the population variance is equal to a specified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684</a:t>
            </a:fld>
            <a:endParaRPr lang="en-US" dirty="0"/>
          </a:p>
        </p:txBody>
      </p:sp>
    </p:spTree>
    <p:extLst>
      <p:ext uri="{BB962C8B-B14F-4D97-AF65-F5344CB8AC3E}">
        <p14:creationId xmlns:p14="http://schemas.microsoft.com/office/powerpoint/2010/main" val="1205099194"/>
      </p:ext>
    </p:extLst>
  </p:cSld>
  <p:clrMapOvr>
    <a:masterClrMapping/>
  </p:clrMapOvr>
</p:notes>
</file>

<file path=ppt/notesSlides/notesSlide6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In a chi-square test, the test statistic follows a chi-square distribution when the null hypothesis is true.</a:t>
            </a:r>
          </a:p>
          <a:p>
            <a:pPr>
              <a:buFont typeface="Arial" pitchFamily="34" charset="0"/>
              <a:buChar char="•"/>
            </a:pPr>
            <a:r>
              <a:rPr lang="en-US" baseline="0" dirty="0"/>
              <a:t> The test can be used to test the equality of a variance to a specified value. For the test to be valid, the distribution must be normally distributed.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685</a:t>
            </a:fld>
            <a:endParaRPr lang="en-US" dirty="0"/>
          </a:p>
        </p:txBody>
      </p:sp>
    </p:spTree>
    <p:extLst>
      <p:ext uri="{BB962C8B-B14F-4D97-AF65-F5344CB8AC3E}">
        <p14:creationId xmlns:p14="http://schemas.microsoft.com/office/powerpoint/2010/main" val="2927052188"/>
      </p:ext>
    </p:extLst>
  </p:cSld>
  <p:clrMapOvr>
    <a:masterClrMapping/>
  </p:clrMapOvr>
</p:notes>
</file>

<file path=ppt/notesSlides/notesSlide6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a:t>
            </a:r>
            <a:r>
              <a:rPr lang="en-US" baseline="0" dirty="0"/>
              <a:t> statistic is calculated using the observed variance of the sample from the population, as well as the sample size and the specified value for variance we are comparing against.</a:t>
            </a:r>
          </a:p>
          <a:p>
            <a:pPr>
              <a:buFont typeface="Arial" pitchFamily="34" charset="0"/>
              <a:buChar char="•"/>
            </a:pPr>
            <a:r>
              <a:rPr lang="en-US" baseline="0" dirty="0"/>
              <a:t> Like in other tests we discussed, we compare the calculated chi-square statistic against a critical value, which is a chi-square table value that can be located based on the determined significance level and (n </a:t>
            </a:r>
            <a:r>
              <a:rPr lang="en-US" sz="1200" i="1" dirty="0"/>
              <a:t>– </a:t>
            </a:r>
            <a:r>
              <a:rPr lang="en-US" baseline="0" dirty="0"/>
              <a:t>1) degrees of freedom.</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686</a:t>
            </a:fld>
            <a:endParaRPr lang="en-US" dirty="0"/>
          </a:p>
        </p:txBody>
      </p:sp>
    </p:spTree>
    <p:extLst>
      <p:ext uri="{BB962C8B-B14F-4D97-AF65-F5344CB8AC3E}">
        <p14:creationId xmlns:p14="http://schemas.microsoft.com/office/powerpoint/2010/main" val="2386414901"/>
      </p:ext>
    </p:extLst>
  </p:cSld>
  <p:clrMapOvr>
    <a:masterClrMapping/>
  </p:clrMapOvr>
</p:notes>
</file>

<file path=ppt/notesSlides/notesSlide6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a:t>
            </a:r>
            <a:r>
              <a:rPr lang="en-US" baseline="0" dirty="0"/>
              <a:t> compare the calculated chi-square statistic to the critical value to determine how we resolve the hypothesis.</a:t>
            </a:r>
          </a:p>
          <a:p>
            <a:pPr>
              <a:buFont typeface="Arial" pitchFamily="34" charset="0"/>
              <a:buChar char="•"/>
            </a:pPr>
            <a:r>
              <a:rPr lang="en-US" baseline="0" dirty="0"/>
              <a:t> If the absolute value of the statistic is greater that the critical value, then we reject the null and claim that the population variance is different than the specified value. Otherwise, we fail to reject the null.</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687</a:t>
            </a:fld>
            <a:endParaRPr lang="en-US" dirty="0"/>
          </a:p>
        </p:txBody>
      </p:sp>
    </p:spTree>
    <p:extLst>
      <p:ext uri="{BB962C8B-B14F-4D97-AF65-F5344CB8AC3E}">
        <p14:creationId xmlns:p14="http://schemas.microsoft.com/office/powerpoint/2010/main" val="637455160"/>
      </p:ext>
    </p:extLst>
  </p:cSld>
  <p:clrMapOvr>
    <a:masterClrMapping/>
  </p:clrMapOvr>
</p:notes>
</file>

<file path=ppt/notesSlides/notesSlide6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case study we will use the software</a:t>
            </a:r>
            <a:r>
              <a:rPr lang="en-US" baseline="0" dirty="0"/>
              <a:t> to determine if the variance in the height of basketball players is zero or different from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688</a:t>
            </a:fld>
            <a:endParaRPr lang="en-US" dirty="0"/>
          </a:p>
        </p:txBody>
      </p:sp>
    </p:spTree>
    <p:extLst>
      <p:ext uri="{BB962C8B-B14F-4D97-AF65-F5344CB8AC3E}">
        <p14:creationId xmlns:p14="http://schemas.microsoft.com/office/powerpoint/2010/main" val="4120824571"/>
      </p:ext>
    </p:extLst>
  </p:cSld>
  <p:clrMapOvr>
    <a:masterClrMapping/>
  </p:clrMapOvr>
</p:notes>
</file>

<file path=ppt/notesSlides/notesSlide6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Follow</a:t>
            </a:r>
            <a:r>
              <a:rPr lang="en-US" baseline="0" dirty="0"/>
              <a:t> these steps to use the software to run the one-sample variance test. First, test if the data is normally distributed.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689</a:t>
            </a:fld>
            <a:endParaRPr lang="en-US" dirty="0"/>
          </a:p>
        </p:txBody>
      </p:sp>
    </p:spTree>
    <p:extLst>
      <p:ext uri="{BB962C8B-B14F-4D97-AF65-F5344CB8AC3E}">
        <p14:creationId xmlns:p14="http://schemas.microsoft.com/office/powerpoint/2010/main" val="2920873779"/>
      </p:ext>
    </p:extLst>
  </p:cSld>
  <p:clrMapOvr>
    <a:masterClrMapping/>
  </p:clrMapOvr>
</p:notes>
</file>

<file path=ppt/notesSlides/notesSlide6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690</a:t>
            </a:fld>
            <a:endParaRPr lang="en-US" dirty="0"/>
          </a:p>
        </p:txBody>
      </p:sp>
    </p:spTree>
    <p:extLst>
      <p:ext uri="{BB962C8B-B14F-4D97-AF65-F5344CB8AC3E}">
        <p14:creationId xmlns:p14="http://schemas.microsoft.com/office/powerpoint/2010/main" val="26467387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is </a:t>
            </a:r>
            <a:r>
              <a:rPr lang="en-US" baseline="0" dirty="0"/>
              <a:t>a “swim lane” diagram, or “swim lane” process map that depicts responsibilities for the process.</a:t>
            </a:r>
          </a:p>
          <a:p>
            <a:pPr>
              <a:buFont typeface="Arial" pitchFamily="34" charset="0"/>
              <a:buChar char="•"/>
            </a:pPr>
            <a:r>
              <a:rPr lang="en-US" baseline="0" dirty="0"/>
              <a:t>These diagrams can be drawn vertically or horizontally.</a:t>
            </a:r>
          </a:p>
          <a:p>
            <a:pPr>
              <a:buFont typeface="Arial" pitchFamily="34" charset="0"/>
              <a:buChar char="•"/>
            </a:pPr>
            <a:r>
              <a:rPr lang="en-US" baseline="0" dirty="0"/>
              <a:t>The swim lanes can show organizations, roles, or functions within a business.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a:t>
            </a:fld>
            <a:endParaRPr lang="en-US" dirty="0"/>
          </a:p>
        </p:txBody>
      </p:sp>
    </p:spTree>
    <p:extLst>
      <p:ext uri="{BB962C8B-B14F-4D97-AF65-F5344CB8AC3E}">
        <p14:creationId xmlns:p14="http://schemas.microsoft.com/office/powerpoint/2010/main" val="1040535725"/>
      </p:ext>
    </p:extLst>
  </p:cSld>
  <p:clrMapOvr>
    <a:masterClrMapping/>
  </p:clrMapOvr>
</p:notes>
</file>

<file path=ppt/notesSlides/notesSlide6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Recall</a:t>
            </a:r>
            <a:r>
              <a:rPr lang="en-US" baseline="0" dirty="0"/>
              <a:t> that the data must be normally distributed in order for a one-sample variance test to be valid. As you can see from the results, the p-value is greater than 0.05, so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691</a:t>
            </a:fld>
            <a:endParaRPr lang="en-US" dirty="0"/>
          </a:p>
        </p:txBody>
      </p:sp>
    </p:spTree>
    <p:extLst>
      <p:ext uri="{BB962C8B-B14F-4D97-AF65-F5344CB8AC3E}">
        <p14:creationId xmlns:p14="http://schemas.microsoft.com/office/powerpoint/2010/main" val="3765310607"/>
      </p:ext>
    </p:extLst>
  </p:cSld>
  <p:clrMapOvr>
    <a:masterClrMapping/>
  </p:clrMapOvr>
</p:notes>
</file>

<file path=ppt/notesSlides/notesSlide6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a:t>
            </a:r>
            <a:r>
              <a:rPr lang="en-US" baseline="0" dirty="0"/>
              <a:t> the data is normal, we can run the one-sample variance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692</a:t>
            </a:fld>
            <a:endParaRPr lang="en-US" dirty="0"/>
          </a:p>
        </p:txBody>
      </p:sp>
    </p:spTree>
    <p:extLst>
      <p:ext uri="{BB962C8B-B14F-4D97-AF65-F5344CB8AC3E}">
        <p14:creationId xmlns:p14="http://schemas.microsoft.com/office/powerpoint/2010/main" val="1113982529"/>
      </p:ext>
    </p:extLst>
  </p:cSld>
  <p:clrMapOvr>
    <a:masterClrMapping/>
  </p:clrMapOvr>
</p:notes>
</file>

<file path=ppt/notesSlides/notesSlide6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693</a:t>
            </a:fld>
            <a:endParaRPr lang="en-US" dirty="0"/>
          </a:p>
        </p:txBody>
      </p:sp>
    </p:spTree>
    <p:extLst>
      <p:ext uri="{BB962C8B-B14F-4D97-AF65-F5344CB8AC3E}">
        <p14:creationId xmlns:p14="http://schemas.microsoft.com/office/powerpoint/2010/main" val="2188335204"/>
      </p:ext>
    </p:extLst>
  </p:cSld>
  <p:clrMapOvr>
    <a:masterClrMapping/>
  </p:clrMapOvr>
</p:notes>
</file>

<file path=ppt/notesSlides/notesSlide6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Since</a:t>
            </a:r>
            <a:r>
              <a:rPr lang="en-US" baseline="0" dirty="0"/>
              <a:t> the data is normal, we can run the one-sample variance test.</a:t>
            </a:r>
          </a:p>
          <a:p>
            <a:pPr>
              <a:buFont typeface="Arial" pitchFamily="34" charset="0"/>
              <a:buChar char="•"/>
            </a:pPr>
            <a:r>
              <a:rPr lang="en-US" baseline="0" dirty="0"/>
              <a:t>Since the p-value is less than the alpha level, we must reject the null hypothesis that the population variance is equal to zero.</a:t>
            </a:r>
          </a:p>
          <a:p>
            <a:pPr>
              <a:buFont typeface="Arial" pitchFamily="34" charset="0"/>
              <a:buChar char="•"/>
            </a:pPr>
            <a:r>
              <a:rPr lang="en-US" baseline="0" dirty="0"/>
              <a:t>Another way to interpret the results: we can check to see if the specified variance falls within the confidence interval (CI) for the population variance. If it does, then the population variance is statistically the same as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694</a:t>
            </a:fld>
            <a:endParaRPr lang="en-US" dirty="0"/>
          </a:p>
        </p:txBody>
      </p:sp>
    </p:spTree>
    <p:extLst>
      <p:ext uri="{BB962C8B-B14F-4D97-AF65-F5344CB8AC3E}">
        <p14:creationId xmlns:p14="http://schemas.microsoft.com/office/powerpoint/2010/main" val="2026406196"/>
      </p:ext>
    </p:extLst>
  </p:cSld>
  <p:clrMapOvr>
    <a:masterClrMapping/>
  </p:clrMapOvr>
</p:notes>
</file>

<file path=ppt/notesSlides/notesSlide6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695</a:t>
            </a:fld>
            <a:endParaRPr lang="en-US" dirty="0"/>
          </a:p>
        </p:txBody>
      </p:sp>
    </p:spTree>
    <p:extLst>
      <p:ext uri="{BB962C8B-B14F-4D97-AF65-F5344CB8AC3E}">
        <p14:creationId xmlns:p14="http://schemas.microsoft.com/office/powerpoint/2010/main" val="2030458439"/>
      </p:ext>
    </p:extLst>
  </p:cSld>
  <p:clrMapOvr>
    <a:masterClrMapping/>
  </p:clrMapOvr>
</p:notes>
</file>

<file path=ppt/notesSlides/notesSlide6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Similar to a two-sample t-test</a:t>
            </a:r>
            <a:r>
              <a:rPr lang="en-US" baseline="0" dirty="0"/>
              <a:t> to compare two population means, a one-way ANOVA compares </a:t>
            </a:r>
            <a:r>
              <a:rPr lang="en-US" i="1" baseline="0" dirty="0"/>
              <a:t>two or more</a:t>
            </a:r>
            <a:r>
              <a:rPr lang="en-US" baseline="0" dirty="0"/>
              <a:t> population means.</a:t>
            </a:r>
          </a:p>
          <a:p>
            <a:pPr>
              <a:buFont typeface="Arial" pitchFamily="34" charset="0"/>
              <a:buChar char="•"/>
            </a:pPr>
            <a:r>
              <a:rPr lang="en-US" baseline="0" dirty="0"/>
              <a:t>The null hypothesis is that all the means are the same, and the alternative hypothesis is that </a:t>
            </a:r>
            <a:r>
              <a:rPr lang="en-US" i="1" baseline="0" dirty="0"/>
              <a:t>at least one </a:t>
            </a:r>
            <a:r>
              <a:rPr lang="en-US" baseline="0" dirty="0"/>
              <a:t>mean is different from the rest.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696</a:t>
            </a:fld>
            <a:endParaRPr lang="en-US" dirty="0"/>
          </a:p>
        </p:txBody>
      </p:sp>
    </p:spTree>
    <p:extLst>
      <p:ext uri="{BB962C8B-B14F-4D97-AF65-F5344CB8AC3E}">
        <p14:creationId xmlns:p14="http://schemas.microsoft.com/office/powerpoint/2010/main" val="1178528393"/>
      </p:ext>
    </p:extLst>
  </p:cSld>
  <p:clrMapOvr>
    <a:masterClrMapping/>
  </p:clrMapOvr>
</p:notes>
</file>

<file path=ppt/notesSlides/notesSlide6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For a valid test, the following assumptions must be true: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 samples</a:t>
            </a:r>
            <a:r>
              <a:rPr lang="en-US" baseline="0" dirty="0"/>
              <a:t> drawn from the populations are unbiased and representatives,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data are continuous and normally distributed, and </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variances of the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697</a:t>
            </a:fld>
            <a:endParaRPr lang="en-US" dirty="0"/>
          </a:p>
        </p:txBody>
      </p:sp>
    </p:spTree>
    <p:extLst>
      <p:ext uri="{BB962C8B-B14F-4D97-AF65-F5344CB8AC3E}">
        <p14:creationId xmlns:p14="http://schemas.microsoft.com/office/powerpoint/2010/main" val="4255880552"/>
      </p:ext>
    </p:extLst>
  </p:cSld>
  <p:clrMapOvr>
    <a:masterClrMapping/>
  </p:clrMapOvr>
</p:notes>
</file>

<file path=ppt/notesSlides/notesSlide6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ANOVA</a:t>
            </a:r>
            <a:r>
              <a:rPr lang="en-US" baseline="0" dirty="0"/>
              <a:t> is able to compare the means of different populations by examining the variances.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698</a:t>
            </a:fld>
            <a:endParaRPr lang="en-US" dirty="0"/>
          </a:p>
        </p:txBody>
      </p:sp>
    </p:spTree>
    <p:extLst>
      <p:ext uri="{BB962C8B-B14F-4D97-AF65-F5344CB8AC3E}">
        <p14:creationId xmlns:p14="http://schemas.microsoft.com/office/powerpoint/2010/main" val="3357924883"/>
      </p:ext>
    </p:extLst>
  </p:cSld>
  <p:clrMapOvr>
    <a:masterClrMapping/>
  </p:clrMapOvr>
</p:notes>
</file>

<file path=ppt/notesSlides/notesSlide6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means of three</a:t>
            </a:r>
            <a:r>
              <a:rPr lang="en-US" baseline="0" dirty="0"/>
              <a:t> populations could </a:t>
            </a:r>
            <a:r>
              <a:rPr lang="en-US" i="1" baseline="0" dirty="0"/>
              <a:t>look</a:t>
            </a:r>
            <a:r>
              <a:rPr lang="en-US" baseline="0" dirty="0"/>
              <a:t> different because of the variation between groups and variation within groups.</a:t>
            </a:r>
          </a:p>
          <a:p>
            <a:pPr>
              <a:buFont typeface="Arial" pitchFamily="34" charset="0"/>
              <a:buChar char="•"/>
            </a:pPr>
            <a:r>
              <a:rPr lang="en-US" baseline="0" dirty="0"/>
              <a:t> We are looking to see if the means of the groups are the same or are different, so we are more interested in the variation</a:t>
            </a:r>
            <a:r>
              <a:rPr lang="en-US" i="1" baseline="0" dirty="0"/>
              <a:t> between </a:t>
            </a:r>
            <a:r>
              <a:rPr lang="en-US" baseline="0" dirty="0"/>
              <a:t>the groups.</a:t>
            </a:r>
          </a:p>
          <a:p>
            <a:pPr>
              <a:buFont typeface="Arial" pitchFamily="34" charset="0"/>
              <a:buChar char="•"/>
            </a:pPr>
            <a:r>
              <a:rPr lang="en-US" baseline="0" dirty="0"/>
              <a:t> You will hear the terms </a:t>
            </a:r>
            <a:r>
              <a:rPr lang="en-US" i="1" baseline="0" dirty="0"/>
              <a:t>signal</a:t>
            </a:r>
            <a:r>
              <a:rPr lang="en-US" baseline="0" dirty="0"/>
              <a:t> and </a:t>
            </a:r>
            <a:r>
              <a:rPr lang="en-US" i="1" baseline="0" dirty="0"/>
              <a:t>noise </a:t>
            </a:r>
            <a:r>
              <a:rPr lang="en-US" baseline="0" dirty="0"/>
              <a:t>again. The signal is where we want to detect variation between the groups, and the noise is the variation within a population.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699</a:t>
            </a:fld>
            <a:endParaRPr lang="en-US" dirty="0"/>
          </a:p>
        </p:txBody>
      </p:sp>
    </p:spTree>
    <p:extLst>
      <p:ext uri="{BB962C8B-B14F-4D97-AF65-F5344CB8AC3E}">
        <p14:creationId xmlns:p14="http://schemas.microsoft.com/office/powerpoint/2010/main" val="4000519524"/>
      </p:ext>
    </p:extLst>
  </p:cSld>
  <p:clrMapOvr>
    <a:masterClrMapping/>
  </p:clrMapOvr>
</p:notes>
</file>

<file path=ppt/notesSlides/notesSlide6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Using this visual, the purpose of using the ANOVA is to determine if there is a difference between the red data points (the group means of the individual samples).</a:t>
            </a:r>
          </a:p>
          <a:p>
            <a:pPr>
              <a:buFont typeface="Arial" pitchFamily="34" charset="0"/>
              <a:buChar char="•"/>
            </a:pPr>
            <a:r>
              <a:rPr lang="en-US" baseline="0" dirty="0"/>
              <a:t> The variation within the groups can make it difficult to detect the difference between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700</a:t>
            </a:fld>
            <a:endParaRPr lang="en-US" dirty="0"/>
          </a:p>
        </p:txBody>
      </p:sp>
    </p:spTree>
    <p:extLst>
      <p:ext uri="{BB962C8B-B14F-4D97-AF65-F5344CB8AC3E}">
        <p14:creationId xmlns:p14="http://schemas.microsoft.com/office/powerpoint/2010/main" val="1222008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The more variation that can be reduced in the process (by narrowing the distribution), the more easily the customer’s expectations can be met.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aseline="0" dirty="0"/>
              <a:t>A Six Sigma process will yield only 3.4 defects for every million opportunities, but some processes require more quality and some require less.</a:t>
            </a:r>
            <a:endParaRPr lang="en-US" dirty="0"/>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It is important</a:t>
            </a:r>
            <a:r>
              <a:rPr lang="en-US" baseline="0" dirty="0"/>
              <a:t> to note that a Six Sigma level of quality does not come without cost, so one must consider what level of quality is needed or acceptable and how much can be spent on resources to remove the variation.</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a:t>
            </a:fld>
            <a:endParaRPr lang="en-US" dirty="0"/>
          </a:p>
        </p:txBody>
      </p:sp>
    </p:spTree>
    <p:extLst>
      <p:ext uri="{BB962C8B-B14F-4D97-AF65-F5344CB8AC3E}">
        <p14:creationId xmlns:p14="http://schemas.microsoft.com/office/powerpoint/2010/main" val="1862668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 4</a:t>
            </a:r>
            <a:r>
              <a:rPr lang="en-US" baseline="0" dirty="0"/>
              <a:t> is to identify and record the inputs and outputs for each process step.</a:t>
            </a:r>
          </a:p>
          <a:p>
            <a:pPr>
              <a:buFont typeface="Arial" pitchFamily="34" charset="0"/>
              <a:buChar char="•"/>
            </a:pPr>
            <a:r>
              <a:rPr lang="en-US" baseline="0" dirty="0"/>
              <a:t>Ideally, the specifications should be recorded for each step so it is clear what the inputs and outputs should look like to ensure process efficiency and quality.</a:t>
            </a:r>
          </a:p>
          <a:p>
            <a:pPr>
              <a:buFont typeface="Arial" pitchFamily="34" charset="0"/>
              <a:buChar char="•"/>
            </a:pPr>
            <a:r>
              <a:rPr lang="en-US" baseline="0" dirty="0"/>
              <a:t>Because inputs are the source of variation in a process, they need to be analyzed to understand how to monitor and control the variation.</a:t>
            </a:r>
          </a:p>
          <a:p>
            <a:pPr>
              <a:buFont typeface="Arial" pitchFamily="34" charset="0"/>
              <a:buChar char="•"/>
            </a:pPr>
            <a:r>
              <a:rPr lang="en-US" baseline="0" dirty="0"/>
              <a:t>Remember inputs are the x’s in the transfer function. Remember Y = f(x).</a:t>
            </a:r>
          </a:p>
          <a:p>
            <a:pPr>
              <a:buFont typeface="Arial" pitchFamily="34" charset="0"/>
              <a:buChar char="•"/>
            </a:pPr>
            <a:r>
              <a:rPr lang="en-US" baseline="0" dirty="0"/>
              <a:t>The outputs are the result of the process, or little y’s.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a:t>
            </a:fld>
            <a:endParaRPr lang="en-US" dirty="0"/>
          </a:p>
        </p:txBody>
      </p:sp>
    </p:spTree>
    <p:extLst>
      <p:ext uri="{BB962C8B-B14F-4D97-AF65-F5344CB8AC3E}">
        <p14:creationId xmlns:p14="http://schemas.microsoft.com/office/powerpoint/2010/main" val="3941721667"/>
      </p:ext>
    </p:extLst>
  </p:cSld>
  <p:clrMapOvr>
    <a:masterClrMapping/>
  </p:clrMapOvr>
</p:notes>
</file>

<file path=ppt/notesSlides/notesSlide7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On the previous slide, you saw formulas for computing the variation between groups and within groups. The total variation is the sum of the two, and can be computed as the sum of the squares of the differences between the individual observations and grand means.</a:t>
            </a:r>
          </a:p>
          <a:p>
            <a:pPr>
              <a:buFont typeface="Arial" pitchFamily="34" charset="0"/>
              <a:buChar char="•"/>
            </a:pPr>
            <a:r>
              <a:rPr lang="en-US" baseline="0" dirty="0"/>
              <a:t> Between group variation is the sum of the squares of the differences between the grand mean and the group mean.</a:t>
            </a:r>
          </a:p>
          <a:p>
            <a:pPr>
              <a:buFont typeface="Arial" pitchFamily="34" charset="0"/>
              <a:buChar char="•"/>
            </a:pPr>
            <a:r>
              <a:rPr lang="en-US" baseline="0" dirty="0"/>
              <a:t> Within group variation is the sum of the squares of the differences between the individual observations and group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701</a:t>
            </a:fld>
            <a:endParaRPr lang="en-US" dirty="0"/>
          </a:p>
        </p:txBody>
      </p:sp>
    </p:spTree>
    <p:extLst>
      <p:ext uri="{BB962C8B-B14F-4D97-AF65-F5344CB8AC3E}">
        <p14:creationId xmlns:p14="http://schemas.microsoft.com/office/powerpoint/2010/main" val="987171010"/>
      </p:ext>
    </p:extLst>
  </p:cSld>
  <p:clrMapOvr>
    <a:masterClrMapping/>
  </p:clrMapOvr>
</p:notes>
</file>

<file path=ppt/notesSlides/notesSlide7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statistics, the number of degrees of freedom is the number of values in the final calculation of a statistic that are free to vary.</a:t>
            </a:r>
          </a:p>
          <a:p>
            <a:pPr>
              <a:buFont typeface="Arial" pitchFamily="34" charset="0"/>
              <a:buChar char="•"/>
            </a:pPr>
            <a:r>
              <a:rPr lang="en-US" dirty="0"/>
              <a:t> For the different components</a:t>
            </a:r>
            <a:r>
              <a:rPr lang="en-US" baseline="0" dirty="0"/>
              <a:t> of variation, you can see the formulas to calculate the degrees of freedom within.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702</a:t>
            </a:fld>
            <a:endParaRPr lang="en-US" dirty="0"/>
          </a:p>
        </p:txBody>
      </p:sp>
    </p:spTree>
    <p:extLst>
      <p:ext uri="{BB962C8B-B14F-4D97-AF65-F5344CB8AC3E}">
        <p14:creationId xmlns:p14="http://schemas.microsoft.com/office/powerpoint/2010/main" val="977408880"/>
      </p:ext>
    </p:extLst>
  </p:cSld>
  <p:clrMapOvr>
    <a:masterClrMapping/>
  </p:clrMapOvr>
</p:notes>
</file>

<file path=ppt/notesSlides/notesSlide7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Earlier, the</a:t>
            </a:r>
            <a:r>
              <a:rPr lang="en-US" baseline="0" dirty="0"/>
              <a:t> terms signal and noise were introduced.</a:t>
            </a:r>
          </a:p>
          <a:p>
            <a:pPr>
              <a:buFont typeface="Arial" pitchFamily="34" charset="0"/>
              <a:buChar char="•"/>
            </a:pPr>
            <a:r>
              <a:rPr lang="en-US" baseline="0" dirty="0"/>
              <a:t> The</a:t>
            </a:r>
            <a:r>
              <a:rPr lang="en-US" i="1" baseline="0" dirty="0"/>
              <a:t> signal </a:t>
            </a:r>
            <a:r>
              <a:rPr lang="en-US" baseline="0" dirty="0"/>
              <a:t>is the variation between groups that we are trying to detect. The </a:t>
            </a:r>
            <a:r>
              <a:rPr lang="en-US" i="1" baseline="0" dirty="0"/>
              <a:t>noise</a:t>
            </a:r>
            <a:r>
              <a:rPr lang="en-US" baseline="0" dirty="0"/>
              <a:t> is the variation within a group that makes it difficult to see the signal.</a:t>
            </a:r>
          </a:p>
          <a:p>
            <a:pPr>
              <a:buFont typeface="Arial" pitchFamily="34" charset="0"/>
              <a:buChar char="•"/>
            </a:pPr>
            <a:r>
              <a:rPr lang="en-US" baseline="0" dirty="0"/>
              <a:t> We measure the ratio of signal to noise (SNR) to determine how much the signal is corrupted by the noise.</a:t>
            </a:r>
          </a:p>
          <a:p>
            <a:pPr>
              <a:buFont typeface="Arial" pitchFamily="34" charset="0"/>
              <a:buChar char="•"/>
            </a:pPr>
            <a:r>
              <a:rPr lang="en-US" baseline="0" dirty="0"/>
              <a:t> A ratio greater than 1 means there is more signal variation than noise variation. The higher the SNR number, the less the signal is corrupted.</a:t>
            </a:r>
          </a:p>
          <a:p>
            <a:pPr>
              <a:buFont typeface="Arial" pitchFamily="34" charset="0"/>
              <a:buChar char="•"/>
            </a:pPr>
            <a:r>
              <a:rPr lang="en-US" baseline="0" dirty="0"/>
              <a:t> In ANOVA, the SNR is the same thing as the F-ratio. ANOVA uses the F-test to compare the means of the different groups, where we compare a calculated F statistic to a critical F value derived from a table.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703</a:t>
            </a:fld>
            <a:endParaRPr lang="en-US" dirty="0"/>
          </a:p>
        </p:txBody>
      </p:sp>
    </p:spTree>
    <p:extLst>
      <p:ext uri="{BB962C8B-B14F-4D97-AF65-F5344CB8AC3E}">
        <p14:creationId xmlns:p14="http://schemas.microsoft.com/office/powerpoint/2010/main" val="3610954472"/>
      </p:ext>
    </p:extLst>
  </p:cSld>
  <p:clrMapOvr>
    <a:masterClrMapping/>
  </p:clrMapOvr>
</p:notes>
</file>

<file path=ppt/notesSlides/notesSlide7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a:t>
            </a:r>
            <a:r>
              <a:rPr lang="en-US" baseline="0" dirty="0"/>
              <a:t> mentioned earlier, the null hypothesis for ANOVA is that all of the group means are equal, and the alternative is that at least one mean is different.</a:t>
            </a:r>
          </a:p>
          <a:p>
            <a:pPr>
              <a:buFont typeface="Arial" pitchFamily="34" charset="0"/>
              <a:buChar char="•"/>
            </a:pPr>
            <a:r>
              <a:rPr lang="en-US" baseline="0" dirty="0"/>
              <a:t> Using the F-ratio, we can compare the calculated value against the critical value. If the absolute value of the calculated value is less than the critical value, then we fail to reject the null hypothesis. If the absolute value of the calculated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704</a:t>
            </a:fld>
            <a:endParaRPr lang="en-US" dirty="0"/>
          </a:p>
        </p:txBody>
      </p:sp>
    </p:spTree>
    <p:extLst>
      <p:ext uri="{BB962C8B-B14F-4D97-AF65-F5344CB8AC3E}">
        <p14:creationId xmlns:p14="http://schemas.microsoft.com/office/powerpoint/2010/main" val="52442868"/>
      </p:ext>
    </p:extLst>
  </p:cSld>
  <p:clrMapOvr>
    <a:masterClrMapping/>
  </p:clrMapOvr>
</p:notes>
</file>

<file path=ppt/notesSlides/notesSlide7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ANOVA</a:t>
            </a:r>
            <a:r>
              <a:rPr lang="en-US" baseline="0" dirty="0"/>
              <a:t> is a modeling procedure, which means we are using a model to try to predict results. The difference between the actual and predicted result is called a </a:t>
            </a:r>
            <a:r>
              <a:rPr lang="en-US" i="1" baseline="0" dirty="0"/>
              <a:t>residual</a:t>
            </a:r>
            <a:r>
              <a:rPr lang="en-US" baseline="0" dirty="0"/>
              <a:t> or unexplained variation.</a:t>
            </a:r>
            <a:endParaRPr lang="en-US" dirty="0"/>
          </a:p>
          <a:p>
            <a:pPr>
              <a:buFont typeface="Arial" pitchFamily="34" charset="0"/>
              <a:buChar char="•"/>
            </a:pPr>
            <a:r>
              <a:rPr lang="en-US" dirty="0"/>
              <a:t> To ensure that the results of ANOVA are valid,</a:t>
            </a:r>
            <a:r>
              <a:rPr lang="en-US" baseline="0" dirty="0"/>
              <a:t> we must validate some things about the residuals to make sure there is not some other factor contributing to the variation (that we can explain), outside of randomness. </a:t>
            </a:r>
          </a:p>
          <a:p>
            <a:pPr>
              <a:buFont typeface="Arial" pitchFamily="34" charset="0"/>
              <a:buChar char="•"/>
            </a:pPr>
            <a:r>
              <a:rPr lang="en-US" baseline="0" dirty="0"/>
              <a:t> A residuals analysis must be performed to ensure that the mean of the residuals is zero, they are normally distributed, independent of each other, and have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705</a:t>
            </a:fld>
            <a:endParaRPr lang="en-US" dirty="0"/>
          </a:p>
        </p:txBody>
      </p:sp>
    </p:spTree>
    <p:extLst>
      <p:ext uri="{BB962C8B-B14F-4D97-AF65-F5344CB8AC3E}">
        <p14:creationId xmlns:p14="http://schemas.microsoft.com/office/powerpoint/2010/main" val="1054222885"/>
      </p:ext>
    </p:extLst>
  </p:cSld>
  <p:clrMapOvr>
    <a:masterClrMapping/>
  </p:clrMapOvr>
</p:notes>
</file>

<file path=ppt/notesSlides/notesSlide7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 we</a:t>
            </a:r>
            <a:r>
              <a:rPr lang="en-US" baseline="0" dirty="0"/>
              <a:t> will use the software to run an ANOVA analysis. We are interested in comparing the average startup costs of five different kinds of businesses.</a:t>
            </a:r>
          </a:p>
          <a:p>
            <a:pPr>
              <a:buFont typeface="Arial" pitchFamily="34" charset="0"/>
              <a:buChar char="•"/>
            </a:pPr>
            <a:r>
              <a:rPr lang="en-US" baseline="0" dirty="0"/>
              <a:t> Remember the null and alternative hypotheses for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706</a:t>
            </a:fld>
            <a:endParaRPr lang="en-US" dirty="0"/>
          </a:p>
        </p:txBody>
      </p:sp>
    </p:spTree>
    <p:extLst>
      <p:ext uri="{BB962C8B-B14F-4D97-AF65-F5344CB8AC3E}">
        <p14:creationId xmlns:p14="http://schemas.microsoft.com/office/powerpoint/2010/main" val="2335177614"/>
      </p:ext>
    </p:extLst>
  </p:cSld>
  <p:clrMapOvr>
    <a:masterClrMapping/>
  </p:clrMapOvr>
</p:notes>
</file>

<file path=ppt/notesSlides/notesSlide7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first step is to check our assumption that the data for each group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707</a:t>
            </a:fld>
            <a:endParaRPr lang="en-US" dirty="0"/>
          </a:p>
        </p:txBody>
      </p:sp>
    </p:spTree>
    <p:extLst>
      <p:ext uri="{BB962C8B-B14F-4D97-AF65-F5344CB8AC3E}">
        <p14:creationId xmlns:p14="http://schemas.microsoft.com/office/powerpoint/2010/main" val="1345545489"/>
      </p:ext>
    </p:extLst>
  </p:cSld>
  <p:clrMapOvr>
    <a:masterClrMapping/>
  </p:clrMapOvr>
</p:notes>
</file>

<file path=ppt/notesSlides/notesSlide7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708</a:t>
            </a:fld>
            <a:endParaRPr lang="en-US" dirty="0"/>
          </a:p>
        </p:txBody>
      </p:sp>
    </p:spTree>
    <p:extLst>
      <p:ext uri="{BB962C8B-B14F-4D97-AF65-F5344CB8AC3E}">
        <p14:creationId xmlns:p14="http://schemas.microsoft.com/office/powerpoint/2010/main" val="2013527081"/>
      </p:ext>
    </p:extLst>
  </p:cSld>
  <p:clrMapOvr>
    <a:masterClrMapping/>
  </p:clrMapOvr>
</p:notes>
</file>

<file path=ppt/notesSlides/notesSlide7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Notice all of the p-values</a:t>
            </a:r>
            <a:r>
              <a:rPr lang="en-US" baseline="0" dirty="0"/>
              <a:t> are greater than 0.05; therefore, we fail to reject the null hypothesis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709</a:t>
            </a:fld>
            <a:endParaRPr lang="en-US" dirty="0"/>
          </a:p>
        </p:txBody>
      </p:sp>
    </p:spTree>
    <p:extLst>
      <p:ext uri="{BB962C8B-B14F-4D97-AF65-F5344CB8AC3E}">
        <p14:creationId xmlns:p14="http://schemas.microsoft.com/office/powerpoint/2010/main" val="1168454833"/>
      </p:ext>
    </p:extLst>
  </p:cSld>
  <p:clrMapOvr>
    <a:masterClrMapping/>
  </p:clrMapOvr>
</p:notes>
</file>

<file path=ppt/notesSlides/notesSlide7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 all five data sets are normally</a:t>
            </a:r>
            <a:r>
              <a:rPr lang="en-US" baseline="0" dirty="0"/>
              <a:t> distributed; however, if </a:t>
            </a:r>
            <a:r>
              <a:rPr lang="en-US" i="1" baseline="0" dirty="0"/>
              <a:t>any</a:t>
            </a:r>
            <a:r>
              <a:rPr lang="en-US" baseline="0" dirty="0"/>
              <a:t> of them were not normally distributed, we would need to use another hypothesis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710</a:t>
            </a:fld>
            <a:endParaRPr lang="en-US" dirty="0"/>
          </a:p>
        </p:txBody>
      </p:sp>
    </p:spTree>
    <p:extLst>
      <p:ext uri="{BB962C8B-B14F-4D97-AF65-F5344CB8AC3E}">
        <p14:creationId xmlns:p14="http://schemas.microsoft.com/office/powerpoint/2010/main" val="15964895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Step</a:t>
            </a:r>
            <a:r>
              <a:rPr lang="en-US" baseline="0" dirty="0"/>
              <a:t> 5 is to evaluate and adjust the process map.</a:t>
            </a:r>
          </a:p>
          <a:p>
            <a:pPr>
              <a:buFont typeface="Arial" pitchFamily="34" charset="0"/>
              <a:buChar char="•"/>
            </a:pPr>
            <a:r>
              <a:rPr lang="en-US" baseline="0" dirty="0"/>
              <a:t>There may be some components of the process that you need to describe in more detail on a “sub-process” map or in a procedure document.</a:t>
            </a:r>
          </a:p>
          <a:p>
            <a:pPr>
              <a:buFont typeface="Arial" pitchFamily="34" charset="0"/>
              <a:buChar char="•"/>
            </a:pPr>
            <a:r>
              <a:rPr lang="en-US" baseline="0" dirty="0"/>
              <a:t>It is helpful to number the process maps for reference purposes.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a:t>
            </a:fld>
            <a:endParaRPr lang="en-US" dirty="0"/>
          </a:p>
        </p:txBody>
      </p:sp>
    </p:spTree>
    <p:extLst>
      <p:ext uri="{BB962C8B-B14F-4D97-AF65-F5344CB8AC3E}">
        <p14:creationId xmlns:p14="http://schemas.microsoft.com/office/powerpoint/2010/main" val="2993208071"/>
      </p:ext>
    </p:extLst>
  </p:cSld>
  <p:clrMapOvr>
    <a:masterClrMapping/>
  </p:clrMapOvr>
</p:notes>
</file>

<file path=ppt/notesSlides/notesSlide7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we must check the assumption that the variances are equal among the five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711</a:t>
            </a:fld>
            <a:endParaRPr lang="en-US" dirty="0"/>
          </a:p>
        </p:txBody>
      </p:sp>
    </p:spTree>
    <p:extLst>
      <p:ext uri="{BB962C8B-B14F-4D97-AF65-F5344CB8AC3E}">
        <p14:creationId xmlns:p14="http://schemas.microsoft.com/office/powerpoint/2010/main" val="3497549811"/>
      </p:ext>
    </p:extLst>
  </p:cSld>
  <p:clrMapOvr>
    <a:masterClrMapping/>
  </p:clrMapOvr>
</p:notes>
</file>

<file path=ppt/notesSlides/notesSlide7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712</a:t>
            </a:fld>
            <a:endParaRPr lang="en-US" dirty="0"/>
          </a:p>
        </p:txBody>
      </p:sp>
    </p:spTree>
    <p:extLst>
      <p:ext uri="{BB962C8B-B14F-4D97-AF65-F5344CB8AC3E}">
        <p14:creationId xmlns:p14="http://schemas.microsoft.com/office/powerpoint/2010/main" val="71913669"/>
      </p:ext>
    </p:extLst>
  </p:cSld>
  <p:clrMapOvr>
    <a:masterClrMapping/>
  </p:clrMapOvr>
</p:notes>
</file>

<file path=ppt/notesSlides/notesSlide7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a:t>
            </a:r>
            <a:r>
              <a:rPr lang="en-US" baseline="0" dirty="0"/>
              <a:t> there are more than two levels (five in this case), and the data are normally distributed, we used Bartlett’s test for equal variances.</a:t>
            </a:r>
          </a:p>
          <a:p>
            <a:pPr>
              <a:buFont typeface="Arial" pitchFamily="34" charset="0"/>
              <a:buChar char="•"/>
            </a:pPr>
            <a:r>
              <a:rPr lang="en-US" baseline="0" dirty="0"/>
              <a:t> Since the result of the test is a p-value greater than 0.05, we fail to reject the null hypothesis that the variances of all five groups are equal.</a:t>
            </a:r>
          </a:p>
          <a:p>
            <a:pPr>
              <a:buFont typeface="Arial" pitchFamily="34" charset="0"/>
              <a:buChar char="•"/>
            </a:pPr>
            <a:r>
              <a:rPr lang="en-US" baseline="0" dirty="0"/>
              <a:t> If this test suggested that at least one variance was different, then we would need to use a different hypothesis test to evaluate the group means.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713</a:t>
            </a:fld>
            <a:endParaRPr lang="en-US" dirty="0"/>
          </a:p>
        </p:txBody>
      </p:sp>
    </p:spTree>
    <p:extLst>
      <p:ext uri="{BB962C8B-B14F-4D97-AF65-F5344CB8AC3E}">
        <p14:creationId xmlns:p14="http://schemas.microsoft.com/office/powerpoint/2010/main" val="2051811550"/>
      </p:ext>
    </p:extLst>
  </p:cSld>
  <p:clrMapOvr>
    <a:masterClrMapping/>
  </p:clrMapOvr>
</p:notes>
</file>

<file path=ppt/notesSlides/notesSlide7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Now that</a:t>
            </a:r>
            <a:r>
              <a:rPr lang="en-US" baseline="0" dirty="0"/>
              <a:t> we have checked the assumptions, we can run the ANOVA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714</a:t>
            </a:fld>
            <a:endParaRPr lang="en-US" dirty="0"/>
          </a:p>
        </p:txBody>
      </p:sp>
    </p:spTree>
    <p:extLst>
      <p:ext uri="{BB962C8B-B14F-4D97-AF65-F5344CB8AC3E}">
        <p14:creationId xmlns:p14="http://schemas.microsoft.com/office/powerpoint/2010/main" val="980375142"/>
      </p:ext>
    </p:extLst>
  </p:cSld>
  <p:clrMapOvr>
    <a:masterClrMapping/>
  </p:clrMapOvr>
</p:notes>
</file>

<file path=ppt/notesSlides/notesSlide7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715</a:t>
            </a:fld>
            <a:endParaRPr lang="en-US" dirty="0"/>
          </a:p>
        </p:txBody>
      </p:sp>
    </p:spTree>
    <p:extLst>
      <p:ext uri="{BB962C8B-B14F-4D97-AF65-F5344CB8AC3E}">
        <p14:creationId xmlns:p14="http://schemas.microsoft.com/office/powerpoint/2010/main" val="2642420868"/>
      </p:ext>
    </p:extLst>
  </p:cSld>
  <p:clrMapOvr>
    <a:masterClrMapping/>
  </p:clrMapOvr>
</p:notes>
</file>

<file path=ppt/notesSlides/notesSlide7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Upon running the ANOVA test, we see that the</a:t>
            </a:r>
            <a:r>
              <a:rPr lang="en-US" baseline="0" dirty="0"/>
              <a:t> p-value is less than 0.05. This means we must reject the hypothesis and claim that at least one of the means of the five groups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716</a:t>
            </a:fld>
            <a:endParaRPr lang="en-US" dirty="0"/>
          </a:p>
        </p:txBody>
      </p:sp>
    </p:spTree>
    <p:extLst>
      <p:ext uri="{BB962C8B-B14F-4D97-AF65-F5344CB8AC3E}">
        <p14:creationId xmlns:p14="http://schemas.microsoft.com/office/powerpoint/2010/main" val="134775259"/>
      </p:ext>
    </p:extLst>
  </p:cSld>
  <p:clrMapOvr>
    <a:masterClrMapping/>
  </p:clrMapOvr>
</p:notes>
</file>

<file path=ppt/notesSlides/notesSlide7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The</a:t>
            </a:r>
            <a:r>
              <a:rPr lang="en-US" baseline="0" dirty="0"/>
              <a:t> final step is to analyze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717</a:t>
            </a:fld>
            <a:endParaRPr lang="en-US" dirty="0"/>
          </a:p>
        </p:txBody>
      </p:sp>
    </p:spTree>
    <p:extLst>
      <p:ext uri="{BB962C8B-B14F-4D97-AF65-F5344CB8AC3E}">
        <p14:creationId xmlns:p14="http://schemas.microsoft.com/office/powerpoint/2010/main" val="3583803943"/>
      </p:ext>
    </p:extLst>
  </p:cSld>
  <p:clrMapOvr>
    <a:masterClrMapping/>
  </p:clrMapOvr>
</p:notes>
</file>

<file path=ppt/notesSlides/notesSlide7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718</a:t>
            </a:fld>
            <a:endParaRPr lang="en-US" dirty="0"/>
          </a:p>
        </p:txBody>
      </p:sp>
    </p:spTree>
    <p:extLst>
      <p:ext uri="{BB962C8B-B14F-4D97-AF65-F5344CB8AC3E}">
        <p14:creationId xmlns:p14="http://schemas.microsoft.com/office/powerpoint/2010/main" val="2256025248"/>
      </p:ext>
    </p:extLst>
  </p:cSld>
  <p:clrMapOvr>
    <a:masterClrMapping/>
  </p:clrMapOvr>
</p:notes>
</file>

<file path=ppt/notesSlides/notesSlide7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With the p-value greater</a:t>
            </a:r>
            <a:r>
              <a:rPr lang="en-US" baseline="0" dirty="0"/>
              <a:t> than 0.05, we fail to reject the null that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719</a:t>
            </a:fld>
            <a:endParaRPr lang="en-US" dirty="0"/>
          </a:p>
        </p:txBody>
      </p:sp>
    </p:spTree>
    <p:extLst>
      <p:ext uri="{BB962C8B-B14F-4D97-AF65-F5344CB8AC3E}">
        <p14:creationId xmlns:p14="http://schemas.microsoft.com/office/powerpoint/2010/main" val="549327920"/>
      </p:ext>
    </p:extLst>
  </p:cSld>
  <p:clrMapOvr>
    <a:masterClrMapping/>
  </p:clrMapOvr>
</p:notes>
</file>

<file path=ppt/notesSlides/notesSlide7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Next, we check to determine if the residuals</a:t>
            </a:r>
            <a:r>
              <a:rPr lang="en-US" baseline="0" dirty="0"/>
              <a:t> are independent of each other. In Minitab we use an Individuals – Moving Range control chart (called IR here) to determine independence. If the data points are in control (not failing any of the control chart tests) we can conclude that the residuals are independent.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720</a:t>
            </a:fld>
            <a:endParaRPr lang="en-US" dirty="0"/>
          </a:p>
        </p:txBody>
      </p:sp>
    </p:spTree>
    <p:extLst>
      <p:ext uri="{BB962C8B-B14F-4D97-AF65-F5344CB8AC3E}">
        <p14:creationId xmlns:p14="http://schemas.microsoft.com/office/powerpoint/2010/main" val="22579549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high-level process map </a:t>
            </a:r>
            <a:r>
              <a:rPr lang="en-US" dirty="0"/>
              <a:t>is an oversimplification of a process, meant to display</a:t>
            </a:r>
            <a:r>
              <a:rPr lang="en-US" baseline="0" dirty="0"/>
              <a:t> it in its basic form.</a:t>
            </a:r>
          </a:p>
          <a:p>
            <a:pPr>
              <a:buFont typeface="Arial" pitchFamily="34" charset="0"/>
              <a:buChar char="•"/>
            </a:pPr>
            <a:r>
              <a:rPr lang="en-US" dirty="0"/>
              <a:t>This type of map</a:t>
            </a:r>
            <a:r>
              <a:rPr lang="en-US" baseline="0" dirty="0"/>
              <a:t> helps facilitate discussion about a process, especially with senior management that may not be familiar with the details of the process.</a:t>
            </a:r>
          </a:p>
          <a:p>
            <a:pPr>
              <a:buFont typeface="Arial" pitchFamily="34" charset="0"/>
              <a:buChar char="•"/>
            </a:pPr>
            <a:r>
              <a:rPr lang="en-US" baseline="0" dirty="0"/>
              <a:t>It is also helpful in organizing work around a process by chunking it out.</a:t>
            </a:r>
          </a:p>
          <a:p>
            <a:pPr>
              <a:buFont typeface="Arial" pitchFamily="34" charset="0"/>
              <a:buChar char="•"/>
            </a:pPr>
            <a:r>
              <a:rPr lang="en-US" baseline="0" dirty="0"/>
              <a:t>Usually, a high-level process map should be no more than 4</a:t>
            </a:r>
            <a:r>
              <a:rPr lang="it-IT" sz="1200" dirty="0"/>
              <a:t>–</a:t>
            </a:r>
            <a:r>
              <a:rPr lang="en-US" baseline="0" dirty="0"/>
              <a:t>6 steps.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a:t>
            </a:fld>
            <a:endParaRPr lang="en-US" dirty="0"/>
          </a:p>
        </p:txBody>
      </p:sp>
    </p:spTree>
    <p:extLst>
      <p:ext uri="{BB962C8B-B14F-4D97-AF65-F5344CB8AC3E}">
        <p14:creationId xmlns:p14="http://schemas.microsoft.com/office/powerpoint/2010/main" val="2821029749"/>
      </p:ext>
    </p:extLst>
  </p:cSld>
  <p:clrMapOvr>
    <a:masterClrMapping/>
  </p:clrMapOvr>
</p:notes>
</file>

<file path=ppt/notesSlides/notesSlide7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No tests failed; therefore, the residuals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721</a:t>
            </a:fld>
            <a:endParaRPr lang="en-US" dirty="0"/>
          </a:p>
        </p:txBody>
      </p:sp>
    </p:spTree>
    <p:extLst>
      <p:ext uri="{BB962C8B-B14F-4D97-AF65-F5344CB8AC3E}">
        <p14:creationId xmlns:p14="http://schemas.microsoft.com/office/powerpoint/2010/main" val="418728692"/>
      </p:ext>
    </p:extLst>
  </p:cSld>
  <p:clrMapOvr>
    <a:masterClrMapping/>
  </p:clrMapOvr>
</p:notes>
</file>

<file path=ppt/notesSlides/notesSlide7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Next, we will plot the residuals</a:t>
            </a:r>
            <a:r>
              <a:rPr lang="en-US" baseline="0" dirty="0"/>
              <a:t> versus the predicted values to ensure there are no system patterns (non-random variation) visible.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722</a:t>
            </a:fld>
            <a:endParaRPr lang="en-US" dirty="0"/>
          </a:p>
        </p:txBody>
      </p:sp>
    </p:spTree>
    <p:extLst>
      <p:ext uri="{BB962C8B-B14F-4D97-AF65-F5344CB8AC3E}">
        <p14:creationId xmlns:p14="http://schemas.microsoft.com/office/powerpoint/2010/main" val="1379990691"/>
      </p:ext>
    </p:extLst>
  </p:cSld>
  <p:clrMapOvr>
    <a:masterClrMapping/>
  </p:clrMapOvr>
</p:notes>
</file>

<file path=ppt/notesSlides/notesSlide7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Because there are no visible patterns, we can conclude</a:t>
            </a:r>
            <a:r>
              <a:rPr lang="en-US" baseline="0" dirty="0"/>
              <a:t> that the residuals have met all of the validation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723</a:t>
            </a:fld>
            <a:endParaRPr lang="en-US" dirty="0"/>
          </a:p>
        </p:txBody>
      </p:sp>
    </p:spTree>
    <p:extLst>
      <p:ext uri="{BB962C8B-B14F-4D97-AF65-F5344CB8AC3E}">
        <p14:creationId xmlns:p14="http://schemas.microsoft.com/office/powerpoint/2010/main" val="3907039265"/>
      </p:ext>
    </p:extLst>
  </p:cSld>
  <p:clrMapOvr>
    <a:masterClrMapping/>
  </p:clrMapOvr>
</p:notes>
</file>

<file path=ppt/notesSlides/notesSlide7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tests we have discussed up to this point all apply when</a:t>
            </a:r>
            <a:r>
              <a:rPr lang="en-US" baseline="0" dirty="0"/>
              <a:t> we are working with data that follow normal distributions. So what do we do if that is not the case? The following pages describe tests available to us when the data do NOT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724</a:t>
            </a:fld>
            <a:endParaRPr lang="en-US" dirty="0"/>
          </a:p>
        </p:txBody>
      </p:sp>
    </p:spTree>
    <p:extLst>
      <p:ext uri="{BB962C8B-B14F-4D97-AF65-F5344CB8AC3E}">
        <p14:creationId xmlns:p14="http://schemas.microsoft.com/office/powerpoint/2010/main" val="3989800298"/>
      </p:ext>
    </p:extLst>
  </p:cSld>
  <p:clrMapOvr>
    <a:masterClrMapping/>
  </p:clrMapOvr>
</p:notes>
</file>

<file path=ppt/notesSlides/notesSlide7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725</a:t>
            </a:fld>
            <a:endParaRPr lang="en-US" dirty="0"/>
          </a:p>
        </p:txBody>
      </p:sp>
    </p:spTree>
    <p:extLst>
      <p:ext uri="{BB962C8B-B14F-4D97-AF65-F5344CB8AC3E}">
        <p14:creationId xmlns:p14="http://schemas.microsoft.com/office/powerpoint/2010/main" val="2656806888"/>
      </p:ext>
    </p:extLst>
  </p:cSld>
  <p:clrMapOvr>
    <a:masterClrMapping/>
  </p:clrMapOvr>
</p:notes>
</file>

<file path=ppt/notesSlides/notesSlide7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726</a:t>
            </a:fld>
            <a:endParaRPr lang="en-US" dirty="0"/>
          </a:p>
        </p:txBody>
      </p:sp>
    </p:spTree>
    <p:extLst>
      <p:ext uri="{BB962C8B-B14F-4D97-AF65-F5344CB8AC3E}">
        <p14:creationId xmlns:p14="http://schemas.microsoft.com/office/powerpoint/2010/main" val="3545455316"/>
      </p:ext>
    </p:extLst>
  </p:cSld>
  <p:clrMapOvr>
    <a:masterClrMapping/>
  </p:clrMapOvr>
</p:notes>
</file>

<file path=ppt/notesSlides/notesSlide7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Mann-Whitney</a:t>
            </a:r>
            <a:r>
              <a:rPr lang="en-US" baseline="0" dirty="0"/>
              <a:t> test, also called the Mann-Whitney U Test or Wilcoxon rank-sum test, compares medians of two non-normal populations. The key difference here is that it compares medians, not averages. In a non-normal distribution, the median is the better representation of the center of the distribution.</a:t>
            </a:r>
          </a:p>
          <a:p>
            <a:pPr>
              <a:buFont typeface="Arial" pitchFamily="34" charset="0"/>
              <a:buChar char="•"/>
            </a:pPr>
            <a:r>
              <a:rPr lang="en-US" baseline="0" dirty="0"/>
              <a:t>The null hypothesis and alternative hypothesis follow a similar pattern of other tests we have looked at. The null is that the medians are equal, and the alternative is that they are </a:t>
            </a:r>
            <a:r>
              <a:rPr lang="en-US" i="1" baseline="0" dirty="0"/>
              <a:t>not</a:t>
            </a:r>
            <a:r>
              <a:rPr lang="en-US" baseline="0" dirty="0"/>
              <a:t>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727</a:t>
            </a:fld>
            <a:endParaRPr lang="en-US" dirty="0"/>
          </a:p>
        </p:txBody>
      </p:sp>
    </p:spTree>
    <p:extLst>
      <p:ext uri="{BB962C8B-B14F-4D97-AF65-F5344CB8AC3E}">
        <p14:creationId xmlns:p14="http://schemas.microsoft.com/office/powerpoint/2010/main" val="3670104435"/>
      </p:ext>
    </p:extLst>
  </p:cSld>
  <p:clrMapOvr>
    <a:masterClrMapping/>
  </p:clrMapOvr>
</p:notes>
</file>

<file path=ppt/notesSlides/notesSlide7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There are several</a:t>
            </a:r>
            <a:r>
              <a:rPr lang="en-US" baseline="0" dirty="0"/>
              <a:t> assumptions made about populations:</a:t>
            </a:r>
          </a:p>
          <a:p>
            <a:pPr>
              <a:buFont typeface="Arial" pitchFamily="34" charset="0"/>
              <a:buChar char="•"/>
            </a:pPr>
            <a:r>
              <a:rPr lang="en-US" baseline="0" dirty="0"/>
              <a:t> Samples drawn from the two populations are unbiased and representative.</a:t>
            </a:r>
          </a:p>
          <a:p>
            <a:pPr>
              <a:buFont typeface="Arial" pitchFamily="34" charset="0"/>
              <a:buChar char="•"/>
            </a:pPr>
            <a:r>
              <a:rPr lang="en-US" baseline="0" dirty="0"/>
              <a:t> Data from the populations are continuous or ordinal when the spacing between adjacent values is not constant. (Reminder – Ordinal data: A set of data is said to be ordinal if the values can be ranked or have a rating scale attached. You can count and order, but not measure, ordinal data.)</a:t>
            </a:r>
          </a:p>
          <a:p>
            <a:pPr>
              <a:buFont typeface="Arial" pitchFamily="34" charset="0"/>
              <a:buChar char="•"/>
            </a:pPr>
            <a:r>
              <a:rPr lang="en-US" baseline="0" dirty="0"/>
              <a:t> The two populations are independent to each other, meaning the values of one do not drive the others.</a:t>
            </a:r>
          </a:p>
          <a:p>
            <a:pPr>
              <a:buFont typeface="Arial" pitchFamily="34" charset="0"/>
              <a:buChar char="•"/>
            </a:pPr>
            <a:r>
              <a:rPr lang="en-US" baseline="0" dirty="0"/>
              <a:t> It is a robust test, and can be used when the distribution shapes are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728</a:t>
            </a:fld>
            <a:endParaRPr lang="en-US" dirty="0"/>
          </a:p>
        </p:txBody>
      </p:sp>
    </p:spTree>
    <p:extLst>
      <p:ext uri="{BB962C8B-B14F-4D97-AF65-F5344CB8AC3E}">
        <p14:creationId xmlns:p14="http://schemas.microsoft.com/office/powerpoint/2010/main" val="3049618647"/>
      </p:ext>
    </p:extLst>
  </p:cSld>
  <p:clrMapOvr>
    <a:masterClrMapping/>
  </p:clrMapOvr>
</p:notes>
</file>

<file path=ppt/notesSlides/notesSlide7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 the test, group the two population samples into a single data</a:t>
            </a:r>
            <a:r>
              <a:rPr lang="en-US" baseline="0" dirty="0"/>
              <a:t> set and sort the data into ascending order and rank them from 1 to n.</a:t>
            </a:r>
          </a:p>
          <a:p>
            <a:pPr>
              <a:buFont typeface="Arial" pitchFamily="34" charset="0"/>
              <a:buChar char="•"/>
            </a:pPr>
            <a:r>
              <a:rPr lang="en-US" baseline="0" dirty="0"/>
              <a:t> Add up the ranks for all observations from sample 1, calling it R1. Do the same for sample 2, call it R2.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729</a:t>
            </a:fld>
            <a:endParaRPr lang="en-US" dirty="0"/>
          </a:p>
        </p:txBody>
      </p:sp>
    </p:spTree>
    <p:extLst>
      <p:ext uri="{BB962C8B-B14F-4D97-AF65-F5344CB8AC3E}">
        <p14:creationId xmlns:p14="http://schemas.microsoft.com/office/powerpoint/2010/main" val="4275850317"/>
      </p:ext>
    </p:extLst>
  </p:cSld>
  <p:clrMapOvr>
    <a:masterClrMapping/>
  </p:clrMapOvr>
</p:notes>
</file>

<file path=ppt/notesSlides/notesSlide7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U,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730</a:t>
            </a:fld>
            <a:endParaRPr lang="en-US" dirty="0"/>
          </a:p>
        </p:txBody>
      </p:sp>
    </p:spTree>
    <p:extLst>
      <p:ext uri="{BB962C8B-B14F-4D97-AF65-F5344CB8AC3E}">
        <p14:creationId xmlns:p14="http://schemas.microsoft.com/office/powerpoint/2010/main" val="287881744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a:t>
            </a:r>
            <a:r>
              <a:rPr lang="en-US" b="1" dirty="0"/>
              <a:t>detailed process map </a:t>
            </a:r>
            <a:r>
              <a:rPr lang="en-US" dirty="0"/>
              <a:t>is exactly what is says it is – a much more detailed</a:t>
            </a:r>
            <a:r>
              <a:rPr lang="en-US" baseline="0" dirty="0"/>
              <a:t> view of a process than a high-level process map.</a:t>
            </a:r>
          </a:p>
          <a:p>
            <a:pPr>
              <a:buFont typeface="Arial" pitchFamily="34" charset="0"/>
              <a:buChar char="•"/>
            </a:pPr>
            <a:r>
              <a:rPr lang="en-US" baseline="0" dirty="0"/>
              <a:t>Often, process maps can be depicted at many different levels, 2</a:t>
            </a:r>
            <a:r>
              <a:rPr lang="it-IT" sz="1200" dirty="0"/>
              <a:t>–</a:t>
            </a:r>
            <a:r>
              <a:rPr lang="en-US" baseline="0" dirty="0"/>
              <a:t>4 levels deeper than the high-level map. This is usually a helpful way to index a process. So when you want to understand more about a specific part of a process later on, you can find it by starting at the high level and digging down into the process step(s) you are interested in.</a:t>
            </a:r>
          </a:p>
          <a:p>
            <a:pPr>
              <a:buFont typeface="Arial" pitchFamily="34" charset="0"/>
              <a:buChar char="•"/>
            </a:pPr>
            <a:r>
              <a:rPr lang="en-US" baseline="0" dirty="0"/>
              <a:t>Each level of the process map should break the higher level steps into two to four additional steps, until the desired level of detail is attained.</a:t>
            </a:r>
          </a:p>
          <a:p>
            <a:pPr>
              <a:buFont typeface="Arial" pitchFamily="34" charset="0"/>
              <a:buChar char="•"/>
            </a:pPr>
            <a:r>
              <a:rPr lang="en-US" baseline="0" dirty="0"/>
              <a:t>Detailed process maps can go deeper than the two to four levels mentioned earlier, but they become much more complex and burdensome to create and maintain.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a:t>
            </a:fld>
            <a:endParaRPr lang="en-US" dirty="0"/>
          </a:p>
        </p:txBody>
      </p:sp>
    </p:spTree>
    <p:extLst>
      <p:ext uri="{BB962C8B-B14F-4D97-AF65-F5344CB8AC3E}">
        <p14:creationId xmlns:p14="http://schemas.microsoft.com/office/powerpoint/2010/main" val="3625147619"/>
      </p:ext>
    </p:extLst>
  </p:cSld>
  <p:clrMapOvr>
    <a:masterClrMapping/>
  </p:clrMapOvr>
</p:notes>
</file>

<file path=ppt/notesSlides/notesSlide7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Next, we assess</a:t>
            </a:r>
            <a:r>
              <a:rPr lang="en-US" baseline="0" dirty="0"/>
              <a:t> the hypothesis. If the sample sizes are less than 10, we use the test statistic U to look up the p-value in the Mann-Whitney table.</a:t>
            </a:r>
          </a:p>
          <a:p>
            <a:pPr>
              <a:buFont typeface="Arial" pitchFamily="34" charset="0"/>
              <a:buChar char="•"/>
            </a:pPr>
            <a:r>
              <a:rPr lang="en-US" baseline="0" dirty="0"/>
              <a:t> If p is less than the alpha value (0.05), then we reject the null hypothesis; if p is greater than the alpha,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731</a:t>
            </a:fld>
            <a:endParaRPr lang="en-US" dirty="0"/>
          </a:p>
        </p:txBody>
      </p:sp>
    </p:spTree>
    <p:extLst>
      <p:ext uri="{BB962C8B-B14F-4D97-AF65-F5344CB8AC3E}">
        <p14:creationId xmlns:p14="http://schemas.microsoft.com/office/powerpoint/2010/main" val="1744150467"/>
      </p:ext>
    </p:extLst>
  </p:cSld>
  <p:clrMapOvr>
    <a:masterClrMapping/>
  </p:clrMapOvr>
</p:notes>
</file>

<file path=ppt/notesSlides/notesSlide7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 sample sizes are greater than 10, then the distribution of U can be approximated by a normal</a:t>
            </a:r>
            <a:r>
              <a:rPr lang="en-US" baseline="0" dirty="0"/>
              <a:t> distribution.</a:t>
            </a:r>
          </a:p>
          <a:p>
            <a:pPr>
              <a:buFont typeface="Arial" pitchFamily="34" charset="0"/>
              <a:buChar char="•"/>
            </a:pPr>
            <a:r>
              <a:rPr lang="en-US" baseline="0" dirty="0"/>
              <a:t> The U value is then plugged into the formula seen here to calculate a Z statistic.</a:t>
            </a:r>
          </a:p>
          <a:p>
            <a:pPr>
              <a:buFont typeface="Arial" pitchFamily="34" charset="0"/>
              <a:buChar char="•"/>
            </a:pPr>
            <a:r>
              <a:rPr lang="en-US" baseline="0" dirty="0"/>
              <a:t> The calculated Z value is then compared to a critical Z value. When alpha is 5%, the critical Z-value is 1.96.</a:t>
            </a:r>
          </a:p>
          <a:p>
            <a:pPr>
              <a:buFont typeface="Arial" pitchFamily="34" charset="0"/>
              <a:buChar char="•"/>
            </a:pPr>
            <a:r>
              <a:rPr lang="en-US" baseline="0" dirty="0"/>
              <a:t> If the absolute value is greater than the critical value, then we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732</a:t>
            </a:fld>
            <a:endParaRPr lang="en-US" dirty="0"/>
          </a:p>
        </p:txBody>
      </p:sp>
    </p:spTree>
    <p:extLst>
      <p:ext uri="{BB962C8B-B14F-4D97-AF65-F5344CB8AC3E}">
        <p14:creationId xmlns:p14="http://schemas.microsoft.com/office/powerpoint/2010/main" val="1781080371"/>
      </p:ext>
    </p:extLst>
  </p:cSld>
  <p:clrMapOvr>
    <a:masterClrMapping/>
  </p:clrMapOvr>
</p:notes>
</file>

<file path=ppt/notesSlides/notesSlide7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let us use a case study to demonstrate how the Mann-Whitney test works to compare the customer satisfaction results between two types of customers.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733</a:t>
            </a:fld>
            <a:endParaRPr lang="en-US" dirty="0"/>
          </a:p>
        </p:txBody>
      </p:sp>
    </p:spTree>
    <p:extLst>
      <p:ext uri="{BB962C8B-B14F-4D97-AF65-F5344CB8AC3E}">
        <p14:creationId xmlns:p14="http://schemas.microsoft.com/office/powerpoint/2010/main" val="1524112865"/>
      </p:ext>
    </p:extLst>
  </p:cSld>
  <p:clrMapOvr>
    <a:masterClrMapping/>
  </p:clrMapOvr>
</p:notes>
</file>

<file path=ppt/notesSlides/notesSlide7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734</a:t>
            </a:fld>
            <a:endParaRPr lang="en-US" dirty="0"/>
          </a:p>
        </p:txBody>
      </p:sp>
    </p:spTree>
    <p:extLst>
      <p:ext uri="{BB962C8B-B14F-4D97-AF65-F5344CB8AC3E}">
        <p14:creationId xmlns:p14="http://schemas.microsoft.com/office/powerpoint/2010/main" val="3840630010"/>
      </p:ext>
    </p:extLst>
  </p:cSld>
  <p:clrMapOvr>
    <a:masterClrMapping/>
  </p:clrMapOvr>
</p:notes>
</file>

<file path=ppt/notesSlides/notesSlide7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Unstack your data</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735</a:t>
            </a:fld>
            <a:endParaRPr lang="en-US" dirty="0"/>
          </a:p>
        </p:txBody>
      </p:sp>
    </p:spTree>
    <p:extLst>
      <p:ext uri="{BB962C8B-B14F-4D97-AF65-F5344CB8AC3E}">
        <p14:creationId xmlns:p14="http://schemas.microsoft.com/office/powerpoint/2010/main" val="1175505936"/>
      </p:ext>
    </p:extLst>
  </p:cSld>
  <p:clrMapOvr>
    <a:masterClrMapping/>
  </p:clrMapOvr>
</p:notes>
</file>

<file path=ppt/notesSlides/notesSlide7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736</a:t>
            </a:fld>
            <a:endParaRPr lang="en-US" dirty="0"/>
          </a:p>
        </p:txBody>
      </p:sp>
    </p:spTree>
    <p:extLst>
      <p:ext uri="{BB962C8B-B14F-4D97-AF65-F5344CB8AC3E}">
        <p14:creationId xmlns:p14="http://schemas.microsoft.com/office/powerpoint/2010/main" val="1545990341"/>
      </p:ext>
    </p:extLst>
  </p:cSld>
  <p:clrMapOvr>
    <a:masterClrMapping/>
  </p:clrMapOvr>
</p:notes>
</file>

<file path=ppt/notesSlides/notesSlide7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there is a significant difference between the median customer satisfaction levels of the two groups.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737</a:t>
            </a:fld>
            <a:endParaRPr lang="en-US" dirty="0"/>
          </a:p>
        </p:txBody>
      </p:sp>
    </p:spTree>
    <p:extLst>
      <p:ext uri="{BB962C8B-B14F-4D97-AF65-F5344CB8AC3E}">
        <p14:creationId xmlns:p14="http://schemas.microsoft.com/office/powerpoint/2010/main" val="1706579559"/>
      </p:ext>
    </p:extLst>
  </p:cSld>
  <p:clrMapOvr>
    <a:masterClrMapping/>
  </p:clrMapOvr>
</p:notes>
</file>

<file path=ppt/notesSlides/notesSlide7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738</a:t>
            </a:fld>
            <a:endParaRPr lang="en-US" dirty="0"/>
          </a:p>
        </p:txBody>
      </p:sp>
    </p:spTree>
    <p:extLst>
      <p:ext uri="{BB962C8B-B14F-4D97-AF65-F5344CB8AC3E}">
        <p14:creationId xmlns:p14="http://schemas.microsoft.com/office/powerpoint/2010/main" val="1334905908"/>
      </p:ext>
    </p:extLst>
  </p:cSld>
  <p:clrMapOvr>
    <a:masterClrMapping/>
  </p:clrMapOvr>
</p:notes>
</file>

<file path=ppt/notesSlides/notesSlide7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type of analysis</a:t>
            </a:r>
            <a:r>
              <a:rPr lang="en-US" baseline="0" dirty="0"/>
              <a:t> of variance for non-normal data is Kruskal-Wallis. While the Mann-Whitney test allows us to compare the samples of two populations, the Kruskal-Wallis test allows us to compare the samples of more than two populations.</a:t>
            </a:r>
          </a:p>
          <a:p>
            <a:pPr>
              <a:buFont typeface="Arial" pitchFamily="34" charset="0"/>
              <a:buChar char="•"/>
            </a:pPr>
            <a:r>
              <a:rPr lang="en-US" baseline="0" dirty="0"/>
              <a:t> One key difference between this test and the Mann-Whitney test is the robustness of the test when the populations are not identically shaped. If this is the case, there is a different test, called Mood’s median, that is more appropriate.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739</a:t>
            </a:fld>
            <a:endParaRPr lang="en-US" dirty="0"/>
          </a:p>
        </p:txBody>
      </p:sp>
    </p:spTree>
    <p:extLst>
      <p:ext uri="{BB962C8B-B14F-4D97-AF65-F5344CB8AC3E}">
        <p14:creationId xmlns:p14="http://schemas.microsoft.com/office/powerpoint/2010/main" val="3878181110"/>
      </p:ext>
    </p:extLst>
  </p:cSld>
  <p:clrMapOvr>
    <a:masterClrMapping/>
  </p:clrMapOvr>
</p:notes>
</file>

<file path=ppt/notesSlides/notesSlide7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Outside of the shape assumption discussed on the previous</a:t>
            </a:r>
            <a:r>
              <a:rPr lang="en-US" baseline="0" dirty="0"/>
              <a:t> slide, the assumptions are the same as those for the Mann-Whitney test.</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740</a:t>
            </a:fld>
            <a:endParaRPr lang="en-US" dirty="0"/>
          </a:p>
        </p:txBody>
      </p:sp>
    </p:spTree>
    <p:extLst>
      <p:ext uri="{BB962C8B-B14F-4D97-AF65-F5344CB8AC3E}">
        <p14:creationId xmlns:p14="http://schemas.microsoft.com/office/powerpoint/2010/main" val="33789967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 process map is the next level</a:t>
            </a:r>
            <a:r>
              <a:rPr lang="en-US" baseline="0" dirty="0"/>
              <a:t> of detail of the “prime rib” example shown as a high-level process map. </a:t>
            </a:r>
          </a:p>
          <a:p>
            <a:pPr>
              <a:buFont typeface="Arial" pitchFamily="34" charset="0"/>
              <a:buChar char="•"/>
            </a:pPr>
            <a:r>
              <a:rPr lang="en-US" baseline="0" dirty="0"/>
              <a:t>You can see it went from about 5 steps to about 17 (not counting the decision boxes), adding quite a bit of detail to the process map.</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a:t>
            </a:fld>
            <a:endParaRPr lang="en-US" dirty="0"/>
          </a:p>
        </p:txBody>
      </p:sp>
    </p:spTree>
    <p:extLst>
      <p:ext uri="{BB962C8B-B14F-4D97-AF65-F5344CB8AC3E}">
        <p14:creationId xmlns:p14="http://schemas.microsoft.com/office/powerpoint/2010/main" val="4166841393"/>
      </p:ext>
    </p:extLst>
  </p:cSld>
  <p:clrMapOvr>
    <a:masterClrMapping/>
  </p:clrMapOvr>
</p:notes>
</file>

<file path=ppt/notesSlides/notesSlide7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Kruskall-Wallis</a:t>
            </a:r>
            <a:r>
              <a:rPr lang="en-US" baseline="0" dirty="0"/>
              <a:t> test works very similarly to the Mann-Whitney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741</a:t>
            </a:fld>
            <a:endParaRPr lang="en-US" dirty="0"/>
          </a:p>
        </p:txBody>
      </p:sp>
    </p:spTree>
    <p:extLst>
      <p:ext uri="{BB962C8B-B14F-4D97-AF65-F5344CB8AC3E}">
        <p14:creationId xmlns:p14="http://schemas.microsoft.com/office/powerpoint/2010/main" val="670722776"/>
      </p:ext>
    </p:extLst>
  </p:cSld>
  <p:clrMapOvr>
    <a:masterClrMapping/>
  </p:clrMapOvr>
</p:notes>
</file>

<file path=ppt/notesSlides/notesSlide7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Calculate the test</a:t>
            </a:r>
            <a:r>
              <a:rPr lang="en-US" baseline="0" dirty="0"/>
              <a:t> statistics, denoted T, by using the sample sizes and the r values that were calculated in Step 2.</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742</a:t>
            </a:fld>
            <a:endParaRPr lang="en-US" dirty="0"/>
          </a:p>
        </p:txBody>
      </p:sp>
    </p:spTree>
    <p:extLst>
      <p:ext uri="{BB962C8B-B14F-4D97-AF65-F5344CB8AC3E}">
        <p14:creationId xmlns:p14="http://schemas.microsoft.com/office/powerpoint/2010/main" val="2183323080"/>
      </p:ext>
    </p:extLst>
  </p:cSld>
  <p:clrMapOvr>
    <a:masterClrMapping/>
  </p:clrMapOvr>
</p:notes>
</file>

<file path=ppt/notesSlides/notesSlide7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 we must assess the hypothesis</a:t>
            </a:r>
            <a:r>
              <a:rPr lang="en-US" baseline="0" dirty="0"/>
              <a:t> by using the calculated test statistic, T. The T statistic follows the chi-square distribution when the null hypothesis is true.</a:t>
            </a:r>
          </a:p>
          <a:p>
            <a:pPr>
              <a:buFont typeface="Arial" pitchFamily="34" charset="0"/>
              <a:buChar char="•"/>
            </a:pPr>
            <a:r>
              <a:rPr lang="en-US" baseline="0" dirty="0"/>
              <a:t> If the T value is greater than the critical chi-square statistic, then we reject the null and claim that at least one median is statistically different from the other medians.</a:t>
            </a:r>
          </a:p>
          <a:p>
            <a:pPr>
              <a:buFont typeface="Arial" pitchFamily="34" charset="0"/>
              <a:buChar char="•"/>
            </a:pPr>
            <a:r>
              <a:rPr lang="en-US" baseline="0" dirty="0"/>
              <a:t> If the T value is smaller, then we fail to reject the null and claim the medians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743</a:t>
            </a:fld>
            <a:endParaRPr lang="en-US" dirty="0"/>
          </a:p>
        </p:txBody>
      </p:sp>
    </p:spTree>
    <p:extLst>
      <p:ext uri="{BB962C8B-B14F-4D97-AF65-F5344CB8AC3E}">
        <p14:creationId xmlns:p14="http://schemas.microsoft.com/office/powerpoint/2010/main" val="2254634208"/>
      </p:ext>
    </p:extLst>
  </p:cSld>
  <p:clrMapOvr>
    <a:masterClrMapping/>
  </p:clrMapOvr>
</p:notes>
</file>

<file path=ppt/notesSlides/notesSlide7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Next, we will use the software to run a case study comparing three</a:t>
            </a:r>
            <a:r>
              <a:rPr lang="en-US" baseline="0" dirty="0"/>
              <a:t> types of customers’ satisfaction scores.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744</a:t>
            </a:fld>
            <a:endParaRPr lang="en-US" dirty="0"/>
          </a:p>
        </p:txBody>
      </p:sp>
    </p:spTree>
    <p:extLst>
      <p:ext uri="{BB962C8B-B14F-4D97-AF65-F5344CB8AC3E}">
        <p14:creationId xmlns:p14="http://schemas.microsoft.com/office/powerpoint/2010/main" val="3040183325"/>
      </p:ext>
    </p:extLst>
  </p:cSld>
  <p:clrMapOvr>
    <a:masterClrMapping/>
  </p:clrMapOvr>
</p:notes>
</file>

<file path=ppt/notesSlides/notesSlide7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 implement the test within</a:t>
            </a:r>
            <a:r>
              <a:rPr lang="en-US" baseline="0" dirty="0"/>
              <a:t> the software package,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745</a:t>
            </a:fld>
            <a:endParaRPr lang="en-US" dirty="0"/>
          </a:p>
        </p:txBody>
      </p:sp>
    </p:spTree>
    <p:extLst>
      <p:ext uri="{BB962C8B-B14F-4D97-AF65-F5344CB8AC3E}">
        <p14:creationId xmlns:p14="http://schemas.microsoft.com/office/powerpoint/2010/main" val="1186946785"/>
      </p:ext>
    </p:extLst>
  </p:cSld>
  <p:clrMapOvr>
    <a:masterClrMapping/>
  </p:clrMapOvr>
</p:notes>
</file>

<file path=ppt/notesSlides/notesSlide7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746</a:t>
            </a:fld>
            <a:endParaRPr lang="en-US" dirty="0"/>
          </a:p>
        </p:txBody>
      </p:sp>
    </p:spTree>
    <p:extLst>
      <p:ext uri="{BB962C8B-B14F-4D97-AF65-F5344CB8AC3E}">
        <p14:creationId xmlns:p14="http://schemas.microsoft.com/office/powerpoint/2010/main" val="3457227658"/>
      </p:ext>
    </p:extLst>
  </p:cSld>
  <p:clrMapOvr>
    <a:masterClrMapping/>
  </p:clrMapOvr>
</p:notes>
</file>

<file path=ppt/notesSlides/notesSlide7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result of the test is boxed in: the p-value is lower than the alpha value of 0.05; therefore, we must reject the null hypothesis and claim that at least one of the customer types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747</a:t>
            </a:fld>
            <a:endParaRPr lang="en-US" dirty="0"/>
          </a:p>
        </p:txBody>
      </p:sp>
    </p:spTree>
    <p:extLst>
      <p:ext uri="{BB962C8B-B14F-4D97-AF65-F5344CB8AC3E}">
        <p14:creationId xmlns:p14="http://schemas.microsoft.com/office/powerpoint/2010/main" val="3044973298"/>
      </p:ext>
    </p:extLst>
  </p:cSld>
  <p:clrMapOvr>
    <a:masterClrMapping/>
  </p:clrMapOvr>
</p:notes>
</file>

<file path=ppt/notesSlides/notesSlide7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748</a:t>
            </a:fld>
            <a:endParaRPr lang="en-US" dirty="0"/>
          </a:p>
        </p:txBody>
      </p:sp>
    </p:spTree>
    <p:extLst>
      <p:ext uri="{BB962C8B-B14F-4D97-AF65-F5344CB8AC3E}">
        <p14:creationId xmlns:p14="http://schemas.microsoft.com/office/powerpoint/2010/main" val="728526222"/>
      </p:ext>
    </p:extLst>
  </p:cSld>
  <p:clrMapOvr>
    <a:masterClrMapping/>
  </p:clrMapOvr>
</p:notes>
</file>

<file path=ppt/notesSlides/notesSlide7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Mood’s Median test is similar to the Kruskall-Wallis</a:t>
            </a:r>
            <a:r>
              <a:rPr lang="en-US" baseline="0" dirty="0"/>
              <a:t> in that it allows us to compare the medians of two or more populations. However, a key difference is that it is more robust when there are outliers.</a:t>
            </a:r>
          </a:p>
          <a:p>
            <a:pPr>
              <a:buFont typeface="Arial" pitchFamily="34" charset="0"/>
              <a:buChar char="•"/>
            </a:pPr>
            <a:r>
              <a:rPr lang="en-US" baseline="0" dirty="0"/>
              <a:t> Noted here is that the Mood’s Median test is an extension of the one-sample sign test. In a one-sample sign test, the null hypothesis is that the probability of a random value from the population being above the specified value is equal to the probability of a random value being below the specified value. </a:t>
            </a:r>
          </a:p>
        </p:txBody>
      </p:sp>
      <p:sp>
        <p:nvSpPr>
          <p:cNvPr id="4" name="Slide Number Placeholder 3"/>
          <p:cNvSpPr>
            <a:spLocks noGrp="1"/>
          </p:cNvSpPr>
          <p:nvPr>
            <p:ph type="sldNum" sz="quarter" idx="10"/>
          </p:nvPr>
        </p:nvSpPr>
        <p:spPr/>
        <p:txBody>
          <a:bodyPr/>
          <a:lstStyle/>
          <a:p>
            <a:fld id="{0D11F068-B8FF-40B6-A1C6-3F532E4C7B2A}" type="slidenum">
              <a:rPr lang="en-US" smtClean="0"/>
              <a:pPr/>
              <a:t>749</a:t>
            </a:fld>
            <a:endParaRPr lang="en-US" dirty="0"/>
          </a:p>
        </p:txBody>
      </p:sp>
    </p:spTree>
    <p:extLst>
      <p:ext uri="{BB962C8B-B14F-4D97-AF65-F5344CB8AC3E}">
        <p14:creationId xmlns:p14="http://schemas.microsoft.com/office/powerpoint/2010/main" val="4134821088"/>
      </p:ext>
    </p:extLst>
  </p:cSld>
  <p:clrMapOvr>
    <a:masterClrMapping/>
  </p:clrMapOvr>
</p:notes>
</file>

<file path=ppt/notesSlides/notesSlide7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Aside from</a:t>
            </a:r>
            <a:r>
              <a:rPr lang="en-US" baseline="0" dirty="0"/>
              <a:t> the outliers, the assumptions for Mood’s Median test are the same as those for Mann Whitney or Kruskal-Wallis.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750</a:t>
            </a:fld>
            <a:endParaRPr lang="en-US" dirty="0"/>
          </a:p>
        </p:txBody>
      </p:sp>
    </p:spTree>
    <p:extLst>
      <p:ext uri="{BB962C8B-B14F-4D97-AF65-F5344CB8AC3E}">
        <p14:creationId xmlns:p14="http://schemas.microsoft.com/office/powerpoint/2010/main" val="42679611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 </a:t>
            </a:r>
            <a:r>
              <a:rPr lang="en-US" b="1" dirty="0"/>
              <a:t>functional process map </a:t>
            </a:r>
            <a:r>
              <a:rPr lang="en-US" dirty="0"/>
              <a:t>brings an additional dimension of information to a high-level or detailed process</a:t>
            </a:r>
            <a:r>
              <a:rPr lang="en-US" baseline="0" dirty="0"/>
              <a:t> map.</a:t>
            </a:r>
          </a:p>
          <a:p>
            <a:pPr>
              <a:buFont typeface="Arial" pitchFamily="34" charset="0"/>
              <a:buChar char="•"/>
            </a:pPr>
            <a:r>
              <a:rPr lang="en-US" baseline="0" dirty="0"/>
              <a:t>This map conveys which function, role, job performs the step in a process or makes a decision.</a:t>
            </a:r>
          </a:p>
          <a:p>
            <a:pPr>
              <a:buFont typeface="Arial" pitchFamily="34" charset="0"/>
              <a:buChar char="•"/>
            </a:pPr>
            <a:r>
              <a:rPr lang="en-US" baseline="0" dirty="0"/>
              <a:t>The process step or decision is placed in the appropriate lane based on which function performs it.</a:t>
            </a:r>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a:t>
            </a:fld>
            <a:endParaRPr lang="en-US" dirty="0"/>
          </a:p>
        </p:txBody>
      </p:sp>
    </p:spTree>
    <p:extLst>
      <p:ext uri="{BB962C8B-B14F-4D97-AF65-F5344CB8AC3E}">
        <p14:creationId xmlns:p14="http://schemas.microsoft.com/office/powerpoint/2010/main" val="1231093663"/>
      </p:ext>
    </p:extLst>
  </p:cSld>
  <p:clrMapOvr>
    <a:masterClrMapping/>
  </p:clrMapOvr>
</p:notes>
</file>

<file path=ppt/notesSlides/notesSlide7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To conduct a Mood’s Median Test, we must first group the samples from all populations into a single data set and get the median of the combined data set.</a:t>
            </a:r>
          </a:p>
          <a:p>
            <a:pPr>
              <a:buFont typeface="Arial" pitchFamily="34" charset="0"/>
              <a:buChar char="•"/>
            </a:pPr>
            <a:r>
              <a:rPr lang="en-US" baseline="0" dirty="0"/>
              <a:t> Then for each sample, form two groups: one consisting of observations with values higher than the grand median and the other consisting of values lower than the grand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751</a:t>
            </a:fld>
            <a:endParaRPr lang="en-US" dirty="0"/>
          </a:p>
        </p:txBody>
      </p:sp>
    </p:spTree>
    <p:extLst>
      <p:ext uri="{BB962C8B-B14F-4D97-AF65-F5344CB8AC3E}">
        <p14:creationId xmlns:p14="http://schemas.microsoft.com/office/powerpoint/2010/main" val="3021330340"/>
      </p:ext>
    </p:extLst>
  </p:cSld>
  <p:clrMapOvr>
    <a:masterClrMapping/>
  </p:clrMapOvr>
</p:notes>
</file>

<file path=ppt/notesSlides/notesSlide7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Pearson’s chi-square test is used to compare the actual</a:t>
            </a:r>
            <a:r>
              <a:rPr lang="en-US" baseline="0" dirty="0"/>
              <a:t> number of observations less than and greater than the grand median to what is expected if the populations were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752</a:t>
            </a:fld>
            <a:endParaRPr lang="en-US" dirty="0"/>
          </a:p>
        </p:txBody>
      </p:sp>
    </p:spTree>
    <p:extLst>
      <p:ext uri="{BB962C8B-B14F-4D97-AF65-F5344CB8AC3E}">
        <p14:creationId xmlns:p14="http://schemas.microsoft.com/office/powerpoint/2010/main" val="2452819826"/>
      </p:ext>
    </p:extLst>
  </p:cSld>
  <p:clrMapOvr>
    <a:masterClrMapping/>
  </p:clrMapOvr>
</p:notes>
</file>

<file path=ppt/notesSlides/notesSlide7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a case study like we have looked at before, we will now use the software to run a Mood’s Median test for comparing the customer satisfaction among three types of customers.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753</a:t>
            </a:fld>
            <a:endParaRPr lang="en-US" dirty="0"/>
          </a:p>
        </p:txBody>
      </p:sp>
    </p:spTree>
    <p:extLst>
      <p:ext uri="{BB962C8B-B14F-4D97-AF65-F5344CB8AC3E}">
        <p14:creationId xmlns:p14="http://schemas.microsoft.com/office/powerpoint/2010/main" val="3466535539"/>
      </p:ext>
    </p:extLst>
  </p:cSld>
  <p:clrMapOvr>
    <a:masterClrMapping/>
  </p:clrMapOvr>
</p:notes>
</file>

<file path=ppt/notesSlides/notesSlide7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754</a:t>
            </a:fld>
            <a:endParaRPr lang="en-US" dirty="0"/>
          </a:p>
        </p:txBody>
      </p:sp>
    </p:spTree>
    <p:extLst>
      <p:ext uri="{BB962C8B-B14F-4D97-AF65-F5344CB8AC3E}">
        <p14:creationId xmlns:p14="http://schemas.microsoft.com/office/powerpoint/2010/main" val="2262215792"/>
      </p:ext>
    </p:extLst>
  </p:cSld>
  <p:clrMapOvr>
    <a:masterClrMapping/>
  </p:clrMapOvr>
</p:notes>
</file>

<file path=ppt/notesSlides/notesSlide7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755</a:t>
            </a:fld>
            <a:endParaRPr lang="en-US" dirty="0"/>
          </a:p>
        </p:txBody>
      </p:sp>
    </p:spTree>
    <p:extLst>
      <p:ext uri="{BB962C8B-B14F-4D97-AF65-F5344CB8AC3E}">
        <p14:creationId xmlns:p14="http://schemas.microsoft.com/office/powerpoint/2010/main" val="3387918285"/>
      </p:ext>
    </p:extLst>
  </p:cSld>
  <p:clrMapOvr>
    <a:masterClrMapping/>
  </p:clrMapOvr>
</p:notes>
</file>

<file path=ppt/notesSlides/notesSlide7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Since</a:t>
            </a:r>
            <a:r>
              <a:rPr lang="en-US" baseline="0" dirty="0"/>
              <a:t> the p-value is less than 0.05, we reject the null hypothesis and claim that at least one customer group has a different level of satisfaction than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756</a:t>
            </a:fld>
            <a:endParaRPr lang="en-US" dirty="0"/>
          </a:p>
        </p:txBody>
      </p:sp>
    </p:spTree>
    <p:extLst>
      <p:ext uri="{BB962C8B-B14F-4D97-AF65-F5344CB8AC3E}">
        <p14:creationId xmlns:p14="http://schemas.microsoft.com/office/powerpoint/2010/main" val="2370940747"/>
      </p:ext>
    </p:extLst>
  </p:cSld>
  <p:clrMapOvr>
    <a:masterClrMapping/>
  </p:clrMapOvr>
</p:notes>
</file>

<file path=ppt/notesSlides/notesSlide7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757</a:t>
            </a:fld>
            <a:endParaRPr lang="en-US" dirty="0"/>
          </a:p>
        </p:txBody>
      </p:sp>
    </p:spTree>
    <p:extLst>
      <p:ext uri="{BB962C8B-B14F-4D97-AF65-F5344CB8AC3E}">
        <p14:creationId xmlns:p14="http://schemas.microsoft.com/office/powerpoint/2010/main" val="4258178318"/>
      </p:ext>
    </p:extLst>
  </p:cSld>
  <p:clrMapOvr>
    <a:masterClrMapping/>
  </p:clrMapOvr>
</p:notes>
</file>

<file path=ppt/notesSlides/notesSlide7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Friedman test is a non-parametric</a:t>
            </a:r>
            <a:r>
              <a:rPr lang="en-US" baseline="0" dirty="0"/>
              <a:t> test developed by economist Milton Friedman.</a:t>
            </a:r>
          </a:p>
          <a:p>
            <a:pPr>
              <a:buFont typeface="Arial" pitchFamily="34" charset="0"/>
              <a:buChar char="•"/>
            </a:pPr>
            <a:r>
              <a:rPr lang="en-US" baseline="0" dirty="0"/>
              <a:t> It is used to detect differences in treatments across multiple test attempts.</a:t>
            </a:r>
          </a:p>
          <a:p>
            <a:pPr>
              <a:buFont typeface="Arial" pitchFamily="34" charset="0"/>
              <a:buChar char="•"/>
            </a:pPr>
            <a:r>
              <a:rPr lang="en-US" baseline="0" dirty="0"/>
              <a:t> The “parametric” equivalent of this test is called the repeated measures ANOVA, and the Friedman test is used when the assumption of normality or equal variance are not met.</a:t>
            </a:r>
            <a:endParaRPr lang="en-US" dirty="0"/>
          </a:p>
        </p:txBody>
      </p:sp>
      <p:sp>
        <p:nvSpPr>
          <p:cNvPr id="4" name="Slide Number Placeholder 3"/>
          <p:cNvSpPr>
            <a:spLocks noGrp="1"/>
          </p:cNvSpPr>
          <p:nvPr>
            <p:ph type="sldNum" sz="quarter" idx="10"/>
          </p:nvPr>
        </p:nvSpPr>
        <p:spPr/>
        <p:txBody>
          <a:bodyPr/>
          <a:lstStyle/>
          <a:p>
            <a:fld id="{15420E6D-0A2C-4109-9A11-D6144BD84379}" type="slidenum">
              <a:rPr lang="en-US" smtClean="0"/>
              <a:pPr/>
              <a:t>758</a:t>
            </a:fld>
            <a:endParaRPr lang="en-US" dirty="0"/>
          </a:p>
        </p:txBody>
      </p:sp>
    </p:spTree>
    <p:extLst>
      <p:ext uri="{BB962C8B-B14F-4D97-AF65-F5344CB8AC3E}">
        <p14:creationId xmlns:p14="http://schemas.microsoft.com/office/powerpoint/2010/main" val="1907241379"/>
      </p:ext>
    </p:extLst>
  </p:cSld>
  <p:clrMapOvr>
    <a:masterClrMapping/>
  </p:clrMapOvr>
</p:notes>
</file>

<file path=ppt/notesSlides/notesSlide7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very similar to those of the other</a:t>
            </a:r>
            <a:r>
              <a:rPr lang="en-US" baseline="0" dirty="0"/>
              <a:t> non-parametric tests we have studied.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759</a:t>
            </a:fld>
            <a:endParaRPr lang="en-US" dirty="0"/>
          </a:p>
        </p:txBody>
      </p:sp>
    </p:spTree>
    <p:extLst>
      <p:ext uri="{BB962C8B-B14F-4D97-AF65-F5344CB8AC3E}">
        <p14:creationId xmlns:p14="http://schemas.microsoft.com/office/powerpoint/2010/main" val="2328482075"/>
      </p:ext>
    </p:extLst>
  </p:cSld>
  <p:clrMapOvr>
    <a:masterClrMapping/>
  </p:clrMapOvr>
</p:notes>
</file>

<file path=ppt/notesSlides/notesSlide7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conduct a Friedman test,</a:t>
            </a:r>
            <a:r>
              <a:rPr lang="en-US" baseline="0" dirty="0"/>
              <a:t> the data is organized into a tabular view with n rows for the blocks and k columns representing treatments.</a:t>
            </a:r>
          </a:p>
          <a:p>
            <a:pPr>
              <a:buFont typeface="Arial" pitchFamily="34" charset="0"/>
              <a:buChar char="•"/>
            </a:pPr>
            <a:r>
              <a:rPr lang="en-US" baseline="0" dirty="0"/>
              <a:t> Each observation represents a combination of block and treatment.</a:t>
            </a:r>
          </a:p>
          <a:p>
            <a:pPr>
              <a:buFont typeface="Arial" pitchFamily="34" charset="0"/>
              <a:buChar char="•"/>
            </a:pPr>
            <a:r>
              <a:rPr lang="en-US" baseline="0" dirty="0"/>
              <a:t> The second step is to calculate the ranks of each observation within each block.</a:t>
            </a:r>
          </a:p>
          <a:p>
            <a:pPr>
              <a:buFont typeface="Arial" pitchFamily="34" charset="0"/>
              <a:buChar char="•"/>
            </a:pPr>
            <a:r>
              <a:rPr lang="en-US" baseline="0" dirty="0"/>
              <a:t> The third step is to replace the values in the table created in step 1 with the order r(ij) within each block of the corresponding observation x(ij).</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760</a:t>
            </a:fld>
            <a:endParaRPr lang="en-US" dirty="0"/>
          </a:p>
        </p:txBody>
      </p:sp>
    </p:spTree>
    <p:extLst>
      <p:ext uri="{BB962C8B-B14F-4D97-AF65-F5344CB8AC3E}">
        <p14:creationId xmlns:p14="http://schemas.microsoft.com/office/powerpoint/2010/main" val="16658623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a:t>
            </a:fld>
            <a:endParaRPr lang="en-US" dirty="0"/>
          </a:p>
        </p:txBody>
      </p:sp>
    </p:spTree>
    <p:extLst>
      <p:ext uri="{BB962C8B-B14F-4D97-AF65-F5344CB8AC3E}">
        <p14:creationId xmlns:p14="http://schemas.microsoft.com/office/powerpoint/2010/main" val="3974402086"/>
      </p:ext>
    </p:extLst>
  </p:cSld>
  <p:clrMapOvr>
    <a:masterClrMapping/>
  </p:clrMapOvr>
</p:notes>
</file>

<file path=ppt/notesSlides/notesSlide7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Now calculate the r values shown at the bottom and plug into this formula to determine the test statistic Q.</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761</a:t>
            </a:fld>
            <a:endParaRPr lang="en-US" dirty="0"/>
          </a:p>
        </p:txBody>
      </p:sp>
    </p:spTree>
    <p:extLst>
      <p:ext uri="{BB962C8B-B14F-4D97-AF65-F5344CB8AC3E}">
        <p14:creationId xmlns:p14="http://schemas.microsoft.com/office/powerpoint/2010/main" val="2117672630"/>
      </p:ext>
    </p:extLst>
  </p:cSld>
  <p:clrMapOvr>
    <a:masterClrMapping/>
  </p:clrMapOvr>
</p:notes>
</file>

<file path=ppt/notesSlides/notesSlide7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Q is then used to make a determination</a:t>
            </a:r>
            <a:r>
              <a:rPr lang="en-US" baseline="0" dirty="0"/>
              <a:t> about the hypothesis.</a:t>
            </a:r>
          </a:p>
          <a:p>
            <a:pPr>
              <a:buFont typeface="Arial" pitchFamily="34" charset="0"/>
              <a:buChar char="•"/>
            </a:pPr>
            <a:r>
              <a:rPr lang="en-US" baseline="0" dirty="0"/>
              <a:t> If the number of blocks is greater than 15 or the number of treatments is greater than 4, then the test statistic follows a chi-square distribution.</a:t>
            </a:r>
          </a:p>
          <a:p>
            <a:pPr>
              <a:buFont typeface="Arial" pitchFamily="34" charset="0"/>
              <a:buChar char="•"/>
            </a:pPr>
            <a:r>
              <a:rPr lang="en-US" baseline="0" dirty="0"/>
              <a:t> If the number of blocks is less than 15 AND the number of treatments is less than 4, Q does not fit the chi-square and must be pulled from the tables of Q values for the Friedman test.</a:t>
            </a:r>
          </a:p>
          <a:p>
            <a:pPr>
              <a:buFont typeface="Arial" pitchFamily="34" charset="0"/>
              <a:buChar char="•"/>
            </a:pPr>
            <a:r>
              <a:rPr lang="en-US" baseline="0" dirty="0"/>
              <a:t> As you might expect, if the p-value is less than the alpha value,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762</a:t>
            </a:fld>
            <a:endParaRPr lang="en-US" dirty="0"/>
          </a:p>
        </p:txBody>
      </p:sp>
    </p:spTree>
    <p:extLst>
      <p:ext uri="{BB962C8B-B14F-4D97-AF65-F5344CB8AC3E}">
        <p14:creationId xmlns:p14="http://schemas.microsoft.com/office/powerpoint/2010/main" val="546010226"/>
      </p:ext>
    </p:extLst>
  </p:cSld>
  <p:clrMapOvr>
    <a:masterClrMapping/>
  </p:clrMapOvr>
</p:notes>
</file>

<file path=ppt/notesSlides/notesSlide7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Using</a:t>
            </a:r>
            <a:r>
              <a:rPr lang="en-US" baseline="0" dirty="0"/>
              <a:t> this example, we can get a better idea of how the Friedman test is applied. The testers are the blocks, represented by n, and the water samples are the treatments represented by k.</a:t>
            </a:r>
          </a:p>
          <a:p>
            <a:pPr>
              <a:buFont typeface="Arial" pitchFamily="34" charset="0"/>
              <a:buChar char="•"/>
            </a:pPr>
            <a:r>
              <a:rPr lang="en-US" baseline="0" dirty="0"/>
              <a:t> The testers do not have any influence on other testers, and the judges test the water randomly. In other words, they are unbiased and independent of each other, meaning the assumptions behind the Friedman test are valid.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763</a:t>
            </a:fld>
            <a:endParaRPr lang="en-US" dirty="0"/>
          </a:p>
        </p:txBody>
      </p:sp>
    </p:spTree>
    <p:extLst>
      <p:ext uri="{BB962C8B-B14F-4D97-AF65-F5344CB8AC3E}">
        <p14:creationId xmlns:p14="http://schemas.microsoft.com/office/powerpoint/2010/main" val="1042630154"/>
      </p:ext>
    </p:extLst>
  </p:cSld>
  <p:clrMapOvr>
    <a:masterClrMapping/>
  </p:clrMapOvr>
</p:notes>
</file>

<file path=ppt/notesSlides/notesSlide7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look</a:t>
            </a:r>
            <a:r>
              <a:rPr lang="en-US" baseline="0" dirty="0"/>
              <a:t> to compare how enzyme activity responds to drug treatment.</a:t>
            </a:r>
          </a:p>
          <a:p>
            <a:pPr>
              <a:buFont typeface="Arial" pitchFamily="34" charset="0"/>
              <a:buChar char="•"/>
            </a:pPr>
            <a:r>
              <a:rPr lang="en-US" baseline="0" dirty="0"/>
              <a:t> There are three different drug therapies (treatments) given to four different animals (blocks).</a:t>
            </a:r>
          </a:p>
          <a:p>
            <a:pPr>
              <a:buFont typeface="Arial" pitchFamily="34" charset="0"/>
              <a:buChar char="•"/>
            </a:pPr>
            <a:r>
              <a:rPr lang="en-US" baseline="0" dirty="0"/>
              <a:t> The animals are from different litters, meaning they are independent.</a:t>
            </a:r>
          </a:p>
          <a:p>
            <a:pPr>
              <a:buFont typeface="Arial" pitchFamily="34" charset="0"/>
              <a:buChar char="•"/>
            </a:pPr>
            <a:r>
              <a:rPr lang="en-US" baseline="0" dirty="0"/>
              <a:t> The null hypothesis is that the treatment effects are not statistically different, and the alternative is that at least one is different from the others.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764</a:t>
            </a:fld>
            <a:endParaRPr lang="en-US" dirty="0"/>
          </a:p>
        </p:txBody>
      </p:sp>
    </p:spTree>
    <p:extLst>
      <p:ext uri="{BB962C8B-B14F-4D97-AF65-F5344CB8AC3E}">
        <p14:creationId xmlns:p14="http://schemas.microsoft.com/office/powerpoint/2010/main" val="1433763514"/>
      </p:ext>
    </p:extLst>
  </p:cSld>
  <p:clrMapOvr>
    <a:masterClrMapping/>
  </p:clrMapOvr>
</p:notes>
</file>

<file path=ppt/notesSlides/notesSlide7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run</a:t>
            </a:r>
            <a:r>
              <a:rPr lang="en-US" baseline="0" dirty="0"/>
              <a:t> the test, follow these steps.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765</a:t>
            </a:fld>
            <a:endParaRPr lang="en-US" dirty="0"/>
          </a:p>
        </p:txBody>
      </p:sp>
    </p:spTree>
    <p:extLst>
      <p:ext uri="{BB962C8B-B14F-4D97-AF65-F5344CB8AC3E}">
        <p14:creationId xmlns:p14="http://schemas.microsoft.com/office/powerpoint/2010/main" val="3608966223"/>
      </p:ext>
    </p:extLst>
  </p:cSld>
  <p:clrMapOvr>
    <a:masterClrMapping/>
  </p:clrMapOvr>
</p:notes>
</file>

<file path=ppt/notesSlides/notesSlide7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766</a:t>
            </a:fld>
            <a:endParaRPr lang="en-US" dirty="0"/>
          </a:p>
        </p:txBody>
      </p:sp>
    </p:spTree>
    <p:extLst>
      <p:ext uri="{BB962C8B-B14F-4D97-AF65-F5344CB8AC3E}">
        <p14:creationId xmlns:p14="http://schemas.microsoft.com/office/powerpoint/2010/main" val="1575132575"/>
      </p:ext>
    </p:extLst>
  </p:cSld>
  <p:clrMapOvr>
    <a:masterClrMapping/>
  </p:clrMapOvr>
</p:notes>
</file>

<file path=ppt/notesSlides/notesSlide7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this example, the p-value is 0.3, which is obviously greater than 0.05. Therefore, we fail to reject the null hypothesis and we conclude that there is not a statistically significant difference between treatments.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767</a:t>
            </a:fld>
            <a:endParaRPr lang="en-US" dirty="0"/>
          </a:p>
        </p:txBody>
      </p:sp>
    </p:spTree>
    <p:extLst>
      <p:ext uri="{BB962C8B-B14F-4D97-AF65-F5344CB8AC3E}">
        <p14:creationId xmlns:p14="http://schemas.microsoft.com/office/powerpoint/2010/main" val="4275515052"/>
      </p:ext>
    </p:extLst>
  </p:cSld>
  <p:clrMapOvr>
    <a:masterClrMapping/>
  </p:clrMapOvr>
</p:notes>
</file>

<file path=ppt/notesSlides/notesSlide7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768</a:t>
            </a:fld>
            <a:endParaRPr lang="en-US" dirty="0"/>
          </a:p>
        </p:txBody>
      </p:sp>
    </p:spTree>
    <p:extLst>
      <p:ext uri="{BB962C8B-B14F-4D97-AF65-F5344CB8AC3E}">
        <p14:creationId xmlns:p14="http://schemas.microsoft.com/office/powerpoint/2010/main" val="2000170763"/>
      </p:ext>
    </p:extLst>
  </p:cSld>
  <p:clrMapOvr>
    <a:masterClrMapping/>
  </p:clrMapOvr>
</p:notes>
</file>

<file path=ppt/notesSlides/notesSlide7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a:t>
            </a:r>
            <a:r>
              <a:rPr lang="en-US" b="1" baseline="0" dirty="0"/>
              <a:t>one sample sign test </a:t>
            </a:r>
            <a:r>
              <a:rPr lang="en-US" baseline="0" dirty="0"/>
              <a:t>is similar to a one-sample t-test, where we compare the mean of a population to a specific value. However, with this test we are comparing the median of the population instead of the mean.</a:t>
            </a:r>
          </a:p>
          <a:p>
            <a:pPr>
              <a:buFont typeface="Arial" pitchFamily="34" charset="0"/>
              <a:buChar char="•"/>
            </a:pPr>
            <a:r>
              <a:rPr lang="en-US" baseline="0" dirty="0"/>
              <a:t> The one sample sign test is used instead of the one-sample t-test when the data distribution is non-normal.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769</a:t>
            </a:fld>
            <a:endParaRPr lang="en-US" dirty="0"/>
          </a:p>
        </p:txBody>
      </p:sp>
    </p:spTree>
    <p:extLst>
      <p:ext uri="{BB962C8B-B14F-4D97-AF65-F5344CB8AC3E}">
        <p14:creationId xmlns:p14="http://schemas.microsoft.com/office/powerpoint/2010/main" val="741203979"/>
      </p:ext>
    </p:extLst>
  </p:cSld>
  <p:clrMapOvr>
    <a:masterClrMapping/>
  </p:clrMapOvr>
</p:notes>
</file>

<file path=ppt/notesSlides/notesSlide7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Assumptions for this test are very similar to</a:t>
            </a:r>
            <a:r>
              <a:rPr lang="en-US" baseline="0" dirty="0"/>
              <a:t> those of other non-parametrics; however, a key difference is that there are no assumptions about the shape of the distribution.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770</a:t>
            </a:fld>
            <a:endParaRPr lang="en-US" dirty="0"/>
          </a:p>
        </p:txBody>
      </p:sp>
    </p:spTree>
    <p:extLst>
      <p:ext uri="{BB962C8B-B14F-4D97-AF65-F5344CB8AC3E}">
        <p14:creationId xmlns:p14="http://schemas.microsoft.com/office/powerpoint/2010/main" val="35633075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VOC is an acronym that means “voice of the customer,” and the</a:t>
            </a:r>
            <a:r>
              <a:rPr lang="en-US" baseline="0" dirty="0"/>
              <a:t> term refers to data or information collected from the customers to understand what they want or need.</a:t>
            </a:r>
            <a:endParaRPr lang="en-US" dirty="0"/>
          </a:p>
          <a:p>
            <a:pPr>
              <a:buFont typeface="Arial" pitchFamily="34" charset="0"/>
              <a:buChar char="•"/>
            </a:pPr>
            <a:r>
              <a:rPr lang="en-US" dirty="0"/>
              <a:t>It is </a:t>
            </a:r>
            <a:r>
              <a:rPr lang="en-US" b="1" dirty="0"/>
              <a:t>always</a:t>
            </a:r>
            <a:r>
              <a:rPr lang="en-US" dirty="0"/>
              <a:t> important to understand the VOC when designing and</a:t>
            </a:r>
            <a:r>
              <a:rPr lang="en-US" baseline="0" dirty="0"/>
              <a:t> improving any </a:t>
            </a:r>
            <a:r>
              <a:rPr lang="en-US" b="1" baseline="0" dirty="0"/>
              <a:t>Six Sigma </a:t>
            </a:r>
            <a:r>
              <a:rPr lang="en-US" baseline="0" dirty="0"/>
              <a:t>process.</a:t>
            </a:r>
          </a:p>
          <a:p>
            <a:pPr>
              <a:buFont typeface="Arial" pitchFamily="34" charset="0"/>
              <a:buChar char="•"/>
            </a:pPr>
            <a:r>
              <a:rPr lang="en-US" dirty="0"/>
              <a:t>There are other types of “Voices” that are important as well:</a:t>
            </a:r>
            <a:r>
              <a:rPr lang="en-US" baseline="0" dirty="0"/>
              <a:t> </a:t>
            </a:r>
          </a:p>
          <a:p>
            <a:pPr lvl="1">
              <a:buFont typeface="Arial" pitchFamily="34" charset="0"/>
              <a:buChar char="•"/>
            </a:pPr>
            <a:r>
              <a:rPr lang="en-US" baseline="0" dirty="0"/>
              <a:t>Voice of the Business (VOB) – what does the business require of a process?</a:t>
            </a:r>
          </a:p>
          <a:p>
            <a:pPr lvl="1">
              <a:buFont typeface="Arial" pitchFamily="34" charset="0"/>
              <a:buChar char="•"/>
            </a:pPr>
            <a:r>
              <a:rPr lang="en-US" baseline="0" dirty="0"/>
              <a:t>Voice of the Associate (VOA) or Voice of the Employee – what does the employee require of a process (e.g., safety, simplicity)?</a:t>
            </a:r>
            <a:endParaRPr lang="en-US" dirty="0"/>
          </a:p>
          <a:p>
            <a:pPr>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a:t>
            </a:fld>
            <a:endParaRPr lang="en-US" dirty="0"/>
          </a:p>
        </p:txBody>
      </p:sp>
    </p:spTree>
    <p:extLst>
      <p:ext uri="{BB962C8B-B14F-4D97-AF65-F5344CB8AC3E}">
        <p14:creationId xmlns:p14="http://schemas.microsoft.com/office/powerpoint/2010/main" val="1014133076"/>
      </p:ext>
    </p:extLst>
  </p:cSld>
  <p:clrMapOvr>
    <a:masterClrMapping/>
  </p:clrMapOvr>
</p:notes>
</file>

<file path=ppt/notesSlides/notesSlide7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perform the test, the sample data set is separated into</a:t>
            </a:r>
            <a:r>
              <a:rPr lang="en-US" baseline="0" dirty="0"/>
              <a:t> two groups: one group with values higher than the specified value, and the other with values less than the specified value.</a:t>
            </a:r>
          </a:p>
          <a:p>
            <a:pPr>
              <a:buFont typeface="Arial" pitchFamily="34" charset="0"/>
              <a:buChar char="•"/>
            </a:pPr>
            <a:r>
              <a:rPr lang="en-US" baseline="0" dirty="0"/>
              <a:t>The null hypothesis for the test is that the number of values in each of the two groups is not different from half the total sample size.</a:t>
            </a:r>
          </a:p>
          <a:p>
            <a:pPr>
              <a:buFont typeface="Arial" pitchFamily="34" charset="0"/>
              <a:buChar char="•"/>
            </a:pPr>
            <a:r>
              <a:rPr lang="en-US" baseline="0" dirty="0"/>
              <a:t>The test statistic follows a binomial distribution when the null is true. When n is large, we use the normal distribution to approximate the binomial.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771</a:t>
            </a:fld>
            <a:endParaRPr lang="en-US" dirty="0"/>
          </a:p>
        </p:txBody>
      </p:sp>
    </p:spTree>
    <p:extLst>
      <p:ext uri="{BB962C8B-B14F-4D97-AF65-F5344CB8AC3E}">
        <p14:creationId xmlns:p14="http://schemas.microsoft.com/office/powerpoint/2010/main" val="1614114823"/>
      </p:ext>
    </p:extLst>
  </p:cSld>
  <p:clrMapOvr>
    <a:masterClrMapping/>
  </p:clrMapOvr>
</p:notes>
</file>

<file path=ppt/notesSlides/notesSlide7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test statistic Z is calculated using the n+, the number of values greater than the hypothesized median, the total number of observations (n), and p = 0.5</a:t>
            </a:r>
          </a:p>
          <a:p>
            <a:pPr>
              <a:buFont typeface="Arial" pitchFamily="34" charset="0"/>
              <a:buChar char="•"/>
            </a:pPr>
            <a:r>
              <a:rPr lang="en-US" baseline="0" dirty="0"/>
              <a:t> Make the determination about the hypothesis by comparing the absolute value of the test statistic to the critical Z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772</a:t>
            </a:fld>
            <a:endParaRPr lang="en-US" dirty="0"/>
          </a:p>
        </p:txBody>
      </p:sp>
    </p:spTree>
    <p:extLst>
      <p:ext uri="{BB962C8B-B14F-4D97-AF65-F5344CB8AC3E}">
        <p14:creationId xmlns:p14="http://schemas.microsoft.com/office/powerpoint/2010/main" val="1850952717"/>
      </p:ext>
    </p:extLst>
  </p:cSld>
  <p:clrMapOvr>
    <a:masterClrMapping/>
  </p:clrMapOvr>
</p:notes>
</file>

<file path=ppt/notesSlides/notesSlide7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Now</a:t>
            </a:r>
            <a:r>
              <a:rPr lang="en-US" baseline="0" dirty="0"/>
              <a:t> let us look at a case study and apply the software to run a one sample sign test.</a:t>
            </a:r>
          </a:p>
          <a:p>
            <a:pPr>
              <a:buFont typeface="Arial" pitchFamily="34" charset="0"/>
              <a:buChar char="•"/>
            </a:pPr>
            <a:r>
              <a:rPr lang="en-US" baseline="0" dirty="0"/>
              <a:t> In the example, we are comparing the customer satisfaction level to a benchmark level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773</a:t>
            </a:fld>
            <a:endParaRPr lang="en-US" dirty="0"/>
          </a:p>
        </p:txBody>
      </p:sp>
    </p:spTree>
    <p:extLst>
      <p:ext uri="{BB962C8B-B14F-4D97-AF65-F5344CB8AC3E}">
        <p14:creationId xmlns:p14="http://schemas.microsoft.com/office/powerpoint/2010/main" val="1281263896"/>
      </p:ext>
    </p:extLst>
  </p:cSld>
  <p:clrMapOvr>
    <a:masterClrMapping/>
  </p:clrMapOvr>
</p:notes>
</file>

<file path=ppt/notesSlides/notesSlide7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774</a:t>
            </a:fld>
            <a:endParaRPr lang="en-US" dirty="0"/>
          </a:p>
        </p:txBody>
      </p:sp>
    </p:spTree>
    <p:extLst>
      <p:ext uri="{BB962C8B-B14F-4D97-AF65-F5344CB8AC3E}">
        <p14:creationId xmlns:p14="http://schemas.microsoft.com/office/powerpoint/2010/main" val="4106972455"/>
      </p:ext>
    </p:extLst>
  </p:cSld>
  <p:clrMapOvr>
    <a:masterClrMapping/>
  </p:clrMapOvr>
</p:notes>
</file>

<file path=ppt/notesSlides/notesSlide7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775</a:t>
            </a:fld>
            <a:endParaRPr lang="en-US" dirty="0"/>
          </a:p>
        </p:txBody>
      </p:sp>
    </p:spTree>
    <p:extLst>
      <p:ext uri="{BB962C8B-B14F-4D97-AF65-F5344CB8AC3E}">
        <p14:creationId xmlns:p14="http://schemas.microsoft.com/office/powerpoint/2010/main" val="4093532627"/>
      </p:ext>
    </p:extLst>
  </p:cSld>
  <p:clrMapOvr>
    <a:masterClrMapping/>
  </p:clrMapOvr>
</p:notes>
</file>

<file path=ppt/notesSlides/notesSlide7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Since the p-value in this test is higher than 0.05,</a:t>
            </a:r>
            <a:r>
              <a:rPr lang="en-US" baseline="0" dirty="0"/>
              <a:t> we fail to reject the null hypothesis and we conclude that there is not a statistically significant difference between the customer type 1 and the benchmark satisfaction level.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776</a:t>
            </a:fld>
            <a:endParaRPr lang="en-US" dirty="0"/>
          </a:p>
        </p:txBody>
      </p:sp>
    </p:spTree>
    <p:extLst>
      <p:ext uri="{BB962C8B-B14F-4D97-AF65-F5344CB8AC3E}">
        <p14:creationId xmlns:p14="http://schemas.microsoft.com/office/powerpoint/2010/main" val="392339976"/>
      </p:ext>
    </p:extLst>
  </p:cSld>
  <p:clrMapOvr>
    <a:masterClrMapping/>
  </p:clrMapOvr>
</p:notes>
</file>

<file path=ppt/notesSlides/notesSlide7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777</a:t>
            </a:fld>
            <a:endParaRPr lang="en-US" dirty="0"/>
          </a:p>
        </p:txBody>
      </p:sp>
    </p:spTree>
    <p:extLst>
      <p:ext uri="{BB962C8B-B14F-4D97-AF65-F5344CB8AC3E}">
        <p14:creationId xmlns:p14="http://schemas.microsoft.com/office/powerpoint/2010/main" val="3503866579"/>
      </p:ext>
    </p:extLst>
  </p:cSld>
  <p:clrMapOvr>
    <a:masterClrMapping/>
  </p:clrMapOvr>
</p:notes>
</file>

<file path=ppt/notesSlides/notesSlide7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one sample Wilcoxon</a:t>
            </a:r>
            <a:r>
              <a:rPr lang="en-US" baseline="0" dirty="0"/>
              <a:t> test is a</a:t>
            </a:r>
            <a:r>
              <a:rPr lang="en-US" dirty="0"/>
              <a:t>nother test used to compare the median of a population to a</a:t>
            </a:r>
            <a:r>
              <a:rPr lang="en-US" baseline="0" dirty="0"/>
              <a:t> specified value, like the one sample sign test.</a:t>
            </a:r>
          </a:p>
          <a:p>
            <a:pPr>
              <a:buFont typeface="Arial" pitchFamily="34" charset="0"/>
              <a:buChar char="•"/>
            </a:pPr>
            <a:r>
              <a:rPr lang="en-US" baseline="0" dirty="0"/>
              <a:t> It is a more powerful test, but it assumes the data distribution is symmetric.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778</a:t>
            </a:fld>
            <a:endParaRPr lang="en-US" dirty="0"/>
          </a:p>
        </p:txBody>
      </p:sp>
    </p:spTree>
    <p:extLst>
      <p:ext uri="{BB962C8B-B14F-4D97-AF65-F5344CB8AC3E}">
        <p14:creationId xmlns:p14="http://schemas.microsoft.com/office/powerpoint/2010/main" val="2985002300"/>
      </p:ext>
    </p:extLst>
  </p:cSld>
  <p:clrMapOvr>
    <a:masterClrMapping/>
  </p:clrMapOvr>
</p:notes>
</file>

<file path=ppt/notesSlides/notesSlide7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assumptions are similar to other non-parametric tests, again the difference</a:t>
            </a:r>
            <a:r>
              <a:rPr lang="en-US" baseline="0" dirty="0"/>
              <a:t> about the symmetry of the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779</a:t>
            </a:fld>
            <a:endParaRPr lang="en-US" dirty="0"/>
          </a:p>
        </p:txBody>
      </p:sp>
    </p:spTree>
    <p:extLst>
      <p:ext uri="{BB962C8B-B14F-4D97-AF65-F5344CB8AC3E}">
        <p14:creationId xmlns:p14="http://schemas.microsoft.com/office/powerpoint/2010/main" val="2391482751"/>
      </p:ext>
    </p:extLst>
  </p:cSld>
  <p:clrMapOvr>
    <a:masterClrMapping/>
  </p:clrMapOvr>
</p:notes>
</file>

<file path=ppt/notesSlides/notesSlide7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To conduct the test, several columns</a:t>
            </a:r>
            <a:r>
              <a:rPr lang="en-US" baseline="0" dirty="0"/>
              <a:t> are created in steps:</a:t>
            </a:r>
          </a:p>
          <a:p>
            <a:pPr>
              <a:buFont typeface="Arial" pitchFamily="34" charset="0"/>
              <a:buChar char="•"/>
            </a:pPr>
            <a:r>
              <a:rPr lang="en-US" baseline="0" dirty="0"/>
              <a:t> The first column is for the raw observations.</a:t>
            </a:r>
          </a:p>
          <a:p>
            <a:pPr>
              <a:buFont typeface="Arial" pitchFamily="34" charset="0"/>
              <a:buChar char="•"/>
            </a:pPr>
            <a:r>
              <a:rPr lang="en-US" baseline="0" dirty="0"/>
              <a:t> The second column is for the differences between the observations and the specified value we are comparing against.</a:t>
            </a:r>
          </a:p>
          <a:p>
            <a:pPr>
              <a:buFont typeface="Arial" pitchFamily="34" charset="0"/>
              <a:buChar char="•"/>
            </a:pPr>
            <a:r>
              <a:rPr lang="en-US" baseline="0" dirty="0"/>
              <a:t> The third column is for the signs of the results in column 2.</a:t>
            </a:r>
          </a:p>
          <a:p>
            <a:pPr>
              <a:buFont typeface="Arial" pitchFamily="34" charset="0"/>
              <a:buChar char="•"/>
            </a:pPr>
            <a:r>
              <a:rPr lang="en-US" baseline="0" dirty="0"/>
              <a:t> The fourth column is for the absolute value of column 2.</a:t>
            </a:r>
          </a:p>
          <a:p>
            <a:pPr>
              <a:buFont typeface="Arial" pitchFamily="34" charset="0"/>
              <a:buChar char="•"/>
            </a:pPr>
            <a:r>
              <a:rPr lang="en-US" baseline="0" dirty="0"/>
              <a:t> The fifth column is the ranks of each item in column 4, in ascension.</a:t>
            </a:r>
          </a:p>
          <a:p>
            <a:pPr>
              <a:buFont typeface="Arial" pitchFamily="34" charset="0"/>
              <a:buChar char="•"/>
            </a:pPr>
            <a:r>
              <a:rPr lang="en-US" baseline="0" dirty="0"/>
              <a:t> The last column is the product of columns 3 and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780</a:t>
            </a:fld>
            <a:endParaRPr lang="en-US" dirty="0"/>
          </a:p>
        </p:txBody>
      </p:sp>
    </p:spTree>
    <p:extLst>
      <p:ext uri="{BB962C8B-B14F-4D97-AF65-F5344CB8AC3E}">
        <p14:creationId xmlns:p14="http://schemas.microsoft.com/office/powerpoint/2010/main" val="139420178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There are several</a:t>
            </a:r>
            <a:r>
              <a:rPr lang="en-US" baseline="0" dirty="0"/>
              <a:t> ways to collect VOC, but they can be broken down into two main collection methods: indirect and direct.</a:t>
            </a:r>
          </a:p>
          <a:p>
            <a:pPr>
              <a:buFont typeface="Arial" pitchFamily="34" charset="0"/>
              <a:buChar char="•"/>
            </a:pPr>
            <a:r>
              <a:rPr lang="en-US" b="1" baseline="0" dirty="0"/>
              <a:t>Indirect collection</a:t>
            </a:r>
            <a:r>
              <a:rPr lang="en-US" baseline="0" dirty="0"/>
              <a:t> </a:t>
            </a:r>
            <a:r>
              <a:rPr lang="en-US" b="1" baseline="0" dirty="0"/>
              <a:t>of VOC </a:t>
            </a:r>
            <a:r>
              <a:rPr lang="en-US" baseline="0" dirty="0"/>
              <a:t>involves passive information exchange, meaning the VOC was not expressly collected for the purposes of the project, but was gathered through byproducts of the process.</a:t>
            </a:r>
          </a:p>
          <a:p>
            <a:pPr>
              <a:buFont typeface="Arial" pitchFamily="34" charset="0"/>
              <a:buChar char="•"/>
            </a:pPr>
            <a:r>
              <a:rPr lang="en-US" baseline="0" dirty="0"/>
              <a:t>Warranty claims, customer complaints, and service calls are effective ways to understand how the customer feels about a product or service.</a:t>
            </a:r>
          </a:p>
          <a:p>
            <a:pPr>
              <a:buFont typeface="Arial" pitchFamily="34" charset="0"/>
              <a:buChar char="•"/>
            </a:pPr>
            <a:r>
              <a:rPr lang="en-US" baseline="0" dirty="0"/>
              <a:t>Since the data was not collected to understand VOC specific to a business or process problem, it is more difficult to sort through and interpret the information that is relevant.</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a:t>
            </a:fld>
            <a:endParaRPr lang="en-US" dirty="0"/>
          </a:p>
        </p:txBody>
      </p:sp>
    </p:spTree>
    <p:extLst>
      <p:ext uri="{BB962C8B-B14F-4D97-AF65-F5344CB8AC3E}">
        <p14:creationId xmlns:p14="http://schemas.microsoft.com/office/powerpoint/2010/main" val="2660686364"/>
      </p:ext>
    </p:extLst>
  </p:cSld>
  <p:clrMapOvr>
    <a:masterClrMapping/>
  </p:clrMapOvr>
</p:notes>
</file>

<file path=ppt/notesSlides/notesSlide7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calculate the W statistic, sum all</a:t>
            </a:r>
            <a:r>
              <a:rPr lang="en-US" baseline="0" dirty="0"/>
              <a:t> of the non-negative values in column 6.</a:t>
            </a:r>
          </a:p>
          <a:p>
            <a:pPr>
              <a:buFont typeface="Arial" pitchFamily="34" charset="0"/>
              <a:buChar char="•"/>
            </a:pPr>
            <a:r>
              <a:rPr lang="en-US" baseline="0" dirty="0"/>
              <a:t> To assess the hypothesis, the W statistic is compared against the critical W value.</a:t>
            </a:r>
          </a:p>
          <a:p>
            <a:pPr>
              <a:buFont typeface="Arial" pitchFamily="34" charset="0"/>
              <a:buNone/>
            </a:pPr>
            <a:r>
              <a:rPr lang="en-US" baseline="0" dirty="0"/>
              <a:t> If the calculated W is smaller than the critical W, then we fail to reject the null hypothesis and claim that there is not a significant difference between the population median and the specified (hypothesized) median.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781</a:t>
            </a:fld>
            <a:endParaRPr lang="en-US" dirty="0"/>
          </a:p>
        </p:txBody>
      </p:sp>
    </p:spTree>
    <p:extLst>
      <p:ext uri="{BB962C8B-B14F-4D97-AF65-F5344CB8AC3E}">
        <p14:creationId xmlns:p14="http://schemas.microsoft.com/office/powerpoint/2010/main" val="3998520130"/>
      </p:ext>
    </p:extLst>
  </p:cSld>
  <p:clrMapOvr>
    <a:masterClrMapping/>
  </p:clrMapOvr>
</p:notes>
</file>

<file path=ppt/notesSlides/notesSlide7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we are going to use this case study to try the one sample Wilcoxon test, comparing the population median against the benchmark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782</a:t>
            </a:fld>
            <a:endParaRPr lang="en-US" dirty="0"/>
          </a:p>
        </p:txBody>
      </p:sp>
    </p:spTree>
    <p:extLst>
      <p:ext uri="{BB962C8B-B14F-4D97-AF65-F5344CB8AC3E}">
        <p14:creationId xmlns:p14="http://schemas.microsoft.com/office/powerpoint/2010/main" val="3996926070"/>
      </p:ext>
    </p:extLst>
  </p:cSld>
  <p:clrMapOvr>
    <a:masterClrMapping/>
  </p:clrMapOvr>
</p:notes>
</file>

<file path=ppt/notesSlides/notesSlide7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783</a:t>
            </a:fld>
            <a:endParaRPr lang="en-US" dirty="0"/>
          </a:p>
        </p:txBody>
      </p:sp>
    </p:spTree>
    <p:extLst>
      <p:ext uri="{BB962C8B-B14F-4D97-AF65-F5344CB8AC3E}">
        <p14:creationId xmlns:p14="http://schemas.microsoft.com/office/powerpoint/2010/main" val="4000113424"/>
      </p:ext>
    </p:extLst>
  </p:cSld>
  <p:clrMapOvr>
    <a:masterClrMapping/>
  </p:clrMapOvr>
</p:notes>
</file>

<file path=ppt/notesSlides/notesSlide7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784</a:t>
            </a:fld>
            <a:endParaRPr lang="en-US" dirty="0"/>
          </a:p>
        </p:txBody>
      </p:sp>
    </p:spTree>
    <p:extLst>
      <p:ext uri="{BB962C8B-B14F-4D97-AF65-F5344CB8AC3E}">
        <p14:creationId xmlns:p14="http://schemas.microsoft.com/office/powerpoint/2010/main" val="3741837152"/>
      </p:ext>
    </p:extLst>
  </p:cSld>
  <p:clrMapOvr>
    <a:masterClrMapping/>
  </p:clrMapOvr>
</p:notes>
</file>

<file path=ppt/notesSlides/notesSlide7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 the software returns a p-value</a:t>
            </a:r>
            <a:r>
              <a:rPr lang="en-US" baseline="0" dirty="0"/>
              <a:t> of 0.5587, much higher than the alpha value of 0.05. We fail to reject the null and claim that the population median is not statistically different than the specified value of 3.5.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785</a:t>
            </a:fld>
            <a:endParaRPr lang="en-US" dirty="0"/>
          </a:p>
        </p:txBody>
      </p:sp>
    </p:spTree>
    <p:extLst>
      <p:ext uri="{BB962C8B-B14F-4D97-AF65-F5344CB8AC3E}">
        <p14:creationId xmlns:p14="http://schemas.microsoft.com/office/powerpoint/2010/main" val="2484381109"/>
      </p:ext>
    </p:extLst>
  </p:cSld>
  <p:clrMapOvr>
    <a:masterClrMapping/>
  </p:clrMapOvr>
</p:notes>
</file>

<file path=ppt/notesSlides/notesSlide7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786</a:t>
            </a:fld>
            <a:endParaRPr lang="en-US" dirty="0"/>
          </a:p>
        </p:txBody>
      </p:sp>
    </p:spTree>
    <p:extLst>
      <p:ext uri="{BB962C8B-B14F-4D97-AF65-F5344CB8AC3E}">
        <p14:creationId xmlns:p14="http://schemas.microsoft.com/office/powerpoint/2010/main" val="1376982015"/>
      </p:ext>
    </p:extLst>
  </p:cSld>
  <p:clrMapOvr>
    <a:masterClrMapping/>
  </p:clrMapOvr>
</p:notes>
</file>

<file path=ppt/notesSlides/notesSlide7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one-sample proportion test allows us to compare a proportion (i.e., the number of successes per the number of trials, or the number of defects per the total number of opportunities) to a specified proportion. </a:t>
            </a:r>
          </a:p>
          <a:p>
            <a:pPr>
              <a:buFont typeface="Arial" pitchFamily="34" charset="0"/>
              <a:buChar char="•"/>
            </a:pPr>
            <a:r>
              <a:rPr lang="en-US" baseline="0" dirty="0"/>
              <a:t> The population is following a binomial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787</a:t>
            </a:fld>
            <a:endParaRPr lang="en-US" dirty="0"/>
          </a:p>
        </p:txBody>
      </p:sp>
    </p:spTree>
    <p:extLst>
      <p:ext uri="{BB962C8B-B14F-4D97-AF65-F5344CB8AC3E}">
        <p14:creationId xmlns:p14="http://schemas.microsoft.com/office/powerpoint/2010/main" val="3097868193"/>
      </p:ext>
    </p:extLst>
  </p:cSld>
  <p:clrMapOvr>
    <a:masterClrMapping/>
  </p:clrMapOvr>
</p:notes>
</file>

<file path=ppt/notesSlides/notesSlide7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The sample that is pulled must be unbiased and representative of the population.</a:t>
            </a:r>
          </a:p>
          <a:p>
            <a:pPr>
              <a:buFont typeface="Arial" pitchFamily="34" charset="0"/>
              <a:buChar char="•"/>
            </a:pPr>
            <a:r>
              <a:rPr lang="en-US" baseline="0" dirty="0"/>
              <a:t> There must be only two possible outcomes for each trial (e.g., yes/no, defect or not, success/failure).</a:t>
            </a:r>
          </a:p>
          <a:p>
            <a:pPr>
              <a:buFont typeface="Arial" pitchFamily="34" charset="0"/>
              <a:buChar char="•"/>
            </a:pPr>
            <a:r>
              <a:rPr lang="en-US" baseline="0" dirty="0"/>
              <a:t> The population must follow the binomial distribution.</a:t>
            </a:r>
          </a:p>
          <a:p>
            <a:pPr>
              <a:buFont typeface="Arial" pitchFamily="34" charset="0"/>
              <a:buChar char="•"/>
            </a:pPr>
            <a:r>
              <a:rPr lang="en-US" baseline="0" dirty="0"/>
              <a:t> When n times p is greater than or equal to five AND n times p times one minus p is greater than or equal to five, the binomial distribution can be approximated by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788</a:t>
            </a:fld>
            <a:endParaRPr lang="en-US" dirty="0"/>
          </a:p>
        </p:txBody>
      </p:sp>
    </p:spTree>
    <p:extLst>
      <p:ext uri="{BB962C8B-B14F-4D97-AF65-F5344CB8AC3E}">
        <p14:creationId xmlns:p14="http://schemas.microsoft.com/office/powerpoint/2010/main" val="3067958414"/>
      </p:ext>
    </p:extLst>
  </p:cSld>
  <p:clrMapOvr>
    <a:masterClrMapping/>
  </p:clrMapOvr>
</p:notes>
</file>

<file path=ppt/notesSlides/notesSlide7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 So why is the assumption about following the normal distribution important? Because we use the Z-test statistic.</a:t>
            </a:r>
          </a:p>
          <a:p>
            <a:pPr>
              <a:buFont typeface="Arial" pitchFamily="34" charset="0"/>
              <a:buChar char="•"/>
            </a:pPr>
            <a:r>
              <a:rPr lang="en-US" baseline="0" dirty="0"/>
              <a:t> We calculate the Z value as follows; using the sample proportion, the specified value, and the number of trials.</a:t>
            </a:r>
          </a:p>
          <a:p>
            <a:pPr>
              <a:buFont typeface="Arial" pitchFamily="34" charset="0"/>
              <a:buChar char="•"/>
            </a:pPr>
            <a:r>
              <a:rPr lang="en-US" baseline="0" dirty="0"/>
              <a:t> When the absolute value of the calculated test statistic is less than the critical value, then we fail to reject the null and claim that there is not a statistical difference between the sample and the specified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789</a:t>
            </a:fld>
            <a:endParaRPr lang="en-US" dirty="0"/>
          </a:p>
        </p:txBody>
      </p:sp>
    </p:spTree>
    <p:extLst>
      <p:ext uri="{BB962C8B-B14F-4D97-AF65-F5344CB8AC3E}">
        <p14:creationId xmlns:p14="http://schemas.microsoft.com/office/powerpoint/2010/main" val="4206386315"/>
      </p:ext>
    </p:extLst>
  </p:cSld>
  <p:clrMapOvr>
    <a:masterClrMapping/>
  </p:clrMapOvr>
</p:notes>
</file>

<file path=ppt/notesSlides/notesSlide7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examine the pass rate of a high school exam and want to determine if it is statistically different from a specified value of 70%.</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790</a:t>
            </a:fld>
            <a:endParaRPr lang="en-US" dirty="0"/>
          </a:p>
        </p:txBody>
      </p:sp>
    </p:spTree>
    <p:extLst>
      <p:ext uri="{BB962C8B-B14F-4D97-AF65-F5344CB8AC3E}">
        <p14:creationId xmlns:p14="http://schemas.microsoft.com/office/powerpoint/2010/main" val="34836735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1" dirty="0"/>
              <a:t>Direct VOC collection </a:t>
            </a:r>
            <a:r>
              <a:rPr lang="en-US" dirty="0"/>
              <a:t>methods are carefully</a:t>
            </a:r>
            <a:r>
              <a:rPr lang="en-US" baseline="0" dirty="0"/>
              <a:t> planned, active engagement around the customer to solicit specific information.</a:t>
            </a:r>
          </a:p>
          <a:p>
            <a:pPr>
              <a:buFont typeface="Arial" pitchFamily="34" charset="0"/>
              <a:buChar char="•"/>
            </a:pPr>
            <a:r>
              <a:rPr lang="en-US" baseline="0" dirty="0"/>
              <a:t>Customer interviews, surveys, focus groups, and market research are common methods of direct VOC collection.</a:t>
            </a:r>
          </a:p>
          <a:p>
            <a:pPr>
              <a:buFont typeface="Arial" pitchFamily="34" charset="0"/>
              <a:buChar char="•"/>
            </a:pPr>
            <a:r>
              <a:rPr lang="en-US" baseline="0" dirty="0"/>
              <a:t>There is less interpretation needed for this kind of VOC, and in interactive forms of VOC collection (e.g., focus groups or interviews) there is an opportunity to go deeper into a topic or take a direction that might not have been expected or planned.</a:t>
            </a:r>
          </a:p>
          <a:p>
            <a:pPr>
              <a:buFont typeface="Arial" pitchFamily="34" charset="0"/>
              <a:buChar char="•"/>
            </a:pPr>
            <a:r>
              <a:rPr lang="en-US" baseline="0" dirty="0"/>
              <a:t>There are professional organizations that can perform customer data collection on behalf of a company. They commonly plan carefully by designing the questions, determining the sample size, and consider what technique is most appropriate.</a:t>
            </a:r>
          </a:p>
          <a:p>
            <a:pPr>
              <a:buFont typeface="Arial" pitchFamily="34" charset="0"/>
              <a:buChar char="•"/>
            </a:pPr>
            <a:r>
              <a:rPr lang="en-US" baseline="0" dirty="0"/>
              <a:t>If there is a need to get very specific customer feedback, a survey is appropriate. </a:t>
            </a:r>
          </a:p>
          <a:p>
            <a:pPr>
              <a:buFont typeface="Arial" pitchFamily="34" charset="0"/>
              <a:buChar char="•"/>
            </a:pPr>
            <a:r>
              <a:rPr lang="en-US" baseline="0" dirty="0"/>
              <a:t>However, if the need is more exploratory, interviews or focus groups are more appropriate.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a:t>
            </a:fld>
            <a:endParaRPr lang="en-US" dirty="0"/>
          </a:p>
        </p:txBody>
      </p:sp>
    </p:spTree>
    <p:extLst>
      <p:ext uri="{BB962C8B-B14F-4D97-AF65-F5344CB8AC3E}">
        <p14:creationId xmlns:p14="http://schemas.microsoft.com/office/powerpoint/2010/main" val="3099234552"/>
      </p:ext>
    </p:extLst>
  </p:cSld>
  <p:clrMapOvr>
    <a:masterClrMapping/>
  </p:clrMapOvr>
</p:notes>
</file>

<file path=ppt/notesSlides/notesSlide7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791</a:t>
            </a:fld>
            <a:endParaRPr lang="en-US" dirty="0"/>
          </a:p>
        </p:txBody>
      </p:sp>
    </p:spTree>
    <p:extLst>
      <p:ext uri="{BB962C8B-B14F-4D97-AF65-F5344CB8AC3E}">
        <p14:creationId xmlns:p14="http://schemas.microsoft.com/office/powerpoint/2010/main" val="1743969992"/>
      </p:ext>
    </p:extLst>
  </p:cSld>
  <p:clrMapOvr>
    <a:masterClrMapping/>
  </p:clrMapOvr>
</p:notes>
</file>

<file path=ppt/notesSlides/notesSlide7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792</a:t>
            </a:fld>
            <a:endParaRPr lang="en-US" dirty="0"/>
          </a:p>
        </p:txBody>
      </p:sp>
    </p:spTree>
    <p:extLst>
      <p:ext uri="{BB962C8B-B14F-4D97-AF65-F5344CB8AC3E}">
        <p14:creationId xmlns:p14="http://schemas.microsoft.com/office/powerpoint/2010/main" val="4407138"/>
      </p:ext>
    </p:extLst>
  </p:cSld>
  <p:clrMapOvr>
    <a:masterClrMapping/>
  </p:clrMapOvr>
</p:notes>
</file>

<file path=ppt/notesSlides/notesSlide7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and 70%.</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793</a:t>
            </a:fld>
            <a:endParaRPr lang="en-US" dirty="0"/>
          </a:p>
        </p:txBody>
      </p:sp>
    </p:spTree>
    <p:extLst>
      <p:ext uri="{BB962C8B-B14F-4D97-AF65-F5344CB8AC3E}">
        <p14:creationId xmlns:p14="http://schemas.microsoft.com/office/powerpoint/2010/main" val="321865564"/>
      </p:ext>
    </p:extLst>
  </p:cSld>
  <p:clrMapOvr>
    <a:masterClrMapping/>
  </p:clrMapOvr>
</p:notes>
</file>

<file path=ppt/notesSlides/notesSlide7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 two-sample proportion test allows us to compare</a:t>
            </a:r>
            <a:r>
              <a:rPr lang="en-US" baseline="0" dirty="0"/>
              <a:t> two populations when looking for the probability of a certain event occurring in each.</a:t>
            </a:r>
          </a:p>
          <a:p>
            <a:pPr>
              <a:buFont typeface="Arial" pitchFamily="34" charset="0"/>
              <a:buChar char="•"/>
            </a:pPr>
            <a:r>
              <a:rPr lang="en-US" baseline="0" dirty="0"/>
              <a:t> The null hypothesis is that the proportions for the two populations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794</a:t>
            </a:fld>
            <a:endParaRPr lang="en-US" dirty="0"/>
          </a:p>
        </p:txBody>
      </p:sp>
    </p:spTree>
    <p:extLst>
      <p:ext uri="{BB962C8B-B14F-4D97-AF65-F5344CB8AC3E}">
        <p14:creationId xmlns:p14="http://schemas.microsoft.com/office/powerpoint/2010/main" val="1231401007"/>
      </p:ext>
    </p:extLst>
  </p:cSld>
  <p:clrMapOvr>
    <a:masterClrMapping/>
  </p:clrMapOvr>
</p:notes>
</file>

<file path=ppt/notesSlides/notesSlide7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for this test are the same as for the one</a:t>
            </a:r>
            <a:r>
              <a:rPr lang="en-US" baseline="0" dirty="0"/>
              <a:t> sample proportion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795</a:t>
            </a:fld>
            <a:endParaRPr lang="en-US" dirty="0"/>
          </a:p>
        </p:txBody>
      </p:sp>
    </p:spTree>
    <p:extLst>
      <p:ext uri="{BB962C8B-B14F-4D97-AF65-F5344CB8AC3E}">
        <p14:creationId xmlns:p14="http://schemas.microsoft.com/office/powerpoint/2010/main" val="32347757"/>
      </p:ext>
    </p:extLst>
  </p:cSld>
  <p:clrMapOvr>
    <a:masterClrMapping/>
  </p:clrMapOvr>
</p:notes>
</file>

<file path=ppt/notesSlides/notesSlide7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a:t>
            </a:r>
            <a:r>
              <a:rPr lang="en-US" baseline="0" dirty="0"/>
              <a:t> the one sample proportion test, the assumption around the binomial distribution being approximated by the normal distribution comes into play.</a:t>
            </a:r>
          </a:p>
          <a:p>
            <a:pPr>
              <a:buFont typeface="Arial" pitchFamily="34" charset="0"/>
              <a:buChar char="•"/>
            </a:pPr>
            <a:r>
              <a:rPr lang="en-US" baseline="0" dirty="0"/>
              <a:t> The Z statistic is calculated using the observed proportions, the number of trials from the two samples, and the number of events (meeting the pass or fail characteristic, or the yes or no, etc.).</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796</a:t>
            </a:fld>
            <a:endParaRPr lang="en-US" dirty="0"/>
          </a:p>
        </p:txBody>
      </p:sp>
    </p:spTree>
    <p:extLst>
      <p:ext uri="{BB962C8B-B14F-4D97-AF65-F5344CB8AC3E}">
        <p14:creationId xmlns:p14="http://schemas.microsoft.com/office/powerpoint/2010/main" val="2004932907"/>
      </p:ext>
    </p:extLst>
  </p:cSld>
  <p:clrMapOvr>
    <a:masterClrMapping/>
  </p:clrMapOvr>
</p:notes>
</file>

<file path=ppt/notesSlides/notesSlide7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a:t>
            </a:r>
            <a:r>
              <a:rPr lang="en-US" baseline="0" dirty="0"/>
              <a:t> we want to determine if the pass rates for an exam taken in March or April are statistically the same or different.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797</a:t>
            </a:fld>
            <a:endParaRPr lang="en-US" dirty="0"/>
          </a:p>
        </p:txBody>
      </p:sp>
    </p:spTree>
    <p:extLst>
      <p:ext uri="{BB962C8B-B14F-4D97-AF65-F5344CB8AC3E}">
        <p14:creationId xmlns:p14="http://schemas.microsoft.com/office/powerpoint/2010/main" val="2622783864"/>
      </p:ext>
    </p:extLst>
  </p:cSld>
  <p:clrMapOvr>
    <a:masterClrMapping/>
  </p:clrMapOvr>
</p:notes>
</file>

<file path=ppt/notesSlides/notesSlide7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798</a:t>
            </a:fld>
            <a:endParaRPr lang="en-US" dirty="0"/>
          </a:p>
        </p:txBody>
      </p:sp>
    </p:spTree>
    <p:extLst>
      <p:ext uri="{BB962C8B-B14F-4D97-AF65-F5344CB8AC3E}">
        <p14:creationId xmlns:p14="http://schemas.microsoft.com/office/powerpoint/2010/main" val="261448630"/>
      </p:ext>
    </p:extLst>
  </p:cSld>
  <p:clrMapOvr>
    <a:masterClrMapping/>
  </p:clrMapOvr>
</p:notes>
</file>

<file path=ppt/notesSlides/notesSlide7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799</a:t>
            </a:fld>
            <a:endParaRPr lang="en-US" dirty="0"/>
          </a:p>
        </p:txBody>
      </p:sp>
    </p:spTree>
    <p:extLst>
      <p:ext uri="{BB962C8B-B14F-4D97-AF65-F5344CB8AC3E}">
        <p14:creationId xmlns:p14="http://schemas.microsoft.com/office/powerpoint/2010/main" val="3054009542"/>
      </p:ext>
    </p:extLst>
  </p:cSld>
  <p:clrMapOvr>
    <a:masterClrMapping/>
  </p:clrMapOvr>
</p:notes>
</file>

<file path=ppt/notesSlides/notesSlide7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output from the</a:t>
            </a:r>
            <a:r>
              <a:rPr lang="en-US" baseline="0" dirty="0"/>
              <a:t> test we see the p-value is higher than the alpha value of 0.05; therefore, we fail to reject the null hypothesis and claim there is not a difference between the school’s exam pass rate in March and April.</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800</a:t>
            </a:fld>
            <a:endParaRPr lang="en-US" dirty="0"/>
          </a:p>
        </p:txBody>
      </p:sp>
    </p:spTree>
    <p:extLst>
      <p:ext uri="{BB962C8B-B14F-4D97-AF65-F5344CB8AC3E}">
        <p14:creationId xmlns:p14="http://schemas.microsoft.com/office/powerpoint/2010/main" val="1055047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On the previous page, the LSL and USL were at 6</a:t>
            </a:r>
            <a:r>
              <a:rPr lang="en-US" baseline="0" dirty="0"/>
              <a:t> standard deviations from the mean. Would that process be more or less forgiving than the one that is pictured?</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1" baseline="0" dirty="0"/>
              <a:t>This</a:t>
            </a:r>
            <a:r>
              <a:rPr lang="en-US" baseline="0" dirty="0"/>
              <a:t> process is much less forgiving. It is a 1 sigma process because the USL and LSL are only 1 standard deviations from the mean.</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The</a:t>
            </a:r>
            <a:r>
              <a:rPr lang="en-US" baseline="0" dirty="0"/>
              <a:t> area under the blue curve to the left of the LSL and to the right of the USL represents </a:t>
            </a:r>
            <a:r>
              <a:rPr lang="en-US" b="1" baseline="0" dirty="0"/>
              <a:t>process defects</a:t>
            </a:r>
            <a:r>
              <a:rPr lang="en-US" baseline="0" dirty="0"/>
              <a:t>.	</a:t>
            </a:r>
          </a:p>
          <a:p>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a:t>
            </a:fld>
            <a:endParaRPr lang="en-US" dirty="0"/>
          </a:p>
        </p:txBody>
      </p:sp>
    </p:spTree>
    <p:extLst>
      <p:ext uri="{BB962C8B-B14F-4D97-AF65-F5344CB8AC3E}">
        <p14:creationId xmlns:p14="http://schemas.microsoft.com/office/powerpoint/2010/main" val="396054492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baseline="0" dirty="0"/>
              <a:t>One must consider different factors to ensure the right, representative data is collected:</a:t>
            </a:r>
          </a:p>
          <a:p>
            <a:pPr lvl="1">
              <a:buFont typeface="Arial" pitchFamily="34" charset="0"/>
              <a:buChar char="•"/>
            </a:pPr>
            <a:r>
              <a:rPr lang="en-US" baseline="0" dirty="0"/>
              <a:t>Product/service types</a:t>
            </a:r>
          </a:p>
          <a:p>
            <a:pPr lvl="1">
              <a:buFont typeface="Arial" pitchFamily="34" charset="0"/>
              <a:buChar char="•"/>
            </a:pPr>
            <a:r>
              <a:rPr lang="en-US" baseline="0" dirty="0"/>
              <a:t>Customer segments</a:t>
            </a:r>
          </a:p>
          <a:p>
            <a:pPr lvl="1">
              <a:buFont typeface="Arial" pitchFamily="34" charset="0"/>
              <a:buChar char="•"/>
            </a:pPr>
            <a:r>
              <a:rPr lang="en-US" baseline="0" dirty="0"/>
              <a:t>Manufacturing methods.</a:t>
            </a:r>
          </a:p>
          <a:p>
            <a:pPr>
              <a:buFont typeface="Arial" pitchFamily="34" charset="0"/>
              <a:buChar char="•"/>
            </a:pPr>
            <a:r>
              <a:rPr lang="en-US" baseline="0" dirty="0"/>
              <a:t>The factors above are important because they might indicate different customer needs across customer segments, or perhaps the customers’ feedback may differ by product type or manufacturing method.</a:t>
            </a:r>
          </a:p>
          <a:p>
            <a:pPr>
              <a:buFont typeface="Arial" pitchFamily="34" charset="0"/>
              <a:buChar char="•"/>
            </a:pPr>
            <a:r>
              <a:rPr lang="en-US" dirty="0"/>
              <a:t>Once the VOC has</a:t>
            </a:r>
            <a:r>
              <a:rPr lang="en-US" baseline="0" dirty="0"/>
              <a:t> been collected, it must be translated into CTQs (Critical To Quality).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a:t>
            </a:fld>
            <a:endParaRPr lang="en-US" dirty="0"/>
          </a:p>
        </p:txBody>
      </p:sp>
    </p:spTree>
    <p:extLst>
      <p:ext uri="{BB962C8B-B14F-4D97-AF65-F5344CB8AC3E}">
        <p14:creationId xmlns:p14="http://schemas.microsoft.com/office/powerpoint/2010/main" val="1146470560"/>
      </p:ext>
    </p:extLst>
  </p:cSld>
  <p:clrMapOvr>
    <a:masterClrMapping/>
  </p:clrMapOvr>
</p:notes>
</file>

<file path=ppt/notesSlides/notesSlide8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801</a:t>
            </a:fld>
            <a:endParaRPr lang="en-US" dirty="0"/>
          </a:p>
        </p:txBody>
      </p:sp>
    </p:spTree>
    <p:extLst>
      <p:ext uri="{BB962C8B-B14F-4D97-AF65-F5344CB8AC3E}">
        <p14:creationId xmlns:p14="http://schemas.microsoft.com/office/powerpoint/2010/main" val="3062328652"/>
      </p:ext>
    </p:extLst>
  </p:cSld>
  <p:clrMapOvr>
    <a:masterClrMapping/>
  </p:clrMapOvr>
</p:notes>
</file>

<file path=ppt/notesSlides/notesSlide8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have looked at hypothesis</a:t>
            </a:r>
            <a:r>
              <a:rPr lang="en-US" baseline="0" dirty="0"/>
              <a:t> tests to analyze the proportion of one population vs. a specified value, and the proportions of two populations, but what do we do if we want to analyze more than two populations?</a:t>
            </a:r>
          </a:p>
          <a:p>
            <a:pPr>
              <a:buFont typeface="Arial" pitchFamily="34" charset="0"/>
              <a:buChar char="•"/>
            </a:pPr>
            <a:r>
              <a:rPr lang="en-US" baseline="0" dirty="0"/>
              <a:t> The chi-square test allows us to compare k populations, when k is greater than or equal to 2.</a:t>
            </a:r>
          </a:p>
          <a:p>
            <a:pPr>
              <a:buFont typeface="Arial" pitchFamily="34" charset="0"/>
              <a:buChar char="•"/>
            </a:pPr>
            <a:r>
              <a:rPr lang="en-US" baseline="0" dirty="0"/>
              <a:t> The test statistic in the chi-square test follows the chi-square distribution when the null hypothesis is true.</a:t>
            </a:r>
          </a:p>
          <a:p>
            <a:pPr>
              <a:buFont typeface="Arial" pitchFamily="34" charset="0"/>
              <a:buChar char="•"/>
            </a:pPr>
            <a:r>
              <a:rPr lang="en-US" baseline="0" dirty="0"/>
              <a:t> We will discuss the Pearson’s chi-square test used in contingency analysis in this module.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802</a:t>
            </a:fld>
            <a:endParaRPr lang="en-US" dirty="0"/>
          </a:p>
        </p:txBody>
      </p:sp>
    </p:spTree>
    <p:extLst>
      <p:ext uri="{BB962C8B-B14F-4D97-AF65-F5344CB8AC3E}">
        <p14:creationId xmlns:p14="http://schemas.microsoft.com/office/powerpoint/2010/main" val="18261122"/>
      </p:ext>
    </p:extLst>
  </p:cSld>
  <p:clrMapOvr>
    <a:masterClrMapping/>
  </p:clrMapOvr>
</p:notes>
</file>

<file path=ppt/notesSlides/notesSlide8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use for this test is</a:t>
            </a:r>
            <a:r>
              <a:rPr lang="en-US" baseline="0" dirty="0"/>
              <a:t> evaluating the independence of two factors, meaning is there a relationship between them.</a:t>
            </a:r>
          </a:p>
          <a:p>
            <a:pPr>
              <a:buFont typeface="Arial" pitchFamily="34" charset="0"/>
              <a:buChar char="•"/>
            </a:pPr>
            <a:r>
              <a:rPr lang="en-US" baseline="0" dirty="0"/>
              <a:t> The null hypothesis is that they are independent of each other.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803</a:t>
            </a:fld>
            <a:endParaRPr lang="en-US" dirty="0"/>
          </a:p>
        </p:txBody>
      </p:sp>
    </p:spTree>
    <p:extLst>
      <p:ext uri="{BB962C8B-B14F-4D97-AF65-F5344CB8AC3E}">
        <p14:creationId xmlns:p14="http://schemas.microsoft.com/office/powerpoint/2010/main" val="2590996347"/>
      </p:ext>
    </p:extLst>
  </p:cSld>
  <p:clrMapOvr>
    <a:masterClrMapping/>
  </p:clrMapOvr>
</p:notes>
</file>

<file path=ppt/notesSlides/notesSlide8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assumptions are the same as the other tests we have discussed,</a:t>
            </a:r>
            <a:r>
              <a:rPr lang="en-US" baseline="0" dirty="0"/>
              <a:t> the one proportion and the two-proportion.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804</a:t>
            </a:fld>
            <a:endParaRPr lang="en-US" dirty="0"/>
          </a:p>
        </p:txBody>
      </p:sp>
    </p:spTree>
    <p:extLst>
      <p:ext uri="{BB962C8B-B14F-4D97-AF65-F5344CB8AC3E}">
        <p14:creationId xmlns:p14="http://schemas.microsoft.com/office/powerpoint/2010/main" val="4023583484"/>
      </p:ext>
    </p:extLst>
  </p:cSld>
  <p:clrMapOvr>
    <a:masterClrMapping/>
  </p:clrMapOvr>
</p:notes>
</file>

<file path=ppt/notesSlides/notesSlide8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test statistic is calculated</a:t>
            </a:r>
            <a:r>
              <a:rPr lang="en-US" baseline="0" dirty="0"/>
              <a:t> with the observed and expected frequency.</a:t>
            </a:r>
          </a:p>
          <a:p>
            <a:pPr>
              <a:buFont typeface="Arial" pitchFamily="34" charset="0"/>
              <a:buChar char="•"/>
            </a:pPr>
            <a:r>
              <a:rPr lang="en-US" baseline="0" dirty="0"/>
              <a:t> If the calculated chi-square statistic is smaller than the critical value, then we fail to reject the null hypothesis.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805</a:t>
            </a:fld>
            <a:endParaRPr lang="en-US" dirty="0"/>
          </a:p>
        </p:txBody>
      </p:sp>
    </p:spTree>
    <p:extLst>
      <p:ext uri="{BB962C8B-B14F-4D97-AF65-F5344CB8AC3E}">
        <p14:creationId xmlns:p14="http://schemas.microsoft.com/office/powerpoint/2010/main" val="1534047508"/>
      </p:ext>
    </p:extLst>
  </p:cSld>
  <p:clrMapOvr>
    <a:masterClrMapping/>
  </p:clrMapOvr>
</p:notes>
</file>

<file path=ppt/notesSlides/notesSlide8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case study we want to compare</a:t>
            </a:r>
            <a:r>
              <a:rPr lang="en-US" baseline="0" dirty="0"/>
              <a:t> a quality examination pass rate for three suppliers A, B, and C.</a:t>
            </a:r>
          </a:p>
          <a:p>
            <a:pPr>
              <a:buFont typeface="Arial" pitchFamily="34" charset="0"/>
              <a:buChar char="•"/>
            </a:pPr>
            <a:r>
              <a:rPr lang="en-US" baseline="0" dirty="0"/>
              <a:t> The null is that the pass rates for all three are equal.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806</a:t>
            </a:fld>
            <a:endParaRPr lang="en-US" dirty="0"/>
          </a:p>
        </p:txBody>
      </p:sp>
    </p:spTree>
    <p:extLst>
      <p:ext uri="{BB962C8B-B14F-4D97-AF65-F5344CB8AC3E}">
        <p14:creationId xmlns:p14="http://schemas.microsoft.com/office/powerpoint/2010/main" val="1797191481"/>
      </p:ext>
    </p:extLst>
  </p:cSld>
  <p:clrMapOvr>
    <a:masterClrMapping/>
  </p:clrMapOvr>
</p:notes>
</file>

<file path=ppt/notesSlides/notesSlide8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807</a:t>
            </a:fld>
            <a:endParaRPr lang="en-US" dirty="0"/>
          </a:p>
        </p:txBody>
      </p:sp>
    </p:spTree>
    <p:extLst>
      <p:ext uri="{BB962C8B-B14F-4D97-AF65-F5344CB8AC3E}">
        <p14:creationId xmlns:p14="http://schemas.microsoft.com/office/powerpoint/2010/main" val="2324596046"/>
      </p:ext>
    </p:extLst>
  </p:cSld>
  <p:clrMapOvr>
    <a:masterClrMapping/>
  </p:clrMapOvr>
</p:notes>
</file>

<file path=ppt/notesSlides/notesSlide8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808</a:t>
            </a:fld>
            <a:endParaRPr lang="en-US" dirty="0"/>
          </a:p>
        </p:txBody>
      </p:sp>
    </p:spTree>
    <p:extLst>
      <p:ext uri="{BB962C8B-B14F-4D97-AF65-F5344CB8AC3E}">
        <p14:creationId xmlns:p14="http://schemas.microsoft.com/office/powerpoint/2010/main" val="394844509"/>
      </p:ext>
    </p:extLst>
  </p:cSld>
  <p:clrMapOvr>
    <a:masterClrMapping/>
  </p:clrMapOvr>
</p:notes>
</file>

<file path=ppt/notesSlides/notesSlide8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 Now we can read the output, showing the p-value for the for different chi-square tests. </a:t>
            </a:r>
            <a:r>
              <a:rPr lang="en-US" baseline="0" dirty="0"/>
              <a:t>The Pearson p-value is smaller than the alpha level; therefore, we reject the null hypothesis and claim that at least one of the suppliers has a pass rate different from the others.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809</a:t>
            </a:fld>
            <a:endParaRPr lang="en-US" dirty="0"/>
          </a:p>
        </p:txBody>
      </p:sp>
    </p:spTree>
    <p:extLst>
      <p:ext uri="{BB962C8B-B14F-4D97-AF65-F5344CB8AC3E}">
        <p14:creationId xmlns:p14="http://schemas.microsoft.com/office/powerpoint/2010/main" val="3240976682"/>
      </p:ext>
    </p:extLst>
  </p:cSld>
  <p:clrMapOvr>
    <a:masterClrMapping/>
  </p:clrMapOvr>
</p:notes>
</file>

<file path=ppt/notesSlides/notesSlide8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the</a:t>
            </a:r>
            <a:r>
              <a:rPr lang="en-US" baseline="0" dirty="0"/>
              <a:t> first case study we were looking to see if there was a difference in quality exam results among the suppliers. In this case study we are looking to determine if the quality exam results are dependent on the supplier or not.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810</a:t>
            </a:fld>
            <a:endParaRPr lang="en-US" dirty="0"/>
          </a:p>
        </p:txBody>
      </p:sp>
    </p:spTree>
    <p:extLst>
      <p:ext uri="{BB962C8B-B14F-4D97-AF65-F5344CB8AC3E}">
        <p14:creationId xmlns:p14="http://schemas.microsoft.com/office/powerpoint/2010/main" val="1635325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CTQs are generated from the voice</a:t>
            </a:r>
            <a:r>
              <a:rPr lang="en-US" baseline="0" dirty="0"/>
              <a:t> of the customer (VOC).</a:t>
            </a:r>
          </a:p>
          <a:p>
            <a:pPr>
              <a:buFont typeface="Arial" pitchFamily="34" charset="0"/>
              <a:buChar char="•"/>
            </a:pPr>
            <a:r>
              <a:rPr lang="en-US" baseline="0" dirty="0"/>
              <a:t>Because VOC is usually vague and emotional, it is important to translate it into something that is applicable to a process.</a:t>
            </a:r>
          </a:p>
          <a:p>
            <a:pPr>
              <a:buFont typeface="Arial" pitchFamily="34" charset="0"/>
              <a:buChar char="•"/>
            </a:pPr>
            <a:r>
              <a:rPr lang="en-US" baseline="0" dirty="0"/>
              <a:t>CTQs are quantifiable, measureable, and meaningful.</a:t>
            </a:r>
          </a:p>
          <a:p>
            <a:pPr>
              <a:buFont typeface="Arial" pitchFamily="34" charset="0"/>
              <a:buChar char="•"/>
            </a:pPr>
            <a:r>
              <a:rPr lang="en-US" baseline="0" dirty="0"/>
              <a:t>To create CTQs, the VOC must be organized first into like groupings. An </a:t>
            </a:r>
            <a:r>
              <a:rPr lang="en-US" b="1" baseline="0" dirty="0"/>
              <a:t>affinity diagram </a:t>
            </a:r>
            <a:r>
              <a:rPr lang="en-US" baseline="0" dirty="0"/>
              <a:t>is a useful tool to do this.</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a:t>
            </a:fld>
            <a:endParaRPr lang="en-US" dirty="0"/>
          </a:p>
        </p:txBody>
      </p:sp>
    </p:spTree>
    <p:extLst>
      <p:ext uri="{BB962C8B-B14F-4D97-AF65-F5344CB8AC3E}">
        <p14:creationId xmlns:p14="http://schemas.microsoft.com/office/powerpoint/2010/main" val="3519620963"/>
      </p:ext>
    </p:extLst>
  </p:cSld>
  <p:clrMapOvr>
    <a:masterClrMapping/>
  </p:clrMapOvr>
</p:notes>
</file>

<file path=ppt/notesSlides/notesSlide8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811</a:t>
            </a:fld>
            <a:endParaRPr lang="en-US" dirty="0"/>
          </a:p>
        </p:txBody>
      </p:sp>
    </p:spTree>
    <p:extLst>
      <p:ext uri="{BB962C8B-B14F-4D97-AF65-F5344CB8AC3E}">
        <p14:creationId xmlns:p14="http://schemas.microsoft.com/office/powerpoint/2010/main" val="1847497435"/>
      </p:ext>
    </p:extLst>
  </p:cSld>
  <p:clrMapOvr>
    <a:masterClrMapping/>
  </p:clrMapOvr>
</p:notes>
</file>

<file path=ppt/notesSlides/notesSlide8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812</a:t>
            </a:fld>
            <a:endParaRPr lang="en-US" dirty="0"/>
          </a:p>
        </p:txBody>
      </p:sp>
    </p:spTree>
    <p:extLst>
      <p:ext uri="{BB962C8B-B14F-4D97-AF65-F5344CB8AC3E}">
        <p14:creationId xmlns:p14="http://schemas.microsoft.com/office/powerpoint/2010/main" val="2485439023"/>
      </p:ext>
    </p:extLst>
  </p:cSld>
  <p:clrMapOvr>
    <a:masterClrMapping/>
  </p:clrMapOvr>
</p:notes>
</file>

<file path=ppt/notesSlides/notesSlide8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These</a:t>
            </a:r>
            <a:r>
              <a:rPr lang="en-US" baseline="0" dirty="0"/>
              <a:t> results indicate the danger that we can get into when using discrete data. Not everything is as simple as yes/no or pass/fail. Even though supplier C has a lower fail rate of 10, you can see that the number of marginal results is higher. </a:t>
            </a:r>
          </a:p>
          <a:p>
            <a:pPr>
              <a:buFont typeface="Arial" pitchFamily="34" charset="0"/>
              <a:buChar char="•"/>
            </a:pPr>
            <a:r>
              <a:rPr lang="en-US" baseline="0" dirty="0"/>
              <a:t> However, the p-value tells us that we must reject the null hypothesis and claim that the quality exam results </a:t>
            </a:r>
            <a:r>
              <a:rPr lang="en-US" i="1" baseline="0" dirty="0"/>
              <a:t>are </a:t>
            </a:r>
            <a:r>
              <a:rPr lang="en-US" baseline="0" dirty="0"/>
              <a:t>dependent on the suppliers.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813</a:t>
            </a:fld>
            <a:endParaRPr lang="en-US" dirty="0"/>
          </a:p>
        </p:txBody>
      </p:sp>
    </p:spTree>
    <p:extLst>
      <p:ext uri="{BB962C8B-B14F-4D97-AF65-F5344CB8AC3E}">
        <p14:creationId xmlns:p14="http://schemas.microsoft.com/office/powerpoint/2010/main" val="881667662"/>
      </p:ext>
    </p:extLst>
  </p:cSld>
  <p:clrMapOvr>
    <a:masterClrMapping/>
  </p:clrMapOvr>
</p:notes>
</file>

<file path=ppt/notesSlides/notesSlide8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814</a:t>
            </a:fld>
            <a:endParaRPr lang="en-US" dirty="0"/>
          </a:p>
        </p:txBody>
      </p:sp>
    </p:spTree>
    <p:extLst>
      <p:ext uri="{BB962C8B-B14F-4D97-AF65-F5344CB8AC3E}">
        <p14:creationId xmlns:p14="http://schemas.microsoft.com/office/powerpoint/2010/main" val="1255619608"/>
      </p:ext>
    </p:extLst>
  </p:cSld>
  <p:clrMapOvr>
    <a:masterClrMapping/>
  </p:clrMapOvr>
</p:notes>
</file>

<file path=ppt/notesSlides/notesSlide8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Tests of equal variance are used</a:t>
            </a:r>
            <a:r>
              <a:rPr lang="en-US" baseline="0" dirty="0"/>
              <a:t> to determine if there is a statistically significant difference between the variances of two or more populations.</a:t>
            </a:r>
          </a:p>
          <a:p>
            <a:pPr>
              <a:buFont typeface="Arial" pitchFamily="34" charset="0"/>
              <a:buChar char="•"/>
            </a:pPr>
            <a:r>
              <a:rPr lang="en-US" baseline="0" dirty="0"/>
              <a:t> Usually, the variance test is used as a prerequisite for other statistics tests. Often, the validity of a test rests upon whether the variance of the populations are the same; however, it also can be used alone.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815</a:t>
            </a:fld>
            <a:endParaRPr lang="en-US" dirty="0"/>
          </a:p>
        </p:txBody>
      </p:sp>
    </p:spTree>
    <p:extLst>
      <p:ext uri="{BB962C8B-B14F-4D97-AF65-F5344CB8AC3E}">
        <p14:creationId xmlns:p14="http://schemas.microsoft.com/office/powerpoint/2010/main" val="68833445"/>
      </p:ext>
    </p:extLst>
  </p:cSld>
  <p:clrMapOvr>
    <a:masterClrMapping/>
  </p:clrMapOvr>
</p:notes>
</file>

<file path=ppt/notesSlides/notesSlide8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F-test is applicable when we are interested</a:t>
            </a:r>
            <a:r>
              <a:rPr lang="en-US" baseline="0" dirty="0"/>
              <a:t> in comparing the variances of only two populations.</a:t>
            </a:r>
          </a:p>
          <a:p>
            <a:pPr>
              <a:buFont typeface="Arial" pitchFamily="34" charset="0"/>
              <a:buChar char="•"/>
            </a:pPr>
            <a:r>
              <a:rPr lang="en-US" baseline="0" dirty="0"/>
              <a:t> This test serves as a precursor for the two sample t-test. It is very sensitive to non-normality, so it is crucial to validate that the data is normal before using this test.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816</a:t>
            </a:fld>
            <a:endParaRPr lang="en-US" dirty="0"/>
          </a:p>
        </p:txBody>
      </p:sp>
    </p:spTree>
    <p:extLst>
      <p:ext uri="{BB962C8B-B14F-4D97-AF65-F5344CB8AC3E}">
        <p14:creationId xmlns:p14="http://schemas.microsoft.com/office/powerpoint/2010/main" val="3899228535"/>
      </p:ext>
    </p:extLst>
  </p:cSld>
  <p:clrMapOvr>
    <a:masterClrMapping/>
  </p:clrMapOvr>
</p:notes>
</file>

<file path=ppt/notesSlides/notesSlide8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a:t>
            </a:r>
            <a:r>
              <a:rPr lang="en-US" baseline="0" dirty="0"/>
              <a:t>’s test is used when we are comparing the variances of </a:t>
            </a:r>
            <a:r>
              <a:rPr lang="en-US" i="1" baseline="0" dirty="0"/>
              <a:t>two or more </a:t>
            </a:r>
            <a:r>
              <a:rPr lang="en-US" baseline="0" dirty="0"/>
              <a:t>normally distributed populations.</a:t>
            </a:r>
          </a:p>
          <a:p>
            <a:pPr>
              <a:buFont typeface="Arial" pitchFamily="34" charset="0"/>
              <a:buChar char="•"/>
            </a:pPr>
            <a:r>
              <a:rPr lang="en-US" baseline="0" dirty="0"/>
              <a:t> This test is used prior to ANOVA.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817</a:t>
            </a:fld>
            <a:endParaRPr lang="en-US" dirty="0"/>
          </a:p>
        </p:txBody>
      </p:sp>
    </p:spTree>
    <p:extLst>
      <p:ext uri="{BB962C8B-B14F-4D97-AF65-F5344CB8AC3E}">
        <p14:creationId xmlns:p14="http://schemas.microsoft.com/office/powerpoint/2010/main" val="150617551"/>
      </p:ext>
    </p:extLst>
  </p:cSld>
  <p:clrMapOvr>
    <a:masterClrMapping/>
  </p:clrMapOvr>
</p:notes>
</file>

<file path=ppt/notesSlides/notesSlide8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Like the Bartlett’s test, the Brown-Forsythe</a:t>
            </a:r>
            <a:r>
              <a:rPr lang="en-US" baseline="0" dirty="0"/>
              <a:t> test is also used to compare the variances between two or more populations.</a:t>
            </a:r>
          </a:p>
          <a:p>
            <a:pPr>
              <a:buFont typeface="Arial" pitchFamily="34" charset="0"/>
              <a:buChar char="•"/>
            </a:pPr>
            <a:r>
              <a:rPr lang="en-US" baseline="0" dirty="0"/>
              <a:t> However, it is different in that is not as sensitive to non-normality in the data.</a:t>
            </a:r>
          </a:p>
          <a:p>
            <a:pPr>
              <a:buFont typeface="Arial" pitchFamily="34" charset="0"/>
              <a:buChar char="•"/>
            </a:pPr>
            <a:r>
              <a:rPr lang="en-US" baseline="0" dirty="0"/>
              <a:t> The test statistic is based on a transformation of the response variable, where the transformed response is the spread between the response and the median response of the group.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818</a:t>
            </a:fld>
            <a:endParaRPr lang="en-US" dirty="0"/>
          </a:p>
        </p:txBody>
      </p:sp>
    </p:spTree>
    <p:extLst>
      <p:ext uri="{BB962C8B-B14F-4D97-AF65-F5344CB8AC3E}">
        <p14:creationId xmlns:p14="http://schemas.microsoft.com/office/powerpoint/2010/main" val="996983041"/>
      </p:ext>
    </p:extLst>
  </p:cSld>
  <p:clrMapOvr>
    <a:masterClrMapping/>
  </p:clrMapOvr>
</p:notes>
</file>

<file path=ppt/notesSlides/notesSlide8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Levene’s test is similar to the Brown-Forsythe,</a:t>
            </a:r>
            <a:r>
              <a:rPr lang="en-US" baseline="0" dirty="0"/>
              <a:t> but instead of transforming the response using the median for the group, it uses the mean.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819</a:t>
            </a:fld>
            <a:endParaRPr lang="en-US" dirty="0"/>
          </a:p>
        </p:txBody>
      </p:sp>
    </p:spTree>
    <p:extLst>
      <p:ext uri="{BB962C8B-B14F-4D97-AF65-F5344CB8AC3E}">
        <p14:creationId xmlns:p14="http://schemas.microsoft.com/office/powerpoint/2010/main" val="969884080"/>
      </p:ext>
    </p:extLst>
  </p:cSld>
  <p:clrMapOvr>
    <a:masterClrMapping/>
  </p:clrMapOvr>
</p:notes>
</file>

<file path=ppt/notesSlides/notesSlide8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F statistic for both the Brown-Forsythe and </a:t>
            </a:r>
            <a:r>
              <a:rPr lang="en-US" baseline="0" dirty="0" err="1"/>
              <a:t>Levene’s</a:t>
            </a:r>
            <a:r>
              <a:rPr lang="en-US" baseline="0" dirty="0"/>
              <a:t> test are calculated the same way; however, you can see at the bottom of the slide how Z represents a different value for each.</a:t>
            </a:r>
          </a:p>
          <a:p>
            <a:pPr>
              <a:buFont typeface="Arial" pitchFamily="34" charset="0"/>
              <a:buChar char="•"/>
            </a:pPr>
            <a:r>
              <a:rPr lang="en-US" baseline="0" dirty="0"/>
              <a:t> In Brown-Forsythe, the Z calculation uses the group median.</a:t>
            </a:r>
          </a:p>
          <a:p>
            <a:pPr>
              <a:buFont typeface="Arial" pitchFamily="34" charset="0"/>
              <a:buChar char="•"/>
            </a:pPr>
            <a:r>
              <a:rPr lang="en-US" baseline="0" dirty="0"/>
              <a:t> In Levene, the Z calculation uses the group mean.</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820</a:t>
            </a:fld>
            <a:endParaRPr lang="en-US" dirty="0"/>
          </a:p>
        </p:txBody>
      </p:sp>
    </p:spTree>
    <p:extLst>
      <p:ext uri="{BB962C8B-B14F-4D97-AF65-F5344CB8AC3E}">
        <p14:creationId xmlns:p14="http://schemas.microsoft.com/office/powerpoint/2010/main" val="40008629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is an outline of building an </a:t>
            </a:r>
            <a:r>
              <a:rPr lang="en-US" b="1" baseline="0" dirty="0"/>
              <a:t>affinity diagram </a:t>
            </a:r>
            <a:r>
              <a:rPr lang="en-US" baseline="0" dirty="0"/>
              <a:t>(or CTQ tree); it is typically done with a group of people.</a:t>
            </a:r>
          </a:p>
          <a:p>
            <a:pPr marL="228600" indent="-228600">
              <a:buFont typeface="+mj-lt"/>
              <a:buAutoNum type="arabicParenR"/>
            </a:pPr>
            <a:r>
              <a:rPr lang="en-US" baseline="0" dirty="0"/>
              <a:t>The group must agree on what question they are trying to answer, or what the focus is for the VOC.</a:t>
            </a:r>
          </a:p>
          <a:p>
            <a:pPr marL="228600" indent="-228600">
              <a:buFont typeface="+mj-lt"/>
              <a:buAutoNum type="arabicParenR"/>
            </a:pPr>
            <a:r>
              <a:rPr lang="en-US" baseline="0" dirty="0"/>
              <a:t>All of the individual VOC responses are recorded on note cards or sticky notes. (Sticky notes are an easier way to do it).</a:t>
            </a:r>
          </a:p>
          <a:p>
            <a:pPr marL="228600" indent="-228600">
              <a:buFont typeface="+mj-lt"/>
              <a:buAutoNum type="arabicParenR"/>
            </a:pPr>
            <a:r>
              <a:rPr lang="en-US" baseline="0" dirty="0"/>
              <a:t>Lay out all the VOC either on a table or a wall so they can all be seen.</a:t>
            </a:r>
          </a:p>
          <a:p>
            <a:pPr marL="228600" indent="-228600">
              <a:buFont typeface="+mj-lt"/>
              <a:buAutoNum type="arabicParenR"/>
            </a:pPr>
            <a:r>
              <a:rPr lang="en-US" baseline="0" dirty="0"/>
              <a:t>Look for common themes across the VOC. </a:t>
            </a:r>
          </a:p>
          <a:p>
            <a:pPr marL="228600" indent="-228600">
              <a:buFont typeface="+mj-lt"/>
              <a:buAutoNum type="arabicParenR"/>
            </a:pPr>
            <a:r>
              <a:rPr lang="en-US" baseline="0" dirty="0"/>
              <a:t>Move cards around so they are grouped by the common themes. </a:t>
            </a:r>
          </a:p>
          <a:p>
            <a:pPr marL="228600" indent="-228600">
              <a:buFont typeface="+mj-lt"/>
              <a:buAutoNum type="arabicParenR"/>
            </a:pPr>
            <a:r>
              <a:rPr lang="en-US" baseline="0" dirty="0"/>
              <a:t>Re-evaluate and make adjustments.</a:t>
            </a:r>
          </a:p>
          <a:p>
            <a:pPr>
              <a:buFont typeface="Arial" pitchFamily="34" charset="0"/>
              <a:buChar char="•"/>
            </a:pPr>
            <a:r>
              <a:rPr lang="en-US" baseline="0" dirty="0"/>
              <a:t>It is good to do this in a group because people bring different perspectives and might understand and organize VOC differently than a single person would.</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a:t>
            </a:fld>
            <a:endParaRPr lang="en-US" dirty="0"/>
          </a:p>
        </p:txBody>
      </p:sp>
    </p:spTree>
    <p:extLst>
      <p:ext uri="{BB962C8B-B14F-4D97-AF65-F5344CB8AC3E}">
        <p14:creationId xmlns:p14="http://schemas.microsoft.com/office/powerpoint/2010/main" val="1997098048"/>
      </p:ext>
    </p:extLst>
  </p:cSld>
  <p:clrMapOvr>
    <a:masterClrMapping/>
  </p:clrMapOvr>
</p:notes>
</file>

<file path=ppt/notesSlides/notesSlide8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use a case study to compare the variances of a retail price of</a:t>
            </a:r>
            <a:r>
              <a:rPr lang="en-US" baseline="0" dirty="0"/>
              <a:t> a product in state A and state B.</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821</a:t>
            </a:fld>
            <a:endParaRPr lang="en-US" dirty="0"/>
          </a:p>
        </p:txBody>
      </p:sp>
    </p:spTree>
    <p:extLst>
      <p:ext uri="{BB962C8B-B14F-4D97-AF65-F5344CB8AC3E}">
        <p14:creationId xmlns:p14="http://schemas.microsoft.com/office/powerpoint/2010/main" val="3650589784"/>
      </p:ext>
    </p:extLst>
  </p:cSld>
  <p:clrMapOvr>
    <a:masterClrMapping/>
  </p:clrMapOvr>
</p:notes>
</file>

<file path=ppt/notesSlides/notesSlide8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step</a:t>
            </a:r>
            <a:r>
              <a:rPr lang="en-US" baseline="0" dirty="0"/>
              <a:t> is to determine if the data follow the normal distribution.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822</a:t>
            </a:fld>
            <a:endParaRPr lang="en-US" dirty="0"/>
          </a:p>
        </p:txBody>
      </p:sp>
    </p:spTree>
    <p:extLst>
      <p:ext uri="{BB962C8B-B14F-4D97-AF65-F5344CB8AC3E}">
        <p14:creationId xmlns:p14="http://schemas.microsoft.com/office/powerpoint/2010/main" val="809652970"/>
      </p:ext>
    </p:extLst>
  </p:cSld>
  <p:clrMapOvr>
    <a:masterClrMapping/>
  </p:clrMapOvr>
</p:notes>
</file>

<file path=ppt/notesSlides/notesSlide8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823</a:t>
            </a:fld>
            <a:endParaRPr lang="en-US" dirty="0"/>
          </a:p>
        </p:txBody>
      </p:sp>
    </p:spTree>
    <p:extLst>
      <p:ext uri="{BB962C8B-B14F-4D97-AF65-F5344CB8AC3E}">
        <p14:creationId xmlns:p14="http://schemas.microsoft.com/office/powerpoint/2010/main" val="932407555"/>
      </p:ext>
    </p:extLst>
  </p:cSld>
  <p:clrMapOvr>
    <a:masterClrMapping/>
  </p:clrMapOvr>
</p:notes>
</file>

<file path=ppt/notesSlides/notesSlide8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When</a:t>
            </a:r>
            <a:r>
              <a:rPr lang="en-US" baseline="0" dirty="0"/>
              <a:t> the p-value is greater than the alpha value, we fail to reject the null hypothesis and claim that the distributions are normal.</a:t>
            </a:r>
          </a:p>
          <a:p>
            <a:pPr>
              <a:buFont typeface="Arial" pitchFamily="34" charset="0"/>
              <a:buChar char="•"/>
            </a:pPr>
            <a:r>
              <a:rPr lang="en-US" baseline="0" dirty="0"/>
              <a:t> Both samples from state A and state B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824</a:t>
            </a:fld>
            <a:endParaRPr lang="en-US" dirty="0"/>
          </a:p>
        </p:txBody>
      </p:sp>
    </p:spTree>
    <p:extLst>
      <p:ext uri="{BB962C8B-B14F-4D97-AF65-F5344CB8AC3E}">
        <p14:creationId xmlns:p14="http://schemas.microsoft.com/office/powerpoint/2010/main" val="2625910954"/>
      </p:ext>
    </p:extLst>
  </p:cSld>
  <p:clrMapOvr>
    <a:masterClrMapping/>
  </p:clrMapOvr>
</p:notes>
</file>

<file path=ppt/notesSlides/notesSlide8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next steps is to run the test for</a:t>
            </a:r>
            <a:r>
              <a:rPr lang="en-US" baseline="0" dirty="0"/>
              <a:t> equal variance.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825</a:t>
            </a:fld>
            <a:endParaRPr lang="en-US" dirty="0"/>
          </a:p>
        </p:txBody>
      </p:sp>
    </p:spTree>
    <p:extLst>
      <p:ext uri="{BB962C8B-B14F-4D97-AF65-F5344CB8AC3E}">
        <p14:creationId xmlns:p14="http://schemas.microsoft.com/office/powerpoint/2010/main" val="823386243"/>
      </p:ext>
    </p:extLst>
  </p:cSld>
  <p:clrMapOvr>
    <a:masterClrMapping/>
  </p:clrMapOvr>
</p:notes>
</file>

<file path=ppt/notesSlides/notesSlide8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826</a:t>
            </a:fld>
            <a:endParaRPr lang="en-US" dirty="0"/>
          </a:p>
        </p:txBody>
      </p:sp>
    </p:spTree>
    <p:extLst>
      <p:ext uri="{BB962C8B-B14F-4D97-AF65-F5344CB8AC3E}">
        <p14:creationId xmlns:p14="http://schemas.microsoft.com/office/powerpoint/2010/main" val="588142698"/>
      </p:ext>
    </p:extLst>
  </p:cSld>
  <p:clrMapOvr>
    <a:masterClrMapping/>
  </p:clrMapOvr>
</p:notes>
</file>

<file path=ppt/notesSlides/notesSlide8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Bartlett’s and F-test are used if the data</a:t>
            </a:r>
            <a:r>
              <a:rPr lang="en-US" baseline="0" dirty="0"/>
              <a:t> are normally distributed. Levene’s test must be used if at least one of the groups is not normally distributed.</a:t>
            </a:r>
          </a:p>
          <a:p>
            <a:pPr>
              <a:buFont typeface="Arial" pitchFamily="34" charset="0"/>
              <a:buChar char="•"/>
            </a:pPr>
            <a:r>
              <a:rPr lang="en-US" baseline="0" dirty="0"/>
              <a:t> We had already determined that the data from both states are normal, so the F-test is appropriate. </a:t>
            </a:r>
          </a:p>
          <a:p>
            <a:pPr>
              <a:buFont typeface="Arial" pitchFamily="34" charset="0"/>
              <a:buChar char="•"/>
            </a:pPr>
            <a:r>
              <a:rPr lang="en-US" baseline="0" dirty="0"/>
              <a:t> The P-value is &gt; 0.05; therefore, we fail to reject the null hypothesis and claim that the variances between populations are the same.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827</a:t>
            </a:fld>
            <a:endParaRPr lang="en-US" dirty="0"/>
          </a:p>
        </p:txBody>
      </p:sp>
    </p:spTree>
    <p:extLst>
      <p:ext uri="{BB962C8B-B14F-4D97-AF65-F5344CB8AC3E}">
        <p14:creationId xmlns:p14="http://schemas.microsoft.com/office/powerpoint/2010/main" val="942241758"/>
      </p:ext>
    </p:extLst>
  </p:cSld>
  <p:clrMapOvr>
    <a:masterClrMapping/>
  </p:clrMapOvr>
</p:notes>
</file>

<file path=ppt/notesSlides/notesSlide8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The roadmap is a great way to quickly decide what type</a:t>
            </a:r>
            <a:r>
              <a:rPr lang="en-US" baseline="0" dirty="0"/>
              <a:t> of hypothesis test fits a given situation by evaluating the type of data (discrete vs. continuous), the normality of the data, the number of levels, and other factors.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828</a:t>
            </a:fld>
            <a:endParaRPr lang="en-US" dirty="0"/>
          </a:p>
        </p:txBody>
      </p:sp>
    </p:spTree>
    <p:extLst>
      <p:ext uri="{BB962C8B-B14F-4D97-AF65-F5344CB8AC3E}">
        <p14:creationId xmlns:p14="http://schemas.microsoft.com/office/powerpoint/2010/main" val="808084443"/>
      </p:ext>
    </p:extLst>
  </p:cSld>
  <p:clrMapOvr>
    <a:masterClrMapping/>
  </p:clrMapOvr>
</p:notes>
</file>

<file path=ppt/notesSlides/notesSlide8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objective of the Improve phase is to identify a solution to the problem that the project is</a:t>
            </a:r>
            <a:r>
              <a:rPr lang="en-US" baseline="0" dirty="0"/>
              <a:t> looking to address</a:t>
            </a:r>
            <a:r>
              <a:rPr lang="en-US" dirty="0"/>
              <a:t>. It involves brainstorming potential solutions, selecting solutions to test, and evaluating the results of the implemented solutions. Often</a:t>
            </a:r>
            <a:r>
              <a:rPr lang="en-US" baseline="0" dirty="0"/>
              <a:t> a pilot or test is used to evaluate the solution before a full-scale deployment.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829</a:t>
            </a:fld>
            <a:endParaRPr lang="en-US" dirty="0"/>
          </a:p>
        </p:txBody>
      </p:sp>
    </p:spTree>
    <p:extLst>
      <p:ext uri="{BB962C8B-B14F-4D97-AF65-F5344CB8AC3E}">
        <p14:creationId xmlns:p14="http://schemas.microsoft.com/office/powerpoint/2010/main" val="2946795303"/>
      </p:ext>
    </p:extLst>
  </p:cSld>
  <p:clrMapOvr>
    <a:masterClrMapping/>
  </p:clrMapOvr>
</p:notes>
</file>

<file path=ppt/notesSlides/notesSlide8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830</a:t>
            </a:fld>
            <a:endParaRPr lang="en-US" dirty="0"/>
          </a:p>
        </p:txBody>
      </p:sp>
    </p:spTree>
    <p:extLst>
      <p:ext uri="{BB962C8B-B14F-4D97-AF65-F5344CB8AC3E}">
        <p14:creationId xmlns:p14="http://schemas.microsoft.com/office/powerpoint/2010/main" val="68472478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 focus question</a:t>
            </a:r>
            <a:r>
              <a:rPr lang="en-US" baseline="0" dirty="0"/>
              <a:t> is “Why are associates late to work?”</a:t>
            </a:r>
          </a:p>
          <a:p>
            <a:pPr>
              <a:buFont typeface="Arial" pitchFamily="34" charset="0"/>
              <a:buChar char="•"/>
            </a:pPr>
            <a:r>
              <a:rPr lang="en-US" baseline="0" dirty="0"/>
              <a:t>You can see all of the responses randomly distributed across the page.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a:t>
            </a:fld>
            <a:endParaRPr lang="en-US" dirty="0"/>
          </a:p>
        </p:txBody>
      </p:sp>
    </p:spTree>
    <p:extLst>
      <p:ext uri="{BB962C8B-B14F-4D97-AF65-F5344CB8AC3E}">
        <p14:creationId xmlns:p14="http://schemas.microsoft.com/office/powerpoint/2010/main" val="3547776270"/>
      </p:ext>
    </p:extLst>
  </p:cSld>
  <p:clrMapOvr>
    <a:masterClrMapping/>
  </p:clrMapOvr>
</p:notes>
</file>

<file path=ppt/notesSlides/notesSlide8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identifying and validating the critical Xs during the Analyze phase, we will use some statistical tools during the Improve phase to define the settings needed to achieve the desired output. One</a:t>
            </a:r>
            <a:r>
              <a:rPr lang="en-US" baseline="0" dirty="0"/>
              <a:t> such tool is simple linear regression.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831</a:t>
            </a:fld>
            <a:endParaRPr lang="en-US" dirty="0"/>
          </a:p>
        </p:txBody>
      </p:sp>
    </p:spTree>
    <p:extLst>
      <p:ext uri="{BB962C8B-B14F-4D97-AF65-F5344CB8AC3E}">
        <p14:creationId xmlns:p14="http://schemas.microsoft.com/office/powerpoint/2010/main" val="3452831138"/>
      </p:ext>
    </p:extLst>
  </p:cSld>
  <p:clrMapOvr>
    <a:masterClrMapping/>
  </p:clrMapOvr>
</p:notes>
</file>

<file path=ppt/notesSlides/notesSlide8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832</a:t>
            </a:fld>
            <a:endParaRPr lang="en-US" dirty="0"/>
          </a:p>
        </p:txBody>
      </p:sp>
    </p:spTree>
    <p:extLst>
      <p:ext uri="{BB962C8B-B14F-4D97-AF65-F5344CB8AC3E}">
        <p14:creationId xmlns:p14="http://schemas.microsoft.com/office/powerpoint/2010/main" val="22938127"/>
      </p:ext>
    </p:extLst>
  </p:cSld>
  <p:clrMapOvr>
    <a:masterClrMapping/>
  </p:clrMapOvr>
</p:notes>
</file>

<file path=ppt/notesSlides/notesSlide8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will start with correlation before regression, because</a:t>
            </a:r>
            <a:r>
              <a:rPr lang="en-US" baseline="0" dirty="0"/>
              <a:t> it is a tool that helps us understand whether a relationship exists between two variables without having to know causality (which variable causes a response in the other). There are many similarities between correlation and simple linear regression.</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833</a:t>
            </a:fld>
            <a:endParaRPr lang="en-US" dirty="0"/>
          </a:p>
        </p:txBody>
      </p:sp>
    </p:spTree>
    <p:extLst>
      <p:ext uri="{BB962C8B-B14F-4D97-AF65-F5344CB8AC3E}">
        <p14:creationId xmlns:p14="http://schemas.microsoft.com/office/powerpoint/2010/main" val="3613283943"/>
      </p:ext>
    </p:extLst>
  </p:cSld>
  <p:clrMapOvr>
    <a:masterClrMapping/>
  </p:clrMapOvr>
</p:notes>
</file>

<file path=ppt/notesSlides/notesSlide8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Correlation</a:t>
            </a:r>
            <a:r>
              <a:rPr lang="en-US" baseline="0" dirty="0"/>
              <a:t> helps us to understand whether there is a relationship between two variables, and how strong that relationship is.</a:t>
            </a:r>
          </a:p>
          <a:p>
            <a:pPr>
              <a:buFont typeface="Arial" pitchFamily="34" charset="0"/>
              <a:buChar char="•"/>
            </a:pPr>
            <a:r>
              <a:rPr lang="en-US" baseline="0" dirty="0"/>
              <a:t> It tells us the </a:t>
            </a:r>
            <a:r>
              <a:rPr lang="en-US" i="1" baseline="0" dirty="0"/>
              <a:t>direction</a:t>
            </a:r>
            <a:r>
              <a:rPr lang="en-US" baseline="0" dirty="0"/>
              <a:t> (increase in one variable causes an increase or decrease in the other) and the </a:t>
            </a:r>
            <a:r>
              <a:rPr lang="en-US" i="1" baseline="0" dirty="0"/>
              <a:t>degree</a:t>
            </a:r>
            <a:r>
              <a:rPr lang="en-US" baseline="0" dirty="0"/>
              <a:t> of the relationship between the variables.</a:t>
            </a:r>
          </a:p>
          <a:p>
            <a:pPr>
              <a:buFont typeface="Arial" pitchFamily="34" charset="0"/>
              <a:buChar char="•"/>
            </a:pPr>
            <a:r>
              <a:rPr lang="en-US" baseline="0" dirty="0"/>
              <a:t> </a:t>
            </a:r>
            <a:r>
              <a:rPr lang="en-US" b="1" baseline="0" dirty="0"/>
              <a:t>Pearson’s correlation coefficient </a:t>
            </a:r>
            <a:r>
              <a:rPr lang="en-US" baseline="0" dirty="0"/>
              <a:t>is the measure of the relationship between variables. It is the most popular measure of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834</a:t>
            </a:fld>
            <a:endParaRPr lang="en-US" dirty="0"/>
          </a:p>
        </p:txBody>
      </p:sp>
    </p:spTree>
    <p:extLst>
      <p:ext uri="{BB962C8B-B14F-4D97-AF65-F5344CB8AC3E}">
        <p14:creationId xmlns:p14="http://schemas.microsoft.com/office/powerpoint/2010/main" val="3654749954"/>
      </p:ext>
    </p:extLst>
  </p:cSld>
  <p:clrMapOvr>
    <a:masterClrMapping/>
  </p:clrMapOvr>
</p:notes>
</file>

<file path=ppt/notesSlides/notesSlide8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Pearson’s correlation</a:t>
            </a:r>
            <a:r>
              <a:rPr lang="en-US" baseline="0" dirty="0"/>
              <a:t> coefficient is also called Pearson’s r, correlation coefficient, or Pearson’s product moment correlation coefficient.</a:t>
            </a:r>
          </a:p>
          <a:p>
            <a:pPr>
              <a:buFont typeface="Arial" pitchFamily="34" charset="0"/>
              <a:buChar char="•"/>
            </a:pPr>
            <a:r>
              <a:rPr lang="en-US" baseline="0" dirty="0"/>
              <a:t> The r is a statistic that measures the linear relationship between the two variables, and it ranges from -1 to 1.</a:t>
            </a:r>
          </a:p>
          <a:p>
            <a:pPr lvl="1">
              <a:buFont typeface="Arial" pitchFamily="34" charset="0"/>
              <a:buChar char="•"/>
            </a:pPr>
            <a:r>
              <a:rPr lang="en-US" baseline="0" dirty="0"/>
              <a:t> Negative numbers represent a negative linear correlation, with -1 being a perfect negative correlation.</a:t>
            </a:r>
          </a:p>
          <a:p>
            <a:pPr lvl="1">
              <a:buFont typeface="Arial" pitchFamily="34" charset="0"/>
              <a:buChar char="•"/>
            </a:pPr>
            <a:r>
              <a:rPr lang="en-US" baseline="0" dirty="0"/>
              <a:t> Positive numbers represent a positive linear correlation, with 1 being a perfect positive correlation.</a:t>
            </a:r>
          </a:p>
          <a:p>
            <a:pPr>
              <a:buFont typeface="Arial" pitchFamily="34" charset="0"/>
              <a:buChar char="•"/>
            </a:pPr>
            <a:r>
              <a:rPr lang="en-US" baseline="0" dirty="0"/>
              <a:t> When the absolute value of r is greater than 0.5, there is a strong linear correlation. Less than 0.5 is a weak correlation. And zero indicates there is </a:t>
            </a:r>
            <a:r>
              <a:rPr lang="en-US" i="1" baseline="0" dirty="0"/>
              <a:t>no</a:t>
            </a:r>
            <a:r>
              <a:rPr lang="en-US" baseline="0" dirty="0"/>
              <a:t> relationship.</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835</a:t>
            </a:fld>
            <a:endParaRPr lang="en-US" dirty="0"/>
          </a:p>
        </p:txBody>
      </p:sp>
    </p:spTree>
    <p:extLst>
      <p:ext uri="{BB962C8B-B14F-4D97-AF65-F5344CB8AC3E}">
        <p14:creationId xmlns:p14="http://schemas.microsoft.com/office/powerpoint/2010/main" val="1715042159"/>
      </p:ext>
    </p:extLst>
  </p:cSld>
  <p:clrMapOvr>
    <a:masterClrMapping/>
  </p:clrMapOvr>
</p:notes>
</file>

<file path=ppt/notesSlides/notesSlide8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visuals</a:t>
            </a:r>
            <a:r>
              <a:rPr lang="en-US" baseline="0" dirty="0"/>
              <a:t> on the bottom of the slide demonstrate the relationships between variables as the Pearson r value ranges from 1 to 0 and to -1.</a:t>
            </a:r>
          </a:p>
          <a:p>
            <a:pPr>
              <a:buFont typeface="Arial" pitchFamily="34" charset="0"/>
              <a:buChar char="•"/>
            </a:pPr>
            <a:r>
              <a:rPr lang="en-US" baseline="0" dirty="0"/>
              <a:t> Notice that at -1 and 1 the points form a perfectly straight line. At 0 the data points are completely random.</a:t>
            </a:r>
          </a:p>
          <a:p>
            <a:pPr>
              <a:buFont typeface="Arial" pitchFamily="34" charset="0"/>
              <a:buChar char="•"/>
            </a:pPr>
            <a:r>
              <a:rPr lang="en-US" baseline="0" dirty="0"/>
              <a:t> At 0.8 and -0.8, notice how you can see a directional relationship, but there is some noise around where a line would be.</a:t>
            </a:r>
          </a:p>
          <a:p>
            <a:pPr>
              <a:buFont typeface="Arial" pitchFamily="34" charset="0"/>
              <a:buChar char="•"/>
            </a:pPr>
            <a:r>
              <a:rPr lang="en-US" baseline="0" dirty="0"/>
              <a:t> At 0.4 and -0.4, it looks like the scattering of data points is leaning to one direction or the other, but it is more difficult to see a relationship because of all the noise.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836</a:t>
            </a:fld>
            <a:endParaRPr lang="en-US" dirty="0"/>
          </a:p>
        </p:txBody>
      </p:sp>
    </p:spTree>
    <p:extLst>
      <p:ext uri="{BB962C8B-B14F-4D97-AF65-F5344CB8AC3E}">
        <p14:creationId xmlns:p14="http://schemas.microsoft.com/office/powerpoint/2010/main" val="2125996045"/>
      </p:ext>
    </p:extLst>
  </p:cSld>
  <p:clrMapOvr>
    <a:masterClrMapping/>
  </p:clrMapOvr>
</p:notes>
</file>

<file path=ppt/notesSlides/notesSlide8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Pearson</a:t>
            </a:r>
            <a:r>
              <a:rPr lang="en-US" baseline="0" dirty="0"/>
              <a:t> correlation coefficient is only sensitive to </a:t>
            </a:r>
            <a:r>
              <a:rPr lang="en-US" i="1" baseline="0" dirty="0"/>
              <a:t>linear relationships</a:t>
            </a:r>
            <a:r>
              <a:rPr lang="en-US" baseline="0" dirty="0"/>
              <a:t>. A graphical depiction of the data may show that some kind of relationship exists in the data, but if it is non-linear, the correlation coefficient will be low.</a:t>
            </a:r>
          </a:p>
          <a:p>
            <a:pPr>
              <a:buFont typeface="Arial" pitchFamily="34" charset="0"/>
              <a:buChar char="•"/>
            </a:pPr>
            <a:r>
              <a:rPr lang="en-US" baseline="0" dirty="0"/>
              <a:t> The scatter plots on this page all have Pearson r coefficients of zero, but as you can see there are clearly relationships depicted.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837</a:t>
            </a:fld>
            <a:endParaRPr lang="en-US" dirty="0"/>
          </a:p>
        </p:txBody>
      </p:sp>
    </p:spTree>
    <p:extLst>
      <p:ext uri="{BB962C8B-B14F-4D97-AF65-F5344CB8AC3E}">
        <p14:creationId xmlns:p14="http://schemas.microsoft.com/office/powerpoint/2010/main" val="3114837940"/>
      </p:ext>
    </p:extLst>
  </p:cSld>
  <p:clrMapOvr>
    <a:masterClrMapping/>
  </p:clrMapOvr>
</p:notes>
</file>

<file path=ppt/notesSlides/notesSlide8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r>
              <a:rPr lang="en-US" dirty="0"/>
              <a:t>Did</a:t>
            </a:r>
            <a:r>
              <a:rPr lang="en-US" baseline="0" dirty="0"/>
              <a:t> you know that as ice cream sales increase, so does the number of shark attacks? This is classic fallacy that demonstrates the difference between correlation and causation. Certainly ice cream sales do not cause more shark attacks; however, this example demonstrates a common mistake that people make: assuming causation when they see correlation. In this example, it is hot weather that is a common factor. As the weather is hotter, more people consume ice cream </a:t>
            </a:r>
            <a:r>
              <a:rPr lang="en-US" i="1" baseline="0" dirty="0"/>
              <a:t>and</a:t>
            </a:r>
            <a:r>
              <a:rPr lang="en-US" baseline="0" dirty="0"/>
              <a:t> more people swim in the ocean, making them susceptible to shark attacks.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838</a:t>
            </a:fld>
            <a:endParaRPr lang="en-US" dirty="0"/>
          </a:p>
        </p:txBody>
      </p:sp>
    </p:spTree>
    <p:extLst>
      <p:ext uri="{BB962C8B-B14F-4D97-AF65-F5344CB8AC3E}">
        <p14:creationId xmlns:p14="http://schemas.microsoft.com/office/powerpoint/2010/main" val="3169432374"/>
      </p:ext>
    </p:extLst>
  </p:cSld>
  <p:clrMapOvr>
    <a:masterClrMapping/>
  </p:clrMapOvr>
</p:notes>
</file>

<file path=ppt/notesSlides/notesSlide8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What does the correlation coefficient tell us if</a:t>
            </a:r>
            <a:r>
              <a:rPr lang="en-US" baseline="0" dirty="0"/>
              <a:t> the value is zero?</a:t>
            </a:r>
          </a:p>
          <a:p>
            <a:pPr>
              <a:buFont typeface="Arial" pitchFamily="34" charset="0"/>
              <a:buChar char="•"/>
            </a:pPr>
            <a:r>
              <a:rPr lang="en-US" baseline="0" dirty="0"/>
              <a:t> If two variables are independent of each other, the correlation coefficient will be zero. However, a correlation coefficient of zero does NOT mean that they are independent. </a:t>
            </a:r>
          </a:p>
          <a:p>
            <a:pPr>
              <a:buFont typeface="Arial" pitchFamily="34" charset="0"/>
              <a:buChar char="•"/>
            </a:pPr>
            <a:r>
              <a:rPr lang="en-US" baseline="0" dirty="0"/>
              <a:t> Consider the non-linear relationships we saw earlier. There was clearly a relationship between the variables, but the Pearson r value was zero in each case.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839</a:t>
            </a:fld>
            <a:endParaRPr lang="en-US" dirty="0"/>
          </a:p>
        </p:txBody>
      </p:sp>
    </p:spTree>
    <p:extLst>
      <p:ext uri="{BB962C8B-B14F-4D97-AF65-F5344CB8AC3E}">
        <p14:creationId xmlns:p14="http://schemas.microsoft.com/office/powerpoint/2010/main" val="524360297"/>
      </p:ext>
    </p:extLst>
  </p:cSld>
  <p:clrMapOvr>
    <a:masterClrMapping/>
  </p:clrMapOvr>
</p:notes>
</file>

<file path=ppt/notesSlides/notesSlide8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correlation coefficient</a:t>
            </a:r>
            <a:r>
              <a:rPr lang="en-US" baseline="0" dirty="0"/>
              <a:t> by itself does not tell us everything about the relationship between two variables. Two relationships could have the same correlation coefficient, but completely different patterns.</a:t>
            </a:r>
          </a:p>
          <a:p>
            <a:pPr>
              <a:buFont typeface="Arial" pitchFamily="34" charset="0"/>
              <a:buChar char="•"/>
            </a:pPr>
            <a:r>
              <a:rPr lang="en-US" baseline="0" dirty="0"/>
              <a:t> To help us with this, we can use a scatter plot (also called and X-Y diagram) to see the other characteristics of the relationship between the variables.</a:t>
            </a:r>
          </a:p>
          <a:p>
            <a:pPr>
              <a:buFont typeface="Arial" pitchFamily="34" charset="0"/>
              <a:buChar char="•"/>
            </a:pPr>
            <a:r>
              <a:rPr lang="en-US" baseline="0" dirty="0"/>
              <a:t> The correlation coefficient is a complement, not a replacement, for using a scatter plot to study a relationship.</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840</a:t>
            </a:fld>
            <a:endParaRPr lang="en-US" dirty="0"/>
          </a:p>
        </p:txBody>
      </p:sp>
    </p:spTree>
    <p:extLst>
      <p:ext uri="{BB962C8B-B14F-4D97-AF65-F5344CB8AC3E}">
        <p14:creationId xmlns:p14="http://schemas.microsoft.com/office/powerpoint/2010/main" val="48277970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you see that some common</a:t>
            </a:r>
            <a:r>
              <a:rPr lang="en-US" baseline="0" dirty="0"/>
              <a:t> themes are identified (delays at home, delays on the commute, kids/pet related delays, or delays in the building).</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a:t>
            </a:fld>
            <a:endParaRPr lang="en-US" dirty="0"/>
          </a:p>
        </p:txBody>
      </p:sp>
    </p:spTree>
    <p:extLst>
      <p:ext uri="{BB962C8B-B14F-4D97-AF65-F5344CB8AC3E}">
        <p14:creationId xmlns:p14="http://schemas.microsoft.com/office/powerpoint/2010/main" val="2959213251"/>
      </p:ext>
    </p:extLst>
  </p:cSld>
  <p:clrMapOvr>
    <a:masterClrMapping/>
  </p:clrMapOvr>
</p:notes>
</file>

<file path=ppt/notesSlides/notesSlide8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a:t>
            </a:r>
            <a:r>
              <a:rPr lang="en-US" baseline="0" dirty="0"/>
              <a:t> correlation analysis will always return a value. However, it is important to know if the relationship is real or only by chance.</a:t>
            </a:r>
          </a:p>
          <a:p>
            <a:pPr>
              <a:buFont typeface="Arial" pitchFamily="34" charset="0"/>
              <a:buChar char="•"/>
            </a:pPr>
            <a:r>
              <a:rPr lang="en-US" baseline="0" dirty="0"/>
              <a:t> If two small samples are used to calculate the coefficient, it is possible that the result it returns is purely by chance.</a:t>
            </a:r>
          </a:p>
          <a:p>
            <a:pPr>
              <a:buFont typeface="Arial" pitchFamily="34" charset="0"/>
              <a:buChar char="•"/>
            </a:pPr>
            <a:r>
              <a:rPr lang="en-US" baseline="0" dirty="0"/>
              <a:t> We can run a hypothesis test to determine if there is a statistically significant relationship between the two variables.</a:t>
            </a:r>
          </a:p>
          <a:p>
            <a:pPr>
              <a:buFont typeface="Arial" pitchFamily="34" charset="0"/>
              <a:buChar char="•"/>
            </a:pPr>
            <a:r>
              <a:rPr lang="en-US" baseline="0" dirty="0"/>
              <a:t> The null hypothesis is that r = 0, that there is no correlation. The alternative is that there is a correlation.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841</a:t>
            </a:fld>
            <a:endParaRPr lang="en-US" dirty="0"/>
          </a:p>
        </p:txBody>
      </p:sp>
    </p:spTree>
    <p:extLst>
      <p:ext uri="{BB962C8B-B14F-4D97-AF65-F5344CB8AC3E}">
        <p14:creationId xmlns:p14="http://schemas.microsoft.com/office/powerpoint/2010/main" val="3224512733"/>
      </p:ext>
    </p:extLst>
  </p:cSld>
  <p:clrMapOvr>
    <a:masterClrMapping/>
  </p:clrMapOvr>
</p:notes>
</file>

<file path=ppt/notesSlides/notesSlide8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p-value will tell us whether or not the relationship is statistically significant. If the p &lt; 0.05, then we reject the null and claim that there </a:t>
            </a:r>
            <a:r>
              <a:rPr lang="en-US" i="1" baseline="0" dirty="0"/>
              <a:t>is </a:t>
            </a:r>
            <a:r>
              <a:rPr lang="en-US" baseline="0" dirty="0"/>
              <a:t>a correlation.</a:t>
            </a:r>
          </a:p>
          <a:p>
            <a:pPr>
              <a:buFont typeface="Arial" pitchFamily="34" charset="0"/>
              <a:buChar char="•"/>
            </a:pPr>
            <a:r>
              <a:rPr lang="en-US" baseline="0" dirty="0"/>
              <a:t> The t statistic can also help us determine whether there is a real relationship between two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842</a:t>
            </a:fld>
            <a:endParaRPr lang="en-US" dirty="0"/>
          </a:p>
        </p:txBody>
      </p:sp>
    </p:spTree>
    <p:extLst>
      <p:ext uri="{BB962C8B-B14F-4D97-AF65-F5344CB8AC3E}">
        <p14:creationId xmlns:p14="http://schemas.microsoft.com/office/powerpoint/2010/main" val="3868501455"/>
      </p:ext>
    </p:extLst>
  </p:cSld>
  <p:clrMapOvr>
    <a:masterClrMapping/>
  </p:clrMapOvr>
</p:notes>
</file>

<file path=ppt/notesSlides/notesSlide8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To use the t-test to determine</a:t>
            </a:r>
            <a:r>
              <a:rPr lang="en-US" baseline="0" dirty="0"/>
              <a:t> the statistical significance of the Pearson correlation, calculate the t statistic using the Pearson r value and the sample size, n.</a:t>
            </a:r>
          </a:p>
          <a:p>
            <a:pPr>
              <a:buFont typeface="Arial" pitchFamily="34" charset="0"/>
              <a:buChar char="•"/>
            </a:pPr>
            <a:r>
              <a:rPr lang="en-US" baseline="0" dirty="0"/>
              <a:t> The critical t value can be looked up in a t-table, using (n – 2) degrees of freedom.</a:t>
            </a:r>
          </a:p>
          <a:p>
            <a:pPr>
              <a:buFont typeface="Arial" pitchFamily="34" charset="0"/>
              <a:buChar char="•"/>
            </a:pPr>
            <a:r>
              <a:rPr lang="en-US" baseline="0" dirty="0"/>
              <a:t> If the absolute value of the calculated t value is less than or equal to the critical t value, then we fail to reject the null and claim no statistically significant linear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843</a:t>
            </a:fld>
            <a:endParaRPr lang="en-US" dirty="0"/>
          </a:p>
        </p:txBody>
      </p:sp>
    </p:spTree>
    <p:extLst>
      <p:ext uri="{BB962C8B-B14F-4D97-AF65-F5344CB8AC3E}">
        <p14:creationId xmlns:p14="http://schemas.microsoft.com/office/powerpoint/2010/main" val="3893697727"/>
      </p:ext>
    </p:extLst>
  </p:cSld>
  <p:clrMapOvr>
    <a:masterClrMapping/>
  </p:clrMapOvr>
</p:notes>
</file>

<file path=ppt/notesSlides/notesSlide8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this example</a:t>
            </a:r>
            <a:r>
              <a:rPr lang="en-US" baseline="0" dirty="0"/>
              <a:t> we will use the software to calculate the correlation coefficient.</a:t>
            </a:r>
          </a:p>
          <a:p>
            <a:pPr>
              <a:buFont typeface="Arial" pitchFamily="34" charset="0"/>
              <a:buChar char="•"/>
            </a:pPr>
            <a:r>
              <a:rPr lang="en-US" baseline="0" dirty="0"/>
              <a:t> We are looking to determine if there is a relationship between a car’s gas mileage and its weight, and how they are related.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844</a:t>
            </a:fld>
            <a:endParaRPr lang="en-US" dirty="0"/>
          </a:p>
        </p:txBody>
      </p:sp>
    </p:spTree>
    <p:extLst>
      <p:ext uri="{BB962C8B-B14F-4D97-AF65-F5344CB8AC3E}">
        <p14:creationId xmlns:p14="http://schemas.microsoft.com/office/powerpoint/2010/main" val="943636528"/>
      </p:ext>
    </p:extLst>
  </p:cSld>
  <p:clrMapOvr>
    <a:masterClrMapping/>
  </p:clrMapOvr>
</p:notes>
</file>

<file path=ppt/notesSlides/notesSlide8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use Microsoft Excel to calculate</a:t>
            </a:r>
            <a:r>
              <a:rPr lang="en-US" baseline="0" dirty="0"/>
              <a:t> the correlation coefficient using the formula CORREL.</a:t>
            </a:r>
          </a:p>
          <a:p>
            <a:pPr>
              <a:buFont typeface="Arial" pitchFamily="34" charset="0"/>
              <a:buChar char="•"/>
            </a:pPr>
            <a:r>
              <a:rPr lang="en-US" baseline="0" dirty="0"/>
              <a:t> The result of this formula is -0.83, which indicates there is a strong negative linear relationship between gas mileage and weight.</a:t>
            </a:r>
          </a:p>
          <a:p>
            <a:pPr>
              <a:buFont typeface="Arial" pitchFamily="34" charset="0"/>
              <a:buChar char="•"/>
            </a:pPr>
            <a:r>
              <a:rPr lang="en-US" baseline="0" dirty="0"/>
              <a:t> In other words, as weight gets larger, gas mileage gets smaller.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845</a:t>
            </a:fld>
            <a:endParaRPr lang="en-US" dirty="0"/>
          </a:p>
        </p:txBody>
      </p:sp>
    </p:spTree>
    <p:extLst>
      <p:ext uri="{BB962C8B-B14F-4D97-AF65-F5344CB8AC3E}">
        <p14:creationId xmlns:p14="http://schemas.microsoft.com/office/powerpoint/2010/main" val="2409100687"/>
      </p:ext>
    </p:extLst>
  </p:cSld>
  <p:clrMapOvr>
    <a:masterClrMapping/>
  </p:clrMapOvr>
</p:notes>
</file>

<file path=ppt/notesSlides/notesSlide8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846</a:t>
            </a:fld>
            <a:endParaRPr lang="en-US" dirty="0"/>
          </a:p>
        </p:txBody>
      </p:sp>
    </p:spTree>
    <p:extLst>
      <p:ext uri="{BB962C8B-B14F-4D97-AF65-F5344CB8AC3E}">
        <p14:creationId xmlns:p14="http://schemas.microsoft.com/office/powerpoint/2010/main" val="3766409011"/>
      </p:ext>
    </p:extLst>
  </p:cSld>
  <p:clrMapOvr>
    <a:masterClrMapping/>
  </p:clrMapOvr>
</p:notes>
</file>

<file path=ppt/notesSlides/notesSlide8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We can also calculate the correlation</a:t>
            </a:r>
            <a:r>
              <a:rPr lang="en-US" baseline="0" dirty="0"/>
              <a:t> coefficient in Minitab. Notice the coefficient value is -0.832 in the session window, and the p-value is 0.00, telling us to reject the null and claim that there is a linear relationship between mileage and weight.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847</a:t>
            </a:fld>
            <a:endParaRPr lang="en-US" dirty="0"/>
          </a:p>
        </p:txBody>
      </p:sp>
    </p:spTree>
    <p:extLst>
      <p:ext uri="{BB962C8B-B14F-4D97-AF65-F5344CB8AC3E}">
        <p14:creationId xmlns:p14="http://schemas.microsoft.com/office/powerpoint/2010/main" val="1803631443"/>
      </p:ext>
    </p:extLst>
  </p:cSld>
  <p:clrMapOvr>
    <a:masterClrMapping/>
  </p:clrMapOvr>
</p:notes>
</file>

<file path=ppt/notesSlides/notesSlide8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On this slide we will look at several example</a:t>
            </a:r>
            <a:r>
              <a:rPr lang="en-US" baseline="0" dirty="0"/>
              <a:t> combinations of r coefficients and p-values and discuss how to interpret them.</a:t>
            </a:r>
          </a:p>
          <a:p>
            <a:pPr>
              <a:buFont typeface="Arial" pitchFamily="34" charset="0"/>
              <a:buChar char="•"/>
            </a:pPr>
            <a:r>
              <a:rPr lang="en-US" baseline="0" dirty="0"/>
              <a:t> In the first example, we see r=-0.832 and p = 0.00. This tells us that there is a strong negative linear relationship between them, and that the correlation is statistically significant.</a:t>
            </a:r>
          </a:p>
          <a:p>
            <a:pPr>
              <a:buFont typeface="Arial" pitchFamily="34" charset="0"/>
              <a:buChar char="•"/>
            </a:pPr>
            <a:r>
              <a:rPr lang="en-US" baseline="0" dirty="0"/>
              <a:t> In the second example, we see r=-0.832 and p = 0.71. With the p-value alone, you would conclude that there is a strong negative relationship between the variables; however, the p-value is greater than 0.05, so we reject the null and claim that there is not a statistically significant relationship.</a:t>
            </a:r>
          </a:p>
          <a:p>
            <a:pPr>
              <a:buFont typeface="Arial" pitchFamily="34" charset="0"/>
              <a:buChar char="•"/>
            </a:pPr>
            <a:r>
              <a:rPr lang="en-US" baseline="0" dirty="0"/>
              <a:t> The next pair indicates a moderately positive linear relationship, and the p-value does indicate statistical significance.</a:t>
            </a:r>
          </a:p>
          <a:p>
            <a:pPr>
              <a:buFont typeface="Arial" pitchFamily="34" charset="0"/>
              <a:buChar char="•"/>
            </a:pPr>
            <a:r>
              <a:rPr lang="en-US" baseline="0" dirty="0"/>
              <a:t> The next pair appears to show a strong positive relationship, but the p-value indicates that it is not statistically significant.</a:t>
            </a:r>
          </a:p>
          <a:p>
            <a:pPr>
              <a:buFont typeface="Arial" pitchFamily="34" charset="0"/>
              <a:buChar char="•"/>
            </a:pPr>
            <a:r>
              <a:rPr lang="en-US" baseline="0" dirty="0"/>
              <a:t> Finally, the last pair shows a perfect positive linear correlation and the relationship is statistically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848</a:t>
            </a:fld>
            <a:endParaRPr lang="en-US" dirty="0"/>
          </a:p>
        </p:txBody>
      </p:sp>
    </p:spTree>
    <p:extLst>
      <p:ext uri="{BB962C8B-B14F-4D97-AF65-F5344CB8AC3E}">
        <p14:creationId xmlns:p14="http://schemas.microsoft.com/office/powerpoint/2010/main" val="2876759660"/>
      </p:ext>
    </p:extLst>
  </p:cSld>
  <p:clrMapOvr>
    <a:masterClrMapping/>
  </p:clrMapOvr>
</p:notes>
</file>

<file path=ppt/notesSlides/notesSlide8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the top is a formula to calculate</a:t>
            </a:r>
            <a:r>
              <a:rPr lang="en-US" baseline="0" dirty="0"/>
              <a:t> the population correlation coefficient, but mostly you would use the second equation to calculate the correlation coefficient for a sample.</a:t>
            </a:r>
          </a:p>
          <a:p>
            <a:pPr>
              <a:buFont typeface="Arial" pitchFamily="34" charset="0"/>
              <a:buChar char="•"/>
            </a:pPr>
            <a:r>
              <a:rPr lang="en-US" baseline="0" dirty="0"/>
              <a:t> The formula is undefined when the standard deviation of either the X or Y variables is equal to zero.</a:t>
            </a:r>
          </a:p>
          <a:p>
            <a:pPr>
              <a:buFont typeface="Arial" pitchFamily="34" charset="0"/>
              <a:buChar char="•"/>
            </a:pPr>
            <a:r>
              <a:rPr lang="en-US" baseline="0" dirty="0"/>
              <a:t> When the covariance of both X and Y is zero, then the correlation coefficient is equal to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849</a:t>
            </a:fld>
            <a:endParaRPr lang="en-US" dirty="0"/>
          </a:p>
        </p:txBody>
      </p:sp>
    </p:spTree>
    <p:extLst>
      <p:ext uri="{BB962C8B-B14F-4D97-AF65-F5344CB8AC3E}">
        <p14:creationId xmlns:p14="http://schemas.microsoft.com/office/powerpoint/2010/main" val="467346670"/>
      </p:ext>
    </p:extLst>
  </p:cSld>
  <p:clrMapOvr>
    <a:masterClrMapping/>
  </p:clrMapOvr>
</p:notes>
</file>

<file path=ppt/notesSlides/notesSlide8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850</a:t>
            </a:fld>
            <a:endParaRPr lang="en-US" dirty="0"/>
          </a:p>
        </p:txBody>
      </p:sp>
    </p:spTree>
    <p:extLst>
      <p:ext uri="{BB962C8B-B14F-4D97-AF65-F5344CB8AC3E}">
        <p14:creationId xmlns:p14="http://schemas.microsoft.com/office/powerpoint/2010/main" val="7681157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Now you can see that the individual</a:t>
            </a:r>
            <a:r>
              <a:rPr lang="en-US" baseline="0" dirty="0"/>
              <a:t> responses are lined up under each theme. See any that might be misplaced? How about “dog threw up?”</a:t>
            </a:r>
          </a:p>
          <a:p>
            <a:pPr>
              <a:buFont typeface="Arial" pitchFamily="34" charset="0"/>
              <a:buChar char="•"/>
            </a:pPr>
            <a:r>
              <a:rPr lang="en-US" baseline="0" dirty="0"/>
              <a:t>Perhaps “Delays at Home” and “Kid/Pet-Related Delays” do not need to be broken down separately.</a:t>
            </a:r>
          </a:p>
          <a:p>
            <a:pPr>
              <a:buFont typeface="Arial" pitchFamily="34" charset="0"/>
              <a:buChar char="•"/>
            </a:pPr>
            <a:r>
              <a:rPr lang="en-US" baseline="0" dirty="0"/>
              <a:t>These are the kinds of things to consider when evaluating and adjusting.</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a:t>
            </a:fld>
            <a:endParaRPr lang="en-US" dirty="0"/>
          </a:p>
        </p:txBody>
      </p:sp>
    </p:spTree>
    <p:extLst>
      <p:ext uri="{BB962C8B-B14F-4D97-AF65-F5344CB8AC3E}">
        <p14:creationId xmlns:p14="http://schemas.microsoft.com/office/powerpoint/2010/main" val="1560564140"/>
      </p:ext>
    </p:extLst>
  </p:cSld>
  <p:clrMapOvr>
    <a:masterClrMapping/>
  </p:clrMapOvr>
</p:notes>
</file>

<file path=ppt/notesSlides/notesSlide8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a:t>
            </a:r>
            <a:r>
              <a:rPr lang="en-US" b="1" dirty="0"/>
              <a:t>X-Y diagram </a:t>
            </a:r>
            <a:r>
              <a:rPr lang="en-US" dirty="0"/>
              <a:t>is a type of chart that visually displays</a:t>
            </a:r>
            <a:r>
              <a:rPr lang="en-US" baseline="0" dirty="0"/>
              <a:t> the relationship between a variable X and another variable Y.</a:t>
            </a:r>
          </a:p>
          <a:p>
            <a:pPr>
              <a:buFont typeface="Arial" pitchFamily="34" charset="0"/>
              <a:buChar char="•"/>
            </a:pPr>
            <a:r>
              <a:rPr lang="en-US" baseline="0" dirty="0"/>
              <a:t> Each point represents a pair of values (an X and Y) that are the coordinates for that point on the chart.</a:t>
            </a:r>
          </a:p>
          <a:p>
            <a:pPr>
              <a:buFont typeface="Arial" pitchFamily="34" charset="0"/>
              <a:buChar char="•"/>
            </a:pPr>
            <a:r>
              <a:rPr lang="en-US" baseline="0" dirty="0"/>
              <a:t> The diagram allows you to see how strong the relationship is between the X and Y variables, as well as the direction.</a:t>
            </a:r>
          </a:p>
          <a:p>
            <a:pPr>
              <a:buFont typeface="Arial" pitchFamily="34" charset="0"/>
              <a:buChar char="•"/>
            </a:pPr>
            <a:r>
              <a:rPr lang="en-US" baseline="0" dirty="0"/>
              <a:t> A </a:t>
            </a:r>
            <a:r>
              <a:rPr lang="en-US" b="1" baseline="0" dirty="0"/>
              <a:t>correlation coefficient </a:t>
            </a:r>
            <a:r>
              <a:rPr lang="en-US" baseline="0" dirty="0"/>
              <a:t>is a value to quantitatively measure how strong the relationship is.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851</a:t>
            </a:fld>
            <a:endParaRPr lang="en-US" dirty="0"/>
          </a:p>
        </p:txBody>
      </p:sp>
    </p:spTree>
    <p:extLst>
      <p:ext uri="{BB962C8B-B14F-4D97-AF65-F5344CB8AC3E}">
        <p14:creationId xmlns:p14="http://schemas.microsoft.com/office/powerpoint/2010/main" val="4200785756"/>
      </p:ext>
    </p:extLst>
  </p:cSld>
  <p:clrMapOvr>
    <a:masterClrMapping/>
  </p:clrMapOvr>
</p:notes>
</file>

<file path=ppt/notesSlides/notesSlide8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This example shows</a:t>
            </a:r>
            <a:r>
              <a:rPr lang="en-US" baseline="0" dirty="0"/>
              <a:t> perfect correlation between the X and Y variable.</a:t>
            </a:r>
          </a:p>
          <a:p>
            <a:pPr>
              <a:buFont typeface="Arial" pitchFamily="34" charset="0"/>
              <a:buChar char="•"/>
            </a:pPr>
            <a:r>
              <a:rPr lang="en-US" baseline="0" dirty="0"/>
              <a:t> The equation Y = 2X was used to calculate the values, so for all integer values of X between 1 and 10, the value of Y is twice the value of X.</a:t>
            </a:r>
          </a:p>
          <a:p>
            <a:pPr>
              <a:buFont typeface="Arial" pitchFamily="34" charset="0"/>
              <a:buChar char="•"/>
            </a:pPr>
            <a:r>
              <a:rPr lang="en-US" baseline="0" dirty="0"/>
              <a:t> The variables are perfectly correlated because each data point can be described as a point </a:t>
            </a:r>
            <a:r>
              <a:rPr lang="en-US" i="1" baseline="0" dirty="0"/>
              <a:t>exactly</a:t>
            </a:r>
            <a:r>
              <a:rPr lang="en-US" baseline="0" dirty="0"/>
              <a:t> on the line described by the equation Y = a </a:t>
            </a:r>
            <a:r>
              <a:rPr lang="en-US" dirty="0"/>
              <a:t>× </a:t>
            </a:r>
            <a:r>
              <a:rPr lang="en-US" baseline="0" dirty="0"/>
              <a:t>X + b.</a:t>
            </a:r>
          </a:p>
          <a:p>
            <a:pPr>
              <a:buFont typeface="Arial" pitchFamily="34" charset="0"/>
              <a:buChar char="•"/>
            </a:pPr>
            <a:r>
              <a:rPr lang="en-US" baseline="0" dirty="0"/>
              <a:t> It is a </a:t>
            </a:r>
            <a:r>
              <a:rPr lang="en-US" i="1" baseline="0" dirty="0"/>
              <a:t>positive</a:t>
            </a:r>
            <a:r>
              <a:rPr lang="en-US" baseline="0" dirty="0"/>
              <a:t> correlation because as X increases, so does Y. If they were negatively correlated, the line would slope down to the right, meaning as X increases, Y decreases.</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852</a:t>
            </a:fld>
            <a:endParaRPr lang="en-US" dirty="0"/>
          </a:p>
        </p:txBody>
      </p:sp>
    </p:spTree>
    <p:extLst>
      <p:ext uri="{BB962C8B-B14F-4D97-AF65-F5344CB8AC3E}">
        <p14:creationId xmlns:p14="http://schemas.microsoft.com/office/powerpoint/2010/main" val="212010378"/>
      </p:ext>
    </p:extLst>
  </p:cSld>
  <p:clrMapOvr>
    <a:masterClrMapping/>
  </p:clrMapOvr>
</p:notes>
</file>

<file path=ppt/notesSlides/notesSlide8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this example, there is a strong correlation, but</a:t>
            </a:r>
            <a:r>
              <a:rPr lang="en-US" baseline="0" dirty="0"/>
              <a:t> not perfect. Notice how the points do not all line up perfectly.</a:t>
            </a:r>
          </a:p>
          <a:p>
            <a:pPr>
              <a:buFont typeface="Arial" pitchFamily="34" charset="0"/>
              <a:buChar char="•"/>
            </a:pPr>
            <a:r>
              <a:rPr lang="en-US" baseline="0" dirty="0"/>
              <a:t>However, there is still a strong relationship. As X gets larger, Y increases as well.</a:t>
            </a:r>
          </a:p>
          <a:p>
            <a:pPr>
              <a:buFont typeface="Arial" pitchFamily="34" charset="0"/>
              <a:buChar char="•"/>
            </a:pPr>
            <a:r>
              <a:rPr lang="en-US" baseline="0" dirty="0"/>
              <a:t>The straight line is the best fitting trend that shows approximately how Y changes with X.</a:t>
            </a:r>
            <a:endParaRPr lang="en-US" dirty="0"/>
          </a:p>
          <a:p>
            <a:endParaRPr lang="en-US" dirty="0"/>
          </a:p>
        </p:txBody>
      </p:sp>
      <p:sp>
        <p:nvSpPr>
          <p:cNvPr id="4" name="Slide Number Placeholder 3"/>
          <p:cNvSpPr>
            <a:spLocks noGrp="1"/>
          </p:cNvSpPr>
          <p:nvPr>
            <p:ph type="sldNum" sz="quarter" idx="10"/>
          </p:nvPr>
        </p:nvSpPr>
        <p:spPr/>
        <p:txBody>
          <a:bodyPr/>
          <a:lstStyle/>
          <a:p>
            <a:fld id="{227FC956-4E17-4366-B782-68D7348C63A8}" type="slidenum">
              <a:rPr lang="en-US" smtClean="0"/>
              <a:pPr/>
              <a:t>853</a:t>
            </a:fld>
            <a:endParaRPr lang="en-US" dirty="0"/>
          </a:p>
        </p:txBody>
      </p:sp>
    </p:spTree>
    <p:extLst>
      <p:ext uri="{BB962C8B-B14F-4D97-AF65-F5344CB8AC3E}">
        <p14:creationId xmlns:p14="http://schemas.microsoft.com/office/powerpoint/2010/main" val="1398261562"/>
      </p:ext>
    </p:extLst>
  </p:cSld>
  <p:clrMapOvr>
    <a:masterClrMapping/>
  </p:clrMapOvr>
</p:notes>
</file>

<file path=ppt/notesSlides/notesSlide8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This</a:t>
            </a:r>
            <a:r>
              <a:rPr lang="en-US" baseline="0" dirty="0"/>
              <a:t> example shows a weak linear correlation. As you can see, as X increases there is a small corresponding increase in Y.</a:t>
            </a:r>
          </a:p>
          <a:p>
            <a:pPr>
              <a:buFont typeface="Arial" pitchFamily="34" charset="0"/>
              <a:buChar char="•"/>
            </a:pPr>
            <a:r>
              <a:rPr lang="en-US" baseline="0" dirty="0"/>
              <a:t>The distance between the data points and the best fitting line is much higher than on the last chart, which is means that the line does not describe the relationship between the X and Y as tightly.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854</a:t>
            </a:fld>
            <a:endParaRPr lang="en-US" dirty="0"/>
          </a:p>
        </p:txBody>
      </p:sp>
    </p:spTree>
    <p:extLst>
      <p:ext uri="{BB962C8B-B14F-4D97-AF65-F5344CB8AC3E}">
        <p14:creationId xmlns:p14="http://schemas.microsoft.com/office/powerpoint/2010/main" val="3880926446"/>
      </p:ext>
    </p:extLst>
  </p:cSld>
  <p:clrMapOvr>
    <a:masterClrMapping/>
  </p:clrMapOvr>
</p:notes>
</file>

<file path=ppt/notesSlides/notesSlide8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examples show some non-linear correlations. </a:t>
            </a:r>
            <a:r>
              <a:rPr lang="en-US" baseline="0" dirty="0"/>
              <a:t>Notice there is a pattern for each relationship, but it is not a line that describes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855</a:t>
            </a:fld>
            <a:endParaRPr lang="en-US" dirty="0"/>
          </a:p>
        </p:txBody>
      </p:sp>
    </p:spTree>
    <p:extLst>
      <p:ext uri="{BB962C8B-B14F-4D97-AF65-F5344CB8AC3E}">
        <p14:creationId xmlns:p14="http://schemas.microsoft.com/office/powerpoint/2010/main" val="2605496401"/>
      </p:ext>
    </p:extLst>
  </p:cSld>
  <p:clrMapOvr>
    <a:masterClrMapping/>
  </p:clrMapOvr>
</p:notes>
</file>

<file path=ppt/notesSlides/notesSlide8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example, there is no correlation between X and Y. The Y value stays the same regardless of what value is chosen for X.</a:t>
            </a:r>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856</a:t>
            </a:fld>
            <a:endParaRPr lang="en-US" dirty="0"/>
          </a:p>
        </p:txBody>
      </p:sp>
    </p:spTree>
    <p:extLst>
      <p:ext uri="{BB962C8B-B14F-4D97-AF65-F5344CB8AC3E}">
        <p14:creationId xmlns:p14="http://schemas.microsoft.com/office/powerpoint/2010/main" val="998081676"/>
      </p:ext>
    </p:extLst>
  </p:cSld>
  <p:clrMapOvr>
    <a:masterClrMapping/>
  </p:clrMapOvr>
</p:notes>
</file>

<file path=ppt/notesSlides/notesSlide8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Another feature of the X-Y</a:t>
            </a:r>
            <a:r>
              <a:rPr lang="en-US" baseline="0" dirty="0"/>
              <a:t> diagram is that it allows the user to identify an outlier (or a data point that does not follow the same trend as the rest of the other data points).</a:t>
            </a:r>
          </a:p>
          <a:p>
            <a:pPr>
              <a:buFont typeface="Arial" pitchFamily="34" charset="0"/>
              <a:buChar char="•"/>
            </a:pPr>
            <a:r>
              <a:rPr lang="en-US" baseline="0" dirty="0"/>
              <a:t>When an outlier is spotted, it is good practice to investigate and understand what is causing it.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857</a:t>
            </a:fld>
            <a:endParaRPr lang="en-US" dirty="0"/>
          </a:p>
        </p:txBody>
      </p:sp>
    </p:spTree>
    <p:extLst>
      <p:ext uri="{BB962C8B-B14F-4D97-AF65-F5344CB8AC3E}">
        <p14:creationId xmlns:p14="http://schemas.microsoft.com/office/powerpoint/2010/main" val="4213173226"/>
      </p:ext>
    </p:extLst>
  </p:cSld>
  <p:clrMapOvr>
    <a:masterClrMapping/>
  </p:clrMapOvr>
</p:notes>
</file>

<file path=ppt/notesSlides/notesSlide8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a:t>
            </a:r>
            <a:r>
              <a:rPr lang="en-US" baseline="0" dirty="0"/>
              <a:t> review, there are several benefits to using an X-Y diagram:</a:t>
            </a:r>
          </a:p>
          <a:p>
            <a:pPr>
              <a:buFont typeface="Arial" pitchFamily="34" charset="0"/>
              <a:buChar char="•"/>
            </a:pPr>
            <a:r>
              <a:rPr lang="en-US" baseline="0" dirty="0"/>
              <a:t> It is a great tool to graphically display the relationship between two variables.</a:t>
            </a:r>
          </a:p>
          <a:p>
            <a:pPr>
              <a:buFont typeface="Arial" pitchFamily="34" charset="0"/>
              <a:buChar char="•"/>
            </a:pPr>
            <a:r>
              <a:rPr lang="en-US" baseline="0" dirty="0"/>
              <a:t> It helps you describe the relationship between the variables (no relationship, linear relationship, nonlinear relationship).</a:t>
            </a:r>
          </a:p>
          <a:p>
            <a:pPr>
              <a:buFont typeface="Arial" pitchFamily="34" charset="0"/>
              <a:buChar char="•"/>
            </a:pPr>
            <a:r>
              <a:rPr lang="en-US" baseline="0" dirty="0"/>
              <a:t> It measures how strong the relationship is.</a:t>
            </a:r>
          </a:p>
          <a:p>
            <a:pPr>
              <a:buFont typeface="Arial" pitchFamily="34" charset="0"/>
              <a:buChar char="•"/>
            </a:pPr>
            <a:r>
              <a:rPr lang="en-US" baseline="0" dirty="0"/>
              <a:t> Finally, it allows you to pick out the outliers from the normal relationship between the X and 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858</a:t>
            </a:fld>
            <a:endParaRPr lang="en-US" dirty="0"/>
          </a:p>
        </p:txBody>
      </p:sp>
    </p:spTree>
    <p:extLst>
      <p:ext uri="{BB962C8B-B14F-4D97-AF65-F5344CB8AC3E}">
        <p14:creationId xmlns:p14="http://schemas.microsoft.com/office/powerpoint/2010/main" val="3565123570"/>
      </p:ext>
    </p:extLst>
  </p:cSld>
  <p:clrMapOvr>
    <a:masterClrMapping/>
  </p:clrMapOvr>
</p:notes>
</file>

<file path=ppt/notesSlides/notesSlide8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There are some limitations to the X-Y diagram.</a:t>
            </a:r>
            <a:r>
              <a:rPr lang="en-US" baseline="0" dirty="0"/>
              <a:t> While it does help quickly identify possible relationships, it is not conclusive.</a:t>
            </a:r>
          </a:p>
          <a:p>
            <a:pPr>
              <a:buFont typeface="Arial" pitchFamily="34" charset="0"/>
              <a:buChar char="•"/>
            </a:pPr>
            <a:r>
              <a:rPr lang="en-US" baseline="0" dirty="0"/>
              <a:t> To assess whether the relationship is statistically significant, further analysis is needed.</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859</a:t>
            </a:fld>
            <a:endParaRPr lang="en-US" dirty="0"/>
          </a:p>
        </p:txBody>
      </p:sp>
    </p:spTree>
    <p:extLst>
      <p:ext uri="{BB962C8B-B14F-4D97-AF65-F5344CB8AC3E}">
        <p14:creationId xmlns:p14="http://schemas.microsoft.com/office/powerpoint/2010/main" val="2044967676"/>
      </p:ext>
    </p:extLst>
  </p:cSld>
  <p:clrMapOvr>
    <a:masterClrMapping/>
  </p:clrMapOvr>
</p:notes>
</file>

<file path=ppt/notesSlides/notesSlide8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860</a:t>
            </a:fld>
            <a:endParaRPr lang="en-US" dirty="0"/>
          </a:p>
        </p:txBody>
      </p:sp>
    </p:spTree>
    <p:extLst>
      <p:ext uri="{BB962C8B-B14F-4D97-AF65-F5344CB8AC3E}">
        <p14:creationId xmlns:p14="http://schemas.microsoft.com/office/powerpoint/2010/main" val="33807761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slide illustrates how the CTQ tree might translate to a software package that would allow one to capture and display it electronically.</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a:t>
            </a:fld>
            <a:endParaRPr lang="en-US" dirty="0"/>
          </a:p>
        </p:txBody>
      </p:sp>
    </p:spTree>
    <p:extLst>
      <p:ext uri="{BB962C8B-B14F-4D97-AF65-F5344CB8AC3E}">
        <p14:creationId xmlns:p14="http://schemas.microsoft.com/office/powerpoint/2010/main" val="2499312933"/>
      </p:ext>
    </p:extLst>
  </p:cSld>
  <p:clrMapOvr>
    <a:masterClrMapping/>
  </p:clrMapOvr>
</p:notes>
</file>

<file path=ppt/notesSlides/notesSlide8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Correlation only</a:t>
            </a:r>
            <a:r>
              <a:rPr lang="en-US" baseline="0" dirty="0"/>
              <a:t> tells us whether two variables are related, as well as the strength and direction of the relationship.</a:t>
            </a:r>
          </a:p>
          <a:p>
            <a:pPr>
              <a:buFont typeface="Arial" pitchFamily="34" charset="0"/>
              <a:buChar char="•"/>
            </a:pPr>
            <a:r>
              <a:rPr lang="en-US" baseline="0" dirty="0"/>
              <a:t> It does not allow us to model or predict behavior between the two variables, but simple linear regression does.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861</a:t>
            </a:fld>
            <a:endParaRPr lang="en-US" dirty="0"/>
          </a:p>
        </p:txBody>
      </p:sp>
    </p:spTree>
    <p:extLst>
      <p:ext uri="{BB962C8B-B14F-4D97-AF65-F5344CB8AC3E}">
        <p14:creationId xmlns:p14="http://schemas.microsoft.com/office/powerpoint/2010/main" val="2206109408"/>
      </p:ext>
    </p:extLst>
  </p:cSld>
  <p:clrMapOvr>
    <a:masterClrMapping/>
  </p:clrMapOvr>
</p:notes>
</file>

<file path=ppt/notesSlides/notesSlide8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Simple linear</a:t>
            </a:r>
            <a:r>
              <a:rPr lang="en-US" b="1" baseline="0" dirty="0"/>
              <a:t> regression </a:t>
            </a:r>
            <a:r>
              <a:rPr lang="en-US" baseline="0" dirty="0"/>
              <a:t>creates an algebraic model between the two variables, which we can use to describe how much one variable causes another to change.</a:t>
            </a:r>
          </a:p>
          <a:p>
            <a:pPr>
              <a:buFont typeface="Arial" pitchFamily="34" charset="0"/>
              <a:buChar char="•"/>
            </a:pPr>
            <a:r>
              <a:rPr lang="en-US" baseline="0" dirty="0"/>
              <a:t> Both variables must be continuous. There are other types of regression to model discrete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862</a:t>
            </a:fld>
            <a:endParaRPr lang="en-US" dirty="0"/>
          </a:p>
        </p:txBody>
      </p:sp>
    </p:spTree>
    <p:extLst>
      <p:ext uri="{BB962C8B-B14F-4D97-AF65-F5344CB8AC3E}">
        <p14:creationId xmlns:p14="http://schemas.microsoft.com/office/powerpoint/2010/main" val="4021562606"/>
      </p:ext>
    </p:extLst>
  </p:cSld>
  <p:clrMapOvr>
    <a:masterClrMapping/>
  </p:clrMapOvr>
</p:notes>
</file>

<file path=ppt/notesSlides/notesSlide8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a:t>
            </a:r>
            <a:r>
              <a:rPr lang="en-US" baseline="0" dirty="0"/>
              <a:t> </a:t>
            </a:r>
            <a:r>
              <a:rPr lang="en-US" i="1" baseline="0" dirty="0"/>
              <a:t>regression equation </a:t>
            </a:r>
            <a:r>
              <a:rPr lang="en-US" baseline="0" dirty="0"/>
              <a:t>for simple linear regression describes a line, where Y is the dependent variable, X is the independent variable, alpha is the slope of the line, and beta is the Y-intercept.</a:t>
            </a:r>
          </a:p>
          <a:p>
            <a:pPr>
              <a:buFont typeface="Arial" pitchFamily="34" charset="0"/>
              <a:buChar char="•"/>
            </a:pPr>
            <a:r>
              <a:rPr lang="en-US" baseline="0" dirty="0"/>
              <a:t> The </a:t>
            </a:r>
            <a:r>
              <a:rPr lang="en-US" i="1" baseline="0" dirty="0"/>
              <a:t>e</a:t>
            </a:r>
            <a:r>
              <a:rPr lang="en-US" baseline="0" dirty="0"/>
              <a:t> represents the residual error that the line cannot describe, the difference between the fitted line and the actual Y values.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863</a:t>
            </a:fld>
            <a:endParaRPr lang="en-US" dirty="0"/>
          </a:p>
        </p:txBody>
      </p:sp>
    </p:spTree>
    <p:extLst>
      <p:ext uri="{BB962C8B-B14F-4D97-AF65-F5344CB8AC3E}">
        <p14:creationId xmlns:p14="http://schemas.microsoft.com/office/powerpoint/2010/main" val="1928221532"/>
      </p:ext>
    </p:extLst>
  </p:cSld>
  <p:clrMapOvr>
    <a:masterClrMapping/>
  </p:clrMapOvr>
</p:notes>
</file>

<file path=ppt/notesSlides/notesSlide8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method used for finding the best fitting line</a:t>
            </a:r>
            <a:r>
              <a:rPr lang="en-US" baseline="0" dirty="0"/>
              <a:t> in regression analysis is called </a:t>
            </a:r>
            <a:r>
              <a:rPr lang="en-US" b="1" baseline="0" dirty="0"/>
              <a:t>ordinary least squares</a:t>
            </a:r>
            <a:r>
              <a:rPr lang="en-US" baseline="0" dirty="0"/>
              <a:t>.</a:t>
            </a:r>
          </a:p>
          <a:p>
            <a:pPr>
              <a:buFont typeface="Arial" pitchFamily="34" charset="0"/>
              <a:buChar char="•"/>
            </a:pPr>
            <a:r>
              <a:rPr lang="en-US" baseline="0" dirty="0"/>
              <a:t> The goal of the ordinary least squares is to minimize the total vertical distance between the line and the observed values.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864</a:t>
            </a:fld>
            <a:endParaRPr lang="en-US" dirty="0"/>
          </a:p>
        </p:txBody>
      </p:sp>
    </p:spTree>
    <p:extLst>
      <p:ext uri="{BB962C8B-B14F-4D97-AF65-F5344CB8AC3E}">
        <p14:creationId xmlns:p14="http://schemas.microsoft.com/office/powerpoint/2010/main" val="2608163290"/>
      </p:ext>
    </p:extLst>
  </p:cSld>
  <p:clrMapOvr>
    <a:masterClrMapping/>
  </p:clrMapOvr>
</p:notes>
</file>

<file path=ppt/notesSlides/notesSlide8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865</a:t>
            </a:fld>
            <a:endParaRPr lang="en-US" dirty="0"/>
          </a:p>
        </p:txBody>
      </p:sp>
    </p:spTree>
    <p:extLst>
      <p:ext uri="{BB962C8B-B14F-4D97-AF65-F5344CB8AC3E}">
        <p14:creationId xmlns:p14="http://schemas.microsoft.com/office/powerpoint/2010/main" val="1365940236"/>
      </p:ext>
    </p:extLst>
  </p:cSld>
  <p:clrMapOvr>
    <a:masterClrMapping/>
  </p:clrMapOvr>
</p:notes>
</file>

<file path=ppt/notesSlides/notesSlide8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variance in simple linear regression</a:t>
            </a:r>
            <a:r>
              <a:rPr lang="en-US" baseline="0" dirty="0"/>
              <a:t> can be expressed as a relationship between the actual value, the fitted value, and the grand mean – all in terms of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866</a:t>
            </a:fld>
            <a:endParaRPr lang="en-US" dirty="0"/>
          </a:p>
        </p:txBody>
      </p:sp>
    </p:spTree>
    <p:extLst>
      <p:ext uri="{BB962C8B-B14F-4D97-AF65-F5344CB8AC3E}">
        <p14:creationId xmlns:p14="http://schemas.microsoft.com/office/powerpoint/2010/main" val="2791014430"/>
      </p:ext>
    </p:extLst>
  </p:cSld>
  <p:clrMapOvr>
    <a:masterClrMapping/>
  </p:clrMapOvr>
</p:notes>
</file>

<file path=ppt/notesSlides/notesSlide8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Regression</a:t>
            </a:r>
            <a:r>
              <a:rPr lang="en-US" baseline="0" dirty="0"/>
              <a:t> follows the same methodology as ANOVA and the hypothesis tests behind it use the same assumptions.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867</a:t>
            </a:fld>
            <a:endParaRPr lang="en-US" dirty="0"/>
          </a:p>
        </p:txBody>
      </p:sp>
    </p:spTree>
    <p:extLst>
      <p:ext uri="{BB962C8B-B14F-4D97-AF65-F5344CB8AC3E}">
        <p14:creationId xmlns:p14="http://schemas.microsoft.com/office/powerpoint/2010/main" val="412919460"/>
      </p:ext>
    </p:extLst>
  </p:cSld>
  <p:clrMapOvr>
    <a:masterClrMapping/>
  </p:clrMapOvr>
</p:notes>
</file>

<file path=ppt/notesSlides/notesSlide8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statistical</a:t>
            </a:r>
            <a:r>
              <a:rPr lang="en-US" baseline="0" dirty="0"/>
              <a:t> significance of the regression model can be tested using the same F-test used in ANOVA.</a:t>
            </a:r>
          </a:p>
          <a:p>
            <a:pPr>
              <a:buFont typeface="Arial" pitchFamily="34" charset="0"/>
              <a:buChar char="•"/>
            </a:pPr>
            <a:r>
              <a:rPr lang="en-US" baseline="0" dirty="0"/>
              <a:t> The calculated test statistic is the mean squared regression divided by the mean squared error.</a:t>
            </a:r>
          </a:p>
          <a:p>
            <a:pPr>
              <a:buFont typeface="Arial" pitchFamily="34" charset="0"/>
              <a:buChar char="•"/>
            </a:pPr>
            <a:r>
              <a:rPr lang="en-US" baseline="0" dirty="0"/>
              <a:t> If the calculated F is less than or equal to the critical F, then we fail to reject the null and claim there is no statistically significant relationship between X and 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868</a:t>
            </a:fld>
            <a:endParaRPr lang="en-US" dirty="0"/>
          </a:p>
        </p:txBody>
      </p:sp>
    </p:spTree>
    <p:extLst>
      <p:ext uri="{BB962C8B-B14F-4D97-AF65-F5344CB8AC3E}">
        <p14:creationId xmlns:p14="http://schemas.microsoft.com/office/powerpoint/2010/main" val="3182609183"/>
      </p:ext>
    </p:extLst>
  </p:cSld>
  <p:clrMapOvr>
    <a:masterClrMapping/>
  </p:clrMapOvr>
</p:notes>
</file>

<file path=ppt/notesSlides/notesSlide8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R-squared</a:t>
            </a:r>
            <a:r>
              <a:rPr lang="en-US" baseline="0" dirty="0"/>
              <a:t> is the proportion of the variability in the data that can be explained by the model. It tells you how well the model predicts future outcomes.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869</a:t>
            </a:fld>
            <a:endParaRPr lang="en-US" dirty="0"/>
          </a:p>
        </p:txBody>
      </p:sp>
    </p:spTree>
    <p:extLst>
      <p:ext uri="{BB962C8B-B14F-4D97-AF65-F5344CB8AC3E}">
        <p14:creationId xmlns:p14="http://schemas.microsoft.com/office/powerpoint/2010/main" val="2590478023"/>
      </p:ext>
    </p:extLst>
  </p:cSld>
  <p:clrMapOvr>
    <a:masterClrMapping/>
  </p:clrMapOvr>
</p:notes>
</file>

<file path=ppt/notesSlides/notesSlide8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Font typeface="Arial" pitchFamily="34" charset="0"/>
              <a:buChar char="•"/>
            </a:pPr>
            <a:r>
              <a:rPr lang="en-US" dirty="0"/>
              <a:t> In this example we want to determine</a:t>
            </a:r>
            <a:r>
              <a:rPr lang="en-US" baseline="0" dirty="0"/>
              <a:t> if exam one has any bearing on the score of the final exam; if so, how much.</a:t>
            </a:r>
          </a:p>
          <a:p>
            <a:pPr>
              <a:buFont typeface="Arial" pitchFamily="34" charset="0"/>
              <a:buChar char="•"/>
            </a:pPr>
            <a:r>
              <a:rPr lang="en-US" baseline="0" dirty="0"/>
              <a:t> The first step is to determine which variable is the X (independent variable) and which is the Y (dependent variable).</a:t>
            </a:r>
            <a:endParaRPr lang="en-US" dirty="0"/>
          </a:p>
        </p:txBody>
      </p:sp>
      <p:sp>
        <p:nvSpPr>
          <p:cNvPr id="4" name="Slide Number Placeholder 3"/>
          <p:cNvSpPr>
            <a:spLocks noGrp="1"/>
          </p:cNvSpPr>
          <p:nvPr>
            <p:ph type="sldNum" sz="quarter" idx="10"/>
          </p:nvPr>
        </p:nvSpPr>
        <p:spPr/>
        <p:txBody>
          <a:bodyPr/>
          <a:lstStyle/>
          <a:p>
            <a:fld id="{3ABD0AD0-90D7-42FC-ADB3-09F16D287E96}" type="slidenum">
              <a:rPr lang="en-US" smtClean="0"/>
              <a:pPr/>
              <a:t>870</a:t>
            </a:fld>
            <a:endParaRPr lang="en-US" dirty="0"/>
          </a:p>
        </p:txBody>
      </p:sp>
    </p:spTree>
    <p:extLst>
      <p:ext uri="{BB962C8B-B14F-4D97-AF65-F5344CB8AC3E}">
        <p14:creationId xmlns:p14="http://schemas.microsoft.com/office/powerpoint/2010/main" val="13832189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In the 1980s, Noriaki Kano developed a</a:t>
            </a:r>
            <a:r>
              <a:rPr lang="en-US" baseline="0" dirty="0"/>
              <a:t> VOC categorization technique.</a:t>
            </a:r>
          </a:p>
          <a:p>
            <a:pPr>
              <a:buFont typeface="Arial" pitchFamily="34" charset="0"/>
              <a:buChar char="•"/>
            </a:pPr>
            <a:r>
              <a:rPr lang="en-US" baseline="0" dirty="0"/>
              <a:t>It classifies the VOC/CTQs into three groups: </a:t>
            </a:r>
            <a:r>
              <a:rPr lang="en-US" i="1" baseline="0" dirty="0"/>
              <a:t>must haves</a:t>
            </a:r>
            <a:r>
              <a:rPr lang="en-US" baseline="0" dirty="0"/>
              <a:t>, </a:t>
            </a:r>
            <a:r>
              <a:rPr lang="en-US" i="1" baseline="0" dirty="0"/>
              <a:t>performance attributes</a:t>
            </a:r>
            <a:r>
              <a:rPr lang="en-US" baseline="0" dirty="0"/>
              <a:t>, and </a:t>
            </a:r>
            <a:r>
              <a:rPr lang="en-US" i="1" baseline="0" dirty="0"/>
              <a:t>delighters</a:t>
            </a:r>
            <a:r>
              <a:rPr lang="en-US" baseline="0" dirty="0"/>
              <a:t>.</a:t>
            </a:r>
          </a:p>
          <a:p>
            <a:pPr>
              <a:buFont typeface="Arial" pitchFamily="34" charset="0"/>
              <a:buChar char="•"/>
            </a:pPr>
            <a:r>
              <a:rPr lang="en-US" baseline="0" dirty="0"/>
              <a:t>It is important to understand what CTQs are non-negotiable (</a:t>
            </a:r>
            <a:r>
              <a:rPr lang="en-US" i="1" baseline="0" dirty="0"/>
              <a:t>must haves</a:t>
            </a:r>
            <a:r>
              <a:rPr lang="en-US" baseline="0" dirty="0"/>
              <a:t>). These attributes are taken for granted when they are fulfilled, but result in dissatisfaction when they are not fulfilled. The curve for a </a:t>
            </a:r>
            <a:r>
              <a:rPr lang="en-US" i="1" baseline="0" dirty="0"/>
              <a:t>must have </a:t>
            </a:r>
            <a:r>
              <a:rPr lang="en-US" baseline="0" dirty="0"/>
              <a:t>will drop in satisfaction as you move to left where the need is not fulfilled, but flattens out at a neutral satisfaction level as you move to the right.</a:t>
            </a:r>
          </a:p>
          <a:p>
            <a:pPr>
              <a:buFont typeface="Arial" pitchFamily="34" charset="0"/>
              <a:buChar char="•"/>
            </a:pPr>
            <a:r>
              <a:rPr lang="en-US" baseline="0" dirty="0"/>
              <a:t>A </a:t>
            </a:r>
            <a:r>
              <a:rPr lang="en-US" i="1" baseline="0" dirty="0"/>
              <a:t>delighter</a:t>
            </a:r>
            <a:r>
              <a:rPr lang="en-US" baseline="0" dirty="0"/>
              <a:t> is the opposite of the </a:t>
            </a:r>
            <a:r>
              <a:rPr lang="en-US" i="1" baseline="0" dirty="0"/>
              <a:t>must have </a:t>
            </a:r>
            <a:r>
              <a:rPr lang="en-US" baseline="0" dirty="0"/>
              <a:t>– if it is not fulfilled, the customer will not be dissatisfied, but as it is fulfilled, the customer’s satisfaction increases. These are things the customer did not realize they want or need, until they have experienced them. Eventually, delighters will become expected, turning them into </a:t>
            </a:r>
            <a:r>
              <a:rPr lang="en-US" i="1" baseline="0" dirty="0"/>
              <a:t>performance attributes </a:t>
            </a:r>
            <a:r>
              <a:rPr lang="en-US" baseline="0" dirty="0"/>
              <a:t>or </a:t>
            </a:r>
            <a:r>
              <a:rPr lang="en-US" i="1" baseline="0" dirty="0"/>
              <a:t>must haves</a:t>
            </a:r>
            <a:r>
              <a:rPr lang="en-US" baseline="0" dirty="0"/>
              <a:t>.</a:t>
            </a:r>
          </a:p>
          <a:p>
            <a:pPr>
              <a:buFont typeface="Arial" pitchFamily="34" charset="0"/>
              <a:buChar char="•"/>
            </a:pPr>
            <a:r>
              <a:rPr lang="en-US" baseline="0" dirty="0"/>
              <a:t>Examples:</a:t>
            </a:r>
          </a:p>
          <a:p>
            <a:pPr lvl="1">
              <a:buFont typeface="Arial" pitchFamily="34" charset="0"/>
              <a:buChar char="•"/>
            </a:pPr>
            <a:r>
              <a:rPr lang="en-US" baseline="0" dirty="0"/>
              <a:t>How would you classify the steering wheel in a car?</a:t>
            </a:r>
          </a:p>
          <a:p>
            <a:pPr lvl="1">
              <a:buFont typeface="Arial" pitchFamily="34" charset="0"/>
              <a:buChar char="•"/>
            </a:pPr>
            <a:r>
              <a:rPr lang="en-US" baseline="0" dirty="0"/>
              <a:t>Low prices at a discount store?</a:t>
            </a:r>
          </a:p>
          <a:p>
            <a:pPr lvl="1">
              <a:buFont typeface="Arial" pitchFamily="34" charset="0"/>
              <a:buChar char="•"/>
            </a:pPr>
            <a:r>
              <a:rPr lang="en-US" baseline="0" dirty="0"/>
              <a:t>What about the touch screen on an iPhone (think back to when it came out)?</a:t>
            </a:r>
          </a:p>
          <a:p>
            <a:pPr>
              <a:buFont typeface="Arial" pitchFamily="34" charset="0"/>
              <a:buChar char="•"/>
            </a:pPr>
            <a:r>
              <a:rPr lang="en-US" baseline="0" dirty="0"/>
              <a:t>A </a:t>
            </a:r>
            <a:r>
              <a:rPr lang="en-US" i="1" baseline="0" dirty="0"/>
              <a:t>performance attribute </a:t>
            </a:r>
            <a:r>
              <a:rPr lang="en-US" baseline="0" dirty="0"/>
              <a:t>(or one-dimensional attribute) will increase satisfaction level as the need is fulfilled, and will decrease satisfaction when it is not fulfilled. </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a:t>
            </a:fld>
            <a:endParaRPr lang="en-US" dirty="0"/>
          </a:p>
        </p:txBody>
      </p:sp>
    </p:spTree>
    <p:extLst>
      <p:ext uri="{BB962C8B-B14F-4D97-AF65-F5344CB8AC3E}">
        <p14:creationId xmlns:p14="http://schemas.microsoft.com/office/powerpoint/2010/main" val="30076170"/>
      </p:ext>
    </p:extLst>
  </p:cSld>
  <p:clrMapOvr>
    <a:masterClrMapping/>
  </p:clrMapOvr>
</p:notes>
</file>

<file path=ppt/notesSlides/notesSlide8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the second</a:t>
            </a:r>
            <a:r>
              <a:rPr lang="en-US" baseline="0" dirty="0"/>
              <a:t> step, we want to get a visual on the data to see if there appears to be a linear relationship between the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871</a:t>
            </a:fld>
            <a:endParaRPr lang="en-US" dirty="0"/>
          </a:p>
        </p:txBody>
      </p:sp>
    </p:spTree>
    <p:extLst>
      <p:ext uri="{BB962C8B-B14F-4D97-AF65-F5344CB8AC3E}">
        <p14:creationId xmlns:p14="http://schemas.microsoft.com/office/powerpoint/2010/main" val="250038861"/>
      </p:ext>
    </p:extLst>
  </p:cSld>
  <p:clrMapOvr>
    <a:masterClrMapping/>
  </p:clrMapOvr>
</p:notes>
</file>

<file path=ppt/notesSlides/notesSlide8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872</a:t>
            </a:fld>
            <a:endParaRPr lang="en-US" dirty="0"/>
          </a:p>
        </p:txBody>
      </p:sp>
    </p:spTree>
    <p:extLst>
      <p:ext uri="{BB962C8B-B14F-4D97-AF65-F5344CB8AC3E}">
        <p14:creationId xmlns:p14="http://schemas.microsoft.com/office/powerpoint/2010/main" val="1937943471"/>
      </p:ext>
    </p:extLst>
  </p:cSld>
  <p:clrMapOvr>
    <a:masterClrMapping/>
  </p:clrMapOvr>
</p:notes>
</file>

<file path=ppt/notesSlides/notesSlide8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It appears you could “fit” a line through these data points.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873</a:t>
            </a:fld>
            <a:endParaRPr lang="en-US" dirty="0"/>
          </a:p>
        </p:txBody>
      </p:sp>
    </p:spTree>
    <p:extLst>
      <p:ext uri="{BB962C8B-B14F-4D97-AF65-F5344CB8AC3E}">
        <p14:creationId xmlns:p14="http://schemas.microsoft.com/office/powerpoint/2010/main" val="888437554"/>
      </p:ext>
    </p:extLst>
  </p:cSld>
  <p:clrMapOvr>
    <a:masterClrMapping/>
  </p:clrMapOvr>
</p:notes>
</file>

<file path=ppt/notesSlides/notesSlide8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874</a:t>
            </a:fld>
            <a:endParaRPr lang="en-US" dirty="0"/>
          </a:p>
        </p:txBody>
      </p:sp>
    </p:spTree>
    <p:extLst>
      <p:ext uri="{BB962C8B-B14F-4D97-AF65-F5344CB8AC3E}">
        <p14:creationId xmlns:p14="http://schemas.microsoft.com/office/powerpoint/2010/main" val="3674880170"/>
      </p:ext>
    </p:extLst>
  </p:cSld>
  <p:clrMapOvr>
    <a:masterClrMapping/>
  </p:clrMapOvr>
</p:notes>
</file>

<file path=ppt/notesSlides/notesSlide8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875</a:t>
            </a:fld>
            <a:endParaRPr lang="en-US" dirty="0"/>
          </a:p>
        </p:txBody>
      </p:sp>
    </p:spTree>
    <p:extLst>
      <p:ext uri="{BB962C8B-B14F-4D97-AF65-F5344CB8AC3E}">
        <p14:creationId xmlns:p14="http://schemas.microsoft.com/office/powerpoint/2010/main" val="578702134"/>
      </p:ext>
    </p:extLst>
  </p:cSld>
  <p:clrMapOvr>
    <a:masterClrMapping/>
  </p:clrMapOvr>
</p:notes>
</file>

<file path=ppt/notesSlides/notesSlide8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Determine</a:t>
            </a:r>
            <a:r>
              <a:rPr lang="en-US" baseline="0" dirty="0"/>
              <a:t> if the model is significant before looking at any of the other regression output. If the p-value is greater than alpha, then the model is not valid and we must look for other predictors.</a:t>
            </a:r>
          </a:p>
          <a:p>
            <a:pPr>
              <a:buFont typeface="Arial" pitchFamily="34" charset="0"/>
              <a:buChar char="•"/>
            </a:pPr>
            <a:r>
              <a:rPr lang="en-US" baseline="0" dirty="0"/>
              <a:t>The p-value is 0.0001; therefore, we reject the null and claim the model is statistically significant. </a:t>
            </a:r>
          </a:p>
          <a:p>
            <a:pPr>
              <a:buFont typeface="Arial" pitchFamily="34" charset="0"/>
              <a:buChar char="•"/>
            </a:pPr>
            <a:r>
              <a:rPr lang="en-US" baseline="0" dirty="0"/>
              <a:t>The R square value says that 89.5% of the variability can be explained by this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876</a:t>
            </a:fld>
            <a:endParaRPr lang="en-US" dirty="0"/>
          </a:p>
        </p:txBody>
      </p:sp>
    </p:spTree>
    <p:extLst>
      <p:ext uri="{BB962C8B-B14F-4D97-AF65-F5344CB8AC3E}">
        <p14:creationId xmlns:p14="http://schemas.microsoft.com/office/powerpoint/2010/main" val="3583952412"/>
      </p:ext>
    </p:extLst>
  </p:cSld>
  <p:clrMapOvr>
    <a:masterClrMapping/>
  </p:clrMapOvr>
</p:notes>
</file>

<file path=ppt/notesSlides/notesSlide8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regression equation is Y = 15.6 + 1.85X</a:t>
            </a:r>
            <a:r>
              <a:rPr lang="en-US" baseline="0" dirty="0"/>
              <a:t>, where X is the score on Exam 1 and Y is the final exam score.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877</a:t>
            </a:fld>
            <a:endParaRPr lang="en-US" dirty="0"/>
          </a:p>
        </p:txBody>
      </p:sp>
    </p:spTree>
    <p:extLst>
      <p:ext uri="{BB962C8B-B14F-4D97-AF65-F5344CB8AC3E}">
        <p14:creationId xmlns:p14="http://schemas.microsoft.com/office/powerpoint/2010/main" val="818563529"/>
      </p:ext>
    </p:extLst>
  </p:cSld>
  <p:clrMapOvr>
    <a:masterClrMapping/>
  </p:clrMapOvr>
</p:notes>
</file>

<file path=ppt/notesSlides/notesSlide8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a:t>
            </a:r>
            <a:r>
              <a:rPr lang="en-US" baseline="0" dirty="0"/>
              <a:t> the model is significant, and it explains 89% of the variability, we can use the model to predict final exam scores based on the results of exam 1.</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878</a:t>
            </a:fld>
            <a:endParaRPr lang="en-US" dirty="0"/>
          </a:p>
        </p:txBody>
      </p:sp>
    </p:spTree>
    <p:extLst>
      <p:ext uri="{BB962C8B-B14F-4D97-AF65-F5344CB8AC3E}">
        <p14:creationId xmlns:p14="http://schemas.microsoft.com/office/powerpoint/2010/main" val="1112701424"/>
      </p:ext>
    </p:extLst>
  </p:cSld>
  <p:clrMapOvr>
    <a:masterClrMapping/>
  </p:clrMapOvr>
</p:notes>
</file>

<file path=ppt/notesSlides/notesSlide8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By</a:t>
            </a:r>
            <a:r>
              <a:rPr lang="en-US" baseline="0" dirty="0"/>
              <a:t> simply replacing exam 1 scores into the equation we can predict their final exam scores. But the key thing about the model is whether or not it is useful. In this case, the professor can use the results to figure out where to spend his time helping students.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879</a:t>
            </a:fld>
            <a:endParaRPr lang="en-US" dirty="0"/>
          </a:p>
        </p:txBody>
      </p:sp>
    </p:spTree>
    <p:extLst>
      <p:ext uri="{BB962C8B-B14F-4D97-AF65-F5344CB8AC3E}">
        <p14:creationId xmlns:p14="http://schemas.microsoft.com/office/powerpoint/2010/main" val="1744801142"/>
      </p:ext>
    </p:extLst>
  </p:cSld>
  <p:clrMapOvr>
    <a:masterClrMapping/>
  </p:clrMapOvr>
</p:notes>
</file>

<file path=ppt/notesSlides/notesSlide8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880</a:t>
            </a:fld>
            <a:endParaRPr lang="en-US" dirty="0"/>
          </a:p>
        </p:txBody>
      </p:sp>
    </p:spTree>
    <p:extLst>
      <p:ext uri="{BB962C8B-B14F-4D97-AF65-F5344CB8AC3E}">
        <p14:creationId xmlns:p14="http://schemas.microsoft.com/office/powerpoint/2010/main" val="23968637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Once the process of collecting VOC is complete, and CTQs have</a:t>
            </a:r>
            <a:r>
              <a:rPr lang="en-US" baseline="0" dirty="0"/>
              <a:t> been determined, the next step is to </a:t>
            </a:r>
            <a:r>
              <a:rPr lang="en-US" b="1" baseline="0" dirty="0"/>
              <a:t>validate</a:t>
            </a:r>
            <a:r>
              <a:rPr lang="en-US" baseline="0" dirty="0"/>
              <a:t> what has been developed.</a:t>
            </a:r>
          </a:p>
          <a:p>
            <a:pPr>
              <a:buFont typeface="Arial" pitchFamily="34" charset="0"/>
              <a:buChar char="•"/>
            </a:pPr>
            <a:r>
              <a:rPr lang="en-US" baseline="0" dirty="0"/>
              <a:t>Many of the methods through which VOC is collected also serve well for confirming the VOC, such as through group sessions, one-on-one interviews in person or over the phone.</a:t>
            </a:r>
          </a:p>
          <a:p>
            <a:pPr>
              <a:buFont typeface="Arial" pitchFamily="34" charset="0"/>
              <a:buChar char="•"/>
            </a:pPr>
            <a:r>
              <a:rPr lang="en-US" baseline="0" dirty="0"/>
              <a:t>It is important that thought is put into what audience is used to confirm the VOC, ensuring that there is not a potential to bias the results. For example, an overly extensive customer survey might end up getting a rushed response and therefore may not represent the true views of an audience.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a:t>
            </a:fld>
            <a:endParaRPr lang="en-US" dirty="0"/>
          </a:p>
        </p:txBody>
      </p:sp>
    </p:spTree>
    <p:extLst>
      <p:ext uri="{BB962C8B-B14F-4D97-AF65-F5344CB8AC3E}">
        <p14:creationId xmlns:p14="http://schemas.microsoft.com/office/powerpoint/2010/main" val="549580448"/>
      </p:ext>
    </p:extLst>
  </p:cSld>
  <p:clrMapOvr>
    <a:masterClrMapping/>
  </p:clrMapOvr>
</p:notes>
</file>

<file path=ppt/notesSlides/notesSlide8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881</a:t>
            </a:fld>
            <a:endParaRPr lang="en-US" dirty="0"/>
          </a:p>
        </p:txBody>
      </p:sp>
    </p:spTree>
    <p:extLst>
      <p:ext uri="{BB962C8B-B14F-4D97-AF65-F5344CB8AC3E}">
        <p14:creationId xmlns:p14="http://schemas.microsoft.com/office/powerpoint/2010/main" val="2228743963"/>
      </p:ext>
    </p:extLst>
  </p:cSld>
  <p:clrMapOvr>
    <a:masterClrMapping/>
  </p:clrMapOvr>
</p:notes>
</file>

<file path=ppt/notesSlides/notesSlide8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 linear regression model is not always appropriate for the data;</a:t>
            </a:r>
            <a:r>
              <a:rPr lang="en-US" baseline="0" dirty="0"/>
              <a:t> therefore, </a:t>
            </a:r>
            <a:r>
              <a:rPr lang="en-US" dirty="0"/>
              <a:t>assess the appropriateness of the model by analyzing the residuals.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882</a:t>
            </a:fld>
            <a:endParaRPr lang="en-US" dirty="0"/>
          </a:p>
        </p:txBody>
      </p:sp>
    </p:spTree>
    <p:extLst>
      <p:ext uri="{BB962C8B-B14F-4D97-AF65-F5344CB8AC3E}">
        <p14:creationId xmlns:p14="http://schemas.microsoft.com/office/powerpoint/2010/main" val="1462525449"/>
      </p:ext>
    </p:extLst>
  </p:cSld>
  <p:clrMapOvr>
    <a:masterClrMapping/>
  </p:clrMapOvr>
</p:notes>
</file>

<file path=ppt/notesSlides/notesSlide8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883</a:t>
            </a:fld>
            <a:endParaRPr lang="en-US" dirty="0"/>
          </a:p>
        </p:txBody>
      </p:sp>
    </p:spTree>
    <p:extLst>
      <p:ext uri="{BB962C8B-B14F-4D97-AF65-F5344CB8AC3E}">
        <p14:creationId xmlns:p14="http://schemas.microsoft.com/office/powerpoint/2010/main" val="2808580932"/>
      </p:ext>
    </p:extLst>
  </p:cSld>
  <p:clrMapOvr>
    <a:masterClrMapping/>
  </p:clrMapOvr>
</p:notes>
</file>

<file path=ppt/notesSlides/notesSlide8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884</a:t>
            </a:fld>
            <a:endParaRPr lang="en-US" dirty="0"/>
          </a:p>
        </p:txBody>
      </p:sp>
    </p:spTree>
    <p:extLst>
      <p:ext uri="{BB962C8B-B14F-4D97-AF65-F5344CB8AC3E}">
        <p14:creationId xmlns:p14="http://schemas.microsoft.com/office/powerpoint/2010/main" val="1268132063"/>
      </p:ext>
    </p:extLst>
  </p:cSld>
  <p:clrMapOvr>
    <a:masterClrMapping/>
  </p:clrMapOvr>
</p:notes>
</file>

<file path=ppt/notesSlides/notesSlide8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885</a:t>
            </a:fld>
            <a:endParaRPr lang="en-US" dirty="0"/>
          </a:p>
        </p:txBody>
      </p:sp>
    </p:spTree>
    <p:extLst>
      <p:ext uri="{BB962C8B-B14F-4D97-AF65-F5344CB8AC3E}">
        <p14:creationId xmlns:p14="http://schemas.microsoft.com/office/powerpoint/2010/main" val="206487458"/>
      </p:ext>
    </p:extLst>
  </p:cSld>
  <p:clrMapOvr>
    <a:masterClrMapping/>
  </p:clrMapOvr>
</p:notes>
</file>

<file path=ppt/notesSlides/notesSlide8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first assumption about</a:t>
            </a:r>
            <a:r>
              <a:rPr lang="en-US" baseline="0" dirty="0"/>
              <a:t> residuals is that they are normally distributed and have a mean equal to zero. With a p-value &gt; 0.339, we must reject the null hypothesis and claim the data are normally distributed.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886</a:t>
            </a:fld>
            <a:endParaRPr lang="en-US" dirty="0"/>
          </a:p>
        </p:txBody>
      </p:sp>
    </p:spTree>
    <p:extLst>
      <p:ext uri="{BB962C8B-B14F-4D97-AF65-F5344CB8AC3E}">
        <p14:creationId xmlns:p14="http://schemas.microsoft.com/office/powerpoint/2010/main" val="3624192176"/>
      </p:ext>
    </p:extLst>
  </p:cSld>
  <p:clrMapOvr>
    <a:masterClrMapping/>
  </p:clrMapOvr>
</p:notes>
</file>

<file path=ppt/notesSlides/notesSlide8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887</a:t>
            </a:fld>
            <a:endParaRPr lang="en-US" dirty="0"/>
          </a:p>
        </p:txBody>
      </p:sp>
    </p:spTree>
    <p:extLst>
      <p:ext uri="{BB962C8B-B14F-4D97-AF65-F5344CB8AC3E}">
        <p14:creationId xmlns:p14="http://schemas.microsoft.com/office/powerpoint/2010/main" val="108345011"/>
      </p:ext>
    </p:extLst>
  </p:cSld>
  <p:clrMapOvr>
    <a:masterClrMapping/>
  </p:clrMapOvr>
</p:notes>
</file>

<file path=ppt/notesSlides/notesSlide8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888</a:t>
            </a:fld>
            <a:endParaRPr lang="en-US" dirty="0"/>
          </a:p>
        </p:txBody>
      </p:sp>
    </p:spTree>
    <p:extLst>
      <p:ext uri="{BB962C8B-B14F-4D97-AF65-F5344CB8AC3E}">
        <p14:creationId xmlns:p14="http://schemas.microsoft.com/office/powerpoint/2010/main" val="2037569263"/>
      </p:ext>
    </p:extLst>
  </p:cSld>
  <p:clrMapOvr>
    <a:masterClrMapping/>
  </p:clrMapOvr>
</p:notes>
</file>

<file path=ppt/notesSlides/notesSlide8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An I-MR chart, showing that no data</a:t>
            </a:r>
            <a:r>
              <a:rPr lang="en-US" baseline="0" dirty="0"/>
              <a:t> points are out of control, indicates that the data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889</a:t>
            </a:fld>
            <a:endParaRPr lang="en-US" dirty="0"/>
          </a:p>
        </p:txBody>
      </p:sp>
    </p:spTree>
    <p:extLst>
      <p:ext uri="{BB962C8B-B14F-4D97-AF65-F5344CB8AC3E}">
        <p14:creationId xmlns:p14="http://schemas.microsoft.com/office/powerpoint/2010/main" val="1574756417"/>
      </p:ext>
    </p:extLst>
  </p:cSld>
  <p:clrMapOvr>
    <a:masterClrMapping/>
  </p:clrMapOvr>
</p:notes>
</file>

<file path=ppt/notesSlides/notesSlide8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890</a:t>
            </a:fld>
            <a:endParaRPr lang="en-US" dirty="0"/>
          </a:p>
        </p:txBody>
      </p:sp>
    </p:spTree>
    <p:extLst>
      <p:ext uri="{BB962C8B-B14F-4D97-AF65-F5344CB8AC3E}">
        <p14:creationId xmlns:p14="http://schemas.microsoft.com/office/powerpoint/2010/main" val="275935170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To be able to incorporate</a:t>
            </a:r>
            <a:r>
              <a:rPr lang="en-US" baseline="0" dirty="0"/>
              <a:t> a CTQ into the design of a process, the next step is to </a:t>
            </a:r>
            <a:r>
              <a:rPr lang="en-US" b="1" baseline="0" dirty="0"/>
              <a:t>translate </a:t>
            </a:r>
            <a:r>
              <a:rPr lang="en-US" baseline="0" dirty="0"/>
              <a:t>CTQs to process requirements.</a:t>
            </a:r>
          </a:p>
          <a:p>
            <a:pPr>
              <a:buFont typeface="Arial" pitchFamily="34" charset="0"/>
              <a:buChar char="•"/>
            </a:pPr>
            <a:r>
              <a:rPr lang="en-US" baseline="0" dirty="0"/>
              <a:t>In this example, the VOC is probably something like, “Deliver my product when you say you’re going to deliver it,” which obviously can be measured by “on-time delivery.”</a:t>
            </a:r>
          </a:p>
          <a:p>
            <a:pPr>
              <a:buFont typeface="Arial" pitchFamily="34" charset="0"/>
              <a:buChar char="•"/>
            </a:pPr>
            <a:r>
              <a:rPr lang="en-US" baseline="0" dirty="0"/>
              <a:t>One must then consider what aspects of the process contribute to the time that elapses between when the customer places an order and when it is delivered.</a:t>
            </a:r>
          </a:p>
          <a:p>
            <a:pPr>
              <a:buFont typeface="Arial" pitchFamily="34" charset="0"/>
              <a:buChar char="•"/>
            </a:pPr>
            <a:r>
              <a:rPr lang="en-US" baseline="0" dirty="0"/>
              <a:t>The order has to be fulfilled, and the shipment processed and inspected by quality control.</a:t>
            </a:r>
          </a:p>
          <a:p>
            <a:pPr>
              <a:buFont typeface="Arial" pitchFamily="34" charset="0"/>
              <a:buChar char="•"/>
            </a:pPr>
            <a:r>
              <a:rPr lang="en-US" dirty="0"/>
              <a:t>The</a:t>
            </a:r>
            <a:r>
              <a:rPr lang="en-US" baseline="0" dirty="0"/>
              <a:t> process then can be assigned specifications for what maximum turn time is required to ensure the process is completed and the order is delivered on time.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a:t>
            </a:fld>
            <a:endParaRPr lang="en-US" dirty="0"/>
          </a:p>
        </p:txBody>
      </p:sp>
    </p:spTree>
    <p:extLst>
      <p:ext uri="{BB962C8B-B14F-4D97-AF65-F5344CB8AC3E}">
        <p14:creationId xmlns:p14="http://schemas.microsoft.com/office/powerpoint/2010/main" val="1908844121"/>
      </p:ext>
    </p:extLst>
  </p:cSld>
  <p:clrMapOvr>
    <a:masterClrMapping/>
  </p:clrMapOvr>
</p:notes>
</file>

<file path=ppt/notesSlides/notesSlide8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891</a:t>
            </a:fld>
            <a:endParaRPr lang="en-US" dirty="0"/>
          </a:p>
        </p:txBody>
      </p:sp>
    </p:spTree>
    <p:extLst>
      <p:ext uri="{BB962C8B-B14F-4D97-AF65-F5344CB8AC3E}">
        <p14:creationId xmlns:p14="http://schemas.microsoft.com/office/powerpoint/2010/main" val="507267158"/>
      </p:ext>
    </p:extLst>
  </p:cSld>
  <p:clrMapOvr>
    <a:masterClrMapping/>
  </p:clrMapOvr>
</p:notes>
</file>

<file path=ppt/notesSlides/notesSlide8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Finally,</a:t>
            </a:r>
            <a:r>
              <a:rPr lang="en-US" baseline="0" dirty="0"/>
              <a:t> we verify that the residuals have equal variance across the predicted responses. In this example, you can see how the residual values disperse evenly around zero.</a:t>
            </a:r>
          </a:p>
          <a:p>
            <a:pPr>
              <a:buFont typeface="Arial" pitchFamily="34" charset="0"/>
              <a:buChar char="•"/>
            </a:pPr>
            <a:r>
              <a:rPr lang="en-US" baseline="0" dirty="0"/>
              <a:t> Heteroscedasticity is the condition where the assumption of equal variance is violated, and can lead us to believe a variable is a predictor when it is not.</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892</a:t>
            </a:fld>
            <a:endParaRPr lang="en-US" dirty="0"/>
          </a:p>
        </p:txBody>
      </p:sp>
    </p:spTree>
    <p:extLst>
      <p:ext uri="{BB962C8B-B14F-4D97-AF65-F5344CB8AC3E}">
        <p14:creationId xmlns:p14="http://schemas.microsoft.com/office/powerpoint/2010/main" val="2807689211"/>
      </p:ext>
    </p:extLst>
  </p:cSld>
  <p:clrMapOvr>
    <a:masterClrMapping/>
  </p:clrMapOvr>
</p:notes>
</file>

<file path=ppt/notesSlides/notesSlide8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893</a:t>
            </a:fld>
            <a:endParaRPr lang="en-US" dirty="0"/>
          </a:p>
        </p:txBody>
      </p:sp>
    </p:spTree>
    <p:extLst>
      <p:ext uri="{BB962C8B-B14F-4D97-AF65-F5344CB8AC3E}">
        <p14:creationId xmlns:p14="http://schemas.microsoft.com/office/powerpoint/2010/main" val="3192528506"/>
      </p:ext>
    </p:extLst>
  </p:cSld>
  <p:clrMapOvr>
    <a:masterClrMapping/>
  </p:clrMapOvr>
</p:notes>
</file>

<file path=ppt/notesSlides/notesSlide8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894</a:t>
            </a:fld>
            <a:endParaRPr lang="en-US" dirty="0"/>
          </a:p>
        </p:txBody>
      </p:sp>
    </p:spTree>
    <p:extLst>
      <p:ext uri="{BB962C8B-B14F-4D97-AF65-F5344CB8AC3E}">
        <p14:creationId xmlns:p14="http://schemas.microsoft.com/office/powerpoint/2010/main" val="97596425"/>
      </p:ext>
    </p:extLst>
  </p:cSld>
  <p:clrMapOvr>
    <a:masterClrMapping/>
  </p:clrMapOvr>
</p:notes>
</file>

<file path=ppt/notesSlides/notesSlide8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895</a:t>
            </a:fld>
            <a:endParaRPr lang="en-US" dirty="0"/>
          </a:p>
        </p:txBody>
      </p:sp>
    </p:spTree>
    <p:extLst>
      <p:ext uri="{BB962C8B-B14F-4D97-AF65-F5344CB8AC3E}">
        <p14:creationId xmlns:p14="http://schemas.microsoft.com/office/powerpoint/2010/main" val="2877969515"/>
      </p:ext>
    </p:extLst>
  </p:cSld>
  <p:clrMapOvr>
    <a:masterClrMapping/>
  </p:clrMapOvr>
</p:notes>
</file>

<file path=ppt/notesSlides/notesSlide8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Linear</a:t>
            </a:r>
            <a:r>
              <a:rPr lang="en-US" baseline="0" dirty="0"/>
              <a:t> functions follow a pattern where the output is proportional to the input, but non-linear functions can follow many different patterns.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896</a:t>
            </a:fld>
            <a:endParaRPr lang="en-US" dirty="0"/>
          </a:p>
        </p:txBody>
      </p:sp>
    </p:spTree>
    <p:extLst>
      <p:ext uri="{BB962C8B-B14F-4D97-AF65-F5344CB8AC3E}">
        <p14:creationId xmlns:p14="http://schemas.microsoft.com/office/powerpoint/2010/main" val="1898950869"/>
      </p:ext>
    </p:extLst>
  </p:cSld>
  <p:clrMapOvr>
    <a:masterClrMapping/>
  </p:clrMapOvr>
</p:notes>
</file>

<file path=ppt/notesSlides/notesSlide8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Some non-linear models</a:t>
            </a:r>
            <a:r>
              <a:rPr lang="en-US" baseline="0" dirty="0"/>
              <a:t> can be transformed to linear models, and some can not. This module focuses on those that can.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897</a:t>
            </a:fld>
            <a:endParaRPr lang="en-US" dirty="0"/>
          </a:p>
        </p:txBody>
      </p:sp>
    </p:spTree>
    <p:extLst>
      <p:ext uri="{BB962C8B-B14F-4D97-AF65-F5344CB8AC3E}">
        <p14:creationId xmlns:p14="http://schemas.microsoft.com/office/powerpoint/2010/main" val="1114104317"/>
      </p:ext>
    </p:extLst>
  </p:cSld>
  <p:clrMapOvr>
    <a:masterClrMapping/>
  </p:clrMapOvr>
</p:notes>
</file>

<file path=ppt/notesSlides/notesSlide8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A non-linear relationship applies across all possible values of the independent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898</a:t>
            </a:fld>
            <a:endParaRPr lang="en-US" dirty="0"/>
          </a:p>
        </p:txBody>
      </p:sp>
    </p:spTree>
    <p:extLst>
      <p:ext uri="{BB962C8B-B14F-4D97-AF65-F5344CB8AC3E}">
        <p14:creationId xmlns:p14="http://schemas.microsoft.com/office/powerpoint/2010/main" val="3583423862"/>
      </p:ext>
    </p:extLst>
  </p:cSld>
  <p:clrMapOvr>
    <a:masterClrMapping/>
  </p:clrMapOvr>
</p:notes>
</file>

<file path=ppt/notesSlides/notesSlide8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following slides illustrate how to mathematically transform several non-linear functions to linear functions.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899</a:t>
            </a:fld>
            <a:endParaRPr lang="en-US" dirty="0"/>
          </a:p>
        </p:txBody>
      </p:sp>
    </p:spTree>
    <p:extLst>
      <p:ext uri="{BB962C8B-B14F-4D97-AF65-F5344CB8AC3E}">
        <p14:creationId xmlns:p14="http://schemas.microsoft.com/office/powerpoint/2010/main" val="2650324699"/>
      </p:ext>
    </p:extLst>
  </p:cSld>
  <p:clrMapOvr>
    <a:masterClrMapping/>
  </p:clrMapOvr>
</p:notes>
</file>

<file path=ppt/notesSlides/notesSlide8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900</a:t>
            </a:fld>
            <a:endParaRPr lang="en-US" dirty="0"/>
          </a:p>
        </p:txBody>
      </p:sp>
    </p:spTree>
    <p:extLst>
      <p:ext uri="{BB962C8B-B14F-4D97-AF65-F5344CB8AC3E}">
        <p14:creationId xmlns:p14="http://schemas.microsoft.com/office/powerpoint/2010/main" val="11385399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1 sigma</a:t>
            </a:r>
            <a:r>
              <a:rPr lang="en-US" baseline="0" dirty="0"/>
              <a:t> process will generate defects 70% of the time, so for every 3 units that are good, there are 7 defective.</a:t>
            </a:r>
            <a:endParaRPr lang="en-US" dirty="0"/>
          </a:p>
          <a:p>
            <a:pPr>
              <a:buFont typeface="Arial" pitchFamily="34" charset="0"/>
              <a:buChar char="•"/>
            </a:pPr>
            <a:r>
              <a:rPr lang="en-US" dirty="0"/>
              <a:t>A 1 sigma process is not desirable</a:t>
            </a:r>
            <a:r>
              <a:rPr lang="en-US" baseline="0" dirty="0"/>
              <a:t> anywhere. What are the implications of such a process? High customer claims, high process waste, lost reputation…any others?</a:t>
            </a:r>
          </a:p>
          <a:p>
            <a:pPr>
              <a:buFont typeface="Arial" pitchFamily="34" charset="0"/>
              <a:buNone/>
            </a:pP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a:t>
            </a:fld>
            <a:endParaRPr lang="en-US" dirty="0"/>
          </a:p>
        </p:txBody>
      </p:sp>
    </p:spTree>
    <p:extLst>
      <p:ext uri="{BB962C8B-B14F-4D97-AF65-F5344CB8AC3E}">
        <p14:creationId xmlns:p14="http://schemas.microsoft.com/office/powerpoint/2010/main" val="218505120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EB438A0B-ADBB-4A7A-AC5B-98999D22B211}" type="slidenum">
              <a:rPr lang="en-US" smtClean="0"/>
              <a:pPr>
                <a:defRPr/>
              </a:pPr>
              <a:t>91</a:t>
            </a:fld>
            <a:endParaRPr lang="en-US" dirty="0"/>
          </a:p>
        </p:txBody>
      </p:sp>
    </p:spTree>
    <p:extLst>
      <p:ext uri="{BB962C8B-B14F-4D97-AF65-F5344CB8AC3E}">
        <p14:creationId xmlns:p14="http://schemas.microsoft.com/office/powerpoint/2010/main" val="1965268236"/>
      </p:ext>
    </p:extLst>
  </p:cSld>
  <p:clrMapOvr>
    <a:masterClrMapping/>
  </p:clrMapOvr>
</p:notes>
</file>

<file path=ppt/notesSlides/notesSlide9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901</a:t>
            </a:fld>
            <a:endParaRPr lang="en-US" dirty="0"/>
          </a:p>
        </p:txBody>
      </p:sp>
    </p:spTree>
    <p:extLst>
      <p:ext uri="{BB962C8B-B14F-4D97-AF65-F5344CB8AC3E}">
        <p14:creationId xmlns:p14="http://schemas.microsoft.com/office/powerpoint/2010/main" val="1795305925"/>
      </p:ext>
    </p:extLst>
  </p:cSld>
  <p:clrMapOvr>
    <a:masterClrMapping/>
  </p:clrMapOvr>
</p:notes>
</file>

<file path=ppt/notesSlides/notesSlide9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902</a:t>
            </a:fld>
            <a:endParaRPr lang="en-US" dirty="0"/>
          </a:p>
        </p:txBody>
      </p:sp>
    </p:spTree>
    <p:extLst>
      <p:ext uri="{BB962C8B-B14F-4D97-AF65-F5344CB8AC3E}">
        <p14:creationId xmlns:p14="http://schemas.microsoft.com/office/powerpoint/2010/main" val="291079534"/>
      </p:ext>
    </p:extLst>
  </p:cSld>
  <p:clrMapOvr>
    <a:masterClrMapping/>
  </p:clrMapOvr>
</p:notes>
</file>

<file path=ppt/notesSlides/notesSlide9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903</a:t>
            </a:fld>
            <a:endParaRPr lang="en-US" dirty="0"/>
          </a:p>
        </p:txBody>
      </p:sp>
    </p:spTree>
    <p:extLst>
      <p:ext uri="{BB962C8B-B14F-4D97-AF65-F5344CB8AC3E}">
        <p14:creationId xmlns:p14="http://schemas.microsoft.com/office/powerpoint/2010/main" val="2646780953"/>
      </p:ext>
    </p:extLst>
  </p:cSld>
  <p:clrMapOvr>
    <a:masterClrMapping/>
  </p:clrMapOvr>
</p:notes>
</file>

<file path=ppt/notesSlides/notesSlide9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904</a:t>
            </a:fld>
            <a:endParaRPr lang="en-US" dirty="0"/>
          </a:p>
        </p:txBody>
      </p:sp>
    </p:spTree>
    <p:extLst>
      <p:ext uri="{BB962C8B-B14F-4D97-AF65-F5344CB8AC3E}">
        <p14:creationId xmlns:p14="http://schemas.microsoft.com/office/powerpoint/2010/main" val="3075466211"/>
      </p:ext>
    </p:extLst>
  </p:cSld>
  <p:clrMapOvr>
    <a:masterClrMapping/>
  </p:clrMapOvr>
</p:notes>
</file>

<file path=ppt/notesSlides/notesSlide9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multiple linear regression allows you to predict the dependent variable through two or more predictors.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905</a:t>
            </a:fld>
            <a:endParaRPr lang="en-US" dirty="0"/>
          </a:p>
        </p:txBody>
      </p:sp>
    </p:spTree>
    <p:extLst>
      <p:ext uri="{BB962C8B-B14F-4D97-AF65-F5344CB8AC3E}">
        <p14:creationId xmlns:p14="http://schemas.microsoft.com/office/powerpoint/2010/main" val="791116212"/>
      </p:ext>
    </p:extLst>
  </p:cSld>
  <p:clrMapOvr>
    <a:masterClrMapping/>
  </p:clrMapOvr>
</p:notes>
</file>

<file path=ppt/notesSlides/notesSlide9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terms carry the same meaning as in simple linear</a:t>
            </a:r>
            <a:r>
              <a:rPr lang="en-US" baseline="0" dirty="0"/>
              <a:t> regression, only here there are multiple predictors, each with a coefficient.</a:t>
            </a:r>
          </a:p>
          <a:p>
            <a:pPr>
              <a:buFont typeface="Arial" pitchFamily="34" charset="0"/>
              <a:buChar char="•"/>
            </a:pPr>
            <a:r>
              <a:rPr lang="en-US" baseline="0" dirty="0"/>
              <a:t> Beta is the Y-intercept, and </a:t>
            </a:r>
            <a:r>
              <a:rPr lang="en-US" i="1" baseline="0" dirty="0"/>
              <a:t>e</a:t>
            </a:r>
            <a:r>
              <a:rPr lang="en-US" baseline="0" dirty="0"/>
              <a:t> is the error term for the residuals.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906</a:t>
            </a:fld>
            <a:endParaRPr lang="en-US" dirty="0"/>
          </a:p>
        </p:txBody>
      </p:sp>
    </p:spTree>
    <p:extLst>
      <p:ext uri="{BB962C8B-B14F-4D97-AF65-F5344CB8AC3E}">
        <p14:creationId xmlns:p14="http://schemas.microsoft.com/office/powerpoint/2010/main" val="1377507138"/>
      </p:ext>
    </p:extLst>
  </p:cSld>
  <p:clrMapOvr>
    <a:masterClrMapping/>
  </p:clrMapOvr>
</p:notes>
</file>

<file path=ppt/notesSlides/notesSlide9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case study we want</a:t>
            </a:r>
            <a:r>
              <a:rPr lang="en-US" baseline="0" dirty="0"/>
              <a:t> to </a:t>
            </a:r>
            <a:r>
              <a:rPr lang="en-US" dirty="0"/>
              <a:t>see if</a:t>
            </a:r>
            <a:r>
              <a:rPr lang="en-US" baseline="0" dirty="0"/>
              <a:t> scores on exams one, two, and three have a statistically significant relationship with the score in the final exam. The first step is to establish the dependent variable (the final exam score) and the independent variables (exams one, two, three).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907</a:t>
            </a:fld>
            <a:endParaRPr lang="en-US" dirty="0"/>
          </a:p>
        </p:txBody>
      </p:sp>
    </p:spTree>
    <p:extLst>
      <p:ext uri="{BB962C8B-B14F-4D97-AF65-F5344CB8AC3E}">
        <p14:creationId xmlns:p14="http://schemas.microsoft.com/office/powerpoint/2010/main" val="1228431072"/>
      </p:ext>
    </p:extLst>
  </p:cSld>
  <p:clrMapOvr>
    <a:masterClrMapping/>
  </p:clrMapOvr>
</p:notes>
</file>

<file path=ppt/notesSlides/notesSlide9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908</a:t>
            </a:fld>
            <a:endParaRPr lang="en-US" dirty="0"/>
          </a:p>
        </p:txBody>
      </p:sp>
    </p:spTree>
    <p:extLst>
      <p:ext uri="{BB962C8B-B14F-4D97-AF65-F5344CB8AC3E}">
        <p14:creationId xmlns:p14="http://schemas.microsoft.com/office/powerpoint/2010/main" val="2740931927"/>
      </p:ext>
    </p:extLst>
  </p:cSld>
  <p:clrMapOvr>
    <a:masterClrMapping/>
  </p:clrMapOvr>
</p:notes>
</file>

<file path=ppt/notesSlides/notesSlide9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909</a:t>
            </a:fld>
            <a:endParaRPr lang="en-US" dirty="0"/>
          </a:p>
        </p:txBody>
      </p:sp>
    </p:spTree>
    <p:extLst>
      <p:ext uri="{BB962C8B-B14F-4D97-AF65-F5344CB8AC3E}">
        <p14:creationId xmlns:p14="http://schemas.microsoft.com/office/powerpoint/2010/main" val="4240327444"/>
      </p:ext>
    </p:extLst>
  </p:cSld>
  <p:clrMapOvr>
    <a:masterClrMapping/>
  </p:clrMapOvr>
</p:notes>
</file>

<file path=ppt/notesSlides/notesSlide9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running the regression using the software, the first step is to determine if the model is statistically significant.</a:t>
            </a:r>
            <a:r>
              <a:rPr lang="en-US" baseline="0" dirty="0"/>
              <a:t> With a p-value less than 0.05, we must reject the null hypothesis and claim the model as significant.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910</a:t>
            </a:fld>
            <a:endParaRPr lang="en-US" dirty="0"/>
          </a:p>
        </p:txBody>
      </p:sp>
    </p:spTree>
    <p:extLst>
      <p:ext uri="{BB962C8B-B14F-4D97-AF65-F5344CB8AC3E}">
        <p14:creationId xmlns:p14="http://schemas.microsoft.com/office/powerpoint/2010/main" val="38086694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a:t>
            </a:r>
            <a:r>
              <a:rPr lang="en-IN" dirty="0"/>
              <a:t>Quality Function Deployment)</a:t>
            </a:r>
            <a:r>
              <a:rPr lang="en-IN" baseline="0" dirty="0"/>
              <a:t> </a:t>
            </a:r>
            <a:r>
              <a:rPr lang="en-US" dirty="0"/>
              <a:t>is a concept that was derived in 1972 from the TQM practices of a Japanese company, Mitsubishi Heavy Industries Ltd. QFD is considered a valuable tool fundamental to a business’ success, hence it is widely applied.</a:t>
            </a:r>
            <a:endParaRPr lang="en-IN" dirty="0"/>
          </a:p>
          <a:p>
            <a:endParaRPr lang="en-US" dirty="0"/>
          </a:p>
          <a:p>
            <a:endParaRPr lang="en-IN" dirty="0"/>
          </a:p>
        </p:txBody>
      </p:sp>
      <p:sp>
        <p:nvSpPr>
          <p:cNvPr id="4" name="Slide Number Placeholder 3"/>
          <p:cNvSpPr>
            <a:spLocks noGrp="1"/>
          </p:cNvSpPr>
          <p:nvPr>
            <p:ph type="sldNum" sz="quarter" idx="5"/>
          </p:nvPr>
        </p:nvSpPr>
        <p:spPr/>
        <p:txBody>
          <a:bodyPr/>
          <a:lstStyle/>
          <a:p>
            <a:pPr>
              <a:defRPr/>
            </a:pPr>
            <a:fld id="{055CC74A-4DAB-4705-A310-BE56A03B52EE}" type="slidenum">
              <a:rPr lang="en-US" smtClean="0"/>
              <a:pPr>
                <a:defRPr/>
              </a:pPr>
              <a:t>92</a:t>
            </a:fld>
            <a:endParaRPr lang="en-US" dirty="0"/>
          </a:p>
        </p:txBody>
      </p:sp>
    </p:spTree>
    <p:extLst>
      <p:ext uri="{BB962C8B-B14F-4D97-AF65-F5344CB8AC3E}">
        <p14:creationId xmlns:p14="http://schemas.microsoft.com/office/powerpoint/2010/main" val="3440607863"/>
      </p:ext>
    </p:extLst>
  </p:cSld>
  <p:clrMapOvr>
    <a:masterClrMapping/>
  </p:clrMapOvr>
</p:notes>
</file>

<file path=ppt/notesSlides/notesSlide9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a:t>
            </a:r>
            <a:r>
              <a:rPr lang="en-US" baseline="0" dirty="0"/>
              <a:t> use the VIF (Variance Inflation Factor) to determine if multicollinearity exists.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911</a:t>
            </a:fld>
            <a:endParaRPr lang="en-US" dirty="0"/>
          </a:p>
        </p:txBody>
      </p:sp>
    </p:spTree>
    <p:extLst>
      <p:ext uri="{BB962C8B-B14F-4D97-AF65-F5344CB8AC3E}">
        <p14:creationId xmlns:p14="http://schemas.microsoft.com/office/powerpoint/2010/main" val="4135240064"/>
      </p:ext>
    </p:extLst>
  </p:cSld>
  <p:clrMapOvr>
    <a:masterClrMapping/>
  </p:clrMapOvr>
</p:notes>
</file>

<file path=ppt/notesSlides/notesSlide9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1" dirty="0"/>
              <a:t>Multicollinearity</a:t>
            </a:r>
            <a:r>
              <a:rPr lang="en-US" baseline="0" dirty="0"/>
              <a:t> is w</a:t>
            </a:r>
            <a:r>
              <a:rPr lang="en-US" dirty="0"/>
              <a:t>hen</a:t>
            </a:r>
            <a:r>
              <a:rPr lang="en-US" baseline="0" dirty="0"/>
              <a:t> two or more predictors/independent variables in a multiple regression are correlated with each other.</a:t>
            </a:r>
          </a:p>
          <a:p>
            <a:pPr>
              <a:buFont typeface="Arial" pitchFamily="34" charset="0"/>
              <a:buChar char="•"/>
            </a:pPr>
            <a:r>
              <a:rPr lang="en-US" baseline="0" dirty="0"/>
              <a:t> It does not impact the quality of the overall model, but the impact is felt with the calculations of the individual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912</a:t>
            </a:fld>
            <a:endParaRPr lang="en-US" dirty="0"/>
          </a:p>
        </p:txBody>
      </p:sp>
    </p:spTree>
    <p:extLst>
      <p:ext uri="{BB962C8B-B14F-4D97-AF65-F5344CB8AC3E}">
        <p14:creationId xmlns:p14="http://schemas.microsoft.com/office/powerpoint/2010/main" val="1604855298"/>
      </p:ext>
    </p:extLst>
  </p:cSld>
  <p:clrMapOvr>
    <a:masterClrMapping/>
  </p:clrMapOvr>
</p:notes>
</file>

<file path=ppt/notesSlides/notesSlide9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a:t>
            </a:r>
            <a:r>
              <a:rPr lang="en-US" baseline="0" dirty="0"/>
              <a:t> calculate the VIF for a predictor, it is modeled as a dependent variable to the other predictors. The R-square value for that model is used to calculate the VIF for that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913</a:t>
            </a:fld>
            <a:endParaRPr lang="en-US" dirty="0"/>
          </a:p>
        </p:txBody>
      </p:sp>
    </p:spTree>
    <p:extLst>
      <p:ext uri="{BB962C8B-B14F-4D97-AF65-F5344CB8AC3E}">
        <p14:creationId xmlns:p14="http://schemas.microsoft.com/office/powerpoint/2010/main" val="3091735166"/>
      </p:ext>
    </p:extLst>
  </p:cSld>
  <p:clrMapOvr>
    <a:masterClrMapping/>
  </p:clrMapOvr>
</p:notes>
</file>

<file path=ppt/notesSlides/notesSlide9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These</a:t>
            </a:r>
            <a:r>
              <a:rPr lang="en-US" baseline="0" dirty="0"/>
              <a:t> are the g</a:t>
            </a:r>
            <a:r>
              <a:rPr lang="en-US" dirty="0"/>
              <a:t>uidelines for interpreting the VIF.</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914</a:t>
            </a:fld>
            <a:endParaRPr lang="en-US" dirty="0"/>
          </a:p>
        </p:txBody>
      </p:sp>
    </p:spTree>
    <p:extLst>
      <p:ext uri="{BB962C8B-B14F-4D97-AF65-F5344CB8AC3E}">
        <p14:creationId xmlns:p14="http://schemas.microsoft.com/office/powerpoint/2010/main" val="2150949777"/>
      </p:ext>
    </p:extLst>
  </p:cSld>
  <p:clrMapOvr>
    <a:masterClrMapping/>
  </p:clrMapOvr>
</p:notes>
</file>

<file path=ppt/notesSlides/notesSlide9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a:t>
            </a:r>
            <a:r>
              <a:rPr lang="en-US" baseline="0" dirty="0"/>
              <a:t> are several things that can be done to deal with multicollinearity, but in this section we will focus on the technique of removing predictors that carry a high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915</a:t>
            </a:fld>
            <a:endParaRPr lang="en-US" dirty="0"/>
          </a:p>
        </p:txBody>
      </p:sp>
    </p:spTree>
    <p:extLst>
      <p:ext uri="{BB962C8B-B14F-4D97-AF65-F5344CB8AC3E}">
        <p14:creationId xmlns:p14="http://schemas.microsoft.com/office/powerpoint/2010/main" val="215360804"/>
      </p:ext>
    </p:extLst>
  </p:cSld>
  <p:clrMapOvr>
    <a:masterClrMapping/>
  </p:clrMapOvr>
</p:notes>
</file>

<file path=ppt/notesSlides/notesSlide9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If there are variables in the regression with a VIF higher than 5, remove the one with the highest</a:t>
            </a:r>
            <a:r>
              <a:rPr lang="en-US" baseline="0" dirty="0"/>
              <a:t> p-value and run the model again.</a:t>
            </a:r>
          </a:p>
          <a:p>
            <a:pPr>
              <a:buFont typeface="Arial" pitchFamily="34" charset="0"/>
              <a:buChar char="•"/>
            </a:pPr>
            <a:r>
              <a:rPr lang="en-US" baseline="0" dirty="0"/>
              <a:t> Repeat this process until there is no variable with a VIF higher than 5.</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916</a:t>
            </a:fld>
            <a:endParaRPr lang="en-US" dirty="0"/>
          </a:p>
        </p:txBody>
      </p:sp>
    </p:spTree>
    <p:extLst>
      <p:ext uri="{BB962C8B-B14F-4D97-AF65-F5344CB8AC3E}">
        <p14:creationId xmlns:p14="http://schemas.microsoft.com/office/powerpoint/2010/main" val="694697843"/>
      </p:ext>
    </p:extLst>
  </p:cSld>
  <p:clrMapOvr>
    <a:masterClrMapping/>
  </p:clrMapOvr>
</p:notes>
</file>

<file path=ppt/notesSlides/notesSlide9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Remove</a:t>
            </a:r>
            <a:r>
              <a:rPr lang="en-US" baseline="0" dirty="0"/>
              <a:t> predictors with a p-value of greater than 0.05 (alpha), one at a time, starting with that with the highest p-value and re-run the model.</a:t>
            </a:r>
          </a:p>
          <a:p>
            <a:pPr>
              <a:buFont typeface="Arial" pitchFamily="34" charset="0"/>
              <a:buChar char="•"/>
            </a:pPr>
            <a:r>
              <a:rPr lang="en-US" baseline="0" dirty="0"/>
              <a:t> Repeat until all predictors are significant. </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917</a:t>
            </a:fld>
            <a:endParaRPr lang="en-US" dirty="0"/>
          </a:p>
        </p:txBody>
      </p:sp>
    </p:spTree>
    <p:extLst>
      <p:ext uri="{BB962C8B-B14F-4D97-AF65-F5344CB8AC3E}">
        <p14:creationId xmlns:p14="http://schemas.microsoft.com/office/powerpoint/2010/main" val="3379368167"/>
      </p:ext>
    </p:extLst>
  </p:cSld>
  <p:clrMapOvr>
    <a:masterClrMapping/>
  </p:clrMapOvr>
</p:notes>
</file>

<file path=ppt/notesSlides/notesSlide9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918</a:t>
            </a:fld>
            <a:endParaRPr lang="en-US" dirty="0"/>
          </a:p>
        </p:txBody>
      </p:sp>
    </p:spTree>
    <p:extLst>
      <p:ext uri="{BB962C8B-B14F-4D97-AF65-F5344CB8AC3E}">
        <p14:creationId xmlns:p14="http://schemas.microsoft.com/office/powerpoint/2010/main" val="2044142529"/>
      </p:ext>
    </p:extLst>
  </p:cSld>
  <p:clrMapOvr>
    <a:masterClrMapping/>
  </p:clrMapOvr>
</p:notes>
</file>

<file path=ppt/notesSlides/notesSlide9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919</a:t>
            </a:fld>
            <a:endParaRPr lang="en-US" dirty="0"/>
          </a:p>
        </p:txBody>
      </p:sp>
    </p:spTree>
    <p:extLst>
      <p:ext uri="{BB962C8B-B14F-4D97-AF65-F5344CB8AC3E}">
        <p14:creationId xmlns:p14="http://schemas.microsoft.com/office/powerpoint/2010/main" val="4008676772"/>
      </p:ext>
    </p:extLst>
  </p:cSld>
  <p:clrMapOvr>
    <a:masterClrMapping/>
  </p:clrMapOvr>
</p:notes>
</file>

<file path=ppt/notesSlides/notesSlide9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920</a:t>
            </a:fld>
            <a:endParaRPr lang="en-US" dirty="0"/>
          </a:p>
        </p:txBody>
      </p:sp>
    </p:spTree>
    <p:extLst>
      <p:ext uri="{BB962C8B-B14F-4D97-AF65-F5344CB8AC3E}">
        <p14:creationId xmlns:p14="http://schemas.microsoft.com/office/powerpoint/2010/main" val="141557250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IN" dirty="0"/>
              <a:t>Quality Function Deployment is a design planning process driven by customer requirements. QFD uses planning matrices – it is also called “The House of Quality.”</a:t>
            </a:r>
            <a:endParaRPr lang="en-US" dirty="0"/>
          </a:p>
          <a:p>
            <a:endParaRPr lang="en-IN" dirty="0"/>
          </a:p>
        </p:txBody>
      </p:sp>
      <p:sp>
        <p:nvSpPr>
          <p:cNvPr id="4" name="Slide Number Placeholder 3"/>
          <p:cNvSpPr>
            <a:spLocks noGrp="1"/>
          </p:cNvSpPr>
          <p:nvPr>
            <p:ph type="sldNum" sz="quarter" idx="5"/>
          </p:nvPr>
        </p:nvSpPr>
        <p:spPr/>
        <p:txBody>
          <a:bodyPr/>
          <a:lstStyle/>
          <a:p>
            <a:pPr>
              <a:defRPr/>
            </a:pPr>
            <a:fld id="{5AC5CAFA-EF28-4AC2-A111-6A34A6829A77}" type="slidenum">
              <a:rPr lang="en-US" smtClean="0"/>
              <a:pPr>
                <a:defRPr/>
              </a:pPr>
              <a:t>93</a:t>
            </a:fld>
            <a:endParaRPr lang="en-US" dirty="0"/>
          </a:p>
        </p:txBody>
      </p:sp>
    </p:spTree>
    <p:extLst>
      <p:ext uri="{BB962C8B-B14F-4D97-AF65-F5344CB8AC3E}">
        <p14:creationId xmlns:p14="http://schemas.microsoft.com/office/powerpoint/2010/main" val="2736198117"/>
      </p:ext>
    </p:extLst>
  </p:cSld>
  <p:clrMapOvr>
    <a:masterClrMapping/>
  </p:clrMapOvr>
</p:notes>
</file>

<file path=ppt/notesSlides/notesSlide9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 that we have removed multicollinearity and all of the insignificant predictors, we have</a:t>
            </a:r>
            <a:r>
              <a:rPr lang="en-US" baseline="0" dirty="0"/>
              <a:t> the parameters for the regression equation.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921</a:t>
            </a:fld>
            <a:endParaRPr lang="en-US" dirty="0"/>
          </a:p>
        </p:txBody>
      </p:sp>
    </p:spTree>
    <p:extLst>
      <p:ext uri="{BB962C8B-B14F-4D97-AF65-F5344CB8AC3E}">
        <p14:creationId xmlns:p14="http://schemas.microsoft.com/office/powerpoint/2010/main" val="1868806346"/>
      </p:ext>
    </p:extLst>
  </p:cSld>
  <p:clrMapOvr>
    <a:masterClrMapping/>
  </p:clrMapOvr>
</p:notes>
</file>

<file path=ppt/notesSlides/notesSlide9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922</a:t>
            </a:fld>
            <a:endParaRPr lang="en-US" dirty="0"/>
          </a:p>
        </p:txBody>
      </p:sp>
    </p:spTree>
    <p:extLst>
      <p:ext uri="{BB962C8B-B14F-4D97-AF65-F5344CB8AC3E}">
        <p14:creationId xmlns:p14="http://schemas.microsoft.com/office/powerpoint/2010/main" val="559887186"/>
      </p:ext>
    </p:extLst>
  </p:cSld>
  <p:clrMapOvr>
    <a:masterClrMapping/>
  </p:clrMapOvr>
</p:notes>
</file>

<file path=ppt/notesSlides/notesSlide9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Now</a:t>
            </a:r>
            <a:r>
              <a:rPr lang="en-US" baseline="0" dirty="0"/>
              <a:t> that we know that exams two and three are statistically significant predictors, we can plug them into the regression equation to predict the results of the final exam for any student.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923</a:t>
            </a:fld>
            <a:endParaRPr lang="en-US" dirty="0"/>
          </a:p>
        </p:txBody>
      </p:sp>
    </p:spTree>
    <p:extLst>
      <p:ext uri="{BB962C8B-B14F-4D97-AF65-F5344CB8AC3E}">
        <p14:creationId xmlns:p14="http://schemas.microsoft.com/office/powerpoint/2010/main" val="2561614727"/>
      </p:ext>
    </p:extLst>
  </p:cSld>
  <p:clrMapOvr>
    <a:masterClrMapping/>
  </p:clrMapOvr>
</p:notes>
</file>

<file path=ppt/notesSlides/notesSlide9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924</a:t>
            </a:fld>
            <a:endParaRPr lang="en-US" dirty="0"/>
          </a:p>
        </p:txBody>
      </p:sp>
    </p:spTree>
    <p:extLst>
      <p:ext uri="{BB962C8B-B14F-4D97-AF65-F5344CB8AC3E}">
        <p14:creationId xmlns:p14="http://schemas.microsoft.com/office/powerpoint/2010/main" val="1175737503"/>
      </p:ext>
    </p:extLst>
  </p:cSld>
  <p:clrMapOvr>
    <a:masterClrMapping/>
  </p:clrMapOvr>
</p:notes>
</file>

<file path=ppt/notesSlides/notesSlide9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Perhaps the most valuable attribute</a:t>
            </a:r>
            <a:r>
              <a:rPr lang="en-US" baseline="0" dirty="0"/>
              <a:t> of a regression model is its ability to predict what will happen in the future, given certain conditions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925</a:t>
            </a:fld>
            <a:endParaRPr lang="en-US" dirty="0"/>
          </a:p>
        </p:txBody>
      </p:sp>
    </p:spTree>
    <p:extLst>
      <p:ext uri="{BB962C8B-B14F-4D97-AF65-F5344CB8AC3E}">
        <p14:creationId xmlns:p14="http://schemas.microsoft.com/office/powerpoint/2010/main" val="4173422301"/>
      </p:ext>
    </p:extLst>
  </p:cSld>
  <p:clrMapOvr>
    <a:masterClrMapping/>
  </p:clrMapOvr>
</p:notes>
</file>

<file path=ppt/notesSlides/notesSlide9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model’s ability to predict</a:t>
            </a:r>
            <a:r>
              <a:rPr lang="en-US" baseline="0" dirty="0"/>
              <a:t> is limited due to noise – other environmental factors that influence the value of the dependent variable.</a:t>
            </a:r>
          </a:p>
          <a:p>
            <a:pPr>
              <a:buFont typeface="Arial" pitchFamily="34" charset="0"/>
              <a:buChar char="•"/>
            </a:pPr>
            <a:r>
              <a:rPr lang="en-US" baseline="0" dirty="0"/>
              <a:t> We can put a confidence interval around the predicted values that will likely contain the true value.</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926</a:t>
            </a:fld>
            <a:endParaRPr lang="en-US" dirty="0"/>
          </a:p>
        </p:txBody>
      </p:sp>
    </p:spTree>
    <p:extLst>
      <p:ext uri="{BB962C8B-B14F-4D97-AF65-F5344CB8AC3E}">
        <p14:creationId xmlns:p14="http://schemas.microsoft.com/office/powerpoint/2010/main" val="2840162740"/>
      </p:ext>
    </p:extLst>
  </p:cSld>
  <p:clrMapOvr>
    <a:masterClrMapping/>
  </p:clrMapOvr>
</p:notes>
</file>

<file path=ppt/notesSlides/notesSlide9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i="0" dirty="0"/>
              <a:t>The</a:t>
            </a:r>
            <a:r>
              <a:rPr lang="en-US" i="0" baseline="0" dirty="0"/>
              <a:t> confidence interval for the model depends on the sample size used to create the model, the confidence level one wants to have in the predicted results, and the amount of variation in the data.</a:t>
            </a:r>
          </a:p>
          <a:p>
            <a:pPr>
              <a:buFont typeface="Arial" pitchFamily="34" charset="0"/>
              <a:buChar char="•"/>
            </a:pPr>
            <a:r>
              <a:rPr lang="en-US" i="0" baseline="0" dirty="0"/>
              <a:t> The confidence interval is focused on the population parameters, the mean, and standard deviation.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927</a:t>
            </a:fld>
            <a:endParaRPr lang="en-US" dirty="0"/>
          </a:p>
        </p:txBody>
      </p:sp>
    </p:spTree>
    <p:extLst>
      <p:ext uri="{BB962C8B-B14F-4D97-AF65-F5344CB8AC3E}">
        <p14:creationId xmlns:p14="http://schemas.microsoft.com/office/powerpoint/2010/main" val="2543356283"/>
      </p:ext>
    </p:extLst>
  </p:cSld>
  <p:clrMapOvr>
    <a:masterClrMapping/>
  </p:clrMapOvr>
</p:notes>
</file>

<file path=ppt/notesSlides/notesSlide9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prediction</a:t>
            </a:r>
            <a:r>
              <a:rPr lang="en-US" baseline="0" dirty="0"/>
              <a:t> interval is focused on the future observations (predicted values).</a:t>
            </a:r>
          </a:p>
          <a:p>
            <a:pPr>
              <a:buFont typeface="Arial" pitchFamily="34" charset="0"/>
              <a:buChar char="•"/>
            </a:pPr>
            <a:r>
              <a:rPr lang="en-US" baseline="0" dirty="0"/>
              <a:t> It is wider than the confidence interval because of the uncertainty in the regression parameter estimates.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928</a:t>
            </a:fld>
            <a:endParaRPr lang="en-US" dirty="0"/>
          </a:p>
        </p:txBody>
      </p:sp>
    </p:spTree>
    <p:extLst>
      <p:ext uri="{BB962C8B-B14F-4D97-AF65-F5344CB8AC3E}">
        <p14:creationId xmlns:p14="http://schemas.microsoft.com/office/powerpoint/2010/main" val="1836140080"/>
      </p:ext>
    </p:extLst>
  </p:cSld>
  <p:clrMapOvr>
    <a:masterClrMapping/>
  </p:clrMapOvr>
</p:notes>
</file>

<file path=ppt/notesSlides/notesSlide9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929</a:t>
            </a:fld>
            <a:endParaRPr lang="en-US" dirty="0"/>
          </a:p>
        </p:txBody>
      </p:sp>
    </p:spTree>
    <p:extLst>
      <p:ext uri="{BB962C8B-B14F-4D97-AF65-F5344CB8AC3E}">
        <p14:creationId xmlns:p14="http://schemas.microsoft.com/office/powerpoint/2010/main" val="2366335147"/>
      </p:ext>
    </p:extLst>
  </p:cSld>
  <p:clrMapOvr>
    <a:masterClrMapping/>
  </p:clrMapOvr>
</p:notes>
</file>

<file path=ppt/notesSlides/notesSlide9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930</a:t>
            </a:fld>
            <a:endParaRPr lang="en-US" dirty="0"/>
          </a:p>
        </p:txBody>
      </p:sp>
    </p:spTree>
    <p:extLst>
      <p:ext uri="{BB962C8B-B14F-4D97-AF65-F5344CB8AC3E}">
        <p14:creationId xmlns:p14="http://schemas.microsoft.com/office/powerpoint/2010/main" val="20704461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t>QFD focuses on customer requirements, prioritizes resources, and uses competitive information effectively.</a:t>
            </a:r>
          </a:p>
          <a:p>
            <a:endParaRPr lang="en-US" dirty="0"/>
          </a:p>
        </p:txBody>
      </p:sp>
      <p:sp>
        <p:nvSpPr>
          <p:cNvPr id="4" name="Slide Number Placeholder 3"/>
          <p:cNvSpPr>
            <a:spLocks noGrp="1"/>
          </p:cNvSpPr>
          <p:nvPr>
            <p:ph type="sldNum" sz="quarter" idx="5"/>
          </p:nvPr>
        </p:nvSpPr>
        <p:spPr/>
        <p:txBody>
          <a:bodyPr/>
          <a:lstStyle/>
          <a:p>
            <a:pPr>
              <a:defRPr/>
            </a:pPr>
            <a:fld id="{3BFA8B1D-8EB7-49CA-BEB0-79B0CD184579}" type="slidenum">
              <a:rPr lang="en-US" smtClean="0"/>
              <a:pPr>
                <a:defRPr/>
              </a:pPr>
              <a:t>94</a:t>
            </a:fld>
            <a:endParaRPr lang="en-US" dirty="0"/>
          </a:p>
        </p:txBody>
      </p:sp>
    </p:spTree>
    <p:extLst>
      <p:ext uri="{BB962C8B-B14F-4D97-AF65-F5344CB8AC3E}">
        <p14:creationId xmlns:p14="http://schemas.microsoft.com/office/powerpoint/2010/main" val="824410997"/>
      </p:ext>
    </p:extLst>
  </p:cSld>
  <p:clrMapOvr>
    <a:masterClrMapping/>
  </p:clrMapOvr>
</p:notes>
</file>

<file path=ppt/notesSlides/notesSlide9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931</a:t>
            </a:fld>
            <a:endParaRPr lang="en-US" dirty="0"/>
          </a:p>
        </p:txBody>
      </p:sp>
    </p:spTree>
    <p:extLst>
      <p:ext uri="{BB962C8B-B14F-4D97-AF65-F5344CB8AC3E}">
        <p14:creationId xmlns:p14="http://schemas.microsoft.com/office/powerpoint/2010/main" val="1488269157"/>
      </p:ext>
    </p:extLst>
  </p:cSld>
  <p:clrMapOvr>
    <a:masterClrMapping/>
  </p:clrMapOvr>
</p:notes>
</file>

<file path=ppt/notesSlides/notesSlide9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Residuals</a:t>
            </a:r>
            <a:r>
              <a:rPr lang="en-US" baseline="0" dirty="0"/>
              <a:t> are an important component of evaluating the quality of a regression model.</a:t>
            </a:r>
          </a:p>
          <a:p>
            <a:pPr>
              <a:buFont typeface="Arial" pitchFamily="34" charset="0"/>
              <a:buChar char="•"/>
            </a:pPr>
            <a:r>
              <a:rPr lang="en-US" baseline="0" dirty="0"/>
              <a:t> A residual is the vertical (y-axis) distance between an actual value and a value predicted by a regression model.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932</a:t>
            </a:fld>
            <a:endParaRPr lang="en-US" dirty="0"/>
          </a:p>
        </p:txBody>
      </p:sp>
    </p:spTree>
    <p:extLst>
      <p:ext uri="{BB962C8B-B14F-4D97-AF65-F5344CB8AC3E}">
        <p14:creationId xmlns:p14="http://schemas.microsoft.com/office/powerpoint/2010/main" val="1084871293"/>
      </p:ext>
    </p:extLst>
  </p:cSld>
  <p:clrMapOvr>
    <a:masterClrMapping/>
  </p:clrMapOvr>
</p:notes>
</file>

<file path=ppt/notesSlides/notesSlide9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A regression model is not always appropriate for the data;</a:t>
            </a:r>
            <a:r>
              <a:rPr lang="en-US" baseline="0" dirty="0"/>
              <a:t> therefore, </a:t>
            </a:r>
            <a:r>
              <a:rPr lang="en-US" dirty="0"/>
              <a:t>assess the appropriateness of the model by analyzing the residuals. The</a:t>
            </a:r>
            <a:r>
              <a:rPr lang="en-US" baseline="0" dirty="0"/>
              <a:t> model is only reliable if certain assumptions are met: residuals are normally distributed with a mean of zero, errors are independent and have a constant variance, and the underlying population is linear.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933</a:t>
            </a:fld>
            <a:endParaRPr lang="en-US" dirty="0"/>
          </a:p>
        </p:txBody>
      </p:sp>
    </p:spTree>
    <p:extLst>
      <p:ext uri="{BB962C8B-B14F-4D97-AF65-F5344CB8AC3E}">
        <p14:creationId xmlns:p14="http://schemas.microsoft.com/office/powerpoint/2010/main" val="2394899683"/>
      </p:ext>
    </p:extLst>
  </p:cSld>
  <p:clrMapOvr>
    <a:masterClrMapping/>
  </p:clrMapOvr>
</p:notes>
</file>

<file path=ppt/notesSlides/notesSlide9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934</a:t>
            </a:fld>
            <a:endParaRPr lang="en-US" dirty="0"/>
          </a:p>
        </p:txBody>
      </p:sp>
    </p:spTree>
    <p:extLst>
      <p:ext uri="{BB962C8B-B14F-4D97-AF65-F5344CB8AC3E}">
        <p14:creationId xmlns:p14="http://schemas.microsoft.com/office/powerpoint/2010/main" val="3224435373"/>
      </p:ext>
    </p:extLst>
  </p:cSld>
  <p:clrMapOvr>
    <a:masterClrMapping/>
  </p:clrMapOvr>
</p:notes>
</file>

<file path=ppt/notesSlides/notesSlide9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935</a:t>
            </a:fld>
            <a:endParaRPr lang="en-US" dirty="0"/>
          </a:p>
        </p:txBody>
      </p:sp>
    </p:spTree>
    <p:extLst>
      <p:ext uri="{BB962C8B-B14F-4D97-AF65-F5344CB8AC3E}">
        <p14:creationId xmlns:p14="http://schemas.microsoft.com/office/powerpoint/2010/main" val="2590672846"/>
      </p:ext>
    </p:extLst>
  </p:cSld>
  <p:clrMapOvr>
    <a:masterClrMapping/>
  </p:clrMapOvr>
</p:notes>
</file>

<file path=ppt/notesSlides/notesSlide9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 are normally</a:t>
            </a:r>
            <a:r>
              <a:rPr lang="en-US" baseline="0" dirty="0"/>
              <a:t> distributed and the mean is near zero.</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936</a:t>
            </a:fld>
            <a:endParaRPr lang="en-US" dirty="0"/>
          </a:p>
        </p:txBody>
      </p:sp>
    </p:spTree>
    <p:extLst>
      <p:ext uri="{BB962C8B-B14F-4D97-AF65-F5344CB8AC3E}">
        <p14:creationId xmlns:p14="http://schemas.microsoft.com/office/powerpoint/2010/main" val="844491338"/>
      </p:ext>
    </p:extLst>
  </p:cSld>
  <p:clrMapOvr>
    <a:masterClrMapping/>
  </p:clrMapOvr>
</p:notes>
</file>

<file path=ppt/notesSlides/notesSlide9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937</a:t>
            </a:fld>
            <a:endParaRPr lang="en-US" dirty="0"/>
          </a:p>
        </p:txBody>
      </p:sp>
    </p:spTree>
    <p:extLst>
      <p:ext uri="{BB962C8B-B14F-4D97-AF65-F5344CB8AC3E}">
        <p14:creationId xmlns:p14="http://schemas.microsoft.com/office/powerpoint/2010/main" val="3566868291"/>
      </p:ext>
    </p:extLst>
  </p:cSld>
  <p:clrMapOvr>
    <a:masterClrMapping/>
  </p:clrMapOvr>
</p:notes>
</file>

<file path=ppt/notesSlides/notesSlide9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938</a:t>
            </a:fld>
            <a:endParaRPr lang="en-US" dirty="0"/>
          </a:p>
        </p:txBody>
      </p:sp>
    </p:spTree>
    <p:extLst>
      <p:ext uri="{BB962C8B-B14F-4D97-AF65-F5344CB8AC3E}">
        <p14:creationId xmlns:p14="http://schemas.microsoft.com/office/powerpoint/2010/main" val="444008356"/>
      </p:ext>
    </p:extLst>
  </p:cSld>
  <p:clrMapOvr>
    <a:masterClrMapping/>
  </p:clrMapOvr>
</p:notes>
</file>

<file path=ppt/notesSlides/notesSlide9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independent.</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939</a:t>
            </a:fld>
            <a:endParaRPr lang="en-US" dirty="0"/>
          </a:p>
        </p:txBody>
      </p:sp>
    </p:spTree>
    <p:extLst>
      <p:ext uri="{BB962C8B-B14F-4D97-AF65-F5344CB8AC3E}">
        <p14:creationId xmlns:p14="http://schemas.microsoft.com/office/powerpoint/2010/main" val="3656392520"/>
      </p:ext>
    </p:extLst>
  </p:cSld>
  <p:clrMapOvr>
    <a:masterClrMapping/>
  </p:clrMapOvr>
</p:notes>
</file>

<file path=ppt/notesSlides/notesSlide9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940</a:t>
            </a:fld>
            <a:endParaRPr lang="en-US" dirty="0"/>
          </a:p>
        </p:txBody>
      </p:sp>
    </p:spTree>
    <p:extLst>
      <p:ext uri="{BB962C8B-B14F-4D97-AF65-F5344CB8AC3E}">
        <p14:creationId xmlns:p14="http://schemas.microsoft.com/office/powerpoint/2010/main" val="1882346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D873859A-8912-4D30-8EA0-62791F29B77A}" type="slidenum">
              <a:rPr lang="en-US" smtClean="0"/>
              <a:pPr>
                <a:defRPr/>
              </a:pPr>
              <a:t>95</a:t>
            </a:fld>
            <a:endParaRPr lang="en-US" dirty="0"/>
          </a:p>
        </p:txBody>
      </p:sp>
    </p:spTree>
    <p:extLst>
      <p:ext uri="{BB962C8B-B14F-4D97-AF65-F5344CB8AC3E}">
        <p14:creationId xmlns:p14="http://schemas.microsoft.com/office/powerpoint/2010/main" val="1056905394"/>
      </p:ext>
    </p:extLst>
  </p:cSld>
  <p:clrMapOvr>
    <a:masterClrMapping/>
  </p:clrMapOvr>
</p:notes>
</file>

<file path=ppt/notesSlides/notesSlide9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residuals</a:t>
            </a:r>
            <a:r>
              <a:rPr lang="en-US" baseline="0" dirty="0"/>
              <a:t> are evenly distributed around zero; therefore, residuals pass the tests.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941</a:t>
            </a:fld>
            <a:endParaRPr lang="en-US" dirty="0"/>
          </a:p>
        </p:txBody>
      </p:sp>
    </p:spTree>
    <p:extLst>
      <p:ext uri="{BB962C8B-B14F-4D97-AF65-F5344CB8AC3E}">
        <p14:creationId xmlns:p14="http://schemas.microsoft.com/office/powerpoint/2010/main" val="1823367479"/>
      </p:ext>
    </p:extLst>
  </p:cSld>
  <p:clrMapOvr>
    <a:masterClrMapping/>
  </p:clrMapOvr>
</p:notes>
</file>

<file path=ppt/notesSlides/notesSlide9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942</a:t>
            </a:fld>
            <a:endParaRPr lang="en-US" dirty="0"/>
          </a:p>
        </p:txBody>
      </p:sp>
    </p:spTree>
    <p:extLst>
      <p:ext uri="{BB962C8B-B14F-4D97-AF65-F5344CB8AC3E}">
        <p14:creationId xmlns:p14="http://schemas.microsoft.com/office/powerpoint/2010/main" val="2997664287"/>
      </p:ext>
    </p:extLst>
  </p:cSld>
  <p:clrMapOvr>
    <a:masterClrMapping/>
  </p:clrMapOvr>
</p:notes>
</file>

<file path=ppt/notesSlides/notesSlide9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Data transforms</a:t>
            </a:r>
            <a:r>
              <a:rPr lang="en-US" baseline="0" dirty="0"/>
              <a:t> </a:t>
            </a:r>
            <a:r>
              <a:rPr lang="en-US" dirty="0"/>
              <a:t>are usually applied so that the data appear to more closely meet assumptions of a statistical inference model to be applied or to improve the interpretability or appearance of graphs.</a:t>
            </a:r>
          </a:p>
          <a:p>
            <a:pPr>
              <a:buFont typeface="Arial" pitchFamily="34" charset="0"/>
              <a:buChar char="•"/>
            </a:pPr>
            <a:r>
              <a:rPr lang="en-US" dirty="0"/>
              <a:t> The </a:t>
            </a:r>
            <a:r>
              <a:rPr lang="en-US" b="1" dirty="0"/>
              <a:t>Box-Cox</a:t>
            </a:r>
            <a:r>
              <a:rPr lang="en-US" dirty="0"/>
              <a:t> is a power transformation, where the response is raised</a:t>
            </a:r>
            <a:r>
              <a:rPr lang="en-US" baseline="0" dirty="0"/>
              <a:t> to some power.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943</a:t>
            </a:fld>
            <a:endParaRPr lang="en-US" dirty="0"/>
          </a:p>
        </p:txBody>
      </p:sp>
    </p:spTree>
    <p:extLst>
      <p:ext uri="{BB962C8B-B14F-4D97-AF65-F5344CB8AC3E}">
        <p14:creationId xmlns:p14="http://schemas.microsoft.com/office/powerpoint/2010/main" val="3608323667"/>
      </p:ext>
    </p:extLst>
  </p:cSld>
  <p:clrMapOvr>
    <a:masterClrMapping/>
  </p:clrMapOvr>
</p:notes>
</file>

<file path=ppt/notesSlides/notesSlide9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944</a:t>
            </a:fld>
            <a:endParaRPr lang="en-US" dirty="0"/>
          </a:p>
        </p:txBody>
      </p:sp>
    </p:spTree>
    <p:extLst>
      <p:ext uri="{BB962C8B-B14F-4D97-AF65-F5344CB8AC3E}">
        <p14:creationId xmlns:p14="http://schemas.microsoft.com/office/powerpoint/2010/main" val="347497664"/>
      </p:ext>
    </p:extLst>
  </p:cSld>
  <p:clrMapOvr>
    <a:masterClrMapping/>
  </p:clrMapOvr>
</p:notes>
</file>

<file path=ppt/notesSlides/notesSlide9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this example</a:t>
            </a:r>
            <a:r>
              <a:rPr lang="en-US" baseline="0" dirty="0"/>
              <a:t> the Box Cox transformation will be used to transform non-normally distributed data to normal.</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945</a:t>
            </a:fld>
            <a:endParaRPr lang="en-US" dirty="0"/>
          </a:p>
        </p:txBody>
      </p:sp>
    </p:spTree>
    <p:extLst>
      <p:ext uri="{BB962C8B-B14F-4D97-AF65-F5344CB8AC3E}">
        <p14:creationId xmlns:p14="http://schemas.microsoft.com/office/powerpoint/2010/main" val="319309113"/>
      </p:ext>
    </p:extLst>
  </p:cSld>
  <p:clrMapOvr>
    <a:masterClrMapping/>
  </p:clrMapOvr>
</p:notes>
</file>

<file path=ppt/notesSlides/notesSlide9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946</a:t>
            </a:fld>
            <a:endParaRPr lang="en-US" dirty="0"/>
          </a:p>
        </p:txBody>
      </p:sp>
    </p:spTree>
    <p:extLst>
      <p:ext uri="{BB962C8B-B14F-4D97-AF65-F5344CB8AC3E}">
        <p14:creationId xmlns:p14="http://schemas.microsoft.com/office/powerpoint/2010/main" val="916534810"/>
      </p:ext>
    </p:extLst>
  </p:cSld>
  <p:clrMapOvr>
    <a:masterClrMapping/>
  </p:clrMapOvr>
</p:notes>
</file>

<file path=ppt/notesSlides/notesSlide9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947</a:t>
            </a:fld>
            <a:endParaRPr lang="en-US" dirty="0"/>
          </a:p>
        </p:txBody>
      </p:sp>
    </p:spTree>
    <p:extLst>
      <p:ext uri="{BB962C8B-B14F-4D97-AF65-F5344CB8AC3E}">
        <p14:creationId xmlns:p14="http://schemas.microsoft.com/office/powerpoint/2010/main" val="4120495128"/>
      </p:ext>
    </p:extLst>
  </p:cSld>
  <p:clrMapOvr>
    <a:masterClrMapping/>
  </p:clrMapOvr>
</p:notes>
</file>

<file path=ppt/notesSlides/notesSlide9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948</a:t>
            </a:fld>
            <a:endParaRPr lang="en-US" dirty="0"/>
          </a:p>
        </p:txBody>
      </p:sp>
    </p:spTree>
    <p:extLst>
      <p:ext uri="{BB962C8B-B14F-4D97-AF65-F5344CB8AC3E}">
        <p14:creationId xmlns:p14="http://schemas.microsoft.com/office/powerpoint/2010/main" val="1450921286"/>
      </p:ext>
    </p:extLst>
  </p:cSld>
  <p:clrMapOvr>
    <a:masterClrMapping/>
  </p:clrMapOvr>
</p:notes>
</file>

<file path=ppt/notesSlides/notesSlide9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949</a:t>
            </a:fld>
            <a:endParaRPr lang="en-US" dirty="0"/>
          </a:p>
        </p:txBody>
      </p:sp>
    </p:spTree>
    <p:extLst>
      <p:ext uri="{BB962C8B-B14F-4D97-AF65-F5344CB8AC3E}">
        <p14:creationId xmlns:p14="http://schemas.microsoft.com/office/powerpoint/2010/main" val="640448553"/>
      </p:ext>
    </p:extLst>
  </p:cSld>
  <p:clrMapOvr>
    <a:masterClrMapping/>
  </p:clrMapOvr>
</p:notes>
</file>

<file path=ppt/notesSlides/notesSlide9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950</a:t>
            </a:fld>
            <a:endParaRPr lang="en-US" dirty="0"/>
          </a:p>
        </p:txBody>
      </p:sp>
    </p:spTree>
    <p:extLst>
      <p:ext uri="{BB962C8B-B14F-4D97-AF65-F5344CB8AC3E}">
        <p14:creationId xmlns:p14="http://schemas.microsoft.com/office/powerpoint/2010/main" val="33714286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dirty="0"/>
          </a:p>
        </p:txBody>
      </p:sp>
      <p:sp>
        <p:nvSpPr>
          <p:cNvPr id="4" name="Slide Number Placeholder 3"/>
          <p:cNvSpPr>
            <a:spLocks noGrp="1"/>
          </p:cNvSpPr>
          <p:nvPr>
            <p:ph type="sldNum" sz="quarter" idx="5"/>
          </p:nvPr>
        </p:nvSpPr>
        <p:spPr/>
        <p:txBody>
          <a:bodyPr/>
          <a:lstStyle/>
          <a:p>
            <a:pPr>
              <a:defRPr/>
            </a:pPr>
            <a:fld id="{F374312C-9EAC-4304-8220-DA50105D234E}" type="slidenum">
              <a:rPr lang="en-US" smtClean="0"/>
              <a:pPr>
                <a:defRPr/>
              </a:pPr>
              <a:t>96</a:t>
            </a:fld>
            <a:endParaRPr lang="en-US" dirty="0"/>
          </a:p>
        </p:txBody>
      </p:sp>
    </p:spTree>
    <p:extLst>
      <p:ext uri="{BB962C8B-B14F-4D97-AF65-F5344CB8AC3E}">
        <p14:creationId xmlns:p14="http://schemas.microsoft.com/office/powerpoint/2010/main" val="2789151929"/>
      </p:ext>
    </p:extLst>
  </p:cSld>
  <p:clrMapOvr>
    <a:masterClrMapping/>
  </p:clrMapOvr>
</p:notes>
</file>

<file path=ppt/notesSlides/notesSlide9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tabLst/>
              <a:defRPr/>
            </a:pPr>
            <a:r>
              <a:rPr lang="en-US" dirty="0"/>
              <a:t>The software</a:t>
            </a:r>
            <a:r>
              <a:rPr lang="en-US" baseline="0" dirty="0"/>
              <a:t> looks for the optimal value of lambda that minimizes the SSE (Sum of Squares of Error). In this case the minimum value is 0.12.</a:t>
            </a:r>
            <a:endParaRPr lang="en-US" dirty="0"/>
          </a:p>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951</a:t>
            </a:fld>
            <a:endParaRPr lang="en-US" dirty="0"/>
          </a:p>
        </p:txBody>
      </p:sp>
    </p:spTree>
    <p:extLst>
      <p:ext uri="{BB962C8B-B14F-4D97-AF65-F5344CB8AC3E}">
        <p14:creationId xmlns:p14="http://schemas.microsoft.com/office/powerpoint/2010/main" val="1498561998"/>
      </p:ext>
    </p:extLst>
  </p:cSld>
  <p:clrMapOvr>
    <a:masterClrMapping/>
  </p:clrMapOvr>
</p:notes>
</file>

<file path=ppt/notesSlides/notesSlide9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952</a:t>
            </a:fld>
            <a:endParaRPr lang="en-US" dirty="0"/>
          </a:p>
        </p:txBody>
      </p:sp>
    </p:spTree>
    <p:extLst>
      <p:ext uri="{BB962C8B-B14F-4D97-AF65-F5344CB8AC3E}">
        <p14:creationId xmlns:p14="http://schemas.microsoft.com/office/powerpoint/2010/main" val="2230434781"/>
      </p:ext>
    </p:extLst>
  </p:cSld>
  <p:clrMapOvr>
    <a:masterClrMapping/>
  </p:clrMapOvr>
</p:notes>
</file>

<file path=ppt/notesSlides/notesSlide9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953</a:t>
            </a:fld>
            <a:endParaRPr lang="en-US" dirty="0"/>
          </a:p>
        </p:txBody>
      </p:sp>
    </p:spTree>
    <p:extLst>
      <p:ext uri="{BB962C8B-B14F-4D97-AF65-F5344CB8AC3E}">
        <p14:creationId xmlns:p14="http://schemas.microsoft.com/office/powerpoint/2010/main" val="2026306106"/>
      </p:ext>
    </p:extLst>
  </p:cSld>
  <p:clrMapOvr>
    <a:masterClrMapping/>
  </p:clrMapOvr>
</p:notes>
</file>

<file path=ppt/notesSlides/notesSlide9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After transformation, the data are normally distributed.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954</a:t>
            </a:fld>
            <a:endParaRPr lang="en-US" dirty="0"/>
          </a:p>
        </p:txBody>
      </p:sp>
    </p:spTree>
    <p:extLst>
      <p:ext uri="{BB962C8B-B14F-4D97-AF65-F5344CB8AC3E}">
        <p14:creationId xmlns:p14="http://schemas.microsoft.com/office/powerpoint/2010/main" val="3660442585"/>
      </p:ext>
    </p:extLst>
  </p:cSld>
  <p:clrMapOvr>
    <a:masterClrMapping/>
  </p:clrMapOvr>
</p:notes>
</file>

<file path=ppt/notesSlides/notesSlide9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955</a:t>
            </a:fld>
            <a:endParaRPr lang="en-US" dirty="0"/>
          </a:p>
        </p:txBody>
      </p:sp>
    </p:spTree>
    <p:extLst>
      <p:ext uri="{BB962C8B-B14F-4D97-AF65-F5344CB8AC3E}">
        <p14:creationId xmlns:p14="http://schemas.microsoft.com/office/powerpoint/2010/main" val="2751179548"/>
      </p:ext>
    </p:extLst>
  </p:cSld>
  <p:clrMapOvr>
    <a:masterClrMapping/>
  </p:clrMapOvr>
</p:notes>
</file>

<file path=ppt/notesSlides/notesSlide9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Stepwise</a:t>
            </a:r>
            <a:r>
              <a:rPr lang="en-US" b="1" baseline="0" dirty="0"/>
              <a:t> regression </a:t>
            </a:r>
            <a:r>
              <a:rPr lang="en-US" baseline="0" dirty="0"/>
              <a:t>is a method of selecting a regression model from a large number of independent variables through an automated series of tests. Different statistical methods can be used.</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956</a:t>
            </a:fld>
            <a:endParaRPr lang="en-US" dirty="0"/>
          </a:p>
        </p:txBody>
      </p:sp>
    </p:spTree>
    <p:extLst>
      <p:ext uri="{BB962C8B-B14F-4D97-AF65-F5344CB8AC3E}">
        <p14:creationId xmlns:p14="http://schemas.microsoft.com/office/powerpoint/2010/main" val="2003673262"/>
      </p:ext>
    </p:extLst>
  </p:cSld>
  <p:clrMapOvr>
    <a:masterClrMapping/>
  </p:clrMapOvr>
</p:notes>
</file>

<file path=ppt/notesSlides/notesSlide9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t>
            </a:r>
            <a:r>
              <a:rPr lang="en-US" b="1" dirty="0"/>
              <a:t>Forward selection </a:t>
            </a:r>
            <a:r>
              <a:rPr lang="en-US" dirty="0"/>
              <a:t>starts with no predictors and adds them one at a time until additional variables no longer improve the model.</a:t>
            </a:r>
          </a:p>
          <a:p>
            <a:pPr>
              <a:buFont typeface="Arial" pitchFamily="34" charset="0"/>
              <a:buChar char="•"/>
            </a:pPr>
            <a:r>
              <a:rPr lang="en-US" dirty="0"/>
              <a:t> </a:t>
            </a:r>
            <a:r>
              <a:rPr lang="en-US" b="1" dirty="0"/>
              <a:t>Backward selection </a:t>
            </a:r>
            <a:r>
              <a:rPr lang="en-US" dirty="0"/>
              <a:t>is just the opposite: start with all potential</a:t>
            </a:r>
            <a:r>
              <a:rPr lang="en-US" baseline="0" dirty="0"/>
              <a:t> predictors and back out one at a time until the model is no longer improved.</a:t>
            </a:r>
          </a:p>
          <a:p>
            <a:pPr>
              <a:buFont typeface="Arial" pitchFamily="34" charset="0"/>
              <a:buChar char="•"/>
            </a:pPr>
            <a:r>
              <a:rPr lang="en-US" baseline="0" dirty="0"/>
              <a:t> </a:t>
            </a:r>
            <a:r>
              <a:rPr lang="en-US" b="1" baseline="0" dirty="0"/>
              <a:t>Mixed selection </a:t>
            </a:r>
            <a:r>
              <a:rPr lang="en-US" baseline="0" dirty="0"/>
              <a:t>is a combination of forward and backward selection.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957</a:t>
            </a:fld>
            <a:endParaRPr lang="en-US" dirty="0"/>
          </a:p>
        </p:txBody>
      </p:sp>
    </p:spTree>
    <p:extLst>
      <p:ext uri="{BB962C8B-B14F-4D97-AF65-F5344CB8AC3E}">
        <p14:creationId xmlns:p14="http://schemas.microsoft.com/office/powerpoint/2010/main" val="4121967947"/>
      </p:ext>
    </p:extLst>
  </p:cSld>
  <p:clrMapOvr>
    <a:masterClrMapping/>
  </p:clrMapOvr>
</p:notes>
</file>

<file path=ppt/notesSlides/notesSlide9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958</a:t>
            </a:fld>
            <a:endParaRPr lang="en-US" dirty="0"/>
          </a:p>
        </p:txBody>
      </p:sp>
    </p:spTree>
    <p:extLst>
      <p:ext uri="{BB962C8B-B14F-4D97-AF65-F5344CB8AC3E}">
        <p14:creationId xmlns:p14="http://schemas.microsoft.com/office/powerpoint/2010/main" val="181010288"/>
      </p:ext>
    </p:extLst>
  </p:cSld>
  <p:clrMapOvr>
    <a:masterClrMapping/>
  </p:clrMapOvr>
</p:notes>
</file>

<file path=ppt/notesSlides/notesSlide9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959</a:t>
            </a:fld>
            <a:endParaRPr lang="en-US" dirty="0"/>
          </a:p>
        </p:txBody>
      </p:sp>
    </p:spTree>
    <p:extLst>
      <p:ext uri="{BB962C8B-B14F-4D97-AF65-F5344CB8AC3E}">
        <p14:creationId xmlns:p14="http://schemas.microsoft.com/office/powerpoint/2010/main" val="728263850"/>
      </p:ext>
    </p:extLst>
  </p:cSld>
  <p:clrMapOvr>
    <a:masterClrMapping/>
  </p:clrMapOvr>
</p:notes>
</file>

<file path=ppt/notesSlides/notesSlide9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960</a:t>
            </a:fld>
            <a:endParaRPr lang="en-US" dirty="0"/>
          </a:p>
        </p:txBody>
      </p:sp>
    </p:spTree>
    <p:extLst>
      <p:ext uri="{BB962C8B-B14F-4D97-AF65-F5344CB8AC3E}">
        <p14:creationId xmlns:p14="http://schemas.microsoft.com/office/powerpoint/2010/main" val="283325242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t>This is the structure of a</a:t>
            </a:r>
            <a:r>
              <a:rPr lang="en-US" sz="1200" baseline="0" dirty="0"/>
              <a:t> House of Quality. You can see that is contains the following elements (sometimes referred to a rooms):</a:t>
            </a:r>
          </a:p>
          <a:p>
            <a:pPr marL="171450" indent="-171450">
              <a:buFont typeface="Arial" pitchFamily="34" charset="0"/>
              <a:buChar char="•"/>
            </a:pPr>
            <a:r>
              <a:rPr lang="en-US" sz="1200" dirty="0"/>
              <a:t>Customer Requirements or</a:t>
            </a:r>
            <a:r>
              <a:rPr lang="en-US" sz="1200" baseline="0" dirty="0"/>
              <a:t> the “</a:t>
            </a:r>
            <a:r>
              <a:rPr lang="en-US" sz="1200" dirty="0"/>
              <a:t>What’s” derived from VOC</a:t>
            </a:r>
            <a:r>
              <a:rPr lang="en-US" sz="1200" baseline="0" dirty="0"/>
              <a:t> and </a:t>
            </a:r>
            <a:r>
              <a:rPr lang="en-US" sz="1200" dirty="0"/>
              <a:t>CTQs</a:t>
            </a:r>
          </a:p>
          <a:p>
            <a:pPr marL="171450" indent="-171450">
              <a:buFont typeface="Arial" pitchFamily="34" charset="0"/>
              <a:buChar char="•"/>
            </a:pPr>
            <a:r>
              <a:rPr lang="en-US" sz="1200" dirty="0"/>
              <a:t>Technical specifications</a:t>
            </a:r>
            <a:r>
              <a:rPr lang="en-US" sz="1200" baseline="0" dirty="0"/>
              <a:t> or </a:t>
            </a:r>
            <a:r>
              <a:rPr lang="en-US" sz="1200" dirty="0"/>
              <a:t>Design Requirements (the “How’s”)</a:t>
            </a:r>
          </a:p>
          <a:p>
            <a:pPr marL="171450" indent="-171450">
              <a:buFont typeface="Arial" pitchFamily="34" charset="0"/>
              <a:buChar char="•"/>
            </a:pPr>
            <a:r>
              <a:rPr lang="en-US" sz="1200" dirty="0"/>
              <a:t>Relationship Matrix (the</a:t>
            </a:r>
            <a:r>
              <a:rPr lang="en-US" sz="1200" baseline="0" dirty="0"/>
              <a:t> Roof or “</a:t>
            </a:r>
            <a:r>
              <a:rPr lang="en-US" sz="1200" dirty="0"/>
              <a:t>What’s” and “How’s”)</a:t>
            </a:r>
          </a:p>
          <a:p>
            <a:pPr marL="171450" indent="-171450">
              <a:buFont typeface="Arial" pitchFamily="34" charset="0"/>
              <a:buChar char="•"/>
            </a:pPr>
            <a:r>
              <a:rPr lang="en-US" sz="1200" dirty="0"/>
              <a:t>Prioritized Customer Requirements</a:t>
            </a:r>
          </a:p>
          <a:p>
            <a:pPr marL="171450" indent="-171450">
              <a:buFont typeface="Arial" pitchFamily="34" charset="0"/>
              <a:buChar char="•"/>
            </a:pPr>
            <a:r>
              <a:rPr lang="en-US" sz="1200" dirty="0"/>
              <a:t>Competitive Assessment</a:t>
            </a:r>
          </a:p>
          <a:p>
            <a:pPr marL="171450" indent="-171450">
              <a:buFont typeface="Arial" pitchFamily="34" charset="0"/>
              <a:buChar char="•"/>
            </a:pPr>
            <a:r>
              <a:rPr lang="en-US" sz="1200" dirty="0"/>
              <a:t>Interrelationships or Correlation Matrix (the “How’s”)</a:t>
            </a:r>
          </a:p>
          <a:p>
            <a:pPr marL="171450" indent="-171450">
              <a:buFont typeface="Arial" pitchFamily="34" charset="0"/>
              <a:buChar char="•"/>
            </a:pPr>
            <a:r>
              <a:rPr lang="en-US" sz="1200" dirty="0"/>
              <a:t>Prioritized Design Requirements</a:t>
            </a:r>
          </a:p>
          <a:p>
            <a:endParaRPr lang="en-US" dirty="0"/>
          </a:p>
        </p:txBody>
      </p:sp>
      <p:sp>
        <p:nvSpPr>
          <p:cNvPr id="4" name="Slide Number Placeholder 3"/>
          <p:cNvSpPr>
            <a:spLocks noGrp="1"/>
          </p:cNvSpPr>
          <p:nvPr>
            <p:ph type="sldNum" sz="quarter" idx="5"/>
          </p:nvPr>
        </p:nvSpPr>
        <p:spPr/>
        <p:txBody>
          <a:bodyPr/>
          <a:lstStyle/>
          <a:p>
            <a:pPr>
              <a:defRPr/>
            </a:pPr>
            <a:fld id="{A8311005-058B-4327-A552-D96E0CBC2339}" type="slidenum">
              <a:rPr lang="en-US" smtClean="0"/>
              <a:pPr>
                <a:defRPr/>
              </a:pPr>
              <a:t>97</a:t>
            </a:fld>
            <a:endParaRPr lang="en-US" dirty="0"/>
          </a:p>
        </p:txBody>
      </p:sp>
    </p:spTree>
    <p:extLst>
      <p:ext uri="{BB962C8B-B14F-4D97-AF65-F5344CB8AC3E}">
        <p14:creationId xmlns:p14="http://schemas.microsoft.com/office/powerpoint/2010/main" val="3352762820"/>
      </p:ext>
    </p:extLst>
  </p:cSld>
  <p:clrMapOvr>
    <a:masterClrMapping/>
  </p:clrMapOvr>
</p:notes>
</file>

<file path=ppt/notesSlides/notesSlide9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961</a:t>
            </a:fld>
            <a:endParaRPr lang="en-US" dirty="0"/>
          </a:p>
        </p:txBody>
      </p:sp>
    </p:spTree>
    <p:extLst>
      <p:ext uri="{BB962C8B-B14F-4D97-AF65-F5344CB8AC3E}">
        <p14:creationId xmlns:p14="http://schemas.microsoft.com/office/powerpoint/2010/main" val="3567426158"/>
      </p:ext>
    </p:extLst>
  </p:cSld>
  <p:clrMapOvr>
    <a:masterClrMapping/>
  </p:clrMapOvr>
</p:notes>
</file>

<file path=ppt/notesSlides/notesSlide9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962</a:t>
            </a:fld>
            <a:endParaRPr lang="en-US" dirty="0"/>
          </a:p>
        </p:txBody>
      </p:sp>
    </p:spTree>
    <p:extLst>
      <p:ext uri="{BB962C8B-B14F-4D97-AF65-F5344CB8AC3E}">
        <p14:creationId xmlns:p14="http://schemas.microsoft.com/office/powerpoint/2010/main" val="3545176391"/>
      </p:ext>
    </p:extLst>
  </p:cSld>
  <p:clrMapOvr>
    <a:masterClrMapping/>
  </p:clrMapOvr>
</p:notes>
</file>

<file path=ppt/notesSlides/notesSlide9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insignificant</a:t>
            </a:r>
            <a:r>
              <a:rPr lang="en-US" baseline="0" dirty="0"/>
              <a:t> factor is not shown.</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963</a:t>
            </a:fld>
            <a:endParaRPr lang="en-US" dirty="0"/>
          </a:p>
        </p:txBody>
      </p:sp>
    </p:spTree>
    <p:extLst>
      <p:ext uri="{BB962C8B-B14F-4D97-AF65-F5344CB8AC3E}">
        <p14:creationId xmlns:p14="http://schemas.microsoft.com/office/powerpoint/2010/main" val="2584933673"/>
      </p:ext>
    </p:extLst>
  </p:cSld>
  <p:clrMapOvr>
    <a:masterClrMapping/>
  </p:clrMapOvr>
</p:notes>
</file>

<file path=ppt/notesSlides/notesSlide9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964</a:t>
            </a:fld>
            <a:endParaRPr lang="en-US" dirty="0"/>
          </a:p>
        </p:txBody>
      </p:sp>
    </p:spTree>
    <p:extLst>
      <p:ext uri="{BB962C8B-B14F-4D97-AF65-F5344CB8AC3E}">
        <p14:creationId xmlns:p14="http://schemas.microsoft.com/office/powerpoint/2010/main" val="4062782850"/>
      </p:ext>
    </p:extLst>
  </p:cSld>
  <p:clrMapOvr>
    <a:masterClrMapping/>
  </p:clrMapOvr>
</p:notes>
</file>

<file path=ppt/notesSlides/notesSlide9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1" dirty="0"/>
              <a:t>Logistic regression </a:t>
            </a:r>
            <a:r>
              <a:rPr lang="en-US" dirty="0"/>
              <a:t>is a type of regression analysis used for predicting the outcome of a categorical dependent variable, based on one or more predictor variables. A logistic function</a:t>
            </a:r>
            <a:r>
              <a:rPr lang="en-US" baseline="0" dirty="0"/>
              <a:t> is used to model t</a:t>
            </a:r>
            <a:r>
              <a:rPr lang="en-US" dirty="0"/>
              <a:t>he probabilities. It is used to describe the possible outcome of a single trial as a function of explanatory variables.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965</a:t>
            </a:fld>
            <a:endParaRPr lang="en-US" dirty="0"/>
          </a:p>
        </p:txBody>
      </p:sp>
    </p:spTree>
    <p:extLst>
      <p:ext uri="{BB962C8B-B14F-4D97-AF65-F5344CB8AC3E}">
        <p14:creationId xmlns:p14="http://schemas.microsoft.com/office/powerpoint/2010/main" val="219904811"/>
      </p:ext>
    </p:extLst>
  </p:cSld>
  <p:clrMapOvr>
    <a:masterClrMapping/>
  </p:clrMapOvr>
</p:notes>
</file>

<file path=ppt/notesSlides/notesSlide9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The function f(z) ranges between 0 and 1, as probability does. The value of z can be any 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966</a:t>
            </a:fld>
            <a:endParaRPr lang="en-US" dirty="0"/>
          </a:p>
        </p:txBody>
      </p:sp>
    </p:spTree>
    <p:extLst>
      <p:ext uri="{BB962C8B-B14F-4D97-AF65-F5344CB8AC3E}">
        <p14:creationId xmlns:p14="http://schemas.microsoft.com/office/powerpoint/2010/main" val="3701071621"/>
      </p:ext>
    </p:extLst>
  </p:cSld>
  <p:clrMapOvr>
    <a:masterClrMapping/>
  </p:clrMapOvr>
</p:notes>
</file>

<file path=ppt/notesSlides/notesSlide9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Z represents the weight</a:t>
            </a:r>
            <a:r>
              <a:rPr lang="en-US" baseline="0" dirty="0"/>
              <a:t>ed sum of all of the predictive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967</a:t>
            </a:fld>
            <a:endParaRPr lang="en-US" dirty="0"/>
          </a:p>
        </p:txBody>
      </p:sp>
    </p:spTree>
    <p:extLst>
      <p:ext uri="{BB962C8B-B14F-4D97-AF65-F5344CB8AC3E}">
        <p14:creationId xmlns:p14="http://schemas.microsoft.com/office/powerpoint/2010/main" val="1962134780"/>
      </p:ext>
    </p:extLst>
  </p:cSld>
  <p:clrMapOvr>
    <a:masterClrMapping/>
  </p:clrMapOvr>
</p:notes>
</file>

<file path=ppt/notesSlides/notesSlide9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Another of way of representing</a:t>
            </a:r>
            <a:r>
              <a:rPr lang="en-US" baseline="0" dirty="0"/>
              <a:t> f(z) is by replacing the z with the sum of the predictive variables.</a:t>
            </a:r>
          </a:p>
          <a:p>
            <a:pPr>
              <a:buFont typeface="Arial" pitchFamily="34" charset="0"/>
              <a:buChar char="•"/>
            </a:pPr>
            <a:r>
              <a:rPr lang="en-US" baseline="0" dirty="0"/>
              <a:t> Y = f(z) = the probability of an event occurring when the predictors are at a value of x1, x2…xk.</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968</a:t>
            </a:fld>
            <a:endParaRPr lang="en-US" dirty="0"/>
          </a:p>
        </p:txBody>
      </p:sp>
    </p:spTree>
    <p:extLst>
      <p:ext uri="{BB962C8B-B14F-4D97-AF65-F5344CB8AC3E}">
        <p14:creationId xmlns:p14="http://schemas.microsoft.com/office/powerpoint/2010/main" val="1761827883"/>
      </p:ext>
    </p:extLst>
  </p:cSld>
  <p:clrMapOvr>
    <a:masterClrMapping/>
  </p:clrMapOvr>
</p:notes>
</file>

<file path=ppt/notesSlides/notesSlide9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969</a:t>
            </a:fld>
            <a:endParaRPr lang="en-US" dirty="0"/>
          </a:p>
        </p:txBody>
      </p:sp>
    </p:spTree>
    <p:extLst>
      <p:ext uri="{BB962C8B-B14F-4D97-AF65-F5344CB8AC3E}">
        <p14:creationId xmlns:p14="http://schemas.microsoft.com/office/powerpoint/2010/main" val="2583839636"/>
      </p:ext>
    </p:extLst>
  </p:cSld>
  <p:clrMapOvr>
    <a:masterClrMapping/>
  </p:clrMapOvr>
</p:notes>
</file>

<file path=ppt/notesSlides/notesSlide9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970</a:t>
            </a:fld>
            <a:endParaRPr lang="en-US" dirty="0"/>
          </a:p>
        </p:txBody>
      </p:sp>
    </p:spTree>
    <p:extLst>
      <p:ext uri="{BB962C8B-B14F-4D97-AF65-F5344CB8AC3E}">
        <p14:creationId xmlns:p14="http://schemas.microsoft.com/office/powerpoint/2010/main" val="392191888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itchFamily="34" charset="0"/>
              <a:buChar char="•"/>
            </a:pPr>
            <a:r>
              <a:rPr lang="en-US" b="1" dirty="0"/>
              <a:t>Customers</a:t>
            </a:r>
            <a:r>
              <a:rPr lang="en-US" dirty="0"/>
              <a:t> drive the development of the product, not the designers. Hence is it necessary to determine what</a:t>
            </a:r>
            <a:r>
              <a:rPr lang="en-US" baseline="0" dirty="0"/>
              <a:t> </a:t>
            </a:r>
            <a:r>
              <a:rPr lang="en-US" dirty="0"/>
              <a:t>are</a:t>
            </a:r>
            <a:r>
              <a:rPr lang="en-US" baseline="0" dirty="0"/>
              <a:t> the </a:t>
            </a:r>
            <a:r>
              <a:rPr lang="en-US" dirty="0"/>
              <a:t>important customer requirements. </a:t>
            </a:r>
          </a:p>
          <a:p>
            <a:pPr marL="171450" indent="-171450">
              <a:buFont typeface="Arial" pitchFamily="34" charset="0"/>
              <a:buChar char="•"/>
            </a:pPr>
            <a:r>
              <a:rPr lang="en-US" dirty="0"/>
              <a:t>Customers will provide the requirements in their own language; you</a:t>
            </a:r>
            <a:r>
              <a:rPr lang="en-US" baseline="0" dirty="0"/>
              <a:t> will need to </a:t>
            </a:r>
            <a:r>
              <a:rPr lang="en-US" dirty="0"/>
              <a:t>categorize the requirements based on importance. General customer requirements are: </a:t>
            </a:r>
          </a:p>
          <a:p>
            <a:pPr marL="685800" lvl="1" indent="-228600">
              <a:buFont typeface="+mj-lt"/>
              <a:buAutoNum type="arabicParenR"/>
            </a:pPr>
            <a:r>
              <a:rPr lang="en-US" dirty="0"/>
              <a:t>human factors</a:t>
            </a:r>
          </a:p>
          <a:p>
            <a:pPr marL="685800" lvl="1" indent="-228600">
              <a:buFont typeface="+mj-lt"/>
              <a:buAutoNum type="arabicParenR"/>
            </a:pPr>
            <a:r>
              <a:rPr lang="en-US" dirty="0"/>
              <a:t>physical requirements</a:t>
            </a:r>
          </a:p>
          <a:p>
            <a:pPr marL="685800" lvl="1" indent="-228600">
              <a:buFont typeface="+mj-lt"/>
              <a:buAutoNum type="arabicParenR"/>
            </a:pPr>
            <a:r>
              <a:rPr lang="en-US" dirty="0"/>
              <a:t>reliability</a:t>
            </a:r>
          </a:p>
          <a:p>
            <a:pPr marL="685800" lvl="1" indent="-228600">
              <a:buFont typeface="+mj-lt"/>
              <a:buAutoNum type="arabicParenR"/>
            </a:pPr>
            <a:r>
              <a:rPr lang="en-US" dirty="0"/>
              <a:t>life-cycle concerns</a:t>
            </a:r>
          </a:p>
          <a:p>
            <a:pPr marL="685800" lvl="1" indent="-228600">
              <a:buFont typeface="+mj-lt"/>
              <a:buAutoNum type="arabicParenR"/>
            </a:pPr>
            <a:r>
              <a:rPr lang="en-US" dirty="0"/>
              <a:t>manufacturing requirements.</a:t>
            </a:r>
          </a:p>
        </p:txBody>
      </p:sp>
      <p:sp>
        <p:nvSpPr>
          <p:cNvPr id="4" name="Slide Number Placeholder 3"/>
          <p:cNvSpPr>
            <a:spLocks noGrp="1"/>
          </p:cNvSpPr>
          <p:nvPr>
            <p:ph type="sldNum" sz="quarter" idx="5"/>
          </p:nvPr>
        </p:nvSpPr>
        <p:spPr/>
        <p:txBody>
          <a:bodyPr/>
          <a:lstStyle/>
          <a:p>
            <a:pPr>
              <a:defRPr/>
            </a:pPr>
            <a:fld id="{2CAF01D0-DC7D-4943-BD7E-423A22DA23AF}" type="slidenum">
              <a:rPr lang="en-US" smtClean="0"/>
              <a:pPr>
                <a:defRPr/>
              </a:pPr>
              <a:t>98</a:t>
            </a:fld>
            <a:endParaRPr lang="en-US" dirty="0"/>
          </a:p>
        </p:txBody>
      </p:sp>
    </p:spTree>
    <p:extLst>
      <p:ext uri="{BB962C8B-B14F-4D97-AF65-F5344CB8AC3E}">
        <p14:creationId xmlns:p14="http://schemas.microsoft.com/office/powerpoint/2010/main" val="3891204341"/>
      </p:ext>
    </p:extLst>
  </p:cSld>
  <p:clrMapOvr>
    <a:masterClrMapping/>
  </p:clrMapOvr>
</p:notes>
</file>

<file path=ppt/notesSlides/notesSlide9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Because probability</a:t>
            </a:r>
            <a:r>
              <a:rPr lang="en-US" baseline="0" dirty="0"/>
              <a:t> can be expressed by the odds, and we can express probability through the logistic function, we can equate probability, odds, and ultimately the sum of the independent variables. Therefore the ln(odds) = the sum of the independent variables.</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971</a:t>
            </a:fld>
            <a:endParaRPr lang="en-US" dirty="0"/>
          </a:p>
        </p:txBody>
      </p:sp>
    </p:spTree>
    <p:extLst>
      <p:ext uri="{BB962C8B-B14F-4D97-AF65-F5344CB8AC3E}">
        <p14:creationId xmlns:p14="http://schemas.microsoft.com/office/powerpoint/2010/main" val="2797580370"/>
      </p:ext>
    </p:extLst>
  </p:cSld>
  <p:clrMapOvr>
    <a:masterClrMapping/>
  </p:clrMapOvr>
</p:notes>
</file>

<file path=ppt/notesSlides/notesSlide9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There are three types of logistic regression,</a:t>
            </a:r>
            <a:r>
              <a:rPr lang="en-US" baseline="0" dirty="0"/>
              <a:t> one for each type of dependent variable: </a:t>
            </a:r>
            <a:r>
              <a:rPr lang="en-US" i="1" baseline="0" dirty="0"/>
              <a:t>binary</a:t>
            </a:r>
            <a:r>
              <a:rPr lang="en-US" baseline="0" dirty="0"/>
              <a:t>,</a:t>
            </a:r>
            <a:r>
              <a:rPr lang="en-US" i="1" baseline="0" dirty="0"/>
              <a:t> nominal</a:t>
            </a:r>
            <a:r>
              <a:rPr lang="en-US" baseline="0" dirty="0"/>
              <a:t>, or </a:t>
            </a:r>
            <a:r>
              <a:rPr lang="en-US" i="1" baseline="0" dirty="0"/>
              <a:t>logistic</a:t>
            </a:r>
            <a:r>
              <a:rPr lang="en-US" baseline="0" dirty="0"/>
              <a:t>. Independent variables can be continuous or discrete.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972</a:t>
            </a:fld>
            <a:endParaRPr lang="en-US" dirty="0"/>
          </a:p>
        </p:txBody>
      </p:sp>
    </p:spTree>
    <p:extLst>
      <p:ext uri="{BB962C8B-B14F-4D97-AF65-F5344CB8AC3E}">
        <p14:creationId xmlns:p14="http://schemas.microsoft.com/office/powerpoint/2010/main" val="2706150962"/>
      </p:ext>
    </p:extLst>
  </p:cSld>
  <p:clrMapOvr>
    <a:masterClrMapping/>
  </p:clrMapOvr>
</p:notes>
</file>

<file path=ppt/notesSlides/notesSlide9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973</a:t>
            </a:fld>
            <a:endParaRPr lang="en-US" dirty="0"/>
          </a:p>
        </p:txBody>
      </p:sp>
    </p:spTree>
    <p:extLst>
      <p:ext uri="{BB962C8B-B14F-4D97-AF65-F5344CB8AC3E}">
        <p14:creationId xmlns:p14="http://schemas.microsoft.com/office/powerpoint/2010/main" val="505931461"/>
      </p:ext>
    </p:extLst>
  </p:cSld>
  <p:clrMapOvr>
    <a:masterClrMapping/>
  </p:clrMapOvr>
</p:notes>
</file>

<file path=ppt/notesSlides/notesSlide9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974</a:t>
            </a:fld>
            <a:endParaRPr lang="en-US" dirty="0"/>
          </a:p>
        </p:txBody>
      </p:sp>
    </p:spTree>
    <p:extLst>
      <p:ext uri="{BB962C8B-B14F-4D97-AF65-F5344CB8AC3E}">
        <p14:creationId xmlns:p14="http://schemas.microsoft.com/office/powerpoint/2010/main" val="2694682603"/>
      </p:ext>
    </p:extLst>
  </p:cSld>
  <p:clrMapOvr>
    <a:masterClrMapping/>
  </p:clrMapOvr>
</p:notes>
</file>

<file path=ppt/notesSlides/notesSlide9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975</a:t>
            </a:fld>
            <a:endParaRPr lang="en-US" dirty="0"/>
          </a:p>
        </p:txBody>
      </p:sp>
    </p:spTree>
    <p:extLst>
      <p:ext uri="{BB962C8B-B14F-4D97-AF65-F5344CB8AC3E}">
        <p14:creationId xmlns:p14="http://schemas.microsoft.com/office/powerpoint/2010/main" val="1917765745"/>
      </p:ext>
    </p:extLst>
  </p:cSld>
  <p:clrMapOvr>
    <a:masterClrMapping/>
  </p:clrMapOvr>
</p:notes>
</file>

<file path=ppt/notesSlides/notesSlide9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976</a:t>
            </a:fld>
            <a:endParaRPr lang="en-US" dirty="0"/>
          </a:p>
        </p:txBody>
      </p:sp>
    </p:spTree>
    <p:extLst>
      <p:ext uri="{BB962C8B-B14F-4D97-AF65-F5344CB8AC3E}">
        <p14:creationId xmlns:p14="http://schemas.microsoft.com/office/powerpoint/2010/main" val="475661426"/>
      </p:ext>
    </p:extLst>
  </p:cSld>
  <p:clrMapOvr>
    <a:masterClrMapping/>
  </p:clrMapOvr>
</p:notes>
</file>

<file path=ppt/notesSlides/notesSlide9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 the p-value</a:t>
            </a:r>
            <a:r>
              <a:rPr lang="en-US" baseline="0" dirty="0"/>
              <a:t> for each independent variable to assess the model and remove those with p-values &gt; 0.05 one at a time, starting with the highest p-value.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977</a:t>
            </a:fld>
            <a:endParaRPr lang="en-US" dirty="0"/>
          </a:p>
        </p:txBody>
      </p:sp>
    </p:spTree>
    <p:extLst>
      <p:ext uri="{BB962C8B-B14F-4D97-AF65-F5344CB8AC3E}">
        <p14:creationId xmlns:p14="http://schemas.microsoft.com/office/powerpoint/2010/main" val="3036351318"/>
      </p:ext>
    </p:extLst>
  </p:cSld>
  <p:clrMapOvr>
    <a:masterClrMapping/>
  </p:clrMapOvr>
</p:notes>
</file>

<file path=ppt/notesSlides/notesSlide9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978</a:t>
            </a:fld>
            <a:endParaRPr lang="en-US" dirty="0"/>
          </a:p>
        </p:txBody>
      </p:sp>
    </p:spTree>
    <p:extLst>
      <p:ext uri="{BB962C8B-B14F-4D97-AF65-F5344CB8AC3E}">
        <p14:creationId xmlns:p14="http://schemas.microsoft.com/office/powerpoint/2010/main" val="1962082513"/>
      </p:ext>
    </p:extLst>
  </p:cSld>
  <p:clrMapOvr>
    <a:masterClrMapping/>
  </p:clrMapOvr>
</p:notes>
</file>

<file path=ppt/notesSlides/notesSlide9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979</a:t>
            </a:fld>
            <a:endParaRPr lang="en-US" dirty="0"/>
          </a:p>
        </p:txBody>
      </p:sp>
    </p:spTree>
    <p:extLst>
      <p:ext uri="{BB962C8B-B14F-4D97-AF65-F5344CB8AC3E}">
        <p14:creationId xmlns:p14="http://schemas.microsoft.com/office/powerpoint/2010/main" val="1332172483"/>
      </p:ext>
    </p:extLst>
  </p:cSld>
  <p:clrMapOvr>
    <a:masterClrMapping/>
  </p:clrMapOvr>
</p:notes>
</file>

<file path=ppt/notesSlides/notesSlide9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980</a:t>
            </a:fld>
            <a:endParaRPr lang="en-US" dirty="0"/>
          </a:p>
        </p:txBody>
      </p:sp>
    </p:spTree>
    <p:extLst>
      <p:ext uri="{BB962C8B-B14F-4D97-AF65-F5344CB8AC3E}">
        <p14:creationId xmlns:p14="http://schemas.microsoft.com/office/powerpoint/2010/main" val="258297353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 goal is to develop a set of technical specifications from the customer’s requirements. </a:t>
            </a:r>
          </a:p>
          <a:p>
            <a:pPr marL="171450" indent="-171450" algn="just">
              <a:buFont typeface="Arial" pitchFamily="34" charset="0"/>
              <a:buChar char="•"/>
            </a:pPr>
            <a:r>
              <a:rPr lang="en-US" dirty="0"/>
              <a:t>Designers</a:t>
            </a:r>
            <a:r>
              <a:rPr lang="en-US" baseline="0" dirty="0"/>
              <a:t> and engineers then ta</a:t>
            </a:r>
            <a:r>
              <a:rPr lang="en-US" dirty="0"/>
              <a:t>ke the</a:t>
            </a:r>
            <a:r>
              <a:rPr lang="en-US" baseline="0" dirty="0"/>
              <a:t> customer requirements and determine </a:t>
            </a:r>
            <a:r>
              <a:rPr lang="en-US" dirty="0"/>
              <a:t>technical parameters that need to</a:t>
            </a:r>
            <a:r>
              <a:rPr lang="en-US" baseline="0" dirty="0"/>
              <a:t> be designed into the product or process</a:t>
            </a:r>
            <a:r>
              <a:rPr lang="en-US" dirty="0"/>
              <a:t>.</a:t>
            </a:r>
          </a:p>
        </p:txBody>
      </p:sp>
      <p:sp>
        <p:nvSpPr>
          <p:cNvPr id="4" name="Slide Number Placeholder 3"/>
          <p:cNvSpPr>
            <a:spLocks noGrp="1"/>
          </p:cNvSpPr>
          <p:nvPr>
            <p:ph type="sldNum" sz="quarter" idx="5"/>
          </p:nvPr>
        </p:nvSpPr>
        <p:spPr/>
        <p:txBody>
          <a:bodyPr/>
          <a:lstStyle/>
          <a:p>
            <a:pPr>
              <a:defRPr/>
            </a:pPr>
            <a:fld id="{E2710BF7-4070-486A-9A8E-BAABC350897F}" type="slidenum">
              <a:rPr lang="en-US" smtClean="0"/>
              <a:pPr>
                <a:defRPr/>
              </a:pPr>
              <a:t>99</a:t>
            </a:fld>
            <a:endParaRPr lang="en-US" dirty="0"/>
          </a:p>
        </p:txBody>
      </p:sp>
    </p:spTree>
    <p:extLst>
      <p:ext uri="{BB962C8B-B14F-4D97-AF65-F5344CB8AC3E}">
        <p14:creationId xmlns:p14="http://schemas.microsoft.com/office/powerpoint/2010/main" val="1978562670"/>
      </p:ext>
    </p:extLst>
  </p:cSld>
  <p:clrMapOvr>
    <a:masterClrMapping/>
  </p:clrMapOvr>
</p:notes>
</file>

<file path=ppt/notesSlides/notesSlide9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981</a:t>
            </a:fld>
            <a:endParaRPr lang="en-US" dirty="0"/>
          </a:p>
        </p:txBody>
      </p:sp>
    </p:spTree>
    <p:extLst>
      <p:ext uri="{BB962C8B-B14F-4D97-AF65-F5344CB8AC3E}">
        <p14:creationId xmlns:p14="http://schemas.microsoft.com/office/powerpoint/2010/main" val="2004288174"/>
      </p:ext>
    </p:extLst>
  </p:cSld>
  <p:clrMapOvr>
    <a:masterClrMapping/>
  </p:clrMapOvr>
</p:notes>
</file>

<file path=ppt/notesSlides/notesSlide9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982</a:t>
            </a:fld>
            <a:endParaRPr lang="en-US" dirty="0"/>
          </a:p>
        </p:txBody>
      </p:sp>
    </p:spTree>
    <p:extLst>
      <p:ext uri="{BB962C8B-B14F-4D97-AF65-F5344CB8AC3E}">
        <p14:creationId xmlns:p14="http://schemas.microsoft.com/office/powerpoint/2010/main" val="690543668"/>
      </p:ext>
    </p:extLst>
  </p:cSld>
  <p:clrMapOvr>
    <a:masterClrMapping/>
  </p:clrMapOvr>
</p:notes>
</file>

<file path=ppt/notesSlides/notesSlide9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983</a:t>
            </a:fld>
            <a:endParaRPr lang="en-US" dirty="0"/>
          </a:p>
        </p:txBody>
      </p:sp>
    </p:spTree>
    <p:extLst>
      <p:ext uri="{BB962C8B-B14F-4D97-AF65-F5344CB8AC3E}">
        <p14:creationId xmlns:p14="http://schemas.microsoft.com/office/powerpoint/2010/main" val="2066208927"/>
      </p:ext>
    </p:extLst>
  </p:cSld>
  <p:clrMapOvr>
    <a:masterClrMapping/>
  </p:clrMapOvr>
</p:notes>
</file>

<file path=ppt/notesSlides/notesSlide9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984</a:t>
            </a:fld>
            <a:endParaRPr lang="en-US" dirty="0"/>
          </a:p>
        </p:txBody>
      </p:sp>
    </p:spTree>
    <p:extLst>
      <p:ext uri="{BB962C8B-B14F-4D97-AF65-F5344CB8AC3E}">
        <p14:creationId xmlns:p14="http://schemas.microsoft.com/office/powerpoint/2010/main" val="3583013454"/>
      </p:ext>
    </p:extLst>
  </p:cSld>
  <p:clrMapOvr>
    <a:masterClrMapping/>
  </p:clrMapOvr>
</p:notes>
</file>

<file path=ppt/notesSlides/notesSlide9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985</a:t>
            </a:fld>
            <a:endParaRPr lang="en-US" dirty="0"/>
          </a:p>
        </p:txBody>
      </p:sp>
    </p:spTree>
    <p:extLst>
      <p:ext uri="{BB962C8B-B14F-4D97-AF65-F5344CB8AC3E}">
        <p14:creationId xmlns:p14="http://schemas.microsoft.com/office/powerpoint/2010/main" val="269110111"/>
      </p:ext>
    </p:extLst>
  </p:cSld>
  <p:clrMapOvr>
    <a:masterClrMapping/>
  </p:clrMapOvr>
</p:notes>
</file>

<file path=ppt/notesSlides/notesSlide9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In column C10, Minitab provides the probability that the sex is male based on the independent variable of “Oxy”.</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986</a:t>
            </a:fld>
            <a:endParaRPr lang="en-US" dirty="0"/>
          </a:p>
        </p:txBody>
      </p:sp>
    </p:spTree>
    <p:extLst>
      <p:ext uri="{BB962C8B-B14F-4D97-AF65-F5344CB8AC3E}">
        <p14:creationId xmlns:p14="http://schemas.microsoft.com/office/powerpoint/2010/main" val="2619224430"/>
      </p:ext>
    </p:extLst>
  </p:cSld>
  <p:clrMapOvr>
    <a:masterClrMapping/>
  </p:clrMapOvr>
</p:notes>
</file>

<file path=ppt/notesSlides/notesSlide9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Designed</a:t>
            </a:r>
            <a:r>
              <a:rPr lang="en-US" baseline="0" dirty="0"/>
              <a:t> experiments are used as information gathering exercises in situations where variation is present. Sometimes the experimenter is controlling the situation, </a:t>
            </a:r>
            <a:r>
              <a:rPr lang="en-US" dirty="0"/>
              <a:t>other </a:t>
            </a:r>
            <a:r>
              <a:rPr lang="en-US" baseline="0" dirty="0"/>
              <a:t>times not. The goal is understanding how certain input factors affect an output factor.</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987</a:t>
            </a:fld>
            <a:endParaRPr lang="en-US" dirty="0"/>
          </a:p>
        </p:txBody>
      </p:sp>
    </p:spTree>
    <p:extLst>
      <p:ext uri="{BB962C8B-B14F-4D97-AF65-F5344CB8AC3E}">
        <p14:creationId xmlns:p14="http://schemas.microsoft.com/office/powerpoint/2010/main" val="802904436"/>
      </p:ext>
    </p:extLst>
  </p:cSld>
  <p:clrMapOvr>
    <a:masterClrMapping/>
  </p:clrMapOvr>
</p:notes>
</file>

<file path=ppt/notesSlides/notesSlide9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988</a:t>
            </a:fld>
            <a:endParaRPr lang="en-US" dirty="0"/>
          </a:p>
        </p:txBody>
      </p:sp>
    </p:spTree>
    <p:extLst>
      <p:ext uri="{BB962C8B-B14F-4D97-AF65-F5344CB8AC3E}">
        <p14:creationId xmlns:p14="http://schemas.microsoft.com/office/powerpoint/2010/main" val="2963256466"/>
      </p:ext>
    </p:extLst>
  </p:cSld>
  <p:clrMapOvr>
    <a:masterClrMapping/>
  </p:clrMapOvr>
</p:notes>
</file>

<file path=ppt/notesSlides/notesSlide9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989</a:t>
            </a:fld>
            <a:endParaRPr lang="en-US" dirty="0"/>
          </a:p>
        </p:txBody>
      </p:sp>
    </p:spTree>
    <p:extLst>
      <p:ext uri="{BB962C8B-B14F-4D97-AF65-F5344CB8AC3E}">
        <p14:creationId xmlns:p14="http://schemas.microsoft.com/office/powerpoint/2010/main" val="4141961264"/>
      </p:ext>
    </p:extLst>
  </p:cSld>
  <p:clrMapOvr>
    <a:masterClrMapping/>
  </p:clrMapOvr>
</p:notes>
</file>

<file path=ppt/notesSlides/notesSlide9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An experiment is used</a:t>
            </a:r>
            <a:r>
              <a:rPr lang="en-US" baseline="0" dirty="0"/>
              <a:t> to gather data. </a:t>
            </a:r>
          </a:p>
          <a:p>
            <a:pPr>
              <a:buFont typeface="Arial" pitchFamily="34" charset="0"/>
              <a:buChar char="•"/>
            </a:pPr>
            <a:r>
              <a:rPr lang="en-US" baseline="0" dirty="0"/>
              <a:t>An output variable is measured at different levels of input variables, while holding other factors constant. </a:t>
            </a:r>
          </a:p>
          <a:p>
            <a:pPr>
              <a:buFont typeface="Arial" pitchFamily="34" charset="0"/>
              <a:buChar char="•"/>
            </a:pPr>
            <a:r>
              <a:rPr lang="en-US" baseline="0" dirty="0"/>
              <a:t>The data are collected with the purpose of understanding how an input variable will impact the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990</a:t>
            </a:fld>
            <a:endParaRPr lang="en-US" dirty="0"/>
          </a:p>
        </p:txBody>
      </p:sp>
    </p:spTree>
    <p:extLst>
      <p:ext uri="{BB962C8B-B14F-4D97-AF65-F5344CB8AC3E}">
        <p14:creationId xmlns:p14="http://schemas.microsoft.com/office/powerpoint/2010/main" val="355819776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itchFamily="34" charset="0"/>
              <a:buChar char="•"/>
            </a:pPr>
            <a:r>
              <a:rPr lang="en-US" dirty="0"/>
              <a:t>The</a:t>
            </a:r>
            <a:r>
              <a:rPr lang="en-US" baseline="0" dirty="0"/>
              <a:t> relationship matrix</a:t>
            </a:r>
            <a:r>
              <a:rPr lang="en-US" dirty="0"/>
              <a:t> represents the strength of the relationship between each technical specification and each customer requirement. </a:t>
            </a:r>
          </a:p>
          <a:p>
            <a:pPr marL="171450" indent="-171450" algn="just">
              <a:buFont typeface="Arial" pitchFamily="34" charset="0"/>
              <a:buChar char="•"/>
            </a:pPr>
            <a:r>
              <a:rPr lang="en-US" dirty="0"/>
              <a:t>Use symbolic notations for depicting strong, medium, and weak relationships. A weight of 1-3-9 can be used.</a:t>
            </a:r>
          </a:p>
        </p:txBody>
      </p:sp>
      <p:sp>
        <p:nvSpPr>
          <p:cNvPr id="4" name="Slide Number Placeholder 3"/>
          <p:cNvSpPr>
            <a:spLocks noGrp="1"/>
          </p:cNvSpPr>
          <p:nvPr>
            <p:ph type="sldNum" sz="quarter" idx="5"/>
          </p:nvPr>
        </p:nvSpPr>
        <p:spPr/>
        <p:txBody>
          <a:bodyPr/>
          <a:lstStyle/>
          <a:p>
            <a:pPr>
              <a:defRPr/>
            </a:pPr>
            <a:fld id="{D634CEFD-CFC9-4CD1-BB91-76563C5BFCD7}" type="slidenum">
              <a:rPr lang="en-US" smtClean="0"/>
              <a:pPr>
                <a:defRPr/>
              </a:pPr>
              <a:t>100</a:t>
            </a:fld>
            <a:endParaRPr lang="en-US" dirty="0"/>
          </a:p>
        </p:txBody>
      </p:sp>
    </p:spTree>
    <p:extLst>
      <p:ext uri="{BB962C8B-B14F-4D97-AF65-F5344CB8AC3E}">
        <p14:creationId xmlns:p14="http://schemas.microsoft.com/office/powerpoint/2010/main" val="1279887027"/>
      </p:ext>
    </p:extLst>
  </p:cSld>
  <p:clrMapOvr>
    <a:masterClrMapping/>
  </p:clrMapOvr>
</p:notes>
</file>

<file path=ppt/notesSlides/notesSlide9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Use</a:t>
            </a:r>
            <a:r>
              <a:rPr lang="en-US" baseline="0" dirty="0"/>
              <a:t> experiments to determine which factors will help eliminate defects, shift performance to meet customer specs, or reduce variation in a process.</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991</a:t>
            </a:fld>
            <a:endParaRPr lang="en-US" dirty="0"/>
          </a:p>
        </p:txBody>
      </p:sp>
    </p:spTree>
    <p:extLst>
      <p:ext uri="{BB962C8B-B14F-4D97-AF65-F5344CB8AC3E}">
        <p14:creationId xmlns:p14="http://schemas.microsoft.com/office/powerpoint/2010/main" val="2617958966"/>
      </p:ext>
    </p:extLst>
  </p:cSld>
  <p:clrMapOvr>
    <a:masterClrMapping/>
  </p:clrMapOvr>
</p:notes>
</file>

<file path=ppt/notesSlides/notesSlide9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In </a:t>
            </a:r>
            <a:r>
              <a:rPr lang="en-US" b="1" dirty="0"/>
              <a:t>passive</a:t>
            </a:r>
            <a:r>
              <a:rPr lang="en-US" b="1" baseline="0" dirty="0"/>
              <a:t> learning </a:t>
            </a:r>
            <a:r>
              <a:rPr lang="en-US" baseline="0" dirty="0"/>
              <a:t>we study the events either while they occur or after they occur. The factors in this type of study are not actively changed.</a:t>
            </a:r>
          </a:p>
          <a:p>
            <a:pPr>
              <a:buFont typeface="Arial" pitchFamily="34" charset="0"/>
              <a:buChar char="•"/>
            </a:pPr>
            <a:r>
              <a:rPr lang="en-US" baseline="0" dirty="0"/>
              <a:t> </a:t>
            </a:r>
            <a:r>
              <a:rPr lang="en-US" b="1" baseline="0" dirty="0"/>
              <a:t>OFAT</a:t>
            </a:r>
            <a:r>
              <a:rPr lang="en-US" baseline="0" dirty="0"/>
              <a:t> is exactly what it sounds like: changing only one factor and understanding the results.</a:t>
            </a:r>
          </a:p>
          <a:p>
            <a:pPr>
              <a:buFont typeface="Arial" pitchFamily="34" charset="0"/>
              <a:buChar char="•"/>
            </a:pPr>
            <a:r>
              <a:rPr lang="en-US" baseline="0" dirty="0"/>
              <a:t> </a:t>
            </a:r>
            <a:r>
              <a:rPr lang="en-US" b="1" baseline="0" dirty="0"/>
              <a:t>Design of experiments </a:t>
            </a:r>
            <a:r>
              <a:rPr lang="en-US" baseline="0" dirty="0"/>
              <a:t>is done with the intent of understanding the impact of multiple variables on an output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992</a:t>
            </a:fld>
            <a:endParaRPr lang="en-US" dirty="0"/>
          </a:p>
        </p:txBody>
      </p:sp>
    </p:spTree>
    <p:extLst>
      <p:ext uri="{BB962C8B-B14F-4D97-AF65-F5344CB8AC3E}">
        <p14:creationId xmlns:p14="http://schemas.microsoft.com/office/powerpoint/2010/main" val="1697222296"/>
      </p:ext>
    </p:extLst>
  </p:cSld>
  <p:clrMapOvr>
    <a:masterClrMapping/>
  </p:clrMapOvr>
</p:notes>
</file>

<file path=ppt/notesSlides/notesSlide9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DOE is used to study</a:t>
            </a:r>
            <a:r>
              <a:rPr lang="en-US" baseline="0" dirty="0"/>
              <a:t> the response to many factors, without the cost of gaining the same understanding of OFAT method.</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993</a:t>
            </a:fld>
            <a:endParaRPr lang="en-US" dirty="0"/>
          </a:p>
        </p:txBody>
      </p:sp>
    </p:spTree>
    <p:extLst>
      <p:ext uri="{BB962C8B-B14F-4D97-AF65-F5344CB8AC3E}">
        <p14:creationId xmlns:p14="http://schemas.microsoft.com/office/powerpoint/2010/main" val="2188575474"/>
      </p:ext>
    </p:extLst>
  </p:cSld>
  <p:clrMapOvr>
    <a:masterClrMapping/>
  </p:clrMapOvr>
</p:notes>
</file>

<file path=ppt/notesSlides/notesSlide9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994</a:t>
            </a:fld>
            <a:endParaRPr lang="en-US" dirty="0"/>
          </a:p>
        </p:txBody>
      </p:sp>
    </p:spTree>
    <p:extLst>
      <p:ext uri="{BB962C8B-B14F-4D97-AF65-F5344CB8AC3E}">
        <p14:creationId xmlns:p14="http://schemas.microsoft.com/office/powerpoint/2010/main" val="1792725737"/>
      </p:ext>
    </p:extLst>
  </p:cSld>
  <p:clrMapOvr>
    <a:masterClrMapping/>
  </p:clrMapOvr>
</p:notes>
</file>

<file path=ppt/notesSlides/notesSlide9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In DOE we are looking to understand the impact of the Xs (continuous</a:t>
            </a:r>
            <a:r>
              <a:rPr lang="en-US" baseline="0" dirty="0"/>
              <a:t> or discrete input variables) on the Y (continuous output variable).</a:t>
            </a:r>
          </a:p>
        </p:txBody>
      </p:sp>
      <p:sp>
        <p:nvSpPr>
          <p:cNvPr id="4" name="Slide Number Placeholder 3"/>
          <p:cNvSpPr>
            <a:spLocks noGrp="1"/>
          </p:cNvSpPr>
          <p:nvPr>
            <p:ph type="sldNum" sz="quarter" idx="10"/>
          </p:nvPr>
        </p:nvSpPr>
        <p:spPr/>
        <p:txBody>
          <a:bodyPr/>
          <a:lstStyle/>
          <a:p>
            <a:fld id="{0D11F068-B8FF-40B6-A1C6-3F532E4C7B2A}" type="slidenum">
              <a:rPr lang="en-US" smtClean="0"/>
              <a:pPr/>
              <a:t>995</a:t>
            </a:fld>
            <a:endParaRPr lang="en-US" dirty="0"/>
          </a:p>
        </p:txBody>
      </p:sp>
    </p:spTree>
    <p:extLst>
      <p:ext uri="{BB962C8B-B14F-4D97-AF65-F5344CB8AC3E}">
        <p14:creationId xmlns:p14="http://schemas.microsoft.com/office/powerpoint/2010/main" val="391276700"/>
      </p:ext>
    </p:extLst>
  </p:cSld>
  <p:clrMapOvr>
    <a:masterClrMapping/>
  </p:clrMapOvr>
</p:notes>
</file>

<file path=ppt/notesSlides/notesSlide9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With experiments,</a:t>
            </a:r>
            <a:r>
              <a:rPr lang="en-US" baseline="0" dirty="0"/>
              <a:t> we seek to learn as much as possible about process variables through minimal cost.</a:t>
            </a:r>
          </a:p>
          <a:p>
            <a:pPr>
              <a:buFont typeface="Arial" pitchFamily="34" charset="0"/>
              <a:buChar char="•"/>
            </a:pPr>
            <a:r>
              <a:rPr lang="en-US" baseline="0" dirty="0"/>
              <a:t> We look to identify the critical inputs, quantify their relationships with the output variable, and use the information to optimize the response variable.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996</a:t>
            </a:fld>
            <a:endParaRPr lang="en-US" dirty="0"/>
          </a:p>
        </p:txBody>
      </p:sp>
    </p:spTree>
    <p:extLst>
      <p:ext uri="{BB962C8B-B14F-4D97-AF65-F5344CB8AC3E}">
        <p14:creationId xmlns:p14="http://schemas.microsoft.com/office/powerpoint/2010/main" val="2520299534"/>
      </p:ext>
    </p:extLst>
  </p:cSld>
  <p:clrMapOvr>
    <a:masterClrMapping/>
  </p:clrMapOvr>
</p:notes>
</file>

<file path=ppt/notesSlides/notesSlide9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a:t>
            </a:r>
            <a:r>
              <a:rPr lang="en-US" b="1" dirty="0"/>
              <a:t>principle of parsimony </a:t>
            </a:r>
            <a:r>
              <a:rPr lang="en-US" dirty="0"/>
              <a:t>(also known  as Occam’s Razor or Ockham’s Razor) means that we should not look</a:t>
            </a:r>
            <a:r>
              <a:rPr lang="en-US" baseline="0" dirty="0"/>
              <a:t> for complex solutions when a simple one will do. The principle applies to experimentation as well. DOE aims to maximize learnings about the relationship between factors and response while minimizing the amount of data.</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997</a:t>
            </a:fld>
            <a:endParaRPr lang="en-US" dirty="0"/>
          </a:p>
        </p:txBody>
      </p:sp>
    </p:spTree>
    <p:extLst>
      <p:ext uri="{BB962C8B-B14F-4D97-AF65-F5344CB8AC3E}">
        <p14:creationId xmlns:p14="http://schemas.microsoft.com/office/powerpoint/2010/main" val="1957265603"/>
      </p:ext>
    </p:extLst>
  </p:cSld>
  <p:clrMapOvr>
    <a:masterClrMapping/>
  </p:clrMapOvr>
</p:notes>
</file>

<file path=ppt/notesSlides/notesSlide9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 key tradeoff</a:t>
            </a:r>
            <a:r>
              <a:rPr lang="en-US" baseline="0" dirty="0"/>
              <a:t> is between the objective and the resources needed to conduct a DOE study. The more one seeks to learn through a complex experiment, the more data are required. Therefore, it is important to prioritize objectives and not waste time/resources to study the effect of factors that obviously have no impact on a response.</a:t>
            </a:r>
            <a:endParaRPr lang="en-US" dirty="0"/>
          </a:p>
        </p:txBody>
      </p:sp>
      <p:sp>
        <p:nvSpPr>
          <p:cNvPr id="4" name="Slide Number Placeholder 3"/>
          <p:cNvSpPr>
            <a:spLocks noGrp="1"/>
          </p:cNvSpPr>
          <p:nvPr>
            <p:ph type="sldNum" sz="quarter" idx="10"/>
          </p:nvPr>
        </p:nvSpPr>
        <p:spPr/>
        <p:txBody>
          <a:bodyPr/>
          <a:lstStyle/>
          <a:p>
            <a:fld id="{0D11F068-B8FF-40B6-A1C6-3F532E4C7B2A}" type="slidenum">
              <a:rPr lang="en-US" smtClean="0"/>
              <a:pPr/>
              <a:t>998</a:t>
            </a:fld>
            <a:endParaRPr lang="en-US" dirty="0"/>
          </a:p>
        </p:txBody>
      </p:sp>
    </p:spTree>
    <p:extLst>
      <p:ext uri="{BB962C8B-B14F-4D97-AF65-F5344CB8AC3E}">
        <p14:creationId xmlns:p14="http://schemas.microsoft.com/office/powerpoint/2010/main" val="3280405131"/>
      </p:ext>
    </p:extLst>
  </p:cSld>
  <p:clrMapOvr>
    <a:masterClrMapping/>
  </p:clrMapOvr>
</p:notes>
</file>

<file path=ppt/notesSlides/notesSlide9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999</a:t>
            </a:fld>
            <a:endParaRPr lang="en-US" dirty="0"/>
          </a:p>
        </p:txBody>
      </p:sp>
    </p:spTree>
    <p:extLst>
      <p:ext uri="{BB962C8B-B14F-4D97-AF65-F5344CB8AC3E}">
        <p14:creationId xmlns:p14="http://schemas.microsoft.com/office/powerpoint/2010/main" val="2799687017"/>
      </p:ext>
    </p:extLst>
  </p:cSld>
  <p:clrMapOvr>
    <a:masterClrMapping/>
  </p:clrMapOvr>
</p:notes>
</file>

<file path=ppt/notesSlides/notesSlide9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D11F068-B8FF-40B6-A1C6-3F532E4C7B2A}" type="slidenum">
              <a:rPr lang="en-US" smtClean="0"/>
              <a:pPr/>
              <a:t>1000</a:t>
            </a:fld>
            <a:endParaRPr lang="en-US" dirty="0"/>
          </a:p>
        </p:txBody>
      </p:sp>
    </p:spTree>
    <p:extLst>
      <p:ext uri="{BB962C8B-B14F-4D97-AF65-F5344CB8AC3E}">
        <p14:creationId xmlns:p14="http://schemas.microsoft.com/office/powerpoint/2010/main" val="1136204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x Sigma Digest">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10058400" cy="1069975"/>
          </a:xfrm>
        </p:spPr>
        <p:txBody>
          <a:bodyPr anchor="b"/>
          <a:lstStyle>
            <a:lvl1pPr>
              <a:defRPr sz="4400">
                <a:ln>
                  <a:noFill/>
                </a:ln>
                <a:solidFill>
                  <a:srgbClr val="333333"/>
                </a:solidFill>
              </a:defRPr>
            </a:lvl1pPr>
          </a:lstStyle>
          <a:p>
            <a:r>
              <a:rPr lang="en-US" dirty="0"/>
              <a:t>Click to edit Master title style</a:t>
            </a:r>
          </a:p>
        </p:txBody>
      </p:sp>
      <p:sp>
        <p:nvSpPr>
          <p:cNvPr id="11" name="TextBox 10"/>
          <p:cNvSpPr txBox="1"/>
          <p:nvPr/>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www.GVSU.edu</a:t>
            </a:r>
          </a:p>
        </p:txBody>
      </p:sp>
      <p:sp>
        <p:nvSpPr>
          <p:cNvPr id="14" name="Slide Number Placeholder 5">
            <a:extLst>
              <a:ext uri="{FF2B5EF4-FFF2-40B4-BE49-F238E27FC236}">
                <a16:creationId xmlns:a16="http://schemas.microsoft.com/office/drawing/2014/main" id="{38D8EC7E-7CBF-4226-A5BC-664F793AD1EB}"/>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5" name="Footer Placeholder 4">
            <a:extLst>
              <a:ext uri="{FF2B5EF4-FFF2-40B4-BE49-F238E27FC236}">
                <a16:creationId xmlns:a16="http://schemas.microsoft.com/office/drawing/2014/main" id="{33201663-F5E6-40AC-AC3B-97214C76F441}"/>
              </a:ext>
            </a:extLst>
          </p:cNvPr>
          <p:cNvSpPr>
            <a:spLocks noGrp="1"/>
          </p:cNvSpPr>
          <p:nvPr>
            <p:ph type="ftr" sz="quarter" idx="3"/>
          </p:nvPr>
        </p:nvSpPr>
        <p:spPr>
          <a:xfrm rot="5400000">
            <a:off x="10200641" y="1432560"/>
            <a:ext cx="30480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State University</a:t>
            </a:r>
            <a:endParaRPr lang="en-US" sz="1600" dirty="0"/>
          </a:p>
        </p:txBody>
      </p:sp>
      <p:sp>
        <p:nvSpPr>
          <p:cNvPr id="16" name="Date Placeholder 3">
            <a:extLst>
              <a:ext uri="{FF2B5EF4-FFF2-40B4-BE49-F238E27FC236}">
                <a16:creationId xmlns:a16="http://schemas.microsoft.com/office/drawing/2014/main" id="{BBEF83C2-31A1-40AA-8818-DD2288C6BC43}"/>
              </a:ext>
            </a:extLst>
          </p:cNvPr>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spTree>
    <p:custDataLst>
      <p:tags r:id="rId1"/>
    </p:custData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160000" cy="960438"/>
          </a:xfrm>
        </p:spPr>
        <p:txBody>
          <a:bodyPr/>
          <a:lstStyle>
            <a:lvl1pPr>
              <a:defRPr sz="3600"/>
            </a:lvl1pPr>
          </a:lstStyle>
          <a:p>
            <a:r>
              <a:rPr lang="en-US" dirty="0"/>
              <a:t>Click to edit Master title style</a:t>
            </a:r>
          </a:p>
        </p:txBody>
      </p:sp>
      <p:sp>
        <p:nvSpPr>
          <p:cNvPr id="3" name="Content Placeholder 2"/>
          <p:cNvSpPr>
            <a:spLocks noGrp="1"/>
          </p:cNvSpPr>
          <p:nvPr>
            <p:ph idx="1"/>
          </p:nvPr>
        </p:nvSpPr>
        <p:spPr>
          <a:xfrm>
            <a:off x="609600" y="1143000"/>
            <a:ext cx="10160000" cy="5486400"/>
          </a:xfrm>
        </p:spPr>
        <p:txBody>
          <a:bodyPr/>
          <a:lstStyle>
            <a:lvl3pPr>
              <a:spcBef>
                <a:spcPts val="1200"/>
              </a:spcBef>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1" name="Straight Connector 10"/>
          <p:cNvCxnSpPr/>
          <p:nvPr/>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 y="990600"/>
            <a:ext cx="10668000" cy="0"/>
          </a:xfrm>
          <a:prstGeom prst="line">
            <a:avLst/>
          </a:prstGeom>
          <a:ln w="15875">
            <a:prstDash val="sysDot"/>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14D1635-8F46-4C0B-925C-339197B3B299}"/>
              </a:ext>
            </a:extLst>
          </p:cNvPr>
          <p:cNvSpPr txBox="1"/>
          <p:nvPr userDrawn="1"/>
        </p:nvSpPr>
        <p:spPr>
          <a:xfrm>
            <a:off x="0" y="6581002"/>
            <a:ext cx="11277600" cy="276999"/>
          </a:xfrm>
          <a:prstGeom prst="rect">
            <a:avLst/>
          </a:prstGeom>
          <a:noFill/>
        </p:spPr>
        <p:txBody>
          <a:bodyPr wrap="square" rtlCol="0">
            <a:spAutoFit/>
          </a:bodyPr>
          <a:lstStyle/>
          <a:p>
            <a:pPr algn="r"/>
            <a:r>
              <a:rPr lang="en-US" sz="1200" dirty="0">
                <a:solidFill>
                  <a:srgbClr val="000000"/>
                </a:solidFill>
                <a:latin typeface="+mn-lt"/>
              </a:rPr>
              <a:t>www.GVSU.edu</a:t>
            </a:r>
          </a:p>
        </p:txBody>
      </p:sp>
      <p:sp>
        <p:nvSpPr>
          <p:cNvPr id="12" name="Slide Number Placeholder 5">
            <a:extLst>
              <a:ext uri="{FF2B5EF4-FFF2-40B4-BE49-F238E27FC236}">
                <a16:creationId xmlns:a16="http://schemas.microsoft.com/office/drawing/2014/main" id="{9F1FF12F-D7E1-4AF6-BB4B-550A18D92EF4}"/>
              </a:ext>
            </a:extLst>
          </p:cNvPr>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4" name="Footer Placeholder 4">
            <a:extLst>
              <a:ext uri="{FF2B5EF4-FFF2-40B4-BE49-F238E27FC236}">
                <a16:creationId xmlns:a16="http://schemas.microsoft.com/office/drawing/2014/main" id="{8462D882-5442-42A4-849C-F6F2106267D6}"/>
              </a:ext>
            </a:extLst>
          </p:cNvPr>
          <p:cNvSpPr>
            <a:spLocks noGrp="1"/>
          </p:cNvSpPr>
          <p:nvPr>
            <p:ph type="ftr" sz="quarter" idx="3"/>
          </p:nvPr>
        </p:nvSpPr>
        <p:spPr>
          <a:xfrm rot="5400000">
            <a:off x="10200641" y="1432560"/>
            <a:ext cx="30480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State University</a:t>
            </a:r>
            <a:endParaRPr lang="en-US" sz="1600" dirty="0"/>
          </a:p>
        </p:txBody>
      </p:sp>
      <p:sp>
        <p:nvSpPr>
          <p:cNvPr id="15" name="Date Placeholder 3">
            <a:extLst>
              <a:ext uri="{FF2B5EF4-FFF2-40B4-BE49-F238E27FC236}">
                <a16:creationId xmlns:a16="http://schemas.microsoft.com/office/drawing/2014/main" id="{948343A2-02EC-4C5D-86CD-7780F85BE46D}"/>
              </a:ext>
            </a:extLst>
          </p:cNvPr>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spTree>
    <p:custDataLst>
      <p:tags r:id="rId1"/>
    </p:custData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80999" y="1660093"/>
            <a:ext cx="10671048" cy="54864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11277600" y="0"/>
            <a:ext cx="914400" cy="6858000"/>
          </a:xfrm>
          <a:prstGeom prst="rect">
            <a:avLst/>
          </a:prstGeom>
          <a:solidFill>
            <a:srgbClr val="0069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Slide Number Placeholder 5"/>
          <p:cNvSpPr>
            <a:spLocks noGrp="1"/>
          </p:cNvSpPr>
          <p:nvPr>
            <p:ph type="sldNum" sz="quarter" idx="4"/>
          </p:nvPr>
        </p:nvSpPr>
        <p:spPr>
          <a:xfrm>
            <a:off x="11379200" y="6477000"/>
            <a:ext cx="711200" cy="228600"/>
          </a:xfrm>
          <a:prstGeom prst="bracketPair">
            <a:avLst>
              <a:gd name="adj" fmla="val 17949"/>
            </a:avLst>
          </a:prstGeom>
          <a:ln w="12700">
            <a:solidFill>
              <a:schemeClr val="bg1"/>
            </a:solidFill>
          </a:ln>
        </p:spPr>
        <p:txBody>
          <a:bodyPr vert="horz" lIns="0" tIns="0" rIns="0" bIns="0" rtlCol="0" anchor="ctr"/>
          <a:lstStyle>
            <a:lvl1pPr algn="ctr">
              <a:defRPr sz="1200" b="0">
                <a:solidFill>
                  <a:schemeClr val="bg1"/>
                </a:solidFill>
              </a:defRPr>
            </a:lvl1pPr>
          </a:lstStyle>
          <a:p>
            <a:fld id="{28B83BC3-069B-46AF-A4E6-C99928E1A4FA}" type="slidenum">
              <a:rPr lang="en-US" smtClean="0"/>
              <a:pPr/>
              <a:t>‹#›</a:t>
            </a:fld>
            <a:endParaRPr lang="en-US" dirty="0"/>
          </a:p>
        </p:txBody>
      </p:sp>
      <p:sp>
        <p:nvSpPr>
          <p:cNvPr id="13" name="Footer Placeholder 4"/>
          <p:cNvSpPr>
            <a:spLocks noGrp="1"/>
          </p:cNvSpPr>
          <p:nvPr>
            <p:ph type="ftr" sz="quarter" idx="3"/>
          </p:nvPr>
        </p:nvSpPr>
        <p:spPr>
          <a:xfrm rot="5400000">
            <a:off x="10200641" y="1432560"/>
            <a:ext cx="3048000" cy="487680"/>
          </a:xfrm>
          <a:prstGeom prst="rect">
            <a:avLst/>
          </a:prstGeom>
        </p:spPr>
        <p:txBody>
          <a:bodyPr vert="horz" lIns="91440" tIns="45720" rIns="91440" bIns="45720" rtlCol="0" anchor="ctr"/>
          <a:lstStyle>
            <a:lvl1pPr algn="ctr">
              <a:defRPr sz="1600">
                <a:solidFill>
                  <a:schemeClr val="bg2"/>
                </a:solidFill>
              </a:defRPr>
            </a:lvl1pPr>
          </a:lstStyle>
          <a:p>
            <a:r>
              <a:rPr lang="en-US"/>
              <a:t>© Grand Valley State University</a:t>
            </a:r>
            <a:endParaRPr lang="en-US" sz="1600" dirty="0"/>
          </a:p>
        </p:txBody>
      </p:sp>
      <p:sp>
        <p:nvSpPr>
          <p:cNvPr id="14" name="Date Placeholder 3"/>
          <p:cNvSpPr>
            <a:spLocks noGrp="1"/>
          </p:cNvSpPr>
          <p:nvPr>
            <p:ph type="dt" sz="half" idx="2"/>
          </p:nvPr>
        </p:nvSpPr>
        <p:spPr>
          <a:xfrm rot="5400000">
            <a:off x="10200641" y="4632960"/>
            <a:ext cx="3048000" cy="487680"/>
          </a:xfrm>
          <a:prstGeom prst="rect">
            <a:avLst/>
          </a:prstGeom>
        </p:spPr>
        <p:txBody>
          <a:bodyPr vert="horz" lIns="91440" tIns="45720" rIns="91440" bIns="45720" rtlCol="0" anchor="ctr"/>
          <a:lstStyle>
            <a:lvl1pPr algn="l">
              <a:defRPr sz="1600">
                <a:solidFill>
                  <a:schemeClr val="bg2"/>
                </a:solidFill>
              </a:defRPr>
            </a:lvl1pPr>
          </a:lstStyle>
          <a:p>
            <a:r>
              <a:rPr lang="en-US"/>
              <a:t>Lean Six Sigma Training - MTB</a:t>
            </a:r>
            <a:endParaRPr lang="en-US" sz="1600" dirty="0"/>
          </a:p>
        </p:txBody>
      </p:sp>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83355" y="6332607"/>
            <a:ext cx="442888" cy="443727"/>
          </a:xfrm>
          <a:prstGeom prst="rect">
            <a:avLst/>
          </a:prstGeom>
        </p:spPr>
      </p:pic>
    </p:spTree>
    <p:custDataLst>
      <p:tags r:id="rId4"/>
    </p:custDataLst>
  </p:cSld>
  <p:clrMap bg1="lt1" tx1="dk1" bg2="lt2" tx2="dk2" accent1="accent1" accent2="accent2" accent3="accent3" accent4="accent4" accent5="accent5" accent6="accent6" hlink="hlink" folHlink="folHlink"/>
  <p:sldLayoutIdLst>
    <p:sldLayoutId id="2147483685" r:id="rId1"/>
    <p:sldLayoutId id="2147483686" r:id="rId2"/>
  </p:sldLayoutIdLst>
  <p:hf hdr="0"/>
  <p:txStyles>
    <p:titleStyle>
      <a:lvl1pPr algn="l" defTabSz="914400" rtl="0" eaLnBrk="1" latinLnBrk="0" hangingPunct="1">
        <a:spcBef>
          <a:spcPct val="0"/>
        </a:spcBef>
        <a:buNone/>
        <a:defRPr sz="3600" kern="1200" cap="none" spc="-100" baseline="0">
          <a:ln>
            <a:noFill/>
          </a:ln>
          <a:solidFill>
            <a:srgbClr val="333333"/>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rgbClr val="333333"/>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200" kern="1200">
          <a:solidFill>
            <a:srgbClr val="333333"/>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2000" kern="1200">
          <a:solidFill>
            <a:srgbClr val="333333"/>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800" kern="1200">
          <a:solidFill>
            <a:srgbClr val="333333"/>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rgbClr val="333333"/>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9.xml"/><Relationship Id="rId5" Type="http://schemas.openxmlformats.org/officeDocument/2006/relationships/image" Target="../media/image29.png"/><Relationship Id="rId4" Type="http://schemas.openxmlformats.org/officeDocument/2006/relationships/image" Target="../media/image28.png"/></Relationships>
</file>

<file path=ppt/slides/_rels/slide1000.xml.rels><?xml version="1.0" encoding="UTF-8" standalone="yes"?>
<Relationships xmlns="http://schemas.openxmlformats.org/package/2006/relationships"><Relationship Id="rId3" Type="http://schemas.openxmlformats.org/officeDocument/2006/relationships/notesSlide" Target="../notesSlides/notesSlide999.xml"/><Relationship Id="rId2" Type="http://schemas.openxmlformats.org/officeDocument/2006/relationships/slideLayout" Target="../slideLayouts/slideLayout2.xml"/><Relationship Id="rId1" Type="http://schemas.openxmlformats.org/officeDocument/2006/relationships/tags" Target="../tags/tag1049.xml"/></Relationships>
</file>

<file path=ppt/slides/_rels/slide1001.xml.rels><?xml version="1.0" encoding="UTF-8" standalone="yes"?>
<Relationships xmlns="http://schemas.openxmlformats.org/package/2006/relationships"><Relationship Id="rId3" Type="http://schemas.openxmlformats.org/officeDocument/2006/relationships/notesSlide" Target="../notesSlides/notesSlide1000.xml"/><Relationship Id="rId2" Type="http://schemas.openxmlformats.org/officeDocument/2006/relationships/slideLayout" Target="../slideLayouts/slideLayout2.xml"/><Relationship Id="rId1" Type="http://schemas.openxmlformats.org/officeDocument/2006/relationships/tags" Target="../tags/tag1050.xml"/></Relationships>
</file>

<file path=ppt/slides/_rels/slide1002.xml.rels><?xml version="1.0" encoding="UTF-8" standalone="yes"?>
<Relationships xmlns="http://schemas.openxmlformats.org/package/2006/relationships"><Relationship Id="rId3" Type="http://schemas.openxmlformats.org/officeDocument/2006/relationships/notesSlide" Target="../notesSlides/notesSlide1001.xml"/><Relationship Id="rId2" Type="http://schemas.openxmlformats.org/officeDocument/2006/relationships/slideLayout" Target="../slideLayouts/slideLayout2.xml"/><Relationship Id="rId1" Type="http://schemas.openxmlformats.org/officeDocument/2006/relationships/tags" Target="../tags/tag1051.xml"/><Relationship Id="rId5" Type="http://schemas.openxmlformats.org/officeDocument/2006/relationships/image" Target="../media/image631.png"/><Relationship Id="rId4" Type="http://schemas.openxmlformats.org/officeDocument/2006/relationships/image" Target="../media/image630.png"/></Relationships>
</file>

<file path=ppt/slides/_rels/slide1003.xml.rels><?xml version="1.0" encoding="UTF-8" standalone="yes"?>
<Relationships xmlns="http://schemas.openxmlformats.org/package/2006/relationships"><Relationship Id="rId3" Type="http://schemas.openxmlformats.org/officeDocument/2006/relationships/notesSlide" Target="../notesSlides/notesSlide1002.xml"/><Relationship Id="rId2" Type="http://schemas.openxmlformats.org/officeDocument/2006/relationships/slideLayout" Target="../slideLayouts/slideLayout2.xml"/><Relationship Id="rId1" Type="http://schemas.openxmlformats.org/officeDocument/2006/relationships/tags" Target="../tags/tag1052.xml"/><Relationship Id="rId4" Type="http://schemas.openxmlformats.org/officeDocument/2006/relationships/image" Target="../media/image632.png"/></Relationships>
</file>

<file path=ppt/slides/_rels/slide1004.xml.rels><?xml version="1.0" encoding="UTF-8" standalone="yes"?>
<Relationships xmlns="http://schemas.openxmlformats.org/package/2006/relationships"><Relationship Id="rId3" Type="http://schemas.openxmlformats.org/officeDocument/2006/relationships/notesSlide" Target="../notesSlides/notesSlide1003.xml"/><Relationship Id="rId2" Type="http://schemas.openxmlformats.org/officeDocument/2006/relationships/slideLayout" Target="../slideLayouts/slideLayout2.xml"/><Relationship Id="rId1" Type="http://schemas.openxmlformats.org/officeDocument/2006/relationships/tags" Target="../tags/tag1053.xml"/><Relationship Id="rId4" Type="http://schemas.openxmlformats.org/officeDocument/2006/relationships/image" Target="../media/image633.png"/></Relationships>
</file>

<file path=ppt/slides/_rels/slide1005.xml.rels><?xml version="1.0" encoding="UTF-8" standalone="yes"?>
<Relationships xmlns="http://schemas.openxmlformats.org/package/2006/relationships"><Relationship Id="rId3" Type="http://schemas.openxmlformats.org/officeDocument/2006/relationships/notesSlide" Target="../notesSlides/notesSlide1004.xml"/><Relationship Id="rId2" Type="http://schemas.openxmlformats.org/officeDocument/2006/relationships/slideLayout" Target="../slideLayouts/slideLayout2.xml"/><Relationship Id="rId1" Type="http://schemas.openxmlformats.org/officeDocument/2006/relationships/tags" Target="../tags/tag1054.xml"/><Relationship Id="rId4" Type="http://schemas.openxmlformats.org/officeDocument/2006/relationships/image" Target="../media/image634.png"/></Relationships>
</file>

<file path=ppt/slides/_rels/slide1006.xml.rels><?xml version="1.0" encoding="UTF-8" standalone="yes"?>
<Relationships xmlns="http://schemas.openxmlformats.org/package/2006/relationships"><Relationship Id="rId3" Type="http://schemas.openxmlformats.org/officeDocument/2006/relationships/notesSlide" Target="../notesSlides/notesSlide1005.xml"/><Relationship Id="rId2" Type="http://schemas.openxmlformats.org/officeDocument/2006/relationships/slideLayout" Target="../slideLayouts/slideLayout2.xml"/><Relationship Id="rId1" Type="http://schemas.openxmlformats.org/officeDocument/2006/relationships/tags" Target="../tags/tag1055.xml"/><Relationship Id="rId4" Type="http://schemas.openxmlformats.org/officeDocument/2006/relationships/image" Target="../media/image9.png"/></Relationships>
</file>

<file path=ppt/slides/_rels/slide1007.xml.rels><?xml version="1.0" encoding="UTF-8" standalone="yes"?>
<Relationships xmlns="http://schemas.openxmlformats.org/package/2006/relationships"><Relationship Id="rId3" Type="http://schemas.openxmlformats.org/officeDocument/2006/relationships/notesSlide" Target="../notesSlides/notesSlide1006.xml"/><Relationship Id="rId2" Type="http://schemas.openxmlformats.org/officeDocument/2006/relationships/slideLayout" Target="../slideLayouts/slideLayout2.xml"/><Relationship Id="rId1" Type="http://schemas.openxmlformats.org/officeDocument/2006/relationships/tags" Target="../tags/tag1056.xml"/><Relationship Id="rId5" Type="http://schemas.openxmlformats.org/officeDocument/2006/relationships/image" Target="../media/image636.png"/><Relationship Id="rId4" Type="http://schemas.openxmlformats.org/officeDocument/2006/relationships/image" Target="../media/image635.png"/></Relationships>
</file>

<file path=ppt/slides/_rels/slide1008.xml.rels><?xml version="1.0" encoding="UTF-8" standalone="yes"?>
<Relationships xmlns="http://schemas.openxmlformats.org/package/2006/relationships"><Relationship Id="rId3" Type="http://schemas.openxmlformats.org/officeDocument/2006/relationships/notesSlide" Target="../notesSlides/notesSlide1007.xml"/><Relationship Id="rId2" Type="http://schemas.openxmlformats.org/officeDocument/2006/relationships/slideLayout" Target="../slideLayouts/slideLayout2.xml"/><Relationship Id="rId1" Type="http://schemas.openxmlformats.org/officeDocument/2006/relationships/tags" Target="../tags/tag1057.xml"/></Relationships>
</file>

<file path=ppt/slides/_rels/slide1009.xml.rels><?xml version="1.0" encoding="UTF-8" standalone="yes"?>
<Relationships xmlns="http://schemas.openxmlformats.org/package/2006/relationships"><Relationship Id="rId3" Type="http://schemas.openxmlformats.org/officeDocument/2006/relationships/notesSlide" Target="../notesSlides/notesSlide1008.xml"/><Relationship Id="rId2" Type="http://schemas.openxmlformats.org/officeDocument/2006/relationships/slideLayout" Target="../slideLayouts/slideLayout2.xml"/><Relationship Id="rId1" Type="http://schemas.openxmlformats.org/officeDocument/2006/relationships/tags" Target="../tags/tag1058.xml"/><Relationship Id="rId4" Type="http://schemas.openxmlformats.org/officeDocument/2006/relationships/image" Target="../media/image637.pn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xml"/><Relationship Id="rId1" Type="http://schemas.openxmlformats.org/officeDocument/2006/relationships/tags" Target="../tags/tag110.xml"/><Relationship Id="rId5" Type="http://schemas.openxmlformats.org/officeDocument/2006/relationships/image" Target="../media/image31.png"/><Relationship Id="rId4" Type="http://schemas.openxmlformats.org/officeDocument/2006/relationships/image" Target="../media/image30.png"/></Relationships>
</file>

<file path=ppt/slides/_rels/slide1010.xml.rels><?xml version="1.0" encoding="UTF-8" standalone="yes"?>
<Relationships xmlns="http://schemas.openxmlformats.org/package/2006/relationships"><Relationship Id="rId3" Type="http://schemas.openxmlformats.org/officeDocument/2006/relationships/notesSlide" Target="../notesSlides/notesSlide1009.xml"/><Relationship Id="rId2" Type="http://schemas.openxmlformats.org/officeDocument/2006/relationships/slideLayout" Target="../slideLayouts/slideLayout2.xml"/><Relationship Id="rId1" Type="http://schemas.openxmlformats.org/officeDocument/2006/relationships/tags" Target="../tags/tag1059.xml"/></Relationships>
</file>

<file path=ppt/slides/_rels/slide1011.xml.rels><?xml version="1.0" encoding="UTF-8" standalone="yes"?>
<Relationships xmlns="http://schemas.openxmlformats.org/package/2006/relationships"><Relationship Id="rId3" Type="http://schemas.openxmlformats.org/officeDocument/2006/relationships/notesSlide" Target="../notesSlides/notesSlide1010.xml"/><Relationship Id="rId2" Type="http://schemas.openxmlformats.org/officeDocument/2006/relationships/slideLayout" Target="../slideLayouts/slideLayout2.xml"/><Relationship Id="rId1" Type="http://schemas.openxmlformats.org/officeDocument/2006/relationships/tags" Target="../tags/tag1060.xml"/><Relationship Id="rId4" Type="http://schemas.openxmlformats.org/officeDocument/2006/relationships/image" Target="../media/image638.jpeg"/></Relationships>
</file>

<file path=ppt/slides/_rels/slide1012.xml.rels><?xml version="1.0" encoding="UTF-8" standalone="yes"?>
<Relationships xmlns="http://schemas.openxmlformats.org/package/2006/relationships"><Relationship Id="rId3" Type="http://schemas.openxmlformats.org/officeDocument/2006/relationships/notesSlide" Target="../notesSlides/notesSlide1011.xml"/><Relationship Id="rId2" Type="http://schemas.openxmlformats.org/officeDocument/2006/relationships/slideLayout" Target="../slideLayouts/slideLayout2.xml"/><Relationship Id="rId1" Type="http://schemas.openxmlformats.org/officeDocument/2006/relationships/tags" Target="../tags/tag1061.xml"/><Relationship Id="rId4" Type="http://schemas.openxmlformats.org/officeDocument/2006/relationships/image" Target="../media/image639.jpeg"/></Relationships>
</file>

<file path=ppt/slides/_rels/slide1013.xml.rels><?xml version="1.0" encoding="UTF-8" standalone="yes"?>
<Relationships xmlns="http://schemas.openxmlformats.org/package/2006/relationships"><Relationship Id="rId3" Type="http://schemas.openxmlformats.org/officeDocument/2006/relationships/notesSlide" Target="../notesSlides/notesSlide1012.xml"/><Relationship Id="rId2" Type="http://schemas.openxmlformats.org/officeDocument/2006/relationships/slideLayout" Target="../slideLayouts/slideLayout2.xml"/><Relationship Id="rId1" Type="http://schemas.openxmlformats.org/officeDocument/2006/relationships/tags" Target="../tags/tag1062.xml"/></Relationships>
</file>

<file path=ppt/slides/_rels/slide1014.xml.rels><?xml version="1.0" encoding="UTF-8" standalone="yes"?>
<Relationships xmlns="http://schemas.openxmlformats.org/package/2006/relationships"><Relationship Id="rId3" Type="http://schemas.openxmlformats.org/officeDocument/2006/relationships/notesSlide" Target="../notesSlides/notesSlide1013.xml"/><Relationship Id="rId2" Type="http://schemas.openxmlformats.org/officeDocument/2006/relationships/slideLayout" Target="../slideLayouts/slideLayout1.xml"/><Relationship Id="rId1" Type="http://schemas.openxmlformats.org/officeDocument/2006/relationships/tags" Target="../tags/tag1063.xml"/></Relationships>
</file>

<file path=ppt/slides/_rels/slide1015.xml.rels><?xml version="1.0" encoding="UTF-8" standalone="yes"?>
<Relationships xmlns="http://schemas.openxmlformats.org/package/2006/relationships"><Relationship Id="rId3" Type="http://schemas.openxmlformats.org/officeDocument/2006/relationships/notesSlide" Target="../notesSlides/notesSlide1014.xml"/><Relationship Id="rId2" Type="http://schemas.openxmlformats.org/officeDocument/2006/relationships/slideLayout" Target="../slideLayouts/slideLayout2.xml"/><Relationship Id="rId1" Type="http://schemas.openxmlformats.org/officeDocument/2006/relationships/tags" Target="../tags/tag1064.xml"/></Relationships>
</file>

<file path=ppt/slides/_rels/slide1016.xml.rels><?xml version="1.0" encoding="UTF-8" standalone="yes"?>
<Relationships xmlns="http://schemas.openxmlformats.org/package/2006/relationships"><Relationship Id="rId3" Type="http://schemas.openxmlformats.org/officeDocument/2006/relationships/notesSlide" Target="../notesSlides/notesSlide1015.xml"/><Relationship Id="rId2" Type="http://schemas.openxmlformats.org/officeDocument/2006/relationships/slideLayout" Target="../slideLayouts/slideLayout1.xml"/><Relationship Id="rId1" Type="http://schemas.openxmlformats.org/officeDocument/2006/relationships/tags" Target="../tags/tag1065.xml"/></Relationships>
</file>

<file path=ppt/slides/_rels/slide1017.xml.rels><?xml version="1.0" encoding="UTF-8" standalone="yes"?>
<Relationships xmlns="http://schemas.openxmlformats.org/package/2006/relationships"><Relationship Id="rId3" Type="http://schemas.openxmlformats.org/officeDocument/2006/relationships/notesSlide" Target="../notesSlides/notesSlide1016.xml"/><Relationship Id="rId2" Type="http://schemas.openxmlformats.org/officeDocument/2006/relationships/slideLayout" Target="../slideLayouts/slideLayout2.xml"/><Relationship Id="rId1" Type="http://schemas.openxmlformats.org/officeDocument/2006/relationships/tags" Target="../tags/tag1066.xml"/></Relationships>
</file>

<file path=ppt/slides/_rels/slide1018.xml.rels><?xml version="1.0" encoding="UTF-8" standalone="yes"?>
<Relationships xmlns="http://schemas.openxmlformats.org/package/2006/relationships"><Relationship Id="rId3" Type="http://schemas.openxmlformats.org/officeDocument/2006/relationships/notesSlide" Target="../notesSlides/notesSlide1017.xml"/><Relationship Id="rId2" Type="http://schemas.openxmlformats.org/officeDocument/2006/relationships/slideLayout" Target="../slideLayouts/slideLayout1.xml"/><Relationship Id="rId1" Type="http://schemas.openxmlformats.org/officeDocument/2006/relationships/tags" Target="../tags/tag1067.xml"/></Relationships>
</file>

<file path=ppt/slides/_rels/slide1019.xml.rels><?xml version="1.0" encoding="UTF-8" standalone="yes"?>
<Relationships xmlns="http://schemas.openxmlformats.org/package/2006/relationships"><Relationship Id="rId3" Type="http://schemas.openxmlformats.org/officeDocument/2006/relationships/notesSlide" Target="../notesSlides/notesSlide1018.xml"/><Relationship Id="rId2" Type="http://schemas.openxmlformats.org/officeDocument/2006/relationships/slideLayout" Target="../slideLayouts/slideLayout2.xml"/><Relationship Id="rId1" Type="http://schemas.openxmlformats.org/officeDocument/2006/relationships/tags" Target="../tags/tag106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xml"/><Relationship Id="rId1" Type="http://schemas.openxmlformats.org/officeDocument/2006/relationships/tags" Target="../tags/tag111.xml"/><Relationship Id="rId5" Type="http://schemas.openxmlformats.org/officeDocument/2006/relationships/image" Target="../media/image33.png"/><Relationship Id="rId4" Type="http://schemas.openxmlformats.org/officeDocument/2006/relationships/image" Target="../media/image32.png"/></Relationships>
</file>

<file path=ppt/slides/_rels/slide1020.xml.rels><?xml version="1.0" encoding="UTF-8" standalone="yes"?>
<Relationships xmlns="http://schemas.openxmlformats.org/package/2006/relationships"><Relationship Id="rId3" Type="http://schemas.openxmlformats.org/officeDocument/2006/relationships/notesSlide" Target="../notesSlides/notesSlide1019.xml"/><Relationship Id="rId2" Type="http://schemas.openxmlformats.org/officeDocument/2006/relationships/slideLayout" Target="../slideLayouts/slideLayout2.xml"/><Relationship Id="rId1" Type="http://schemas.openxmlformats.org/officeDocument/2006/relationships/tags" Target="../tags/tag1069.xml"/></Relationships>
</file>

<file path=ppt/slides/_rels/slide1021.xml.rels><?xml version="1.0" encoding="UTF-8" standalone="yes"?>
<Relationships xmlns="http://schemas.openxmlformats.org/package/2006/relationships"><Relationship Id="rId3" Type="http://schemas.openxmlformats.org/officeDocument/2006/relationships/notesSlide" Target="../notesSlides/notesSlide1020.xml"/><Relationship Id="rId2" Type="http://schemas.openxmlformats.org/officeDocument/2006/relationships/slideLayout" Target="../slideLayouts/slideLayout2.xml"/><Relationship Id="rId1" Type="http://schemas.openxmlformats.org/officeDocument/2006/relationships/tags" Target="../tags/tag1070.xml"/></Relationships>
</file>

<file path=ppt/slides/_rels/slide1022.xml.rels><?xml version="1.0" encoding="UTF-8" standalone="yes"?>
<Relationships xmlns="http://schemas.openxmlformats.org/package/2006/relationships"><Relationship Id="rId3" Type="http://schemas.openxmlformats.org/officeDocument/2006/relationships/notesSlide" Target="../notesSlides/notesSlide1021.xml"/><Relationship Id="rId2" Type="http://schemas.openxmlformats.org/officeDocument/2006/relationships/slideLayout" Target="../slideLayouts/slideLayout2.xml"/><Relationship Id="rId1" Type="http://schemas.openxmlformats.org/officeDocument/2006/relationships/tags" Target="../tags/tag1071.xml"/></Relationships>
</file>

<file path=ppt/slides/_rels/slide1023.xml.rels><?xml version="1.0" encoding="UTF-8" standalone="yes"?>
<Relationships xmlns="http://schemas.openxmlformats.org/package/2006/relationships"><Relationship Id="rId3" Type="http://schemas.openxmlformats.org/officeDocument/2006/relationships/notesSlide" Target="../notesSlides/notesSlide1022.xml"/><Relationship Id="rId2" Type="http://schemas.openxmlformats.org/officeDocument/2006/relationships/slideLayout" Target="../slideLayouts/slideLayout2.xml"/><Relationship Id="rId1" Type="http://schemas.openxmlformats.org/officeDocument/2006/relationships/tags" Target="../tags/tag1072.xml"/><Relationship Id="rId4" Type="http://schemas.openxmlformats.org/officeDocument/2006/relationships/image" Target="../media/image640.png"/></Relationships>
</file>

<file path=ppt/slides/_rels/slide1024.xml.rels><?xml version="1.0" encoding="UTF-8" standalone="yes"?>
<Relationships xmlns="http://schemas.openxmlformats.org/package/2006/relationships"><Relationship Id="rId3" Type="http://schemas.openxmlformats.org/officeDocument/2006/relationships/notesSlide" Target="../notesSlides/notesSlide1023.xml"/><Relationship Id="rId2" Type="http://schemas.openxmlformats.org/officeDocument/2006/relationships/slideLayout" Target="../slideLayouts/slideLayout2.xml"/><Relationship Id="rId1" Type="http://schemas.openxmlformats.org/officeDocument/2006/relationships/tags" Target="../tags/tag1073.xml"/></Relationships>
</file>

<file path=ppt/slides/_rels/slide1025.xml.rels><?xml version="1.0" encoding="UTF-8" standalone="yes"?>
<Relationships xmlns="http://schemas.openxmlformats.org/package/2006/relationships"><Relationship Id="rId3" Type="http://schemas.openxmlformats.org/officeDocument/2006/relationships/notesSlide" Target="../notesSlides/notesSlide1024.xml"/><Relationship Id="rId2" Type="http://schemas.openxmlformats.org/officeDocument/2006/relationships/slideLayout" Target="../slideLayouts/slideLayout2.xml"/><Relationship Id="rId1" Type="http://schemas.openxmlformats.org/officeDocument/2006/relationships/tags" Target="../tags/tag1074.xml"/><Relationship Id="rId5" Type="http://schemas.openxmlformats.org/officeDocument/2006/relationships/image" Target="../media/image642.png"/><Relationship Id="rId4" Type="http://schemas.openxmlformats.org/officeDocument/2006/relationships/image" Target="../media/image641.png"/></Relationships>
</file>

<file path=ppt/slides/_rels/slide1026.xml.rels><?xml version="1.0" encoding="UTF-8" standalone="yes"?>
<Relationships xmlns="http://schemas.openxmlformats.org/package/2006/relationships"><Relationship Id="rId3" Type="http://schemas.openxmlformats.org/officeDocument/2006/relationships/notesSlide" Target="../notesSlides/notesSlide1025.xml"/><Relationship Id="rId2" Type="http://schemas.openxmlformats.org/officeDocument/2006/relationships/slideLayout" Target="../slideLayouts/slideLayout2.xml"/><Relationship Id="rId1" Type="http://schemas.openxmlformats.org/officeDocument/2006/relationships/tags" Target="../tags/tag1075.xml"/></Relationships>
</file>

<file path=ppt/slides/_rels/slide1027.xml.rels><?xml version="1.0" encoding="UTF-8" standalone="yes"?>
<Relationships xmlns="http://schemas.openxmlformats.org/package/2006/relationships"><Relationship Id="rId3" Type="http://schemas.openxmlformats.org/officeDocument/2006/relationships/notesSlide" Target="../notesSlides/notesSlide1026.xml"/><Relationship Id="rId2" Type="http://schemas.openxmlformats.org/officeDocument/2006/relationships/slideLayout" Target="../slideLayouts/slideLayout2.xml"/><Relationship Id="rId1" Type="http://schemas.openxmlformats.org/officeDocument/2006/relationships/tags" Target="../tags/tag1076.xml"/><Relationship Id="rId5" Type="http://schemas.openxmlformats.org/officeDocument/2006/relationships/image" Target="../media/image644.png"/><Relationship Id="rId4" Type="http://schemas.openxmlformats.org/officeDocument/2006/relationships/image" Target="../media/image643.png"/></Relationships>
</file>

<file path=ppt/slides/_rels/slide1028.xml.rels><?xml version="1.0" encoding="UTF-8" standalone="yes"?>
<Relationships xmlns="http://schemas.openxmlformats.org/package/2006/relationships"><Relationship Id="rId3" Type="http://schemas.openxmlformats.org/officeDocument/2006/relationships/notesSlide" Target="../notesSlides/notesSlide1027.xml"/><Relationship Id="rId7" Type="http://schemas.openxmlformats.org/officeDocument/2006/relationships/image" Target="../media/image646.wmf"/><Relationship Id="rId2" Type="http://schemas.openxmlformats.org/officeDocument/2006/relationships/slideLayout" Target="../slideLayouts/slideLayout2.xml"/><Relationship Id="rId1" Type="http://schemas.openxmlformats.org/officeDocument/2006/relationships/tags" Target="../tags/tag1077.xml"/><Relationship Id="rId6" Type="http://schemas.openxmlformats.org/officeDocument/2006/relationships/oleObject" Target="../embeddings/oleObject268.bin"/><Relationship Id="rId5" Type="http://schemas.openxmlformats.org/officeDocument/2006/relationships/image" Target="../media/image645.wmf"/><Relationship Id="rId4" Type="http://schemas.openxmlformats.org/officeDocument/2006/relationships/oleObject" Target="../embeddings/oleObject267.bin"/></Relationships>
</file>

<file path=ppt/slides/_rels/slide1029.xml.rels><?xml version="1.0" encoding="UTF-8" standalone="yes"?>
<Relationships xmlns="http://schemas.openxmlformats.org/package/2006/relationships"><Relationship Id="rId3" Type="http://schemas.openxmlformats.org/officeDocument/2006/relationships/notesSlide" Target="../notesSlides/notesSlide1028.xml"/><Relationship Id="rId2" Type="http://schemas.openxmlformats.org/officeDocument/2006/relationships/slideLayout" Target="../slideLayouts/slideLayout2.xml"/><Relationship Id="rId1" Type="http://schemas.openxmlformats.org/officeDocument/2006/relationships/tags" Target="../tags/tag1078.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tags" Target="../tags/tag112.xml"/><Relationship Id="rId5" Type="http://schemas.openxmlformats.org/officeDocument/2006/relationships/image" Target="../media/image35.png"/><Relationship Id="rId4" Type="http://schemas.openxmlformats.org/officeDocument/2006/relationships/image" Target="../media/image34.png"/></Relationships>
</file>

<file path=ppt/slides/_rels/slide1030.xml.rels><?xml version="1.0" encoding="UTF-8" standalone="yes"?>
<Relationships xmlns="http://schemas.openxmlformats.org/package/2006/relationships"><Relationship Id="rId3" Type="http://schemas.openxmlformats.org/officeDocument/2006/relationships/notesSlide" Target="../notesSlides/notesSlide1029.xml"/><Relationship Id="rId2" Type="http://schemas.openxmlformats.org/officeDocument/2006/relationships/slideLayout" Target="../slideLayouts/slideLayout2.xml"/><Relationship Id="rId1" Type="http://schemas.openxmlformats.org/officeDocument/2006/relationships/tags" Target="../tags/tag1079.xml"/></Relationships>
</file>

<file path=ppt/slides/_rels/slide1031.xml.rels><?xml version="1.0" encoding="UTF-8" standalone="yes"?>
<Relationships xmlns="http://schemas.openxmlformats.org/package/2006/relationships"><Relationship Id="rId3" Type="http://schemas.openxmlformats.org/officeDocument/2006/relationships/notesSlide" Target="../notesSlides/notesSlide1030.xml"/><Relationship Id="rId2" Type="http://schemas.openxmlformats.org/officeDocument/2006/relationships/slideLayout" Target="../slideLayouts/slideLayout2.xml"/><Relationship Id="rId1" Type="http://schemas.openxmlformats.org/officeDocument/2006/relationships/tags" Target="../tags/tag1080.xml"/><Relationship Id="rId6" Type="http://schemas.openxmlformats.org/officeDocument/2006/relationships/image" Target="../media/image648.wmf"/><Relationship Id="rId5" Type="http://schemas.openxmlformats.org/officeDocument/2006/relationships/oleObject" Target="../embeddings/oleObject269.bin"/><Relationship Id="rId4" Type="http://schemas.openxmlformats.org/officeDocument/2006/relationships/image" Target="../media/image647.png"/></Relationships>
</file>

<file path=ppt/slides/_rels/slide1032.xml.rels><?xml version="1.0" encoding="UTF-8" standalone="yes"?>
<Relationships xmlns="http://schemas.openxmlformats.org/package/2006/relationships"><Relationship Id="rId3" Type="http://schemas.openxmlformats.org/officeDocument/2006/relationships/notesSlide" Target="../notesSlides/notesSlide1031.xml"/><Relationship Id="rId2" Type="http://schemas.openxmlformats.org/officeDocument/2006/relationships/slideLayout" Target="../slideLayouts/slideLayout2.xml"/><Relationship Id="rId1" Type="http://schemas.openxmlformats.org/officeDocument/2006/relationships/tags" Target="../tags/tag1081.xml"/></Relationships>
</file>

<file path=ppt/slides/_rels/slide1033.xml.rels><?xml version="1.0" encoding="UTF-8" standalone="yes"?>
<Relationships xmlns="http://schemas.openxmlformats.org/package/2006/relationships"><Relationship Id="rId3" Type="http://schemas.openxmlformats.org/officeDocument/2006/relationships/notesSlide" Target="../notesSlides/notesSlide1032.xml"/><Relationship Id="rId2" Type="http://schemas.openxmlformats.org/officeDocument/2006/relationships/slideLayout" Target="../slideLayouts/slideLayout2.xml"/><Relationship Id="rId1" Type="http://schemas.openxmlformats.org/officeDocument/2006/relationships/tags" Target="../tags/tag1082.xml"/><Relationship Id="rId5" Type="http://schemas.openxmlformats.org/officeDocument/2006/relationships/image" Target="../media/image649.wmf"/><Relationship Id="rId4" Type="http://schemas.openxmlformats.org/officeDocument/2006/relationships/oleObject" Target="../embeddings/oleObject270.bin"/></Relationships>
</file>

<file path=ppt/slides/_rels/slide1034.xml.rels><?xml version="1.0" encoding="UTF-8" standalone="yes"?>
<Relationships xmlns="http://schemas.openxmlformats.org/package/2006/relationships"><Relationship Id="rId3" Type="http://schemas.openxmlformats.org/officeDocument/2006/relationships/notesSlide" Target="../notesSlides/notesSlide1033.xml"/><Relationship Id="rId2" Type="http://schemas.openxmlformats.org/officeDocument/2006/relationships/slideLayout" Target="../slideLayouts/slideLayout2.xml"/><Relationship Id="rId1" Type="http://schemas.openxmlformats.org/officeDocument/2006/relationships/tags" Target="../tags/tag1083.xml"/><Relationship Id="rId4" Type="http://schemas.openxmlformats.org/officeDocument/2006/relationships/image" Target="../media/image650.png"/></Relationships>
</file>

<file path=ppt/slides/_rels/slide1035.xml.rels><?xml version="1.0" encoding="UTF-8" standalone="yes"?>
<Relationships xmlns="http://schemas.openxmlformats.org/package/2006/relationships"><Relationship Id="rId3" Type="http://schemas.openxmlformats.org/officeDocument/2006/relationships/notesSlide" Target="../notesSlides/notesSlide1034.xml"/><Relationship Id="rId2" Type="http://schemas.openxmlformats.org/officeDocument/2006/relationships/slideLayout" Target="../slideLayouts/slideLayout2.xml"/><Relationship Id="rId1" Type="http://schemas.openxmlformats.org/officeDocument/2006/relationships/tags" Target="../tags/tag1084.xml"/><Relationship Id="rId4" Type="http://schemas.openxmlformats.org/officeDocument/2006/relationships/image" Target="../media/image651.png"/></Relationships>
</file>

<file path=ppt/slides/_rels/slide1036.xml.rels><?xml version="1.0" encoding="UTF-8" standalone="yes"?>
<Relationships xmlns="http://schemas.openxmlformats.org/package/2006/relationships"><Relationship Id="rId3" Type="http://schemas.openxmlformats.org/officeDocument/2006/relationships/notesSlide" Target="../notesSlides/notesSlide1035.xml"/><Relationship Id="rId2" Type="http://schemas.openxmlformats.org/officeDocument/2006/relationships/slideLayout" Target="../slideLayouts/slideLayout2.xml"/><Relationship Id="rId1" Type="http://schemas.openxmlformats.org/officeDocument/2006/relationships/tags" Target="../tags/tag1085.xml"/><Relationship Id="rId4" Type="http://schemas.openxmlformats.org/officeDocument/2006/relationships/image" Target="../media/image652.png"/></Relationships>
</file>

<file path=ppt/slides/_rels/slide1037.xml.rels><?xml version="1.0" encoding="UTF-8" standalone="yes"?>
<Relationships xmlns="http://schemas.openxmlformats.org/package/2006/relationships"><Relationship Id="rId3" Type="http://schemas.openxmlformats.org/officeDocument/2006/relationships/notesSlide" Target="../notesSlides/notesSlide1036.xml"/><Relationship Id="rId2" Type="http://schemas.openxmlformats.org/officeDocument/2006/relationships/slideLayout" Target="../slideLayouts/slideLayout2.xml"/><Relationship Id="rId1" Type="http://schemas.openxmlformats.org/officeDocument/2006/relationships/tags" Target="../tags/tag1086.xml"/><Relationship Id="rId4" Type="http://schemas.openxmlformats.org/officeDocument/2006/relationships/image" Target="../media/image653.png"/></Relationships>
</file>

<file path=ppt/slides/_rels/slide1038.xml.rels><?xml version="1.0" encoding="UTF-8" standalone="yes"?>
<Relationships xmlns="http://schemas.openxmlformats.org/package/2006/relationships"><Relationship Id="rId3" Type="http://schemas.openxmlformats.org/officeDocument/2006/relationships/notesSlide" Target="../notesSlides/notesSlide1037.xml"/><Relationship Id="rId2" Type="http://schemas.openxmlformats.org/officeDocument/2006/relationships/slideLayout" Target="../slideLayouts/slideLayout2.xml"/><Relationship Id="rId1" Type="http://schemas.openxmlformats.org/officeDocument/2006/relationships/tags" Target="../tags/tag1087.xml"/></Relationships>
</file>

<file path=ppt/slides/_rels/slide1039.xml.rels><?xml version="1.0" encoding="UTF-8" standalone="yes"?>
<Relationships xmlns="http://schemas.openxmlformats.org/package/2006/relationships"><Relationship Id="rId3" Type="http://schemas.openxmlformats.org/officeDocument/2006/relationships/notesSlide" Target="../notesSlides/notesSlide1038.xml"/><Relationship Id="rId2" Type="http://schemas.openxmlformats.org/officeDocument/2006/relationships/slideLayout" Target="../slideLayouts/slideLayout2.xml"/><Relationship Id="rId1" Type="http://schemas.openxmlformats.org/officeDocument/2006/relationships/tags" Target="../tags/tag1088.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113.xml"/><Relationship Id="rId5" Type="http://schemas.openxmlformats.org/officeDocument/2006/relationships/image" Target="../media/image36.png"/><Relationship Id="rId4" Type="http://schemas.openxmlformats.org/officeDocument/2006/relationships/image" Target="../media/image35.png"/></Relationships>
</file>

<file path=ppt/slides/_rels/slide1040.xml.rels><?xml version="1.0" encoding="UTF-8" standalone="yes"?>
<Relationships xmlns="http://schemas.openxmlformats.org/package/2006/relationships"><Relationship Id="rId3" Type="http://schemas.openxmlformats.org/officeDocument/2006/relationships/notesSlide" Target="../notesSlides/notesSlide1039.xml"/><Relationship Id="rId2" Type="http://schemas.openxmlformats.org/officeDocument/2006/relationships/slideLayout" Target="../slideLayouts/slideLayout2.xml"/><Relationship Id="rId1" Type="http://schemas.openxmlformats.org/officeDocument/2006/relationships/tags" Target="../tags/tag1089.xml"/><Relationship Id="rId4" Type="http://schemas.openxmlformats.org/officeDocument/2006/relationships/image" Target="../media/image640.png"/></Relationships>
</file>

<file path=ppt/slides/_rels/slide1041.xml.rels><?xml version="1.0" encoding="UTF-8" standalone="yes"?>
<Relationships xmlns="http://schemas.openxmlformats.org/package/2006/relationships"><Relationship Id="rId3" Type="http://schemas.openxmlformats.org/officeDocument/2006/relationships/notesSlide" Target="../notesSlides/notesSlide1040.xml"/><Relationship Id="rId2" Type="http://schemas.openxmlformats.org/officeDocument/2006/relationships/slideLayout" Target="../slideLayouts/slideLayout2.xml"/><Relationship Id="rId1" Type="http://schemas.openxmlformats.org/officeDocument/2006/relationships/tags" Target="../tags/tag1090.xml"/><Relationship Id="rId4" Type="http://schemas.openxmlformats.org/officeDocument/2006/relationships/image" Target="../media/image654.png"/></Relationships>
</file>

<file path=ppt/slides/_rels/slide1042.xml.rels><?xml version="1.0" encoding="UTF-8" standalone="yes"?>
<Relationships xmlns="http://schemas.openxmlformats.org/package/2006/relationships"><Relationship Id="rId3" Type="http://schemas.openxmlformats.org/officeDocument/2006/relationships/notesSlide" Target="../notesSlides/notesSlide1041.xml"/><Relationship Id="rId2" Type="http://schemas.openxmlformats.org/officeDocument/2006/relationships/slideLayout" Target="../slideLayouts/slideLayout2.xml"/><Relationship Id="rId1" Type="http://schemas.openxmlformats.org/officeDocument/2006/relationships/tags" Target="../tags/tag1091.xml"/><Relationship Id="rId4" Type="http://schemas.openxmlformats.org/officeDocument/2006/relationships/image" Target="../media/image655.png"/></Relationships>
</file>

<file path=ppt/slides/_rels/slide1043.xml.rels><?xml version="1.0" encoding="UTF-8" standalone="yes"?>
<Relationships xmlns="http://schemas.openxmlformats.org/package/2006/relationships"><Relationship Id="rId3" Type="http://schemas.openxmlformats.org/officeDocument/2006/relationships/notesSlide" Target="../notesSlides/notesSlide1042.xml"/><Relationship Id="rId7" Type="http://schemas.openxmlformats.org/officeDocument/2006/relationships/image" Target="../media/image657.wmf"/><Relationship Id="rId2" Type="http://schemas.openxmlformats.org/officeDocument/2006/relationships/slideLayout" Target="../slideLayouts/slideLayout2.xml"/><Relationship Id="rId1" Type="http://schemas.openxmlformats.org/officeDocument/2006/relationships/tags" Target="../tags/tag1092.xml"/><Relationship Id="rId6" Type="http://schemas.openxmlformats.org/officeDocument/2006/relationships/oleObject" Target="../embeddings/oleObject272.bin"/><Relationship Id="rId5" Type="http://schemas.openxmlformats.org/officeDocument/2006/relationships/image" Target="../media/image656.wmf"/><Relationship Id="rId4" Type="http://schemas.openxmlformats.org/officeDocument/2006/relationships/oleObject" Target="../embeddings/oleObject271.bin"/></Relationships>
</file>

<file path=ppt/slides/_rels/slide1044.xml.rels><?xml version="1.0" encoding="UTF-8" standalone="yes"?>
<Relationships xmlns="http://schemas.openxmlformats.org/package/2006/relationships"><Relationship Id="rId3" Type="http://schemas.openxmlformats.org/officeDocument/2006/relationships/notesSlide" Target="../notesSlides/notesSlide1043.xml"/><Relationship Id="rId7" Type="http://schemas.openxmlformats.org/officeDocument/2006/relationships/image" Target="../media/image659.wmf"/><Relationship Id="rId2" Type="http://schemas.openxmlformats.org/officeDocument/2006/relationships/slideLayout" Target="../slideLayouts/slideLayout2.xml"/><Relationship Id="rId1" Type="http://schemas.openxmlformats.org/officeDocument/2006/relationships/tags" Target="../tags/tag1093.xml"/><Relationship Id="rId6" Type="http://schemas.openxmlformats.org/officeDocument/2006/relationships/oleObject" Target="../embeddings/oleObject274.bin"/><Relationship Id="rId5" Type="http://schemas.openxmlformats.org/officeDocument/2006/relationships/image" Target="../media/image658.wmf"/><Relationship Id="rId4" Type="http://schemas.openxmlformats.org/officeDocument/2006/relationships/oleObject" Target="../embeddings/oleObject273.bin"/></Relationships>
</file>

<file path=ppt/slides/_rels/slide1045.xml.rels><?xml version="1.0" encoding="UTF-8" standalone="yes"?>
<Relationships xmlns="http://schemas.openxmlformats.org/package/2006/relationships"><Relationship Id="rId3" Type="http://schemas.openxmlformats.org/officeDocument/2006/relationships/notesSlide" Target="../notesSlides/notesSlide1044.xml"/><Relationship Id="rId7" Type="http://schemas.openxmlformats.org/officeDocument/2006/relationships/image" Target="../media/image661.wmf"/><Relationship Id="rId2" Type="http://schemas.openxmlformats.org/officeDocument/2006/relationships/slideLayout" Target="../slideLayouts/slideLayout2.xml"/><Relationship Id="rId1" Type="http://schemas.openxmlformats.org/officeDocument/2006/relationships/tags" Target="../tags/tag1094.xml"/><Relationship Id="rId6" Type="http://schemas.openxmlformats.org/officeDocument/2006/relationships/oleObject" Target="../embeddings/oleObject276.bin"/><Relationship Id="rId5" Type="http://schemas.openxmlformats.org/officeDocument/2006/relationships/image" Target="../media/image660.wmf"/><Relationship Id="rId4" Type="http://schemas.openxmlformats.org/officeDocument/2006/relationships/oleObject" Target="../embeddings/oleObject275.bin"/></Relationships>
</file>

<file path=ppt/slides/_rels/slide1046.xml.rels><?xml version="1.0" encoding="UTF-8" standalone="yes"?>
<Relationships xmlns="http://schemas.openxmlformats.org/package/2006/relationships"><Relationship Id="rId8" Type="http://schemas.openxmlformats.org/officeDocument/2006/relationships/oleObject" Target="../embeddings/oleObject279.bin"/><Relationship Id="rId3" Type="http://schemas.openxmlformats.org/officeDocument/2006/relationships/notesSlide" Target="../notesSlides/notesSlide1045.xml"/><Relationship Id="rId7" Type="http://schemas.openxmlformats.org/officeDocument/2006/relationships/image" Target="../media/image663.wmf"/><Relationship Id="rId2" Type="http://schemas.openxmlformats.org/officeDocument/2006/relationships/slideLayout" Target="../slideLayouts/slideLayout2.xml"/><Relationship Id="rId1" Type="http://schemas.openxmlformats.org/officeDocument/2006/relationships/tags" Target="../tags/tag1095.xml"/><Relationship Id="rId6" Type="http://schemas.openxmlformats.org/officeDocument/2006/relationships/oleObject" Target="../embeddings/oleObject278.bin"/><Relationship Id="rId5" Type="http://schemas.openxmlformats.org/officeDocument/2006/relationships/image" Target="../media/image662.wmf"/><Relationship Id="rId4" Type="http://schemas.openxmlformats.org/officeDocument/2006/relationships/oleObject" Target="../embeddings/oleObject277.bin"/><Relationship Id="rId9" Type="http://schemas.openxmlformats.org/officeDocument/2006/relationships/image" Target="../media/image664.wmf"/></Relationships>
</file>

<file path=ppt/slides/_rels/slide1047.xml.rels><?xml version="1.0" encoding="UTF-8" standalone="yes"?>
<Relationships xmlns="http://schemas.openxmlformats.org/package/2006/relationships"><Relationship Id="rId8" Type="http://schemas.openxmlformats.org/officeDocument/2006/relationships/oleObject" Target="../embeddings/oleObject282.bin"/><Relationship Id="rId3" Type="http://schemas.openxmlformats.org/officeDocument/2006/relationships/notesSlide" Target="../notesSlides/notesSlide1046.xml"/><Relationship Id="rId7" Type="http://schemas.openxmlformats.org/officeDocument/2006/relationships/image" Target="../media/image666.wmf"/><Relationship Id="rId2" Type="http://schemas.openxmlformats.org/officeDocument/2006/relationships/slideLayout" Target="../slideLayouts/slideLayout2.xml"/><Relationship Id="rId1" Type="http://schemas.openxmlformats.org/officeDocument/2006/relationships/tags" Target="../tags/tag1096.xml"/><Relationship Id="rId6" Type="http://schemas.openxmlformats.org/officeDocument/2006/relationships/oleObject" Target="../embeddings/oleObject281.bin"/><Relationship Id="rId11" Type="http://schemas.openxmlformats.org/officeDocument/2006/relationships/image" Target="../media/image668.wmf"/><Relationship Id="rId5" Type="http://schemas.openxmlformats.org/officeDocument/2006/relationships/image" Target="../media/image665.wmf"/><Relationship Id="rId10" Type="http://schemas.openxmlformats.org/officeDocument/2006/relationships/oleObject" Target="../embeddings/oleObject283.bin"/><Relationship Id="rId4" Type="http://schemas.openxmlformats.org/officeDocument/2006/relationships/oleObject" Target="../embeddings/oleObject280.bin"/><Relationship Id="rId9" Type="http://schemas.openxmlformats.org/officeDocument/2006/relationships/image" Target="../media/image667.wmf"/></Relationships>
</file>

<file path=ppt/slides/_rels/slide1048.xml.rels><?xml version="1.0" encoding="UTF-8" standalone="yes"?>
<Relationships xmlns="http://schemas.openxmlformats.org/package/2006/relationships"><Relationship Id="rId8" Type="http://schemas.openxmlformats.org/officeDocument/2006/relationships/oleObject" Target="../embeddings/oleObject286.bin"/><Relationship Id="rId3" Type="http://schemas.openxmlformats.org/officeDocument/2006/relationships/notesSlide" Target="../notesSlides/notesSlide1047.xml"/><Relationship Id="rId7" Type="http://schemas.openxmlformats.org/officeDocument/2006/relationships/image" Target="../media/image670.wmf"/><Relationship Id="rId2" Type="http://schemas.openxmlformats.org/officeDocument/2006/relationships/slideLayout" Target="../slideLayouts/slideLayout2.xml"/><Relationship Id="rId1" Type="http://schemas.openxmlformats.org/officeDocument/2006/relationships/tags" Target="../tags/tag1097.xml"/><Relationship Id="rId6" Type="http://schemas.openxmlformats.org/officeDocument/2006/relationships/oleObject" Target="../embeddings/oleObject285.bin"/><Relationship Id="rId5" Type="http://schemas.openxmlformats.org/officeDocument/2006/relationships/image" Target="../media/image669.wmf"/><Relationship Id="rId4" Type="http://schemas.openxmlformats.org/officeDocument/2006/relationships/oleObject" Target="../embeddings/oleObject284.bin"/><Relationship Id="rId9" Type="http://schemas.openxmlformats.org/officeDocument/2006/relationships/image" Target="../media/image671.wmf"/></Relationships>
</file>

<file path=ppt/slides/_rels/slide1049.xml.rels><?xml version="1.0" encoding="UTF-8" standalone="yes"?>
<Relationships xmlns="http://schemas.openxmlformats.org/package/2006/relationships"><Relationship Id="rId3" Type="http://schemas.openxmlformats.org/officeDocument/2006/relationships/notesSlide" Target="../notesSlides/notesSlide1048.xml"/><Relationship Id="rId2" Type="http://schemas.openxmlformats.org/officeDocument/2006/relationships/slideLayout" Target="../slideLayouts/slideLayout2.xml"/><Relationship Id="rId1" Type="http://schemas.openxmlformats.org/officeDocument/2006/relationships/tags" Target="../tags/tag109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4.xml"/><Relationship Id="rId5" Type="http://schemas.openxmlformats.org/officeDocument/2006/relationships/image" Target="../media/image36.png"/><Relationship Id="rId4" Type="http://schemas.openxmlformats.org/officeDocument/2006/relationships/image" Target="../media/image35.png"/></Relationships>
</file>

<file path=ppt/slides/_rels/slide1050.xml.rels><?xml version="1.0" encoding="UTF-8" standalone="yes"?>
<Relationships xmlns="http://schemas.openxmlformats.org/package/2006/relationships"><Relationship Id="rId3" Type="http://schemas.openxmlformats.org/officeDocument/2006/relationships/notesSlide" Target="../notesSlides/notesSlide1049.xml"/><Relationship Id="rId7" Type="http://schemas.openxmlformats.org/officeDocument/2006/relationships/image" Target="../media/image675.png"/><Relationship Id="rId2" Type="http://schemas.openxmlformats.org/officeDocument/2006/relationships/slideLayout" Target="../slideLayouts/slideLayout2.xml"/><Relationship Id="rId1" Type="http://schemas.openxmlformats.org/officeDocument/2006/relationships/tags" Target="../tags/tag1099.xml"/><Relationship Id="rId6" Type="http://schemas.openxmlformats.org/officeDocument/2006/relationships/image" Target="../media/image674.png"/><Relationship Id="rId5" Type="http://schemas.openxmlformats.org/officeDocument/2006/relationships/image" Target="../media/image673.png"/><Relationship Id="rId4" Type="http://schemas.openxmlformats.org/officeDocument/2006/relationships/image" Target="../media/image672.png"/></Relationships>
</file>

<file path=ppt/slides/_rels/slide1051.xml.rels><?xml version="1.0" encoding="UTF-8" standalone="yes"?>
<Relationships xmlns="http://schemas.openxmlformats.org/package/2006/relationships"><Relationship Id="rId3" Type="http://schemas.openxmlformats.org/officeDocument/2006/relationships/notesSlide" Target="../notesSlides/notesSlide1050.xml"/><Relationship Id="rId2" Type="http://schemas.openxmlformats.org/officeDocument/2006/relationships/slideLayout" Target="../slideLayouts/slideLayout2.xml"/><Relationship Id="rId1" Type="http://schemas.openxmlformats.org/officeDocument/2006/relationships/tags" Target="../tags/tag1100.xml"/><Relationship Id="rId5" Type="http://schemas.openxmlformats.org/officeDocument/2006/relationships/image" Target="../media/image677.png"/><Relationship Id="rId4" Type="http://schemas.openxmlformats.org/officeDocument/2006/relationships/image" Target="../media/image676.png"/></Relationships>
</file>

<file path=ppt/slides/_rels/slide1052.xml.rels><?xml version="1.0" encoding="UTF-8" standalone="yes"?>
<Relationships xmlns="http://schemas.openxmlformats.org/package/2006/relationships"><Relationship Id="rId3" Type="http://schemas.openxmlformats.org/officeDocument/2006/relationships/notesSlide" Target="../notesSlides/notesSlide1051.xml"/><Relationship Id="rId2" Type="http://schemas.openxmlformats.org/officeDocument/2006/relationships/slideLayout" Target="../slideLayouts/slideLayout2.xml"/><Relationship Id="rId1" Type="http://schemas.openxmlformats.org/officeDocument/2006/relationships/tags" Target="../tags/tag1101.xml"/></Relationships>
</file>

<file path=ppt/slides/_rels/slide1053.xml.rels><?xml version="1.0" encoding="UTF-8" standalone="yes"?>
<Relationships xmlns="http://schemas.openxmlformats.org/package/2006/relationships"><Relationship Id="rId3" Type="http://schemas.openxmlformats.org/officeDocument/2006/relationships/notesSlide" Target="../notesSlides/notesSlide1052.xml"/><Relationship Id="rId2" Type="http://schemas.openxmlformats.org/officeDocument/2006/relationships/slideLayout" Target="../slideLayouts/slideLayout2.xml"/><Relationship Id="rId1" Type="http://schemas.openxmlformats.org/officeDocument/2006/relationships/tags" Target="../tags/tag1102.xml"/><Relationship Id="rId5" Type="http://schemas.openxmlformats.org/officeDocument/2006/relationships/image" Target="../media/image679.png"/><Relationship Id="rId4" Type="http://schemas.openxmlformats.org/officeDocument/2006/relationships/image" Target="../media/image678.png"/></Relationships>
</file>

<file path=ppt/slides/_rels/slide1054.xml.rels><?xml version="1.0" encoding="UTF-8" standalone="yes"?>
<Relationships xmlns="http://schemas.openxmlformats.org/package/2006/relationships"><Relationship Id="rId3" Type="http://schemas.openxmlformats.org/officeDocument/2006/relationships/notesSlide" Target="../notesSlides/notesSlide1053.xml"/><Relationship Id="rId2" Type="http://schemas.openxmlformats.org/officeDocument/2006/relationships/slideLayout" Target="../slideLayouts/slideLayout2.xml"/><Relationship Id="rId1" Type="http://schemas.openxmlformats.org/officeDocument/2006/relationships/tags" Target="../tags/tag1103.xml"/><Relationship Id="rId4" Type="http://schemas.openxmlformats.org/officeDocument/2006/relationships/image" Target="../media/image680.png"/></Relationships>
</file>

<file path=ppt/slides/_rels/slide1055.xml.rels><?xml version="1.0" encoding="UTF-8" standalone="yes"?>
<Relationships xmlns="http://schemas.openxmlformats.org/package/2006/relationships"><Relationship Id="rId3" Type="http://schemas.openxmlformats.org/officeDocument/2006/relationships/notesSlide" Target="../notesSlides/notesSlide1054.xml"/><Relationship Id="rId2" Type="http://schemas.openxmlformats.org/officeDocument/2006/relationships/slideLayout" Target="../slideLayouts/slideLayout2.xml"/><Relationship Id="rId1" Type="http://schemas.openxmlformats.org/officeDocument/2006/relationships/tags" Target="../tags/tag1104.xml"/><Relationship Id="rId4" Type="http://schemas.openxmlformats.org/officeDocument/2006/relationships/image" Target="../media/image681.png"/></Relationships>
</file>

<file path=ppt/slides/_rels/slide1056.xml.rels><?xml version="1.0" encoding="UTF-8" standalone="yes"?>
<Relationships xmlns="http://schemas.openxmlformats.org/package/2006/relationships"><Relationship Id="rId3" Type="http://schemas.openxmlformats.org/officeDocument/2006/relationships/notesSlide" Target="../notesSlides/notesSlide1055.xml"/><Relationship Id="rId2" Type="http://schemas.openxmlformats.org/officeDocument/2006/relationships/slideLayout" Target="../slideLayouts/slideLayout1.xml"/><Relationship Id="rId1" Type="http://schemas.openxmlformats.org/officeDocument/2006/relationships/tags" Target="../tags/tag1105.xml"/></Relationships>
</file>

<file path=ppt/slides/_rels/slide1057.xml.rels><?xml version="1.0" encoding="UTF-8" standalone="yes"?>
<Relationships xmlns="http://schemas.openxmlformats.org/package/2006/relationships"><Relationship Id="rId3" Type="http://schemas.openxmlformats.org/officeDocument/2006/relationships/notesSlide" Target="../notesSlides/notesSlide1056.xml"/><Relationship Id="rId2" Type="http://schemas.openxmlformats.org/officeDocument/2006/relationships/slideLayout" Target="../slideLayouts/slideLayout2.xml"/><Relationship Id="rId1" Type="http://schemas.openxmlformats.org/officeDocument/2006/relationships/tags" Target="../tags/tag1106.xml"/><Relationship Id="rId5" Type="http://schemas.openxmlformats.org/officeDocument/2006/relationships/image" Target="../media/image682.wmf"/><Relationship Id="rId4" Type="http://schemas.openxmlformats.org/officeDocument/2006/relationships/oleObject" Target="../embeddings/oleObject287.bin"/></Relationships>
</file>

<file path=ppt/slides/_rels/slide1058.xml.rels><?xml version="1.0" encoding="UTF-8" standalone="yes"?>
<Relationships xmlns="http://schemas.openxmlformats.org/package/2006/relationships"><Relationship Id="rId8" Type="http://schemas.openxmlformats.org/officeDocument/2006/relationships/oleObject" Target="../embeddings/oleObject290.bin"/><Relationship Id="rId3" Type="http://schemas.openxmlformats.org/officeDocument/2006/relationships/notesSlide" Target="../notesSlides/notesSlide1057.xml"/><Relationship Id="rId7" Type="http://schemas.openxmlformats.org/officeDocument/2006/relationships/image" Target="../media/image684.wmf"/><Relationship Id="rId2" Type="http://schemas.openxmlformats.org/officeDocument/2006/relationships/slideLayout" Target="../slideLayouts/slideLayout2.xml"/><Relationship Id="rId1" Type="http://schemas.openxmlformats.org/officeDocument/2006/relationships/tags" Target="../tags/tag1107.xml"/><Relationship Id="rId6" Type="http://schemas.openxmlformats.org/officeDocument/2006/relationships/oleObject" Target="../embeddings/oleObject289.bin"/><Relationship Id="rId5" Type="http://schemas.openxmlformats.org/officeDocument/2006/relationships/image" Target="../media/image683.wmf"/><Relationship Id="rId4" Type="http://schemas.openxmlformats.org/officeDocument/2006/relationships/oleObject" Target="../embeddings/oleObject288.bin"/><Relationship Id="rId9" Type="http://schemas.openxmlformats.org/officeDocument/2006/relationships/image" Target="../media/image685.wmf"/></Relationships>
</file>

<file path=ppt/slides/_rels/slide1059.xml.rels><?xml version="1.0" encoding="UTF-8" standalone="yes"?>
<Relationships xmlns="http://schemas.openxmlformats.org/package/2006/relationships"><Relationship Id="rId3" Type="http://schemas.openxmlformats.org/officeDocument/2006/relationships/notesSlide" Target="../notesSlides/notesSlide1058.xml"/><Relationship Id="rId2" Type="http://schemas.openxmlformats.org/officeDocument/2006/relationships/slideLayout" Target="../slideLayouts/slideLayout1.xml"/><Relationship Id="rId1" Type="http://schemas.openxmlformats.org/officeDocument/2006/relationships/tags" Target="../tags/tag1108.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xml"/><Relationship Id="rId1" Type="http://schemas.openxmlformats.org/officeDocument/2006/relationships/tags" Target="../tags/tag115.xml"/><Relationship Id="rId4" Type="http://schemas.openxmlformats.org/officeDocument/2006/relationships/image" Target="../media/image37.png"/></Relationships>
</file>

<file path=ppt/slides/_rels/slide1060.xml.rels><?xml version="1.0" encoding="UTF-8" standalone="yes"?>
<Relationships xmlns="http://schemas.openxmlformats.org/package/2006/relationships"><Relationship Id="rId3" Type="http://schemas.openxmlformats.org/officeDocument/2006/relationships/notesSlide" Target="../notesSlides/notesSlide1059.xml"/><Relationship Id="rId2" Type="http://schemas.openxmlformats.org/officeDocument/2006/relationships/slideLayout" Target="../slideLayouts/slideLayout2.xml"/><Relationship Id="rId1" Type="http://schemas.openxmlformats.org/officeDocument/2006/relationships/tags" Target="../tags/tag1109.xml"/><Relationship Id="rId4" Type="http://schemas.openxmlformats.org/officeDocument/2006/relationships/image" Target="../media/image650.png"/></Relationships>
</file>

<file path=ppt/slides/_rels/slide1061.xml.rels><?xml version="1.0" encoding="UTF-8" standalone="yes"?>
<Relationships xmlns="http://schemas.openxmlformats.org/package/2006/relationships"><Relationship Id="rId3" Type="http://schemas.openxmlformats.org/officeDocument/2006/relationships/notesSlide" Target="../notesSlides/notesSlide1060.xml"/><Relationship Id="rId2" Type="http://schemas.openxmlformats.org/officeDocument/2006/relationships/slideLayout" Target="../slideLayouts/slideLayout2.xml"/><Relationship Id="rId1" Type="http://schemas.openxmlformats.org/officeDocument/2006/relationships/tags" Target="../tags/tag1110.xml"/></Relationships>
</file>

<file path=ppt/slides/_rels/slide1062.xml.rels><?xml version="1.0" encoding="UTF-8" standalone="yes"?>
<Relationships xmlns="http://schemas.openxmlformats.org/package/2006/relationships"><Relationship Id="rId3" Type="http://schemas.openxmlformats.org/officeDocument/2006/relationships/notesSlide" Target="../notesSlides/notesSlide1061.xml"/><Relationship Id="rId2" Type="http://schemas.openxmlformats.org/officeDocument/2006/relationships/slideLayout" Target="../slideLayouts/slideLayout2.xml"/><Relationship Id="rId1" Type="http://schemas.openxmlformats.org/officeDocument/2006/relationships/tags" Target="../tags/tag1111.xml"/><Relationship Id="rId4" Type="http://schemas.openxmlformats.org/officeDocument/2006/relationships/image" Target="../media/image686.png"/></Relationships>
</file>

<file path=ppt/slides/_rels/slide1063.xml.rels><?xml version="1.0" encoding="UTF-8" standalone="yes"?>
<Relationships xmlns="http://schemas.openxmlformats.org/package/2006/relationships"><Relationship Id="rId3" Type="http://schemas.openxmlformats.org/officeDocument/2006/relationships/notesSlide" Target="../notesSlides/notesSlide1062.xml"/><Relationship Id="rId2" Type="http://schemas.openxmlformats.org/officeDocument/2006/relationships/slideLayout" Target="../slideLayouts/slideLayout2.xml"/><Relationship Id="rId1" Type="http://schemas.openxmlformats.org/officeDocument/2006/relationships/tags" Target="../tags/tag1112.xml"/><Relationship Id="rId4" Type="http://schemas.openxmlformats.org/officeDocument/2006/relationships/image" Target="../media/image650.png"/></Relationships>
</file>

<file path=ppt/slides/_rels/slide1064.xml.rels><?xml version="1.0" encoding="UTF-8" standalone="yes"?>
<Relationships xmlns="http://schemas.openxmlformats.org/package/2006/relationships"><Relationship Id="rId3" Type="http://schemas.openxmlformats.org/officeDocument/2006/relationships/notesSlide" Target="../notesSlides/notesSlide1063.xml"/><Relationship Id="rId2" Type="http://schemas.openxmlformats.org/officeDocument/2006/relationships/slideLayout" Target="../slideLayouts/slideLayout2.xml"/><Relationship Id="rId1" Type="http://schemas.openxmlformats.org/officeDocument/2006/relationships/tags" Target="../tags/tag1113.xml"/><Relationship Id="rId4" Type="http://schemas.openxmlformats.org/officeDocument/2006/relationships/image" Target="../media/image650.png"/></Relationships>
</file>

<file path=ppt/slides/_rels/slide1065.xml.rels><?xml version="1.0" encoding="UTF-8" standalone="yes"?>
<Relationships xmlns="http://schemas.openxmlformats.org/package/2006/relationships"><Relationship Id="rId3" Type="http://schemas.openxmlformats.org/officeDocument/2006/relationships/notesSlide" Target="../notesSlides/notesSlide1064.xml"/><Relationship Id="rId2" Type="http://schemas.openxmlformats.org/officeDocument/2006/relationships/slideLayout" Target="../slideLayouts/slideLayout2.xml"/><Relationship Id="rId1" Type="http://schemas.openxmlformats.org/officeDocument/2006/relationships/tags" Target="../tags/tag1114.xml"/><Relationship Id="rId4" Type="http://schemas.openxmlformats.org/officeDocument/2006/relationships/image" Target="../media/image686.png"/></Relationships>
</file>

<file path=ppt/slides/_rels/slide1066.xml.rels><?xml version="1.0" encoding="UTF-8" standalone="yes"?>
<Relationships xmlns="http://schemas.openxmlformats.org/package/2006/relationships"><Relationship Id="rId3" Type="http://schemas.openxmlformats.org/officeDocument/2006/relationships/notesSlide" Target="../notesSlides/notesSlide1065.xml"/><Relationship Id="rId2" Type="http://schemas.openxmlformats.org/officeDocument/2006/relationships/slideLayout" Target="../slideLayouts/slideLayout1.xml"/><Relationship Id="rId1" Type="http://schemas.openxmlformats.org/officeDocument/2006/relationships/tags" Target="../tags/tag1115.xml"/></Relationships>
</file>

<file path=ppt/slides/_rels/slide1067.xml.rels><?xml version="1.0" encoding="UTF-8" standalone="yes"?>
<Relationships xmlns="http://schemas.openxmlformats.org/package/2006/relationships"><Relationship Id="rId3" Type="http://schemas.openxmlformats.org/officeDocument/2006/relationships/notesSlide" Target="../notesSlides/notesSlide1066.xml"/><Relationship Id="rId2" Type="http://schemas.openxmlformats.org/officeDocument/2006/relationships/slideLayout" Target="../slideLayouts/slideLayout2.xml"/><Relationship Id="rId1" Type="http://schemas.openxmlformats.org/officeDocument/2006/relationships/tags" Target="../tags/tag1116.xml"/></Relationships>
</file>

<file path=ppt/slides/_rels/slide1068.xml.rels><?xml version="1.0" encoding="UTF-8" standalone="yes"?>
<Relationships xmlns="http://schemas.openxmlformats.org/package/2006/relationships"><Relationship Id="rId3" Type="http://schemas.openxmlformats.org/officeDocument/2006/relationships/notesSlide" Target="../notesSlides/notesSlide1067.xml"/><Relationship Id="rId2" Type="http://schemas.openxmlformats.org/officeDocument/2006/relationships/slideLayout" Target="../slideLayouts/slideLayout2.xml"/><Relationship Id="rId1" Type="http://schemas.openxmlformats.org/officeDocument/2006/relationships/tags" Target="../tags/tag1117.xml"/></Relationships>
</file>

<file path=ppt/slides/_rels/slide1069.xml.rels><?xml version="1.0" encoding="UTF-8" standalone="yes"?>
<Relationships xmlns="http://schemas.openxmlformats.org/package/2006/relationships"><Relationship Id="rId3" Type="http://schemas.openxmlformats.org/officeDocument/2006/relationships/notesSlide" Target="../notesSlides/notesSlide1068.xml"/><Relationship Id="rId2" Type="http://schemas.openxmlformats.org/officeDocument/2006/relationships/slideLayout" Target="../slideLayouts/slideLayout2.xml"/><Relationship Id="rId1" Type="http://schemas.openxmlformats.org/officeDocument/2006/relationships/tags" Target="../tags/tag1118.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070.xml.rels><?xml version="1.0" encoding="UTF-8" standalone="yes"?>
<Relationships xmlns="http://schemas.openxmlformats.org/package/2006/relationships"><Relationship Id="rId3" Type="http://schemas.openxmlformats.org/officeDocument/2006/relationships/notesSlide" Target="../notesSlides/notesSlide1069.xml"/><Relationship Id="rId2" Type="http://schemas.openxmlformats.org/officeDocument/2006/relationships/slideLayout" Target="../slideLayouts/slideLayout2.xml"/><Relationship Id="rId1" Type="http://schemas.openxmlformats.org/officeDocument/2006/relationships/tags" Target="../tags/tag1119.xml"/><Relationship Id="rId5" Type="http://schemas.openxmlformats.org/officeDocument/2006/relationships/image" Target="../media/image688.png"/><Relationship Id="rId4" Type="http://schemas.openxmlformats.org/officeDocument/2006/relationships/image" Target="../media/image687.png"/></Relationships>
</file>

<file path=ppt/slides/_rels/slide1071.xml.rels><?xml version="1.0" encoding="UTF-8" standalone="yes"?>
<Relationships xmlns="http://schemas.openxmlformats.org/package/2006/relationships"><Relationship Id="rId3" Type="http://schemas.openxmlformats.org/officeDocument/2006/relationships/notesSlide" Target="../notesSlides/notesSlide1070.xml"/><Relationship Id="rId2" Type="http://schemas.openxmlformats.org/officeDocument/2006/relationships/slideLayout" Target="../slideLayouts/slideLayout2.xml"/><Relationship Id="rId1" Type="http://schemas.openxmlformats.org/officeDocument/2006/relationships/tags" Target="../tags/tag1120.xml"/><Relationship Id="rId4" Type="http://schemas.openxmlformats.org/officeDocument/2006/relationships/image" Target="../media/image689.png"/></Relationships>
</file>

<file path=ppt/slides/_rels/slide1072.xml.rels><?xml version="1.0" encoding="UTF-8" standalone="yes"?>
<Relationships xmlns="http://schemas.openxmlformats.org/package/2006/relationships"><Relationship Id="rId3" Type="http://schemas.openxmlformats.org/officeDocument/2006/relationships/notesSlide" Target="../notesSlides/notesSlide1071.xml"/><Relationship Id="rId2" Type="http://schemas.openxmlformats.org/officeDocument/2006/relationships/slideLayout" Target="../slideLayouts/slideLayout2.xml"/><Relationship Id="rId1" Type="http://schemas.openxmlformats.org/officeDocument/2006/relationships/tags" Target="../tags/tag1121.xml"/></Relationships>
</file>

<file path=ppt/slides/_rels/slide1073.xml.rels><?xml version="1.0" encoding="UTF-8" standalone="yes"?>
<Relationships xmlns="http://schemas.openxmlformats.org/package/2006/relationships"><Relationship Id="rId3" Type="http://schemas.openxmlformats.org/officeDocument/2006/relationships/notesSlide" Target="../notesSlides/notesSlide1072.xml"/><Relationship Id="rId2" Type="http://schemas.openxmlformats.org/officeDocument/2006/relationships/slideLayout" Target="../slideLayouts/slideLayout2.xml"/><Relationship Id="rId1" Type="http://schemas.openxmlformats.org/officeDocument/2006/relationships/tags" Target="../tags/tag1122.xml"/><Relationship Id="rId4" Type="http://schemas.openxmlformats.org/officeDocument/2006/relationships/image" Target="../media/image690.png"/></Relationships>
</file>

<file path=ppt/slides/_rels/slide1074.xml.rels><?xml version="1.0" encoding="UTF-8" standalone="yes"?>
<Relationships xmlns="http://schemas.openxmlformats.org/package/2006/relationships"><Relationship Id="rId3" Type="http://schemas.openxmlformats.org/officeDocument/2006/relationships/notesSlide" Target="../notesSlides/notesSlide1073.xml"/><Relationship Id="rId2" Type="http://schemas.openxmlformats.org/officeDocument/2006/relationships/slideLayout" Target="../slideLayouts/slideLayout2.xml"/><Relationship Id="rId1" Type="http://schemas.openxmlformats.org/officeDocument/2006/relationships/tags" Target="../tags/tag1123.xml"/><Relationship Id="rId4" Type="http://schemas.openxmlformats.org/officeDocument/2006/relationships/image" Target="../media/image691.png"/></Relationships>
</file>

<file path=ppt/slides/_rels/slide1075.xml.rels><?xml version="1.0" encoding="UTF-8" standalone="yes"?>
<Relationships xmlns="http://schemas.openxmlformats.org/package/2006/relationships"><Relationship Id="rId3" Type="http://schemas.openxmlformats.org/officeDocument/2006/relationships/notesSlide" Target="../notesSlides/notesSlide1074.xml"/><Relationship Id="rId2" Type="http://schemas.openxmlformats.org/officeDocument/2006/relationships/slideLayout" Target="../slideLayouts/slideLayout2.xml"/><Relationship Id="rId1" Type="http://schemas.openxmlformats.org/officeDocument/2006/relationships/tags" Target="../tags/tag1124.xml"/></Relationships>
</file>

<file path=ppt/slides/_rels/slide1076.xml.rels><?xml version="1.0" encoding="UTF-8" standalone="yes"?>
<Relationships xmlns="http://schemas.openxmlformats.org/package/2006/relationships"><Relationship Id="rId3" Type="http://schemas.openxmlformats.org/officeDocument/2006/relationships/notesSlide" Target="../notesSlides/notesSlide1075.xml"/><Relationship Id="rId2" Type="http://schemas.openxmlformats.org/officeDocument/2006/relationships/slideLayout" Target="../slideLayouts/slideLayout2.xml"/><Relationship Id="rId1" Type="http://schemas.openxmlformats.org/officeDocument/2006/relationships/tags" Target="../tags/tag1125.xml"/><Relationship Id="rId4" Type="http://schemas.openxmlformats.org/officeDocument/2006/relationships/image" Target="../media/image692.png"/></Relationships>
</file>

<file path=ppt/slides/_rels/slide1077.xml.rels><?xml version="1.0" encoding="UTF-8" standalone="yes"?>
<Relationships xmlns="http://schemas.openxmlformats.org/package/2006/relationships"><Relationship Id="rId3" Type="http://schemas.openxmlformats.org/officeDocument/2006/relationships/notesSlide" Target="../notesSlides/notesSlide1076.xml"/><Relationship Id="rId2" Type="http://schemas.openxmlformats.org/officeDocument/2006/relationships/slideLayout" Target="../slideLayouts/slideLayout2.xml"/><Relationship Id="rId1" Type="http://schemas.openxmlformats.org/officeDocument/2006/relationships/tags" Target="../tags/tag1126.xml"/><Relationship Id="rId4" Type="http://schemas.openxmlformats.org/officeDocument/2006/relationships/image" Target="../media/image693.png"/></Relationships>
</file>

<file path=ppt/slides/_rels/slide1078.xml.rels><?xml version="1.0" encoding="UTF-8" standalone="yes"?>
<Relationships xmlns="http://schemas.openxmlformats.org/package/2006/relationships"><Relationship Id="rId3" Type="http://schemas.openxmlformats.org/officeDocument/2006/relationships/notesSlide" Target="../notesSlides/notesSlide1077.xml"/><Relationship Id="rId2" Type="http://schemas.openxmlformats.org/officeDocument/2006/relationships/slideLayout" Target="../slideLayouts/slideLayout2.xml"/><Relationship Id="rId1" Type="http://schemas.openxmlformats.org/officeDocument/2006/relationships/tags" Target="../tags/tag1127.xml"/></Relationships>
</file>

<file path=ppt/slides/_rels/slide1079.xml.rels><?xml version="1.0" encoding="UTF-8" standalone="yes"?>
<Relationships xmlns="http://schemas.openxmlformats.org/package/2006/relationships"><Relationship Id="rId3" Type="http://schemas.openxmlformats.org/officeDocument/2006/relationships/notesSlide" Target="../notesSlides/notesSlide1078.xml"/><Relationship Id="rId2" Type="http://schemas.openxmlformats.org/officeDocument/2006/relationships/slideLayout" Target="../slideLayouts/slideLayout1.xml"/><Relationship Id="rId1" Type="http://schemas.openxmlformats.org/officeDocument/2006/relationships/tags" Target="../tags/tag1128.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080.xml.rels><?xml version="1.0" encoding="UTF-8" standalone="yes"?>
<Relationships xmlns="http://schemas.openxmlformats.org/package/2006/relationships"><Relationship Id="rId3" Type="http://schemas.openxmlformats.org/officeDocument/2006/relationships/notesSlide" Target="../notesSlides/notesSlide1079.xml"/><Relationship Id="rId2" Type="http://schemas.openxmlformats.org/officeDocument/2006/relationships/slideLayout" Target="../slideLayouts/slideLayout2.xml"/><Relationship Id="rId1" Type="http://schemas.openxmlformats.org/officeDocument/2006/relationships/tags" Target="../tags/tag1129.xml"/></Relationships>
</file>

<file path=ppt/slides/_rels/slide1081.xml.rels><?xml version="1.0" encoding="UTF-8" standalone="yes"?>
<Relationships xmlns="http://schemas.openxmlformats.org/package/2006/relationships"><Relationship Id="rId3" Type="http://schemas.openxmlformats.org/officeDocument/2006/relationships/notesSlide" Target="../notesSlides/notesSlide1080.xml"/><Relationship Id="rId2" Type="http://schemas.openxmlformats.org/officeDocument/2006/relationships/slideLayout" Target="../slideLayouts/slideLayout1.xml"/><Relationship Id="rId1" Type="http://schemas.openxmlformats.org/officeDocument/2006/relationships/tags" Target="../tags/tag1130.xml"/></Relationships>
</file>

<file path=ppt/slides/_rels/slide1082.xml.rels><?xml version="1.0" encoding="UTF-8" standalone="yes"?>
<Relationships xmlns="http://schemas.openxmlformats.org/package/2006/relationships"><Relationship Id="rId3" Type="http://schemas.openxmlformats.org/officeDocument/2006/relationships/notesSlide" Target="../notesSlides/notesSlide1081.xml"/><Relationship Id="rId2" Type="http://schemas.openxmlformats.org/officeDocument/2006/relationships/slideLayout" Target="../slideLayouts/slideLayout2.xml"/><Relationship Id="rId1" Type="http://schemas.openxmlformats.org/officeDocument/2006/relationships/tags" Target="../tags/tag1131.xml"/><Relationship Id="rId4" Type="http://schemas.openxmlformats.org/officeDocument/2006/relationships/image" Target="../media/image694.jpeg"/></Relationships>
</file>

<file path=ppt/slides/_rels/slide1083.xml.rels><?xml version="1.0" encoding="UTF-8" standalone="yes"?>
<Relationships xmlns="http://schemas.openxmlformats.org/package/2006/relationships"><Relationship Id="rId3" Type="http://schemas.openxmlformats.org/officeDocument/2006/relationships/notesSlide" Target="../notesSlides/notesSlide1082.xml"/><Relationship Id="rId2" Type="http://schemas.openxmlformats.org/officeDocument/2006/relationships/slideLayout" Target="../slideLayouts/slideLayout2.xml"/><Relationship Id="rId1" Type="http://schemas.openxmlformats.org/officeDocument/2006/relationships/tags" Target="../tags/tag1132.xml"/></Relationships>
</file>

<file path=ppt/slides/_rels/slide1084.xml.rels><?xml version="1.0" encoding="UTF-8" standalone="yes"?>
<Relationships xmlns="http://schemas.openxmlformats.org/package/2006/relationships"><Relationship Id="rId3" Type="http://schemas.openxmlformats.org/officeDocument/2006/relationships/notesSlide" Target="../notesSlides/notesSlide1083.xml"/><Relationship Id="rId2" Type="http://schemas.openxmlformats.org/officeDocument/2006/relationships/slideLayout" Target="../slideLayouts/slideLayout2.xml"/><Relationship Id="rId1" Type="http://schemas.openxmlformats.org/officeDocument/2006/relationships/tags" Target="../tags/tag1133.xml"/><Relationship Id="rId4" Type="http://schemas.openxmlformats.org/officeDocument/2006/relationships/image" Target="../media/image695.png"/></Relationships>
</file>

<file path=ppt/slides/_rels/slide1085.xml.rels><?xml version="1.0" encoding="UTF-8" standalone="yes"?>
<Relationships xmlns="http://schemas.openxmlformats.org/package/2006/relationships"><Relationship Id="rId3" Type="http://schemas.openxmlformats.org/officeDocument/2006/relationships/notesSlide" Target="../notesSlides/notesSlide1084.xml"/><Relationship Id="rId2" Type="http://schemas.openxmlformats.org/officeDocument/2006/relationships/slideLayout" Target="../slideLayouts/slideLayout2.xml"/><Relationship Id="rId1" Type="http://schemas.openxmlformats.org/officeDocument/2006/relationships/tags" Target="../tags/tag1134.xml"/><Relationship Id="rId4" Type="http://schemas.openxmlformats.org/officeDocument/2006/relationships/image" Target="../media/image696.png"/></Relationships>
</file>

<file path=ppt/slides/_rels/slide1086.xml.rels><?xml version="1.0" encoding="UTF-8" standalone="yes"?>
<Relationships xmlns="http://schemas.openxmlformats.org/package/2006/relationships"><Relationship Id="rId3" Type="http://schemas.openxmlformats.org/officeDocument/2006/relationships/notesSlide" Target="../notesSlides/notesSlide1085.xml"/><Relationship Id="rId2" Type="http://schemas.openxmlformats.org/officeDocument/2006/relationships/slideLayout" Target="../slideLayouts/slideLayout2.xml"/><Relationship Id="rId1" Type="http://schemas.openxmlformats.org/officeDocument/2006/relationships/tags" Target="../tags/tag1135.xml"/></Relationships>
</file>

<file path=ppt/slides/_rels/slide1087.xml.rels><?xml version="1.0" encoding="UTF-8" standalone="yes"?>
<Relationships xmlns="http://schemas.openxmlformats.org/package/2006/relationships"><Relationship Id="rId3" Type="http://schemas.openxmlformats.org/officeDocument/2006/relationships/notesSlide" Target="../notesSlides/notesSlide1086.xml"/><Relationship Id="rId2" Type="http://schemas.openxmlformats.org/officeDocument/2006/relationships/slideLayout" Target="../slideLayouts/slideLayout2.xml"/><Relationship Id="rId1" Type="http://schemas.openxmlformats.org/officeDocument/2006/relationships/tags" Target="../tags/tag1136.xml"/><Relationship Id="rId4" Type="http://schemas.openxmlformats.org/officeDocument/2006/relationships/image" Target="../media/image697.png"/></Relationships>
</file>

<file path=ppt/slides/_rels/slide1088.xml.rels><?xml version="1.0" encoding="UTF-8" standalone="yes"?>
<Relationships xmlns="http://schemas.openxmlformats.org/package/2006/relationships"><Relationship Id="rId3" Type="http://schemas.openxmlformats.org/officeDocument/2006/relationships/notesSlide" Target="../notesSlides/notesSlide1087.xml"/><Relationship Id="rId2" Type="http://schemas.openxmlformats.org/officeDocument/2006/relationships/slideLayout" Target="../slideLayouts/slideLayout2.xml"/><Relationship Id="rId1" Type="http://schemas.openxmlformats.org/officeDocument/2006/relationships/tags" Target="../tags/tag1137.xml"/><Relationship Id="rId4" Type="http://schemas.openxmlformats.org/officeDocument/2006/relationships/image" Target="../media/image698.png"/></Relationships>
</file>

<file path=ppt/slides/_rels/slide1089.xml.rels><?xml version="1.0" encoding="UTF-8" standalone="yes"?>
<Relationships xmlns="http://schemas.openxmlformats.org/package/2006/relationships"><Relationship Id="rId3" Type="http://schemas.openxmlformats.org/officeDocument/2006/relationships/notesSlide" Target="../notesSlides/notesSlide1088.xml"/><Relationship Id="rId2" Type="http://schemas.openxmlformats.org/officeDocument/2006/relationships/slideLayout" Target="../slideLayouts/slideLayout2.xml"/><Relationship Id="rId1" Type="http://schemas.openxmlformats.org/officeDocument/2006/relationships/tags" Target="../tags/tag1138.xml"/><Relationship Id="rId5" Type="http://schemas.openxmlformats.org/officeDocument/2006/relationships/image" Target="../media/image700.png"/><Relationship Id="rId4" Type="http://schemas.openxmlformats.org/officeDocument/2006/relationships/image" Target="../media/image69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090.xml.rels><?xml version="1.0" encoding="UTF-8" standalone="yes"?>
<Relationships xmlns="http://schemas.openxmlformats.org/package/2006/relationships"><Relationship Id="rId3" Type="http://schemas.openxmlformats.org/officeDocument/2006/relationships/notesSlide" Target="../notesSlides/notesSlide1089.xml"/><Relationship Id="rId2" Type="http://schemas.openxmlformats.org/officeDocument/2006/relationships/slideLayout" Target="../slideLayouts/slideLayout2.xml"/><Relationship Id="rId1" Type="http://schemas.openxmlformats.org/officeDocument/2006/relationships/tags" Target="../tags/tag1139.xml"/><Relationship Id="rId4" Type="http://schemas.openxmlformats.org/officeDocument/2006/relationships/image" Target="../media/image701.png"/></Relationships>
</file>

<file path=ppt/slides/_rels/slide1091.xml.rels><?xml version="1.0" encoding="UTF-8" standalone="yes"?>
<Relationships xmlns="http://schemas.openxmlformats.org/package/2006/relationships"><Relationship Id="rId3" Type="http://schemas.openxmlformats.org/officeDocument/2006/relationships/notesSlide" Target="../notesSlides/notesSlide1090.xml"/><Relationship Id="rId2" Type="http://schemas.openxmlformats.org/officeDocument/2006/relationships/slideLayout" Target="../slideLayouts/slideLayout2.xml"/><Relationship Id="rId1" Type="http://schemas.openxmlformats.org/officeDocument/2006/relationships/tags" Target="../tags/tag1140.xml"/></Relationships>
</file>

<file path=ppt/slides/_rels/slide1092.xml.rels><?xml version="1.0" encoding="UTF-8" standalone="yes"?>
<Relationships xmlns="http://schemas.openxmlformats.org/package/2006/relationships"><Relationship Id="rId3" Type="http://schemas.openxmlformats.org/officeDocument/2006/relationships/notesSlide" Target="../notesSlides/notesSlide1091.xml"/><Relationship Id="rId2" Type="http://schemas.openxmlformats.org/officeDocument/2006/relationships/slideLayout" Target="../slideLayouts/slideLayout2.xml"/><Relationship Id="rId1" Type="http://schemas.openxmlformats.org/officeDocument/2006/relationships/tags" Target="../tags/tag1141.xml"/></Relationships>
</file>

<file path=ppt/slides/_rels/slide1093.xml.rels><?xml version="1.0" encoding="UTF-8" standalone="yes"?>
<Relationships xmlns="http://schemas.openxmlformats.org/package/2006/relationships"><Relationship Id="rId3" Type="http://schemas.openxmlformats.org/officeDocument/2006/relationships/notesSlide" Target="../notesSlides/notesSlide1092.xml"/><Relationship Id="rId2" Type="http://schemas.openxmlformats.org/officeDocument/2006/relationships/slideLayout" Target="../slideLayouts/slideLayout2.xml"/><Relationship Id="rId1" Type="http://schemas.openxmlformats.org/officeDocument/2006/relationships/tags" Target="../tags/tag1142.xml"/></Relationships>
</file>

<file path=ppt/slides/_rels/slide1094.xml.rels><?xml version="1.0" encoding="UTF-8" standalone="yes"?>
<Relationships xmlns="http://schemas.openxmlformats.org/package/2006/relationships"><Relationship Id="rId3" Type="http://schemas.openxmlformats.org/officeDocument/2006/relationships/notesSlide" Target="../notesSlides/notesSlide1093.xml"/><Relationship Id="rId2" Type="http://schemas.openxmlformats.org/officeDocument/2006/relationships/slideLayout" Target="../slideLayouts/slideLayout2.xml"/><Relationship Id="rId1" Type="http://schemas.openxmlformats.org/officeDocument/2006/relationships/tags" Target="../tags/tag1143.xml"/><Relationship Id="rId6" Type="http://schemas.openxmlformats.org/officeDocument/2006/relationships/image" Target="../media/image704.png"/><Relationship Id="rId5" Type="http://schemas.openxmlformats.org/officeDocument/2006/relationships/image" Target="../media/image703.png"/><Relationship Id="rId4" Type="http://schemas.openxmlformats.org/officeDocument/2006/relationships/image" Target="../media/image702.png"/></Relationships>
</file>

<file path=ppt/slides/_rels/slide1095.xml.rels><?xml version="1.0" encoding="UTF-8" standalone="yes"?>
<Relationships xmlns="http://schemas.openxmlformats.org/package/2006/relationships"><Relationship Id="rId3" Type="http://schemas.openxmlformats.org/officeDocument/2006/relationships/notesSlide" Target="../notesSlides/notesSlide1094.xml"/><Relationship Id="rId2" Type="http://schemas.openxmlformats.org/officeDocument/2006/relationships/slideLayout" Target="../slideLayouts/slideLayout2.xml"/><Relationship Id="rId1" Type="http://schemas.openxmlformats.org/officeDocument/2006/relationships/tags" Target="../tags/tag1144.xml"/><Relationship Id="rId4" Type="http://schemas.openxmlformats.org/officeDocument/2006/relationships/image" Target="../media/image705.png"/></Relationships>
</file>

<file path=ppt/slides/_rels/slide1096.xml.rels><?xml version="1.0" encoding="UTF-8" standalone="yes"?>
<Relationships xmlns="http://schemas.openxmlformats.org/package/2006/relationships"><Relationship Id="rId3" Type="http://schemas.openxmlformats.org/officeDocument/2006/relationships/notesSlide" Target="../notesSlides/notesSlide1095.xml"/><Relationship Id="rId2" Type="http://schemas.openxmlformats.org/officeDocument/2006/relationships/slideLayout" Target="../slideLayouts/slideLayout2.xml"/><Relationship Id="rId1" Type="http://schemas.openxmlformats.org/officeDocument/2006/relationships/tags" Target="../tags/tag1145.xml"/><Relationship Id="rId5" Type="http://schemas.openxmlformats.org/officeDocument/2006/relationships/image" Target="../media/image707.png"/><Relationship Id="rId4" Type="http://schemas.openxmlformats.org/officeDocument/2006/relationships/image" Target="../media/image706.png"/></Relationships>
</file>

<file path=ppt/slides/_rels/slide1097.xml.rels><?xml version="1.0" encoding="UTF-8" standalone="yes"?>
<Relationships xmlns="http://schemas.openxmlformats.org/package/2006/relationships"><Relationship Id="rId3" Type="http://schemas.openxmlformats.org/officeDocument/2006/relationships/notesSlide" Target="../notesSlides/notesSlide1096.xml"/><Relationship Id="rId2" Type="http://schemas.openxmlformats.org/officeDocument/2006/relationships/slideLayout" Target="../slideLayouts/slideLayout2.xml"/><Relationship Id="rId1" Type="http://schemas.openxmlformats.org/officeDocument/2006/relationships/tags" Target="../tags/tag1146.xml"/></Relationships>
</file>

<file path=ppt/slides/_rels/slide1098.xml.rels><?xml version="1.0" encoding="UTF-8" standalone="yes"?>
<Relationships xmlns="http://schemas.openxmlformats.org/package/2006/relationships"><Relationship Id="rId3" Type="http://schemas.openxmlformats.org/officeDocument/2006/relationships/notesSlide" Target="../notesSlides/notesSlide1097.xml"/><Relationship Id="rId2" Type="http://schemas.openxmlformats.org/officeDocument/2006/relationships/slideLayout" Target="../slideLayouts/slideLayout2.xml"/><Relationship Id="rId1" Type="http://schemas.openxmlformats.org/officeDocument/2006/relationships/tags" Target="../tags/tag1147.xml"/><Relationship Id="rId5" Type="http://schemas.openxmlformats.org/officeDocument/2006/relationships/image" Target="../media/image709.png"/><Relationship Id="rId4" Type="http://schemas.openxmlformats.org/officeDocument/2006/relationships/image" Target="../media/image708.png"/></Relationships>
</file>

<file path=ppt/slides/_rels/slide1099.xml.rels><?xml version="1.0" encoding="UTF-8" standalone="yes"?>
<Relationships xmlns="http://schemas.openxmlformats.org/package/2006/relationships"><Relationship Id="rId3" Type="http://schemas.openxmlformats.org/officeDocument/2006/relationships/notesSlide" Target="../notesSlides/notesSlide1098.xml"/><Relationship Id="rId2" Type="http://schemas.openxmlformats.org/officeDocument/2006/relationships/slideLayout" Target="../slideLayouts/slideLayout2.xml"/><Relationship Id="rId1" Type="http://schemas.openxmlformats.org/officeDocument/2006/relationships/tags" Target="../tags/tag114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1.xml"/><Relationship Id="rId1" Type="http://schemas.openxmlformats.org/officeDocument/2006/relationships/tags" Target="../tags/tag119.xml"/></Relationships>
</file>

<file path=ppt/slides/_rels/slide1100.xml.rels><?xml version="1.0" encoding="UTF-8" standalone="yes"?>
<Relationships xmlns="http://schemas.openxmlformats.org/package/2006/relationships"><Relationship Id="rId3" Type="http://schemas.openxmlformats.org/officeDocument/2006/relationships/notesSlide" Target="../notesSlides/notesSlide1099.xml"/><Relationship Id="rId2" Type="http://schemas.openxmlformats.org/officeDocument/2006/relationships/slideLayout" Target="../slideLayouts/slideLayout2.xml"/><Relationship Id="rId1" Type="http://schemas.openxmlformats.org/officeDocument/2006/relationships/tags" Target="../tags/tag1149.xml"/><Relationship Id="rId4" Type="http://schemas.openxmlformats.org/officeDocument/2006/relationships/image" Target="../media/image710.jpeg"/></Relationships>
</file>

<file path=ppt/slides/_rels/slide1101.xml.rels><?xml version="1.0" encoding="UTF-8" standalone="yes"?>
<Relationships xmlns="http://schemas.openxmlformats.org/package/2006/relationships"><Relationship Id="rId3" Type="http://schemas.openxmlformats.org/officeDocument/2006/relationships/notesSlide" Target="../notesSlides/notesSlide1100.xml"/><Relationship Id="rId2" Type="http://schemas.openxmlformats.org/officeDocument/2006/relationships/slideLayout" Target="../slideLayouts/slideLayout2.xml"/><Relationship Id="rId1" Type="http://schemas.openxmlformats.org/officeDocument/2006/relationships/tags" Target="../tags/tag1150.xml"/></Relationships>
</file>

<file path=ppt/slides/_rels/slide1102.xml.rels><?xml version="1.0" encoding="UTF-8" standalone="yes"?>
<Relationships xmlns="http://schemas.openxmlformats.org/package/2006/relationships"><Relationship Id="rId3" Type="http://schemas.openxmlformats.org/officeDocument/2006/relationships/notesSlide" Target="../notesSlides/notesSlide1101.xml"/><Relationship Id="rId2" Type="http://schemas.openxmlformats.org/officeDocument/2006/relationships/slideLayout" Target="../slideLayouts/slideLayout2.xml"/><Relationship Id="rId1" Type="http://schemas.openxmlformats.org/officeDocument/2006/relationships/tags" Target="../tags/tag1151.xml"/><Relationship Id="rId5" Type="http://schemas.openxmlformats.org/officeDocument/2006/relationships/image" Target="../media/image712.png"/><Relationship Id="rId4" Type="http://schemas.openxmlformats.org/officeDocument/2006/relationships/image" Target="../media/image711.png"/></Relationships>
</file>

<file path=ppt/slides/_rels/slide1103.xml.rels><?xml version="1.0" encoding="UTF-8" standalone="yes"?>
<Relationships xmlns="http://schemas.openxmlformats.org/package/2006/relationships"><Relationship Id="rId3" Type="http://schemas.openxmlformats.org/officeDocument/2006/relationships/notesSlide" Target="../notesSlides/notesSlide1102.xml"/><Relationship Id="rId2" Type="http://schemas.openxmlformats.org/officeDocument/2006/relationships/slideLayout" Target="../slideLayouts/slideLayout2.xml"/><Relationship Id="rId1" Type="http://schemas.openxmlformats.org/officeDocument/2006/relationships/tags" Target="../tags/tag1152.xml"/><Relationship Id="rId4" Type="http://schemas.openxmlformats.org/officeDocument/2006/relationships/image" Target="../media/image713.jpeg"/></Relationships>
</file>

<file path=ppt/slides/_rels/slide1104.xml.rels><?xml version="1.0" encoding="UTF-8" standalone="yes"?>
<Relationships xmlns="http://schemas.openxmlformats.org/package/2006/relationships"><Relationship Id="rId3" Type="http://schemas.openxmlformats.org/officeDocument/2006/relationships/notesSlide" Target="../notesSlides/notesSlide1103.xml"/><Relationship Id="rId2" Type="http://schemas.openxmlformats.org/officeDocument/2006/relationships/slideLayout" Target="../slideLayouts/slideLayout2.xml"/><Relationship Id="rId1" Type="http://schemas.openxmlformats.org/officeDocument/2006/relationships/tags" Target="../tags/tag1153.xml"/></Relationships>
</file>

<file path=ppt/slides/_rels/slide1105.xml.rels><?xml version="1.0" encoding="UTF-8" standalone="yes"?>
<Relationships xmlns="http://schemas.openxmlformats.org/package/2006/relationships"><Relationship Id="rId3" Type="http://schemas.openxmlformats.org/officeDocument/2006/relationships/notesSlide" Target="../notesSlides/notesSlide1104.xml"/><Relationship Id="rId2" Type="http://schemas.openxmlformats.org/officeDocument/2006/relationships/slideLayout" Target="../slideLayouts/slideLayout2.xml"/><Relationship Id="rId1" Type="http://schemas.openxmlformats.org/officeDocument/2006/relationships/tags" Target="../tags/tag1154.xml"/></Relationships>
</file>

<file path=ppt/slides/_rels/slide1106.xml.rels><?xml version="1.0" encoding="UTF-8" standalone="yes"?>
<Relationships xmlns="http://schemas.openxmlformats.org/package/2006/relationships"><Relationship Id="rId3" Type="http://schemas.openxmlformats.org/officeDocument/2006/relationships/notesSlide" Target="../notesSlides/notesSlide1105.xml"/><Relationship Id="rId2" Type="http://schemas.openxmlformats.org/officeDocument/2006/relationships/slideLayout" Target="../slideLayouts/slideLayout2.xml"/><Relationship Id="rId1" Type="http://schemas.openxmlformats.org/officeDocument/2006/relationships/tags" Target="../tags/tag1155.xml"/><Relationship Id="rId4" Type="http://schemas.openxmlformats.org/officeDocument/2006/relationships/image" Target="../media/image714.png"/></Relationships>
</file>

<file path=ppt/slides/_rels/slide1107.xml.rels><?xml version="1.0" encoding="UTF-8" standalone="yes"?>
<Relationships xmlns="http://schemas.openxmlformats.org/package/2006/relationships"><Relationship Id="rId3" Type="http://schemas.openxmlformats.org/officeDocument/2006/relationships/notesSlide" Target="../notesSlides/notesSlide1106.xml"/><Relationship Id="rId2" Type="http://schemas.openxmlformats.org/officeDocument/2006/relationships/slideLayout" Target="../slideLayouts/slideLayout2.xml"/><Relationship Id="rId1" Type="http://schemas.openxmlformats.org/officeDocument/2006/relationships/tags" Target="../tags/tag1156.xml"/><Relationship Id="rId4" Type="http://schemas.openxmlformats.org/officeDocument/2006/relationships/image" Target="../media/image715.png"/></Relationships>
</file>

<file path=ppt/slides/_rels/slide1108.xml.rels><?xml version="1.0" encoding="UTF-8" standalone="yes"?>
<Relationships xmlns="http://schemas.openxmlformats.org/package/2006/relationships"><Relationship Id="rId3" Type="http://schemas.openxmlformats.org/officeDocument/2006/relationships/notesSlide" Target="../notesSlides/notesSlide1107.xml"/><Relationship Id="rId2" Type="http://schemas.openxmlformats.org/officeDocument/2006/relationships/slideLayout" Target="../slideLayouts/slideLayout2.xml"/><Relationship Id="rId1" Type="http://schemas.openxmlformats.org/officeDocument/2006/relationships/tags" Target="../tags/tag1157.xml"/></Relationships>
</file>

<file path=ppt/slides/_rels/slide1109.xml.rels><?xml version="1.0" encoding="UTF-8" standalone="yes"?>
<Relationships xmlns="http://schemas.openxmlformats.org/package/2006/relationships"><Relationship Id="rId3" Type="http://schemas.openxmlformats.org/officeDocument/2006/relationships/notesSlide" Target="../notesSlides/notesSlide1108.xml"/><Relationship Id="rId2" Type="http://schemas.openxmlformats.org/officeDocument/2006/relationships/slideLayout" Target="../slideLayouts/slideLayout2.xml"/><Relationship Id="rId1" Type="http://schemas.openxmlformats.org/officeDocument/2006/relationships/tags" Target="../tags/tag1158.xml"/><Relationship Id="rId4" Type="http://schemas.openxmlformats.org/officeDocument/2006/relationships/image" Target="../media/image716.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20.xml"/><Relationship Id="rId4" Type="http://schemas.openxmlformats.org/officeDocument/2006/relationships/image" Target="../media/image38.png"/></Relationships>
</file>

<file path=ppt/slides/_rels/slide1110.xml.rels><?xml version="1.0" encoding="UTF-8" standalone="yes"?>
<Relationships xmlns="http://schemas.openxmlformats.org/package/2006/relationships"><Relationship Id="rId3" Type="http://schemas.openxmlformats.org/officeDocument/2006/relationships/notesSlide" Target="../notesSlides/notesSlide1109.xml"/><Relationship Id="rId2" Type="http://schemas.openxmlformats.org/officeDocument/2006/relationships/slideLayout" Target="../slideLayouts/slideLayout2.xml"/><Relationship Id="rId1" Type="http://schemas.openxmlformats.org/officeDocument/2006/relationships/tags" Target="../tags/tag1159.xml"/><Relationship Id="rId4" Type="http://schemas.openxmlformats.org/officeDocument/2006/relationships/image" Target="../media/image717.png"/></Relationships>
</file>

<file path=ppt/slides/_rels/slide1111.xml.rels><?xml version="1.0" encoding="UTF-8" standalone="yes"?>
<Relationships xmlns="http://schemas.openxmlformats.org/package/2006/relationships"><Relationship Id="rId3" Type="http://schemas.openxmlformats.org/officeDocument/2006/relationships/notesSlide" Target="../notesSlides/notesSlide1110.xml"/><Relationship Id="rId2" Type="http://schemas.openxmlformats.org/officeDocument/2006/relationships/slideLayout" Target="../slideLayouts/slideLayout2.xml"/><Relationship Id="rId1" Type="http://schemas.openxmlformats.org/officeDocument/2006/relationships/tags" Target="../tags/tag1160.xml"/></Relationships>
</file>

<file path=ppt/slides/_rels/slide1112.xml.rels><?xml version="1.0" encoding="UTF-8" standalone="yes"?>
<Relationships xmlns="http://schemas.openxmlformats.org/package/2006/relationships"><Relationship Id="rId3" Type="http://schemas.openxmlformats.org/officeDocument/2006/relationships/notesSlide" Target="../notesSlides/notesSlide1111.xml"/><Relationship Id="rId2" Type="http://schemas.openxmlformats.org/officeDocument/2006/relationships/slideLayout" Target="../slideLayouts/slideLayout2.xml"/><Relationship Id="rId1" Type="http://schemas.openxmlformats.org/officeDocument/2006/relationships/tags" Target="../tags/tag1161.xml"/><Relationship Id="rId5" Type="http://schemas.openxmlformats.org/officeDocument/2006/relationships/image" Target="../media/image719.png"/><Relationship Id="rId4" Type="http://schemas.openxmlformats.org/officeDocument/2006/relationships/image" Target="../media/image718.png"/></Relationships>
</file>

<file path=ppt/slides/_rels/slide1113.xml.rels><?xml version="1.0" encoding="UTF-8" standalone="yes"?>
<Relationships xmlns="http://schemas.openxmlformats.org/package/2006/relationships"><Relationship Id="rId3" Type="http://schemas.openxmlformats.org/officeDocument/2006/relationships/notesSlide" Target="../notesSlides/notesSlide1112.xml"/><Relationship Id="rId2" Type="http://schemas.openxmlformats.org/officeDocument/2006/relationships/slideLayout" Target="../slideLayouts/slideLayout1.xml"/><Relationship Id="rId1" Type="http://schemas.openxmlformats.org/officeDocument/2006/relationships/tags" Target="../tags/tag1162.xml"/></Relationships>
</file>

<file path=ppt/slides/_rels/slide1114.xml.rels><?xml version="1.0" encoding="UTF-8" standalone="yes"?>
<Relationships xmlns="http://schemas.openxmlformats.org/package/2006/relationships"><Relationship Id="rId3" Type="http://schemas.openxmlformats.org/officeDocument/2006/relationships/notesSlide" Target="../notesSlides/notesSlide1113.xml"/><Relationship Id="rId2" Type="http://schemas.openxmlformats.org/officeDocument/2006/relationships/slideLayout" Target="../slideLayouts/slideLayout2.xml"/><Relationship Id="rId1" Type="http://schemas.openxmlformats.org/officeDocument/2006/relationships/tags" Target="../tags/tag1163.xml"/></Relationships>
</file>

<file path=ppt/slides/_rels/slide1115.xml.rels><?xml version="1.0" encoding="UTF-8" standalone="yes"?>
<Relationships xmlns="http://schemas.openxmlformats.org/package/2006/relationships"><Relationship Id="rId3" Type="http://schemas.openxmlformats.org/officeDocument/2006/relationships/notesSlide" Target="../notesSlides/notesSlide1114.xml"/><Relationship Id="rId2" Type="http://schemas.openxmlformats.org/officeDocument/2006/relationships/slideLayout" Target="../slideLayouts/slideLayout2.xml"/><Relationship Id="rId1" Type="http://schemas.openxmlformats.org/officeDocument/2006/relationships/tags" Target="../tags/tag1164.xml"/><Relationship Id="rId4" Type="http://schemas.openxmlformats.org/officeDocument/2006/relationships/image" Target="../media/image720.jpeg"/></Relationships>
</file>

<file path=ppt/slides/_rels/slide1116.xml.rels><?xml version="1.0" encoding="UTF-8" standalone="yes"?>
<Relationships xmlns="http://schemas.openxmlformats.org/package/2006/relationships"><Relationship Id="rId3" Type="http://schemas.openxmlformats.org/officeDocument/2006/relationships/notesSlide" Target="../notesSlides/notesSlide1115.xml"/><Relationship Id="rId2" Type="http://schemas.openxmlformats.org/officeDocument/2006/relationships/slideLayout" Target="../slideLayouts/slideLayout2.xml"/><Relationship Id="rId1" Type="http://schemas.openxmlformats.org/officeDocument/2006/relationships/tags" Target="../tags/tag1165.xml"/></Relationships>
</file>

<file path=ppt/slides/_rels/slide1117.xml.rels><?xml version="1.0" encoding="UTF-8" standalone="yes"?>
<Relationships xmlns="http://schemas.openxmlformats.org/package/2006/relationships"><Relationship Id="rId3" Type="http://schemas.openxmlformats.org/officeDocument/2006/relationships/notesSlide" Target="../notesSlides/notesSlide1116.xml"/><Relationship Id="rId2" Type="http://schemas.openxmlformats.org/officeDocument/2006/relationships/slideLayout" Target="../slideLayouts/slideLayout2.xml"/><Relationship Id="rId1" Type="http://schemas.openxmlformats.org/officeDocument/2006/relationships/tags" Target="../tags/tag1166.xml"/></Relationships>
</file>

<file path=ppt/slides/_rels/slide1118.xml.rels><?xml version="1.0" encoding="UTF-8" standalone="yes"?>
<Relationships xmlns="http://schemas.openxmlformats.org/package/2006/relationships"><Relationship Id="rId3" Type="http://schemas.openxmlformats.org/officeDocument/2006/relationships/notesSlide" Target="../notesSlides/notesSlide1117.xml"/><Relationship Id="rId2" Type="http://schemas.openxmlformats.org/officeDocument/2006/relationships/slideLayout" Target="../slideLayouts/slideLayout1.xml"/><Relationship Id="rId1" Type="http://schemas.openxmlformats.org/officeDocument/2006/relationships/tags" Target="../tags/tag1167.xml"/></Relationships>
</file>

<file path=ppt/slides/_rels/slide1119.xml.rels><?xml version="1.0" encoding="UTF-8" standalone="yes"?>
<Relationships xmlns="http://schemas.openxmlformats.org/package/2006/relationships"><Relationship Id="rId3" Type="http://schemas.openxmlformats.org/officeDocument/2006/relationships/notesSlide" Target="../notesSlides/notesSlide1118.xml"/><Relationship Id="rId2" Type="http://schemas.openxmlformats.org/officeDocument/2006/relationships/slideLayout" Target="../slideLayouts/slideLayout2.xml"/><Relationship Id="rId1" Type="http://schemas.openxmlformats.org/officeDocument/2006/relationships/tags" Target="../tags/tag1168.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39.png"/></Relationships>
</file>

<file path=ppt/slides/_rels/slide1120.xml.rels><?xml version="1.0" encoding="UTF-8" standalone="yes"?>
<Relationships xmlns="http://schemas.openxmlformats.org/package/2006/relationships"><Relationship Id="rId3" Type="http://schemas.openxmlformats.org/officeDocument/2006/relationships/notesSlide" Target="../notesSlides/notesSlide1119.xml"/><Relationship Id="rId2" Type="http://schemas.openxmlformats.org/officeDocument/2006/relationships/slideLayout" Target="../slideLayouts/slideLayout2.xml"/><Relationship Id="rId1" Type="http://schemas.openxmlformats.org/officeDocument/2006/relationships/tags" Target="../tags/tag1169.xml"/></Relationships>
</file>

<file path=ppt/slides/_rels/slide1121.xml.rels><?xml version="1.0" encoding="UTF-8" standalone="yes"?>
<Relationships xmlns="http://schemas.openxmlformats.org/package/2006/relationships"><Relationship Id="rId3" Type="http://schemas.openxmlformats.org/officeDocument/2006/relationships/notesSlide" Target="../notesSlides/notesSlide1120.xml"/><Relationship Id="rId2" Type="http://schemas.openxmlformats.org/officeDocument/2006/relationships/slideLayout" Target="../slideLayouts/slideLayout2.xml"/><Relationship Id="rId1" Type="http://schemas.openxmlformats.org/officeDocument/2006/relationships/tags" Target="../tags/tag1170.xml"/></Relationships>
</file>

<file path=ppt/slides/_rels/slide1122.xml.rels><?xml version="1.0" encoding="UTF-8" standalone="yes"?>
<Relationships xmlns="http://schemas.openxmlformats.org/package/2006/relationships"><Relationship Id="rId3" Type="http://schemas.openxmlformats.org/officeDocument/2006/relationships/notesSlide" Target="../notesSlides/notesSlide1121.xml"/><Relationship Id="rId2" Type="http://schemas.openxmlformats.org/officeDocument/2006/relationships/slideLayout" Target="../slideLayouts/slideLayout2.xml"/><Relationship Id="rId1" Type="http://schemas.openxmlformats.org/officeDocument/2006/relationships/tags" Target="../tags/tag1171.xml"/></Relationships>
</file>

<file path=ppt/slides/_rels/slide1123.xml.rels><?xml version="1.0" encoding="UTF-8" standalone="yes"?>
<Relationships xmlns="http://schemas.openxmlformats.org/package/2006/relationships"><Relationship Id="rId3" Type="http://schemas.openxmlformats.org/officeDocument/2006/relationships/notesSlide" Target="../notesSlides/notesSlide1122.xml"/><Relationship Id="rId2" Type="http://schemas.openxmlformats.org/officeDocument/2006/relationships/slideLayout" Target="../slideLayouts/slideLayout1.xml"/><Relationship Id="rId1" Type="http://schemas.openxmlformats.org/officeDocument/2006/relationships/tags" Target="../tags/tag1172.xml"/></Relationships>
</file>

<file path=ppt/slides/_rels/slide1124.xml.rels><?xml version="1.0" encoding="UTF-8" standalone="yes"?>
<Relationships xmlns="http://schemas.openxmlformats.org/package/2006/relationships"><Relationship Id="rId3" Type="http://schemas.openxmlformats.org/officeDocument/2006/relationships/notesSlide" Target="../notesSlides/notesSlide1123.xml"/><Relationship Id="rId2" Type="http://schemas.openxmlformats.org/officeDocument/2006/relationships/slideLayout" Target="../slideLayouts/slideLayout2.xml"/><Relationship Id="rId1" Type="http://schemas.openxmlformats.org/officeDocument/2006/relationships/tags" Target="../tags/tag1173.xml"/></Relationships>
</file>

<file path=ppt/slides/_rels/slide1125.xml.rels><?xml version="1.0" encoding="UTF-8" standalone="yes"?>
<Relationships xmlns="http://schemas.openxmlformats.org/package/2006/relationships"><Relationship Id="rId3" Type="http://schemas.openxmlformats.org/officeDocument/2006/relationships/notesSlide" Target="../notesSlides/notesSlide1124.xml"/><Relationship Id="rId2" Type="http://schemas.openxmlformats.org/officeDocument/2006/relationships/slideLayout" Target="../slideLayouts/slideLayout1.xml"/><Relationship Id="rId1" Type="http://schemas.openxmlformats.org/officeDocument/2006/relationships/tags" Target="../tags/tag1174.xml"/></Relationships>
</file>

<file path=ppt/slides/_rels/slide1126.xml.rels><?xml version="1.0" encoding="UTF-8" standalone="yes"?>
<Relationships xmlns="http://schemas.openxmlformats.org/package/2006/relationships"><Relationship Id="rId3" Type="http://schemas.openxmlformats.org/officeDocument/2006/relationships/notesSlide" Target="../notesSlides/notesSlide1125.xml"/><Relationship Id="rId2" Type="http://schemas.openxmlformats.org/officeDocument/2006/relationships/slideLayout" Target="../slideLayouts/slideLayout2.xml"/><Relationship Id="rId1" Type="http://schemas.openxmlformats.org/officeDocument/2006/relationships/tags" Target="../tags/tag1175.xml"/></Relationships>
</file>

<file path=ppt/slides/_rels/slide1127.xml.rels><?xml version="1.0" encoding="UTF-8" standalone="yes"?>
<Relationships xmlns="http://schemas.openxmlformats.org/package/2006/relationships"><Relationship Id="rId3" Type="http://schemas.openxmlformats.org/officeDocument/2006/relationships/notesSlide" Target="../notesSlides/notesSlide1126.xml"/><Relationship Id="rId2" Type="http://schemas.openxmlformats.org/officeDocument/2006/relationships/slideLayout" Target="../slideLayouts/slideLayout1.xml"/><Relationship Id="rId1" Type="http://schemas.openxmlformats.org/officeDocument/2006/relationships/tags" Target="../tags/tag1176.xml"/></Relationships>
</file>

<file path=ppt/slides/_rels/slide1128.xml.rels><?xml version="1.0" encoding="UTF-8" standalone="yes"?>
<Relationships xmlns="http://schemas.openxmlformats.org/package/2006/relationships"><Relationship Id="rId3" Type="http://schemas.openxmlformats.org/officeDocument/2006/relationships/notesSlide" Target="../notesSlides/notesSlide1127.xml"/><Relationship Id="rId2" Type="http://schemas.openxmlformats.org/officeDocument/2006/relationships/slideLayout" Target="../slideLayouts/slideLayout2.xml"/><Relationship Id="rId1" Type="http://schemas.openxmlformats.org/officeDocument/2006/relationships/tags" Target="../tags/tag1177.xml"/></Relationships>
</file>

<file path=ppt/slides/_rels/slide1129.xml.rels><?xml version="1.0" encoding="UTF-8" standalone="yes"?>
<Relationships xmlns="http://schemas.openxmlformats.org/package/2006/relationships"><Relationship Id="rId3" Type="http://schemas.openxmlformats.org/officeDocument/2006/relationships/notesSlide" Target="../notesSlides/notesSlide1128.xml"/><Relationship Id="rId2" Type="http://schemas.openxmlformats.org/officeDocument/2006/relationships/slideLayout" Target="../slideLayouts/slideLayout2.xml"/><Relationship Id="rId1" Type="http://schemas.openxmlformats.org/officeDocument/2006/relationships/tags" Target="../tags/tag1178.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22.xml"/><Relationship Id="rId4" Type="http://schemas.openxmlformats.org/officeDocument/2006/relationships/image" Target="../media/image40.png"/></Relationships>
</file>

<file path=ppt/slides/_rels/slide1130.xml.rels><?xml version="1.0" encoding="UTF-8" standalone="yes"?>
<Relationships xmlns="http://schemas.openxmlformats.org/package/2006/relationships"><Relationship Id="rId3" Type="http://schemas.openxmlformats.org/officeDocument/2006/relationships/notesSlide" Target="../notesSlides/notesSlide1129.xml"/><Relationship Id="rId2" Type="http://schemas.openxmlformats.org/officeDocument/2006/relationships/slideLayout" Target="../slideLayouts/slideLayout2.xml"/><Relationship Id="rId1" Type="http://schemas.openxmlformats.org/officeDocument/2006/relationships/tags" Target="../tags/tag1179.xml"/></Relationships>
</file>

<file path=ppt/slides/_rels/slide1131.xml.rels><?xml version="1.0" encoding="UTF-8" standalone="yes"?>
<Relationships xmlns="http://schemas.openxmlformats.org/package/2006/relationships"><Relationship Id="rId3" Type="http://schemas.openxmlformats.org/officeDocument/2006/relationships/notesSlide" Target="../notesSlides/notesSlide1130.xml"/><Relationship Id="rId2" Type="http://schemas.openxmlformats.org/officeDocument/2006/relationships/slideLayout" Target="../slideLayouts/slideLayout2.xml"/><Relationship Id="rId1" Type="http://schemas.openxmlformats.org/officeDocument/2006/relationships/tags" Target="../tags/tag1180.xml"/></Relationships>
</file>

<file path=ppt/slides/_rels/slide1132.xml.rels><?xml version="1.0" encoding="UTF-8" standalone="yes"?>
<Relationships xmlns="http://schemas.openxmlformats.org/package/2006/relationships"><Relationship Id="rId3" Type="http://schemas.openxmlformats.org/officeDocument/2006/relationships/notesSlide" Target="../notesSlides/notesSlide1131.xml"/><Relationship Id="rId2" Type="http://schemas.openxmlformats.org/officeDocument/2006/relationships/slideLayout" Target="../slideLayouts/slideLayout2.xml"/><Relationship Id="rId1" Type="http://schemas.openxmlformats.org/officeDocument/2006/relationships/tags" Target="../tags/tag1181.xml"/><Relationship Id="rId4" Type="http://schemas.openxmlformats.org/officeDocument/2006/relationships/image" Target="../media/image89.png"/></Relationships>
</file>

<file path=ppt/slides/_rels/slide1133.xml.rels><?xml version="1.0" encoding="UTF-8" standalone="yes"?>
<Relationships xmlns="http://schemas.openxmlformats.org/package/2006/relationships"><Relationship Id="rId3" Type="http://schemas.openxmlformats.org/officeDocument/2006/relationships/notesSlide" Target="../notesSlides/notesSlide1132.xml"/><Relationship Id="rId2" Type="http://schemas.openxmlformats.org/officeDocument/2006/relationships/slideLayout" Target="../slideLayouts/slideLayout2.xml"/><Relationship Id="rId1" Type="http://schemas.openxmlformats.org/officeDocument/2006/relationships/tags" Target="../tags/tag1182.xml"/><Relationship Id="rId4" Type="http://schemas.openxmlformats.org/officeDocument/2006/relationships/image" Target="../media/image90.png"/></Relationships>
</file>

<file path=ppt/slides/_rels/slide1134.xml.rels><?xml version="1.0" encoding="UTF-8" standalone="yes"?>
<Relationships xmlns="http://schemas.openxmlformats.org/package/2006/relationships"><Relationship Id="rId3" Type="http://schemas.openxmlformats.org/officeDocument/2006/relationships/notesSlide" Target="../notesSlides/notesSlide1133.xml"/><Relationship Id="rId2" Type="http://schemas.openxmlformats.org/officeDocument/2006/relationships/slideLayout" Target="../slideLayouts/slideLayout2.xml"/><Relationship Id="rId1" Type="http://schemas.openxmlformats.org/officeDocument/2006/relationships/tags" Target="../tags/tag1183.xml"/><Relationship Id="rId4" Type="http://schemas.openxmlformats.org/officeDocument/2006/relationships/image" Target="../media/image91.jpeg"/></Relationships>
</file>

<file path=ppt/slides/_rels/slide1135.xml.rels><?xml version="1.0" encoding="UTF-8" standalone="yes"?>
<Relationships xmlns="http://schemas.openxmlformats.org/package/2006/relationships"><Relationship Id="rId3" Type="http://schemas.openxmlformats.org/officeDocument/2006/relationships/notesSlide" Target="../notesSlides/notesSlide1134.xml"/><Relationship Id="rId2" Type="http://schemas.openxmlformats.org/officeDocument/2006/relationships/slideLayout" Target="../slideLayouts/slideLayout2.xml"/><Relationship Id="rId1" Type="http://schemas.openxmlformats.org/officeDocument/2006/relationships/tags" Target="../tags/tag1184.xml"/></Relationships>
</file>

<file path=ppt/slides/_rels/slide1136.xml.rels><?xml version="1.0" encoding="UTF-8" standalone="yes"?>
<Relationships xmlns="http://schemas.openxmlformats.org/package/2006/relationships"><Relationship Id="rId3" Type="http://schemas.openxmlformats.org/officeDocument/2006/relationships/notesSlide" Target="../notesSlides/notesSlide1135.xml"/><Relationship Id="rId2" Type="http://schemas.openxmlformats.org/officeDocument/2006/relationships/slideLayout" Target="../slideLayouts/slideLayout2.xml"/><Relationship Id="rId1" Type="http://schemas.openxmlformats.org/officeDocument/2006/relationships/tags" Target="../tags/tag1185.xml"/></Relationships>
</file>

<file path=ppt/slides/_rels/slide1137.xml.rels><?xml version="1.0" encoding="UTF-8" standalone="yes"?>
<Relationships xmlns="http://schemas.openxmlformats.org/package/2006/relationships"><Relationship Id="rId3" Type="http://schemas.openxmlformats.org/officeDocument/2006/relationships/notesSlide" Target="../notesSlides/notesSlide1136.xml"/><Relationship Id="rId2" Type="http://schemas.openxmlformats.org/officeDocument/2006/relationships/slideLayout" Target="../slideLayouts/slideLayout2.xml"/><Relationship Id="rId1" Type="http://schemas.openxmlformats.org/officeDocument/2006/relationships/tags" Target="../tags/tag1186.xml"/></Relationships>
</file>

<file path=ppt/slides/_rels/slide1138.xml.rels><?xml version="1.0" encoding="UTF-8" standalone="yes"?>
<Relationships xmlns="http://schemas.openxmlformats.org/package/2006/relationships"><Relationship Id="rId3" Type="http://schemas.openxmlformats.org/officeDocument/2006/relationships/notesSlide" Target="../notesSlides/notesSlide1137.xml"/><Relationship Id="rId2" Type="http://schemas.openxmlformats.org/officeDocument/2006/relationships/slideLayout" Target="../slideLayouts/slideLayout1.xml"/><Relationship Id="rId1" Type="http://schemas.openxmlformats.org/officeDocument/2006/relationships/tags" Target="../tags/tag1187.xml"/></Relationships>
</file>

<file path=ppt/slides/_rels/slide1139.xml.rels><?xml version="1.0" encoding="UTF-8" standalone="yes"?>
<Relationships xmlns="http://schemas.openxmlformats.org/package/2006/relationships"><Relationship Id="rId3" Type="http://schemas.openxmlformats.org/officeDocument/2006/relationships/notesSlide" Target="../notesSlides/notesSlide1138.xml"/><Relationship Id="rId2" Type="http://schemas.openxmlformats.org/officeDocument/2006/relationships/slideLayout" Target="../slideLayouts/slideLayout2.xml"/><Relationship Id="rId1" Type="http://schemas.openxmlformats.org/officeDocument/2006/relationships/tags" Target="../tags/tag1188.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xml"/><Relationship Id="rId1" Type="http://schemas.openxmlformats.org/officeDocument/2006/relationships/tags" Target="../tags/tag123.xml"/></Relationships>
</file>

<file path=ppt/slides/_rels/slide1140.xml.rels><?xml version="1.0" encoding="UTF-8" standalone="yes"?>
<Relationships xmlns="http://schemas.openxmlformats.org/package/2006/relationships"><Relationship Id="rId3" Type="http://schemas.openxmlformats.org/officeDocument/2006/relationships/notesSlide" Target="../notesSlides/notesSlide1139.xml"/><Relationship Id="rId2" Type="http://schemas.openxmlformats.org/officeDocument/2006/relationships/slideLayout" Target="../slideLayouts/slideLayout2.xml"/><Relationship Id="rId1" Type="http://schemas.openxmlformats.org/officeDocument/2006/relationships/tags" Target="../tags/tag1189.xml"/></Relationships>
</file>

<file path=ppt/slides/_rels/slide1141.xml.rels><?xml version="1.0" encoding="UTF-8" standalone="yes"?>
<Relationships xmlns="http://schemas.openxmlformats.org/package/2006/relationships"><Relationship Id="rId3" Type="http://schemas.openxmlformats.org/officeDocument/2006/relationships/notesSlide" Target="../notesSlides/notesSlide1140.xml"/><Relationship Id="rId2" Type="http://schemas.openxmlformats.org/officeDocument/2006/relationships/slideLayout" Target="../slideLayouts/slideLayout2.xml"/><Relationship Id="rId1" Type="http://schemas.openxmlformats.org/officeDocument/2006/relationships/tags" Target="../tags/tag1190.xml"/></Relationships>
</file>

<file path=ppt/slides/_rels/slide1142.xml.rels><?xml version="1.0" encoding="UTF-8" standalone="yes"?>
<Relationships xmlns="http://schemas.openxmlformats.org/package/2006/relationships"><Relationship Id="rId3" Type="http://schemas.openxmlformats.org/officeDocument/2006/relationships/notesSlide" Target="../notesSlides/notesSlide1141.xml"/><Relationship Id="rId2" Type="http://schemas.openxmlformats.org/officeDocument/2006/relationships/slideLayout" Target="../slideLayouts/slideLayout2.xml"/><Relationship Id="rId1" Type="http://schemas.openxmlformats.org/officeDocument/2006/relationships/tags" Target="../tags/tag1191.xml"/></Relationships>
</file>

<file path=ppt/slides/_rels/slide1143.xml.rels><?xml version="1.0" encoding="UTF-8" standalone="yes"?>
<Relationships xmlns="http://schemas.openxmlformats.org/package/2006/relationships"><Relationship Id="rId3" Type="http://schemas.openxmlformats.org/officeDocument/2006/relationships/notesSlide" Target="../notesSlides/notesSlide1142.xml"/><Relationship Id="rId2" Type="http://schemas.openxmlformats.org/officeDocument/2006/relationships/slideLayout" Target="../slideLayouts/slideLayout2.xml"/><Relationship Id="rId1" Type="http://schemas.openxmlformats.org/officeDocument/2006/relationships/tags" Target="../tags/tag1192.xml"/></Relationships>
</file>

<file path=ppt/slides/_rels/slide1144.xml.rels><?xml version="1.0" encoding="UTF-8" standalone="yes"?>
<Relationships xmlns="http://schemas.openxmlformats.org/package/2006/relationships"><Relationship Id="rId3" Type="http://schemas.openxmlformats.org/officeDocument/2006/relationships/notesSlide" Target="../notesSlides/notesSlide1143.xml"/><Relationship Id="rId2" Type="http://schemas.openxmlformats.org/officeDocument/2006/relationships/slideLayout" Target="../slideLayouts/slideLayout2.xml"/><Relationship Id="rId1" Type="http://schemas.openxmlformats.org/officeDocument/2006/relationships/tags" Target="../tags/tag1193.xml"/></Relationships>
</file>

<file path=ppt/slides/_rels/slide1145.xml.rels><?xml version="1.0" encoding="UTF-8" standalone="yes"?>
<Relationships xmlns="http://schemas.openxmlformats.org/package/2006/relationships"><Relationship Id="rId3" Type="http://schemas.openxmlformats.org/officeDocument/2006/relationships/notesSlide" Target="../notesSlides/notesSlide1144.xml"/><Relationship Id="rId2" Type="http://schemas.openxmlformats.org/officeDocument/2006/relationships/slideLayout" Target="../slideLayouts/slideLayout1.xml"/><Relationship Id="rId1" Type="http://schemas.openxmlformats.org/officeDocument/2006/relationships/tags" Target="../tags/tag1194.xml"/></Relationships>
</file>

<file path=ppt/slides/_rels/slide1146.xml.rels><?xml version="1.0" encoding="UTF-8" standalone="yes"?>
<Relationships xmlns="http://schemas.openxmlformats.org/package/2006/relationships"><Relationship Id="rId3" Type="http://schemas.openxmlformats.org/officeDocument/2006/relationships/notesSlide" Target="../notesSlides/notesSlide1145.xml"/><Relationship Id="rId2" Type="http://schemas.openxmlformats.org/officeDocument/2006/relationships/slideLayout" Target="../slideLayouts/slideLayout2.xml"/><Relationship Id="rId1" Type="http://schemas.openxmlformats.org/officeDocument/2006/relationships/tags" Target="../tags/tag1195.xml"/></Relationships>
</file>

<file path=ppt/slides/_rels/slide1147.xml.rels><?xml version="1.0" encoding="UTF-8" standalone="yes"?>
<Relationships xmlns="http://schemas.openxmlformats.org/package/2006/relationships"><Relationship Id="rId3" Type="http://schemas.openxmlformats.org/officeDocument/2006/relationships/notesSlide" Target="../notesSlides/notesSlide1146.xml"/><Relationship Id="rId2" Type="http://schemas.openxmlformats.org/officeDocument/2006/relationships/slideLayout" Target="../slideLayouts/slideLayout2.xml"/><Relationship Id="rId1" Type="http://schemas.openxmlformats.org/officeDocument/2006/relationships/tags" Target="../tags/tag1196.xml"/></Relationships>
</file>

<file path=ppt/slides/_rels/slide1148.xml.rels><?xml version="1.0" encoding="UTF-8" standalone="yes"?>
<Relationships xmlns="http://schemas.openxmlformats.org/package/2006/relationships"><Relationship Id="rId3" Type="http://schemas.openxmlformats.org/officeDocument/2006/relationships/notesSlide" Target="../notesSlides/notesSlide1147.xml"/><Relationship Id="rId2" Type="http://schemas.openxmlformats.org/officeDocument/2006/relationships/slideLayout" Target="../slideLayouts/slideLayout2.xml"/><Relationship Id="rId1" Type="http://schemas.openxmlformats.org/officeDocument/2006/relationships/tags" Target="../tags/tag1197.xml"/></Relationships>
</file>

<file path=ppt/slides/_rels/slide1149.xml.rels><?xml version="1.0" encoding="UTF-8" standalone="yes"?>
<Relationships xmlns="http://schemas.openxmlformats.org/package/2006/relationships"><Relationship Id="rId3" Type="http://schemas.openxmlformats.org/officeDocument/2006/relationships/notesSlide" Target="../notesSlides/notesSlide1148.xml"/><Relationship Id="rId2" Type="http://schemas.openxmlformats.org/officeDocument/2006/relationships/slideLayout" Target="../slideLayouts/slideLayout2.xml"/><Relationship Id="rId1" Type="http://schemas.openxmlformats.org/officeDocument/2006/relationships/tags" Target="../tags/tag119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24.xml"/></Relationships>
</file>

<file path=ppt/slides/_rels/slide1150.xml.rels><?xml version="1.0" encoding="UTF-8" standalone="yes"?>
<Relationships xmlns="http://schemas.openxmlformats.org/package/2006/relationships"><Relationship Id="rId3" Type="http://schemas.openxmlformats.org/officeDocument/2006/relationships/notesSlide" Target="../notesSlides/notesSlide1149.xml"/><Relationship Id="rId2" Type="http://schemas.openxmlformats.org/officeDocument/2006/relationships/slideLayout" Target="../slideLayouts/slideLayout2.xml"/><Relationship Id="rId1" Type="http://schemas.openxmlformats.org/officeDocument/2006/relationships/tags" Target="../tags/tag1199.xml"/></Relationships>
</file>

<file path=ppt/slides/_rels/slide1151.xml.rels><?xml version="1.0" encoding="UTF-8" standalone="yes"?>
<Relationships xmlns="http://schemas.openxmlformats.org/package/2006/relationships"><Relationship Id="rId3" Type="http://schemas.openxmlformats.org/officeDocument/2006/relationships/notesSlide" Target="../notesSlides/notesSlide1150.xml"/><Relationship Id="rId2" Type="http://schemas.openxmlformats.org/officeDocument/2006/relationships/slideLayout" Target="../slideLayouts/slideLayout1.xml"/><Relationship Id="rId1" Type="http://schemas.openxmlformats.org/officeDocument/2006/relationships/tags" Target="../tags/tag1200.xml"/></Relationships>
</file>

<file path=ppt/slides/_rels/slide1152.xml.rels><?xml version="1.0" encoding="UTF-8" standalone="yes"?>
<Relationships xmlns="http://schemas.openxmlformats.org/package/2006/relationships"><Relationship Id="rId3" Type="http://schemas.openxmlformats.org/officeDocument/2006/relationships/notesSlide" Target="../notesSlides/notesSlide1151.xml"/><Relationship Id="rId2" Type="http://schemas.openxmlformats.org/officeDocument/2006/relationships/slideLayout" Target="../slideLayouts/slideLayout2.xml"/><Relationship Id="rId1" Type="http://schemas.openxmlformats.org/officeDocument/2006/relationships/tags" Target="../tags/tag1201.xml"/></Relationships>
</file>

<file path=ppt/slides/_rels/slide1153.xml.rels><?xml version="1.0" encoding="UTF-8" standalone="yes"?>
<Relationships xmlns="http://schemas.openxmlformats.org/package/2006/relationships"><Relationship Id="rId3" Type="http://schemas.openxmlformats.org/officeDocument/2006/relationships/notesSlide" Target="../notesSlides/notesSlide1152.xml"/><Relationship Id="rId2" Type="http://schemas.openxmlformats.org/officeDocument/2006/relationships/slideLayout" Target="../slideLayouts/slideLayout1.xml"/><Relationship Id="rId1" Type="http://schemas.openxmlformats.org/officeDocument/2006/relationships/tags" Target="../tags/tag1202.xml"/></Relationships>
</file>

<file path=ppt/slides/_rels/slide1154.xml.rels><?xml version="1.0" encoding="UTF-8" standalone="yes"?>
<Relationships xmlns="http://schemas.openxmlformats.org/package/2006/relationships"><Relationship Id="rId3" Type="http://schemas.openxmlformats.org/officeDocument/2006/relationships/notesSlide" Target="../notesSlides/notesSlide1153.xml"/><Relationship Id="rId2" Type="http://schemas.openxmlformats.org/officeDocument/2006/relationships/slideLayout" Target="../slideLayouts/slideLayout2.xml"/><Relationship Id="rId1" Type="http://schemas.openxmlformats.org/officeDocument/2006/relationships/tags" Target="../tags/tag1203.xml"/></Relationships>
</file>

<file path=ppt/slides/_rels/slide1155.xml.rels><?xml version="1.0" encoding="UTF-8" standalone="yes"?>
<Relationships xmlns="http://schemas.openxmlformats.org/package/2006/relationships"><Relationship Id="rId3" Type="http://schemas.openxmlformats.org/officeDocument/2006/relationships/notesSlide" Target="../notesSlides/notesSlide1154.xml"/><Relationship Id="rId2" Type="http://schemas.openxmlformats.org/officeDocument/2006/relationships/slideLayout" Target="../slideLayouts/slideLayout2.xml"/><Relationship Id="rId1" Type="http://schemas.openxmlformats.org/officeDocument/2006/relationships/tags" Target="../tags/tag1204.xml"/></Relationships>
</file>

<file path=ppt/slides/_rels/slide1156.xml.rels><?xml version="1.0" encoding="UTF-8" standalone="yes"?>
<Relationships xmlns="http://schemas.openxmlformats.org/package/2006/relationships"><Relationship Id="rId3" Type="http://schemas.openxmlformats.org/officeDocument/2006/relationships/notesSlide" Target="../notesSlides/notesSlide1155.xml"/><Relationship Id="rId2" Type="http://schemas.openxmlformats.org/officeDocument/2006/relationships/slideLayout" Target="../slideLayouts/slideLayout2.xml"/><Relationship Id="rId1" Type="http://schemas.openxmlformats.org/officeDocument/2006/relationships/tags" Target="../tags/tag1205.xml"/></Relationships>
</file>

<file path=ppt/slides/_rels/slide1157.xml.rels><?xml version="1.0" encoding="UTF-8" standalone="yes"?>
<Relationships xmlns="http://schemas.openxmlformats.org/package/2006/relationships"><Relationship Id="rId3" Type="http://schemas.openxmlformats.org/officeDocument/2006/relationships/notesSlide" Target="../notesSlides/notesSlide1156.xml"/><Relationship Id="rId2" Type="http://schemas.openxmlformats.org/officeDocument/2006/relationships/slideLayout" Target="../slideLayouts/slideLayout2.xml"/><Relationship Id="rId1" Type="http://schemas.openxmlformats.org/officeDocument/2006/relationships/tags" Target="../tags/tag1206.xml"/></Relationships>
</file>

<file path=ppt/slides/_rels/slide1158.xml.rels><?xml version="1.0" encoding="UTF-8" standalone="yes"?>
<Relationships xmlns="http://schemas.openxmlformats.org/package/2006/relationships"><Relationship Id="rId3" Type="http://schemas.openxmlformats.org/officeDocument/2006/relationships/notesSlide" Target="../notesSlides/notesSlide1157.xml"/><Relationship Id="rId2" Type="http://schemas.openxmlformats.org/officeDocument/2006/relationships/slideLayout" Target="../slideLayouts/slideLayout2.xml"/><Relationship Id="rId1" Type="http://schemas.openxmlformats.org/officeDocument/2006/relationships/tags" Target="../tags/tag1207.xml"/></Relationships>
</file>

<file path=ppt/slides/_rels/slide1159.xml.rels><?xml version="1.0" encoding="UTF-8" standalone="yes"?>
<Relationships xmlns="http://schemas.openxmlformats.org/package/2006/relationships"><Relationship Id="rId3" Type="http://schemas.openxmlformats.org/officeDocument/2006/relationships/notesSlide" Target="../notesSlides/notesSlide1158.xml"/><Relationship Id="rId2" Type="http://schemas.openxmlformats.org/officeDocument/2006/relationships/slideLayout" Target="../slideLayouts/slideLayout2.xml"/><Relationship Id="rId1" Type="http://schemas.openxmlformats.org/officeDocument/2006/relationships/tags" Target="../tags/tag1208.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160.xml.rels><?xml version="1.0" encoding="UTF-8" standalone="yes"?>
<Relationships xmlns="http://schemas.openxmlformats.org/package/2006/relationships"><Relationship Id="rId3" Type="http://schemas.openxmlformats.org/officeDocument/2006/relationships/notesSlide" Target="../notesSlides/notesSlide1159.xml"/><Relationship Id="rId2" Type="http://schemas.openxmlformats.org/officeDocument/2006/relationships/slideLayout" Target="../slideLayouts/slideLayout2.xml"/><Relationship Id="rId1" Type="http://schemas.openxmlformats.org/officeDocument/2006/relationships/tags" Target="../tags/tag1209.xml"/><Relationship Id="rId4" Type="http://schemas.openxmlformats.org/officeDocument/2006/relationships/image" Target="../media/image721.png"/></Relationships>
</file>

<file path=ppt/slides/_rels/slide1161.xml.rels><?xml version="1.0" encoding="UTF-8" standalone="yes"?>
<Relationships xmlns="http://schemas.openxmlformats.org/package/2006/relationships"><Relationship Id="rId3" Type="http://schemas.openxmlformats.org/officeDocument/2006/relationships/notesSlide" Target="../notesSlides/notesSlide1160.xml"/><Relationship Id="rId2" Type="http://schemas.openxmlformats.org/officeDocument/2006/relationships/slideLayout" Target="../slideLayouts/slideLayout2.xml"/><Relationship Id="rId1" Type="http://schemas.openxmlformats.org/officeDocument/2006/relationships/tags" Target="../tags/tag1210.xml"/></Relationships>
</file>

<file path=ppt/slides/_rels/slide1162.xml.rels><?xml version="1.0" encoding="UTF-8" standalone="yes"?>
<Relationships xmlns="http://schemas.openxmlformats.org/package/2006/relationships"><Relationship Id="rId3" Type="http://schemas.openxmlformats.org/officeDocument/2006/relationships/notesSlide" Target="../notesSlides/notesSlide1161.xml"/><Relationship Id="rId2" Type="http://schemas.openxmlformats.org/officeDocument/2006/relationships/slideLayout" Target="../slideLayouts/slideLayout2.xml"/><Relationship Id="rId1" Type="http://schemas.openxmlformats.org/officeDocument/2006/relationships/tags" Target="../tags/tag1211.xml"/><Relationship Id="rId4" Type="http://schemas.openxmlformats.org/officeDocument/2006/relationships/image" Target="../media/image722.png"/></Relationships>
</file>

<file path=ppt/slides/_rels/slide1163.xml.rels><?xml version="1.0" encoding="UTF-8" standalone="yes"?>
<Relationships xmlns="http://schemas.openxmlformats.org/package/2006/relationships"><Relationship Id="rId3" Type="http://schemas.openxmlformats.org/officeDocument/2006/relationships/notesSlide" Target="../notesSlides/notesSlide1162.xml"/><Relationship Id="rId2" Type="http://schemas.openxmlformats.org/officeDocument/2006/relationships/slideLayout" Target="../slideLayouts/slideLayout2.xml"/><Relationship Id="rId1" Type="http://schemas.openxmlformats.org/officeDocument/2006/relationships/tags" Target="../tags/tag1212.xml"/></Relationships>
</file>

<file path=ppt/slides/_rels/slide1164.xml.rels><?xml version="1.0" encoding="UTF-8" standalone="yes"?>
<Relationships xmlns="http://schemas.openxmlformats.org/package/2006/relationships"><Relationship Id="rId3" Type="http://schemas.openxmlformats.org/officeDocument/2006/relationships/notesSlide" Target="../notesSlides/notesSlide1163.xml"/><Relationship Id="rId2" Type="http://schemas.openxmlformats.org/officeDocument/2006/relationships/slideLayout" Target="../slideLayouts/slideLayout2.xml"/><Relationship Id="rId1" Type="http://schemas.openxmlformats.org/officeDocument/2006/relationships/tags" Target="../tags/tag1213.xml"/></Relationships>
</file>

<file path=ppt/slides/_rels/slide1165.xml.rels><?xml version="1.0" encoding="UTF-8" standalone="yes"?>
<Relationships xmlns="http://schemas.openxmlformats.org/package/2006/relationships"><Relationship Id="rId3" Type="http://schemas.openxmlformats.org/officeDocument/2006/relationships/notesSlide" Target="../notesSlides/notesSlide1164.xml"/><Relationship Id="rId2" Type="http://schemas.openxmlformats.org/officeDocument/2006/relationships/slideLayout" Target="../slideLayouts/slideLayout2.xml"/><Relationship Id="rId1" Type="http://schemas.openxmlformats.org/officeDocument/2006/relationships/tags" Target="../tags/tag1214.xml"/></Relationships>
</file>

<file path=ppt/slides/_rels/slide1166.xml.rels><?xml version="1.0" encoding="UTF-8" standalone="yes"?>
<Relationships xmlns="http://schemas.openxmlformats.org/package/2006/relationships"><Relationship Id="rId3" Type="http://schemas.openxmlformats.org/officeDocument/2006/relationships/notesSlide" Target="../notesSlides/notesSlide1165.xml"/><Relationship Id="rId2" Type="http://schemas.openxmlformats.org/officeDocument/2006/relationships/slideLayout" Target="../slideLayouts/slideLayout2.xml"/><Relationship Id="rId1" Type="http://schemas.openxmlformats.org/officeDocument/2006/relationships/tags" Target="../tags/tag1215.xml"/></Relationships>
</file>

<file path=ppt/slides/_rels/slide1167.xml.rels><?xml version="1.0" encoding="UTF-8" standalone="yes"?>
<Relationships xmlns="http://schemas.openxmlformats.org/package/2006/relationships"><Relationship Id="rId3" Type="http://schemas.openxmlformats.org/officeDocument/2006/relationships/notesSlide" Target="../notesSlides/notesSlide1166.xml"/><Relationship Id="rId2" Type="http://schemas.openxmlformats.org/officeDocument/2006/relationships/slideLayout" Target="../slideLayouts/slideLayout2.xml"/><Relationship Id="rId1" Type="http://schemas.openxmlformats.org/officeDocument/2006/relationships/tags" Target="../tags/tag1216.xml"/></Relationships>
</file>

<file path=ppt/slides/_rels/slide1168.xml.rels><?xml version="1.0" encoding="UTF-8" standalone="yes"?>
<Relationships xmlns="http://schemas.openxmlformats.org/package/2006/relationships"><Relationship Id="rId3" Type="http://schemas.openxmlformats.org/officeDocument/2006/relationships/notesSlide" Target="../notesSlides/notesSlide1167.xml"/><Relationship Id="rId2" Type="http://schemas.openxmlformats.org/officeDocument/2006/relationships/slideLayout" Target="../slideLayouts/slideLayout2.xml"/><Relationship Id="rId1" Type="http://schemas.openxmlformats.org/officeDocument/2006/relationships/tags" Target="../tags/tag1217.xml"/></Relationships>
</file>

<file path=ppt/slides/_rels/slide1169.xml.rels><?xml version="1.0" encoding="UTF-8" standalone="yes"?>
<Relationships xmlns="http://schemas.openxmlformats.org/package/2006/relationships"><Relationship Id="rId3" Type="http://schemas.openxmlformats.org/officeDocument/2006/relationships/notesSlide" Target="../notesSlides/notesSlide1168.xml"/><Relationship Id="rId2" Type="http://schemas.openxmlformats.org/officeDocument/2006/relationships/slideLayout" Target="../slideLayouts/slideLayout1.xml"/><Relationship Id="rId1" Type="http://schemas.openxmlformats.org/officeDocument/2006/relationships/tags" Target="../tags/tag1218.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170.xml.rels><?xml version="1.0" encoding="UTF-8" standalone="yes"?>
<Relationships xmlns="http://schemas.openxmlformats.org/package/2006/relationships"><Relationship Id="rId3" Type="http://schemas.openxmlformats.org/officeDocument/2006/relationships/notesSlide" Target="../notesSlides/notesSlide1169.xml"/><Relationship Id="rId2" Type="http://schemas.openxmlformats.org/officeDocument/2006/relationships/slideLayout" Target="../slideLayouts/slideLayout2.xml"/><Relationship Id="rId1" Type="http://schemas.openxmlformats.org/officeDocument/2006/relationships/tags" Target="../tags/tag1219.xml"/></Relationships>
</file>

<file path=ppt/slides/_rels/slide1171.xml.rels><?xml version="1.0" encoding="UTF-8" standalone="yes"?>
<Relationships xmlns="http://schemas.openxmlformats.org/package/2006/relationships"><Relationship Id="rId8" Type="http://schemas.openxmlformats.org/officeDocument/2006/relationships/oleObject" Target="../embeddings/oleObject293.bin"/><Relationship Id="rId3" Type="http://schemas.openxmlformats.org/officeDocument/2006/relationships/notesSlide" Target="../notesSlides/notesSlide1170.xml"/><Relationship Id="rId7" Type="http://schemas.openxmlformats.org/officeDocument/2006/relationships/image" Target="../media/image724.wmf"/><Relationship Id="rId2" Type="http://schemas.openxmlformats.org/officeDocument/2006/relationships/slideLayout" Target="../slideLayouts/slideLayout2.xml"/><Relationship Id="rId1" Type="http://schemas.openxmlformats.org/officeDocument/2006/relationships/tags" Target="../tags/tag1220.xml"/><Relationship Id="rId6" Type="http://schemas.openxmlformats.org/officeDocument/2006/relationships/oleObject" Target="../embeddings/oleObject292.bin"/><Relationship Id="rId5" Type="http://schemas.openxmlformats.org/officeDocument/2006/relationships/image" Target="../media/image723.wmf"/><Relationship Id="rId4" Type="http://schemas.openxmlformats.org/officeDocument/2006/relationships/oleObject" Target="../embeddings/oleObject291.bin"/><Relationship Id="rId9" Type="http://schemas.openxmlformats.org/officeDocument/2006/relationships/image" Target="../media/image725.wmf"/></Relationships>
</file>

<file path=ppt/slides/_rels/slide1172.xml.rels><?xml version="1.0" encoding="UTF-8" standalone="yes"?>
<Relationships xmlns="http://schemas.openxmlformats.org/package/2006/relationships"><Relationship Id="rId8" Type="http://schemas.openxmlformats.org/officeDocument/2006/relationships/oleObject" Target="../embeddings/oleObject296.bin"/><Relationship Id="rId3" Type="http://schemas.openxmlformats.org/officeDocument/2006/relationships/notesSlide" Target="../notesSlides/notesSlide1171.xml"/><Relationship Id="rId7" Type="http://schemas.openxmlformats.org/officeDocument/2006/relationships/image" Target="../media/image727.wmf"/><Relationship Id="rId2" Type="http://schemas.openxmlformats.org/officeDocument/2006/relationships/slideLayout" Target="../slideLayouts/slideLayout2.xml"/><Relationship Id="rId1" Type="http://schemas.openxmlformats.org/officeDocument/2006/relationships/tags" Target="../tags/tag1221.xml"/><Relationship Id="rId6" Type="http://schemas.openxmlformats.org/officeDocument/2006/relationships/oleObject" Target="../embeddings/oleObject295.bin"/><Relationship Id="rId5" Type="http://schemas.openxmlformats.org/officeDocument/2006/relationships/image" Target="../media/image726.wmf"/><Relationship Id="rId4" Type="http://schemas.openxmlformats.org/officeDocument/2006/relationships/oleObject" Target="../embeddings/oleObject294.bin"/><Relationship Id="rId9" Type="http://schemas.openxmlformats.org/officeDocument/2006/relationships/image" Target="../media/image728.wmf"/></Relationships>
</file>

<file path=ppt/slides/_rels/slide1173.xml.rels><?xml version="1.0" encoding="UTF-8" standalone="yes"?>
<Relationships xmlns="http://schemas.openxmlformats.org/package/2006/relationships"><Relationship Id="rId3" Type="http://schemas.openxmlformats.org/officeDocument/2006/relationships/notesSlide" Target="../notesSlides/notesSlide1172.xml"/><Relationship Id="rId2" Type="http://schemas.openxmlformats.org/officeDocument/2006/relationships/slideLayout" Target="../slideLayouts/slideLayout2.xml"/><Relationship Id="rId1" Type="http://schemas.openxmlformats.org/officeDocument/2006/relationships/tags" Target="../tags/tag1222.xml"/></Relationships>
</file>

<file path=ppt/slides/_rels/slide1174.xml.rels><?xml version="1.0" encoding="UTF-8" standalone="yes"?>
<Relationships xmlns="http://schemas.openxmlformats.org/package/2006/relationships"><Relationship Id="rId3" Type="http://schemas.openxmlformats.org/officeDocument/2006/relationships/notesSlide" Target="../notesSlides/notesSlide1173.xml"/><Relationship Id="rId2" Type="http://schemas.openxmlformats.org/officeDocument/2006/relationships/slideLayout" Target="../slideLayouts/slideLayout2.xml"/><Relationship Id="rId1" Type="http://schemas.openxmlformats.org/officeDocument/2006/relationships/tags" Target="../tags/tag1223.xml"/><Relationship Id="rId5" Type="http://schemas.openxmlformats.org/officeDocument/2006/relationships/image" Target="../media/image730.png"/><Relationship Id="rId4" Type="http://schemas.openxmlformats.org/officeDocument/2006/relationships/image" Target="../media/image729.png"/></Relationships>
</file>

<file path=ppt/slides/_rels/slide1175.xml.rels><?xml version="1.0" encoding="UTF-8" standalone="yes"?>
<Relationships xmlns="http://schemas.openxmlformats.org/package/2006/relationships"><Relationship Id="rId3" Type="http://schemas.openxmlformats.org/officeDocument/2006/relationships/notesSlide" Target="../notesSlides/notesSlide1174.xml"/><Relationship Id="rId2" Type="http://schemas.openxmlformats.org/officeDocument/2006/relationships/slideLayout" Target="../slideLayouts/slideLayout2.xml"/><Relationship Id="rId1" Type="http://schemas.openxmlformats.org/officeDocument/2006/relationships/tags" Target="../tags/tag1224.xml"/><Relationship Id="rId4" Type="http://schemas.openxmlformats.org/officeDocument/2006/relationships/image" Target="../media/image731.png"/></Relationships>
</file>

<file path=ppt/slides/_rels/slide1176.xml.rels><?xml version="1.0" encoding="UTF-8" standalone="yes"?>
<Relationships xmlns="http://schemas.openxmlformats.org/package/2006/relationships"><Relationship Id="rId3" Type="http://schemas.openxmlformats.org/officeDocument/2006/relationships/notesSlide" Target="../notesSlides/notesSlide1175.xml"/><Relationship Id="rId2" Type="http://schemas.openxmlformats.org/officeDocument/2006/relationships/slideLayout" Target="../slideLayouts/slideLayout1.xml"/><Relationship Id="rId1" Type="http://schemas.openxmlformats.org/officeDocument/2006/relationships/tags" Target="../tags/tag1225.xml"/></Relationships>
</file>

<file path=ppt/slides/_rels/slide1177.xml.rels><?xml version="1.0" encoding="UTF-8" standalone="yes"?>
<Relationships xmlns="http://schemas.openxmlformats.org/package/2006/relationships"><Relationship Id="rId3" Type="http://schemas.openxmlformats.org/officeDocument/2006/relationships/notesSlide" Target="../notesSlides/notesSlide1176.xml"/><Relationship Id="rId2" Type="http://schemas.openxmlformats.org/officeDocument/2006/relationships/slideLayout" Target="../slideLayouts/slideLayout2.xml"/><Relationship Id="rId1" Type="http://schemas.openxmlformats.org/officeDocument/2006/relationships/tags" Target="../tags/tag1226.xml"/></Relationships>
</file>

<file path=ppt/slides/_rels/slide1178.xml.rels><?xml version="1.0" encoding="UTF-8" standalone="yes"?>
<Relationships xmlns="http://schemas.openxmlformats.org/package/2006/relationships"><Relationship Id="rId8" Type="http://schemas.openxmlformats.org/officeDocument/2006/relationships/oleObject" Target="../embeddings/oleObject299.bin"/><Relationship Id="rId3" Type="http://schemas.openxmlformats.org/officeDocument/2006/relationships/notesSlide" Target="../notesSlides/notesSlide1177.xml"/><Relationship Id="rId7" Type="http://schemas.openxmlformats.org/officeDocument/2006/relationships/image" Target="../media/image733.wmf"/><Relationship Id="rId2" Type="http://schemas.openxmlformats.org/officeDocument/2006/relationships/slideLayout" Target="../slideLayouts/slideLayout2.xml"/><Relationship Id="rId1" Type="http://schemas.openxmlformats.org/officeDocument/2006/relationships/tags" Target="../tags/tag1227.xml"/><Relationship Id="rId6" Type="http://schemas.openxmlformats.org/officeDocument/2006/relationships/oleObject" Target="../embeddings/oleObject298.bin"/><Relationship Id="rId5" Type="http://schemas.openxmlformats.org/officeDocument/2006/relationships/image" Target="../media/image732.wmf"/><Relationship Id="rId4" Type="http://schemas.openxmlformats.org/officeDocument/2006/relationships/oleObject" Target="../embeddings/oleObject297.bin"/><Relationship Id="rId9" Type="http://schemas.openxmlformats.org/officeDocument/2006/relationships/image" Target="../media/image734.wmf"/></Relationships>
</file>

<file path=ppt/slides/_rels/slide1179.xml.rels><?xml version="1.0" encoding="UTF-8" standalone="yes"?>
<Relationships xmlns="http://schemas.openxmlformats.org/package/2006/relationships"><Relationship Id="rId8" Type="http://schemas.openxmlformats.org/officeDocument/2006/relationships/oleObject" Target="../embeddings/oleObject302.bin"/><Relationship Id="rId3" Type="http://schemas.openxmlformats.org/officeDocument/2006/relationships/notesSlide" Target="../notesSlides/notesSlide1178.xml"/><Relationship Id="rId7" Type="http://schemas.openxmlformats.org/officeDocument/2006/relationships/image" Target="../media/image736.wmf"/><Relationship Id="rId2" Type="http://schemas.openxmlformats.org/officeDocument/2006/relationships/slideLayout" Target="../slideLayouts/slideLayout2.xml"/><Relationship Id="rId1" Type="http://schemas.openxmlformats.org/officeDocument/2006/relationships/tags" Target="../tags/tag1228.xml"/><Relationship Id="rId6" Type="http://schemas.openxmlformats.org/officeDocument/2006/relationships/oleObject" Target="../embeddings/oleObject301.bin"/><Relationship Id="rId11" Type="http://schemas.openxmlformats.org/officeDocument/2006/relationships/image" Target="../media/image738.wmf"/><Relationship Id="rId5" Type="http://schemas.openxmlformats.org/officeDocument/2006/relationships/image" Target="../media/image735.wmf"/><Relationship Id="rId10" Type="http://schemas.openxmlformats.org/officeDocument/2006/relationships/oleObject" Target="../embeddings/oleObject303.bin"/><Relationship Id="rId4" Type="http://schemas.openxmlformats.org/officeDocument/2006/relationships/oleObject" Target="../embeddings/oleObject300.bin"/><Relationship Id="rId9" Type="http://schemas.openxmlformats.org/officeDocument/2006/relationships/image" Target="../media/image737.wmf"/></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180.xml.rels><?xml version="1.0" encoding="UTF-8" standalone="yes"?>
<Relationships xmlns="http://schemas.openxmlformats.org/package/2006/relationships"><Relationship Id="rId3" Type="http://schemas.openxmlformats.org/officeDocument/2006/relationships/notesSlide" Target="../notesSlides/notesSlide1179.xml"/><Relationship Id="rId2" Type="http://schemas.openxmlformats.org/officeDocument/2006/relationships/slideLayout" Target="../slideLayouts/slideLayout2.xml"/><Relationship Id="rId1" Type="http://schemas.openxmlformats.org/officeDocument/2006/relationships/tags" Target="../tags/tag1229.xml"/></Relationships>
</file>

<file path=ppt/slides/_rels/slide1181.xml.rels><?xml version="1.0" encoding="UTF-8" standalone="yes"?>
<Relationships xmlns="http://schemas.openxmlformats.org/package/2006/relationships"><Relationship Id="rId3" Type="http://schemas.openxmlformats.org/officeDocument/2006/relationships/notesSlide" Target="../notesSlides/notesSlide1180.xml"/><Relationship Id="rId2" Type="http://schemas.openxmlformats.org/officeDocument/2006/relationships/slideLayout" Target="../slideLayouts/slideLayout2.xml"/><Relationship Id="rId1" Type="http://schemas.openxmlformats.org/officeDocument/2006/relationships/tags" Target="../tags/tag1230.xml"/><Relationship Id="rId5" Type="http://schemas.openxmlformats.org/officeDocument/2006/relationships/image" Target="../media/image740.png"/><Relationship Id="rId4" Type="http://schemas.openxmlformats.org/officeDocument/2006/relationships/image" Target="../media/image739.png"/></Relationships>
</file>

<file path=ppt/slides/_rels/slide1182.xml.rels><?xml version="1.0" encoding="UTF-8" standalone="yes"?>
<Relationships xmlns="http://schemas.openxmlformats.org/package/2006/relationships"><Relationship Id="rId3" Type="http://schemas.openxmlformats.org/officeDocument/2006/relationships/notesSlide" Target="../notesSlides/notesSlide1181.xml"/><Relationship Id="rId2" Type="http://schemas.openxmlformats.org/officeDocument/2006/relationships/slideLayout" Target="../slideLayouts/slideLayout2.xml"/><Relationship Id="rId1" Type="http://schemas.openxmlformats.org/officeDocument/2006/relationships/tags" Target="../tags/tag1231.xml"/><Relationship Id="rId4" Type="http://schemas.openxmlformats.org/officeDocument/2006/relationships/image" Target="../media/image741.png"/></Relationships>
</file>

<file path=ppt/slides/_rels/slide1183.xml.rels><?xml version="1.0" encoding="UTF-8" standalone="yes"?>
<Relationships xmlns="http://schemas.openxmlformats.org/package/2006/relationships"><Relationship Id="rId3" Type="http://schemas.openxmlformats.org/officeDocument/2006/relationships/notesSlide" Target="../notesSlides/notesSlide1182.xml"/><Relationship Id="rId2" Type="http://schemas.openxmlformats.org/officeDocument/2006/relationships/slideLayout" Target="../slideLayouts/slideLayout1.xml"/><Relationship Id="rId1" Type="http://schemas.openxmlformats.org/officeDocument/2006/relationships/tags" Target="../tags/tag1232.xml"/></Relationships>
</file>

<file path=ppt/slides/_rels/slide1184.xml.rels><?xml version="1.0" encoding="UTF-8" standalone="yes"?>
<Relationships xmlns="http://schemas.openxmlformats.org/package/2006/relationships"><Relationship Id="rId3" Type="http://schemas.openxmlformats.org/officeDocument/2006/relationships/notesSlide" Target="../notesSlides/notesSlide1183.xml"/><Relationship Id="rId2" Type="http://schemas.openxmlformats.org/officeDocument/2006/relationships/slideLayout" Target="../slideLayouts/slideLayout2.xml"/><Relationship Id="rId1" Type="http://schemas.openxmlformats.org/officeDocument/2006/relationships/tags" Target="../tags/tag1233.xml"/></Relationships>
</file>

<file path=ppt/slides/_rels/slide1185.xml.rels><?xml version="1.0" encoding="UTF-8" standalone="yes"?>
<Relationships xmlns="http://schemas.openxmlformats.org/package/2006/relationships"><Relationship Id="rId3" Type="http://schemas.openxmlformats.org/officeDocument/2006/relationships/notesSlide" Target="../notesSlides/notesSlide1184.xml"/><Relationship Id="rId2" Type="http://schemas.openxmlformats.org/officeDocument/2006/relationships/slideLayout" Target="../slideLayouts/slideLayout2.xml"/><Relationship Id="rId1" Type="http://schemas.openxmlformats.org/officeDocument/2006/relationships/tags" Target="../tags/tag1234.xml"/></Relationships>
</file>

<file path=ppt/slides/_rels/slide1186.xml.rels><?xml version="1.0" encoding="UTF-8" standalone="yes"?>
<Relationships xmlns="http://schemas.openxmlformats.org/package/2006/relationships"><Relationship Id="rId8" Type="http://schemas.openxmlformats.org/officeDocument/2006/relationships/oleObject" Target="../embeddings/oleObject306.bin"/><Relationship Id="rId3" Type="http://schemas.openxmlformats.org/officeDocument/2006/relationships/notesSlide" Target="../notesSlides/notesSlide1185.xml"/><Relationship Id="rId7" Type="http://schemas.openxmlformats.org/officeDocument/2006/relationships/image" Target="../media/image743.wmf"/><Relationship Id="rId2" Type="http://schemas.openxmlformats.org/officeDocument/2006/relationships/slideLayout" Target="../slideLayouts/slideLayout2.xml"/><Relationship Id="rId1" Type="http://schemas.openxmlformats.org/officeDocument/2006/relationships/tags" Target="../tags/tag1235.xml"/><Relationship Id="rId6" Type="http://schemas.openxmlformats.org/officeDocument/2006/relationships/oleObject" Target="../embeddings/oleObject305.bin"/><Relationship Id="rId5" Type="http://schemas.openxmlformats.org/officeDocument/2006/relationships/image" Target="../media/image742.wmf"/><Relationship Id="rId4" Type="http://schemas.openxmlformats.org/officeDocument/2006/relationships/oleObject" Target="../embeddings/oleObject304.bin"/><Relationship Id="rId9" Type="http://schemas.openxmlformats.org/officeDocument/2006/relationships/image" Target="../media/image744.wmf"/></Relationships>
</file>

<file path=ppt/slides/_rels/slide1187.xml.rels><?xml version="1.0" encoding="UTF-8" standalone="yes"?>
<Relationships xmlns="http://schemas.openxmlformats.org/package/2006/relationships"><Relationship Id="rId3" Type="http://schemas.openxmlformats.org/officeDocument/2006/relationships/notesSlide" Target="../notesSlides/notesSlide1186.xml"/><Relationship Id="rId2" Type="http://schemas.openxmlformats.org/officeDocument/2006/relationships/slideLayout" Target="../slideLayouts/slideLayout2.xml"/><Relationship Id="rId1" Type="http://schemas.openxmlformats.org/officeDocument/2006/relationships/tags" Target="../tags/tag1236.xml"/></Relationships>
</file>

<file path=ppt/slides/_rels/slide1188.xml.rels><?xml version="1.0" encoding="UTF-8" standalone="yes"?>
<Relationships xmlns="http://schemas.openxmlformats.org/package/2006/relationships"><Relationship Id="rId3" Type="http://schemas.openxmlformats.org/officeDocument/2006/relationships/notesSlide" Target="../notesSlides/notesSlide1187.xml"/><Relationship Id="rId2" Type="http://schemas.openxmlformats.org/officeDocument/2006/relationships/slideLayout" Target="../slideLayouts/slideLayout2.xml"/><Relationship Id="rId1" Type="http://schemas.openxmlformats.org/officeDocument/2006/relationships/tags" Target="../tags/tag1237.xml"/><Relationship Id="rId5" Type="http://schemas.openxmlformats.org/officeDocument/2006/relationships/image" Target="../media/image746.png"/><Relationship Id="rId4" Type="http://schemas.openxmlformats.org/officeDocument/2006/relationships/image" Target="../media/image745.png"/></Relationships>
</file>

<file path=ppt/slides/_rels/slide1189.xml.rels><?xml version="1.0" encoding="UTF-8" standalone="yes"?>
<Relationships xmlns="http://schemas.openxmlformats.org/package/2006/relationships"><Relationship Id="rId3" Type="http://schemas.openxmlformats.org/officeDocument/2006/relationships/notesSlide" Target="../notesSlides/notesSlide1188.xml"/><Relationship Id="rId2" Type="http://schemas.openxmlformats.org/officeDocument/2006/relationships/slideLayout" Target="../slideLayouts/slideLayout2.xml"/><Relationship Id="rId1" Type="http://schemas.openxmlformats.org/officeDocument/2006/relationships/tags" Target="../tags/tag1238.xml"/><Relationship Id="rId4" Type="http://schemas.openxmlformats.org/officeDocument/2006/relationships/image" Target="../media/image747.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1.xml"/><Relationship Id="rId1" Type="http://schemas.openxmlformats.org/officeDocument/2006/relationships/tags" Target="../tags/tag128.xml"/></Relationships>
</file>

<file path=ppt/slides/_rels/slide1190.xml.rels><?xml version="1.0" encoding="UTF-8" standalone="yes"?>
<Relationships xmlns="http://schemas.openxmlformats.org/package/2006/relationships"><Relationship Id="rId3" Type="http://schemas.openxmlformats.org/officeDocument/2006/relationships/notesSlide" Target="../notesSlides/notesSlide1189.xml"/><Relationship Id="rId2" Type="http://schemas.openxmlformats.org/officeDocument/2006/relationships/slideLayout" Target="../slideLayouts/slideLayout1.xml"/><Relationship Id="rId1" Type="http://schemas.openxmlformats.org/officeDocument/2006/relationships/tags" Target="../tags/tag1239.xml"/></Relationships>
</file>

<file path=ppt/slides/_rels/slide1191.xml.rels><?xml version="1.0" encoding="UTF-8" standalone="yes"?>
<Relationships xmlns="http://schemas.openxmlformats.org/package/2006/relationships"><Relationship Id="rId3" Type="http://schemas.openxmlformats.org/officeDocument/2006/relationships/notesSlide" Target="../notesSlides/notesSlide1190.xml"/><Relationship Id="rId2" Type="http://schemas.openxmlformats.org/officeDocument/2006/relationships/slideLayout" Target="../slideLayouts/slideLayout2.xml"/><Relationship Id="rId1" Type="http://schemas.openxmlformats.org/officeDocument/2006/relationships/tags" Target="../tags/tag1240.xml"/></Relationships>
</file>

<file path=ppt/slides/_rels/slide1192.xml.rels><?xml version="1.0" encoding="UTF-8" standalone="yes"?>
<Relationships xmlns="http://schemas.openxmlformats.org/package/2006/relationships"><Relationship Id="rId8" Type="http://schemas.openxmlformats.org/officeDocument/2006/relationships/oleObject" Target="../embeddings/oleObject309.bin"/><Relationship Id="rId3" Type="http://schemas.openxmlformats.org/officeDocument/2006/relationships/notesSlide" Target="../notesSlides/notesSlide1191.xml"/><Relationship Id="rId7" Type="http://schemas.openxmlformats.org/officeDocument/2006/relationships/image" Target="../media/image749.wmf"/><Relationship Id="rId2" Type="http://schemas.openxmlformats.org/officeDocument/2006/relationships/slideLayout" Target="../slideLayouts/slideLayout2.xml"/><Relationship Id="rId1" Type="http://schemas.openxmlformats.org/officeDocument/2006/relationships/tags" Target="../tags/tag1241.xml"/><Relationship Id="rId6" Type="http://schemas.openxmlformats.org/officeDocument/2006/relationships/oleObject" Target="../embeddings/oleObject308.bin"/><Relationship Id="rId5" Type="http://schemas.openxmlformats.org/officeDocument/2006/relationships/image" Target="../media/image748.wmf"/><Relationship Id="rId4" Type="http://schemas.openxmlformats.org/officeDocument/2006/relationships/oleObject" Target="../embeddings/oleObject307.bin"/><Relationship Id="rId9" Type="http://schemas.openxmlformats.org/officeDocument/2006/relationships/image" Target="../media/image750.wmf"/></Relationships>
</file>

<file path=ppt/slides/_rels/slide1193.xml.rels><?xml version="1.0" encoding="UTF-8" standalone="yes"?>
<Relationships xmlns="http://schemas.openxmlformats.org/package/2006/relationships"><Relationship Id="rId3" Type="http://schemas.openxmlformats.org/officeDocument/2006/relationships/notesSlide" Target="../notesSlides/notesSlide1192.xml"/><Relationship Id="rId2" Type="http://schemas.openxmlformats.org/officeDocument/2006/relationships/slideLayout" Target="../slideLayouts/slideLayout2.xml"/><Relationship Id="rId1" Type="http://schemas.openxmlformats.org/officeDocument/2006/relationships/tags" Target="../tags/tag1242.xml"/></Relationships>
</file>

<file path=ppt/slides/_rels/slide1194.xml.rels><?xml version="1.0" encoding="UTF-8" standalone="yes"?>
<Relationships xmlns="http://schemas.openxmlformats.org/package/2006/relationships"><Relationship Id="rId3" Type="http://schemas.openxmlformats.org/officeDocument/2006/relationships/notesSlide" Target="../notesSlides/notesSlide1193.xml"/><Relationship Id="rId2" Type="http://schemas.openxmlformats.org/officeDocument/2006/relationships/slideLayout" Target="../slideLayouts/slideLayout2.xml"/><Relationship Id="rId1" Type="http://schemas.openxmlformats.org/officeDocument/2006/relationships/tags" Target="../tags/tag1243.xml"/><Relationship Id="rId5" Type="http://schemas.openxmlformats.org/officeDocument/2006/relationships/image" Target="../media/image752.png"/><Relationship Id="rId4" Type="http://schemas.openxmlformats.org/officeDocument/2006/relationships/image" Target="../media/image751.png"/></Relationships>
</file>

<file path=ppt/slides/_rels/slide1195.xml.rels><?xml version="1.0" encoding="UTF-8" standalone="yes"?>
<Relationships xmlns="http://schemas.openxmlformats.org/package/2006/relationships"><Relationship Id="rId3" Type="http://schemas.openxmlformats.org/officeDocument/2006/relationships/notesSlide" Target="../notesSlides/notesSlide1194.xml"/><Relationship Id="rId2" Type="http://schemas.openxmlformats.org/officeDocument/2006/relationships/slideLayout" Target="../slideLayouts/slideLayout2.xml"/><Relationship Id="rId1" Type="http://schemas.openxmlformats.org/officeDocument/2006/relationships/tags" Target="../tags/tag1244.xml"/><Relationship Id="rId4" Type="http://schemas.openxmlformats.org/officeDocument/2006/relationships/image" Target="../media/image753.png"/></Relationships>
</file>

<file path=ppt/slides/_rels/slide1196.xml.rels><?xml version="1.0" encoding="UTF-8" standalone="yes"?>
<Relationships xmlns="http://schemas.openxmlformats.org/package/2006/relationships"><Relationship Id="rId3" Type="http://schemas.openxmlformats.org/officeDocument/2006/relationships/notesSlide" Target="../notesSlides/notesSlide1195.xml"/><Relationship Id="rId2" Type="http://schemas.openxmlformats.org/officeDocument/2006/relationships/slideLayout" Target="../slideLayouts/slideLayout1.xml"/><Relationship Id="rId1" Type="http://schemas.openxmlformats.org/officeDocument/2006/relationships/tags" Target="../tags/tag1245.xml"/></Relationships>
</file>

<file path=ppt/slides/_rels/slide1197.xml.rels><?xml version="1.0" encoding="UTF-8" standalone="yes"?>
<Relationships xmlns="http://schemas.openxmlformats.org/package/2006/relationships"><Relationship Id="rId3" Type="http://schemas.openxmlformats.org/officeDocument/2006/relationships/notesSlide" Target="../notesSlides/notesSlide1196.xml"/><Relationship Id="rId2" Type="http://schemas.openxmlformats.org/officeDocument/2006/relationships/slideLayout" Target="../slideLayouts/slideLayout2.xml"/><Relationship Id="rId1" Type="http://schemas.openxmlformats.org/officeDocument/2006/relationships/tags" Target="../tags/tag1246.xml"/></Relationships>
</file>

<file path=ppt/slides/_rels/slide1198.xml.rels><?xml version="1.0" encoding="UTF-8" standalone="yes"?>
<Relationships xmlns="http://schemas.openxmlformats.org/package/2006/relationships"><Relationship Id="rId8" Type="http://schemas.openxmlformats.org/officeDocument/2006/relationships/oleObject" Target="../embeddings/oleObject312.bin"/><Relationship Id="rId3" Type="http://schemas.openxmlformats.org/officeDocument/2006/relationships/notesSlide" Target="../notesSlides/notesSlide1197.xml"/><Relationship Id="rId7" Type="http://schemas.openxmlformats.org/officeDocument/2006/relationships/image" Target="../media/image755.wmf"/><Relationship Id="rId2" Type="http://schemas.openxmlformats.org/officeDocument/2006/relationships/slideLayout" Target="../slideLayouts/slideLayout2.xml"/><Relationship Id="rId1" Type="http://schemas.openxmlformats.org/officeDocument/2006/relationships/tags" Target="../tags/tag1247.xml"/><Relationship Id="rId6" Type="http://schemas.openxmlformats.org/officeDocument/2006/relationships/oleObject" Target="../embeddings/oleObject311.bin"/><Relationship Id="rId5" Type="http://schemas.openxmlformats.org/officeDocument/2006/relationships/image" Target="../media/image754.wmf"/><Relationship Id="rId4" Type="http://schemas.openxmlformats.org/officeDocument/2006/relationships/oleObject" Target="../embeddings/oleObject310.bin"/><Relationship Id="rId9" Type="http://schemas.openxmlformats.org/officeDocument/2006/relationships/image" Target="../media/image756.wmf"/></Relationships>
</file>

<file path=ppt/slides/_rels/slide1199.xml.rels><?xml version="1.0" encoding="UTF-8" standalone="yes"?>
<Relationships xmlns="http://schemas.openxmlformats.org/package/2006/relationships"><Relationship Id="rId3" Type="http://schemas.openxmlformats.org/officeDocument/2006/relationships/notesSlide" Target="../notesSlides/notesSlide1198.xml"/><Relationship Id="rId2" Type="http://schemas.openxmlformats.org/officeDocument/2006/relationships/slideLayout" Target="../slideLayouts/slideLayout2.xml"/><Relationship Id="rId1" Type="http://schemas.openxmlformats.org/officeDocument/2006/relationships/tags" Target="../tags/tag1248.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00.xml.rels><?xml version="1.0" encoding="UTF-8" standalone="yes"?>
<Relationships xmlns="http://schemas.openxmlformats.org/package/2006/relationships"><Relationship Id="rId3" Type="http://schemas.openxmlformats.org/officeDocument/2006/relationships/notesSlide" Target="../notesSlides/notesSlide1199.xml"/><Relationship Id="rId2" Type="http://schemas.openxmlformats.org/officeDocument/2006/relationships/slideLayout" Target="../slideLayouts/slideLayout2.xml"/><Relationship Id="rId1" Type="http://schemas.openxmlformats.org/officeDocument/2006/relationships/tags" Target="../tags/tag1249.xml"/><Relationship Id="rId5" Type="http://schemas.openxmlformats.org/officeDocument/2006/relationships/image" Target="../media/image758.png"/><Relationship Id="rId4" Type="http://schemas.openxmlformats.org/officeDocument/2006/relationships/image" Target="../media/image757.png"/></Relationships>
</file>

<file path=ppt/slides/_rels/slide1201.xml.rels><?xml version="1.0" encoding="UTF-8" standalone="yes"?>
<Relationships xmlns="http://schemas.openxmlformats.org/package/2006/relationships"><Relationship Id="rId3" Type="http://schemas.openxmlformats.org/officeDocument/2006/relationships/notesSlide" Target="../notesSlides/notesSlide1200.xml"/><Relationship Id="rId2" Type="http://schemas.openxmlformats.org/officeDocument/2006/relationships/slideLayout" Target="../slideLayouts/slideLayout2.xml"/><Relationship Id="rId1" Type="http://schemas.openxmlformats.org/officeDocument/2006/relationships/tags" Target="../tags/tag1250.xml"/><Relationship Id="rId4" Type="http://schemas.openxmlformats.org/officeDocument/2006/relationships/image" Target="../media/image759.png"/></Relationships>
</file>

<file path=ppt/slides/_rels/slide1202.xml.rels><?xml version="1.0" encoding="UTF-8" standalone="yes"?>
<Relationships xmlns="http://schemas.openxmlformats.org/package/2006/relationships"><Relationship Id="rId3" Type="http://schemas.openxmlformats.org/officeDocument/2006/relationships/notesSlide" Target="../notesSlides/notesSlide1201.xml"/><Relationship Id="rId2" Type="http://schemas.openxmlformats.org/officeDocument/2006/relationships/slideLayout" Target="../slideLayouts/slideLayout1.xml"/><Relationship Id="rId1" Type="http://schemas.openxmlformats.org/officeDocument/2006/relationships/tags" Target="../tags/tag1251.xml"/></Relationships>
</file>

<file path=ppt/slides/_rels/slide1203.xml.rels><?xml version="1.0" encoding="UTF-8" standalone="yes"?>
<Relationships xmlns="http://schemas.openxmlformats.org/package/2006/relationships"><Relationship Id="rId3" Type="http://schemas.openxmlformats.org/officeDocument/2006/relationships/notesSlide" Target="../notesSlides/notesSlide1202.xml"/><Relationship Id="rId2" Type="http://schemas.openxmlformats.org/officeDocument/2006/relationships/slideLayout" Target="../slideLayouts/slideLayout2.xml"/><Relationship Id="rId1" Type="http://schemas.openxmlformats.org/officeDocument/2006/relationships/tags" Target="../tags/tag1252.xml"/></Relationships>
</file>

<file path=ppt/slides/_rels/slide1204.xml.rels><?xml version="1.0" encoding="UTF-8" standalone="yes"?>
<Relationships xmlns="http://schemas.openxmlformats.org/package/2006/relationships"><Relationship Id="rId8" Type="http://schemas.openxmlformats.org/officeDocument/2006/relationships/oleObject" Target="../embeddings/oleObject315.bin"/><Relationship Id="rId3" Type="http://schemas.openxmlformats.org/officeDocument/2006/relationships/notesSlide" Target="../notesSlides/notesSlide1203.xml"/><Relationship Id="rId7" Type="http://schemas.openxmlformats.org/officeDocument/2006/relationships/image" Target="../media/image760.wmf"/><Relationship Id="rId2" Type="http://schemas.openxmlformats.org/officeDocument/2006/relationships/slideLayout" Target="../slideLayouts/slideLayout2.xml"/><Relationship Id="rId1" Type="http://schemas.openxmlformats.org/officeDocument/2006/relationships/tags" Target="../tags/tag1253.xml"/><Relationship Id="rId6" Type="http://schemas.openxmlformats.org/officeDocument/2006/relationships/oleObject" Target="../embeddings/oleObject314.bin"/><Relationship Id="rId5" Type="http://schemas.openxmlformats.org/officeDocument/2006/relationships/image" Target="../media/image732.wmf"/><Relationship Id="rId4" Type="http://schemas.openxmlformats.org/officeDocument/2006/relationships/oleObject" Target="../embeddings/oleObject313.bin"/><Relationship Id="rId9" Type="http://schemas.openxmlformats.org/officeDocument/2006/relationships/image" Target="../media/image761.wmf"/></Relationships>
</file>

<file path=ppt/slides/_rels/slide1205.xml.rels><?xml version="1.0" encoding="UTF-8" standalone="yes"?>
<Relationships xmlns="http://schemas.openxmlformats.org/package/2006/relationships"><Relationship Id="rId8" Type="http://schemas.openxmlformats.org/officeDocument/2006/relationships/oleObject" Target="../embeddings/oleObject318.bin"/><Relationship Id="rId3" Type="http://schemas.openxmlformats.org/officeDocument/2006/relationships/notesSlide" Target="../notesSlides/notesSlide1204.xml"/><Relationship Id="rId7" Type="http://schemas.openxmlformats.org/officeDocument/2006/relationships/image" Target="../media/image763.wmf"/><Relationship Id="rId2" Type="http://schemas.openxmlformats.org/officeDocument/2006/relationships/slideLayout" Target="../slideLayouts/slideLayout2.xml"/><Relationship Id="rId1" Type="http://schemas.openxmlformats.org/officeDocument/2006/relationships/tags" Target="../tags/tag1254.xml"/><Relationship Id="rId6" Type="http://schemas.openxmlformats.org/officeDocument/2006/relationships/oleObject" Target="../embeddings/oleObject317.bin"/><Relationship Id="rId11" Type="http://schemas.openxmlformats.org/officeDocument/2006/relationships/image" Target="../media/image765.wmf"/><Relationship Id="rId5" Type="http://schemas.openxmlformats.org/officeDocument/2006/relationships/image" Target="../media/image762.wmf"/><Relationship Id="rId10" Type="http://schemas.openxmlformats.org/officeDocument/2006/relationships/oleObject" Target="../embeddings/oleObject319.bin"/><Relationship Id="rId4" Type="http://schemas.openxmlformats.org/officeDocument/2006/relationships/oleObject" Target="../embeddings/oleObject316.bin"/><Relationship Id="rId9" Type="http://schemas.openxmlformats.org/officeDocument/2006/relationships/image" Target="../media/image764.wmf"/></Relationships>
</file>

<file path=ppt/slides/_rels/slide1206.xml.rels><?xml version="1.0" encoding="UTF-8" standalone="yes"?>
<Relationships xmlns="http://schemas.openxmlformats.org/package/2006/relationships"><Relationship Id="rId3" Type="http://schemas.openxmlformats.org/officeDocument/2006/relationships/notesSlide" Target="../notesSlides/notesSlide1205.xml"/><Relationship Id="rId2" Type="http://schemas.openxmlformats.org/officeDocument/2006/relationships/slideLayout" Target="../slideLayouts/slideLayout2.xml"/><Relationship Id="rId1" Type="http://schemas.openxmlformats.org/officeDocument/2006/relationships/tags" Target="../tags/tag1255.xml"/></Relationships>
</file>

<file path=ppt/slides/_rels/slide1207.xml.rels><?xml version="1.0" encoding="UTF-8" standalone="yes"?>
<Relationships xmlns="http://schemas.openxmlformats.org/package/2006/relationships"><Relationship Id="rId3" Type="http://schemas.openxmlformats.org/officeDocument/2006/relationships/notesSlide" Target="../notesSlides/notesSlide1206.xml"/><Relationship Id="rId2" Type="http://schemas.openxmlformats.org/officeDocument/2006/relationships/slideLayout" Target="../slideLayouts/slideLayout2.xml"/><Relationship Id="rId1" Type="http://schemas.openxmlformats.org/officeDocument/2006/relationships/tags" Target="../tags/tag1256.xml"/><Relationship Id="rId5" Type="http://schemas.openxmlformats.org/officeDocument/2006/relationships/image" Target="../media/image767.png"/><Relationship Id="rId4" Type="http://schemas.openxmlformats.org/officeDocument/2006/relationships/image" Target="../media/image766.png"/></Relationships>
</file>

<file path=ppt/slides/_rels/slide1208.xml.rels><?xml version="1.0" encoding="UTF-8" standalone="yes"?>
<Relationships xmlns="http://schemas.openxmlformats.org/package/2006/relationships"><Relationship Id="rId3" Type="http://schemas.openxmlformats.org/officeDocument/2006/relationships/notesSlide" Target="../notesSlides/notesSlide1207.xml"/><Relationship Id="rId2" Type="http://schemas.openxmlformats.org/officeDocument/2006/relationships/slideLayout" Target="../slideLayouts/slideLayout2.xml"/><Relationship Id="rId1" Type="http://schemas.openxmlformats.org/officeDocument/2006/relationships/tags" Target="../tags/tag1257.xml"/><Relationship Id="rId4" Type="http://schemas.openxmlformats.org/officeDocument/2006/relationships/image" Target="../media/image768.png"/></Relationships>
</file>

<file path=ppt/slides/_rels/slide1209.xml.rels><?xml version="1.0" encoding="UTF-8" standalone="yes"?>
<Relationships xmlns="http://schemas.openxmlformats.org/package/2006/relationships"><Relationship Id="rId3" Type="http://schemas.openxmlformats.org/officeDocument/2006/relationships/notesSlide" Target="../notesSlides/notesSlide1208.xml"/><Relationship Id="rId2" Type="http://schemas.openxmlformats.org/officeDocument/2006/relationships/slideLayout" Target="../slideLayouts/slideLayout2.xml"/><Relationship Id="rId1" Type="http://schemas.openxmlformats.org/officeDocument/2006/relationships/tags" Target="../tags/tag1258.xml"/><Relationship Id="rId4" Type="http://schemas.openxmlformats.org/officeDocument/2006/relationships/image" Target="../media/image769.png"/></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30.xml"/></Relationships>
</file>

<file path=ppt/slides/_rels/slide1210.xml.rels><?xml version="1.0" encoding="UTF-8" standalone="yes"?>
<Relationships xmlns="http://schemas.openxmlformats.org/package/2006/relationships"><Relationship Id="rId3" Type="http://schemas.openxmlformats.org/officeDocument/2006/relationships/notesSlide" Target="../notesSlides/notesSlide1209.xml"/><Relationship Id="rId2" Type="http://schemas.openxmlformats.org/officeDocument/2006/relationships/slideLayout" Target="../slideLayouts/slideLayout1.xml"/><Relationship Id="rId1" Type="http://schemas.openxmlformats.org/officeDocument/2006/relationships/tags" Target="../tags/tag1259.xml"/></Relationships>
</file>

<file path=ppt/slides/_rels/slide1211.xml.rels><?xml version="1.0" encoding="UTF-8" standalone="yes"?>
<Relationships xmlns="http://schemas.openxmlformats.org/package/2006/relationships"><Relationship Id="rId3" Type="http://schemas.openxmlformats.org/officeDocument/2006/relationships/notesSlide" Target="../notesSlides/notesSlide1210.xml"/><Relationship Id="rId2" Type="http://schemas.openxmlformats.org/officeDocument/2006/relationships/slideLayout" Target="../slideLayouts/slideLayout2.xml"/><Relationship Id="rId1" Type="http://schemas.openxmlformats.org/officeDocument/2006/relationships/tags" Target="../tags/tag1260.xml"/></Relationships>
</file>

<file path=ppt/slides/_rels/slide1212.xml.rels><?xml version="1.0" encoding="UTF-8" standalone="yes"?>
<Relationships xmlns="http://schemas.openxmlformats.org/package/2006/relationships"><Relationship Id="rId3" Type="http://schemas.openxmlformats.org/officeDocument/2006/relationships/notesSlide" Target="../notesSlides/notesSlide1211.xml"/><Relationship Id="rId2" Type="http://schemas.openxmlformats.org/officeDocument/2006/relationships/slideLayout" Target="../slideLayouts/slideLayout2.xml"/><Relationship Id="rId1" Type="http://schemas.openxmlformats.org/officeDocument/2006/relationships/tags" Target="../tags/tag1261.xml"/></Relationships>
</file>

<file path=ppt/slides/_rels/slide1213.xml.rels><?xml version="1.0" encoding="UTF-8" standalone="yes"?>
<Relationships xmlns="http://schemas.openxmlformats.org/package/2006/relationships"><Relationship Id="rId3" Type="http://schemas.openxmlformats.org/officeDocument/2006/relationships/notesSlide" Target="../notesSlides/notesSlide1212.xml"/><Relationship Id="rId2" Type="http://schemas.openxmlformats.org/officeDocument/2006/relationships/slideLayout" Target="../slideLayouts/slideLayout2.xml"/><Relationship Id="rId1" Type="http://schemas.openxmlformats.org/officeDocument/2006/relationships/tags" Target="../tags/tag1262.xml"/><Relationship Id="rId4" Type="http://schemas.openxmlformats.org/officeDocument/2006/relationships/image" Target="../media/image770.png"/></Relationships>
</file>

<file path=ppt/slides/_rels/slide1214.xml.rels><?xml version="1.0" encoding="UTF-8" standalone="yes"?>
<Relationships xmlns="http://schemas.openxmlformats.org/package/2006/relationships"><Relationship Id="rId8" Type="http://schemas.openxmlformats.org/officeDocument/2006/relationships/oleObject" Target="../embeddings/oleObject322.bin"/><Relationship Id="rId13" Type="http://schemas.openxmlformats.org/officeDocument/2006/relationships/image" Target="../media/image775.wmf"/><Relationship Id="rId3" Type="http://schemas.openxmlformats.org/officeDocument/2006/relationships/notesSlide" Target="../notesSlides/notesSlide1213.xml"/><Relationship Id="rId7" Type="http://schemas.openxmlformats.org/officeDocument/2006/relationships/image" Target="../media/image772.wmf"/><Relationship Id="rId12" Type="http://schemas.openxmlformats.org/officeDocument/2006/relationships/oleObject" Target="../embeddings/oleObject324.bin"/><Relationship Id="rId17" Type="http://schemas.openxmlformats.org/officeDocument/2006/relationships/image" Target="../media/image777.wmf"/><Relationship Id="rId2" Type="http://schemas.openxmlformats.org/officeDocument/2006/relationships/slideLayout" Target="../slideLayouts/slideLayout2.xml"/><Relationship Id="rId16" Type="http://schemas.openxmlformats.org/officeDocument/2006/relationships/oleObject" Target="../embeddings/oleObject326.bin"/><Relationship Id="rId1" Type="http://schemas.openxmlformats.org/officeDocument/2006/relationships/tags" Target="../tags/tag1263.xml"/><Relationship Id="rId6" Type="http://schemas.openxmlformats.org/officeDocument/2006/relationships/oleObject" Target="../embeddings/oleObject321.bin"/><Relationship Id="rId11" Type="http://schemas.openxmlformats.org/officeDocument/2006/relationships/image" Target="../media/image774.wmf"/><Relationship Id="rId5" Type="http://schemas.openxmlformats.org/officeDocument/2006/relationships/image" Target="../media/image771.wmf"/><Relationship Id="rId15" Type="http://schemas.openxmlformats.org/officeDocument/2006/relationships/image" Target="../media/image776.wmf"/><Relationship Id="rId10" Type="http://schemas.openxmlformats.org/officeDocument/2006/relationships/oleObject" Target="../embeddings/oleObject323.bin"/><Relationship Id="rId4" Type="http://schemas.openxmlformats.org/officeDocument/2006/relationships/oleObject" Target="../embeddings/oleObject320.bin"/><Relationship Id="rId9" Type="http://schemas.openxmlformats.org/officeDocument/2006/relationships/image" Target="../media/image773.wmf"/><Relationship Id="rId14" Type="http://schemas.openxmlformats.org/officeDocument/2006/relationships/oleObject" Target="../embeddings/oleObject325.bin"/></Relationships>
</file>

<file path=ppt/slides/_rels/slide1215.xml.rels><?xml version="1.0" encoding="UTF-8" standalone="yes"?>
<Relationships xmlns="http://schemas.openxmlformats.org/package/2006/relationships"><Relationship Id="rId3" Type="http://schemas.openxmlformats.org/officeDocument/2006/relationships/notesSlide" Target="../notesSlides/notesSlide1214.xml"/><Relationship Id="rId2" Type="http://schemas.openxmlformats.org/officeDocument/2006/relationships/slideLayout" Target="../slideLayouts/slideLayout2.xml"/><Relationship Id="rId1" Type="http://schemas.openxmlformats.org/officeDocument/2006/relationships/tags" Target="../tags/tag1264.xml"/></Relationships>
</file>

<file path=ppt/slides/_rels/slide1216.xml.rels><?xml version="1.0" encoding="UTF-8" standalone="yes"?>
<Relationships xmlns="http://schemas.openxmlformats.org/package/2006/relationships"><Relationship Id="rId8" Type="http://schemas.openxmlformats.org/officeDocument/2006/relationships/oleObject" Target="../embeddings/oleObject329.bin"/><Relationship Id="rId13" Type="http://schemas.openxmlformats.org/officeDocument/2006/relationships/image" Target="../media/image775.wmf"/><Relationship Id="rId18" Type="http://schemas.openxmlformats.org/officeDocument/2006/relationships/oleObject" Target="../embeddings/oleObject334.bin"/><Relationship Id="rId3" Type="http://schemas.openxmlformats.org/officeDocument/2006/relationships/notesSlide" Target="../notesSlides/notesSlide1215.xml"/><Relationship Id="rId7" Type="http://schemas.openxmlformats.org/officeDocument/2006/relationships/image" Target="../media/image772.wmf"/><Relationship Id="rId12" Type="http://schemas.openxmlformats.org/officeDocument/2006/relationships/oleObject" Target="../embeddings/oleObject331.bin"/><Relationship Id="rId17" Type="http://schemas.openxmlformats.org/officeDocument/2006/relationships/image" Target="../media/image779.wmf"/><Relationship Id="rId2" Type="http://schemas.openxmlformats.org/officeDocument/2006/relationships/slideLayout" Target="../slideLayouts/slideLayout2.xml"/><Relationship Id="rId16" Type="http://schemas.openxmlformats.org/officeDocument/2006/relationships/oleObject" Target="../embeddings/oleObject333.bin"/><Relationship Id="rId1" Type="http://schemas.openxmlformats.org/officeDocument/2006/relationships/tags" Target="../tags/tag1265.xml"/><Relationship Id="rId6" Type="http://schemas.openxmlformats.org/officeDocument/2006/relationships/oleObject" Target="../embeddings/oleObject328.bin"/><Relationship Id="rId11" Type="http://schemas.openxmlformats.org/officeDocument/2006/relationships/image" Target="../media/image774.wmf"/><Relationship Id="rId5" Type="http://schemas.openxmlformats.org/officeDocument/2006/relationships/image" Target="../media/image771.wmf"/><Relationship Id="rId15" Type="http://schemas.openxmlformats.org/officeDocument/2006/relationships/image" Target="../media/image778.wmf"/><Relationship Id="rId10" Type="http://schemas.openxmlformats.org/officeDocument/2006/relationships/oleObject" Target="../embeddings/oleObject330.bin"/><Relationship Id="rId19" Type="http://schemas.openxmlformats.org/officeDocument/2006/relationships/image" Target="../media/image780.wmf"/><Relationship Id="rId4" Type="http://schemas.openxmlformats.org/officeDocument/2006/relationships/oleObject" Target="../embeddings/oleObject327.bin"/><Relationship Id="rId9" Type="http://schemas.openxmlformats.org/officeDocument/2006/relationships/image" Target="../media/image773.wmf"/><Relationship Id="rId14" Type="http://schemas.openxmlformats.org/officeDocument/2006/relationships/oleObject" Target="../embeddings/oleObject332.bin"/></Relationships>
</file>

<file path=ppt/slides/_rels/slide1217.xml.rels><?xml version="1.0" encoding="UTF-8" standalone="yes"?>
<Relationships xmlns="http://schemas.openxmlformats.org/package/2006/relationships"><Relationship Id="rId3" Type="http://schemas.openxmlformats.org/officeDocument/2006/relationships/notesSlide" Target="../notesSlides/notesSlide1216.xml"/><Relationship Id="rId2" Type="http://schemas.openxmlformats.org/officeDocument/2006/relationships/slideLayout" Target="../slideLayouts/slideLayout2.xml"/><Relationship Id="rId1" Type="http://schemas.openxmlformats.org/officeDocument/2006/relationships/tags" Target="../tags/tag1266.xml"/></Relationships>
</file>

<file path=ppt/slides/_rels/slide1218.xml.rels><?xml version="1.0" encoding="UTF-8" standalone="yes"?>
<Relationships xmlns="http://schemas.openxmlformats.org/package/2006/relationships"><Relationship Id="rId3" Type="http://schemas.openxmlformats.org/officeDocument/2006/relationships/notesSlide" Target="../notesSlides/notesSlide1217.xml"/><Relationship Id="rId2" Type="http://schemas.openxmlformats.org/officeDocument/2006/relationships/slideLayout" Target="../slideLayouts/slideLayout2.xml"/><Relationship Id="rId1" Type="http://schemas.openxmlformats.org/officeDocument/2006/relationships/tags" Target="../tags/tag1267.xml"/><Relationship Id="rId5" Type="http://schemas.openxmlformats.org/officeDocument/2006/relationships/image" Target="../media/image782.png"/><Relationship Id="rId4" Type="http://schemas.openxmlformats.org/officeDocument/2006/relationships/image" Target="../media/image781.png"/></Relationships>
</file>

<file path=ppt/slides/_rels/slide1219.xml.rels><?xml version="1.0" encoding="UTF-8" standalone="yes"?>
<Relationships xmlns="http://schemas.openxmlformats.org/package/2006/relationships"><Relationship Id="rId3" Type="http://schemas.openxmlformats.org/officeDocument/2006/relationships/notesSlide" Target="../notesSlides/notesSlide1218.xml"/><Relationship Id="rId2" Type="http://schemas.openxmlformats.org/officeDocument/2006/relationships/slideLayout" Target="../slideLayouts/slideLayout2.xml"/><Relationship Id="rId1" Type="http://schemas.openxmlformats.org/officeDocument/2006/relationships/tags" Target="../tags/tag1268.xml"/><Relationship Id="rId4" Type="http://schemas.openxmlformats.org/officeDocument/2006/relationships/image" Target="../media/image783.pn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1.xml"/></Relationships>
</file>

<file path=ppt/slides/_rels/slide1220.xml.rels><?xml version="1.0" encoding="UTF-8" standalone="yes"?>
<Relationships xmlns="http://schemas.openxmlformats.org/package/2006/relationships"><Relationship Id="rId3" Type="http://schemas.openxmlformats.org/officeDocument/2006/relationships/notesSlide" Target="../notesSlides/notesSlide1219.xml"/><Relationship Id="rId2" Type="http://schemas.openxmlformats.org/officeDocument/2006/relationships/slideLayout" Target="../slideLayouts/slideLayout1.xml"/><Relationship Id="rId1" Type="http://schemas.openxmlformats.org/officeDocument/2006/relationships/tags" Target="../tags/tag1269.xml"/></Relationships>
</file>

<file path=ppt/slides/_rels/slide1221.xml.rels><?xml version="1.0" encoding="UTF-8" standalone="yes"?>
<Relationships xmlns="http://schemas.openxmlformats.org/package/2006/relationships"><Relationship Id="rId3" Type="http://schemas.openxmlformats.org/officeDocument/2006/relationships/notesSlide" Target="../notesSlides/notesSlide1220.xml"/><Relationship Id="rId2" Type="http://schemas.openxmlformats.org/officeDocument/2006/relationships/slideLayout" Target="../slideLayouts/slideLayout2.xml"/><Relationship Id="rId1" Type="http://schemas.openxmlformats.org/officeDocument/2006/relationships/tags" Target="../tags/tag1270.xml"/></Relationships>
</file>

<file path=ppt/slides/_rels/slide1222.xml.rels><?xml version="1.0" encoding="UTF-8" standalone="yes"?>
<Relationships xmlns="http://schemas.openxmlformats.org/package/2006/relationships"><Relationship Id="rId8" Type="http://schemas.openxmlformats.org/officeDocument/2006/relationships/oleObject" Target="../embeddings/oleObject337.bin"/><Relationship Id="rId13" Type="http://schemas.openxmlformats.org/officeDocument/2006/relationships/image" Target="../media/image771.wmf"/><Relationship Id="rId3" Type="http://schemas.openxmlformats.org/officeDocument/2006/relationships/notesSlide" Target="../notesSlides/notesSlide1221.xml"/><Relationship Id="rId7" Type="http://schemas.openxmlformats.org/officeDocument/2006/relationships/image" Target="../media/image785.wmf"/><Relationship Id="rId12" Type="http://schemas.openxmlformats.org/officeDocument/2006/relationships/oleObject" Target="../embeddings/oleObject339.bin"/><Relationship Id="rId2" Type="http://schemas.openxmlformats.org/officeDocument/2006/relationships/slideLayout" Target="../slideLayouts/slideLayout2.xml"/><Relationship Id="rId1" Type="http://schemas.openxmlformats.org/officeDocument/2006/relationships/tags" Target="../tags/tag1271.xml"/><Relationship Id="rId6" Type="http://schemas.openxmlformats.org/officeDocument/2006/relationships/oleObject" Target="../embeddings/oleObject336.bin"/><Relationship Id="rId11" Type="http://schemas.openxmlformats.org/officeDocument/2006/relationships/image" Target="../media/image787.wmf"/><Relationship Id="rId5" Type="http://schemas.openxmlformats.org/officeDocument/2006/relationships/image" Target="../media/image784.wmf"/><Relationship Id="rId10" Type="http://schemas.openxmlformats.org/officeDocument/2006/relationships/oleObject" Target="../embeddings/oleObject338.bin"/><Relationship Id="rId4" Type="http://schemas.openxmlformats.org/officeDocument/2006/relationships/oleObject" Target="../embeddings/oleObject335.bin"/><Relationship Id="rId9" Type="http://schemas.openxmlformats.org/officeDocument/2006/relationships/image" Target="../media/image786.wmf"/></Relationships>
</file>

<file path=ppt/slides/_rels/slide1223.xml.rels><?xml version="1.0" encoding="UTF-8" standalone="yes"?>
<Relationships xmlns="http://schemas.openxmlformats.org/package/2006/relationships"><Relationship Id="rId3" Type="http://schemas.openxmlformats.org/officeDocument/2006/relationships/notesSlide" Target="../notesSlides/notesSlide1222.xml"/><Relationship Id="rId2" Type="http://schemas.openxmlformats.org/officeDocument/2006/relationships/slideLayout" Target="../slideLayouts/slideLayout2.xml"/><Relationship Id="rId1" Type="http://schemas.openxmlformats.org/officeDocument/2006/relationships/tags" Target="../tags/tag1272.xml"/></Relationships>
</file>

<file path=ppt/slides/_rels/slide1224.xml.rels><?xml version="1.0" encoding="UTF-8" standalone="yes"?>
<Relationships xmlns="http://schemas.openxmlformats.org/package/2006/relationships"><Relationship Id="rId3" Type="http://schemas.openxmlformats.org/officeDocument/2006/relationships/notesSlide" Target="../notesSlides/notesSlide1223.xml"/><Relationship Id="rId2" Type="http://schemas.openxmlformats.org/officeDocument/2006/relationships/slideLayout" Target="../slideLayouts/slideLayout2.xml"/><Relationship Id="rId1" Type="http://schemas.openxmlformats.org/officeDocument/2006/relationships/tags" Target="../tags/tag1273.xml"/><Relationship Id="rId4" Type="http://schemas.openxmlformats.org/officeDocument/2006/relationships/image" Target="../media/image788.png"/></Relationships>
</file>

<file path=ppt/slides/_rels/slide1225.xml.rels><?xml version="1.0" encoding="UTF-8" standalone="yes"?>
<Relationships xmlns="http://schemas.openxmlformats.org/package/2006/relationships"><Relationship Id="rId3" Type="http://schemas.openxmlformats.org/officeDocument/2006/relationships/notesSlide" Target="../notesSlides/notesSlide1224.xml"/><Relationship Id="rId2" Type="http://schemas.openxmlformats.org/officeDocument/2006/relationships/slideLayout" Target="../slideLayouts/slideLayout2.xml"/><Relationship Id="rId1" Type="http://schemas.openxmlformats.org/officeDocument/2006/relationships/tags" Target="../tags/tag1274.xml"/><Relationship Id="rId4" Type="http://schemas.openxmlformats.org/officeDocument/2006/relationships/image" Target="../media/image789.png"/></Relationships>
</file>

<file path=ppt/slides/_rels/slide1226.xml.rels><?xml version="1.0" encoding="UTF-8" standalone="yes"?>
<Relationships xmlns="http://schemas.openxmlformats.org/package/2006/relationships"><Relationship Id="rId3" Type="http://schemas.openxmlformats.org/officeDocument/2006/relationships/notesSlide" Target="../notesSlides/notesSlide1225.xml"/><Relationship Id="rId2" Type="http://schemas.openxmlformats.org/officeDocument/2006/relationships/slideLayout" Target="../slideLayouts/slideLayout1.xml"/><Relationship Id="rId1" Type="http://schemas.openxmlformats.org/officeDocument/2006/relationships/tags" Target="../tags/tag1275.xml"/></Relationships>
</file>

<file path=ppt/slides/_rels/slide1227.xml.rels><?xml version="1.0" encoding="UTF-8" standalone="yes"?>
<Relationships xmlns="http://schemas.openxmlformats.org/package/2006/relationships"><Relationship Id="rId3" Type="http://schemas.openxmlformats.org/officeDocument/2006/relationships/notesSlide" Target="../notesSlides/notesSlide1226.xml"/><Relationship Id="rId2" Type="http://schemas.openxmlformats.org/officeDocument/2006/relationships/slideLayout" Target="../slideLayouts/slideLayout2.xml"/><Relationship Id="rId1" Type="http://schemas.openxmlformats.org/officeDocument/2006/relationships/tags" Target="../tags/tag1276.xml"/></Relationships>
</file>

<file path=ppt/slides/_rels/slide1228.xml.rels><?xml version="1.0" encoding="UTF-8" standalone="yes"?>
<Relationships xmlns="http://schemas.openxmlformats.org/package/2006/relationships"><Relationship Id="rId3" Type="http://schemas.openxmlformats.org/officeDocument/2006/relationships/notesSlide" Target="../notesSlides/notesSlide1227.xml"/><Relationship Id="rId2" Type="http://schemas.openxmlformats.org/officeDocument/2006/relationships/slideLayout" Target="../slideLayouts/slideLayout2.xml"/><Relationship Id="rId1" Type="http://schemas.openxmlformats.org/officeDocument/2006/relationships/tags" Target="../tags/tag1277.xml"/></Relationships>
</file>

<file path=ppt/slides/_rels/slide1229.xml.rels><?xml version="1.0" encoding="UTF-8" standalone="yes"?>
<Relationships xmlns="http://schemas.openxmlformats.org/package/2006/relationships"><Relationship Id="rId3" Type="http://schemas.openxmlformats.org/officeDocument/2006/relationships/notesSlide" Target="../notesSlides/notesSlide1228.xml"/><Relationship Id="rId2" Type="http://schemas.openxmlformats.org/officeDocument/2006/relationships/slideLayout" Target="../slideLayouts/slideLayout2.xml"/><Relationship Id="rId1" Type="http://schemas.openxmlformats.org/officeDocument/2006/relationships/tags" Target="../tags/tag1278.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30.xml.rels><?xml version="1.0" encoding="UTF-8" standalone="yes"?>
<Relationships xmlns="http://schemas.openxmlformats.org/package/2006/relationships"><Relationship Id="rId3" Type="http://schemas.openxmlformats.org/officeDocument/2006/relationships/notesSlide" Target="../notesSlides/notesSlide1229.xml"/><Relationship Id="rId2" Type="http://schemas.openxmlformats.org/officeDocument/2006/relationships/slideLayout" Target="../slideLayouts/slideLayout2.xml"/><Relationship Id="rId1" Type="http://schemas.openxmlformats.org/officeDocument/2006/relationships/tags" Target="../tags/tag1279.xml"/></Relationships>
</file>

<file path=ppt/slides/_rels/slide1231.xml.rels><?xml version="1.0" encoding="UTF-8" standalone="yes"?>
<Relationships xmlns="http://schemas.openxmlformats.org/package/2006/relationships"><Relationship Id="rId3" Type="http://schemas.openxmlformats.org/officeDocument/2006/relationships/notesSlide" Target="../notesSlides/notesSlide1230.xml"/><Relationship Id="rId2" Type="http://schemas.openxmlformats.org/officeDocument/2006/relationships/slideLayout" Target="../slideLayouts/slideLayout2.xml"/><Relationship Id="rId1" Type="http://schemas.openxmlformats.org/officeDocument/2006/relationships/tags" Target="../tags/tag1280.xml"/></Relationships>
</file>

<file path=ppt/slides/_rels/slide1232.xml.rels><?xml version="1.0" encoding="UTF-8" standalone="yes"?>
<Relationships xmlns="http://schemas.openxmlformats.org/package/2006/relationships"><Relationship Id="rId3" Type="http://schemas.openxmlformats.org/officeDocument/2006/relationships/notesSlide" Target="../notesSlides/notesSlide1231.xml"/><Relationship Id="rId2" Type="http://schemas.openxmlformats.org/officeDocument/2006/relationships/slideLayout" Target="../slideLayouts/slideLayout1.xml"/><Relationship Id="rId1" Type="http://schemas.openxmlformats.org/officeDocument/2006/relationships/tags" Target="../tags/tag1281.xml"/></Relationships>
</file>

<file path=ppt/slides/_rels/slide1233.xml.rels><?xml version="1.0" encoding="UTF-8" standalone="yes"?>
<Relationships xmlns="http://schemas.openxmlformats.org/package/2006/relationships"><Relationship Id="rId3" Type="http://schemas.openxmlformats.org/officeDocument/2006/relationships/notesSlide" Target="../notesSlides/notesSlide1232.xml"/><Relationship Id="rId2" Type="http://schemas.openxmlformats.org/officeDocument/2006/relationships/slideLayout" Target="../slideLayouts/slideLayout2.xml"/><Relationship Id="rId1" Type="http://schemas.openxmlformats.org/officeDocument/2006/relationships/tags" Target="../tags/tag1282.xml"/><Relationship Id="rId4" Type="http://schemas.openxmlformats.org/officeDocument/2006/relationships/image" Target="../media/image790.png"/></Relationships>
</file>

<file path=ppt/slides/_rels/slide1234.xml.rels><?xml version="1.0" encoding="UTF-8" standalone="yes"?>
<Relationships xmlns="http://schemas.openxmlformats.org/package/2006/relationships"><Relationship Id="rId3" Type="http://schemas.openxmlformats.org/officeDocument/2006/relationships/notesSlide" Target="../notesSlides/notesSlide1233.xml"/><Relationship Id="rId2" Type="http://schemas.openxmlformats.org/officeDocument/2006/relationships/slideLayout" Target="../slideLayouts/slideLayout2.xml"/><Relationship Id="rId1" Type="http://schemas.openxmlformats.org/officeDocument/2006/relationships/tags" Target="../tags/tag1283.xml"/><Relationship Id="rId4" Type="http://schemas.openxmlformats.org/officeDocument/2006/relationships/image" Target="../media/image791.png"/></Relationships>
</file>

<file path=ppt/slides/_rels/slide1235.xml.rels><?xml version="1.0" encoding="UTF-8" standalone="yes"?>
<Relationships xmlns="http://schemas.openxmlformats.org/package/2006/relationships"><Relationship Id="rId3" Type="http://schemas.openxmlformats.org/officeDocument/2006/relationships/notesSlide" Target="../notesSlides/notesSlide1234.xml"/><Relationship Id="rId2" Type="http://schemas.openxmlformats.org/officeDocument/2006/relationships/slideLayout" Target="../slideLayouts/slideLayout2.xml"/><Relationship Id="rId1" Type="http://schemas.openxmlformats.org/officeDocument/2006/relationships/tags" Target="../tags/tag1284.xml"/></Relationships>
</file>

<file path=ppt/slides/_rels/slide1236.xml.rels><?xml version="1.0" encoding="UTF-8" standalone="yes"?>
<Relationships xmlns="http://schemas.openxmlformats.org/package/2006/relationships"><Relationship Id="rId3" Type="http://schemas.openxmlformats.org/officeDocument/2006/relationships/notesSlide" Target="../notesSlides/notesSlide1235.xml"/><Relationship Id="rId2" Type="http://schemas.openxmlformats.org/officeDocument/2006/relationships/slideLayout" Target="../slideLayouts/slideLayout2.xml"/><Relationship Id="rId1" Type="http://schemas.openxmlformats.org/officeDocument/2006/relationships/tags" Target="../tags/tag1285.xml"/></Relationships>
</file>

<file path=ppt/slides/_rels/slide1237.xml.rels><?xml version="1.0" encoding="UTF-8" standalone="yes"?>
<Relationships xmlns="http://schemas.openxmlformats.org/package/2006/relationships"><Relationship Id="rId3" Type="http://schemas.openxmlformats.org/officeDocument/2006/relationships/notesSlide" Target="../notesSlides/notesSlide1236.xml"/><Relationship Id="rId2" Type="http://schemas.openxmlformats.org/officeDocument/2006/relationships/slideLayout" Target="../slideLayouts/slideLayout2.xml"/><Relationship Id="rId1" Type="http://schemas.openxmlformats.org/officeDocument/2006/relationships/tags" Target="../tags/tag1286.xml"/><Relationship Id="rId4" Type="http://schemas.openxmlformats.org/officeDocument/2006/relationships/image" Target="../media/image721.png"/></Relationships>
</file>

<file path=ppt/slides/_rels/slide1238.xml.rels><?xml version="1.0" encoding="UTF-8" standalone="yes"?>
<Relationships xmlns="http://schemas.openxmlformats.org/package/2006/relationships"><Relationship Id="rId3" Type="http://schemas.openxmlformats.org/officeDocument/2006/relationships/notesSlide" Target="../notesSlides/notesSlide1237.xml"/><Relationship Id="rId2" Type="http://schemas.openxmlformats.org/officeDocument/2006/relationships/slideLayout" Target="../slideLayouts/slideLayout2.xml"/><Relationship Id="rId1" Type="http://schemas.openxmlformats.org/officeDocument/2006/relationships/tags" Target="../tags/tag1287.xml"/><Relationship Id="rId4" Type="http://schemas.openxmlformats.org/officeDocument/2006/relationships/image" Target="../media/image792.png"/></Relationships>
</file>

<file path=ppt/slides/_rels/slide1239.xml.rels><?xml version="1.0" encoding="UTF-8" standalone="yes"?>
<Relationships xmlns="http://schemas.openxmlformats.org/package/2006/relationships"><Relationship Id="rId3" Type="http://schemas.openxmlformats.org/officeDocument/2006/relationships/notesSlide" Target="../notesSlides/notesSlide1238.xml"/><Relationship Id="rId2" Type="http://schemas.openxmlformats.org/officeDocument/2006/relationships/slideLayout" Target="../slideLayouts/slideLayout2.xml"/><Relationship Id="rId1" Type="http://schemas.openxmlformats.org/officeDocument/2006/relationships/tags" Target="../tags/tag1288.xml"/><Relationship Id="rId4" Type="http://schemas.openxmlformats.org/officeDocument/2006/relationships/image" Target="../media/image793.png"/></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40.xml.rels><?xml version="1.0" encoding="UTF-8" standalone="yes"?>
<Relationships xmlns="http://schemas.openxmlformats.org/package/2006/relationships"><Relationship Id="rId3" Type="http://schemas.openxmlformats.org/officeDocument/2006/relationships/notesSlide" Target="../notesSlides/notesSlide1239.xml"/><Relationship Id="rId2" Type="http://schemas.openxmlformats.org/officeDocument/2006/relationships/slideLayout" Target="../slideLayouts/slideLayout2.xml"/><Relationship Id="rId1" Type="http://schemas.openxmlformats.org/officeDocument/2006/relationships/tags" Target="../tags/tag1289.xml"/><Relationship Id="rId4" Type="http://schemas.openxmlformats.org/officeDocument/2006/relationships/image" Target="../media/image794.png"/></Relationships>
</file>

<file path=ppt/slides/_rels/slide1241.xml.rels><?xml version="1.0" encoding="UTF-8" standalone="yes"?>
<Relationships xmlns="http://schemas.openxmlformats.org/package/2006/relationships"><Relationship Id="rId3" Type="http://schemas.openxmlformats.org/officeDocument/2006/relationships/notesSlide" Target="../notesSlides/notesSlide1240.xml"/><Relationship Id="rId2" Type="http://schemas.openxmlformats.org/officeDocument/2006/relationships/slideLayout" Target="../slideLayouts/slideLayout2.xml"/><Relationship Id="rId1" Type="http://schemas.openxmlformats.org/officeDocument/2006/relationships/tags" Target="../tags/tag1290.xml"/><Relationship Id="rId4" Type="http://schemas.openxmlformats.org/officeDocument/2006/relationships/image" Target="../media/image795.png"/></Relationships>
</file>

<file path=ppt/slides/_rels/slide1242.xml.rels><?xml version="1.0" encoding="UTF-8" standalone="yes"?>
<Relationships xmlns="http://schemas.openxmlformats.org/package/2006/relationships"><Relationship Id="rId3" Type="http://schemas.openxmlformats.org/officeDocument/2006/relationships/notesSlide" Target="../notesSlides/notesSlide1241.xml"/><Relationship Id="rId2" Type="http://schemas.openxmlformats.org/officeDocument/2006/relationships/slideLayout" Target="../slideLayouts/slideLayout2.xml"/><Relationship Id="rId1" Type="http://schemas.openxmlformats.org/officeDocument/2006/relationships/tags" Target="../tags/tag1291.xml"/><Relationship Id="rId4" Type="http://schemas.openxmlformats.org/officeDocument/2006/relationships/image" Target="../media/image796.png"/></Relationships>
</file>

<file path=ppt/slides/_rels/slide1243.xml.rels><?xml version="1.0" encoding="UTF-8" standalone="yes"?>
<Relationships xmlns="http://schemas.openxmlformats.org/package/2006/relationships"><Relationship Id="rId3" Type="http://schemas.openxmlformats.org/officeDocument/2006/relationships/notesSlide" Target="../notesSlides/notesSlide1242.xml"/><Relationship Id="rId2" Type="http://schemas.openxmlformats.org/officeDocument/2006/relationships/slideLayout" Target="../slideLayouts/slideLayout2.xml"/><Relationship Id="rId1" Type="http://schemas.openxmlformats.org/officeDocument/2006/relationships/tags" Target="../tags/tag1292.xml"/><Relationship Id="rId4" Type="http://schemas.openxmlformats.org/officeDocument/2006/relationships/image" Target="../media/image797.png"/></Relationships>
</file>

<file path=ppt/slides/_rels/slide1244.xml.rels><?xml version="1.0" encoding="UTF-8" standalone="yes"?>
<Relationships xmlns="http://schemas.openxmlformats.org/package/2006/relationships"><Relationship Id="rId3" Type="http://schemas.openxmlformats.org/officeDocument/2006/relationships/notesSlide" Target="../notesSlides/notesSlide1243.xml"/><Relationship Id="rId2" Type="http://schemas.openxmlformats.org/officeDocument/2006/relationships/slideLayout" Target="../slideLayouts/slideLayout2.xml"/><Relationship Id="rId1" Type="http://schemas.openxmlformats.org/officeDocument/2006/relationships/tags" Target="../tags/tag1293.xml"/><Relationship Id="rId4" Type="http://schemas.openxmlformats.org/officeDocument/2006/relationships/image" Target="../media/image798.png"/></Relationships>
</file>

<file path=ppt/slides/_rels/slide1245.xml.rels><?xml version="1.0" encoding="UTF-8" standalone="yes"?>
<Relationships xmlns="http://schemas.openxmlformats.org/package/2006/relationships"><Relationship Id="rId3" Type="http://schemas.openxmlformats.org/officeDocument/2006/relationships/notesSlide" Target="../notesSlides/notesSlide1244.xml"/><Relationship Id="rId2" Type="http://schemas.openxmlformats.org/officeDocument/2006/relationships/slideLayout" Target="../slideLayouts/slideLayout2.xml"/><Relationship Id="rId1" Type="http://schemas.openxmlformats.org/officeDocument/2006/relationships/tags" Target="../tags/tag1294.xml"/><Relationship Id="rId4" Type="http://schemas.openxmlformats.org/officeDocument/2006/relationships/image" Target="../media/image799.png"/></Relationships>
</file>

<file path=ppt/slides/_rels/slide1246.xml.rels><?xml version="1.0" encoding="UTF-8" standalone="yes"?>
<Relationships xmlns="http://schemas.openxmlformats.org/package/2006/relationships"><Relationship Id="rId3" Type="http://schemas.openxmlformats.org/officeDocument/2006/relationships/notesSlide" Target="../notesSlides/notesSlide1245.xml"/><Relationship Id="rId2" Type="http://schemas.openxmlformats.org/officeDocument/2006/relationships/slideLayout" Target="../slideLayouts/slideLayout2.xml"/><Relationship Id="rId1" Type="http://schemas.openxmlformats.org/officeDocument/2006/relationships/tags" Target="../tags/tag1295.xml"/></Relationships>
</file>

<file path=ppt/slides/_rels/slide1247.xml.rels><?xml version="1.0" encoding="UTF-8" standalone="yes"?>
<Relationships xmlns="http://schemas.openxmlformats.org/package/2006/relationships"><Relationship Id="rId3" Type="http://schemas.openxmlformats.org/officeDocument/2006/relationships/notesSlide" Target="../notesSlides/notesSlide1246.xml"/><Relationship Id="rId2" Type="http://schemas.openxmlformats.org/officeDocument/2006/relationships/slideLayout" Target="../slideLayouts/slideLayout1.xml"/><Relationship Id="rId1" Type="http://schemas.openxmlformats.org/officeDocument/2006/relationships/tags" Target="../tags/tag1296.xml"/></Relationships>
</file>

<file path=ppt/slides/_rels/slide1248.xml.rels><?xml version="1.0" encoding="UTF-8" standalone="yes"?>
<Relationships xmlns="http://schemas.openxmlformats.org/package/2006/relationships"><Relationship Id="rId3" Type="http://schemas.openxmlformats.org/officeDocument/2006/relationships/notesSlide" Target="../notesSlides/notesSlide1247.xml"/><Relationship Id="rId2" Type="http://schemas.openxmlformats.org/officeDocument/2006/relationships/slideLayout" Target="../slideLayouts/slideLayout2.xml"/><Relationship Id="rId1" Type="http://schemas.openxmlformats.org/officeDocument/2006/relationships/tags" Target="../tags/tag1297.xml"/></Relationships>
</file>

<file path=ppt/slides/_rels/slide1249.xml.rels><?xml version="1.0" encoding="UTF-8" standalone="yes"?>
<Relationships xmlns="http://schemas.openxmlformats.org/package/2006/relationships"><Relationship Id="rId3" Type="http://schemas.openxmlformats.org/officeDocument/2006/relationships/notesSlide" Target="../notesSlides/notesSlide1248.xml"/><Relationship Id="rId2" Type="http://schemas.openxmlformats.org/officeDocument/2006/relationships/slideLayout" Target="../slideLayouts/slideLayout2.xml"/><Relationship Id="rId1" Type="http://schemas.openxmlformats.org/officeDocument/2006/relationships/tags" Target="../tags/tag1298.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4.xml"/><Relationship Id="rId2" Type="http://schemas.openxmlformats.org/officeDocument/2006/relationships/slideLayout" Target="../slideLayouts/slideLayout2.xml"/><Relationship Id="rId1" Type="http://schemas.openxmlformats.org/officeDocument/2006/relationships/tags" Target="../tags/tag134.xml"/><Relationship Id="rId4" Type="http://schemas.openxmlformats.org/officeDocument/2006/relationships/image" Target="../media/image41.png"/></Relationships>
</file>

<file path=ppt/slides/_rels/slide1250.xml.rels><?xml version="1.0" encoding="UTF-8" standalone="yes"?>
<Relationships xmlns="http://schemas.openxmlformats.org/package/2006/relationships"><Relationship Id="rId3" Type="http://schemas.openxmlformats.org/officeDocument/2006/relationships/notesSlide" Target="../notesSlides/notesSlide1249.xml"/><Relationship Id="rId2" Type="http://schemas.openxmlformats.org/officeDocument/2006/relationships/slideLayout" Target="../slideLayouts/slideLayout2.xml"/><Relationship Id="rId1" Type="http://schemas.openxmlformats.org/officeDocument/2006/relationships/tags" Target="../tags/tag1299.xml"/></Relationships>
</file>

<file path=ppt/slides/_rels/slide1251.xml.rels><?xml version="1.0" encoding="UTF-8" standalone="yes"?>
<Relationships xmlns="http://schemas.openxmlformats.org/package/2006/relationships"><Relationship Id="rId3" Type="http://schemas.openxmlformats.org/officeDocument/2006/relationships/notesSlide" Target="../notesSlides/notesSlide1250.xml"/><Relationship Id="rId2" Type="http://schemas.openxmlformats.org/officeDocument/2006/relationships/slideLayout" Target="../slideLayouts/slideLayout1.xml"/><Relationship Id="rId1" Type="http://schemas.openxmlformats.org/officeDocument/2006/relationships/tags" Target="../tags/tag1300.xml"/></Relationships>
</file>

<file path=ppt/slides/_rels/slide1252.xml.rels><?xml version="1.0" encoding="UTF-8" standalone="yes"?>
<Relationships xmlns="http://schemas.openxmlformats.org/package/2006/relationships"><Relationship Id="rId3" Type="http://schemas.openxmlformats.org/officeDocument/2006/relationships/notesSlide" Target="../notesSlides/notesSlide1251.xml"/><Relationship Id="rId2" Type="http://schemas.openxmlformats.org/officeDocument/2006/relationships/slideLayout" Target="../slideLayouts/slideLayout2.xml"/><Relationship Id="rId1" Type="http://schemas.openxmlformats.org/officeDocument/2006/relationships/tags" Target="../tags/tag1301.xml"/></Relationships>
</file>

<file path=ppt/slides/_rels/slide1253.xml.rels><?xml version="1.0" encoding="UTF-8" standalone="yes"?>
<Relationships xmlns="http://schemas.openxmlformats.org/package/2006/relationships"><Relationship Id="rId3" Type="http://schemas.openxmlformats.org/officeDocument/2006/relationships/notesSlide" Target="../notesSlides/notesSlide1252.xml"/><Relationship Id="rId2" Type="http://schemas.openxmlformats.org/officeDocument/2006/relationships/slideLayout" Target="../slideLayouts/slideLayout1.xml"/><Relationship Id="rId1" Type="http://schemas.openxmlformats.org/officeDocument/2006/relationships/tags" Target="../tags/tag1302.xml"/></Relationships>
</file>

<file path=ppt/slides/_rels/slide1254.xml.rels><?xml version="1.0" encoding="UTF-8" standalone="yes"?>
<Relationships xmlns="http://schemas.openxmlformats.org/package/2006/relationships"><Relationship Id="rId3" Type="http://schemas.openxmlformats.org/officeDocument/2006/relationships/notesSlide" Target="../notesSlides/notesSlide1253.xml"/><Relationship Id="rId2" Type="http://schemas.openxmlformats.org/officeDocument/2006/relationships/slideLayout" Target="../slideLayouts/slideLayout2.xml"/><Relationship Id="rId1" Type="http://schemas.openxmlformats.org/officeDocument/2006/relationships/tags" Target="../tags/tag1303.xml"/></Relationships>
</file>

<file path=ppt/slides/_rels/slide1255.xml.rels><?xml version="1.0" encoding="UTF-8" standalone="yes"?>
<Relationships xmlns="http://schemas.openxmlformats.org/package/2006/relationships"><Relationship Id="rId3" Type="http://schemas.openxmlformats.org/officeDocument/2006/relationships/notesSlide" Target="../notesSlides/notesSlide1254.xml"/><Relationship Id="rId2" Type="http://schemas.openxmlformats.org/officeDocument/2006/relationships/slideLayout" Target="../slideLayouts/slideLayout2.xml"/><Relationship Id="rId1" Type="http://schemas.openxmlformats.org/officeDocument/2006/relationships/tags" Target="../tags/tag1304.xml"/></Relationships>
</file>

<file path=ppt/slides/_rels/slide1256.xml.rels><?xml version="1.0" encoding="UTF-8" standalone="yes"?>
<Relationships xmlns="http://schemas.openxmlformats.org/package/2006/relationships"><Relationship Id="rId3" Type="http://schemas.openxmlformats.org/officeDocument/2006/relationships/notesSlide" Target="../notesSlides/notesSlide1255.xml"/><Relationship Id="rId7" Type="http://schemas.openxmlformats.org/officeDocument/2006/relationships/image" Target="../media/image801.wmf"/><Relationship Id="rId2" Type="http://schemas.openxmlformats.org/officeDocument/2006/relationships/slideLayout" Target="../slideLayouts/slideLayout2.xml"/><Relationship Id="rId1" Type="http://schemas.openxmlformats.org/officeDocument/2006/relationships/tags" Target="../tags/tag1305.xml"/><Relationship Id="rId6" Type="http://schemas.openxmlformats.org/officeDocument/2006/relationships/oleObject" Target="../embeddings/oleObject341.bin"/><Relationship Id="rId5" Type="http://schemas.openxmlformats.org/officeDocument/2006/relationships/image" Target="../media/image800.wmf"/><Relationship Id="rId4" Type="http://schemas.openxmlformats.org/officeDocument/2006/relationships/oleObject" Target="../embeddings/oleObject340.bin"/></Relationships>
</file>

<file path=ppt/slides/_rels/slide1257.xml.rels><?xml version="1.0" encoding="UTF-8" standalone="yes"?>
<Relationships xmlns="http://schemas.openxmlformats.org/package/2006/relationships"><Relationship Id="rId3" Type="http://schemas.openxmlformats.org/officeDocument/2006/relationships/notesSlide" Target="../notesSlides/notesSlide1256.xml"/><Relationship Id="rId2" Type="http://schemas.openxmlformats.org/officeDocument/2006/relationships/slideLayout" Target="../slideLayouts/slideLayout2.xml"/><Relationship Id="rId1" Type="http://schemas.openxmlformats.org/officeDocument/2006/relationships/tags" Target="../tags/tag1306.xml"/></Relationships>
</file>

<file path=ppt/slides/_rels/slide1258.xml.rels><?xml version="1.0" encoding="UTF-8" standalone="yes"?>
<Relationships xmlns="http://schemas.openxmlformats.org/package/2006/relationships"><Relationship Id="rId3" Type="http://schemas.openxmlformats.org/officeDocument/2006/relationships/notesSlide" Target="../notesSlides/notesSlide1257.xml"/><Relationship Id="rId2" Type="http://schemas.openxmlformats.org/officeDocument/2006/relationships/slideLayout" Target="../slideLayouts/slideLayout2.xml"/><Relationship Id="rId1" Type="http://schemas.openxmlformats.org/officeDocument/2006/relationships/tags" Target="../tags/tag1307.xml"/><Relationship Id="rId5" Type="http://schemas.openxmlformats.org/officeDocument/2006/relationships/image" Target="../media/image802.wmf"/><Relationship Id="rId4" Type="http://schemas.openxmlformats.org/officeDocument/2006/relationships/oleObject" Target="../embeddings/oleObject342.bin"/></Relationships>
</file>

<file path=ppt/slides/_rels/slide1259.xml.rels><?xml version="1.0" encoding="UTF-8" standalone="yes"?>
<Relationships xmlns="http://schemas.openxmlformats.org/package/2006/relationships"><Relationship Id="rId3" Type="http://schemas.openxmlformats.org/officeDocument/2006/relationships/notesSlide" Target="../notesSlides/notesSlide1258.xml"/><Relationship Id="rId2" Type="http://schemas.openxmlformats.org/officeDocument/2006/relationships/slideLayout" Target="../slideLayouts/slideLayout2.xml"/><Relationship Id="rId1" Type="http://schemas.openxmlformats.org/officeDocument/2006/relationships/tags" Target="../tags/tag130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35.xml"/><Relationship Id="rId4" Type="http://schemas.openxmlformats.org/officeDocument/2006/relationships/image" Target="../media/image42.png"/></Relationships>
</file>

<file path=ppt/slides/_rels/slide1260.xml.rels><?xml version="1.0" encoding="UTF-8" standalone="yes"?>
<Relationships xmlns="http://schemas.openxmlformats.org/package/2006/relationships"><Relationship Id="rId3" Type="http://schemas.openxmlformats.org/officeDocument/2006/relationships/notesSlide" Target="../notesSlides/notesSlide1259.xml"/><Relationship Id="rId2" Type="http://schemas.openxmlformats.org/officeDocument/2006/relationships/slideLayout" Target="../slideLayouts/slideLayout2.xml"/><Relationship Id="rId1" Type="http://schemas.openxmlformats.org/officeDocument/2006/relationships/tags" Target="../tags/tag1309.xml"/></Relationships>
</file>

<file path=ppt/slides/_rels/slide1261.xml.rels><?xml version="1.0" encoding="UTF-8" standalone="yes"?>
<Relationships xmlns="http://schemas.openxmlformats.org/package/2006/relationships"><Relationship Id="rId3" Type="http://schemas.openxmlformats.org/officeDocument/2006/relationships/notesSlide" Target="../notesSlides/notesSlide1260.xml"/><Relationship Id="rId2" Type="http://schemas.openxmlformats.org/officeDocument/2006/relationships/slideLayout" Target="../slideLayouts/slideLayout2.xml"/><Relationship Id="rId1" Type="http://schemas.openxmlformats.org/officeDocument/2006/relationships/tags" Target="../tags/tag1310.xml"/></Relationships>
</file>

<file path=ppt/slides/_rels/slide1262.xml.rels><?xml version="1.0" encoding="UTF-8" standalone="yes"?>
<Relationships xmlns="http://schemas.openxmlformats.org/package/2006/relationships"><Relationship Id="rId3" Type="http://schemas.openxmlformats.org/officeDocument/2006/relationships/notesSlide" Target="../notesSlides/notesSlide1261.xml"/><Relationship Id="rId2" Type="http://schemas.openxmlformats.org/officeDocument/2006/relationships/slideLayout" Target="../slideLayouts/slideLayout1.xml"/><Relationship Id="rId1" Type="http://schemas.openxmlformats.org/officeDocument/2006/relationships/tags" Target="../tags/tag1311.xml"/></Relationships>
</file>

<file path=ppt/slides/_rels/slide1263.xml.rels><?xml version="1.0" encoding="UTF-8" standalone="yes"?>
<Relationships xmlns="http://schemas.openxmlformats.org/package/2006/relationships"><Relationship Id="rId3" Type="http://schemas.openxmlformats.org/officeDocument/2006/relationships/notesSlide" Target="../notesSlides/notesSlide1262.xml"/><Relationship Id="rId2" Type="http://schemas.openxmlformats.org/officeDocument/2006/relationships/slideLayout" Target="../slideLayouts/slideLayout2.xml"/><Relationship Id="rId1" Type="http://schemas.openxmlformats.org/officeDocument/2006/relationships/tags" Target="../tags/tag1312.xml"/></Relationships>
</file>

<file path=ppt/slides/_rels/slide1264.xml.rels><?xml version="1.0" encoding="UTF-8" standalone="yes"?>
<Relationships xmlns="http://schemas.openxmlformats.org/package/2006/relationships"><Relationship Id="rId3" Type="http://schemas.openxmlformats.org/officeDocument/2006/relationships/notesSlide" Target="../notesSlides/notesSlide1263.xml"/><Relationship Id="rId2" Type="http://schemas.openxmlformats.org/officeDocument/2006/relationships/slideLayout" Target="../slideLayouts/slideLayout2.xml"/><Relationship Id="rId1" Type="http://schemas.openxmlformats.org/officeDocument/2006/relationships/tags" Target="../tags/tag1313.xml"/></Relationships>
</file>

<file path=ppt/slides/_rels/slide1265.xml.rels><?xml version="1.0" encoding="UTF-8" standalone="yes"?>
<Relationships xmlns="http://schemas.openxmlformats.org/package/2006/relationships"><Relationship Id="rId3" Type="http://schemas.openxmlformats.org/officeDocument/2006/relationships/notesSlide" Target="../notesSlides/notesSlide1264.xml"/><Relationship Id="rId2" Type="http://schemas.openxmlformats.org/officeDocument/2006/relationships/slideLayout" Target="../slideLayouts/slideLayout2.xml"/><Relationship Id="rId1" Type="http://schemas.openxmlformats.org/officeDocument/2006/relationships/tags" Target="../tags/tag1314.xml"/></Relationships>
</file>

<file path=ppt/slides/_rels/slide1266.xml.rels><?xml version="1.0" encoding="UTF-8" standalone="yes"?>
<Relationships xmlns="http://schemas.openxmlformats.org/package/2006/relationships"><Relationship Id="rId3" Type="http://schemas.openxmlformats.org/officeDocument/2006/relationships/notesSlide" Target="../notesSlides/notesSlide1265.xml"/><Relationship Id="rId2" Type="http://schemas.openxmlformats.org/officeDocument/2006/relationships/slideLayout" Target="../slideLayouts/slideLayout2.xml"/><Relationship Id="rId1" Type="http://schemas.openxmlformats.org/officeDocument/2006/relationships/tags" Target="../tags/tag1315.xml"/></Relationships>
</file>

<file path=ppt/slides/_rels/slide1267.xml.rels><?xml version="1.0" encoding="UTF-8" standalone="yes"?>
<Relationships xmlns="http://schemas.openxmlformats.org/package/2006/relationships"><Relationship Id="rId3" Type="http://schemas.openxmlformats.org/officeDocument/2006/relationships/notesSlide" Target="../notesSlides/notesSlide1266.xml"/><Relationship Id="rId2" Type="http://schemas.openxmlformats.org/officeDocument/2006/relationships/slideLayout" Target="../slideLayouts/slideLayout2.xml"/><Relationship Id="rId1" Type="http://schemas.openxmlformats.org/officeDocument/2006/relationships/tags" Target="../tags/tag1316.xml"/><Relationship Id="rId4" Type="http://schemas.openxmlformats.org/officeDocument/2006/relationships/image" Target="../media/image803.png"/></Relationships>
</file>

<file path=ppt/slides/_rels/slide1268.xml.rels><?xml version="1.0" encoding="UTF-8" standalone="yes"?>
<Relationships xmlns="http://schemas.openxmlformats.org/package/2006/relationships"><Relationship Id="rId3" Type="http://schemas.openxmlformats.org/officeDocument/2006/relationships/notesSlide" Target="../notesSlides/notesSlide1267.xml"/><Relationship Id="rId2" Type="http://schemas.openxmlformats.org/officeDocument/2006/relationships/slideLayout" Target="../slideLayouts/slideLayout2.xml"/><Relationship Id="rId1" Type="http://schemas.openxmlformats.org/officeDocument/2006/relationships/tags" Target="../tags/tag1317.xml"/><Relationship Id="rId4" Type="http://schemas.openxmlformats.org/officeDocument/2006/relationships/image" Target="../media/image803.png"/></Relationships>
</file>

<file path=ppt/slides/_rels/slide1269.xml.rels><?xml version="1.0" encoding="UTF-8" standalone="yes"?>
<Relationships xmlns="http://schemas.openxmlformats.org/package/2006/relationships"><Relationship Id="rId3" Type="http://schemas.openxmlformats.org/officeDocument/2006/relationships/notesSlide" Target="../notesSlides/notesSlide1268.xml"/><Relationship Id="rId2" Type="http://schemas.openxmlformats.org/officeDocument/2006/relationships/slideLayout" Target="../slideLayouts/slideLayout2.xml"/><Relationship Id="rId1" Type="http://schemas.openxmlformats.org/officeDocument/2006/relationships/tags" Target="../tags/tag1318.xml"/><Relationship Id="rId4" Type="http://schemas.openxmlformats.org/officeDocument/2006/relationships/image" Target="../media/image803.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6.xml"/></Relationships>
</file>

<file path=ppt/slides/_rels/slide1270.xml.rels><?xml version="1.0" encoding="UTF-8" standalone="yes"?>
<Relationships xmlns="http://schemas.openxmlformats.org/package/2006/relationships"><Relationship Id="rId3" Type="http://schemas.openxmlformats.org/officeDocument/2006/relationships/notesSlide" Target="../notesSlides/notesSlide1269.xml"/><Relationship Id="rId2" Type="http://schemas.openxmlformats.org/officeDocument/2006/relationships/slideLayout" Target="../slideLayouts/slideLayout2.xml"/><Relationship Id="rId1" Type="http://schemas.openxmlformats.org/officeDocument/2006/relationships/tags" Target="../tags/tag1319.xml"/></Relationships>
</file>

<file path=ppt/slides/_rels/slide1271.xml.rels><?xml version="1.0" encoding="UTF-8" standalone="yes"?>
<Relationships xmlns="http://schemas.openxmlformats.org/package/2006/relationships"><Relationship Id="rId3" Type="http://schemas.openxmlformats.org/officeDocument/2006/relationships/notesSlide" Target="../notesSlides/notesSlide1270.xml"/><Relationship Id="rId2" Type="http://schemas.openxmlformats.org/officeDocument/2006/relationships/slideLayout" Target="../slideLayouts/slideLayout2.xml"/><Relationship Id="rId1" Type="http://schemas.openxmlformats.org/officeDocument/2006/relationships/tags" Target="../tags/tag1320.xml"/></Relationships>
</file>

<file path=ppt/slides/_rels/slide1272.xml.rels><?xml version="1.0" encoding="UTF-8" standalone="yes"?>
<Relationships xmlns="http://schemas.openxmlformats.org/package/2006/relationships"><Relationship Id="rId3" Type="http://schemas.openxmlformats.org/officeDocument/2006/relationships/notesSlide" Target="../notesSlides/notesSlide1271.xml"/><Relationship Id="rId2" Type="http://schemas.openxmlformats.org/officeDocument/2006/relationships/slideLayout" Target="../slideLayouts/slideLayout2.xml"/><Relationship Id="rId1" Type="http://schemas.openxmlformats.org/officeDocument/2006/relationships/tags" Target="../tags/tag1321.xml"/></Relationships>
</file>

<file path=ppt/slides/_rels/slide1273.xml.rels><?xml version="1.0" encoding="UTF-8" standalone="yes"?>
<Relationships xmlns="http://schemas.openxmlformats.org/package/2006/relationships"><Relationship Id="rId3" Type="http://schemas.openxmlformats.org/officeDocument/2006/relationships/notesSlide" Target="../notesSlides/notesSlide1272.xml"/><Relationship Id="rId2" Type="http://schemas.openxmlformats.org/officeDocument/2006/relationships/slideLayout" Target="../slideLayouts/slideLayout2.xml"/><Relationship Id="rId1" Type="http://schemas.openxmlformats.org/officeDocument/2006/relationships/tags" Target="../tags/tag1322.xml"/><Relationship Id="rId5" Type="http://schemas.openxmlformats.org/officeDocument/2006/relationships/image" Target="../media/image805.png"/><Relationship Id="rId4" Type="http://schemas.openxmlformats.org/officeDocument/2006/relationships/image" Target="../media/image804.png"/></Relationships>
</file>

<file path=ppt/slides/_rels/slide1274.xml.rels><?xml version="1.0" encoding="UTF-8" standalone="yes"?>
<Relationships xmlns="http://schemas.openxmlformats.org/package/2006/relationships"><Relationship Id="rId3" Type="http://schemas.openxmlformats.org/officeDocument/2006/relationships/notesSlide" Target="../notesSlides/notesSlide1273.xml"/><Relationship Id="rId2" Type="http://schemas.openxmlformats.org/officeDocument/2006/relationships/slideLayout" Target="../slideLayouts/slideLayout2.xml"/><Relationship Id="rId1" Type="http://schemas.openxmlformats.org/officeDocument/2006/relationships/tags" Target="../tags/tag1323.xml"/></Relationships>
</file>

<file path=ppt/slides/_rels/slide1275.xml.rels><?xml version="1.0" encoding="UTF-8" standalone="yes"?>
<Relationships xmlns="http://schemas.openxmlformats.org/package/2006/relationships"><Relationship Id="rId3" Type="http://schemas.openxmlformats.org/officeDocument/2006/relationships/notesSlide" Target="../notesSlides/notesSlide1274.xml"/><Relationship Id="rId2" Type="http://schemas.openxmlformats.org/officeDocument/2006/relationships/slideLayout" Target="../slideLayouts/slideLayout2.xml"/><Relationship Id="rId1" Type="http://schemas.openxmlformats.org/officeDocument/2006/relationships/tags" Target="../tags/tag1324.xml"/><Relationship Id="rId4" Type="http://schemas.openxmlformats.org/officeDocument/2006/relationships/image" Target="../media/image806.png"/></Relationships>
</file>

<file path=ppt/slides/_rels/slide1276.xml.rels><?xml version="1.0" encoding="UTF-8" standalone="yes"?>
<Relationships xmlns="http://schemas.openxmlformats.org/package/2006/relationships"><Relationship Id="rId3" Type="http://schemas.openxmlformats.org/officeDocument/2006/relationships/notesSlide" Target="../notesSlides/notesSlide1275.xml"/><Relationship Id="rId2" Type="http://schemas.openxmlformats.org/officeDocument/2006/relationships/slideLayout" Target="../slideLayouts/slideLayout2.xml"/><Relationship Id="rId1" Type="http://schemas.openxmlformats.org/officeDocument/2006/relationships/tags" Target="../tags/tag1325.xml"/></Relationships>
</file>

<file path=ppt/slides/_rels/slide1277.xml.rels><?xml version="1.0" encoding="UTF-8" standalone="yes"?>
<Relationships xmlns="http://schemas.openxmlformats.org/package/2006/relationships"><Relationship Id="rId3" Type="http://schemas.openxmlformats.org/officeDocument/2006/relationships/notesSlide" Target="../notesSlides/notesSlide1276.xml"/><Relationship Id="rId2" Type="http://schemas.openxmlformats.org/officeDocument/2006/relationships/slideLayout" Target="../slideLayouts/slideLayout2.xml"/><Relationship Id="rId1" Type="http://schemas.openxmlformats.org/officeDocument/2006/relationships/tags" Target="../tags/tag1326.xml"/><Relationship Id="rId4" Type="http://schemas.openxmlformats.org/officeDocument/2006/relationships/image" Target="../media/image807.png"/></Relationships>
</file>

<file path=ppt/slides/_rels/slide1278.xml.rels><?xml version="1.0" encoding="UTF-8" standalone="yes"?>
<Relationships xmlns="http://schemas.openxmlformats.org/package/2006/relationships"><Relationship Id="rId3" Type="http://schemas.openxmlformats.org/officeDocument/2006/relationships/notesSlide" Target="../notesSlides/notesSlide1277.xml"/><Relationship Id="rId2" Type="http://schemas.openxmlformats.org/officeDocument/2006/relationships/slideLayout" Target="../slideLayouts/slideLayout2.xml"/><Relationship Id="rId1" Type="http://schemas.openxmlformats.org/officeDocument/2006/relationships/tags" Target="../tags/tag1327.xml"/></Relationships>
</file>

<file path=ppt/slides/_rels/slide1279.xml.rels><?xml version="1.0" encoding="UTF-8" standalone="yes"?>
<Relationships xmlns="http://schemas.openxmlformats.org/package/2006/relationships"><Relationship Id="rId3" Type="http://schemas.openxmlformats.org/officeDocument/2006/relationships/notesSlide" Target="../notesSlides/notesSlide1278.xml"/><Relationship Id="rId2" Type="http://schemas.openxmlformats.org/officeDocument/2006/relationships/slideLayout" Target="../slideLayouts/slideLayout2.xml"/><Relationship Id="rId1" Type="http://schemas.openxmlformats.org/officeDocument/2006/relationships/tags" Target="../tags/tag1328.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xml"/><Relationship Id="rId1" Type="http://schemas.openxmlformats.org/officeDocument/2006/relationships/tags" Target="../tags/tag137.xml"/><Relationship Id="rId4" Type="http://schemas.openxmlformats.org/officeDocument/2006/relationships/image" Target="../media/image43.png"/></Relationships>
</file>

<file path=ppt/slides/_rels/slide1280.xml.rels><?xml version="1.0" encoding="UTF-8" standalone="yes"?>
<Relationships xmlns="http://schemas.openxmlformats.org/package/2006/relationships"><Relationship Id="rId3" Type="http://schemas.openxmlformats.org/officeDocument/2006/relationships/notesSlide" Target="../notesSlides/notesSlide1279.xml"/><Relationship Id="rId2" Type="http://schemas.openxmlformats.org/officeDocument/2006/relationships/slideLayout" Target="../slideLayouts/slideLayout2.xml"/><Relationship Id="rId1" Type="http://schemas.openxmlformats.org/officeDocument/2006/relationships/tags" Target="../tags/tag1329.xml"/></Relationships>
</file>

<file path=ppt/slides/_rels/slide1281.xml.rels><?xml version="1.0" encoding="UTF-8" standalone="yes"?>
<Relationships xmlns="http://schemas.openxmlformats.org/package/2006/relationships"><Relationship Id="rId3" Type="http://schemas.openxmlformats.org/officeDocument/2006/relationships/notesSlide" Target="../notesSlides/notesSlide1280.xml"/><Relationship Id="rId2" Type="http://schemas.openxmlformats.org/officeDocument/2006/relationships/slideLayout" Target="../slideLayouts/slideLayout2.xml"/><Relationship Id="rId1" Type="http://schemas.openxmlformats.org/officeDocument/2006/relationships/tags" Target="../tags/tag1330.xml"/><Relationship Id="rId4" Type="http://schemas.openxmlformats.org/officeDocument/2006/relationships/image" Target="../media/image808.png"/></Relationships>
</file>

<file path=ppt/slides/_rels/slide1282.xml.rels><?xml version="1.0" encoding="UTF-8" standalone="yes"?>
<Relationships xmlns="http://schemas.openxmlformats.org/package/2006/relationships"><Relationship Id="rId3" Type="http://schemas.openxmlformats.org/officeDocument/2006/relationships/notesSlide" Target="../notesSlides/notesSlide1281.xml"/><Relationship Id="rId2" Type="http://schemas.openxmlformats.org/officeDocument/2006/relationships/slideLayout" Target="../slideLayouts/slideLayout1.xml"/><Relationship Id="rId1" Type="http://schemas.openxmlformats.org/officeDocument/2006/relationships/tags" Target="../tags/tag1331.xml"/></Relationships>
</file>

<file path=ppt/slides/_rels/slide1283.xml.rels><?xml version="1.0" encoding="UTF-8" standalone="yes"?>
<Relationships xmlns="http://schemas.openxmlformats.org/package/2006/relationships"><Relationship Id="rId3" Type="http://schemas.openxmlformats.org/officeDocument/2006/relationships/notesSlide" Target="../notesSlides/notesSlide1282.xml"/><Relationship Id="rId2" Type="http://schemas.openxmlformats.org/officeDocument/2006/relationships/slideLayout" Target="../slideLayouts/slideLayout2.xml"/><Relationship Id="rId1" Type="http://schemas.openxmlformats.org/officeDocument/2006/relationships/tags" Target="../tags/tag1332.xml"/></Relationships>
</file>

<file path=ppt/slides/_rels/slide1284.xml.rels><?xml version="1.0" encoding="UTF-8" standalone="yes"?>
<Relationships xmlns="http://schemas.openxmlformats.org/package/2006/relationships"><Relationship Id="rId3" Type="http://schemas.openxmlformats.org/officeDocument/2006/relationships/notesSlide" Target="../notesSlides/notesSlide1283.xml"/><Relationship Id="rId2" Type="http://schemas.openxmlformats.org/officeDocument/2006/relationships/slideLayout" Target="../slideLayouts/slideLayout2.xml"/><Relationship Id="rId1" Type="http://schemas.openxmlformats.org/officeDocument/2006/relationships/tags" Target="../tags/tag1333.xml"/></Relationships>
</file>

<file path=ppt/slides/_rels/slide1285.xml.rels><?xml version="1.0" encoding="UTF-8" standalone="yes"?>
<Relationships xmlns="http://schemas.openxmlformats.org/package/2006/relationships"><Relationship Id="rId3" Type="http://schemas.openxmlformats.org/officeDocument/2006/relationships/notesSlide" Target="../notesSlides/notesSlide1284.xml"/><Relationship Id="rId2" Type="http://schemas.openxmlformats.org/officeDocument/2006/relationships/slideLayout" Target="../slideLayouts/slideLayout2.xml"/><Relationship Id="rId1" Type="http://schemas.openxmlformats.org/officeDocument/2006/relationships/tags" Target="../tags/tag1334.xml"/><Relationship Id="rId4" Type="http://schemas.openxmlformats.org/officeDocument/2006/relationships/image" Target="../media/image803.png"/></Relationships>
</file>

<file path=ppt/slides/_rels/slide1286.xml.rels><?xml version="1.0" encoding="UTF-8" standalone="yes"?>
<Relationships xmlns="http://schemas.openxmlformats.org/package/2006/relationships"><Relationship Id="rId3" Type="http://schemas.openxmlformats.org/officeDocument/2006/relationships/notesSlide" Target="../notesSlides/notesSlide1285.xml"/><Relationship Id="rId2" Type="http://schemas.openxmlformats.org/officeDocument/2006/relationships/slideLayout" Target="../slideLayouts/slideLayout2.xml"/><Relationship Id="rId1" Type="http://schemas.openxmlformats.org/officeDocument/2006/relationships/tags" Target="../tags/tag1335.xml"/><Relationship Id="rId4" Type="http://schemas.openxmlformats.org/officeDocument/2006/relationships/image" Target="../media/image806.png"/></Relationships>
</file>

<file path=ppt/slides/_rels/slide1287.xml.rels><?xml version="1.0" encoding="UTF-8" standalone="yes"?>
<Relationships xmlns="http://schemas.openxmlformats.org/package/2006/relationships"><Relationship Id="rId3" Type="http://schemas.openxmlformats.org/officeDocument/2006/relationships/notesSlide" Target="../notesSlides/notesSlide1286.xml"/><Relationship Id="rId2" Type="http://schemas.openxmlformats.org/officeDocument/2006/relationships/slideLayout" Target="../slideLayouts/slideLayout2.xml"/><Relationship Id="rId1" Type="http://schemas.openxmlformats.org/officeDocument/2006/relationships/tags" Target="../tags/tag1336.xml"/><Relationship Id="rId4" Type="http://schemas.openxmlformats.org/officeDocument/2006/relationships/image" Target="../media/image808.png"/></Relationships>
</file>

<file path=ppt/slides/_rels/slide1288.xml.rels><?xml version="1.0" encoding="UTF-8" standalone="yes"?>
<Relationships xmlns="http://schemas.openxmlformats.org/package/2006/relationships"><Relationship Id="rId3" Type="http://schemas.openxmlformats.org/officeDocument/2006/relationships/notesSlide" Target="../notesSlides/notesSlide1287.xml"/><Relationship Id="rId2" Type="http://schemas.openxmlformats.org/officeDocument/2006/relationships/slideLayout" Target="../slideLayouts/slideLayout1.xml"/><Relationship Id="rId1" Type="http://schemas.openxmlformats.org/officeDocument/2006/relationships/tags" Target="../tags/tag1337.xml"/><Relationship Id="rId5" Type="http://schemas.openxmlformats.org/officeDocument/2006/relationships/image" Target="../media/image810.jpeg"/><Relationship Id="rId4" Type="http://schemas.openxmlformats.org/officeDocument/2006/relationships/image" Target="../media/image809.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xml"/><Relationship Id="rId1" Type="http://schemas.openxmlformats.org/officeDocument/2006/relationships/tags" Target="../tags/tag138.xml"/><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45.png"/></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xml"/><Relationship Id="rId1" Type="http://schemas.openxmlformats.org/officeDocument/2006/relationships/tags" Target="../tags/tag14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1.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142.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xml"/><Relationship Id="rId1" Type="http://schemas.openxmlformats.org/officeDocument/2006/relationships/tags" Target="../tags/tag143.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144.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45.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xml"/><Relationship Id="rId1" Type="http://schemas.openxmlformats.org/officeDocument/2006/relationships/tags" Target="../tags/tag146.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47.xm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1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150.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52.xml"/><Relationship Id="rId4" Type="http://schemas.openxmlformats.org/officeDocument/2006/relationships/image" Target="../media/image46.png"/></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xml"/><Relationship Id="rId1" Type="http://schemas.openxmlformats.org/officeDocument/2006/relationships/tags" Target="../tags/tag153.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54.xml"/><Relationship Id="rId4" Type="http://schemas.openxmlformats.org/officeDocument/2006/relationships/image" Target="../media/image4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xml"/><Relationship Id="rId1" Type="http://schemas.openxmlformats.org/officeDocument/2006/relationships/tags" Target="../tags/tag155.xml"/><Relationship Id="rId5" Type="http://schemas.openxmlformats.org/officeDocument/2006/relationships/image" Target="../media/image49.png"/><Relationship Id="rId4" Type="http://schemas.openxmlformats.org/officeDocument/2006/relationships/image" Target="../media/image47.pn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2.xml"/><Relationship Id="rId1" Type="http://schemas.openxmlformats.org/officeDocument/2006/relationships/tags" Target="../tags/tag156.xml"/><Relationship Id="rId4" Type="http://schemas.openxmlformats.org/officeDocument/2006/relationships/image" Target="../media/image50.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2.xml"/><Relationship Id="rId1" Type="http://schemas.openxmlformats.org/officeDocument/2006/relationships/tags" Target="../tags/tag157.xml"/><Relationship Id="rId4" Type="http://schemas.openxmlformats.org/officeDocument/2006/relationships/image" Target="../media/image510.png"/></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8.xml"/><Relationship Id="rId2" Type="http://schemas.openxmlformats.org/officeDocument/2006/relationships/slideLayout" Target="../slideLayouts/slideLayout1.xml"/><Relationship Id="rId1"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2.xml"/><Relationship Id="rId1" Type="http://schemas.openxmlformats.org/officeDocument/2006/relationships/tags" Target="../tags/tag161.xml"/><Relationship Id="rId4" Type="http://schemas.openxmlformats.org/officeDocument/2006/relationships/image" Target="../media/image51.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2.xml"/><Relationship Id="rId1" Type="http://schemas.openxmlformats.org/officeDocument/2006/relationships/tags" Target="../tags/tag162.xml"/><Relationship Id="rId4" Type="http://schemas.openxmlformats.org/officeDocument/2006/relationships/image" Target="../media/image51.png"/></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5.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2.xml"/><Relationship Id="rId1" Type="http://schemas.openxmlformats.org/officeDocument/2006/relationships/tags" Target="../tags/tag168.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8.png"/></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2.xml"/><Relationship Id="rId1" Type="http://schemas.openxmlformats.org/officeDocument/2006/relationships/tags" Target="../tags/tag169.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2.xml"/><Relationship Id="rId1" Type="http://schemas.openxmlformats.org/officeDocument/2006/relationships/tags" Target="../tags/tag170.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2.xml"/><Relationship Id="rId1" Type="http://schemas.openxmlformats.org/officeDocument/2006/relationships/tags" Target="../tags/tag171.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72.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2.xml"/><Relationship Id="rId1" Type="http://schemas.openxmlformats.org/officeDocument/2006/relationships/tags" Target="../tags/tag173.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74.xml"/><Relationship Id="rId4" Type="http://schemas.openxmlformats.org/officeDocument/2006/relationships/image" Target="../media/image5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6.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7.xml"/><Relationship Id="rId2" Type="http://schemas.openxmlformats.org/officeDocument/2006/relationships/slideLayout" Target="../slideLayouts/slideLayout2.xml"/><Relationship Id="rId1" Type="http://schemas.openxmlformats.org/officeDocument/2006/relationships/tags" Target="../tags/tag177.xml"/></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68.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69.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70.xml"/><Relationship Id="rId2" Type="http://schemas.openxmlformats.org/officeDocument/2006/relationships/slideLayout" Target="../slideLayouts/slideLayout2.xml"/><Relationship Id="rId1" Type="http://schemas.openxmlformats.org/officeDocument/2006/relationships/tags" Target="../tags/tag180.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71.xml"/><Relationship Id="rId2" Type="http://schemas.openxmlformats.org/officeDocument/2006/relationships/slideLayout" Target="../slideLayouts/slideLayout1.xml"/><Relationship Id="rId1" Type="http://schemas.openxmlformats.org/officeDocument/2006/relationships/tags" Target="../tags/tag181.xml"/></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72.xml"/><Relationship Id="rId2" Type="http://schemas.openxmlformats.org/officeDocument/2006/relationships/slideLayout" Target="../slideLayouts/slideLayout2.xml"/><Relationship Id="rId1" Type="http://schemas.openxmlformats.org/officeDocument/2006/relationships/tags" Target="../tags/tag182.xml"/><Relationship Id="rId4" Type="http://schemas.openxmlformats.org/officeDocument/2006/relationships/image" Target="../media/image53.png"/></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2.xml"/><Relationship Id="rId1" Type="http://schemas.openxmlformats.org/officeDocument/2006/relationships/tags" Target="../tags/tag184.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74.xml"/><Relationship Id="rId2" Type="http://schemas.openxmlformats.org/officeDocument/2006/relationships/slideLayout" Target="../slideLayouts/slideLayout2.xml"/><Relationship Id="rId1" Type="http://schemas.openxmlformats.org/officeDocument/2006/relationships/tags" Target="../tags/tag186.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54.jpeg"/></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76.xml"/><Relationship Id="rId2" Type="http://schemas.openxmlformats.org/officeDocument/2006/relationships/slideLayout" Target="../slideLayouts/slideLayout2.xml"/><Relationship Id="rId1" Type="http://schemas.openxmlformats.org/officeDocument/2006/relationships/tags" Target="../tags/tag189.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77.xml"/><Relationship Id="rId2" Type="http://schemas.openxmlformats.org/officeDocument/2006/relationships/slideLayout" Target="../slideLayouts/slideLayout2.xml"/><Relationship Id="rId1" Type="http://schemas.openxmlformats.org/officeDocument/2006/relationships/tags" Target="../tags/tag191.xml"/><Relationship Id="rId4" Type="http://schemas.openxmlformats.org/officeDocument/2006/relationships/image" Target="../media/image55.pn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78.xml"/><Relationship Id="rId2" Type="http://schemas.openxmlformats.org/officeDocument/2006/relationships/slideLayout" Target="../slideLayouts/slideLayout2.xml"/><Relationship Id="rId1" Type="http://schemas.openxmlformats.org/officeDocument/2006/relationships/tags" Target="../tags/tag19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79.xml"/><Relationship Id="rId2" Type="http://schemas.openxmlformats.org/officeDocument/2006/relationships/slideLayout" Target="../slideLayouts/slideLayout2.xml"/><Relationship Id="rId1" Type="http://schemas.openxmlformats.org/officeDocument/2006/relationships/tags" Target="../tags/tag19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80.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2.xml"/><Relationship Id="rId1" Type="http://schemas.openxmlformats.org/officeDocument/2006/relationships/tags" Target="../tags/tag19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2.xml"/><Relationship Id="rId2" Type="http://schemas.openxmlformats.org/officeDocument/2006/relationships/slideLayout" Target="../slideLayouts/slideLayout2.xml"/><Relationship Id="rId1" Type="http://schemas.openxmlformats.org/officeDocument/2006/relationships/tags" Target="../tags/tag200.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2.xml"/><Relationship Id="rId1" Type="http://schemas.openxmlformats.org/officeDocument/2006/relationships/tags" Target="../tags/tag202.xml"/></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84.xml"/><Relationship Id="rId2" Type="http://schemas.openxmlformats.org/officeDocument/2006/relationships/slideLayout" Target="../slideLayouts/slideLayout2.xml"/><Relationship Id="rId1" Type="http://schemas.openxmlformats.org/officeDocument/2006/relationships/tags" Target="../tags/tag204.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85.xml"/><Relationship Id="rId2" Type="http://schemas.openxmlformats.org/officeDocument/2006/relationships/slideLayout" Target="../slideLayouts/slideLayout2.xml"/><Relationship Id="rId1" Type="http://schemas.openxmlformats.org/officeDocument/2006/relationships/tags" Target="../tags/tag206.xml"/><Relationship Id="rId4" Type="http://schemas.openxmlformats.org/officeDocument/2006/relationships/image" Target="../media/image56.png"/></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86.xml"/><Relationship Id="rId2" Type="http://schemas.openxmlformats.org/officeDocument/2006/relationships/slideLayout" Target="../slideLayouts/slideLayout2.xml"/><Relationship Id="rId1" Type="http://schemas.openxmlformats.org/officeDocument/2006/relationships/tags" Target="../tags/tag208.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87.xml"/><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8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89.xml"/><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9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91.xml"/><Relationship Id="rId2" Type="http://schemas.openxmlformats.org/officeDocument/2006/relationships/slideLayout" Target="../slideLayouts/slideLayout2.xml"/><Relationship Id="rId1" Type="http://schemas.openxmlformats.org/officeDocument/2006/relationships/tags" Target="../tags/tag216.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92.xml"/><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93.xml"/><Relationship Id="rId2" Type="http://schemas.openxmlformats.org/officeDocument/2006/relationships/slideLayout" Target="../slideLayouts/slideLayout2.xml"/><Relationship Id="rId1" Type="http://schemas.openxmlformats.org/officeDocument/2006/relationships/tags" Target="../tags/tag220.xm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2.xml"/><Relationship Id="rId1" Type="http://schemas.openxmlformats.org/officeDocument/2006/relationships/tags" Target="../tags/tag222.xm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95.xml"/><Relationship Id="rId2" Type="http://schemas.openxmlformats.org/officeDocument/2006/relationships/slideLayout" Target="../slideLayouts/slideLayout2.xml"/><Relationship Id="rId1" Type="http://schemas.openxmlformats.org/officeDocument/2006/relationships/tags" Target="../tags/tag224.xml"/><Relationship Id="rId4" Type="http://schemas.openxmlformats.org/officeDocument/2006/relationships/image" Target="../media/image57.jpeg"/></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96.xml"/><Relationship Id="rId2" Type="http://schemas.openxmlformats.org/officeDocument/2006/relationships/slideLayout" Target="../slideLayouts/slideLayout2.xml"/><Relationship Id="rId1" Type="http://schemas.openxmlformats.org/officeDocument/2006/relationships/tags" Target="../tags/tag226.xml"/><Relationship Id="rId4" Type="http://schemas.openxmlformats.org/officeDocument/2006/relationships/image" Target="../media/image58.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97.xml"/><Relationship Id="rId2" Type="http://schemas.openxmlformats.org/officeDocument/2006/relationships/slideLayout" Target="../slideLayouts/slideLayout2.xml"/><Relationship Id="rId1" Type="http://schemas.openxmlformats.org/officeDocument/2006/relationships/tags" Target="../tags/tag228.xml"/><Relationship Id="rId4" Type="http://schemas.openxmlformats.org/officeDocument/2006/relationships/image" Target="../media/image59.pn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98.xml"/><Relationship Id="rId2" Type="http://schemas.openxmlformats.org/officeDocument/2006/relationships/slideLayout" Target="../slideLayouts/slideLayout2.xml"/><Relationship Id="rId1" Type="http://schemas.openxmlformats.org/officeDocument/2006/relationships/tags" Target="../tags/tag230.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8.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99.xml"/><Relationship Id="rId2" Type="http://schemas.openxmlformats.org/officeDocument/2006/relationships/slideLayout" Target="../slideLayouts/slideLayout2.xml"/><Relationship Id="rId1" Type="http://schemas.openxmlformats.org/officeDocument/2006/relationships/tags" Target="../tags/tag232.xml"/><Relationship Id="rId4" Type="http://schemas.openxmlformats.org/officeDocument/2006/relationships/image" Target="../media/image61.png"/></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200.xml"/><Relationship Id="rId2" Type="http://schemas.openxmlformats.org/officeDocument/2006/relationships/slideLayout" Target="../slideLayouts/slideLayout2.xml"/><Relationship Id="rId1" Type="http://schemas.openxmlformats.org/officeDocument/2006/relationships/tags" Target="../tags/tag234.xml"/><Relationship Id="rId4" Type="http://schemas.openxmlformats.org/officeDocument/2006/relationships/image" Target="../media/image62.png"/></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201.xml"/><Relationship Id="rId2" Type="http://schemas.openxmlformats.org/officeDocument/2006/relationships/slideLayout" Target="../slideLayouts/slideLayout2.xml"/><Relationship Id="rId1" Type="http://schemas.openxmlformats.org/officeDocument/2006/relationships/tags" Target="../tags/tag236.xml"/><Relationship Id="rId4" Type="http://schemas.openxmlformats.org/officeDocument/2006/relationships/image" Target="../media/image63.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202.xml"/><Relationship Id="rId2" Type="http://schemas.openxmlformats.org/officeDocument/2006/relationships/slideLayout" Target="../slideLayouts/slideLayout2.xml"/><Relationship Id="rId1" Type="http://schemas.openxmlformats.org/officeDocument/2006/relationships/tags" Target="../tags/tag238.xml"/><Relationship Id="rId5" Type="http://schemas.openxmlformats.org/officeDocument/2006/relationships/image" Target="../media/image65.png"/><Relationship Id="rId4" Type="http://schemas.openxmlformats.org/officeDocument/2006/relationships/image" Target="../media/image64.png"/></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203.xml"/><Relationship Id="rId2" Type="http://schemas.openxmlformats.org/officeDocument/2006/relationships/slideLayout" Target="../slideLayouts/slideLayout2.xml"/><Relationship Id="rId1" Type="http://schemas.openxmlformats.org/officeDocument/2006/relationships/tags" Target="../tags/tag240.xml"/><Relationship Id="rId4" Type="http://schemas.openxmlformats.org/officeDocument/2006/relationships/image" Target="../media/image66.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204.xml"/><Relationship Id="rId2" Type="http://schemas.openxmlformats.org/officeDocument/2006/relationships/slideLayout" Target="../slideLayouts/slideLayout2.xml"/><Relationship Id="rId1" Type="http://schemas.openxmlformats.org/officeDocument/2006/relationships/tags" Target="../tags/tag242.xml"/><Relationship Id="rId5" Type="http://schemas.openxmlformats.org/officeDocument/2006/relationships/image" Target="../media/image68.png"/><Relationship Id="rId4" Type="http://schemas.openxmlformats.org/officeDocument/2006/relationships/image" Target="../media/image67.png"/></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205.xml"/><Relationship Id="rId2" Type="http://schemas.openxmlformats.org/officeDocument/2006/relationships/slideLayout" Target="../slideLayouts/slideLayout2.xml"/><Relationship Id="rId1" Type="http://schemas.openxmlformats.org/officeDocument/2006/relationships/tags" Target="../tags/tag244.xml"/><Relationship Id="rId4" Type="http://schemas.openxmlformats.org/officeDocument/2006/relationships/image" Target="../media/image62.png"/></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206.xml"/><Relationship Id="rId2" Type="http://schemas.openxmlformats.org/officeDocument/2006/relationships/slideLayout" Target="../slideLayouts/slideLayout2.xml"/><Relationship Id="rId1" Type="http://schemas.openxmlformats.org/officeDocument/2006/relationships/tags" Target="../tags/tag24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207.xml"/><Relationship Id="rId2" Type="http://schemas.openxmlformats.org/officeDocument/2006/relationships/slideLayout" Target="../slideLayouts/slideLayout2.xml"/><Relationship Id="rId1" Type="http://schemas.openxmlformats.org/officeDocument/2006/relationships/tags" Target="../tags/tag248.xml"/><Relationship Id="rId4" Type="http://schemas.openxmlformats.org/officeDocument/2006/relationships/image" Target="../media/image61.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208.xml"/><Relationship Id="rId2" Type="http://schemas.openxmlformats.org/officeDocument/2006/relationships/slideLayout" Target="../slideLayouts/slideLayout2.xml"/><Relationship Id="rId1" Type="http://schemas.openxmlformats.org/officeDocument/2006/relationships/tags" Target="../tags/tag250.xml"/><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tags" Target="../tags/tag26.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209.xml"/><Relationship Id="rId2" Type="http://schemas.openxmlformats.org/officeDocument/2006/relationships/slideLayout" Target="../slideLayouts/slideLayout2.xml"/><Relationship Id="rId1" Type="http://schemas.openxmlformats.org/officeDocument/2006/relationships/tags" Target="../tags/tag252.xml"/><Relationship Id="rId4" Type="http://schemas.openxmlformats.org/officeDocument/2006/relationships/image" Target="../media/image69.png"/></Relationships>
</file>

<file path=ppt/slides/_rels/slide211.xml.rels><?xml version="1.0" encoding="UTF-8" standalone="yes"?>
<Relationships xmlns="http://schemas.openxmlformats.org/package/2006/relationships"><Relationship Id="rId3" Type="http://schemas.openxmlformats.org/officeDocument/2006/relationships/notesSlide" Target="../notesSlides/notesSlide210.xml"/><Relationship Id="rId2" Type="http://schemas.openxmlformats.org/officeDocument/2006/relationships/slideLayout" Target="../slideLayouts/slideLayout2.xml"/><Relationship Id="rId1" Type="http://schemas.openxmlformats.org/officeDocument/2006/relationships/tags" Target="../tags/tag254.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211.xml"/><Relationship Id="rId2" Type="http://schemas.openxmlformats.org/officeDocument/2006/relationships/slideLayout" Target="../slideLayouts/slideLayout2.xml"/><Relationship Id="rId1" Type="http://schemas.openxmlformats.org/officeDocument/2006/relationships/tags" Target="../tags/tag256.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212.xml"/><Relationship Id="rId2" Type="http://schemas.openxmlformats.org/officeDocument/2006/relationships/slideLayout" Target="../slideLayouts/slideLayout2.xml"/><Relationship Id="rId1" Type="http://schemas.openxmlformats.org/officeDocument/2006/relationships/tags" Target="../tags/tag258.xml"/><Relationship Id="rId5" Type="http://schemas.openxmlformats.org/officeDocument/2006/relationships/image" Target="../media/image71.png"/><Relationship Id="rId4" Type="http://schemas.openxmlformats.org/officeDocument/2006/relationships/image" Target="../media/image70.png"/></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213.xml"/><Relationship Id="rId2" Type="http://schemas.openxmlformats.org/officeDocument/2006/relationships/slideLayout" Target="../slideLayouts/slideLayout2.xml"/><Relationship Id="rId1" Type="http://schemas.openxmlformats.org/officeDocument/2006/relationships/tags" Target="../tags/tag260.xml"/><Relationship Id="rId4" Type="http://schemas.openxmlformats.org/officeDocument/2006/relationships/image" Target="../media/image72.jpg"/></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2.xml"/><Relationship Id="rId1" Type="http://schemas.openxmlformats.org/officeDocument/2006/relationships/tags" Target="../tags/tag262.xml"/><Relationship Id="rId4" Type="http://schemas.openxmlformats.org/officeDocument/2006/relationships/image" Target="../media/image73.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215.xml"/><Relationship Id="rId2" Type="http://schemas.openxmlformats.org/officeDocument/2006/relationships/slideLayout" Target="../slideLayouts/slideLayout2.xml"/><Relationship Id="rId1" Type="http://schemas.openxmlformats.org/officeDocument/2006/relationships/tags" Target="../tags/tag264.xml"/><Relationship Id="rId4" Type="http://schemas.openxmlformats.org/officeDocument/2006/relationships/image" Target="../media/image74.jpeg"/></Relationships>
</file>

<file path=ppt/slides/_rels/slide217.xml.rels><?xml version="1.0" encoding="UTF-8" standalone="yes"?>
<Relationships xmlns="http://schemas.openxmlformats.org/package/2006/relationships"><Relationship Id="rId3" Type="http://schemas.openxmlformats.org/officeDocument/2006/relationships/notesSlide" Target="../notesSlides/notesSlide216.xml"/><Relationship Id="rId2" Type="http://schemas.openxmlformats.org/officeDocument/2006/relationships/slideLayout" Target="../slideLayouts/slideLayout2.xml"/><Relationship Id="rId1" Type="http://schemas.openxmlformats.org/officeDocument/2006/relationships/tags" Target="../tags/tag266.xml"/></Relationships>
</file>

<file path=ppt/slides/_rels/slide218.xml.rels><?xml version="1.0" encoding="UTF-8" standalone="yes"?>
<Relationships xmlns="http://schemas.openxmlformats.org/package/2006/relationships"><Relationship Id="rId3" Type="http://schemas.openxmlformats.org/officeDocument/2006/relationships/notesSlide" Target="../notesSlides/notesSlide217.xml"/><Relationship Id="rId2" Type="http://schemas.openxmlformats.org/officeDocument/2006/relationships/slideLayout" Target="../slideLayouts/slideLayout1.xml"/><Relationship Id="rId1" Type="http://schemas.openxmlformats.org/officeDocument/2006/relationships/tags" Target="../tags/tag267.xml"/></Relationships>
</file>

<file path=ppt/slides/_rels/slide219.xml.rels><?xml version="1.0" encoding="UTF-8" standalone="yes"?>
<Relationships xmlns="http://schemas.openxmlformats.org/package/2006/relationships"><Relationship Id="rId3" Type="http://schemas.openxmlformats.org/officeDocument/2006/relationships/notesSlide" Target="../notesSlides/notesSlide218.xml"/><Relationship Id="rId2" Type="http://schemas.openxmlformats.org/officeDocument/2006/relationships/slideLayout" Target="../slideLayouts/slideLayout2.xml"/><Relationship Id="rId1" Type="http://schemas.openxmlformats.org/officeDocument/2006/relationships/tags" Target="../tags/tag26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20.xml.rels><?xml version="1.0" encoding="UTF-8" standalone="yes"?>
<Relationships xmlns="http://schemas.openxmlformats.org/package/2006/relationships"><Relationship Id="rId3" Type="http://schemas.openxmlformats.org/officeDocument/2006/relationships/notesSlide" Target="../notesSlides/notesSlide219.xml"/><Relationship Id="rId2" Type="http://schemas.openxmlformats.org/officeDocument/2006/relationships/slideLayout" Target="../slideLayouts/slideLayout1.xml"/><Relationship Id="rId1" Type="http://schemas.openxmlformats.org/officeDocument/2006/relationships/tags" Target="../tags/tag269.xml"/></Relationships>
</file>

<file path=ppt/slides/_rels/slide221.xml.rels><?xml version="1.0" encoding="UTF-8" standalone="yes"?>
<Relationships xmlns="http://schemas.openxmlformats.org/package/2006/relationships"><Relationship Id="rId3" Type="http://schemas.openxmlformats.org/officeDocument/2006/relationships/notesSlide" Target="../notesSlides/notesSlide220.xml"/><Relationship Id="rId2" Type="http://schemas.openxmlformats.org/officeDocument/2006/relationships/slideLayout" Target="../slideLayouts/slideLayout2.xml"/><Relationship Id="rId1" Type="http://schemas.openxmlformats.org/officeDocument/2006/relationships/tags" Target="../tags/tag270.xml"/><Relationship Id="rId4" Type="http://schemas.openxmlformats.org/officeDocument/2006/relationships/image" Target="../media/image75.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221.xml"/><Relationship Id="rId2" Type="http://schemas.openxmlformats.org/officeDocument/2006/relationships/slideLayout" Target="../slideLayouts/slideLayout2.xml"/><Relationship Id="rId1" Type="http://schemas.openxmlformats.org/officeDocument/2006/relationships/tags" Target="../tags/tag271.xml"/><Relationship Id="rId4" Type="http://schemas.openxmlformats.org/officeDocument/2006/relationships/image" Target="../media/image76.png"/></Relationships>
</file>

<file path=ppt/slides/_rels/slide2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notesSlide" Target="../notesSlides/notesSlide222.xml"/><Relationship Id="rId7" Type="http://schemas.openxmlformats.org/officeDocument/2006/relationships/diagramColors" Target="../diagrams/colors3.xml"/><Relationship Id="rId2" Type="http://schemas.openxmlformats.org/officeDocument/2006/relationships/slideLayout" Target="../slideLayouts/slideLayout2.xml"/><Relationship Id="rId1" Type="http://schemas.openxmlformats.org/officeDocument/2006/relationships/tags" Target="../tags/tag27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223.xml"/><Relationship Id="rId2" Type="http://schemas.openxmlformats.org/officeDocument/2006/relationships/slideLayout" Target="../slideLayouts/slideLayout1.xml"/><Relationship Id="rId1" Type="http://schemas.openxmlformats.org/officeDocument/2006/relationships/tags" Target="../tags/tag273.xml"/></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224.xml"/><Relationship Id="rId2" Type="http://schemas.openxmlformats.org/officeDocument/2006/relationships/slideLayout" Target="../slideLayouts/slideLayout2.xml"/><Relationship Id="rId1" Type="http://schemas.openxmlformats.org/officeDocument/2006/relationships/tags" Target="../tags/tag274.xml"/><Relationship Id="rId4" Type="http://schemas.openxmlformats.org/officeDocument/2006/relationships/image" Target="../media/image8.png"/></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5.xml"/><Relationship Id="rId2" Type="http://schemas.openxmlformats.org/officeDocument/2006/relationships/slideLayout" Target="../slideLayouts/slideLayout2.xml"/><Relationship Id="rId1" Type="http://schemas.openxmlformats.org/officeDocument/2006/relationships/tags" Target="../tags/tag275.xml"/></Relationships>
</file>

<file path=ppt/slides/_rels/slide227.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2.xml"/><Relationship Id="rId1" Type="http://schemas.openxmlformats.org/officeDocument/2006/relationships/tags" Target="../tags/tag276.xml"/></Relationships>
</file>

<file path=ppt/slides/_rels/slide228.xml.rels><?xml version="1.0" encoding="UTF-8" standalone="yes"?>
<Relationships xmlns="http://schemas.openxmlformats.org/package/2006/relationships"><Relationship Id="rId3" Type="http://schemas.openxmlformats.org/officeDocument/2006/relationships/notesSlide" Target="../notesSlides/notesSlide227.xml"/><Relationship Id="rId2" Type="http://schemas.openxmlformats.org/officeDocument/2006/relationships/slideLayout" Target="../slideLayouts/slideLayout1.xml"/><Relationship Id="rId1" Type="http://schemas.openxmlformats.org/officeDocument/2006/relationships/tags" Target="../tags/tag277.xml"/></Relationships>
</file>

<file path=ppt/slides/_rels/slide229.xml.rels><?xml version="1.0" encoding="UTF-8" standalone="yes"?>
<Relationships xmlns="http://schemas.openxmlformats.org/package/2006/relationships"><Relationship Id="rId3" Type="http://schemas.openxmlformats.org/officeDocument/2006/relationships/notesSlide" Target="../notesSlides/notesSlide228.xml"/><Relationship Id="rId2" Type="http://schemas.openxmlformats.org/officeDocument/2006/relationships/slideLayout" Target="../slideLayouts/slideLayout2.xml"/><Relationship Id="rId1" Type="http://schemas.openxmlformats.org/officeDocument/2006/relationships/tags" Target="../tags/tag278.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229.xml"/><Relationship Id="rId2" Type="http://schemas.openxmlformats.org/officeDocument/2006/relationships/slideLayout" Target="../slideLayouts/slideLayout2.xml"/><Relationship Id="rId1" Type="http://schemas.openxmlformats.org/officeDocument/2006/relationships/tags" Target="../tags/tag279.xml"/><Relationship Id="rId4" Type="http://schemas.openxmlformats.org/officeDocument/2006/relationships/image" Target="../media/image77.png"/></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230.xml"/><Relationship Id="rId2" Type="http://schemas.openxmlformats.org/officeDocument/2006/relationships/slideLayout" Target="../slideLayouts/slideLayout2.xml"/><Relationship Id="rId1" Type="http://schemas.openxmlformats.org/officeDocument/2006/relationships/tags" Target="../tags/tag280.xml"/><Relationship Id="rId4" Type="http://schemas.openxmlformats.org/officeDocument/2006/relationships/image" Target="../media/image78.png"/></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231.xml"/><Relationship Id="rId2" Type="http://schemas.openxmlformats.org/officeDocument/2006/relationships/slideLayout" Target="../slideLayouts/slideLayout2.xml"/><Relationship Id="rId1" Type="http://schemas.openxmlformats.org/officeDocument/2006/relationships/tags" Target="../tags/tag281.xml"/><Relationship Id="rId4" Type="http://schemas.openxmlformats.org/officeDocument/2006/relationships/image" Target="../media/image79.jpeg"/></Relationships>
</file>

<file path=ppt/slides/_rels/slide233.xml.rels><?xml version="1.0" encoding="UTF-8" standalone="yes"?>
<Relationships xmlns="http://schemas.openxmlformats.org/package/2006/relationships"><Relationship Id="rId3" Type="http://schemas.openxmlformats.org/officeDocument/2006/relationships/notesSlide" Target="../notesSlides/notesSlide232.xml"/><Relationship Id="rId2" Type="http://schemas.openxmlformats.org/officeDocument/2006/relationships/slideLayout" Target="../slideLayouts/slideLayout2.xml"/><Relationship Id="rId1" Type="http://schemas.openxmlformats.org/officeDocument/2006/relationships/tags" Target="../tags/tag282.xml"/><Relationship Id="rId4" Type="http://schemas.openxmlformats.org/officeDocument/2006/relationships/image" Target="../media/image80.png"/></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233.xml"/><Relationship Id="rId2" Type="http://schemas.openxmlformats.org/officeDocument/2006/relationships/slideLayout" Target="../slideLayouts/slideLayout2.xml"/><Relationship Id="rId1" Type="http://schemas.openxmlformats.org/officeDocument/2006/relationships/tags" Target="../tags/tag283.xml"/><Relationship Id="rId4" Type="http://schemas.openxmlformats.org/officeDocument/2006/relationships/image" Target="../media/image81.jpg"/></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234.xml"/><Relationship Id="rId2" Type="http://schemas.openxmlformats.org/officeDocument/2006/relationships/slideLayout" Target="../slideLayouts/slideLayout2.xml"/><Relationship Id="rId1" Type="http://schemas.openxmlformats.org/officeDocument/2006/relationships/tags" Target="../tags/tag284.xml"/><Relationship Id="rId4" Type="http://schemas.openxmlformats.org/officeDocument/2006/relationships/image" Target="../media/image82.jpeg"/></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235.xml"/><Relationship Id="rId2" Type="http://schemas.openxmlformats.org/officeDocument/2006/relationships/slideLayout" Target="../slideLayouts/slideLayout2.xml"/><Relationship Id="rId1" Type="http://schemas.openxmlformats.org/officeDocument/2006/relationships/tags" Target="../tags/tag285.xml"/><Relationship Id="rId4" Type="http://schemas.openxmlformats.org/officeDocument/2006/relationships/image" Target="../media/image83.jpeg"/></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236.xml"/><Relationship Id="rId2" Type="http://schemas.openxmlformats.org/officeDocument/2006/relationships/slideLayout" Target="../slideLayouts/slideLayout1.xml"/><Relationship Id="rId1" Type="http://schemas.openxmlformats.org/officeDocument/2006/relationships/tags" Target="../tags/tag286.xml"/></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237.xml"/><Relationship Id="rId2" Type="http://schemas.openxmlformats.org/officeDocument/2006/relationships/slideLayout" Target="../slideLayouts/slideLayout2.xml"/><Relationship Id="rId1" Type="http://schemas.openxmlformats.org/officeDocument/2006/relationships/tags" Target="../tags/tag287.xml"/></Relationships>
</file>

<file path=ppt/slides/_rels/slide23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238.xml"/><Relationship Id="rId7" Type="http://schemas.openxmlformats.org/officeDocument/2006/relationships/diagramColors" Target="../diagrams/colors4.xml"/><Relationship Id="rId2" Type="http://schemas.openxmlformats.org/officeDocument/2006/relationships/slideLayout" Target="../slideLayouts/slideLayout2.xml"/><Relationship Id="rId1" Type="http://schemas.openxmlformats.org/officeDocument/2006/relationships/tags" Target="../tags/tag28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239.xml"/><Relationship Id="rId2" Type="http://schemas.openxmlformats.org/officeDocument/2006/relationships/slideLayout" Target="../slideLayouts/slideLayout2.xml"/><Relationship Id="rId1" Type="http://schemas.openxmlformats.org/officeDocument/2006/relationships/tags" Target="../tags/tag289.xml"/></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240.xml"/><Relationship Id="rId2" Type="http://schemas.openxmlformats.org/officeDocument/2006/relationships/slideLayout" Target="../slideLayouts/slideLayout2.xml"/><Relationship Id="rId1" Type="http://schemas.openxmlformats.org/officeDocument/2006/relationships/tags" Target="../tags/tag290.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241.xml"/><Relationship Id="rId2" Type="http://schemas.openxmlformats.org/officeDocument/2006/relationships/slideLayout" Target="../slideLayouts/slideLayout2.xml"/><Relationship Id="rId1" Type="http://schemas.openxmlformats.org/officeDocument/2006/relationships/tags" Target="../tags/tag291.xml"/></Relationships>
</file>

<file path=ppt/slides/_rels/slide243.xml.rels><?xml version="1.0" encoding="UTF-8" standalone="yes"?>
<Relationships xmlns="http://schemas.openxmlformats.org/package/2006/relationships"><Relationship Id="rId3" Type="http://schemas.openxmlformats.org/officeDocument/2006/relationships/notesSlide" Target="../notesSlides/notesSlide242.xml"/><Relationship Id="rId2" Type="http://schemas.openxmlformats.org/officeDocument/2006/relationships/slideLayout" Target="../slideLayouts/slideLayout2.xml"/><Relationship Id="rId1" Type="http://schemas.openxmlformats.org/officeDocument/2006/relationships/tags" Target="../tags/tag292.xml"/><Relationship Id="rId4" Type="http://schemas.openxmlformats.org/officeDocument/2006/relationships/image" Target="../media/image89.png"/></Relationships>
</file>

<file path=ppt/slides/_rels/slide244.xml.rels><?xml version="1.0" encoding="UTF-8" standalone="yes"?>
<Relationships xmlns="http://schemas.openxmlformats.org/package/2006/relationships"><Relationship Id="rId3" Type="http://schemas.openxmlformats.org/officeDocument/2006/relationships/notesSlide" Target="../notesSlides/notesSlide243.xml"/><Relationship Id="rId2" Type="http://schemas.openxmlformats.org/officeDocument/2006/relationships/slideLayout" Target="../slideLayouts/slideLayout2.xml"/><Relationship Id="rId1" Type="http://schemas.openxmlformats.org/officeDocument/2006/relationships/tags" Target="../tags/tag293.xml"/><Relationship Id="rId4" Type="http://schemas.openxmlformats.org/officeDocument/2006/relationships/image" Target="../media/image90.png"/></Relationships>
</file>

<file path=ppt/slides/_rels/slide245.xml.rels><?xml version="1.0" encoding="UTF-8" standalone="yes"?>
<Relationships xmlns="http://schemas.openxmlformats.org/package/2006/relationships"><Relationship Id="rId3" Type="http://schemas.openxmlformats.org/officeDocument/2006/relationships/notesSlide" Target="../notesSlides/notesSlide244.xml"/><Relationship Id="rId2" Type="http://schemas.openxmlformats.org/officeDocument/2006/relationships/slideLayout" Target="../slideLayouts/slideLayout2.xml"/><Relationship Id="rId1" Type="http://schemas.openxmlformats.org/officeDocument/2006/relationships/tags" Target="../tags/tag294.xml"/><Relationship Id="rId4" Type="http://schemas.openxmlformats.org/officeDocument/2006/relationships/image" Target="../media/image91.jpeg"/></Relationships>
</file>

<file path=ppt/slides/_rels/slide246.xml.rels><?xml version="1.0" encoding="UTF-8" standalone="yes"?>
<Relationships xmlns="http://schemas.openxmlformats.org/package/2006/relationships"><Relationship Id="rId3" Type="http://schemas.openxmlformats.org/officeDocument/2006/relationships/notesSlide" Target="../notesSlides/notesSlide245.xml"/><Relationship Id="rId2" Type="http://schemas.openxmlformats.org/officeDocument/2006/relationships/slideLayout" Target="../slideLayouts/slideLayout2.xml"/><Relationship Id="rId1" Type="http://schemas.openxmlformats.org/officeDocument/2006/relationships/tags" Target="../tags/tag295.xml"/></Relationships>
</file>

<file path=ppt/slides/_rels/slide247.xml.rels><?xml version="1.0" encoding="UTF-8" standalone="yes"?>
<Relationships xmlns="http://schemas.openxmlformats.org/package/2006/relationships"><Relationship Id="rId3" Type="http://schemas.openxmlformats.org/officeDocument/2006/relationships/notesSlide" Target="../notesSlides/notesSlide246.xml"/><Relationship Id="rId2" Type="http://schemas.openxmlformats.org/officeDocument/2006/relationships/slideLayout" Target="../slideLayouts/slideLayout2.xml"/><Relationship Id="rId1" Type="http://schemas.openxmlformats.org/officeDocument/2006/relationships/tags" Target="../tags/tag296.xml"/></Relationships>
</file>

<file path=ppt/slides/_rels/slide248.xml.rels><?xml version="1.0" encoding="UTF-8" standalone="yes"?>
<Relationships xmlns="http://schemas.openxmlformats.org/package/2006/relationships"><Relationship Id="rId3" Type="http://schemas.openxmlformats.org/officeDocument/2006/relationships/notesSlide" Target="../notesSlides/notesSlide247.xml"/><Relationship Id="rId2" Type="http://schemas.openxmlformats.org/officeDocument/2006/relationships/slideLayout" Target="../slideLayouts/slideLayout2.xml"/><Relationship Id="rId1" Type="http://schemas.openxmlformats.org/officeDocument/2006/relationships/tags" Target="../tags/tag297.xml"/></Relationships>
</file>

<file path=ppt/slides/_rels/slide249.xml.rels><?xml version="1.0" encoding="UTF-8" standalone="yes"?>
<Relationships xmlns="http://schemas.openxmlformats.org/package/2006/relationships"><Relationship Id="rId3" Type="http://schemas.openxmlformats.org/officeDocument/2006/relationships/notesSlide" Target="../notesSlides/notesSlide248.xml"/><Relationship Id="rId2" Type="http://schemas.openxmlformats.org/officeDocument/2006/relationships/slideLayout" Target="../slideLayouts/slideLayout2.xml"/><Relationship Id="rId1" Type="http://schemas.openxmlformats.org/officeDocument/2006/relationships/tags" Target="../tags/tag298.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9.png"/></Relationships>
</file>

<file path=ppt/slides/_rels/slide250.xml.rels><?xml version="1.0" encoding="UTF-8" standalone="yes"?>
<Relationships xmlns="http://schemas.openxmlformats.org/package/2006/relationships"><Relationship Id="rId3" Type="http://schemas.openxmlformats.org/officeDocument/2006/relationships/notesSlide" Target="../notesSlides/notesSlide249.xml"/><Relationship Id="rId2" Type="http://schemas.openxmlformats.org/officeDocument/2006/relationships/slideLayout" Target="../slideLayouts/slideLayout1.xml"/><Relationship Id="rId1" Type="http://schemas.openxmlformats.org/officeDocument/2006/relationships/tags" Target="../tags/tag299.xml"/></Relationships>
</file>

<file path=ppt/slides/_rels/slide251.xml.rels><?xml version="1.0" encoding="UTF-8" standalone="yes"?>
<Relationships xmlns="http://schemas.openxmlformats.org/package/2006/relationships"><Relationship Id="rId3" Type="http://schemas.openxmlformats.org/officeDocument/2006/relationships/notesSlide" Target="../notesSlides/notesSlide250.xml"/><Relationship Id="rId2" Type="http://schemas.openxmlformats.org/officeDocument/2006/relationships/slideLayout" Target="../slideLayouts/slideLayout2.xml"/><Relationship Id="rId1" Type="http://schemas.openxmlformats.org/officeDocument/2006/relationships/tags" Target="../tags/tag300.xml"/></Relationships>
</file>

<file path=ppt/slides/_rels/slide252.xml.rels><?xml version="1.0" encoding="UTF-8" standalone="yes"?>
<Relationships xmlns="http://schemas.openxmlformats.org/package/2006/relationships"><Relationship Id="rId3" Type="http://schemas.openxmlformats.org/officeDocument/2006/relationships/notesSlide" Target="../notesSlides/notesSlide251.xml"/><Relationship Id="rId2" Type="http://schemas.openxmlformats.org/officeDocument/2006/relationships/slideLayout" Target="../slideLayouts/slideLayout1.xml"/><Relationship Id="rId1" Type="http://schemas.openxmlformats.org/officeDocument/2006/relationships/tags" Target="../tags/tag301.xml"/></Relationships>
</file>

<file path=ppt/slides/_rels/slide253.xml.rels><?xml version="1.0" encoding="UTF-8" standalone="yes"?>
<Relationships xmlns="http://schemas.openxmlformats.org/package/2006/relationships"><Relationship Id="rId3" Type="http://schemas.openxmlformats.org/officeDocument/2006/relationships/notesSlide" Target="../notesSlides/notesSlide252.xml"/><Relationship Id="rId2" Type="http://schemas.openxmlformats.org/officeDocument/2006/relationships/slideLayout" Target="../slideLayouts/slideLayout2.xml"/><Relationship Id="rId1" Type="http://schemas.openxmlformats.org/officeDocument/2006/relationships/tags" Target="../tags/tag302.xml"/></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253.xml"/><Relationship Id="rId2" Type="http://schemas.openxmlformats.org/officeDocument/2006/relationships/slideLayout" Target="../slideLayouts/slideLayout1.xml"/><Relationship Id="rId1" Type="http://schemas.openxmlformats.org/officeDocument/2006/relationships/tags" Target="../tags/tag303.xml"/></Relationships>
</file>

<file path=ppt/slides/_rels/slide255.xml.rels><?xml version="1.0" encoding="UTF-8" standalone="yes"?>
<Relationships xmlns="http://schemas.openxmlformats.org/package/2006/relationships"><Relationship Id="rId3" Type="http://schemas.openxmlformats.org/officeDocument/2006/relationships/notesSlide" Target="../notesSlides/notesSlide254.xml"/><Relationship Id="rId2" Type="http://schemas.openxmlformats.org/officeDocument/2006/relationships/slideLayout" Target="../slideLayouts/slideLayout2.xml"/><Relationship Id="rId1" Type="http://schemas.openxmlformats.org/officeDocument/2006/relationships/tags" Target="../tags/tag304.xml"/><Relationship Id="rId4" Type="http://schemas.openxmlformats.org/officeDocument/2006/relationships/image" Target="../media/image92.emf"/></Relationships>
</file>

<file path=ppt/slides/_rels/slide256.xml.rels><?xml version="1.0" encoding="UTF-8" standalone="yes"?>
<Relationships xmlns="http://schemas.openxmlformats.org/package/2006/relationships"><Relationship Id="rId3" Type="http://schemas.openxmlformats.org/officeDocument/2006/relationships/notesSlide" Target="../notesSlides/notesSlide255.xml"/><Relationship Id="rId2" Type="http://schemas.openxmlformats.org/officeDocument/2006/relationships/slideLayout" Target="../slideLayouts/slideLayout2.xml"/><Relationship Id="rId1" Type="http://schemas.openxmlformats.org/officeDocument/2006/relationships/tags" Target="../tags/tag305.xml"/></Relationships>
</file>

<file path=ppt/slides/_rels/slide257.xml.rels><?xml version="1.0" encoding="UTF-8" standalone="yes"?>
<Relationships xmlns="http://schemas.openxmlformats.org/package/2006/relationships"><Relationship Id="rId3" Type="http://schemas.openxmlformats.org/officeDocument/2006/relationships/notesSlide" Target="../notesSlides/notesSlide256.xml"/><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257.xml"/><Relationship Id="rId2" Type="http://schemas.openxmlformats.org/officeDocument/2006/relationships/slideLayout" Target="../slideLayouts/slideLayout2.xml"/><Relationship Id="rId1" Type="http://schemas.openxmlformats.org/officeDocument/2006/relationships/tags" Target="../tags/tag307.xml"/><Relationship Id="rId4" Type="http://schemas.openxmlformats.org/officeDocument/2006/relationships/image" Target="../media/image93.emf"/></Relationships>
</file>

<file path=ppt/slides/_rels/slide259.xml.rels><?xml version="1.0" encoding="UTF-8" standalone="yes"?>
<Relationships xmlns="http://schemas.openxmlformats.org/package/2006/relationships"><Relationship Id="rId3" Type="http://schemas.openxmlformats.org/officeDocument/2006/relationships/notesSlide" Target="../notesSlides/notesSlide258.xml"/><Relationship Id="rId2" Type="http://schemas.openxmlformats.org/officeDocument/2006/relationships/slideLayout" Target="../slideLayouts/slideLayout2.xml"/><Relationship Id="rId1" Type="http://schemas.openxmlformats.org/officeDocument/2006/relationships/tags" Target="../tags/tag30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260.xml.rels><?xml version="1.0" encoding="UTF-8" standalone="yes"?>
<Relationships xmlns="http://schemas.openxmlformats.org/package/2006/relationships"><Relationship Id="rId3" Type="http://schemas.openxmlformats.org/officeDocument/2006/relationships/notesSlide" Target="../notesSlides/notesSlide259.xml"/><Relationship Id="rId2" Type="http://schemas.openxmlformats.org/officeDocument/2006/relationships/slideLayout" Target="../slideLayouts/slideLayout2.xml"/><Relationship Id="rId1" Type="http://schemas.openxmlformats.org/officeDocument/2006/relationships/tags" Target="../tags/tag309.xml"/><Relationship Id="rId4" Type="http://schemas.openxmlformats.org/officeDocument/2006/relationships/image" Target="../media/image94.emf"/></Relationships>
</file>

<file path=ppt/slides/_rels/slide261.xml.rels><?xml version="1.0" encoding="UTF-8" standalone="yes"?>
<Relationships xmlns="http://schemas.openxmlformats.org/package/2006/relationships"><Relationship Id="rId3" Type="http://schemas.openxmlformats.org/officeDocument/2006/relationships/notesSlide" Target="../notesSlides/notesSlide260.xml"/><Relationship Id="rId2" Type="http://schemas.openxmlformats.org/officeDocument/2006/relationships/slideLayout" Target="../slideLayouts/slideLayout2.xml"/><Relationship Id="rId1" Type="http://schemas.openxmlformats.org/officeDocument/2006/relationships/tags" Target="../tags/tag310.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261.xml"/><Relationship Id="rId2" Type="http://schemas.openxmlformats.org/officeDocument/2006/relationships/slideLayout" Target="../slideLayouts/slideLayout2.xml"/><Relationship Id="rId1" Type="http://schemas.openxmlformats.org/officeDocument/2006/relationships/tags" Target="../tags/tag311.xml"/><Relationship Id="rId4" Type="http://schemas.openxmlformats.org/officeDocument/2006/relationships/image" Target="../media/image95.emf"/></Relationships>
</file>

<file path=ppt/slides/_rels/slide263.xml.rels><?xml version="1.0" encoding="UTF-8" standalone="yes"?>
<Relationships xmlns="http://schemas.openxmlformats.org/package/2006/relationships"><Relationship Id="rId3" Type="http://schemas.openxmlformats.org/officeDocument/2006/relationships/notesSlide" Target="../notesSlides/notesSlide262.xml"/><Relationship Id="rId2" Type="http://schemas.openxmlformats.org/officeDocument/2006/relationships/slideLayout" Target="../slideLayouts/slideLayout2.xml"/><Relationship Id="rId1" Type="http://schemas.openxmlformats.org/officeDocument/2006/relationships/tags" Target="../tags/tag312.xml"/></Relationships>
</file>

<file path=ppt/slides/_rels/slide264.xml.rels><?xml version="1.0" encoding="UTF-8" standalone="yes"?>
<Relationships xmlns="http://schemas.openxmlformats.org/package/2006/relationships"><Relationship Id="rId3" Type="http://schemas.openxmlformats.org/officeDocument/2006/relationships/notesSlide" Target="../notesSlides/notesSlide263.xml"/><Relationship Id="rId2" Type="http://schemas.openxmlformats.org/officeDocument/2006/relationships/slideLayout" Target="../slideLayouts/slideLayout2.xml"/><Relationship Id="rId1" Type="http://schemas.openxmlformats.org/officeDocument/2006/relationships/tags" Target="../tags/tag313.xml"/></Relationships>
</file>

<file path=ppt/slides/_rels/slide265.xml.rels><?xml version="1.0" encoding="UTF-8" standalone="yes"?>
<Relationships xmlns="http://schemas.openxmlformats.org/package/2006/relationships"><Relationship Id="rId3" Type="http://schemas.openxmlformats.org/officeDocument/2006/relationships/notesSlide" Target="../notesSlides/notesSlide264.xml"/><Relationship Id="rId2" Type="http://schemas.openxmlformats.org/officeDocument/2006/relationships/slideLayout" Target="../slideLayouts/slideLayout2.xml"/><Relationship Id="rId1" Type="http://schemas.openxmlformats.org/officeDocument/2006/relationships/tags" Target="../tags/tag314.xml"/></Relationships>
</file>

<file path=ppt/slides/_rels/slide266.xml.rels><?xml version="1.0" encoding="UTF-8" standalone="yes"?>
<Relationships xmlns="http://schemas.openxmlformats.org/package/2006/relationships"><Relationship Id="rId3" Type="http://schemas.openxmlformats.org/officeDocument/2006/relationships/notesSlide" Target="../notesSlides/notesSlide265.xml"/><Relationship Id="rId2" Type="http://schemas.openxmlformats.org/officeDocument/2006/relationships/slideLayout" Target="../slideLayouts/slideLayout2.xml"/><Relationship Id="rId1" Type="http://schemas.openxmlformats.org/officeDocument/2006/relationships/tags" Target="../tags/tag315.xml"/></Relationships>
</file>

<file path=ppt/slides/_rels/slide267.xml.rels><?xml version="1.0" encoding="UTF-8" standalone="yes"?>
<Relationships xmlns="http://schemas.openxmlformats.org/package/2006/relationships"><Relationship Id="rId3" Type="http://schemas.openxmlformats.org/officeDocument/2006/relationships/notesSlide" Target="../notesSlides/notesSlide266.xml"/><Relationship Id="rId2" Type="http://schemas.openxmlformats.org/officeDocument/2006/relationships/slideLayout" Target="../slideLayouts/slideLayout2.xml"/><Relationship Id="rId1" Type="http://schemas.openxmlformats.org/officeDocument/2006/relationships/tags" Target="../tags/tag316.xml"/><Relationship Id="rId4" Type="http://schemas.openxmlformats.org/officeDocument/2006/relationships/image" Target="../media/image96.emf"/></Relationships>
</file>

<file path=ppt/slides/_rels/slide268.xml.rels><?xml version="1.0" encoding="UTF-8" standalone="yes"?>
<Relationships xmlns="http://schemas.openxmlformats.org/package/2006/relationships"><Relationship Id="rId3" Type="http://schemas.openxmlformats.org/officeDocument/2006/relationships/notesSlide" Target="../notesSlides/notesSlide267.xml"/><Relationship Id="rId2" Type="http://schemas.openxmlformats.org/officeDocument/2006/relationships/slideLayout" Target="../slideLayouts/slideLayout2.xml"/><Relationship Id="rId1" Type="http://schemas.openxmlformats.org/officeDocument/2006/relationships/tags" Target="../tags/tag317.xml"/></Relationships>
</file>

<file path=ppt/slides/_rels/slide269.xml.rels><?xml version="1.0" encoding="UTF-8" standalone="yes"?>
<Relationships xmlns="http://schemas.openxmlformats.org/package/2006/relationships"><Relationship Id="rId3" Type="http://schemas.openxmlformats.org/officeDocument/2006/relationships/notesSlide" Target="../notesSlides/notesSlide268.xml"/><Relationship Id="rId2" Type="http://schemas.openxmlformats.org/officeDocument/2006/relationships/slideLayout" Target="../slideLayouts/slideLayout2.xml"/><Relationship Id="rId1" Type="http://schemas.openxmlformats.org/officeDocument/2006/relationships/tags" Target="../tags/tag318.xml"/><Relationship Id="rId4" Type="http://schemas.openxmlformats.org/officeDocument/2006/relationships/image" Target="../media/image97.e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2.xml"/></Relationships>
</file>

<file path=ppt/slides/_rels/slide270.xml.rels><?xml version="1.0" encoding="UTF-8" standalone="yes"?>
<Relationships xmlns="http://schemas.openxmlformats.org/package/2006/relationships"><Relationship Id="rId3" Type="http://schemas.openxmlformats.org/officeDocument/2006/relationships/notesSlide" Target="../notesSlides/notesSlide269.xml"/><Relationship Id="rId2" Type="http://schemas.openxmlformats.org/officeDocument/2006/relationships/slideLayout" Target="../slideLayouts/slideLayout2.xml"/><Relationship Id="rId1" Type="http://schemas.openxmlformats.org/officeDocument/2006/relationships/tags" Target="../tags/tag319.xml"/></Relationships>
</file>

<file path=ppt/slides/_rels/slide271.xml.rels><?xml version="1.0" encoding="UTF-8" standalone="yes"?>
<Relationships xmlns="http://schemas.openxmlformats.org/package/2006/relationships"><Relationship Id="rId3" Type="http://schemas.openxmlformats.org/officeDocument/2006/relationships/notesSlide" Target="../notesSlides/notesSlide270.xml"/><Relationship Id="rId2" Type="http://schemas.openxmlformats.org/officeDocument/2006/relationships/slideLayout" Target="../slideLayouts/slideLayout1.xml"/><Relationship Id="rId1" Type="http://schemas.openxmlformats.org/officeDocument/2006/relationships/tags" Target="../tags/tag320.xml"/></Relationships>
</file>

<file path=ppt/slides/_rels/slide272.xml.rels><?xml version="1.0" encoding="UTF-8" standalone="yes"?>
<Relationships xmlns="http://schemas.openxmlformats.org/package/2006/relationships"><Relationship Id="rId3" Type="http://schemas.openxmlformats.org/officeDocument/2006/relationships/notesSlide" Target="../notesSlides/notesSlide271.xml"/><Relationship Id="rId2" Type="http://schemas.openxmlformats.org/officeDocument/2006/relationships/slideLayout" Target="../slideLayouts/slideLayout2.xml"/><Relationship Id="rId1" Type="http://schemas.openxmlformats.org/officeDocument/2006/relationships/tags" Target="../tags/tag321.xml"/></Relationships>
</file>

<file path=ppt/slides/_rels/slide273.xml.rels><?xml version="1.0" encoding="UTF-8" standalone="yes"?>
<Relationships xmlns="http://schemas.openxmlformats.org/package/2006/relationships"><Relationship Id="rId3" Type="http://schemas.openxmlformats.org/officeDocument/2006/relationships/notesSlide" Target="../notesSlides/notesSlide272.xml"/><Relationship Id="rId2" Type="http://schemas.openxmlformats.org/officeDocument/2006/relationships/slideLayout" Target="../slideLayouts/slideLayout2.xml"/><Relationship Id="rId1" Type="http://schemas.openxmlformats.org/officeDocument/2006/relationships/tags" Target="../tags/tag322.xml"/><Relationship Id="rId4" Type="http://schemas.openxmlformats.org/officeDocument/2006/relationships/image" Target="../media/image98.png"/></Relationships>
</file>

<file path=ppt/slides/_rels/slide274.xml.rels><?xml version="1.0" encoding="UTF-8" standalone="yes"?>
<Relationships xmlns="http://schemas.openxmlformats.org/package/2006/relationships"><Relationship Id="rId3" Type="http://schemas.openxmlformats.org/officeDocument/2006/relationships/notesSlide" Target="../notesSlides/notesSlide273.xml"/><Relationship Id="rId2" Type="http://schemas.openxmlformats.org/officeDocument/2006/relationships/slideLayout" Target="../slideLayouts/slideLayout2.xml"/><Relationship Id="rId1" Type="http://schemas.openxmlformats.org/officeDocument/2006/relationships/tags" Target="../tags/tag323.xml"/></Relationships>
</file>

<file path=ppt/slides/_rels/slide275.xml.rels><?xml version="1.0" encoding="UTF-8" standalone="yes"?>
<Relationships xmlns="http://schemas.openxmlformats.org/package/2006/relationships"><Relationship Id="rId3" Type="http://schemas.openxmlformats.org/officeDocument/2006/relationships/notesSlide" Target="../notesSlides/notesSlide274.xml"/><Relationship Id="rId2" Type="http://schemas.openxmlformats.org/officeDocument/2006/relationships/slideLayout" Target="../slideLayouts/slideLayout2.xml"/><Relationship Id="rId1" Type="http://schemas.openxmlformats.org/officeDocument/2006/relationships/tags" Target="../tags/tag324.xml"/><Relationship Id="rId4" Type="http://schemas.openxmlformats.org/officeDocument/2006/relationships/image" Target="../media/image99.jpg"/></Relationships>
</file>

<file path=ppt/slides/_rels/slide276.xml.rels><?xml version="1.0" encoding="UTF-8" standalone="yes"?>
<Relationships xmlns="http://schemas.openxmlformats.org/package/2006/relationships"><Relationship Id="rId3" Type="http://schemas.openxmlformats.org/officeDocument/2006/relationships/notesSlide" Target="../notesSlides/notesSlide275.xml"/><Relationship Id="rId2" Type="http://schemas.openxmlformats.org/officeDocument/2006/relationships/slideLayout" Target="../slideLayouts/slideLayout2.xml"/><Relationship Id="rId1" Type="http://schemas.openxmlformats.org/officeDocument/2006/relationships/tags" Target="../tags/tag325.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76.xml"/><Relationship Id="rId2" Type="http://schemas.openxmlformats.org/officeDocument/2006/relationships/slideLayout" Target="../slideLayouts/slideLayout1.xml"/><Relationship Id="rId1" Type="http://schemas.openxmlformats.org/officeDocument/2006/relationships/tags" Target="../tags/tag326.xml"/></Relationships>
</file>

<file path=ppt/slides/_rels/slide278.xml.rels><?xml version="1.0" encoding="UTF-8" standalone="yes"?>
<Relationships xmlns="http://schemas.openxmlformats.org/package/2006/relationships"><Relationship Id="rId3" Type="http://schemas.openxmlformats.org/officeDocument/2006/relationships/notesSlide" Target="../notesSlides/notesSlide277.xml"/><Relationship Id="rId2" Type="http://schemas.openxmlformats.org/officeDocument/2006/relationships/slideLayout" Target="../slideLayouts/slideLayout2.xml"/><Relationship Id="rId1" Type="http://schemas.openxmlformats.org/officeDocument/2006/relationships/tags" Target="../tags/tag327.xml"/></Relationships>
</file>

<file path=ppt/slides/_rels/slide279.xml.rels><?xml version="1.0" encoding="UTF-8" standalone="yes"?>
<Relationships xmlns="http://schemas.openxmlformats.org/package/2006/relationships"><Relationship Id="rId3" Type="http://schemas.openxmlformats.org/officeDocument/2006/relationships/notesSlide" Target="../notesSlides/notesSlide278.xml"/><Relationship Id="rId2" Type="http://schemas.openxmlformats.org/officeDocument/2006/relationships/slideLayout" Target="../slideLayouts/slideLayout2.xml"/><Relationship Id="rId1" Type="http://schemas.openxmlformats.org/officeDocument/2006/relationships/tags" Target="../tags/tag3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280.xml.rels><?xml version="1.0" encoding="UTF-8" standalone="yes"?>
<Relationships xmlns="http://schemas.openxmlformats.org/package/2006/relationships"><Relationship Id="rId3" Type="http://schemas.openxmlformats.org/officeDocument/2006/relationships/notesSlide" Target="../notesSlides/notesSlide279.xml"/><Relationship Id="rId2" Type="http://schemas.openxmlformats.org/officeDocument/2006/relationships/slideLayout" Target="../slideLayouts/slideLayout2.xml"/><Relationship Id="rId1" Type="http://schemas.openxmlformats.org/officeDocument/2006/relationships/tags" Target="../tags/tag329.xml"/></Relationships>
</file>

<file path=ppt/slides/_rels/slide281.xml.rels><?xml version="1.0" encoding="UTF-8" standalone="yes"?>
<Relationships xmlns="http://schemas.openxmlformats.org/package/2006/relationships"><Relationship Id="rId3" Type="http://schemas.openxmlformats.org/officeDocument/2006/relationships/notesSlide" Target="../notesSlides/notesSlide280.xml"/><Relationship Id="rId2" Type="http://schemas.openxmlformats.org/officeDocument/2006/relationships/slideLayout" Target="../slideLayouts/slideLayout2.xml"/><Relationship Id="rId1" Type="http://schemas.openxmlformats.org/officeDocument/2006/relationships/tags" Target="../tags/tag330.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1.xml"/><Relationship Id="rId2" Type="http://schemas.openxmlformats.org/officeDocument/2006/relationships/slideLayout" Target="../slideLayouts/slideLayout2.xml"/><Relationship Id="rId1" Type="http://schemas.openxmlformats.org/officeDocument/2006/relationships/tags" Target="../tags/tag331.xml"/></Relationships>
</file>

<file path=ppt/slides/_rels/slide283.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2.xml"/><Relationship Id="rId1" Type="http://schemas.openxmlformats.org/officeDocument/2006/relationships/tags" Target="../tags/tag332.xml"/></Relationships>
</file>

<file path=ppt/slides/_rels/slide284.xml.rels><?xml version="1.0" encoding="UTF-8" standalone="yes"?>
<Relationships xmlns="http://schemas.openxmlformats.org/package/2006/relationships"><Relationship Id="rId3" Type="http://schemas.openxmlformats.org/officeDocument/2006/relationships/notesSlide" Target="../notesSlides/notesSlide283.xml"/><Relationship Id="rId2" Type="http://schemas.openxmlformats.org/officeDocument/2006/relationships/slideLayout" Target="../slideLayouts/slideLayout2.xml"/><Relationship Id="rId1" Type="http://schemas.openxmlformats.org/officeDocument/2006/relationships/tags" Target="../tags/tag333.xml"/><Relationship Id="rId4" Type="http://schemas.openxmlformats.org/officeDocument/2006/relationships/image" Target="../media/image100.png"/></Relationships>
</file>

<file path=ppt/slides/_rels/slide285.xml.rels><?xml version="1.0" encoding="UTF-8" standalone="yes"?>
<Relationships xmlns="http://schemas.openxmlformats.org/package/2006/relationships"><Relationship Id="rId3" Type="http://schemas.openxmlformats.org/officeDocument/2006/relationships/notesSlide" Target="../notesSlides/notesSlide284.xml"/><Relationship Id="rId2" Type="http://schemas.openxmlformats.org/officeDocument/2006/relationships/slideLayout" Target="../slideLayouts/slideLayout2.xml"/><Relationship Id="rId1" Type="http://schemas.openxmlformats.org/officeDocument/2006/relationships/tags" Target="../tags/tag334.xml"/><Relationship Id="rId4" Type="http://schemas.openxmlformats.org/officeDocument/2006/relationships/image" Target="../media/image101.png"/></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285.xml"/><Relationship Id="rId2" Type="http://schemas.openxmlformats.org/officeDocument/2006/relationships/slideLayout" Target="../slideLayouts/slideLayout2.xml"/><Relationship Id="rId1" Type="http://schemas.openxmlformats.org/officeDocument/2006/relationships/tags" Target="../tags/tag335.xml"/><Relationship Id="rId4" Type="http://schemas.openxmlformats.org/officeDocument/2006/relationships/image" Target="../media/image102.pn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286.xml"/><Relationship Id="rId2" Type="http://schemas.openxmlformats.org/officeDocument/2006/relationships/slideLayout" Target="../slideLayouts/slideLayout2.xml"/><Relationship Id="rId1" Type="http://schemas.openxmlformats.org/officeDocument/2006/relationships/tags" Target="../tags/tag336.xml"/><Relationship Id="rId4" Type="http://schemas.openxmlformats.org/officeDocument/2006/relationships/image" Target="../media/image103.png"/></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287.xml"/><Relationship Id="rId2" Type="http://schemas.openxmlformats.org/officeDocument/2006/relationships/slideLayout" Target="../slideLayouts/slideLayout2.xml"/><Relationship Id="rId1" Type="http://schemas.openxmlformats.org/officeDocument/2006/relationships/tags" Target="../tags/tag337.xml"/><Relationship Id="rId4" Type="http://schemas.openxmlformats.org/officeDocument/2006/relationships/image" Target="../media/image104.png"/></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288.xml"/><Relationship Id="rId2" Type="http://schemas.openxmlformats.org/officeDocument/2006/relationships/slideLayout" Target="../slideLayouts/slideLayout2.xml"/><Relationship Id="rId1" Type="http://schemas.openxmlformats.org/officeDocument/2006/relationships/tags" Target="../tags/tag338.xml"/><Relationship Id="rId4" Type="http://schemas.openxmlformats.org/officeDocument/2006/relationships/image" Target="../media/image105.png"/></Relationships>
</file>

<file path=ppt/slides/_rels/slide2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8.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0.xml.rels><?xml version="1.0" encoding="UTF-8" standalone="yes"?>
<Relationships xmlns="http://schemas.openxmlformats.org/package/2006/relationships"><Relationship Id="rId3" Type="http://schemas.openxmlformats.org/officeDocument/2006/relationships/notesSlide" Target="../notesSlides/notesSlide289.xml"/><Relationship Id="rId2" Type="http://schemas.openxmlformats.org/officeDocument/2006/relationships/slideLayout" Target="../slideLayouts/slideLayout2.xml"/><Relationship Id="rId1" Type="http://schemas.openxmlformats.org/officeDocument/2006/relationships/tags" Target="../tags/tag339.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290.xml"/><Relationship Id="rId2" Type="http://schemas.openxmlformats.org/officeDocument/2006/relationships/slideLayout" Target="../slideLayouts/slideLayout2.xml"/><Relationship Id="rId1" Type="http://schemas.openxmlformats.org/officeDocument/2006/relationships/tags" Target="../tags/tag340.xml"/><Relationship Id="rId4" Type="http://schemas.openxmlformats.org/officeDocument/2006/relationships/image" Target="../media/image106.jpeg"/></Relationships>
</file>

<file path=ppt/slides/_rels/slide292.xml.rels><?xml version="1.0" encoding="UTF-8" standalone="yes"?>
<Relationships xmlns="http://schemas.openxmlformats.org/package/2006/relationships"><Relationship Id="rId3" Type="http://schemas.openxmlformats.org/officeDocument/2006/relationships/notesSlide" Target="../notesSlides/notesSlide291.xml"/><Relationship Id="rId2" Type="http://schemas.openxmlformats.org/officeDocument/2006/relationships/slideLayout" Target="../slideLayouts/slideLayout2.xml"/><Relationship Id="rId1" Type="http://schemas.openxmlformats.org/officeDocument/2006/relationships/tags" Target="../tags/tag341.xml"/></Relationships>
</file>

<file path=ppt/slides/_rels/slide293.xml.rels><?xml version="1.0" encoding="UTF-8" standalone="yes"?>
<Relationships xmlns="http://schemas.openxmlformats.org/package/2006/relationships"><Relationship Id="rId3" Type="http://schemas.openxmlformats.org/officeDocument/2006/relationships/notesSlide" Target="../notesSlides/notesSlide292.xml"/><Relationship Id="rId2" Type="http://schemas.openxmlformats.org/officeDocument/2006/relationships/slideLayout" Target="../slideLayouts/slideLayout2.xml"/><Relationship Id="rId1" Type="http://schemas.openxmlformats.org/officeDocument/2006/relationships/tags" Target="../tags/tag342.xml"/></Relationships>
</file>

<file path=ppt/slides/_rels/slide294.xml.rels><?xml version="1.0" encoding="UTF-8" standalone="yes"?>
<Relationships xmlns="http://schemas.openxmlformats.org/package/2006/relationships"><Relationship Id="rId3" Type="http://schemas.openxmlformats.org/officeDocument/2006/relationships/notesSlide" Target="../notesSlides/notesSlide293.xml"/><Relationship Id="rId2" Type="http://schemas.openxmlformats.org/officeDocument/2006/relationships/slideLayout" Target="../slideLayouts/slideLayout2.xml"/><Relationship Id="rId1" Type="http://schemas.openxmlformats.org/officeDocument/2006/relationships/tags" Target="../tags/tag343.xml"/></Relationships>
</file>

<file path=ppt/slides/_rels/slide295.xml.rels><?xml version="1.0" encoding="UTF-8" standalone="yes"?>
<Relationships xmlns="http://schemas.openxmlformats.org/package/2006/relationships"><Relationship Id="rId3" Type="http://schemas.openxmlformats.org/officeDocument/2006/relationships/notesSlide" Target="../notesSlides/notesSlide294.xml"/><Relationship Id="rId2" Type="http://schemas.openxmlformats.org/officeDocument/2006/relationships/slideLayout" Target="../slideLayouts/slideLayout2.xml"/><Relationship Id="rId1" Type="http://schemas.openxmlformats.org/officeDocument/2006/relationships/tags" Target="../tags/tag344.xml"/></Relationships>
</file>

<file path=ppt/slides/_rels/slide296.xml.rels><?xml version="1.0" encoding="UTF-8" standalone="yes"?>
<Relationships xmlns="http://schemas.openxmlformats.org/package/2006/relationships"><Relationship Id="rId3" Type="http://schemas.openxmlformats.org/officeDocument/2006/relationships/notesSlide" Target="../notesSlides/notesSlide295.xml"/><Relationship Id="rId2" Type="http://schemas.openxmlformats.org/officeDocument/2006/relationships/slideLayout" Target="../slideLayouts/slideLayout2.xml"/><Relationship Id="rId1" Type="http://schemas.openxmlformats.org/officeDocument/2006/relationships/tags" Target="../tags/tag345.xml"/><Relationship Id="rId4" Type="http://schemas.openxmlformats.org/officeDocument/2006/relationships/image" Target="../media/image107.png"/></Relationships>
</file>

<file path=ppt/slides/_rels/slide297.xml.rels><?xml version="1.0" encoding="UTF-8" standalone="yes"?>
<Relationships xmlns="http://schemas.openxmlformats.org/package/2006/relationships"><Relationship Id="rId3" Type="http://schemas.openxmlformats.org/officeDocument/2006/relationships/notesSlide" Target="../notesSlides/notesSlide296.xml"/><Relationship Id="rId2" Type="http://schemas.openxmlformats.org/officeDocument/2006/relationships/slideLayout" Target="../slideLayouts/slideLayout2.xml"/><Relationship Id="rId1" Type="http://schemas.openxmlformats.org/officeDocument/2006/relationships/tags" Target="../tags/tag346.xml"/></Relationships>
</file>

<file path=ppt/slides/_rels/slide298.xml.rels><?xml version="1.0" encoding="UTF-8" standalone="yes"?>
<Relationships xmlns="http://schemas.openxmlformats.org/package/2006/relationships"><Relationship Id="rId3" Type="http://schemas.openxmlformats.org/officeDocument/2006/relationships/notesSlide" Target="../notesSlides/notesSlide297.xml"/><Relationship Id="rId2" Type="http://schemas.openxmlformats.org/officeDocument/2006/relationships/slideLayout" Target="../slideLayouts/slideLayout2.xml"/><Relationship Id="rId1" Type="http://schemas.openxmlformats.org/officeDocument/2006/relationships/tags" Target="../tags/tag347.xml"/></Relationships>
</file>

<file path=ppt/slides/_rels/slide299.xml.rels><?xml version="1.0" encoding="UTF-8" standalone="yes"?>
<Relationships xmlns="http://schemas.openxmlformats.org/package/2006/relationships"><Relationship Id="rId3" Type="http://schemas.openxmlformats.org/officeDocument/2006/relationships/notesSlide" Target="../notesSlides/notesSlide298.xml"/><Relationship Id="rId2" Type="http://schemas.openxmlformats.org/officeDocument/2006/relationships/slideLayout" Target="../slideLayouts/slideLayout2.xml"/><Relationship Id="rId1" Type="http://schemas.openxmlformats.org/officeDocument/2006/relationships/tags" Target="../tags/tag34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00.xml.rels><?xml version="1.0" encoding="UTF-8" standalone="yes"?>
<Relationships xmlns="http://schemas.openxmlformats.org/package/2006/relationships"><Relationship Id="rId3" Type="http://schemas.openxmlformats.org/officeDocument/2006/relationships/notesSlide" Target="../notesSlides/notesSlide299.xml"/><Relationship Id="rId2" Type="http://schemas.openxmlformats.org/officeDocument/2006/relationships/slideLayout" Target="../slideLayouts/slideLayout1.xml"/><Relationship Id="rId1" Type="http://schemas.openxmlformats.org/officeDocument/2006/relationships/tags" Target="../tags/tag349.xml"/></Relationships>
</file>

<file path=ppt/slides/_rels/slide301.xml.rels><?xml version="1.0" encoding="UTF-8" standalone="yes"?>
<Relationships xmlns="http://schemas.openxmlformats.org/package/2006/relationships"><Relationship Id="rId3" Type="http://schemas.openxmlformats.org/officeDocument/2006/relationships/notesSlide" Target="../notesSlides/notesSlide300.xml"/><Relationship Id="rId2" Type="http://schemas.openxmlformats.org/officeDocument/2006/relationships/slideLayout" Target="../slideLayouts/slideLayout2.xml"/><Relationship Id="rId1" Type="http://schemas.openxmlformats.org/officeDocument/2006/relationships/tags" Target="../tags/tag350.xml"/><Relationship Id="rId4" Type="http://schemas.openxmlformats.org/officeDocument/2006/relationships/image" Target="../media/image108.png"/></Relationships>
</file>

<file path=ppt/slides/_rels/slide302.xml.rels><?xml version="1.0" encoding="UTF-8" standalone="yes"?>
<Relationships xmlns="http://schemas.openxmlformats.org/package/2006/relationships"><Relationship Id="rId3" Type="http://schemas.openxmlformats.org/officeDocument/2006/relationships/notesSlide" Target="../notesSlides/notesSlide301.xml"/><Relationship Id="rId2" Type="http://schemas.openxmlformats.org/officeDocument/2006/relationships/slideLayout" Target="../slideLayouts/slideLayout2.xml"/><Relationship Id="rId1" Type="http://schemas.openxmlformats.org/officeDocument/2006/relationships/tags" Target="../tags/tag351.xml"/></Relationships>
</file>

<file path=ppt/slides/_rels/slide303.xml.rels><?xml version="1.0" encoding="UTF-8" standalone="yes"?>
<Relationships xmlns="http://schemas.openxmlformats.org/package/2006/relationships"><Relationship Id="rId3" Type="http://schemas.openxmlformats.org/officeDocument/2006/relationships/notesSlide" Target="../notesSlides/notesSlide302.xml"/><Relationship Id="rId2" Type="http://schemas.openxmlformats.org/officeDocument/2006/relationships/slideLayout" Target="../slideLayouts/slideLayout2.xml"/><Relationship Id="rId1" Type="http://schemas.openxmlformats.org/officeDocument/2006/relationships/tags" Target="../tags/tag352.xml"/></Relationships>
</file>

<file path=ppt/slides/_rels/slide304.xml.rels><?xml version="1.0" encoding="UTF-8" standalone="yes"?>
<Relationships xmlns="http://schemas.openxmlformats.org/package/2006/relationships"><Relationship Id="rId3" Type="http://schemas.openxmlformats.org/officeDocument/2006/relationships/notesSlide" Target="../notesSlides/notesSlide303.xml"/><Relationship Id="rId2" Type="http://schemas.openxmlformats.org/officeDocument/2006/relationships/slideLayout" Target="../slideLayouts/slideLayout2.xml"/><Relationship Id="rId1" Type="http://schemas.openxmlformats.org/officeDocument/2006/relationships/tags" Target="../tags/tag353.xml"/></Relationships>
</file>

<file path=ppt/slides/_rels/slide305.xml.rels><?xml version="1.0" encoding="UTF-8" standalone="yes"?>
<Relationships xmlns="http://schemas.openxmlformats.org/package/2006/relationships"><Relationship Id="rId3" Type="http://schemas.openxmlformats.org/officeDocument/2006/relationships/notesSlide" Target="../notesSlides/notesSlide304.xml"/><Relationship Id="rId2" Type="http://schemas.openxmlformats.org/officeDocument/2006/relationships/slideLayout" Target="../slideLayouts/slideLayout2.xml"/><Relationship Id="rId1" Type="http://schemas.openxmlformats.org/officeDocument/2006/relationships/tags" Target="../tags/tag354.xml"/></Relationships>
</file>

<file path=ppt/slides/_rels/slide306.xml.rels><?xml version="1.0" encoding="UTF-8" standalone="yes"?>
<Relationships xmlns="http://schemas.openxmlformats.org/package/2006/relationships"><Relationship Id="rId3" Type="http://schemas.openxmlformats.org/officeDocument/2006/relationships/notesSlide" Target="../notesSlides/notesSlide305.xml"/><Relationship Id="rId2" Type="http://schemas.openxmlformats.org/officeDocument/2006/relationships/slideLayout" Target="../slideLayouts/slideLayout2.xml"/><Relationship Id="rId1" Type="http://schemas.openxmlformats.org/officeDocument/2006/relationships/tags" Target="../tags/tag355.xml"/></Relationships>
</file>

<file path=ppt/slides/_rels/slide307.xml.rels><?xml version="1.0" encoding="UTF-8" standalone="yes"?>
<Relationships xmlns="http://schemas.openxmlformats.org/package/2006/relationships"><Relationship Id="rId3" Type="http://schemas.openxmlformats.org/officeDocument/2006/relationships/notesSlide" Target="../notesSlides/notesSlide306.xml"/><Relationship Id="rId2" Type="http://schemas.openxmlformats.org/officeDocument/2006/relationships/slideLayout" Target="../slideLayouts/slideLayout2.xml"/><Relationship Id="rId1" Type="http://schemas.openxmlformats.org/officeDocument/2006/relationships/tags" Target="../tags/tag356.xml"/></Relationships>
</file>

<file path=ppt/slides/_rels/slide308.xml.rels><?xml version="1.0" encoding="UTF-8" standalone="yes"?>
<Relationships xmlns="http://schemas.openxmlformats.org/package/2006/relationships"><Relationship Id="rId3" Type="http://schemas.openxmlformats.org/officeDocument/2006/relationships/notesSlide" Target="../notesSlides/notesSlide307.xml"/><Relationship Id="rId2" Type="http://schemas.openxmlformats.org/officeDocument/2006/relationships/slideLayout" Target="../slideLayouts/slideLayout2.xml"/><Relationship Id="rId1" Type="http://schemas.openxmlformats.org/officeDocument/2006/relationships/tags" Target="../tags/tag357.xml"/></Relationships>
</file>

<file path=ppt/slides/_rels/slide309.xml.rels><?xml version="1.0" encoding="UTF-8" standalone="yes"?>
<Relationships xmlns="http://schemas.openxmlformats.org/package/2006/relationships"><Relationship Id="rId3" Type="http://schemas.openxmlformats.org/officeDocument/2006/relationships/notesSlide" Target="../notesSlides/notesSlide308.xml"/><Relationship Id="rId2" Type="http://schemas.openxmlformats.org/officeDocument/2006/relationships/slideLayout" Target="../slideLayouts/slideLayout2.xml"/><Relationship Id="rId1" Type="http://schemas.openxmlformats.org/officeDocument/2006/relationships/tags" Target="../tags/tag358.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10.xml.rels><?xml version="1.0" encoding="UTF-8" standalone="yes"?>
<Relationships xmlns="http://schemas.openxmlformats.org/package/2006/relationships"><Relationship Id="rId3" Type="http://schemas.openxmlformats.org/officeDocument/2006/relationships/notesSlide" Target="../notesSlides/notesSlide309.xml"/><Relationship Id="rId2" Type="http://schemas.openxmlformats.org/officeDocument/2006/relationships/slideLayout" Target="../slideLayouts/slideLayout2.xml"/><Relationship Id="rId1" Type="http://schemas.openxmlformats.org/officeDocument/2006/relationships/tags" Target="../tags/tag359.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1.xml.rels><?xml version="1.0" encoding="UTF-8" standalone="yes"?>
<Relationships xmlns="http://schemas.openxmlformats.org/package/2006/relationships"><Relationship Id="rId3" Type="http://schemas.openxmlformats.org/officeDocument/2006/relationships/notesSlide" Target="../notesSlides/notesSlide310.xml"/><Relationship Id="rId2" Type="http://schemas.openxmlformats.org/officeDocument/2006/relationships/slideLayout" Target="../slideLayouts/slideLayout2.xml"/><Relationship Id="rId1" Type="http://schemas.openxmlformats.org/officeDocument/2006/relationships/tags" Target="../tags/tag360.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12.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xml"/><Relationship Id="rId1" Type="http://schemas.openxmlformats.org/officeDocument/2006/relationships/tags" Target="../tags/tag361.xml"/><Relationship Id="rId5" Type="http://schemas.openxmlformats.org/officeDocument/2006/relationships/image" Target="../media/image119.png"/><Relationship Id="rId4" Type="http://schemas.openxmlformats.org/officeDocument/2006/relationships/image" Target="../media/image118.png"/></Relationships>
</file>

<file path=ppt/slides/_rels/slide313.xml.rels><?xml version="1.0" encoding="UTF-8" standalone="yes"?>
<Relationships xmlns="http://schemas.openxmlformats.org/package/2006/relationships"><Relationship Id="rId3" Type="http://schemas.openxmlformats.org/officeDocument/2006/relationships/notesSlide" Target="../notesSlides/notesSlide312.xml"/><Relationship Id="rId7"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62.xml"/><Relationship Id="rId6" Type="http://schemas.openxmlformats.org/officeDocument/2006/relationships/image" Target="../media/image122.png"/><Relationship Id="rId5" Type="http://schemas.openxmlformats.org/officeDocument/2006/relationships/image" Target="../media/image121.png"/><Relationship Id="rId4" Type="http://schemas.openxmlformats.org/officeDocument/2006/relationships/image" Target="../media/image120.png"/></Relationships>
</file>

<file path=ppt/slides/_rels/slide314.xml.rels><?xml version="1.0" encoding="UTF-8" standalone="yes"?>
<Relationships xmlns="http://schemas.openxmlformats.org/package/2006/relationships"><Relationship Id="rId3" Type="http://schemas.openxmlformats.org/officeDocument/2006/relationships/notesSlide" Target="../notesSlides/notesSlide313.xml"/><Relationship Id="rId2" Type="http://schemas.openxmlformats.org/officeDocument/2006/relationships/slideLayout" Target="../slideLayouts/slideLayout1.xml"/><Relationship Id="rId1" Type="http://schemas.openxmlformats.org/officeDocument/2006/relationships/tags" Target="../tags/tag363.xml"/></Relationships>
</file>

<file path=ppt/slides/_rels/slide315.xml.rels><?xml version="1.0" encoding="UTF-8" standalone="yes"?>
<Relationships xmlns="http://schemas.openxmlformats.org/package/2006/relationships"><Relationship Id="rId3" Type="http://schemas.openxmlformats.org/officeDocument/2006/relationships/notesSlide" Target="../notesSlides/notesSlide314.xml"/><Relationship Id="rId2" Type="http://schemas.openxmlformats.org/officeDocument/2006/relationships/slideLayout" Target="../slideLayouts/slideLayout2.xml"/><Relationship Id="rId1" Type="http://schemas.openxmlformats.org/officeDocument/2006/relationships/tags" Target="../tags/tag364.xml"/><Relationship Id="rId4" Type="http://schemas.openxmlformats.org/officeDocument/2006/relationships/image" Target="../media/image124.jpeg"/></Relationships>
</file>

<file path=ppt/slides/_rels/slide316.xml.rels><?xml version="1.0" encoding="UTF-8" standalone="yes"?>
<Relationships xmlns="http://schemas.openxmlformats.org/package/2006/relationships"><Relationship Id="rId3" Type="http://schemas.openxmlformats.org/officeDocument/2006/relationships/notesSlide" Target="../notesSlides/notesSlide315.xml"/><Relationship Id="rId2" Type="http://schemas.openxmlformats.org/officeDocument/2006/relationships/slideLayout" Target="../slideLayouts/slideLayout2.xml"/><Relationship Id="rId1" Type="http://schemas.openxmlformats.org/officeDocument/2006/relationships/tags" Target="../tags/tag365.xml"/><Relationship Id="rId4" Type="http://schemas.openxmlformats.org/officeDocument/2006/relationships/image" Target="../media/image125.jpeg"/></Relationships>
</file>

<file path=ppt/slides/_rels/slide317.xml.rels><?xml version="1.0" encoding="UTF-8" standalone="yes"?>
<Relationships xmlns="http://schemas.openxmlformats.org/package/2006/relationships"><Relationship Id="rId3" Type="http://schemas.openxmlformats.org/officeDocument/2006/relationships/notesSlide" Target="../notesSlides/notesSlide316.xml"/><Relationship Id="rId2" Type="http://schemas.openxmlformats.org/officeDocument/2006/relationships/slideLayout" Target="../slideLayouts/slideLayout2.xml"/><Relationship Id="rId1" Type="http://schemas.openxmlformats.org/officeDocument/2006/relationships/tags" Target="../tags/tag366.xml"/><Relationship Id="rId4" Type="http://schemas.openxmlformats.org/officeDocument/2006/relationships/image" Target="../media/image126.jpeg"/></Relationships>
</file>

<file path=ppt/slides/_rels/slide318.xml.rels><?xml version="1.0" encoding="UTF-8" standalone="yes"?>
<Relationships xmlns="http://schemas.openxmlformats.org/package/2006/relationships"><Relationship Id="rId3" Type="http://schemas.openxmlformats.org/officeDocument/2006/relationships/notesSlide" Target="../notesSlides/notesSlide317.xml"/><Relationship Id="rId2" Type="http://schemas.openxmlformats.org/officeDocument/2006/relationships/slideLayout" Target="../slideLayouts/slideLayout2.xml"/><Relationship Id="rId1" Type="http://schemas.openxmlformats.org/officeDocument/2006/relationships/tags" Target="../tags/tag367.xml"/></Relationships>
</file>

<file path=ppt/slides/_rels/slide319.xml.rels><?xml version="1.0" encoding="UTF-8" standalone="yes"?>
<Relationships xmlns="http://schemas.openxmlformats.org/package/2006/relationships"><Relationship Id="rId3" Type="http://schemas.openxmlformats.org/officeDocument/2006/relationships/notesSlide" Target="../notesSlides/notesSlide318.xml"/><Relationship Id="rId2" Type="http://schemas.openxmlformats.org/officeDocument/2006/relationships/slideLayout" Target="../slideLayouts/slideLayout2.xml"/><Relationship Id="rId1" Type="http://schemas.openxmlformats.org/officeDocument/2006/relationships/tags" Target="../tags/tag36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20.xml.rels><?xml version="1.0" encoding="UTF-8" standalone="yes"?>
<Relationships xmlns="http://schemas.openxmlformats.org/package/2006/relationships"><Relationship Id="rId3" Type="http://schemas.openxmlformats.org/officeDocument/2006/relationships/notesSlide" Target="../notesSlides/notesSlide319.xml"/><Relationship Id="rId2" Type="http://schemas.openxmlformats.org/officeDocument/2006/relationships/slideLayout" Target="../slideLayouts/slideLayout2.xml"/><Relationship Id="rId1" Type="http://schemas.openxmlformats.org/officeDocument/2006/relationships/tags" Target="../tags/tag369.xml"/><Relationship Id="rId4" Type="http://schemas.openxmlformats.org/officeDocument/2006/relationships/image" Target="../media/image127.png"/></Relationships>
</file>

<file path=ppt/slides/_rels/slide321.xml.rels><?xml version="1.0" encoding="UTF-8" standalone="yes"?>
<Relationships xmlns="http://schemas.openxmlformats.org/package/2006/relationships"><Relationship Id="rId3" Type="http://schemas.openxmlformats.org/officeDocument/2006/relationships/notesSlide" Target="../notesSlides/notesSlide320.xml"/><Relationship Id="rId2" Type="http://schemas.openxmlformats.org/officeDocument/2006/relationships/slideLayout" Target="../slideLayouts/slideLayout1.xml"/><Relationship Id="rId1" Type="http://schemas.openxmlformats.org/officeDocument/2006/relationships/tags" Target="../tags/tag370.xml"/></Relationships>
</file>

<file path=ppt/slides/_rels/slide322.xml.rels><?xml version="1.0" encoding="UTF-8" standalone="yes"?>
<Relationships xmlns="http://schemas.openxmlformats.org/package/2006/relationships"><Relationship Id="rId3" Type="http://schemas.openxmlformats.org/officeDocument/2006/relationships/notesSlide" Target="../notesSlides/notesSlide321.xml"/><Relationship Id="rId2" Type="http://schemas.openxmlformats.org/officeDocument/2006/relationships/slideLayout" Target="../slideLayouts/slideLayout2.xml"/><Relationship Id="rId1" Type="http://schemas.openxmlformats.org/officeDocument/2006/relationships/tags" Target="../tags/tag371.xml"/></Relationships>
</file>

<file path=ppt/slides/_rels/slide323.xml.rels><?xml version="1.0" encoding="UTF-8" standalone="yes"?>
<Relationships xmlns="http://schemas.openxmlformats.org/package/2006/relationships"><Relationship Id="rId3" Type="http://schemas.openxmlformats.org/officeDocument/2006/relationships/notesSlide" Target="../notesSlides/notesSlide322.xml"/><Relationship Id="rId2" Type="http://schemas.openxmlformats.org/officeDocument/2006/relationships/slideLayout" Target="../slideLayouts/slideLayout1.xml"/><Relationship Id="rId1" Type="http://schemas.openxmlformats.org/officeDocument/2006/relationships/tags" Target="../tags/tag372.xml"/></Relationships>
</file>

<file path=ppt/slides/_rels/slide324.xml.rels><?xml version="1.0" encoding="UTF-8" standalone="yes"?>
<Relationships xmlns="http://schemas.openxmlformats.org/package/2006/relationships"><Relationship Id="rId3" Type="http://schemas.openxmlformats.org/officeDocument/2006/relationships/notesSlide" Target="../notesSlides/notesSlide323.xml"/><Relationship Id="rId2" Type="http://schemas.openxmlformats.org/officeDocument/2006/relationships/slideLayout" Target="../slideLayouts/slideLayout2.xml"/><Relationship Id="rId1" Type="http://schemas.openxmlformats.org/officeDocument/2006/relationships/tags" Target="../tags/tag373.xml"/></Relationships>
</file>

<file path=ppt/slides/_rels/slide325.xml.rels><?xml version="1.0" encoding="UTF-8" standalone="yes"?>
<Relationships xmlns="http://schemas.openxmlformats.org/package/2006/relationships"><Relationship Id="rId3" Type="http://schemas.openxmlformats.org/officeDocument/2006/relationships/notesSlide" Target="../notesSlides/notesSlide324.xml"/><Relationship Id="rId2" Type="http://schemas.openxmlformats.org/officeDocument/2006/relationships/slideLayout" Target="../slideLayouts/slideLayout2.xml"/><Relationship Id="rId1" Type="http://schemas.openxmlformats.org/officeDocument/2006/relationships/tags" Target="../tags/tag374.xml"/></Relationships>
</file>

<file path=ppt/slides/_rels/slide326.xml.rels><?xml version="1.0" encoding="UTF-8" standalone="yes"?>
<Relationships xmlns="http://schemas.openxmlformats.org/package/2006/relationships"><Relationship Id="rId3" Type="http://schemas.openxmlformats.org/officeDocument/2006/relationships/notesSlide" Target="../notesSlides/notesSlide325.xml"/><Relationship Id="rId2" Type="http://schemas.openxmlformats.org/officeDocument/2006/relationships/slideLayout" Target="../slideLayouts/slideLayout2.xml"/><Relationship Id="rId1" Type="http://schemas.openxmlformats.org/officeDocument/2006/relationships/tags" Target="../tags/tag375.xml"/></Relationships>
</file>

<file path=ppt/slides/_rels/slide327.xml.rels><?xml version="1.0" encoding="UTF-8" standalone="yes"?>
<Relationships xmlns="http://schemas.openxmlformats.org/package/2006/relationships"><Relationship Id="rId3" Type="http://schemas.openxmlformats.org/officeDocument/2006/relationships/notesSlide" Target="../notesSlides/notesSlide326.xml"/><Relationship Id="rId2" Type="http://schemas.openxmlformats.org/officeDocument/2006/relationships/slideLayout" Target="../slideLayouts/slideLayout2.xml"/><Relationship Id="rId1" Type="http://schemas.openxmlformats.org/officeDocument/2006/relationships/tags" Target="../tags/tag376.xml"/></Relationships>
</file>

<file path=ppt/slides/_rels/slide328.xml.rels><?xml version="1.0" encoding="UTF-8" standalone="yes"?>
<Relationships xmlns="http://schemas.openxmlformats.org/package/2006/relationships"><Relationship Id="rId3" Type="http://schemas.openxmlformats.org/officeDocument/2006/relationships/notesSlide" Target="../notesSlides/notesSlide327.xml"/><Relationship Id="rId2" Type="http://schemas.openxmlformats.org/officeDocument/2006/relationships/slideLayout" Target="../slideLayouts/slideLayout2.xml"/><Relationship Id="rId1" Type="http://schemas.openxmlformats.org/officeDocument/2006/relationships/tags" Target="../tags/tag377.xml"/></Relationships>
</file>

<file path=ppt/slides/_rels/slide329.xml.rels><?xml version="1.0" encoding="UTF-8" standalone="yes"?>
<Relationships xmlns="http://schemas.openxmlformats.org/package/2006/relationships"><Relationship Id="rId3" Type="http://schemas.openxmlformats.org/officeDocument/2006/relationships/notesSlide" Target="../notesSlides/notesSlide328.xml"/><Relationship Id="rId2" Type="http://schemas.openxmlformats.org/officeDocument/2006/relationships/slideLayout" Target="../slideLayouts/slideLayout2.xml"/><Relationship Id="rId1" Type="http://schemas.openxmlformats.org/officeDocument/2006/relationships/tags" Target="../tags/tag37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30.xml.rels><?xml version="1.0" encoding="UTF-8" standalone="yes"?>
<Relationships xmlns="http://schemas.openxmlformats.org/package/2006/relationships"><Relationship Id="rId3" Type="http://schemas.openxmlformats.org/officeDocument/2006/relationships/notesSlide" Target="../notesSlides/notesSlide329.xml"/><Relationship Id="rId2" Type="http://schemas.openxmlformats.org/officeDocument/2006/relationships/slideLayout" Target="../slideLayouts/slideLayout2.xml"/><Relationship Id="rId1" Type="http://schemas.openxmlformats.org/officeDocument/2006/relationships/tags" Target="../tags/tag379.xml"/></Relationships>
</file>

<file path=ppt/slides/_rels/slide331.xml.rels><?xml version="1.0" encoding="UTF-8" standalone="yes"?>
<Relationships xmlns="http://schemas.openxmlformats.org/package/2006/relationships"><Relationship Id="rId3" Type="http://schemas.openxmlformats.org/officeDocument/2006/relationships/notesSlide" Target="../notesSlides/notesSlide330.xml"/><Relationship Id="rId2" Type="http://schemas.openxmlformats.org/officeDocument/2006/relationships/slideLayout" Target="../slideLayouts/slideLayout1.xml"/><Relationship Id="rId1" Type="http://schemas.openxmlformats.org/officeDocument/2006/relationships/tags" Target="../tags/tag380.xml"/></Relationships>
</file>

<file path=ppt/slides/_rels/slide332.xml.rels><?xml version="1.0" encoding="UTF-8" standalone="yes"?>
<Relationships xmlns="http://schemas.openxmlformats.org/package/2006/relationships"><Relationship Id="rId3" Type="http://schemas.openxmlformats.org/officeDocument/2006/relationships/notesSlide" Target="../notesSlides/notesSlide331.xml"/><Relationship Id="rId2" Type="http://schemas.openxmlformats.org/officeDocument/2006/relationships/slideLayout" Target="../slideLayouts/slideLayout2.xml"/><Relationship Id="rId1" Type="http://schemas.openxmlformats.org/officeDocument/2006/relationships/tags" Target="../tags/tag381.xml"/></Relationships>
</file>

<file path=ppt/slides/_rels/slide333.xml.rels><?xml version="1.0" encoding="UTF-8" standalone="yes"?>
<Relationships xmlns="http://schemas.openxmlformats.org/package/2006/relationships"><Relationship Id="rId3" Type="http://schemas.openxmlformats.org/officeDocument/2006/relationships/notesSlide" Target="../notesSlides/notesSlide332.xml"/><Relationship Id="rId2" Type="http://schemas.openxmlformats.org/officeDocument/2006/relationships/slideLayout" Target="../slideLayouts/slideLayout2.xml"/><Relationship Id="rId1" Type="http://schemas.openxmlformats.org/officeDocument/2006/relationships/tags" Target="../tags/tag382.xml"/></Relationships>
</file>

<file path=ppt/slides/_rels/slide334.xml.rels><?xml version="1.0" encoding="UTF-8" standalone="yes"?>
<Relationships xmlns="http://schemas.openxmlformats.org/package/2006/relationships"><Relationship Id="rId3" Type="http://schemas.openxmlformats.org/officeDocument/2006/relationships/notesSlide" Target="../notesSlides/notesSlide333.xml"/><Relationship Id="rId2" Type="http://schemas.openxmlformats.org/officeDocument/2006/relationships/slideLayout" Target="../slideLayouts/slideLayout2.xml"/><Relationship Id="rId1" Type="http://schemas.openxmlformats.org/officeDocument/2006/relationships/tags" Target="../tags/tag383.xml"/></Relationships>
</file>

<file path=ppt/slides/_rels/slide335.xml.rels><?xml version="1.0" encoding="UTF-8" standalone="yes"?>
<Relationships xmlns="http://schemas.openxmlformats.org/package/2006/relationships"><Relationship Id="rId3" Type="http://schemas.openxmlformats.org/officeDocument/2006/relationships/notesSlide" Target="../notesSlides/notesSlide334.xml"/><Relationship Id="rId2" Type="http://schemas.openxmlformats.org/officeDocument/2006/relationships/slideLayout" Target="../slideLayouts/slideLayout2.xml"/><Relationship Id="rId1" Type="http://schemas.openxmlformats.org/officeDocument/2006/relationships/tags" Target="../tags/tag384.xml"/></Relationships>
</file>

<file path=ppt/slides/_rels/slide336.xml.rels><?xml version="1.0" encoding="UTF-8" standalone="yes"?>
<Relationships xmlns="http://schemas.openxmlformats.org/package/2006/relationships"><Relationship Id="rId3" Type="http://schemas.openxmlformats.org/officeDocument/2006/relationships/notesSlide" Target="../notesSlides/notesSlide335.xml"/><Relationship Id="rId2" Type="http://schemas.openxmlformats.org/officeDocument/2006/relationships/slideLayout" Target="../slideLayouts/slideLayout2.xml"/><Relationship Id="rId1" Type="http://schemas.openxmlformats.org/officeDocument/2006/relationships/tags" Target="../tags/tag385.xml"/></Relationships>
</file>

<file path=ppt/slides/_rels/slide337.xml.rels><?xml version="1.0" encoding="UTF-8" standalone="yes"?>
<Relationships xmlns="http://schemas.openxmlformats.org/package/2006/relationships"><Relationship Id="rId3" Type="http://schemas.openxmlformats.org/officeDocument/2006/relationships/notesSlide" Target="../notesSlides/notesSlide336.xml"/><Relationship Id="rId7" Type="http://schemas.openxmlformats.org/officeDocument/2006/relationships/image" Target="../media/image129.wmf"/><Relationship Id="rId2" Type="http://schemas.openxmlformats.org/officeDocument/2006/relationships/slideLayout" Target="../slideLayouts/slideLayout2.xml"/><Relationship Id="rId1" Type="http://schemas.openxmlformats.org/officeDocument/2006/relationships/tags" Target="../tags/tag386.xml"/><Relationship Id="rId6" Type="http://schemas.openxmlformats.org/officeDocument/2006/relationships/oleObject" Target="../embeddings/oleObject2.bin"/><Relationship Id="rId5" Type="http://schemas.openxmlformats.org/officeDocument/2006/relationships/image" Target="../media/image128.wmf"/><Relationship Id="rId4" Type="http://schemas.openxmlformats.org/officeDocument/2006/relationships/oleObject" Target="../embeddings/oleObject1.bin"/></Relationships>
</file>

<file path=ppt/slides/_rels/slide338.xml.rels><?xml version="1.0" encoding="UTF-8" standalone="yes"?>
<Relationships xmlns="http://schemas.openxmlformats.org/package/2006/relationships"><Relationship Id="rId3" Type="http://schemas.openxmlformats.org/officeDocument/2006/relationships/notesSlide" Target="../notesSlides/notesSlide337.xml"/><Relationship Id="rId2" Type="http://schemas.openxmlformats.org/officeDocument/2006/relationships/slideLayout" Target="../slideLayouts/slideLayout2.xml"/><Relationship Id="rId1" Type="http://schemas.openxmlformats.org/officeDocument/2006/relationships/tags" Target="../tags/tag387.xml"/></Relationships>
</file>

<file path=ppt/slides/_rels/slide339.xml.rels><?xml version="1.0" encoding="UTF-8" standalone="yes"?>
<Relationships xmlns="http://schemas.openxmlformats.org/package/2006/relationships"><Relationship Id="rId3" Type="http://schemas.openxmlformats.org/officeDocument/2006/relationships/notesSlide" Target="../notesSlides/notesSlide338.xml"/><Relationship Id="rId2" Type="http://schemas.openxmlformats.org/officeDocument/2006/relationships/slideLayout" Target="../slideLayouts/slideLayout2.xml"/><Relationship Id="rId1" Type="http://schemas.openxmlformats.org/officeDocument/2006/relationships/tags" Target="../tags/tag38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340.xml.rels><?xml version="1.0" encoding="UTF-8" standalone="yes"?>
<Relationships xmlns="http://schemas.openxmlformats.org/package/2006/relationships"><Relationship Id="rId3" Type="http://schemas.openxmlformats.org/officeDocument/2006/relationships/notesSlide" Target="../notesSlides/notesSlide339.xml"/><Relationship Id="rId2" Type="http://schemas.openxmlformats.org/officeDocument/2006/relationships/slideLayout" Target="../slideLayouts/slideLayout2.xml"/><Relationship Id="rId1" Type="http://schemas.openxmlformats.org/officeDocument/2006/relationships/tags" Target="../tags/tag389.xml"/></Relationships>
</file>

<file path=ppt/slides/_rels/slide341.xml.rels><?xml version="1.0" encoding="UTF-8" standalone="yes"?>
<Relationships xmlns="http://schemas.openxmlformats.org/package/2006/relationships"><Relationship Id="rId3" Type="http://schemas.openxmlformats.org/officeDocument/2006/relationships/notesSlide" Target="../notesSlides/notesSlide340.xml"/><Relationship Id="rId2" Type="http://schemas.openxmlformats.org/officeDocument/2006/relationships/slideLayout" Target="../slideLayouts/slideLayout2.xml"/><Relationship Id="rId1" Type="http://schemas.openxmlformats.org/officeDocument/2006/relationships/tags" Target="../tags/tag390.xml"/></Relationships>
</file>

<file path=ppt/slides/_rels/slide342.xml.rels><?xml version="1.0" encoding="UTF-8" standalone="yes"?>
<Relationships xmlns="http://schemas.openxmlformats.org/package/2006/relationships"><Relationship Id="rId3" Type="http://schemas.openxmlformats.org/officeDocument/2006/relationships/notesSlide" Target="../notesSlides/notesSlide341.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391.xml"/><Relationship Id="rId6" Type="http://schemas.openxmlformats.org/officeDocument/2006/relationships/oleObject" Target="../embeddings/oleObject4.bin"/><Relationship Id="rId5" Type="http://schemas.openxmlformats.org/officeDocument/2006/relationships/image" Target="../media/image130.wmf"/><Relationship Id="rId4" Type="http://schemas.openxmlformats.org/officeDocument/2006/relationships/oleObject" Target="../embeddings/oleObject3.bin"/></Relationships>
</file>

<file path=ppt/slides/_rels/slide343.xml.rels><?xml version="1.0" encoding="UTF-8" standalone="yes"?>
<Relationships xmlns="http://schemas.openxmlformats.org/package/2006/relationships"><Relationship Id="rId3" Type="http://schemas.openxmlformats.org/officeDocument/2006/relationships/notesSlide" Target="../notesSlides/notesSlide342.xml"/><Relationship Id="rId7" Type="http://schemas.openxmlformats.org/officeDocument/2006/relationships/image" Target="../media/image128.wmf"/><Relationship Id="rId2" Type="http://schemas.openxmlformats.org/officeDocument/2006/relationships/slideLayout" Target="../slideLayouts/slideLayout2.xml"/><Relationship Id="rId1" Type="http://schemas.openxmlformats.org/officeDocument/2006/relationships/tags" Target="../tags/tag392.xml"/><Relationship Id="rId6" Type="http://schemas.openxmlformats.org/officeDocument/2006/relationships/oleObject" Target="../embeddings/oleObject6.bin"/><Relationship Id="rId5" Type="http://schemas.openxmlformats.org/officeDocument/2006/relationships/image" Target="../media/image131.wmf"/><Relationship Id="rId4" Type="http://schemas.openxmlformats.org/officeDocument/2006/relationships/oleObject" Target="../embeddings/oleObject5.bin"/></Relationships>
</file>

<file path=ppt/slides/_rels/slide344.xml.rels><?xml version="1.0" encoding="UTF-8" standalone="yes"?>
<Relationships xmlns="http://schemas.openxmlformats.org/package/2006/relationships"><Relationship Id="rId3" Type="http://schemas.openxmlformats.org/officeDocument/2006/relationships/notesSlide" Target="../notesSlides/notesSlide343.xml"/><Relationship Id="rId2" Type="http://schemas.openxmlformats.org/officeDocument/2006/relationships/slideLayout" Target="../slideLayouts/slideLayout1.xml"/><Relationship Id="rId1" Type="http://schemas.openxmlformats.org/officeDocument/2006/relationships/tags" Target="../tags/tag393.xml"/></Relationships>
</file>

<file path=ppt/slides/_rels/slide345.xml.rels><?xml version="1.0" encoding="UTF-8" standalone="yes"?>
<Relationships xmlns="http://schemas.openxmlformats.org/package/2006/relationships"><Relationship Id="rId3" Type="http://schemas.openxmlformats.org/officeDocument/2006/relationships/notesSlide" Target="../notesSlides/notesSlide344.xml"/><Relationship Id="rId2" Type="http://schemas.openxmlformats.org/officeDocument/2006/relationships/slideLayout" Target="../slideLayouts/slideLayout2.xml"/><Relationship Id="rId1" Type="http://schemas.openxmlformats.org/officeDocument/2006/relationships/tags" Target="../tags/tag394.xml"/></Relationships>
</file>

<file path=ppt/slides/_rels/slide346.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345.xml"/><Relationship Id="rId7" Type="http://schemas.openxmlformats.org/officeDocument/2006/relationships/image" Target="../media/image133.wmf"/><Relationship Id="rId2" Type="http://schemas.openxmlformats.org/officeDocument/2006/relationships/slideLayout" Target="../slideLayouts/slideLayout2.xml"/><Relationship Id="rId1" Type="http://schemas.openxmlformats.org/officeDocument/2006/relationships/tags" Target="../tags/tag395.xml"/><Relationship Id="rId6" Type="http://schemas.openxmlformats.org/officeDocument/2006/relationships/oleObject" Target="../embeddings/oleObject8.bin"/><Relationship Id="rId5" Type="http://schemas.openxmlformats.org/officeDocument/2006/relationships/image" Target="../media/image132.wmf"/><Relationship Id="rId4" Type="http://schemas.openxmlformats.org/officeDocument/2006/relationships/oleObject" Target="../embeddings/oleObject7.bin"/><Relationship Id="rId9" Type="http://schemas.openxmlformats.org/officeDocument/2006/relationships/image" Target="../media/image134.wmf"/></Relationships>
</file>

<file path=ppt/slides/_rels/slide347.xml.rels><?xml version="1.0" encoding="UTF-8" standalone="yes"?>
<Relationships xmlns="http://schemas.openxmlformats.org/package/2006/relationships"><Relationship Id="rId3" Type="http://schemas.openxmlformats.org/officeDocument/2006/relationships/notesSlide" Target="../notesSlides/notesSlide346.xml"/><Relationship Id="rId2" Type="http://schemas.openxmlformats.org/officeDocument/2006/relationships/slideLayout" Target="../slideLayouts/slideLayout2.xml"/><Relationship Id="rId1" Type="http://schemas.openxmlformats.org/officeDocument/2006/relationships/tags" Target="../tags/tag396.xml"/><Relationship Id="rId5" Type="http://schemas.openxmlformats.org/officeDocument/2006/relationships/image" Target="../media/image135.wmf"/><Relationship Id="rId4" Type="http://schemas.openxmlformats.org/officeDocument/2006/relationships/oleObject" Target="../embeddings/oleObject10.bin"/></Relationships>
</file>

<file path=ppt/slides/_rels/slide348.xml.rels><?xml version="1.0" encoding="UTF-8" standalone="yes"?>
<Relationships xmlns="http://schemas.openxmlformats.org/package/2006/relationships"><Relationship Id="rId3" Type="http://schemas.openxmlformats.org/officeDocument/2006/relationships/notesSlide" Target="../notesSlides/notesSlide347.xml"/><Relationship Id="rId2" Type="http://schemas.openxmlformats.org/officeDocument/2006/relationships/slideLayout" Target="../slideLayouts/slideLayout2.xml"/><Relationship Id="rId1" Type="http://schemas.openxmlformats.org/officeDocument/2006/relationships/tags" Target="../tags/tag397.xml"/><Relationship Id="rId6" Type="http://schemas.openxmlformats.org/officeDocument/2006/relationships/image" Target="../media/image137.wmf"/><Relationship Id="rId5" Type="http://schemas.openxmlformats.org/officeDocument/2006/relationships/oleObject" Target="../embeddings/oleObject11.bin"/><Relationship Id="rId4" Type="http://schemas.openxmlformats.org/officeDocument/2006/relationships/image" Target="../media/image136.png"/></Relationships>
</file>

<file path=ppt/slides/_rels/slide349.xml.rels><?xml version="1.0" encoding="UTF-8" standalone="yes"?>
<Relationships xmlns="http://schemas.openxmlformats.org/package/2006/relationships"><Relationship Id="rId3" Type="http://schemas.openxmlformats.org/officeDocument/2006/relationships/notesSlide" Target="../notesSlides/notesSlide348.xml"/><Relationship Id="rId2" Type="http://schemas.openxmlformats.org/officeDocument/2006/relationships/slideLayout" Target="../slideLayouts/slideLayout2.xml"/><Relationship Id="rId1" Type="http://schemas.openxmlformats.org/officeDocument/2006/relationships/tags" Target="../tags/tag39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50.xml.rels><?xml version="1.0" encoding="UTF-8" standalone="yes"?>
<Relationships xmlns="http://schemas.openxmlformats.org/package/2006/relationships"><Relationship Id="rId3" Type="http://schemas.openxmlformats.org/officeDocument/2006/relationships/notesSlide" Target="../notesSlides/notesSlide349.xml"/><Relationship Id="rId2" Type="http://schemas.openxmlformats.org/officeDocument/2006/relationships/slideLayout" Target="../slideLayouts/slideLayout2.xml"/><Relationship Id="rId1" Type="http://schemas.openxmlformats.org/officeDocument/2006/relationships/tags" Target="../tags/tag399.xml"/></Relationships>
</file>

<file path=ppt/slides/_rels/slide351.xml.rels><?xml version="1.0" encoding="UTF-8" standalone="yes"?>
<Relationships xmlns="http://schemas.openxmlformats.org/package/2006/relationships"><Relationship Id="rId3" Type="http://schemas.openxmlformats.org/officeDocument/2006/relationships/notesSlide" Target="../notesSlides/notesSlide350.xml"/><Relationship Id="rId2" Type="http://schemas.openxmlformats.org/officeDocument/2006/relationships/slideLayout" Target="../slideLayouts/slideLayout2.xml"/><Relationship Id="rId1" Type="http://schemas.openxmlformats.org/officeDocument/2006/relationships/tags" Target="../tags/tag400.xml"/></Relationships>
</file>

<file path=ppt/slides/_rels/slide352.xml.rels><?xml version="1.0" encoding="UTF-8" standalone="yes"?>
<Relationships xmlns="http://schemas.openxmlformats.org/package/2006/relationships"><Relationship Id="rId3" Type="http://schemas.openxmlformats.org/officeDocument/2006/relationships/notesSlide" Target="../notesSlides/notesSlide351.xml"/><Relationship Id="rId2" Type="http://schemas.openxmlformats.org/officeDocument/2006/relationships/slideLayout" Target="../slideLayouts/slideLayout2.xml"/><Relationship Id="rId1" Type="http://schemas.openxmlformats.org/officeDocument/2006/relationships/tags" Target="../tags/tag401.xml"/><Relationship Id="rId4" Type="http://schemas.openxmlformats.org/officeDocument/2006/relationships/image" Target="../media/image138.png"/></Relationships>
</file>

<file path=ppt/slides/_rels/slide353.xml.rels><?xml version="1.0" encoding="UTF-8" standalone="yes"?>
<Relationships xmlns="http://schemas.openxmlformats.org/package/2006/relationships"><Relationship Id="rId3" Type="http://schemas.openxmlformats.org/officeDocument/2006/relationships/notesSlide" Target="../notesSlides/notesSlide352.xml"/><Relationship Id="rId2" Type="http://schemas.openxmlformats.org/officeDocument/2006/relationships/slideLayout" Target="../slideLayouts/slideLayout2.xml"/><Relationship Id="rId1" Type="http://schemas.openxmlformats.org/officeDocument/2006/relationships/tags" Target="../tags/tag402.xml"/></Relationships>
</file>

<file path=ppt/slides/_rels/slide354.xml.rels><?xml version="1.0" encoding="UTF-8" standalone="yes"?>
<Relationships xmlns="http://schemas.openxmlformats.org/package/2006/relationships"><Relationship Id="rId3" Type="http://schemas.openxmlformats.org/officeDocument/2006/relationships/notesSlide" Target="../notesSlides/notesSlide353.xml"/><Relationship Id="rId2" Type="http://schemas.openxmlformats.org/officeDocument/2006/relationships/slideLayout" Target="../slideLayouts/slideLayout2.xml"/><Relationship Id="rId1" Type="http://schemas.openxmlformats.org/officeDocument/2006/relationships/tags" Target="../tags/tag403.xml"/></Relationships>
</file>

<file path=ppt/slides/_rels/slide355.xml.rels><?xml version="1.0" encoding="UTF-8" standalone="yes"?>
<Relationships xmlns="http://schemas.openxmlformats.org/package/2006/relationships"><Relationship Id="rId3" Type="http://schemas.openxmlformats.org/officeDocument/2006/relationships/notesSlide" Target="../notesSlides/notesSlide354.xml"/><Relationship Id="rId2" Type="http://schemas.openxmlformats.org/officeDocument/2006/relationships/slideLayout" Target="../slideLayouts/slideLayout2.xml"/><Relationship Id="rId1" Type="http://schemas.openxmlformats.org/officeDocument/2006/relationships/tags" Target="../tags/tag404.xml"/><Relationship Id="rId4" Type="http://schemas.openxmlformats.org/officeDocument/2006/relationships/image" Target="../media/image139.png"/></Relationships>
</file>

<file path=ppt/slides/_rels/slide356.xml.rels><?xml version="1.0" encoding="UTF-8" standalone="yes"?>
<Relationships xmlns="http://schemas.openxmlformats.org/package/2006/relationships"><Relationship Id="rId3" Type="http://schemas.openxmlformats.org/officeDocument/2006/relationships/notesSlide" Target="../notesSlides/notesSlide355.xml"/><Relationship Id="rId2" Type="http://schemas.openxmlformats.org/officeDocument/2006/relationships/slideLayout" Target="../slideLayouts/slideLayout2.xml"/><Relationship Id="rId1" Type="http://schemas.openxmlformats.org/officeDocument/2006/relationships/tags" Target="../tags/tag405.xml"/></Relationships>
</file>

<file path=ppt/slides/_rels/slide357.xml.rels><?xml version="1.0" encoding="UTF-8" standalone="yes"?>
<Relationships xmlns="http://schemas.openxmlformats.org/package/2006/relationships"><Relationship Id="rId3" Type="http://schemas.openxmlformats.org/officeDocument/2006/relationships/notesSlide" Target="../notesSlides/notesSlide356.xml"/><Relationship Id="rId2" Type="http://schemas.openxmlformats.org/officeDocument/2006/relationships/slideLayout" Target="../slideLayouts/slideLayout2.xml"/><Relationship Id="rId1" Type="http://schemas.openxmlformats.org/officeDocument/2006/relationships/tags" Target="../tags/tag406.xml"/><Relationship Id="rId4" Type="http://schemas.openxmlformats.org/officeDocument/2006/relationships/image" Target="../media/image140.png"/></Relationships>
</file>

<file path=ppt/slides/_rels/slide358.xml.rels><?xml version="1.0" encoding="UTF-8" standalone="yes"?>
<Relationships xmlns="http://schemas.openxmlformats.org/package/2006/relationships"><Relationship Id="rId3" Type="http://schemas.openxmlformats.org/officeDocument/2006/relationships/notesSlide" Target="../notesSlides/notesSlide357.xml"/><Relationship Id="rId2" Type="http://schemas.openxmlformats.org/officeDocument/2006/relationships/slideLayout" Target="../slideLayouts/slideLayout2.xml"/><Relationship Id="rId1" Type="http://schemas.openxmlformats.org/officeDocument/2006/relationships/tags" Target="../tags/tag407.xml"/><Relationship Id="rId4" Type="http://schemas.openxmlformats.org/officeDocument/2006/relationships/image" Target="../media/image141.png"/></Relationships>
</file>

<file path=ppt/slides/_rels/slide359.xml.rels><?xml version="1.0" encoding="UTF-8" standalone="yes"?>
<Relationships xmlns="http://schemas.openxmlformats.org/package/2006/relationships"><Relationship Id="rId3" Type="http://schemas.openxmlformats.org/officeDocument/2006/relationships/notesSlide" Target="../notesSlides/notesSlide358.xml"/><Relationship Id="rId2" Type="http://schemas.openxmlformats.org/officeDocument/2006/relationships/slideLayout" Target="../slideLayouts/slideLayout1.xml"/><Relationship Id="rId1" Type="http://schemas.openxmlformats.org/officeDocument/2006/relationships/tags" Target="../tags/tag40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60.xml.rels><?xml version="1.0" encoding="UTF-8" standalone="yes"?>
<Relationships xmlns="http://schemas.openxmlformats.org/package/2006/relationships"><Relationship Id="rId3" Type="http://schemas.openxmlformats.org/officeDocument/2006/relationships/notesSlide" Target="../notesSlides/notesSlide359.xml"/><Relationship Id="rId2" Type="http://schemas.openxmlformats.org/officeDocument/2006/relationships/slideLayout" Target="../slideLayouts/slideLayout2.xml"/><Relationship Id="rId1" Type="http://schemas.openxmlformats.org/officeDocument/2006/relationships/tags" Target="../tags/tag409.xml"/></Relationships>
</file>

<file path=ppt/slides/_rels/slide361.xml.rels><?xml version="1.0" encoding="UTF-8" standalone="yes"?>
<Relationships xmlns="http://schemas.openxmlformats.org/package/2006/relationships"><Relationship Id="rId3" Type="http://schemas.openxmlformats.org/officeDocument/2006/relationships/notesSlide" Target="../notesSlides/notesSlide360.xml"/><Relationship Id="rId2" Type="http://schemas.openxmlformats.org/officeDocument/2006/relationships/slideLayout" Target="../slideLayouts/slideLayout2.xml"/><Relationship Id="rId1" Type="http://schemas.openxmlformats.org/officeDocument/2006/relationships/tags" Target="../tags/tag410.xml"/></Relationships>
</file>

<file path=ppt/slides/_rels/slide362.xml.rels><?xml version="1.0" encoding="UTF-8" standalone="yes"?>
<Relationships xmlns="http://schemas.openxmlformats.org/package/2006/relationships"><Relationship Id="rId3" Type="http://schemas.openxmlformats.org/officeDocument/2006/relationships/notesSlide" Target="../notesSlides/notesSlide361.xml"/><Relationship Id="rId2" Type="http://schemas.openxmlformats.org/officeDocument/2006/relationships/slideLayout" Target="../slideLayouts/slideLayout2.xml"/><Relationship Id="rId1" Type="http://schemas.openxmlformats.org/officeDocument/2006/relationships/tags" Target="../tags/tag411.xml"/></Relationships>
</file>

<file path=ppt/slides/_rels/slide363.xml.rels><?xml version="1.0" encoding="UTF-8" standalone="yes"?>
<Relationships xmlns="http://schemas.openxmlformats.org/package/2006/relationships"><Relationship Id="rId3" Type="http://schemas.openxmlformats.org/officeDocument/2006/relationships/notesSlide" Target="../notesSlides/notesSlide362.xml"/><Relationship Id="rId2" Type="http://schemas.openxmlformats.org/officeDocument/2006/relationships/slideLayout" Target="../slideLayouts/slideLayout2.xml"/><Relationship Id="rId1" Type="http://schemas.openxmlformats.org/officeDocument/2006/relationships/tags" Target="../tags/tag412.xml"/></Relationships>
</file>

<file path=ppt/slides/_rels/slide364.xml.rels><?xml version="1.0" encoding="UTF-8" standalone="yes"?>
<Relationships xmlns="http://schemas.openxmlformats.org/package/2006/relationships"><Relationship Id="rId3" Type="http://schemas.openxmlformats.org/officeDocument/2006/relationships/notesSlide" Target="../notesSlides/notesSlide363.xml"/><Relationship Id="rId2" Type="http://schemas.openxmlformats.org/officeDocument/2006/relationships/slideLayout" Target="../slideLayouts/slideLayout2.xml"/><Relationship Id="rId1" Type="http://schemas.openxmlformats.org/officeDocument/2006/relationships/tags" Target="../tags/tag413.xml"/></Relationships>
</file>

<file path=ppt/slides/_rels/slide365.xml.rels><?xml version="1.0" encoding="UTF-8" standalone="yes"?>
<Relationships xmlns="http://schemas.openxmlformats.org/package/2006/relationships"><Relationship Id="rId3" Type="http://schemas.openxmlformats.org/officeDocument/2006/relationships/notesSlide" Target="../notesSlides/notesSlide364.xml"/><Relationship Id="rId2" Type="http://schemas.openxmlformats.org/officeDocument/2006/relationships/slideLayout" Target="../slideLayouts/slideLayout2.xml"/><Relationship Id="rId1" Type="http://schemas.openxmlformats.org/officeDocument/2006/relationships/tags" Target="../tags/tag414.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366.xml.rels><?xml version="1.0" encoding="UTF-8" standalone="yes"?>
<Relationships xmlns="http://schemas.openxmlformats.org/package/2006/relationships"><Relationship Id="rId3" Type="http://schemas.openxmlformats.org/officeDocument/2006/relationships/notesSlide" Target="../notesSlides/notesSlide365.xml"/><Relationship Id="rId2" Type="http://schemas.openxmlformats.org/officeDocument/2006/relationships/slideLayout" Target="../slideLayouts/slideLayout2.xml"/><Relationship Id="rId1" Type="http://schemas.openxmlformats.org/officeDocument/2006/relationships/tags" Target="../tags/tag415.xml"/><Relationship Id="rId4" Type="http://schemas.openxmlformats.org/officeDocument/2006/relationships/image" Target="../media/image145.png"/></Relationships>
</file>

<file path=ppt/slides/_rels/slide367.xml.rels><?xml version="1.0" encoding="UTF-8" standalone="yes"?>
<Relationships xmlns="http://schemas.openxmlformats.org/package/2006/relationships"><Relationship Id="rId3" Type="http://schemas.openxmlformats.org/officeDocument/2006/relationships/notesSlide" Target="../notesSlides/notesSlide366.xml"/><Relationship Id="rId2" Type="http://schemas.openxmlformats.org/officeDocument/2006/relationships/slideLayout" Target="../slideLayouts/slideLayout2.xml"/><Relationship Id="rId1" Type="http://schemas.openxmlformats.org/officeDocument/2006/relationships/tags" Target="../tags/tag416.xml"/></Relationships>
</file>

<file path=ppt/slides/_rels/slide368.xml.rels><?xml version="1.0" encoding="UTF-8" standalone="yes"?>
<Relationships xmlns="http://schemas.openxmlformats.org/package/2006/relationships"><Relationship Id="rId3" Type="http://schemas.openxmlformats.org/officeDocument/2006/relationships/notesSlide" Target="../notesSlides/notesSlide367.xml"/><Relationship Id="rId2" Type="http://schemas.openxmlformats.org/officeDocument/2006/relationships/slideLayout" Target="../slideLayouts/slideLayout2.xml"/><Relationship Id="rId1" Type="http://schemas.openxmlformats.org/officeDocument/2006/relationships/tags" Target="../tags/tag417.xml"/></Relationships>
</file>

<file path=ppt/slides/_rels/slide369.xml.rels><?xml version="1.0" encoding="UTF-8" standalone="yes"?>
<Relationships xmlns="http://schemas.openxmlformats.org/package/2006/relationships"><Relationship Id="rId3" Type="http://schemas.openxmlformats.org/officeDocument/2006/relationships/notesSlide" Target="../notesSlides/notesSlide368.xml"/><Relationship Id="rId2" Type="http://schemas.openxmlformats.org/officeDocument/2006/relationships/slideLayout" Target="../slideLayouts/slideLayout2.xml"/><Relationship Id="rId1" Type="http://schemas.openxmlformats.org/officeDocument/2006/relationships/tags" Target="../tags/tag418.xml"/><Relationship Id="rId5" Type="http://schemas.openxmlformats.org/officeDocument/2006/relationships/image" Target="../media/image147.wmf"/><Relationship Id="rId4" Type="http://schemas.openxmlformats.org/officeDocument/2006/relationships/image" Target="../media/image146.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370.xml.rels><?xml version="1.0" encoding="UTF-8" standalone="yes"?>
<Relationships xmlns="http://schemas.openxmlformats.org/package/2006/relationships"><Relationship Id="rId3" Type="http://schemas.openxmlformats.org/officeDocument/2006/relationships/notesSlide" Target="../notesSlides/notesSlide369.xml"/><Relationship Id="rId2" Type="http://schemas.openxmlformats.org/officeDocument/2006/relationships/slideLayout" Target="../slideLayouts/slideLayout2.xml"/><Relationship Id="rId1" Type="http://schemas.openxmlformats.org/officeDocument/2006/relationships/tags" Target="../tags/tag419.xml"/></Relationships>
</file>

<file path=ppt/slides/_rels/slide371.xml.rels><?xml version="1.0" encoding="UTF-8" standalone="yes"?>
<Relationships xmlns="http://schemas.openxmlformats.org/package/2006/relationships"><Relationship Id="rId3" Type="http://schemas.openxmlformats.org/officeDocument/2006/relationships/notesSlide" Target="../notesSlides/notesSlide370.xml"/><Relationship Id="rId2" Type="http://schemas.openxmlformats.org/officeDocument/2006/relationships/slideLayout" Target="../slideLayouts/slideLayout2.xml"/><Relationship Id="rId1" Type="http://schemas.openxmlformats.org/officeDocument/2006/relationships/tags" Target="../tags/tag420.xml"/><Relationship Id="rId4" Type="http://schemas.openxmlformats.org/officeDocument/2006/relationships/image" Target="../media/image148.png"/></Relationships>
</file>

<file path=ppt/slides/_rels/slide372.xml.rels><?xml version="1.0" encoding="UTF-8" standalone="yes"?>
<Relationships xmlns="http://schemas.openxmlformats.org/package/2006/relationships"><Relationship Id="rId3" Type="http://schemas.openxmlformats.org/officeDocument/2006/relationships/notesSlide" Target="../notesSlides/notesSlide371.xml"/><Relationship Id="rId2" Type="http://schemas.openxmlformats.org/officeDocument/2006/relationships/slideLayout" Target="../slideLayouts/slideLayout2.xml"/><Relationship Id="rId1" Type="http://schemas.openxmlformats.org/officeDocument/2006/relationships/tags" Target="../tags/tag421.xml"/><Relationship Id="rId4" Type="http://schemas.openxmlformats.org/officeDocument/2006/relationships/image" Target="../media/image149.png"/></Relationships>
</file>

<file path=ppt/slides/_rels/slide373.xml.rels><?xml version="1.0" encoding="UTF-8" standalone="yes"?>
<Relationships xmlns="http://schemas.openxmlformats.org/package/2006/relationships"><Relationship Id="rId3" Type="http://schemas.openxmlformats.org/officeDocument/2006/relationships/notesSlide" Target="../notesSlides/notesSlide372.xml"/><Relationship Id="rId2" Type="http://schemas.openxmlformats.org/officeDocument/2006/relationships/slideLayout" Target="../slideLayouts/slideLayout2.xml"/><Relationship Id="rId1" Type="http://schemas.openxmlformats.org/officeDocument/2006/relationships/tags" Target="../tags/tag422.xml"/></Relationships>
</file>

<file path=ppt/slides/_rels/slide374.xml.rels><?xml version="1.0" encoding="UTF-8" standalone="yes"?>
<Relationships xmlns="http://schemas.openxmlformats.org/package/2006/relationships"><Relationship Id="rId3" Type="http://schemas.openxmlformats.org/officeDocument/2006/relationships/notesSlide" Target="../notesSlides/notesSlide373.xml"/><Relationship Id="rId2" Type="http://schemas.openxmlformats.org/officeDocument/2006/relationships/slideLayout" Target="../slideLayouts/slideLayout2.xml"/><Relationship Id="rId1" Type="http://schemas.openxmlformats.org/officeDocument/2006/relationships/tags" Target="../tags/tag423.xml"/></Relationships>
</file>

<file path=ppt/slides/_rels/slide375.xml.rels><?xml version="1.0" encoding="UTF-8" standalone="yes"?>
<Relationships xmlns="http://schemas.openxmlformats.org/package/2006/relationships"><Relationship Id="rId3" Type="http://schemas.openxmlformats.org/officeDocument/2006/relationships/notesSlide" Target="../notesSlides/notesSlide374.xml"/><Relationship Id="rId2" Type="http://schemas.openxmlformats.org/officeDocument/2006/relationships/slideLayout" Target="../slideLayouts/slideLayout2.xml"/><Relationship Id="rId1" Type="http://schemas.openxmlformats.org/officeDocument/2006/relationships/tags" Target="../tags/tag424.xml"/></Relationships>
</file>

<file path=ppt/slides/_rels/slide376.xml.rels><?xml version="1.0" encoding="UTF-8" standalone="yes"?>
<Relationships xmlns="http://schemas.openxmlformats.org/package/2006/relationships"><Relationship Id="rId3" Type="http://schemas.openxmlformats.org/officeDocument/2006/relationships/notesSlide" Target="../notesSlides/notesSlide375.xml"/><Relationship Id="rId2" Type="http://schemas.openxmlformats.org/officeDocument/2006/relationships/slideLayout" Target="../slideLayouts/slideLayout2.xml"/><Relationship Id="rId1" Type="http://schemas.openxmlformats.org/officeDocument/2006/relationships/tags" Target="../tags/tag425.xml"/><Relationship Id="rId5" Type="http://schemas.openxmlformats.org/officeDocument/2006/relationships/image" Target="../media/image151.png"/><Relationship Id="rId4" Type="http://schemas.openxmlformats.org/officeDocument/2006/relationships/image" Target="../media/image150.png"/></Relationships>
</file>

<file path=ppt/slides/_rels/slide377.xml.rels><?xml version="1.0" encoding="UTF-8" standalone="yes"?>
<Relationships xmlns="http://schemas.openxmlformats.org/package/2006/relationships"><Relationship Id="rId3" Type="http://schemas.openxmlformats.org/officeDocument/2006/relationships/notesSlide" Target="../notesSlides/notesSlide376.xml"/><Relationship Id="rId2" Type="http://schemas.openxmlformats.org/officeDocument/2006/relationships/slideLayout" Target="../slideLayouts/slideLayout2.xml"/><Relationship Id="rId1" Type="http://schemas.openxmlformats.org/officeDocument/2006/relationships/tags" Target="../tags/tag426.xml"/><Relationship Id="rId4" Type="http://schemas.openxmlformats.org/officeDocument/2006/relationships/image" Target="../media/image152.png"/></Relationships>
</file>

<file path=ppt/slides/_rels/slide378.xml.rels><?xml version="1.0" encoding="UTF-8" standalone="yes"?>
<Relationships xmlns="http://schemas.openxmlformats.org/package/2006/relationships"><Relationship Id="rId3" Type="http://schemas.openxmlformats.org/officeDocument/2006/relationships/notesSlide" Target="../notesSlides/notesSlide377.xml"/><Relationship Id="rId2" Type="http://schemas.openxmlformats.org/officeDocument/2006/relationships/slideLayout" Target="../slideLayouts/slideLayout2.xml"/><Relationship Id="rId1" Type="http://schemas.openxmlformats.org/officeDocument/2006/relationships/tags" Target="../tags/tag427.xml"/></Relationships>
</file>

<file path=ppt/slides/_rels/slide379.xml.rels><?xml version="1.0" encoding="UTF-8" standalone="yes"?>
<Relationships xmlns="http://schemas.openxmlformats.org/package/2006/relationships"><Relationship Id="rId3" Type="http://schemas.openxmlformats.org/officeDocument/2006/relationships/notesSlide" Target="../notesSlides/notesSlide378.xml"/><Relationship Id="rId2" Type="http://schemas.openxmlformats.org/officeDocument/2006/relationships/slideLayout" Target="../slideLayouts/slideLayout2.xml"/><Relationship Id="rId1" Type="http://schemas.openxmlformats.org/officeDocument/2006/relationships/tags" Target="../tags/tag42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380.xml.rels><?xml version="1.0" encoding="UTF-8" standalone="yes"?>
<Relationships xmlns="http://schemas.openxmlformats.org/package/2006/relationships"><Relationship Id="rId3" Type="http://schemas.openxmlformats.org/officeDocument/2006/relationships/notesSlide" Target="../notesSlides/notesSlide379.xml"/><Relationship Id="rId2" Type="http://schemas.openxmlformats.org/officeDocument/2006/relationships/slideLayout" Target="../slideLayouts/slideLayout2.xml"/><Relationship Id="rId1" Type="http://schemas.openxmlformats.org/officeDocument/2006/relationships/tags" Target="../tags/tag429.xml"/><Relationship Id="rId4" Type="http://schemas.openxmlformats.org/officeDocument/2006/relationships/image" Target="../media/image153.png"/></Relationships>
</file>

<file path=ppt/slides/_rels/slide381.xml.rels><?xml version="1.0" encoding="UTF-8" standalone="yes"?>
<Relationships xmlns="http://schemas.openxmlformats.org/package/2006/relationships"><Relationship Id="rId3" Type="http://schemas.openxmlformats.org/officeDocument/2006/relationships/notesSlide" Target="../notesSlides/notesSlide380.xml"/><Relationship Id="rId2" Type="http://schemas.openxmlformats.org/officeDocument/2006/relationships/slideLayout" Target="../slideLayouts/slideLayout2.xml"/><Relationship Id="rId1" Type="http://schemas.openxmlformats.org/officeDocument/2006/relationships/tags" Target="../tags/tag430.xml"/><Relationship Id="rId4" Type="http://schemas.openxmlformats.org/officeDocument/2006/relationships/image" Target="../media/image154.png"/></Relationships>
</file>

<file path=ppt/slides/_rels/slide382.xml.rels><?xml version="1.0" encoding="UTF-8" standalone="yes"?>
<Relationships xmlns="http://schemas.openxmlformats.org/package/2006/relationships"><Relationship Id="rId3" Type="http://schemas.openxmlformats.org/officeDocument/2006/relationships/notesSlide" Target="../notesSlides/notesSlide381.xml"/><Relationship Id="rId2" Type="http://schemas.openxmlformats.org/officeDocument/2006/relationships/slideLayout" Target="../slideLayouts/slideLayout2.xml"/><Relationship Id="rId1" Type="http://schemas.openxmlformats.org/officeDocument/2006/relationships/tags" Target="../tags/tag431.xml"/><Relationship Id="rId4" Type="http://schemas.openxmlformats.org/officeDocument/2006/relationships/image" Target="../media/image155.png"/></Relationships>
</file>

<file path=ppt/slides/_rels/slide383.xml.rels><?xml version="1.0" encoding="UTF-8" standalone="yes"?>
<Relationships xmlns="http://schemas.openxmlformats.org/package/2006/relationships"><Relationship Id="rId3" Type="http://schemas.openxmlformats.org/officeDocument/2006/relationships/notesSlide" Target="../notesSlides/notesSlide382.xml"/><Relationship Id="rId2" Type="http://schemas.openxmlformats.org/officeDocument/2006/relationships/slideLayout" Target="../slideLayouts/slideLayout2.xml"/><Relationship Id="rId1" Type="http://schemas.openxmlformats.org/officeDocument/2006/relationships/tags" Target="../tags/tag432.xml"/><Relationship Id="rId4" Type="http://schemas.openxmlformats.org/officeDocument/2006/relationships/image" Target="../media/image156.png"/></Relationships>
</file>

<file path=ppt/slides/_rels/slide384.xml.rels><?xml version="1.0" encoding="UTF-8" standalone="yes"?>
<Relationships xmlns="http://schemas.openxmlformats.org/package/2006/relationships"><Relationship Id="rId3" Type="http://schemas.openxmlformats.org/officeDocument/2006/relationships/notesSlide" Target="../notesSlides/notesSlide383.xml"/><Relationship Id="rId2" Type="http://schemas.openxmlformats.org/officeDocument/2006/relationships/slideLayout" Target="../slideLayouts/slideLayout1.xml"/><Relationship Id="rId1" Type="http://schemas.openxmlformats.org/officeDocument/2006/relationships/tags" Target="../tags/tag433.xml"/></Relationships>
</file>

<file path=ppt/slides/_rels/slide385.xml.rels><?xml version="1.0" encoding="UTF-8" standalone="yes"?>
<Relationships xmlns="http://schemas.openxmlformats.org/package/2006/relationships"><Relationship Id="rId3" Type="http://schemas.openxmlformats.org/officeDocument/2006/relationships/notesSlide" Target="../notesSlides/notesSlide384.xml"/><Relationship Id="rId2" Type="http://schemas.openxmlformats.org/officeDocument/2006/relationships/slideLayout" Target="../slideLayouts/slideLayout2.xml"/><Relationship Id="rId1" Type="http://schemas.openxmlformats.org/officeDocument/2006/relationships/tags" Target="../tags/tag434.xml"/></Relationships>
</file>

<file path=ppt/slides/_rels/slide386.xml.rels><?xml version="1.0" encoding="UTF-8" standalone="yes"?>
<Relationships xmlns="http://schemas.openxmlformats.org/package/2006/relationships"><Relationship Id="rId3" Type="http://schemas.openxmlformats.org/officeDocument/2006/relationships/notesSlide" Target="../notesSlides/notesSlide385.xml"/><Relationship Id="rId2" Type="http://schemas.openxmlformats.org/officeDocument/2006/relationships/slideLayout" Target="../slideLayouts/slideLayout1.xml"/><Relationship Id="rId1" Type="http://schemas.openxmlformats.org/officeDocument/2006/relationships/tags" Target="../tags/tag435.xml"/></Relationships>
</file>

<file path=ppt/slides/_rels/slide387.xml.rels><?xml version="1.0" encoding="UTF-8" standalone="yes"?>
<Relationships xmlns="http://schemas.openxmlformats.org/package/2006/relationships"><Relationship Id="rId3" Type="http://schemas.openxmlformats.org/officeDocument/2006/relationships/notesSlide" Target="../notesSlides/notesSlide386.xml"/><Relationship Id="rId2" Type="http://schemas.openxmlformats.org/officeDocument/2006/relationships/slideLayout" Target="../slideLayouts/slideLayout2.xml"/><Relationship Id="rId1" Type="http://schemas.openxmlformats.org/officeDocument/2006/relationships/tags" Target="../tags/tag436.xml"/></Relationships>
</file>

<file path=ppt/slides/_rels/slide388.xml.rels><?xml version="1.0" encoding="UTF-8" standalone="yes"?>
<Relationships xmlns="http://schemas.openxmlformats.org/package/2006/relationships"><Relationship Id="rId3" Type="http://schemas.openxmlformats.org/officeDocument/2006/relationships/notesSlide" Target="../notesSlides/notesSlide387.xml"/><Relationship Id="rId2" Type="http://schemas.openxmlformats.org/officeDocument/2006/relationships/slideLayout" Target="../slideLayouts/slideLayout2.xml"/><Relationship Id="rId1" Type="http://schemas.openxmlformats.org/officeDocument/2006/relationships/tags" Target="../tags/tag437.xml"/></Relationships>
</file>

<file path=ppt/slides/_rels/slide389.xml.rels><?xml version="1.0" encoding="UTF-8" standalone="yes"?>
<Relationships xmlns="http://schemas.openxmlformats.org/package/2006/relationships"><Relationship Id="rId3" Type="http://schemas.openxmlformats.org/officeDocument/2006/relationships/notesSlide" Target="../notesSlides/notesSlide388.xml"/><Relationship Id="rId2" Type="http://schemas.openxmlformats.org/officeDocument/2006/relationships/slideLayout" Target="../slideLayouts/slideLayout2.xml"/><Relationship Id="rId1" Type="http://schemas.openxmlformats.org/officeDocument/2006/relationships/tags" Target="../tags/tag4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89.xml"/><Relationship Id="rId2" Type="http://schemas.openxmlformats.org/officeDocument/2006/relationships/slideLayout" Target="../slideLayouts/slideLayout2.xml"/><Relationship Id="rId1" Type="http://schemas.openxmlformats.org/officeDocument/2006/relationships/tags" Target="../tags/tag439.xml"/></Relationships>
</file>

<file path=ppt/slides/_rels/slide391.xml.rels><?xml version="1.0" encoding="UTF-8" standalone="yes"?>
<Relationships xmlns="http://schemas.openxmlformats.org/package/2006/relationships"><Relationship Id="rId3" Type="http://schemas.openxmlformats.org/officeDocument/2006/relationships/notesSlide" Target="../notesSlides/notesSlide390.xml"/><Relationship Id="rId2" Type="http://schemas.openxmlformats.org/officeDocument/2006/relationships/slideLayout" Target="../slideLayouts/slideLayout2.xml"/><Relationship Id="rId1" Type="http://schemas.openxmlformats.org/officeDocument/2006/relationships/tags" Target="../tags/tag440.xml"/></Relationships>
</file>

<file path=ppt/slides/_rels/slide392.xml.rels><?xml version="1.0" encoding="UTF-8" standalone="yes"?>
<Relationships xmlns="http://schemas.openxmlformats.org/package/2006/relationships"><Relationship Id="rId3" Type="http://schemas.openxmlformats.org/officeDocument/2006/relationships/notesSlide" Target="../notesSlides/notesSlide391.xml"/><Relationship Id="rId2" Type="http://schemas.openxmlformats.org/officeDocument/2006/relationships/slideLayout" Target="../slideLayouts/slideLayout2.xml"/><Relationship Id="rId1" Type="http://schemas.openxmlformats.org/officeDocument/2006/relationships/tags" Target="../tags/tag441.xml"/></Relationships>
</file>

<file path=ppt/slides/_rels/slide393.xml.rels><?xml version="1.0" encoding="UTF-8" standalone="yes"?>
<Relationships xmlns="http://schemas.openxmlformats.org/package/2006/relationships"><Relationship Id="rId3" Type="http://schemas.openxmlformats.org/officeDocument/2006/relationships/notesSlide" Target="../notesSlides/notesSlide392.xml"/><Relationship Id="rId2" Type="http://schemas.openxmlformats.org/officeDocument/2006/relationships/slideLayout" Target="../slideLayouts/slideLayout2.xml"/><Relationship Id="rId1" Type="http://schemas.openxmlformats.org/officeDocument/2006/relationships/tags" Target="../tags/tag442.xml"/></Relationships>
</file>

<file path=ppt/slides/_rels/slide394.xml.rels><?xml version="1.0" encoding="UTF-8" standalone="yes"?>
<Relationships xmlns="http://schemas.openxmlformats.org/package/2006/relationships"><Relationship Id="rId3" Type="http://schemas.openxmlformats.org/officeDocument/2006/relationships/notesSlide" Target="../notesSlides/notesSlide393.xml"/><Relationship Id="rId2" Type="http://schemas.openxmlformats.org/officeDocument/2006/relationships/slideLayout" Target="../slideLayouts/slideLayout2.xml"/><Relationship Id="rId1" Type="http://schemas.openxmlformats.org/officeDocument/2006/relationships/tags" Target="../tags/tag443.xml"/></Relationships>
</file>

<file path=ppt/slides/_rels/slide395.xml.rels><?xml version="1.0" encoding="UTF-8" standalone="yes"?>
<Relationships xmlns="http://schemas.openxmlformats.org/package/2006/relationships"><Relationship Id="rId3" Type="http://schemas.openxmlformats.org/officeDocument/2006/relationships/notesSlide" Target="../notesSlides/notesSlide394.xml"/><Relationship Id="rId2" Type="http://schemas.openxmlformats.org/officeDocument/2006/relationships/slideLayout" Target="../slideLayouts/slideLayout2.xml"/><Relationship Id="rId1" Type="http://schemas.openxmlformats.org/officeDocument/2006/relationships/tags" Target="../tags/tag444.xml"/></Relationships>
</file>

<file path=ppt/slides/_rels/slide396.xml.rels><?xml version="1.0" encoding="UTF-8" standalone="yes"?>
<Relationships xmlns="http://schemas.openxmlformats.org/package/2006/relationships"><Relationship Id="rId3" Type="http://schemas.openxmlformats.org/officeDocument/2006/relationships/notesSlide" Target="../notesSlides/notesSlide395.xml"/><Relationship Id="rId2" Type="http://schemas.openxmlformats.org/officeDocument/2006/relationships/slideLayout" Target="../slideLayouts/slideLayout2.xml"/><Relationship Id="rId1" Type="http://schemas.openxmlformats.org/officeDocument/2006/relationships/tags" Target="../tags/tag445.xml"/><Relationship Id="rId4" Type="http://schemas.openxmlformats.org/officeDocument/2006/relationships/image" Target="../media/image157.wmf"/></Relationships>
</file>

<file path=ppt/slides/_rels/slide397.xml.rels><?xml version="1.0" encoding="UTF-8" standalone="yes"?>
<Relationships xmlns="http://schemas.openxmlformats.org/package/2006/relationships"><Relationship Id="rId3" Type="http://schemas.openxmlformats.org/officeDocument/2006/relationships/notesSlide" Target="../notesSlides/notesSlide396.xml"/><Relationship Id="rId2" Type="http://schemas.openxmlformats.org/officeDocument/2006/relationships/slideLayout" Target="../slideLayouts/slideLayout2.xml"/><Relationship Id="rId1" Type="http://schemas.openxmlformats.org/officeDocument/2006/relationships/tags" Target="../tags/tag446.xml"/><Relationship Id="rId4" Type="http://schemas.openxmlformats.org/officeDocument/2006/relationships/image" Target="../media/image158.wmf"/></Relationships>
</file>

<file path=ppt/slides/_rels/slide398.xml.rels><?xml version="1.0" encoding="UTF-8" standalone="yes"?>
<Relationships xmlns="http://schemas.openxmlformats.org/package/2006/relationships"><Relationship Id="rId3" Type="http://schemas.openxmlformats.org/officeDocument/2006/relationships/notesSlide" Target="../notesSlides/notesSlide397.xml"/><Relationship Id="rId2" Type="http://schemas.openxmlformats.org/officeDocument/2006/relationships/slideLayout" Target="../slideLayouts/slideLayout2.xml"/><Relationship Id="rId1" Type="http://schemas.openxmlformats.org/officeDocument/2006/relationships/tags" Target="../tags/tag447.xml"/><Relationship Id="rId4" Type="http://schemas.openxmlformats.org/officeDocument/2006/relationships/image" Target="../media/image158.wmf"/></Relationships>
</file>

<file path=ppt/slides/_rels/slide399.xml.rels><?xml version="1.0" encoding="UTF-8" standalone="yes"?>
<Relationships xmlns="http://schemas.openxmlformats.org/package/2006/relationships"><Relationship Id="rId3" Type="http://schemas.openxmlformats.org/officeDocument/2006/relationships/notesSlide" Target="../notesSlides/notesSlide398.xml"/><Relationship Id="rId2" Type="http://schemas.openxmlformats.org/officeDocument/2006/relationships/slideLayout" Target="../slideLayouts/slideLayout2.xml"/><Relationship Id="rId1" Type="http://schemas.openxmlformats.org/officeDocument/2006/relationships/tags" Target="../tags/tag448.xml"/><Relationship Id="rId4" Type="http://schemas.openxmlformats.org/officeDocument/2006/relationships/image" Target="../media/image158.wm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notesSlide" Target="../notesSlides/notesSlide39.xml"/><Relationship Id="rId9" Type="http://schemas.microsoft.com/office/2007/relationships/diagramDrawing" Target="../diagrams/drawing2.xml"/></Relationships>
</file>

<file path=ppt/slides/_rels/slide400.xml.rels><?xml version="1.0" encoding="UTF-8" standalone="yes"?>
<Relationships xmlns="http://schemas.openxmlformats.org/package/2006/relationships"><Relationship Id="rId3" Type="http://schemas.openxmlformats.org/officeDocument/2006/relationships/notesSlide" Target="../notesSlides/notesSlide399.xml"/><Relationship Id="rId2" Type="http://schemas.openxmlformats.org/officeDocument/2006/relationships/slideLayout" Target="../slideLayouts/slideLayout2.xml"/><Relationship Id="rId1" Type="http://schemas.openxmlformats.org/officeDocument/2006/relationships/tags" Target="../tags/tag449.xml"/></Relationships>
</file>

<file path=ppt/slides/_rels/slide401.xml.rels><?xml version="1.0" encoding="UTF-8" standalone="yes"?>
<Relationships xmlns="http://schemas.openxmlformats.org/package/2006/relationships"><Relationship Id="rId3" Type="http://schemas.openxmlformats.org/officeDocument/2006/relationships/notesSlide" Target="../notesSlides/notesSlide400.xml"/><Relationship Id="rId2" Type="http://schemas.openxmlformats.org/officeDocument/2006/relationships/slideLayout" Target="../slideLayouts/slideLayout2.xml"/><Relationship Id="rId1" Type="http://schemas.openxmlformats.org/officeDocument/2006/relationships/tags" Target="../tags/tag450.xml"/></Relationships>
</file>

<file path=ppt/slides/_rels/slide402.xml.rels><?xml version="1.0" encoding="UTF-8" standalone="yes"?>
<Relationships xmlns="http://schemas.openxmlformats.org/package/2006/relationships"><Relationship Id="rId3" Type="http://schemas.openxmlformats.org/officeDocument/2006/relationships/notesSlide" Target="../notesSlides/notesSlide401.xml"/><Relationship Id="rId2" Type="http://schemas.openxmlformats.org/officeDocument/2006/relationships/slideLayout" Target="../slideLayouts/slideLayout1.xml"/><Relationship Id="rId1" Type="http://schemas.openxmlformats.org/officeDocument/2006/relationships/tags" Target="../tags/tag451.xml"/></Relationships>
</file>

<file path=ppt/slides/_rels/slide403.xml.rels><?xml version="1.0" encoding="UTF-8" standalone="yes"?>
<Relationships xmlns="http://schemas.openxmlformats.org/package/2006/relationships"><Relationship Id="rId3" Type="http://schemas.openxmlformats.org/officeDocument/2006/relationships/notesSlide" Target="../notesSlides/notesSlide402.xml"/><Relationship Id="rId2" Type="http://schemas.openxmlformats.org/officeDocument/2006/relationships/slideLayout" Target="../slideLayouts/slideLayout2.xml"/><Relationship Id="rId1" Type="http://schemas.openxmlformats.org/officeDocument/2006/relationships/tags" Target="../tags/tag452.xml"/></Relationships>
</file>

<file path=ppt/slides/_rels/slide404.xml.rels><?xml version="1.0" encoding="UTF-8" standalone="yes"?>
<Relationships xmlns="http://schemas.openxmlformats.org/package/2006/relationships"><Relationship Id="rId3" Type="http://schemas.openxmlformats.org/officeDocument/2006/relationships/notesSlide" Target="../notesSlides/notesSlide403.xml"/><Relationship Id="rId2" Type="http://schemas.openxmlformats.org/officeDocument/2006/relationships/slideLayout" Target="../slideLayouts/slideLayout2.xml"/><Relationship Id="rId1" Type="http://schemas.openxmlformats.org/officeDocument/2006/relationships/tags" Target="../tags/tag453.xml"/><Relationship Id="rId4" Type="http://schemas.openxmlformats.org/officeDocument/2006/relationships/image" Target="../media/image159.png"/></Relationships>
</file>

<file path=ppt/slides/_rels/slide405.xml.rels><?xml version="1.0" encoding="UTF-8" standalone="yes"?>
<Relationships xmlns="http://schemas.openxmlformats.org/package/2006/relationships"><Relationship Id="rId3" Type="http://schemas.openxmlformats.org/officeDocument/2006/relationships/notesSlide" Target="../notesSlides/notesSlide404.xml"/><Relationship Id="rId2" Type="http://schemas.openxmlformats.org/officeDocument/2006/relationships/slideLayout" Target="../slideLayouts/slideLayout2.xml"/><Relationship Id="rId1" Type="http://schemas.openxmlformats.org/officeDocument/2006/relationships/tags" Target="../tags/tag454.xml"/></Relationships>
</file>

<file path=ppt/slides/_rels/slide406.xml.rels><?xml version="1.0" encoding="UTF-8" standalone="yes"?>
<Relationships xmlns="http://schemas.openxmlformats.org/package/2006/relationships"><Relationship Id="rId3" Type="http://schemas.openxmlformats.org/officeDocument/2006/relationships/notesSlide" Target="../notesSlides/notesSlide405.xml"/><Relationship Id="rId2" Type="http://schemas.openxmlformats.org/officeDocument/2006/relationships/slideLayout" Target="../slideLayouts/slideLayout2.xml"/><Relationship Id="rId1" Type="http://schemas.openxmlformats.org/officeDocument/2006/relationships/tags" Target="../tags/tag455.xml"/></Relationships>
</file>

<file path=ppt/slides/_rels/slide407.xml.rels><?xml version="1.0" encoding="UTF-8" standalone="yes"?>
<Relationships xmlns="http://schemas.openxmlformats.org/package/2006/relationships"><Relationship Id="rId3" Type="http://schemas.openxmlformats.org/officeDocument/2006/relationships/notesSlide" Target="../notesSlides/notesSlide406.xml"/><Relationship Id="rId2" Type="http://schemas.openxmlformats.org/officeDocument/2006/relationships/slideLayout" Target="../slideLayouts/slideLayout2.xml"/><Relationship Id="rId1" Type="http://schemas.openxmlformats.org/officeDocument/2006/relationships/tags" Target="../tags/tag456.xml"/></Relationships>
</file>

<file path=ppt/slides/_rels/slide408.xml.rels><?xml version="1.0" encoding="UTF-8" standalone="yes"?>
<Relationships xmlns="http://schemas.openxmlformats.org/package/2006/relationships"><Relationship Id="rId3" Type="http://schemas.openxmlformats.org/officeDocument/2006/relationships/notesSlide" Target="../notesSlides/notesSlide407.xml"/><Relationship Id="rId2" Type="http://schemas.openxmlformats.org/officeDocument/2006/relationships/slideLayout" Target="../slideLayouts/slideLayout2.xml"/><Relationship Id="rId1" Type="http://schemas.openxmlformats.org/officeDocument/2006/relationships/tags" Target="../tags/tag457.xml"/><Relationship Id="rId4" Type="http://schemas.openxmlformats.org/officeDocument/2006/relationships/image" Target="../media/image160.png"/></Relationships>
</file>

<file path=ppt/slides/_rels/slide409.xml.rels><?xml version="1.0" encoding="UTF-8" standalone="yes"?>
<Relationships xmlns="http://schemas.openxmlformats.org/package/2006/relationships"><Relationship Id="rId3" Type="http://schemas.openxmlformats.org/officeDocument/2006/relationships/notesSlide" Target="../notesSlides/notesSlide408.xml"/><Relationship Id="rId2" Type="http://schemas.openxmlformats.org/officeDocument/2006/relationships/slideLayout" Target="../slideLayouts/slideLayout2.xml"/><Relationship Id="rId1" Type="http://schemas.openxmlformats.org/officeDocument/2006/relationships/tags" Target="../tags/tag458.xml"/><Relationship Id="rId4" Type="http://schemas.openxmlformats.org/officeDocument/2006/relationships/image" Target="../media/image16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47.xml"/></Relationships>
</file>

<file path=ppt/slides/_rels/slide410.xml.rels><?xml version="1.0" encoding="UTF-8" standalone="yes"?>
<Relationships xmlns="http://schemas.openxmlformats.org/package/2006/relationships"><Relationship Id="rId3" Type="http://schemas.openxmlformats.org/officeDocument/2006/relationships/notesSlide" Target="../notesSlides/notesSlide409.xml"/><Relationship Id="rId2" Type="http://schemas.openxmlformats.org/officeDocument/2006/relationships/slideLayout" Target="../slideLayouts/slideLayout2.xml"/><Relationship Id="rId1" Type="http://schemas.openxmlformats.org/officeDocument/2006/relationships/tags" Target="../tags/tag459.xml"/><Relationship Id="rId5" Type="http://schemas.openxmlformats.org/officeDocument/2006/relationships/image" Target="../media/image162.wmf"/><Relationship Id="rId4" Type="http://schemas.openxmlformats.org/officeDocument/2006/relationships/oleObject" Target="../embeddings/oleObject12.bin"/></Relationships>
</file>

<file path=ppt/slides/_rels/slide411.xml.rels><?xml version="1.0" encoding="UTF-8" standalone="yes"?>
<Relationships xmlns="http://schemas.openxmlformats.org/package/2006/relationships"><Relationship Id="rId3" Type="http://schemas.openxmlformats.org/officeDocument/2006/relationships/notesSlide" Target="../notesSlides/notesSlide410.xml"/><Relationship Id="rId2" Type="http://schemas.openxmlformats.org/officeDocument/2006/relationships/slideLayout" Target="../slideLayouts/slideLayout2.xml"/><Relationship Id="rId1" Type="http://schemas.openxmlformats.org/officeDocument/2006/relationships/tags" Target="../tags/tag460.xml"/></Relationships>
</file>

<file path=ppt/slides/_rels/slide412.xml.rels><?xml version="1.0" encoding="UTF-8" standalone="yes"?>
<Relationships xmlns="http://schemas.openxmlformats.org/package/2006/relationships"><Relationship Id="rId3" Type="http://schemas.openxmlformats.org/officeDocument/2006/relationships/notesSlide" Target="../notesSlides/notesSlide411.xml"/><Relationship Id="rId2" Type="http://schemas.openxmlformats.org/officeDocument/2006/relationships/slideLayout" Target="../slideLayouts/slideLayout2.xml"/><Relationship Id="rId1" Type="http://schemas.openxmlformats.org/officeDocument/2006/relationships/tags" Target="../tags/tag461.xml"/></Relationships>
</file>

<file path=ppt/slides/_rels/slide413.xml.rels><?xml version="1.0" encoding="UTF-8" standalone="yes"?>
<Relationships xmlns="http://schemas.openxmlformats.org/package/2006/relationships"><Relationship Id="rId3" Type="http://schemas.openxmlformats.org/officeDocument/2006/relationships/notesSlide" Target="../notesSlides/notesSlide412.xml"/><Relationship Id="rId2" Type="http://schemas.openxmlformats.org/officeDocument/2006/relationships/slideLayout" Target="../slideLayouts/slideLayout2.xml"/><Relationship Id="rId1" Type="http://schemas.openxmlformats.org/officeDocument/2006/relationships/tags" Target="../tags/tag462.xml"/><Relationship Id="rId4" Type="http://schemas.openxmlformats.org/officeDocument/2006/relationships/image" Target="../media/image159.png"/></Relationships>
</file>

<file path=ppt/slides/_rels/slide414.xml.rels><?xml version="1.0" encoding="UTF-8" standalone="yes"?>
<Relationships xmlns="http://schemas.openxmlformats.org/package/2006/relationships"><Relationship Id="rId3" Type="http://schemas.openxmlformats.org/officeDocument/2006/relationships/notesSlide" Target="../notesSlides/notesSlide413.xml"/><Relationship Id="rId2" Type="http://schemas.openxmlformats.org/officeDocument/2006/relationships/slideLayout" Target="../slideLayouts/slideLayout2.xml"/><Relationship Id="rId1" Type="http://schemas.openxmlformats.org/officeDocument/2006/relationships/tags" Target="../tags/tag463.xml"/><Relationship Id="rId4" Type="http://schemas.openxmlformats.org/officeDocument/2006/relationships/image" Target="../media/image163.png"/></Relationships>
</file>

<file path=ppt/slides/_rels/slide415.xml.rels><?xml version="1.0" encoding="UTF-8" standalone="yes"?>
<Relationships xmlns="http://schemas.openxmlformats.org/package/2006/relationships"><Relationship Id="rId3" Type="http://schemas.openxmlformats.org/officeDocument/2006/relationships/notesSlide" Target="../notesSlides/notesSlide414.xml"/><Relationship Id="rId2" Type="http://schemas.openxmlformats.org/officeDocument/2006/relationships/slideLayout" Target="../slideLayouts/slideLayout2.xml"/><Relationship Id="rId1" Type="http://schemas.openxmlformats.org/officeDocument/2006/relationships/tags" Target="../tags/tag464.xml"/></Relationships>
</file>

<file path=ppt/slides/_rels/slide416.xml.rels><?xml version="1.0" encoding="UTF-8" standalone="yes"?>
<Relationships xmlns="http://schemas.openxmlformats.org/package/2006/relationships"><Relationship Id="rId3" Type="http://schemas.openxmlformats.org/officeDocument/2006/relationships/notesSlide" Target="../notesSlides/notesSlide415.xml"/><Relationship Id="rId2" Type="http://schemas.openxmlformats.org/officeDocument/2006/relationships/slideLayout" Target="../slideLayouts/slideLayout1.xml"/><Relationship Id="rId1" Type="http://schemas.openxmlformats.org/officeDocument/2006/relationships/tags" Target="../tags/tag465.xml"/></Relationships>
</file>

<file path=ppt/slides/_rels/slide417.xml.rels><?xml version="1.0" encoding="UTF-8" standalone="yes"?>
<Relationships xmlns="http://schemas.openxmlformats.org/package/2006/relationships"><Relationship Id="rId3" Type="http://schemas.openxmlformats.org/officeDocument/2006/relationships/notesSlide" Target="../notesSlides/notesSlide416.xml"/><Relationship Id="rId2" Type="http://schemas.openxmlformats.org/officeDocument/2006/relationships/slideLayout" Target="../slideLayouts/slideLayout2.xml"/><Relationship Id="rId1" Type="http://schemas.openxmlformats.org/officeDocument/2006/relationships/tags" Target="../tags/tag466.xml"/></Relationships>
</file>

<file path=ppt/slides/_rels/slide418.xml.rels><?xml version="1.0" encoding="UTF-8" standalone="yes"?>
<Relationships xmlns="http://schemas.openxmlformats.org/package/2006/relationships"><Relationship Id="rId3" Type="http://schemas.openxmlformats.org/officeDocument/2006/relationships/notesSlide" Target="../notesSlides/notesSlide417.xml"/><Relationship Id="rId2" Type="http://schemas.openxmlformats.org/officeDocument/2006/relationships/slideLayout" Target="../slideLayouts/slideLayout2.xml"/><Relationship Id="rId1" Type="http://schemas.openxmlformats.org/officeDocument/2006/relationships/tags" Target="../tags/tag467.xml"/></Relationships>
</file>

<file path=ppt/slides/_rels/slide419.xml.rels><?xml version="1.0" encoding="UTF-8" standalone="yes"?>
<Relationships xmlns="http://schemas.openxmlformats.org/package/2006/relationships"><Relationship Id="rId3" Type="http://schemas.openxmlformats.org/officeDocument/2006/relationships/notesSlide" Target="../notesSlides/notesSlide418.xml"/><Relationship Id="rId2" Type="http://schemas.openxmlformats.org/officeDocument/2006/relationships/slideLayout" Target="../slideLayouts/slideLayout2.xml"/><Relationship Id="rId1" Type="http://schemas.openxmlformats.org/officeDocument/2006/relationships/tags" Target="../tags/tag468.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20.xml.rels><?xml version="1.0" encoding="UTF-8" standalone="yes"?>
<Relationships xmlns="http://schemas.openxmlformats.org/package/2006/relationships"><Relationship Id="rId3" Type="http://schemas.openxmlformats.org/officeDocument/2006/relationships/notesSlide" Target="../notesSlides/notesSlide419.xml"/><Relationship Id="rId2" Type="http://schemas.openxmlformats.org/officeDocument/2006/relationships/slideLayout" Target="../slideLayouts/slideLayout2.xml"/><Relationship Id="rId1" Type="http://schemas.openxmlformats.org/officeDocument/2006/relationships/tags" Target="../tags/tag469.xml"/></Relationships>
</file>

<file path=ppt/slides/_rels/slide421.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168.wmf"/><Relationship Id="rId3" Type="http://schemas.openxmlformats.org/officeDocument/2006/relationships/notesSlide" Target="../notesSlides/notesSlide420.xml"/><Relationship Id="rId7" Type="http://schemas.openxmlformats.org/officeDocument/2006/relationships/image" Target="../media/image165.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tags" Target="../tags/tag470.xml"/><Relationship Id="rId6" Type="http://schemas.openxmlformats.org/officeDocument/2006/relationships/oleObject" Target="../embeddings/oleObject14.bin"/><Relationship Id="rId11" Type="http://schemas.openxmlformats.org/officeDocument/2006/relationships/image" Target="../media/image167.wmf"/><Relationship Id="rId5" Type="http://schemas.openxmlformats.org/officeDocument/2006/relationships/image" Target="../media/image164.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166.wmf"/></Relationships>
</file>

<file path=ppt/slides/_rels/slide422.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notesSlide" Target="../notesSlides/notesSlide421.xml"/><Relationship Id="rId7" Type="http://schemas.openxmlformats.org/officeDocument/2006/relationships/image" Target="../media/image170.wmf"/><Relationship Id="rId2" Type="http://schemas.openxmlformats.org/officeDocument/2006/relationships/slideLayout" Target="../slideLayouts/slideLayout2.xml"/><Relationship Id="rId1" Type="http://schemas.openxmlformats.org/officeDocument/2006/relationships/tags" Target="../tags/tag471.xml"/><Relationship Id="rId6" Type="http://schemas.openxmlformats.org/officeDocument/2006/relationships/oleObject" Target="../embeddings/oleObject19.bin"/><Relationship Id="rId5" Type="http://schemas.openxmlformats.org/officeDocument/2006/relationships/image" Target="../media/image169.wmf"/><Relationship Id="rId4" Type="http://schemas.openxmlformats.org/officeDocument/2006/relationships/oleObject" Target="../embeddings/oleObject18.bin"/><Relationship Id="rId9" Type="http://schemas.openxmlformats.org/officeDocument/2006/relationships/image" Target="../media/image171.wmf"/></Relationships>
</file>

<file path=ppt/slides/_rels/slide423.xml.rels><?xml version="1.0" encoding="UTF-8" standalone="yes"?>
<Relationships xmlns="http://schemas.openxmlformats.org/package/2006/relationships"><Relationship Id="rId8" Type="http://schemas.openxmlformats.org/officeDocument/2006/relationships/oleObject" Target="../embeddings/oleObject23.bin"/><Relationship Id="rId13" Type="http://schemas.openxmlformats.org/officeDocument/2006/relationships/image" Target="../media/image170.wmf"/><Relationship Id="rId3" Type="http://schemas.openxmlformats.org/officeDocument/2006/relationships/notesSlide" Target="../notesSlides/notesSlide422.xml"/><Relationship Id="rId7" Type="http://schemas.openxmlformats.org/officeDocument/2006/relationships/image" Target="../media/image173.wmf"/><Relationship Id="rId12"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tags" Target="../tags/tag472.xml"/><Relationship Id="rId6" Type="http://schemas.openxmlformats.org/officeDocument/2006/relationships/oleObject" Target="../embeddings/oleObject22.bin"/><Relationship Id="rId11" Type="http://schemas.openxmlformats.org/officeDocument/2006/relationships/image" Target="../media/image175.wmf"/><Relationship Id="rId5" Type="http://schemas.openxmlformats.org/officeDocument/2006/relationships/image" Target="../media/image172.wmf"/><Relationship Id="rId10" Type="http://schemas.openxmlformats.org/officeDocument/2006/relationships/oleObject" Target="../embeddings/oleObject24.bin"/><Relationship Id="rId4" Type="http://schemas.openxmlformats.org/officeDocument/2006/relationships/oleObject" Target="../embeddings/oleObject21.bin"/><Relationship Id="rId9" Type="http://schemas.openxmlformats.org/officeDocument/2006/relationships/image" Target="../media/image174.wmf"/></Relationships>
</file>

<file path=ppt/slides/_rels/slide424.xml.rels><?xml version="1.0" encoding="UTF-8" standalone="yes"?>
<Relationships xmlns="http://schemas.openxmlformats.org/package/2006/relationships"><Relationship Id="rId3" Type="http://schemas.openxmlformats.org/officeDocument/2006/relationships/notesSlide" Target="../notesSlides/notesSlide423.xml"/><Relationship Id="rId7" Type="http://schemas.openxmlformats.org/officeDocument/2006/relationships/image" Target="../media/image177.wmf"/><Relationship Id="rId2" Type="http://schemas.openxmlformats.org/officeDocument/2006/relationships/slideLayout" Target="../slideLayouts/slideLayout2.xml"/><Relationship Id="rId1" Type="http://schemas.openxmlformats.org/officeDocument/2006/relationships/tags" Target="../tags/tag473.xml"/><Relationship Id="rId6" Type="http://schemas.openxmlformats.org/officeDocument/2006/relationships/oleObject" Target="../embeddings/oleObject27.bin"/><Relationship Id="rId5" Type="http://schemas.openxmlformats.org/officeDocument/2006/relationships/image" Target="../media/image176.wmf"/><Relationship Id="rId4" Type="http://schemas.openxmlformats.org/officeDocument/2006/relationships/oleObject" Target="../embeddings/oleObject26.bin"/></Relationships>
</file>

<file path=ppt/slides/_rels/slide425.xml.rels><?xml version="1.0" encoding="UTF-8" standalone="yes"?>
<Relationships xmlns="http://schemas.openxmlformats.org/package/2006/relationships"><Relationship Id="rId3" Type="http://schemas.openxmlformats.org/officeDocument/2006/relationships/notesSlide" Target="../notesSlides/notesSlide424.xml"/><Relationship Id="rId2" Type="http://schemas.openxmlformats.org/officeDocument/2006/relationships/slideLayout" Target="../slideLayouts/slideLayout1.xml"/><Relationship Id="rId1" Type="http://schemas.openxmlformats.org/officeDocument/2006/relationships/tags" Target="../tags/tag474.xml"/></Relationships>
</file>

<file path=ppt/slides/_rels/slide426.xml.rels><?xml version="1.0" encoding="UTF-8" standalone="yes"?>
<Relationships xmlns="http://schemas.openxmlformats.org/package/2006/relationships"><Relationship Id="rId3" Type="http://schemas.openxmlformats.org/officeDocument/2006/relationships/notesSlide" Target="../notesSlides/notesSlide425.xml"/><Relationship Id="rId2" Type="http://schemas.openxmlformats.org/officeDocument/2006/relationships/slideLayout" Target="../slideLayouts/slideLayout2.xml"/><Relationship Id="rId1" Type="http://schemas.openxmlformats.org/officeDocument/2006/relationships/tags" Target="../tags/tag475.xml"/></Relationships>
</file>

<file path=ppt/slides/_rels/slide427.xml.rels><?xml version="1.0" encoding="UTF-8" standalone="yes"?>
<Relationships xmlns="http://schemas.openxmlformats.org/package/2006/relationships"><Relationship Id="rId3" Type="http://schemas.openxmlformats.org/officeDocument/2006/relationships/notesSlide" Target="../notesSlides/notesSlide426.xml"/><Relationship Id="rId2" Type="http://schemas.openxmlformats.org/officeDocument/2006/relationships/slideLayout" Target="../slideLayouts/slideLayout2.xml"/><Relationship Id="rId1" Type="http://schemas.openxmlformats.org/officeDocument/2006/relationships/tags" Target="../tags/tag476.xml"/></Relationships>
</file>

<file path=ppt/slides/_rels/slide428.xml.rels><?xml version="1.0" encoding="UTF-8" standalone="yes"?>
<Relationships xmlns="http://schemas.openxmlformats.org/package/2006/relationships"><Relationship Id="rId3" Type="http://schemas.openxmlformats.org/officeDocument/2006/relationships/notesSlide" Target="../notesSlides/notesSlide427.xml"/><Relationship Id="rId2" Type="http://schemas.openxmlformats.org/officeDocument/2006/relationships/slideLayout" Target="../slideLayouts/slideLayout2.xml"/><Relationship Id="rId1" Type="http://schemas.openxmlformats.org/officeDocument/2006/relationships/tags" Target="../tags/tag477.xml"/></Relationships>
</file>

<file path=ppt/slides/_rels/slide429.xml.rels><?xml version="1.0" encoding="UTF-8" standalone="yes"?>
<Relationships xmlns="http://schemas.openxmlformats.org/package/2006/relationships"><Relationship Id="rId3" Type="http://schemas.openxmlformats.org/officeDocument/2006/relationships/notesSlide" Target="../notesSlides/notesSlide428.xml"/><Relationship Id="rId2" Type="http://schemas.openxmlformats.org/officeDocument/2006/relationships/slideLayout" Target="../slideLayouts/slideLayout2.xml"/><Relationship Id="rId1" Type="http://schemas.openxmlformats.org/officeDocument/2006/relationships/tags" Target="../tags/tag478.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10.png"/></Relationships>
</file>

<file path=ppt/slides/_rels/slide430.xml.rels><?xml version="1.0" encoding="UTF-8" standalone="yes"?>
<Relationships xmlns="http://schemas.openxmlformats.org/package/2006/relationships"><Relationship Id="rId3" Type="http://schemas.openxmlformats.org/officeDocument/2006/relationships/notesSlide" Target="../notesSlides/notesSlide429.xml"/><Relationship Id="rId2" Type="http://schemas.openxmlformats.org/officeDocument/2006/relationships/slideLayout" Target="../slideLayouts/slideLayout2.xml"/><Relationship Id="rId1" Type="http://schemas.openxmlformats.org/officeDocument/2006/relationships/tags" Target="../tags/tag479.xml"/></Relationships>
</file>

<file path=ppt/slides/_rels/slide431.xml.rels><?xml version="1.0" encoding="UTF-8" standalone="yes"?>
<Relationships xmlns="http://schemas.openxmlformats.org/package/2006/relationships"><Relationship Id="rId3" Type="http://schemas.openxmlformats.org/officeDocument/2006/relationships/notesSlide" Target="../notesSlides/notesSlide430.xml"/><Relationship Id="rId2" Type="http://schemas.openxmlformats.org/officeDocument/2006/relationships/slideLayout" Target="../slideLayouts/slideLayout2.xml"/><Relationship Id="rId1" Type="http://schemas.openxmlformats.org/officeDocument/2006/relationships/tags" Target="../tags/tag480.xml"/><Relationship Id="rId5" Type="http://schemas.openxmlformats.org/officeDocument/2006/relationships/image" Target="../media/image179.png"/><Relationship Id="rId4" Type="http://schemas.openxmlformats.org/officeDocument/2006/relationships/image" Target="../media/image178.png"/></Relationships>
</file>

<file path=ppt/slides/_rels/slide432.xml.rels><?xml version="1.0" encoding="UTF-8" standalone="yes"?>
<Relationships xmlns="http://schemas.openxmlformats.org/package/2006/relationships"><Relationship Id="rId3" Type="http://schemas.openxmlformats.org/officeDocument/2006/relationships/notesSlide" Target="../notesSlides/notesSlide431.xml"/><Relationship Id="rId2" Type="http://schemas.openxmlformats.org/officeDocument/2006/relationships/slideLayout" Target="../slideLayouts/slideLayout2.xml"/><Relationship Id="rId1" Type="http://schemas.openxmlformats.org/officeDocument/2006/relationships/tags" Target="../tags/tag481.xml"/><Relationship Id="rId4" Type="http://schemas.openxmlformats.org/officeDocument/2006/relationships/image" Target="../media/image180.png"/></Relationships>
</file>

<file path=ppt/slides/_rels/slide433.xml.rels><?xml version="1.0" encoding="UTF-8" standalone="yes"?>
<Relationships xmlns="http://schemas.openxmlformats.org/package/2006/relationships"><Relationship Id="rId3" Type="http://schemas.openxmlformats.org/officeDocument/2006/relationships/notesSlide" Target="../notesSlides/notesSlide432.xml"/><Relationship Id="rId2" Type="http://schemas.openxmlformats.org/officeDocument/2006/relationships/slideLayout" Target="../slideLayouts/slideLayout2.xml"/><Relationship Id="rId1" Type="http://schemas.openxmlformats.org/officeDocument/2006/relationships/tags" Target="../tags/tag482.xml"/></Relationships>
</file>

<file path=ppt/slides/_rels/slide434.xml.rels><?xml version="1.0" encoding="UTF-8" standalone="yes"?>
<Relationships xmlns="http://schemas.openxmlformats.org/package/2006/relationships"><Relationship Id="rId3" Type="http://schemas.openxmlformats.org/officeDocument/2006/relationships/notesSlide" Target="../notesSlides/notesSlide433.xml"/><Relationship Id="rId2" Type="http://schemas.openxmlformats.org/officeDocument/2006/relationships/slideLayout" Target="../slideLayouts/slideLayout2.xml"/><Relationship Id="rId1" Type="http://schemas.openxmlformats.org/officeDocument/2006/relationships/tags" Target="../tags/tag483.xml"/><Relationship Id="rId5" Type="http://schemas.openxmlformats.org/officeDocument/2006/relationships/image" Target="../media/image182.png"/><Relationship Id="rId4" Type="http://schemas.openxmlformats.org/officeDocument/2006/relationships/image" Target="../media/image181.png"/></Relationships>
</file>

<file path=ppt/slides/_rels/slide435.xml.rels><?xml version="1.0" encoding="UTF-8" standalone="yes"?>
<Relationships xmlns="http://schemas.openxmlformats.org/package/2006/relationships"><Relationship Id="rId3" Type="http://schemas.openxmlformats.org/officeDocument/2006/relationships/notesSlide" Target="../notesSlides/notesSlide434.xml"/><Relationship Id="rId2" Type="http://schemas.openxmlformats.org/officeDocument/2006/relationships/slideLayout" Target="../slideLayouts/slideLayout2.xml"/><Relationship Id="rId1" Type="http://schemas.openxmlformats.org/officeDocument/2006/relationships/tags" Target="../tags/tag484.xml"/></Relationships>
</file>

<file path=ppt/slides/_rels/slide436.xml.rels><?xml version="1.0" encoding="UTF-8" standalone="yes"?>
<Relationships xmlns="http://schemas.openxmlformats.org/package/2006/relationships"><Relationship Id="rId3" Type="http://schemas.openxmlformats.org/officeDocument/2006/relationships/notesSlide" Target="../notesSlides/notesSlide435.xml"/><Relationship Id="rId2" Type="http://schemas.openxmlformats.org/officeDocument/2006/relationships/slideLayout" Target="../slideLayouts/slideLayout2.xml"/><Relationship Id="rId1" Type="http://schemas.openxmlformats.org/officeDocument/2006/relationships/tags" Target="../tags/tag485.xml"/><Relationship Id="rId4" Type="http://schemas.openxmlformats.org/officeDocument/2006/relationships/image" Target="../media/image183.png"/></Relationships>
</file>

<file path=ppt/slides/_rels/slide437.xml.rels><?xml version="1.0" encoding="UTF-8" standalone="yes"?>
<Relationships xmlns="http://schemas.openxmlformats.org/package/2006/relationships"><Relationship Id="rId3" Type="http://schemas.openxmlformats.org/officeDocument/2006/relationships/notesSlide" Target="../notesSlides/notesSlide436.xml"/><Relationship Id="rId2" Type="http://schemas.openxmlformats.org/officeDocument/2006/relationships/slideLayout" Target="../slideLayouts/slideLayout2.xml"/><Relationship Id="rId1" Type="http://schemas.openxmlformats.org/officeDocument/2006/relationships/tags" Target="../tags/tag486.xml"/><Relationship Id="rId4" Type="http://schemas.openxmlformats.org/officeDocument/2006/relationships/image" Target="../media/image184.png"/></Relationships>
</file>

<file path=ppt/slides/_rels/slide438.xml.rels><?xml version="1.0" encoding="UTF-8" standalone="yes"?>
<Relationships xmlns="http://schemas.openxmlformats.org/package/2006/relationships"><Relationship Id="rId3" Type="http://schemas.openxmlformats.org/officeDocument/2006/relationships/notesSlide" Target="../notesSlides/notesSlide437.xml"/><Relationship Id="rId2" Type="http://schemas.openxmlformats.org/officeDocument/2006/relationships/slideLayout" Target="../slideLayouts/slideLayout2.xml"/><Relationship Id="rId1" Type="http://schemas.openxmlformats.org/officeDocument/2006/relationships/tags" Target="../tags/tag487.xml"/></Relationships>
</file>

<file path=ppt/slides/_rels/slide439.xml.rels><?xml version="1.0" encoding="UTF-8" standalone="yes"?>
<Relationships xmlns="http://schemas.openxmlformats.org/package/2006/relationships"><Relationship Id="rId3" Type="http://schemas.openxmlformats.org/officeDocument/2006/relationships/notesSlide" Target="../notesSlides/notesSlide438.xml"/><Relationship Id="rId2" Type="http://schemas.openxmlformats.org/officeDocument/2006/relationships/slideLayout" Target="../slideLayouts/slideLayout2.xml"/><Relationship Id="rId1" Type="http://schemas.openxmlformats.org/officeDocument/2006/relationships/tags" Target="../tags/tag488.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440.xml.rels><?xml version="1.0" encoding="UTF-8" standalone="yes"?>
<Relationships xmlns="http://schemas.openxmlformats.org/package/2006/relationships"><Relationship Id="rId3" Type="http://schemas.openxmlformats.org/officeDocument/2006/relationships/notesSlide" Target="../notesSlides/notesSlide439.xml"/><Relationship Id="rId2" Type="http://schemas.openxmlformats.org/officeDocument/2006/relationships/slideLayout" Target="../slideLayouts/slideLayout2.xml"/><Relationship Id="rId1" Type="http://schemas.openxmlformats.org/officeDocument/2006/relationships/tags" Target="../tags/tag489.xml"/><Relationship Id="rId4" Type="http://schemas.openxmlformats.org/officeDocument/2006/relationships/image" Target="../media/image185.png"/></Relationships>
</file>

<file path=ppt/slides/_rels/slide441.xml.rels><?xml version="1.0" encoding="UTF-8" standalone="yes"?>
<Relationships xmlns="http://schemas.openxmlformats.org/package/2006/relationships"><Relationship Id="rId3" Type="http://schemas.openxmlformats.org/officeDocument/2006/relationships/notesSlide" Target="../notesSlides/notesSlide440.xml"/><Relationship Id="rId2" Type="http://schemas.openxmlformats.org/officeDocument/2006/relationships/slideLayout" Target="../slideLayouts/slideLayout2.xml"/><Relationship Id="rId1" Type="http://schemas.openxmlformats.org/officeDocument/2006/relationships/tags" Target="../tags/tag490.xml"/><Relationship Id="rId5" Type="http://schemas.openxmlformats.org/officeDocument/2006/relationships/image" Target="../media/image187.png"/><Relationship Id="rId4" Type="http://schemas.openxmlformats.org/officeDocument/2006/relationships/image" Target="../media/image186.png"/></Relationships>
</file>

<file path=ppt/slides/_rels/slide442.xml.rels><?xml version="1.0" encoding="UTF-8" standalone="yes"?>
<Relationships xmlns="http://schemas.openxmlformats.org/package/2006/relationships"><Relationship Id="rId3" Type="http://schemas.openxmlformats.org/officeDocument/2006/relationships/notesSlide" Target="../notesSlides/notesSlide441.xml"/><Relationship Id="rId2" Type="http://schemas.openxmlformats.org/officeDocument/2006/relationships/slideLayout" Target="../slideLayouts/slideLayout2.xml"/><Relationship Id="rId1" Type="http://schemas.openxmlformats.org/officeDocument/2006/relationships/tags" Target="../tags/tag491.xml"/></Relationships>
</file>

<file path=ppt/slides/_rels/slide443.xml.rels><?xml version="1.0" encoding="UTF-8" standalone="yes"?>
<Relationships xmlns="http://schemas.openxmlformats.org/package/2006/relationships"><Relationship Id="rId3" Type="http://schemas.openxmlformats.org/officeDocument/2006/relationships/notesSlide" Target="../notesSlides/notesSlide442.xml"/><Relationship Id="rId2" Type="http://schemas.openxmlformats.org/officeDocument/2006/relationships/slideLayout" Target="../slideLayouts/slideLayout2.xml"/><Relationship Id="rId1" Type="http://schemas.openxmlformats.org/officeDocument/2006/relationships/tags" Target="../tags/tag492.xml"/><Relationship Id="rId5" Type="http://schemas.openxmlformats.org/officeDocument/2006/relationships/image" Target="../media/image189.png"/><Relationship Id="rId4" Type="http://schemas.openxmlformats.org/officeDocument/2006/relationships/image" Target="../media/image188.png"/></Relationships>
</file>

<file path=ppt/slides/_rels/slide444.xml.rels><?xml version="1.0" encoding="UTF-8" standalone="yes"?>
<Relationships xmlns="http://schemas.openxmlformats.org/package/2006/relationships"><Relationship Id="rId3" Type="http://schemas.openxmlformats.org/officeDocument/2006/relationships/notesSlide" Target="../notesSlides/notesSlide443.xml"/><Relationship Id="rId2" Type="http://schemas.openxmlformats.org/officeDocument/2006/relationships/slideLayout" Target="../slideLayouts/slideLayout2.xml"/><Relationship Id="rId1" Type="http://schemas.openxmlformats.org/officeDocument/2006/relationships/tags" Target="../tags/tag493.xml"/><Relationship Id="rId4" Type="http://schemas.openxmlformats.org/officeDocument/2006/relationships/image" Target="../media/image190.jpeg"/></Relationships>
</file>

<file path=ppt/slides/_rels/slide445.xml.rels><?xml version="1.0" encoding="UTF-8" standalone="yes"?>
<Relationships xmlns="http://schemas.openxmlformats.org/package/2006/relationships"><Relationship Id="rId3" Type="http://schemas.openxmlformats.org/officeDocument/2006/relationships/notesSlide" Target="../notesSlides/notesSlide444.xml"/><Relationship Id="rId2" Type="http://schemas.openxmlformats.org/officeDocument/2006/relationships/slideLayout" Target="../slideLayouts/slideLayout2.xml"/><Relationship Id="rId1" Type="http://schemas.openxmlformats.org/officeDocument/2006/relationships/tags" Target="../tags/tag494.xml"/><Relationship Id="rId4" Type="http://schemas.openxmlformats.org/officeDocument/2006/relationships/image" Target="../media/image191.jpeg"/></Relationships>
</file>

<file path=ppt/slides/_rels/slide446.xml.rels><?xml version="1.0" encoding="UTF-8" standalone="yes"?>
<Relationships xmlns="http://schemas.openxmlformats.org/package/2006/relationships"><Relationship Id="rId3" Type="http://schemas.openxmlformats.org/officeDocument/2006/relationships/notesSlide" Target="../notesSlides/notesSlide445.xml"/><Relationship Id="rId2" Type="http://schemas.openxmlformats.org/officeDocument/2006/relationships/slideLayout" Target="../slideLayouts/slideLayout2.xml"/><Relationship Id="rId1" Type="http://schemas.openxmlformats.org/officeDocument/2006/relationships/tags" Target="../tags/tag495.xml"/><Relationship Id="rId5" Type="http://schemas.openxmlformats.org/officeDocument/2006/relationships/image" Target="../media/image193.jpeg"/><Relationship Id="rId4" Type="http://schemas.openxmlformats.org/officeDocument/2006/relationships/image" Target="../media/image192.jpeg"/></Relationships>
</file>

<file path=ppt/slides/_rels/slide447.xml.rels><?xml version="1.0" encoding="UTF-8" standalone="yes"?>
<Relationships xmlns="http://schemas.openxmlformats.org/package/2006/relationships"><Relationship Id="rId3" Type="http://schemas.openxmlformats.org/officeDocument/2006/relationships/notesSlide" Target="../notesSlides/notesSlide446.xml"/><Relationship Id="rId2" Type="http://schemas.openxmlformats.org/officeDocument/2006/relationships/slideLayout" Target="../slideLayouts/slideLayout2.xml"/><Relationship Id="rId1" Type="http://schemas.openxmlformats.org/officeDocument/2006/relationships/tags" Target="../tags/tag496.xml"/></Relationships>
</file>

<file path=ppt/slides/_rels/slide448.xml.rels><?xml version="1.0" encoding="UTF-8" standalone="yes"?>
<Relationships xmlns="http://schemas.openxmlformats.org/package/2006/relationships"><Relationship Id="rId3" Type="http://schemas.openxmlformats.org/officeDocument/2006/relationships/notesSlide" Target="../notesSlides/notesSlide447.xml"/><Relationship Id="rId2" Type="http://schemas.openxmlformats.org/officeDocument/2006/relationships/slideLayout" Target="../slideLayouts/slideLayout2.xml"/><Relationship Id="rId1" Type="http://schemas.openxmlformats.org/officeDocument/2006/relationships/tags" Target="../tags/tag497.xml"/><Relationship Id="rId5" Type="http://schemas.openxmlformats.org/officeDocument/2006/relationships/image" Target="../media/image195.jpeg"/><Relationship Id="rId4" Type="http://schemas.openxmlformats.org/officeDocument/2006/relationships/image" Target="../media/image194.jpeg"/></Relationships>
</file>

<file path=ppt/slides/_rels/slide449.xml.rels><?xml version="1.0" encoding="UTF-8" standalone="yes"?>
<Relationships xmlns="http://schemas.openxmlformats.org/package/2006/relationships"><Relationship Id="rId3" Type="http://schemas.openxmlformats.org/officeDocument/2006/relationships/notesSlide" Target="../notesSlides/notesSlide448.xml"/><Relationship Id="rId2" Type="http://schemas.openxmlformats.org/officeDocument/2006/relationships/slideLayout" Target="../slideLayouts/slideLayout2.xml"/><Relationship Id="rId1" Type="http://schemas.openxmlformats.org/officeDocument/2006/relationships/tags" Target="../tags/tag498.xml"/><Relationship Id="rId5" Type="http://schemas.openxmlformats.org/officeDocument/2006/relationships/image" Target="../media/image196.jpeg"/><Relationship Id="rId4" Type="http://schemas.openxmlformats.org/officeDocument/2006/relationships/image" Target="../media/image19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450.xml.rels><?xml version="1.0" encoding="UTF-8" standalone="yes"?>
<Relationships xmlns="http://schemas.openxmlformats.org/package/2006/relationships"><Relationship Id="rId3" Type="http://schemas.openxmlformats.org/officeDocument/2006/relationships/notesSlide" Target="../notesSlides/notesSlide449.xml"/><Relationship Id="rId2" Type="http://schemas.openxmlformats.org/officeDocument/2006/relationships/slideLayout" Target="../slideLayouts/slideLayout1.xml"/><Relationship Id="rId1" Type="http://schemas.openxmlformats.org/officeDocument/2006/relationships/tags" Target="../tags/tag499.xml"/></Relationships>
</file>

<file path=ppt/slides/_rels/slide451.xml.rels><?xml version="1.0" encoding="UTF-8" standalone="yes"?>
<Relationships xmlns="http://schemas.openxmlformats.org/package/2006/relationships"><Relationship Id="rId3" Type="http://schemas.openxmlformats.org/officeDocument/2006/relationships/notesSlide" Target="../notesSlides/notesSlide450.xml"/><Relationship Id="rId2" Type="http://schemas.openxmlformats.org/officeDocument/2006/relationships/slideLayout" Target="../slideLayouts/slideLayout2.xml"/><Relationship Id="rId1" Type="http://schemas.openxmlformats.org/officeDocument/2006/relationships/tags" Target="../tags/tag500.xml"/></Relationships>
</file>

<file path=ppt/slides/_rels/slide452.xml.rels><?xml version="1.0" encoding="UTF-8" standalone="yes"?>
<Relationships xmlns="http://schemas.openxmlformats.org/package/2006/relationships"><Relationship Id="rId3" Type="http://schemas.openxmlformats.org/officeDocument/2006/relationships/notesSlide" Target="../notesSlides/notesSlide451.xml"/><Relationship Id="rId2" Type="http://schemas.openxmlformats.org/officeDocument/2006/relationships/slideLayout" Target="../slideLayouts/slideLayout1.xml"/><Relationship Id="rId1" Type="http://schemas.openxmlformats.org/officeDocument/2006/relationships/tags" Target="../tags/tag501.xml"/></Relationships>
</file>

<file path=ppt/slides/_rels/slide453.xml.rels><?xml version="1.0" encoding="UTF-8" standalone="yes"?>
<Relationships xmlns="http://schemas.openxmlformats.org/package/2006/relationships"><Relationship Id="rId3" Type="http://schemas.openxmlformats.org/officeDocument/2006/relationships/notesSlide" Target="../notesSlides/notesSlide452.xml"/><Relationship Id="rId2" Type="http://schemas.openxmlformats.org/officeDocument/2006/relationships/slideLayout" Target="../slideLayouts/slideLayout2.xml"/><Relationship Id="rId1" Type="http://schemas.openxmlformats.org/officeDocument/2006/relationships/tags" Target="../tags/tag502.xml"/></Relationships>
</file>

<file path=ppt/slides/_rels/slide454.xml.rels><?xml version="1.0" encoding="UTF-8" standalone="yes"?>
<Relationships xmlns="http://schemas.openxmlformats.org/package/2006/relationships"><Relationship Id="rId3" Type="http://schemas.openxmlformats.org/officeDocument/2006/relationships/notesSlide" Target="../notesSlides/notesSlide453.xml"/><Relationship Id="rId2" Type="http://schemas.openxmlformats.org/officeDocument/2006/relationships/slideLayout" Target="../slideLayouts/slideLayout2.xml"/><Relationship Id="rId1" Type="http://schemas.openxmlformats.org/officeDocument/2006/relationships/tags" Target="../tags/tag503.xml"/></Relationships>
</file>

<file path=ppt/slides/_rels/slide455.xml.rels><?xml version="1.0" encoding="UTF-8" standalone="yes"?>
<Relationships xmlns="http://schemas.openxmlformats.org/package/2006/relationships"><Relationship Id="rId3" Type="http://schemas.openxmlformats.org/officeDocument/2006/relationships/notesSlide" Target="../notesSlides/notesSlide454.xml"/><Relationship Id="rId2" Type="http://schemas.openxmlformats.org/officeDocument/2006/relationships/slideLayout" Target="../slideLayouts/slideLayout2.xml"/><Relationship Id="rId1" Type="http://schemas.openxmlformats.org/officeDocument/2006/relationships/tags" Target="../tags/tag504.xml"/></Relationships>
</file>

<file path=ppt/slides/_rels/slide456.xml.rels><?xml version="1.0" encoding="UTF-8" standalone="yes"?>
<Relationships xmlns="http://schemas.openxmlformats.org/package/2006/relationships"><Relationship Id="rId8" Type="http://schemas.openxmlformats.org/officeDocument/2006/relationships/oleObject" Target="../embeddings/oleObject30.bin"/><Relationship Id="rId13" Type="http://schemas.openxmlformats.org/officeDocument/2006/relationships/image" Target="../media/image201.wmf"/><Relationship Id="rId3" Type="http://schemas.openxmlformats.org/officeDocument/2006/relationships/notesSlide" Target="../notesSlides/notesSlide455.xml"/><Relationship Id="rId7" Type="http://schemas.openxmlformats.org/officeDocument/2006/relationships/image" Target="../media/image198.wmf"/><Relationship Id="rId12"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tags" Target="../tags/tag505.xml"/><Relationship Id="rId6" Type="http://schemas.openxmlformats.org/officeDocument/2006/relationships/oleObject" Target="../embeddings/oleObject29.bin"/><Relationship Id="rId11" Type="http://schemas.openxmlformats.org/officeDocument/2006/relationships/image" Target="../media/image200.wmf"/><Relationship Id="rId5" Type="http://schemas.openxmlformats.org/officeDocument/2006/relationships/image" Target="../media/image197.wmf"/><Relationship Id="rId10" Type="http://schemas.openxmlformats.org/officeDocument/2006/relationships/oleObject" Target="../embeddings/oleObject31.bin"/><Relationship Id="rId4" Type="http://schemas.openxmlformats.org/officeDocument/2006/relationships/oleObject" Target="../embeddings/oleObject28.bin"/><Relationship Id="rId9" Type="http://schemas.openxmlformats.org/officeDocument/2006/relationships/image" Target="../media/image199.wmf"/></Relationships>
</file>

<file path=ppt/slides/_rels/slide457.xml.rels><?xml version="1.0" encoding="UTF-8" standalone="yes"?>
<Relationships xmlns="http://schemas.openxmlformats.org/package/2006/relationships"><Relationship Id="rId3" Type="http://schemas.openxmlformats.org/officeDocument/2006/relationships/notesSlide" Target="../notesSlides/notesSlide456.xml"/><Relationship Id="rId2" Type="http://schemas.openxmlformats.org/officeDocument/2006/relationships/slideLayout" Target="../slideLayouts/slideLayout2.xml"/><Relationship Id="rId1" Type="http://schemas.openxmlformats.org/officeDocument/2006/relationships/tags" Target="../tags/tag506.xml"/></Relationships>
</file>

<file path=ppt/slides/_rels/slide458.xml.rels><?xml version="1.0" encoding="UTF-8" standalone="yes"?>
<Relationships xmlns="http://schemas.openxmlformats.org/package/2006/relationships"><Relationship Id="rId8" Type="http://schemas.openxmlformats.org/officeDocument/2006/relationships/oleObject" Target="../embeddings/oleObject35.bin"/><Relationship Id="rId3" Type="http://schemas.openxmlformats.org/officeDocument/2006/relationships/notesSlide" Target="../notesSlides/notesSlide457.xml"/><Relationship Id="rId7" Type="http://schemas.openxmlformats.org/officeDocument/2006/relationships/image" Target="../media/image203.wmf"/><Relationship Id="rId2" Type="http://schemas.openxmlformats.org/officeDocument/2006/relationships/slideLayout" Target="../slideLayouts/slideLayout2.xml"/><Relationship Id="rId1" Type="http://schemas.openxmlformats.org/officeDocument/2006/relationships/tags" Target="../tags/tag507.xml"/><Relationship Id="rId6" Type="http://schemas.openxmlformats.org/officeDocument/2006/relationships/oleObject" Target="../embeddings/oleObject34.bin"/><Relationship Id="rId11" Type="http://schemas.openxmlformats.org/officeDocument/2006/relationships/image" Target="../media/image205.wmf"/><Relationship Id="rId5" Type="http://schemas.openxmlformats.org/officeDocument/2006/relationships/image" Target="../media/image202.wmf"/><Relationship Id="rId10" Type="http://schemas.openxmlformats.org/officeDocument/2006/relationships/oleObject" Target="../embeddings/oleObject36.bin"/><Relationship Id="rId4" Type="http://schemas.openxmlformats.org/officeDocument/2006/relationships/oleObject" Target="../embeddings/oleObject33.bin"/><Relationship Id="rId9" Type="http://schemas.openxmlformats.org/officeDocument/2006/relationships/image" Target="../media/image204.wmf"/></Relationships>
</file>

<file path=ppt/slides/_rels/slide459.xml.rels><?xml version="1.0" encoding="UTF-8" standalone="yes"?>
<Relationships xmlns="http://schemas.openxmlformats.org/package/2006/relationships"><Relationship Id="rId3" Type="http://schemas.openxmlformats.org/officeDocument/2006/relationships/notesSlide" Target="../notesSlides/notesSlide458.xml"/><Relationship Id="rId2" Type="http://schemas.openxmlformats.org/officeDocument/2006/relationships/slideLayout" Target="../slideLayouts/slideLayout2.xml"/><Relationship Id="rId1" Type="http://schemas.openxmlformats.org/officeDocument/2006/relationships/tags" Target="../tags/tag50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460.xml.rels><?xml version="1.0" encoding="UTF-8" standalone="yes"?>
<Relationships xmlns="http://schemas.openxmlformats.org/package/2006/relationships"><Relationship Id="rId8" Type="http://schemas.openxmlformats.org/officeDocument/2006/relationships/oleObject" Target="../embeddings/oleObject39.bin"/><Relationship Id="rId3" Type="http://schemas.openxmlformats.org/officeDocument/2006/relationships/notesSlide" Target="../notesSlides/notesSlide459.xml"/><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tags" Target="../tags/tag509.xml"/><Relationship Id="rId6" Type="http://schemas.openxmlformats.org/officeDocument/2006/relationships/oleObject" Target="../embeddings/oleObject38.bin"/><Relationship Id="rId5" Type="http://schemas.openxmlformats.org/officeDocument/2006/relationships/image" Target="../media/image206.wmf"/><Relationship Id="rId4" Type="http://schemas.openxmlformats.org/officeDocument/2006/relationships/oleObject" Target="../embeddings/oleObject37.bin"/><Relationship Id="rId9" Type="http://schemas.openxmlformats.org/officeDocument/2006/relationships/image" Target="../media/image208.wmf"/></Relationships>
</file>

<file path=ppt/slides/_rels/slide461.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201.wmf"/><Relationship Id="rId3" Type="http://schemas.openxmlformats.org/officeDocument/2006/relationships/notesSlide" Target="../notesSlides/notesSlide460.xml"/><Relationship Id="rId7" Type="http://schemas.openxmlformats.org/officeDocument/2006/relationships/image" Target="../media/image198.wmf"/><Relationship Id="rId12" Type="http://schemas.openxmlformats.org/officeDocument/2006/relationships/oleObject" Target="../embeddings/oleObject44.bin"/><Relationship Id="rId2" Type="http://schemas.openxmlformats.org/officeDocument/2006/relationships/slideLayout" Target="../slideLayouts/slideLayout2.xml"/><Relationship Id="rId1" Type="http://schemas.openxmlformats.org/officeDocument/2006/relationships/tags" Target="../tags/tag510.xml"/><Relationship Id="rId6" Type="http://schemas.openxmlformats.org/officeDocument/2006/relationships/oleObject" Target="../embeddings/oleObject41.bin"/><Relationship Id="rId11" Type="http://schemas.openxmlformats.org/officeDocument/2006/relationships/image" Target="../media/image200.wmf"/><Relationship Id="rId5" Type="http://schemas.openxmlformats.org/officeDocument/2006/relationships/image" Target="../media/image209.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199.wmf"/></Relationships>
</file>

<file path=ppt/slides/_rels/slide462.xml.rels><?xml version="1.0" encoding="UTF-8" standalone="yes"?>
<Relationships xmlns="http://schemas.openxmlformats.org/package/2006/relationships"><Relationship Id="rId3" Type="http://schemas.openxmlformats.org/officeDocument/2006/relationships/notesSlide" Target="../notesSlides/notesSlide461.xml"/><Relationship Id="rId2" Type="http://schemas.openxmlformats.org/officeDocument/2006/relationships/slideLayout" Target="../slideLayouts/slideLayout2.xml"/><Relationship Id="rId1" Type="http://schemas.openxmlformats.org/officeDocument/2006/relationships/tags" Target="../tags/tag511.xml"/></Relationships>
</file>

<file path=ppt/slides/_rels/slide463.xml.rels><?xml version="1.0" encoding="UTF-8" standalone="yes"?>
<Relationships xmlns="http://schemas.openxmlformats.org/package/2006/relationships"><Relationship Id="rId3" Type="http://schemas.openxmlformats.org/officeDocument/2006/relationships/notesSlide" Target="../notesSlides/notesSlide462.xml"/><Relationship Id="rId7" Type="http://schemas.openxmlformats.org/officeDocument/2006/relationships/image" Target="../media/image211.wmf"/><Relationship Id="rId2" Type="http://schemas.openxmlformats.org/officeDocument/2006/relationships/slideLayout" Target="../slideLayouts/slideLayout2.xml"/><Relationship Id="rId1" Type="http://schemas.openxmlformats.org/officeDocument/2006/relationships/tags" Target="../tags/tag512.xml"/><Relationship Id="rId6" Type="http://schemas.openxmlformats.org/officeDocument/2006/relationships/oleObject" Target="../embeddings/oleObject46.bin"/><Relationship Id="rId5" Type="http://schemas.openxmlformats.org/officeDocument/2006/relationships/image" Target="../media/image210.wmf"/><Relationship Id="rId4" Type="http://schemas.openxmlformats.org/officeDocument/2006/relationships/oleObject" Target="../embeddings/oleObject45.bin"/></Relationships>
</file>

<file path=ppt/slides/_rels/slide464.xml.rels><?xml version="1.0" encoding="UTF-8" standalone="yes"?>
<Relationships xmlns="http://schemas.openxmlformats.org/package/2006/relationships"><Relationship Id="rId8" Type="http://schemas.openxmlformats.org/officeDocument/2006/relationships/oleObject" Target="../embeddings/oleObject49.bin"/><Relationship Id="rId3" Type="http://schemas.openxmlformats.org/officeDocument/2006/relationships/notesSlide" Target="../notesSlides/notesSlide463.xml"/><Relationship Id="rId7" Type="http://schemas.openxmlformats.org/officeDocument/2006/relationships/image" Target="../media/image207.wmf"/><Relationship Id="rId2" Type="http://schemas.openxmlformats.org/officeDocument/2006/relationships/slideLayout" Target="../slideLayouts/slideLayout2.xml"/><Relationship Id="rId1" Type="http://schemas.openxmlformats.org/officeDocument/2006/relationships/tags" Target="../tags/tag513.xml"/><Relationship Id="rId6" Type="http://schemas.openxmlformats.org/officeDocument/2006/relationships/oleObject" Target="../embeddings/oleObject48.bin"/><Relationship Id="rId5" Type="http://schemas.openxmlformats.org/officeDocument/2006/relationships/image" Target="../media/image212.wmf"/><Relationship Id="rId4" Type="http://schemas.openxmlformats.org/officeDocument/2006/relationships/oleObject" Target="../embeddings/oleObject47.bin"/><Relationship Id="rId9" Type="http://schemas.openxmlformats.org/officeDocument/2006/relationships/image" Target="../media/image208.wmf"/></Relationships>
</file>

<file path=ppt/slides/_rels/slide465.xml.rels><?xml version="1.0" encoding="UTF-8" standalone="yes"?>
<Relationships xmlns="http://schemas.openxmlformats.org/package/2006/relationships"><Relationship Id="rId8" Type="http://schemas.openxmlformats.org/officeDocument/2006/relationships/oleObject" Target="../embeddings/oleObject52.bin"/><Relationship Id="rId3" Type="http://schemas.openxmlformats.org/officeDocument/2006/relationships/notesSlide" Target="../notesSlides/notesSlide464.xml"/><Relationship Id="rId7" Type="http://schemas.openxmlformats.org/officeDocument/2006/relationships/image" Target="../media/image203.wmf"/><Relationship Id="rId2" Type="http://schemas.openxmlformats.org/officeDocument/2006/relationships/slideLayout" Target="../slideLayouts/slideLayout2.xml"/><Relationship Id="rId1" Type="http://schemas.openxmlformats.org/officeDocument/2006/relationships/tags" Target="../tags/tag514.xml"/><Relationship Id="rId6" Type="http://schemas.openxmlformats.org/officeDocument/2006/relationships/oleObject" Target="../embeddings/oleObject51.bin"/><Relationship Id="rId11" Type="http://schemas.openxmlformats.org/officeDocument/2006/relationships/image" Target="../media/image205.wmf"/><Relationship Id="rId5" Type="http://schemas.openxmlformats.org/officeDocument/2006/relationships/image" Target="../media/image213.wmf"/><Relationship Id="rId10" Type="http://schemas.openxmlformats.org/officeDocument/2006/relationships/oleObject" Target="../embeddings/oleObject53.bin"/><Relationship Id="rId4" Type="http://schemas.openxmlformats.org/officeDocument/2006/relationships/oleObject" Target="../embeddings/oleObject50.bin"/><Relationship Id="rId9" Type="http://schemas.openxmlformats.org/officeDocument/2006/relationships/image" Target="../media/image204.wmf"/></Relationships>
</file>

<file path=ppt/slides/_rels/slide466.xml.rels><?xml version="1.0" encoding="UTF-8" standalone="yes"?>
<Relationships xmlns="http://schemas.openxmlformats.org/package/2006/relationships"><Relationship Id="rId3" Type="http://schemas.openxmlformats.org/officeDocument/2006/relationships/notesSlide" Target="../notesSlides/notesSlide465.xml"/><Relationship Id="rId2" Type="http://schemas.openxmlformats.org/officeDocument/2006/relationships/slideLayout" Target="../slideLayouts/slideLayout2.xml"/><Relationship Id="rId1" Type="http://schemas.openxmlformats.org/officeDocument/2006/relationships/tags" Target="../tags/tag515.xml"/></Relationships>
</file>

<file path=ppt/slides/_rels/slide467.xml.rels><?xml version="1.0" encoding="UTF-8" standalone="yes"?>
<Relationships xmlns="http://schemas.openxmlformats.org/package/2006/relationships"><Relationship Id="rId3" Type="http://schemas.openxmlformats.org/officeDocument/2006/relationships/notesSlide" Target="../notesSlides/notesSlide466.xml"/><Relationship Id="rId7" Type="http://schemas.openxmlformats.org/officeDocument/2006/relationships/image" Target="../media/image215.wmf"/><Relationship Id="rId2" Type="http://schemas.openxmlformats.org/officeDocument/2006/relationships/slideLayout" Target="../slideLayouts/slideLayout2.xml"/><Relationship Id="rId1" Type="http://schemas.openxmlformats.org/officeDocument/2006/relationships/tags" Target="../tags/tag516.xml"/><Relationship Id="rId6" Type="http://schemas.openxmlformats.org/officeDocument/2006/relationships/oleObject" Target="../embeddings/oleObject55.bin"/><Relationship Id="rId5" Type="http://schemas.openxmlformats.org/officeDocument/2006/relationships/image" Target="../media/image214.wmf"/><Relationship Id="rId4" Type="http://schemas.openxmlformats.org/officeDocument/2006/relationships/oleObject" Target="../embeddings/oleObject54.bin"/></Relationships>
</file>

<file path=ppt/slides/_rels/slide468.xml.rels><?xml version="1.0" encoding="UTF-8" standalone="yes"?>
<Relationships xmlns="http://schemas.openxmlformats.org/package/2006/relationships"><Relationship Id="rId3" Type="http://schemas.openxmlformats.org/officeDocument/2006/relationships/notesSlide" Target="../notesSlides/notesSlide467.xml"/><Relationship Id="rId2" Type="http://schemas.openxmlformats.org/officeDocument/2006/relationships/slideLayout" Target="../slideLayouts/slideLayout2.xml"/><Relationship Id="rId1" Type="http://schemas.openxmlformats.org/officeDocument/2006/relationships/tags" Target="../tags/tag517.xml"/></Relationships>
</file>

<file path=ppt/slides/_rels/slide469.xml.rels><?xml version="1.0" encoding="UTF-8" standalone="yes"?>
<Relationships xmlns="http://schemas.openxmlformats.org/package/2006/relationships"><Relationship Id="rId3" Type="http://schemas.openxmlformats.org/officeDocument/2006/relationships/notesSlide" Target="../notesSlides/notesSlide468.xml"/><Relationship Id="rId2" Type="http://schemas.openxmlformats.org/officeDocument/2006/relationships/slideLayout" Target="../slideLayouts/slideLayout2.xml"/><Relationship Id="rId1" Type="http://schemas.openxmlformats.org/officeDocument/2006/relationships/tags" Target="../tags/tag518.xml"/><Relationship Id="rId5" Type="http://schemas.openxmlformats.org/officeDocument/2006/relationships/image" Target="../media/image216.wmf"/><Relationship Id="rId4" Type="http://schemas.openxmlformats.org/officeDocument/2006/relationships/oleObject" Target="../embeddings/oleObject56.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470.xml.rels><?xml version="1.0" encoding="UTF-8" standalone="yes"?>
<Relationships xmlns="http://schemas.openxmlformats.org/package/2006/relationships"><Relationship Id="rId3" Type="http://schemas.openxmlformats.org/officeDocument/2006/relationships/notesSlide" Target="../notesSlides/notesSlide469.xml"/><Relationship Id="rId2" Type="http://schemas.openxmlformats.org/officeDocument/2006/relationships/slideLayout" Target="../slideLayouts/slideLayout2.xml"/><Relationship Id="rId1" Type="http://schemas.openxmlformats.org/officeDocument/2006/relationships/tags" Target="../tags/tag519.xml"/></Relationships>
</file>

<file path=ppt/slides/_rels/slide471.xml.rels><?xml version="1.0" encoding="UTF-8" standalone="yes"?>
<Relationships xmlns="http://schemas.openxmlformats.org/package/2006/relationships"><Relationship Id="rId3" Type="http://schemas.openxmlformats.org/officeDocument/2006/relationships/notesSlide" Target="../notesSlides/notesSlide470.xml"/><Relationship Id="rId2" Type="http://schemas.openxmlformats.org/officeDocument/2006/relationships/slideLayout" Target="../slideLayouts/slideLayout2.xml"/><Relationship Id="rId1" Type="http://schemas.openxmlformats.org/officeDocument/2006/relationships/tags" Target="../tags/tag520.xml"/></Relationships>
</file>

<file path=ppt/slides/_rels/slide472.xml.rels><?xml version="1.0" encoding="UTF-8" standalone="yes"?>
<Relationships xmlns="http://schemas.openxmlformats.org/package/2006/relationships"><Relationship Id="rId3" Type="http://schemas.openxmlformats.org/officeDocument/2006/relationships/notesSlide" Target="../notesSlides/notesSlide471.xml"/><Relationship Id="rId2" Type="http://schemas.openxmlformats.org/officeDocument/2006/relationships/slideLayout" Target="../slideLayouts/slideLayout2.xml"/><Relationship Id="rId1" Type="http://schemas.openxmlformats.org/officeDocument/2006/relationships/tags" Target="../tags/tag521.xml"/><Relationship Id="rId5" Type="http://schemas.openxmlformats.org/officeDocument/2006/relationships/image" Target="../media/image218.png"/><Relationship Id="rId4" Type="http://schemas.openxmlformats.org/officeDocument/2006/relationships/image" Target="../media/image217.png"/></Relationships>
</file>

<file path=ppt/slides/_rels/slide473.xml.rels><?xml version="1.0" encoding="UTF-8" standalone="yes"?>
<Relationships xmlns="http://schemas.openxmlformats.org/package/2006/relationships"><Relationship Id="rId3" Type="http://schemas.openxmlformats.org/officeDocument/2006/relationships/notesSlide" Target="../notesSlides/notesSlide472.xml"/><Relationship Id="rId2" Type="http://schemas.openxmlformats.org/officeDocument/2006/relationships/slideLayout" Target="../slideLayouts/slideLayout2.xml"/><Relationship Id="rId1" Type="http://schemas.openxmlformats.org/officeDocument/2006/relationships/tags" Target="../tags/tag522.xml"/><Relationship Id="rId5" Type="http://schemas.openxmlformats.org/officeDocument/2006/relationships/image" Target="../media/image220.png"/><Relationship Id="rId4" Type="http://schemas.openxmlformats.org/officeDocument/2006/relationships/image" Target="../media/image219.png"/></Relationships>
</file>

<file path=ppt/slides/_rels/slide474.xml.rels><?xml version="1.0" encoding="UTF-8" standalone="yes"?>
<Relationships xmlns="http://schemas.openxmlformats.org/package/2006/relationships"><Relationship Id="rId3" Type="http://schemas.openxmlformats.org/officeDocument/2006/relationships/notesSlide" Target="../notesSlides/notesSlide473.xml"/><Relationship Id="rId2" Type="http://schemas.openxmlformats.org/officeDocument/2006/relationships/slideLayout" Target="../slideLayouts/slideLayout2.xml"/><Relationship Id="rId1" Type="http://schemas.openxmlformats.org/officeDocument/2006/relationships/tags" Target="../tags/tag523.xml"/><Relationship Id="rId4" Type="http://schemas.openxmlformats.org/officeDocument/2006/relationships/image" Target="../media/image221.png"/></Relationships>
</file>

<file path=ppt/slides/_rels/slide475.xml.rels><?xml version="1.0" encoding="UTF-8" standalone="yes"?>
<Relationships xmlns="http://schemas.openxmlformats.org/package/2006/relationships"><Relationship Id="rId3" Type="http://schemas.openxmlformats.org/officeDocument/2006/relationships/notesSlide" Target="../notesSlides/notesSlide474.xml"/><Relationship Id="rId2" Type="http://schemas.openxmlformats.org/officeDocument/2006/relationships/slideLayout" Target="../slideLayouts/slideLayout2.xml"/><Relationship Id="rId1" Type="http://schemas.openxmlformats.org/officeDocument/2006/relationships/tags" Target="../tags/tag524.xml"/></Relationships>
</file>

<file path=ppt/slides/_rels/slide476.xml.rels><?xml version="1.0" encoding="UTF-8" standalone="yes"?>
<Relationships xmlns="http://schemas.openxmlformats.org/package/2006/relationships"><Relationship Id="rId3" Type="http://schemas.openxmlformats.org/officeDocument/2006/relationships/notesSlide" Target="../notesSlides/notesSlide475.xml"/><Relationship Id="rId2" Type="http://schemas.openxmlformats.org/officeDocument/2006/relationships/slideLayout" Target="../slideLayouts/slideLayout2.xml"/><Relationship Id="rId1" Type="http://schemas.openxmlformats.org/officeDocument/2006/relationships/tags" Target="../tags/tag525.xml"/><Relationship Id="rId5" Type="http://schemas.openxmlformats.org/officeDocument/2006/relationships/image" Target="../media/image223.png"/><Relationship Id="rId4" Type="http://schemas.openxmlformats.org/officeDocument/2006/relationships/image" Target="../media/image222.png"/></Relationships>
</file>

<file path=ppt/slides/_rels/slide477.xml.rels><?xml version="1.0" encoding="UTF-8" standalone="yes"?>
<Relationships xmlns="http://schemas.openxmlformats.org/package/2006/relationships"><Relationship Id="rId3" Type="http://schemas.openxmlformats.org/officeDocument/2006/relationships/notesSlide" Target="../notesSlides/notesSlide476.xml"/><Relationship Id="rId2" Type="http://schemas.openxmlformats.org/officeDocument/2006/relationships/slideLayout" Target="../slideLayouts/slideLayout2.xml"/><Relationship Id="rId1" Type="http://schemas.openxmlformats.org/officeDocument/2006/relationships/tags" Target="../tags/tag526.xml"/><Relationship Id="rId4" Type="http://schemas.openxmlformats.org/officeDocument/2006/relationships/image" Target="../media/image224.png"/></Relationships>
</file>

<file path=ppt/slides/_rels/slide478.xml.rels><?xml version="1.0" encoding="UTF-8" standalone="yes"?>
<Relationships xmlns="http://schemas.openxmlformats.org/package/2006/relationships"><Relationship Id="rId3" Type="http://schemas.openxmlformats.org/officeDocument/2006/relationships/notesSlide" Target="../notesSlides/notesSlide477.xml"/><Relationship Id="rId2" Type="http://schemas.openxmlformats.org/officeDocument/2006/relationships/slideLayout" Target="../slideLayouts/slideLayout1.xml"/><Relationship Id="rId1" Type="http://schemas.openxmlformats.org/officeDocument/2006/relationships/tags" Target="../tags/tag527.xml"/></Relationships>
</file>

<file path=ppt/slides/_rels/slide479.xml.rels><?xml version="1.0" encoding="UTF-8" standalone="yes"?>
<Relationships xmlns="http://schemas.openxmlformats.org/package/2006/relationships"><Relationship Id="rId3" Type="http://schemas.openxmlformats.org/officeDocument/2006/relationships/notesSlide" Target="../notesSlides/notesSlide478.xml"/><Relationship Id="rId2" Type="http://schemas.openxmlformats.org/officeDocument/2006/relationships/slideLayout" Target="../slideLayouts/slideLayout2.xml"/><Relationship Id="rId1" Type="http://schemas.openxmlformats.org/officeDocument/2006/relationships/tags" Target="../tags/tag52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480.xml.rels><?xml version="1.0" encoding="UTF-8" standalone="yes"?>
<Relationships xmlns="http://schemas.openxmlformats.org/package/2006/relationships"><Relationship Id="rId3" Type="http://schemas.openxmlformats.org/officeDocument/2006/relationships/notesSlide" Target="../notesSlides/notesSlide479.xml"/><Relationship Id="rId2" Type="http://schemas.openxmlformats.org/officeDocument/2006/relationships/slideLayout" Target="../slideLayouts/slideLayout2.xml"/><Relationship Id="rId1" Type="http://schemas.openxmlformats.org/officeDocument/2006/relationships/tags" Target="../tags/tag529.xml"/></Relationships>
</file>

<file path=ppt/slides/_rels/slide481.xml.rels><?xml version="1.0" encoding="UTF-8" standalone="yes"?>
<Relationships xmlns="http://schemas.openxmlformats.org/package/2006/relationships"><Relationship Id="rId3" Type="http://schemas.openxmlformats.org/officeDocument/2006/relationships/notesSlide" Target="../notesSlides/notesSlide480.xml"/><Relationship Id="rId2" Type="http://schemas.openxmlformats.org/officeDocument/2006/relationships/slideLayout" Target="../slideLayouts/slideLayout2.xml"/><Relationship Id="rId1" Type="http://schemas.openxmlformats.org/officeDocument/2006/relationships/tags" Target="../tags/tag530.xml"/></Relationships>
</file>

<file path=ppt/slides/_rels/slide482.xml.rels><?xml version="1.0" encoding="UTF-8" standalone="yes"?>
<Relationships xmlns="http://schemas.openxmlformats.org/package/2006/relationships"><Relationship Id="rId3" Type="http://schemas.openxmlformats.org/officeDocument/2006/relationships/notesSlide" Target="../notesSlides/notesSlide481.xml"/><Relationship Id="rId2" Type="http://schemas.openxmlformats.org/officeDocument/2006/relationships/slideLayout" Target="../slideLayouts/slideLayout2.xml"/><Relationship Id="rId1" Type="http://schemas.openxmlformats.org/officeDocument/2006/relationships/tags" Target="../tags/tag531.xml"/></Relationships>
</file>

<file path=ppt/slides/_rels/slide483.xml.rels><?xml version="1.0" encoding="UTF-8" standalone="yes"?>
<Relationships xmlns="http://schemas.openxmlformats.org/package/2006/relationships"><Relationship Id="rId3" Type="http://schemas.openxmlformats.org/officeDocument/2006/relationships/notesSlide" Target="../notesSlides/notesSlide482.xml"/><Relationship Id="rId2" Type="http://schemas.openxmlformats.org/officeDocument/2006/relationships/slideLayout" Target="../slideLayouts/slideLayout2.xml"/><Relationship Id="rId1" Type="http://schemas.openxmlformats.org/officeDocument/2006/relationships/tags" Target="../tags/tag532.xml"/></Relationships>
</file>

<file path=ppt/slides/_rels/slide484.xml.rels><?xml version="1.0" encoding="UTF-8" standalone="yes"?>
<Relationships xmlns="http://schemas.openxmlformats.org/package/2006/relationships"><Relationship Id="rId3" Type="http://schemas.openxmlformats.org/officeDocument/2006/relationships/notesSlide" Target="../notesSlides/notesSlide483.xml"/><Relationship Id="rId2" Type="http://schemas.openxmlformats.org/officeDocument/2006/relationships/slideLayout" Target="../slideLayouts/slideLayout1.xml"/><Relationship Id="rId1" Type="http://schemas.openxmlformats.org/officeDocument/2006/relationships/tags" Target="../tags/tag533.xml"/></Relationships>
</file>

<file path=ppt/slides/_rels/slide485.xml.rels><?xml version="1.0" encoding="UTF-8" standalone="yes"?>
<Relationships xmlns="http://schemas.openxmlformats.org/package/2006/relationships"><Relationship Id="rId3" Type="http://schemas.openxmlformats.org/officeDocument/2006/relationships/notesSlide" Target="../notesSlides/notesSlide484.xml"/><Relationship Id="rId2" Type="http://schemas.openxmlformats.org/officeDocument/2006/relationships/slideLayout" Target="../slideLayouts/slideLayout2.xml"/><Relationship Id="rId1" Type="http://schemas.openxmlformats.org/officeDocument/2006/relationships/tags" Target="../tags/tag534.xml"/><Relationship Id="rId5" Type="http://schemas.openxmlformats.org/officeDocument/2006/relationships/image" Target="../media/image225.wmf"/><Relationship Id="rId4" Type="http://schemas.openxmlformats.org/officeDocument/2006/relationships/oleObject" Target="../embeddings/oleObject57.bin"/></Relationships>
</file>

<file path=ppt/slides/_rels/slide486.xml.rels><?xml version="1.0" encoding="UTF-8" standalone="yes"?>
<Relationships xmlns="http://schemas.openxmlformats.org/package/2006/relationships"><Relationship Id="rId3" Type="http://schemas.openxmlformats.org/officeDocument/2006/relationships/notesSlide" Target="../notesSlides/notesSlide485.xml"/><Relationship Id="rId2" Type="http://schemas.openxmlformats.org/officeDocument/2006/relationships/slideLayout" Target="../slideLayouts/slideLayout2.xml"/><Relationship Id="rId1" Type="http://schemas.openxmlformats.org/officeDocument/2006/relationships/tags" Target="../tags/tag535.xml"/><Relationship Id="rId5" Type="http://schemas.openxmlformats.org/officeDocument/2006/relationships/image" Target="../media/image226.wmf"/><Relationship Id="rId4" Type="http://schemas.openxmlformats.org/officeDocument/2006/relationships/oleObject" Target="../embeddings/oleObject58.bin"/></Relationships>
</file>

<file path=ppt/slides/_rels/slide487.xml.rels><?xml version="1.0" encoding="UTF-8" standalone="yes"?>
<Relationships xmlns="http://schemas.openxmlformats.org/package/2006/relationships"><Relationship Id="rId3" Type="http://schemas.openxmlformats.org/officeDocument/2006/relationships/notesSlide" Target="../notesSlides/notesSlide486.xml"/><Relationship Id="rId2" Type="http://schemas.openxmlformats.org/officeDocument/2006/relationships/slideLayout" Target="../slideLayouts/slideLayout1.xml"/><Relationship Id="rId1" Type="http://schemas.openxmlformats.org/officeDocument/2006/relationships/tags" Target="../tags/tag536.xml"/></Relationships>
</file>

<file path=ppt/slides/_rels/slide488.xml.rels><?xml version="1.0" encoding="UTF-8" standalone="yes"?>
<Relationships xmlns="http://schemas.openxmlformats.org/package/2006/relationships"><Relationship Id="rId3" Type="http://schemas.openxmlformats.org/officeDocument/2006/relationships/notesSlide" Target="../notesSlides/notesSlide487.xml"/><Relationship Id="rId2" Type="http://schemas.openxmlformats.org/officeDocument/2006/relationships/slideLayout" Target="../slideLayouts/slideLayout2.xml"/><Relationship Id="rId1" Type="http://schemas.openxmlformats.org/officeDocument/2006/relationships/tags" Target="../tags/tag537.xml"/></Relationships>
</file>

<file path=ppt/slides/_rels/slide489.xml.rels><?xml version="1.0" encoding="UTF-8" standalone="yes"?>
<Relationships xmlns="http://schemas.openxmlformats.org/package/2006/relationships"><Relationship Id="rId3" Type="http://schemas.openxmlformats.org/officeDocument/2006/relationships/notesSlide" Target="../notesSlides/notesSlide488.xml"/><Relationship Id="rId2" Type="http://schemas.openxmlformats.org/officeDocument/2006/relationships/slideLayout" Target="../slideLayouts/slideLayout1.xml"/><Relationship Id="rId1" Type="http://schemas.openxmlformats.org/officeDocument/2006/relationships/tags" Target="../tags/tag538.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490.xml.rels><?xml version="1.0" encoding="UTF-8" standalone="yes"?>
<Relationships xmlns="http://schemas.openxmlformats.org/package/2006/relationships"><Relationship Id="rId3" Type="http://schemas.openxmlformats.org/officeDocument/2006/relationships/notesSlide" Target="../notesSlides/notesSlide489.xml"/><Relationship Id="rId2" Type="http://schemas.openxmlformats.org/officeDocument/2006/relationships/slideLayout" Target="../slideLayouts/slideLayout2.xml"/><Relationship Id="rId1" Type="http://schemas.openxmlformats.org/officeDocument/2006/relationships/tags" Target="../tags/tag539.xml"/></Relationships>
</file>

<file path=ppt/slides/_rels/slide491.xml.rels><?xml version="1.0" encoding="UTF-8" standalone="yes"?>
<Relationships xmlns="http://schemas.openxmlformats.org/package/2006/relationships"><Relationship Id="rId3" Type="http://schemas.openxmlformats.org/officeDocument/2006/relationships/notesSlide" Target="../notesSlides/notesSlide490.xml"/><Relationship Id="rId2" Type="http://schemas.openxmlformats.org/officeDocument/2006/relationships/slideLayout" Target="../slideLayouts/slideLayout1.xml"/><Relationship Id="rId1" Type="http://schemas.openxmlformats.org/officeDocument/2006/relationships/tags" Target="../tags/tag540.xml"/></Relationships>
</file>

<file path=ppt/slides/_rels/slide492.xml.rels><?xml version="1.0" encoding="UTF-8" standalone="yes"?>
<Relationships xmlns="http://schemas.openxmlformats.org/package/2006/relationships"><Relationship Id="rId3" Type="http://schemas.openxmlformats.org/officeDocument/2006/relationships/notesSlide" Target="../notesSlides/notesSlide491.xml"/><Relationship Id="rId2" Type="http://schemas.openxmlformats.org/officeDocument/2006/relationships/slideLayout" Target="../slideLayouts/slideLayout2.xml"/><Relationship Id="rId1" Type="http://schemas.openxmlformats.org/officeDocument/2006/relationships/tags" Target="../tags/tag541.xml"/></Relationships>
</file>

<file path=ppt/slides/_rels/slide493.xml.rels><?xml version="1.0" encoding="UTF-8" standalone="yes"?>
<Relationships xmlns="http://schemas.openxmlformats.org/package/2006/relationships"><Relationship Id="rId3" Type="http://schemas.openxmlformats.org/officeDocument/2006/relationships/notesSlide" Target="../notesSlides/notesSlide492.xml"/><Relationship Id="rId2" Type="http://schemas.openxmlformats.org/officeDocument/2006/relationships/slideLayout" Target="../slideLayouts/slideLayout1.xml"/><Relationship Id="rId1" Type="http://schemas.openxmlformats.org/officeDocument/2006/relationships/tags" Target="../tags/tag542.xml"/></Relationships>
</file>

<file path=ppt/slides/_rels/slide494.xml.rels><?xml version="1.0" encoding="UTF-8" standalone="yes"?>
<Relationships xmlns="http://schemas.openxmlformats.org/package/2006/relationships"><Relationship Id="rId3" Type="http://schemas.openxmlformats.org/officeDocument/2006/relationships/notesSlide" Target="../notesSlides/notesSlide493.xml"/><Relationship Id="rId2" Type="http://schemas.openxmlformats.org/officeDocument/2006/relationships/slideLayout" Target="../slideLayouts/slideLayout2.xml"/><Relationship Id="rId1" Type="http://schemas.openxmlformats.org/officeDocument/2006/relationships/tags" Target="../tags/tag543.xml"/></Relationships>
</file>

<file path=ppt/slides/_rels/slide495.xml.rels><?xml version="1.0" encoding="UTF-8" standalone="yes"?>
<Relationships xmlns="http://schemas.openxmlformats.org/package/2006/relationships"><Relationship Id="rId3" Type="http://schemas.openxmlformats.org/officeDocument/2006/relationships/notesSlide" Target="../notesSlides/notesSlide494.xml"/><Relationship Id="rId2" Type="http://schemas.openxmlformats.org/officeDocument/2006/relationships/slideLayout" Target="../slideLayouts/slideLayout2.xml"/><Relationship Id="rId1" Type="http://schemas.openxmlformats.org/officeDocument/2006/relationships/tags" Target="../tags/tag544.xml"/></Relationships>
</file>

<file path=ppt/slides/_rels/slide496.xml.rels><?xml version="1.0" encoding="UTF-8" standalone="yes"?>
<Relationships xmlns="http://schemas.openxmlformats.org/package/2006/relationships"><Relationship Id="rId3" Type="http://schemas.openxmlformats.org/officeDocument/2006/relationships/notesSlide" Target="../notesSlides/notesSlide495.xml"/><Relationship Id="rId2" Type="http://schemas.openxmlformats.org/officeDocument/2006/relationships/slideLayout" Target="../slideLayouts/slideLayout2.xml"/><Relationship Id="rId1" Type="http://schemas.openxmlformats.org/officeDocument/2006/relationships/tags" Target="../tags/tag545.xml"/></Relationships>
</file>

<file path=ppt/slides/_rels/slide497.xml.rels><?xml version="1.0" encoding="UTF-8" standalone="yes"?>
<Relationships xmlns="http://schemas.openxmlformats.org/package/2006/relationships"><Relationship Id="rId3" Type="http://schemas.openxmlformats.org/officeDocument/2006/relationships/notesSlide" Target="../notesSlides/notesSlide496.xml"/><Relationship Id="rId2" Type="http://schemas.openxmlformats.org/officeDocument/2006/relationships/slideLayout" Target="../slideLayouts/slideLayout2.xml"/><Relationship Id="rId1" Type="http://schemas.openxmlformats.org/officeDocument/2006/relationships/tags" Target="../tags/tag546.xml"/></Relationships>
</file>

<file path=ppt/slides/_rels/slide498.xml.rels><?xml version="1.0" encoding="UTF-8" standalone="yes"?>
<Relationships xmlns="http://schemas.openxmlformats.org/package/2006/relationships"><Relationship Id="rId3" Type="http://schemas.openxmlformats.org/officeDocument/2006/relationships/notesSlide" Target="../notesSlides/notesSlide497.xml"/><Relationship Id="rId2" Type="http://schemas.openxmlformats.org/officeDocument/2006/relationships/slideLayout" Target="../slideLayouts/slideLayout2.xml"/><Relationship Id="rId1" Type="http://schemas.openxmlformats.org/officeDocument/2006/relationships/tags" Target="../tags/tag547.xml"/></Relationships>
</file>

<file path=ppt/slides/_rels/slide499.xml.rels><?xml version="1.0" encoding="UTF-8" standalone="yes"?>
<Relationships xmlns="http://schemas.openxmlformats.org/package/2006/relationships"><Relationship Id="rId3" Type="http://schemas.openxmlformats.org/officeDocument/2006/relationships/notesSlide" Target="../notesSlides/notesSlide498.xml"/><Relationship Id="rId2" Type="http://schemas.openxmlformats.org/officeDocument/2006/relationships/slideLayout" Target="../slideLayouts/slideLayout2.xml"/><Relationship Id="rId1" Type="http://schemas.openxmlformats.org/officeDocument/2006/relationships/tags" Target="../tags/tag54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00.xml.rels><?xml version="1.0" encoding="UTF-8" standalone="yes"?>
<Relationships xmlns="http://schemas.openxmlformats.org/package/2006/relationships"><Relationship Id="rId3" Type="http://schemas.openxmlformats.org/officeDocument/2006/relationships/notesSlide" Target="../notesSlides/notesSlide499.xml"/><Relationship Id="rId2" Type="http://schemas.openxmlformats.org/officeDocument/2006/relationships/slideLayout" Target="../slideLayouts/slideLayout2.xml"/><Relationship Id="rId1" Type="http://schemas.openxmlformats.org/officeDocument/2006/relationships/tags" Target="../tags/tag549.xml"/><Relationship Id="rId4" Type="http://schemas.openxmlformats.org/officeDocument/2006/relationships/image" Target="../media/image227.png"/></Relationships>
</file>

<file path=ppt/slides/_rels/slide501.xml.rels><?xml version="1.0" encoding="UTF-8" standalone="yes"?>
<Relationships xmlns="http://schemas.openxmlformats.org/package/2006/relationships"><Relationship Id="rId3" Type="http://schemas.openxmlformats.org/officeDocument/2006/relationships/notesSlide" Target="../notesSlides/notesSlide500.xml"/><Relationship Id="rId2" Type="http://schemas.openxmlformats.org/officeDocument/2006/relationships/slideLayout" Target="../slideLayouts/slideLayout2.xml"/><Relationship Id="rId1" Type="http://schemas.openxmlformats.org/officeDocument/2006/relationships/tags" Target="../tags/tag550.xml"/><Relationship Id="rId4" Type="http://schemas.openxmlformats.org/officeDocument/2006/relationships/image" Target="../media/image228.png"/></Relationships>
</file>

<file path=ppt/slides/_rels/slide502.xml.rels><?xml version="1.0" encoding="UTF-8" standalone="yes"?>
<Relationships xmlns="http://schemas.openxmlformats.org/package/2006/relationships"><Relationship Id="rId3" Type="http://schemas.openxmlformats.org/officeDocument/2006/relationships/notesSlide" Target="../notesSlides/notesSlide501.xml"/><Relationship Id="rId2" Type="http://schemas.openxmlformats.org/officeDocument/2006/relationships/slideLayout" Target="../slideLayouts/slideLayout2.xml"/><Relationship Id="rId1" Type="http://schemas.openxmlformats.org/officeDocument/2006/relationships/tags" Target="../tags/tag551.xml"/><Relationship Id="rId4" Type="http://schemas.openxmlformats.org/officeDocument/2006/relationships/image" Target="../media/image229.png"/></Relationships>
</file>

<file path=ppt/slides/_rels/slide503.xml.rels><?xml version="1.0" encoding="UTF-8" standalone="yes"?>
<Relationships xmlns="http://schemas.openxmlformats.org/package/2006/relationships"><Relationship Id="rId3" Type="http://schemas.openxmlformats.org/officeDocument/2006/relationships/notesSlide" Target="../notesSlides/notesSlide502.xml"/><Relationship Id="rId2" Type="http://schemas.openxmlformats.org/officeDocument/2006/relationships/slideLayout" Target="../slideLayouts/slideLayout2.xml"/><Relationship Id="rId1" Type="http://schemas.openxmlformats.org/officeDocument/2006/relationships/tags" Target="../tags/tag552.xml"/><Relationship Id="rId4" Type="http://schemas.openxmlformats.org/officeDocument/2006/relationships/image" Target="../media/image230.png"/></Relationships>
</file>

<file path=ppt/slides/_rels/slide504.xml.rels><?xml version="1.0" encoding="UTF-8" standalone="yes"?>
<Relationships xmlns="http://schemas.openxmlformats.org/package/2006/relationships"><Relationship Id="rId3" Type="http://schemas.openxmlformats.org/officeDocument/2006/relationships/notesSlide" Target="../notesSlides/notesSlide503.xml"/><Relationship Id="rId2" Type="http://schemas.openxmlformats.org/officeDocument/2006/relationships/slideLayout" Target="../slideLayouts/slideLayout2.xml"/><Relationship Id="rId1" Type="http://schemas.openxmlformats.org/officeDocument/2006/relationships/tags" Target="../tags/tag553.xml"/></Relationships>
</file>

<file path=ppt/slides/_rels/slide505.xml.rels><?xml version="1.0" encoding="UTF-8" standalone="yes"?>
<Relationships xmlns="http://schemas.openxmlformats.org/package/2006/relationships"><Relationship Id="rId3" Type="http://schemas.openxmlformats.org/officeDocument/2006/relationships/notesSlide" Target="../notesSlides/notesSlide504.xml"/><Relationship Id="rId2" Type="http://schemas.openxmlformats.org/officeDocument/2006/relationships/slideLayout" Target="../slideLayouts/slideLayout1.xml"/><Relationship Id="rId1" Type="http://schemas.openxmlformats.org/officeDocument/2006/relationships/tags" Target="../tags/tag554.xml"/></Relationships>
</file>

<file path=ppt/slides/_rels/slide506.xml.rels><?xml version="1.0" encoding="UTF-8" standalone="yes"?>
<Relationships xmlns="http://schemas.openxmlformats.org/package/2006/relationships"><Relationship Id="rId3" Type="http://schemas.openxmlformats.org/officeDocument/2006/relationships/notesSlide" Target="../notesSlides/notesSlide505.xml"/><Relationship Id="rId2" Type="http://schemas.openxmlformats.org/officeDocument/2006/relationships/slideLayout" Target="../slideLayouts/slideLayout2.xml"/><Relationship Id="rId1" Type="http://schemas.openxmlformats.org/officeDocument/2006/relationships/tags" Target="../tags/tag555.xml"/></Relationships>
</file>

<file path=ppt/slides/_rels/slide507.xml.rels><?xml version="1.0" encoding="UTF-8" standalone="yes"?>
<Relationships xmlns="http://schemas.openxmlformats.org/package/2006/relationships"><Relationship Id="rId3" Type="http://schemas.openxmlformats.org/officeDocument/2006/relationships/notesSlide" Target="../notesSlides/notesSlide506.xml"/><Relationship Id="rId2" Type="http://schemas.openxmlformats.org/officeDocument/2006/relationships/slideLayout" Target="../slideLayouts/slideLayout2.xml"/><Relationship Id="rId1" Type="http://schemas.openxmlformats.org/officeDocument/2006/relationships/tags" Target="../tags/tag556.xml"/><Relationship Id="rId5" Type="http://schemas.openxmlformats.org/officeDocument/2006/relationships/image" Target="../media/image231.wmf"/><Relationship Id="rId4" Type="http://schemas.openxmlformats.org/officeDocument/2006/relationships/oleObject" Target="../embeddings/oleObject59.bin"/></Relationships>
</file>

<file path=ppt/slides/_rels/slide508.xml.rels><?xml version="1.0" encoding="UTF-8" standalone="yes"?>
<Relationships xmlns="http://schemas.openxmlformats.org/package/2006/relationships"><Relationship Id="rId8" Type="http://schemas.openxmlformats.org/officeDocument/2006/relationships/oleObject" Target="../embeddings/oleObject62.bin"/><Relationship Id="rId3" Type="http://schemas.openxmlformats.org/officeDocument/2006/relationships/notesSlide" Target="../notesSlides/notesSlide507.xml"/><Relationship Id="rId7" Type="http://schemas.openxmlformats.org/officeDocument/2006/relationships/image" Target="../media/image233.wmf"/><Relationship Id="rId2" Type="http://schemas.openxmlformats.org/officeDocument/2006/relationships/slideLayout" Target="../slideLayouts/slideLayout2.xml"/><Relationship Id="rId1" Type="http://schemas.openxmlformats.org/officeDocument/2006/relationships/tags" Target="../tags/tag557.xml"/><Relationship Id="rId6" Type="http://schemas.openxmlformats.org/officeDocument/2006/relationships/oleObject" Target="../embeddings/oleObject61.bin"/><Relationship Id="rId5" Type="http://schemas.openxmlformats.org/officeDocument/2006/relationships/image" Target="../media/image232.wmf"/><Relationship Id="rId4" Type="http://schemas.openxmlformats.org/officeDocument/2006/relationships/oleObject" Target="../embeddings/oleObject60.bin"/><Relationship Id="rId9" Type="http://schemas.openxmlformats.org/officeDocument/2006/relationships/image" Target="../media/image234.wmf"/></Relationships>
</file>

<file path=ppt/slides/_rels/slide509.xml.rels><?xml version="1.0" encoding="UTF-8" standalone="yes"?>
<Relationships xmlns="http://schemas.openxmlformats.org/package/2006/relationships"><Relationship Id="rId8" Type="http://schemas.openxmlformats.org/officeDocument/2006/relationships/oleObject" Target="../embeddings/oleObject65.bin"/><Relationship Id="rId3" Type="http://schemas.openxmlformats.org/officeDocument/2006/relationships/notesSlide" Target="../notesSlides/notesSlide508.xml"/><Relationship Id="rId7" Type="http://schemas.openxmlformats.org/officeDocument/2006/relationships/image" Target="../media/image236.wmf"/><Relationship Id="rId2" Type="http://schemas.openxmlformats.org/officeDocument/2006/relationships/slideLayout" Target="../slideLayouts/slideLayout2.xml"/><Relationship Id="rId1" Type="http://schemas.openxmlformats.org/officeDocument/2006/relationships/tags" Target="../tags/tag558.xml"/><Relationship Id="rId6" Type="http://schemas.openxmlformats.org/officeDocument/2006/relationships/oleObject" Target="../embeddings/oleObject64.bin"/><Relationship Id="rId5" Type="http://schemas.openxmlformats.org/officeDocument/2006/relationships/image" Target="../media/image235.wmf"/><Relationship Id="rId4" Type="http://schemas.openxmlformats.org/officeDocument/2006/relationships/oleObject" Target="../embeddings/oleObject63.bin"/><Relationship Id="rId9" Type="http://schemas.openxmlformats.org/officeDocument/2006/relationships/image" Target="../media/image237.wmf"/></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10.xml.rels><?xml version="1.0" encoding="UTF-8" standalone="yes"?>
<Relationships xmlns="http://schemas.openxmlformats.org/package/2006/relationships"><Relationship Id="rId3" Type="http://schemas.openxmlformats.org/officeDocument/2006/relationships/notesSlide" Target="../notesSlides/notesSlide509.xml"/><Relationship Id="rId7" Type="http://schemas.openxmlformats.org/officeDocument/2006/relationships/image" Target="../media/image239.wmf"/><Relationship Id="rId2" Type="http://schemas.openxmlformats.org/officeDocument/2006/relationships/slideLayout" Target="../slideLayouts/slideLayout2.xml"/><Relationship Id="rId1" Type="http://schemas.openxmlformats.org/officeDocument/2006/relationships/tags" Target="../tags/tag559.xml"/><Relationship Id="rId6" Type="http://schemas.openxmlformats.org/officeDocument/2006/relationships/oleObject" Target="../embeddings/oleObject67.bin"/><Relationship Id="rId5" Type="http://schemas.openxmlformats.org/officeDocument/2006/relationships/image" Target="../media/image238.wmf"/><Relationship Id="rId4" Type="http://schemas.openxmlformats.org/officeDocument/2006/relationships/oleObject" Target="../embeddings/oleObject66.bin"/></Relationships>
</file>

<file path=ppt/slides/_rels/slide511.xml.rels><?xml version="1.0" encoding="UTF-8" standalone="yes"?>
<Relationships xmlns="http://schemas.openxmlformats.org/package/2006/relationships"><Relationship Id="rId3" Type="http://schemas.openxmlformats.org/officeDocument/2006/relationships/notesSlide" Target="../notesSlides/notesSlide510.xml"/><Relationship Id="rId2" Type="http://schemas.openxmlformats.org/officeDocument/2006/relationships/slideLayout" Target="../slideLayouts/slideLayout2.xml"/><Relationship Id="rId1" Type="http://schemas.openxmlformats.org/officeDocument/2006/relationships/tags" Target="../tags/tag560.xml"/></Relationships>
</file>

<file path=ppt/slides/_rels/slide512.xml.rels><?xml version="1.0" encoding="UTF-8" standalone="yes"?>
<Relationships xmlns="http://schemas.openxmlformats.org/package/2006/relationships"><Relationship Id="rId3" Type="http://schemas.openxmlformats.org/officeDocument/2006/relationships/notesSlide" Target="../notesSlides/notesSlide511.xml"/><Relationship Id="rId2" Type="http://schemas.openxmlformats.org/officeDocument/2006/relationships/slideLayout" Target="../slideLayouts/slideLayout2.xml"/><Relationship Id="rId1" Type="http://schemas.openxmlformats.org/officeDocument/2006/relationships/tags" Target="../tags/tag561.xml"/><Relationship Id="rId4" Type="http://schemas.openxmlformats.org/officeDocument/2006/relationships/image" Target="../media/image240.png"/></Relationships>
</file>

<file path=ppt/slides/_rels/slide513.xml.rels><?xml version="1.0" encoding="UTF-8" standalone="yes"?>
<Relationships xmlns="http://schemas.openxmlformats.org/package/2006/relationships"><Relationship Id="rId3" Type="http://schemas.openxmlformats.org/officeDocument/2006/relationships/notesSlide" Target="../notesSlides/notesSlide512.xml"/><Relationship Id="rId2" Type="http://schemas.openxmlformats.org/officeDocument/2006/relationships/slideLayout" Target="../slideLayouts/slideLayout2.xml"/><Relationship Id="rId1" Type="http://schemas.openxmlformats.org/officeDocument/2006/relationships/tags" Target="../tags/tag562.xml"/><Relationship Id="rId4" Type="http://schemas.openxmlformats.org/officeDocument/2006/relationships/image" Target="../media/image241.png"/></Relationships>
</file>

<file path=ppt/slides/_rels/slide514.xml.rels><?xml version="1.0" encoding="UTF-8" standalone="yes"?>
<Relationships xmlns="http://schemas.openxmlformats.org/package/2006/relationships"><Relationship Id="rId3" Type="http://schemas.openxmlformats.org/officeDocument/2006/relationships/notesSlide" Target="../notesSlides/notesSlide513.xml"/><Relationship Id="rId2" Type="http://schemas.openxmlformats.org/officeDocument/2006/relationships/slideLayout" Target="../slideLayouts/slideLayout2.xml"/><Relationship Id="rId1" Type="http://schemas.openxmlformats.org/officeDocument/2006/relationships/tags" Target="../tags/tag563.xml"/></Relationships>
</file>

<file path=ppt/slides/_rels/slide515.xml.rels><?xml version="1.0" encoding="UTF-8" standalone="yes"?>
<Relationships xmlns="http://schemas.openxmlformats.org/package/2006/relationships"><Relationship Id="rId3" Type="http://schemas.openxmlformats.org/officeDocument/2006/relationships/notesSlide" Target="../notesSlides/notesSlide514.xml"/><Relationship Id="rId2" Type="http://schemas.openxmlformats.org/officeDocument/2006/relationships/slideLayout" Target="../slideLayouts/slideLayout2.xml"/><Relationship Id="rId1" Type="http://schemas.openxmlformats.org/officeDocument/2006/relationships/tags" Target="../tags/tag564.xml"/></Relationships>
</file>

<file path=ppt/slides/_rels/slide516.xml.rels><?xml version="1.0" encoding="UTF-8" standalone="yes"?>
<Relationships xmlns="http://schemas.openxmlformats.org/package/2006/relationships"><Relationship Id="rId3" Type="http://schemas.openxmlformats.org/officeDocument/2006/relationships/notesSlide" Target="../notesSlides/notesSlide515.xml"/><Relationship Id="rId2" Type="http://schemas.openxmlformats.org/officeDocument/2006/relationships/slideLayout" Target="../slideLayouts/slideLayout2.xml"/><Relationship Id="rId1" Type="http://schemas.openxmlformats.org/officeDocument/2006/relationships/tags" Target="../tags/tag565.xml"/><Relationship Id="rId4" Type="http://schemas.openxmlformats.org/officeDocument/2006/relationships/image" Target="../media/image242.png"/></Relationships>
</file>

<file path=ppt/slides/_rels/slide517.xml.rels><?xml version="1.0" encoding="UTF-8" standalone="yes"?>
<Relationships xmlns="http://schemas.openxmlformats.org/package/2006/relationships"><Relationship Id="rId3" Type="http://schemas.openxmlformats.org/officeDocument/2006/relationships/notesSlide" Target="../notesSlides/notesSlide516.xml"/><Relationship Id="rId2" Type="http://schemas.openxmlformats.org/officeDocument/2006/relationships/slideLayout" Target="../slideLayouts/slideLayout2.xml"/><Relationship Id="rId1" Type="http://schemas.openxmlformats.org/officeDocument/2006/relationships/tags" Target="../tags/tag566.xml"/></Relationships>
</file>

<file path=ppt/slides/_rels/slide518.xml.rels><?xml version="1.0" encoding="UTF-8" standalone="yes"?>
<Relationships xmlns="http://schemas.openxmlformats.org/package/2006/relationships"><Relationship Id="rId3" Type="http://schemas.openxmlformats.org/officeDocument/2006/relationships/notesSlide" Target="../notesSlides/notesSlide517.xml"/><Relationship Id="rId2" Type="http://schemas.openxmlformats.org/officeDocument/2006/relationships/slideLayout" Target="../slideLayouts/slideLayout2.xml"/><Relationship Id="rId1" Type="http://schemas.openxmlformats.org/officeDocument/2006/relationships/tags" Target="../tags/tag567.xml"/><Relationship Id="rId4" Type="http://schemas.openxmlformats.org/officeDocument/2006/relationships/image" Target="../media/image243.png"/></Relationships>
</file>

<file path=ppt/slides/_rels/slide519.xml.rels><?xml version="1.0" encoding="UTF-8" standalone="yes"?>
<Relationships xmlns="http://schemas.openxmlformats.org/package/2006/relationships"><Relationship Id="rId3" Type="http://schemas.openxmlformats.org/officeDocument/2006/relationships/notesSlide" Target="../notesSlides/notesSlide518.xml"/><Relationship Id="rId2" Type="http://schemas.openxmlformats.org/officeDocument/2006/relationships/slideLayout" Target="../slideLayouts/slideLayout2.xml"/><Relationship Id="rId1" Type="http://schemas.openxmlformats.org/officeDocument/2006/relationships/tags" Target="../tags/tag568.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20.xml.rels><?xml version="1.0" encoding="UTF-8" standalone="yes"?>
<Relationships xmlns="http://schemas.openxmlformats.org/package/2006/relationships"><Relationship Id="rId3" Type="http://schemas.openxmlformats.org/officeDocument/2006/relationships/notesSlide" Target="../notesSlides/notesSlide519.xml"/><Relationship Id="rId2" Type="http://schemas.openxmlformats.org/officeDocument/2006/relationships/slideLayout" Target="../slideLayouts/slideLayout2.xml"/><Relationship Id="rId1" Type="http://schemas.openxmlformats.org/officeDocument/2006/relationships/tags" Target="../tags/tag569.xml"/><Relationship Id="rId4" Type="http://schemas.openxmlformats.org/officeDocument/2006/relationships/image" Target="../media/image244.jpeg"/></Relationships>
</file>

<file path=ppt/slides/_rels/slide521.xml.rels><?xml version="1.0" encoding="UTF-8" standalone="yes"?>
<Relationships xmlns="http://schemas.openxmlformats.org/package/2006/relationships"><Relationship Id="rId3" Type="http://schemas.openxmlformats.org/officeDocument/2006/relationships/notesSlide" Target="../notesSlides/notesSlide520.xml"/><Relationship Id="rId2" Type="http://schemas.openxmlformats.org/officeDocument/2006/relationships/slideLayout" Target="../slideLayouts/slideLayout2.xml"/><Relationship Id="rId1" Type="http://schemas.openxmlformats.org/officeDocument/2006/relationships/tags" Target="../tags/tag570.xml"/><Relationship Id="rId4" Type="http://schemas.openxmlformats.org/officeDocument/2006/relationships/image" Target="../media/image245.jpeg"/></Relationships>
</file>

<file path=ppt/slides/_rels/slide522.xml.rels><?xml version="1.0" encoding="UTF-8" standalone="yes"?>
<Relationships xmlns="http://schemas.openxmlformats.org/package/2006/relationships"><Relationship Id="rId3" Type="http://schemas.openxmlformats.org/officeDocument/2006/relationships/notesSlide" Target="../notesSlides/notesSlide521.xml"/><Relationship Id="rId2" Type="http://schemas.openxmlformats.org/officeDocument/2006/relationships/slideLayout" Target="../slideLayouts/slideLayout2.xml"/><Relationship Id="rId1" Type="http://schemas.openxmlformats.org/officeDocument/2006/relationships/tags" Target="../tags/tag571.xml"/></Relationships>
</file>

<file path=ppt/slides/_rels/slide523.xml.rels><?xml version="1.0" encoding="UTF-8" standalone="yes"?>
<Relationships xmlns="http://schemas.openxmlformats.org/package/2006/relationships"><Relationship Id="rId3" Type="http://schemas.openxmlformats.org/officeDocument/2006/relationships/notesSlide" Target="../notesSlides/notesSlide522.xml"/><Relationship Id="rId2" Type="http://schemas.openxmlformats.org/officeDocument/2006/relationships/slideLayout" Target="../slideLayouts/slideLayout2.xml"/><Relationship Id="rId1" Type="http://schemas.openxmlformats.org/officeDocument/2006/relationships/tags" Target="../tags/tag572.xml"/></Relationships>
</file>

<file path=ppt/slides/_rels/slide524.xml.rels><?xml version="1.0" encoding="UTF-8" standalone="yes"?>
<Relationships xmlns="http://schemas.openxmlformats.org/package/2006/relationships"><Relationship Id="rId8" Type="http://schemas.openxmlformats.org/officeDocument/2006/relationships/oleObject" Target="../embeddings/oleObject70.bin"/><Relationship Id="rId3" Type="http://schemas.openxmlformats.org/officeDocument/2006/relationships/notesSlide" Target="../notesSlides/notesSlide523.xml"/><Relationship Id="rId7" Type="http://schemas.openxmlformats.org/officeDocument/2006/relationships/image" Target="../media/image247.wmf"/><Relationship Id="rId2" Type="http://schemas.openxmlformats.org/officeDocument/2006/relationships/slideLayout" Target="../slideLayouts/slideLayout2.xml"/><Relationship Id="rId1" Type="http://schemas.openxmlformats.org/officeDocument/2006/relationships/tags" Target="../tags/tag573.xml"/><Relationship Id="rId6" Type="http://schemas.openxmlformats.org/officeDocument/2006/relationships/oleObject" Target="../embeddings/oleObject69.bin"/><Relationship Id="rId11" Type="http://schemas.openxmlformats.org/officeDocument/2006/relationships/image" Target="../media/image249.wmf"/><Relationship Id="rId5" Type="http://schemas.openxmlformats.org/officeDocument/2006/relationships/image" Target="../media/image246.wmf"/><Relationship Id="rId10" Type="http://schemas.openxmlformats.org/officeDocument/2006/relationships/oleObject" Target="../embeddings/oleObject71.bin"/><Relationship Id="rId4" Type="http://schemas.openxmlformats.org/officeDocument/2006/relationships/oleObject" Target="../embeddings/oleObject68.bin"/><Relationship Id="rId9" Type="http://schemas.openxmlformats.org/officeDocument/2006/relationships/image" Target="../media/image248.wmf"/></Relationships>
</file>

<file path=ppt/slides/_rels/slide525.xml.rels><?xml version="1.0" encoding="UTF-8" standalone="yes"?>
<Relationships xmlns="http://schemas.openxmlformats.org/package/2006/relationships"><Relationship Id="rId3" Type="http://schemas.openxmlformats.org/officeDocument/2006/relationships/notesSlide" Target="../notesSlides/notesSlide524.xml"/><Relationship Id="rId2" Type="http://schemas.openxmlformats.org/officeDocument/2006/relationships/slideLayout" Target="../slideLayouts/slideLayout2.xml"/><Relationship Id="rId1" Type="http://schemas.openxmlformats.org/officeDocument/2006/relationships/tags" Target="../tags/tag574.xml"/></Relationships>
</file>

<file path=ppt/slides/_rels/slide526.xml.rels><?xml version="1.0" encoding="UTF-8" standalone="yes"?>
<Relationships xmlns="http://schemas.openxmlformats.org/package/2006/relationships"><Relationship Id="rId8" Type="http://schemas.openxmlformats.org/officeDocument/2006/relationships/oleObject" Target="../embeddings/oleObject74.bin"/><Relationship Id="rId3" Type="http://schemas.openxmlformats.org/officeDocument/2006/relationships/notesSlide" Target="../notesSlides/notesSlide525.xml"/><Relationship Id="rId7" Type="http://schemas.openxmlformats.org/officeDocument/2006/relationships/image" Target="../media/image251.wmf"/><Relationship Id="rId2" Type="http://schemas.openxmlformats.org/officeDocument/2006/relationships/slideLayout" Target="../slideLayouts/slideLayout2.xml"/><Relationship Id="rId1" Type="http://schemas.openxmlformats.org/officeDocument/2006/relationships/tags" Target="../tags/tag575.xml"/><Relationship Id="rId6" Type="http://schemas.openxmlformats.org/officeDocument/2006/relationships/oleObject" Target="../embeddings/oleObject73.bin"/><Relationship Id="rId5" Type="http://schemas.openxmlformats.org/officeDocument/2006/relationships/image" Target="../media/image250.wmf"/><Relationship Id="rId4" Type="http://schemas.openxmlformats.org/officeDocument/2006/relationships/oleObject" Target="../embeddings/oleObject72.bin"/></Relationships>
</file>

<file path=ppt/slides/_rels/slide527.xml.rels><?xml version="1.0" encoding="UTF-8" standalone="yes"?>
<Relationships xmlns="http://schemas.openxmlformats.org/package/2006/relationships"><Relationship Id="rId3" Type="http://schemas.openxmlformats.org/officeDocument/2006/relationships/notesSlide" Target="../notesSlides/notesSlide526.xml"/><Relationship Id="rId2" Type="http://schemas.openxmlformats.org/officeDocument/2006/relationships/slideLayout" Target="../slideLayouts/slideLayout2.xml"/><Relationship Id="rId1" Type="http://schemas.openxmlformats.org/officeDocument/2006/relationships/tags" Target="../tags/tag576.xml"/></Relationships>
</file>

<file path=ppt/slides/_rels/slide528.xml.rels><?xml version="1.0" encoding="UTF-8" standalone="yes"?>
<Relationships xmlns="http://schemas.openxmlformats.org/package/2006/relationships"><Relationship Id="rId3" Type="http://schemas.openxmlformats.org/officeDocument/2006/relationships/notesSlide" Target="../notesSlides/notesSlide527.xml"/><Relationship Id="rId2" Type="http://schemas.openxmlformats.org/officeDocument/2006/relationships/slideLayout" Target="../slideLayouts/slideLayout2.xml"/><Relationship Id="rId1" Type="http://schemas.openxmlformats.org/officeDocument/2006/relationships/tags" Target="../tags/tag577.xml"/></Relationships>
</file>

<file path=ppt/slides/_rels/slide529.xml.rels><?xml version="1.0" encoding="UTF-8" standalone="yes"?>
<Relationships xmlns="http://schemas.openxmlformats.org/package/2006/relationships"><Relationship Id="rId8" Type="http://schemas.openxmlformats.org/officeDocument/2006/relationships/oleObject" Target="../embeddings/oleObject77.bin"/><Relationship Id="rId3" Type="http://schemas.openxmlformats.org/officeDocument/2006/relationships/notesSlide" Target="../notesSlides/notesSlide528.xml"/><Relationship Id="rId7" Type="http://schemas.openxmlformats.org/officeDocument/2006/relationships/image" Target="../media/image253.wmf"/><Relationship Id="rId2" Type="http://schemas.openxmlformats.org/officeDocument/2006/relationships/slideLayout" Target="../slideLayouts/slideLayout2.xml"/><Relationship Id="rId1" Type="http://schemas.openxmlformats.org/officeDocument/2006/relationships/tags" Target="../tags/tag578.xml"/><Relationship Id="rId6" Type="http://schemas.openxmlformats.org/officeDocument/2006/relationships/oleObject" Target="../embeddings/oleObject76.bin"/><Relationship Id="rId5" Type="http://schemas.openxmlformats.org/officeDocument/2006/relationships/image" Target="../media/image252.wmf"/><Relationship Id="rId4" Type="http://schemas.openxmlformats.org/officeDocument/2006/relationships/oleObject" Target="../embeddings/oleObject75.bin"/><Relationship Id="rId9" Type="http://schemas.openxmlformats.org/officeDocument/2006/relationships/image" Target="../media/image254.wmf"/></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30.xml.rels><?xml version="1.0" encoding="UTF-8" standalone="yes"?>
<Relationships xmlns="http://schemas.openxmlformats.org/package/2006/relationships"><Relationship Id="rId3" Type="http://schemas.openxmlformats.org/officeDocument/2006/relationships/notesSlide" Target="../notesSlides/notesSlide529.xml"/><Relationship Id="rId2" Type="http://schemas.openxmlformats.org/officeDocument/2006/relationships/slideLayout" Target="../slideLayouts/slideLayout2.xml"/><Relationship Id="rId1" Type="http://schemas.openxmlformats.org/officeDocument/2006/relationships/tags" Target="../tags/tag579.xml"/></Relationships>
</file>

<file path=ppt/slides/_rels/slide531.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259.wmf"/><Relationship Id="rId3" Type="http://schemas.openxmlformats.org/officeDocument/2006/relationships/notesSlide" Target="../notesSlides/notesSlide530.xml"/><Relationship Id="rId7" Type="http://schemas.openxmlformats.org/officeDocument/2006/relationships/image" Target="../media/image256.wmf"/><Relationship Id="rId12" Type="http://schemas.openxmlformats.org/officeDocument/2006/relationships/oleObject" Target="../embeddings/oleObject82.bin"/><Relationship Id="rId2" Type="http://schemas.openxmlformats.org/officeDocument/2006/relationships/slideLayout" Target="../slideLayouts/slideLayout2.xml"/><Relationship Id="rId1" Type="http://schemas.openxmlformats.org/officeDocument/2006/relationships/tags" Target="../tags/tag580.xml"/><Relationship Id="rId6" Type="http://schemas.openxmlformats.org/officeDocument/2006/relationships/oleObject" Target="../embeddings/oleObject79.bin"/><Relationship Id="rId11" Type="http://schemas.openxmlformats.org/officeDocument/2006/relationships/image" Target="../media/image258.wmf"/><Relationship Id="rId5" Type="http://schemas.openxmlformats.org/officeDocument/2006/relationships/image" Target="../media/image255.wmf"/><Relationship Id="rId10" Type="http://schemas.openxmlformats.org/officeDocument/2006/relationships/oleObject" Target="../embeddings/oleObject81.bin"/><Relationship Id="rId4" Type="http://schemas.openxmlformats.org/officeDocument/2006/relationships/oleObject" Target="../embeddings/oleObject78.bin"/><Relationship Id="rId9" Type="http://schemas.openxmlformats.org/officeDocument/2006/relationships/image" Target="../media/image257.wmf"/></Relationships>
</file>

<file path=ppt/slides/_rels/slide532.xml.rels><?xml version="1.0" encoding="UTF-8" standalone="yes"?>
<Relationships xmlns="http://schemas.openxmlformats.org/package/2006/relationships"><Relationship Id="rId3" Type="http://schemas.openxmlformats.org/officeDocument/2006/relationships/notesSlide" Target="../notesSlides/notesSlide531.xml"/><Relationship Id="rId2" Type="http://schemas.openxmlformats.org/officeDocument/2006/relationships/slideLayout" Target="../slideLayouts/slideLayout2.xml"/><Relationship Id="rId1" Type="http://schemas.openxmlformats.org/officeDocument/2006/relationships/tags" Target="../tags/tag581.xml"/></Relationships>
</file>

<file path=ppt/slides/_rels/slide533.xml.rels><?xml version="1.0" encoding="UTF-8" standalone="yes"?>
<Relationships xmlns="http://schemas.openxmlformats.org/package/2006/relationships"><Relationship Id="rId8" Type="http://schemas.openxmlformats.org/officeDocument/2006/relationships/oleObject" Target="../embeddings/oleObject85.bin"/><Relationship Id="rId13" Type="http://schemas.openxmlformats.org/officeDocument/2006/relationships/image" Target="../media/image262.wmf"/><Relationship Id="rId3" Type="http://schemas.openxmlformats.org/officeDocument/2006/relationships/notesSlide" Target="../notesSlides/notesSlide532.xml"/><Relationship Id="rId7" Type="http://schemas.openxmlformats.org/officeDocument/2006/relationships/image" Target="../media/image256.wmf"/><Relationship Id="rId12" Type="http://schemas.openxmlformats.org/officeDocument/2006/relationships/oleObject" Target="../embeddings/oleObject87.bin"/><Relationship Id="rId2" Type="http://schemas.openxmlformats.org/officeDocument/2006/relationships/slideLayout" Target="../slideLayouts/slideLayout2.xml"/><Relationship Id="rId1" Type="http://schemas.openxmlformats.org/officeDocument/2006/relationships/tags" Target="../tags/tag582.xml"/><Relationship Id="rId6" Type="http://schemas.openxmlformats.org/officeDocument/2006/relationships/oleObject" Target="../embeddings/oleObject84.bin"/><Relationship Id="rId11" Type="http://schemas.openxmlformats.org/officeDocument/2006/relationships/image" Target="../media/image261.wmf"/><Relationship Id="rId5" Type="http://schemas.openxmlformats.org/officeDocument/2006/relationships/image" Target="../media/image260.wmf"/><Relationship Id="rId10" Type="http://schemas.openxmlformats.org/officeDocument/2006/relationships/oleObject" Target="../embeddings/oleObject86.bin"/><Relationship Id="rId4" Type="http://schemas.openxmlformats.org/officeDocument/2006/relationships/oleObject" Target="../embeddings/oleObject83.bin"/><Relationship Id="rId9" Type="http://schemas.openxmlformats.org/officeDocument/2006/relationships/image" Target="../media/image257.wmf"/></Relationships>
</file>

<file path=ppt/slides/_rels/slide534.xml.rels><?xml version="1.0" encoding="UTF-8" standalone="yes"?>
<Relationships xmlns="http://schemas.openxmlformats.org/package/2006/relationships"><Relationship Id="rId3" Type="http://schemas.openxmlformats.org/officeDocument/2006/relationships/notesSlide" Target="../notesSlides/notesSlide533.xml"/><Relationship Id="rId2" Type="http://schemas.openxmlformats.org/officeDocument/2006/relationships/slideLayout" Target="../slideLayouts/slideLayout2.xml"/><Relationship Id="rId1" Type="http://schemas.openxmlformats.org/officeDocument/2006/relationships/tags" Target="../tags/tag583.xml"/><Relationship Id="rId5" Type="http://schemas.openxmlformats.org/officeDocument/2006/relationships/image" Target="../media/image263.wmf"/><Relationship Id="rId4" Type="http://schemas.openxmlformats.org/officeDocument/2006/relationships/oleObject" Target="../embeddings/oleObject88.bin"/></Relationships>
</file>

<file path=ppt/slides/_rels/slide535.xml.rels><?xml version="1.0" encoding="UTF-8" standalone="yes"?>
<Relationships xmlns="http://schemas.openxmlformats.org/package/2006/relationships"><Relationship Id="rId8" Type="http://schemas.openxmlformats.org/officeDocument/2006/relationships/oleObject" Target="../embeddings/oleObject91.bin"/><Relationship Id="rId3" Type="http://schemas.openxmlformats.org/officeDocument/2006/relationships/notesSlide" Target="../notesSlides/notesSlide534.xml"/><Relationship Id="rId7" Type="http://schemas.openxmlformats.org/officeDocument/2006/relationships/image" Target="../media/image265.wmf"/><Relationship Id="rId2" Type="http://schemas.openxmlformats.org/officeDocument/2006/relationships/slideLayout" Target="../slideLayouts/slideLayout2.xml"/><Relationship Id="rId1" Type="http://schemas.openxmlformats.org/officeDocument/2006/relationships/tags" Target="../tags/tag584.xml"/><Relationship Id="rId6" Type="http://schemas.openxmlformats.org/officeDocument/2006/relationships/oleObject" Target="../embeddings/oleObject90.bin"/><Relationship Id="rId11" Type="http://schemas.openxmlformats.org/officeDocument/2006/relationships/image" Target="../media/image267.wmf"/><Relationship Id="rId5" Type="http://schemas.openxmlformats.org/officeDocument/2006/relationships/image" Target="../media/image264.wmf"/><Relationship Id="rId10" Type="http://schemas.openxmlformats.org/officeDocument/2006/relationships/oleObject" Target="../embeddings/oleObject92.bin"/><Relationship Id="rId4" Type="http://schemas.openxmlformats.org/officeDocument/2006/relationships/oleObject" Target="../embeddings/oleObject89.bin"/><Relationship Id="rId9" Type="http://schemas.openxmlformats.org/officeDocument/2006/relationships/image" Target="../media/image266.wmf"/></Relationships>
</file>

<file path=ppt/slides/_rels/slide536.xml.rels><?xml version="1.0" encoding="UTF-8" standalone="yes"?>
<Relationships xmlns="http://schemas.openxmlformats.org/package/2006/relationships"><Relationship Id="rId3" Type="http://schemas.openxmlformats.org/officeDocument/2006/relationships/notesSlide" Target="../notesSlides/notesSlide535.xml"/><Relationship Id="rId2" Type="http://schemas.openxmlformats.org/officeDocument/2006/relationships/slideLayout" Target="../slideLayouts/slideLayout2.xml"/><Relationship Id="rId1" Type="http://schemas.openxmlformats.org/officeDocument/2006/relationships/tags" Target="../tags/tag585.xml"/><Relationship Id="rId5" Type="http://schemas.openxmlformats.org/officeDocument/2006/relationships/image" Target="../media/image268.wmf"/><Relationship Id="rId4" Type="http://schemas.openxmlformats.org/officeDocument/2006/relationships/oleObject" Target="../embeddings/oleObject93.bin"/></Relationships>
</file>

<file path=ppt/slides/_rels/slide537.xml.rels><?xml version="1.0" encoding="UTF-8" standalone="yes"?>
<Relationships xmlns="http://schemas.openxmlformats.org/package/2006/relationships"><Relationship Id="rId8" Type="http://schemas.openxmlformats.org/officeDocument/2006/relationships/oleObject" Target="../embeddings/oleObject96.bin"/><Relationship Id="rId3" Type="http://schemas.openxmlformats.org/officeDocument/2006/relationships/notesSlide" Target="../notesSlides/notesSlide536.xml"/><Relationship Id="rId7" Type="http://schemas.openxmlformats.org/officeDocument/2006/relationships/image" Target="../media/image270.wmf"/><Relationship Id="rId2" Type="http://schemas.openxmlformats.org/officeDocument/2006/relationships/slideLayout" Target="../slideLayouts/slideLayout2.xml"/><Relationship Id="rId1" Type="http://schemas.openxmlformats.org/officeDocument/2006/relationships/tags" Target="../tags/tag586.xml"/><Relationship Id="rId6" Type="http://schemas.openxmlformats.org/officeDocument/2006/relationships/oleObject" Target="../embeddings/oleObject95.bin"/><Relationship Id="rId5" Type="http://schemas.openxmlformats.org/officeDocument/2006/relationships/image" Target="../media/image269.wmf"/><Relationship Id="rId4" Type="http://schemas.openxmlformats.org/officeDocument/2006/relationships/oleObject" Target="../embeddings/oleObject94.bin"/><Relationship Id="rId9" Type="http://schemas.openxmlformats.org/officeDocument/2006/relationships/image" Target="../media/image271.wmf"/></Relationships>
</file>

<file path=ppt/slides/_rels/slide538.xml.rels><?xml version="1.0" encoding="UTF-8" standalone="yes"?>
<Relationships xmlns="http://schemas.openxmlformats.org/package/2006/relationships"><Relationship Id="rId8" Type="http://schemas.openxmlformats.org/officeDocument/2006/relationships/oleObject" Target="../embeddings/oleObject99.bin"/><Relationship Id="rId13" Type="http://schemas.openxmlformats.org/officeDocument/2006/relationships/image" Target="../media/image276.wmf"/><Relationship Id="rId3" Type="http://schemas.openxmlformats.org/officeDocument/2006/relationships/notesSlide" Target="../notesSlides/notesSlide537.xml"/><Relationship Id="rId7" Type="http://schemas.openxmlformats.org/officeDocument/2006/relationships/image" Target="../media/image273.wmf"/><Relationship Id="rId12" Type="http://schemas.openxmlformats.org/officeDocument/2006/relationships/oleObject" Target="../embeddings/oleObject101.bin"/><Relationship Id="rId2" Type="http://schemas.openxmlformats.org/officeDocument/2006/relationships/slideLayout" Target="../slideLayouts/slideLayout2.xml"/><Relationship Id="rId1" Type="http://schemas.openxmlformats.org/officeDocument/2006/relationships/tags" Target="../tags/tag587.xml"/><Relationship Id="rId6" Type="http://schemas.openxmlformats.org/officeDocument/2006/relationships/oleObject" Target="../embeddings/oleObject98.bin"/><Relationship Id="rId11" Type="http://schemas.openxmlformats.org/officeDocument/2006/relationships/image" Target="../media/image275.wmf"/><Relationship Id="rId5" Type="http://schemas.openxmlformats.org/officeDocument/2006/relationships/image" Target="../media/image272.wmf"/><Relationship Id="rId10" Type="http://schemas.openxmlformats.org/officeDocument/2006/relationships/oleObject" Target="../embeddings/oleObject100.bin"/><Relationship Id="rId4" Type="http://schemas.openxmlformats.org/officeDocument/2006/relationships/oleObject" Target="../embeddings/oleObject97.bin"/><Relationship Id="rId9" Type="http://schemas.openxmlformats.org/officeDocument/2006/relationships/image" Target="../media/image274.wmf"/></Relationships>
</file>

<file path=ppt/slides/_rels/slide539.xml.rels><?xml version="1.0" encoding="UTF-8" standalone="yes"?>
<Relationships xmlns="http://schemas.openxmlformats.org/package/2006/relationships"><Relationship Id="rId8" Type="http://schemas.openxmlformats.org/officeDocument/2006/relationships/oleObject" Target="../embeddings/oleObject104.bin"/><Relationship Id="rId3" Type="http://schemas.openxmlformats.org/officeDocument/2006/relationships/notesSlide" Target="../notesSlides/notesSlide538.xml"/><Relationship Id="rId7" Type="http://schemas.openxmlformats.org/officeDocument/2006/relationships/image" Target="../media/image278.wmf"/><Relationship Id="rId2" Type="http://schemas.openxmlformats.org/officeDocument/2006/relationships/slideLayout" Target="../slideLayouts/slideLayout2.xml"/><Relationship Id="rId1" Type="http://schemas.openxmlformats.org/officeDocument/2006/relationships/tags" Target="../tags/tag588.xml"/><Relationship Id="rId6" Type="http://schemas.openxmlformats.org/officeDocument/2006/relationships/oleObject" Target="../embeddings/oleObject103.bin"/><Relationship Id="rId5" Type="http://schemas.openxmlformats.org/officeDocument/2006/relationships/image" Target="../media/image277.wmf"/><Relationship Id="rId4" Type="http://schemas.openxmlformats.org/officeDocument/2006/relationships/oleObject" Target="../embeddings/oleObject102.bin"/><Relationship Id="rId9" Type="http://schemas.openxmlformats.org/officeDocument/2006/relationships/image" Target="../media/image279.wmf"/></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540.xml.rels><?xml version="1.0" encoding="UTF-8" standalone="yes"?>
<Relationships xmlns="http://schemas.openxmlformats.org/package/2006/relationships"><Relationship Id="rId3" Type="http://schemas.openxmlformats.org/officeDocument/2006/relationships/notesSlide" Target="../notesSlides/notesSlide539.xml"/><Relationship Id="rId2" Type="http://schemas.openxmlformats.org/officeDocument/2006/relationships/slideLayout" Target="../slideLayouts/slideLayout2.xml"/><Relationship Id="rId1" Type="http://schemas.openxmlformats.org/officeDocument/2006/relationships/tags" Target="../tags/tag589.xml"/></Relationships>
</file>

<file path=ppt/slides/_rels/slide541.xml.rels><?xml version="1.0" encoding="UTF-8" standalone="yes"?>
<Relationships xmlns="http://schemas.openxmlformats.org/package/2006/relationships"><Relationship Id="rId3" Type="http://schemas.openxmlformats.org/officeDocument/2006/relationships/notesSlide" Target="../notesSlides/notesSlide540.xml"/><Relationship Id="rId2" Type="http://schemas.openxmlformats.org/officeDocument/2006/relationships/slideLayout" Target="../slideLayouts/slideLayout2.xml"/><Relationship Id="rId1" Type="http://schemas.openxmlformats.org/officeDocument/2006/relationships/tags" Target="../tags/tag590.xml"/><Relationship Id="rId4" Type="http://schemas.openxmlformats.org/officeDocument/2006/relationships/image" Target="../media/image280.png"/></Relationships>
</file>

<file path=ppt/slides/_rels/slide542.xml.rels><?xml version="1.0" encoding="UTF-8" standalone="yes"?>
<Relationships xmlns="http://schemas.openxmlformats.org/package/2006/relationships"><Relationship Id="rId3" Type="http://schemas.openxmlformats.org/officeDocument/2006/relationships/notesSlide" Target="../notesSlides/notesSlide541.xml"/><Relationship Id="rId2" Type="http://schemas.openxmlformats.org/officeDocument/2006/relationships/slideLayout" Target="../slideLayouts/slideLayout2.xml"/><Relationship Id="rId1" Type="http://schemas.openxmlformats.org/officeDocument/2006/relationships/tags" Target="../tags/tag591.xml"/><Relationship Id="rId4" Type="http://schemas.openxmlformats.org/officeDocument/2006/relationships/image" Target="../media/image281.png"/></Relationships>
</file>

<file path=ppt/slides/_rels/slide543.xml.rels><?xml version="1.0" encoding="UTF-8" standalone="yes"?>
<Relationships xmlns="http://schemas.openxmlformats.org/package/2006/relationships"><Relationship Id="rId3" Type="http://schemas.openxmlformats.org/officeDocument/2006/relationships/notesSlide" Target="../notesSlides/notesSlide542.xml"/><Relationship Id="rId2" Type="http://schemas.openxmlformats.org/officeDocument/2006/relationships/slideLayout" Target="../slideLayouts/slideLayout2.xml"/><Relationship Id="rId1" Type="http://schemas.openxmlformats.org/officeDocument/2006/relationships/tags" Target="../tags/tag592.xml"/><Relationship Id="rId4" Type="http://schemas.openxmlformats.org/officeDocument/2006/relationships/image" Target="../media/image282.jpeg"/></Relationships>
</file>

<file path=ppt/slides/_rels/slide544.xml.rels><?xml version="1.0" encoding="UTF-8" standalone="yes"?>
<Relationships xmlns="http://schemas.openxmlformats.org/package/2006/relationships"><Relationship Id="rId3" Type="http://schemas.openxmlformats.org/officeDocument/2006/relationships/notesSlide" Target="../notesSlides/notesSlide543.xml"/><Relationship Id="rId2" Type="http://schemas.openxmlformats.org/officeDocument/2006/relationships/slideLayout" Target="../slideLayouts/slideLayout2.xml"/><Relationship Id="rId1" Type="http://schemas.openxmlformats.org/officeDocument/2006/relationships/tags" Target="../tags/tag593.xml"/><Relationship Id="rId4" Type="http://schemas.openxmlformats.org/officeDocument/2006/relationships/image" Target="../media/image283.png"/></Relationships>
</file>

<file path=ppt/slides/_rels/slide545.xml.rels><?xml version="1.0" encoding="UTF-8" standalone="yes"?>
<Relationships xmlns="http://schemas.openxmlformats.org/package/2006/relationships"><Relationship Id="rId3" Type="http://schemas.openxmlformats.org/officeDocument/2006/relationships/notesSlide" Target="../notesSlides/notesSlide544.xml"/><Relationship Id="rId2" Type="http://schemas.openxmlformats.org/officeDocument/2006/relationships/slideLayout" Target="../slideLayouts/slideLayout2.xml"/><Relationship Id="rId1" Type="http://schemas.openxmlformats.org/officeDocument/2006/relationships/tags" Target="../tags/tag594.xml"/><Relationship Id="rId4" Type="http://schemas.openxmlformats.org/officeDocument/2006/relationships/image" Target="../media/image284.png"/></Relationships>
</file>

<file path=ppt/slides/_rels/slide546.xml.rels><?xml version="1.0" encoding="UTF-8" standalone="yes"?>
<Relationships xmlns="http://schemas.openxmlformats.org/package/2006/relationships"><Relationship Id="rId3" Type="http://schemas.openxmlformats.org/officeDocument/2006/relationships/notesSlide" Target="../notesSlides/notesSlide545.xml"/><Relationship Id="rId2" Type="http://schemas.openxmlformats.org/officeDocument/2006/relationships/slideLayout" Target="../slideLayouts/slideLayout1.xml"/><Relationship Id="rId1" Type="http://schemas.openxmlformats.org/officeDocument/2006/relationships/tags" Target="../tags/tag595.xml"/></Relationships>
</file>

<file path=ppt/slides/_rels/slide547.xml.rels><?xml version="1.0" encoding="UTF-8" standalone="yes"?>
<Relationships xmlns="http://schemas.openxmlformats.org/package/2006/relationships"><Relationship Id="rId3" Type="http://schemas.openxmlformats.org/officeDocument/2006/relationships/notesSlide" Target="../notesSlides/notesSlide546.xml"/><Relationship Id="rId2" Type="http://schemas.openxmlformats.org/officeDocument/2006/relationships/slideLayout" Target="../slideLayouts/slideLayout2.xml"/><Relationship Id="rId1" Type="http://schemas.openxmlformats.org/officeDocument/2006/relationships/tags" Target="../tags/tag596.xml"/></Relationships>
</file>

<file path=ppt/slides/_rels/slide548.xml.rels><?xml version="1.0" encoding="UTF-8" standalone="yes"?>
<Relationships xmlns="http://schemas.openxmlformats.org/package/2006/relationships"><Relationship Id="rId3" Type="http://schemas.openxmlformats.org/officeDocument/2006/relationships/notesSlide" Target="../notesSlides/notesSlide547.xml"/><Relationship Id="rId2" Type="http://schemas.openxmlformats.org/officeDocument/2006/relationships/slideLayout" Target="../slideLayouts/slideLayout1.xml"/><Relationship Id="rId1" Type="http://schemas.openxmlformats.org/officeDocument/2006/relationships/tags" Target="../tags/tag597.xml"/></Relationships>
</file>

<file path=ppt/slides/_rels/slide549.xml.rels><?xml version="1.0" encoding="UTF-8" standalone="yes"?>
<Relationships xmlns="http://schemas.openxmlformats.org/package/2006/relationships"><Relationship Id="rId3" Type="http://schemas.openxmlformats.org/officeDocument/2006/relationships/notesSlide" Target="../notesSlides/notesSlide548.xml"/><Relationship Id="rId2" Type="http://schemas.openxmlformats.org/officeDocument/2006/relationships/slideLayout" Target="../slideLayouts/slideLayout2.xml"/><Relationship Id="rId1" Type="http://schemas.openxmlformats.org/officeDocument/2006/relationships/tags" Target="../tags/tag59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550.xml.rels><?xml version="1.0" encoding="UTF-8" standalone="yes"?>
<Relationships xmlns="http://schemas.openxmlformats.org/package/2006/relationships"><Relationship Id="rId3" Type="http://schemas.openxmlformats.org/officeDocument/2006/relationships/notesSlide" Target="../notesSlides/notesSlide549.xml"/><Relationship Id="rId2" Type="http://schemas.openxmlformats.org/officeDocument/2006/relationships/slideLayout" Target="../slideLayouts/slideLayout2.xml"/><Relationship Id="rId1" Type="http://schemas.openxmlformats.org/officeDocument/2006/relationships/tags" Target="../tags/tag599.xml"/></Relationships>
</file>

<file path=ppt/slides/_rels/slide551.xml.rels><?xml version="1.0" encoding="UTF-8" standalone="yes"?>
<Relationships xmlns="http://schemas.openxmlformats.org/package/2006/relationships"><Relationship Id="rId3" Type="http://schemas.openxmlformats.org/officeDocument/2006/relationships/notesSlide" Target="../notesSlides/notesSlide550.xml"/><Relationship Id="rId2" Type="http://schemas.openxmlformats.org/officeDocument/2006/relationships/slideLayout" Target="../slideLayouts/slideLayout2.xml"/><Relationship Id="rId1" Type="http://schemas.openxmlformats.org/officeDocument/2006/relationships/tags" Target="../tags/tag600.xml"/><Relationship Id="rId4" Type="http://schemas.openxmlformats.org/officeDocument/2006/relationships/image" Target="../media/image285.jpeg"/></Relationships>
</file>

<file path=ppt/slides/_rels/slide552.xml.rels><?xml version="1.0" encoding="UTF-8" standalone="yes"?>
<Relationships xmlns="http://schemas.openxmlformats.org/package/2006/relationships"><Relationship Id="rId3" Type="http://schemas.openxmlformats.org/officeDocument/2006/relationships/notesSlide" Target="../notesSlides/notesSlide551.xml"/><Relationship Id="rId7" Type="http://schemas.openxmlformats.org/officeDocument/2006/relationships/image" Target="../media/image287.wmf"/><Relationship Id="rId2" Type="http://schemas.openxmlformats.org/officeDocument/2006/relationships/slideLayout" Target="../slideLayouts/slideLayout2.xml"/><Relationship Id="rId1" Type="http://schemas.openxmlformats.org/officeDocument/2006/relationships/tags" Target="../tags/tag601.xml"/><Relationship Id="rId6" Type="http://schemas.openxmlformats.org/officeDocument/2006/relationships/oleObject" Target="../embeddings/oleObject106.bin"/><Relationship Id="rId5" Type="http://schemas.openxmlformats.org/officeDocument/2006/relationships/image" Target="../media/image286.wmf"/><Relationship Id="rId4" Type="http://schemas.openxmlformats.org/officeDocument/2006/relationships/oleObject" Target="../embeddings/oleObject105.bin"/></Relationships>
</file>

<file path=ppt/slides/_rels/slide553.xml.rels><?xml version="1.0" encoding="UTF-8" standalone="yes"?>
<Relationships xmlns="http://schemas.openxmlformats.org/package/2006/relationships"><Relationship Id="rId3" Type="http://schemas.openxmlformats.org/officeDocument/2006/relationships/notesSlide" Target="../notesSlides/notesSlide552.xml"/><Relationship Id="rId2" Type="http://schemas.openxmlformats.org/officeDocument/2006/relationships/slideLayout" Target="../slideLayouts/slideLayout2.xml"/><Relationship Id="rId1" Type="http://schemas.openxmlformats.org/officeDocument/2006/relationships/tags" Target="../tags/tag602.xml"/></Relationships>
</file>

<file path=ppt/slides/_rels/slide554.xml.rels><?xml version="1.0" encoding="UTF-8" standalone="yes"?>
<Relationships xmlns="http://schemas.openxmlformats.org/package/2006/relationships"><Relationship Id="rId3" Type="http://schemas.openxmlformats.org/officeDocument/2006/relationships/notesSlide" Target="../notesSlides/notesSlide553.xml"/><Relationship Id="rId2" Type="http://schemas.openxmlformats.org/officeDocument/2006/relationships/slideLayout" Target="../slideLayouts/slideLayout2.xml"/><Relationship Id="rId1" Type="http://schemas.openxmlformats.org/officeDocument/2006/relationships/tags" Target="../tags/tag603.xml"/></Relationships>
</file>

<file path=ppt/slides/_rels/slide555.xml.rels><?xml version="1.0" encoding="UTF-8" standalone="yes"?>
<Relationships xmlns="http://schemas.openxmlformats.org/package/2006/relationships"><Relationship Id="rId3" Type="http://schemas.openxmlformats.org/officeDocument/2006/relationships/notesSlide" Target="../notesSlides/notesSlide554.xml"/><Relationship Id="rId2" Type="http://schemas.openxmlformats.org/officeDocument/2006/relationships/slideLayout" Target="../slideLayouts/slideLayout2.xml"/><Relationship Id="rId1" Type="http://schemas.openxmlformats.org/officeDocument/2006/relationships/tags" Target="../tags/tag604.xml"/></Relationships>
</file>

<file path=ppt/slides/_rels/slide556.xml.rels><?xml version="1.0" encoding="UTF-8" standalone="yes"?>
<Relationships xmlns="http://schemas.openxmlformats.org/package/2006/relationships"><Relationship Id="rId3" Type="http://schemas.openxmlformats.org/officeDocument/2006/relationships/notesSlide" Target="../notesSlides/notesSlide555.xml"/><Relationship Id="rId2" Type="http://schemas.openxmlformats.org/officeDocument/2006/relationships/slideLayout" Target="../slideLayouts/slideLayout1.xml"/><Relationship Id="rId1" Type="http://schemas.openxmlformats.org/officeDocument/2006/relationships/tags" Target="../tags/tag605.xml"/></Relationships>
</file>

<file path=ppt/slides/_rels/slide557.xml.rels><?xml version="1.0" encoding="UTF-8" standalone="yes"?>
<Relationships xmlns="http://schemas.openxmlformats.org/package/2006/relationships"><Relationship Id="rId3" Type="http://schemas.openxmlformats.org/officeDocument/2006/relationships/notesSlide" Target="../notesSlides/notesSlide556.xml"/><Relationship Id="rId2" Type="http://schemas.openxmlformats.org/officeDocument/2006/relationships/slideLayout" Target="../slideLayouts/slideLayout2.xml"/><Relationship Id="rId1" Type="http://schemas.openxmlformats.org/officeDocument/2006/relationships/tags" Target="../tags/tag606.xml"/><Relationship Id="rId4" Type="http://schemas.openxmlformats.org/officeDocument/2006/relationships/image" Target="../media/image288.png"/></Relationships>
</file>

<file path=ppt/slides/_rels/slide558.xml.rels><?xml version="1.0" encoding="UTF-8" standalone="yes"?>
<Relationships xmlns="http://schemas.openxmlformats.org/package/2006/relationships"><Relationship Id="rId3" Type="http://schemas.openxmlformats.org/officeDocument/2006/relationships/notesSlide" Target="../notesSlides/notesSlide557.xml"/><Relationship Id="rId2" Type="http://schemas.openxmlformats.org/officeDocument/2006/relationships/slideLayout" Target="../slideLayouts/slideLayout2.xml"/><Relationship Id="rId1" Type="http://schemas.openxmlformats.org/officeDocument/2006/relationships/tags" Target="../tags/tag607.xml"/></Relationships>
</file>

<file path=ppt/slides/_rels/slide559.xml.rels><?xml version="1.0" encoding="UTF-8" standalone="yes"?>
<Relationships xmlns="http://schemas.openxmlformats.org/package/2006/relationships"><Relationship Id="rId3" Type="http://schemas.openxmlformats.org/officeDocument/2006/relationships/notesSlide" Target="../notesSlides/notesSlide558.xml"/><Relationship Id="rId2" Type="http://schemas.openxmlformats.org/officeDocument/2006/relationships/slideLayout" Target="../slideLayouts/slideLayout2.xml"/><Relationship Id="rId1" Type="http://schemas.openxmlformats.org/officeDocument/2006/relationships/tags" Target="../tags/tag60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560.xml.rels><?xml version="1.0" encoding="UTF-8" standalone="yes"?>
<Relationships xmlns="http://schemas.openxmlformats.org/package/2006/relationships"><Relationship Id="rId3" Type="http://schemas.openxmlformats.org/officeDocument/2006/relationships/notesSlide" Target="../notesSlides/notesSlide559.xml"/><Relationship Id="rId2" Type="http://schemas.openxmlformats.org/officeDocument/2006/relationships/slideLayout" Target="../slideLayouts/slideLayout2.xml"/><Relationship Id="rId1" Type="http://schemas.openxmlformats.org/officeDocument/2006/relationships/tags" Target="../tags/tag609.xml"/></Relationships>
</file>

<file path=ppt/slides/_rels/slide561.xml.rels><?xml version="1.0" encoding="UTF-8" standalone="yes"?>
<Relationships xmlns="http://schemas.openxmlformats.org/package/2006/relationships"><Relationship Id="rId3" Type="http://schemas.openxmlformats.org/officeDocument/2006/relationships/notesSlide" Target="../notesSlides/notesSlide560.xml"/><Relationship Id="rId2" Type="http://schemas.openxmlformats.org/officeDocument/2006/relationships/slideLayout" Target="../slideLayouts/slideLayout2.xml"/><Relationship Id="rId1" Type="http://schemas.openxmlformats.org/officeDocument/2006/relationships/tags" Target="../tags/tag610.xml"/></Relationships>
</file>

<file path=ppt/slides/_rels/slide562.xml.rels><?xml version="1.0" encoding="UTF-8" standalone="yes"?>
<Relationships xmlns="http://schemas.openxmlformats.org/package/2006/relationships"><Relationship Id="rId3" Type="http://schemas.openxmlformats.org/officeDocument/2006/relationships/notesSlide" Target="../notesSlides/notesSlide561.xml"/><Relationship Id="rId2" Type="http://schemas.openxmlformats.org/officeDocument/2006/relationships/slideLayout" Target="../slideLayouts/slideLayout2.xml"/><Relationship Id="rId1" Type="http://schemas.openxmlformats.org/officeDocument/2006/relationships/tags" Target="../tags/tag611.xml"/></Relationships>
</file>

<file path=ppt/slides/_rels/slide563.xml.rels><?xml version="1.0" encoding="UTF-8" standalone="yes"?>
<Relationships xmlns="http://schemas.openxmlformats.org/package/2006/relationships"><Relationship Id="rId3" Type="http://schemas.openxmlformats.org/officeDocument/2006/relationships/notesSlide" Target="../notesSlides/notesSlide562.xml"/><Relationship Id="rId2" Type="http://schemas.openxmlformats.org/officeDocument/2006/relationships/slideLayout" Target="../slideLayouts/slideLayout2.xml"/><Relationship Id="rId1" Type="http://schemas.openxmlformats.org/officeDocument/2006/relationships/tags" Target="../tags/tag612.xml"/></Relationships>
</file>

<file path=ppt/slides/_rels/slide564.xml.rels><?xml version="1.0" encoding="UTF-8" standalone="yes"?>
<Relationships xmlns="http://schemas.openxmlformats.org/package/2006/relationships"><Relationship Id="rId3" Type="http://schemas.openxmlformats.org/officeDocument/2006/relationships/notesSlide" Target="../notesSlides/notesSlide563.xml"/><Relationship Id="rId2" Type="http://schemas.openxmlformats.org/officeDocument/2006/relationships/slideLayout" Target="../slideLayouts/slideLayout2.xml"/><Relationship Id="rId1" Type="http://schemas.openxmlformats.org/officeDocument/2006/relationships/tags" Target="../tags/tag613.xml"/></Relationships>
</file>

<file path=ppt/slides/_rels/slide565.xml.rels><?xml version="1.0" encoding="UTF-8" standalone="yes"?>
<Relationships xmlns="http://schemas.openxmlformats.org/package/2006/relationships"><Relationship Id="rId3" Type="http://schemas.openxmlformats.org/officeDocument/2006/relationships/notesSlide" Target="../notesSlides/notesSlide564.xml"/><Relationship Id="rId2" Type="http://schemas.openxmlformats.org/officeDocument/2006/relationships/slideLayout" Target="../slideLayouts/slideLayout2.xml"/><Relationship Id="rId1" Type="http://schemas.openxmlformats.org/officeDocument/2006/relationships/tags" Target="../tags/tag614.xml"/></Relationships>
</file>

<file path=ppt/slides/_rels/slide566.xml.rels><?xml version="1.0" encoding="UTF-8" standalone="yes"?>
<Relationships xmlns="http://schemas.openxmlformats.org/package/2006/relationships"><Relationship Id="rId3" Type="http://schemas.openxmlformats.org/officeDocument/2006/relationships/notesSlide" Target="../notesSlides/notesSlide565.xml"/><Relationship Id="rId2" Type="http://schemas.openxmlformats.org/officeDocument/2006/relationships/slideLayout" Target="../slideLayouts/slideLayout2.xml"/><Relationship Id="rId1" Type="http://schemas.openxmlformats.org/officeDocument/2006/relationships/tags" Target="../tags/tag615.xml"/></Relationships>
</file>

<file path=ppt/slides/_rels/slide567.xml.rels><?xml version="1.0" encoding="UTF-8" standalone="yes"?>
<Relationships xmlns="http://schemas.openxmlformats.org/package/2006/relationships"><Relationship Id="rId3" Type="http://schemas.openxmlformats.org/officeDocument/2006/relationships/notesSlide" Target="../notesSlides/notesSlide566.xml"/><Relationship Id="rId2" Type="http://schemas.openxmlformats.org/officeDocument/2006/relationships/slideLayout" Target="../slideLayouts/slideLayout2.xml"/><Relationship Id="rId1" Type="http://schemas.openxmlformats.org/officeDocument/2006/relationships/tags" Target="../tags/tag616.xml"/></Relationships>
</file>

<file path=ppt/slides/_rels/slide568.xml.rels><?xml version="1.0" encoding="UTF-8" standalone="yes"?>
<Relationships xmlns="http://schemas.openxmlformats.org/package/2006/relationships"><Relationship Id="rId3" Type="http://schemas.openxmlformats.org/officeDocument/2006/relationships/notesSlide" Target="../notesSlides/notesSlide567.xml"/><Relationship Id="rId2" Type="http://schemas.openxmlformats.org/officeDocument/2006/relationships/slideLayout" Target="../slideLayouts/slideLayout2.xml"/><Relationship Id="rId1" Type="http://schemas.openxmlformats.org/officeDocument/2006/relationships/tags" Target="../tags/tag617.xml"/></Relationships>
</file>

<file path=ppt/slides/_rels/slide569.xml.rels><?xml version="1.0" encoding="UTF-8" standalone="yes"?>
<Relationships xmlns="http://schemas.openxmlformats.org/package/2006/relationships"><Relationship Id="rId3" Type="http://schemas.openxmlformats.org/officeDocument/2006/relationships/notesSlide" Target="../notesSlides/notesSlide568.xml"/><Relationship Id="rId2" Type="http://schemas.openxmlformats.org/officeDocument/2006/relationships/slideLayout" Target="../slideLayouts/slideLayout2.xml"/><Relationship Id="rId1" Type="http://schemas.openxmlformats.org/officeDocument/2006/relationships/tags" Target="../tags/tag618.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570.xml.rels><?xml version="1.0" encoding="UTF-8" standalone="yes"?>
<Relationships xmlns="http://schemas.openxmlformats.org/package/2006/relationships"><Relationship Id="rId3" Type="http://schemas.openxmlformats.org/officeDocument/2006/relationships/notesSlide" Target="../notesSlides/notesSlide569.xml"/><Relationship Id="rId2" Type="http://schemas.openxmlformats.org/officeDocument/2006/relationships/slideLayout" Target="../slideLayouts/slideLayout2.xml"/><Relationship Id="rId1" Type="http://schemas.openxmlformats.org/officeDocument/2006/relationships/tags" Target="../tags/tag619.xml"/></Relationships>
</file>

<file path=ppt/slides/_rels/slide571.xml.rels><?xml version="1.0" encoding="UTF-8" standalone="yes"?>
<Relationships xmlns="http://schemas.openxmlformats.org/package/2006/relationships"><Relationship Id="rId3" Type="http://schemas.openxmlformats.org/officeDocument/2006/relationships/notesSlide" Target="../notesSlides/notesSlide570.xml"/><Relationship Id="rId2" Type="http://schemas.openxmlformats.org/officeDocument/2006/relationships/slideLayout" Target="../slideLayouts/slideLayout2.xml"/><Relationship Id="rId1" Type="http://schemas.openxmlformats.org/officeDocument/2006/relationships/tags" Target="../tags/tag620.xml"/></Relationships>
</file>

<file path=ppt/slides/_rels/slide572.xml.rels><?xml version="1.0" encoding="UTF-8" standalone="yes"?>
<Relationships xmlns="http://schemas.openxmlformats.org/package/2006/relationships"><Relationship Id="rId3" Type="http://schemas.openxmlformats.org/officeDocument/2006/relationships/notesSlide" Target="../notesSlides/notesSlide571.xml"/><Relationship Id="rId7" Type="http://schemas.openxmlformats.org/officeDocument/2006/relationships/image" Target="../media/image290.wmf"/><Relationship Id="rId2" Type="http://schemas.openxmlformats.org/officeDocument/2006/relationships/slideLayout" Target="../slideLayouts/slideLayout2.xml"/><Relationship Id="rId1" Type="http://schemas.openxmlformats.org/officeDocument/2006/relationships/tags" Target="../tags/tag621.xml"/><Relationship Id="rId6" Type="http://schemas.openxmlformats.org/officeDocument/2006/relationships/oleObject" Target="../embeddings/oleObject108.bin"/><Relationship Id="rId5" Type="http://schemas.openxmlformats.org/officeDocument/2006/relationships/image" Target="../media/image289.wmf"/><Relationship Id="rId4" Type="http://schemas.openxmlformats.org/officeDocument/2006/relationships/oleObject" Target="../embeddings/oleObject107.bin"/></Relationships>
</file>

<file path=ppt/slides/_rels/slide573.xml.rels><?xml version="1.0" encoding="UTF-8" standalone="yes"?>
<Relationships xmlns="http://schemas.openxmlformats.org/package/2006/relationships"><Relationship Id="rId8" Type="http://schemas.openxmlformats.org/officeDocument/2006/relationships/oleObject" Target="../embeddings/oleObject111.bin"/><Relationship Id="rId3" Type="http://schemas.openxmlformats.org/officeDocument/2006/relationships/notesSlide" Target="../notesSlides/notesSlide572.xml"/><Relationship Id="rId7" Type="http://schemas.openxmlformats.org/officeDocument/2006/relationships/image" Target="../media/image292.wmf"/><Relationship Id="rId2" Type="http://schemas.openxmlformats.org/officeDocument/2006/relationships/slideLayout" Target="../slideLayouts/slideLayout2.xml"/><Relationship Id="rId1" Type="http://schemas.openxmlformats.org/officeDocument/2006/relationships/tags" Target="../tags/tag622.xml"/><Relationship Id="rId6" Type="http://schemas.openxmlformats.org/officeDocument/2006/relationships/oleObject" Target="../embeddings/oleObject110.bin"/><Relationship Id="rId5" Type="http://schemas.openxmlformats.org/officeDocument/2006/relationships/image" Target="../media/image291.wmf"/><Relationship Id="rId4" Type="http://schemas.openxmlformats.org/officeDocument/2006/relationships/oleObject" Target="../embeddings/oleObject109.bin"/><Relationship Id="rId9" Type="http://schemas.openxmlformats.org/officeDocument/2006/relationships/image" Target="../media/image293.wmf"/></Relationships>
</file>

<file path=ppt/slides/_rels/slide574.xml.rels><?xml version="1.0" encoding="UTF-8" standalone="yes"?>
<Relationships xmlns="http://schemas.openxmlformats.org/package/2006/relationships"><Relationship Id="rId3" Type="http://schemas.openxmlformats.org/officeDocument/2006/relationships/notesSlide" Target="../notesSlides/notesSlide573.xml"/><Relationship Id="rId7" Type="http://schemas.openxmlformats.org/officeDocument/2006/relationships/image" Target="../media/image290.wmf"/><Relationship Id="rId2" Type="http://schemas.openxmlformats.org/officeDocument/2006/relationships/slideLayout" Target="../slideLayouts/slideLayout2.xml"/><Relationship Id="rId1" Type="http://schemas.openxmlformats.org/officeDocument/2006/relationships/tags" Target="../tags/tag623.xml"/><Relationship Id="rId6" Type="http://schemas.openxmlformats.org/officeDocument/2006/relationships/oleObject" Target="../embeddings/oleObject113.bin"/><Relationship Id="rId5" Type="http://schemas.openxmlformats.org/officeDocument/2006/relationships/image" Target="../media/image294.wmf"/><Relationship Id="rId4" Type="http://schemas.openxmlformats.org/officeDocument/2006/relationships/oleObject" Target="../embeddings/oleObject112.bin"/></Relationships>
</file>

<file path=ppt/slides/_rels/slide575.xml.rels><?xml version="1.0" encoding="UTF-8" standalone="yes"?>
<Relationships xmlns="http://schemas.openxmlformats.org/package/2006/relationships"><Relationship Id="rId8" Type="http://schemas.openxmlformats.org/officeDocument/2006/relationships/oleObject" Target="../embeddings/oleObject116.bin"/><Relationship Id="rId3" Type="http://schemas.openxmlformats.org/officeDocument/2006/relationships/notesSlide" Target="../notesSlides/notesSlide574.xml"/><Relationship Id="rId7" Type="http://schemas.openxmlformats.org/officeDocument/2006/relationships/image" Target="../media/image296.wmf"/><Relationship Id="rId2" Type="http://schemas.openxmlformats.org/officeDocument/2006/relationships/slideLayout" Target="../slideLayouts/slideLayout2.xml"/><Relationship Id="rId1" Type="http://schemas.openxmlformats.org/officeDocument/2006/relationships/tags" Target="../tags/tag624.xml"/><Relationship Id="rId6" Type="http://schemas.openxmlformats.org/officeDocument/2006/relationships/oleObject" Target="../embeddings/oleObject115.bin"/><Relationship Id="rId5" Type="http://schemas.openxmlformats.org/officeDocument/2006/relationships/image" Target="../media/image295.wmf"/><Relationship Id="rId4" Type="http://schemas.openxmlformats.org/officeDocument/2006/relationships/oleObject" Target="../embeddings/oleObject114.bin"/><Relationship Id="rId9" Type="http://schemas.openxmlformats.org/officeDocument/2006/relationships/image" Target="../media/image294.wmf"/></Relationships>
</file>

<file path=ppt/slides/_rels/slide576.xml.rels><?xml version="1.0" encoding="UTF-8" standalone="yes"?>
<Relationships xmlns="http://schemas.openxmlformats.org/package/2006/relationships"><Relationship Id="rId3" Type="http://schemas.openxmlformats.org/officeDocument/2006/relationships/notesSlide" Target="../notesSlides/notesSlide575.xml"/><Relationship Id="rId2" Type="http://schemas.openxmlformats.org/officeDocument/2006/relationships/slideLayout" Target="../slideLayouts/slideLayout2.xml"/><Relationship Id="rId1" Type="http://schemas.openxmlformats.org/officeDocument/2006/relationships/tags" Target="../tags/tag625.xml"/></Relationships>
</file>

<file path=ppt/slides/_rels/slide577.xml.rels><?xml version="1.0" encoding="UTF-8" standalone="yes"?>
<Relationships xmlns="http://schemas.openxmlformats.org/package/2006/relationships"><Relationship Id="rId3" Type="http://schemas.openxmlformats.org/officeDocument/2006/relationships/notesSlide" Target="../notesSlides/notesSlide576.xml"/><Relationship Id="rId2" Type="http://schemas.openxmlformats.org/officeDocument/2006/relationships/slideLayout" Target="../slideLayouts/slideLayout1.xml"/><Relationship Id="rId1" Type="http://schemas.openxmlformats.org/officeDocument/2006/relationships/tags" Target="../tags/tag626.xml"/></Relationships>
</file>

<file path=ppt/slides/_rels/slide578.xml.rels><?xml version="1.0" encoding="UTF-8" standalone="yes"?>
<Relationships xmlns="http://schemas.openxmlformats.org/package/2006/relationships"><Relationship Id="rId3" Type="http://schemas.openxmlformats.org/officeDocument/2006/relationships/notesSlide" Target="../notesSlides/notesSlide577.xml"/><Relationship Id="rId2" Type="http://schemas.openxmlformats.org/officeDocument/2006/relationships/slideLayout" Target="../slideLayouts/slideLayout2.xml"/><Relationship Id="rId1" Type="http://schemas.openxmlformats.org/officeDocument/2006/relationships/tags" Target="../tags/tag627.xml"/></Relationships>
</file>

<file path=ppt/slides/_rels/slide579.xml.rels><?xml version="1.0" encoding="UTF-8" standalone="yes"?>
<Relationships xmlns="http://schemas.openxmlformats.org/package/2006/relationships"><Relationship Id="rId3" Type="http://schemas.openxmlformats.org/officeDocument/2006/relationships/notesSlide" Target="../notesSlides/notesSlide578.xml"/><Relationship Id="rId7" Type="http://schemas.openxmlformats.org/officeDocument/2006/relationships/image" Target="../media/image298.wmf"/><Relationship Id="rId2" Type="http://schemas.openxmlformats.org/officeDocument/2006/relationships/slideLayout" Target="../slideLayouts/slideLayout2.xml"/><Relationship Id="rId1" Type="http://schemas.openxmlformats.org/officeDocument/2006/relationships/tags" Target="../tags/tag628.xml"/><Relationship Id="rId6" Type="http://schemas.openxmlformats.org/officeDocument/2006/relationships/oleObject" Target="../embeddings/oleObject118.bin"/><Relationship Id="rId5" Type="http://schemas.openxmlformats.org/officeDocument/2006/relationships/image" Target="../media/image297.wmf"/><Relationship Id="rId4" Type="http://schemas.openxmlformats.org/officeDocument/2006/relationships/oleObject" Target="../embeddings/oleObject117.bin"/></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xml"/><Relationship Id="rId1" Type="http://schemas.openxmlformats.org/officeDocument/2006/relationships/tags" Target="../tags/tag64.xml"/></Relationships>
</file>

<file path=ppt/slides/_rels/slide580.xml.rels><?xml version="1.0" encoding="UTF-8" standalone="yes"?>
<Relationships xmlns="http://schemas.openxmlformats.org/package/2006/relationships"><Relationship Id="rId3" Type="http://schemas.openxmlformats.org/officeDocument/2006/relationships/notesSlide" Target="../notesSlides/notesSlide579.xml"/><Relationship Id="rId2" Type="http://schemas.openxmlformats.org/officeDocument/2006/relationships/slideLayout" Target="../slideLayouts/slideLayout2.xml"/><Relationship Id="rId1" Type="http://schemas.openxmlformats.org/officeDocument/2006/relationships/tags" Target="../tags/tag629.xml"/></Relationships>
</file>

<file path=ppt/slides/_rels/slide581.xml.rels><?xml version="1.0" encoding="UTF-8" standalone="yes"?>
<Relationships xmlns="http://schemas.openxmlformats.org/package/2006/relationships"><Relationship Id="rId3" Type="http://schemas.openxmlformats.org/officeDocument/2006/relationships/notesSlide" Target="../notesSlides/notesSlide580.xml"/><Relationship Id="rId2" Type="http://schemas.openxmlformats.org/officeDocument/2006/relationships/slideLayout" Target="../slideLayouts/slideLayout2.xml"/><Relationship Id="rId1" Type="http://schemas.openxmlformats.org/officeDocument/2006/relationships/tags" Target="../tags/tag630.xml"/></Relationships>
</file>

<file path=ppt/slides/_rels/slide582.xml.rels><?xml version="1.0" encoding="UTF-8" standalone="yes"?>
<Relationships xmlns="http://schemas.openxmlformats.org/package/2006/relationships"><Relationship Id="rId3" Type="http://schemas.openxmlformats.org/officeDocument/2006/relationships/notesSlide" Target="../notesSlides/notesSlide581.xml"/><Relationship Id="rId2" Type="http://schemas.openxmlformats.org/officeDocument/2006/relationships/slideLayout" Target="../slideLayouts/slideLayout2.xml"/><Relationship Id="rId1" Type="http://schemas.openxmlformats.org/officeDocument/2006/relationships/tags" Target="../tags/tag631.xml"/></Relationships>
</file>

<file path=ppt/slides/_rels/slide583.xml.rels><?xml version="1.0" encoding="UTF-8" standalone="yes"?>
<Relationships xmlns="http://schemas.openxmlformats.org/package/2006/relationships"><Relationship Id="rId3" Type="http://schemas.openxmlformats.org/officeDocument/2006/relationships/notesSlide" Target="../notesSlides/notesSlide582.xml"/><Relationship Id="rId2" Type="http://schemas.openxmlformats.org/officeDocument/2006/relationships/slideLayout" Target="../slideLayouts/slideLayout2.xml"/><Relationship Id="rId1" Type="http://schemas.openxmlformats.org/officeDocument/2006/relationships/tags" Target="../tags/tag632.xml"/><Relationship Id="rId4" Type="http://schemas.openxmlformats.org/officeDocument/2006/relationships/image" Target="../media/image299.png"/></Relationships>
</file>

<file path=ppt/slides/_rels/slide584.xml.rels><?xml version="1.0" encoding="UTF-8" standalone="yes"?>
<Relationships xmlns="http://schemas.openxmlformats.org/package/2006/relationships"><Relationship Id="rId3" Type="http://schemas.openxmlformats.org/officeDocument/2006/relationships/notesSlide" Target="../notesSlides/notesSlide583.xml"/><Relationship Id="rId2" Type="http://schemas.openxmlformats.org/officeDocument/2006/relationships/slideLayout" Target="../slideLayouts/slideLayout2.xml"/><Relationship Id="rId1" Type="http://schemas.openxmlformats.org/officeDocument/2006/relationships/tags" Target="../tags/tag633.xml"/><Relationship Id="rId4" Type="http://schemas.openxmlformats.org/officeDocument/2006/relationships/image" Target="../media/image300.png"/></Relationships>
</file>

<file path=ppt/slides/_rels/slide585.xml.rels><?xml version="1.0" encoding="UTF-8" standalone="yes"?>
<Relationships xmlns="http://schemas.openxmlformats.org/package/2006/relationships"><Relationship Id="rId3" Type="http://schemas.openxmlformats.org/officeDocument/2006/relationships/notesSlide" Target="../notesSlides/notesSlide584.xml"/><Relationship Id="rId2" Type="http://schemas.openxmlformats.org/officeDocument/2006/relationships/slideLayout" Target="../slideLayouts/slideLayout2.xml"/><Relationship Id="rId1" Type="http://schemas.openxmlformats.org/officeDocument/2006/relationships/tags" Target="../tags/tag634.xml"/><Relationship Id="rId5" Type="http://schemas.openxmlformats.org/officeDocument/2006/relationships/image" Target="../media/image299.png"/><Relationship Id="rId4" Type="http://schemas.openxmlformats.org/officeDocument/2006/relationships/image" Target="../media/image301.png"/></Relationships>
</file>

<file path=ppt/slides/_rels/slide586.xml.rels><?xml version="1.0" encoding="UTF-8" standalone="yes"?>
<Relationships xmlns="http://schemas.openxmlformats.org/package/2006/relationships"><Relationship Id="rId3" Type="http://schemas.openxmlformats.org/officeDocument/2006/relationships/notesSlide" Target="../notesSlides/notesSlide585.xml"/><Relationship Id="rId2" Type="http://schemas.openxmlformats.org/officeDocument/2006/relationships/slideLayout" Target="../slideLayouts/slideLayout1.xml"/><Relationship Id="rId1" Type="http://schemas.openxmlformats.org/officeDocument/2006/relationships/tags" Target="../tags/tag635.xml"/></Relationships>
</file>

<file path=ppt/slides/_rels/slide587.xml.rels><?xml version="1.0" encoding="UTF-8" standalone="yes"?>
<Relationships xmlns="http://schemas.openxmlformats.org/package/2006/relationships"><Relationship Id="rId3" Type="http://schemas.openxmlformats.org/officeDocument/2006/relationships/notesSlide" Target="../notesSlides/notesSlide586.xml"/><Relationship Id="rId2" Type="http://schemas.openxmlformats.org/officeDocument/2006/relationships/slideLayout" Target="../slideLayouts/slideLayout2.xml"/><Relationship Id="rId1" Type="http://schemas.openxmlformats.org/officeDocument/2006/relationships/tags" Target="../tags/tag636.xml"/></Relationships>
</file>

<file path=ppt/slides/_rels/slide588.xml.rels><?xml version="1.0" encoding="UTF-8" standalone="yes"?>
<Relationships xmlns="http://schemas.openxmlformats.org/package/2006/relationships"><Relationship Id="rId3" Type="http://schemas.openxmlformats.org/officeDocument/2006/relationships/notesSlide" Target="../notesSlides/notesSlide587.xml"/><Relationship Id="rId2" Type="http://schemas.openxmlformats.org/officeDocument/2006/relationships/slideLayout" Target="../slideLayouts/slideLayout2.xml"/><Relationship Id="rId1" Type="http://schemas.openxmlformats.org/officeDocument/2006/relationships/tags" Target="../tags/tag637.xml"/></Relationships>
</file>

<file path=ppt/slides/_rels/slide589.xml.rels><?xml version="1.0" encoding="UTF-8" standalone="yes"?>
<Relationships xmlns="http://schemas.openxmlformats.org/package/2006/relationships"><Relationship Id="rId3" Type="http://schemas.openxmlformats.org/officeDocument/2006/relationships/notesSlide" Target="../notesSlides/notesSlide588.xml"/><Relationship Id="rId2" Type="http://schemas.openxmlformats.org/officeDocument/2006/relationships/slideLayout" Target="../slideLayouts/slideLayout2.xml"/><Relationship Id="rId1" Type="http://schemas.openxmlformats.org/officeDocument/2006/relationships/tags" Target="../tags/tag63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590.xml.rels><?xml version="1.0" encoding="UTF-8" standalone="yes"?>
<Relationships xmlns="http://schemas.openxmlformats.org/package/2006/relationships"><Relationship Id="rId3" Type="http://schemas.openxmlformats.org/officeDocument/2006/relationships/notesSlide" Target="../notesSlides/notesSlide589.xml"/><Relationship Id="rId2" Type="http://schemas.openxmlformats.org/officeDocument/2006/relationships/slideLayout" Target="../slideLayouts/slideLayout2.xml"/><Relationship Id="rId1" Type="http://schemas.openxmlformats.org/officeDocument/2006/relationships/tags" Target="../tags/tag639.xml"/><Relationship Id="rId4" Type="http://schemas.openxmlformats.org/officeDocument/2006/relationships/image" Target="../media/image302.jpeg"/></Relationships>
</file>

<file path=ppt/slides/_rels/slide591.xml.rels><?xml version="1.0" encoding="UTF-8" standalone="yes"?>
<Relationships xmlns="http://schemas.openxmlformats.org/package/2006/relationships"><Relationship Id="rId8" Type="http://schemas.openxmlformats.org/officeDocument/2006/relationships/oleObject" Target="../embeddings/oleObject121.bin"/><Relationship Id="rId13" Type="http://schemas.openxmlformats.org/officeDocument/2006/relationships/image" Target="../media/image307.wmf"/><Relationship Id="rId18" Type="http://schemas.openxmlformats.org/officeDocument/2006/relationships/oleObject" Target="../embeddings/oleObject126.bin"/><Relationship Id="rId3" Type="http://schemas.openxmlformats.org/officeDocument/2006/relationships/notesSlide" Target="../notesSlides/notesSlide590.xml"/><Relationship Id="rId7" Type="http://schemas.openxmlformats.org/officeDocument/2006/relationships/image" Target="../media/image304.wmf"/><Relationship Id="rId12" Type="http://schemas.openxmlformats.org/officeDocument/2006/relationships/oleObject" Target="../embeddings/oleObject123.bin"/><Relationship Id="rId17" Type="http://schemas.openxmlformats.org/officeDocument/2006/relationships/image" Target="../media/image309.wmf"/><Relationship Id="rId2" Type="http://schemas.openxmlformats.org/officeDocument/2006/relationships/slideLayout" Target="../slideLayouts/slideLayout2.xml"/><Relationship Id="rId16" Type="http://schemas.openxmlformats.org/officeDocument/2006/relationships/oleObject" Target="../embeddings/oleObject125.bin"/><Relationship Id="rId1" Type="http://schemas.openxmlformats.org/officeDocument/2006/relationships/tags" Target="../tags/tag640.xml"/><Relationship Id="rId6" Type="http://schemas.openxmlformats.org/officeDocument/2006/relationships/oleObject" Target="../embeddings/oleObject120.bin"/><Relationship Id="rId11" Type="http://schemas.openxmlformats.org/officeDocument/2006/relationships/image" Target="../media/image306.wmf"/><Relationship Id="rId5" Type="http://schemas.openxmlformats.org/officeDocument/2006/relationships/image" Target="../media/image303.wmf"/><Relationship Id="rId15" Type="http://schemas.openxmlformats.org/officeDocument/2006/relationships/image" Target="../media/image308.wmf"/><Relationship Id="rId10" Type="http://schemas.openxmlformats.org/officeDocument/2006/relationships/oleObject" Target="../embeddings/oleObject122.bin"/><Relationship Id="rId19" Type="http://schemas.openxmlformats.org/officeDocument/2006/relationships/image" Target="../media/image310.wmf"/><Relationship Id="rId4" Type="http://schemas.openxmlformats.org/officeDocument/2006/relationships/oleObject" Target="../embeddings/oleObject119.bin"/><Relationship Id="rId9" Type="http://schemas.openxmlformats.org/officeDocument/2006/relationships/image" Target="../media/image305.wmf"/><Relationship Id="rId14" Type="http://schemas.openxmlformats.org/officeDocument/2006/relationships/oleObject" Target="../embeddings/oleObject124.bin"/></Relationships>
</file>

<file path=ppt/slides/_rels/slide592.xml.rels><?xml version="1.0" encoding="UTF-8" standalone="yes"?>
<Relationships xmlns="http://schemas.openxmlformats.org/package/2006/relationships"><Relationship Id="rId3" Type="http://schemas.openxmlformats.org/officeDocument/2006/relationships/notesSlide" Target="../notesSlides/notesSlide591.xml"/><Relationship Id="rId7" Type="http://schemas.openxmlformats.org/officeDocument/2006/relationships/image" Target="../media/image312.wmf"/><Relationship Id="rId2" Type="http://schemas.openxmlformats.org/officeDocument/2006/relationships/slideLayout" Target="../slideLayouts/slideLayout2.xml"/><Relationship Id="rId1" Type="http://schemas.openxmlformats.org/officeDocument/2006/relationships/tags" Target="../tags/tag641.xml"/><Relationship Id="rId6" Type="http://schemas.openxmlformats.org/officeDocument/2006/relationships/oleObject" Target="../embeddings/oleObject128.bin"/><Relationship Id="rId5" Type="http://schemas.openxmlformats.org/officeDocument/2006/relationships/image" Target="../media/image311.wmf"/><Relationship Id="rId4" Type="http://schemas.openxmlformats.org/officeDocument/2006/relationships/oleObject" Target="../embeddings/oleObject127.bin"/></Relationships>
</file>

<file path=ppt/slides/_rels/slide593.xml.rels><?xml version="1.0" encoding="UTF-8" standalone="yes"?>
<Relationships xmlns="http://schemas.openxmlformats.org/package/2006/relationships"><Relationship Id="rId8" Type="http://schemas.openxmlformats.org/officeDocument/2006/relationships/oleObject" Target="../embeddings/oleObject131.bin"/><Relationship Id="rId3" Type="http://schemas.openxmlformats.org/officeDocument/2006/relationships/notesSlide" Target="../notesSlides/notesSlide592.xml"/><Relationship Id="rId7" Type="http://schemas.openxmlformats.org/officeDocument/2006/relationships/image" Target="../media/image314.wmf"/><Relationship Id="rId2" Type="http://schemas.openxmlformats.org/officeDocument/2006/relationships/slideLayout" Target="../slideLayouts/slideLayout2.xml"/><Relationship Id="rId1" Type="http://schemas.openxmlformats.org/officeDocument/2006/relationships/tags" Target="../tags/tag642.xml"/><Relationship Id="rId6" Type="http://schemas.openxmlformats.org/officeDocument/2006/relationships/oleObject" Target="../embeddings/oleObject130.bin"/><Relationship Id="rId5" Type="http://schemas.openxmlformats.org/officeDocument/2006/relationships/image" Target="../media/image313.wmf"/><Relationship Id="rId4" Type="http://schemas.openxmlformats.org/officeDocument/2006/relationships/oleObject" Target="../embeddings/oleObject129.bin"/><Relationship Id="rId9" Type="http://schemas.openxmlformats.org/officeDocument/2006/relationships/image" Target="../media/image315.wmf"/></Relationships>
</file>

<file path=ppt/slides/_rels/slide594.xml.rels><?xml version="1.0" encoding="UTF-8" standalone="yes"?>
<Relationships xmlns="http://schemas.openxmlformats.org/package/2006/relationships"><Relationship Id="rId3" Type="http://schemas.openxmlformats.org/officeDocument/2006/relationships/notesSlide" Target="../notesSlides/notesSlide593.xml"/><Relationship Id="rId2" Type="http://schemas.openxmlformats.org/officeDocument/2006/relationships/slideLayout" Target="../slideLayouts/slideLayout2.xml"/><Relationship Id="rId1" Type="http://schemas.openxmlformats.org/officeDocument/2006/relationships/tags" Target="../tags/tag643.xml"/></Relationships>
</file>

<file path=ppt/slides/_rels/slide595.xml.rels><?xml version="1.0" encoding="UTF-8" standalone="yes"?>
<Relationships xmlns="http://schemas.openxmlformats.org/package/2006/relationships"><Relationship Id="rId3" Type="http://schemas.openxmlformats.org/officeDocument/2006/relationships/notesSlide" Target="../notesSlides/notesSlide594.xml"/><Relationship Id="rId2" Type="http://schemas.openxmlformats.org/officeDocument/2006/relationships/slideLayout" Target="../slideLayouts/slideLayout2.xml"/><Relationship Id="rId1" Type="http://schemas.openxmlformats.org/officeDocument/2006/relationships/tags" Target="../tags/tag644.xml"/></Relationships>
</file>

<file path=ppt/slides/_rels/slide596.xml.rels><?xml version="1.0" encoding="UTF-8" standalone="yes"?>
<Relationships xmlns="http://schemas.openxmlformats.org/package/2006/relationships"><Relationship Id="rId3" Type="http://schemas.openxmlformats.org/officeDocument/2006/relationships/notesSlide" Target="../notesSlides/notesSlide595.xml"/><Relationship Id="rId2" Type="http://schemas.openxmlformats.org/officeDocument/2006/relationships/slideLayout" Target="../slideLayouts/slideLayout2.xml"/><Relationship Id="rId1" Type="http://schemas.openxmlformats.org/officeDocument/2006/relationships/tags" Target="../tags/tag645.xml"/></Relationships>
</file>

<file path=ppt/slides/_rels/slide597.xml.rels><?xml version="1.0" encoding="UTF-8" standalone="yes"?>
<Relationships xmlns="http://schemas.openxmlformats.org/package/2006/relationships"><Relationship Id="rId8" Type="http://schemas.openxmlformats.org/officeDocument/2006/relationships/oleObject" Target="../embeddings/oleObject134.bin"/><Relationship Id="rId13" Type="http://schemas.openxmlformats.org/officeDocument/2006/relationships/image" Target="../media/image320.wmf"/><Relationship Id="rId3" Type="http://schemas.openxmlformats.org/officeDocument/2006/relationships/notesSlide" Target="../notesSlides/notesSlide596.xml"/><Relationship Id="rId7" Type="http://schemas.openxmlformats.org/officeDocument/2006/relationships/image" Target="../media/image317.wmf"/><Relationship Id="rId12" Type="http://schemas.openxmlformats.org/officeDocument/2006/relationships/oleObject" Target="../embeddings/oleObject136.bin"/><Relationship Id="rId2" Type="http://schemas.openxmlformats.org/officeDocument/2006/relationships/slideLayout" Target="../slideLayouts/slideLayout2.xml"/><Relationship Id="rId1" Type="http://schemas.openxmlformats.org/officeDocument/2006/relationships/tags" Target="../tags/tag646.xml"/><Relationship Id="rId6" Type="http://schemas.openxmlformats.org/officeDocument/2006/relationships/oleObject" Target="../embeddings/oleObject133.bin"/><Relationship Id="rId11" Type="http://schemas.openxmlformats.org/officeDocument/2006/relationships/image" Target="../media/image319.wmf"/><Relationship Id="rId5" Type="http://schemas.openxmlformats.org/officeDocument/2006/relationships/image" Target="../media/image316.wmf"/><Relationship Id="rId15" Type="http://schemas.openxmlformats.org/officeDocument/2006/relationships/image" Target="../media/image321.wmf"/><Relationship Id="rId10" Type="http://schemas.openxmlformats.org/officeDocument/2006/relationships/oleObject" Target="../embeddings/oleObject135.bin"/><Relationship Id="rId4" Type="http://schemas.openxmlformats.org/officeDocument/2006/relationships/oleObject" Target="../embeddings/oleObject132.bin"/><Relationship Id="rId9" Type="http://schemas.openxmlformats.org/officeDocument/2006/relationships/image" Target="../media/image318.wmf"/><Relationship Id="rId14" Type="http://schemas.openxmlformats.org/officeDocument/2006/relationships/oleObject" Target="../embeddings/oleObject137.bin"/></Relationships>
</file>

<file path=ppt/slides/_rels/slide598.xml.rels><?xml version="1.0" encoding="UTF-8" standalone="yes"?>
<Relationships xmlns="http://schemas.openxmlformats.org/package/2006/relationships"><Relationship Id="rId3" Type="http://schemas.openxmlformats.org/officeDocument/2006/relationships/notesSlide" Target="../notesSlides/notesSlide597.xml"/><Relationship Id="rId2" Type="http://schemas.openxmlformats.org/officeDocument/2006/relationships/slideLayout" Target="../slideLayouts/slideLayout2.xml"/><Relationship Id="rId1" Type="http://schemas.openxmlformats.org/officeDocument/2006/relationships/tags" Target="../tags/tag647.xml"/></Relationships>
</file>

<file path=ppt/slides/_rels/slide599.xml.rels><?xml version="1.0" encoding="UTF-8" standalone="yes"?>
<Relationships xmlns="http://schemas.openxmlformats.org/package/2006/relationships"><Relationship Id="rId3" Type="http://schemas.openxmlformats.org/officeDocument/2006/relationships/notesSlide" Target="../notesSlides/notesSlide598.xml"/><Relationship Id="rId2" Type="http://schemas.openxmlformats.org/officeDocument/2006/relationships/slideLayout" Target="../slideLayouts/slideLayout2.xml"/><Relationship Id="rId1" Type="http://schemas.openxmlformats.org/officeDocument/2006/relationships/tags" Target="../tags/tag648.xml"/><Relationship Id="rId4" Type="http://schemas.openxmlformats.org/officeDocument/2006/relationships/image" Target="../media/image32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1.xml"/><Relationship Id="rId1" Type="http://schemas.openxmlformats.org/officeDocument/2006/relationships/tags" Target="../tags/tag66.xml"/></Relationships>
</file>

<file path=ppt/slides/_rels/slide600.xml.rels><?xml version="1.0" encoding="UTF-8" standalone="yes"?>
<Relationships xmlns="http://schemas.openxmlformats.org/package/2006/relationships"><Relationship Id="rId3" Type="http://schemas.openxmlformats.org/officeDocument/2006/relationships/notesSlide" Target="../notesSlides/notesSlide599.xml"/><Relationship Id="rId2" Type="http://schemas.openxmlformats.org/officeDocument/2006/relationships/slideLayout" Target="../slideLayouts/slideLayout2.xml"/><Relationship Id="rId1" Type="http://schemas.openxmlformats.org/officeDocument/2006/relationships/tags" Target="../tags/tag649.xml"/><Relationship Id="rId4" Type="http://schemas.openxmlformats.org/officeDocument/2006/relationships/image" Target="../media/image323.png"/></Relationships>
</file>

<file path=ppt/slides/_rels/slide601.xml.rels><?xml version="1.0" encoding="UTF-8" standalone="yes"?>
<Relationships xmlns="http://schemas.openxmlformats.org/package/2006/relationships"><Relationship Id="rId3" Type="http://schemas.openxmlformats.org/officeDocument/2006/relationships/notesSlide" Target="../notesSlides/notesSlide600.xml"/><Relationship Id="rId2" Type="http://schemas.openxmlformats.org/officeDocument/2006/relationships/slideLayout" Target="../slideLayouts/slideLayout2.xml"/><Relationship Id="rId1" Type="http://schemas.openxmlformats.org/officeDocument/2006/relationships/tags" Target="../tags/tag650.xml"/><Relationship Id="rId5" Type="http://schemas.openxmlformats.org/officeDocument/2006/relationships/image" Target="../media/image325.png"/><Relationship Id="rId4" Type="http://schemas.openxmlformats.org/officeDocument/2006/relationships/image" Target="../media/image324.png"/></Relationships>
</file>

<file path=ppt/slides/_rels/slide602.xml.rels><?xml version="1.0" encoding="UTF-8" standalone="yes"?>
<Relationships xmlns="http://schemas.openxmlformats.org/package/2006/relationships"><Relationship Id="rId3" Type="http://schemas.openxmlformats.org/officeDocument/2006/relationships/notesSlide" Target="../notesSlides/notesSlide601.xml"/><Relationship Id="rId2" Type="http://schemas.openxmlformats.org/officeDocument/2006/relationships/slideLayout" Target="../slideLayouts/slideLayout1.xml"/><Relationship Id="rId1" Type="http://schemas.openxmlformats.org/officeDocument/2006/relationships/tags" Target="../tags/tag651.xml"/></Relationships>
</file>

<file path=ppt/slides/_rels/slide603.xml.rels><?xml version="1.0" encoding="UTF-8" standalone="yes"?>
<Relationships xmlns="http://schemas.openxmlformats.org/package/2006/relationships"><Relationship Id="rId3" Type="http://schemas.openxmlformats.org/officeDocument/2006/relationships/notesSlide" Target="../notesSlides/notesSlide602.xml"/><Relationship Id="rId2" Type="http://schemas.openxmlformats.org/officeDocument/2006/relationships/slideLayout" Target="../slideLayouts/slideLayout2.xml"/><Relationship Id="rId1" Type="http://schemas.openxmlformats.org/officeDocument/2006/relationships/tags" Target="../tags/tag652.xml"/></Relationships>
</file>

<file path=ppt/slides/_rels/slide604.xml.rels><?xml version="1.0" encoding="UTF-8" standalone="yes"?>
<Relationships xmlns="http://schemas.openxmlformats.org/package/2006/relationships"><Relationship Id="rId3" Type="http://schemas.openxmlformats.org/officeDocument/2006/relationships/notesSlide" Target="../notesSlides/notesSlide603.xml"/><Relationship Id="rId2" Type="http://schemas.openxmlformats.org/officeDocument/2006/relationships/slideLayout" Target="../slideLayouts/slideLayout1.xml"/><Relationship Id="rId1" Type="http://schemas.openxmlformats.org/officeDocument/2006/relationships/tags" Target="../tags/tag653.xml"/></Relationships>
</file>

<file path=ppt/slides/_rels/slide605.xml.rels><?xml version="1.0" encoding="UTF-8" standalone="yes"?>
<Relationships xmlns="http://schemas.openxmlformats.org/package/2006/relationships"><Relationship Id="rId3" Type="http://schemas.openxmlformats.org/officeDocument/2006/relationships/notesSlide" Target="../notesSlides/notesSlide604.xml"/><Relationship Id="rId2" Type="http://schemas.openxmlformats.org/officeDocument/2006/relationships/slideLayout" Target="../slideLayouts/slideLayout2.xml"/><Relationship Id="rId1" Type="http://schemas.openxmlformats.org/officeDocument/2006/relationships/tags" Target="../tags/tag654.xml"/></Relationships>
</file>

<file path=ppt/slides/_rels/slide606.xml.rels><?xml version="1.0" encoding="UTF-8" standalone="yes"?>
<Relationships xmlns="http://schemas.openxmlformats.org/package/2006/relationships"><Relationship Id="rId3" Type="http://schemas.openxmlformats.org/officeDocument/2006/relationships/notesSlide" Target="../notesSlides/notesSlide605.xml"/><Relationship Id="rId2" Type="http://schemas.openxmlformats.org/officeDocument/2006/relationships/slideLayout" Target="../slideLayouts/slideLayout2.xml"/><Relationship Id="rId1" Type="http://schemas.openxmlformats.org/officeDocument/2006/relationships/tags" Target="../tags/tag655.xml"/></Relationships>
</file>

<file path=ppt/slides/_rels/slide607.xml.rels><?xml version="1.0" encoding="UTF-8" standalone="yes"?>
<Relationships xmlns="http://schemas.openxmlformats.org/package/2006/relationships"><Relationship Id="rId3" Type="http://schemas.openxmlformats.org/officeDocument/2006/relationships/notesSlide" Target="../notesSlides/notesSlide606.xml"/><Relationship Id="rId2" Type="http://schemas.openxmlformats.org/officeDocument/2006/relationships/slideLayout" Target="../slideLayouts/slideLayout2.xml"/><Relationship Id="rId1" Type="http://schemas.openxmlformats.org/officeDocument/2006/relationships/tags" Target="../tags/tag656.xml"/></Relationships>
</file>

<file path=ppt/slides/_rels/slide608.xml.rels><?xml version="1.0" encoding="UTF-8" standalone="yes"?>
<Relationships xmlns="http://schemas.openxmlformats.org/package/2006/relationships"><Relationship Id="rId3" Type="http://schemas.openxmlformats.org/officeDocument/2006/relationships/notesSlide" Target="../notesSlides/notesSlide607.xml"/><Relationship Id="rId2" Type="http://schemas.openxmlformats.org/officeDocument/2006/relationships/slideLayout" Target="../slideLayouts/slideLayout2.xml"/><Relationship Id="rId1" Type="http://schemas.openxmlformats.org/officeDocument/2006/relationships/tags" Target="../tags/tag657.xml"/></Relationships>
</file>

<file path=ppt/slides/_rels/slide609.xml.rels><?xml version="1.0" encoding="UTF-8" standalone="yes"?>
<Relationships xmlns="http://schemas.openxmlformats.org/package/2006/relationships"><Relationship Id="rId3" Type="http://schemas.openxmlformats.org/officeDocument/2006/relationships/notesSlide" Target="../notesSlides/notesSlide608.xml"/><Relationship Id="rId2" Type="http://schemas.openxmlformats.org/officeDocument/2006/relationships/slideLayout" Target="../slideLayouts/slideLayout2.xml"/><Relationship Id="rId1" Type="http://schemas.openxmlformats.org/officeDocument/2006/relationships/tags" Target="../tags/tag658.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10.xml.rels><?xml version="1.0" encoding="UTF-8" standalone="yes"?>
<Relationships xmlns="http://schemas.openxmlformats.org/package/2006/relationships"><Relationship Id="rId3" Type="http://schemas.openxmlformats.org/officeDocument/2006/relationships/notesSlide" Target="../notesSlides/notesSlide609.xml"/><Relationship Id="rId2" Type="http://schemas.openxmlformats.org/officeDocument/2006/relationships/slideLayout" Target="../slideLayouts/slideLayout2.xml"/><Relationship Id="rId1" Type="http://schemas.openxmlformats.org/officeDocument/2006/relationships/tags" Target="../tags/tag659.xml"/></Relationships>
</file>

<file path=ppt/slides/_rels/slide611.xml.rels><?xml version="1.0" encoding="UTF-8" standalone="yes"?>
<Relationships xmlns="http://schemas.openxmlformats.org/package/2006/relationships"><Relationship Id="rId3" Type="http://schemas.openxmlformats.org/officeDocument/2006/relationships/notesSlide" Target="../notesSlides/notesSlide610.xml"/><Relationship Id="rId2" Type="http://schemas.openxmlformats.org/officeDocument/2006/relationships/slideLayout" Target="../slideLayouts/slideLayout2.xml"/><Relationship Id="rId1" Type="http://schemas.openxmlformats.org/officeDocument/2006/relationships/tags" Target="../tags/tag660.xml"/></Relationships>
</file>

<file path=ppt/slides/_rels/slide612.xml.rels><?xml version="1.0" encoding="UTF-8" standalone="yes"?>
<Relationships xmlns="http://schemas.openxmlformats.org/package/2006/relationships"><Relationship Id="rId3" Type="http://schemas.openxmlformats.org/officeDocument/2006/relationships/notesSlide" Target="../notesSlides/notesSlide611.xml"/><Relationship Id="rId2" Type="http://schemas.openxmlformats.org/officeDocument/2006/relationships/slideLayout" Target="../slideLayouts/slideLayout2.xml"/><Relationship Id="rId1" Type="http://schemas.openxmlformats.org/officeDocument/2006/relationships/tags" Target="../tags/tag661.xml"/><Relationship Id="rId4" Type="http://schemas.openxmlformats.org/officeDocument/2006/relationships/image" Target="../media/image326.png"/></Relationships>
</file>

<file path=ppt/slides/_rels/slide613.xml.rels><?xml version="1.0" encoding="UTF-8" standalone="yes"?>
<Relationships xmlns="http://schemas.openxmlformats.org/package/2006/relationships"><Relationship Id="rId3" Type="http://schemas.openxmlformats.org/officeDocument/2006/relationships/notesSlide" Target="../notesSlides/notesSlide612.xml"/><Relationship Id="rId2" Type="http://schemas.openxmlformats.org/officeDocument/2006/relationships/slideLayout" Target="../slideLayouts/slideLayout2.xml"/><Relationship Id="rId1" Type="http://schemas.openxmlformats.org/officeDocument/2006/relationships/tags" Target="../tags/tag662.xml"/></Relationships>
</file>

<file path=ppt/slides/_rels/slide614.xml.rels><?xml version="1.0" encoding="UTF-8" standalone="yes"?>
<Relationships xmlns="http://schemas.openxmlformats.org/package/2006/relationships"><Relationship Id="rId3" Type="http://schemas.openxmlformats.org/officeDocument/2006/relationships/notesSlide" Target="../notesSlides/notesSlide613.xml"/><Relationship Id="rId2" Type="http://schemas.openxmlformats.org/officeDocument/2006/relationships/slideLayout" Target="../slideLayouts/slideLayout2.xml"/><Relationship Id="rId1" Type="http://schemas.openxmlformats.org/officeDocument/2006/relationships/tags" Target="../tags/tag663.xml"/></Relationships>
</file>

<file path=ppt/slides/_rels/slide615.xml.rels><?xml version="1.0" encoding="UTF-8" standalone="yes"?>
<Relationships xmlns="http://schemas.openxmlformats.org/package/2006/relationships"><Relationship Id="rId3" Type="http://schemas.openxmlformats.org/officeDocument/2006/relationships/notesSlide" Target="../notesSlides/notesSlide614.xml"/><Relationship Id="rId2" Type="http://schemas.openxmlformats.org/officeDocument/2006/relationships/slideLayout" Target="../slideLayouts/slideLayout2.xml"/><Relationship Id="rId1" Type="http://schemas.openxmlformats.org/officeDocument/2006/relationships/tags" Target="../tags/tag664.xml"/></Relationships>
</file>

<file path=ppt/slides/_rels/slide616.xml.rels><?xml version="1.0" encoding="UTF-8" standalone="yes"?>
<Relationships xmlns="http://schemas.openxmlformats.org/package/2006/relationships"><Relationship Id="rId3" Type="http://schemas.openxmlformats.org/officeDocument/2006/relationships/notesSlide" Target="../notesSlides/notesSlide615.xml"/><Relationship Id="rId2" Type="http://schemas.openxmlformats.org/officeDocument/2006/relationships/slideLayout" Target="../slideLayouts/slideLayout2.xml"/><Relationship Id="rId1" Type="http://schemas.openxmlformats.org/officeDocument/2006/relationships/tags" Target="../tags/tag665.xml"/></Relationships>
</file>

<file path=ppt/slides/_rels/slide617.xml.rels><?xml version="1.0" encoding="UTF-8" standalone="yes"?>
<Relationships xmlns="http://schemas.openxmlformats.org/package/2006/relationships"><Relationship Id="rId3" Type="http://schemas.openxmlformats.org/officeDocument/2006/relationships/notesSlide" Target="../notesSlides/notesSlide616.xml"/><Relationship Id="rId2" Type="http://schemas.openxmlformats.org/officeDocument/2006/relationships/slideLayout" Target="../slideLayouts/slideLayout2.xml"/><Relationship Id="rId1" Type="http://schemas.openxmlformats.org/officeDocument/2006/relationships/tags" Target="../tags/tag666.xml"/></Relationships>
</file>

<file path=ppt/slides/_rels/slide618.xml.rels><?xml version="1.0" encoding="UTF-8" standalone="yes"?>
<Relationships xmlns="http://schemas.openxmlformats.org/package/2006/relationships"><Relationship Id="rId3" Type="http://schemas.openxmlformats.org/officeDocument/2006/relationships/notesSlide" Target="../notesSlides/notesSlide617.xml"/><Relationship Id="rId2" Type="http://schemas.openxmlformats.org/officeDocument/2006/relationships/slideLayout" Target="../slideLayouts/slideLayout1.xml"/><Relationship Id="rId1" Type="http://schemas.openxmlformats.org/officeDocument/2006/relationships/tags" Target="../tags/tag667.xml"/></Relationships>
</file>

<file path=ppt/slides/_rels/slide619.xml.rels><?xml version="1.0" encoding="UTF-8" standalone="yes"?>
<Relationships xmlns="http://schemas.openxmlformats.org/package/2006/relationships"><Relationship Id="rId3" Type="http://schemas.openxmlformats.org/officeDocument/2006/relationships/notesSlide" Target="../notesSlides/notesSlide618.xml"/><Relationship Id="rId2" Type="http://schemas.openxmlformats.org/officeDocument/2006/relationships/slideLayout" Target="../slideLayouts/slideLayout2.xml"/><Relationship Id="rId1" Type="http://schemas.openxmlformats.org/officeDocument/2006/relationships/tags" Target="../tags/tag66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20.xml.rels><?xml version="1.0" encoding="UTF-8" standalone="yes"?>
<Relationships xmlns="http://schemas.openxmlformats.org/package/2006/relationships"><Relationship Id="rId3" Type="http://schemas.openxmlformats.org/officeDocument/2006/relationships/notesSlide" Target="../notesSlides/notesSlide619.xml"/><Relationship Id="rId2" Type="http://schemas.openxmlformats.org/officeDocument/2006/relationships/slideLayout" Target="../slideLayouts/slideLayout2.xml"/><Relationship Id="rId1" Type="http://schemas.openxmlformats.org/officeDocument/2006/relationships/tags" Target="../tags/tag669.xml"/></Relationships>
</file>

<file path=ppt/slides/_rels/slide621.xml.rels><?xml version="1.0" encoding="UTF-8" standalone="yes"?>
<Relationships xmlns="http://schemas.openxmlformats.org/package/2006/relationships"><Relationship Id="rId3" Type="http://schemas.openxmlformats.org/officeDocument/2006/relationships/notesSlide" Target="../notesSlides/notesSlide620.xml"/><Relationship Id="rId2" Type="http://schemas.openxmlformats.org/officeDocument/2006/relationships/slideLayout" Target="../slideLayouts/slideLayout2.xml"/><Relationship Id="rId1" Type="http://schemas.openxmlformats.org/officeDocument/2006/relationships/tags" Target="../tags/tag670.xml"/><Relationship Id="rId4" Type="http://schemas.openxmlformats.org/officeDocument/2006/relationships/image" Target="../media/image327.jpeg"/></Relationships>
</file>

<file path=ppt/slides/_rels/slide622.xml.rels><?xml version="1.0" encoding="UTF-8" standalone="yes"?>
<Relationships xmlns="http://schemas.openxmlformats.org/package/2006/relationships"><Relationship Id="rId3" Type="http://schemas.openxmlformats.org/officeDocument/2006/relationships/notesSlide" Target="../notesSlides/notesSlide621.xml"/><Relationship Id="rId2" Type="http://schemas.openxmlformats.org/officeDocument/2006/relationships/slideLayout" Target="../slideLayouts/slideLayout1.xml"/><Relationship Id="rId1" Type="http://schemas.openxmlformats.org/officeDocument/2006/relationships/tags" Target="../tags/tag671.xml"/></Relationships>
</file>

<file path=ppt/slides/_rels/slide623.xml.rels><?xml version="1.0" encoding="UTF-8" standalone="yes"?>
<Relationships xmlns="http://schemas.openxmlformats.org/package/2006/relationships"><Relationship Id="rId3" Type="http://schemas.openxmlformats.org/officeDocument/2006/relationships/notesSlide" Target="../notesSlides/notesSlide622.xml"/><Relationship Id="rId2" Type="http://schemas.openxmlformats.org/officeDocument/2006/relationships/slideLayout" Target="../slideLayouts/slideLayout2.xml"/><Relationship Id="rId1" Type="http://schemas.openxmlformats.org/officeDocument/2006/relationships/tags" Target="../tags/tag672.xml"/><Relationship Id="rId4" Type="http://schemas.openxmlformats.org/officeDocument/2006/relationships/image" Target="../media/image328.png"/></Relationships>
</file>

<file path=ppt/slides/_rels/slide624.xml.rels><?xml version="1.0" encoding="UTF-8" standalone="yes"?>
<Relationships xmlns="http://schemas.openxmlformats.org/package/2006/relationships"><Relationship Id="rId3" Type="http://schemas.openxmlformats.org/officeDocument/2006/relationships/notesSlide" Target="../notesSlides/notesSlide623.xml"/><Relationship Id="rId2" Type="http://schemas.openxmlformats.org/officeDocument/2006/relationships/slideLayout" Target="../slideLayouts/slideLayout2.xml"/><Relationship Id="rId1" Type="http://schemas.openxmlformats.org/officeDocument/2006/relationships/tags" Target="../tags/tag673.xml"/></Relationships>
</file>

<file path=ppt/slides/_rels/slide625.xml.rels><?xml version="1.0" encoding="UTF-8" standalone="yes"?>
<Relationships xmlns="http://schemas.openxmlformats.org/package/2006/relationships"><Relationship Id="rId3" Type="http://schemas.openxmlformats.org/officeDocument/2006/relationships/notesSlide" Target="../notesSlides/notesSlide624.xml"/><Relationship Id="rId2" Type="http://schemas.openxmlformats.org/officeDocument/2006/relationships/slideLayout" Target="../slideLayouts/slideLayout2.xml"/><Relationship Id="rId1" Type="http://schemas.openxmlformats.org/officeDocument/2006/relationships/tags" Target="../tags/tag674.xml"/></Relationships>
</file>

<file path=ppt/slides/_rels/slide626.xml.rels><?xml version="1.0" encoding="UTF-8" standalone="yes"?>
<Relationships xmlns="http://schemas.openxmlformats.org/package/2006/relationships"><Relationship Id="rId3" Type="http://schemas.openxmlformats.org/officeDocument/2006/relationships/notesSlide" Target="../notesSlides/notesSlide625.xml"/><Relationship Id="rId2" Type="http://schemas.openxmlformats.org/officeDocument/2006/relationships/slideLayout" Target="../slideLayouts/slideLayout2.xml"/><Relationship Id="rId1" Type="http://schemas.openxmlformats.org/officeDocument/2006/relationships/tags" Target="../tags/tag675.xml"/></Relationships>
</file>

<file path=ppt/slides/_rels/slide627.xml.rels><?xml version="1.0" encoding="UTF-8" standalone="yes"?>
<Relationships xmlns="http://schemas.openxmlformats.org/package/2006/relationships"><Relationship Id="rId3" Type="http://schemas.openxmlformats.org/officeDocument/2006/relationships/notesSlide" Target="../notesSlides/notesSlide626.xml"/><Relationship Id="rId2" Type="http://schemas.openxmlformats.org/officeDocument/2006/relationships/slideLayout" Target="../slideLayouts/slideLayout2.xml"/><Relationship Id="rId1" Type="http://schemas.openxmlformats.org/officeDocument/2006/relationships/tags" Target="../tags/tag676.xml"/></Relationships>
</file>

<file path=ppt/slides/_rels/slide628.xml.rels><?xml version="1.0" encoding="UTF-8" standalone="yes"?>
<Relationships xmlns="http://schemas.openxmlformats.org/package/2006/relationships"><Relationship Id="rId3" Type="http://schemas.openxmlformats.org/officeDocument/2006/relationships/notesSlide" Target="../notesSlides/notesSlide627.xml"/><Relationship Id="rId2" Type="http://schemas.openxmlformats.org/officeDocument/2006/relationships/slideLayout" Target="../slideLayouts/slideLayout1.xml"/><Relationship Id="rId1" Type="http://schemas.openxmlformats.org/officeDocument/2006/relationships/tags" Target="../tags/tag677.xml"/></Relationships>
</file>

<file path=ppt/slides/_rels/slide629.xml.rels><?xml version="1.0" encoding="UTF-8" standalone="yes"?>
<Relationships xmlns="http://schemas.openxmlformats.org/package/2006/relationships"><Relationship Id="rId3" Type="http://schemas.openxmlformats.org/officeDocument/2006/relationships/notesSlide" Target="../notesSlides/notesSlide628.xml"/><Relationship Id="rId2" Type="http://schemas.openxmlformats.org/officeDocument/2006/relationships/slideLayout" Target="../slideLayouts/slideLayout2.xml"/><Relationship Id="rId1" Type="http://schemas.openxmlformats.org/officeDocument/2006/relationships/tags" Target="../tags/tag678.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630.xml.rels><?xml version="1.0" encoding="UTF-8" standalone="yes"?>
<Relationships xmlns="http://schemas.openxmlformats.org/package/2006/relationships"><Relationship Id="rId3" Type="http://schemas.openxmlformats.org/officeDocument/2006/relationships/notesSlide" Target="../notesSlides/notesSlide629.xml"/><Relationship Id="rId2" Type="http://schemas.openxmlformats.org/officeDocument/2006/relationships/slideLayout" Target="../slideLayouts/slideLayout2.xml"/><Relationship Id="rId1" Type="http://schemas.openxmlformats.org/officeDocument/2006/relationships/tags" Target="../tags/tag679.xml"/></Relationships>
</file>

<file path=ppt/slides/_rels/slide631.xml.rels><?xml version="1.0" encoding="UTF-8" standalone="yes"?>
<Relationships xmlns="http://schemas.openxmlformats.org/package/2006/relationships"><Relationship Id="rId3" Type="http://schemas.openxmlformats.org/officeDocument/2006/relationships/notesSlide" Target="../notesSlides/notesSlide630.xml"/><Relationship Id="rId2" Type="http://schemas.openxmlformats.org/officeDocument/2006/relationships/slideLayout" Target="../slideLayouts/slideLayout2.xml"/><Relationship Id="rId1" Type="http://schemas.openxmlformats.org/officeDocument/2006/relationships/tags" Target="../tags/tag680.xml"/><Relationship Id="rId4" Type="http://schemas.openxmlformats.org/officeDocument/2006/relationships/image" Target="../media/image329.png"/></Relationships>
</file>

<file path=ppt/slides/_rels/slide632.xml.rels><?xml version="1.0" encoding="UTF-8" standalone="yes"?>
<Relationships xmlns="http://schemas.openxmlformats.org/package/2006/relationships"><Relationship Id="rId3" Type="http://schemas.openxmlformats.org/officeDocument/2006/relationships/notesSlide" Target="../notesSlides/notesSlide631.xml"/><Relationship Id="rId2" Type="http://schemas.openxmlformats.org/officeDocument/2006/relationships/slideLayout" Target="../slideLayouts/slideLayout2.xml"/><Relationship Id="rId1" Type="http://schemas.openxmlformats.org/officeDocument/2006/relationships/tags" Target="../tags/tag681.xml"/></Relationships>
</file>

<file path=ppt/slides/_rels/slide633.xml.rels><?xml version="1.0" encoding="UTF-8" standalone="yes"?>
<Relationships xmlns="http://schemas.openxmlformats.org/package/2006/relationships"><Relationship Id="rId3" Type="http://schemas.openxmlformats.org/officeDocument/2006/relationships/notesSlide" Target="../notesSlides/notesSlide632.xml"/><Relationship Id="rId2" Type="http://schemas.openxmlformats.org/officeDocument/2006/relationships/slideLayout" Target="../slideLayouts/slideLayout2.xml"/><Relationship Id="rId1" Type="http://schemas.openxmlformats.org/officeDocument/2006/relationships/tags" Target="../tags/tag682.xml"/><Relationship Id="rId4" Type="http://schemas.openxmlformats.org/officeDocument/2006/relationships/image" Target="../media/image326.png"/></Relationships>
</file>

<file path=ppt/slides/_rels/slide634.xml.rels><?xml version="1.0" encoding="UTF-8" standalone="yes"?>
<Relationships xmlns="http://schemas.openxmlformats.org/package/2006/relationships"><Relationship Id="rId3" Type="http://schemas.openxmlformats.org/officeDocument/2006/relationships/notesSlide" Target="../notesSlides/notesSlide633.xml"/><Relationship Id="rId2" Type="http://schemas.openxmlformats.org/officeDocument/2006/relationships/slideLayout" Target="../slideLayouts/slideLayout2.xml"/><Relationship Id="rId1" Type="http://schemas.openxmlformats.org/officeDocument/2006/relationships/tags" Target="../tags/tag683.xml"/></Relationships>
</file>

<file path=ppt/slides/_rels/slide635.xml.rels><?xml version="1.0" encoding="UTF-8" standalone="yes"?>
<Relationships xmlns="http://schemas.openxmlformats.org/package/2006/relationships"><Relationship Id="rId3" Type="http://schemas.openxmlformats.org/officeDocument/2006/relationships/notesSlide" Target="../notesSlides/notesSlide634.xml"/><Relationship Id="rId2" Type="http://schemas.openxmlformats.org/officeDocument/2006/relationships/slideLayout" Target="../slideLayouts/slideLayout2.xml"/><Relationship Id="rId1" Type="http://schemas.openxmlformats.org/officeDocument/2006/relationships/tags" Target="../tags/tag684.xml"/><Relationship Id="rId4" Type="http://schemas.openxmlformats.org/officeDocument/2006/relationships/image" Target="../media/image330.png"/></Relationships>
</file>

<file path=ppt/slides/_rels/slide636.xml.rels><?xml version="1.0" encoding="UTF-8" standalone="yes"?>
<Relationships xmlns="http://schemas.openxmlformats.org/package/2006/relationships"><Relationship Id="rId3" Type="http://schemas.openxmlformats.org/officeDocument/2006/relationships/notesSlide" Target="../notesSlides/notesSlide635.xml"/><Relationship Id="rId2" Type="http://schemas.openxmlformats.org/officeDocument/2006/relationships/slideLayout" Target="../slideLayouts/slideLayout1.xml"/><Relationship Id="rId1" Type="http://schemas.openxmlformats.org/officeDocument/2006/relationships/tags" Target="../tags/tag685.xml"/></Relationships>
</file>

<file path=ppt/slides/_rels/slide637.xml.rels><?xml version="1.0" encoding="UTF-8" standalone="yes"?>
<Relationships xmlns="http://schemas.openxmlformats.org/package/2006/relationships"><Relationship Id="rId3" Type="http://schemas.openxmlformats.org/officeDocument/2006/relationships/notesSlide" Target="../notesSlides/notesSlide636.xml"/><Relationship Id="rId2" Type="http://schemas.openxmlformats.org/officeDocument/2006/relationships/slideLayout" Target="../slideLayouts/slideLayout2.xml"/><Relationship Id="rId1" Type="http://schemas.openxmlformats.org/officeDocument/2006/relationships/tags" Target="../tags/tag686.xml"/></Relationships>
</file>

<file path=ppt/slides/_rels/slide638.xml.rels><?xml version="1.0" encoding="UTF-8" standalone="yes"?>
<Relationships xmlns="http://schemas.openxmlformats.org/package/2006/relationships"><Relationship Id="rId3" Type="http://schemas.openxmlformats.org/officeDocument/2006/relationships/notesSlide" Target="../notesSlides/notesSlide637.xml"/><Relationship Id="rId2" Type="http://schemas.openxmlformats.org/officeDocument/2006/relationships/slideLayout" Target="../slideLayouts/slideLayout1.xml"/><Relationship Id="rId1" Type="http://schemas.openxmlformats.org/officeDocument/2006/relationships/tags" Target="../tags/tag687.xml"/></Relationships>
</file>

<file path=ppt/slides/_rels/slide639.xml.rels><?xml version="1.0" encoding="UTF-8" standalone="yes"?>
<Relationships xmlns="http://schemas.openxmlformats.org/package/2006/relationships"><Relationship Id="rId3" Type="http://schemas.openxmlformats.org/officeDocument/2006/relationships/notesSlide" Target="../notesSlides/notesSlide638.xml"/><Relationship Id="rId2" Type="http://schemas.openxmlformats.org/officeDocument/2006/relationships/slideLayout" Target="../slideLayouts/slideLayout2.xml"/><Relationship Id="rId1" Type="http://schemas.openxmlformats.org/officeDocument/2006/relationships/tags" Target="../tags/tag688.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40.xml.rels><?xml version="1.0" encoding="UTF-8" standalone="yes"?>
<Relationships xmlns="http://schemas.openxmlformats.org/package/2006/relationships"><Relationship Id="rId3" Type="http://schemas.openxmlformats.org/officeDocument/2006/relationships/notesSlide" Target="../notesSlides/notesSlide639.xml"/><Relationship Id="rId2" Type="http://schemas.openxmlformats.org/officeDocument/2006/relationships/slideLayout" Target="../slideLayouts/slideLayout2.xml"/><Relationship Id="rId1" Type="http://schemas.openxmlformats.org/officeDocument/2006/relationships/tags" Target="../tags/tag689.xml"/></Relationships>
</file>

<file path=ppt/slides/_rels/slide641.xml.rels><?xml version="1.0" encoding="UTF-8" standalone="yes"?>
<Relationships xmlns="http://schemas.openxmlformats.org/package/2006/relationships"><Relationship Id="rId3" Type="http://schemas.openxmlformats.org/officeDocument/2006/relationships/notesSlide" Target="../notesSlides/notesSlide640.xml"/><Relationship Id="rId2" Type="http://schemas.openxmlformats.org/officeDocument/2006/relationships/slideLayout" Target="../slideLayouts/slideLayout2.xml"/><Relationship Id="rId1" Type="http://schemas.openxmlformats.org/officeDocument/2006/relationships/tags" Target="../tags/tag690.xml"/></Relationships>
</file>

<file path=ppt/slides/_rels/slide642.xml.rels><?xml version="1.0" encoding="UTF-8" standalone="yes"?>
<Relationships xmlns="http://schemas.openxmlformats.org/package/2006/relationships"><Relationship Id="rId3" Type="http://schemas.openxmlformats.org/officeDocument/2006/relationships/notesSlide" Target="../notesSlides/notesSlide641.xml"/><Relationship Id="rId2" Type="http://schemas.openxmlformats.org/officeDocument/2006/relationships/slideLayout" Target="../slideLayouts/slideLayout2.xml"/><Relationship Id="rId1" Type="http://schemas.openxmlformats.org/officeDocument/2006/relationships/tags" Target="../tags/tag691.xml"/></Relationships>
</file>

<file path=ppt/slides/_rels/slide643.xml.rels><?xml version="1.0" encoding="UTF-8" standalone="yes"?>
<Relationships xmlns="http://schemas.openxmlformats.org/package/2006/relationships"><Relationship Id="rId8" Type="http://schemas.openxmlformats.org/officeDocument/2006/relationships/oleObject" Target="../embeddings/oleObject140.bin"/><Relationship Id="rId3" Type="http://schemas.openxmlformats.org/officeDocument/2006/relationships/notesSlide" Target="../notesSlides/notesSlide642.xml"/><Relationship Id="rId7" Type="http://schemas.openxmlformats.org/officeDocument/2006/relationships/image" Target="../media/image332.wmf"/><Relationship Id="rId2" Type="http://schemas.openxmlformats.org/officeDocument/2006/relationships/slideLayout" Target="../slideLayouts/slideLayout2.xml"/><Relationship Id="rId1" Type="http://schemas.openxmlformats.org/officeDocument/2006/relationships/tags" Target="../tags/tag692.xml"/><Relationship Id="rId6" Type="http://schemas.openxmlformats.org/officeDocument/2006/relationships/oleObject" Target="../embeddings/oleObject139.bin"/><Relationship Id="rId5" Type="http://schemas.openxmlformats.org/officeDocument/2006/relationships/image" Target="../media/image331.wmf"/><Relationship Id="rId4" Type="http://schemas.openxmlformats.org/officeDocument/2006/relationships/oleObject" Target="../embeddings/oleObject138.bin"/><Relationship Id="rId9" Type="http://schemas.openxmlformats.org/officeDocument/2006/relationships/image" Target="../media/image333.wmf"/></Relationships>
</file>

<file path=ppt/slides/_rels/slide644.xml.rels><?xml version="1.0" encoding="UTF-8" standalone="yes"?>
<Relationships xmlns="http://schemas.openxmlformats.org/package/2006/relationships"><Relationship Id="rId3" Type="http://schemas.openxmlformats.org/officeDocument/2006/relationships/notesSlide" Target="../notesSlides/notesSlide643.xml"/><Relationship Id="rId2" Type="http://schemas.openxmlformats.org/officeDocument/2006/relationships/slideLayout" Target="../slideLayouts/slideLayout2.xml"/><Relationship Id="rId1" Type="http://schemas.openxmlformats.org/officeDocument/2006/relationships/tags" Target="../tags/tag693.xml"/></Relationships>
</file>

<file path=ppt/slides/_rels/slide645.xml.rels><?xml version="1.0" encoding="UTF-8" standalone="yes"?>
<Relationships xmlns="http://schemas.openxmlformats.org/package/2006/relationships"><Relationship Id="rId3" Type="http://schemas.openxmlformats.org/officeDocument/2006/relationships/notesSlide" Target="../notesSlides/notesSlide644.xml"/><Relationship Id="rId2" Type="http://schemas.openxmlformats.org/officeDocument/2006/relationships/slideLayout" Target="../slideLayouts/slideLayout2.xml"/><Relationship Id="rId1" Type="http://schemas.openxmlformats.org/officeDocument/2006/relationships/tags" Target="../tags/tag694.xml"/></Relationships>
</file>

<file path=ppt/slides/_rels/slide646.xml.rels><?xml version="1.0" encoding="UTF-8" standalone="yes"?>
<Relationships xmlns="http://schemas.openxmlformats.org/package/2006/relationships"><Relationship Id="rId3" Type="http://schemas.openxmlformats.org/officeDocument/2006/relationships/notesSlide" Target="../notesSlides/notesSlide645.xml"/><Relationship Id="rId2" Type="http://schemas.openxmlformats.org/officeDocument/2006/relationships/slideLayout" Target="../slideLayouts/slideLayout2.xml"/><Relationship Id="rId1" Type="http://schemas.openxmlformats.org/officeDocument/2006/relationships/tags" Target="../tags/tag695.xml"/></Relationships>
</file>

<file path=ppt/slides/_rels/slide647.xml.rels><?xml version="1.0" encoding="UTF-8" standalone="yes"?>
<Relationships xmlns="http://schemas.openxmlformats.org/package/2006/relationships"><Relationship Id="rId3" Type="http://schemas.openxmlformats.org/officeDocument/2006/relationships/notesSlide" Target="../notesSlides/notesSlide646.xml"/><Relationship Id="rId2" Type="http://schemas.openxmlformats.org/officeDocument/2006/relationships/slideLayout" Target="../slideLayouts/slideLayout2.xml"/><Relationship Id="rId1" Type="http://schemas.openxmlformats.org/officeDocument/2006/relationships/tags" Target="../tags/tag696.xml"/><Relationship Id="rId4" Type="http://schemas.openxmlformats.org/officeDocument/2006/relationships/image" Target="../media/image217.png"/></Relationships>
</file>

<file path=ppt/slides/_rels/slide648.xml.rels><?xml version="1.0" encoding="UTF-8" standalone="yes"?>
<Relationships xmlns="http://schemas.openxmlformats.org/package/2006/relationships"><Relationship Id="rId3" Type="http://schemas.openxmlformats.org/officeDocument/2006/relationships/notesSlide" Target="../notesSlides/notesSlide647.xml"/><Relationship Id="rId2" Type="http://schemas.openxmlformats.org/officeDocument/2006/relationships/slideLayout" Target="../slideLayouts/slideLayout2.xml"/><Relationship Id="rId1" Type="http://schemas.openxmlformats.org/officeDocument/2006/relationships/tags" Target="../tags/tag697.xml"/><Relationship Id="rId4" Type="http://schemas.openxmlformats.org/officeDocument/2006/relationships/image" Target="../media/image334.png"/></Relationships>
</file>

<file path=ppt/slides/_rels/slide649.xml.rels><?xml version="1.0" encoding="UTF-8" standalone="yes"?>
<Relationships xmlns="http://schemas.openxmlformats.org/package/2006/relationships"><Relationship Id="rId3" Type="http://schemas.openxmlformats.org/officeDocument/2006/relationships/notesSlide" Target="../notesSlides/notesSlide648.xml"/><Relationship Id="rId2" Type="http://schemas.openxmlformats.org/officeDocument/2006/relationships/slideLayout" Target="../slideLayouts/slideLayout2.xml"/><Relationship Id="rId1" Type="http://schemas.openxmlformats.org/officeDocument/2006/relationships/tags" Target="../tags/tag698.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650.xml.rels><?xml version="1.0" encoding="UTF-8" standalone="yes"?>
<Relationships xmlns="http://schemas.openxmlformats.org/package/2006/relationships"><Relationship Id="rId3" Type="http://schemas.openxmlformats.org/officeDocument/2006/relationships/notesSlide" Target="../notesSlides/notesSlide649.xml"/><Relationship Id="rId2" Type="http://schemas.openxmlformats.org/officeDocument/2006/relationships/slideLayout" Target="../slideLayouts/slideLayout2.xml"/><Relationship Id="rId1" Type="http://schemas.openxmlformats.org/officeDocument/2006/relationships/tags" Target="../tags/tag699.xml"/><Relationship Id="rId4" Type="http://schemas.openxmlformats.org/officeDocument/2006/relationships/image" Target="../media/image335.png"/></Relationships>
</file>

<file path=ppt/slides/_rels/slide651.xml.rels><?xml version="1.0" encoding="UTF-8" standalone="yes"?>
<Relationships xmlns="http://schemas.openxmlformats.org/package/2006/relationships"><Relationship Id="rId3" Type="http://schemas.openxmlformats.org/officeDocument/2006/relationships/notesSlide" Target="../notesSlides/notesSlide650.xml"/><Relationship Id="rId2" Type="http://schemas.openxmlformats.org/officeDocument/2006/relationships/slideLayout" Target="../slideLayouts/slideLayout2.xml"/><Relationship Id="rId1" Type="http://schemas.openxmlformats.org/officeDocument/2006/relationships/tags" Target="../tags/tag700.xml"/><Relationship Id="rId4" Type="http://schemas.openxmlformats.org/officeDocument/2006/relationships/image" Target="../media/image336.png"/></Relationships>
</file>

<file path=ppt/slides/_rels/slide652.xml.rels><?xml version="1.0" encoding="UTF-8" standalone="yes"?>
<Relationships xmlns="http://schemas.openxmlformats.org/package/2006/relationships"><Relationship Id="rId3" Type="http://schemas.openxmlformats.org/officeDocument/2006/relationships/notesSlide" Target="../notesSlides/notesSlide651.xml"/><Relationship Id="rId2" Type="http://schemas.openxmlformats.org/officeDocument/2006/relationships/slideLayout" Target="../slideLayouts/slideLayout2.xml"/><Relationship Id="rId1" Type="http://schemas.openxmlformats.org/officeDocument/2006/relationships/tags" Target="../tags/tag701.xml"/></Relationships>
</file>

<file path=ppt/slides/_rels/slide653.xml.rels><?xml version="1.0" encoding="UTF-8" standalone="yes"?>
<Relationships xmlns="http://schemas.openxmlformats.org/package/2006/relationships"><Relationship Id="rId3" Type="http://schemas.openxmlformats.org/officeDocument/2006/relationships/notesSlide" Target="../notesSlides/notesSlide652.xml"/><Relationship Id="rId2" Type="http://schemas.openxmlformats.org/officeDocument/2006/relationships/slideLayout" Target="../slideLayouts/slideLayout2.xml"/><Relationship Id="rId1" Type="http://schemas.openxmlformats.org/officeDocument/2006/relationships/tags" Target="../tags/tag702.xml"/></Relationships>
</file>

<file path=ppt/slides/_rels/slide654.xml.rels><?xml version="1.0" encoding="UTF-8" standalone="yes"?>
<Relationships xmlns="http://schemas.openxmlformats.org/package/2006/relationships"><Relationship Id="rId3" Type="http://schemas.openxmlformats.org/officeDocument/2006/relationships/notesSlide" Target="../notesSlides/notesSlide653.xml"/><Relationship Id="rId2" Type="http://schemas.openxmlformats.org/officeDocument/2006/relationships/slideLayout" Target="../slideLayouts/slideLayout2.xml"/><Relationship Id="rId1" Type="http://schemas.openxmlformats.org/officeDocument/2006/relationships/tags" Target="../tags/tag703.xml"/></Relationships>
</file>

<file path=ppt/slides/_rels/slide655.xml.rels><?xml version="1.0" encoding="UTF-8" standalone="yes"?>
<Relationships xmlns="http://schemas.openxmlformats.org/package/2006/relationships"><Relationship Id="rId3" Type="http://schemas.openxmlformats.org/officeDocument/2006/relationships/notesSlide" Target="../notesSlides/notesSlide654.xml"/><Relationship Id="rId7" Type="http://schemas.openxmlformats.org/officeDocument/2006/relationships/image" Target="../media/image338.wmf"/><Relationship Id="rId2" Type="http://schemas.openxmlformats.org/officeDocument/2006/relationships/slideLayout" Target="../slideLayouts/slideLayout2.xml"/><Relationship Id="rId1" Type="http://schemas.openxmlformats.org/officeDocument/2006/relationships/tags" Target="../tags/tag704.xml"/><Relationship Id="rId6" Type="http://schemas.openxmlformats.org/officeDocument/2006/relationships/oleObject" Target="../embeddings/oleObject142.bin"/><Relationship Id="rId5" Type="http://schemas.openxmlformats.org/officeDocument/2006/relationships/image" Target="../media/image337.wmf"/><Relationship Id="rId4" Type="http://schemas.openxmlformats.org/officeDocument/2006/relationships/oleObject" Target="../embeddings/oleObject141.bin"/></Relationships>
</file>

<file path=ppt/slides/_rels/slide656.xml.rels><?xml version="1.0" encoding="UTF-8" standalone="yes"?>
<Relationships xmlns="http://schemas.openxmlformats.org/package/2006/relationships"><Relationship Id="rId3" Type="http://schemas.openxmlformats.org/officeDocument/2006/relationships/notesSlide" Target="../notesSlides/notesSlide655.xml"/><Relationship Id="rId2" Type="http://schemas.openxmlformats.org/officeDocument/2006/relationships/slideLayout" Target="../slideLayouts/slideLayout2.xml"/><Relationship Id="rId1" Type="http://schemas.openxmlformats.org/officeDocument/2006/relationships/tags" Target="../tags/tag705.xml"/></Relationships>
</file>

<file path=ppt/slides/_rels/slide657.xml.rels><?xml version="1.0" encoding="UTF-8" standalone="yes"?>
<Relationships xmlns="http://schemas.openxmlformats.org/package/2006/relationships"><Relationship Id="rId3" Type="http://schemas.openxmlformats.org/officeDocument/2006/relationships/notesSlide" Target="../notesSlides/notesSlide656.xml"/><Relationship Id="rId2" Type="http://schemas.openxmlformats.org/officeDocument/2006/relationships/slideLayout" Target="../slideLayouts/slideLayout2.xml"/><Relationship Id="rId1" Type="http://schemas.openxmlformats.org/officeDocument/2006/relationships/tags" Target="../tags/tag706.xml"/><Relationship Id="rId5" Type="http://schemas.openxmlformats.org/officeDocument/2006/relationships/image" Target="../media/image339.wmf"/><Relationship Id="rId4" Type="http://schemas.openxmlformats.org/officeDocument/2006/relationships/oleObject" Target="../embeddings/oleObject143.bin"/></Relationships>
</file>

<file path=ppt/slides/_rels/slide658.xml.rels><?xml version="1.0" encoding="UTF-8" standalone="yes"?>
<Relationships xmlns="http://schemas.openxmlformats.org/package/2006/relationships"><Relationship Id="rId3" Type="http://schemas.openxmlformats.org/officeDocument/2006/relationships/notesSlide" Target="../notesSlides/notesSlide657.xml"/><Relationship Id="rId7" Type="http://schemas.openxmlformats.org/officeDocument/2006/relationships/image" Target="../media/image338.wmf"/><Relationship Id="rId2" Type="http://schemas.openxmlformats.org/officeDocument/2006/relationships/slideLayout" Target="../slideLayouts/slideLayout2.xml"/><Relationship Id="rId1" Type="http://schemas.openxmlformats.org/officeDocument/2006/relationships/tags" Target="../tags/tag707.xml"/><Relationship Id="rId6" Type="http://schemas.openxmlformats.org/officeDocument/2006/relationships/oleObject" Target="../embeddings/oleObject145.bin"/><Relationship Id="rId5" Type="http://schemas.openxmlformats.org/officeDocument/2006/relationships/image" Target="../media/image337.wmf"/><Relationship Id="rId4" Type="http://schemas.openxmlformats.org/officeDocument/2006/relationships/oleObject" Target="../embeddings/oleObject144.bin"/></Relationships>
</file>

<file path=ppt/slides/_rels/slide659.xml.rels><?xml version="1.0" encoding="UTF-8" standalone="yes"?>
<Relationships xmlns="http://schemas.openxmlformats.org/package/2006/relationships"><Relationship Id="rId8" Type="http://schemas.openxmlformats.org/officeDocument/2006/relationships/oleObject" Target="../embeddings/oleObject148.bin"/><Relationship Id="rId3" Type="http://schemas.openxmlformats.org/officeDocument/2006/relationships/notesSlide" Target="../notesSlides/notesSlide658.xml"/><Relationship Id="rId7" Type="http://schemas.openxmlformats.org/officeDocument/2006/relationships/image" Target="../media/image341.wmf"/><Relationship Id="rId2" Type="http://schemas.openxmlformats.org/officeDocument/2006/relationships/slideLayout" Target="../slideLayouts/slideLayout2.xml"/><Relationship Id="rId1" Type="http://schemas.openxmlformats.org/officeDocument/2006/relationships/tags" Target="../tags/tag708.xml"/><Relationship Id="rId6" Type="http://schemas.openxmlformats.org/officeDocument/2006/relationships/oleObject" Target="../embeddings/oleObject147.bin"/><Relationship Id="rId11" Type="http://schemas.openxmlformats.org/officeDocument/2006/relationships/image" Target="../media/image343.wmf"/><Relationship Id="rId5" Type="http://schemas.openxmlformats.org/officeDocument/2006/relationships/image" Target="../media/image340.wmf"/><Relationship Id="rId10" Type="http://schemas.openxmlformats.org/officeDocument/2006/relationships/oleObject" Target="../embeddings/oleObject149.bin"/><Relationship Id="rId4" Type="http://schemas.openxmlformats.org/officeDocument/2006/relationships/oleObject" Target="../embeddings/oleObject146.bin"/><Relationship Id="rId9" Type="http://schemas.openxmlformats.org/officeDocument/2006/relationships/image" Target="../media/image342.wmf"/></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660.xml.rels><?xml version="1.0" encoding="UTF-8" standalone="yes"?>
<Relationships xmlns="http://schemas.openxmlformats.org/package/2006/relationships"><Relationship Id="rId8" Type="http://schemas.openxmlformats.org/officeDocument/2006/relationships/oleObject" Target="../embeddings/oleObject152.bin"/><Relationship Id="rId3" Type="http://schemas.openxmlformats.org/officeDocument/2006/relationships/notesSlide" Target="../notesSlides/notesSlide659.xml"/><Relationship Id="rId7" Type="http://schemas.openxmlformats.org/officeDocument/2006/relationships/image" Target="../media/image345.wmf"/><Relationship Id="rId2" Type="http://schemas.openxmlformats.org/officeDocument/2006/relationships/slideLayout" Target="../slideLayouts/slideLayout2.xml"/><Relationship Id="rId1" Type="http://schemas.openxmlformats.org/officeDocument/2006/relationships/tags" Target="../tags/tag709.xml"/><Relationship Id="rId6" Type="http://schemas.openxmlformats.org/officeDocument/2006/relationships/oleObject" Target="../embeddings/oleObject151.bin"/><Relationship Id="rId11" Type="http://schemas.openxmlformats.org/officeDocument/2006/relationships/image" Target="../media/image343.wmf"/><Relationship Id="rId5" Type="http://schemas.openxmlformats.org/officeDocument/2006/relationships/image" Target="../media/image344.wmf"/><Relationship Id="rId10" Type="http://schemas.openxmlformats.org/officeDocument/2006/relationships/oleObject" Target="../embeddings/oleObject153.bin"/><Relationship Id="rId4" Type="http://schemas.openxmlformats.org/officeDocument/2006/relationships/oleObject" Target="../embeddings/oleObject150.bin"/><Relationship Id="rId9" Type="http://schemas.openxmlformats.org/officeDocument/2006/relationships/image" Target="../media/image342.wmf"/></Relationships>
</file>

<file path=ppt/slides/_rels/slide661.xml.rels><?xml version="1.0" encoding="UTF-8" standalone="yes"?>
<Relationships xmlns="http://schemas.openxmlformats.org/package/2006/relationships"><Relationship Id="rId3" Type="http://schemas.openxmlformats.org/officeDocument/2006/relationships/notesSlide" Target="../notesSlides/notesSlide660.xml"/><Relationship Id="rId7" Type="http://schemas.openxmlformats.org/officeDocument/2006/relationships/image" Target="../media/image347.wmf"/><Relationship Id="rId2" Type="http://schemas.openxmlformats.org/officeDocument/2006/relationships/slideLayout" Target="../slideLayouts/slideLayout2.xml"/><Relationship Id="rId1" Type="http://schemas.openxmlformats.org/officeDocument/2006/relationships/tags" Target="../tags/tag710.xml"/><Relationship Id="rId6" Type="http://schemas.openxmlformats.org/officeDocument/2006/relationships/oleObject" Target="../embeddings/oleObject155.bin"/><Relationship Id="rId5" Type="http://schemas.openxmlformats.org/officeDocument/2006/relationships/image" Target="../media/image346.wmf"/><Relationship Id="rId4" Type="http://schemas.openxmlformats.org/officeDocument/2006/relationships/oleObject" Target="../embeddings/oleObject154.bin"/></Relationships>
</file>

<file path=ppt/slides/_rels/slide662.xml.rels><?xml version="1.0" encoding="UTF-8" standalone="yes"?>
<Relationships xmlns="http://schemas.openxmlformats.org/package/2006/relationships"><Relationship Id="rId3" Type="http://schemas.openxmlformats.org/officeDocument/2006/relationships/notesSlide" Target="../notesSlides/notesSlide661.xml"/><Relationship Id="rId2" Type="http://schemas.openxmlformats.org/officeDocument/2006/relationships/slideLayout" Target="../slideLayouts/slideLayout2.xml"/><Relationship Id="rId1" Type="http://schemas.openxmlformats.org/officeDocument/2006/relationships/tags" Target="../tags/tag711.xml"/></Relationships>
</file>

<file path=ppt/slides/_rels/slide663.xml.rels><?xml version="1.0" encoding="UTF-8" standalone="yes"?>
<Relationships xmlns="http://schemas.openxmlformats.org/package/2006/relationships"><Relationship Id="rId3" Type="http://schemas.openxmlformats.org/officeDocument/2006/relationships/notesSlide" Target="../notesSlides/notesSlide662.xml"/><Relationship Id="rId2" Type="http://schemas.openxmlformats.org/officeDocument/2006/relationships/slideLayout" Target="../slideLayouts/slideLayout2.xml"/><Relationship Id="rId1" Type="http://schemas.openxmlformats.org/officeDocument/2006/relationships/tags" Target="../tags/tag712.xml"/><Relationship Id="rId4" Type="http://schemas.openxmlformats.org/officeDocument/2006/relationships/image" Target="../media/image348.png"/></Relationships>
</file>

<file path=ppt/slides/_rels/slide664.xml.rels><?xml version="1.0" encoding="UTF-8" standalone="yes"?>
<Relationships xmlns="http://schemas.openxmlformats.org/package/2006/relationships"><Relationship Id="rId3" Type="http://schemas.openxmlformats.org/officeDocument/2006/relationships/notesSlide" Target="../notesSlides/notesSlide663.xml"/><Relationship Id="rId2" Type="http://schemas.openxmlformats.org/officeDocument/2006/relationships/slideLayout" Target="../slideLayouts/slideLayout2.xml"/><Relationship Id="rId1" Type="http://schemas.openxmlformats.org/officeDocument/2006/relationships/tags" Target="../tags/tag713.xml"/></Relationships>
</file>

<file path=ppt/slides/_rels/slide665.xml.rels><?xml version="1.0" encoding="UTF-8" standalone="yes"?>
<Relationships xmlns="http://schemas.openxmlformats.org/package/2006/relationships"><Relationship Id="rId3" Type="http://schemas.openxmlformats.org/officeDocument/2006/relationships/notesSlide" Target="../notesSlides/notesSlide664.xml"/><Relationship Id="rId2" Type="http://schemas.openxmlformats.org/officeDocument/2006/relationships/slideLayout" Target="../slideLayouts/slideLayout2.xml"/><Relationship Id="rId1" Type="http://schemas.openxmlformats.org/officeDocument/2006/relationships/tags" Target="../tags/tag714.xml"/><Relationship Id="rId4" Type="http://schemas.openxmlformats.org/officeDocument/2006/relationships/image" Target="../media/image349.png"/></Relationships>
</file>

<file path=ppt/slides/_rels/slide666.xml.rels><?xml version="1.0" encoding="UTF-8" standalone="yes"?>
<Relationships xmlns="http://schemas.openxmlformats.org/package/2006/relationships"><Relationship Id="rId3" Type="http://schemas.openxmlformats.org/officeDocument/2006/relationships/notesSlide" Target="../notesSlides/notesSlide665.xml"/><Relationship Id="rId2" Type="http://schemas.openxmlformats.org/officeDocument/2006/relationships/slideLayout" Target="../slideLayouts/slideLayout2.xml"/><Relationship Id="rId1" Type="http://schemas.openxmlformats.org/officeDocument/2006/relationships/tags" Target="../tags/tag715.xml"/><Relationship Id="rId5" Type="http://schemas.openxmlformats.org/officeDocument/2006/relationships/image" Target="../media/image351.png"/><Relationship Id="rId4" Type="http://schemas.openxmlformats.org/officeDocument/2006/relationships/image" Target="../media/image350.png"/></Relationships>
</file>

<file path=ppt/slides/_rels/slide667.xml.rels><?xml version="1.0" encoding="UTF-8" standalone="yes"?>
<Relationships xmlns="http://schemas.openxmlformats.org/package/2006/relationships"><Relationship Id="rId3" Type="http://schemas.openxmlformats.org/officeDocument/2006/relationships/notesSlide" Target="../notesSlides/notesSlide666.xml"/><Relationship Id="rId7" Type="http://schemas.openxmlformats.org/officeDocument/2006/relationships/image" Target="../media/image338.wmf"/><Relationship Id="rId2" Type="http://schemas.openxmlformats.org/officeDocument/2006/relationships/slideLayout" Target="../slideLayouts/slideLayout2.xml"/><Relationship Id="rId1" Type="http://schemas.openxmlformats.org/officeDocument/2006/relationships/tags" Target="../tags/tag716.xml"/><Relationship Id="rId6" Type="http://schemas.openxmlformats.org/officeDocument/2006/relationships/oleObject" Target="../embeddings/oleObject157.bin"/><Relationship Id="rId5" Type="http://schemas.openxmlformats.org/officeDocument/2006/relationships/image" Target="../media/image337.wmf"/><Relationship Id="rId4" Type="http://schemas.openxmlformats.org/officeDocument/2006/relationships/oleObject" Target="../embeddings/oleObject156.bin"/></Relationships>
</file>

<file path=ppt/slides/_rels/slide668.xml.rels><?xml version="1.0" encoding="UTF-8" standalone="yes"?>
<Relationships xmlns="http://schemas.openxmlformats.org/package/2006/relationships"><Relationship Id="rId3" Type="http://schemas.openxmlformats.org/officeDocument/2006/relationships/notesSlide" Target="../notesSlides/notesSlide667.xml"/><Relationship Id="rId2" Type="http://schemas.openxmlformats.org/officeDocument/2006/relationships/slideLayout" Target="../slideLayouts/slideLayout2.xml"/><Relationship Id="rId1" Type="http://schemas.openxmlformats.org/officeDocument/2006/relationships/tags" Target="../tags/tag717.xml"/><Relationship Id="rId5" Type="http://schemas.openxmlformats.org/officeDocument/2006/relationships/image" Target="../media/image353.png"/><Relationship Id="rId4" Type="http://schemas.openxmlformats.org/officeDocument/2006/relationships/image" Target="../media/image352.png"/></Relationships>
</file>

<file path=ppt/slides/_rels/slide669.xml.rels><?xml version="1.0" encoding="UTF-8" standalone="yes"?>
<Relationships xmlns="http://schemas.openxmlformats.org/package/2006/relationships"><Relationship Id="rId3" Type="http://schemas.openxmlformats.org/officeDocument/2006/relationships/notesSlide" Target="../notesSlides/notesSlide668.xml"/><Relationship Id="rId2" Type="http://schemas.openxmlformats.org/officeDocument/2006/relationships/slideLayout" Target="../slideLayouts/slideLayout2.xml"/><Relationship Id="rId1" Type="http://schemas.openxmlformats.org/officeDocument/2006/relationships/tags" Target="../tags/tag718.xml"/><Relationship Id="rId4" Type="http://schemas.openxmlformats.org/officeDocument/2006/relationships/image" Target="../media/image35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670.xml.rels><?xml version="1.0" encoding="UTF-8" standalone="yes"?>
<Relationships xmlns="http://schemas.openxmlformats.org/package/2006/relationships"><Relationship Id="rId3" Type="http://schemas.openxmlformats.org/officeDocument/2006/relationships/notesSlide" Target="../notesSlides/notesSlide669.xml"/><Relationship Id="rId2" Type="http://schemas.openxmlformats.org/officeDocument/2006/relationships/slideLayout" Target="../slideLayouts/slideLayout2.xml"/><Relationship Id="rId1" Type="http://schemas.openxmlformats.org/officeDocument/2006/relationships/tags" Target="../tags/tag719.xml"/></Relationships>
</file>

<file path=ppt/slides/_rels/slide671.xml.rels><?xml version="1.0" encoding="UTF-8" standalone="yes"?>
<Relationships xmlns="http://schemas.openxmlformats.org/package/2006/relationships"><Relationship Id="rId3" Type="http://schemas.openxmlformats.org/officeDocument/2006/relationships/notesSlide" Target="../notesSlides/notesSlide670.xml"/><Relationship Id="rId2" Type="http://schemas.openxmlformats.org/officeDocument/2006/relationships/slideLayout" Target="../slideLayouts/slideLayout2.xml"/><Relationship Id="rId1" Type="http://schemas.openxmlformats.org/officeDocument/2006/relationships/tags" Target="../tags/tag720.xml"/><Relationship Id="rId5" Type="http://schemas.openxmlformats.org/officeDocument/2006/relationships/image" Target="../media/image356.png"/><Relationship Id="rId4" Type="http://schemas.openxmlformats.org/officeDocument/2006/relationships/image" Target="../media/image355.png"/></Relationships>
</file>

<file path=ppt/slides/_rels/slide672.xml.rels><?xml version="1.0" encoding="UTF-8" standalone="yes"?>
<Relationships xmlns="http://schemas.openxmlformats.org/package/2006/relationships"><Relationship Id="rId3" Type="http://schemas.openxmlformats.org/officeDocument/2006/relationships/notesSlide" Target="../notesSlides/notesSlide671.xml"/><Relationship Id="rId2" Type="http://schemas.openxmlformats.org/officeDocument/2006/relationships/slideLayout" Target="../slideLayouts/slideLayout2.xml"/><Relationship Id="rId1" Type="http://schemas.openxmlformats.org/officeDocument/2006/relationships/tags" Target="../tags/tag721.xml"/><Relationship Id="rId4" Type="http://schemas.openxmlformats.org/officeDocument/2006/relationships/image" Target="../media/image357.png"/></Relationships>
</file>

<file path=ppt/slides/_rels/slide673.xml.rels><?xml version="1.0" encoding="UTF-8" standalone="yes"?>
<Relationships xmlns="http://schemas.openxmlformats.org/package/2006/relationships"><Relationship Id="rId3" Type="http://schemas.openxmlformats.org/officeDocument/2006/relationships/notesSlide" Target="../notesSlides/notesSlide672.xml"/><Relationship Id="rId2" Type="http://schemas.openxmlformats.org/officeDocument/2006/relationships/slideLayout" Target="../slideLayouts/slideLayout2.xml"/><Relationship Id="rId1" Type="http://schemas.openxmlformats.org/officeDocument/2006/relationships/tags" Target="../tags/tag722.xml"/><Relationship Id="rId5" Type="http://schemas.openxmlformats.org/officeDocument/2006/relationships/image" Target="../media/image359.png"/><Relationship Id="rId4" Type="http://schemas.openxmlformats.org/officeDocument/2006/relationships/image" Target="../media/image358.png"/></Relationships>
</file>

<file path=ppt/slides/_rels/slide674.xml.rels><?xml version="1.0" encoding="UTF-8" standalone="yes"?>
<Relationships xmlns="http://schemas.openxmlformats.org/package/2006/relationships"><Relationship Id="rId3" Type="http://schemas.openxmlformats.org/officeDocument/2006/relationships/notesSlide" Target="../notesSlides/notesSlide673.xml"/><Relationship Id="rId2" Type="http://schemas.openxmlformats.org/officeDocument/2006/relationships/slideLayout" Target="../slideLayouts/slideLayout2.xml"/><Relationship Id="rId1" Type="http://schemas.openxmlformats.org/officeDocument/2006/relationships/tags" Target="../tags/tag723.xml"/></Relationships>
</file>

<file path=ppt/slides/_rels/slide675.xml.rels><?xml version="1.0" encoding="UTF-8" standalone="yes"?>
<Relationships xmlns="http://schemas.openxmlformats.org/package/2006/relationships"><Relationship Id="rId3" Type="http://schemas.openxmlformats.org/officeDocument/2006/relationships/notesSlide" Target="../notesSlides/notesSlide674.xml"/><Relationship Id="rId2" Type="http://schemas.openxmlformats.org/officeDocument/2006/relationships/slideLayout" Target="../slideLayouts/slideLayout2.xml"/><Relationship Id="rId1" Type="http://schemas.openxmlformats.org/officeDocument/2006/relationships/tags" Target="../tags/tag724.xml"/></Relationships>
</file>

<file path=ppt/slides/_rels/slide676.xml.rels><?xml version="1.0" encoding="UTF-8" standalone="yes"?>
<Relationships xmlns="http://schemas.openxmlformats.org/package/2006/relationships"><Relationship Id="rId3" Type="http://schemas.openxmlformats.org/officeDocument/2006/relationships/notesSlide" Target="../notesSlides/notesSlide675.xml"/><Relationship Id="rId2" Type="http://schemas.openxmlformats.org/officeDocument/2006/relationships/slideLayout" Target="../slideLayouts/slideLayout2.xml"/><Relationship Id="rId1" Type="http://schemas.openxmlformats.org/officeDocument/2006/relationships/tags" Target="../tags/tag725.xml"/><Relationship Id="rId5" Type="http://schemas.openxmlformats.org/officeDocument/2006/relationships/image" Target="../media/image361.png"/><Relationship Id="rId4" Type="http://schemas.openxmlformats.org/officeDocument/2006/relationships/image" Target="../media/image360.png"/></Relationships>
</file>

<file path=ppt/slides/_rels/slide677.xml.rels><?xml version="1.0" encoding="UTF-8" standalone="yes"?>
<Relationships xmlns="http://schemas.openxmlformats.org/package/2006/relationships"><Relationship Id="rId3" Type="http://schemas.openxmlformats.org/officeDocument/2006/relationships/notesSlide" Target="../notesSlides/notesSlide676.xml"/><Relationship Id="rId2" Type="http://schemas.openxmlformats.org/officeDocument/2006/relationships/slideLayout" Target="../slideLayouts/slideLayout2.xml"/><Relationship Id="rId1" Type="http://schemas.openxmlformats.org/officeDocument/2006/relationships/tags" Target="../tags/tag726.xml"/></Relationships>
</file>

<file path=ppt/slides/_rels/slide678.xml.rels><?xml version="1.0" encoding="UTF-8" standalone="yes"?>
<Relationships xmlns="http://schemas.openxmlformats.org/package/2006/relationships"><Relationship Id="rId3" Type="http://schemas.openxmlformats.org/officeDocument/2006/relationships/notesSlide" Target="../notesSlides/notesSlide677.xml"/><Relationship Id="rId2" Type="http://schemas.openxmlformats.org/officeDocument/2006/relationships/slideLayout" Target="../slideLayouts/slideLayout2.xml"/><Relationship Id="rId1" Type="http://schemas.openxmlformats.org/officeDocument/2006/relationships/tags" Target="../tags/tag727.xml"/><Relationship Id="rId4" Type="http://schemas.openxmlformats.org/officeDocument/2006/relationships/image" Target="../media/image362.png"/></Relationships>
</file>

<file path=ppt/slides/_rels/slide679.xml.rels><?xml version="1.0" encoding="UTF-8" standalone="yes"?>
<Relationships xmlns="http://schemas.openxmlformats.org/package/2006/relationships"><Relationship Id="rId3" Type="http://schemas.openxmlformats.org/officeDocument/2006/relationships/notesSlide" Target="../notesSlides/notesSlide678.xml"/><Relationship Id="rId2" Type="http://schemas.openxmlformats.org/officeDocument/2006/relationships/slideLayout" Target="../slideLayouts/slideLayout2.xml"/><Relationship Id="rId1" Type="http://schemas.openxmlformats.org/officeDocument/2006/relationships/tags" Target="../tags/tag728.xml"/><Relationship Id="rId4" Type="http://schemas.openxmlformats.org/officeDocument/2006/relationships/image" Target="../media/image36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680.xml.rels><?xml version="1.0" encoding="UTF-8" standalone="yes"?>
<Relationships xmlns="http://schemas.openxmlformats.org/package/2006/relationships"><Relationship Id="rId3" Type="http://schemas.openxmlformats.org/officeDocument/2006/relationships/notesSlide" Target="../notesSlides/notesSlide679.xml"/><Relationship Id="rId2" Type="http://schemas.openxmlformats.org/officeDocument/2006/relationships/slideLayout" Target="../slideLayouts/slideLayout2.xml"/><Relationship Id="rId1" Type="http://schemas.openxmlformats.org/officeDocument/2006/relationships/tags" Target="../tags/tag729.xml"/></Relationships>
</file>

<file path=ppt/slides/_rels/slide681.xml.rels><?xml version="1.0" encoding="UTF-8" standalone="yes"?>
<Relationships xmlns="http://schemas.openxmlformats.org/package/2006/relationships"><Relationship Id="rId3" Type="http://schemas.openxmlformats.org/officeDocument/2006/relationships/notesSlide" Target="../notesSlides/notesSlide680.xml"/><Relationship Id="rId2" Type="http://schemas.openxmlformats.org/officeDocument/2006/relationships/slideLayout" Target="../slideLayouts/slideLayout2.xml"/><Relationship Id="rId1" Type="http://schemas.openxmlformats.org/officeDocument/2006/relationships/tags" Target="../tags/tag730.xml"/><Relationship Id="rId4" Type="http://schemas.openxmlformats.org/officeDocument/2006/relationships/image" Target="../media/image364.png"/></Relationships>
</file>

<file path=ppt/slides/_rels/slide682.xml.rels><?xml version="1.0" encoding="UTF-8" standalone="yes"?>
<Relationships xmlns="http://schemas.openxmlformats.org/package/2006/relationships"><Relationship Id="rId3" Type="http://schemas.openxmlformats.org/officeDocument/2006/relationships/notesSlide" Target="../notesSlides/notesSlide681.xml"/><Relationship Id="rId2" Type="http://schemas.openxmlformats.org/officeDocument/2006/relationships/slideLayout" Target="../slideLayouts/slideLayout2.xml"/><Relationship Id="rId1" Type="http://schemas.openxmlformats.org/officeDocument/2006/relationships/tags" Target="../tags/tag731.xml"/><Relationship Id="rId4" Type="http://schemas.openxmlformats.org/officeDocument/2006/relationships/image" Target="../media/image365.png"/></Relationships>
</file>

<file path=ppt/slides/_rels/slide683.xml.rels><?xml version="1.0" encoding="UTF-8" standalone="yes"?>
<Relationships xmlns="http://schemas.openxmlformats.org/package/2006/relationships"><Relationship Id="rId3" Type="http://schemas.openxmlformats.org/officeDocument/2006/relationships/notesSlide" Target="../notesSlides/notesSlide682.xml"/><Relationship Id="rId2" Type="http://schemas.openxmlformats.org/officeDocument/2006/relationships/slideLayout" Target="../slideLayouts/slideLayout1.xml"/><Relationship Id="rId1" Type="http://schemas.openxmlformats.org/officeDocument/2006/relationships/tags" Target="../tags/tag732.xml"/></Relationships>
</file>

<file path=ppt/slides/_rels/slide684.xml.rels><?xml version="1.0" encoding="UTF-8" standalone="yes"?>
<Relationships xmlns="http://schemas.openxmlformats.org/package/2006/relationships"><Relationship Id="rId8" Type="http://schemas.openxmlformats.org/officeDocument/2006/relationships/oleObject" Target="../embeddings/oleObject160.bin"/><Relationship Id="rId3" Type="http://schemas.openxmlformats.org/officeDocument/2006/relationships/notesSlide" Target="../notesSlides/notesSlide683.xml"/><Relationship Id="rId7" Type="http://schemas.openxmlformats.org/officeDocument/2006/relationships/image" Target="../media/image367.wmf"/><Relationship Id="rId2" Type="http://schemas.openxmlformats.org/officeDocument/2006/relationships/slideLayout" Target="../slideLayouts/slideLayout2.xml"/><Relationship Id="rId1" Type="http://schemas.openxmlformats.org/officeDocument/2006/relationships/tags" Target="../tags/tag733.xml"/><Relationship Id="rId6" Type="http://schemas.openxmlformats.org/officeDocument/2006/relationships/oleObject" Target="../embeddings/oleObject159.bin"/><Relationship Id="rId5" Type="http://schemas.openxmlformats.org/officeDocument/2006/relationships/image" Target="../media/image366.wmf"/><Relationship Id="rId4" Type="http://schemas.openxmlformats.org/officeDocument/2006/relationships/oleObject" Target="../embeddings/oleObject158.bin"/><Relationship Id="rId9" Type="http://schemas.openxmlformats.org/officeDocument/2006/relationships/image" Target="../media/image368.wmf"/></Relationships>
</file>

<file path=ppt/slides/_rels/slide685.xml.rels><?xml version="1.0" encoding="UTF-8" standalone="yes"?>
<Relationships xmlns="http://schemas.openxmlformats.org/package/2006/relationships"><Relationship Id="rId3" Type="http://schemas.openxmlformats.org/officeDocument/2006/relationships/notesSlide" Target="../notesSlides/notesSlide684.xml"/><Relationship Id="rId2" Type="http://schemas.openxmlformats.org/officeDocument/2006/relationships/slideLayout" Target="../slideLayouts/slideLayout2.xml"/><Relationship Id="rId1" Type="http://schemas.openxmlformats.org/officeDocument/2006/relationships/tags" Target="../tags/tag734.xml"/></Relationships>
</file>

<file path=ppt/slides/_rels/slide686.xml.rels><?xml version="1.0" encoding="UTF-8" standalone="yes"?>
<Relationships xmlns="http://schemas.openxmlformats.org/package/2006/relationships"><Relationship Id="rId8" Type="http://schemas.openxmlformats.org/officeDocument/2006/relationships/oleObject" Target="../embeddings/oleObject163.bin"/><Relationship Id="rId3" Type="http://schemas.openxmlformats.org/officeDocument/2006/relationships/notesSlide" Target="../notesSlides/notesSlide685.xml"/><Relationship Id="rId7" Type="http://schemas.openxmlformats.org/officeDocument/2006/relationships/image" Target="../media/image370.wmf"/><Relationship Id="rId2" Type="http://schemas.openxmlformats.org/officeDocument/2006/relationships/slideLayout" Target="../slideLayouts/slideLayout2.xml"/><Relationship Id="rId1" Type="http://schemas.openxmlformats.org/officeDocument/2006/relationships/tags" Target="../tags/tag735.xml"/><Relationship Id="rId6" Type="http://schemas.openxmlformats.org/officeDocument/2006/relationships/oleObject" Target="../embeddings/oleObject162.bin"/><Relationship Id="rId5" Type="http://schemas.openxmlformats.org/officeDocument/2006/relationships/image" Target="../media/image369.wmf"/><Relationship Id="rId10" Type="http://schemas.openxmlformats.org/officeDocument/2006/relationships/oleObject" Target="../embeddings/oleObject164.bin"/><Relationship Id="rId4" Type="http://schemas.openxmlformats.org/officeDocument/2006/relationships/oleObject" Target="../embeddings/oleObject161.bin"/><Relationship Id="rId9" Type="http://schemas.openxmlformats.org/officeDocument/2006/relationships/image" Target="../media/image371.wmf"/></Relationships>
</file>

<file path=ppt/slides/_rels/slide687.xml.rels><?xml version="1.0" encoding="UTF-8" standalone="yes"?>
<Relationships xmlns="http://schemas.openxmlformats.org/package/2006/relationships"><Relationship Id="rId8" Type="http://schemas.openxmlformats.org/officeDocument/2006/relationships/oleObject" Target="../embeddings/oleObject167.bin"/><Relationship Id="rId13" Type="http://schemas.openxmlformats.org/officeDocument/2006/relationships/image" Target="../media/image375.wmf"/><Relationship Id="rId3" Type="http://schemas.openxmlformats.org/officeDocument/2006/relationships/notesSlide" Target="../notesSlides/notesSlide686.xml"/><Relationship Id="rId7" Type="http://schemas.openxmlformats.org/officeDocument/2006/relationships/image" Target="../media/image373.wmf"/><Relationship Id="rId12" Type="http://schemas.openxmlformats.org/officeDocument/2006/relationships/oleObject" Target="../embeddings/oleObject169.bin"/><Relationship Id="rId2" Type="http://schemas.openxmlformats.org/officeDocument/2006/relationships/slideLayout" Target="../slideLayouts/slideLayout2.xml"/><Relationship Id="rId1" Type="http://schemas.openxmlformats.org/officeDocument/2006/relationships/tags" Target="../tags/tag736.xml"/><Relationship Id="rId6" Type="http://schemas.openxmlformats.org/officeDocument/2006/relationships/oleObject" Target="../embeddings/oleObject166.bin"/><Relationship Id="rId11" Type="http://schemas.openxmlformats.org/officeDocument/2006/relationships/image" Target="../media/image374.wmf"/><Relationship Id="rId5" Type="http://schemas.openxmlformats.org/officeDocument/2006/relationships/image" Target="../media/image372.wmf"/><Relationship Id="rId15" Type="http://schemas.openxmlformats.org/officeDocument/2006/relationships/image" Target="../media/image376.wmf"/><Relationship Id="rId10" Type="http://schemas.openxmlformats.org/officeDocument/2006/relationships/oleObject" Target="../embeddings/oleObject168.bin"/><Relationship Id="rId4" Type="http://schemas.openxmlformats.org/officeDocument/2006/relationships/oleObject" Target="../embeddings/oleObject165.bin"/><Relationship Id="rId9" Type="http://schemas.openxmlformats.org/officeDocument/2006/relationships/image" Target="../media/image366.wmf"/><Relationship Id="rId14" Type="http://schemas.openxmlformats.org/officeDocument/2006/relationships/oleObject" Target="../embeddings/oleObject170.bin"/></Relationships>
</file>

<file path=ppt/slides/_rels/slide688.xml.rels><?xml version="1.0" encoding="UTF-8" standalone="yes"?>
<Relationships xmlns="http://schemas.openxmlformats.org/package/2006/relationships"><Relationship Id="rId3" Type="http://schemas.openxmlformats.org/officeDocument/2006/relationships/notesSlide" Target="../notesSlides/notesSlide687.xml"/><Relationship Id="rId2" Type="http://schemas.openxmlformats.org/officeDocument/2006/relationships/slideLayout" Target="../slideLayouts/slideLayout2.xml"/><Relationship Id="rId1" Type="http://schemas.openxmlformats.org/officeDocument/2006/relationships/tags" Target="../tags/tag737.xml"/></Relationships>
</file>

<file path=ppt/slides/_rels/slide689.xml.rels><?xml version="1.0" encoding="UTF-8" standalone="yes"?>
<Relationships xmlns="http://schemas.openxmlformats.org/package/2006/relationships"><Relationship Id="rId3" Type="http://schemas.openxmlformats.org/officeDocument/2006/relationships/notesSlide" Target="../notesSlides/notesSlide688.xml"/><Relationship Id="rId2" Type="http://schemas.openxmlformats.org/officeDocument/2006/relationships/slideLayout" Target="../slideLayouts/slideLayout2.xml"/><Relationship Id="rId1" Type="http://schemas.openxmlformats.org/officeDocument/2006/relationships/tags" Target="../tags/tag738.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690.xml.rels><?xml version="1.0" encoding="UTF-8" standalone="yes"?>
<Relationships xmlns="http://schemas.openxmlformats.org/package/2006/relationships"><Relationship Id="rId3" Type="http://schemas.openxmlformats.org/officeDocument/2006/relationships/notesSlide" Target="../notesSlides/notesSlide689.xml"/><Relationship Id="rId2" Type="http://schemas.openxmlformats.org/officeDocument/2006/relationships/slideLayout" Target="../slideLayouts/slideLayout2.xml"/><Relationship Id="rId1" Type="http://schemas.openxmlformats.org/officeDocument/2006/relationships/tags" Target="../tags/tag739.xml"/><Relationship Id="rId4" Type="http://schemas.openxmlformats.org/officeDocument/2006/relationships/image" Target="../media/image377.png"/></Relationships>
</file>

<file path=ppt/slides/_rels/slide691.xml.rels><?xml version="1.0" encoding="UTF-8" standalone="yes"?>
<Relationships xmlns="http://schemas.openxmlformats.org/package/2006/relationships"><Relationship Id="rId3" Type="http://schemas.openxmlformats.org/officeDocument/2006/relationships/notesSlide" Target="../notesSlides/notesSlide690.xml"/><Relationship Id="rId2" Type="http://schemas.openxmlformats.org/officeDocument/2006/relationships/slideLayout" Target="../slideLayouts/slideLayout2.xml"/><Relationship Id="rId1" Type="http://schemas.openxmlformats.org/officeDocument/2006/relationships/tags" Target="../tags/tag740.xml"/><Relationship Id="rId4" Type="http://schemas.openxmlformats.org/officeDocument/2006/relationships/image" Target="../media/image378.png"/></Relationships>
</file>

<file path=ppt/slides/_rels/slide692.xml.rels><?xml version="1.0" encoding="UTF-8" standalone="yes"?>
<Relationships xmlns="http://schemas.openxmlformats.org/package/2006/relationships"><Relationship Id="rId3" Type="http://schemas.openxmlformats.org/officeDocument/2006/relationships/notesSlide" Target="../notesSlides/notesSlide691.xml"/><Relationship Id="rId2" Type="http://schemas.openxmlformats.org/officeDocument/2006/relationships/slideLayout" Target="../slideLayouts/slideLayout2.xml"/><Relationship Id="rId1" Type="http://schemas.openxmlformats.org/officeDocument/2006/relationships/tags" Target="../tags/tag741.xml"/></Relationships>
</file>

<file path=ppt/slides/_rels/slide693.xml.rels><?xml version="1.0" encoding="UTF-8" standalone="yes"?>
<Relationships xmlns="http://schemas.openxmlformats.org/package/2006/relationships"><Relationship Id="rId3" Type="http://schemas.openxmlformats.org/officeDocument/2006/relationships/notesSlide" Target="../notesSlides/notesSlide692.xml"/><Relationship Id="rId2" Type="http://schemas.openxmlformats.org/officeDocument/2006/relationships/slideLayout" Target="../slideLayouts/slideLayout2.xml"/><Relationship Id="rId1" Type="http://schemas.openxmlformats.org/officeDocument/2006/relationships/tags" Target="../tags/tag742.xml"/><Relationship Id="rId6" Type="http://schemas.openxmlformats.org/officeDocument/2006/relationships/image" Target="../media/image381.png"/><Relationship Id="rId5" Type="http://schemas.openxmlformats.org/officeDocument/2006/relationships/image" Target="../media/image380.png"/><Relationship Id="rId4" Type="http://schemas.openxmlformats.org/officeDocument/2006/relationships/image" Target="../media/image379.png"/></Relationships>
</file>

<file path=ppt/slides/_rels/slide694.xml.rels><?xml version="1.0" encoding="UTF-8" standalone="yes"?>
<Relationships xmlns="http://schemas.openxmlformats.org/package/2006/relationships"><Relationship Id="rId3" Type="http://schemas.openxmlformats.org/officeDocument/2006/relationships/notesSlide" Target="../notesSlides/notesSlide693.xml"/><Relationship Id="rId2" Type="http://schemas.openxmlformats.org/officeDocument/2006/relationships/slideLayout" Target="../slideLayouts/slideLayout2.xml"/><Relationship Id="rId1" Type="http://schemas.openxmlformats.org/officeDocument/2006/relationships/tags" Target="../tags/tag743.xml"/><Relationship Id="rId4" Type="http://schemas.openxmlformats.org/officeDocument/2006/relationships/image" Target="../media/image382.jpeg"/></Relationships>
</file>

<file path=ppt/slides/_rels/slide695.xml.rels><?xml version="1.0" encoding="UTF-8" standalone="yes"?>
<Relationships xmlns="http://schemas.openxmlformats.org/package/2006/relationships"><Relationship Id="rId3" Type="http://schemas.openxmlformats.org/officeDocument/2006/relationships/notesSlide" Target="../notesSlides/notesSlide694.xml"/><Relationship Id="rId2" Type="http://schemas.openxmlformats.org/officeDocument/2006/relationships/slideLayout" Target="../slideLayouts/slideLayout1.xml"/><Relationship Id="rId1" Type="http://schemas.openxmlformats.org/officeDocument/2006/relationships/tags" Target="../tags/tag744.xml"/></Relationships>
</file>

<file path=ppt/slides/_rels/slide696.xml.rels><?xml version="1.0" encoding="UTF-8" standalone="yes"?>
<Relationships xmlns="http://schemas.openxmlformats.org/package/2006/relationships"><Relationship Id="rId3" Type="http://schemas.openxmlformats.org/officeDocument/2006/relationships/notesSlide" Target="../notesSlides/notesSlide695.xml"/><Relationship Id="rId2" Type="http://schemas.openxmlformats.org/officeDocument/2006/relationships/slideLayout" Target="../slideLayouts/slideLayout2.xml"/><Relationship Id="rId1" Type="http://schemas.openxmlformats.org/officeDocument/2006/relationships/tags" Target="../tags/tag745.xml"/><Relationship Id="rId5" Type="http://schemas.openxmlformats.org/officeDocument/2006/relationships/image" Target="../media/image383.wmf"/><Relationship Id="rId4" Type="http://schemas.openxmlformats.org/officeDocument/2006/relationships/oleObject" Target="../embeddings/oleObject171.bin"/></Relationships>
</file>

<file path=ppt/slides/_rels/slide697.xml.rels><?xml version="1.0" encoding="UTF-8" standalone="yes"?>
<Relationships xmlns="http://schemas.openxmlformats.org/package/2006/relationships"><Relationship Id="rId3" Type="http://schemas.openxmlformats.org/officeDocument/2006/relationships/notesSlide" Target="../notesSlides/notesSlide696.xml"/><Relationship Id="rId2" Type="http://schemas.openxmlformats.org/officeDocument/2006/relationships/slideLayout" Target="../slideLayouts/slideLayout2.xml"/><Relationship Id="rId1" Type="http://schemas.openxmlformats.org/officeDocument/2006/relationships/tags" Target="../tags/tag746.xml"/></Relationships>
</file>

<file path=ppt/slides/_rels/slide698.xml.rels><?xml version="1.0" encoding="UTF-8" standalone="yes"?>
<Relationships xmlns="http://schemas.openxmlformats.org/package/2006/relationships"><Relationship Id="rId3" Type="http://schemas.openxmlformats.org/officeDocument/2006/relationships/notesSlide" Target="../notesSlides/notesSlide697.xml"/><Relationship Id="rId2" Type="http://schemas.openxmlformats.org/officeDocument/2006/relationships/slideLayout" Target="../slideLayouts/slideLayout2.xml"/><Relationship Id="rId1" Type="http://schemas.openxmlformats.org/officeDocument/2006/relationships/tags" Target="../tags/tag747.xml"/></Relationships>
</file>

<file path=ppt/slides/_rels/slide699.xml.rels><?xml version="1.0" encoding="UTF-8" standalone="yes"?>
<Relationships xmlns="http://schemas.openxmlformats.org/package/2006/relationships"><Relationship Id="rId3" Type="http://schemas.openxmlformats.org/officeDocument/2006/relationships/notesSlide" Target="../notesSlides/notesSlide698.xml"/><Relationship Id="rId2" Type="http://schemas.openxmlformats.org/officeDocument/2006/relationships/slideLayout" Target="../slideLayouts/slideLayout2.xml"/><Relationship Id="rId1" Type="http://schemas.openxmlformats.org/officeDocument/2006/relationships/tags" Target="../tags/tag74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tags" Target="../tags/tag76.xml"/><Relationship Id="rId4" Type="http://schemas.openxmlformats.org/officeDocument/2006/relationships/image" Target="../media/image11.png"/></Relationships>
</file>

<file path=ppt/slides/_rels/slide700.xml.rels><?xml version="1.0" encoding="UTF-8" standalone="yes"?>
<Relationships xmlns="http://schemas.openxmlformats.org/package/2006/relationships"><Relationship Id="rId8" Type="http://schemas.openxmlformats.org/officeDocument/2006/relationships/image" Target="../media/image386.wmf"/><Relationship Id="rId13" Type="http://schemas.openxmlformats.org/officeDocument/2006/relationships/oleObject" Target="../embeddings/oleObject176.bin"/><Relationship Id="rId3" Type="http://schemas.openxmlformats.org/officeDocument/2006/relationships/notesSlide" Target="../notesSlides/notesSlide699.xml"/><Relationship Id="rId7" Type="http://schemas.openxmlformats.org/officeDocument/2006/relationships/oleObject" Target="../embeddings/oleObject173.bin"/><Relationship Id="rId12" Type="http://schemas.openxmlformats.org/officeDocument/2006/relationships/image" Target="../media/image388.wmf"/><Relationship Id="rId2" Type="http://schemas.openxmlformats.org/officeDocument/2006/relationships/slideLayout" Target="../slideLayouts/slideLayout2.xml"/><Relationship Id="rId16" Type="http://schemas.openxmlformats.org/officeDocument/2006/relationships/image" Target="../media/image390.wmf"/><Relationship Id="rId1" Type="http://schemas.openxmlformats.org/officeDocument/2006/relationships/tags" Target="../tags/tag749.xml"/><Relationship Id="rId6" Type="http://schemas.openxmlformats.org/officeDocument/2006/relationships/image" Target="../media/image385.wmf"/><Relationship Id="rId11" Type="http://schemas.openxmlformats.org/officeDocument/2006/relationships/oleObject" Target="../embeddings/oleObject175.bin"/><Relationship Id="rId5" Type="http://schemas.openxmlformats.org/officeDocument/2006/relationships/oleObject" Target="../embeddings/oleObject172.bin"/><Relationship Id="rId15" Type="http://schemas.openxmlformats.org/officeDocument/2006/relationships/oleObject" Target="../embeddings/oleObject177.bin"/><Relationship Id="rId10" Type="http://schemas.openxmlformats.org/officeDocument/2006/relationships/image" Target="../media/image387.wmf"/><Relationship Id="rId4" Type="http://schemas.openxmlformats.org/officeDocument/2006/relationships/image" Target="../media/image384.png"/><Relationship Id="rId9" Type="http://schemas.openxmlformats.org/officeDocument/2006/relationships/oleObject" Target="../embeddings/oleObject174.bin"/><Relationship Id="rId14" Type="http://schemas.openxmlformats.org/officeDocument/2006/relationships/image" Target="../media/image389.wmf"/></Relationships>
</file>

<file path=ppt/slides/_rels/slide701.xml.rels><?xml version="1.0" encoding="UTF-8" standalone="yes"?>
<Relationships xmlns="http://schemas.openxmlformats.org/package/2006/relationships"><Relationship Id="rId8" Type="http://schemas.openxmlformats.org/officeDocument/2006/relationships/oleObject" Target="../embeddings/oleObject180.bin"/><Relationship Id="rId3" Type="http://schemas.openxmlformats.org/officeDocument/2006/relationships/notesSlide" Target="../notesSlides/notesSlide700.xml"/><Relationship Id="rId7" Type="http://schemas.openxmlformats.org/officeDocument/2006/relationships/image" Target="../media/image389.wmf"/><Relationship Id="rId2" Type="http://schemas.openxmlformats.org/officeDocument/2006/relationships/slideLayout" Target="../slideLayouts/slideLayout2.xml"/><Relationship Id="rId1" Type="http://schemas.openxmlformats.org/officeDocument/2006/relationships/tags" Target="../tags/tag750.xml"/><Relationship Id="rId6" Type="http://schemas.openxmlformats.org/officeDocument/2006/relationships/oleObject" Target="../embeddings/oleObject179.bin"/><Relationship Id="rId5" Type="http://schemas.openxmlformats.org/officeDocument/2006/relationships/image" Target="../media/image388.wmf"/><Relationship Id="rId4" Type="http://schemas.openxmlformats.org/officeDocument/2006/relationships/oleObject" Target="../embeddings/oleObject178.bin"/><Relationship Id="rId9" Type="http://schemas.openxmlformats.org/officeDocument/2006/relationships/image" Target="../media/image391.wmf"/></Relationships>
</file>

<file path=ppt/slides/_rels/slide702.xml.rels><?xml version="1.0" encoding="UTF-8" standalone="yes"?>
<Relationships xmlns="http://schemas.openxmlformats.org/package/2006/relationships"><Relationship Id="rId3" Type="http://schemas.openxmlformats.org/officeDocument/2006/relationships/notesSlide" Target="../notesSlides/notesSlide701.xml"/><Relationship Id="rId2" Type="http://schemas.openxmlformats.org/officeDocument/2006/relationships/slideLayout" Target="../slideLayouts/slideLayout2.xml"/><Relationship Id="rId1" Type="http://schemas.openxmlformats.org/officeDocument/2006/relationships/tags" Target="../tags/tag751.xml"/></Relationships>
</file>

<file path=ppt/slides/_rels/slide703.xml.rels><?xml version="1.0" encoding="UTF-8" standalone="yes"?>
<Relationships xmlns="http://schemas.openxmlformats.org/package/2006/relationships"><Relationship Id="rId3" Type="http://schemas.openxmlformats.org/officeDocument/2006/relationships/notesSlide" Target="../notesSlides/notesSlide702.xml"/><Relationship Id="rId2" Type="http://schemas.openxmlformats.org/officeDocument/2006/relationships/slideLayout" Target="../slideLayouts/slideLayout2.xml"/><Relationship Id="rId1" Type="http://schemas.openxmlformats.org/officeDocument/2006/relationships/tags" Target="../tags/tag752.xml"/><Relationship Id="rId5" Type="http://schemas.openxmlformats.org/officeDocument/2006/relationships/image" Target="../media/image392.wmf"/><Relationship Id="rId4" Type="http://schemas.openxmlformats.org/officeDocument/2006/relationships/oleObject" Target="../embeddings/oleObject181.bin"/></Relationships>
</file>

<file path=ppt/slides/_rels/slide704.xml.rels><?xml version="1.0" encoding="UTF-8" standalone="yes"?>
<Relationships xmlns="http://schemas.openxmlformats.org/package/2006/relationships"><Relationship Id="rId3" Type="http://schemas.openxmlformats.org/officeDocument/2006/relationships/notesSlide" Target="../notesSlides/notesSlide703.xml"/><Relationship Id="rId2" Type="http://schemas.openxmlformats.org/officeDocument/2006/relationships/slideLayout" Target="../slideLayouts/slideLayout2.xml"/><Relationship Id="rId1" Type="http://schemas.openxmlformats.org/officeDocument/2006/relationships/tags" Target="../tags/tag753.xml"/><Relationship Id="rId5" Type="http://schemas.openxmlformats.org/officeDocument/2006/relationships/image" Target="../media/image393.wmf"/><Relationship Id="rId4" Type="http://schemas.openxmlformats.org/officeDocument/2006/relationships/oleObject" Target="../embeddings/oleObject182.bin"/></Relationships>
</file>

<file path=ppt/slides/_rels/slide705.xml.rels><?xml version="1.0" encoding="UTF-8" standalone="yes"?>
<Relationships xmlns="http://schemas.openxmlformats.org/package/2006/relationships"><Relationship Id="rId3" Type="http://schemas.openxmlformats.org/officeDocument/2006/relationships/notesSlide" Target="../notesSlides/notesSlide704.xml"/><Relationship Id="rId2" Type="http://schemas.openxmlformats.org/officeDocument/2006/relationships/slideLayout" Target="../slideLayouts/slideLayout2.xml"/><Relationship Id="rId1" Type="http://schemas.openxmlformats.org/officeDocument/2006/relationships/tags" Target="../tags/tag754.xml"/></Relationships>
</file>

<file path=ppt/slides/_rels/slide706.xml.rels><?xml version="1.0" encoding="UTF-8" standalone="yes"?>
<Relationships xmlns="http://schemas.openxmlformats.org/package/2006/relationships"><Relationship Id="rId3" Type="http://schemas.openxmlformats.org/officeDocument/2006/relationships/notesSlide" Target="../notesSlides/notesSlide705.xml"/><Relationship Id="rId2" Type="http://schemas.openxmlformats.org/officeDocument/2006/relationships/slideLayout" Target="../slideLayouts/slideLayout2.xml"/><Relationship Id="rId1" Type="http://schemas.openxmlformats.org/officeDocument/2006/relationships/tags" Target="../tags/tag755.xml"/></Relationships>
</file>

<file path=ppt/slides/_rels/slide707.xml.rels><?xml version="1.0" encoding="UTF-8" standalone="yes"?>
<Relationships xmlns="http://schemas.openxmlformats.org/package/2006/relationships"><Relationship Id="rId3" Type="http://schemas.openxmlformats.org/officeDocument/2006/relationships/notesSlide" Target="../notesSlides/notesSlide706.xml"/><Relationship Id="rId2" Type="http://schemas.openxmlformats.org/officeDocument/2006/relationships/slideLayout" Target="../slideLayouts/slideLayout2.xml"/><Relationship Id="rId1" Type="http://schemas.openxmlformats.org/officeDocument/2006/relationships/tags" Target="../tags/tag756.xml"/></Relationships>
</file>

<file path=ppt/slides/_rels/slide708.xml.rels><?xml version="1.0" encoding="UTF-8" standalone="yes"?>
<Relationships xmlns="http://schemas.openxmlformats.org/package/2006/relationships"><Relationship Id="rId3" Type="http://schemas.openxmlformats.org/officeDocument/2006/relationships/notesSlide" Target="../notesSlides/notesSlide707.xml"/><Relationship Id="rId2" Type="http://schemas.openxmlformats.org/officeDocument/2006/relationships/slideLayout" Target="../slideLayouts/slideLayout2.xml"/><Relationship Id="rId1" Type="http://schemas.openxmlformats.org/officeDocument/2006/relationships/tags" Target="../tags/tag757.xml"/><Relationship Id="rId4" Type="http://schemas.openxmlformats.org/officeDocument/2006/relationships/image" Target="../media/image394.png"/></Relationships>
</file>

<file path=ppt/slides/_rels/slide709.xml.rels><?xml version="1.0" encoding="UTF-8" standalone="yes"?>
<Relationships xmlns="http://schemas.openxmlformats.org/package/2006/relationships"><Relationship Id="rId8" Type="http://schemas.openxmlformats.org/officeDocument/2006/relationships/image" Target="../media/image399.png"/><Relationship Id="rId3" Type="http://schemas.openxmlformats.org/officeDocument/2006/relationships/notesSlide" Target="../notesSlides/notesSlide708.xml"/><Relationship Id="rId7" Type="http://schemas.openxmlformats.org/officeDocument/2006/relationships/image" Target="../media/image398.png"/><Relationship Id="rId2" Type="http://schemas.openxmlformats.org/officeDocument/2006/relationships/slideLayout" Target="../slideLayouts/slideLayout2.xml"/><Relationship Id="rId1" Type="http://schemas.openxmlformats.org/officeDocument/2006/relationships/tags" Target="../tags/tag758.xml"/><Relationship Id="rId6" Type="http://schemas.openxmlformats.org/officeDocument/2006/relationships/image" Target="../media/image397.png"/><Relationship Id="rId5" Type="http://schemas.openxmlformats.org/officeDocument/2006/relationships/image" Target="../media/image396.png"/><Relationship Id="rId4" Type="http://schemas.openxmlformats.org/officeDocument/2006/relationships/image" Target="../media/image395.pn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7.xml"/></Relationships>
</file>

<file path=ppt/slides/_rels/slide710.xml.rels><?xml version="1.0" encoding="UTF-8" standalone="yes"?>
<Relationships xmlns="http://schemas.openxmlformats.org/package/2006/relationships"><Relationship Id="rId3" Type="http://schemas.openxmlformats.org/officeDocument/2006/relationships/notesSlide" Target="../notesSlides/notesSlide709.xml"/><Relationship Id="rId2" Type="http://schemas.openxmlformats.org/officeDocument/2006/relationships/slideLayout" Target="../slideLayouts/slideLayout2.xml"/><Relationship Id="rId1" Type="http://schemas.openxmlformats.org/officeDocument/2006/relationships/tags" Target="../tags/tag759.xml"/></Relationships>
</file>

<file path=ppt/slides/_rels/slide711.xml.rels><?xml version="1.0" encoding="UTF-8" standalone="yes"?>
<Relationships xmlns="http://schemas.openxmlformats.org/package/2006/relationships"><Relationship Id="rId3" Type="http://schemas.openxmlformats.org/officeDocument/2006/relationships/notesSlide" Target="../notesSlides/notesSlide710.xml"/><Relationship Id="rId2" Type="http://schemas.openxmlformats.org/officeDocument/2006/relationships/slideLayout" Target="../slideLayouts/slideLayout2.xml"/><Relationship Id="rId1" Type="http://schemas.openxmlformats.org/officeDocument/2006/relationships/tags" Target="../tags/tag760.xml"/><Relationship Id="rId5" Type="http://schemas.openxmlformats.org/officeDocument/2006/relationships/image" Target="../media/image400.wmf"/><Relationship Id="rId4" Type="http://schemas.openxmlformats.org/officeDocument/2006/relationships/oleObject" Target="../embeddings/oleObject183.bin"/></Relationships>
</file>

<file path=ppt/slides/_rels/slide712.xml.rels><?xml version="1.0" encoding="UTF-8" standalone="yes"?>
<Relationships xmlns="http://schemas.openxmlformats.org/package/2006/relationships"><Relationship Id="rId3" Type="http://schemas.openxmlformats.org/officeDocument/2006/relationships/notesSlide" Target="../notesSlides/notesSlide711.xml"/><Relationship Id="rId2" Type="http://schemas.openxmlformats.org/officeDocument/2006/relationships/slideLayout" Target="../slideLayouts/slideLayout2.xml"/><Relationship Id="rId1" Type="http://schemas.openxmlformats.org/officeDocument/2006/relationships/tags" Target="../tags/tag761.xml"/><Relationship Id="rId5" Type="http://schemas.openxmlformats.org/officeDocument/2006/relationships/image" Target="../media/image402.png"/><Relationship Id="rId4" Type="http://schemas.openxmlformats.org/officeDocument/2006/relationships/image" Target="../media/image401.png"/></Relationships>
</file>

<file path=ppt/slides/_rels/slide713.xml.rels><?xml version="1.0" encoding="UTF-8" standalone="yes"?>
<Relationships xmlns="http://schemas.openxmlformats.org/package/2006/relationships"><Relationship Id="rId3" Type="http://schemas.openxmlformats.org/officeDocument/2006/relationships/notesSlide" Target="../notesSlides/notesSlide712.xml"/><Relationship Id="rId2" Type="http://schemas.openxmlformats.org/officeDocument/2006/relationships/slideLayout" Target="../slideLayouts/slideLayout2.xml"/><Relationship Id="rId1" Type="http://schemas.openxmlformats.org/officeDocument/2006/relationships/tags" Target="../tags/tag762.xml"/><Relationship Id="rId4" Type="http://schemas.openxmlformats.org/officeDocument/2006/relationships/image" Target="../media/image403.png"/></Relationships>
</file>

<file path=ppt/slides/_rels/slide714.xml.rels><?xml version="1.0" encoding="UTF-8" standalone="yes"?>
<Relationships xmlns="http://schemas.openxmlformats.org/package/2006/relationships"><Relationship Id="rId3" Type="http://schemas.openxmlformats.org/officeDocument/2006/relationships/notesSlide" Target="../notesSlides/notesSlide713.xml"/><Relationship Id="rId2" Type="http://schemas.openxmlformats.org/officeDocument/2006/relationships/slideLayout" Target="../slideLayouts/slideLayout2.xml"/><Relationship Id="rId1" Type="http://schemas.openxmlformats.org/officeDocument/2006/relationships/tags" Target="../tags/tag763.xml"/></Relationships>
</file>

<file path=ppt/slides/_rels/slide715.xml.rels><?xml version="1.0" encoding="UTF-8" standalone="yes"?>
<Relationships xmlns="http://schemas.openxmlformats.org/package/2006/relationships"><Relationship Id="rId3" Type="http://schemas.openxmlformats.org/officeDocument/2006/relationships/notesSlide" Target="../notesSlides/notesSlide714.xml"/><Relationship Id="rId2" Type="http://schemas.openxmlformats.org/officeDocument/2006/relationships/slideLayout" Target="../slideLayouts/slideLayout2.xml"/><Relationship Id="rId1" Type="http://schemas.openxmlformats.org/officeDocument/2006/relationships/tags" Target="../tags/tag764.xml"/><Relationship Id="rId5" Type="http://schemas.openxmlformats.org/officeDocument/2006/relationships/image" Target="../media/image405.png"/><Relationship Id="rId4" Type="http://schemas.openxmlformats.org/officeDocument/2006/relationships/image" Target="../media/image404.png"/></Relationships>
</file>

<file path=ppt/slides/_rels/slide716.xml.rels><?xml version="1.0" encoding="UTF-8" standalone="yes"?>
<Relationships xmlns="http://schemas.openxmlformats.org/package/2006/relationships"><Relationship Id="rId3" Type="http://schemas.openxmlformats.org/officeDocument/2006/relationships/notesSlide" Target="../notesSlides/notesSlide715.xml"/><Relationship Id="rId2" Type="http://schemas.openxmlformats.org/officeDocument/2006/relationships/slideLayout" Target="../slideLayouts/slideLayout2.xml"/><Relationship Id="rId1" Type="http://schemas.openxmlformats.org/officeDocument/2006/relationships/tags" Target="../tags/tag765.xml"/><Relationship Id="rId4" Type="http://schemas.openxmlformats.org/officeDocument/2006/relationships/image" Target="../media/image406.png"/></Relationships>
</file>

<file path=ppt/slides/_rels/slide717.xml.rels><?xml version="1.0" encoding="UTF-8" standalone="yes"?>
<Relationships xmlns="http://schemas.openxmlformats.org/package/2006/relationships"><Relationship Id="rId3" Type="http://schemas.openxmlformats.org/officeDocument/2006/relationships/notesSlide" Target="../notesSlides/notesSlide716.xml"/><Relationship Id="rId2" Type="http://schemas.openxmlformats.org/officeDocument/2006/relationships/slideLayout" Target="../slideLayouts/slideLayout2.xml"/><Relationship Id="rId1" Type="http://schemas.openxmlformats.org/officeDocument/2006/relationships/tags" Target="../tags/tag766.xml"/></Relationships>
</file>

<file path=ppt/slides/_rels/slide718.xml.rels><?xml version="1.0" encoding="UTF-8" standalone="yes"?>
<Relationships xmlns="http://schemas.openxmlformats.org/package/2006/relationships"><Relationship Id="rId3" Type="http://schemas.openxmlformats.org/officeDocument/2006/relationships/notesSlide" Target="../notesSlides/notesSlide717.xml"/><Relationship Id="rId2" Type="http://schemas.openxmlformats.org/officeDocument/2006/relationships/slideLayout" Target="../slideLayouts/slideLayout2.xml"/><Relationship Id="rId1" Type="http://schemas.openxmlformats.org/officeDocument/2006/relationships/tags" Target="../tags/tag767.xml"/><Relationship Id="rId4" Type="http://schemas.openxmlformats.org/officeDocument/2006/relationships/image" Target="../media/image407.png"/></Relationships>
</file>

<file path=ppt/slides/_rels/slide719.xml.rels><?xml version="1.0" encoding="UTF-8" standalone="yes"?>
<Relationships xmlns="http://schemas.openxmlformats.org/package/2006/relationships"><Relationship Id="rId3" Type="http://schemas.openxmlformats.org/officeDocument/2006/relationships/notesSlide" Target="../notesSlides/notesSlide718.xml"/><Relationship Id="rId2" Type="http://schemas.openxmlformats.org/officeDocument/2006/relationships/slideLayout" Target="../slideLayouts/slideLayout2.xml"/><Relationship Id="rId1" Type="http://schemas.openxmlformats.org/officeDocument/2006/relationships/tags" Target="../tags/tag768.xml"/><Relationship Id="rId4" Type="http://schemas.openxmlformats.org/officeDocument/2006/relationships/image" Target="../media/image408.pn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20.xml.rels><?xml version="1.0" encoding="UTF-8" standalone="yes"?>
<Relationships xmlns="http://schemas.openxmlformats.org/package/2006/relationships"><Relationship Id="rId3" Type="http://schemas.openxmlformats.org/officeDocument/2006/relationships/notesSlide" Target="../notesSlides/notesSlide719.xml"/><Relationship Id="rId2" Type="http://schemas.openxmlformats.org/officeDocument/2006/relationships/slideLayout" Target="../slideLayouts/slideLayout2.xml"/><Relationship Id="rId1" Type="http://schemas.openxmlformats.org/officeDocument/2006/relationships/tags" Target="../tags/tag769.xml"/></Relationships>
</file>

<file path=ppt/slides/_rels/slide721.xml.rels><?xml version="1.0" encoding="UTF-8" standalone="yes"?>
<Relationships xmlns="http://schemas.openxmlformats.org/package/2006/relationships"><Relationship Id="rId3" Type="http://schemas.openxmlformats.org/officeDocument/2006/relationships/notesSlide" Target="../notesSlides/notesSlide720.xml"/><Relationship Id="rId2" Type="http://schemas.openxmlformats.org/officeDocument/2006/relationships/slideLayout" Target="../slideLayouts/slideLayout2.xml"/><Relationship Id="rId1" Type="http://schemas.openxmlformats.org/officeDocument/2006/relationships/tags" Target="../tags/tag770.xml"/><Relationship Id="rId5" Type="http://schemas.openxmlformats.org/officeDocument/2006/relationships/image" Target="../media/image410.png"/><Relationship Id="rId4" Type="http://schemas.openxmlformats.org/officeDocument/2006/relationships/image" Target="../media/image409.png"/></Relationships>
</file>

<file path=ppt/slides/_rels/slide722.xml.rels><?xml version="1.0" encoding="UTF-8" standalone="yes"?>
<Relationships xmlns="http://schemas.openxmlformats.org/package/2006/relationships"><Relationship Id="rId3" Type="http://schemas.openxmlformats.org/officeDocument/2006/relationships/notesSlide" Target="../notesSlides/notesSlide721.xml"/><Relationship Id="rId2" Type="http://schemas.openxmlformats.org/officeDocument/2006/relationships/slideLayout" Target="../slideLayouts/slideLayout2.xml"/><Relationship Id="rId1" Type="http://schemas.openxmlformats.org/officeDocument/2006/relationships/tags" Target="../tags/tag771.xml"/></Relationships>
</file>

<file path=ppt/slides/_rels/slide723.xml.rels><?xml version="1.0" encoding="UTF-8" standalone="yes"?>
<Relationships xmlns="http://schemas.openxmlformats.org/package/2006/relationships"><Relationship Id="rId3" Type="http://schemas.openxmlformats.org/officeDocument/2006/relationships/notesSlide" Target="../notesSlides/notesSlide722.xml"/><Relationship Id="rId2" Type="http://schemas.openxmlformats.org/officeDocument/2006/relationships/slideLayout" Target="../slideLayouts/slideLayout2.xml"/><Relationship Id="rId1" Type="http://schemas.openxmlformats.org/officeDocument/2006/relationships/tags" Target="../tags/tag772.xml"/><Relationship Id="rId6" Type="http://schemas.openxmlformats.org/officeDocument/2006/relationships/image" Target="../media/image413.png"/><Relationship Id="rId5" Type="http://schemas.openxmlformats.org/officeDocument/2006/relationships/image" Target="../media/image412.png"/><Relationship Id="rId4" Type="http://schemas.openxmlformats.org/officeDocument/2006/relationships/image" Target="../media/image411.png"/></Relationships>
</file>

<file path=ppt/slides/_rels/slide724.xml.rels><?xml version="1.0" encoding="UTF-8" standalone="yes"?>
<Relationships xmlns="http://schemas.openxmlformats.org/package/2006/relationships"><Relationship Id="rId3" Type="http://schemas.openxmlformats.org/officeDocument/2006/relationships/notesSlide" Target="../notesSlides/notesSlide723.xml"/><Relationship Id="rId2" Type="http://schemas.openxmlformats.org/officeDocument/2006/relationships/slideLayout" Target="../slideLayouts/slideLayout1.xml"/><Relationship Id="rId1" Type="http://schemas.openxmlformats.org/officeDocument/2006/relationships/tags" Target="../tags/tag773.xml"/></Relationships>
</file>

<file path=ppt/slides/_rels/slide725.xml.rels><?xml version="1.0" encoding="UTF-8" standalone="yes"?>
<Relationships xmlns="http://schemas.openxmlformats.org/package/2006/relationships"><Relationship Id="rId3" Type="http://schemas.openxmlformats.org/officeDocument/2006/relationships/notesSlide" Target="../notesSlides/notesSlide724.xml"/><Relationship Id="rId2" Type="http://schemas.openxmlformats.org/officeDocument/2006/relationships/slideLayout" Target="../slideLayouts/slideLayout2.xml"/><Relationship Id="rId1" Type="http://schemas.openxmlformats.org/officeDocument/2006/relationships/tags" Target="../tags/tag774.xml"/></Relationships>
</file>

<file path=ppt/slides/_rels/slide726.xml.rels><?xml version="1.0" encoding="UTF-8" standalone="yes"?>
<Relationships xmlns="http://schemas.openxmlformats.org/package/2006/relationships"><Relationship Id="rId3" Type="http://schemas.openxmlformats.org/officeDocument/2006/relationships/notesSlide" Target="../notesSlides/notesSlide725.xml"/><Relationship Id="rId2" Type="http://schemas.openxmlformats.org/officeDocument/2006/relationships/slideLayout" Target="../slideLayouts/slideLayout1.xml"/><Relationship Id="rId1" Type="http://schemas.openxmlformats.org/officeDocument/2006/relationships/tags" Target="../tags/tag775.xml"/></Relationships>
</file>

<file path=ppt/slides/_rels/slide727.xml.rels><?xml version="1.0" encoding="UTF-8" standalone="yes"?>
<Relationships xmlns="http://schemas.openxmlformats.org/package/2006/relationships"><Relationship Id="rId3" Type="http://schemas.openxmlformats.org/officeDocument/2006/relationships/notesSlide" Target="../notesSlides/notesSlide726.xml"/><Relationship Id="rId2" Type="http://schemas.openxmlformats.org/officeDocument/2006/relationships/slideLayout" Target="../slideLayouts/slideLayout2.xml"/><Relationship Id="rId1" Type="http://schemas.openxmlformats.org/officeDocument/2006/relationships/tags" Target="../tags/tag776.xml"/></Relationships>
</file>

<file path=ppt/slides/_rels/slide728.xml.rels><?xml version="1.0" encoding="UTF-8" standalone="yes"?>
<Relationships xmlns="http://schemas.openxmlformats.org/package/2006/relationships"><Relationship Id="rId3" Type="http://schemas.openxmlformats.org/officeDocument/2006/relationships/notesSlide" Target="../notesSlides/notesSlide727.xml"/><Relationship Id="rId2" Type="http://schemas.openxmlformats.org/officeDocument/2006/relationships/slideLayout" Target="../slideLayouts/slideLayout2.xml"/><Relationship Id="rId1" Type="http://schemas.openxmlformats.org/officeDocument/2006/relationships/tags" Target="../tags/tag777.xml"/></Relationships>
</file>

<file path=ppt/slides/_rels/slide729.xml.rels><?xml version="1.0" encoding="UTF-8" standalone="yes"?>
<Relationships xmlns="http://schemas.openxmlformats.org/package/2006/relationships"><Relationship Id="rId3" Type="http://schemas.openxmlformats.org/officeDocument/2006/relationships/notesSlide" Target="../notesSlides/notesSlide728.xml"/><Relationship Id="rId2" Type="http://schemas.openxmlformats.org/officeDocument/2006/relationships/slideLayout" Target="../slideLayouts/slideLayout2.xml"/><Relationship Id="rId1" Type="http://schemas.openxmlformats.org/officeDocument/2006/relationships/tags" Target="../tags/tag77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 Id="rId4" Type="http://schemas.openxmlformats.org/officeDocument/2006/relationships/image" Target="../media/image12.png"/></Relationships>
</file>

<file path=ppt/slides/_rels/slide730.xml.rels><?xml version="1.0" encoding="UTF-8" standalone="yes"?>
<Relationships xmlns="http://schemas.openxmlformats.org/package/2006/relationships"><Relationship Id="rId8" Type="http://schemas.openxmlformats.org/officeDocument/2006/relationships/oleObject" Target="../embeddings/oleObject186.bin"/><Relationship Id="rId3" Type="http://schemas.openxmlformats.org/officeDocument/2006/relationships/notesSlide" Target="../notesSlides/notesSlide729.xml"/><Relationship Id="rId7" Type="http://schemas.openxmlformats.org/officeDocument/2006/relationships/image" Target="../media/image415.wmf"/><Relationship Id="rId2" Type="http://schemas.openxmlformats.org/officeDocument/2006/relationships/slideLayout" Target="../slideLayouts/slideLayout2.xml"/><Relationship Id="rId1" Type="http://schemas.openxmlformats.org/officeDocument/2006/relationships/tags" Target="../tags/tag779.xml"/><Relationship Id="rId6" Type="http://schemas.openxmlformats.org/officeDocument/2006/relationships/oleObject" Target="../embeddings/oleObject185.bin"/><Relationship Id="rId5" Type="http://schemas.openxmlformats.org/officeDocument/2006/relationships/image" Target="../media/image414.wmf"/><Relationship Id="rId4" Type="http://schemas.openxmlformats.org/officeDocument/2006/relationships/oleObject" Target="../embeddings/oleObject184.bin"/><Relationship Id="rId9" Type="http://schemas.openxmlformats.org/officeDocument/2006/relationships/image" Target="../media/image416.wmf"/></Relationships>
</file>

<file path=ppt/slides/_rels/slide731.xml.rels><?xml version="1.0" encoding="UTF-8" standalone="yes"?>
<Relationships xmlns="http://schemas.openxmlformats.org/package/2006/relationships"><Relationship Id="rId3" Type="http://schemas.openxmlformats.org/officeDocument/2006/relationships/notesSlide" Target="../notesSlides/notesSlide730.xml"/><Relationship Id="rId2" Type="http://schemas.openxmlformats.org/officeDocument/2006/relationships/slideLayout" Target="../slideLayouts/slideLayout2.xml"/><Relationship Id="rId1" Type="http://schemas.openxmlformats.org/officeDocument/2006/relationships/tags" Target="../tags/tag780.xml"/></Relationships>
</file>

<file path=ppt/slides/_rels/slide732.xml.rels><?xml version="1.0" encoding="UTF-8" standalone="yes"?>
<Relationships xmlns="http://schemas.openxmlformats.org/package/2006/relationships"><Relationship Id="rId8" Type="http://schemas.openxmlformats.org/officeDocument/2006/relationships/oleObject" Target="../embeddings/oleObject189.bin"/><Relationship Id="rId3" Type="http://schemas.openxmlformats.org/officeDocument/2006/relationships/notesSlide" Target="../notesSlides/notesSlide731.xml"/><Relationship Id="rId7" Type="http://schemas.openxmlformats.org/officeDocument/2006/relationships/image" Target="../media/image418.wmf"/><Relationship Id="rId2" Type="http://schemas.openxmlformats.org/officeDocument/2006/relationships/slideLayout" Target="../slideLayouts/slideLayout2.xml"/><Relationship Id="rId1" Type="http://schemas.openxmlformats.org/officeDocument/2006/relationships/tags" Target="../tags/tag781.xml"/><Relationship Id="rId6" Type="http://schemas.openxmlformats.org/officeDocument/2006/relationships/oleObject" Target="../embeddings/oleObject188.bin"/><Relationship Id="rId11" Type="http://schemas.openxmlformats.org/officeDocument/2006/relationships/image" Target="../media/image420.wmf"/><Relationship Id="rId5" Type="http://schemas.openxmlformats.org/officeDocument/2006/relationships/image" Target="../media/image417.wmf"/><Relationship Id="rId10" Type="http://schemas.openxmlformats.org/officeDocument/2006/relationships/oleObject" Target="../embeddings/oleObject190.bin"/><Relationship Id="rId4" Type="http://schemas.openxmlformats.org/officeDocument/2006/relationships/oleObject" Target="../embeddings/oleObject187.bin"/><Relationship Id="rId9" Type="http://schemas.openxmlformats.org/officeDocument/2006/relationships/image" Target="../media/image419.wmf"/></Relationships>
</file>

<file path=ppt/slides/_rels/slide733.xml.rels><?xml version="1.0" encoding="UTF-8" standalone="yes"?>
<Relationships xmlns="http://schemas.openxmlformats.org/package/2006/relationships"><Relationship Id="rId3" Type="http://schemas.openxmlformats.org/officeDocument/2006/relationships/notesSlide" Target="../notesSlides/notesSlide732.xml"/><Relationship Id="rId2" Type="http://schemas.openxmlformats.org/officeDocument/2006/relationships/slideLayout" Target="../slideLayouts/slideLayout2.xml"/><Relationship Id="rId1" Type="http://schemas.openxmlformats.org/officeDocument/2006/relationships/tags" Target="../tags/tag782.xml"/><Relationship Id="rId4" Type="http://schemas.openxmlformats.org/officeDocument/2006/relationships/image" Target="../media/image421.png"/></Relationships>
</file>

<file path=ppt/slides/_rels/slide734.xml.rels><?xml version="1.0" encoding="UTF-8" standalone="yes"?>
<Relationships xmlns="http://schemas.openxmlformats.org/package/2006/relationships"><Relationship Id="rId3" Type="http://schemas.openxmlformats.org/officeDocument/2006/relationships/notesSlide" Target="../notesSlides/notesSlide733.xml"/><Relationship Id="rId2" Type="http://schemas.openxmlformats.org/officeDocument/2006/relationships/slideLayout" Target="../slideLayouts/slideLayout2.xml"/><Relationship Id="rId1" Type="http://schemas.openxmlformats.org/officeDocument/2006/relationships/tags" Target="../tags/tag783.xml"/></Relationships>
</file>

<file path=ppt/slides/_rels/slide735.xml.rels><?xml version="1.0" encoding="UTF-8" standalone="yes"?>
<Relationships xmlns="http://schemas.openxmlformats.org/package/2006/relationships"><Relationship Id="rId3" Type="http://schemas.openxmlformats.org/officeDocument/2006/relationships/notesSlide" Target="../notesSlides/notesSlide734.xml"/><Relationship Id="rId2" Type="http://schemas.openxmlformats.org/officeDocument/2006/relationships/slideLayout" Target="../slideLayouts/slideLayout2.xml"/><Relationship Id="rId1" Type="http://schemas.openxmlformats.org/officeDocument/2006/relationships/tags" Target="../tags/tag784.xml"/><Relationship Id="rId5" Type="http://schemas.openxmlformats.org/officeDocument/2006/relationships/image" Target="../media/image423.png"/><Relationship Id="rId4" Type="http://schemas.openxmlformats.org/officeDocument/2006/relationships/image" Target="../media/image422.png"/></Relationships>
</file>

<file path=ppt/slides/_rels/slide736.xml.rels><?xml version="1.0" encoding="UTF-8" standalone="yes"?>
<Relationships xmlns="http://schemas.openxmlformats.org/package/2006/relationships"><Relationship Id="rId3" Type="http://schemas.openxmlformats.org/officeDocument/2006/relationships/notesSlide" Target="../notesSlides/notesSlide735.xml"/><Relationship Id="rId2" Type="http://schemas.openxmlformats.org/officeDocument/2006/relationships/slideLayout" Target="../slideLayouts/slideLayout2.xml"/><Relationship Id="rId1" Type="http://schemas.openxmlformats.org/officeDocument/2006/relationships/tags" Target="../tags/tag785.xml"/><Relationship Id="rId4" Type="http://schemas.openxmlformats.org/officeDocument/2006/relationships/image" Target="../media/image424.png"/></Relationships>
</file>

<file path=ppt/slides/_rels/slide737.xml.rels><?xml version="1.0" encoding="UTF-8" standalone="yes"?>
<Relationships xmlns="http://schemas.openxmlformats.org/package/2006/relationships"><Relationship Id="rId3" Type="http://schemas.openxmlformats.org/officeDocument/2006/relationships/notesSlide" Target="../notesSlides/notesSlide736.xml"/><Relationship Id="rId2" Type="http://schemas.openxmlformats.org/officeDocument/2006/relationships/slideLayout" Target="../slideLayouts/slideLayout2.xml"/><Relationship Id="rId1" Type="http://schemas.openxmlformats.org/officeDocument/2006/relationships/tags" Target="../tags/tag786.xml"/><Relationship Id="rId4" Type="http://schemas.openxmlformats.org/officeDocument/2006/relationships/image" Target="../media/image425.png"/></Relationships>
</file>

<file path=ppt/slides/_rels/slide738.xml.rels><?xml version="1.0" encoding="UTF-8" standalone="yes"?>
<Relationships xmlns="http://schemas.openxmlformats.org/package/2006/relationships"><Relationship Id="rId3" Type="http://schemas.openxmlformats.org/officeDocument/2006/relationships/notesSlide" Target="../notesSlides/notesSlide737.xml"/><Relationship Id="rId2" Type="http://schemas.openxmlformats.org/officeDocument/2006/relationships/slideLayout" Target="../slideLayouts/slideLayout1.xml"/><Relationship Id="rId1" Type="http://schemas.openxmlformats.org/officeDocument/2006/relationships/tags" Target="../tags/tag787.xml"/></Relationships>
</file>

<file path=ppt/slides/_rels/slide739.xml.rels><?xml version="1.0" encoding="UTF-8" standalone="yes"?>
<Relationships xmlns="http://schemas.openxmlformats.org/package/2006/relationships"><Relationship Id="rId3" Type="http://schemas.openxmlformats.org/officeDocument/2006/relationships/notesSlide" Target="../notesSlides/notesSlide738.xml"/><Relationship Id="rId2" Type="http://schemas.openxmlformats.org/officeDocument/2006/relationships/slideLayout" Target="../slideLayouts/slideLayout2.xml"/><Relationship Id="rId1" Type="http://schemas.openxmlformats.org/officeDocument/2006/relationships/tags" Target="../tags/tag788.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0.xml.rels><?xml version="1.0" encoding="UTF-8" standalone="yes"?>
<Relationships xmlns="http://schemas.openxmlformats.org/package/2006/relationships"><Relationship Id="rId3" Type="http://schemas.openxmlformats.org/officeDocument/2006/relationships/notesSlide" Target="../notesSlides/notesSlide739.xml"/><Relationship Id="rId2" Type="http://schemas.openxmlformats.org/officeDocument/2006/relationships/slideLayout" Target="../slideLayouts/slideLayout2.xml"/><Relationship Id="rId1" Type="http://schemas.openxmlformats.org/officeDocument/2006/relationships/tags" Target="../tags/tag789.xml"/></Relationships>
</file>

<file path=ppt/slides/_rels/slide741.xml.rels><?xml version="1.0" encoding="UTF-8" standalone="yes"?>
<Relationships xmlns="http://schemas.openxmlformats.org/package/2006/relationships"><Relationship Id="rId3" Type="http://schemas.openxmlformats.org/officeDocument/2006/relationships/notesSlide" Target="../notesSlides/notesSlide740.xml"/><Relationship Id="rId2" Type="http://schemas.openxmlformats.org/officeDocument/2006/relationships/slideLayout" Target="../slideLayouts/slideLayout2.xml"/><Relationship Id="rId1" Type="http://schemas.openxmlformats.org/officeDocument/2006/relationships/tags" Target="../tags/tag790.xml"/></Relationships>
</file>

<file path=ppt/slides/_rels/slide742.xml.rels><?xml version="1.0" encoding="UTF-8" standalone="yes"?>
<Relationships xmlns="http://schemas.openxmlformats.org/package/2006/relationships"><Relationship Id="rId8" Type="http://schemas.openxmlformats.org/officeDocument/2006/relationships/oleObject" Target="../embeddings/oleObject193.bin"/><Relationship Id="rId3" Type="http://schemas.openxmlformats.org/officeDocument/2006/relationships/notesSlide" Target="../notesSlides/notesSlide741.xml"/><Relationship Id="rId7" Type="http://schemas.openxmlformats.org/officeDocument/2006/relationships/image" Target="../media/image427.wmf"/><Relationship Id="rId2" Type="http://schemas.openxmlformats.org/officeDocument/2006/relationships/slideLayout" Target="../slideLayouts/slideLayout2.xml"/><Relationship Id="rId1" Type="http://schemas.openxmlformats.org/officeDocument/2006/relationships/tags" Target="../tags/tag791.xml"/><Relationship Id="rId6" Type="http://schemas.openxmlformats.org/officeDocument/2006/relationships/oleObject" Target="../embeddings/oleObject192.bin"/><Relationship Id="rId5" Type="http://schemas.openxmlformats.org/officeDocument/2006/relationships/image" Target="../media/image426.wmf"/><Relationship Id="rId4" Type="http://schemas.openxmlformats.org/officeDocument/2006/relationships/oleObject" Target="../embeddings/oleObject191.bin"/><Relationship Id="rId9" Type="http://schemas.openxmlformats.org/officeDocument/2006/relationships/image" Target="../media/image428.wmf"/></Relationships>
</file>

<file path=ppt/slides/_rels/slide743.xml.rels><?xml version="1.0" encoding="UTF-8" standalone="yes"?>
<Relationships xmlns="http://schemas.openxmlformats.org/package/2006/relationships"><Relationship Id="rId3" Type="http://schemas.openxmlformats.org/officeDocument/2006/relationships/notesSlide" Target="../notesSlides/notesSlide742.xml"/><Relationship Id="rId7" Type="http://schemas.openxmlformats.org/officeDocument/2006/relationships/image" Target="../media/image430.wmf"/><Relationship Id="rId2" Type="http://schemas.openxmlformats.org/officeDocument/2006/relationships/slideLayout" Target="../slideLayouts/slideLayout2.xml"/><Relationship Id="rId1" Type="http://schemas.openxmlformats.org/officeDocument/2006/relationships/tags" Target="../tags/tag792.xml"/><Relationship Id="rId6" Type="http://schemas.openxmlformats.org/officeDocument/2006/relationships/oleObject" Target="../embeddings/oleObject195.bin"/><Relationship Id="rId5" Type="http://schemas.openxmlformats.org/officeDocument/2006/relationships/image" Target="../media/image429.wmf"/><Relationship Id="rId4" Type="http://schemas.openxmlformats.org/officeDocument/2006/relationships/oleObject" Target="../embeddings/oleObject194.bin"/></Relationships>
</file>

<file path=ppt/slides/_rels/slide744.xml.rels><?xml version="1.0" encoding="UTF-8" standalone="yes"?>
<Relationships xmlns="http://schemas.openxmlformats.org/package/2006/relationships"><Relationship Id="rId3" Type="http://schemas.openxmlformats.org/officeDocument/2006/relationships/notesSlide" Target="../notesSlides/notesSlide743.xml"/><Relationship Id="rId2" Type="http://schemas.openxmlformats.org/officeDocument/2006/relationships/slideLayout" Target="../slideLayouts/slideLayout2.xml"/><Relationship Id="rId1" Type="http://schemas.openxmlformats.org/officeDocument/2006/relationships/tags" Target="../tags/tag793.xml"/><Relationship Id="rId4" Type="http://schemas.openxmlformats.org/officeDocument/2006/relationships/image" Target="../media/image431.png"/></Relationships>
</file>

<file path=ppt/slides/_rels/slide745.xml.rels><?xml version="1.0" encoding="UTF-8" standalone="yes"?>
<Relationships xmlns="http://schemas.openxmlformats.org/package/2006/relationships"><Relationship Id="rId3" Type="http://schemas.openxmlformats.org/officeDocument/2006/relationships/notesSlide" Target="../notesSlides/notesSlide744.xml"/><Relationship Id="rId2" Type="http://schemas.openxmlformats.org/officeDocument/2006/relationships/slideLayout" Target="../slideLayouts/slideLayout2.xml"/><Relationship Id="rId1" Type="http://schemas.openxmlformats.org/officeDocument/2006/relationships/tags" Target="../tags/tag794.xml"/></Relationships>
</file>

<file path=ppt/slides/_rels/slide746.xml.rels><?xml version="1.0" encoding="UTF-8" standalone="yes"?>
<Relationships xmlns="http://schemas.openxmlformats.org/package/2006/relationships"><Relationship Id="rId3" Type="http://schemas.openxmlformats.org/officeDocument/2006/relationships/notesSlide" Target="../notesSlides/notesSlide745.xml"/><Relationship Id="rId2" Type="http://schemas.openxmlformats.org/officeDocument/2006/relationships/slideLayout" Target="../slideLayouts/slideLayout2.xml"/><Relationship Id="rId1" Type="http://schemas.openxmlformats.org/officeDocument/2006/relationships/tags" Target="../tags/tag795.xml"/><Relationship Id="rId4" Type="http://schemas.openxmlformats.org/officeDocument/2006/relationships/image" Target="../media/image432.png"/></Relationships>
</file>

<file path=ppt/slides/_rels/slide747.xml.rels><?xml version="1.0" encoding="UTF-8" standalone="yes"?>
<Relationships xmlns="http://schemas.openxmlformats.org/package/2006/relationships"><Relationship Id="rId3" Type="http://schemas.openxmlformats.org/officeDocument/2006/relationships/notesSlide" Target="../notesSlides/notesSlide746.xml"/><Relationship Id="rId2" Type="http://schemas.openxmlformats.org/officeDocument/2006/relationships/slideLayout" Target="../slideLayouts/slideLayout2.xml"/><Relationship Id="rId1" Type="http://schemas.openxmlformats.org/officeDocument/2006/relationships/tags" Target="../tags/tag796.xml"/><Relationship Id="rId4" Type="http://schemas.openxmlformats.org/officeDocument/2006/relationships/image" Target="../media/image433.png"/></Relationships>
</file>

<file path=ppt/slides/_rels/slide748.xml.rels><?xml version="1.0" encoding="UTF-8" standalone="yes"?>
<Relationships xmlns="http://schemas.openxmlformats.org/package/2006/relationships"><Relationship Id="rId3" Type="http://schemas.openxmlformats.org/officeDocument/2006/relationships/notesSlide" Target="../notesSlides/notesSlide747.xml"/><Relationship Id="rId2" Type="http://schemas.openxmlformats.org/officeDocument/2006/relationships/slideLayout" Target="../slideLayouts/slideLayout1.xml"/><Relationship Id="rId1" Type="http://schemas.openxmlformats.org/officeDocument/2006/relationships/tags" Target="../tags/tag797.xml"/></Relationships>
</file>

<file path=ppt/slides/_rels/slide749.xml.rels><?xml version="1.0" encoding="UTF-8" standalone="yes"?>
<Relationships xmlns="http://schemas.openxmlformats.org/package/2006/relationships"><Relationship Id="rId3" Type="http://schemas.openxmlformats.org/officeDocument/2006/relationships/notesSlide" Target="../notesSlides/notesSlide748.xml"/><Relationship Id="rId2" Type="http://schemas.openxmlformats.org/officeDocument/2006/relationships/slideLayout" Target="../slideLayouts/slideLayout2.xml"/><Relationship Id="rId1" Type="http://schemas.openxmlformats.org/officeDocument/2006/relationships/tags" Target="../tags/tag79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3.png"/></Relationships>
</file>

<file path=ppt/slides/_rels/slide750.xml.rels><?xml version="1.0" encoding="UTF-8" standalone="yes"?>
<Relationships xmlns="http://schemas.openxmlformats.org/package/2006/relationships"><Relationship Id="rId3" Type="http://schemas.openxmlformats.org/officeDocument/2006/relationships/notesSlide" Target="../notesSlides/notesSlide749.xml"/><Relationship Id="rId2" Type="http://schemas.openxmlformats.org/officeDocument/2006/relationships/slideLayout" Target="../slideLayouts/slideLayout2.xml"/><Relationship Id="rId1" Type="http://schemas.openxmlformats.org/officeDocument/2006/relationships/tags" Target="../tags/tag799.xml"/></Relationships>
</file>

<file path=ppt/slides/_rels/slide751.xml.rels><?xml version="1.0" encoding="UTF-8" standalone="yes"?>
<Relationships xmlns="http://schemas.openxmlformats.org/package/2006/relationships"><Relationship Id="rId3" Type="http://schemas.openxmlformats.org/officeDocument/2006/relationships/notesSlide" Target="../notesSlides/notesSlide750.xml"/><Relationship Id="rId2" Type="http://schemas.openxmlformats.org/officeDocument/2006/relationships/slideLayout" Target="../slideLayouts/slideLayout2.xml"/><Relationship Id="rId1" Type="http://schemas.openxmlformats.org/officeDocument/2006/relationships/tags" Target="../tags/tag800.xml"/></Relationships>
</file>

<file path=ppt/slides/_rels/slide752.xml.rels><?xml version="1.0" encoding="UTF-8" standalone="yes"?>
<Relationships xmlns="http://schemas.openxmlformats.org/package/2006/relationships"><Relationship Id="rId8" Type="http://schemas.openxmlformats.org/officeDocument/2006/relationships/oleObject" Target="../embeddings/oleObject198.bin"/><Relationship Id="rId3" Type="http://schemas.openxmlformats.org/officeDocument/2006/relationships/notesSlide" Target="../notesSlides/notesSlide751.xml"/><Relationship Id="rId7" Type="http://schemas.openxmlformats.org/officeDocument/2006/relationships/image" Target="../media/image435.wmf"/><Relationship Id="rId2" Type="http://schemas.openxmlformats.org/officeDocument/2006/relationships/slideLayout" Target="../slideLayouts/slideLayout2.xml"/><Relationship Id="rId1" Type="http://schemas.openxmlformats.org/officeDocument/2006/relationships/tags" Target="../tags/tag801.xml"/><Relationship Id="rId6" Type="http://schemas.openxmlformats.org/officeDocument/2006/relationships/oleObject" Target="../embeddings/oleObject197.bin"/><Relationship Id="rId11" Type="http://schemas.openxmlformats.org/officeDocument/2006/relationships/image" Target="../media/image437.wmf"/><Relationship Id="rId5" Type="http://schemas.openxmlformats.org/officeDocument/2006/relationships/image" Target="../media/image434.wmf"/><Relationship Id="rId10" Type="http://schemas.openxmlformats.org/officeDocument/2006/relationships/oleObject" Target="../embeddings/oleObject199.bin"/><Relationship Id="rId4" Type="http://schemas.openxmlformats.org/officeDocument/2006/relationships/oleObject" Target="../embeddings/oleObject196.bin"/><Relationship Id="rId9" Type="http://schemas.openxmlformats.org/officeDocument/2006/relationships/image" Target="../media/image436.wmf"/></Relationships>
</file>

<file path=ppt/slides/_rels/slide753.xml.rels><?xml version="1.0" encoding="UTF-8" standalone="yes"?>
<Relationships xmlns="http://schemas.openxmlformats.org/package/2006/relationships"><Relationship Id="rId3" Type="http://schemas.openxmlformats.org/officeDocument/2006/relationships/notesSlide" Target="../notesSlides/notesSlide752.xml"/><Relationship Id="rId2" Type="http://schemas.openxmlformats.org/officeDocument/2006/relationships/slideLayout" Target="../slideLayouts/slideLayout2.xml"/><Relationship Id="rId1" Type="http://schemas.openxmlformats.org/officeDocument/2006/relationships/tags" Target="../tags/tag802.xml"/><Relationship Id="rId4" Type="http://schemas.openxmlformats.org/officeDocument/2006/relationships/image" Target="../media/image431.png"/></Relationships>
</file>

<file path=ppt/slides/_rels/slide754.xml.rels><?xml version="1.0" encoding="UTF-8" standalone="yes"?>
<Relationships xmlns="http://schemas.openxmlformats.org/package/2006/relationships"><Relationship Id="rId3" Type="http://schemas.openxmlformats.org/officeDocument/2006/relationships/notesSlide" Target="../notesSlides/notesSlide753.xml"/><Relationship Id="rId2" Type="http://schemas.openxmlformats.org/officeDocument/2006/relationships/slideLayout" Target="../slideLayouts/slideLayout2.xml"/><Relationship Id="rId1" Type="http://schemas.openxmlformats.org/officeDocument/2006/relationships/tags" Target="../tags/tag803.xml"/></Relationships>
</file>

<file path=ppt/slides/_rels/slide755.xml.rels><?xml version="1.0" encoding="UTF-8" standalone="yes"?>
<Relationships xmlns="http://schemas.openxmlformats.org/package/2006/relationships"><Relationship Id="rId3" Type="http://schemas.openxmlformats.org/officeDocument/2006/relationships/notesSlide" Target="../notesSlides/notesSlide754.xml"/><Relationship Id="rId2" Type="http://schemas.openxmlformats.org/officeDocument/2006/relationships/slideLayout" Target="../slideLayouts/slideLayout2.xml"/><Relationship Id="rId1" Type="http://schemas.openxmlformats.org/officeDocument/2006/relationships/tags" Target="../tags/tag804.xml"/><Relationship Id="rId4" Type="http://schemas.openxmlformats.org/officeDocument/2006/relationships/image" Target="../media/image432.png"/></Relationships>
</file>

<file path=ppt/slides/_rels/slide756.xml.rels><?xml version="1.0" encoding="UTF-8" standalone="yes"?>
<Relationships xmlns="http://schemas.openxmlformats.org/package/2006/relationships"><Relationship Id="rId3" Type="http://schemas.openxmlformats.org/officeDocument/2006/relationships/notesSlide" Target="../notesSlides/notesSlide755.xml"/><Relationship Id="rId2" Type="http://schemas.openxmlformats.org/officeDocument/2006/relationships/slideLayout" Target="../slideLayouts/slideLayout2.xml"/><Relationship Id="rId1" Type="http://schemas.openxmlformats.org/officeDocument/2006/relationships/tags" Target="../tags/tag805.xml"/><Relationship Id="rId4" Type="http://schemas.openxmlformats.org/officeDocument/2006/relationships/image" Target="../media/image438.png"/></Relationships>
</file>

<file path=ppt/slides/_rels/slide757.xml.rels><?xml version="1.0" encoding="UTF-8" standalone="yes"?>
<Relationships xmlns="http://schemas.openxmlformats.org/package/2006/relationships"><Relationship Id="rId3" Type="http://schemas.openxmlformats.org/officeDocument/2006/relationships/notesSlide" Target="../notesSlides/notesSlide756.xml"/><Relationship Id="rId2" Type="http://schemas.openxmlformats.org/officeDocument/2006/relationships/slideLayout" Target="../slideLayouts/slideLayout1.xml"/><Relationship Id="rId1" Type="http://schemas.openxmlformats.org/officeDocument/2006/relationships/tags" Target="../tags/tag806.xml"/></Relationships>
</file>

<file path=ppt/slides/_rels/slide758.xml.rels><?xml version="1.0" encoding="UTF-8" standalone="yes"?>
<Relationships xmlns="http://schemas.openxmlformats.org/package/2006/relationships"><Relationship Id="rId3" Type="http://schemas.openxmlformats.org/officeDocument/2006/relationships/notesSlide" Target="../notesSlides/notesSlide757.xml"/><Relationship Id="rId2" Type="http://schemas.openxmlformats.org/officeDocument/2006/relationships/slideLayout" Target="../slideLayouts/slideLayout2.xml"/><Relationship Id="rId1" Type="http://schemas.openxmlformats.org/officeDocument/2006/relationships/tags" Target="../tags/tag807.xml"/></Relationships>
</file>

<file path=ppt/slides/_rels/slide759.xml.rels><?xml version="1.0" encoding="UTF-8" standalone="yes"?>
<Relationships xmlns="http://schemas.openxmlformats.org/package/2006/relationships"><Relationship Id="rId3" Type="http://schemas.openxmlformats.org/officeDocument/2006/relationships/notesSlide" Target="../notesSlides/notesSlide758.xml"/><Relationship Id="rId2" Type="http://schemas.openxmlformats.org/officeDocument/2006/relationships/slideLayout" Target="../slideLayouts/slideLayout2.xml"/><Relationship Id="rId1" Type="http://schemas.openxmlformats.org/officeDocument/2006/relationships/tags" Target="../tags/tag808.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 Id="rId4" Type="http://schemas.openxmlformats.org/officeDocument/2006/relationships/image" Target="../media/image14.png"/></Relationships>
</file>

<file path=ppt/slides/_rels/slide760.xml.rels><?xml version="1.0" encoding="UTF-8" standalone="yes"?>
<Relationships xmlns="http://schemas.openxmlformats.org/package/2006/relationships"><Relationship Id="rId3" Type="http://schemas.openxmlformats.org/officeDocument/2006/relationships/notesSlide" Target="../notesSlides/notesSlide759.xml"/><Relationship Id="rId2" Type="http://schemas.openxmlformats.org/officeDocument/2006/relationships/slideLayout" Target="../slideLayouts/slideLayout2.xml"/><Relationship Id="rId1" Type="http://schemas.openxmlformats.org/officeDocument/2006/relationships/tags" Target="../tags/tag809.xml"/></Relationships>
</file>

<file path=ppt/slides/_rels/slide761.xml.rels><?xml version="1.0" encoding="UTF-8" standalone="yes"?>
<Relationships xmlns="http://schemas.openxmlformats.org/package/2006/relationships"><Relationship Id="rId8" Type="http://schemas.openxmlformats.org/officeDocument/2006/relationships/oleObject" Target="../embeddings/oleObject202.bin"/><Relationship Id="rId3" Type="http://schemas.openxmlformats.org/officeDocument/2006/relationships/notesSlide" Target="../notesSlides/notesSlide760.xml"/><Relationship Id="rId7" Type="http://schemas.openxmlformats.org/officeDocument/2006/relationships/image" Target="../media/image440.wmf"/><Relationship Id="rId2" Type="http://schemas.openxmlformats.org/officeDocument/2006/relationships/slideLayout" Target="../slideLayouts/slideLayout2.xml"/><Relationship Id="rId1" Type="http://schemas.openxmlformats.org/officeDocument/2006/relationships/tags" Target="../tags/tag810.xml"/><Relationship Id="rId6" Type="http://schemas.openxmlformats.org/officeDocument/2006/relationships/oleObject" Target="../embeddings/oleObject201.bin"/><Relationship Id="rId5" Type="http://schemas.openxmlformats.org/officeDocument/2006/relationships/image" Target="../media/image439.wmf"/><Relationship Id="rId4" Type="http://schemas.openxmlformats.org/officeDocument/2006/relationships/oleObject" Target="../embeddings/oleObject200.bin"/><Relationship Id="rId9" Type="http://schemas.openxmlformats.org/officeDocument/2006/relationships/image" Target="../media/image441.wmf"/></Relationships>
</file>

<file path=ppt/slides/_rels/slide762.xml.rels><?xml version="1.0" encoding="UTF-8" standalone="yes"?>
<Relationships xmlns="http://schemas.openxmlformats.org/package/2006/relationships"><Relationship Id="rId3" Type="http://schemas.openxmlformats.org/officeDocument/2006/relationships/notesSlide" Target="../notesSlides/notesSlide761.xml"/><Relationship Id="rId2" Type="http://schemas.openxmlformats.org/officeDocument/2006/relationships/slideLayout" Target="../slideLayouts/slideLayout2.xml"/><Relationship Id="rId1" Type="http://schemas.openxmlformats.org/officeDocument/2006/relationships/tags" Target="../tags/tag811.xml"/><Relationship Id="rId5" Type="http://schemas.openxmlformats.org/officeDocument/2006/relationships/image" Target="../media/image442.wmf"/><Relationship Id="rId4" Type="http://schemas.openxmlformats.org/officeDocument/2006/relationships/oleObject" Target="../embeddings/oleObject203.bin"/></Relationships>
</file>

<file path=ppt/slides/_rels/slide763.xml.rels><?xml version="1.0" encoding="UTF-8" standalone="yes"?>
<Relationships xmlns="http://schemas.openxmlformats.org/package/2006/relationships"><Relationship Id="rId3" Type="http://schemas.openxmlformats.org/officeDocument/2006/relationships/notesSlide" Target="../notesSlides/notesSlide762.xml"/><Relationship Id="rId2" Type="http://schemas.openxmlformats.org/officeDocument/2006/relationships/slideLayout" Target="../slideLayouts/slideLayout2.xml"/><Relationship Id="rId1" Type="http://schemas.openxmlformats.org/officeDocument/2006/relationships/tags" Target="../tags/tag812.xml"/></Relationships>
</file>

<file path=ppt/slides/_rels/slide764.xml.rels><?xml version="1.0" encoding="UTF-8" standalone="yes"?>
<Relationships xmlns="http://schemas.openxmlformats.org/package/2006/relationships"><Relationship Id="rId3" Type="http://schemas.openxmlformats.org/officeDocument/2006/relationships/notesSlide" Target="../notesSlides/notesSlide763.xml"/><Relationship Id="rId2" Type="http://schemas.openxmlformats.org/officeDocument/2006/relationships/slideLayout" Target="../slideLayouts/slideLayout2.xml"/><Relationship Id="rId1" Type="http://schemas.openxmlformats.org/officeDocument/2006/relationships/tags" Target="../tags/tag813.xml"/></Relationships>
</file>

<file path=ppt/slides/_rels/slide765.xml.rels><?xml version="1.0" encoding="UTF-8" standalone="yes"?>
<Relationships xmlns="http://schemas.openxmlformats.org/package/2006/relationships"><Relationship Id="rId3" Type="http://schemas.openxmlformats.org/officeDocument/2006/relationships/notesSlide" Target="../notesSlides/notesSlide764.xml"/><Relationship Id="rId2" Type="http://schemas.openxmlformats.org/officeDocument/2006/relationships/slideLayout" Target="../slideLayouts/slideLayout2.xml"/><Relationship Id="rId1" Type="http://schemas.openxmlformats.org/officeDocument/2006/relationships/tags" Target="../tags/tag814.xml"/></Relationships>
</file>

<file path=ppt/slides/_rels/slide766.xml.rels><?xml version="1.0" encoding="UTF-8" standalone="yes"?>
<Relationships xmlns="http://schemas.openxmlformats.org/package/2006/relationships"><Relationship Id="rId3" Type="http://schemas.openxmlformats.org/officeDocument/2006/relationships/notesSlide" Target="../notesSlides/notesSlide765.xml"/><Relationship Id="rId2" Type="http://schemas.openxmlformats.org/officeDocument/2006/relationships/slideLayout" Target="../slideLayouts/slideLayout2.xml"/><Relationship Id="rId1" Type="http://schemas.openxmlformats.org/officeDocument/2006/relationships/tags" Target="../tags/tag815.xml"/><Relationship Id="rId4" Type="http://schemas.openxmlformats.org/officeDocument/2006/relationships/image" Target="../media/image443.png"/></Relationships>
</file>

<file path=ppt/slides/_rels/slide767.xml.rels><?xml version="1.0" encoding="UTF-8" standalone="yes"?>
<Relationships xmlns="http://schemas.openxmlformats.org/package/2006/relationships"><Relationship Id="rId3" Type="http://schemas.openxmlformats.org/officeDocument/2006/relationships/notesSlide" Target="../notesSlides/notesSlide766.xml"/><Relationship Id="rId2" Type="http://schemas.openxmlformats.org/officeDocument/2006/relationships/slideLayout" Target="../slideLayouts/slideLayout2.xml"/><Relationship Id="rId1" Type="http://schemas.openxmlformats.org/officeDocument/2006/relationships/tags" Target="../tags/tag816.xml"/><Relationship Id="rId4" Type="http://schemas.openxmlformats.org/officeDocument/2006/relationships/image" Target="../media/image444.png"/></Relationships>
</file>

<file path=ppt/slides/_rels/slide768.xml.rels><?xml version="1.0" encoding="UTF-8" standalone="yes"?>
<Relationships xmlns="http://schemas.openxmlformats.org/package/2006/relationships"><Relationship Id="rId3" Type="http://schemas.openxmlformats.org/officeDocument/2006/relationships/notesSlide" Target="../notesSlides/notesSlide767.xml"/><Relationship Id="rId2" Type="http://schemas.openxmlformats.org/officeDocument/2006/relationships/slideLayout" Target="../slideLayouts/slideLayout1.xml"/><Relationship Id="rId1" Type="http://schemas.openxmlformats.org/officeDocument/2006/relationships/tags" Target="../tags/tag817.xml"/></Relationships>
</file>

<file path=ppt/slides/_rels/slide769.xml.rels><?xml version="1.0" encoding="UTF-8" standalone="yes"?>
<Relationships xmlns="http://schemas.openxmlformats.org/package/2006/relationships"><Relationship Id="rId3" Type="http://schemas.openxmlformats.org/officeDocument/2006/relationships/notesSlide" Target="../notesSlides/notesSlide768.xml"/><Relationship Id="rId2" Type="http://schemas.openxmlformats.org/officeDocument/2006/relationships/slideLayout" Target="../slideLayouts/slideLayout2.xml"/><Relationship Id="rId1" Type="http://schemas.openxmlformats.org/officeDocument/2006/relationships/tags" Target="../tags/tag818.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83.xml"/></Relationships>
</file>

<file path=ppt/slides/_rels/slide770.xml.rels><?xml version="1.0" encoding="UTF-8" standalone="yes"?>
<Relationships xmlns="http://schemas.openxmlformats.org/package/2006/relationships"><Relationship Id="rId3" Type="http://schemas.openxmlformats.org/officeDocument/2006/relationships/notesSlide" Target="../notesSlides/notesSlide769.xml"/><Relationship Id="rId2" Type="http://schemas.openxmlformats.org/officeDocument/2006/relationships/slideLayout" Target="../slideLayouts/slideLayout2.xml"/><Relationship Id="rId1" Type="http://schemas.openxmlformats.org/officeDocument/2006/relationships/tags" Target="../tags/tag819.xml"/></Relationships>
</file>

<file path=ppt/slides/_rels/slide771.xml.rels><?xml version="1.0" encoding="UTF-8" standalone="yes"?>
<Relationships xmlns="http://schemas.openxmlformats.org/package/2006/relationships"><Relationship Id="rId3" Type="http://schemas.openxmlformats.org/officeDocument/2006/relationships/notesSlide" Target="../notesSlides/notesSlide770.xml"/><Relationship Id="rId2" Type="http://schemas.openxmlformats.org/officeDocument/2006/relationships/slideLayout" Target="../slideLayouts/slideLayout2.xml"/><Relationship Id="rId1" Type="http://schemas.openxmlformats.org/officeDocument/2006/relationships/tags" Target="../tags/tag820.xml"/></Relationships>
</file>

<file path=ppt/slides/_rels/slide772.xml.rels><?xml version="1.0" encoding="UTF-8" standalone="yes"?>
<Relationships xmlns="http://schemas.openxmlformats.org/package/2006/relationships"><Relationship Id="rId3" Type="http://schemas.openxmlformats.org/officeDocument/2006/relationships/notesSlide" Target="../notesSlides/notesSlide771.xml"/><Relationship Id="rId2" Type="http://schemas.openxmlformats.org/officeDocument/2006/relationships/slideLayout" Target="../slideLayouts/slideLayout2.xml"/><Relationship Id="rId1" Type="http://schemas.openxmlformats.org/officeDocument/2006/relationships/tags" Target="../tags/tag821.xml"/><Relationship Id="rId5" Type="http://schemas.openxmlformats.org/officeDocument/2006/relationships/image" Target="../media/image445.wmf"/><Relationship Id="rId4" Type="http://schemas.openxmlformats.org/officeDocument/2006/relationships/oleObject" Target="../embeddings/oleObject204.bin"/></Relationships>
</file>

<file path=ppt/slides/_rels/slide773.xml.rels><?xml version="1.0" encoding="UTF-8" standalone="yes"?>
<Relationships xmlns="http://schemas.openxmlformats.org/package/2006/relationships"><Relationship Id="rId3" Type="http://schemas.openxmlformats.org/officeDocument/2006/relationships/notesSlide" Target="../notesSlides/notesSlide772.xml"/><Relationship Id="rId2" Type="http://schemas.openxmlformats.org/officeDocument/2006/relationships/slideLayout" Target="../slideLayouts/slideLayout2.xml"/><Relationship Id="rId1" Type="http://schemas.openxmlformats.org/officeDocument/2006/relationships/tags" Target="../tags/tag822.xml"/><Relationship Id="rId4" Type="http://schemas.openxmlformats.org/officeDocument/2006/relationships/image" Target="../media/image446.png"/></Relationships>
</file>

<file path=ppt/slides/_rels/slide774.xml.rels><?xml version="1.0" encoding="UTF-8" standalone="yes"?>
<Relationships xmlns="http://schemas.openxmlformats.org/package/2006/relationships"><Relationship Id="rId3" Type="http://schemas.openxmlformats.org/officeDocument/2006/relationships/notesSlide" Target="../notesSlides/notesSlide773.xml"/><Relationship Id="rId2" Type="http://schemas.openxmlformats.org/officeDocument/2006/relationships/slideLayout" Target="../slideLayouts/slideLayout2.xml"/><Relationship Id="rId1" Type="http://schemas.openxmlformats.org/officeDocument/2006/relationships/tags" Target="../tags/tag823.xml"/></Relationships>
</file>

<file path=ppt/slides/_rels/slide775.xml.rels><?xml version="1.0" encoding="UTF-8" standalone="yes"?>
<Relationships xmlns="http://schemas.openxmlformats.org/package/2006/relationships"><Relationship Id="rId3" Type="http://schemas.openxmlformats.org/officeDocument/2006/relationships/notesSlide" Target="../notesSlides/notesSlide774.xml"/><Relationship Id="rId2" Type="http://schemas.openxmlformats.org/officeDocument/2006/relationships/slideLayout" Target="../slideLayouts/slideLayout2.xml"/><Relationship Id="rId1" Type="http://schemas.openxmlformats.org/officeDocument/2006/relationships/tags" Target="../tags/tag824.xml"/><Relationship Id="rId4" Type="http://schemas.openxmlformats.org/officeDocument/2006/relationships/image" Target="../media/image447.png"/></Relationships>
</file>

<file path=ppt/slides/_rels/slide776.xml.rels><?xml version="1.0" encoding="UTF-8" standalone="yes"?>
<Relationships xmlns="http://schemas.openxmlformats.org/package/2006/relationships"><Relationship Id="rId3" Type="http://schemas.openxmlformats.org/officeDocument/2006/relationships/notesSlide" Target="../notesSlides/notesSlide775.xml"/><Relationship Id="rId2" Type="http://schemas.openxmlformats.org/officeDocument/2006/relationships/slideLayout" Target="../slideLayouts/slideLayout2.xml"/><Relationship Id="rId1" Type="http://schemas.openxmlformats.org/officeDocument/2006/relationships/tags" Target="../tags/tag825.xml"/><Relationship Id="rId4" Type="http://schemas.openxmlformats.org/officeDocument/2006/relationships/image" Target="../media/image448.png"/></Relationships>
</file>

<file path=ppt/slides/_rels/slide777.xml.rels><?xml version="1.0" encoding="UTF-8" standalone="yes"?>
<Relationships xmlns="http://schemas.openxmlformats.org/package/2006/relationships"><Relationship Id="rId3" Type="http://schemas.openxmlformats.org/officeDocument/2006/relationships/notesSlide" Target="../notesSlides/notesSlide776.xml"/><Relationship Id="rId2" Type="http://schemas.openxmlformats.org/officeDocument/2006/relationships/slideLayout" Target="../slideLayouts/slideLayout1.xml"/><Relationship Id="rId1" Type="http://schemas.openxmlformats.org/officeDocument/2006/relationships/tags" Target="../tags/tag826.xml"/></Relationships>
</file>

<file path=ppt/slides/_rels/slide778.xml.rels><?xml version="1.0" encoding="UTF-8" standalone="yes"?>
<Relationships xmlns="http://schemas.openxmlformats.org/package/2006/relationships"><Relationship Id="rId3" Type="http://schemas.openxmlformats.org/officeDocument/2006/relationships/notesSlide" Target="../notesSlides/notesSlide777.xml"/><Relationship Id="rId2" Type="http://schemas.openxmlformats.org/officeDocument/2006/relationships/slideLayout" Target="../slideLayouts/slideLayout2.xml"/><Relationship Id="rId1" Type="http://schemas.openxmlformats.org/officeDocument/2006/relationships/tags" Target="../tags/tag827.xml"/></Relationships>
</file>

<file path=ppt/slides/_rels/slide779.xml.rels><?xml version="1.0" encoding="UTF-8" standalone="yes"?>
<Relationships xmlns="http://schemas.openxmlformats.org/package/2006/relationships"><Relationship Id="rId3" Type="http://schemas.openxmlformats.org/officeDocument/2006/relationships/notesSlide" Target="../notesSlides/notesSlide778.xml"/><Relationship Id="rId2" Type="http://schemas.openxmlformats.org/officeDocument/2006/relationships/slideLayout" Target="../slideLayouts/slideLayout2.xml"/><Relationship Id="rId1" Type="http://schemas.openxmlformats.org/officeDocument/2006/relationships/tags" Target="../tags/tag828.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xml"/><Relationship Id="rId1" Type="http://schemas.openxmlformats.org/officeDocument/2006/relationships/tags" Target="../tags/tag84.xml"/><Relationship Id="rId4" Type="http://schemas.openxmlformats.org/officeDocument/2006/relationships/image" Target="../media/image15.png"/></Relationships>
</file>

<file path=ppt/slides/_rels/slide780.xml.rels><?xml version="1.0" encoding="UTF-8" standalone="yes"?>
<Relationships xmlns="http://schemas.openxmlformats.org/package/2006/relationships"><Relationship Id="rId3" Type="http://schemas.openxmlformats.org/officeDocument/2006/relationships/notesSlide" Target="../notesSlides/notesSlide779.xml"/><Relationship Id="rId2" Type="http://schemas.openxmlformats.org/officeDocument/2006/relationships/slideLayout" Target="../slideLayouts/slideLayout2.xml"/><Relationship Id="rId1" Type="http://schemas.openxmlformats.org/officeDocument/2006/relationships/tags" Target="../tags/tag829.xml"/></Relationships>
</file>

<file path=ppt/slides/_rels/slide781.xml.rels><?xml version="1.0" encoding="UTF-8" standalone="yes"?>
<Relationships xmlns="http://schemas.openxmlformats.org/package/2006/relationships"><Relationship Id="rId3" Type="http://schemas.openxmlformats.org/officeDocument/2006/relationships/notesSlide" Target="../notesSlides/notesSlide780.xml"/><Relationship Id="rId2" Type="http://schemas.openxmlformats.org/officeDocument/2006/relationships/slideLayout" Target="../slideLayouts/slideLayout2.xml"/><Relationship Id="rId1" Type="http://schemas.openxmlformats.org/officeDocument/2006/relationships/tags" Target="../tags/tag830.xml"/></Relationships>
</file>

<file path=ppt/slides/_rels/slide782.xml.rels><?xml version="1.0" encoding="UTF-8" standalone="yes"?>
<Relationships xmlns="http://schemas.openxmlformats.org/package/2006/relationships"><Relationship Id="rId3" Type="http://schemas.openxmlformats.org/officeDocument/2006/relationships/notesSlide" Target="../notesSlides/notesSlide781.xml"/><Relationship Id="rId2" Type="http://schemas.openxmlformats.org/officeDocument/2006/relationships/slideLayout" Target="../slideLayouts/slideLayout2.xml"/><Relationship Id="rId1" Type="http://schemas.openxmlformats.org/officeDocument/2006/relationships/tags" Target="../tags/tag831.xml"/><Relationship Id="rId4" Type="http://schemas.openxmlformats.org/officeDocument/2006/relationships/image" Target="../media/image446.png"/></Relationships>
</file>

<file path=ppt/slides/_rels/slide783.xml.rels><?xml version="1.0" encoding="UTF-8" standalone="yes"?>
<Relationships xmlns="http://schemas.openxmlformats.org/package/2006/relationships"><Relationship Id="rId3" Type="http://schemas.openxmlformats.org/officeDocument/2006/relationships/notesSlide" Target="../notesSlides/notesSlide782.xml"/><Relationship Id="rId2" Type="http://schemas.openxmlformats.org/officeDocument/2006/relationships/slideLayout" Target="../slideLayouts/slideLayout2.xml"/><Relationship Id="rId1" Type="http://schemas.openxmlformats.org/officeDocument/2006/relationships/tags" Target="../tags/tag832.xml"/></Relationships>
</file>

<file path=ppt/slides/_rels/slide784.xml.rels><?xml version="1.0" encoding="UTF-8" standalone="yes"?>
<Relationships xmlns="http://schemas.openxmlformats.org/package/2006/relationships"><Relationship Id="rId3" Type="http://schemas.openxmlformats.org/officeDocument/2006/relationships/notesSlide" Target="../notesSlides/notesSlide783.xml"/><Relationship Id="rId2" Type="http://schemas.openxmlformats.org/officeDocument/2006/relationships/slideLayout" Target="../slideLayouts/slideLayout2.xml"/><Relationship Id="rId1" Type="http://schemas.openxmlformats.org/officeDocument/2006/relationships/tags" Target="../tags/tag833.xml"/><Relationship Id="rId4" Type="http://schemas.openxmlformats.org/officeDocument/2006/relationships/image" Target="../media/image449.png"/></Relationships>
</file>

<file path=ppt/slides/_rels/slide785.xml.rels><?xml version="1.0" encoding="UTF-8" standalone="yes"?>
<Relationships xmlns="http://schemas.openxmlformats.org/package/2006/relationships"><Relationship Id="rId3" Type="http://schemas.openxmlformats.org/officeDocument/2006/relationships/notesSlide" Target="../notesSlides/notesSlide784.xml"/><Relationship Id="rId2" Type="http://schemas.openxmlformats.org/officeDocument/2006/relationships/slideLayout" Target="../slideLayouts/slideLayout2.xml"/><Relationship Id="rId1" Type="http://schemas.openxmlformats.org/officeDocument/2006/relationships/tags" Target="../tags/tag834.xml"/><Relationship Id="rId4" Type="http://schemas.openxmlformats.org/officeDocument/2006/relationships/image" Target="../media/image450.png"/></Relationships>
</file>

<file path=ppt/slides/_rels/slide786.xml.rels><?xml version="1.0" encoding="UTF-8" standalone="yes"?>
<Relationships xmlns="http://schemas.openxmlformats.org/package/2006/relationships"><Relationship Id="rId3" Type="http://schemas.openxmlformats.org/officeDocument/2006/relationships/notesSlide" Target="../notesSlides/notesSlide785.xml"/><Relationship Id="rId2" Type="http://schemas.openxmlformats.org/officeDocument/2006/relationships/slideLayout" Target="../slideLayouts/slideLayout1.xml"/><Relationship Id="rId1" Type="http://schemas.openxmlformats.org/officeDocument/2006/relationships/tags" Target="../tags/tag835.xml"/></Relationships>
</file>

<file path=ppt/slides/_rels/slide787.xml.rels><?xml version="1.0" encoding="UTF-8" standalone="yes"?>
<Relationships xmlns="http://schemas.openxmlformats.org/package/2006/relationships"><Relationship Id="rId3" Type="http://schemas.openxmlformats.org/officeDocument/2006/relationships/notesSlide" Target="../notesSlides/notesSlide786.xml"/><Relationship Id="rId2" Type="http://schemas.openxmlformats.org/officeDocument/2006/relationships/slideLayout" Target="../slideLayouts/slideLayout2.xml"/><Relationship Id="rId1" Type="http://schemas.openxmlformats.org/officeDocument/2006/relationships/tags" Target="../tags/tag836.xml"/></Relationships>
</file>

<file path=ppt/slides/_rels/slide788.xml.rels><?xml version="1.0" encoding="UTF-8" standalone="yes"?>
<Relationships xmlns="http://schemas.openxmlformats.org/package/2006/relationships"><Relationship Id="rId3" Type="http://schemas.openxmlformats.org/officeDocument/2006/relationships/notesSlide" Target="../notesSlides/notesSlide787.xml"/><Relationship Id="rId2" Type="http://schemas.openxmlformats.org/officeDocument/2006/relationships/slideLayout" Target="../slideLayouts/slideLayout2.xml"/><Relationship Id="rId1" Type="http://schemas.openxmlformats.org/officeDocument/2006/relationships/tags" Target="../tags/tag837.xml"/></Relationships>
</file>

<file path=ppt/slides/_rels/slide789.xml.rels><?xml version="1.0" encoding="UTF-8" standalone="yes"?>
<Relationships xmlns="http://schemas.openxmlformats.org/package/2006/relationships"><Relationship Id="rId8" Type="http://schemas.openxmlformats.org/officeDocument/2006/relationships/oleObject" Target="../embeddings/oleObject207.bin"/><Relationship Id="rId3" Type="http://schemas.openxmlformats.org/officeDocument/2006/relationships/notesSlide" Target="../notesSlides/notesSlide788.xml"/><Relationship Id="rId7" Type="http://schemas.openxmlformats.org/officeDocument/2006/relationships/image" Target="../media/image452.wmf"/><Relationship Id="rId2" Type="http://schemas.openxmlformats.org/officeDocument/2006/relationships/slideLayout" Target="../slideLayouts/slideLayout2.xml"/><Relationship Id="rId1" Type="http://schemas.openxmlformats.org/officeDocument/2006/relationships/tags" Target="../tags/tag838.xml"/><Relationship Id="rId6" Type="http://schemas.openxmlformats.org/officeDocument/2006/relationships/oleObject" Target="../embeddings/oleObject206.bin"/><Relationship Id="rId11" Type="http://schemas.openxmlformats.org/officeDocument/2006/relationships/image" Target="../media/image454.wmf"/><Relationship Id="rId5" Type="http://schemas.openxmlformats.org/officeDocument/2006/relationships/image" Target="../media/image451.wmf"/><Relationship Id="rId10" Type="http://schemas.openxmlformats.org/officeDocument/2006/relationships/oleObject" Target="../embeddings/oleObject208.bin"/><Relationship Id="rId4" Type="http://schemas.openxmlformats.org/officeDocument/2006/relationships/oleObject" Target="../embeddings/oleObject205.bin"/><Relationship Id="rId9" Type="http://schemas.openxmlformats.org/officeDocument/2006/relationships/image" Target="../media/image453.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85.xml"/><Relationship Id="rId4" Type="http://schemas.openxmlformats.org/officeDocument/2006/relationships/image" Target="../media/image16.png"/></Relationships>
</file>

<file path=ppt/slides/_rels/slide790.xml.rels><?xml version="1.0" encoding="UTF-8" standalone="yes"?>
<Relationships xmlns="http://schemas.openxmlformats.org/package/2006/relationships"><Relationship Id="rId3" Type="http://schemas.openxmlformats.org/officeDocument/2006/relationships/notesSlide" Target="../notesSlides/notesSlide789.xml"/><Relationship Id="rId2" Type="http://schemas.openxmlformats.org/officeDocument/2006/relationships/slideLayout" Target="../slideLayouts/slideLayout2.xml"/><Relationship Id="rId1" Type="http://schemas.openxmlformats.org/officeDocument/2006/relationships/tags" Target="../tags/tag839.xml"/><Relationship Id="rId4" Type="http://schemas.openxmlformats.org/officeDocument/2006/relationships/image" Target="../media/image455.png"/></Relationships>
</file>

<file path=ppt/slides/_rels/slide791.xml.rels><?xml version="1.0" encoding="UTF-8" standalone="yes"?>
<Relationships xmlns="http://schemas.openxmlformats.org/package/2006/relationships"><Relationship Id="rId3" Type="http://schemas.openxmlformats.org/officeDocument/2006/relationships/notesSlide" Target="../notesSlides/notesSlide790.xml"/><Relationship Id="rId2" Type="http://schemas.openxmlformats.org/officeDocument/2006/relationships/slideLayout" Target="../slideLayouts/slideLayout2.xml"/><Relationship Id="rId1" Type="http://schemas.openxmlformats.org/officeDocument/2006/relationships/tags" Target="../tags/tag840.xml"/></Relationships>
</file>

<file path=ppt/slides/_rels/slide792.xml.rels><?xml version="1.0" encoding="UTF-8" standalone="yes"?>
<Relationships xmlns="http://schemas.openxmlformats.org/package/2006/relationships"><Relationship Id="rId3" Type="http://schemas.openxmlformats.org/officeDocument/2006/relationships/notesSlide" Target="../notesSlides/notesSlide791.xml"/><Relationship Id="rId2" Type="http://schemas.openxmlformats.org/officeDocument/2006/relationships/slideLayout" Target="../slideLayouts/slideLayout2.xml"/><Relationship Id="rId1" Type="http://schemas.openxmlformats.org/officeDocument/2006/relationships/tags" Target="../tags/tag841.xml"/><Relationship Id="rId4" Type="http://schemas.openxmlformats.org/officeDocument/2006/relationships/image" Target="../media/image456.png"/></Relationships>
</file>

<file path=ppt/slides/_rels/slide793.xml.rels><?xml version="1.0" encoding="UTF-8" standalone="yes"?>
<Relationships xmlns="http://schemas.openxmlformats.org/package/2006/relationships"><Relationship Id="rId3" Type="http://schemas.openxmlformats.org/officeDocument/2006/relationships/notesSlide" Target="../notesSlides/notesSlide792.xml"/><Relationship Id="rId2" Type="http://schemas.openxmlformats.org/officeDocument/2006/relationships/slideLayout" Target="../slideLayouts/slideLayout2.xml"/><Relationship Id="rId1" Type="http://schemas.openxmlformats.org/officeDocument/2006/relationships/tags" Target="../tags/tag842.xml"/><Relationship Id="rId4" Type="http://schemas.openxmlformats.org/officeDocument/2006/relationships/image" Target="../media/image457.png"/></Relationships>
</file>

<file path=ppt/slides/_rels/slide794.xml.rels><?xml version="1.0" encoding="UTF-8" standalone="yes"?>
<Relationships xmlns="http://schemas.openxmlformats.org/package/2006/relationships"><Relationship Id="rId3" Type="http://schemas.openxmlformats.org/officeDocument/2006/relationships/notesSlide" Target="../notesSlides/notesSlide793.xml"/><Relationship Id="rId2" Type="http://schemas.openxmlformats.org/officeDocument/2006/relationships/slideLayout" Target="../slideLayouts/slideLayout2.xml"/><Relationship Id="rId1" Type="http://schemas.openxmlformats.org/officeDocument/2006/relationships/tags" Target="../tags/tag843.xml"/></Relationships>
</file>

<file path=ppt/slides/_rels/slide795.xml.rels><?xml version="1.0" encoding="UTF-8" standalone="yes"?>
<Relationships xmlns="http://schemas.openxmlformats.org/package/2006/relationships"><Relationship Id="rId3" Type="http://schemas.openxmlformats.org/officeDocument/2006/relationships/notesSlide" Target="../notesSlides/notesSlide794.xml"/><Relationship Id="rId2" Type="http://schemas.openxmlformats.org/officeDocument/2006/relationships/slideLayout" Target="../slideLayouts/slideLayout2.xml"/><Relationship Id="rId1" Type="http://schemas.openxmlformats.org/officeDocument/2006/relationships/tags" Target="../tags/tag844.xml"/></Relationships>
</file>

<file path=ppt/slides/_rels/slide796.xml.rels><?xml version="1.0" encoding="UTF-8" standalone="yes"?>
<Relationships xmlns="http://schemas.openxmlformats.org/package/2006/relationships"><Relationship Id="rId8" Type="http://schemas.openxmlformats.org/officeDocument/2006/relationships/oleObject" Target="../embeddings/oleObject211.bin"/><Relationship Id="rId13" Type="http://schemas.openxmlformats.org/officeDocument/2006/relationships/image" Target="../media/image462.wmf"/><Relationship Id="rId18" Type="http://schemas.openxmlformats.org/officeDocument/2006/relationships/oleObject" Target="../embeddings/oleObject216.bin"/><Relationship Id="rId3" Type="http://schemas.openxmlformats.org/officeDocument/2006/relationships/notesSlide" Target="../notesSlides/notesSlide795.xml"/><Relationship Id="rId7" Type="http://schemas.openxmlformats.org/officeDocument/2006/relationships/image" Target="../media/image459.wmf"/><Relationship Id="rId12" Type="http://schemas.openxmlformats.org/officeDocument/2006/relationships/oleObject" Target="../embeddings/oleObject213.bin"/><Relationship Id="rId17" Type="http://schemas.openxmlformats.org/officeDocument/2006/relationships/image" Target="../media/image464.wmf"/><Relationship Id="rId2" Type="http://schemas.openxmlformats.org/officeDocument/2006/relationships/slideLayout" Target="../slideLayouts/slideLayout2.xml"/><Relationship Id="rId16" Type="http://schemas.openxmlformats.org/officeDocument/2006/relationships/oleObject" Target="../embeddings/oleObject215.bin"/><Relationship Id="rId1" Type="http://schemas.openxmlformats.org/officeDocument/2006/relationships/tags" Target="../tags/tag845.xml"/><Relationship Id="rId6" Type="http://schemas.openxmlformats.org/officeDocument/2006/relationships/oleObject" Target="../embeddings/oleObject210.bin"/><Relationship Id="rId11" Type="http://schemas.openxmlformats.org/officeDocument/2006/relationships/image" Target="../media/image461.wmf"/><Relationship Id="rId5" Type="http://schemas.openxmlformats.org/officeDocument/2006/relationships/image" Target="../media/image458.wmf"/><Relationship Id="rId15" Type="http://schemas.openxmlformats.org/officeDocument/2006/relationships/image" Target="../media/image463.wmf"/><Relationship Id="rId10" Type="http://schemas.openxmlformats.org/officeDocument/2006/relationships/oleObject" Target="../embeddings/oleObject212.bin"/><Relationship Id="rId19" Type="http://schemas.openxmlformats.org/officeDocument/2006/relationships/image" Target="../media/image465.wmf"/><Relationship Id="rId4" Type="http://schemas.openxmlformats.org/officeDocument/2006/relationships/oleObject" Target="../embeddings/oleObject209.bin"/><Relationship Id="rId9" Type="http://schemas.openxmlformats.org/officeDocument/2006/relationships/image" Target="../media/image460.wmf"/><Relationship Id="rId14" Type="http://schemas.openxmlformats.org/officeDocument/2006/relationships/oleObject" Target="../embeddings/oleObject214.bin"/></Relationships>
</file>

<file path=ppt/slides/_rels/slide797.xml.rels><?xml version="1.0" encoding="UTF-8" standalone="yes"?>
<Relationships xmlns="http://schemas.openxmlformats.org/package/2006/relationships"><Relationship Id="rId3" Type="http://schemas.openxmlformats.org/officeDocument/2006/relationships/notesSlide" Target="../notesSlides/notesSlide796.xml"/><Relationship Id="rId2" Type="http://schemas.openxmlformats.org/officeDocument/2006/relationships/slideLayout" Target="../slideLayouts/slideLayout2.xml"/><Relationship Id="rId1" Type="http://schemas.openxmlformats.org/officeDocument/2006/relationships/tags" Target="../tags/tag846.xml"/><Relationship Id="rId4" Type="http://schemas.openxmlformats.org/officeDocument/2006/relationships/image" Target="../media/image466.png"/></Relationships>
</file>

<file path=ppt/slides/_rels/slide798.xml.rels><?xml version="1.0" encoding="UTF-8" standalone="yes"?>
<Relationships xmlns="http://schemas.openxmlformats.org/package/2006/relationships"><Relationship Id="rId3" Type="http://schemas.openxmlformats.org/officeDocument/2006/relationships/notesSlide" Target="../notesSlides/notesSlide797.xml"/><Relationship Id="rId2" Type="http://schemas.openxmlformats.org/officeDocument/2006/relationships/slideLayout" Target="../slideLayouts/slideLayout2.xml"/><Relationship Id="rId1" Type="http://schemas.openxmlformats.org/officeDocument/2006/relationships/tags" Target="../tags/tag847.xml"/></Relationships>
</file>

<file path=ppt/slides/_rels/slide799.xml.rels><?xml version="1.0" encoding="UTF-8" standalone="yes"?>
<Relationships xmlns="http://schemas.openxmlformats.org/package/2006/relationships"><Relationship Id="rId3" Type="http://schemas.openxmlformats.org/officeDocument/2006/relationships/notesSlide" Target="../notesSlides/notesSlide798.xml"/><Relationship Id="rId2" Type="http://schemas.openxmlformats.org/officeDocument/2006/relationships/slideLayout" Target="../slideLayouts/slideLayout2.xml"/><Relationship Id="rId1" Type="http://schemas.openxmlformats.org/officeDocument/2006/relationships/tags" Target="../tags/tag848.xml"/><Relationship Id="rId4" Type="http://schemas.openxmlformats.org/officeDocument/2006/relationships/image" Target="../media/image46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5.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7.png"/></Relationships>
</file>

<file path=ppt/slides/_rels/slide800.xml.rels><?xml version="1.0" encoding="UTF-8" standalone="yes"?>
<Relationships xmlns="http://schemas.openxmlformats.org/package/2006/relationships"><Relationship Id="rId3" Type="http://schemas.openxmlformats.org/officeDocument/2006/relationships/notesSlide" Target="../notesSlides/notesSlide799.xml"/><Relationship Id="rId2" Type="http://schemas.openxmlformats.org/officeDocument/2006/relationships/slideLayout" Target="../slideLayouts/slideLayout2.xml"/><Relationship Id="rId1" Type="http://schemas.openxmlformats.org/officeDocument/2006/relationships/tags" Target="../tags/tag849.xml"/><Relationship Id="rId4" Type="http://schemas.openxmlformats.org/officeDocument/2006/relationships/image" Target="../media/image468.png"/></Relationships>
</file>

<file path=ppt/slides/_rels/slide801.xml.rels><?xml version="1.0" encoding="UTF-8" standalone="yes"?>
<Relationships xmlns="http://schemas.openxmlformats.org/package/2006/relationships"><Relationship Id="rId3" Type="http://schemas.openxmlformats.org/officeDocument/2006/relationships/notesSlide" Target="../notesSlides/notesSlide800.xml"/><Relationship Id="rId2" Type="http://schemas.openxmlformats.org/officeDocument/2006/relationships/slideLayout" Target="../slideLayouts/slideLayout1.xml"/><Relationship Id="rId1" Type="http://schemas.openxmlformats.org/officeDocument/2006/relationships/tags" Target="../tags/tag850.xml"/></Relationships>
</file>

<file path=ppt/slides/_rels/slide802.xml.rels><?xml version="1.0" encoding="UTF-8" standalone="yes"?>
<Relationships xmlns="http://schemas.openxmlformats.org/package/2006/relationships"><Relationship Id="rId3" Type="http://schemas.openxmlformats.org/officeDocument/2006/relationships/notesSlide" Target="../notesSlides/notesSlide801.xml"/><Relationship Id="rId2" Type="http://schemas.openxmlformats.org/officeDocument/2006/relationships/slideLayout" Target="../slideLayouts/slideLayout2.xml"/><Relationship Id="rId1" Type="http://schemas.openxmlformats.org/officeDocument/2006/relationships/tags" Target="../tags/tag851.xml"/></Relationships>
</file>

<file path=ppt/slides/_rels/slide803.xml.rels><?xml version="1.0" encoding="UTF-8" standalone="yes"?>
<Relationships xmlns="http://schemas.openxmlformats.org/package/2006/relationships"><Relationship Id="rId3" Type="http://schemas.openxmlformats.org/officeDocument/2006/relationships/notesSlide" Target="../notesSlides/notesSlide802.xml"/><Relationship Id="rId2" Type="http://schemas.openxmlformats.org/officeDocument/2006/relationships/slideLayout" Target="../slideLayouts/slideLayout2.xml"/><Relationship Id="rId1" Type="http://schemas.openxmlformats.org/officeDocument/2006/relationships/tags" Target="../tags/tag852.xml"/></Relationships>
</file>

<file path=ppt/slides/_rels/slide804.xml.rels><?xml version="1.0" encoding="UTF-8" standalone="yes"?>
<Relationships xmlns="http://schemas.openxmlformats.org/package/2006/relationships"><Relationship Id="rId3" Type="http://schemas.openxmlformats.org/officeDocument/2006/relationships/notesSlide" Target="../notesSlides/notesSlide803.xml"/><Relationship Id="rId2" Type="http://schemas.openxmlformats.org/officeDocument/2006/relationships/slideLayout" Target="../slideLayouts/slideLayout2.xml"/><Relationship Id="rId1" Type="http://schemas.openxmlformats.org/officeDocument/2006/relationships/tags" Target="../tags/tag853.xml"/></Relationships>
</file>

<file path=ppt/slides/_rels/slide805.xml.rels><?xml version="1.0" encoding="UTF-8" standalone="yes"?>
<Relationships xmlns="http://schemas.openxmlformats.org/package/2006/relationships"><Relationship Id="rId8" Type="http://schemas.openxmlformats.org/officeDocument/2006/relationships/oleObject" Target="../embeddings/oleObject219.bin"/><Relationship Id="rId3" Type="http://schemas.openxmlformats.org/officeDocument/2006/relationships/notesSlide" Target="../notesSlides/notesSlide804.xml"/><Relationship Id="rId7" Type="http://schemas.openxmlformats.org/officeDocument/2006/relationships/image" Target="../media/image470.wmf"/><Relationship Id="rId2" Type="http://schemas.openxmlformats.org/officeDocument/2006/relationships/slideLayout" Target="../slideLayouts/slideLayout2.xml"/><Relationship Id="rId1" Type="http://schemas.openxmlformats.org/officeDocument/2006/relationships/tags" Target="../tags/tag854.xml"/><Relationship Id="rId6" Type="http://schemas.openxmlformats.org/officeDocument/2006/relationships/oleObject" Target="../embeddings/oleObject218.bin"/><Relationship Id="rId5" Type="http://schemas.openxmlformats.org/officeDocument/2006/relationships/image" Target="../media/image469.wmf"/><Relationship Id="rId4" Type="http://schemas.openxmlformats.org/officeDocument/2006/relationships/oleObject" Target="../embeddings/oleObject217.bin"/><Relationship Id="rId9" Type="http://schemas.openxmlformats.org/officeDocument/2006/relationships/image" Target="../media/image471.wmf"/></Relationships>
</file>

<file path=ppt/slides/_rels/slide806.xml.rels><?xml version="1.0" encoding="UTF-8" standalone="yes"?>
<Relationships xmlns="http://schemas.openxmlformats.org/package/2006/relationships"><Relationship Id="rId3" Type="http://schemas.openxmlformats.org/officeDocument/2006/relationships/notesSlide" Target="../notesSlides/notesSlide805.xml"/><Relationship Id="rId2" Type="http://schemas.openxmlformats.org/officeDocument/2006/relationships/slideLayout" Target="../slideLayouts/slideLayout2.xml"/><Relationship Id="rId1" Type="http://schemas.openxmlformats.org/officeDocument/2006/relationships/tags" Target="../tags/tag855.xml"/></Relationships>
</file>

<file path=ppt/slides/_rels/slide807.xml.rels><?xml version="1.0" encoding="UTF-8" standalone="yes"?>
<Relationships xmlns="http://schemas.openxmlformats.org/package/2006/relationships"><Relationship Id="rId3" Type="http://schemas.openxmlformats.org/officeDocument/2006/relationships/notesSlide" Target="../notesSlides/notesSlide806.xml"/><Relationship Id="rId2" Type="http://schemas.openxmlformats.org/officeDocument/2006/relationships/slideLayout" Target="../slideLayouts/slideLayout2.xml"/><Relationship Id="rId1" Type="http://schemas.openxmlformats.org/officeDocument/2006/relationships/tags" Target="../tags/tag856.xml"/></Relationships>
</file>

<file path=ppt/slides/_rels/slide808.xml.rels><?xml version="1.0" encoding="UTF-8" standalone="yes"?>
<Relationships xmlns="http://schemas.openxmlformats.org/package/2006/relationships"><Relationship Id="rId3" Type="http://schemas.openxmlformats.org/officeDocument/2006/relationships/notesSlide" Target="../notesSlides/notesSlide807.xml"/><Relationship Id="rId2" Type="http://schemas.openxmlformats.org/officeDocument/2006/relationships/slideLayout" Target="../slideLayouts/slideLayout2.xml"/><Relationship Id="rId1" Type="http://schemas.openxmlformats.org/officeDocument/2006/relationships/tags" Target="../tags/tag857.xml"/><Relationship Id="rId5" Type="http://schemas.openxmlformats.org/officeDocument/2006/relationships/image" Target="../media/image473.png"/><Relationship Id="rId4" Type="http://schemas.openxmlformats.org/officeDocument/2006/relationships/image" Target="../media/image472.png"/></Relationships>
</file>

<file path=ppt/slides/_rels/slide809.xml.rels><?xml version="1.0" encoding="UTF-8" standalone="yes"?>
<Relationships xmlns="http://schemas.openxmlformats.org/package/2006/relationships"><Relationship Id="rId3" Type="http://schemas.openxmlformats.org/officeDocument/2006/relationships/notesSlide" Target="../notesSlides/notesSlide808.xml"/><Relationship Id="rId2" Type="http://schemas.openxmlformats.org/officeDocument/2006/relationships/slideLayout" Target="../slideLayouts/slideLayout2.xml"/><Relationship Id="rId1" Type="http://schemas.openxmlformats.org/officeDocument/2006/relationships/tags" Target="../tags/tag858.xml"/><Relationship Id="rId4" Type="http://schemas.openxmlformats.org/officeDocument/2006/relationships/image" Target="../media/image474.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10.xml.rels><?xml version="1.0" encoding="UTF-8" standalone="yes"?>
<Relationships xmlns="http://schemas.openxmlformats.org/package/2006/relationships"><Relationship Id="rId3" Type="http://schemas.openxmlformats.org/officeDocument/2006/relationships/notesSlide" Target="../notesSlides/notesSlide809.xml"/><Relationship Id="rId2" Type="http://schemas.openxmlformats.org/officeDocument/2006/relationships/slideLayout" Target="../slideLayouts/slideLayout2.xml"/><Relationship Id="rId1" Type="http://schemas.openxmlformats.org/officeDocument/2006/relationships/tags" Target="../tags/tag859.xml"/></Relationships>
</file>

<file path=ppt/slides/_rels/slide811.xml.rels><?xml version="1.0" encoding="UTF-8" standalone="yes"?>
<Relationships xmlns="http://schemas.openxmlformats.org/package/2006/relationships"><Relationship Id="rId3" Type="http://schemas.openxmlformats.org/officeDocument/2006/relationships/notesSlide" Target="../notesSlides/notesSlide810.xml"/><Relationship Id="rId2" Type="http://schemas.openxmlformats.org/officeDocument/2006/relationships/slideLayout" Target="../slideLayouts/slideLayout2.xml"/><Relationship Id="rId1" Type="http://schemas.openxmlformats.org/officeDocument/2006/relationships/tags" Target="../tags/tag860.xml"/></Relationships>
</file>

<file path=ppt/slides/_rels/slide812.xml.rels><?xml version="1.0" encoding="UTF-8" standalone="yes"?>
<Relationships xmlns="http://schemas.openxmlformats.org/package/2006/relationships"><Relationship Id="rId3" Type="http://schemas.openxmlformats.org/officeDocument/2006/relationships/notesSlide" Target="../notesSlides/notesSlide811.xml"/><Relationship Id="rId2" Type="http://schemas.openxmlformats.org/officeDocument/2006/relationships/slideLayout" Target="../slideLayouts/slideLayout2.xml"/><Relationship Id="rId1" Type="http://schemas.openxmlformats.org/officeDocument/2006/relationships/tags" Target="../tags/tag861.xml"/><Relationship Id="rId5" Type="http://schemas.openxmlformats.org/officeDocument/2006/relationships/image" Target="../media/image473.png"/><Relationship Id="rId4" Type="http://schemas.openxmlformats.org/officeDocument/2006/relationships/image" Target="../media/image472.png"/></Relationships>
</file>

<file path=ppt/slides/_rels/slide813.xml.rels><?xml version="1.0" encoding="UTF-8" standalone="yes"?>
<Relationships xmlns="http://schemas.openxmlformats.org/package/2006/relationships"><Relationship Id="rId3" Type="http://schemas.openxmlformats.org/officeDocument/2006/relationships/notesSlide" Target="../notesSlides/notesSlide812.xml"/><Relationship Id="rId2" Type="http://schemas.openxmlformats.org/officeDocument/2006/relationships/slideLayout" Target="../slideLayouts/slideLayout2.xml"/><Relationship Id="rId1" Type="http://schemas.openxmlformats.org/officeDocument/2006/relationships/tags" Target="../tags/tag862.xml"/><Relationship Id="rId4" Type="http://schemas.openxmlformats.org/officeDocument/2006/relationships/image" Target="../media/image475.png"/></Relationships>
</file>

<file path=ppt/slides/_rels/slide814.xml.rels><?xml version="1.0" encoding="UTF-8" standalone="yes"?>
<Relationships xmlns="http://schemas.openxmlformats.org/package/2006/relationships"><Relationship Id="rId3" Type="http://schemas.openxmlformats.org/officeDocument/2006/relationships/notesSlide" Target="../notesSlides/notesSlide813.xml"/><Relationship Id="rId2" Type="http://schemas.openxmlformats.org/officeDocument/2006/relationships/slideLayout" Target="../slideLayouts/slideLayout1.xml"/><Relationship Id="rId1" Type="http://schemas.openxmlformats.org/officeDocument/2006/relationships/tags" Target="../tags/tag863.xml"/></Relationships>
</file>

<file path=ppt/slides/_rels/slide815.xml.rels><?xml version="1.0" encoding="UTF-8" standalone="yes"?>
<Relationships xmlns="http://schemas.openxmlformats.org/package/2006/relationships"><Relationship Id="rId3" Type="http://schemas.openxmlformats.org/officeDocument/2006/relationships/notesSlide" Target="../notesSlides/notesSlide814.xml"/><Relationship Id="rId2" Type="http://schemas.openxmlformats.org/officeDocument/2006/relationships/slideLayout" Target="../slideLayouts/slideLayout2.xml"/><Relationship Id="rId1" Type="http://schemas.openxmlformats.org/officeDocument/2006/relationships/tags" Target="../tags/tag864.xml"/><Relationship Id="rId5" Type="http://schemas.openxmlformats.org/officeDocument/2006/relationships/image" Target="../media/image476.wmf"/><Relationship Id="rId4" Type="http://schemas.openxmlformats.org/officeDocument/2006/relationships/oleObject" Target="../embeddings/oleObject220.bin"/></Relationships>
</file>

<file path=ppt/slides/_rels/slide816.xml.rels><?xml version="1.0" encoding="UTF-8" standalone="yes"?>
<Relationships xmlns="http://schemas.openxmlformats.org/package/2006/relationships"><Relationship Id="rId3" Type="http://schemas.openxmlformats.org/officeDocument/2006/relationships/notesSlide" Target="../notesSlides/notesSlide815.xml"/><Relationship Id="rId2" Type="http://schemas.openxmlformats.org/officeDocument/2006/relationships/slideLayout" Target="../slideLayouts/slideLayout2.xml"/><Relationship Id="rId1" Type="http://schemas.openxmlformats.org/officeDocument/2006/relationships/tags" Target="../tags/tag865.xml"/><Relationship Id="rId5" Type="http://schemas.openxmlformats.org/officeDocument/2006/relationships/image" Target="../media/image339.wmf"/><Relationship Id="rId4" Type="http://schemas.openxmlformats.org/officeDocument/2006/relationships/oleObject" Target="../embeddings/oleObject221.bin"/></Relationships>
</file>

<file path=ppt/slides/_rels/slide817.xml.rels><?xml version="1.0" encoding="UTF-8" standalone="yes"?>
<Relationships xmlns="http://schemas.openxmlformats.org/package/2006/relationships"><Relationship Id="rId8" Type="http://schemas.openxmlformats.org/officeDocument/2006/relationships/oleObject" Target="../embeddings/oleObject224.bin"/><Relationship Id="rId3" Type="http://schemas.openxmlformats.org/officeDocument/2006/relationships/notesSlide" Target="../notesSlides/notesSlide816.xml"/><Relationship Id="rId7" Type="http://schemas.openxmlformats.org/officeDocument/2006/relationships/image" Target="../media/image478.wmf"/><Relationship Id="rId2" Type="http://schemas.openxmlformats.org/officeDocument/2006/relationships/slideLayout" Target="../slideLayouts/slideLayout2.xml"/><Relationship Id="rId1" Type="http://schemas.openxmlformats.org/officeDocument/2006/relationships/tags" Target="../tags/tag866.xml"/><Relationship Id="rId6" Type="http://schemas.openxmlformats.org/officeDocument/2006/relationships/oleObject" Target="../embeddings/oleObject223.bin"/><Relationship Id="rId5" Type="http://schemas.openxmlformats.org/officeDocument/2006/relationships/image" Target="../media/image477.wmf"/><Relationship Id="rId4" Type="http://schemas.openxmlformats.org/officeDocument/2006/relationships/oleObject" Target="../embeddings/oleObject222.bin"/><Relationship Id="rId9" Type="http://schemas.openxmlformats.org/officeDocument/2006/relationships/image" Target="../media/image479.wmf"/></Relationships>
</file>

<file path=ppt/slides/_rels/slide818.xml.rels><?xml version="1.0" encoding="UTF-8" standalone="yes"?>
<Relationships xmlns="http://schemas.openxmlformats.org/package/2006/relationships"><Relationship Id="rId3" Type="http://schemas.openxmlformats.org/officeDocument/2006/relationships/notesSlide" Target="../notesSlides/notesSlide817.xml"/><Relationship Id="rId7" Type="http://schemas.openxmlformats.org/officeDocument/2006/relationships/image" Target="../media/image481.wmf"/><Relationship Id="rId2" Type="http://schemas.openxmlformats.org/officeDocument/2006/relationships/slideLayout" Target="../slideLayouts/slideLayout2.xml"/><Relationship Id="rId1" Type="http://schemas.openxmlformats.org/officeDocument/2006/relationships/tags" Target="../tags/tag867.xml"/><Relationship Id="rId6" Type="http://schemas.openxmlformats.org/officeDocument/2006/relationships/oleObject" Target="../embeddings/oleObject226.bin"/><Relationship Id="rId5" Type="http://schemas.openxmlformats.org/officeDocument/2006/relationships/image" Target="../media/image480.wmf"/><Relationship Id="rId4" Type="http://schemas.openxmlformats.org/officeDocument/2006/relationships/oleObject" Target="../embeddings/oleObject225.bin"/></Relationships>
</file>

<file path=ppt/slides/_rels/slide819.xml.rels><?xml version="1.0" encoding="UTF-8" standalone="yes"?>
<Relationships xmlns="http://schemas.openxmlformats.org/package/2006/relationships"><Relationship Id="rId3" Type="http://schemas.openxmlformats.org/officeDocument/2006/relationships/notesSlide" Target="../notesSlides/notesSlide818.xml"/><Relationship Id="rId7" Type="http://schemas.openxmlformats.org/officeDocument/2006/relationships/image" Target="../media/image483.wmf"/><Relationship Id="rId2" Type="http://schemas.openxmlformats.org/officeDocument/2006/relationships/slideLayout" Target="../slideLayouts/slideLayout2.xml"/><Relationship Id="rId1" Type="http://schemas.openxmlformats.org/officeDocument/2006/relationships/tags" Target="../tags/tag868.xml"/><Relationship Id="rId6" Type="http://schemas.openxmlformats.org/officeDocument/2006/relationships/oleObject" Target="../embeddings/oleObject228.bin"/><Relationship Id="rId5" Type="http://schemas.openxmlformats.org/officeDocument/2006/relationships/image" Target="../media/image482.wmf"/><Relationship Id="rId4" Type="http://schemas.openxmlformats.org/officeDocument/2006/relationships/oleObject" Target="../embeddings/oleObject227.bin"/></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image" Target="../media/image18.png"/></Relationships>
</file>

<file path=ppt/slides/_rels/slide820.xml.rels><?xml version="1.0" encoding="UTF-8" standalone="yes"?>
<Relationships xmlns="http://schemas.openxmlformats.org/package/2006/relationships"><Relationship Id="rId8" Type="http://schemas.openxmlformats.org/officeDocument/2006/relationships/oleObject" Target="../embeddings/oleObject231.bin"/><Relationship Id="rId13" Type="http://schemas.openxmlformats.org/officeDocument/2006/relationships/image" Target="../media/image488.wmf"/><Relationship Id="rId3" Type="http://schemas.openxmlformats.org/officeDocument/2006/relationships/notesSlide" Target="../notesSlides/notesSlide819.xml"/><Relationship Id="rId7" Type="http://schemas.openxmlformats.org/officeDocument/2006/relationships/image" Target="../media/image485.wmf"/><Relationship Id="rId12" Type="http://schemas.openxmlformats.org/officeDocument/2006/relationships/oleObject" Target="../embeddings/oleObject233.bin"/><Relationship Id="rId2" Type="http://schemas.openxmlformats.org/officeDocument/2006/relationships/slideLayout" Target="../slideLayouts/slideLayout2.xml"/><Relationship Id="rId1" Type="http://schemas.openxmlformats.org/officeDocument/2006/relationships/tags" Target="../tags/tag869.xml"/><Relationship Id="rId6" Type="http://schemas.openxmlformats.org/officeDocument/2006/relationships/oleObject" Target="../embeddings/oleObject230.bin"/><Relationship Id="rId11" Type="http://schemas.openxmlformats.org/officeDocument/2006/relationships/image" Target="../media/image487.wmf"/><Relationship Id="rId5" Type="http://schemas.openxmlformats.org/officeDocument/2006/relationships/image" Target="../media/image484.wmf"/><Relationship Id="rId10" Type="http://schemas.openxmlformats.org/officeDocument/2006/relationships/oleObject" Target="../embeddings/oleObject232.bin"/><Relationship Id="rId4" Type="http://schemas.openxmlformats.org/officeDocument/2006/relationships/oleObject" Target="../embeddings/oleObject229.bin"/><Relationship Id="rId9" Type="http://schemas.openxmlformats.org/officeDocument/2006/relationships/image" Target="../media/image486.wmf"/></Relationships>
</file>

<file path=ppt/slides/_rels/slide821.xml.rels><?xml version="1.0" encoding="UTF-8" standalone="yes"?>
<Relationships xmlns="http://schemas.openxmlformats.org/package/2006/relationships"><Relationship Id="rId3" Type="http://schemas.openxmlformats.org/officeDocument/2006/relationships/notesSlide" Target="../notesSlides/notesSlide820.xml"/><Relationship Id="rId7" Type="http://schemas.openxmlformats.org/officeDocument/2006/relationships/image" Target="../media/image490.wmf"/><Relationship Id="rId2" Type="http://schemas.openxmlformats.org/officeDocument/2006/relationships/slideLayout" Target="../slideLayouts/slideLayout2.xml"/><Relationship Id="rId1" Type="http://schemas.openxmlformats.org/officeDocument/2006/relationships/tags" Target="../tags/tag870.xml"/><Relationship Id="rId6" Type="http://schemas.openxmlformats.org/officeDocument/2006/relationships/oleObject" Target="../embeddings/oleObject235.bin"/><Relationship Id="rId5" Type="http://schemas.openxmlformats.org/officeDocument/2006/relationships/image" Target="../media/image489.wmf"/><Relationship Id="rId4" Type="http://schemas.openxmlformats.org/officeDocument/2006/relationships/oleObject" Target="../embeddings/oleObject234.bin"/></Relationships>
</file>

<file path=ppt/slides/_rels/slide822.xml.rels><?xml version="1.0" encoding="UTF-8" standalone="yes"?>
<Relationships xmlns="http://schemas.openxmlformats.org/package/2006/relationships"><Relationship Id="rId3" Type="http://schemas.openxmlformats.org/officeDocument/2006/relationships/notesSlide" Target="../notesSlides/notesSlide821.xml"/><Relationship Id="rId2" Type="http://schemas.openxmlformats.org/officeDocument/2006/relationships/slideLayout" Target="../slideLayouts/slideLayout2.xml"/><Relationship Id="rId1" Type="http://schemas.openxmlformats.org/officeDocument/2006/relationships/tags" Target="../tags/tag871.xml"/></Relationships>
</file>

<file path=ppt/slides/_rels/slide823.xml.rels><?xml version="1.0" encoding="UTF-8" standalone="yes"?>
<Relationships xmlns="http://schemas.openxmlformats.org/package/2006/relationships"><Relationship Id="rId3" Type="http://schemas.openxmlformats.org/officeDocument/2006/relationships/notesSlide" Target="../notesSlides/notesSlide822.xml"/><Relationship Id="rId2" Type="http://schemas.openxmlformats.org/officeDocument/2006/relationships/slideLayout" Target="../slideLayouts/slideLayout2.xml"/><Relationship Id="rId1" Type="http://schemas.openxmlformats.org/officeDocument/2006/relationships/tags" Target="../tags/tag872.xml"/><Relationship Id="rId4" Type="http://schemas.openxmlformats.org/officeDocument/2006/relationships/image" Target="../media/image491.png"/></Relationships>
</file>

<file path=ppt/slides/_rels/slide824.xml.rels><?xml version="1.0" encoding="UTF-8" standalone="yes"?>
<Relationships xmlns="http://schemas.openxmlformats.org/package/2006/relationships"><Relationship Id="rId3" Type="http://schemas.openxmlformats.org/officeDocument/2006/relationships/notesSlide" Target="../notesSlides/notesSlide823.xml"/><Relationship Id="rId2" Type="http://schemas.openxmlformats.org/officeDocument/2006/relationships/slideLayout" Target="../slideLayouts/slideLayout2.xml"/><Relationship Id="rId1" Type="http://schemas.openxmlformats.org/officeDocument/2006/relationships/tags" Target="../tags/tag873.xml"/><Relationship Id="rId5" Type="http://schemas.openxmlformats.org/officeDocument/2006/relationships/image" Target="../media/image493.png"/><Relationship Id="rId4" Type="http://schemas.openxmlformats.org/officeDocument/2006/relationships/image" Target="../media/image492.png"/></Relationships>
</file>

<file path=ppt/slides/_rels/slide825.xml.rels><?xml version="1.0" encoding="UTF-8" standalone="yes"?>
<Relationships xmlns="http://schemas.openxmlformats.org/package/2006/relationships"><Relationship Id="rId3" Type="http://schemas.openxmlformats.org/officeDocument/2006/relationships/notesSlide" Target="../notesSlides/notesSlide824.xml"/><Relationship Id="rId2" Type="http://schemas.openxmlformats.org/officeDocument/2006/relationships/slideLayout" Target="../slideLayouts/slideLayout2.xml"/><Relationship Id="rId1" Type="http://schemas.openxmlformats.org/officeDocument/2006/relationships/tags" Target="../tags/tag874.xml"/></Relationships>
</file>

<file path=ppt/slides/_rels/slide826.xml.rels><?xml version="1.0" encoding="UTF-8" standalone="yes"?>
<Relationships xmlns="http://schemas.openxmlformats.org/package/2006/relationships"><Relationship Id="rId3" Type="http://schemas.openxmlformats.org/officeDocument/2006/relationships/notesSlide" Target="../notesSlides/notesSlide825.xml"/><Relationship Id="rId2" Type="http://schemas.openxmlformats.org/officeDocument/2006/relationships/slideLayout" Target="../slideLayouts/slideLayout2.xml"/><Relationship Id="rId1" Type="http://schemas.openxmlformats.org/officeDocument/2006/relationships/tags" Target="../tags/tag875.xml"/><Relationship Id="rId5" Type="http://schemas.openxmlformats.org/officeDocument/2006/relationships/image" Target="../media/image495.png"/><Relationship Id="rId4" Type="http://schemas.openxmlformats.org/officeDocument/2006/relationships/image" Target="../media/image494.png"/></Relationships>
</file>

<file path=ppt/slides/_rels/slide827.xml.rels><?xml version="1.0" encoding="UTF-8" standalone="yes"?>
<Relationships xmlns="http://schemas.openxmlformats.org/package/2006/relationships"><Relationship Id="rId3" Type="http://schemas.openxmlformats.org/officeDocument/2006/relationships/notesSlide" Target="../notesSlides/notesSlide826.xml"/><Relationship Id="rId2" Type="http://schemas.openxmlformats.org/officeDocument/2006/relationships/slideLayout" Target="../slideLayouts/slideLayout2.xml"/><Relationship Id="rId1" Type="http://schemas.openxmlformats.org/officeDocument/2006/relationships/tags" Target="../tags/tag876.xml"/><Relationship Id="rId4" Type="http://schemas.openxmlformats.org/officeDocument/2006/relationships/image" Target="../media/image496.png"/></Relationships>
</file>

<file path=ppt/slides/_rels/slide828.xml.rels><?xml version="1.0" encoding="UTF-8" standalone="yes"?>
<Relationships xmlns="http://schemas.openxmlformats.org/package/2006/relationships"><Relationship Id="rId3" Type="http://schemas.openxmlformats.org/officeDocument/2006/relationships/notesSlide" Target="../notesSlides/notesSlide827.xml"/><Relationship Id="rId2" Type="http://schemas.openxmlformats.org/officeDocument/2006/relationships/slideLayout" Target="../slideLayouts/slideLayout2.xml"/><Relationship Id="rId1" Type="http://schemas.openxmlformats.org/officeDocument/2006/relationships/tags" Target="../tags/tag877.xml"/><Relationship Id="rId4" Type="http://schemas.openxmlformats.org/officeDocument/2006/relationships/image" Target="../media/image497.jpeg"/></Relationships>
</file>

<file path=ppt/slides/_rels/slide829.xml.rels><?xml version="1.0" encoding="UTF-8" standalone="yes"?>
<Relationships xmlns="http://schemas.openxmlformats.org/package/2006/relationships"><Relationship Id="rId3" Type="http://schemas.openxmlformats.org/officeDocument/2006/relationships/notesSlide" Target="../notesSlides/notesSlide828.xml"/><Relationship Id="rId2" Type="http://schemas.openxmlformats.org/officeDocument/2006/relationships/slideLayout" Target="../slideLayouts/slideLayout1.xml"/><Relationship Id="rId1" Type="http://schemas.openxmlformats.org/officeDocument/2006/relationships/tags" Target="../tags/tag878.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830.xml.rels><?xml version="1.0" encoding="UTF-8" standalone="yes"?>
<Relationships xmlns="http://schemas.openxmlformats.org/package/2006/relationships"><Relationship Id="rId3" Type="http://schemas.openxmlformats.org/officeDocument/2006/relationships/notesSlide" Target="../notesSlides/notesSlide829.xml"/><Relationship Id="rId2" Type="http://schemas.openxmlformats.org/officeDocument/2006/relationships/slideLayout" Target="../slideLayouts/slideLayout2.xml"/><Relationship Id="rId1" Type="http://schemas.openxmlformats.org/officeDocument/2006/relationships/tags" Target="../tags/tag879.xml"/></Relationships>
</file>

<file path=ppt/slides/_rels/slide831.xml.rels><?xml version="1.0" encoding="UTF-8" standalone="yes"?>
<Relationships xmlns="http://schemas.openxmlformats.org/package/2006/relationships"><Relationship Id="rId3" Type="http://schemas.openxmlformats.org/officeDocument/2006/relationships/notesSlide" Target="../notesSlides/notesSlide830.xml"/><Relationship Id="rId2" Type="http://schemas.openxmlformats.org/officeDocument/2006/relationships/slideLayout" Target="../slideLayouts/slideLayout1.xml"/><Relationship Id="rId1" Type="http://schemas.openxmlformats.org/officeDocument/2006/relationships/tags" Target="../tags/tag880.xml"/></Relationships>
</file>

<file path=ppt/slides/_rels/slide832.xml.rels><?xml version="1.0" encoding="UTF-8" standalone="yes"?>
<Relationships xmlns="http://schemas.openxmlformats.org/package/2006/relationships"><Relationship Id="rId3" Type="http://schemas.openxmlformats.org/officeDocument/2006/relationships/notesSlide" Target="../notesSlides/notesSlide831.xml"/><Relationship Id="rId2" Type="http://schemas.openxmlformats.org/officeDocument/2006/relationships/slideLayout" Target="../slideLayouts/slideLayout2.xml"/><Relationship Id="rId1" Type="http://schemas.openxmlformats.org/officeDocument/2006/relationships/tags" Target="../tags/tag881.xml"/></Relationships>
</file>

<file path=ppt/slides/_rels/slide833.xml.rels><?xml version="1.0" encoding="UTF-8" standalone="yes"?>
<Relationships xmlns="http://schemas.openxmlformats.org/package/2006/relationships"><Relationship Id="rId3" Type="http://schemas.openxmlformats.org/officeDocument/2006/relationships/notesSlide" Target="../notesSlides/notesSlide832.xml"/><Relationship Id="rId2" Type="http://schemas.openxmlformats.org/officeDocument/2006/relationships/slideLayout" Target="../slideLayouts/slideLayout1.xml"/><Relationship Id="rId1" Type="http://schemas.openxmlformats.org/officeDocument/2006/relationships/tags" Target="../tags/tag882.xml"/></Relationships>
</file>

<file path=ppt/slides/_rels/slide834.xml.rels><?xml version="1.0" encoding="UTF-8" standalone="yes"?>
<Relationships xmlns="http://schemas.openxmlformats.org/package/2006/relationships"><Relationship Id="rId3" Type="http://schemas.openxmlformats.org/officeDocument/2006/relationships/notesSlide" Target="../notesSlides/notesSlide833.xml"/><Relationship Id="rId2" Type="http://schemas.openxmlformats.org/officeDocument/2006/relationships/slideLayout" Target="../slideLayouts/slideLayout2.xml"/><Relationship Id="rId1" Type="http://schemas.openxmlformats.org/officeDocument/2006/relationships/tags" Target="../tags/tag883.xml"/></Relationships>
</file>

<file path=ppt/slides/_rels/slide835.xml.rels><?xml version="1.0" encoding="UTF-8" standalone="yes"?>
<Relationships xmlns="http://schemas.openxmlformats.org/package/2006/relationships"><Relationship Id="rId3" Type="http://schemas.openxmlformats.org/officeDocument/2006/relationships/notesSlide" Target="../notesSlides/notesSlide834.xml"/><Relationship Id="rId2" Type="http://schemas.openxmlformats.org/officeDocument/2006/relationships/slideLayout" Target="../slideLayouts/slideLayout2.xml"/><Relationship Id="rId1" Type="http://schemas.openxmlformats.org/officeDocument/2006/relationships/tags" Target="../tags/tag884.xml"/></Relationships>
</file>

<file path=ppt/slides/_rels/slide836.xml.rels><?xml version="1.0" encoding="UTF-8" standalone="yes"?>
<Relationships xmlns="http://schemas.openxmlformats.org/package/2006/relationships"><Relationship Id="rId3" Type="http://schemas.openxmlformats.org/officeDocument/2006/relationships/notesSlide" Target="../notesSlides/notesSlide835.xml"/><Relationship Id="rId2" Type="http://schemas.openxmlformats.org/officeDocument/2006/relationships/slideLayout" Target="../slideLayouts/slideLayout2.xml"/><Relationship Id="rId1" Type="http://schemas.openxmlformats.org/officeDocument/2006/relationships/tags" Target="../tags/tag885.xml"/><Relationship Id="rId4" Type="http://schemas.openxmlformats.org/officeDocument/2006/relationships/image" Target="../media/image498.png"/></Relationships>
</file>

<file path=ppt/slides/_rels/slide837.xml.rels><?xml version="1.0" encoding="UTF-8" standalone="yes"?>
<Relationships xmlns="http://schemas.openxmlformats.org/package/2006/relationships"><Relationship Id="rId3" Type="http://schemas.openxmlformats.org/officeDocument/2006/relationships/notesSlide" Target="../notesSlides/notesSlide836.xml"/><Relationship Id="rId2" Type="http://schemas.openxmlformats.org/officeDocument/2006/relationships/slideLayout" Target="../slideLayouts/slideLayout2.xml"/><Relationship Id="rId1" Type="http://schemas.openxmlformats.org/officeDocument/2006/relationships/tags" Target="../tags/tag886.xml"/><Relationship Id="rId4" Type="http://schemas.openxmlformats.org/officeDocument/2006/relationships/image" Target="../media/image499.png"/></Relationships>
</file>

<file path=ppt/slides/_rels/slide838.xml.rels><?xml version="1.0" encoding="UTF-8" standalone="yes"?>
<Relationships xmlns="http://schemas.openxmlformats.org/package/2006/relationships"><Relationship Id="rId3" Type="http://schemas.openxmlformats.org/officeDocument/2006/relationships/notesSlide" Target="../notesSlides/notesSlide837.xml"/><Relationship Id="rId2" Type="http://schemas.openxmlformats.org/officeDocument/2006/relationships/slideLayout" Target="../slideLayouts/slideLayout2.xml"/><Relationship Id="rId1" Type="http://schemas.openxmlformats.org/officeDocument/2006/relationships/tags" Target="../tags/tag887.xml"/></Relationships>
</file>

<file path=ppt/slides/_rels/slide839.xml.rels><?xml version="1.0" encoding="UTF-8" standalone="yes"?>
<Relationships xmlns="http://schemas.openxmlformats.org/package/2006/relationships"><Relationship Id="rId3" Type="http://schemas.openxmlformats.org/officeDocument/2006/relationships/notesSlide" Target="../notesSlides/notesSlide838.xml"/><Relationship Id="rId2" Type="http://schemas.openxmlformats.org/officeDocument/2006/relationships/slideLayout" Target="../slideLayouts/slideLayout2.xml"/><Relationship Id="rId1" Type="http://schemas.openxmlformats.org/officeDocument/2006/relationships/tags" Target="../tags/tag888.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90.xml"/><Relationship Id="rId4" Type="http://schemas.openxmlformats.org/officeDocument/2006/relationships/image" Target="../media/image19.png"/></Relationships>
</file>

<file path=ppt/slides/_rels/slide840.xml.rels><?xml version="1.0" encoding="UTF-8" standalone="yes"?>
<Relationships xmlns="http://schemas.openxmlformats.org/package/2006/relationships"><Relationship Id="rId3" Type="http://schemas.openxmlformats.org/officeDocument/2006/relationships/notesSlide" Target="../notesSlides/notesSlide839.xml"/><Relationship Id="rId2" Type="http://schemas.openxmlformats.org/officeDocument/2006/relationships/slideLayout" Target="../slideLayouts/slideLayout2.xml"/><Relationship Id="rId1" Type="http://schemas.openxmlformats.org/officeDocument/2006/relationships/tags" Target="../tags/tag889.xml"/></Relationships>
</file>

<file path=ppt/slides/_rels/slide841.xml.rels><?xml version="1.0" encoding="UTF-8" standalone="yes"?>
<Relationships xmlns="http://schemas.openxmlformats.org/package/2006/relationships"><Relationship Id="rId3" Type="http://schemas.openxmlformats.org/officeDocument/2006/relationships/notesSlide" Target="../notesSlides/notesSlide840.xml"/><Relationship Id="rId2" Type="http://schemas.openxmlformats.org/officeDocument/2006/relationships/slideLayout" Target="../slideLayouts/slideLayout2.xml"/><Relationship Id="rId1" Type="http://schemas.openxmlformats.org/officeDocument/2006/relationships/tags" Target="../tags/tag890.xml"/></Relationships>
</file>

<file path=ppt/slides/_rels/slide842.xml.rels><?xml version="1.0" encoding="UTF-8" standalone="yes"?>
<Relationships xmlns="http://schemas.openxmlformats.org/package/2006/relationships"><Relationship Id="rId3" Type="http://schemas.openxmlformats.org/officeDocument/2006/relationships/notesSlide" Target="../notesSlides/notesSlide841.xml"/><Relationship Id="rId2" Type="http://schemas.openxmlformats.org/officeDocument/2006/relationships/slideLayout" Target="../slideLayouts/slideLayout2.xml"/><Relationship Id="rId1" Type="http://schemas.openxmlformats.org/officeDocument/2006/relationships/tags" Target="../tags/tag891.xml"/></Relationships>
</file>

<file path=ppt/slides/_rels/slide843.xml.rels><?xml version="1.0" encoding="UTF-8" standalone="yes"?>
<Relationships xmlns="http://schemas.openxmlformats.org/package/2006/relationships"><Relationship Id="rId3" Type="http://schemas.openxmlformats.org/officeDocument/2006/relationships/notesSlide" Target="../notesSlides/notesSlide842.xml"/><Relationship Id="rId2" Type="http://schemas.openxmlformats.org/officeDocument/2006/relationships/slideLayout" Target="../slideLayouts/slideLayout2.xml"/><Relationship Id="rId1" Type="http://schemas.openxmlformats.org/officeDocument/2006/relationships/tags" Target="../tags/tag892.xml"/><Relationship Id="rId5" Type="http://schemas.openxmlformats.org/officeDocument/2006/relationships/image" Target="../media/image500.wmf"/><Relationship Id="rId4" Type="http://schemas.openxmlformats.org/officeDocument/2006/relationships/oleObject" Target="../embeddings/oleObject236.bin"/></Relationships>
</file>

<file path=ppt/slides/_rels/slide844.xml.rels><?xml version="1.0" encoding="UTF-8" standalone="yes"?>
<Relationships xmlns="http://schemas.openxmlformats.org/package/2006/relationships"><Relationship Id="rId3" Type="http://schemas.openxmlformats.org/officeDocument/2006/relationships/notesSlide" Target="../notesSlides/notesSlide843.xml"/><Relationship Id="rId2" Type="http://schemas.openxmlformats.org/officeDocument/2006/relationships/slideLayout" Target="../slideLayouts/slideLayout2.xml"/><Relationship Id="rId1" Type="http://schemas.openxmlformats.org/officeDocument/2006/relationships/tags" Target="../tags/tag893.xml"/></Relationships>
</file>

<file path=ppt/slides/_rels/slide845.xml.rels><?xml version="1.0" encoding="UTF-8" standalone="yes"?>
<Relationships xmlns="http://schemas.openxmlformats.org/package/2006/relationships"><Relationship Id="rId3" Type="http://schemas.openxmlformats.org/officeDocument/2006/relationships/notesSlide" Target="../notesSlides/notesSlide844.xml"/><Relationship Id="rId2" Type="http://schemas.openxmlformats.org/officeDocument/2006/relationships/slideLayout" Target="../slideLayouts/slideLayout2.xml"/><Relationship Id="rId1" Type="http://schemas.openxmlformats.org/officeDocument/2006/relationships/tags" Target="../tags/tag894.xml"/><Relationship Id="rId4" Type="http://schemas.openxmlformats.org/officeDocument/2006/relationships/image" Target="../media/image501.png"/></Relationships>
</file>

<file path=ppt/slides/_rels/slide846.xml.rels><?xml version="1.0" encoding="UTF-8" standalone="yes"?>
<Relationships xmlns="http://schemas.openxmlformats.org/package/2006/relationships"><Relationship Id="rId3" Type="http://schemas.openxmlformats.org/officeDocument/2006/relationships/notesSlide" Target="../notesSlides/notesSlide845.xml"/><Relationship Id="rId2" Type="http://schemas.openxmlformats.org/officeDocument/2006/relationships/slideLayout" Target="../slideLayouts/slideLayout2.xml"/><Relationship Id="rId1" Type="http://schemas.openxmlformats.org/officeDocument/2006/relationships/tags" Target="../tags/tag895.xml"/></Relationships>
</file>

<file path=ppt/slides/_rels/slide847.xml.rels><?xml version="1.0" encoding="UTF-8" standalone="yes"?>
<Relationships xmlns="http://schemas.openxmlformats.org/package/2006/relationships"><Relationship Id="rId3" Type="http://schemas.openxmlformats.org/officeDocument/2006/relationships/notesSlide" Target="../notesSlides/notesSlide846.xml"/><Relationship Id="rId2" Type="http://schemas.openxmlformats.org/officeDocument/2006/relationships/slideLayout" Target="../slideLayouts/slideLayout2.xml"/><Relationship Id="rId1" Type="http://schemas.openxmlformats.org/officeDocument/2006/relationships/tags" Target="../tags/tag896.xml"/><Relationship Id="rId5" Type="http://schemas.openxmlformats.org/officeDocument/2006/relationships/image" Target="../media/image503.png"/><Relationship Id="rId4" Type="http://schemas.openxmlformats.org/officeDocument/2006/relationships/image" Target="../media/image502.png"/></Relationships>
</file>

<file path=ppt/slides/_rels/slide848.xml.rels><?xml version="1.0" encoding="UTF-8" standalone="yes"?>
<Relationships xmlns="http://schemas.openxmlformats.org/package/2006/relationships"><Relationship Id="rId3" Type="http://schemas.openxmlformats.org/officeDocument/2006/relationships/notesSlide" Target="../notesSlides/notesSlide847.xml"/><Relationship Id="rId2" Type="http://schemas.openxmlformats.org/officeDocument/2006/relationships/slideLayout" Target="../slideLayouts/slideLayout2.xml"/><Relationship Id="rId1" Type="http://schemas.openxmlformats.org/officeDocument/2006/relationships/tags" Target="../tags/tag897.xml"/></Relationships>
</file>

<file path=ppt/slides/_rels/slide849.xml.rels><?xml version="1.0" encoding="UTF-8" standalone="yes"?>
<Relationships xmlns="http://schemas.openxmlformats.org/package/2006/relationships"><Relationship Id="rId3" Type="http://schemas.openxmlformats.org/officeDocument/2006/relationships/notesSlide" Target="../notesSlides/notesSlide848.xml"/><Relationship Id="rId2" Type="http://schemas.openxmlformats.org/officeDocument/2006/relationships/slideLayout" Target="../slideLayouts/slideLayout2.xml"/><Relationship Id="rId1" Type="http://schemas.openxmlformats.org/officeDocument/2006/relationships/tags" Target="../tags/tag898.xml"/><Relationship Id="rId5" Type="http://schemas.openxmlformats.org/officeDocument/2006/relationships/image" Target="../media/image505.png"/><Relationship Id="rId4" Type="http://schemas.openxmlformats.org/officeDocument/2006/relationships/image" Target="../media/image504.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20.png"/></Relationships>
</file>

<file path=ppt/slides/_rels/slide850.xml.rels><?xml version="1.0" encoding="UTF-8" standalone="yes"?>
<Relationships xmlns="http://schemas.openxmlformats.org/package/2006/relationships"><Relationship Id="rId3" Type="http://schemas.openxmlformats.org/officeDocument/2006/relationships/notesSlide" Target="../notesSlides/notesSlide849.xml"/><Relationship Id="rId2" Type="http://schemas.openxmlformats.org/officeDocument/2006/relationships/slideLayout" Target="../slideLayouts/slideLayout1.xml"/><Relationship Id="rId1" Type="http://schemas.openxmlformats.org/officeDocument/2006/relationships/tags" Target="../tags/tag899.xml"/></Relationships>
</file>

<file path=ppt/slides/_rels/slide851.xml.rels><?xml version="1.0" encoding="UTF-8" standalone="yes"?>
<Relationships xmlns="http://schemas.openxmlformats.org/package/2006/relationships"><Relationship Id="rId3" Type="http://schemas.openxmlformats.org/officeDocument/2006/relationships/notesSlide" Target="../notesSlides/notesSlide850.xml"/><Relationship Id="rId2" Type="http://schemas.openxmlformats.org/officeDocument/2006/relationships/slideLayout" Target="../slideLayouts/slideLayout2.xml"/><Relationship Id="rId1" Type="http://schemas.openxmlformats.org/officeDocument/2006/relationships/tags" Target="../tags/tag900.xml"/></Relationships>
</file>

<file path=ppt/slides/_rels/slide852.xml.rels><?xml version="1.0" encoding="UTF-8" standalone="yes"?>
<Relationships xmlns="http://schemas.openxmlformats.org/package/2006/relationships"><Relationship Id="rId3" Type="http://schemas.openxmlformats.org/officeDocument/2006/relationships/notesSlide" Target="../notesSlides/notesSlide851.xml"/><Relationship Id="rId2" Type="http://schemas.openxmlformats.org/officeDocument/2006/relationships/slideLayout" Target="../slideLayouts/slideLayout2.xml"/><Relationship Id="rId1" Type="http://schemas.openxmlformats.org/officeDocument/2006/relationships/tags" Target="../tags/tag901.xml"/><Relationship Id="rId5" Type="http://schemas.openxmlformats.org/officeDocument/2006/relationships/image" Target="../media/image507.png"/><Relationship Id="rId4" Type="http://schemas.openxmlformats.org/officeDocument/2006/relationships/image" Target="../media/image506.emf"/></Relationships>
</file>

<file path=ppt/slides/_rels/slide853.xml.rels><?xml version="1.0" encoding="UTF-8" standalone="yes"?>
<Relationships xmlns="http://schemas.openxmlformats.org/package/2006/relationships"><Relationship Id="rId3" Type="http://schemas.openxmlformats.org/officeDocument/2006/relationships/notesSlide" Target="../notesSlides/notesSlide852.xml"/><Relationship Id="rId2" Type="http://schemas.openxmlformats.org/officeDocument/2006/relationships/slideLayout" Target="../slideLayouts/slideLayout2.xml"/><Relationship Id="rId1" Type="http://schemas.openxmlformats.org/officeDocument/2006/relationships/tags" Target="../tags/tag902.xml"/><Relationship Id="rId5" Type="http://schemas.openxmlformats.org/officeDocument/2006/relationships/image" Target="../media/image509.png"/><Relationship Id="rId4" Type="http://schemas.openxmlformats.org/officeDocument/2006/relationships/image" Target="../media/image508.emf"/></Relationships>
</file>

<file path=ppt/slides/_rels/slide854.xml.rels><?xml version="1.0" encoding="UTF-8" standalone="yes"?>
<Relationships xmlns="http://schemas.openxmlformats.org/package/2006/relationships"><Relationship Id="rId3" Type="http://schemas.openxmlformats.org/officeDocument/2006/relationships/notesSlide" Target="../notesSlides/notesSlide853.xml"/><Relationship Id="rId2" Type="http://schemas.openxmlformats.org/officeDocument/2006/relationships/slideLayout" Target="../slideLayouts/slideLayout2.xml"/><Relationship Id="rId1" Type="http://schemas.openxmlformats.org/officeDocument/2006/relationships/tags" Target="../tags/tag903.xml"/><Relationship Id="rId5" Type="http://schemas.openxmlformats.org/officeDocument/2006/relationships/image" Target="../media/image511.png"/><Relationship Id="rId4" Type="http://schemas.openxmlformats.org/officeDocument/2006/relationships/image" Target="../media/image510.emf"/></Relationships>
</file>

<file path=ppt/slides/_rels/slide855.xml.rels><?xml version="1.0" encoding="UTF-8" standalone="yes"?>
<Relationships xmlns="http://schemas.openxmlformats.org/package/2006/relationships"><Relationship Id="rId3" Type="http://schemas.openxmlformats.org/officeDocument/2006/relationships/notesSlide" Target="../notesSlides/notesSlide854.xml"/><Relationship Id="rId7" Type="http://schemas.openxmlformats.org/officeDocument/2006/relationships/image" Target="../media/image515.png"/><Relationship Id="rId2" Type="http://schemas.openxmlformats.org/officeDocument/2006/relationships/slideLayout" Target="../slideLayouts/slideLayout2.xml"/><Relationship Id="rId1" Type="http://schemas.openxmlformats.org/officeDocument/2006/relationships/tags" Target="../tags/tag904.xml"/><Relationship Id="rId6" Type="http://schemas.openxmlformats.org/officeDocument/2006/relationships/image" Target="../media/image514.emf"/><Relationship Id="rId5" Type="http://schemas.openxmlformats.org/officeDocument/2006/relationships/image" Target="../media/image513.png"/><Relationship Id="rId4" Type="http://schemas.openxmlformats.org/officeDocument/2006/relationships/image" Target="../media/image512.emf"/></Relationships>
</file>

<file path=ppt/slides/_rels/slide856.xml.rels><?xml version="1.0" encoding="UTF-8" standalone="yes"?>
<Relationships xmlns="http://schemas.openxmlformats.org/package/2006/relationships"><Relationship Id="rId3" Type="http://schemas.openxmlformats.org/officeDocument/2006/relationships/notesSlide" Target="../notesSlides/notesSlide855.xml"/><Relationship Id="rId2" Type="http://schemas.openxmlformats.org/officeDocument/2006/relationships/slideLayout" Target="../slideLayouts/slideLayout2.xml"/><Relationship Id="rId1" Type="http://schemas.openxmlformats.org/officeDocument/2006/relationships/tags" Target="../tags/tag905.xml"/><Relationship Id="rId5" Type="http://schemas.openxmlformats.org/officeDocument/2006/relationships/image" Target="../media/image517.png"/><Relationship Id="rId4" Type="http://schemas.openxmlformats.org/officeDocument/2006/relationships/image" Target="../media/image516.emf"/></Relationships>
</file>

<file path=ppt/slides/_rels/slide857.xml.rels><?xml version="1.0" encoding="UTF-8" standalone="yes"?>
<Relationships xmlns="http://schemas.openxmlformats.org/package/2006/relationships"><Relationship Id="rId3" Type="http://schemas.openxmlformats.org/officeDocument/2006/relationships/notesSlide" Target="../notesSlides/notesSlide856.xml"/><Relationship Id="rId2" Type="http://schemas.openxmlformats.org/officeDocument/2006/relationships/slideLayout" Target="../slideLayouts/slideLayout2.xml"/><Relationship Id="rId1" Type="http://schemas.openxmlformats.org/officeDocument/2006/relationships/tags" Target="../tags/tag906.xml"/><Relationship Id="rId5" Type="http://schemas.openxmlformats.org/officeDocument/2006/relationships/image" Target="../media/image519.png"/><Relationship Id="rId4" Type="http://schemas.openxmlformats.org/officeDocument/2006/relationships/image" Target="../media/image518.emf"/></Relationships>
</file>

<file path=ppt/slides/_rels/slide858.xml.rels><?xml version="1.0" encoding="UTF-8" standalone="yes"?>
<Relationships xmlns="http://schemas.openxmlformats.org/package/2006/relationships"><Relationship Id="rId3" Type="http://schemas.openxmlformats.org/officeDocument/2006/relationships/notesSlide" Target="../notesSlides/notesSlide857.xml"/><Relationship Id="rId2" Type="http://schemas.openxmlformats.org/officeDocument/2006/relationships/slideLayout" Target="../slideLayouts/slideLayout2.xml"/><Relationship Id="rId1" Type="http://schemas.openxmlformats.org/officeDocument/2006/relationships/tags" Target="../tags/tag907.xml"/></Relationships>
</file>

<file path=ppt/slides/_rels/slide859.xml.rels><?xml version="1.0" encoding="UTF-8" standalone="yes"?>
<Relationships xmlns="http://schemas.openxmlformats.org/package/2006/relationships"><Relationship Id="rId3" Type="http://schemas.openxmlformats.org/officeDocument/2006/relationships/notesSlide" Target="../notesSlides/notesSlide858.xml"/><Relationship Id="rId2" Type="http://schemas.openxmlformats.org/officeDocument/2006/relationships/slideLayout" Target="../slideLayouts/slideLayout2.xml"/><Relationship Id="rId1" Type="http://schemas.openxmlformats.org/officeDocument/2006/relationships/tags" Target="../tags/tag908.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92.xml"/><Relationship Id="rId4" Type="http://schemas.openxmlformats.org/officeDocument/2006/relationships/image" Target="../media/image21.png"/></Relationships>
</file>

<file path=ppt/slides/_rels/slide860.xml.rels><?xml version="1.0" encoding="UTF-8" standalone="yes"?>
<Relationships xmlns="http://schemas.openxmlformats.org/package/2006/relationships"><Relationship Id="rId3" Type="http://schemas.openxmlformats.org/officeDocument/2006/relationships/notesSlide" Target="../notesSlides/notesSlide859.xml"/><Relationship Id="rId2" Type="http://schemas.openxmlformats.org/officeDocument/2006/relationships/slideLayout" Target="../slideLayouts/slideLayout1.xml"/><Relationship Id="rId1" Type="http://schemas.openxmlformats.org/officeDocument/2006/relationships/tags" Target="../tags/tag909.xml"/></Relationships>
</file>

<file path=ppt/slides/_rels/slide861.xml.rels><?xml version="1.0" encoding="UTF-8" standalone="yes"?>
<Relationships xmlns="http://schemas.openxmlformats.org/package/2006/relationships"><Relationship Id="rId3" Type="http://schemas.openxmlformats.org/officeDocument/2006/relationships/notesSlide" Target="../notesSlides/notesSlide860.xml"/><Relationship Id="rId2" Type="http://schemas.openxmlformats.org/officeDocument/2006/relationships/slideLayout" Target="../slideLayouts/slideLayout2.xml"/><Relationship Id="rId1" Type="http://schemas.openxmlformats.org/officeDocument/2006/relationships/tags" Target="../tags/tag910.xml"/></Relationships>
</file>

<file path=ppt/slides/_rels/slide862.xml.rels><?xml version="1.0" encoding="UTF-8" standalone="yes"?>
<Relationships xmlns="http://schemas.openxmlformats.org/package/2006/relationships"><Relationship Id="rId3" Type="http://schemas.openxmlformats.org/officeDocument/2006/relationships/notesSlide" Target="../notesSlides/notesSlide861.xml"/><Relationship Id="rId2" Type="http://schemas.openxmlformats.org/officeDocument/2006/relationships/slideLayout" Target="../slideLayouts/slideLayout2.xml"/><Relationship Id="rId1" Type="http://schemas.openxmlformats.org/officeDocument/2006/relationships/tags" Target="../tags/tag911.xml"/></Relationships>
</file>

<file path=ppt/slides/_rels/slide863.xml.rels><?xml version="1.0" encoding="UTF-8" standalone="yes"?>
<Relationships xmlns="http://schemas.openxmlformats.org/package/2006/relationships"><Relationship Id="rId3" Type="http://schemas.openxmlformats.org/officeDocument/2006/relationships/notesSlide" Target="../notesSlides/notesSlide862.xml"/><Relationship Id="rId2" Type="http://schemas.openxmlformats.org/officeDocument/2006/relationships/slideLayout" Target="../slideLayouts/slideLayout2.xml"/><Relationship Id="rId1" Type="http://schemas.openxmlformats.org/officeDocument/2006/relationships/tags" Target="../tags/tag912.xml"/></Relationships>
</file>

<file path=ppt/slides/_rels/slide864.xml.rels><?xml version="1.0" encoding="UTF-8" standalone="yes"?>
<Relationships xmlns="http://schemas.openxmlformats.org/package/2006/relationships"><Relationship Id="rId3" Type="http://schemas.openxmlformats.org/officeDocument/2006/relationships/notesSlide" Target="../notesSlides/notesSlide863.xml"/><Relationship Id="rId7" Type="http://schemas.openxmlformats.org/officeDocument/2006/relationships/image" Target="../media/image521.wmf"/><Relationship Id="rId2" Type="http://schemas.openxmlformats.org/officeDocument/2006/relationships/slideLayout" Target="../slideLayouts/slideLayout2.xml"/><Relationship Id="rId1" Type="http://schemas.openxmlformats.org/officeDocument/2006/relationships/tags" Target="../tags/tag913.xml"/><Relationship Id="rId6" Type="http://schemas.openxmlformats.org/officeDocument/2006/relationships/oleObject" Target="../embeddings/oleObject238.bin"/><Relationship Id="rId5" Type="http://schemas.openxmlformats.org/officeDocument/2006/relationships/image" Target="../media/image520.wmf"/><Relationship Id="rId4" Type="http://schemas.openxmlformats.org/officeDocument/2006/relationships/oleObject" Target="../embeddings/oleObject237.bin"/></Relationships>
</file>

<file path=ppt/slides/_rels/slide865.xml.rels><?xml version="1.0" encoding="UTF-8" standalone="yes"?>
<Relationships xmlns="http://schemas.openxmlformats.org/package/2006/relationships"><Relationship Id="rId8" Type="http://schemas.openxmlformats.org/officeDocument/2006/relationships/oleObject" Target="../embeddings/oleObject241.bin"/><Relationship Id="rId3" Type="http://schemas.openxmlformats.org/officeDocument/2006/relationships/notesSlide" Target="../notesSlides/notesSlide864.xml"/><Relationship Id="rId7" Type="http://schemas.openxmlformats.org/officeDocument/2006/relationships/image" Target="../media/image523.wmf"/><Relationship Id="rId2" Type="http://schemas.openxmlformats.org/officeDocument/2006/relationships/slideLayout" Target="../slideLayouts/slideLayout2.xml"/><Relationship Id="rId1" Type="http://schemas.openxmlformats.org/officeDocument/2006/relationships/tags" Target="../tags/tag914.xml"/><Relationship Id="rId6" Type="http://schemas.openxmlformats.org/officeDocument/2006/relationships/oleObject" Target="../embeddings/oleObject240.bin"/><Relationship Id="rId11" Type="http://schemas.openxmlformats.org/officeDocument/2006/relationships/image" Target="../media/image525.wmf"/><Relationship Id="rId5" Type="http://schemas.openxmlformats.org/officeDocument/2006/relationships/image" Target="../media/image522.wmf"/><Relationship Id="rId10" Type="http://schemas.openxmlformats.org/officeDocument/2006/relationships/oleObject" Target="../embeddings/oleObject242.bin"/><Relationship Id="rId4" Type="http://schemas.openxmlformats.org/officeDocument/2006/relationships/oleObject" Target="../embeddings/oleObject239.bin"/><Relationship Id="rId9" Type="http://schemas.openxmlformats.org/officeDocument/2006/relationships/image" Target="../media/image524.wmf"/></Relationships>
</file>

<file path=ppt/slides/_rels/slide866.xml.rels><?xml version="1.0" encoding="UTF-8" standalone="yes"?>
<Relationships xmlns="http://schemas.openxmlformats.org/package/2006/relationships"><Relationship Id="rId8" Type="http://schemas.openxmlformats.org/officeDocument/2006/relationships/oleObject" Target="../embeddings/oleObject244.bin"/><Relationship Id="rId3" Type="http://schemas.openxmlformats.org/officeDocument/2006/relationships/notesSlide" Target="../notesSlides/notesSlide865.xml"/><Relationship Id="rId7" Type="http://schemas.openxmlformats.org/officeDocument/2006/relationships/image" Target="../media/image528.wmf"/><Relationship Id="rId2" Type="http://schemas.openxmlformats.org/officeDocument/2006/relationships/slideLayout" Target="../slideLayouts/slideLayout2.xml"/><Relationship Id="rId1" Type="http://schemas.openxmlformats.org/officeDocument/2006/relationships/tags" Target="../tags/tag915.xml"/><Relationship Id="rId6" Type="http://schemas.openxmlformats.org/officeDocument/2006/relationships/oleObject" Target="../embeddings/oleObject243.bin"/><Relationship Id="rId11" Type="http://schemas.openxmlformats.org/officeDocument/2006/relationships/image" Target="../media/image530.wmf"/><Relationship Id="rId5" Type="http://schemas.openxmlformats.org/officeDocument/2006/relationships/image" Target="../media/image527.png"/><Relationship Id="rId10" Type="http://schemas.openxmlformats.org/officeDocument/2006/relationships/oleObject" Target="../embeddings/oleObject245.bin"/><Relationship Id="rId4" Type="http://schemas.openxmlformats.org/officeDocument/2006/relationships/image" Target="../media/image526.emf"/><Relationship Id="rId9" Type="http://schemas.openxmlformats.org/officeDocument/2006/relationships/image" Target="../media/image529.wmf"/></Relationships>
</file>

<file path=ppt/slides/_rels/slide867.xml.rels><?xml version="1.0" encoding="UTF-8" standalone="yes"?>
<Relationships xmlns="http://schemas.openxmlformats.org/package/2006/relationships"><Relationship Id="rId3" Type="http://schemas.openxmlformats.org/officeDocument/2006/relationships/notesSlide" Target="../notesSlides/notesSlide866.xml"/><Relationship Id="rId2" Type="http://schemas.openxmlformats.org/officeDocument/2006/relationships/slideLayout" Target="../slideLayouts/slideLayout2.xml"/><Relationship Id="rId1" Type="http://schemas.openxmlformats.org/officeDocument/2006/relationships/tags" Target="../tags/tag916.xml"/></Relationships>
</file>

<file path=ppt/slides/_rels/slide868.xml.rels><?xml version="1.0" encoding="UTF-8" standalone="yes"?>
<Relationships xmlns="http://schemas.openxmlformats.org/package/2006/relationships"><Relationship Id="rId3" Type="http://schemas.openxmlformats.org/officeDocument/2006/relationships/notesSlide" Target="../notesSlides/notesSlide867.xml"/><Relationship Id="rId2" Type="http://schemas.openxmlformats.org/officeDocument/2006/relationships/slideLayout" Target="../slideLayouts/slideLayout2.xml"/><Relationship Id="rId1" Type="http://schemas.openxmlformats.org/officeDocument/2006/relationships/tags" Target="../tags/tag917.xml"/><Relationship Id="rId5" Type="http://schemas.openxmlformats.org/officeDocument/2006/relationships/image" Target="../media/image531.wmf"/><Relationship Id="rId4" Type="http://schemas.openxmlformats.org/officeDocument/2006/relationships/oleObject" Target="../embeddings/oleObject246.bin"/></Relationships>
</file>

<file path=ppt/slides/_rels/slide869.xml.rels><?xml version="1.0" encoding="UTF-8" standalone="yes"?>
<Relationships xmlns="http://schemas.openxmlformats.org/package/2006/relationships"><Relationship Id="rId3" Type="http://schemas.openxmlformats.org/officeDocument/2006/relationships/notesSlide" Target="../notesSlides/notesSlide868.xml"/><Relationship Id="rId2" Type="http://schemas.openxmlformats.org/officeDocument/2006/relationships/slideLayout" Target="../slideLayouts/slideLayout2.xml"/><Relationship Id="rId1" Type="http://schemas.openxmlformats.org/officeDocument/2006/relationships/tags" Target="../tags/tag918.xml"/><Relationship Id="rId5" Type="http://schemas.openxmlformats.org/officeDocument/2006/relationships/image" Target="../media/image532.wmf"/><Relationship Id="rId4" Type="http://schemas.openxmlformats.org/officeDocument/2006/relationships/oleObject" Target="../embeddings/oleObject247.bin"/></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 Id="rId4" Type="http://schemas.openxmlformats.org/officeDocument/2006/relationships/image" Target="../media/image22.png"/></Relationships>
</file>

<file path=ppt/slides/_rels/slide870.xml.rels><?xml version="1.0" encoding="UTF-8" standalone="yes"?>
<Relationships xmlns="http://schemas.openxmlformats.org/package/2006/relationships"><Relationship Id="rId3" Type="http://schemas.openxmlformats.org/officeDocument/2006/relationships/notesSlide" Target="../notesSlides/notesSlide869.xml"/><Relationship Id="rId2" Type="http://schemas.openxmlformats.org/officeDocument/2006/relationships/slideLayout" Target="../slideLayouts/slideLayout2.xml"/><Relationship Id="rId1" Type="http://schemas.openxmlformats.org/officeDocument/2006/relationships/tags" Target="../tags/tag919.xml"/></Relationships>
</file>

<file path=ppt/slides/_rels/slide871.xml.rels><?xml version="1.0" encoding="UTF-8" standalone="yes"?>
<Relationships xmlns="http://schemas.openxmlformats.org/package/2006/relationships"><Relationship Id="rId3" Type="http://schemas.openxmlformats.org/officeDocument/2006/relationships/notesSlide" Target="../notesSlides/notesSlide870.xml"/><Relationship Id="rId2" Type="http://schemas.openxmlformats.org/officeDocument/2006/relationships/slideLayout" Target="../slideLayouts/slideLayout2.xml"/><Relationship Id="rId1" Type="http://schemas.openxmlformats.org/officeDocument/2006/relationships/tags" Target="../tags/tag920.xml"/></Relationships>
</file>

<file path=ppt/slides/_rels/slide872.xml.rels><?xml version="1.0" encoding="UTF-8" standalone="yes"?>
<Relationships xmlns="http://schemas.openxmlformats.org/package/2006/relationships"><Relationship Id="rId3" Type="http://schemas.openxmlformats.org/officeDocument/2006/relationships/notesSlide" Target="../notesSlides/notesSlide871.xml"/><Relationship Id="rId2" Type="http://schemas.openxmlformats.org/officeDocument/2006/relationships/slideLayout" Target="../slideLayouts/slideLayout2.xml"/><Relationship Id="rId1" Type="http://schemas.openxmlformats.org/officeDocument/2006/relationships/tags" Target="../tags/tag921.xml"/><Relationship Id="rId5" Type="http://schemas.openxmlformats.org/officeDocument/2006/relationships/image" Target="../media/image534.png"/><Relationship Id="rId4" Type="http://schemas.openxmlformats.org/officeDocument/2006/relationships/image" Target="../media/image533.png"/></Relationships>
</file>

<file path=ppt/slides/_rels/slide873.xml.rels><?xml version="1.0" encoding="UTF-8" standalone="yes"?>
<Relationships xmlns="http://schemas.openxmlformats.org/package/2006/relationships"><Relationship Id="rId3" Type="http://schemas.openxmlformats.org/officeDocument/2006/relationships/notesSlide" Target="../notesSlides/notesSlide872.xml"/><Relationship Id="rId2" Type="http://schemas.openxmlformats.org/officeDocument/2006/relationships/slideLayout" Target="../slideLayouts/slideLayout2.xml"/><Relationship Id="rId1" Type="http://schemas.openxmlformats.org/officeDocument/2006/relationships/tags" Target="../tags/tag922.xml"/><Relationship Id="rId4" Type="http://schemas.openxmlformats.org/officeDocument/2006/relationships/image" Target="../media/image535.png"/></Relationships>
</file>

<file path=ppt/slides/_rels/slide874.xml.rels><?xml version="1.0" encoding="UTF-8" standalone="yes"?>
<Relationships xmlns="http://schemas.openxmlformats.org/package/2006/relationships"><Relationship Id="rId3" Type="http://schemas.openxmlformats.org/officeDocument/2006/relationships/notesSlide" Target="../notesSlides/notesSlide873.xml"/><Relationship Id="rId2" Type="http://schemas.openxmlformats.org/officeDocument/2006/relationships/slideLayout" Target="../slideLayouts/slideLayout2.xml"/><Relationship Id="rId1" Type="http://schemas.openxmlformats.org/officeDocument/2006/relationships/tags" Target="../tags/tag923.xml"/></Relationships>
</file>

<file path=ppt/slides/_rels/slide875.xml.rels><?xml version="1.0" encoding="UTF-8" standalone="yes"?>
<Relationships xmlns="http://schemas.openxmlformats.org/package/2006/relationships"><Relationship Id="rId3" Type="http://schemas.openxmlformats.org/officeDocument/2006/relationships/notesSlide" Target="../notesSlides/notesSlide874.xml"/><Relationship Id="rId2" Type="http://schemas.openxmlformats.org/officeDocument/2006/relationships/slideLayout" Target="../slideLayouts/slideLayout2.xml"/><Relationship Id="rId1" Type="http://schemas.openxmlformats.org/officeDocument/2006/relationships/tags" Target="../tags/tag924.xml"/><Relationship Id="rId5" Type="http://schemas.openxmlformats.org/officeDocument/2006/relationships/image" Target="../media/image537.png"/><Relationship Id="rId4" Type="http://schemas.openxmlformats.org/officeDocument/2006/relationships/image" Target="../media/image536.png"/></Relationships>
</file>

<file path=ppt/slides/_rels/slide876.xml.rels><?xml version="1.0" encoding="UTF-8" standalone="yes"?>
<Relationships xmlns="http://schemas.openxmlformats.org/package/2006/relationships"><Relationship Id="rId3" Type="http://schemas.openxmlformats.org/officeDocument/2006/relationships/notesSlide" Target="../notesSlides/notesSlide875.xml"/><Relationship Id="rId2" Type="http://schemas.openxmlformats.org/officeDocument/2006/relationships/slideLayout" Target="../slideLayouts/slideLayout2.xml"/><Relationship Id="rId1" Type="http://schemas.openxmlformats.org/officeDocument/2006/relationships/tags" Target="../tags/tag925.xml"/><Relationship Id="rId4" Type="http://schemas.openxmlformats.org/officeDocument/2006/relationships/image" Target="../media/image538.png"/></Relationships>
</file>

<file path=ppt/slides/_rels/slide877.xml.rels><?xml version="1.0" encoding="UTF-8" standalone="yes"?>
<Relationships xmlns="http://schemas.openxmlformats.org/package/2006/relationships"><Relationship Id="rId3" Type="http://schemas.openxmlformats.org/officeDocument/2006/relationships/notesSlide" Target="../notesSlides/notesSlide876.xml"/><Relationship Id="rId2" Type="http://schemas.openxmlformats.org/officeDocument/2006/relationships/slideLayout" Target="../slideLayouts/slideLayout2.xml"/><Relationship Id="rId1" Type="http://schemas.openxmlformats.org/officeDocument/2006/relationships/tags" Target="../tags/tag926.xml"/><Relationship Id="rId4" Type="http://schemas.openxmlformats.org/officeDocument/2006/relationships/image" Target="../media/image538.png"/></Relationships>
</file>

<file path=ppt/slides/_rels/slide878.xml.rels><?xml version="1.0" encoding="UTF-8" standalone="yes"?>
<Relationships xmlns="http://schemas.openxmlformats.org/package/2006/relationships"><Relationship Id="rId3" Type="http://schemas.openxmlformats.org/officeDocument/2006/relationships/notesSlide" Target="../notesSlides/notesSlide877.xml"/><Relationship Id="rId2" Type="http://schemas.openxmlformats.org/officeDocument/2006/relationships/slideLayout" Target="../slideLayouts/slideLayout2.xml"/><Relationship Id="rId1" Type="http://schemas.openxmlformats.org/officeDocument/2006/relationships/tags" Target="../tags/tag927.xml"/><Relationship Id="rId4" Type="http://schemas.openxmlformats.org/officeDocument/2006/relationships/image" Target="../media/image539.png"/></Relationships>
</file>

<file path=ppt/slides/_rels/slide879.xml.rels><?xml version="1.0" encoding="UTF-8" standalone="yes"?>
<Relationships xmlns="http://schemas.openxmlformats.org/package/2006/relationships"><Relationship Id="rId3" Type="http://schemas.openxmlformats.org/officeDocument/2006/relationships/notesSlide" Target="../notesSlides/notesSlide878.xml"/><Relationship Id="rId2" Type="http://schemas.openxmlformats.org/officeDocument/2006/relationships/slideLayout" Target="../slideLayouts/slideLayout2.xml"/><Relationship Id="rId1" Type="http://schemas.openxmlformats.org/officeDocument/2006/relationships/tags" Target="../tags/tag928.xml"/><Relationship Id="rId4" Type="http://schemas.openxmlformats.org/officeDocument/2006/relationships/image" Target="../media/image540.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94.xml"/><Relationship Id="rId4" Type="http://schemas.openxmlformats.org/officeDocument/2006/relationships/image" Target="../media/image23.png"/></Relationships>
</file>

<file path=ppt/slides/_rels/slide880.xml.rels><?xml version="1.0" encoding="UTF-8" standalone="yes"?>
<Relationships xmlns="http://schemas.openxmlformats.org/package/2006/relationships"><Relationship Id="rId3" Type="http://schemas.openxmlformats.org/officeDocument/2006/relationships/notesSlide" Target="../notesSlides/notesSlide879.xml"/><Relationship Id="rId2" Type="http://schemas.openxmlformats.org/officeDocument/2006/relationships/slideLayout" Target="../slideLayouts/slideLayout1.xml"/><Relationship Id="rId1" Type="http://schemas.openxmlformats.org/officeDocument/2006/relationships/tags" Target="../tags/tag929.xml"/></Relationships>
</file>

<file path=ppt/slides/_rels/slide881.xml.rels><?xml version="1.0" encoding="UTF-8" standalone="yes"?>
<Relationships xmlns="http://schemas.openxmlformats.org/package/2006/relationships"><Relationship Id="rId3" Type="http://schemas.openxmlformats.org/officeDocument/2006/relationships/notesSlide" Target="../notesSlides/notesSlide880.xml"/><Relationship Id="rId2" Type="http://schemas.openxmlformats.org/officeDocument/2006/relationships/slideLayout" Target="../slideLayouts/slideLayout2.xml"/><Relationship Id="rId1" Type="http://schemas.openxmlformats.org/officeDocument/2006/relationships/tags" Target="../tags/tag930.xml"/><Relationship Id="rId4" Type="http://schemas.openxmlformats.org/officeDocument/2006/relationships/image" Target="../media/image541.png"/></Relationships>
</file>

<file path=ppt/slides/_rels/slide882.xml.rels><?xml version="1.0" encoding="UTF-8" standalone="yes"?>
<Relationships xmlns="http://schemas.openxmlformats.org/package/2006/relationships"><Relationship Id="rId3" Type="http://schemas.openxmlformats.org/officeDocument/2006/relationships/notesSlide" Target="../notesSlides/notesSlide881.xml"/><Relationship Id="rId2" Type="http://schemas.openxmlformats.org/officeDocument/2006/relationships/slideLayout" Target="../slideLayouts/slideLayout2.xml"/><Relationship Id="rId1" Type="http://schemas.openxmlformats.org/officeDocument/2006/relationships/tags" Target="../tags/tag931.xml"/></Relationships>
</file>

<file path=ppt/slides/_rels/slide883.xml.rels><?xml version="1.0" encoding="UTF-8" standalone="yes"?>
<Relationships xmlns="http://schemas.openxmlformats.org/package/2006/relationships"><Relationship Id="rId3" Type="http://schemas.openxmlformats.org/officeDocument/2006/relationships/notesSlide" Target="../notesSlides/notesSlide882.xml"/><Relationship Id="rId2" Type="http://schemas.openxmlformats.org/officeDocument/2006/relationships/slideLayout" Target="../slideLayouts/slideLayout2.xml"/><Relationship Id="rId1" Type="http://schemas.openxmlformats.org/officeDocument/2006/relationships/tags" Target="../tags/tag932.xml"/><Relationship Id="rId4" Type="http://schemas.openxmlformats.org/officeDocument/2006/relationships/image" Target="../media/image542.png"/></Relationships>
</file>

<file path=ppt/slides/_rels/slide884.xml.rels><?xml version="1.0" encoding="UTF-8" standalone="yes"?>
<Relationships xmlns="http://schemas.openxmlformats.org/package/2006/relationships"><Relationship Id="rId3" Type="http://schemas.openxmlformats.org/officeDocument/2006/relationships/notesSlide" Target="../notesSlides/notesSlide883.xml"/><Relationship Id="rId2" Type="http://schemas.openxmlformats.org/officeDocument/2006/relationships/slideLayout" Target="../slideLayouts/slideLayout2.xml"/><Relationship Id="rId1" Type="http://schemas.openxmlformats.org/officeDocument/2006/relationships/tags" Target="../tags/tag933.xml"/></Relationships>
</file>

<file path=ppt/slides/_rels/slide885.xml.rels><?xml version="1.0" encoding="UTF-8" standalone="yes"?>
<Relationships xmlns="http://schemas.openxmlformats.org/package/2006/relationships"><Relationship Id="rId3" Type="http://schemas.openxmlformats.org/officeDocument/2006/relationships/notesSlide" Target="../notesSlides/notesSlide884.xml"/><Relationship Id="rId2" Type="http://schemas.openxmlformats.org/officeDocument/2006/relationships/slideLayout" Target="../slideLayouts/slideLayout2.xml"/><Relationship Id="rId1" Type="http://schemas.openxmlformats.org/officeDocument/2006/relationships/tags" Target="../tags/tag934.xml"/><Relationship Id="rId4" Type="http://schemas.openxmlformats.org/officeDocument/2006/relationships/image" Target="../media/image543.png"/></Relationships>
</file>

<file path=ppt/slides/_rels/slide886.xml.rels><?xml version="1.0" encoding="UTF-8" standalone="yes"?>
<Relationships xmlns="http://schemas.openxmlformats.org/package/2006/relationships"><Relationship Id="rId3" Type="http://schemas.openxmlformats.org/officeDocument/2006/relationships/notesSlide" Target="../notesSlides/notesSlide885.xml"/><Relationship Id="rId2" Type="http://schemas.openxmlformats.org/officeDocument/2006/relationships/slideLayout" Target="../slideLayouts/slideLayout2.xml"/><Relationship Id="rId1" Type="http://schemas.openxmlformats.org/officeDocument/2006/relationships/tags" Target="../tags/tag935.xml"/><Relationship Id="rId4" Type="http://schemas.openxmlformats.org/officeDocument/2006/relationships/image" Target="../media/image544.png"/></Relationships>
</file>

<file path=ppt/slides/_rels/slide887.xml.rels><?xml version="1.0" encoding="UTF-8" standalone="yes"?>
<Relationships xmlns="http://schemas.openxmlformats.org/package/2006/relationships"><Relationship Id="rId3" Type="http://schemas.openxmlformats.org/officeDocument/2006/relationships/notesSlide" Target="../notesSlides/notesSlide886.xml"/><Relationship Id="rId2" Type="http://schemas.openxmlformats.org/officeDocument/2006/relationships/slideLayout" Target="../slideLayouts/slideLayout2.xml"/><Relationship Id="rId1" Type="http://schemas.openxmlformats.org/officeDocument/2006/relationships/tags" Target="../tags/tag936.xml"/></Relationships>
</file>

<file path=ppt/slides/_rels/slide888.xml.rels><?xml version="1.0" encoding="UTF-8" standalone="yes"?>
<Relationships xmlns="http://schemas.openxmlformats.org/package/2006/relationships"><Relationship Id="rId3" Type="http://schemas.openxmlformats.org/officeDocument/2006/relationships/notesSlide" Target="../notesSlides/notesSlide887.xml"/><Relationship Id="rId2" Type="http://schemas.openxmlformats.org/officeDocument/2006/relationships/slideLayout" Target="../slideLayouts/slideLayout2.xml"/><Relationship Id="rId1" Type="http://schemas.openxmlformats.org/officeDocument/2006/relationships/tags" Target="../tags/tag937.xml"/><Relationship Id="rId4" Type="http://schemas.openxmlformats.org/officeDocument/2006/relationships/image" Target="../media/image545.png"/></Relationships>
</file>

<file path=ppt/slides/_rels/slide889.xml.rels><?xml version="1.0" encoding="UTF-8" standalone="yes"?>
<Relationships xmlns="http://schemas.openxmlformats.org/package/2006/relationships"><Relationship Id="rId3" Type="http://schemas.openxmlformats.org/officeDocument/2006/relationships/notesSlide" Target="../notesSlides/notesSlide888.xml"/><Relationship Id="rId2" Type="http://schemas.openxmlformats.org/officeDocument/2006/relationships/slideLayout" Target="../slideLayouts/slideLayout2.xml"/><Relationship Id="rId1" Type="http://schemas.openxmlformats.org/officeDocument/2006/relationships/tags" Target="../tags/tag938.xml"/><Relationship Id="rId4" Type="http://schemas.openxmlformats.org/officeDocument/2006/relationships/image" Target="../media/image546.png"/></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 Id="rId4" Type="http://schemas.openxmlformats.org/officeDocument/2006/relationships/image" Target="../media/image24.png"/></Relationships>
</file>

<file path=ppt/slides/_rels/slide890.xml.rels><?xml version="1.0" encoding="UTF-8" standalone="yes"?>
<Relationships xmlns="http://schemas.openxmlformats.org/package/2006/relationships"><Relationship Id="rId3" Type="http://schemas.openxmlformats.org/officeDocument/2006/relationships/notesSlide" Target="../notesSlides/notesSlide889.xml"/><Relationship Id="rId2" Type="http://schemas.openxmlformats.org/officeDocument/2006/relationships/slideLayout" Target="../slideLayouts/slideLayout2.xml"/><Relationship Id="rId1" Type="http://schemas.openxmlformats.org/officeDocument/2006/relationships/tags" Target="../tags/tag939.xml"/></Relationships>
</file>

<file path=ppt/slides/_rels/slide891.xml.rels><?xml version="1.0" encoding="UTF-8" standalone="yes"?>
<Relationships xmlns="http://schemas.openxmlformats.org/package/2006/relationships"><Relationship Id="rId3" Type="http://schemas.openxmlformats.org/officeDocument/2006/relationships/notesSlide" Target="../notesSlides/notesSlide890.xml"/><Relationship Id="rId2" Type="http://schemas.openxmlformats.org/officeDocument/2006/relationships/slideLayout" Target="../slideLayouts/slideLayout2.xml"/><Relationship Id="rId1" Type="http://schemas.openxmlformats.org/officeDocument/2006/relationships/tags" Target="../tags/tag940.xml"/><Relationship Id="rId5" Type="http://schemas.openxmlformats.org/officeDocument/2006/relationships/image" Target="../media/image548.png"/><Relationship Id="rId4" Type="http://schemas.openxmlformats.org/officeDocument/2006/relationships/image" Target="../media/image547.png"/></Relationships>
</file>

<file path=ppt/slides/_rels/slide892.xml.rels><?xml version="1.0" encoding="UTF-8" standalone="yes"?>
<Relationships xmlns="http://schemas.openxmlformats.org/package/2006/relationships"><Relationship Id="rId3" Type="http://schemas.openxmlformats.org/officeDocument/2006/relationships/notesSlide" Target="../notesSlides/notesSlide891.xml"/><Relationship Id="rId2" Type="http://schemas.openxmlformats.org/officeDocument/2006/relationships/slideLayout" Target="../slideLayouts/slideLayout2.xml"/><Relationship Id="rId1" Type="http://schemas.openxmlformats.org/officeDocument/2006/relationships/tags" Target="../tags/tag941.xml"/><Relationship Id="rId5" Type="http://schemas.openxmlformats.org/officeDocument/2006/relationships/image" Target="../media/image550.png"/><Relationship Id="rId4" Type="http://schemas.openxmlformats.org/officeDocument/2006/relationships/image" Target="../media/image549.png"/></Relationships>
</file>

<file path=ppt/slides/_rels/slide893.xml.rels><?xml version="1.0" encoding="UTF-8" standalone="yes"?>
<Relationships xmlns="http://schemas.openxmlformats.org/package/2006/relationships"><Relationship Id="rId3" Type="http://schemas.openxmlformats.org/officeDocument/2006/relationships/notesSlide" Target="../notesSlides/notesSlide892.xml"/><Relationship Id="rId2" Type="http://schemas.openxmlformats.org/officeDocument/2006/relationships/slideLayout" Target="../slideLayouts/slideLayout1.xml"/><Relationship Id="rId1" Type="http://schemas.openxmlformats.org/officeDocument/2006/relationships/tags" Target="../tags/tag942.xml"/></Relationships>
</file>

<file path=ppt/slides/_rels/slide894.xml.rels><?xml version="1.0" encoding="UTF-8" standalone="yes"?>
<Relationships xmlns="http://schemas.openxmlformats.org/package/2006/relationships"><Relationship Id="rId3" Type="http://schemas.openxmlformats.org/officeDocument/2006/relationships/notesSlide" Target="../notesSlides/notesSlide893.xml"/><Relationship Id="rId2" Type="http://schemas.openxmlformats.org/officeDocument/2006/relationships/slideLayout" Target="../slideLayouts/slideLayout2.xml"/><Relationship Id="rId1" Type="http://schemas.openxmlformats.org/officeDocument/2006/relationships/tags" Target="../tags/tag943.xml"/></Relationships>
</file>

<file path=ppt/slides/_rels/slide895.xml.rels><?xml version="1.0" encoding="UTF-8" standalone="yes"?>
<Relationships xmlns="http://schemas.openxmlformats.org/package/2006/relationships"><Relationship Id="rId3" Type="http://schemas.openxmlformats.org/officeDocument/2006/relationships/notesSlide" Target="../notesSlides/notesSlide894.xml"/><Relationship Id="rId2" Type="http://schemas.openxmlformats.org/officeDocument/2006/relationships/slideLayout" Target="../slideLayouts/slideLayout1.xml"/><Relationship Id="rId1" Type="http://schemas.openxmlformats.org/officeDocument/2006/relationships/tags" Target="../tags/tag944.xml"/></Relationships>
</file>

<file path=ppt/slides/_rels/slide896.xml.rels><?xml version="1.0" encoding="UTF-8" standalone="yes"?>
<Relationships xmlns="http://schemas.openxmlformats.org/package/2006/relationships"><Relationship Id="rId3" Type="http://schemas.openxmlformats.org/officeDocument/2006/relationships/notesSlide" Target="../notesSlides/notesSlide895.xml"/><Relationship Id="rId7" Type="http://schemas.openxmlformats.org/officeDocument/2006/relationships/image" Target="../media/image552.wmf"/><Relationship Id="rId2" Type="http://schemas.openxmlformats.org/officeDocument/2006/relationships/slideLayout" Target="../slideLayouts/slideLayout2.xml"/><Relationship Id="rId1" Type="http://schemas.openxmlformats.org/officeDocument/2006/relationships/tags" Target="../tags/tag945.xml"/><Relationship Id="rId6" Type="http://schemas.openxmlformats.org/officeDocument/2006/relationships/oleObject" Target="../embeddings/oleObject249.bin"/><Relationship Id="rId5" Type="http://schemas.openxmlformats.org/officeDocument/2006/relationships/image" Target="../media/image551.wmf"/><Relationship Id="rId4" Type="http://schemas.openxmlformats.org/officeDocument/2006/relationships/oleObject" Target="../embeddings/oleObject248.bin"/></Relationships>
</file>

<file path=ppt/slides/_rels/slide897.xml.rels><?xml version="1.0" encoding="UTF-8" standalone="yes"?>
<Relationships xmlns="http://schemas.openxmlformats.org/package/2006/relationships"><Relationship Id="rId3" Type="http://schemas.openxmlformats.org/officeDocument/2006/relationships/notesSlide" Target="../notesSlides/notesSlide896.xml"/><Relationship Id="rId2" Type="http://schemas.openxmlformats.org/officeDocument/2006/relationships/slideLayout" Target="../slideLayouts/slideLayout2.xml"/><Relationship Id="rId1" Type="http://schemas.openxmlformats.org/officeDocument/2006/relationships/tags" Target="../tags/tag946.xml"/></Relationships>
</file>

<file path=ppt/slides/_rels/slide898.xml.rels><?xml version="1.0" encoding="UTF-8" standalone="yes"?>
<Relationships xmlns="http://schemas.openxmlformats.org/package/2006/relationships"><Relationship Id="rId3" Type="http://schemas.openxmlformats.org/officeDocument/2006/relationships/notesSlide" Target="../notesSlides/notesSlide897.xml"/><Relationship Id="rId2" Type="http://schemas.openxmlformats.org/officeDocument/2006/relationships/slideLayout" Target="../slideLayouts/slideLayout2.xml"/><Relationship Id="rId1" Type="http://schemas.openxmlformats.org/officeDocument/2006/relationships/tags" Target="../tags/tag947.xml"/></Relationships>
</file>

<file path=ppt/slides/_rels/slide899.xml.rels><?xml version="1.0" encoding="UTF-8" standalone="yes"?>
<Relationships xmlns="http://schemas.openxmlformats.org/package/2006/relationships"><Relationship Id="rId3" Type="http://schemas.openxmlformats.org/officeDocument/2006/relationships/notesSlide" Target="../notesSlides/notesSlide898.xml"/><Relationship Id="rId2" Type="http://schemas.openxmlformats.org/officeDocument/2006/relationships/slideLayout" Target="../slideLayouts/slideLayout2.xml"/><Relationship Id="rId1" Type="http://schemas.openxmlformats.org/officeDocument/2006/relationships/tags" Target="../tags/tag94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25.png"/></Relationships>
</file>

<file path=ppt/slides/_rels/slide900.xml.rels><?xml version="1.0" encoding="UTF-8" standalone="yes"?>
<Relationships xmlns="http://schemas.openxmlformats.org/package/2006/relationships"><Relationship Id="rId3" Type="http://schemas.openxmlformats.org/officeDocument/2006/relationships/notesSlide" Target="../notesSlides/notesSlide899.xml"/><Relationship Id="rId2" Type="http://schemas.openxmlformats.org/officeDocument/2006/relationships/slideLayout" Target="../slideLayouts/slideLayout2.xml"/><Relationship Id="rId1" Type="http://schemas.openxmlformats.org/officeDocument/2006/relationships/tags" Target="../tags/tag949.xml"/><Relationship Id="rId5" Type="http://schemas.openxmlformats.org/officeDocument/2006/relationships/image" Target="../media/image554.png"/><Relationship Id="rId4" Type="http://schemas.openxmlformats.org/officeDocument/2006/relationships/image" Target="../media/image553.png"/></Relationships>
</file>

<file path=ppt/slides/_rels/slide901.xml.rels><?xml version="1.0" encoding="UTF-8" standalone="yes"?>
<Relationships xmlns="http://schemas.openxmlformats.org/package/2006/relationships"><Relationship Id="rId3" Type="http://schemas.openxmlformats.org/officeDocument/2006/relationships/notesSlide" Target="../notesSlides/notesSlide900.xml"/><Relationship Id="rId2" Type="http://schemas.openxmlformats.org/officeDocument/2006/relationships/slideLayout" Target="../slideLayouts/slideLayout2.xml"/><Relationship Id="rId1" Type="http://schemas.openxmlformats.org/officeDocument/2006/relationships/tags" Target="../tags/tag950.xml"/><Relationship Id="rId6" Type="http://schemas.openxmlformats.org/officeDocument/2006/relationships/image" Target="../media/image557.png"/><Relationship Id="rId5" Type="http://schemas.openxmlformats.org/officeDocument/2006/relationships/image" Target="../media/image556.png"/><Relationship Id="rId4" Type="http://schemas.openxmlformats.org/officeDocument/2006/relationships/image" Target="../media/image555.png"/></Relationships>
</file>

<file path=ppt/slides/_rels/slide902.xml.rels><?xml version="1.0" encoding="UTF-8" standalone="yes"?>
<Relationships xmlns="http://schemas.openxmlformats.org/package/2006/relationships"><Relationship Id="rId3" Type="http://schemas.openxmlformats.org/officeDocument/2006/relationships/notesSlide" Target="../notesSlides/notesSlide901.xml"/><Relationship Id="rId2" Type="http://schemas.openxmlformats.org/officeDocument/2006/relationships/slideLayout" Target="../slideLayouts/slideLayout2.xml"/><Relationship Id="rId1" Type="http://schemas.openxmlformats.org/officeDocument/2006/relationships/tags" Target="../tags/tag951.xml"/><Relationship Id="rId6" Type="http://schemas.openxmlformats.org/officeDocument/2006/relationships/image" Target="../media/image560.png"/><Relationship Id="rId5" Type="http://schemas.openxmlformats.org/officeDocument/2006/relationships/image" Target="../media/image559.png"/><Relationship Id="rId4" Type="http://schemas.openxmlformats.org/officeDocument/2006/relationships/image" Target="../media/image558.png"/></Relationships>
</file>

<file path=ppt/slides/_rels/slide903.xml.rels><?xml version="1.0" encoding="UTF-8" standalone="yes"?>
<Relationships xmlns="http://schemas.openxmlformats.org/package/2006/relationships"><Relationship Id="rId3" Type="http://schemas.openxmlformats.org/officeDocument/2006/relationships/notesSlide" Target="../notesSlides/notesSlide902.xml"/><Relationship Id="rId2" Type="http://schemas.openxmlformats.org/officeDocument/2006/relationships/slideLayout" Target="../slideLayouts/slideLayout2.xml"/><Relationship Id="rId1" Type="http://schemas.openxmlformats.org/officeDocument/2006/relationships/tags" Target="../tags/tag952.xml"/><Relationship Id="rId5" Type="http://schemas.openxmlformats.org/officeDocument/2006/relationships/image" Target="../media/image562.png"/><Relationship Id="rId4" Type="http://schemas.openxmlformats.org/officeDocument/2006/relationships/image" Target="../media/image561.png"/></Relationships>
</file>

<file path=ppt/slides/_rels/slide904.xml.rels><?xml version="1.0" encoding="UTF-8" standalone="yes"?>
<Relationships xmlns="http://schemas.openxmlformats.org/package/2006/relationships"><Relationship Id="rId3" Type="http://schemas.openxmlformats.org/officeDocument/2006/relationships/notesSlide" Target="../notesSlides/notesSlide903.xml"/><Relationship Id="rId2" Type="http://schemas.openxmlformats.org/officeDocument/2006/relationships/slideLayout" Target="../slideLayouts/slideLayout1.xml"/><Relationship Id="rId1" Type="http://schemas.openxmlformats.org/officeDocument/2006/relationships/tags" Target="../tags/tag953.xml"/></Relationships>
</file>

<file path=ppt/slides/_rels/slide905.xml.rels><?xml version="1.0" encoding="UTF-8" standalone="yes"?>
<Relationships xmlns="http://schemas.openxmlformats.org/package/2006/relationships"><Relationship Id="rId3" Type="http://schemas.openxmlformats.org/officeDocument/2006/relationships/notesSlide" Target="../notesSlides/notesSlide904.xml"/><Relationship Id="rId2" Type="http://schemas.openxmlformats.org/officeDocument/2006/relationships/slideLayout" Target="../slideLayouts/slideLayout2.xml"/><Relationship Id="rId1" Type="http://schemas.openxmlformats.org/officeDocument/2006/relationships/tags" Target="../tags/tag954.xml"/></Relationships>
</file>

<file path=ppt/slides/_rels/slide906.xml.rels><?xml version="1.0" encoding="UTF-8" standalone="yes"?>
<Relationships xmlns="http://schemas.openxmlformats.org/package/2006/relationships"><Relationship Id="rId3" Type="http://schemas.openxmlformats.org/officeDocument/2006/relationships/notesSlide" Target="../notesSlides/notesSlide905.xml"/><Relationship Id="rId2" Type="http://schemas.openxmlformats.org/officeDocument/2006/relationships/slideLayout" Target="../slideLayouts/slideLayout2.xml"/><Relationship Id="rId1" Type="http://schemas.openxmlformats.org/officeDocument/2006/relationships/tags" Target="../tags/tag955.xml"/><Relationship Id="rId5" Type="http://schemas.openxmlformats.org/officeDocument/2006/relationships/image" Target="../media/image563.wmf"/><Relationship Id="rId4" Type="http://schemas.openxmlformats.org/officeDocument/2006/relationships/oleObject" Target="../embeddings/oleObject250.bin"/></Relationships>
</file>

<file path=ppt/slides/_rels/slide907.xml.rels><?xml version="1.0" encoding="UTF-8" standalone="yes"?>
<Relationships xmlns="http://schemas.openxmlformats.org/package/2006/relationships"><Relationship Id="rId3" Type="http://schemas.openxmlformats.org/officeDocument/2006/relationships/notesSlide" Target="../notesSlides/notesSlide906.xml"/><Relationship Id="rId2" Type="http://schemas.openxmlformats.org/officeDocument/2006/relationships/slideLayout" Target="../slideLayouts/slideLayout2.xml"/><Relationship Id="rId1" Type="http://schemas.openxmlformats.org/officeDocument/2006/relationships/tags" Target="../tags/tag956.xml"/></Relationships>
</file>

<file path=ppt/slides/_rels/slide908.xml.rels><?xml version="1.0" encoding="UTF-8" standalone="yes"?>
<Relationships xmlns="http://schemas.openxmlformats.org/package/2006/relationships"><Relationship Id="rId3" Type="http://schemas.openxmlformats.org/officeDocument/2006/relationships/notesSlide" Target="../notesSlides/notesSlide907.xml"/><Relationship Id="rId2" Type="http://schemas.openxmlformats.org/officeDocument/2006/relationships/slideLayout" Target="../slideLayouts/slideLayout2.xml"/><Relationship Id="rId1" Type="http://schemas.openxmlformats.org/officeDocument/2006/relationships/tags" Target="../tags/tag957.xml"/></Relationships>
</file>

<file path=ppt/slides/_rels/slide909.xml.rels><?xml version="1.0" encoding="UTF-8" standalone="yes"?>
<Relationships xmlns="http://schemas.openxmlformats.org/package/2006/relationships"><Relationship Id="rId3" Type="http://schemas.openxmlformats.org/officeDocument/2006/relationships/notesSlide" Target="../notesSlides/notesSlide908.xml"/><Relationship Id="rId2" Type="http://schemas.openxmlformats.org/officeDocument/2006/relationships/slideLayout" Target="../slideLayouts/slideLayout2.xml"/><Relationship Id="rId1" Type="http://schemas.openxmlformats.org/officeDocument/2006/relationships/tags" Target="../tags/tag958.xml"/><Relationship Id="rId6" Type="http://schemas.openxmlformats.org/officeDocument/2006/relationships/image" Target="../media/image566.png"/><Relationship Id="rId5" Type="http://schemas.openxmlformats.org/officeDocument/2006/relationships/image" Target="../media/image565.png"/><Relationship Id="rId4" Type="http://schemas.openxmlformats.org/officeDocument/2006/relationships/image" Target="../media/image564.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1.xml"/><Relationship Id="rId1" Type="http://schemas.openxmlformats.org/officeDocument/2006/relationships/tags" Target="../tags/tag97.xml"/></Relationships>
</file>

<file path=ppt/slides/_rels/slide910.xml.rels><?xml version="1.0" encoding="UTF-8" standalone="yes"?>
<Relationships xmlns="http://schemas.openxmlformats.org/package/2006/relationships"><Relationship Id="rId3" Type="http://schemas.openxmlformats.org/officeDocument/2006/relationships/notesSlide" Target="../notesSlides/notesSlide909.xml"/><Relationship Id="rId2" Type="http://schemas.openxmlformats.org/officeDocument/2006/relationships/slideLayout" Target="../slideLayouts/slideLayout2.xml"/><Relationship Id="rId1" Type="http://schemas.openxmlformats.org/officeDocument/2006/relationships/tags" Target="../tags/tag959.xml"/><Relationship Id="rId4" Type="http://schemas.openxmlformats.org/officeDocument/2006/relationships/image" Target="../media/image567.png"/></Relationships>
</file>

<file path=ppt/slides/_rels/slide911.xml.rels><?xml version="1.0" encoding="UTF-8" standalone="yes"?>
<Relationships xmlns="http://schemas.openxmlformats.org/package/2006/relationships"><Relationship Id="rId3" Type="http://schemas.openxmlformats.org/officeDocument/2006/relationships/notesSlide" Target="../notesSlides/notesSlide910.xml"/><Relationship Id="rId2" Type="http://schemas.openxmlformats.org/officeDocument/2006/relationships/slideLayout" Target="../slideLayouts/slideLayout2.xml"/><Relationship Id="rId1" Type="http://schemas.openxmlformats.org/officeDocument/2006/relationships/tags" Target="../tags/tag960.xml"/><Relationship Id="rId4" Type="http://schemas.openxmlformats.org/officeDocument/2006/relationships/image" Target="../media/image567.png"/></Relationships>
</file>

<file path=ppt/slides/_rels/slide912.xml.rels><?xml version="1.0" encoding="UTF-8" standalone="yes"?>
<Relationships xmlns="http://schemas.openxmlformats.org/package/2006/relationships"><Relationship Id="rId3" Type="http://schemas.openxmlformats.org/officeDocument/2006/relationships/notesSlide" Target="../notesSlides/notesSlide911.xml"/><Relationship Id="rId2" Type="http://schemas.openxmlformats.org/officeDocument/2006/relationships/slideLayout" Target="../slideLayouts/slideLayout2.xml"/><Relationship Id="rId1" Type="http://schemas.openxmlformats.org/officeDocument/2006/relationships/tags" Target="../tags/tag961.xml"/></Relationships>
</file>

<file path=ppt/slides/_rels/slide913.xml.rels><?xml version="1.0" encoding="UTF-8" standalone="yes"?>
<Relationships xmlns="http://schemas.openxmlformats.org/package/2006/relationships"><Relationship Id="rId8" Type="http://schemas.openxmlformats.org/officeDocument/2006/relationships/oleObject" Target="../embeddings/oleObject253.bin"/><Relationship Id="rId3" Type="http://schemas.openxmlformats.org/officeDocument/2006/relationships/notesSlide" Target="../notesSlides/notesSlide912.xml"/><Relationship Id="rId7" Type="http://schemas.openxmlformats.org/officeDocument/2006/relationships/image" Target="../media/image569.wmf"/><Relationship Id="rId2" Type="http://schemas.openxmlformats.org/officeDocument/2006/relationships/slideLayout" Target="../slideLayouts/slideLayout2.xml"/><Relationship Id="rId1" Type="http://schemas.openxmlformats.org/officeDocument/2006/relationships/tags" Target="../tags/tag962.xml"/><Relationship Id="rId6" Type="http://schemas.openxmlformats.org/officeDocument/2006/relationships/oleObject" Target="../embeddings/oleObject252.bin"/><Relationship Id="rId5" Type="http://schemas.openxmlformats.org/officeDocument/2006/relationships/image" Target="../media/image568.wmf"/><Relationship Id="rId4" Type="http://schemas.openxmlformats.org/officeDocument/2006/relationships/oleObject" Target="../embeddings/oleObject251.bin"/><Relationship Id="rId9" Type="http://schemas.openxmlformats.org/officeDocument/2006/relationships/image" Target="../media/image570.wmf"/></Relationships>
</file>

<file path=ppt/slides/_rels/slide914.xml.rels><?xml version="1.0" encoding="UTF-8" standalone="yes"?>
<Relationships xmlns="http://schemas.openxmlformats.org/package/2006/relationships"><Relationship Id="rId3" Type="http://schemas.openxmlformats.org/officeDocument/2006/relationships/notesSlide" Target="../notesSlides/notesSlide913.xml"/><Relationship Id="rId2" Type="http://schemas.openxmlformats.org/officeDocument/2006/relationships/slideLayout" Target="../slideLayouts/slideLayout2.xml"/><Relationship Id="rId1" Type="http://schemas.openxmlformats.org/officeDocument/2006/relationships/tags" Target="../tags/tag963.xml"/></Relationships>
</file>

<file path=ppt/slides/_rels/slide915.xml.rels><?xml version="1.0" encoding="UTF-8" standalone="yes"?>
<Relationships xmlns="http://schemas.openxmlformats.org/package/2006/relationships"><Relationship Id="rId3" Type="http://schemas.openxmlformats.org/officeDocument/2006/relationships/notesSlide" Target="../notesSlides/notesSlide914.xml"/><Relationship Id="rId2" Type="http://schemas.openxmlformats.org/officeDocument/2006/relationships/slideLayout" Target="../slideLayouts/slideLayout2.xml"/><Relationship Id="rId1" Type="http://schemas.openxmlformats.org/officeDocument/2006/relationships/tags" Target="../tags/tag964.xml"/></Relationships>
</file>

<file path=ppt/slides/_rels/slide916.xml.rels><?xml version="1.0" encoding="UTF-8" standalone="yes"?>
<Relationships xmlns="http://schemas.openxmlformats.org/package/2006/relationships"><Relationship Id="rId3" Type="http://schemas.openxmlformats.org/officeDocument/2006/relationships/notesSlide" Target="../notesSlides/notesSlide915.xml"/><Relationship Id="rId2" Type="http://schemas.openxmlformats.org/officeDocument/2006/relationships/slideLayout" Target="../slideLayouts/slideLayout2.xml"/><Relationship Id="rId1" Type="http://schemas.openxmlformats.org/officeDocument/2006/relationships/tags" Target="../tags/tag965.xml"/></Relationships>
</file>

<file path=ppt/slides/_rels/slide917.xml.rels><?xml version="1.0" encoding="UTF-8" standalone="yes"?>
<Relationships xmlns="http://schemas.openxmlformats.org/package/2006/relationships"><Relationship Id="rId3" Type="http://schemas.openxmlformats.org/officeDocument/2006/relationships/notesSlide" Target="../notesSlides/notesSlide916.xml"/><Relationship Id="rId2" Type="http://schemas.openxmlformats.org/officeDocument/2006/relationships/slideLayout" Target="../slideLayouts/slideLayout2.xml"/><Relationship Id="rId1" Type="http://schemas.openxmlformats.org/officeDocument/2006/relationships/tags" Target="../tags/tag966.xml"/></Relationships>
</file>

<file path=ppt/slides/_rels/slide918.xml.rels><?xml version="1.0" encoding="UTF-8" standalone="yes"?>
<Relationships xmlns="http://schemas.openxmlformats.org/package/2006/relationships"><Relationship Id="rId3" Type="http://schemas.openxmlformats.org/officeDocument/2006/relationships/notesSlide" Target="../notesSlides/notesSlide917.xml"/><Relationship Id="rId2" Type="http://schemas.openxmlformats.org/officeDocument/2006/relationships/slideLayout" Target="../slideLayouts/slideLayout2.xml"/><Relationship Id="rId1" Type="http://schemas.openxmlformats.org/officeDocument/2006/relationships/tags" Target="../tags/tag967.xml"/><Relationship Id="rId4" Type="http://schemas.openxmlformats.org/officeDocument/2006/relationships/image" Target="../media/image567.png"/></Relationships>
</file>

<file path=ppt/slides/_rels/slide919.xml.rels><?xml version="1.0" encoding="UTF-8" standalone="yes"?>
<Relationships xmlns="http://schemas.openxmlformats.org/package/2006/relationships"><Relationship Id="rId3" Type="http://schemas.openxmlformats.org/officeDocument/2006/relationships/notesSlide" Target="../notesSlides/notesSlide918.xml"/><Relationship Id="rId2" Type="http://schemas.openxmlformats.org/officeDocument/2006/relationships/slideLayout" Target="../slideLayouts/slideLayout2.xml"/><Relationship Id="rId1" Type="http://schemas.openxmlformats.org/officeDocument/2006/relationships/tags" Target="../tags/tag96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98.xml"/></Relationships>
</file>

<file path=ppt/slides/_rels/slide920.xml.rels><?xml version="1.0" encoding="UTF-8" standalone="yes"?>
<Relationships xmlns="http://schemas.openxmlformats.org/package/2006/relationships"><Relationship Id="rId3" Type="http://schemas.openxmlformats.org/officeDocument/2006/relationships/notesSlide" Target="../notesSlides/notesSlide919.xml"/><Relationship Id="rId2" Type="http://schemas.openxmlformats.org/officeDocument/2006/relationships/slideLayout" Target="../slideLayouts/slideLayout2.xml"/><Relationship Id="rId1" Type="http://schemas.openxmlformats.org/officeDocument/2006/relationships/tags" Target="../tags/tag969.xml"/><Relationship Id="rId4" Type="http://schemas.openxmlformats.org/officeDocument/2006/relationships/image" Target="../media/image571.png"/></Relationships>
</file>

<file path=ppt/slides/_rels/slide921.xml.rels><?xml version="1.0" encoding="UTF-8" standalone="yes"?>
<Relationships xmlns="http://schemas.openxmlformats.org/package/2006/relationships"><Relationship Id="rId3" Type="http://schemas.openxmlformats.org/officeDocument/2006/relationships/notesSlide" Target="../notesSlides/notesSlide920.xml"/><Relationship Id="rId2" Type="http://schemas.openxmlformats.org/officeDocument/2006/relationships/slideLayout" Target="../slideLayouts/slideLayout2.xml"/><Relationship Id="rId1" Type="http://schemas.openxmlformats.org/officeDocument/2006/relationships/tags" Target="../tags/tag970.xml"/><Relationship Id="rId4" Type="http://schemas.openxmlformats.org/officeDocument/2006/relationships/image" Target="../media/image571.png"/></Relationships>
</file>

<file path=ppt/slides/_rels/slide922.xml.rels><?xml version="1.0" encoding="UTF-8" standalone="yes"?>
<Relationships xmlns="http://schemas.openxmlformats.org/package/2006/relationships"><Relationship Id="rId3" Type="http://schemas.openxmlformats.org/officeDocument/2006/relationships/notesSlide" Target="../notesSlides/notesSlide921.xml"/><Relationship Id="rId2" Type="http://schemas.openxmlformats.org/officeDocument/2006/relationships/slideLayout" Target="../slideLayouts/slideLayout2.xml"/><Relationship Id="rId1" Type="http://schemas.openxmlformats.org/officeDocument/2006/relationships/tags" Target="../tags/tag971.xml"/></Relationships>
</file>

<file path=ppt/slides/_rels/slide923.xml.rels><?xml version="1.0" encoding="UTF-8" standalone="yes"?>
<Relationships xmlns="http://schemas.openxmlformats.org/package/2006/relationships"><Relationship Id="rId3" Type="http://schemas.openxmlformats.org/officeDocument/2006/relationships/notesSlide" Target="../notesSlides/notesSlide922.xml"/><Relationship Id="rId2" Type="http://schemas.openxmlformats.org/officeDocument/2006/relationships/slideLayout" Target="../slideLayouts/slideLayout2.xml"/><Relationship Id="rId1" Type="http://schemas.openxmlformats.org/officeDocument/2006/relationships/tags" Target="../tags/tag972.xml"/><Relationship Id="rId5" Type="http://schemas.openxmlformats.org/officeDocument/2006/relationships/image" Target="../media/image539.png"/><Relationship Id="rId4" Type="http://schemas.openxmlformats.org/officeDocument/2006/relationships/image" Target="../media/image540.png"/></Relationships>
</file>

<file path=ppt/slides/_rels/slide924.xml.rels><?xml version="1.0" encoding="UTF-8" standalone="yes"?>
<Relationships xmlns="http://schemas.openxmlformats.org/package/2006/relationships"><Relationship Id="rId3" Type="http://schemas.openxmlformats.org/officeDocument/2006/relationships/notesSlide" Target="../notesSlides/notesSlide923.xml"/><Relationship Id="rId2" Type="http://schemas.openxmlformats.org/officeDocument/2006/relationships/slideLayout" Target="../slideLayouts/slideLayout1.xml"/><Relationship Id="rId1" Type="http://schemas.openxmlformats.org/officeDocument/2006/relationships/tags" Target="../tags/tag973.xml"/></Relationships>
</file>

<file path=ppt/slides/_rels/slide925.xml.rels><?xml version="1.0" encoding="UTF-8" standalone="yes"?>
<Relationships xmlns="http://schemas.openxmlformats.org/package/2006/relationships"><Relationship Id="rId3" Type="http://schemas.openxmlformats.org/officeDocument/2006/relationships/notesSlide" Target="../notesSlides/notesSlide924.xml"/><Relationship Id="rId2" Type="http://schemas.openxmlformats.org/officeDocument/2006/relationships/slideLayout" Target="../slideLayouts/slideLayout2.xml"/><Relationship Id="rId1" Type="http://schemas.openxmlformats.org/officeDocument/2006/relationships/tags" Target="../tags/tag974.xml"/></Relationships>
</file>

<file path=ppt/slides/_rels/slide926.xml.rels><?xml version="1.0" encoding="UTF-8" standalone="yes"?>
<Relationships xmlns="http://schemas.openxmlformats.org/package/2006/relationships"><Relationship Id="rId3" Type="http://schemas.openxmlformats.org/officeDocument/2006/relationships/notesSlide" Target="../notesSlides/notesSlide925.xml"/><Relationship Id="rId2" Type="http://schemas.openxmlformats.org/officeDocument/2006/relationships/slideLayout" Target="../slideLayouts/slideLayout2.xml"/><Relationship Id="rId1" Type="http://schemas.openxmlformats.org/officeDocument/2006/relationships/tags" Target="../tags/tag975.xml"/></Relationships>
</file>

<file path=ppt/slides/_rels/slide927.xml.rels><?xml version="1.0" encoding="UTF-8" standalone="yes"?>
<Relationships xmlns="http://schemas.openxmlformats.org/package/2006/relationships"><Relationship Id="rId3" Type="http://schemas.openxmlformats.org/officeDocument/2006/relationships/notesSlide" Target="../notesSlides/notesSlide926.xml"/><Relationship Id="rId2" Type="http://schemas.openxmlformats.org/officeDocument/2006/relationships/slideLayout" Target="../slideLayouts/slideLayout2.xml"/><Relationship Id="rId1" Type="http://schemas.openxmlformats.org/officeDocument/2006/relationships/tags" Target="../tags/tag976.xml"/></Relationships>
</file>

<file path=ppt/slides/_rels/slide928.xml.rels><?xml version="1.0" encoding="UTF-8" standalone="yes"?>
<Relationships xmlns="http://schemas.openxmlformats.org/package/2006/relationships"><Relationship Id="rId3" Type="http://schemas.openxmlformats.org/officeDocument/2006/relationships/notesSlide" Target="../notesSlides/notesSlide927.xml"/><Relationship Id="rId2" Type="http://schemas.openxmlformats.org/officeDocument/2006/relationships/slideLayout" Target="../slideLayouts/slideLayout2.xml"/><Relationship Id="rId1" Type="http://schemas.openxmlformats.org/officeDocument/2006/relationships/tags" Target="../tags/tag977.xml"/></Relationships>
</file>

<file path=ppt/slides/_rels/slide929.xml.rels><?xml version="1.0" encoding="UTF-8" standalone="yes"?>
<Relationships xmlns="http://schemas.openxmlformats.org/package/2006/relationships"><Relationship Id="rId3" Type="http://schemas.openxmlformats.org/officeDocument/2006/relationships/notesSlide" Target="../notesSlides/notesSlide928.xml"/><Relationship Id="rId2" Type="http://schemas.openxmlformats.org/officeDocument/2006/relationships/slideLayout" Target="../slideLayouts/slideLayout2.xml"/><Relationship Id="rId1" Type="http://schemas.openxmlformats.org/officeDocument/2006/relationships/tags" Target="../tags/tag978.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30.xml.rels><?xml version="1.0" encoding="UTF-8" standalone="yes"?>
<Relationships xmlns="http://schemas.openxmlformats.org/package/2006/relationships"><Relationship Id="rId3" Type="http://schemas.openxmlformats.org/officeDocument/2006/relationships/notesSlide" Target="../notesSlides/notesSlide929.xml"/><Relationship Id="rId2" Type="http://schemas.openxmlformats.org/officeDocument/2006/relationships/slideLayout" Target="../slideLayouts/slideLayout2.xml"/><Relationship Id="rId1" Type="http://schemas.openxmlformats.org/officeDocument/2006/relationships/tags" Target="../tags/tag979.xml"/><Relationship Id="rId5" Type="http://schemas.openxmlformats.org/officeDocument/2006/relationships/image" Target="../media/image573.png"/><Relationship Id="rId4" Type="http://schemas.openxmlformats.org/officeDocument/2006/relationships/image" Target="../media/image572.png"/></Relationships>
</file>

<file path=ppt/slides/_rels/slide931.xml.rels><?xml version="1.0" encoding="UTF-8" standalone="yes"?>
<Relationships xmlns="http://schemas.openxmlformats.org/package/2006/relationships"><Relationship Id="rId3" Type="http://schemas.openxmlformats.org/officeDocument/2006/relationships/notesSlide" Target="../notesSlides/notesSlide930.xml"/><Relationship Id="rId2" Type="http://schemas.openxmlformats.org/officeDocument/2006/relationships/slideLayout" Target="../slideLayouts/slideLayout1.xml"/><Relationship Id="rId1" Type="http://schemas.openxmlformats.org/officeDocument/2006/relationships/tags" Target="../tags/tag980.xml"/></Relationships>
</file>

<file path=ppt/slides/_rels/slide932.xml.rels><?xml version="1.0" encoding="UTF-8" standalone="yes"?>
<Relationships xmlns="http://schemas.openxmlformats.org/package/2006/relationships"><Relationship Id="rId3" Type="http://schemas.openxmlformats.org/officeDocument/2006/relationships/notesSlide" Target="../notesSlides/notesSlide931.xml"/><Relationship Id="rId2" Type="http://schemas.openxmlformats.org/officeDocument/2006/relationships/slideLayout" Target="../slideLayouts/slideLayout2.xml"/><Relationship Id="rId1" Type="http://schemas.openxmlformats.org/officeDocument/2006/relationships/tags" Target="../tags/tag981.xml"/><Relationship Id="rId4" Type="http://schemas.openxmlformats.org/officeDocument/2006/relationships/image" Target="../media/image541.png"/></Relationships>
</file>

<file path=ppt/slides/_rels/slide933.xml.rels><?xml version="1.0" encoding="UTF-8" standalone="yes"?>
<Relationships xmlns="http://schemas.openxmlformats.org/package/2006/relationships"><Relationship Id="rId3" Type="http://schemas.openxmlformats.org/officeDocument/2006/relationships/notesSlide" Target="../notesSlides/notesSlide932.xml"/><Relationship Id="rId2" Type="http://schemas.openxmlformats.org/officeDocument/2006/relationships/slideLayout" Target="../slideLayouts/slideLayout2.xml"/><Relationship Id="rId1" Type="http://schemas.openxmlformats.org/officeDocument/2006/relationships/tags" Target="../tags/tag982.xml"/></Relationships>
</file>

<file path=ppt/slides/_rels/slide934.xml.rels><?xml version="1.0" encoding="UTF-8" standalone="yes"?>
<Relationships xmlns="http://schemas.openxmlformats.org/package/2006/relationships"><Relationship Id="rId3" Type="http://schemas.openxmlformats.org/officeDocument/2006/relationships/notesSlide" Target="../notesSlides/notesSlide933.xml"/><Relationship Id="rId2" Type="http://schemas.openxmlformats.org/officeDocument/2006/relationships/slideLayout" Target="../slideLayouts/slideLayout2.xml"/><Relationship Id="rId1" Type="http://schemas.openxmlformats.org/officeDocument/2006/relationships/tags" Target="../tags/tag983.xml"/></Relationships>
</file>

<file path=ppt/slides/_rels/slide935.xml.rels><?xml version="1.0" encoding="UTF-8" standalone="yes"?>
<Relationships xmlns="http://schemas.openxmlformats.org/package/2006/relationships"><Relationship Id="rId3" Type="http://schemas.openxmlformats.org/officeDocument/2006/relationships/notesSlide" Target="../notesSlides/notesSlide934.xml"/><Relationship Id="rId2" Type="http://schemas.openxmlformats.org/officeDocument/2006/relationships/slideLayout" Target="../slideLayouts/slideLayout2.xml"/><Relationship Id="rId1" Type="http://schemas.openxmlformats.org/officeDocument/2006/relationships/tags" Target="../tags/tag984.xml"/><Relationship Id="rId4" Type="http://schemas.openxmlformats.org/officeDocument/2006/relationships/image" Target="../media/image574.png"/></Relationships>
</file>

<file path=ppt/slides/_rels/slide936.xml.rels><?xml version="1.0" encoding="UTF-8" standalone="yes"?>
<Relationships xmlns="http://schemas.openxmlformats.org/package/2006/relationships"><Relationship Id="rId3" Type="http://schemas.openxmlformats.org/officeDocument/2006/relationships/notesSlide" Target="../notesSlides/notesSlide935.xml"/><Relationship Id="rId2" Type="http://schemas.openxmlformats.org/officeDocument/2006/relationships/slideLayout" Target="../slideLayouts/slideLayout2.xml"/><Relationship Id="rId1" Type="http://schemas.openxmlformats.org/officeDocument/2006/relationships/tags" Target="../tags/tag985.xml"/><Relationship Id="rId4" Type="http://schemas.openxmlformats.org/officeDocument/2006/relationships/image" Target="../media/image575.png"/></Relationships>
</file>

<file path=ppt/slides/_rels/slide937.xml.rels><?xml version="1.0" encoding="UTF-8" standalone="yes"?>
<Relationships xmlns="http://schemas.openxmlformats.org/package/2006/relationships"><Relationship Id="rId3" Type="http://schemas.openxmlformats.org/officeDocument/2006/relationships/notesSlide" Target="../notesSlides/notesSlide936.xml"/><Relationship Id="rId2" Type="http://schemas.openxmlformats.org/officeDocument/2006/relationships/slideLayout" Target="../slideLayouts/slideLayout2.xml"/><Relationship Id="rId1" Type="http://schemas.openxmlformats.org/officeDocument/2006/relationships/tags" Target="../tags/tag986.xml"/></Relationships>
</file>

<file path=ppt/slides/_rels/slide938.xml.rels><?xml version="1.0" encoding="UTF-8" standalone="yes"?>
<Relationships xmlns="http://schemas.openxmlformats.org/package/2006/relationships"><Relationship Id="rId3" Type="http://schemas.openxmlformats.org/officeDocument/2006/relationships/notesSlide" Target="../notesSlides/notesSlide937.xml"/><Relationship Id="rId2" Type="http://schemas.openxmlformats.org/officeDocument/2006/relationships/slideLayout" Target="../slideLayouts/slideLayout2.xml"/><Relationship Id="rId1" Type="http://schemas.openxmlformats.org/officeDocument/2006/relationships/tags" Target="../tags/tag987.xml"/><Relationship Id="rId5" Type="http://schemas.openxmlformats.org/officeDocument/2006/relationships/image" Target="../media/image577.png"/><Relationship Id="rId4" Type="http://schemas.openxmlformats.org/officeDocument/2006/relationships/image" Target="../media/image576.png"/></Relationships>
</file>

<file path=ppt/slides/_rels/slide939.xml.rels><?xml version="1.0" encoding="UTF-8" standalone="yes"?>
<Relationships xmlns="http://schemas.openxmlformats.org/package/2006/relationships"><Relationship Id="rId3" Type="http://schemas.openxmlformats.org/officeDocument/2006/relationships/notesSlide" Target="../notesSlides/notesSlide938.xml"/><Relationship Id="rId2" Type="http://schemas.openxmlformats.org/officeDocument/2006/relationships/slideLayout" Target="../slideLayouts/slideLayout2.xml"/><Relationship Id="rId1" Type="http://schemas.openxmlformats.org/officeDocument/2006/relationships/tags" Target="../tags/tag988.xml"/><Relationship Id="rId4" Type="http://schemas.openxmlformats.org/officeDocument/2006/relationships/image" Target="../media/image578.pn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40.xml.rels><?xml version="1.0" encoding="UTF-8" standalone="yes"?>
<Relationships xmlns="http://schemas.openxmlformats.org/package/2006/relationships"><Relationship Id="rId3" Type="http://schemas.openxmlformats.org/officeDocument/2006/relationships/notesSlide" Target="../notesSlides/notesSlide939.xml"/><Relationship Id="rId2" Type="http://schemas.openxmlformats.org/officeDocument/2006/relationships/slideLayout" Target="../slideLayouts/slideLayout2.xml"/><Relationship Id="rId1" Type="http://schemas.openxmlformats.org/officeDocument/2006/relationships/tags" Target="../tags/tag989.xml"/></Relationships>
</file>

<file path=ppt/slides/_rels/slide941.xml.rels><?xml version="1.0" encoding="UTF-8" standalone="yes"?>
<Relationships xmlns="http://schemas.openxmlformats.org/package/2006/relationships"><Relationship Id="rId3" Type="http://schemas.openxmlformats.org/officeDocument/2006/relationships/notesSlide" Target="../notesSlides/notesSlide940.xml"/><Relationship Id="rId2" Type="http://schemas.openxmlformats.org/officeDocument/2006/relationships/slideLayout" Target="../slideLayouts/slideLayout2.xml"/><Relationship Id="rId1" Type="http://schemas.openxmlformats.org/officeDocument/2006/relationships/tags" Target="../tags/tag990.xml"/><Relationship Id="rId5" Type="http://schemas.openxmlformats.org/officeDocument/2006/relationships/image" Target="../media/image580.png"/><Relationship Id="rId4" Type="http://schemas.openxmlformats.org/officeDocument/2006/relationships/image" Target="../media/image579.png"/></Relationships>
</file>

<file path=ppt/slides/_rels/slide942.xml.rels><?xml version="1.0" encoding="UTF-8" standalone="yes"?>
<Relationships xmlns="http://schemas.openxmlformats.org/package/2006/relationships"><Relationship Id="rId3" Type="http://schemas.openxmlformats.org/officeDocument/2006/relationships/notesSlide" Target="../notesSlides/notesSlide941.xml"/><Relationship Id="rId2" Type="http://schemas.openxmlformats.org/officeDocument/2006/relationships/slideLayout" Target="../slideLayouts/slideLayout1.xml"/><Relationship Id="rId1" Type="http://schemas.openxmlformats.org/officeDocument/2006/relationships/tags" Target="../tags/tag991.xml"/></Relationships>
</file>

<file path=ppt/slides/_rels/slide943.xml.rels><?xml version="1.0" encoding="UTF-8" standalone="yes"?>
<Relationships xmlns="http://schemas.openxmlformats.org/package/2006/relationships"><Relationship Id="rId3" Type="http://schemas.openxmlformats.org/officeDocument/2006/relationships/notesSlide" Target="../notesSlides/notesSlide942.xml"/><Relationship Id="rId2" Type="http://schemas.openxmlformats.org/officeDocument/2006/relationships/slideLayout" Target="../slideLayouts/slideLayout2.xml"/><Relationship Id="rId1" Type="http://schemas.openxmlformats.org/officeDocument/2006/relationships/tags" Target="../tags/tag992.xml"/></Relationships>
</file>

<file path=ppt/slides/_rels/slide944.xml.rels><?xml version="1.0" encoding="UTF-8" standalone="yes"?>
<Relationships xmlns="http://schemas.openxmlformats.org/package/2006/relationships"><Relationship Id="rId8" Type="http://schemas.openxmlformats.org/officeDocument/2006/relationships/oleObject" Target="../embeddings/oleObject256.bin"/><Relationship Id="rId3" Type="http://schemas.openxmlformats.org/officeDocument/2006/relationships/notesSlide" Target="../notesSlides/notesSlide943.xml"/><Relationship Id="rId7" Type="http://schemas.openxmlformats.org/officeDocument/2006/relationships/image" Target="../media/image582.wmf"/><Relationship Id="rId2" Type="http://schemas.openxmlformats.org/officeDocument/2006/relationships/slideLayout" Target="../slideLayouts/slideLayout2.xml"/><Relationship Id="rId1" Type="http://schemas.openxmlformats.org/officeDocument/2006/relationships/tags" Target="../tags/tag993.xml"/><Relationship Id="rId6" Type="http://schemas.openxmlformats.org/officeDocument/2006/relationships/oleObject" Target="../embeddings/oleObject255.bin"/><Relationship Id="rId11" Type="http://schemas.openxmlformats.org/officeDocument/2006/relationships/image" Target="../media/image584.wmf"/><Relationship Id="rId5" Type="http://schemas.openxmlformats.org/officeDocument/2006/relationships/image" Target="../media/image581.wmf"/><Relationship Id="rId10" Type="http://schemas.openxmlformats.org/officeDocument/2006/relationships/oleObject" Target="../embeddings/oleObject257.bin"/><Relationship Id="rId4" Type="http://schemas.openxmlformats.org/officeDocument/2006/relationships/oleObject" Target="../embeddings/oleObject254.bin"/><Relationship Id="rId9" Type="http://schemas.openxmlformats.org/officeDocument/2006/relationships/image" Target="../media/image583.wmf"/></Relationships>
</file>

<file path=ppt/slides/_rels/slide945.xml.rels><?xml version="1.0" encoding="UTF-8" standalone="yes"?>
<Relationships xmlns="http://schemas.openxmlformats.org/package/2006/relationships"><Relationship Id="rId3" Type="http://schemas.openxmlformats.org/officeDocument/2006/relationships/notesSlide" Target="../notesSlides/notesSlide944.xml"/><Relationship Id="rId2" Type="http://schemas.openxmlformats.org/officeDocument/2006/relationships/slideLayout" Target="../slideLayouts/slideLayout2.xml"/><Relationship Id="rId1" Type="http://schemas.openxmlformats.org/officeDocument/2006/relationships/tags" Target="../tags/tag994.xml"/></Relationships>
</file>

<file path=ppt/slides/_rels/slide946.xml.rels><?xml version="1.0" encoding="UTF-8" standalone="yes"?>
<Relationships xmlns="http://schemas.openxmlformats.org/package/2006/relationships"><Relationship Id="rId3" Type="http://schemas.openxmlformats.org/officeDocument/2006/relationships/notesSlide" Target="../notesSlides/notesSlide945.xml"/><Relationship Id="rId2" Type="http://schemas.openxmlformats.org/officeDocument/2006/relationships/slideLayout" Target="../slideLayouts/slideLayout2.xml"/><Relationship Id="rId1" Type="http://schemas.openxmlformats.org/officeDocument/2006/relationships/tags" Target="../tags/tag995.xml"/></Relationships>
</file>

<file path=ppt/slides/_rels/slide947.xml.rels><?xml version="1.0" encoding="UTF-8" standalone="yes"?>
<Relationships xmlns="http://schemas.openxmlformats.org/package/2006/relationships"><Relationship Id="rId3" Type="http://schemas.openxmlformats.org/officeDocument/2006/relationships/notesSlide" Target="../notesSlides/notesSlide946.xml"/><Relationship Id="rId2" Type="http://schemas.openxmlformats.org/officeDocument/2006/relationships/slideLayout" Target="../slideLayouts/slideLayout2.xml"/><Relationship Id="rId1" Type="http://schemas.openxmlformats.org/officeDocument/2006/relationships/tags" Target="../tags/tag996.xml"/><Relationship Id="rId4" Type="http://schemas.openxmlformats.org/officeDocument/2006/relationships/image" Target="../media/image585.png"/></Relationships>
</file>

<file path=ppt/slides/_rels/slide948.xml.rels><?xml version="1.0" encoding="UTF-8" standalone="yes"?>
<Relationships xmlns="http://schemas.openxmlformats.org/package/2006/relationships"><Relationship Id="rId3" Type="http://schemas.openxmlformats.org/officeDocument/2006/relationships/notesSlide" Target="../notesSlides/notesSlide947.xml"/><Relationship Id="rId2" Type="http://schemas.openxmlformats.org/officeDocument/2006/relationships/slideLayout" Target="../slideLayouts/slideLayout2.xml"/><Relationship Id="rId1" Type="http://schemas.openxmlformats.org/officeDocument/2006/relationships/tags" Target="../tags/tag997.xml"/><Relationship Id="rId4" Type="http://schemas.openxmlformats.org/officeDocument/2006/relationships/image" Target="../media/image586.png"/></Relationships>
</file>

<file path=ppt/slides/_rels/slide949.xml.rels><?xml version="1.0" encoding="UTF-8" standalone="yes"?>
<Relationships xmlns="http://schemas.openxmlformats.org/package/2006/relationships"><Relationship Id="rId3" Type="http://schemas.openxmlformats.org/officeDocument/2006/relationships/notesSlide" Target="../notesSlides/notesSlide948.xml"/><Relationship Id="rId2" Type="http://schemas.openxmlformats.org/officeDocument/2006/relationships/slideLayout" Target="../slideLayouts/slideLayout2.xml"/><Relationship Id="rId1" Type="http://schemas.openxmlformats.org/officeDocument/2006/relationships/tags" Target="../tags/tag99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50.xml.rels><?xml version="1.0" encoding="UTF-8" standalone="yes"?>
<Relationships xmlns="http://schemas.openxmlformats.org/package/2006/relationships"><Relationship Id="rId3" Type="http://schemas.openxmlformats.org/officeDocument/2006/relationships/notesSlide" Target="../notesSlides/notesSlide949.xml"/><Relationship Id="rId2" Type="http://schemas.openxmlformats.org/officeDocument/2006/relationships/slideLayout" Target="../slideLayouts/slideLayout2.xml"/><Relationship Id="rId1" Type="http://schemas.openxmlformats.org/officeDocument/2006/relationships/tags" Target="../tags/tag999.xml"/><Relationship Id="rId4" Type="http://schemas.openxmlformats.org/officeDocument/2006/relationships/image" Target="../media/image587.png"/></Relationships>
</file>

<file path=ppt/slides/_rels/slide951.xml.rels><?xml version="1.0" encoding="UTF-8" standalone="yes"?>
<Relationships xmlns="http://schemas.openxmlformats.org/package/2006/relationships"><Relationship Id="rId3" Type="http://schemas.openxmlformats.org/officeDocument/2006/relationships/notesSlide" Target="../notesSlides/notesSlide950.xml"/><Relationship Id="rId2" Type="http://schemas.openxmlformats.org/officeDocument/2006/relationships/slideLayout" Target="../slideLayouts/slideLayout2.xml"/><Relationship Id="rId1" Type="http://schemas.openxmlformats.org/officeDocument/2006/relationships/tags" Target="../tags/tag1000.xml"/><Relationship Id="rId4" Type="http://schemas.openxmlformats.org/officeDocument/2006/relationships/image" Target="../media/image588.png"/></Relationships>
</file>

<file path=ppt/slides/_rels/slide952.xml.rels><?xml version="1.0" encoding="UTF-8" standalone="yes"?>
<Relationships xmlns="http://schemas.openxmlformats.org/package/2006/relationships"><Relationship Id="rId3" Type="http://schemas.openxmlformats.org/officeDocument/2006/relationships/notesSlide" Target="../notesSlides/notesSlide951.xml"/><Relationship Id="rId2" Type="http://schemas.openxmlformats.org/officeDocument/2006/relationships/slideLayout" Target="../slideLayouts/slideLayout2.xml"/><Relationship Id="rId1" Type="http://schemas.openxmlformats.org/officeDocument/2006/relationships/tags" Target="../tags/tag1001.xml"/></Relationships>
</file>

<file path=ppt/slides/_rels/slide953.xml.rels><?xml version="1.0" encoding="UTF-8" standalone="yes"?>
<Relationships xmlns="http://schemas.openxmlformats.org/package/2006/relationships"><Relationship Id="rId3" Type="http://schemas.openxmlformats.org/officeDocument/2006/relationships/notesSlide" Target="../notesSlides/notesSlide952.xml"/><Relationship Id="rId2" Type="http://schemas.openxmlformats.org/officeDocument/2006/relationships/slideLayout" Target="../slideLayouts/slideLayout2.xml"/><Relationship Id="rId1" Type="http://schemas.openxmlformats.org/officeDocument/2006/relationships/tags" Target="../tags/tag1002.xml"/><Relationship Id="rId6" Type="http://schemas.openxmlformats.org/officeDocument/2006/relationships/image" Target="../media/image591.png"/><Relationship Id="rId5" Type="http://schemas.openxmlformats.org/officeDocument/2006/relationships/image" Target="../media/image590.png"/><Relationship Id="rId4" Type="http://schemas.openxmlformats.org/officeDocument/2006/relationships/image" Target="../media/image589.png"/></Relationships>
</file>

<file path=ppt/slides/_rels/slide954.xml.rels><?xml version="1.0" encoding="UTF-8" standalone="yes"?>
<Relationships xmlns="http://schemas.openxmlformats.org/package/2006/relationships"><Relationship Id="rId3" Type="http://schemas.openxmlformats.org/officeDocument/2006/relationships/notesSlide" Target="../notesSlides/notesSlide953.xml"/><Relationship Id="rId2" Type="http://schemas.openxmlformats.org/officeDocument/2006/relationships/slideLayout" Target="../slideLayouts/slideLayout2.xml"/><Relationship Id="rId1" Type="http://schemas.openxmlformats.org/officeDocument/2006/relationships/tags" Target="../tags/tag1003.xml"/><Relationship Id="rId4" Type="http://schemas.openxmlformats.org/officeDocument/2006/relationships/image" Target="../media/image592.png"/></Relationships>
</file>

<file path=ppt/slides/_rels/slide955.xml.rels><?xml version="1.0" encoding="UTF-8" standalone="yes"?>
<Relationships xmlns="http://schemas.openxmlformats.org/package/2006/relationships"><Relationship Id="rId3" Type="http://schemas.openxmlformats.org/officeDocument/2006/relationships/notesSlide" Target="../notesSlides/notesSlide954.xml"/><Relationship Id="rId2" Type="http://schemas.openxmlformats.org/officeDocument/2006/relationships/slideLayout" Target="../slideLayouts/slideLayout1.xml"/><Relationship Id="rId1" Type="http://schemas.openxmlformats.org/officeDocument/2006/relationships/tags" Target="../tags/tag1004.xml"/></Relationships>
</file>

<file path=ppt/slides/_rels/slide956.xml.rels><?xml version="1.0" encoding="UTF-8" standalone="yes"?>
<Relationships xmlns="http://schemas.openxmlformats.org/package/2006/relationships"><Relationship Id="rId3" Type="http://schemas.openxmlformats.org/officeDocument/2006/relationships/notesSlide" Target="../notesSlides/notesSlide955.xml"/><Relationship Id="rId2" Type="http://schemas.openxmlformats.org/officeDocument/2006/relationships/slideLayout" Target="../slideLayouts/slideLayout2.xml"/><Relationship Id="rId1" Type="http://schemas.openxmlformats.org/officeDocument/2006/relationships/tags" Target="../tags/tag1005.xml"/></Relationships>
</file>

<file path=ppt/slides/_rels/slide957.xml.rels><?xml version="1.0" encoding="UTF-8" standalone="yes"?>
<Relationships xmlns="http://schemas.openxmlformats.org/package/2006/relationships"><Relationship Id="rId3" Type="http://schemas.openxmlformats.org/officeDocument/2006/relationships/notesSlide" Target="../notesSlides/notesSlide956.xml"/><Relationship Id="rId2" Type="http://schemas.openxmlformats.org/officeDocument/2006/relationships/slideLayout" Target="../slideLayouts/slideLayout2.xml"/><Relationship Id="rId1" Type="http://schemas.openxmlformats.org/officeDocument/2006/relationships/tags" Target="../tags/tag1006.xml"/></Relationships>
</file>

<file path=ppt/slides/_rels/slide958.xml.rels><?xml version="1.0" encoding="UTF-8" standalone="yes"?>
<Relationships xmlns="http://schemas.openxmlformats.org/package/2006/relationships"><Relationship Id="rId3" Type="http://schemas.openxmlformats.org/officeDocument/2006/relationships/notesSlide" Target="../notesSlides/notesSlide957.xml"/><Relationship Id="rId2" Type="http://schemas.openxmlformats.org/officeDocument/2006/relationships/slideLayout" Target="../slideLayouts/slideLayout2.xml"/><Relationship Id="rId1" Type="http://schemas.openxmlformats.org/officeDocument/2006/relationships/tags" Target="../tags/tag1007.xml"/></Relationships>
</file>

<file path=ppt/slides/_rels/slide959.xml.rels><?xml version="1.0" encoding="UTF-8" standalone="yes"?>
<Relationships xmlns="http://schemas.openxmlformats.org/package/2006/relationships"><Relationship Id="rId3" Type="http://schemas.openxmlformats.org/officeDocument/2006/relationships/notesSlide" Target="../notesSlides/notesSlide958.xml"/><Relationship Id="rId2" Type="http://schemas.openxmlformats.org/officeDocument/2006/relationships/slideLayout" Target="../slideLayouts/slideLayout2.xml"/><Relationship Id="rId1" Type="http://schemas.openxmlformats.org/officeDocument/2006/relationships/tags" Target="../tags/tag1008.xml"/><Relationship Id="rId4" Type="http://schemas.openxmlformats.org/officeDocument/2006/relationships/image" Target="../media/image593.pn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60.xml.rels><?xml version="1.0" encoding="UTF-8" standalone="yes"?>
<Relationships xmlns="http://schemas.openxmlformats.org/package/2006/relationships"><Relationship Id="rId3" Type="http://schemas.openxmlformats.org/officeDocument/2006/relationships/notesSlide" Target="../notesSlides/notesSlide959.xml"/><Relationship Id="rId2" Type="http://schemas.openxmlformats.org/officeDocument/2006/relationships/slideLayout" Target="../slideLayouts/slideLayout2.xml"/><Relationship Id="rId1" Type="http://schemas.openxmlformats.org/officeDocument/2006/relationships/tags" Target="../tags/tag1009.xml"/></Relationships>
</file>

<file path=ppt/slides/_rels/slide961.xml.rels><?xml version="1.0" encoding="UTF-8" standalone="yes"?>
<Relationships xmlns="http://schemas.openxmlformats.org/package/2006/relationships"><Relationship Id="rId3" Type="http://schemas.openxmlformats.org/officeDocument/2006/relationships/notesSlide" Target="../notesSlides/notesSlide960.xml"/><Relationship Id="rId2" Type="http://schemas.openxmlformats.org/officeDocument/2006/relationships/slideLayout" Target="../slideLayouts/slideLayout2.xml"/><Relationship Id="rId1" Type="http://schemas.openxmlformats.org/officeDocument/2006/relationships/tags" Target="../tags/tag1010.xml"/><Relationship Id="rId5" Type="http://schemas.openxmlformats.org/officeDocument/2006/relationships/image" Target="../media/image595.png"/><Relationship Id="rId4" Type="http://schemas.openxmlformats.org/officeDocument/2006/relationships/image" Target="../media/image594.png"/></Relationships>
</file>

<file path=ppt/slides/_rels/slide962.xml.rels><?xml version="1.0" encoding="UTF-8" standalone="yes"?>
<Relationships xmlns="http://schemas.openxmlformats.org/package/2006/relationships"><Relationship Id="rId3" Type="http://schemas.openxmlformats.org/officeDocument/2006/relationships/notesSlide" Target="../notesSlides/notesSlide961.xml"/><Relationship Id="rId2" Type="http://schemas.openxmlformats.org/officeDocument/2006/relationships/slideLayout" Target="../slideLayouts/slideLayout2.xml"/><Relationship Id="rId1" Type="http://schemas.openxmlformats.org/officeDocument/2006/relationships/tags" Target="../tags/tag1011.xml"/><Relationship Id="rId4" Type="http://schemas.openxmlformats.org/officeDocument/2006/relationships/image" Target="../media/image596.png"/></Relationships>
</file>

<file path=ppt/slides/_rels/slide963.xml.rels><?xml version="1.0" encoding="UTF-8" standalone="yes"?>
<Relationships xmlns="http://schemas.openxmlformats.org/package/2006/relationships"><Relationship Id="rId3" Type="http://schemas.openxmlformats.org/officeDocument/2006/relationships/notesSlide" Target="../notesSlides/notesSlide962.xml"/><Relationship Id="rId2" Type="http://schemas.openxmlformats.org/officeDocument/2006/relationships/slideLayout" Target="../slideLayouts/slideLayout2.xml"/><Relationship Id="rId1" Type="http://schemas.openxmlformats.org/officeDocument/2006/relationships/tags" Target="../tags/tag1012.xml"/><Relationship Id="rId4" Type="http://schemas.openxmlformats.org/officeDocument/2006/relationships/image" Target="../media/image597.png"/></Relationships>
</file>

<file path=ppt/slides/_rels/slide964.xml.rels><?xml version="1.0" encoding="UTF-8" standalone="yes"?>
<Relationships xmlns="http://schemas.openxmlformats.org/package/2006/relationships"><Relationship Id="rId3" Type="http://schemas.openxmlformats.org/officeDocument/2006/relationships/notesSlide" Target="../notesSlides/notesSlide963.xml"/><Relationship Id="rId2" Type="http://schemas.openxmlformats.org/officeDocument/2006/relationships/slideLayout" Target="../slideLayouts/slideLayout1.xml"/><Relationship Id="rId1" Type="http://schemas.openxmlformats.org/officeDocument/2006/relationships/tags" Target="../tags/tag1013.xml"/></Relationships>
</file>

<file path=ppt/slides/_rels/slide965.xml.rels><?xml version="1.0" encoding="UTF-8" standalone="yes"?>
<Relationships xmlns="http://schemas.openxmlformats.org/package/2006/relationships"><Relationship Id="rId3" Type="http://schemas.openxmlformats.org/officeDocument/2006/relationships/notesSlide" Target="../notesSlides/notesSlide964.xml"/><Relationship Id="rId2" Type="http://schemas.openxmlformats.org/officeDocument/2006/relationships/slideLayout" Target="../slideLayouts/slideLayout2.xml"/><Relationship Id="rId1" Type="http://schemas.openxmlformats.org/officeDocument/2006/relationships/tags" Target="../tags/tag1014.xml"/></Relationships>
</file>

<file path=ppt/slides/_rels/slide966.xml.rels><?xml version="1.0" encoding="UTF-8" standalone="yes"?>
<Relationships xmlns="http://schemas.openxmlformats.org/package/2006/relationships"><Relationship Id="rId3" Type="http://schemas.openxmlformats.org/officeDocument/2006/relationships/notesSlide" Target="../notesSlides/notesSlide965.xml"/><Relationship Id="rId2" Type="http://schemas.openxmlformats.org/officeDocument/2006/relationships/slideLayout" Target="../slideLayouts/slideLayout2.xml"/><Relationship Id="rId1" Type="http://schemas.openxmlformats.org/officeDocument/2006/relationships/tags" Target="../tags/tag1015.xml"/><Relationship Id="rId5" Type="http://schemas.openxmlformats.org/officeDocument/2006/relationships/image" Target="../media/image598.wmf"/><Relationship Id="rId4" Type="http://schemas.openxmlformats.org/officeDocument/2006/relationships/oleObject" Target="../embeddings/oleObject258.bin"/></Relationships>
</file>

<file path=ppt/slides/_rels/slide967.xml.rels><?xml version="1.0" encoding="UTF-8" standalone="yes"?>
<Relationships xmlns="http://schemas.openxmlformats.org/package/2006/relationships"><Relationship Id="rId3" Type="http://schemas.openxmlformats.org/officeDocument/2006/relationships/notesSlide" Target="../notesSlides/notesSlide966.xml"/><Relationship Id="rId7" Type="http://schemas.openxmlformats.org/officeDocument/2006/relationships/image" Target="../media/image599.wmf"/><Relationship Id="rId2" Type="http://schemas.openxmlformats.org/officeDocument/2006/relationships/slideLayout" Target="../slideLayouts/slideLayout2.xml"/><Relationship Id="rId1" Type="http://schemas.openxmlformats.org/officeDocument/2006/relationships/tags" Target="../tags/tag1016.xml"/><Relationship Id="rId6" Type="http://schemas.openxmlformats.org/officeDocument/2006/relationships/oleObject" Target="../embeddings/oleObject260.bin"/><Relationship Id="rId5" Type="http://schemas.openxmlformats.org/officeDocument/2006/relationships/image" Target="../media/image598.wmf"/><Relationship Id="rId4" Type="http://schemas.openxmlformats.org/officeDocument/2006/relationships/oleObject" Target="../embeddings/oleObject259.bin"/></Relationships>
</file>

<file path=ppt/slides/_rels/slide968.xml.rels><?xml version="1.0" encoding="UTF-8" standalone="yes"?>
<Relationships xmlns="http://schemas.openxmlformats.org/package/2006/relationships"><Relationship Id="rId3" Type="http://schemas.openxmlformats.org/officeDocument/2006/relationships/notesSlide" Target="../notesSlides/notesSlide967.xml"/><Relationship Id="rId2" Type="http://schemas.openxmlformats.org/officeDocument/2006/relationships/slideLayout" Target="../slideLayouts/slideLayout2.xml"/><Relationship Id="rId1" Type="http://schemas.openxmlformats.org/officeDocument/2006/relationships/tags" Target="../tags/tag1017.xml"/><Relationship Id="rId5" Type="http://schemas.openxmlformats.org/officeDocument/2006/relationships/image" Target="../media/image600.wmf"/><Relationship Id="rId4" Type="http://schemas.openxmlformats.org/officeDocument/2006/relationships/oleObject" Target="../embeddings/oleObject261.bin"/></Relationships>
</file>

<file path=ppt/slides/_rels/slide969.xml.rels><?xml version="1.0" encoding="UTF-8" standalone="yes"?>
<Relationships xmlns="http://schemas.openxmlformats.org/package/2006/relationships"><Relationship Id="rId3" Type="http://schemas.openxmlformats.org/officeDocument/2006/relationships/notesSlide" Target="../notesSlides/notesSlide968.xml"/><Relationship Id="rId2" Type="http://schemas.openxmlformats.org/officeDocument/2006/relationships/slideLayout" Target="../slideLayouts/slideLayout2.xml"/><Relationship Id="rId1" Type="http://schemas.openxmlformats.org/officeDocument/2006/relationships/tags" Target="../tags/tag1018.xml"/><Relationship Id="rId6" Type="http://schemas.openxmlformats.org/officeDocument/2006/relationships/image" Target="../media/image602.wmf"/><Relationship Id="rId5" Type="http://schemas.openxmlformats.org/officeDocument/2006/relationships/oleObject" Target="../embeddings/oleObject262.bin"/><Relationship Id="rId4" Type="http://schemas.openxmlformats.org/officeDocument/2006/relationships/image" Target="../media/image601.pn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06.xml"/></Relationships>
</file>

<file path=ppt/slides/_rels/slide970.xml.rels><?xml version="1.0" encoding="UTF-8" standalone="yes"?>
<Relationships xmlns="http://schemas.openxmlformats.org/package/2006/relationships"><Relationship Id="rId3" Type="http://schemas.openxmlformats.org/officeDocument/2006/relationships/notesSlide" Target="../notesSlides/notesSlide969.xml"/><Relationship Id="rId2" Type="http://schemas.openxmlformats.org/officeDocument/2006/relationships/slideLayout" Target="../slideLayouts/slideLayout2.xml"/><Relationship Id="rId1" Type="http://schemas.openxmlformats.org/officeDocument/2006/relationships/tags" Target="../tags/tag1019.xml"/><Relationship Id="rId5" Type="http://schemas.openxmlformats.org/officeDocument/2006/relationships/image" Target="../media/image603.wmf"/><Relationship Id="rId4" Type="http://schemas.openxmlformats.org/officeDocument/2006/relationships/oleObject" Target="../embeddings/oleObject263.bin"/></Relationships>
</file>

<file path=ppt/slides/_rels/slide971.xml.rels><?xml version="1.0" encoding="UTF-8" standalone="yes"?>
<Relationships xmlns="http://schemas.openxmlformats.org/package/2006/relationships"><Relationship Id="rId8" Type="http://schemas.openxmlformats.org/officeDocument/2006/relationships/oleObject" Target="../embeddings/oleObject266.bin"/><Relationship Id="rId3" Type="http://schemas.openxmlformats.org/officeDocument/2006/relationships/notesSlide" Target="../notesSlides/notesSlide970.xml"/><Relationship Id="rId7" Type="http://schemas.openxmlformats.org/officeDocument/2006/relationships/image" Target="../media/image605.wmf"/><Relationship Id="rId2" Type="http://schemas.openxmlformats.org/officeDocument/2006/relationships/slideLayout" Target="../slideLayouts/slideLayout2.xml"/><Relationship Id="rId1" Type="http://schemas.openxmlformats.org/officeDocument/2006/relationships/tags" Target="../tags/tag1020.xml"/><Relationship Id="rId6" Type="http://schemas.openxmlformats.org/officeDocument/2006/relationships/oleObject" Target="../embeddings/oleObject265.bin"/><Relationship Id="rId5" Type="http://schemas.openxmlformats.org/officeDocument/2006/relationships/image" Target="../media/image604.wmf"/><Relationship Id="rId4" Type="http://schemas.openxmlformats.org/officeDocument/2006/relationships/oleObject" Target="../embeddings/oleObject264.bin"/><Relationship Id="rId9" Type="http://schemas.openxmlformats.org/officeDocument/2006/relationships/image" Target="../media/image606.wmf"/></Relationships>
</file>

<file path=ppt/slides/_rels/slide972.xml.rels><?xml version="1.0" encoding="UTF-8" standalone="yes"?>
<Relationships xmlns="http://schemas.openxmlformats.org/package/2006/relationships"><Relationship Id="rId3" Type="http://schemas.openxmlformats.org/officeDocument/2006/relationships/notesSlide" Target="../notesSlides/notesSlide971.xml"/><Relationship Id="rId2" Type="http://schemas.openxmlformats.org/officeDocument/2006/relationships/slideLayout" Target="../slideLayouts/slideLayout2.xml"/><Relationship Id="rId1" Type="http://schemas.openxmlformats.org/officeDocument/2006/relationships/tags" Target="../tags/tag1021.xml"/></Relationships>
</file>

<file path=ppt/slides/_rels/slide973.xml.rels><?xml version="1.0" encoding="UTF-8" standalone="yes"?>
<Relationships xmlns="http://schemas.openxmlformats.org/package/2006/relationships"><Relationship Id="rId3" Type="http://schemas.openxmlformats.org/officeDocument/2006/relationships/notesSlide" Target="../notesSlides/notesSlide972.xml"/><Relationship Id="rId2" Type="http://schemas.openxmlformats.org/officeDocument/2006/relationships/slideLayout" Target="../slideLayouts/slideLayout2.xml"/><Relationship Id="rId1" Type="http://schemas.openxmlformats.org/officeDocument/2006/relationships/tags" Target="../tags/tag1022.xml"/></Relationships>
</file>

<file path=ppt/slides/_rels/slide974.xml.rels><?xml version="1.0" encoding="UTF-8" standalone="yes"?>
<Relationships xmlns="http://schemas.openxmlformats.org/package/2006/relationships"><Relationship Id="rId3" Type="http://schemas.openxmlformats.org/officeDocument/2006/relationships/notesSlide" Target="../notesSlides/notesSlide973.xml"/><Relationship Id="rId2" Type="http://schemas.openxmlformats.org/officeDocument/2006/relationships/slideLayout" Target="../slideLayouts/slideLayout2.xml"/><Relationship Id="rId1" Type="http://schemas.openxmlformats.org/officeDocument/2006/relationships/tags" Target="../tags/tag1023.xml"/></Relationships>
</file>

<file path=ppt/slides/_rels/slide975.xml.rels><?xml version="1.0" encoding="UTF-8" standalone="yes"?>
<Relationships xmlns="http://schemas.openxmlformats.org/package/2006/relationships"><Relationship Id="rId3" Type="http://schemas.openxmlformats.org/officeDocument/2006/relationships/notesSlide" Target="../notesSlides/notesSlide974.xml"/><Relationship Id="rId2" Type="http://schemas.openxmlformats.org/officeDocument/2006/relationships/slideLayout" Target="../slideLayouts/slideLayout2.xml"/><Relationship Id="rId1" Type="http://schemas.openxmlformats.org/officeDocument/2006/relationships/tags" Target="../tags/tag1024.xml"/><Relationship Id="rId4" Type="http://schemas.openxmlformats.org/officeDocument/2006/relationships/image" Target="../media/image607.png"/></Relationships>
</file>

<file path=ppt/slides/_rels/slide976.xml.rels><?xml version="1.0" encoding="UTF-8" standalone="yes"?>
<Relationships xmlns="http://schemas.openxmlformats.org/package/2006/relationships"><Relationship Id="rId3" Type="http://schemas.openxmlformats.org/officeDocument/2006/relationships/notesSlide" Target="../notesSlides/notesSlide975.xml"/><Relationship Id="rId2" Type="http://schemas.openxmlformats.org/officeDocument/2006/relationships/slideLayout" Target="../slideLayouts/slideLayout2.xml"/><Relationship Id="rId1" Type="http://schemas.openxmlformats.org/officeDocument/2006/relationships/tags" Target="../tags/tag1025.xml"/></Relationships>
</file>

<file path=ppt/slides/_rels/slide977.xml.rels><?xml version="1.0" encoding="UTF-8" standalone="yes"?>
<Relationships xmlns="http://schemas.openxmlformats.org/package/2006/relationships"><Relationship Id="rId3" Type="http://schemas.openxmlformats.org/officeDocument/2006/relationships/notesSlide" Target="../notesSlides/notesSlide976.xml"/><Relationship Id="rId2" Type="http://schemas.openxmlformats.org/officeDocument/2006/relationships/slideLayout" Target="../slideLayouts/slideLayout2.xml"/><Relationship Id="rId1" Type="http://schemas.openxmlformats.org/officeDocument/2006/relationships/tags" Target="../tags/tag1026.xml"/><Relationship Id="rId4" Type="http://schemas.openxmlformats.org/officeDocument/2006/relationships/image" Target="../media/image608.png"/></Relationships>
</file>

<file path=ppt/slides/_rels/slide978.xml.rels><?xml version="1.0" encoding="UTF-8" standalone="yes"?>
<Relationships xmlns="http://schemas.openxmlformats.org/package/2006/relationships"><Relationship Id="rId3" Type="http://schemas.openxmlformats.org/officeDocument/2006/relationships/notesSlide" Target="../notesSlides/notesSlide977.xml"/><Relationship Id="rId2" Type="http://schemas.openxmlformats.org/officeDocument/2006/relationships/slideLayout" Target="../slideLayouts/slideLayout2.xml"/><Relationship Id="rId1" Type="http://schemas.openxmlformats.org/officeDocument/2006/relationships/tags" Target="../tags/tag1027.xml"/><Relationship Id="rId5" Type="http://schemas.openxmlformats.org/officeDocument/2006/relationships/image" Target="../media/image610.png"/><Relationship Id="rId4" Type="http://schemas.openxmlformats.org/officeDocument/2006/relationships/image" Target="../media/image609.png"/></Relationships>
</file>

<file path=ppt/slides/_rels/slide979.xml.rels><?xml version="1.0" encoding="UTF-8" standalone="yes"?>
<Relationships xmlns="http://schemas.openxmlformats.org/package/2006/relationships"><Relationship Id="rId3" Type="http://schemas.openxmlformats.org/officeDocument/2006/relationships/notesSlide" Target="../notesSlides/notesSlide978.xml"/><Relationship Id="rId2" Type="http://schemas.openxmlformats.org/officeDocument/2006/relationships/slideLayout" Target="../slideLayouts/slideLayout2.xml"/><Relationship Id="rId1" Type="http://schemas.openxmlformats.org/officeDocument/2006/relationships/tags" Target="../tags/tag1028.xml"/><Relationship Id="rId5" Type="http://schemas.openxmlformats.org/officeDocument/2006/relationships/image" Target="../media/image612.png"/><Relationship Id="rId4" Type="http://schemas.openxmlformats.org/officeDocument/2006/relationships/image" Target="../media/image611.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7.xml"/><Relationship Id="rId4" Type="http://schemas.openxmlformats.org/officeDocument/2006/relationships/image" Target="../media/image26.png"/></Relationships>
</file>

<file path=ppt/slides/_rels/slide980.xml.rels><?xml version="1.0" encoding="UTF-8" standalone="yes"?>
<Relationships xmlns="http://schemas.openxmlformats.org/package/2006/relationships"><Relationship Id="rId3" Type="http://schemas.openxmlformats.org/officeDocument/2006/relationships/notesSlide" Target="../notesSlides/notesSlide979.xml"/><Relationship Id="rId2" Type="http://schemas.openxmlformats.org/officeDocument/2006/relationships/slideLayout" Target="../slideLayouts/slideLayout2.xml"/><Relationship Id="rId1" Type="http://schemas.openxmlformats.org/officeDocument/2006/relationships/tags" Target="../tags/tag1029.xml"/><Relationship Id="rId5" Type="http://schemas.openxmlformats.org/officeDocument/2006/relationships/image" Target="../media/image614.png"/><Relationship Id="rId4" Type="http://schemas.openxmlformats.org/officeDocument/2006/relationships/image" Target="../media/image613.png"/></Relationships>
</file>

<file path=ppt/slides/_rels/slide981.xml.rels><?xml version="1.0" encoding="UTF-8" standalone="yes"?>
<Relationships xmlns="http://schemas.openxmlformats.org/package/2006/relationships"><Relationship Id="rId3" Type="http://schemas.openxmlformats.org/officeDocument/2006/relationships/notesSlide" Target="../notesSlides/notesSlide980.xml"/><Relationship Id="rId2" Type="http://schemas.openxmlformats.org/officeDocument/2006/relationships/slideLayout" Target="../slideLayouts/slideLayout2.xml"/><Relationship Id="rId1" Type="http://schemas.openxmlformats.org/officeDocument/2006/relationships/tags" Target="../tags/tag1030.xml"/><Relationship Id="rId5" Type="http://schemas.openxmlformats.org/officeDocument/2006/relationships/image" Target="../media/image616.png"/><Relationship Id="rId4" Type="http://schemas.openxmlformats.org/officeDocument/2006/relationships/image" Target="../media/image615.png"/></Relationships>
</file>

<file path=ppt/slides/_rels/slide982.xml.rels><?xml version="1.0" encoding="UTF-8" standalone="yes"?>
<Relationships xmlns="http://schemas.openxmlformats.org/package/2006/relationships"><Relationship Id="rId3" Type="http://schemas.openxmlformats.org/officeDocument/2006/relationships/notesSlide" Target="../notesSlides/notesSlide981.xml"/><Relationship Id="rId2" Type="http://schemas.openxmlformats.org/officeDocument/2006/relationships/slideLayout" Target="../slideLayouts/slideLayout2.xml"/><Relationship Id="rId1" Type="http://schemas.openxmlformats.org/officeDocument/2006/relationships/tags" Target="../tags/tag1031.xml"/><Relationship Id="rId5" Type="http://schemas.openxmlformats.org/officeDocument/2006/relationships/image" Target="../media/image618.png"/><Relationship Id="rId4" Type="http://schemas.openxmlformats.org/officeDocument/2006/relationships/image" Target="../media/image617.png"/></Relationships>
</file>

<file path=ppt/slides/_rels/slide983.xml.rels><?xml version="1.0" encoding="UTF-8" standalone="yes"?>
<Relationships xmlns="http://schemas.openxmlformats.org/package/2006/relationships"><Relationship Id="rId3" Type="http://schemas.openxmlformats.org/officeDocument/2006/relationships/notesSlide" Target="../notesSlides/notesSlide982.xml"/><Relationship Id="rId2" Type="http://schemas.openxmlformats.org/officeDocument/2006/relationships/slideLayout" Target="../slideLayouts/slideLayout2.xml"/><Relationship Id="rId1" Type="http://schemas.openxmlformats.org/officeDocument/2006/relationships/tags" Target="../tags/tag1032.xml"/><Relationship Id="rId5" Type="http://schemas.openxmlformats.org/officeDocument/2006/relationships/image" Target="../media/image620.png"/><Relationship Id="rId4" Type="http://schemas.openxmlformats.org/officeDocument/2006/relationships/image" Target="../media/image619.png"/></Relationships>
</file>

<file path=ppt/slides/_rels/slide984.xml.rels><?xml version="1.0" encoding="UTF-8" standalone="yes"?>
<Relationships xmlns="http://schemas.openxmlformats.org/package/2006/relationships"><Relationship Id="rId3" Type="http://schemas.openxmlformats.org/officeDocument/2006/relationships/notesSlide" Target="../notesSlides/notesSlide983.xml"/><Relationship Id="rId2" Type="http://schemas.openxmlformats.org/officeDocument/2006/relationships/slideLayout" Target="../slideLayouts/slideLayout2.xml"/><Relationship Id="rId1" Type="http://schemas.openxmlformats.org/officeDocument/2006/relationships/tags" Target="../tags/tag1033.xml"/><Relationship Id="rId5" Type="http://schemas.openxmlformats.org/officeDocument/2006/relationships/image" Target="../media/image622.png"/><Relationship Id="rId4" Type="http://schemas.openxmlformats.org/officeDocument/2006/relationships/image" Target="../media/image621.png"/></Relationships>
</file>

<file path=ppt/slides/_rels/slide985.xml.rels><?xml version="1.0" encoding="UTF-8" standalone="yes"?>
<Relationships xmlns="http://schemas.openxmlformats.org/package/2006/relationships"><Relationship Id="rId3" Type="http://schemas.openxmlformats.org/officeDocument/2006/relationships/notesSlide" Target="../notesSlides/notesSlide984.xml"/><Relationship Id="rId2" Type="http://schemas.openxmlformats.org/officeDocument/2006/relationships/slideLayout" Target="../slideLayouts/slideLayout2.xml"/><Relationship Id="rId1" Type="http://schemas.openxmlformats.org/officeDocument/2006/relationships/tags" Target="../tags/tag1034.xml"/></Relationships>
</file>

<file path=ppt/slides/_rels/slide986.xml.rels><?xml version="1.0" encoding="UTF-8" standalone="yes"?>
<Relationships xmlns="http://schemas.openxmlformats.org/package/2006/relationships"><Relationship Id="rId3" Type="http://schemas.openxmlformats.org/officeDocument/2006/relationships/notesSlide" Target="../notesSlides/notesSlide985.xml"/><Relationship Id="rId2" Type="http://schemas.openxmlformats.org/officeDocument/2006/relationships/slideLayout" Target="../slideLayouts/slideLayout2.xml"/><Relationship Id="rId1" Type="http://schemas.openxmlformats.org/officeDocument/2006/relationships/tags" Target="../tags/tag1035.xml"/><Relationship Id="rId6" Type="http://schemas.openxmlformats.org/officeDocument/2006/relationships/image" Target="../media/image625.png"/><Relationship Id="rId5" Type="http://schemas.openxmlformats.org/officeDocument/2006/relationships/image" Target="../media/image624.png"/><Relationship Id="rId4" Type="http://schemas.openxmlformats.org/officeDocument/2006/relationships/image" Target="../media/image623.png"/></Relationships>
</file>

<file path=ppt/slides/_rels/slide987.xml.rels><?xml version="1.0" encoding="UTF-8" standalone="yes"?>
<Relationships xmlns="http://schemas.openxmlformats.org/package/2006/relationships"><Relationship Id="rId3" Type="http://schemas.openxmlformats.org/officeDocument/2006/relationships/notesSlide" Target="../notesSlides/notesSlide986.xml"/><Relationship Id="rId2" Type="http://schemas.openxmlformats.org/officeDocument/2006/relationships/slideLayout" Target="../slideLayouts/slideLayout1.xml"/><Relationship Id="rId1" Type="http://schemas.openxmlformats.org/officeDocument/2006/relationships/tags" Target="../tags/tag1036.xml"/></Relationships>
</file>

<file path=ppt/slides/_rels/slide988.xml.rels><?xml version="1.0" encoding="UTF-8" standalone="yes"?>
<Relationships xmlns="http://schemas.openxmlformats.org/package/2006/relationships"><Relationship Id="rId3" Type="http://schemas.openxmlformats.org/officeDocument/2006/relationships/notesSlide" Target="../notesSlides/notesSlide987.xml"/><Relationship Id="rId2" Type="http://schemas.openxmlformats.org/officeDocument/2006/relationships/slideLayout" Target="../slideLayouts/slideLayout2.xml"/><Relationship Id="rId1" Type="http://schemas.openxmlformats.org/officeDocument/2006/relationships/tags" Target="../tags/tag1037.xml"/></Relationships>
</file>

<file path=ppt/slides/_rels/slide989.xml.rels><?xml version="1.0" encoding="UTF-8" standalone="yes"?>
<Relationships xmlns="http://schemas.openxmlformats.org/package/2006/relationships"><Relationship Id="rId3" Type="http://schemas.openxmlformats.org/officeDocument/2006/relationships/notesSlide" Target="../notesSlides/notesSlide988.xml"/><Relationship Id="rId2" Type="http://schemas.openxmlformats.org/officeDocument/2006/relationships/slideLayout" Target="../slideLayouts/slideLayout1.xml"/><Relationship Id="rId1" Type="http://schemas.openxmlformats.org/officeDocument/2006/relationships/tags" Target="../tags/tag1038.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8.xml"/><Relationship Id="rId4" Type="http://schemas.openxmlformats.org/officeDocument/2006/relationships/image" Target="../media/image27.png"/></Relationships>
</file>

<file path=ppt/slides/_rels/slide990.xml.rels><?xml version="1.0" encoding="UTF-8" standalone="yes"?>
<Relationships xmlns="http://schemas.openxmlformats.org/package/2006/relationships"><Relationship Id="rId3" Type="http://schemas.openxmlformats.org/officeDocument/2006/relationships/notesSlide" Target="../notesSlides/notesSlide989.xml"/><Relationship Id="rId2" Type="http://schemas.openxmlformats.org/officeDocument/2006/relationships/slideLayout" Target="../slideLayouts/slideLayout2.xml"/><Relationship Id="rId1" Type="http://schemas.openxmlformats.org/officeDocument/2006/relationships/tags" Target="../tags/tag1039.xml"/></Relationships>
</file>

<file path=ppt/slides/_rels/slide991.xml.rels><?xml version="1.0" encoding="UTF-8" standalone="yes"?>
<Relationships xmlns="http://schemas.openxmlformats.org/package/2006/relationships"><Relationship Id="rId3" Type="http://schemas.openxmlformats.org/officeDocument/2006/relationships/notesSlide" Target="../notesSlides/notesSlide990.xml"/><Relationship Id="rId2" Type="http://schemas.openxmlformats.org/officeDocument/2006/relationships/slideLayout" Target="../slideLayouts/slideLayout2.xml"/><Relationship Id="rId1" Type="http://schemas.openxmlformats.org/officeDocument/2006/relationships/tags" Target="../tags/tag1040.xml"/></Relationships>
</file>

<file path=ppt/slides/_rels/slide992.xml.rels><?xml version="1.0" encoding="UTF-8" standalone="yes"?>
<Relationships xmlns="http://schemas.openxmlformats.org/package/2006/relationships"><Relationship Id="rId3" Type="http://schemas.openxmlformats.org/officeDocument/2006/relationships/notesSlide" Target="../notesSlides/notesSlide991.xml"/><Relationship Id="rId2" Type="http://schemas.openxmlformats.org/officeDocument/2006/relationships/slideLayout" Target="../slideLayouts/slideLayout2.xml"/><Relationship Id="rId1" Type="http://schemas.openxmlformats.org/officeDocument/2006/relationships/tags" Target="../tags/tag1041.xml"/><Relationship Id="rId6" Type="http://schemas.openxmlformats.org/officeDocument/2006/relationships/image" Target="../media/image628.png"/><Relationship Id="rId5" Type="http://schemas.openxmlformats.org/officeDocument/2006/relationships/image" Target="../media/image627.png"/><Relationship Id="rId4" Type="http://schemas.openxmlformats.org/officeDocument/2006/relationships/image" Target="../media/image626.png"/></Relationships>
</file>

<file path=ppt/slides/_rels/slide993.xml.rels><?xml version="1.0" encoding="UTF-8" standalone="yes"?>
<Relationships xmlns="http://schemas.openxmlformats.org/package/2006/relationships"><Relationship Id="rId3" Type="http://schemas.openxmlformats.org/officeDocument/2006/relationships/notesSlide" Target="../notesSlides/notesSlide992.xml"/><Relationship Id="rId2" Type="http://schemas.openxmlformats.org/officeDocument/2006/relationships/slideLayout" Target="../slideLayouts/slideLayout2.xml"/><Relationship Id="rId1" Type="http://schemas.openxmlformats.org/officeDocument/2006/relationships/tags" Target="../tags/tag1042.xml"/><Relationship Id="rId4" Type="http://schemas.openxmlformats.org/officeDocument/2006/relationships/image" Target="../media/image629.png"/></Relationships>
</file>

<file path=ppt/slides/_rels/slide994.xml.rels><?xml version="1.0" encoding="UTF-8" standalone="yes"?>
<Relationships xmlns="http://schemas.openxmlformats.org/package/2006/relationships"><Relationship Id="rId3" Type="http://schemas.openxmlformats.org/officeDocument/2006/relationships/notesSlide" Target="../notesSlides/notesSlide993.xml"/><Relationship Id="rId2" Type="http://schemas.openxmlformats.org/officeDocument/2006/relationships/slideLayout" Target="../slideLayouts/slideLayout2.xml"/><Relationship Id="rId1" Type="http://schemas.openxmlformats.org/officeDocument/2006/relationships/tags" Target="../tags/tag1043.xml"/></Relationships>
</file>

<file path=ppt/slides/_rels/slide995.xml.rels><?xml version="1.0" encoding="UTF-8" standalone="yes"?>
<Relationships xmlns="http://schemas.openxmlformats.org/package/2006/relationships"><Relationship Id="rId3" Type="http://schemas.openxmlformats.org/officeDocument/2006/relationships/notesSlide" Target="../notesSlides/notesSlide994.xml"/><Relationship Id="rId2" Type="http://schemas.openxmlformats.org/officeDocument/2006/relationships/slideLayout" Target="../slideLayouts/slideLayout2.xml"/><Relationship Id="rId1" Type="http://schemas.openxmlformats.org/officeDocument/2006/relationships/tags" Target="../tags/tag1044.xml"/></Relationships>
</file>

<file path=ppt/slides/_rels/slide996.xml.rels><?xml version="1.0" encoding="UTF-8" standalone="yes"?>
<Relationships xmlns="http://schemas.openxmlformats.org/package/2006/relationships"><Relationship Id="rId3" Type="http://schemas.openxmlformats.org/officeDocument/2006/relationships/notesSlide" Target="../notesSlides/notesSlide995.xml"/><Relationship Id="rId2" Type="http://schemas.openxmlformats.org/officeDocument/2006/relationships/slideLayout" Target="../slideLayouts/slideLayout2.xml"/><Relationship Id="rId1" Type="http://schemas.openxmlformats.org/officeDocument/2006/relationships/tags" Target="../tags/tag1045.xml"/></Relationships>
</file>

<file path=ppt/slides/_rels/slide997.xml.rels><?xml version="1.0" encoding="UTF-8" standalone="yes"?>
<Relationships xmlns="http://schemas.openxmlformats.org/package/2006/relationships"><Relationship Id="rId3" Type="http://schemas.openxmlformats.org/officeDocument/2006/relationships/notesSlide" Target="../notesSlides/notesSlide996.xml"/><Relationship Id="rId2" Type="http://schemas.openxmlformats.org/officeDocument/2006/relationships/slideLayout" Target="../slideLayouts/slideLayout2.xml"/><Relationship Id="rId1" Type="http://schemas.openxmlformats.org/officeDocument/2006/relationships/tags" Target="../tags/tag1046.xml"/></Relationships>
</file>

<file path=ppt/slides/_rels/slide998.xml.rels><?xml version="1.0" encoding="UTF-8" standalone="yes"?>
<Relationships xmlns="http://schemas.openxmlformats.org/package/2006/relationships"><Relationship Id="rId3" Type="http://schemas.openxmlformats.org/officeDocument/2006/relationships/notesSlide" Target="../notesSlides/notesSlide997.xml"/><Relationship Id="rId2" Type="http://schemas.openxmlformats.org/officeDocument/2006/relationships/slideLayout" Target="../slideLayouts/slideLayout2.xml"/><Relationship Id="rId1" Type="http://schemas.openxmlformats.org/officeDocument/2006/relationships/tags" Target="../tags/tag1047.xml"/></Relationships>
</file>

<file path=ppt/slides/_rels/slide999.xml.rels><?xml version="1.0" encoding="UTF-8" standalone="yes"?>
<Relationships xmlns="http://schemas.openxmlformats.org/package/2006/relationships"><Relationship Id="rId3" Type="http://schemas.openxmlformats.org/officeDocument/2006/relationships/notesSlide" Target="../notesSlides/notesSlide998.xml"/><Relationship Id="rId2" Type="http://schemas.openxmlformats.org/officeDocument/2006/relationships/slideLayout" Target="../slideLayouts/slideLayout1.xml"/><Relationship Id="rId1" Type="http://schemas.openxmlformats.org/officeDocument/2006/relationships/tags" Target="../tags/tag10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A201993-8B21-4283-ACB5-343B2A70DC5F}"/>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13" name="Picture 12">
            <a:extLst>
              <a:ext uri="{FF2B5EF4-FFF2-40B4-BE49-F238E27FC236}">
                <a16:creationId xmlns:a16="http://schemas.microsoft.com/office/drawing/2014/main" id="{D02AE85C-D3DB-4AAC-A8FE-7FD38D8AE88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880382"/>
            <a:ext cx="4724400" cy="1353050"/>
          </a:xfrm>
          <a:prstGeom prst="rect">
            <a:avLst/>
          </a:prstGeom>
        </p:spPr>
      </p:pic>
      <p:sp>
        <p:nvSpPr>
          <p:cNvPr id="5" name="Date Placeholder 4">
            <a:extLst>
              <a:ext uri="{FF2B5EF4-FFF2-40B4-BE49-F238E27FC236}">
                <a16:creationId xmlns:a16="http://schemas.microsoft.com/office/drawing/2014/main" id="{FBBA9C5E-8DC2-44C3-9152-2EF0A4AD15B0}"/>
              </a:ext>
            </a:extLst>
          </p:cNvPr>
          <p:cNvSpPr>
            <a:spLocks noGrp="1"/>
          </p:cNvSpPr>
          <p:nvPr>
            <p:ph type="dt" sz="half" idx="2"/>
          </p:nvPr>
        </p:nvSpPr>
        <p:spPr/>
        <p:txBody>
          <a:bodyPr/>
          <a:lstStyle/>
          <a:p>
            <a:r>
              <a:rPr lang="en-US"/>
              <a:t>Lean Six Sigma Training - MTB</a:t>
            </a:r>
            <a:endParaRPr lang="en-US" sz="1600" dirty="0"/>
          </a:p>
        </p:txBody>
      </p:sp>
      <p:sp>
        <p:nvSpPr>
          <p:cNvPr id="6" name="Footer Placeholder 5">
            <a:extLst>
              <a:ext uri="{FF2B5EF4-FFF2-40B4-BE49-F238E27FC236}">
                <a16:creationId xmlns:a16="http://schemas.microsoft.com/office/drawing/2014/main" id="{19DD3639-C90E-4744-93D0-C0D6A29CFE64}"/>
              </a:ext>
            </a:extLst>
          </p:cNvPr>
          <p:cNvSpPr>
            <a:spLocks noGrp="1"/>
          </p:cNvSpPr>
          <p:nvPr>
            <p:ph type="ftr" sz="quarter" idx="3"/>
          </p:nvPr>
        </p:nvSpPr>
        <p:spPr/>
        <p:txBody>
          <a:bodyPr/>
          <a:lstStyle/>
          <a:p>
            <a:r>
              <a:rPr lang="en-US"/>
              <a:t>© Grand Valley State University</a:t>
            </a:r>
            <a:endParaRPr lang="en-US" sz="1600" dirty="0"/>
          </a:p>
        </p:txBody>
      </p:sp>
      <p:sp>
        <p:nvSpPr>
          <p:cNvPr id="8" name="Slide Number Placeholder 7">
            <a:extLst>
              <a:ext uri="{FF2B5EF4-FFF2-40B4-BE49-F238E27FC236}">
                <a16:creationId xmlns:a16="http://schemas.microsoft.com/office/drawing/2014/main" id="{34F9E819-6D0E-4C81-8106-933726BF04F6}"/>
              </a:ext>
            </a:extLst>
          </p:cNvPr>
          <p:cNvSpPr>
            <a:spLocks noGrp="1"/>
          </p:cNvSpPr>
          <p:nvPr>
            <p:ph type="sldNum" sz="quarter" idx="4"/>
          </p:nvPr>
        </p:nvSpPr>
        <p:spPr/>
        <p:txBody>
          <a:bodyPr/>
          <a:lstStyle/>
          <a:p>
            <a:fld id="{28B83BC3-069B-46AF-A4E6-C99928E1A4FA}" type="slidenum">
              <a:rPr lang="en-US" smtClean="0"/>
              <a:pPr/>
              <a:t>1</a:t>
            </a:fld>
            <a:endParaRPr lang="en-US" dirty="0"/>
          </a:p>
        </p:txBody>
      </p:sp>
    </p:spTree>
    <p:custDataLst>
      <p:tags r:id="rId1"/>
    </p:custDataLst>
    <p:extLst>
      <p:ext uri="{BB962C8B-B14F-4D97-AF65-F5344CB8AC3E}">
        <p14:creationId xmlns:p14="http://schemas.microsoft.com/office/powerpoint/2010/main" val="1207306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normAutofit lnSpcReduction="10000"/>
          </a:bodyPr>
          <a:lstStyle/>
          <a:p>
            <a:r>
              <a:rPr lang="en-US" dirty="0"/>
              <a:t>This table shows each sigma level’s corresponding defect rate and DPMO (defects per million opportunities).</a:t>
            </a:r>
          </a:p>
          <a:p>
            <a:r>
              <a:rPr lang="en-US" dirty="0"/>
              <a:t>The higher the sigma level, the lower the defective rate and DPMO.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How does this translate into things you might easily relate to?</a:t>
            </a:r>
          </a:p>
          <a:p>
            <a:endParaRPr lang="en-US" dirty="0"/>
          </a:p>
        </p:txBody>
      </p:sp>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632076"/>
            <a:ext cx="5410200" cy="293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CE8A8901-A45D-4CC5-B110-E60FF8F7CA0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FE68996-5726-4615-AD23-E558BCE0B8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1F78EC-416E-4B36-8C8C-A7E5B84D3B02}"/>
              </a:ext>
            </a:extLst>
          </p:cNvPr>
          <p:cNvSpPr>
            <a:spLocks noGrp="1"/>
          </p:cNvSpPr>
          <p:nvPr>
            <p:ph type="sldNum" sz="quarter" idx="4"/>
          </p:nvPr>
        </p:nvSpPr>
        <p:spPr/>
        <p:txBody>
          <a:bodyPr/>
          <a:lstStyle/>
          <a:p>
            <a:fld id="{28B83BC3-069B-46AF-A4E6-C99928E1A4FA}" type="slidenum">
              <a:rPr lang="en-US" smtClean="0"/>
              <a:pPr/>
              <a:t>10</a:t>
            </a:fld>
            <a:endParaRPr lang="en-US" dirty="0"/>
          </a:p>
        </p:txBody>
      </p:sp>
    </p:spTree>
    <p:custDataLst>
      <p:tags r:id="rId1"/>
    </p:custDataLst>
    <p:extLst>
      <p:ext uri="{BB962C8B-B14F-4D97-AF65-F5344CB8AC3E}">
        <p14:creationId xmlns:p14="http://schemas.microsoft.com/office/powerpoint/2010/main" val="4228708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362200"/>
            <a:ext cx="488473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a:defRPr/>
            </a:pPr>
            <a:r>
              <a:rPr lang="en-US" dirty="0"/>
              <a:t>Step 3: Develop Relationship Matrix </a:t>
            </a:r>
            <a:r>
              <a:rPr lang="en-US" sz="3200" dirty="0"/>
              <a:t>(What’s &amp; How’s)</a:t>
            </a:r>
          </a:p>
        </p:txBody>
      </p:sp>
      <p:sp>
        <p:nvSpPr>
          <p:cNvPr id="6" name="Content Placeholder 5"/>
          <p:cNvSpPr>
            <a:spLocks noGrp="1"/>
          </p:cNvSpPr>
          <p:nvPr>
            <p:ph idx="1"/>
          </p:nvPr>
        </p:nvSpPr>
        <p:spPr/>
        <p:txBody>
          <a:bodyPr/>
          <a:lstStyle/>
          <a:p>
            <a:r>
              <a:rPr lang="en-US" dirty="0"/>
              <a:t>This is the center portion of the house. Each cell represents how each technical specification relates to each customer requirement.</a:t>
            </a:r>
          </a:p>
          <a:p>
            <a:endParaRPr lang="en-US" dirty="0"/>
          </a:p>
        </p:txBody>
      </p:sp>
      <p:pic>
        <p:nvPicPr>
          <p:cNvPr id="1332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57320" y="2895600"/>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2C3365B0-8EB9-4E50-8BC8-51EFC295ABD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15859AF-C438-4DCA-8C67-D0FF88A36F3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B34805-56EB-4234-8966-7159026719CC}"/>
              </a:ext>
            </a:extLst>
          </p:cNvPr>
          <p:cNvSpPr>
            <a:spLocks noGrp="1"/>
          </p:cNvSpPr>
          <p:nvPr>
            <p:ph type="sldNum" sz="quarter" idx="4"/>
          </p:nvPr>
        </p:nvSpPr>
        <p:spPr/>
        <p:txBody>
          <a:bodyPr/>
          <a:lstStyle/>
          <a:p>
            <a:fld id="{28B83BC3-069B-46AF-A4E6-C99928E1A4FA}" type="slidenum">
              <a:rPr lang="en-US" smtClean="0"/>
              <a:pPr/>
              <a:t>100</a:t>
            </a:fld>
            <a:endParaRPr lang="en-US" dirty="0"/>
          </a:p>
        </p:txBody>
      </p:sp>
    </p:spTree>
    <p:custDataLst>
      <p:tags r:id="rId1"/>
    </p:custDataLst>
    <p:extLst>
      <p:ext uri="{BB962C8B-B14F-4D97-AF65-F5344CB8AC3E}">
        <p14:creationId xmlns:p14="http://schemas.microsoft.com/office/powerpoint/2010/main" val="3553339531"/>
      </p:ext>
    </p:extLst>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Planning a DOE</a:t>
            </a:r>
          </a:p>
        </p:txBody>
      </p:sp>
      <p:sp>
        <p:nvSpPr>
          <p:cNvPr id="3" name="Content Placeholder 2"/>
          <p:cNvSpPr>
            <a:spLocks noGrp="1"/>
          </p:cNvSpPr>
          <p:nvPr>
            <p:ph idx="1"/>
          </p:nvPr>
        </p:nvSpPr>
        <p:spPr/>
        <p:txBody>
          <a:bodyPr>
            <a:noAutofit/>
          </a:bodyPr>
          <a:lstStyle/>
          <a:p>
            <a:pPr indent="-342900">
              <a:buFontTx/>
              <a:buAutoNum type="arabicPeriod"/>
            </a:pPr>
            <a:r>
              <a:rPr lang="en-US" sz="2200" b="1" dirty="0"/>
              <a:t>Problem Statement</a:t>
            </a:r>
            <a:r>
              <a:rPr lang="en-US" sz="2200" dirty="0"/>
              <a:t>: Quantifiably define the problem</a:t>
            </a:r>
          </a:p>
          <a:p>
            <a:pPr indent="-342900">
              <a:buFontTx/>
              <a:buAutoNum type="arabicPeriod"/>
            </a:pPr>
            <a:r>
              <a:rPr lang="en-US" sz="2200" b="1" dirty="0"/>
              <a:t>Objective</a:t>
            </a:r>
            <a:r>
              <a:rPr lang="en-US" sz="2200" dirty="0"/>
              <a:t>: State the objective of the experiment</a:t>
            </a:r>
          </a:p>
          <a:p>
            <a:pPr indent="-342900">
              <a:buFontTx/>
              <a:buAutoNum type="arabicPeriod"/>
            </a:pPr>
            <a:r>
              <a:rPr lang="en-US" sz="2200" b="1" dirty="0"/>
              <a:t>Primary Metric</a:t>
            </a:r>
            <a:r>
              <a:rPr lang="en-US" sz="2200" dirty="0"/>
              <a:t>: Determine the response variable or “Y”</a:t>
            </a:r>
          </a:p>
          <a:p>
            <a:pPr indent="-342900">
              <a:buFontTx/>
              <a:buAutoNum type="arabicPeriod"/>
            </a:pPr>
            <a:r>
              <a:rPr lang="en-US" sz="2200" b="1" dirty="0"/>
              <a:t>Key Process Input Variables (KPIV)</a:t>
            </a:r>
            <a:r>
              <a:rPr lang="en-US" sz="2200" dirty="0"/>
              <a:t>: Select the input variable(s) or X’s </a:t>
            </a:r>
          </a:p>
          <a:p>
            <a:pPr indent="-342900">
              <a:buFontTx/>
              <a:buAutoNum type="arabicPeriod"/>
            </a:pPr>
            <a:r>
              <a:rPr lang="en-US" sz="2200" b="1" dirty="0"/>
              <a:t>Factor Levels</a:t>
            </a:r>
            <a:r>
              <a:rPr lang="en-US" sz="2200" dirty="0"/>
              <a:t>: Determine level settings for all factors</a:t>
            </a:r>
          </a:p>
          <a:p>
            <a:pPr indent="-342900">
              <a:buFontTx/>
              <a:buAutoNum type="arabicPeriod"/>
            </a:pPr>
            <a:r>
              <a:rPr lang="en-US" sz="2200" b="1" dirty="0"/>
              <a:t>Design</a:t>
            </a:r>
            <a:r>
              <a:rPr lang="en-US" sz="2200" dirty="0"/>
              <a:t>: Select the experimental design for your DOE</a:t>
            </a:r>
          </a:p>
          <a:p>
            <a:pPr indent="-342900">
              <a:buFontTx/>
              <a:buAutoNum type="arabicPeriod"/>
            </a:pPr>
            <a:r>
              <a:rPr lang="en-US" sz="2200" b="1" dirty="0"/>
              <a:t>Project Plan</a:t>
            </a:r>
            <a:r>
              <a:rPr lang="en-US" sz="2200" dirty="0"/>
              <a:t>: Prepare a project plan for your experiment – human and capital resource allocation, timing, duration etc.</a:t>
            </a:r>
          </a:p>
          <a:p>
            <a:pPr indent="-342900">
              <a:buFontTx/>
              <a:buAutoNum type="arabicPeriod"/>
            </a:pPr>
            <a:r>
              <a:rPr lang="en-US" sz="2200" b="1" dirty="0"/>
              <a:t>Gain Buy-in</a:t>
            </a:r>
            <a:r>
              <a:rPr lang="en-US" sz="2200" dirty="0"/>
              <a:t>: Your experiment will need support and buy-in from several places, get it!</a:t>
            </a:r>
          </a:p>
          <a:p>
            <a:pPr indent="-342900">
              <a:buFontTx/>
              <a:buAutoNum type="arabicPeriod"/>
            </a:pPr>
            <a:r>
              <a:rPr lang="en-US" sz="2200" b="1" dirty="0"/>
              <a:t>Run the experiment</a:t>
            </a:r>
          </a:p>
          <a:p>
            <a:pPr indent="-342900">
              <a:buFontTx/>
              <a:buAutoNum type="arabicPeriod"/>
            </a:pPr>
            <a:r>
              <a:rPr lang="en-US" sz="2200" b="1" dirty="0"/>
              <a:t> Analyze, Interpret, and Share Results: </a:t>
            </a:r>
          </a:p>
        </p:txBody>
      </p:sp>
      <p:sp>
        <p:nvSpPr>
          <p:cNvPr id="9" name="Date Placeholder 8">
            <a:extLst>
              <a:ext uri="{FF2B5EF4-FFF2-40B4-BE49-F238E27FC236}">
                <a16:creationId xmlns:a16="http://schemas.microsoft.com/office/drawing/2014/main" id="{716C4EF6-3519-45C8-AC0E-EE675EB6745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8188F57-AF9F-4972-8C68-F781F0F85B5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5EB60F-3967-4E58-B660-8816F7AC661A}"/>
              </a:ext>
            </a:extLst>
          </p:cNvPr>
          <p:cNvSpPr>
            <a:spLocks noGrp="1"/>
          </p:cNvSpPr>
          <p:nvPr>
            <p:ph type="sldNum" sz="quarter" idx="4"/>
          </p:nvPr>
        </p:nvSpPr>
        <p:spPr/>
        <p:txBody>
          <a:bodyPr/>
          <a:lstStyle/>
          <a:p>
            <a:fld id="{28B83BC3-069B-46AF-A4E6-C99928E1A4FA}" type="slidenum">
              <a:rPr lang="en-US" smtClean="0"/>
              <a:pPr/>
              <a:t>1000</a:t>
            </a:fld>
            <a:endParaRPr lang="en-US" dirty="0"/>
          </a:p>
        </p:txBody>
      </p:sp>
    </p:spTree>
    <p:custDataLst>
      <p:tags r:id="rId1"/>
    </p:custDataLst>
    <p:extLst>
      <p:ext uri="{BB962C8B-B14F-4D97-AF65-F5344CB8AC3E}">
        <p14:creationId xmlns:p14="http://schemas.microsoft.com/office/powerpoint/2010/main" val="259360674"/>
      </p:ext>
    </p:extLst>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Problem Statement</a:t>
            </a:r>
          </a:p>
        </p:txBody>
      </p:sp>
      <p:sp>
        <p:nvSpPr>
          <p:cNvPr id="3" name="Content Placeholder 2"/>
          <p:cNvSpPr>
            <a:spLocks noGrp="1"/>
          </p:cNvSpPr>
          <p:nvPr>
            <p:ph idx="1"/>
          </p:nvPr>
        </p:nvSpPr>
        <p:spPr/>
        <p:txBody>
          <a:bodyPr>
            <a:normAutofit/>
          </a:bodyPr>
          <a:lstStyle/>
          <a:p>
            <a:r>
              <a:rPr lang="en-US" dirty="0"/>
              <a:t>Much like the overall problem statement discussed in the Define phase, a DOE problem statement should specific and have quantifiable elements.</a:t>
            </a:r>
          </a:p>
          <a:p>
            <a:endParaRPr lang="en-US" dirty="0"/>
          </a:p>
          <a:p>
            <a:r>
              <a:rPr lang="en-US" dirty="0"/>
              <a:t>Make sure your problem statement ties to a business goal or business performance indicator.</a:t>
            </a:r>
          </a:p>
          <a:p>
            <a:endParaRPr lang="en-US" dirty="0"/>
          </a:p>
          <a:p>
            <a:r>
              <a:rPr lang="en-US" dirty="0"/>
              <a:t>Problem statements should </a:t>
            </a:r>
            <a:r>
              <a:rPr lang="en-US" i="1" dirty="0"/>
              <a:t>not</a:t>
            </a:r>
            <a:r>
              <a:rPr lang="en-US" dirty="0"/>
              <a:t> include:</a:t>
            </a:r>
          </a:p>
          <a:p>
            <a:pPr lvl="1"/>
            <a:r>
              <a:rPr lang="en-US" dirty="0"/>
              <a:t>Conclusions</a:t>
            </a:r>
          </a:p>
          <a:p>
            <a:pPr lvl="1"/>
            <a:r>
              <a:rPr lang="en-US" dirty="0"/>
              <a:t>Solutions</a:t>
            </a:r>
          </a:p>
          <a:p>
            <a:pPr lvl="1"/>
            <a:r>
              <a:rPr lang="en-US" dirty="0"/>
              <a:t>Causes.</a:t>
            </a:r>
          </a:p>
        </p:txBody>
      </p:sp>
      <p:sp>
        <p:nvSpPr>
          <p:cNvPr id="9" name="Date Placeholder 8">
            <a:extLst>
              <a:ext uri="{FF2B5EF4-FFF2-40B4-BE49-F238E27FC236}">
                <a16:creationId xmlns:a16="http://schemas.microsoft.com/office/drawing/2014/main" id="{8F1D8E1E-605F-415B-AE4D-F82F8F459AE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D414FB5-905B-4A68-AF8E-C2455CAF841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71D13F7-F994-4C6E-A5C1-B88D9E2F8D8A}"/>
              </a:ext>
            </a:extLst>
          </p:cNvPr>
          <p:cNvSpPr>
            <a:spLocks noGrp="1"/>
          </p:cNvSpPr>
          <p:nvPr>
            <p:ph type="sldNum" sz="quarter" idx="4"/>
          </p:nvPr>
        </p:nvSpPr>
        <p:spPr/>
        <p:txBody>
          <a:bodyPr/>
          <a:lstStyle/>
          <a:p>
            <a:fld id="{28B83BC3-069B-46AF-A4E6-C99928E1A4FA}" type="slidenum">
              <a:rPr lang="en-US" smtClean="0"/>
              <a:pPr/>
              <a:t>1001</a:t>
            </a:fld>
            <a:endParaRPr lang="en-US" dirty="0"/>
          </a:p>
        </p:txBody>
      </p:sp>
    </p:spTree>
    <p:custDataLst>
      <p:tags r:id="rId1"/>
    </p:custDataLst>
    <p:extLst>
      <p:ext uri="{BB962C8B-B14F-4D97-AF65-F5344CB8AC3E}">
        <p14:creationId xmlns:p14="http://schemas.microsoft.com/office/powerpoint/2010/main" val="3126741121"/>
      </p:ext>
    </p:extLst>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Objectives</a:t>
            </a:r>
          </a:p>
        </p:txBody>
      </p:sp>
      <p:sp>
        <p:nvSpPr>
          <p:cNvPr id="3" name="Content Placeholder 2"/>
          <p:cNvSpPr>
            <a:spLocks noGrp="1"/>
          </p:cNvSpPr>
          <p:nvPr>
            <p:ph idx="1"/>
          </p:nvPr>
        </p:nvSpPr>
        <p:spPr/>
        <p:txBody>
          <a:bodyPr>
            <a:normAutofit fontScale="92500" lnSpcReduction="20000"/>
          </a:bodyPr>
          <a:lstStyle/>
          <a:p>
            <a:pPr lvl="5"/>
            <a:endParaRPr lang="en-US" sz="2400" dirty="0"/>
          </a:p>
          <a:p>
            <a:pPr marL="1737360" lvl="6" indent="0">
              <a:buNone/>
            </a:pPr>
            <a:br>
              <a:rPr lang="en-US" sz="2600" b="1" dirty="0"/>
            </a:br>
            <a:r>
              <a:rPr lang="en-US" sz="2600" b="1" dirty="0"/>
              <a:t>State the objective of the experiment</a:t>
            </a:r>
          </a:p>
          <a:p>
            <a:pPr marL="1554480" lvl="5" indent="0">
              <a:buNone/>
            </a:pPr>
            <a:endParaRPr lang="en-US" sz="2400" dirty="0"/>
          </a:p>
          <a:p>
            <a:r>
              <a:rPr lang="en-US" dirty="0"/>
              <a:t>DOE Objective Examples:</a:t>
            </a:r>
          </a:p>
          <a:p>
            <a:pPr marL="914400" lvl="1" indent="-457200"/>
            <a:r>
              <a:rPr lang="en-US" sz="2800" dirty="0"/>
              <a:t>“</a:t>
            </a:r>
            <a:r>
              <a:rPr lang="en-US" sz="2400" dirty="0"/>
              <a:t>To determine the effects of tire pressure on gas mileage”</a:t>
            </a:r>
          </a:p>
          <a:p>
            <a:pPr marL="914400" lvl="1" indent="-457200"/>
            <a:r>
              <a:rPr lang="en-US" sz="2400" dirty="0"/>
              <a:t>“To determine which factors have the most impact on gas mileage”</a:t>
            </a:r>
          </a:p>
          <a:p>
            <a:pPr marL="914400" lvl="1" indent="-457200"/>
            <a:r>
              <a:rPr lang="en-US" sz="2400" dirty="0"/>
              <a:t>“To determine the effects of a pick-up truck’s tailgate (up vs. down) on the truck’s gas mileage”</a:t>
            </a:r>
          </a:p>
          <a:p>
            <a:pPr marL="914400" lvl="1" indent="-457200"/>
            <a:r>
              <a:rPr lang="en-US" sz="2400" dirty="0"/>
              <a:t>“To determine which HVAC and Lighting </a:t>
            </a:r>
            <a:br>
              <a:rPr lang="en-US" sz="2400" dirty="0"/>
            </a:br>
            <a:r>
              <a:rPr lang="en-US" sz="2400" dirty="0"/>
              <a:t>factors are contributing most to Kwh</a:t>
            </a:r>
            <a:br>
              <a:rPr lang="en-US" sz="2400" dirty="0"/>
            </a:br>
            <a:r>
              <a:rPr lang="en-US" sz="2400" dirty="0"/>
              <a:t>consumption”</a:t>
            </a:r>
          </a:p>
          <a:p>
            <a:endParaRPr lang="en-US" sz="1800" dirty="0"/>
          </a:p>
          <a:p>
            <a:r>
              <a:rPr lang="en-US" dirty="0"/>
              <a:t>DOE objective statements should:</a:t>
            </a:r>
          </a:p>
          <a:p>
            <a:pPr lvl="1"/>
            <a:r>
              <a:rPr lang="en-US" dirty="0"/>
              <a:t>Clearly define what you want to learn from the experiment</a:t>
            </a:r>
          </a:p>
          <a:p>
            <a:pPr lvl="1"/>
            <a:r>
              <a:rPr lang="en-US" dirty="0"/>
              <a:t>Declare study parameters or scope.</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1055370"/>
            <a:ext cx="1371600" cy="13716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26500" y="4876800"/>
            <a:ext cx="1485900" cy="1485900"/>
          </a:xfrm>
          <a:prstGeom prst="rect">
            <a:avLst/>
          </a:prstGeom>
        </p:spPr>
      </p:pic>
      <p:sp>
        <p:nvSpPr>
          <p:cNvPr id="11" name="Date Placeholder 10">
            <a:extLst>
              <a:ext uri="{FF2B5EF4-FFF2-40B4-BE49-F238E27FC236}">
                <a16:creationId xmlns:a16="http://schemas.microsoft.com/office/drawing/2014/main" id="{DE156A14-A9CC-483F-AD71-441FA7E12303}"/>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168AAB5A-1E0E-419F-A37F-B020F91603F3}"/>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0CD4860A-5A5A-4593-9BD3-F1040CD7F884}"/>
              </a:ext>
            </a:extLst>
          </p:cNvPr>
          <p:cNvSpPr>
            <a:spLocks noGrp="1"/>
          </p:cNvSpPr>
          <p:nvPr>
            <p:ph type="sldNum" sz="quarter" idx="4"/>
          </p:nvPr>
        </p:nvSpPr>
        <p:spPr/>
        <p:txBody>
          <a:bodyPr/>
          <a:lstStyle/>
          <a:p>
            <a:fld id="{28B83BC3-069B-46AF-A4E6-C99928E1A4FA}" type="slidenum">
              <a:rPr lang="en-US" smtClean="0"/>
              <a:pPr/>
              <a:t>1002</a:t>
            </a:fld>
            <a:endParaRPr lang="en-US" dirty="0"/>
          </a:p>
        </p:txBody>
      </p:sp>
    </p:spTree>
    <p:custDataLst>
      <p:tags r:id="rId1"/>
    </p:custDataLst>
    <p:extLst>
      <p:ext uri="{BB962C8B-B14F-4D97-AF65-F5344CB8AC3E}">
        <p14:creationId xmlns:p14="http://schemas.microsoft.com/office/powerpoint/2010/main" val="570396764"/>
      </p:ext>
    </p:extLst>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8" name="Content Placeholder 2"/>
          <p:cNvSpPr>
            <a:spLocks noGrp="1"/>
          </p:cNvSpPr>
          <p:nvPr>
            <p:ph idx="1"/>
          </p:nvPr>
        </p:nvSpPr>
        <p:spPr/>
        <p:txBody>
          <a:bodyPr>
            <a:noAutofit/>
          </a:bodyPr>
          <a:lstStyle/>
          <a:p>
            <a:r>
              <a:rPr lang="en-US" dirty="0"/>
              <a:t>Recall our discussion of primary metrics in the Define phase?</a:t>
            </a:r>
          </a:p>
          <a:p>
            <a:pPr lvl="1"/>
            <a:r>
              <a:rPr lang="en-US" dirty="0"/>
              <a:t>We said something to this effect: “the primary metric is the most important measure of success.” </a:t>
            </a:r>
          </a:p>
          <a:p>
            <a:r>
              <a:rPr lang="en-US" dirty="0"/>
              <a:t>This statement still holds true when discussing the primary metric for a DOE.</a:t>
            </a:r>
          </a:p>
          <a:p>
            <a:r>
              <a:rPr lang="en-US" dirty="0"/>
              <a:t>The primary metric for a DOE is your experiment’s output or response under study.</a:t>
            </a:r>
          </a:p>
          <a:p>
            <a:r>
              <a:rPr lang="en-US" dirty="0"/>
              <a:t>It is the “Y” in your transfer function </a:t>
            </a:r>
            <a:r>
              <a:rPr lang="en-US" i="1" dirty="0"/>
              <a:t>Y = f(x).</a:t>
            </a:r>
          </a:p>
          <a:p>
            <a:r>
              <a:rPr lang="en-US" dirty="0"/>
              <a:t>It is critical to understand the following things about your metric:</a:t>
            </a:r>
          </a:p>
          <a:p>
            <a:pPr lvl="1"/>
            <a:r>
              <a:rPr lang="en-US" dirty="0"/>
              <a:t>Measurement accuracy, R&amp;R, and/or bias</a:t>
            </a:r>
          </a:p>
          <a:p>
            <a:pPr lvl="1"/>
            <a:r>
              <a:rPr lang="en-US" dirty="0"/>
              <a:t>Measurement frequency</a:t>
            </a:r>
          </a:p>
          <a:p>
            <a:pPr lvl="1"/>
            <a:r>
              <a:rPr lang="en-US" dirty="0"/>
              <a:t>Measurement resolution.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30765" y="4966447"/>
            <a:ext cx="1447800" cy="1447800"/>
          </a:xfrm>
          <a:prstGeom prst="rect">
            <a:avLst/>
          </a:prstGeom>
        </p:spPr>
      </p:pic>
      <p:sp>
        <p:nvSpPr>
          <p:cNvPr id="10" name="Date Placeholder 9">
            <a:extLst>
              <a:ext uri="{FF2B5EF4-FFF2-40B4-BE49-F238E27FC236}">
                <a16:creationId xmlns:a16="http://schemas.microsoft.com/office/drawing/2014/main" id="{C03F8BBB-DE34-4CBA-83F2-55911EDC893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1EDD291-1614-49EB-AF53-F3A26790A74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DFFDEEA-7562-4F14-A465-1DE061AB9A01}"/>
              </a:ext>
            </a:extLst>
          </p:cNvPr>
          <p:cNvSpPr>
            <a:spLocks noGrp="1"/>
          </p:cNvSpPr>
          <p:nvPr>
            <p:ph type="sldNum" sz="quarter" idx="4"/>
          </p:nvPr>
        </p:nvSpPr>
        <p:spPr/>
        <p:txBody>
          <a:bodyPr/>
          <a:lstStyle/>
          <a:p>
            <a:fld id="{28B83BC3-069B-46AF-A4E6-C99928E1A4FA}" type="slidenum">
              <a:rPr lang="en-US" smtClean="0"/>
              <a:pPr/>
              <a:t>1003</a:t>
            </a:fld>
            <a:endParaRPr lang="en-US" dirty="0"/>
          </a:p>
        </p:txBody>
      </p:sp>
    </p:spTree>
    <p:custDataLst>
      <p:tags r:id="rId1"/>
    </p:custDataLst>
    <p:extLst>
      <p:ext uri="{BB962C8B-B14F-4D97-AF65-F5344CB8AC3E}">
        <p14:creationId xmlns:p14="http://schemas.microsoft.com/office/powerpoint/2010/main" val="2699839838"/>
      </p:ext>
    </p:extLst>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5"/>
            <a:r>
              <a:rPr lang="en-US" sz="2200" dirty="0"/>
              <a:t>Before embarking on a design of experiment you should have validated your measurement system.</a:t>
            </a:r>
          </a:p>
          <a:p>
            <a:pPr lvl="5"/>
            <a:r>
              <a:rPr lang="en-US" sz="2200" dirty="0"/>
              <a:t>If you have not, now would be a wise time to back track and do so.</a:t>
            </a:r>
          </a:p>
          <a:p>
            <a:pPr lvl="5"/>
            <a:r>
              <a:rPr lang="en-US" sz="2200" dirty="0"/>
              <a:t>DOEs can be costly on a firm’s time and resources.</a:t>
            </a:r>
          </a:p>
          <a:p>
            <a:endParaRPr lang="en-US" sz="2200" dirty="0"/>
          </a:p>
          <a:p>
            <a:r>
              <a:rPr lang="en-US" sz="2200" dirty="0"/>
              <a:t>DOEs not planned and run properly will create waste and defective products because treatment combinations should “test” boundaries.</a:t>
            </a:r>
          </a:p>
          <a:p>
            <a:endParaRPr lang="en-US" sz="2200" dirty="0"/>
          </a:p>
          <a:p>
            <a:r>
              <a:rPr lang="en-US" sz="2200" dirty="0"/>
              <a:t>Do not allow your entire study to be wasted because of a poor measurement system or one that can not respond frequently enough for your test.</a:t>
            </a:r>
          </a:p>
          <a:p>
            <a:endParaRPr lang="en-US" sz="2200" dirty="0"/>
          </a:p>
          <a:p>
            <a:r>
              <a:rPr lang="en-US" sz="2200" dirty="0"/>
              <a:t>Measurement resolution is another key factor to consider for your DOE. Make sure your primary metric can decipher the size of the main effects and interactions you are looking for.</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153" y="1143000"/>
            <a:ext cx="1371600" cy="1371600"/>
          </a:xfrm>
          <a:prstGeom prst="rect">
            <a:avLst/>
          </a:prstGeom>
        </p:spPr>
      </p:pic>
      <p:sp>
        <p:nvSpPr>
          <p:cNvPr id="10" name="Date Placeholder 9">
            <a:extLst>
              <a:ext uri="{FF2B5EF4-FFF2-40B4-BE49-F238E27FC236}">
                <a16:creationId xmlns:a16="http://schemas.microsoft.com/office/drawing/2014/main" id="{A0D07134-FAE9-4DD9-BF30-76D68E07F01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00B6A04-8CA2-4D7E-9A7B-D3A3EE54B8F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0A37A73-3087-4AA8-BB24-8ACBDD2BEB5B}"/>
              </a:ext>
            </a:extLst>
          </p:cNvPr>
          <p:cNvSpPr>
            <a:spLocks noGrp="1"/>
          </p:cNvSpPr>
          <p:nvPr>
            <p:ph type="sldNum" sz="quarter" idx="4"/>
          </p:nvPr>
        </p:nvSpPr>
        <p:spPr/>
        <p:txBody>
          <a:bodyPr/>
          <a:lstStyle/>
          <a:p>
            <a:fld id="{28B83BC3-069B-46AF-A4E6-C99928E1A4FA}" type="slidenum">
              <a:rPr lang="en-US" smtClean="0"/>
              <a:pPr/>
              <a:t>1004</a:t>
            </a:fld>
            <a:endParaRPr lang="en-US" dirty="0"/>
          </a:p>
        </p:txBody>
      </p:sp>
    </p:spTree>
    <p:custDataLst>
      <p:tags r:id="rId1"/>
    </p:custDataLst>
    <p:extLst>
      <p:ext uri="{BB962C8B-B14F-4D97-AF65-F5344CB8AC3E}">
        <p14:creationId xmlns:p14="http://schemas.microsoft.com/office/powerpoint/2010/main" val="2574201172"/>
      </p:ext>
    </p:extLst>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Primary Metric</a:t>
            </a:r>
          </a:p>
        </p:txBody>
      </p:sp>
      <p:sp>
        <p:nvSpPr>
          <p:cNvPr id="3" name="Content Placeholder 2"/>
          <p:cNvSpPr>
            <a:spLocks noGrp="1"/>
          </p:cNvSpPr>
          <p:nvPr>
            <p:ph idx="1"/>
          </p:nvPr>
        </p:nvSpPr>
        <p:spPr/>
        <p:txBody>
          <a:bodyPr>
            <a:normAutofit/>
          </a:bodyPr>
          <a:lstStyle/>
          <a:p>
            <a:pPr lvl="7">
              <a:lnSpc>
                <a:spcPct val="90000"/>
              </a:lnSpc>
            </a:pPr>
            <a:r>
              <a:rPr lang="en-US" sz="2400" dirty="0"/>
              <a:t>There is still even more to understand about your primary metric before jumping into a DOE.</a:t>
            </a:r>
          </a:p>
          <a:p>
            <a:pPr lvl="7">
              <a:lnSpc>
                <a:spcPct val="90000"/>
              </a:lnSpc>
            </a:pPr>
            <a:r>
              <a:rPr lang="en-US" sz="2400" dirty="0"/>
              <a:t>Be sure to answer these questions before proceeding:</a:t>
            </a:r>
          </a:p>
          <a:p>
            <a:pPr lvl="7">
              <a:lnSpc>
                <a:spcPct val="90000"/>
              </a:lnSpc>
            </a:pPr>
            <a:endParaRPr lang="en-US" sz="2400" dirty="0">
              <a:latin typeface="Source Sans Pro" panose="020B0503030403020204" pitchFamily="34" charset="0"/>
            </a:endParaRPr>
          </a:p>
          <a:p>
            <a:pPr lvl="5">
              <a:lnSpc>
                <a:spcPct val="90000"/>
              </a:lnSpc>
            </a:pPr>
            <a:endParaRPr lang="en-US" sz="2400" dirty="0"/>
          </a:p>
          <a:p>
            <a:pPr>
              <a:lnSpc>
                <a:spcPct val="90000"/>
              </a:lnSpc>
            </a:pPr>
            <a:r>
              <a:rPr lang="en-US" dirty="0"/>
              <a:t>Is it discrete or continuous?</a:t>
            </a:r>
          </a:p>
          <a:p>
            <a:pPr>
              <a:lnSpc>
                <a:spcPct val="90000"/>
              </a:lnSpc>
            </a:pPr>
            <a:r>
              <a:rPr lang="en-US" dirty="0"/>
              <a:t>Do you want to shift its mean?</a:t>
            </a:r>
          </a:p>
          <a:p>
            <a:pPr>
              <a:lnSpc>
                <a:spcPct val="90000"/>
              </a:lnSpc>
            </a:pPr>
            <a:r>
              <a:rPr lang="en-US" dirty="0"/>
              <a:t>Do you want to squeeze variation?</a:t>
            </a:r>
          </a:p>
          <a:p>
            <a:pPr>
              <a:lnSpc>
                <a:spcPct val="90000"/>
              </a:lnSpc>
            </a:pPr>
            <a:r>
              <a:rPr lang="en-US" dirty="0"/>
              <a:t>What is the baseline?</a:t>
            </a:r>
          </a:p>
          <a:p>
            <a:pPr>
              <a:lnSpc>
                <a:spcPct val="90000"/>
              </a:lnSpc>
            </a:pPr>
            <a:r>
              <a:rPr lang="en-US" dirty="0"/>
              <a:t>Is it in control?</a:t>
            </a:r>
          </a:p>
          <a:p>
            <a:pPr>
              <a:lnSpc>
                <a:spcPct val="90000"/>
              </a:lnSpc>
            </a:pPr>
            <a:r>
              <a:rPr lang="en-US" dirty="0"/>
              <a:t>Is there seasonality, trending, or any cycle?</a:t>
            </a:r>
          </a:p>
          <a:p>
            <a:pPr>
              <a:lnSpc>
                <a:spcPct val="90000"/>
              </a:lnSpc>
            </a:pPr>
            <a:r>
              <a:rPr lang="en-US" dirty="0"/>
              <a:t>How much change do you want to detect?</a:t>
            </a:r>
          </a:p>
          <a:p>
            <a:pPr>
              <a:lnSpc>
                <a:spcPct val="90000"/>
              </a:lnSpc>
            </a:pPr>
            <a:r>
              <a:rPr lang="en-US" dirty="0"/>
              <a:t>Is your metric normally distributed?</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169670"/>
            <a:ext cx="1524000" cy="1524000"/>
          </a:xfrm>
          <a:prstGeom prst="rect">
            <a:avLst/>
          </a:prstGeom>
        </p:spPr>
      </p:pic>
      <p:sp>
        <p:nvSpPr>
          <p:cNvPr id="10" name="Date Placeholder 9">
            <a:extLst>
              <a:ext uri="{FF2B5EF4-FFF2-40B4-BE49-F238E27FC236}">
                <a16:creationId xmlns:a16="http://schemas.microsoft.com/office/drawing/2014/main" id="{607C0374-3BA6-4682-B6E9-8FDD3092DFC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2443ED6-A101-4972-80FD-C159668FA0E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BAB170A-DBF4-4E3E-B486-159FABB73996}"/>
              </a:ext>
            </a:extLst>
          </p:cNvPr>
          <p:cNvSpPr>
            <a:spLocks noGrp="1"/>
          </p:cNvSpPr>
          <p:nvPr>
            <p:ph type="sldNum" sz="quarter" idx="4"/>
          </p:nvPr>
        </p:nvSpPr>
        <p:spPr/>
        <p:txBody>
          <a:bodyPr/>
          <a:lstStyle/>
          <a:p>
            <a:fld id="{28B83BC3-069B-46AF-A4E6-C99928E1A4FA}" type="slidenum">
              <a:rPr lang="en-US" smtClean="0"/>
              <a:pPr/>
              <a:t>1005</a:t>
            </a:fld>
            <a:endParaRPr lang="en-US" dirty="0"/>
          </a:p>
        </p:txBody>
      </p:sp>
    </p:spTree>
    <p:custDataLst>
      <p:tags r:id="rId1"/>
    </p:custDataLst>
    <p:extLst>
      <p:ext uri="{BB962C8B-B14F-4D97-AF65-F5344CB8AC3E}">
        <p14:creationId xmlns:p14="http://schemas.microsoft.com/office/powerpoint/2010/main" val="3812090293"/>
      </p:ext>
    </p:extLst>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lstStyle/>
          <a:p>
            <a:r>
              <a:rPr lang="en-US" dirty="0"/>
              <a:t>DOE Input Variables – KPIVs </a:t>
            </a:r>
            <a:r>
              <a:rPr lang="en-US" sz="3200" dirty="0"/>
              <a:t>(key process input variables)</a:t>
            </a:r>
          </a:p>
        </p:txBody>
      </p:sp>
      <p:sp>
        <p:nvSpPr>
          <p:cNvPr id="3" name="Content Placeholder 2"/>
          <p:cNvSpPr>
            <a:spLocks noGrp="1"/>
          </p:cNvSpPr>
          <p:nvPr>
            <p:ph idx="1"/>
          </p:nvPr>
        </p:nvSpPr>
        <p:spPr/>
        <p:txBody>
          <a:bodyPr>
            <a:normAutofit/>
          </a:bodyPr>
          <a:lstStyle/>
          <a:p>
            <a:r>
              <a:rPr lang="en-US" dirty="0"/>
              <a:t>Factor selection is an important element in planning for a design of experiment.</a:t>
            </a:r>
          </a:p>
          <a:p>
            <a:r>
              <a:rPr lang="en-US" dirty="0"/>
              <a:t>Factors are the “things” or metrics that your study responds to.</a:t>
            </a:r>
          </a:p>
          <a:p>
            <a:r>
              <a:rPr lang="en-US" dirty="0"/>
              <a:t>Factors can be discrete or continuous.</a:t>
            </a:r>
          </a:p>
          <a:p>
            <a:r>
              <a:rPr lang="en-US" dirty="0"/>
              <a:t>Factors should have largely been determined through the use of tools and analytics used throughout the DMAIC roadmap.</a:t>
            </a:r>
          </a:p>
          <a:p>
            <a:pPr lvl="1"/>
            <a:r>
              <a:rPr lang="en-US" dirty="0"/>
              <a:t>Failure modes and effects analysis</a:t>
            </a:r>
          </a:p>
          <a:p>
            <a:pPr lvl="1"/>
            <a:r>
              <a:rPr lang="en-US" dirty="0"/>
              <a:t>Cause and effect diagram (fishbone)</a:t>
            </a:r>
          </a:p>
          <a:p>
            <a:pPr lvl="1"/>
            <a:r>
              <a:rPr lang="en-US" dirty="0"/>
              <a:t>X-Y matrix</a:t>
            </a:r>
          </a:p>
          <a:p>
            <a:pPr lvl="1"/>
            <a:r>
              <a:rPr lang="en-US" dirty="0"/>
              <a:t>Process mapping</a:t>
            </a:r>
          </a:p>
          <a:p>
            <a:pPr lvl="1"/>
            <a:r>
              <a:rPr lang="en-US" dirty="0"/>
              <a:t>Planned studies</a:t>
            </a:r>
          </a:p>
          <a:p>
            <a:pPr lvl="1"/>
            <a:r>
              <a:rPr lang="en-US" dirty="0"/>
              <a:t>Passive analytics</a:t>
            </a:r>
          </a:p>
          <a:p>
            <a:pPr lvl="1"/>
            <a:r>
              <a:rPr lang="en-US" dirty="0"/>
              <a:t> etc.</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4486835"/>
            <a:ext cx="1981200" cy="1981200"/>
          </a:xfrm>
          <a:prstGeom prst="rect">
            <a:avLst/>
          </a:prstGeom>
        </p:spPr>
      </p:pic>
      <p:sp>
        <p:nvSpPr>
          <p:cNvPr id="10" name="Date Placeholder 9">
            <a:extLst>
              <a:ext uri="{FF2B5EF4-FFF2-40B4-BE49-F238E27FC236}">
                <a16:creationId xmlns:a16="http://schemas.microsoft.com/office/drawing/2014/main" id="{E4BFC024-4AE7-4EDB-8455-4CD73BE08F6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3AE81E3-D388-49BE-9781-066A343FE0B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69A630C-C451-40B2-BD2A-4AD2E9239DED}"/>
              </a:ext>
            </a:extLst>
          </p:cNvPr>
          <p:cNvSpPr>
            <a:spLocks noGrp="1"/>
          </p:cNvSpPr>
          <p:nvPr>
            <p:ph type="sldNum" sz="quarter" idx="4"/>
          </p:nvPr>
        </p:nvSpPr>
        <p:spPr/>
        <p:txBody>
          <a:bodyPr/>
          <a:lstStyle/>
          <a:p>
            <a:fld id="{28B83BC3-069B-46AF-A4E6-C99928E1A4FA}" type="slidenum">
              <a:rPr lang="en-US" smtClean="0"/>
              <a:pPr/>
              <a:t>1006</a:t>
            </a:fld>
            <a:endParaRPr lang="en-US" dirty="0"/>
          </a:p>
        </p:txBody>
      </p:sp>
    </p:spTree>
    <p:custDataLst>
      <p:tags r:id="rId1"/>
    </p:custDataLst>
    <p:extLst>
      <p:ext uri="{BB962C8B-B14F-4D97-AF65-F5344CB8AC3E}">
        <p14:creationId xmlns:p14="http://schemas.microsoft.com/office/powerpoint/2010/main" val="536882839"/>
      </p:ext>
    </p:extLst>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fontScale="47500" lnSpcReduction="20000"/>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r>
              <a:rPr lang="en-US" sz="4600" b="1" dirty="0"/>
              <a:t>Factor settings </a:t>
            </a:r>
            <a:r>
              <a:rPr lang="en-US" sz="4600" dirty="0"/>
              <a:t>are the range of values selected for each factor.</a:t>
            </a:r>
          </a:p>
          <a:p>
            <a:r>
              <a:rPr lang="en-US" sz="4600" dirty="0"/>
              <a:t>Factor settings need to be predetermined before every experiment.</a:t>
            </a:r>
          </a:p>
          <a:p>
            <a:pPr lvl="1"/>
            <a:r>
              <a:rPr lang="en-US" sz="4200" dirty="0"/>
              <a:t>Let us use this paper airplane as an example. Our factors under study for max distance as a response might be:</a:t>
            </a:r>
          </a:p>
          <a:p>
            <a:pPr marL="1234440" lvl="2" indent="-457200">
              <a:buFont typeface="+mj-lt"/>
              <a:buAutoNum type="arabicPeriod"/>
            </a:pPr>
            <a:r>
              <a:rPr lang="en-US" sz="3800" dirty="0"/>
              <a:t>Number of folds</a:t>
            </a:r>
          </a:p>
          <a:p>
            <a:pPr marL="1234440" lvl="2" indent="-457200">
              <a:buFont typeface="+mj-lt"/>
              <a:buAutoNum type="arabicPeriod"/>
            </a:pPr>
            <a:r>
              <a:rPr lang="en-US" sz="3800" dirty="0"/>
              <a:t>Paper weight</a:t>
            </a:r>
          </a:p>
          <a:p>
            <a:pPr marL="1234440" lvl="2" indent="-457200">
              <a:buFont typeface="+mj-lt"/>
              <a:buAutoNum type="arabicPeriod"/>
            </a:pPr>
            <a:r>
              <a:rPr lang="en-US" sz="3800" dirty="0"/>
              <a:t>Paperclip (yes or no)</a:t>
            </a:r>
          </a:p>
          <a:p>
            <a:pPr marL="1234440" lvl="2" indent="-457200">
              <a:buFont typeface="+mj-lt"/>
              <a:buAutoNum type="arabicPeriod"/>
            </a:pPr>
            <a:r>
              <a:rPr lang="en-US" sz="3800" dirty="0"/>
              <a:t>Thrust</a:t>
            </a:r>
          </a:p>
          <a:p>
            <a:pPr marL="1234440" lvl="2" indent="-457200">
              <a:buFont typeface="+mj-lt"/>
              <a:buAutoNum type="arabicPeriod"/>
            </a:pPr>
            <a:r>
              <a:rPr lang="en-US" sz="3800" dirty="0"/>
              <a:t>Launch height</a:t>
            </a:r>
          </a:p>
          <a:p>
            <a:pPr marL="1234440" lvl="2" indent="-457200">
              <a:buFont typeface="+mj-lt"/>
              <a:buAutoNum type="arabicPeriod"/>
            </a:pPr>
            <a:r>
              <a:rPr lang="en-US" sz="3800" dirty="0"/>
              <a:t>Launch angle etc.</a:t>
            </a:r>
          </a:p>
          <a:p>
            <a:pPr lvl="1"/>
            <a:endParaRPr lang="en-US" sz="3600" dirty="0"/>
          </a:p>
          <a:p>
            <a:r>
              <a:rPr lang="en-US" sz="4600" dirty="0"/>
              <a:t>Factor settings are important because each setting selection should provide value to the study.</a:t>
            </a:r>
          </a:p>
          <a:p>
            <a:pPr lvl="1"/>
            <a:r>
              <a:rPr lang="en-US" sz="4200" dirty="0"/>
              <a:t>Understanding the “margin” where that value can be found is where an experienced Black Belt will earn their keep.</a:t>
            </a:r>
          </a:p>
          <a:p>
            <a:pPr lvl="1"/>
            <a:r>
              <a:rPr lang="en-US" sz="4200" dirty="0"/>
              <a:t>For example, what would we learn if we chose the test two levels for “number of folds” and we tested zero folds and 80 folds as our two settings for that factor? Right, nothing!</a:t>
            </a:r>
          </a:p>
        </p:txBody>
      </p:sp>
      <p:sp>
        <p:nvSpPr>
          <p:cNvPr id="2" name="Title 1"/>
          <p:cNvSpPr>
            <a:spLocks noGrp="1"/>
          </p:cNvSpPr>
          <p:nvPr>
            <p:ph type="title"/>
          </p:nvPr>
        </p:nvSpPr>
        <p:spPr/>
        <p:txBody>
          <a:bodyPr/>
          <a:lstStyle/>
          <a:p>
            <a:r>
              <a:rPr lang="en-US" dirty="0"/>
              <a:t>DOE Factor Settings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9010" y="2421319"/>
            <a:ext cx="1625397" cy="162539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3043518"/>
            <a:ext cx="381000" cy="381000"/>
          </a:xfrm>
          <a:prstGeom prst="rect">
            <a:avLst/>
          </a:prstGeom>
        </p:spPr>
      </p:pic>
      <p:sp>
        <p:nvSpPr>
          <p:cNvPr id="11" name="Date Placeholder 10">
            <a:extLst>
              <a:ext uri="{FF2B5EF4-FFF2-40B4-BE49-F238E27FC236}">
                <a16:creationId xmlns:a16="http://schemas.microsoft.com/office/drawing/2014/main" id="{AF7345E7-BF9B-4636-BEA0-A8153FDB5FA8}"/>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3A47EAE6-D73F-4182-939A-D29726FFEC6D}"/>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9E97F4F-3595-4888-8C45-F9036E8FF4F0}"/>
              </a:ext>
            </a:extLst>
          </p:cNvPr>
          <p:cNvSpPr>
            <a:spLocks noGrp="1"/>
          </p:cNvSpPr>
          <p:nvPr>
            <p:ph type="sldNum" sz="quarter" idx="4"/>
          </p:nvPr>
        </p:nvSpPr>
        <p:spPr/>
        <p:txBody>
          <a:bodyPr/>
          <a:lstStyle/>
          <a:p>
            <a:fld id="{28B83BC3-069B-46AF-A4E6-C99928E1A4FA}" type="slidenum">
              <a:rPr lang="en-US" smtClean="0"/>
              <a:pPr/>
              <a:t>1007</a:t>
            </a:fld>
            <a:endParaRPr lang="en-US" dirty="0"/>
          </a:p>
        </p:txBody>
      </p:sp>
    </p:spTree>
    <p:custDataLst>
      <p:tags r:id="rId1"/>
    </p:custDataLst>
    <p:extLst>
      <p:ext uri="{BB962C8B-B14F-4D97-AF65-F5344CB8AC3E}">
        <p14:creationId xmlns:p14="http://schemas.microsoft.com/office/powerpoint/2010/main" val="886388706"/>
      </p:ext>
    </p:extLst>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Design Considerations</a:t>
            </a:r>
          </a:p>
        </p:txBody>
      </p:sp>
      <p:sp>
        <p:nvSpPr>
          <p:cNvPr id="3" name="Content Placeholder 2"/>
          <p:cNvSpPr>
            <a:spLocks noGrp="1"/>
          </p:cNvSpPr>
          <p:nvPr>
            <p:ph idx="1"/>
          </p:nvPr>
        </p:nvSpPr>
        <p:spPr/>
        <p:txBody>
          <a:bodyPr>
            <a:normAutofit fontScale="92500" lnSpcReduction="10000"/>
          </a:bodyPr>
          <a:lstStyle/>
          <a:p>
            <a:pPr>
              <a:lnSpc>
                <a:spcPct val="90000"/>
              </a:lnSpc>
            </a:pPr>
            <a:r>
              <a:rPr lang="en-US" b="1" dirty="0"/>
              <a:t>Design selection </a:t>
            </a:r>
            <a:r>
              <a:rPr lang="en-US" dirty="0"/>
              <a:t>is an aspect of properly planned design of experiments.</a:t>
            </a:r>
          </a:p>
          <a:p>
            <a:pPr>
              <a:lnSpc>
                <a:spcPct val="90000"/>
              </a:lnSpc>
            </a:pPr>
            <a:r>
              <a:rPr lang="en-US" dirty="0"/>
              <a:t>High-level overview of design types </a:t>
            </a:r>
            <a:r>
              <a:rPr lang="en-US" sz="2000" dirty="0"/>
              <a:t>(you will learn more about these in later modules)</a:t>
            </a:r>
            <a:endParaRPr lang="en-US" dirty="0"/>
          </a:p>
          <a:p>
            <a:pPr lvl="1">
              <a:lnSpc>
                <a:spcPct val="90000"/>
              </a:lnSpc>
            </a:pPr>
            <a:r>
              <a:rPr lang="en-US" dirty="0"/>
              <a:t>Screening Designs:</a:t>
            </a:r>
          </a:p>
          <a:p>
            <a:pPr lvl="2">
              <a:lnSpc>
                <a:spcPct val="90000"/>
              </a:lnSpc>
            </a:pPr>
            <a:r>
              <a:rPr lang="en-US" dirty="0"/>
              <a:t>Fractional factorials</a:t>
            </a:r>
          </a:p>
          <a:p>
            <a:pPr lvl="2">
              <a:lnSpc>
                <a:spcPct val="90000"/>
              </a:lnSpc>
            </a:pPr>
            <a:r>
              <a:rPr lang="en-US" dirty="0"/>
              <a:t>Intended to narrow down the many factors to the vital few</a:t>
            </a:r>
          </a:p>
          <a:p>
            <a:pPr lvl="2">
              <a:lnSpc>
                <a:spcPct val="90000"/>
              </a:lnSpc>
            </a:pPr>
            <a:r>
              <a:rPr lang="en-US" dirty="0"/>
              <a:t>Screening designs enable many factors to be evaluated at a lower cost because of the nature of the design (main effects)</a:t>
            </a:r>
          </a:p>
          <a:p>
            <a:pPr lvl="1">
              <a:lnSpc>
                <a:spcPct val="90000"/>
              </a:lnSpc>
            </a:pPr>
            <a:r>
              <a:rPr lang="en-US" dirty="0"/>
              <a:t>Characterization Designs:</a:t>
            </a:r>
          </a:p>
          <a:p>
            <a:pPr lvl="2">
              <a:lnSpc>
                <a:spcPct val="90000"/>
              </a:lnSpc>
            </a:pPr>
            <a:r>
              <a:rPr lang="en-US" dirty="0"/>
              <a:t>Higher resolution fractional factorials</a:t>
            </a:r>
          </a:p>
          <a:p>
            <a:pPr lvl="2">
              <a:lnSpc>
                <a:spcPct val="90000"/>
              </a:lnSpc>
            </a:pPr>
            <a:r>
              <a:rPr lang="en-US" dirty="0"/>
              <a:t>Full factorials with fewer variables</a:t>
            </a:r>
          </a:p>
          <a:p>
            <a:pPr lvl="2">
              <a:lnSpc>
                <a:spcPct val="90000"/>
              </a:lnSpc>
            </a:pPr>
            <a:r>
              <a:rPr lang="en-US" dirty="0"/>
              <a:t>Main effect and interactions</a:t>
            </a:r>
          </a:p>
          <a:p>
            <a:pPr lvl="1">
              <a:lnSpc>
                <a:spcPct val="90000"/>
              </a:lnSpc>
            </a:pPr>
            <a:r>
              <a:rPr lang="en-US" dirty="0"/>
              <a:t>Optimization Designs:</a:t>
            </a:r>
          </a:p>
          <a:p>
            <a:pPr lvl="2">
              <a:lnSpc>
                <a:spcPct val="90000"/>
              </a:lnSpc>
            </a:pPr>
            <a:r>
              <a:rPr lang="en-US" dirty="0"/>
              <a:t>Full factorials</a:t>
            </a:r>
          </a:p>
          <a:p>
            <a:pPr lvl="2">
              <a:lnSpc>
                <a:spcPct val="90000"/>
              </a:lnSpc>
            </a:pPr>
            <a:r>
              <a:rPr lang="en-US" dirty="0"/>
              <a:t>Response surface designs. </a:t>
            </a:r>
          </a:p>
        </p:txBody>
      </p:sp>
      <p:sp>
        <p:nvSpPr>
          <p:cNvPr id="9" name="Date Placeholder 8">
            <a:extLst>
              <a:ext uri="{FF2B5EF4-FFF2-40B4-BE49-F238E27FC236}">
                <a16:creationId xmlns:a16="http://schemas.microsoft.com/office/drawing/2014/main" id="{254E395E-C245-4EF4-B006-EA071131FB6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5C7AB62-DF7C-4AC1-B9B1-5E9126E2112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C7B5C11-8C86-4B46-82EB-D456FCCA865A}"/>
              </a:ext>
            </a:extLst>
          </p:cNvPr>
          <p:cNvSpPr>
            <a:spLocks noGrp="1"/>
          </p:cNvSpPr>
          <p:nvPr>
            <p:ph type="sldNum" sz="quarter" idx="4"/>
          </p:nvPr>
        </p:nvSpPr>
        <p:spPr/>
        <p:txBody>
          <a:bodyPr/>
          <a:lstStyle/>
          <a:p>
            <a:fld id="{28B83BC3-069B-46AF-A4E6-C99928E1A4FA}" type="slidenum">
              <a:rPr lang="en-US" smtClean="0"/>
              <a:pPr/>
              <a:t>1008</a:t>
            </a:fld>
            <a:endParaRPr lang="en-US" dirty="0"/>
          </a:p>
        </p:txBody>
      </p:sp>
    </p:spTree>
    <p:custDataLst>
      <p:tags r:id="rId1"/>
    </p:custDataLst>
    <p:extLst>
      <p:ext uri="{BB962C8B-B14F-4D97-AF65-F5344CB8AC3E}">
        <p14:creationId xmlns:p14="http://schemas.microsoft.com/office/powerpoint/2010/main" val="440297478"/>
      </p:ext>
    </p:extLst>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Project Plan</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489200" y="3586842"/>
            <a:ext cx="6400800" cy="2890158"/>
          </a:xfrm>
        </p:spPr>
      </p:pic>
      <p:sp>
        <p:nvSpPr>
          <p:cNvPr id="9" name="Content Placeholder 2"/>
          <p:cNvSpPr txBox="1">
            <a:spLocks/>
          </p:cNvSpPr>
          <p:nvPr/>
        </p:nvSpPr>
        <p:spPr>
          <a:xfrm>
            <a:off x="381000" y="1143000"/>
            <a:ext cx="10769600" cy="5486400"/>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a:lnSpc>
                <a:spcPct val="90000"/>
              </a:lnSpc>
            </a:pPr>
            <a:r>
              <a:rPr lang="en-US" dirty="0"/>
              <a:t>DOEs can require a fair amount of coordination between human and capital resources.</a:t>
            </a:r>
          </a:p>
          <a:p>
            <a:pPr>
              <a:lnSpc>
                <a:spcPct val="90000"/>
              </a:lnSpc>
            </a:pPr>
            <a:r>
              <a:rPr lang="en-US" dirty="0"/>
              <a:t>Preparing a DOE project plan is a wise step.</a:t>
            </a:r>
          </a:p>
          <a:p>
            <a:pPr>
              <a:lnSpc>
                <a:spcPct val="90000"/>
              </a:lnSpc>
            </a:pPr>
            <a:r>
              <a:rPr lang="en-US" dirty="0"/>
              <a:t>Make sure you identify critical dependencies like interfering with production or operating hours etc.</a:t>
            </a:r>
          </a:p>
          <a:p>
            <a:pPr>
              <a:lnSpc>
                <a:spcPct val="90000"/>
              </a:lnSpc>
            </a:pPr>
            <a:r>
              <a:rPr lang="en-US" dirty="0"/>
              <a:t>Use project management software or, at a minimum, a Gantt chart to help you identify </a:t>
            </a:r>
            <a:r>
              <a:rPr lang="en-US" i="1" dirty="0"/>
              <a:t>critical path items</a:t>
            </a:r>
            <a:r>
              <a:rPr lang="en-US" dirty="0"/>
              <a:t>.</a:t>
            </a:r>
          </a:p>
        </p:txBody>
      </p:sp>
      <p:sp>
        <p:nvSpPr>
          <p:cNvPr id="10" name="Date Placeholder 9">
            <a:extLst>
              <a:ext uri="{FF2B5EF4-FFF2-40B4-BE49-F238E27FC236}">
                <a16:creationId xmlns:a16="http://schemas.microsoft.com/office/drawing/2014/main" id="{190C64F4-72FF-41D1-8FC1-441BCA34782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AB1F5AA-73FE-4B0A-AD69-C7937AC8F84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839F559-CCE2-4CC6-AE89-55403B6BB95E}"/>
              </a:ext>
            </a:extLst>
          </p:cNvPr>
          <p:cNvSpPr>
            <a:spLocks noGrp="1"/>
          </p:cNvSpPr>
          <p:nvPr>
            <p:ph type="sldNum" sz="quarter" idx="4"/>
          </p:nvPr>
        </p:nvSpPr>
        <p:spPr/>
        <p:txBody>
          <a:bodyPr/>
          <a:lstStyle/>
          <a:p>
            <a:fld id="{28B83BC3-069B-46AF-A4E6-C99928E1A4FA}" type="slidenum">
              <a:rPr lang="en-US" smtClean="0"/>
              <a:pPr/>
              <a:t>1009</a:t>
            </a:fld>
            <a:endParaRPr lang="en-US" dirty="0"/>
          </a:p>
        </p:txBody>
      </p:sp>
    </p:spTree>
    <p:custDataLst>
      <p:tags r:id="rId1"/>
    </p:custDataLst>
    <p:extLst>
      <p:ext uri="{BB962C8B-B14F-4D97-AF65-F5344CB8AC3E}">
        <p14:creationId xmlns:p14="http://schemas.microsoft.com/office/powerpoint/2010/main" val="305129675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4: Prioritize Customer Requirements</a:t>
            </a:r>
          </a:p>
        </p:txBody>
      </p:sp>
      <p:sp>
        <p:nvSpPr>
          <p:cNvPr id="6" name="Content Placeholder 5"/>
          <p:cNvSpPr>
            <a:spLocks noGrp="1"/>
          </p:cNvSpPr>
          <p:nvPr>
            <p:ph idx="1"/>
          </p:nvPr>
        </p:nvSpPr>
        <p:spPr/>
        <p:txBody>
          <a:bodyPr/>
          <a:lstStyle/>
          <a:p>
            <a:r>
              <a:rPr lang="en-US" dirty="0"/>
              <a:t>This is the right portion of the house. Each cell represents customer requirements based on relative importance to customers and perceptions of competitive performance.</a:t>
            </a:r>
          </a:p>
          <a:p>
            <a:endParaRPr lang="en-US" dirty="0"/>
          </a:p>
        </p:txBody>
      </p:sp>
      <p:pic>
        <p:nvPicPr>
          <p:cNvPr id="14343" name="Picture 4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0822" y="2971800"/>
            <a:ext cx="1908175" cy="121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2590800"/>
            <a:ext cx="526773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Rectangle 60"/>
          <p:cNvSpPr/>
          <p:nvPr/>
        </p:nvSpPr>
        <p:spPr>
          <a:xfrm>
            <a:off x="7747000" y="2590801"/>
            <a:ext cx="492530" cy="40100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sp>
        <p:nvSpPr>
          <p:cNvPr id="5" name="Date Placeholder 4">
            <a:extLst>
              <a:ext uri="{FF2B5EF4-FFF2-40B4-BE49-F238E27FC236}">
                <a16:creationId xmlns:a16="http://schemas.microsoft.com/office/drawing/2014/main" id="{932E7C56-2CF8-4805-9325-7047B068B53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D12CC16-5805-4A9A-AC00-E78B46866B4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28F5BAC-1D11-42E9-9BE9-7AB26091C63F}"/>
              </a:ext>
            </a:extLst>
          </p:cNvPr>
          <p:cNvSpPr>
            <a:spLocks noGrp="1"/>
          </p:cNvSpPr>
          <p:nvPr>
            <p:ph type="sldNum" sz="quarter" idx="4"/>
          </p:nvPr>
        </p:nvSpPr>
        <p:spPr/>
        <p:txBody>
          <a:bodyPr/>
          <a:lstStyle/>
          <a:p>
            <a:fld id="{28B83BC3-069B-46AF-A4E6-C99928E1A4FA}" type="slidenum">
              <a:rPr lang="en-US" smtClean="0"/>
              <a:pPr/>
              <a:t>101</a:t>
            </a:fld>
            <a:endParaRPr lang="en-US" dirty="0"/>
          </a:p>
        </p:txBody>
      </p:sp>
    </p:spTree>
    <p:custDataLst>
      <p:tags r:id="rId1"/>
    </p:custDataLst>
    <p:extLst>
      <p:ext uri="{BB962C8B-B14F-4D97-AF65-F5344CB8AC3E}">
        <p14:creationId xmlns:p14="http://schemas.microsoft.com/office/powerpoint/2010/main" val="4267612869"/>
      </p:ext>
    </p:extLst>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 Getting Support</a:t>
            </a:r>
          </a:p>
        </p:txBody>
      </p:sp>
      <p:sp>
        <p:nvSpPr>
          <p:cNvPr id="3" name="Content Placeholder 2"/>
          <p:cNvSpPr>
            <a:spLocks noGrp="1"/>
          </p:cNvSpPr>
          <p:nvPr>
            <p:ph idx="1"/>
          </p:nvPr>
        </p:nvSpPr>
        <p:spPr/>
        <p:txBody>
          <a:bodyPr>
            <a:normAutofit/>
          </a:bodyPr>
          <a:lstStyle/>
          <a:p>
            <a:r>
              <a:rPr lang="en-US" dirty="0"/>
              <a:t>By running a DOE you are about to “discover” something new and better or validate an existing belief or assumption. </a:t>
            </a:r>
          </a:p>
          <a:p>
            <a:pPr marL="114300" indent="0" algn="ctr">
              <a:buNone/>
            </a:pPr>
            <a:r>
              <a:rPr lang="en-US" sz="1600" i="1" dirty="0">
                <a:solidFill>
                  <a:srgbClr val="FF0000"/>
                </a:solidFill>
              </a:rPr>
              <a:t>(If you do not believe this you should not be running your DOE)</a:t>
            </a:r>
          </a:p>
          <a:p>
            <a:r>
              <a:rPr lang="en-US" dirty="0"/>
              <a:t>You are also about to cost your firm money or disrupt someone’ s routine…Get everyone on the same page before moving forward!</a:t>
            </a:r>
          </a:p>
          <a:p>
            <a:endParaRPr lang="en-US" dirty="0"/>
          </a:p>
          <a:p>
            <a:r>
              <a:rPr lang="en-US" dirty="0"/>
              <a:t>Hopefully, you have already established the framework for the following items. If not, follow these steps:</a:t>
            </a:r>
          </a:p>
          <a:p>
            <a:pPr marL="868680" lvl="1" indent="-457200">
              <a:buFont typeface="+mj-lt"/>
              <a:buAutoNum type="arabicPeriod"/>
            </a:pPr>
            <a:r>
              <a:rPr lang="en-US" b="1" dirty="0"/>
              <a:t>Business Case and Justification</a:t>
            </a:r>
          </a:p>
          <a:p>
            <a:pPr marL="868680" lvl="1" indent="-457200">
              <a:buFont typeface="+mj-lt"/>
              <a:buAutoNum type="arabicPeriod"/>
            </a:pPr>
            <a:r>
              <a:rPr lang="en-US" b="1" dirty="0"/>
              <a:t>Stakeholder Analysis </a:t>
            </a:r>
            <a:r>
              <a:rPr lang="en-US" dirty="0"/>
              <a:t>– figure out who is with you and your project and who is not</a:t>
            </a:r>
          </a:p>
          <a:p>
            <a:pPr marL="868680" lvl="1" indent="-457200">
              <a:buFont typeface="+mj-lt"/>
              <a:buAutoNum type="arabicPeriod"/>
            </a:pPr>
            <a:r>
              <a:rPr lang="en-US" b="1" dirty="0"/>
              <a:t>Communication Plan </a:t>
            </a:r>
            <a:r>
              <a:rPr lang="en-US" dirty="0"/>
              <a:t>–</a:t>
            </a:r>
            <a:r>
              <a:rPr lang="en-US" b="1" dirty="0"/>
              <a:t> </a:t>
            </a:r>
            <a:r>
              <a:rPr lang="en-US" dirty="0"/>
              <a:t>build and execute your communication plan based on the first two items.</a:t>
            </a:r>
          </a:p>
        </p:txBody>
      </p:sp>
      <p:sp>
        <p:nvSpPr>
          <p:cNvPr id="9" name="Date Placeholder 8">
            <a:extLst>
              <a:ext uri="{FF2B5EF4-FFF2-40B4-BE49-F238E27FC236}">
                <a16:creationId xmlns:a16="http://schemas.microsoft.com/office/drawing/2014/main" id="{8324CB3C-A4B4-4163-9B9E-7BB946DC260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AAC8F15-9A83-456E-ABA6-1C2277A792A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88450E-83E0-4923-BC3F-881AA7BB5A7B}"/>
              </a:ext>
            </a:extLst>
          </p:cNvPr>
          <p:cNvSpPr>
            <a:spLocks noGrp="1"/>
          </p:cNvSpPr>
          <p:nvPr>
            <p:ph type="sldNum" sz="quarter" idx="4"/>
          </p:nvPr>
        </p:nvSpPr>
        <p:spPr/>
        <p:txBody>
          <a:bodyPr/>
          <a:lstStyle/>
          <a:p>
            <a:fld id="{28B83BC3-069B-46AF-A4E6-C99928E1A4FA}" type="slidenum">
              <a:rPr lang="en-US" smtClean="0"/>
              <a:pPr/>
              <a:t>1010</a:t>
            </a:fld>
            <a:endParaRPr lang="en-US" dirty="0"/>
          </a:p>
        </p:txBody>
      </p:sp>
    </p:spTree>
    <p:custDataLst>
      <p:tags r:id="rId1"/>
    </p:custDataLst>
    <p:extLst>
      <p:ext uri="{BB962C8B-B14F-4D97-AF65-F5344CB8AC3E}">
        <p14:creationId xmlns:p14="http://schemas.microsoft.com/office/powerpoint/2010/main" val="3430681201"/>
      </p:ext>
    </p:extLst>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Your Experiment</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874644" y="1143000"/>
            <a:ext cx="3629912" cy="5486400"/>
          </a:xfrm>
        </p:spPr>
      </p:pic>
      <p:sp>
        <p:nvSpPr>
          <p:cNvPr id="9" name="Date Placeholder 8">
            <a:extLst>
              <a:ext uri="{FF2B5EF4-FFF2-40B4-BE49-F238E27FC236}">
                <a16:creationId xmlns:a16="http://schemas.microsoft.com/office/drawing/2014/main" id="{227FDD0C-FBD0-4822-924F-D240F1F5788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413DAF0-0661-4B8B-B11C-7E4C60773F9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C85DFFE-1696-4D6F-AEEC-79DC864FF9E0}"/>
              </a:ext>
            </a:extLst>
          </p:cNvPr>
          <p:cNvSpPr>
            <a:spLocks noGrp="1"/>
          </p:cNvSpPr>
          <p:nvPr>
            <p:ph type="sldNum" sz="quarter" idx="4"/>
          </p:nvPr>
        </p:nvSpPr>
        <p:spPr/>
        <p:txBody>
          <a:bodyPr/>
          <a:lstStyle/>
          <a:p>
            <a:fld id="{28B83BC3-069B-46AF-A4E6-C99928E1A4FA}" type="slidenum">
              <a:rPr lang="en-US" smtClean="0"/>
              <a:pPr/>
              <a:t>1011</a:t>
            </a:fld>
            <a:endParaRPr lang="en-US" dirty="0"/>
          </a:p>
        </p:txBody>
      </p:sp>
    </p:spTree>
    <p:custDataLst>
      <p:tags r:id="rId1"/>
    </p:custDataLst>
    <p:extLst>
      <p:ext uri="{BB962C8B-B14F-4D97-AF65-F5344CB8AC3E}">
        <p14:creationId xmlns:p14="http://schemas.microsoft.com/office/powerpoint/2010/main" val="3842293123"/>
      </p:ext>
    </p:extLst>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82200" cy="960438"/>
          </a:xfrm>
        </p:spPr>
        <p:txBody>
          <a:bodyPr/>
          <a:lstStyle/>
          <a:p>
            <a:r>
              <a:rPr lang="en-US" dirty="0"/>
              <a:t>Analyze, Interpret, and Share Your DOE Results</a:t>
            </a:r>
          </a:p>
        </p:txBody>
      </p:sp>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33600" y="1280948"/>
            <a:ext cx="4800600" cy="5577052"/>
          </a:xfrm>
        </p:spPr>
      </p:pic>
      <p:sp>
        <p:nvSpPr>
          <p:cNvPr id="9" name="Date Placeholder 8">
            <a:extLst>
              <a:ext uri="{FF2B5EF4-FFF2-40B4-BE49-F238E27FC236}">
                <a16:creationId xmlns:a16="http://schemas.microsoft.com/office/drawing/2014/main" id="{448B4029-E738-432D-A2A1-1626B40FDA7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9B9AFE5-CE6A-4FF8-A356-24282CC6727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F3D7ED5-ACDD-4D0F-A108-FB8CA7815D2F}"/>
              </a:ext>
            </a:extLst>
          </p:cNvPr>
          <p:cNvSpPr>
            <a:spLocks noGrp="1"/>
          </p:cNvSpPr>
          <p:nvPr>
            <p:ph type="sldNum" sz="quarter" idx="4"/>
          </p:nvPr>
        </p:nvSpPr>
        <p:spPr/>
        <p:txBody>
          <a:bodyPr/>
          <a:lstStyle/>
          <a:p>
            <a:fld id="{28B83BC3-069B-46AF-A4E6-C99928E1A4FA}" type="slidenum">
              <a:rPr lang="en-US" smtClean="0"/>
              <a:pPr/>
              <a:t>1012</a:t>
            </a:fld>
            <a:endParaRPr lang="en-US" dirty="0"/>
          </a:p>
        </p:txBody>
      </p:sp>
    </p:spTree>
    <p:custDataLst>
      <p:tags r:id="rId1"/>
    </p:custDataLst>
    <p:extLst>
      <p:ext uri="{BB962C8B-B14F-4D97-AF65-F5344CB8AC3E}">
        <p14:creationId xmlns:p14="http://schemas.microsoft.com/office/powerpoint/2010/main" val="2512152075"/>
      </p:ext>
    </p:extLst>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 Iterations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One single DOE might not be enough to completely answer the questions due to the following reasons:</a:t>
            </a:r>
          </a:p>
          <a:p>
            <a:pPr lvl="1"/>
            <a:endParaRPr lang="en-US" dirty="0"/>
          </a:p>
          <a:p>
            <a:pPr lvl="1"/>
            <a:r>
              <a:rPr lang="en-US" dirty="0"/>
              <a:t>None of the potential factors identified are statistically significant to the response.</a:t>
            </a:r>
          </a:p>
          <a:p>
            <a:pPr lvl="1"/>
            <a:endParaRPr lang="en-US" dirty="0"/>
          </a:p>
          <a:p>
            <a:pPr lvl="1"/>
            <a:r>
              <a:rPr lang="en-US" dirty="0"/>
              <a:t>More factors need to be included in the model.</a:t>
            </a:r>
          </a:p>
          <a:p>
            <a:pPr lvl="1"/>
            <a:endParaRPr lang="en-US" dirty="0"/>
          </a:p>
          <a:p>
            <a:pPr lvl="1"/>
            <a:r>
              <a:rPr lang="en-US" dirty="0"/>
              <a:t>Residuals of the model are not performing well.</a:t>
            </a:r>
          </a:p>
          <a:p>
            <a:pPr lvl="1"/>
            <a:endParaRPr lang="en-US" dirty="0"/>
          </a:p>
          <a:p>
            <a:pPr lvl="1"/>
            <a:r>
              <a:rPr lang="en-US" dirty="0"/>
              <a:t>The objectives of DOE changes due to business reasons.</a:t>
            </a:r>
          </a:p>
          <a:p>
            <a:pPr lvl="1"/>
            <a:endParaRPr lang="en-US" sz="2400" dirty="0"/>
          </a:p>
        </p:txBody>
      </p:sp>
      <p:sp>
        <p:nvSpPr>
          <p:cNvPr id="9" name="Date Placeholder 8">
            <a:extLst>
              <a:ext uri="{FF2B5EF4-FFF2-40B4-BE49-F238E27FC236}">
                <a16:creationId xmlns:a16="http://schemas.microsoft.com/office/drawing/2014/main" id="{FC2E221D-02B9-43B5-B602-98A90D44952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DF72486-7733-4A64-9BD5-10607D0390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79284CD-6216-4CE4-B983-BB10975B1372}"/>
              </a:ext>
            </a:extLst>
          </p:cNvPr>
          <p:cNvSpPr>
            <a:spLocks noGrp="1"/>
          </p:cNvSpPr>
          <p:nvPr>
            <p:ph type="sldNum" sz="quarter" idx="4"/>
          </p:nvPr>
        </p:nvSpPr>
        <p:spPr/>
        <p:txBody>
          <a:bodyPr/>
          <a:lstStyle/>
          <a:p>
            <a:fld id="{28B83BC3-069B-46AF-A4E6-C99928E1A4FA}" type="slidenum">
              <a:rPr lang="en-US" smtClean="0"/>
              <a:pPr/>
              <a:t>1013</a:t>
            </a:fld>
            <a:endParaRPr lang="en-US" dirty="0"/>
          </a:p>
        </p:txBody>
      </p:sp>
    </p:spTree>
    <p:custDataLst>
      <p:tags r:id="rId1"/>
    </p:custDataLst>
    <p:extLst>
      <p:ext uri="{BB962C8B-B14F-4D97-AF65-F5344CB8AC3E}">
        <p14:creationId xmlns:p14="http://schemas.microsoft.com/office/powerpoint/2010/main" val="1410211644"/>
      </p:ext>
    </p:extLst>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743200"/>
            <a:ext cx="10439400" cy="1600201"/>
          </a:xfrm>
        </p:spPr>
        <p:txBody>
          <a:bodyPr/>
          <a:lstStyle/>
          <a:p>
            <a:r>
              <a:rPr lang="en-US" dirty="0"/>
              <a:t>4.3.3 Experiment Design Considerations</a:t>
            </a:r>
          </a:p>
        </p:txBody>
      </p:sp>
      <p:sp>
        <p:nvSpPr>
          <p:cNvPr id="8" name="Date Placeholder 7">
            <a:extLst>
              <a:ext uri="{FF2B5EF4-FFF2-40B4-BE49-F238E27FC236}">
                <a16:creationId xmlns:a16="http://schemas.microsoft.com/office/drawing/2014/main" id="{62C840BD-5776-49E8-AC28-5633C1DE61F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ACE1124-9C71-4702-B0B6-C1FB1E523F3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0F5149F-E6DA-4163-8E51-58BF76B439E1}"/>
              </a:ext>
            </a:extLst>
          </p:cNvPr>
          <p:cNvSpPr>
            <a:spLocks noGrp="1"/>
          </p:cNvSpPr>
          <p:nvPr>
            <p:ph type="sldNum" sz="quarter" idx="4"/>
          </p:nvPr>
        </p:nvSpPr>
        <p:spPr/>
        <p:txBody>
          <a:bodyPr/>
          <a:lstStyle/>
          <a:p>
            <a:fld id="{28B83BC3-069B-46AF-A4E6-C99928E1A4FA}" type="slidenum">
              <a:rPr lang="en-US" smtClean="0"/>
              <a:pPr/>
              <a:t>1014</a:t>
            </a:fld>
            <a:endParaRPr lang="en-US" dirty="0"/>
          </a:p>
        </p:txBody>
      </p:sp>
    </p:spTree>
    <p:custDataLst>
      <p:tags r:id="rId1"/>
    </p:custDataLst>
    <p:extLst>
      <p:ext uri="{BB962C8B-B14F-4D97-AF65-F5344CB8AC3E}">
        <p14:creationId xmlns:p14="http://schemas.microsoft.com/office/powerpoint/2010/main" val="3224392277"/>
      </p:ext>
    </p:extLst>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Considerations of Experiments</a:t>
            </a:r>
          </a:p>
        </p:txBody>
      </p:sp>
      <p:sp>
        <p:nvSpPr>
          <p:cNvPr id="3" name="Content Placeholder 2"/>
          <p:cNvSpPr>
            <a:spLocks noGrp="1"/>
          </p:cNvSpPr>
          <p:nvPr>
            <p:ph idx="1"/>
          </p:nvPr>
        </p:nvSpPr>
        <p:spPr/>
        <p:txBody>
          <a:bodyPr>
            <a:normAutofit/>
          </a:bodyPr>
          <a:lstStyle/>
          <a:p>
            <a:r>
              <a:rPr lang="en-US" dirty="0"/>
              <a:t>Objectives of the experiments</a:t>
            </a:r>
          </a:p>
          <a:p>
            <a:r>
              <a:rPr lang="en-US" dirty="0"/>
              <a:t>Resource availability to run the experiments</a:t>
            </a:r>
          </a:p>
          <a:p>
            <a:r>
              <a:rPr lang="en-US" dirty="0"/>
              <a:t>Potential costs to implement the experiments</a:t>
            </a:r>
          </a:p>
          <a:p>
            <a:r>
              <a:rPr lang="en-US" dirty="0"/>
              <a:t>Stakeholders’ support for successful experiments</a:t>
            </a:r>
          </a:p>
          <a:p>
            <a:r>
              <a:rPr lang="en-US" dirty="0"/>
              <a:t>Accuracy and precision of the measurement system</a:t>
            </a:r>
          </a:p>
          <a:p>
            <a:r>
              <a:rPr lang="en-US" dirty="0"/>
              <a:t>Statistical stability of the process</a:t>
            </a:r>
          </a:p>
          <a:p>
            <a:r>
              <a:rPr lang="en-US" dirty="0"/>
              <a:t>Unexpected plans or changes</a:t>
            </a:r>
          </a:p>
          <a:p>
            <a:r>
              <a:rPr lang="en-US" dirty="0"/>
              <a:t>Sequence of running the experiments</a:t>
            </a:r>
          </a:p>
          <a:p>
            <a:r>
              <a:rPr lang="en-US" dirty="0"/>
              <a:t>Simplicity of the model</a:t>
            </a:r>
          </a:p>
          <a:p>
            <a:r>
              <a:rPr lang="en-US" dirty="0"/>
              <a:t>Inclusion of potential significant factors</a:t>
            </a:r>
          </a:p>
          <a:p>
            <a:r>
              <a:rPr lang="en-US" dirty="0"/>
              <a:t>Settings of factors</a:t>
            </a:r>
          </a:p>
          <a:p>
            <a:r>
              <a:rPr lang="en-US" dirty="0"/>
              <a:t>Well-behaved residuals</a:t>
            </a:r>
          </a:p>
        </p:txBody>
      </p:sp>
      <p:sp>
        <p:nvSpPr>
          <p:cNvPr id="9" name="Date Placeholder 8">
            <a:extLst>
              <a:ext uri="{FF2B5EF4-FFF2-40B4-BE49-F238E27FC236}">
                <a16:creationId xmlns:a16="http://schemas.microsoft.com/office/drawing/2014/main" id="{84689373-4C22-47A7-BEA5-AEDBCC16130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8F40147-56EE-4845-909C-A8A09E60560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9DCA2ED-9368-4ED3-8959-8E59610A05B5}"/>
              </a:ext>
            </a:extLst>
          </p:cNvPr>
          <p:cNvSpPr>
            <a:spLocks noGrp="1"/>
          </p:cNvSpPr>
          <p:nvPr>
            <p:ph type="sldNum" sz="quarter" idx="4"/>
          </p:nvPr>
        </p:nvSpPr>
        <p:spPr/>
        <p:txBody>
          <a:bodyPr/>
          <a:lstStyle/>
          <a:p>
            <a:fld id="{28B83BC3-069B-46AF-A4E6-C99928E1A4FA}" type="slidenum">
              <a:rPr lang="en-US" smtClean="0"/>
              <a:pPr/>
              <a:t>1015</a:t>
            </a:fld>
            <a:endParaRPr lang="en-US" dirty="0"/>
          </a:p>
        </p:txBody>
      </p:sp>
    </p:spTree>
    <p:custDataLst>
      <p:tags r:id="rId1"/>
    </p:custDataLst>
    <p:extLst>
      <p:ext uri="{BB962C8B-B14F-4D97-AF65-F5344CB8AC3E}">
        <p14:creationId xmlns:p14="http://schemas.microsoft.com/office/powerpoint/2010/main" val="1580836996"/>
      </p:ext>
    </p:extLst>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4.4 Full Factorial Experiments</a:t>
            </a:r>
          </a:p>
        </p:txBody>
      </p:sp>
      <p:sp>
        <p:nvSpPr>
          <p:cNvPr id="8" name="Date Placeholder 7">
            <a:extLst>
              <a:ext uri="{FF2B5EF4-FFF2-40B4-BE49-F238E27FC236}">
                <a16:creationId xmlns:a16="http://schemas.microsoft.com/office/drawing/2014/main" id="{C68BBD32-758B-402B-809A-08074591CA6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24FB4C8-4B06-4872-8B8D-C457D33746A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7C0545E9-881D-47D2-B19D-F5680528B9DC}"/>
              </a:ext>
            </a:extLst>
          </p:cNvPr>
          <p:cNvSpPr>
            <a:spLocks noGrp="1"/>
          </p:cNvSpPr>
          <p:nvPr>
            <p:ph type="sldNum" sz="quarter" idx="4"/>
          </p:nvPr>
        </p:nvSpPr>
        <p:spPr/>
        <p:txBody>
          <a:bodyPr/>
          <a:lstStyle/>
          <a:p>
            <a:fld id="{28B83BC3-069B-46AF-A4E6-C99928E1A4FA}" type="slidenum">
              <a:rPr lang="en-US" smtClean="0"/>
              <a:pPr/>
              <a:t>1016</a:t>
            </a:fld>
            <a:endParaRPr lang="en-US" dirty="0"/>
          </a:p>
        </p:txBody>
      </p:sp>
    </p:spTree>
    <p:custDataLst>
      <p:tags r:id="rId1"/>
    </p:custDataLst>
    <p:extLst>
      <p:ext uri="{BB962C8B-B14F-4D97-AF65-F5344CB8AC3E}">
        <p14:creationId xmlns:p14="http://schemas.microsoft.com/office/powerpoint/2010/main" val="1167354656"/>
      </p:ext>
    </p:extLst>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rgbClr val="000000"/>
                </a:solidFill>
              </a:rPr>
              <a:t>4.4 Full Factorial Experiments</a:t>
            </a:r>
          </a:p>
          <a:p>
            <a:pPr marL="114300" indent="0">
              <a:buNone/>
            </a:pPr>
            <a:r>
              <a:rPr lang="en-US" sz="1600" dirty="0">
                <a:solidFill>
                  <a:srgbClr val="000000"/>
                </a:solidFill>
              </a:rPr>
              <a:t>   4.4.1 2k Full Factorial Designs</a:t>
            </a:r>
          </a:p>
          <a:p>
            <a:pPr marL="114300" indent="0">
              <a:buNone/>
            </a:pPr>
            <a:r>
              <a:rPr lang="en-US" sz="1600" dirty="0">
                <a:solidFill>
                  <a:srgbClr val="000000"/>
                </a:solidFill>
              </a:rPr>
              <a:t>   4.4.2 Linear and Quadratic Models</a:t>
            </a:r>
          </a:p>
          <a:p>
            <a:pPr marL="114300" indent="0">
              <a:buNone/>
            </a:pPr>
            <a:r>
              <a:rPr lang="en-US" sz="1600" dirty="0">
                <a:solidFill>
                  <a:srgbClr val="000000"/>
                </a:solidFill>
              </a:rPr>
              <a:t>   4.4.3 Balanced and Orthogonal Designs</a:t>
            </a:r>
          </a:p>
          <a:p>
            <a:pPr marL="114300" indent="0">
              <a:buNone/>
            </a:pPr>
            <a:r>
              <a:rPr lang="en-US" sz="1600" dirty="0">
                <a:solidFill>
                  <a:srgbClr val="000000"/>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9" name="Date Placeholder 8">
            <a:extLst>
              <a:ext uri="{FF2B5EF4-FFF2-40B4-BE49-F238E27FC236}">
                <a16:creationId xmlns:a16="http://schemas.microsoft.com/office/drawing/2014/main" id="{B16BC809-8EDE-46DF-92FE-5DE2AE45A4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87D1C99-F50B-4D44-BCDE-803F0B20D92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B21C5E8-3E3C-4925-BEAD-F1904B1711DB}"/>
              </a:ext>
            </a:extLst>
          </p:cNvPr>
          <p:cNvSpPr>
            <a:spLocks noGrp="1"/>
          </p:cNvSpPr>
          <p:nvPr>
            <p:ph type="sldNum" sz="quarter" idx="4"/>
          </p:nvPr>
        </p:nvSpPr>
        <p:spPr/>
        <p:txBody>
          <a:bodyPr/>
          <a:lstStyle/>
          <a:p>
            <a:fld id="{28B83BC3-069B-46AF-A4E6-C99928E1A4FA}" type="slidenum">
              <a:rPr lang="en-US" smtClean="0"/>
              <a:pPr/>
              <a:t>1017</a:t>
            </a:fld>
            <a:endParaRPr lang="en-US" dirty="0"/>
          </a:p>
        </p:txBody>
      </p:sp>
    </p:spTree>
    <p:custDataLst>
      <p:tags r:id="rId1"/>
    </p:custDataLst>
    <p:extLst>
      <p:ext uri="{BB962C8B-B14F-4D97-AF65-F5344CB8AC3E}">
        <p14:creationId xmlns:p14="http://schemas.microsoft.com/office/powerpoint/2010/main" val="1235542437"/>
      </p:ext>
    </p:extLst>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4.4.1 2k Full Factorial Designs</a:t>
            </a:r>
          </a:p>
        </p:txBody>
      </p:sp>
      <p:sp>
        <p:nvSpPr>
          <p:cNvPr id="8" name="Date Placeholder 7">
            <a:extLst>
              <a:ext uri="{FF2B5EF4-FFF2-40B4-BE49-F238E27FC236}">
                <a16:creationId xmlns:a16="http://schemas.microsoft.com/office/drawing/2014/main" id="{F5DCD070-C314-4AB2-A802-F838A2926EF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8EE6C0F-7DFA-452A-972F-FC53A18CF2C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C48300C-F49C-409B-AF32-6410C0665456}"/>
              </a:ext>
            </a:extLst>
          </p:cNvPr>
          <p:cNvSpPr>
            <a:spLocks noGrp="1"/>
          </p:cNvSpPr>
          <p:nvPr>
            <p:ph type="sldNum" sz="quarter" idx="4"/>
          </p:nvPr>
        </p:nvSpPr>
        <p:spPr/>
        <p:txBody>
          <a:bodyPr/>
          <a:lstStyle/>
          <a:p>
            <a:fld id="{28B83BC3-069B-46AF-A4E6-C99928E1A4FA}" type="slidenum">
              <a:rPr lang="en-US" smtClean="0"/>
              <a:pPr/>
              <a:t>1018</a:t>
            </a:fld>
            <a:endParaRPr lang="en-US" dirty="0"/>
          </a:p>
        </p:txBody>
      </p:sp>
    </p:spTree>
    <p:custDataLst>
      <p:tags r:id="rId1"/>
    </p:custDataLst>
    <p:extLst>
      <p:ext uri="{BB962C8B-B14F-4D97-AF65-F5344CB8AC3E}">
        <p14:creationId xmlns:p14="http://schemas.microsoft.com/office/powerpoint/2010/main" val="104387576"/>
      </p:ext>
    </p:extLst>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a:t>DOE Key Terms</a:t>
            </a:r>
            <a:endParaRPr lang="en-US" dirty="0"/>
          </a:p>
        </p:txBody>
      </p:sp>
      <p:sp>
        <p:nvSpPr>
          <p:cNvPr id="12" name="Content Placeholder 2"/>
          <p:cNvSpPr>
            <a:spLocks noGrp="1"/>
          </p:cNvSpPr>
          <p:nvPr>
            <p:ph idx="1"/>
          </p:nvPr>
        </p:nvSpPr>
        <p:spPr/>
        <p:txBody>
          <a:bodyPr>
            <a:normAutofit fontScale="92500" lnSpcReduction="20000"/>
          </a:bodyPr>
          <a:lstStyle/>
          <a:p>
            <a:r>
              <a:rPr lang="en-US"/>
              <a:t>Response: Y, dependent variable, process output measurement</a:t>
            </a:r>
          </a:p>
          <a:p>
            <a:r>
              <a:rPr lang="en-US"/>
              <a:t>Effect: The change in the average response across two levels of a factor or between experimental conditions </a:t>
            </a:r>
          </a:p>
          <a:p>
            <a:r>
              <a:rPr lang="en-US"/>
              <a:t>Factor: X’s, inputs, independent variables</a:t>
            </a:r>
          </a:p>
          <a:p>
            <a:r>
              <a:rPr lang="en-US"/>
              <a:t>Fixed Factor: Factor that can be controlled during the study </a:t>
            </a:r>
          </a:p>
          <a:p>
            <a:r>
              <a:rPr lang="en-US"/>
              <a:t>Random Factor: Factor that cannot be controlled during the study </a:t>
            </a:r>
          </a:p>
          <a:p>
            <a:r>
              <a:rPr lang="en-US"/>
              <a:t>Factor Levels: Factor settings, usually high and low, + and -, 1 and -1</a:t>
            </a:r>
          </a:p>
          <a:p>
            <a:r>
              <a:rPr lang="en-US"/>
              <a:t>Treatment Combination: setting of all factors to obtain one response measurement (also referred to as a “run”)</a:t>
            </a:r>
          </a:p>
          <a:p>
            <a:r>
              <a:rPr lang="en-US"/>
              <a:t>Replication: Running the same treatment combination more than once (sequence of runs is typically randomized)</a:t>
            </a:r>
          </a:p>
          <a:p>
            <a:r>
              <a:rPr lang="en-US"/>
              <a:t>Repeat: Non-randomized replicate of all treatment combinations</a:t>
            </a:r>
          </a:p>
          <a:p>
            <a:r>
              <a:rPr lang="en-US"/>
              <a:t>Inference Space: Operating range of factors under study</a:t>
            </a:r>
          </a:p>
          <a:p>
            <a:r>
              <a:rPr lang="en-US"/>
              <a:t>Main Effect: The average change from one level setting to another for a single factor</a:t>
            </a:r>
          </a:p>
          <a:p>
            <a:r>
              <a:rPr lang="en-US"/>
              <a:t>Interaction: The combined effect of two factors independent of the main effect of each factor</a:t>
            </a:r>
          </a:p>
          <a:p>
            <a:endParaRPr lang="en-US" dirty="0"/>
          </a:p>
        </p:txBody>
      </p:sp>
      <p:sp>
        <p:nvSpPr>
          <p:cNvPr id="7" name="Date Placeholder 6">
            <a:extLst>
              <a:ext uri="{FF2B5EF4-FFF2-40B4-BE49-F238E27FC236}">
                <a16:creationId xmlns:a16="http://schemas.microsoft.com/office/drawing/2014/main" id="{0EF6214D-42B4-4FD8-BC47-FDB2BC906AC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FAC9320-0F47-4A75-A200-48F889EA368E}"/>
              </a:ext>
            </a:extLst>
          </p:cNvPr>
          <p:cNvSpPr>
            <a:spLocks noGrp="1"/>
          </p:cNvSpPr>
          <p:nvPr>
            <p:ph type="ftr" sz="quarter" idx="3"/>
          </p:nvPr>
        </p:nvSpPr>
        <p:spPr/>
        <p:txBody>
          <a:bodyPr/>
          <a:lstStyle/>
          <a:p>
            <a:r>
              <a:rPr lang="en-US"/>
              <a:t>© Grand Valley State University</a:t>
            </a:r>
            <a:endParaRPr lang="en-US" sz="1600" dirty="0"/>
          </a:p>
        </p:txBody>
      </p:sp>
      <p:sp>
        <p:nvSpPr>
          <p:cNvPr id="9" name="Slide Number Placeholder 8">
            <a:extLst>
              <a:ext uri="{FF2B5EF4-FFF2-40B4-BE49-F238E27FC236}">
                <a16:creationId xmlns:a16="http://schemas.microsoft.com/office/drawing/2014/main" id="{29841584-D0E4-41DE-9A21-EEDD7688BF56}"/>
              </a:ext>
            </a:extLst>
          </p:cNvPr>
          <p:cNvSpPr>
            <a:spLocks noGrp="1"/>
          </p:cNvSpPr>
          <p:nvPr>
            <p:ph type="sldNum" sz="quarter" idx="4"/>
          </p:nvPr>
        </p:nvSpPr>
        <p:spPr/>
        <p:txBody>
          <a:bodyPr/>
          <a:lstStyle/>
          <a:p>
            <a:fld id="{28B83BC3-069B-46AF-A4E6-C99928E1A4FA}" type="slidenum">
              <a:rPr lang="en-US" smtClean="0"/>
              <a:pPr/>
              <a:t>1019</a:t>
            </a:fld>
            <a:endParaRPr lang="en-US" dirty="0"/>
          </a:p>
        </p:txBody>
      </p:sp>
    </p:spTree>
    <p:custDataLst>
      <p:tags r:id="rId1"/>
    </p:custDataLst>
    <p:extLst>
      <p:ext uri="{BB962C8B-B14F-4D97-AF65-F5344CB8AC3E}">
        <p14:creationId xmlns:p14="http://schemas.microsoft.com/office/powerpoint/2010/main" val="8183543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5: Competitive Assessments</a:t>
            </a:r>
          </a:p>
        </p:txBody>
      </p:sp>
      <p:sp>
        <p:nvSpPr>
          <p:cNvPr id="6" name="Content Placeholder 5"/>
          <p:cNvSpPr>
            <a:spLocks noGrp="1"/>
          </p:cNvSpPr>
          <p:nvPr>
            <p:ph idx="1"/>
          </p:nvPr>
        </p:nvSpPr>
        <p:spPr/>
        <p:txBody>
          <a:bodyPr/>
          <a:lstStyle/>
          <a:p>
            <a:r>
              <a:rPr lang="en-US" dirty="0"/>
              <a:t>This is the extreme right portion of the house. Comparison of the organization’s product to competitors’ products.</a:t>
            </a:r>
          </a:p>
          <a:p>
            <a:endParaRPr lang="en-US" dirty="0"/>
          </a:p>
        </p:txBody>
      </p:sp>
      <p:pic>
        <p:nvPicPr>
          <p:cNvPr id="15367"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9087" y="2286000"/>
            <a:ext cx="6118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Rectangle 102"/>
          <p:cNvSpPr/>
          <p:nvPr/>
        </p:nvSpPr>
        <p:spPr>
          <a:xfrm>
            <a:off x="7051612" y="2286000"/>
            <a:ext cx="1165225" cy="3810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pic>
        <p:nvPicPr>
          <p:cNvPr id="1536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93149" y="2895600"/>
            <a:ext cx="2058899" cy="144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D87D23AF-2508-4EA3-B791-A3895D4D36A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7176A8-E04F-428C-A88F-9BAB026B50C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F021755-500A-47F8-AAEB-2BA794467CC3}"/>
              </a:ext>
            </a:extLst>
          </p:cNvPr>
          <p:cNvSpPr>
            <a:spLocks noGrp="1"/>
          </p:cNvSpPr>
          <p:nvPr>
            <p:ph type="sldNum" sz="quarter" idx="4"/>
          </p:nvPr>
        </p:nvSpPr>
        <p:spPr/>
        <p:txBody>
          <a:bodyPr/>
          <a:lstStyle/>
          <a:p>
            <a:fld id="{28B83BC3-069B-46AF-A4E6-C99928E1A4FA}" type="slidenum">
              <a:rPr lang="en-US" smtClean="0"/>
              <a:pPr/>
              <a:t>102</a:t>
            </a:fld>
            <a:endParaRPr lang="en-US" dirty="0"/>
          </a:p>
        </p:txBody>
      </p:sp>
    </p:spTree>
    <p:custDataLst>
      <p:tags r:id="rId1"/>
    </p:custDataLst>
    <p:extLst>
      <p:ext uri="{BB962C8B-B14F-4D97-AF65-F5344CB8AC3E}">
        <p14:creationId xmlns:p14="http://schemas.microsoft.com/office/powerpoint/2010/main" val="2803011665"/>
      </p:ext>
    </p:extLst>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Factors in DOE are the potential causes that might have significant impact on the outcome of a process or a product.</a:t>
            </a:r>
          </a:p>
          <a:p>
            <a:endParaRPr lang="en-US"/>
          </a:p>
          <a:p>
            <a:r>
              <a:rPr lang="en-US"/>
              <a:t>Factors are the inputs of a process or system and the response is the output of it.</a:t>
            </a:r>
          </a:p>
          <a:p>
            <a:endParaRPr lang="en-US"/>
          </a:p>
          <a:p>
            <a:r>
              <a:rPr lang="en-US"/>
              <a:t>Factors can be continuous or discrete variables.</a:t>
            </a:r>
          </a:p>
          <a:p>
            <a:endParaRPr lang="en-US"/>
          </a:p>
          <a:p>
            <a:r>
              <a:rPr lang="en-US"/>
              <a:t>Most experiments use two or more factors. Ask subject matter experts’ opinions for main factors selection. The more factors in DOE, the more costs triggered.</a:t>
            </a:r>
          </a:p>
          <a:p>
            <a:endParaRPr lang="en-US" dirty="0"/>
          </a:p>
        </p:txBody>
      </p:sp>
      <p:sp>
        <p:nvSpPr>
          <p:cNvPr id="9" name="Date Placeholder 8">
            <a:extLst>
              <a:ext uri="{FF2B5EF4-FFF2-40B4-BE49-F238E27FC236}">
                <a16:creationId xmlns:a16="http://schemas.microsoft.com/office/drawing/2014/main" id="{E464E045-A049-467A-A80C-54ABBEC1F47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9745754-62AF-4C84-B033-6EDEED04B64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226A4FC-519C-4F64-B292-72FB864F48BF}"/>
              </a:ext>
            </a:extLst>
          </p:cNvPr>
          <p:cNvSpPr>
            <a:spLocks noGrp="1"/>
          </p:cNvSpPr>
          <p:nvPr>
            <p:ph type="sldNum" sz="quarter" idx="4"/>
          </p:nvPr>
        </p:nvSpPr>
        <p:spPr/>
        <p:txBody>
          <a:bodyPr/>
          <a:lstStyle/>
          <a:p>
            <a:fld id="{28B83BC3-069B-46AF-A4E6-C99928E1A4FA}" type="slidenum">
              <a:rPr lang="en-US" smtClean="0"/>
              <a:pPr/>
              <a:t>1020</a:t>
            </a:fld>
            <a:endParaRPr lang="en-US" dirty="0"/>
          </a:p>
        </p:txBody>
      </p:sp>
    </p:spTree>
    <p:custDataLst>
      <p:tags r:id="rId1"/>
    </p:custDataLst>
    <p:extLst>
      <p:ext uri="{BB962C8B-B14F-4D97-AF65-F5344CB8AC3E}">
        <p14:creationId xmlns:p14="http://schemas.microsoft.com/office/powerpoint/2010/main" val="1723524294"/>
      </p:ext>
    </p:extLst>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More About Factors</a:t>
            </a:r>
            <a:endParaRPr lang="en-US" dirty="0"/>
          </a:p>
        </p:txBody>
      </p:sp>
      <p:sp>
        <p:nvSpPr>
          <p:cNvPr id="3" name="Content Placeholder 2"/>
          <p:cNvSpPr>
            <a:spLocks noGrp="1"/>
          </p:cNvSpPr>
          <p:nvPr>
            <p:ph idx="1"/>
          </p:nvPr>
        </p:nvSpPr>
        <p:spPr/>
        <p:txBody>
          <a:bodyPr/>
          <a:lstStyle/>
          <a:p>
            <a:r>
              <a:rPr lang="en-US"/>
              <a:t>The goal of a DOE is to measure the effects of factors and interactions of factors on the outcome.</a:t>
            </a:r>
          </a:p>
          <a:p>
            <a:endParaRPr lang="en-US"/>
          </a:p>
          <a:p>
            <a:r>
              <a:rPr lang="en-US"/>
              <a:t>In DOE: </a:t>
            </a:r>
          </a:p>
          <a:p>
            <a:pPr lvl="1"/>
            <a:r>
              <a:rPr lang="en-US"/>
              <a:t>First, we create a set of different combinations of factors each at different levels.</a:t>
            </a:r>
          </a:p>
          <a:p>
            <a:pPr lvl="1"/>
            <a:r>
              <a:rPr lang="en-US"/>
              <a:t>Second, we run the experiment and collect the response values in different scenarios.</a:t>
            </a:r>
          </a:p>
          <a:p>
            <a:pPr lvl="1"/>
            <a:r>
              <a:rPr lang="en-US"/>
              <a:t>Third, we analyze the results and test how the response changes accordingly when factors change.</a:t>
            </a:r>
          </a:p>
          <a:p>
            <a:endParaRPr lang="en-US"/>
          </a:p>
          <a:p>
            <a:endParaRPr lang="en-US" dirty="0"/>
          </a:p>
        </p:txBody>
      </p:sp>
      <p:sp>
        <p:nvSpPr>
          <p:cNvPr id="9" name="Date Placeholder 8">
            <a:extLst>
              <a:ext uri="{FF2B5EF4-FFF2-40B4-BE49-F238E27FC236}">
                <a16:creationId xmlns:a16="http://schemas.microsoft.com/office/drawing/2014/main" id="{6F6C1DAE-532A-4024-9692-2FDF1D7D4D4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AD4B5CD-2476-4C74-8B92-7C213F99C6F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AE430A7-71F7-4035-8B57-F021461ED6FD}"/>
              </a:ext>
            </a:extLst>
          </p:cNvPr>
          <p:cNvSpPr>
            <a:spLocks noGrp="1"/>
          </p:cNvSpPr>
          <p:nvPr>
            <p:ph type="sldNum" sz="quarter" idx="4"/>
          </p:nvPr>
        </p:nvSpPr>
        <p:spPr/>
        <p:txBody>
          <a:bodyPr/>
          <a:lstStyle/>
          <a:p>
            <a:fld id="{28B83BC3-069B-46AF-A4E6-C99928E1A4FA}" type="slidenum">
              <a:rPr lang="en-US" smtClean="0"/>
              <a:pPr/>
              <a:t>1021</a:t>
            </a:fld>
            <a:endParaRPr lang="en-US" dirty="0"/>
          </a:p>
        </p:txBody>
      </p:sp>
    </p:spTree>
    <p:custDataLst>
      <p:tags r:id="rId1"/>
    </p:custDataLst>
    <p:extLst>
      <p:ext uri="{BB962C8B-B14F-4D97-AF65-F5344CB8AC3E}">
        <p14:creationId xmlns:p14="http://schemas.microsoft.com/office/powerpoint/2010/main" val="1209765259"/>
      </p:ext>
    </p:extLst>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Factor levels are the selected settings of a factor we are testing in the experiment.</a:t>
            </a:r>
          </a:p>
          <a:p>
            <a:endParaRPr lang="en-US"/>
          </a:p>
          <a:p>
            <a:r>
              <a:rPr lang="en-US"/>
              <a:t>The more levels a factor has, the more scenarios we have to create and test. As a result, more resources are required to collect samples and the model is more complicated.</a:t>
            </a:r>
          </a:p>
          <a:p>
            <a:endParaRPr lang="en-US"/>
          </a:p>
          <a:p>
            <a:r>
              <a:rPr lang="en-US"/>
              <a:t>The most popular DOE is two-level design, meaning only two levels for each factor.</a:t>
            </a:r>
            <a:endParaRPr lang="en-US" dirty="0"/>
          </a:p>
        </p:txBody>
      </p:sp>
      <p:sp>
        <p:nvSpPr>
          <p:cNvPr id="9" name="Date Placeholder 8">
            <a:extLst>
              <a:ext uri="{FF2B5EF4-FFF2-40B4-BE49-F238E27FC236}">
                <a16:creationId xmlns:a16="http://schemas.microsoft.com/office/drawing/2014/main" id="{A7806A21-1076-47E2-87C5-4C66865D04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F8419E8-2E32-4F96-AA11-0F5406039B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AA4BC2E-6087-42F7-9128-E31ABAB7C922}"/>
              </a:ext>
            </a:extLst>
          </p:cNvPr>
          <p:cNvSpPr>
            <a:spLocks noGrp="1"/>
          </p:cNvSpPr>
          <p:nvPr>
            <p:ph type="sldNum" sz="quarter" idx="4"/>
          </p:nvPr>
        </p:nvSpPr>
        <p:spPr/>
        <p:txBody>
          <a:bodyPr/>
          <a:lstStyle/>
          <a:p>
            <a:fld id="{28B83BC3-069B-46AF-A4E6-C99928E1A4FA}" type="slidenum">
              <a:rPr lang="en-US" smtClean="0"/>
              <a:pPr/>
              <a:t>1022</a:t>
            </a:fld>
            <a:endParaRPr lang="en-US" dirty="0"/>
          </a:p>
        </p:txBody>
      </p:sp>
    </p:spTree>
    <p:custDataLst>
      <p:tags r:id="rId1"/>
    </p:custDataLst>
    <p:extLst>
      <p:ext uri="{BB962C8B-B14F-4D97-AF65-F5344CB8AC3E}">
        <p14:creationId xmlns:p14="http://schemas.microsoft.com/office/powerpoint/2010/main" val="3039823878"/>
      </p:ext>
    </p:extLst>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Factor Levels</a:t>
            </a:r>
            <a:endParaRPr lang="en-US" dirty="0"/>
          </a:p>
        </p:txBody>
      </p:sp>
      <p:sp>
        <p:nvSpPr>
          <p:cNvPr id="3" name="Content Placeholder 2"/>
          <p:cNvSpPr>
            <a:spLocks noGrp="1"/>
          </p:cNvSpPr>
          <p:nvPr>
            <p:ph idx="1"/>
          </p:nvPr>
        </p:nvSpPr>
        <p:spPr/>
        <p:txBody>
          <a:bodyPr/>
          <a:lstStyle/>
          <a:p>
            <a:r>
              <a:rPr lang="en-US"/>
              <a:t>Code of factor levels</a:t>
            </a:r>
          </a:p>
          <a:p>
            <a:pPr lvl="1"/>
            <a:r>
              <a:rPr lang="en-US"/>
              <a:t>High vs. Low</a:t>
            </a:r>
          </a:p>
          <a:p>
            <a:pPr lvl="1"/>
            <a:r>
              <a:rPr lang="en-US"/>
              <a:t>(+1) vs. (-1)</a:t>
            </a:r>
          </a:p>
          <a:p>
            <a:pPr lvl="1"/>
            <a:r>
              <a:rPr lang="en-US"/>
              <a:t>(+) vs. (-)</a:t>
            </a:r>
          </a:p>
          <a:p>
            <a:r>
              <a:rPr lang="en-US"/>
              <a:t>Example of factor levels</a:t>
            </a:r>
          </a:p>
          <a:p>
            <a:pPr lvl="1"/>
            <a:r>
              <a:rPr lang="en-US"/>
              <a:t>A study on how two factors affect the taste of cakes.</a:t>
            </a:r>
          </a:p>
          <a:p>
            <a:endParaRPr lang="en-US" dirty="0"/>
          </a:p>
        </p:txBody>
      </p:sp>
      <p:grpSp>
        <p:nvGrpSpPr>
          <p:cNvPr id="4" name="Group 3"/>
          <p:cNvGrpSpPr/>
          <p:nvPr/>
        </p:nvGrpSpPr>
        <p:grpSpPr>
          <a:xfrm>
            <a:off x="1575866" y="3733800"/>
            <a:ext cx="8227467" cy="2289465"/>
            <a:chOff x="152400" y="4038600"/>
            <a:chExt cx="8227467" cy="2289465"/>
          </a:xfrm>
        </p:grpSpPr>
        <p:pic>
          <p:nvPicPr>
            <p:cNvPr id="94211" name="Picture 3"/>
            <p:cNvPicPr>
              <a:picLocks noChangeAspect="1" noChangeArrowheads="1"/>
            </p:cNvPicPr>
            <p:nvPr/>
          </p:nvPicPr>
          <p:blipFill>
            <a:blip r:embed="rId4" cstate="print"/>
            <a:srcRect/>
            <a:stretch>
              <a:fillRect/>
            </a:stretch>
          </p:blipFill>
          <p:spPr bwMode="auto">
            <a:xfrm>
              <a:off x="1638175" y="4572000"/>
              <a:ext cx="6068487"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2524573" y="4819651"/>
              <a:ext cx="1999718" cy="1508414"/>
            </a:xfrm>
            <a:prstGeom prst="wedgeRoundRectCallout">
              <a:avLst>
                <a:gd name="adj1" fmla="val -105133"/>
                <a:gd name="adj2" fmla="val 37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52400" y="5257800"/>
              <a:ext cx="1526893" cy="369332"/>
            </a:xfrm>
            <a:prstGeom prst="rect">
              <a:avLst/>
            </a:prstGeom>
            <a:noFill/>
          </p:spPr>
          <p:txBody>
            <a:bodyPr wrap="none" rtlCol="0">
              <a:spAutoFit/>
            </a:bodyPr>
            <a:lstStyle/>
            <a:p>
              <a:r>
                <a:rPr lang="en-US" b="1" dirty="0">
                  <a:solidFill>
                    <a:srgbClr val="FF0000"/>
                  </a:solidFill>
                </a:rPr>
                <a:t>Two Factors</a:t>
              </a:r>
            </a:p>
          </p:txBody>
        </p:sp>
        <p:sp>
          <p:nvSpPr>
            <p:cNvPr id="9" name="Rounded Rectangular Callout 8"/>
            <p:cNvSpPr/>
            <p:nvPr/>
          </p:nvSpPr>
          <p:spPr>
            <a:xfrm>
              <a:off x="6820263" y="4800600"/>
              <a:ext cx="592509" cy="838200"/>
            </a:xfrm>
            <a:prstGeom prst="wedgeRoundRectCallout">
              <a:avLst>
                <a:gd name="adj1" fmla="val 114695"/>
                <a:gd name="adj2" fmla="val -93400"/>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6968390" y="4038600"/>
              <a:ext cx="1411477" cy="369332"/>
            </a:xfrm>
            <a:prstGeom prst="rect">
              <a:avLst/>
            </a:prstGeom>
            <a:noFill/>
          </p:spPr>
          <p:txBody>
            <a:bodyPr wrap="none" rtlCol="0">
              <a:spAutoFit/>
            </a:bodyPr>
            <a:lstStyle/>
            <a:p>
              <a:r>
                <a:rPr lang="en-US" b="1" dirty="0">
                  <a:solidFill>
                    <a:srgbClr val="FF0000"/>
                  </a:solidFill>
                </a:rPr>
                <a:t>Two Levels</a:t>
              </a:r>
            </a:p>
          </p:txBody>
        </p:sp>
      </p:grpSp>
      <p:sp>
        <p:nvSpPr>
          <p:cNvPr id="14" name="Date Placeholder 13">
            <a:extLst>
              <a:ext uri="{FF2B5EF4-FFF2-40B4-BE49-F238E27FC236}">
                <a16:creationId xmlns:a16="http://schemas.microsoft.com/office/drawing/2014/main" id="{AC20AA25-DF0C-456C-9721-75F5973E51EE}"/>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60DB9CF5-49B0-4ECE-A90D-8007EE5A65E6}"/>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0A76AF81-CBE4-41AD-87B6-270705F26F8D}"/>
              </a:ext>
            </a:extLst>
          </p:cNvPr>
          <p:cNvSpPr>
            <a:spLocks noGrp="1"/>
          </p:cNvSpPr>
          <p:nvPr>
            <p:ph type="sldNum" sz="quarter" idx="4"/>
          </p:nvPr>
        </p:nvSpPr>
        <p:spPr/>
        <p:txBody>
          <a:bodyPr/>
          <a:lstStyle/>
          <a:p>
            <a:fld id="{28B83BC3-069B-46AF-A4E6-C99928E1A4FA}" type="slidenum">
              <a:rPr lang="en-US" smtClean="0"/>
              <a:pPr/>
              <a:t>1023</a:t>
            </a:fld>
            <a:endParaRPr lang="en-US" dirty="0"/>
          </a:p>
        </p:txBody>
      </p:sp>
    </p:spTree>
    <p:custDataLst>
      <p:tags r:id="rId1"/>
    </p:custDataLst>
    <p:extLst>
      <p:ext uri="{BB962C8B-B14F-4D97-AF65-F5344CB8AC3E}">
        <p14:creationId xmlns:p14="http://schemas.microsoft.com/office/powerpoint/2010/main" val="790760167"/>
      </p:ext>
    </p:extLst>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A treatment is a combination of different factors at different levels.</a:t>
            </a:r>
          </a:p>
          <a:p>
            <a:endParaRPr lang="en-US"/>
          </a:p>
          <a:p>
            <a:r>
              <a:rPr lang="en-US"/>
              <a:t>It is a unique scenario setting in an experiment.</a:t>
            </a:r>
          </a:p>
          <a:p>
            <a:endParaRPr lang="en-US"/>
          </a:p>
          <a:p>
            <a:r>
              <a:rPr lang="en-US"/>
              <a:t>Coding treatments:</a:t>
            </a:r>
          </a:p>
          <a:p>
            <a:pPr lvl="1"/>
            <a:r>
              <a:rPr lang="en-US"/>
              <a:t>If there are two factors in an experiment, we name one factor A and the other factor B.</a:t>
            </a:r>
          </a:p>
          <a:p>
            <a:pPr lvl="1"/>
            <a:r>
              <a:rPr lang="en-US"/>
              <a:t>A single treatment in an experiment is named for each factor:</a:t>
            </a:r>
          </a:p>
          <a:p>
            <a:pPr lvl="2"/>
            <a:r>
              <a:rPr lang="en-US"/>
              <a:t>--, +-, -+ and ++</a:t>
            </a:r>
          </a:p>
          <a:p>
            <a:pPr lvl="2"/>
            <a:r>
              <a:rPr lang="en-US"/>
              <a:t>l, a, b and ab</a:t>
            </a:r>
          </a:p>
          <a:p>
            <a:endParaRPr lang="en-US"/>
          </a:p>
          <a:p>
            <a:pPr lvl="1"/>
            <a:endParaRPr lang="en-US"/>
          </a:p>
          <a:p>
            <a:endParaRPr lang="en-US" dirty="0"/>
          </a:p>
        </p:txBody>
      </p:sp>
      <p:sp>
        <p:nvSpPr>
          <p:cNvPr id="9" name="Date Placeholder 8">
            <a:extLst>
              <a:ext uri="{FF2B5EF4-FFF2-40B4-BE49-F238E27FC236}">
                <a16:creationId xmlns:a16="http://schemas.microsoft.com/office/drawing/2014/main" id="{B6559DB5-E093-4520-96BB-36F8156CA9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C1A1D31-C975-49F4-AA59-565F3A38B81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6E0A31-6AF4-41EB-B859-1DDD0D929CB3}"/>
              </a:ext>
            </a:extLst>
          </p:cNvPr>
          <p:cNvSpPr>
            <a:spLocks noGrp="1"/>
          </p:cNvSpPr>
          <p:nvPr>
            <p:ph type="sldNum" sz="quarter" idx="4"/>
          </p:nvPr>
        </p:nvSpPr>
        <p:spPr/>
        <p:txBody>
          <a:bodyPr/>
          <a:lstStyle/>
          <a:p>
            <a:fld id="{28B83BC3-069B-46AF-A4E6-C99928E1A4FA}" type="slidenum">
              <a:rPr lang="en-US" smtClean="0"/>
              <a:pPr/>
              <a:t>1024</a:t>
            </a:fld>
            <a:endParaRPr lang="en-US" dirty="0"/>
          </a:p>
        </p:txBody>
      </p:sp>
    </p:spTree>
    <p:custDataLst>
      <p:tags r:id="rId1"/>
    </p:custDataLst>
    <p:extLst>
      <p:ext uri="{BB962C8B-B14F-4D97-AF65-F5344CB8AC3E}">
        <p14:creationId xmlns:p14="http://schemas.microsoft.com/office/powerpoint/2010/main" val="985968895"/>
      </p:ext>
    </p:extLst>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Combination</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a:t>
            </a:r>
          </a:p>
          <a:p>
            <a:endParaRPr lang="en-US" dirty="0"/>
          </a:p>
        </p:txBody>
      </p:sp>
      <p:sp>
        <p:nvSpPr>
          <p:cNvPr id="12" name="TextBox 11"/>
          <p:cNvSpPr txBox="1"/>
          <p:nvPr/>
        </p:nvSpPr>
        <p:spPr>
          <a:xfrm>
            <a:off x="3161344" y="4610100"/>
            <a:ext cx="2528256" cy="461665"/>
          </a:xfrm>
          <a:prstGeom prst="rect">
            <a:avLst/>
          </a:prstGeom>
          <a:noFill/>
        </p:spPr>
        <p:txBody>
          <a:bodyPr wrap="none" rtlCol="0">
            <a:spAutoFit/>
          </a:bodyPr>
          <a:lstStyle/>
          <a:p>
            <a:r>
              <a:rPr lang="en-US" sz="2400" b="1" dirty="0">
                <a:solidFill>
                  <a:srgbClr val="FF0000"/>
                </a:solidFill>
              </a:rPr>
              <a:t>Four treatments</a:t>
            </a:r>
          </a:p>
        </p:txBody>
      </p:sp>
      <p:grpSp>
        <p:nvGrpSpPr>
          <p:cNvPr id="6" name="Group 5"/>
          <p:cNvGrpSpPr/>
          <p:nvPr/>
        </p:nvGrpSpPr>
        <p:grpSpPr>
          <a:xfrm>
            <a:off x="1752600" y="2514600"/>
            <a:ext cx="7943850" cy="2667000"/>
            <a:chOff x="228600" y="2514600"/>
            <a:chExt cx="7943850" cy="2667000"/>
          </a:xfrm>
        </p:grpSpPr>
        <p:pic>
          <p:nvPicPr>
            <p:cNvPr id="5" name="Picture 2"/>
            <p:cNvPicPr>
              <a:picLocks noChangeAspect="1" noChangeArrowheads="1"/>
            </p:cNvPicPr>
            <p:nvPr/>
          </p:nvPicPr>
          <p:blipFill>
            <a:blip r:embed="rId4" cstate="print"/>
            <a:srcRect/>
            <a:stretch>
              <a:fillRect/>
            </a:stretch>
          </p:blipFill>
          <p:spPr bwMode="auto">
            <a:xfrm>
              <a:off x="228600" y="2514600"/>
              <a:ext cx="4495800" cy="185606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6259" name="Picture 3"/>
            <p:cNvPicPr>
              <a:picLocks noChangeAspect="1" noChangeArrowheads="1"/>
            </p:cNvPicPr>
            <p:nvPr/>
          </p:nvPicPr>
          <p:blipFill>
            <a:blip r:embed="rId5" cstate="print"/>
            <a:srcRect/>
            <a:stretch>
              <a:fillRect/>
            </a:stretch>
          </p:blipFill>
          <p:spPr bwMode="auto">
            <a:xfrm>
              <a:off x="4972050" y="3505200"/>
              <a:ext cx="3200400" cy="1676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1" name="Rounded Rectangular Callout 10"/>
            <p:cNvSpPr/>
            <p:nvPr/>
          </p:nvSpPr>
          <p:spPr>
            <a:xfrm>
              <a:off x="5011882" y="4038600"/>
              <a:ext cx="3082636" cy="1143000"/>
            </a:xfrm>
            <a:prstGeom prst="wedgeRoundRectCallout">
              <a:avLst>
                <a:gd name="adj1" fmla="val -77745"/>
                <a:gd name="adj2" fmla="val 20357"/>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Arrow 15"/>
            <p:cNvSpPr/>
            <p:nvPr/>
          </p:nvSpPr>
          <p:spPr>
            <a:xfrm>
              <a:off x="4629150" y="370137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grpSp>
      <p:sp>
        <p:nvSpPr>
          <p:cNvPr id="13" name="Date Placeholder 12">
            <a:extLst>
              <a:ext uri="{FF2B5EF4-FFF2-40B4-BE49-F238E27FC236}">
                <a16:creationId xmlns:a16="http://schemas.microsoft.com/office/drawing/2014/main" id="{48F06C46-1C16-43E2-8629-CCA30BC0344F}"/>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7C47CAEA-F5CC-41BC-82F3-08520E16A53F}"/>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950B587F-A11D-4F81-BA69-E3409412CDF7}"/>
              </a:ext>
            </a:extLst>
          </p:cNvPr>
          <p:cNvSpPr>
            <a:spLocks noGrp="1"/>
          </p:cNvSpPr>
          <p:nvPr>
            <p:ph type="sldNum" sz="quarter" idx="4"/>
          </p:nvPr>
        </p:nvSpPr>
        <p:spPr/>
        <p:txBody>
          <a:bodyPr/>
          <a:lstStyle/>
          <a:p>
            <a:fld id="{28B83BC3-069B-46AF-A4E6-C99928E1A4FA}" type="slidenum">
              <a:rPr lang="en-US" smtClean="0"/>
              <a:pPr/>
              <a:t>1025</a:t>
            </a:fld>
            <a:endParaRPr lang="en-US" dirty="0"/>
          </a:p>
        </p:txBody>
      </p:sp>
    </p:spTree>
    <p:custDataLst>
      <p:tags r:id="rId1"/>
    </p:custDataLst>
    <p:extLst>
      <p:ext uri="{BB962C8B-B14F-4D97-AF65-F5344CB8AC3E}">
        <p14:creationId xmlns:p14="http://schemas.microsoft.com/office/powerpoint/2010/main" val="729364297"/>
      </p:ext>
    </p:extLst>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A response is the output of a process, a system, or a product.</a:t>
            </a:r>
          </a:p>
          <a:p>
            <a:endParaRPr lang="en-US"/>
          </a:p>
          <a:p>
            <a:r>
              <a:rPr lang="en-US"/>
              <a:t>It is the outcome we are interested to improve by optimizing the settings of factors.</a:t>
            </a:r>
          </a:p>
          <a:p>
            <a:endParaRPr lang="en-US"/>
          </a:p>
          <a:p>
            <a:r>
              <a:rPr lang="en-US"/>
              <a:t>In an experiment, we observe, record, and analyze the corresponding changes occurring in the response after changing the settings of different factors.</a:t>
            </a:r>
            <a:endParaRPr lang="en-US" dirty="0"/>
          </a:p>
        </p:txBody>
      </p:sp>
      <p:sp>
        <p:nvSpPr>
          <p:cNvPr id="9" name="Date Placeholder 8">
            <a:extLst>
              <a:ext uri="{FF2B5EF4-FFF2-40B4-BE49-F238E27FC236}">
                <a16:creationId xmlns:a16="http://schemas.microsoft.com/office/drawing/2014/main" id="{9B99DF42-3DF1-4C19-91CE-56CEB47B9DA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BD0E312-32D9-4E6B-8334-94C2DDC5628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16409F3-7D05-4810-8AF8-8301BDF749EA}"/>
              </a:ext>
            </a:extLst>
          </p:cNvPr>
          <p:cNvSpPr>
            <a:spLocks noGrp="1"/>
          </p:cNvSpPr>
          <p:nvPr>
            <p:ph type="sldNum" sz="quarter" idx="4"/>
          </p:nvPr>
        </p:nvSpPr>
        <p:spPr/>
        <p:txBody>
          <a:bodyPr/>
          <a:lstStyle/>
          <a:p>
            <a:fld id="{28B83BC3-069B-46AF-A4E6-C99928E1A4FA}" type="slidenum">
              <a:rPr lang="en-US" smtClean="0"/>
              <a:pPr/>
              <a:t>1026</a:t>
            </a:fld>
            <a:endParaRPr lang="en-US" dirty="0"/>
          </a:p>
        </p:txBody>
      </p:sp>
    </p:spTree>
    <p:custDataLst>
      <p:tags r:id="rId1"/>
    </p:custDataLst>
    <p:extLst>
      <p:ext uri="{BB962C8B-B14F-4D97-AF65-F5344CB8AC3E}">
        <p14:creationId xmlns:p14="http://schemas.microsoft.com/office/powerpoint/2010/main" val="3357330015"/>
      </p:ext>
    </p:extLst>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Response</a:t>
            </a:r>
            <a:endParaRPr lang="en-US" dirty="0"/>
          </a:p>
        </p:txBody>
      </p:sp>
      <p:sp>
        <p:nvSpPr>
          <p:cNvPr id="3" name="Content Placeholder 2"/>
          <p:cNvSpPr>
            <a:spLocks noGrp="1"/>
          </p:cNvSpPr>
          <p:nvPr>
            <p:ph idx="1"/>
          </p:nvPr>
        </p:nvSpPr>
        <p:spPr/>
        <p:txBody>
          <a:bodyPr/>
          <a:lstStyle/>
          <a:p>
            <a:r>
              <a:rPr lang="en-US"/>
              <a:t>Example of treatment</a:t>
            </a:r>
          </a:p>
          <a:p>
            <a:pPr lvl="1"/>
            <a:r>
              <a:rPr lang="en-US"/>
              <a:t>A study on how two factors affect the taste of cakes. We use a predefined metric to measure the cake’s tastiness.</a:t>
            </a:r>
          </a:p>
          <a:p>
            <a:pPr lvl="1"/>
            <a:r>
              <a:rPr lang="en-US"/>
              <a:t>After running each treatment, we obtain and record the resulting response value.</a:t>
            </a:r>
          </a:p>
          <a:p>
            <a:endParaRPr lang="en-US" dirty="0"/>
          </a:p>
        </p:txBody>
      </p:sp>
      <p:sp>
        <p:nvSpPr>
          <p:cNvPr id="9" name="TextBox 8"/>
          <p:cNvSpPr txBox="1"/>
          <p:nvPr/>
        </p:nvSpPr>
        <p:spPr>
          <a:xfrm>
            <a:off x="6208528" y="5551585"/>
            <a:ext cx="2286000" cy="461665"/>
          </a:xfrm>
          <a:prstGeom prst="rect">
            <a:avLst/>
          </a:prstGeom>
          <a:noFill/>
        </p:spPr>
        <p:txBody>
          <a:bodyPr wrap="square" rtlCol="0">
            <a:spAutoFit/>
          </a:bodyPr>
          <a:lstStyle/>
          <a:p>
            <a:r>
              <a:rPr lang="en-US" sz="2400" b="1" dirty="0">
                <a:solidFill>
                  <a:srgbClr val="FF0000"/>
                </a:solidFill>
              </a:rPr>
              <a:t>One response</a:t>
            </a:r>
          </a:p>
        </p:txBody>
      </p:sp>
      <p:pic>
        <p:nvPicPr>
          <p:cNvPr id="97285" name="Picture 5"/>
          <p:cNvPicPr>
            <a:picLocks noChangeAspect="1" noChangeArrowheads="1"/>
          </p:cNvPicPr>
          <p:nvPr/>
        </p:nvPicPr>
        <p:blipFill>
          <a:blip r:embed="rId4" cstate="print"/>
          <a:srcRect/>
          <a:stretch>
            <a:fillRect/>
          </a:stretch>
        </p:blipFill>
        <p:spPr bwMode="auto">
          <a:xfrm>
            <a:off x="6515101" y="4065929"/>
            <a:ext cx="3352800" cy="137521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97284" name="Picture 4"/>
          <p:cNvPicPr>
            <a:picLocks noChangeAspect="1" noChangeArrowheads="1"/>
          </p:cNvPicPr>
          <p:nvPr/>
        </p:nvPicPr>
        <p:blipFill>
          <a:blip r:embed="rId5" cstate="print"/>
          <a:srcRect/>
          <a:stretch>
            <a:fillRect/>
          </a:stretch>
        </p:blipFill>
        <p:spPr bwMode="auto">
          <a:xfrm>
            <a:off x="1753467" y="3840945"/>
            <a:ext cx="4634654"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Rounded Rectangular Callout 7"/>
          <p:cNvSpPr/>
          <p:nvPr/>
        </p:nvSpPr>
        <p:spPr>
          <a:xfrm>
            <a:off x="9125458" y="4100718"/>
            <a:ext cx="779318" cy="1385455"/>
          </a:xfrm>
          <a:prstGeom prst="wedgeRoundRectCallout">
            <a:avLst>
              <a:gd name="adj1" fmla="val -132229"/>
              <a:gd name="adj2" fmla="val 7229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a:off x="6208528" y="448864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5592B176-76B9-4D44-BADF-A101367662FD}"/>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69112BC0-3E63-4EF1-ADCB-2DCF8255656B}"/>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5F91DE66-9006-4C38-94B5-FB15034B2C31}"/>
              </a:ext>
            </a:extLst>
          </p:cNvPr>
          <p:cNvSpPr>
            <a:spLocks noGrp="1"/>
          </p:cNvSpPr>
          <p:nvPr>
            <p:ph type="sldNum" sz="quarter" idx="4"/>
          </p:nvPr>
        </p:nvSpPr>
        <p:spPr/>
        <p:txBody>
          <a:bodyPr/>
          <a:lstStyle/>
          <a:p>
            <a:fld id="{28B83BC3-069B-46AF-A4E6-C99928E1A4FA}" type="slidenum">
              <a:rPr lang="en-US" smtClean="0"/>
              <a:pPr/>
              <a:t>1027</a:t>
            </a:fld>
            <a:endParaRPr lang="en-US" dirty="0"/>
          </a:p>
        </p:txBody>
      </p:sp>
    </p:spTree>
    <p:custDataLst>
      <p:tags r:id="rId1"/>
    </p:custDataLst>
    <p:extLst>
      <p:ext uri="{BB962C8B-B14F-4D97-AF65-F5344CB8AC3E}">
        <p14:creationId xmlns:p14="http://schemas.microsoft.com/office/powerpoint/2010/main" val="12391429"/>
      </p:ext>
    </p:extLst>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Main effect is the average change in the response resulting from the change in the levels of a factor.</a:t>
            </a:r>
          </a:p>
          <a:p>
            <a:endParaRPr lang="en-US"/>
          </a:p>
          <a:p>
            <a:r>
              <a:rPr lang="en-US"/>
              <a:t>It captures the effect of a factor alone on the response without taking into consideration other factors.</a:t>
            </a:r>
          </a:p>
          <a:p>
            <a:endParaRPr lang="en-US"/>
          </a:p>
          <a:p>
            <a:r>
              <a:rPr lang="en-US"/>
              <a:t>In the baking cake example, the main effects of temperature and time length are</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51773675"/>
              </p:ext>
            </p:extLst>
          </p:nvPr>
        </p:nvGraphicFramePr>
        <p:xfrm>
          <a:off x="3780631" y="4572000"/>
          <a:ext cx="3817937" cy="654050"/>
        </p:xfrm>
        <a:graphic>
          <a:graphicData uri="http://schemas.openxmlformats.org/presentationml/2006/ole">
            <mc:AlternateContent xmlns:mc="http://schemas.openxmlformats.org/markup-compatibility/2006">
              <mc:Choice xmlns:v="urn:schemas-microsoft-com:vml" Requires="v">
                <p:oleObj name="Equation" r:id="rId4" imgW="2298700" imgH="393700" progId="Equation.3">
                  <p:embed/>
                </p:oleObj>
              </mc:Choice>
              <mc:Fallback>
                <p:oleObj name="Equation" r:id="rId4" imgW="2298700" imgH="3937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0631" y="45720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8307" name="Object 3"/>
          <p:cNvGraphicFramePr>
            <a:graphicFrameLocks noChangeAspect="1"/>
          </p:cNvGraphicFramePr>
          <p:nvPr>
            <p:extLst>
              <p:ext uri="{D42A27DB-BD31-4B8C-83A1-F6EECF244321}">
                <p14:modId xmlns:p14="http://schemas.microsoft.com/office/powerpoint/2010/main" val="2782893243"/>
              </p:ext>
            </p:extLst>
          </p:nvPr>
        </p:nvGraphicFramePr>
        <p:xfrm>
          <a:off x="3856831" y="5638800"/>
          <a:ext cx="3817937" cy="654050"/>
        </p:xfrm>
        <a:graphic>
          <a:graphicData uri="http://schemas.openxmlformats.org/presentationml/2006/ole">
            <mc:AlternateContent xmlns:mc="http://schemas.openxmlformats.org/markup-compatibility/2006">
              <mc:Choice xmlns:v="urn:schemas-microsoft-com:vml" Requires="v">
                <p:oleObj name="Equation" r:id="rId6" imgW="2298700" imgH="393700" progId="Equation.3">
                  <p:embed/>
                </p:oleObj>
              </mc:Choice>
              <mc:Fallback>
                <p:oleObj name="Equation" r:id="rId6" imgW="2298700" imgH="393700" progId="Equation.3">
                  <p:embed/>
                  <p:pic>
                    <p:nvPicPr>
                      <p:cNvPr id="9830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6831" y="5638800"/>
                        <a:ext cx="3817937"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87B97D2A-8955-4400-A601-E2F51791C3B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2004D3B-490C-447D-BB1B-9CF2A413C71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166A85C-FF2B-42EE-85C7-715D92BFD92A}"/>
              </a:ext>
            </a:extLst>
          </p:cNvPr>
          <p:cNvSpPr>
            <a:spLocks noGrp="1"/>
          </p:cNvSpPr>
          <p:nvPr>
            <p:ph type="sldNum" sz="quarter" idx="4"/>
          </p:nvPr>
        </p:nvSpPr>
        <p:spPr/>
        <p:txBody>
          <a:bodyPr/>
          <a:lstStyle/>
          <a:p>
            <a:fld id="{28B83BC3-069B-46AF-A4E6-C99928E1A4FA}" type="slidenum">
              <a:rPr lang="en-US" smtClean="0"/>
              <a:pPr/>
              <a:t>1028</a:t>
            </a:fld>
            <a:endParaRPr lang="en-US" dirty="0"/>
          </a:p>
        </p:txBody>
      </p:sp>
    </p:spTree>
    <p:custDataLst>
      <p:tags r:id="rId1"/>
    </p:custDataLst>
    <p:extLst>
      <p:ext uri="{BB962C8B-B14F-4D97-AF65-F5344CB8AC3E}">
        <p14:creationId xmlns:p14="http://schemas.microsoft.com/office/powerpoint/2010/main" val="2889420134"/>
      </p:ext>
    </p:extLst>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Main Effect</a:t>
            </a:r>
            <a:endParaRPr lang="en-US" dirty="0"/>
          </a:p>
        </p:txBody>
      </p:sp>
      <p:sp>
        <p:nvSpPr>
          <p:cNvPr id="3" name="Content Placeholder 2"/>
          <p:cNvSpPr>
            <a:spLocks noGrp="1"/>
          </p:cNvSpPr>
          <p:nvPr>
            <p:ph idx="1"/>
          </p:nvPr>
        </p:nvSpPr>
        <p:spPr/>
        <p:txBody>
          <a:bodyPr/>
          <a:lstStyle/>
          <a:p>
            <a:r>
              <a:rPr lang="en-US"/>
              <a:t>Interpretation of main effect in the example:</a:t>
            </a:r>
          </a:p>
          <a:p>
            <a:pPr lvl="1"/>
            <a:endParaRPr lang="en-US"/>
          </a:p>
          <a:p>
            <a:pPr lvl="1"/>
            <a:r>
              <a:rPr lang="en-US"/>
              <a:t>By changing the temperature level of the oven from high to low, the response (i.e., tastiness of the cake) increases by 6 measurement units.</a:t>
            </a:r>
          </a:p>
          <a:p>
            <a:pPr lvl="1"/>
            <a:endParaRPr lang="en-US"/>
          </a:p>
          <a:p>
            <a:pPr lvl="1"/>
            <a:r>
              <a:rPr lang="en-US"/>
              <a:t>By changing the time length of baking from high to low, the response (i.e., tastiness of the cake) increases by 2 measurement units.</a:t>
            </a:r>
          </a:p>
          <a:p>
            <a:endParaRPr lang="en-US" dirty="0"/>
          </a:p>
        </p:txBody>
      </p:sp>
      <p:sp>
        <p:nvSpPr>
          <p:cNvPr id="9" name="Date Placeholder 8">
            <a:extLst>
              <a:ext uri="{FF2B5EF4-FFF2-40B4-BE49-F238E27FC236}">
                <a16:creationId xmlns:a16="http://schemas.microsoft.com/office/drawing/2014/main" id="{9494CE4D-F384-4F96-9826-86ABBB3ABBF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C3E84D5-F15C-4110-B426-26FA5CD381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329784E-F4C5-4E93-99A6-817D5EAFDB23}"/>
              </a:ext>
            </a:extLst>
          </p:cNvPr>
          <p:cNvSpPr>
            <a:spLocks noGrp="1"/>
          </p:cNvSpPr>
          <p:nvPr>
            <p:ph type="sldNum" sz="quarter" idx="4"/>
          </p:nvPr>
        </p:nvSpPr>
        <p:spPr/>
        <p:txBody>
          <a:bodyPr/>
          <a:lstStyle/>
          <a:p>
            <a:fld id="{28B83BC3-069B-46AF-A4E6-C99928E1A4FA}" type="slidenum">
              <a:rPr lang="en-US" smtClean="0"/>
              <a:pPr/>
              <a:t>1029</a:t>
            </a:fld>
            <a:endParaRPr lang="en-US" dirty="0"/>
          </a:p>
        </p:txBody>
      </p:sp>
    </p:spTree>
    <p:custDataLst>
      <p:tags r:id="rId1"/>
    </p:custDataLst>
    <p:extLst>
      <p:ext uri="{BB962C8B-B14F-4D97-AF65-F5344CB8AC3E}">
        <p14:creationId xmlns:p14="http://schemas.microsoft.com/office/powerpoint/2010/main" val="39697743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6: Correlation Matrix</a:t>
            </a:r>
          </a:p>
        </p:txBody>
      </p:sp>
      <p:sp>
        <p:nvSpPr>
          <p:cNvPr id="6" name="Content Placeholder 5"/>
          <p:cNvSpPr>
            <a:spLocks noGrp="1"/>
          </p:cNvSpPr>
          <p:nvPr>
            <p:ph idx="1"/>
          </p:nvPr>
        </p:nvSpPr>
        <p:spPr/>
        <p:txBody>
          <a:bodyPr/>
          <a:lstStyle/>
          <a:p>
            <a:r>
              <a:rPr lang="en-US" dirty="0"/>
              <a:t>This is the top portion of the house. It identifies the way “how” items either support (positive) or conflict (negative) with one another.</a:t>
            </a:r>
          </a:p>
          <a:p>
            <a:endParaRPr lang="en-US" dirty="0"/>
          </a:p>
        </p:txBody>
      </p:sp>
      <p:pic>
        <p:nvPicPr>
          <p:cNvPr id="16391"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1070" y="2930526"/>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b="25018"/>
          <a:stretch>
            <a:fillRect/>
          </a:stretch>
        </p:blipFill>
        <p:spPr bwMode="auto">
          <a:xfrm>
            <a:off x="2971800" y="2317146"/>
            <a:ext cx="4838010" cy="4388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 name="Rectangle 77"/>
          <p:cNvSpPr>
            <a:spLocks noChangeAspect="1"/>
          </p:cNvSpPr>
          <p:nvPr/>
        </p:nvSpPr>
        <p:spPr>
          <a:xfrm>
            <a:off x="4267200" y="2331720"/>
            <a:ext cx="2209800" cy="1325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dirty="0"/>
          </a:p>
        </p:txBody>
      </p:sp>
      <p:grpSp>
        <p:nvGrpSpPr>
          <p:cNvPr id="16392" name="Group 44"/>
          <p:cNvGrpSpPr>
            <a:grpSpLocks/>
          </p:cNvGrpSpPr>
          <p:nvPr/>
        </p:nvGrpSpPr>
        <p:grpSpPr bwMode="auto">
          <a:xfrm>
            <a:off x="1846262" y="3548064"/>
            <a:ext cx="2116138" cy="1100137"/>
            <a:chOff x="295275" y="2728913"/>
            <a:chExt cx="2116138" cy="1100137"/>
          </a:xfrm>
        </p:grpSpPr>
        <p:sp>
          <p:nvSpPr>
            <p:cNvPr id="12" name="Rectangle 178"/>
            <p:cNvSpPr>
              <a:spLocks noChangeArrowheads="1"/>
            </p:cNvSpPr>
            <p:nvPr/>
          </p:nvSpPr>
          <p:spPr bwMode="auto">
            <a:xfrm>
              <a:off x="839788" y="2830513"/>
              <a:ext cx="1498600"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Positive</a:t>
              </a:r>
            </a:p>
          </p:txBody>
        </p:sp>
        <p:sp>
          <p:nvSpPr>
            <p:cNvPr id="13" name="Rectangle 179"/>
            <p:cNvSpPr>
              <a:spLocks noChangeArrowheads="1"/>
            </p:cNvSpPr>
            <p:nvPr/>
          </p:nvSpPr>
          <p:spPr bwMode="auto">
            <a:xfrm>
              <a:off x="838200" y="3057525"/>
              <a:ext cx="87153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Positive</a:t>
              </a:r>
            </a:p>
          </p:txBody>
        </p:sp>
        <p:sp>
          <p:nvSpPr>
            <p:cNvPr id="14" name="Rectangle 180"/>
            <p:cNvSpPr>
              <a:spLocks noChangeArrowheads="1"/>
            </p:cNvSpPr>
            <p:nvPr/>
          </p:nvSpPr>
          <p:spPr bwMode="auto">
            <a:xfrm>
              <a:off x="838200" y="3298825"/>
              <a:ext cx="931863"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Negative</a:t>
              </a:r>
            </a:p>
          </p:txBody>
        </p:sp>
        <p:sp>
          <p:nvSpPr>
            <p:cNvPr id="15" name="Oval 181"/>
            <p:cNvSpPr>
              <a:spLocks noChangeArrowheads="1"/>
            </p:cNvSpPr>
            <p:nvPr/>
          </p:nvSpPr>
          <p:spPr bwMode="auto">
            <a:xfrm>
              <a:off x="717550" y="3086100"/>
              <a:ext cx="93663" cy="10160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399" name="Group 184"/>
            <p:cNvGrpSpPr>
              <a:grpSpLocks/>
            </p:cNvGrpSpPr>
            <p:nvPr/>
          </p:nvGrpSpPr>
          <p:grpSpPr bwMode="auto">
            <a:xfrm>
              <a:off x="711200" y="2855913"/>
              <a:ext cx="93663" cy="101600"/>
              <a:chOff x="448" y="1799"/>
              <a:chExt cx="59" cy="64"/>
            </a:xfrm>
          </p:grpSpPr>
          <p:sp>
            <p:nvSpPr>
              <p:cNvPr id="31" name="Oval 182"/>
              <p:cNvSpPr>
                <a:spLocks noChangeArrowheads="1"/>
              </p:cNvSpPr>
              <p:nvPr/>
            </p:nvSpPr>
            <p:spPr bwMode="auto">
              <a:xfrm>
                <a:off x="448" y="1799"/>
                <a:ext cx="59" cy="64"/>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2" name="Oval 183"/>
              <p:cNvSpPr>
                <a:spLocks noChangeArrowheads="1"/>
              </p:cNvSpPr>
              <p:nvPr/>
            </p:nvSpPr>
            <p:spPr bwMode="auto">
              <a:xfrm>
                <a:off x="465" y="1817"/>
                <a:ext cx="25" cy="30"/>
              </a:xfrm>
              <a:prstGeom prst="ellipse">
                <a:avLst/>
              </a:prstGeom>
              <a:noFill/>
              <a:ln w="12700">
                <a:solidFill>
                  <a:srgbClr val="FFFFFF"/>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00" name="Group 189"/>
            <p:cNvGrpSpPr>
              <a:grpSpLocks/>
            </p:cNvGrpSpPr>
            <p:nvPr/>
          </p:nvGrpSpPr>
          <p:grpSpPr bwMode="auto">
            <a:xfrm>
              <a:off x="717550" y="3532188"/>
              <a:ext cx="107950" cy="112712"/>
              <a:chOff x="452" y="2225"/>
              <a:chExt cx="68" cy="71"/>
            </a:xfrm>
          </p:grpSpPr>
          <p:sp>
            <p:nvSpPr>
              <p:cNvPr id="27" name="Line 185"/>
              <p:cNvSpPr>
                <a:spLocks noChangeShapeType="1"/>
              </p:cNvSpPr>
              <p:nvPr/>
            </p:nvSpPr>
            <p:spPr bwMode="auto">
              <a:xfrm>
                <a:off x="452" y="2260"/>
                <a:ext cx="68" cy="0"/>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8" name="Line 186"/>
              <p:cNvSpPr>
                <a:spLocks noChangeShapeType="1"/>
              </p:cNvSpPr>
              <p:nvPr/>
            </p:nvSpPr>
            <p:spPr bwMode="auto">
              <a:xfrm>
                <a:off x="486" y="2225"/>
                <a:ext cx="0"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9" name="Line 187"/>
              <p:cNvSpPr>
                <a:spLocks noChangeShapeType="1"/>
              </p:cNvSpPr>
              <p:nvPr/>
            </p:nvSpPr>
            <p:spPr bwMode="auto">
              <a:xfrm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0" name="Line 188"/>
              <p:cNvSpPr>
                <a:spLocks noChangeShapeType="1"/>
              </p:cNvSpPr>
              <p:nvPr/>
            </p:nvSpPr>
            <p:spPr bwMode="auto">
              <a:xfrm flipH="1" flipV="1">
                <a:off x="452" y="2225"/>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01" name="Group 192"/>
            <p:cNvGrpSpPr>
              <a:grpSpLocks/>
            </p:cNvGrpSpPr>
            <p:nvPr/>
          </p:nvGrpSpPr>
          <p:grpSpPr bwMode="auto">
            <a:xfrm>
              <a:off x="717550" y="3305175"/>
              <a:ext cx="107950" cy="112712"/>
              <a:chOff x="452" y="2082"/>
              <a:chExt cx="68" cy="71"/>
            </a:xfrm>
          </p:grpSpPr>
          <p:sp>
            <p:nvSpPr>
              <p:cNvPr id="25" name="Line 190"/>
              <p:cNvSpPr>
                <a:spLocks noChangeShapeType="1"/>
              </p:cNvSpPr>
              <p:nvPr/>
            </p:nvSpPr>
            <p:spPr bwMode="auto">
              <a:xfrm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26" name="Line 191"/>
              <p:cNvSpPr>
                <a:spLocks noChangeShapeType="1"/>
              </p:cNvSpPr>
              <p:nvPr/>
            </p:nvSpPr>
            <p:spPr bwMode="auto">
              <a:xfrm flipH="1" flipV="1">
                <a:off x="452" y="2082"/>
                <a:ext cx="68" cy="71"/>
              </a:xfrm>
              <a:prstGeom prst="line">
                <a:avLst/>
              </a:prstGeom>
              <a:noFill/>
              <a:ln w="12700">
                <a:solidFill>
                  <a:srgbClr val="FFFFFF"/>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sp>
          <p:nvSpPr>
            <p:cNvPr id="19" name="Rectangle 193"/>
            <p:cNvSpPr>
              <a:spLocks noChangeArrowheads="1"/>
            </p:cNvSpPr>
            <p:nvPr/>
          </p:nvSpPr>
          <p:spPr bwMode="auto">
            <a:xfrm>
              <a:off x="839788" y="3511550"/>
              <a:ext cx="15573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Strong Negative</a:t>
              </a:r>
            </a:p>
          </p:txBody>
        </p:sp>
        <p:sp>
          <p:nvSpPr>
            <p:cNvPr id="20" name="Rectangle 194"/>
            <p:cNvSpPr>
              <a:spLocks noChangeArrowheads="1"/>
            </p:cNvSpPr>
            <p:nvPr/>
          </p:nvSpPr>
          <p:spPr bwMode="auto">
            <a:xfrm>
              <a:off x="303213" y="2830513"/>
              <a:ext cx="388937"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1" name="Rectangle 195"/>
            <p:cNvSpPr>
              <a:spLocks noChangeArrowheads="1"/>
            </p:cNvSpPr>
            <p:nvPr/>
          </p:nvSpPr>
          <p:spPr bwMode="auto">
            <a:xfrm>
              <a:off x="303213" y="3057525"/>
              <a:ext cx="388937"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2" name="Rectangle 196"/>
            <p:cNvSpPr>
              <a:spLocks noChangeArrowheads="1"/>
            </p:cNvSpPr>
            <p:nvPr/>
          </p:nvSpPr>
          <p:spPr bwMode="auto">
            <a:xfrm>
              <a:off x="339725" y="3284538"/>
              <a:ext cx="344488" cy="265112"/>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-3</a:t>
              </a:r>
            </a:p>
          </p:txBody>
        </p:sp>
        <p:sp>
          <p:nvSpPr>
            <p:cNvPr id="23" name="Rectangle 197"/>
            <p:cNvSpPr>
              <a:spLocks noChangeArrowheads="1"/>
            </p:cNvSpPr>
            <p:nvPr/>
          </p:nvSpPr>
          <p:spPr bwMode="auto">
            <a:xfrm>
              <a:off x="339725" y="3511550"/>
              <a:ext cx="344488" cy="265113"/>
            </a:xfrm>
            <a:prstGeom prst="rect">
              <a:avLst/>
            </a:prstGeom>
            <a:noFill/>
            <a:ln w="9525">
              <a:noFill/>
              <a:miter lim="800000"/>
              <a:headEnd/>
              <a:tailEnd/>
            </a:ln>
            <a:effectLst/>
          </p:spPr>
          <p:txBody>
            <a:bodyPr wrap="none" lIns="92075" tIns="46038" rIns="92075" bIns="46038">
              <a:spAutoFit/>
            </a:bodyPr>
            <a:lstStyle/>
            <a:p>
              <a:pPr>
                <a:lnSpc>
                  <a:spcPct val="80000"/>
                </a:lnSpc>
                <a:defRPr/>
              </a:pPr>
              <a:r>
                <a:rPr lang="en-US" sz="1400" b="1" dirty="0">
                  <a:solidFill>
                    <a:schemeClr val="accent1">
                      <a:lumMod val="90000"/>
                      <a:lumOff val="10000"/>
                    </a:schemeClr>
                  </a:solidFill>
                </a:rPr>
                <a:t>-9</a:t>
              </a:r>
            </a:p>
          </p:txBody>
        </p:sp>
        <p:sp>
          <p:nvSpPr>
            <p:cNvPr id="24" name="Rectangle 198"/>
            <p:cNvSpPr>
              <a:spLocks noChangeArrowheads="1"/>
            </p:cNvSpPr>
            <p:nvPr/>
          </p:nvSpPr>
          <p:spPr bwMode="auto">
            <a:xfrm>
              <a:off x="295275" y="2728913"/>
              <a:ext cx="2116138" cy="1100137"/>
            </a:xfrm>
            <a:prstGeom prst="rect">
              <a:avLst/>
            </a:prstGeom>
            <a:noFill/>
            <a:ln w="12700">
              <a:solidFill>
                <a:srgbClr val="FFFFFF"/>
              </a:solidFill>
              <a:miter lim="800000"/>
              <a:headEnd/>
              <a:tailEnd/>
            </a:ln>
            <a:effectLst/>
          </p:spPr>
          <p:txBody>
            <a:bodyPr wrap="none" anchor="ctr"/>
            <a:lstStyle/>
            <a:p>
              <a:pPr>
                <a:defRPr/>
              </a:pPr>
              <a:endParaRPr lang="en-IN" dirty="0">
                <a:solidFill>
                  <a:schemeClr val="accent1">
                    <a:lumMod val="90000"/>
                    <a:lumOff val="10000"/>
                  </a:schemeClr>
                </a:solidFill>
              </a:endParaRPr>
            </a:p>
          </p:txBody>
        </p:sp>
        <p:sp>
          <p:nvSpPr>
            <p:cNvPr id="33" name="Oval 181"/>
            <p:cNvSpPr>
              <a:spLocks noChangeArrowheads="1"/>
            </p:cNvSpPr>
            <p:nvPr/>
          </p:nvSpPr>
          <p:spPr bwMode="auto">
            <a:xfrm>
              <a:off x="715963" y="3103563"/>
              <a:ext cx="93662" cy="101600"/>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nvGrpSpPr>
            <p:cNvPr id="16409" name="Group 184"/>
            <p:cNvGrpSpPr>
              <a:grpSpLocks/>
            </p:cNvGrpSpPr>
            <p:nvPr/>
          </p:nvGrpSpPr>
          <p:grpSpPr bwMode="auto">
            <a:xfrm>
              <a:off x="708946" y="2873169"/>
              <a:ext cx="93663" cy="101600"/>
              <a:chOff x="448" y="1799"/>
              <a:chExt cx="59" cy="64"/>
            </a:xfrm>
          </p:grpSpPr>
          <p:sp>
            <p:nvSpPr>
              <p:cNvPr id="35" name="Oval 182"/>
              <p:cNvSpPr>
                <a:spLocks noChangeArrowheads="1"/>
              </p:cNvSpPr>
              <p:nvPr/>
            </p:nvSpPr>
            <p:spPr bwMode="auto">
              <a:xfrm>
                <a:off x="448" y="1799"/>
                <a:ext cx="59" cy="64"/>
              </a:xfrm>
              <a:prstGeom prst="ellipse">
                <a:avLst/>
              </a:prstGeom>
              <a:noFill/>
              <a:ln w="12700">
                <a:solidFill>
                  <a:schemeClr val="accent1">
                    <a:lumMod val="90000"/>
                    <a:lumOff val="1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sp>
            <p:nvSpPr>
              <p:cNvPr id="36" name="Oval 183"/>
              <p:cNvSpPr>
                <a:spLocks noChangeArrowheads="1"/>
              </p:cNvSpPr>
              <p:nvPr/>
            </p:nvSpPr>
            <p:spPr bwMode="auto">
              <a:xfrm>
                <a:off x="465" y="1817"/>
                <a:ext cx="25" cy="30"/>
              </a:xfrm>
              <a:prstGeom prst="ellipse">
                <a:avLst/>
              </a:prstGeom>
              <a:noFill/>
              <a:ln w="12700">
                <a:solidFill>
                  <a:schemeClr val="tx2">
                    <a:lumMod val="50000"/>
                  </a:schemeClr>
                </a:solidFill>
                <a:round/>
                <a:headEnd/>
                <a:tailEnd/>
              </a:ln>
              <a:effectLst/>
            </p:spPr>
            <p:txBody>
              <a:bodyPr wrap="none" anchor="ctr"/>
              <a:lstStyle/>
              <a:p>
                <a:pPr>
                  <a:defRPr/>
                </a:pPr>
                <a:endParaRPr lang="en-IN" dirty="0">
                  <a:solidFill>
                    <a:schemeClr val="accent1">
                      <a:lumMod val="90000"/>
                      <a:lumOff val="10000"/>
                    </a:schemeClr>
                  </a:solidFill>
                </a:endParaRPr>
              </a:p>
            </p:txBody>
          </p:sp>
        </p:grpSp>
        <p:grpSp>
          <p:nvGrpSpPr>
            <p:cNvPr id="16410" name="Group 189"/>
            <p:cNvGrpSpPr>
              <a:grpSpLocks/>
            </p:cNvGrpSpPr>
            <p:nvPr/>
          </p:nvGrpSpPr>
          <p:grpSpPr bwMode="auto">
            <a:xfrm>
              <a:off x="715296" y="3549444"/>
              <a:ext cx="107950" cy="112712"/>
              <a:chOff x="452" y="2225"/>
              <a:chExt cx="68" cy="71"/>
            </a:xfrm>
          </p:grpSpPr>
          <p:sp>
            <p:nvSpPr>
              <p:cNvPr id="38" name="Line 185"/>
              <p:cNvSpPr>
                <a:spLocks noChangeShapeType="1"/>
              </p:cNvSpPr>
              <p:nvPr/>
            </p:nvSpPr>
            <p:spPr bwMode="auto">
              <a:xfrm>
                <a:off x="452" y="2260"/>
                <a:ext cx="68" cy="0"/>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39" name="Line 186"/>
              <p:cNvSpPr>
                <a:spLocks noChangeShapeType="1"/>
              </p:cNvSpPr>
              <p:nvPr/>
            </p:nvSpPr>
            <p:spPr bwMode="auto">
              <a:xfrm>
                <a:off x="486" y="2225"/>
                <a:ext cx="0"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0" name="Line 187"/>
              <p:cNvSpPr>
                <a:spLocks noChangeShapeType="1"/>
              </p:cNvSpPr>
              <p:nvPr/>
            </p:nvSpPr>
            <p:spPr bwMode="auto">
              <a:xfrm flipV="1">
                <a:off x="452" y="2225"/>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1" name="Line 188"/>
              <p:cNvSpPr>
                <a:spLocks noChangeShapeType="1"/>
              </p:cNvSpPr>
              <p:nvPr/>
            </p:nvSpPr>
            <p:spPr bwMode="auto">
              <a:xfrm flipH="1" flipV="1">
                <a:off x="452" y="2225"/>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nvGrpSpPr>
            <p:cNvPr id="16411" name="Group 192"/>
            <p:cNvGrpSpPr>
              <a:grpSpLocks/>
            </p:cNvGrpSpPr>
            <p:nvPr/>
          </p:nvGrpSpPr>
          <p:grpSpPr bwMode="auto">
            <a:xfrm>
              <a:off x="715296" y="3322431"/>
              <a:ext cx="107950" cy="112712"/>
              <a:chOff x="452" y="2082"/>
              <a:chExt cx="68" cy="71"/>
            </a:xfrm>
          </p:grpSpPr>
          <p:sp>
            <p:nvSpPr>
              <p:cNvPr id="43" name="Line 190"/>
              <p:cNvSpPr>
                <a:spLocks noChangeShapeType="1"/>
              </p:cNvSpPr>
              <p:nvPr/>
            </p:nvSpPr>
            <p:spPr bwMode="auto">
              <a:xfrm flipV="1">
                <a:off x="452" y="2082"/>
                <a:ext cx="68" cy="71"/>
              </a:xfrm>
              <a:prstGeom prst="line">
                <a:avLst/>
              </a:prstGeom>
              <a:noFill/>
              <a:ln w="12700">
                <a:solidFill>
                  <a:schemeClr val="tx2">
                    <a:lumMod val="5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sp>
            <p:nvSpPr>
              <p:cNvPr id="44" name="Line 191"/>
              <p:cNvSpPr>
                <a:spLocks noChangeShapeType="1"/>
              </p:cNvSpPr>
              <p:nvPr/>
            </p:nvSpPr>
            <p:spPr bwMode="auto">
              <a:xfrm flipH="1" flipV="1">
                <a:off x="452" y="2082"/>
                <a:ext cx="68" cy="71"/>
              </a:xfrm>
              <a:prstGeom prst="line">
                <a:avLst/>
              </a:prstGeom>
              <a:noFill/>
              <a:ln w="12700">
                <a:solidFill>
                  <a:schemeClr val="accent1">
                    <a:lumMod val="90000"/>
                    <a:lumOff val="10000"/>
                  </a:schemeClr>
                </a:solidFill>
                <a:round/>
                <a:headEnd type="none" w="sm" len="sm"/>
                <a:tailEnd type="none" w="sm" len="sm"/>
              </a:ln>
              <a:effectLst/>
            </p:spPr>
            <p:txBody>
              <a:bodyPr/>
              <a:lstStyle/>
              <a:p>
                <a:pPr>
                  <a:defRPr/>
                </a:pPr>
                <a:endParaRPr lang="en-IN" dirty="0">
                  <a:solidFill>
                    <a:schemeClr val="accent1">
                      <a:lumMod val="90000"/>
                      <a:lumOff val="10000"/>
                    </a:schemeClr>
                  </a:solidFill>
                </a:endParaRPr>
              </a:p>
            </p:txBody>
          </p:sp>
        </p:grpSp>
      </p:grpSp>
      <p:sp>
        <p:nvSpPr>
          <p:cNvPr id="5" name="Date Placeholder 4">
            <a:extLst>
              <a:ext uri="{FF2B5EF4-FFF2-40B4-BE49-F238E27FC236}">
                <a16:creationId xmlns:a16="http://schemas.microsoft.com/office/drawing/2014/main" id="{3742F65C-ABD9-4640-AF48-71DADD4574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C59DDFE-D8F0-4452-A01B-BC6227941B5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2386053-0464-489B-BBC9-6F8A9C7F2E07}"/>
              </a:ext>
            </a:extLst>
          </p:cNvPr>
          <p:cNvSpPr>
            <a:spLocks noGrp="1"/>
          </p:cNvSpPr>
          <p:nvPr>
            <p:ph type="sldNum" sz="quarter" idx="4"/>
          </p:nvPr>
        </p:nvSpPr>
        <p:spPr/>
        <p:txBody>
          <a:bodyPr/>
          <a:lstStyle/>
          <a:p>
            <a:fld id="{28B83BC3-069B-46AF-A4E6-C99928E1A4FA}" type="slidenum">
              <a:rPr lang="en-US" smtClean="0"/>
              <a:pPr/>
              <a:t>103</a:t>
            </a:fld>
            <a:endParaRPr lang="en-US" dirty="0"/>
          </a:p>
        </p:txBody>
      </p:sp>
    </p:spTree>
    <p:custDataLst>
      <p:tags r:id="rId1"/>
    </p:custDataLst>
    <p:extLst>
      <p:ext uri="{BB962C8B-B14F-4D97-AF65-F5344CB8AC3E}">
        <p14:creationId xmlns:p14="http://schemas.microsoft.com/office/powerpoint/2010/main" val="1386066344"/>
      </p:ext>
    </p:extLst>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Interaction effect is the average change in the response resulting from the change in the interaction of multiple factors.</a:t>
            </a:r>
          </a:p>
          <a:p>
            <a:endParaRPr lang="en-US"/>
          </a:p>
          <a:p>
            <a:r>
              <a:rPr lang="en-US"/>
              <a:t>It occurs when the change in the response triggered by one factor depends on the change in other factor(s).</a:t>
            </a:r>
            <a:endParaRPr lang="en-US" dirty="0"/>
          </a:p>
        </p:txBody>
      </p:sp>
      <p:sp>
        <p:nvSpPr>
          <p:cNvPr id="9" name="Date Placeholder 8">
            <a:extLst>
              <a:ext uri="{FF2B5EF4-FFF2-40B4-BE49-F238E27FC236}">
                <a16:creationId xmlns:a16="http://schemas.microsoft.com/office/drawing/2014/main" id="{E069D072-B01C-4622-BE7D-35D041AFFED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E6274EA-6E1E-4464-AE22-712BDF8B4DD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EFE8497-ADCD-4D07-9C62-533E3AAB9CD2}"/>
              </a:ext>
            </a:extLst>
          </p:cNvPr>
          <p:cNvSpPr>
            <a:spLocks noGrp="1"/>
          </p:cNvSpPr>
          <p:nvPr>
            <p:ph type="sldNum" sz="quarter" idx="4"/>
          </p:nvPr>
        </p:nvSpPr>
        <p:spPr/>
        <p:txBody>
          <a:bodyPr/>
          <a:lstStyle/>
          <a:p>
            <a:fld id="{28B83BC3-069B-46AF-A4E6-C99928E1A4FA}" type="slidenum">
              <a:rPr lang="en-US" smtClean="0"/>
              <a:pPr/>
              <a:t>1030</a:t>
            </a:fld>
            <a:endParaRPr lang="en-US" dirty="0"/>
          </a:p>
        </p:txBody>
      </p:sp>
    </p:spTree>
    <p:custDataLst>
      <p:tags r:id="rId1"/>
    </p:custDataLst>
    <p:extLst>
      <p:ext uri="{BB962C8B-B14F-4D97-AF65-F5344CB8AC3E}">
        <p14:creationId xmlns:p14="http://schemas.microsoft.com/office/powerpoint/2010/main" val="3070016669"/>
      </p:ext>
    </p:extLst>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Interaction Effect</a:t>
            </a:r>
            <a:endParaRPr lang="en-US" dirty="0"/>
          </a:p>
        </p:txBody>
      </p:sp>
      <p:sp>
        <p:nvSpPr>
          <p:cNvPr id="3" name="Content Placeholder 2"/>
          <p:cNvSpPr>
            <a:spLocks noGrp="1"/>
          </p:cNvSpPr>
          <p:nvPr>
            <p:ph idx="1"/>
          </p:nvPr>
        </p:nvSpPr>
        <p:spPr/>
        <p:txBody>
          <a:bodyPr/>
          <a:lstStyle/>
          <a:p>
            <a:r>
              <a:rPr lang="en-US"/>
              <a:t>Example of interaction effect</a:t>
            </a:r>
          </a:p>
          <a:p>
            <a:endParaRPr lang="en-US"/>
          </a:p>
          <a:p>
            <a:endParaRPr lang="en-US"/>
          </a:p>
          <a:p>
            <a:endParaRPr lang="en-US"/>
          </a:p>
          <a:p>
            <a:endParaRPr lang="en-US"/>
          </a:p>
          <a:p>
            <a:endParaRPr lang="en-US"/>
          </a:p>
          <a:p>
            <a:endParaRPr lang="en-US"/>
          </a:p>
          <a:p>
            <a:endParaRPr lang="en-US"/>
          </a:p>
          <a:p>
            <a:endParaRPr lang="en-US"/>
          </a:p>
          <a:p>
            <a:r>
              <a:rPr lang="en-US"/>
              <a:t>By changing the interaction from high to low, the response (i.e., tastiness of the cake) increases by 4 measurement units.</a:t>
            </a:r>
            <a:endParaRPr lang="en-US" dirty="0"/>
          </a:p>
        </p:txBody>
      </p:sp>
      <p:grpSp>
        <p:nvGrpSpPr>
          <p:cNvPr id="4" name="Group 3"/>
          <p:cNvGrpSpPr/>
          <p:nvPr/>
        </p:nvGrpSpPr>
        <p:grpSpPr>
          <a:xfrm>
            <a:off x="2590801" y="2064328"/>
            <a:ext cx="4427157" cy="1524001"/>
            <a:chOff x="1066800" y="2064327"/>
            <a:chExt cx="4427157" cy="1524001"/>
          </a:xfrm>
        </p:grpSpPr>
        <p:pic>
          <p:nvPicPr>
            <p:cNvPr id="99331" name="Picture 3"/>
            <p:cNvPicPr>
              <a:picLocks noChangeAspect="1" noChangeArrowheads="1"/>
            </p:cNvPicPr>
            <p:nvPr/>
          </p:nvPicPr>
          <p:blipFill>
            <a:blip r:embed="rId4" cstate="print"/>
            <a:srcRect/>
            <a:stretch>
              <a:fillRect/>
            </a:stretch>
          </p:blipFill>
          <p:spPr bwMode="auto">
            <a:xfrm>
              <a:off x="1066800" y="2133600"/>
              <a:ext cx="4427157" cy="1447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ounded Rectangular Callout 6"/>
            <p:cNvSpPr/>
            <p:nvPr/>
          </p:nvSpPr>
          <p:spPr>
            <a:xfrm>
              <a:off x="3826374" y="2064327"/>
              <a:ext cx="881653" cy="1524001"/>
            </a:xfrm>
            <a:prstGeom prst="wedgeRoundRectCallout">
              <a:avLst>
                <a:gd name="adj1" fmla="val 188540"/>
                <a:gd name="adj2" fmla="val 3254"/>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TextBox 7"/>
          <p:cNvSpPr txBox="1"/>
          <p:nvPr/>
        </p:nvSpPr>
        <p:spPr>
          <a:xfrm>
            <a:off x="7391401" y="2667000"/>
            <a:ext cx="2063385" cy="400110"/>
          </a:xfrm>
          <a:prstGeom prst="rect">
            <a:avLst/>
          </a:prstGeom>
          <a:noFill/>
        </p:spPr>
        <p:txBody>
          <a:bodyPr wrap="none" rtlCol="0">
            <a:spAutoFit/>
          </a:bodyPr>
          <a:lstStyle/>
          <a:p>
            <a:r>
              <a:rPr lang="en-US" sz="2000" b="1" dirty="0">
                <a:solidFill>
                  <a:srgbClr val="FF0000"/>
                </a:solidFill>
              </a:rPr>
              <a:t>One interaction</a:t>
            </a:r>
          </a:p>
        </p:txBody>
      </p:sp>
      <p:graphicFrame>
        <p:nvGraphicFramePr>
          <p:cNvPr id="99332" name="Object 4"/>
          <p:cNvGraphicFramePr>
            <a:graphicFrameLocks noChangeAspect="1"/>
          </p:cNvGraphicFramePr>
          <p:nvPr>
            <p:extLst>
              <p:ext uri="{D42A27DB-BD31-4B8C-83A1-F6EECF244321}">
                <p14:modId xmlns:p14="http://schemas.microsoft.com/office/powerpoint/2010/main" val="1032684991"/>
              </p:ext>
            </p:extLst>
          </p:nvPr>
        </p:nvGraphicFramePr>
        <p:xfrm>
          <a:off x="2514601" y="4038600"/>
          <a:ext cx="5514975" cy="838200"/>
        </p:xfrm>
        <a:graphic>
          <a:graphicData uri="http://schemas.openxmlformats.org/presentationml/2006/ole">
            <mc:AlternateContent xmlns:mc="http://schemas.openxmlformats.org/markup-compatibility/2006">
              <mc:Choice xmlns:v="urn:schemas-microsoft-com:vml" Requires="v">
                <p:oleObj name="Equation" r:id="rId5" imgW="2590560" imgH="393480" progId="Equation.3">
                  <p:embed/>
                </p:oleObj>
              </mc:Choice>
              <mc:Fallback>
                <p:oleObj name="Equation" r:id="rId5" imgW="2590560" imgH="393480" progId="Equation.3">
                  <p:embed/>
                  <p:pic>
                    <p:nvPicPr>
                      <p:cNvPr id="99332" name="Object 4"/>
                      <p:cNvPicPr>
                        <a:picLocks noChangeAspect="1" noChangeArrowheads="1"/>
                      </p:cNvPicPr>
                      <p:nvPr/>
                    </p:nvPicPr>
                    <p:blipFill>
                      <a:blip r:embed="rId6"/>
                      <a:srcRect/>
                      <a:stretch>
                        <a:fillRect/>
                      </a:stretch>
                    </p:blipFill>
                    <p:spPr bwMode="auto">
                      <a:xfrm>
                        <a:off x="2514601" y="4038600"/>
                        <a:ext cx="5514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e Placeholder 11">
            <a:extLst>
              <a:ext uri="{FF2B5EF4-FFF2-40B4-BE49-F238E27FC236}">
                <a16:creationId xmlns:a16="http://schemas.microsoft.com/office/drawing/2014/main" id="{6AC483AD-6A4F-4274-81AC-3D9E9EC17D7E}"/>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B2FD265A-6336-4ECB-A2CF-D48A6B3F142B}"/>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91AA9696-5D7D-4D05-9E4C-328E45ED16E9}"/>
              </a:ext>
            </a:extLst>
          </p:cNvPr>
          <p:cNvSpPr>
            <a:spLocks noGrp="1"/>
          </p:cNvSpPr>
          <p:nvPr>
            <p:ph type="sldNum" sz="quarter" idx="4"/>
          </p:nvPr>
        </p:nvSpPr>
        <p:spPr/>
        <p:txBody>
          <a:bodyPr/>
          <a:lstStyle/>
          <a:p>
            <a:fld id="{28B83BC3-069B-46AF-A4E6-C99928E1A4FA}" type="slidenum">
              <a:rPr lang="en-US" smtClean="0"/>
              <a:pPr/>
              <a:t>1031</a:t>
            </a:fld>
            <a:endParaRPr lang="en-US" dirty="0"/>
          </a:p>
        </p:txBody>
      </p:sp>
    </p:spTree>
    <p:custDataLst>
      <p:tags r:id="rId1"/>
    </p:custDataLst>
    <p:extLst>
      <p:ext uri="{BB962C8B-B14F-4D97-AF65-F5344CB8AC3E}">
        <p14:creationId xmlns:p14="http://schemas.microsoft.com/office/powerpoint/2010/main" val="533280912"/>
      </p:ext>
    </p:extLst>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In a full factorial experiment, all of the possible combinations of factors and levels are created and tested.</a:t>
            </a:r>
          </a:p>
          <a:p>
            <a:endParaRPr lang="en-US"/>
          </a:p>
          <a:p>
            <a:r>
              <a:rPr lang="en-US"/>
              <a:t>For example, for two-level design (i.e., each factor has two levels) with k factors, there are 2k possible scenarios or treatments.</a:t>
            </a:r>
          </a:p>
          <a:p>
            <a:pPr lvl="1"/>
            <a:r>
              <a:rPr lang="en-US"/>
              <a:t>2 factors, each with 2 levels, we have 22 = 4 treatments</a:t>
            </a:r>
          </a:p>
          <a:p>
            <a:pPr lvl="1"/>
            <a:r>
              <a:rPr lang="en-US"/>
              <a:t>3 factors, each with 2 levels, we have 23 = 8 treatments</a:t>
            </a:r>
          </a:p>
          <a:p>
            <a:pPr lvl="1"/>
            <a:r>
              <a:rPr lang="en-US"/>
              <a:t>k factors, each with 2 levels, we have 2k treatments</a:t>
            </a:r>
          </a:p>
          <a:p>
            <a:endParaRPr lang="en-US" dirty="0"/>
          </a:p>
        </p:txBody>
      </p:sp>
      <p:sp>
        <p:nvSpPr>
          <p:cNvPr id="9" name="Date Placeholder 8">
            <a:extLst>
              <a:ext uri="{FF2B5EF4-FFF2-40B4-BE49-F238E27FC236}">
                <a16:creationId xmlns:a16="http://schemas.microsoft.com/office/drawing/2014/main" id="{49422799-A49D-4836-A59F-5A217A57E30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49C29CB-5912-4D78-A111-877CC89025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B2E6289-03D2-4A0A-84A5-2D474E300472}"/>
              </a:ext>
            </a:extLst>
          </p:cNvPr>
          <p:cNvSpPr>
            <a:spLocks noGrp="1"/>
          </p:cNvSpPr>
          <p:nvPr>
            <p:ph type="sldNum" sz="quarter" idx="4"/>
          </p:nvPr>
        </p:nvSpPr>
        <p:spPr/>
        <p:txBody>
          <a:bodyPr/>
          <a:lstStyle/>
          <a:p>
            <a:fld id="{28B83BC3-069B-46AF-A4E6-C99928E1A4FA}" type="slidenum">
              <a:rPr lang="en-US" smtClean="0"/>
              <a:pPr/>
              <a:t>1032</a:t>
            </a:fld>
            <a:endParaRPr lang="en-US" dirty="0"/>
          </a:p>
        </p:txBody>
      </p:sp>
    </p:spTree>
    <p:custDataLst>
      <p:tags r:id="rId1"/>
    </p:custDataLst>
    <p:extLst>
      <p:ext uri="{BB962C8B-B14F-4D97-AF65-F5344CB8AC3E}">
        <p14:creationId xmlns:p14="http://schemas.microsoft.com/office/powerpoint/2010/main" val="3746875106"/>
      </p:ext>
    </p:extLst>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2k Full Factorial DOE</a:t>
            </a:r>
            <a:endParaRPr lang="en-US" dirty="0"/>
          </a:p>
        </p:txBody>
      </p:sp>
      <p:sp>
        <p:nvSpPr>
          <p:cNvPr id="3" name="Content Placeholder 2"/>
          <p:cNvSpPr>
            <a:spLocks noGrp="1"/>
          </p:cNvSpPr>
          <p:nvPr>
            <p:ph idx="1"/>
          </p:nvPr>
        </p:nvSpPr>
        <p:spPr/>
        <p:txBody>
          <a:bodyPr/>
          <a:lstStyle/>
          <a:p>
            <a:r>
              <a:rPr lang="en-US"/>
              <a:t>Full factorial DOE is used to discover the cause-and-effect relationship between the response and both individual factors and the interaction of factors.</a:t>
            </a:r>
          </a:p>
          <a:p>
            <a:endParaRPr lang="en-US"/>
          </a:p>
          <a:p>
            <a:r>
              <a:rPr lang="en-US"/>
              <a:t>Generate an equation to describe the relationship between Y and the important Xs: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94281676"/>
              </p:ext>
            </p:extLst>
          </p:nvPr>
        </p:nvGraphicFramePr>
        <p:xfrm>
          <a:off x="2359818" y="3597275"/>
          <a:ext cx="6811963" cy="577850"/>
        </p:xfrm>
        <a:graphic>
          <a:graphicData uri="http://schemas.openxmlformats.org/presentationml/2006/ole">
            <mc:AlternateContent xmlns:mc="http://schemas.openxmlformats.org/markup-compatibility/2006">
              <mc:Choice xmlns:v="urn:schemas-microsoft-com:vml" Requires="v">
                <p:oleObj name="Equation" r:id="rId4" imgW="2844800" imgH="241300" progId="Equation.3">
                  <p:embed/>
                </p:oleObj>
              </mc:Choice>
              <mc:Fallback>
                <p:oleObj name="Equation" r:id="rId4" imgW="28448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9818" y="3597275"/>
                        <a:ext cx="6811963" cy="57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422400" y="4419600"/>
            <a:ext cx="8534400" cy="1477328"/>
          </a:xfrm>
          <a:prstGeom prst="rect">
            <a:avLst/>
          </a:prstGeom>
          <a:noFill/>
        </p:spPr>
        <p:txBody>
          <a:bodyPr wrap="square" rtlCol="0">
            <a:spAutoFit/>
          </a:bodyPr>
          <a:lstStyle/>
          <a:p>
            <a:r>
              <a:rPr lang="en-US" dirty="0"/>
              <a:t>where</a:t>
            </a:r>
          </a:p>
          <a:p>
            <a:r>
              <a:rPr lang="en-US" i="1" dirty="0"/>
              <a:t>Y</a:t>
            </a:r>
            <a:r>
              <a:rPr lang="en-US" dirty="0"/>
              <a:t> is the response and </a:t>
            </a:r>
            <a:r>
              <a:rPr lang="en-US" i="1" dirty="0"/>
              <a:t>X</a:t>
            </a:r>
            <a:r>
              <a:rPr lang="en-US" i="1" baseline="-25000" dirty="0"/>
              <a:t>1</a:t>
            </a:r>
            <a:r>
              <a:rPr lang="en-US" i="1" dirty="0"/>
              <a:t>, X</a:t>
            </a:r>
            <a:r>
              <a:rPr lang="en-US" i="1" baseline="-25000" dirty="0"/>
              <a:t>2</a:t>
            </a:r>
            <a:r>
              <a:rPr lang="en-US" i="1" dirty="0"/>
              <a:t>, …, X</a:t>
            </a:r>
            <a:r>
              <a:rPr lang="en-US" i="1" baseline="-25000" dirty="0"/>
              <a:t>k</a:t>
            </a:r>
            <a:r>
              <a:rPr lang="en-US" i="1" dirty="0"/>
              <a:t> </a:t>
            </a:r>
            <a:r>
              <a:rPr lang="en-US" dirty="0"/>
              <a:t>are the factors.</a:t>
            </a:r>
          </a:p>
          <a:p>
            <a:r>
              <a:rPr lang="en-US" i="1" dirty="0"/>
              <a:t>α</a:t>
            </a:r>
            <a:r>
              <a:rPr lang="en-US" i="1" baseline="-25000" dirty="0"/>
              <a:t>0</a:t>
            </a:r>
            <a:r>
              <a:rPr lang="en-US" dirty="0"/>
              <a:t> is the intercept and </a:t>
            </a:r>
            <a:r>
              <a:rPr lang="en-US" i="1" dirty="0"/>
              <a:t>α</a:t>
            </a:r>
            <a:r>
              <a:rPr lang="en-US" i="1" baseline="-25000" dirty="0"/>
              <a:t>1</a:t>
            </a:r>
            <a:r>
              <a:rPr lang="en-US" i="1" dirty="0"/>
              <a:t>, α</a:t>
            </a:r>
            <a:r>
              <a:rPr lang="en-US" i="1" baseline="-25000" dirty="0"/>
              <a:t>2</a:t>
            </a:r>
            <a:r>
              <a:rPr lang="en-US" i="1" dirty="0"/>
              <a:t>, …, α</a:t>
            </a:r>
            <a:r>
              <a:rPr lang="en-US" i="1" baseline="-25000" dirty="0"/>
              <a:t>p</a:t>
            </a:r>
            <a:r>
              <a:rPr lang="en-US" i="1" dirty="0"/>
              <a:t> </a:t>
            </a:r>
            <a:r>
              <a:rPr lang="en-US" dirty="0"/>
              <a:t>are the coefficients of the factors and interactions.</a:t>
            </a:r>
          </a:p>
          <a:p>
            <a:r>
              <a:rPr lang="en-US" i="1" dirty="0"/>
              <a:t>ε</a:t>
            </a:r>
            <a:r>
              <a:rPr lang="en-US" dirty="0"/>
              <a:t> is the error of the model.</a:t>
            </a:r>
          </a:p>
        </p:txBody>
      </p:sp>
      <p:sp>
        <p:nvSpPr>
          <p:cNvPr id="11" name="Date Placeholder 10">
            <a:extLst>
              <a:ext uri="{FF2B5EF4-FFF2-40B4-BE49-F238E27FC236}">
                <a16:creationId xmlns:a16="http://schemas.microsoft.com/office/drawing/2014/main" id="{BDF5902F-D299-4FA0-AFD2-BE5E119691F7}"/>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9DEF029-646E-4207-A205-BD3C87D0EABD}"/>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EA0664D-CA3B-4C06-B5B1-198E65A9882C}"/>
              </a:ext>
            </a:extLst>
          </p:cNvPr>
          <p:cNvSpPr>
            <a:spLocks noGrp="1"/>
          </p:cNvSpPr>
          <p:nvPr>
            <p:ph type="sldNum" sz="quarter" idx="4"/>
          </p:nvPr>
        </p:nvSpPr>
        <p:spPr/>
        <p:txBody>
          <a:bodyPr/>
          <a:lstStyle/>
          <a:p>
            <a:fld id="{28B83BC3-069B-46AF-A4E6-C99928E1A4FA}" type="slidenum">
              <a:rPr lang="en-US" smtClean="0"/>
              <a:pPr/>
              <a:t>1033</a:t>
            </a:fld>
            <a:endParaRPr lang="en-US" dirty="0"/>
          </a:p>
        </p:txBody>
      </p:sp>
    </p:spTree>
    <p:custDataLst>
      <p:tags r:id="rId1"/>
    </p:custDataLst>
    <p:extLst>
      <p:ext uri="{BB962C8B-B14F-4D97-AF65-F5344CB8AC3E}">
        <p14:creationId xmlns:p14="http://schemas.microsoft.com/office/powerpoint/2010/main" val="4227593047"/>
      </p:ext>
    </p:extLst>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Two-Factor Full Factorial</a:t>
            </a:r>
            <a:endParaRPr lang="en-US" dirty="0"/>
          </a:p>
        </p:txBody>
      </p:sp>
      <p:sp>
        <p:nvSpPr>
          <p:cNvPr id="3" name="Content Placeholder 2"/>
          <p:cNvSpPr>
            <a:spLocks noGrp="1"/>
          </p:cNvSpPr>
          <p:nvPr>
            <p:ph idx="1"/>
          </p:nvPr>
        </p:nvSpPr>
        <p:spPr/>
        <p:txBody>
          <a:bodyPr/>
          <a:lstStyle/>
          <a:p>
            <a:r>
              <a:rPr lang="en-US"/>
              <a:t>Below is a design pattern of a two-level two-factor full factorial experiment:</a:t>
            </a:r>
            <a:endParaRPr lang="en-US" dirty="0"/>
          </a:p>
        </p:txBody>
      </p:sp>
      <p:pic>
        <p:nvPicPr>
          <p:cNvPr id="100354" name="Picture 2"/>
          <p:cNvPicPr>
            <a:picLocks noChangeAspect="1" noChangeArrowheads="1"/>
          </p:cNvPicPr>
          <p:nvPr/>
        </p:nvPicPr>
        <p:blipFill>
          <a:blip r:embed="rId4" cstate="print"/>
          <a:srcRect/>
          <a:stretch>
            <a:fillRect/>
          </a:stretch>
        </p:blipFill>
        <p:spPr bwMode="auto">
          <a:xfrm>
            <a:off x="3429001" y="2438400"/>
            <a:ext cx="4839645"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72C58A5B-E35E-441D-B819-24CBBAA3E7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9CFFC34-B16D-400B-9518-E4782B7F769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63FE5AD-11B8-4611-85C7-7423E0A09CF7}"/>
              </a:ext>
            </a:extLst>
          </p:cNvPr>
          <p:cNvSpPr>
            <a:spLocks noGrp="1"/>
          </p:cNvSpPr>
          <p:nvPr>
            <p:ph type="sldNum" sz="quarter" idx="4"/>
          </p:nvPr>
        </p:nvSpPr>
        <p:spPr/>
        <p:txBody>
          <a:bodyPr/>
          <a:lstStyle/>
          <a:p>
            <a:fld id="{28B83BC3-069B-46AF-A4E6-C99928E1A4FA}" type="slidenum">
              <a:rPr lang="en-US" smtClean="0"/>
              <a:pPr/>
              <a:t>1034</a:t>
            </a:fld>
            <a:endParaRPr lang="en-US" dirty="0"/>
          </a:p>
        </p:txBody>
      </p:sp>
    </p:spTree>
    <p:custDataLst>
      <p:tags r:id="rId1"/>
    </p:custDataLst>
    <p:extLst>
      <p:ext uri="{BB962C8B-B14F-4D97-AF65-F5344CB8AC3E}">
        <p14:creationId xmlns:p14="http://schemas.microsoft.com/office/powerpoint/2010/main" val="376844018"/>
      </p:ext>
    </p:extLst>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Three-Factor Full Factorial</a:t>
            </a:r>
            <a:endParaRPr lang="en-US" dirty="0"/>
          </a:p>
        </p:txBody>
      </p:sp>
      <p:sp>
        <p:nvSpPr>
          <p:cNvPr id="3" name="Content Placeholder 2"/>
          <p:cNvSpPr>
            <a:spLocks noGrp="1"/>
          </p:cNvSpPr>
          <p:nvPr>
            <p:ph idx="1"/>
          </p:nvPr>
        </p:nvSpPr>
        <p:spPr/>
        <p:txBody>
          <a:bodyPr/>
          <a:lstStyle/>
          <a:p>
            <a:r>
              <a:rPr lang="en-US"/>
              <a:t>Below is a design pattern of a two-level three-factor full factorial experiment</a:t>
            </a:r>
          </a:p>
          <a:p>
            <a:endParaRPr lang="en-US" dirty="0"/>
          </a:p>
        </p:txBody>
      </p:sp>
      <p:pic>
        <p:nvPicPr>
          <p:cNvPr id="101378" name="Picture 2"/>
          <p:cNvPicPr>
            <a:picLocks noChangeAspect="1" noChangeArrowheads="1"/>
          </p:cNvPicPr>
          <p:nvPr/>
        </p:nvPicPr>
        <p:blipFill>
          <a:blip r:embed="rId4" cstate="print"/>
          <a:srcRect/>
          <a:stretch>
            <a:fillRect/>
          </a:stretch>
        </p:blipFill>
        <p:spPr bwMode="auto">
          <a:xfrm>
            <a:off x="3276601" y="2362201"/>
            <a:ext cx="5126251" cy="313184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40DD527D-4716-4335-AC44-ACCBF5441E5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D40B344-1EAA-4A0E-9B20-DA05440D66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613682C-D39F-41E8-AE55-AE06BD4739FE}"/>
              </a:ext>
            </a:extLst>
          </p:cNvPr>
          <p:cNvSpPr>
            <a:spLocks noGrp="1"/>
          </p:cNvSpPr>
          <p:nvPr>
            <p:ph type="sldNum" sz="quarter" idx="4"/>
          </p:nvPr>
        </p:nvSpPr>
        <p:spPr/>
        <p:txBody>
          <a:bodyPr/>
          <a:lstStyle/>
          <a:p>
            <a:fld id="{28B83BC3-069B-46AF-A4E6-C99928E1A4FA}" type="slidenum">
              <a:rPr lang="en-US" smtClean="0"/>
              <a:pPr/>
              <a:t>1035</a:t>
            </a:fld>
            <a:endParaRPr lang="en-US" dirty="0"/>
          </a:p>
        </p:txBody>
      </p:sp>
    </p:spTree>
    <p:custDataLst>
      <p:tags r:id="rId1"/>
    </p:custDataLst>
    <p:extLst>
      <p:ext uri="{BB962C8B-B14F-4D97-AF65-F5344CB8AC3E}">
        <p14:creationId xmlns:p14="http://schemas.microsoft.com/office/powerpoint/2010/main" val="2205154371"/>
      </p:ext>
    </p:extLst>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Four-Factor Full Factorial</a:t>
            </a:r>
            <a:endParaRPr lang="en-US" dirty="0"/>
          </a:p>
        </p:txBody>
      </p:sp>
      <p:sp>
        <p:nvSpPr>
          <p:cNvPr id="3" name="Content Placeholder 2"/>
          <p:cNvSpPr>
            <a:spLocks noGrp="1"/>
          </p:cNvSpPr>
          <p:nvPr>
            <p:ph idx="1"/>
          </p:nvPr>
        </p:nvSpPr>
        <p:spPr/>
        <p:txBody>
          <a:bodyPr/>
          <a:lstStyle/>
          <a:p>
            <a:r>
              <a:rPr lang="en-US"/>
              <a:t>Below is a design pattern of a two-level four-factor full factorial experiment</a:t>
            </a:r>
            <a:endParaRPr lang="en-US" dirty="0"/>
          </a:p>
        </p:txBody>
      </p:sp>
      <p:pic>
        <p:nvPicPr>
          <p:cNvPr id="102402" name="Picture 2"/>
          <p:cNvPicPr>
            <a:picLocks noChangeAspect="1" noChangeArrowheads="1"/>
          </p:cNvPicPr>
          <p:nvPr/>
        </p:nvPicPr>
        <p:blipFill>
          <a:blip r:embed="rId4" cstate="print"/>
          <a:srcRect/>
          <a:stretch>
            <a:fillRect/>
          </a:stretch>
        </p:blipFill>
        <p:spPr bwMode="auto">
          <a:xfrm>
            <a:off x="3454743" y="2067288"/>
            <a:ext cx="4800600" cy="4409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EC5059FB-6D5B-4E2F-B074-81FCED3C886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69C1AB6-2E71-4A1D-9F8E-7E0FDF21593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5E7183-2297-4524-8110-7787C023BA75}"/>
              </a:ext>
            </a:extLst>
          </p:cNvPr>
          <p:cNvSpPr>
            <a:spLocks noGrp="1"/>
          </p:cNvSpPr>
          <p:nvPr>
            <p:ph type="sldNum" sz="quarter" idx="4"/>
          </p:nvPr>
        </p:nvSpPr>
        <p:spPr/>
        <p:txBody>
          <a:bodyPr/>
          <a:lstStyle/>
          <a:p>
            <a:fld id="{28B83BC3-069B-46AF-A4E6-C99928E1A4FA}" type="slidenum">
              <a:rPr lang="en-US" smtClean="0"/>
              <a:pPr/>
              <a:t>1036</a:t>
            </a:fld>
            <a:endParaRPr lang="en-US" dirty="0"/>
          </a:p>
        </p:txBody>
      </p:sp>
    </p:spTree>
    <p:custDataLst>
      <p:tags r:id="rId1"/>
    </p:custDataLst>
    <p:extLst>
      <p:ext uri="{BB962C8B-B14F-4D97-AF65-F5344CB8AC3E}">
        <p14:creationId xmlns:p14="http://schemas.microsoft.com/office/powerpoint/2010/main" val="1009058263"/>
      </p:ext>
    </p:extLst>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Two-Level Five-Factor Full Factorial</a:t>
            </a:r>
            <a:endParaRPr lang="en-US" dirty="0"/>
          </a:p>
        </p:txBody>
      </p:sp>
      <p:sp>
        <p:nvSpPr>
          <p:cNvPr id="3" name="Content Placeholder 2"/>
          <p:cNvSpPr>
            <a:spLocks noGrp="1"/>
          </p:cNvSpPr>
          <p:nvPr>
            <p:ph idx="1"/>
          </p:nvPr>
        </p:nvSpPr>
        <p:spPr>
          <a:xfrm>
            <a:off x="609600" y="1143000"/>
            <a:ext cx="5105400" cy="5486400"/>
          </a:xfrm>
        </p:spPr>
        <p:txBody>
          <a:bodyPr/>
          <a:lstStyle/>
          <a:p>
            <a:r>
              <a:rPr lang="en-US" dirty="0"/>
              <a:t>At right is a design pattern of a two-level five-factor full factorial experiment</a:t>
            </a:r>
          </a:p>
          <a:p>
            <a:endParaRPr lang="en-US" dirty="0"/>
          </a:p>
        </p:txBody>
      </p:sp>
      <p:pic>
        <p:nvPicPr>
          <p:cNvPr id="103426" name="Picture 2"/>
          <p:cNvPicPr>
            <a:picLocks noChangeAspect="1" noChangeArrowheads="1"/>
          </p:cNvPicPr>
          <p:nvPr/>
        </p:nvPicPr>
        <p:blipFill>
          <a:blip r:embed="rId4" cstate="print"/>
          <a:srcRect/>
          <a:stretch>
            <a:fillRect/>
          </a:stretch>
        </p:blipFill>
        <p:spPr bwMode="auto">
          <a:xfrm>
            <a:off x="5943600" y="1171330"/>
            <a:ext cx="3520440" cy="524471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2FE68FA2-712B-42EE-A256-148D02EFC65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CDEFA83-C24A-4F3C-BBF7-6C962812BD3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3147F0-EB88-47B3-8129-7FEC94825148}"/>
              </a:ext>
            </a:extLst>
          </p:cNvPr>
          <p:cNvSpPr>
            <a:spLocks noGrp="1"/>
          </p:cNvSpPr>
          <p:nvPr>
            <p:ph type="sldNum" sz="quarter" idx="4"/>
          </p:nvPr>
        </p:nvSpPr>
        <p:spPr/>
        <p:txBody>
          <a:bodyPr/>
          <a:lstStyle/>
          <a:p>
            <a:fld id="{28B83BC3-069B-46AF-A4E6-C99928E1A4FA}" type="slidenum">
              <a:rPr lang="en-US" smtClean="0"/>
              <a:pPr/>
              <a:t>1037</a:t>
            </a:fld>
            <a:endParaRPr lang="en-US" dirty="0"/>
          </a:p>
        </p:txBody>
      </p:sp>
    </p:spTree>
    <p:custDataLst>
      <p:tags r:id="rId1"/>
    </p:custDataLst>
    <p:extLst>
      <p:ext uri="{BB962C8B-B14F-4D97-AF65-F5344CB8AC3E}">
        <p14:creationId xmlns:p14="http://schemas.microsoft.com/office/powerpoint/2010/main" val="311898059"/>
      </p:ext>
    </p:extLst>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Order to Run Experiments</a:t>
            </a:r>
            <a:endParaRPr lang="en-US" dirty="0"/>
          </a:p>
        </p:txBody>
      </p:sp>
      <p:sp>
        <p:nvSpPr>
          <p:cNvPr id="3" name="Content Placeholder 2"/>
          <p:cNvSpPr>
            <a:spLocks noGrp="1"/>
          </p:cNvSpPr>
          <p:nvPr>
            <p:ph idx="1"/>
          </p:nvPr>
        </p:nvSpPr>
        <p:spPr/>
        <p:txBody>
          <a:bodyPr/>
          <a:lstStyle/>
          <a:p>
            <a:r>
              <a:rPr lang="en-US"/>
              <a:t>The four design patterns shown earlier are listed in the standard order.</a:t>
            </a:r>
          </a:p>
          <a:p>
            <a:endParaRPr lang="en-US"/>
          </a:p>
          <a:p>
            <a:r>
              <a:rPr lang="en-US"/>
              <a:t>Standard order  is used to design the combinations/treatments before experiments start.</a:t>
            </a:r>
          </a:p>
          <a:p>
            <a:endParaRPr lang="en-US"/>
          </a:p>
          <a:p>
            <a:r>
              <a:rPr lang="en-US"/>
              <a:t>When actually running the experiments, randomizing  the standard order is recommended to minimize the noise.</a:t>
            </a:r>
            <a:endParaRPr lang="en-US" dirty="0"/>
          </a:p>
        </p:txBody>
      </p:sp>
      <p:sp>
        <p:nvSpPr>
          <p:cNvPr id="9" name="Date Placeholder 8">
            <a:extLst>
              <a:ext uri="{FF2B5EF4-FFF2-40B4-BE49-F238E27FC236}">
                <a16:creationId xmlns:a16="http://schemas.microsoft.com/office/drawing/2014/main" id="{A9AECC7C-B444-418D-97A8-5D0C2045F7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CC9E54B-7A84-486B-B184-ECD78CF8E15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914DC36-F558-4800-AC2B-246DB5F840FA}"/>
              </a:ext>
            </a:extLst>
          </p:cNvPr>
          <p:cNvSpPr>
            <a:spLocks noGrp="1"/>
          </p:cNvSpPr>
          <p:nvPr>
            <p:ph type="sldNum" sz="quarter" idx="4"/>
          </p:nvPr>
        </p:nvSpPr>
        <p:spPr/>
        <p:txBody>
          <a:bodyPr/>
          <a:lstStyle/>
          <a:p>
            <a:fld id="{28B83BC3-069B-46AF-A4E6-C99928E1A4FA}" type="slidenum">
              <a:rPr lang="en-US" smtClean="0"/>
              <a:pPr/>
              <a:t>1038</a:t>
            </a:fld>
            <a:endParaRPr lang="en-US" dirty="0"/>
          </a:p>
        </p:txBody>
      </p:sp>
    </p:spTree>
    <p:custDataLst>
      <p:tags r:id="rId1"/>
    </p:custDataLst>
    <p:extLst>
      <p:ext uri="{BB962C8B-B14F-4D97-AF65-F5344CB8AC3E}">
        <p14:creationId xmlns:p14="http://schemas.microsoft.com/office/powerpoint/2010/main" val="2740419085"/>
      </p:ext>
    </p:extLst>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Replication in Experiments</a:t>
            </a:r>
            <a:endParaRPr lang="en-US" dirty="0"/>
          </a:p>
        </p:txBody>
      </p:sp>
      <p:sp>
        <p:nvSpPr>
          <p:cNvPr id="3" name="Content Placeholder 2"/>
          <p:cNvSpPr>
            <a:spLocks noGrp="1"/>
          </p:cNvSpPr>
          <p:nvPr>
            <p:ph idx="1"/>
          </p:nvPr>
        </p:nvSpPr>
        <p:spPr/>
        <p:txBody>
          <a:bodyPr/>
          <a:lstStyle/>
          <a:p>
            <a:r>
              <a:rPr lang="en-US"/>
              <a:t>Each treatment can be tested multiple times in an experiment in order to increase the degrees of freedom and improve the capability of analysis. We call this method replication.</a:t>
            </a:r>
          </a:p>
          <a:p>
            <a:endParaRPr lang="en-US"/>
          </a:p>
          <a:p>
            <a:r>
              <a:rPr lang="en-US"/>
              <a:t>Replicates are the number of repetitions of running an individual treatment.</a:t>
            </a:r>
          </a:p>
          <a:p>
            <a:endParaRPr lang="en-US"/>
          </a:p>
          <a:p>
            <a:r>
              <a:rPr lang="en-US"/>
              <a:t>The order to run the treatments in an experiment should be randomized to minimize the noise.</a:t>
            </a:r>
            <a:endParaRPr lang="en-US" dirty="0"/>
          </a:p>
        </p:txBody>
      </p:sp>
      <p:sp>
        <p:nvSpPr>
          <p:cNvPr id="9" name="Date Placeholder 8">
            <a:extLst>
              <a:ext uri="{FF2B5EF4-FFF2-40B4-BE49-F238E27FC236}">
                <a16:creationId xmlns:a16="http://schemas.microsoft.com/office/drawing/2014/main" id="{B3444A20-F6A1-4CFE-A82B-6EDF2324C91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6DE0174-6D56-412B-A316-16079FA3721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4F72D74-5394-48AC-946F-BCBF8727688E}"/>
              </a:ext>
            </a:extLst>
          </p:cNvPr>
          <p:cNvSpPr>
            <a:spLocks noGrp="1"/>
          </p:cNvSpPr>
          <p:nvPr>
            <p:ph type="sldNum" sz="quarter" idx="4"/>
          </p:nvPr>
        </p:nvSpPr>
        <p:spPr/>
        <p:txBody>
          <a:bodyPr/>
          <a:lstStyle/>
          <a:p>
            <a:fld id="{28B83BC3-069B-46AF-A4E6-C99928E1A4FA}" type="slidenum">
              <a:rPr lang="en-US" smtClean="0"/>
              <a:pPr/>
              <a:t>1039</a:t>
            </a:fld>
            <a:endParaRPr lang="en-US" dirty="0"/>
          </a:p>
        </p:txBody>
      </p:sp>
    </p:spTree>
    <p:custDataLst>
      <p:tags r:id="rId1"/>
    </p:custDataLst>
    <p:extLst>
      <p:ext uri="{BB962C8B-B14F-4D97-AF65-F5344CB8AC3E}">
        <p14:creationId xmlns:p14="http://schemas.microsoft.com/office/powerpoint/2010/main" val="11616120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1" y="3429000"/>
            <a:ext cx="344011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33800" y="5867400"/>
            <a:ext cx="2514600" cy="2286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itle 11"/>
          <p:cNvSpPr>
            <a:spLocks noGrp="1"/>
          </p:cNvSpPr>
          <p:nvPr>
            <p:ph type="title"/>
          </p:nvPr>
        </p:nvSpPr>
        <p:spPr/>
        <p:txBody>
          <a:bodyPr/>
          <a:lstStyle/>
          <a:p>
            <a:r>
              <a:rPr lang="en-US" dirty="0"/>
              <a:t>Step 7: Prioritize Design Requirements</a:t>
            </a:r>
          </a:p>
        </p:txBody>
      </p:sp>
      <p:sp>
        <p:nvSpPr>
          <p:cNvPr id="7" name="Content Placeholder 6"/>
          <p:cNvSpPr>
            <a:spLocks noGrp="1"/>
          </p:cNvSpPr>
          <p:nvPr>
            <p:ph idx="1"/>
          </p:nvPr>
        </p:nvSpPr>
        <p:spPr/>
        <p:txBody>
          <a:bodyPr/>
          <a:lstStyle/>
          <a:p>
            <a:r>
              <a:rPr lang="en-US" dirty="0"/>
              <a:t>Overall Importance Ratings</a:t>
            </a:r>
          </a:p>
          <a:p>
            <a:r>
              <a:rPr lang="en-US" dirty="0"/>
              <a:t>Function of relationship ratings and customer prioritization ratings</a:t>
            </a:r>
          </a:p>
          <a:p>
            <a:r>
              <a:rPr lang="en-US" dirty="0"/>
              <a:t>Technical Difficulty Assessment</a:t>
            </a:r>
          </a:p>
          <a:p>
            <a:r>
              <a:rPr lang="en-US" dirty="0"/>
              <a:t>Similar to customer market competitive evaluations but conducted by the technical team</a:t>
            </a:r>
          </a:p>
          <a:p>
            <a:endParaRPr lang="en-US" dirty="0"/>
          </a:p>
        </p:txBody>
      </p:sp>
      <p:sp>
        <p:nvSpPr>
          <p:cNvPr id="5" name="Date Placeholder 4">
            <a:extLst>
              <a:ext uri="{FF2B5EF4-FFF2-40B4-BE49-F238E27FC236}">
                <a16:creationId xmlns:a16="http://schemas.microsoft.com/office/drawing/2014/main" id="{182AA39D-D0FC-4394-9169-A146D5A09B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DF0F858-D395-41BB-9885-59C01C2AF26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7738C4D-549B-4342-90C3-5605A4F74F91}"/>
              </a:ext>
            </a:extLst>
          </p:cNvPr>
          <p:cNvSpPr>
            <a:spLocks noGrp="1"/>
          </p:cNvSpPr>
          <p:nvPr>
            <p:ph type="sldNum" sz="quarter" idx="4"/>
          </p:nvPr>
        </p:nvSpPr>
        <p:spPr/>
        <p:txBody>
          <a:bodyPr/>
          <a:lstStyle/>
          <a:p>
            <a:fld id="{28B83BC3-069B-46AF-A4E6-C99928E1A4FA}" type="slidenum">
              <a:rPr lang="en-US" smtClean="0"/>
              <a:pPr/>
              <a:t>104</a:t>
            </a:fld>
            <a:endParaRPr lang="en-US" dirty="0"/>
          </a:p>
        </p:txBody>
      </p:sp>
    </p:spTree>
    <p:custDataLst>
      <p:tags r:id="rId1"/>
    </p:custDataLst>
    <p:extLst>
      <p:ext uri="{BB962C8B-B14F-4D97-AF65-F5344CB8AC3E}">
        <p14:creationId xmlns:p14="http://schemas.microsoft.com/office/powerpoint/2010/main" val="1738977648"/>
      </p:ext>
    </p:extLst>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Case study: we are running a 22 full factorial DOE to discover the cause-and-effect relationship between the cake tastiness and two factors: temperature of the oven and time length of baking.</a:t>
            </a:r>
          </a:p>
          <a:p>
            <a:endParaRPr lang="en-US" dirty="0"/>
          </a:p>
          <a:p>
            <a:pPr lvl="1"/>
            <a:r>
              <a:rPr lang="en-US" dirty="0"/>
              <a:t>Each factor has two levels and there are four treatments in total.</a:t>
            </a:r>
          </a:p>
          <a:p>
            <a:endParaRPr lang="en-US" dirty="0"/>
          </a:p>
          <a:p>
            <a:pPr lvl="1"/>
            <a:r>
              <a:rPr lang="en-US" dirty="0"/>
              <a:t>We decide to run each treatment twice so that we have enough degrees of freedom to measure the impact of two factors and the interaction between two factors. Therefore, there are eight observations in response eventually.</a:t>
            </a:r>
          </a:p>
        </p:txBody>
      </p:sp>
      <p:pic>
        <p:nvPicPr>
          <p:cNvPr id="5" name="Picture 3"/>
          <p:cNvPicPr>
            <a:picLocks noChangeAspect="1" noChangeArrowheads="1"/>
          </p:cNvPicPr>
          <p:nvPr/>
        </p:nvPicPr>
        <p:blipFill>
          <a:blip r:embed="rId4" cstate="print"/>
          <a:srcRect/>
          <a:stretch>
            <a:fillRect/>
          </a:stretch>
        </p:blipFill>
        <p:spPr bwMode="auto">
          <a:xfrm>
            <a:off x="2567833" y="4862513"/>
            <a:ext cx="6243533" cy="172878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C9EB8553-1857-4805-BF1D-F1C625F6800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32C4C17-6651-4262-A4D7-146E9E900E0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06C52D2-0C25-4665-A741-4EC1D50A6ADC}"/>
              </a:ext>
            </a:extLst>
          </p:cNvPr>
          <p:cNvSpPr>
            <a:spLocks noGrp="1"/>
          </p:cNvSpPr>
          <p:nvPr>
            <p:ph type="sldNum" sz="quarter" idx="4"/>
          </p:nvPr>
        </p:nvSpPr>
        <p:spPr/>
        <p:txBody>
          <a:bodyPr/>
          <a:lstStyle/>
          <a:p>
            <a:fld id="{28B83BC3-069B-46AF-A4E6-C99928E1A4FA}" type="slidenum">
              <a:rPr lang="en-US" smtClean="0"/>
              <a:pPr/>
              <a:t>1040</a:t>
            </a:fld>
            <a:endParaRPr lang="en-US" dirty="0"/>
          </a:p>
        </p:txBody>
      </p:sp>
    </p:spTree>
    <p:custDataLst>
      <p:tags r:id="rId1"/>
    </p:custDataLst>
    <p:extLst>
      <p:ext uri="{BB962C8B-B14F-4D97-AF65-F5344CB8AC3E}">
        <p14:creationId xmlns:p14="http://schemas.microsoft.com/office/powerpoint/2010/main" val="3095457361"/>
      </p:ext>
    </p:extLst>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dirty="0"/>
              <a:t>After running the four treatments twice in a random order, we obtain the following results</a:t>
            </a:r>
          </a:p>
        </p:txBody>
      </p:sp>
      <p:pic>
        <p:nvPicPr>
          <p:cNvPr id="104450" name="Picture 2"/>
          <p:cNvPicPr>
            <a:picLocks noChangeAspect="1" noChangeArrowheads="1"/>
          </p:cNvPicPr>
          <p:nvPr/>
        </p:nvPicPr>
        <p:blipFill>
          <a:blip r:embed="rId4" cstate="print"/>
          <a:srcRect/>
          <a:stretch>
            <a:fillRect/>
          </a:stretch>
        </p:blipFill>
        <p:spPr bwMode="auto">
          <a:xfrm>
            <a:off x="3175380" y="2362200"/>
            <a:ext cx="5231641" cy="3048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BCFDA102-229E-49DF-8166-9DA8C3A28A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284CFDD-C389-4CB4-A6DF-7B0A2F1445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B5FEA20-4917-4113-88FE-7802E74BDA9C}"/>
              </a:ext>
            </a:extLst>
          </p:cNvPr>
          <p:cNvSpPr>
            <a:spLocks noGrp="1"/>
          </p:cNvSpPr>
          <p:nvPr>
            <p:ph type="sldNum" sz="quarter" idx="4"/>
          </p:nvPr>
        </p:nvSpPr>
        <p:spPr/>
        <p:txBody>
          <a:bodyPr/>
          <a:lstStyle/>
          <a:p>
            <a:fld id="{28B83BC3-069B-46AF-A4E6-C99928E1A4FA}" type="slidenum">
              <a:rPr lang="en-US" smtClean="0"/>
              <a:pPr/>
              <a:t>1041</a:t>
            </a:fld>
            <a:endParaRPr lang="en-US" dirty="0"/>
          </a:p>
        </p:txBody>
      </p:sp>
    </p:spTree>
    <p:custDataLst>
      <p:tags r:id="rId1"/>
    </p:custDataLst>
    <p:extLst>
      <p:ext uri="{BB962C8B-B14F-4D97-AF65-F5344CB8AC3E}">
        <p14:creationId xmlns:p14="http://schemas.microsoft.com/office/powerpoint/2010/main" val="2832908074"/>
      </p:ext>
    </p:extLst>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The experiment results are consolidated into the following table</a:t>
            </a:r>
          </a:p>
        </p:txBody>
      </p:sp>
      <p:pic>
        <p:nvPicPr>
          <p:cNvPr id="105474" name="Picture 2"/>
          <p:cNvPicPr>
            <a:picLocks noChangeAspect="1" noChangeArrowheads="1"/>
          </p:cNvPicPr>
          <p:nvPr/>
        </p:nvPicPr>
        <p:blipFill>
          <a:blip r:embed="rId4" cstate="print"/>
          <a:srcRect/>
          <a:stretch>
            <a:fillRect/>
          </a:stretch>
        </p:blipFill>
        <p:spPr bwMode="auto">
          <a:xfrm>
            <a:off x="2067791" y="2362200"/>
            <a:ext cx="7446818" cy="1905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B3ADE454-7476-421F-94F0-E3D25738DF4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738A934-E52E-48F6-8248-734CA6A5636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5EE3CDA-2DD8-479D-AF2E-519FC5193241}"/>
              </a:ext>
            </a:extLst>
          </p:cNvPr>
          <p:cNvSpPr>
            <a:spLocks noGrp="1"/>
          </p:cNvSpPr>
          <p:nvPr>
            <p:ph type="sldNum" sz="quarter" idx="4"/>
          </p:nvPr>
        </p:nvSpPr>
        <p:spPr/>
        <p:txBody>
          <a:bodyPr/>
          <a:lstStyle/>
          <a:p>
            <a:fld id="{28B83BC3-069B-46AF-A4E6-C99928E1A4FA}" type="slidenum">
              <a:rPr lang="en-US" smtClean="0"/>
              <a:pPr/>
              <a:t>1042</a:t>
            </a:fld>
            <a:endParaRPr lang="en-US" dirty="0"/>
          </a:p>
        </p:txBody>
      </p:sp>
    </p:spTree>
    <p:custDataLst>
      <p:tags r:id="rId1"/>
    </p:custDataLst>
    <p:extLst>
      <p:ext uri="{BB962C8B-B14F-4D97-AF65-F5344CB8AC3E}">
        <p14:creationId xmlns:p14="http://schemas.microsoft.com/office/powerpoint/2010/main" val="3600320796"/>
      </p:ext>
    </p:extLst>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Main effect of factor A (temperature of the oven):</a:t>
            </a:r>
          </a:p>
          <a:p>
            <a:endParaRPr lang="en-US"/>
          </a:p>
          <a:p>
            <a:endParaRPr lang="en-US"/>
          </a:p>
          <a:p>
            <a:endParaRPr lang="en-US" dirty="0"/>
          </a:p>
        </p:txBody>
      </p:sp>
      <p:grpSp>
        <p:nvGrpSpPr>
          <p:cNvPr id="20" name="Group 19"/>
          <p:cNvGrpSpPr/>
          <p:nvPr/>
        </p:nvGrpSpPr>
        <p:grpSpPr>
          <a:xfrm>
            <a:off x="1981202" y="2667000"/>
            <a:ext cx="3962399" cy="3836432"/>
            <a:chOff x="381001" y="2667000"/>
            <a:chExt cx="39623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657600" y="60960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3813889746"/>
              </p:ext>
            </p:extLst>
          </p:nvPr>
        </p:nvGraphicFramePr>
        <p:xfrm>
          <a:off x="5334000" y="1676567"/>
          <a:ext cx="4114800" cy="828675"/>
        </p:xfrm>
        <a:graphic>
          <a:graphicData uri="http://schemas.openxmlformats.org/presentationml/2006/ole">
            <mc:AlternateContent xmlns:mc="http://schemas.openxmlformats.org/markup-compatibility/2006">
              <mc:Choice xmlns:v="urn:schemas-microsoft-com:vml" Requires="v">
                <p:oleObj name="Equation" r:id="rId4" imgW="1955800" imgH="393700" progId="Equation.3">
                  <p:embed/>
                </p:oleObj>
              </mc:Choice>
              <mc:Fallback>
                <p:oleObj name="Equation" r:id="rId4" imgW="1955800" imgH="393700" progId="Equation.3">
                  <p:embed/>
                  <p:pic>
                    <p:nvPicPr>
                      <p:cNvPr id="17"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1676567"/>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3205522420"/>
              </p:ext>
            </p:extLst>
          </p:nvPr>
        </p:nvGraphicFramePr>
        <p:xfrm>
          <a:off x="7010400" y="2710469"/>
          <a:ext cx="2940050" cy="1230313"/>
        </p:xfrm>
        <a:graphic>
          <a:graphicData uri="http://schemas.openxmlformats.org/presentationml/2006/ole">
            <mc:AlternateContent xmlns:mc="http://schemas.openxmlformats.org/markup-compatibility/2006">
              <mc:Choice xmlns:v="urn:schemas-microsoft-com:vml" Requires="v">
                <p:oleObj name="Equation" r:id="rId6" imgW="1396394" imgH="583947" progId="Equation.3">
                  <p:embed/>
                </p:oleObj>
              </mc:Choice>
              <mc:Fallback>
                <p:oleObj name="Equation" r:id="rId6" imgW="1396394" imgH="583947" progId="Equation.3">
                  <p:embed/>
                  <p:pic>
                    <p:nvPicPr>
                      <p:cNvPr id="1064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2710469"/>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6477000" y="4191000"/>
            <a:ext cx="45720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1" name="Oval 20"/>
          <p:cNvSpPr/>
          <p:nvPr/>
        </p:nvSpPr>
        <p:spPr>
          <a:xfrm>
            <a:off x="1981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5029200" y="26670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Date Placeholder 24">
            <a:extLst>
              <a:ext uri="{FF2B5EF4-FFF2-40B4-BE49-F238E27FC236}">
                <a16:creationId xmlns:a16="http://schemas.microsoft.com/office/drawing/2014/main" id="{85781CFC-D5CC-4C4B-98A8-A66415663DE6}"/>
              </a:ext>
            </a:extLst>
          </p:cNvPr>
          <p:cNvSpPr>
            <a:spLocks noGrp="1"/>
          </p:cNvSpPr>
          <p:nvPr>
            <p:ph type="dt" sz="half" idx="2"/>
          </p:nvPr>
        </p:nvSpPr>
        <p:spPr/>
        <p:txBody>
          <a:bodyPr/>
          <a:lstStyle/>
          <a:p>
            <a:r>
              <a:rPr lang="en-US"/>
              <a:t>Lean Six Sigma Training - MTB</a:t>
            </a:r>
            <a:endParaRPr lang="en-US" sz="1600" dirty="0"/>
          </a:p>
        </p:txBody>
      </p:sp>
      <p:sp>
        <p:nvSpPr>
          <p:cNvPr id="26" name="Footer Placeholder 25">
            <a:extLst>
              <a:ext uri="{FF2B5EF4-FFF2-40B4-BE49-F238E27FC236}">
                <a16:creationId xmlns:a16="http://schemas.microsoft.com/office/drawing/2014/main" id="{83A0E1E0-B3D7-48D1-8A0A-B7CC7B3624DE}"/>
              </a:ext>
            </a:extLst>
          </p:cNvPr>
          <p:cNvSpPr>
            <a:spLocks noGrp="1"/>
          </p:cNvSpPr>
          <p:nvPr>
            <p:ph type="ftr" sz="quarter" idx="3"/>
          </p:nvPr>
        </p:nvSpPr>
        <p:spPr/>
        <p:txBody>
          <a:bodyPr/>
          <a:lstStyle/>
          <a:p>
            <a:r>
              <a:rPr lang="en-US"/>
              <a:t>© Grand Valley State University</a:t>
            </a:r>
            <a:endParaRPr lang="en-US" sz="1600" dirty="0"/>
          </a:p>
        </p:txBody>
      </p:sp>
      <p:sp>
        <p:nvSpPr>
          <p:cNvPr id="27" name="Slide Number Placeholder 26">
            <a:extLst>
              <a:ext uri="{FF2B5EF4-FFF2-40B4-BE49-F238E27FC236}">
                <a16:creationId xmlns:a16="http://schemas.microsoft.com/office/drawing/2014/main" id="{585FA252-572F-4607-BCD9-FAC77DBA5012}"/>
              </a:ext>
            </a:extLst>
          </p:cNvPr>
          <p:cNvSpPr>
            <a:spLocks noGrp="1"/>
          </p:cNvSpPr>
          <p:nvPr>
            <p:ph type="sldNum" sz="quarter" idx="4"/>
          </p:nvPr>
        </p:nvSpPr>
        <p:spPr/>
        <p:txBody>
          <a:bodyPr/>
          <a:lstStyle/>
          <a:p>
            <a:fld id="{28B83BC3-069B-46AF-A4E6-C99928E1A4FA}" type="slidenum">
              <a:rPr lang="en-US" smtClean="0"/>
              <a:pPr/>
              <a:t>1043</a:t>
            </a:fld>
            <a:endParaRPr lang="en-US" dirty="0"/>
          </a:p>
        </p:txBody>
      </p:sp>
    </p:spTree>
    <p:custDataLst>
      <p:tags r:id="rId1"/>
    </p:custDataLst>
    <p:extLst>
      <p:ext uri="{BB962C8B-B14F-4D97-AF65-F5344CB8AC3E}">
        <p14:creationId xmlns:p14="http://schemas.microsoft.com/office/powerpoint/2010/main" val="2067124797"/>
      </p:ext>
    </p:extLst>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Main effect of factor B (time length of baking):</a:t>
            </a:r>
          </a:p>
          <a:p>
            <a:endParaRPr lang="en-US" dirty="0"/>
          </a:p>
          <a:p>
            <a:endParaRPr lang="en-US" dirty="0"/>
          </a:p>
          <a:p>
            <a:endParaRPr lang="en-US" dirty="0"/>
          </a:p>
        </p:txBody>
      </p:sp>
      <p:grpSp>
        <p:nvGrpSpPr>
          <p:cNvPr id="16" name="Group 19"/>
          <p:cNvGrpSpPr/>
          <p:nvPr/>
        </p:nvGrpSpPr>
        <p:grpSpPr>
          <a:xfrm>
            <a:off x="1905002" y="2667000"/>
            <a:ext cx="4190999" cy="3836432"/>
            <a:chOff x="381001" y="2667000"/>
            <a:chExt cx="41909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7"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8382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778213895"/>
              </p:ext>
            </p:extLst>
          </p:nvPr>
        </p:nvGraphicFramePr>
        <p:xfrm>
          <a:off x="5029200" y="1676401"/>
          <a:ext cx="4114800" cy="828675"/>
        </p:xfrm>
        <a:graphic>
          <a:graphicData uri="http://schemas.openxmlformats.org/presentationml/2006/ole">
            <mc:AlternateContent xmlns:mc="http://schemas.openxmlformats.org/markup-compatibility/2006">
              <mc:Choice xmlns:v="urn:schemas-microsoft-com:vml" Requires="v">
                <p:oleObj name="Equation" r:id="rId4" imgW="1955800" imgH="393700" progId="Equation.3">
                  <p:embed/>
                </p:oleObj>
              </mc:Choice>
              <mc:Fallback>
                <p:oleObj name="Equation" r:id="rId4" imgW="1955800" imgH="393700" progId="Equation.3">
                  <p:embed/>
                  <p:pic>
                    <p:nvPicPr>
                      <p:cNvPr id="17"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1676401"/>
                        <a:ext cx="4114800"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09817445"/>
              </p:ext>
            </p:extLst>
          </p:nvPr>
        </p:nvGraphicFramePr>
        <p:xfrm>
          <a:off x="6737350" y="2655888"/>
          <a:ext cx="2940050" cy="1230313"/>
        </p:xfrm>
        <a:graphic>
          <a:graphicData uri="http://schemas.openxmlformats.org/presentationml/2006/ole">
            <mc:AlternateContent xmlns:mc="http://schemas.openxmlformats.org/markup-compatibility/2006">
              <mc:Choice xmlns:v="urn:schemas-microsoft-com:vml" Requires="v">
                <p:oleObj name="Equation" r:id="rId6" imgW="1396394" imgH="583947" progId="Equation.3">
                  <p:embed/>
                </p:oleObj>
              </mc:Choice>
              <mc:Fallback>
                <p:oleObj name="Equation" r:id="rId6" imgW="1396394" imgH="583947" progId="Equation.3">
                  <p:embed/>
                  <p:pic>
                    <p:nvPicPr>
                      <p:cNvPr id="1064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7350" y="26558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5400000">
            <a:off x="3467100" y="9525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p:cNvSpPr/>
          <p:nvPr/>
        </p:nvSpPr>
        <p:spPr>
          <a:xfrm rot="5400000">
            <a:off x="3467100" y="4152900"/>
            <a:ext cx="990600" cy="3962400"/>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6248400" y="4114800"/>
            <a:ext cx="47244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5" name="Date Placeholder 24">
            <a:extLst>
              <a:ext uri="{FF2B5EF4-FFF2-40B4-BE49-F238E27FC236}">
                <a16:creationId xmlns:a16="http://schemas.microsoft.com/office/drawing/2014/main" id="{87A5BD0D-6474-48B2-B9CB-577219683772}"/>
              </a:ext>
            </a:extLst>
          </p:cNvPr>
          <p:cNvSpPr>
            <a:spLocks noGrp="1"/>
          </p:cNvSpPr>
          <p:nvPr>
            <p:ph type="dt" sz="half" idx="2"/>
          </p:nvPr>
        </p:nvSpPr>
        <p:spPr/>
        <p:txBody>
          <a:bodyPr/>
          <a:lstStyle/>
          <a:p>
            <a:r>
              <a:rPr lang="en-US"/>
              <a:t>Lean Six Sigma Training - MTB</a:t>
            </a:r>
            <a:endParaRPr lang="en-US" sz="1600" dirty="0"/>
          </a:p>
        </p:txBody>
      </p:sp>
      <p:sp>
        <p:nvSpPr>
          <p:cNvPr id="26" name="Footer Placeholder 25">
            <a:extLst>
              <a:ext uri="{FF2B5EF4-FFF2-40B4-BE49-F238E27FC236}">
                <a16:creationId xmlns:a16="http://schemas.microsoft.com/office/drawing/2014/main" id="{7801331B-78FC-4F7C-B8C8-46A5F363A43B}"/>
              </a:ext>
            </a:extLst>
          </p:cNvPr>
          <p:cNvSpPr>
            <a:spLocks noGrp="1"/>
          </p:cNvSpPr>
          <p:nvPr>
            <p:ph type="ftr" sz="quarter" idx="3"/>
          </p:nvPr>
        </p:nvSpPr>
        <p:spPr/>
        <p:txBody>
          <a:bodyPr/>
          <a:lstStyle/>
          <a:p>
            <a:r>
              <a:rPr lang="en-US"/>
              <a:t>© Grand Valley State University</a:t>
            </a:r>
            <a:endParaRPr lang="en-US" sz="1600" dirty="0"/>
          </a:p>
        </p:txBody>
      </p:sp>
      <p:sp>
        <p:nvSpPr>
          <p:cNvPr id="27" name="Slide Number Placeholder 26">
            <a:extLst>
              <a:ext uri="{FF2B5EF4-FFF2-40B4-BE49-F238E27FC236}">
                <a16:creationId xmlns:a16="http://schemas.microsoft.com/office/drawing/2014/main" id="{9052185B-120F-4B73-98BC-80D3731A67D5}"/>
              </a:ext>
            </a:extLst>
          </p:cNvPr>
          <p:cNvSpPr>
            <a:spLocks noGrp="1"/>
          </p:cNvSpPr>
          <p:nvPr>
            <p:ph type="sldNum" sz="quarter" idx="4"/>
          </p:nvPr>
        </p:nvSpPr>
        <p:spPr/>
        <p:txBody>
          <a:bodyPr/>
          <a:lstStyle/>
          <a:p>
            <a:fld id="{28B83BC3-069B-46AF-A4E6-C99928E1A4FA}" type="slidenum">
              <a:rPr lang="en-US" smtClean="0"/>
              <a:pPr/>
              <a:t>1044</a:t>
            </a:fld>
            <a:endParaRPr lang="en-US" dirty="0"/>
          </a:p>
        </p:txBody>
      </p:sp>
    </p:spTree>
    <p:custDataLst>
      <p:tags r:id="rId1"/>
    </p:custDataLst>
    <p:extLst>
      <p:ext uri="{BB962C8B-B14F-4D97-AF65-F5344CB8AC3E}">
        <p14:creationId xmlns:p14="http://schemas.microsoft.com/office/powerpoint/2010/main" val="2165834922"/>
      </p:ext>
    </p:extLst>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Interaction (i.e., A*B) effect</a:t>
            </a:r>
          </a:p>
          <a:p>
            <a:endParaRPr lang="en-US" dirty="0"/>
          </a:p>
          <a:p>
            <a:endParaRPr lang="en-US" dirty="0"/>
          </a:p>
          <a:p>
            <a:endParaRPr lang="en-US" dirty="0"/>
          </a:p>
        </p:txBody>
      </p:sp>
      <p:grpSp>
        <p:nvGrpSpPr>
          <p:cNvPr id="16" name="Group 19"/>
          <p:cNvGrpSpPr/>
          <p:nvPr/>
        </p:nvGrpSpPr>
        <p:grpSpPr>
          <a:xfrm>
            <a:off x="1905002" y="2667000"/>
            <a:ext cx="4038599" cy="3836432"/>
            <a:chOff x="381001" y="2667000"/>
            <a:chExt cx="4038599" cy="3836432"/>
          </a:xfrm>
        </p:grpSpPr>
        <p:sp>
          <p:nvSpPr>
            <p:cNvPr id="5" name="Rectangle 4"/>
            <p:cNvSpPr/>
            <p:nvPr/>
          </p:nvSpPr>
          <p:spPr>
            <a:xfrm>
              <a:off x="914400" y="2895600"/>
              <a:ext cx="32004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rot="16200000">
              <a:off x="5258" y="4311134"/>
              <a:ext cx="1120820" cy="369332"/>
            </a:xfrm>
            <a:prstGeom prst="rect">
              <a:avLst/>
            </a:prstGeom>
            <a:noFill/>
          </p:spPr>
          <p:txBody>
            <a:bodyPr wrap="none" rtlCol="0">
              <a:spAutoFit/>
            </a:bodyPr>
            <a:lstStyle/>
            <a:p>
              <a:r>
                <a:rPr lang="en-US" b="1" dirty="0">
                  <a:solidFill>
                    <a:srgbClr val="FF0000"/>
                  </a:solidFill>
                </a:rPr>
                <a:t>Factor B</a:t>
              </a:r>
            </a:p>
          </p:txBody>
        </p:sp>
        <p:sp>
          <p:nvSpPr>
            <p:cNvPr id="7" name="TextBox 6"/>
            <p:cNvSpPr txBox="1"/>
            <p:nvPr/>
          </p:nvSpPr>
          <p:spPr>
            <a:xfrm>
              <a:off x="2036969" y="6134100"/>
              <a:ext cx="1112228" cy="369332"/>
            </a:xfrm>
            <a:prstGeom prst="rect">
              <a:avLst/>
            </a:prstGeom>
            <a:noFill/>
          </p:spPr>
          <p:txBody>
            <a:bodyPr wrap="none" rtlCol="0">
              <a:spAutoFit/>
            </a:bodyPr>
            <a:lstStyle/>
            <a:p>
              <a:r>
                <a:rPr lang="en-US" b="1" dirty="0">
                  <a:solidFill>
                    <a:srgbClr val="FF0000"/>
                  </a:solidFill>
                </a:rPr>
                <a:t>Factor A</a:t>
              </a:r>
            </a:p>
          </p:txBody>
        </p:sp>
        <p:sp>
          <p:nvSpPr>
            <p:cNvPr id="8" name="TextBox 7"/>
            <p:cNvSpPr txBox="1"/>
            <p:nvPr/>
          </p:nvSpPr>
          <p:spPr>
            <a:xfrm>
              <a:off x="685800" y="6134100"/>
              <a:ext cx="533400" cy="369332"/>
            </a:xfrm>
            <a:prstGeom prst="rect">
              <a:avLst/>
            </a:prstGeom>
            <a:noFill/>
          </p:spPr>
          <p:txBody>
            <a:bodyPr wrap="square" rtlCol="0">
              <a:spAutoFit/>
            </a:bodyPr>
            <a:lstStyle/>
            <a:p>
              <a:r>
                <a:rPr lang="en-US" dirty="0"/>
                <a:t>low</a:t>
              </a:r>
            </a:p>
          </p:txBody>
        </p:sp>
        <p:sp>
          <p:nvSpPr>
            <p:cNvPr id="9" name="TextBox 8"/>
            <p:cNvSpPr txBox="1"/>
            <p:nvPr/>
          </p:nvSpPr>
          <p:spPr>
            <a:xfrm>
              <a:off x="3733800" y="6134100"/>
              <a:ext cx="685800" cy="369332"/>
            </a:xfrm>
            <a:prstGeom prst="rect">
              <a:avLst/>
            </a:prstGeom>
            <a:noFill/>
          </p:spPr>
          <p:txBody>
            <a:bodyPr wrap="square" rtlCol="0">
              <a:spAutoFit/>
            </a:bodyPr>
            <a:lstStyle/>
            <a:p>
              <a:r>
                <a:rPr lang="en-US" dirty="0"/>
                <a:t>high</a:t>
              </a:r>
            </a:p>
          </p:txBody>
        </p:sp>
        <p:sp>
          <p:nvSpPr>
            <p:cNvPr id="10" name="TextBox 9"/>
            <p:cNvSpPr txBox="1"/>
            <p:nvPr/>
          </p:nvSpPr>
          <p:spPr>
            <a:xfrm rot="16200000">
              <a:off x="298967" y="5644634"/>
              <a:ext cx="533400" cy="369332"/>
            </a:xfrm>
            <a:prstGeom prst="rect">
              <a:avLst/>
            </a:prstGeom>
            <a:noFill/>
          </p:spPr>
          <p:txBody>
            <a:bodyPr wrap="square" rtlCol="0">
              <a:spAutoFit/>
            </a:bodyPr>
            <a:lstStyle/>
            <a:p>
              <a:r>
                <a:rPr lang="en-US" dirty="0"/>
                <a:t>low</a:t>
              </a:r>
            </a:p>
          </p:txBody>
        </p:sp>
        <p:sp>
          <p:nvSpPr>
            <p:cNvPr id="11" name="TextBox 10"/>
            <p:cNvSpPr txBox="1"/>
            <p:nvPr/>
          </p:nvSpPr>
          <p:spPr>
            <a:xfrm rot="16200000">
              <a:off x="206634" y="2841367"/>
              <a:ext cx="718066" cy="369332"/>
            </a:xfrm>
            <a:prstGeom prst="rect">
              <a:avLst/>
            </a:prstGeom>
            <a:noFill/>
          </p:spPr>
          <p:txBody>
            <a:bodyPr wrap="square" rtlCol="0">
              <a:spAutoFit/>
            </a:bodyPr>
            <a:lstStyle/>
            <a:p>
              <a:r>
                <a:rPr lang="en-US" dirty="0"/>
                <a:t>high</a:t>
              </a:r>
            </a:p>
          </p:txBody>
        </p:sp>
        <p:sp>
          <p:nvSpPr>
            <p:cNvPr id="12" name="TextBox 11"/>
            <p:cNvSpPr txBox="1"/>
            <p:nvPr/>
          </p:nvSpPr>
          <p:spPr>
            <a:xfrm>
              <a:off x="914400" y="5715000"/>
              <a:ext cx="248786" cy="369332"/>
            </a:xfrm>
            <a:prstGeom prst="rect">
              <a:avLst/>
            </a:prstGeom>
            <a:noFill/>
          </p:spPr>
          <p:txBody>
            <a:bodyPr wrap="none" rtlCol="0">
              <a:spAutoFit/>
            </a:bodyPr>
            <a:lstStyle/>
            <a:p>
              <a:r>
                <a:rPr lang="en-US" b="1" i="1" dirty="0">
                  <a:solidFill>
                    <a:srgbClr val="0070C0"/>
                  </a:solidFill>
                </a:rPr>
                <a:t>l</a:t>
              </a:r>
            </a:p>
          </p:txBody>
        </p:sp>
        <p:sp>
          <p:nvSpPr>
            <p:cNvPr id="13" name="TextBox 12"/>
            <p:cNvSpPr txBox="1"/>
            <p:nvPr/>
          </p:nvSpPr>
          <p:spPr>
            <a:xfrm>
              <a:off x="914400" y="2895600"/>
              <a:ext cx="325730" cy="369332"/>
            </a:xfrm>
            <a:prstGeom prst="rect">
              <a:avLst/>
            </a:prstGeom>
            <a:noFill/>
          </p:spPr>
          <p:txBody>
            <a:bodyPr wrap="none" rtlCol="0">
              <a:spAutoFit/>
            </a:bodyPr>
            <a:lstStyle/>
            <a:p>
              <a:r>
                <a:rPr lang="en-US" b="1" i="1" dirty="0">
                  <a:solidFill>
                    <a:srgbClr val="0070C0"/>
                  </a:solidFill>
                </a:rPr>
                <a:t>b</a:t>
              </a:r>
            </a:p>
          </p:txBody>
        </p:sp>
        <p:sp>
          <p:nvSpPr>
            <p:cNvPr id="14" name="TextBox 13"/>
            <p:cNvSpPr txBox="1"/>
            <p:nvPr/>
          </p:nvSpPr>
          <p:spPr>
            <a:xfrm>
              <a:off x="3657600" y="2895600"/>
              <a:ext cx="453970" cy="369332"/>
            </a:xfrm>
            <a:prstGeom prst="rect">
              <a:avLst/>
            </a:prstGeom>
            <a:noFill/>
          </p:spPr>
          <p:txBody>
            <a:bodyPr wrap="none" rtlCol="0">
              <a:spAutoFit/>
            </a:bodyPr>
            <a:lstStyle/>
            <a:p>
              <a:r>
                <a:rPr lang="en-US" b="1" i="1" dirty="0">
                  <a:solidFill>
                    <a:srgbClr val="0070C0"/>
                  </a:solidFill>
                </a:rPr>
                <a:t>ab</a:t>
              </a:r>
            </a:p>
          </p:txBody>
        </p:sp>
        <p:sp>
          <p:nvSpPr>
            <p:cNvPr id="15" name="TextBox 14"/>
            <p:cNvSpPr txBox="1"/>
            <p:nvPr/>
          </p:nvSpPr>
          <p:spPr>
            <a:xfrm>
              <a:off x="3811512" y="5715000"/>
              <a:ext cx="312906" cy="369332"/>
            </a:xfrm>
            <a:prstGeom prst="rect">
              <a:avLst/>
            </a:prstGeom>
            <a:noFill/>
          </p:spPr>
          <p:txBody>
            <a:bodyPr wrap="none" rtlCol="0">
              <a:spAutoFit/>
            </a:bodyPr>
            <a:lstStyle/>
            <a:p>
              <a:r>
                <a:rPr lang="en-US" b="1" i="1" dirty="0">
                  <a:solidFill>
                    <a:srgbClr val="0070C0"/>
                  </a:solidFill>
                </a:rPr>
                <a:t>a</a:t>
              </a:r>
            </a:p>
          </p:txBody>
        </p:sp>
      </p:grpSp>
      <p:graphicFrame>
        <p:nvGraphicFramePr>
          <p:cNvPr id="17" name="Object 16"/>
          <p:cNvGraphicFramePr>
            <a:graphicFrameLocks noChangeAspect="1"/>
          </p:cNvGraphicFramePr>
          <p:nvPr>
            <p:extLst>
              <p:ext uri="{D42A27DB-BD31-4B8C-83A1-F6EECF244321}">
                <p14:modId xmlns:p14="http://schemas.microsoft.com/office/powerpoint/2010/main" val="409536816"/>
              </p:ext>
            </p:extLst>
          </p:nvPr>
        </p:nvGraphicFramePr>
        <p:xfrm>
          <a:off x="4724400" y="1524001"/>
          <a:ext cx="4729162" cy="828675"/>
        </p:xfrm>
        <a:graphic>
          <a:graphicData uri="http://schemas.openxmlformats.org/presentationml/2006/ole">
            <mc:AlternateContent xmlns:mc="http://schemas.openxmlformats.org/markup-compatibility/2006">
              <mc:Choice xmlns:v="urn:schemas-microsoft-com:vml" Requires="v">
                <p:oleObj name="Equation" r:id="rId4" imgW="2247900" imgH="393700" progId="Equation.3">
                  <p:embed/>
                </p:oleObj>
              </mc:Choice>
              <mc:Fallback>
                <p:oleObj name="Equation" r:id="rId4" imgW="2247900" imgH="393700" progId="Equation.3">
                  <p:embed/>
                  <p:pic>
                    <p:nvPicPr>
                      <p:cNvPr id="17" name="Object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524001"/>
                        <a:ext cx="4729162" cy="828675"/>
                      </a:xfrm>
                      <a:prstGeom prst="rect">
                        <a:avLst/>
                      </a:prstGeom>
                      <a:noFill/>
                    </p:spPr>
                  </p:pic>
                </p:oleObj>
              </mc:Fallback>
            </mc:AlternateContent>
          </a:graphicData>
        </a:graphic>
      </p:graphicFrame>
      <p:graphicFrame>
        <p:nvGraphicFramePr>
          <p:cNvPr id="106499" name="Object 3"/>
          <p:cNvGraphicFramePr>
            <a:graphicFrameLocks noChangeAspect="1"/>
          </p:cNvGraphicFramePr>
          <p:nvPr>
            <p:extLst>
              <p:ext uri="{D42A27DB-BD31-4B8C-83A1-F6EECF244321}">
                <p14:modId xmlns:p14="http://schemas.microsoft.com/office/powerpoint/2010/main" val="257247952"/>
              </p:ext>
            </p:extLst>
          </p:nvPr>
        </p:nvGraphicFramePr>
        <p:xfrm>
          <a:off x="7011987" y="2503488"/>
          <a:ext cx="2940050" cy="1230313"/>
        </p:xfrm>
        <a:graphic>
          <a:graphicData uri="http://schemas.openxmlformats.org/presentationml/2006/ole">
            <mc:AlternateContent xmlns:mc="http://schemas.openxmlformats.org/markup-compatibility/2006">
              <mc:Choice xmlns:v="urn:schemas-microsoft-com:vml" Requires="v">
                <p:oleObj name="Equation" r:id="rId6" imgW="1396394" imgH="583947" progId="Equation.3">
                  <p:embed/>
                </p:oleObj>
              </mc:Choice>
              <mc:Fallback>
                <p:oleObj name="Equation" r:id="rId6" imgW="1396394" imgH="583947" progId="Equation.3">
                  <p:embed/>
                  <p:pic>
                    <p:nvPicPr>
                      <p:cNvPr id="1064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1987" y="2503488"/>
                        <a:ext cx="2940050" cy="1230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Oval 20"/>
          <p:cNvSpPr/>
          <p:nvPr/>
        </p:nvSpPr>
        <p:spPr>
          <a:xfrm rot="8110742">
            <a:off x="3485219" y="1584905"/>
            <a:ext cx="990600" cy="5653021"/>
          </a:xfrm>
          <a:prstGeom prst="ellipse">
            <a:avLst/>
          </a:prstGeom>
          <a:no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p:cNvSpPr/>
          <p:nvPr/>
        </p:nvSpPr>
        <p:spPr>
          <a:xfrm rot="8110742">
            <a:off x="3485587" y="1584905"/>
            <a:ext cx="990600" cy="5653021"/>
          </a:xfrm>
          <a:prstGeom prst="ellipse">
            <a:avLst/>
          </a:prstGeom>
          <a:noFill/>
          <a:ln>
            <a:solidFill>
              <a:srgbClr val="0070C0"/>
            </a:solidFill>
            <a:prstDash val="sysDash"/>
          </a:ln>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248400" y="4114800"/>
            <a:ext cx="4648200" cy="1200329"/>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23" name="Date Placeholder 22">
            <a:extLst>
              <a:ext uri="{FF2B5EF4-FFF2-40B4-BE49-F238E27FC236}">
                <a16:creationId xmlns:a16="http://schemas.microsoft.com/office/drawing/2014/main" id="{B803697E-F967-4469-828C-C6B69FBCB91E}"/>
              </a:ext>
            </a:extLst>
          </p:cNvPr>
          <p:cNvSpPr>
            <a:spLocks noGrp="1"/>
          </p:cNvSpPr>
          <p:nvPr>
            <p:ph type="dt" sz="half" idx="2"/>
          </p:nvPr>
        </p:nvSpPr>
        <p:spPr/>
        <p:txBody>
          <a:bodyPr/>
          <a:lstStyle/>
          <a:p>
            <a:r>
              <a:rPr lang="en-US"/>
              <a:t>Lean Six Sigma Training - MTB</a:t>
            </a:r>
            <a:endParaRPr lang="en-US" sz="1600" dirty="0"/>
          </a:p>
        </p:txBody>
      </p:sp>
      <p:sp>
        <p:nvSpPr>
          <p:cNvPr id="26" name="Footer Placeholder 25">
            <a:extLst>
              <a:ext uri="{FF2B5EF4-FFF2-40B4-BE49-F238E27FC236}">
                <a16:creationId xmlns:a16="http://schemas.microsoft.com/office/drawing/2014/main" id="{D2892364-A285-4E6C-983D-2A7D10C0E48A}"/>
              </a:ext>
            </a:extLst>
          </p:cNvPr>
          <p:cNvSpPr>
            <a:spLocks noGrp="1"/>
          </p:cNvSpPr>
          <p:nvPr>
            <p:ph type="ftr" sz="quarter" idx="3"/>
          </p:nvPr>
        </p:nvSpPr>
        <p:spPr/>
        <p:txBody>
          <a:bodyPr/>
          <a:lstStyle/>
          <a:p>
            <a:r>
              <a:rPr lang="en-US"/>
              <a:t>© Grand Valley State University</a:t>
            </a:r>
            <a:endParaRPr lang="en-US" sz="1600" dirty="0"/>
          </a:p>
        </p:txBody>
      </p:sp>
      <p:sp>
        <p:nvSpPr>
          <p:cNvPr id="27" name="Slide Number Placeholder 26">
            <a:extLst>
              <a:ext uri="{FF2B5EF4-FFF2-40B4-BE49-F238E27FC236}">
                <a16:creationId xmlns:a16="http://schemas.microsoft.com/office/drawing/2014/main" id="{21D95B31-0D6B-493E-8728-87226B9A7445}"/>
              </a:ext>
            </a:extLst>
          </p:cNvPr>
          <p:cNvSpPr>
            <a:spLocks noGrp="1"/>
          </p:cNvSpPr>
          <p:nvPr>
            <p:ph type="sldNum" sz="quarter" idx="4"/>
          </p:nvPr>
        </p:nvSpPr>
        <p:spPr/>
        <p:txBody>
          <a:bodyPr/>
          <a:lstStyle/>
          <a:p>
            <a:fld id="{28B83BC3-069B-46AF-A4E6-C99928E1A4FA}" type="slidenum">
              <a:rPr lang="en-US" smtClean="0"/>
              <a:pPr/>
              <a:t>1045</a:t>
            </a:fld>
            <a:endParaRPr lang="en-US" dirty="0"/>
          </a:p>
        </p:txBody>
      </p:sp>
    </p:spTree>
    <p:custDataLst>
      <p:tags r:id="rId1"/>
    </p:custDataLst>
    <p:extLst>
      <p:ext uri="{BB962C8B-B14F-4D97-AF65-F5344CB8AC3E}">
        <p14:creationId xmlns:p14="http://schemas.microsoft.com/office/powerpoint/2010/main" val="659087583"/>
      </p:ext>
    </p:extLst>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Sum of squares of factors and interaction</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973581816"/>
              </p:ext>
            </p:extLst>
          </p:nvPr>
        </p:nvGraphicFramePr>
        <p:xfrm>
          <a:off x="2400301" y="1828801"/>
          <a:ext cx="5972175" cy="758825"/>
        </p:xfrm>
        <a:graphic>
          <a:graphicData uri="http://schemas.openxmlformats.org/presentationml/2006/ole">
            <mc:AlternateContent xmlns:mc="http://schemas.openxmlformats.org/markup-compatibility/2006">
              <mc:Choice xmlns:v="urn:schemas-microsoft-com:vml" Requires="v">
                <p:oleObj name="Equation" r:id="rId4" imgW="3302000" imgH="419100" progId="Equation.3">
                  <p:embed/>
                </p:oleObj>
              </mc:Choice>
              <mc:Fallback>
                <p:oleObj name="Equation" r:id="rId4" imgW="3302000" imgH="419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0301" y="1828801"/>
                        <a:ext cx="5972175"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1" name="Object 3"/>
          <p:cNvGraphicFramePr>
            <a:graphicFrameLocks noChangeAspect="1"/>
          </p:cNvGraphicFramePr>
          <p:nvPr>
            <p:extLst>
              <p:ext uri="{D42A27DB-BD31-4B8C-83A1-F6EECF244321}">
                <p14:modId xmlns:p14="http://schemas.microsoft.com/office/powerpoint/2010/main" val="1733793598"/>
              </p:ext>
            </p:extLst>
          </p:nvPr>
        </p:nvGraphicFramePr>
        <p:xfrm>
          <a:off x="2400300" y="2822576"/>
          <a:ext cx="5834062" cy="758825"/>
        </p:xfrm>
        <a:graphic>
          <a:graphicData uri="http://schemas.openxmlformats.org/presentationml/2006/ole">
            <mc:AlternateContent xmlns:mc="http://schemas.openxmlformats.org/markup-compatibility/2006">
              <mc:Choice xmlns:v="urn:schemas-microsoft-com:vml" Requires="v">
                <p:oleObj name="Equation" r:id="rId6" imgW="3225800" imgH="419100" progId="Equation.3">
                  <p:embed/>
                </p:oleObj>
              </mc:Choice>
              <mc:Fallback>
                <p:oleObj name="Equation" r:id="rId6" imgW="3225800" imgH="419100" progId="Equation.3">
                  <p:embed/>
                  <p:pic>
                    <p:nvPicPr>
                      <p:cNvPr id="1095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2822576"/>
                        <a:ext cx="5834062"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2" name="Object 4"/>
          <p:cNvGraphicFramePr>
            <a:graphicFrameLocks noChangeAspect="1"/>
          </p:cNvGraphicFramePr>
          <p:nvPr>
            <p:extLst>
              <p:ext uri="{D42A27DB-BD31-4B8C-83A1-F6EECF244321}">
                <p14:modId xmlns:p14="http://schemas.microsoft.com/office/powerpoint/2010/main" val="2892996422"/>
              </p:ext>
            </p:extLst>
          </p:nvPr>
        </p:nvGraphicFramePr>
        <p:xfrm>
          <a:off x="2400300" y="3813176"/>
          <a:ext cx="6591300" cy="758825"/>
        </p:xfrm>
        <a:graphic>
          <a:graphicData uri="http://schemas.openxmlformats.org/presentationml/2006/ole">
            <mc:AlternateContent xmlns:mc="http://schemas.openxmlformats.org/markup-compatibility/2006">
              <mc:Choice xmlns:v="urn:schemas-microsoft-com:vml" Requires="v">
                <p:oleObj name="Equation" r:id="rId8" imgW="3644900" imgH="419100" progId="Equation.3">
                  <p:embed/>
                </p:oleObj>
              </mc:Choice>
              <mc:Fallback>
                <p:oleObj name="Equation" r:id="rId8" imgW="3644900" imgH="419100" progId="Equation.3">
                  <p:embed/>
                  <p:pic>
                    <p:nvPicPr>
                      <p:cNvPr id="10957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3813176"/>
                        <a:ext cx="6591300" cy="758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2438400" y="4800600"/>
            <a:ext cx="6629400" cy="923330"/>
          </a:xfrm>
          <a:prstGeom prst="rect">
            <a:avLst/>
          </a:prstGeom>
          <a:noFill/>
        </p:spPr>
        <p:txBody>
          <a:bodyPr wrap="square" rtlCol="0">
            <a:spAutoFit/>
          </a:bodyPr>
          <a:lstStyle/>
          <a:p>
            <a:r>
              <a:rPr lang="en-US" dirty="0"/>
              <a:t>where</a:t>
            </a:r>
          </a:p>
          <a:p>
            <a:r>
              <a:rPr lang="en-US" i="1" dirty="0"/>
              <a:t>k</a:t>
            </a:r>
            <a:r>
              <a:rPr lang="en-US" dirty="0"/>
              <a:t> is the number of factors,</a:t>
            </a:r>
          </a:p>
          <a:p>
            <a:r>
              <a:rPr lang="en-US" i="1" dirty="0"/>
              <a:t>r</a:t>
            </a:r>
            <a:r>
              <a:rPr lang="en-US" dirty="0"/>
              <a:t> is the number of times individual treatments are being run.</a:t>
            </a:r>
          </a:p>
        </p:txBody>
      </p:sp>
      <p:sp>
        <p:nvSpPr>
          <p:cNvPr id="10" name="Date Placeholder 9">
            <a:extLst>
              <a:ext uri="{FF2B5EF4-FFF2-40B4-BE49-F238E27FC236}">
                <a16:creationId xmlns:a16="http://schemas.microsoft.com/office/drawing/2014/main" id="{4FC03BBE-53EE-4B57-83E7-A47D29173DD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EB0BA55-3A28-43F1-AB9D-F2EE487C365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41587716-2F20-4235-9E7D-3CDC8136E90F}"/>
              </a:ext>
            </a:extLst>
          </p:cNvPr>
          <p:cNvSpPr>
            <a:spLocks noGrp="1"/>
          </p:cNvSpPr>
          <p:nvPr>
            <p:ph type="sldNum" sz="quarter" idx="4"/>
          </p:nvPr>
        </p:nvSpPr>
        <p:spPr/>
        <p:txBody>
          <a:bodyPr/>
          <a:lstStyle/>
          <a:p>
            <a:fld id="{28B83BC3-069B-46AF-A4E6-C99928E1A4FA}" type="slidenum">
              <a:rPr lang="en-US" smtClean="0"/>
              <a:pPr/>
              <a:t>1046</a:t>
            </a:fld>
            <a:endParaRPr lang="en-US" dirty="0"/>
          </a:p>
        </p:txBody>
      </p:sp>
    </p:spTree>
    <p:custDataLst>
      <p:tags r:id="rId1"/>
    </p:custDataLst>
    <p:extLst>
      <p:ext uri="{BB962C8B-B14F-4D97-AF65-F5344CB8AC3E}">
        <p14:creationId xmlns:p14="http://schemas.microsoft.com/office/powerpoint/2010/main" val="4238446442"/>
      </p:ext>
    </p:extLst>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lstStyle/>
          <a:p>
            <a:r>
              <a:rPr lang="en-US"/>
              <a:t>Degrees of freedom of factors and interaction</a:t>
            </a:r>
          </a:p>
          <a:p>
            <a:endParaRPr lang="en-US"/>
          </a:p>
          <a:p>
            <a:endParaRPr lang="en-US"/>
          </a:p>
          <a:p>
            <a:endParaRPr lang="en-US"/>
          </a:p>
          <a:p>
            <a:endParaRPr lang="en-US"/>
          </a:p>
          <a:p>
            <a:endParaRPr lang="en-US"/>
          </a:p>
          <a:p>
            <a:endParaRPr lang="en-US"/>
          </a:p>
          <a:p>
            <a:endParaRPr lang="en-US"/>
          </a:p>
          <a:p>
            <a:r>
              <a:rPr lang="en-US"/>
              <a:t>Four degrees of freedom are required in the model because there are three independent variables (a, b, ab interaction) in the equation and one degree of freedom is required for the error:</a:t>
            </a:r>
          </a:p>
          <a:p>
            <a:pPr lvl="1"/>
            <a:r>
              <a:rPr lang="en-US"/>
              <a:t>Y = </a:t>
            </a:r>
            <a:r>
              <a:rPr lang="el-GR"/>
              <a:t>α</a:t>
            </a:r>
            <a:r>
              <a:rPr lang="en-US"/>
              <a:t>0 + </a:t>
            </a:r>
            <a:r>
              <a:rPr lang="el-GR"/>
              <a:t>α</a:t>
            </a:r>
            <a:r>
              <a:rPr lang="en-US"/>
              <a:t>1 * A + </a:t>
            </a:r>
            <a:r>
              <a:rPr lang="el-GR"/>
              <a:t>α</a:t>
            </a:r>
            <a:r>
              <a:rPr lang="en-US"/>
              <a:t>2 * B + </a:t>
            </a:r>
            <a:r>
              <a:rPr lang="el-GR"/>
              <a:t>α</a:t>
            </a:r>
            <a:r>
              <a:rPr lang="en-US"/>
              <a:t>3 * A * B + Error</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0035708"/>
              </p:ext>
            </p:extLst>
          </p:nvPr>
        </p:nvGraphicFramePr>
        <p:xfrm>
          <a:off x="2362201" y="1674285"/>
          <a:ext cx="894236" cy="422278"/>
        </p:xfrm>
        <a:graphic>
          <a:graphicData uri="http://schemas.openxmlformats.org/presentationml/2006/ole">
            <mc:AlternateContent xmlns:mc="http://schemas.openxmlformats.org/markup-compatibility/2006">
              <mc:Choice xmlns:v="urn:schemas-microsoft-com:vml" Requires="v">
                <p:oleObj name="Equation" r:id="rId4" imgW="457002" imgH="215806" progId="Equation.3">
                  <p:embed/>
                </p:oleObj>
              </mc:Choice>
              <mc:Fallback>
                <p:oleObj name="Equation" r:id="rId4" imgW="457002" imgH="215806"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674285"/>
                        <a:ext cx="894236" cy="422278"/>
                      </a:xfrm>
                      <a:prstGeom prst="rect">
                        <a:avLst/>
                      </a:prstGeom>
                      <a:noFill/>
                    </p:spPr>
                  </p:pic>
                </p:oleObj>
              </mc:Fallback>
            </mc:AlternateContent>
          </a:graphicData>
        </a:graphic>
      </p:graphicFrame>
      <p:graphicFrame>
        <p:nvGraphicFramePr>
          <p:cNvPr id="110595" name="Object 3"/>
          <p:cNvGraphicFramePr>
            <a:graphicFrameLocks noChangeAspect="1"/>
          </p:cNvGraphicFramePr>
          <p:nvPr>
            <p:extLst>
              <p:ext uri="{D42A27DB-BD31-4B8C-83A1-F6EECF244321}">
                <p14:modId xmlns:p14="http://schemas.microsoft.com/office/powerpoint/2010/main" val="4206537927"/>
              </p:ext>
            </p:extLst>
          </p:nvPr>
        </p:nvGraphicFramePr>
        <p:xfrm>
          <a:off x="2362201" y="2438401"/>
          <a:ext cx="894236" cy="421913"/>
        </p:xfrm>
        <a:graphic>
          <a:graphicData uri="http://schemas.openxmlformats.org/presentationml/2006/ole">
            <mc:AlternateContent xmlns:mc="http://schemas.openxmlformats.org/markup-compatibility/2006">
              <mc:Choice xmlns:v="urn:schemas-microsoft-com:vml" Requires="v">
                <p:oleObj name="Equation" r:id="rId6" imgW="457002" imgH="215806" progId="Equation.3">
                  <p:embed/>
                </p:oleObj>
              </mc:Choice>
              <mc:Fallback>
                <p:oleObj name="Equation" r:id="rId6" imgW="457002" imgH="215806" progId="Equation.3">
                  <p:embed/>
                  <p:pic>
                    <p:nvPicPr>
                      <p:cNvPr id="11059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2438401"/>
                        <a:ext cx="894236" cy="421913"/>
                      </a:xfrm>
                      <a:prstGeom prst="rect">
                        <a:avLst/>
                      </a:prstGeom>
                      <a:noFill/>
                    </p:spPr>
                  </p:pic>
                </p:oleObj>
              </mc:Fallback>
            </mc:AlternateContent>
          </a:graphicData>
        </a:graphic>
      </p:graphicFrame>
      <p:graphicFrame>
        <p:nvGraphicFramePr>
          <p:cNvPr id="110596" name="Object 4"/>
          <p:cNvGraphicFramePr>
            <a:graphicFrameLocks noChangeAspect="1"/>
          </p:cNvGraphicFramePr>
          <p:nvPr>
            <p:extLst>
              <p:ext uri="{D42A27DB-BD31-4B8C-83A1-F6EECF244321}">
                <p14:modId xmlns:p14="http://schemas.microsoft.com/office/powerpoint/2010/main" val="1651364011"/>
              </p:ext>
            </p:extLst>
          </p:nvPr>
        </p:nvGraphicFramePr>
        <p:xfrm>
          <a:off x="2362201" y="3200401"/>
          <a:ext cx="1539708" cy="446022"/>
        </p:xfrm>
        <a:graphic>
          <a:graphicData uri="http://schemas.openxmlformats.org/presentationml/2006/ole">
            <mc:AlternateContent xmlns:mc="http://schemas.openxmlformats.org/markup-compatibility/2006">
              <mc:Choice xmlns:v="urn:schemas-microsoft-com:vml" Requires="v">
                <p:oleObj name="Equation" r:id="rId8" imgW="787400" imgH="228600" progId="Equation.3">
                  <p:embed/>
                </p:oleObj>
              </mc:Choice>
              <mc:Fallback>
                <p:oleObj name="Equation" r:id="rId8" imgW="787400" imgH="228600" progId="Equation.3">
                  <p:embed/>
                  <p:pic>
                    <p:nvPicPr>
                      <p:cNvPr id="1105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1" y="3200401"/>
                        <a:ext cx="1539708" cy="446022"/>
                      </a:xfrm>
                      <a:prstGeom prst="rect">
                        <a:avLst/>
                      </a:prstGeom>
                      <a:no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640796426"/>
              </p:ext>
            </p:extLst>
          </p:nvPr>
        </p:nvGraphicFramePr>
        <p:xfrm>
          <a:off x="2362200" y="3962400"/>
          <a:ext cx="1143000" cy="447118"/>
        </p:xfrm>
        <a:graphic>
          <a:graphicData uri="http://schemas.openxmlformats.org/presentationml/2006/ole">
            <mc:AlternateContent xmlns:mc="http://schemas.openxmlformats.org/markup-compatibility/2006">
              <mc:Choice xmlns:v="urn:schemas-microsoft-com:vml" Requires="v">
                <p:oleObj name="Equation" r:id="rId10" imgW="583947" imgH="228501" progId="Equation.3">
                  <p:embed/>
                </p:oleObj>
              </mc:Choice>
              <mc:Fallback>
                <p:oleObj name="Equation" r:id="rId10" imgW="583947" imgH="228501" progId="Equation.3">
                  <p:embed/>
                  <p:pic>
                    <p:nvPicPr>
                      <p:cNvPr id="8"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3962400"/>
                        <a:ext cx="1143000" cy="447118"/>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73A1051B-FACB-44A8-8F5D-3B17CB90CFB8}"/>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1DDD53BA-E09C-4C09-8ADA-E228ADA88925}"/>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DA2077C6-6DD2-4DC2-9B6A-D0D380A1E40A}"/>
              </a:ext>
            </a:extLst>
          </p:cNvPr>
          <p:cNvSpPr>
            <a:spLocks noGrp="1"/>
          </p:cNvSpPr>
          <p:nvPr>
            <p:ph type="sldNum" sz="quarter" idx="4"/>
          </p:nvPr>
        </p:nvSpPr>
        <p:spPr/>
        <p:txBody>
          <a:bodyPr/>
          <a:lstStyle/>
          <a:p>
            <a:fld id="{28B83BC3-069B-46AF-A4E6-C99928E1A4FA}" type="slidenum">
              <a:rPr lang="en-US" smtClean="0"/>
              <a:pPr/>
              <a:t>1047</a:t>
            </a:fld>
            <a:endParaRPr lang="en-US" dirty="0"/>
          </a:p>
        </p:txBody>
      </p:sp>
    </p:spTree>
    <p:custDataLst>
      <p:tags r:id="rId1"/>
    </p:custDataLst>
    <p:extLst>
      <p:ext uri="{BB962C8B-B14F-4D97-AF65-F5344CB8AC3E}">
        <p14:creationId xmlns:p14="http://schemas.microsoft.com/office/powerpoint/2010/main" val="1750489957"/>
      </p:ext>
    </p:extLst>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2</a:t>
            </a:r>
            <a:r>
              <a:rPr lang="en-US" baseline="30000" dirty="0"/>
              <a:t>2</a:t>
            </a:r>
            <a:r>
              <a:rPr lang="en-US" dirty="0"/>
              <a:t> Full Factorial DOE</a:t>
            </a:r>
          </a:p>
        </p:txBody>
      </p:sp>
      <p:sp>
        <p:nvSpPr>
          <p:cNvPr id="3" name="Content Placeholder 2"/>
          <p:cNvSpPr>
            <a:spLocks noGrp="1"/>
          </p:cNvSpPr>
          <p:nvPr>
            <p:ph idx="1"/>
          </p:nvPr>
        </p:nvSpPr>
        <p:spPr/>
        <p:txBody>
          <a:bodyPr>
            <a:normAutofit/>
          </a:bodyPr>
          <a:lstStyle/>
          <a:p>
            <a:r>
              <a:rPr lang="en-US" dirty="0"/>
              <a:t>Mean squares of factors and interaction</a:t>
            </a:r>
          </a:p>
          <a:p>
            <a:endParaRPr lang="en-US" dirty="0"/>
          </a:p>
          <a:p>
            <a:endParaRPr lang="en-US" dirty="0"/>
          </a:p>
        </p:txBody>
      </p:sp>
      <p:graphicFrame>
        <p:nvGraphicFramePr>
          <p:cNvPr id="111619" name="Object 3"/>
          <p:cNvGraphicFramePr>
            <a:graphicFrameLocks noChangeAspect="1"/>
          </p:cNvGraphicFramePr>
          <p:nvPr>
            <p:extLst>
              <p:ext uri="{D42A27DB-BD31-4B8C-83A1-F6EECF244321}">
                <p14:modId xmlns:p14="http://schemas.microsoft.com/office/powerpoint/2010/main" val="821183187"/>
              </p:ext>
            </p:extLst>
          </p:nvPr>
        </p:nvGraphicFramePr>
        <p:xfrm>
          <a:off x="2362201" y="1905001"/>
          <a:ext cx="3641014" cy="825258"/>
        </p:xfrm>
        <a:graphic>
          <a:graphicData uri="http://schemas.openxmlformats.org/presentationml/2006/ole">
            <mc:AlternateContent xmlns:mc="http://schemas.openxmlformats.org/markup-compatibility/2006">
              <mc:Choice xmlns:v="urn:schemas-microsoft-com:vml" Requires="v">
                <p:oleObj name="Equation" r:id="rId4" imgW="1905000" imgH="431800" progId="Equation.3">
                  <p:embed/>
                </p:oleObj>
              </mc:Choice>
              <mc:Fallback>
                <p:oleObj name="Equation" r:id="rId4" imgW="1905000" imgH="431800" progId="Equation.3">
                  <p:embed/>
                  <p:pic>
                    <p:nvPicPr>
                      <p:cNvPr id="11161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905001"/>
                        <a:ext cx="3641014" cy="825258"/>
                      </a:xfrm>
                      <a:prstGeom prst="rect">
                        <a:avLst/>
                      </a:prstGeom>
                      <a:noFill/>
                    </p:spPr>
                  </p:pic>
                </p:oleObj>
              </mc:Fallback>
            </mc:AlternateContent>
          </a:graphicData>
        </a:graphic>
      </p:graphicFrame>
      <p:graphicFrame>
        <p:nvGraphicFramePr>
          <p:cNvPr id="111620" name="Object 4"/>
          <p:cNvGraphicFramePr>
            <a:graphicFrameLocks noChangeAspect="1"/>
          </p:cNvGraphicFramePr>
          <p:nvPr>
            <p:extLst>
              <p:ext uri="{D42A27DB-BD31-4B8C-83A1-F6EECF244321}">
                <p14:modId xmlns:p14="http://schemas.microsoft.com/office/powerpoint/2010/main" val="1964853362"/>
              </p:ext>
            </p:extLst>
          </p:nvPr>
        </p:nvGraphicFramePr>
        <p:xfrm>
          <a:off x="2362201" y="3162301"/>
          <a:ext cx="3350431" cy="825258"/>
        </p:xfrm>
        <a:graphic>
          <a:graphicData uri="http://schemas.openxmlformats.org/presentationml/2006/ole">
            <mc:AlternateContent xmlns:mc="http://schemas.openxmlformats.org/markup-compatibility/2006">
              <mc:Choice xmlns:v="urn:schemas-microsoft-com:vml" Requires="v">
                <p:oleObj name="Equation" r:id="rId6" imgW="1752600" imgH="431800" progId="Equation.3">
                  <p:embed/>
                </p:oleObj>
              </mc:Choice>
              <mc:Fallback>
                <p:oleObj name="Equation" r:id="rId6" imgW="1752600" imgH="431800" progId="Equation.3">
                  <p:embed/>
                  <p:pic>
                    <p:nvPicPr>
                      <p:cNvPr id="11162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3162301"/>
                        <a:ext cx="3350431" cy="825258"/>
                      </a:xfrm>
                      <a:prstGeom prst="rect">
                        <a:avLst/>
                      </a:prstGeom>
                      <a:noFill/>
                    </p:spPr>
                  </p:pic>
                </p:oleObj>
              </mc:Fallback>
            </mc:AlternateContent>
          </a:graphicData>
        </a:graphic>
      </p:graphicFrame>
      <p:graphicFrame>
        <p:nvGraphicFramePr>
          <p:cNvPr id="111621" name="Object 5"/>
          <p:cNvGraphicFramePr>
            <a:graphicFrameLocks noChangeAspect="1"/>
          </p:cNvGraphicFramePr>
          <p:nvPr>
            <p:extLst>
              <p:ext uri="{D42A27DB-BD31-4B8C-83A1-F6EECF244321}">
                <p14:modId xmlns:p14="http://schemas.microsoft.com/office/powerpoint/2010/main" val="136319096"/>
              </p:ext>
            </p:extLst>
          </p:nvPr>
        </p:nvGraphicFramePr>
        <p:xfrm>
          <a:off x="2362200" y="4419601"/>
          <a:ext cx="4953001" cy="825258"/>
        </p:xfrm>
        <a:graphic>
          <a:graphicData uri="http://schemas.openxmlformats.org/presentationml/2006/ole">
            <mc:AlternateContent xmlns:mc="http://schemas.openxmlformats.org/markup-compatibility/2006">
              <mc:Choice xmlns:v="urn:schemas-microsoft-com:vml" Requires="v">
                <p:oleObj name="Equation" r:id="rId8" imgW="2590800" imgH="431800" progId="Equation.3">
                  <p:embed/>
                </p:oleObj>
              </mc:Choice>
              <mc:Fallback>
                <p:oleObj name="Equation" r:id="rId8" imgW="2590800" imgH="431800" progId="Equation.3">
                  <p:embed/>
                  <p:pic>
                    <p:nvPicPr>
                      <p:cNvPr id="11162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4419601"/>
                        <a:ext cx="4953001" cy="825258"/>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66A118A6-DC0F-4F87-9723-0B93EC81ACA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E21C66A-F6E5-4893-820E-D5CE1AD03A8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969745D-0757-4976-AD61-23EAC1B47774}"/>
              </a:ext>
            </a:extLst>
          </p:cNvPr>
          <p:cNvSpPr>
            <a:spLocks noGrp="1"/>
          </p:cNvSpPr>
          <p:nvPr>
            <p:ph type="sldNum" sz="quarter" idx="4"/>
          </p:nvPr>
        </p:nvSpPr>
        <p:spPr/>
        <p:txBody>
          <a:bodyPr/>
          <a:lstStyle/>
          <a:p>
            <a:fld id="{28B83BC3-069B-46AF-A4E6-C99928E1A4FA}" type="slidenum">
              <a:rPr lang="en-US" smtClean="0"/>
              <a:pPr/>
              <a:t>1048</a:t>
            </a:fld>
            <a:endParaRPr lang="en-US" dirty="0"/>
          </a:p>
        </p:txBody>
      </p:sp>
    </p:spTree>
    <p:custDataLst>
      <p:tags r:id="rId1"/>
    </p:custDataLst>
    <p:extLst>
      <p:ext uri="{BB962C8B-B14F-4D97-AF65-F5344CB8AC3E}">
        <p14:creationId xmlns:p14="http://schemas.microsoft.com/office/powerpoint/2010/main" val="1304073738"/>
      </p:ext>
    </p:extLst>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normAutofit fontScale="85000" lnSpcReduction="10000"/>
          </a:bodyPr>
          <a:lstStyle/>
          <a:p>
            <a:r>
              <a:rPr lang="en-US" dirty="0"/>
              <a:t>Step 1: Initiate the experiment design</a:t>
            </a:r>
          </a:p>
          <a:p>
            <a:pPr lvl="2"/>
            <a:r>
              <a:rPr lang="en-US" sz="1700" dirty="0"/>
              <a:t>Click Stat → DOE → Factorial → Create Factorial Design to open the dialog box  “Create Factorial Design”.</a:t>
            </a:r>
          </a:p>
          <a:p>
            <a:pPr lvl="2"/>
            <a:r>
              <a:rPr lang="en-US" sz="1700" dirty="0"/>
              <a:t>Select the button of “General full factorial design.”</a:t>
            </a:r>
          </a:p>
          <a:p>
            <a:pPr lvl="2"/>
            <a:r>
              <a:rPr lang="en-US" sz="1700" dirty="0"/>
              <a:t>Select “2” as the “Number of factors.”</a:t>
            </a:r>
          </a:p>
          <a:p>
            <a:pPr lvl="2"/>
            <a:r>
              <a:rPr lang="en-US" sz="1700" dirty="0"/>
              <a:t>Click the “Designs” button and a new window named “Create Factorial Design – Designs” pops up.</a:t>
            </a:r>
          </a:p>
          <a:p>
            <a:pPr lvl="2"/>
            <a:r>
              <a:rPr lang="en-US" sz="1700" dirty="0"/>
              <a:t>Enter the factor name “Temperature” for factor A and 2 for number of levels.</a:t>
            </a:r>
          </a:p>
          <a:p>
            <a:pPr lvl="2"/>
            <a:r>
              <a:rPr lang="en-US" sz="1700" dirty="0"/>
              <a:t>Enter the factor name “Time Length” for factor B and 2 for number of levels.</a:t>
            </a:r>
          </a:p>
          <a:p>
            <a:pPr lvl="2"/>
            <a:r>
              <a:rPr lang="en-US" sz="1700" dirty="0"/>
              <a:t>Enter “2” as the “Number of replicates.</a:t>
            </a:r>
          </a:p>
          <a:p>
            <a:pPr lvl="2"/>
            <a:r>
              <a:rPr lang="en-US" sz="1700" dirty="0"/>
              <a:t>Click “OK” button in the window “Create Factorial Design – Designs.”</a:t>
            </a:r>
          </a:p>
          <a:p>
            <a:pPr lvl="2"/>
            <a:r>
              <a:rPr lang="en-US" sz="1700" dirty="0"/>
              <a:t>Click on the “Factors” button in the window “Create Factorial Design” and a new window named “Create Factorial Design – Factors” pops up.</a:t>
            </a:r>
          </a:p>
          <a:p>
            <a:pPr lvl="2"/>
            <a:r>
              <a:rPr lang="en-US" sz="1700" dirty="0"/>
              <a:t>Select “Text” as the “Type” of both factor A and B.</a:t>
            </a:r>
          </a:p>
          <a:p>
            <a:pPr lvl="2"/>
            <a:r>
              <a:rPr lang="en-US" sz="1700" dirty="0"/>
              <a:t>Enter “Low” and “High” as the two levels for both factor A and B.</a:t>
            </a:r>
          </a:p>
          <a:p>
            <a:pPr lvl="2"/>
            <a:r>
              <a:rPr lang="en-US" sz="1700" dirty="0"/>
              <a:t>Click “OK” in the window “Create Factorial Design – Factors.”</a:t>
            </a:r>
          </a:p>
          <a:p>
            <a:pPr lvl="2"/>
            <a:r>
              <a:rPr lang="en-US" sz="1700" dirty="0"/>
              <a:t>Click “OK” in the window “Create Factorial Design.”</a:t>
            </a:r>
          </a:p>
          <a:p>
            <a:pPr lvl="2"/>
            <a:r>
              <a:rPr lang="en-US" sz="1700" dirty="0"/>
              <a:t>The design table is created in the data table.</a:t>
            </a:r>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EE2CE8D8-3259-4909-8821-301452D7208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002B2F-1CC5-4270-A0D3-0021211DFFE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20D914B-D3B3-434E-88CC-A8107A463545}"/>
              </a:ext>
            </a:extLst>
          </p:cNvPr>
          <p:cNvSpPr>
            <a:spLocks noGrp="1"/>
          </p:cNvSpPr>
          <p:nvPr>
            <p:ph type="sldNum" sz="quarter" idx="4"/>
          </p:nvPr>
        </p:nvSpPr>
        <p:spPr/>
        <p:txBody>
          <a:bodyPr/>
          <a:lstStyle/>
          <a:p>
            <a:fld id="{28B83BC3-069B-46AF-A4E6-C99928E1A4FA}" type="slidenum">
              <a:rPr lang="en-US" smtClean="0"/>
              <a:pPr/>
              <a:t>1049</a:t>
            </a:fld>
            <a:endParaRPr lang="en-US" dirty="0"/>
          </a:p>
        </p:txBody>
      </p:sp>
    </p:spTree>
    <p:custDataLst>
      <p:tags r:id="rId1"/>
    </p:custDataLst>
    <p:extLst>
      <p:ext uri="{BB962C8B-B14F-4D97-AF65-F5344CB8AC3E}">
        <p14:creationId xmlns:p14="http://schemas.microsoft.com/office/powerpoint/2010/main" val="3368029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9028" y="3048000"/>
            <a:ext cx="3679973" cy="357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920035" y="2971800"/>
            <a:ext cx="2132013"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3559027" y="6019800"/>
            <a:ext cx="2689373" cy="457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a:t>Step 7: Prioritize Design Requirements</a:t>
            </a:r>
          </a:p>
        </p:txBody>
      </p:sp>
      <p:sp>
        <p:nvSpPr>
          <p:cNvPr id="6" name="Content Placeholder 5"/>
          <p:cNvSpPr>
            <a:spLocks noGrp="1"/>
          </p:cNvSpPr>
          <p:nvPr>
            <p:ph idx="1"/>
          </p:nvPr>
        </p:nvSpPr>
        <p:spPr/>
        <p:txBody>
          <a:bodyPr/>
          <a:lstStyle/>
          <a:p>
            <a:r>
              <a:rPr lang="en-US" dirty="0"/>
              <a:t>Technical Specification Competitive Evaluation</a:t>
            </a:r>
          </a:p>
          <a:p>
            <a:r>
              <a:rPr lang="en-US" dirty="0"/>
              <a:t>Helps to establish the feasibility and realization of each “how” item</a:t>
            </a:r>
          </a:p>
          <a:p>
            <a:r>
              <a:rPr lang="en-US" dirty="0"/>
              <a:t>Target Goals</a:t>
            </a:r>
          </a:p>
          <a:p>
            <a:r>
              <a:rPr lang="en-US" dirty="0"/>
              <a:t>How much is good enough to satisfy the customer</a:t>
            </a:r>
          </a:p>
          <a:p>
            <a:endParaRPr lang="en-US" dirty="0"/>
          </a:p>
        </p:txBody>
      </p:sp>
      <p:sp>
        <p:nvSpPr>
          <p:cNvPr id="4" name="Date Placeholder 3">
            <a:extLst>
              <a:ext uri="{FF2B5EF4-FFF2-40B4-BE49-F238E27FC236}">
                <a16:creationId xmlns:a16="http://schemas.microsoft.com/office/drawing/2014/main" id="{0C85EFD1-65C5-494D-9610-334B472EB5E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1A6113E-B16B-47AB-8095-7B02616129E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E9094EA-F011-4771-A5E1-5D91EA7D99D1}"/>
              </a:ext>
            </a:extLst>
          </p:cNvPr>
          <p:cNvSpPr>
            <a:spLocks noGrp="1"/>
          </p:cNvSpPr>
          <p:nvPr>
            <p:ph type="sldNum" sz="quarter" idx="4"/>
          </p:nvPr>
        </p:nvSpPr>
        <p:spPr/>
        <p:txBody>
          <a:bodyPr/>
          <a:lstStyle/>
          <a:p>
            <a:fld id="{28B83BC3-069B-46AF-A4E6-C99928E1A4FA}" type="slidenum">
              <a:rPr lang="en-US" smtClean="0"/>
              <a:pPr/>
              <a:t>105</a:t>
            </a:fld>
            <a:endParaRPr lang="en-US" dirty="0"/>
          </a:p>
        </p:txBody>
      </p:sp>
    </p:spTree>
    <p:custDataLst>
      <p:tags r:id="rId1"/>
    </p:custDataLst>
    <p:extLst>
      <p:ext uri="{BB962C8B-B14F-4D97-AF65-F5344CB8AC3E}">
        <p14:creationId xmlns:p14="http://schemas.microsoft.com/office/powerpoint/2010/main" val="1500180797"/>
      </p:ext>
    </p:extLst>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3" name="Picture 2"/>
          <p:cNvPicPr>
            <a:picLocks noChangeAspect="1"/>
          </p:cNvPicPr>
          <p:nvPr/>
        </p:nvPicPr>
        <p:blipFill>
          <a:blip r:embed="rId4"/>
          <a:stretch>
            <a:fillRect/>
          </a:stretch>
        </p:blipFill>
        <p:spPr>
          <a:xfrm>
            <a:off x="133900" y="1143000"/>
            <a:ext cx="3516422" cy="2667000"/>
          </a:xfrm>
          <a:prstGeom prst="rect">
            <a:avLst/>
          </a:prstGeom>
        </p:spPr>
      </p:pic>
      <p:pic>
        <p:nvPicPr>
          <p:cNvPr id="8" name="Picture 7"/>
          <p:cNvPicPr>
            <a:picLocks noChangeAspect="1"/>
          </p:cNvPicPr>
          <p:nvPr/>
        </p:nvPicPr>
        <p:blipFill>
          <a:blip r:embed="rId5"/>
          <a:stretch>
            <a:fillRect/>
          </a:stretch>
        </p:blipFill>
        <p:spPr>
          <a:xfrm>
            <a:off x="3736407" y="1149494"/>
            <a:ext cx="3469578" cy="2812906"/>
          </a:xfrm>
          <a:prstGeom prst="rect">
            <a:avLst/>
          </a:prstGeom>
        </p:spPr>
      </p:pic>
      <p:pic>
        <p:nvPicPr>
          <p:cNvPr id="9" name="Picture 8"/>
          <p:cNvPicPr>
            <a:picLocks noChangeAspect="1"/>
          </p:cNvPicPr>
          <p:nvPr/>
        </p:nvPicPr>
        <p:blipFill>
          <a:blip r:embed="rId6"/>
          <a:stretch>
            <a:fillRect/>
          </a:stretch>
        </p:blipFill>
        <p:spPr>
          <a:xfrm>
            <a:off x="6182343" y="2403549"/>
            <a:ext cx="4942857" cy="2114286"/>
          </a:xfrm>
          <a:prstGeom prst="rect">
            <a:avLst/>
          </a:prstGeom>
        </p:spPr>
      </p:pic>
      <p:sp>
        <p:nvSpPr>
          <p:cNvPr id="25" name="Right Arrow 22"/>
          <p:cNvSpPr/>
          <p:nvPr/>
        </p:nvSpPr>
        <p:spPr>
          <a:xfrm>
            <a:off x="3401484" y="223874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22"/>
          <p:cNvSpPr/>
          <p:nvPr/>
        </p:nvSpPr>
        <p:spPr>
          <a:xfrm rot="2252856">
            <a:off x="5853200" y="25935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7"/>
          <a:stretch>
            <a:fillRect/>
          </a:stretch>
        </p:blipFill>
        <p:spPr>
          <a:xfrm>
            <a:off x="1219200" y="4060608"/>
            <a:ext cx="5029200" cy="2661082"/>
          </a:xfrm>
          <a:prstGeom prst="rect">
            <a:avLst/>
          </a:prstGeom>
          <a:ln>
            <a:solidFill>
              <a:schemeClr val="bg1">
                <a:lumMod val="75000"/>
              </a:schemeClr>
            </a:solidFill>
          </a:ln>
        </p:spPr>
      </p:pic>
      <p:sp>
        <p:nvSpPr>
          <p:cNvPr id="26" name="Right Arrow 22"/>
          <p:cNvSpPr/>
          <p:nvPr/>
        </p:nvSpPr>
        <p:spPr>
          <a:xfrm rot="8450058">
            <a:off x="6278085" y="436821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2" name="Date Placeholder 11">
            <a:extLst>
              <a:ext uri="{FF2B5EF4-FFF2-40B4-BE49-F238E27FC236}">
                <a16:creationId xmlns:a16="http://schemas.microsoft.com/office/drawing/2014/main" id="{C2499F81-CFC3-495E-90EF-C47256432D26}"/>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EE0D2304-9756-41F6-B537-5DBE68B085E7}"/>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86D85098-ED49-45AA-83BB-225B7E87CD37}"/>
              </a:ext>
            </a:extLst>
          </p:cNvPr>
          <p:cNvSpPr>
            <a:spLocks noGrp="1"/>
          </p:cNvSpPr>
          <p:nvPr>
            <p:ph type="sldNum" sz="quarter" idx="4"/>
          </p:nvPr>
        </p:nvSpPr>
        <p:spPr/>
        <p:txBody>
          <a:bodyPr/>
          <a:lstStyle/>
          <a:p>
            <a:fld id="{28B83BC3-069B-46AF-A4E6-C99928E1A4FA}" type="slidenum">
              <a:rPr lang="en-US" smtClean="0"/>
              <a:pPr/>
              <a:t>1050</a:t>
            </a:fld>
            <a:endParaRPr lang="en-US" dirty="0"/>
          </a:p>
        </p:txBody>
      </p:sp>
    </p:spTree>
    <p:custDataLst>
      <p:tags r:id="rId1"/>
    </p:custDataLst>
    <p:extLst>
      <p:ext uri="{BB962C8B-B14F-4D97-AF65-F5344CB8AC3E}">
        <p14:creationId xmlns:p14="http://schemas.microsoft.com/office/powerpoint/2010/main" val="1644641171"/>
      </p:ext>
    </p:extLst>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2: Run the experiment in Run Order and record the response in a new column labeled “Tastiness”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Full.mtw</a:t>
            </a:r>
            <a:r>
              <a:rPr lang="en-US" dirty="0"/>
              <a:t>”. The results of the experiment have been recorded in this file. </a:t>
            </a:r>
          </a:p>
        </p:txBody>
      </p:sp>
      <p:pic>
        <p:nvPicPr>
          <p:cNvPr id="15" name="Picture 14"/>
          <p:cNvPicPr>
            <a:picLocks noChangeAspect="1"/>
          </p:cNvPicPr>
          <p:nvPr/>
        </p:nvPicPr>
        <p:blipFill>
          <a:blip r:embed="rId4"/>
          <a:stretch>
            <a:fillRect/>
          </a:stretch>
        </p:blipFill>
        <p:spPr>
          <a:xfrm>
            <a:off x="4026801" y="1983576"/>
            <a:ext cx="3325593" cy="1738581"/>
          </a:xfrm>
          <a:prstGeom prst="rect">
            <a:avLst/>
          </a:prstGeom>
          <a:ln>
            <a:solidFill>
              <a:schemeClr val="bg1">
                <a:lumMod val="75000"/>
              </a:schemeClr>
            </a:solidFill>
          </a:ln>
        </p:spPr>
      </p:pic>
      <p:pic>
        <p:nvPicPr>
          <p:cNvPr id="18" name="Picture 17"/>
          <p:cNvPicPr>
            <a:picLocks noChangeAspect="1"/>
          </p:cNvPicPr>
          <p:nvPr/>
        </p:nvPicPr>
        <p:blipFill>
          <a:blip r:embed="rId5"/>
          <a:stretch>
            <a:fillRect/>
          </a:stretch>
        </p:blipFill>
        <p:spPr>
          <a:xfrm>
            <a:off x="3908644" y="4600810"/>
            <a:ext cx="3561905" cy="1876190"/>
          </a:xfrm>
          <a:prstGeom prst="rect">
            <a:avLst/>
          </a:prstGeom>
          <a:ln>
            <a:solidFill>
              <a:schemeClr val="bg1">
                <a:lumMod val="75000"/>
              </a:schemeClr>
            </a:solidFill>
          </a:ln>
        </p:spPr>
      </p:pic>
      <p:sp>
        <p:nvSpPr>
          <p:cNvPr id="9" name="Date Placeholder 8">
            <a:extLst>
              <a:ext uri="{FF2B5EF4-FFF2-40B4-BE49-F238E27FC236}">
                <a16:creationId xmlns:a16="http://schemas.microsoft.com/office/drawing/2014/main" id="{BAF2ADF4-3CB1-4AA0-81FD-6BB4616C683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AB9932A-8340-44EB-8D45-5E7E0F535E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AE3E752-F314-4430-8251-EBBE096A9126}"/>
              </a:ext>
            </a:extLst>
          </p:cNvPr>
          <p:cNvSpPr>
            <a:spLocks noGrp="1"/>
          </p:cNvSpPr>
          <p:nvPr>
            <p:ph type="sldNum" sz="quarter" idx="4"/>
          </p:nvPr>
        </p:nvSpPr>
        <p:spPr/>
        <p:txBody>
          <a:bodyPr/>
          <a:lstStyle/>
          <a:p>
            <a:fld id="{28B83BC3-069B-46AF-A4E6-C99928E1A4FA}" type="slidenum">
              <a:rPr lang="en-US" smtClean="0"/>
              <a:pPr/>
              <a:t>1051</a:t>
            </a:fld>
            <a:endParaRPr lang="en-US" dirty="0"/>
          </a:p>
        </p:txBody>
      </p:sp>
    </p:spTree>
    <p:custDataLst>
      <p:tags r:id="rId1"/>
    </p:custDataLst>
    <p:extLst>
      <p:ext uri="{BB962C8B-B14F-4D97-AF65-F5344CB8AC3E}">
        <p14:creationId xmlns:p14="http://schemas.microsoft.com/office/powerpoint/2010/main" val="563638468"/>
      </p:ext>
    </p:extLst>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3" name="Content Placeholder 2"/>
          <p:cNvSpPr>
            <a:spLocks noGrp="1"/>
          </p:cNvSpPr>
          <p:nvPr>
            <p:ph idx="1"/>
          </p:nvPr>
        </p:nvSpPr>
        <p:spPr/>
        <p:txBody>
          <a:bodyPr/>
          <a:lstStyle/>
          <a:p>
            <a:r>
              <a:rPr lang="en-US" dirty="0"/>
              <a:t>Step 4: Analyze the experiment results</a:t>
            </a:r>
          </a:p>
          <a:p>
            <a:pPr lvl="2"/>
            <a:r>
              <a:rPr lang="en-US" dirty="0"/>
              <a:t>Click Stat → DOE → Factorial → Analyze Factorial Design.</a:t>
            </a:r>
          </a:p>
          <a:p>
            <a:pPr lvl="2"/>
            <a:r>
              <a:rPr lang="en-US" dirty="0"/>
              <a:t>A new window named “Analyze Factorial Design” appears.</a:t>
            </a:r>
          </a:p>
          <a:p>
            <a:pPr lvl="2"/>
            <a:r>
              <a:rPr lang="en-US" dirty="0"/>
              <a:t>Select “Tastiness” in the list box of “Responses.”</a:t>
            </a:r>
          </a:p>
          <a:p>
            <a:pPr lvl="2"/>
            <a:r>
              <a:rPr lang="en-US" dirty="0"/>
              <a:t>Click on the “Storage” button and a new window named “Analyze Factorial Design – Storage” pops up.</a:t>
            </a:r>
          </a:p>
          <a:p>
            <a:pPr lvl="2"/>
            <a:r>
              <a:rPr lang="en-US" dirty="0"/>
              <a:t>Check the boxes “Fits” and “Residuals” in the window “Analyze Factorial Design – Storage.”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CD98CBAF-C79E-477B-A6D5-1D55D7F8499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45FBD2-49BE-49C0-B099-F3B90C2E8E1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95EDA2-1372-4C03-BC25-95A18E5EEF66}"/>
              </a:ext>
            </a:extLst>
          </p:cNvPr>
          <p:cNvSpPr>
            <a:spLocks noGrp="1"/>
          </p:cNvSpPr>
          <p:nvPr>
            <p:ph type="sldNum" sz="quarter" idx="4"/>
          </p:nvPr>
        </p:nvSpPr>
        <p:spPr/>
        <p:txBody>
          <a:bodyPr/>
          <a:lstStyle/>
          <a:p>
            <a:fld id="{28B83BC3-069B-46AF-A4E6-C99928E1A4FA}" type="slidenum">
              <a:rPr lang="en-US" smtClean="0"/>
              <a:pPr/>
              <a:t>1052</a:t>
            </a:fld>
            <a:endParaRPr lang="en-US" dirty="0"/>
          </a:p>
        </p:txBody>
      </p:sp>
    </p:spTree>
    <p:custDataLst>
      <p:tags r:id="rId1"/>
    </p:custDataLst>
    <p:extLst>
      <p:ext uri="{BB962C8B-B14F-4D97-AF65-F5344CB8AC3E}">
        <p14:creationId xmlns:p14="http://schemas.microsoft.com/office/powerpoint/2010/main" val="1169444684"/>
      </p:ext>
    </p:extLst>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2</a:t>
            </a:r>
            <a:r>
              <a:rPr lang="en-US" baseline="30000" dirty="0"/>
              <a:t>k</a:t>
            </a:r>
            <a:r>
              <a:rPr lang="en-US" dirty="0"/>
              <a:t> Full Factorial DOE</a:t>
            </a:r>
          </a:p>
        </p:txBody>
      </p:sp>
      <p:pic>
        <p:nvPicPr>
          <p:cNvPr id="14" name="Picture 13"/>
          <p:cNvPicPr>
            <a:picLocks noChangeAspect="1"/>
          </p:cNvPicPr>
          <p:nvPr/>
        </p:nvPicPr>
        <p:blipFill>
          <a:blip r:embed="rId4"/>
          <a:stretch>
            <a:fillRect/>
          </a:stretch>
        </p:blipFill>
        <p:spPr>
          <a:xfrm>
            <a:off x="228600" y="1828800"/>
            <a:ext cx="5921393" cy="3733800"/>
          </a:xfrm>
          <a:prstGeom prst="rect">
            <a:avLst/>
          </a:prstGeom>
        </p:spPr>
      </p:pic>
      <p:pic>
        <p:nvPicPr>
          <p:cNvPr id="12" name="Picture 11"/>
          <p:cNvPicPr>
            <a:picLocks noChangeAspect="1"/>
          </p:cNvPicPr>
          <p:nvPr/>
        </p:nvPicPr>
        <p:blipFill>
          <a:blip r:embed="rId5"/>
          <a:stretch>
            <a:fillRect/>
          </a:stretch>
        </p:blipFill>
        <p:spPr>
          <a:xfrm>
            <a:off x="6205868" y="2438400"/>
            <a:ext cx="4923313" cy="2547815"/>
          </a:xfrm>
          <a:prstGeom prst="rect">
            <a:avLst/>
          </a:prstGeom>
        </p:spPr>
      </p:pic>
      <p:sp>
        <p:nvSpPr>
          <p:cNvPr id="20" name="Right Arrow 20"/>
          <p:cNvSpPr/>
          <p:nvPr/>
        </p:nvSpPr>
        <p:spPr>
          <a:xfrm>
            <a:off x="5949331"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0209868F-0B78-4C6A-BB1F-C4F84369FBE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998DEF6-4A34-4FBD-9016-B55E5B1060E2}"/>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3F5955A-3095-4BC1-BDF6-002DD2AEBC08}"/>
              </a:ext>
            </a:extLst>
          </p:cNvPr>
          <p:cNvSpPr>
            <a:spLocks noGrp="1"/>
          </p:cNvSpPr>
          <p:nvPr>
            <p:ph type="sldNum" sz="quarter" idx="4"/>
          </p:nvPr>
        </p:nvSpPr>
        <p:spPr/>
        <p:txBody>
          <a:bodyPr/>
          <a:lstStyle/>
          <a:p>
            <a:fld id="{28B83BC3-069B-46AF-A4E6-C99928E1A4FA}" type="slidenum">
              <a:rPr lang="en-US" smtClean="0"/>
              <a:pPr/>
              <a:t>1053</a:t>
            </a:fld>
            <a:endParaRPr lang="en-US" dirty="0"/>
          </a:p>
        </p:txBody>
      </p:sp>
    </p:spTree>
    <p:custDataLst>
      <p:tags r:id="rId1"/>
    </p:custDataLst>
    <p:extLst>
      <p:ext uri="{BB962C8B-B14F-4D97-AF65-F5344CB8AC3E}">
        <p14:creationId xmlns:p14="http://schemas.microsoft.com/office/powerpoint/2010/main" val="3124173582"/>
      </p:ext>
    </p:extLst>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Run a 2k Full Factorial DOE</a:t>
            </a:r>
            <a:endParaRPr lang="en-US" dirty="0"/>
          </a:p>
        </p:txBody>
      </p:sp>
      <p:sp>
        <p:nvSpPr>
          <p:cNvPr id="18" name="Content Placeholder 17"/>
          <p:cNvSpPr>
            <a:spLocks noGrp="1"/>
          </p:cNvSpPr>
          <p:nvPr>
            <p:ph idx="1"/>
          </p:nvPr>
        </p:nvSpPr>
        <p:spPr>
          <a:xfrm>
            <a:off x="609600" y="1143000"/>
            <a:ext cx="4267200" cy="5486400"/>
          </a:xfrm>
        </p:spPr>
        <p:txBody>
          <a:bodyPr>
            <a:noAutofit/>
          </a:bodyPr>
          <a:lstStyle/>
          <a:p>
            <a:r>
              <a:rPr lang="en-US" sz="2000" dirty="0"/>
              <a:t>Since the p values of all the independent variables in the model are smaller than the alpha level (0.05), both factors and their interactions have statistically significant impact on the response.</a:t>
            </a:r>
          </a:p>
          <a:p>
            <a:endParaRPr lang="en-US" sz="2000" dirty="0"/>
          </a:p>
          <a:p>
            <a:r>
              <a:rPr lang="en-US" sz="2000" dirty="0"/>
              <a:t>The p-value for the overall model indicate that the model is significant and at least one of the factors is statistically significant.</a:t>
            </a:r>
          </a:p>
          <a:p>
            <a:endParaRPr lang="en-US" sz="2000" dirty="0"/>
          </a:p>
          <a:p>
            <a:r>
              <a:rPr lang="en-US" sz="2000" dirty="0"/>
              <a:t>A high R2 value shows around 98% of the variation in the response can be explained by the model.</a:t>
            </a:r>
          </a:p>
          <a:p>
            <a:endParaRPr lang="en-US" sz="2000" dirty="0"/>
          </a:p>
          <a:p>
            <a:endParaRPr lang="en-US" sz="2000" dirty="0"/>
          </a:p>
        </p:txBody>
      </p:sp>
      <p:pic>
        <p:nvPicPr>
          <p:cNvPr id="19" name="Picture 18"/>
          <p:cNvPicPr>
            <a:picLocks noChangeAspect="1"/>
          </p:cNvPicPr>
          <p:nvPr/>
        </p:nvPicPr>
        <p:blipFill>
          <a:blip r:embed="rId4"/>
          <a:stretch>
            <a:fillRect/>
          </a:stretch>
        </p:blipFill>
        <p:spPr>
          <a:xfrm>
            <a:off x="5029200" y="1371600"/>
            <a:ext cx="5428571" cy="4561905"/>
          </a:xfrm>
          <a:prstGeom prst="rect">
            <a:avLst/>
          </a:prstGeom>
          <a:ln>
            <a:solidFill>
              <a:schemeClr val="bg1">
                <a:lumMod val="75000"/>
              </a:schemeClr>
            </a:solidFill>
          </a:ln>
        </p:spPr>
      </p:pic>
      <p:sp>
        <p:nvSpPr>
          <p:cNvPr id="8" name="Date Placeholder 7">
            <a:extLst>
              <a:ext uri="{FF2B5EF4-FFF2-40B4-BE49-F238E27FC236}">
                <a16:creationId xmlns:a16="http://schemas.microsoft.com/office/drawing/2014/main" id="{94E433A1-1EFB-4454-8B1A-B9AF40423B2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F4B3D2D-C73C-4B51-8B95-644F89B46BF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1596CAA-6C50-43B8-8DBC-A575E9A24DF9}"/>
              </a:ext>
            </a:extLst>
          </p:cNvPr>
          <p:cNvSpPr>
            <a:spLocks noGrp="1"/>
          </p:cNvSpPr>
          <p:nvPr>
            <p:ph type="sldNum" sz="quarter" idx="4"/>
          </p:nvPr>
        </p:nvSpPr>
        <p:spPr/>
        <p:txBody>
          <a:bodyPr/>
          <a:lstStyle/>
          <a:p>
            <a:fld id="{28B83BC3-069B-46AF-A4E6-C99928E1A4FA}" type="slidenum">
              <a:rPr lang="en-US" smtClean="0"/>
              <a:pPr/>
              <a:t>1054</a:t>
            </a:fld>
            <a:endParaRPr lang="en-US" dirty="0"/>
          </a:p>
        </p:txBody>
      </p:sp>
    </p:spTree>
    <p:custDataLst>
      <p:tags r:id="rId1"/>
    </p:custDataLst>
    <p:extLst>
      <p:ext uri="{BB962C8B-B14F-4D97-AF65-F5344CB8AC3E}">
        <p14:creationId xmlns:p14="http://schemas.microsoft.com/office/powerpoint/2010/main" val="619277205"/>
      </p:ext>
    </p:extLst>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2</a:t>
            </a:r>
            <a:r>
              <a:rPr lang="en-US" baseline="30000" dirty="0"/>
              <a:t>k</a:t>
            </a:r>
            <a:r>
              <a:rPr lang="en-US" dirty="0"/>
              <a:t> Full Factorial DOE</a:t>
            </a:r>
          </a:p>
        </p:txBody>
      </p:sp>
      <p:sp>
        <p:nvSpPr>
          <p:cNvPr id="4" name="Content Placeholder 3"/>
          <p:cNvSpPr>
            <a:spLocks noGrp="1"/>
          </p:cNvSpPr>
          <p:nvPr>
            <p:ph idx="1"/>
          </p:nvPr>
        </p:nvSpPr>
        <p:spPr/>
        <p:txBody>
          <a:bodyPr/>
          <a:lstStyle/>
          <a:p>
            <a:r>
              <a:rPr lang="en-US" dirty="0"/>
              <a:t>The fitted response and the residuals of the DOE model are stored in the last two columns of the data table.</a:t>
            </a:r>
          </a:p>
        </p:txBody>
      </p:sp>
      <p:pic>
        <p:nvPicPr>
          <p:cNvPr id="7" name="Picture 6"/>
          <p:cNvPicPr>
            <a:picLocks noChangeAspect="1"/>
          </p:cNvPicPr>
          <p:nvPr/>
        </p:nvPicPr>
        <p:blipFill>
          <a:blip r:embed="rId4"/>
          <a:stretch>
            <a:fillRect/>
          </a:stretch>
        </p:blipFill>
        <p:spPr>
          <a:xfrm>
            <a:off x="1300521" y="2300461"/>
            <a:ext cx="8778157" cy="3447934"/>
          </a:xfrm>
          <a:prstGeom prst="rect">
            <a:avLst/>
          </a:prstGeom>
          <a:ln>
            <a:solidFill>
              <a:schemeClr val="bg1">
                <a:lumMod val="75000"/>
              </a:schemeClr>
            </a:solidFill>
          </a:ln>
        </p:spPr>
      </p:pic>
      <p:sp>
        <p:nvSpPr>
          <p:cNvPr id="10" name="Date Placeholder 9">
            <a:extLst>
              <a:ext uri="{FF2B5EF4-FFF2-40B4-BE49-F238E27FC236}">
                <a16:creationId xmlns:a16="http://schemas.microsoft.com/office/drawing/2014/main" id="{9B286280-66EE-40DF-A27F-DE14C444C60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8328146-63B7-49C9-A41A-9B37081FDC1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77B3118-1446-44FB-8269-7F210DD1FB70}"/>
              </a:ext>
            </a:extLst>
          </p:cNvPr>
          <p:cNvSpPr>
            <a:spLocks noGrp="1"/>
          </p:cNvSpPr>
          <p:nvPr>
            <p:ph type="sldNum" sz="quarter" idx="4"/>
          </p:nvPr>
        </p:nvSpPr>
        <p:spPr/>
        <p:txBody>
          <a:bodyPr/>
          <a:lstStyle/>
          <a:p>
            <a:fld id="{28B83BC3-069B-46AF-A4E6-C99928E1A4FA}" type="slidenum">
              <a:rPr lang="en-US" smtClean="0"/>
              <a:pPr/>
              <a:t>1055</a:t>
            </a:fld>
            <a:endParaRPr lang="en-US" dirty="0"/>
          </a:p>
        </p:txBody>
      </p:sp>
    </p:spTree>
    <p:custDataLst>
      <p:tags r:id="rId1"/>
    </p:custDataLst>
    <p:extLst>
      <p:ext uri="{BB962C8B-B14F-4D97-AF65-F5344CB8AC3E}">
        <p14:creationId xmlns:p14="http://schemas.microsoft.com/office/powerpoint/2010/main" val="844977175"/>
      </p:ext>
    </p:extLst>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372600" cy="1069976"/>
          </a:xfrm>
        </p:spPr>
        <p:txBody>
          <a:bodyPr/>
          <a:lstStyle/>
          <a:p>
            <a:r>
              <a:rPr lang="en-US" dirty="0"/>
              <a:t>4.4.2 Linear &amp; Quadratic Models</a:t>
            </a:r>
          </a:p>
        </p:txBody>
      </p:sp>
      <p:sp>
        <p:nvSpPr>
          <p:cNvPr id="8" name="Date Placeholder 7">
            <a:extLst>
              <a:ext uri="{FF2B5EF4-FFF2-40B4-BE49-F238E27FC236}">
                <a16:creationId xmlns:a16="http://schemas.microsoft.com/office/drawing/2014/main" id="{042E7E20-F30C-4639-AAF4-FE1163B864D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7DC9255-7748-4D21-A368-186A3923144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FD4DECC-187A-4EE6-B848-FA15BD144948}"/>
              </a:ext>
            </a:extLst>
          </p:cNvPr>
          <p:cNvSpPr>
            <a:spLocks noGrp="1"/>
          </p:cNvSpPr>
          <p:nvPr>
            <p:ph type="sldNum" sz="quarter" idx="4"/>
          </p:nvPr>
        </p:nvSpPr>
        <p:spPr/>
        <p:txBody>
          <a:bodyPr/>
          <a:lstStyle/>
          <a:p>
            <a:fld id="{28B83BC3-069B-46AF-A4E6-C99928E1A4FA}" type="slidenum">
              <a:rPr lang="en-US" smtClean="0"/>
              <a:pPr/>
              <a:t>1056</a:t>
            </a:fld>
            <a:endParaRPr lang="en-US" dirty="0"/>
          </a:p>
        </p:txBody>
      </p:sp>
    </p:spTree>
    <p:custDataLst>
      <p:tags r:id="rId1"/>
    </p:custDataLst>
    <p:extLst>
      <p:ext uri="{BB962C8B-B14F-4D97-AF65-F5344CB8AC3E}">
        <p14:creationId xmlns:p14="http://schemas.microsoft.com/office/powerpoint/2010/main" val="59767720"/>
      </p:ext>
    </p:extLst>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Linear DOE</a:t>
            </a:r>
            <a:endParaRPr lang="en-US" dirty="0"/>
          </a:p>
        </p:txBody>
      </p:sp>
      <p:sp>
        <p:nvSpPr>
          <p:cNvPr id="3" name="Content Placeholder 2"/>
          <p:cNvSpPr>
            <a:spLocks noGrp="1"/>
          </p:cNvSpPr>
          <p:nvPr>
            <p:ph idx="1"/>
          </p:nvPr>
        </p:nvSpPr>
        <p:spPr/>
        <p:txBody>
          <a:bodyPr/>
          <a:lstStyle/>
          <a:p>
            <a:r>
              <a:rPr lang="en-US"/>
              <a:t>If we assume the relationship between the response and the factors is linear, we use a two-level design experiment in which there are two settings for individual factors.</a:t>
            </a:r>
          </a:p>
          <a:p>
            <a:r>
              <a:rPr lang="en-US"/>
              <a:t>The linear model of a two-level design with three factors:</a:t>
            </a:r>
          </a:p>
          <a:p>
            <a:endParaRPr lang="en-US"/>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563556826"/>
              </p:ext>
            </p:extLst>
          </p:nvPr>
        </p:nvGraphicFramePr>
        <p:xfrm>
          <a:off x="3386137" y="3222251"/>
          <a:ext cx="4759325" cy="695325"/>
        </p:xfrm>
        <a:graphic>
          <a:graphicData uri="http://schemas.openxmlformats.org/presentationml/2006/ole">
            <mc:AlternateContent xmlns:mc="http://schemas.openxmlformats.org/markup-compatibility/2006">
              <mc:Choice xmlns:v="urn:schemas-microsoft-com:vml" Requires="v">
                <p:oleObj name="Equation" r:id="rId4" imgW="3124080" imgH="457200" progId="Equation.3">
                  <p:embed/>
                </p:oleObj>
              </mc:Choice>
              <mc:Fallback>
                <p:oleObj name="Equation" r:id="rId4" imgW="3124080" imgH="457200" progId="Equation.3">
                  <p:embed/>
                  <p:pic>
                    <p:nvPicPr>
                      <p:cNvPr id="5" name="Object 4"/>
                      <p:cNvPicPr>
                        <a:picLocks noChangeAspect="1" noChangeArrowheads="1"/>
                      </p:cNvPicPr>
                      <p:nvPr/>
                    </p:nvPicPr>
                    <p:blipFill>
                      <a:blip r:embed="rId5"/>
                      <a:srcRect/>
                      <a:stretch>
                        <a:fillRect/>
                      </a:stretch>
                    </p:blipFill>
                    <p:spPr bwMode="auto">
                      <a:xfrm>
                        <a:off x="3386137" y="3222251"/>
                        <a:ext cx="4759325" cy="69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264568" y="4391843"/>
            <a:ext cx="7002462" cy="1754326"/>
          </a:xfrm>
          <a:prstGeom prst="rect">
            <a:avLst/>
          </a:prstGeom>
          <a:noFill/>
        </p:spPr>
        <p:txBody>
          <a:bodyPr wrap="square" rtlCol="0">
            <a:spAutoFit/>
          </a:bodyPr>
          <a:lstStyle/>
          <a:p>
            <a:r>
              <a:rPr lang="en-US" dirty="0"/>
              <a:t>where</a:t>
            </a:r>
          </a:p>
          <a:p>
            <a:r>
              <a:rPr lang="en-US" i="1" dirty="0"/>
              <a:t>Y</a:t>
            </a:r>
            <a:r>
              <a:rPr lang="en-US" dirty="0"/>
              <a:t> is the response.</a:t>
            </a:r>
          </a:p>
          <a:p>
            <a:r>
              <a:rPr lang="en-US" i="1" dirty="0"/>
              <a:t>X</a:t>
            </a:r>
            <a:r>
              <a:rPr lang="en-US" i="1" baseline="-25000" dirty="0"/>
              <a:t>1</a:t>
            </a:r>
            <a:r>
              <a:rPr lang="en-US" i="1" dirty="0"/>
              <a:t>, X</a:t>
            </a:r>
            <a:r>
              <a:rPr lang="en-US" i="1" baseline="-25000" dirty="0"/>
              <a:t>2</a:t>
            </a:r>
            <a:r>
              <a:rPr lang="en-US" i="1" dirty="0"/>
              <a:t>, X</a:t>
            </a:r>
            <a:r>
              <a:rPr lang="en-US" i="1" baseline="-25000" dirty="0"/>
              <a:t>3</a:t>
            </a:r>
            <a:r>
              <a:rPr lang="en-US" i="1" dirty="0"/>
              <a:t> </a:t>
            </a:r>
            <a:r>
              <a:rPr lang="en-US" dirty="0"/>
              <a:t>are the three two factors.</a:t>
            </a:r>
          </a:p>
          <a:p>
            <a:r>
              <a:rPr lang="en-US" i="1" dirty="0"/>
              <a:t>α</a:t>
            </a:r>
            <a:r>
              <a:rPr lang="en-US" i="1" baseline="-25000" dirty="0"/>
              <a:t>0</a:t>
            </a:r>
            <a:r>
              <a:rPr lang="en-US" dirty="0"/>
              <a:t> is the intercept.</a:t>
            </a:r>
          </a:p>
          <a:p>
            <a:r>
              <a:rPr lang="en-US" i="1" dirty="0"/>
              <a:t>α</a:t>
            </a:r>
            <a:r>
              <a:rPr lang="en-US" i="1" baseline="-25000" dirty="0"/>
              <a:t>1</a:t>
            </a:r>
            <a:r>
              <a:rPr lang="en-US" i="1" dirty="0"/>
              <a:t>, α</a:t>
            </a:r>
            <a:r>
              <a:rPr lang="en-US" i="1" baseline="-25000" dirty="0"/>
              <a:t>2</a:t>
            </a:r>
            <a:r>
              <a:rPr lang="en-US" i="1" dirty="0"/>
              <a:t>, …, α</a:t>
            </a:r>
            <a:r>
              <a:rPr lang="en-US" i="1" baseline="-25000" dirty="0"/>
              <a:t>123</a:t>
            </a:r>
            <a:r>
              <a:rPr lang="en-US" i="1" dirty="0"/>
              <a:t> </a:t>
            </a:r>
            <a:r>
              <a:rPr lang="en-US" dirty="0"/>
              <a:t>are the coefficients of the factors and interactions.</a:t>
            </a:r>
          </a:p>
          <a:p>
            <a:r>
              <a:rPr lang="en-US" i="1" dirty="0"/>
              <a:t>ε</a:t>
            </a:r>
            <a:r>
              <a:rPr lang="en-US" dirty="0"/>
              <a:t> is the error of the model.</a:t>
            </a:r>
          </a:p>
        </p:txBody>
      </p:sp>
      <p:sp>
        <p:nvSpPr>
          <p:cNvPr id="11" name="Date Placeholder 10">
            <a:extLst>
              <a:ext uri="{FF2B5EF4-FFF2-40B4-BE49-F238E27FC236}">
                <a16:creationId xmlns:a16="http://schemas.microsoft.com/office/drawing/2014/main" id="{F6CDB6C2-1A60-4ED2-B66F-2A11A9ACC627}"/>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58F18722-A585-4818-9615-AA6342A26B6E}"/>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01F5A08B-3E18-490A-ACB5-988E60A10D73}"/>
              </a:ext>
            </a:extLst>
          </p:cNvPr>
          <p:cNvSpPr>
            <a:spLocks noGrp="1"/>
          </p:cNvSpPr>
          <p:nvPr>
            <p:ph type="sldNum" sz="quarter" idx="4"/>
          </p:nvPr>
        </p:nvSpPr>
        <p:spPr/>
        <p:txBody>
          <a:bodyPr/>
          <a:lstStyle/>
          <a:p>
            <a:fld id="{28B83BC3-069B-46AF-A4E6-C99928E1A4FA}" type="slidenum">
              <a:rPr lang="en-US" smtClean="0"/>
              <a:pPr/>
              <a:t>1057</a:t>
            </a:fld>
            <a:endParaRPr lang="en-US" dirty="0"/>
          </a:p>
        </p:txBody>
      </p:sp>
    </p:spTree>
    <p:custDataLst>
      <p:tags r:id="rId1"/>
    </p:custDataLst>
    <p:extLst>
      <p:ext uri="{BB962C8B-B14F-4D97-AF65-F5344CB8AC3E}">
        <p14:creationId xmlns:p14="http://schemas.microsoft.com/office/powerpoint/2010/main" val="1674238132"/>
      </p:ext>
    </p:extLst>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Quadratic DOE</a:t>
            </a:r>
            <a:endParaRPr lang="en-US" dirty="0"/>
          </a:p>
        </p:txBody>
      </p:sp>
      <p:sp>
        <p:nvSpPr>
          <p:cNvPr id="3" name="Content Placeholder 2"/>
          <p:cNvSpPr>
            <a:spLocks noGrp="1"/>
          </p:cNvSpPr>
          <p:nvPr>
            <p:ph idx="1"/>
          </p:nvPr>
        </p:nvSpPr>
        <p:spPr/>
        <p:txBody>
          <a:bodyPr/>
          <a:lstStyle/>
          <a:p>
            <a:r>
              <a:rPr lang="en-US" dirty="0"/>
              <a:t>It is possible that the relationship between the response and the factors is non-linear.</a:t>
            </a:r>
          </a:p>
          <a:p>
            <a:endParaRPr lang="en-US" dirty="0"/>
          </a:p>
          <a:p>
            <a:r>
              <a:rPr lang="en-US" dirty="0"/>
              <a:t>To test the non-linear relationship between the response and the factors, we need at least a three-level design, i.e., quadratic design of experiment.</a:t>
            </a:r>
          </a:p>
          <a:p>
            <a:endParaRPr lang="en-US" dirty="0"/>
          </a:p>
          <a:p>
            <a:r>
              <a:rPr lang="en-US" dirty="0"/>
              <a:t>The quadratic DOE adds the       ,       ,…,        and corresponding interactions into the model as potential significant factor of the response.</a:t>
            </a:r>
          </a:p>
        </p:txBody>
      </p:sp>
      <p:graphicFrame>
        <p:nvGraphicFramePr>
          <p:cNvPr id="5" name="Object 4"/>
          <p:cNvGraphicFramePr>
            <a:graphicFrameLocks noChangeAspect="1"/>
          </p:cNvGraphicFramePr>
          <p:nvPr>
            <p:extLst>
              <p:ext uri="{D42A27DB-BD31-4B8C-83A1-F6EECF244321}">
                <p14:modId xmlns:p14="http://schemas.microsoft.com/office/powerpoint/2010/main" val="3201563576"/>
              </p:ext>
            </p:extLst>
          </p:nvPr>
        </p:nvGraphicFramePr>
        <p:xfrm>
          <a:off x="4953000" y="3960284"/>
          <a:ext cx="507332" cy="507332"/>
        </p:xfrm>
        <a:graphic>
          <a:graphicData uri="http://schemas.openxmlformats.org/presentationml/2006/ole">
            <mc:AlternateContent xmlns:mc="http://schemas.openxmlformats.org/markup-compatibility/2006">
              <mc:Choice xmlns:v="urn:schemas-microsoft-com:vml" Requires="v">
                <p:oleObj name="Equation" r:id="rId4" imgW="228600" imgH="228600" progId="Equation.3">
                  <p:embed/>
                </p:oleObj>
              </mc:Choice>
              <mc:Fallback>
                <p:oleObj name="Equation" r:id="rId4" imgW="228600" imgH="228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960284"/>
                        <a:ext cx="507332" cy="507332"/>
                      </a:xfrm>
                      <a:prstGeom prst="rect">
                        <a:avLst/>
                      </a:prstGeom>
                      <a:noFill/>
                    </p:spPr>
                  </p:pic>
                </p:oleObj>
              </mc:Fallback>
            </mc:AlternateContent>
          </a:graphicData>
        </a:graphic>
      </p:graphicFrame>
      <p:graphicFrame>
        <p:nvGraphicFramePr>
          <p:cNvPr id="113667" name="Object 3"/>
          <p:cNvGraphicFramePr>
            <a:graphicFrameLocks noChangeAspect="1"/>
          </p:cNvGraphicFramePr>
          <p:nvPr>
            <p:extLst>
              <p:ext uri="{D42A27DB-BD31-4B8C-83A1-F6EECF244321}">
                <p14:modId xmlns:p14="http://schemas.microsoft.com/office/powerpoint/2010/main" val="2501740699"/>
              </p:ext>
            </p:extLst>
          </p:nvPr>
        </p:nvGraphicFramePr>
        <p:xfrm>
          <a:off x="5625432" y="3960284"/>
          <a:ext cx="507332" cy="507332"/>
        </p:xfrm>
        <a:graphic>
          <a:graphicData uri="http://schemas.openxmlformats.org/presentationml/2006/ole">
            <mc:AlternateContent xmlns:mc="http://schemas.openxmlformats.org/markup-compatibility/2006">
              <mc:Choice xmlns:v="urn:schemas-microsoft-com:vml" Requires="v">
                <p:oleObj name="Equation" r:id="rId6" imgW="228600" imgH="228600" progId="Equation.3">
                  <p:embed/>
                </p:oleObj>
              </mc:Choice>
              <mc:Fallback>
                <p:oleObj name="Equation" r:id="rId6" imgW="228600" imgH="228600" progId="Equation.3">
                  <p:embed/>
                  <p:pic>
                    <p:nvPicPr>
                      <p:cNvPr id="1136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25432" y="3960284"/>
                        <a:ext cx="507332" cy="507332"/>
                      </a:xfrm>
                      <a:prstGeom prst="rect">
                        <a:avLst/>
                      </a:prstGeom>
                      <a:noFill/>
                    </p:spPr>
                  </p:pic>
                </p:oleObj>
              </mc:Fallback>
            </mc:AlternateContent>
          </a:graphicData>
        </a:graphic>
      </p:graphicFrame>
      <p:graphicFrame>
        <p:nvGraphicFramePr>
          <p:cNvPr id="113669" name="Object 5"/>
          <p:cNvGraphicFramePr>
            <a:graphicFrameLocks noChangeAspect="1"/>
          </p:cNvGraphicFramePr>
          <p:nvPr>
            <p:extLst>
              <p:ext uri="{D42A27DB-BD31-4B8C-83A1-F6EECF244321}">
                <p14:modId xmlns:p14="http://schemas.microsoft.com/office/powerpoint/2010/main" val="573480580"/>
              </p:ext>
            </p:extLst>
          </p:nvPr>
        </p:nvGraphicFramePr>
        <p:xfrm>
          <a:off x="6742698" y="3960284"/>
          <a:ext cx="507332" cy="535516"/>
        </p:xfrm>
        <a:graphic>
          <a:graphicData uri="http://schemas.openxmlformats.org/presentationml/2006/ole">
            <mc:AlternateContent xmlns:mc="http://schemas.openxmlformats.org/markup-compatibility/2006">
              <mc:Choice xmlns:v="urn:schemas-microsoft-com:vml" Requires="v">
                <p:oleObj name="Equation" r:id="rId8" imgW="228600" imgH="241300" progId="Equation.3">
                  <p:embed/>
                </p:oleObj>
              </mc:Choice>
              <mc:Fallback>
                <p:oleObj name="Equation" r:id="rId8" imgW="228600" imgH="241300" progId="Equation.3">
                  <p:embed/>
                  <p:pic>
                    <p:nvPicPr>
                      <p:cNvPr id="11366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42698" y="3960284"/>
                        <a:ext cx="507332" cy="535516"/>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5A4396F6-0F53-4B91-BEC5-609A1BE1DBB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AD9095E-5AF0-4D23-9009-1F187EBF843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4926C59-C41B-4809-A015-A0E8829368C1}"/>
              </a:ext>
            </a:extLst>
          </p:cNvPr>
          <p:cNvSpPr>
            <a:spLocks noGrp="1"/>
          </p:cNvSpPr>
          <p:nvPr>
            <p:ph type="sldNum" sz="quarter" idx="4"/>
          </p:nvPr>
        </p:nvSpPr>
        <p:spPr/>
        <p:txBody>
          <a:bodyPr/>
          <a:lstStyle/>
          <a:p>
            <a:fld id="{28B83BC3-069B-46AF-A4E6-C99928E1A4FA}" type="slidenum">
              <a:rPr lang="en-US" smtClean="0"/>
              <a:pPr/>
              <a:t>1058</a:t>
            </a:fld>
            <a:endParaRPr lang="en-US" dirty="0"/>
          </a:p>
        </p:txBody>
      </p:sp>
    </p:spTree>
    <p:custDataLst>
      <p:tags r:id="rId1"/>
    </p:custDataLst>
    <p:extLst>
      <p:ext uri="{BB962C8B-B14F-4D97-AF65-F5344CB8AC3E}">
        <p14:creationId xmlns:p14="http://schemas.microsoft.com/office/powerpoint/2010/main" val="2857144875"/>
      </p:ext>
    </p:extLst>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448800" cy="1068387"/>
          </a:xfrm>
        </p:spPr>
        <p:txBody>
          <a:bodyPr/>
          <a:lstStyle/>
          <a:p>
            <a:r>
              <a:rPr lang="en-US" dirty="0"/>
              <a:t>4.4.3 Balanced &amp; Orthogonal Designs</a:t>
            </a:r>
          </a:p>
        </p:txBody>
      </p:sp>
      <p:sp>
        <p:nvSpPr>
          <p:cNvPr id="8" name="Date Placeholder 7">
            <a:extLst>
              <a:ext uri="{FF2B5EF4-FFF2-40B4-BE49-F238E27FC236}">
                <a16:creationId xmlns:a16="http://schemas.microsoft.com/office/drawing/2014/main" id="{A4785F83-4D06-47D8-A76F-03704A2E61C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6EBE03F-7924-41ED-BEFA-FA3766A2995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39A296E-5914-4A15-8D66-CDFE11C05173}"/>
              </a:ext>
            </a:extLst>
          </p:cNvPr>
          <p:cNvSpPr>
            <a:spLocks noGrp="1"/>
          </p:cNvSpPr>
          <p:nvPr>
            <p:ph type="sldNum" sz="quarter" idx="4"/>
          </p:nvPr>
        </p:nvSpPr>
        <p:spPr/>
        <p:txBody>
          <a:bodyPr/>
          <a:lstStyle/>
          <a:p>
            <a:fld id="{28B83BC3-069B-46AF-A4E6-C99928E1A4FA}" type="slidenum">
              <a:rPr lang="en-US" smtClean="0"/>
              <a:pPr/>
              <a:t>1059</a:t>
            </a:fld>
            <a:endParaRPr lang="en-US" dirty="0"/>
          </a:p>
        </p:txBody>
      </p:sp>
    </p:spTree>
    <p:custDataLst>
      <p:tags r:id="rId1"/>
    </p:custDataLst>
    <p:extLst>
      <p:ext uri="{BB962C8B-B14F-4D97-AF65-F5344CB8AC3E}">
        <p14:creationId xmlns:p14="http://schemas.microsoft.com/office/powerpoint/2010/main" val="31258761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House of Quality</a:t>
            </a:r>
            <a:endParaRPr lang="en-IN" dirty="0"/>
          </a:p>
        </p:txBody>
      </p:sp>
      <p:grpSp>
        <p:nvGrpSpPr>
          <p:cNvPr id="6" name="Group 5"/>
          <p:cNvGrpSpPr/>
          <p:nvPr/>
        </p:nvGrpSpPr>
        <p:grpSpPr>
          <a:xfrm>
            <a:off x="3124200" y="1219200"/>
            <a:ext cx="4800600" cy="5354638"/>
            <a:chOff x="1600200" y="1219200"/>
            <a:chExt cx="4800600" cy="5354638"/>
          </a:xfrm>
        </p:grpSpPr>
        <p:pic>
          <p:nvPicPr>
            <p:cNvPr id="1946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00" y="1219200"/>
              <a:ext cx="48006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356"/>
            <p:cNvSpPr>
              <a:spLocks noChangeArrowheads="1"/>
            </p:cNvSpPr>
            <p:nvPr/>
          </p:nvSpPr>
          <p:spPr bwMode="auto">
            <a:xfrm>
              <a:off x="19812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1</a:t>
              </a:r>
            </a:p>
          </p:txBody>
        </p:sp>
        <p:sp>
          <p:nvSpPr>
            <p:cNvPr id="10" name="Oval 1359"/>
            <p:cNvSpPr>
              <a:spLocks noChangeArrowheads="1"/>
            </p:cNvSpPr>
            <p:nvPr/>
          </p:nvSpPr>
          <p:spPr bwMode="auto">
            <a:xfrm>
              <a:off x="3810000" y="28194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2</a:t>
              </a:r>
            </a:p>
          </p:txBody>
        </p:sp>
        <p:sp>
          <p:nvSpPr>
            <p:cNvPr id="11" name="Oval 1362"/>
            <p:cNvSpPr>
              <a:spLocks noChangeArrowheads="1"/>
            </p:cNvSpPr>
            <p:nvPr/>
          </p:nvSpPr>
          <p:spPr bwMode="auto">
            <a:xfrm>
              <a:off x="51054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4</a:t>
              </a:r>
            </a:p>
          </p:txBody>
        </p:sp>
        <p:sp>
          <p:nvSpPr>
            <p:cNvPr id="12" name="Oval 1365"/>
            <p:cNvSpPr>
              <a:spLocks noChangeArrowheads="1"/>
            </p:cNvSpPr>
            <p:nvPr/>
          </p:nvSpPr>
          <p:spPr bwMode="auto">
            <a:xfrm>
              <a:off x="3810000" y="41910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3</a:t>
              </a:r>
            </a:p>
          </p:txBody>
        </p:sp>
        <p:sp>
          <p:nvSpPr>
            <p:cNvPr id="13" name="Oval 1368"/>
            <p:cNvSpPr>
              <a:spLocks noChangeArrowheads="1"/>
            </p:cNvSpPr>
            <p:nvPr/>
          </p:nvSpPr>
          <p:spPr bwMode="auto">
            <a:xfrm>
              <a:off x="5791200" y="41148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5</a:t>
              </a:r>
            </a:p>
          </p:txBody>
        </p:sp>
        <p:sp>
          <p:nvSpPr>
            <p:cNvPr id="14" name="Oval 1371"/>
            <p:cNvSpPr>
              <a:spLocks noChangeArrowheads="1"/>
            </p:cNvSpPr>
            <p:nvPr/>
          </p:nvSpPr>
          <p:spPr bwMode="auto">
            <a:xfrm>
              <a:off x="3810000" y="17526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6</a:t>
              </a:r>
            </a:p>
          </p:txBody>
        </p:sp>
        <p:sp>
          <p:nvSpPr>
            <p:cNvPr id="15" name="Oval 1377"/>
            <p:cNvSpPr>
              <a:spLocks noChangeArrowheads="1"/>
            </p:cNvSpPr>
            <p:nvPr/>
          </p:nvSpPr>
          <p:spPr bwMode="auto">
            <a:xfrm>
              <a:off x="3810000" y="5791200"/>
              <a:ext cx="444500" cy="444500"/>
            </a:xfrm>
            <a:prstGeom prst="ellipse">
              <a:avLst/>
            </a:prstGeom>
            <a:solidFill>
              <a:srgbClr val="FFFF00"/>
            </a:solidFill>
            <a:ln w="12700">
              <a:solidFill>
                <a:schemeClr val="tx1"/>
              </a:solidFill>
              <a:round/>
              <a:headEnd/>
              <a:tailEnd/>
            </a:ln>
            <a:effectLst/>
          </p:spPr>
          <p:txBody>
            <a:bodyPr wrap="none" lIns="90488" tIns="44450" rIns="90488" bIns="44450" anchor="ctr"/>
            <a:lstStyle/>
            <a:p>
              <a:pPr>
                <a:defRPr/>
              </a:pPr>
              <a:r>
                <a:rPr lang="en-GB" sz="2400" dirty="0">
                  <a:solidFill>
                    <a:srgbClr val="8901F3"/>
                  </a:solidFill>
                  <a:effectLst>
                    <a:outerShdw blurRad="38100" dist="38100" dir="2700000" algn="tl">
                      <a:srgbClr val="000000"/>
                    </a:outerShdw>
                  </a:effectLst>
                </a:rPr>
                <a:t>7</a:t>
              </a:r>
            </a:p>
          </p:txBody>
        </p:sp>
      </p:grpSp>
      <p:sp>
        <p:nvSpPr>
          <p:cNvPr id="5" name="Date Placeholder 4">
            <a:extLst>
              <a:ext uri="{FF2B5EF4-FFF2-40B4-BE49-F238E27FC236}">
                <a16:creationId xmlns:a16="http://schemas.microsoft.com/office/drawing/2014/main" id="{6272B175-AE69-4481-9020-BC85E5B28C4C}"/>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A5AA4610-6F05-460C-942C-89FFDE6318A5}"/>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44097EA2-F63D-496B-BC21-3BF001FB9577}"/>
              </a:ext>
            </a:extLst>
          </p:cNvPr>
          <p:cNvSpPr>
            <a:spLocks noGrp="1"/>
          </p:cNvSpPr>
          <p:nvPr>
            <p:ph type="sldNum" sz="quarter" idx="4"/>
          </p:nvPr>
        </p:nvSpPr>
        <p:spPr/>
        <p:txBody>
          <a:bodyPr/>
          <a:lstStyle/>
          <a:p>
            <a:fld id="{28B83BC3-069B-46AF-A4E6-C99928E1A4FA}" type="slidenum">
              <a:rPr lang="en-US" smtClean="0"/>
              <a:pPr/>
              <a:t>106</a:t>
            </a:fld>
            <a:endParaRPr lang="en-US" dirty="0"/>
          </a:p>
        </p:txBody>
      </p:sp>
    </p:spTree>
    <p:custDataLst>
      <p:tags r:id="rId1"/>
    </p:custDataLst>
    <p:extLst>
      <p:ext uri="{BB962C8B-B14F-4D97-AF65-F5344CB8AC3E}">
        <p14:creationId xmlns:p14="http://schemas.microsoft.com/office/powerpoint/2010/main" val="2787457066"/>
      </p:ext>
    </p:extLst>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Balanced Design</a:t>
            </a:r>
            <a:endParaRPr lang="en-US" dirty="0"/>
          </a:p>
        </p:txBody>
      </p:sp>
      <p:sp>
        <p:nvSpPr>
          <p:cNvPr id="3" name="Content Placeholder 2"/>
          <p:cNvSpPr>
            <a:spLocks noGrp="1"/>
          </p:cNvSpPr>
          <p:nvPr>
            <p:ph idx="1"/>
          </p:nvPr>
        </p:nvSpPr>
        <p:spPr/>
        <p:txBody>
          <a:bodyPr/>
          <a:lstStyle/>
          <a:p>
            <a:r>
              <a:rPr lang="en-US"/>
              <a:t>In DOE, an experiment design is balanced if individual treatments have the same number of observations.</a:t>
            </a:r>
          </a:p>
          <a:p>
            <a:r>
              <a:rPr lang="en-US"/>
              <a:t>In other words, if an experiment is balanced, each level of each factor is run the same number of times.</a:t>
            </a:r>
          </a:p>
          <a:p>
            <a:endParaRPr lang="en-US"/>
          </a:p>
          <a:p>
            <a:r>
              <a:rPr lang="en-US"/>
              <a:t>The following design is balanced since the two factors are both run twice at each level. </a:t>
            </a:r>
            <a:endParaRPr lang="en-US" dirty="0"/>
          </a:p>
        </p:txBody>
      </p:sp>
      <p:pic>
        <p:nvPicPr>
          <p:cNvPr id="5" name="Picture 2"/>
          <p:cNvPicPr>
            <a:picLocks noChangeAspect="1" noChangeArrowheads="1"/>
          </p:cNvPicPr>
          <p:nvPr/>
        </p:nvPicPr>
        <p:blipFill>
          <a:blip r:embed="rId4" cstate="print"/>
          <a:srcRect/>
          <a:stretch>
            <a:fillRect/>
          </a:stretch>
        </p:blipFill>
        <p:spPr bwMode="auto">
          <a:xfrm>
            <a:off x="3436662" y="4191000"/>
            <a:ext cx="4505876" cy="2057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16838D05-1661-4545-8612-4D5E9370E80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45515EF-C22D-435A-87A8-9317BFAFF51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AF01178-F20E-4E0C-9B8F-59FE1C8C193E}"/>
              </a:ext>
            </a:extLst>
          </p:cNvPr>
          <p:cNvSpPr>
            <a:spLocks noGrp="1"/>
          </p:cNvSpPr>
          <p:nvPr>
            <p:ph type="sldNum" sz="quarter" idx="4"/>
          </p:nvPr>
        </p:nvSpPr>
        <p:spPr/>
        <p:txBody>
          <a:bodyPr/>
          <a:lstStyle/>
          <a:p>
            <a:fld id="{28B83BC3-069B-46AF-A4E6-C99928E1A4FA}" type="slidenum">
              <a:rPr lang="en-US" smtClean="0"/>
              <a:pPr/>
              <a:t>1060</a:t>
            </a:fld>
            <a:endParaRPr lang="en-US" dirty="0"/>
          </a:p>
        </p:txBody>
      </p:sp>
    </p:spTree>
    <p:custDataLst>
      <p:tags r:id="rId1"/>
    </p:custDataLst>
    <p:extLst>
      <p:ext uri="{BB962C8B-B14F-4D97-AF65-F5344CB8AC3E}">
        <p14:creationId xmlns:p14="http://schemas.microsoft.com/office/powerpoint/2010/main" val="3279334582"/>
      </p:ext>
    </p:extLst>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DOE, an experiment design is orthogonal if the main effect of one factor can be evaluated independently of other factors.</a:t>
            </a:r>
          </a:p>
          <a:p>
            <a:endParaRPr lang="en-US"/>
          </a:p>
          <a:p>
            <a:r>
              <a:rPr lang="en-US"/>
              <a:t>In other words, for each level (high setting or low setting) of a factor, the number of high setting and low setting in any other factors must be the same.</a:t>
            </a:r>
            <a:endParaRPr lang="en-US" dirty="0"/>
          </a:p>
        </p:txBody>
      </p:sp>
      <p:sp>
        <p:nvSpPr>
          <p:cNvPr id="9" name="Date Placeholder 8">
            <a:extLst>
              <a:ext uri="{FF2B5EF4-FFF2-40B4-BE49-F238E27FC236}">
                <a16:creationId xmlns:a16="http://schemas.microsoft.com/office/drawing/2014/main" id="{40677098-FED5-4AE0-B489-8AE73902539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454D565-3A5B-4A66-B84B-B95EA725EE6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1914448-76BC-4B30-93C4-2F5D26FD7BC6}"/>
              </a:ext>
            </a:extLst>
          </p:cNvPr>
          <p:cNvSpPr>
            <a:spLocks noGrp="1"/>
          </p:cNvSpPr>
          <p:nvPr>
            <p:ph type="sldNum" sz="quarter" idx="4"/>
          </p:nvPr>
        </p:nvSpPr>
        <p:spPr/>
        <p:txBody>
          <a:bodyPr/>
          <a:lstStyle/>
          <a:p>
            <a:fld id="{28B83BC3-069B-46AF-A4E6-C99928E1A4FA}" type="slidenum">
              <a:rPr lang="en-US" smtClean="0"/>
              <a:pPr/>
              <a:t>1061</a:t>
            </a:fld>
            <a:endParaRPr lang="en-US" dirty="0"/>
          </a:p>
        </p:txBody>
      </p:sp>
    </p:spTree>
    <p:custDataLst>
      <p:tags r:id="rId1"/>
    </p:custDataLst>
    <p:extLst>
      <p:ext uri="{BB962C8B-B14F-4D97-AF65-F5344CB8AC3E}">
        <p14:creationId xmlns:p14="http://schemas.microsoft.com/office/powerpoint/2010/main" val="119816447"/>
      </p:ext>
    </p:extLst>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2 but the number of “-1” in factor B is 0. Therefore, this is not an orthogonal design.</a:t>
            </a:r>
          </a:p>
          <a:p>
            <a:endParaRPr lang="en-US" dirty="0"/>
          </a:p>
        </p:txBody>
      </p:sp>
      <p:grpSp>
        <p:nvGrpSpPr>
          <p:cNvPr id="4" name="Group 3"/>
          <p:cNvGrpSpPr/>
          <p:nvPr/>
        </p:nvGrpSpPr>
        <p:grpSpPr>
          <a:xfrm>
            <a:off x="3403600" y="3022600"/>
            <a:ext cx="4572000" cy="2321935"/>
            <a:chOff x="1905000" y="3352800"/>
            <a:chExt cx="4572000" cy="2321935"/>
          </a:xfrm>
        </p:grpSpPr>
        <p:pic>
          <p:nvPicPr>
            <p:cNvPr id="115714" name="Picture 2"/>
            <p:cNvPicPr>
              <a:picLocks noChangeAspect="1" noChangeArrowheads="1"/>
            </p:cNvPicPr>
            <p:nvPr/>
          </p:nvPicPr>
          <p:blipFill>
            <a:blip r:embed="rId4" cstate="print"/>
            <a:srcRect/>
            <a:stretch>
              <a:fillRect/>
            </a:stretch>
          </p:blipFill>
          <p:spPr bwMode="auto">
            <a:xfrm>
              <a:off x="2017363" y="3352800"/>
              <a:ext cx="4301202" cy="22677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869440"/>
              <a:ext cx="4572000" cy="80529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F3CC7A04-DB0A-4EA6-8DFD-D6B55C16BD5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26EB4C90-2A05-4FDC-9B5B-8BD6B5DCDF3B}"/>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8D3C6ADB-4AC0-477D-AB58-8DD2E70011EA}"/>
              </a:ext>
            </a:extLst>
          </p:cNvPr>
          <p:cNvSpPr>
            <a:spLocks noGrp="1"/>
          </p:cNvSpPr>
          <p:nvPr>
            <p:ph type="sldNum" sz="quarter" idx="4"/>
          </p:nvPr>
        </p:nvSpPr>
        <p:spPr/>
        <p:txBody>
          <a:bodyPr/>
          <a:lstStyle/>
          <a:p>
            <a:fld id="{28B83BC3-069B-46AF-A4E6-C99928E1A4FA}" type="slidenum">
              <a:rPr lang="en-US" smtClean="0"/>
              <a:pPr/>
              <a:t>1062</a:t>
            </a:fld>
            <a:endParaRPr lang="en-US" dirty="0"/>
          </a:p>
        </p:txBody>
      </p:sp>
    </p:spTree>
    <p:custDataLst>
      <p:tags r:id="rId1"/>
    </p:custDataLst>
    <p:extLst>
      <p:ext uri="{BB962C8B-B14F-4D97-AF65-F5344CB8AC3E}">
        <p14:creationId xmlns:p14="http://schemas.microsoft.com/office/powerpoint/2010/main" val="2106871776"/>
      </p:ext>
    </p:extLst>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Orthogonal Design</a:t>
            </a:r>
            <a:endParaRPr lang="en-US" dirty="0"/>
          </a:p>
        </p:txBody>
      </p:sp>
      <p:sp>
        <p:nvSpPr>
          <p:cNvPr id="3" name="Content Placeholder 2"/>
          <p:cNvSpPr>
            <a:spLocks noGrp="1"/>
          </p:cNvSpPr>
          <p:nvPr>
            <p:ph idx="1"/>
          </p:nvPr>
        </p:nvSpPr>
        <p:spPr/>
        <p:txBody>
          <a:bodyPr/>
          <a:lstStyle/>
          <a:p>
            <a:r>
              <a:rPr lang="en-US"/>
              <a:t>In the following design, for the higher level (+1) of factor A, the number of “+1” in factor B is 1 and the number of “-1” in factor B is 1 as well. Therefore, this is an orthogonal design.</a:t>
            </a:r>
            <a:endParaRPr lang="en-US" dirty="0"/>
          </a:p>
        </p:txBody>
      </p:sp>
      <p:grpSp>
        <p:nvGrpSpPr>
          <p:cNvPr id="4" name="Group 3"/>
          <p:cNvGrpSpPr/>
          <p:nvPr/>
        </p:nvGrpSpPr>
        <p:grpSpPr>
          <a:xfrm>
            <a:off x="3437217" y="3009900"/>
            <a:ext cx="4504765" cy="2286000"/>
            <a:chOff x="1904999" y="3429000"/>
            <a:chExt cx="4504765" cy="2286000"/>
          </a:xfrm>
        </p:grpSpPr>
        <p:pic>
          <p:nvPicPr>
            <p:cNvPr id="5" name="Picture 2"/>
            <p:cNvPicPr>
              <a:picLocks noChangeAspect="1" noChangeArrowheads="1"/>
            </p:cNvPicPr>
            <p:nvPr/>
          </p:nvPicPr>
          <p:blipFill>
            <a:blip r:embed="rId4" cstate="print"/>
            <a:srcRect/>
            <a:stretch>
              <a:fillRect/>
            </a:stretch>
          </p:blipFill>
          <p:spPr bwMode="auto">
            <a:xfrm>
              <a:off x="2001512" y="3429000"/>
              <a:ext cx="4293735" cy="22860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ectangle 5"/>
            <p:cNvSpPr/>
            <p:nvPr/>
          </p:nvSpPr>
          <p:spPr>
            <a:xfrm>
              <a:off x="1905000" y="4621696"/>
              <a:ext cx="4495800" cy="33130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1904999" y="5312757"/>
              <a:ext cx="4504765" cy="40224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Date Placeholder 12">
            <a:extLst>
              <a:ext uri="{FF2B5EF4-FFF2-40B4-BE49-F238E27FC236}">
                <a16:creationId xmlns:a16="http://schemas.microsoft.com/office/drawing/2014/main" id="{0C41ADE6-C2AE-4ACB-A120-B42DBBA8FE08}"/>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FD606599-30F8-4C8D-BD1E-18D0D6797857}"/>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10AE7A12-17A3-424C-8BCF-E60417D7AC28}"/>
              </a:ext>
            </a:extLst>
          </p:cNvPr>
          <p:cNvSpPr>
            <a:spLocks noGrp="1"/>
          </p:cNvSpPr>
          <p:nvPr>
            <p:ph type="sldNum" sz="quarter" idx="4"/>
          </p:nvPr>
        </p:nvSpPr>
        <p:spPr/>
        <p:txBody>
          <a:bodyPr/>
          <a:lstStyle/>
          <a:p>
            <a:fld id="{28B83BC3-069B-46AF-A4E6-C99928E1A4FA}" type="slidenum">
              <a:rPr lang="en-US" smtClean="0"/>
              <a:pPr/>
              <a:t>1063</a:t>
            </a:fld>
            <a:endParaRPr lang="en-US" dirty="0"/>
          </a:p>
        </p:txBody>
      </p:sp>
    </p:spTree>
    <p:custDataLst>
      <p:tags r:id="rId1"/>
    </p:custDataLst>
    <p:extLst>
      <p:ext uri="{BB962C8B-B14F-4D97-AF65-F5344CB8AC3E}">
        <p14:creationId xmlns:p14="http://schemas.microsoft.com/office/powerpoint/2010/main" val="615612905"/>
      </p:ext>
    </p:extLst>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dirty="0"/>
              <a:t>We can check to see if our design is orthogonal with some very simple math.</a:t>
            </a:r>
          </a:p>
          <a:p>
            <a:r>
              <a:rPr lang="en-US" dirty="0"/>
              <a:t>In an orthogonal design, the sum of products for each run should equal zero.</a:t>
            </a:r>
          </a:p>
          <a:p>
            <a:r>
              <a:rPr lang="en-US" dirty="0"/>
              <a:t>Let us check the earlier design that we said was orthogonal:</a:t>
            </a:r>
          </a:p>
          <a:p>
            <a:pPr lvl="1"/>
            <a:r>
              <a:rPr lang="en-US" dirty="0"/>
              <a:t>Run 1: -1 * -1 = 1</a:t>
            </a:r>
          </a:p>
          <a:p>
            <a:pPr lvl="1"/>
            <a:r>
              <a:rPr lang="en-US" dirty="0"/>
              <a:t>Run 2: +1 * -1 = -1</a:t>
            </a:r>
          </a:p>
          <a:p>
            <a:pPr lvl="1"/>
            <a:r>
              <a:rPr lang="en-US" dirty="0"/>
              <a:t>Run 3: -1 * +1 = -1</a:t>
            </a:r>
          </a:p>
          <a:p>
            <a:pPr lvl="1"/>
            <a:r>
              <a:rPr lang="en-US" dirty="0"/>
              <a:t>Run 4: +1 * +1 = 1</a:t>
            </a:r>
          </a:p>
          <a:p>
            <a:pPr lvl="1"/>
            <a:r>
              <a:rPr lang="en-US" dirty="0"/>
              <a:t>Sum = 0</a:t>
            </a:r>
          </a:p>
          <a:p>
            <a:pPr lvl="1"/>
            <a:r>
              <a:rPr lang="en-US" dirty="0"/>
              <a:t>Design is orthogonal</a:t>
            </a:r>
          </a:p>
        </p:txBody>
      </p:sp>
      <p:pic>
        <p:nvPicPr>
          <p:cNvPr id="7" name="Picture 2"/>
          <p:cNvPicPr>
            <a:picLocks noChangeAspect="1" noChangeArrowheads="1"/>
          </p:cNvPicPr>
          <p:nvPr/>
        </p:nvPicPr>
        <p:blipFill>
          <a:blip r:embed="rId4" cstate="print"/>
          <a:srcRect/>
          <a:stretch>
            <a:fillRect/>
          </a:stretch>
        </p:blipFill>
        <p:spPr bwMode="auto">
          <a:xfrm>
            <a:off x="4648200" y="3429000"/>
            <a:ext cx="4476428" cy="2043953"/>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9F459F5B-3C60-4982-BE67-7C589429463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3260F40-88E1-4705-97E9-1209B381C0E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CB73582-C25A-4CAB-9042-DB8BB75688F0}"/>
              </a:ext>
            </a:extLst>
          </p:cNvPr>
          <p:cNvSpPr>
            <a:spLocks noGrp="1"/>
          </p:cNvSpPr>
          <p:nvPr>
            <p:ph type="sldNum" sz="quarter" idx="4"/>
          </p:nvPr>
        </p:nvSpPr>
        <p:spPr/>
        <p:txBody>
          <a:bodyPr/>
          <a:lstStyle/>
          <a:p>
            <a:fld id="{28B83BC3-069B-46AF-A4E6-C99928E1A4FA}" type="slidenum">
              <a:rPr lang="en-US" smtClean="0"/>
              <a:pPr/>
              <a:t>1064</a:t>
            </a:fld>
            <a:endParaRPr lang="en-US" dirty="0"/>
          </a:p>
        </p:txBody>
      </p:sp>
    </p:spTree>
    <p:custDataLst>
      <p:tags r:id="rId1"/>
    </p:custDataLst>
    <p:extLst>
      <p:ext uri="{BB962C8B-B14F-4D97-AF65-F5344CB8AC3E}">
        <p14:creationId xmlns:p14="http://schemas.microsoft.com/office/powerpoint/2010/main" val="820934456"/>
      </p:ext>
    </p:extLst>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Checking for an Orthogonal Design</a:t>
            </a:r>
            <a:endParaRPr lang="en-US" dirty="0"/>
          </a:p>
        </p:txBody>
      </p:sp>
      <p:sp>
        <p:nvSpPr>
          <p:cNvPr id="3" name="Content Placeholder 2"/>
          <p:cNvSpPr>
            <a:spLocks noGrp="1"/>
          </p:cNvSpPr>
          <p:nvPr>
            <p:ph idx="1"/>
          </p:nvPr>
        </p:nvSpPr>
        <p:spPr/>
        <p:txBody>
          <a:bodyPr/>
          <a:lstStyle/>
          <a:p>
            <a:r>
              <a:rPr lang="en-US"/>
              <a:t>Now let us check the earlier design that we said was not orthogonal:</a:t>
            </a:r>
          </a:p>
          <a:p>
            <a:pPr lvl="1"/>
            <a:r>
              <a:rPr lang="en-US"/>
              <a:t>Run 1: -1 * -1 = 1</a:t>
            </a:r>
          </a:p>
          <a:p>
            <a:pPr lvl="1"/>
            <a:r>
              <a:rPr lang="en-US"/>
              <a:t>Run 2: -1 * -1 = 1</a:t>
            </a:r>
          </a:p>
          <a:p>
            <a:pPr lvl="1"/>
            <a:r>
              <a:rPr lang="en-US"/>
              <a:t>Run 3: +1 * +1 = 1</a:t>
            </a:r>
          </a:p>
          <a:p>
            <a:pPr lvl="1"/>
            <a:r>
              <a:rPr lang="en-US"/>
              <a:t>Run 4: +1 * +1 = 1</a:t>
            </a:r>
          </a:p>
          <a:p>
            <a:pPr lvl="1"/>
            <a:r>
              <a:rPr lang="en-US"/>
              <a:t>Sum = 4</a:t>
            </a:r>
          </a:p>
          <a:p>
            <a:pPr lvl="1"/>
            <a:r>
              <a:rPr lang="en-US"/>
              <a:t>Design is not orthogonal</a:t>
            </a:r>
            <a:endParaRPr lang="en-US" dirty="0"/>
          </a:p>
        </p:txBody>
      </p:sp>
      <p:pic>
        <p:nvPicPr>
          <p:cNvPr id="8" name="Picture 2"/>
          <p:cNvPicPr>
            <a:picLocks noChangeArrowheads="1"/>
          </p:cNvPicPr>
          <p:nvPr/>
        </p:nvPicPr>
        <p:blipFill>
          <a:blip r:embed="rId4" cstate="print"/>
          <a:srcRect/>
          <a:stretch>
            <a:fillRect/>
          </a:stretch>
        </p:blipFill>
        <p:spPr bwMode="auto">
          <a:xfrm>
            <a:off x="4838701" y="1863900"/>
            <a:ext cx="4191000" cy="1984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924E79FA-F6C7-4237-8D9C-96F50BE0AD6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49127D2-C69B-484C-8417-9CFC74D72D6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69FB20B-2F41-49DB-A944-29ACFEB68B68}"/>
              </a:ext>
            </a:extLst>
          </p:cNvPr>
          <p:cNvSpPr>
            <a:spLocks noGrp="1"/>
          </p:cNvSpPr>
          <p:nvPr>
            <p:ph type="sldNum" sz="quarter" idx="4"/>
          </p:nvPr>
        </p:nvSpPr>
        <p:spPr/>
        <p:txBody>
          <a:bodyPr/>
          <a:lstStyle/>
          <a:p>
            <a:fld id="{28B83BC3-069B-46AF-A4E6-C99928E1A4FA}" type="slidenum">
              <a:rPr lang="en-US" smtClean="0"/>
              <a:pPr/>
              <a:t>1065</a:t>
            </a:fld>
            <a:endParaRPr lang="en-US" dirty="0"/>
          </a:p>
        </p:txBody>
      </p:sp>
    </p:spTree>
    <p:custDataLst>
      <p:tags r:id="rId1"/>
    </p:custDataLst>
    <p:extLst>
      <p:ext uri="{BB962C8B-B14F-4D97-AF65-F5344CB8AC3E}">
        <p14:creationId xmlns:p14="http://schemas.microsoft.com/office/powerpoint/2010/main" val="1728662682"/>
      </p:ext>
    </p:extLst>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9220200" cy="917576"/>
          </a:xfrm>
        </p:spPr>
        <p:txBody>
          <a:bodyPr/>
          <a:lstStyle/>
          <a:p>
            <a:r>
              <a:rPr lang="en-US" dirty="0"/>
              <a:t>4.4.4 Fit, Diagnosis and Center Points</a:t>
            </a:r>
          </a:p>
        </p:txBody>
      </p:sp>
      <p:sp>
        <p:nvSpPr>
          <p:cNvPr id="8" name="Date Placeholder 7">
            <a:extLst>
              <a:ext uri="{FF2B5EF4-FFF2-40B4-BE49-F238E27FC236}">
                <a16:creationId xmlns:a16="http://schemas.microsoft.com/office/drawing/2014/main" id="{7A1F69F2-B3A4-42EB-BDB9-86666D6B873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11BC1F8-5864-4716-A404-1FF7EC62FB7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134F569-8D06-4FE2-B31A-F2CC75C4B19A}"/>
              </a:ext>
            </a:extLst>
          </p:cNvPr>
          <p:cNvSpPr>
            <a:spLocks noGrp="1"/>
          </p:cNvSpPr>
          <p:nvPr>
            <p:ph type="sldNum" sz="quarter" idx="4"/>
          </p:nvPr>
        </p:nvSpPr>
        <p:spPr/>
        <p:txBody>
          <a:bodyPr/>
          <a:lstStyle/>
          <a:p>
            <a:fld id="{28B83BC3-069B-46AF-A4E6-C99928E1A4FA}" type="slidenum">
              <a:rPr lang="en-US" smtClean="0"/>
              <a:pPr/>
              <a:t>1066</a:t>
            </a:fld>
            <a:endParaRPr lang="en-US" dirty="0"/>
          </a:p>
        </p:txBody>
      </p:sp>
    </p:spTree>
    <p:custDataLst>
      <p:tags r:id="rId1"/>
    </p:custDataLst>
    <p:extLst>
      <p:ext uri="{BB962C8B-B14F-4D97-AF65-F5344CB8AC3E}">
        <p14:creationId xmlns:p14="http://schemas.microsoft.com/office/powerpoint/2010/main" val="2593353185"/>
      </p:ext>
    </p:extLst>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Fit the Model of DOE</a:t>
            </a:r>
          </a:p>
        </p:txBody>
      </p:sp>
      <p:sp>
        <p:nvSpPr>
          <p:cNvPr id="3" name="Content Placeholder 2"/>
          <p:cNvSpPr>
            <a:spLocks noGrp="1"/>
          </p:cNvSpPr>
          <p:nvPr>
            <p:ph idx="1"/>
          </p:nvPr>
        </p:nvSpPr>
        <p:spPr/>
        <p:txBody>
          <a:bodyPr>
            <a:normAutofit/>
          </a:bodyPr>
          <a:lstStyle/>
          <a:p>
            <a:r>
              <a:rPr lang="en-US" dirty="0"/>
              <a:t>If one of the factors or interactions has a p-value larger than alpha level (0.05), it indicates that the particular factor or interaction does </a:t>
            </a:r>
            <a:r>
              <a:rPr lang="en-US" i="1" dirty="0"/>
              <a:t>not</a:t>
            </a:r>
            <a:r>
              <a:rPr lang="en-US" dirty="0"/>
              <a:t> have statistically significant impact on the response.</a:t>
            </a:r>
          </a:p>
          <a:p>
            <a:endParaRPr lang="en-US" dirty="0"/>
          </a:p>
          <a:p>
            <a:r>
              <a:rPr lang="en-US" dirty="0"/>
              <a:t>To fit the model better, we need to remove the insignificant independent variables one at a time and run the model again until all the independent variables in the model are statistically significant (i.e. p-value smaller than alpha level).</a:t>
            </a:r>
          </a:p>
        </p:txBody>
      </p:sp>
      <p:sp>
        <p:nvSpPr>
          <p:cNvPr id="9" name="Date Placeholder 8">
            <a:extLst>
              <a:ext uri="{FF2B5EF4-FFF2-40B4-BE49-F238E27FC236}">
                <a16:creationId xmlns:a16="http://schemas.microsoft.com/office/drawing/2014/main" id="{42490C91-BF95-48B4-9654-A94597CF6E1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A04D7A3-52AE-4E6A-9AA9-6E2BC493623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870BCF5-C65B-4F6A-BF73-64A81F80C333}"/>
              </a:ext>
            </a:extLst>
          </p:cNvPr>
          <p:cNvSpPr>
            <a:spLocks noGrp="1"/>
          </p:cNvSpPr>
          <p:nvPr>
            <p:ph type="sldNum" sz="quarter" idx="4"/>
          </p:nvPr>
        </p:nvSpPr>
        <p:spPr/>
        <p:txBody>
          <a:bodyPr/>
          <a:lstStyle/>
          <a:p>
            <a:fld id="{28B83BC3-069B-46AF-A4E6-C99928E1A4FA}" type="slidenum">
              <a:rPr lang="en-US" smtClean="0"/>
              <a:pPr/>
              <a:t>1067</a:t>
            </a:fld>
            <a:endParaRPr lang="en-US" dirty="0"/>
          </a:p>
        </p:txBody>
      </p:sp>
    </p:spTree>
    <p:custDataLst>
      <p:tags r:id="rId1"/>
    </p:custDataLst>
    <p:extLst>
      <p:ext uri="{BB962C8B-B14F-4D97-AF65-F5344CB8AC3E}">
        <p14:creationId xmlns:p14="http://schemas.microsoft.com/office/powerpoint/2010/main" val="2491767708"/>
      </p:ext>
    </p:extLst>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To ensure that the quality of the model is acceptable, we need to conduct the residuals analysis.</a:t>
            </a:r>
          </a:p>
          <a:p>
            <a:pPr marL="708660" lvl="2" indent="-342900"/>
            <a:r>
              <a:rPr lang="en-US" sz="2200" dirty="0"/>
              <a:t>Residual is the difference between the actual response value and the fitted response value.</a:t>
            </a:r>
          </a:p>
          <a:p>
            <a:endParaRPr lang="en-US" dirty="0"/>
          </a:p>
          <a:p>
            <a:r>
              <a:rPr lang="en-US" dirty="0"/>
              <a:t>Well-performing residuals:</a:t>
            </a:r>
          </a:p>
          <a:p>
            <a:pPr lvl="1"/>
            <a:r>
              <a:rPr lang="en-US" dirty="0"/>
              <a:t>Are normally distributed</a:t>
            </a:r>
          </a:p>
          <a:p>
            <a:pPr lvl="1"/>
            <a:r>
              <a:rPr lang="en-US" dirty="0"/>
              <a:t>Have a mean equal to zero</a:t>
            </a:r>
          </a:p>
          <a:p>
            <a:pPr lvl="1"/>
            <a:r>
              <a:rPr lang="en-US" dirty="0"/>
              <a:t>Are independent</a:t>
            </a:r>
          </a:p>
          <a:p>
            <a:pPr lvl="1"/>
            <a:r>
              <a:rPr lang="en-US" dirty="0"/>
              <a:t>Have equal variance across the fitted values.</a:t>
            </a:r>
          </a:p>
          <a:p>
            <a:endParaRPr lang="en-US" sz="2800" dirty="0"/>
          </a:p>
        </p:txBody>
      </p:sp>
      <p:sp>
        <p:nvSpPr>
          <p:cNvPr id="9" name="Date Placeholder 8">
            <a:extLst>
              <a:ext uri="{FF2B5EF4-FFF2-40B4-BE49-F238E27FC236}">
                <a16:creationId xmlns:a16="http://schemas.microsoft.com/office/drawing/2014/main" id="{AACE061E-F0ED-4A0E-9093-5D9E4591C52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A661A4-9BFA-48CF-A5D8-AA2487FDDD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C845D45-63F6-4A0B-8D93-F31FDE05FCAE}"/>
              </a:ext>
            </a:extLst>
          </p:cNvPr>
          <p:cNvSpPr>
            <a:spLocks noGrp="1"/>
          </p:cNvSpPr>
          <p:nvPr>
            <p:ph type="sldNum" sz="quarter" idx="4"/>
          </p:nvPr>
        </p:nvSpPr>
        <p:spPr/>
        <p:txBody>
          <a:bodyPr/>
          <a:lstStyle/>
          <a:p>
            <a:fld id="{28B83BC3-069B-46AF-A4E6-C99928E1A4FA}" type="slidenum">
              <a:rPr lang="en-US" smtClean="0"/>
              <a:pPr/>
              <a:t>1068</a:t>
            </a:fld>
            <a:endParaRPr lang="en-US" dirty="0"/>
          </a:p>
        </p:txBody>
      </p:sp>
    </p:spTree>
    <p:custDataLst>
      <p:tags r:id="rId1"/>
    </p:custDataLst>
    <p:extLst>
      <p:ext uri="{BB962C8B-B14F-4D97-AF65-F5344CB8AC3E}">
        <p14:creationId xmlns:p14="http://schemas.microsoft.com/office/powerpoint/2010/main" val="2906296340"/>
      </p:ext>
    </p:extLst>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1: Check whether the mean of residuals is zero and residuals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normality test results appear in the new window.</a:t>
            </a:r>
          </a:p>
          <a:p>
            <a:pPr lvl="1"/>
            <a:endParaRPr lang="en-US" dirty="0"/>
          </a:p>
          <a:p>
            <a:endParaRPr lang="en-US" dirty="0"/>
          </a:p>
        </p:txBody>
      </p:sp>
      <p:sp>
        <p:nvSpPr>
          <p:cNvPr id="9" name="Date Placeholder 8">
            <a:extLst>
              <a:ext uri="{FF2B5EF4-FFF2-40B4-BE49-F238E27FC236}">
                <a16:creationId xmlns:a16="http://schemas.microsoft.com/office/drawing/2014/main" id="{FEF93F1C-BE5B-4C4C-8FCB-BDFBDBBD094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E40029-62D8-405E-B78E-5A5D9661617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675538E-B0D3-4A87-A587-90031E756E88}"/>
              </a:ext>
            </a:extLst>
          </p:cNvPr>
          <p:cNvSpPr>
            <a:spLocks noGrp="1"/>
          </p:cNvSpPr>
          <p:nvPr>
            <p:ph type="sldNum" sz="quarter" idx="4"/>
          </p:nvPr>
        </p:nvSpPr>
        <p:spPr/>
        <p:txBody>
          <a:bodyPr/>
          <a:lstStyle/>
          <a:p>
            <a:fld id="{28B83BC3-069B-46AF-A4E6-C99928E1A4FA}" type="slidenum">
              <a:rPr lang="en-US" smtClean="0"/>
              <a:pPr/>
              <a:t>1069</a:t>
            </a:fld>
            <a:endParaRPr lang="en-US" dirty="0"/>
          </a:p>
        </p:txBody>
      </p:sp>
    </p:spTree>
    <p:custDataLst>
      <p:tags r:id="rId1"/>
    </p:custDataLst>
    <p:extLst>
      <p:ext uri="{BB962C8B-B14F-4D97-AF65-F5344CB8AC3E}">
        <p14:creationId xmlns:p14="http://schemas.microsoft.com/office/powerpoint/2010/main" val="81472641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Pros of QFD</a:t>
            </a:r>
          </a:p>
        </p:txBody>
      </p:sp>
      <p:sp>
        <p:nvSpPr>
          <p:cNvPr id="20483" name="Content Placeholder 2"/>
          <p:cNvSpPr>
            <a:spLocks noGrp="1"/>
          </p:cNvSpPr>
          <p:nvPr>
            <p:ph idx="1"/>
          </p:nvPr>
        </p:nvSpPr>
        <p:spPr/>
        <p:txBody>
          <a:bodyPr/>
          <a:lstStyle/>
          <a:p>
            <a:r>
              <a:rPr lang="en-US" dirty="0"/>
              <a:t>Focuses the design of the product or process on satisfying customer’s needs and wants.</a:t>
            </a:r>
          </a:p>
          <a:p>
            <a:endParaRPr lang="en-US" dirty="0"/>
          </a:p>
          <a:p>
            <a:r>
              <a:rPr lang="en-US" dirty="0"/>
              <a:t>Improves the contact channels between customers, advertising, research and improvement, quality and production departments, which sustains better decision making.</a:t>
            </a:r>
          </a:p>
          <a:p>
            <a:endParaRPr lang="en-US" dirty="0"/>
          </a:p>
          <a:p>
            <a:r>
              <a:rPr lang="en-US" dirty="0"/>
              <a:t>Reduces the new product development project period and cost.</a:t>
            </a:r>
          </a:p>
          <a:p>
            <a:pPr marL="411480" lvl="1" indent="0">
              <a:buNone/>
            </a:pPr>
            <a:endParaRPr lang="en-US" sz="2400" dirty="0"/>
          </a:p>
        </p:txBody>
      </p:sp>
      <p:sp>
        <p:nvSpPr>
          <p:cNvPr id="5" name="Date Placeholder 4">
            <a:extLst>
              <a:ext uri="{FF2B5EF4-FFF2-40B4-BE49-F238E27FC236}">
                <a16:creationId xmlns:a16="http://schemas.microsoft.com/office/drawing/2014/main" id="{EB8803CB-E424-49F7-A788-58851F4E97F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55923D6-C317-4436-BA17-E0B63C85A8E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5BFD4DD-44BF-4DAE-8CE8-B964E70493DD}"/>
              </a:ext>
            </a:extLst>
          </p:cNvPr>
          <p:cNvSpPr>
            <a:spLocks noGrp="1"/>
          </p:cNvSpPr>
          <p:nvPr>
            <p:ph type="sldNum" sz="quarter" idx="4"/>
          </p:nvPr>
        </p:nvSpPr>
        <p:spPr/>
        <p:txBody>
          <a:bodyPr/>
          <a:lstStyle/>
          <a:p>
            <a:fld id="{28B83BC3-069B-46AF-A4E6-C99928E1A4FA}" type="slidenum">
              <a:rPr lang="en-US" smtClean="0"/>
              <a:pPr/>
              <a:t>107</a:t>
            </a:fld>
            <a:endParaRPr lang="en-US" dirty="0"/>
          </a:p>
        </p:txBody>
      </p:sp>
    </p:spTree>
    <p:custDataLst>
      <p:tags r:id="rId1"/>
    </p:custDataLst>
    <p:extLst>
      <p:ext uri="{BB962C8B-B14F-4D97-AF65-F5344CB8AC3E}">
        <p14:creationId xmlns:p14="http://schemas.microsoft.com/office/powerpoint/2010/main" val="1439928415"/>
      </p:ext>
    </p:extLst>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4" name="Picture 3"/>
          <p:cNvPicPr>
            <a:picLocks noChangeAspect="1"/>
          </p:cNvPicPr>
          <p:nvPr/>
        </p:nvPicPr>
        <p:blipFill>
          <a:blip r:embed="rId4"/>
          <a:stretch>
            <a:fillRect/>
          </a:stretch>
        </p:blipFill>
        <p:spPr>
          <a:xfrm>
            <a:off x="1206169" y="1447799"/>
            <a:ext cx="4358204" cy="4761341"/>
          </a:xfrm>
          <a:prstGeom prst="rect">
            <a:avLst/>
          </a:prstGeom>
        </p:spPr>
      </p:pic>
      <p:pic>
        <p:nvPicPr>
          <p:cNvPr id="6" name="Picture 5"/>
          <p:cNvPicPr>
            <a:picLocks noChangeAspect="1"/>
          </p:cNvPicPr>
          <p:nvPr/>
        </p:nvPicPr>
        <p:blipFill>
          <a:blip r:embed="rId5"/>
          <a:stretch>
            <a:fillRect/>
          </a:stretch>
        </p:blipFill>
        <p:spPr>
          <a:xfrm>
            <a:off x="5643525" y="1223902"/>
            <a:ext cx="4738577" cy="5176898"/>
          </a:xfrm>
          <a:prstGeom prst="rect">
            <a:avLst/>
          </a:prstGeom>
        </p:spPr>
      </p:pic>
      <p:sp>
        <p:nvSpPr>
          <p:cNvPr id="15" name="Right Arrow 14"/>
          <p:cNvSpPr/>
          <p:nvPr/>
        </p:nvSpPr>
        <p:spPr>
          <a:xfrm>
            <a:off x="5410204" y="365995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BEE41C87-83C7-4BDA-A464-507B577CEEC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C867AE4-5DD2-4CBC-A910-0BD87555CFE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B82CE89-6926-46B6-9568-059FD78CDE93}"/>
              </a:ext>
            </a:extLst>
          </p:cNvPr>
          <p:cNvSpPr>
            <a:spLocks noGrp="1"/>
          </p:cNvSpPr>
          <p:nvPr>
            <p:ph type="sldNum" sz="quarter" idx="4"/>
          </p:nvPr>
        </p:nvSpPr>
        <p:spPr/>
        <p:txBody>
          <a:bodyPr/>
          <a:lstStyle/>
          <a:p>
            <a:fld id="{28B83BC3-069B-46AF-A4E6-C99928E1A4FA}" type="slidenum">
              <a:rPr lang="en-US" smtClean="0"/>
              <a:pPr/>
              <a:t>1070</a:t>
            </a:fld>
            <a:endParaRPr lang="en-US" dirty="0"/>
          </a:p>
        </p:txBody>
      </p:sp>
    </p:spTree>
    <p:custDataLst>
      <p:tags r:id="rId1"/>
    </p:custDataLst>
    <p:extLst>
      <p:ext uri="{BB962C8B-B14F-4D97-AF65-F5344CB8AC3E}">
        <p14:creationId xmlns:p14="http://schemas.microsoft.com/office/powerpoint/2010/main" val="931816295"/>
      </p:ext>
    </p:extLst>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7" name="Content Placeholder 16"/>
          <p:cNvSpPr>
            <a:spLocks noGrp="1"/>
          </p:cNvSpPr>
          <p:nvPr>
            <p:ph idx="1"/>
          </p:nvPr>
        </p:nvSpPr>
        <p:spPr>
          <a:xfrm>
            <a:off x="609600" y="1143000"/>
            <a:ext cx="3831128" cy="5486400"/>
          </a:xfrm>
        </p:spPr>
        <p:txBody>
          <a:bodyPr/>
          <a:lstStyle/>
          <a:p>
            <a:r>
              <a:rPr lang="en-US" dirty="0"/>
              <a:t>Since the p-value of the normality test is not less the alpha level, we fail to reject the null and conclude that the residuals are normally distributed</a:t>
            </a:r>
          </a:p>
          <a:p>
            <a:endParaRPr lang="en-US" dirty="0"/>
          </a:p>
          <a:p>
            <a:r>
              <a:rPr lang="en-US" dirty="0"/>
              <a:t>The mean of the residuals is approximately zero.</a:t>
            </a:r>
          </a:p>
          <a:p>
            <a:endParaRPr lang="en-US" dirty="0"/>
          </a:p>
        </p:txBody>
      </p:sp>
      <p:pic>
        <p:nvPicPr>
          <p:cNvPr id="3" name="Picture 2"/>
          <p:cNvPicPr>
            <a:picLocks noChangeAspect="1"/>
          </p:cNvPicPr>
          <p:nvPr/>
        </p:nvPicPr>
        <p:blipFill>
          <a:blip r:embed="rId4"/>
          <a:stretch>
            <a:fillRect/>
          </a:stretch>
        </p:blipFill>
        <p:spPr>
          <a:xfrm>
            <a:off x="4466128" y="1168400"/>
            <a:ext cx="6328872" cy="4960243"/>
          </a:xfrm>
          <a:prstGeom prst="rect">
            <a:avLst/>
          </a:prstGeom>
        </p:spPr>
      </p:pic>
      <p:sp>
        <p:nvSpPr>
          <p:cNvPr id="9" name="Date Placeholder 8">
            <a:extLst>
              <a:ext uri="{FF2B5EF4-FFF2-40B4-BE49-F238E27FC236}">
                <a16:creationId xmlns:a16="http://schemas.microsoft.com/office/drawing/2014/main" id="{D77A4CE8-2E55-4B46-8578-D6AC35CD73B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CF0360-6FCD-4CA1-AFBF-76E2DDB7742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1C7EF7B-530D-4EF5-AAE5-313C7C80CB94}"/>
              </a:ext>
            </a:extLst>
          </p:cNvPr>
          <p:cNvSpPr>
            <a:spLocks noGrp="1"/>
          </p:cNvSpPr>
          <p:nvPr>
            <p:ph type="sldNum" sz="quarter" idx="4"/>
          </p:nvPr>
        </p:nvSpPr>
        <p:spPr/>
        <p:txBody>
          <a:bodyPr/>
          <a:lstStyle/>
          <a:p>
            <a:fld id="{28B83BC3-069B-46AF-A4E6-C99928E1A4FA}" type="slidenum">
              <a:rPr lang="en-US" smtClean="0"/>
              <a:pPr/>
              <a:t>1071</a:t>
            </a:fld>
            <a:endParaRPr lang="en-US" dirty="0"/>
          </a:p>
        </p:txBody>
      </p:sp>
    </p:spTree>
    <p:custDataLst>
      <p:tags r:id="rId1"/>
    </p:custDataLst>
    <p:extLst>
      <p:ext uri="{BB962C8B-B14F-4D97-AF65-F5344CB8AC3E}">
        <p14:creationId xmlns:p14="http://schemas.microsoft.com/office/powerpoint/2010/main" val="936787787"/>
      </p:ext>
    </p:extLst>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2: Check whether the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“Individuals-Moving Range Chart” appears.</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 window.</a:t>
            </a:r>
          </a:p>
          <a:p>
            <a:pPr marL="1234440" lvl="2" indent="-457200">
              <a:buFont typeface="+mj-lt"/>
              <a:buAutoNum type="arabicParenR"/>
            </a:pPr>
            <a:r>
              <a:rPr lang="en-US" dirty="0"/>
              <a:t>If no data points on the control charts fail any tests, the residuals are in control and independent of each other.</a:t>
            </a:r>
          </a:p>
          <a:p>
            <a:pPr marL="868680" lvl="1" indent="-457200">
              <a:buFont typeface="+mj-lt"/>
              <a:buAutoNum type="arabicParenR"/>
            </a:pPr>
            <a:endParaRPr lang="en-US" dirty="0"/>
          </a:p>
          <a:p>
            <a:pPr marL="411480" lvl="1" indent="0">
              <a:buNone/>
            </a:pPr>
            <a:r>
              <a:rPr lang="en-US" dirty="0"/>
              <a:t>Note: The prerequisite of plotting IMR chart for residuals is that the residuals are in time order.</a:t>
            </a:r>
          </a:p>
          <a:p>
            <a:endParaRPr lang="en-US" dirty="0"/>
          </a:p>
        </p:txBody>
      </p:sp>
      <p:sp>
        <p:nvSpPr>
          <p:cNvPr id="9" name="Date Placeholder 8">
            <a:extLst>
              <a:ext uri="{FF2B5EF4-FFF2-40B4-BE49-F238E27FC236}">
                <a16:creationId xmlns:a16="http://schemas.microsoft.com/office/drawing/2014/main" id="{0CEFBBDC-1C60-46C7-8FD3-70A4A87E72A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ABC91CD-043A-4242-82FA-68B57C2A369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77F7DDF-8AFA-403D-AAB8-BD1C17BACC24}"/>
              </a:ext>
            </a:extLst>
          </p:cNvPr>
          <p:cNvSpPr>
            <a:spLocks noGrp="1"/>
          </p:cNvSpPr>
          <p:nvPr>
            <p:ph type="sldNum" sz="quarter" idx="4"/>
          </p:nvPr>
        </p:nvSpPr>
        <p:spPr/>
        <p:txBody>
          <a:bodyPr/>
          <a:lstStyle/>
          <a:p>
            <a:fld id="{28B83BC3-069B-46AF-A4E6-C99928E1A4FA}" type="slidenum">
              <a:rPr lang="en-US" smtClean="0"/>
              <a:pPr/>
              <a:t>1072</a:t>
            </a:fld>
            <a:endParaRPr lang="en-US" dirty="0"/>
          </a:p>
        </p:txBody>
      </p:sp>
    </p:spTree>
    <p:custDataLst>
      <p:tags r:id="rId1"/>
    </p:custDataLst>
    <p:extLst>
      <p:ext uri="{BB962C8B-B14F-4D97-AF65-F5344CB8AC3E}">
        <p14:creationId xmlns:p14="http://schemas.microsoft.com/office/powerpoint/2010/main" val="3631932799"/>
      </p:ext>
    </p:extLst>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pic>
        <p:nvPicPr>
          <p:cNvPr id="10" name="Picture 9"/>
          <p:cNvPicPr>
            <a:picLocks noChangeAspect="1"/>
          </p:cNvPicPr>
          <p:nvPr/>
        </p:nvPicPr>
        <p:blipFill>
          <a:blip r:embed="rId4"/>
          <a:stretch>
            <a:fillRect/>
          </a:stretch>
        </p:blipFill>
        <p:spPr>
          <a:xfrm>
            <a:off x="1746283" y="1178173"/>
            <a:ext cx="7886634" cy="5217311"/>
          </a:xfrm>
          <a:prstGeom prst="rect">
            <a:avLst/>
          </a:prstGeom>
        </p:spPr>
      </p:pic>
      <p:sp>
        <p:nvSpPr>
          <p:cNvPr id="8" name="Date Placeholder 7">
            <a:extLst>
              <a:ext uri="{FF2B5EF4-FFF2-40B4-BE49-F238E27FC236}">
                <a16:creationId xmlns:a16="http://schemas.microsoft.com/office/drawing/2014/main" id="{484C56F7-28EF-4477-AADE-C79898F0C93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F8D28D1-F396-4EC5-AC28-C1E6A9145E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0974265-5C6D-4DB0-893F-A994F38D9825}"/>
              </a:ext>
            </a:extLst>
          </p:cNvPr>
          <p:cNvSpPr>
            <a:spLocks noGrp="1"/>
          </p:cNvSpPr>
          <p:nvPr>
            <p:ph type="sldNum" sz="quarter" idx="4"/>
          </p:nvPr>
        </p:nvSpPr>
        <p:spPr/>
        <p:txBody>
          <a:bodyPr/>
          <a:lstStyle/>
          <a:p>
            <a:fld id="{28B83BC3-069B-46AF-A4E6-C99928E1A4FA}" type="slidenum">
              <a:rPr lang="en-US" smtClean="0"/>
              <a:pPr/>
              <a:t>1073</a:t>
            </a:fld>
            <a:endParaRPr lang="en-US" dirty="0"/>
          </a:p>
        </p:txBody>
      </p:sp>
    </p:spTree>
    <p:custDataLst>
      <p:tags r:id="rId1"/>
    </p:custDataLst>
    <p:extLst>
      <p:ext uri="{BB962C8B-B14F-4D97-AF65-F5344CB8AC3E}">
        <p14:creationId xmlns:p14="http://schemas.microsoft.com/office/powerpoint/2010/main" val="3104520553"/>
      </p:ext>
    </p:extLst>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Diagnose the Model</a:t>
            </a:r>
            <a:endParaRPr lang="en-US" dirty="0"/>
          </a:p>
        </p:txBody>
      </p:sp>
      <p:sp>
        <p:nvSpPr>
          <p:cNvPr id="12" name="Content Placeholder 11"/>
          <p:cNvSpPr>
            <a:spLocks noGrp="1"/>
          </p:cNvSpPr>
          <p:nvPr>
            <p:ph idx="1"/>
          </p:nvPr>
        </p:nvSpPr>
        <p:spPr/>
        <p:txBody>
          <a:bodyPr/>
          <a:lstStyle/>
          <a:p>
            <a:r>
              <a:rPr lang="en-US" dirty="0"/>
              <a:t>If no data points on the control charts fail any tests, the residuals are in control and independent of each other.</a:t>
            </a:r>
          </a:p>
        </p:txBody>
      </p:sp>
      <p:pic>
        <p:nvPicPr>
          <p:cNvPr id="4" name="Picture 3"/>
          <p:cNvPicPr>
            <a:picLocks noChangeAspect="1"/>
          </p:cNvPicPr>
          <p:nvPr/>
        </p:nvPicPr>
        <p:blipFill>
          <a:blip r:embed="rId4"/>
          <a:stretch>
            <a:fillRect/>
          </a:stretch>
        </p:blipFill>
        <p:spPr>
          <a:xfrm>
            <a:off x="2848157" y="2209800"/>
            <a:ext cx="5682886" cy="4038600"/>
          </a:xfrm>
          <a:prstGeom prst="rect">
            <a:avLst/>
          </a:prstGeom>
        </p:spPr>
      </p:pic>
      <p:sp>
        <p:nvSpPr>
          <p:cNvPr id="9" name="Date Placeholder 8">
            <a:extLst>
              <a:ext uri="{FF2B5EF4-FFF2-40B4-BE49-F238E27FC236}">
                <a16:creationId xmlns:a16="http://schemas.microsoft.com/office/drawing/2014/main" id="{DE940258-253E-48C7-8085-0BAEE3091D7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19F6745-3B38-4774-B09D-03C187AE4C0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AEE8755-A147-495F-9714-E43DCF68CAF3}"/>
              </a:ext>
            </a:extLst>
          </p:cNvPr>
          <p:cNvSpPr>
            <a:spLocks noGrp="1"/>
          </p:cNvSpPr>
          <p:nvPr>
            <p:ph type="sldNum" sz="quarter" idx="4"/>
          </p:nvPr>
        </p:nvSpPr>
        <p:spPr/>
        <p:txBody>
          <a:bodyPr/>
          <a:lstStyle/>
          <a:p>
            <a:fld id="{28B83BC3-069B-46AF-A4E6-C99928E1A4FA}" type="slidenum">
              <a:rPr lang="en-US" smtClean="0"/>
              <a:pPr/>
              <a:t>1074</a:t>
            </a:fld>
            <a:endParaRPr lang="en-US" dirty="0"/>
          </a:p>
        </p:txBody>
      </p:sp>
    </p:spTree>
    <p:custDataLst>
      <p:tags r:id="rId1"/>
    </p:custDataLst>
    <p:extLst>
      <p:ext uri="{BB962C8B-B14F-4D97-AF65-F5344CB8AC3E}">
        <p14:creationId xmlns:p14="http://schemas.microsoft.com/office/powerpoint/2010/main" val="3366740836"/>
      </p:ext>
    </p:extLst>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Diagnose the Model</a:t>
            </a:r>
          </a:p>
        </p:txBody>
      </p:sp>
      <p:sp>
        <p:nvSpPr>
          <p:cNvPr id="3" name="Content Placeholder 2"/>
          <p:cNvSpPr>
            <a:spLocks noGrp="1"/>
          </p:cNvSpPr>
          <p:nvPr>
            <p:ph idx="1"/>
          </p:nvPr>
        </p:nvSpPr>
        <p:spPr/>
        <p:txBody>
          <a:bodyPr>
            <a:normAutofit/>
          </a:bodyPr>
          <a:lstStyle/>
          <a:p>
            <a:r>
              <a:rPr lang="en-US" dirty="0"/>
              <a:t>Step 3: Check whether the residuals have equal variance across the predicted response values.</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appears.</a:t>
            </a:r>
          </a:p>
          <a:p>
            <a:pPr marL="1234440" lvl="2" indent="-457200">
              <a:buFont typeface="+mj-lt"/>
              <a:buAutoNum type="arabicParenR"/>
            </a:pPr>
            <a:r>
              <a:rPr lang="en-US" dirty="0"/>
              <a:t>Click “OK” in the window “Scatterplots” and a new window named “Scatterplot – Simple” appears.</a:t>
            </a:r>
          </a:p>
          <a:p>
            <a:pPr marL="1234440" lvl="2" indent="-457200">
              <a:buFont typeface="+mj-lt"/>
              <a:buAutoNum type="arabicParenR"/>
            </a:pPr>
            <a:r>
              <a:rPr lang="en-US" dirty="0"/>
              <a:t>Select “RESI1” as the “Y variables” and “FITS1” as the “X variables.”</a:t>
            </a:r>
          </a:p>
          <a:p>
            <a:pPr marL="1234440" lvl="2" indent="-457200">
              <a:buFont typeface="+mj-lt"/>
              <a:buAutoNum type="arabicParenR"/>
            </a:pPr>
            <a:r>
              <a:rPr lang="en-US" dirty="0"/>
              <a:t>Click “OK.”</a:t>
            </a:r>
          </a:p>
          <a:p>
            <a:pPr marL="1234440" lvl="2" indent="-457200">
              <a:buFont typeface="+mj-lt"/>
              <a:buAutoNum type="arabicParenR"/>
            </a:pPr>
            <a:r>
              <a:rPr lang="en-US" dirty="0"/>
              <a:t>The scatter plot between the residuals and the fitted response appears in the new window.</a:t>
            </a:r>
          </a:p>
          <a:p>
            <a:endParaRPr lang="en-US" dirty="0"/>
          </a:p>
        </p:txBody>
      </p:sp>
      <p:sp>
        <p:nvSpPr>
          <p:cNvPr id="9" name="Date Placeholder 8">
            <a:extLst>
              <a:ext uri="{FF2B5EF4-FFF2-40B4-BE49-F238E27FC236}">
                <a16:creationId xmlns:a16="http://schemas.microsoft.com/office/drawing/2014/main" id="{9A70400A-5CE1-4504-A504-9337A0F9DA8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41C2F5-5220-4ADB-8C5E-168A5DC742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C6DAA75-FBF1-4FD8-83F0-EDFFBC6DF2FD}"/>
              </a:ext>
            </a:extLst>
          </p:cNvPr>
          <p:cNvSpPr>
            <a:spLocks noGrp="1"/>
          </p:cNvSpPr>
          <p:nvPr>
            <p:ph type="sldNum" sz="quarter" idx="4"/>
          </p:nvPr>
        </p:nvSpPr>
        <p:spPr/>
        <p:txBody>
          <a:bodyPr/>
          <a:lstStyle/>
          <a:p>
            <a:fld id="{28B83BC3-069B-46AF-A4E6-C99928E1A4FA}" type="slidenum">
              <a:rPr lang="en-US" smtClean="0"/>
              <a:pPr/>
              <a:t>1075</a:t>
            </a:fld>
            <a:endParaRPr lang="en-US" dirty="0"/>
          </a:p>
        </p:txBody>
      </p:sp>
    </p:spTree>
    <p:custDataLst>
      <p:tags r:id="rId1"/>
    </p:custDataLst>
    <p:extLst>
      <p:ext uri="{BB962C8B-B14F-4D97-AF65-F5344CB8AC3E}">
        <p14:creationId xmlns:p14="http://schemas.microsoft.com/office/powerpoint/2010/main" val="1173983579"/>
      </p:ext>
    </p:extLst>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pic>
        <p:nvPicPr>
          <p:cNvPr id="3" name="Picture 2"/>
          <p:cNvPicPr>
            <a:picLocks noChangeAspect="1"/>
          </p:cNvPicPr>
          <p:nvPr/>
        </p:nvPicPr>
        <p:blipFill>
          <a:blip r:embed="rId4"/>
          <a:stretch>
            <a:fillRect/>
          </a:stretch>
        </p:blipFill>
        <p:spPr>
          <a:xfrm>
            <a:off x="1851260" y="1299345"/>
            <a:ext cx="7676679" cy="5078418"/>
          </a:xfrm>
          <a:prstGeom prst="rect">
            <a:avLst/>
          </a:prstGeom>
        </p:spPr>
      </p:pic>
      <p:sp>
        <p:nvSpPr>
          <p:cNvPr id="9" name="Date Placeholder 8">
            <a:extLst>
              <a:ext uri="{FF2B5EF4-FFF2-40B4-BE49-F238E27FC236}">
                <a16:creationId xmlns:a16="http://schemas.microsoft.com/office/drawing/2014/main" id="{082CA3D2-B637-47FB-BC8E-9D302A4D032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79C7609-95D6-4B37-9A40-8689740FCD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74765C-6C53-4D88-A30C-777374D78098}"/>
              </a:ext>
            </a:extLst>
          </p:cNvPr>
          <p:cNvSpPr>
            <a:spLocks noGrp="1"/>
          </p:cNvSpPr>
          <p:nvPr>
            <p:ph type="sldNum" sz="quarter" idx="4"/>
          </p:nvPr>
        </p:nvSpPr>
        <p:spPr/>
        <p:txBody>
          <a:bodyPr/>
          <a:lstStyle/>
          <a:p>
            <a:fld id="{28B83BC3-069B-46AF-A4E6-C99928E1A4FA}" type="slidenum">
              <a:rPr lang="en-US" smtClean="0"/>
              <a:pPr/>
              <a:t>1076</a:t>
            </a:fld>
            <a:endParaRPr lang="en-US" dirty="0"/>
          </a:p>
        </p:txBody>
      </p:sp>
    </p:spTree>
    <p:custDataLst>
      <p:tags r:id="rId1"/>
    </p:custDataLst>
    <p:extLst>
      <p:ext uri="{BB962C8B-B14F-4D97-AF65-F5344CB8AC3E}">
        <p14:creationId xmlns:p14="http://schemas.microsoft.com/office/powerpoint/2010/main" val="492330075"/>
      </p:ext>
    </p:extLst>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Diagnose the Model</a:t>
            </a:r>
          </a:p>
        </p:txBody>
      </p:sp>
      <p:sp>
        <p:nvSpPr>
          <p:cNvPr id="4" name="Content Placeholder 3"/>
          <p:cNvSpPr>
            <a:spLocks noGrp="1"/>
          </p:cNvSpPr>
          <p:nvPr>
            <p:ph idx="1"/>
          </p:nvPr>
        </p:nvSpPr>
        <p:spPr/>
        <p:txBody>
          <a:bodyPr/>
          <a:lstStyle/>
          <a:p>
            <a:r>
              <a:rPr lang="en-US" dirty="0"/>
              <a:t>We look for patterns in which the residuals tend to have even variation across the entire range of the fitted response values.</a:t>
            </a:r>
          </a:p>
        </p:txBody>
      </p:sp>
      <p:pic>
        <p:nvPicPr>
          <p:cNvPr id="5" name="Picture 4"/>
          <p:cNvPicPr>
            <a:picLocks noChangeAspect="1"/>
          </p:cNvPicPr>
          <p:nvPr/>
        </p:nvPicPr>
        <p:blipFill>
          <a:blip r:embed="rId4"/>
          <a:stretch>
            <a:fillRect/>
          </a:stretch>
        </p:blipFill>
        <p:spPr>
          <a:xfrm>
            <a:off x="2880076" y="2286000"/>
            <a:ext cx="5619048" cy="3971429"/>
          </a:xfrm>
          <a:prstGeom prst="rect">
            <a:avLst/>
          </a:prstGeom>
        </p:spPr>
      </p:pic>
      <p:sp>
        <p:nvSpPr>
          <p:cNvPr id="9" name="Date Placeholder 8">
            <a:extLst>
              <a:ext uri="{FF2B5EF4-FFF2-40B4-BE49-F238E27FC236}">
                <a16:creationId xmlns:a16="http://schemas.microsoft.com/office/drawing/2014/main" id="{48D9CA93-26B5-4FF7-B657-39ED894B000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51D2CC6-25FC-450E-8142-609EBA2501C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2E3DED9-51C2-4612-A816-69151AF70FAA}"/>
              </a:ext>
            </a:extLst>
          </p:cNvPr>
          <p:cNvSpPr>
            <a:spLocks noGrp="1"/>
          </p:cNvSpPr>
          <p:nvPr>
            <p:ph type="sldNum" sz="quarter" idx="4"/>
          </p:nvPr>
        </p:nvSpPr>
        <p:spPr/>
        <p:txBody>
          <a:bodyPr/>
          <a:lstStyle/>
          <a:p>
            <a:fld id="{28B83BC3-069B-46AF-A4E6-C99928E1A4FA}" type="slidenum">
              <a:rPr lang="en-US" smtClean="0"/>
              <a:pPr/>
              <a:t>1077</a:t>
            </a:fld>
            <a:endParaRPr lang="en-US" dirty="0"/>
          </a:p>
        </p:txBody>
      </p:sp>
    </p:spTree>
    <p:custDataLst>
      <p:tags r:id="rId1"/>
    </p:custDataLst>
    <p:extLst>
      <p:ext uri="{BB962C8B-B14F-4D97-AF65-F5344CB8AC3E}">
        <p14:creationId xmlns:p14="http://schemas.microsoft.com/office/powerpoint/2010/main" val="4087926100"/>
      </p:ext>
    </p:extLst>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Center Points in DOE</a:t>
            </a:r>
            <a:endParaRPr lang="en-US" dirty="0"/>
          </a:p>
        </p:txBody>
      </p:sp>
      <p:sp>
        <p:nvSpPr>
          <p:cNvPr id="3" name="Content Placeholder 2"/>
          <p:cNvSpPr>
            <a:spLocks noGrp="1"/>
          </p:cNvSpPr>
          <p:nvPr>
            <p:ph idx="1"/>
          </p:nvPr>
        </p:nvSpPr>
        <p:spPr/>
        <p:txBody>
          <a:bodyPr/>
          <a:lstStyle/>
          <a:p>
            <a:r>
              <a:rPr lang="en-US"/>
              <a:t>The two-level design of experiment assumes that the relationship between the response and the factors is linear.</a:t>
            </a:r>
          </a:p>
          <a:p>
            <a:r>
              <a:rPr lang="en-US"/>
              <a:t>We can use center points to check whether the assumption is true by adding center point runs to the experiment. </a:t>
            </a:r>
          </a:p>
          <a:p>
            <a:endParaRPr lang="en-US"/>
          </a:p>
          <a:p>
            <a:r>
              <a:rPr lang="en-US"/>
              <a:t>In each center point run, the factors are all set to be in the center setting (zero) between high (+1) and low (-1) settings.</a:t>
            </a:r>
          </a:p>
          <a:p>
            <a:pPr lvl="1"/>
            <a:r>
              <a:rPr lang="en-US"/>
              <a:t>Center points do not change the model to quadratic.</a:t>
            </a:r>
          </a:p>
          <a:p>
            <a:pPr lvl="1"/>
            <a:r>
              <a:rPr lang="en-US"/>
              <a:t>They allow a check for adequacy of linear model.</a:t>
            </a:r>
          </a:p>
          <a:p>
            <a:pPr lvl="1"/>
            <a:r>
              <a:rPr lang="en-US"/>
              <a:t>If a line connecting factor settings passes through the center of the design, the model is adequate to predict within the inference space.</a:t>
            </a:r>
          </a:p>
          <a:p>
            <a:endParaRPr lang="en-US" dirty="0"/>
          </a:p>
        </p:txBody>
      </p:sp>
      <p:sp>
        <p:nvSpPr>
          <p:cNvPr id="9" name="Date Placeholder 8">
            <a:extLst>
              <a:ext uri="{FF2B5EF4-FFF2-40B4-BE49-F238E27FC236}">
                <a16:creationId xmlns:a16="http://schemas.microsoft.com/office/drawing/2014/main" id="{C13D2889-35A2-481B-BE4D-568CB81C017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7A27885-A8A0-46B6-B12A-A0BCF7861A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E92370C-17C8-456F-90C1-371348658E79}"/>
              </a:ext>
            </a:extLst>
          </p:cNvPr>
          <p:cNvSpPr>
            <a:spLocks noGrp="1"/>
          </p:cNvSpPr>
          <p:nvPr>
            <p:ph type="sldNum" sz="quarter" idx="4"/>
          </p:nvPr>
        </p:nvSpPr>
        <p:spPr/>
        <p:txBody>
          <a:bodyPr/>
          <a:lstStyle/>
          <a:p>
            <a:fld id="{28B83BC3-069B-46AF-A4E6-C99928E1A4FA}" type="slidenum">
              <a:rPr lang="en-US" smtClean="0"/>
              <a:pPr/>
              <a:t>1078</a:t>
            </a:fld>
            <a:endParaRPr lang="en-US" dirty="0"/>
          </a:p>
        </p:txBody>
      </p:sp>
    </p:spTree>
    <p:custDataLst>
      <p:tags r:id="rId1"/>
    </p:custDataLst>
    <p:extLst>
      <p:ext uri="{BB962C8B-B14F-4D97-AF65-F5344CB8AC3E}">
        <p14:creationId xmlns:p14="http://schemas.microsoft.com/office/powerpoint/2010/main" val="4010938166"/>
      </p:ext>
    </p:extLst>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1751012"/>
            <a:ext cx="9372600" cy="2593975"/>
          </a:xfrm>
        </p:spPr>
        <p:txBody>
          <a:bodyPr/>
          <a:lstStyle/>
          <a:p>
            <a:r>
              <a:rPr lang="en-US" dirty="0"/>
              <a:t>4.5 Fractional Factorial Experiments</a:t>
            </a:r>
          </a:p>
        </p:txBody>
      </p:sp>
      <p:sp>
        <p:nvSpPr>
          <p:cNvPr id="8" name="Date Placeholder 7">
            <a:extLst>
              <a:ext uri="{FF2B5EF4-FFF2-40B4-BE49-F238E27FC236}">
                <a16:creationId xmlns:a16="http://schemas.microsoft.com/office/drawing/2014/main" id="{AE7E4D06-08ED-4F01-B704-1A00B7333F8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46C471D-895B-494C-B034-32F8C3D50E2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C9314EE-9E34-4DEF-BAB5-1AFF21E9773D}"/>
              </a:ext>
            </a:extLst>
          </p:cNvPr>
          <p:cNvSpPr>
            <a:spLocks noGrp="1"/>
          </p:cNvSpPr>
          <p:nvPr>
            <p:ph type="sldNum" sz="quarter" idx="4"/>
          </p:nvPr>
        </p:nvSpPr>
        <p:spPr/>
        <p:txBody>
          <a:bodyPr/>
          <a:lstStyle/>
          <a:p>
            <a:fld id="{28B83BC3-069B-46AF-A4E6-C99928E1A4FA}" type="slidenum">
              <a:rPr lang="en-US" smtClean="0"/>
              <a:pPr/>
              <a:t>1079</a:t>
            </a:fld>
            <a:endParaRPr lang="en-US" dirty="0"/>
          </a:p>
        </p:txBody>
      </p:sp>
    </p:spTree>
    <p:custDataLst>
      <p:tags r:id="rId1"/>
    </p:custDataLst>
    <p:extLst>
      <p:ext uri="{BB962C8B-B14F-4D97-AF65-F5344CB8AC3E}">
        <p14:creationId xmlns:p14="http://schemas.microsoft.com/office/powerpoint/2010/main" val="13669934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Cons of QFD</a:t>
            </a:r>
          </a:p>
        </p:txBody>
      </p:sp>
      <p:sp>
        <p:nvSpPr>
          <p:cNvPr id="21507" name="Content Placeholder 2"/>
          <p:cNvSpPr>
            <a:spLocks noGrp="1"/>
          </p:cNvSpPr>
          <p:nvPr>
            <p:ph idx="1"/>
          </p:nvPr>
        </p:nvSpPr>
        <p:spPr/>
        <p:txBody>
          <a:bodyPr>
            <a:normAutofit/>
          </a:bodyPr>
          <a:lstStyle/>
          <a:p>
            <a:r>
              <a:rPr lang="en-US" dirty="0"/>
              <a:t>The relationship matrix can be too obscure with many process inputs and/or many customer constraints.</a:t>
            </a:r>
          </a:p>
          <a:p>
            <a:pPr marL="114300" indent="0">
              <a:buNone/>
            </a:pPr>
            <a:endParaRPr lang="en-US" dirty="0"/>
          </a:p>
          <a:p>
            <a:r>
              <a:rPr lang="en-US" dirty="0"/>
              <a:t>It can be very complicated and difficult to implement without experience.</a:t>
            </a:r>
          </a:p>
          <a:p>
            <a:pPr marL="114300" indent="0">
              <a:buNone/>
            </a:pPr>
            <a:endParaRPr lang="en-US" dirty="0"/>
          </a:p>
          <a:p>
            <a:r>
              <a:rPr lang="en-US" dirty="0"/>
              <a:t>If throughout the process new ideas, specifications, or requirements are not discovered, you run the risk of losing team members’ trust in the process. </a:t>
            </a:r>
          </a:p>
        </p:txBody>
      </p:sp>
      <p:sp>
        <p:nvSpPr>
          <p:cNvPr id="5" name="Date Placeholder 4">
            <a:extLst>
              <a:ext uri="{FF2B5EF4-FFF2-40B4-BE49-F238E27FC236}">
                <a16:creationId xmlns:a16="http://schemas.microsoft.com/office/drawing/2014/main" id="{AED38E83-3266-41B2-9A0C-EDA5C36B9B5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1C24A49-60B0-4E74-9030-332D9ED5AA5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6807B0A-652C-48C9-B395-C28A02327454}"/>
              </a:ext>
            </a:extLst>
          </p:cNvPr>
          <p:cNvSpPr>
            <a:spLocks noGrp="1"/>
          </p:cNvSpPr>
          <p:nvPr>
            <p:ph type="sldNum" sz="quarter" idx="4"/>
          </p:nvPr>
        </p:nvSpPr>
        <p:spPr/>
        <p:txBody>
          <a:bodyPr/>
          <a:lstStyle/>
          <a:p>
            <a:fld id="{28B83BC3-069B-46AF-A4E6-C99928E1A4FA}" type="slidenum">
              <a:rPr lang="en-US" smtClean="0"/>
              <a:pPr/>
              <a:t>108</a:t>
            </a:fld>
            <a:endParaRPr lang="en-US" dirty="0"/>
          </a:p>
        </p:txBody>
      </p:sp>
    </p:spTree>
    <p:custDataLst>
      <p:tags r:id="rId1"/>
    </p:custDataLst>
    <p:extLst>
      <p:ext uri="{BB962C8B-B14F-4D97-AF65-F5344CB8AC3E}">
        <p14:creationId xmlns:p14="http://schemas.microsoft.com/office/powerpoint/2010/main" val="2144629189"/>
      </p:ext>
    </p:extLst>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a:t>Black Belt Training: Improve Phase</a:t>
            </a:r>
            <a:endParaRPr lang="en-US" sz="3600" dirty="0"/>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4.3 Designed Experiments</a:t>
            </a:r>
          </a:p>
          <a:p>
            <a:pPr marL="114300" indent="0">
              <a:buNone/>
            </a:pPr>
            <a:r>
              <a:rPr lang="en-US" sz="1600" dirty="0">
                <a:solidFill>
                  <a:schemeClr val="bg1">
                    <a:lumMod val="50000"/>
                  </a:schemeClr>
                </a:solidFill>
              </a:rPr>
              <a:t>   4.3.1 Experiment Objectives</a:t>
            </a:r>
          </a:p>
          <a:p>
            <a:pPr marL="114300" indent="0">
              <a:buNone/>
            </a:pPr>
            <a:r>
              <a:rPr lang="en-US" sz="1600" dirty="0">
                <a:solidFill>
                  <a:schemeClr val="bg1">
                    <a:lumMod val="50000"/>
                  </a:schemeClr>
                </a:solidFill>
              </a:rPr>
              <a:t>   4.3.2 Experimental Methods</a:t>
            </a:r>
          </a:p>
          <a:p>
            <a:pPr marL="114300" indent="0">
              <a:buNone/>
            </a:pPr>
            <a:r>
              <a:rPr lang="en-US" sz="1600" dirty="0">
                <a:solidFill>
                  <a:schemeClr val="bg1">
                    <a:lumMod val="50000"/>
                  </a:schemeClr>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rgbClr val="292929"/>
                </a:solidFill>
              </a:rPr>
              <a:t>4.5 Fractional Factorial Experiments</a:t>
            </a:r>
          </a:p>
          <a:p>
            <a:pPr marL="114300" indent="0">
              <a:buNone/>
            </a:pPr>
            <a:r>
              <a:rPr lang="en-US" sz="1600" dirty="0">
                <a:solidFill>
                  <a:srgbClr val="292929"/>
                </a:solidFill>
              </a:rPr>
              <a:t>   4.5.1 Designs</a:t>
            </a:r>
          </a:p>
          <a:p>
            <a:pPr marL="114300" indent="0">
              <a:buNone/>
            </a:pPr>
            <a:r>
              <a:rPr lang="en-US" sz="1600" dirty="0">
                <a:solidFill>
                  <a:srgbClr val="292929"/>
                </a:solidFill>
              </a:rPr>
              <a:t>   4.5.2 Confounding Effects</a:t>
            </a:r>
          </a:p>
          <a:p>
            <a:pPr marL="114300" indent="0">
              <a:buNone/>
            </a:pPr>
            <a:r>
              <a:rPr lang="en-US" sz="1600" dirty="0">
                <a:solidFill>
                  <a:srgbClr val="292929"/>
                </a:solidFill>
              </a:rPr>
              <a:t>   4.5.3 Experimental Resolution</a:t>
            </a:r>
          </a:p>
          <a:p>
            <a:pPr marL="114300" indent="0">
              <a:buNone/>
            </a:pPr>
            <a:endParaRPr lang="en-US" sz="1600" dirty="0">
              <a:solidFill>
                <a:srgbClr val="182835"/>
              </a:solidFill>
            </a:endParaRPr>
          </a:p>
        </p:txBody>
      </p:sp>
      <p:sp>
        <p:nvSpPr>
          <p:cNvPr id="9" name="Date Placeholder 8">
            <a:extLst>
              <a:ext uri="{FF2B5EF4-FFF2-40B4-BE49-F238E27FC236}">
                <a16:creationId xmlns:a16="http://schemas.microsoft.com/office/drawing/2014/main" id="{C8330FEC-4074-46ED-94B8-DAD14832EA4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78C336B-D1CA-40B3-9CAE-C27DFE6CF3F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897E9C-253A-4AEB-BEAB-367994BAD3E8}"/>
              </a:ext>
            </a:extLst>
          </p:cNvPr>
          <p:cNvSpPr>
            <a:spLocks noGrp="1"/>
          </p:cNvSpPr>
          <p:nvPr>
            <p:ph type="sldNum" sz="quarter" idx="4"/>
          </p:nvPr>
        </p:nvSpPr>
        <p:spPr/>
        <p:txBody>
          <a:bodyPr/>
          <a:lstStyle/>
          <a:p>
            <a:fld id="{28B83BC3-069B-46AF-A4E6-C99928E1A4FA}" type="slidenum">
              <a:rPr lang="en-US" smtClean="0"/>
              <a:pPr/>
              <a:t>1080</a:t>
            </a:fld>
            <a:endParaRPr lang="en-US" dirty="0"/>
          </a:p>
        </p:txBody>
      </p:sp>
    </p:spTree>
    <p:custDataLst>
      <p:tags r:id="rId1"/>
    </p:custDataLst>
    <p:extLst>
      <p:ext uri="{BB962C8B-B14F-4D97-AF65-F5344CB8AC3E}">
        <p14:creationId xmlns:p14="http://schemas.microsoft.com/office/powerpoint/2010/main" val="1341787520"/>
      </p:ext>
    </p:extLst>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4.5.1 Fractional Designs</a:t>
            </a:r>
          </a:p>
        </p:txBody>
      </p:sp>
      <p:sp>
        <p:nvSpPr>
          <p:cNvPr id="8" name="Date Placeholder 7">
            <a:extLst>
              <a:ext uri="{FF2B5EF4-FFF2-40B4-BE49-F238E27FC236}">
                <a16:creationId xmlns:a16="http://schemas.microsoft.com/office/drawing/2014/main" id="{2F353BDA-D4D3-4340-8D83-657290B7F84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E66DC2E-D62E-47C9-9D59-2600E08E7B3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211B75B-77C8-40A7-BCD4-75A5C34F65C2}"/>
              </a:ext>
            </a:extLst>
          </p:cNvPr>
          <p:cNvSpPr>
            <a:spLocks noGrp="1"/>
          </p:cNvSpPr>
          <p:nvPr>
            <p:ph type="sldNum" sz="quarter" idx="4"/>
          </p:nvPr>
        </p:nvSpPr>
        <p:spPr/>
        <p:txBody>
          <a:bodyPr/>
          <a:lstStyle/>
          <a:p>
            <a:fld id="{28B83BC3-069B-46AF-A4E6-C99928E1A4FA}" type="slidenum">
              <a:rPr lang="en-US" smtClean="0"/>
              <a:pPr/>
              <a:t>1081</a:t>
            </a:fld>
            <a:endParaRPr lang="en-US" dirty="0"/>
          </a:p>
        </p:txBody>
      </p:sp>
    </p:spTree>
    <p:custDataLst>
      <p:tags r:id="rId1"/>
    </p:custDataLst>
    <p:extLst>
      <p:ext uri="{BB962C8B-B14F-4D97-AF65-F5344CB8AC3E}">
        <p14:creationId xmlns:p14="http://schemas.microsoft.com/office/powerpoint/2010/main" val="2269178888"/>
      </p:ext>
    </p:extLst>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What Are Fractional Factorial Experiments?</a:t>
            </a:r>
          </a:p>
        </p:txBody>
      </p:sp>
      <p:sp>
        <p:nvSpPr>
          <p:cNvPr id="3" name="Content Placeholder 2"/>
          <p:cNvSpPr>
            <a:spLocks noGrp="1"/>
          </p:cNvSpPr>
          <p:nvPr>
            <p:ph idx="1"/>
          </p:nvPr>
        </p:nvSpPr>
        <p:spPr>
          <a:xfrm>
            <a:off x="381000" y="1143000"/>
            <a:ext cx="10769600" cy="5486400"/>
          </a:xfrm>
        </p:spPr>
        <p:txBody>
          <a:bodyPr>
            <a:normAutofit/>
          </a:bodyPr>
          <a:lstStyle/>
          <a:p>
            <a:pPr marL="2116138" lvl="8" indent="-176213">
              <a:buClrTx/>
            </a:pPr>
            <a:r>
              <a:rPr lang="en-US" sz="2400" dirty="0">
                <a:latin typeface="Source Sans Pro" panose="020B0503030403020204" pitchFamily="34" charset="0"/>
              </a:rPr>
              <a:t>In </a:t>
            </a:r>
            <a:r>
              <a:rPr lang="en-US" sz="2400" dirty="0"/>
              <a:t>simple terms, a </a:t>
            </a:r>
            <a:r>
              <a:rPr lang="en-US" sz="2400" b="1" dirty="0"/>
              <a:t>fractional factorial experiment</a:t>
            </a:r>
            <a:r>
              <a:rPr lang="en-US" sz="2400" dirty="0"/>
              <a:t> is a subset of a full factorial experiment.</a:t>
            </a:r>
          </a:p>
          <a:p>
            <a:pPr lvl="7">
              <a:buClrTx/>
            </a:pPr>
            <a:endParaRPr lang="en-US" sz="1600" dirty="0"/>
          </a:p>
          <a:p>
            <a:pPr lvl="7">
              <a:buClrTx/>
            </a:pPr>
            <a:r>
              <a:rPr lang="en-US" sz="2400" dirty="0"/>
              <a:t>Fractional factorials use fewer treatment combinations and runs.</a:t>
            </a:r>
          </a:p>
          <a:p>
            <a:endParaRPr lang="en-US" dirty="0"/>
          </a:p>
          <a:p>
            <a:r>
              <a:rPr lang="en-US" dirty="0"/>
              <a:t>Fractional factorials are less able to determine effects because of fewer degrees of freedom available to evaluate higher order interactions.</a:t>
            </a:r>
          </a:p>
          <a:p>
            <a:endParaRPr lang="en-US" dirty="0"/>
          </a:p>
          <a:p>
            <a:r>
              <a:rPr lang="en-US" dirty="0"/>
              <a:t>Fractional factorials can be used to screen a larger number of factors.</a:t>
            </a:r>
          </a:p>
          <a:p>
            <a:endParaRPr lang="en-US" dirty="0"/>
          </a:p>
          <a:p>
            <a:r>
              <a:rPr lang="en-US" dirty="0"/>
              <a:t>Fractional factorials can also be used for optimization.</a:t>
            </a:r>
          </a:p>
          <a:p>
            <a:endParaRPr lang="en-US" sz="28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295400"/>
            <a:ext cx="1951424" cy="1752600"/>
          </a:xfrm>
          <a:prstGeom prst="rect">
            <a:avLst/>
          </a:prstGeom>
        </p:spPr>
      </p:pic>
      <p:sp>
        <p:nvSpPr>
          <p:cNvPr id="10" name="Date Placeholder 9">
            <a:extLst>
              <a:ext uri="{FF2B5EF4-FFF2-40B4-BE49-F238E27FC236}">
                <a16:creationId xmlns:a16="http://schemas.microsoft.com/office/drawing/2014/main" id="{C4CC4846-EE07-4CB2-9CA2-9EA39192D96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B673DAB-C767-4B30-A0E3-71F27231BE1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5EDA80C-C6E2-4F37-BFC3-BD329398FE7B}"/>
              </a:ext>
            </a:extLst>
          </p:cNvPr>
          <p:cNvSpPr>
            <a:spLocks noGrp="1"/>
          </p:cNvSpPr>
          <p:nvPr>
            <p:ph type="sldNum" sz="quarter" idx="4"/>
          </p:nvPr>
        </p:nvSpPr>
        <p:spPr/>
        <p:txBody>
          <a:bodyPr/>
          <a:lstStyle/>
          <a:p>
            <a:fld id="{28B83BC3-069B-46AF-A4E6-C99928E1A4FA}" type="slidenum">
              <a:rPr lang="en-US" smtClean="0"/>
              <a:pPr/>
              <a:t>1082</a:t>
            </a:fld>
            <a:endParaRPr lang="en-US" dirty="0"/>
          </a:p>
        </p:txBody>
      </p:sp>
    </p:spTree>
    <p:custDataLst>
      <p:tags r:id="rId1"/>
    </p:custDataLst>
    <p:extLst>
      <p:ext uri="{BB962C8B-B14F-4D97-AF65-F5344CB8AC3E}">
        <p14:creationId xmlns:p14="http://schemas.microsoft.com/office/powerpoint/2010/main" val="196676477"/>
      </p:ext>
    </p:extLst>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sp>
        <p:nvSpPr>
          <p:cNvPr id="3" name="Content Placeholder 2"/>
          <p:cNvSpPr>
            <a:spLocks noGrp="1"/>
          </p:cNvSpPr>
          <p:nvPr>
            <p:ph idx="1"/>
          </p:nvPr>
        </p:nvSpPr>
        <p:spPr/>
        <p:txBody>
          <a:bodyPr>
            <a:normAutofit/>
          </a:bodyPr>
          <a:lstStyle/>
          <a:p>
            <a:r>
              <a:rPr lang="en-US" dirty="0"/>
              <a:t>To run a full factorial experiment for k factors, we need 2</a:t>
            </a:r>
            <a:r>
              <a:rPr lang="en-US" baseline="30000" dirty="0"/>
              <a:t>k </a:t>
            </a:r>
            <a:r>
              <a:rPr lang="en-US" dirty="0"/>
              <a:t>unique treatments. In other words, we need resources that can afford at least 2</a:t>
            </a:r>
            <a:r>
              <a:rPr lang="en-US" baseline="30000" dirty="0"/>
              <a:t>k</a:t>
            </a:r>
            <a:r>
              <a:rPr lang="en-US" dirty="0"/>
              <a:t> runs.</a:t>
            </a:r>
          </a:p>
          <a:p>
            <a:endParaRPr lang="en-US" dirty="0"/>
          </a:p>
          <a:p>
            <a:r>
              <a:rPr lang="en-US" dirty="0"/>
              <a:t>With k increasing, the number of runs required in full factorial experiments rises dramatically even without any replications, and the percentage of degrees of freedom spent on the main effects decreases.</a:t>
            </a:r>
          </a:p>
          <a:p>
            <a:endParaRPr lang="en-US" dirty="0"/>
          </a:p>
          <a:p>
            <a:r>
              <a:rPr lang="en-US" dirty="0"/>
              <a:t>The main effects and two-way interaction are the key effects we need to evaluate. The higher order the interaction is, the more we can ignore it.</a:t>
            </a:r>
          </a:p>
        </p:txBody>
      </p:sp>
      <p:sp>
        <p:nvSpPr>
          <p:cNvPr id="9" name="Date Placeholder 8">
            <a:extLst>
              <a:ext uri="{FF2B5EF4-FFF2-40B4-BE49-F238E27FC236}">
                <a16:creationId xmlns:a16="http://schemas.microsoft.com/office/drawing/2014/main" id="{1E588D11-5205-44FB-BE01-3658477C422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6B2322-356B-4FEB-B69D-A884C6BCCF6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71C467-4D00-4D2A-837B-8D3B91514F97}"/>
              </a:ext>
            </a:extLst>
          </p:cNvPr>
          <p:cNvSpPr>
            <a:spLocks noGrp="1"/>
          </p:cNvSpPr>
          <p:nvPr>
            <p:ph type="sldNum" sz="quarter" idx="4"/>
          </p:nvPr>
        </p:nvSpPr>
        <p:spPr/>
        <p:txBody>
          <a:bodyPr/>
          <a:lstStyle/>
          <a:p>
            <a:fld id="{28B83BC3-069B-46AF-A4E6-C99928E1A4FA}" type="slidenum">
              <a:rPr lang="en-US" smtClean="0"/>
              <a:pPr/>
              <a:t>1083</a:t>
            </a:fld>
            <a:endParaRPr lang="en-US" dirty="0"/>
          </a:p>
        </p:txBody>
      </p:sp>
    </p:spTree>
    <p:custDataLst>
      <p:tags r:id="rId1"/>
    </p:custDataLst>
    <p:extLst>
      <p:ext uri="{BB962C8B-B14F-4D97-AF65-F5344CB8AC3E}">
        <p14:creationId xmlns:p14="http://schemas.microsoft.com/office/powerpoint/2010/main" val="1954508288"/>
      </p:ext>
    </p:extLst>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Why Fractional Factorial Experiments?</a:t>
            </a:r>
          </a:p>
        </p:txBody>
      </p:sp>
      <p:pic>
        <p:nvPicPr>
          <p:cNvPr id="116738" name="Picture 2"/>
          <p:cNvPicPr>
            <a:picLocks noChangeAspect="1" noChangeArrowheads="1"/>
          </p:cNvPicPr>
          <p:nvPr/>
        </p:nvPicPr>
        <p:blipFill>
          <a:blip r:embed="rId4" cstate="print"/>
          <a:srcRect/>
          <a:stretch>
            <a:fillRect/>
          </a:stretch>
        </p:blipFill>
        <p:spPr bwMode="auto">
          <a:xfrm>
            <a:off x="3886201" y="1334896"/>
            <a:ext cx="3796945" cy="4989704"/>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7E7F717E-94A0-43D6-AE3D-3F6BAF91570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DA2C21A-A901-4EC6-8EA8-8B783BA73EF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482ACBB-82AA-4F96-8552-A505DABB0350}"/>
              </a:ext>
            </a:extLst>
          </p:cNvPr>
          <p:cNvSpPr>
            <a:spLocks noGrp="1"/>
          </p:cNvSpPr>
          <p:nvPr>
            <p:ph type="sldNum" sz="quarter" idx="4"/>
          </p:nvPr>
        </p:nvSpPr>
        <p:spPr/>
        <p:txBody>
          <a:bodyPr/>
          <a:lstStyle/>
          <a:p>
            <a:fld id="{28B83BC3-069B-46AF-A4E6-C99928E1A4FA}" type="slidenum">
              <a:rPr lang="en-US" smtClean="0"/>
              <a:pPr/>
              <a:t>1084</a:t>
            </a:fld>
            <a:endParaRPr lang="en-US" dirty="0"/>
          </a:p>
        </p:txBody>
      </p:sp>
    </p:spTree>
    <p:custDataLst>
      <p:tags r:id="rId1"/>
    </p:custDataLst>
    <p:extLst>
      <p:ext uri="{BB962C8B-B14F-4D97-AF65-F5344CB8AC3E}">
        <p14:creationId xmlns:p14="http://schemas.microsoft.com/office/powerpoint/2010/main" val="3260199728"/>
      </p:ext>
    </p:extLst>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We are trying to find the cause-and-effect relationship between a response (Y) and three factors (factor A, B, and C) and their interactions (AB, BC, AC, and ABC).</a:t>
            </a:r>
          </a:p>
          <a:p>
            <a:pPr lvl="1"/>
            <a:r>
              <a:rPr lang="en-US" dirty="0"/>
              <a:t>As follows is the 2</a:t>
            </a:r>
            <a:r>
              <a:rPr lang="en-US" baseline="30000" dirty="0"/>
              <a:t>3</a:t>
            </a:r>
            <a:r>
              <a:rPr lang="en-US" dirty="0"/>
              <a:t> full factorial design (2 level 3 factor).</a:t>
            </a:r>
          </a:p>
          <a:p>
            <a:pPr lvl="1"/>
            <a:r>
              <a:rPr lang="en-US" dirty="0"/>
              <a:t>There are eight treatment combinations (2 * 2 * 2).</a:t>
            </a:r>
          </a:p>
        </p:txBody>
      </p:sp>
      <p:pic>
        <p:nvPicPr>
          <p:cNvPr id="117762" name="Picture 2"/>
          <p:cNvPicPr>
            <a:picLocks noChangeAspect="1" noChangeArrowheads="1"/>
          </p:cNvPicPr>
          <p:nvPr/>
        </p:nvPicPr>
        <p:blipFill>
          <a:blip r:embed="rId4" cstate="print"/>
          <a:srcRect/>
          <a:stretch>
            <a:fillRect/>
          </a:stretch>
        </p:blipFill>
        <p:spPr bwMode="auto">
          <a:xfrm>
            <a:off x="2036360" y="3657600"/>
            <a:ext cx="7509680" cy="2362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68C00323-3194-41A6-B18F-D503BE9F7B3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EBC677C-68A3-4487-A25A-9316610CC53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461E2BC-0B94-4A6F-BA4F-2BFE14137AD7}"/>
              </a:ext>
            </a:extLst>
          </p:cNvPr>
          <p:cNvSpPr>
            <a:spLocks noGrp="1"/>
          </p:cNvSpPr>
          <p:nvPr>
            <p:ph type="sldNum" sz="quarter" idx="4"/>
          </p:nvPr>
        </p:nvSpPr>
        <p:spPr/>
        <p:txBody>
          <a:bodyPr/>
          <a:lstStyle/>
          <a:p>
            <a:fld id="{28B83BC3-069B-46AF-A4E6-C99928E1A4FA}" type="slidenum">
              <a:rPr lang="en-US" smtClean="0"/>
              <a:pPr/>
              <a:t>1085</a:t>
            </a:fld>
            <a:endParaRPr lang="en-US" dirty="0"/>
          </a:p>
        </p:txBody>
      </p:sp>
    </p:spTree>
    <p:custDataLst>
      <p:tags r:id="rId1"/>
    </p:custDataLst>
    <p:extLst>
      <p:ext uri="{BB962C8B-B14F-4D97-AF65-F5344CB8AC3E}">
        <p14:creationId xmlns:p14="http://schemas.microsoft.com/office/powerpoint/2010/main" val="743395215"/>
      </p:ext>
    </p:extLst>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To perform a 2</a:t>
            </a:r>
            <a:r>
              <a:rPr lang="en-US" baseline="30000" dirty="0"/>
              <a:t>3</a:t>
            </a:r>
            <a:r>
              <a:rPr lang="en-US" dirty="0"/>
              <a:t> full factorial experiment, we need to run at least eight unique treatments (2 * 2 * 2).</a:t>
            </a:r>
          </a:p>
          <a:p>
            <a:endParaRPr lang="en-US" dirty="0"/>
          </a:p>
          <a:p>
            <a:r>
              <a:rPr lang="en-US" dirty="0"/>
              <a:t>What if we only have enough resources to run four treatments? </a:t>
            </a:r>
          </a:p>
          <a:p>
            <a:endParaRPr lang="en-US" dirty="0"/>
          </a:p>
          <a:p>
            <a:r>
              <a:rPr lang="en-US" dirty="0"/>
              <a:t>As a result, we need to carefully select a subset from the eight treatments so that all of our main effects can be evaluated and the design can be kept balanced and orthogonal.</a:t>
            </a:r>
          </a:p>
          <a:p>
            <a:endParaRPr lang="en-US" dirty="0"/>
          </a:p>
        </p:txBody>
      </p:sp>
      <p:sp>
        <p:nvSpPr>
          <p:cNvPr id="9" name="Date Placeholder 8">
            <a:extLst>
              <a:ext uri="{FF2B5EF4-FFF2-40B4-BE49-F238E27FC236}">
                <a16:creationId xmlns:a16="http://schemas.microsoft.com/office/drawing/2014/main" id="{53168997-68F9-4BA3-BA6A-87E3D8D8698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591F10-45D3-4FCC-8CB7-4383207117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3872377-9436-477C-85C0-1D3651F7514E}"/>
              </a:ext>
            </a:extLst>
          </p:cNvPr>
          <p:cNvSpPr>
            <a:spLocks noGrp="1"/>
          </p:cNvSpPr>
          <p:nvPr>
            <p:ph type="sldNum" sz="quarter" idx="4"/>
          </p:nvPr>
        </p:nvSpPr>
        <p:spPr/>
        <p:txBody>
          <a:bodyPr/>
          <a:lstStyle/>
          <a:p>
            <a:fld id="{28B83BC3-069B-46AF-A4E6-C99928E1A4FA}" type="slidenum">
              <a:rPr lang="en-US" smtClean="0"/>
              <a:pPr/>
              <a:t>1086</a:t>
            </a:fld>
            <a:endParaRPr lang="en-US" dirty="0"/>
          </a:p>
        </p:txBody>
      </p:sp>
    </p:spTree>
    <p:custDataLst>
      <p:tags r:id="rId1"/>
    </p:custDataLst>
    <p:extLst>
      <p:ext uri="{BB962C8B-B14F-4D97-AF65-F5344CB8AC3E}">
        <p14:creationId xmlns:p14="http://schemas.microsoft.com/office/powerpoint/2010/main" val="2701927699"/>
      </p:ext>
    </p:extLst>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a:bodyPr>
          <a:lstStyle/>
          <a:p>
            <a:r>
              <a:rPr lang="en-US" dirty="0"/>
              <a:t>Example of an invalid design</a:t>
            </a:r>
          </a:p>
          <a:p>
            <a:endParaRPr lang="en-US" dirty="0"/>
          </a:p>
          <a:p>
            <a:endParaRPr lang="en-US" dirty="0"/>
          </a:p>
          <a:p>
            <a:endParaRPr lang="en-US" dirty="0"/>
          </a:p>
          <a:p>
            <a:endParaRPr lang="en-US" dirty="0"/>
          </a:p>
          <a:p>
            <a:endParaRPr lang="en-US" dirty="0"/>
          </a:p>
          <a:p>
            <a:pPr marL="114300" indent="0">
              <a:buNone/>
            </a:pPr>
            <a:endParaRPr lang="en-US" dirty="0"/>
          </a:p>
          <a:p>
            <a:r>
              <a:rPr lang="en-US" dirty="0"/>
              <a:t>Remember orthogonality? </a:t>
            </a:r>
          </a:p>
        </p:txBody>
      </p:sp>
      <p:sp>
        <p:nvSpPr>
          <p:cNvPr id="6" name="TextBox 5"/>
          <p:cNvSpPr txBox="1"/>
          <p:nvPr/>
        </p:nvSpPr>
        <p:spPr>
          <a:xfrm>
            <a:off x="6172200" y="1828801"/>
            <a:ext cx="4419600" cy="1631216"/>
          </a:xfrm>
          <a:prstGeom prst="rect">
            <a:avLst/>
          </a:prstGeom>
          <a:noFill/>
        </p:spPr>
        <p:txBody>
          <a:bodyPr wrap="square" rtlCol="0">
            <a:spAutoFit/>
          </a:bodyPr>
          <a:lstStyle/>
          <a:p>
            <a:r>
              <a:rPr lang="en-US" sz="2000" dirty="0"/>
              <a:t>This design is invalid because only the low setting of factor C is tested. </a:t>
            </a:r>
          </a:p>
          <a:p>
            <a:endParaRPr lang="en-US" sz="2000" dirty="0"/>
          </a:p>
          <a:p>
            <a:r>
              <a:rPr lang="en-US" sz="2000" dirty="0"/>
              <a:t>We cannot evaluate the main effect of factor C using this design. </a:t>
            </a:r>
          </a:p>
        </p:txBody>
      </p:sp>
      <p:grpSp>
        <p:nvGrpSpPr>
          <p:cNvPr id="4" name="Group 3"/>
          <p:cNvGrpSpPr/>
          <p:nvPr/>
        </p:nvGrpSpPr>
        <p:grpSpPr>
          <a:xfrm>
            <a:off x="2345557" y="1752600"/>
            <a:ext cx="3521843" cy="2358476"/>
            <a:chOff x="838200" y="1870364"/>
            <a:chExt cx="3521843" cy="2358476"/>
          </a:xfrm>
        </p:grpSpPr>
        <p:pic>
          <p:nvPicPr>
            <p:cNvPr id="118786" name="Picture 2"/>
            <p:cNvPicPr>
              <a:picLocks noChangeAspect="1" noChangeArrowheads="1"/>
            </p:cNvPicPr>
            <p:nvPr/>
          </p:nvPicPr>
          <p:blipFill>
            <a:blip r:embed="rId4" cstate="print"/>
            <a:srcRect/>
            <a:stretch>
              <a:fillRect/>
            </a:stretch>
          </p:blipFill>
          <p:spPr bwMode="auto">
            <a:xfrm>
              <a:off x="838200" y="1908435"/>
              <a:ext cx="3494049" cy="232040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7" name="Rectangle 6"/>
            <p:cNvSpPr/>
            <p:nvPr/>
          </p:nvSpPr>
          <p:spPr>
            <a:xfrm>
              <a:off x="3168890" y="1870364"/>
              <a:ext cx="1191153" cy="2355273"/>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Date Placeholder 11">
            <a:extLst>
              <a:ext uri="{FF2B5EF4-FFF2-40B4-BE49-F238E27FC236}">
                <a16:creationId xmlns:a16="http://schemas.microsoft.com/office/drawing/2014/main" id="{72318F01-A25C-4755-BF82-E4314C3A1E3F}"/>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66897AAE-67FF-4C3D-8C96-B14AEC93E6A9}"/>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4CF3AC1D-35EC-4415-8166-C5C308E56253}"/>
              </a:ext>
            </a:extLst>
          </p:cNvPr>
          <p:cNvSpPr>
            <a:spLocks noGrp="1"/>
          </p:cNvSpPr>
          <p:nvPr>
            <p:ph type="sldNum" sz="quarter" idx="4"/>
          </p:nvPr>
        </p:nvSpPr>
        <p:spPr/>
        <p:txBody>
          <a:bodyPr/>
          <a:lstStyle/>
          <a:p>
            <a:fld id="{28B83BC3-069B-46AF-A4E6-C99928E1A4FA}" type="slidenum">
              <a:rPr lang="en-US" smtClean="0"/>
              <a:pPr/>
              <a:t>1087</a:t>
            </a:fld>
            <a:endParaRPr lang="en-US" dirty="0"/>
          </a:p>
        </p:txBody>
      </p:sp>
    </p:spTree>
    <p:custDataLst>
      <p:tags r:id="rId1"/>
    </p:custDataLst>
    <p:extLst>
      <p:ext uri="{BB962C8B-B14F-4D97-AF65-F5344CB8AC3E}">
        <p14:creationId xmlns:p14="http://schemas.microsoft.com/office/powerpoint/2010/main" val="1357944026"/>
      </p:ext>
    </p:extLst>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Does a Fractional Factorial Work?</a:t>
            </a:r>
          </a:p>
        </p:txBody>
      </p:sp>
      <p:sp>
        <p:nvSpPr>
          <p:cNvPr id="3" name="Content Placeholder 2"/>
          <p:cNvSpPr>
            <a:spLocks noGrp="1"/>
          </p:cNvSpPr>
          <p:nvPr>
            <p:ph idx="1"/>
          </p:nvPr>
        </p:nvSpPr>
        <p:spPr/>
        <p:txBody>
          <a:bodyPr>
            <a:normAutofit fontScale="92500" lnSpcReduction="20000"/>
          </a:bodyPr>
          <a:lstStyle/>
          <a:p>
            <a:r>
              <a:rPr lang="en-US" sz="2600" dirty="0"/>
              <a:t>Example of an invalid design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600" dirty="0"/>
              <a:t>Checking orthogonality: the sum of AC interaction signs should equal zero (0).</a:t>
            </a:r>
          </a:p>
          <a:p>
            <a:pPr lvl="1"/>
            <a:r>
              <a:rPr lang="en-US" sz="2400" dirty="0"/>
              <a:t>Run 1 (-)</a:t>
            </a:r>
          </a:p>
          <a:p>
            <a:pPr lvl="1"/>
            <a:r>
              <a:rPr lang="en-US" sz="2400" dirty="0"/>
              <a:t>Run 2 (-)</a:t>
            </a:r>
          </a:p>
          <a:p>
            <a:pPr lvl="1"/>
            <a:r>
              <a:rPr lang="en-US" sz="2400" dirty="0"/>
              <a:t>Run 3 (-)</a:t>
            </a:r>
          </a:p>
          <a:p>
            <a:pPr lvl="1"/>
            <a:r>
              <a:rPr lang="en-US" sz="2400" dirty="0"/>
              <a:t>Run 4 (+)</a:t>
            </a:r>
          </a:p>
          <a:p>
            <a:pPr lvl="1"/>
            <a:r>
              <a:rPr lang="en-US" sz="2400" b="1" dirty="0">
                <a:solidFill>
                  <a:srgbClr val="00B050"/>
                </a:solidFill>
              </a:rPr>
              <a:t>Sum (-1) </a:t>
            </a:r>
          </a:p>
        </p:txBody>
      </p:sp>
      <p:sp>
        <p:nvSpPr>
          <p:cNvPr id="8" name="TextBox 7"/>
          <p:cNvSpPr txBox="1"/>
          <p:nvPr/>
        </p:nvSpPr>
        <p:spPr>
          <a:xfrm>
            <a:off x="6629400" y="2315121"/>
            <a:ext cx="4267200" cy="1015663"/>
          </a:xfrm>
          <a:prstGeom prst="rect">
            <a:avLst/>
          </a:prstGeom>
          <a:noFill/>
        </p:spPr>
        <p:txBody>
          <a:bodyPr wrap="square" rtlCol="0">
            <a:spAutoFit/>
          </a:bodyPr>
          <a:lstStyle/>
          <a:p>
            <a:r>
              <a:rPr lang="en-US" sz="2000" dirty="0"/>
              <a:t>This design is also invalid because it is neither balanced nor orthogonal.</a:t>
            </a:r>
          </a:p>
        </p:txBody>
      </p:sp>
      <p:pic>
        <p:nvPicPr>
          <p:cNvPr id="119811" name="Picture 3"/>
          <p:cNvPicPr>
            <a:picLocks noChangeAspect="1" noChangeArrowheads="1"/>
          </p:cNvPicPr>
          <p:nvPr/>
        </p:nvPicPr>
        <p:blipFill>
          <a:blip r:embed="rId4" cstate="print"/>
          <a:srcRect/>
          <a:stretch>
            <a:fillRect/>
          </a:stretch>
        </p:blipFill>
        <p:spPr bwMode="auto">
          <a:xfrm>
            <a:off x="2438400" y="1676400"/>
            <a:ext cx="3657600" cy="2293107"/>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2A25EBB1-83CE-4D90-8589-CF664338314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4F94EFB-95CA-4385-A4EF-4C77B4FD9AB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B55D001-A1B0-4047-9F29-640F005D4D8C}"/>
              </a:ext>
            </a:extLst>
          </p:cNvPr>
          <p:cNvSpPr>
            <a:spLocks noGrp="1"/>
          </p:cNvSpPr>
          <p:nvPr>
            <p:ph type="sldNum" sz="quarter" idx="4"/>
          </p:nvPr>
        </p:nvSpPr>
        <p:spPr/>
        <p:txBody>
          <a:bodyPr/>
          <a:lstStyle/>
          <a:p>
            <a:fld id="{28B83BC3-069B-46AF-A4E6-C99928E1A4FA}" type="slidenum">
              <a:rPr lang="en-US" smtClean="0"/>
              <a:pPr/>
              <a:t>1088</a:t>
            </a:fld>
            <a:endParaRPr lang="en-US" dirty="0"/>
          </a:p>
        </p:txBody>
      </p:sp>
    </p:spTree>
    <p:custDataLst>
      <p:tags r:id="rId1"/>
    </p:custDataLst>
    <p:extLst>
      <p:ext uri="{BB962C8B-B14F-4D97-AF65-F5344CB8AC3E}">
        <p14:creationId xmlns:p14="http://schemas.microsoft.com/office/powerpoint/2010/main" val="4219838402"/>
      </p:ext>
    </p:extLst>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Fractional Factorial Work?</a:t>
            </a:r>
            <a:endParaRPr lang="en-US" dirty="0"/>
          </a:p>
        </p:txBody>
      </p:sp>
      <p:sp>
        <p:nvSpPr>
          <p:cNvPr id="3" name="Content Placeholder 2"/>
          <p:cNvSpPr>
            <a:spLocks noGrp="1"/>
          </p:cNvSpPr>
          <p:nvPr>
            <p:ph idx="1"/>
          </p:nvPr>
        </p:nvSpPr>
        <p:spPr/>
        <p:txBody>
          <a:bodyPr/>
          <a:lstStyle/>
          <a:p>
            <a:r>
              <a:rPr lang="en-US" dirty="0"/>
              <a:t>To select the four treatments run in the 2</a:t>
            </a:r>
            <a:r>
              <a:rPr lang="en-US" baseline="30000" dirty="0"/>
              <a:t>3-1</a:t>
            </a:r>
            <a:r>
              <a:rPr lang="en-US" dirty="0"/>
              <a:t> fractional factorial experiment, we start from the 2</a:t>
            </a:r>
            <a:r>
              <a:rPr lang="en-US" baseline="30000" dirty="0"/>
              <a:t>2</a:t>
            </a:r>
            <a:r>
              <a:rPr lang="en-US" dirty="0"/>
              <a:t> full factorial design of experiment.</a:t>
            </a:r>
          </a:p>
          <a:p>
            <a:r>
              <a:rPr lang="en-US" dirty="0"/>
              <a:t>If we replace the two-way interaction (AB) column with the factor C column, the design will be valid.</a:t>
            </a:r>
          </a:p>
        </p:txBody>
      </p:sp>
      <p:pic>
        <p:nvPicPr>
          <p:cNvPr id="120834" name="Picture 2"/>
          <p:cNvPicPr>
            <a:picLocks noChangeAspect="1" noChangeArrowheads="1"/>
          </p:cNvPicPr>
          <p:nvPr/>
        </p:nvPicPr>
        <p:blipFill>
          <a:blip r:embed="rId4" cstate="print"/>
          <a:srcRect/>
          <a:stretch>
            <a:fillRect/>
          </a:stretch>
        </p:blipFill>
        <p:spPr bwMode="auto">
          <a:xfrm>
            <a:off x="2362200" y="3811810"/>
            <a:ext cx="3103310" cy="162401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pic>
        <p:nvPicPr>
          <p:cNvPr id="120835" name="Picture 3"/>
          <p:cNvPicPr>
            <a:picLocks noChangeAspect="1" noChangeArrowheads="1"/>
          </p:cNvPicPr>
          <p:nvPr/>
        </p:nvPicPr>
        <p:blipFill>
          <a:blip r:embed="rId5" cstate="print"/>
          <a:srcRect/>
          <a:stretch>
            <a:fillRect/>
          </a:stretch>
        </p:blipFill>
        <p:spPr bwMode="auto">
          <a:xfrm>
            <a:off x="6109974" y="3810000"/>
            <a:ext cx="3110227" cy="1627632"/>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Rectangle 8"/>
          <p:cNvSpPr/>
          <p:nvPr/>
        </p:nvSpPr>
        <p:spPr>
          <a:xfrm>
            <a:off x="4419600" y="3816929"/>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191500" y="3792545"/>
            <a:ext cx="1066800" cy="1662545"/>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5576572" y="4495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7A13E2D5-3976-453F-9CB3-50E9409A730D}"/>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20B7C3F-C040-4E4F-8761-8069BDEDB942}"/>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B8F7401-062C-488D-9981-92F0B29DC780}"/>
              </a:ext>
            </a:extLst>
          </p:cNvPr>
          <p:cNvSpPr>
            <a:spLocks noGrp="1"/>
          </p:cNvSpPr>
          <p:nvPr>
            <p:ph type="sldNum" sz="quarter" idx="4"/>
          </p:nvPr>
        </p:nvSpPr>
        <p:spPr/>
        <p:txBody>
          <a:bodyPr/>
          <a:lstStyle/>
          <a:p>
            <a:fld id="{28B83BC3-069B-46AF-A4E6-C99928E1A4FA}" type="slidenum">
              <a:rPr lang="en-US" smtClean="0"/>
              <a:pPr/>
              <a:t>1089</a:t>
            </a:fld>
            <a:endParaRPr lang="en-US" dirty="0"/>
          </a:p>
        </p:txBody>
      </p:sp>
    </p:spTree>
    <p:custDataLst>
      <p:tags r:id="rId1"/>
    </p:custDataLst>
    <p:extLst>
      <p:ext uri="{BB962C8B-B14F-4D97-AF65-F5344CB8AC3E}">
        <p14:creationId xmlns:p14="http://schemas.microsoft.com/office/powerpoint/2010/main" val="41355922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QFD Summary</a:t>
            </a:r>
          </a:p>
        </p:txBody>
      </p:sp>
      <p:sp>
        <p:nvSpPr>
          <p:cNvPr id="22531" name="Content Placeholder 2"/>
          <p:cNvSpPr>
            <a:spLocks noGrp="1"/>
          </p:cNvSpPr>
          <p:nvPr>
            <p:ph idx="1"/>
          </p:nvPr>
        </p:nvSpPr>
        <p:spPr/>
        <p:txBody>
          <a:bodyPr>
            <a:normAutofit/>
          </a:bodyPr>
          <a:lstStyle/>
          <a:p>
            <a:pPr marL="113983" indent="0">
              <a:buNone/>
            </a:pPr>
            <a:r>
              <a:rPr lang="en-US" dirty="0"/>
              <a:t>When used properly, the quality function deployment is an extremely valuable approach to product/process design. </a:t>
            </a:r>
          </a:p>
          <a:p>
            <a:pPr marL="113983" indent="0">
              <a:buNone/>
            </a:pPr>
            <a:r>
              <a:rPr lang="en-US" dirty="0"/>
              <a:t>There are many benefits of QFD that can only be realized when each step of the process is completed thoroughly:</a:t>
            </a:r>
          </a:p>
          <a:p>
            <a:pPr lvl="1" eaLnBrk="1" hangingPunct="1"/>
            <a:r>
              <a:rPr lang="en-US" dirty="0"/>
              <a:t>Logical way of obtaining information and presenting it</a:t>
            </a:r>
          </a:p>
          <a:p>
            <a:pPr lvl="1" eaLnBrk="1" hangingPunct="1"/>
            <a:r>
              <a:rPr lang="en-US" dirty="0"/>
              <a:t>Smallest product development cycle</a:t>
            </a:r>
          </a:p>
          <a:p>
            <a:pPr lvl="1" eaLnBrk="1" hangingPunct="1"/>
            <a:r>
              <a:rPr lang="en-US" dirty="0"/>
              <a:t>Considerably condensed start-up costs</a:t>
            </a:r>
          </a:p>
          <a:p>
            <a:pPr lvl="1" eaLnBrk="1" hangingPunct="1"/>
            <a:r>
              <a:rPr lang="en-US" dirty="0"/>
              <a:t>Fewer engineering alterations</a:t>
            </a:r>
          </a:p>
          <a:p>
            <a:pPr lvl="1" eaLnBrk="1" hangingPunct="1"/>
            <a:r>
              <a:rPr lang="en-US" dirty="0"/>
              <a:t>Reduced chance of supervision during design process</a:t>
            </a:r>
          </a:p>
          <a:p>
            <a:pPr lvl="1" eaLnBrk="1" hangingPunct="1"/>
            <a:r>
              <a:rPr lang="en-US" dirty="0"/>
              <a:t>Collaborating environment</a:t>
            </a:r>
          </a:p>
          <a:p>
            <a:pPr lvl="1" eaLnBrk="1" hangingPunct="1"/>
            <a:r>
              <a:rPr lang="en-US" dirty="0"/>
              <a:t>Preserving everything in characters.</a:t>
            </a:r>
          </a:p>
        </p:txBody>
      </p:sp>
      <p:sp>
        <p:nvSpPr>
          <p:cNvPr id="5" name="Date Placeholder 4">
            <a:extLst>
              <a:ext uri="{FF2B5EF4-FFF2-40B4-BE49-F238E27FC236}">
                <a16:creationId xmlns:a16="http://schemas.microsoft.com/office/drawing/2014/main" id="{DB4B6BEA-39E5-4980-88CE-FAA33DC366E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EA5323C-75EE-437E-914A-BC952733C8E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E470BE7-6B7E-4B8D-95EC-8D212F842694}"/>
              </a:ext>
            </a:extLst>
          </p:cNvPr>
          <p:cNvSpPr>
            <a:spLocks noGrp="1"/>
          </p:cNvSpPr>
          <p:nvPr>
            <p:ph type="sldNum" sz="quarter" idx="4"/>
          </p:nvPr>
        </p:nvSpPr>
        <p:spPr/>
        <p:txBody>
          <a:bodyPr/>
          <a:lstStyle/>
          <a:p>
            <a:fld id="{28B83BC3-069B-46AF-A4E6-C99928E1A4FA}" type="slidenum">
              <a:rPr lang="en-US" smtClean="0"/>
              <a:pPr/>
              <a:t>109</a:t>
            </a:fld>
            <a:endParaRPr lang="en-US" dirty="0"/>
          </a:p>
        </p:txBody>
      </p:sp>
    </p:spTree>
    <p:custDataLst>
      <p:tags r:id="rId1"/>
    </p:custDataLst>
    <p:extLst>
      <p:ext uri="{BB962C8B-B14F-4D97-AF65-F5344CB8AC3E}">
        <p14:creationId xmlns:p14="http://schemas.microsoft.com/office/powerpoint/2010/main" val="1055701786"/>
      </p:ext>
    </p:extLst>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2</a:t>
            </a:r>
            <a:r>
              <a:rPr lang="en-US" baseline="30000" dirty="0"/>
              <a:t>3-1</a:t>
            </a:r>
            <a:r>
              <a:rPr lang="en-US" dirty="0"/>
              <a:t> Fractional Factorial Design Pattern</a:t>
            </a:r>
          </a:p>
          <a:p>
            <a:pPr lvl="1"/>
            <a:r>
              <a:rPr lang="en-US" dirty="0"/>
              <a:t>Three factors and four treatments</a:t>
            </a:r>
          </a:p>
          <a:p>
            <a:pPr lvl="1"/>
            <a:endParaRPr lang="en-US" dirty="0"/>
          </a:p>
          <a:p>
            <a:pPr lvl="1"/>
            <a:endParaRPr lang="en-US" dirty="0"/>
          </a:p>
          <a:p>
            <a:pPr lvl="1"/>
            <a:endParaRPr lang="en-US" dirty="0"/>
          </a:p>
          <a:p>
            <a:pPr lvl="1"/>
            <a:endParaRPr lang="en-US" dirty="0"/>
          </a:p>
          <a:p>
            <a:endParaRPr lang="en-US" dirty="0"/>
          </a:p>
          <a:p>
            <a:r>
              <a:rPr lang="en-US" dirty="0"/>
              <a:t>Note: We also call this kind of design a half-factorial design since we only have half of the treatments that we would have in a full factorial design.</a:t>
            </a:r>
          </a:p>
          <a:p>
            <a:r>
              <a:rPr lang="en-US" dirty="0"/>
              <a:t>In 2</a:t>
            </a:r>
            <a:r>
              <a:rPr lang="en-US" baseline="30000" dirty="0"/>
              <a:t>3-1</a:t>
            </a:r>
            <a:r>
              <a:rPr lang="en-US" dirty="0"/>
              <a:t> fractional factorial design of experiment, the effect of three-way interaction (ABC) is not measurable since it only has “+1”.</a:t>
            </a:r>
          </a:p>
          <a:p>
            <a:pPr lvl="1"/>
            <a:endParaRPr lang="en-US" dirty="0"/>
          </a:p>
          <a:p>
            <a:pPr lvl="1"/>
            <a:endParaRPr lang="en-US" dirty="0"/>
          </a:p>
        </p:txBody>
      </p:sp>
      <p:pic>
        <p:nvPicPr>
          <p:cNvPr id="121859" name="Picture 3"/>
          <p:cNvPicPr>
            <a:picLocks noChangeAspect="1" noChangeArrowheads="1"/>
          </p:cNvPicPr>
          <p:nvPr/>
        </p:nvPicPr>
        <p:blipFill>
          <a:blip r:embed="rId4" cstate="print"/>
          <a:srcRect/>
          <a:stretch>
            <a:fillRect/>
          </a:stretch>
        </p:blipFill>
        <p:spPr bwMode="auto">
          <a:xfrm>
            <a:off x="1695450" y="2209800"/>
            <a:ext cx="8191500" cy="16002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09923AED-9646-4AB1-8BD6-258D5D5BCC6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CAB2D8A-ED5B-47D3-B71D-509943EC11E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C9CCA3A-5552-403C-BDC5-B9758943CBD6}"/>
              </a:ext>
            </a:extLst>
          </p:cNvPr>
          <p:cNvSpPr>
            <a:spLocks noGrp="1"/>
          </p:cNvSpPr>
          <p:nvPr>
            <p:ph type="sldNum" sz="quarter" idx="4"/>
          </p:nvPr>
        </p:nvSpPr>
        <p:spPr/>
        <p:txBody>
          <a:bodyPr/>
          <a:lstStyle/>
          <a:p>
            <a:fld id="{28B83BC3-069B-46AF-A4E6-C99928E1A4FA}" type="slidenum">
              <a:rPr lang="en-US" smtClean="0"/>
              <a:pPr/>
              <a:t>1090</a:t>
            </a:fld>
            <a:endParaRPr lang="en-US" dirty="0"/>
          </a:p>
        </p:txBody>
      </p:sp>
    </p:spTree>
    <p:custDataLst>
      <p:tags r:id="rId1"/>
    </p:custDataLst>
    <p:extLst>
      <p:ext uri="{BB962C8B-B14F-4D97-AF65-F5344CB8AC3E}">
        <p14:creationId xmlns:p14="http://schemas.microsoft.com/office/powerpoint/2010/main" val="1088609934"/>
      </p:ext>
    </p:extLst>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we notice that the column of each main effect has identical “+1” and “-1” values with one two-way interaction column.</a:t>
            </a:r>
          </a:p>
          <a:p>
            <a:pPr lvl="1"/>
            <a:r>
              <a:rPr lang="en-US" dirty="0"/>
              <a:t>A and BC</a:t>
            </a:r>
          </a:p>
          <a:p>
            <a:pPr lvl="1"/>
            <a:r>
              <a:rPr lang="en-US" dirty="0"/>
              <a:t>B and AC</a:t>
            </a:r>
          </a:p>
          <a:p>
            <a:pPr lvl="1"/>
            <a:r>
              <a:rPr lang="en-US" dirty="0"/>
              <a:t>C and AB</a:t>
            </a:r>
          </a:p>
          <a:p>
            <a:pPr lvl="1"/>
            <a:endParaRPr lang="en-US" dirty="0"/>
          </a:p>
          <a:p>
            <a:r>
              <a:rPr lang="en-US" dirty="0"/>
              <a:t>In this situation, we say that A is aliased with BC or A is the alias of BC.</a:t>
            </a:r>
          </a:p>
        </p:txBody>
      </p:sp>
      <p:sp>
        <p:nvSpPr>
          <p:cNvPr id="9" name="Date Placeholder 8">
            <a:extLst>
              <a:ext uri="{FF2B5EF4-FFF2-40B4-BE49-F238E27FC236}">
                <a16:creationId xmlns:a16="http://schemas.microsoft.com/office/drawing/2014/main" id="{7E81BE37-C945-49EB-8EB3-654B8807FB2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2936BCE-92E7-432C-AC98-C7260E2644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10ADF2B-C9CE-4825-AFEE-CA4413AF14B7}"/>
              </a:ext>
            </a:extLst>
          </p:cNvPr>
          <p:cNvSpPr>
            <a:spLocks noGrp="1"/>
          </p:cNvSpPr>
          <p:nvPr>
            <p:ph type="sldNum" sz="quarter" idx="4"/>
          </p:nvPr>
        </p:nvSpPr>
        <p:spPr/>
        <p:txBody>
          <a:bodyPr/>
          <a:lstStyle/>
          <a:p>
            <a:fld id="{28B83BC3-069B-46AF-A4E6-C99928E1A4FA}" type="slidenum">
              <a:rPr lang="en-US" smtClean="0"/>
              <a:pPr/>
              <a:t>1091</a:t>
            </a:fld>
            <a:endParaRPr lang="en-US" dirty="0"/>
          </a:p>
        </p:txBody>
      </p:sp>
    </p:spTree>
    <p:custDataLst>
      <p:tags r:id="rId1"/>
    </p:custDataLst>
    <p:extLst>
      <p:ext uri="{BB962C8B-B14F-4D97-AF65-F5344CB8AC3E}">
        <p14:creationId xmlns:p14="http://schemas.microsoft.com/office/powerpoint/2010/main" val="277095627"/>
      </p:ext>
    </p:extLst>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Does a Fractional Factorial Work?</a:t>
            </a:r>
            <a:endParaRPr lang="en-US" dirty="0"/>
          </a:p>
        </p:txBody>
      </p:sp>
      <p:sp>
        <p:nvSpPr>
          <p:cNvPr id="3" name="Content Placeholder 2"/>
          <p:cNvSpPr>
            <a:spLocks noGrp="1"/>
          </p:cNvSpPr>
          <p:nvPr>
            <p:ph idx="1"/>
          </p:nvPr>
        </p:nvSpPr>
        <p:spPr/>
        <p:txBody>
          <a:bodyPr/>
          <a:lstStyle/>
          <a:p>
            <a:r>
              <a:rPr lang="en-US"/>
              <a:t>By multiplying any column with itself, we obtain the identity (I).</a:t>
            </a:r>
          </a:p>
          <a:p>
            <a:pPr lvl="1"/>
            <a:r>
              <a:rPr lang="en-US"/>
              <a:t>A * A = I</a:t>
            </a:r>
          </a:p>
          <a:p>
            <a:pPr lvl="1"/>
            <a:r>
              <a:rPr lang="en-US"/>
              <a:t>The product of any column and the identity is the column itself.</a:t>
            </a:r>
          </a:p>
          <a:p>
            <a:pPr lvl="1"/>
            <a:r>
              <a:rPr lang="en-US"/>
              <a:t>A * I = A</a:t>
            </a:r>
          </a:p>
          <a:p>
            <a:endParaRPr lang="en-US"/>
          </a:p>
          <a:p>
            <a:r>
              <a:rPr lang="en-US"/>
              <a:t>Column ABC is called the generator.</a:t>
            </a:r>
          </a:p>
          <a:p>
            <a:pPr lvl="1"/>
            <a:r>
              <a:rPr lang="en-US"/>
              <a:t>By multiplying any column with the generator, we obtain its alias.</a:t>
            </a:r>
          </a:p>
          <a:p>
            <a:pPr lvl="1"/>
            <a:r>
              <a:rPr lang="en-US"/>
              <a:t>A * ABC = (A*A) * BC = I * BC = BC</a:t>
            </a:r>
          </a:p>
          <a:p>
            <a:endParaRPr lang="en-US"/>
          </a:p>
          <a:p>
            <a:endParaRPr lang="en-US"/>
          </a:p>
          <a:p>
            <a:endParaRPr lang="en-US" dirty="0"/>
          </a:p>
        </p:txBody>
      </p:sp>
      <p:sp>
        <p:nvSpPr>
          <p:cNvPr id="9" name="Date Placeholder 8">
            <a:extLst>
              <a:ext uri="{FF2B5EF4-FFF2-40B4-BE49-F238E27FC236}">
                <a16:creationId xmlns:a16="http://schemas.microsoft.com/office/drawing/2014/main" id="{1D389BED-346B-481B-B850-8FDF2230BEC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103BEA4-DE9F-4B40-B1A5-57C4AFE537A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D12CFF-D435-4044-A9D0-103F10547C2C}"/>
              </a:ext>
            </a:extLst>
          </p:cNvPr>
          <p:cNvSpPr>
            <a:spLocks noGrp="1"/>
          </p:cNvSpPr>
          <p:nvPr>
            <p:ph type="sldNum" sz="quarter" idx="4"/>
          </p:nvPr>
        </p:nvSpPr>
        <p:spPr/>
        <p:txBody>
          <a:bodyPr/>
          <a:lstStyle/>
          <a:p>
            <a:fld id="{28B83BC3-069B-46AF-A4E6-C99928E1A4FA}" type="slidenum">
              <a:rPr lang="en-US" smtClean="0"/>
              <a:pPr/>
              <a:t>1092</a:t>
            </a:fld>
            <a:endParaRPr lang="en-US" dirty="0"/>
          </a:p>
        </p:txBody>
      </p:sp>
    </p:spTree>
    <p:custDataLst>
      <p:tags r:id="rId1"/>
    </p:custDataLst>
    <p:extLst>
      <p:ext uri="{BB962C8B-B14F-4D97-AF65-F5344CB8AC3E}">
        <p14:creationId xmlns:p14="http://schemas.microsoft.com/office/powerpoint/2010/main" val="1781613417"/>
      </p:ext>
    </p:extLst>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1: Initiate the experiment design</a:t>
            </a:r>
          </a:p>
          <a:p>
            <a:pPr marL="1234440" lvl="2" indent="-457200">
              <a:buFont typeface="+mj-lt"/>
              <a:buAutoNum type="arabicParenR"/>
            </a:pPr>
            <a:r>
              <a:rPr lang="en-US" dirty="0"/>
              <a:t>Click Stat → DOE → Factorial → Create Factorial Design.</a:t>
            </a:r>
          </a:p>
          <a:p>
            <a:pPr marL="1234440" lvl="2" indent="-457200">
              <a:buFont typeface="+mj-lt"/>
              <a:buAutoNum type="arabicParenR"/>
            </a:pPr>
            <a:r>
              <a:rPr lang="en-US" dirty="0"/>
              <a:t>A new window named “Create Factorial Design” pops up.</a:t>
            </a:r>
          </a:p>
          <a:p>
            <a:pPr marL="1234440" lvl="2" indent="-457200">
              <a:buFont typeface="+mj-lt"/>
              <a:buAutoNum type="arabicParenR"/>
            </a:pPr>
            <a:r>
              <a:rPr lang="en-US" dirty="0"/>
              <a:t>Select the radio button “2-level factorial (default generators).”</a:t>
            </a:r>
          </a:p>
          <a:p>
            <a:pPr marL="1234440" lvl="2" indent="-457200">
              <a:buFont typeface="+mj-lt"/>
              <a:buAutoNum type="arabicParenR"/>
            </a:pPr>
            <a:r>
              <a:rPr lang="en-US" dirty="0"/>
              <a:t>Enter “3” as the “Number of factors.”</a:t>
            </a:r>
          </a:p>
          <a:p>
            <a:pPr marL="1234440" lvl="2" indent="-457200">
              <a:buFont typeface="+mj-lt"/>
              <a:buAutoNum type="arabicParenR"/>
            </a:pPr>
            <a:r>
              <a:rPr lang="en-US" dirty="0"/>
              <a:t>Click on the “Design” button in the window “Create Factorial Design” and another new window named “Create Factorial Design – Designs” pops up.</a:t>
            </a:r>
          </a:p>
          <a:p>
            <a:pPr marL="1234440" lvl="2" indent="-457200">
              <a:buFont typeface="+mj-lt"/>
              <a:buAutoNum type="arabicParenR"/>
            </a:pPr>
            <a:r>
              <a:rPr lang="en-US" dirty="0"/>
              <a:t>Highlight the “1/2 fraction” design in the box.</a:t>
            </a:r>
          </a:p>
          <a:p>
            <a:pPr marL="1234440" lvl="2" indent="-457200">
              <a:buFont typeface="+mj-lt"/>
              <a:buAutoNum type="arabicParenR"/>
            </a:pPr>
            <a:r>
              <a:rPr lang="en-US" dirty="0"/>
              <a:t>Select “2” as the “Number of replicates for corner points.”</a:t>
            </a:r>
          </a:p>
          <a:p>
            <a:pPr marL="1234440" lvl="2" indent="-457200">
              <a:buFont typeface="+mj-lt"/>
              <a:buAutoNum type="arabicParenR"/>
            </a:pPr>
            <a:r>
              <a:rPr lang="en-US" dirty="0"/>
              <a:t>Click “OK” in the window “Create Factorial Design – Designs.”</a:t>
            </a:r>
          </a:p>
          <a:p>
            <a:pPr marL="1234440" lvl="2" indent="-457200">
              <a:buFont typeface="+mj-lt"/>
              <a:buAutoNum type="arabicParenR"/>
            </a:pPr>
            <a:r>
              <a:rPr lang="en-US" dirty="0"/>
              <a:t>Click “OK” in the window “Create Factorial Design.”</a:t>
            </a:r>
          </a:p>
          <a:p>
            <a:pPr marL="1234440" lvl="2" indent="-457200">
              <a:buFont typeface="+mj-lt"/>
              <a:buAutoNum type="arabicParenR"/>
            </a:pPr>
            <a:r>
              <a:rPr lang="en-US" dirty="0"/>
              <a:t>The design table is created in the data table.</a:t>
            </a:r>
          </a:p>
          <a:p>
            <a:pPr lvl="1"/>
            <a:endParaRPr lang="en-US" dirty="0"/>
          </a:p>
          <a:p>
            <a:pPr lvl="1"/>
            <a:endParaRPr lang="en-US" dirty="0"/>
          </a:p>
          <a:p>
            <a:pPr lvl="1"/>
            <a:endParaRPr lang="en-US" dirty="0"/>
          </a:p>
        </p:txBody>
      </p:sp>
      <p:sp>
        <p:nvSpPr>
          <p:cNvPr id="9" name="Date Placeholder 8">
            <a:extLst>
              <a:ext uri="{FF2B5EF4-FFF2-40B4-BE49-F238E27FC236}">
                <a16:creationId xmlns:a16="http://schemas.microsoft.com/office/drawing/2014/main" id="{CCA751ED-C7D6-4D8D-9DF6-96C40B386F2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B5D83E1-A0B6-48A0-AFD4-F800DD32580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313AA2F-B0A1-48D5-BA8F-841022755EA9}"/>
              </a:ext>
            </a:extLst>
          </p:cNvPr>
          <p:cNvSpPr>
            <a:spLocks noGrp="1"/>
          </p:cNvSpPr>
          <p:nvPr>
            <p:ph type="sldNum" sz="quarter" idx="4"/>
          </p:nvPr>
        </p:nvSpPr>
        <p:spPr/>
        <p:txBody>
          <a:bodyPr/>
          <a:lstStyle/>
          <a:p>
            <a:fld id="{28B83BC3-069B-46AF-A4E6-C99928E1A4FA}" type="slidenum">
              <a:rPr lang="en-US" smtClean="0"/>
              <a:pPr/>
              <a:t>1093</a:t>
            </a:fld>
            <a:endParaRPr lang="en-US" dirty="0"/>
          </a:p>
        </p:txBody>
      </p:sp>
    </p:spTree>
    <p:custDataLst>
      <p:tags r:id="rId1"/>
    </p:custDataLst>
    <p:extLst>
      <p:ext uri="{BB962C8B-B14F-4D97-AF65-F5344CB8AC3E}">
        <p14:creationId xmlns:p14="http://schemas.microsoft.com/office/powerpoint/2010/main" val="2437024666"/>
      </p:ext>
    </p:extLst>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4560561" y="1143000"/>
            <a:ext cx="4113688" cy="3222389"/>
          </a:xfrm>
          <a:prstGeom prst="rect">
            <a:avLst/>
          </a:prstGeom>
        </p:spPr>
      </p:pic>
      <p:pic>
        <p:nvPicPr>
          <p:cNvPr id="7" name="Picture 6"/>
          <p:cNvPicPr>
            <a:picLocks noChangeAspect="1"/>
          </p:cNvPicPr>
          <p:nvPr/>
        </p:nvPicPr>
        <p:blipFill>
          <a:blip r:embed="rId5"/>
          <a:stretch>
            <a:fillRect/>
          </a:stretch>
        </p:blipFill>
        <p:spPr>
          <a:xfrm>
            <a:off x="247101" y="1160701"/>
            <a:ext cx="4248699" cy="3222389"/>
          </a:xfrm>
          <a:prstGeom prst="rect">
            <a:avLst/>
          </a:prstGeom>
        </p:spPr>
      </p:pic>
      <p:pic>
        <p:nvPicPr>
          <p:cNvPr id="13" name="Picture 12"/>
          <p:cNvPicPr>
            <a:picLocks noChangeAspect="1"/>
          </p:cNvPicPr>
          <p:nvPr/>
        </p:nvPicPr>
        <p:blipFill>
          <a:blip r:embed="rId6"/>
          <a:stretch>
            <a:fillRect/>
          </a:stretch>
        </p:blipFill>
        <p:spPr>
          <a:xfrm>
            <a:off x="5875575" y="4152900"/>
            <a:ext cx="4910510" cy="2438400"/>
          </a:xfrm>
          <a:prstGeom prst="rect">
            <a:avLst/>
          </a:prstGeom>
          <a:ln>
            <a:solidFill>
              <a:schemeClr val="bg1">
                <a:lumMod val="50000"/>
              </a:schemeClr>
            </a:solidFill>
          </a:ln>
        </p:spPr>
      </p:pic>
      <p:sp>
        <p:nvSpPr>
          <p:cNvPr id="20" name="Right Arrow 20"/>
          <p:cNvSpPr/>
          <p:nvPr/>
        </p:nvSpPr>
        <p:spPr>
          <a:xfrm>
            <a:off x="4267200" y="260179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5" name="Right Arrow 20"/>
          <p:cNvSpPr/>
          <p:nvPr/>
        </p:nvSpPr>
        <p:spPr>
          <a:xfrm rot="5400000">
            <a:off x="5799375"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3228E19B-8169-4B47-9079-FD6A5B01243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26249F5-3204-4B2C-9D81-EB3CE37170D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6A2C11E-B861-4E35-8AE3-A16205851CCD}"/>
              </a:ext>
            </a:extLst>
          </p:cNvPr>
          <p:cNvSpPr>
            <a:spLocks noGrp="1"/>
          </p:cNvSpPr>
          <p:nvPr>
            <p:ph type="sldNum" sz="quarter" idx="4"/>
          </p:nvPr>
        </p:nvSpPr>
        <p:spPr/>
        <p:txBody>
          <a:bodyPr/>
          <a:lstStyle/>
          <a:p>
            <a:fld id="{28B83BC3-069B-46AF-A4E6-C99928E1A4FA}" type="slidenum">
              <a:rPr lang="en-US" smtClean="0"/>
              <a:pPr/>
              <a:t>1094</a:t>
            </a:fld>
            <a:endParaRPr lang="en-US" dirty="0"/>
          </a:p>
        </p:txBody>
      </p:sp>
    </p:spTree>
    <p:custDataLst>
      <p:tags r:id="rId1"/>
    </p:custDataLst>
    <p:extLst>
      <p:ext uri="{BB962C8B-B14F-4D97-AF65-F5344CB8AC3E}">
        <p14:creationId xmlns:p14="http://schemas.microsoft.com/office/powerpoint/2010/main" val="659152344"/>
      </p:ext>
    </p:extLst>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lstStyle/>
          <a:p>
            <a:r>
              <a:rPr lang="en-US" dirty="0"/>
              <a:t>Use Minitab to Run a Fractional Factorial Experiment </a:t>
            </a:r>
          </a:p>
        </p:txBody>
      </p:sp>
      <p:sp>
        <p:nvSpPr>
          <p:cNvPr id="3" name="Content Placeholder 2"/>
          <p:cNvSpPr>
            <a:spLocks noGrp="1"/>
          </p:cNvSpPr>
          <p:nvPr>
            <p:ph idx="1"/>
          </p:nvPr>
        </p:nvSpPr>
        <p:spPr>
          <a:xfrm>
            <a:off x="609600" y="1143000"/>
            <a:ext cx="10442448" cy="5486400"/>
          </a:xfrm>
        </p:spPr>
        <p:txBody>
          <a:bodyPr/>
          <a:lstStyle/>
          <a:p>
            <a:r>
              <a:rPr lang="en-US" dirty="0"/>
              <a:t>Step 1.2 (optional): Define the names and the levels for individual factors</a:t>
            </a:r>
          </a:p>
          <a:p>
            <a:pPr marL="1234440" lvl="2" indent="-457200">
              <a:buFont typeface="+mj-lt"/>
              <a:buAutoNum type="arabicParenR"/>
            </a:pPr>
            <a:r>
              <a:rPr lang="en-US" dirty="0"/>
              <a:t>Click on the “Factors” button in the window “Create Factorial Design” and a new window named “Create Factorial Design – Factors” appears.</a:t>
            </a:r>
          </a:p>
          <a:p>
            <a:pPr marL="1234440" lvl="2" indent="-457200">
              <a:buFont typeface="+mj-lt"/>
              <a:buAutoNum type="arabicParenR"/>
            </a:pPr>
            <a:r>
              <a:rPr lang="en-US" dirty="0"/>
              <a:t>Enter the names and the levels for individual factors. In this example, we keep the default names and levels for factors A, B, and C.</a:t>
            </a:r>
          </a:p>
          <a:p>
            <a:pPr lvl="1"/>
            <a:endParaRPr lang="en-US" dirty="0"/>
          </a:p>
        </p:txBody>
      </p:sp>
      <p:pic>
        <p:nvPicPr>
          <p:cNvPr id="5" name="Picture 4"/>
          <p:cNvPicPr>
            <a:picLocks noChangeAspect="1"/>
          </p:cNvPicPr>
          <p:nvPr/>
        </p:nvPicPr>
        <p:blipFill>
          <a:blip r:embed="rId4"/>
          <a:stretch>
            <a:fillRect/>
          </a:stretch>
        </p:blipFill>
        <p:spPr>
          <a:xfrm>
            <a:off x="3201924" y="3216088"/>
            <a:ext cx="5257800" cy="3375212"/>
          </a:xfrm>
          <a:prstGeom prst="rect">
            <a:avLst/>
          </a:prstGeom>
        </p:spPr>
      </p:pic>
      <p:sp>
        <p:nvSpPr>
          <p:cNvPr id="9" name="Date Placeholder 8">
            <a:extLst>
              <a:ext uri="{FF2B5EF4-FFF2-40B4-BE49-F238E27FC236}">
                <a16:creationId xmlns:a16="http://schemas.microsoft.com/office/drawing/2014/main" id="{E15234B7-BC7E-47D2-B294-B044B8B5868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3F3E2DC-2A8D-4CBA-8115-55B7D26A507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79D2747-B697-4206-82BA-6CF691733195}"/>
              </a:ext>
            </a:extLst>
          </p:cNvPr>
          <p:cNvSpPr>
            <a:spLocks noGrp="1"/>
          </p:cNvSpPr>
          <p:nvPr>
            <p:ph type="sldNum" sz="quarter" idx="4"/>
          </p:nvPr>
        </p:nvSpPr>
        <p:spPr/>
        <p:txBody>
          <a:bodyPr/>
          <a:lstStyle/>
          <a:p>
            <a:fld id="{28B83BC3-069B-46AF-A4E6-C99928E1A4FA}" type="slidenum">
              <a:rPr lang="en-US" smtClean="0"/>
              <a:pPr/>
              <a:t>1095</a:t>
            </a:fld>
            <a:endParaRPr lang="en-US" dirty="0"/>
          </a:p>
        </p:txBody>
      </p:sp>
    </p:spTree>
    <p:custDataLst>
      <p:tags r:id="rId1"/>
    </p:custDataLst>
    <p:extLst>
      <p:ext uri="{BB962C8B-B14F-4D97-AF65-F5344CB8AC3E}">
        <p14:creationId xmlns:p14="http://schemas.microsoft.com/office/powerpoint/2010/main" val="1115230181"/>
      </p:ext>
    </p:extLst>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2: Run the experiment in Run Order and record the response in a new column labeled “Y” in the table created by Minitab.</a:t>
            </a:r>
          </a:p>
          <a:p>
            <a:endParaRPr lang="en-US" dirty="0"/>
          </a:p>
          <a:p>
            <a:endParaRPr lang="en-US" dirty="0"/>
          </a:p>
          <a:p>
            <a:endParaRPr lang="en-US" dirty="0"/>
          </a:p>
          <a:p>
            <a:endParaRPr lang="en-US" dirty="0"/>
          </a:p>
          <a:p>
            <a:r>
              <a:rPr lang="en-US" dirty="0"/>
              <a:t>We have run the experiment for you. Open data file “DOE </a:t>
            </a:r>
            <a:r>
              <a:rPr lang="en-US" dirty="0" err="1"/>
              <a:t>Fractional.mtw</a:t>
            </a:r>
            <a:r>
              <a:rPr lang="en-US" dirty="0"/>
              <a:t>”. The results of the experiment have been recorded in this file. </a:t>
            </a:r>
          </a:p>
        </p:txBody>
      </p:sp>
      <p:pic>
        <p:nvPicPr>
          <p:cNvPr id="5" name="Picture 4"/>
          <p:cNvPicPr>
            <a:picLocks noChangeAspect="1"/>
          </p:cNvPicPr>
          <p:nvPr/>
        </p:nvPicPr>
        <p:blipFill>
          <a:blip r:embed="rId4"/>
          <a:stretch>
            <a:fillRect/>
          </a:stretch>
        </p:blipFill>
        <p:spPr>
          <a:xfrm>
            <a:off x="3701405" y="2018377"/>
            <a:ext cx="3976390" cy="1721243"/>
          </a:xfrm>
          <a:prstGeom prst="rect">
            <a:avLst/>
          </a:prstGeom>
          <a:ln>
            <a:solidFill>
              <a:schemeClr val="bg1">
                <a:lumMod val="75000"/>
              </a:schemeClr>
            </a:solidFill>
          </a:ln>
        </p:spPr>
      </p:pic>
      <p:pic>
        <p:nvPicPr>
          <p:cNvPr id="6" name="Picture 5"/>
          <p:cNvPicPr>
            <a:picLocks noChangeAspect="1"/>
          </p:cNvPicPr>
          <p:nvPr/>
        </p:nvPicPr>
        <p:blipFill>
          <a:blip r:embed="rId5"/>
          <a:stretch>
            <a:fillRect/>
          </a:stretch>
        </p:blipFill>
        <p:spPr>
          <a:xfrm>
            <a:off x="3596338" y="4614996"/>
            <a:ext cx="4389723" cy="1938204"/>
          </a:xfrm>
          <a:prstGeom prst="rect">
            <a:avLst/>
          </a:prstGeom>
          <a:ln>
            <a:solidFill>
              <a:schemeClr val="bg1">
                <a:lumMod val="75000"/>
              </a:schemeClr>
            </a:solidFill>
          </a:ln>
        </p:spPr>
      </p:pic>
      <p:sp>
        <p:nvSpPr>
          <p:cNvPr id="10" name="Date Placeholder 9">
            <a:extLst>
              <a:ext uri="{FF2B5EF4-FFF2-40B4-BE49-F238E27FC236}">
                <a16:creationId xmlns:a16="http://schemas.microsoft.com/office/drawing/2014/main" id="{212611CD-616C-492A-A7FA-40D4CDE17F13}"/>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036D830B-8A48-43BF-97F0-DDF73E202DD1}"/>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55C469A3-FC47-40BB-BEB0-4BFD254CBA20}"/>
              </a:ext>
            </a:extLst>
          </p:cNvPr>
          <p:cNvSpPr>
            <a:spLocks noGrp="1"/>
          </p:cNvSpPr>
          <p:nvPr>
            <p:ph type="sldNum" sz="quarter" idx="4"/>
          </p:nvPr>
        </p:nvSpPr>
        <p:spPr/>
        <p:txBody>
          <a:bodyPr/>
          <a:lstStyle/>
          <a:p>
            <a:fld id="{28B83BC3-069B-46AF-A4E6-C99928E1A4FA}" type="slidenum">
              <a:rPr lang="en-US" smtClean="0"/>
              <a:pPr/>
              <a:t>1096</a:t>
            </a:fld>
            <a:endParaRPr lang="en-US" dirty="0"/>
          </a:p>
        </p:txBody>
      </p:sp>
    </p:spTree>
    <p:custDataLst>
      <p:tags r:id="rId1"/>
    </p:custDataLst>
    <p:extLst>
      <p:ext uri="{BB962C8B-B14F-4D97-AF65-F5344CB8AC3E}">
        <p14:creationId xmlns:p14="http://schemas.microsoft.com/office/powerpoint/2010/main" val="1751653109"/>
      </p:ext>
    </p:extLst>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3: Fit the model using the experiment results</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“Storage” button and another new window named “Analyze Factorial Design – Storage” pops up.</a:t>
            </a:r>
          </a:p>
          <a:p>
            <a:pPr lvl="2"/>
            <a:r>
              <a:rPr lang="en-US" dirty="0"/>
              <a:t>Check the box “Fits” and “Residuals” so that both fitted responses and the residuals would be saved in the data table.</a:t>
            </a:r>
          </a:p>
          <a:p>
            <a:pPr lvl="2"/>
            <a:r>
              <a:rPr lang="en-US" dirty="0"/>
              <a:t>Click “OK” in the window “Analyze Factorial Design – Storage.”</a:t>
            </a:r>
          </a:p>
          <a:p>
            <a:pPr lvl="2"/>
            <a:r>
              <a:rPr lang="en-US" dirty="0"/>
              <a:t>Click “OK” in the window “Analyze Factorial Design.”</a:t>
            </a:r>
          </a:p>
          <a:p>
            <a:pPr lvl="2"/>
            <a:r>
              <a:rPr lang="en-US" dirty="0"/>
              <a:t>The DOE analysis results appear in the session window.</a:t>
            </a:r>
          </a:p>
          <a:p>
            <a:endParaRPr lang="en-US" dirty="0"/>
          </a:p>
        </p:txBody>
      </p:sp>
      <p:sp>
        <p:nvSpPr>
          <p:cNvPr id="9" name="Date Placeholder 8">
            <a:extLst>
              <a:ext uri="{FF2B5EF4-FFF2-40B4-BE49-F238E27FC236}">
                <a16:creationId xmlns:a16="http://schemas.microsoft.com/office/drawing/2014/main" id="{CABBABAA-DD84-4981-91B9-0F418343D03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7D7167E-106E-4495-B4F6-E2596E92F57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D6D853C-7222-44B4-A30B-9C691612C0C2}"/>
              </a:ext>
            </a:extLst>
          </p:cNvPr>
          <p:cNvSpPr>
            <a:spLocks noGrp="1"/>
          </p:cNvSpPr>
          <p:nvPr>
            <p:ph type="sldNum" sz="quarter" idx="4"/>
          </p:nvPr>
        </p:nvSpPr>
        <p:spPr/>
        <p:txBody>
          <a:bodyPr/>
          <a:lstStyle/>
          <a:p>
            <a:fld id="{28B83BC3-069B-46AF-A4E6-C99928E1A4FA}" type="slidenum">
              <a:rPr lang="en-US" smtClean="0"/>
              <a:pPr/>
              <a:t>1097</a:t>
            </a:fld>
            <a:endParaRPr lang="en-US" dirty="0"/>
          </a:p>
        </p:txBody>
      </p:sp>
    </p:spTree>
    <p:custDataLst>
      <p:tags r:id="rId1"/>
    </p:custDataLst>
    <p:extLst>
      <p:ext uri="{BB962C8B-B14F-4D97-AF65-F5344CB8AC3E}">
        <p14:creationId xmlns:p14="http://schemas.microsoft.com/office/powerpoint/2010/main" val="2018585481"/>
      </p:ext>
    </p:extLst>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6303334" y="2514600"/>
            <a:ext cx="4859130" cy="2514600"/>
          </a:xfrm>
          <a:prstGeom prst="rect">
            <a:avLst/>
          </a:prstGeom>
        </p:spPr>
      </p:pic>
      <p:pic>
        <p:nvPicPr>
          <p:cNvPr id="5" name="Picture 4"/>
          <p:cNvPicPr>
            <a:picLocks noChangeAspect="1"/>
          </p:cNvPicPr>
          <p:nvPr/>
        </p:nvPicPr>
        <p:blipFill>
          <a:blip r:embed="rId5"/>
          <a:stretch>
            <a:fillRect/>
          </a:stretch>
        </p:blipFill>
        <p:spPr>
          <a:xfrm>
            <a:off x="185011" y="1828800"/>
            <a:ext cx="6042238" cy="3810000"/>
          </a:xfrm>
          <a:prstGeom prst="rect">
            <a:avLst/>
          </a:prstGeom>
        </p:spPr>
      </p:pic>
      <p:sp>
        <p:nvSpPr>
          <p:cNvPr id="22" name="Right Arrow 21"/>
          <p:cNvSpPr/>
          <p:nvPr/>
        </p:nvSpPr>
        <p:spPr>
          <a:xfrm>
            <a:off x="6031376" y="35814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ECA96D44-4E3A-487B-9FC9-657C07889FB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573AD48-4FD0-4A50-BABC-2A49FE5275C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BAA73D7-F701-47FC-8686-7A57558C5327}"/>
              </a:ext>
            </a:extLst>
          </p:cNvPr>
          <p:cNvSpPr>
            <a:spLocks noGrp="1"/>
          </p:cNvSpPr>
          <p:nvPr>
            <p:ph type="sldNum" sz="quarter" idx="4"/>
          </p:nvPr>
        </p:nvSpPr>
        <p:spPr/>
        <p:txBody>
          <a:bodyPr/>
          <a:lstStyle/>
          <a:p>
            <a:fld id="{28B83BC3-069B-46AF-A4E6-C99928E1A4FA}" type="slidenum">
              <a:rPr lang="en-US" smtClean="0"/>
              <a:pPr/>
              <a:t>1098</a:t>
            </a:fld>
            <a:endParaRPr lang="en-US" dirty="0"/>
          </a:p>
        </p:txBody>
      </p:sp>
    </p:spTree>
    <p:custDataLst>
      <p:tags r:id="rId1"/>
    </p:custDataLst>
    <p:extLst>
      <p:ext uri="{BB962C8B-B14F-4D97-AF65-F5344CB8AC3E}">
        <p14:creationId xmlns:p14="http://schemas.microsoft.com/office/powerpoint/2010/main" val="3232504497"/>
      </p:ext>
    </p:extLst>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dirty="0"/>
              <a:t>Use Minitab to Run a Fractional Factorial Experiment </a:t>
            </a:r>
          </a:p>
        </p:txBody>
      </p:sp>
      <p:sp>
        <p:nvSpPr>
          <p:cNvPr id="3" name="Content Placeholder 2"/>
          <p:cNvSpPr>
            <a:spLocks noGrp="1"/>
          </p:cNvSpPr>
          <p:nvPr>
            <p:ph idx="1"/>
          </p:nvPr>
        </p:nvSpPr>
        <p:spPr/>
        <p:txBody>
          <a:bodyPr>
            <a:normAutofit/>
          </a:bodyPr>
          <a:lstStyle/>
          <a:p>
            <a:r>
              <a:rPr lang="en-US" dirty="0"/>
              <a:t>Step 4: Analyze the model results</a:t>
            </a:r>
          </a:p>
          <a:p>
            <a:pPr marL="1234440" lvl="2" indent="-457200">
              <a:buFont typeface="+mj-lt"/>
              <a:buAutoNum type="arabicParenR"/>
            </a:pPr>
            <a:r>
              <a:rPr lang="en-US" dirty="0"/>
              <a:t>Check whether the model is statistically significant.</a:t>
            </a:r>
          </a:p>
          <a:p>
            <a:pPr marL="1234440" lvl="2" indent="-457200">
              <a:buFont typeface="+mj-lt"/>
              <a:buAutoNum type="arabicParenR"/>
            </a:pPr>
            <a:r>
              <a:rPr lang="en-US" dirty="0"/>
              <a:t>Check which factors are insignificant.</a:t>
            </a:r>
          </a:p>
          <a:p>
            <a:pPr marL="1234440" lvl="2" indent="-457200">
              <a:buFont typeface="+mj-lt"/>
              <a:buAutoNum type="arabicParenR"/>
            </a:pPr>
            <a:r>
              <a:rPr lang="en-US" dirty="0"/>
              <a:t>If any independent variables are not significant, remove them one at a time and rerun the model until all the independent variables in the model are significant.</a:t>
            </a:r>
          </a:p>
          <a:p>
            <a:endParaRPr lang="en-US" dirty="0"/>
          </a:p>
        </p:txBody>
      </p:sp>
      <p:sp>
        <p:nvSpPr>
          <p:cNvPr id="9" name="Date Placeholder 8">
            <a:extLst>
              <a:ext uri="{FF2B5EF4-FFF2-40B4-BE49-F238E27FC236}">
                <a16:creationId xmlns:a16="http://schemas.microsoft.com/office/drawing/2014/main" id="{47FA50B2-FB05-4C94-A73A-1B8F117CDD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FCFCB46-B534-4891-82BF-44F7296048B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8B08325-92A6-45EA-8402-4E8768803D7D}"/>
              </a:ext>
            </a:extLst>
          </p:cNvPr>
          <p:cNvSpPr>
            <a:spLocks noGrp="1"/>
          </p:cNvSpPr>
          <p:nvPr>
            <p:ph type="sldNum" sz="quarter" idx="4"/>
          </p:nvPr>
        </p:nvSpPr>
        <p:spPr/>
        <p:txBody>
          <a:bodyPr/>
          <a:lstStyle/>
          <a:p>
            <a:fld id="{28B83BC3-069B-46AF-A4E6-C99928E1A4FA}" type="slidenum">
              <a:rPr lang="en-US" smtClean="0"/>
              <a:pPr/>
              <a:t>1099</a:t>
            </a:fld>
            <a:endParaRPr lang="en-US" dirty="0"/>
          </a:p>
        </p:txBody>
      </p:sp>
    </p:spTree>
    <p:custDataLst>
      <p:tags r:id="rId1"/>
    </p:custDataLst>
    <p:extLst>
      <p:ext uri="{BB962C8B-B14F-4D97-AF65-F5344CB8AC3E}">
        <p14:creationId xmlns:p14="http://schemas.microsoft.com/office/powerpoint/2010/main" val="15763017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8" name="Content Placeholder 7"/>
          <p:cNvSpPr>
            <a:spLocks noGrp="1"/>
          </p:cNvSpPr>
          <p:nvPr>
            <p:ph idx="1"/>
          </p:nvPr>
        </p:nvSpPr>
        <p:spPr/>
        <p:txBody>
          <a:bodyPr/>
          <a:lstStyle/>
          <a:p>
            <a:r>
              <a:rPr lang="en-US" dirty="0"/>
              <a:t>Let us take a look at processes operating at 3 sigma.</a:t>
            </a:r>
          </a:p>
          <a:p>
            <a:r>
              <a:rPr lang="en-US" dirty="0"/>
              <a:t>3 sigma processes have a defect rate of approximately 7%. What would happen if processes operated at 3 sigma?</a:t>
            </a:r>
          </a:p>
          <a:p>
            <a:pPr lvl="1"/>
            <a:r>
              <a:rPr lang="en-US" dirty="0"/>
              <a:t>Virtually no modern computer would function*.</a:t>
            </a:r>
          </a:p>
          <a:p>
            <a:pPr lvl="1"/>
            <a:r>
              <a:rPr lang="en-US" dirty="0"/>
              <a:t>10,800,000 health care claims would be mishandled each year.</a:t>
            </a:r>
          </a:p>
          <a:p>
            <a:pPr lvl="1"/>
            <a:r>
              <a:rPr lang="en-US" dirty="0"/>
              <a:t>18,900 US savings bonds would be lost every month.</a:t>
            </a:r>
          </a:p>
          <a:p>
            <a:pPr lvl="1"/>
            <a:r>
              <a:rPr lang="en-US" dirty="0"/>
              <a:t>54,000 checks would be lost each night by a single large bank.</a:t>
            </a:r>
          </a:p>
          <a:p>
            <a:pPr lvl="1"/>
            <a:r>
              <a:rPr lang="en-US" dirty="0"/>
              <a:t>4,050 invoices would be sent out incorrectly each month by a modest-sized telecommunications company.</a:t>
            </a:r>
          </a:p>
          <a:p>
            <a:pPr lvl="1"/>
            <a:r>
              <a:rPr lang="en-US" dirty="0"/>
              <a:t>540,000 erroneous call details would be recorded each day from a regional telecommunications company.</a:t>
            </a:r>
          </a:p>
          <a:p>
            <a:pPr lvl="1"/>
            <a:r>
              <a:rPr lang="en-US" dirty="0"/>
              <a:t> 270 million erroneous credit card transactions would be recorded each year in the United States.</a:t>
            </a:r>
          </a:p>
          <a:p>
            <a:endParaRPr lang="en-US" dirty="0"/>
          </a:p>
          <a:p>
            <a:endParaRPr lang="en-US" dirty="0"/>
          </a:p>
        </p:txBody>
      </p:sp>
      <p:sp>
        <p:nvSpPr>
          <p:cNvPr id="7" name="Rectangle 6"/>
          <p:cNvSpPr/>
          <p:nvPr/>
        </p:nvSpPr>
        <p:spPr>
          <a:xfrm>
            <a:off x="5867400" y="6248401"/>
            <a:ext cx="4038600" cy="276999"/>
          </a:xfrm>
          <a:prstGeom prst="rect">
            <a:avLst/>
          </a:prstGeom>
        </p:spPr>
        <p:txBody>
          <a:bodyPr wrap="square">
            <a:spAutoFit/>
          </a:bodyPr>
          <a:lstStyle/>
          <a:p>
            <a:pPr algn="r"/>
            <a:r>
              <a:rPr lang="en-US" sz="1200" i="1" dirty="0"/>
              <a:t>(*http://www.qualityamerica.com)</a:t>
            </a:r>
            <a:endParaRPr lang="en-US" sz="1200" dirty="0"/>
          </a:p>
        </p:txBody>
      </p:sp>
      <p:sp>
        <p:nvSpPr>
          <p:cNvPr id="6" name="Date Placeholder 5">
            <a:extLst>
              <a:ext uri="{FF2B5EF4-FFF2-40B4-BE49-F238E27FC236}">
                <a16:creationId xmlns:a16="http://schemas.microsoft.com/office/drawing/2014/main" id="{FC7EC9D8-BB0C-41D3-92B0-D938C114DDE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EA91577-A568-403D-A50D-C24AC16EFE9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1951910-7B67-4D12-8DFB-15243C74619F}"/>
              </a:ext>
            </a:extLst>
          </p:cNvPr>
          <p:cNvSpPr>
            <a:spLocks noGrp="1"/>
          </p:cNvSpPr>
          <p:nvPr>
            <p:ph type="sldNum" sz="quarter" idx="4"/>
          </p:nvPr>
        </p:nvSpPr>
        <p:spPr/>
        <p:txBody>
          <a:bodyPr/>
          <a:lstStyle/>
          <a:p>
            <a:fld id="{28B83BC3-069B-46AF-A4E6-C99928E1A4FA}" type="slidenum">
              <a:rPr lang="en-US" smtClean="0"/>
              <a:pPr/>
              <a:t>11</a:t>
            </a:fld>
            <a:endParaRPr lang="en-US" dirty="0"/>
          </a:p>
        </p:txBody>
      </p:sp>
    </p:spTree>
    <p:custDataLst>
      <p:tags r:id="rId1"/>
    </p:custDataLst>
    <p:extLst>
      <p:ext uri="{BB962C8B-B14F-4D97-AF65-F5344CB8AC3E}">
        <p14:creationId xmlns:p14="http://schemas.microsoft.com/office/powerpoint/2010/main" val="29181277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1.2.4 Cost of Poor Quality</a:t>
            </a:r>
          </a:p>
        </p:txBody>
      </p:sp>
      <p:sp>
        <p:nvSpPr>
          <p:cNvPr id="6" name="Date Placeholder 5">
            <a:extLst>
              <a:ext uri="{FF2B5EF4-FFF2-40B4-BE49-F238E27FC236}">
                <a16:creationId xmlns:a16="http://schemas.microsoft.com/office/drawing/2014/main" id="{9B48B5C9-662A-417E-9951-F4D73651C70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DF5EE60-86AD-4EA2-875F-5BC27ACE7C8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7173B11-20DC-4822-8F41-50698DDD9396}"/>
              </a:ext>
            </a:extLst>
          </p:cNvPr>
          <p:cNvSpPr>
            <a:spLocks noGrp="1"/>
          </p:cNvSpPr>
          <p:nvPr>
            <p:ph type="sldNum" sz="quarter" idx="4"/>
          </p:nvPr>
        </p:nvSpPr>
        <p:spPr/>
        <p:txBody>
          <a:bodyPr/>
          <a:lstStyle/>
          <a:p>
            <a:fld id="{28B83BC3-069B-46AF-A4E6-C99928E1A4FA}" type="slidenum">
              <a:rPr lang="en-US" smtClean="0"/>
              <a:pPr/>
              <a:t>110</a:t>
            </a:fld>
            <a:endParaRPr lang="en-US" dirty="0"/>
          </a:p>
        </p:txBody>
      </p:sp>
    </p:spTree>
    <p:custDataLst>
      <p:tags r:id="rId1"/>
    </p:custDataLst>
    <p:extLst>
      <p:ext uri="{BB962C8B-B14F-4D97-AF65-F5344CB8AC3E}">
        <p14:creationId xmlns:p14="http://schemas.microsoft.com/office/powerpoint/2010/main" val="1121090005"/>
      </p:ext>
    </p:extLst>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5105400" cy="5486400"/>
          </a:xfrm>
        </p:spPr>
        <p:txBody>
          <a:bodyPr/>
          <a:lstStyle/>
          <a:p>
            <a:r>
              <a:rPr lang="en-US" dirty="0"/>
              <a:t>The p-value of factor B is greater than the alpha level (0.05), so it is not statistically significant.</a:t>
            </a:r>
          </a:p>
          <a:p>
            <a:endParaRPr lang="en-US" dirty="0"/>
          </a:p>
          <a:p>
            <a:r>
              <a:rPr lang="en-US" dirty="0"/>
              <a:t>Next, we need to remove factor B and rerun the model.</a:t>
            </a:r>
          </a:p>
        </p:txBody>
      </p:sp>
      <p:pic>
        <p:nvPicPr>
          <p:cNvPr id="4" name="Picture 3"/>
          <p:cNvPicPr>
            <a:picLocks noChangeAspect="1"/>
          </p:cNvPicPr>
          <p:nvPr/>
        </p:nvPicPr>
        <p:blipFill>
          <a:blip r:embed="rId4"/>
          <a:stretch>
            <a:fillRect/>
          </a:stretch>
        </p:blipFill>
        <p:spPr>
          <a:xfrm>
            <a:off x="6096000" y="1143000"/>
            <a:ext cx="4324195" cy="5318760"/>
          </a:xfrm>
          <a:prstGeom prst="rect">
            <a:avLst/>
          </a:prstGeom>
        </p:spPr>
      </p:pic>
      <p:sp>
        <p:nvSpPr>
          <p:cNvPr id="9" name="Date Placeholder 8">
            <a:extLst>
              <a:ext uri="{FF2B5EF4-FFF2-40B4-BE49-F238E27FC236}">
                <a16:creationId xmlns:a16="http://schemas.microsoft.com/office/drawing/2014/main" id="{2F4B74A5-4ABA-463E-856F-5B210EA9FBC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EBFDCE-9D18-48C7-A226-5179C21AF1A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E9B84D8-9748-4B79-835E-9FC45BB6AE30}"/>
              </a:ext>
            </a:extLst>
          </p:cNvPr>
          <p:cNvSpPr>
            <a:spLocks noGrp="1"/>
          </p:cNvSpPr>
          <p:nvPr>
            <p:ph type="sldNum" sz="quarter" idx="4"/>
          </p:nvPr>
        </p:nvSpPr>
        <p:spPr/>
        <p:txBody>
          <a:bodyPr/>
          <a:lstStyle/>
          <a:p>
            <a:fld id="{28B83BC3-069B-46AF-A4E6-C99928E1A4FA}" type="slidenum">
              <a:rPr lang="en-US" smtClean="0"/>
              <a:pPr/>
              <a:t>1100</a:t>
            </a:fld>
            <a:endParaRPr lang="en-US" dirty="0"/>
          </a:p>
        </p:txBody>
      </p:sp>
    </p:spTree>
    <p:custDataLst>
      <p:tags r:id="rId1"/>
    </p:custDataLst>
    <p:extLst>
      <p:ext uri="{BB962C8B-B14F-4D97-AF65-F5344CB8AC3E}">
        <p14:creationId xmlns:p14="http://schemas.microsoft.com/office/powerpoint/2010/main" val="2781469329"/>
      </p:ext>
    </p:extLst>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sp>
        <p:nvSpPr>
          <p:cNvPr id="13" name="Content Placeholder 2"/>
          <p:cNvSpPr>
            <a:spLocks noGrp="1"/>
          </p:cNvSpPr>
          <p:nvPr>
            <p:ph idx="1"/>
          </p:nvPr>
        </p:nvSpPr>
        <p:spPr/>
        <p:txBody>
          <a:bodyPr/>
          <a:lstStyle/>
          <a:p>
            <a:r>
              <a:rPr lang="en-US" dirty="0"/>
              <a:t>In this example, since factor B is not statistically significant, it needs to be removed from the model.</a:t>
            </a:r>
          </a:p>
          <a:p>
            <a:pPr lvl="2"/>
            <a:r>
              <a:rPr lang="en-US" dirty="0"/>
              <a:t>Click Stat → DOE → Factorial → Analyze Factorial Design.</a:t>
            </a:r>
          </a:p>
          <a:p>
            <a:pPr lvl="2"/>
            <a:r>
              <a:rPr lang="en-US" dirty="0"/>
              <a:t>A new window named “Analyze Factorial Design” appears.</a:t>
            </a:r>
          </a:p>
          <a:p>
            <a:pPr lvl="2"/>
            <a:r>
              <a:rPr lang="en-US" dirty="0"/>
              <a:t>Select “Y” as the “Responses.”</a:t>
            </a:r>
          </a:p>
          <a:p>
            <a:pPr lvl="2"/>
            <a:r>
              <a:rPr lang="en-US" dirty="0"/>
              <a:t>Click on the “Terms” button and another new window named “Analyze Factorial Design – Terms” pops up.</a:t>
            </a:r>
          </a:p>
          <a:p>
            <a:pPr lvl="2"/>
            <a:r>
              <a:rPr lang="en-US" dirty="0"/>
              <a:t>Deselect the factor “B:B” from the box “Selected Terms.”</a:t>
            </a:r>
          </a:p>
          <a:p>
            <a:pPr lvl="2"/>
            <a:r>
              <a:rPr lang="en-US" dirty="0"/>
              <a:t>Click “OK” in the window “Analyze Factorial Design – Terms.”</a:t>
            </a:r>
          </a:p>
          <a:p>
            <a:pPr lvl="2"/>
            <a:r>
              <a:rPr lang="en-US" dirty="0"/>
              <a:t>Click “OK” in the window “Analyze Factorial Design.”</a:t>
            </a:r>
          </a:p>
          <a:p>
            <a:pPr lvl="2"/>
            <a:r>
              <a:rPr lang="en-US" dirty="0"/>
              <a:t>The DOE analysis results appear in the session window.</a:t>
            </a:r>
          </a:p>
        </p:txBody>
      </p:sp>
      <p:sp>
        <p:nvSpPr>
          <p:cNvPr id="8" name="Date Placeholder 7">
            <a:extLst>
              <a:ext uri="{FF2B5EF4-FFF2-40B4-BE49-F238E27FC236}">
                <a16:creationId xmlns:a16="http://schemas.microsoft.com/office/drawing/2014/main" id="{9E62F0D1-7A3F-4BE9-82E8-3648DDA18FA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798242E-222A-4311-95C8-7EB09513AA6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9D2DA1F-C12F-4CF6-9600-77EF8DAEE1E6}"/>
              </a:ext>
            </a:extLst>
          </p:cNvPr>
          <p:cNvSpPr>
            <a:spLocks noGrp="1"/>
          </p:cNvSpPr>
          <p:nvPr>
            <p:ph type="sldNum" sz="quarter" idx="4"/>
          </p:nvPr>
        </p:nvSpPr>
        <p:spPr/>
        <p:txBody>
          <a:bodyPr/>
          <a:lstStyle/>
          <a:p>
            <a:fld id="{28B83BC3-069B-46AF-A4E6-C99928E1A4FA}" type="slidenum">
              <a:rPr lang="en-US" smtClean="0"/>
              <a:pPr/>
              <a:t>1101</a:t>
            </a:fld>
            <a:endParaRPr lang="en-US" dirty="0"/>
          </a:p>
        </p:txBody>
      </p:sp>
    </p:spTree>
    <p:custDataLst>
      <p:tags r:id="rId1"/>
    </p:custDataLst>
    <p:extLst>
      <p:ext uri="{BB962C8B-B14F-4D97-AF65-F5344CB8AC3E}">
        <p14:creationId xmlns:p14="http://schemas.microsoft.com/office/powerpoint/2010/main" val="208739412"/>
      </p:ext>
    </p:extLst>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lstStyle/>
          <a:p>
            <a:r>
              <a:rPr lang="en-US" dirty="0"/>
              <a:t>Use Minitab to Run a Fractional Factorial Experiment </a:t>
            </a:r>
          </a:p>
        </p:txBody>
      </p:sp>
      <p:pic>
        <p:nvPicPr>
          <p:cNvPr id="3" name="Picture 2"/>
          <p:cNvPicPr>
            <a:picLocks noChangeAspect="1"/>
          </p:cNvPicPr>
          <p:nvPr/>
        </p:nvPicPr>
        <p:blipFill>
          <a:blip r:embed="rId4"/>
          <a:stretch>
            <a:fillRect/>
          </a:stretch>
        </p:blipFill>
        <p:spPr>
          <a:xfrm>
            <a:off x="5835501" y="2064486"/>
            <a:ext cx="5250217" cy="3606209"/>
          </a:xfrm>
          <a:prstGeom prst="rect">
            <a:avLst/>
          </a:prstGeom>
        </p:spPr>
      </p:pic>
      <p:pic>
        <p:nvPicPr>
          <p:cNvPr id="8" name="Picture 7"/>
          <p:cNvPicPr>
            <a:picLocks noChangeAspect="1"/>
          </p:cNvPicPr>
          <p:nvPr/>
        </p:nvPicPr>
        <p:blipFill>
          <a:blip r:embed="rId5"/>
          <a:stretch>
            <a:fillRect/>
          </a:stretch>
        </p:blipFill>
        <p:spPr>
          <a:xfrm>
            <a:off x="205565" y="2133600"/>
            <a:ext cx="5562600" cy="3507559"/>
          </a:xfrm>
          <a:prstGeom prst="rect">
            <a:avLst/>
          </a:prstGeom>
        </p:spPr>
      </p:pic>
      <p:sp>
        <p:nvSpPr>
          <p:cNvPr id="16" name="Right Arrow 15"/>
          <p:cNvSpPr/>
          <p:nvPr/>
        </p:nvSpPr>
        <p:spPr>
          <a:xfrm>
            <a:off x="5551967" y="377898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E82DA882-14ED-4F37-948B-84CA10A2503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BBDE50C-747A-49AB-81B0-B801D794E83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44C56EE-4825-46F8-9EEA-411E9DF20404}"/>
              </a:ext>
            </a:extLst>
          </p:cNvPr>
          <p:cNvSpPr>
            <a:spLocks noGrp="1"/>
          </p:cNvSpPr>
          <p:nvPr>
            <p:ph type="sldNum" sz="quarter" idx="4"/>
          </p:nvPr>
        </p:nvSpPr>
        <p:spPr/>
        <p:txBody>
          <a:bodyPr/>
          <a:lstStyle/>
          <a:p>
            <a:fld id="{28B83BC3-069B-46AF-A4E6-C99928E1A4FA}" type="slidenum">
              <a:rPr lang="en-US" smtClean="0"/>
              <a:pPr/>
              <a:t>1102</a:t>
            </a:fld>
            <a:endParaRPr lang="en-US" dirty="0"/>
          </a:p>
        </p:txBody>
      </p:sp>
    </p:spTree>
    <p:custDataLst>
      <p:tags r:id="rId1"/>
    </p:custDataLst>
    <p:extLst>
      <p:ext uri="{BB962C8B-B14F-4D97-AF65-F5344CB8AC3E}">
        <p14:creationId xmlns:p14="http://schemas.microsoft.com/office/powerpoint/2010/main" val="3008289942"/>
      </p:ext>
    </p:extLst>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4648200" cy="5486400"/>
          </a:xfrm>
        </p:spPr>
        <p:txBody>
          <a:bodyPr/>
          <a:lstStyle/>
          <a:p>
            <a:r>
              <a:rPr lang="en-US" dirty="0"/>
              <a:t>The p-values of all the independent variables are smaller than 0.05. There is no need to remove any independent variables from the model. </a:t>
            </a:r>
          </a:p>
          <a:p>
            <a:endParaRPr lang="en-US" dirty="0"/>
          </a:p>
        </p:txBody>
      </p:sp>
      <p:pic>
        <p:nvPicPr>
          <p:cNvPr id="4" name="Picture 3"/>
          <p:cNvPicPr>
            <a:picLocks noChangeAspect="1"/>
          </p:cNvPicPr>
          <p:nvPr/>
        </p:nvPicPr>
        <p:blipFill>
          <a:blip r:embed="rId4"/>
          <a:stretch>
            <a:fillRect/>
          </a:stretch>
        </p:blipFill>
        <p:spPr>
          <a:xfrm>
            <a:off x="5740400" y="1140142"/>
            <a:ext cx="4008120" cy="5260658"/>
          </a:xfrm>
          <a:prstGeom prst="rect">
            <a:avLst/>
          </a:prstGeom>
        </p:spPr>
      </p:pic>
      <p:sp>
        <p:nvSpPr>
          <p:cNvPr id="9" name="Date Placeholder 8">
            <a:extLst>
              <a:ext uri="{FF2B5EF4-FFF2-40B4-BE49-F238E27FC236}">
                <a16:creationId xmlns:a16="http://schemas.microsoft.com/office/drawing/2014/main" id="{EA5F1EFD-97FB-4624-AAA7-BFE4669C649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798699C-6EC0-48E8-8F6B-6A05A6A03B7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9DC7F7-16A3-4A71-99D3-B733532B1AEE}"/>
              </a:ext>
            </a:extLst>
          </p:cNvPr>
          <p:cNvSpPr>
            <a:spLocks noGrp="1"/>
          </p:cNvSpPr>
          <p:nvPr>
            <p:ph type="sldNum" sz="quarter" idx="4"/>
          </p:nvPr>
        </p:nvSpPr>
        <p:spPr/>
        <p:txBody>
          <a:bodyPr/>
          <a:lstStyle/>
          <a:p>
            <a:fld id="{28B83BC3-069B-46AF-A4E6-C99928E1A4FA}" type="slidenum">
              <a:rPr lang="en-US" smtClean="0"/>
              <a:pPr/>
              <a:t>1103</a:t>
            </a:fld>
            <a:endParaRPr lang="en-US" dirty="0"/>
          </a:p>
        </p:txBody>
      </p:sp>
    </p:spTree>
    <p:custDataLst>
      <p:tags r:id="rId1"/>
    </p:custDataLst>
    <p:extLst>
      <p:ext uri="{BB962C8B-B14F-4D97-AF65-F5344CB8AC3E}">
        <p14:creationId xmlns:p14="http://schemas.microsoft.com/office/powerpoint/2010/main" val="187630944"/>
      </p:ext>
    </p:extLst>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 Conduct residuals analysis to ensure that the residuals of the model satisfy the following criteria.</a:t>
            </a:r>
          </a:p>
          <a:p>
            <a:pPr lvl="2"/>
            <a:r>
              <a:rPr lang="en-US" dirty="0"/>
              <a:t>Their mean is equal to zero.</a:t>
            </a:r>
          </a:p>
          <a:p>
            <a:pPr lvl="2"/>
            <a:r>
              <a:rPr lang="en-US" dirty="0"/>
              <a:t>They are normally distributed.</a:t>
            </a:r>
          </a:p>
          <a:p>
            <a:pPr lvl="2"/>
            <a:r>
              <a:rPr lang="en-US" dirty="0"/>
              <a:t>They are independent.</a:t>
            </a:r>
          </a:p>
          <a:p>
            <a:pPr lvl="2"/>
            <a:r>
              <a:rPr lang="en-US" dirty="0"/>
              <a:t>There is equal variance across the fitted response values.</a:t>
            </a:r>
          </a:p>
          <a:p>
            <a:endParaRPr lang="en-US" dirty="0"/>
          </a:p>
          <a:p>
            <a:endParaRPr lang="en-US" dirty="0"/>
          </a:p>
        </p:txBody>
      </p:sp>
      <p:sp>
        <p:nvSpPr>
          <p:cNvPr id="9" name="Date Placeholder 8">
            <a:extLst>
              <a:ext uri="{FF2B5EF4-FFF2-40B4-BE49-F238E27FC236}">
                <a16:creationId xmlns:a16="http://schemas.microsoft.com/office/drawing/2014/main" id="{5CC67AD1-5A37-4B7F-9B21-E2915CD7E51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1537FC9-C8B9-4AE4-A9D5-C5F9D32F416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4D8BCA8-083F-44A3-913B-D9C6E6C33299}"/>
              </a:ext>
            </a:extLst>
          </p:cNvPr>
          <p:cNvSpPr>
            <a:spLocks noGrp="1"/>
          </p:cNvSpPr>
          <p:nvPr>
            <p:ph type="sldNum" sz="quarter" idx="4"/>
          </p:nvPr>
        </p:nvSpPr>
        <p:spPr/>
        <p:txBody>
          <a:bodyPr/>
          <a:lstStyle/>
          <a:p>
            <a:fld id="{28B83BC3-069B-46AF-A4E6-C99928E1A4FA}" type="slidenum">
              <a:rPr lang="en-US" smtClean="0"/>
              <a:pPr/>
              <a:t>1104</a:t>
            </a:fld>
            <a:endParaRPr lang="en-US" dirty="0"/>
          </a:p>
        </p:txBody>
      </p:sp>
    </p:spTree>
    <p:custDataLst>
      <p:tags r:id="rId1"/>
    </p:custDataLst>
    <p:extLst>
      <p:ext uri="{BB962C8B-B14F-4D97-AF65-F5344CB8AC3E}">
        <p14:creationId xmlns:p14="http://schemas.microsoft.com/office/powerpoint/2010/main" val="3973740168"/>
      </p:ext>
    </p:extLst>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5.1: Check whether residuals are normally distributed with mean equal to zero.</a:t>
            </a:r>
          </a:p>
          <a:p>
            <a:pPr lvl="2"/>
            <a:r>
              <a:rPr lang="en-US" dirty="0"/>
              <a:t>Click Stat → Basic Statistics → Graphical Summary.</a:t>
            </a:r>
          </a:p>
          <a:p>
            <a:pPr lvl="2"/>
            <a:r>
              <a:rPr lang="en-US" dirty="0"/>
              <a:t>A new window named “Graphical Summary” appears.</a:t>
            </a:r>
          </a:p>
          <a:p>
            <a:pPr lvl="2"/>
            <a:r>
              <a:rPr lang="en-US" dirty="0"/>
              <a:t>Select “RESI2” as the “Variables.”</a:t>
            </a:r>
          </a:p>
          <a:p>
            <a:pPr lvl="2"/>
            <a:r>
              <a:rPr lang="en-US" dirty="0"/>
              <a:t>Click “OK.”</a:t>
            </a:r>
          </a:p>
          <a:p>
            <a:pPr lvl="2"/>
            <a:r>
              <a:rPr lang="en-US" dirty="0"/>
              <a:t>The histogram and the normality test of the residuals appear in the newly-generated window.</a:t>
            </a:r>
          </a:p>
          <a:p>
            <a:pPr lvl="2"/>
            <a:r>
              <a:rPr lang="en-US" dirty="0"/>
              <a:t>If the p-value of the normality test is greater than the alpha level (0.05), the residuals are normally distributed.</a:t>
            </a:r>
          </a:p>
          <a:p>
            <a:pPr lvl="1"/>
            <a:endParaRPr lang="en-US" dirty="0"/>
          </a:p>
          <a:p>
            <a:pPr lvl="1"/>
            <a:endParaRPr lang="en-US" dirty="0"/>
          </a:p>
        </p:txBody>
      </p:sp>
      <p:sp>
        <p:nvSpPr>
          <p:cNvPr id="9" name="Date Placeholder 8">
            <a:extLst>
              <a:ext uri="{FF2B5EF4-FFF2-40B4-BE49-F238E27FC236}">
                <a16:creationId xmlns:a16="http://schemas.microsoft.com/office/drawing/2014/main" id="{58EDB741-CB41-4F4F-8F41-03DAB2683CD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AD3EF1F-2442-45F7-A779-2337FE7E1FD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CAE8D4A-0C58-4D1B-A5D2-28A8037B9639}"/>
              </a:ext>
            </a:extLst>
          </p:cNvPr>
          <p:cNvSpPr>
            <a:spLocks noGrp="1"/>
          </p:cNvSpPr>
          <p:nvPr>
            <p:ph type="sldNum" sz="quarter" idx="4"/>
          </p:nvPr>
        </p:nvSpPr>
        <p:spPr/>
        <p:txBody>
          <a:bodyPr/>
          <a:lstStyle/>
          <a:p>
            <a:fld id="{28B83BC3-069B-46AF-A4E6-C99928E1A4FA}" type="slidenum">
              <a:rPr lang="en-US" smtClean="0"/>
              <a:pPr/>
              <a:t>1105</a:t>
            </a:fld>
            <a:endParaRPr lang="en-US" dirty="0"/>
          </a:p>
        </p:txBody>
      </p:sp>
    </p:spTree>
    <p:custDataLst>
      <p:tags r:id="rId1"/>
    </p:custDataLst>
    <p:extLst>
      <p:ext uri="{BB962C8B-B14F-4D97-AF65-F5344CB8AC3E}">
        <p14:creationId xmlns:p14="http://schemas.microsoft.com/office/powerpoint/2010/main" val="317321526"/>
      </p:ext>
    </p:extLst>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Use Minitab to Run a Fractional Factorial Experiment </a:t>
            </a:r>
          </a:p>
        </p:txBody>
      </p:sp>
      <p:pic>
        <p:nvPicPr>
          <p:cNvPr id="6" name="Picture 5"/>
          <p:cNvPicPr>
            <a:picLocks noChangeAspect="1"/>
          </p:cNvPicPr>
          <p:nvPr/>
        </p:nvPicPr>
        <p:blipFill>
          <a:blip r:embed="rId4"/>
          <a:stretch>
            <a:fillRect/>
          </a:stretch>
        </p:blipFill>
        <p:spPr>
          <a:xfrm>
            <a:off x="3200400" y="1108210"/>
            <a:ext cx="5334000" cy="5509671"/>
          </a:xfrm>
          <a:prstGeom prst="rect">
            <a:avLst/>
          </a:prstGeom>
        </p:spPr>
      </p:pic>
      <p:sp>
        <p:nvSpPr>
          <p:cNvPr id="9" name="Date Placeholder 8">
            <a:extLst>
              <a:ext uri="{FF2B5EF4-FFF2-40B4-BE49-F238E27FC236}">
                <a16:creationId xmlns:a16="http://schemas.microsoft.com/office/drawing/2014/main" id="{CFB49BF5-EA0D-488F-B6D4-DD0469DCC26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5E26B88-07AC-479C-BCA6-4AD7181164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052CE2D-EFF0-4B92-84BB-275C7962F6F2}"/>
              </a:ext>
            </a:extLst>
          </p:cNvPr>
          <p:cNvSpPr>
            <a:spLocks noGrp="1"/>
          </p:cNvSpPr>
          <p:nvPr>
            <p:ph type="sldNum" sz="quarter" idx="4"/>
          </p:nvPr>
        </p:nvSpPr>
        <p:spPr/>
        <p:txBody>
          <a:bodyPr/>
          <a:lstStyle/>
          <a:p>
            <a:fld id="{28B83BC3-069B-46AF-A4E6-C99928E1A4FA}" type="slidenum">
              <a:rPr lang="en-US" smtClean="0"/>
              <a:pPr/>
              <a:t>1106</a:t>
            </a:fld>
            <a:endParaRPr lang="en-US" dirty="0"/>
          </a:p>
        </p:txBody>
      </p:sp>
    </p:spTree>
    <p:custDataLst>
      <p:tags r:id="rId1"/>
    </p:custDataLst>
    <p:extLst>
      <p:ext uri="{BB962C8B-B14F-4D97-AF65-F5344CB8AC3E}">
        <p14:creationId xmlns:p14="http://schemas.microsoft.com/office/powerpoint/2010/main" val="885540711"/>
      </p:ext>
    </p:extLst>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15" name="Content Placeholder 14"/>
          <p:cNvSpPr>
            <a:spLocks noGrp="1"/>
          </p:cNvSpPr>
          <p:nvPr>
            <p:ph idx="1"/>
          </p:nvPr>
        </p:nvSpPr>
        <p:spPr>
          <a:xfrm>
            <a:off x="609600" y="1143000"/>
            <a:ext cx="3886200" cy="5486400"/>
          </a:xfrm>
        </p:spPr>
        <p:txBody>
          <a:bodyPr/>
          <a:lstStyle/>
          <a:p>
            <a:r>
              <a:rPr lang="en-US" dirty="0">
                <a:solidFill>
                  <a:srgbClr val="000000"/>
                </a:solidFill>
              </a:rPr>
              <a:t>The p-value of the normality test is larger than alpha level (0.05). The residuals are normally distributed.</a:t>
            </a:r>
          </a:p>
          <a:p>
            <a:endParaRPr lang="en-US" dirty="0">
              <a:solidFill>
                <a:srgbClr val="000000"/>
              </a:solidFill>
            </a:endParaRPr>
          </a:p>
          <a:p>
            <a:r>
              <a:rPr lang="en-US" dirty="0">
                <a:solidFill>
                  <a:srgbClr val="000000"/>
                </a:solidFill>
              </a:rPr>
              <a:t>Residuals’ mean is zero.</a:t>
            </a:r>
          </a:p>
        </p:txBody>
      </p:sp>
      <p:pic>
        <p:nvPicPr>
          <p:cNvPr id="4" name="Picture 3"/>
          <p:cNvPicPr>
            <a:picLocks noChangeAspect="1"/>
          </p:cNvPicPr>
          <p:nvPr/>
        </p:nvPicPr>
        <p:blipFill>
          <a:blip r:embed="rId4"/>
          <a:stretch>
            <a:fillRect/>
          </a:stretch>
        </p:blipFill>
        <p:spPr>
          <a:xfrm>
            <a:off x="4495800" y="1143000"/>
            <a:ext cx="6317349" cy="4953000"/>
          </a:xfrm>
          <a:prstGeom prst="rect">
            <a:avLst/>
          </a:prstGeom>
        </p:spPr>
      </p:pic>
      <p:sp>
        <p:nvSpPr>
          <p:cNvPr id="7" name="TextBox 6"/>
          <p:cNvSpPr txBox="1"/>
          <p:nvPr/>
        </p:nvSpPr>
        <p:spPr>
          <a:xfrm>
            <a:off x="7604758" y="3886200"/>
            <a:ext cx="2057399" cy="400110"/>
          </a:xfrm>
          <a:prstGeom prst="rect">
            <a:avLst/>
          </a:prstGeom>
          <a:noFill/>
        </p:spPr>
        <p:txBody>
          <a:bodyPr wrap="square" rtlCol="0">
            <a:spAutoFit/>
          </a:bodyPr>
          <a:lstStyle/>
          <a:p>
            <a:endParaRPr lang="en-US" sz="2000" dirty="0">
              <a:solidFill>
                <a:srgbClr val="000000"/>
              </a:solidFill>
            </a:endParaRPr>
          </a:p>
        </p:txBody>
      </p:sp>
      <p:sp>
        <p:nvSpPr>
          <p:cNvPr id="10" name="Date Placeholder 9">
            <a:extLst>
              <a:ext uri="{FF2B5EF4-FFF2-40B4-BE49-F238E27FC236}">
                <a16:creationId xmlns:a16="http://schemas.microsoft.com/office/drawing/2014/main" id="{05A76B51-C354-4A73-B7F0-6570A76F3E9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B6E504B-9CAF-40FE-B1AE-E9E27164E8F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5E7B536-3084-41C8-89D3-6FB908C40D42}"/>
              </a:ext>
            </a:extLst>
          </p:cNvPr>
          <p:cNvSpPr>
            <a:spLocks noGrp="1"/>
          </p:cNvSpPr>
          <p:nvPr>
            <p:ph type="sldNum" sz="quarter" idx="4"/>
          </p:nvPr>
        </p:nvSpPr>
        <p:spPr/>
        <p:txBody>
          <a:bodyPr/>
          <a:lstStyle/>
          <a:p>
            <a:fld id="{28B83BC3-069B-46AF-A4E6-C99928E1A4FA}" type="slidenum">
              <a:rPr lang="en-US" smtClean="0"/>
              <a:pPr/>
              <a:t>1107</a:t>
            </a:fld>
            <a:endParaRPr lang="en-US" dirty="0"/>
          </a:p>
        </p:txBody>
      </p:sp>
    </p:spTree>
    <p:custDataLst>
      <p:tags r:id="rId1"/>
    </p:custDataLst>
    <p:extLst>
      <p:ext uri="{BB962C8B-B14F-4D97-AF65-F5344CB8AC3E}">
        <p14:creationId xmlns:p14="http://schemas.microsoft.com/office/powerpoint/2010/main" val="3179808327"/>
      </p:ext>
    </p:extLst>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5.2: Check whether the residuals are independent.</a:t>
            </a:r>
          </a:p>
          <a:p>
            <a:pPr lvl="2"/>
            <a:r>
              <a:rPr lang="en-US" dirty="0"/>
              <a:t>Click Stat → Control Charts → Variables Charts for Individuals → I-MR.</a:t>
            </a:r>
          </a:p>
          <a:p>
            <a:pPr lvl="2"/>
            <a:r>
              <a:rPr lang="en-US" dirty="0"/>
              <a:t>A new window named “Individuals – Moving Range Chart” appears.</a:t>
            </a:r>
          </a:p>
          <a:p>
            <a:pPr lvl="2"/>
            <a:r>
              <a:rPr lang="en-US" dirty="0"/>
              <a:t>Select the “RESI2” as the “Variables.”</a:t>
            </a:r>
          </a:p>
          <a:p>
            <a:pPr lvl="2"/>
            <a:r>
              <a:rPr lang="en-US" dirty="0"/>
              <a:t>Click “OK.”</a:t>
            </a:r>
          </a:p>
          <a:p>
            <a:pPr lvl="2"/>
            <a:r>
              <a:rPr lang="en-US" dirty="0"/>
              <a:t>The control charts appear in the newly-generated window.</a:t>
            </a:r>
          </a:p>
          <a:p>
            <a:pPr lvl="2"/>
            <a:r>
              <a:rPr lang="en-US" dirty="0"/>
              <a:t>If no data points on the control charts fail any tests, the residuals are in control and independent of each other.</a:t>
            </a:r>
          </a:p>
          <a:p>
            <a:pPr lvl="2"/>
            <a:endParaRPr lang="en-US" dirty="0"/>
          </a:p>
          <a:p>
            <a:pPr marL="777240" lvl="2" indent="0">
              <a:buNone/>
            </a:pPr>
            <a:r>
              <a:rPr lang="en-US" dirty="0"/>
              <a:t>Note: The prerequisite of plotting I-MR chart for residuals: the residuals are in the time order.</a:t>
            </a:r>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56AF08C9-F441-48B3-ACA5-0FF1586E5C0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3DF0D2A-EE8C-4D1C-9D18-ECEAC3A63E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4F23DBF-D7B5-4259-BB6D-3DF7AE1E98F4}"/>
              </a:ext>
            </a:extLst>
          </p:cNvPr>
          <p:cNvSpPr>
            <a:spLocks noGrp="1"/>
          </p:cNvSpPr>
          <p:nvPr>
            <p:ph type="sldNum" sz="quarter" idx="4"/>
          </p:nvPr>
        </p:nvSpPr>
        <p:spPr/>
        <p:txBody>
          <a:bodyPr/>
          <a:lstStyle/>
          <a:p>
            <a:fld id="{28B83BC3-069B-46AF-A4E6-C99928E1A4FA}" type="slidenum">
              <a:rPr lang="en-US" smtClean="0"/>
              <a:pPr/>
              <a:t>1108</a:t>
            </a:fld>
            <a:endParaRPr lang="en-US" dirty="0"/>
          </a:p>
        </p:txBody>
      </p:sp>
    </p:spTree>
    <p:custDataLst>
      <p:tags r:id="rId1"/>
    </p:custDataLst>
    <p:extLst>
      <p:ext uri="{BB962C8B-B14F-4D97-AF65-F5344CB8AC3E}">
        <p14:creationId xmlns:p14="http://schemas.microsoft.com/office/powerpoint/2010/main" val="3040553567"/>
      </p:ext>
    </p:extLst>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39400" cy="960438"/>
          </a:xfrm>
        </p:spPr>
        <p:txBody>
          <a:bodyPr>
            <a:noAutofit/>
          </a:bodyPr>
          <a:lstStyle/>
          <a:p>
            <a:r>
              <a:rPr lang="en-US" dirty="0"/>
              <a:t>Use Minitab to Run a Fractional Factorial Experiment </a:t>
            </a:r>
          </a:p>
        </p:txBody>
      </p:sp>
      <p:pic>
        <p:nvPicPr>
          <p:cNvPr id="10" name="Picture 9"/>
          <p:cNvPicPr>
            <a:picLocks noChangeAspect="1"/>
          </p:cNvPicPr>
          <p:nvPr/>
        </p:nvPicPr>
        <p:blipFill>
          <a:blip r:embed="rId4"/>
          <a:stretch>
            <a:fillRect/>
          </a:stretch>
        </p:blipFill>
        <p:spPr>
          <a:xfrm>
            <a:off x="1752600" y="1144348"/>
            <a:ext cx="8153400" cy="5393787"/>
          </a:xfrm>
          <a:prstGeom prst="rect">
            <a:avLst/>
          </a:prstGeom>
        </p:spPr>
      </p:pic>
      <p:sp>
        <p:nvSpPr>
          <p:cNvPr id="8" name="Date Placeholder 7">
            <a:extLst>
              <a:ext uri="{FF2B5EF4-FFF2-40B4-BE49-F238E27FC236}">
                <a16:creationId xmlns:a16="http://schemas.microsoft.com/office/drawing/2014/main" id="{E1B0AFE3-4F81-4C2A-B5D3-46C512F9B4E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6FE28F3-63DD-41B0-8021-AC802840011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336AFEF-9044-4F6F-8241-EEA27409FBFF}"/>
              </a:ext>
            </a:extLst>
          </p:cNvPr>
          <p:cNvSpPr>
            <a:spLocks noGrp="1"/>
          </p:cNvSpPr>
          <p:nvPr>
            <p:ph type="sldNum" sz="quarter" idx="4"/>
          </p:nvPr>
        </p:nvSpPr>
        <p:spPr/>
        <p:txBody>
          <a:bodyPr/>
          <a:lstStyle/>
          <a:p>
            <a:fld id="{28B83BC3-069B-46AF-A4E6-C99928E1A4FA}" type="slidenum">
              <a:rPr lang="en-US" smtClean="0"/>
              <a:pPr/>
              <a:t>1109</a:t>
            </a:fld>
            <a:endParaRPr lang="en-US" dirty="0"/>
          </a:p>
        </p:txBody>
      </p:sp>
    </p:spTree>
    <p:custDataLst>
      <p:tags r:id="rId1"/>
    </p:custDataLst>
    <p:extLst>
      <p:ext uri="{BB962C8B-B14F-4D97-AF65-F5344CB8AC3E}">
        <p14:creationId xmlns:p14="http://schemas.microsoft.com/office/powerpoint/2010/main" val="22542750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Autofit/>
          </a:bodyPr>
          <a:lstStyle/>
          <a:p>
            <a:pPr lvl="4"/>
            <a:r>
              <a:rPr lang="en-US" sz="2400" b="1" dirty="0">
                <a:solidFill>
                  <a:srgbClr val="182835"/>
                </a:solidFill>
              </a:rPr>
              <a:t>Cost of Poor Quality</a:t>
            </a:r>
            <a:r>
              <a:rPr lang="en-US" sz="2400" dirty="0">
                <a:solidFill>
                  <a:srgbClr val="182835"/>
                </a:solidFill>
              </a:rPr>
              <a:t> </a:t>
            </a:r>
            <a:r>
              <a:rPr lang="en-US" sz="2400" dirty="0"/>
              <a:t>(COPQ) is the expense incurred due to waste, inefficiencies, and defects.</a:t>
            </a:r>
          </a:p>
          <a:p>
            <a:pPr marL="1325880" lvl="4" indent="0">
              <a:buNone/>
            </a:pPr>
            <a:endParaRPr lang="en-US" sz="2800" dirty="0"/>
          </a:p>
          <a:p>
            <a:r>
              <a:rPr lang="en-US" dirty="0"/>
              <a:t>The </a:t>
            </a:r>
            <a:r>
              <a:rPr lang="en-US" dirty="0" err="1"/>
              <a:t>COPQ</a:t>
            </a:r>
            <a:r>
              <a:rPr lang="en-US" dirty="0"/>
              <a:t> has been proven to range from 5% to 30% of gross sales for most companies.</a:t>
            </a:r>
          </a:p>
          <a:p>
            <a:r>
              <a:rPr lang="en-US" dirty="0"/>
              <a:t>The </a:t>
            </a:r>
            <a:r>
              <a:rPr lang="en-US" dirty="0" err="1"/>
              <a:t>COPQ</a:t>
            </a:r>
            <a:r>
              <a:rPr lang="en-US" dirty="0"/>
              <a:t> can be staggering when considering process inefficiencies, hidden factories, defective products, rework, scrap, etc. </a:t>
            </a:r>
          </a:p>
          <a:p>
            <a:r>
              <a:rPr lang="en-US" dirty="0"/>
              <a:t>Understanding COPQ and where to look for it will help uncover process inefficiencies, defects, and hidden factories within your business.</a:t>
            </a:r>
          </a:p>
          <a:p>
            <a:pPr marL="114300" indent="0">
              <a:buNone/>
            </a:pPr>
            <a:endParaRPr lang="en-US" dirty="0"/>
          </a:p>
        </p:txBody>
      </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1143000"/>
            <a:ext cx="1047750" cy="123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63BE4DA0-FC7C-4EEE-91C7-7A889987552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1E6BB70-ABBC-4B1D-B82A-8B83CA6AB2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9A77A5-4087-47FC-9A5E-EB69893E6AC8}"/>
              </a:ext>
            </a:extLst>
          </p:cNvPr>
          <p:cNvSpPr>
            <a:spLocks noGrp="1"/>
          </p:cNvSpPr>
          <p:nvPr>
            <p:ph type="sldNum" sz="quarter" idx="4"/>
          </p:nvPr>
        </p:nvSpPr>
        <p:spPr/>
        <p:txBody>
          <a:bodyPr/>
          <a:lstStyle/>
          <a:p>
            <a:fld id="{28B83BC3-069B-46AF-A4E6-C99928E1A4FA}" type="slidenum">
              <a:rPr lang="en-US" smtClean="0"/>
              <a:pPr/>
              <a:t>111</a:t>
            </a:fld>
            <a:endParaRPr lang="en-US" dirty="0"/>
          </a:p>
        </p:txBody>
      </p:sp>
    </p:spTree>
    <p:custDataLst>
      <p:tags r:id="rId1"/>
    </p:custDataLst>
    <p:extLst>
      <p:ext uri="{BB962C8B-B14F-4D97-AF65-F5344CB8AC3E}">
        <p14:creationId xmlns:p14="http://schemas.microsoft.com/office/powerpoint/2010/main" val="34000476"/>
      </p:ext>
    </p:extLst>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lstStyle/>
          <a:p>
            <a:r>
              <a:rPr lang="en-US" dirty="0"/>
              <a:t>Use Minitab to Run a Fractional Factorial Experiment </a:t>
            </a:r>
          </a:p>
        </p:txBody>
      </p:sp>
      <p:pic>
        <p:nvPicPr>
          <p:cNvPr id="4" name="Picture 3"/>
          <p:cNvPicPr>
            <a:picLocks noChangeAspect="1"/>
          </p:cNvPicPr>
          <p:nvPr/>
        </p:nvPicPr>
        <p:blipFill>
          <a:blip r:embed="rId4"/>
          <a:stretch>
            <a:fillRect/>
          </a:stretch>
        </p:blipFill>
        <p:spPr>
          <a:xfrm>
            <a:off x="2481320" y="1371600"/>
            <a:ext cx="6772160" cy="4824162"/>
          </a:xfrm>
          <a:prstGeom prst="rect">
            <a:avLst/>
          </a:prstGeom>
        </p:spPr>
      </p:pic>
      <p:sp>
        <p:nvSpPr>
          <p:cNvPr id="8" name="Date Placeholder 7">
            <a:extLst>
              <a:ext uri="{FF2B5EF4-FFF2-40B4-BE49-F238E27FC236}">
                <a16:creationId xmlns:a16="http://schemas.microsoft.com/office/drawing/2014/main" id="{E9EE14D1-8B2F-4038-B6E8-5123E5B44CA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E48C3D3-6A97-4168-8009-DAE99C08EB6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711230-5AE2-4DBC-A590-D19DE14C0994}"/>
              </a:ext>
            </a:extLst>
          </p:cNvPr>
          <p:cNvSpPr>
            <a:spLocks noGrp="1"/>
          </p:cNvSpPr>
          <p:nvPr>
            <p:ph type="sldNum" sz="quarter" idx="4"/>
          </p:nvPr>
        </p:nvSpPr>
        <p:spPr/>
        <p:txBody>
          <a:bodyPr/>
          <a:lstStyle/>
          <a:p>
            <a:fld id="{28B83BC3-069B-46AF-A4E6-C99928E1A4FA}" type="slidenum">
              <a:rPr lang="en-US" smtClean="0"/>
              <a:pPr/>
              <a:t>1110</a:t>
            </a:fld>
            <a:endParaRPr lang="en-US" dirty="0"/>
          </a:p>
        </p:txBody>
      </p:sp>
    </p:spTree>
    <p:custDataLst>
      <p:tags r:id="rId1"/>
    </p:custDataLst>
    <p:extLst>
      <p:ext uri="{BB962C8B-B14F-4D97-AF65-F5344CB8AC3E}">
        <p14:creationId xmlns:p14="http://schemas.microsoft.com/office/powerpoint/2010/main" val="1513190194"/>
      </p:ext>
    </p:extLst>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363200" cy="960438"/>
          </a:xfrm>
        </p:spPr>
        <p:txBody>
          <a:bodyPr/>
          <a:lstStyle/>
          <a:p>
            <a:r>
              <a:rPr lang="en-US" dirty="0"/>
              <a:t>Use Minitab to Run a Fractional Factorial Experiment </a:t>
            </a:r>
          </a:p>
        </p:txBody>
      </p:sp>
      <p:sp>
        <p:nvSpPr>
          <p:cNvPr id="3" name="Content Placeholder 2"/>
          <p:cNvSpPr>
            <a:spLocks noGrp="1"/>
          </p:cNvSpPr>
          <p:nvPr>
            <p:ph idx="1"/>
          </p:nvPr>
        </p:nvSpPr>
        <p:spPr/>
        <p:txBody>
          <a:bodyPr/>
          <a:lstStyle/>
          <a:p>
            <a:r>
              <a:rPr lang="en-US" dirty="0"/>
              <a:t>Step 5.3: Check whether the residuals have equal variance across the predicted response values.</a:t>
            </a:r>
          </a:p>
          <a:p>
            <a:pPr lvl="2"/>
            <a:r>
              <a:rPr lang="en-US" dirty="0"/>
              <a:t>Click Graph → Scatterplot.</a:t>
            </a:r>
          </a:p>
          <a:p>
            <a:pPr lvl="2"/>
            <a:r>
              <a:rPr lang="en-US" dirty="0"/>
              <a:t>A new window named “Scatterplots” pops up.</a:t>
            </a:r>
          </a:p>
          <a:p>
            <a:pPr lvl="2"/>
            <a:r>
              <a:rPr lang="en-US" dirty="0"/>
              <a:t>Click “OK” in the window “Scatterplots.”</a:t>
            </a:r>
          </a:p>
          <a:p>
            <a:pPr lvl="2"/>
            <a:r>
              <a:rPr lang="en-US" dirty="0"/>
              <a:t>Another window named “Scatterplot – Simple” pops up.</a:t>
            </a:r>
          </a:p>
          <a:p>
            <a:pPr lvl="2"/>
            <a:r>
              <a:rPr lang="en-US" dirty="0"/>
              <a:t>Select “RESI2” as “Y variables” and “FITS2” as “X variables.”</a:t>
            </a:r>
          </a:p>
          <a:p>
            <a:pPr lvl="2"/>
            <a:r>
              <a:rPr lang="en-US" dirty="0"/>
              <a:t>Click “OK” in the window “Scatterplot – Simple.”</a:t>
            </a:r>
          </a:p>
          <a:p>
            <a:pPr lvl="2"/>
            <a:r>
              <a:rPr lang="en-US" dirty="0"/>
              <a:t>The scatterplot between the fitted responses and the residuals appears in a new window.</a:t>
            </a:r>
          </a:p>
          <a:p>
            <a:pPr lvl="2"/>
            <a:r>
              <a:rPr lang="en-US" dirty="0"/>
              <a:t>We look for patterns in which the residuals tend to have even variation across the entire range of the fitted response values.</a:t>
            </a:r>
          </a:p>
          <a:p>
            <a:endParaRPr lang="en-US" dirty="0"/>
          </a:p>
        </p:txBody>
      </p:sp>
      <p:sp>
        <p:nvSpPr>
          <p:cNvPr id="9" name="Date Placeholder 8">
            <a:extLst>
              <a:ext uri="{FF2B5EF4-FFF2-40B4-BE49-F238E27FC236}">
                <a16:creationId xmlns:a16="http://schemas.microsoft.com/office/drawing/2014/main" id="{70639351-0DB8-4529-9445-E20A253A4DC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9BD483A-C091-4E54-BACB-33276F549C0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2808167-1410-4C34-992D-122E3BC23021}"/>
              </a:ext>
            </a:extLst>
          </p:cNvPr>
          <p:cNvSpPr>
            <a:spLocks noGrp="1"/>
          </p:cNvSpPr>
          <p:nvPr>
            <p:ph type="sldNum" sz="quarter" idx="4"/>
          </p:nvPr>
        </p:nvSpPr>
        <p:spPr/>
        <p:txBody>
          <a:bodyPr/>
          <a:lstStyle/>
          <a:p>
            <a:fld id="{28B83BC3-069B-46AF-A4E6-C99928E1A4FA}" type="slidenum">
              <a:rPr lang="en-US" smtClean="0"/>
              <a:pPr/>
              <a:t>1111</a:t>
            </a:fld>
            <a:endParaRPr lang="en-US" dirty="0"/>
          </a:p>
        </p:txBody>
      </p:sp>
    </p:spTree>
    <p:custDataLst>
      <p:tags r:id="rId1"/>
    </p:custDataLst>
    <p:extLst>
      <p:ext uri="{BB962C8B-B14F-4D97-AF65-F5344CB8AC3E}">
        <p14:creationId xmlns:p14="http://schemas.microsoft.com/office/powerpoint/2010/main" val="547791318"/>
      </p:ext>
    </p:extLst>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287000" cy="960438"/>
          </a:xfrm>
        </p:spPr>
        <p:txBody>
          <a:bodyPr/>
          <a:lstStyle/>
          <a:p>
            <a:r>
              <a:rPr lang="en-US" dirty="0"/>
              <a:t>Use Minitab to Run a Fractional Factorial Experiment </a:t>
            </a:r>
          </a:p>
        </p:txBody>
      </p:sp>
      <p:pic>
        <p:nvPicPr>
          <p:cNvPr id="12" name="Picture 11"/>
          <p:cNvPicPr>
            <a:picLocks noChangeAspect="1"/>
          </p:cNvPicPr>
          <p:nvPr/>
        </p:nvPicPr>
        <p:blipFill>
          <a:blip r:embed="rId4"/>
          <a:stretch>
            <a:fillRect/>
          </a:stretch>
        </p:blipFill>
        <p:spPr>
          <a:xfrm>
            <a:off x="228600" y="1905000"/>
            <a:ext cx="5211556" cy="3447645"/>
          </a:xfrm>
          <a:prstGeom prst="rect">
            <a:avLst/>
          </a:prstGeom>
        </p:spPr>
      </p:pic>
      <p:pic>
        <p:nvPicPr>
          <p:cNvPr id="13" name="Picture 12"/>
          <p:cNvPicPr>
            <a:picLocks noChangeAspect="1"/>
          </p:cNvPicPr>
          <p:nvPr/>
        </p:nvPicPr>
        <p:blipFill>
          <a:blip r:embed="rId5"/>
          <a:stretch>
            <a:fillRect/>
          </a:stretch>
        </p:blipFill>
        <p:spPr>
          <a:xfrm>
            <a:off x="5530448" y="1524000"/>
            <a:ext cx="5647619" cy="4009524"/>
          </a:xfrm>
          <a:prstGeom prst="rect">
            <a:avLst/>
          </a:prstGeom>
        </p:spPr>
      </p:pic>
      <p:sp>
        <p:nvSpPr>
          <p:cNvPr id="20" name="Right Arrow 17"/>
          <p:cNvSpPr/>
          <p:nvPr/>
        </p:nvSpPr>
        <p:spPr>
          <a:xfrm>
            <a:off x="5211556" y="34764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71CD148F-EDB0-47C7-BEF9-EE44CE71786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76F16DA-B072-4459-AC75-86DCBC99B7A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A73FCF5-A495-419A-A0F7-0F5ED18C4F07}"/>
              </a:ext>
            </a:extLst>
          </p:cNvPr>
          <p:cNvSpPr>
            <a:spLocks noGrp="1"/>
          </p:cNvSpPr>
          <p:nvPr>
            <p:ph type="sldNum" sz="quarter" idx="4"/>
          </p:nvPr>
        </p:nvSpPr>
        <p:spPr/>
        <p:txBody>
          <a:bodyPr/>
          <a:lstStyle/>
          <a:p>
            <a:fld id="{28B83BC3-069B-46AF-A4E6-C99928E1A4FA}" type="slidenum">
              <a:rPr lang="en-US" smtClean="0"/>
              <a:pPr/>
              <a:t>1112</a:t>
            </a:fld>
            <a:endParaRPr lang="en-US" dirty="0"/>
          </a:p>
        </p:txBody>
      </p:sp>
    </p:spTree>
    <p:custDataLst>
      <p:tags r:id="rId1"/>
    </p:custDataLst>
    <p:extLst>
      <p:ext uri="{BB962C8B-B14F-4D97-AF65-F5344CB8AC3E}">
        <p14:creationId xmlns:p14="http://schemas.microsoft.com/office/powerpoint/2010/main" val="2328720518"/>
      </p:ext>
    </p:extLst>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4.5.2 Confounding Effects</a:t>
            </a:r>
          </a:p>
        </p:txBody>
      </p:sp>
      <p:sp>
        <p:nvSpPr>
          <p:cNvPr id="8" name="Date Placeholder 7">
            <a:extLst>
              <a:ext uri="{FF2B5EF4-FFF2-40B4-BE49-F238E27FC236}">
                <a16:creationId xmlns:a16="http://schemas.microsoft.com/office/drawing/2014/main" id="{7CB48100-C780-498D-BA37-E1E7510FFD4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61726A8-47B9-4507-BD9E-3EE32F6F036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EA87106-8DF9-41AF-9D8B-4959C9CCADEA}"/>
              </a:ext>
            </a:extLst>
          </p:cNvPr>
          <p:cNvSpPr>
            <a:spLocks noGrp="1"/>
          </p:cNvSpPr>
          <p:nvPr>
            <p:ph type="sldNum" sz="quarter" idx="4"/>
          </p:nvPr>
        </p:nvSpPr>
        <p:spPr/>
        <p:txBody>
          <a:bodyPr/>
          <a:lstStyle/>
          <a:p>
            <a:fld id="{28B83BC3-069B-46AF-A4E6-C99928E1A4FA}" type="slidenum">
              <a:rPr lang="en-US" smtClean="0"/>
              <a:pPr/>
              <a:t>1113</a:t>
            </a:fld>
            <a:endParaRPr lang="en-US" dirty="0"/>
          </a:p>
        </p:txBody>
      </p:sp>
    </p:spTree>
    <p:custDataLst>
      <p:tags r:id="rId1"/>
    </p:custDataLst>
    <p:extLst>
      <p:ext uri="{BB962C8B-B14F-4D97-AF65-F5344CB8AC3E}">
        <p14:creationId xmlns:p14="http://schemas.microsoft.com/office/powerpoint/2010/main" val="3318016715"/>
      </p:ext>
    </p:extLst>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Confounding Effects</a:t>
            </a:r>
          </a:p>
        </p:txBody>
      </p:sp>
      <p:sp>
        <p:nvSpPr>
          <p:cNvPr id="3" name="Content Placeholder 2"/>
          <p:cNvSpPr>
            <a:spLocks noGrp="1"/>
          </p:cNvSpPr>
          <p:nvPr>
            <p:ph idx="1"/>
          </p:nvPr>
        </p:nvSpPr>
        <p:spPr/>
        <p:txBody>
          <a:bodyPr>
            <a:normAutofit lnSpcReduction="10000"/>
          </a:bodyPr>
          <a:lstStyle/>
          <a:p>
            <a:r>
              <a:rPr lang="en-US" dirty="0">
                <a:solidFill>
                  <a:srgbClr val="182835"/>
                </a:solidFill>
              </a:rPr>
              <a:t>In full factorial experiments the effects of every factor and their interactions can be calculated because there is a degree of freedom for every treatment combination as well as the error term.</a:t>
            </a:r>
          </a:p>
          <a:p>
            <a:endParaRPr lang="en-US" dirty="0">
              <a:solidFill>
                <a:srgbClr val="182835"/>
              </a:solidFill>
            </a:endParaRPr>
          </a:p>
          <a:p>
            <a:r>
              <a:rPr lang="en-US" dirty="0">
                <a:solidFill>
                  <a:srgbClr val="182835"/>
                </a:solidFill>
              </a:rPr>
              <a:t>Fractional factorial experiments, however, are designed with fewer runs or treatment combinations but will have the same number of input factors.</a:t>
            </a:r>
          </a:p>
          <a:p>
            <a:endParaRPr lang="en-US" dirty="0">
              <a:solidFill>
                <a:srgbClr val="182835"/>
              </a:solidFill>
            </a:endParaRPr>
          </a:p>
          <a:p>
            <a:r>
              <a:rPr lang="en-US" dirty="0">
                <a:solidFill>
                  <a:srgbClr val="182835"/>
                </a:solidFill>
              </a:rPr>
              <a:t>As a result, the experimenter must understand the impact of these consequences.</a:t>
            </a:r>
          </a:p>
          <a:p>
            <a:endParaRPr lang="en-US" b="1" dirty="0">
              <a:solidFill>
                <a:srgbClr val="182835"/>
              </a:solidFill>
            </a:endParaRPr>
          </a:p>
          <a:p>
            <a:r>
              <a:rPr lang="en-US" b="1" dirty="0">
                <a:solidFill>
                  <a:srgbClr val="182835"/>
                </a:solidFill>
              </a:rPr>
              <a:t>Confounding</a:t>
            </a:r>
            <a:r>
              <a:rPr lang="en-US" dirty="0">
                <a:solidFill>
                  <a:srgbClr val="182835"/>
                </a:solidFill>
              </a:rPr>
              <a:t> (or aliased factors) is that consequence.</a:t>
            </a:r>
          </a:p>
          <a:p>
            <a:endParaRPr lang="en-US" b="1" dirty="0">
              <a:solidFill>
                <a:srgbClr val="182835"/>
              </a:solidFill>
            </a:endParaRPr>
          </a:p>
          <a:p>
            <a:r>
              <a:rPr lang="en-US" b="1" dirty="0">
                <a:solidFill>
                  <a:srgbClr val="182835"/>
                </a:solidFill>
              </a:rPr>
              <a:t>Resolution</a:t>
            </a:r>
            <a:r>
              <a:rPr lang="en-US" dirty="0">
                <a:solidFill>
                  <a:srgbClr val="182835"/>
                </a:solidFill>
              </a:rPr>
              <a:t> is a quantification or degree of confounding.</a:t>
            </a:r>
          </a:p>
        </p:txBody>
      </p:sp>
      <p:sp>
        <p:nvSpPr>
          <p:cNvPr id="9" name="Date Placeholder 8">
            <a:extLst>
              <a:ext uri="{FF2B5EF4-FFF2-40B4-BE49-F238E27FC236}">
                <a16:creationId xmlns:a16="http://schemas.microsoft.com/office/drawing/2014/main" id="{6EBA57E5-7BFD-43DE-9409-2448767F4FB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2E2C5AB-3D1E-4219-888D-19BD14A8B98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8E8EACB-BF72-4D7B-9BDD-E1748E271188}"/>
              </a:ext>
            </a:extLst>
          </p:cNvPr>
          <p:cNvSpPr>
            <a:spLocks noGrp="1"/>
          </p:cNvSpPr>
          <p:nvPr>
            <p:ph type="sldNum" sz="quarter" idx="4"/>
          </p:nvPr>
        </p:nvSpPr>
        <p:spPr/>
        <p:txBody>
          <a:bodyPr/>
          <a:lstStyle/>
          <a:p>
            <a:fld id="{28B83BC3-069B-46AF-A4E6-C99928E1A4FA}" type="slidenum">
              <a:rPr lang="en-US" smtClean="0"/>
              <a:pPr/>
              <a:t>1114</a:t>
            </a:fld>
            <a:endParaRPr lang="en-US" dirty="0"/>
          </a:p>
        </p:txBody>
      </p:sp>
    </p:spTree>
    <p:custDataLst>
      <p:tags r:id="rId1"/>
    </p:custDataLst>
    <p:extLst>
      <p:ext uri="{BB962C8B-B14F-4D97-AF65-F5344CB8AC3E}">
        <p14:creationId xmlns:p14="http://schemas.microsoft.com/office/powerpoint/2010/main" val="3328388357"/>
      </p:ext>
    </p:extLst>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Confounding Effects</a:t>
            </a:r>
            <a:endParaRPr lang="en-US" dirty="0"/>
          </a:p>
        </p:txBody>
      </p:sp>
      <p:sp>
        <p:nvSpPr>
          <p:cNvPr id="3" name="Content Placeholder 2"/>
          <p:cNvSpPr>
            <a:spLocks noGrp="1"/>
          </p:cNvSpPr>
          <p:nvPr>
            <p:ph idx="1"/>
          </p:nvPr>
        </p:nvSpPr>
        <p:spPr/>
        <p:txBody>
          <a:bodyPr/>
          <a:lstStyle/>
          <a:p>
            <a:pPr lvl="4"/>
            <a:r>
              <a:rPr lang="en-US" sz="2400" dirty="0"/>
              <a:t>When two input factors are aliases of each other, the effects they each have on the response cannot be separated.</a:t>
            </a:r>
          </a:p>
          <a:p>
            <a:pPr lvl="6"/>
            <a:r>
              <a:rPr lang="en-US" sz="2000" dirty="0"/>
              <a:t>In the 2</a:t>
            </a:r>
            <a:r>
              <a:rPr lang="en-US" sz="2000" baseline="30000" dirty="0"/>
              <a:t>3-1</a:t>
            </a:r>
            <a:r>
              <a:rPr lang="en-US" sz="2000" dirty="0"/>
              <a:t> fractional factorial design, A and BC are aliases. </a:t>
            </a:r>
          </a:p>
          <a:p>
            <a:pPr lvl="6"/>
            <a:r>
              <a:rPr lang="en-US" sz="2000" dirty="0"/>
              <a:t>The main effect that A has on the response would be exactly the same as the interaction effect of BC. We cannot tell which one is truly significant.</a:t>
            </a:r>
          </a:p>
          <a:p>
            <a:endParaRPr lang="en-US" dirty="0"/>
          </a:p>
          <a:p>
            <a:r>
              <a:rPr lang="en-US" dirty="0"/>
              <a:t>The effects of aliased factors are what is referred to as confounded.</a:t>
            </a:r>
          </a:p>
          <a:p>
            <a:r>
              <a:rPr lang="en-US" dirty="0"/>
              <a:t>Due to the confounding nature of aliased factors, the effect we observe is the mixed effect of aliased factors.</a:t>
            </a:r>
          </a:p>
          <a:p>
            <a:pPr lvl="1"/>
            <a:r>
              <a:rPr lang="en-US" dirty="0"/>
              <a:t>A + BC</a:t>
            </a:r>
          </a:p>
          <a:p>
            <a:pPr lvl="1"/>
            <a:r>
              <a:rPr lang="en-US" dirty="0"/>
              <a:t>B + AC</a:t>
            </a:r>
          </a:p>
          <a:p>
            <a:pPr lvl="1"/>
            <a:r>
              <a:rPr lang="en-US" dirty="0"/>
              <a:t>C + AB</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1143000"/>
            <a:ext cx="1383377" cy="2057400"/>
          </a:xfrm>
          <a:prstGeom prst="rect">
            <a:avLst/>
          </a:prstGeom>
        </p:spPr>
      </p:pic>
      <p:sp>
        <p:nvSpPr>
          <p:cNvPr id="10" name="Date Placeholder 9">
            <a:extLst>
              <a:ext uri="{FF2B5EF4-FFF2-40B4-BE49-F238E27FC236}">
                <a16:creationId xmlns:a16="http://schemas.microsoft.com/office/drawing/2014/main" id="{2F1F4FA6-4A6E-41BE-8954-15D259ED3C4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5197A97-A663-4679-9F1D-9FA1D266230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D08938B-41D7-470A-B401-CBE79D122DF2}"/>
              </a:ext>
            </a:extLst>
          </p:cNvPr>
          <p:cNvSpPr>
            <a:spLocks noGrp="1"/>
          </p:cNvSpPr>
          <p:nvPr>
            <p:ph type="sldNum" sz="quarter" idx="4"/>
          </p:nvPr>
        </p:nvSpPr>
        <p:spPr/>
        <p:txBody>
          <a:bodyPr/>
          <a:lstStyle/>
          <a:p>
            <a:fld id="{28B83BC3-069B-46AF-A4E6-C99928E1A4FA}" type="slidenum">
              <a:rPr lang="en-US" smtClean="0"/>
              <a:pPr/>
              <a:t>1115</a:t>
            </a:fld>
            <a:endParaRPr lang="en-US" dirty="0"/>
          </a:p>
        </p:txBody>
      </p:sp>
    </p:spTree>
    <p:custDataLst>
      <p:tags r:id="rId1"/>
    </p:custDataLst>
    <p:extLst>
      <p:ext uri="{BB962C8B-B14F-4D97-AF65-F5344CB8AC3E}">
        <p14:creationId xmlns:p14="http://schemas.microsoft.com/office/powerpoint/2010/main" val="3262459122"/>
      </p:ext>
    </p:extLst>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Resolution</a:t>
            </a:r>
          </a:p>
        </p:txBody>
      </p:sp>
      <p:sp>
        <p:nvSpPr>
          <p:cNvPr id="3" name="Content Placeholder 2"/>
          <p:cNvSpPr>
            <a:spLocks noGrp="1"/>
          </p:cNvSpPr>
          <p:nvPr>
            <p:ph idx="1"/>
          </p:nvPr>
        </p:nvSpPr>
        <p:spPr/>
        <p:txBody>
          <a:bodyPr>
            <a:normAutofit/>
          </a:bodyPr>
          <a:lstStyle/>
          <a:p>
            <a:r>
              <a:rPr lang="en-US" b="1" dirty="0">
                <a:solidFill>
                  <a:srgbClr val="182835"/>
                </a:solidFill>
              </a:rPr>
              <a:t>Resolution</a:t>
            </a:r>
            <a:r>
              <a:rPr lang="en-US" dirty="0">
                <a:solidFill>
                  <a:srgbClr val="182835"/>
                </a:solidFill>
              </a:rPr>
              <a:t> is the measure or degree of confounding.</a:t>
            </a:r>
          </a:p>
          <a:p>
            <a:r>
              <a:rPr lang="en-US" dirty="0">
                <a:solidFill>
                  <a:srgbClr val="182835"/>
                </a:solidFill>
              </a:rPr>
              <a:t>Higher resolution means less confounding or merely confounding main effects with higher order interactions.</a:t>
            </a:r>
          </a:p>
          <a:p>
            <a:r>
              <a:rPr lang="en-US" dirty="0">
                <a:solidFill>
                  <a:srgbClr val="182835"/>
                </a:solidFill>
              </a:rPr>
              <a:t>The resolution of a fractional factorial experiment will always be one number higher than the order of interactions that are confounded with main effects.</a:t>
            </a:r>
          </a:p>
          <a:p>
            <a:r>
              <a:rPr lang="en-US" b="1" dirty="0">
                <a:solidFill>
                  <a:srgbClr val="182835"/>
                </a:solidFill>
              </a:rPr>
              <a:t>Resolution III</a:t>
            </a:r>
            <a:r>
              <a:rPr lang="en-US" dirty="0">
                <a:solidFill>
                  <a:srgbClr val="182835"/>
                </a:solidFill>
              </a:rPr>
              <a:t>: Main effects are confounded with two-way interactions. If you are only interested in main effects, then resolution III is acceptable. Otherwise, resolution III is typically undesirable.</a:t>
            </a:r>
          </a:p>
          <a:p>
            <a:r>
              <a:rPr lang="en-US" b="1" dirty="0">
                <a:solidFill>
                  <a:srgbClr val="182835"/>
                </a:solidFill>
              </a:rPr>
              <a:t>Resolution IV</a:t>
            </a:r>
            <a:r>
              <a:rPr lang="en-US" dirty="0">
                <a:solidFill>
                  <a:srgbClr val="182835"/>
                </a:solidFill>
              </a:rPr>
              <a:t>: Main effect are confounded with three-way interactions.</a:t>
            </a:r>
          </a:p>
          <a:p>
            <a:r>
              <a:rPr lang="en-US" b="1" dirty="0">
                <a:solidFill>
                  <a:srgbClr val="182835"/>
                </a:solidFill>
              </a:rPr>
              <a:t>Resolution V</a:t>
            </a:r>
            <a:r>
              <a:rPr lang="en-US" dirty="0">
                <a:solidFill>
                  <a:srgbClr val="182835"/>
                </a:solidFill>
              </a:rPr>
              <a:t>: Main effects are confounded with four-way interactions.</a:t>
            </a:r>
          </a:p>
        </p:txBody>
      </p:sp>
      <p:sp>
        <p:nvSpPr>
          <p:cNvPr id="9" name="Date Placeholder 8">
            <a:extLst>
              <a:ext uri="{FF2B5EF4-FFF2-40B4-BE49-F238E27FC236}">
                <a16:creationId xmlns:a16="http://schemas.microsoft.com/office/drawing/2014/main" id="{DA5165CF-273A-4689-8FC5-C041AA7BFCB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3554C9-8EED-42B7-8E05-6D4D4B851CD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9E7703-88B8-46A2-B638-1CD705F47BA5}"/>
              </a:ext>
            </a:extLst>
          </p:cNvPr>
          <p:cNvSpPr>
            <a:spLocks noGrp="1"/>
          </p:cNvSpPr>
          <p:nvPr>
            <p:ph type="sldNum" sz="quarter" idx="4"/>
          </p:nvPr>
        </p:nvSpPr>
        <p:spPr/>
        <p:txBody>
          <a:bodyPr/>
          <a:lstStyle/>
          <a:p>
            <a:fld id="{28B83BC3-069B-46AF-A4E6-C99928E1A4FA}" type="slidenum">
              <a:rPr lang="en-US" smtClean="0"/>
              <a:pPr/>
              <a:t>1116</a:t>
            </a:fld>
            <a:endParaRPr lang="en-US" dirty="0"/>
          </a:p>
        </p:txBody>
      </p:sp>
    </p:spTree>
    <p:custDataLst>
      <p:tags r:id="rId1"/>
    </p:custDataLst>
    <p:extLst>
      <p:ext uri="{BB962C8B-B14F-4D97-AF65-F5344CB8AC3E}">
        <p14:creationId xmlns:p14="http://schemas.microsoft.com/office/powerpoint/2010/main" val="2028429251"/>
      </p:ext>
    </p:extLst>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001000" cy="960438"/>
          </a:xfrm>
        </p:spPr>
        <p:txBody>
          <a:bodyPr/>
          <a:lstStyle/>
          <a:p>
            <a:r>
              <a:rPr lang="en-US" dirty="0"/>
              <a:t>Consequences of Fractional Factorials</a:t>
            </a:r>
          </a:p>
        </p:txBody>
      </p:sp>
      <p:sp>
        <p:nvSpPr>
          <p:cNvPr id="3" name="Content Placeholder 2"/>
          <p:cNvSpPr>
            <a:spLocks noGrp="1"/>
          </p:cNvSpPr>
          <p:nvPr>
            <p:ph idx="1"/>
          </p:nvPr>
        </p:nvSpPr>
        <p:spPr>
          <a:xfrm>
            <a:off x="381000" y="1143000"/>
            <a:ext cx="10769600" cy="5486400"/>
          </a:xfrm>
        </p:spPr>
        <p:txBody>
          <a:bodyPr>
            <a:noAutofit/>
          </a:bodyPr>
          <a:lstStyle/>
          <a:p>
            <a:r>
              <a:rPr lang="en-US" dirty="0">
                <a:solidFill>
                  <a:srgbClr val="182835"/>
                </a:solidFill>
              </a:rPr>
              <a:t>Benefits:</a:t>
            </a:r>
          </a:p>
          <a:p>
            <a:pPr lvl="1"/>
            <a:r>
              <a:rPr lang="en-US" dirty="0">
                <a:solidFill>
                  <a:srgbClr val="182835"/>
                </a:solidFill>
              </a:rPr>
              <a:t>The primary benefits of properly designed fractional factorial experiments are achieved because of fewer runs.</a:t>
            </a:r>
          </a:p>
          <a:p>
            <a:pPr lvl="1"/>
            <a:r>
              <a:rPr lang="en-US" dirty="0">
                <a:solidFill>
                  <a:srgbClr val="182835"/>
                </a:solidFill>
              </a:rPr>
              <a:t>You may have limited time, resources, or capital and cannot run a full factorial.</a:t>
            </a:r>
          </a:p>
          <a:p>
            <a:r>
              <a:rPr lang="en-US" dirty="0">
                <a:solidFill>
                  <a:srgbClr val="182835"/>
                </a:solidFill>
              </a:rPr>
              <a:t>Disadvantages:</a:t>
            </a:r>
          </a:p>
          <a:p>
            <a:pPr lvl="1"/>
            <a:r>
              <a:rPr lang="en-US" dirty="0">
                <a:solidFill>
                  <a:srgbClr val="182835"/>
                </a:solidFill>
              </a:rPr>
              <a:t>Confounding (a.k.a. aliasing)</a:t>
            </a:r>
          </a:p>
          <a:p>
            <a:endParaRPr lang="en-US" dirty="0">
              <a:solidFill>
                <a:srgbClr val="182835"/>
              </a:solidFill>
            </a:endParaRPr>
          </a:p>
          <a:p>
            <a:r>
              <a:rPr lang="en-US" dirty="0">
                <a:solidFill>
                  <a:srgbClr val="182835"/>
                </a:solidFill>
              </a:rPr>
              <a:t>Mitigation Option</a:t>
            </a:r>
          </a:p>
          <a:p>
            <a:pPr lvl="1"/>
            <a:r>
              <a:rPr lang="en-US" b="1" dirty="0">
                <a:solidFill>
                  <a:srgbClr val="182835"/>
                </a:solidFill>
              </a:rPr>
              <a:t>Replications</a:t>
            </a:r>
            <a:r>
              <a:rPr lang="en-US" dirty="0">
                <a:solidFill>
                  <a:srgbClr val="182835"/>
                </a:solidFill>
              </a:rPr>
              <a:t>: by adding replicates you can introduce more study runs and increase the resolution of your experiment.</a:t>
            </a:r>
          </a:p>
          <a:p>
            <a:pPr lvl="1"/>
            <a:r>
              <a:rPr lang="en-US" dirty="0">
                <a:solidFill>
                  <a:srgbClr val="182835"/>
                </a:solidFill>
              </a:rPr>
              <a:t>Replications, however, will also increase the number of trials or runs sometimes, defeating the purpose of running a fractional factorial experiment.</a:t>
            </a:r>
          </a:p>
        </p:txBody>
      </p:sp>
      <p:sp>
        <p:nvSpPr>
          <p:cNvPr id="9" name="Date Placeholder 8">
            <a:extLst>
              <a:ext uri="{FF2B5EF4-FFF2-40B4-BE49-F238E27FC236}">
                <a16:creationId xmlns:a16="http://schemas.microsoft.com/office/drawing/2014/main" id="{EE56C119-66C2-493F-A37C-06C6DD5C72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21FF5CA-EF69-4055-A39A-090F2F620E1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2354D68-A0D7-45E0-B860-1D49511D216E}"/>
              </a:ext>
            </a:extLst>
          </p:cNvPr>
          <p:cNvSpPr>
            <a:spLocks noGrp="1"/>
          </p:cNvSpPr>
          <p:nvPr>
            <p:ph type="sldNum" sz="quarter" idx="4"/>
          </p:nvPr>
        </p:nvSpPr>
        <p:spPr/>
        <p:txBody>
          <a:bodyPr/>
          <a:lstStyle/>
          <a:p>
            <a:fld id="{28B83BC3-069B-46AF-A4E6-C99928E1A4FA}" type="slidenum">
              <a:rPr lang="en-US" smtClean="0"/>
              <a:pPr/>
              <a:t>1117</a:t>
            </a:fld>
            <a:endParaRPr lang="en-US" dirty="0"/>
          </a:p>
        </p:txBody>
      </p:sp>
    </p:spTree>
    <p:custDataLst>
      <p:tags r:id="rId1"/>
    </p:custDataLst>
    <p:extLst>
      <p:ext uri="{BB962C8B-B14F-4D97-AF65-F5344CB8AC3E}">
        <p14:creationId xmlns:p14="http://schemas.microsoft.com/office/powerpoint/2010/main" val="3142469226"/>
      </p:ext>
    </p:extLst>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4.5.3 Experimental Resolution</a:t>
            </a:r>
          </a:p>
        </p:txBody>
      </p:sp>
      <p:sp>
        <p:nvSpPr>
          <p:cNvPr id="8" name="Date Placeholder 7">
            <a:extLst>
              <a:ext uri="{FF2B5EF4-FFF2-40B4-BE49-F238E27FC236}">
                <a16:creationId xmlns:a16="http://schemas.microsoft.com/office/drawing/2014/main" id="{0CC8EB56-A725-4389-8FA0-634FBFB5EFC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ACA8E97-4D7E-4533-969D-6DD3A14CAF72}"/>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5316E04-75A3-42AC-9E15-9582082014C0}"/>
              </a:ext>
            </a:extLst>
          </p:cNvPr>
          <p:cNvSpPr>
            <a:spLocks noGrp="1"/>
          </p:cNvSpPr>
          <p:nvPr>
            <p:ph type="sldNum" sz="quarter" idx="4"/>
          </p:nvPr>
        </p:nvSpPr>
        <p:spPr/>
        <p:txBody>
          <a:bodyPr/>
          <a:lstStyle/>
          <a:p>
            <a:fld id="{28B83BC3-069B-46AF-A4E6-C99928E1A4FA}" type="slidenum">
              <a:rPr lang="en-US" smtClean="0"/>
              <a:pPr/>
              <a:t>1118</a:t>
            </a:fld>
            <a:endParaRPr lang="en-US" dirty="0"/>
          </a:p>
        </p:txBody>
      </p:sp>
    </p:spTree>
    <p:custDataLst>
      <p:tags r:id="rId1"/>
    </p:custDataLst>
    <p:extLst>
      <p:ext uri="{BB962C8B-B14F-4D97-AF65-F5344CB8AC3E}">
        <p14:creationId xmlns:p14="http://schemas.microsoft.com/office/powerpoint/2010/main" val="3542934399"/>
      </p:ext>
    </p:extLst>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3-1</a:t>
            </a:r>
            <a:r>
              <a:rPr lang="en-US" dirty="0"/>
              <a:t> Fractional Factorial Experiment</a:t>
            </a:r>
          </a:p>
        </p:txBody>
      </p:sp>
      <p:sp>
        <p:nvSpPr>
          <p:cNvPr id="3" name="Content Placeholder 2"/>
          <p:cNvSpPr>
            <a:spLocks noGrp="1"/>
          </p:cNvSpPr>
          <p:nvPr>
            <p:ph idx="1"/>
          </p:nvPr>
        </p:nvSpPr>
        <p:spPr/>
        <p:txBody>
          <a:bodyPr/>
          <a:lstStyle/>
          <a:p>
            <a:r>
              <a:rPr lang="en-US" dirty="0"/>
              <a:t>In the 2</a:t>
            </a:r>
            <a:r>
              <a:rPr lang="en-US" baseline="30000" dirty="0"/>
              <a:t>3-1</a:t>
            </a:r>
            <a:r>
              <a:rPr lang="en-US" dirty="0"/>
              <a:t> fractional factorial design of experiment, the main factor is aliased or confounded with two-way interactions.</a:t>
            </a:r>
          </a:p>
          <a:p>
            <a:endParaRPr lang="en-US" dirty="0"/>
          </a:p>
          <a:p>
            <a:pPr lvl="1"/>
            <a:r>
              <a:rPr lang="en-US" dirty="0"/>
              <a:t>A is the alias of BC.</a:t>
            </a:r>
          </a:p>
          <a:p>
            <a:pPr lvl="1"/>
            <a:r>
              <a:rPr lang="en-US" dirty="0"/>
              <a:t>B is the alias of AC.</a:t>
            </a:r>
          </a:p>
          <a:p>
            <a:pPr lvl="1"/>
            <a:r>
              <a:rPr lang="en-US" dirty="0"/>
              <a:t>C is the alias of AB.</a:t>
            </a:r>
          </a:p>
        </p:txBody>
      </p:sp>
      <p:sp>
        <p:nvSpPr>
          <p:cNvPr id="9" name="Date Placeholder 8">
            <a:extLst>
              <a:ext uri="{FF2B5EF4-FFF2-40B4-BE49-F238E27FC236}">
                <a16:creationId xmlns:a16="http://schemas.microsoft.com/office/drawing/2014/main" id="{FAC29518-E2C8-40A8-949A-4F1ECB95C62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A8FCA5-ADE1-4CA0-9E2A-EB04FE5AD7E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39F7E0E-5AA9-46B3-9427-F9DEBAE35B91}"/>
              </a:ext>
            </a:extLst>
          </p:cNvPr>
          <p:cNvSpPr>
            <a:spLocks noGrp="1"/>
          </p:cNvSpPr>
          <p:nvPr>
            <p:ph type="sldNum" sz="quarter" idx="4"/>
          </p:nvPr>
        </p:nvSpPr>
        <p:spPr/>
        <p:txBody>
          <a:bodyPr/>
          <a:lstStyle/>
          <a:p>
            <a:fld id="{28B83BC3-069B-46AF-A4E6-C99928E1A4FA}" type="slidenum">
              <a:rPr lang="en-US" smtClean="0"/>
              <a:pPr/>
              <a:t>1119</a:t>
            </a:fld>
            <a:endParaRPr lang="en-US" dirty="0"/>
          </a:p>
        </p:txBody>
      </p:sp>
    </p:spTree>
    <p:custDataLst>
      <p:tags r:id="rId1"/>
    </p:custDataLst>
    <p:extLst>
      <p:ext uri="{BB962C8B-B14F-4D97-AF65-F5344CB8AC3E}">
        <p14:creationId xmlns:p14="http://schemas.microsoft.com/office/powerpoint/2010/main" val="9718422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2800" y="2895600"/>
            <a:ext cx="4713600" cy="365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There are 7 common forms of waste that are often referred to as the “</a:t>
            </a:r>
            <a:r>
              <a:rPr lang="en-US" b="1" dirty="0"/>
              <a:t>7 deadly </a:t>
            </a:r>
            <a:r>
              <a:rPr lang="en-US" b="1" dirty="0" err="1"/>
              <a:t>muda</a:t>
            </a:r>
            <a:r>
              <a:rPr lang="en-US" b="1" dirty="0"/>
              <a:t>.” </a:t>
            </a:r>
          </a:p>
          <a:p>
            <a:r>
              <a:rPr lang="en-US" dirty="0"/>
              <a:t>Technically, there are more than 7 forms of waste but if you can remember these you will capture over 90% of your waste.</a:t>
            </a:r>
          </a:p>
          <a:p>
            <a:pPr marL="114300" indent="0">
              <a:buNone/>
            </a:pPr>
            <a:endParaRPr lang="en-US" dirty="0"/>
          </a:p>
          <a:p>
            <a:pPr marL="868680" lvl="1" indent="-457200">
              <a:buFont typeface="+mj-lt"/>
              <a:buAutoNum type="arabicPeriod"/>
            </a:pPr>
            <a:r>
              <a:rPr lang="en-US" dirty="0"/>
              <a:t>Defects</a:t>
            </a:r>
          </a:p>
          <a:p>
            <a:pPr marL="868680" lvl="1" indent="-457200">
              <a:buFont typeface="+mj-lt"/>
              <a:buAutoNum type="arabicPeriod"/>
            </a:pPr>
            <a:r>
              <a:rPr lang="en-US" dirty="0"/>
              <a:t>Overproduction</a:t>
            </a:r>
          </a:p>
          <a:p>
            <a:pPr marL="868680" lvl="1" indent="-457200">
              <a:buFont typeface="+mj-lt"/>
              <a:buAutoNum type="arabicPeriod"/>
            </a:pPr>
            <a:r>
              <a:rPr lang="en-US" dirty="0"/>
              <a:t>Over-Processing</a:t>
            </a:r>
          </a:p>
          <a:p>
            <a:pPr marL="868680" lvl="1" indent="-457200">
              <a:buFont typeface="+mj-lt"/>
              <a:buAutoNum type="arabicPeriod"/>
            </a:pPr>
            <a:r>
              <a:rPr lang="en-US" dirty="0"/>
              <a:t>Inventory</a:t>
            </a:r>
          </a:p>
          <a:p>
            <a:pPr marL="868680" lvl="1" indent="-457200">
              <a:buFont typeface="+mj-lt"/>
              <a:buAutoNum type="arabicPeriod"/>
            </a:pPr>
            <a:r>
              <a:rPr lang="en-US" dirty="0"/>
              <a:t>Motion</a:t>
            </a:r>
          </a:p>
          <a:p>
            <a:pPr marL="868680" lvl="1" indent="-457200">
              <a:buFont typeface="+mj-lt"/>
              <a:buAutoNum type="arabicPeriod"/>
            </a:pPr>
            <a:r>
              <a:rPr lang="en-US" dirty="0"/>
              <a:t>Transportation</a:t>
            </a:r>
          </a:p>
          <a:p>
            <a:pPr marL="868680" lvl="1" indent="-457200">
              <a:buFont typeface="+mj-lt"/>
              <a:buAutoNum type="arabicPeriod"/>
            </a:pPr>
            <a:r>
              <a:rPr lang="en-US" dirty="0"/>
              <a:t>Waiting</a:t>
            </a:r>
          </a:p>
          <a:p>
            <a:endParaRPr lang="en-US" dirty="0"/>
          </a:p>
        </p:txBody>
      </p:sp>
      <p:sp>
        <p:nvSpPr>
          <p:cNvPr id="7" name="Date Placeholder 6">
            <a:extLst>
              <a:ext uri="{FF2B5EF4-FFF2-40B4-BE49-F238E27FC236}">
                <a16:creationId xmlns:a16="http://schemas.microsoft.com/office/drawing/2014/main" id="{7348D5E9-7A73-493C-AA09-15E942F527C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48A2C91-3685-45CF-BCFE-FE873D5E539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4A72689-4D8B-4B08-A44C-60207AE71BC2}"/>
              </a:ext>
            </a:extLst>
          </p:cNvPr>
          <p:cNvSpPr>
            <a:spLocks noGrp="1"/>
          </p:cNvSpPr>
          <p:nvPr>
            <p:ph type="sldNum" sz="quarter" idx="4"/>
          </p:nvPr>
        </p:nvSpPr>
        <p:spPr/>
        <p:txBody>
          <a:bodyPr/>
          <a:lstStyle/>
          <a:p>
            <a:fld id="{28B83BC3-069B-46AF-A4E6-C99928E1A4FA}" type="slidenum">
              <a:rPr lang="en-US" smtClean="0"/>
              <a:pPr/>
              <a:t>112</a:t>
            </a:fld>
            <a:endParaRPr lang="en-US" dirty="0"/>
          </a:p>
        </p:txBody>
      </p:sp>
    </p:spTree>
    <p:custDataLst>
      <p:tags r:id="rId1"/>
    </p:custDataLst>
    <p:extLst>
      <p:ext uri="{BB962C8B-B14F-4D97-AF65-F5344CB8AC3E}">
        <p14:creationId xmlns:p14="http://schemas.microsoft.com/office/powerpoint/2010/main" val="3848028103"/>
      </p:ext>
    </p:extLst>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Alias in 2</a:t>
            </a:r>
            <a:r>
              <a:rPr lang="en-US" baseline="30000" dirty="0"/>
              <a:t>4-1</a:t>
            </a:r>
            <a:r>
              <a:rPr lang="en-US" dirty="0"/>
              <a:t> Fractional Factorial Experiment </a:t>
            </a:r>
          </a:p>
        </p:txBody>
      </p:sp>
      <p:sp>
        <p:nvSpPr>
          <p:cNvPr id="3" name="Content Placeholder 2"/>
          <p:cNvSpPr>
            <a:spLocks noGrp="1"/>
          </p:cNvSpPr>
          <p:nvPr>
            <p:ph idx="1"/>
          </p:nvPr>
        </p:nvSpPr>
        <p:spPr/>
        <p:txBody>
          <a:bodyPr/>
          <a:lstStyle/>
          <a:p>
            <a:r>
              <a:rPr lang="en-US" dirty="0"/>
              <a:t>In the 2</a:t>
            </a:r>
            <a:r>
              <a:rPr lang="en-US" baseline="30000" dirty="0"/>
              <a:t>4-1</a:t>
            </a:r>
            <a:r>
              <a:rPr lang="en-US" dirty="0"/>
              <a:t> fractional factorial design of experiment, the main factor is aliased with three-way interaction and two-way interaction is aliased with two-way interaction.</a:t>
            </a:r>
          </a:p>
          <a:p>
            <a:endParaRPr lang="en-US" dirty="0"/>
          </a:p>
          <a:p>
            <a:pPr lvl="1"/>
            <a:r>
              <a:rPr lang="en-US" dirty="0"/>
              <a:t>A is the alias of BCD.</a:t>
            </a:r>
          </a:p>
          <a:p>
            <a:pPr lvl="1"/>
            <a:r>
              <a:rPr lang="en-US" dirty="0"/>
              <a:t>B is the alias of ACD.</a:t>
            </a:r>
          </a:p>
          <a:p>
            <a:pPr lvl="1"/>
            <a:r>
              <a:rPr lang="en-US" dirty="0"/>
              <a:t>C is the alias of ABD.</a:t>
            </a:r>
          </a:p>
          <a:p>
            <a:pPr lvl="1"/>
            <a:r>
              <a:rPr lang="en-US" dirty="0"/>
              <a:t>D is the alias of ABC.</a:t>
            </a:r>
          </a:p>
          <a:p>
            <a:pPr lvl="1"/>
            <a:r>
              <a:rPr lang="en-US" dirty="0"/>
              <a:t>AB is the alias of CD.</a:t>
            </a:r>
          </a:p>
          <a:p>
            <a:pPr lvl="1"/>
            <a:r>
              <a:rPr lang="en-US" dirty="0"/>
              <a:t>AC is the alias of BD.</a:t>
            </a:r>
          </a:p>
          <a:p>
            <a:pPr lvl="1"/>
            <a:r>
              <a:rPr lang="en-US" dirty="0"/>
              <a:t>AD is the alias of BC.</a:t>
            </a:r>
          </a:p>
          <a:p>
            <a:pPr lvl="1"/>
            <a:endParaRPr lang="en-US" dirty="0"/>
          </a:p>
          <a:p>
            <a:endParaRPr lang="en-US" dirty="0"/>
          </a:p>
        </p:txBody>
      </p:sp>
      <p:sp>
        <p:nvSpPr>
          <p:cNvPr id="9" name="Date Placeholder 8">
            <a:extLst>
              <a:ext uri="{FF2B5EF4-FFF2-40B4-BE49-F238E27FC236}">
                <a16:creationId xmlns:a16="http://schemas.microsoft.com/office/drawing/2014/main" id="{BEBAF54E-6C75-4A8E-9D0E-79B0E4B7EFF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31EFFFD-8830-400F-97D6-946D1314E5E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FA3ECF9-F051-401E-9338-A44529DFF92C}"/>
              </a:ext>
            </a:extLst>
          </p:cNvPr>
          <p:cNvSpPr>
            <a:spLocks noGrp="1"/>
          </p:cNvSpPr>
          <p:nvPr>
            <p:ph type="sldNum" sz="quarter" idx="4"/>
          </p:nvPr>
        </p:nvSpPr>
        <p:spPr/>
        <p:txBody>
          <a:bodyPr/>
          <a:lstStyle/>
          <a:p>
            <a:fld id="{28B83BC3-069B-46AF-A4E6-C99928E1A4FA}" type="slidenum">
              <a:rPr lang="en-US" smtClean="0"/>
              <a:pPr/>
              <a:t>1120</a:t>
            </a:fld>
            <a:endParaRPr lang="en-US" dirty="0"/>
          </a:p>
        </p:txBody>
      </p:sp>
    </p:spTree>
    <p:custDataLst>
      <p:tags r:id="rId1"/>
    </p:custDataLst>
    <p:extLst>
      <p:ext uri="{BB962C8B-B14F-4D97-AF65-F5344CB8AC3E}">
        <p14:creationId xmlns:p14="http://schemas.microsoft.com/office/powerpoint/2010/main" val="1813120409"/>
      </p:ext>
    </p:extLst>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Resolution</a:t>
            </a:r>
            <a:endParaRPr lang="en-US" dirty="0"/>
          </a:p>
        </p:txBody>
      </p:sp>
      <p:sp>
        <p:nvSpPr>
          <p:cNvPr id="3" name="Content Placeholder 2"/>
          <p:cNvSpPr>
            <a:spLocks noGrp="1"/>
          </p:cNvSpPr>
          <p:nvPr>
            <p:ph idx="1"/>
          </p:nvPr>
        </p:nvSpPr>
        <p:spPr/>
        <p:txBody>
          <a:bodyPr/>
          <a:lstStyle/>
          <a:p>
            <a:r>
              <a:rPr lang="en-US"/>
              <a:t>Design resolution (i.e., experimental resolution) refers to the confounding patterns indicating how the effects are confounded with others.</a:t>
            </a:r>
          </a:p>
          <a:p>
            <a:r>
              <a:rPr lang="en-US"/>
              <a:t>If two factors are aliases, they have confounded effect on the response. There is no need to consider both factors in the model due to the redundancy. Only one factor needs to be included in the model for simplicity.</a:t>
            </a:r>
          </a:p>
          <a:p>
            <a:r>
              <a:rPr lang="en-US"/>
              <a:t>Most popular resolutions are resolution III, IV, and V.</a:t>
            </a:r>
          </a:p>
          <a:p>
            <a:pPr lvl="1"/>
            <a:r>
              <a:rPr lang="en-US"/>
              <a:t>Resolution III: Main effects are aliased with two-way interactions.</a:t>
            </a:r>
          </a:p>
          <a:p>
            <a:pPr lvl="1"/>
            <a:r>
              <a:rPr lang="en-US"/>
              <a:t>Resolution IV: Main effects are aliased with three-way interactions. Two-way interactions are aliased with other two-way interactions.</a:t>
            </a:r>
          </a:p>
          <a:p>
            <a:pPr lvl="1"/>
            <a:r>
              <a:rPr lang="en-US"/>
              <a:t>Resolution V: Main effects are aliased with four-way interactions. Two-way interactions are aliased with three-way interactions.</a:t>
            </a:r>
          </a:p>
          <a:p>
            <a:endParaRPr lang="en-US"/>
          </a:p>
          <a:p>
            <a:endParaRPr lang="en-US" dirty="0"/>
          </a:p>
        </p:txBody>
      </p:sp>
      <p:sp>
        <p:nvSpPr>
          <p:cNvPr id="9" name="Date Placeholder 8">
            <a:extLst>
              <a:ext uri="{FF2B5EF4-FFF2-40B4-BE49-F238E27FC236}">
                <a16:creationId xmlns:a16="http://schemas.microsoft.com/office/drawing/2014/main" id="{2A148595-F49C-4EE9-879E-E9C50787309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A9AD9AD-6578-424F-BCDD-1D5B4D68055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B807D48-768B-49F7-A341-19035C88BBB1}"/>
              </a:ext>
            </a:extLst>
          </p:cNvPr>
          <p:cNvSpPr>
            <a:spLocks noGrp="1"/>
          </p:cNvSpPr>
          <p:nvPr>
            <p:ph type="sldNum" sz="quarter" idx="4"/>
          </p:nvPr>
        </p:nvSpPr>
        <p:spPr/>
        <p:txBody>
          <a:bodyPr/>
          <a:lstStyle/>
          <a:p>
            <a:fld id="{28B83BC3-069B-46AF-A4E6-C99928E1A4FA}" type="slidenum">
              <a:rPr lang="en-US" smtClean="0"/>
              <a:pPr/>
              <a:t>1121</a:t>
            </a:fld>
            <a:endParaRPr lang="en-US" dirty="0"/>
          </a:p>
        </p:txBody>
      </p:sp>
    </p:spTree>
    <p:custDataLst>
      <p:tags r:id="rId1"/>
    </p:custDataLst>
    <p:extLst>
      <p:ext uri="{BB962C8B-B14F-4D97-AF65-F5344CB8AC3E}">
        <p14:creationId xmlns:p14="http://schemas.microsoft.com/office/powerpoint/2010/main" val="4253131691"/>
      </p:ext>
    </p:extLst>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Determine Aliases</a:t>
            </a:r>
            <a:endParaRPr lang="en-US" dirty="0"/>
          </a:p>
        </p:txBody>
      </p:sp>
      <p:sp>
        <p:nvSpPr>
          <p:cNvPr id="3" name="Content Placeholder 2"/>
          <p:cNvSpPr>
            <a:spLocks noGrp="1"/>
          </p:cNvSpPr>
          <p:nvPr>
            <p:ph idx="1"/>
          </p:nvPr>
        </p:nvSpPr>
        <p:spPr/>
        <p:txBody>
          <a:bodyPr/>
          <a:lstStyle/>
          <a:p>
            <a:r>
              <a:rPr lang="en-US" dirty="0"/>
              <a:t>To find the alias of a particular factor, we only need to multiply the factor of interest with the identity (I) of the design.</a:t>
            </a:r>
          </a:p>
          <a:p>
            <a:pPr lvl="1"/>
            <a:endParaRPr lang="en-US" dirty="0"/>
          </a:p>
          <a:p>
            <a:pPr lvl="1"/>
            <a:r>
              <a:rPr lang="en-US" dirty="0"/>
              <a:t>In 2</a:t>
            </a:r>
            <a:r>
              <a:rPr lang="en-US" baseline="30000" dirty="0"/>
              <a:t>3-1</a:t>
            </a:r>
            <a:r>
              <a:rPr lang="en-US" dirty="0"/>
              <a:t> fractional factorial design, ABC is the identity. To find the alias of factor A, we use A * ABC = BC.</a:t>
            </a:r>
          </a:p>
          <a:p>
            <a:pPr lvl="1"/>
            <a:endParaRPr lang="en-US" dirty="0"/>
          </a:p>
          <a:p>
            <a:pPr lvl="1"/>
            <a:r>
              <a:rPr lang="en-US" dirty="0"/>
              <a:t>In 2</a:t>
            </a:r>
            <a:r>
              <a:rPr lang="en-US" baseline="30000" dirty="0"/>
              <a:t>4-1</a:t>
            </a:r>
            <a:r>
              <a:rPr lang="en-US" dirty="0"/>
              <a:t> fractional factorial design, ABCD is the identity. To find the alias of factor A, we use A * ABCD = BCD.</a:t>
            </a:r>
          </a:p>
          <a:p>
            <a:pPr lvl="1"/>
            <a:endParaRPr lang="en-US" dirty="0"/>
          </a:p>
          <a:p>
            <a:pPr lvl="1"/>
            <a:r>
              <a:rPr lang="en-US" dirty="0"/>
              <a:t>In 2</a:t>
            </a:r>
            <a:r>
              <a:rPr lang="en-US" baseline="30000" dirty="0"/>
              <a:t>5-1</a:t>
            </a:r>
            <a:r>
              <a:rPr lang="en-US" dirty="0"/>
              <a:t> fractional factorial design, ABCDE is the identity. To find the alias of factor A, we use A * ABCDE = BCDE.</a:t>
            </a:r>
          </a:p>
          <a:p>
            <a:pPr lvl="1"/>
            <a:endParaRPr lang="en-US" dirty="0"/>
          </a:p>
          <a:p>
            <a:endParaRPr lang="en-US" dirty="0"/>
          </a:p>
        </p:txBody>
      </p:sp>
      <p:sp>
        <p:nvSpPr>
          <p:cNvPr id="9" name="Date Placeholder 8">
            <a:extLst>
              <a:ext uri="{FF2B5EF4-FFF2-40B4-BE49-F238E27FC236}">
                <a16:creationId xmlns:a16="http://schemas.microsoft.com/office/drawing/2014/main" id="{5CE2E525-CA66-4A22-93F9-1AE05ACA7A5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142D457-D63B-47AD-B760-02D5A63933C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DDB74B5-5907-43A6-969F-97821D29F891}"/>
              </a:ext>
            </a:extLst>
          </p:cNvPr>
          <p:cNvSpPr>
            <a:spLocks noGrp="1"/>
          </p:cNvSpPr>
          <p:nvPr>
            <p:ph type="sldNum" sz="quarter" idx="4"/>
          </p:nvPr>
        </p:nvSpPr>
        <p:spPr/>
        <p:txBody>
          <a:bodyPr/>
          <a:lstStyle/>
          <a:p>
            <a:fld id="{28B83BC3-069B-46AF-A4E6-C99928E1A4FA}" type="slidenum">
              <a:rPr lang="en-US" smtClean="0"/>
              <a:pPr/>
              <a:t>1122</a:t>
            </a:fld>
            <a:endParaRPr lang="en-US" dirty="0"/>
          </a:p>
        </p:txBody>
      </p:sp>
    </p:spTree>
    <p:custDataLst>
      <p:tags r:id="rId1"/>
    </p:custDataLst>
    <p:extLst>
      <p:ext uri="{BB962C8B-B14F-4D97-AF65-F5344CB8AC3E}">
        <p14:creationId xmlns:p14="http://schemas.microsoft.com/office/powerpoint/2010/main" val="731843713"/>
      </p:ext>
    </p:extLst>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5.0 Control Phase</a:t>
            </a:r>
          </a:p>
        </p:txBody>
      </p:sp>
      <p:sp>
        <p:nvSpPr>
          <p:cNvPr id="8" name="Date Placeholder 7">
            <a:extLst>
              <a:ext uri="{FF2B5EF4-FFF2-40B4-BE49-F238E27FC236}">
                <a16:creationId xmlns:a16="http://schemas.microsoft.com/office/drawing/2014/main" id="{5091EF2C-B521-415D-B4F5-ACDED0F7B9D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DA2274A-00B5-45A3-8A19-1AD40F4C036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B44F455-AEB6-4BED-BC1E-528876DEF186}"/>
              </a:ext>
            </a:extLst>
          </p:cNvPr>
          <p:cNvSpPr>
            <a:spLocks noGrp="1"/>
          </p:cNvSpPr>
          <p:nvPr>
            <p:ph type="sldNum" sz="quarter" idx="4"/>
          </p:nvPr>
        </p:nvSpPr>
        <p:spPr/>
        <p:txBody>
          <a:bodyPr/>
          <a:lstStyle/>
          <a:p>
            <a:fld id="{28B83BC3-069B-46AF-A4E6-C99928E1A4FA}" type="slidenum">
              <a:rPr lang="en-US" smtClean="0"/>
              <a:pPr/>
              <a:t>1123</a:t>
            </a:fld>
            <a:endParaRPr lang="en-US" dirty="0"/>
          </a:p>
        </p:txBody>
      </p:sp>
    </p:spTree>
    <p:custDataLst>
      <p:tags r:id="rId1"/>
    </p:custDataLst>
    <p:extLst>
      <p:ext uri="{BB962C8B-B14F-4D97-AF65-F5344CB8AC3E}">
        <p14:creationId xmlns:p14="http://schemas.microsoft.com/office/powerpoint/2010/main" val="3849009708"/>
      </p:ext>
    </p:extLst>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Black Belt Training: Control Phase</a:t>
            </a:r>
            <a:endParaRPr lang="en-US" dirty="0"/>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a:t>5.1 Lean Controls</a:t>
            </a:r>
          </a:p>
          <a:p>
            <a:pPr marL="287338" indent="0">
              <a:lnSpc>
                <a:spcPct val="110000"/>
              </a:lnSpc>
              <a:spcBef>
                <a:spcPts val="384"/>
              </a:spcBef>
              <a:buNone/>
            </a:pPr>
            <a:r>
              <a:rPr lang="en-US" sz="1600"/>
              <a:t>5.1.1 Control Methods for 5S</a:t>
            </a:r>
          </a:p>
          <a:p>
            <a:pPr marL="287338" indent="0">
              <a:lnSpc>
                <a:spcPct val="110000"/>
              </a:lnSpc>
              <a:spcBef>
                <a:spcPts val="384"/>
              </a:spcBef>
              <a:buNone/>
            </a:pPr>
            <a:r>
              <a:rPr lang="en-US" sz="1600"/>
              <a:t>5.1.2 Kanban</a:t>
            </a:r>
          </a:p>
          <a:p>
            <a:pPr marL="287338" indent="0">
              <a:lnSpc>
                <a:spcPct val="110000"/>
              </a:lnSpc>
              <a:spcBef>
                <a:spcPts val="384"/>
              </a:spcBef>
              <a:buNone/>
            </a:pPr>
            <a:r>
              <a:rPr lang="en-US" sz="1600"/>
              <a:t>5.1.3 Poka-Yoke (Mistake Proofing)</a:t>
            </a:r>
          </a:p>
          <a:p>
            <a:pPr marL="114300" indent="0">
              <a:lnSpc>
                <a:spcPct val="120000"/>
              </a:lnSpc>
              <a:spcBef>
                <a:spcPts val="384"/>
              </a:spcBef>
              <a:buNone/>
            </a:pPr>
            <a:endParaRPr lang="en-US" sz="1600" b="1"/>
          </a:p>
          <a:p>
            <a:pPr marL="114300" indent="0">
              <a:lnSpc>
                <a:spcPct val="120000"/>
              </a:lnSpc>
              <a:spcBef>
                <a:spcPts val="384"/>
              </a:spcBef>
              <a:buNone/>
            </a:pPr>
            <a:r>
              <a:rPr lang="en-US" sz="1600" b="1"/>
              <a:t>5.2 Statistical Process Control </a:t>
            </a:r>
            <a:r>
              <a:rPr lang="en-US" sz="1400" b="1"/>
              <a:t>(SPC)</a:t>
            </a:r>
            <a:endParaRPr lang="en-US" sz="1600" b="1"/>
          </a:p>
          <a:p>
            <a:pPr marL="287338" indent="0">
              <a:lnSpc>
                <a:spcPct val="120000"/>
              </a:lnSpc>
              <a:spcBef>
                <a:spcPts val="384"/>
              </a:spcBef>
              <a:buNone/>
            </a:pPr>
            <a:r>
              <a:rPr lang="en-US" sz="1600"/>
              <a:t>5.2.1 Data Collection for SPC</a:t>
            </a:r>
          </a:p>
          <a:p>
            <a:pPr marL="287338" indent="0">
              <a:lnSpc>
                <a:spcPct val="120000"/>
              </a:lnSpc>
              <a:spcBef>
                <a:spcPts val="384"/>
              </a:spcBef>
              <a:buNone/>
            </a:pPr>
            <a:r>
              <a:rPr lang="en-US" sz="1600"/>
              <a:t>5.2.2 I-MR Chart</a:t>
            </a:r>
          </a:p>
          <a:p>
            <a:pPr marL="287338" indent="0">
              <a:lnSpc>
                <a:spcPct val="120000"/>
              </a:lnSpc>
              <a:spcBef>
                <a:spcPts val="384"/>
              </a:spcBef>
              <a:buNone/>
            </a:pPr>
            <a:r>
              <a:rPr lang="en-US" sz="1600"/>
              <a:t>5.2.3 Xbar-R Chart</a:t>
            </a:r>
          </a:p>
          <a:p>
            <a:pPr marL="287338" indent="0">
              <a:lnSpc>
                <a:spcPct val="120000"/>
              </a:lnSpc>
              <a:spcBef>
                <a:spcPts val="384"/>
              </a:spcBef>
              <a:buNone/>
            </a:pPr>
            <a:r>
              <a:rPr lang="en-US" sz="1600"/>
              <a:t>5.2.4 U Chart</a:t>
            </a:r>
          </a:p>
          <a:p>
            <a:pPr marL="287338" indent="0">
              <a:lnSpc>
                <a:spcPct val="120000"/>
              </a:lnSpc>
              <a:spcBef>
                <a:spcPts val="384"/>
              </a:spcBef>
              <a:buNone/>
            </a:pPr>
            <a:r>
              <a:rPr lang="en-US" sz="1600"/>
              <a:t>5.2.5 P Chart</a:t>
            </a:r>
          </a:p>
          <a:p>
            <a:pPr marL="287338" indent="0">
              <a:lnSpc>
                <a:spcPct val="120000"/>
              </a:lnSpc>
              <a:spcBef>
                <a:spcPts val="384"/>
              </a:spcBef>
              <a:buNone/>
            </a:pPr>
            <a:r>
              <a:rPr lang="en-US" sz="1600"/>
              <a:t>5.2.6 NP Chart</a:t>
            </a:r>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endParaRPr lang="en-US" sz="1600"/>
          </a:p>
          <a:p>
            <a:pPr marL="287338" indent="0">
              <a:lnSpc>
                <a:spcPct val="120000"/>
              </a:lnSpc>
              <a:spcBef>
                <a:spcPts val="384"/>
              </a:spcBef>
              <a:buNone/>
            </a:pPr>
            <a:r>
              <a:rPr lang="en-US" sz="1600"/>
              <a:t>5.2.7 X-S chart</a:t>
            </a:r>
          </a:p>
          <a:p>
            <a:pPr marL="287338" indent="0">
              <a:lnSpc>
                <a:spcPct val="120000"/>
              </a:lnSpc>
              <a:spcBef>
                <a:spcPts val="384"/>
              </a:spcBef>
              <a:buNone/>
            </a:pPr>
            <a:r>
              <a:rPr lang="en-US" sz="1600"/>
              <a:t>5.2.8 CumSum Chart</a:t>
            </a:r>
          </a:p>
          <a:p>
            <a:pPr marL="287338" indent="0">
              <a:lnSpc>
                <a:spcPct val="120000"/>
              </a:lnSpc>
              <a:spcBef>
                <a:spcPts val="384"/>
              </a:spcBef>
              <a:buNone/>
            </a:pPr>
            <a:r>
              <a:rPr lang="en-US" sz="1600"/>
              <a:t>5.2.9 EWMA Chart</a:t>
            </a:r>
          </a:p>
          <a:p>
            <a:pPr marL="287338" indent="0">
              <a:lnSpc>
                <a:spcPct val="120000"/>
              </a:lnSpc>
              <a:spcBef>
                <a:spcPts val="384"/>
              </a:spcBef>
              <a:buNone/>
            </a:pPr>
            <a:r>
              <a:rPr lang="en-US" sz="1600"/>
              <a:t>5.2.10 Control Methods</a:t>
            </a:r>
          </a:p>
          <a:p>
            <a:pPr marL="287338" indent="0">
              <a:lnSpc>
                <a:spcPct val="120000"/>
              </a:lnSpc>
              <a:spcBef>
                <a:spcPts val="384"/>
              </a:spcBef>
              <a:buNone/>
            </a:pPr>
            <a:r>
              <a:rPr lang="en-US" sz="1600"/>
              <a:t>5.2.11 Control Chart Anatomy</a:t>
            </a:r>
          </a:p>
          <a:p>
            <a:pPr marL="287338" indent="0">
              <a:lnSpc>
                <a:spcPct val="120000"/>
              </a:lnSpc>
              <a:spcBef>
                <a:spcPts val="384"/>
              </a:spcBef>
              <a:buNone/>
            </a:pPr>
            <a:r>
              <a:rPr lang="en-US" sz="1600"/>
              <a:t>5.2.12 Subgroups, Variation, Sampling</a:t>
            </a:r>
          </a:p>
          <a:p>
            <a:pPr marL="239713" indent="0">
              <a:lnSpc>
                <a:spcPct val="120000"/>
              </a:lnSpc>
              <a:spcBef>
                <a:spcPts val="384"/>
              </a:spcBef>
              <a:buNone/>
            </a:pPr>
            <a:endParaRPr lang="en-US" sz="1600" b="1"/>
          </a:p>
          <a:p>
            <a:pPr marL="239713" indent="0">
              <a:lnSpc>
                <a:spcPct val="120000"/>
              </a:lnSpc>
              <a:spcBef>
                <a:spcPts val="384"/>
              </a:spcBef>
              <a:buNone/>
            </a:pPr>
            <a:r>
              <a:rPr lang="en-US" sz="1600" b="1"/>
              <a:t>5.3 Six Sigma Control Plans</a:t>
            </a:r>
            <a:endParaRPr lang="en-US" sz="1600" u="sng"/>
          </a:p>
          <a:p>
            <a:pPr marL="396875" indent="0">
              <a:lnSpc>
                <a:spcPct val="120000"/>
              </a:lnSpc>
              <a:spcBef>
                <a:spcPts val="384"/>
              </a:spcBef>
              <a:buNone/>
            </a:pPr>
            <a:r>
              <a:rPr lang="en-US" sz="1600"/>
              <a:t>5.3.1 Cost Benefit Analysis</a:t>
            </a:r>
          </a:p>
          <a:p>
            <a:pPr marL="396875" indent="0">
              <a:lnSpc>
                <a:spcPct val="120000"/>
              </a:lnSpc>
              <a:spcBef>
                <a:spcPts val="384"/>
              </a:spcBef>
              <a:buNone/>
            </a:pPr>
            <a:r>
              <a:rPr lang="en-US" sz="1600"/>
              <a:t>5.3.2 Elements of the Control Plan</a:t>
            </a:r>
          </a:p>
          <a:p>
            <a:pPr marL="396875" indent="0">
              <a:lnSpc>
                <a:spcPct val="120000"/>
              </a:lnSpc>
              <a:spcBef>
                <a:spcPts val="384"/>
              </a:spcBef>
              <a:buNone/>
            </a:pPr>
            <a:r>
              <a:rPr lang="en-US" sz="1600"/>
              <a:t>5.3.3 Elements of the Response Plan</a:t>
            </a:r>
          </a:p>
          <a:p>
            <a:pPr marL="114300" indent="0">
              <a:spcBef>
                <a:spcPts val="600"/>
              </a:spcBef>
              <a:buNone/>
            </a:pPr>
            <a:endParaRPr lang="en-US" sz="1600" dirty="0"/>
          </a:p>
        </p:txBody>
      </p:sp>
      <p:sp>
        <p:nvSpPr>
          <p:cNvPr id="9" name="Date Placeholder 8">
            <a:extLst>
              <a:ext uri="{FF2B5EF4-FFF2-40B4-BE49-F238E27FC236}">
                <a16:creationId xmlns:a16="http://schemas.microsoft.com/office/drawing/2014/main" id="{E2BD25A5-E432-492F-A48D-2547985FF9E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2AC2E8-8C33-431A-97F5-D09AF34E89B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C2E815-DDD3-4550-86F8-4C7BFA8CBE62}"/>
              </a:ext>
            </a:extLst>
          </p:cNvPr>
          <p:cNvSpPr>
            <a:spLocks noGrp="1"/>
          </p:cNvSpPr>
          <p:nvPr>
            <p:ph type="sldNum" sz="quarter" idx="4"/>
          </p:nvPr>
        </p:nvSpPr>
        <p:spPr/>
        <p:txBody>
          <a:bodyPr/>
          <a:lstStyle/>
          <a:p>
            <a:fld id="{28B83BC3-069B-46AF-A4E6-C99928E1A4FA}" type="slidenum">
              <a:rPr lang="en-US" smtClean="0"/>
              <a:pPr/>
              <a:t>1124</a:t>
            </a:fld>
            <a:endParaRPr lang="en-US" dirty="0"/>
          </a:p>
        </p:txBody>
      </p:sp>
    </p:spTree>
    <p:custDataLst>
      <p:tags r:id="rId1"/>
    </p:custDataLst>
    <p:extLst>
      <p:ext uri="{BB962C8B-B14F-4D97-AF65-F5344CB8AC3E}">
        <p14:creationId xmlns:p14="http://schemas.microsoft.com/office/powerpoint/2010/main" val="2984037145"/>
      </p:ext>
    </p:extLst>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 Lean Controls</a:t>
            </a:r>
          </a:p>
        </p:txBody>
      </p:sp>
      <p:sp>
        <p:nvSpPr>
          <p:cNvPr id="8" name="Date Placeholder 7">
            <a:extLst>
              <a:ext uri="{FF2B5EF4-FFF2-40B4-BE49-F238E27FC236}">
                <a16:creationId xmlns:a16="http://schemas.microsoft.com/office/drawing/2014/main" id="{0576CB1D-7054-4F61-BB3B-C487C46CD45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EA2237E-9233-4AA1-B79D-9CDD304E886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3B1E04D-7E3A-40D9-97DB-AF5E5D03509F}"/>
              </a:ext>
            </a:extLst>
          </p:cNvPr>
          <p:cNvSpPr>
            <a:spLocks noGrp="1"/>
          </p:cNvSpPr>
          <p:nvPr>
            <p:ph type="sldNum" sz="quarter" idx="4"/>
          </p:nvPr>
        </p:nvSpPr>
        <p:spPr/>
        <p:txBody>
          <a:bodyPr/>
          <a:lstStyle/>
          <a:p>
            <a:fld id="{28B83BC3-069B-46AF-A4E6-C99928E1A4FA}" type="slidenum">
              <a:rPr lang="en-US" smtClean="0"/>
              <a:pPr/>
              <a:t>1125</a:t>
            </a:fld>
            <a:endParaRPr lang="en-US" dirty="0"/>
          </a:p>
        </p:txBody>
      </p:sp>
    </p:spTree>
    <p:custDataLst>
      <p:tags r:id="rId1"/>
    </p:custDataLst>
    <p:extLst>
      <p:ext uri="{BB962C8B-B14F-4D97-AF65-F5344CB8AC3E}">
        <p14:creationId xmlns:p14="http://schemas.microsoft.com/office/powerpoint/2010/main" val="284769508"/>
      </p:ext>
    </p:extLst>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t>5.1 Lean Controls</a:t>
            </a:r>
          </a:p>
          <a:p>
            <a:pPr marL="287338" indent="0">
              <a:lnSpc>
                <a:spcPct val="110000"/>
              </a:lnSpc>
              <a:spcBef>
                <a:spcPts val="384"/>
              </a:spcBef>
              <a:buNone/>
            </a:pPr>
            <a:r>
              <a:rPr lang="en-US" sz="1600" dirty="0"/>
              <a:t>5.1.1 Control Methods for 5S</a:t>
            </a:r>
          </a:p>
          <a:p>
            <a:pPr marL="287338" indent="0">
              <a:lnSpc>
                <a:spcPct val="110000"/>
              </a:lnSpc>
              <a:spcBef>
                <a:spcPts val="384"/>
              </a:spcBef>
              <a:buNone/>
            </a:pPr>
            <a:r>
              <a:rPr lang="en-US" sz="1600" dirty="0"/>
              <a:t>5.1.2 Kanban</a:t>
            </a:r>
          </a:p>
          <a:p>
            <a:pPr marL="287338" indent="0">
              <a:lnSpc>
                <a:spcPct val="110000"/>
              </a:lnSpc>
              <a:spcBef>
                <a:spcPts val="384"/>
              </a:spcBef>
              <a:buNone/>
            </a:pPr>
            <a:r>
              <a:rPr lang="en-US" sz="1600" dirty="0"/>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solidFill>
                <a:schemeClr val="bg1">
                  <a:lumMod val="50000"/>
                </a:schemeClr>
              </a:solidFill>
            </a:endParaRPr>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9" name="Date Placeholder 8">
            <a:extLst>
              <a:ext uri="{FF2B5EF4-FFF2-40B4-BE49-F238E27FC236}">
                <a16:creationId xmlns:a16="http://schemas.microsoft.com/office/drawing/2014/main" id="{6548B222-DC39-460A-A45E-0A812A8E6FF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3E3075D-581A-496D-AE00-59A7A9C04FE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A9775F0-6678-441F-A879-A3D5BEDB2224}"/>
              </a:ext>
            </a:extLst>
          </p:cNvPr>
          <p:cNvSpPr>
            <a:spLocks noGrp="1"/>
          </p:cNvSpPr>
          <p:nvPr>
            <p:ph type="sldNum" sz="quarter" idx="4"/>
          </p:nvPr>
        </p:nvSpPr>
        <p:spPr/>
        <p:txBody>
          <a:bodyPr/>
          <a:lstStyle/>
          <a:p>
            <a:fld id="{28B83BC3-069B-46AF-A4E6-C99928E1A4FA}" type="slidenum">
              <a:rPr lang="en-US" smtClean="0"/>
              <a:pPr/>
              <a:t>1126</a:t>
            </a:fld>
            <a:endParaRPr lang="en-US" dirty="0"/>
          </a:p>
        </p:txBody>
      </p:sp>
    </p:spTree>
    <p:custDataLst>
      <p:tags r:id="rId1"/>
    </p:custDataLst>
    <p:extLst>
      <p:ext uri="{BB962C8B-B14F-4D97-AF65-F5344CB8AC3E}">
        <p14:creationId xmlns:p14="http://schemas.microsoft.com/office/powerpoint/2010/main" val="2259296988"/>
      </p:ext>
    </p:extLst>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5.1.1 Control Methods for 5S</a:t>
            </a:r>
          </a:p>
        </p:txBody>
      </p:sp>
      <p:sp>
        <p:nvSpPr>
          <p:cNvPr id="8" name="Date Placeholder 7">
            <a:extLst>
              <a:ext uri="{FF2B5EF4-FFF2-40B4-BE49-F238E27FC236}">
                <a16:creationId xmlns:a16="http://schemas.microsoft.com/office/drawing/2014/main" id="{5DF8C623-DA5E-4CC1-8B03-3D4D045594E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A69096C-DD4E-42BD-A730-3623976A119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F3B1EA3-11B8-42D9-B9C9-63A4CA72ABDB}"/>
              </a:ext>
            </a:extLst>
          </p:cNvPr>
          <p:cNvSpPr>
            <a:spLocks noGrp="1"/>
          </p:cNvSpPr>
          <p:nvPr>
            <p:ph type="sldNum" sz="quarter" idx="4"/>
          </p:nvPr>
        </p:nvSpPr>
        <p:spPr/>
        <p:txBody>
          <a:bodyPr/>
          <a:lstStyle/>
          <a:p>
            <a:fld id="{28B83BC3-069B-46AF-A4E6-C99928E1A4FA}" type="slidenum">
              <a:rPr lang="en-US" smtClean="0"/>
              <a:pPr/>
              <a:t>1127</a:t>
            </a:fld>
            <a:endParaRPr lang="en-US" dirty="0"/>
          </a:p>
        </p:txBody>
      </p:sp>
    </p:spTree>
    <p:custDataLst>
      <p:tags r:id="rId1"/>
    </p:custDataLst>
    <p:extLst>
      <p:ext uri="{BB962C8B-B14F-4D97-AF65-F5344CB8AC3E}">
        <p14:creationId xmlns:p14="http://schemas.microsoft.com/office/powerpoint/2010/main" val="3348333391"/>
      </p:ext>
    </p:extLst>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dirty="0">
                <a:solidFill>
                  <a:srgbClr val="182835"/>
                </a:solidFill>
              </a:rPr>
              <a:t>5S is a systematic method to organize, order, clean, and standardize a workplace…and keep it that way!</a:t>
            </a:r>
          </a:p>
          <a:p>
            <a:pPr lvl="1"/>
            <a:r>
              <a:rPr lang="en-US" dirty="0">
                <a:solidFill>
                  <a:srgbClr val="182835"/>
                </a:solidFill>
              </a:rPr>
              <a:t>5S is a methodology of organizing and improving the work environment.</a:t>
            </a:r>
          </a:p>
          <a:p>
            <a:endParaRPr lang="en-US" dirty="0">
              <a:solidFill>
                <a:srgbClr val="182835"/>
              </a:solidFill>
            </a:endParaRPr>
          </a:p>
          <a:p>
            <a:r>
              <a:rPr lang="en-US" dirty="0">
                <a:solidFill>
                  <a:srgbClr val="182835"/>
                </a:solidFill>
              </a:rPr>
              <a:t>5S is summarized in five Japanese words, all starting with the letter S:</a:t>
            </a:r>
          </a:p>
          <a:p>
            <a:pPr lvl="1"/>
            <a:r>
              <a:rPr lang="en-US" b="1" dirty="0">
                <a:solidFill>
                  <a:srgbClr val="182835"/>
                </a:solidFill>
              </a:rPr>
              <a:t>Seiri</a:t>
            </a:r>
            <a:r>
              <a:rPr lang="en-US" dirty="0">
                <a:solidFill>
                  <a:srgbClr val="182835"/>
                </a:solidFill>
              </a:rPr>
              <a:t> (sorting)</a:t>
            </a:r>
          </a:p>
          <a:p>
            <a:pPr lvl="1"/>
            <a:r>
              <a:rPr lang="en-US" b="1" dirty="0">
                <a:solidFill>
                  <a:srgbClr val="182835"/>
                </a:solidFill>
              </a:rPr>
              <a:t>Seiton</a:t>
            </a:r>
            <a:r>
              <a:rPr lang="en-US" dirty="0">
                <a:solidFill>
                  <a:srgbClr val="182835"/>
                </a:solidFill>
              </a:rPr>
              <a:t> (straightening)</a:t>
            </a:r>
          </a:p>
          <a:p>
            <a:pPr lvl="1"/>
            <a:r>
              <a:rPr lang="en-US" b="1" dirty="0">
                <a:solidFill>
                  <a:srgbClr val="182835"/>
                </a:solidFill>
              </a:rPr>
              <a:t>Seiso</a:t>
            </a:r>
            <a:r>
              <a:rPr lang="en-US" dirty="0">
                <a:solidFill>
                  <a:srgbClr val="182835"/>
                </a:solidFill>
              </a:rPr>
              <a:t> (shining)</a:t>
            </a:r>
          </a:p>
          <a:p>
            <a:pPr lvl="1"/>
            <a:r>
              <a:rPr lang="en-US" b="1" dirty="0">
                <a:solidFill>
                  <a:srgbClr val="182835"/>
                </a:solidFill>
              </a:rPr>
              <a:t>Seiketsu</a:t>
            </a:r>
            <a:r>
              <a:rPr lang="en-US" dirty="0">
                <a:solidFill>
                  <a:srgbClr val="182835"/>
                </a:solidFill>
              </a:rPr>
              <a:t> (standardizing)</a:t>
            </a:r>
          </a:p>
          <a:p>
            <a:pPr lvl="1"/>
            <a:r>
              <a:rPr lang="en-US" b="1" dirty="0">
                <a:solidFill>
                  <a:srgbClr val="182835"/>
                </a:solidFill>
              </a:rPr>
              <a:t>Shisuke</a:t>
            </a:r>
            <a:r>
              <a:rPr lang="en-US" dirty="0">
                <a:solidFill>
                  <a:srgbClr val="182835"/>
                </a:solidFill>
              </a:rPr>
              <a:t> (sustaining).</a:t>
            </a:r>
          </a:p>
          <a:p>
            <a:endParaRPr lang="en-US" dirty="0">
              <a:solidFill>
                <a:srgbClr val="182835"/>
              </a:solidFill>
            </a:endParaRPr>
          </a:p>
          <a:p>
            <a:r>
              <a:rPr lang="en-US" dirty="0">
                <a:solidFill>
                  <a:srgbClr val="182835"/>
                </a:solidFill>
              </a:rPr>
              <a:t>5S was originally developed in Japan, and is widely used to optimize the workplace to increase productivity and efficiency.</a:t>
            </a:r>
          </a:p>
        </p:txBody>
      </p:sp>
      <p:sp>
        <p:nvSpPr>
          <p:cNvPr id="9" name="Date Placeholder 8">
            <a:extLst>
              <a:ext uri="{FF2B5EF4-FFF2-40B4-BE49-F238E27FC236}">
                <a16:creationId xmlns:a16="http://schemas.microsoft.com/office/drawing/2014/main" id="{DE4F3F73-FD21-4C51-B969-B8401A93300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5F74C7C-9AC6-4F92-A1EF-A9420009AA2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5E38643-43D4-4955-8E8F-C06A04B527D2}"/>
              </a:ext>
            </a:extLst>
          </p:cNvPr>
          <p:cNvSpPr>
            <a:spLocks noGrp="1"/>
          </p:cNvSpPr>
          <p:nvPr>
            <p:ph type="sldNum" sz="quarter" idx="4"/>
          </p:nvPr>
        </p:nvSpPr>
        <p:spPr/>
        <p:txBody>
          <a:bodyPr/>
          <a:lstStyle/>
          <a:p>
            <a:fld id="{28B83BC3-069B-46AF-A4E6-C99928E1A4FA}" type="slidenum">
              <a:rPr lang="en-US" smtClean="0"/>
              <a:pPr/>
              <a:t>1128</a:t>
            </a:fld>
            <a:endParaRPr lang="en-US" dirty="0"/>
          </a:p>
        </p:txBody>
      </p:sp>
    </p:spTree>
    <p:custDataLst>
      <p:tags r:id="rId1"/>
    </p:custDataLst>
    <p:extLst>
      <p:ext uri="{BB962C8B-B14F-4D97-AF65-F5344CB8AC3E}">
        <p14:creationId xmlns:p14="http://schemas.microsoft.com/office/powerpoint/2010/main" val="4038277722"/>
      </p:ext>
    </p:extLst>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Goals</a:t>
            </a:r>
          </a:p>
        </p:txBody>
      </p:sp>
      <p:sp>
        <p:nvSpPr>
          <p:cNvPr id="3" name="Content Placeholder 2"/>
          <p:cNvSpPr>
            <a:spLocks noGrp="1"/>
          </p:cNvSpPr>
          <p:nvPr>
            <p:ph idx="1"/>
          </p:nvPr>
        </p:nvSpPr>
        <p:spPr/>
        <p:txBody>
          <a:bodyPr>
            <a:normAutofit fontScale="92500" lnSpcReduction="20000"/>
          </a:bodyPr>
          <a:lstStyle/>
          <a:p>
            <a:r>
              <a:rPr lang="en-US" dirty="0">
                <a:solidFill>
                  <a:srgbClr val="182835"/>
                </a:solidFill>
              </a:rPr>
              <a:t>Reduced waste</a:t>
            </a:r>
          </a:p>
          <a:p>
            <a:r>
              <a:rPr lang="en-US" dirty="0">
                <a:solidFill>
                  <a:srgbClr val="182835"/>
                </a:solidFill>
              </a:rPr>
              <a:t>Reduced cost</a:t>
            </a:r>
          </a:p>
          <a:p>
            <a:r>
              <a:rPr lang="en-US" dirty="0">
                <a:solidFill>
                  <a:srgbClr val="182835"/>
                </a:solidFill>
              </a:rPr>
              <a:t>Establish a work environment that is: </a:t>
            </a:r>
          </a:p>
          <a:p>
            <a:pPr lvl="1"/>
            <a:r>
              <a:rPr lang="en-US" dirty="0">
                <a:solidFill>
                  <a:srgbClr val="182835"/>
                </a:solidFill>
              </a:rPr>
              <a:t>self-explaining</a:t>
            </a:r>
          </a:p>
          <a:p>
            <a:pPr lvl="1"/>
            <a:r>
              <a:rPr lang="en-US" dirty="0">
                <a:solidFill>
                  <a:srgbClr val="182835"/>
                </a:solidFill>
              </a:rPr>
              <a:t>self-ordering</a:t>
            </a:r>
          </a:p>
          <a:p>
            <a:pPr lvl="1"/>
            <a:r>
              <a:rPr lang="en-US" dirty="0">
                <a:solidFill>
                  <a:srgbClr val="182835"/>
                </a:solidFill>
              </a:rPr>
              <a:t>self-regulating</a:t>
            </a:r>
          </a:p>
          <a:p>
            <a:pPr lvl="1"/>
            <a:r>
              <a:rPr lang="en-US" dirty="0">
                <a:solidFill>
                  <a:srgbClr val="182835"/>
                </a:solidFill>
              </a:rPr>
              <a:t>self improving.</a:t>
            </a:r>
          </a:p>
          <a:p>
            <a:pPr lvl="1"/>
            <a:r>
              <a:rPr lang="en-US" dirty="0">
                <a:solidFill>
                  <a:srgbClr val="182835"/>
                </a:solidFill>
              </a:rPr>
              <a:t>Where there is/are </a:t>
            </a:r>
            <a:r>
              <a:rPr lang="en-US" b="1" dirty="0">
                <a:solidFill>
                  <a:srgbClr val="182835"/>
                </a:solidFill>
              </a:rPr>
              <a:t>no more:</a:t>
            </a:r>
          </a:p>
          <a:p>
            <a:pPr lvl="2"/>
            <a:r>
              <a:rPr lang="en-US" dirty="0">
                <a:solidFill>
                  <a:srgbClr val="182835"/>
                </a:solidFill>
              </a:rPr>
              <a:t>Wandering and/or searching</a:t>
            </a:r>
          </a:p>
          <a:p>
            <a:pPr lvl="2"/>
            <a:r>
              <a:rPr lang="en-US" dirty="0">
                <a:solidFill>
                  <a:srgbClr val="182835"/>
                </a:solidFill>
              </a:rPr>
              <a:t>Waiting or delays</a:t>
            </a:r>
          </a:p>
          <a:p>
            <a:pPr lvl="2"/>
            <a:r>
              <a:rPr lang="en-US" dirty="0">
                <a:solidFill>
                  <a:srgbClr val="182835"/>
                </a:solidFill>
              </a:rPr>
              <a:t>Secrets hiding spots for tools</a:t>
            </a:r>
          </a:p>
          <a:p>
            <a:pPr lvl="2"/>
            <a:r>
              <a:rPr lang="en-US" dirty="0">
                <a:solidFill>
                  <a:srgbClr val="182835"/>
                </a:solidFill>
              </a:rPr>
              <a:t>Obstacles or detours</a:t>
            </a:r>
          </a:p>
          <a:p>
            <a:pPr lvl="2"/>
            <a:r>
              <a:rPr lang="en-US" dirty="0">
                <a:solidFill>
                  <a:srgbClr val="182835"/>
                </a:solidFill>
              </a:rPr>
              <a:t>Extra pieces, parts, materials, etc.</a:t>
            </a:r>
          </a:p>
          <a:p>
            <a:pPr lvl="2"/>
            <a:r>
              <a:rPr lang="en-US" dirty="0">
                <a:solidFill>
                  <a:srgbClr val="182835"/>
                </a:solidFill>
              </a:rPr>
              <a:t>Injuries</a:t>
            </a:r>
          </a:p>
          <a:p>
            <a:pPr lvl="2"/>
            <a:r>
              <a:rPr lang="en-US" dirty="0">
                <a:solidFill>
                  <a:srgbClr val="182835"/>
                </a:solidFill>
              </a:rPr>
              <a:t>Waste.</a:t>
            </a:r>
          </a:p>
        </p:txBody>
      </p:sp>
      <p:sp>
        <p:nvSpPr>
          <p:cNvPr id="9" name="Date Placeholder 8">
            <a:extLst>
              <a:ext uri="{FF2B5EF4-FFF2-40B4-BE49-F238E27FC236}">
                <a16:creationId xmlns:a16="http://schemas.microsoft.com/office/drawing/2014/main" id="{BCC20615-4E37-4CE8-B59D-05007E18C93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821A8B5-B43C-48CF-A825-0C1141B1418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4BC0D49-164B-4DDE-9334-AB068CC48622}"/>
              </a:ext>
            </a:extLst>
          </p:cNvPr>
          <p:cNvSpPr>
            <a:spLocks noGrp="1"/>
          </p:cNvSpPr>
          <p:nvPr>
            <p:ph type="sldNum" sz="quarter" idx="4"/>
          </p:nvPr>
        </p:nvSpPr>
        <p:spPr/>
        <p:txBody>
          <a:bodyPr/>
          <a:lstStyle/>
          <a:p>
            <a:fld id="{28B83BC3-069B-46AF-A4E6-C99928E1A4FA}" type="slidenum">
              <a:rPr lang="en-US" smtClean="0"/>
              <a:pPr/>
              <a:t>1129</a:t>
            </a:fld>
            <a:endParaRPr lang="en-US" dirty="0"/>
          </a:p>
        </p:txBody>
      </p:sp>
    </p:spTree>
    <p:custDataLst>
      <p:tags r:id="rId1"/>
    </p:custDataLst>
    <p:extLst>
      <p:ext uri="{BB962C8B-B14F-4D97-AF65-F5344CB8AC3E}">
        <p14:creationId xmlns:p14="http://schemas.microsoft.com/office/powerpoint/2010/main" val="19623246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826327"/>
            <a:ext cx="3824514" cy="365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Cost of Poor Quality</a:t>
            </a:r>
          </a:p>
        </p:txBody>
      </p:sp>
      <p:sp>
        <p:nvSpPr>
          <p:cNvPr id="3" name="Content Placeholder 2"/>
          <p:cNvSpPr>
            <a:spLocks noGrp="1"/>
          </p:cNvSpPr>
          <p:nvPr>
            <p:ph idx="1"/>
          </p:nvPr>
        </p:nvSpPr>
        <p:spPr/>
        <p:txBody>
          <a:bodyPr>
            <a:normAutofit/>
          </a:bodyPr>
          <a:lstStyle/>
          <a:p>
            <a:r>
              <a:rPr lang="en-US" dirty="0"/>
              <a:t>The “7 deadly </a:t>
            </a:r>
            <a:r>
              <a:rPr lang="en-US" dirty="0" err="1"/>
              <a:t>muda</a:t>
            </a:r>
            <a:r>
              <a:rPr lang="en-US" dirty="0"/>
              <a:t>” are very important to understand. They are the best way to identify the COPQ.</a:t>
            </a:r>
          </a:p>
          <a:p>
            <a:r>
              <a:rPr lang="en-US" dirty="0"/>
              <a:t>The presence of any muda causes many other forms of inefficiencies and hidden factories to manifest themselves.</a:t>
            </a:r>
          </a:p>
        </p:txBody>
      </p:sp>
      <p:sp>
        <p:nvSpPr>
          <p:cNvPr id="8" name="Rectangle 7"/>
          <p:cNvSpPr/>
          <p:nvPr/>
        </p:nvSpPr>
        <p:spPr>
          <a:xfrm>
            <a:off x="609600" y="2819400"/>
            <a:ext cx="5334000" cy="2369880"/>
          </a:xfrm>
          <a:prstGeom prst="rect">
            <a:avLst/>
          </a:prstGeom>
        </p:spPr>
        <p:txBody>
          <a:bodyPr wrap="square">
            <a:spAutoFit/>
          </a:bodyPr>
          <a:lstStyle/>
          <a:p>
            <a:pPr marL="342900" indent="-342900">
              <a:buFont typeface="Arial" pitchFamily="34" charset="0"/>
              <a:buChar char="•"/>
            </a:pPr>
            <a:r>
              <a:rPr lang="en-US" sz="2400" dirty="0"/>
              <a:t>There are four key categories of costs related to </a:t>
            </a:r>
            <a:r>
              <a:rPr lang="en-US" sz="2400" dirty="0" err="1"/>
              <a:t>muda</a:t>
            </a:r>
            <a:r>
              <a:rPr lang="en-US" sz="2400" dirty="0"/>
              <a:t>:</a:t>
            </a:r>
          </a:p>
          <a:p>
            <a:pPr marL="800100" lvl="2" indent="-342900">
              <a:spcBef>
                <a:spcPts val="600"/>
              </a:spcBef>
              <a:buFont typeface="+mj-lt"/>
              <a:buAutoNum type="arabicPeriod"/>
            </a:pPr>
            <a:r>
              <a:rPr lang="en-US" sz="2000" dirty="0"/>
              <a:t>Costs Related to Production</a:t>
            </a:r>
          </a:p>
          <a:p>
            <a:pPr marL="800100" lvl="2" indent="-342900">
              <a:spcBef>
                <a:spcPts val="600"/>
              </a:spcBef>
              <a:buFont typeface="+mj-lt"/>
              <a:buAutoNum type="arabicPeriod"/>
            </a:pPr>
            <a:r>
              <a:rPr lang="en-US" sz="2000" dirty="0"/>
              <a:t>Costs Related to Prevention</a:t>
            </a:r>
          </a:p>
          <a:p>
            <a:pPr marL="800100" lvl="2" indent="-342900">
              <a:spcBef>
                <a:spcPts val="600"/>
              </a:spcBef>
              <a:buFont typeface="+mj-lt"/>
              <a:buAutoNum type="arabicPeriod"/>
            </a:pPr>
            <a:r>
              <a:rPr lang="en-US" sz="2000" dirty="0"/>
              <a:t>Costs Related to Detection</a:t>
            </a:r>
          </a:p>
          <a:p>
            <a:pPr marL="800100" lvl="2" indent="-342900">
              <a:spcBef>
                <a:spcPts val="600"/>
              </a:spcBef>
              <a:buFont typeface="+mj-lt"/>
              <a:buAutoNum type="arabicPeriod"/>
            </a:pPr>
            <a:r>
              <a:rPr lang="en-US" sz="2000" dirty="0"/>
              <a:t>Costs Related to Obligation</a:t>
            </a:r>
          </a:p>
        </p:txBody>
      </p:sp>
      <p:sp>
        <p:nvSpPr>
          <p:cNvPr id="7" name="Date Placeholder 6">
            <a:extLst>
              <a:ext uri="{FF2B5EF4-FFF2-40B4-BE49-F238E27FC236}">
                <a16:creationId xmlns:a16="http://schemas.microsoft.com/office/drawing/2014/main" id="{C56F88BC-0234-4208-BF33-C8D23837AB6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2E9AB8E-6C41-43CC-971E-8945975CD4A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A55A1CA-2F13-4169-9E5E-EE9700467E89}"/>
              </a:ext>
            </a:extLst>
          </p:cNvPr>
          <p:cNvSpPr>
            <a:spLocks noGrp="1"/>
          </p:cNvSpPr>
          <p:nvPr>
            <p:ph type="sldNum" sz="quarter" idx="4"/>
          </p:nvPr>
        </p:nvSpPr>
        <p:spPr/>
        <p:txBody>
          <a:bodyPr/>
          <a:lstStyle/>
          <a:p>
            <a:fld id="{28B83BC3-069B-46AF-A4E6-C99928E1A4FA}" type="slidenum">
              <a:rPr lang="en-US" smtClean="0"/>
              <a:pPr/>
              <a:t>113</a:t>
            </a:fld>
            <a:endParaRPr lang="en-US" dirty="0"/>
          </a:p>
        </p:txBody>
      </p:sp>
    </p:spTree>
    <p:custDataLst>
      <p:tags r:id="rId1"/>
    </p:custDataLst>
    <p:extLst>
      <p:ext uri="{BB962C8B-B14F-4D97-AF65-F5344CB8AC3E}">
        <p14:creationId xmlns:p14="http://schemas.microsoft.com/office/powerpoint/2010/main" val="4206697542"/>
      </p:ext>
    </p:extLst>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Benefits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9" name="Date Placeholder 8">
            <a:extLst>
              <a:ext uri="{FF2B5EF4-FFF2-40B4-BE49-F238E27FC236}">
                <a16:creationId xmlns:a16="http://schemas.microsoft.com/office/drawing/2014/main" id="{339304CA-8A7A-410F-A136-EF967A2FB55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6AC7CBB-F150-42D3-A11A-8DFEE93838E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689C1FE-03FE-4714-815F-49C6ED1548EB}"/>
              </a:ext>
            </a:extLst>
          </p:cNvPr>
          <p:cNvSpPr>
            <a:spLocks noGrp="1"/>
          </p:cNvSpPr>
          <p:nvPr>
            <p:ph type="sldNum" sz="quarter" idx="4"/>
          </p:nvPr>
        </p:nvSpPr>
        <p:spPr/>
        <p:txBody>
          <a:bodyPr/>
          <a:lstStyle/>
          <a:p>
            <a:fld id="{28B83BC3-069B-46AF-A4E6-C99928E1A4FA}" type="slidenum">
              <a:rPr lang="en-US" smtClean="0"/>
              <a:pPr/>
              <a:t>1130</a:t>
            </a:fld>
            <a:endParaRPr lang="en-US" dirty="0"/>
          </a:p>
        </p:txBody>
      </p:sp>
    </p:spTree>
    <p:custDataLst>
      <p:tags r:id="rId1"/>
    </p:custDataLst>
    <p:extLst>
      <p:ext uri="{BB962C8B-B14F-4D97-AF65-F5344CB8AC3E}">
        <p14:creationId xmlns:p14="http://schemas.microsoft.com/office/powerpoint/2010/main" val="3458080980"/>
      </p:ext>
    </p:extLst>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5S Systems Reported Results </a:t>
            </a:r>
          </a:p>
        </p:txBody>
      </p:sp>
      <p:sp>
        <p:nvSpPr>
          <p:cNvPr id="3" name="Content Placeholder 2"/>
          <p:cNvSpPr>
            <a:spLocks noGrp="1"/>
          </p:cNvSpPr>
          <p:nvPr>
            <p:ph idx="1"/>
          </p:nvPr>
        </p:nvSpPr>
        <p:spPr/>
        <p:txBody>
          <a:bodyPr>
            <a:noAutofit/>
          </a:bodyPr>
          <a:lstStyle/>
          <a:p>
            <a:r>
              <a:rPr lang="en-US" dirty="0"/>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9" name="Date Placeholder 8">
            <a:extLst>
              <a:ext uri="{FF2B5EF4-FFF2-40B4-BE49-F238E27FC236}">
                <a16:creationId xmlns:a16="http://schemas.microsoft.com/office/drawing/2014/main" id="{481936E4-202B-4D69-9235-2676414E450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DCA5E1A-5D3C-4AB8-A7CB-6B2BA60BC4F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5888F46-3771-40DC-8A29-7728DB6C7FB1}"/>
              </a:ext>
            </a:extLst>
          </p:cNvPr>
          <p:cNvSpPr>
            <a:spLocks noGrp="1"/>
          </p:cNvSpPr>
          <p:nvPr>
            <p:ph type="sldNum" sz="quarter" idx="4"/>
          </p:nvPr>
        </p:nvSpPr>
        <p:spPr/>
        <p:txBody>
          <a:bodyPr/>
          <a:lstStyle/>
          <a:p>
            <a:fld id="{28B83BC3-069B-46AF-A4E6-C99928E1A4FA}" type="slidenum">
              <a:rPr lang="en-US" smtClean="0"/>
              <a:pPr/>
              <a:t>1131</a:t>
            </a:fld>
            <a:endParaRPr lang="en-US" dirty="0"/>
          </a:p>
        </p:txBody>
      </p:sp>
    </p:spTree>
    <p:custDataLst>
      <p:tags r:id="rId1"/>
    </p:custDataLst>
    <p:extLst>
      <p:ext uri="{BB962C8B-B14F-4D97-AF65-F5344CB8AC3E}">
        <p14:creationId xmlns:p14="http://schemas.microsoft.com/office/powerpoint/2010/main" val="1807430804"/>
      </p:ext>
    </p:extLst>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276600" y="1066800"/>
            <a:ext cx="7848600" cy="5486400"/>
          </a:xfrm>
        </p:spPr>
        <p:txBody>
          <a:bodyPr>
            <a:normAutofit/>
          </a:bodyPr>
          <a:lstStyle/>
          <a:p>
            <a:r>
              <a:rPr lang="en-US" dirty="0"/>
              <a:t>Go through all tools, parts, equipment, supply, and materials in the workplace.</a:t>
            </a:r>
          </a:p>
          <a:p>
            <a:endParaRPr lang="en-US" dirty="0"/>
          </a:p>
          <a:p>
            <a:r>
              <a:rPr lang="en-US" dirty="0"/>
              <a:t>Categorize into two major groups: needed and unneeded.</a:t>
            </a:r>
          </a:p>
          <a:p>
            <a:endParaRPr lang="en-US" dirty="0"/>
          </a:p>
          <a:p>
            <a:r>
              <a:rPr lang="en-US" dirty="0"/>
              <a:t>Eliminate unneeded items from the workplace. Dispose of or recycle those items.</a:t>
            </a:r>
          </a:p>
          <a:p>
            <a:endParaRPr lang="en-US" dirty="0"/>
          </a:p>
          <a:p>
            <a:r>
              <a:rPr lang="en-US" dirty="0"/>
              <a:t>Keep need items and sort in order of priority. </a:t>
            </a:r>
            <a:r>
              <a:rPr lang="en-US" b="1" dirty="0"/>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660400" y="1447800"/>
            <a:ext cx="2438400" cy="2633472"/>
          </a:xfrm>
          <a:prstGeom prst="rect">
            <a:avLst/>
          </a:prstGeom>
        </p:spPr>
      </p:pic>
      <p:sp>
        <p:nvSpPr>
          <p:cNvPr id="10" name="Date Placeholder 9">
            <a:extLst>
              <a:ext uri="{FF2B5EF4-FFF2-40B4-BE49-F238E27FC236}">
                <a16:creationId xmlns:a16="http://schemas.microsoft.com/office/drawing/2014/main" id="{6B19CDE4-7C7D-4E85-B214-D63368C15D2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B5D7B26-48B7-474D-AE23-BF85358F3A8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91E3BE6-811C-4EB7-B4B1-8CCE7E29B0CD}"/>
              </a:ext>
            </a:extLst>
          </p:cNvPr>
          <p:cNvSpPr>
            <a:spLocks noGrp="1"/>
          </p:cNvSpPr>
          <p:nvPr>
            <p:ph type="sldNum" sz="quarter" idx="4"/>
          </p:nvPr>
        </p:nvSpPr>
        <p:spPr/>
        <p:txBody>
          <a:bodyPr/>
          <a:lstStyle/>
          <a:p>
            <a:fld id="{28B83BC3-069B-46AF-A4E6-C99928E1A4FA}" type="slidenum">
              <a:rPr lang="en-US" smtClean="0"/>
              <a:pPr/>
              <a:t>1132</a:t>
            </a:fld>
            <a:endParaRPr lang="en-US" dirty="0"/>
          </a:p>
        </p:txBody>
      </p:sp>
    </p:spTree>
    <p:custDataLst>
      <p:tags r:id="rId1"/>
    </p:custDataLst>
    <p:extLst>
      <p:ext uri="{BB962C8B-B14F-4D97-AF65-F5344CB8AC3E}">
        <p14:creationId xmlns:p14="http://schemas.microsoft.com/office/powerpoint/2010/main" val="3222737437"/>
      </p:ext>
    </p:extLst>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026905" y="1586754"/>
            <a:ext cx="70866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pPr lvl="1"/>
            <a:r>
              <a:rPr lang="en-US" dirty="0">
                <a:solidFill>
                  <a:srgbClr val="182835"/>
                </a:solidFill>
              </a:rPr>
              <a:t>Label each needed item.</a:t>
            </a:r>
          </a:p>
          <a:p>
            <a:pPr lvl="1"/>
            <a:r>
              <a:rPr lang="en-US" dirty="0">
                <a:solidFill>
                  <a:srgbClr val="182835"/>
                </a:solidFill>
              </a:rPr>
              <a:t>Store items at their best locations so that the workers can find them easily whenever they needed any item.</a:t>
            </a:r>
          </a:p>
          <a:p>
            <a:pPr lvl="1"/>
            <a:r>
              <a:rPr lang="en-US" dirty="0">
                <a:solidFill>
                  <a:srgbClr val="182835"/>
                </a:solidFill>
              </a:rPr>
              <a:t>Reduce the motion and time required to locate and obtain any item whenever it is needed. </a:t>
            </a:r>
          </a:p>
          <a:p>
            <a:pPr lvl="1"/>
            <a:r>
              <a:rPr lang="en-US" dirty="0">
                <a:solidFill>
                  <a:srgbClr val="182835"/>
                </a:solidFill>
              </a:rPr>
              <a:t>Promote an efficient work flow path.</a:t>
            </a:r>
          </a:p>
          <a:p>
            <a:pPr lvl="1"/>
            <a:r>
              <a:rPr lang="en-US" dirty="0">
                <a:solidFill>
                  <a:srgbClr val="182835"/>
                </a:solidFill>
              </a:rPr>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1600201"/>
            <a:ext cx="2975304"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07BD9D19-4B5A-4424-9DFF-5A9435F4505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A31647E-7693-4EDA-B24C-D426D8A12BD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3748C25-5F8F-4552-956E-CDA4C14A7BA3}"/>
              </a:ext>
            </a:extLst>
          </p:cNvPr>
          <p:cNvSpPr>
            <a:spLocks noGrp="1"/>
          </p:cNvSpPr>
          <p:nvPr>
            <p:ph type="sldNum" sz="quarter" idx="4"/>
          </p:nvPr>
        </p:nvSpPr>
        <p:spPr/>
        <p:txBody>
          <a:bodyPr/>
          <a:lstStyle/>
          <a:p>
            <a:fld id="{28B83BC3-069B-46AF-A4E6-C99928E1A4FA}" type="slidenum">
              <a:rPr lang="en-US" smtClean="0"/>
              <a:pPr/>
              <a:t>1133</a:t>
            </a:fld>
            <a:endParaRPr lang="en-US" dirty="0"/>
          </a:p>
        </p:txBody>
      </p:sp>
    </p:spTree>
    <p:custDataLst>
      <p:tags r:id="rId1"/>
    </p:custDataLst>
    <p:extLst>
      <p:ext uri="{BB962C8B-B14F-4D97-AF65-F5344CB8AC3E}">
        <p14:creationId xmlns:p14="http://schemas.microsoft.com/office/powerpoint/2010/main" val="1353438000"/>
      </p:ext>
    </p:extLst>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3048000" y="1143000"/>
            <a:ext cx="80772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24384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a:extLst>
              <a:ext uri="{FF2B5EF4-FFF2-40B4-BE49-F238E27FC236}">
                <a16:creationId xmlns:a16="http://schemas.microsoft.com/office/drawing/2014/main" id="{7F2A8406-3E3A-4EB0-B424-3E3AC827FD2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45F2544-FD32-4AB1-A3A2-126D095CE4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9D0737E-8316-47A6-B39B-E11A9ED89184}"/>
              </a:ext>
            </a:extLst>
          </p:cNvPr>
          <p:cNvSpPr>
            <a:spLocks noGrp="1"/>
          </p:cNvSpPr>
          <p:nvPr>
            <p:ph type="sldNum" sz="quarter" idx="4"/>
          </p:nvPr>
        </p:nvSpPr>
        <p:spPr/>
        <p:txBody>
          <a:bodyPr/>
          <a:lstStyle/>
          <a:p>
            <a:fld id="{28B83BC3-069B-46AF-A4E6-C99928E1A4FA}" type="slidenum">
              <a:rPr lang="en-US" smtClean="0"/>
              <a:pPr/>
              <a:t>1134</a:t>
            </a:fld>
            <a:endParaRPr lang="en-US" dirty="0"/>
          </a:p>
        </p:txBody>
      </p:sp>
    </p:spTree>
    <p:custDataLst>
      <p:tags r:id="rId1"/>
    </p:custDataLst>
    <p:extLst>
      <p:ext uri="{BB962C8B-B14F-4D97-AF65-F5344CB8AC3E}">
        <p14:creationId xmlns:p14="http://schemas.microsoft.com/office/powerpoint/2010/main" val="1978212014"/>
      </p:ext>
    </p:extLst>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 )</a:t>
            </a:r>
          </a:p>
        </p:txBody>
      </p:sp>
      <p:sp>
        <p:nvSpPr>
          <p:cNvPr id="3" name="Content Placeholder 2"/>
          <p:cNvSpPr>
            <a:spLocks noGrp="1"/>
          </p:cNvSpPr>
          <p:nvPr>
            <p:ph idx="1"/>
          </p:nvPr>
        </p:nvSpPr>
        <p:spPr/>
        <p:txBody>
          <a:bodyPr>
            <a:normAutofit/>
          </a:bodyPr>
          <a:lstStyle/>
          <a:p>
            <a:r>
              <a:rPr lang="en-US" b="1" dirty="0">
                <a:solidFill>
                  <a:srgbClr val="182835"/>
                </a:solidFill>
              </a:rPr>
              <a:t>Standardize </a:t>
            </a:r>
            <a:r>
              <a:rPr lang="en-US" dirty="0">
                <a:solidFill>
                  <a:srgbClr val="182835"/>
                </a:solidFill>
              </a:rPr>
              <a:t>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9" name="Date Placeholder 8">
            <a:extLst>
              <a:ext uri="{FF2B5EF4-FFF2-40B4-BE49-F238E27FC236}">
                <a16:creationId xmlns:a16="http://schemas.microsoft.com/office/drawing/2014/main" id="{E7A8A8CC-B83E-4B40-B302-B1814FE3D9E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92EE481-9AD1-4B8D-9A9D-13D8CA09D42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20F5D94-7785-44FF-B22A-9DF2104AAE18}"/>
              </a:ext>
            </a:extLst>
          </p:cNvPr>
          <p:cNvSpPr>
            <a:spLocks noGrp="1"/>
          </p:cNvSpPr>
          <p:nvPr>
            <p:ph type="sldNum" sz="quarter" idx="4"/>
          </p:nvPr>
        </p:nvSpPr>
        <p:spPr/>
        <p:txBody>
          <a:bodyPr/>
          <a:lstStyle/>
          <a:p>
            <a:fld id="{28B83BC3-069B-46AF-A4E6-C99928E1A4FA}" type="slidenum">
              <a:rPr lang="en-US" smtClean="0"/>
              <a:pPr/>
              <a:t>1135</a:t>
            </a:fld>
            <a:endParaRPr lang="en-US" dirty="0"/>
          </a:p>
        </p:txBody>
      </p:sp>
    </p:spTree>
    <p:custDataLst>
      <p:tags r:id="rId1"/>
    </p:custDataLst>
    <p:extLst>
      <p:ext uri="{BB962C8B-B14F-4D97-AF65-F5344CB8AC3E}">
        <p14:creationId xmlns:p14="http://schemas.microsoft.com/office/powerpoint/2010/main" val="1535249991"/>
      </p:ext>
    </p:extLst>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Sustaining (Shisuke)</a:t>
            </a:r>
            <a:endParaRPr lang="en-US" dirty="0"/>
          </a:p>
        </p:txBody>
      </p:sp>
      <p:sp>
        <p:nvSpPr>
          <p:cNvPr id="3" name="Content Placeholder 2"/>
          <p:cNvSpPr>
            <a:spLocks noGrp="1"/>
          </p:cNvSpPr>
          <p:nvPr>
            <p:ph idx="1"/>
          </p:nvPr>
        </p:nvSpPr>
        <p:spPr/>
        <p:txBody>
          <a:bodyPr/>
          <a:lstStyle/>
          <a:p>
            <a:r>
              <a:rPr lang="en-US"/>
              <a:t>Sustaining in 5S is also called self-discipline.</a:t>
            </a:r>
          </a:p>
          <a:p>
            <a:r>
              <a:rPr lang="en-US"/>
              <a:t>Create the culture in the team to follow the first four S’s consistently.</a:t>
            </a:r>
          </a:p>
          <a:p>
            <a:r>
              <a:rPr lang="en-US"/>
              <a:t>Avoid falling back to the old ways of cluttered and unorganized work environment.</a:t>
            </a:r>
          </a:p>
          <a:p>
            <a:r>
              <a:rPr lang="en-US"/>
              <a:t>Keep the momentum of optimizing the workplace.</a:t>
            </a:r>
          </a:p>
          <a:p>
            <a:r>
              <a:rPr lang="en-US"/>
              <a:t>Promote innovations of workplace improvement.</a:t>
            </a:r>
          </a:p>
          <a:p>
            <a:r>
              <a:rPr lang="en-US"/>
              <a:t>Sustain the first fours S’s using:</a:t>
            </a:r>
          </a:p>
          <a:p>
            <a:pPr lvl="1"/>
            <a:r>
              <a:rPr lang="en-US"/>
              <a:t>5S Maps</a:t>
            </a:r>
          </a:p>
          <a:p>
            <a:pPr lvl="1"/>
            <a:r>
              <a:rPr lang="en-US"/>
              <a:t>5S Schedules</a:t>
            </a:r>
          </a:p>
          <a:p>
            <a:pPr lvl="1"/>
            <a:r>
              <a:rPr lang="en-US"/>
              <a:t>5S Job cycle charts</a:t>
            </a:r>
          </a:p>
          <a:p>
            <a:pPr lvl="1"/>
            <a:r>
              <a:rPr lang="en-US"/>
              <a:t>Integration of regular work duties</a:t>
            </a:r>
          </a:p>
          <a:p>
            <a:pPr lvl="1"/>
            <a:r>
              <a:rPr lang="en-US"/>
              <a:t>5S Blitz schedules</a:t>
            </a:r>
          </a:p>
          <a:p>
            <a:pPr lvl="1"/>
            <a:r>
              <a:rPr lang="en-US"/>
              <a:t>Daily workplace scans.</a:t>
            </a:r>
          </a:p>
          <a:p>
            <a:endParaRPr lang="en-US" dirty="0"/>
          </a:p>
        </p:txBody>
      </p:sp>
      <p:sp>
        <p:nvSpPr>
          <p:cNvPr id="9" name="Date Placeholder 8">
            <a:extLst>
              <a:ext uri="{FF2B5EF4-FFF2-40B4-BE49-F238E27FC236}">
                <a16:creationId xmlns:a16="http://schemas.microsoft.com/office/drawing/2014/main" id="{1E3AD7B5-363D-4B7D-9DE2-15533B1F81F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CD04F94-535E-4A6D-852E-433FA291ED7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24C454C-9F8D-4055-A5B0-85F440F3CAD5}"/>
              </a:ext>
            </a:extLst>
          </p:cNvPr>
          <p:cNvSpPr>
            <a:spLocks noGrp="1"/>
          </p:cNvSpPr>
          <p:nvPr>
            <p:ph type="sldNum" sz="quarter" idx="4"/>
          </p:nvPr>
        </p:nvSpPr>
        <p:spPr/>
        <p:txBody>
          <a:bodyPr/>
          <a:lstStyle/>
          <a:p>
            <a:fld id="{28B83BC3-069B-46AF-A4E6-C99928E1A4FA}" type="slidenum">
              <a:rPr lang="en-US" smtClean="0"/>
              <a:pPr/>
              <a:t>1136</a:t>
            </a:fld>
            <a:endParaRPr lang="en-US" dirty="0"/>
          </a:p>
        </p:txBody>
      </p:sp>
    </p:spTree>
    <p:custDataLst>
      <p:tags r:id="rId1"/>
    </p:custDataLst>
    <p:extLst>
      <p:ext uri="{BB962C8B-B14F-4D97-AF65-F5344CB8AC3E}">
        <p14:creationId xmlns:p14="http://schemas.microsoft.com/office/powerpoint/2010/main" val="3981802745"/>
      </p:ext>
    </p:extLst>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Simplified Summary of 5S</a:t>
            </a:r>
            <a:endParaRPr lang="en-US" dirty="0"/>
          </a:p>
        </p:txBody>
      </p:sp>
      <p:sp>
        <p:nvSpPr>
          <p:cNvPr id="3" name="Content Placeholder 2"/>
          <p:cNvSpPr>
            <a:spLocks noGrp="1"/>
          </p:cNvSpPr>
          <p:nvPr>
            <p:ph idx="1"/>
          </p:nvPr>
        </p:nvSpPr>
        <p:spPr/>
        <p:txBody>
          <a:bodyPr/>
          <a:lstStyle/>
          <a:p>
            <a:r>
              <a:rPr lang="en-US" b="1" dirty="0"/>
              <a:t>Sort</a:t>
            </a:r>
            <a:r>
              <a:rPr lang="en-US" dirty="0"/>
              <a:t> – “when in doubt, move it out.”</a:t>
            </a:r>
          </a:p>
          <a:p>
            <a:endParaRPr lang="en-US" dirty="0"/>
          </a:p>
          <a:p>
            <a:r>
              <a:rPr lang="en-US" b="1" dirty="0"/>
              <a:t>Set in Order </a:t>
            </a:r>
            <a:r>
              <a:rPr lang="en-US" dirty="0"/>
              <a:t>– Organize all necessary tools, parts, and components of production. Use visual ordering techniques wherever possible.</a:t>
            </a:r>
          </a:p>
          <a:p>
            <a:endParaRPr lang="en-US" dirty="0"/>
          </a:p>
          <a:p>
            <a:r>
              <a:rPr lang="en-US" b="1" dirty="0"/>
              <a:t>Shine</a:t>
            </a:r>
            <a:r>
              <a:rPr lang="en-US" dirty="0"/>
              <a:t> – Clean machines and/or work areas. Set regular cleaning schedules and responsibilities.</a:t>
            </a:r>
          </a:p>
          <a:p>
            <a:endParaRPr lang="en-US" dirty="0"/>
          </a:p>
          <a:p>
            <a:r>
              <a:rPr lang="en-US" b="1" dirty="0"/>
              <a:t>Standardize</a:t>
            </a:r>
            <a:r>
              <a:rPr lang="en-US" dirty="0"/>
              <a:t> – Solidify previous three steps, make 5S a regular part of the work environment and everyday life.</a:t>
            </a:r>
          </a:p>
          <a:p>
            <a:endParaRPr lang="en-US" dirty="0"/>
          </a:p>
          <a:p>
            <a:r>
              <a:rPr lang="en-US" b="1" dirty="0"/>
              <a:t>Sustain</a:t>
            </a:r>
            <a:r>
              <a:rPr lang="en-US" dirty="0"/>
              <a:t> – Audit, manage, and comply with established five-s guidelines for your business or facility</a:t>
            </a:r>
          </a:p>
          <a:p>
            <a:endParaRPr lang="en-US" dirty="0"/>
          </a:p>
        </p:txBody>
      </p:sp>
      <p:sp>
        <p:nvSpPr>
          <p:cNvPr id="9" name="Date Placeholder 8">
            <a:extLst>
              <a:ext uri="{FF2B5EF4-FFF2-40B4-BE49-F238E27FC236}">
                <a16:creationId xmlns:a16="http://schemas.microsoft.com/office/drawing/2014/main" id="{4E309509-4D4A-4CDA-A54C-5D77DBFF71E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23D357-170F-4E3A-87A4-56647D456B2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5E13755-89A4-4CFC-B8C9-54C43FE13B2A}"/>
              </a:ext>
            </a:extLst>
          </p:cNvPr>
          <p:cNvSpPr>
            <a:spLocks noGrp="1"/>
          </p:cNvSpPr>
          <p:nvPr>
            <p:ph type="sldNum" sz="quarter" idx="4"/>
          </p:nvPr>
        </p:nvSpPr>
        <p:spPr/>
        <p:txBody>
          <a:bodyPr/>
          <a:lstStyle/>
          <a:p>
            <a:fld id="{28B83BC3-069B-46AF-A4E6-C99928E1A4FA}" type="slidenum">
              <a:rPr lang="en-US" smtClean="0"/>
              <a:pPr/>
              <a:t>1137</a:t>
            </a:fld>
            <a:endParaRPr lang="en-US" dirty="0"/>
          </a:p>
        </p:txBody>
      </p:sp>
    </p:spTree>
    <p:custDataLst>
      <p:tags r:id="rId1"/>
    </p:custDataLst>
    <p:extLst>
      <p:ext uri="{BB962C8B-B14F-4D97-AF65-F5344CB8AC3E}">
        <p14:creationId xmlns:p14="http://schemas.microsoft.com/office/powerpoint/2010/main" val="2730308347"/>
      </p:ext>
    </p:extLst>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5.1.2 Kanban</a:t>
            </a:r>
          </a:p>
        </p:txBody>
      </p:sp>
      <p:sp>
        <p:nvSpPr>
          <p:cNvPr id="8" name="Date Placeholder 7">
            <a:extLst>
              <a:ext uri="{FF2B5EF4-FFF2-40B4-BE49-F238E27FC236}">
                <a16:creationId xmlns:a16="http://schemas.microsoft.com/office/drawing/2014/main" id="{0E12C929-43C9-43E9-BAF4-2D98E1A5176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14AF739-06F3-44D5-AFCA-7181368D7DF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7DC7BF1-CAF9-4BE2-B0A2-63066470B9A6}"/>
              </a:ext>
            </a:extLst>
          </p:cNvPr>
          <p:cNvSpPr>
            <a:spLocks noGrp="1"/>
          </p:cNvSpPr>
          <p:nvPr>
            <p:ph type="sldNum" sz="quarter" idx="4"/>
          </p:nvPr>
        </p:nvSpPr>
        <p:spPr/>
        <p:txBody>
          <a:bodyPr/>
          <a:lstStyle/>
          <a:p>
            <a:fld id="{28B83BC3-069B-46AF-A4E6-C99928E1A4FA}" type="slidenum">
              <a:rPr lang="en-US" smtClean="0"/>
              <a:pPr/>
              <a:t>1138</a:t>
            </a:fld>
            <a:endParaRPr lang="en-US" dirty="0"/>
          </a:p>
        </p:txBody>
      </p:sp>
    </p:spTree>
    <p:custDataLst>
      <p:tags r:id="rId1"/>
    </p:custDataLst>
    <p:extLst>
      <p:ext uri="{BB962C8B-B14F-4D97-AF65-F5344CB8AC3E}">
        <p14:creationId xmlns:p14="http://schemas.microsoft.com/office/powerpoint/2010/main" val="255359256"/>
      </p:ext>
    </p:extLst>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t>
            </a:r>
            <a:r>
              <a:rPr lang="en-US" dirty="0" err="1"/>
              <a:t>Kanban</a:t>
            </a:r>
            <a:r>
              <a:rPr lang="en-US" dirty="0"/>
              <a:t>?</a:t>
            </a:r>
          </a:p>
        </p:txBody>
      </p:sp>
      <p:sp>
        <p:nvSpPr>
          <p:cNvPr id="3" name="Content Placeholder 2"/>
          <p:cNvSpPr>
            <a:spLocks noGrp="1"/>
          </p:cNvSpPr>
          <p:nvPr>
            <p:ph idx="1"/>
          </p:nvPr>
        </p:nvSpPr>
        <p:spPr/>
        <p:txBody>
          <a:bodyPr>
            <a:normAutofit/>
          </a:bodyPr>
          <a:lstStyle/>
          <a:p>
            <a:r>
              <a:rPr lang="en-US" dirty="0"/>
              <a:t>The Japanese word “Kanban” means “signboard.”</a:t>
            </a:r>
          </a:p>
          <a:p>
            <a:endParaRPr lang="en-US" dirty="0"/>
          </a:p>
          <a:p>
            <a:r>
              <a:rPr lang="en-US" b="1" dirty="0"/>
              <a:t>Kanban system </a:t>
            </a:r>
            <a:r>
              <a:rPr lang="en-US" dirty="0"/>
              <a:t>is a “pull” production scheduling system to determine when to produce, what to produce, and how much to produce based on the demand.</a:t>
            </a:r>
          </a:p>
          <a:p>
            <a:endParaRPr lang="en-US" dirty="0"/>
          </a:p>
          <a:p>
            <a:r>
              <a:rPr lang="en-US" dirty="0"/>
              <a:t>It was originally developed by Taiichi Ohno in order to reduce the waste in inventory and increase the speed of responding to the immediate demand.</a:t>
            </a:r>
          </a:p>
        </p:txBody>
      </p:sp>
      <p:sp>
        <p:nvSpPr>
          <p:cNvPr id="9" name="Date Placeholder 8">
            <a:extLst>
              <a:ext uri="{FF2B5EF4-FFF2-40B4-BE49-F238E27FC236}">
                <a16:creationId xmlns:a16="http://schemas.microsoft.com/office/drawing/2014/main" id="{B8B8F8F4-44F9-4FAA-8CAC-3B4759DF2E9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BCF54E-610F-4421-BEB7-FB2C5462A21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710FE26-3D76-4B5C-9A4C-26A0E94C52D2}"/>
              </a:ext>
            </a:extLst>
          </p:cNvPr>
          <p:cNvSpPr>
            <a:spLocks noGrp="1"/>
          </p:cNvSpPr>
          <p:nvPr>
            <p:ph type="sldNum" sz="quarter" idx="4"/>
          </p:nvPr>
        </p:nvSpPr>
        <p:spPr/>
        <p:txBody>
          <a:bodyPr/>
          <a:lstStyle/>
          <a:p>
            <a:fld id="{28B83BC3-069B-46AF-A4E6-C99928E1A4FA}" type="slidenum">
              <a:rPr lang="en-US" smtClean="0"/>
              <a:pPr/>
              <a:t>1139</a:t>
            </a:fld>
            <a:endParaRPr lang="en-US" dirty="0"/>
          </a:p>
        </p:txBody>
      </p:sp>
    </p:spTree>
    <p:custDataLst>
      <p:tags r:id="rId1"/>
    </p:custDataLst>
    <p:extLst>
      <p:ext uri="{BB962C8B-B14F-4D97-AF65-F5344CB8AC3E}">
        <p14:creationId xmlns:p14="http://schemas.microsoft.com/office/powerpoint/2010/main" val="36209258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Production</a:t>
            </a:r>
          </a:p>
        </p:txBody>
      </p:sp>
      <p:sp>
        <p:nvSpPr>
          <p:cNvPr id="3" name="Content Placeholder 2"/>
          <p:cNvSpPr>
            <a:spLocks noGrp="1"/>
          </p:cNvSpPr>
          <p:nvPr>
            <p:ph idx="1"/>
          </p:nvPr>
        </p:nvSpPr>
        <p:spPr/>
        <p:txBody>
          <a:bodyPr>
            <a:normAutofit/>
          </a:bodyPr>
          <a:lstStyle/>
          <a:p>
            <a:r>
              <a:rPr lang="en-US" dirty="0"/>
              <a:t>Costs related to </a:t>
            </a:r>
            <a:r>
              <a:rPr lang="en-US" b="1" dirty="0">
                <a:solidFill>
                  <a:srgbClr val="182835"/>
                </a:solidFill>
              </a:rPr>
              <a:t>production</a:t>
            </a:r>
            <a:r>
              <a:rPr lang="en-US" dirty="0"/>
              <a:t> are the direct costs of the presence of muda. These forms of COPQ are usually understood and easily observable. They are in fact the “7 deadly </a:t>
            </a:r>
            <a:r>
              <a:rPr lang="en-US" dirty="0" err="1"/>
              <a:t>muda</a:t>
            </a:r>
            <a:r>
              <a:rPr lang="en-US" dirty="0"/>
              <a:t>” themselves.</a:t>
            </a:r>
          </a:p>
          <a:p>
            <a:pPr marL="1234440" lvl="2" indent="-457200">
              <a:buFont typeface="+mj-lt"/>
              <a:buAutoNum type="arabicPeriod"/>
            </a:pPr>
            <a:r>
              <a:rPr lang="en-US" dirty="0"/>
              <a:t>Defects</a:t>
            </a:r>
          </a:p>
          <a:p>
            <a:pPr marL="1234440" lvl="2" indent="-457200">
              <a:buFont typeface="+mj-lt"/>
              <a:buAutoNum type="arabicPeriod"/>
            </a:pPr>
            <a:r>
              <a:rPr lang="en-US" dirty="0"/>
              <a:t>Overproduction</a:t>
            </a:r>
          </a:p>
          <a:p>
            <a:pPr marL="1234440" lvl="2" indent="-457200">
              <a:buFont typeface="+mj-lt"/>
              <a:buAutoNum type="arabicPeriod"/>
            </a:pPr>
            <a:r>
              <a:rPr lang="en-US" dirty="0"/>
              <a:t>Over-Processing</a:t>
            </a:r>
          </a:p>
          <a:p>
            <a:pPr marL="1234440" lvl="2" indent="-457200">
              <a:buFont typeface="+mj-lt"/>
              <a:buAutoNum type="arabicPeriod"/>
            </a:pPr>
            <a:r>
              <a:rPr lang="en-US" dirty="0"/>
              <a:t>Inventory</a:t>
            </a:r>
          </a:p>
          <a:p>
            <a:pPr marL="1234440" lvl="2" indent="-457200">
              <a:buFont typeface="+mj-lt"/>
              <a:buAutoNum type="arabicPeriod"/>
            </a:pPr>
            <a:r>
              <a:rPr lang="en-US" dirty="0"/>
              <a:t>Motion</a:t>
            </a:r>
          </a:p>
          <a:p>
            <a:pPr marL="1234440" lvl="2" indent="-457200">
              <a:buFont typeface="+mj-lt"/>
              <a:buAutoNum type="arabicPeriod"/>
            </a:pPr>
            <a:r>
              <a:rPr lang="en-US" dirty="0"/>
              <a:t>Transportation</a:t>
            </a:r>
          </a:p>
          <a:p>
            <a:pPr marL="1234440" lvl="2" indent="-457200">
              <a:buFont typeface="+mj-lt"/>
              <a:buAutoNum type="arabicPeriod"/>
            </a:pPr>
            <a:r>
              <a:rPr lang="en-US" dirty="0"/>
              <a:t>Waiting</a:t>
            </a:r>
          </a:p>
          <a:p>
            <a:pPr lvl="1"/>
            <a:endParaRPr lang="en-US" dirty="0"/>
          </a:p>
        </p:txBody>
      </p:sp>
      <p:sp>
        <p:nvSpPr>
          <p:cNvPr id="6" name="Date Placeholder 5">
            <a:extLst>
              <a:ext uri="{FF2B5EF4-FFF2-40B4-BE49-F238E27FC236}">
                <a16:creationId xmlns:a16="http://schemas.microsoft.com/office/drawing/2014/main" id="{38ECA736-2143-448A-88E2-30A0D77C5A3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D76A951-289F-4C89-B72B-15A3BA4A8A0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8E03CBD-8C92-45A4-8B46-0125C58C8187}"/>
              </a:ext>
            </a:extLst>
          </p:cNvPr>
          <p:cNvSpPr>
            <a:spLocks noGrp="1"/>
          </p:cNvSpPr>
          <p:nvPr>
            <p:ph type="sldNum" sz="quarter" idx="4"/>
          </p:nvPr>
        </p:nvSpPr>
        <p:spPr/>
        <p:txBody>
          <a:bodyPr/>
          <a:lstStyle/>
          <a:p>
            <a:fld id="{28B83BC3-069B-46AF-A4E6-C99928E1A4FA}" type="slidenum">
              <a:rPr lang="en-US" smtClean="0"/>
              <a:pPr/>
              <a:t>114</a:t>
            </a:fld>
            <a:endParaRPr lang="en-US" dirty="0"/>
          </a:p>
        </p:txBody>
      </p:sp>
    </p:spTree>
    <p:custDataLst>
      <p:tags r:id="rId1"/>
    </p:custDataLst>
    <p:extLst>
      <p:ext uri="{BB962C8B-B14F-4D97-AF65-F5344CB8AC3E}">
        <p14:creationId xmlns:p14="http://schemas.microsoft.com/office/powerpoint/2010/main" val="2442699071"/>
      </p:ext>
    </p:extLst>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 System</a:t>
            </a:r>
          </a:p>
        </p:txBody>
      </p:sp>
      <p:sp>
        <p:nvSpPr>
          <p:cNvPr id="3" name="Content Placeholder 2"/>
          <p:cNvSpPr>
            <a:spLocks noGrp="1"/>
          </p:cNvSpPr>
          <p:nvPr>
            <p:ph idx="1"/>
          </p:nvPr>
        </p:nvSpPr>
        <p:spPr/>
        <p:txBody>
          <a:bodyPr>
            <a:normAutofit/>
          </a:bodyPr>
          <a:lstStyle/>
          <a:p>
            <a:r>
              <a:rPr lang="en-US" dirty="0"/>
              <a:t>Kanban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is designed to minimize the in-process inventory and to have the right material with the right amount at the right location at the right time.</a:t>
            </a:r>
          </a:p>
        </p:txBody>
      </p:sp>
      <p:sp>
        <p:nvSpPr>
          <p:cNvPr id="9" name="Date Placeholder 8">
            <a:extLst>
              <a:ext uri="{FF2B5EF4-FFF2-40B4-BE49-F238E27FC236}">
                <a16:creationId xmlns:a16="http://schemas.microsoft.com/office/drawing/2014/main" id="{C9300EF3-8A42-4D6C-B26A-44E9E958830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BC9EDC-91AB-49D0-A7AA-0B222773EE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BB8B1A3-BC4D-4956-B451-3629A475B628}"/>
              </a:ext>
            </a:extLst>
          </p:cNvPr>
          <p:cNvSpPr>
            <a:spLocks noGrp="1"/>
          </p:cNvSpPr>
          <p:nvPr>
            <p:ph type="sldNum" sz="quarter" idx="4"/>
          </p:nvPr>
        </p:nvSpPr>
        <p:spPr/>
        <p:txBody>
          <a:bodyPr/>
          <a:lstStyle/>
          <a:p>
            <a:fld id="{28B83BC3-069B-46AF-A4E6-C99928E1A4FA}" type="slidenum">
              <a:rPr lang="en-US" smtClean="0"/>
              <a:pPr/>
              <a:t>1140</a:t>
            </a:fld>
            <a:endParaRPr lang="en-US" dirty="0"/>
          </a:p>
        </p:txBody>
      </p:sp>
    </p:spTree>
    <p:custDataLst>
      <p:tags r:id="rId1"/>
    </p:custDataLst>
    <p:extLst>
      <p:ext uri="{BB962C8B-B14F-4D97-AF65-F5344CB8AC3E}">
        <p14:creationId xmlns:p14="http://schemas.microsoft.com/office/powerpoint/2010/main" val="1983456062"/>
      </p:ext>
    </p:extLst>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System</a:t>
            </a:r>
            <a:endParaRPr lang="en-US" dirty="0"/>
          </a:p>
        </p:txBody>
      </p:sp>
      <p:sp>
        <p:nvSpPr>
          <p:cNvPr id="3" name="Content Placeholder 2"/>
          <p:cNvSpPr>
            <a:spLocks noGrp="1"/>
          </p:cNvSpPr>
          <p:nvPr>
            <p:ph idx="1"/>
          </p:nvPr>
        </p:nvSpPr>
        <p:spPr/>
        <p:txBody>
          <a:bodyPr/>
          <a:lstStyle/>
          <a:p>
            <a:r>
              <a:rPr lang="en-US"/>
              <a:t>Principles of the Kanban System:</a:t>
            </a:r>
          </a:p>
          <a:p>
            <a:pPr lvl="1"/>
            <a:r>
              <a:rPr lang="en-US"/>
              <a:t>Only produce products with exactly the same amount that customers consume.</a:t>
            </a:r>
          </a:p>
          <a:p>
            <a:pPr lvl="1"/>
            <a:r>
              <a:rPr lang="en-US"/>
              <a:t>Only produce products when customers consume.</a:t>
            </a:r>
          </a:p>
          <a:p>
            <a:endParaRPr lang="en-US"/>
          </a:p>
          <a:p>
            <a:r>
              <a:rPr lang="en-US"/>
              <a:t>The production is driven by the actual demand from the customer side instead of the forecasted demand planned by the staff.</a:t>
            </a:r>
            <a:endParaRPr lang="en-US" dirty="0"/>
          </a:p>
        </p:txBody>
      </p:sp>
      <p:sp>
        <p:nvSpPr>
          <p:cNvPr id="9" name="Date Placeholder 8">
            <a:extLst>
              <a:ext uri="{FF2B5EF4-FFF2-40B4-BE49-F238E27FC236}">
                <a16:creationId xmlns:a16="http://schemas.microsoft.com/office/drawing/2014/main" id="{A205900E-0566-48DA-BF0F-8C832E9655B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A0098BA-5ABA-4BC3-952E-F81ADF1C22C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E7ED07A-85FB-4DB1-83A7-D42EBD931CE8}"/>
              </a:ext>
            </a:extLst>
          </p:cNvPr>
          <p:cNvSpPr>
            <a:spLocks noGrp="1"/>
          </p:cNvSpPr>
          <p:nvPr>
            <p:ph type="sldNum" sz="quarter" idx="4"/>
          </p:nvPr>
        </p:nvSpPr>
        <p:spPr/>
        <p:txBody>
          <a:bodyPr/>
          <a:lstStyle/>
          <a:p>
            <a:fld id="{28B83BC3-069B-46AF-A4E6-C99928E1A4FA}" type="slidenum">
              <a:rPr lang="en-US" smtClean="0"/>
              <a:pPr/>
              <a:t>1141</a:t>
            </a:fld>
            <a:endParaRPr lang="en-US" dirty="0"/>
          </a:p>
        </p:txBody>
      </p:sp>
    </p:spTree>
    <p:custDataLst>
      <p:tags r:id="rId1"/>
    </p:custDataLst>
    <p:extLst>
      <p:ext uri="{BB962C8B-B14F-4D97-AF65-F5344CB8AC3E}">
        <p14:creationId xmlns:p14="http://schemas.microsoft.com/office/powerpoint/2010/main" val="770827801"/>
      </p:ext>
    </p:extLst>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Kanban Card</a:t>
            </a:r>
            <a:endParaRPr lang="en-US" dirty="0"/>
          </a:p>
        </p:txBody>
      </p:sp>
      <p:sp>
        <p:nvSpPr>
          <p:cNvPr id="3" name="Content Placeholder 2"/>
          <p:cNvSpPr>
            <a:spLocks noGrp="1"/>
          </p:cNvSpPr>
          <p:nvPr>
            <p:ph idx="1"/>
          </p:nvPr>
        </p:nvSpPr>
        <p:spPr/>
        <p:txBody>
          <a:bodyPr/>
          <a:lstStyle/>
          <a:p>
            <a:r>
              <a:rPr lang="en-US"/>
              <a:t>The Kanban card is the ticket or signal to authorize the production or movement of materials. It is the message of asking for more.</a:t>
            </a:r>
          </a:p>
          <a:p>
            <a:endParaRPr lang="en-US"/>
          </a:p>
          <a:p>
            <a:r>
              <a:rPr lang="en-US"/>
              <a:t>It is sent from the end customer up to the chain of production.</a:t>
            </a:r>
          </a:p>
          <a:p>
            <a:endParaRPr lang="en-US"/>
          </a:p>
          <a:p>
            <a:r>
              <a:rPr lang="en-US"/>
              <a:t>Upon receiving of a Kanban card, the production station would start to produce goods.</a:t>
            </a:r>
          </a:p>
          <a:p>
            <a:endParaRPr lang="en-US"/>
          </a:p>
          <a:p>
            <a:r>
              <a:rPr lang="en-US"/>
              <a:t>The Kanban card can be a physical card or an electronic signal.</a:t>
            </a:r>
            <a:endParaRPr lang="en-US" dirty="0"/>
          </a:p>
        </p:txBody>
      </p:sp>
      <p:sp>
        <p:nvSpPr>
          <p:cNvPr id="9" name="Date Placeholder 8">
            <a:extLst>
              <a:ext uri="{FF2B5EF4-FFF2-40B4-BE49-F238E27FC236}">
                <a16:creationId xmlns:a16="http://schemas.microsoft.com/office/drawing/2014/main" id="{9C7173D4-3E6B-4725-BA5F-77980690E75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BC06533-A7D3-4212-BD63-E9674B6394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9A3214D-4321-4D29-B02E-3BADB3789760}"/>
              </a:ext>
            </a:extLst>
          </p:cNvPr>
          <p:cNvSpPr>
            <a:spLocks noGrp="1"/>
          </p:cNvSpPr>
          <p:nvPr>
            <p:ph type="sldNum" sz="quarter" idx="4"/>
          </p:nvPr>
        </p:nvSpPr>
        <p:spPr/>
        <p:txBody>
          <a:bodyPr/>
          <a:lstStyle/>
          <a:p>
            <a:fld id="{28B83BC3-069B-46AF-A4E6-C99928E1A4FA}" type="slidenum">
              <a:rPr lang="en-US" smtClean="0"/>
              <a:pPr/>
              <a:t>1142</a:t>
            </a:fld>
            <a:endParaRPr lang="en-US" dirty="0"/>
          </a:p>
        </p:txBody>
      </p:sp>
    </p:spTree>
    <p:custDataLst>
      <p:tags r:id="rId1"/>
    </p:custDataLst>
    <p:extLst>
      <p:ext uri="{BB962C8B-B14F-4D97-AF65-F5344CB8AC3E}">
        <p14:creationId xmlns:p14="http://schemas.microsoft.com/office/powerpoint/2010/main" val="2099162538"/>
      </p:ext>
    </p:extLst>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Example</a:t>
            </a:r>
          </a:p>
        </p:txBody>
      </p:sp>
      <p:sp>
        <p:nvSpPr>
          <p:cNvPr id="3" name="Content Placeholder 2"/>
          <p:cNvSpPr>
            <a:spLocks noGrp="1"/>
          </p:cNvSpPr>
          <p:nvPr>
            <p:ph idx="1"/>
          </p:nvPr>
        </p:nvSpPr>
        <p:spPr/>
        <p:txBody>
          <a:bodyPr>
            <a:normAutofit lnSpcReduction="10000"/>
          </a:bodyPr>
          <a:lstStyle/>
          <a:p>
            <a:r>
              <a:rPr lang="en-US" dirty="0"/>
              <a:t>The simplest example of a Kanban system is the supermarket operation.</a:t>
            </a:r>
          </a:p>
          <a:p>
            <a:endParaRPr lang="en-US" dirty="0"/>
          </a:p>
          <a:p>
            <a:r>
              <a:rPr lang="en-US" dirty="0"/>
              <a:t>Customers visit the supermarkets and buy what they need.</a:t>
            </a:r>
          </a:p>
          <a:p>
            <a:endParaRPr lang="en-US" dirty="0"/>
          </a:p>
          <a:p>
            <a:r>
              <a:rPr lang="en-US" dirty="0"/>
              <a:t>The checkout scanners send electronic Kanban cards to the local warehouse asking for more when the items are sold to customers.</a:t>
            </a:r>
          </a:p>
          <a:p>
            <a:endParaRPr lang="en-US" dirty="0"/>
          </a:p>
          <a:p>
            <a:r>
              <a:rPr lang="en-US" dirty="0"/>
              <a:t>When the warehouse receives the Kanban cards, it starts to replenish the exact goods being sold.</a:t>
            </a:r>
          </a:p>
          <a:p>
            <a:endParaRPr lang="en-US" dirty="0"/>
          </a:p>
          <a:p>
            <a:r>
              <a:rPr lang="en-US" dirty="0"/>
              <a:t>It the warehouse prepares more than what Kanban cards require, the goods would become obsolete. If it prepares less, the supermarket would not have the goods available when customers need them.</a:t>
            </a:r>
          </a:p>
        </p:txBody>
      </p:sp>
      <p:sp>
        <p:nvSpPr>
          <p:cNvPr id="9" name="Date Placeholder 8">
            <a:extLst>
              <a:ext uri="{FF2B5EF4-FFF2-40B4-BE49-F238E27FC236}">
                <a16:creationId xmlns:a16="http://schemas.microsoft.com/office/drawing/2014/main" id="{8256353C-9C0B-43B9-93FE-2F3DE6CD046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47369EA-E6E4-48CE-B314-A1E575E678F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6E5CDAB-F866-47E5-8231-1BB27090C34D}"/>
              </a:ext>
            </a:extLst>
          </p:cNvPr>
          <p:cNvSpPr>
            <a:spLocks noGrp="1"/>
          </p:cNvSpPr>
          <p:nvPr>
            <p:ph type="sldNum" sz="quarter" idx="4"/>
          </p:nvPr>
        </p:nvSpPr>
        <p:spPr/>
        <p:txBody>
          <a:bodyPr/>
          <a:lstStyle/>
          <a:p>
            <a:fld id="{28B83BC3-069B-46AF-A4E6-C99928E1A4FA}" type="slidenum">
              <a:rPr lang="en-US" smtClean="0"/>
              <a:pPr/>
              <a:t>1143</a:t>
            </a:fld>
            <a:endParaRPr lang="en-US" dirty="0"/>
          </a:p>
        </p:txBody>
      </p:sp>
    </p:spTree>
    <p:custDataLst>
      <p:tags r:id="rId1"/>
    </p:custDataLst>
    <p:extLst>
      <p:ext uri="{BB962C8B-B14F-4D97-AF65-F5344CB8AC3E}">
        <p14:creationId xmlns:p14="http://schemas.microsoft.com/office/powerpoint/2010/main" val="1459744373"/>
      </p:ext>
    </p:extLst>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Kanban</a:t>
            </a:r>
            <a:r>
              <a:rPr lang="en-US" dirty="0"/>
              <a:t> System Benefits</a:t>
            </a:r>
          </a:p>
        </p:txBody>
      </p:sp>
      <p:sp>
        <p:nvSpPr>
          <p:cNvPr id="4" name="Content Placeholder 3"/>
          <p:cNvSpPr>
            <a:spLocks noGrp="1"/>
          </p:cNvSpPr>
          <p:nvPr>
            <p:ph idx="1"/>
          </p:nvPr>
        </p:nvSpPr>
        <p:spPr/>
        <p:txBody>
          <a:bodyPr>
            <a:normAutofit lnSpcReduction="10000"/>
          </a:bodyPr>
          <a:lstStyle/>
          <a:p>
            <a:r>
              <a:rPr lang="en-US" dirty="0"/>
              <a:t>Minimize in-process inventory</a:t>
            </a:r>
          </a:p>
          <a:p>
            <a:endParaRPr lang="en-US" dirty="0"/>
          </a:p>
          <a:p>
            <a:r>
              <a:rPr lang="en-US" dirty="0"/>
              <a:t>Free up space occupied by unnecessary inventory</a:t>
            </a:r>
          </a:p>
          <a:p>
            <a:endParaRPr lang="en-US" dirty="0"/>
          </a:p>
          <a:p>
            <a:r>
              <a:rPr lang="en-US" dirty="0"/>
              <a:t>Prevent overproduction</a:t>
            </a:r>
          </a:p>
          <a:p>
            <a:endParaRPr lang="en-US" dirty="0"/>
          </a:p>
          <a:p>
            <a:r>
              <a:rPr lang="en-US" dirty="0"/>
              <a:t>Improve responsiveness to dynamic demand</a:t>
            </a:r>
          </a:p>
          <a:p>
            <a:endParaRPr lang="en-US" dirty="0"/>
          </a:p>
          <a:p>
            <a:r>
              <a:rPr lang="en-US" dirty="0"/>
              <a:t>Avoid the risk of inaccurate demand forecast</a:t>
            </a:r>
          </a:p>
          <a:p>
            <a:endParaRPr lang="en-US" dirty="0"/>
          </a:p>
          <a:p>
            <a:r>
              <a:rPr lang="en-US" dirty="0"/>
              <a:t>Streamline the production flow</a:t>
            </a:r>
          </a:p>
          <a:p>
            <a:endParaRPr lang="en-US" dirty="0"/>
          </a:p>
          <a:p>
            <a:r>
              <a:rPr lang="en-US" dirty="0"/>
              <a:t>Visualize the work flow.</a:t>
            </a:r>
          </a:p>
        </p:txBody>
      </p:sp>
      <p:sp>
        <p:nvSpPr>
          <p:cNvPr id="9" name="Date Placeholder 8">
            <a:extLst>
              <a:ext uri="{FF2B5EF4-FFF2-40B4-BE49-F238E27FC236}">
                <a16:creationId xmlns:a16="http://schemas.microsoft.com/office/drawing/2014/main" id="{DA83813C-33D6-4E77-94F2-208A912A1A7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6802AC1-0129-4128-9B7B-FEEDCEC86DC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5C949D4-6018-49C1-80D8-E6655294A272}"/>
              </a:ext>
            </a:extLst>
          </p:cNvPr>
          <p:cNvSpPr>
            <a:spLocks noGrp="1"/>
          </p:cNvSpPr>
          <p:nvPr>
            <p:ph type="sldNum" sz="quarter" idx="4"/>
          </p:nvPr>
        </p:nvSpPr>
        <p:spPr/>
        <p:txBody>
          <a:bodyPr/>
          <a:lstStyle/>
          <a:p>
            <a:fld id="{28B83BC3-069B-46AF-A4E6-C99928E1A4FA}" type="slidenum">
              <a:rPr lang="en-US" smtClean="0"/>
              <a:pPr/>
              <a:t>1144</a:t>
            </a:fld>
            <a:endParaRPr lang="en-US" dirty="0"/>
          </a:p>
        </p:txBody>
      </p:sp>
    </p:spTree>
    <p:custDataLst>
      <p:tags r:id="rId1"/>
    </p:custDataLst>
    <p:extLst>
      <p:ext uri="{BB962C8B-B14F-4D97-AF65-F5344CB8AC3E}">
        <p14:creationId xmlns:p14="http://schemas.microsoft.com/office/powerpoint/2010/main" val="2784340286"/>
      </p:ext>
    </p:extLst>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5.1.3 Poka-Yoke</a:t>
            </a:r>
          </a:p>
        </p:txBody>
      </p:sp>
      <p:sp>
        <p:nvSpPr>
          <p:cNvPr id="8" name="Date Placeholder 7">
            <a:extLst>
              <a:ext uri="{FF2B5EF4-FFF2-40B4-BE49-F238E27FC236}">
                <a16:creationId xmlns:a16="http://schemas.microsoft.com/office/drawing/2014/main" id="{BE189486-2203-4156-ABE1-4A1CB3E55C3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21F8375-42ED-4A6E-BA7C-D293FF0897C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53AD659-2B3E-42BD-8913-3C94BDDD0112}"/>
              </a:ext>
            </a:extLst>
          </p:cNvPr>
          <p:cNvSpPr>
            <a:spLocks noGrp="1"/>
          </p:cNvSpPr>
          <p:nvPr>
            <p:ph type="sldNum" sz="quarter" idx="4"/>
          </p:nvPr>
        </p:nvSpPr>
        <p:spPr/>
        <p:txBody>
          <a:bodyPr/>
          <a:lstStyle/>
          <a:p>
            <a:fld id="{28B83BC3-069B-46AF-A4E6-C99928E1A4FA}" type="slidenum">
              <a:rPr lang="en-US" smtClean="0"/>
              <a:pPr/>
              <a:t>1145</a:t>
            </a:fld>
            <a:endParaRPr lang="en-US" dirty="0"/>
          </a:p>
        </p:txBody>
      </p:sp>
    </p:spTree>
    <p:custDataLst>
      <p:tags r:id="rId1"/>
    </p:custDataLst>
    <p:extLst>
      <p:ext uri="{BB962C8B-B14F-4D97-AF65-F5344CB8AC3E}">
        <p14:creationId xmlns:p14="http://schemas.microsoft.com/office/powerpoint/2010/main" val="3412558155"/>
      </p:ext>
    </p:extLst>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Poka-Yoke?</a:t>
            </a:r>
            <a:endParaRPr lang="en-US" dirty="0"/>
          </a:p>
        </p:txBody>
      </p:sp>
      <p:sp>
        <p:nvSpPr>
          <p:cNvPr id="3" name="Content Placeholder 2"/>
          <p:cNvSpPr>
            <a:spLocks noGrp="1"/>
          </p:cNvSpPr>
          <p:nvPr>
            <p:ph idx="1"/>
          </p:nvPr>
        </p:nvSpPr>
        <p:spPr/>
        <p:txBody>
          <a:bodyPr/>
          <a:lstStyle/>
          <a:p>
            <a:r>
              <a:rPr lang="en-US"/>
              <a:t>The Japanese term “poka-yoke” means “mistake-proofing.”</a:t>
            </a:r>
          </a:p>
          <a:p>
            <a:endParaRPr lang="en-US"/>
          </a:p>
          <a:p>
            <a:r>
              <a:rPr lang="en-US"/>
              <a:t>It is a mechanism to eliminate defects as early as possible in the process.</a:t>
            </a:r>
          </a:p>
          <a:p>
            <a:endParaRPr lang="en-US"/>
          </a:p>
          <a:p>
            <a:r>
              <a:rPr lang="en-US"/>
              <a:t>It was originally developed by Shigeo Shingo and was initially called “baka-yoke” (fool-proofing).</a:t>
            </a:r>
            <a:endParaRPr lang="en-US" dirty="0"/>
          </a:p>
        </p:txBody>
      </p:sp>
      <p:sp>
        <p:nvSpPr>
          <p:cNvPr id="9" name="Date Placeholder 8">
            <a:extLst>
              <a:ext uri="{FF2B5EF4-FFF2-40B4-BE49-F238E27FC236}">
                <a16:creationId xmlns:a16="http://schemas.microsoft.com/office/drawing/2014/main" id="{EE003B54-0830-473C-A0CA-C2157208383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E15BF3C-5107-499B-AA79-A3C87E19D8A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E721CF8-2A40-4722-AA90-5E67240DAA3A}"/>
              </a:ext>
            </a:extLst>
          </p:cNvPr>
          <p:cNvSpPr>
            <a:spLocks noGrp="1"/>
          </p:cNvSpPr>
          <p:nvPr>
            <p:ph type="sldNum" sz="quarter" idx="4"/>
          </p:nvPr>
        </p:nvSpPr>
        <p:spPr/>
        <p:txBody>
          <a:bodyPr/>
          <a:lstStyle/>
          <a:p>
            <a:fld id="{28B83BC3-069B-46AF-A4E6-C99928E1A4FA}" type="slidenum">
              <a:rPr lang="en-US" smtClean="0"/>
              <a:pPr/>
              <a:t>1146</a:t>
            </a:fld>
            <a:endParaRPr lang="en-US" dirty="0"/>
          </a:p>
        </p:txBody>
      </p:sp>
    </p:spTree>
    <p:custDataLst>
      <p:tags r:id="rId1"/>
    </p:custDataLst>
    <p:extLst>
      <p:ext uri="{BB962C8B-B14F-4D97-AF65-F5344CB8AC3E}">
        <p14:creationId xmlns:p14="http://schemas.microsoft.com/office/powerpoint/2010/main" val="231907360"/>
      </p:ext>
    </p:extLst>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 Types of Poka-Yoke</a:t>
            </a:r>
            <a:endParaRPr lang="en-US" dirty="0"/>
          </a:p>
        </p:txBody>
      </p:sp>
      <p:sp>
        <p:nvSpPr>
          <p:cNvPr id="3" name="Content Placeholder 2"/>
          <p:cNvSpPr>
            <a:spLocks noGrp="1"/>
          </p:cNvSpPr>
          <p:nvPr>
            <p:ph idx="1"/>
          </p:nvPr>
        </p:nvSpPr>
        <p:spPr/>
        <p:txBody>
          <a:bodyPr/>
          <a:lstStyle/>
          <a:p>
            <a:r>
              <a:rPr lang="en-US"/>
              <a:t>Prevention</a:t>
            </a:r>
          </a:p>
          <a:p>
            <a:pPr lvl="1"/>
            <a:r>
              <a:rPr lang="en-US"/>
              <a:t>Preventing defects from occurring</a:t>
            </a:r>
          </a:p>
          <a:p>
            <a:pPr lvl="1"/>
            <a:r>
              <a:rPr lang="en-US"/>
              <a:t>Removing the possibility that an error could occur</a:t>
            </a:r>
          </a:p>
          <a:p>
            <a:pPr lvl="1"/>
            <a:r>
              <a:rPr lang="en-US"/>
              <a:t>Making the occurrence of an error impossible.</a:t>
            </a:r>
          </a:p>
          <a:p>
            <a:endParaRPr lang="en-US"/>
          </a:p>
          <a:p>
            <a:r>
              <a:rPr lang="en-US"/>
              <a:t>Detection</a:t>
            </a:r>
          </a:p>
          <a:p>
            <a:pPr lvl="1"/>
            <a:r>
              <a:rPr lang="en-US"/>
              <a:t>Detecting defects once they occur</a:t>
            </a:r>
          </a:p>
          <a:p>
            <a:pPr lvl="1"/>
            <a:r>
              <a:rPr lang="en-US"/>
              <a:t>Highlighting defects to draw workers’ attention immediately </a:t>
            </a:r>
          </a:p>
          <a:p>
            <a:pPr lvl="1"/>
            <a:r>
              <a:rPr lang="en-US"/>
              <a:t>Correcting defects so that they would not reach the next stage. </a:t>
            </a:r>
          </a:p>
          <a:p>
            <a:endParaRPr lang="en-US" dirty="0"/>
          </a:p>
        </p:txBody>
      </p:sp>
      <p:sp>
        <p:nvSpPr>
          <p:cNvPr id="9" name="Date Placeholder 8">
            <a:extLst>
              <a:ext uri="{FF2B5EF4-FFF2-40B4-BE49-F238E27FC236}">
                <a16:creationId xmlns:a16="http://schemas.microsoft.com/office/drawing/2014/main" id="{2BC6301D-AF64-45E2-A9E6-01B700ECD3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B0FBDC-1B76-4B8B-BBBB-5608E6F0732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A99981C-74E5-4C8A-9C0B-ACC730126CC0}"/>
              </a:ext>
            </a:extLst>
          </p:cNvPr>
          <p:cNvSpPr>
            <a:spLocks noGrp="1"/>
          </p:cNvSpPr>
          <p:nvPr>
            <p:ph type="sldNum" sz="quarter" idx="4"/>
          </p:nvPr>
        </p:nvSpPr>
        <p:spPr/>
        <p:txBody>
          <a:bodyPr/>
          <a:lstStyle/>
          <a:p>
            <a:fld id="{28B83BC3-069B-46AF-A4E6-C99928E1A4FA}" type="slidenum">
              <a:rPr lang="en-US" smtClean="0"/>
              <a:pPr/>
              <a:t>1147</a:t>
            </a:fld>
            <a:endParaRPr lang="en-US" dirty="0"/>
          </a:p>
        </p:txBody>
      </p:sp>
    </p:spTree>
    <p:custDataLst>
      <p:tags r:id="rId1"/>
    </p:custDataLst>
    <p:extLst>
      <p:ext uri="{BB962C8B-B14F-4D97-AF65-F5344CB8AC3E}">
        <p14:creationId xmlns:p14="http://schemas.microsoft.com/office/powerpoint/2010/main" val="848006686"/>
      </p:ext>
    </p:extLst>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Three Methods of Poka-Yoke</a:t>
            </a:r>
          </a:p>
        </p:txBody>
      </p:sp>
      <p:sp>
        <p:nvSpPr>
          <p:cNvPr id="3" name="Content Placeholder 2"/>
          <p:cNvSpPr>
            <a:spLocks noGrp="1"/>
          </p:cNvSpPr>
          <p:nvPr>
            <p:ph idx="1"/>
          </p:nvPr>
        </p:nvSpPr>
        <p:spPr/>
        <p:txBody>
          <a:bodyPr>
            <a:normAutofit/>
          </a:bodyPr>
          <a:lstStyle/>
          <a:p>
            <a:r>
              <a:rPr lang="en-US" dirty="0"/>
              <a:t>Contact Method</a:t>
            </a:r>
          </a:p>
          <a:p>
            <a:pPr lvl="1"/>
            <a:r>
              <a:rPr lang="en-US" dirty="0"/>
              <a:t>Use of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p:txBody>
      </p:sp>
      <p:sp>
        <p:nvSpPr>
          <p:cNvPr id="9" name="Date Placeholder 8">
            <a:extLst>
              <a:ext uri="{FF2B5EF4-FFF2-40B4-BE49-F238E27FC236}">
                <a16:creationId xmlns:a16="http://schemas.microsoft.com/office/drawing/2014/main" id="{6B7E706F-B2D1-43B0-87A5-AF17C347AA9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F050D16-D8DE-48C5-9723-B52E4037ED6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1B4036F-46B8-44C1-B089-76865BD89E8D}"/>
              </a:ext>
            </a:extLst>
          </p:cNvPr>
          <p:cNvSpPr>
            <a:spLocks noGrp="1"/>
          </p:cNvSpPr>
          <p:nvPr>
            <p:ph type="sldNum" sz="quarter" idx="4"/>
          </p:nvPr>
        </p:nvSpPr>
        <p:spPr/>
        <p:txBody>
          <a:bodyPr/>
          <a:lstStyle/>
          <a:p>
            <a:fld id="{28B83BC3-069B-46AF-A4E6-C99928E1A4FA}" type="slidenum">
              <a:rPr lang="en-US" smtClean="0"/>
              <a:pPr/>
              <a:t>1148</a:t>
            </a:fld>
            <a:endParaRPr lang="en-US" dirty="0"/>
          </a:p>
        </p:txBody>
      </p:sp>
    </p:spTree>
    <p:custDataLst>
      <p:tags r:id="rId1"/>
    </p:custDataLst>
    <p:extLst>
      <p:ext uri="{BB962C8B-B14F-4D97-AF65-F5344CB8AC3E}">
        <p14:creationId xmlns:p14="http://schemas.microsoft.com/office/powerpoint/2010/main" val="182291433"/>
      </p:ext>
    </p:extLst>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Poka-Yoke Devices</a:t>
            </a:r>
            <a:endParaRPr lang="en-US" dirty="0"/>
          </a:p>
        </p:txBody>
      </p:sp>
      <p:sp>
        <p:nvSpPr>
          <p:cNvPr id="3" name="Content Placeholder 2"/>
          <p:cNvSpPr>
            <a:spLocks noGrp="1"/>
          </p:cNvSpPr>
          <p:nvPr>
            <p:ph idx="1"/>
          </p:nvPr>
        </p:nvSpPr>
        <p:spPr/>
        <p:txBody>
          <a:bodyPr/>
          <a:lstStyle/>
          <a:p>
            <a:r>
              <a:rPr lang="en-US"/>
              <a:t>We are surrounded by poka-yoke devices daily.</a:t>
            </a:r>
          </a:p>
          <a:p>
            <a:pPr lvl="1"/>
            <a:r>
              <a:rPr lang="en-US"/>
              <a:t>Prevention Devices</a:t>
            </a:r>
          </a:p>
          <a:p>
            <a:pPr lvl="2"/>
            <a:r>
              <a:rPr lang="en-US"/>
              <a:t>Example: the dishwasher does not start to run when the door is open.</a:t>
            </a:r>
          </a:p>
          <a:p>
            <a:pPr lvl="1"/>
            <a:r>
              <a:rPr lang="en-US"/>
              <a:t>Detection Devices</a:t>
            </a:r>
          </a:p>
          <a:p>
            <a:pPr lvl="2"/>
            <a:r>
              <a:rPr lang="en-US"/>
              <a:t>Example: the car starts to beep when the passengers do not buckle their seatbelts.</a:t>
            </a:r>
          </a:p>
          <a:p>
            <a:endParaRPr lang="en-US"/>
          </a:p>
          <a:p>
            <a:r>
              <a:rPr lang="en-US"/>
              <a:t>Poka-yoke devices can be in any format that can quickly and effectively prevent or detect mistakes.</a:t>
            </a:r>
          </a:p>
          <a:p>
            <a:pPr lvl="1"/>
            <a:r>
              <a:rPr lang="en-US"/>
              <a:t>Visual, electrical, mechanical, procedural, human etc.</a:t>
            </a:r>
          </a:p>
          <a:p>
            <a:endParaRPr lang="en-US" dirty="0"/>
          </a:p>
        </p:txBody>
      </p:sp>
      <p:sp>
        <p:nvSpPr>
          <p:cNvPr id="9" name="Date Placeholder 8">
            <a:extLst>
              <a:ext uri="{FF2B5EF4-FFF2-40B4-BE49-F238E27FC236}">
                <a16:creationId xmlns:a16="http://schemas.microsoft.com/office/drawing/2014/main" id="{93B8CB0C-43AB-4212-8233-DA27070B2AF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168B94C-E98D-41D9-80AA-D579D530BEC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74C5575-FFBF-4711-A896-E155FE720CE8}"/>
              </a:ext>
            </a:extLst>
          </p:cNvPr>
          <p:cNvSpPr>
            <a:spLocks noGrp="1"/>
          </p:cNvSpPr>
          <p:nvPr>
            <p:ph type="sldNum" sz="quarter" idx="4"/>
          </p:nvPr>
        </p:nvSpPr>
        <p:spPr/>
        <p:txBody>
          <a:bodyPr/>
          <a:lstStyle/>
          <a:p>
            <a:fld id="{28B83BC3-069B-46AF-A4E6-C99928E1A4FA}" type="slidenum">
              <a:rPr lang="en-US" smtClean="0"/>
              <a:pPr/>
              <a:t>1149</a:t>
            </a:fld>
            <a:endParaRPr lang="en-US" dirty="0"/>
          </a:p>
        </p:txBody>
      </p:sp>
    </p:spTree>
    <p:custDataLst>
      <p:tags r:id="rId1"/>
    </p:custDataLst>
    <p:extLst>
      <p:ext uri="{BB962C8B-B14F-4D97-AF65-F5344CB8AC3E}">
        <p14:creationId xmlns:p14="http://schemas.microsoft.com/office/powerpoint/2010/main" val="20761802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Prevention</a:t>
            </a:r>
          </a:p>
        </p:txBody>
      </p:sp>
      <p:sp>
        <p:nvSpPr>
          <p:cNvPr id="3" name="Content Placeholder 2"/>
          <p:cNvSpPr>
            <a:spLocks noGrp="1"/>
          </p:cNvSpPr>
          <p:nvPr>
            <p:ph idx="1"/>
          </p:nvPr>
        </p:nvSpPr>
        <p:spPr/>
        <p:txBody>
          <a:bodyPr>
            <a:normAutofit/>
          </a:bodyPr>
          <a:lstStyle/>
          <a:p>
            <a:r>
              <a:rPr lang="en-US" dirty="0"/>
              <a:t>Costs related to the </a:t>
            </a:r>
            <a:r>
              <a:rPr lang="en-US" b="1" dirty="0">
                <a:solidFill>
                  <a:srgbClr val="182835"/>
                </a:solidFill>
              </a:rPr>
              <a:t>prevention</a:t>
            </a:r>
            <a:r>
              <a:rPr lang="en-US" dirty="0"/>
              <a:t> of muda are those associated with trying to reduce or eliminate any of the “7 deadly </a:t>
            </a:r>
            <a:r>
              <a:rPr lang="en-US" dirty="0" err="1"/>
              <a:t>muda</a:t>
            </a:r>
            <a:r>
              <a:rPr lang="en-US" dirty="0"/>
              <a:t>.”</a:t>
            </a:r>
          </a:p>
          <a:p>
            <a:pPr lvl="1">
              <a:lnSpc>
                <a:spcPct val="150000"/>
              </a:lnSpc>
            </a:pPr>
            <a:r>
              <a:rPr lang="en-US" dirty="0"/>
              <a:t>Costs for error proofing methods or devices</a:t>
            </a:r>
          </a:p>
          <a:p>
            <a:pPr lvl="1">
              <a:lnSpc>
                <a:spcPct val="150000"/>
              </a:lnSpc>
            </a:pPr>
            <a:r>
              <a:rPr lang="en-US" dirty="0"/>
              <a:t>Costs for process improvement and quality programs</a:t>
            </a:r>
          </a:p>
          <a:p>
            <a:pPr lvl="1">
              <a:lnSpc>
                <a:spcPct val="150000"/>
              </a:lnSpc>
            </a:pPr>
            <a:r>
              <a:rPr lang="en-US" dirty="0"/>
              <a:t>Costs for training and certifications</a:t>
            </a:r>
          </a:p>
          <a:p>
            <a:pPr lvl="1">
              <a:lnSpc>
                <a:spcPct val="150000"/>
              </a:lnSpc>
            </a:pPr>
            <a:r>
              <a:rPr lang="en-US" dirty="0"/>
              <a:t>etc.</a:t>
            </a:r>
          </a:p>
          <a:p>
            <a:endParaRPr lang="en-US" b="1" dirty="0"/>
          </a:p>
          <a:p>
            <a:r>
              <a:rPr lang="en-US" i="1" dirty="0"/>
              <a:t>Any costs </a:t>
            </a:r>
            <a:r>
              <a:rPr lang="en-US" dirty="0"/>
              <a:t>directly associated with the prevention of waste and defects should be included in the COPQ calculation.</a:t>
            </a:r>
          </a:p>
        </p:txBody>
      </p:sp>
      <p:sp>
        <p:nvSpPr>
          <p:cNvPr id="6" name="Date Placeholder 5">
            <a:extLst>
              <a:ext uri="{FF2B5EF4-FFF2-40B4-BE49-F238E27FC236}">
                <a16:creationId xmlns:a16="http://schemas.microsoft.com/office/drawing/2014/main" id="{526073C6-B6A4-4CE1-8396-B3534AC24C3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F6E4CFB-804E-4392-B66C-CF86BE5D91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7ECC942-2E28-4F83-95A4-D2F39E980810}"/>
              </a:ext>
            </a:extLst>
          </p:cNvPr>
          <p:cNvSpPr>
            <a:spLocks noGrp="1"/>
          </p:cNvSpPr>
          <p:nvPr>
            <p:ph type="sldNum" sz="quarter" idx="4"/>
          </p:nvPr>
        </p:nvSpPr>
        <p:spPr/>
        <p:txBody>
          <a:bodyPr/>
          <a:lstStyle/>
          <a:p>
            <a:fld id="{28B83BC3-069B-46AF-A4E6-C99928E1A4FA}" type="slidenum">
              <a:rPr lang="en-US" smtClean="0"/>
              <a:pPr/>
              <a:t>115</a:t>
            </a:fld>
            <a:endParaRPr lang="en-US" dirty="0"/>
          </a:p>
        </p:txBody>
      </p:sp>
    </p:spTree>
    <p:custDataLst>
      <p:tags r:id="rId1"/>
    </p:custDataLst>
    <p:extLst>
      <p:ext uri="{BB962C8B-B14F-4D97-AF65-F5344CB8AC3E}">
        <p14:creationId xmlns:p14="http://schemas.microsoft.com/office/powerpoint/2010/main" val="3130753156"/>
      </p:ext>
    </p:extLst>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to Apply Poka-Yoke</a:t>
            </a:r>
          </a:p>
        </p:txBody>
      </p:sp>
      <p:sp>
        <p:nvSpPr>
          <p:cNvPr id="3" name="Content Placeholder 2"/>
          <p:cNvSpPr>
            <a:spLocks noGrp="1"/>
          </p:cNvSpPr>
          <p:nvPr>
            <p:ph idx="1"/>
          </p:nvPr>
        </p:nvSpPr>
        <p:spPr/>
        <p:txBody>
          <a:bodyPr>
            <a:normAutofit fontScale="92500"/>
          </a:bodyPr>
          <a:lstStyle/>
          <a:p>
            <a:r>
              <a:rPr lang="en-US" dirty="0"/>
              <a:t>Step 1: Identify the process steps in need of mistake proofing.</a:t>
            </a:r>
          </a:p>
          <a:p>
            <a:endParaRPr lang="en-US" dirty="0"/>
          </a:p>
          <a:p>
            <a:r>
              <a:rPr lang="en-US" dirty="0"/>
              <a:t>Step 2: Use the 5-why’s method to analyze the possible mistakes or failures for the process step.</a:t>
            </a:r>
          </a:p>
          <a:p>
            <a:endParaRPr lang="en-US" dirty="0"/>
          </a:p>
          <a:p>
            <a:r>
              <a:rPr lang="en-US" dirty="0"/>
              <a:t>Step 3: Determine the type of poka-yoke: prevention or detection.</a:t>
            </a:r>
          </a:p>
          <a:p>
            <a:endParaRPr lang="en-US" dirty="0"/>
          </a:p>
          <a:p>
            <a:r>
              <a:rPr lang="en-US" dirty="0"/>
              <a:t>Step 4: Determine the method of poka-yoke: contact, constant number, or sequence.</a:t>
            </a:r>
          </a:p>
          <a:p>
            <a:endParaRPr lang="en-US" dirty="0"/>
          </a:p>
          <a:p>
            <a:r>
              <a:rPr lang="en-US" dirty="0"/>
              <a:t>Step 5: Pilot the poka-yoke approach and make any adjustments if needed.</a:t>
            </a:r>
          </a:p>
          <a:p>
            <a:endParaRPr lang="en-US" dirty="0"/>
          </a:p>
          <a:p>
            <a:r>
              <a:rPr lang="en-US" dirty="0"/>
              <a:t>Step 6: Implement poka-yoke in the operating process and maintain the performance.</a:t>
            </a:r>
          </a:p>
        </p:txBody>
      </p:sp>
      <p:sp>
        <p:nvSpPr>
          <p:cNvPr id="9" name="Date Placeholder 8">
            <a:extLst>
              <a:ext uri="{FF2B5EF4-FFF2-40B4-BE49-F238E27FC236}">
                <a16:creationId xmlns:a16="http://schemas.microsoft.com/office/drawing/2014/main" id="{4DF2E683-7C1B-4CDD-A334-C29ADE87BDF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59D96BE-9A1E-41A4-A019-B4BE2910A5C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319BE37-DDFD-4245-A68B-0D17C7D1CD08}"/>
              </a:ext>
            </a:extLst>
          </p:cNvPr>
          <p:cNvSpPr>
            <a:spLocks noGrp="1"/>
          </p:cNvSpPr>
          <p:nvPr>
            <p:ph type="sldNum" sz="quarter" idx="4"/>
          </p:nvPr>
        </p:nvSpPr>
        <p:spPr/>
        <p:txBody>
          <a:bodyPr/>
          <a:lstStyle/>
          <a:p>
            <a:fld id="{28B83BC3-069B-46AF-A4E6-C99928E1A4FA}" type="slidenum">
              <a:rPr lang="en-US" smtClean="0"/>
              <a:pPr/>
              <a:t>1150</a:t>
            </a:fld>
            <a:endParaRPr lang="en-US" dirty="0"/>
          </a:p>
        </p:txBody>
      </p:sp>
    </p:spTree>
    <p:custDataLst>
      <p:tags r:id="rId1"/>
    </p:custDataLst>
    <p:extLst>
      <p:ext uri="{BB962C8B-B14F-4D97-AF65-F5344CB8AC3E}">
        <p14:creationId xmlns:p14="http://schemas.microsoft.com/office/powerpoint/2010/main" val="58130255"/>
      </p:ext>
    </p:extLst>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 Statistical Process Control</a:t>
            </a:r>
          </a:p>
        </p:txBody>
      </p:sp>
      <p:sp>
        <p:nvSpPr>
          <p:cNvPr id="8" name="Date Placeholder 7">
            <a:extLst>
              <a:ext uri="{FF2B5EF4-FFF2-40B4-BE49-F238E27FC236}">
                <a16:creationId xmlns:a16="http://schemas.microsoft.com/office/drawing/2014/main" id="{386BEE34-97A3-4C04-8BFB-18F1859E87C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71260B4-D0F4-49D2-BFCB-918F1A8AC57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D510461-06DE-4362-8143-23D9A3BB2893}"/>
              </a:ext>
            </a:extLst>
          </p:cNvPr>
          <p:cNvSpPr>
            <a:spLocks noGrp="1"/>
          </p:cNvSpPr>
          <p:nvPr>
            <p:ph type="sldNum" sz="quarter" idx="4"/>
          </p:nvPr>
        </p:nvSpPr>
        <p:spPr/>
        <p:txBody>
          <a:bodyPr/>
          <a:lstStyle/>
          <a:p>
            <a:fld id="{28B83BC3-069B-46AF-A4E6-C99928E1A4FA}" type="slidenum">
              <a:rPr lang="en-US" smtClean="0"/>
              <a:pPr/>
              <a:t>1151</a:t>
            </a:fld>
            <a:endParaRPr lang="en-US" dirty="0"/>
          </a:p>
        </p:txBody>
      </p:sp>
    </p:spTree>
    <p:custDataLst>
      <p:tags r:id="rId1"/>
    </p:custDataLst>
    <p:extLst>
      <p:ext uri="{BB962C8B-B14F-4D97-AF65-F5344CB8AC3E}">
        <p14:creationId xmlns:p14="http://schemas.microsoft.com/office/powerpoint/2010/main" val="2174681678"/>
      </p:ext>
    </p:extLst>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p>
          <a:p>
            <a:pPr marL="114300" indent="0">
              <a:lnSpc>
                <a:spcPct val="120000"/>
              </a:lnSpc>
              <a:spcBef>
                <a:spcPts val="384"/>
              </a:spcBef>
              <a:buNone/>
            </a:pPr>
            <a:r>
              <a:rPr lang="en-US" sz="1600" b="1" dirty="0"/>
              <a:t>5.2 Statistical Process Control </a:t>
            </a:r>
            <a:r>
              <a:rPr lang="en-US" sz="1400" b="1" dirty="0"/>
              <a:t>(SPC)</a:t>
            </a:r>
            <a:endParaRPr lang="en-US" sz="1600" b="1" dirty="0"/>
          </a:p>
          <a:p>
            <a:pPr marL="287338" indent="0">
              <a:lnSpc>
                <a:spcPct val="120000"/>
              </a:lnSpc>
              <a:spcBef>
                <a:spcPts val="384"/>
              </a:spcBef>
              <a:buNone/>
            </a:pPr>
            <a:r>
              <a:rPr lang="en-US" sz="1600" dirty="0"/>
              <a:t>5.2.1 Data Collection for SPC</a:t>
            </a:r>
          </a:p>
          <a:p>
            <a:pPr marL="287338" indent="0">
              <a:lnSpc>
                <a:spcPct val="120000"/>
              </a:lnSpc>
              <a:spcBef>
                <a:spcPts val="384"/>
              </a:spcBef>
              <a:buNone/>
            </a:pPr>
            <a:r>
              <a:rPr lang="en-US" sz="1600" dirty="0"/>
              <a:t>5.2.2 I-MR Chart</a:t>
            </a:r>
          </a:p>
          <a:p>
            <a:pPr marL="287338" indent="0">
              <a:lnSpc>
                <a:spcPct val="120000"/>
              </a:lnSpc>
              <a:spcBef>
                <a:spcPts val="384"/>
              </a:spcBef>
              <a:buNone/>
            </a:pPr>
            <a:r>
              <a:rPr lang="en-US" sz="1600" dirty="0"/>
              <a:t>5.2.3 Xbar-R Chart</a:t>
            </a:r>
          </a:p>
          <a:p>
            <a:pPr marL="287338" indent="0">
              <a:lnSpc>
                <a:spcPct val="120000"/>
              </a:lnSpc>
              <a:spcBef>
                <a:spcPts val="384"/>
              </a:spcBef>
              <a:buNone/>
            </a:pPr>
            <a:r>
              <a:rPr lang="en-US" sz="1600" dirty="0"/>
              <a:t>5.2.4 U Chart</a:t>
            </a:r>
          </a:p>
          <a:p>
            <a:pPr marL="287338" indent="0">
              <a:lnSpc>
                <a:spcPct val="120000"/>
              </a:lnSpc>
              <a:spcBef>
                <a:spcPts val="384"/>
              </a:spcBef>
              <a:buNone/>
            </a:pPr>
            <a:r>
              <a:rPr lang="en-US" sz="1600" dirty="0"/>
              <a:t>5.2.5 P Chart</a:t>
            </a:r>
          </a:p>
          <a:p>
            <a:pPr marL="287338" indent="0">
              <a:lnSpc>
                <a:spcPct val="120000"/>
              </a:lnSpc>
              <a:spcBef>
                <a:spcPts val="384"/>
              </a:spcBef>
              <a:buNone/>
            </a:pPr>
            <a:r>
              <a:rPr lang="en-US" sz="1600" dirty="0"/>
              <a:t>5.2.6 NP Chart</a:t>
            </a:r>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endParaRPr lang="en-US" sz="1600" dirty="0"/>
          </a:p>
          <a:p>
            <a:pPr marL="287338" indent="0">
              <a:lnSpc>
                <a:spcPct val="120000"/>
              </a:lnSpc>
              <a:spcBef>
                <a:spcPts val="384"/>
              </a:spcBef>
              <a:buNone/>
            </a:pPr>
            <a:r>
              <a:rPr lang="en-US" sz="1600" dirty="0"/>
              <a:t>5.2.7 X-S chart</a:t>
            </a:r>
          </a:p>
          <a:p>
            <a:pPr marL="287338" indent="0">
              <a:lnSpc>
                <a:spcPct val="120000"/>
              </a:lnSpc>
              <a:spcBef>
                <a:spcPts val="384"/>
              </a:spcBef>
              <a:buNone/>
            </a:pPr>
            <a:r>
              <a:rPr lang="en-US" sz="1600" dirty="0"/>
              <a:t>5.2.8 CumSum Chart</a:t>
            </a:r>
          </a:p>
          <a:p>
            <a:pPr marL="287338" indent="0">
              <a:lnSpc>
                <a:spcPct val="120000"/>
              </a:lnSpc>
              <a:spcBef>
                <a:spcPts val="384"/>
              </a:spcBef>
              <a:buNone/>
            </a:pPr>
            <a:r>
              <a:rPr lang="en-US" sz="1600" dirty="0"/>
              <a:t>5.2.9 EWMA Chart</a:t>
            </a:r>
          </a:p>
          <a:p>
            <a:pPr marL="287338" indent="0">
              <a:lnSpc>
                <a:spcPct val="120000"/>
              </a:lnSpc>
              <a:spcBef>
                <a:spcPts val="384"/>
              </a:spcBef>
              <a:buNone/>
            </a:pPr>
            <a:r>
              <a:rPr lang="en-US" sz="1600" dirty="0"/>
              <a:t>5.2.10 Control Methods</a:t>
            </a:r>
          </a:p>
          <a:p>
            <a:pPr marL="287338" indent="0">
              <a:lnSpc>
                <a:spcPct val="120000"/>
              </a:lnSpc>
              <a:spcBef>
                <a:spcPts val="384"/>
              </a:spcBef>
              <a:buNone/>
            </a:pPr>
            <a:r>
              <a:rPr lang="en-US" sz="1600" dirty="0"/>
              <a:t>5.2.11 Control Chart Anatomy</a:t>
            </a:r>
          </a:p>
          <a:p>
            <a:pPr marL="287338" indent="0">
              <a:lnSpc>
                <a:spcPct val="120000"/>
              </a:lnSpc>
              <a:spcBef>
                <a:spcPts val="384"/>
              </a:spcBef>
              <a:buNone/>
            </a:pPr>
            <a:r>
              <a:rPr lang="en-US" sz="1600" dirty="0"/>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solidFill>
                  <a:schemeClr val="bg1">
                    <a:lumMod val="50000"/>
                  </a:schemeClr>
                </a:solidFill>
              </a:rPr>
              <a:t>5.3 Six Sigma Control Plans</a:t>
            </a:r>
            <a:endParaRPr lang="en-US" sz="1600" u="sng" dirty="0">
              <a:solidFill>
                <a:schemeClr val="bg1">
                  <a:lumMod val="50000"/>
                </a:schemeClr>
              </a:solidFill>
            </a:endParaRPr>
          </a:p>
          <a:p>
            <a:pPr marL="396875" indent="0">
              <a:lnSpc>
                <a:spcPct val="120000"/>
              </a:lnSpc>
              <a:spcBef>
                <a:spcPts val="384"/>
              </a:spcBef>
              <a:buNone/>
            </a:pPr>
            <a:r>
              <a:rPr lang="en-US" sz="1600" dirty="0">
                <a:solidFill>
                  <a:schemeClr val="bg1">
                    <a:lumMod val="50000"/>
                  </a:schemeClr>
                </a:solidFill>
              </a:rPr>
              <a:t>5.3.1 Cost Benefit Analysis</a:t>
            </a:r>
          </a:p>
          <a:p>
            <a:pPr marL="396875" indent="0">
              <a:lnSpc>
                <a:spcPct val="120000"/>
              </a:lnSpc>
              <a:spcBef>
                <a:spcPts val="384"/>
              </a:spcBef>
              <a:buNone/>
            </a:pPr>
            <a:r>
              <a:rPr lang="en-US" sz="1600" dirty="0">
                <a:solidFill>
                  <a:schemeClr val="bg1">
                    <a:lumMod val="50000"/>
                  </a:schemeClr>
                </a:solidFill>
              </a:rPr>
              <a:t>5.3.2 Elements of the Control Plan</a:t>
            </a:r>
          </a:p>
          <a:p>
            <a:pPr marL="396875" indent="0">
              <a:lnSpc>
                <a:spcPct val="120000"/>
              </a:lnSpc>
              <a:spcBef>
                <a:spcPts val="384"/>
              </a:spcBef>
              <a:buNone/>
            </a:pPr>
            <a:r>
              <a:rPr lang="en-US" sz="1600" dirty="0">
                <a:solidFill>
                  <a:schemeClr val="bg1">
                    <a:lumMod val="50000"/>
                  </a:schemeClr>
                </a:solidFill>
              </a:rPr>
              <a:t>5.3.3 Elements of the Response Plan</a:t>
            </a:r>
          </a:p>
          <a:p>
            <a:pPr marL="114300" indent="0">
              <a:spcBef>
                <a:spcPts val="600"/>
              </a:spcBef>
              <a:buNone/>
            </a:pPr>
            <a:endParaRPr lang="en-US" sz="1600" dirty="0"/>
          </a:p>
        </p:txBody>
      </p:sp>
      <p:sp>
        <p:nvSpPr>
          <p:cNvPr id="9" name="Date Placeholder 8">
            <a:extLst>
              <a:ext uri="{FF2B5EF4-FFF2-40B4-BE49-F238E27FC236}">
                <a16:creationId xmlns:a16="http://schemas.microsoft.com/office/drawing/2014/main" id="{037B9A59-0533-4BF5-990B-6847A69ADF1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3884B93-3545-4397-90B5-5C371C6908E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559C62E-E507-4888-A6CE-7A78AB996446}"/>
              </a:ext>
            </a:extLst>
          </p:cNvPr>
          <p:cNvSpPr>
            <a:spLocks noGrp="1"/>
          </p:cNvSpPr>
          <p:nvPr>
            <p:ph type="sldNum" sz="quarter" idx="4"/>
          </p:nvPr>
        </p:nvSpPr>
        <p:spPr/>
        <p:txBody>
          <a:bodyPr/>
          <a:lstStyle/>
          <a:p>
            <a:fld id="{28B83BC3-069B-46AF-A4E6-C99928E1A4FA}" type="slidenum">
              <a:rPr lang="en-US" smtClean="0"/>
              <a:pPr/>
              <a:t>1152</a:t>
            </a:fld>
            <a:endParaRPr lang="en-US" dirty="0"/>
          </a:p>
        </p:txBody>
      </p:sp>
    </p:spTree>
    <p:custDataLst>
      <p:tags r:id="rId1"/>
    </p:custDataLst>
    <p:extLst>
      <p:ext uri="{BB962C8B-B14F-4D97-AF65-F5344CB8AC3E}">
        <p14:creationId xmlns:p14="http://schemas.microsoft.com/office/powerpoint/2010/main" val="744480544"/>
      </p:ext>
    </p:extLst>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 Data Collection for SPC</a:t>
            </a:r>
          </a:p>
        </p:txBody>
      </p:sp>
      <p:sp>
        <p:nvSpPr>
          <p:cNvPr id="8" name="Date Placeholder 7">
            <a:extLst>
              <a:ext uri="{FF2B5EF4-FFF2-40B4-BE49-F238E27FC236}">
                <a16:creationId xmlns:a16="http://schemas.microsoft.com/office/drawing/2014/main" id="{710A192F-21F8-4C86-907E-567E8A4E784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713F9EC-DFE8-4674-BF6F-EF5BE14EA7B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CE735A0-CF6F-47CE-98E0-55F06B792EED}"/>
              </a:ext>
            </a:extLst>
          </p:cNvPr>
          <p:cNvSpPr>
            <a:spLocks noGrp="1"/>
          </p:cNvSpPr>
          <p:nvPr>
            <p:ph type="sldNum" sz="quarter" idx="4"/>
          </p:nvPr>
        </p:nvSpPr>
        <p:spPr/>
        <p:txBody>
          <a:bodyPr/>
          <a:lstStyle/>
          <a:p>
            <a:fld id="{28B83BC3-069B-46AF-A4E6-C99928E1A4FA}" type="slidenum">
              <a:rPr lang="en-US" smtClean="0"/>
              <a:pPr/>
              <a:t>1153</a:t>
            </a:fld>
            <a:endParaRPr lang="en-US" dirty="0"/>
          </a:p>
        </p:txBody>
      </p:sp>
    </p:spTree>
    <p:custDataLst>
      <p:tags r:id="rId1"/>
    </p:custDataLst>
    <p:extLst>
      <p:ext uri="{BB962C8B-B14F-4D97-AF65-F5344CB8AC3E}">
        <p14:creationId xmlns:p14="http://schemas.microsoft.com/office/powerpoint/2010/main" val="1107495717"/>
      </p:ext>
    </p:extLst>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What is SPC?</a:t>
            </a:r>
            <a:endParaRPr lang="en-US" dirty="0"/>
          </a:p>
        </p:txBody>
      </p:sp>
      <p:sp>
        <p:nvSpPr>
          <p:cNvPr id="3" name="Content Placeholder 2"/>
          <p:cNvSpPr>
            <a:spLocks noGrp="1"/>
          </p:cNvSpPr>
          <p:nvPr>
            <p:ph idx="1"/>
          </p:nvPr>
        </p:nvSpPr>
        <p:spPr/>
        <p:txBody>
          <a:bodyPr/>
          <a:lstStyle/>
          <a:p>
            <a:r>
              <a:rPr lang="en-US"/>
              <a:t>Statistical process control (SPC) is a statistical method to monitor the performance of a process using control charts in order to keep the process in statistical control.</a:t>
            </a:r>
          </a:p>
          <a:p>
            <a:endParaRPr lang="en-US"/>
          </a:p>
          <a:p>
            <a:r>
              <a:rPr lang="en-US"/>
              <a:t>Statistical process control can be used to distinguish between special cause variation and common cause variation in the process.</a:t>
            </a:r>
          </a:p>
          <a:p>
            <a:endParaRPr lang="en-US"/>
          </a:p>
          <a:p>
            <a:r>
              <a:rPr lang="en-US"/>
              <a:t>It presents the voice of the process.</a:t>
            </a:r>
            <a:endParaRPr lang="en-US" dirty="0"/>
          </a:p>
        </p:txBody>
      </p:sp>
      <p:sp>
        <p:nvSpPr>
          <p:cNvPr id="9" name="Date Placeholder 8">
            <a:extLst>
              <a:ext uri="{FF2B5EF4-FFF2-40B4-BE49-F238E27FC236}">
                <a16:creationId xmlns:a16="http://schemas.microsoft.com/office/drawing/2014/main" id="{B1B0F033-E3B3-4222-B4A6-5E489EC245F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ED87F46-6A5E-4C2D-8427-FB4DEA711E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BC9C750-6519-4788-B025-9607FF45A5DC}"/>
              </a:ext>
            </a:extLst>
          </p:cNvPr>
          <p:cNvSpPr>
            <a:spLocks noGrp="1"/>
          </p:cNvSpPr>
          <p:nvPr>
            <p:ph type="sldNum" sz="quarter" idx="4"/>
          </p:nvPr>
        </p:nvSpPr>
        <p:spPr/>
        <p:txBody>
          <a:bodyPr/>
          <a:lstStyle/>
          <a:p>
            <a:fld id="{28B83BC3-069B-46AF-A4E6-C99928E1A4FA}" type="slidenum">
              <a:rPr lang="en-US" smtClean="0"/>
              <a:pPr/>
              <a:t>1154</a:t>
            </a:fld>
            <a:endParaRPr lang="en-US" dirty="0"/>
          </a:p>
        </p:txBody>
      </p:sp>
    </p:spTree>
    <p:custDataLst>
      <p:tags r:id="rId1"/>
    </p:custDataLst>
    <p:extLst>
      <p:ext uri="{BB962C8B-B14F-4D97-AF65-F5344CB8AC3E}">
        <p14:creationId xmlns:p14="http://schemas.microsoft.com/office/powerpoint/2010/main" val="4028815257"/>
      </p:ext>
    </p:extLst>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Common Cause Variation</a:t>
            </a:r>
            <a:endParaRPr lang="en-US" dirty="0"/>
          </a:p>
        </p:txBody>
      </p:sp>
      <p:sp>
        <p:nvSpPr>
          <p:cNvPr id="3" name="Content Placeholder 2"/>
          <p:cNvSpPr>
            <a:spLocks noGrp="1"/>
          </p:cNvSpPr>
          <p:nvPr>
            <p:ph idx="1"/>
          </p:nvPr>
        </p:nvSpPr>
        <p:spPr/>
        <p:txBody>
          <a:bodyPr/>
          <a:lstStyle/>
          <a:p>
            <a:r>
              <a:rPr lang="en-US"/>
              <a:t>Common cause variation (also called chance variation) is the inherent natural variation in any processes.</a:t>
            </a:r>
          </a:p>
          <a:p>
            <a:endParaRPr lang="en-US"/>
          </a:p>
          <a:p>
            <a:r>
              <a:rPr lang="en-US"/>
              <a:t>It is the random background noise, which cannot be controlled or eliminated from the process.</a:t>
            </a:r>
          </a:p>
          <a:p>
            <a:endParaRPr lang="en-US"/>
          </a:p>
          <a:p>
            <a:r>
              <a:rPr lang="en-US"/>
              <a:t>Its presence in the process is expected and acceptable due to its relatively small influence on the process.</a:t>
            </a:r>
            <a:endParaRPr lang="en-US" dirty="0"/>
          </a:p>
        </p:txBody>
      </p:sp>
      <p:sp>
        <p:nvSpPr>
          <p:cNvPr id="9" name="Date Placeholder 8">
            <a:extLst>
              <a:ext uri="{FF2B5EF4-FFF2-40B4-BE49-F238E27FC236}">
                <a16:creationId xmlns:a16="http://schemas.microsoft.com/office/drawing/2014/main" id="{56BBC194-D1FF-45B9-9FB8-422236CCF17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4A5BD84-5EC2-471C-9004-AC100DD2803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22F0C38-7BCC-4697-B621-8EAD8B8B82D2}"/>
              </a:ext>
            </a:extLst>
          </p:cNvPr>
          <p:cNvSpPr>
            <a:spLocks noGrp="1"/>
          </p:cNvSpPr>
          <p:nvPr>
            <p:ph type="sldNum" sz="quarter" idx="4"/>
          </p:nvPr>
        </p:nvSpPr>
        <p:spPr/>
        <p:txBody>
          <a:bodyPr/>
          <a:lstStyle/>
          <a:p>
            <a:fld id="{28B83BC3-069B-46AF-A4E6-C99928E1A4FA}" type="slidenum">
              <a:rPr lang="en-US" smtClean="0"/>
              <a:pPr/>
              <a:t>1155</a:t>
            </a:fld>
            <a:endParaRPr lang="en-US" dirty="0"/>
          </a:p>
        </p:txBody>
      </p:sp>
    </p:spTree>
    <p:custDataLst>
      <p:tags r:id="rId1"/>
    </p:custDataLst>
    <p:extLst>
      <p:ext uri="{BB962C8B-B14F-4D97-AF65-F5344CB8AC3E}">
        <p14:creationId xmlns:p14="http://schemas.microsoft.com/office/powerpoint/2010/main" val="3846557962"/>
      </p:ext>
    </p:extLst>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Special Cause Variation</a:t>
            </a:r>
            <a:endParaRPr lang="en-US" dirty="0"/>
          </a:p>
        </p:txBody>
      </p:sp>
      <p:sp>
        <p:nvSpPr>
          <p:cNvPr id="3" name="Content Placeholder 2"/>
          <p:cNvSpPr>
            <a:spLocks noGrp="1"/>
          </p:cNvSpPr>
          <p:nvPr>
            <p:ph idx="1"/>
          </p:nvPr>
        </p:nvSpPr>
        <p:spPr/>
        <p:txBody>
          <a:bodyPr/>
          <a:lstStyle/>
          <a:p>
            <a:r>
              <a:rPr lang="en-US" b="1" dirty="0"/>
              <a:t>Special cause variation </a:t>
            </a:r>
            <a:r>
              <a:rPr lang="en-US" dirty="0"/>
              <a:t>(also called assignable cause variation) is the unnatural variation in the process.</a:t>
            </a:r>
          </a:p>
          <a:p>
            <a:endParaRPr lang="en-US" dirty="0"/>
          </a:p>
          <a:p>
            <a:r>
              <a:rPr lang="en-US" dirty="0"/>
              <a:t>It is the cause of process instability and leads to defects of the products or services.</a:t>
            </a:r>
          </a:p>
          <a:p>
            <a:endParaRPr lang="en-US" dirty="0"/>
          </a:p>
          <a:p>
            <a:r>
              <a:rPr lang="en-US" dirty="0"/>
              <a:t>It is the signal of unanticipated change (either positive or negative) in the process. </a:t>
            </a:r>
          </a:p>
          <a:p>
            <a:endParaRPr lang="en-US" dirty="0"/>
          </a:p>
          <a:p>
            <a:r>
              <a:rPr lang="en-US" dirty="0"/>
              <a:t>It is possible to eliminate the special cause variation from the process.</a:t>
            </a:r>
          </a:p>
        </p:txBody>
      </p:sp>
      <p:sp>
        <p:nvSpPr>
          <p:cNvPr id="9" name="Date Placeholder 8">
            <a:extLst>
              <a:ext uri="{FF2B5EF4-FFF2-40B4-BE49-F238E27FC236}">
                <a16:creationId xmlns:a16="http://schemas.microsoft.com/office/drawing/2014/main" id="{BAF3E2F9-1E21-4F32-AB25-D8A54A74898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1718D81-54D0-4D8C-81D5-244A6AEC603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18452A1-7822-41E8-9EC3-2221D48D719D}"/>
              </a:ext>
            </a:extLst>
          </p:cNvPr>
          <p:cNvSpPr>
            <a:spLocks noGrp="1"/>
          </p:cNvSpPr>
          <p:nvPr>
            <p:ph type="sldNum" sz="quarter" idx="4"/>
          </p:nvPr>
        </p:nvSpPr>
        <p:spPr/>
        <p:txBody>
          <a:bodyPr/>
          <a:lstStyle/>
          <a:p>
            <a:fld id="{28B83BC3-069B-46AF-A4E6-C99928E1A4FA}" type="slidenum">
              <a:rPr lang="en-US" smtClean="0"/>
              <a:pPr/>
              <a:t>1156</a:t>
            </a:fld>
            <a:endParaRPr lang="en-US" dirty="0"/>
          </a:p>
        </p:txBody>
      </p:sp>
    </p:spTree>
    <p:custDataLst>
      <p:tags r:id="rId1"/>
    </p:custDataLst>
    <p:extLst>
      <p:ext uri="{BB962C8B-B14F-4D97-AF65-F5344CB8AC3E}">
        <p14:creationId xmlns:p14="http://schemas.microsoft.com/office/powerpoint/2010/main" val="3282157524"/>
      </p:ext>
    </p:extLst>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Process Stability</a:t>
            </a:r>
            <a:endParaRPr lang="en-US" dirty="0"/>
          </a:p>
        </p:txBody>
      </p:sp>
      <p:sp>
        <p:nvSpPr>
          <p:cNvPr id="3" name="Content Placeholder 2"/>
          <p:cNvSpPr>
            <a:spLocks noGrp="1"/>
          </p:cNvSpPr>
          <p:nvPr>
            <p:ph idx="1"/>
          </p:nvPr>
        </p:nvSpPr>
        <p:spPr/>
        <p:txBody>
          <a:bodyPr/>
          <a:lstStyle/>
          <a:p>
            <a:r>
              <a:rPr lang="en-US" dirty="0"/>
              <a:t>A process is </a:t>
            </a:r>
            <a:r>
              <a:rPr lang="en-US" b="1" dirty="0"/>
              <a:t>stable</a:t>
            </a:r>
            <a:r>
              <a:rPr lang="en-US" dirty="0"/>
              <a:t> when: </a:t>
            </a:r>
          </a:p>
          <a:p>
            <a:pPr lvl="1"/>
            <a:endParaRPr lang="en-US" dirty="0"/>
          </a:p>
          <a:p>
            <a:pPr lvl="1"/>
            <a:r>
              <a:rPr lang="en-US" dirty="0"/>
              <a:t>There is not any special cause variation involved in the process</a:t>
            </a:r>
          </a:p>
          <a:p>
            <a:pPr lvl="1"/>
            <a:endParaRPr lang="en-US" dirty="0"/>
          </a:p>
          <a:p>
            <a:pPr lvl="1"/>
            <a:r>
              <a:rPr lang="en-US" dirty="0"/>
              <a:t>The process is in statistical control</a:t>
            </a:r>
          </a:p>
          <a:p>
            <a:pPr lvl="1"/>
            <a:endParaRPr lang="en-US" dirty="0"/>
          </a:p>
          <a:p>
            <a:pPr lvl="1"/>
            <a:r>
              <a:rPr lang="en-US" dirty="0"/>
              <a:t>The future performance of the process is predictable within certain limits</a:t>
            </a:r>
          </a:p>
          <a:p>
            <a:pPr lvl="1"/>
            <a:endParaRPr lang="en-US" dirty="0"/>
          </a:p>
          <a:p>
            <a:pPr lvl="1"/>
            <a:r>
              <a:rPr lang="en-US" dirty="0"/>
              <a:t>The changes happening in the process are all due to random inherent variation</a:t>
            </a:r>
          </a:p>
          <a:p>
            <a:pPr lvl="1"/>
            <a:endParaRPr lang="en-US" dirty="0"/>
          </a:p>
          <a:p>
            <a:pPr lvl="1"/>
            <a:r>
              <a:rPr lang="en-US" dirty="0"/>
              <a:t>There are not any trends, unnatural patterns, and outliers in the control chart of the process.</a:t>
            </a:r>
          </a:p>
          <a:p>
            <a:endParaRPr lang="en-US" dirty="0"/>
          </a:p>
          <a:p>
            <a:endParaRPr lang="en-US" dirty="0"/>
          </a:p>
        </p:txBody>
      </p:sp>
      <p:sp>
        <p:nvSpPr>
          <p:cNvPr id="9" name="Date Placeholder 8">
            <a:extLst>
              <a:ext uri="{FF2B5EF4-FFF2-40B4-BE49-F238E27FC236}">
                <a16:creationId xmlns:a16="http://schemas.microsoft.com/office/drawing/2014/main" id="{70C4DF6A-4E78-44EC-9669-014418DCA69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D6B9BE5-EDC3-46FE-AC71-ECD016A4B3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0D97C13-20E2-47FB-9861-5CD184C14776}"/>
              </a:ext>
            </a:extLst>
          </p:cNvPr>
          <p:cNvSpPr>
            <a:spLocks noGrp="1"/>
          </p:cNvSpPr>
          <p:nvPr>
            <p:ph type="sldNum" sz="quarter" idx="4"/>
          </p:nvPr>
        </p:nvSpPr>
        <p:spPr/>
        <p:txBody>
          <a:bodyPr/>
          <a:lstStyle/>
          <a:p>
            <a:fld id="{28B83BC3-069B-46AF-A4E6-C99928E1A4FA}" type="slidenum">
              <a:rPr lang="en-US" smtClean="0"/>
              <a:pPr/>
              <a:t>1157</a:t>
            </a:fld>
            <a:endParaRPr lang="en-US" dirty="0"/>
          </a:p>
        </p:txBody>
      </p:sp>
    </p:spTree>
    <p:custDataLst>
      <p:tags r:id="rId1"/>
    </p:custDataLst>
    <p:extLst>
      <p:ext uri="{BB962C8B-B14F-4D97-AF65-F5344CB8AC3E}">
        <p14:creationId xmlns:p14="http://schemas.microsoft.com/office/powerpoint/2010/main" val="519487141"/>
      </p:ext>
    </p:extLst>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 Benefits</a:t>
            </a:r>
            <a:endParaRPr lang="en-US" dirty="0"/>
          </a:p>
        </p:txBody>
      </p:sp>
      <p:sp>
        <p:nvSpPr>
          <p:cNvPr id="3" name="Content Placeholder 2"/>
          <p:cNvSpPr>
            <a:spLocks noGrp="1"/>
          </p:cNvSpPr>
          <p:nvPr>
            <p:ph idx="1"/>
          </p:nvPr>
        </p:nvSpPr>
        <p:spPr/>
        <p:txBody>
          <a:bodyPr/>
          <a:lstStyle/>
          <a:p>
            <a:r>
              <a:rPr lang="en-US"/>
              <a:t>Statistical process control can be used in different phases of Six Sigma projects to:</a:t>
            </a:r>
          </a:p>
          <a:p>
            <a:pPr lvl="1"/>
            <a:endParaRPr lang="en-US"/>
          </a:p>
          <a:p>
            <a:pPr lvl="1"/>
            <a:r>
              <a:rPr lang="en-US"/>
              <a:t>Understand the stability of a process</a:t>
            </a:r>
          </a:p>
          <a:p>
            <a:pPr lvl="1"/>
            <a:endParaRPr lang="en-US"/>
          </a:p>
          <a:p>
            <a:pPr lvl="1"/>
            <a:r>
              <a:rPr lang="en-US"/>
              <a:t>Detect the special cause variation in the process</a:t>
            </a:r>
          </a:p>
          <a:p>
            <a:pPr lvl="1"/>
            <a:endParaRPr lang="en-US"/>
          </a:p>
          <a:p>
            <a:pPr lvl="1"/>
            <a:r>
              <a:rPr lang="en-US"/>
              <a:t>Identify the statistical difference between two phases</a:t>
            </a:r>
          </a:p>
          <a:p>
            <a:pPr lvl="1"/>
            <a:endParaRPr lang="en-US"/>
          </a:p>
          <a:p>
            <a:pPr lvl="1"/>
            <a:r>
              <a:rPr lang="en-US"/>
              <a:t>Eliminate or apply the unnatural change in the process</a:t>
            </a:r>
          </a:p>
          <a:p>
            <a:pPr lvl="1"/>
            <a:endParaRPr lang="en-US"/>
          </a:p>
          <a:p>
            <a:pPr lvl="1"/>
            <a:r>
              <a:rPr lang="en-US"/>
              <a:t>Improve the quality and productivity.</a:t>
            </a:r>
          </a:p>
          <a:p>
            <a:pPr lvl="1"/>
            <a:endParaRPr lang="en-US"/>
          </a:p>
          <a:p>
            <a:pPr lvl="1"/>
            <a:endParaRPr lang="en-US"/>
          </a:p>
          <a:p>
            <a:pPr lvl="1"/>
            <a:endParaRPr lang="en-US"/>
          </a:p>
          <a:p>
            <a:endParaRPr lang="en-US"/>
          </a:p>
          <a:p>
            <a:pPr lvl="1"/>
            <a:endParaRPr lang="en-US"/>
          </a:p>
          <a:p>
            <a:endParaRPr lang="en-US"/>
          </a:p>
          <a:p>
            <a:endParaRPr lang="en-US" dirty="0"/>
          </a:p>
        </p:txBody>
      </p:sp>
      <p:sp>
        <p:nvSpPr>
          <p:cNvPr id="9" name="Date Placeholder 8">
            <a:extLst>
              <a:ext uri="{FF2B5EF4-FFF2-40B4-BE49-F238E27FC236}">
                <a16:creationId xmlns:a16="http://schemas.microsoft.com/office/drawing/2014/main" id="{304DF2A9-9F02-4FE7-9280-27C07B27D83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4C019E-B62C-49C8-89BB-F89767C512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0FB7941-A811-490F-BAE0-C5B16F36765D}"/>
              </a:ext>
            </a:extLst>
          </p:cNvPr>
          <p:cNvSpPr>
            <a:spLocks noGrp="1"/>
          </p:cNvSpPr>
          <p:nvPr>
            <p:ph type="sldNum" sz="quarter" idx="4"/>
          </p:nvPr>
        </p:nvSpPr>
        <p:spPr/>
        <p:txBody>
          <a:bodyPr/>
          <a:lstStyle/>
          <a:p>
            <a:fld id="{28B83BC3-069B-46AF-A4E6-C99928E1A4FA}" type="slidenum">
              <a:rPr lang="en-US" smtClean="0"/>
              <a:pPr/>
              <a:t>1158</a:t>
            </a:fld>
            <a:endParaRPr lang="en-US" dirty="0"/>
          </a:p>
        </p:txBody>
      </p:sp>
    </p:spTree>
    <p:custDataLst>
      <p:tags r:id="rId1"/>
    </p:custDataLst>
    <p:extLst>
      <p:ext uri="{BB962C8B-B14F-4D97-AF65-F5344CB8AC3E}">
        <p14:creationId xmlns:p14="http://schemas.microsoft.com/office/powerpoint/2010/main" val="1585538596"/>
      </p:ext>
    </p:extLst>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Charts</a:t>
            </a:r>
            <a:endParaRPr lang="en-US" dirty="0"/>
          </a:p>
        </p:txBody>
      </p:sp>
      <p:sp>
        <p:nvSpPr>
          <p:cNvPr id="3" name="Content Placeholder 2"/>
          <p:cNvSpPr>
            <a:spLocks noGrp="1"/>
          </p:cNvSpPr>
          <p:nvPr>
            <p:ph idx="1"/>
          </p:nvPr>
        </p:nvSpPr>
        <p:spPr/>
        <p:txBody>
          <a:bodyPr/>
          <a:lstStyle/>
          <a:p>
            <a:r>
              <a:rPr lang="en-US" b="1" dirty="0"/>
              <a:t>Control charts </a:t>
            </a:r>
            <a:r>
              <a:rPr lang="en-US" dirty="0"/>
              <a:t>are graphical tools to present and analyze the process performance in statistical process control.</a:t>
            </a:r>
          </a:p>
          <a:p>
            <a:endParaRPr lang="en-US" dirty="0"/>
          </a:p>
          <a:p>
            <a:r>
              <a:rPr lang="en-US" dirty="0"/>
              <a:t>Control charts are used to detect special cause variation and determine whether the process is in statistical control (stable).</a:t>
            </a:r>
          </a:p>
          <a:p>
            <a:endParaRPr lang="en-US" dirty="0"/>
          </a:p>
          <a:p>
            <a:r>
              <a:rPr lang="en-US" dirty="0"/>
              <a:t>Variation solutions:</a:t>
            </a:r>
          </a:p>
          <a:p>
            <a:pPr lvl="1"/>
            <a:r>
              <a:rPr lang="en-US" dirty="0"/>
              <a:t>Minimize the common cause variation</a:t>
            </a:r>
          </a:p>
          <a:p>
            <a:pPr lvl="1"/>
            <a:r>
              <a:rPr lang="en-US" dirty="0"/>
              <a:t>Eliminate the special cause variation when it leads to unanticipated negative changes in the outcome</a:t>
            </a:r>
          </a:p>
          <a:p>
            <a:pPr lvl="1"/>
            <a:r>
              <a:rPr lang="en-US" dirty="0"/>
              <a:t>Implement the special cause variation when it leads to unanticipated positive changes in the outcome.</a:t>
            </a:r>
          </a:p>
          <a:p>
            <a:endParaRPr lang="en-US" dirty="0"/>
          </a:p>
        </p:txBody>
      </p:sp>
      <p:sp>
        <p:nvSpPr>
          <p:cNvPr id="9" name="Date Placeholder 8">
            <a:extLst>
              <a:ext uri="{FF2B5EF4-FFF2-40B4-BE49-F238E27FC236}">
                <a16:creationId xmlns:a16="http://schemas.microsoft.com/office/drawing/2014/main" id="{CFEE51E9-4F0A-4032-A1C2-52CF89EEEF6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BD4C776-8350-4E70-96BC-72C2C74D150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CBD8E3-7734-4D47-80CB-D0312A3D92F3}"/>
              </a:ext>
            </a:extLst>
          </p:cNvPr>
          <p:cNvSpPr>
            <a:spLocks noGrp="1"/>
          </p:cNvSpPr>
          <p:nvPr>
            <p:ph type="sldNum" sz="quarter" idx="4"/>
          </p:nvPr>
        </p:nvSpPr>
        <p:spPr/>
        <p:txBody>
          <a:bodyPr/>
          <a:lstStyle/>
          <a:p>
            <a:fld id="{28B83BC3-069B-46AF-A4E6-C99928E1A4FA}" type="slidenum">
              <a:rPr lang="en-US" smtClean="0"/>
              <a:pPr/>
              <a:t>1159</a:t>
            </a:fld>
            <a:endParaRPr lang="en-US" dirty="0"/>
          </a:p>
        </p:txBody>
      </p:sp>
    </p:spTree>
    <p:custDataLst>
      <p:tags r:id="rId1"/>
    </p:custDataLst>
    <p:extLst>
      <p:ext uri="{BB962C8B-B14F-4D97-AF65-F5344CB8AC3E}">
        <p14:creationId xmlns:p14="http://schemas.microsoft.com/office/powerpoint/2010/main" val="9206904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Detection</a:t>
            </a:r>
          </a:p>
        </p:txBody>
      </p:sp>
      <p:sp>
        <p:nvSpPr>
          <p:cNvPr id="8" name="Content Placeholder 7"/>
          <p:cNvSpPr>
            <a:spLocks noGrp="1"/>
          </p:cNvSpPr>
          <p:nvPr>
            <p:ph idx="1"/>
          </p:nvPr>
        </p:nvSpPr>
        <p:spPr/>
        <p:txBody>
          <a:bodyPr/>
          <a:lstStyle/>
          <a:p>
            <a:r>
              <a:rPr lang="en-US" dirty="0"/>
              <a:t>Costs related to the </a:t>
            </a:r>
            <a:r>
              <a:rPr lang="en-US" b="1" dirty="0">
                <a:solidFill>
                  <a:srgbClr val="182835"/>
                </a:solidFill>
              </a:rPr>
              <a:t>detection</a:t>
            </a:r>
            <a:r>
              <a:rPr lang="en-US" dirty="0"/>
              <a:t> of </a:t>
            </a:r>
            <a:r>
              <a:rPr lang="en-US" dirty="0" err="1"/>
              <a:t>muda</a:t>
            </a:r>
            <a:r>
              <a:rPr lang="en-US" dirty="0"/>
              <a:t> are those associated with trying to find or observe any of the “7 deadly </a:t>
            </a:r>
            <a:r>
              <a:rPr lang="en-US" dirty="0" err="1"/>
              <a:t>muda</a:t>
            </a:r>
            <a:r>
              <a:rPr lang="en-US" dirty="0"/>
              <a:t>.”</a:t>
            </a:r>
          </a:p>
          <a:p>
            <a:pPr lvl="1">
              <a:lnSpc>
                <a:spcPct val="150000"/>
              </a:lnSpc>
            </a:pPr>
            <a:r>
              <a:rPr lang="en-US" dirty="0"/>
              <a:t>Costs for sampling</a:t>
            </a:r>
          </a:p>
          <a:p>
            <a:pPr lvl="1">
              <a:lnSpc>
                <a:spcPct val="150000"/>
              </a:lnSpc>
            </a:pPr>
            <a:r>
              <a:rPr lang="en-US" dirty="0"/>
              <a:t>Costs for quality control check points</a:t>
            </a:r>
          </a:p>
          <a:p>
            <a:pPr lvl="1">
              <a:lnSpc>
                <a:spcPct val="150000"/>
              </a:lnSpc>
            </a:pPr>
            <a:r>
              <a:rPr lang="en-US" dirty="0"/>
              <a:t>Costs for inspection costs</a:t>
            </a:r>
          </a:p>
          <a:p>
            <a:pPr lvl="1">
              <a:lnSpc>
                <a:spcPct val="150000"/>
              </a:lnSpc>
            </a:pPr>
            <a:r>
              <a:rPr lang="en-US" dirty="0"/>
              <a:t>Costs for cycle counts or inventory accuracy inspections</a:t>
            </a:r>
          </a:p>
          <a:p>
            <a:pPr lvl="1">
              <a:lnSpc>
                <a:spcPct val="150000"/>
              </a:lnSpc>
            </a:pPr>
            <a:r>
              <a:rPr lang="en-US" dirty="0"/>
              <a:t>etc.</a:t>
            </a:r>
          </a:p>
          <a:p>
            <a:r>
              <a:rPr lang="en-US" dirty="0"/>
              <a:t>Any costs directly associated with the detection of waste and defects should be included in the COPQ calculation.</a:t>
            </a:r>
          </a:p>
          <a:p>
            <a:endParaRPr lang="en-US" dirty="0"/>
          </a:p>
        </p:txBody>
      </p:sp>
      <p:sp>
        <p:nvSpPr>
          <p:cNvPr id="6" name="Date Placeholder 5">
            <a:extLst>
              <a:ext uri="{FF2B5EF4-FFF2-40B4-BE49-F238E27FC236}">
                <a16:creationId xmlns:a16="http://schemas.microsoft.com/office/drawing/2014/main" id="{FFA1D490-0B4C-4A2D-892A-C2931C3626E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C4B1DF8-12D5-4AAB-9DC1-653221DE6E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A35F9E7-2AF6-40B4-9438-C02C0CE883FF}"/>
              </a:ext>
            </a:extLst>
          </p:cNvPr>
          <p:cNvSpPr>
            <a:spLocks noGrp="1"/>
          </p:cNvSpPr>
          <p:nvPr>
            <p:ph type="sldNum" sz="quarter" idx="4"/>
          </p:nvPr>
        </p:nvSpPr>
        <p:spPr/>
        <p:txBody>
          <a:bodyPr/>
          <a:lstStyle/>
          <a:p>
            <a:fld id="{28B83BC3-069B-46AF-A4E6-C99928E1A4FA}" type="slidenum">
              <a:rPr lang="en-US" smtClean="0"/>
              <a:pPr/>
              <a:t>116</a:t>
            </a:fld>
            <a:endParaRPr lang="en-US" dirty="0"/>
          </a:p>
        </p:txBody>
      </p:sp>
    </p:spTree>
    <p:custDataLst>
      <p:tags r:id="rId1"/>
    </p:custDataLst>
    <p:extLst>
      <p:ext uri="{BB962C8B-B14F-4D97-AF65-F5344CB8AC3E}">
        <p14:creationId xmlns:p14="http://schemas.microsoft.com/office/powerpoint/2010/main" val="1940492858"/>
      </p:ext>
    </p:extLst>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grpSp>
        <p:nvGrpSpPr>
          <p:cNvPr id="3" name="Group 2"/>
          <p:cNvGrpSpPr/>
          <p:nvPr/>
        </p:nvGrpSpPr>
        <p:grpSpPr>
          <a:xfrm>
            <a:off x="2165718" y="1370012"/>
            <a:ext cx="7594051" cy="4802188"/>
            <a:chOff x="633390" y="1371600"/>
            <a:chExt cx="7594051" cy="4802188"/>
          </a:xfrm>
        </p:grpSpPr>
        <p:pic>
          <p:nvPicPr>
            <p:cNvPr id="1026" name="Picture 2"/>
            <p:cNvPicPr>
              <a:picLocks noChangeAspect="1" noChangeArrowheads="1"/>
            </p:cNvPicPr>
            <p:nvPr/>
          </p:nvPicPr>
          <p:blipFill>
            <a:blip r:embed="rId4" cstate="print"/>
            <a:srcRect/>
            <a:stretch>
              <a:fillRect/>
            </a:stretch>
          </p:blipFill>
          <p:spPr bwMode="auto">
            <a:xfrm>
              <a:off x="1098049" y="2743200"/>
              <a:ext cx="6865223"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6" name="Rounded Rectangular Callout 5"/>
            <p:cNvSpPr/>
            <p:nvPr/>
          </p:nvSpPr>
          <p:spPr>
            <a:xfrm>
              <a:off x="4377989" y="5335588"/>
              <a:ext cx="3637453" cy="381000"/>
            </a:xfrm>
            <a:prstGeom prst="wedgeRoundRectCallout">
              <a:avLst>
                <a:gd name="adj1" fmla="val -20556"/>
                <a:gd name="adj2" fmla="val -231825"/>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Lower Line: lower control limit (LCL)</a:t>
              </a:r>
            </a:p>
          </p:txBody>
        </p:sp>
        <p:sp>
          <p:nvSpPr>
            <p:cNvPr id="7" name="Rounded Rectangular Callout 6"/>
            <p:cNvSpPr/>
            <p:nvPr/>
          </p:nvSpPr>
          <p:spPr>
            <a:xfrm>
              <a:off x="4589988" y="1526241"/>
              <a:ext cx="3637453" cy="381000"/>
            </a:xfrm>
            <a:prstGeom prst="wedgeRoundRectCallout">
              <a:avLst>
                <a:gd name="adj1" fmla="val 15734"/>
                <a:gd name="adj2" fmla="val 310972"/>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Upper Line: upper control limit (UCL)</a:t>
              </a:r>
            </a:p>
          </p:txBody>
        </p:sp>
        <p:sp>
          <p:nvSpPr>
            <p:cNvPr id="8" name="Rounded Rectangular Callout 7"/>
            <p:cNvSpPr/>
            <p:nvPr/>
          </p:nvSpPr>
          <p:spPr>
            <a:xfrm>
              <a:off x="793019" y="1523347"/>
              <a:ext cx="3637453" cy="609600"/>
            </a:xfrm>
            <a:prstGeom prst="wedgeRoundRectCallout">
              <a:avLst>
                <a:gd name="adj1" fmla="val 10569"/>
                <a:gd name="adj2" fmla="val 293335"/>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Data Points: individual observations or their calculation results</a:t>
              </a:r>
            </a:p>
          </p:txBody>
        </p:sp>
        <p:grpSp>
          <p:nvGrpSpPr>
            <p:cNvPr id="14" name="Group 13"/>
            <p:cNvGrpSpPr/>
            <p:nvPr/>
          </p:nvGrpSpPr>
          <p:grpSpPr>
            <a:xfrm>
              <a:off x="633390" y="1371600"/>
              <a:ext cx="7534723" cy="4802188"/>
              <a:chOff x="609600" y="1371600"/>
              <a:chExt cx="7955280" cy="4802188"/>
            </a:xfrm>
          </p:grpSpPr>
          <p:cxnSp>
            <p:nvCxnSpPr>
              <p:cNvPr id="10" name="Straight Arrow Connector 9"/>
              <p:cNvCxnSpPr/>
              <p:nvPr/>
            </p:nvCxnSpPr>
            <p:spPr>
              <a:xfrm>
                <a:off x="609600" y="6172200"/>
                <a:ext cx="7955280" cy="1588"/>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1781175" y="3762375"/>
                <a:ext cx="4800600" cy="19050"/>
              </a:xfrm>
              <a:prstGeom prst="straightConnector1">
                <a:avLst/>
              </a:prstGeom>
              <a:ln w="28575">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sp>
        <p:nvSpPr>
          <p:cNvPr id="16" name="TextBox 15"/>
          <p:cNvSpPr txBox="1"/>
          <p:nvPr/>
        </p:nvSpPr>
        <p:spPr>
          <a:xfrm>
            <a:off x="4178197" y="6172200"/>
            <a:ext cx="3464240" cy="381000"/>
          </a:xfrm>
          <a:prstGeom prst="rect">
            <a:avLst/>
          </a:prstGeom>
          <a:noFill/>
        </p:spPr>
        <p:txBody>
          <a:bodyPr wrap="square" rtlCol="0">
            <a:spAutoFit/>
          </a:bodyPr>
          <a:lstStyle/>
          <a:p>
            <a:pPr algn="ctr"/>
            <a:r>
              <a:rPr lang="en-US" b="1" dirty="0">
                <a:solidFill>
                  <a:srgbClr val="0070C0"/>
                </a:solidFill>
              </a:rPr>
              <a:t>Horizontal axis: Time</a:t>
            </a:r>
          </a:p>
        </p:txBody>
      </p:sp>
      <p:sp>
        <p:nvSpPr>
          <p:cNvPr id="17" name="TextBox 16"/>
          <p:cNvSpPr txBox="1"/>
          <p:nvPr/>
        </p:nvSpPr>
        <p:spPr>
          <a:xfrm rot="16200000">
            <a:off x="-244615" y="3722825"/>
            <a:ext cx="4381500" cy="369332"/>
          </a:xfrm>
          <a:prstGeom prst="rect">
            <a:avLst/>
          </a:prstGeom>
          <a:noFill/>
        </p:spPr>
        <p:txBody>
          <a:bodyPr wrap="square" rtlCol="0">
            <a:spAutoFit/>
          </a:bodyPr>
          <a:lstStyle/>
          <a:p>
            <a:pPr algn="ctr"/>
            <a:r>
              <a:rPr lang="en-US" b="1" dirty="0">
                <a:solidFill>
                  <a:srgbClr val="0070C0"/>
                </a:solidFill>
              </a:rPr>
              <a:t>Vertical Axis: Measurement Values</a:t>
            </a:r>
          </a:p>
        </p:txBody>
      </p:sp>
      <p:sp>
        <p:nvSpPr>
          <p:cNvPr id="5" name="Rounded Rectangular Callout 4"/>
          <p:cNvSpPr/>
          <p:nvPr/>
        </p:nvSpPr>
        <p:spPr>
          <a:xfrm>
            <a:off x="2518249" y="5334000"/>
            <a:ext cx="3103382" cy="381000"/>
          </a:xfrm>
          <a:prstGeom prst="wedgeRoundRectCallout">
            <a:avLst>
              <a:gd name="adj1" fmla="val -22179"/>
              <a:gd name="adj2" fmla="val -461565"/>
              <a:gd name="adj3" fmla="val 16667"/>
            </a:avLst>
          </a:prstGeom>
          <a:noFill/>
          <a:ln w="127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Center Line: the process mean</a:t>
            </a:r>
          </a:p>
        </p:txBody>
      </p:sp>
      <p:sp>
        <p:nvSpPr>
          <p:cNvPr id="15" name="Date Placeholder 14">
            <a:extLst>
              <a:ext uri="{FF2B5EF4-FFF2-40B4-BE49-F238E27FC236}">
                <a16:creationId xmlns:a16="http://schemas.microsoft.com/office/drawing/2014/main" id="{5779BB5B-9930-4C53-8325-5CDD70F41CB9}"/>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CB12F558-35F2-4207-9171-E4DD3A27CFF7}"/>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43495403-488C-4095-A6B7-2DA6712A6D2B}"/>
              </a:ext>
            </a:extLst>
          </p:cNvPr>
          <p:cNvSpPr>
            <a:spLocks noGrp="1"/>
          </p:cNvSpPr>
          <p:nvPr>
            <p:ph type="sldNum" sz="quarter" idx="4"/>
          </p:nvPr>
        </p:nvSpPr>
        <p:spPr/>
        <p:txBody>
          <a:bodyPr/>
          <a:lstStyle/>
          <a:p>
            <a:fld id="{28B83BC3-069B-46AF-A4E6-C99928E1A4FA}" type="slidenum">
              <a:rPr lang="en-US" smtClean="0"/>
              <a:pPr/>
              <a:t>1160</a:t>
            </a:fld>
            <a:endParaRPr lang="en-US" dirty="0"/>
          </a:p>
        </p:txBody>
      </p:sp>
    </p:spTree>
    <p:custDataLst>
      <p:tags r:id="rId1"/>
    </p:custDataLst>
    <p:extLst>
      <p:ext uri="{BB962C8B-B14F-4D97-AF65-F5344CB8AC3E}">
        <p14:creationId xmlns:p14="http://schemas.microsoft.com/office/powerpoint/2010/main" val="4189670655"/>
      </p:ext>
    </p:extLst>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 Elements</a:t>
            </a:r>
          </a:p>
        </p:txBody>
      </p:sp>
      <p:sp>
        <p:nvSpPr>
          <p:cNvPr id="3" name="Content Placeholder 2"/>
          <p:cNvSpPr>
            <a:spLocks noGrp="1"/>
          </p:cNvSpPr>
          <p:nvPr>
            <p:ph idx="1"/>
          </p:nvPr>
        </p:nvSpPr>
        <p:spPr/>
        <p:txBody>
          <a:bodyPr>
            <a:normAutofit/>
          </a:bodyPr>
          <a:lstStyle/>
          <a:p>
            <a:r>
              <a:rPr lang="en-US" dirty="0"/>
              <a:t>Control charts can work for both continuous data and discrete or count data.</a:t>
            </a:r>
          </a:p>
          <a:p>
            <a:endParaRPr lang="en-US" dirty="0"/>
          </a:p>
          <a:p>
            <a:r>
              <a:rPr lang="en-US" dirty="0"/>
              <a:t>Control limits are approximately three sigma away from the process mean.</a:t>
            </a:r>
          </a:p>
          <a:p>
            <a:endParaRPr lang="en-US" dirty="0"/>
          </a:p>
          <a:p>
            <a:r>
              <a:rPr lang="en-US" dirty="0"/>
              <a:t>A process is in statistical control when all the data points on the control charts fall within the control limits and have random patterns only. </a:t>
            </a:r>
          </a:p>
          <a:p>
            <a:endParaRPr lang="en-US" dirty="0"/>
          </a:p>
          <a:p>
            <a:r>
              <a:rPr lang="en-US" dirty="0"/>
              <a:t>Otherwise, the process is out of control and we need to investigate the special cause variation in the process.</a:t>
            </a:r>
          </a:p>
        </p:txBody>
      </p:sp>
      <p:sp>
        <p:nvSpPr>
          <p:cNvPr id="9" name="Date Placeholder 8">
            <a:extLst>
              <a:ext uri="{FF2B5EF4-FFF2-40B4-BE49-F238E27FC236}">
                <a16:creationId xmlns:a16="http://schemas.microsoft.com/office/drawing/2014/main" id="{FE1528CD-9B8A-4328-9CC3-41DE5C47E10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2C8F3CD-F9CE-49CA-A238-E7E17808F8B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6FF2E62-D99D-44EB-9C08-ADD240611D78}"/>
              </a:ext>
            </a:extLst>
          </p:cNvPr>
          <p:cNvSpPr>
            <a:spLocks noGrp="1"/>
          </p:cNvSpPr>
          <p:nvPr>
            <p:ph type="sldNum" sz="quarter" idx="4"/>
          </p:nvPr>
        </p:nvSpPr>
        <p:spPr/>
        <p:txBody>
          <a:bodyPr/>
          <a:lstStyle/>
          <a:p>
            <a:fld id="{28B83BC3-069B-46AF-A4E6-C99928E1A4FA}" type="slidenum">
              <a:rPr lang="en-US" smtClean="0"/>
              <a:pPr/>
              <a:t>1161</a:t>
            </a:fld>
            <a:endParaRPr lang="en-US" dirty="0"/>
          </a:p>
        </p:txBody>
      </p:sp>
    </p:spTree>
    <p:custDataLst>
      <p:tags r:id="rId1"/>
    </p:custDataLst>
    <p:extLst>
      <p:ext uri="{BB962C8B-B14F-4D97-AF65-F5344CB8AC3E}">
        <p14:creationId xmlns:p14="http://schemas.microsoft.com/office/powerpoint/2010/main" val="3885297718"/>
      </p:ext>
    </p:extLst>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Possible Errors in SPC</a:t>
            </a:r>
          </a:p>
        </p:txBody>
      </p:sp>
      <p:sp>
        <p:nvSpPr>
          <p:cNvPr id="3" name="Content Placeholder 2"/>
          <p:cNvSpPr>
            <a:spLocks noGrp="1"/>
          </p:cNvSpPr>
          <p:nvPr>
            <p:ph idx="1"/>
          </p:nvPr>
        </p:nvSpPr>
        <p:spPr/>
        <p:txBody>
          <a:bodyPr>
            <a:normAutofit/>
          </a:bodyPr>
          <a:lstStyle/>
          <a:p>
            <a:r>
              <a:rPr lang="en-US" dirty="0"/>
              <a:t>There are two types of possible errors in interpreting controls charts.</a:t>
            </a:r>
          </a:p>
        </p:txBody>
      </p:sp>
      <p:pic>
        <p:nvPicPr>
          <p:cNvPr id="2050" name="Picture 2"/>
          <p:cNvPicPr>
            <a:picLocks noChangeAspect="1" noChangeArrowheads="1"/>
          </p:cNvPicPr>
          <p:nvPr/>
        </p:nvPicPr>
        <p:blipFill>
          <a:blip r:embed="rId4" cstate="print"/>
          <a:srcRect/>
          <a:stretch>
            <a:fillRect/>
          </a:stretch>
        </p:blipFill>
        <p:spPr bwMode="auto">
          <a:xfrm>
            <a:off x="2472544" y="2209800"/>
            <a:ext cx="6595256" cy="35814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229EB4D0-049E-48AD-BF74-039A8E2DD9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63AC109-44CC-4BDC-ABEA-77E25E9C4AF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14E43EF-75D7-49AC-ADAC-351B9253D697}"/>
              </a:ext>
            </a:extLst>
          </p:cNvPr>
          <p:cNvSpPr>
            <a:spLocks noGrp="1"/>
          </p:cNvSpPr>
          <p:nvPr>
            <p:ph type="sldNum" sz="quarter" idx="4"/>
          </p:nvPr>
        </p:nvSpPr>
        <p:spPr/>
        <p:txBody>
          <a:bodyPr/>
          <a:lstStyle/>
          <a:p>
            <a:fld id="{28B83BC3-069B-46AF-A4E6-C99928E1A4FA}" type="slidenum">
              <a:rPr lang="en-US" smtClean="0"/>
              <a:pPr/>
              <a:t>1162</a:t>
            </a:fld>
            <a:endParaRPr lang="en-US" dirty="0"/>
          </a:p>
        </p:txBody>
      </p:sp>
    </p:spTree>
    <p:custDataLst>
      <p:tags r:id="rId1"/>
    </p:custDataLst>
    <p:extLst>
      <p:ext uri="{BB962C8B-B14F-4D97-AF65-F5344CB8AC3E}">
        <p14:creationId xmlns:p14="http://schemas.microsoft.com/office/powerpoint/2010/main" val="3169032390"/>
      </p:ext>
    </p:extLst>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dirty="0"/>
              <a:t>It is similar to the way of defining the type I and type II errors in hypothesis testing.</a:t>
            </a:r>
          </a:p>
          <a:p>
            <a:endParaRPr lang="en-US" dirty="0"/>
          </a:p>
          <a:p>
            <a:r>
              <a:rPr lang="en-US" dirty="0"/>
              <a:t>Control charts can be interpreted as a way of testing the hypothesis about the process stability.</a:t>
            </a:r>
          </a:p>
          <a:p>
            <a:pPr lvl="1"/>
            <a:r>
              <a:rPr lang="en-US" dirty="0"/>
              <a:t>Null Hypothesis (H</a:t>
            </a:r>
            <a:r>
              <a:rPr lang="en-US" baseline="-25000" dirty="0"/>
              <a:t>0</a:t>
            </a:r>
            <a:r>
              <a:rPr lang="en-US" dirty="0"/>
              <a:t>): The process is stable (i.e., in statistical control).</a:t>
            </a:r>
          </a:p>
          <a:p>
            <a:pPr lvl="1"/>
            <a:r>
              <a:rPr lang="en-US" dirty="0"/>
              <a:t>Alternative Hypothesis (H</a:t>
            </a:r>
            <a:r>
              <a:rPr lang="en-US" baseline="-25000" dirty="0"/>
              <a:t>A</a:t>
            </a:r>
            <a:r>
              <a:rPr lang="en-US" dirty="0"/>
              <a:t>): The process is unstable (i.e., out of statistical control).</a:t>
            </a:r>
          </a:p>
          <a:p>
            <a:endParaRPr lang="en-US" dirty="0"/>
          </a:p>
        </p:txBody>
      </p:sp>
      <p:sp>
        <p:nvSpPr>
          <p:cNvPr id="9" name="Date Placeholder 8">
            <a:extLst>
              <a:ext uri="{FF2B5EF4-FFF2-40B4-BE49-F238E27FC236}">
                <a16:creationId xmlns:a16="http://schemas.microsoft.com/office/drawing/2014/main" id="{2AA1D9E4-C7F9-474C-BDF4-525C02DDFE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CC51008-4130-43D6-8A47-64145FBAD81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2F2948C-A1D8-457C-9CBE-792E400DBE00}"/>
              </a:ext>
            </a:extLst>
          </p:cNvPr>
          <p:cNvSpPr>
            <a:spLocks noGrp="1"/>
          </p:cNvSpPr>
          <p:nvPr>
            <p:ph type="sldNum" sz="quarter" idx="4"/>
          </p:nvPr>
        </p:nvSpPr>
        <p:spPr/>
        <p:txBody>
          <a:bodyPr/>
          <a:lstStyle/>
          <a:p>
            <a:fld id="{28B83BC3-069B-46AF-A4E6-C99928E1A4FA}" type="slidenum">
              <a:rPr lang="en-US" smtClean="0"/>
              <a:pPr/>
              <a:t>1163</a:t>
            </a:fld>
            <a:endParaRPr lang="en-US" dirty="0"/>
          </a:p>
        </p:txBody>
      </p:sp>
    </p:spTree>
    <p:custDataLst>
      <p:tags r:id="rId1"/>
    </p:custDataLst>
    <p:extLst>
      <p:ext uri="{BB962C8B-B14F-4D97-AF65-F5344CB8AC3E}">
        <p14:creationId xmlns:p14="http://schemas.microsoft.com/office/powerpoint/2010/main" val="3349407784"/>
      </p:ext>
    </p:extLst>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Possible Errors in SPC</a:t>
            </a:r>
            <a:endParaRPr lang="en-US" dirty="0"/>
          </a:p>
        </p:txBody>
      </p:sp>
      <p:sp>
        <p:nvSpPr>
          <p:cNvPr id="3" name="Content Placeholder 2"/>
          <p:cNvSpPr>
            <a:spLocks noGrp="1"/>
          </p:cNvSpPr>
          <p:nvPr>
            <p:ph idx="1"/>
          </p:nvPr>
        </p:nvSpPr>
        <p:spPr/>
        <p:txBody>
          <a:bodyPr/>
          <a:lstStyle/>
          <a:p>
            <a:r>
              <a:rPr lang="en-US"/>
              <a:t>Type I Error</a:t>
            </a:r>
          </a:p>
          <a:p>
            <a:pPr lvl="1"/>
            <a:r>
              <a:rPr lang="en-US"/>
              <a:t>False positive </a:t>
            </a:r>
          </a:p>
          <a:p>
            <a:pPr lvl="1"/>
            <a:r>
              <a:rPr lang="en-US"/>
              <a:t>False alarm</a:t>
            </a:r>
          </a:p>
          <a:p>
            <a:pPr lvl="1"/>
            <a:r>
              <a:rPr lang="en-US"/>
              <a:t>Considering true common cause variation as special cause variation</a:t>
            </a:r>
          </a:p>
          <a:p>
            <a:pPr lvl="1"/>
            <a:r>
              <a:rPr lang="en-US"/>
              <a:t>Type I errors waste resources spent on investigation.</a:t>
            </a:r>
          </a:p>
          <a:p>
            <a:endParaRPr lang="en-US"/>
          </a:p>
          <a:p>
            <a:r>
              <a:rPr lang="en-US"/>
              <a:t>Type II Error</a:t>
            </a:r>
          </a:p>
          <a:p>
            <a:pPr lvl="1"/>
            <a:r>
              <a:rPr lang="en-US"/>
              <a:t>False negative</a:t>
            </a:r>
          </a:p>
          <a:p>
            <a:pPr lvl="1"/>
            <a:r>
              <a:rPr lang="en-US"/>
              <a:t>Miss</a:t>
            </a:r>
          </a:p>
          <a:p>
            <a:pPr lvl="1"/>
            <a:r>
              <a:rPr lang="en-US"/>
              <a:t>Considering true special cause variation as common cause variation</a:t>
            </a:r>
          </a:p>
          <a:p>
            <a:pPr lvl="1"/>
            <a:r>
              <a:rPr lang="en-US"/>
              <a:t>Type II errors neglect the need to investigate critical changes in the process.</a:t>
            </a:r>
          </a:p>
          <a:p>
            <a:pPr lvl="1"/>
            <a:endParaRPr lang="en-US"/>
          </a:p>
          <a:p>
            <a:endParaRPr lang="en-US" dirty="0"/>
          </a:p>
        </p:txBody>
      </p:sp>
      <p:sp>
        <p:nvSpPr>
          <p:cNvPr id="9" name="Date Placeholder 8">
            <a:extLst>
              <a:ext uri="{FF2B5EF4-FFF2-40B4-BE49-F238E27FC236}">
                <a16:creationId xmlns:a16="http://schemas.microsoft.com/office/drawing/2014/main" id="{3F1AAF1F-F2FA-4085-8BBA-DB118455D2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B9CA614-4801-441A-A376-2F7821B1B9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5BF41B8-5FF8-40DC-AEC7-E6BC0E8402D2}"/>
              </a:ext>
            </a:extLst>
          </p:cNvPr>
          <p:cNvSpPr>
            <a:spLocks noGrp="1"/>
          </p:cNvSpPr>
          <p:nvPr>
            <p:ph type="sldNum" sz="quarter" idx="4"/>
          </p:nvPr>
        </p:nvSpPr>
        <p:spPr/>
        <p:txBody>
          <a:bodyPr/>
          <a:lstStyle/>
          <a:p>
            <a:fld id="{28B83BC3-069B-46AF-A4E6-C99928E1A4FA}" type="slidenum">
              <a:rPr lang="en-US" smtClean="0"/>
              <a:pPr/>
              <a:t>1164</a:t>
            </a:fld>
            <a:endParaRPr lang="en-US" dirty="0"/>
          </a:p>
        </p:txBody>
      </p:sp>
    </p:spTree>
    <p:custDataLst>
      <p:tags r:id="rId1"/>
    </p:custDataLst>
    <p:extLst>
      <p:ext uri="{BB962C8B-B14F-4D97-AF65-F5344CB8AC3E}">
        <p14:creationId xmlns:p14="http://schemas.microsoft.com/office/powerpoint/2010/main" val="3846332851"/>
      </p:ext>
    </p:extLst>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Data Collection Considerations</a:t>
            </a:r>
            <a:endParaRPr lang="en-US" dirty="0"/>
          </a:p>
        </p:txBody>
      </p:sp>
      <p:sp>
        <p:nvSpPr>
          <p:cNvPr id="3" name="Content Placeholder 2"/>
          <p:cNvSpPr>
            <a:spLocks noGrp="1"/>
          </p:cNvSpPr>
          <p:nvPr>
            <p:ph idx="1"/>
          </p:nvPr>
        </p:nvSpPr>
        <p:spPr/>
        <p:txBody>
          <a:bodyPr/>
          <a:lstStyle/>
          <a:p>
            <a:r>
              <a:rPr lang="en-US"/>
              <a:t>To collect data for plotting control charts, we need to consider:</a:t>
            </a:r>
          </a:p>
          <a:p>
            <a:pPr lvl="1"/>
            <a:r>
              <a:rPr lang="en-US"/>
              <a:t>What is the measurement of interest?</a:t>
            </a:r>
          </a:p>
          <a:p>
            <a:pPr lvl="1"/>
            <a:r>
              <a:rPr lang="en-US"/>
              <a:t>Are the data discrete or continuous?</a:t>
            </a:r>
          </a:p>
          <a:p>
            <a:pPr lvl="1"/>
            <a:r>
              <a:rPr lang="en-US"/>
              <a:t>How many samples do we need?</a:t>
            </a:r>
          </a:p>
          <a:p>
            <a:pPr lvl="1"/>
            <a:r>
              <a:rPr lang="en-US"/>
              <a:t>How often do we sample?</a:t>
            </a:r>
          </a:p>
          <a:p>
            <a:pPr lvl="1"/>
            <a:r>
              <a:rPr lang="en-US"/>
              <a:t>Where do we sample?</a:t>
            </a:r>
          </a:p>
          <a:p>
            <a:pPr lvl="1"/>
            <a:r>
              <a:rPr lang="en-US"/>
              <a:t>What is the sampling strategy?</a:t>
            </a:r>
          </a:p>
          <a:p>
            <a:pPr lvl="1"/>
            <a:r>
              <a:rPr lang="en-US"/>
              <a:t>Do we use the raw data collected or transfer them to percentages, proportions, rates, etc.? </a:t>
            </a:r>
          </a:p>
          <a:p>
            <a:pPr lvl="1"/>
            <a:endParaRPr lang="en-US"/>
          </a:p>
          <a:p>
            <a:endParaRPr lang="en-US" dirty="0"/>
          </a:p>
        </p:txBody>
      </p:sp>
      <p:sp>
        <p:nvSpPr>
          <p:cNvPr id="9" name="Date Placeholder 8">
            <a:extLst>
              <a:ext uri="{FF2B5EF4-FFF2-40B4-BE49-F238E27FC236}">
                <a16:creationId xmlns:a16="http://schemas.microsoft.com/office/drawing/2014/main" id="{66E05DD2-4EB3-42AD-B056-595E3ADE609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6A8F56-5428-4397-ACD0-2D93DBA0EEF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0CFC229-8599-4775-AA1D-BF69376443CC}"/>
              </a:ext>
            </a:extLst>
          </p:cNvPr>
          <p:cNvSpPr>
            <a:spLocks noGrp="1"/>
          </p:cNvSpPr>
          <p:nvPr>
            <p:ph type="sldNum" sz="quarter" idx="4"/>
          </p:nvPr>
        </p:nvSpPr>
        <p:spPr/>
        <p:txBody>
          <a:bodyPr/>
          <a:lstStyle/>
          <a:p>
            <a:fld id="{28B83BC3-069B-46AF-A4E6-C99928E1A4FA}" type="slidenum">
              <a:rPr lang="en-US" smtClean="0"/>
              <a:pPr/>
              <a:t>1165</a:t>
            </a:fld>
            <a:endParaRPr lang="en-US" dirty="0"/>
          </a:p>
        </p:txBody>
      </p:sp>
    </p:spTree>
    <p:custDataLst>
      <p:tags r:id="rId1"/>
    </p:custDataLst>
    <p:extLst>
      <p:ext uri="{BB962C8B-B14F-4D97-AF65-F5344CB8AC3E}">
        <p14:creationId xmlns:p14="http://schemas.microsoft.com/office/powerpoint/2010/main" val="3019290418"/>
      </p:ext>
    </p:extLst>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Subgroups and Rational Subgrouping</a:t>
            </a:r>
            <a:endParaRPr lang="en-US" dirty="0"/>
          </a:p>
        </p:txBody>
      </p:sp>
      <p:sp>
        <p:nvSpPr>
          <p:cNvPr id="3" name="Content Placeholder 2"/>
          <p:cNvSpPr>
            <a:spLocks noGrp="1"/>
          </p:cNvSpPr>
          <p:nvPr>
            <p:ph idx="1"/>
          </p:nvPr>
        </p:nvSpPr>
        <p:spPr/>
        <p:txBody>
          <a:bodyPr>
            <a:normAutofit fontScale="92500" lnSpcReduction="20000"/>
          </a:bodyPr>
          <a:lstStyle/>
          <a:p>
            <a:r>
              <a:rPr lang="en-US" dirty="0"/>
              <a:t>When sampling, we randomly select a group of items (i.e., a subgroup) from the population of interest.</a:t>
            </a:r>
          </a:p>
          <a:p>
            <a:endParaRPr lang="en-US" dirty="0"/>
          </a:p>
          <a:p>
            <a:r>
              <a:rPr lang="en-US" dirty="0"/>
              <a:t>The </a:t>
            </a:r>
            <a:r>
              <a:rPr lang="en-US" i="1" dirty="0"/>
              <a:t>subgroup size </a:t>
            </a:r>
            <a:r>
              <a:rPr lang="en-US" dirty="0"/>
              <a:t>is the count of samples in a subgroup. It can be constant or variable.</a:t>
            </a:r>
          </a:p>
          <a:p>
            <a:endParaRPr lang="en-US" dirty="0"/>
          </a:p>
          <a:p>
            <a:r>
              <a:rPr lang="en-US" dirty="0"/>
              <a:t>Depending on the subgroup sizes, we select different control charts accordingly.</a:t>
            </a:r>
          </a:p>
          <a:p>
            <a:endParaRPr lang="en-US" dirty="0"/>
          </a:p>
          <a:p>
            <a:r>
              <a:rPr lang="en-US" b="1" dirty="0"/>
              <a:t>Rational subgrouping </a:t>
            </a:r>
            <a:r>
              <a:rPr lang="en-US" dirty="0"/>
              <a:t>is the basic sampling scheme in SPC.</a:t>
            </a:r>
          </a:p>
          <a:p>
            <a:endParaRPr lang="en-US" dirty="0"/>
          </a:p>
          <a:p>
            <a:r>
              <a:rPr lang="en-US" dirty="0"/>
              <a:t>The goal of rational subgrouping is to maximize the likelihood of detecting special cause variation. In other words, the control limits should only reflect the variation between subgroups.</a:t>
            </a:r>
          </a:p>
          <a:p>
            <a:endParaRPr lang="en-US" dirty="0"/>
          </a:p>
          <a:p>
            <a:r>
              <a:rPr lang="en-US" dirty="0"/>
              <a:t>The number of subgroups, subgroup size, and frequency of sampling have great impact on the quality of control charts.</a:t>
            </a:r>
          </a:p>
          <a:p>
            <a:endParaRPr lang="en-US" dirty="0"/>
          </a:p>
        </p:txBody>
      </p:sp>
      <p:sp>
        <p:nvSpPr>
          <p:cNvPr id="9" name="Date Placeholder 8">
            <a:extLst>
              <a:ext uri="{FF2B5EF4-FFF2-40B4-BE49-F238E27FC236}">
                <a16:creationId xmlns:a16="http://schemas.microsoft.com/office/drawing/2014/main" id="{A6D239A5-84FE-462B-BD30-E80A6E02067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47F46E6-4FDA-4E06-A6F5-CE0984FD0E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818DCD3-2788-4C92-98A3-340C21C1EEEA}"/>
              </a:ext>
            </a:extLst>
          </p:cNvPr>
          <p:cNvSpPr>
            <a:spLocks noGrp="1"/>
          </p:cNvSpPr>
          <p:nvPr>
            <p:ph type="sldNum" sz="quarter" idx="4"/>
          </p:nvPr>
        </p:nvSpPr>
        <p:spPr/>
        <p:txBody>
          <a:bodyPr/>
          <a:lstStyle/>
          <a:p>
            <a:fld id="{28B83BC3-069B-46AF-A4E6-C99928E1A4FA}" type="slidenum">
              <a:rPr lang="en-US" smtClean="0"/>
              <a:pPr/>
              <a:t>1166</a:t>
            </a:fld>
            <a:endParaRPr lang="en-US" dirty="0"/>
          </a:p>
        </p:txBody>
      </p:sp>
    </p:spTree>
    <p:custDataLst>
      <p:tags r:id="rId1"/>
    </p:custDataLst>
    <p:extLst>
      <p:ext uri="{BB962C8B-B14F-4D97-AF65-F5344CB8AC3E}">
        <p14:creationId xmlns:p14="http://schemas.microsoft.com/office/powerpoint/2010/main" val="1070919956"/>
      </p:ext>
    </p:extLst>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a:t>
            </a:r>
            <a:r>
              <a:rPr lang="en-US" i="1" dirty="0"/>
              <a:t>within</a:t>
            </a:r>
            <a:r>
              <a:rPr lang="en-US" dirty="0"/>
              <a:t> subgroups.</a:t>
            </a:r>
          </a:p>
          <a:p>
            <a:endParaRPr lang="en-US" dirty="0"/>
          </a:p>
          <a:p>
            <a:r>
              <a:rPr lang="en-US" dirty="0"/>
              <a:t>If there is only random variation (background noise) within subgroups, all the special cause variation would be reflected between subgroups. It is easier to detect an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Date Placeholder 8">
            <a:extLst>
              <a:ext uri="{FF2B5EF4-FFF2-40B4-BE49-F238E27FC236}">
                <a16:creationId xmlns:a16="http://schemas.microsoft.com/office/drawing/2014/main" id="{4750E44F-BF6B-49D8-9F0A-ADB0EB935B4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7742740-E634-42C9-874F-A073FF11BDF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AB30C1F-AF34-4C0F-AD24-54C7A7AB8C48}"/>
              </a:ext>
            </a:extLst>
          </p:cNvPr>
          <p:cNvSpPr>
            <a:spLocks noGrp="1"/>
          </p:cNvSpPr>
          <p:nvPr>
            <p:ph type="sldNum" sz="quarter" idx="4"/>
          </p:nvPr>
        </p:nvSpPr>
        <p:spPr/>
        <p:txBody>
          <a:bodyPr/>
          <a:lstStyle/>
          <a:p>
            <a:fld id="{28B83BC3-069B-46AF-A4E6-C99928E1A4FA}" type="slidenum">
              <a:rPr lang="en-US" smtClean="0"/>
              <a:pPr/>
              <a:t>1167</a:t>
            </a:fld>
            <a:endParaRPr lang="en-US" dirty="0"/>
          </a:p>
        </p:txBody>
      </p:sp>
    </p:spTree>
    <p:custDataLst>
      <p:tags r:id="rId1"/>
    </p:custDataLst>
    <p:extLst>
      <p:ext uri="{BB962C8B-B14F-4D97-AF65-F5344CB8AC3E}">
        <p14:creationId xmlns:p14="http://schemas.microsoft.com/office/powerpoint/2010/main" val="2749018861"/>
      </p:ext>
    </p:extLst>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Frequency of Sampling</a:t>
            </a:r>
            <a:endParaRPr lang="en-US" dirty="0"/>
          </a:p>
        </p:txBody>
      </p:sp>
      <p:sp>
        <p:nvSpPr>
          <p:cNvPr id="3" name="Content Placeholder 2"/>
          <p:cNvSpPr>
            <a:spLocks noGrp="1"/>
          </p:cNvSpPr>
          <p:nvPr>
            <p:ph idx="1"/>
          </p:nvPr>
        </p:nvSpPr>
        <p:spPr/>
        <p:txBody>
          <a:bodyPr/>
          <a:lstStyle/>
          <a:p>
            <a:r>
              <a:rPr lang="en-US"/>
              <a:t>The frequency of sampling in SPC depends on whether we have sufficient data to signal the changes in a process with reasonable time and costs.</a:t>
            </a:r>
          </a:p>
          <a:p>
            <a:endParaRPr lang="en-US"/>
          </a:p>
          <a:p>
            <a:r>
              <a:rPr lang="en-US"/>
              <a:t>The more frequently we sample, the higher costs it may trigger.</a:t>
            </a:r>
          </a:p>
          <a:p>
            <a:endParaRPr lang="en-US"/>
          </a:p>
          <a:p>
            <a:r>
              <a:rPr lang="en-US"/>
              <a:t>We need the subject matter experts’ knowledge on the nature and characteristics of the process to make good decisions on sampling frequency.</a:t>
            </a:r>
          </a:p>
          <a:p>
            <a:endParaRPr lang="en-US" dirty="0"/>
          </a:p>
        </p:txBody>
      </p:sp>
      <p:sp>
        <p:nvSpPr>
          <p:cNvPr id="9" name="Date Placeholder 8">
            <a:extLst>
              <a:ext uri="{FF2B5EF4-FFF2-40B4-BE49-F238E27FC236}">
                <a16:creationId xmlns:a16="http://schemas.microsoft.com/office/drawing/2014/main" id="{9930CD2B-4AAC-421B-B15D-A3CF97DF604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B499E3D-206D-4403-B04F-7EB0CFBD6F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FE35116-2E20-4910-929B-C99184D803F6}"/>
              </a:ext>
            </a:extLst>
          </p:cNvPr>
          <p:cNvSpPr>
            <a:spLocks noGrp="1"/>
          </p:cNvSpPr>
          <p:nvPr>
            <p:ph type="sldNum" sz="quarter" idx="4"/>
          </p:nvPr>
        </p:nvSpPr>
        <p:spPr/>
        <p:txBody>
          <a:bodyPr/>
          <a:lstStyle/>
          <a:p>
            <a:fld id="{28B83BC3-069B-46AF-A4E6-C99928E1A4FA}" type="slidenum">
              <a:rPr lang="en-US" smtClean="0"/>
              <a:pPr/>
              <a:t>1168</a:t>
            </a:fld>
            <a:endParaRPr lang="en-US" dirty="0"/>
          </a:p>
        </p:txBody>
      </p:sp>
    </p:spTree>
    <p:custDataLst>
      <p:tags r:id="rId1"/>
    </p:custDataLst>
    <p:extLst>
      <p:ext uri="{BB962C8B-B14F-4D97-AF65-F5344CB8AC3E}">
        <p14:creationId xmlns:p14="http://schemas.microsoft.com/office/powerpoint/2010/main" val="344257974"/>
      </p:ext>
    </p:extLst>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5.2.2 I-MR Chart</a:t>
            </a:r>
          </a:p>
        </p:txBody>
      </p:sp>
      <p:sp>
        <p:nvSpPr>
          <p:cNvPr id="8" name="Date Placeholder 7">
            <a:extLst>
              <a:ext uri="{FF2B5EF4-FFF2-40B4-BE49-F238E27FC236}">
                <a16:creationId xmlns:a16="http://schemas.microsoft.com/office/drawing/2014/main" id="{B009A065-EA4F-421B-ABFE-6FD76BC72D4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77C095A-7A2F-427C-8ADE-ACD1559A06F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F9148D9-1D9E-40FA-AF32-2172134E72A8}"/>
              </a:ext>
            </a:extLst>
          </p:cNvPr>
          <p:cNvSpPr>
            <a:spLocks noGrp="1"/>
          </p:cNvSpPr>
          <p:nvPr>
            <p:ph type="sldNum" sz="quarter" idx="4"/>
          </p:nvPr>
        </p:nvSpPr>
        <p:spPr/>
        <p:txBody>
          <a:bodyPr/>
          <a:lstStyle/>
          <a:p>
            <a:fld id="{28B83BC3-069B-46AF-A4E6-C99928E1A4FA}" type="slidenum">
              <a:rPr lang="en-US" smtClean="0"/>
              <a:pPr/>
              <a:t>1169</a:t>
            </a:fld>
            <a:endParaRPr lang="en-US" dirty="0"/>
          </a:p>
        </p:txBody>
      </p:sp>
    </p:spTree>
    <p:custDataLst>
      <p:tags r:id="rId1"/>
    </p:custDataLst>
    <p:extLst>
      <p:ext uri="{BB962C8B-B14F-4D97-AF65-F5344CB8AC3E}">
        <p14:creationId xmlns:p14="http://schemas.microsoft.com/office/powerpoint/2010/main" val="30464947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Costs Related to Obligation</a:t>
            </a:r>
          </a:p>
        </p:txBody>
      </p:sp>
      <p:sp>
        <p:nvSpPr>
          <p:cNvPr id="3" name="Content Placeholder 2"/>
          <p:cNvSpPr>
            <a:spLocks noGrp="1"/>
          </p:cNvSpPr>
          <p:nvPr>
            <p:ph idx="1"/>
          </p:nvPr>
        </p:nvSpPr>
        <p:spPr/>
        <p:txBody>
          <a:bodyPr/>
          <a:lstStyle/>
          <a:p>
            <a:r>
              <a:rPr lang="en-US" dirty="0"/>
              <a:t>Costs related to </a:t>
            </a:r>
            <a:r>
              <a:rPr lang="en-US" b="1" dirty="0">
                <a:solidFill>
                  <a:srgbClr val="182835"/>
                </a:solidFill>
              </a:rPr>
              <a:t>obligation</a:t>
            </a:r>
            <a:r>
              <a:rPr lang="en-US" dirty="0"/>
              <a:t> are those associated with addressing the muda that reaches a customer.</a:t>
            </a:r>
          </a:p>
          <a:p>
            <a:pPr lvl="1">
              <a:lnSpc>
                <a:spcPct val="150000"/>
              </a:lnSpc>
            </a:pPr>
            <a:r>
              <a:rPr lang="en-US" dirty="0"/>
              <a:t>Repair costs</a:t>
            </a:r>
          </a:p>
          <a:p>
            <a:pPr lvl="1">
              <a:lnSpc>
                <a:spcPct val="150000"/>
              </a:lnSpc>
            </a:pPr>
            <a:r>
              <a:rPr lang="en-US" dirty="0"/>
              <a:t>Warranty costs</a:t>
            </a:r>
          </a:p>
          <a:p>
            <a:pPr lvl="1">
              <a:lnSpc>
                <a:spcPct val="150000"/>
              </a:lnSpc>
            </a:pPr>
            <a:r>
              <a:rPr lang="en-US" dirty="0"/>
              <a:t>Replacement costs</a:t>
            </a:r>
          </a:p>
          <a:p>
            <a:pPr lvl="1">
              <a:lnSpc>
                <a:spcPct val="150000"/>
              </a:lnSpc>
            </a:pPr>
            <a:r>
              <a:rPr lang="en-US" dirty="0"/>
              <a:t>Customer returns and customer service overhead</a:t>
            </a:r>
          </a:p>
          <a:p>
            <a:pPr lvl="1">
              <a:lnSpc>
                <a:spcPct val="150000"/>
              </a:lnSpc>
            </a:pPr>
            <a:r>
              <a:rPr lang="en-US" dirty="0"/>
              <a:t>etc.</a:t>
            </a:r>
          </a:p>
          <a:p>
            <a:endParaRPr lang="en-US" dirty="0"/>
          </a:p>
          <a:p>
            <a:r>
              <a:rPr lang="en-US" dirty="0"/>
              <a:t>Any costs directly associated with customer obligations should be included in the COPQ calculation.</a:t>
            </a:r>
          </a:p>
          <a:p>
            <a:endParaRPr lang="en-US" dirty="0"/>
          </a:p>
        </p:txBody>
      </p:sp>
      <p:sp>
        <p:nvSpPr>
          <p:cNvPr id="6" name="Date Placeholder 5">
            <a:extLst>
              <a:ext uri="{FF2B5EF4-FFF2-40B4-BE49-F238E27FC236}">
                <a16:creationId xmlns:a16="http://schemas.microsoft.com/office/drawing/2014/main" id="{03D04A53-CC5E-4CA6-9415-403867B9D32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E7D7FDC-8C09-4038-AF14-D28D5677F6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0A35A5-B9FB-4288-B753-8A243362581C}"/>
              </a:ext>
            </a:extLst>
          </p:cNvPr>
          <p:cNvSpPr>
            <a:spLocks noGrp="1"/>
          </p:cNvSpPr>
          <p:nvPr>
            <p:ph type="sldNum" sz="quarter" idx="4"/>
          </p:nvPr>
        </p:nvSpPr>
        <p:spPr/>
        <p:txBody>
          <a:bodyPr/>
          <a:lstStyle/>
          <a:p>
            <a:fld id="{28B83BC3-069B-46AF-A4E6-C99928E1A4FA}" type="slidenum">
              <a:rPr lang="en-US" smtClean="0"/>
              <a:pPr/>
              <a:t>117</a:t>
            </a:fld>
            <a:endParaRPr lang="en-US" dirty="0"/>
          </a:p>
        </p:txBody>
      </p:sp>
    </p:spTree>
    <p:custDataLst>
      <p:tags r:id="rId1"/>
    </p:custDataLst>
    <p:extLst>
      <p:ext uri="{BB962C8B-B14F-4D97-AF65-F5344CB8AC3E}">
        <p14:creationId xmlns:p14="http://schemas.microsoft.com/office/powerpoint/2010/main" val="1670934492"/>
      </p:ext>
    </p:extLst>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I-MR Chart</a:t>
            </a:r>
          </a:p>
        </p:txBody>
      </p:sp>
      <p:sp>
        <p:nvSpPr>
          <p:cNvPr id="3" name="Content Placeholder 2"/>
          <p:cNvSpPr>
            <a:spLocks noGrp="1"/>
          </p:cNvSpPr>
          <p:nvPr>
            <p:ph idx="1"/>
          </p:nvPr>
        </p:nvSpPr>
        <p:spPr/>
        <p:txBody>
          <a:bodyPr>
            <a:normAutofit fontScale="92500"/>
          </a:bodyPr>
          <a:lstStyle/>
          <a:p>
            <a:r>
              <a:rPr lang="en-US" dirty="0"/>
              <a:t>The</a:t>
            </a:r>
            <a:r>
              <a:rPr lang="en-US" b="1" dirty="0"/>
              <a:t> I-MR chart </a:t>
            </a:r>
            <a:r>
              <a:rPr lang="en-US" dirty="0"/>
              <a:t>(also called individual-moving range chart or I-MR chart) is a popular control chart for continuous data with subgroup size equal to one.</a:t>
            </a:r>
          </a:p>
          <a:p>
            <a:endParaRPr lang="en-US" dirty="0"/>
          </a:p>
          <a:p>
            <a:r>
              <a:rPr lang="en-US" dirty="0"/>
              <a:t>The I chart plots an individual observation as a data point.</a:t>
            </a:r>
          </a:p>
          <a:p>
            <a:endParaRPr lang="en-US" dirty="0"/>
          </a:p>
          <a:p>
            <a:r>
              <a:rPr lang="en-US" dirty="0"/>
              <a:t>The MR chart plots the absolute value of the difference between two consecutive observations in individual charts as a data point.</a:t>
            </a:r>
          </a:p>
          <a:p>
            <a:endParaRPr lang="en-US" dirty="0"/>
          </a:p>
          <a:p>
            <a:r>
              <a:rPr lang="en-US" dirty="0"/>
              <a:t>If there are </a:t>
            </a:r>
            <a:r>
              <a:rPr lang="en-US" i="1" dirty="0"/>
              <a:t>n</a:t>
            </a:r>
            <a:r>
              <a:rPr lang="en-US" dirty="0"/>
              <a:t> data points in the I chart, there are </a:t>
            </a:r>
            <a:r>
              <a:rPr lang="en-US" i="1" dirty="0"/>
              <a:t>n –1</a:t>
            </a:r>
            <a:r>
              <a:rPr lang="en-US" dirty="0"/>
              <a:t> data points in and MR chart with a moving range of 2.</a:t>
            </a:r>
          </a:p>
          <a:p>
            <a:endParaRPr lang="en-US" dirty="0"/>
          </a:p>
          <a:p>
            <a:r>
              <a:rPr lang="en-US" dirty="0"/>
              <a:t>The I chart is valid only if the MR chart is in control.</a:t>
            </a:r>
          </a:p>
          <a:p>
            <a:endParaRPr lang="en-US" dirty="0"/>
          </a:p>
          <a:p>
            <a:r>
              <a:rPr lang="en-US" dirty="0"/>
              <a:t>The underlying distribution of the I-MR chart is normal distribution.</a:t>
            </a:r>
          </a:p>
        </p:txBody>
      </p:sp>
      <p:sp>
        <p:nvSpPr>
          <p:cNvPr id="9" name="Date Placeholder 8">
            <a:extLst>
              <a:ext uri="{FF2B5EF4-FFF2-40B4-BE49-F238E27FC236}">
                <a16:creationId xmlns:a16="http://schemas.microsoft.com/office/drawing/2014/main" id="{2B4FBE52-961E-43CE-94CA-1C3B49AF6F0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EC036CA-E6A6-4751-BE22-9432E30EDE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0CFC75C-3ECA-4289-B3CA-337813B52EF8}"/>
              </a:ext>
            </a:extLst>
          </p:cNvPr>
          <p:cNvSpPr>
            <a:spLocks noGrp="1"/>
          </p:cNvSpPr>
          <p:nvPr>
            <p:ph type="sldNum" sz="quarter" idx="4"/>
          </p:nvPr>
        </p:nvSpPr>
        <p:spPr/>
        <p:txBody>
          <a:bodyPr/>
          <a:lstStyle/>
          <a:p>
            <a:fld id="{28B83BC3-069B-46AF-A4E6-C99928E1A4FA}" type="slidenum">
              <a:rPr lang="en-US" smtClean="0"/>
              <a:pPr/>
              <a:t>1170</a:t>
            </a:fld>
            <a:endParaRPr lang="en-US" dirty="0"/>
          </a:p>
        </p:txBody>
      </p:sp>
    </p:spTree>
    <p:custDataLst>
      <p:tags r:id="rId1"/>
    </p:custDataLst>
    <p:extLst>
      <p:ext uri="{BB962C8B-B14F-4D97-AF65-F5344CB8AC3E}">
        <p14:creationId xmlns:p14="http://schemas.microsoft.com/office/powerpoint/2010/main" val="2353621725"/>
      </p:ext>
    </p:extLst>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 Chart Equations</a:t>
            </a:r>
          </a:p>
        </p:txBody>
      </p:sp>
      <p:sp>
        <p:nvSpPr>
          <p:cNvPr id="3" name="Content Placeholder 2"/>
          <p:cNvSpPr>
            <a:spLocks noGrp="1"/>
          </p:cNvSpPr>
          <p:nvPr>
            <p:ph idx="1"/>
          </p:nvPr>
        </p:nvSpPr>
        <p:spPr/>
        <p:txBody>
          <a:bodyPr>
            <a:normAutofit/>
          </a:bodyPr>
          <a:lstStyle/>
          <a:p>
            <a:r>
              <a:rPr lang="en-US" dirty="0"/>
              <a:t>I Chart (Individuals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endParaRPr lang="en-US" dirty="0"/>
          </a:p>
          <a:p>
            <a:pPr lvl="1"/>
            <a:r>
              <a:rPr lang="en-US" dirty="0"/>
              <a:t>Control Limits: </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355864414"/>
              </p:ext>
            </p:extLst>
          </p:nvPr>
        </p:nvGraphicFramePr>
        <p:xfrm>
          <a:off x="3072653" y="2851886"/>
          <a:ext cx="685800" cy="1135119"/>
        </p:xfrm>
        <a:graphic>
          <a:graphicData uri="http://schemas.openxmlformats.org/presentationml/2006/ole">
            <mc:AlternateContent xmlns:mc="http://schemas.openxmlformats.org/markup-compatibility/2006">
              <mc:Choice xmlns:v="urn:schemas-microsoft-com:vml" Requires="v">
                <p:oleObj name="Equation" r:id="rId4" imgW="368300" imgH="609600" progId="Equation.3">
                  <p:embed/>
                </p:oleObj>
              </mc:Choice>
              <mc:Fallback>
                <p:oleObj name="Equation" r:id="rId4" imgW="368300" imgH="609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2653" y="2851886"/>
                        <a:ext cx="685800" cy="1135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76" name="Object 4"/>
          <p:cNvGraphicFramePr>
            <a:graphicFrameLocks noChangeAspect="1"/>
          </p:cNvGraphicFramePr>
          <p:nvPr>
            <p:extLst>
              <p:ext uri="{D42A27DB-BD31-4B8C-83A1-F6EECF244321}">
                <p14:modId xmlns:p14="http://schemas.microsoft.com/office/powerpoint/2010/main" val="1442687035"/>
              </p:ext>
            </p:extLst>
          </p:nvPr>
        </p:nvGraphicFramePr>
        <p:xfrm>
          <a:off x="3072653" y="4421271"/>
          <a:ext cx="2057400" cy="1122219"/>
        </p:xfrm>
        <a:graphic>
          <a:graphicData uri="http://schemas.openxmlformats.org/presentationml/2006/ole">
            <mc:AlternateContent xmlns:mc="http://schemas.openxmlformats.org/markup-compatibility/2006">
              <mc:Choice xmlns:v="urn:schemas-microsoft-com:vml" Requires="v">
                <p:oleObj name="Equation" r:id="rId6" imgW="1117600" imgH="609600" progId="Equation.3">
                  <p:embed/>
                </p:oleObj>
              </mc:Choice>
              <mc:Fallback>
                <p:oleObj name="Equation" r:id="rId6" imgW="1117600" imgH="609600" progId="Equation.3">
                  <p:embed/>
                  <p:pic>
                    <p:nvPicPr>
                      <p:cNvPr id="307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2653" y="4421271"/>
                        <a:ext cx="2057400" cy="11222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103933516"/>
              </p:ext>
            </p:extLst>
          </p:nvPr>
        </p:nvGraphicFramePr>
        <p:xfrm>
          <a:off x="3072653" y="1801926"/>
          <a:ext cx="457200" cy="685800"/>
        </p:xfrm>
        <a:graphic>
          <a:graphicData uri="http://schemas.openxmlformats.org/presentationml/2006/ole">
            <mc:AlternateContent xmlns:mc="http://schemas.openxmlformats.org/markup-compatibility/2006">
              <mc:Choice xmlns:v="urn:schemas-microsoft-com:vml" Requires="v">
                <p:oleObj name="Equation" r:id="rId8" imgW="152334" imgH="228501" progId="Equation.3">
                  <p:embed/>
                </p:oleObj>
              </mc:Choice>
              <mc:Fallback>
                <p:oleObj name="Equation" r:id="rId8" imgW="152334" imgH="228501" progId="Equation.3">
                  <p:embed/>
                  <p:pic>
                    <p:nvPicPr>
                      <p:cNvPr id="12" name="Object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2653" y="1801926"/>
                        <a:ext cx="4572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3425999" y="5977756"/>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sp>
        <p:nvSpPr>
          <p:cNvPr id="10" name="Date Placeholder 9">
            <a:extLst>
              <a:ext uri="{FF2B5EF4-FFF2-40B4-BE49-F238E27FC236}">
                <a16:creationId xmlns:a16="http://schemas.microsoft.com/office/drawing/2014/main" id="{811D92D4-3EA9-4DE2-BAB0-147DAD9B95C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27AA557-B374-4734-90BC-EDD617F485A8}"/>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24A753A2-6F63-46AB-87C2-9DAFF10BDE64}"/>
              </a:ext>
            </a:extLst>
          </p:cNvPr>
          <p:cNvSpPr>
            <a:spLocks noGrp="1"/>
          </p:cNvSpPr>
          <p:nvPr>
            <p:ph type="sldNum" sz="quarter" idx="4"/>
          </p:nvPr>
        </p:nvSpPr>
        <p:spPr/>
        <p:txBody>
          <a:bodyPr/>
          <a:lstStyle/>
          <a:p>
            <a:fld id="{28B83BC3-069B-46AF-A4E6-C99928E1A4FA}" type="slidenum">
              <a:rPr lang="en-US" smtClean="0"/>
              <a:pPr/>
              <a:t>1171</a:t>
            </a:fld>
            <a:endParaRPr lang="en-US" dirty="0"/>
          </a:p>
        </p:txBody>
      </p:sp>
    </p:spTree>
    <p:custDataLst>
      <p:tags r:id="rId1"/>
    </p:custDataLst>
    <p:extLst>
      <p:ext uri="{BB962C8B-B14F-4D97-AF65-F5344CB8AC3E}">
        <p14:creationId xmlns:p14="http://schemas.microsoft.com/office/powerpoint/2010/main" val="3002098411"/>
      </p:ext>
    </p:extLst>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MR-Chart Equations</a:t>
            </a:r>
            <a:endParaRPr lang="en-US" dirty="0"/>
          </a:p>
        </p:txBody>
      </p:sp>
      <p:sp>
        <p:nvSpPr>
          <p:cNvPr id="3" name="Content Placeholder 2"/>
          <p:cNvSpPr>
            <a:spLocks noGrp="1"/>
          </p:cNvSpPr>
          <p:nvPr>
            <p:ph idx="1"/>
          </p:nvPr>
        </p:nvSpPr>
        <p:spPr/>
        <p:txBody>
          <a:bodyPr/>
          <a:lstStyle/>
          <a:p>
            <a:r>
              <a:rPr lang="en-US"/>
              <a:t>MR Chart (Moving Range Chart)</a:t>
            </a:r>
          </a:p>
          <a:p>
            <a:endParaRPr lang="en-US"/>
          </a:p>
          <a:p>
            <a:pPr lvl="1"/>
            <a:r>
              <a:rPr lang="en-US"/>
              <a:t>Data Point: </a:t>
            </a:r>
          </a:p>
          <a:p>
            <a:pPr lvl="1"/>
            <a:endParaRPr lang="en-US"/>
          </a:p>
          <a:p>
            <a:pPr lvl="1"/>
            <a:endParaRPr lang="en-US"/>
          </a:p>
          <a:p>
            <a:pPr lvl="1"/>
            <a:r>
              <a:rPr lang="en-US"/>
              <a:t>Center Line: </a:t>
            </a:r>
          </a:p>
          <a:p>
            <a:pPr lvl="1"/>
            <a:endParaRPr lang="en-US"/>
          </a:p>
          <a:p>
            <a:pPr lvl="1"/>
            <a:endParaRPr lang="en-US"/>
          </a:p>
          <a:p>
            <a:pPr lvl="1"/>
            <a:r>
              <a:rPr lang="en-US"/>
              <a:t>Upper Control Limit:</a:t>
            </a:r>
          </a:p>
          <a:p>
            <a:pPr lvl="1"/>
            <a:endParaRPr lang="en-US"/>
          </a:p>
          <a:p>
            <a:pPr lvl="1"/>
            <a:endParaRPr lang="en-US"/>
          </a:p>
          <a:p>
            <a:pPr lvl="1"/>
            <a:r>
              <a:rPr lang="en-US"/>
              <a:t>Lower Control Limit: 0 </a:t>
            </a:r>
          </a:p>
          <a:p>
            <a:endParaRPr lang="en-US"/>
          </a:p>
          <a:p>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3582650921"/>
              </p:ext>
            </p:extLst>
          </p:nvPr>
        </p:nvGraphicFramePr>
        <p:xfrm>
          <a:off x="2882672" y="1847850"/>
          <a:ext cx="1765528" cy="685800"/>
        </p:xfrm>
        <a:graphic>
          <a:graphicData uri="http://schemas.openxmlformats.org/presentationml/2006/ole">
            <mc:AlternateContent xmlns:mc="http://schemas.openxmlformats.org/markup-compatibility/2006">
              <mc:Choice xmlns:v="urn:schemas-microsoft-com:vml" Requires="v">
                <p:oleObj name="Equation" r:id="rId4" imgW="545626" imgH="253780" progId="Equation.3">
                  <p:embed/>
                </p:oleObj>
              </mc:Choice>
              <mc:Fallback>
                <p:oleObj name="Equation" r:id="rId4" imgW="545626" imgH="253780"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672" y="1847850"/>
                        <a:ext cx="176552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3502199" y="6076890"/>
            <a:ext cx="4527201" cy="400110"/>
          </a:xfrm>
          <a:prstGeom prst="rect">
            <a:avLst/>
          </a:prstGeom>
          <a:noFill/>
        </p:spPr>
        <p:txBody>
          <a:bodyPr wrap="none" rtlCol="0">
            <a:spAutoFit/>
          </a:bodyPr>
          <a:lstStyle/>
          <a:p>
            <a:r>
              <a:rPr lang="en-US" sz="2000" dirty="0"/>
              <a:t>where </a:t>
            </a:r>
            <a:r>
              <a:rPr lang="en-US" sz="2000" i="1" dirty="0"/>
              <a:t>n</a:t>
            </a:r>
            <a:r>
              <a:rPr lang="en-US" sz="2000" dirty="0"/>
              <a:t> is the number of observations</a:t>
            </a:r>
          </a:p>
        </p:txBody>
      </p:sp>
      <p:graphicFrame>
        <p:nvGraphicFramePr>
          <p:cNvPr id="12" name="Object 6"/>
          <p:cNvGraphicFramePr>
            <a:graphicFrameLocks noChangeAspect="1"/>
          </p:cNvGraphicFramePr>
          <p:nvPr>
            <p:extLst>
              <p:ext uri="{D42A27DB-BD31-4B8C-83A1-F6EECF244321}">
                <p14:modId xmlns:p14="http://schemas.microsoft.com/office/powerpoint/2010/main" val="67677412"/>
              </p:ext>
            </p:extLst>
          </p:nvPr>
        </p:nvGraphicFramePr>
        <p:xfrm>
          <a:off x="2895600" y="3048000"/>
          <a:ext cx="2171874" cy="1600419"/>
        </p:xfrm>
        <a:graphic>
          <a:graphicData uri="http://schemas.openxmlformats.org/presentationml/2006/ole">
            <mc:AlternateContent xmlns:mc="http://schemas.openxmlformats.org/markup-compatibility/2006">
              <mc:Choice xmlns:v="urn:schemas-microsoft-com:vml" Requires="v">
                <p:oleObj name="Equation" r:id="rId6" imgW="749160" imgH="660240" progId="Equation.3">
                  <p:embed/>
                </p:oleObj>
              </mc:Choice>
              <mc:Fallback>
                <p:oleObj name="Equation" r:id="rId6" imgW="749160" imgH="660240" progId="Equation.3">
                  <p:embed/>
                  <p:pic>
                    <p:nvPicPr>
                      <p:cNvPr id="12" name="Object 6"/>
                      <p:cNvPicPr>
                        <a:picLocks noChangeAspect="1" noChangeArrowheads="1"/>
                      </p:cNvPicPr>
                      <p:nvPr/>
                    </p:nvPicPr>
                    <p:blipFill>
                      <a:blip r:embed="rId7"/>
                      <a:srcRect/>
                      <a:stretch>
                        <a:fillRect/>
                      </a:stretch>
                    </p:blipFill>
                    <p:spPr bwMode="auto">
                      <a:xfrm>
                        <a:off x="2895600" y="3048000"/>
                        <a:ext cx="2171874" cy="1600419"/>
                      </a:xfrm>
                      <a:prstGeom prst="rect">
                        <a:avLst/>
                      </a:prstGeom>
                      <a:noFill/>
                    </p:spPr>
                  </p:pic>
                </p:oleObj>
              </mc:Fallback>
            </mc:AlternateContent>
          </a:graphicData>
        </a:graphic>
      </p:graphicFrame>
      <p:graphicFrame>
        <p:nvGraphicFramePr>
          <p:cNvPr id="13" name="Object 8"/>
          <p:cNvGraphicFramePr>
            <a:graphicFrameLocks noChangeAspect="1"/>
          </p:cNvGraphicFramePr>
          <p:nvPr>
            <p:extLst>
              <p:ext uri="{D42A27DB-BD31-4B8C-83A1-F6EECF244321}">
                <p14:modId xmlns:p14="http://schemas.microsoft.com/office/powerpoint/2010/main" val="3016623901"/>
              </p:ext>
            </p:extLst>
          </p:nvPr>
        </p:nvGraphicFramePr>
        <p:xfrm>
          <a:off x="3962400" y="4191000"/>
          <a:ext cx="3352800" cy="913228"/>
        </p:xfrm>
        <a:graphic>
          <a:graphicData uri="http://schemas.openxmlformats.org/presentationml/2006/ole">
            <mc:AlternateContent xmlns:mc="http://schemas.openxmlformats.org/markup-compatibility/2006">
              <mc:Choice xmlns:v="urn:schemas-microsoft-com:vml" Requires="v">
                <p:oleObj name="Equation" r:id="rId8" imgW="1206360" imgH="393480" progId="Equation.3">
                  <p:embed/>
                </p:oleObj>
              </mc:Choice>
              <mc:Fallback>
                <p:oleObj name="Equation" r:id="rId8" imgW="1206360" imgH="393480" progId="Equation.3">
                  <p:embed/>
                  <p:pic>
                    <p:nvPicPr>
                      <p:cNvPr id="13" name="Object 8"/>
                      <p:cNvPicPr>
                        <a:picLocks noChangeAspect="1" noChangeArrowheads="1"/>
                      </p:cNvPicPr>
                      <p:nvPr/>
                    </p:nvPicPr>
                    <p:blipFill>
                      <a:blip r:embed="rId9"/>
                      <a:srcRect/>
                      <a:stretch>
                        <a:fillRect/>
                      </a:stretch>
                    </p:blipFill>
                    <p:spPr bwMode="auto">
                      <a:xfrm>
                        <a:off x="3962400" y="4191000"/>
                        <a:ext cx="3352800" cy="913228"/>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70CCA9E6-DD7D-4670-858C-9EB2C8781852}"/>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A0ECFE4B-5CD2-4E7D-A3D4-C23813CB45A7}"/>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3B6A5F01-F8B7-4A5D-994B-42ED34474B94}"/>
              </a:ext>
            </a:extLst>
          </p:cNvPr>
          <p:cNvSpPr>
            <a:spLocks noGrp="1"/>
          </p:cNvSpPr>
          <p:nvPr>
            <p:ph type="sldNum" sz="quarter" idx="4"/>
          </p:nvPr>
        </p:nvSpPr>
        <p:spPr/>
        <p:txBody>
          <a:bodyPr/>
          <a:lstStyle/>
          <a:p>
            <a:fld id="{28B83BC3-069B-46AF-A4E6-C99928E1A4FA}" type="slidenum">
              <a:rPr lang="en-US" smtClean="0"/>
              <a:pPr/>
              <a:t>1172</a:t>
            </a:fld>
            <a:endParaRPr lang="en-US" dirty="0"/>
          </a:p>
        </p:txBody>
      </p:sp>
    </p:spTree>
    <p:custDataLst>
      <p:tags r:id="rId1"/>
    </p:custDataLst>
    <p:extLst>
      <p:ext uri="{BB962C8B-B14F-4D97-AF65-F5344CB8AC3E}">
        <p14:creationId xmlns:p14="http://schemas.microsoft.com/office/powerpoint/2010/main" val="2096393886"/>
      </p:ext>
    </p:extLst>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sp>
        <p:nvSpPr>
          <p:cNvPr id="3" name="Content Placeholder 2"/>
          <p:cNvSpPr>
            <a:spLocks noGrp="1"/>
          </p:cNvSpPr>
          <p:nvPr>
            <p:ph idx="1"/>
          </p:nvPr>
        </p:nvSpPr>
        <p:spPr/>
        <p:txBody>
          <a:bodyPr>
            <a:normAutofit/>
          </a:bodyPr>
          <a:lstStyle/>
          <a:p>
            <a:r>
              <a:rPr lang="en-US" dirty="0"/>
              <a:t>Data File: “IR” tab in “Sample Data.xlsx”</a:t>
            </a:r>
          </a:p>
          <a:p>
            <a:r>
              <a:rPr lang="en-US" dirty="0"/>
              <a:t>Steps to plot I-MR charts in Minitab</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appears.</a:t>
            </a:r>
          </a:p>
          <a:p>
            <a:pPr marL="1234440" lvl="2" indent="-457200">
              <a:buFont typeface="+mj-lt"/>
              <a:buAutoNum type="arabicParenR"/>
            </a:pPr>
            <a:r>
              <a:rPr lang="en-US" dirty="0"/>
              <a:t>Select “Measurement” as the “Variables.”</a:t>
            </a:r>
          </a:p>
          <a:p>
            <a:pPr marL="1234440" lvl="2" indent="-457200">
              <a:buFont typeface="+mj-lt"/>
              <a:buAutoNum type="arabicParenR"/>
            </a:pPr>
            <a:r>
              <a:rPr lang="en-US" dirty="0"/>
              <a:t>Click “I-MR Options” button and a new window “Individual – Moving Range Chart – Options” appears.</a:t>
            </a:r>
          </a:p>
          <a:p>
            <a:pPr marL="1234440" lvl="2" indent="-457200">
              <a:buFont typeface="+mj-lt"/>
              <a:buAutoNum type="arabicParenR"/>
            </a:pPr>
            <a:r>
              <a:rPr lang="en-US" dirty="0"/>
              <a:t>Click on the tab “Tests.”</a:t>
            </a:r>
          </a:p>
          <a:p>
            <a:pPr marL="1234440" lvl="2" indent="-457200">
              <a:buFont typeface="+mj-lt"/>
              <a:buAutoNum type="arabicParenR"/>
            </a:pPr>
            <a:r>
              <a:rPr lang="en-US" dirty="0"/>
              <a:t>Select the item “Perform all tests for special causes” in the dropdown box.</a:t>
            </a:r>
          </a:p>
          <a:p>
            <a:pPr marL="1234440" lvl="2" indent="-457200">
              <a:buFont typeface="+mj-lt"/>
              <a:buAutoNum type="arabicParenR"/>
            </a:pPr>
            <a:r>
              <a:rPr lang="en-US" dirty="0"/>
              <a:t>Click “OK” in the window “Individuals – Moving Range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I-MR charts appear in the newly-generated window.</a:t>
            </a:r>
          </a:p>
          <a:p>
            <a:pPr lvl="1"/>
            <a:endParaRPr lang="en-US" sz="2400" dirty="0"/>
          </a:p>
          <a:p>
            <a:endParaRPr lang="en-US" sz="2800" dirty="0"/>
          </a:p>
        </p:txBody>
      </p:sp>
      <p:sp>
        <p:nvSpPr>
          <p:cNvPr id="9" name="Date Placeholder 8">
            <a:extLst>
              <a:ext uri="{FF2B5EF4-FFF2-40B4-BE49-F238E27FC236}">
                <a16:creationId xmlns:a16="http://schemas.microsoft.com/office/drawing/2014/main" id="{AFE87795-E01F-4687-B2BF-C813B9F3348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9A887E-D886-40EF-AD94-C7C5F2C1ED7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50F941F-EF55-4464-8598-A0CC8E314ADF}"/>
              </a:ext>
            </a:extLst>
          </p:cNvPr>
          <p:cNvSpPr>
            <a:spLocks noGrp="1"/>
          </p:cNvSpPr>
          <p:nvPr>
            <p:ph type="sldNum" sz="quarter" idx="4"/>
          </p:nvPr>
        </p:nvSpPr>
        <p:spPr/>
        <p:txBody>
          <a:bodyPr/>
          <a:lstStyle/>
          <a:p>
            <a:fld id="{28B83BC3-069B-46AF-A4E6-C99928E1A4FA}" type="slidenum">
              <a:rPr lang="en-US" smtClean="0"/>
              <a:pPr/>
              <a:t>1173</a:t>
            </a:fld>
            <a:endParaRPr lang="en-US" dirty="0"/>
          </a:p>
        </p:txBody>
      </p:sp>
    </p:spTree>
    <p:custDataLst>
      <p:tags r:id="rId1"/>
    </p:custDataLst>
    <p:extLst>
      <p:ext uri="{BB962C8B-B14F-4D97-AF65-F5344CB8AC3E}">
        <p14:creationId xmlns:p14="http://schemas.microsoft.com/office/powerpoint/2010/main" val="2849548118"/>
      </p:ext>
    </p:extLst>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I-MR Charts</a:t>
            </a:r>
          </a:p>
        </p:txBody>
      </p:sp>
      <p:pic>
        <p:nvPicPr>
          <p:cNvPr id="12" name="Picture 11"/>
          <p:cNvPicPr>
            <a:picLocks noChangeAspect="1"/>
          </p:cNvPicPr>
          <p:nvPr/>
        </p:nvPicPr>
        <p:blipFill>
          <a:blip r:embed="rId4"/>
          <a:stretch>
            <a:fillRect/>
          </a:stretch>
        </p:blipFill>
        <p:spPr>
          <a:xfrm>
            <a:off x="6161567" y="1371600"/>
            <a:ext cx="4876800" cy="4790865"/>
          </a:xfrm>
          <a:prstGeom prst="rect">
            <a:avLst/>
          </a:prstGeom>
        </p:spPr>
      </p:pic>
      <p:pic>
        <p:nvPicPr>
          <p:cNvPr id="13" name="Picture 12"/>
          <p:cNvPicPr>
            <a:picLocks noChangeAspect="1"/>
          </p:cNvPicPr>
          <p:nvPr/>
        </p:nvPicPr>
        <p:blipFill>
          <a:blip r:embed="rId5"/>
          <a:stretch>
            <a:fillRect/>
          </a:stretch>
        </p:blipFill>
        <p:spPr>
          <a:xfrm>
            <a:off x="304800" y="1981200"/>
            <a:ext cx="5791648" cy="3831398"/>
          </a:xfrm>
          <a:prstGeom prst="rect">
            <a:avLst/>
          </a:prstGeom>
        </p:spPr>
      </p:pic>
      <p:sp>
        <p:nvSpPr>
          <p:cNvPr id="19" name="Right Arrow 18"/>
          <p:cNvSpPr/>
          <p:nvPr/>
        </p:nvSpPr>
        <p:spPr>
          <a:xfrm>
            <a:off x="5900408" y="37444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040EF2C4-50F4-474B-BB34-0112233A880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9F8F637-B036-43C1-BB84-55C538D26D8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51A6001-C334-4379-B0B4-59B38C97F25A}"/>
              </a:ext>
            </a:extLst>
          </p:cNvPr>
          <p:cNvSpPr>
            <a:spLocks noGrp="1"/>
          </p:cNvSpPr>
          <p:nvPr>
            <p:ph type="sldNum" sz="quarter" idx="4"/>
          </p:nvPr>
        </p:nvSpPr>
        <p:spPr/>
        <p:txBody>
          <a:bodyPr/>
          <a:lstStyle/>
          <a:p>
            <a:fld id="{28B83BC3-069B-46AF-A4E6-C99928E1A4FA}" type="slidenum">
              <a:rPr lang="en-US" smtClean="0"/>
              <a:pPr/>
              <a:t>1174</a:t>
            </a:fld>
            <a:endParaRPr lang="en-US" dirty="0"/>
          </a:p>
        </p:txBody>
      </p:sp>
    </p:spTree>
    <p:custDataLst>
      <p:tags r:id="rId1"/>
    </p:custDataLst>
    <p:extLst>
      <p:ext uri="{BB962C8B-B14F-4D97-AF65-F5344CB8AC3E}">
        <p14:creationId xmlns:p14="http://schemas.microsoft.com/office/powerpoint/2010/main" val="899964744"/>
      </p:ext>
    </p:extLst>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5402328" y="1143000"/>
            <a:ext cx="5367272" cy="3841000"/>
          </a:xfrm>
          <a:prstGeom prst="rect">
            <a:avLst/>
          </a:prstGeom>
        </p:spPr>
      </p:pic>
      <p:sp>
        <p:nvSpPr>
          <p:cNvPr id="2" name="Title 1"/>
          <p:cNvSpPr>
            <a:spLocks noGrp="1"/>
          </p:cNvSpPr>
          <p:nvPr>
            <p:ph type="title"/>
          </p:nvPr>
        </p:nvSpPr>
        <p:spPr/>
        <p:txBody>
          <a:bodyPr/>
          <a:lstStyle/>
          <a:p>
            <a:r>
              <a:rPr lang="en-US"/>
              <a:t>I-MR Charts Diagnosis</a:t>
            </a:r>
            <a:endParaRPr lang="en-US" dirty="0"/>
          </a:p>
        </p:txBody>
      </p:sp>
      <p:sp>
        <p:nvSpPr>
          <p:cNvPr id="16" name="Content Placeholder 15"/>
          <p:cNvSpPr>
            <a:spLocks noGrp="1"/>
          </p:cNvSpPr>
          <p:nvPr>
            <p:ph idx="1"/>
          </p:nvPr>
        </p:nvSpPr>
        <p:spPr>
          <a:xfrm>
            <a:off x="609601" y="1143000"/>
            <a:ext cx="4724400" cy="5486400"/>
          </a:xfrm>
        </p:spPr>
        <p:txBody>
          <a:bodyPr>
            <a:normAutofit fontScale="92500" lnSpcReduction="20000"/>
          </a:bodyPr>
          <a:lstStyle/>
          <a:p>
            <a:r>
              <a:rPr lang="en-US" sz="2200" b="1" dirty="0"/>
              <a:t>I Chart (Individuals’ Chart):</a:t>
            </a:r>
          </a:p>
          <a:p>
            <a:endParaRPr lang="en-US" dirty="0"/>
          </a:p>
          <a:p>
            <a:pPr lvl="1"/>
            <a:r>
              <a:rPr lang="en-US" dirty="0"/>
              <a:t>Since the MR chart is out of control, the I chart is invalid. </a:t>
            </a:r>
          </a:p>
          <a:p>
            <a:endParaRPr lang="en-US" b="1" dirty="0"/>
          </a:p>
          <a:p>
            <a:r>
              <a:rPr lang="en-US" sz="2200" b="1" dirty="0"/>
              <a:t>MR Chart (Moving Range Chart):</a:t>
            </a:r>
          </a:p>
          <a:p>
            <a:endParaRPr lang="en-US" b="1" dirty="0"/>
          </a:p>
          <a:p>
            <a:pPr lvl="1"/>
            <a:r>
              <a:rPr lang="en-US" dirty="0"/>
              <a:t>Two data points fall beyond the upper control limit. This indicates the MR chart is out of control (i.e., the variations between every two contiguous individual samples are not stable over time).</a:t>
            </a:r>
          </a:p>
          <a:p>
            <a:pPr lvl="1"/>
            <a:r>
              <a:rPr lang="en-US" dirty="0"/>
              <a:t>We need to further investigate the process, identify the root causes that trigger the outliers, and correct them to bring the process back in control.</a:t>
            </a:r>
          </a:p>
          <a:p>
            <a:endParaRPr lang="en-US" dirty="0"/>
          </a:p>
          <a:p>
            <a:endParaRPr lang="en-US" dirty="0"/>
          </a:p>
        </p:txBody>
      </p:sp>
      <p:sp>
        <p:nvSpPr>
          <p:cNvPr id="9" name="Date Placeholder 8">
            <a:extLst>
              <a:ext uri="{FF2B5EF4-FFF2-40B4-BE49-F238E27FC236}">
                <a16:creationId xmlns:a16="http://schemas.microsoft.com/office/drawing/2014/main" id="{2B4AC87E-C123-4DE5-AF3D-7E14E7B4F03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E83196-0A4B-4B8C-A987-872D84C791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13BBB6C-8C28-4CD9-85F8-482526992FC1}"/>
              </a:ext>
            </a:extLst>
          </p:cNvPr>
          <p:cNvSpPr>
            <a:spLocks noGrp="1"/>
          </p:cNvSpPr>
          <p:nvPr>
            <p:ph type="sldNum" sz="quarter" idx="4"/>
          </p:nvPr>
        </p:nvSpPr>
        <p:spPr/>
        <p:txBody>
          <a:bodyPr/>
          <a:lstStyle/>
          <a:p>
            <a:fld id="{28B83BC3-069B-46AF-A4E6-C99928E1A4FA}" type="slidenum">
              <a:rPr lang="en-US" smtClean="0"/>
              <a:pPr/>
              <a:t>1175</a:t>
            </a:fld>
            <a:endParaRPr lang="en-US" dirty="0"/>
          </a:p>
        </p:txBody>
      </p:sp>
    </p:spTree>
    <p:custDataLst>
      <p:tags r:id="rId1"/>
    </p:custDataLst>
    <p:extLst>
      <p:ext uri="{BB962C8B-B14F-4D97-AF65-F5344CB8AC3E}">
        <p14:creationId xmlns:p14="http://schemas.microsoft.com/office/powerpoint/2010/main" val="2344184378"/>
      </p:ext>
    </p:extLst>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5.2.3 Xbar-R Chart</a:t>
            </a:r>
          </a:p>
        </p:txBody>
      </p:sp>
      <p:sp>
        <p:nvSpPr>
          <p:cNvPr id="8" name="Date Placeholder 7">
            <a:extLst>
              <a:ext uri="{FF2B5EF4-FFF2-40B4-BE49-F238E27FC236}">
                <a16:creationId xmlns:a16="http://schemas.microsoft.com/office/drawing/2014/main" id="{0DBF00FF-879E-407E-9F70-8B464372ECF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5547BDE-92F6-47F8-AA6D-42FCB89A62F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25235F5-5129-4CC0-9175-59B1A61A3B5E}"/>
              </a:ext>
            </a:extLst>
          </p:cNvPr>
          <p:cNvSpPr>
            <a:spLocks noGrp="1"/>
          </p:cNvSpPr>
          <p:nvPr>
            <p:ph type="sldNum" sz="quarter" idx="4"/>
          </p:nvPr>
        </p:nvSpPr>
        <p:spPr/>
        <p:txBody>
          <a:bodyPr/>
          <a:lstStyle/>
          <a:p>
            <a:fld id="{28B83BC3-069B-46AF-A4E6-C99928E1A4FA}" type="slidenum">
              <a:rPr lang="en-US" smtClean="0"/>
              <a:pPr/>
              <a:t>1176</a:t>
            </a:fld>
            <a:endParaRPr lang="en-US" dirty="0"/>
          </a:p>
        </p:txBody>
      </p:sp>
    </p:spTree>
    <p:custDataLst>
      <p:tags r:id="rId1"/>
    </p:custDataLst>
    <p:extLst>
      <p:ext uri="{BB962C8B-B14F-4D97-AF65-F5344CB8AC3E}">
        <p14:creationId xmlns:p14="http://schemas.microsoft.com/office/powerpoint/2010/main" val="2420880142"/>
      </p:ext>
    </p:extLst>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a:t>
            </a:r>
            <a:endParaRPr lang="en-US" dirty="0"/>
          </a:p>
        </p:txBody>
      </p:sp>
      <p:sp>
        <p:nvSpPr>
          <p:cNvPr id="3" name="Content Placeholder 2"/>
          <p:cNvSpPr>
            <a:spLocks noGrp="1"/>
          </p:cNvSpPr>
          <p:nvPr>
            <p:ph idx="1"/>
          </p:nvPr>
        </p:nvSpPr>
        <p:spPr/>
        <p:txBody>
          <a:bodyPr>
            <a:normAutofit lnSpcReduction="10000"/>
          </a:bodyPr>
          <a:lstStyle/>
          <a:p>
            <a:r>
              <a:rPr lang="en-US" dirty="0"/>
              <a:t>The </a:t>
            </a:r>
            <a:r>
              <a:rPr lang="en-US" b="1" dirty="0" err="1"/>
              <a:t>Xbar</a:t>
            </a:r>
            <a:r>
              <a:rPr lang="en-US" b="1" dirty="0"/>
              <a:t>-R</a:t>
            </a:r>
            <a:r>
              <a:rPr lang="en-US" dirty="0"/>
              <a:t> chart is a control chart for continuous data with a constant subgroup size between two and ten.</a:t>
            </a:r>
          </a:p>
          <a:p>
            <a:endParaRPr lang="en-US" dirty="0"/>
          </a:p>
          <a:p>
            <a:r>
              <a:rPr lang="en-US" dirty="0"/>
              <a:t>The </a:t>
            </a:r>
            <a:r>
              <a:rPr lang="en-US" dirty="0" err="1"/>
              <a:t>Xbar</a:t>
            </a:r>
            <a:r>
              <a:rPr lang="en-US" dirty="0"/>
              <a:t> chart plots the average of a subgroup as a data point.</a:t>
            </a:r>
          </a:p>
          <a:p>
            <a:endParaRPr lang="en-US" dirty="0"/>
          </a:p>
          <a:p>
            <a:r>
              <a:rPr lang="en-US" dirty="0"/>
              <a:t>The R chart plots the difference between the highest and lowest values within a subgroup as a data point. </a:t>
            </a:r>
          </a:p>
          <a:p>
            <a:endParaRPr lang="en-US" dirty="0"/>
          </a:p>
          <a:p>
            <a:r>
              <a:rPr lang="en-US" dirty="0"/>
              <a:t>The </a:t>
            </a:r>
            <a:r>
              <a:rPr lang="en-US" dirty="0" err="1"/>
              <a:t>Xbar</a:t>
            </a:r>
            <a:r>
              <a:rPr lang="en-US" dirty="0"/>
              <a:t> chart monitors the process mean and the R chart monitors the variation within subgroups.</a:t>
            </a:r>
          </a:p>
          <a:p>
            <a:endParaRPr lang="en-US" dirty="0"/>
          </a:p>
          <a:p>
            <a:r>
              <a:rPr lang="en-US" dirty="0"/>
              <a:t>The </a:t>
            </a:r>
            <a:r>
              <a:rPr lang="en-US" dirty="0" err="1"/>
              <a:t>Xbar</a:t>
            </a:r>
            <a:r>
              <a:rPr lang="en-US" dirty="0"/>
              <a:t> is valid only if the R chart is in control.</a:t>
            </a:r>
          </a:p>
          <a:p>
            <a:endParaRPr lang="en-US" dirty="0"/>
          </a:p>
          <a:p>
            <a:r>
              <a:rPr lang="en-US" dirty="0"/>
              <a:t>The underlying distribution of the </a:t>
            </a:r>
            <a:r>
              <a:rPr lang="en-US" dirty="0" err="1"/>
              <a:t>Xbar</a:t>
            </a:r>
            <a:r>
              <a:rPr lang="en-US" dirty="0"/>
              <a:t>-R chart is normal distribution.</a:t>
            </a:r>
          </a:p>
        </p:txBody>
      </p:sp>
      <p:sp>
        <p:nvSpPr>
          <p:cNvPr id="9" name="Date Placeholder 8">
            <a:extLst>
              <a:ext uri="{FF2B5EF4-FFF2-40B4-BE49-F238E27FC236}">
                <a16:creationId xmlns:a16="http://schemas.microsoft.com/office/drawing/2014/main" id="{28C93E63-EEFF-4675-ABEE-F74DA0F1BB4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C064243-3DA7-478F-BDD5-E0D54BC997C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082C16D-083A-4645-A829-7D27023266D5}"/>
              </a:ext>
            </a:extLst>
          </p:cNvPr>
          <p:cNvSpPr>
            <a:spLocks noGrp="1"/>
          </p:cNvSpPr>
          <p:nvPr>
            <p:ph type="sldNum" sz="quarter" idx="4"/>
          </p:nvPr>
        </p:nvSpPr>
        <p:spPr/>
        <p:txBody>
          <a:bodyPr/>
          <a:lstStyle/>
          <a:p>
            <a:fld id="{28B83BC3-069B-46AF-A4E6-C99928E1A4FA}" type="slidenum">
              <a:rPr lang="en-US" smtClean="0"/>
              <a:pPr/>
              <a:t>1177</a:t>
            </a:fld>
            <a:endParaRPr lang="en-US" dirty="0"/>
          </a:p>
        </p:txBody>
      </p:sp>
    </p:spTree>
    <p:custDataLst>
      <p:tags r:id="rId1"/>
    </p:custDataLst>
    <p:extLst>
      <p:ext uri="{BB962C8B-B14F-4D97-AF65-F5344CB8AC3E}">
        <p14:creationId xmlns:p14="http://schemas.microsoft.com/office/powerpoint/2010/main" val="973179484"/>
      </p:ext>
    </p:extLst>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a:t>Xbar chart</a:t>
            </a:r>
          </a:p>
          <a:p>
            <a:endParaRPr lang="en-US" dirty="0"/>
          </a:p>
          <a:p>
            <a:pPr lvl="1"/>
            <a:r>
              <a:rPr lang="en-US" dirty="0"/>
              <a:t>Data Point:</a:t>
            </a:r>
          </a:p>
          <a:p>
            <a:pPr lvl="1"/>
            <a:endParaRPr lang="en-US" dirty="0"/>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68645273"/>
              </p:ext>
            </p:extLst>
          </p:nvPr>
        </p:nvGraphicFramePr>
        <p:xfrm>
          <a:off x="3000375" y="1595377"/>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0375" y="1595377"/>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747040121"/>
              </p:ext>
            </p:extLst>
          </p:nvPr>
        </p:nvGraphicFramePr>
        <p:xfrm>
          <a:off x="3000375" y="3125665"/>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0375" y="3125665"/>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994573850"/>
              </p:ext>
            </p:extLst>
          </p:nvPr>
        </p:nvGraphicFramePr>
        <p:xfrm>
          <a:off x="3000375" y="4809293"/>
          <a:ext cx="971550" cy="452437"/>
        </p:xfrm>
        <a:graphic>
          <a:graphicData uri="http://schemas.openxmlformats.org/presentationml/2006/ole">
            <mc:AlternateContent xmlns:mc="http://schemas.openxmlformats.org/markup-compatibility/2006">
              <mc:Choice xmlns:v="urn:schemas-microsoft-com:vml" Requires="v">
                <p:oleObj name="Equation" r:id="rId8" imgW="571252" imgH="266584" progId="Equation.3">
                  <p:embed/>
                </p:oleObj>
              </mc:Choice>
              <mc:Fallback>
                <p:oleObj name="Equation" r:id="rId8" imgW="571252" imgH="266584"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0375" y="4809293"/>
                        <a:ext cx="971550" cy="452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73224" y="5910308"/>
            <a:ext cx="70866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2</a:t>
            </a:r>
            <a:r>
              <a:rPr lang="en-US" sz="2000" dirty="0"/>
              <a:t> is a constant depending on the subgroup size.</a:t>
            </a:r>
          </a:p>
        </p:txBody>
      </p:sp>
      <p:sp>
        <p:nvSpPr>
          <p:cNvPr id="11" name="Date Placeholder 10">
            <a:extLst>
              <a:ext uri="{FF2B5EF4-FFF2-40B4-BE49-F238E27FC236}">
                <a16:creationId xmlns:a16="http://schemas.microsoft.com/office/drawing/2014/main" id="{59347EEB-82A2-4E24-8DC2-1E7E831F15A4}"/>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E8E999C-CA58-4653-87CF-9FFE66DD0DF2}"/>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98750D7C-91A6-40E4-BBAE-250793469BD3}"/>
              </a:ext>
            </a:extLst>
          </p:cNvPr>
          <p:cNvSpPr>
            <a:spLocks noGrp="1"/>
          </p:cNvSpPr>
          <p:nvPr>
            <p:ph type="sldNum" sz="quarter" idx="4"/>
          </p:nvPr>
        </p:nvSpPr>
        <p:spPr/>
        <p:txBody>
          <a:bodyPr/>
          <a:lstStyle/>
          <a:p>
            <a:fld id="{28B83BC3-069B-46AF-A4E6-C99928E1A4FA}" type="slidenum">
              <a:rPr lang="en-US" smtClean="0"/>
              <a:pPr/>
              <a:t>1178</a:t>
            </a:fld>
            <a:endParaRPr lang="en-US" dirty="0"/>
          </a:p>
        </p:txBody>
      </p:sp>
    </p:spTree>
    <p:custDataLst>
      <p:tags r:id="rId1"/>
    </p:custDataLst>
    <p:extLst>
      <p:ext uri="{BB962C8B-B14F-4D97-AF65-F5344CB8AC3E}">
        <p14:creationId xmlns:p14="http://schemas.microsoft.com/office/powerpoint/2010/main" val="2318896240"/>
      </p:ext>
    </p:extLst>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 Chart Equations</a:t>
            </a:r>
          </a:p>
        </p:txBody>
      </p:sp>
      <p:sp>
        <p:nvSpPr>
          <p:cNvPr id="3" name="Content Placeholder 2"/>
          <p:cNvSpPr>
            <a:spLocks noGrp="1"/>
          </p:cNvSpPr>
          <p:nvPr>
            <p:ph idx="1"/>
          </p:nvPr>
        </p:nvSpPr>
        <p:spPr/>
        <p:txBody>
          <a:bodyPr/>
          <a:lstStyle/>
          <a:p>
            <a:r>
              <a:rPr lang="en-US" dirty="0"/>
              <a:t>R chart (Rage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marL="411480" lvl="1" indent="0">
              <a:buNone/>
            </a:pPr>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3797505072"/>
              </p:ext>
            </p:extLst>
          </p:nvPr>
        </p:nvGraphicFramePr>
        <p:xfrm>
          <a:off x="2849563" y="2014743"/>
          <a:ext cx="2840037" cy="536932"/>
        </p:xfrm>
        <a:graphic>
          <a:graphicData uri="http://schemas.openxmlformats.org/presentationml/2006/ole">
            <mc:AlternateContent xmlns:mc="http://schemas.openxmlformats.org/markup-compatibility/2006">
              <mc:Choice xmlns:v="urn:schemas-microsoft-com:vml" Requires="v">
                <p:oleObj name="Equation" r:id="rId4" imgW="1536700" imgH="292100" progId="Equation.3">
                  <p:embed/>
                </p:oleObj>
              </mc:Choice>
              <mc:Fallback>
                <p:oleObj name="Equation" r:id="rId4" imgW="1536700" imgH="292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9563" y="2014743"/>
                        <a:ext cx="2840037" cy="536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138320789"/>
              </p:ext>
            </p:extLst>
          </p:nvPr>
        </p:nvGraphicFramePr>
        <p:xfrm>
          <a:off x="2897795" y="2729125"/>
          <a:ext cx="1196975" cy="1120775"/>
        </p:xfrm>
        <a:graphic>
          <a:graphicData uri="http://schemas.openxmlformats.org/presentationml/2006/ole">
            <mc:AlternateContent xmlns:mc="http://schemas.openxmlformats.org/markup-compatibility/2006">
              <mc:Choice xmlns:v="urn:schemas-microsoft-com:vml" Requires="v">
                <p:oleObj name="Equation" r:id="rId6" imgW="647700" imgH="609600" progId="Equation.3">
                  <p:embed/>
                </p:oleObj>
              </mc:Choice>
              <mc:Fallback>
                <p:oleObj name="Equation" r:id="rId6" imgW="647700" imgH="609600"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7795" y="2729125"/>
                        <a:ext cx="1196975"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58924" y="5461337"/>
            <a:ext cx="7315200" cy="1015663"/>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D</a:t>
            </a:r>
            <a:r>
              <a:rPr lang="en-US" sz="2000" baseline="-25000" dirty="0"/>
              <a:t>3</a:t>
            </a:r>
            <a:r>
              <a:rPr lang="en-US" sz="2000" dirty="0"/>
              <a:t> and D</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336216606"/>
              </p:ext>
            </p:extLst>
          </p:nvPr>
        </p:nvGraphicFramePr>
        <p:xfrm>
          <a:off x="3858418" y="4023260"/>
          <a:ext cx="822325" cy="442912"/>
        </p:xfrm>
        <a:graphic>
          <a:graphicData uri="http://schemas.openxmlformats.org/presentationml/2006/ole">
            <mc:AlternateContent xmlns:mc="http://schemas.openxmlformats.org/markup-compatibility/2006">
              <mc:Choice xmlns:v="urn:schemas-microsoft-com:vml" Requires="v">
                <p:oleObj name="Equation" r:id="rId8" imgW="444307" imgH="241195" progId="Equation.3">
                  <p:embed/>
                </p:oleObj>
              </mc:Choice>
              <mc:Fallback>
                <p:oleObj name="Equation" r:id="rId8" imgW="444307"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58418" y="4023260"/>
                        <a:ext cx="8223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2659889360"/>
              </p:ext>
            </p:extLst>
          </p:nvPr>
        </p:nvGraphicFramePr>
        <p:xfrm>
          <a:off x="3858418" y="4842212"/>
          <a:ext cx="798512" cy="466725"/>
        </p:xfrm>
        <a:graphic>
          <a:graphicData uri="http://schemas.openxmlformats.org/presentationml/2006/ole">
            <mc:AlternateContent xmlns:mc="http://schemas.openxmlformats.org/markup-compatibility/2006">
              <mc:Choice xmlns:v="urn:schemas-microsoft-com:vml" Requires="v">
                <p:oleObj name="Equation" r:id="rId10" imgW="431613" imgH="253890" progId="Equation.3">
                  <p:embed/>
                </p:oleObj>
              </mc:Choice>
              <mc:Fallback>
                <p:oleObj name="Equation" r:id="rId10" imgW="431613"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8418" y="4842212"/>
                        <a:ext cx="7985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E840EA04-B776-4EEA-A503-0482B74053B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D38C80E-1CC5-49DD-A530-6EF69A69D81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053EC5F-11B7-4EDE-BF20-379959B6547D}"/>
              </a:ext>
            </a:extLst>
          </p:cNvPr>
          <p:cNvSpPr>
            <a:spLocks noGrp="1"/>
          </p:cNvSpPr>
          <p:nvPr>
            <p:ph type="sldNum" sz="quarter" idx="4"/>
          </p:nvPr>
        </p:nvSpPr>
        <p:spPr/>
        <p:txBody>
          <a:bodyPr/>
          <a:lstStyle/>
          <a:p>
            <a:fld id="{28B83BC3-069B-46AF-A4E6-C99928E1A4FA}" type="slidenum">
              <a:rPr lang="en-US" smtClean="0"/>
              <a:pPr/>
              <a:t>1179</a:t>
            </a:fld>
            <a:endParaRPr lang="en-US" dirty="0"/>
          </a:p>
        </p:txBody>
      </p:sp>
    </p:spTree>
    <p:custDataLst>
      <p:tags r:id="rId1"/>
    </p:custDataLst>
    <p:extLst>
      <p:ext uri="{BB962C8B-B14F-4D97-AF65-F5344CB8AC3E}">
        <p14:creationId xmlns:p14="http://schemas.microsoft.com/office/powerpoint/2010/main" val="32379487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COPQ: Types of Cost</a:t>
            </a:r>
          </a:p>
        </p:txBody>
      </p:sp>
      <p:sp>
        <p:nvSpPr>
          <p:cNvPr id="3" name="Content Placeholder 2"/>
          <p:cNvSpPr>
            <a:spLocks noGrp="1"/>
          </p:cNvSpPr>
          <p:nvPr>
            <p:ph idx="1"/>
          </p:nvPr>
        </p:nvSpPr>
        <p:spPr>
          <a:xfrm>
            <a:off x="609600" y="1143000"/>
            <a:ext cx="10363200" cy="5486400"/>
          </a:xfrm>
        </p:spPr>
        <p:txBody>
          <a:bodyPr>
            <a:normAutofit/>
          </a:bodyPr>
          <a:lstStyle/>
          <a:p>
            <a:r>
              <a:rPr lang="en-US" dirty="0"/>
              <a:t>There are two types of costs to be considered when determining COPQ</a:t>
            </a:r>
          </a:p>
          <a:p>
            <a:pPr marL="868680" lvl="1" indent="-457200">
              <a:buFont typeface="+mj-lt"/>
              <a:buAutoNum type="arabicPeriod"/>
            </a:pPr>
            <a:r>
              <a:rPr lang="en-US" b="1" dirty="0">
                <a:solidFill>
                  <a:srgbClr val="182835"/>
                </a:solidFill>
              </a:rPr>
              <a:t>Hard Costs</a:t>
            </a:r>
          </a:p>
          <a:p>
            <a:pPr lvl="2"/>
            <a:r>
              <a:rPr lang="en-US" dirty="0"/>
              <a:t>Tangible costs that can be traced to the income statement</a:t>
            </a:r>
          </a:p>
          <a:p>
            <a:pPr marL="868680" lvl="1" indent="-457200">
              <a:buFont typeface="+mj-lt"/>
              <a:buAutoNum type="arabicPeriod"/>
            </a:pPr>
            <a:r>
              <a:rPr lang="en-US" b="1" dirty="0">
                <a:solidFill>
                  <a:srgbClr val="182835"/>
                </a:solidFill>
              </a:rPr>
              <a:t>Soft Costs</a:t>
            </a:r>
          </a:p>
          <a:p>
            <a:pPr lvl="2"/>
            <a:r>
              <a:rPr lang="en-US" dirty="0"/>
              <a:t>Intangible costs: avoidance, opportunity costs, lost revenue etc.</a:t>
            </a:r>
          </a:p>
          <a:p>
            <a:pPr marL="777240" lvl="2" indent="0">
              <a:buNone/>
            </a:pPr>
            <a:endParaRPr lang="en-US" dirty="0"/>
          </a:p>
          <a:p>
            <a:r>
              <a:rPr lang="en-US" dirty="0"/>
              <a:t>Calculating the </a:t>
            </a:r>
            <a:r>
              <a:rPr lang="en-US" dirty="0" err="1"/>
              <a:t>COPQ</a:t>
            </a:r>
            <a:endParaRPr lang="en-US" dirty="0"/>
          </a:p>
          <a:p>
            <a:pPr marL="868680" lvl="1" indent="-457200">
              <a:buFont typeface="+mj-lt"/>
              <a:buAutoNum type="arabicPeriod"/>
            </a:pPr>
            <a:r>
              <a:rPr lang="en-US" dirty="0"/>
              <a:t>Determine the types of waste that are present in your process</a:t>
            </a:r>
          </a:p>
          <a:p>
            <a:pPr marL="868680" lvl="1" indent="-457200">
              <a:buFont typeface="+mj-lt"/>
              <a:buAutoNum type="arabicPeriod"/>
            </a:pPr>
            <a:r>
              <a:rPr lang="en-US" dirty="0"/>
              <a:t>Estimate the frequency of waste that occurs</a:t>
            </a:r>
          </a:p>
          <a:p>
            <a:pPr marL="868680" lvl="1" indent="-457200">
              <a:buFont typeface="+mj-lt"/>
              <a:buAutoNum type="arabicPeriod"/>
            </a:pPr>
            <a:r>
              <a:rPr lang="en-US" dirty="0"/>
              <a:t>Estimate the cost per event, item, or time frame</a:t>
            </a:r>
          </a:p>
          <a:p>
            <a:pPr marL="868680" lvl="1" indent="-457200">
              <a:buFont typeface="+mj-lt"/>
              <a:buAutoNum type="arabicPeriod"/>
            </a:pPr>
            <a:r>
              <a:rPr lang="en-US" dirty="0"/>
              <a:t>Do the math.</a:t>
            </a:r>
            <a:endParaRPr lang="en-US" sz="1000" dirty="0"/>
          </a:p>
          <a:p>
            <a:pPr marL="114300" indent="0">
              <a:buNone/>
            </a:pPr>
            <a:endParaRPr lang="en-US" dirty="0"/>
          </a:p>
        </p:txBody>
      </p:sp>
      <p:sp>
        <p:nvSpPr>
          <p:cNvPr id="7" name="Date Placeholder 6">
            <a:extLst>
              <a:ext uri="{FF2B5EF4-FFF2-40B4-BE49-F238E27FC236}">
                <a16:creationId xmlns:a16="http://schemas.microsoft.com/office/drawing/2014/main" id="{C38CED17-87B4-412C-A4F9-504440FF7AC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7A9996D-FA0D-4D6E-9A74-0532821184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9EA7B8F-F2D3-44D7-B5C7-B4BF1838EA77}"/>
              </a:ext>
            </a:extLst>
          </p:cNvPr>
          <p:cNvSpPr>
            <a:spLocks noGrp="1"/>
          </p:cNvSpPr>
          <p:nvPr>
            <p:ph type="sldNum" sz="quarter" idx="4"/>
          </p:nvPr>
        </p:nvSpPr>
        <p:spPr/>
        <p:txBody>
          <a:bodyPr/>
          <a:lstStyle/>
          <a:p>
            <a:fld id="{28B83BC3-069B-46AF-A4E6-C99928E1A4FA}" type="slidenum">
              <a:rPr lang="en-US" smtClean="0"/>
              <a:pPr/>
              <a:t>118</a:t>
            </a:fld>
            <a:endParaRPr lang="en-US" dirty="0"/>
          </a:p>
        </p:txBody>
      </p:sp>
    </p:spTree>
    <p:custDataLst>
      <p:tags r:id="rId1"/>
    </p:custDataLst>
    <p:extLst>
      <p:ext uri="{BB962C8B-B14F-4D97-AF65-F5344CB8AC3E}">
        <p14:creationId xmlns:p14="http://schemas.microsoft.com/office/powerpoint/2010/main" val="2684026015"/>
      </p:ext>
    </p:extLst>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Xbar-R Charts</a:t>
            </a:r>
            <a:endParaRPr lang="en-US" dirty="0"/>
          </a:p>
        </p:txBody>
      </p:sp>
      <p:sp>
        <p:nvSpPr>
          <p:cNvPr id="3" name="Content Placeholder 2"/>
          <p:cNvSpPr>
            <a:spLocks noGrp="1"/>
          </p:cNvSpPr>
          <p:nvPr>
            <p:ph idx="1"/>
          </p:nvPr>
        </p:nvSpPr>
        <p:spPr/>
        <p:txBody>
          <a:bodyPr>
            <a:normAutofit fontScale="85000" lnSpcReduction="10000"/>
          </a:bodyPr>
          <a:lstStyle/>
          <a:p>
            <a:r>
              <a:rPr lang="en-US"/>
              <a:t>Data File: “Xbar-R” tab in “Sample Data.xlsx”</a:t>
            </a:r>
          </a:p>
          <a:p>
            <a:r>
              <a:rPr lang="en-US"/>
              <a:t>Steps to plot Xbar-R charts in Minitab </a:t>
            </a:r>
          </a:p>
          <a:p>
            <a:pPr lvl="2"/>
            <a:r>
              <a:rPr lang="en-US"/>
              <a:t>Click Stat → Control Charts → Variable Charts for Subgroups → Xbar-R.</a:t>
            </a:r>
          </a:p>
          <a:p>
            <a:pPr lvl="2"/>
            <a:r>
              <a:rPr lang="en-US"/>
              <a:t>A new window named “Xbar-R Chart” appears.</a:t>
            </a:r>
          </a:p>
          <a:p>
            <a:pPr lvl="2"/>
            <a:r>
              <a:rPr lang="en-US"/>
              <a:t>Click in the blank box right below “All observations for a chart are in one column” and the variables appear in the list box on the left.</a:t>
            </a:r>
          </a:p>
          <a:p>
            <a:pPr lvl="2"/>
            <a:r>
              <a:rPr lang="en-US"/>
              <a:t>Select the “Measurement” into the box below “All observations for a chart are in one column.”</a:t>
            </a:r>
          </a:p>
          <a:p>
            <a:pPr lvl="2"/>
            <a:r>
              <a:rPr lang="en-US"/>
              <a:t>Select the “Subgroup ID” as the “Subgroup size (enter a number or ID column).</a:t>
            </a:r>
          </a:p>
          <a:p>
            <a:pPr lvl="2"/>
            <a:r>
              <a:rPr lang="en-US"/>
              <a:t>Click “Xbar-R Options” button and a new window “Xbar-R Chart – Options” appears.</a:t>
            </a:r>
          </a:p>
          <a:p>
            <a:pPr lvl="2"/>
            <a:r>
              <a:rPr lang="en-US"/>
              <a:t>Click on the tab “Tests.”</a:t>
            </a:r>
          </a:p>
          <a:p>
            <a:pPr lvl="2"/>
            <a:r>
              <a:rPr lang="en-US"/>
              <a:t> Select the item “Perform all tests for special causes” in the dropdown menu.</a:t>
            </a:r>
          </a:p>
          <a:p>
            <a:pPr lvl="2"/>
            <a:r>
              <a:rPr lang="en-US"/>
              <a:t>Click “OK” in the window “Xbar-R Chart – Options.”</a:t>
            </a:r>
          </a:p>
          <a:p>
            <a:pPr lvl="2"/>
            <a:r>
              <a:rPr lang="en-US"/>
              <a:t> Click “OK.”</a:t>
            </a:r>
          </a:p>
          <a:p>
            <a:pPr lvl="2"/>
            <a:r>
              <a:rPr lang="en-US"/>
              <a:t> The Xbar-R charts appear in the newly-generated window.</a:t>
            </a:r>
            <a:endParaRPr lang="en-US" dirty="0"/>
          </a:p>
        </p:txBody>
      </p:sp>
      <p:sp>
        <p:nvSpPr>
          <p:cNvPr id="9" name="Date Placeholder 8">
            <a:extLst>
              <a:ext uri="{FF2B5EF4-FFF2-40B4-BE49-F238E27FC236}">
                <a16:creationId xmlns:a16="http://schemas.microsoft.com/office/drawing/2014/main" id="{0B7A0389-F1E0-4C6A-9591-AE4E71C1DCB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08103D4-2A00-4D34-9F42-6725502CCA0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BF9261-9EAF-4090-B60E-2C2EB07DDC28}"/>
              </a:ext>
            </a:extLst>
          </p:cNvPr>
          <p:cNvSpPr>
            <a:spLocks noGrp="1"/>
          </p:cNvSpPr>
          <p:nvPr>
            <p:ph type="sldNum" sz="quarter" idx="4"/>
          </p:nvPr>
        </p:nvSpPr>
        <p:spPr/>
        <p:txBody>
          <a:bodyPr/>
          <a:lstStyle/>
          <a:p>
            <a:fld id="{28B83BC3-069B-46AF-A4E6-C99928E1A4FA}" type="slidenum">
              <a:rPr lang="en-US" smtClean="0"/>
              <a:pPr/>
              <a:t>1180</a:t>
            </a:fld>
            <a:endParaRPr lang="en-US" dirty="0"/>
          </a:p>
        </p:txBody>
      </p:sp>
    </p:spTree>
    <p:custDataLst>
      <p:tags r:id="rId1"/>
    </p:custDataLst>
    <p:extLst>
      <p:ext uri="{BB962C8B-B14F-4D97-AF65-F5344CB8AC3E}">
        <p14:creationId xmlns:p14="http://schemas.microsoft.com/office/powerpoint/2010/main" val="1367587506"/>
      </p:ext>
    </p:extLst>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Xbar-R Charts</a:t>
            </a:r>
          </a:p>
        </p:txBody>
      </p:sp>
      <p:pic>
        <p:nvPicPr>
          <p:cNvPr id="11" name="Picture 10"/>
          <p:cNvPicPr>
            <a:picLocks noChangeAspect="1"/>
          </p:cNvPicPr>
          <p:nvPr/>
        </p:nvPicPr>
        <p:blipFill>
          <a:blip r:embed="rId4"/>
          <a:stretch>
            <a:fillRect/>
          </a:stretch>
        </p:blipFill>
        <p:spPr>
          <a:xfrm>
            <a:off x="5689600" y="1631373"/>
            <a:ext cx="5409380" cy="4599165"/>
          </a:xfrm>
          <a:prstGeom prst="rect">
            <a:avLst/>
          </a:prstGeom>
        </p:spPr>
      </p:pic>
      <p:pic>
        <p:nvPicPr>
          <p:cNvPr id="14" name="Picture 13"/>
          <p:cNvPicPr>
            <a:picLocks noChangeAspect="1"/>
          </p:cNvPicPr>
          <p:nvPr/>
        </p:nvPicPr>
        <p:blipFill>
          <a:blip r:embed="rId5"/>
          <a:stretch>
            <a:fillRect/>
          </a:stretch>
        </p:blipFill>
        <p:spPr>
          <a:xfrm>
            <a:off x="213049" y="2146914"/>
            <a:ext cx="5393618" cy="3568085"/>
          </a:xfrm>
          <a:prstGeom prst="rect">
            <a:avLst/>
          </a:prstGeom>
        </p:spPr>
      </p:pic>
      <p:sp>
        <p:nvSpPr>
          <p:cNvPr id="20" name="Right Arrow 18"/>
          <p:cNvSpPr/>
          <p:nvPr/>
        </p:nvSpPr>
        <p:spPr>
          <a:xfrm>
            <a:off x="5419534" y="37785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18E2AF20-F05C-4667-AC82-D7558BA4C15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12FF7CC-A65F-4C43-8BE4-D24F5EE5965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DAB9081-5CCC-4BC3-8E39-7586FBC770C8}"/>
              </a:ext>
            </a:extLst>
          </p:cNvPr>
          <p:cNvSpPr>
            <a:spLocks noGrp="1"/>
          </p:cNvSpPr>
          <p:nvPr>
            <p:ph type="sldNum" sz="quarter" idx="4"/>
          </p:nvPr>
        </p:nvSpPr>
        <p:spPr/>
        <p:txBody>
          <a:bodyPr/>
          <a:lstStyle/>
          <a:p>
            <a:fld id="{28B83BC3-069B-46AF-A4E6-C99928E1A4FA}" type="slidenum">
              <a:rPr lang="en-US" smtClean="0"/>
              <a:pPr/>
              <a:t>1181</a:t>
            </a:fld>
            <a:endParaRPr lang="en-US" dirty="0"/>
          </a:p>
        </p:txBody>
      </p:sp>
    </p:spTree>
    <p:custDataLst>
      <p:tags r:id="rId1"/>
    </p:custDataLst>
    <p:extLst>
      <p:ext uri="{BB962C8B-B14F-4D97-AF65-F5344CB8AC3E}">
        <p14:creationId xmlns:p14="http://schemas.microsoft.com/office/powerpoint/2010/main" val="2235000128"/>
      </p:ext>
    </p:extLst>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Xbar-R Charts Diagnosis</a:t>
            </a:r>
            <a:endParaRPr lang="en-US" dirty="0"/>
          </a:p>
        </p:txBody>
      </p:sp>
      <p:sp>
        <p:nvSpPr>
          <p:cNvPr id="12" name="Content Placeholder 11"/>
          <p:cNvSpPr>
            <a:spLocks noGrp="1"/>
          </p:cNvSpPr>
          <p:nvPr>
            <p:ph idx="1"/>
          </p:nvPr>
        </p:nvSpPr>
        <p:spPr>
          <a:xfrm>
            <a:off x="609600" y="1143000"/>
            <a:ext cx="4343400" cy="5486400"/>
          </a:xfrm>
        </p:spPr>
        <p:txBody>
          <a:bodyPr>
            <a:normAutofit fontScale="92500"/>
          </a:bodyPr>
          <a:lstStyle/>
          <a:p>
            <a:r>
              <a:rPr lang="en-US" b="1" dirty="0" err="1"/>
              <a:t>Xbar</a:t>
            </a:r>
            <a:r>
              <a:rPr lang="en-US" b="1" dirty="0"/>
              <a:t>-R Chart Interpretation:</a:t>
            </a:r>
          </a:p>
          <a:p>
            <a:pPr lvl="1"/>
            <a:endParaRPr lang="en-US" dirty="0"/>
          </a:p>
          <a:p>
            <a:pPr lvl="1"/>
            <a:r>
              <a:rPr lang="en-US" dirty="0"/>
              <a:t>Since the R chart is in control, the </a:t>
            </a:r>
            <a:r>
              <a:rPr lang="en-US" dirty="0" err="1"/>
              <a:t>Xbar</a:t>
            </a:r>
            <a:r>
              <a:rPr lang="en-US" dirty="0"/>
              <a:t> chart is valid. </a:t>
            </a:r>
          </a:p>
          <a:p>
            <a:pPr lvl="1"/>
            <a:endParaRPr lang="en-US" dirty="0"/>
          </a:p>
          <a:p>
            <a:pPr lvl="1"/>
            <a:r>
              <a:rPr lang="en-US" dirty="0"/>
              <a:t>In both charts, there are not any data points failing any tests for special causes (i.e., all the data points fall between the control limits and spread around the center line with a random pattern). </a:t>
            </a:r>
          </a:p>
          <a:p>
            <a:pPr lvl="1"/>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4953001" y="1142999"/>
            <a:ext cx="6172200" cy="4386335"/>
          </a:xfrm>
          <a:prstGeom prst="rect">
            <a:avLst/>
          </a:prstGeom>
        </p:spPr>
      </p:pic>
      <p:sp>
        <p:nvSpPr>
          <p:cNvPr id="8" name="Date Placeholder 7">
            <a:extLst>
              <a:ext uri="{FF2B5EF4-FFF2-40B4-BE49-F238E27FC236}">
                <a16:creationId xmlns:a16="http://schemas.microsoft.com/office/drawing/2014/main" id="{F9460386-C737-408F-B74E-1FA81498912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42F377D-B2DA-4804-B0D3-7FB89AADECC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19E28FA-FBD2-4897-9357-11D9ACDA4549}"/>
              </a:ext>
            </a:extLst>
          </p:cNvPr>
          <p:cNvSpPr>
            <a:spLocks noGrp="1"/>
          </p:cNvSpPr>
          <p:nvPr>
            <p:ph type="sldNum" sz="quarter" idx="4"/>
          </p:nvPr>
        </p:nvSpPr>
        <p:spPr/>
        <p:txBody>
          <a:bodyPr/>
          <a:lstStyle/>
          <a:p>
            <a:fld id="{28B83BC3-069B-46AF-A4E6-C99928E1A4FA}" type="slidenum">
              <a:rPr lang="en-US" smtClean="0"/>
              <a:pPr/>
              <a:t>1182</a:t>
            </a:fld>
            <a:endParaRPr lang="en-US" dirty="0"/>
          </a:p>
        </p:txBody>
      </p:sp>
    </p:spTree>
    <p:custDataLst>
      <p:tags r:id="rId1"/>
    </p:custDataLst>
    <p:extLst>
      <p:ext uri="{BB962C8B-B14F-4D97-AF65-F5344CB8AC3E}">
        <p14:creationId xmlns:p14="http://schemas.microsoft.com/office/powerpoint/2010/main" val="2071346205"/>
      </p:ext>
    </p:extLst>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5.2.4 U Chart</a:t>
            </a:r>
          </a:p>
        </p:txBody>
      </p:sp>
      <p:sp>
        <p:nvSpPr>
          <p:cNvPr id="8" name="Date Placeholder 7">
            <a:extLst>
              <a:ext uri="{FF2B5EF4-FFF2-40B4-BE49-F238E27FC236}">
                <a16:creationId xmlns:a16="http://schemas.microsoft.com/office/drawing/2014/main" id="{5699C0CE-7F45-4CB1-BF6E-18BB4E98553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080CFCB-C8B4-4138-8CFE-25C842B2344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730105B-176B-43D9-8DE9-3CB5F8141052}"/>
              </a:ext>
            </a:extLst>
          </p:cNvPr>
          <p:cNvSpPr>
            <a:spLocks noGrp="1"/>
          </p:cNvSpPr>
          <p:nvPr>
            <p:ph type="sldNum" sz="quarter" idx="4"/>
          </p:nvPr>
        </p:nvSpPr>
        <p:spPr/>
        <p:txBody>
          <a:bodyPr/>
          <a:lstStyle/>
          <a:p>
            <a:fld id="{28B83BC3-069B-46AF-A4E6-C99928E1A4FA}" type="slidenum">
              <a:rPr lang="en-US" smtClean="0"/>
              <a:pPr/>
              <a:t>1183</a:t>
            </a:fld>
            <a:endParaRPr lang="en-US" dirty="0"/>
          </a:p>
        </p:txBody>
      </p:sp>
    </p:spTree>
    <p:custDataLst>
      <p:tags r:id="rId1"/>
    </p:custDataLst>
    <p:extLst>
      <p:ext uri="{BB962C8B-B14F-4D97-AF65-F5344CB8AC3E}">
        <p14:creationId xmlns:p14="http://schemas.microsoft.com/office/powerpoint/2010/main" val="4170146653"/>
      </p:ext>
    </p:extLst>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 vs. Defective</a:t>
            </a:r>
          </a:p>
        </p:txBody>
      </p:sp>
      <p:sp>
        <p:nvSpPr>
          <p:cNvPr id="3" name="Content Placeholder 2"/>
          <p:cNvSpPr>
            <a:spLocks noGrp="1"/>
          </p:cNvSpPr>
          <p:nvPr>
            <p:ph idx="1"/>
          </p:nvPr>
        </p:nvSpPr>
        <p:spPr/>
        <p:txBody>
          <a:bodyPr>
            <a:normAutofit/>
          </a:bodyPr>
          <a:lstStyle/>
          <a:p>
            <a:r>
              <a:rPr lang="en-US" dirty="0"/>
              <a:t>A </a:t>
            </a:r>
            <a:r>
              <a:rPr lang="en-US" b="1" dirty="0"/>
              <a:t>defect </a:t>
            </a:r>
            <a:r>
              <a:rPr lang="en-US" dirty="0"/>
              <a:t>of a unit is the unit’s characteristic that does not meet the customers’ requirements.</a:t>
            </a:r>
          </a:p>
          <a:p>
            <a:endParaRPr lang="en-US" dirty="0"/>
          </a:p>
          <a:p>
            <a:r>
              <a:rPr lang="en-US" dirty="0"/>
              <a:t>A </a:t>
            </a:r>
            <a:r>
              <a:rPr lang="en-US" b="1" dirty="0"/>
              <a:t>defective</a:t>
            </a:r>
            <a:r>
              <a:rPr lang="en-US" dirty="0"/>
              <a:t> is a unit that is not acceptable to the customers.</a:t>
            </a:r>
          </a:p>
          <a:p>
            <a:endParaRPr lang="en-US" dirty="0"/>
          </a:p>
          <a:p>
            <a:r>
              <a:rPr lang="en-US" dirty="0"/>
              <a:t>One defective might have multiple defects.</a:t>
            </a:r>
          </a:p>
          <a:p>
            <a:endParaRPr lang="en-US" dirty="0"/>
          </a:p>
          <a:p>
            <a:r>
              <a:rPr lang="en-US" dirty="0"/>
              <a:t>One unit might have multiple defects but be still usable to the customers.</a:t>
            </a:r>
          </a:p>
        </p:txBody>
      </p:sp>
      <p:sp>
        <p:nvSpPr>
          <p:cNvPr id="9" name="Date Placeholder 8">
            <a:extLst>
              <a:ext uri="{FF2B5EF4-FFF2-40B4-BE49-F238E27FC236}">
                <a16:creationId xmlns:a16="http://schemas.microsoft.com/office/drawing/2014/main" id="{A752862B-5220-419C-9AEE-E8713D8D189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F477F4-B391-4EF3-B3CD-555C04E33AA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4F53453-0A57-46F5-B203-F91BC23793F5}"/>
              </a:ext>
            </a:extLst>
          </p:cNvPr>
          <p:cNvSpPr>
            <a:spLocks noGrp="1"/>
          </p:cNvSpPr>
          <p:nvPr>
            <p:ph type="sldNum" sz="quarter" idx="4"/>
          </p:nvPr>
        </p:nvSpPr>
        <p:spPr/>
        <p:txBody>
          <a:bodyPr/>
          <a:lstStyle/>
          <a:p>
            <a:fld id="{28B83BC3-069B-46AF-A4E6-C99928E1A4FA}" type="slidenum">
              <a:rPr lang="en-US" smtClean="0"/>
              <a:pPr/>
              <a:t>1184</a:t>
            </a:fld>
            <a:endParaRPr lang="en-US" dirty="0"/>
          </a:p>
        </p:txBody>
      </p:sp>
    </p:spTree>
    <p:custDataLst>
      <p:tags r:id="rId1"/>
    </p:custDataLst>
    <p:extLst>
      <p:ext uri="{BB962C8B-B14F-4D97-AF65-F5344CB8AC3E}">
        <p14:creationId xmlns:p14="http://schemas.microsoft.com/office/powerpoint/2010/main" val="2656355871"/>
      </p:ext>
    </p:extLst>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a:t>
            </a:r>
          </a:p>
        </p:txBody>
      </p:sp>
      <p:sp>
        <p:nvSpPr>
          <p:cNvPr id="3" name="Content Placeholder 2"/>
          <p:cNvSpPr>
            <a:spLocks noGrp="1"/>
          </p:cNvSpPr>
          <p:nvPr>
            <p:ph idx="1"/>
          </p:nvPr>
        </p:nvSpPr>
        <p:spPr/>
        <p:txBody>
          <a:bodyPr>
            <a:normAutofit/>
          </a:bodyPr>
          <a:lstStyle/>
          <a:p>
            <a:r>
              <a:rPr lang="en-US" dirty="0"/>
              <a:t>The </a:t>
            </a:r>
            <a:r>
              <a:rPr lang="en-US" b="1" dirty="0"/>
              <a:t>U chart</a:t>
            </a:r>
            <a:r>
              <a:rPr lang="en-US" dirty="0"/>
              <a:t> is a control chart monitoring the average defects per unit.</a:t>
            </a:r>
          </a:p>
          <a:p>
            <a:endParaRPr lang="en-US" dirty="0"/>
          </a:p>
          <a:p>
            <a:r>
              <a:rPr lang="en-US" dirty="0"/>
              <a:t>The U chart plots the count of defects per unit of a subgroup as a data point.</a:t>
            </a:r>
          </a:p>
          <a:p>
            <a:endParaRPr lang="en-US" dirty="0"/>
          </a:p>
          <a:p>
            <a:r>
              <a:rPr lang="en-US" dirty="0"/>
              <a:t>It considers the situation when the subgroup size of inspected units for which the defects would be counted is not constant.</a:t>
            </a:r>
          </a:p>
          <a:p>
            <a:endParaRPr lang="en-US" dirty="0"/>
          </a:p>
          <a:p>
            <a:r>
              <a:rPr lang="en-US" dirty="0"/>
              <a:t>The underlying distribution of the U chart is Poisson distribution.</a:t>
            </a:r>
          </a:p>
        </p:txBody>
      </p:sp>
      <p:sp>
        <p:nvSpPr>
          <p:cNvPr id="9" name="Date Placeholder 8">
            <a:extLst>
              <a:ext uri="{FF2B5EF4-FFF2-40B4-BE49-F238E27FC236}">
                <a16:creationId xmlns:a16="http://schemas.microsoft.com/office/drawing/2014/main" id="{7A295018-3155-4FBE-A824-0DC22ABEFB6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5515C51-D5AE-40E5-A0B0-9AFD53D182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5695A8E-9C3C-412E-9656-9E65F7CDCA6D}"/>
              </a:ext>
            </a:extLst>
          </p:cNvPr>
          <p:cNvSpPr>
            <a:spLocks noGrp="1"/>
          </p:cNvSpPr>
          <p:nvPr>
            <p:ph type="sldNum" sz="quarter" idx="4"/>
          </p:nvPr>
        </p:nvSpPr>
        <p:spPr/>
        <p:txBody>
          <a:bodyPr/>
          <a:lstStyle/>
          <a:p>
            <a:fld id="{28B83BC3-069B-46AF-A4E6-C99928E1A4FA}" type="slidenum">
              <a:rPr lang="en-US" smtClean="0"/>
              <a:pPr/>
              <a:t>1185</a:t>
            </a:fld>
            <a:endParaRPr lang="en-US" dirty="0"/>
          </a:p>
        </p:txBody>
      </p:sp>
    </p:spTree>
    <p:custDataLst>
      <p:tags r:id="rId1"/>
    </p:custDataLst>
    <p:extLst>
      <p:ext uri="{BB962C8B-B14F-4D97-AF65-F5344CB8AC3E}">
        <p14:creationId xmlns:p14="http://schemas.microsoft.com/office/powerpoint/2010/main" val="1743071191"/>
      </p:ext>
    </p:extLst>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 Chart Equations</a:t>
            </a:r>
          </a:p>
        </p:txBody>
      </p:sp>
      <p:sp>
        <p:nvSpPr>
          <p:cNvPr id="3" name="Content Placeholder 2"/>
          <p:cNvSpPr>
            <a:spLocks noGrp="1"/>
          </p:cNvSpPr>
          <p:nvPr>
            <p:ph idx="1"/>
          </p:nvPr>
        </p:nvSpPr>
        <p:spPr/>
        <p:txBody>
          <a:bodyPr/>
          <a:lstStyle/>
          <a:p>
            <a:r>
              <a:rPr lang="en-US" dirty="0"/>
              <a:t>U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323111028"/>
              </p:ext>
            </p:extLst>
          </p:nvPr>
        </p:nvGraphicFramePr>
        <p:xfrm>
          <a:off x="2743200" y="1869764"/>
          <a:ext cx="838200" cy="791633"/>
        </p:xfrm>
        <a:graphic>
          <a:graphicData uri="http://schemas.openxmlformats.org/presentationml/2006/ole">
            <mc:AlternateContent xmlns:mc="http://schemas.openxmlformats.org/markup-compatibility/2006">
              <mc:Choice xmlns:v="urn:schemas-microsoft-com:vml" Requires="v">
                <p:oleObj name="Equation" r:id="rId4" imgW="457200" imgH="431800" progId="Equation.3">
                  <p:embed/>
                </p:oleObj>
              </mc:Choice>
              <mc:Fallback>
                <p:oleObj name="Equation" r:id="rId4" imgW="4572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869764"/>
                        <a:ext cx="838200" cy="791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1" name="Object 3"/>
          <p:cNvGraphicFramePr>
            <a:graphicFrameLocks noChangeAspect="1"/>
          </p:cNvGraphicFramePr>
          <p:nvPr>
            <p:extLst>
              <p:ext uri="{D42A27DB-BD31-4B8C-83A1-F6EECF244321}">
                <p14:modId xmlns:p14="http://schemas.microsoft.com/office/powerpoint/2010/main" val="2452129116"/>
              </p:ext>
            </p:extLst>
          </p:nvPr>
        </p:nvGraphicFramePr>
        <p:xfrm>
          <a:off x="2895600" y="2704214"/>
          <a:ext cx="1117600" cy="1119187"/>
        </p:xfrm>
        <a:graphic>
          <a:graphicData uri="http://schemas.openxmlformats.org/presentationml/2006/ole">
            <mc:AlternateContent xmlns:mc="http://schemas.openxmlformats.org/markup-compatibility/2006">
              <mc:Choice xmlns:v="urn:schemas-microsoft-com:vml" Requires="v">
                <p:oleObj name="Equation" r:id="rId6" imgW="609600" imgH="609600" progId="Equation.3">
                  <p:embed/>
                </p:oleObj>
              </mc:Choice>
              <mc:Fallback>
                <p:oleObj name="Equation" r:id="rId6" imgW="609600" imgH="609600" progId="Equation.3">
                  <p:embed/>
                  <p:pic>
                    <p:nvPicPr>
                      <p:cNvPr id="717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5600" y="2704214"/>
                        <a:ext cx="1117600" cy="1119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03500" y="5347447"/>
            <a:ext cx="77724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defects in the i</a:t>
            </a:r>
            <a:r>
              <a:rPr lang="en-US" sz="2000" baseline="30000" dirty="0"/>
              <a:t>th</a:t>
            </a:r>
            <a:r>
              <a:rPr lang="en-US" sz="2000" dirty="0"/>
              <a:t> subgroup.</a:t>
            </a:r>
          </a:p>
        </p:txBody>
      </p:sp>
      <p:graphicFrame>
        <p:nvGraphicFramePr>
          <p:cNvPr id="7172" name="Object 4"/>
          <p:cNvGraphicFramePr>
            <a:graphicFrameLocks noChangeAspect="1"/>
          </p:cNvGraphicFramePr>
          <p:nvPr>
            <p:extLst>
              <p:ext uri="{D42A27DB-BD31-4B8C-83A1-F6EECF244321}">
                <p14:modId xmlns:p14="http://schemas.microsoft.com/office/powerpoint/2010/main" val="2769819488"/>
              </p:ext>
            </p:extLst>
          </p:nvPr>
        </p:nvGraphicFramePr>
        <p:xfrm>
          <a:off x="3200400" y="4185443"/>
          <a:ext cx="1303338" cy="933450"/>
        </p:xfrm>
        <a:graphic>
          <a:graphicData uri="http://schemas.openxmlformats.org/presentationml/2006/ole">
            <mc:AlternateContent xmlns:mc="http://schemas.openxmlformats.org/markup-compatibility/2006">
              <mc:Choice xmlns:v="urn:schemas-microsoft-com:vml" Requires="v">
                <p:oleObj name="Equation" r:id="rId8" imgW="711200" imgH="508000" progId="Equation.3">
                  <p:embed/>
                </p:oleObj>
              </mc:Choice>
              <mc:Fallback>
                <p:oleObj name="Equation" r:id="rId8" imgW="711200" imgH="508000" progId="Equation.3">
                  <p:embed/>
                  <p:pic>
                    <p:nvPicPr>
                      <p:cNvPr id="717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185443"/>
                        <a:ext cx="1303338" cy="933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Date Placeholder 10">
            <a:extLst>
              <a:ext uri="{FF2B5EF4-FFF2-40B4-BE49-F238E27FC236}">
                <a16:creationId xmlns:a16="http://schemas.microsoft.com/office/drawing/2014/main" id="{0453B19C-4020-4074-8178-8590FC83B26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F1EB522B-F079-4199-8A20-0A0D8C2B949A}"/>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843DCB1A-80B3-48A0-A009-9BF8BA0DB9E6}"/>
              </a:ext>
            </a:extLst>
          </p:cNvPr>
          <p:cNvSpPr>
            <a:spLocks noGrp="1"/>
          </p:cNvSpPr>
          <p:nvPr>
            <p:ph type="sldNum" sz="quarter" idx="4"/>
          </p:nvPr>
        </p:nvSpPr>
        <p:spPr/>
        <p:txBody>
          <a:bodyPr/>
          <a:lstStyle/>
          <a:p>
            <a:fld id="{28B83BC3-069B-46AF-A4E6-C99928E1A4FA}" type="slidenum">
              <a:rPr lang="en-US" smtClean="0"/>
              <a:pPr/>
              <a:t>1186</a:t>
            </a:fld>
            <a:endParaRPr lang="en-US" dirty="0"/>
          </a:p>
        </p:txBody>
      </p:sp>
    </p:spTree>
    <p:custDataLst>
      <p:tags r:id="rId1"/>
    </p:custDataLst>
    <p:extLst>
      <p:ext uri="{BB962C8B-B14F-4D97-AF65-F5344CB8AC3E}">
        <p14:creationId xmlns:p14="http://schemas.microsoft.com/office/powerpoint/2010/main" val="1515473705"/>
      </p:ext>
    </p:extLst>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sp>
        <p:nvSpPr>
          <p:cNvPr id="3" name="Content Placeholder 2"/>
          <p:cNvSpPr>
            <a:spLocks noGrp="1"/>
          </p:cNvSpPr>
          <p:nvPr>
            <p:ph idx="1"/>
          </p:nvPr>
        </p:nvSpPr>
        <p:spPr/>
        <p:txBody>
          <a:bodyPr>
            <a:normAutofit lnSpcReduction="10000"/>
          </a:bodyPr>
          <a:lstStyle/>
          <a:p>
            <a:r>
              <a:rPr lang="en-US" dirty="0"/>
              <a:t>Data File: “U” tab in “Sample Data.xlsx”</a:t>
            </a:r>
          </a:p>
          <a:p>
            <a:r>
              <a:rPr lang="en-US" dirty="0"/>
              <a:t>Steps to plot a U chart in Minitab </a:t>
            </a:r>
          </a:p>
          <a:p>
            <a:pPr marL="1234440" lvl="2" indent="-457200">
              <a:buFont typeface="+mj-lt"/>
              <a:buAutoNum type="arabicParenR"/>
            </a:pPr>
            <a:r>
              <a:rPr lang="en-US" dirty="0"/>
              <a:t>Click Stat → Control Charts → Attributes Charts → U.</a:t>
            </a:r>
          </a:p>
          <a:p>
            <a:pPr marL="1234440" lvl="2" indent="-457200">
              <a:buFont typeface="+mj-lt"/>
              <a:buAutoNum type="arabicParenR"/>
            </a:pPr>
            <a:r>
              <a:rPr lang="en-US" dirty="0"/>
              <a:t>A new window named “U Chart” appears.</a:t>
            </a:r>
          </a:p>
          <a:p>
            <a:pPr marL="1234440" lvl="2" indent="-457200">
              <a:buFont typeface="+mj-lt"/>
              <a:buAutoNum type="arabicParenR"/>
            </a:pPr>
            <a:r>
              <a:rPr lang="en-US" dirty="0"/>
              <a:t>Select “Count of Defects” as the “Variables.”</a:t>
            </a:r>
          </a:p>
          <a:p>
            <a:pPr marL="1234440" lvl="2" indent="-457200">
              <a:buFont typeface="+mj-lt"/>
              <a:buAutoNum type="arabicParenR"/>
            </a:pPr>
            <a:r>
              <a:rPr lang="en-US" dirty="0"/>
              <a:t>Select “Count of Units Inspected” as the “Subgroup Sizes.”</a:t>
            </a:r>
          </a:p>
          <a:p>
            <a:pPr marL="1234440" lvl="2" indent="-457200">
              <a:buFont typeface="+mj-lt"/>
              <a:buAutoNum type="arabicParenR"/>
            </a:pPr>
            <a:r>
              <a:rPr lang="en-US" dirty="0"/>
              <a:t>Click the button “U Chart Options” and another window named “U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“U Chart Options.”</a:t>
            </a:r>
          </a:p>
          <a:p>
            <a:pPr marL="1234440" lvl="2" indent="-457200">
              <a:buFont typeface="+mj-lt"/>
              <a:buAutoNum type="arabicParenR"/>
            </a:pPr>
            <a:r>
              <a:rPr lang="en-US" dirty="0"/>
              <a:t>Click “OK” in the window “U Chart.”</a:t>
            </a:r>
          </a:p>
          <a:p>
            <a:pPr marL="1234440" lvl="2" indent="-457200">
              <a:buFont typeface="+mj-lt"/>
              <a:buAutoNum type="arabicParenR"/>
            </a:pPr>
            <a:r>
              <a:rPr lang="en-US" dirty="0"/>
              <a:t>The U chart appears in the newly-generated window.</a:t>
            </a:r>
          </a:p>
          <a:p>
            <a:endParaRPr lang="en-US" sz="2800" dirty="0"/>
          </a:p>
        </p:txBody>
      </p:sp>
      <p:sp>
        <p:nvSpPr>
          <p:cNvPr id="9" name="Date Placeholder 8">
            <a:extLst>
              <a:ext uri="{FF2B5EF4-FFF2-40B4-BE49-F238E27FC236}">
                <a16:creationId xmlns:a16="http://schemas.microsoft.com/office/drawing/2014/main" id="{73284316-F05C-440F-B274-C596EED0B2C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200B505-EC46-4411-9566-50B920A2800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C59CE99-2B35-47D8-8AED-E6F79DA6C03D}"/>
              </a:ext>
            </a:extLst>
          </p:cNvPr>
          <p:cNvSpPr>
            <a:spLocks noGrp="1"/>
          </p:cNvSpPr>
          <p:nvPr>
            <p:ph type="sldNum" sz="quarter" idx="4"/>
          </p:nvPr>
        </p:nvSpPr>
        <p:spPr/>
        <p:txBody>
          <a:bodyPr/>
          <a:lstStyle/>
          <a:p>
            <a:fld id="{28B83BC3-069B-46AF-A4E6-C99928E1A4FA}" type="slidenum">
              <a:rPr lang="en-US" smtClean="0"/>
              <a:pPr/>
              <a:t>1187</a:t>
            </a:fld>
            <a:endParaRPr lang="en-US" dirty="0"/>
          </a:p>
        </p:txBody>
      </p:sp>
    </p:spTree>
    <p:custDataLst>
      <p:tags r:id="rId1"/>
    </p:custDataLst>
    <p:extLst>
      <p:ext uri="{BB962C8B-B14F-4D97-AF65-F5344CB8AC3E}">
        <p14:creationId xmlns:p14="http://schemas.microsoft.com/office/powerpoint/2010/main" val="262464146"/>
      </p:ext>
    </p:extLst>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U Chart</a:t>
            </a:r>
          </a:p>
        </p:txBody>
      </p:sp>
      <p:pic>
        <p:nvPicPr>
          <p:cNvPr id="14" name="Picture 13"/>
          <p:cNvPicPr>
            <a:picLocks noChangeAspect="1"/>
          </p:cNvPicPr>
          <p:nvPr/>
        </p:nvPicPr>
        <p:blipFill>
          <a:blip r:embed="rId4"/>
          <a:stretch>
            <a:fillRect/>
          </a:stretch>
        </p:blipFill>
        <p:spPr>
          <a:xfrm>
            <a:off x="215620" y="2057400"/>
            <a:ext cx="5413746" cy="3581400"/>
          </a:xfrm>
          <a:prstGeom prst="rect">
            <a:avLst/>
          </a:prstGeom>
        </p:spPr>
      </p:pic>
      <p:pic>
        <p:nvPicPr>
          <p:cNvPr id="15" name="Picture 14"/>
          <p:cNvPicPr>
            <a:picLocks noChangeAspect="1"/>
          </p:cNvPicPr>
          <p:nvPr/>
        </p:nvPicPr>
        <p:blipFill>
          <a:blip r:embed="rId5"/>
          <a:stretch>
            <a:fillRect/>
          </a:stretch>
        </p:blipFill>
        <p:spPr>
          <a:xfrm>
            <a:off x="5668334" y="1476604"/>
            <a:ext cx="5433174" cy="4619395"/>
          </a:xfrm>
          <a:prstGeom prst="rect">
            <a:avLst/>
          </a:prstGeom>
        </p:spPr>
      </p:pic>
      <p:sp>
        <p:nvSpPr>
          <p:cNvPr id="29" name="Right Arrow 28"/>
          <p:cNvSpPr/>
          <p:nvPr/>
        </p:nvSpPr>
        <p:spPr>
          <a:xfrm>
            <a:off x="5400766"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9CFFFDD4-C15F-4A39-A1DE-1F983A67003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91FDAF7-62B9-41C1-B46B-69AFDB4EDCB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524DC31-3186-40D6-B597-530E3B127794}"/>
              </a:ext>
            </a:extLst>
          </p:cNvPr>
          <p:cNvSpPr>
            <a:spLocks noGrp="1"/>
          </p:cNvSpPr>
          <p:nvPr>
            <p:ph type="sldNum" sz="quarter" idx="4"/>
          </p:nvPr>
        </p:nvSpPr>
        <p:spPr/>
        <p:txBody>
          <a:bodyPr/>
          <a:lstStyle/>
          <a:p>
            <a:fld id="{28B83BC3-069B-46AF-A4E6-C99928E1A4FA}" type="slidenum">
              <a:rPr lang="en-US" smtClean="0"/>
              <a:pPr/>
              <a:t>1188</a:t>
            </a:fld>
            <a:endParaRPr lang="en-US" dirty="0"/>
          </a:p>
        </p:txBody>
      </p:sp>
    </p:spTree>
    <p:custDataLst>
      <p:tags r:id="rId1"/>
    </p:custDataLst>
    <p:extLst>
      <p:ext uri="{BB962C8B-B14F-4D97-AF65-F5344CB8AC3E}">
        <p14:creationId xmlns:p14="http://schemas.microsoft.com/office/powerpoint/2010/main" val="2729723408"/>
      </p:ext>
    </p:extLst>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U Chart</a:t>
            </a:r>
            <a:endParaRPr lang="en-US" dirty="0"/>
          </a:p>
        </p:txBody>
      </p:sp>
      <p:sp>
        <p:nvSpPr>
          <p:cNvPr id="12" name="Content Placeholder 11"/>
          <p:cNvSpPr>
            <a:spLocks noGrp="1"/>
          </p:cNvSpPr>
          <p:nvPr>
            <p:ph idx="1"/>
          </p:nvPr>
        </p:nvSpPr>
        <p:spPr>
          <a:xfrm>
            <a:off x="609600" y="1143000"/>
            <a:ext cx="4191000" cy="5486400"/>
          </a:xfrm>
        </p:spPr>
        <p:txBody>
          <a:bodyPr>
            <a:normAutofit fontScale="92500" lnSpcReduction="10000"/>
          </a:bodyPr>
          <a:lstStyle/>
          <a:p>
            <a:r>
              <a:rPr lang="en-US" b="1" dirty="0"/>
              <a:t>U Chart Interpretation:</a:t>
            </a:r>
          </a:p>
          <a:p>
            <a:pPr lvl="1"/>
            <a:endParaRPr lang="en-US" dirty="0"/>
          </a:p>
          <a:p>
            <a:pPr lvl="1"/>
            <a:r>
              <a:rPr lang="en-US" dirty="0"/>
              <a:t>Since the sample sizes are not constant over time, the control limits are adjusted to different values accordingly.</a:t>
            </a:r>
          </a:p>
          <a:p>
            <a:pPr lvl="1"/>
            <a:endParaRPr lang="en-US" dirty="0"/>
          </a:p>
          <a:p>
            <a:pPr lvl="1"/>
            <a:r>
              <a:rPr lang="en-US" dirty="0"/>
              <a:t>The data point circled in red falls beyond the upper control limit. We conclude that the process is out of control. </a:t>
            </a:r>
          </a:p>
          <a:p>
            <a:pPr lvl="1"/>
            <a:endParaRPr lang="en-US" dirty="0"/>
          </a:p>
          <a:p>
            <a:pPr lvl="1"/>
            <a:r>
              <a:rPr lang="en-US" dirty="0"/>
              <a:t>Further investigation is needed to determine the special causes that triggered the unnatural pattern of the process. </a:t>
            </a:r>
          </a:p>
          <a:p>
            <a:endParaRPr lang="en-US" dirty="0"/>
          </a:p>
        </p:txBody>
      </p:sp>
      <p:pic>
        <p:nvPicPr>
          <p:cNvPr id="4" name="Picture 3"/>
          <p:cNvPicPr>
            <a:picLocks noChangeAspect="1"/>
          </p:cNvPicPr>
          <p:nvPr/>
        </p:nvPicPr>
        <p:blipFill>
          <a:blip r:embed="rId4"/>
          <a:stretch>
            <a:fillRect/>
          </a:stretch>
        </p:blipFill>
        <p:spPr>
          <a:xfrm>
            <a:off x="4800601" y="1111102"/>
            <a:ext cx="6339772" cy="4505422"/>
          </a:xfrm>
          <a:prstGeom prst="rect">
            <a:avLst/>
          </a:prstGeom>
        </p:spPr>
      </p:pic>
      <p:sp>
        <p:nvSpPr>
          <p:cNvPr id="8" name="Date Placeholder 7">
            <a:extLst>
              <a:ext uri="{FF2B5EF4-FFF2-40B4-BE49-F238E27FC236}">
                <a16:creationId xmlns:a16="http://schemas.microsoft.com/office/drawing/2014/main" id="{A0FE67F3-0337-4EC7-B836-CF2E229560E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4F2FBAE-2120-49A6-BAA9-385952BD5C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5BED2B7-CB2B-48AC-AF44-393B8FAB47D6}"/>
              </a:ext>
            </a:extLst>
          </p:cNvPr>
          <p:cNvSpPr>
            <a:spLocks noGrp="1"/>
          </p:cNvSpPr>
          <p:nvPr>
            <p:ph type="sldNum" sz="quarter" idx="4"/>
          </p:nvPr>
        </p:nvSpPr>
        <p:spPr/>
        <p:txBody>
          <a:bodyPr/>
          <a:lstStyle/>
          <a:p>
            <a:fld id="{28B83BC3-069B-46AF-A4E6-C99928E1A4FA}" type="slidenum">
              <a:rPr lang="en-US" smtClean="0"/>
              <a:pPr/>
              <a:t>1189</a:t>
            </a:fld>
            <a:endParaRPr lang="en-US" dirty="0"/>
          </a:p>
        </p:txBody>
      </p:sp>
    </p:spTree>
    <p:custDataLst>
      <p:tags r:id="rId1"/>
    </p:custDataLst>
    <p:extLst>
      <p:ext uri="{BB962C8B-B14F-4D97-AF65-F5344CB8AC3E}">
        <p14:creationId xmlns:p14="http://schemas.microsoft.com/office/powerpoint/2010/main" val="23953633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1.2.5 </a:t>
            </a:r>
            <a:r>
              <a:rPr lang="sk-SK" dirty="0"/>
              <a:t>Pareto</a:t>
            </a:r>
            <a:r>
              <a:rPr lang="en-US" dirty="0"/>
              <a:t> Charts and Analysis</a:t>
            </a:r>
            <a:endParaRPr lang="sk-SK" dirty="0"/>
          </a:p>
        </p:txBody>
      </p:sp>
      <p:sp>
        <p:nvSpPr>
          <p:cNvPr id="6" name="Date Placeholder 5">
            <a:extLst>
              <a:ext uri="{FF2B5EF4-FFF2-40B4-BE49-F238E27FC236}">
                <a16:creationId xmlns:a16="http://schemas.microsoft.com/office/drawing/2014/main" id="{74D08789-98F5-452F-8AEB-644D4295909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8F0451C-83EE-4D62-82C5-466FD0B373E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CFAB349-5518-497C-AF04-4F4269E6A4E8}"/>
              </a:ext>
            </a:extLst>
          </p:cNvPr>
          <p:cNvSpPr>
            <a:spLocks noGrp="1"/>
          </p:cNvSpPr>
          <p:nvPr>
            <p:ph type="sldNum" sz="quarter" idx="4"/>
          </p:nvPr>
        </p:nvSpPr>
        <p:spPr/>
        <p:txBody>
          <a:bodyPr/>
          <a:lstStyle/>
          <a:p>
            <a:fld id="{28B83BC3-069B-46AF-A4E6-C99928E1A4FA}" type="slidenum">
              <a:rPr lang="en-US" smtClean="0"/>
              <a:pPr/>
              <a:t>119</a:t>
            </a:fld>
            <a:endParaRPr lang="en-US" dirty="0"/>
          </a:p>
        </p:txBody>
      </p:sp>
    </p:spTree>
    <p:custDataLst>
      <p:tags r:id="rId1"/>
    </p:custDataLst>
    <p:extLst>
      <p:ext uri="{BB962C8B-B14F-4D97-AF65-F5344CB8AC3E}">
        <p14:creationId xmlns:p14="http://schemas.microsoft.com/office/powerpoint/2010/main" val="3974766971"/>
      </p:ext>
    </p:extLst>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5.2.5 P Chart</a:t>
            </a:r>
          </a:p>
        </p:txBody>
      </p:sp>
      <p:sp>
        <p:nvSpPr>
          <p:cNvPr id="8" name="Date Placeholder 7">
            <a:extLst>
              <a:ext uri="{FF2B5EF4-FFF2-40B4-BE49-F238E27FC236}">
                <a16:creationId xmlns:a16="http://schemas.microsoft.com/office/drawing/2014/main" id="{643E6FCF-8A45-43CB-BBEE-F91AFB20256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913DE8E-3B41-4CD0-96CC-69DE097DB9C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CA97016-448D-465B-822D-57F26A02D043}"/>
              </a:ext>
            </a:extLst>
          </p:cNvPr>
          <p:cNvSpPr>
            <a:spLocks noGrp="1"/>
          </p:cNvSpPr>
          <p:nvPr>
            <p:ph type="sldNum" sz="quarter" idx="4"/>
          </p:nvPr>
        </p:nvSpPr>
        <p:spPr/>
        <p:txBody>
          <a:bodyPr/>
          <a:lstStyle/>
          <a:p>
            <a:fld id="{28B83BC3-069B-46AF-A4E6-C99928E1A4FA}" type="slidenum">
              <a:rPr lang="en-US" smtClean="0"/>
              <a:pPr/>
              <a:t>1190</a:t>
            </a:fld>
            <a:endParaRPr lang="en-US" dirty="0"/>
          </a:p>
        </p:txBody>
      </p:sp>
    </p:spTree>
    <p:custDataLst>
      <p:tags r:id="rId1"/>
    </p:custDataLst>
    <p:extLst>
      <p:ext uri="{BB962C8B-B14F-4D97-AF65-F5344CB8AC3E}">
        <p14:creationId xmlns:p14="http://schemas.microsoft.com/office/powerpoint/2010/main" val="3361369286"/>
      </p:ext>
    </p:extLst>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a:t>
            </a:r>
            <a:endParaRPr lang="en-US" dirty="0"/>
          </a:p>
        </p:txBody>
      </p:sp>
      <p:sp>
        <p:nvSpPr>
          <p:cNvPr id="3" name="Content Placeholder 2"/>
          <p:cNvSpPr>
            <a:spLocks noGrp="1"/>
          </p:cNvSpPr>
          <p:nvPr>
            <p:ph idx="1"/>
          </p:nvPr>
        </p:nvSpPr>
        <p:spPr/>
        <p:txBody>
          <a:bodyPr/>
          <a:lstStyle/>
          <a:p>
            <a:r>
              <a:rPr lang="en-US" dirty="0"/>
              <a:t>The </a:t>
            </a:r>
            <a:r>
              <a:rPr lang="en-US" b="1" dirty="0"/>
              <a:t>P chart </a:t>
            </a:r>
            <a:r>
              <a:rPr lang="en-US" dirty="0"/>
              <a:t>is a control chart monitoring the percentages of defectives.</a:t>
            </a:r>
          </a:p>
          <a:p>
            <a:endParaRPr lang="en-US" dirty="0"/>
          </a:p>
          <a:p>
            <a:r>
              <a:rPr lang="en-US" dirty="0"/>
              <a:t>The P chart plots the percentage of defectives in one subgroup as a data point.</a:t>
            </a:r>
          </a:p>
          <a:p>
            <a:endParaRPr lang="en-US" dirty="0"/>
          </a:p>
          <a:p>
            <a:r>
              <a:rPr lang="en-US" dirty="0"/>
              <a:t>It considers the situation when the subgroup size of inspected units is not constant.</a:t>
            </a:r>
          </a:p>
          <a:p>
            <a:endParaRPr lang="en-US" dirty="0"/>
          </a:p>
          <a:p>
            <a:r>
              <a:rPr lang="en-US" dirty="0"/>
              <a:t>The underlying distribution of the P chart is binomial distribution.</a:t>
            </a:r>
          </a:p>
        </p:txBody>
      </p:sp>
      <p:sp>
        <p:nvSpPr>
          <p:cNvPr id="9" name="Date Placeholder 8">
            <a:extLst>
              <a:ext uri="{FF2B5EF4-FFF2-40B4-BE49-F238E27FC236}">
                <a16:creationId xmlns:a16="http://schemas.microsoft.com/office/drawing/2014/main" id="{58BEB164-475D-4B0C-9C53-A4032D5D7F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478E1A2-A142-4BB5-ACF2-31707DBFD04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7265658-57E3-4E22-AA99-881A1CEFEF19}"/>
              </a:ext>
            </a:extLst>
          </p:cNvPr>
          <p:cNvSpPr>
            <a:spLocks noGrp="1"/>
          </p:cNvSpPr>
          <p:nvPr>
            <p:ph type="sldNum" sz="quarter" idx="4"/>
          </p:nvPr>
        </p:nvSpPr>
        <p:spPr/>
        <p:txBody>
          <a:bodyPr/>
          <a:lstStyle/>
          <a:p>
            <a:fld id="{28B83BC3-069B-46AF-A4E6-C99928E1A4FA}" type="slidenum">
              <a:rPr lang="en-US" smtClean="0"/>
              <a:pPr/>
              <a:t>1191</a:t>
            </a:fld>
            <a:endParaRPr lang="en-US" dirty="0"/>
          </a:p>
        </p:txBody>
      </p:sp>
    </p:spTree>
    <p:custDataLst>
      <p:tags r:id="rId1"/>
    </p:custDataLst>
    <p:extLst>
      <p:ext uri="{BB962C8B-B14F-4D97-AF65-F5344CB8AC3E}">
        <p14:creationId xmlns:p14="http://schemas.microsoft.com/office/powerpoint/2010/main" val="1475503939"/>
      </p:ext>
    </p:extLst>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 Chart Equations</a:t>
            </a:r>
          </a:p>
        </p:txBody>
      </p:sp>
      <p:sp>
        <p:nvSpPr>
          <p:cNvPr id="3" name="Content Placeholder 2"/>
          <p:cNvSpPr>
            <a:spLocks noGrp="1"/>
          </p:cNvSpPr>
          <p:nvPr>
            <p:ph idx="1"/>
          </p:nvPr>
        </p:nvSpPr>
        <p:spPr/>
        <p:txBody>
          <a:bodyPr/>
          <a:lstStyle/>
          <a:p>
            <a:r>
              <a:rPr lang="en-US" dirty="0"/>
              <a:t>P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14745492"/>
              </p:ext>
            </p:extLst>
          </p:nvPr>
        </p:nvGraphicFramePr>
        <p:xfrm>
          <a:off x="2731249" y="1815773"/>
          <a:ext cx="914400" cy="818148"/>
        </p:xfrm>
        <a:graphic>
          <a:graphicData uri="http://schemas.openxmlformats.org/presentationml/2006/ole">
            <mc:AlternateContent xmlns:mc="http://schemas.openxmlformats.org/markup-compatibility/2006">
              <mc:Choice xmlns:v="urn:schemas-microsoft-com:vml" Requires="v">
                <p:oleObj name="Equation" r:id="rId4" imgW="482391" imgH="431613" progId="Equation.3">
                  <p:embed/>
                </p:oleObj>
              </mc:Choice>
              <mc:Fallback>
                <p:oleObj name="Equation" r:id="rId4" imgW="482391"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1249" y="1815773"/>
                        <a:ext cx="914400" cy="818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5" name="Object 3"/>
          <p:cNvGraphicFramePr>
            <a:graphicFrameLocks noChangeAspect="1"/>
          </p:cNvGraphicFramePr>
          <p:nvPr>
            <p:extLst>
              <p:ext uri="{D42A27DB-BD31-4B8C-83A1-F6EECF244321}">
                <p14:modId xmlns:p14="http://schemas.microsoft.com/office/powerpoint/2010/main" val="1954151718"/>
              </p:ext>
            </p:extLst>
          </p:nvPr>
        </p:nvGraphicFramePr>
        <p:xfrm>
          <a:off x="2971800" y="2729150"/>
          <a:ext cx="990600" cy="1333243"/>
        </p:xfrm>
        <a:graphic>
          <a:graphicData uri="http://schemas.openxmlformats.org/presentationml/2006/ole">
            <mc:AlternateContent xmlns:mc="http://schemas.openxmlformats.org/markup-compatibility/2006">
              <mc:Choice xmlns:v="urn:schemas-microsoft-com:vml" Requires="v">
                <p:oleObj name="Equation" r:id="rId6" imgW="622030" imgH="837836" progId="Equation.3">
                  <p:embed/>
                </p:oleObj>
              </mc:Choice>
              <mc:Fallback>
                <p:oleObj name="Equation" r:id="rId6" imgW="622030" imgH="837836" progId="Equation.3">
                  <p:embed/>
                  <p:pic>
                    <p:nvPicPr>
                      <p:cNvPr id="819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729150"/>
                        <a:ext cx="990600" cy="13332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6" name="Object 4"/>
          <p:cNvGraphicFramePr>
            <a:graphicFrameLocks noChangeAspect="1"/>
          </p:cNvGraphicFramePr>
          <p:nvPr>
            <p:extLst>
              <p:ext uri="{D42A27DB-BD31-4B8C-83A1-F6EECF244321}">
                <p14:modId xmlns:p14="http://schemas.microsoft.com/office/powerpoint/2010/main" val="1145901226"/>
              </p:ext>
            </p:extLst>
          </p:nvPr>
        </p:nvGraphicFramePr>
        <p:xfrm>
          <a:off x="3184525" y="4222798"/>
          <a:ext cx="1555750" cy="808037"/>
        </p:xfrm>
        <a:graphic>
          <a:graphicData uri="http://schemas.openxmlformats.org/presentationml/2006/ole">
            <mc:AlternateContent xmlns:mc="http://schemas.openxmlformats.org/markup-compatibility/2006">
              <mc:Choice xmlns:v="urn:schemas-microsoft-com:vml" Requires="v">
                <p:oleObj name="Equation" r:id="rId8" imgW="977900" imgH="508000" progId="Equation.3">
                  <p:embed/>
                </p:oleObj>
              </mc:Choice>
              <mc:Fallback>
                <p:oleObj name="Equation" r:id="rId8" imgW="977900" imgH="508000" progId="Equation.3">
                  <p:embed/>
                  <p:pic>
                    <p:nvPicPr>
                      <p:cNvPr id="81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4525" y="4222798"/>
                        <a:ext cx="1555750"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322286"/>
            <a:ext cx="7162800" cy="1015663"/>
          </a:xfrm>
          <a:prstGeom prst="rect">
            <a:avLst/>
          </a:prstGeom>
          <a:noFill/>
        </p:spPr>
        <p:txBody>
          <a:bodyPr wrap="square" rtlCol="0">
            <a:spAutoFit/>
          </a:bodyPr>
          <a:lstStyle/>
          <a:p>
            <a:r>
              <a:rPr lang="en-US" sz="2000" dirty="0"/>
              <a:t>where </a:t>
            </a:r>
            <a:r>
              <a:rPr lang="en-US" sz="2000" i="1" dirty="0"/>
              <a:t>n</a:t>
            </a:r>
            <a:r>
              <a:rPr lang="en-US" sz="2000" i="1" baseline="-25000" dirty="0"/>
              <a:t>i</a:t>
            </a:r>
            <a:r>
              <a:rPr lang="en-US" sz="2000" dirty="0"/>
              <a:t> is the subgroup size for the i</a:t>
            </a:r>
            <a:r>
              <a:rPr lang="en-US" sz="2000" baseline="30000" dirty="0"/>
              <a:t>th</a:t>
            </a:r>
            <a:r>
              <a:rPr lang="en-US" sz="2000" dirty="0"/>
              <a:t> subgroup;</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sp>
        <p:nvSpPr>
          <p:cNvPr id="11" name="Date Placeholder 10">
            <a:extLst>
              <a:ext uri="{FF2B5EF4-FFF2-40B4-BE49-F238E27FC236}">
                <a16:creationId xmlns:a16="http://schemas.microsoft.com/office/drawing/2014/main" id="{82634419-9BA3-4C3C-A494-F9FDC74E6944}"/>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6050EB6-A772-4C3F-BBAB-E8E60B1916DA}"/>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5B7BF551-F955-42A1-8DD7-E5FB38E39240}"/>
              </a:ext>
            </a:extLst>
          </p:cNvPr>
          <p:cNvSpPr>
            <a:spLocks noGrp="1"/>
          </p:cNvSpPr>
          <p:nvPr>
            <p:ph type="sldNum" sz="quarter" idx="4"/>
          </p:nvPr>
        </p:nvSpPr>
        <p:spPr/>
        <p:txBody>
          <a:bodyPr/>
          <a:lstStyle/>
          <a:p>
            <a:fld id="{28B83BC3-069B-46AF-A4E6-C99928E1A4FA}" type="slidenum">
              <a:rPr lang="en-US" smtClean="0"/>
              <a:pPr/>
              <a:t>1192</a:t>
            </a:fld>
            <a:endParaRPr lang="en-US" dirty="0"/>
          </a:p>
        </p:txBody>
      </p:sp>
    </p:spTree>
    <p:custDataLst>
      <p:tags r:id="rId1"/>
    </p:custDataLst>
    <p:extLst>
      <p:ext uri="{BB962C8B-B14F-4D97-AF65-F5344CB8AC3E}">
        <p14:creationId xmlns:p14="http://schemas.microsoft.com/office/powerpoint/2010/main" val="1645047563"/>
      </p:ext>
    </p:extLst>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sp>
        <p:nvSpPr>
          <p:cNvPr id="3" name="Content Placeholder 2"/>
          <p:cNvSpPr>
            <a:spLocks noGrp="1"/>
          </p:cNvSpPr>
          <p:nvPr>
            <p:ph idx="1"/>
          </p:nvPr>
        </p:nvSpPr>
        <p:spPr/>
        <p:txBody>
          <a:bodyPr>
            <a:normAutofit lnSpcReduction="10000"/>
          </a:bodyPr>
          <a:lstStyle/>
          <a:p>
            <a:r>
              <a:rPr lang="en-US" dirty="0"/>
              <a:t>Data File: “P” tab in “Sample Data.xlsx”</a:t>
            </a:r>
          </a:p>
          <a:p>
            <a:r>
              <a:rPr lang="en-US" dirty="0"/>
              <a:t>Steps to plot a P chart in Minitab </a:t>
            </a:r>
          </a:p>
          <a:p>
            <a:pPr marL="1234440" lvl="2" indent="-457200">
              <a:buFont typeface="+mj-lt"/>
              <a:buAutoNum type="arabicParenR"/>
            </a:pPr>
            <a:r>
              <a:rPr lang="en-US" dirty="0"/>
              <a:t>Click Stat → Control Charts → Attributes Charts → P.</a:t>
            </a:r>
          </a:p>
          <a:p>
            <a:pPr marL="1234440" lvl="2" indent="-457200">
              <a:buFont typeface="+mj-lt"/>
              <a:buAutoNum type="arabicParenR"/>
            </a:pPr>
            <a:r>
              <a:rPr lang="en-US" dirty="0"/>
              <a:t>A new window named “P Chart” appears.</a:t>
            </a:r>
          </a:p>
          <a:p>
            <a:pPr marL="1234440" lvl="2" indent="-457200">
              <a:buFont typeface="+mj-lt"/>
              <a:buAutoNum type="arabicParenR"/>
            </a:pPr>
            <a:r>
              <a:rPr lang="en-US" dirty="0"/>
              <a:t>Select “Fail” as the “Variables.”</a:t>
            </a:r>
          </a:p>
          <a:p>
            <a:pPr marL="1234440" lvl="2" indent="-457200">
              <a:buFont typeface="+mj-lt"/>
              <a:buAutoNum type="arabicParenR"/>
            </a:pPr>
            <a:r>
              <a:rPr lang="en-US" dirty="0"/>
              <a:t>Select “N” as the “Subgroup Sizes.”</a:t>
            </a:r>
          </a:p>
          <a:p>
            <a:pPr marL="1234440" lvl="2" indent="-457200">
              <a:buFont typeface="+mj-lt"/>
              <a:buAutoNum type="arabicParenR"/>
            </a:pPr>
            <a:r>
              <a:rPr lang="en-US" dirty="0"/>
              <a:t>Click the button “P Chart Options” and another window named “P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“P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P chart appears in the newly-generated window.</a:t>
            </a:r>
          </a:p>
          <a:p>
            <a:pPr lvl="1"/>
            <a:endParaRPr lang="en-US" dirty="0"/>
          </a:p>
        </p:txBody>
      </p:sp>
      <p:sp>
        <p:nvSpPr>
          <p:cNvPr id="9" name="Date Placeholder 8">
            <a:extLst>
              <a:ext uri="{FF2B5EF4-FFF2-40B4-BE49-F238E27FC236}">
                <a16:creationId xmlns:a16="http://schemas.microsoft.com/office/drawing/2014/main" id="{2EDBC48C-F061-4B88-B29B-A70F0D1E1DB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498A36F-699C-4764-9942-0EB06633F4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7C3F6B5-4A3D-4CA3-8351-24FF47B0F3FD}"/>
              </a:ext>
            </a:extLst>
          </p:cNvPr>
          <p:cNvSpPr>
            <a:spLocks noGrp="1"/>
          </p:cNvSpPr>
          <p:nvPr>
            <p:ph type="sldNum" sz="quarter" idx="4"/>
          </p:nvPr>
        </p:nvSpPr>
        <p:spPr/>
        <p:txBody>
          <a:bodyPr/>
          <a:lstStyle/>
          <a:p>
            <a:fld id="{28B83BC3-069B-46AF-A4E6-C99928E1A4FA}" type="slidenum">
              <a:rPr lang="en-US" smtClean="0"/>
              <a:pPr/>
              <a:t>1193</a:t>
            </a:fld>
            <a:endParaRPr lang="en-US" dirty="0"/>
          </a:p>
        </p:txBody>
      </p:sp>
    </p:spTree>
    <p:custDataLst>
      <p:tags r:id="rId1"/>
    </p:custDataLst>
    <p:extLst>
      <p:ext uri="{BB962C8B-B14F-4D97-AF65-F5344CB8AC3E}">
        <p14:creationId xmlns:p14="http://schemas.microsoft.com/office/powerpoint/2010/main" val="3616266995"/>
      </p:ext>
    </p:extLst>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P Chart</a:t>
            </a:r>
          </a:p>
        </p:txBody>
      </p:sp>
      <p:pic>
        <p:nvPicPr>
          <p:cNvPr id="3" name="Picture 2"/>
          <p:cNvPicPr>
            <a:picLocks noChangeAspect="1"/>
          </p:cNvPicPr>
          <p:nvPr/>
        </p:nvPicPr>
        <p:blipFill>
          <a:blip r:embed="rId4"/>
          <a:stretch>
            <a:fillRect/>
          </a:stretch>
        </p:blipFill>
        <p:spPr>
          <a:xfrm>
            <a:off x="393516" y="2054840"/>
            <a:ext cx="5283126" cy="3494990"/>
          </a:xfrm>
          <a:prstGeom prst="rect">
            <a:avLst/>
          </a:prstGeom>
        </p:spPr>
      </p:pic>
      <p:pic>
        <p:nvPicPr>
          <p:cNvPr id="8" name="Picture 7"/>
          <p:cNvPicPr>
            <a:picLocks noChangeAspect="1"/>
          </p:cNvPicPr>
          <p:nvPr/>
        </p:nvPicPr>
        <p:blipFill>
          <a:blip r:embed="rId5"/>
          <a:stretch>
            <a:fillRect/>
          </a:stretch>
        </p:blipFill>
        <p:spPr>
          <a:xfrm>
            <a:off x="5738035" y="1524000"/>
            <a:ext cx="5359400" cy="4556671"/>
          </a:xfrm>
          <a:prstGeom prst="rect">
            <a:avLst/>
          </a:prstGeom>
        </p:spPr>
      </p:pic>
      <p:sp>
        <p:nvSpPr>
          <p:cNvPr id="20" name="Right Arrow 19"/>
          <p:cNvSpPr/>
          <p:nvPr/>
        </p:nvSpPr>
        <p:spPr>
          <a:xfrm>
            <a:off x="5478739" y="364993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B061844C-EBC8-472A-8090-5752F0C322A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D2B46BC-57CC-410C-BCC9-02BAFD473D2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D95430E-D785-4C8B-BAEC-C38B07E71019}"/>
              </a:ext>
            </a:extLst>
          </p:cNvPr>
          <p:cNvSpPr>
            <a:spLocks noGrp="1"/>
          </p:cNvSpPr>
          <p:nvPr>
            <p:ph type="sldNum" sz="quarter" idx="4"/>
          </p:nvPr>
        </p:nvSpPr>
        <p:spPr/>
        <p:txBody>
          <a:bodyPr/>
          <a:lstStyle/>
          <a:p>
            <a:fld id="{28B83BC3-069B-46AF-A4E6-C99928E1A4FA}" type="slidenum">
              <a:rPr lang="en-US" smtClean="0"/>
              <a:pPr/>
              <a:t>1194</a:t>
            </a:fld>
            <a:endParaRPr lang="en-US" dirty="0"/>
          </a:p>
        </p:txBody>
      </p:sp>
    </p:spTree>
    <p:custDataLst>
      <p:tags r:id="rId1"/>
    </p:custDataLst>
    <p:extLst>
      <p:ext uri="{BB962C8B-B14F-4D97-AF65-F5344CB8AC3E}">
        <p14:creationId xmlns:p14="http://schemas.microsoft.com/office/powerpoint/2010/main" val="4126469773"/>
      </p:ext>
    </p:extLst>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 Chart Diagnosis</a:t>
            </a:r>
            <a:endParaRPr lang="en-US" dirty="0"/>
          </a:p>
        </p:txBody>
      </p:sp>
      <p:sp>
        <p:nvSpPr>
          <p:cNvPr id="3" name="Content Placeholder 2"/>
          <p:cNvSpPr>
            <a:spLocks noGrp="1"/>
          </p:cNvSpPr>
          <p:nvPr>
            <p:ph idx="1"/>
          </p:nvPr>
        </p:nvSpPr>
        <p:spPr>
          <a:xfrm>
            <a:off x="609600" y="1143000"/>
            <a:ext cx="4343400" cy="5486400"/>
          </a:xfrm>
        </p:spPr>
        <p:txBody>
          <a:bodyPr/>
          <a:lstStyle/>
          <a:p>
            <a:r>
              <a:rPr lang="en-US" b="1" dirty="0"/>
              <a:t>P Chart Interpretation:</a:t>
            </a:r>
          </a:p>
          <a:p>
            <a:endParaRPr lang="en-US" dirty="0"/>
          </a:p>
          <a:p>
            <a:pPr lvl="1"/>
            <a:r>
              <a:rPr lang="en-US" dirty="0"/>
              <a:t>Since the sample sizes are not constant over time, the control limits are adjusted to different values accordingly. </a:t>
            </a:r>
          </a:p>
          <a:p>
            <a:endParaRPr lang="en-US" dirty="0"/>
          </a:p>
          <a:p>
            <a:pPr lvl="1"/>
            <a:r>
              <a:rPr lang="en-US" dirty="0"/>
              <a:t>All the data points fall within the control limits and spread randomly around the mean. 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012195" y="1111102"/>
            <a:ext cx="6113005" cy="4375298"/>
          </a:xfrm>
          <a:prstGeom prst="rect">
            <a:avLst/>
          </a:prstGeom>
        </p:spPr>
      </p:pic>
      <p:sp>
        <p:nvSpPr>
          <p:cNvPr id="9" name="Date Placeholder 8">
            <a:extLst>
              <a:ext uri="{FF2B5EF4-FFF2-40B4-BE49-F238E27FC236}">
                <a16:creationId xmlns:a16="http://schemas.microsoft.com/office/drawing/2014/main" id="{0FDE290F-F3E8-4065-A5C0-4227B728D9D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BF695C4-6174-4F97-90F9-DFE1A4F1C4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8A65B56-018A-4208-B2A4-FCE781ED5AA6}"/>
              </a:ext>
            </a:extLst>
          </p:cNvPr>
          <p:cNvSpPr>
            <a:spLocks noGrp="1"/>
          </p:cNvSpPr>
          <p:nvPr>
            <p:ph type="sldNum" sz="quarter" idx="4"/>
          </p:nvPr>
        </p:nvSpPr>
        <p:spPr/>
        <p:txBody>
          <a:bodyPr/>
          <a:lstStyle/>
          <a:p>
            <a:fld id="{28B83BC3-069B-46AF-A4E6-C99928E1A4FA}" type="slidenum">
              <a:rPr lang="en-US" smtClean="0"/>
              <a:pPr/>
              <a:t>1195</a:t>
            </a:fld>
            <a:endParaRPr lang="en-US" dirty="0"/>
          </a:p>
        </p:txBody>
      </p:sp>
    </p:spTree>
    <p:custDataLst>
      <p:tags r:id="rId1"/>
    </p:custDataLst>
    <p:extLst>
      <p:ext uri="{BB962C8B-B14F-4D97-AF65-F5344CB8AC3E}">
        <p14:creationId xmlns:p14="http://schemas.microsoft.com/office/powerpoint/2010/main" val="525820324"/>
      </p:ext>
    </p:extLst>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5.2.6 NP Chart</a:t>
            </a:r>
          </a:p>
        </p:txBody>
      </p:sp>
      <p:sp>
        <p:nvSpPr>
          <p:cNvPr id="8" name="Date Placeholder 7">
            <a:extLst>
              <a:ext uri="{FF2B5EF4-FFF2-40B4-BE49-F238E27FC236}">
                <a16:creationId xmlns:a16="http://schemas.microsoft.com/office/drawing/2014/main" id="{36C443A8-4E50-4B8B-B44C-ED154C046F4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F478B25-0933-4C51-AFD2-0F481823DB3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DE4DBB9-BD0F-4A5E-BDA3-490BBFF47808}"/>
              </a:ext>
            </a:extLst>
          </p:cNvPr>
          <p:cNvSpPr>
            <a:spLocks noGrp="1"/>
          </p:cNvSpPr>
          <p:nvPr>
            <p:ph type="sldNum" sz="quarter" idx="4"/>
          </p:nvPr>
        </p:nvSpPr>
        <p:spPr/>
        <p:txBody>
          <a:bodyPr/>
          <a:lstStyle/>
          <a:p>
            <a:fld id="{28B83BC3-069B-46AF-A4E6-C99928E1A4FA}" type="slidenum">
              <a:rPr lang="en-US" smtClean="0"/>
              <a:pPr/>
              <a:t>1196</a:t>
            </a:fld>
            <a:endParaRPr lang="en-US" dirty="0"/>
          </a:p>
        </p:txBody>
      </p:sp>
    </p:spTree>
    <p:custDataLst>
      <p:tags r:id="rId1"/>
    </p:custDataLst>
    <p:extLst>
      <p:ext uri="{BB962C8B-B14F-4D97-AF65-F5344CB8AC3E}">
        <p14:creationId xmlns:p14="http://schemas.microsoft.com/office/powerpoint/2010/main" val="184008421"/>
      </p:ext>
    </p:extLst>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a:t>
            </a:r>
            <a:endParaRPr lang="en-US" dirty="0"/>
          </a:p>
        </p:txBody>
      </p:sp>
      <p:sp>
        <p:nvSpPr>
          <p:cNvPr id="3" name="Content Placeholder 2"/>
          <p:cNvSpPr>
            <a:spLocks noGrp="1"/>
          </p:cNvSpPr>
          <p:nvPr>
            <p:ph idx="1"/>
          </p:nvPr>
        </p:nvSpPr>
        <p:spPr/>
        <p:txBody>
          <a:bodyPr/>
          <a:lstStyle/>
          <a:p>
            <a:r>
              <a:rPr lang="en-US" dirty="0"/>
              <a:t>The </a:t>
            </a:r>
            <a:r>
              <a:rPr lang="en-US" b="1" dirty="0"/>
              <a:t>NP chart </a:t>
            </a:r>
            <a:r>
              <a:rPr lang="en-US" dirty="0"/>
              <a:t>is a control chart monitoring the count of defectives.</a:t>
            </a:r>
          </a:p>
          <a:p>
            <a:endParaRPr lang="en-US" dirty="0"/>
          </a:p>
          <a:p>
            <a:r>
              <a:rPr lang="en-US" dirty="0"/>
              <a:t>The NP chart plots the number of defectives in one subgroup as a data point.</a:t>
            </a:r>
          </a:p>
          <a:p>
            <a:endParaRPr lang="en-US" dirty="0"/>
          </a:p>
          <a:p>
            <a:r>
              <a:rPr lang="en-US" dirty="0"/>
              <a:t>The subgroup size of the NP chart is constant.</a:t>
            </a:r>
          </a:p>
          <a:p>
            <a:endParaRPr lang="en-US" dirty="0"/>
          </a:p>
          <a:p>
            <a:r>
              <a:rPr lang="en-US" dirty="0"/>
              <a:t>The underlying distribution of the NP chart is binomial distribution.</a:t>
            </a:r>
          </a:p>
          <a:p>
            <a:endParaRPr lang="en-US" dirty="0"/>
          </a:p>
        </p:txBody>
      </p:sp>
      <p:sp>
        <p:nvSpPr>
          <p:cNvPr id="9" name="Date Placeholder 8">
            <a:extLst>
              <a:ext uri="{FF2B5EF4-FFF2-40B4-BE49-F238E27FC236}">
                <a16:creationId xmlns:a16="http://schemas.microsoft.com/office/drawing/2014/main" id="{64AA4ABF-19D7-4251-BA7B-56182567169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81E59EC-F9D8-415D-BF83-A162D60766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8B5DFC5-BDAF-45A7-8AF5-082D93530276}"/>
              </a:ext>
            </a:extLst>
          </p:cNvPr>
          <p:cNvSpPr>
            <a:spLocks noGrp="1"/>
          </p:cNvSpPr>
          <p:nvPr>
            <p:ph type="sldNum" sz="quarter" idx="4"/>
          </p:nvPr>
        </p:nvSpPr>
        <p:spPr/>
        <p:txBody>
          <a:bodyPr/>
          <a:lstStyle/>
          <a:p>
            <a:fld id="{28B83BC3-069B-46AF-A4E6-C99928E1A4FA}" type="slidenum">
              <a:rPr lang="en-US" smtClean="0"/>
              <a:pPr/>
              <a:t>1197</a:t>
            </a:fld>
            <a:endParaRPr lang="en-US" dirty="0"/>
          </a:p>
        </p:txBody>
      </p:sp>
    </p:spTree>
    <p:custDataLst>
      <p:tags r:id="rId1"/>
    </p:custDataLst>
    <p:extLst>
      <p:ext uri="{BB962C8B-B14F-4D97-AF65-F5344CB8AC3E}">
        <p14:creationId xmlns:p14="http://schemas.microsoft.com/office/powerpoint/2010/main" val="285870261"/>
      </p:ext>
    </p:extLst>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NP Chart Equations</a:t>
            </a:r>
          </a:p>
        </p:txBody>
      </p:sp>
      <p:sp>
        <p:nvSpPr>
          <p:cNvPr id="3" name="Content Placeholder 2"/>
          <p:cNvSpPr>
            <a:spLocks noGrp="1"/>
          </p:cNvSpPr>
          <p:nvPr>
            <p:ph idx="1"/>
          </p:nvPr>
        </p:nvSpPr>
        <p:spPr/>
        <p:txBody>
          <a:bodyPr/>
          <a:lstStyle/>
          <a:p>
            <a:r>
              <a:rPr lang="en-US" dirty="0"/>
              <a:t>NP chart</a:t>
            </a:r>
          </a:p>
          <a:p>
            <a:endParaRPr lang="en-US" dirty="0"/>
          </a:p>
          <a:p>
            <a:pPr lvl="1"/>
            <a:r>
              <a:rPr lang="en-US" dirty="0"/>
              <a:t>Data Point:</a:t>
            </a:r>
          </a:p>
          <a:p>
            <a:pPr lvl="1"/>
            <a:endParaRPr lang="en-US" dirty="0"/>
          </a:p>
          <a:p>
            <a:pPr lvl="1"/>
            <a:endParaRPr lang="en-US" dirty="0"/>
          </a:p>
          <a:p>
            <a:pPr lvl="1"/>
            <a:r>
              <a:rPr lang="en-US" dirty="0"/>
              <a:t>Center Line: </a:t>
            </a:r>
          </a:p>
          <a:p>
            <a:pPr lvl="1"/>
            <a:endParaRPr lang="en-US" dirty="0"/>
          </a:p>
          <a:p>
            <a:pPr lvl="1"/>
            <a:endParaRPr lang="en-US" dirty="0"/>
          </a:p>
          <a:p>
            <a:pPr lvl="1"/>
            <a:r>
              <a:rPr lang="en-US" dirty="0"/>
              <a:t>Control Limits:</a:t>
            </a:r>
          </a:p>
          <a:p>
            <a:pPr lvl="1"/>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128845581"/>
              </p:ext>
            </p:extLst>
          </p:nvPr>
        </p:nvGraphicFramePr>
        <p:xfrm>
          <a:off x="2563906" y="1918038"/>
          <a:ext cx="381000" cy="571500"/>
        </p:xfrm>
        <a:graphic>
          <a:graphicData uri="http://schemas.openxmlformats.org/presentationml/2006/ole">
            <mc:AlternateContent xmlns:mc="http://schemas.openxmlformats.org/markup-compatibility/2006">
              <mc:Choice xmlns:v="urn:schemas-microsoft-com:vml" Requires="v">
                <p:oleObj name="Equation" r:id="rId4" imgW="152334" imgH="228501" progId="Equation.3">
                  <p:embed/>
                </p:oleObj>
              </mc:Choice>
              <mc:Fallback>
                <p:oleObj name="Equation" r:id="rId4" imgW="152334"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3906" y="1918038"/>
                        <a:ext cx="38100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108200" y="5259701"/>
            <a:ext cx="7162800" cy="1015663"/>
          </a:xfrm>
          <a:prstGeom prst="rect">
            <a:avLst/>
          </a:prstGeom>
          <a:noFill/>
        </p:spPr>
        <p:txBody>
          <a:bodyPr wrap="square" rtlCol="0">
            <a:spAutoFit/>
          </a:bodyPr>
          <a:lstStyle/>
          <a:p>
            <a:r>
              <a:rPr lang="en-US" sz="2000" dirty="0"/>
              <a:t>where </a:t>
            </a:r>
            <a:r>
              <a:rPr lang="en-US" sz="2000" i="1" dirty="0"/>
              <a:t>n</a:t>
            </a:r>
            <a:r>
              <a:rPr lang="en-US" sz="2000" dirty="0"/>
              <a:t> is the constant subgroup size;</a:t>
            </a:r>
          </a:p>
          <a:p>
            <a:r>
              <a:rPr lang="en-US" sz="2000" i="1" dirty="0"/>
              <a:t>k</a:t>
            </a:r>
            <a:r>
              <a:rPr lang="en-US" sz="2000" dirty="0"/>
              <a:t> is the number of subgroups;</a:t>
            </a:r>
          </a:p>
          <a:p>
            <a:r>
              <a:rPr lang="en-US" sz="2000" i="1" dirty="0"/>
              <a:t>x</a:t>
            </a:r>
            <a:r>
              <a:rPr lang="en-US" sz="2000" i="1" baseline="-25000" dirty="0"/>
              <a:t>i</a:t>
            </a:r>
            <a:r>
              <a:rPr lang="en-US" sz="2000" dirty="0"/>
              <a:t> is the number of defectives in the i</a:t>
            </a:r>
            <a:r>
              <a:rPr lang="en-US" sz="2000" baseline="30000" dirty="0"/>
              <a:t>th</a:t>
            </a:r>
            <a:r>
              <a:rPr lang="en-US" sz="2000" dirty="0"/>
              <a:t> subgroup.</a:t>
            </a:r>
          </a:p>
        </p:txBody>
      </p:sp>
      <p:graphicFrame>
        <p:nvGraphicFramePr>
          <p:cNvPr id="7" name="Object 6"/>
          <p:cNvGraphicFramePr>
            <a:graphicFrameLocks noChangeAspect="1"/>
          </p:cNvGraphicFramePr>
          <p:nvPr>
            <p:extLst>
              <p:ext uri="{D42A27DB-BD31-4B8C-83A1-F6EECF244321}">
                <p14:modId xmlns:p14="http://schemas.microsoft.com/office/powerpoint/2010/main" val="3389423440"/>
              </p:ext>
            </p:extLst>
          </p:nvPr>
        </p:nvGraphicFramePr>
        <p:xfrm>
          <a:off x="2944906" y="2801424"/>
          <a:ext cx="1155699" cy="99060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4906" y="2801424"/>
                        <a:ext cx="1155699"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400438380"/>
              </p:ext>
            </p:extLst>
          </p:nvPr>
        </p:nvGraphicFramePr>
        <p:xfrm>
          <a:off x="3200400" y="4397375"/>
          <a:ext cx="2001838" cy="454025"/>
        </p:xfrm>
        <a:graphic>
          <a:graphicData uri="http://schemas.openxmlformats.org/presentationml/2006/ole">
            <mc:AlternateContent xmlns:mc="http://schemas.openxmlformats.org/markup-compatibility/2006">
              <mc:Choice xmlns:v="urn:schemas-microsoft-com:vml" Requires="v">
                <p:oleObj name="Equation" r:id="rId8" imgW="1231366" imgH="279279" progId="Equation.3">
                  <p:embed/>
                </p:oleObj>
              </mc:Choice>
              <mc:Fallback>
                <p:oleObj name="Equation" r:id="rId8" imgW="1231366" imgH="279279" progId="Equation.3">
                  <p:embed/>
                  <p:pic>
                    <p:nvPicPr>
                      <p:cNvPr id="92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97375"/>
                        <a:ext cx="2001838" cy="454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e Placeholder 11">
            <a:extLst>
              <a:ext uri="{FF2B5EF4-FFF2-40B4-BE49-F238E27FC236}">
                <a16:creationId xmlns:a16="http://schemas.microsoft.com/office/drawing/2014/main" id="{D89B7471-DA6F-4CB4-9EE4-39390AD84E1F}"/>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3D7097C0-8B84-4A7E-81A2-1055B50072CB}"/>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CBA318AC-561F-4D2E-AD9A-24400BBCE667}"/>
              </a:ext>
            </a:extLst>
          </p:cNvPr>
          <p:cNvSpPr>
            <a:spLocks noGrp="1"/>
          </p:cNvSpPr>
          <p:nvPr>
            <p:ph type="sldNum" sz="quarter" idx="4"/>
          </p:nvPr>
        </p:nvSpPr>
        <p:spPr/>
        <p:txBody>
          <a:bodyPr/>
          <a:lstStyle/>
          <a:p>
            <a:fld id="{28B83BC3-069B-46AF-A4E6-C99928E1A4FA}" type="slidenum">
              <a:rPr lang="en-US" smtClean="0"/>
              <a:pPr/>
              <a:t>1198</a:t>
            </a:fld>
            <a:endParaRPr lang="en-US" dirty="0"/>
          </a:p>
        </p:txBody>
      </p:sp>
    </p:spTree>
    <p:custDataLst>
      <p:tags r:id="rId1"/>
    </p:custDataLst>
    <p:extLst>
      <p:ext uri="{BB962C8B-B14F-4D97-AF65-F5344CB8AC3E}">
        <p14:creationId xmlns:p14="http://schemas.microsoft.com/office/powerpoint/2010/main" val="1164869944"/>
      </p:ext>
    </p:extLst>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NP Chart</a:t>
            </a:r>
            <a:endParaRPr lang="en-US" dirty="0"/>
          </a:p>
        </p:txBody>
      </p:sp>
      <p:sp>
        <p:nvSpPr>
          <p:cNvPr id="3" name="Content Placeholder 2"/>
          <p:cNvSpPr>
            <a:spLocks noGrp="1"/>
          </p:cNvSpPr>
          <p:nvPr>
            <p:ph idx="1"/>
          </p:nvPr>
        </p:nvSpPr>
        <p:spPr/>
        <p:txBody>
          <a:bodyPr>
            <a:normAutofit lnSpcReduction="10000"/>
          </a:bodyPr>
          <a:lstStyle/>
          <a:p>
            <a:r>
              <a:rPr lang="en-US" dirty="0"/>
              <a:t>Data File: “NP” tab in “Sample Data.xlsx”</a:t>
            </a:r>
          </a:p>
          <a:p>
            <a:r>
              <a:rPr lang="en-US" dirty="0"/>
              <a:t>Steps to plot a NP chart in Minitab</a:t>
            </a:r>
          </a:p>
          <a:p>
            <a:pPr marL="1234440" lvl="2" indent="-457200">
              <a:buFont typeface="+mj-lt"/>
              <a:buAutoNum type="arabicPeriod"/>
            </a:pPr>
            <a:r>
              <a:rPr lang="en-US" dirty="0"/>
              <a:t>Click Stat → Control Charts → Attributes Charts → NP.</a:t>
            </a:r>
          </a:p>
          <a:p>
            <a:pPr marL="1234440" lvl="2" indent="-457200">
              <a:buFont typeface="+mj-lt"/>
              <a:buAutoNum type="arabicPeriod"/>
            </a:pPr>
            <a:r>
              <a:rPr lang="en-US" dirty="0"/>
              <a:t>A new window named “NP Chart” appears.</a:t>
            </a:r>
          </a:p>
          <a:p>
            <a:pPr marL="1234440" lvl="2" indent="-457200">
              <a:buFont typeface="+mj-lt"/>
              <a:buAutoNum type="arabicPeriod"/>
            </a:pPr>
            <a:r>
              <a:rPr lang="en-US" dirty="0"/>
              <a:t>Select “Fail” as the “Variables.”</a:t>
            </a:r>
          </a:p>
          <a:p>
            <a:pPr marL="1234440" lvl="2" indent="-457200">
              <a:buFont typeface="+mj-lt"/>
              <a:buAutoNum type="arabicPeriod"/>
            </a:pPr>
            <a:r>
              <a:rPr lang="en-US" dirty="0"/>
              <a:t>Enter “50” as the “Subgroup Sizes.”</a:t>
            </a:r>
          </a:p>
          <a:p>
            <a:pPr marL="1234440" lvl="2" indent="-457200">
              <a:buFont typeface="+mj-lt"/>
              <a:buAutoNum type="arabicPeriod"/>
            </a:pPr>
            <a:r>
              <a:rPr lang="en-US" dirty="0"/>
              <a:t>Click the button “NP Chart Options” and another window named “NP Chart Options” pops up.</a:t>
            </a:r>
          </a:p>
          <a:p>
            <a:pPr marL="1234440" lvl="2" indent="-457200">
              <a:buFont typeface="+mj-lt"/>
              <a:buAutoNum type="arabicPeriod"/>
            </a:pPr>
            <a:r>
              <a:rPr lang="en-US" dirty="0"/>
              <a:t>Click the tab “Tests.”</a:t>
            </a:r>
          </a:p>
          <a:p>
            <a:pPr marL="1234440" lvl="2" indent="-457200">
              <a:buFont typeface="+mj-lt"/>
              <a:buAutoNum type="arabicPeriod"/>
            </a:pPr>
            <a:r>
              <a:rPr lang="en-US" dirty="0"/>
              <a:t>Select the item “Perform all tests for special causes” in the dropdown menu.</a:t>
            </a:r>
          </a:p>
          <a:p>
            <a:pPr marL="1234440" lvl="2" indent="-457200">
              <a:buFont typeface="+mj-lt"/>
              <a:buAutoNum type="arabicPeriod"/>
            </a:pPr>
            <a:r>
              <a:rPr lang="en-US" dirty="0"/>
              <a:t>Click “OK” in the window “NP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NP chart appears in the newly-generated window.</a:t>
            </a:r>
          </a:p>
          <a:p>
            <a:pPr lvl="1"/>
            <a:endParaRPr lang="en-US" dirty="0"/>
          </a:p>
        </p:txBody>
      </p:sp>
      <p:sp>
        <p:nvSpPr>
          <p:cNvPr id="9" name="Date Placeholder 8">
            <a:extLst>
              <a:ext uri="{FF2B5EF4-FFF2-40B4-BE49-F238E27FC236}">
                <a16:creationId xmlns:a16="http://schemas.microsoft.com/office/drawing/2014/main" id="{BC43AB5A-F5DC-4C2C-988B-735440ED818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6B3A09-0EEF-4466-95DF-7C453DB00FB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3D24AD6-FC36-4D4B-9C75-835C62A09875}"/>
              </a:ext>
            </a:extLst>
          </p:cNvPr>
          <p:cNvSpPr>
            <a:spLocks noGrp="1"/>
          </p:cNvSpPr>
          <p:nvPr>
            <p:ph type="sldNum" sz="quarter" idx="4"/>
          </p:nvPr>
        </p:nvSpPr>
        <p:spPr/>
        <p:txBody>
          <a:bodyPr/>
          <a:lstStyle/>
          <a:p>
            <a:fld id="{28B83BC3-069B-46AF-A4E6-C99928E1A4FA}" type="slidenum">
              <a:rPr lang="en-US" smtClean="0"/>
              <a:pPr/>
              <a:t>1199</a:t>
            </a:fld>
            <a:endParaRPr lang="en-US" dirty="0"/>
          </a:p>
        </p:txBody>
      </p:sp>
    </p:spTree>
    <p:custDataLst>
      <p:tags r:id="rId1"/>
    </p:custDataLst>
    <p:extLst>
      <p:ext uri="{BB962C8B-B14F-4D97-AF65-F5344CB8AC3E}">
        <p14:creationId xmlns:p14="http://schemas.microsoft.com/office/powerpoint/2010/main" val="14760784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lnSpcReduction="10000"/>
          </a:bodyPr>
          <a:lstStyle/>
          <a:p>
            <a:r>
              <a:rPr lang="en-US" dirty="0"/>
              <a:t>What if processes operated with 1% defect rate?</a:t>
            </a:r>
          </a:p>
          <a:p>
            <a:pPr lvl="1"/>
            <a:r>
              <a:rPr lang="en-US" dirty="0"/>
              <a:t>20,000 lost articles of mail per hour*.</a:t>
            </a:r>
          </a:p>
          <a:p>
            <a:pPr lvl="1"/>
            <a:r>
              <a:rPr lang="en-US" dirty="0"/>
              <a:t>Unsafe drinking water almost 15 minutes per day.</a:t>
            </a:r>
          </a:p>
          <a:p>
            <a:pPr lvl="1"/>
            <a:r>
              <a:rPr lang="en-US" dirty="0"/>
              <a:t>5,000 incorrect surgical operations per week.</a:t>
            </a:r>
          </a:p>
          <a:p>
            <a:pPr lvl="1"/>
            <a:r>
              <a:rPr lang="en-US" dirty="0"/>
              <a:t>Short or long landings at most major airports each day.</a:t>
            </a:r>
          </a:p>
          <a:p>
            <a:pPr lvl="1"/>
            <a:r>
              <a:rPr lang="en-US" dirty="0"/>
              <a:t>200,000 wrong drug prescriptions each year.</a:t>
            </a:r>
          </a:p>
          <a:p>
            <a:pPr lvl="1"/>
            <a:r>
              <a:rPr lang="en-US" dirty="0"/>
              <a:t>No electricity for almost 7 hours per month.</a:t>
            </a:r>
          </a:p>
          <a:p>
            <a:endParaRPr lang="en-US" sz="1800" dirty="0"/>
          </a:p>
          <a:p>
            <a:r>
              <a:rPr lang="en-US" dirty="0"/>
              <a:t>Even at 1% defect rate, some processes would be unacceptable to you and many others.</a:t>
            </a:r>
          </a:p>
          <a:p>
            <a:pPr marL="114300" indent="0">
              <a:buNone/>
            </a:pPr>
            <a:endParaRPr lang="en-US" sz="1800" dirty="0"/>
          </a:p>
          <a:p>
            <a:r>
              <a:rPr lang="en-US" b="1" dirty="0">
                <a:solidFill>
                  <a:srgbClr val="182835"/>
                </a:solidFill>
              </a:rPr>
              <a:t>So what is Six Sigma?</a:t>
            </a:r>
          </a:p>
          <a:p>
            <a:pPr lvl="1"/>
            <a:r>
              <a:rPr lang="en-US" dirty="0"/>
              <a:t>Sigma level is the measure!</a:t>
            </a:r>
          </a:p>
          <a:p>
            <a:pPr lvl="1"/>
            <a:r>
              <a:rPr lang="en-US" dirty="0"/>
              <a:t>Six is the goal!</a:t>
            </a:r>
          </a:p>
          <a:p>
            <a:pPr marL="0" lvl="0" indent="0" algn="r">
              <a:spcBef>
                <a:spcPts val="0"/>
              </a:spcBef>
              <a:buClrTx/>
              <a:buNone/>
            </a:pPr>
            <a:r>
              <a:rPr lang="en-US" sz="1200" i="1" dirty="0">
                <a:solidFill>
                  <a:srgbClr val="18283B"/>
                </a:solidFill>
                <a:latin typeface="Arial"/>
              </a:rPr>
              <a:t>							(* Implementing Six Sigma – Forest W. </a:t>
            </a:r>
            <a:r>
              <a:rPr lang="en-US" sz="1200" i="1" dirty="0" err="1">
                <a:solidFill>
                  <a:srgbClr val="18283B"/>
                </a:solidFill>
                <a:latin typeface="Arial"/>
              </a:rPr>
              <a:t>Breyfogle</a:t>
            </a:r>
            <a:r>
              <a:rPr lang="en-US" sz="1200" i="1" dirty="0">
                <a:solidFill>
                  <a:srgbClr val="18283B"/>
                </a:solidFill>
                <a:latin typeface="Arial"/>
              </a:rPr>
              <a:t> III)</a:t>
            </a:r>
            <a:endParaRPr lang="en-US" sz="1200" dirty="0">
              <a:solidFill>
                <a:srgbClr val="18283B"/>
              </a:solidFill>
              <a:latin typeface="Arial"/>
            </a:endParaRPr>
          </a:p>
          <a:p>
            <a:endParaRPr lang="en-US" dirty="0"/>
          </a:p>
        </p:txBody>
      </p:sp>
      <p:sp>
        <p:nvSpPr>
          <p:cNvPr id="6" name="Date Placeholder 5">
            <a:extLst>
              <a:ext uri="{FF2B5EF4-FFF2-40B4-BE49-F238E27FC236}">
                <a16:creationId xmlns:a16="http://schemas.microsoft.com/office/drawing/2014/main" id="{FB3EAC57-CD98-4E4E-8F39-DCBF2FD246F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5220060-B59C-4273-98D5-E129E71F590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5E796BE-F0E0-43BE-AED4-E2CD7D728BD6}"/>
              </a:ext>
            </a:extLst>
          </p:cNvPr>
          <p:cNvSpPr>
            <a:spLocks noGrp="1"/>
          </p:cNvSpPr>
          <p:nvPr>
            <p:ph type="sldNum" sz="quarter" idx="4"/>
          </p:nvPr>
        </p:nvSpPr>
        <p:spPr/>
        <p:txBody>
          <a:bodyPr/>
          <a:lstStyle/>
          <a:p>
            <a:fld id="{28B83BC3-069B-46AF-A4E6-C99928E1A4FA}" type="slidenum">
              <a:rPr lang="en-US" smtClean="0"/>
              <a:pPr/>
              <a:t>12</a:t>
            </a:fld>
            <a:endParaRPr lang="en-US" dirty="0"/>
          </a:p>
        </p:txBody>
      </p:sp>
    </p:spTree>
    <p:custDataLst>
      <p:tags r:id="rId1"/>
    </p:custDataLst>
    <p:extLst>
      <p:ext uri="{BB962C8B-B14F-4D97-AF65-F5344CB8AC3E}">
        <p14:creationId xmlns:p14="http://schemas.microsoft.com/office/powerpoint/2010/main" val="397441800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a:t>
            </a:r>
            <a:r>
              <a:rPr lang="en-US" b="1" dirty="0"/>
              <a:t>Pareto principle </a:t>
            </a:r>
            <a:r>
              <a:rPr lang="en-US" dirty="0"/>
              <a:t>is commonly known as the “law of the vital few” or “80:20 rule.”</a:t>
            </a:r>
          </a:p>
          <a:p>
            <a:r>
              <a:rPr lang="en-US" dirty="0"/>
              <a:t>It means that the majority (approximately 80%) of effects come from a few (approximately 20%) of the causes. </a:t>
            </a:r>
          </a:p>
          <a:p>
            <a:r>
              <a:rPr lang="en-US" dirty="0"/>
              <a:t>This principle was first introduced in early 1900s and has been applied as a rule of thumb in various areas.</a:t>
            </a:r>
          </a:p>
          <a:p>
            <a:r>
              <a:rPr lang="en-US" dirty="0"/>
              <a:t>Example of applying the Pareto principle:</a:t>
            </a:r>
          </a:p>
          <a:p>
            <a:pPr lvl="1"/>
            <a:r>
              <a:rPr lang="en-US" dirty="0"/>
              <a:t>80% of the defects of a process come from 20% of the causes.</a:t>
            </a:r>
          </a:p>
          <a:p>
            <a:pPr lvl="1"/>
            <a:r>
              <a:rPr lang="en-US" dirty="0"/>
              <a:t>80% of sales come from 20% of customers.</a:t>
            </a:r>
          </a:p>
          <a:p>
            <a:endParaRPr lang="en-US" dirty="0"/>
          </a:p>
        </p:txBody>
      </p:sp>
      <p:sp>
        <p:nvSpPr>
          <p:cNvPr id="7" name="Date Placeholder 6">
            <a:extLst>
              <a:ext uri="{FF2B5EF4-FFF2-40B4-BE49-F238E27FC236}">
                <a16:creationId xmlns:a16="http://schemas.microsoft.com/office/drawing/2014/main" id="{1702C8B0-A885-4598-8A85-5A708FF2F27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4E69CDA-4CEC-4729-9A68-3F3EC0CF6A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5EB07B5-21AB-453E-96AF-C4DE6440E60E}"/>
              </a:ext>
            </a:extLst>
          </p:cNvPr>
          <p:cNvSpPr>
            <a:spLocks noGrp="1"/>
          </p:cNvSpPr>
          <p:nvPr>
            <p:ph type="sldNum" sz="quarter" idx="4"/>
          </p:nvPr>
        </p:nvSpPr>
        <p:spPr/>
        <p:txBody>
          <a:bodyPr/>
          <a:lstStyle/>
          <a:p>
            <a:fld id="{28B83BC3-069B-46AF-A4E6-C99928E1A4FA}" type="slidenum">
              <a:rPr lang="en-US" smtClean="0"/>
              <a:pPr/>
              <a:t>120</a:t>
            </a:fld>
            <a:endParaRPr lang="en-US" dirty="0"/>
          </a:p>
        </p:txBody>
      </p:sp>
    </p:spTree>
    <p:custDataLst>
      <p:tags r:id="rId1"/>
    </p:custDataLst>
    <p:extLst>
      <p:ext uri="{BB962C8B-B14F-4D97-AF65-F5344CB8AC3E}">
        <p14:creationId xmlns:p14="http://schemas.microsoft.com/office/powerpoint/2010/main" val="4245630711"/>
      </p:ext>
    </p:extLst>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NP Chart</a:t>
            </a:r>
          </a:p>
        </p:txBody>
      </p:sp>
      <p:pic>
        <p:nvPicPr>
          <p:cNvPr id="5" name="Picture 4"/>
          <p:cNvPicPr>
            <a:picLocks noChangeAspect="1"/>
          </p:cNvPicPr>
          <p:nvPr/>
        </p:nvPicPr>
        <p:blipFill>
          <a:blip r:embed="rId4"/>
          <a:stretch>
            <a:fillRect/>
          </a:stretch>
        </p:blipFill>
        <p:spPr>
          <a:xfrm>
            <a:off x="5846967" y="1449282"/>
            <a:ext cx="5278233" cy="4487660"/>
          </a:xfrm>
          <a:prstGeom prst="rect">
            <a:avLst/>
          </a:prstGeom>
        </p:spPr>
      </p:pic>
      <p:pic>
        <p:nvPicPr>
          <p:cNvPr id="13" name="Picture 12"/>
          <p:cNvPicPr>
            <a:picLocks noChangeAspect="1"/>
          </p:cNvPicPr>
          <p:nvPr/>
        </p:nvPicPr>
        <p:blipFill>
          <a:blip r:embed="rId5"/>
          <a:stretch>
            <a:fillRect/>
          </a:stretch>
        </p:blipFill>
        <p:spPr>
          <a:xfrm>
            <a:off x="152819" y="1823624"/>
            <a:ext cx="5651942" cy="3738976"/>
          </a:xfrm>
          <a:prstGeom prst="rect">
            <a:avLst/>
          </a:prstGeom>
        </p:spPr>
      </p:pic>
      <p:sp>
        <p:nvSpPr>
          <p:cNvPr id="17" name="Right Arrow 16"/>
          <p:cNvSpPr/>
          <p:nvPr/>
        </p:nvSpPr>
        <p:spPr>
          <a:xfrm>
            <a:off x="5576161" y="35407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B53271C6-3CD7-4EE3-9BDD-35CFFAB623D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609E756-E05E-454E-95AA-FE74EAC01E4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FB323D3-F1AA-4CDE-98A5-A8444F4246B8}"/>
              </a:ext>
            </a:extLst>
          </p:cNvPr>
          <p:cNvSpPr>
            <a:spLocks noGrp="1"/>
          </p:cNvSpPr>
          <p:nvPr>
            <p:ph type="sldNum" sz="quarter" idx="4"/>
          </p:nvPr>
        </p:nvSpPr>
        <p:spPr/>
        <p:txBody>
          <a:bodyPr/>
          <a:lstStyle/>
          <a:p>
            <a:fld id="{28B83BC3-069B-46AF-A4E6-C99928E1A4FA}" type="slidenum">
              <a:rPr lang="en-US" smtClean="0"/>
              <a:pPr/>
              <a:t>1200</a:t>
            </a:fld>
            <a:endParaRPr lang="en-US" dirty="0"/>
          </a:p>
        </p:txBody>
      </p:sp>
    </p:spTree>
    <p:custDataLst>
      <p:tags r:id="rId1"/>
    </p:custDataLst>
    <p:extLst>
      <p:ext uri="{BB962C8B-B14F-4D97-AF65-F5344CB8AC3E}">
        <p14:creationId xmlns:p14="http://schemas.microsoft.com/office/powerpoint/2010/main" val="1189326968"/>
      </p:ext>
    </p:extLst>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NP Chart Diagnosis</a:t>
            </a:r>
            <a:endParaRPr lang="en-US" dirty="0"/>
          </a:p>
        </p:txBody>
      </p:sp>
      <p:sp>
        <p:nvSpPr>
          <p:cNvPr id="3" name="Content Placeholder 2"/>
          <p:cNvSpPr>
            <a:spLocks noGrp="1"/>
          </p:cNvSpPr>
          <p:nvPr>
            <p:ph idx="1"/>
          </p:nvPr>
        </p:nvSpPr>
        <p:spPr>
          <a:xfrm>
            <a:off x="609600" y="1143000"/>
            <a:ext cx="4419600" cy="5486400"/>
          </a:xfrm>
        </p:spPr>
        <p:txBody>
          <a:bodyPr/>
          <a:lstStyle/>
          <a:p>
            <a:r>
              <a:rPr lang="en-US" b="1" dirty="0"/>
              <a:t>NP Chart Interpretation:</a:t>
            </a:r>
          </a:p>
          <a:p>
            <a:endParaRPr lang="en-US" dirty="0"/>
          </a:p>
          <a:p>
            <a:pPr lvl="1"/>
            <a:r>
              <a:rPr lang="en-US" dirty="0"/>
              <a:t>Four data points, circled in red, fall beyond the upper control limit. </a:t>
            </a:r>
          </a:p>
          <a:p>
            <a:endParaRPr lang="en-US" dirty="0"/>
          </a:p>
          <a:p>
            <a:pPr lvl="1"/>
            <a:r>
              <a:rPr lang="en-US" dirty="0"/>
              <a:t>We conclude that the NP chart is out of control. </a:t>
            </a:r>
          </a:p>
          <a:p>
            <a:endParaRPr lang="en-US" dirty="0"/>
          </a:p>
          <a:p>
            <a:pPr lvl="1"/>
            <a:r>
              <a:rPr lang="en-US" dirty="0"/>
              <a:t>Further investigation is needed to determine the special causes that triggered the unnatural pattern of the process. </a:t>
            </a:r>
          </a:p>
          <a:p>
            <a:endParaRPr lang="en-US" dirty="0"/>
          </a:p>
        </p:txBody>
      </p:sp>
      <p:pic>
        <p:nvPicPr>
          <p:cNvPr id="17" name="Picture 16"/>
          <p:cNvPicPr>
            <a:picLocks noChangeAspect="1"/>
          </p:cNvPicPr>
          <p:nvPr/>
        </p:nvPicPr>
        <p:blipFill>
          <a:blip r:embed="rId4"/>
          <a:stretch>
            <a:fillRect/>
          </a:stretch>
        </p:blipFill>
        <p:spPr>
          <a:xfrm>
            <a:off x="5029201" y="1142999"/>
            <a:ext cx="6096000" cy="4324865"/>
          </a:xfrm>
          <a:prstGeom prst="rect">
            <a:avLst/>
          </a:prstGeom>
        </p:spPr>
      </p:pic>
      <p:sp>
        <p:nvSpPr>
          <p:cNvPr id="9" name="Date Placeholder 8">
            <a:extLst>
              <a:ext uri="{FF2B5EF4-FFF2-40B4-BE49-F238E27FC236}">
                <a16:creationId xmlns:a16="http://schemas.microsoft.com/office/drawing/2014/main" id="{21456976-CDF5-4BD9-A89B-5493E804D17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C4F6128-F1FE-47AA-AF83-F80BADA7913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A069A4-0CE4-46A2-A7CC-E268E35D2466}"/>
              </a:ext>
            </a:extLst>
          </p:cNvPr>
          <p:cNvSpPr>
            <a:spLocks noGrp="1"/>
          </p:cNvSpPr>
          <p:nvPr>
            <p:ph type="sldNum" sz="quarter" idx="4"/>
          </p:nvPr>
        </p:nvSpPr>
        <p:spPr/>
        <p:txBody>
          <a:bodyPr/>
          <a:lstStyle/>
          <a:p>
            <a:fld id="{28B83BC3-069B-46AF-A4E6-C99928E1A4FA}" type="slidenum">
              <a:rPr lang="en-US" smtClean="0"/>
              <a:pPr/>
              <a:t>1201</a:t>
            </a:fld>
            <a:endParaRPr lang="en-US" dirty="0"/>
          </a:p>
        </p:txBody>
      </p:sp>
    </p:spTree>
    <p:custDataLst>
      <p:tags r:id="rId1"/>
    </p:custDataLst>
    <p:extLst>
      <p:ext uri="{BB962C8B-B14F-4D97-AF65-F5344CB8AC3E}">
        <p14:creationId xmlns:p14="http://schemas.microsoft.com/office/powerpoint/2010/main" val="402267289"/>
      </p:ext>
    </p:extLst>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5.2.7 X-S Chart</a:t>
            </a:r>
          </a:p>
        </p:txBody>
      </p:sp>
      <p:sp>
        <p:nvSpPr>
          <p:cNvPr id="8" name="Date Placeholder 7">
            <a:extLst>
              <a:ext uri="{FF2B5EF4-FFF2-40B4-BE49-F238E27FC236}">
                <a16:creationId xmlns:a16="http://schemas.microsoft.com/office/drawing/2014/main" id="{AD46EA9D-D962-4642-AACD-4AC94917905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8BD5E46-9E8C-4A96-85EF-585E85358A9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7626A01-6694-4B75-BAFE-328DE8DE6301}"/>
              </a:ext>
            </a:extLst>
          </p:cNvPr>
          <p:cNvSpPr>
            <a:spLocks noGrp="1"/>
          </p:cNvSpPr>
          <p:nvPr>
            <p:ph type="sldNum" sz="quarter" idx="4"/>
          </p:nvPr>
        </p:nvSpPr>
        <p:spPr/>
        <p:txBody>
          <a:bodyPr/>
          <a:lstStyle/>
          <a:p>
            <a:fld id="{28B83BC3-069B-46AF-A4E6-C99928E1A4FA}" type="slidenum">
              <a:rPr lang="en-US" smtClean="0"/>
              <a:pPr/>
              <a:t>1202</a:t>
            </a:fld>
            <a:endParaRPr lang="en-US" dirty="0"/>
          </a:p>
        </p:txBody>
      </p:sp>
    </p:spTree>
    <p:custDataLst>
      <p:tags r:id="rId1"/>
    </p:custDataLst>
    <p:extLst>
      <p:ext uri="{BB962C8B-B14F-4D97-AF65-F5344CB8AC3E}">
        <p14:creationId xmlns:p14="http://schemas.microsoft.com/office/powerpoint/2010/main" val="1314344479"/>
      </p:ext>
    </p:extLst>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X-S Chart</a:t>
            </a:r>
          </a:p>
        </p:txBody>
      </p:sp>
      <p:sp>
        <p:nvSpPr>
          <p:cNvPr id="3" name="Content Placeholder 2"/>
          <p:cNvSpPr>
            <a:spLocks noGrp="1"/>
          </p:cNvSpPr>
          <p:nvPr>
            <p:ph idx="1"/>
          </p:nvPr>
        </p:nvSpPr>
        <p:spPr/>
        <p:txBody>
          <a:bodyPr>
            <a:normAutofit lnSpcReduction="10000"/>
          </a:bodyPr>
          <a:lstStyle/>
          <a:p>
            <a:r>
              <a:rPr lang="en-US" dirty="0"/>
              <a:t>The</a:t>
            </a:r>
            <a:r>
              <a:rPr lang="en-US" b="1" dirty="0"/>
              <a:t> X-S chart </a:t>
            </a:r>
            <a:r>
              <a:rPr lang="en-US" dirty="0"/>
              <a:t>(also called Xbar-S chart) is a control chart for continuous data with a constant subgroup size greater than ten.</a:t>
            </a:r>
          </a:p>
          <a:p>
            <a:endParaRPr lang="en-US" dirty="0"/>
          </a:p>
          <a:p>
            <a:r>
              <a:rPr lang="en-US" dirty="0"/>
              <a:t>The Xbar chart plots the average of a subgroup as a data point.</a:t>
            </a:r>
          </a:p>
          <a:p>
            <a:endParaRPr lang="en-US" dirty="0"/>
          </a:p>
          <a:p>
            <a:r>
              <a:rPr lang="en-US" dirty="0"/>
              <a:t>The S chart plots the standard deviation within a subgroup as a data point. </a:t>
            </a:r>
          </a:p>
          <a:p>
            <a:endParaRPr lang="en-US" dirty="0"/>
          </a:p>
          <a:p>
            <a:r>
              <a:rPr lang="en-US" dirty="0"/>
              <a:t>The Xbar chart monitors the process mean and the S chart monitors the variability within subgroups.</a:t>
            </a:r>
          </a:p>
          <a:p>
            <a:endParaRPr lang="en-US" dirty="0"/>
          </a:p>
          <a:p>
            <a:r>
              <a:rPr lang="en-US" dirty="0"/>
              <a:t>The Xbar is valid only if the S chart is in control.</a:t>
            </a:r>
          </a:p>
          <a:p>
            <a:endParaRPr lang="en-US" dirty="0"/>
          </a:p>
          <a:p>
            <a:r>
              <a:rPr lang="en-US" dirty="0"/>
              <a:t>The underlying distribution of the Xbar-S chart is normal distribution.</a:t>
            </a:r>
          </a:p>
        </p:txBody>
      </p:sp>
      <p:sp>
        <p:nvSpPr>
          <p:cNvPr id="9" name="Date Placeholder 8">
            <a:extLst>
              <a:ext uri="{FF2B5EF4-FFF2-40B4-BE49-F238E27FC236}">
                <a16:creationId xmlns:a16="http://schemas.microsoft.com/office/drawing/2014/main" id="{9EC4CB5A-6D74-4D7B-B17A-3FF70E32E80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B1A3AA-981B-4E9B-9A02-1CD20586107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078C97B-294C-4422-9AB3-C30F2D77E221}"/>
              </a:ext>
            </a:extLst>
          </p:cNvPr>
          <p:cNvSpPr>
            <a:spLocks noGrp="1"/>
          </p:cNvSpPr>
          <p:nvPr>
            <p:ph type="sldNum" sz="quarter" idx="4"/>
          </p:nvPr>
        </p:nvSpPr>
        <p:spPr/>
        <p:txBody>
          <a:bodyPr/>
          <a:lstStyle/>
          <a:p>
            <a:fld id="{28B83BC3-069B-46AF-A4E6-C99928E1A4FA}" type="slidenum">
              <a:rPr lang="en-US" smtClean="0"/>
              <a:pPr/>
              <a:t>1203</a:t>
            </a:fld>
            <a:endParaRPr lang="en-US" dirty="0"/>
          </a:p>
        </p:txBody>
      </p:sp>
    </p:spTree>
    <p:custDataLst>
      <p:tags r:id="rId1"/>
    </p:custDataLst>
    <p:extLst>
      <p:ext uri="{BB962C8B-B14F-4D97-AF65-F5344CB8AC3E}">
        <p14:creationId xmlns:p14="http://schemas.microsoft.com/office/powerpoint/2010/main" val="1007072861"/>
      </p:ext>
    </p:extLst>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Xbar</a:t>
            </a:r>
            <a:r>
              <a:rPr lang="en-US" dirty="0"/>
              <a:t> Chart Equations</a:t>
            </a:r>
          </a:p>
        </p:txBody>
      </p:sp>
      <p:sp>
        <p:nvSpPr>
          <p:cNvPr id="3" name="Content Placeholder 2"/>
          <p:cNvSpPr>
            <a:spLocks noGrp="1"/>
          </p:cNvSpPr>
          <p:nvPr>
            <p:ph idx="1"/>
          </p:nvPr>
        </p:nvSpPr>
        <p:spPr/>
        <p:txBody>
          <a:bodyPr/>
          <a:lstStyle/>
          <a:p>
            <a:r>
              <a:rPr lang="en-US" dirty="0" err="1"/>
              <a:t>Xbar</a:t>
            </a:r>
            <a:r>
              <a:rPr lang="en-US" dirty="0"/>
              <a:t>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629294310"/>
              </p:ext>
            </p:extLst>
          </p:nvPr>
        </p:nvGraphicFramePr>
        <p:xfrm>
          <a:off x="2761794" y="1512002"/>
          <a:ext cx="1228725" cy="1077912"/>
        </p:xfrm>
        <a:graphic>
          <a:graphicData uri="http://schemas.openxmlformats.org/presentationml/2006/ole">
            <mc:AlternateContent xmlns:mc="http://schemas.openxmlformats.org/markup-compatibility/2006">
              <mc:Choice xmlns:v="urn:schemas-microsoft-com:vml" Requires="v">
                <p:oleObj name="Equation" r:id="rId4" imgW="723586" imgH="634725" progId="Equation.3">
                  <p:embed/>
                </p:oleObj>
              </mc:Choice>
              <mc:Fallback>
                <p:oleObj name="Equation" r:id="rId4" imgW="723586" imgH="63472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1794" y="1512002"/>
                        <a:ext cx="1228725" cy="1077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3" name="Object 3"/>
          <p:cNvGraphicFramePr>
            <a:graphicFrameLocks noChangeAspect="1"/>
          </p:cNvGraphicFramePr>
          <p:nvPr>
            <p:extLst>
              <p:ext uri="{D42A27DB-BD31-4B8C-83A1-F6EECF244321}">
                <p14:modId xmlns:p14="http://schemas.microsoft.com/office/powerpoint/2010/main" val="2368381002"/>
              </p:ext>
            </p:extLst>
          </p:nvPr>
        </p:nvGraphicFramePr>
        <p:xfrm>
          <a:off x="2948326" y="2754591"/>
          <a:ext cx="1208088" cy="1035050"/>
        </p:xfrm>
        <a:graphic>
          <a:graphicData uri="http://schemas.openxmlformats.org/presentationml/2006/ole">
            <mc:AlternateContent xmlns:mc="http://schemas.openxmlformats.org/markup-compatibility/2006">
              <mc:Choice xmlns:v="urn:schemas-microsoft-com:vml" Requires="v">
                <p:oleObj name="Equation" r:id="rId6" imgW="710891" imgH="609336" progId="Equation.3">
                  <p:embed/>
                </p:oleObj>
              </mc:Choice>
              <mc:Fallback>
                <p:oleObj name="Equation" r:id="rId6" imgW="710891" imgH="609336" progId="Equation.3">
                  <p:embed/>
                  <p:pic>
                    <p:nvPicPr>
                      <p:cNvPr id="51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8326" y="2754591"/>
                        <a:ext cx="1208088" cy="1035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4" name="Object 4"/>
          <p:cNvGraphicFramePr>
            <a:graphicFrameLocks noChangeAspect="1"/>
          </p:cNvGraphicFramePr>
          <p:nvPr>
            <p:extLst>
              <p:ext uri="{D42A27DB-BD31-4B8C-83A1-F6EECF244321}">
                <p14:modId xmlns:p14="http://schemas.microsoft.com/office/powerpoint/2010/main" val="1739618928"/>
              </p:ext>
            </p:extLst>
          </p:nvPr>
        </p:nvGraphicFramePr>
        <p:xfrm>
          <a:off x="3200400" y="4403725"/>
          <a:ext cx="906463" cy="473075"/>
        </p:xfrm>
        <a:graphic>
          <a:graphicData uri="http://schemas.openxmlformats.org/presentationml/2006/ole">
            <mc:AlternateContent xmlns:mc="http://schemas.openxmlformats.org/markup-compatibility/2006">
              <mc:Choice xmlns:v="urn:schemas-microsoft-com:vml" Requires="v">
                <p:oleObj name="Equation" r:id="rId8" imgW="533169" imgH="279279" progId="Equation.3">
                  <p:embed/>
                </p:oleObj>
              </mc:Choice>
              <mc:Fallback>
                <p:oleObj name="Equation" r:id="rId8" imgW="533169" imgH="279279" progId="Equation.3">
                  <p:embed/>
                  <p:pic>
                    <p:nvPicPr>
                      <p:cNvPr id="512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403725"/>
                        <a:ext cx="906463"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135124" y="5233380"/>
            <a:ext cx="71628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A</a:t>
            </a:r>
            <a:r>
              <a:rPr lang="en-US" sz="2000" baseline="-25000" dirty="0"/>
              <a:t>3</a:t>
            </a:r>
            <a:r>
              <a:rPr lang="en-US" sz="2000" dirty="0"/>
              <a:t> is a constant depending on the subgroup size.</a:t>
            </a:r>
          </a:p>
        </p:txBody>
      </p:sp>
      <p:sp>
        <p:nvSpPr>
          <p:cNvPr id="11" name="Date Placeholder 10">
            <a:extLst>
              <a:ext uri="{FF2B5EF4-FFF2-40B4-BE49-F238E27FC236}">
                <a16:creationId xmlns:a16="http://schemas.microsoft.com/office/drawing/2014/main" id="{4EFBB105-39DE-49D5-BF18-66C7B7AAAF3F}"/>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CEBC612-6E13-4D39-8115-9E4D103D6E7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B4E79334-131A-4ACF-BD7D-A0AD5C8879C6}"/>
              </a:ext>
            </a:extLst>
          </p:cNvPr>
          <p:cNvSpPr>
            <a:spLocks noGrp="1"/>
          </p:cNvSpPr>
          <p:nvPr>
            <p:ph type="sldNum" sz="quarter" idx="4"/>
          </p:nvPr>
        </p:nvSpPr>
        <p:spPr/>
        <p:txBody>
          <a:bodyPr/>
          <a:lstStyle/>
          <a:p>
            <a:fld id="{28B83BC3-069B-46AF-A4E6-C99928E1A4FA}" type="slidenum">
              <a:rPr lang="en-US" smtClean="0"/>
              <a:pPr/>
              <a:t>1204</a:t>
            </a:fld>
            <a:endParaRPr lang="en-US" dirty="0"/>
          </a:p>
        </p:txBody>
      </p:sp>
    </p:spTree>
    <p:custDataLst>
      <p:tags r:id="rId1"/>
    </p:custDataLst>
    <p:extLst>
      <p:ext uri="{BB962C8B-B14F-4D97-AF65-F5344CB8AC3E}">
        <p14:creationId xmlns:p14="http://schemas.microsoft.com/office/powerpoint/2010/main" val="2275666001"/>
      </p:ext>
    </p:extLst>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 Chart Equations</a:t>
            </a:r>
          </a:p>
        </p:txBody>
      </p:sp>
      <p:sp>
        <p:nvSpPr>
          <p:cNvPr id="3" name="Content Placeholder 2"/>
          <p:cNvSpPr>
            <a:spLocks noGrp="1"/>
          </p:cNvSpPr>
          <p:nvPr>
            <p:ph idx="1"/>
          </p:nvPr>
        </p:nvSpPr>
        <p:spPr/>
        <p:txBody>
          <a:bodyPr/>
          <a:lstStyle/>
          <a:p>
            <a:r>
              <a:rPr lang="en-US" dirty="0"/>
              <a:t>S chart</a:t>
            </a:r>
          </a:p>
          <a:p>
            <a:endParaRPr lang="en-US" dirty="0"/>
          </a:p>
          <a:p>
            <a:pPr lvl="1"/>
            <a:r>
              <a:rPr lang="en-US" dirty="0"/>
              <a:t>Data Point:</a:t>
            </a:r>
          </a:p>
          <a:p>
            <a:pPr lvl="1"/>
            <a:endParaRPr lang="en-US" dirty="0"/>
          </a:p>
          <a:p>
            <a:pPr lvl="1"/>
            <a:endParaRPr lang="en-US" dirty="0"/>
          </a:p>
          <a:p>
            <a:pPr lvl="1"/>
            <a:r>
              <a:rPr lang="en-US" dirty="0"/>
              <a:t>Center Line:</a:t>
            </a:r>
          </a:p>
          <a:p>
            <a:pPr lvl="1"/>
            <a:endParaRPr lang="en-US" dirty="0"/>
          </a:p>
          <a:p>
            <a:pPr lvl="1"/>
            <a:r>
              <a:rPr lang="en-US" dirty="0"/>
              <a:t>Upper Control Limit:</a:t>
            </a:r>
          </a:p>
          <a:p>
            <a:pPr lvl="1"/>
            <a:endParaRPr lang="en-US" dirty="0"/>
          </a:p>
          <a:p>
            <a:pPr lvl="1"/>
            <a:r>
              <a:rPr lang="en-US" dirty="0"/>
              <a:t>Lower Control Limit:</a:t>
            </a:r>
          </a:p>
          <a:p>
            <a:endParaRPr lang="en-US" dirty="0"/>
          </a:p>
          <a:p>
            <a:endParaRPr lang="en-US" dirty="0"/>
          </a:p>
          <a:p>
            <a:endParaRPr lang="en-US" dirty="0"/>
          </a:p>
        </p:txBody>
      </p:sp>
      <p:graphicFrame>
        <p:nvGraphicFramePr>
          <p:cNvPr id="6146" name="Object 2"/>
          <p:cNvGraphicFramePr>
            <a:graphicFrameLocks noChangeAspect="1"/>
          </p:cNvGraphicFramePr>
          <p:nvPr>
            <p:extLst>
              <p:ext uri="{D42A27DB-BD31-4B8C-83A1-F6EECF244321}">
                <p14:modId xmlns:p14="http://schemas.microsoft.com/office/powerpoint/2010/main" val="2997962120"/>
              </p:ext>
            </p:extLst>
          </p:nvPr>
        </p:nvGraphicFramePr>
        <p:xfrm>
          <a:off x="2819400" y="1363103"/>
          <a:ext cx="2230437" cy="1236663"/>
        </p:xfrm>
        <a:graphic>
          <a:graphicData uri="http://schemas.openxmlformats.org/presentationml/2006/ole">
            <mc:AlternateContent xmlns:mc="http://schemas.openxmlformats.org/markup-compatibility/2006">
              <mc:Choice xmlns:v="urn:schemas-microsoft-com:vml" Requires="v">
                <p:oleObj name="Equation" r:id="rId4" imgW="1206500" imgH="673100" progId="Equation.3">
                  <p:embed/>
                </p:oleObj>
              </mc:Choice>
              <mc:Fallback>
                <p:oleObj name="Equation" r:id="rId4" imgW="1206500" imgH="67310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363103"/>
                        <a:ext cx="2230437" cy="1236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2943995742"/>
              </p:ext>
            </p:extLst>
          </p:nvPr>
        </p:nvGraphicFramePr>
        <p:xfrm>
          <a:off x="2867818" y="2703607"/>
          <a:ext cx="1079500" cy="1120775"/>
        </p:xfrm>
        <a:graphic>
          <a:graphicData uri="http://schemas.openxmlformats.org/presentationml/2006/ole">
            <mc:AlternateContent xmlns:mc="http://schemas.openxmlformats.org/markup-compatibility/2006">
              <mc:Choice xmlns:v="urn:schemas-microsoft-com:vml" Requires="v">
                <p:oleObj name="Equation" r:id="rId6" imgW="583947" imgH="609336" progId="Equation.3">
                  <p:embed/>
                </p:oleObj>
              </mc:Choice>
              <mc:Fallback>
                <p:oleObj name="Equation" r:id="rId6" imgW="583947" imgH="609336" progId="Equation.3">
                  <p:embed/>
                  <p:pic>
                    <p:nvPicPr>
                      <p:cNvPr id="614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818" y="2703607"/>
                        <a:ext cx="1079500" cy="1120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993900" y="5738812"/>
            <a:ext cx="7391400" cy="707886"/>
          </a:xfrm>
          <a:prstGeom prst="rect">
            <a:avLst/>
          </a:prstGeom>
          <a:noFill/>
        </p:spPr>
        <p:txBody>
          <a:bodyPr wrap="square" rtlCol="0">
            <a:spAutoFit/>
          </a:bodyPr>
          <a:lstStyle/>
          <a:p>
            <a:r>
              <a:rPr lang="en-US" sz="2000" dirty="0"/>
              <a:t>where </a:t>
            </a:r>
            <a:r>
              <a:rPr lang="en-US" sz="2000" i="1" dirty="0"/>
              <a:t>m</a:t>
            </a:r>
            <a:r>
              <a:rPr lang="en-US" sz="2000" dirty="0"/>
              <a:t> is the subgroup size and </a:t>
            </a:r>
            <a:r>
              <a:rPr lang="en-US" sz="2000" i="1" dirty="0"/>
              <a:t>k</a:t>
            </a:r>
            <a:r>
              <a:rPr lang="en-US" sz="2000" dirty="0"/>
              <a:t> is the number of subgroups. B</a:t>
            </a:r>
            <a:r>
              <a:rPr lang="en-US" sz="2000" baseline="-25000" dirty="0"/>
              <a:t>3</a:t>
            </a:r>
            <a:r>
              <a:rPr lang="en-US" sz="2000" dirty="0"/>
              <a:t> and B</a:t>
            </a:r>
            <a:r>
              <a:rPr lang="en-US" sz="2000" baseline="-25000" dirty="0"/>
              <a:t>4</a:t>
            </a:r>
            <a:r>
              <a:rPr lang="en-US" sz="2000" dirty="0"/>
              <a:t> are constants depending on the subgroup size.</a:t>
            </a:r>
          </a:p>
        </p:txBody>
      </p:sp>
      <p:graphicFrame>
        <p:nvGraphicFramePr>
          <p:cNvPr id="6149" name="Object 5"/>
          <p:cNvGraphicFramePr>
            <a:graphicFrameLocks noChangeAspect="1"/>
          </p:cNvGraphicFramePr>
          <p:nvPr>
            <p:extLst>
              <p:ext uri="{D42A27DB-BD31-4B8C-83A1-F6EECF244321}">
                <p14:modId xmlns:p14="http://schemas.microsoft.com/office/powerpoint/2010/main" val="1832124053"/>
              </p:ext>
            </p:extLst>
          </p:nvPr>
        </p:nvGraphicFramePr>
        <p:xfrm>
          <a:off x="3871118" y="4017637"/>
          <a:ext cx="728662" cy="442913"/>
        </p:xfrm>
        <a:graphic>
          <a:graphicData uri="http://schemas.openxmlformats.org/presentationml/2006/ole">
            <mc:AlternateContent xmlns:mc="http://schemas.openxmlformats.org/markup-compatibility/2006">
              <mc:Choice xmlns:v="urn:schemas-microsoft-com:vml" Requires="v">
                <p:oleObj name="Equation" r:id="rId8" imgW="393529" imgH="241195" progId="Equation.3">
                  <p:embed/>
                </p:oleObj>
              </mc:Choice>
              <mc:Fallback>
                <p:oleObj name="Equation" r:id="rId8" imgW="393529" imgH="241195" progId="Equation.3">
                  <p:embed/>
                  <p:pic>
                    <p:nvPicPr>
                      <p:cNvPr id="614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1118" y="4017637"/>
                        <a:ext cx="7286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50" name="Object 6"/>
          <p:cNvGraphicFramePr>
            <a:graphicFrameLocks noChangeAspect="1"/>
          </p:cNvGraphicFramePr>
          <p:nvPr>
            <p:extLst>
              <p:ext uri="{D42A27DB-BD31-4B8C-83A1-F6EECF244321}">
                <p14:modId xmlns:p14="http://schemas.microsoft.com/office/powerpoint/2010/main" val="1438479947"/>
              </p:ext>
            </p:extLst>
          </p:nvPr>
        </p:nvGraphicFramePr>
        <p:xfrm>
          <a:off x="3871118" y="4825462"/>
          <a:ext cx="704850" cy="466725"/>
        </p:xfrm>
        <a:graphic>
          <a:graphicData uri="http://schemas.openxmlformats.org/presentationml/2006/ole">
            <mc:AlternateContent xmlns:mc="http://schemas.openxmlformats.org/markup-compatibility/2006">
              <mc:Choice xmlns:v="urn:schemas-microsoft-com:vml" Requires="v">
                <p:oleObj name="Equation" r:id="rId10" imgW="380835" imgH="253890" progId="Equation.3">
                  <p:embed/>
                </p:oleObj>
              </mc:Choice>
              <mc:Fallback>
                <p:oleObj name="Equation" r:id="rId10" imgW="380835" imgH="253890" progId="Equation.3">
                  <p:embed/>
                  <p:pic>
                    <p:nvPicPr>
                      <p:cNvPr id="6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1118" y="4825462"/>
                        <a:ext cx="704850"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B3C1EE48-3F1D-4572-9DFB-AD7474E7290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BC5C5E0-4AF8-41C9-B005-3AF317B64095}"/>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35CE13E-9A09-4111-B50C-6616279D2613}"/>
              </a:ext>
            </a:extLst>
          </p:cNvPr>
          <p:cNvSpPr>
            <a:spLocks noGrp="1"/>
          </p:cNvSpPr>
          <p:nvPr>
            <p:ph type="sldNum" sz="quarter" idx="4"/>
          </p:nvPr>
        </p:nvSpPr>
        <p:spPr/>
        <p:txBody>
          <a:bodyPr/>
          <a:lstStyle/>
          <a:p>
            <a:fld id="{28B83BC3-069B-46AF-A4E6-C99928E1A4FA}" type="slidenum">
              <a:rPr lang="en-US" smtClean="0"/>
              <a:pPr/>
              <a:t>1205</a:t>
            </a:fld>
            <a:endParaRPr lang="en-US" dirty="0"/>
          </a:p>
        </p:txBody>
      </p:sp>
    </p:spTree>
    <p:custDataLst>
      <p:tags r:id="rId1"/>
    </p:custDataLst>
    <p:extLst>
      <p:ext uri="{BB962C8B-B14F-4D97-AF65-F5344CB8AC3E}">
        <p14:creationId xmlns:p14="http://schemas.microsoft.com/office/powerpoint/2010/main" val="2012507723"/>
      </p:ext>
    </p:extLst>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sp>
        <p:nvSpPr>
          <p:cNvPr id="3" name="Content Placeholder 2"/>
          <p:cNvSpPr>
            <a:spLocks noGrp="1"/>
          </p:cNvSpPr>
          <p:nvPr>
            <p:ph idx="1"/>
          </p:nvPr>
        </p:nvSpPr>
        <p:spPr/>
        <p:txBody>
          <a:bodyPr>
            <a:normAutofit fontScale="92500" lnSpcReduction="10000"/>
          </a:bodyPr>
          <a:lstStyle/>
          <a:p>
            <a:r>
              <a:rPr lang="en-US" dirty="0"/>
              <a:t>Data File: “Xbar-S” tab in “Sample Data.xlsx”</a:t>
            </a:r>
          </a:p>
          <a:p>
            <a:r>
              <a:rPr lang="en-US" dirty="0"/>
              <a:t>Steps to plot </a:t>
            </a:r>
            <a:r>
              <a:rPr lang="en-US" dirty="0" err="1"/>
              <a:t>Xbar</a:t>
            </a:r>
            <a:r>
              <a:rPr lang="en-US" dirty="0"/>
              <a:t>-S charts in Minitab </a:t>
            </a:r>
          </a:p>
          <a:p>
            <a:pPr marL="1234440" lvl="2" indent="-457200">
              <a:buFont typeface="+mj-lt"/>
              <a:buAutoNum type="arabicParenR"/>
            </a:pPr>
            <a:r>
              <a:rPr lang="en-US" dirty="0"/>
              <a:t>Click Stat → Control Charts → Variables Charts for Subgroups → Xbar-S.</a:t>
            </a:r>
          </a:p>
          <a:p>
            <a:pPr marL="1234440" lvl="2" indent="-457200">
              <a:buFont typeface="+mj-lt"/>
              <a:buAutoNum type="arabicParenR"/>
            </a:pPr>
            <a:r>
              <a:rPr lang="en-US" dirty="0"/>
              <a:t>A new window named “Xbar-S Chart” appears.</a:t>
            </a:r>
          </a:p>
          <a:p>
            <a:pPr marL="1234440" lvl="2" indent="-457200">
              <a:buFont typeface="+mj-lt"/>
              <a:buAutoNum type="arabicParenR"/>
            </a:pPr>
            <a:r>
              <a:rPr lang="en-US" dirty="0"/>
              <a:t>Select “Measurement” by ticking the box below “All observations for a chart are in one column.”</a:t>
            </a:r>
          </a:p>
          <a:p>
            <a:pPr marL="1234440" lvl="2" indent="-457200">
              <a:buFont typeface="+mj-lt"/>
              <a:buAutoNum type="arabicParenR"/>
            </a:pPr>
            <a:r>
              <a:rPr lang="en-US" dirty="0"/>
              <a:t>Select “Subgroup ID” as the “Subgroup Sizes.”</a:t>
            </a:r>
          </a:p>
          <a:p>
            <a:pPr marL="1234440" lvl="2" indent="-457200">
              <a:buFont typeface="+mj-lt"/>
              <a:buAutoNum type="arabicParenR"/>
            </a:pPr>
            <a:r>
              <a:rPr lang="en-US" dirty="0"/>
              <a:t>Click the button “Xbar-S Options” and another window named “Xbar-S Chart Options” pops up.</a:t>
            </a:r>
          </a:p>
          <a:p>
            <a:pPr marL="1234440" lvl="2" indent="-457200">
              <a:buFont typeface="+mj-lt"/>
              <a:buAutoNum type="arabicParenR"/>
            </a:pPr>
            <a:r>
              <a:rPr lang="en-US" dirty="0"/>
              <a:t>Click the tab “Tests.”</a:t>
            </a:r>
          </a:p>
          <a:p>
            <a:pPr marL="1234440" lvl="2" indent="-457200">
              <a:buFont typeface="+mj-lt"/>
              <a:buAutoNum type="arabicParenR"/>
            </a:pPr>
            <a:r>
              <a:rPr lang="en-US" dirty="0"/>
              <a:t>Select the item “Perform all tests for special causes” in the dropdown menu.</a:t>
            </a:r>
          </a:p>
          <a:p>
            <a:pPr marL="1234440" lvl="2" indent="-457200">
              <a:buFont typeface="+mj-lt"/>
              <a:buAutoNum type="arabicParenR"/>
            </a:pPr>
            <a:r>
              <a:rPr lang="en-US" dirty="0"/>
              <a:t>Click “OK” in the window “Xbar-S Chart Options.”</a:t>
            </a:r>
          </a:p>
          <a:p>
            <a:pPr marL="1234440" lvl="2" indent="-457200">
              <a:buFont typeface="+mj-lt"/>
              <a:buAutoNum type="arabicParenR"/>
            </a:pPr>
            <a:r>
              <a:rPr lang="en-US" dirty="0"/>
              <a:t>Click “OK.”</a:t>
            </a:r>
          </a:p>
          <a:p>
            <a:pPr marL="1234440" lvl="2" indent="-457200">
              <a:buFont typeface="+mj-lt"/>
              <a:buAutoNum type="arabicParenR"/>
            </a:pPr>
            <a:r>
              <a:rPr lang="en-US" dirty="0"/>
              <a:t>The Xbar-S charts appear in the newly-generated window.</a:t>
            </a:r>
          </a:p>
        </p:txBody>
      </p:sp>
      <p:sp>
        <p:nvSpPr>
          <p:cNvPr id="9" name="Date Placeholder 8">
            <a:extLst>
              <a:ext uri="{FF2B5EF4-FFF2-40B4-BE49-F238E27FC236}">
                <a16:creationId xmlns:a16="http://schemas.microsoft.com/office/drawing/2014/main" id="{9C461298-2036-4C31-AFDF-E64E04BCD2D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8BC44AD-C5DB-4009-B3FB-940AB58814B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8AA7A64-746C-4685-95CB-76D95E0B017E}"/>
              </a:ext>
            </a:extLst>
          </p:cNvPr>
          <p:cNvSpPr>
            <a:spLocks noGrp="1"/>
          </p:cNvSpPr>
          <p:nvPr>
            <p:ph type="sldNum" sz="quarter" idx="4"/>
          </p:nvPr>
        </p:nvSpPr>
        <p:spPr/>
        <p:txBody>
          <a:bodyPr/>
          <a:lstStyle/>
          <a:p>
            <a:fld id="{28B83BC3-069B-46AF-A4E6-C99928E1A4FA}" type="slidenum">
              <a:rPr lang="en-US" smtClean="0"/>
              <a:pPr/>
              <a:t>1206</a:t>
            </a:fld>
            <a:endParaRPr lang="en-US" dirty="0"/>
          </a:p>
        </p:txBody>
      </p:sp>
    </p:spTree>
    <p:custDataLst>
      <p:tags r:id="rId1"/>
    </p:custDataLst>
    <p:extLst>
      <p:ext uri="{BB962C8B-B14F-4D97-AF65-F5344CB8AC3E}">
        <p14:creationId xmlns:p14="http://schemas.microsoft.com/office/powerpoint/2010/main" val="368244620"/>
      </p:ext>
    </p:extLst>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6033963" y="1577764"/>
            <a:ext cx="5069972" cy="4310593"/>
          </a:xfrm>
          <a:prstGeom prst="rect">
            <a:avLst/>
          </a:prstGeom>
        </p:spPr>
      </p:pic>
      <p:pic>
        <p:nvPicPr>
          <p:cNvPr id="13" name="Picture 12"/>
          <p:cNvPicPr>
            <a:picLocks noChangeAspect="1"/>
          </p:cNvPicPr>
          <p:nvPr/>
        </p:nvPicPr>
        <p:blipFill>
          <a:blip r:embed="rId5"/>
          <a:stretch>
            <a:fillRect/>
          </a:stretch>
        </p:blipFill>
        <p:spPr>
          <a:xfrm>
            <a:off x="228600" y="1827324"/>
            <a:ext cx="5761533" cy="3811475"/>
          </a:xfrm>
          <a:prstGeom prst="rect">
            <a:avLst/>
          </a:prstGeom>
        </p:spPr>
      </p:pic>
      <p:sp>
        <p:nvSpPr>
          <p:cNvPr id="19" name="Right Arrow 18"/>
          <p:cNvSpPr/>
          <p:nvPr/>
        </p:nvSpPr>
        <p:spPr>
          <a:xfrm>
            <a:off x="5762182" y="35806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7465053E-99BC-4632-97CF-0154F5832BC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CCAC573-E69A-4934-815A-5FCFA330654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73645FC-2842-4B63-AE09-B363663F8008}"/>
              </a:ext>
            </a:extLst>
          </p:cNvPr>
          <p:cNvSpPr>
            <a:spLocks noGrp="1"/>
          </p:cNvSpPr>
          <p:nvPr>
            <p:ph type="sldNum" sz="quarter" idx="4"/>
          </p:nvPr>
        </p:nvSpPr>
        <p:spPr/>
        <p:txBody>
          <a:bodyPr/>
          <a:lstStyle/>
          <a:p>
            <a:fld id="{28B83BC3-069B-46AF-A4E6-C99928E1A4FA}" type="slidenum">
              <a:rPr lang="en-US" smtClean="0"/>
              <a:pPr/>
              <a:t>1207</a:t>
            </a:fld>
            <a:endParaRPr lang="en-US" dirty="0"/>
          </a:p>
        </p:txBody>
      </p:sp>
    </p:spTree>
    <p:custDataLst>
      <p:tags r:id="rId1"/>
    </p:custDataLst>
    <p:extLst>
      <p:ext uri="{BB962C8B-B14F-4D97-AF65-F5344CB8AC3E}">
        <p14:creationId xmlns:p14="http://schemas.microsoft.com/office/powerpoint/2010/main" val="1127357285"/>
      </p:ext>
    </p:extLst>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Xbar-S Charts</a:t>
            </a:r>
          </a:p>
        </p:txBody>
      </p:sp>
      <p:pic>
        <p:nvPicPr>
          <p:cNvPr id="3" name="Picture 2"/>
          <p:cNvPicPr>
            <a:picLocks noChangeAspect="1"/>
          </p:cNvPicPr>
          <p:nvPr/>
        </p:nvPicPr>
        <p:blipFill>
          <a:blip r:embed="rId4"/>
          <a:stretch>
            <a:fillRect/>
          </a:stretch>
        </p:blipFill>
        <p:spPr>
          <a:xfrm>
            <a:off x="2135086" y="1268819"/>
            <a:ext cx="7109028" cy="5105400"/>
          </a:xfrm>
          <a:prstGeom prst="rect">
            <a:avLst/>
          </a:prstGeom>
        </p:spPr>
      </p:pic>
      <p:sp>
        <p:nvSpPr>
          <p:cNvPr id="8" name="Date Placeholder 7">
            <a:extLst>
              <a:ext uri="{FF2B5EF4-FFF2-40B4-BE49-F238E27FC236}">
                <a16:creationId xmlns:a16="http://schemas.microsoft.com/office/drawing/2014/main" id="{3CAACCC9-7A5B-4671-9EFF-887C52BD601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52C8E8F-2BC1-4B5D-BDAE-907EFDBBAF8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D1142A4-55AA-43F0-9458-AD07ECA11DA4}"/>
              </a:ext>
            </a:extLst>
          </p:cNvPr>
          <p:cNvSpPr>
            <a:spLocks noGrp="1"/>
          </p:cNvSpPr>
          <p:nvPr>
            <p:ph type="sldNum" sz="quarter" idx="4"/>
          </p:nvPr>
        </p:nvSpPr>
        <p:spPr/>
        <p:txBody>
          <a:bodyPr/>
          <a:lstStyle/>
          <a:p>
            <a:fld id="{28B83BC3-069B-46AF-A4E6-C99928E1A4FA}" type="slidenum">
              <a:rPr lang="en-US" smtClean="0"/>
              <a:pPr/>
              <a:t>1208</a:t>
            </a:fld>
            <a:endParaRPr lang="en-US" dirty="0"/>
          </a:p>
        </p:txBody>
      </p:sp>
    </p:spTree>
    <p:custDataLst>
      <p:tags r:id="rId1"/>
    </p:custDataLst>
    <p:extLst>
      <p:ext uri="{BB962C8B-B14F-4D97-AF65-F5344CB8AC3E}">
        <p14:creationId xmlns:p14="http://schemas.microsoft.com/office/powerpoint/2010/main" val="3063359429"/>
      </p:ext>
    </p:extLst>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Xbar-S Charts Diagnosis</a:t>
            </a:r>
            <a:endParaRPr lang="en-US" dirty="0"/>
          </a:p>
        </p:txBody>
      </p:sp>
      <p:sp>
        <p:nvSpPr>
          <p:cNvPr id="3" name="Content Placeholder 2"/>
          <p:cNvSpPr>
            <a:spLocks noGrp="1"/>
          </p:cNvSpPr>
          <p:nvPr>
            <p:ph idx="1"/>
          </p:nvPr>
        </p:nvSpPr>
        <p:spPr>
          <a:xfrm>
            <a:off x="609600" y="1143000"/>
            <a:ext cx="4419600" cy="5486400"/>
          </a:xfrm>
        </p:spPr>
        <p:txBody>
          <a:bodyPr>
            <a:normAutofit fontScale="92500"/>
          </a:bodyPr>
          <a:lstStyle/>
          <a:p>
            <a:r>
              <a:rPr lang="en-US" dirty="0" err="1"/>
              <a:t>Xbar</a:t>
            </a:r>
            <a:r>
              <a:rPr lang="en-US" dirty="0"/>
              <a:t>-S Chart Interpretation:</a:t>
            </a:r>
          </a:p>
          <a:p>
            <a:endParaRPr lang="en-US" dirty="0"/>
          </a:p>
          <a:p>
            <a:pPr lvl="1"/>
            <a:r>
              <a:rPr lang="en-US" dirty="0"/>
              <a:t>Since the S chart is in control, the </a:t>
            </a:r>
            <a:r>
              <a:rPr lang="en-US" dirty="0" err="1"/>
              <a:t>Xbar</a:t>
            </a:r>
            <a:r>
              <a:rPr lang="en-US" dirty="0"/>
              <a:t> chart is valid. </a:t>
            </a:r>
          </a:p>
          <a:p>
            <a:endParaRPr lang="en-US" dirty="0"/>
          </a:p>
          <a:p>
            <a:pPr lvl="1"/>
            <a:r>
              <a:rPr lang="en-US" dirty="0"/>
              <a:t>In both charts, there are not any data points failing any tests for special cause (i.e., all the data points fall between the control limits and spread around the center line with a random pattern). </a:t>
            </a:r>
          </a:p>
          <a:p>
            <a:endParaRPr lang="en-US" dirty="0"/>
          </a:p>
          <a:p>
            <a:pPr lvl="1"/>
            <a:r>
              <a:rPr lang="en-US" dirty="0"/>
              <a:t>We conclude that the process is in control.</a:t>
            </a:r>
          </a:p>
          <a:p>
            <a:endParaRPr lang="en-US" dirty="0"/>
          </a:p>
        </p:txBody>
      </p:sp>
      <p:pic>
        <p:nvPicPr>
          <p:cNvPr id="13" name="Picture 12"/>
          <p:cNvPicPr>
            <a:picLocks noChangeAspect="1"/>
          </p:cNvPicPr>
          <p:nvPr/>
        </p:nvPicPr>
        <p:blipFill>
          <a:blip r:embed="rId4"/>
          <a:stretch>
            <a:fillRect/>
          </a:stretch>
        </p:blipFill>
        <p:spPr>
          <a:xfrm>
            <a:off x="5205082" y="1143000"/>
            <a:ext cx="5564518" cy="3885876"/>
          </a:xfrm>
          <a:prstGeom prst="rect">
            <a:avLst/>
          </a:prstGeom>
        </p:spPr>
      </p:pic>
      <p:sp>
        <p:nvSpPr>
          <p:cNvPr id="9" name="Date Placeholder 8">
            <a:extLst>
              <a:ext uri="{FF2B5EF4-FFF2-40B4-BE49-F238E27FC236}">
                <a16:creationId xmlns:a16="http://schemas.microsoft.com/office/drawing/2014/main" id="{5FB95A50-C421-4941-856A-B2C6BD73EC6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B7DAD49-2494-4F82-B872-1B76CCA83E0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6913DF6-086A-4696-84F5-5C295FF56AB5}"/>
              </a:ext>
            </a:extLst>
          </p:cNvPr>
          <p:cNvSpPr>
            <a:spLocks noGrp="1"/>
          </p:cNvSpPr>
          <p:nvPr>
            <p:ph type="sldNum" sz="quarter" idx="4"/>
          </p:nvPr>
        </p:nvSpPr>
        <p:spPr/>
        <p:txBody>
          <a:bodyPr/>
          <a:lstStyle/>
          <a:p>
            <a:fld id="{28B83BC3-069B-46AF-A4E6-C99928E1A4FA}" type="slidenum">
              <a:rPr lang="en-US" smtClean="0"/>
              <a:pPr/>
              <a:t>1209</a:t>
            </a:fld>
            <a:endParaRPr lang="en-US" dirty="0"/>
          </a:p>
        </p:txBody>
      </p:sp>
    </p:spTree>
    <p:custDataLst>
      <p:tags r:id="rId1"/>
    </p:custDataLst>
    <p:extLst>
      <p:ext uri="{BB962C8B-B14F-4D97-AF65-F5344CB8AC3E}">
        <p14:creationId xmlns:p14="http://schemas.microsoft.com/office/powerpoint/2010/main" val="36749807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dirty="0"/>
              <a:t>Pareto Principle</a:t>
            </a:r>
          </a:p>
        </p:txBody>
      </p:sp>
      <p:sp>
        <p:nvSpPr>
          <p:cNvPr id="3" name="Content Placeholder 2"/>
          <p:cNvSpPr>
            <a:spLocks noGrp="1"/>
          </p:cNvSpPr>
          <p:nvPr>
            <p:ph idx="1"/>
          </p:nvPr>
        </p:nvSpPr>
        <p:spPr/>
        <p:txBody>
          <a:bodyPr>
            <a:normAutofit/>
          </a:bodyPr>
          <a:lstStyle/>
          <a:p>
            <a:r>
              <a:rPr lang="en-US" dirty="0"/>
              <a:t>The Pareto principle helps us to focus on the vital few items that have the most significant impact.</a:t>
            </a:r>
          </a:p>
          <a:p>
            <a:r>
              <a:rPr lang="en-US" dirty="0"/>
              <a:t>In concept, it also helps us to prioritize potential improvement efforts.</a:t>
            </a:r>
          </a:p>
          <a:p>
            <a:r>
              <a:rPr lang="en-US" dirty="0"/>
              <a:t>Since this 80:20 rule was originally based upon the works of Wilfried Fritz Pareto (or Vilfredo Pareto), the Pareto principle and references to it should be capitalized because Pareto refers to a person (proper noun).</a:t>
            </a:r>
          </a:p>
          <a:p>
            <a:pPr lvl="1"/>
            <a:r>
              <a:rPr lang="en-US" dirty="0"/>
              <a:t>Mr. Pareto is also credited for many works associated with the 80:20, some more loosely than others:</a:t>
            </a:r>
          </a:p>
          <a:p>
            <a:pPr lvl="2"/>
            <a:r>
              <a:rPr lang="en-US" dirty="0"/>
              <a:t>Pareto’s Law</a:t>
            </a:r>
          </a:p>
          <a:p>
            <a:pPr lvl="2"/>
            <a:r>
              <a:rPr lang="en-US" dirty="0"/>
              <a:t>Pareto efficiency</a:t>
            </a:r>
          </a:p>
          <a:p>
            <a:pPr lvl="2"/>
            <a:r>
              <a:rPr lang="en-US" dirty="0"/>
              <a:t>Pareto distribution etc.</a:t>
            </a:r>
          </a:p>
        </p:txBody>
      </p:sp>
      <p:sp>
        <p:nvSpPr>
          <p:cNvPr id="7" name="Date Placeholder 6">
            <a:extLst>
              <a:ext uri="{FF2B5EF4-FFF2-40B4-BE49-F238E27FC236}">
                <a16:creationId xmlns:a16="http://schemas.microsoft.com/office/drawing/2014/main" id="{0CE62F65-45FB-4113-AA64-B15FF1CF889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8221154-23F0-4F1F-ABE0-AC55D5511F0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C3F492D-4325-4320-BEE8-F96327D2E28A}"/>
              </a:ext>
            </a:extLst>
          </p:cNvPr>
          <p:cNvSpPr>
            <a:spLocks noGrp="1"/>
          </p:cNvSpPr>
          <p:nvPr>
            <p:ph type="sldNum" sz="quarter" idx="4"/>
          </p:nvPr>
        </p:nvSpPr>
        <p:spPr/>
        <p:txBody>
          <a:bodyPr/>
          <a:lstStyle/>
          <a:p>
            <a:fld id="{28B83BC3-069B-46AF-A4E6-C99928E1A4FA}" type="slidenum">
              <a:rPr lang="en-US" smtClean="0"/>
              <a:pPr/>
              <a:t>121</a:t>
            </a:fld>
            <a:endParaRPr lang="en-US" dirty="0"/>
          </a:p>
        </p:txBody>
      </p:sp>
    </p:spTree>
    <p:custDataLst>
      <p:tags r:id="rId1"/>
    </p:custDataLst>
    <p:extLst>
      <p:ext uri="{BB962C8B-B14F-4D97-AF65-F5344CB8AC3E}">
        <p14:creationId xmlns:p14="http://schemas.microsoft.com/office/powerpoint/2010/main" val="4283082884"/>
      </p:ext>
    </p:extLst>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5.2.8 CumSum Chart</a:t>
            </a:r>
          </a:p>
        </p:txBody>
      </p:sp>
      <p:sp>
        <p:nvSpPr>
          <p:cNvPr id="8" name="Date Placeholder 7">
            <a:extLst>
              <a:ext uri="{FF2B5EF4-FFF2-40B4-BE49-F238E27FC236}">
                <a16:creationId xmlns:a16="http://schemas.microsoft.com/office/drawing/2014/main" id="{D25D4533-93D4-400E-ADE2-EC4AC3F2125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39CC324-74C3-48B7-89E0-D88A581925B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784953A-D8D7-45E5-9145-8F78B0940C8A}"/>
              </a:ext>
            </a:extLst>
          </p:cNvPr>
          <p:cNvSpPr>
            <a:spLocks noGrp="1"/>
          </p:cNvSpPr>
          <p:nvPr>
            <p:ph type="sldNum" sz="quarter" idx="4"/>
          </p:nvPr>
        </p:nvSpPr>
        <p:spPr/>
        <p:txBody>
          <a:bodyPr/>
          <a:lstStyle/>
          <a:p>
            <a:fld id="{28B83BC3-069B-46AF-A4E6-C99928E1A4FA}" type="slidenum">
              <a:rPr lang="en-US" smtClean="0"/>
              <a:pPr/>
              <a:t>1210</a:t>
            </a:fld>
            <a:endParaRPr lang="en-US" dirty="0"/>
          </a:p>
        </p:txBody>
      </p:sp>
    </p:spTree>
    <p:custDataLst>
      <p:tags r:id="rId1"/>
    </p:custDataLst>
    <p:extLst>
      <p:ext uri="{BB962C8B-B14F-4D97-AF65-F5344CB8AC3E}">
        <p14:creationId xmlns:p14="http://schemas.microsoft.com/office/powerpoint/2010/main" val="3230333535"/>
      </p:ext>
    </p:extLst>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CumSum Chart</a:t>
            </a:r>
          </a:p>
        </p:txBody>
      </p:sp>
      <p:sp>
        <p:nvSpPr>
          <p:cNvPr id="3" name="Content Placeholder 2"/>
          <p:cNvSpPr>
            <a:spLocks noGrp="1"/>
          </p:cNvSpPr>
          <p:nvPr>
            <p:ph idx="1"/>
          </p:nvPr>
        </p:nvSpPr>
        <p:spPr/>
        <p:txBody>
          <a:bodyPr>
            <a:normAutofit/>
          </a:bodyPr>
          <a:lstStyle/>
          <a:p>
            <a:r>
              <a:rPr lang="en-US" dirty="0"/>
              <a:t>The</a:t>
            </a:r>
            <a:r>
              <a:rPr lang="en-US" b="1" dirty="0"/>
              <a:t> CumSum chart </a:t>
            </a:r>
            <a:r>
              <a:rPr lang="en-US" dirty="0"/>
              <a:t>(also called cumulative sum control chart or CUSUM chart) is a control chart of monitoring the cumulative sum of the subgroup mean deviations from the process target.</a:t>
            </a:r>
          </a:p>
          <a:p>
            <a:endParaRPr lang="en-US" dirty="0"/>
          </a:p>
          <a:p>
            <a:r>
              <a:rPr lang="en-US" dirty="0"/>
              <a:t>It detects the shift of the process mean from the process target over time.</a:t>
            </a:r>
          </a:p>
          <a:p>
            <a:endParaRPr lang="en-US" dirty="0"/>
          </a:p>
          <a:p>
            <a:r>
              <a:rPr lang="en-US" dirty="0"/>
              <a:t>The underlying distribution of the CumSum chart is normal distribution.</a:t>
            </a:r>
          </a:p>
          <a:p>
            <a:endParaRPr lang="en-US" dirty="0"/>
          </a:p>
          <a:p>
            <a:r>
              <a:rPr lang="en-US" dirty="0"/>
              <a:t>There are two types of CumSum charts:</a:t>
            </a:r>
          </a:p>
          <a:p>
            <a:pPr lvl="1"/>
            <a:r>
              <a:rPr lang="en-US" dirty="0"/>
              <a:t>One two-sided CumSum charts</a:t>
            </a:r>
          </a:p>
          <a:p>
            <a:pPr lvl="1"/>
            <a:r>
              <a:rPr lang="en-US" dirty="0"/>
              <a:t>Two one-sided CumSum charts.</a:t>
            </a:r>
          </a:p>
          <a:p>
            <a:endParaRPr lang="en-US" dirty="0"/>
          </a:p>
        </p:txBody>
      </p:sp>
      <p:sp>
        <p:nvSpPr>
          <p:cNvPr id="9" name="Date Placeholder 8">
            <a:extLst>
              <a:ext uri="{FF2B5EF4-FFF2-40B4-BE49-F238E27FC236}">
                <a16:creationId xmlns:a16="http://schemas.microsoft.com/office/drawing/2014/main" id="{73DC6E6F-4D6D-485A-BFD4-395B752BFF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6B634BE-648C-4978-B26A-D0D465B5CDF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390E3D7-FFD3-4925-98B2-AA865649FD0B}"/>
              </a:ext>
            </a:extLst>
          </p:cNvPr>
          <p:cNvSpPr>
            <a:spLocks noGrp="1"/>
          </p:cNvSpPr>
          <p:nvPr>
            <p:ph type="sldNum" sz="quarter" idx="4"/>
          </p:nvPr>
        </p:nvSpPr>
        <p:spPr/>
        <p:txBody>
          <a:bodyPr/>
          <a:lstStyle/>
          <a:p>
            <a:fld id="{28B83BC3-069B-46AF-A4E6-C99928E1A4FA}" type="slidenum">
              <a:rPr lang="en-US" smtClean="0"/>
              <a:pPr/>
              <a:t>1211</a:t>
            </a:fld>
            <a:endParaRPr lang="en-US" dirty="0"/>
          </a:p>
        </p:txBody>
      </p:sp>
    </p:spTree>
    <p:custDataLst>
      <p:tags r:id="rId1"/>
    </p:custDataLst>
    <p:extLst>
      <p:ext uri="{BB962C8B-B14F-4D97-AF65-F5344CB8AC3E}">
        <p14:creationId xmlns:p14="http://schemas.microsoft.com/office/powerpoint/2010/main" val="3235433758"/>
      </p:ext>
    </p:extLst>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a:t>
            </a:r>
            <a:endParaRPr lang="en-US" dirty="0"/>
          </a:p>
        </p:txBody>
      </p:sp>
      <p:sp>
        <p:nvSpPr>
          <p:cNvPr id="3" name="Content Placeholder 2"/>
          <p:cNvSpPr>
            <a:spLocks noGrp="1"/>
          </p:cNvSpPr>
          <p:nvPr>
            <p:ph idx="1"/>
          </p:nvPr>
        </p:nvSpPr>
        <p:spPr/>
        <p:txBody>
          <a:bodyPr/>
          <a:lstStyle/>
          <a:p>
            <a:r>
              <a:rPr lang="en-US"/>
              <a:t>In two-sided CumSum charts, we use a V-mask to identify out-of-control data points.</a:t>
            </a:r>
          </a:p>
          <a:p>
            <a:endParaRPr lang="en-US"/>
          </a:p>
          <a:p>
            <a:r>
              <a:rPr lang="en-US"/>
              <a:t>The V-mask is a transparent overlay shape of a horizontal “V” applied on the top of the CumSum chart. Its origin point is placed on the last data point of the CumSum chart and its center line is horizontal.</a:t>
            </a:r>
          </a:p>
          <a:p>
            <a:endParaRPr lang="en-US"/>
          </a:p>
          <a:p>
            <a:r>
              <a:rPr lang="en-US"/>
              <a:t>If all of the data points stay inside the V-mask, we consider the process is in statistical control.</a:t>
            </a:r>
            <a:endParaRPr lang="en-US" dirty="0"/>
          </a:p>
        </p:txBody>
      </p:sp>
      <p:sp>
        <p:nvSpPr>
          <p:cNvPr id="9" name="Date Placeholder 8">
            <a:extLst>
              <a:ext uri="{FF2B5EF4-FFF2-40B4-BE49-F238E27FC236}">
                <a16:creationId xmlns:a16="http://schemas.microsoft.com/office/drawing/2014/main" id="{73665972-98CE-4821-BE13-B1E18A59F27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1505068-EB49-4F60-85A8-D766A0A1DA3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83CCF26-F974-4436-9244-4B1A8BB07DE9}"/>
              </a:ext>
            </a:extLst>
          </p:cNvPr>
          <p:cNvSpPr>
            <a:spLocks noGrp="1"/>
          </p:cNvSpPr>
          <p:nvPr>
            <p:ph type="sldNum" sz="quarter" idx="4"/>
          </p:nvPr>
        </p:nvSpPr>
        <p:spPr/>
        <p:txBody>
          <a:bodyPr/>
          <a:lstStyle/>
          <a:p>
            <a:fld id="{28B83BC3-069B-46AF-A4E6-C99928E1A4FA}" type="slidenum">
              <a:rPr lang="en-US" smtClean="0"/>
              <a:pPr/>
              <a:t>1212</a:t>
            </a:fld>
            <a:endParaRPr lang="en-US" dirty="0"/>
          </a:p>
        </p:txBody>
      </p:sp>
    </p:spTree>
    <p:custDataLst>
      <p:tags r:id="rId1"/>
    </p:custDataLst>
    <p:extLst>
      <p:ext uri="{BB962C8B-B14F-4D97-AF65-F5344CB8AC3E}">
        <p14:creationId xmlns:p14="http://schemas.microsoft.com/office/powerpoint/2010/main" val="3892577641"/>
      </p:ext>
    </p:extLst>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V-Mask</a:t>
            </a:r>
          </a:p>
        </p:txBody>
      </p:sp>
      <p:pic>
        <p:nvPicPr>
          <p:cNvPr id="12290" name="Picture 2"/>
          <p:cNvPicPr>
            <a:picLocks noChangeAspect="1" noChangeArrowheads="1"/>
          </p:cNvPicPr>
          <p:nvPr/>
        </p:nvPicPr>
        <p:blipFill>
          <a:blip r:embed="rId4" cstate="print"/>
          <a:srcRect/>
          <a:stretch>
            <a:fillRect/>
          </a:stretch>
        </p:blipFill>
        <p:spPr bwMode="auto">
          <a:xfrm>
            <a:off x="1981200" y="1676400"/>
            <a:ext cx="4800600" cy="3620565"/>
          </a:xfrm>
          <a:prstGeom prst="rect">
            <a:avLst/>
          </a:prstGeom>
          <a:noFill/>
          <a:ln w="9525">
            <a:noFill/>
            <a:miter lim="800000"/>
            <a:headEnd/>
            <a:tailEnd/>
          </a:ln>
        </p:spPr>
      </p:pic>
      <p:cxnSp>
        <p:nvCxnSpPr>
          <p:cNvPr id="7" name="Straight Arrow Connector 6"/>
          <p:cNvCxnSpPr>
            <a:endCxn id="8" idx="1"/>
          </p:cNvCxnSpPr>
          <p:nvPr/>
        </p:nvCxnSpPr>
        <p:spPr>
          <a:xfrm flipV="1">
            <a:off x="4953000" y="1710899"/>
            <a:ext cx="2286000" cy="1870506"/>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39000" y="1295400"/>
            <a:ext cx="3429000" cy="830997"/>
          </a:xfrm>
          <a:prstGeom prst="rect">
            <a:avLst/>
          </a:prstGeom>
          <a:noFill/>
          <a:ln>
            <a:noFill/>
            <a:prstDash val="sysDash"/>
          </a:ln>
        </p:spPr>
        <p:txBody>
          <a:bodyPr wrap="square" rtlCol="0">
            <a:spAutoFit/>
          </a:bodyPr>
          <a:lstStyle/>
          <a:p>
            <a:r>
              <a:rPr lang="en-US" sz="1600" dirty="0"/>
              <a:t>Origin point on the V-mask, which is applied right on the last data point of the CumSum chart.</a:t>
            </a:r>
          </a:p>
        </p:txBody>
      </p:sp>
      <p:cxnSp>
        <p:nvCxnSpPr>
          <p:cNvPr id="10" name="Straight Arrow Connector 9"/>
          <p:cNvCxnSpPr>
            <a:endCxn id="12" idx="1"/>
          </p:cNvCxnSpPr>
          <p:nvPr/>
        </p:nvCxnSpPr>
        <p:spPr>
          <a:xfrm>
            <a:off x="5257800" y="3581401"/>
            <a:ext cx="1981200" cy="33929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239000" y="3505200"/>
            <a:ext cx="3429000" cy="830997"/>
          </a:xfrm>
          <a:prstGeom prst="rect">
            <a:avLst/>
          </a:prstGeom>
          <a:noFill/>
          <a:ln>
            <a:noFill/>
            <a:prstDash val="sysDash"/>
          </a:ln>
        </p:spPr>
        <p:txBody>
          <a:bodyPr wrap="square" rtlCol="0">
            <a:spAutoFit/>
          </a:bodyPr>
          <a:lstStyle/>
          <a:p>
            <a:r>
              <a:rPr lang="en-US" sz="1600" dirty="0"/>
              <a:t>The center line of the V-mask, which should be parallel to the x axis (time).</a:t>
            </a:r>
          </a:p>
        </p:txBody>
      </p:sp>
      <p:cxnSp>
        <p:nvCxnSpPr>
          <p:cNvPr id="18" name="Straight Arrow Connector 17"/>
          <p:cNvCxnSpPr>
            <a:endCxn id="20" idx="1"/>
          </p:cNvCxnSpPr>
          <p:nvPr/>
        </p:nvCxnSpPr>
        <p:spPr>
          <a:xfrm flipV="1">
            <a:off x="3200400" y="1880175"/>
            <a:ext cx="990600" cy="668925"/>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191000" y="1710898"/>
            <a:ext cx="2743200" cy="338554"/>
          </a:xfrm>
          <a:prstGeom prst="rect">
            <a:avLst/>
          </a:prstGeom>
          <a:noFill/>
          <a:ln>
            <a:noFill/>
            <a:prstDash val="sysDash"/>
          </a:ln>
        </p:spPr>
        <p:txBody>
          <a:bodyPr wrap="square" rtlCol="0">
            <a:spAutoFit/>
          </a:bodyPr>
          <a:lstStyle/>
          <a:p>
            <a:r>
              <a:rPr lang="en-US" sz="1600" dirty="0"/>
              <a:t>Upper boundary of V-mask</a:t>
            </a:r>
          </a:p>
        </p:txBody>
      </p:sp>
      <p:cxnSp>
        <p:nvCxnSpPr>
          <p:cNvPr id="22" name="Straight Arrow Connector 21"/>
          <p:cNvCxnSpPr>
            <a:endCxn id="23" idx="1"/>
          </p:cNvCxnSpPr>
          <p:nvPr/>
        </p:nvCxnSpPr>
        <p:spPr>
          <a:xfrm>
            <a:off x="3276600" y="4640964"/>
            <a:ext cx="990600" cy="169278"/>
          </a:xfrm>
          <a:prstGeom prst="straightConnector1">
            <a:avLst/>
          </a:prstGeom>
          <a:ln>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67200" y="4640965"/>
            <a:ext cx="2667000" cy="338554"/>
          </a:xfrm>
          <a:prstGeom prst="rect">
            <a:avLst/>
          </a:prstGeom>
          <a:noFill/>
          <a:ln>
            <a:noFill/>
            <a:prstDash val="sysDash"/>
          </a:ln>
        </p:spPr>
        <p:txBody>
          <a:bodyPr wrap="square" rtlCol="0">
            <a:spAutoFit/>
          </a:bodyPr>
          <a:lstStyle/>
          <a:p>
            <a:r>
              <a:rPr lang="en-US" sz="1600" dirty="0"/>
              <a:t>Lower boundary of V-Mask</a:t>
            </a:r>
          </a:p>
        </p:txBody>
      </p:sp>
      <p:sp>
        <p:nvSpPr>
          <p:cNvPr id="25" name="TextBox 24"/>
          <p:cNvSpPr txBox="1"/>
          <p:nvPr/>
        </p:nvSpPr>
        <p:spPr>
          <a:xfrm>
            <a:off x="1295400" y="5565034"/>
            <a:ext cx="8686800" cy="707886"/>
          </a:xfrm>
          <a:prstGeom prst="rect">
            <a:avLst/>
          </a:prstGeom>
          <a:noFill/>
        </p:spPr>
        <p:txBody>
          <a:bodyPr wrap="square" rtlCol="0">
            <a:spAutoFit/>
          </a:bodyPr>
          <a:lstStyle/>
          <a:p>
            <a:r>
              <a:rPr lang="en-US" sz="2000" dirty="0"/>
              <a:t>If</a:t>
            </a:r>
            <a:r>
              <a:rPr lang="en-US" sz="2000" dirty="0">
                <a:latin typeface="Source Sans Pro" panose="020B0503030403020204" pitchFamily="34" charset="0"/>
              </a:rPr>
              <a:t> </a:t>
            </a:r>
            <a:r>
              <a:rPr lang="en-US" sz="2000" dirty="0"/>
              <a:t>any data points in the CumSum chart to the left of the origin point are outside the V-mask, the process is considered out of statistical control.</a:t>
            </a:r>
          </a:p>
        </p:txBody>
      </p:sp>
      <p:sp>
        <p:nvSpPr>
          <p:cNvPr id="11" name="Date Placeholder 10">
            <a:extLst>
              <a:ext uri="{FF2B5EF4-FFF2-40B4-BE49-F238E27FC236}">
                <a16:creationId xmlns:a16="http://schemas.microsoft.com/office/drawing/2014/main" id="{F1DB575B-E2F7-4D83-BC70-695E428FE65D}"/>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7688477F-83C4-4554-BD60-3F518473482B}"/>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EEAD06AC-CD73-4B4F-87AC-6718C8CF291D}"/>
              </a:ext>
            </a:extLst>
          </p:cNvPr>
          <p:cNvSpPr>
            <a:spLocks noGrp="1"/>
          </p:cNvSpPr>
          <p:nvPr>
            <p:ph type="sldNum" sz="quarter" idx="4"/>
          </p:nvPr>
        </p:nvSpPr>
        <p:spPr/>
        <p:txBody>
          <a:bodyPr/>
          <a:lstStyle/>
          <a:p>
            <a:fld id="{28B83BC3-069B-46AF-A4E6-C99928E1A4FA}" type="slidenum">
              <a:rPr lang="en-US" smtClean="0"/>
              <a:pPr/>
              <a:t>1213</a:t>
            </a:fld>
            <a:endParaRPr lang="en-US" dirty="0"/>
          </a:p>
        </p:txBody>
      </p:sp>
    </p:spTree>
    <p:custDataLst>
      <p:tags r:id="rId1"/>
    </p:custDataLst>
    <p:extLst>
      <p:ext uri="{BB962C8B-B14F-4D97-AF65-F5344CB8AC3E}">
        <p14:creationId xmlns:p14="http://schemas.microsoft.com/office/powerpoint/2010/main" val="3592496883"/>
      </p:ext>
    </p:extLst>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Two-Sided CumSum Equations</a:t>
            </a:r>
            <a:endParaRPr lang="en-US" dirty="0"/>
          </a:p>
        </p:txBody>
      </p:sp>
      <p:sp>
        <p:nvSpPr>
          <p:cNvPr id="3" name="Content Placeholder 2"/>
          <p:cNvSpPr>
            <a:spLocks noGrp="1"/>
          </p:cNvSpPr>
          <p:nvPr>
            <p:ph idx="1"/>
          </p:nvPr>
        </p:nvSpPr>
        <p:spPr/>
        <p:txBody>
          <a:bodyPr/>
          <a:lstStyle/>
          <a:p>
            <a:r>
              <a:rPr lang="en-US"/>
              <a:t>Two-Sided CumSum</a:t>
            </a:r>
          </a:p>
          <a:p>
            <a:pPr lvl="1"/>
            <a:endParaRPr lang="en-US"/>
          </a:p>
          <a:p>
            <a:pPr lvl="1"/>
            <a:r>
              <a:rPr lang="en-US"/>
              <a:t>Data Point:</a:t>
            </a:r>
          </a:p>
          <a:p>
            <a:pPr lvl="1"/>
            <a:endParaRPr lang="en-US"/>
          </a:p>
          <a:p>
            <a:pPr lvl="1"/>
            <a:endParaRPr lang="en-US"/>
          </a:p>
          <a:p>
            <a:pPr lvl="1"/>
            <a:r>
              <a:rPr lang="en-US"/>
              <a:t>V-Mask Slope:</a:t>
            </a:r>
          </a:p>
          <a:p>
            <a:pPr lvl="1"/>
            <a:endParaRPr lang="en-US"/>
          </a:p>
          <a:p>
            <a:pPr lvl="1"/>
            <a:endParaRPr lang="en-US"/>
          </a:p>
          <a:p>
            <a:pPr lvl="1"/>
            <a:r>
              <a:rPr lang="en-US"/>
              <a:t>V-Mask Width at the Origin Point:</a:t>
            </a:r>
          </a:p>
          <a:p>
            <a:endParaRPr lang="en-US" dirty="0"/>
          </a:p>
        </p:txBody>
      </p:sp>
      <p:grpSp>
        <p:nvGrpSpPr>
          <p:cNvPr id="17" name="Group 16"/>
          <p:cNvGrpSpPr/>
          <p:nvPr/>
        </p:nvGrpSpPr>
        <p:grpSpPr>
          <a:xfrm>
            <a:off x="2675965" y="5249421"/>
            <a:ext cx="6172200" cy="1351709"/>
            <a:chOff x="1066800" y="5000930"/>
            <a:chExt cx="7315200" cy="1351709"/>
          </a:xfrm>
        </p:grpSpPr>
        <p:sp>
          <p:nvSpPr>
            <p:cNvPr id="7" name="TextBox 6"/>
            <p:cNvSpPr txBox="1"/>
            <p:nvPr/>
          </p:nvSpPr>
          <p:spPr>
            <a:xfrm>
              <a:off x="1066800" y="5029200"/>
              <a:ext cx="7315200" cy="1323439"/>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σ</a:t>
              </a:r>
              <a:r>
                <a:rPr lang="en-US" sz="2000" dirty="0"/>
                <a:t> is the estimation of process standard deviation;</a:t>
              </a:r>
            </a:p>
            <a:p>
              <a:r>
                <a:rPr lang="en-US" sz="2000" i="1" dirty="0"/>
                <a:t>m</a:t>
              </a:r>
              <a:r>
                <a:rPr lang="en-US" sz="2000" dirty="0"/>
                <a:t> is the subgroup size. </a:t>
              </a:r>
            </a:p>
          </p:txBody>
        </p:sp>
        <p:graphicFrame>
          <p:nvGraphicFramePr>
            <p:cNvPr id="8" name="Object 7"/>
            <p:cNvGraphicFramePr>
              <a:graphicFrameLocks noChangeAspect="1"/>
            </p:cNvGraphicFramePr>
            <p:nvPr>
              <p:extLst>
                <p:ext uri="{D42A27DB-BD31-4B8C-83A1-F6EECF244321}">
                  <p14:modId xmlns:p14="http://schemas.microsoft.com/office/powerpoint/2010/main" val="2651737875"/>
                </p:ext>
              </p:extLst>
            </p:nvPr>
          </p:nvGraphicFramePr>
          <p:xfrm>
            <a:off x="2031958" y="5000930"/>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1958" y="5000930"/>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4" name="Group 13"/>
          <p:cNvGrpSpPr/>
          <p:nvPr/>
        </p:nvGrpSpPr>
        <p:grpSpPr>
          <a:xfrm>
            <a:off x="2819400" y="1597631"/>
            <a:ext cx="3429000" cy="1026160"/>
            <a:chOff x="3048000" y="2159000"/>
            <a:chExt cx="3429000" cy="1026160"/>
          </a:xfrm>
        </p:grpSpPr>
        <p:grpSp>
          <p:nvGrpSpPr>
            <p:cNvPr id="12" name="Group 11"/>
            <p:cNvGrpSpPr/>
            <p:nvPr/>
          </p:nvGrpSpPr>
          <p:grpSpPr>
            <a:xfrm>
              <a:off x="3225800" y="2159000"/>
              <a:ext cx="3251200" cy="1026160"/>
              <a:chOff x="2997200" y="2159000"/>
              <a:chExt cx="3251200" cy="1026160"/>
            </a:xfrm>
          </p:grpSpPr>
          <p:graphicFrame>
            <p:nvGraphicFramePr>
              <p:cNvPr id="6" name="Object 5"/>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7"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331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18"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331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Left Brace 12"/>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5" name="Object 14"/>
          <p:cNvGraphicFramePr>
            <a:graphicFrameLocks noChangeAspect="1"/>
          </p:cNvGraphicFramePr>
          <p:nvPr>
            <p:extLst>
              <p:ext uri="{D42A27DB-BD31-4B8C-83A1-F6EECF244321}">
                <p14:modId xmlns:p14="http://schemas.microsoft.com/office/powerpoint/2010/main" val="1176605625"/>
              </p:ext>
            </p:extLst>
          </p:nvPr>
        </p:nvGraphicFramePr>
        <p:xfrm>
          <a:off x="3215183" y="2999346"/>
          <a:ext cx="812800" cy="838200"/>
        </p:xfrm>
        <a:graphic>
          <a:graphicData uri="http://schemas.openxmlformats.org/presentationml/2006/ole">
            <mc:AlternateContent xmlns:mc="http://schemas.openxmlformats.org/markup-compatibility/2006">
              <mc:Choice xmlns:v="urn:schemas-microsoft-com:vml" Requires="v">
                <p:oleObj name="Equation" r:id="rId14" imgW="406224" imgH="418918" progId="Equation.3">
                  <p:embed/>
                </p:oleObj>
              </mc:Choice>
              <mc:Fallback>
                <p:oleObj name="Equation" r:id="rId14" imgW="406224" imgH="418918" progId="Equation.3">
                  <p:embed/>
                  <p:pic>
                    <p:nvPicPr>
                      <p:cNvPr id="15" name="Object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15183" y="2999346"/>
                        <a:ext cx="8128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320" name="Object 8"/>
          <p:cNvGraphicFramePr>
            <a:graphicFrameLocks noChangeAspect="1"/>
          </p:cNvGraphicFramePr>
          <p:nvPr>
            <p:extLst>
              <p:ext uri="{D42A27DB-BD31-4B8C-83A1-F6EECF244321}">
                <p14:modId xmlns:p14="http://schemas.microsoft.com/office/powerpoint/2010/main" val="2024354251"/>
              </p:ext>
            </p:extLst>
          </p:nvPr>
        </p:nvGraphicFramePr>
        <p:xfrm>
          <a:off x="5432425" y="4230129"/>
          <a:ext cx="965200" cy="838200"/>
        </p:xfrm>
        <a:graphic>
          <a:graphicData uri="http://schemas.openxmlformats.org/presentationml/2006/ole">
            <mc:AlternateContent xmlns:mc="http://schemas.openxmlformats.org/markup-compatibility/2006">
              <mc:Choice xmlns:v="urn:schemas-microsoft-com:vml" Requires="v">
                <p:oleObj name="Equation" r:id="rId16" imgW="482391" imgH="418918" progId="Equation.3">
                  <p:embed/>
                </p:oleObj>
              </mc:Choice>
              <mc:Fallback>
                <p:oleObj name="Equation" r:id="rId16" imgW="482391" imgH="418918" progId="Equation.3">
                  <p:embed/>
                  <p:pic>
                    <p:nvPicPr>
                      <p:cNvPr id="13320"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32425" y="4230129"/>
                        <a:ext cx="96520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Date Placeholder 17">
            <a:extLst>
              <a:ext uri="{FF2B5EF4-FFF2-40B4-BE49-F238E27FC236}">
                <a16:creationId xmlns:a16="http://schemas.microsoft.com/office/drawing/2014/main" id="{E2D5D3BE-8051-42DD-81C2-E202FD24AA81}"/>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78FB6FEB-641A-4037-B2C1-2C5525ACC7D4}"/>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CB660DA3-A0BF-4036-B804-BA76225DCA2C}"/>
              </a:ext>
            </a:extLst>
          </p:cNvPr>
          <p:cNvSpPr>
            <a:spLocks noGrp="1"/>
          </p:cNvSpPr>
          <p:nvPr>
            <p:ph type="sldNum" sz="quarter" idx="4"/>
          </p:nvPr>
        </p:nvSpPr>
        <p:spPr/>
        <p:txBody>
          <a:bodyPr/>
          <a:lstStyle/>
          <a:p>
            <a:fld id="{28B83BC3-069B-46AF-A4E6-C99928E1A4FA}" type="slidenum">
              <a:rPr lang="en-US" smtClean="0"/>
              <a:pPr/>
              <a:t>1214</a:t>
            </a:fld>
            <a:endParaRPr lang="en-US" dirty="0"/>
          </a:p>
        </p:txBody>
      </p:sp>
    </p:spTree>
    <p:custDataLst>
      <p:tags r:id="rId1"/>
    </p:custDataLst>
    <p:extLst>
      <p:ext uri="{BB962C8B-B14F-4D97-AF65-F5344CB8AC3E}">
        <p14:creationId xmlns:p14="http://schemas.microsoft.com/office/powerpoint/2010/main" val="163411213"/>
      </p:ext>
    </p:extLst>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a:t>
            </a:r>
            <a:endParaRPr lang="en-US" dirty="0"/>
          </a:p>
        </p:txBody>
      </p:sp>
      <p:sp>
        <p:nvSpPr>
          <p:cNvPr id="3" name="Content Placeholder 2"/>
          <p:cNvSpPr>
            <a:spLocks noGrp="1"/>
          </p:cNvSpPr>
          <p:nvPr>
            <p:ph idx="1"/>
          </p:nvPr>
        </p:nvSpPr>
        <p:spPr/>
        <p:txBody>
          <a:bodyPr/>
          <a:lstStyle/>
          <a:p>
            <a:r>
              <a:rPr lang="en-US"/>
              <a:t>We can also use two one-sided CumSum charts to detect the shift of the process mean from the process target.</a:t>
            </a:r>
          </a:p>
          <a:p>
            <a:endParaRPr lang="en-US"/>
          </a:p>
          <a:p>
            <a:r>
              <a:rPr lang="en-US"/>
              <a:t>The upper one-sided CumSum detects the upward shifts of the process mean.</a:t>
            </a:r>
          </a:p>
          <a:p>
            <a:endParaRPr lang="en-US"/>
          </a:p>
          <a:p>
            <a:r>
              <a:rPr lang="en-US"/>
              <a:t>The lower one-sided CumSum detects the downward shifts of the process mean.</a:t>
            </a:r>
            <a:endParaRPr lang="en-US" dirty="0"/>
          </a:p>
        </p:txBody>
      </p:sp>
      <p:sp>
        <p:nvSpPr>
          <p:cNvPr id="9" name="Date Placeholder 8">
            <a:extLst>
              <a:ext uri="{FF2B5EF4-FFF2-40B4-BE49-F238E27FC236}">
                <a16:creationId xmlns:a16="http://schemas.microsoft.com/office/drawing/2014/main" id="{B6AA9D69-136C-455C-B2A0-C2DC1BD072E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AD06C20-2AB2-42B4-A518-0CE5642CDCA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7CDDF31-0F30-40BA-8E63-5F06784780B8}"/>
              </a:ext>
            </a:extLst>
          </p:cNvPr>
          <p:cNvSpPr>
            <a:spLocks noGrp="1"/>
          </p:cNvSpPr>
          <p:nvPr>
            <p:ph type="sldNum" sz="quarter" idx="4"/>
          </p:nvPr>
        </p:nvSpPr>
        <p:spPr/>
        <p:txBody>
          <a:bodyPr/>
          <a:lstStyle/>
          <a:p>
            <a:fld id="{28B83BC3-069B-46AF-A4E6-C99928E1A4FA}" type="slidenum">
              <a:rPr lang="en-US" smtClean="0"/>
              <a:pPr/>
              <a:t>1215</a:t>
            </a:fld>
            <a:endParaRPr lang="en-US" dirty="0"/>
          </a:p>
        </p:txBody>
      </p:sp>
    </p:spTree>
    <p:custDataLst>
      <p:tags r:id="rId1"/>
    </p:custDataLst>
    <p:extLst>
      <p:ext uri="{BB962C8B-B14F-4D97-AF65-F5344CB8AC3E}">
        <p14:creationId xmlns:p14="http://schemas.microsoft.com/office/powerpoint/2010/main" val="3566525420"/>
      </p:ext>
    </p:extLst>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One-Sided CumSum Equations</a:t>
            </a:r>
            <a:endParaRPr lang="en-US" dirty="0"/>
          </a:p>
        </p:txBody>
      </p:sp>
      <p:sp>
        <p:nvSpPr>
          <p:cNvPr id="3" name="Content Placeholder 2"/>
          <p:cNvSpPr>
            <a:spLocks noGrp="1"/>
          </p:cNvSpPr>
          <p:nvPr>
            <p:ph idx="1"/>
          </p:nvPr>
        </p:nvSpPr>
        <p:spPr/>
        <p:txBody>
          <a:bodyPr/>
          <a:lstStyle/>
          <a:p>
            <a:r>
              <a:rPr lang="en-US"/>
              <a:t>One-Sided CumSum</a:t>
            </a:r>
          </a:p>
          <a:p>
            <a:endParaRPr lang="en-US"/>
          </a:p>
          <a:p>
            <a:pPr lvl="1"/>
            <a:r>
              <a:rPr lang="en-US"/>
              <a:t>Data Point:</a:t>
            </a:r>
          </a:p>
          <a:p>
            <a:pPr lvl="1"/>
            <a:endParaRPr lang="en-US"/>
          </a:p>
          <a:p>
            <a:pPr lvl="1"/>
            <a:endParaRPr lang="en-US"/>
          </a:p>
          <a:p>
            <a:pPr lvl="1"/>
            <a:r>
              <a:rPr lang="en-US"/>
              <a:t>Center Line: </a:t>
            </a:r>
          </a:p>
          <a:p>
            <a:pPr lvl="1"/>
            <a:endParaRPr lang="en-US"/>
          </a:p>
          <a:p>
            <a:pPr lvl="1"/>
            <a:r>
              <a:rPr lang="en-US"/>
              <a:t>Upper Control Limit:</a:t>
            </a:r>
          </a:p>
          <a:p>
            <a:pPr lvl="1"/>
            <a:endParaRPr lang="en-US"/>
          </a:p>
          <a:p>
            <a:pPr lvl="1"/>
            <a:r>
              <a:rPr lang="en-US"/>
              <a:t>Lower Control Limit: </a:t>
            </a:r>
          </a:p>
          <a:p>
            <a:endParaRPr lang="en-US" dirty="0"/>
          </a:p>
        </p:txBody>
      </p:sp>
      <p:grpSp>
        <p:nvGrpSpPr>
          <p:cNvPr id="6" name="Group 5"/>
          <p:cNvGrpSpPr/>
          <p:nvPr/>
        </p:nvGrpSpPr>
        <p:grpSpPr>
          <a:xfrm>
            <a:off x="2810435" y="5689937"/>
            <a:ext cx="6324600" cy="1015663"/>
            <a:chOff x="990600" y="5032533"/>
            <a:chExt cx="7162800" cy="1015663"/>
          </a:xfrm>
        </p:grpSpPr>
        <p:sp>
          <p:nvSpPr>
            <p:cNvPr id="7" name="TextBox 6"/>
            <p:cNvSpPr txBox="1"/>
            <p:nvPr/>
          </p:nvSpPr>
          <p:spPr>
            <a:xfrm>
              <a:off x="990600" y="5032533"/>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n-US" sz="2000" i="1" dirty="0"/>
                <a:t>T</a:t>
              </a:r>
              <a:r>
                <a:rPr lang="en-US" sz="2000" dirty="0"/>
                <a:t> is the process target;</a:t>
              </a:r>
            </a:p>
            <a:p>
              <a:r>
                <a:rPr lang="en-US" sz="2000" i="1" dirty="0"/>
                <a:t>k</a:t>
              </a:r>
              <a:r>
                <a:rPr lang="en-US" sz="2000" dirty="0"/>
                <a:t> is the slope of the lower boundary of the V-mask.</a:t>
              </a:r>
            </a:p>
          </p:txBody>
        </p:sp>
        <p:graphicFrame>
          <p:nvGraphicFramePr>
            <p:cNvPr id="8" name="Object 7"/>
            <p:cNvGraphicFramePr>
              <a:graphicFrameLocks noChangeAspect="1"/>
            </p:cNvGraphicFramePr>
            <p:nvPr>
              <p:extLst>
                <p:ext uri="{D42A27DB-BD31-4B8C-83A1-F6EECF244321}">
                  <p14:modId xmlns:p14="http://schemas.microsoft.com/office/powerpoint/2010/main" val="3698822138"/>
                </p:ext>
              </p:extLst>
            </p:nvPr>
          </p:nvGraphicFramePr>
          <p:xfrm>
            <a:off x="1929894" y="5032533"/>
            <a:ext cx="311150" cy="406889"/>
          </p:xfrm>
          <a:graphic>
            <a:graphicData uri="http://schemas.openxmlformats.org/presentationml/2006/ole">
              <mc:AlternateContent xmlns:mc="http://schemas.openxmlformats.org/markup-compatibility/2006">
                <mc:Choice xmlns:v="urn:schemas-microsoft-com:vml" Requires="v">
                  <p:oleObj name="Equation" r:id="rId4" imgW="164885" imgH="215619" progId="Equation.3">
                    <p:embed/>
                  </p:oleObj>
                </mc:Choice>
                <mc:Fallback>
                  <p:oleObj name="Equation" r:id="rId4" imgW="164885" imgH="215619" progId="Equation.3">
                    <p:embed/>
                    <p:pic>
                      <p:nvPicPr>
                        <p:cNvPr id="8"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894" y="5032533"/>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9" name="Group 8"/>
          <p:cNvGrpSpPr/>
          <p:nvPr/>
        </p:nvGrpSpPr>
        <p:grpSpPr>
          <a:xfrm>
            <a:off x="2882153" y="1697057"/>
            <a:ext cx="3429000" cy="1026160"/>
            <a:chOff x="3048000" y="2159000"/>
            <a:chExt cx="3429000" cy="1026160"/>
          </a:xfrm>
        </p:grpSpPr>
        <p:grpSp>
          <p:nvGrpSpPr>
            <p:cNvPr id="10" name="Group 11"/>
            <p:cNvGrpSpPr/>
            <p:nvPr/>
          </p:nvGrpSpPr>
          <p:grpSpPr>
            <a:xfrm>
              <a:off x="3225800" y="2159000"/>
              <a:ext cx="3251200" cy="1026160"/>
              <a:chOff x="2997200" y="2159000"/>
              <a:chExt cx="3251200" cy="1026160"/>
            </a:xfrm>
          </p:grpSpPr>
          <p:graphicFrame>
            <p:nvGraphicFramePr>
              <p:cNvPr id="12" name="Object 11"/>
              <p:cNvGraphicFramePr>
                <a:graphicFrameLocks noChangeAspect="1"/>
              </p:cNvGraphicFramePr>
              <p:nvPr/>
            </p:nvGraphicFramePr>
            <p:xfrm>
              <a:off x="2997200" y="2159000"/>
              <a:ext cx="2184400" cy="508000"/>
            </p:xfrm>
            <a:graphic>
              <a:graphicData uri="http://schemas.openxmlformats.org/presentationml/2006/ole">
                <mc:AlternateContent xmlns:mc="http://schemas.openxmlformats.org/markup-compatibility/2006">
                  <mc:Choice xmlns:v="urn:schemas-microsoft-com:vml" Requires="v">
                    <p:oleObj name="Equation" r:id="rId6" imgW="1091726" imgH="253890" progId="Equation.3">
                      <p:embed/>
                    </p:oleObj>
                  </mc:Choice>
                  <mc:Fallback>
                    <p:oleObj name="Equation" r:id="rId6" imgW="1091726" imgH="253890" progId="Equation.3">
                      <p:embed/>
                      <p:pic>
                        <p:nvPicPr>
                          <p:cNvPr id="12"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2159000"/>
                            <a:ext cx="21844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997200" y="2705100"/>
              <a:ext cx="800100" cy="480060"/>
            </p:xfrm>
            <a:graphic>
              <a:graphicData uri="http://schemas.openxmlformats.org/presentationml/2006/ole">
                <mc:AlternateContent xmlns:mc="http://schemas.openxmlformats.org/markup-compatibility/2006">
                  <mc:Choice xmlns:v="urn:schemas-microsoft-com:vml" Requires="v">
                    <p:oleObj name="Equation" r:id="rId8" imgW="381000" imgH="228600" progId="Equation.3">
                      <p:embed/>
                    </p:oleObj>
                  </mc:Choice>
                  <mc:Fallback>
                    <p:oleObj name="Equation" r:id="rId8" imgW="381000" imgH="228600" progId="Equation.3">
                      <p:embed/>
                      <p:pic>
                        <p:nvPicPr>
                          <p:cNvPr id="13"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97200" y="2705100"/>
                            <a:ext cx="800100" cy="4800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5"/>
              <p:cNvGraphicFramePr>
                <a:graphicFrameLocks noChangeAspect="1"/>
              </p:cNvGraphicFramePr>
              <p:nvPr/>
            </p:nvGraphicFramePr>
            <p:xfrm>
              <a:off x="5581650" y="2226469"/>
              <a:ext cx="666750" cy="373062"/>
            </p:xfrm>
            <a:graphic>
              <a:graphicData uri="http://schemas.openxmlformats.org/presentationml/2006/ole">
                <mc:AlternateContent xmlns:mc="http://schemas.openxmlformats.org/markup-compatibility/2006">
                  <mc:Choice xmlns:v="urn:schemas-microsoft-com:vml" Requires="v">
                    <p:oleObj name="Equation" r:id="rId10" imgW="317087" imgH="177569" progId="Equation.3">
                      <p:embed/>
                    </p:oleObj>
                  </mc:Choice>
                  <mc:Fallback>
                    <p:oleObj name="Equation" r:id="rId10" imgW="317087" imgH="177569" progId="Equation.3">
                      <p:embed/>
                      <p:pic>
                        <p:nvPicPr>
                          <p:cNvPr id="14"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1650" y="2226469"/>
                            <a:ext cx="666750" cy="373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6"/>
              <p:cNvGraphicFramePr>
                <a:graphicFrameLocks noChangeAspect="1"/>
              </p:cNvGraphicFramePr>
              <p:nvPr/>
            </p:nvGraphicFramePr>
            <p:xfrm>
              <a:off x="5581650" y="2758599"/>
              <a:ext cx="666750" cy="373063"/>
            </p:xfrm>
            <a:graphic>
              <a:graphicData uri="http://schemas.openxmlformats.org/presentationml/2006/ole">
                <mc:AlternateContent xmlns:mc="http://schemas.openxmlformats.org/markup-compatibility/2006">
                  <mc:Choice xmlns:v="urn:schemas-microsoft-com:vml" Requires="v">
                    <p:oleObj name="Equation" r:id="rId12" imgW="317087" imgH="177569" progId="Equation.3">
                      <p:embed/>
                    </p:oleObj>
                  </mc:Choice>
                  <mc:Fallback>
                    <p:oleObj name="Equation" r:id="rId12" imgW="317087" imgH="177569" progId="Equation.3">
                      <p:embed/>
                      <p:pic>
                        <p:nvPicPr>
                          <p:cNvPr id="15"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1650" y="2758599"/>
                            <a:ext cx="666750"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Left Brace 10"/>
            <p:cNvSpPr/>
            <p:nvPr/>
          </p:nvSpPr>
          <p:spPr>
            <a:xfrm>
              <a:off x="3048000" y="2362200"/>
              <a:ext cx="152400" cy="7620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aphicFrame>
        <p:nvGraphicFramePr>
          <p:cNvPr id="16" name="Object 15"/>
          <p:cNvGraphicFramePr>
            <a:graphicFrameLocks noChangeAspect="1"/>
          </p:cNvGraphicFramePr>
          <p:nvPr>
            <p:extLst>
              <p:ext uri="{D42A27DB-BD31-4B8C-83A1-F6EECF244321}">
                <p14:modId xmlns:p14="http://schemas.microsoft.com/office/powerpoint/2010/main" val="2273994704"/>
              </p:ext>
            </p:extLst>
          </p:nvPr>
        </p:nvGraphicFramePr>
        <p:xfrm>
          <a:off x="3860053" y="3962400"/>
          <a:ext cx="4084638" cy="508000"/>
        </p:xfrm>
        <a:graphic>
          <a:graphicData uri="http://schemas.openxmlformats.org/presentationml/2006/ole">
            <mc:AlternateContent xmlns:mc="http://schemas.openxmlformats.org/markup-compatibility/2006">
              <mc:Choice xmlns:v="urn:schemas-microsoft-com:vml" Requires="v">
                <p:oleObj name="Equation" r:id="rId14" imgW="1815312" imgH="253890" progId="Equation.3">
                  <p:embed/>
                </p:oleObj>
              </mc:Choice>
              <mc:Fallback>
                <p:oleObj name="Equation" r:id="rId14" imgW="1815312" imgH="253890" progId="Equation.3">
                  <p:embed/>
                  <p:pic>
                    <p:nvPicPr>
                      <p:cNvPr id="16" name="Object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60053" y="3962400"/>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5" name="Object 9"/>
          <p:cNvGraphicFramePr>
            <a:graphicFrameLocks noChangeAspect="1"/>
          </p:cNvGraphicFramePr>
          <p:nvPr>
            <p:extLst>
              <p:ext uri="{D42A27DB-BD31-4B8C-83A1-F6EECF244321}">
                <p14:modId xmlns:p14="http://schemas.microsoft.com/office/powerpoint/2010/main" val="1561239484"/>
              </p:ext>
            </p:extLst>
          </p:nvPr>
        </p:nvGraphicFramePr>
        <p:xfrm>
          <a:off x="3866702" y="4770457"/>
          <a:ext cx="4084638" cy="508000"/>
        </p:xfrm>
        <a:graphic>
          <a:graphicData uri="http://schemas.openxmlformats.org/presentationml/2006/ole">
            <mc:AlternateContent xmlns:mc="http://schemas.openxmlformats.org/markup-compatibility/2006">
              <mc:Choice xmlns:v="urn:schemas-microsoft-com:vml" Requires="v">
                <p:oleObj name="Equation" r:id="rId16" imgW="1815312" imgH="253890" progId="Equation.3">
                  <p:embed/>
                </p:oleObj>
              </mc:Choice>
              <mc:Fallback>
                <p:oleObj name="Equation" r:id="rId16" imgW="1815312" imgH="253890" progId="Equation.3">
                  <p:embed/>
                  <p:pic>
                    <p:nvPicPr>
                      <p:cNvPr id="14345"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66702" y="4770457"/>
                        <a:ext cx="4084638"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347" name="Object 11"/>
          <p:cNvGraphicFramePr>
            <a:graphicFrameLocks noChangeAspect="1"/>
          </p:cNvGraphicFramePr>
          <p:nvPr>
            <p:extLst>
              <p:ext uri="{D42A27DB-BD31-4B8C-83A1-F6EECF244321}">
                <p14:modId xmlns:p14="http://schemas.microsoft.com/office/powerpoint/2010/main" val="3982973305"/>
              </p:ext>
            </p:extLst>
          </p:nvPr>
        </p:nvGraphicFramePr>
        <p:xfrm>
          <a:off x="2873188" y="3221076"/>
          <a:ext cx="381000" cy="396875"/>
        </p:xfrm>
        <a:graphic>
          <a:graphicData uri="http://schemas.openxmlformats.org/presentationml/2006/ole">
            <mc:AlternateContent xmlns:mc="http://schemas.openxmlformats.org/markup-compatibility/2006">
              <mc:Choice xmlns:v="urn:schemas-microsoft-com:vml" Requires="v">
                <p:oleObj name="Equation" r:id="rId18" imgW="139579" imgH="164957" progId="Equation.3">
                  <p:embed/>
                </p:oleObj>
              </mc:Choice>
              <mc:Fallback>
                <p:oleObj name="Equation" r:id="rId18" imgW="139579" imgH="164957" progId="Equation.3">
                  <p:embed/>
                  <p:pic>
                    <p:nvPicPr>
                      <p:cNvPr id="14347" name="Object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73188" y="3221076"/>
                        <a:ext cx="381000" cy="396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Date Placeholder 19">
            <a:extLst>
              <a:ext uri="{FF2B5EF4-FFF2-40B4-BE49-F238E27FC236}">
                <a16:creationId xmlns:a16="http://schemas.microsoft.com/office/drawing/2014/main" id="{4A1F3401-8FA6-4362-A91A-2765977F03A7}"/>
              </a:ext>
            </a:extLst>
          </p:cNvPr>
          <p:cNvSpPr>
            <a:spLocks noGrp="1"/>
          </p:cNvSpPr>
          <p:nvPr>
            <p:ph type="dt" sz="half" idx="2"/>
          </p:nvPr>
        </p:nvSpPr>
        <p:spPr/>
        <p:txBody>
          <a:bodyPr/>
          <a:lstStyle/>
          <a:p>
            <a:r>
              <a:rPr lang="en-US"/>
              <a:t>Lean Six Sigma Training - MTB</a:t>
            </a:r>
            <a:endParaRPr lang="en-US" sz="1600" dirty="0"/>
          </a:p>
        </p:txBody>
      </p:sp>
      <p:sp>
        <p:nvSpPr>
          <p:cNvPr id="21" name="Footer Placeholder 20">
            <a:extLst>
              <a:ext uri="{FF2B5EF4-FFF2-40B4-BE49-F238E27FC236}">
                <a16:creationId xmlns:a16="http://schemas.microsoft.com/office/drawing/2014/main" id="{AC86A19F-D86B-4052-9736-17C368F92A51}"/>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53EA41CD-567E-4774-BD4C-FFB4C42B90B6}"/>
              </a:ext>
            </a:extLst>
          </p:cNvPr>
          <p:cNvSpPr>
            <a:spLocks noGrp="1"/>
          </p:cNvSpPr>
          <p:nvPr>
            <p:ph type="sldNum" sz="quarter" idx="4"/>
          </p:nvPr>
        </p:nvSpPr>
        <p:spPr/>
        <p:txBody>
          <a:bodyPr/>
          <a:lstStyle/>
          <a:p>
            <a:fld id="{28B83BC3-069B-46AF-A4E6-C99928E1A4FA}" type="slidenum">
              <a:rPr lang="en-US" smtClean="0"/>
              <a:pPr/>
              <a:t>1216</a:t>
            </a:fld>
            <a:endParaRPr lang="en-US" dirty="0"/>
          </a:p>
        </p:txBody>
      </p:sp>
    </p:spTree>
    <p:custDataLst>
      <p:tags r:id="rId1"/>
    </p:custDataLst>
    <p:extLst>
      <p:ext uri="{BB962C8B-B14F-4D97-AF65-F5344CB8AC3E}">
        <p14:creationId xmlns:p14="http://schemas.microsoft.com/office/powerpoint/2010/main" val="120647441"/>
      </p:ext>
    </p:extLst>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3" name="Content Placeholder 2"/>
          <p:cNvSpPr>
            <a:spLocks noGrp="1"/>
          </p:cNvSpPr>
          <p:nvPr>
            <p:ph idx="1"/>
          </p:nvPr>
        </p:nvSpPr>
        <p:spPr/>
        <p:txBody>
          <a:bodyPr>
            <a:normAutofit fontScale="92500" lnSpcReduction="20000"/>
          </a:bodyPr>
          <a:lstStyle/>
          <a:p>
            <a:r>
              <a:rPr lang="en-US" dirty="0"/>
              <a:t>Data File: “</a:t>
            </a:r>
            <a:r>
              <a:rPr lang="en-US" dirty="0" err="1"/>
              <a:t>CumSum</a:t>
            </a:r>
            <a:r>
              <a:rPr lang="en-US" dirty="0"/>
              <a:t>” tab in “Sample Data.xlsx”</a:t>
            </a:r>
          </a:p>
          <a:p>
            <a:r>
              <a:rPr lang="en-US" dirty="0"/>
              <a:t>Steps in Minitab to plot </a:t>
            </a:r>
            <a:r>
              <a:rPr lang="en-US" dirty="0" err="1"/>
              <a:t>CumSum</a:t>
            </a:r>
            <a:r>
              <a:rPr lang="en-US" dirty="0"/>
              <a:t> charts</a:t>
            </a:r>
          </a:p>
          <a:p>
            <a:pPr marL="1234440" lvl="2" indent="-457200">
              <a:buFont typeface="+mj-lt"/>
              <a:buAutoNum type="arabicPeriod"/>
            </a:pPr>
            <a:r>
              <a:rPr lang="en-US" dirty="0"/>
              <a:t>Click Stat → Control Charts → Time Weighted Charts → CUSUM.</a:t>
            </a:r>
          </a:p>
          <a:p>
            <a:pPr marL="1234440" lvl="2" indent="-457200">
              <a:buFont typeface="+mj-lt"/>
              <a:buAutoNum type="arabicPeriod"/>
            </a:pPr>
            <a:r>
              <a:rPr lang="en-US" dirty="0"/>
              <a:t>A new window named “CUSUM Chart” appears.</a:t>
            </a:r>
          </a:p>
          <a:p>
            <a:pPr marL="1234440" lvl="2" indent="-457200">
              <a:buFont typeface="+mj-lt"/>
              <a:buAutoNum type="arabicPeriod"/>
            </a:pPr>
            <a:r>
              <a:rPr lang="en-US" dirty="0"/>
              <a:t>Select “weight” in the box below “All observations for a chart are in one column.”</a:t>
            </a:r>
          </a:p>
          <a:p>
            <a:pPr marL="1234440" lvl="2" indent="-457200">
              <a:buFont typeface="+mj-lt"/>
              <a:buAutoNum type="arabicPeriod"/>
            </a:pPr>
            <a:r>
              <a:rPr lang="en-US" dirty="0"/>
              <a:t>Select “hour” as the “Subgroup sizes.”</a:t>
            </a:r>
          </a:p>
          <a:p>
            <a:pPr marL="1234440" lvl="2" indent="-457200">
              <a:buFont typeface="+mj-lt"/>
              <a:buAutoNum type="arabicPeriod"/>
            </a:pPr>
            <a:r>
              <a:rPr lang="en-US" dirty="0"/>
              <a:t>Enter “8.1” as “Target.”</a:t>
            </a:r>
          </a:p>
          <a:p>
            <a:pPr marL="1234440" lvl="2" indent="-457200">
              <a:buFont typeface="+mj-lt"/>
              <a:buAutoNum type="arabicPeriod"/>
            </a:pPr>
            <a:r>
              <a:rPr lang="en-US" dirty="0"/>
              <a:t>Click the button “CUSUM Options” and another window named “CUSUM Chart – Options” pops up.</a:t>
            </a:r>
          </a:p>
          <a:p>
            <a:pPr marL="1234440" lvl="2" indent="-457200">
              <a:buFont typeface="+mj-lt"/>
              <a:buAutoNum type="arabicPeriod"/>
            </a:pPr>
            <a:r>
              <a:rPr lang="en-US" dirty="0"/>
              <a:t>Click the tab “Plan/Type.”</a:t>
            </a:r>
          </a:p>
          <a:p>
            <a:pPr marL="1234440" lvl="2" indent="-457200">
              <a:buFont typeface="+mj-lt"/>
              <a:buAutoNum type="arabicPeriod"/>
            </a:pPr>
            <a:r>
              <a:rPr lang="en-US" dirty="0"/>
              <a:t>Select the radio button “V-mask.”</a:t>
            </a:r>
          </a:p>
          <a:p>
            <a:pPr marL="1234440" lvl="2" indent="-457200">
              <a:buFont typeface="+mj-lt"/>
              <a:buAutoNum type="arabicPeriod"/>
            </a:pPr>
            <a:r>
              <a:rPr lang="en-US" dirty="0"/>
              <a:t>Click “OK” in the window “CUSUM Chart Options.”</a:t>
            </a:r>
          </a:p>
          <a:p>
            <a:pPr marL="1234440" lvl="2" indent="-457200">
              <a:buFont typeface="+mj-lt"/>
              <a:buAutoNum type="arabicPeriod"/>
            </a:pPr>
            <a:r>
              <a:rPr lang="en-US" dirty="0"/>
              <a:t>Click “OK.”</a:t>
            </a:r>
          </a:p>
          <a:p>
            <a:pPr marL="1234440" lvl="2" indent="-457200">
              <a:buFont typeface="+mj-lt"/>
              <a:buAutoNum type="arabicPeriod"/>
            </a:pPr>
            <a:r>
              <a:rPr lang="en-US" dirty="0"/>
              <a:t>The CUSUM chart appears in the newly-generated window.</a:t>
            </a:r>
          </a:p>
          <a:p>
            <a:endParaRPr lang="en-US" dirty="0"/>
          </a:p>
        </p:txBody>
      </p:sp>
      <p:sp>
        <p:nvSpPr>
          <p:cNvPr id="9" name="Date Placeholder 8">
            <a:extLst>
              <a:ext uri="{FF2B5EF4-FFF2-40B4-BE49-F238E27FC236}">
                <a16:creationId xmlns:a16="http://schemas.microsoft.com/office/drawing/2014/main" id="{1E267DEE-3D30-4AA0-AE3C-6AB0DE86AE7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F6CDE9D-9065-44E3-9103-62043F5731A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F38720-E615-458F-A5B0-8674C83A4D2A}"/>
              </a:ext>
            </a:extLst>
          </p:cNvPr>
          <p:cNvSpPr>
            <a:spLocks noGrp="1"/>
          </p:cNvSpPr>
          <p:nvPr>
            <p:ph type="sldNum" sz="quarter" idx="4"/>
          </p:nvPr>
        </p:nvSpPr>
        <p:spPr/>
        <p:txBody>
          <a:bodyPr/>
          <a:lstStyle/>
          <a:p>
            <a:fld id="{28B83BC3-069B-46AF-A4E6-C99928E1A4FA}" type="slidenum">
              <a:rPr lang="en-US" smtClean="0"/>
              <a:pPr/>
              <a:t>1217</a:t>
            </a:fld>
            <a:endParaRPr lang="en-US" dirty="0"/>
          </a:p>
        </p:txBody>
      </p:sp>
    </p:spTree>
    <p:custDataLst>
      <p:tags r:id="rId1"/>
    </p:custDataLst>
    <p:extLst>
      <p:ext uri="{BB962C8B-B14F-4D97-AF65-F5344CB8AC3E}">
        <p14:creationId xmlns:p14="http://schemas.microsoft.com/office/powerpoint/2010/main" val="109033612"/>
      </p:ext>
    </p:extLst>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 CumSum Chart</a:t>
            </a:r>
          </a:p>
        </p:txBody>
      </p:sp>
      <p:pic>
        <p:nvPicPr>
          <p:cNvPr id="11" name="Picture 10"/>
          <p:cNvPicPr>
            <a:picLocks noChangeAspect="1"/>
          </p:cNvPicPr>
          <p:nvPr/>
        </p:nvPicPr>
        <p:blipFill>
          <a:blip r:embed="rId4"/>
          <a:stretch>
            <a:fillRect/>
          </a:stretch>
        </p:blipFill>
        <p:spPr>
          <a:xfrm>
            <a:off x="152400" y="2057400"/>
            <a:ext cx="5562600" cy="3679873"/>
          </a:xfrm>
          <a:prstGeom prst="rect">
            <a:avLst/>
          </a:prstGeom>
        </p:spPr>
      </p:pic>
      <p:pic>
        <p:nvPicPr>
          <p:cNvPr id="12" name="Picture 11"/>
          <p:cNvPicPr>
            <a:picLocks noChangeAspect="1"/>
          </p:cNvPicPr>
          <p:nvPr/>
        </p:nvPicPr>
        <p:blipFill>
          <a:blip r:embed="rId5"/>
          <a:stretch>
            <a:fillRect/>
          </a:stretch>
        </p:blipFill>
        <p:spPr>
          <a:xfrm>
            <a:off x="5791200" y="1635643"/>
            <a:ext cx="5334000" cy="4535075"/>
          </a:xfrm>
          <a:prstGeom prst="rect">
            <a:avLst/>
          </a:prstGeom>
        </p:spPr>
      </p:pic>
      <p:sp>
        <p:nvSpPr>
          <p:cNvPr id="17" name="Right Arrow 16"/>
          <p:cNvSpPr/>
          <p:nvPr/>
        </p:nvSpPr>
        <p:spPr>
          <a:xfrm>
            <a:off x="5562600" y="374493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A78A68AA-4FDC-498D-9732-C8CF7FC2450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738D672-0EF8-4751-AEE3-B4ECDE64CC9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CAFB654-793B-4CD2-9FAF-BB2C513F994F}"/>
              </a:ext>
            </a:extLst>
          </p:cNvPr>
          <p:cNvSpPr>
            <a:spLocks noGrp="1"/>
          </p:cNvSpPr>
          <p:nvPr>
            <p:ph type="sldNum" sz="quarter" idx="4"/>
          </p:nvPr>
        </p:nvSpPr>
        <p:spPr/>
        <p:txBody>
          <a:bodyPr/>
          <a:lstStyle/>
          <a:p>
            <a:fld id="{28B83BC3-069B-46AF-A4E6-C99928E1A4FA}" type="slidenum">
              <a:rPr lang="en-US" smtClean="0"/>
              <a:pPr/>
              <a:t>1218</a:t>
            </a:fld>
            <a:endParaRPr lang="en-US" dirty="0"/>
          </a:p>
        </p:txBody>
      </p:sp>
    </p:spTree>
    <p:custDataLst>
      <p:tags r:id="rId1"/>
    </p:custDataLst>
    <p:extLst>
      <p:ext uri="{BB962C8B-B14F-4D97-AF65-F5344CB8AC3E}">
        <p14:creationId xmlns:p14="http://schemas.microsoft.com/office/powerpoint/2010/main" val="528095140"/>
      </p:ext>
    </p:extLst>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 CumSum Chart</a:t>
            </a:r>
            <a:endParaRPr lang="en-US" dirty="0"/>
          </a:p>
        </p:txBody>
      </p:sp>
      <p:sp>
        <p:nvSpPr>
          <p:cNvPr id="4" name="Content Placeholder 3"/>
          <p:cNvSpPr>
            <a:spLocks noGrp="1"/>
          </p:cNvSpPr>
          <p:nvPr>
            <p:ph idx="1"/>
          </p:nvPr>
        </p:nvSpPr>
        <p:spPr>
          <a:xfrm>
            <a:off x="609600" y="1143000"/>
            <a:ext cx="4419600" cy="5486400"/>
          </a:xfrm>
        </p:spPr>
        <p:txBody>
          <a:bodyPr/>
          <a:lstStyle/>
          <a:p>
            <a:r>
              <a:rPr lang="en-US" dirty="0" err="1"/>
              <a:t>CumSum</a:t>
            </a:r>
            <a:r>
              <a:rPr lang="en-US" dirty="0"/>
              <a:t> Chart Interpretation:</a:t>
            </a:r>
          </a:p>
          <a:p>
            <a:endParaRPr lang="en-US" dirty="0"/>
          </a:p>
          <a:p>
            <a:pPr lvl="1"/>
            <a:r>
              <a:rPr lang="en-US" dirty="0"/>
              <a:t>The process is in control since all of the data points fall between the two arms of the V-mask.</a:t>
            </a:r>
          </a:p>
          <a:p>
            <a:endParaRPr lang="en-US" dirty="0"/>
          </a:p>
        </p:txBody>
      </p:sp>
      <p:pic>
        <p:nvPicPr>
          <p:cNvPr id="13" name="Picture 12"/>
          <p:cNvPicPr>
            <a:picLocks noChangeAspect="1"/>
          </p:cNvPicPr>
          <p:nvPr/>
        </p:nvPicPr>
        <p:blipFill>
          <a:blip r:embed="rId4"/>
          <a:stretch>
            <a:fillRect/>
          </a:stretch>
        </p:blipFill>
        <p:spPr>
          <a:xfrm>
            <a:off x="4920965" y="1143000"/>
            <a:ext cx="6204236" cy="4419600"/>
          </a:xfrm>
          <a:prstGeom prst="rect">
            <a:avLst/>
          </a:prstGeom>
        </p:spPr>
      </p:pic>
      <p:sp>
        <p:nvSpPr>
          <p:cNvPr id="9" name="Date Placeholder 8">
            <a:extLst>
              <a:ext uri="{FF2B5EF4-FFF2-40B4-BE49-F238E27FC236}">
                <a16:creationId xmlns:a16="http://schemas.microsoft.com/office/drawing/2014/main" id="{4DE14B3D-E7D4-428A-92EE-1A80E1E57EB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6A4959-D89B-4843-9D3F-53B0684646F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C85DF2F-7A2E-4C19-A36B-E35FB6ED7A27}"/>
              </a:ext>
            </a:extLst>
          </p:cNvPr>
          <p:cNvSpPr>
            <a:spLocks noGrp="1"/>
          </p:cNvSpPr>
          <p:nvPr>
            <p:ph type="sldNum" sz="quarter" idx="4"/>
          </p:nvPr>
        </p:nvSpPr>
        <p:spPr/>
        <p:txBody>
          <a:bodyPr/>
          <a:lstStyle/>
          <a:p>
            <a:fld id="{28B83BC3-069B-46AF-A4E6-C99928E1A4FA}" type="slidenum">
              <a:rPr lang="en-US" smtClean="0"/>
              <a:pPr/>
              <a:t>1219</a:t>
            </a:fld>
            <a:endParaRPr lang="en-US" dirty="0"/>
          </a:p>
        </p:txBody>
      </p:sp>
    </p:spTree>
    <p:custDataLst>
      <p:tags r:id="rId1"/>
    </p:custDataLst>
    <p:extLst>
      <p:ext uri="{BB962C8B-B14F-4D97-AF65-F5344CB8AC3E}">
        <p14:creationId xmlns:p14="http://schemas.microsoft.com/office/powerpoint/2010/main" val="17403485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Autofit/>
          </a:bodyPr>
          <a:lstStyle/>
          <a:p>
            <a:r>
              <a:rPr lang="en-US" dirty="0"/>
              <a:t>A</a:t>
            </a:r>
            <a:r>
              <a:rPr lang="en-US" b="1" dirty="0"/>
              <a:t> Pareto chart</a:t>
            </a:r>
            <a:r>
              <a:rPr lang="en-US" dirty="0"/>
              <a:t> is a chart of descending bars with an ascending cumulative line on the top.</a:t>
            </a:r>
          </a:p>
          <a:p>
            <a:pPr lvl="1"/>
            <a:r>
              <a:rPr lang="en-US" b="1" dirty="0">
                <a:solidFill>
                  <a:srgbClr val="182835"/>
                </a:solidFill>
              </a:rPr>
              <a:t>Sum or Count</a:t>
            </a:r>
            <a:r>
              <a:rPr lang="en-US" dirty="0"/>
              <a:t>:</a:t>
            </a:r>
          </a:p>
          <a:p>
            <a:pPr marL="336550" indent="0">
              <a:buNone/>
            </a:pPr>
            <a:r>
              <a:rPr lang="en-US" dirty="0"/>
              <a:t>The descending bars on a Pareto chart may be set on a scale that represents the total of all bars or relative to the biggest bucket, depending on the software you are using.</a:t>
            </a:r>
          </a:p>
          <a:p>
            <a:pPr marL="336550" indent="0">
              <a:buNone/>
            </a:pPr>
            <a:endParaRPr lang="en-US" dirty="0"/>
          </a:p>
          <a:p>
            <a:pPr lvl="1"/>
            <a:r>
              <a:rPr lang="en-US" b="1" dirty="0">
                <a:solidFill>
                  <a:srgbClr val="182835"/>
                </a:solidFill>
              </a:rPr>
              <a:t>Percent to Total</a:t>
            </a:r>
            <a:r>
              <a:rPr lang="en-US" dirty="0"/>
              <a:t>: A Pareto chart shows the percentage to the total for individual bars.</a:t>
            </a:r>
          </a:p>
          <a:p>
            <a:pPr marL="411480" lvl="1" indent="0">
              <a:buNone/>
            </a:pPr>
            <a:endParaRPr lang="en-US" dirty="0"/>
          </a:p>
          <a:p>
            <a:pPr lvl="1"/>
            <a:r>
              <a:rPr lang="en-US" b="1" dirty="0">
                <a:solidFill>
                  <a:srgbClr val="182835"/>
                </a:solidFill>
              </a:rPr>
              <a:t>Cumulative Percentage</a:t>
            </a:r>
            <a:r>
              <a:rPr lang="en-US" dirty="0"/>
              <a:t>: A Pareto chart also shows the cumulative percentage of each additional bar. The data points of all cumulative percentages are connected into an ascending line on the top of all bars.</a:t>
            </a:r>
          </a:p>
          <a:p>
            <a:endParaRPr lang="en-US" dirty="0"/>
          </a:p>
        </p:txBody>
      </p:sp>
      <p:sp>
        <p:nvSpPr>
          <p:cNvPr id="7" name="Date Placeholder 6">
            <a:extLst>
              <a:ext uri="{FF2B5EF4-FFF2-40B4-BE49-F238E27FC236}">
                <a16:creationId xmlns:a16="http://schemas.microsoft.com/office/drawing/2014/main" id="{8668BEEE-A6BD-4E61-B2F3-1C550345ECC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9432906-298D-44D5-AA26-B04E84D515B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346B6CA-8B14-4262-AAB7-332754050EE3}"/>
              </a:ext>
            </a:extLst>
          </p:cNvPr>
          <p:cNvSpPr>
            <a:spLocks noGrp="1"/>
          </p:cNvSpPr>
          <p:nvPr>
            <p:ph type="sldNum" sz="quarter" idx="4"/>
          </p:nvPr>
        </p:nvSpPr>
        <p:spPr/>
        <p:txBody>
          <a:bodyPr/>
          <a:lstStyle/>
          <a:p>
            <a:fld id="{28B83BC3-069B-46AF-A4E6-C99928E1A4FA}" type="slidenum">
              <a:rPr lang="en-US" smtClean="0"/>
              <a:pPr/>
              <a:t>122</a:t>
            </a:fld>
            <a:endParaRPr lang="en-US" dirty="0"/>
          </a:p>
        </p:txBody>
      </p:sp>
    </p:spTree>
    <p:custDataLst>
      <p:tags r:id="rId1"/>
    </p:custDataLst>
    <p:extLst>
      <p:ext uri="{BB962C8B-B14F-4D97-AF65-F5344CB8AC3E}">
        <p14:creationId xmlns:p14="http://schemas.microsoft.com/office/powerpoint/2010/main" val="920087471"/>
      </p:ext>
    </p:extLst>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5.2.9 EWMA Chart</a:t>
            </a:r>
          </a:p>
        </p:txBody>
      </p:sp>
      <p:sp>
        <p:nvSpPr>
          <p:cNvPr id="8" name="Date Placeholder 7">
            <a:extLst>
              <a:ext uri="{FF2B5EF4-FFF2-40B4-BE49-F238E27FC236}">
                <a16:creationId xmlns:a16="http://schemas.microsoft.com/office/drawing/2014/main" id="{48A90AAB-5A7F-4CDD-B4A2-08B9D047E31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10A2291-8286-49A3-9BAD-52C9A9D5FC5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4124BEA-7D45-4CD7-9B67-D702D26D7D0C}"/>
              </a:ext>
            </a:extLst>
          </p:cNvPr>
          <p:cNvSpPr>
            <a:spLocks noGrp="1"/>
          </p:cNvSpPr>
          <p:nvPr>
            <p:ph type="sldNum" sz="quarter" idx="4"/>
          </p:nvPr>
        </p:nvSpPr>
        <p:spPr/>
        <p:txBody>
          <a:bodyPr/>
          <a:lstStyle/>
          <a:p>
            <a:fld id="{28B83BC3-069B-46AF-A4E6-C99928E1A4FA}" type="slidenum">
              <a:rPr lang="en-US" smtClean="0"/>
              <a:pPr/>
              <a:t>1220</a:t>
            </a:fld>
            <a:endParaRPr lang="en-US" dirty="0"/>
          </a:p>
        </p:txBody>
      </p:sp>
    </p:spTree>
    <p:custDataLst>
      <p:tags r:id="rId1"/>
    </p:custDataLst>
    <p:extLst>
      <p:ext uri="{BB962C8B-B14F-4D97-AF65-F5344CB8AC3E}">
        <p14:creationId xmlns:p14="http://schemas.microsoft.com/office/powerpoint/2010/main" val="3087513963"/>
      </p:ext>
    </p:extLst>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EWMA Chart</a:t>
            </a:r>
            <a:endParaRPr lang="en-US" dirty="0"/>
          </a:p>
        </p:txBody>
      </p:sp>
      <p:sp>
        <p:nvSpPr>
          <p:cNvPr id="3" name="Content Placeholder 2"/>
          <p:cNvSpPr>
            <a:spLocks noGrp="1"/>
          </p:cNvSpPr>
          <p:nvPr>
            <p:ph idx="1"/>
          </p:nvPr>
        </p:nvSpPr>
        <p:spPr/>
        <p:txBody>
          <a:bodyPr/>
          <a:lstStyle/>
          <a:p>
            <a:r>
              <a:rPr lang="en-US" dirty="0"/>
              <a:t>The </a:t>
            </a:r>
            <a:r>
              <a:rPr lang="en-US" b="1" dirty="0"/>
              <a:t>EWMA chart</a:t>
            </a:r>
            <a:r>
              <a:rPr lang="en-US" dirty="0"/>
              <a:t> (Exponentially-Weighted Moving Average Chart) is a control chart monitoring the exponentially-weighted average of previous and present subgroup means.</a:t>
            </a:r>
          </a:p>
          <a:p>
            <a:endParaRPr lang="en-US" dirty="0"/>
          </a:p>
          <a:p>
            <a:r>
              <a:rPr lang="en-US" dirty="0"/>
              <a:t>The more recent data get more weight than more historical data.</a:t>
            </a:r>
          </a:p>
          <a:p>
            <a:endParaRPr lang="en-US" dirty="0"/>
          </a:p>
          <a:p>
            <a:r>
              <a:rPr lang="en-US" dirty="0"/>
              <a:t>It detects the shift of the process mean from the process target over time.</a:t>
            </a:r>
          </a:p>
          <a:p>
            <a:endParaRPr lang="en-US" dirty="0"/>
          </a:p>
          <a:p>
            <a:r>
              <a:rPr lang="en-US" dirty="0"/>
              <a:t>The underlying distribution of the EWMA chart is normal distribution.</a:t>
            </a:r>
          </a:p>
          <a:p>
            <a:endParaRPr lang="en-US" dirty="0"/>
          </a:p>
        </p:txBody>
      </p:sp>
      <p:sp>
        <p:nvSpPr>
          <p:cNvPr id="9" name="Date Placeholder 8">
            <a:extLst>
              <a:ext uri="{FF2B5EF4-FFF2-40B4-BE49-F238E27FC236}">
                <a16:creationId xmlns:a16="http://schemas.microsoft.com/office/drawing/2014/main" id="{0E0F2820-F9DF-4F74-8307-FE19E8644B4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D31D816-2E04-40B0-8E60-1B6B667CF8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42C941F-EBF6-4AD3-86BC-3ED40C5889D3}"/>
              </a:ext>
            </a:extLst>
          </p:cNvPr>
          <p:cNvSpPr>
            <a:spLocks noGrp="1"/>
          </p:cNvSpPr>
          <p:nvPr>
            <p:ph type="sldNum" sz="quarter" idx="4"/>
          </p:nvPr>
        </p:nvSpPr>
        <p:spPr/>
        <p:txBody>
          <a:bodyPr/>
          <a:lstStyle/>
          <a:p>
            <a:fld id="{28B83BC3-069B-46AF-A4E6-C99928E1A4FA}" type="slidenum">
              <a:rPr lang="en-US" smtClean="0"/>
              <a:pPr/>
              <a:t>1221</a:t>
            </a:fld>
            <a:endParaRPr lang="en-US" dirty="0"/>
          </a:p>
        </p:txBody>
      </p:sp>
    </p:spTree>
    <p:custDataLst>
      <p:tags r:id="rId1"/>
    </p:custDataLst>
    <p:extLst>
      <p:ext uri="{BB962C8B-B14F-4D97-AF65-F5344CB8AC3E}">
        <p14:creationId xmlns:p14="http://schemas.microsoft.com/office/powerpoint/2010/main" val="3356681903"/>
      </p:ext>
    </p:extLst>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EWMA</a:t>
            </a:r>
            <a:r>
              <a:rPr lang="en-US" dirty="0"/>
              <a:t> Chart Equations</a:t>
            </a:r>
          </a:p>
        </p:txBody>
      </p:sp>
      <p:sp>
        <p:nvSpPr>
          <p:cNvPr id="3" name="Content Placeholder 2"/>
          <p:cNvSpPr>
            <a:spLocks noGrp="1"/>
          </p:cNvSpPr>
          <p:nvPr>
            <p:ph idx="1"/>
          </p:nvPr>
        </p:nvSpPr>
        <p:spPr/>
        <p:txBody>
          <a:bodyPr/>
          <a:lstStyle/>
          <a:p>
            <a:r>
              <a:rPr lang="en-US" dirty="0"/>
              <a:t>EWMA Chart</a:t>
            </a:r>
          </a:p>
          <a:p>
            <a:endParaRPr lang="en-US" dirty="0"/>
          </a:p>
          <a:p>
            <a:pPr lvl="1"/>
            <a:r>
              <a:rPr lang="en-US" dirty="0"/>
              <a:t>Data Point: </a:t>
            </a:r>
          </a:p>
          <a:p>
            <a:pPr lvl="1"/>
            <a:endParaRPr lang="en-US" dirty="0"/>
          </a:p>
          <a:p>
            <a:pPr lvl="1"/>
            <a:endParaRPr lang="en-US" dirty="0"/>
          </a:p>
          <a:p>
            <a:pPr lvl="1"/>
            <a:r>
              <a:rPr lang="en-US" dirty="0"/>
              <a:t>Center Line:</a:t>
            </a:r>
          </a:p>
          <a:p>
            <a:pPr lvl="1"/>
            <a:endParaRPr lang="en-US" dirty="0"/>
          </a:p>
          <a:p>
            <a:pPr lvl="1"/>
            <a:endParaRPr lang="en-US" dirty="0"/>
          </a:p>
          <a:p>
            <a:pPr lvl="1"/>
            <a:r>
              <a:rPr lang="en-US" dirty="0"/>
              <a:t>Control Limits:</a:t>
            </a:r>
          </a:p>
          <a:p>
            <a:endParaRPr lang="en-US" dirty="0"/>
          </a:p>
        </p:txBody>
      </p:sp>
      <p:grpSp>
        <p:nvGrpSpPr>
          <p:cNvPr id="8" name="Group 7"/>
          <p:cNvGrpSpPr/>
          <p:nvPr/>
        </p:nvGrpSpPr>
        <p:grpSpPr>
          <a:xfrm>
            <a:off x="2812143" y="1978101"/>
            <a:ext cx="4579257" cy="508000"/>
            <a:chOff x="2971800" y="2133600"/>
            <a:chExt cx="4579257" cy="508000"/>
          </a:xfrm>
        </p:grpSpPr>
        <p:graphicFrame>
          <p:nvGraphicFramePr>
            <p:cNvPr id="5" name="Object 4"/>
            <p:cNvGraphicFramePr>
              <a:graphicFrameLocks noChangeAspect="1"/>
            </p:cNvGraphicFramePr>
            <p:nvPr/>
          </p:nvGraphicFramePr>
          <p:xfrm>
            <a:off x="2971800" y="2133600"/>
            <a:ext cx="2463800" cy="508000"/>
          </p:xfrm>
          <a:graphic>
            <a:graphicData uri="http://schemas.openxmlformats.org/presentationml/2006/ole">
              <mc:AlternateContent xmlns:mc="http://schemas.openxmlformats.org/markup-compatibility/2006">
                <mc:Choice xmlns:v="urn:schemas-microsoft-com:vml" Requires="v">
                  <p:oleObj name="Equation" r:id="rId4" imgW="1231366" imgH="253890" progId="Equation.3">
                    <p:embed/>
                  </p:oleObj>
                </mc:Choice>
                <mc:Fallback>
                  <p:oleObj name="Equation" r:id="rId4" imgW="123136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2133600"/>
                          <a:ext cx="24638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6553200" y="2228850"/>
            <a:ext cx="997857" cy="317500"/>
          </p:xfrm>
          <a:graphic>
            <a:graphicData uri="http://schemas.openxmlformats.org/presentationml/2006/ole">
              <mc:AlternateContent xmlns:mc="http://schemas.openxmlformats.org/markup-compatibility/2006">
                <mc:Choice xmlns:v="urn:schemas-microsoft-com:vml" Requires="v">
                  <p:oleObj name="Equation" r:id="rId6" imgW="558558" imgH="177723" progId="Equation.3">
                    <p:embed/>
                  </p:oleObj>
                </mc:Choice>
                <mc:Fallback>
                  <p:oleObj name="Equation" r:id="rId6" imgW="558558" imgH="17772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2228850"/>
                          <a:ext cx="99785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5571945" y="2187545"/>
              <a:ext cx="883575" cy="400110"/>
            </a:xfrm>
            <a:prstGeom prst="rect">
              <a:avLst/>
            </a:prstGeom>
            <a:noFill/>
          </p:spPr>
          <p:txBody>
            <a:bodyPr wrap="none" rtlCol="0">
              <a:spAutoFit/>
            </a:bodyPr>
            <a:lstStyle/>
            <a:p>
              <a:r>
                <a:rPr lang="en-US" sz="2000" dirty="0"/>
                <a:t>where</a:t>
              </a:r>
            </a:p>
          </p:txBody>
        </p:sp>
      </p:grpSp>
      <p:graphicFrame>
        <p:nvGraphicFramePr>
          <p:cNvPr id="9" name="Object 8"/>
          <p:cNvGraphicFramePr>
            <a:graphicFrameLocks noChangeAspect="1"/>
          </p:cNvGraphicFramePr>
          <p:nvPr>
            <p:extLst>
              <p:ext uri="{D42A27DB-BD31-4B8C-83A1-F6EECF244321}">
                <p14:modId xmlns:p14="http://schemas.microsoft.com/office/powerpoint/2010/main" val="2113721431"/>
              </p:ext>
            </p:extLst>
          </p:nvPr>
        </p:nvGraphicFramePr>
        <p:xfrm>
          <a:off x="2883649" y="3136900"/>
          <a:ext cx="484188" cy="488950"/>
        </p:xfrm>
        <a:graphic>
          <a:graphicData uri="http://schemas.openxmlformats.org/presentationml/2006/ole">
            <mc:AlternateContent xmlns:mc="http://schemas.openxmlformats.org/markup-compatibility/2006">
              <mc:Choice xmlns:v="urn:schemas-microsoft-com:vml" Requires="v">
                <p:oleObj name="Equation" r:id="rId8" imgW="177569" imgH="202936" progId="Equation.3">
                  <p:embed/>
                </p:oleObj>
              </mc:Choice>
              <mc:Fallback>
                <p:oleObj name="Equation" r:id="rId8" imgW="177569" imgH="202936"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3649" y="3136900"/>
                        <a:ext cx="4841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942151296"/>
              </p:ext>
            </p:extLst>
          </p:nvPr>
        </p:nvGraphicFramePr>
        <p:xfrm>
          <a:off x="3189243" y="4137286"/>
          <a:ext cx="4418012" cy="1057275"/>
        </p:xfrm>
        <a:graphic>
          <a:graphicData uri="http://schemas.openxmlformats.org/presentationml/2006/ole">
            <mc:AlternateContent xmlns:mc="http://schemas.openxmlformats.org/markup-compatibility/2006">
              <mc:Choice xmlns:v="urn:schemas-microsoft-com:vml" Requires="v">
                <p:oleObj name="Equation" r:id="rId10" imgW="2019300" imgH="482600" progId="Equation.3">
                  <p:embed/>
                </p:oleObj>
              </mc:Choice>
              <mc:Fallback>
                <p:oleObj name="Equation" r:id="rId10" imgW="2019300" imgH="482600" progId="Equation.3">
                  <p:embed/>
                  <p:pic>
                    <p:nvPicPr>
                      <p:cNvPr id="10" name="Object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89243" y="4137286"/>
                        <a:ext cx="4418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1" name="Group 10"/>
          <p:cNvGrpSpPr/>
          <p:nvPr/>
        </p:nvGrpSpPr>
        <p:grpSpPr>
          <a:xfrm>
            <a:off x="2069261" y="5435448"/>
            <a:ext cx="7162800" cy="1041552"/>
            <a:chOff x="1066800" y="4774711"/>
            <a:chExt cx="7162800" cy="1041552"/>
          </a:xfrm>
        </p:grpSpPr>
        <p:sp>
          <p:nvSpPr>
            <p:cNvPr id="12" name="TextBox 11"/>
            <p:cNvSpPr txBox="1"/>
            <p:nvPr/>
          </p:nvSpPr>
          <p:spPr>
            <a:xfrm>
              <a:off x="1066800" y="4800600"/>
              <a:ext cx="7162800" cy="1015663"/>
            </a:xfrm>
            <a:prstGeom prst="rect">
              <a:avLst/>
            </a:prstGeom>
            <a:noFill/>
          </p:spPr>
          <p:txBody>
            <a:bodyPr wrap="square" rtlCol="0">
              <a:spAutoFit/>
            </a:bodyPr>
            <a:lstStyle/>
            <a:p>
              <a:r>
                <a:rPr lang="en-US" sz="2000" dirty="0"/>
                <a:t>where	  is the mean of the i</a:t>
              </a:r>
              <a:r>
                <a:rPr lang="en-US" sz="2000" baseline="30000" dirty="0"/>
                <a:t>th</a:t>
              </a:r>
              <a:r>
                <a:rPr lang="en-US" sz="2000" dirty="0"/>
                <a:t> subgroup;</a:t>
              </a:r>
            </a:p>
            <a:p>
              <a:r>
                <a:rPr lang="el-GR" sz="2000" i="1" dirty="0"/>
                <a:t>λ</a:t>
              </a:r>
              <a:r>
                <a:rPr lang="en-US" sz="2000" dirty="0"/>
                <a:t> and</a:t>
              </a:r>
              <a:r>
                <a:rPr lang="en-US" sz="2000" i="1" dirty="0"/>
                <a:t> k </a:t>
              </a:r>
              <a:r>
                <a:rPr lang="en-US" sz="2000" dirty="0"/>
                <a:t>are user-defined parameters to calculate the EWMA data points and the control limits.</a:t>
              </a:r>
            </a:p>
          </p:txBody>
        </p:sp>
        <p:graphicFrame>
          <p:nvGraphicFramePr>
            <p:cNvPr id="13" name="Object 12"/>
            <p:cNvGraphicFramePr>
              <a:graphicFrameLocks noChangeAspect="1"/>
            </p:cNvGraphicFramePr>
            <p:nvPr>
              <p:extLst>
                <p:ext uri="{D42A27DB-BD31-4B8C-83A1-F6EECF244321}">
                  <p14:modId xmlns:p14="http://schemas.microsoft.com/office/powerpoint/2010/main" val="1576136231"/>
                </p:ext>
              </p:extLst>
            </p:nvPr>
          </p:nvGraphicFramePr>
          <p:xfrm>
            <a:off x="1905000" y="4774711"/>
            <a:ext cx="311150" cy="406889"/>
          </p:xfrm>
          <a:graphic>
            <a:graphicData uri="http://schemas.openxmlformats.org/presentationml/2006/ole">
              <mc:AlternateContent xmlns:mc="http://schemas.openxmlformats.org/markup-compatibility/2006">
                <mc:Choice xmlns:v="urn:schemas-microsoft-com:vml" Requires="v">
                  <p:oleObj name="Equation" r:id="rId12" imgW="164885" imgH="215619" progId="Equation.3">
                    <p:embed/>
                  </p:oleObj>
                </mc:Choice>
                <mc:Fallback>
                  <p:oleObj name="Equation" r:id="rId12" imgW="164885" imgH="215619" progId="Equation.3">
                    <p:embed/>
                    <p:pic>
                      <p:nvPicPr>
                        <p:cNvPr id="13" name="Object 1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905000" y="4774711"/>
                          <a:ext cx="311150" cy="406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Date Placeholder 17">
            <a:extLst>
              <a:ext uri="{FF2B5EF4-FFF2-40B4-BE49-F238E27FC236}">
                <a16:creationId xmlns:a16="http://schemas.microsoft.com/office/drawing/2014/main" id="{8FB390EA-B971-487B-B8BF-058065C28EE7}"/>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F75906D3-C37B-42E3-99DE-6656AADAF4BC}"/>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C791573E-5AA2-4F77-A6B1-5FBEBBA266A4}"/>
              </a:ext>
            </a:extLst>
          </p:cNvPr>
          <p:cNvSpPr>
            <a:spLocks noGrp="1"/>
          </p:cNvSpPr>
          <p:nvPr>
            <p:ph type="sldNum" sz="quarter" idx="4"/>
          </p:nvPr>
        </p:nvSpPr>
        <p:spPr/>
        <p:txBody>
          <a:bodyPr/>
          <a:lstStyle/>
          <a:p>
            <a:fld id="{28B83BC3-069B-46AF-A4E6-C99928E1A4FA}" type="slidenum">
              <a:rPr lang="en-US" smtClean="0"/>
              <a:pPr/>
              <a:t>1222</a:t>
            </a:fld>
            <a:endParaRPr lang="en-US" dirty="0"/>
          </a:p>
        </p:txBody>
      </p:sp>
    </p:spTree>
    <p:custDataLst>
      <p:tags r:id="rId1"/>
    </p:custDataLst>
    <p:extLst>
      <p:ext uri="{BB962C8B-B14F-4D97-AF65-F5344CB8AC3E}">
        <p14:creationId xmlns:p14="http://schemas.microsoft.com/office/powerpoint/2010/main" val="2474164546"/>
      </p:ext>
    </p:extLst>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3" name="Content Placeholder 2"/>
          <p:cNvSpPr>
            <a:spLocks noGrp="1"/>
          </p:cNvSpPr>
          <p:nvPr>
            <p:ph idx="1"/>
          </p:nvPr>
        </p:nvSpPr>
        <p:spPr/>
        <p:txBody>
          <a:bodyPr/>
          <a:lstStyle/>
          <a:p>
            <a:r>
              <a:rPr lang="en-US" dirty="0"/>
              <a:t>Data File: “EWMA” tab in “Sample Data.xlsx”</a:t>
            </a:r>
          </a:p>
          <a:p>
            <a:r>
              <a:rPr lang="en-US" dirty="0"/>
              <a:t>Steps in Minitab to plot EWMA charts</a:t>
            </a:r>
          </a:p>
          <a:p>
            <a:pPr marL="1234440" lvl="2" indent="-457200">
              <a:buFont typeface="+mj-lt"/>
              <a:buAutoNum type="arabicPeriod"/>
            </a:pPr>
            <a:r>
              <a:rPr lang="en-US" dirty="0"/>
              <a:t>Click Stat → Control Charts → Time Weighted Charts → EWMA.</a:t>
            </a:r>
          </a:p>
          <a:p>
            <a:pPr marL="1234440" lvl="2" indent="-457200">
              <a:buFont typeface="+mj-lt"/>
              <a:buAutoNum type="arabicPeriod"/>
            </a:pPr>
            <a:r>
              <a:rPr lang="en-US" dirty="0"/>
              <a:t>A new window named “EWMA Chart” appears.</a:t>
            </a:r>
          </a:p>
          <a:p>
            <a:pPr marL="1234440" lvl="2" indent="-457200">
              <a:buFont typeface="+mj-lt"/>
              <a:buAutoNum type="arabicPeriod"/>
            </a:pPr>
            <a:r>
              <a:rPr lang="en-US" dirty="0"/>
              <a:t>Select “Gap” in the box below “All observations for a chart are in one column.”</a:t>
            </a:r>
          </a:p>
          <a:p>
            <a:pPr marL="1234440" lvl="2" indent="-457200">
              <a:buFont typeface="+mj-lt"/>
              <a:buAutoNum type="arabicPeriod"/>
            </a:pPr>
            <a:r>
              <a:rPr lang="en-US" dirty="0"/>
              <a:t>Select “Sample” as the “Subgroup sizes.”</a:t>
            </a:r>
          </a:p>
          <a:p>
            <a:pPr marL="1234440" lvl="2" indent="-457200">
              <a:buFont typeface="+mj-lt"/>
              <a:buAutoNum type="arabicPeriod"/>
            </a:pPr>
            <a:r>
              <a:rPr lang="en-US" dirty="0"/>
              <a:t>Enter “0.5” as “Weight of EWMA.”</a:t>
            </a:r>
          </a:p>
          <a:p>
            <a:pPr marL="1234440" lvl="2" indent="-457200">
              <a:buFont typeface="+mj-lt"/>
              <a:buAutoNum type="arabicPeriod"/>
            </a:pPr>
            <a:r>
              <a:rPr lang="en-US" dirty="0"/>
              <a:t>Click “OK.”</a:t>
            </a:r>
          </a:p>
          <a:p>
            <a:pPr marL="1234440" lvl="2" indent="-457200">
              <a:buFont typeface="+mj-lt"/>
              <a:buAutoNum type="arabicPeriod"/>
            </a:pPr>
            <a:r>
              <a:rPr lang="en-US" dirty="0"/>
              <a:t>The EWMA chart appears in the newly-generated window.</a:t>
            </a:r>
          </a:p>
          <a:p>
            <a:endParaRPr lang="en-US" dirty="0"/>
          </a:p>
          <a:p>
            <a:endParaRPr lang="en-US" dirty="0"/>
          </a:p>
        </p:txBody>
      </p:sp>
      <p:sp>
        <p:nvSpPr>
          <p:cNvPr id="9" name="Date Placeholder 8">
            <a:extLst>
              <a:ext uri="{FF2B5EF4-FFF2-40B4-BE49-F238E27FC236}">
                <a16:creationId xmlns:a16="http://schemas.microsoft.com/office/drawing/2014/main" id="{FD1738AF-20CB-48E2-BE8E-199B272B702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488C2FD-A533-48B2-8402-BCA54C45F3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C2BDDCD-59F1-499A-829D-ABC7C143C90D}"/>
              </a:ext>
            </a:extLst>
          </p:cNvPr>
          <p:cNvSpPr>
            <a:spLocks noGrp="1"/>
          </p:cNvSpPr>
          <p:nvPr>
            <p:ph type="sldNum" sz="quarter" idx="4"/>
          </p:nvPr>
        </p:nvSpPr>
        <p:spPr/>
        <p:txBody>
          <a:bodyPr/>
          <a:lstStyle/>
          <a:p>
            <a:fld id="{28B83BC3-069B-46AF-A4E6-C99928E1A4FA}" type="slidenum">
              <a:rPr lang="en-US" smtClean="0"/>
              <a:pPr/>
              <a:t>1223</a:t>
            </a:fld>
            <a:endParaRPr lang="en-US" dirty="0"/>
          </a:p>
        </p:txBody>
      </p:sp>
    </p:spTree>
    <p:custDataLst>
      <p:tags r:id="rId1"/>
    </p:custDataLst>
    <p:extLst>
      <p:ext uri="{BB962C8B-B14F-4D97-AF65-F5344CB8AC3E}">
        <p14:creationId xmlns:p14="http://schemas.microsoft.com/office/powerpoint/2010/main" val="3065547562"/>
      </p:ext>
    </p:extLst>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Plot an EWMA Chart</a:t>
            </a:r>
          </a:p>
        </p:txBody>
      </p:sp>
      <p:pic>
        <p:nvPicPr>
          <p:cNvPr id="8" name="Picture 7"/>
          <p:cNvPicPr>
            <a:picLocks noChangeAspect="1"/>
          </p:cNvPicPr>
          <p:nvPr/>
        </p:nvPicPr>
        <p:blipFill>
          <a:blip r:embed="rId4"/>
          <a:stretch>
            <a:fillRect/>
          </a:stretch>
        </p:blipFill>
        <p:spPr>
          <a:xfrm>
            <a:off x="2032000" y="1371600"/>
            <a:ext cx="7315200" cy="4839285"/>
          </a:xfrm>
          <a:prstGeom prst="rect">
            <a:avLst/>
          </a:prstGeom>
        </p:spPr>
      </p:pic>
      <p:sp>
        <p:nvSpPr>
          <p:cNvPr id="9" name="Date Placeholder 8">
            <a:extLst>
              <a:ext uri="{FF2B5EF4-FFF2-40B4-BE49-F238E27FC236}">
                <a16:creationId xmlns:a16="http://schemas.microsoft.com/office/drawing/2014/main" id="{9DD8D80D-2C4C-45E4-AB6D-8507EF8923A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8B4AC0-9C0A-4AEC-9746-229713AA0C2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35C0DF7-A0D8-4791-8F91-2FBB089ADFEE}"/>
              </a:ext>
            </a:extLst>
          </p:cNvPr>
          <p:cNvSpPr>
            <a:spLocks noGrp="1"/>
          </p:cNvSpPr>
          <p:nvPr>
            <p:ph type="sldNum" sz="quarter" idx="4"/>
          </p:nvPr>
        </p:nvSpPr>
        <p:spPr/>
        <p:txBody>
          <a:bodyPr/>
          <a:lstStyle/>
          <a:p>
            <a:fld id="{28B83BC3-069B-46AF-A4E6-C99928E1A4FA}" type="slidenum">
              <a:rPr lang="en-US" smtClean="0"/>
              <a:pPr/>
              <a:t>1224</a:t>
            </a:fld>
            <a:endParaRPr lang="en-US" dirty="0"/>
          </a:p>
        </p:txBody>
      </p:sp>
    </p:spTree>
    <p:custDataLst>
      <p:tags r:id="rId1"/>
    </p:custDataLst>
    <p:extLst>
      <p:ext uri="{BB962C8B-B14F-4D97-AF65-F5344CB8AC3E}">
        <p14:creationId xmlns:p14="http://schemas.microsoft.com/office/powerpoint/2010/main" val="1570585337"/>
      </p:ext>
    </p:extLst>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Use Minitab to Plot an EWMA Chart</a:t>
            </a:r>
            <a:endParaRPr lang="en-US" dirty="0"/>
          </a:p>
        </p:txBody>
      </p:sp>
      <p:sp>
        <p:nvSpPr>
          <p:cNvPr id="5" name="Content Placeholder 4"/>
          <p:cNvSpPr>
            <a:spLocks noGrp="1"/>
          </p:cNvSpPr>
          <p:nvPr>
            <p:ph idx="1"/>
          </p:nvPr>
        </p:nvSpPr>
        <p:spPr>
          <a:xfrm>
            <a:off x="609600" y="1143000"/>
            <a:ext cx="4572000" cy="5486400"/>
          </a:xfrm>
        </p:spPr>
        <p:txBody>
          <a:bodyPr/>
          <a:lstStyle/>
          <a:p>
            <a:r>
              <a:rPr lang="en-US" b="1" dirty="0"/>
              <a:t>EWMA Chart Interpretation:</a:t>
            </a:r>
          </a:p>
          <a:p>
            <a:endParaRPr lang="en-US" b="1" dirty="0"/>
          </a:p>
          <a:p>
            <a:pPr lvl="1"/>
            <a:r>
              <a:rPr lang="en-US" dirty="0"/>
              <a:t>One data point falls beyond the upper control limit and we conclude that the process is out of control.</a:t>
            </a:r>
          </a:p>
          <a:p>
            <a:endParaRPr lang="en-US" dirty="0"/>
          </a:p>
          <a:p>
            <a:pPr lvl="1"/>
            <a:r>
              <a:rPr lang="en-US" dirty="0"/>
              <a:t>Further investigation is needed to discover the root cause for the outlier.</a:t>
            </a:r>
          </a:p>
          <a:p>
            <a:endParaRPr lang="en-US" dirty="0"/>
          </a:p>
        </p:txBody>
      </p:sp>
      <p:pic>
        <p:nvPicPr>
          <p:cNvPr id="14" name="Picture 13"/>
          <p:cNvPicPr>
            <a:picLocks noChangeAspect="1"/>
          </p:cNvPicPr>
          <p:nvPr/>
        </p:nvPicPr>
        <p:blipFill>
          <a:blip r:embed="rId4"/>
          <a:stretch>
            <a:fillRect/>
          </a:stretch>
        </p:blipFill>
        <p:spPr>
          <a:xfrm>
            <a:off x="5181600" y="1143000"/>
            <a:ext cx="5903205" cy="4198056"/>
          </a:xfrm>
          <a:prstGeom prst="rect">
            <a:avLst/>
          </a:prstGeom>
        </p:spPr>
      </p:pic>
      <p:sp>
        <p:nvSpPr>
          <p:cNvPr id="8" name="Date Placeholder 7">
            <a:extLst>
              <a:ext uri="{FF2B5EF4-FFF2-40B4-BE49-F238E27FC236}">
                <a16:creationId xmlns:a16="http://schemas.microsoft.com/office/drawing/2014/main" id="{CDCFDF4C-3EAD-4A2A-B606-6C3D0DEA19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5762AAE-765A-4F21-A30D-BD0743FA948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1866F0D-1DFB-4E06-B93D-82B58C483DA1}"/>
              </a:ext>
            </a:extLst>
          </p:cNvPr>
          <p:cNvSpPr>
            <a:spLocks noGrp="1"/>
          </p:cNvSpPr>
          <p:nvPr>
            <p:ph type="sldNum" sz="quarter" idx="4"/>
          </p:nvPr>
        </p:nvSpPr>
        <p:spPr/>
        <p:txBody>
          <a:bodyPr/>
          <a:lstStyle/>
          <a:p>
            <a:fld id="{28B83BC3-069B-46AF-A4E6-C99928E1A4FA}" type="slidenum">
              <a:rPr lang="en-US" smtClean="0"/>
              <a:pPr/>
              <a:t>1225</a:t>
            </a:fld>
            <a:endParaRPr lang="en-US" dirty="0"/>
          </a:p>
        </p:txBody>
      </p:sp>
    </p:spTree>
    <p:custDataLst>
      <p:tags r:id="rId1"/>
    </p:custDataLst>
    <p:extLst>
      <p:ext uri="{BB962C8B-B14F-4D97-AF65-F5344CB8AC3E}">
        <p14:creationId xmlns:p14="http://schemas.microsoft.com/office/powerpoint/2010/main" val="2114154121"/>
      </p:ext>
    </p:extLst>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5.2.10 Control Methods</a:t>
            </a:r>
          </a:p>
        </p:txBody>
      </p:sp>
      <p:sp>
        <p:nvSpPr>
          <p:cNvPr id="8" name="Date Placeholder 7">
            <a:extLst>
              <a:ext uri="{FF2B5EF4-FFF2-40B4-BE49-F238E27FC236}">
                <a16:creationId xmlns:a16="http://schemas.microsoft.com/office/drawing/2014/main" id="{A79C879B-529E-487A-B38C-76F45F8CEC8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870FE69-D450-402D-AAB0-356EAA86E7E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D16C850-8503-412D-9E8B-47C91331462B}"/>
              </a:ext>
            </a:extLst>
          </p:cNvPr>
          <p:cNvSpPr>
            <a:spLocks noGrp="1"/>
          </p:cNvSpPr>
          <p:nvPr>
            <p:ph type="sldNum" sz="quarter" idx="4"/>
          </p:nvPr>
        </p:nvSpPr>
        <p:spPr/>
        <p:txBody>
          <a:bodyPr/>
          <a:lstStyle/>
          <a:p>
            <a:fld id="{28B83BC3-069B-46AF-A4E6-C99928E1A4FA}" type="slidenum">
              <a:rPr lang="en-US" smtClean="0"/>
              <a:pPr/>
              <a:t>1226</a:t>
            </a:fld>
            <a:endParaRPr lang="en-US" dirty="0"/>
          </a:p>
        </p:txBody>
      </p:sp>
    </p:spTree>
    <p:custDataLst>
      <p:tags r:id="rId1"/>
    </p:custDataLst>
    <p:extLst>
      <p:ext uri="{BB962C8B-B14F-4D97-AF65-F5344CB8AC3E}">
        <p14:creationId xmlns:p14="http://schemas.microsoft.com/office/powerpoint/2010/main" val="1056235800"/>
      </p:ext>
    </p:extLst>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Control Methods</a:t>
            </a:r>
            <a:endParaRPr lang="en-US" dirty="0"/>
          </a:p>
        </p:txBody>
      </p:sp>
      <p:sp>
        <p:nvSpPr>
          <p:cNvPr id="3" name="Content Placeholder 2"/>
          <p:cNvSpPr>
            <a:spLocks noGrp="1"/>
          </p:cNvSpPr>
          <p:nvPr>
            <p:ph idx="1"/>
          </p:nvPr>
        </p:nvSpPr>
        <p:spPr/>
        <p:txBody>
          <a:bodyPr/>
          <a:lstStyle/>
          <a:p>
            <a:r>
              <a:rPr lang="en-US"/>
              <a:t>There are many control methods available to keep the process stable and minimize the variation.</a:t>
            </a:r>
          </a:p>
          <a:p>
            <a:endParaRPr lang="en-US"/>
          </a:p>
          <a:p>
            <a:r>
              <a:rPr lang="en-US"/>
              <a:t>Most common control methods:</a:t>
            </a:r>
          </a:p>
          <a:p>
            <a:pPr lvl="1"/>
            <a:r>
              <a:rPr lang="en-US"/>
              <a:t>SPC (statistical process control)</a:t>
            </a:r>
          </a:p>
          <a:p>
            <a:pPr lvl="1"/>
            <a:r>
              <a:rPr lang="en-US"/>
              <a:t>5S method</a:t>
            </a:r>
          </a:p>
          <a:p>
            <a:pPr lvl="1"/>
            <a:r>
              <a:rPr lang="en-US"/>
              <a:t>Kanban</a:t>
            </a:r>
          </a:p>
          <a:p>
            <a:pPr lvl="1"/>
            <a:r>
              <a:rPr lang="en-US"/>
              <a:t>Poka-Yoke (mistake proofing).</a:t>
            </a:r>
          </a:p>
          <a:p>
            <a:pPr lvl="1"/>
            <a:endParaRPr lang="en-US"/>
          </a:p>
          <a:p>
            <a:pPr lvl="1"/>
            <a:endParaRPr lang="en-US"/>
          </a:p>
          <a:p>
            <a:pPr lvl="1"/>
            <a:endParaRPr lang="en-US"/>
          </a:p>
          <a:p>
            <a:pPr lvl="1"/>
            <a:endParaRPr lang="en-US"/>
          </a:p>
          <a:p>
            <a:endParaRPr lang="en-US" dirty="0"/>
          </a:p>
        </p:txBody>
      </p:sp>
      <p:sp>
        <p:nvSpPr>
          <p:cNvPr id="9" name="Date Placeholder 8">
            <a:extLst>
              <a:ext uri="{FF2B5EF4-FFF2-40B4-BE49-F238E27FC236}">
                <a16:creationId xmlns:a16="http://schemas.microsoft.com/office/drawing/2014/main" id="{AFB07BED-D182-49C0-BCA8-E4A74F2240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577E910-D0F0-4B76-B352-18C10CEE036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E781EBB-9A6B-495E-A716-BDF04369342B}"/>
              </a:ext>
            </a:extLst>
          </p:cNvPr>
          <p:cNvSpPr>
            <a:spLocks noGrp="1"/>
          </p:cNvSpPr>
          <p:nvPr>
            <p:ph type="sldNum" sz="quarter" idx="4"/>
          </p:nvPr>
        </p:nvSpPr>
        <p:spPr/>
        <p:txBody>
          <a:bodyPr/>
          <a:lstStyle/>
          <a:p>
            <a:fld id="{28B83BC3-069B-46AF-A4E6-C99928E1A4FA}" type="slidenum">
              <a:rPr lang="en-US" smtClean="0"/>
              <a:pPr/>
              <a:t>1227</a:t>
            </a:fld>
            <a:endParaRPr lang="en-US" dirty="0"/>
          </a:p>
        </p:txBody>
      </p:sp>
    </p:spTree>
    <p:custDataLst>
      <p:tags r:id="rId1"/>
    </p:custDataLst>
    <p:extLst>
      <p:ext uri="{BB962C8B-B14F-4D97-AF65-F5344CB8AC3E}">
        <p14:creationId xmlns:p14="http://schemas.microsoft.com/office/powerpoint/2010/main" val="4262853934"/>
      </p:ext>
    </p:extLst>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SPC</a:t>
            </a:r>
            <a:endParaRPr lang="en-US" dirty="0"/>
          </a:p>
        </p:txBody>
      </p:sp>
      <p:sp>
        <p:nvSpPr>
          <p:cNvPr id="3" name="Content Placeholder 2"/>
          <p:cNvSpPr>
            <a:spLocks noGrp="1"/>
          </p:cNvSpPr>
          <p:nvPr>
            <p:ph idx="1"/>
          </p:nvPr>
        </p:nvSpPr>
        <p:spPr/>
        <p:txBody>
          <a:bodyPr/>
          <a:lstStyle/>
          <a:p>
            <a:r>
              <a:rPr lang="en-US" b="1" dirty="0"/>
              <a:t>SPC (Statistical Process Control) </a:t>
            </a:r>
            <a:r>
              <a:rPr lang="en-US" dirty="0"/>
              <a:t>is a quantitative control method to monitor the stability of the process performance by identifying the special cause variation in the process.</a:t>
            </a:r>
          </a:p>
          <a:p>
            <a:r>
              <a:rPr lang="en-US" dirty="0"/>
              <a:t>It uses control charts to detect the unanticipated changes in the process. </a:t>
            </a:r>
          </a:p>
          <a:p>
            <a:r>
              <a:rPr lang="en-US" dirty="0"/>
              <a:t>Which control chart to use depends on:</a:t>
            </a:r>
          </a:p>
          <a:p>
            <a:pPr lvl="1"/>
            <a:r>
              <a:rPr lang="en-US" dirty="0"/>
              <a:t>Whether the data are continuous or discrete</a:t>
            </a:r>
          </a:p>
          <a:p>
            <a:pPr lvl="1"/>
            <a:r>
              <a:rPr lang="en-US" dirty="0"/>
              <a:t>How large the subgroup size is</a:t>
            </a:r>
          </a:p>
          <a:p>
            <a:pPr lvl="1"/>
            <a:r>
              <a:rPr lang="en-US" dirty="0"/>
              <a:t>Whether the subgroup size is constant</a:t>
            </a:r>
          </a:p>
          <a:p>
            <a:pPr lvl="1"/>
            <a:r>
              <a:rPr lang="en-US" dirty="0"/>
              <a:t>Whether we are interested in measuring defects or defectives</a:t>
            </a:r>
          </a:p>
          <a:p>
            <a:pPr lvl="1"/>
            <a:r>
              <a:rPr lang="en-US" dirty="0"/>
              <a:t>Whether we are interested in detecting the shifts in the process mean.</a:t>
            </a:r>
          </a:p>
        </p:txBody>
      </p:sp>
      <p:sp>
        <p:nvSpPr>
          <p:cNvPr id="9" name="Date Placeholder 8">
            <a:extLst>
              <a:ext uri="{FF2B5EF4-FFF2-40B4-BE49-F238E27FC236}">
                <a16:creationId xmlns:a16="http://schemas.microsoft.com/office/drawing/2014/main" id="{5368AAF5-7A70-48F6-89F5-8E1236E1974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43D552A-242E-49EE-8DDE-A429705FE2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8953535-8552-4FE1-94D9-3D537F7CF40A}"/>
              </a:ext>
            </a:extLst>
          </p:cNvPr>
          <p:cNvSpPr>
            <a:spLocks noGrp="1"/>
          </p:cNvSpPr>
          <p:nvPr>
            <p:ph type="sldNum" sz="quarter" idx="4"/>
          </p:nvPr>
        </p:nvSpPr>
        <p:spPr/>
        <p:txBody>
          <a:bodyPr/>
          <a:lstStyle/>
          <a:p>
            <a:fld id="{28B83BC3-069B-46AF-A4E6-C99928E1A4FA}" type="slidenum">
              <a:rPr lang="en-US" smtClean="0"/>
              <a:pPr/>
              <a:t>1228</a:t>
            </a:fld>
            <a:endParaRPr lang="en-US" dirty="0"/>
          </a:p>
        </p:txBody>
      </p:sp>
    </p:spTree>
    <p:custDataLst>
      <p:tags r:id="rId1"/>
    </p:custDataLst>
    <p:extLst>
      <p:ext uri="{BB962C8B-B14F-4D97-AF65-F5344CB8AC3E}">
        <p14:creationId xmlns:p14="http://schemas.microsoft.com/office/powerpoint/2010/main" val="2331658906"/>
      </p:ext>
    </p:extLst>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5S</a:t>
            </a:r>
            <a:endParaRPr lang="en-US" dirty="0"/>
          </a:p>
        </p:txBody>
      </p:sp>
      <p:sp>
        <p:nvSpPr>
          <p:cNvPr id="3" name="Content Placeholder 2"/>
          <p:cNvSpPr>
            <a:spLocks noGrp="1"/>
          </p:cNvSpPr>
          <p:nvPr>
            <p:ph idx="1"/>
          </p:nvPr>
        </p:nvSpPr>
        <p:spPr/>
        <p:txBody>
          <a:bodyPr/>
          <a:lstStyle/>
          <a:p>
            <a:r>
              <a:rPr lang="en-US" b="1" dirty="0"/>
              <a:t>5S</a:t>
            </a:r>
            <a:r>
              <a:rPr lang="en-US" dirty="0"/>
              <a:t> is a systematic approach of cleaning and organizing the workplace.</a:t>
            </a:r>
          </a:p>
          <a:p>
            <a:pPr lvl="1"/>
            <a:r>
              <a:rPr lang="en-US" dirty="0" err="1"/>
              <a:t>Seiri</a:t>
            </a:r>
            <a:r>
              <a:rPr lang="en-US" dirty="0"/>
              <a:t> (sorting)</a:t>
            </a:r>
          </a:p>
          <a:p>
            <a:pPr lvl="1"/>
            <a:r>
              <a:rPr lang="en-US" dirty="0" err="1"/>
              <a:t>Seiton</a:t>
            </a:r>
            <a:r>
              <a:rPr lang="en-US" dirty="0"/>
              <a:t> (straightening)</a:t>
            </a:r>
          </a:p>
          <a:p>
            <a:pPr lvl="1"/>
            <a:r>
              <a:rPr lang="en-US" dirty="0" err="1"/>
              <a:t>Seiso</a:t>
            </a:r>
            <a:r>
              <a:rPr lang="en-US" dirty="0"/>
              <a:t> (shining)</a:t>
            </a:r>
          </a:p>
          <a:p>
            <a:pPr lvl="1"/>
            <a:r>
              <a:rPr lang="en-US" dirty="0" err="1"/>
              <a:t>Seiketsu</a:t>
            </a:r>
            <a:r>
              <a:rPr lang="en-US" dirty="0"/>
              <a:t> (standardizing)</a:t>
            </a:r>
          </a:p>
          <a:p>
            <a:pPr lvl="1"/>
            <a:r>
              <a:rPr lang="en-US" dirty="0" err="1"/>
              <a:t>Shisuke</a:t>
            </a:r>
            <a:r>
              <a:rPr lang="en-US" dirty="0"/>
              <a:t> (sustaining)</a:t>
            </a:r>
          </a:p>
          <a:p>
            <a:endParaRPr lang="en-US" dirty="0"/>
          </a:p>
        </p:txBody>
      </p:sp>
      <p:sp>
        <p:nvSpPr>
          <p:cNvPr id="9" name="Date Placeholder 8">
            <a:extLst>
              <a:ext uri="{FF2B5EF4-FFF2-40B4-BE49-F238E27FC236}">
                <a16:creationId xmlns:a16="http://schemas.microsoft.com/office/drawing/2014/main" id="{124349EB-9884-4143-9672-4D6528157AB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A0CE422-6DFE-4DD7-8343-34DA1FF8FCF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1D1FEDC-9DD2-4F3F-AF1A-60673746FA79}"/>
              </a:ext>
            </a:extLst>
          </p:cNvPr>
          <p:cNvSpPr>
            <a:spLocks noGrp="1"/>
          </p:cNvSpPr>
          <p:nvPr>
            <p:ph type="sldNum" sz="quarter" idx="4"/>
          </p:nvPr>
        </p:nvSpPr>
        <p:spPr/>
        <p:txBody>
          <a:bodyPr/>
          <a:lstStyle/>
          <a:p>
            <a:fld id="{28B83BC3-069B-46AF-A4E6-C99928E1A4FA}" type="slidenum">
              <a:rPr lang="en-US" smtClean="0"/>
              <a:pPr/>
              <a:t>1229</a:t>
            </a:fld>
            <a:endParaRPr lang="en-US" dirty="0"/>
          </a:p>
        </p:txBody>
      </p:sp>
    </p:spTree>
    <p:custDataLst>
      <p:tags r:id="rId1"/>
    </p:custDataLst>
    <p:extLst>
      <p:ext uri="{BB962C8B-B14F-4D97-AF65-F5344CB8AC3E}">
        <p14:creationId xmlns:p14="http://schemas.microsoft.com/office/powerpoint/2010/main" val="326008223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Charts</a:t>
            </a:r>
          </a:p>
        </p:txBody>
      </p:sp>
      <p:sp>
        <p:nvSpPr>
          <p:cNvPr id="3" name="Content Placeholder 2"/>
          <p:cNvSpPr>
            <a:spLocks noGrp="1"/>
          </p:cNvSpPr>
          <p:nvPr>
            <p:ph idx="1"/>
          </p:nvPr>
        </p:nvSpPr>
        <p:spPr/>
        <p:txBody>
          <a:bodyPr>
            <a:normAutofit/>
          </a:bodyPr>
          <a:lstStyle/>
          <a:p>
            <a:r>
              <a:rPr lang="en-US" dirty="0"/>
              <a:t>Case study time!</a:t>
            </a:r>
          </a:p>
          <a:p>
            <a:pPr lvl="1"/>
            <a:r>
              <a:rPr lang="en-US" dirty="0"/>
              <a:t>Next we will use Minitab to run Pareto charts on exactly the same data set.</a:t>
            </a:r>
          </a:p>
          <a:p>
            <a:pPr lvl="1"/>
            <a:r>
              <a:rPr lang="en-US" dirty="0"/>
              <a:t>Open the Minitab data file labeled Pareto and follow the instructions over the next few pages to run Pareto charts in Minitab.</a:t>
            </a:r>
          </a:p>
          <a:p>
            <a:pPr lvl="1"/>
            <a:endParaRPr lang="en-US" dirty="0"/>
          </a:p>
        </p:txBody>
      </p:sp>
      <p:sp>
        <p:nvSpPr>
          <p:cNvPr id="7" name="Date Placeholder 6">
            <a:extLst>
              <a:ext uri="{FF2B5EF4-FFF2-40B4-BE49-F238E27FC236}">
                <a16:creationId xmlns:a16="http://schemas.microsoft.com/office/drawing/2014/main" id="{1CA8FBE9-6F9C-4BC5-AD66-99B01289C11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D69AC9-B349-4D5A-8735-9EDB036BCA6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917E89F-7F5B-4926-8875-DAD1C827BC82}"/>
              </a:ext>
            </a:extLst>
          </p:cNvPr>
          <p:cNvSpPr>
            <a:spLocks noGrp="1"/>
          </p:cNvSpPr>
          <p:nvPr>
            <p:ph type="sldNum" sz="quarter" idx="4"/>
          </p:nvPr>
        </p:nvSpPr>
        <p:spPr/>
        <p:txBody>
          <a:bodyPr/>
          <a:lstStyle/>
          <a:p>
            <a:fld id="{28B83BC3-069B-46AF-A4E6-C99928E1A4FA}" type="slidenum">
              <a:rPr lang="en-US" smtClean="0"/>
              <a:pPr/>
              <a:t>123</a:t>
            </a:fld>
            <a:endParaRPr lang="en-US" dirty="0"/>
          </a:p>
        </p:txBody>
      </p:sp>
    </p:spTree>
    <p:custDataLst>
      <p:tags r:id="rId1"/>
    </p:custDataLst>
    <p:extLst>
      <p:ext uri="{BB962C8B-B14F-4D97-AF65-F5344CB8AC3E}">
        <p14:creationId xmlns:p14="http://schemas.microsoft.com/office/powerpoint/2010/main" val="4093554939"/>
      </p:ext>
    </p:extLst>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Kanban</a:t>
            </a:r>
          </a:p>
        </p:txBody>
      </p:sp>
      <p:sp>
        <p:nvSpPr>
          <p:cNvPr id="3" name="Content Placeholder 2"/>
          <p:cNvSpPr>
            <a:spLocks noGrp="1"/>
          </p:cNvSpPr>
          <p:nvPr>
            <p:ph idx="1"/>
          </p:nvPr>
        </p:nvSpPr>
        <p:spPr/>
        <p:txBody>
          <a:bodyPr>
            <a:normAutofit/>
          </a:bodyPr>
          <a:lstStyle/>
          <a:p>
            <a:r>
              <a:rPr lang="en-US" dirty="0"/>
              <a:t>A</a:t>
            </a:r>
            <a:r>
              <a:rPr lang="en-US" b="1" dirty="0"/>
              <a:t> Kanban</a:t>
            </a:r>
            <a:r>
              <a:rPr lang="en-US" dirty="0"/>
              <a:t> system is a demand-driven system.</a:t>
            </a:r>
          </a:p>
          <a:p>
            <a:endParaRPr lang="en-US" dirty="0"/>
          </a:p>
          <a:p>
            <a:r>
              <a:rPr lang="en-US" dirty="0"/>
              <a:t>The customer demand is the signal to trigger or pull the production. </a:t>
            </a:r>
          </a:p>
          <a:p>
            <a:endParaRPr lang="en-US" dirty="0"/>
          </a:p>
          <a:p>
            <a:r>
              <a:rPr lang="en-US" dirty="0"/>
              <a:t>Products are made only to meet the immediate demand. When there is no demand, there is no production.</a:t>
            </a:r>
          </a:p>
          <a:p>
            <a:endParaRPr lang="en-US" dirty="0"/>
          </a:p>
          <a:p>
            <a:r>
              <a:rPr lang="en-US" dirty="0"/>
              <a:t>It was designed to reduce the waste in inventory and increase the speed of responding to immediate demand.</a:t>
            </a:r>
          </a:p>
          <a:p>
            <a:endParaRPr lang="en-US" dirty="0"/>
          </a:p>
        </p:txBody>
      </p:sp>
      <p:sp>
        <p:nvSpPr>
          <p:cNvPr id="9" name="Date Placeholder 8">
            <a:extLst>
              <a:ext uri="{FF2B5EF4-FFF2-40B4-BE49-F238E27FC236}">
                <a16:creationId xmlns:a16="http://schemas.microsoft.com/office/drawing/2014/main" id="{1B1D3131-ED18-490C-A55E-5F8A2834628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E832FD1-7165-4FFB-BAAB-A73DC02F515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E031099-D310-4EB5-96A7-91FA6B41614A}"/>
              </a:ext>
            </a:extLst>
          </p:cNvPr>
          <p:cNvSpPr>
            <a:spLocks noGrp="1"/>
          </p:cNvSpPr>
          <p:nvPr>
            <p:ph type="sldNum" sz="quarter" idx="4"/>
          </p:nvPr>
        </p:nvSpPr>
        <p:spPr/>
        <p:txBody>
          <a:bodyPr/>
          <a:lstStyle/>
          <a:p>
            <a:fld id="{28B83BC3-069B-46AF-A4E6-C99928E1A4FA}" type="slidenum">
              <a:rPr lang="en-US" smtClean="0"/>
              <a:pPr/>
              <a:t>1230</a:t>
            </a:fld>
            <a:endParaRPr lang="en-US" dirty="0"/>
          </a:p>
        </p:txBody>
      </p:sp>
    </p:spTree>
    <p:custDataLst>
      <p:tags r:id="rId1"/>
    </p:custDataLst>
    <p:extLst>
      <p:ext uri="{BB962C8B-B14F-4D97-AF65-F5344CB8AC3E}">
        <p14:creationId xmlns:p14="http://schemas.microsoft.com/office/powerpoint/2010/main" val="156595148"/>
      </p:ext>
    </p:extLst>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Poka-Yoke</a:t>
            </a:r>
          </a:p>
        </p:txBody>
      </p:sp>
      <p:sp>
        <p:nvSpPr>
          <p:cNvPr id="3" name="Content Placeholder 2"/>
          <p:cNvSpPr>
            <a:spLocks noGrp="1"/>
          </p:cNvSpPr>
          <p:nvPr>
            <p:ph idx="1"/>
          </p:nvPr>
        </p:nvSpPr>
        <p:spPr/>
        <p:txBody>
          <a:bodyPr>
            <a:normAutofit/>
          </a:bodyPr>
          <a:lstStyle/>
          <a:p>
            <a:r>
              <a:rPr lang="en-US" b="1" dirty="0"/>
              <a:t>Poka-yoke</a:t>
            </a:r>
            <a:r>
              <a:rPr lang="en-US" dirty="0"/>
              <a:t> is a mechanism to eliminate the defects as early as possible in the process.</a:t>
            </a:r>
          </a:p>
          <a:p>
            <a:endParaRPr lang="en-US" dirty="0"/>
          </a:p>
          <a:p>
            <a:r>
              <a:rPr lang="en-US" dirty="0"/>
              <a:t>Contact Method</a:t>
            </a:r>
          </a:p>
          <a:p>
            <a:pPr lvl="1"/>
            <a:r>
              <a:rPr lang="en-US" dirty="0"/>
              <a:t>Use of the shape, color, size, or any other physical attributes of the items</a:t>
            </a:r>
          </a:p>
          <a:p>
            <a:endParaRPr lang="en-US" dirty="0"/>
          </a:p>
          <a:p>
            <a:r>
              <a:rPr lang="en-US" dirty="0"/>
              <a:t>Constant Number Method</a:t>
            </a:r>
          </a:p>
          <a:p>
            <a:pPr lvl="1"/>
            <a:r>
              <a:rPr lang="en-US" dirty="0"/>
              <a:t>Use of a fixed number to make sure a certain number of motions are completed</a:t>
            </a:r>
          </a:p>
          <a:p>
            <a:endParaRPr lang="en-US" dirty="0"/>
          </a:p>
          <a:p>
            <a:r>
              <a:rPr lang="en-US" dirty="0"/>
              <a:t>Sequence Method</a:t>
            </a:r>
          </a:p>
          <a:p>
            <a:pPr lvl="1"/>
            <a:r>
              <a:rPr lang="en-US" dirty="0"/>
              <a:t>Use of a checklist to make sure all the prescribed process steps are followed in the right order.</a:t>
            </a:r>
          </a:p>
          <a:p>
            <a:endParaRPr lang="en-US" dirty="0"/>
          </a:p>
          <a:p>
            <a:endParaRPr lang="en-US" dirty="0"/>
          </a:p>
        </p:txBody>
      </p:sp>
      <p:sp>
        <p:nvSpPr>
          <p:cNvPr id="9" name="Date Placeholder 8">
            <a:extLst>
              <a:ext uri="{FF2B5EF4-FFF2-40B4-BE49-F238E27FC236}">
                <a16:creationId xmlns:a16="http://schemas.microsoft.com/office/drawing/2014/main" id="{051ADBB3-38E3-4A97-A6DD-7302333A253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DD43175-D5E2-4AA4-B314-E0775CBBF41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46AC0A8-4286-4F64-BF71-AA8DCF42DC6F}"/>
              </a:ext>
            </a:extLst>
          </p:cNvPr>
          <p:cNvSpPr>
            <a:spLocks noGrp="1"/>
          </p:cNvSpPr>
          <p:nvPr>
            <p:ph type="sldNum" sz="quarter" idx="4"/>
          </p:nvPr>
        </p:nvSpPr>
        <p:spPr/>
        <p:txBody>
          <a:bodyPr/>
          <a:lstStyle/>
          <a:p>
            <a:fld id="{28B83BC3-069B-46AF-A4E6-C99928E1A4FA}" type="slidenum">
              <a:rPr lang="en-US" smtClean="0"/>
              <a:pPr/>
              <a:t>1231</a:t>
            </a:fld>
            <a:endParaRPr lang="en-US" dirty="0"/>
          </a:p>
        </p:txBody>
      </p:sp>
    </p:spTree>
    <p:custDataLst>
      <p:tags r:id="rId1"/>
    </p:custDataLst>
    <p:extLst>
      <p:ext uri="{BB962C8B-B14F-4D97-AF65-F5344CB8AC3E}">
        <p14:creationId xmlns:p14="http://schemas.microsoft.com/office/powerpoint/2010/main" val="3366099635"/>
      </p:ext>
    </p:extLst>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5.2.11 Control Chart Anatomy</a:t>
            </a:r>
          </a:p>
        </p:txBody>
      </p:sp>
      <p:sp>
        <p:nvSpPr>
          <p:cNvPr id="8" name="Date Placeholder 7">
            <a:extLst>
              <a:ext uri="{FF2B5EF4-FFF2-40B4-BE49-F238E27FC236}">
                <a16:creationId xmlns:a16="http://schemas.microsoft.com/office/drawing/2014/main" id="{CB9D95BB-1413-4B52-93EC-0447F99B65C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30ED90A-4C1F-428E-9611-B18C6710E4C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0E9B1C7-11E3-45EB-A834-8B3BEBB81D15}"/>
              </a:ext>
            </a:extLst>
          </p:cNvPr>
          <p:cNvSpPr>
            <a:spLocks noGrp="1"/>
          </p:cNvSpPr>
          <p:nvPr>
            <p:ph type="sldNum" sz="quarter" idx="4"/>
          </p:nvPr>
        </p:nvSpPr>
        <p:spPr/>
        <p:txBody>
          <a:bodyPr/>
          <a:lstStyle/>
          <a:p>
            <a:fld id="{28B83BC3-069B-46AF-A4E6-C99928E1A4FA}" type="slidenum">
              <a:rPr lang="en-US" smtClean="0"/>
              <a:pPr/>
              <a:t>1232</a:t>
            </a:fld>
            <a:endParaRPr lang="en-US" dirty="0"/>
          </a:p>
        </p:txBody>
      </p:sp>
    </p:spTree>
    <p:custDataLst>
      <p:tags r:id="rId1"/>
    </p:custDataLst>
    <p:extLst>
      <p:ext uri="{BB962C8B-B14F-4D97-AF65-F5344CB8AC3E}">
        <p14:creationId xmlns:p14="http://schemas.microsoft.com/office/powerpoint/2010/main" val="2570648047"/>
      </p:ext>
    </p:extLst>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Calculations Summary</a:t>
            </a:r>
          </a:p>
        </p:txBody>
      </p:sp>
      <p:pic>
        <p:nvPicPr>
          <p:cNvPr id="7" name="Picture 3"/>
          <p:cNvPicPr>
            <a:picLocks noGrp="1" noChangeAspect="1" noChangeArrowheads="1"/>
          </p:cNvPicPr>
          <p:nvPr>
            <p:ph idx="1"/>
          </p:nvPr>
        </p:nvPicPr>
        <p:blipFill>
          <a:blip r:embed="rId4" cstate="print"/>
          <a:stretch>
            <a:fillRect/>
          </a:stretch>
        </p:blipFill>
        <p:spPr bwMode="auto">
          <a:xfrm>
            <a:off x="2374900" y="1072194"/>
            <a:ext cx="6629400" cy="5569906"/>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1DC8B16A-6D7E-4720-90F8-B42ADA18CE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A05450E-BED2-4A61-890E-B22E9D2B028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E03F617-2B0D-47FC-B1C9-889B0CAF0E7E}"/>
              </a:ext>
            </a:extLst>
          </p:cNvPr>
          <p:cNvSpPr>
            <a:spLocks noGrp="1"/>
          </p:cNvSpPr>
          <p:nvPr>
            <p:ph type="sldNum" sz="quarter" idx="4"/>
          </p:nvPr>
        </p:nvSpPr>
        <p:spPr/>
        <p:txBody>
          <a:bodyPr/>
          <a:lstStyle/>
          <a:p>
            <a:fld id="{28B83BC3-069B-46AF-A4E6-C99928E1A4FA}" type="slidenum">
              <a:rPr lang="en-US" smtClean="0"/>
              <a:pPr/>
              <a:t>1233</a:t>
            </a:fld>
            <a:endParaRPr lang="en-US" dirty="0"/>
          </a:p>
        </p:txBody>
      </p:sp>
    </p:spTree>
    <p:custDataLst>
      <p:tags r:id="rId1"/>
    </p:custDataLst>
    <p:extLst>
      <p:ext uri="{BB962C8B-B14F-4D97-AF65-F5344CB8AC3E}">
        <p14:creationId xmlns:p14="http://schemas.microsoft.com/office/powerpoint/2010/main" val="3063698316"/>
      </p:ext>
    </p:extLst>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 Constants</a:t>
            </a:r>
          </a:p>
        </p:txBody>
      </p:sp>
      <p:pic>
        <p:nvPicPr>
          <p:cNvPr id="131074" name="Picture 2"/>
          <p:cNvPicPr>
            <a:picLocks noChangeAspect="1" noChangeArrowheads="1"/>
          </p:cNvPicPr>
          <p:nvPr/>
        </p:nvPicPr>
        <p:blipFill>
          <a:blip r:embed="rId4" cstate="print"/>
          <a:srcRect/>
          <a:stretch>
            <a:fillRect/>
          </a:stretch>
        </p:blipFill>
        <p:spPr bwMode="auto">
          <a:xfrm>
            <a:off x="751965" y="1600201"/>
            <a:ext cx="9875269" cy="3946859"/>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F3A4A689-A3CD-4EFE-ADED-99975352A0A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D979572-4579-4EF1-90B0-D1CA645B2B4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9D22EE1-3CB7-48DC-BC63-8B9AC4BEA448}"/>
              </a:ext>
            </a:extLst>
          </p:cNvPr>
          <p:cNvSpPr>
            <a:spLocks noGrp="1"/>
          </p:cNvSpPr>
          <p:nvPr>
            <p:ph type="sldNum" sz="quarter" idx="4"/>
          </p:nvPr>
        </p:nvSpPr>
        <p:spPr/>
        <p:txBody>
          <a:bodyPr/>
          <a:lstStyle/>
          <a:p>
            <a:fld id="{28B83BC3-069B-46AF-A4E6-C99928E1A4FA}" type="slidenum">
              <a:rPr lang="en-US" smtClean="0"/>
              <a:pPr/>
              <a:t>1234</a:t>
            </a:fld>
            <a:endParaRPr lang="en-US" dirty="0"/>
          </a:p>
        </p:txBody>
      </p:sp>
    </p:spTree>
    <p:custDataLst>
      <p:tags r:id="rId1"/>
    </p:custDataLst>
    <p:extLst>
      <p:ext uri="{BB962C8B-B14F-4D97-AF65-F5344CB8AC3E}">
        <p14:creationId xmlns:p14="http://schemas.microsoft.com/office/powerpoint/2010/main" val="3174867406"/>
      </p:ext>
    </p:extLst>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Unnatural Patterns</a:t>
            </a:r>
          </a:p>
        </p:txBody>
      </p:sp>
      <p:sp>
        <p:nvSpPr>
          <p:cNvPr id="3" name="Content Placeholder 2"/>
          <p:cNvSpPr>
            <a:spLocks noGrp="1"/>
          </p:cNvSpPr>
          <p:nvPr>
            <p:ph idx="1"/>
          </p:nvPr>
        </p:nvSpPr>
        <p:spPr/>
        <p:txBody>
          <a:bodyPr>
            <a:normAutofit/>
          </a:bodyPr>
          <a:lstStyle/>
          <a:p>
            <a:r>
              <a:rPr lang="en-US" dirty="0"/>
              <a:t>If there are </a:t>
            </a:r>
            <a:r>
              <a:rPr lang="en-US" i="1" dirty="0"/>
              <a:t>unnatural patterns </a:t>
            </a:r>
            <a:r>
              <a:rPr lang="en-US" dirty="0"/>
              <a:t>in the control chart of a process, we consider the process out of statistical control.</a:t>
            </a:r>
          </a:p>
          <a:p>
            <a:endParaRPr lang="en-US" dirty="0"/>
          </a:p>
          <a:p>
            <a:r>
              <a:rPr lang="en-US" dirty="0"/>
              <a:t>Typical unnatural patterns in control charts:</a:t>
            </a:r>
          </a:p>
          <a:p>
            <a:pPr lvl="1"/>
            <a:r>
              <a:rPr lang="en-US" dirty="0"/>
              <a:t>Outliers</a:t>
            </a:r>
          </a:p>
          <a:p>
            <a:pPr lvl="1"/>
            <a:r>
              <a:rPr lang="en-US" dirty="0"/>
              <a:t>Trending</a:t>
            </a:r>
          </a:p>
          <a:p>
            <a:pPr lvl="1"/>
            <a:r>
              <a:rPr lang="en-US" dirty="0"/>
              <a:t>Cycling</a:t>
            </a:r>
          </a:p>
          <a:p>
            <a:pPr lvl="1"/>
            <a:r>
              <a:rPr lang="en-US" dirty="0"/>
              <a:t>Auto-correlative</a:t>
            </a:r>
          </a:p>
          <a:p>
            <a:pPr lvl="1"/>
            <a:r>
              <a:rPr lang="en-US" dirty="0"/>
              <a:t>Mixture.</a:t>
            </a:r>
          </a:p>
          <a:p>
            <a:endParaRPr lang="en-US" dirty="0"/>
          </a:p>
          <a:p>
            <a:r>
              <a:rPr lang="en-US" dirty="0"/>
              <a:t>A process is </a:t>
            </a:r>
            <a:r>
              <a:rPr lang="en-US" i="1" dirty="0"/>
              <a:t>in control </a:t>
            </a:r>
            <a:r>
              <a:rPr lang="en-US" dirty="0"/>
              <a:t>if all the data points on the control chart are randomly spread out within the control limits.</a:t>
            </a:r>
          </a:p>
          <a:p>
            <a:endParaRPr lang="en-US" dirty="0"/>
          </a:p>
        </p:txBody>
      </p:sp>
      <p:sp>
        <p:nvSpPr>
          <p:cNvPr id="9" name="Date Placeholder 8">
            <a:extLst>
              <a:ext uri="{FF2B5EF4-FFF2-40B4-BE49-F238E27FC236}">
                <a16:creationId xmlns:a16="http://schemas.microsoft.com/office/drawing/2014/main" id="{33384AFD-B4FB-4453-BC60-A5597484F2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79FF467-1F8F-4A6E-869A-E2ECAB7881B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F8A3AAE-1B5B-4199-9C26-B6CFEE0BC42D}"/>
              </a:ext>
            </a:extLst>
          </p:cNvPr>
          <p:cNvSpPr>
            <a:spLocks noGrp="1"/>
          </p:cNvSpPr>
          <p:nvPr>
            <p:ph type="sldNum" sz="quarter" idx="4"/>
          </p:nvPr>
        </p:nvSpPr>
        <p:spPr/>
        <p:txBody>
          <a:bodyPr/>
          <a:lstStyle/>
          <a:p>
            <a:fld id="{28B83BC3-069B-46AF-A4E6-C99928E1A4FA}" type="slidenum">
              <a:rPr lang="en-US" smtClean="0"/>
              <a:pPr/>
              <a:t>1235</a:t>
            </a:fld>
            <a:endParaRPr lang="en-US" dirty="0"/>
          </a:p>
        </p:txBody>
      </p:sp>
    </p:spTree>
    <p:custDataLst>
      <p:tags r:id="rId1"/>
    </p:custDataLst>
    <p:extLst>
      <p:ext uri="{BB962C8B-B14F-4D97-AF65-F5344CB8AC3E}">
        <p14:creationId xmlns:p14="http://schemas.microsoft.com/office/powerpoint/2010/main" val="1339938937"/>
      </p:ext>
    </p:extLst>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b="1" dirty="0"/>
              <a:t>Western Electric Rules </a:t>
            </a:r>
            <a:r>
              <a:rPr lang="en-US" dirty="0"/>
              <a:t>are the most popular decision rules to detect unnatural patterns in the control charts. They are a group of tests for special causes in a process.</a:t>
            </a:r>
          </a:p>
          <a:p>
            <a:endParaRPr lang="en-US" dirty="0"/>
          </a:p>
          <a:p>
            <a:r>
              <a:rPr lang="en-US" dirty="0"/>
              <a:t>The area between the upper and lower control limits is separated into six subzones.</a:t>
            </a:r>
          </a:p>
          <a:p>
            <a:pPr lvl="1"/>
            <a:r>
              <a:rPr lang="en-US" dirty="0"/>
              <a:t>Zone A: between two and three standard deviations from the center line</a:t>
            </a:r>
          </a:p>
          <a:p>
            <a:pPr lvl="1"/>
            <a:r>
              <a:rPr lang="en-US" dirty="0"/>
              <a:t>Zone B: between one and two standard deviations from the center line</a:t>
            </a:r>
          </a:p>
          <a:p>
            <a:pPr lvl="1"/>
            <a:r>
              <a:rPr lang="en-US" dirty="0"/>
              <a:t>Zone C: within one standard deviation from the center line.</a:t>
            </a:r>
          </a:p>
          <a:p>
            <a:pPr lvl="1"/>
            <a:endParaRPr lang="en-US" sz="2400" dirty="0"/>
          </a:p>
        </p:txBody>
      </p:sp>
      <p:sp>
        <p:nvSpPr>
          <p:cNvPr id="9" name="Date Placeholder 8">
            <a:extLst>
              <a:ext uri="{FF2B5EF4-FFF2-40B4-BE49-F238E27FC236}">
                <a16:creationId xmlns:a16="http://schemas.microsoft.com/office/drawing/2014/main" id="{3DD9632D-EAE1-4A29-8A15-F95D0B287F9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C5AB067-CD9F-4C73-B01B-1563E01ED16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7FD652D-CCB7-4232-81E9-D104541B92E5}"/>
              </a:ext>
            </a:extLst>
          </p:cNvPr>
          <p:cNvSpPr>
            <a:spLocks noGrp="1"/>
          </p:cNvSpPr>
          <p:nvPr>
            <p:ph type="sldNum" sz="quarter" idx="4"/>
          </p:nvPr>
        </p:nvSpPr>
        <p:spPr/>
        <p:txBody>
          <a:bodyPr/>
          <a:lstStyle/>
          <a:p>
            <a:fld id="{28B83BC3-069B-46AF-A4E6-C99928E1A4FA}" type="slidenum">
              <a:rPr lang="en-US" smtClean="0"/>
              <a:pPr/>
              <a:t>1236</a:t>
            </a:fld>
            <a:endParaRPr lang="en-US" dirty="0"/>
          </a:p>
        </p:txBody>
      </p:sp>
    </p:spTree>
    <p:custDataLst>
      <p:tags r:id="rId1"/>
    </p:custDataLst>
    <p:extLst>
      <p:ext uri="{BB962C8B-B14F-4D97-AF65-F5344CB8AC3E}">
        <p14:creationId xmlns:p14="http://schemas.microsoft.com/office/powerpoint/2010/main" val="2231460268"/>
      </p:ext>
    </p:extLst>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lnSpcReduction="10000"/>
          </a:bodyPr>
          <a:lstStyle/>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Zone A: three sigma zone</a:t>
            </a:r>
          </a:p>
          <a:p>
            <a:r>
              <a:rPr lang="en-US" sz="2200" dirty="0"/>
              <a:t>Zone B: two sigma zone</a:t>
            </a:r>
          </a:p>
          <a:p>
            <a:r>
              <a:rPr lang="en-US" sz="2200" dirty="0"/>
              <a:t>Zone C: one sigma zone</a:t>
            </a:r>
          </a:p>
          <a:p>
            <a:endParaRPr lang="en-US" sz="2200" dirty="0"/>
          </a:p>
          <a:p>
            <a:r>
              <a:rPr lang="en-US" sz="2200" dirty="0"/>
              <a:t>If a data point falls onto the dividing line of two consecutive zones, the point belongs to the outer zone.</a:t>
            </a:r>
          </a:p>
          <a:p>
            <a:endParaRPr lang="en-US" dirty="0"/>
          </a:p>
        </p:txBody>
      </p:sp>
      <p:grpSp>
        <p:nvGrpSpPr>
          <p:cNvPr id="19" name="Group 18"/>
          <p:cNvGrpSpPr/>
          <p:nvPr/>
        </p:nvGrpSpPr>
        <p:grpSpPr>
          <a:xfrm>
            <a:off x="2014596" y="1676400"/>
            <a:ext cx="7248411" cy="2209800"/>
            <a:chOff x="947794" y="2743200"/>
            <a:chExt cx="7248411" cy="2209800"/>
          </a:xfrm>
        </p:grpSpPr>
        <p:grpSp>
          <p:nvGrpSpPr>
            <p:cNvPr id="12" name="Group 11"/>
            <p:cNvGrpSpPr/>
            <p:nvPr/>
          </p:nvGrpSpPr>
          <p:grpSpPr>
            <a:xfrm>
              <a:off x="947794" y="2743200"/>
              <a:ext cx="7248411" cy="2209800"/>
              <a:chOff x="947794" y="2743200"/>
              <a:chExt cx="7248411" cy="2209800"/>
            </a:xfrm>
          </p:grpSpPr>
          <p:pic>
            <p:nvPicPr>
              <p:cNvPr id="5" name="Picture 2"/>
              <p:cNvPicPr>
                <a:picLocks noChangeAspect="1" noChangeArrowheads="1"/>
              </p:cNvPicPr>
              <p:nvPr/>
            </p:nvPicPr>
            <p:blipFill>
              <a:blip r:embed="rId4" cstate="print"/>
              <a:srcRect/>
              <a:stretch>
                <a:fillRect/>
              </a:stretch>
            </p:blipFill>
            <p:spPr bwMode="auto">
              <a:xfrm>
                <a:off x="947794" y="2743200"/>
                <a:ext cx="7248411" cy="22098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cxnSp>
            <p:nvCxnSpPr>
              <p:cNvPr id="7" name="Straight Connector 6"/>
              <p:cNvCxnSpPr/>
              <p:nvPr/>
            </p:nvCxnSpPr>
            <p:spPr>
              <a:xfrm>
                <a:off x="1524000" y="34861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524000" y="3200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524000" y="434340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524000" y="4057650"/>
                <a:ext cx="6477000" cy="7620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1295400" y="3424535"/>
              <a:ext cx="407484" cy="461665"/>
            </a:xfrm>
            <a:prstGeom prst="rect">
              <a:avLst/>
            </a:prstGeom>
            <a:noFill/>
          </p:spPr>
          <p:txBody>
            <a:bodyPr wrap="none" rtlCol="0">
              <a:spAutoFit/>
            </a:bodyPr>
            <a:lstStyle/>
            <a:p>
              <a:r>
                <a:rPr lang="en-US" sz="2400" b="1" dirty="0">
                  <a:solidFill>
                    <a:srgbClr val="0070C0"/>
                  </a:solidFill>
                </a:rPr>
                <a:t>C</a:t>
              </a:r>
            </a:p>
          </p:txBody>
        </p:sp>
        <p:sp>
          <p:nvSpPr>
            <p:cNvPr id="14" name="TextBox 13"/>
            <p:cNvSpPr txBox="1"/>
            <p:nvPr/>
          </p:nvSpPr>
          <p:spPr>
            <a:xfrm>
              <a:off x="1295400" y="3121967"/>
              <a:ext cx="407484" cy="461665"/>
            </a:xfrm>
            <a:prstGeom prst="rect">
              <a:avLst/>
            </a:prstGeom>
            <a:noFill/>
          </p:spPr>
          <p:txBody>
            <a:bodyPr wrap="none" rtlCol="0">
              <a:spAutoFit/>
            </a:bodyPr>
            <a:lstStyle/>
            <a:p>
              <a:r>
                <a:rPr lang="en-US" sz="2400" b="1" dirty="0">
                  <a:solidFill>
                    <a:srgbClr val="0070C0"/>
                  </a:solidFill>
                </a:rPr>
                <a:t>B</a:t>
              </a:r>
            </a:p>
          </p:txBody>
        </p:sp>
        <p:sp>
          <p:nvSpPr>
            <p:cNvPr id="15" name="TextBox 14"/>
            <p:cNvSpPr txBox="1"/>
            <p:nvPr/>
          </p:nvSpPr>
          <p:spPr>
            <a:xfrm>
              <a:off x="1295400" y="2819400"/>
              <a:ext cx="407484" cy="461665"/>
            </a:xfrm>
            <a:prstGeom prst="rect">
              <a:avLst/>
            </a:prstGeom>
            <a:noFill/>
          </p:spPr>
          <p:txBody>
            <a:bodyPr wrap="none" rtlCol="0">
              <a:spAutoFit/>
            </a:bodyPr>
            <a:lstStyle/>
            <a:p>
              <a:r>
                <a:rPr lang="en-US" sz="2400" b="1" dirty="0">
                  <a:solidFill>
                    <a:srgbClr val="0070C0"/>
                  </a:solidFill>
                </a:rPr>
                <a:t>A</a:t>
              </a:r>
            </a:p>
          </p:txBody>
        </p:sp>
        <p:sp>
          <p:nvSpPr>
            <p:cNvPr id="16" name="TextBox 15"/>
            <p:cNvSpPr txBox="1"/>
            <p:nvPr/>
          </p:nvSpPr>
          <p:spPr>
            <a:xfrm>
              <a:off x="1295400" y="4267200"/>
              <a:ext cx="407484" cy="461665"/>
            </a:xfrm>
            <a:prstGeom prst="rect">
              <a:avLst/>
            </a:prstGeom>
            <a:noFill/>
          </p:spPr>
          <p:txBody>
            <a:bodyPr wrap="none" rtlCol="0">
              <a:spAutoFit/>
            </a:bodyPr>
            <a:lstStyle/>
            <a:p>
              <a:r>
                <a:rPr lang="en-US" sz="2400" b="1" dirty="0">
                  <a:solidFill>
                    <a:srgbClr val="0070C0"/>
                  </a:solidFill>
                </a:rPr>
                <a:t>A</a:t>
              </a:r>
            </a:p>
          </p:txBody>
        </p:sp>
        <p:sp>
          <p:nvSpPr>
            <p:cNvPr id="17" name="TextBox 16"/>
            <p:cNvSpPr txBox="1"/>
            <p:nvPr/>
          </p:nvSpPr>
          <p:spPr>
            <a:xfrm>
              <a:off x="1295400" y="4034135"/>
              <a:ext cx="407484" cy="461665"/>
            </a:xfrm>
            <a:prstGeom prst="rect">
              <a:avLst/>
            </a:prstGeom>
            <a:noFill/>
          </p:spPr>
          <p:txBody>
            <a:bodyPr wrap="none" rtlCol="0">
              <a:spAutoFit/>
            </a:bodyPr>
            <a:lstStyle/>
            <a:p>
              <a:r>
                <a:rPr lang="en-US" sz="2400" b="1" dirty="0">
                  <a:solidFill>
                    <a:srgbClr val="0070C0"/>
                  </a:solidFill>
                </a:rPr>
                <a:t>B</a:t>
              </a:r>
            </a:p>
          </p:txBody>
        </p:sp>
        <p:sp>
          <p:nvSpPr>
            <p:cNvPr id="18" name="TextBox 17"/>
            <p:cNvSpPr txBox="1"/>
            <p:nvPr/>
          </p:nvSpPr>
          <p:spPr>
            <a:xfrm>
              <a:off x="1295400" y="3733800"/>
              <a:ext cx="407484" cy="461665"/>
            </a:xfrm>
            <a:prstGeom prst="rect">
              <a:avLst/>
            </a:prstGeom>
            <a:noFill/>
          </p:spPr>
          <p:txBody>
            <a:bodyPr wrap="none" rtlCol="0">
              <a:spAutoFit/>
            </a:bodyPr>
            <a:lstStyle/>
            <a:p>
              <a:r>
                <a:rPr lang="en-US" sz="2400" b="1" dirty="0">
                  <a:solidFill>
                    <a:srgbClr val="0070C0"/>
                  </a:solidFill>
                </a:rPr>
                <a:t>C</a:t>
              </a:r>
            </a:p>
          </p:txBody>
        </p:sp>
      </p:grpSp>
      <p:grpSp>
        <p:nvGrpSpPr>
          <p:cNvPr id="34" name="Group 33"/>
          <p:cNvGrpSpPr/>
          <p:nvPr/>
        </p:nvGrpSpPr>
        <p:grpSpPr>
          <a:xfrm>
            <a:off x="6858000" y="1219200"/>
            <a:ext cx="2980124" cy="609600"/>
            <a:chOff x="5428586" y="1447800"/>
            <a:chExt cx="2980124" cy="609600"/>
          </a:xfrm>
        </p:grpSpPr>
        <p:cxnSp>
          <p:nvCxnSpPr>
            <p:cNvPr id="22" name="Straight Arrow Connector 21"/>
            <p:cNvCxnSpPr>
              <a:stCxn id="24" idx="1"/>
            </p:cNvCxnSpPr>
            <p:nvPr/>
          </p:nvCxnSpPr>
          <p:spPr>
            <a:xfrm flipH="1">
              <a:off x="5428586" y="1632466"/>
              <a:ext cx="743614" cy="42493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172200" y="1447800"/>
              <a:ext cx="2236510" cy="369332"/>
            </a:xfrm>
            <a:prstGeom prst="rect">
              <a:avLst/>
            </a:prstGeom>
            <a:noFill/>
          </p:spPr>
          <p:txBody>
            <a:bodyPr wrap="none" rtlCol="0">
              <a:spAutoFit/>
            </a:bodyPr>
            <a:lstStyle/>
            <a:p>
              <a:r>
                <a:rPr lang="en-US" b="1" dirty="0">
                  <a:solidFill>
                    <a:srgbClr val="FF0000"/>
                  </a:solidFill>
                </a:rPr>
                <a:t>Upper control limit</a:t>
              </a:r>
            </a:p>
          </p:txBody>
        </p:sp>
      </p:grpSp>
      <p:grpSp>
        <p:nvGrpSpPr>
          <p:cNvPr id="33" name="Group 32"/>
          <p:cNvGrpSpPr/>
          <p:nvPr/>
        </p:nvGrpSpPr>
        <p:grpSpPr>
          <a:xfrm>
            <a:off x="6629401" y="3581400"/>
            <a:ext cx="3152400" cy="826532"/>
            <a:chOff x="5269134" y="3810000"/>
            <a:chExt cx="3152400" cy="826532"/>
          </a:xfrm>
        </p:grpSpPr>
        <p:cxnSp>
          <p:nvCxnSpPr>
            <p:cNvPr id="26" name="Straight Arrow Connector 25"/>
            <p:cNvCxnSpPr>
              <a:stCxn id="29" idx="1"/>
            </p:cNvCxnSpPr>
            <p:nvPr/>
          </p:nvCxnSpPr>
          <p:spPr>
            <a:xfrm flipH="1" flipV="1">
              <a:off x="5269134" y="3810000"/>
              <a:ext cx="903066" cy="64186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72200" y="4267200"/>
              <a:ext cx="2249334" cy="369332"/>
            </a:xfrm>
            <a:prstGeom prst="rect">
              <a:avLst/>
            </a:prstGeom>
            <a:noFill/>
          </p:spPr>
          <p:txBody>
            <a:bodyPr wrap="none" rtlCol="0">
              <a:spAutoFit/>
            </a:bodyPr>
            <a:lstStyle/>
            <a:p>
              <a:r>
                <a:rPr lang="en-US" b="1" dirty="0">
                  <a:solidFill>
                    <a:srgbClr val="FF0000"/>
                  </a:solidFill>
                </a:rPr>
                <a:t>Lower control limit</a:t>
              </a:r>
            </a:p>
          </p:txBody>
        </p:sp>
      </p:grpSp>
      <p:cxnSp>
        <p:nvCxnSpPr>
          <p:cNvPr id="31" name="Straight Arrow Connector 30"/>
          <p:cNvCxnSpPr>
            <a:stCxn id="37" idx="1"/>
          </p:cNvCxnSpPr>
          <p:nvPr/>
        </p:nvCxnSpPr>
        <p:spPr>
          <a:xfrm flipH="1" flipV="1">
            <a:off x="5410200" y="2667000"/>
            <a:ext cx="1905000" cy="2242066"/>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7315200" y="4724400"/>
            <a:ext cx="1377300" cy="369332"/>
          </a:xfrm>
          <a:prstGeom prst="rect">
            <a:avLst/>
          </a:prstGeom>
          <a:noFill/>
        </p:spPr>
        <p:txBody>
          <a:bodyPr wrap="none" rtlCol="0">
            <a:spAutoFit/>
          </a:bodyPr>
          <a:lstStyle/>
          <a:p>
            <a:r>
              <a:rPr lang="en-US" b="1" dirty="0">
                <a:solidFill>
                  <a:srgbClr val="00B050"/>
                </a:solidFill>
              </a:rPr>
              <a:t>Center line</a:t>
            </a:r>
          </a:p>
        </p:txBody>
      </p:sp>
      <p:cxnSp>
        <p:nvCxnSpPr>
          <p:cNvPr id="39" name="Straight Arrow Connector 38"/>
          <p:cNvCxnSpPr>
            <a:stCxn id="42" idx="1"/>
          </p:cNvCxnSpPr>
          <p:nvPr/>
        </p:nvCxnSpPr>
        <p:spPr>
          <a:xfrm flipH="1">
            <a:off x="4038601" y="1415534"/>
            <a:ext cx="1465952" cy="11730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04553" y="1230868"/>
            <a:ext cx="1531188" cy="369332"/>
          </a:xfrm>
          <a:prstGeom prst="rect">
            <a:avLst/>
          </a:prstGeom>
          <a:noFill/>
        </p:spPr>
        <p:txBody>
          <a:bodyPr wrap="none" rtlCol="0">
            <a:spAutoFit/>
          </a:bodyPr>
          <a:lstStyle/>
          <a:p>
            <a:r>
              <a:rPr lang="en-US" b="1" dirty="0"/>
              <a:t>Observation</a:t>
            </a:r>
          </a:p>
        </p:txBody>
      </p:sp>
      <p:sp>
        <p:nvSpPr>
          <p:cNvPr id="23" name="Date Placeholder 22">
            <a:extLst>
              <a:ext uri="{FF2B5EF4-FFF2-40B4-BE49-F238E27FC236}">
                <a16:creationId xmlns:a16="http://schemas.microsoft.com/office/drawing/2014/main" id="{E6AFAB98-262B-41FB-ABFD-8C4CA30EF1E2}"/>
              </a:ext>
            </a:extLst>
          </p:cNvPr>
          <p:cNvSpPr>
            <a:spLocks noGrp="1"/>
          </p:cNvSpPr>
          <p:nvPr>
            <p:ph type="dt" sz="half" idx="2"/>
          </p:nvPr>
        </p:nvSpPr>
        <p:spPr/>
        <p:txBody>
          <a:bodyPr/>
          <a:lstStyle/>
          <a:p>
            <a:r>
              <a:rPr lang="en-US"/>
              <a:t>Lean Six Sigma Training - MTB</a:t>
            </a:r>
            <a:endParaRPr lang="en-US" sz="1600" dirty="0"/>
          </a:p>
        </p:txBody>
      </p:sp>
      <p:sp>
        <p:nvSpPr>
          <p:cNvPr id="25" name="Footer Placeholder 24">
            <a:extLst>
              <a:ext uri="{FF2B5EF4-FFF2-40B4-BE49-F238E27FC236}">
                <a16:creationId xmlns:a16="http://schemas.microsoft.com/office/drawing/2014/main" id="{E02AAC97-9FEB-4424-80D8-205C28106F72}"/>
              </a:ext>
            </a:extLst>
          </p:cNvPr>
          <p:cNvSpPr>
            <a:spLocks noGrp="1"/>
          </p:cNvSpPr>
          <p:nvPr>
            <p:ph type="ftr" sz="quarter" idx="3"/>
          </p:nvPr>
        </p:nvSpPr>
        <p:spPr/>
        <p:txBody>
          <a:bodyPr/>
          <a:lstStyle/>
          <a:p>
            <a:r>
              <a:rPr lang="en-US"/>
              <a:t>© Grand Valley State University</a:t>
            </a:r>
            <a:endParaRPr lang="en-US" sz="1600" dirty="0"/>
          </a:p>
        </p:txBody>
      </p:sp>
      <p:sp>
        <p:nvSpPr>
          <p:cNvPr id="27" name="Slide Number Placeholder 26">
            <a:extLst>
              <a:ext uri="{FF2B5EF4-FFF2-40B4-BE49-F238E27FC236}">
                <a16:creationId xmlns:a16="http://schemas.microsoft.com/office/drawing/2014/main" id="{FCF5D2FF-79FA-4421-A074-80D0E694685D}"/>
              </a:ext>
            </a:extLst>
          </p:cNvPr>
          <p:cNvSpPr>
            <a:spLocks noGrp="1"/>
          </p:cNvSpPr>
          <p:nvPr>
            <p:ph type="sldNum" sz="quarter" idx="4"/>
          </p:nvPr>
        </p:nvSpPr>
        <p:spPr/>
        <p:txBody>
          <a:bodyPr/>
          <a:lstStyle/>
          <a:p>
            <a:fld id="{28B83BC3-069B-46AF-A4E6-C99928E1A4FA}" type="slidenum">
              <a:rPr lang="en-US" smtClean="0"/>
              <a:pPr/>
              <a:t>1237</a:t>
            </a:fld>
            <a:endParaRPr lang="en-US" dirty="0"/>
          </a:p>
        </p:txBody>
      </p:sp>
    </p:spTree>
    <p:custDataLst>
      <p:tags r:id="rId1"/>
    </p:custDataLst>
    <p:extLst>
      <p:ext uri="{BB962C8B-B14F-4D97-AF65-F5344CB8AC3E}">
        <p14:creationId xmlns:p14="http://schemas.microsoft.com/office/powerpoint/2010/main" val="3063603852"/>
      </p:ext>
    </p:extLst>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24200" y="1828800"/>
            <a:ext cx="6781800" cy="4419600"/>
            <a:chOff x="2895600" y="3179956"/>
            <a:chExt cx="5029200" cy="3373244"/>
          </a:xfrm>
        </p:grpSpPr>
        <p:pic>
          <p:nvPicPr>
            <p:cNvPr id="18434" name="Picture 2"/>
            <p:cNvPicPr>
              <a:picLocks noChangeAspect="1" noChangeArrowheads="1"/>
            </p:cNvPicPr>
            <p:nvPr/>
          </p:nvPicPr>
          <p:blipFill>
            <a:blip r:embed="rId4" cstate="print"/>
            <a:srcRect/>
            <a:stretch>
              <a:fillRect/>
            </a:stretch>
          </p:blipFill>
          <p:spPr bwMode="auto">
            <a:xfrm>
              <a:off x="2895600" y="3179956"/>
              <a:ext cx="5029200" cy="3373244"/>
            </a:xfrm>
            <a:prstGeom prst="rect">
              <a:avLst/>
            </a:prstGeom>
            <a:noFill/>
            <a:ln w="9525">
              <a:noFill/>
              <a:miter lim="800000"/>
              <a:headEnd/>
              <a:tailEnd/>
            </a:ln>
          </p:spPr>
        </p:pic>
        <p:sp>
          <p:nvSpPr>
            <p:cNvPr id="6" name="Oval 5"/>
            <p:cNvSpPr/>
            <p:nvPr/>
          </p:nvSpPr>
          <p:spPr>
            <a:xfrm>
              <a:off x="5410200" y="3581400"/>
              <a:ext cx="457200" cy="457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1: 1 point more than 3 standard deviations from the center line (i.e., 1 point beyond zone A)</a:t>
            </a:r>
          </a:p>
        </p:txBody>
      </p:sp>
      <p:sp>
        <p:nvSpPr>
          <p:cNvPr id="11" name="Date Placeholder 10">
            <a:extLst>
              <a:ext uri="{FF2B5EF4-FFF2-40B4-BE49-F238E27FC236}">
                <a16:creationId xmlns:a16="http://schemas.microsoft.com/office/drawing/2014/main" id="{8AE0F769-2338-4AC3-AD20-FE83269F3290}"/>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096C8CE-FACA-4BAC-9AE5-F74B5F7BFB5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E7B66DB4-CF9C-4F6A-8BA0-7FFB2A25FABE}"/>
              </a:ext>
            </a:extLst>
          </p:cNvPr>
          <p:cNvSpPr>
            <a:spLocks noGrp="1"/>
          </p:cNvSpPr>
          <p:nvPr>
            <p:ph type="sldNum" sz="quarter" idx="4"/>
          </p:nvPr>
        </p:nvSpPr>
        <p:spPr/>
        <p:txBody>
          <a:bodyPr/>
          <a:lstStyle/>
          <a:p>
            <a:fld id="{28B83BC3-069B-46AF-A4E6-C99928E1A4FA}" type="slidenum">
              <a:rPr lang="en-US" smtClean="0"/>
              <a:pPr/>
              <a:t>1238</a:t>
            </a:fld>
            <a:endParaRPr lang="en-US" dirty="0"/>
          </a:p>
        </p:txBody>
      </p:sp>
    </p:spTree>
    <p:custDataLst>
      <p:tags r:id="rId1"/>
    </p:custDataLst>
    <p:extLst>
      <p:ext uri="{BB962C8B-B14F-4D97-AF65-F5344CB8AC3E}">
        <p14:creationId xmlns:p14="http://schemas.microsoft.com/office/powerpoint/2010/main" val="4145682558"/>
      </p:ext>
    </p:extLst>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895600" y="1981200"/>
            <a:ext cx="6713482" cy="4648200"/>
            <a:chOff x="2590799" y="2819400"/>
            <a:chExt cx="5570483" cy="4038600"/>
          </a:xfrm>
        </p:grpSpPr>
        <p:pic>
          <p:nvPicPr>
            <p:cNvPr id="19458" name="Picture 2"/>
            <p:cNvPicPr>
              <a:picLocks noChangeAspect="1" noChangeArrowheads="1"/>
            </p:cNvPicPr>
            <p:nvPr/>
          </p:nvPicPr>
          <p:blipFill>
            <a:blip r:embed="rId4" cstate="print"/>
            <a:srcRect/>
            <a:stretch>
              <a:fillRect/>
            </a:stretch>
          </p:blipFill>
          <p:spPr bwMode="auto">
            <a:xfrm>
              <a:off x="2590799" y="2819400"/>
              <a:ext cx="5570483" cy="4038600"/>
            </a:xfrm>
            <a:prstGeom prst="rect">
              <a:avLst/>
            </a:prstGeom>
            <a:noFill/>
            <a:ln w="9525">
              <a:noFill/>
              <a:miter lim="800000"/>
              <a:headEnd/>
              <a:tailEnd/>
            </a:ln>
          </p:spPr>
        </p:pic>
        <p:sp>
          <p:nvSpPr>
            <p:cNvPr id="6" name="Oval 5"/>
            <p:cNvSpPr/>
            <p:nvPr/>
          </p:nvSpPr>
          <p:spPr>
            <a:xfrm>
              <a:off x="3352800" y="4419600"/>
              <a:ext cx="3276600"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2: 9 points in a row on the same side of the center line</a:t>
            </a:r>
          </a:p>
        </p:txBody>
      </p:sp>
      <p:sp>
        <p:nvSpPr>
          <p:cNvPr id="11" name="Date Placeholder 10">
            <a:extLst>
              <a:ext uri="{FF2B5EF4-FFF2-40B4-BE49-F238E27FC236}">
                <a16:creationId xmlns:a16="http://schemas.microsoft.com/office/drawing/2014/main" id="{41792971-C81E-4749-8890-A09DFE85B80F}"/>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DCE02D6F-B476-485E-878B-0A908DD01B2D}"/>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66C777F-FBCD-4E14-AD45-304F0BF9F66E}"/>
              </a:ext>
            </a:extLst>
          </p:cNvPr>
          <p:cNvSpPr>
            <a:spLocks noGrp="1"/>
          </p:cNvSpPr>
          <p:nvPr>
            <p:ph type="sldNum" sz="quarter" idx="4"/>
          </p:nvPr>
        </p:nvSpPr>
        <p:spPr/>
        <p:txBody>
          <a:bodyPr/>
          <a:lstStyle/>
          <a:p>
            <a:fld id="{28B83BC3-069B-46AF-A4E6-C99928E1A4FA}" type="slidenum">
              <a:rPr lang="en-US" smtClean="0"/>
              <a:pPr/>
              <a:t>1239</a:t>
            </a:fld>
            <a:endParaRPr lang="en-US" dirty="0"/>
          </a:p>
        </p:txBody>
      </p:sp>
    </p:spTree>
    <p:custDataLst>
      <p:tags r:id="rId1"/>
    </p:custDataLst>
    <p:extLst>
      <p:ext uri="{BB962C8B-B14F-4D97-AF65-F5344CB8AC3E}">
        <p14:creationId xmlns:p14="http://schemas.microsoft.com/office/powerpoint/2010/main" val="228519392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3" name="Content Placeholder 2"/>
          <p:cNvSpPr>
            <a:spLocks noGrp="1"/>
          </p:cNvSpPr>
          <p:nvPr>
            <p:ph idx="1"/>
          </p:nvPr>
        </p:nvSpPr>
        <p:spPr/>
        <p:txBody>
          <a:bodyPr>
            <a:normAutofit/>
          </a:bodyPr>
          <a:lstStyle/>
          <a:p>
            <a:r>
              <a:rPr lang="en-US" dirty="0"/>
              <a:t>Steps to generate a Pareto chart using Minitab:</a:t>
            </a:r>
          </a:p>
          <a:p>
            <a:pPr marL="1234440" lvl="2" indent="-457200">
              <a:buFont typeface="+mj-lt"/>
              <a:buAutoNum type="arabicPeriod"/>
            </a:pPr>
            <a:r>
              <a:rPr lang="en-US" dirty="0"/>
              <a:t>Open the spreadsheet with the count data for individual categories.</a:t>
            </a:r>
          </a:p>
          <a:p>
            <a:pPr marL="1234440" lvl="2" indent="-457200">
              <a:buFont typeface="+mj-lt"/>
              <a:buAutoNum type="arabicPeriod"/>
            </a:pPr>
            <a:r>
              <a:rPr lang="en-US" dirty="0"/>
              <a:t>Click on Stat → Quality Tools → Pareto Chart.</a:t>
            </a:r>
          </a:p>
          <a:p>
            <a:pPr marL="1234440" lvl="2" indent="-457200">
              <a:buFont typeface="+mj-lt"/>
              <a:buAutoNum type="arabicPeriod"/>
            </a:pPr>
            <a:r>
              <a:rPr lang="en-US" dirty="0"/>
              <a:t>A new window with the title “Pareto Chart” pops up.</a:t>
            </a:r>
          </a:p>
          <a:p>
            <a:pPr marL="1234440" lvl="2" indent="-457200">
              <a:buFont typeface="+mj-lt"/>
              <a:buAutoNum type="arabicPeriod"/>
            </a:pPr>
            <a:r>
              <a:rPr lang="en-US" dirty="0"/>
              <a:t>Select “Category” into the box “Defects or attribute data in” and “Count” into the box “Frequency in.”</a:t>
            </a:r>
          </a:p>
          <a:p>
            <a:pPr marL="1234440" lvl="2" indent="-457200">
              <a:buFont typeface="+mj-lt"/>
              <a:buAutoNum type="arabicPeriod"/>
            </a:pPr>
            <a:r>
              <a:rPr lang="en-US" dirty="0"/>
              <a:t>Click “OK.”</a:t>
            </a:r>
          </a:p>
          <a:p>
            <a:pPr marL="1234440" lvl="2" indent="-457200">
              <a:buFont typeface="+mj-lt"/>
              <a:buAutoNum type="arabicPeriod"/>
            </a:pPr>
            <a:r>
              <a:rPr lang="en-US" dirty="0"/>
              <a:t>The Pareto chart is created in a newly-generated window.</a:t>
            </a:r>
          </a:p>
          <a:p>
            <a:pPr lvl="1"/>
            <a:endParaRPr lang="en-US" dirty="0"/>
          </a:p>
          <a:p>
            <a:pPr lvl="1"/>
            <a:endParaRPr lang="en-US" dirty="0"/>
          </a:p>
          <a:p>
            <a:endParaRPr lang="en-US" dirty="0"/>
          </a:p>
        </p:txBody>
      </p:sp>
      <p:sp>
        <p:nvSpPr>
          <p:cNvPr id="6" name="Date Placeholder 5">
            <a:extLst>
              <a:ext uri="{FF2B5EF4-FFF2-40B4-BE49-F238E27FC236}">
                <a16:creationId xmlns:a16="http://schemas.microsoft.com/office/drawing/2014/main" id="{71650246-6A84-4906-9D9E-CCB6B33BF13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7813E2E-C6E9-4BA7-9C62-47F87B8419A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A0237AE-FA09-418B-8F53-41B40879CB76}"/>
              </a:ext>
            </a:extLst>
          </p:cNvPr>
          <p:cNvSpPr>
            <a:spLocks noGrp="1"/>
          </p:cNvSpPr>
          <p:nvPr>
            <p:ph type="sldNum" sz="quarter" idx="4"/>
          </p:nvPr>
        </p:nvSpPr>
        <p:spPr/>
        <p:txBody>
          <a:bodyPr/>
          <a:lstStyle/>
          <a:p>
            <a:fld id="{28B83BC3-069B-46AF-A4E6-C99928E1A4FA}" type="slidenum">
              <a:rPr lang="en-US" smtClean="0"/>
              <a:pPr/>
              <a:t>124</a:t>
            </a:fld>
            <a:endParaRPr lang="en-US" dirty="0"/>
          </a:p>
        </p:txBody>
      </p:sp>
    </p:spTree>
    <p:custDataLst>
      <p:tags r:id="rId1"/>
    </p:custDataLst>
    <p:extLst>
      <p:ext uri="{BB962C8B-B14F-4D97-AF65-F5344CB8AC3E}">
        <p14:creationId xmlns:p14="http://schemas.microsoft.com/office/powerpoint/2010/main" val="913006061"/>
      </p:ext>
    </p:extLst>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3: 6 points in a row steadily increasing or steadily decreasing</a:t>
            </a:r>
          </a:p>
        </p:txBody>
      </p:sp>
      <p:grpSp>
        <p:nvGrpSpPr>
          <p:cNvPr id="8" name="Group 7"/>
          <p:cNvGrpSpPr/>
          <p:nvPr/>
        </p:nvGrpSpPr>
        <p:grpSpPr>
          <a:xfrm>
            <a:off x="3048001" y="1905000"/>
            <a:ext cx="6943725" cy="4724400"/>
            <a:chOff x="2514600" y="2819400"/>
            <a:chExt cx="5953125" cy="3810000"/>
          </a:xfrm>
        </p:grpSpPr>
        <p:pic>
          <p:nvPicPr>
            <p:cNvPr id="20483" name="Picture 3"/>
            <p:cNvPicPr>
              <a:picLocks noChangeAspect="1" noChangeArrowheads="1"/>
            </p:cNvPicPr>
            <p:nvPr/>
          </p:nvPicPr>
          <p:blipFill>
            <a:blip r:embed="rId4" cstate="print"/>
            <a:srcRect/>
            <a:stretch>
              <a:fillRect/>
            </a:stretch>
          </p:blipFill>
          <p:spPr bwMode="auto">
            <a:xfrm>
              <a:off x="2514600" y="2819400"/>
              <a:ext cx="5953125" cy="3810000"/>
            </a:xfrm>
            <a:prstGeom prst="rect">
              <a:avLst/>
            </a:prstGeom>
            <a:noFill/>
            <a:ln w="9525">
              <a:noFill/>
              <a:miter lim="800000"/>
              <a:headEnd/>
              <a:tailEnd/>
            </a:ln>
          </p:spPr>
        </p:pic>
        <p:sp>
          <p:nvSpPr>
            <p:cNvPr id="6" name="Oval 5"/>
            <p:cNvSpPr/>
            <p:nvPr/>
          </p:nvSpPr>
          <p:spPr>
            <a:xfrm rot="1529740">
              <a:off x="3006887" y="3962281"/>
              <a:ext cx="3323847" cy="6096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4EE06AF0-3DBF-4EB2-A6A3-AE2790F55010}"/>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4E8CB1FD-4635-4F36-86E7-880159BA08BC}"/>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15EEF81D-0498-46A3-BD88-73D56E74C49D}"/>
              </a:ext>
            </a:extLst>
          </p:cNvPr>
          <p:cNvSpPr>
            <a:spLocks noGrp="1"/>
          </p:cNvSpPr>
          <p:nvPr>
            <p:ph type="sldNum" sz="quarter" idx="4"/>
          </p:nvPr>
        </p:nvSpPr>
        <p:spPr/>
        <p:txBody>
          <a:bodyPr/>
          <a:lstStyle/>
          <a:p>
            <a:fld id="{28B83BC3-069B-46AF-A4E6-C99928E1A4FA}" type="slidenum">
              <a:rPr lang="en-US" smtClean="0"/>
              <a:pPr/>
              <a:t>1240</a:t>
            </a:fld>
            <a:endParaRPr lang="en-US" dirty="0"/>
          </a:p>
        </p:txBody>
      </p:sp>
    </p:spTree>
    <p:custDataLst>
      <p:tags r:id="rId1"/>
    </p:custDataLst>
    <p:extLst>
      <p:ext uri="{BB962C8B-B14F-4D97-AF65-F5344CB8AC3E}">
        <p14:creationId xmlns:p14="http://schemas.microsoft.com/office/powerpoint/2010/main" val="1470735813"/>
      </p:ext>
    </p:extLst>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4: 14 points in a row alternating up and down</a:t>
            </a:r>
          </a:p>
        </p:txBody>
      </p:sp>
      <p:grpSp>
        <p:nvGrpSpPr>
          <p:cNvPr id="7" name="Group 6"/>
          <p:cNvGrpSpPr/>
          <p:nvPr/>
        </p:nvGrpSpPr>
        <p:grpSpPr>
          <a:xfrm>
            <a:off x="3048000" y="1981200"/>
            <a:ext cx="6858000" cy="4648200"/>
            <a:chOff x="2232717" y="2819400"/>
            <a:chExt cx="6073083" cy="4038600"/>
          </a:xfrm>
        </p:grpSpPr>
        <p:pic>
          <p:nvPicPr>
            <p:cNvPr id="21506" name="Picture 2"/>
            <p:cNvPicPr>
              <a:picLocks noChangeAspect="1" noChangeArrowheads="1"/>
            </p:cNvPicPr>
            <p:nvPr/>
          </p:nvPicPr>
          <p:blipFill>
            <a:blip r:embed="rId4" cstate="print"/>
            <a:srcRect/>
            <a:stretch>
              <a:fillRect/>
            </a:stretch>
          </p:blipFill>
          <p:spPr bwMode="auto">
            <a:xfrm>
              <a:off x="2232717" y="2819400"/>
              <a:ext cx="6073083" cy="4038600"/>
            </a:xfrm>
            <a:prstGeom prst="rect">
              <a:avLst/>
            </a:prstGeom>
            <a:noFill/>
            <a:ln w="9525">
              <a:noFill/>
              <a:miter lim="800000"/>
              <a:headEnd/>
              <a:tailEnd/>
            </a:ln>
          </p:spPr>
        </p:pic>
        <p:sp>
          <p:nvSpPr>
            <p:cNvPr id="6" name="Oval 5"/>
            <p:cNvSpPr/>
            <p:nvPr/>
          </p:nvSpPr>
          <p:spPr>
            <a:xfrm>
              <a:off x="2625887" y="3505200"/>
              <a:ext cx="4536913" cy="1905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74AEEE5A-2700-4C3B-9AFC-E00E71AA06B7}"/>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B906FE72-EBEA-4F8C-9D9E-613A06C1203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442D2C88-FD06-4EF0-B098-E2EA2BF519AD}"/>
              </a:ext>
            </a:extLst>
          </p:cNvPr>
          <p:cNvSpPr>
            <a:spLocks noGrp="1"/>
          </p:cNvSpPr>
          <p:nvPr>
            <p:ph type="sldNum" sz="quarter" idx="4"/>
          </p:nvPr>
        </p:nvSpPr>
        <p:spPr/>
        <p:txBody>
          <a:bodyPr/>
          <a:lstStyle/>
          <a:p>
            <a:fld id="{28B83BC3-069B-46AF-A4E6-C99928E1A4FA}" type="slidenum">
              <a:rPr lang="en-US" smtClean="0"/>
              <a:pPr/>
              <a:t>1241</a:t>
            </a:fld>
            <a:endParaRPr lang="en-US" dirty="0"/>
          </a:p>
        </p:txBody>
      </p:sp>
    </p:spTree>
    <p:custDataLst>
      <p:tags r:id="rId1"/>
    </p:custDataLst>
    <p:extLst>
      <p:ext uri="{BB962C8B-B14F-4D97-AF65-F5344CB8AC3E}">
        <p14:creationId xmlns:p14="http://schemas.microsoft.com/office/powerpoint/2010/main" val="1159495416"/>
      </p:ext>
    </p:extLst>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5: 2 out of 3 points in a row at least 2 standard deviations from the center line (in zone A or beyond) on the same side of the center line</a:t>
            </a:r>
          </a:p>
        </p:txBody>
      </p:sp>
      <p:grpSp>
        <p:nvGrpSpPr>
          <p:cNvPr id="7" name="Group 6"/>
          <p:cNvGrpSpPr/>
          <p:nvPr/>
        </p:nvGrpSpPr>
        <p:grpSpPr>
          <a:xfrm>
            <a:off x="3240796" y="2286000"/>
            <a:ext cx="6208004" cy="4343400"/>
            <a:chOff x="2819400" y="3657600"/>
            <a:chExt cx="5141204" cy="3200400"/>
          </a:xfrm>
        </p:grpSpPr>
        <p:pic>
          <p:nvPicPr>
            <p:cNvPr id="22530" name="Picture 2"/>
            <p:cNvPicPr>
              <a:picLocks noChangeAspect="1" noChangeArrowheads="1"/>
            </p:cNvPicPr>
            <p:nvPr/>
          </p:nvPicPr>
          <p:blipFill>
            <a:blip r:embed="rId4" cstate="print"/>
            <a:srcRect/>
            <a:stretch>
              <a:fillRect/>
            </a:stretch>
          </p:blipFill>
          <p:spPr bwMode="auto">
            <a:xfrm>
              <a:off x="2819400" y="3657600"/>
              <a:ext cx="5141204" cy="3200400"/>
            </a:xfrm>
            <a:prstGeom prst="rect">
              <a:avLst/>
            </a:prstGeom>
            <a:noFill/>
            <a:ln w="9525">
              <a:noFill/>
              <a:miter lim="800000"/>
              <a:headEnd/>
              <a:tailEnd/>
            </a:ln>
          </p:spPr>
        </p:pic>
        <p:sp>
          <p:nvSpPr>
            <p:cNvPr id="6" name="Oval 5"/>
            <p:cNvSpPr/>
            <p:nvPr/>
          </p:nvSpPr>
          <p:spPr>
            <a:xfrm>
              <a:off x="5105400" y="4114800"/>
              <a:ext cx="1371600" cy="381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D34573A3-D8F5-4187-ABD3-446706C913AD}"/>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98C5887-D98F-4626-A986-99BC1844FF0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B55A857D-6F04-43ED-9535-5724E70A55D2}"/>
              </a:ext>
            </a:extLst>
          </p:cNvPr>
          <p:cNvSpPr>
            <a:spLocks noGrp="1"/>
          </p:cNvSpPr>
          <p:nvPr>
            <p:ph type="sldNum" sz="quarter" idx="4"/>
          </p:nvPr>
        </p:nvSpPr>
        <p:spPr/>
        <p:txBody>
          <a:bodyPr/>
          <a:lstStyle/>
          <a:p>
            <a:fld id="{28B83BC3-069B-46AF-A4E6-C99928E1A4FA}" type="slidenum">
              <a:rPr lang="en-US" smtClean="0"/>
              <a:pPr/>
              <a:t>1242</a:t>
            </a:fld>
            <a:endParaRPr lang="en-US" dirty="0"/>
          </a:p>
        </p:txBody>
      </p:sp>
    </p:spTree>
    <p:custDataLst>
      <p:tags r:id="rId1"/>
    </p:custDataLst>
    <p:extLst>
      <p:ext uri="{BB962C8B-B14F-4D97-AF65-F5344CB8AC3E}">
        <p14:creationId xmlns:p14="http://schemas.microsoft.com/office/powerpoint/2010/main" val="2511753850"/>
      </p:ext>
    </p:extLst>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6: 4 out of 5 points in a row at least 1 standard deviation from the center line (in zone B or beyond) on the same side of the center line</a:t>
            </a:r>
          </a:p>
        </p:txBody>
      </p:sp>
      <p:grpSp>
        <p:nvGrpSpPr>
          <p:cNvPr id="7" name="Group 6"/>
          <p:cNvGrpSpPr/>
          <p:nvPr/>
        </p:nvGrpSpPr>
        <p:grpSpPr>
          <a:xfrm>
            <a:off x="3257248" y="2362200"/>
            <a:ext cx="6191552" cy="4267200"/>
            <a:chOff x="2667000" y="3581400"/>
            <a:chExt cx="5200952" cy="3276600"/>
          </a:xfrm>
        </p:grpSpPr>
        <p:pic>
          <p:nvPicPr>
            <p:cNvPr id="23554" name="Picture 2"/>
            <p:cNvPicPr>
              <a:picLocks noChangeAspect="1" noChangeArrowheads="1"/>
            </p:cNvPicPr>
            <p:nvPr/>
          </p:nvPicPr>
          <p:blipFill>
            <a:blip r:embed="rId4" cstate="print"/>
            <a:srcRect/>
            <a:stretch>
              <a:fillRect/>
            </a:stretch>
          </p:blipFill>
          <p:spPr bwMode="auto">
            <a:xfrm>
              <a:off x="2667000" y="3581400"/>
              <a:ext cx="5200952" cy="3276600"/>
            </a:xfrm>
            <a:prstGeom prst="rect">
              <a:avLst/>
            </a:prstGeom>
            <a:noFill/>
            <a:ln w="9525">
              <a:noFill/>
              <a:miter lim="800000"/>
              <a:headEnd/>
              <a:tailEnd/>
            </a:ln>
          </p:spPr>
        </p:pic>
        <p:sp>
          <p:nvSpPr>
            <p:cNvPr id="6" name="Oval 5"/>
            <p:cNvSpPr/>
            <p:nvPr/>
          </p:nvSpPr>
          <p:spPr>
            <a:xfrm>
              <a:off x="3657600" y="5105400"/>
              <a:ext cx="1600200" cy="8382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47B84432-ACBD-4EDA-97E7-3F449C882C26}"/>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665CE1B8-1B65-4DCC-B038-93B5640EEEA9}"/>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08D93654-9C1A-4451-97C5-9E456A290129}"/>
              </a:ext>
            </a:extLst>
          </p:cNvPr>
          <p:cNvSpPr>
            <a:spLocks noGrp="1"/>
          </p:cNvSpPr>
          <p:nvPr>
            <p:ph type="sldNum" sz="quarter" idx="4"/>
          </p:nvPr>
        </p:nvSpPr>
        <p:spPr/>
        <p:txBody>
          <a:bodyPr/>
          <a:lstStyle/>
          <a:p>
            <a:fld id="{28B83BC3-069B-46AF-A4E6-C99928E1A4FA}" type="slidenum">
              <a:rPr lang="en-US" smtClean="0"/>
              <a:pPr/>
              <a:t>1243</a:t>
            </a:fld>
            <a:endParaRPr lang="en-US" dirty="0"/>
          </a:p>
        </p:txBody>
      </p:sp>
    </p:spTree>
    <p:custDataLst>
      <p:tags r:id="rId1"/>
    </p:custDataLst>
    <p:extLst>
      <p:ext uri="{BB962C8B-B14F-4D97-AF65-F5344CB8AC3E}">
        <p14:creationId xmlns:p14="http://schemas.microsoft.com/office/powerpoint/2010/main" val="2049767470"/>
      </p:ext>
    </p:extLst>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7: 15 points in a row within 1 standard deviation from the center line (in zone C) on either side of the center line</a:t>
            </a:r>
          </a:p>
        </p:txBody>
      </p:sp>
      <p:grpSp>
        <p:nvGrpSpPr>
          <p:cNvPr id="7" name="Group 6"/>
          <p:cNvGrpSpPr/>
          <p:nvPr/>
        </p:nvGrpSpPr>
        <p:grpSpPr>
          <a:xfrm>
            <a:off x="3046896" y="2362200"/>
            <a:ext cx="6401904" cy="4267200"/>
            <a:chOff x="2209800" y="3124200"/>
            <a:chExt cx="5487504" cy="3733800"/>
          </a:xfrm>
        </p:grpSpPr>
        <p:pic>
          <p:nvPicPr>
            <p:cNvPr id="24578" name="Picture 2"/>
            <p:cNvPicPr>
              <a:picLocks noChangeAspect="1" noChangeArrowheads="1"/>
            </p:cNvPicPr>
            <p:nvPr/>
          </p:nvPicPr>
          <p:blipFill>
            <a:blip r:embed="rId4" cstate="print"/>
            <a:srcRect/>
            <a:stretch>
              <a:fillRect/>
            </a:stretch>
          </p:blipFill>
          <p:spPr bwMode="auto">
            <a:xfrm>
              <a:off x="2285999" y="3124200"/>
              <a:ext cx="5411305" cy="3733800"/>
            </a:xfrm>
            <a:prstGeom prst="rect">
              <a:avLst/>
            </a:prstGeom>
            <a:noFill/>
            <a:ln w="9525">
              <a:noFill/>
              <a:miter lim="800000"/>
              <a:headEnd/>
              <a:tailEnd/>
            </a:ln>
          </p:spPr>
        </p:pic>
        <p:sp>
          <p:nvSpPr>
            <p:cNvPr id="6" name="Oval 5"/>
            <p:cNvSpPr/>
            <p:nvPr/>
          </p:nvSpPr>
          <p:spPr>
            <a:xfrm>
              <a:off x="2209800" y="4191000"/>
              <a:ext cx="4419600" cy="9144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D5B6D5E8-184E-433F-BAD1-64AAB3F2A4F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1860B59-586E-4601-87A5-5E67951BF761}"/>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2782638-6440-493F-895F-EB0EFC0042D8}"/>
              </a:ext>
            </a:extLst>
          </p:cNvPr>
          <p:cNvSpPr>
            <a:spLocks noGrp="1"/>
          </p:cNvSpPr>
          <p:nvPr>
            <p:ph type="sldNum" sz="quarter" idx="4"/>
          </p:nvPr>
        </p:nvSpPr>
        <p:spPr/>
        <p:txBody>
          <a:bodyPr/>
          <a:lstStyle/>
          <a:p>
            <a:fld id="{28B83BC3-069B-46AF-A4E6-C99928E1A4FA}" type="slidenum">
              <a:rPr lang="en-US" smtClean="0"/>
              <a:pPr/>
              <a:t>1244</a:t>
            </a:fld>
            <a:endParaRPr lang="en-US" dirty="0"/>
          </a:p>
        </p:txBody>
      </p:sp>
    </p:spTree>
    <p:custDataLst>
      <p:tags r:id="rId1"/>
    </p:custDataLst>
    <p:extLst>
      <p:ext uri="{BB962C8B-B14F-4D97-AF65-F5344CB8AC3E}">
        <p14:creationId xmlns:p14="http://schemas.microsoft.com/office/powerpoint/2010/main" val="176818917"/>
      </p:ext>
    </p:extLst>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Western Electric Rules</a:t>
            </a:r>
          </a:p>
        </p:txBody>
      </p:sp>
      <p:sp>
        <p:nvSpPr>
          <p:cNvPr id="3" name="Content Placeholder 2"/>
          <p:cNvSpPr>
            <a:spLocks noGrp="1"/>
          </p:cNvSpPr>
          <p:nvPr>
            <p:ph idx="1"/>
          </p:nvPr>
        </p:nvSpPr>
        <p:spPr/>
        <p:txBody>
          <a:bodyPr>
            <a:normAutofit/>
          </a:bodyPr>
          <a:lstStyle/>
          <a:p>
            <a:r>
              <a:rPr lang="en-US" dirty="0"/>
              <a:t>Test 8: 8 points in a row beyond 1 standard deviation from the center line (beyond zone C) on either side of the center line</a:t>
            </a:r>
          </a:p>
        </p:txBody>
      </p:sp>
      <p:grpSp>
        <p:nvGrpSpPr>
          <p:cNvPr id="7" name="Group 6"/>
          <p:cNvGrpSpPr/>
          <p:nvPr/>
        </p:nvGrpSpPr>
        <p:grpSpPr>
          <a:xfrm>
            <a:off x="3124201" y="2133600"/>
            <a:ext cx="6670729" cy="4572000"/>
            <a:chOff x="2362200" y="3124200"/>
            <a:chExt cx="5908729" cy="3733800"/>
          </a:xfrm>
        </p:grpSpPr>
        <p:pic>
          <p:nvPicPr>
            <p:cNvPr id="25602" name="Picture 2"/>
            <p:cNvPicPr>
              <a:picLocks noChangeAspect="1" noChangeArrowheads="1"/>
            </p:cNvPicPr>
            <p:nvPr/>
          </p:nvPicPr>
          <p:blipFill>
            <a:blip r:embed="rId4" cstate="print"/>
            <a:srcRect/>
            <a:stretch>
              <a:fillRect/>
            </a:stretch>
          </p:blipFill>
          <p:spPr bwMode="auto">
            <a:xfrm>
              <a:off x="2362200" y="3200400"/>
              <a:ext cx="5908729" cy="3486150"/>
            </a:xfrm>
            <a:prstGeom prst="rect">
              <a:avLst/>
            </a:prstGeom>
            <a:noFill/>
            <a:ln w="9525">
              <a:noFill/>
              <a:miter lim="800000"/>
              <a:headEnd/>
              <a:tailEnd/>
            </a:ln>
          </p:spPr>
        </p:pic>
        <p:sp>
          <p:nvSpPr>
            <p:cNvPr id="6" name="Oval 5"/>
            <p:cNvSpPr/>
            <p:nvPr/>
          </p:nvSpPr>
          <p:spPr>
            <a:xfrm>
              <a:off x="4648200" y="3124200"/>
              <a:ext cx="2514600" cy="37338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Date Placeholder 10">
            <a:extLst>
              <a:ext uri="{FF2B5EF4-FFF2-40B4-BE49-F238E27FC236}">
                <a16:creationId xmlns:a16="http://schemas.microsoft.com/office/drawing/2014/main" id="{80FD4B78-3001-4D47-B1F1-08053ED063AA}"/>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61C538A-A93D-4E77-B27D-1E8E8385ABA6}"/>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4B247E63-E425-4929-8776-87D5EB381F35}"/>
              </a:ext>
            </a:extLst>
          </p:cNvPr>
          <p:cNvSpPr>
            <a:spLocks noGrp="1"/>
          </p:cNvSpPr>
          <p:nvPr>
            <p:ph type="sldNum" sz="quarter" idx="4"/>
          </p:nvPr>
        </p:nvSpPr>
        <p:spPr/>
        <p:txBody>
          <a:bodyPr/>
          <a:lstStyle/>
          <a:p>
            <a:fld id="{28B83BC3-069B-46AF-A4E6-C99928E1A4FA}" type="slidenum">
              <a:rPr lang="en-US" smtClean="0"/>
              <a:pPr/>
              <a:t>1245</a:t>
            </a:fld>
            <a:endParaRPr lang="en-US" dirty="0"/>
          </a:p>
        </p:txBody>
      </p:sp>
    </p:spTree>
    <p:custDataLst>
      <p:tags r:id="rId1"/>
    </p:custDataLst>
    <p:extLst>
      <p:ext uri="{BB962C8B-B14F-4D97-AF65-F5344CB8AC3E}">
        <p14:creationId xmlns:p14="http://schemas.microsoft.com/office/powerpoint/2010/main" val="2957243826"/>
      </p:ext>
    </p:extLst>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normAutofit/>
          </a:bodyPr>
          <a:lstStyle/>
          <a:p>
            <a:r>
              <a:rPr lang="en-US" dirty="0"/>
              <a:t>If no data points fail any tests for special causes, the process is in </a:t>
            </a:r>
            <a:r>
              <a:rPr lang="en-US" i="1" dirty="0"/>
              <a:t>statistical control</a:t>
            </a:r>
            <a:r>
              <a:rPr lang="en-US" dirty="0"/>
              <a:t>.</a:t>
            </a:r>
          </a:p>
          <a:p>
            <a:endParaRPr lang="en-US" dirty="0"/>
          </a:p>
          <a:p>
            <a:r>
              <a:rPr lang="en-US" dirty="0"/>
              <a:t>If any data point fails any tests for special causes, the process is </a:t>
            </a:r>
            <a:r>
              <a:rPr lang="en-US" i="1" dirty="0"/>
              <a:t>unstable</a:t>
            </a:r>
            <a:r>
              <a:rPr lang="en-US" dirty="0"/>
              <a:t> and we will need to investigate the observation thoroughly to discover and take actions on the special causes leading to the changes.</a:t>
            </a:r>
          </a:p>
          <a:p>
            <a:endParaRPr lang="en-US" dirty="0"/>
          </a:p>
          <a:p>
            <a:r>
              <a:rPr lang="en-US" dirty="0"/>
              <a:t>Process stability is the prerequisite of process capability analysis.</a:t>
            </a:r>
          </a:p>
          <a:p>
            <a:pPr lvl="1">
              <a:buNone/>
            </a:pPr>
            <a:endParaRPr lang="en-US" sz="2400" dirty="0"/>
          </a:p>
          <a:p>
            <a:endParaRPr lang="en-US" dirty="0"/>
          </a:p>
        </p:txBody>
      </p:sp>
      <p:sp>
        <p:nvSpPr>
          <p:cNvPr id="9" name="Date Placeholder 8">
            <a:extLst>
              <a:ext uri="{FF2B5EF4-FFF2-40B4-BE49-F238E27FC236}">
                <a16:creationId xmlns:a16="http://schemas.microsoft.com/office/drawing/2014/main" id="{E2BADB97-E5BF-492D-9F12-B3D19C300A3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D2A0B7A-F0B9-4EBC-BCF2-07F964E5141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04D8FFF-AFD1-4BB0-B2BB-11B78512FFB5}"/>
              </a:ext>
            </a:extLst>
          </p:cNvPr>
          <p:cNvSpPr>
            <a:spLocks noGrp="1"/>
          </p:cNvSpPr>
          <p:nvPr>
            <p:ph type="sldNum" sz="quarter" idx="4"/>
          </p:nvPr>
        </p:nvSpPr>
        <p:spPr/>
        <p:txBody>
          <a:bodyPr/>
          <a:lstStyle/>
          <a:p>
            <a:fld id="{28B83BC3-069B-46AF-A4E6-C99928E1A4FA}" type="slidenum">
              <a:rPr lang="en-US" smtClean="0"/>
              <a:pPr/>
              <a:t>1246</a:t>
            </a:fld>
            <a:endParaRPr lang="en-US" dirty="0"/>
          </a:p>
        </p:txBody>
      </p:sp>
    </p:spTree>
    <p:custDataLst>
      <p:tags r:id="rId1"/>
    </p:custDataLst>
    <p:extLst>
      <p:ext uri="{BB962C8B-B14F-4D97-AF65-F5344CB8AC3E}">
        <p14:creationId xmlns:p14="http://schemas.microsoft.com/office/powerpoint/2010/main" val="1615341181"/>
      </p:ext>
    </p:extLst>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5.2.12 Subgroups &amp; Sampling</a:t>
            </a:r>
          </a:p>
        </p:txBody>
      </p:sp>
      <p:sp>
        <p:nvSpPr>
          <p:cNvPr id="8" name="Date Placeholder 7">
            <a:extLst>
              <a:ext uri="{FF2B5EF4-FFF2-40B4-BE49-F238E27FC236}">
                <a16:creationId xmlns:a16="http://schemas.microsoft.com/office/drawing/2014/main" id="{A77C9A4D-07F9-4712-9CA8-42F75BE453C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EC44D09-A4D7-4333-84BC-417E6961AFE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CA5E83D-3DE5-4226-A692-4A19BCB536EB}"/>
              </a:ext>
            </a:extLst>
          </p:cNvPr>
          <p:cNvSpPr>
            <a:spLocks noGrp="1"/>
          </p:cNvSpPr>
          <p:nvPr>
            <p:ph type="sldNum" sz="quarter" idx="4"/>
          </p:nvPr>
        </p:nvSpPr>
        <p:spPr/>
        <p:txBody>
          <a:bodyPr/>
          <a:lstStyle/>
          <a:p>
            <a:fld id="{28B83BC3-069B-46AF-A4E6-C99928E1A4FA}" type="slidenum">
              <a:rPr lang="en-US" smtClean="0"/>
              <a:pPr/>
              <a:t>1247</a:t>
            </a:fld>
            <a:endParaRPr lang="en-US" dirty="0"/>
          </a:p>
        </p:txBody>
      </p:sp>
    </p:spTree>
    <p:custDataLst>
      <p:tags r:id="rId1"/>
    </p:custDataLst>
    <p:extLst>
      <p:ext uri="{BB962C8B-B14F-4D97-AF65-F5344CB8AC3E}">
        <p14:creationId xmlns:p14="http://schemas.microsoft.com/office/powerpoint/2010/main" val="1191258431"/>
      </p:ext>
    </p:extLst>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Subgroups</a:t>
            </a:r>
          </a:p>
        </p:txBody>
      </p:sp>
      <p:sp>
        <p:nvSpPr>
          <p:cNvPr id="3" name="Content Placeholder 2"/>
          <p:cNvSpPr>
            <a:spLocks noGrp="1"/>
          </p:cNvSpPr>
          <p:nvPr>
            <p:ph idx="1"/>
          </p:nvPr>
        </p:nvSpPr>
        <p:spPr/>
        <p:txBody>
          <a:bodyPr>
            <a:normAutofit/>
          </a:bodyPr>
          <a:lstStyle/>
          <a:p>
            <a:r>
              <a:rPr lang="en-US" b="1" dirty="0"/>
              <a:t>Rational subgrouping </a:t>
            </a:r>
            <a:r>
              <a:rPr lang="en-US" dirty="0"/>
              <a:t>is the basic sampling scheme in SPC (</a:t>
            </a:r>
            <a:r>
              <a:rPr lang="en-US" sz="2000" dirty="0"/>
              <a:t>Statistical Process Control)</a:t>
            </a:r>
            <a:r>
              <a:rPr lang="en-US" dirty="0"/>
              <a:t>.</a:t>
            </a:r>
          </a:p>
          <a:p>
            <a:endParaRPr lang="en-US" dirty="0"/>
          </a:p>
          <a:p>
            <a:r>
              <a:rPr lang="en-US" dirty="0"/>
              <a:t>When sampling, we randomly select a group (i.e., a subgroup) of items from the population of interest.</a:t>
            </a:r>
          </a:p>
          <a:p>
            <a:endParaRPr lang="en-US" dirty="0"/>
          </a:p>
          <a:p>
            <a:r>
              <a:rPr lang="en-US" dirty="0"/>
              <a:t>The subgroup size is the count of samples in a subgroup. It can be constant or variable.</a:t>
            </a:r>
          </a:p>
          <a:p>
            <a:endParaRPr lang="en-US" dirty="0"/>
          </a:p>
          <a:p>
            <a:r>
              <a:rPr lang="en-US" dirty="0"/>
              <a:t>Depending on the subgroup sizes, we select different control charts accordingly.</a:t>
            </a:r>
          </a:p>
        </p:txBody>
      </p:sp>
      <p:sp>
        <p:nvSpPr>
          <p:cNvPr id="9" name="Date Placeholder 8">
            <a:extLst>
              <a:ext uri="{FF2B5EF4-FFF2-40B4-BE49-F238E27FC236}">
                <a16:creationId xmlns:a16="http://schemas.microsoft.com/office/drawing/2014/main" id="{0A953E00-3546-448A-BCED-47C1966A85F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487B9BD-BBB7-47EF-AF5B-5A7E4366D43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5A364D7-9540-4D0C-8586-3F890595D869}"/>
              </a:ext>
            </a:extLst>
          </p:cNvPr>
          <p:cNvSpPr>
            <a:spLocks noGrp="1"/>
          </p:cNvSpPr>
          <p:nvPr>
            <p:ph type="sldNum" sz="quarter" idx="4"/>
          </p:nvPr>
        </p:nvSpPr>
        <p:spPr/>
        <p:txBody>
          <a:bodyPr/>
          <a:lstStyle/>
          <a:p>
            <a:fld id="{28B83BC3-069B-46AF-A4E6-C99928E1A4FA}" type="slidenum">
              <a:rPr lang="en-US" smtClean="0"/>
              <a:pPr/>
              <a:t>1248</a:t>
            </a:fld>
            <a:endParaRPr lang="en-US" dirty="0"/>
          </a:p>
        </p:txBody>
      </p:sp>
    </p:spTree>
    <p:custDataLst>
      <p:tags r:id="rId1"/>
    </p:custDataLst>
    <p:extLst>
      <p:ext uri="{BB962C8B-B14F-4D97-AF65-F5344CB8AC3E}">
        <p14:creationId xmlns:p14="http://schemas.microsoft.com/office/powerpoint/2010/main" val="3086076074"/>
      </p:ext>
    </p:extLst>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 of Variation</a:t>
            </a:r>
          </a:p>
        </p:txBody>
      </p:sp>
      <p:sp>
        <p:nvSpPr>
          <p:cNvPr id="3" name="Content Placeholder 2"/>
          <p:cNvSpPr>
            <a:spLocks noGrp="1"/>
          </p:cNvSpPr>
          <p:nvPr>
            <p:ph idx="1"/>
          </p:nvPr>
        </p:nvSpPr>
        <p:spPr/>
        <p:txBody>
          <a:bodyPr>
            <a:normAutofit/>
          </a:bodyPr>
          <a:lstStyle/>
          <a:p>
            <a:r>
              <a:rPr lang="en-US" dirty="0"/>
              <a:t>The rational subgrouping strategy is designed to minimize the opportunity of having special cause variation within subgroups.</a:t>
            </a:r>
          </a:p>
          <a:p>
            <a:endParaRPr lang="en-US" dirty="0"/>
          </a:p>
          <a:p>
            <a:r>
              <a:rPr lang="en-US" dirty="0"/>
              <a:t>If there is only random variation (background noise) within subgroups, all the special cause variation would be reflected between subgroups. It is easier to detect the out-of-control situation.</a:t>
            </a:r>
          </a:p>
          <a:p>
            <a:endParaRPr lang="en-US" dirty="0"/>
          </a:p>
          <a:p>
            <a:r>
              <a:rPr lang="en-US" dirty="0"/>
              <a:t>Random variation is inherent and indelible in the process. We are more interested in identifying and taking actions on special cause variation.</a:t>
            </a:r>
          </a:p>
          <a:p>
            <a:endParaRPr lang="en-US" dirty="0"/>
          </a:p>
        </p:txBody>
      </p:sp>
      <p:sp>
        <p:nvSpPr>
          <p:cNvPr id="9" name="Date Placeholder 8">
            <a:extLst>
              <a:ext uri="{FF2B5EF4-FFF2-40B4-BE49-F238E27FC236}">
                <a16:creationId xmlns:a16="http://schemas.microsoft.com/office/drawing/2014/main" id="{BE0E1C49-08D4-4812-ABE6-EB7D6C50110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D52C739-CE87-451D-B3CA-2423531EDDA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AF848F-F33D-4411-BCDE-D59420717D08}"/>
              </a:ext>
            </a:extLst>
          </p:cNvPr>
          <p:cNvSpPr>
            <a:spLocks noGrp="1"/>
          </p:cNvSpPr>
          <p:nvPr>
            <p:ph type="sldNum" sz="quarter" idx="4"/>
          </p:nvPr>
        </p:nvSpPr>
        <p:spPr/>
        <p:txBody>
          <a:bodyPr/>
          <a:lstStyle/>
          <a:p>
            <a:fld id="{28B83BC3-069B-46AF-A4E6-C99928E1A4FA}" type="slidenum">
              <a:rPr lang="en-US" smtClean="0"/>
              <a:pPr/>
              <a:t>1249</a:t>
            </a:fld>
            <a:endParaRPr lang="en-US" dirty="0"/>
          </a:p>
        </p:txBody>
      </p:sp>
    </p:spTree>
    <p:custDataLst>
      <p:tags r:id="rId1"/>
    </p:custDataLst>
    <p:extLst>
      <p:ext uri="{BB962C8B-B14F-4D97-AF65-F5344CB8AC3E}">
        <p14:creationId xmlns:p14="http://schemas.microsoft.com/office/powerpoint/2010/main" val="216600411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7724" y="1543497"/>
            <a:ext cx="8863752" cy="4267200"/>
          </a:xfrm>
          <a:prstGeom prst="rect">
            <a:avLst/>
          </a:prstGeom>
        </p:spPr>
      </p:pic>
      <p:sp>
        <p:nvSpPr>
          <p:cNvPr id="6" name="Date Placeholder 5">
            <a:extLst>
              <a:ext uri="{FF2B5EF4-FFF2-40B4-BE49-F238E27FC236}">
                <a16:creationId xmlns:a16="http://schemas.microsoft.com/office/drawing/2014/main" id="{37F2CFD1-F1D9-426D-A14A-9A59EF7E330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E131892-982C-4F31-9F08-268D45A06DB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A6739A6-C378-451D-82E5-A8449C8A8826}"/>
              </a:ext>
            </a:extLst>
          </p:cNvPr>
          <p:cNvSpPr>
            <a:spLocks noGrp="1"/>
          </p:cNvSpPr>
          <p:nvPr>
            <p:ph type="sldNum" sz="quarter" idx="4"/>
          </p:nvPr>
        </p:nvSpPr>
        <p:spPr/>
        <p:txBody>
          <a:bodyPr/>
          <a:lstStyle/>
          <a:p>
            <a:fld id="{28B83BC3-069B-46AF-A4E6-C99928E1A4FA}" type="slidenum">
              <a:rPr lang="en-US" smtClean="0"/>
              <a:pPr/>
              <a:t>125</a:t>
            </a:fld>
            <a:endParaRPr lang="en-US" dirty="0"/>
          </a:p>
        </p:txBody>
      </p:sp>
    </p:spTree>
    <p:custDataLst>
      <p:tags r:id="rId1"/>
    </p:custDataLst>
    <p:extLst>
      <p:ext uri="{BB962C8B-B14F-4D97-AF65-F5344CB8AC3E}">
        <p14:creationId xmlns:p14="http://schemas.microsoft.com/office/powerpoint/2010/main" val="3071274758"/>
      </p:ext>
    </p:extLst>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of Sampling</a:t>
            </a:r>
          </a:p>
        </p:txBody>
      </p:sp>
      <p:sp>
        <p:nvSpPr>
          <p:cNvPr id="3" name="Content Placeholder 2"/>
          <p:cNvSpPr>
            <a:spLocks noGrp="1"/>
          </p:cNvSpPr>
          <p:nvPr>
            <p:ph idx="1"/>
          </p:nvPr>
        </p:nvSpPr>
        <p:spPr/>
        <p:txBody>
          <a:bodyPr>
            <a:normAutofit/>
          </a:bodyPr>
          <a:lstStyle/>
          <a:p>
            <a:r>
              <a:rPr lang="en-US" dirty="0"/>
              <a:t>The </a:t>
            </a:r>
            <a:r>
              <a:rPr lang="en-US" b="1" dirty="0"/>
              <a:t>frequency of sampling </a:t>
            </a:r>
            <a:r>
              <a:rPr lang="en-US" dirty="0"/>
              <a:t>in SPC depends on whether we have sufficient data to signal the changes in a process with reasonable time and costs.</a:t>
            </a:r>
          </a:p>
          <a:p>
            <a:endParaRPr lang="en-US" dirty="0"/>
          </a:p>
          <a:p>
            <a:r>
              <a:rPr lang="en-US" dirty="0"/>
              <a:t>The more frequently we sample, the higher the costs sampling may trigger.</a:t>
            </a:r>
          </a:p>
          <a:p>
            <a:endParaRPr lang="en-US" dirty="0"/>
          </a:p>
          <a:p>
            <a:r>
              <a:rPr lang="en-US" dirty="0"/>
              <a:t>We need the subject matter experts’ knowledge on the nature and characteristics of the process to make good decisions on sampling frequency.</a:t>
            </a:r>
          </a:p>
          <a:p>
            <a:endParaRPr lang="en-US" dirty="0"/>
          </a:p>
        </p:txBody>
      </p:sp>
      <p:sp>
        <p:nvSpPr>
          <p:cNvPr id="9" name="Date Placeholder 8">
            <a:extLst>
              <a:ext uri="{FF2B5EF4-FFF2-40B4-BE49-F238E27FC236}">
                <a16:creationId xmlns:a16="http://schemas.microsoft.com/office/drawing/2014/main" id="{767C7604-9860-4110-AA81-93BA6D7BD15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483CC91-A354-48DE-9262-CE583BCBC22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0BE7597-0FE2-4EFB-8841-B1CBEE68DB3B}"/>
              </a:ext>
            </a:extLst>
          </p:cNvPr>
          <p:cNvSpPr>
            <a:spLocks noGrp="1"/>
          </p:cNvSpPr>
          <p:nvPr>
            <p:ph type="sldNum" sz="quarter" idx="4"/>
          </p:nvPr>
        </p:nvSpPr>
        <p:spPr/>
        <p:txBody>
          <a:bodyPr/>
          <a:lstStyle/>
          <a:p>
            <a:fld id="{28B83BC3-069B-46AF-A4E6-C99928E1A4FA}" type="slidenum">
              <a:rPr lang="en-US" smtClean="0"/>
              <a:pPr/>
              <a:t>1250</a:t>
            </a:fld>
            <a:endParaRPr lang="en-US" dirty="0"/>
          </a:p>
        </p:txBody>
      </p:sp>
    </p:spTree>
    <p:custDataLst>
      <p:tags r:id="rId1"/>
    </p:custDataLst>
    <p:extLst>
      <p:ext uri="{BB962C8B-B14F-4D97-AF65-F5344CB8AC3E}">
        <p14:creationId xmlns:p14="http://schemas.microsoft.com/office/powerpoint/2010/main" val="2859713054"/>
      </p:ext>
    </p:extLst>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 Six Sigma Control Plans</a:t>
            </a:r>
          </a:p>
        </p:txBody>
      </p:sp>
      <p:sp>
        <p:nvSpPr>
          <p:cNvPr id="8" name="Date Placeholder 7">
            <a:extLst>
              <a:ext uri="{FF2B5EF4-FFF2-40B4-BE49-F238E27FC236}">
                <a16:creationId xmlns:a16="http://schemas.microsoft.com/office/drawing/2014/main" id="{E6743562-7337-4000-9EFF-EFDFD5C1EBD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39D71F7-A0E3-4717-BD51-C0A5FD234F8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E42D80B-4F32-417D-8737-32419EFB4D11}"/>
              </a:ext>
            </a:extLst>
          </p:cNvPr>
          <p:cNvSpPr>
            <a:spLocks noGrp="1"/>
          </p:cNvSpPr>
          <p:nvPr>
            <p:ph type="sldNum" sz="quarter" idx="4"/>
          </p:nvPr>
        </p:nvSpPr>
        <p:spPr/>
        <p:txBody>
          <a:bodyPr/>
          <a:lstStyle/>
          <a:p>
            <a:fld id="{28B83BC3-069B-46AF-A4E6-C99928E1A4FA}" type="slidenum">
              <a:rPr lang="en-US" smtClean="0"/>
              <a:pPr/>
              <a:t>1251</a:t>
            </a:fld>
            <a:endParaRPr lang="en-US" dirty="0"/>
          </a:p>
        </p:txBody>
      </p:sp>
    </p:spTree>
    <p:custDataLst>
      <p:tags r:id="rId1"/>
    </p:custDataLst>
    <p:extLst>
      <p:ext uri="{BB962C8B-B14F-4D97-AF65-F5344CB8AC3E}">
        <p14:creationId xmlns:p14="http://schemas.microsoft.com/office/powerpoint/2010/main" val="820543020"/>
      </p:ext>
    </p:extLst>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Control Phase</a:t>
            </a:r>
          </a:p>
        </p:txBody>
      </p:sp>
      <p:sp>
        <p:nvSpPr>
          <p:cNvPr id="3" name="Content Placeholder 2"/>
          <p:cNvSpPr>
            <a:spLocks noGrp="1"/>
          </p:cNvSpPr>
          <p:nvPr>
            <p:ph idx="1"/>
          </p:nvPr>
        </p:nvSpPr>
        <p:spPr/>
        <p:txBody>
          <a:bodyPr numCol="2">
            <a:normAutofit/>
          </a:bodyPr>
          <a:lstStyle/>
          <a:p>
            <a:pPr marL="114300" indent="0">
              <a:lnSpc>
                <a:spcPct val="110000"/>
              </a:lnSpc>
              <a:spcBef>
                <a:spcPts val="384"/>
              </a:spcBef>
              <a:buNone/>
            </a:pPr>
            <a:r>
              <a:rPr lang="en-US" sz="1600" b="1" dirty="0">
                <a:solidFill>
                  <a:schemeClr val="bg1">
                    <a:lumMod val="50000"/>
                  </a:schemeClr>
                </a:solidFill>
              </a:rPr>
              <a:t>5.1 Lean Controls</a:t>
            </a:r>
          </a:p>
          <a:p>
            <a:pPr marL="287338" indent="0">
              <a:lnSpc>
                <a:spcPct val="110000"/>
              </a:lnSpc>
              <a:spcBef>
                <a:spcPts val="384"/>
              </a:spcBef>
              <a:buNone/>
            </a:pPr>
            <a:r>
              <a:rPr lang="en-US" sz="1600" dirty="0">
                <a:solidFill>
                  <a:schemeClr val="bg1">
                    <a:lumMod val="50000"/>
                  </a:schemeClr>
                </a:solidFill>
              </a:rPr>
              <a:t>5.1.1 Control Methods for 5S</a:t>
            </a:r>
          </a:p>
          <a:p>
            <a:pPr marL="287338" indent="0">
              <a:lnSpc>
                <a:spcPct val="110000"/>
              </a:lnSpc>
              <a:spcBef>
                <a:spcPts val="384"/>
              </a:spcBef>
              <a:buNone/>
            </a:pPr>
            <a:r>
              <a:rPr lang="en-US" sz="1600" dirty="0">
                <a:solidFill>
                  <a:schemeClr val="bg1">
                    <a:lumMod val="50000"/>
                  </a:schemeClr>
                </a:solidFill>
              </a:rPr>
              <a:t>5.1.2 Kanban</a:t>
            </a:r>
          </a:p>
          <a:p>
            <a:pPr marL="287338" indent="0">
              <a:lnSpc>
                <a:spcPct val="110000"/>
              </a:lnSpc>
              <a:spcBef>
                <a:spcPts val="384"/>
              </a:spcBef>
              <a:buNone/>
            </a:pPr>
            <a:r>
              <a:rPr lang="en-US" sz="1600" dirty="0">
                <a:solidFill>
                  <a:schemeClr val="bg1">
                    <a:lumMod val="50000"/>
                  </a:schemeClr>
                </a:solidFill>
              </a:rPr>
              <a:t>5.1.3 Poka-Yoke (Mistake Proofing)</a:t>
            </a:r>
          </a:p>
          <a:p>
            <a:pPr marL="114300" indent="0">
              <a:lnSpc>
                <a:spcPct val="120000"/>
              </a:lnSpc>
              <a:spcBef>
                <a:spcPts val="384"/>
              </a:spcBef>
              <a:buNone/>
            </a:pPr>
            <a:endParaRPr lang="en-US" sz="1600" b="1" dirty="0">
              <a:solidFill>
                <a:schemeClr val="bg1">
                  <a:lumMod val="50000"/>
                </a:schemeClr>
              </a:solidFill>
            </a:endParaRPr>
          </a:p>
          <a:p>
            <a:pPr marL="114300" indent="0">
              <a:lnSpc>
                <a:spcPct val="120000"/>
              </a:lnSpc>
              <a:spcBef>
                <a:spcPts val="384"/>
              </a:spcBef>
              <a:buNone/>
            </a:pPr>
            <a:r>
              <a:rPr lang="en-US" sz="1600" b="1" dirty="0">
                <a:solidFill>
                  <a:schemeClr val="bg1">
                    <a:lumMod val="50000"/>
                  </a:schemeClr>
                </a:solidFill>
              </a:rPr>
              <a:t>5.2 Statistical Process Control </a:t>
            </a:r>
            <a:r>
              <a:rPr lang="en-US" sz="1400" b="1" dirty="0">
                <a:solidFill>
                  <a:schemeClr val="bg1">
                    <a:lumMod val="50000"/>
                  </a:schemeClr>
                </a:solidFill>
              </a:rPr>
              <a:t>(SPC)</a:t>
            </a:r>
            <a:endParaRPr lang="en-US" sz="1600" b="1"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5.2.1 Data Collection for SPC</a:t>
            </a:r>
          </a:p>
          <a:p>
            <a:pPr marL="287338" indent="0">
              <a:lnSpc>
                <a:spcPct val="120000"/>
              </a:lnSpc>
              <a:spcBef>
                <a:spcPts val="384"/>
              </a:spcBef>
              <a:buNone/>
            </a:pPr>
            <a:r>
              <a:rPr lang="en-US" sz="1600" dirty="0">
                <a:solidFill>
                  <a:schemeClr val="bg1">
                    <a:lumMod val="50000"/>
                  </a:schemeClr>
                </a:solidFill>
              </a:rPr>
              <a:t>5.2.2 I-MR Chart</a:t>
            </a:r>
          </a:p>
          <a:p>
            <a:pPr marL="287338" indent="0">
              <a:lnSpc>
                <a:spcPct val="120000"/>
              </a:lnSpc>
              <a:spcBef>
                <a:spcPts val="384"/>
              </a:spcBef>
              <a:buNone/>
            </a:pPr>
            <a:r>
              <a:rPr lang="en-US" sz="1600" dirty="0">
                <a:solidFill>
                  <a:schemeClr val="bg1">
                    <a:lumMod val="50000"/>
                  </a:schemeClr>
                </a:solidFill>
              </a:rPr>
              <a:t>5.2.3 Xbar-R Chart</a:t>
            </a:r>
          </a:p>
          <a:p>
            <a:pPr marL="287338" indent="0">
              <a:lnSpc>
                <a:spcPct val="120000"/>
              </a:lnSpc>
              <a:spcBef>
                <a:spcPts val="384"/>
              </a:spcBef>
              <a:buNone/>
            </a:pPr>
            <a:r>
              <a:rPr lang="en-US" sz="1600" dirty="0">
                <a:solidFill>
                  <a:schemeClr val="bg1">
                    <a:lumMod val="50000"/>
                  </a:schemeClr>
                </a:solidFill>
              </a:rPr>
              <a:t>5.2.4 U Chart</a:t>
            </a:r>
          </a:p>
          <a:p>
            <a:pPr marL="287338" indent="0">
              <a:lnSpc>
                <a:spcPct val="120000"/>
              </a:lnSpc>
              <a:spcBef>
                <a:spcPts val="384"/>
              </a:spcBef>
              <a:buNone/>
            </a:pPr>
            <a:r>
              <a:rPr lang="en-US" sz="1600" dirty="0">
                <a:solidFill>
                  <a:schemeClr val="bg1">
                    <a:lumMod val="50000"/>
                  </a:schemeClr>
                </a:solidFill>
              </a:rPr>
              <a:t>5.2.5 P Chart</a:t>
            </a:r>
          </a:p>
          <a:p>
            <a:pPr marL="287338" indent="0">
              <a:lnSpc>
                <a:spcPct val="120000"/>
              </a:lnSpc>
              <a:spcBef>
                <a:spcPts val="384"/>
              </a:spcBef>
              <a:buNone/>
            </a:pPr>
            <a:r>
              <a:rPr lang="en-US" sz="1600" dirty="0">
                <a:solidFill>
                  <a:schemeClr val="bg1">
                    <a:lumMod val="50000"/>
                  </a:schemeClr>
                </a:solidFill>
              </a:rPr>
              <a:t>5.2.6 NP Chart</a:t>
            </a: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endParaRPr lang="en-US" sz="1600" dirty="0">
              <a:solidFill>
                <a:schemeClr val="bg1">
                  <a:lumMod val="50000"/>
                </a:schemeClr>
              </a:solidFill>
            </a:endParaRPr>
          </a:p>
          <a:p>
            <a:pPr marL="287338" indent="0">
              <a:lnSpc>
                <a:spcPct val="120000"/>
              </a:lnSpc>
              <a:spcBef>
                <a:spcPts val="384"/>
              </a:spcBef>
              <a:buNone/>
            </a:pPr>
            <a:r>
              <a:rPr lang="en-US" sz="1600" dirty="0">
                <a:solidFill>
                  <a:schemeClr val="bg1">
                    <a:lumMod val="50000"/>
                  </a:schemeClr>
                </a:solidFill>
              </a:rPr>
              <a:t>5.2.7 X-S chart</a:t>
            </a:r>
          </a:p>
          <a:p>
            <a:pPr marL="287338" indent="0">
              <a:lnSpc>
                <a:spcPct val="120000"/>
              </a:lnSpc>
              <a:spcBef>
                <a:spcPts val="384"/>
              </a:spcBef>
              <a:buNone/>
            </a:pPr>
            <a:r>
              <a:rPr lang="en-US" sz="1600" dirty="0">
                <a:solidFill>
                  <a:schemeClr val="bg1">
                    <a:lumMod val="50000"/>
                  </a:schemeClr>
                </a:solidFill>
              </a:rPr>
              <a:t>5.2.8 CumSum Chart</a:t>
            </a:r>
          </a:p>
          <a:p>
            <a:pPr marL="287338" indent="0">
              <a:lnSpc>
                <a:spcPct val="120000"/>
              </a:lnSpc>
              <a:spcBef>
                <a:spcPts val="384"/>
              </a:spcBef>
              <a:buNone/>
            </a:pPr>
            <a:r>
              <a:rPr lang="en-US" sz="1600" dirty="0">
                <a:solidFill>
                  <a:schemeClr val="bg1">
                    <a:lumMod val="50000"/>
                  </a:schemeClr>
                </a:solidFill>
              </a:rPr>
              <a:t>5.2.9 EWMA Chart</a:t>
            </a:r>
          </a:p>
          <a:p>
            <a:pPr marL="287338" indent="0">
              <a:lnSpc>
                <a:spcPct val="120000"/>
              </a:lnSpc>
              <a:spcBef>
                <a:spcPts val="384"/>
              </a:spcBef>
              <a:buNone/>
            </a:pPr>
            <a:r>
              <a:rPr lang="en-US" sz="1600" dirty="0">
                <a:solidFill>
                  <a:schemeClr val="bg1">
                    <a:lumMod val="50000"/>
                  </a:schemeClr>
                </a:solidFill>
              </a:rPr>
              <a:t>5.2.10 Control Methods</a:t>
            </a:r>
          </a:p>
          <a:p>
            <a:pPr marL="287338" indent="0">
              <a:lnSpc>
                <a:spcPct val="120000"/>
              </a:lnSpc>
              <a:spcBef>
                <a:spcPts val="384"/>
              </a:spcBef>
              <a:buNone/>
            </a:pPr>
            <a:r>
              <a:rPr lang="en-US" sz="1600" dirty="0">
                <a:solidFill>
                  <a:schemeClr val="bg1">
                    <a:lumMod val="50000"/>
                  </a:schemeClr>
                </a:solidFill>
              </a:rPr>
              <a:t>5.2.11 Control Chart Anatomy</a:t>
            </a:r>
          </a:p>
          <a:p>
            <a:pPr marL="287338" indent="0">
              <a:lnSpc>
                <a:spcPct val="120000"/>
              </a:lnSpc>
              <a:spcBef>
                <a:spcPts val="384"/>
              </a:spcBef>
              <a:buNone/>
            </a:pPr>
            <a:r>
              <a:rPr lang="en-US" sz="1600" dirty="0">
                <a:solidFill>
                  <a:schemeClr val="bg1">
                    <a:lumMod val="50000"/>
                  </a:schemeClr>
                </a:solidFill>
              </a:rPr>
              <a:t>5.2.12 Subgroups, Variation, Sampling</a:t>
            </a:r>
          </a:p>
          <a:p>
            <a:pPr marL="239713" indent="0">
              <a:lnSpc>
                <a:spcPct val="120000"/>
              </a:lnSpc>
              <a:spcBef>
                <a:spcPts val="384"/>
              </a:spcBef>
              <a:buNone/>
            </a:pPr>
            <a:endParaRPr lang="en-US" sz="1600" b="1" dirty="0"/>
          </a:p>
          <a:p>
            <a:pPr marL="239713" indent="0">
              <a:lnSpc>
                <a:spcPct val="120000"/>
              </a:lnSpc>
              <a:spcBef>
                <a:spcPts val="384"/>
              </a:spcBef>
              <a:buNone/>
            </a:pPr>
            <a:r>
              <a:rPr lang="en-US" sz="1600" b="1" dirty="0"/>
              <a:t>5.3 Six Sigma Control Plans</a:t>
            </a:r>
            <a:endParaRPr lang="en-US" sz="1600" u="sng" dirty="0"/>
          </a:p>
          <a:p>
            <a:pPr marL="396875" indent="0">
              <a:lnSpc>
                <a:spcPct val="120000"/>
              </a:lnSpc>
              <a:spcBef>
                <a:spcPts val="384"/>
              </a:spcBef>
              <a:buNone/>
            </a:pPr>
            <a:r>
              <a:rPr lang="en-US" sz="1600" dirty="0"/>
              <a:t>5.3.1 Cost Benefit Analysis</a:t>
            </a:r>
          </a:p>
          <a:p>
            <a:pPr marL="396875" indent="0">
              <a:lnSpc>
                <a:spcPct val="120000"/>
              </a:lnSpc>
              <a:spcBef>
                <a:spcPts val="384"/>
              </a:spcBef>
              <a:buNone/>
            </a:pPr>
            <a:r>
              <a:rPr lang="en-US" sz="1600" dirty="0"/>
              <a:t>5.3.2 Elements of the Control Plan</a:t>
            </a:r>
          </a:p>
          <a:p>
            <a:pPr marL="396875" indent="0">
              <a:lnSpc>
                <a:spcPct val="120000"/>
              </a:lnSpc>
              <a:spcBef>
                <a:spcPts val="384"/>
              </a:spcBef>
              <a:buNone/>
            </a:pPr>
            <a:r>
              <a:rPr lang="en-US" sz="1600" dirty="0"/>
              <a:t>5.3.3 Elements of the Response Plan</a:t>
            </a:r>
          </a:p>
          <a:p>
            <a:pPr marL="114300" indent="0">
              <a:spcBef>
                <a:spcPts val="600"/>
              </a:spcBef>
              <a:buNone/>
            </a:pPr>
            <a:endParaRPr lang="en-US" sz="1600" dirty="0"/>
          </a:p>
        </p:txBody>
      </p:sp>
      <p:sp>
        <p:nvSpPr>
          <p:cNvPr id="9" name="Date Placeholder 8">
            <a:extLst>
              <a:ext uri="{FF2B5EF4-FFF2-40B4-BE49-F238E27FC236}">
                <a16:creationId xmlns:a16="http://schemas.microsoft.com/office/drawing/2014/main" id="{70156992-59AC-47FB-A37F-3231EEC1EA6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F47FE1-80F0-4B86-AEE0-FD25DE9ABFC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D6945A3-AB60-43D0-8EC8-43ED7A823743}"/>
              </a:ext>
            </a:extLst>
          </p:cNvPr>
          <p:cNvSpPr>
            <a:spLocks noGrp="1"/>
          </p:cNvSpPr>
          <p:nvPr>
            <p:ph type="sldNum" sz="quarter" idx="4"/>
          </p:nvPr>
        </p:nvSpPr>
        <p:spPr/>
        <p:txBody>
          <a:bodyPr/>
          <a:lstStyle/>
          <a:p>
            <a:fld id="{28B83BC3-069B-46AF-A4E6-C99928E1A4FA}" type="slidenum">
              <a:rPr lang="en-US" smtClean="0"/>
              <a:pPr/>
              <a:t>1252</a:t>
            </a:fld>
            <a:endParaRPr lang="en-US" dirty="0"/>
          </a:p>
        </p:txBody>
      </p:sp>
    </p:spTree>
    <p:custDataLst>
      <p:tags r:id="rId1"/>
    </p:custDataLst>
    <p:extLst>
      <p:ext uri="{BB962C8B-B14F-4D97-AF65-F5344CB8AC3E}">
        <p14:creationId xmlns:p14="http://schemas.microsoft.com/office/powerpoint/2010/main" val="1409096705"/>
      </p:ext>
    </p:extLst>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5.3.1 Cost Benefit Analysis</a:t>
            </a:r>
          </a:p>
        </p:txBody>
      </p:sp>
      <p:sp>
        <p:nvSpPr>
          <p:cNvPr id="8" name="Date Placeholder 7">
            <a:extLst>
              <a:ext uri="{FF2B5EF4-FFF2-40B4-BE49-F238E27FC236}">
                <a16:creationId xmlns:a16="http://schemas.microsoft.com/office/drawing/2014/main" id="{C7D56804-0776-4DFB-B8D0-E604428C37A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A248A89-16EA-448A-96A1-EC372C7BADB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DAE0521-893A-44FE-8929-B3799BA078F2}"/>
              </a:ext>
            </a:extLst>
          </p:cNvPr>
          <p:cNvSpPr>
            <a:spLocks noGrp="1"/>
          </p:cNvSpPr>
          <p:nvPr>
            <p:ph type="sldNum" sz="quarter" idx="4"/>
          </p:nvPr>
        </p:nvSpPr>
        <p:spPr/>
        <p:txBody>
          <a:bodyPr/>
          <a:lstStyle/>
          <a:p>
            <a:fld id="{28B83BC3-069B-46AF-A4E6-C99928E1A4FA}" type="slidenum">
              <a:rPr lang="en-US" smtClean="0"/>
              <a:pPr/>
              <a:t>1253</a:t>
            </a:fld>
            <a:endParaRPr lang="en-US" dirty="0"/>
          </a:p>
        </p:txBody>
      </p:sp>
    </p:spTree>
    <p:custDataLst>
      <p:tags r:id="rId1"/>
    </p:custDataLst>
    <p:extLst>
      <p:ext uri="{BB962C8B-B14F-4D97-AF65-F5344CB8AC3E}">
        <p14:creationId xmlns:p14="http://schemas.microsoft.com/office/powerpoint/2010/main" val="1702043404"/>
      </p:ext>
    </p:extLst>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Cost-Benefit Analysis?</a:t>
            </a:r>
          </a:p>
        </p:txBody>
      </p:sp>
      <p:sp>
        <p:nvSpPr>
          <p:cNvPr id="3" name="Content Placeholder 2"/>
          <p:cNvSpPr>
            <a:spLocks noGrp="1"/>
          </p:cNvSpPr>
          <p:nvPr>
            <p:ph idx="1"/>
          </p:nvPr>
        </p:nvSpPr>
        <p:spPr/>
        <p:txBody>
          <a:bodyPr>
            <a:normAutofit/>
          </a:bodyPr>
          <a:lstStyle/>
          <a:p>
            <a:r>
              <a:rPr lang="en-US" dirty="0"/>
              <a:t>The </a:t>
            </a:r>
            <a:r>
              <a:rPr lang="en-US" b="1" dirty="0"/>
              <a:t>cost-benefit analysis </a:t>
            </a:r>
            <a:r>
              <a:rPr lang="en-US" dirty="0"/>
              <a:t>is a systematic method to assess and compare the financial costs and benefits of multiple scenarios in order to make sound economic decisions.</a:t>
            </a:r>
          </a:p>
          <a:p>
            <a:endParaRPr lang="en-US" dirty="0"/>
          </a:p>
          <a:p>
            <a:r>
              <a:rPr lang="en-US" dirty="0"/>
              <a:t>A cost-benefit analysis is recommended to be done at the beginning of the project based on estimations of the experts from the finance team in order to determine whether the project is financially feasible. </a:t>
            </a:r>
          </a:p>
          <a:p>
            <a:endParaRPr lang="en-US" dirty="0"/>
          </a:p>
          <a:p>
            <a:r>
              <a:rPr lang="en-US" dirty="0"/>
              <a:t>It is recommended to update the cost-benefit analysis at each DMAIC phase of the project.</a:t>
            </a:r>
          </a:p>
        </p:txBody>
      </p:sp>
      <p:sp>
        <p:nvSpPr>
          <p:cNvPr id="9" name="Date Placeholder 8">
            <a:extLst>
              <a:ext uri="{FF2B5EF4-FFF2-40B4-BE49-F238E27FC236}">
                <a16:creationId xmlns:a16="http://schemas.microsoft.com/office/drawing/2014/main" id="{815608EF-0331-4FB2-B248-E0B9ED654C8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B82E11C-54C2-4718-8CFA-F3876883631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D7B9CED-876C-49A3-9FEB-E5234073BD64}"/>
              </a:ext>
            </a:extLst>
          </p:cNvPr>
          <p:cNvSpPr>
            <a:spLocks noGrp="1"/>
          </p:cNvSpPr>
          <p:nvPr>
            <p:ph type="sldNum" sz="quarter" idx="4"/>
          </p:nvPr>
        </p:nvSpPr>
        <p:spPr/>
        <p:txBody>
          <a:bodyPr/>
          <a:lstStyle/>
          <a:p>
            <a:fld id="{28B83BC3-069B-46AF-A4E6-C99928E1A4FA}" type="slidenum">
              <a:rPr lang="en-US" smtClean="0"/>
              <a:pPr/>
              <a:t>1254</a:t>
            </a:fld>
            <a:endParaRPr lang="en-US" dirty="0"/>
          </a:p>
        </p:txBody>
      </p:sp>
    </p:spTree>
    <p:custDataLst>
      <p:tags r:id="rId1"/>
    </p:custDataLst>
    <p:extLst>
      <p:ext uri="{BB962C8B-B14F-4D97-AF65-F5344CB8AC3E}">
        <p14:creationId xmlns:p14="http://schemas.microsoft.com/office/powerpoint/2010/main" val="948899783"/>
      </p:ext>
    </p:extLst>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Cost-Benefit Analysis?</a:t>
            </a:r>
          </a:p>
        </p:txBody>
      </p:sp>
      <p:sp>
        <p:nvSpPr>
          <p:cNvPr id="3" name="Content Placeholder 2"/>
          <p:cNvSpPr>
            <a:spLocks noGrp="1"/>
          </p:cNvSpPr>
          <p:nvPr>
            <p:ph idx="1"/>
          </p:nvPr>
        </p:nvSpPr>
        <p:spPr/>
        <p:txBody>
          <a:bodyPr>
            <a:normAutofit/>
          </a:bodyPr>
          <a:lstStyle/>
          <a:p>
            <a:r>
              <a:rPr lang="en-US" dirty="0"/>
              <a:t>In the Define phase of the project, the cost-benefit analysis helps us understand the financial feasibility of the project.</a:t>
            </a:r>
          </a:p>
          <a:p>
            <a:endParaRPr lang="en-US" dirty="0"/>
          </a:p>
          <a:p>
            <a:r>
              <a:rPr lang="en-US" dirty="0"/>
              <a:t>In the middle phases of the project, updating and reviewing the cost-benefit analysis helps us compare potential solutions and make robust data-driven decisions.</a:t>
            </a:r>
          </a:p>
          <a:p>
            <a:endParaRPr lang="en-US" dirty="0"/>
          </a:p>
          <a:p>
            <a:r>
              <a:rPr lang="en-US" dirty="0"/>
              <a:t>In the Control phase of the project, the cost-benefit analysis helps us track the project’s profitability.</a:t>
            </a:r>
          </a:p>
        </p:txBody>
      </p:sp>
      <p:sp>
        <p:nvSpPr>
          <p:cNvPr id="9" name="Date Placeholder 8">
            <a:extLst>
              <a:ext uri="{FF2B5EF4-FFF2-40B4-BE49-F238E27FC236}">
                <a16:creationId xmlns:a16="http://schemas.microsoft.com/office/drawing/2014/main" id="{9EA8108B-610D-41A8-9A82-029102162CA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62B8A1B-0856-44FA-BD28-005B36F12B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491F971-B89B-4182-A014-3735C1867CEC}"/>
              </a:ext>
            </a:extLst>
          </p:cNvPr>
          <p:cNvSpPr>
            <a:spLocks noGrp="1"/>
          </p:cNvSpPr>
          <p:nvPr>
            <p:ph type="sldNum" sz="quarter" idx="4"/>
          </p:nvPr>
        </p:nvSpPr>
        <p:spPr/>
        <p:txBody>
          <a:bodyPr/>
          <a:lstStyle/>
          <a:p>
            <a:fld id="{28B83BC3-069B-46AF-A4E6-C99928E1A4FA}" type="slidenum">
              <a:rPr lang="en-US" smtClean="0"/>
              <a:pPr/>
              <a:t>1255</a:t>
            </a:fld>
            <a:endParaRPr lang="en-US" dirty="0"/>
          </a:p>
        </p:txBody>
      </p:sp>
    </p:spTree>
    <p:custDataLst>
      <p:tags r:id="rId1"/>
    </p:custDataLst>
    <p:extLst>
      <p:ext uri="{BB962C8B-B14F-4D97-AF65-F5344CB8AC3E}">
        <p14:creationId xmlns:p14="http://schemas.microsoft.com/office/powerpoint/2010/main" val="3733342445"/>
      </p:ext>
    </p:extLst>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a:t>
            </a:r>
          </a:p>
        </p:txBody>
      </p:sp>
      <p:sp>
        <p:nvSpPr>
          <p:cNvPr id="3" name="Content Placeholder 2"/>
          <p:cNvSpPr>
            <a:spLocks noGrp="1"/>
          </p:cNvSpPr>
          <p:nvPr>
            <p:ph idx="1"/>
          </p:nvPr>
        </p:nvSpPr>
        <p:spPr/>
        <p:txBody>
          <a:bodyPr>
            <a:normAutofit/>
          </a:bodyPr>
          <a:lstStyle/>
          <a:p>
            <a:r>
              <a:rPr lang="en-US" b="1" dirty="0"/>
              <a:t>Return on investment </a:t>
            </a:r>
            <a:r>
              <a:rPr lang="en-US" dirty="0"/>
              <a:t>(also called ROI, rate of return, or ROR) is the ratio of the net financial benefits (either gain or loss) of a project or investment to the financial costs.</a:t>
            </a:r>
          </a:p>
          <a:p>
            <a:endParaRPr lang="en-US" dirty="0"/>
          </a:p>
        </p:txBody>
      </p:sp>
      <p:grpSp>
        <p:nvGrpSpPr>
          <p:cNvPr id="8" name="Group 7"/>
          <p:cNvGrpSpPr/>
          <p:nvPr/>
        </p:nvGrpSpPr>
        <p:grpSpPr>
          <a:xfrm>
            <a:off x="2895600" y="3079376"/>
            <a:ext cx="5334000" cy="2209800"/>
            <a:chOff x="2209801" y="3962400"/>
            <a:chExt cx="5151851" cy="2199503"/>
          </a:xfrm>
        </p:grpSpPr>
        <p:graphicFrame>
          <p:nvGraphicFramePr>
            <p:cNvPr id="5" name="Object 4"/>
            <p:cNvGraphicFramePr>
              <a:graphicFrameLocks noChangeAspect="1"/>
            </p:cNvGraphicFramePr>
            <p:nvPr>
              <p:extLst>
                <p:ext uri="{D42A27DB-BD31-4B8C-83A1-F6EECF244321}">
                  <p14:modId xmlns:p14="http://schemas.microsoft.com/office/powerpoint/2010/main" val="3854170180"/>
                </p:ext>
              </p:extLst>
            </p:nvPr>
          </p:nvGraphicFramePr>
          <p:xfrm>
            <a:off x="2209801" y="3962400"/>
            <a:ext cx="5151851" cy="1023766"/>
          </p:xfrm>
          <a:graphic>
            <a:graphicData uri="http://schemas.openxmlformats.org/presentationml/2006/ole">
              <mc:AlternateContent xmlns:mc="http://schemas.openxmlformats.org/markup-compatibility/2006">
                <mc:Choice xmlns:v="urn:schemas-microsoft-com:vml" Requires="v">
                  <p:oleObj name="Equation" r:id="rId4" imgW="1981200" imgH="393700" progId="Equation.3">
                    <p:embed/>
                  </p:oleObj>
                </mc:Choice>
                <mc:Fallback>
                  <p:oleObj name="Equation" r:id="rId4" imgW="1981200" imgH="3937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1" y="3962400"/>
                          <a:ext cx="5151851" cy="1023766"/>
                        </a:xfrm>
                        <a:prstGeom prst="rect">
                          <a:avLst/>
                        </a:prstGeom>
                        <a:noFill/>
                      </p:spPr>
                    </p:pic>
                  </p:oleObj>
                </mc:Fallback>
              </mc:AlternateContent>
            </a:graphicData>
          </a:graphic>
        </p:graphicFrame>
        <p:sp>
          <p:nvSpPr>
            <p:cNvPr id="6" name="TextBox 5"/>
            <p:cNvSpPr txBox="1"/>
            <p:nvPr/>
          </p:nvSpPr>
          <p:spPr>
            <a:xfrm>
              <a:off x="2209801" y="5103167"/>
              <a:ext cx="989649" cy="459514"/>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nvGraphicFramePr>
          <p:xfrm>
            <a:off x="2209801" y="5791200"/>
            <a:ext cx="5143500" cy="370703"/>
          </p:xfrm>
          <a:graphic>
            <a:graphicData uri="http://schemas.openxmlformats.org/presentationml/2006/ole">
              <mc:AlternateContent xmlns:mc="http://schemas.openxmlformats.org/markup-compatibility/2006">
                <mc:Choice xmlns:v="urn:schemas-microsoft-com:vml" Requires="v">
                  <p:oleObj name="Equation" r:id="rId6" imgW="2819400" imgH="203200" progId="Equation.3">
                    <p:embed/>
                  </p:oleObj>
                </mc:Choice>
                <mc:Fallback>
                  <p:oleObj name="Equation" r:id="rId6" imgW="28194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9801" y="5791200"/>
                          <a:ext cx="5143500" cy="3707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93E54591-FBF9-440A-B312-B30B9117BAC4}"/>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F5A5FAC1-E2CF-4B5A-A5F1-7D759718A9EA}"/>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7920921A-7F77-4A8C-96D1-FF3F209DDD7A}"/>
              </a:ext>
            </a:extLst>
          </p:cNvPr>
          <p:cNvSpPr>
            <a:spLocks noGrp="1"/>
          </p:cNvSpPr>
          <p:nvPr>
            <p:ph type="sldNum" sz="quarter" idx="4"/>
          </p:nvPr>
        </p:nvSpPr>
        <p:spPr/>
        <p:txBody>
          <a:bodyPr/>
          <a:lstStyle/>
          <a:p>
            <a:fld id="{28B83BC3-069B-46AF-A4E6-C99928E1A4FA}" type="slidenum">
              <a:rPr lang="en-US" smtClean="0"/>
              <a:pPr/>
              <a:t>1256</a:t>
            </a:fld>
            <a:endParaRPr lang="en-US" dirty="0"/>
          </a:p>
        </p:txBody>
      </p:sp>
    </p:spTree>
    <p:custDataLst>
      <p:tags r:id="rId1"/>
    </p:custDataLst>
    <p:extLst>
      <p:ext uri="{BB962C8B-B14F-4D97-AF65-F5344CB8AC3E}">
        <p14:creationId xmlns:p14="http://schemas.microsoft.com/office/powerpoint/2010/main" val="477459613"/>
      </p:ext>
    </p:extLst>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Return on Investment (ROI)</a:t>
            </a:r>
          </a:p>
        </p:txBody>
      </p:sp>
      <p:sp>
        <p:nvSpPr>
          <p:cNvPr id="3" name="Content Placeholder 2"/>
          <p:cNvSpPr>
            <a:spLocks noGrp="1"/>
          </p:cNvSpPr>
          <p:nvPr>
            <p:ph idx="1"/>
          </p:nvPr>
        </p:nvSpPr>
        <p:spPr/>
        <p:txBody>
          <a:bodyPr>
            <a:normAutofit/>
          </a:bodyPr>
          <a:lstStyle/>
          <a:p>
            <a:r>
              <a:rPr lang="en-US" dirty="0"/>
              <a:t>The return on investment is used to evaluate the financial feasibility and profitability of a project or investment.</a:t>
            </a:r>
          </a:p>
          <a:p>
            <a:endParaRPr lang="en-US" dirty="0"/>
          </a:p>
          <a:p>
            <a:pPr lvl="1"/>
            <a:r>
              <a:rPr lang="en-US" dirty="0"/>
              <a:t>If ROI &lt; 0, the investment is not financially viable.</a:t>
            </a:r>
          </a:p>
          <a:p>
            <a:pPr lvl="1"/>
            <a:r>
              <a:rPr lang="en-US" dirty="0"/>
              <a:t>If ROI = 0, the investment has neither gain nor loss.</a:t>
            </a:r>
          </a:p>
          <a:p>
            <a:pPr lvl="1"/>
            <a:r>
              <a:rPr lang="en-US" dirty="0"/>
              <a:t>If ROI &gt; 0, the investment has financial gains.</a:t>
            </a:r>
          </a:p>
          <a:p>
            <a:endParaRPr lang="en-US" dirty="0"/>
          </a:p>
          <a:p>
            <a:r>
              <a:rPr lang="en-US" dirty="0"/>
              <a:t>The higher the ROI, the more profitable the project.</a:t>
            </a:r>
          </a:p>
          <a:p>
            <a:endParaRPr lang="en-US" dirty="0"/>
          </a:p>
        </p:txBody>
      </p:sp>
      <p:sp>
        <p:nvSpPr>
          <p:cNvPr id="9" name="Date Placeholder 8">
            <a:extLst>
              <a:ext uri="{FF2B5EF4-FFF2-40B4-BE49-F238E27FC236}">
                <a16:creationId xmlns:a16="http://schemas.microsoft.com/office/drawing/2014/main" id="{109A4618-F039-44C9-91F5-0B56BFC9BE0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8FE2970-AEBE-4186-B53F-3F2B8596826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32B8EB0-8910-4C34-9053-C5134DC6BF0D}"/>
              </a:ext>
            </a:extLst>
          </p:cNvPr>
          <p:cNvSpPr>
            <a:spLocks noGrp="1"/>
          </p:cNvSpPr>
          <p:nvPr>
            <p:ph type="sldNum" sz="quarter" idx="4"/>
          </p:nvPr>
        </p:nvSpPr>
        <p:spPr/>
        <p:txBody>
          <a:bodyPr/>
          <a:lstStyle/>
          <a:p>
            <a:fld id="{28B83BC3-069B-46AF-A4E6-C99928E1A4FA}" type="slidenum">
              <a:rPr lang="en-US" smtClean="0"/>
              <a:pPr/>
              <a:t>1257</a:t>
            </a:fld>
            <a:endParaRPr lang="en-US" dirty="0"/>
          </a:p>
        </p:txBody>
      </p:sp>
    </p:spTree>
    <p:custDataLst>
      <p:tags r:id="rId1"/>
    </p:custDataLst>
    <p:extLst>
      <p:ext uri="{BB962C8B-B14F-4D97-AF65-F5344CB8AC3E}">
        <p14:creationId xmlns:p14="http://schemas.microsoft.com/office/powerpoint/2010/main" val="98478737"/>
      </p:ext>
    </p:extLst>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 Present Value (</a:t>
            </a:r>
            <a:r>
              <a:rPr lang="en-US" dirty="0" err="1"/>
              <a:t>NPV</a:t>
            </a:r>
            <a:r>
              <a:rPr lang="en-US" dirty="0"/>
              <a:t>)</a:t>
            </a:r>
          </a:p>
        </p:txBody>
      </p:sp>
      <p:sp>
        <p:nvSpPr>
          <p:cNvPr id="3" name="Content Placeholder 2"/>
          <p:cNvSpPr>
            <a:spLocks noGrp="1"/>
          </p:cNvSpPr>
          <p:nvPr>
            <p:ph idx="1"/>
          </p:nvPr>
        </p:nvSpPr>
        <p:spPr/>
        <p:txBody>
          <a:bodyPr>
            <a:normAutofit/>
          </a:bodyPr>
          <a:lstStyle/>
          <a:p>
            <a:r>
              <a:rPr lang="en-US" dirty="0"/>
              <a:t>The </a:t>
            </a:r>
            <a:r>
              <a:rPr lang="en-US" b="1" dirty="0"/>
              <a:t>net present value </a:t>
            </a:r>
            <a:r>
              <a:rPr lang="en-US" dirty="0"/>
              <a:t>(also called NPV, net present worth, or NPW) is the total present value of the cash flows calculated using a discount rate.</a:t>
            </a:r>
          </a:p>
          <a:p>
            <a:endParaRPr lang="en-US" dirty="0"/>
          </a:p>
          <a:p>
            <a:endParaRPr lang="en-US" dirty="0"/>
          </a:p>
        </p:txBody>
      </p:sp>
      <p:grpSp>
        <p:nvGrpSpPr>
          <p:cNvPr id="8" name="Group 7"/>
          <p:cNvGrpSpPr/>
          <p:nvPr/>
        </p:nvGrpSpPr>
        <p:grpSpPr>
          <a:xfrm>
            <a:off x="2992387" y="2819399"/>
            <a:ext cx="5729454" cy="2840683"/>
            <a:chOff x="1904657" y="3737900"/>
            <a:chExt cx="5229531" cy="2238721"/>
          </a:xfrm>
        </p:grpSpPr>
        <p:graphicFrame>
          <p:nvGraphicFramePr>
            <p:cNvPr id="5" name="Object 4"/>
            <p:cNvGraphicFramePr>
              <a:graphicFrameLocks noChangeAspect="1"/>
            </p:cNvGraphicFramePr>
            <p:nvPr>
              <p:extLst>
                <p:ext uri="{D42A27DB-BD31-4B8C-83A1-F6EECF244321}">
                  <p14:modId xmlns:p14="http://schemas.microsoft.com/office/powerpoint/2010/main" val="3054638175"/>
                </p:ext>
              </p:extLst>
            </p:nvPr>
          </p:nvGraphicFramePr>
          <p:xfrm>
            <a:off x="2655926" y="3737900"/>
            <a:ext cx="3547109" cy="917563"/>
          </p:xfrm>
          <a:graphic>
            <a:graphicData uri="http://schemas.openxmlformats.org/presentationml/2006/ole">
              <mc:AlternateContent xmlns:mc="http://schemas.openxmlformats.org/markup-compatibility/2006">
                <mc:Choice xmlns:v="urn:schemas-microsoft-com:vml" Requires="v">
                  <p:oleObj name="Equation" r:id="rId4" imgW="1434960" imgH="419040" progId="Equation.3">
                    <p:embed/>
                  </p:oleObj>
                </mc:Choice>
                <mc:Fallback>
                  <p:oleObj name="Equation" r:id="rId4" imgW="1434960" imgH="419040" progId="Equation.3">
                    <p:embed/>
                    <p:pic>
                      <p:nvPicPr>
                        <p:cNvPr id="5" name="Object 4"/>
                        <p:cNvPicPr>
                          <a:picLocks noChangeAspect="1" noChangeArrowheads="1"/>
                        </p:cNvPicPr>
                        <p:nvPr/>
                      </p:nvPicPr>
                      <p:blipFill>
                        <a:blip r:embed="rId5"/>
                        <a:srcRect/>
                        <a:stretch>
                          <a:fillRect/>
                        </a:stretch>
                      </p:blipFill>
                      <p:spPr bwMode="auto">
                        <a:xfrm>
                          <a:off x="2655926" y="3737900"/>
                          <a:ext cx="3547109" cy="917563"/>
                        </a:xfrm>
                        <a:prstGeom prst="rect">
                          <a:avLst/>
                        </a:prstGeom>
                        <a:noFill/>
                      </p:spPr>
                    </p:pic>
                  </p:oleObj>
                </mc:Fallback>
              </mc:AlternateContent>
            </a:graphicData>
          </a:graphic>
        </p:graphicFrame>
        <p:sp>
          <p:nvSpPr>
            <p:cNvPr id="6" name="TextBox 5"/>
            <p:cNvSpPr txBox="1"/>
            <p:nvPr/>
          </p:nvSpPr>
          <p:spPr>
            <a:xfrm>
              <a:off x="1904657" y="4812350"/>
              <a:ext cx="5229531" cy="1164271"/>
            </a:xfrm>
            <a:prstGeom prst="rect">
              <a:avLst/>
            </a:prstGeom>
            <a:noFill/>
          </p:spPr>
          <p:txBody>
            <a:bodyPr wrap="none" rtlCol="0">
              <a:spAutoFit/>
            </a:bodyPr>
            <a:lstStyle/>
            <a:p>
              <a:r>
                <a:rPr lang="en-US" dirty="0"/>
                <a:t>Where</a:t>
              </a:r>
            </a:p>
            <a:p>
              <a:endParaRPr lang="en-US" dirty="0"/>
            </a:p>
            <a:p>
              <a:r>
                <a:rPr lang="en-US" i="1" dirty="0"/>
                <a:t>NetCashFlow</a:t>
              </a:r>
              <a:r>
                <a:rPr lang="en-US" i="1" baseline="-25000" dirty="0"/>
                <a:t>t</a:t>
              </a:r>
              <a:r>
                <a:rPr lang="en-US" dirty="0"/>
                <a:t> is the net cash flow happening at time </a:t>
              </a:r>
              <a:r>
                <a:rPr lang="en-US" i="1" dirty="0"/>
                <a:t>t</a:t>
              </a:r>
              <a:r>
                <a:rPr lang="en-US" dirty="0"/>
                <a:t>;</a:t>
              </a:r>
            </a:p>
            <a:p>
              <a:r>
                <a:rPr lang="en-US" i="1" dirty="0"/>
                <a:t>r</a:t>
              </a:r>
              <a:r>
                <a:rPr lang="en-US" dirty="0"/>
                <a:t> is the discount rate;</a:t>
              </a:r>
            </a:p>
            <a:p>
              <a:r>
                <a:rPr lang="en-US" i="1" dirty="0"/>
                <a:t>t</a:t>
              </a:r>
              <a:r>
                <a:rPr lang="en-US" dirty="0"/>
                <a:t> is the time of the cash flow. </a:t>
              </a:r>
            </a:p>
          </p:txBody>
        </p:sp>
      </p:grpSp>
      <p:sp>
        <p:nvSpPr>
          <p:cNvPr id="12" name="Date Placeholder 11">
            <a:extLst>
              <a:ext uri="{FF2B5EF4-FFF2-40B4-BE49-F238E27FC236}">
                <a16:creationId xmlns:a16="http://schemas.microsoft.com/office/drawing/2014/main" id="{1BFE0AA0-D4DF-4BFC-962B-2EF32A5FBA0D}"/>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C02C169C-A4C6-48F5-A09F-2B1F0C192804}"/>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25A741AA-B7F9-4094-8559-A5957D19C758}"/>
              </a:ext>
            </a:extLst>
          </p:cNvPr>
          <p:cNvSpPr>
            <a:spLocks noGrp="1"/>
          </p:cNvSpPr>
          <p:nvPr>
            <p:ph type="sldNum" sz="quarter" idx="4"/>
          </p:nvPr>
        </p:nvSpPr>
        <p:spPr/>
        <p:txBody>
          <a:bodyPr/>
          <a:lstStyle/>
          <a:p>
            <a:fld id="{28B83BC3-069B-46AF-A4E6-C99928E1A4FA}" type="slidenum">
              <a:rPr lang="en-US" smtClean="0"/>
              <a:pPr/>
              <a:t>1258</a:t>
            </a:fld>
            <a:endParaRPr lang="en-US" dirty="0"/>
          </a:p>
        </p:txBody>
      </p:sp>
    </p:spTree>
    <p:custDataLst>
      <p:tags r:id="rId1"/>
    </p:custDataLst>
    <p:extLst>
      <p:ext uri="{BB962C8B-B14F-4D97-AF65-F5344CB8AC3E}">
        <p14:creationId xmlns:p14="http://schemas.microsoft.com/office/powerpoint/2010/main" val="1725302921"/>
      </p:ext>
    </p:extLst>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 Estimation</a:t>
            </a:r>
          </a:p>
        </p:txBody>
      </p:sp>
      <p:sp>
        <p:nvSpPr>
          <p:cNvPr id="3" name="Content Placeholder 2"/>
          <p:cNvSpPr>
            <a:spLocks noGrp="1"/>
          </p:cNvSpPr>
          <p:nvPr>
            <p:ph idx="1"/>
          </p:nvPr>
        </p:nvSpPr>
        <p:spPr/>
        <p:txBody>
          <a:bodyPr>
            <a:normAutofit/>
          </a:bodyPr>
          <a:lstStyle/>
          <a:p>
            <a:r>
              <a:rPr lang="en-US" dirty="0"/>
              <a:t>Examples of costs triggered by the project:</a:t>
            </a:r>
          </a:p>
          <a:p>
            <a:pPr lvl="1"/>
            <a:r>
              <a:rPr lang="en-US" dirty="0"/>
              <a:t>Administration</a:t>
            </a:r>
          </a:p>
          <a:p>
            <a:pPr lvl="1"/>
            <a:r>
              <a:rPr lang="en-US" dirty="0"/>
              <a:t>Asset</a:t>
            </a:r>
          </a:p>
          <a:p>
            <a:pPr lvl="1"/>
            <a:r>
              <a:rPr lang="en-US" dirty="0"/>
              <a:t>Equipment</a:t>
            </a:r>
          </a:p>
          <a:p>
            <a:pPr lvl="1"/>
            <a:r>
              <a:rPr lang="en-US" dirty="0"/>
              <a:t>Material</a:t>
            </a:r>
          </a:p>
          <a:p>
            <a:pPr lvl="1"/>
            <a:r>
              <a:rPr lang="en-US" dirty="0"/>
              <a:t>Delivery</a:t>
            </a:r>
          </a:p>
          <a:p>
            <a:pPr lvl="1"/>
            <a:r>
              <a:rPr lang="en-US" dirty="0"/>
              <a:t>Real estate</a:t>
            </a:r>
          </a:p>
          <a:p>
            <a:pPr lvl="1"/>
            <a:r>
              <a:rPr lang="en-US" dirty="0"/>
              <a:t>Labor</a:t>
            </a:r>
          </a:p>
          <a:p>
            <a:pPr lvl="1"/>
            <a:r>
              <a:rPr lang="en-US" dirty="0"/>
              <a:t>Training</a:t>
            </a:r>
          </a:p>
          <a:p>
            <a:pPr lvl="1"/>
            <a:r>
              <a:rPr lang="en-US" dirty="0"/>
              <a:t>Consulting.</a:t>
            </a:r>
          </a:p>
          <a:p>
            <a:pPr lvl="1"/>
            <a:endParaRPr lang="en-US" dirty="0"/>
          </a:p>
          <a:p>
            <a:pPr lvl="1"/>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550453DA-3767-40CA-A3C2-FEE0231A10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9625A35-50AA-479D-878B-15433D8768C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00ABC06-1A1B-4A0C-AE40-4F80FC805ECB}"/>
              </a:ext>
            </a:extLst>
          </p:cNvPr>
          <p:cNvSpPr>
            <a:spLocks noGrp="1"/>
          </p:cNvSpPr>
          <p:nvPr>
            <p:ph type="sldNum" sz="quarter" idx="4"/>
          </p:nvPr>
        </p:nvSpPr>
        <p:spPr/>
        <p:txBody>
          <a:bodyPr/>
          <a:lstStyle/>
          <a:p>
            <a:fld id="{28B83BC3-069B-46AF-A4E6-C99928E1A4FA}" type="slidenum">
              <a:rPr lang="en-US" smtClean="0"/>
              <a:pPr/>
              <a:t>1259</a:t>
            </a:fld>
            <a:endParaRPr lang="en-US" dirty="0"/>
          </a:p>
        </p:txBody>
      </p:sp>
    </p:spTree>
    <p:custDataLst>
      <p:tags r:id="rId1"/>
    </p:custDataLst>
    <p:extLst>
      <p:ext uri="{BB962C8B-B14F-4D97-AF65-F5344CB8AC3E}">
        <p14:creationId xmlns:p14="http://schemas.microsoft.com/office/powerpoint/2010/main" val="298280824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Create a Pareto Chart in Minitab</a:t>
            </a:r>
          </a:p>
        </p:txBody>
      </p:sp>
      <p:sp>
        <p:nvSpPr>
          <p:cNvPr id="8" name="Content Placeholder 2"/>
          <p:cNvSpPr>
            <a:spLocks noGrp="1"/>
          </p:cNvSpPr>
          <p:nvPr>
            <p:ph idx="1"/>
          </p:nvPr>
        </p:nvSpPr>
        <p:spPr>
          <a:xfrm>
            <a:off x="609600" y="4648200"/>
            <a:ext cx="10287000" cy="1905000"/>
          </a:xfrm>
        </p:spPr>
        <p:txBody>
          <a:bodyPr>
            <a:noAutofit/>
          </a:bodyPr>
          <a:lstStyle/>
          <a:p>
            <a:r>
              <a:rPr lang="en-US" sz="1800" dirty="0"/>
              <a:t>The above Pareto chart generated in Minitab presents the count of defective products by team. </a:t>
            </a:r>
          </a:p>
          <a:p>
            <a:r>
              <a:rPr lang="en-US" sz="1800" dirty="0"/>
              <a:t>The bars are descending on a scale with the peak at 50, which is approximately the total count of all defective products for all teams. </a:t>
            </a:r>
          </a:p>
          <a:p>
            <a:r>
              <a:rPr lang="en-US" sz="1800" dirty="0"/>
              <a:t>The table below the chart contains counts, individual percentages, and cumulative percentages.</a:t>
            </a:r>
          </a:p>
          <a:p>
            <a:r>
              <a:rPr lang="en-US" sz="1800" dirty="0"/>
              <a:t>The cumulative percentages are the red data points driving the red line that spans across the graphic.</a:t>
            </a:r>
          </a:p>
        </p:txBody>
      </p:sp>
      <p:pic>
        <p:nvPicPr>
          <p:cNvPr id="9" name="MTB_pareto image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3720" y="1083404"/>
            <a:ext cx="5191760" cy="3471991"/>
          </a:xfrm>
          <a:prstGeom prst="rect">
            <a:avLst/>
          </a:prstGeom>
        </p:spPr>
      </p:pic>
      <p:sp>
        <p:nvSpPr>
          <p:cNvPr id="6" name="Date Placeholder 5">
            <a:extLst>
              <a:ext uri="{FF2B5EF4-FFF2-40B4-BE49-F238E27FC236}">
                <a16:creationId xmlns:a16="http://schemas.microsoft.com/office/drawing/2014/main" id="{29B61613-5577-4078-B828-0D0DA8AB3AB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8FD5890-4E7D-43AB-8B87-E728387ED60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5D0ABA4-477E-45FC-8FE2-C6649C0CB81A}"/>
              </a:ext>
            </a:extLst>
          </p:cNvPr>
          <p:cNvSpPr>
            <a:spLocks noGrp="1"/>
          </p:cNvSpPr>
          <p:nvPr>
            <p:ph type="sldNum" sz="quarter" idx="4"/>
          </p:nvPr>
        </p:nvSpPr>
        <p:spPr/>
        <p:txBody>
          <a:bodyPr/>
          <a:lstStyle/>
          <a:p>
            <a:fld id="{28B83BC3-069B-46AF-A4E6-C99928E1A4FA}" type="slidenum">
              <a:rPr lang="en-US" smtClean="0"/>
              <a:pPr/>
              <a:t>126</a:t>
            </a:fld>
            <a:endParaRPr lang="en-US" dirty="0"/>
          </a:p>
        </p:txBody>
      </p:sp>
    </p:spTree>
    <p:custDataLst>
      <p:tags r:id="rId1"/>
    </p:custDataLst>
    <p:extLst>
      <p:ext uri="{BB962C8B-B14F-4D97-AF65-F5344CB8AC3E}">
        <p14:creationId xmlns:p14="http://schemas.microsoft.com/office/powerpoint/2010/main" val="436519246"/>
      </p:ext>
    </p:extLst>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Estimation</a:t>
            </a:r>
          </a:p>
        </p:txBody>
      </p:sp>
      <p:sp>
        <p:nvSpPr>
          <p:cNvPr id="3" name="Content Placeholder 2"/>
          <p:cNvSpPr>
            <a:spLocks noGrp="1"/>
          </p:cNvSpPr>
          <p:nvPr>
            <p:ph idx="1"/>
          </p:nvPr>
        </p:nvSpPr>
        <p:spPr/>
        <p:txBody>
          <a:bodyPr>
            <a:normAutofit/>
          </a:bodyPr>
          <a:lstStyle/>
          <a:p>
            <a:r>
              <a:rPr lang="en-US" dirty="0"/>
              <a:t>Examples of benefits generated by the project:</a:t>
            </a:r>
          </a:p>
          <a:p>
            <a:pPr lvl="2"/>
            <a:r>
              <a:rPr lang="en-US" dirty="0"/>
              <a:t>Direct revenue increase</a:t>
            </a:r>
          </a:p>
          <a:p>
            <a:pPr lvl="2"/>
            <a:r>
              <a:rPr lang="en-US" dirty="0"/>
              <a:t>Waste reduction</a:t>
            </a:r>
          </a:p>
          <a:p>
            <a:pPr lvl="2"/>
            <a:r>
              <a:rPr lang="en-US" dirty="0"/>
              <a:t>Operation cost reduction</a:t>
            </a:r>
          </a:p>
          <a:p>
            <a:pPr lvl="2"/>
            <a:r>
              <a:rPr lang="en-US" dirty="0"/>
              <a:t>Quality and productivity improvement</a:t>
            </a:r>
          </a:p>
          <a:p>
            <a:pPr lvl="2"/>
            <a:r>
              <a:rPr lang="en-US" dirty="0"/>
              <a:t>Market share increase</a:t>
            </a:r>
          </a:p>
          <a:p>
            <a:pPr lvl="2"/>
            <a:r>
              <a:rPr lang="en-US" dirty="0"/>
              <a:t>Cost avoidance</a:t>
            </a:r>
          </a:p>
          <a:p>
            <a:pPr lvl="2"/>
            <a:r>
              <a:rPr lang="en-US" dirty="0"/>
              <a:t>Customer satisfaction improvement</a:t>
            </a:r>
          </a:p>
          <a:p>
            <a:pPr lvl="2"/>
            <a:r>
              <a:rPr lang="en-US" dirty="0"/>
              <a:t>Associate satisfaction improvement.</a:t>
            </a:r>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5E063AFA-CF36-4FEA-9DE0-D6213CA4BFA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0999345-7B42-408B-B819-A021CBD2C46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80BD66C-3037-4DAE-A852-CC67F688E9BA}"/>
              </a:ext>
            </a:extLst>
          </p:cNvPr>
          <p:cNvSpPr>
            <a:spLocks noGrp="1"/>
          </p:cNvSpPr>
          <p:nvPr>
            <p:ph type="sldNum" sz="quarter" idx="4"/>
          </p:nvPr>
        </p:nvSpPr>
        <p:spPr/>
        <p:txBody>
          <a:bodyPr/>
          <a:lstStyle/>
          <a:p>
            <a:fld id="{28B83BC3-069B-46AF-A4E6-C99928E1A4FA}" type="slidenum">
              <a:rPr lang="en-US" smtClean="0"/>
              <a:pPr/>
              <a:t>1260</a:t>
            </a:fld>
            <a:endParaRPr lang="en-US" dirty="0"/>
          </a:p>
        </p:txBody>
      </p:sp>
    </p:spTree>
    <p:custDataLst>
      <p:tags r:id="rId1"/>
    </p:custDataLst>
    <p:extLst>
      <p:ext uri="{BB962C8B-B14F-4D97-AF65-F5344CB8AC3E}">
        <p14:creationId xmlns:p14="http://schemas.microsoft.com/office/powerpoint/2010/main" val="1527732954"/>
      </p:ext>
    </p:extLst>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Challenges in Cost and Benefit Estimation </a:t>
            </a:r>
          </a:p>
        </p:txBody>
      </p:sp>
      <p:sp>
        <p:nvSpPr>
          <p:cNvPr id="3" name="Content Placeholder 2"/>
          <p:cNvSpPr>
            <a:spLocks noGrp="1"/>
          </p:cNvSpPr>
          <p:nvPr>
            <p:ph idx="1"/>
          </p:nvPr>
        </p:nvSpPr>
        <p:spPr/>
        <p:txBody>
          <a:bodyPr>
            <a:normAutofit/>
          </a:bodyPr>
          <a:lstStyle/>
          <a:p>
            <a:r>
              <a:rPr lang="en-US" dirty="0"/>
              <a:t>Different analysts might come up with different cost and benefit estimations due to their subjectivity in determining:</a:t>
            </a:r>
          </a:p>
          <a:p>
            <a:pPr lvl="2"/>
            <a:r>
              <a:rPr lang="en-US" dirty="0"/>
              <a:t>The discount rate</a:t>
            </a:r>
          </a:p>
          <a:p>
            <a:pPr lvl="2"/>
            <a:r>
              <a:rPr lang="en-US" dirty="0"/>
              <a:t>The time length of the project and its impact</a:t>
            </a:r>
          </a:p>
          <a:p>
            <a:pPr lvl="2"/>
            <a:r>
              <a:rPr lang="en-US" dirty="0"/>
              <a:t>Potential costs of the project</a:t>
            </a:r>
          </a:p>
          <a:p>
            <a:pPr lvl="2"/>
            <a:r>
              <a:rPr lang="en-US" dirty="0"/>
              <a:t>The tangible/intangible benefits of the project</a:t>
            </a:r>
          </a:p>
          <a:p>
            <a:pPr lvl="2"/>
            <a:r>
              <a:rPr lang="en-US" dirty="0"/>
              <a:t>The specific contribution of the project to the relevant financial gains/loss.</a:t>
            </a:r>
          </a:p>
          <a:p>
            <a:pPr lvl="2"/>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132F1F90-C074-4F38-88FE-C331E2D3D6D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C68E382-0537-4EA5-BA06-F25C4B87EE8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43D5CE1-E323-4025-824D-A910072D1ADE}"/>
              </a:ext>
            </a:extLst>
          </p:cNvPr>
          <p:cNvSpPr>
            <a:spLocks noGrp="1"/>
          </p:cNvSpPr>
          <p:nvPr>
            <p:ph type="sldNum" sz="quarter" idx="4"/>
          </p:nvPr>
        </p:nvSpPr>
        <p:spPr/>
        <p:txBody>
          <a:bodyPr/>
          <a:lstStyle/>
          <a:p>
            <a:fld id="{28B83BC3-069B-46AF-A4E6-C99928E1A4FA}" type="slidenum">
              <a:rPr lang="en-US" smtClean="0"/>
              <a:pPr/>
              <a:t>1261</a:t>
            </a:fld>
            <a:endParaRPr lang="en-US" dirty="0"/>
          </a:p>
        </p:txBody>
      </p:sp>
    </p:spTree>
    <p:custDataLst>
      <p:tags r:id="rId1"/>
    </p:custDataLst>
    <p:extLst>
      <p:ext uri="{BB962C8B-B14F-4D97-AF65-F5344CB8AC3E}">
        <p14:creationId xmlns:p14="http://schemas.microsoft.com/office/powerpoint/2010/main" val="1416434712"/>
      </p:ext>
    </p:extLst>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5.3.2 Elements of Control Plans</a:t>
            </a:r>
          </a:p>
        </p:txBody>
      </p:sp>
      <p:sp>
        <p:nvSpPr>
          <p:cNvPr id="8" name="Date Placeholder 7">
            <a:extLst>
              <a:ext uri="{FF2B5EF4-FFF2-40B4-BE49-F238E27FC236}">
                <a16:creationId xmlns:a16="http://schemas.microsoft.com/office/drawing/2014/main" id="{B1D95D9B-BD5F-4743-9761-9CAE825F60A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41EB3C7-0EC0-4C6B-B0D7-8090CB70A90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B6ED518-CC75-42D1-B333-8B03A0E648EB}"/>
              </a:ext>
            </a:extLst>
          </p:cNvPr>
          <p:cNvSpPr>
            <a:spLocks noGrp="1"/>
          </p:cNvSpPr>
          <p:nvPr>
            <p:ph type="sldNum" sz="quarter" idx="4"/>
          </p:nvPr>
        </p:nvSpPr>
        <p:spPr/>
        <p:txBody>
          <a:bodyPr/>
          <a:lstStyle/>
          <a:p>
            <a:fld id="{28B83BC3-069B-46AF-A4E6-C99928E1A4FA}" type="slidenum">
              <a:rPr lang="en-US" smtClean="0"/>
              <a:pPr/>
              <a:t>1262</a:t>
            </a:fld>
            <a:endParaRPr lang="en-US" dirty="0"/>
          </a:p>
        </p:txBody>
      </p:sp>
    </p:spTree>
    <p:custDataLst>
      <p:tags r:id="rId1"/>
    </p:custDataLst>
    <p:extLst>
      <p:ext uri="{BB962C8B-B14F-4D97-AF65-F5344CB8AC3E}">
        <p14:creationId xmlns:p14="http://schemas.microsoft.com/office/powerpoint/2010/main" val="1937757667"/>
      </p:ext>
    </p:extLst>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a:lstStyle/>
          <a:p>
            <a:r>
              <a:rPr lang="en-US" dirty="0"/>
              <a:t>Control Plans</a:t>
            </a:r>
          </a:p>
        </p:txBody>
      </p:sp>
      <p:sp>
        <p:nvSpPr>
          <p:cNvPr id="253955" name="Rectangle 3"/>
          <p:cNvSpPr>
            <a:spLocks noGrp="1" noChangeArrowheads="1"/>
          </p:cNvSpPr>
          <p:nvPr>
            <p:ph idx="1"/>
          </p:nvPr>
        </p:nvSpPr>
        <p:spPr/>
        <p:txBody>
          <a:bodyPr>
            <a:normAutofit fontScale="92500" lnSpcReduction="20000"/>
          </a:bodyPr>
          <a:lstStyle/>
          <a:p>
            <a:r>
              <a:rPr lang="en-US" dirty="0"/>
              <a:t>The</a:t>
            </a:r>
            <a:r>
              <a:rPr lang="en-US" b="1" dirty="0"/>
              <a:t> control plans </a:t>
            </a:r>
            <a:r>
              <a:rPr lang="en-US" dirty="0"/>
              <a:t>ensure that the changes introduced by a Six Sigma project are sustained over time.</a:t>
            </a:r>
            <a:endParaRPr lang="en-US" dirty="0">
              <a:solidFill>
                <a:srgbClr val="FF0000"/>
              </a:solidFill>
            </a:endParaRPr>
          </a:p>
          <a:p>
            <a:endParaRPr lang="en-US" dirty="0"/>
          </a:p>
          <a:p>
            <a:r>
              <a:rPr lang="en-US" dirty="0"/>
              <a:t>Benefits of the Control phase:</a:t>
            </a:r>
          </a:p>
          <a:p>
            <a:pPr lvl="2"/>
            <a:r>
              <a:rPr lang="en-US" dirty="0">
                <a:solidFill>
                  <a:schemeClr val="tx1"/>
                </a:solidFill>
              </a:rPr>
              <a:t>Methodical roll-out of changes including standardization of processes and work procedures</a:t>
            </a:r>
          </a:p>
          <a:p>
            <a:pPr lvl="2"/>
            <a:r>
              <a:rPr lang="en-US" dirty="0">
                <a:solidFill>
                  <a:schemeClr val="tx1"/>
                </a:solidFill>
              </a:rPr>
              <a:t>Ensure compliance with changes through methods like auditing and corrective actions</a:t>
            </a:r>
          </a:p>
          <a:p>
            <a:pPr lvl="2"/>
            <a:r>
              <a:rPr lang="en-US" dirty="0">
                <a:solidFill>
                  <a:schemeClr val="tx1"/>
                </a:solidFill>
              </a:rPr>
              <a:t>Transfer solutions and learning across the </a:t>
            </a:r>
            <a:r>
              <a:rPr lang="en-US" dirty="0"/>
              <a:t>enterprise</a:t>
            </a:r>
          </a:p>
          <a:p>
            <a:pPr lvl="2"/>
            <a:r>
              <a:rPr lang="en-US" dirty="0"/>
              <a:t>Plan and communicate standardized work procedures</a:t>
            </a:r>
          </a:p>
          <a:p>
            <a:pPr lvl="2"/>
            <a:r>
              <a:rPr lang="en-US" dirty="0"/>
              <a:t>Coordinate ongoing team and individual involvement</a:t>
            </a:r>
          </a:p>
          <a:p>
            <a:pPr lvl="2"/>
            <a:r>
              <a:rPr lang="en-US" dirty="0"/>
              <a:t>Standardize data collection and procedures</a:t>
            </a:r>
          </a:p>
          <a:p>
            <a:pPr lvl="2"/>
            <a:r>
              <a:rPr lang="en-US" dirty="0"/>
              <a:t>Measure process performance, stability, and capability</a:t>
            </a:r>
          </a:p>
          <a:p>
            <a:pPr lvl="2"/>
            <a:r>
              <a:rPr lang="en-US" dirty="0"/>
              <a:t>Plan actions that mitigate possible out-of-control conditions</a:t>
            </a:r>
          </a:p>
          <a:p>
            <a:pPr lvl="2"/>
            <a:r>
              <a:rPr lang="en-US" dirty="0"/>
              <a:t>Sustain changes over time.</a:t>
            </a:r>
          </a:p>
        </p:txBody>
      </p:sp>
      <p:sp>
        <p:nvSpPr>
          <p:cNvPr id="7" name="Date Placeholder 6">
            <a:extLst>
              <a:ext uri="{FF2B5EF4-FFF2-40B4-BE49-F238E27FC236}">
                <a16:creationId xmlns:a16="http://schemas.microsoft.com/office/drawing/2014/main" id="{91895681-0753-4197-A603-F21B4F96983C}"/>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F141077-2849-46A4-A088-930511B24B5C}"/>
              </a:ext>
            </a:extLst>
          </p:cNvPr>
          <p:cNvSpPr>
            <a:spLocks noGrp="1"/>
          </p:cNvSpPr>
          <p:nvPr>
            <p:ph type="ftr" sz="quarter" idx="3"/>
          </p:nvPr>
        </p:nvSpPr>
        <p:spPr/>
        <p:txBody>
          <a:bodyPr/>
          <a:lstStyle/>
          <a:p>
            <a:r>
              <a:rPr lang="en-US"/>
              <a:t>© Grand Valley State University</a:t>
            </a:r>
            <a:endParaRPr lang="en-US" sz="1600" dirty="0"/>
          </a:p>
        </p:txBody>
      </p:sp>
      <p:sp>
        <p:nvSpPr>
          <p:cNvPr id="9" name="Slide Number Placeholder 8">
            <a:extLst>
              <a:ext uri="{FF2B5EF4-FFF2-40B4-BE49-F238E27FC236}">
                <a16:creationId xmlns:a16="http://schemas.microsoft.com/office/drawing/2014/main" id="{DB8DE9C7-577D-410A-ABB4-124E7A8C69CE}"/>
              </a:ext>
            </a:extLst>
          </p:cNvPr>
          <p:cNvSpPr>
            <a:spLocks noGrp="1"/>
          </p:cNvSpPr>
          <p:nvPr>
            <p:ph type="sldNum" sz="quarter" idx="4"/>
          </p:nvPr>
        </p:nvSpPr>
        <p:spPr/>
        <p:txBody>
          <a:bodyPr/>
          <a:lstStyle/>
          <a:p>
            <a:fld id="{28B83BC3-069B-46AF-A4E6-C99928E1A4FA}" type="slidenum">
              <a:rPr lang="en-US" smtClean="0"/>
              <a:pPr/>
              <a:t>1263</a:t>
            </a:fld>
            <a:endParaRPr lang="en-US" dirty="0"/>
          </a:p>
        </p:txBody>
      </p:sp>
    </p:spTree>
    <p:custDataLst>
      <p:tags r:id="rId1"/>
    </p:custDataLst>
    <p:extLst>
      <p:ext uri="{BB962C8B-B14F-4D97-AF65-F5344CB8AC3E}">
        <p14:creationId xmlns:p14="http://schemas.microsoft.com/office/powerpoint/2010/main" val="158565034"/>
      </p:ext>
    </p:extLst>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Control Plan?</a:t>
            </a:r>
          </a:p>
        </p:txBody>
      </p:sp>
      <p:sp>
        <p:nvSpPr>
          <p:cNvPr id="3" name="Content Placeholder 2"/>
          <p:cNvSpPr>
            <a:spLocks noGrp="1"/>
          </p:cNvSpPr>
          <p:nvPr>
            <p:ph idx="1"/>
          </p:nvPr>
        </p:nvSpPr>
        <p:spPr/>
        <p:txBody>
          <a:bodyPr>
            <a:normAutofit/>
          </a:bodyPr>
          <a:lstStyle/>
          <a:p>
            <a:r>
              <a:rPr lang="en-US" dirty="0"/>
              <a:t>A </a:t>
            </a:r>
            <a:r>
              <a:rPr lang="en-US" b="1" dirty="0"/>
              <a:t>control plan </a:t>
            </a:r>
            <a:r>
              <a:rPr lang="en-US" dirty="0"/>
              <a:t>is a management planning tool to identify, describe, and monitor the process performance metrics in order to meet the customer specifications steadily.</a:t>
            </a:r>
          </a:p>
          <a:p>
            <a:endParaRPr lang="en-US" dirty="0"/>
          </a:p>
          <a:p>
            <a:r>
              <a:rPr lang="en-US" dirty="0"/>
              <a:t>It proposes the plan of monitoring the stability and capability of inputs and outputs of critical process steps in the Control phase of a project.</a:t>
            </a:r>
          </a:p>
          <a:p>
            <a:endParaRPr lang="en-US" dirty="0"/>
          </a:p>
          <a:p>
            <a:r>
              <a:rPr lang="en-US" dirty="0"/>
              <a:t>It covers the data collection plan of gathering the process performance measurements.</a:t>
            </a:r>
          </a:p>
          <a:p>
            <a:endParaRPr lang="en-US" dirty="0"/>
          </a:p>
          <a:p>
            <a:r>
              <a:rPr lang="en-US" dirty="0"/>
              <a:t>Control plans are the most overlooked element of most projects. It is critical that a good solution be solidified with a great control plan!</a:t>
            </a:r>
          </a:p>
        </p:txBody>
      </p:sp>
      <p:sp>
        <p:nvSpPr>
          <p:cNvPr id="9" name="Date Placeholder 8">
            <a:extLst>
              <a:ext uri="{FF2B5EF4-FFF2-40B4-BE49-F238E27FC236}">
                <a16:creationId xmlns:a16="http://schemas.microsoft.com/office/drawing/2014/main" id="{29D63AA8-033A-4E1C-A7AD-522C3D85689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1305A0-E035-4D5D-B9E1-FDDAB504063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7E2B8F7-BB3E-43FA-8BC9-233BDCD1D63C}"/>
              </a:ext>
            </a:extLst>
          </p:cNvPr>
          <p:cNvSpPr>
            <a:spLocks noGrp="1"/>
          </p:cNvSpPr>
          <p:nvPr>
            <p:ph type="sldNum" sz="quarter" idx="4"/>
          </p:nvPr>
        </p:nvSpPr>
        <p:spPr/>
        <p:txBody>
          <a:bodyPr/>
          <a:lstStyle/>
          <a:p>
            <a:fld id="{28B83BC3-069B-46AF-A4E6-C99928E1A4FA}" type="slidenum">
              <a:rPr lang="en-US" smtClean="0"/>
              <a:pPr/>
              <a:t>1264</a:t>
            </a:fld>
            <a:endParaRPr lang="en-US" dirty="0"/>
          </a:p>
        </p:txBody>
      </p:sp>
    </p:spTree>
    <p:custDataLst>
      <p:tags r:id="rId1"/>
    </p:custDataLst>
    <p:extLst>
      <p:ext uri="{BB962C8B-B14F-4D97-AF65-F5344CB8AC3E}">
        <p14:creationId xmlns:p14="http://schemas.microsoft.com/office/powerpoint/2010/main" val="4189937824"/>
      </p:ext>
    </p:extLst>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 Elements</a:t>
            </a:r>
          </a:p>
        </p:txBody>
      </p:sp>
      <p:sp>
        <p:nvSpPr>
          <p:cNvPr id="50179" name="Rectangle 3"/>
          <p:cNvSpPr>
            <a:spLocks noGrp="1" noChangeArrowheads="1"/>
          </p:cNvSpPr>
          <p:nvPr>
            <p:ph idx="1"/>
          </p:nvPr>
        </p:nvSpPr>
        <p:spPr/>
        <p:txBody>
          <a:bodyPr>
            <a:noAutofit/>
          </a:bodyPr>
          <a:lstStyle/>
          <a:p>
            <a:pPr>
              <a:lnSpc>
                <a:spcPct val="80000"/>
              </a:lnSpc>
            </a:pPr>
            <a:r>
              <a:rPr lang="en-US" dirty="0">
                <a:solidFill>
                  <a:srgbClr val="182835"/>
                </a:solidFill>
              </a:rPr>
              <a:t>Control Plan</a:t>
            </a:r>
          </a:p>
          <a:p>
            <a:pPr lvl="2">
              <a:lnSpc>
                <a:spcPct val="80000"/>
              </a:lnSpc>
            </a:pPr>
            <a:r>
              <a:rPr lang="en-US" dirty="0">
                <a:solidFill>
                  <a:srgbClr val="182835"/>
                </a:solidFill>
              </a:rPr>
              <a:t>The clear and concise summary document that details key process steps, CTQs metrics, measurements, and corrective actions.</a:t>
            </a:r>
          </a:p>
          <a:p>
            <a:pPr>
              <a:lnSpc>
                <a:spcPct val="80000"/>
              </a:lnSpc>
            </a:pPr>
            <a:r>
              <a:rPr lang="en-US" dirty="0">
                <a:solidFill>
                  <a:srgbClr val="182835"/>
                </a:solidFill>
              </a:rPr>
              <a:t>Standard Operating Procedures (SOPs)</a:t>
            </a:r>
          </a:p>
          <a:p>
            <a:pPr lvl="2">
              <a:lnSpc>
                <a:spcPct val="80000"/>
              </a:lnSpc>
            </a:pPr>
            <a:r>
              <a:rPr lang="en-US" dirty="0">
                <a:solidFill>
                  <a:srgbClr val="182835"/>
                </a:solidFill>
              </a:rPr>
              <a:t>Supporting documentation showing the “who does what, when, and how” in completing the tasks.</a:t>
            </a:r>
          </a:p>
          <a:p>
            <a:pPr>
              <a:lnSpc>
                <a:spcPct val="80000"/>
              </a:lnSpc>
            </a:pPr>
            <a:r>
              <a:rPr lang="en-US" dirty="0">
                <a:solidFill>
                  <a:srgbClr val="182835"/>
                </a:solidFill>
              </a:rPr>
              <a:t>Communication Plan</a:t>
            </a:r>
          </a:p>
          <a:p>
            <a:pPr lvl="2">
              <a:lnSpc>
                <a:spcPct val="80000"/>
              </a:lnSpc>
            </a:pPr>
            <a:r>
              <a:rPr lang="en-US" dirty="0">
                <a:solidFill>
                  <a:srgbClr val="182835"/>
                </a:solidFill>
              </a:rPr>
              <a:t>Document outlining messages to be delivered and the target audience.</a:t>
            </a:r>
          </a:p>
          <a:p>
            <a:pPr>
              <a:lnSpc>
                <a:spcPct val="80000"/>
              </a:lnSpc>
            </a:pPr>
            <a:r>
              <a:rPr lang="en-US" dirty="0">
                <a:solidFill>
                  <a:srgbClr val="182835"/>
                </a:solidFill>
              </a:rPr>
              <a:t>Training Plan</a:t>
            </a:r>
          </a:p>
          <a:p>
            <a:pPr lvl="2">
              <a:lnSpc>
                <a:spcPct val="80000"/>
              </a:lnSpc>
            </a:pPr>
            <a:r>
              <a:rPr lang="en-US" dirty="0">
                <a:solidFill>
                  <a:srgbClr val="182835"/>
                </a:solidFill>
              </a:rPr>
              <a:t>Document outlining the necessary training for employees to successfully perform new processes and procedures.</a:t>
            </a:r>
          </a:p>
          <a:p>
            <a:pPr>
              <a:lnSpc>
                <a:spcPct val="80000"/>
              </a:lnSpc>
            </a:pPr>
            <a:r>
              <a:rPr lang="en-US" dirty="0">
                <a:solidFill>
                  <a:srgbClr val="182835"/>
                </a:solidFill>
              </a:rPr>
              <a:t>Audit Checklists</a:t>
            </a:r>
          </a:p>
          <a:p>
            <a:pPr lvl="2">
              <a:lnSpc>
                <a:spcPct val="80000"/>
              </a:lnSpc>
            </a:pPr>
            <a:r>
              <a:rPr lang="en-US" dirty="0">
                <a:solidFill>
                  <a:srgbClr val="182835"/>
                </a:solidFill>
              </a:rPr>
              <a:t>Document that provides auditors with the audit questions they need to ask.</a:t>
            </a:r>
          </a:p>
          <a:p>
            <a:pPr>
              <a:lnSpc>
                <a:spcPct val="80000"/>
              </a:lnSpc>
            </a:pPr>
            <a:r>
              <a:rPr lang="en-US" dirty="0">
                <a:solidFill>
                  <a:srgbClr val="182835"/>
                </a:solidFill>
              </a:rPr>
              <a:t>Corrective Actions</a:t>
            </a:r>
          </a:p>
          <a:p>
            <a:pPr lvl="2">
              <a:lnSpc>
                <a:spcPct val="80000"/>
              </a:lnSpc>
            </a:pPr>
            <a:r>
              <a:rPr lang="en-US" dirty="0">
                <a:solidFill>
                  <a:srgbClr val="182835"/>
                </a:solidFill>
              </a:rPr>
              <a:t>Activities that need to be conducted when an audit fails.</a:t>
            </a:r>
          </a:p>
        </p:txBody>
      </p:sp>
      <p:sp>
        <p:nvSpPr>
          <p:cNvPr id="8" name="Date Placeholder 7">
            <a:extLst>
              <a:ext uri="{FF2B5EF4-FFF2-40B4-BE49-F238E27FC236}">
                <a16:creationId xmlns:a16="http://schemas.microsoft.com/office/drawing/2014/main" id="{0FDBC65D-796A-4836-84FD-978A007E375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ABB0DA9-E2C3-44CC-86B5-3E4210E64B7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E6DE261-EC47-4BC6-9D80-995254C65624}"/>
              </a:ext>
            </a:extLst>
          </p:cNvPr>
          <p:cNvSpPr>
            <a:spLocks noGrp="1"/>
          </p:cNvSpPr>
          <p:nvPr>
            <p:ph type="sldNum" sz="quarter" idx="4"/>
          </p:nvPr>
        </p:nvSpPr>
        <p:spPr/>
        <p:txBody>
          <a:bodyPr/>
          <a:lstStyle/>
          <a:p>
            <a:fld id="{28B83BC3-069B-46AF-A4E6-C99928E1A4FA}" type="slidenum">
              <a:rPr lang="en-US" smtClean="0"/>
              <a:pPr/>
              <a:t>1265</a:t>
            </a:fld>
            <a:endParaRPr lang="en-US" dirty="0"/>
          </a:p>
        </p:txBody>
      </p:sp>
    </p:spTree>
    <p:custDataLst>
      <p:tags r:id="rId1"/>
    </p:custDataLst>
    <p:extLst>
      <p:ext uri="{BB962C8B-B14F-4D97-AF65-F5344CB8AC3E}">
        <p14:creationId xmlns:p14="http://schemas.microsoft.com/office/powerpoint/2010/main" val="2937544215"/>
      </p:ext>
    </p:extLst>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3" name="Content Placeholder 2"/>
          <p:cNvSpPr>
            <a:spLocks noGrp="1"/>
          </p:cNvSpPr>
          <p:nvPr>
            <p:ph idx="1"/>
          </p:nvPr>
        </p:nvSpPr>
        <p:spPr/>
        <p:txBody>
          <a:bodyPr>
            <a:noAutofit/>
          </a:bodyPr>
          <a:lstStyle/>
          <a:p>
            <a:r>
              <a:rPr lang="en-US" dirty="0"/>
              <a:t>The control plan identifies critical process steps that have significant impact on the products or services and the appropriate controls mechanisms.</a:t>
            </a:r>
          </a:p>
          <a:p>
            <a:endParaRPr lang="en-US" dirty="0"/>
          </a:p>
          <a:p>
            <a:r>
              <a:rPr lang="en-US" dirty="0"/>
              <a:t>The control plan includes measurement systems that monitor and help manage key process step performance.</a:t>
            </a:r>
          </a:p>
          <a:p>
            <a:endParaRPr lang="en-US" dirty="0"/>
          </a:p>
          <a:p>
            <a:r>
              <a:rPr lang="en-US" dirty="0"/>
              <a:t>Specified limits and targets of the performance metrics are clearly defined and communicated.</a:t>
            </a:r>
          </a:p>
          <a:p>
            <a:endParaRPr lang="en-US" dirty="0"/>
          </a:p>
          <a:p>
            <a:r>
              <a:rPr lang="en-US" dirty="0"/>
              <a:t>Sampling plans to collect the measurements are declared:</a:t>
            </a:r>
          </a:p>
          <a:p>
            <a:pPr lvl="2">
              <a:spcBef>
                <a:spcPts val="0"/>
              </a:spcBef>
            </a:pPr>
            <a:r>
              <a:rPr lang="en-US" dirty="0"/>
              <a:t>How many samples are needed?</a:t>
            </a:r>
          </a:p>
          <a:p>
            <a:pPr lvl="2">
              <a:spcBef>
                <a:spcPts val="0"/>
              </a:spcBef>
            </a:pPr>
            <a:r>
              <a:rPr lang="en-US" dirty="0"/>
              <a:t>How often do we need to sample?</a:t>
            </a:r>
          </a:p>
          <a:p>
            <a:pPr lvl="2">
              <a:spcBef>
                <a:spcPts val="0"/>
              </a:spcBef>
            </a:pPr>
            <a:r>
              <a:rPr lang="en-US" dirty="0"/>
              <a:t>Where should we sample?</a:t>
            </a:r>
          </a:p>
        </p:txBody>
      </p:sp>
      <p:sp>
        <p:nvSpPr>
          <p:cNvPr id="9" name="Date Placeholder 8">
            <a:extLst>
              <a:ext uri="{FF2B5EF4-FFF2-40B4-BE49-F238E27FC236}">
                <a16:creationId xmlns:a16="http://schemas.microsoft.com/office/drawing/2014/main" id="{67D1A640-92D9-45D1-9B12-3D0CD389885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5FCEF6E-2C2A-4C41-9827-40FB1C1E7CA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D4E824C-ADD9-4917-923A-1EEB5FF6EEBF}"/>
              </a:ext>
            </a:extLst>
          </p:cNvPr>
          <p:cNvSpPr>
            <a:spLocks noGrp="1"/>
          </p:cNvSpPr>
          <p:nvPr>
            <p:ph type="sldNum" sz="quarter" idx="4"/>
          </p:nvPr>
        </p:nvSpPr>
        <p:spPr/>
        <p:txBody>
          <a:bodyPr/>
          <a:lstStyle/>
          <a:p>
            <a:fld id="{28B83BC3-069B-46AF-A4E6-C99928E1A4FA}" type="slidenum">
              <a:rPr lang="en-US" smtClean="0"/>
              <a:pPr/>
              <a:t>1266</a:t>
            </a:fld>
            <a:endParaRPr lang="en-US" dirty="0"/>
          </a:p>
        </p:txBody>
      </p:sp>
    </p:spTree>
    <p:custDataLst>
      <p:tags r:id="rId1"/>
    </p:custDataLst>
    <p:extLst>
      <p:ext uri="{BB962C8B-B14F-4D97-AF65-F5344CB8AC3E}">
        <p14:creationId xmlns:p14="http://schemas.microsoft.com/office/powerpoint/2010/main" val="3865197302"/>
      </p:ext>
    </p:extLst>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sp>
        <p:nvSpPr>
          <p:cNvPr id="9" name="TextBox 8"/>
          <p:cNvSpPr txBox="1"/>
          <p:nvPr/>
        </p:nvSpPr>
        <p:spPr>
          <a:xfrm>
            <a:off x="1219200" y="1447800"/>
            <a:ext cx="3429000" cy="707886"/>
          </a:xfrm>
          <a:prstGeom prst="rect">
            <a:avLst/>
          </a:prstGeom>
          <a:noFill/>
        </p:spPr>
        <p:txBody>
          <a:bodyPr wrap="square" rtlCol="0">
            <a:spAutoFit/>
          </a:bodyPr>
          <a:lstStyle/>
          <a:p>
            <a:r>
              <a:rPr lang="en-US" sz="2000" dirty="0"/>
              <a:t>Key processes and process steps are identified</a:t>
            </a:r>
          </a:p>
        </p:txBody>
      </p:sp>
      <p:pic>
        <p:nvPicPr>
          <p:cNvPr id="3" name="Picture 2"/>
          <p:cNvPicPr>
            <a:picLocks noChangeAspect="1"/>
          </p:cNvPicPr>
          <p:nvPr/>
        </p:nvPicPr>
        <p:blipFill>
          <a:blip r:embed="rId4"/>
          <a:stretch>
            <a:fillRect/>
          </a:stretch>
        </p:blipFill>
        <p:spPr>
          <a:xfrm>
            <a:off x="228600" y="2667000"/>
            <a:ext cx="10809524" cy="3180952"/>
          </a:xfrm>
          <a:prstGeom prst="rect">
            <a:avLst/>
          </a:prstGeom>
        </p:spPr>
      </p:pic>
      <p:sp>
        <p:nvSpPr>
          <p:cNvPr id="7" name="Rectangular Callout 6"/>
          <p:cNvSpPr/>
          <p:nvPr/>
        </p:nvSpPr>
        <p:spPr>
          <a:xfrm rot="10800000">
            <a:off x="261261" y="4323948"/>
            <a:ext cx="1709062" cy="1524003"/>
          </a:xfrm>
          <a:prstGeom prst="wedgeRectCallout">
            <a:avLst>
              <a:gd name="adj1" fmla="val -61359"/>
              <a:gd name="adj2" fmla="val 188188"/>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ular Callout 9"/>
          <p:cNvSpPr/>
          <p:nvPr/>
        </p:nvSpPr>
        <p:spPr>
          <a:xfrm rot="10800000">
            <a:off x="2002984" y="4323947"/>
            <a:ext cx="5758538" cy="1511303"/>
          </a:xfrm>
          <a:prstGeom prst="wedgeRectCallout">
            <a:avLst>
              <a:gd name="adj1" fmla="val -28544"/>
              <a:gd name="adj2" fmla="val 191565"/>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a:t>
            </a:r>
          </a:p>
        </p:txBody>
      </p:sp>
      <p:sp>
        <p:nvSpPr>
          <p:cNvPr id="11" name="TextBox 10"/>
          <p:cNvSpPr txBox="1"/>
          <p:nvPr/>
        </p:nvSpPr>
        <p:spPr>
          <a:xfrm>
            <a:off x="5359401" y="1447800"/>
            <a:ext cx="5105400" cy="707886"/>
          </a:xfrm>
          <a:prstGeom prst="rect">
            <a:avLst/>
          </a:prstGeom>
          <a:noFill/>
        </p:spPr>
        <p:txBody>
          <a:bodyPr wrap="square" rtlCol="0">
            <a:spAutoFit/>
          </a:bodyPr>
          <a:lstStyle/>
          <a:p>
            <a:r>
              <a:rPr lang="en-US" sz="2000" dirty="0"/>
              <a:t>Critical information regarding key measurements is documented and clarified</a:t>
            </a:r>
          </a:p>
        </p:txBody>
      </p:sp>
      <p:sp>
        <p:nvSpPr>
          <p:cNvPr id="12" name="Date Placeholder 11">
            <a:extLst>
              <a:ext uri="{FF2B5EF4-FFF2-40B4-BE49-F238E27FC236}">
                <a16:creationId xmlns:a16="http://schemas.microsoft.com/office/drawing/2014/main" id="{C8578A73-0340-4480-8B41-7403BF7C4EC8}"/>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B7392550-F0DA-4027-A534-9A830A732B85}"/>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61817691-F980-49B9-88AE-BABF274431C1}"/>
              </a:ext>
            </a:extLst>
          </p:cNvPr>
          <p:cNvSpPr>
            <a:spLocks noGrp="1"/>
          </p:cNvSpPr>
          <p:nvPr>
            <p:ph type="sldNum" sz="quarter" idx="4"/>
          </p:nvPr>
        </p:nvSpPr>
        <p:spPr/>
        <p:txBody>
          <a:bodyPr/>
          <a:lstStyle/>
          <a:p>
            <a:fld id="{28B83BC3-069B-46AF-A4E6-C99928E1A4FA}" type="slidenum">
              <a:rPr lang="en-US" smtClean="0"/>
              <a:pPr/>
              <a:t>1267</a:t>
            </a:fld>
            <a:endParaRPr lang="en-US" dirty="0"/>
          </a:p>
        </p:txBody>
      </p:sp>
    </p:spTree>
    <p:custDataLst>
      <p:tags r:id="rId1"/>
    </p:custDataLst>
    <p:extLst>
      <p:ext uri="{BB962C8B-B14F-4D97-AF65-F5344CB8AC3E}">
        <p14:creationId xmlns:p14="http://schemas.microsoft.com/office/powerpoint/2010/main" val="3002393701"/>
      </p:ext>
    </p:extLst>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6" name="Picture 15"/>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2814320" y="4267199"/>
            <a:ext cx="767080" cy="1580751"/>
          </a:xfrm>
          <a:prstGeom prst="wedgeRectCallout">
            <a:avLst>
              <a:gd name="adj1" fmla="val 156353"/>
              <a:gd name="adj2" fmla="val 17336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26880" y="1108031"/>
            <a:ext cx="2832538" cy="646331"/>
          </a:xfrm>
          <a:prstGeom prst="rect">
            <a:avLst/>
          </a:prstGeom>
          <a:noFill/>
        </p:spPr>
        <p:txBody>
          <a:bodyPr wrap="square" rtlCol="0">
            <a:spAutoFit/>
          </a:bodyPr>
          <a:lstStyle/>
          <a:p>
            <a:r>
              <a:rPr lang="en-US" dirty="0"/>
              <a:t>Measurements are clearly defined with equations</a:t>
            </a:r>
          </a:p>
        </p:txBody>
      </p:sp>
      <p:sp>
        <p:nvSpPr>
          <p:cNvPr id="12" name="Rectangular Callout 11"/>
          <p:cNvSpPr/>
          <p:nvPr/>
        </p:nvSpPr>
        <p:spPr>
          <a:xfrm rot="10800000">
            <a:off x="3581399" y="4267196"/>
            <a:ext cx="1143000" cy="1580751"/>
          </a:xfrm>
          <a:prstGeom prst="wedgeRectCallout">
            <a:avLst>
              <a:gd name="adj1" fmla="val -24973"/>
              <a:gd name="adj2" fmla="val 159942"/>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3288654" y="1667469"/>
            <a:ext cx="1826882" cy="923330"/>
          </a:xfrm>
          <a:prstGeom prst="rect">
            <a:avLst/>
          </a:prstGeom>
          <a:noFill/>
        </p:spPr>
        <p:txBody>
          <a:bodyPr wrap="square" rtlCol="0">
            <a:spAutoFit/>
          </a:bodyPr>
          <a:lstStyle/>
          <a:p>
            <a:pPr algn="ctr"/>
            <a:r>
              <a:rPr lang="en-US" dirty="0"/>
              <a:t>Customer specifications are declared </a:t>
            </a:r>
          </a:p>
        </p:txBody>
      </p:sp>
      <p:sp>
        <p:nvSpPr>
          <p:cNvPr id="14" name="Rectangular Callout 13"/>
          <p:cNvSpPr/>
          <p:nvPr/>
        </p:nvSpPr>
        <p:spPr>
          <a:xfrm rot="10800000">
            <a:off x="4724397" y="4267191"/>
            <a:ext cx="3048001" cy="1579921"/>
          </a:xfrm>
          <a:prstGeom prst="wedgeRectCallout">
            <a:avLst>
              <a:gd name="adj1" fmla="val -20215"/>
              <a:gd name="adj2" fmla="val 189440"/>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214263" y="1103300"/>
            <a:ext cx="6045200" cy="923330"/>
          </a:xfrm>
          <a:prstGeom prst="rect">
            <a:avLst/>
          </a:prstGeom>
          <a:noFill/>
        </p:spPr>
        <p:txBody>
          <a:bodyPr wrap="square" rtlCol="0">
            <a:spAutoFit/>
          </a:bodyPr>
          <a:lstStyle/>
          <a:p>
            <a:r>
              <a:rPr lang="en-US" dirty="0"/>
              <a:t>Other key measurement information is documented: sample size, measurement frequency, people responsible for the measurement, etc.</a:t>
            </a:r>
          </a:p>
        </p:txBody>
      </p:sp>
      <p:sp>
        <p:nvSpPr>
          <p:cNvPr id="8" name="Date Placeholder 7">
            <a:extLst>
              <a:ext uri="{FF2B5EF4-FFF2-40B4-BE49-F238E27FC236}">
                <a16:creationId xmlns:a16="http://schemas.microsoft.com/office/drawing/2014/main" id="{7CBF7B61-9861-472A-8444-C66F7E4ADE6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907A260-0A1A-421C-AE7C-0C8302301DA4}"/>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319F942A-CDF0-4007-9572-70BB5EA9CCF7}"/>
              </a:ext>
            </a:extLst>
          </p:cNvPr>
          <p:cNvSpPr>
            <a:spLocks noGrp="1"/>
          </p:cNvSpPr>
          <p:nvPr>
            <p:ph type="sldNum" sz="quarter" idx="4"/>
          </p:nvPr>
        </p:nvSpPr>
        <p:spPr/>
        <p:txBody>
          <a:bodyPr/>
          <a:lstStyle/>
          <a:p>
            <a:fld id="{28B83BC3-069B-46AF-A4E6-C99928E1A4FA}" type="slidenum">
              <a:rPr lang="en-US" smtClean="0"/>
              <a:pPr/>
              <a:t>1268</a:t>
            </a:fld>
            <a:endParaRPr lang="en-US" dirty="0"/>
          </a:p>
        </p:txBody>
      </p:sp>
    </p:spTree>
    <p:custDataLst>
      <p:tags r:id="rId1"/>
    </p:custDataLst>
    <p:extLst>
      <p:ext uri="{BB962C8B-B14F-4D97-AF65-F5344CB8AC3E}">
        <p14:creationId xmlns:p14="http://schemas.microsoft.com/office/powerpoint/2010/main" val="4004606443"/>
      </p:ext>
    </p:extLst>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Plan</a:t>
            </a:r>
          </a:p>
        </p:txBody>
      </p:sp>
      <p:pic>
        <p:nvPicPr>
          <p:cNvPr id="11" name="Picture 10"/>
          <p:cNvPicPr>
            <a:picLocks noChangeAspect="1"/>
          </p:cNvPicPr>
          <p:nvPr/>
        </p:nvPicPr>
        <p:blipFill>
          <a:blip r:embed="rId4"/>
          <a:stretch>
            <a:fillRect/>
          </a:stretch>
        </p:blipFill>
        <p:spPr>
          <a:xfrm>
            <a:off x="228600" y="2667000"/>
            <a:ext cx="10809524" cy="3180952"/>
          </a:xfrm>
          <a:prstGeom prst="rect">
            <a:avLst/>
          </a:prstGeom>
        </p:spPr>
      </p:pic>
      <p:sp>
        <p:nvSpPr>
          <p:cNvPr id="10" name="Rectangular Callout 9"/>
          <p:cNvSpPr/>
          <p:nvPr/>
        </p:nvSpPr>
        <p:spPr>
          <a:xfrm rot="10800000">
            <a:off x="8458199" y="4267199"/>
            <a:ext cx="2579924" cy="1571767"/>
          </a:xfrm>
          <a:prstGeom prst="wedgeRectCallout">
            <a:avLst>
              <a:gd name="adj1" fmla="val 64425"/>
              <a:gd name="adj2" fmla="val 167013"/>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ular Callout 11"/>
          <p:cNvSpPr/>
          <p:nvPr/>
        </p:nvSpPr>
        <p:spPr>
          <a:xfrm rot="10800000">
            <a:off x="7772400" y="4267198"/>
            <a:ext cx="685798" cy="1580752"/>
          </a:xfrm>
          <a:prstGeom prst="wedgeRectCallout">
            <a:avLst>
              <a:gd name="adj1" fmla="val 540442"/>
              <a:gd name="adj2" fmla="val 178764"/>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295400" y="1161871"/>
            <a:ext cx="4141075" cy="1200329"/>
          </a:xfrm>
          <a:prstGeom prst="rect">
            <a:avLst/>
          </a:prstGeom>
          <a:noFill/>
        </p:spPr>
        <p:txBody>
          <a:bodyPr wrap="square" rtlCol="0">
            <a:spAutoFit/>
          </a:bodyPr>
          <a:lstStyle/>
          <a:p>
            <a:r>
              <a:rPr lang="en-US" dirty="0"/>
              <a:t>Where will this measurement or report be found? Good control plans provide linking information or other report reference information.</a:t>
            </a:r>
          </a:p>
        </p:txBody>
      </p:sp>
      <p:sp>
        <p:nvSpPr>
          <p:cNvPr id="16" name="TextBox 15"/>
          <p:cNvSpPr txBox="1"/>
          <p:nvPr/>
        </p:nvSpPr>
        <p:spPr>
          <a:xfrm>
            <a:off x="5562600" y="1161870"/>
            <a:ext cx="4953000" cy="1200329"/>
          </a:xfrm>
          <a:prstGeom prst="rect">
            <a:avLst/>
          </a:prstGeom>
          <a:noFill/>
        </p:spPr>
        <p:txBody>
          <a:bodyPr wrap="square" rtlCol="0">
            <a:spAutoFit/>
          </a:bodyPr>
          <a:lstStyle/>
          <a:p>
            <a:r>
              <a:rPr lang="en-US" dirty="0"/>
              <a:t>Control plans identify the mitigating action or corrective actions required in the event the measurement falls out of spec or control. Responsible parties are also declared.</a:t>
            </a:r>
          </a:p>
        </p:txBody>
      </p:sp>
      <p:sp>
        <p:nvSpPr>
          <p:cNvPr id="8" name="Date Placeholder 7">
            <a:extLst>
              <a:ext uri="{FF2B5EF4-FFF2-40B4-BE49-F238E27FC236}">
                <a16:creationId xmlns:a16="http://schemas.microsoft.com/office/drawing/2014/main" id="{53A0BE46-F0C3-4E92-8074-F3F9A37ED6F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5C74EF5-803A-4E11-8797-6E272AE9A370}"/>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F0656CC2-C404-45B0-93B9-4E9ED37EAA9F}"/>
              </a:ext>
            </a:extLst>
          </p:cNvPr>
          <p:cNvSpPr>
            <a:spLocks noGrp="1"/>
          </p:cNvSpPr>
          <p:nvPr>
            <p:ph type="sldNum" sz="quarter" idx="4"/>
          </p:nvPr>
        </p:nvSpPr>
        <p:spPr/>
        <p:txBody>
          <a:bodyPr/>
          <a:lstStyle/>
          <a:p>
            <a:fld id="{28B83BC3-069B-46AF-A4E6-C99928E1A4FA}" type="slidenum">
              <a:rPr lang="en-US" smtClean="0"/>
              <a:pPr/>
              <a:t>1269</a:t>
            </a:fld>
            <a:endParaRPr lang="en-US" dirty="0"/>
          </a:p>
        </p:txBody>
      </p:sp>
    </p:spTree>
    <p:custDataLst>
      <p:tags r:id="rId1"/>
    </p:custDataLst>
    <p:extLst>
      <p:ext uri="{BB962C8B-B14F-4D97-AF65-F5344CB8AC3E}">
        <p14:creationId xmlns:p14="http://schemas.microsoft.com/office/powerpoint/2010/main" val="342599934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a:t>
            </a:r>
          </a:p>
        </p:txBody>
      </p:sp>
      <p:sp>
        <p:nvSpPr>
          <p:cNvPr id="3" name="Content Placeholder 2"/>
          <p:cNvSpPr>
            <a:spLocks noGrp="1"/>
          </p:cNvSpPr>
          <p:nvPr>
            <p:ph idx="1"/>
          </p:nvPr>
        </p:nvSpPr>
        <p:spPr/>
        <p:txBody>
          <a:bodyPr>
            <a:noAutofit/>
          </a:bodyPr>
          <a:lstStyle/>
          <a:p>
            <a:r>
              <a:rPr lang="en-US" dirty="0"/>
              <a:t>The </a:t>
            </a:r>
            <a:r>
              <a:rPr lang="en-US" b="1" dirty="0"/>
              <a:t>Pareto analysis </a:t>
            </a:r>
            <a:r>
              <a:rPr lang="en-US" dirty="0"/>
              <a:t>is used to identify the root causes by using multiple Pareto charts.</a:t>
            </a:r>
          </a:p>
          <a:p>
            <a:r>
              <a:rPr lang="en-US" dirty="0"/>
              <a:t>In Pareto analysis, we drill down into the bigger buckets of defects and identify the root causes of defects that contribute heavily to total defects.</a:t>
            </a:r>
          </a:p>
          <a:p>
            <a:r>
              <a:rPr lang="en-US" dirty="0"/>
              <a:t>This "drill down" approach effectively solves a significant portion of the problem.</a:t>
            </a:r>
          </a:p>
          <a:p>
            <a:r>
              <a:rPr lang="en-US" dirty="0"/>
              <a:t>Next you will see an example of three-level Pareto analysis.</a:t>
            </a:r>
          </a:p>
          <a:p>
            <a:pPr lvl="1"/>
            <a:r>
              <a:rPr lang="en-US" dirty="0"/>
              <a:t>The second-level Pareto is a Pareto chart that is a subset of the tallest bar on the first Pareto.</a:t>
            </a:r>
          </a:p>
          <a:p>
            <a:pPr lvl="1"/>
            <a:r>
              <a:rPr lang="en-US" dirty="0"/>
              <a:t>The third-level Pareto is a subset of the tallest bar of the second-level Pareto. </a:t>
            </a:r>
          </a:p>
          <a:p>
            <a:endParaRPr lang="en-US" dirty="0"/>
          </a:p>
        </p:txBody>
      </p:sp>
      <p:sp>
        <p:nvSpPr>
          <p:cNvPr id="7" name="Date Placeholder 6">
            <a:extLst>
              <a:ext uri="{FF2B5EF4-FFF2-40B4-BE49-F238E27FC236}">
                <a16:creationId xmlns:a16="http://schemas.microsoft.com/office/drawing/2014/main" id="{E8CF475D-E28D-4DF0-A3A6-74D94D273C0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99ABEFE-13F4-487D-992C-7622BC035C7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2BC8FF0-F740-49A1-8C43-477C685790E0}"/>
              </a:ext>
            </a:extLst>
          </p:cNvPr>
          <p:cNvSpPr>
            <a:spLocks noGrp="1"/>
          </p:cNvSpPr>
          <p:nvPr>
            <p:ph type="sldNum" sz="quarter" idx="4"/>
          </p:nvPr>
        </p:nvSpPr>
        <p:spPr/>
        <p:txBody>
          <a:bodyPr/>
          <a:lstStyle/>
          <a:p>
            <a:fld id="{28B83BC3-069B-46AF-A4E6-C99928E1A4FA}" type="slidenum">
              <a:rPr lang="en-US" smtClean="0"/>
              <a:pPr/>
              <a:t>127</a:t>
            </a:fld>
            <a:endParaRPr lang="en-US" dirty="0"/>
          </a:p>
        </p:txBody>
      </p:sp>
    </p:spTree>
    <p:custDataLst>
      <p:tags r:id="rId1"/>
    </p:custDataLst>
    <p:extLst>
      <p:ext uri="{BB962C8B-B14F-4D97-AF65-F5344CB8AC3E}">
        <p14:creationId xmlns:p14="http://schemas.microsoft.com/office/powerpoint/2010/main" val="1643270795"/>
      </p:ext>
    </p:extLst>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Operating Procedures (SOPs)</a:t>
            </a:r>
          </a:p>
        </p:txBody>
      </p:sp>
      <p:sp>
        <p:nvSpPr>
          <p:cNvPr id="3" name="Content Placeholder 2"/>
          <p:cNvSpPr>
            <a:spLocks noGrp="1"/>
          </p:cNvSpPr>
          <p:nvPr>
            <p:ph idx="1"/>
          </p:nvPr>
        </p:nvSpPr>
        <p:spPr/>
        <p:txBody>
          <a:bodyPr>
            <a:normAutofit fontScale="92500"/>
          </a:bodyPr>
          <a:lstStyle/>
          <a:p>
            <a:pPr marL="347472"/>
            <a:r>
              <a:rPr lang="en-US" b="1" dirty="0"/>
              <a:t>Standard Operating Procedures </a:t>
            </a:r>
            <a:r>
              <a:rPr lang="en-US" dirty="0"/>
              <a:t>(SOPs) are documents that focus on process steps, activities, and specific tasks required to complete an operation.</a:t>
            </a:r>
          </a:p>
          <a:p>
            <a:pPr marL="347472"/>
            <a:endParaRPr lang="en-US" dirty="0"/>
          </a:p>
          <a:p>
            <a:pPr marL="347472"/>
            <a:r>
              <a:rPr lang="en-US" dirty="0"/>
              <a:t>SOPs should not be much more than two to four pages.</a:t>
            </a:r>
          </a:p>
          <a:p>
            <a:pPr marL="347472"/>
            <a:endParaRPr lang="en-US" dirty="0"/>
          </a:p>
          <a:p>
            <a:pPr marL="347472"/>
            <a:r>
              <a:rPr lang="en-US" dirty="0"/>
              <a:t>SOPs should be written to the user’s level of required detail and information.</a:t>
            </a:r>
          </a:p>
          <a:p>
            <a:pPr marL="713232" lvl="2"/>
            <a:r>
              <a:rPr lang="en-US" sz="2200" dirty="0"/>
              <a:t>The level of detail is dependent on the position’s required skills and training</a:t>
            </a:r>
          </a:p>
          <a:p>
            <a:pPr marL="347472"/>
            <a:endParaRPr lang="en-US" dirty="0"/>
          </a:p>
          <a:p>
            <a:pPr marL="347472"/>
            <a:r>
              <a:rPr lang="en-US" dirty="0"/>
              <a:t>Good SOPs are auditable, easy to follow, and not difficult to find.</a:t>
            </a:r>
          </a:p>
          <a:p>
            <a:pPr marL="713232" lvl="2"/>
            <a:r>
              <a:rPr lang="en-US" sz="2200" dirty="0"/>
              <a:t>Auditable characteristics are: observable actions and countable frequencies. Results should be evident to a third party (</a:t>
            </a:r>
            <a:r>
              <a:rPr lang="en-US" sz="2200" i="1" dirty="0"/>
              <a:t>compliance to the SOP must be measurable</a:t>
            </a:r>
            <a:r>
              <a:rPr lang="en-US" sz="2200" dirty="0"/>
              <a:t>).</a:t>
            </a:r>
          </a:p>
          <a:p>
            <a:endParaRPr lang="en-US" dirty="0"/>
          </a:p>
        </p:txBody>
      </p:sp>
      <p:sp>
        <p:nvSpPr>
          <p:cNvPr id="9" name="Date Placeholder 8">
            <a:extLst>
              <a:ext uri="{FF2B5EF4-FFF2-40B4-BE49-F238E27FC236}">
                <a16:creationId xmlns:a16="http://schemas.microsoft.com/office/drawing/2014/main" id="{530E6BE0-2496-4ECF-A650-961A8DF854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74E3C75-3481-43C9-90E7-8F414EA610A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7FCB60-15D1-480A-9EB1-6A2599877E7A}"/>
              </a:ext>
            </a:extLst>
          </p:cNvPr>
          <p:cNvSpPr>
            <a:spLocks noGrp="1"/>
          </p:cNvSpPr>
          <p:nvPr>
            <p:ph type="sldNum" sz="quarter" idx="4"/>
          </p:nvPr>
        </p:nvSpPr>
        <p:spPr/>
        <p:txBody>
          <a:bodyPr/>
          <a:lstStyle/>
          <a:p>
            <a:fld id="{28B83BC3-069B-46AF-A4E6-C99928E1A4FA}" type="slidenum">
              <a:rPr lang="en-US" smtClean="0"/>
              <a:pPr/>
              <a:t>1270</a:t>
            </a:fld>
            <a:endParaRPr lang="en-US" dirty="0"/>
          </a:p>
        </p:txBody>
      </p:sp>
    </p:spTree>
    <p:custDataLst>
      <p:tags r:id="rId1"/>
    </p:custDataLst>
    <p:extLst>
      <p:ext uri="{BB962C8B-B14F-4D97-AF65-F5344CB8AC3E}">
        <p14:creationId xmlns:p14="http://schemas.microsoft.com/office/powerpoint/2010/main" val="4152000422"/>
      </p:ext>
    </p:extLst>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Autofit/>
          </a:bodyPr>
          <a:lstStyle/>
          <a:p>
            <a:pPr marL="347472"/>
            <a:r>
              <a:rPr lang="en-US" dirty="0"/>
              <a:t>SOPs are intended to impart high value information in concise and well-documented manner.</a:t>
            </a:r>
          </a:p>
          <a:p>
            <a:pPr marL="347472"/>
            <a:r>
              <a:rPr lang="en-US" dirty="0"/>
              <a:t>SOP Title and Version Number: </a:t>
            </a:r>
          </a:p>
          <a:p>
            <a:pPr marL="713232" lvl="2"/>
            <a:r>
              <a:rPr lang="en-US" sz="2200" dirty="0"/>
              <a:t>Provide a title and unique identification number with version information.</a:t>
            </a:r>
          </a:p>
          <a:p>
            <a:pPr marL="347472"/>
            <a:r>
              <a:rPr lang="en-US" dirty="0"/>
              <a:t>Date: </a:t>
            </a:r>
          </a:p>
          <a:p>
            <a:pPr marL="713232" lvl="2"/>
            <a:r>
              <a:rPr lang="en-US" sz="2200" dirty="0"/>
              <a:t>List the original creation date; add all revision dates.</a:t>
            </a:r>
          </a:p>
          <a:p>
            <a:pPr marL="347472"/>
            <a:r>
              <a:rPr lang="en-US" dirty="0"/>
              <a:t>Purpose: </a:t>
            </a:r>
          </a:p>
          <a:p>
            <a:pPr marL="713232" lvl="2"/>
            <a:r>
              <a:rPr lang="en-US" sz="2200" dirty="0"/>
              <a:t>State the reason for the SOP and what it intends to accomplish.</a:t>
            </a:r>
          </a:p>
          <a:p>
            <a:pPr marL="347472"/>
            <a:r>
              <a:rPr lang="en-US" dirty="0"/>
              <a:t>Scope: </a:t>
            </a:r>
          </a:p>
          <a:p>
            <a:pPr marL="713232" lvl="2"/>
            <a:r>
              <a:rPr lang="en-US" sz="2200" dirty="0"/>
              <a:t>Identify all functions, jobs, positions, and/or processes governed or affected by the SOP. </a:t>
            </a:r>
          </a:p>
        </p:txBody>
      </p:sp>
      <p:sp>
        <p:nvSpPr>
          <p:cNvPr id="9" name="Date Placeholder 8">
            <a:extLst>
              <a:ext uri="{FF2B5EF4-FFF2-40B4-BE49-F238E27FC236}">
                <a16:creationId xmlns:a16="http://schemas.microsoft.com/office/drawing/2014/main" id="{26FB70E9-6F34-428C-B1BD-2276205136B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3A40E03-22B3-4288-A246-DEE775A6314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641456-ED73-4205-9D92-61A1FD139A01}"/>
              </a:ext>
            </a:extLst>
          </p:cNvPr>
          <p:cNvSpPr>
            <a:spLocks noGrp="1"/>
          </p:cNvSpPr>
          <p:nvPr>
            <p:ph type="sldNum" sz="quarter" idx="4"/>
          </p:nvPr>
        </p:nvSpPr>
        <p:spPr/>
        <p:txBody>
          <a:bodyPr/>
          <a:lstStyle/>
          <a:p>
            <a:fld id="{28B83BC3-069B-46AF-A4E6-C99928E1A4FA}" type="slidenum">
              <a:rPr lang="en-US" smtClean="0"/>
              <a:pPr/>
              <a:t>1271</a:t>
            </a:fld>
            <a:endParaRPr lang="en-US" dirty="0"/>
          </a:p>
        </p:txBody>
      </p:sp>
    </p:spTree>
    <p:custDataLst>
      <p:tags r:id="rId1"/>
    </p:custDataLst>
    <p:extLst>
      <p:ext uri="{BB962C8B-B14F-4D97-AF65-F5344CB8AC3E}">
        <p14:creationId xmlns:p14="http://schemas.microsoft.com/office/powerpoint/2010/main" val="3333408439"/>
      </p:ext>
    </p:extLst>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Elements</a:t>
            </a:r>
          </a:p>
        </p:txBody>
      </p:sp>
      <p:sp>
        <p:nvSpPr>
          <p:cNvPr id="3" name="Content Placeholder 2"/>
          <p:cNvSpPr>
            <a:spLocks noGrp="1"/>
          </p:cNvSpPr>
          <p:nvPr>
            <p:ph idx="1"/>
          </p:nvPr>
        </p:nvSpPr>
        <p:spPr/>
        <p:txBody>
          <a:bodyPr>
            <a:normAutofit lnSpcReduction="10000"/>
          </a:bodyPr>
          <a:lstStyle/>
          <a:p>
            <a:r>
              <a:rPr lang="en-US" dirty="0"/>
              <a:t>Responsibilities: </a:t>
            </a:r>
          </a:p>
          <a:p>
            <a:pPr lvl="1"/>
            <a:r>
              <a:rPr lang="en-US" dirty="0"/>
              <a:t>Identify job functions and positions (not people) responsible for carrying out activities listed in the SOP.</a:t>
            </a:r>
          </a:p>
          <a:p>
            <a:r>
              <a:rPr lang="en-US" dirty="0"/>
              <a:t>Materials:</a:t>
            </a:r>
          </a:p>
          <a:p>
            <a:pPr lvl="1"/>
            <a:r>
              <a:rPr lang="en-US" dirty="0"/>
              <a:t>List all material inputs: parts, files, data, information, instruments, etc.</a:t>
            </a:r>
          </a:p>
          <a:p>
            <a:r>
              <a:rPr lang="en-US" dirty="0"/>
              <a:t>Process Map:</a:t>
            </a:r>
          </a:p>
          <a:p>
            <a:pPr lvl="1"/>
            <a:r>
              <a:rPr lang="en-US" dirty="0"/>
              <a:t>Show high level or level two to three process maps or other graphical representations of operating steps.</a:t>
            </a:r>
          </a:p>
          <a:p>
            <a:r>
              <a:rPr lang="en-US" dirty="0"/>
              <a:t>Process Metrics:</a:t>
            </a:r>
          </a:p>
          <a:p>
            <a:pPr lvl="1"/>
            <a:r>
              <a:rPr lang="en-US" dirty="0"/>
              <a:t>Declare all process metrics and targets or specifications.</a:t>
            </a:r>
          </a:p>
          <a:p>
            <a:r>
              <a:rPr lang="en-US" dirty="0"/>
              <a:t>Procedures:</a:t>
            </a:r>
          </a:p>
          <a:p>
            <a:pPr lvl="1"/>
            <a:r>
              <a:rPr lang="en-US" dirty="0"/>
              <a:t>List actual steps required to perform the function.</a:t>
            </a:r>
          </a:p>
          <a:p>
            <a:r>
              <a:rPr lang="en-US" dirty="0"/>
              <a:t>References:</a:t>
            </a:r>
          </a:p>
          <a:p>
            <a:pPr lvl="1"/>
            <a:r>
              <a:rPr lang="en-US" dirty="0"/>
              <a:t>List any documents that support the SOP.</a:t>
            </a:r>
          </a:p>
          <a:p>
            <a:endParaRPr lang="en-US" dirty="0"/>
          </a:p>
        </p:txBody>
      </p:sp>
      <p:sp>
        <p:nvSpPr>
          <p:cNvPr id="9" name="Date Placeholder 8">
            <a:extLst>
              <a:ext uri="{FF2B5EF4-FFF2-40B4-BE49-F238E27FC236}">
                <a16:creationId xmlns:a16="http://schemas.microsoft.com/office/drawing/2014/main" id="{15DB537B-C65A-40C7-8E2E-C9630CC7DE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9CAAE96-48E6-426E-A0CD-8BB3F52ECF0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F80A6A9-EBF1-4E6A-BF00-B558B0023724}"/>
              </a:ext>
            </a:extLst>
          </p:cNvPr>
          <p:cNvSpPr>
            <a:spLocks noGrp="1"/>
          </p:cNvSpPr>
          <p:nvPr>
            <p:ph type="sldNum" sz="quarter" idx="4"/>
          </p:nvPr>
        </p:nvSpPr>
        <p:spPr/>
        <p:txBody>
          <a:bodyPr/>
          <a:lstStyle/>
          <a:p>
            <a:fld id="{28B83BC3-069B-46AF-A4E6-C99928E1A4FA}" type="slidenum">
              <a:rPr lang="en-US" smtClean="0"/>
              <a:pPr/>
              <a:t>1272</a:t>
            </a:fld>
            <a:endParaRPr lang="en-US" dirty="0"/>
          </a:p>
        </p:txBody>
      </p:sp>
    </p:spTree>
    <p:custDataLst>
      <p:tags r:id="rId1"/>
    </p:custDataLst>
    <p:extLst>
      <p:ext uri="{BB962C8B-B14F-4D97-AF65-F5344CB8AC3E}">
        <p14:creationId xmlns:p14="http://schemas.microsoft.com/office/powerpoint/2010/main" val="4253212628"/>
      </p:ext>
    </p:extLst>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SOP Template</a:t>
            </a:r>
          </a:p>
        </p:txBody>
      </p:sp>
      <p:pic>
        <p:nvPicPr>
          <p:cNvPr id="151554" name="Picture 2" descr="C:\Users\adminmp\AppData\Local\Temp\SNAGHTML18d2e7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 y="1355725"/>
            <a:ext cx="5362575" cy="5286375"/>
          </a:xfrm>
          <a:prstGeom prst="rect">
            <a:avLst/>
          </a:prstGeom>
          <a:noFill/>
          <a:extLst>
            <a:ext uri="{909E8E84-426E-40DD-AFC4-6F175D3DCCD1}">
              <a14:hiddenFill xmlns:a14="http://schemas.microsoft.com/office/drawing/2010/main">
                <a:solidFill>
                  <a:srgbClr val="FFFFFF"/>
                </a:solidFill>
              </a14:hiddenFill>
            </a:ext>
          </a:extLst>
        </p:spPr>
      </p:pic>
      <p:pic>
        <p:nvPicPr>
          <p:cNvPr id="151558" name="Picture 6" descr="C:\Users\adminmp\AppData\Local\Temp\SNAGHTML18fa08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6456" y="1304925"/>
            <a:ext cx="5267956" cy="5286375"/>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68077844-DF2C-44CE-A4F7-864ADD25076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3F572ED-BB59-4208-9005-D38A11E4B00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AB58BE8-68BF-4DBD-80C7-1A1C75D73260}"/>
              </a:ext>
            </a:extLst>
          </p:cNvPr>
          <p:cNvSpPr>
            <a:spLocks noGrp="1"/>
          </p:cNvSpPr>
          <p:nvPr>
            <p:ph type="sldNum" sz="quarter" idx="4"/>
          </p:nvPr>
        </p:nvSpPr>
        <p:spPr/>
        <p:txBody>
          <a:bodyPr/>
          <a:lstStyle/>
          <a:p>
            <a:fld id="{28B83BC3-069B-46AF-A4E6-C99928E1A4FA}" type="slidenum">
              <a:rPr lang="en-US" smtClean="0"/>
              <a:pPr/>
              <a:t>1273</a:t>
            </a:fld>
            <a:endParaRPr lang="en-US" dirty="0"/>
          </a:p>
        </p:txBody>
      </p:sp>
    </p:spTree>
    <p:custDataLst>
      <p:tags r:id="rId1"/>
    </p:custDataLst>
    <p:extLst>
      <p:ext uri="{BB962C8B-B14F-4D97-AF65-F5344CB8AC3E}">
        <p14:creationId xmlns:p14="http://schemas.microsoft.com/office/powerpoint/2010/main" val="908095298"/>
      </p:ext>
    </p:extLst>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Plans</a:t>
            </a:r>
          </a:p>
        </p:txBody>
      </p:sp>
      <p:sp>
        <p:nvSpPr>
          <p:cNvPr id="11" name="Content Placeholder 2"/>
          <p:cNvSpPr>
            <a:spLocks noGrp="1"/>
          </p:cNvSpPr>
          <p:nvPr>
            <p:ph idx="1"/>
          </p:nvPr>
        </p:nvSpPr>
        <p:spPr/>
        <p:txBody>
          <a:bodyPr>
            <a:normAutofit fontScale="77500" lnSpcReduction="20000"/>
          </a:bodyPr>
          <a:lstStyle/>
          <a:p>
            <a:pPr marL="347472"/>
            <a:r>
              <a:rPr lang="en-US" b="1" dirty="0"/>
              <a:t>Communication plans </a:t>
            </a:r>
            <a:r>
              <a:rPr lang="en-US" dirty="0"/>
              <a:t>are documents that focus on planning and preparing for the dissemination of information.</a:t>
            </a:r>
          </a:p>
          <a:p>
            <a:pPr marL="347472"/>
            <a:endParaRPr lang="en-US" dirty="0"/>
          </a:p>
          <a:p>
            <a:pPr marL="347472"/>
            <a:r>
              <a:rPr lang="en-US" dirty="0"/>
              <a:t>Communication plans organize messages and ensure that the proper audiences receive the correct message at the right time.</a:t>
            </a:r>
          </a:p>
          <a:p>
            <a:pPr marL="347472"/>
            <a:endParaRPr lang="en-US" dirty="0"/>
          </a:p>
          <a:p>
            <a:pPr marL="347472"/>
            <a:r>
              <a:rPr lang="en-US" dirty="0"/>
              <a:t>A good communication plan identifies:</a:t>
            </a:r>
          </a:p>
          <a:p>
            <a:pPr marL="713232" lvl="2"/>
            <a:r>
              <a:rPr lang="en-US" sz="2200" dirty="0"/>
              <a:t>Audience</a:t>
            </a:r>
          </a:p>
          <a:p>
            <a:pPr marL="713232" lvl="2"/>
            <a:r>
              <a:rPr lang="en-US" sz="2200" dirty="0"/>
              <a:t>Key points/message</a:t>
            </a:r>
          </a:p>
          <a:p>
            <a:pPr marL="713232" lvl="2"/>
            <a:r>
              <a:rPr lang="en-US" sz="2200" dirty="0"/>
              <a:t>Medium (how the message is to be delivered)</a:t>
            </a:r>
          </a:p>
          <a:p>
            <a:pPr marL="713232" lvl="2"/>
            <a:r>
              <a:rPr lang="en-US" sz="2200" dirty="0"/>
              <a:t>Delivery schedule</a:t>
            </a:r>
          </a:p>
          <a:p>
            <a:pPr marL="713232" lvl="2"/>
            <a:r>
              <a:rPr lang="en-US" sz="2200" dirty="0"/>
              <a:t>Messenger</a:t>
            </a:r>
          </a:p>
          <a:p>
            <a:pPr marL="713232" lvl="2"/>
            <a:r>
              <a:rPr lang="en-US" sz="2200" dirty="0"/>
              <a:t>Dependencies and escalation points</a:t>
            </a:r>
          </a:p>
          <a:p>
            <a:pPr marL="713232" lvl="2"/>
            <a:r>
              <a:rPr lang="en-US" sz="2200" dirty="0"/>
              <a:t>Follow-up messages and delivery mediums.</a:t>
            </a:r>
          </a:p>
          <a:p>
            <a:pPr marL="347472"/>
            <a:endParaRPr lang="en-US" dirty="0"/>
          </a:p>
          <a:p>
            <a:pPr marL="347472"/>
            <a:r>
              <a:rPr lang="en-US" dirty="0"/>
              <a:t>Communication plans help develop and execute strategies for delivering changes to an organization. </a:t>
            </a:r>
          </a:p>
        </p:txBody>
      </p:sp>
      <p:sp>
        <p:nvSpPr>
          <p:cNvPr id="8" name="Date Placeholder 7">
            <a:extLst>
              <a:ext uri="{FF2B5EF4-FFF2-40B4-BE49-F238E27FC236}">
                <a16:creationId xmlns:a16="http://schemas.microsoft.com/office/drawing/2014/main" id="{F3FB185C-06F2-4085-BDFB-746487AEE8B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D020A2D-5BAF-44EB-B212-BF406AD512F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7EE093C-781D-477A-8A55-63FD2EC96461}"/>
              </a:ext>
            </a:extLst>
          </p:cNvPr>
          <p:cNvSpPr>
            <a:spLocks noGrp="1"/>
          </p:cNvSpPr>
          <p:nvPr>
            <p:ph type="sldNum" sz="quarter" idx="4"/>
          </p:nvPr>
        </p:nvSpPr>
        <p:spPr/>
        <p:txBody>
          <a:bodyPr/>
          <a:lstStyle/>
          <a:p>
            <a:fld id="{28B83BC3-069B-46AF-A4E6-C99928E1A4FA}" type="slidenum">
              <a:rPr lang="en-US" smtClean="0"/>
              <a:pPr/>
              <a:t>1274</a:t>
            </a:fld>
            <a:endParaRPr lang="en-US" dirty="0"/>
          </a:p>
        </p:txBody>
      </p:sp>
    </p:spTree>
    <p:custDataLst>
      <p:tags r:id="rId1"/>
    </p:custDataLst>
    <p:extLst>
      <p:ext uri="{BB962C8B-B14F-4D97-AF65-F5344CB8AC3E}">
        <p14:creationId xmlns:p14="http://schemas.microsoft.com/office/powerpoint/2010/main" val="2337105293"/>
      </p:ext>
    </p:extLst>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 Plan Template</a:t>
            </a:r>
          </a:p>
        </p:txBody>
      </p:sp>
      <p:pic>
        <p:nvPicPr>
          <p:cNvPr id="152580"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B4E72F28-6675-4222-BB39-20C9A32F497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EC7E290-B7A2-4C63-A840-747A7D006BF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5ABF6F8-5D71-41B5-B4F6-FB5E549B3BD4}"/>
              </a:ext>
            </a:extLst>
          </p:cNvPr>
          <p:cNvSpPr>
            <a:spLocks noGrp="1"/>
          </p:cNvSpPr>
          <p:nvPr>
            <p:ph type="sldNum" sz="quarter" idx="4"/>
          </p:nvPr>
        </p:nvSpPr>
        <p:spPr/>
        <p:txBody>
          <a:bodyPr/>
          <a:lstStyle/>
          <a:p>
            <a:fld id="{28B83BC3-069B-46AF-A4E6-C99928E1A4FA}" type="slidenum">
              <a:rPr lang="en-US" smtClean="0"/>
              <a:pPr/>
              <a:t>1275</a:t>
            </a:fld>
            <a:endParaRPr lang="en-US" dirty="0"/>
          </a:p>
        </p:txBody>
      </p:sp>
    </p:spTree>
    <p:custDataLst>
      <p:tags r:id="rId1"/>
    </p:custDataLst>
    <p:extLst>
      <p:ext uri="{BB962C8B-B14F-4D97-AF65-F5344CB8AC3E}">
        <p14:creationId xmlns:p14="http://schemas.microsoft.com/office/powerpoint/2010/main" val="2784531438"/>
      </p:ext>
    </p:extLst>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Plans</a:t>
            </a:r>
          </a:p>
        </p:txBody>
      </p:sp>
      <p:sp>
        <p:nvSpPr>
          <p:cNvPr id="3" name="Content Placeholder 2"/>
          <p:cNvSpPr>
            <a:spLocks noGrp="1"/>
          </p:cNvSpPr>
          <p:nvPr>
            <p:ph idx="1"/>
          </p:nvPr>
        </p:nvSpPr>
        <p:spPr/>
        <p:txBody>
          <a:bodyPr>
            <a:normAutofit fontScale="55000" lnSpcReduction="20000"/>
          </a:bodyPr>
          <a:lstStyle/>
          <a:p>
            <a:r>
              <a:rPr lang="en-US" sz="3600" b="1" dirty="0"/>
              <a:t>Training plans </a:t>
            </a:r>
            <a:r>
              <a:rPr lang="en-US" sz="3600" dirty="0"/>
              <a:t>are used to manage the delivery of training for new processes and procedures.</a:t>
            </a:r>
          </a:p>
          <a:p>
            <a:endParaRPr lang="en-US" sz="3600" dirty="0"/>
          </a:p>
          <a:p>
            <a:r>
              <a:rPr lang="en-US" sz="3600" dirty="0"/>
              <a:t>Most GB or BB projects will require changes to processes and/or procedures that must be executed or followed by various employees.</a:t>
            </a:r>
          </a:p>
          <a:p>
            <a:endParaRPr lang="en-US" sz="3600" dirty="0"/>
          </a:p>
          <a:p>
            <a:r>
              <a:rPr lang="en-US" sz="3600" dirty="0"/>
              <a:t>Training plans should incorporate all SOPs related to performing new or modified tasks.</a:t>
            </a:r>
          </a:p>
          <a:p>
            <a:endParaRPr lang="en-US" sz="3600" dirty="0"/>
          </a:p>
          <a:p>
            <a:r>
              <a:rPr lang="en-US" sz="3600" dirty="0"/>
              <a:t>Training plans use and support existing SOPs and do not supersede them.</a:t>
            </a:r>
          </a:p>
          <a:p>
            <a:endParaRPr lang="en-US" sz="3600" dirty="0"/>
          </a:p>
          <a:p>
            <a:r>
              <a:rPr lang="en-US" sz="3600" dirty="0"/>
              <a:t>Training plans should include logistics:</a:t>
            </a:r>
          </a:p>
          <a:p>
            <a:pPr lvl="1"/>
            <a:r>
              <a:rPr lang="en-US" sz="3200" dirty="0"/>
              <a:t>One-on-one or classroom</a:t>
            </a:r>
          </a:p>
          <a:p>
            <a:pPr lvl="1"/>
            <a:r>
              <a:rPr lang="en-US" sz="3200" dirty="0"/>
              <a:t>Instruction time </a:t>
            </a:r>
          </a:p>
          <a:p>
            <a:pPr lvl="1"/>
            <a:r>
              <a:rPr lang="en-US" sz="3200" dirty="0"/>
              <a:t>Location of training materials</a:t>
            </a:r>
          </a:p>
          <a:p>
            <a:pPr lvl="1"/>
            <a:r>
              <a:rPr lang="en-US" sz="3200" dirty="0"/>
              <a:t>Master training reference materials</a:t>
            </a:r>
          </a:p>
          <a:p>
            <a:pPr lvl="1"/>
            <a:r>
              <a:rPr lang="en-US" sz="3200" dirty="0"/>
              <a:t>Instructors and intended audience</a:t>
            </a:r>
          </a:p>
          <a:p>
            <a:pPr lvl="1"/>
            <a:r>
              <a:rPr lang="en-US" sz="3200" dirty="0"/>
              <a:t>Trainee names.</a:t>
            </a:r>
          </a:p>
          <a:p>
            <a:endParaRPr lang="en-US" dirty="0"/>
          </a:p>
        </p:txBody>
      </p:sp>
      <p:sp>
        <p:nvSpPr>
          <p:cNvPr id="9" name="Date Placeholder 8">
            <a:extLst>
              <a:ext uri="{FF2B5EF4-FFF2-40B4-BE49-F238E27FC236}">
                <a16:creationId xmlns:a16="http://schemas.microsoft.com/office/drawing/2014/main" id="{CE65CD95-259D-4D6D-9932-42C5E029ADF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9CD34EF-25E6-475E-B14E-BFF25F6F36D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DE25CF-687C-4675-A230-18D584A1D2C8}"/>
              </a:ext>
            </a:extLst>
          </p:cNvPr>
          <p:cNvSpPr>
            <a:spLocks noGrp="1"/>
          </p:cNvSpPr>
          <p:nvPr>
            <p:ph type="sldNum" sz="quarter" idx="4"/>
          </p:nvPr>
        </p:nvSpPr>
        <p:spPr/>
        <p:txBody>
          <a:bodyPr/>
          <a:lstStyle/>
          <a:p>
            <a:fld id="{28B83BC3-069B-46AF-A4E6-C99928E1A4FA}" type="slidenum">
              <a:rPr lang="en-US" smtClean="0"/>
              <a:pPr/>
              <a:t>1276</a:t>
            </a:fld>
            <a:endParaRPr lang="en-US" dirty="0"/>
          </a:p>
        </p:txBody>
      </p:sp>
    </p:spTree>
    <p:custDataLst>
      <p:tags r:id="rId1"/>
    </p:custDataLst>
    <p:extLst>
      <p:ext uri="{BB962C8B-B14F-4D97-AF65-F5344CB8AC3E}">
        <p14:creationId xmlns:p14="http://schemas.microsoft.com/office/powerpoint/2010/main" val="2443579829"/>
      </p:ext>
    </p:extLst>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Plan Template</a:t>
            </a:r>
          </a:p>
        </p:txBody>
      </p:sp>
      <p:pic>
        <p:nvPicPr>
          <p:cNvPr id="153602" name="Picture 2" descr="C:\Users\adminmp\AppData\Local\Temp\SNAGHTML1943b9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828800"/>
            <a:ext cx="10325100" cy="3381375"/>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3B3CDC4F-0F4F-4653-866B-0CE27B1C596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4175837-449B-4A2E-8079-B2063BDE229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F4D950A-12BD-46FC-924F-C20A1A9C9944}"/>
              </a:ext>
            </a:extLst>
          </p:cNvPr>
          <p:cNvSpPr>
            <a:spLocks noGrp="1"/>
          </p:cNvSpPr>
          <p:nvPr>
            <p:ph type="sldNum" sz="quarter" idx="4"/>
          </p:nvPr>
        </p:nvSpPr>
        <p:spPr/>
        <p:txBody>
          <a:bodyPr/>
          <a:lstStyle/>
          <a:p>
            <a:fld id="{28B83BC3-069B-46AF-A4E6-C99928E1A4FA}" type="slidenum">
              <a:rPr lang="en-US" smtClean="0"/>
              <a:pPr/>
              <a:t>1277</a:t>
            </a:fld>
            <a:endParaRPr lang="en-US" dirty="0"/>
          </a:p>
        </p:txBody>
      </p:sp>
    </p:spTree>
    <p:custDataLst>
      <p:tags r:id="rId1"/>
    </p:custDataLst>
    <p:extLst>
      <p:ext uri="{BB962C8B-B14F-4D97-AF65-F5344CB8AC3E}">
        <p14:creationId xmlns:p14="http://schemas.microsoft.com/office/powerpoint/2010/main" val="1995103089"/>
      </p:ext>
    </p:extLst>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Audits</a:t>
            </a:r>
          </a:p>
        </p:txBody>
      </p:sp>
      <p:sp>
        <p:nvSpPr>
          <p:cNvPr id="3" name="Content Placeholder 2"/>
          <p:cNvSpPr>
            <a:spLocks noGrp="1"/>
          </p:cNvSpPr>
          <p:nvPr>
            <p:ph idx="1"/>
          </p:nvPr>
        </p:nvSpPr>
        <p:spPr/>
        <p:txBody>
          <a:bodyPr/>
          <a:lstStyle/>
          <a:p>
            <a:r>
              <a:rPr lang="en-US" dirty="0"/>
              <a:t>What is an </a:t>
            </a:r>
            <a:r>
              <a:rPr lang="en-US" b="1" dirty="0"/>
              <a:t>audit</a:t>
            </a:r>
            <a:r>
              <a:rPr lang="en-US" dirty="0"/>
              <a:t>?</a:t>
            </a:r>
          </a:p>
          <a:p>
            <a:pPr lvl="1"/>
            <a:r>
              <a:rPr lang="en-US" dirty="0"/>
              <a:t>ISO 9000 defines an Audit as “a systematic and independent examination to determine whether quality activities and related results comply with planned arrangements and whether these arrangements are implemented effectively and are suitable to achieve objectives.”</a:t>
            </a:r>
          </a:p>
          <a:p>
            <a:pPr lvl="1"/>
            <a:endParaRPr lang="en-US" dirty="0"/>
          </a:p>
          <a:p>
            <a:r>
              <a:rPr lang="en-US" dirty="0"/>
              <a:t>Audits are used to ensure actions, processes, procedures, and other tasks are performed as expected.</a:t>
            </a:r>
          </a:p>
          <a:p>
            <a:pPr lvl="1"/>
            <a:endParaRPr lang="en-US" dirty="0"/>
          </a:p>
        </p:txBody>
      </p:sp>
      <p:sp>
        <p:nvSpPr>
          <p:cNvPr id="9" name="Date Placeholder 8">
            <a:extLst>
              <a:ext uri="{FF2B5EF4-FFF2-40B4-BE49-F238E27FC236}">
                <a16:creationId xmlns:a16="http://schemas.microsoft.com/office/drawing/2014/main" id="{9B3E5D5F-2962-49F8-AB37-5DD31AA44AA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1F9845-966C-4788-AB1A-37D25A987B0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A88A225-892D-4891-A5FC-22A8C443FFBB}"/>
              </a:ext>
            </a:extLst>
          </p:cNvPr>
          <p:cNvSpPr>
            <a:spLocks noGrp="1"/>
          </p:cNvSpPr>
          <p:nvPr>
            <p:ph type="sldNum" sz="quarter" idx="4"/>
          </p:nvPr>
        </p:nvSpPr>
        <p:spPr/>
        <p:txBody>
          <a:bodyPr/>
          <a:lstStyle/>
          <a:p>
            <a:fld id="{28B83BC3-069B-46AF-A4E6-C99928E1A4FA}" type="slidenum">
              <a:rPr lang="en-US" smtClean="0"/>
              <a:pPr/>
              <a:t>1278</a:t>
            </a:fld>
            <a:endParaRPr lang="en-US" dirty="0"/>
          </a:p>
        </p:txBody>
      </p:sp>
    </p:spTree>
    <p:custDataLst>
      <p:tags r:id="rId1"/>
    </p:custDataLst>
    <p:extLst>
      <p:ext uri="{BB962C8B-B14F-4D97-AF65-F5344CB8AC3E}">
        <p14:creationId xmlns:p14="http://schemas.microsoft.com/office/powerpoint/2010/main" val="1437573671"/>
      </p:ext>
    </p:extLst>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Guidelines</a:t>
            </a:r>
          </a:p>
        </p:txBody>
      </p:sp>
      <p:sp>
        <p:nvSpPr>
          <p:cNvPr id="3" name="Content Placeholder 2"/>
          <p:cNvSpPr>
            <a:spLocks noGrp="1"/>
          </p:cNvSpPr>
          <p:nvPr>
            <p:ph idx="1"/>
          </p:nvPr>
        </p:nvSpPr>
        <p:spPr/>
        <p:txBody>
          <a:bodyPr>
            <a:normAutofit lnSpcReduction="10000"/>
          </a:bodyPr>
          <a:lstStyle/>
          <a:p>
            <a:pPr indent="-342900">
              <a:tabLst>
                <a:tab pos="463550" algn="l"/>
              </a:tabLst>
            </a:pPr>
            <a:r>
              <a:rPr lang="en-US" sz="2200" dirty="0"/>
              <a:t>Audits should be directed by managers, supervisors, and other accountable positions.</a:t>
            </a:r>
          </a:p>
          <a:p>
            <a:pPr marL="463550" indent="-463550">
              <a:tabLst>
                <a:tab pos="463550" algn="l"/>
              </a:tabLst>
            </a:pPr>
            <a:endParaRPr lang="en-US" sz="2200" dirty="0"/>
          </a:p>
          <a:p>
            <a:pPr indent="-342900">
              <a:tabLst>
                <a:tab pos="463550" algn="l"/>
              </a:tabLst>
            </a:pPr>
            <a:r>
              <a:rPr lang="en-US" sz="2200" dirty="0"/>
              <a:t>An audit’s purpose must be well-defined and executed by independent unbiased personnel.</a:t>
            </a:r>
          </a:p>
          <a:p>
            <a:pPr marL="463550" indent="-463550">
              <a:tabLst>
                <a:tab pos="463550" algn="l"/>
              </a:tabLst>
            </a:pPr>
            <a:endParaRPr lang="en-US" sz="2200" dirty="0"/>
          </a:p>
          <a:p>
            <a:pPr indent="-342900">
              <a:tabLst>
                <a:tab pos="463550" algn="l"/>
              </a:tabLst>
            </a:pPr>
            <a:r>
              <a:rPr lang="en-US" sz="2200" dirty="0"/>
              <a:t>Auditors must:</a:t>
            </a:r>
          </a:p>
          <a:p>
            <a:pPr marL="920750" lvl="1" indent="-342900">
              <a:tabLst>
                <a:tab pos="463550" algn="l"/>
              </a:tabLst>
            </a:pPr>
            <a:r>
              <a:rPr lang="en-US" sz="2000" dirty="0"/>
              <a:t>Be qualified to perform their tasks</a:t>
            </a:r>
          </a:p>
          <a:p>
            <a:pPr marL="920750" lvl="1" indent="-342900">
              <a:tabLst>
                <a:tab pos="463550" algn="l"/>
              </a:tabLst>
            </a:pPr>
            <a:r>
              <a:rPr lang="en-US" sz="2000" dirty="0"/>
              <a:t>Attend and successfully complete an internal auditing training session</a:t>
            </a:r>
          </a:p>
          <a:p>
            <a:pPr marL="920750" lvl="1" indent="-342900">
              <a:tabLst>
                <a:tab pos="463550" algn="l"/>
              </a:tabLst>
            </a:pPr>
            <a:r>
              <a:rPr lang="en-US" sz="2000" dirty="0"/>
              <a:t>Be able to identify whether or not activities are being followed according to the defined SOP</a:t>
            </a:r>
          </a:p>
          <a:p>
            <a:pPr marL="920750" lvl="1" indent="-342900">
              <a:tabLst>
                <a:tab pos="463550" algn="l"/>
              </a:tabLst>
            </a:pPr>
            <a:r>
              <a:rPr lang="en-US" sz="2000" dirty="0"/>
              <a:t>Base conclusions on facts and objective evidence</a:t>
            </a:r>
          </a:p>
          <a:p>
            <a:pPr marL="920750" lvl="1" indent="-342900">
              <a:tabLst>
                <a:tab pos="463550" algn="l"/>
              </a:tabLst>
            </a:pPr>
            <a:r>
              <a:rPr lang="en-US" sz="2000" dirty="0"/>
              <a:t>Use a well documented audit checklist.</a:t>
            </a:r>
          </a:p>
          <a:p>
            <a:pPr marL="463550" indent="-463550">
              <a:tabLst>
                <a:tab pos="463550" algn="l"/>
              </a:tabLst>
            </a:pPr>
            <a:endParaRPr lang="en-US" sz="1600" dirty="0"/>
          </a:p>
          <a:p>
            <a:pPr indent="-342900">
              <a:tabLst>
                <a:tab pos="463550" algn="l"/>
              </a:tabLst>
            </a:pPr>
            <a:r>
              <a:rPr lang="en-US" sz="2200" dirty="0"/>
              <a:t>Audits should confirm compliance or declare non-compliance.</a:t>
            </a:r>
          </a:p>
        </p:txBody>
      </p:sp>
      <p:sp>
        <p:nvSpPr>
          <p:cNvPr id="9" name="Date Placeholder 8">
            <a:extLst>
              <a:ext uri="{FF2B5EF4-FFF2-40B4-BE49-F238E27FC236}">
                <a16:creationId xmlns:a16="http://schemas.microsoft.com/office/drawing/2014/main" id="{192F3EFA-39DC-4B47-A5EC-92E92D1D85F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CD132B6-E5F4-4944-84BB-8CAF9F9A911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73F8DCA-2D5C-4998-A6F0-BED3218E6162}"/>
              </a:ext>
            </a:extLst>
          </p:cNvPr>
          <p:cNvSpPr>
            <a:spLocks noGrp="1"/>
          </p:cNvSpPr>
          <p:nvPr>
            <p:ph type="sldNum" sz="quarter" idx="4"/>
          </p:nvPr>
        </p:nvSpPr>
        <p:spPr/>
        <p:txBody>
          <a:bodyPr/>
          <a:lstStyle/>
          <a:p>
            <a:fld id="{28B83BC3-069B-46AF-A4E6-C99928E1A4FA}" type="slidenum">
              <a:rPr lang="en-US" smtClean="0"/>
              <a:pPr/>
              <a:t>1279</a:t>
            </a:fld>
            <a:endParaRPr lang="en-US" dirty="0"/>
          </a:p>
        </p:txBody>
      </p:sp>
    </p:spTree>
    <p:custDataLst>
      <p:tags r:id="rId1"/>
    </p:custDataLst>
    <p:extLst>
      <p:ext uri="{BB962C8B-B14F-4D97-AF65-F5344CB8AC3E}">
        <p14:creationId xmlns:p14="http://schemas.microsoft.com/office/powerpoint/2010/main" val="30574379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First Level</a:t>
            </a:r>
          </a:p>
        </p:txBody>
      </p:sp>
      <p:sp>
        <p:nvSpPr>
          <p:cNvPr id="7" name="Content Placeholder 6"/>
          <p:cNvSpPr>
            <a:spLocks noGrp="1"/>
          </p:cNvSpPr>
          <p:nvPr>
            <p:ph idx="1"/>
          </p:nvPr>
        </p:nvSpPr>
        <p:spPr>
          <a:xfrm>
            <a:off x="609600" y="5257800"/>
            <a:ext cx="10160000" cy="1219200"/>
          </a:xfrm>
        </p:spPr>
        <p:txBody>
          <a:bodyPr/>
          <a:lstStyle/>
          <a:p>
            <a:r>
              <a:rPr lang="en-US" sz="2000" dirty="0"/>
              <a:t>First-level Pareto</a:t>
            </a:r>
          </a:p>
          <a:p>
            <a:r>
              <a:rPr lang="en-US" sz="2000" dirty="0"/>
              <a:t>Shows the count of defective items by team</a:t>
            </a:r>
          </a:p>
          <a:p>
            <a:r>
              <a:rPr lang="en-US" sz="2000" dirty="0"/>
              <a:t>Next level will only show the defective items of team 4</a:t>
            </a:r>
          </a:p>
          <a:p>
            <a:endParaRPr lang="en-US" dirty="0"/>
          </a:p>
        </p:txBody>
      </p:sp>
      <p:pic>
        <p:nvPicPr>
          <p:cNvPr id="12" name="Picture 11"/>
          <p:cNvPicPr>
            <a:picLocks noChangeAspect="1"/>
          </p:cNvPicPr>
          <p:nvPr/>
        </p:nvPicPr>
        <p:blipFill>
          <a:blip r:embed="rId4"/>
          <a:stretch>
            <a:fillRect/>
          </a:stretch>
        </p:blipFill>
        <p:spPr>
          <a:xfrm>
            <a:off x="2819400" y="1143001"/>
            <a:ext cx="5943600" cy="3967025"/>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C4925421-E986-4C14-8BFD-F09BE5DCE9E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93F072B-A890-4322-99E0-ABBC9E52006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28C715C-DCD6-4C50-BBC9-1549C2855822}"/>
              </a:ext>
            </a:extLst>
          </p:cNvPr>
          <p:cNvSpPr>
            <a:spLocks noGrp="1"/>
          </p:cNvSpPr>
          <p:nvPr>
            <p:ph type="sldNum" sz="quarter" idx="4"/>
          </p:nvPr>
        </p:nvSpPr>
        <p:spPr/>
        <p:txBody>
          <a:bodyPr/>
          <a:lstStyle/>
          <a:p>
            <a:fld id="{28B83BC3-069B-46AF-A4E6-C99928E1A4FA}" type="slidenum">
              <a:rPr lang="en-US" smtClean="0"/>
              <a:pPr/>
              <a:t>128</a:t>
            </a:fld>
            <a:endParaRPr lang="en-US" dirty="0"/>
          </a:p>
        </p:txBody>
      </p:sp>
    </p:spTree>
    <p:custDataLst>
      <p:tags r:id="rId1"/>
    </p:custDataLst>
    <p:extLst>
      <p:ext uri="{BB962C8B-B14F-4D97-AF65-F5344CB8AC3E}">
        <p14:creationId xmlns:p14="http://schemas.microsoft.com/office/powerpoint/2010/main" val="1156505004"/>
      </p:ext>
    </p:extLst>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Checklists</a:t>
            </a:r>
          </a:p>
        </p:txBody>
      </p:sp>
      <p:sp>
        <p:nvSpPr>
          <p:cNvPr id="3" name="Content Placeholder 2"/>
          <p:cNvSpPr>
            <a:spLocks noGrp="1"/>
          </p:cNvSpPr>
          <p:nvPr>
            <p:ph idx="1"/>
          </p:nvPr>
        </p:nvSpPr>
        <p:spPr/>
        <p:txBody>
          <a:bodyPr>
            <a:normAutofit fontScale="77500" lnSpcReduction="20000"/>
          </a:bodyPr>
          <a:lstStyle/>
          <a:p>
            <a:pPr>
              <a:lnSpc>
                <a:spcPct val="110000"/>
              </a:lnSpc>
            </a:pPr>
            <a:r>
              <a:rPr lang="en-US" sz="2800" dirty="0"/>
              <a:t>Auditors should review the SOPs before preparing checklists or ensure that existing checklists properly reference SOPs.</a:t>
            </a:r>
          </a:p>
          <a:p>
            <a:pPr>
              <a:lnSpc>
                <a:spcPct val="110000"/>
              </a:lnSpc>
            </a:pPr>
            <a:endParaRPr lang="en-US" sz="2300" dirty="0"/>
          </a:p>
          <a:p>
            <a:pPr>
              <a:lnSpc>
                <a:spcPct val="110000"/>
              </a:lnSpc>
            </a:pPr>
            <a:r>
              <a:rPr lang="en-US" sz="2800" dirty="0"/>
              <a:t>Audit checklists:</a:t>
            </a:r>
          </a:p>
          <a:p>
            <a:pPr lvl="1">
              <a:lnSpc>
                <a:spcPct val="110000"/>
              </a:lnSpc>
            </a:pPr>
            <a:r>
              <a:rPr lang="en-US" sz="2600" dirty="0"/>
              <a:t>Serve as guides for identifying items to be examined </a:t>
            </a:r>
          </a:p>
          <a:p>
            <a:pPr lvl="1">
              <a:lnSpc>
                <a:spcPct val="110000"/>
              </a:lnSpc>
            </a:pPr>
            <a:r>
              <a:rPr lang="en-US" sz="2600" dirty="0"/>
              <a:t>Are used in conjunction with understanding of the procedure</a:t>
            </a:r>
          </a:p>
          <a:p>
            <a:pPr lvl="1">
              <a:lnSpc>
                <a:spcPct val="110000"/>
              </a:lnSpc>
            </a:pPr>
            <a:r>
              <a:rPr lang="en-US" sz="2600" dirty="0"/>
              <a:t>Ensure a well-defined audit scope</a:t>
            </a:r>
          </a:p>
          <a:p>
            <a:pPr lvl="1">
              <a:lnSpc>
                <a:spcPct val="110000"/>
              </a:lnSpc>
            </a:pPr>
            <a:r>
              <a:rPr lang="en-US" sz="2600" dirty="0"/>
              <a:t>Identify needed facts during audits</a:t>
            </a:r>
          </a:p>
          <a:p>
            <a:pPr lvl="1">
              <a:lnSpc>
                <a:spcPct val="110000"/>
              </a:lnSpc>
            </a:pPr>
            <a:r>
              <a:rPr lang="en-US" sz="2600" dirty="0"/>
              <a:t>Provide places to record gathered facts.</a:t>
            </a:r>
          </a:p>
          <a:p>
            <a:pPr lvl="1">
              <a:lnSpc>
                <a:spcPct val="110000"/>
              </a:lnSpc>
            </a:pPr>
            <a:endParaRPr lang="en-US" sz="2100" dirty="0"/>
          </a:p>
          <a:p>
            <a:pPr>
              <a:lnSpc>
                <a:spcPct val="110000"/>
              </a:lnSpc>
            </a:pPr>
            <a:r>
              <a:rPr lang="en-US" sz="2800" dirty="0"/>
              <a:t>Checklists should include:</a:t>
            </a:r>
          </a:p>
          <a:p>
            <a:pPr lvl="1">
              <a:lnSpc>
                <a:spcPct val="110000"/>
              </a:lnSpc>
            </a:pPr>
            <a:r>
              <a:rPr lang="en-US" sz="2600" dirty="0"/>
              <a:t>A review of training records</a:t>
            </a:r>
          </a:p>
          <a:p>
            <a:pPr lvl="1">
              <a:lnSpc>
                <a:spcPct val="110000"/>
              </a:lnSpc>
            </a:pPr>
            <a:r>
              <a:rPr lang="en-US" sz="2600" dirty="0"/>
              <a:t>A review of maintenance records</a:t>
            </a:r>
          </a:p>
          <a:p>
            <a:pPr lvl="1">
              <a:lnSpc>
                <a:spcPct val="110000"/>
              </a:lnSpc>
            </a:pPr>
            <a:r>
              <a:rPr lang="en-US" sz="2600" dirty="0"/>
              <a:t>Questions or observations that focus on expected behaviors</a:t>
            </a:r>
          </a:p>
          <a:p>
            <a:pPr lvl="1">
              <a:lnSpc>
                <a:spcPct val="110000"/>
              </a:lnSpc>
            </a:pPr>
            <a:r>
              <a:rPr lang="en-US" sz="2600" dirty="0"/>
              <a:t>Questions should be open-ended where possible</a:t>
            </a:r>
          </a:p>
          <a:p>
            <a:pPr lvl="1">
              <a:lnSpc>
                <a:spcPct val="110000"/>
              </a:lnSpc>
            </a:pPr>
            <a:r>
              <a:rPr lang="en-US" sz="2600" dirty="0"/>
              <a:t>Definitive observations yes/no, true/false, present/absent, etc.</a:t>
            </a:r>
          </a:p>
        </p:txBody>
      </p:sp>
      <p:sp>
        <p:nvSpPr>
          <p:cNvPr id="9" name="Date Placeholder 8">
            <a:extLst>
              <a:ext uri="{FF2B5EF4-FFF2-40B4-BE49-F238E27FC236}">
                <a16:creationId xmlns:a16="http://schemas.microsoft.com/office/drawing/2014/main" id="{08CBC644-8053-48B1-82AF-325FB62C039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9B1D29-D3B6-4681-B629-5D0BDE1966D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1122A5D-E7A9-4176-9246-3A5BC57ED29F}"/>
              </a:ext>
            </a:extLst>
          </p:cNvPr>
          <p:cNvSpPr>
            <a:spLocks noGrp="1"/>
          </p:cNvSpPr>
          <p:nvPr>
            <p:ph type="sldNum" sz="quarter" idx="4"/>
          </p:nvPr>
        </p:nvSpPr>
        <p:spPr/>
        <p:txBody>
          <a:bodyPr/>
          <a:lstStyle/>
          <a:p>
            <a:fld id="{28B83BC3-069B-46AF-A4E6-C99928E1A4FA}" type="slidenum">
              <a:rPr lang="en-US" smtClean="0"/>
              <a:pPr/>
              <a:t>1280</a:t>
            </a:fld>
            <a:endParaRPr lang="en-US" dirty="0"/>
          </a:p>
        </p:txBody>
      </p:sp>
    </p:spTree>
    <p:custDataLst>
      <p:tags r:id="rId1"/>
    </p:custDataLst>
    <p:extLst>
      <p:ext uri="{BB962C8B-B14F-4D97-AF65-F5344CB8AC3E}">
        <p14:creationId xmlns:p14="http://schemas.microsoft.com/office/powerpoint/2010/main" val="1455075658"/>
      </p:ext>
    </p:extLst>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Audit Checklist Template</a:t>
            </a:r>
          </a:p>
        </p:txBody>
      </p:sp>
      <p:pic>
        <p:nvPicPr>
          <p:cNvPr id="154628"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2524125"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Date Placeholder 7">
            <a:extLst>
              <a:ext uri="{FF2B5EF4-FFF2-40B4-BE49-F238E27FC236}">
                <a16:creationId xmlns:a16="http://schemas.microsoft.com/office/drawing/2014/main" id="{29F66C2E-5492-430D-AA63-F3BCE520492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2D53815-06E5-4A47-B0F4-14AF0D90369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FB1B7D6-C095-4D98-9232-9B802212EDE8}"/>
              </a:ext>
            </a:extLst>
          </p:cNvPr>
          <p:cNvSpPr>
            <a:spLocks noGrp="1"/>
          </p:cNvSpPr>
          <p:nvPr>
            <p:ph type="sldNum" sz="quarter" idx="4"/>
          </p:nvPr>
        </p:nvSpPr>
        <p:spPr/>
        <p:txBody>
          <a:bodyPr/>
          <a:lstStyle/>
          <a:p>
            <a:fld id="{28B83BC3-069B-46AF-A4E6-C99928E1A4FA}" type="slidenum">
              <a:rPr lang="en-US" smtClean="0"/>
              <a:pPr/>
              <a:t>1281</a:t>
            </a:fld>
            <a:endParaRPr lang="en-US" dirty="0"/>
          </a:p>
        </p:txBody>
      </p:sp>
    </p:spTree>
    <p:custDataLst>
      <p:tags r:id="rId1"/>
    </p:custDataLst>
    <p:extLst>
      <p:ext uri="{BB962C8B-B14F-4D97-AF65-F5344CB8AC3E}">
        <p14:creationId xmlns:p14="http://schemas.microsoft.com/office/powerpoint/2010/main" val="3359636704"/>
      </p:ext>
    </p:extLst>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5.3.3 Response Plan Elements</a:t>
            </a:r>
          </a:p>
        </p:txBody>
      </p:sp>
      <p:sp>
        <p:nvSpPr>
          <p:cNvPr id="8" name="Date Placeholder 7">
            <a:extLst>
              <a:ext uri="{FF2B5EF4-FFF2-40B4-BE49-F238E27FC236}">
                <a16:creationId xmlns:a16="http://schemas.microsoft.com/office/drawing/2014/main" id="{0BF89317-E502-4469-86DD-E8584BAE6AF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0183817-7E83-490F-82C0-F75BC7166BE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6A062FE-3E51-4B6F-A22D-3AD57C6A7300}"/>
              </a:ext>
            </a:extLst>
          </p:cNvPr>
          <p:cNvSpPr>
            <a:spLocks noGrp="1"/>
          </p:cNvSpPr>
          <p:nvPr>
            <p:ph type="sldNum" sz="quarter" idx="4"/>
          </p:nvPr>
        </p:nvSpPr>
        <p:spPr/>
        <p:txBody>
          <a:bodyPr/>
          <a:lstStyle/>
          <a:p>
            <a:fld id="{28B83BC3-069B-46AF-A4E6-C99928E1A4FA}" type="slidenum">
              <a:rPr lang="en-US" smtClean="0"/>
              <a:pPr/>
              <a:t>1282</a:t>
            </a:fld>
            <a:endParaRPr lang="en-US" dirty="0"/>
          </a:p>
        </p:txBody>
      </p:sp>
    </p:spTree>
    <p:custDataLst>
      <p:tags r:id="rId1"/>
    </p:custDataLst>
    <p:extLst>
      <p:ext uri="{BB962C8B-B14F-4D97-AF65-F5344CB8AC3E}">
        <p14:creationId xmlns:p14="http://schemas.microsoft.com/office/powerpoint/2010/main" val="2004186167"/>
      </p:ext>
    </p:extLst>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Response Plan?</a:t>
            </a:r>
          </a:p>
        </p:txBody>
      </p:sp>
      <p:sp>
        <p:nvSpPr>
          <p:cNvPr id="3" name="Content Placeholder 2"/>
          <p:cNvSpPr>
            <a:spLocks noGrp="1"/>
          </p:cNvSpPr>
          <p:nvPr>
            <p:ph idx="1"/>
          </p:nvPr>
        </p:nvSpPr>
        <p:spPr/>
        <p:txBody>
          <a:bodyPr>
            <a:normAutofit/>
          </a:bodyPr>
          <a:lstStyle/>
          <a:p>
            <a:r>
              <a:rPr lang="en-US" dirty="0"/>
              <a:t>A </a:t>
            </a:r>
            <a:r>
              <a:rPr lang="en-US" b="1" dirty="0"/>
              <a:t>response plan </a:t>
            </a:r>
            <a:r>
              <a:rPr lang="en-US" dirty="0"/>
              <a:t>should be a component of as many control plan elements as possible.</a:t>
            </a:r>
          </a:p>
          <a:p>
            <a:endParaRPr lang="en-US" dirty="0"/>
          </a:p>
          <a:p>
            <a:r>
              <a:rPr lang="en-US" dirty="0"/>
              <a:t>Response plans are a management planning tool to describe corrective actions necessary in the event of out-of-control situations.</a:t>
            </a:r>
          </a:p>
          <a:p>
            <a:endParaRPr lang="en-US" dirty="0"/>
          </a:p>
          <a:p>
            <a:r>
              <a:rPr lang="en-US" dirty="0"/>
              <a:t>There is never any guarantee that processes will always perform as designed. Therefore, it is wise to prepare for occasions when special causes are present.</a:t>
            </a:r>
          </a:p>
          <a:p>
            <a:endParaRPr lang="en-US" dirty="0"/>
          </a:p>
          <a:p>
            <a:r>
              <a:rPr lang="en-US" dirty="0"/>
              <a:t>Response plans help us mitigate risks and, as already mentioned, should be part of several control plan elements.</a:t>
            </a:r>
          </a:p>
        </p:txBody>
      </p:sp>
      <p:sp>
        <p:nvSpPr>
          <p:cNvPr id="9" name="Date Placeholder 8">
            <a:extLst>
              <a:ext uri="{FF2B5EF4-FFF2-40B4-BE49-F238E27FC236}">
                <a16:creationId xmlns:a16="http://schemas.microsoft.com/office/drawing/2014/main" id="{6E41FDF0-E71D-4D9A-8823-B2893EAEA61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96DE2D-FCCE-4CEC-A530-D1116784EF3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743288A-269A-49A4-BFD2-9E2EE38D32F7}"/>
              </a:ext>
            </a:extLst>
          </p:cNvPr>
          <p:cNvSpPr>
            <a:spLocks noGrp="1"/>
          </p:cNvSpPr>
          <p:nvPr>
            <p:ph type="sldNum" sz="quarter" idx="4"/>
          </p:nvPr>
        </p:nvSpPr>
        <p:spPr/>
        <p:txBody>
          <a:bodyPr/>
          <a:lstStyle/>
          <a:p>
            <a:fld id="{28B83BC3-069B-46AF-A4E6-C99928E1A4FA}" type="slidenum">
              <a:rPr lang="en-US" smtClean="0"/>
              <a:pPr/>
              <a:t>1283</a:t>
            </a:fld>
            <a:endParaRPr lang="en-US" dirty="0"/>
          </a:p>
        </p:txBody>
      </p:sp>
    </p:spTree>
    <p:custDataLst>
      <p:tags r:id="rId1"/>
    </p:custDataLst>
    <p:extLst>
      <p:ext uri="{BB962C8B-B14F-4D97-AF65-F5344CB8AC3E}">
        <p14:creationId xmlns:p14="http://schemas.microsoft.com/office/powerpoint/2010/main" val="314904625"/>
      </p:ext>
    </p:extLst>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Response Plan Elements</a:t>
            </a:r>
          </a:p>
        </p:txBody>
      </p:sp>
      <p:sp>
        <p:nvSpPr>
          <p:cNvPr id="3" name="Content Placeholder 2"/>
          <p:cNvSpPr>
            <a:spLocks noGrp="1"/>
          </p:cNvSpPr>
          <p:nvPr>
            <p:ph idx="1"/>
          </p:nvPr>
        </p:nvSpPr>
        <p:spPr/>
        <p:txBody>
          <a:bodyPr>
            <a:normAutofit lnSpcReduction="10000"/>
          </a:bodyPr>
          <a:lstStyle/>
          <a:p>
            <a:r>
              <a:rPr lang="en-US" dirty="0"/>
              <a:t>Action triggers</a:t>
            </a:r>
          </a:p>
          <a:p>
            <a:pPr lvl="1"/>
            <a:r>
              <a:rPr lang="en-US" dirty="0"/>
              <a:t>When do we need to take actions to correct a problem or issue?</a:t>
            </a:r>
          </a:p>
          <a:p>
            <a:r>
              <a:rPr lang="en-US" dirty="0"/>
              <a:t>Action recommendation</a:t>
            </a:r>
          </a:p>
          <a:p>
            <a:pPr lvl="1"/>
            <a:r>
              <a:rPr lang="en-US" dirty="0"/>
              <a:t>What activities are required in order to solve the problem in the process? The action recommended can be short-term (quick fix) or long-term (true process improvement).</a:t>
            </a:r>
          </a:p>
          <a:p>
            <a:r>
              <a:rPr lang="en-US" dirty="0"/>
              <a:t>Action respondent</a:t>
            </a:r>
          </a:p>
          <a:p>
            <a:pPr lvl="1"/>
            <a:r>
              <a:rPr lang="en-US" dirty="0"/>
              <a:t>Who is responsible for taking actions?</a:t>
            </a:r>
          </a:p>
          <a:p>
            <a:r>
              <a:rPr lang="en-US" dirty="0"/>
              <a:t>Action date</a:t>
            </a:r>
          </a:p>
          <a:p>
            <a:pPr lvl="1"/>
            <a:r>
              <a:rPr lang="en-US" dirty="0"/>
              <a:t>When did the actions happen?</a:t>
            </a:r>
          </a:p>
          <a:p>
            <a:r>
              <a:rPr lang="en-US" dirty="0"/>
              <a:t>Action results</a:t>
            </a:r>
          </a:p>
          <a:p>
            <a:pPr lvl="1"/>
            <a:r>
              <a:rPr lang="en-US" dirty="0"/>
              <a:t>What actions have been taken?</a:t>
            </a:r>
          </a:p>
          <a:p>
            <a:pPr lvl="1"/>
            <a:r>
              <a:rPr lang="en-US" dirty="0"/>
              <a:t>When were actions taken?</a:t>
            </a:r>
          </a:p>
          <a:p>
            <a:pPr lvl="1"/>
            <a:r>
              <a:rPr lang="en-US" dirty="0"/>
              <a:t>What are the outcomes of the actions taken?</a:t>
            </a:r>
          </a:p>
          <a:p>
            <a:endParaRPr lang="en-US" dirty="0"/>
          </a:p>
        </p:txBody>
      </p:sp>
      <p:sp>
        <p:nvSpPr>
          <p:cNvPr id="9" name="Date Placeholder 8">
            <a:extLst>
              <a:ext uri="{FF2B5EF4-FFF2-40B4-BE49-F238E27FC236}">
                <a16:creationId xmlns:a16="http://schemas.microsoft.com/office/drawing/2014/main" id="{BBC89DD2-5B7F-4E50-917D-5BCCFF85FE7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B0F2932-0503-49F4-BB54-7EF59BB9409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E4078AD-2BEA-4427-A2B3-8C89363CB4AA}"/>
              </a:ext>
            </a:extLst>
          </p:cNvPr>
          <p:cNvSpPr>
            <a:spLocks noGrp="1"/>
          </p:cNvSpPr>
          <p:nvPr>
            <p:ph type="sldNum" sz="quarter" idx="4"/>
          </p:nvPr>
        </p:nvSpPr>
        <p:spPr/>
        <p:txBody>
          <a:bodyPr/>
          <a:lstStyle/>
          <a:p>
            <a:fld id="{28B83BC3-069B-46AF-A4E6-C99928E1A4FA}" type="slidenum">
              <a:rPr lang="en-US" smtClean="0"/>
              <a:pPr/>
              <a:t>1284</a:t>
            </a:fld>
            <a:endParaRPr lang="en-US" dirty="0"/>
          </a:p>
        </p:txBody>
      </p:sp>
    </p:spTree>
    <p:custDataLst>
      <p:tags r:id="rId1"/>
    </p:custDataLst>
    <p:extLst>
      <p:ext uri="{BB962C8B-B14F-4D97-AF65-F5344CB8AC3E}">
        <p14:creationId xmlns:p14="http://schemas.microsoft.com/office/powerpoint/2010/main" val="555673586"/>
      </p:ext>
    </p:extLst>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stretch>
            <a:fillRect/>
          </a:stretch>
        </p:blipFill>
        <p:spPr>
          <a:xfrm>
            <a:off x="228600" y="2667000"/>
            <a:ext cx="10809524" cy="3180952"/>
          </a:xfrm>
          <a:prstGeom prst="rect">
            <a:avLst/>
          </a:prstGeom>
        </p:spPr>
      </p:pic>
      <p:sp>
        <p:nvSpPr>
          <p:cNvPr id="2" name="Title 1"/>
          <p:cNvSpPr>
            <a:spLocks noGrp="1"/>
          </p:cNvSpPr>
          <p:nvPr>
            <p:ph type="title"/>
          </p:nvPr>
        </p:nvSpPr>
        <p:spPr/>
        <p:txBody>
          <a:bodyPr>
            <a:normAutofit/>
          </a:bodyPr>
          <a:lstStyle/>
          <a:p>
            <a:r>
              <a:rPr lang="en-US" dirty="0"/>
              <a:t>Response Plan Elements</a:t>
            </a:r>
          </a:p>
        </p:txBody>
      </p:sp>
      <p:sp>
        <p:nvSpPr>
          <p:cNvPr id="10" name="TextBox 9"/>
          <p:cNvSpPr txBox="1"/>
          <p:nvPr/>
        </p:nvSpPr>
        <p:spPr>
          <a:xfrm>
            <a:off x="2362200" y="1772161"/>
            <a:ext cx="7010400" cy="400110"/>
          </a:xfrm>
          <a:prstGeom prst="rect">
            <a:avLst/>
          </a:prstGeom>
          <a:noFill/>
        </p:spPr>
        <p:txBody>
          <a:bodyPr wrap="square" rtlCol="0">
            <a:spAutoFit/>
          </a:bodyPr>
          <a:lstStyle/>
          <a:p>
            <a:r>
              <a:rPr lang="en-US" sz="2000" dirty="0"/>
              <a:t>Note the response plan element in this control plan template</a:t>
            </a:r>
          </a:p>
        </p:txBody>
      </p:sp>
      <p:sp>
        <p:nvSpPr>
          <p:cNvPr id="13" name="Rectangular Callout 9"/>
          <p:cNvSpPr/>
          <p:nvPr/>
        </p:nvSpPr>
        <p:spPr>
          <a:xfrm rot="10800000">
            <a:off x="8458199" y="4267199"/>
            <a:ext cx="2579924" cy="1571767"/>
          </a:xfrm>
          <a:prstGeom prst="wedgeRectCallout">
            <a:avLst>
              <a:gd name="adj1" fmla="val 27998"/>
              <a:gd name="adj2" fmla="val 18559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48698235-9B48-47DC-917C-27BB1F3F8E6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E19D794-665C-4D80-B9F4-074A16B5E91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1649872-5F83-461B-BB2B-A146FEF8CB81}"/>
              </a:ext>
            </a:extLst>
          </p:cNvPr>
          <p:cNvSpPr>
            <a:spLocks noGrp="1"/>
          </p:cNvSpPr>
          <p:nvPr>
            <p:ph type="sldNum" sz="quarter" idx="4"/>
          </p:nvPr>
        </p:nvSpPr>
        <p:spPr/>
        <p:txBody>
          <a:bodyPr/>
          <a:lstStyle/>
          <a:p>
            <a:fld id="{28B83BC3-069B-46AF-A4E6-C99928E1A4FA}" type="slidenum">
              <a:rPr lang="en-US" smtClean="0"/>
              <a:pPr/>
              <a:t>1285</a:t>
            </a:fld>
            <a:endParaRPr lang="en-US" dirty="0"/>
          </a:p>
        </p:txBody>
      </p:sp>
    </p:spTree>
    <p:custDataLst>
      <p:tags r:id="rId1"/>
    </p:custDataLst>
    <p:extLst>
      <p:ext uri="{BB962C8B-B14F-4D97-AF65-F5344CB8AC3E}">
        <p14:creationId xmlns:p14="http://schemas.microsoft.com/office/powerpoint/2010/main" val="27204827"/>
      </p:ext>
    </p:extLst>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2" name="Picture 4" descr="C:\Users\adminmp\AppData\Local\Temp\SNAGHTML193558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676400"/>
            <a:ext cx="10121731" cy="38481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8661400" y="2867055"/>
            <a:ext cx="762000" cy="2438400"/>
          </a:xfrm>
          <a:prstGeom prst="wedgeRectCallout">
            <a:avLst>
              <a:gd name="adj1" fmla="val -196965"/>
              <a:gd name="adj2" fmla="val 6885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133600" y="5772090"/>
            <a:ext cx="8115300" cy="400110"/>
          </a:xfrm>
          <a:prstGeom prst="rect">
            <a:avLst/>
          </a:prstGeom>
          <a:noFill/>
        </p:spPr>
        <p:txBody>
          <a:bodyPr wrap="square" rtlCol="0">
            <a:spAutoFit/>
          </a:bodyPr>
          <a:lstStyle/>
          <a:p>
            <a:r>
              <a:rPr lang="en-US" sz="2000" dirty="0"/>
              <a:t>Note the response plan element in this communication plan template</a:t>
            </a:r>
          </a:p>
        </p:txBody>
      </p:sp>
      <p:sp>
        <p:nvSpPr>
          <p:cNvPr id="10" name="Date Placeholder 9">
            <a:extLst>
              <a:ext uri="{FF2B5EF4-FFF2-40B4-BE49-F238E27FC236}">
                <a16:creationId xmlns:a16="http://schemas.microsoft.com/office/drawing/2014/main" id="{3BB747AF-DF31-4241-AD99-D62DF9D61D8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437B328-831C-4258-A215-8DCF2FF4D229}"/>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6BED12FF-9F60-4B7C-99A6-95429023E8A9}"/>
              </a:ext>
            </a:extLst>
          </p:cNvPr>
          <p:cNvSpPr>
            <a:spLocks noGrp="1"/>
          </p:cNvSpPr>
          <p:nvPr>
            <p:ph type="sldNum" sz="quarter" idx="4"/>
          </p:nvPr>
        </p:nvSpPr>
        <p:spPr/>
        <p:txBody>
          <a:bodyPr/>
          <a:lstStyle/>
          <a:p>
            <a:fld id="{28B83BC3-069B-46AF-A4E6-C99928E1A4FA}" type="slidenum">
              <a:rPr lang="en-US" smtClean="0"/>
              <a:pPr/>
              <a:t>1286</a:t>
            </a:fld>
            <a:endParaRPr lang="en-US" dirty="0"/>
          </a:p>
        </p:txBody>
      </p:sp>
    </p:spTree>
    <p:custDataLst>
      <p:tags r:id="rId1"/>
    </p:custDataLst>
    <p:extLst>
      <p:ext uri="{BB962C8B-B14F-4D97-AF65-F5344CB8AC3E}">
        <p14:creationId xmlns:p14="http://schemas.microsoft.com/office/powerpoint/2010/main" val="1279432473"/>
      </p:ext>
    </p:extLst>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Response Plan Elements</a:t>
            </a:r>
          </a:p>
        </p:txBody>
      </p:sp>
      <p:pic>
        <p:nvPicPr>
          <p:cNvPr id="11" name="Picture 4" descr="C:\Users\adminmp\AppData\Local\Temp\SNAGHTML1960390.PNG"/>
          <p:cNvPicPr>
            <a:picLocks noChangeAspect="1" noChangeArrowheads="1"/>
          </p:cNvPicPr>
          <p:nvPr/>
        </p:nvPicPr>
        <p:blipFill rotWithShape="1">
          <a:blip r:embed="rId4">
            <a:extLst>
              <a:ext uri="{28A0092B-C50C-407E-A947-70E740481C1C}">
                <a14:useLocalDpi xmlns:a14="http://schemas.microsoft.com/office/drawing/2010/main" val="0"/>
              </a:ext>
            </a:extLst>
          </a:blip>
          <a:srcRect l="1055" t="491"/>
          <a:stretch/>
        </p:blipFill>
        <p:spPr bwMode="auto">
          <a:xfrm>
            <a:off x="3879850" y="1066800"/>
            <a:ext cx="7143750" cy="57912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ular Callout 7"/>
          <p:cNvSpPr/>
          <p:nvPr/>
        </p:nvSpPr>
        <p:spPr>
          <a:xfrm>
            <a:off x="3879850" y="5095964"/>
            <a:ext cx="5949950" cy="228600"/>
          </a:xfrm>
          <a:prstGeom prst="wedgeRectCallout">
            <a:avLst>
              <a:gd name="adj1" fmla="val -60642"/>
              <a:gd name="adj2" fmla="val -542941"/>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831850" y="3124200"/>
            <a:ext cx="2819400" cy="1200329"/>
          </a:xfrm>
          <a:prstGeom prst="rect">
            <a:avLst/>
          </a:prstGeom>
          <a:noFill/>
        </p:spPr>
        <p:txBody>
          <a:bodyPr wrap="square" rtlCol="0">
            <a:spAutoFit/>
          </a:bodyPr>
          <a:lstStyle/>
          <a:p>
            <a:r>
              <a:rPr lang="en-US" sz="2400" dirty="0"/>
              <a:t>Note the response plan element in this audit checklist</a:t>
            </a:r>
          </a:p>
        </p:txBody>
      </p:sp>
      <p:sp>
        <p:nvSpPr>
          <p:cNvPr id="10" name="Date Placeholder 9">
            <a:extLst>
              <a:ext uri="{FF2B5EF4-FFF2-40B4-BE49-F238E27FC236}">
                <a16:creationId xmlns:a16="http://schemas.microsoft.com/office/drawing/2014/main" id="{89070788-B5EF-4337-9A0D-1A2264B0BCE0}"/>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5D7EE57A-91C9-4853-8444-9106FEEF16DD}"/>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C262392C-EC36-43F6-A88C-CD2A690C751B}"/>
              </a:ext>
            </a:extLst>
          </p:cNvPr>
          <p:cNvSpPr>
            <a:spLocks noGrp="1"/>
          </p:cNvSpPr>
          <p:nvPr>
            <p:ph type="sldNum" sz="quarter" idx="4"/>
          </p:nvPr>
        </p:nvSpPr>
        <p:spPr/>
        <p:txBody>
          <a:bodyPr/>
          <a:lstStyle/>
          <a:p>
            <a:fld id="{28B83BC3-069B-46AF-A4E6-C99928E1A4FA}" type="slidenum">
              <a:rPr lang="en-US" smtClean="0"/>
              <a:pPr/>
              <a:t>1287</a:t>
            </a:fld>
            <a:endParaRPr lang="en-US" dirty="0"/>
          </a:p>
        </p:txBody>
      </p:sp>
    </p:spTree>
    <p:custDataLst>
      <p:tags r:id="rId1"/>
    </p:custDataLst>
    <p:extLst>
      <p:ext uri="{BB962C8B-B14F-4D97-AF65-F5344CB8AC3E}">
        <p14:creationId xmlns:p14="http://schemas.microsoft.com/office/powerpoint/2010/main" val="3454397654"/>
      </p:ext>
    </p:extLst>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FDBC78-4742-49E2-A1CC-9FFFFDA98101}"/>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13" name="Picture 12">
            <a:extLst>
              <a:ext uri="{FF2B5EF4-FFF2-40B4-BE49-F238E27FC236}">
                <a16:creationId xmlns:a16="http://schemas.microsoft.com/office/drawing/2014/main" id="{8A30B2F7-4730-42CF-A966-50396DAEF0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161817" y="2751053"/>
            <a:ext cx="4724400" cy="1611709"/>
          </a:xfrm>
          <a:prstGeom prst="rect">
            <a:avLst/>
          </a:prstGeom>
        </p:spPr>
      </p:pic>
      <p:sp>
        <p:nvSpPr>
          <p:cNvPr id="8" name="TextBox 7">
            <a:extLst>
              <a:ext uri="{FF2B5EF4-FFF2-40B4-BE49-F238E27FC236}">
                <a16:creationId xmlns:a16="http://schemas.microsoft.com/office/drawing/2014/main" id="{11F36BBC-6B28-4919-80B8-0E7ABF92D862}"/>
              </a:ext>
            </a:extLst>
          </p:cNvPr>
          <p:cNvSpPr txBox="1"/>
          <p:nvPr/>
        </p:nvSpPr>
        <p:spPr>
          <a:xfrm>
            <a:off x="4038600" y="4362762"/>
            <a:ext cx="4876800" cy="723275"/>
          </a:xfrm>
          <a:prstGeom prst="rect">
            <a:avLst/>
          </a:prstGeom>
          <a:noFill/>
        </p:spPr>
        <p:txBody>
          <a:bodyPr wrap="square" rtlCol="0">
            <a:spAutoFit/>
          </a:bodyPr>
          <a:lstStyle/>
          <a:p>
            <a:pPr algn="r"/>
            <a:r>
              <a:rPr lang="en-US" sz="2000" dirty="0">
                <a:latin typeface="+mj-lt"/>
              </a:rPr>
              <a:t>Lean Six Sigma Black Belt Training </a:t>
            </a:r>
          </a:p>
          <a:p>
            <a:pPr algn="r">
              <a:spcBef>
                <a:spcPts val="600"/>
              </a:spcBef>
            </a:pPr>
            <a:r>
              <a:rPr lang="en-US" sz="1600" dirty="0">
                <a:latin typeface="+mj-lt"/>
              </a:rPr>
              <a:t>Featuring Examples from Minitab 18</a:t>
            </a:r>
          </a:p>
        </p:txBody>
      </p:sp>
      <p:pic>
        <p:nvPicPr>
          <p:cNvPr id="9" name="Picture 8">
            <a:extLst>
              <a:ext uri="{FF2B5EF4-FFF2-40B4-BE49-F238E27FC236}">
                <a16:creationId xmlns:a16="http://schemas.microsoft.com/office/drawing/2014/main" id="{8E700A52-4DF7-400B-A5BB-10499F64BC5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161817" y="2880349"/>
            <a:ext cx="4724400" cy="1353117"/>
          </a:xfrm>
          <a:prstGeom prst="rect">
            <a:avLst/>
          </a:prstGeom>
        </p:spPr>
      </p:pic>
      <p:sp>
        <p:nvSpPr>
          <p:cNvPr id="6" name="Date Placeholder 5">
            <a:extLst>
              <a:ext uri="{FF2B5EF4-FFF2-40B4-BE49-F238E27FC236}">
                <a16:creationId xmlns:a16="http://schemas.microsoft.com/office/drawing/2014/main" id="{AF7C559C-33F1-4D73-B64A-1A43A6A3AA2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791E94D-FCD1-4DAF-9F3D-D28F3D87020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E74C11-F91F-4F7B-8245-84BE091D785E}"/>
              </a:ext>
            </a:extLst>
          </p:cNvPr>
          <p:cNvSpPr>
            <a:spLocks noGrp="1"/>
          </p:cNvSpPr>
          <p:nvPr>
            <p:ph type="sldNum" sz="quarter" idx="4"/>
          </p:nvPr>
        </p:nvSpPr>
        <p:spPr/>
        <p:txBody>
          <a:bodyPr/>
          <a:lstStyle/>
          <a:p>
            <a:fld id="{28B83BC3-069B-46AF-A4E6-C99928E1A4FA}" type="slidenum">
              <a:rPr lang="en-US" smtClean="0"/>
              <a:pPr/>
              <a:t>1288</a:t>
            </a:fld>
            <a:endParaRPr lang="en-US" dirty="0"/>
          </a:p>
        </p:txBody>
      </p:sp>
    </p:spTree>
    <p:custDataLst>
      <p:tags r:id="rId1"/>
    </p:custDataLst>
    <p:extLst>
      <p:ext uri="{BB962C8B-B14F-4D97-AF65-F5344CB8AC3E}">
        <p14:creationId xmlns:p14="http://schemas.microsoft.com/office/powerpoint/2010/main" val="4737075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Second Level</a:t>
            </a:r>
          </a:p>
        </p:txBody>
      </p:sp>
      <p:sp>
        <p:nvSpPr>
          <p:cNvPr id="7" name="Content Placeholder 6"/>
          <p:cNvSpPr>
            <a:spLocks noGrp="1"/>
          </p:cNvSpPr>
          <p:nvPr>
            <p:ph idx="1"/>
          </p:nvPr>
        </p:nvSpPr>
        <p:spPr>
          <a:xfrm>
            <a:off x="609600" y="5257800"/>
            <a:ext cx="10160000" cy="1371600"/>
          </a:xfrm>
        </p:spPr>
        <p:txBody>
          <a:bodyPr/>
          <a:lstStyle/>
          <a:p>
            <a:r>
              <a:rPr lang="en-US" sz="2000" dirty="0"/>
              <a:t>Second-level Pareto</a:t>
            </a:r>
          </a:p>
          <a:p>
            <a:r>
              <a:rPr lang="en-US" sz="2000" dirty="0"/>
              <a:t>Shows the count of the defective items by section for only team 4</a:t>
            </a:r>
          </a:p>
          <a:p>
            <a:r>
              <a:rPr lang="en-US" sz="2000" dirty="0"/>
              <a:t>Next level will only show the defective items of section 3</a:t>
            </a:r>
          </a:p>
          <a:p>
            <a:endParaRPr lang="en-US" dirty="0"/>
          </a:p>
        </p:txBody>
      </p:sp>
      <p:pic>
        <p:nvPicPr>
          <p:cNvPr id="8" name="Picture 7"/>
          <p:cNvPicPr>
            <a:picLocks noChangeAspect="1"/>
          </p:cNvPicPr>
          <p:nvPr/>
        </p:nvPicPr>
        <p:blipFill>
          <a:blip r:embed="rId4"/>
          <a:stretch>
            <a:fillRect/>
          </a:stretch>
        </p:blipFill>
        <p:spPr>
          <a:xfrm>
            <a:off x="2819400" y="1143000"/>
            <a:ext cx="5943600" cy="3954038"/>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8D2DA1E2-7DBC-473D-8C92-0184307FAC9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7566905-963D-4686-B31A-618A2A51824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0FA3F4A-B151-45AC-A9B6-78F8889A64A3}"/>
              </a:ext>
            </a:extLst>
          </p:cNvPr>
          <p:cNvSpPr>
            <a:spLocks noGrp="1"/>
          </p:cNvSpPr>
          <p:nvPr>
            <p:ph type="sldNum" sz="quarter" idx="4"/>
          </p:nvPr>
        </p:nvSpPr>
        <p:spPr/>
        <p:txBody>
          <a:bodyPr/>
          <a:lstStyle/>
          <a:p>
            <a:fld id="{28B83BC3-069B-46AF-A4E6-C99928E1A4FA}" type="slidenum">
              <a:rPr lang="en-US" smtClean="0"/>
              <a:pPr/>
              <a:t>129</a:t>
            </a:fld>
            <a:endParaRPr lang="en-US" dirty="0"/>
          </a:p>
        </p:txBody>
      </p:sp>
    </p:spTree>
    <p:custDataLst>
      <p:tags r:id="rId1"/>
    </p:custDataLst>
    <p:extLst>
      <p:ext uri="{BB962C8B-B14F-4D97-AF65-F5344CB8AC3E}">
        <p14:creationId xmlns:p14="http://schemas.microsoft.com/office/powerpoint/2010/main" val="39105831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Autofit/>
          </a:bodyPr>
          <a:lstStyle/>
          <a:p>
            <a:r>
              <a:rPr lang="en-US" dirty="0"/>
              <a:t>Six Sigma itself is the </a:t>
            </a:r>
            <a:r>
              <a:rPr lang="en-US" b="1" dirty="0"/>
              <a:t>goal</a:t>
            </a:r>
            <a:r>
              <a:rPr lang="en-US" dirty="0"/>
              <a:t>, not the method.</a:t>
            </a:r>
          </a:p>
          <a:p>
            <a:endParaRPr lang="en-US" dirty="0"/>
          </a:p>
          <a:p>
            <a:r>
              <a:rPr lang="en-US" dirty="0"/>
              <a:t>In order to achieve Six Sigma, you need to improve your process performance by:</a:t>
            </a:r>
          </a:p>
          <a:p>
            <a:pPr lvl="1"/>
            <a:r>
              <a:rPr lang="en-US" dirty="0"/>
              <a:t>Minimizing the process variation so that your process has enough room to fluctuate within customer’s spec limits </a:t>
            </a:r>
          </a:p>
          <a:p>
            <a:pPr lvl="1"/>
            <a:r>
              <a:rPr lang="en-US" dirty="0"/>
              <a:t>Shifting your process average so that it is centered between your customer’s spec limits.</a:t>
            </a:r>
          </a:p>
          <a:p>
            <a:pPr marL="411480" lvl="1" indent="0">
              <a:buNone/>
            </a:pPr>
            <a:endParaRPr lang="en-US" dirty="0"/>
          </a:p>
          <a:p>
            <a:r>
              <a:rPr lang="en-US" dirty="0"/>
              <a:t>Accomplishing these two process improvements </a:t>
            </a:r>
            <a:r>
              <a:rPr lang="en-US" i="1" dirty="0"/>
              <a:t>(along with stabilization and control), </a:t>
            </a:r>
            <a:r>
              <a:rPr lang="en-US" dirty="0"/>
              <a:t>you can achieve Six Sigma.</a:t>
            </a:r>
          </a:p>
          <a:p>
            <a:pPr marL="114300" indent="0">
              <a:buNone/>
            </a:pPr>
            <a:endParaRPr lang="en-US" dirty="0"/>
          </a:p>
          <a:p>
            <a:r>
              <a:rPr lang="en-US" dirty="0"/>
              <a:t>DMAIC is the systematic methodology prescribed to achieve Six Sigma.</a:t>
            </a:r>
          </a:p>
        </p:txBody>
      </p:sp>
      <p:sp>
        <p:nvSpPr>
          <p:cNvPr id="7" name="Date Placeholder 6">
            <a:extLst>
              <a:ext uri="{FF2B5EF4-FFF2-40B4-BE49-F238E27FC236}">
                <a16:creationId xmlns:a16="http://schemas.microsoft.com/office/drawing/2014/main" id="{86D2CA5A-D539-4D44-813D-3066A2A1D2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EB1023E-DF77-4955-A06C-2CD7754042D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586B815-C0AA-4CD1-AA8C-317F5E2CA831}"/>
              </a:ext>
            </a:extLst>
          </p:cNvPr>
          <p:cNvSpPr>
            <a:spLocks noGrp="1"/>
          </p:cNvSpPr>
          <p:nvPr>
            <p:ph type="sldNum" sz="quarter" idx="4"/>
          </p:nvPr>
        </p:nvSpPr>
        <p:spPr/>
        <p:txBody>
          <a:bodyPr/>
          <a:lstStyle/>
          <a:p>
            <a:fld id="{28B83BC3-069B-46AF-A4E6-C99928E1A4FA}" type="slidenum">
              <a:rPr lang="en-US" smtClean="0"/>
              <a:pPr/>
              <a:t>13</a:t>
            </a:fld>
            <a:endParaRPr lang="en-US" dirty="0"/>
          </a:p>
        </p:txBody>
      </p:sp>
    </p:spTree>
    <p:custDataLst>
      <p:tags r:id="rId1"/>
    </p:custDataLst>
    <p:extLst>
      <p:ext uri="{BB962C8B-B14F-4D97-AF65-F5344CB8AC3E}">
        <p14:creationId xmlns:p14="http://schemas.microsoft.com/office/powerpoint/2010/main" val="4258081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Third Level</a:t>
            </a:r>
          </a:p>
        </p:txBody>
      </p:sp>
      <p:sp>
        <p:nvSpPr>
          <p:cNvPr id="3" name="Content Placeholder 2"/>
          <p:cNvSpPr>
            <a:spLocks noGrp="1"/>
          </p:cNvSpPr>
          <p:nvPr>
            <p:ph idx="1"/>
          </p:nvPr>
        </p:nvSpPr>
        <p:spPr>
          <a:xfrm>
            <a:off x="609600" y="5257800"/>
            <a:ext cx="10160000" cy="1295400"/>
          </a:xfrm>
        </p:spPr>
        <p:txBody>
          <a:bodyPr/>
          <a:lstStyle/>
          <a:p>
            <a:r>
              <a:rPr lang="en-US" sz="2000" dirty="0"/>
              <a:t>Third-level Pareto</a:t>
            </a:r>
          </a:p>
          <a:p>
            <a:r>
              <a:rPr lang="en-US" sz="2000" dirty="0"/>
              <a:t>Shows the count of defective items by associate for only section 3 of team 4</a:t>
            </a:r>
          </a:p>
          <a:p>
            <a:r>
              <a:rPr lang="en-US" sz="2000" dirty="0"/>
              <a:t>Next level will only show the defective items of Dave</a:t>
            </a:r>
          </a:p>
          <a:p>
            <a:endParaRPr lang="en-US" dirty="0"/>
          </a:p>
        </p:txBody>
      </p:sp>
      <p:pic>
        <p:nvPicPr>
          <p:cNvPr id="8" name="Picture 7"/>
          <p:cNvPicPr>
            <a:picLocks noChangeAspect="1"/>
          </p:cNvPicPr>
          <p:nvPr/>
        </p:nvPicPr>
        <p:blipFill>
          <a:blip r:embed="rId4"/>
          <a:stretch>
            <a:fillRect/>
          </a:stretch>
        </p:blipFill>
        <p:spPr>
          <a:xfrm>
            <a:off x="2971800" y="1149627"/>
            <a:ext cx="5943600" cy="4020915"/>
          </a:xfrm>
          <a:prstGeom prst="rect">
            <a:avLst/>
          </a:prstGeom>
          <a:ln>
            <a:solidFill>
              <a:schemeClr val="bg1">
                <a:lumMod val="75000"/>
              </a:schemeClr>
            </a:solidFill>
          </a:ln>
        </p:spPr>
      </p:pic>
      <p:sp>
        <p:nvSpPr>
          <p:cNvPr id="6" name="Date Placeholder 5">
            <a:extLst>
              <a:ext uri="{FF2B5EF4-FFF2-40B4-BE49-F238E27FC236}">
                <a16:creationId xmlns:a16="http://schemas.microsoft.com/office/drawing/2014/main" id="{4269C9E0-4455-41B0-AF0B-2364E2D11D3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4F6029C-99AF-46E9-9088-F67D5F863165}"/>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1337B88-053A-43C5-B0DE-D9C30FB9EFF8}"/>
              </a:ext>
            </a:extLst>
          </p:cNvPr>
          <p:cNvSpPr>
            <a:spLocks noGrp="1"/>
          </p:cNvSpPr>
          <p:nvPr>
            <p:ph type="sldNum" sz="quarter" idx="4"/>
          </p:nvPr>
        </p:nvSpPr>
        <p:spPr/>
        <p:txBody>
          <a:bodyPr/>
          <a:lstStyle/>
          <a:p>
            <a:fld id="{28B83BC3-069B-46AF-A4E6-C99928E1A4FA}" type="slidenum">
              <a:rPr lang="en-US" smtClean="0"/>
              <a:pPr/>
              <a:t>130</a:t>
            </a:fld>
            <a:endParaRPr lang="en-US" dirty="0"/>
          </a:p>
        </p:txBody>
      </p:sp>
    </p:spTree>
    <p:custDataLst>
      <p:tags r:id="rId1"/>
    </p:custDataLst>
    <p:extLst>
      <p:ext uri="{BB962C8B-B14F-4D97-AF65-F5344CB8AC3E}">
        <p14:creationId xmlns:p14="http://schemas.microsoft.com/office/powerpoint/2010/main" val="25406764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Pareto Analysis: Conclusion</a:t>
            </a:r>
          </a:p>
        </p:txBody>
      </p:sp>
      <p:sp>
        <p:nvSpPr>
          <p:cNvPr id="4" name="Content Placeholder 3"/>
          <p:cNvSpPr>
            <a:spLocks noGrp="1"/>
          </p:cNvSpPr>
          <p:nvPr>
            <p:ph idx="1"/>
          </p:nvPr>
        </p:nvSpPr>
        <p:spPr/>
        <p:txBody>
          <a:bodyPr>
            <a:normAutofit/>
          </a:bodyPr>
          <a:lstStyle/>
          <a:p>
            <a:r>
              <a:rPr lang="en-US" sz="2200" dirty="0"/>
              <a:t>After drilling down three levels we find that most of the defective products are from Dave who is in Section 3 of Team 4.</a:t>
            </a:r>
          </a:p>
          <a:p>
            <a:r>
              <a:rPr lang="en-US" sz="2200" dirty="0"/>
              <a:t>Determining what Dave might be doing differently and solving that problem can potentially fix about 30% of the entire defective products (13/44). </a:t>
            </a:r>
          </a:p>
          <a:p>
            <a:endParaRPr lang="en-US" sz="2200" dirty="0"/>
          </a:p>
        </p:txBody>
      </p:sp>
      <p:pic>
        <p:nvPicPr>
          <p:cNvPr id="10" name="Picture 9"/>
          <p:cNvPicPr>
            <a:picLocks noChangeAspect="1"/>
          </p:cNvPicPr>
          <p:nvPr/>
        </p:nvPicPr>
        <p:blipFill>
          <a:blip r:embed="rId4"/>
          <a:stretch>
            <a:fillRect/>
          </a:stretch>
        </p:blipFill>
        <p:spPr>
          <a:xfrm>
            <a:off x="2438400" y="3006977"/>
            <a:ext cx="3657600" cy="2441246"/>
          </a:xfrm>
          <a:prstGeom prst="rect">
            <a:avLst/>
          </a:prstGeom>
          <a:ln>
            <a:solidFill>
              <a:schemeClr val="bg1">
                <a:lumMod val="75000"/>
              </a:schemeClr>
            </a:solidFill>
          </a:ln>
        </p:spPr>
      </p:pic>
      <p:pic>
        <p:nvPicPr>
          <p:cNvPr id="11" name="Picture 10"/>
          <p:cNvPicPr>
            <a:picLocks noChangeAspect="1"/>
          </p:cNvPicPr>
          <p:nvPr/>
        </p:nvPicPr>
        <p:blipFill>
          <a:blip r:embed="rId5"/>
          <a:stretch>
            <a:fillRect/>
          </a:stretch>
        </p:blipFill>
        <p:spPr>
          <a:xfrm>
            <a:off x="3810000" y="3455021"/>
            <a:ext cx="3657600" cy="2433263"/>
          </a:xfrm>
          <a:prstGeom prst="rect">
            <a:avLst/>
          </a:prstGeom>
          <a:ln>
            <a:solidFill>
              <a:schemeClr val="bg1">
                <a:lumMod val="75000"/>
              </a:schemeClr>
            </a:solidFill>
          </a:ln>
        </p:spPr>
      </p:pic>
      <p:pic>
        <p:nvPicPr>
          <p:cNvPr id="12" name="Picture 11"/>
          <p:cNvPicPr>
            <a:picLocks noChangeAspect="1"/>
          </p:cNvPicPr>
          <p:nvPr/>
        </p:nvPicPr>
        <p:blipFill>
          <a:blip r:embed="rId6"/>
          <a:stretch>
            <a:fillRect/>
          </a:stretch>
        </p:blipFill>
        <p:spPr>
          <a:xfrm>
            <a:off x="5257800" y="4038600"/>
            <a:ext cx="3657600" cy="2474408"/>
          </a:xfrm>
          <a:prstGeom prst="rect">
            <a:avLst/>
          </a:prstGeom>
          <a:ln>
            <a:solidFill>
              <a:schemeClr val="bg1">
                <a:lumMod val="75000"/>
              </a:schemeClr>
            </a:solidFill>
          </a:ln>
        </p:spPr>
      </p:pic>
      <p:sp>
        <p:nvSpPr>
          <p:cNvPr id="7" name="Date Placeholder 6">
            <a:extLst>
              <a:ext uri="{FF2B5EF4-FFF2-40B4-BE49-F238E27FC236}">
                <a16:creationId xmlns:a16="http://schemas.microsoft.com/office/drawing/2014/main" id="{AFFA6B93-990E-4AF3-A0F1-25680BDE8D7E}"/>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74332F21-E123-4A0A-89A7-2A93F159F705}"/>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63F11F3A-D215-4BAA-B80D-667C2299D5FB}"/>
              </a:ext>
            </a:extLst>
          </p:cNvPr>
          <p:cNvSpPr>
            <a:spLocks noGrp="1"/>
          </p:cNvSpPr>
          <p:nvPr>
            <p:ph type="sldNum" sz="quarter" idx="4"/>
          </p:nvPr>
        </p:nvSpPr>
        <p:spPr/>
        <p:txBody>
          <a:bodyPr/>
          <a:lstStyle/>
          <a:p>
            <a:fld id="{28B83BC3-069B-46AF-A4E6-C99928E1A4FA}" type="slidenum">
              <a:rPr lang="en-US" smtClean="0"/>
              <a:pPr/>
              <a:t>131</a:t>
            </a:fld>
            <a:endParaRPr lang="en-US" dirty="0"/>
          </a:p>
        </p:txBody>
      </p:sp>
    </p:spTree>
    <p:custDataLst>
      <p:tags r:id="rId1"/>
    </p:custDataLst>
    <p:extLst>
      <p:ext uri="{BB962C8B-B14F-4D97-AF65-F5344CB8AC3E}">
        <p14:creationId xmlns:p14="http://schemas.microsoft.com/office/powerpoint/2010/main" val="34502304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 Six Sigma Projects</a:t>
            </a:r>
          </a:p>
        </p:txBody>
      </p:sp>
      <p:sp>
        <p:nvSpPr>
          <p:cNvPr id="6" name="Date Placeholder 5">
            <a:extLst>
              <a:ext uri="{FF2B5EF4-FFF2-40B4-BE49-F238E27FC236}">
                <a16:creationId xmlns:a16="http://schemas.microsoft.com/office/drawing/2014/main" id="{57CB80F9-05A7-455F-98CB-1EDEE2FB126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D4AD44E-3D1C-4F2E-B838-E85FA92C1F8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C1312A2-443F-430C-B9DD-FAD945319281}"/>
              </a:ext>
            </a:extLst>
          </p:cNvPr>
          <p:cNvSpPr>
            <a:spLocks noGrp="1"/>
          </p:cNvSpPr>
          <p:nvPr>
            <p:ph type="sldNum" sz="quarter" idx="4"/>
          </p:nvPr>
        </p:nvSpPr>
        <p:spPr/>
        <p:txBody>
          <a:bodyPr/>
          <a:lstStyle/>
          <a:p>
            <a:fld id="{28B83BC3-069B-46AF-A4E6-C99928E1A4FA}" type="slidenum">
              <a:rPr lang="en-US" smtClean="0"/>
              <a:pPr/>
              <a:t>132</a:t>
            </a:fld>
            <a:endParaRPr lang="en-US" dirty="0"/>
          </a:p>
        </p:txBody>
      </p:sp>
    </p:spTree>
    <p:custDataLst>
      <p:tags r:id="rId1"/>
    </p:custDataLst>
    <p:extLst>
      <p:ext uri="{BB962C8B-B14F-4D97-AF65-F5344CB8AC3E}">
        <p14:creationId xmlns:p14="http://schemas.microsoft.com/office/powerpoint/2010/main" val="349522183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chemeClr val="bg1">
                    <a:lumMod val="50000"/>
                  </a:schemeClr>
                </a:solidFill>
              </a:rPr>
              <a:t>1.2 Six Sigma Fundamentals</a:t>
            </a:r>
          </a:p>
          <a:p>
            <a:pPr marL="114300" indent="0">
              <a:buNone/>
            </a:pPr>
            <a:r>
              <a:rPr lang="en-US" sz="1600" dirty="0">
                <a:solidFill>
                  <a:schemeClr val="bg1">
                    <a:lumMod val="50000"/>
                  </a:schemeClr>
                </a:solidFill>
              </a:rPr>
              <a:t>   1.2.1 Defining a Process</a:t>
            </a:r>
            <a:br>
              <a:rPr lang="en-US" sz="1600" dirty="0">
                <a:solidFill>
                  <a:schemeClr val="bg1">
                    <a:lumMod val="50000"/>
                  </a:schemeClr>
                </a:solidFill>
              </a:rPr>
            </a:br>
            <a:r>
              <a:rPr lang="en-US" sz="1600" dirty="0">
                <a:solidFill>
                  <a:schemeClr val="bg1">
                    <a:lumMod val="50000"/>
                  </a:schemeClr>
                </a:solidFill>
              </a:rPr>
              <a:t>   1.2.2 VOC and CTQs</a:t>
            </a:r>
          </a:p>
          <a:p>
            <a:pPr marL="114300" indent="0">
              <a:buNone/>
            </a:pPr>
            <a:r>
              <a:rPr lang="en-US" sz="1600" dirty="0">
                <a:solidFill>
                  <a:schemeClr val="bg1">
                    <a:lumMod val="50000"/>
                  </a:schemeClr>
                </a:solidFill>
              </a:rPr>
              <a:t>   1.2.3 QFD</a:t>
            </a:r>
          </a:p>
          <a:p>
            <a:pPr marL="114300" indent="0">
              <a:buNone/>
            </a:pPr>
            <a:r>
              <a:rPr lang="en-US" sz="1600" dirty="0">
                <a:solidFill>
                  <a:schemeClr val="bg1">
                    <a:lumMod val="50000"/>
                  </a:schemeClr>
                </a:solidFill>
              </a:rPr>
              <a:t>   1.2.4 Cost of Poor Quality (COPQ)</a:t>
            </a:r>
          </a:p>
          <a:p>
            <a:pPr marL="114300" indent="0">
              <a:buNone/>
            </a:pPr>
            <a:r>
              <a:rPr lang="en-US" sz="1600" dirty="0">
                <a:solidFill>
                  <a:schemeClr val="bg1">
                    <a:lumMod val="50000"/>
                  </a:schemeClr>
                </a:solidFill>
              </a:rPr>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rgbClr val="292929"/>
                </a:solidFill>
              </a:rPr>
              <a:t>1.3 Lean Six Sigma Projects</a:t>
            </a:r>
          </a:p>
          <a:p>
            <a:pPr marL="114300" indent="0">
              <a:buNone/>
            </a:pPr>
            <a:r>
              <a:rPr lang="en-US" sz="1600" dirty="0">
                <a:solidFill>
                  <a:srgbClr val="292929"/>
                </a:solidFill>
              </a:rPr>
              <a:t>   1.3.1 Six Sigma Metrics</a:t>
            </a:r>
          </a:p>
          <a:p>
            <a:pPr marL="114300" indent="0">
              <a:buNone/>
            </a:pPr>
            <a:r>
              <a:rPr lang="en-US" sz="1600" dirty="0">
                <a:solidFill>
                  <a:srgbClr val="292929"/>
                </a:solidFill>
              </a:rPr>
              <a:t>   1.3.2 Business Case and Charter</a:t>
            </a:r>
          </a:p>
          <a:p>
            <a:pPr marL="114300" indent="0">
              <a:buNone/>
            </a:pPr>
            <a:r>
              <a:rPr lang="en-US" sz="1600" dirty="0">
                <a:solidFill>
                  <a:srgbClr val="292929"/>
                </a:solidFill>
              </a:rPr>
              <a:t>   1.3.3 Project Team Selection</a:t>
            </a:r>
          </a:p>
          <a:p>
            <a:pPr marL="114300" indent="0">
              <a:buNone/>
            </a:pPr>
            <a:r>
              <a:rPr lang="en-US" sz="1600" dirty="0">
                <a:solidFill>
                  <a:srgbClr val="292929"/>
                </a:solidFill>
              </a:rPr>
              <a:t>   1.3.4 Project Risk Management</a:t>
            </a:r>
          </a:p>
          <a:p>
            <a:pPr marL="114300" indent="0">
              <a:buNone/>
            </a:pPr>
            <a:r>
              <a:rPr lang="en-US" sz="1600" dirty="0">
                <a:solidFill>
                  <a:srgbClr val="292929"/>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Date Placeholder 5">
            <a:extLst>
              <a:ext uri="{FF2B5EF4-FFF2-40B4-BE49-F238E27FC236}">
                <a16:creationId xmlns:a16="http://schemas.microsoft.com/office/drawing/2014/main" id="{BB74F83F-500F-4CB2-A28B-EFC0E26C7E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5C2A11A-36B4-44B1-8273-B52EFCC307C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557F69-32C4-4D09-AA65-55EFF9898221}"/>
              </a:ext>
            </a:extLst>
          </p:cNvPr>
          <p:cNvSpPr>
            <a:spLocks noGrp="1"/>
          </p:cNvSpPr>
          <p:nvPr>
            <p:ph type="sldNum" sz="quarter" idx="4"/>
          </p:nvPr>
        </p:nvSpPr>
        <p:spPr/>
        <p:txBody>
          <a:bodyPr/>
          <a:lstStyle/>
          <a:p>
            <a:fld id="{28B83BC3-069B-46AF-A4E6-C99928E1A4FA}" type="slidenum">
              <a:rPr lang="en-US" smtClean="0"/>
              <a:pPr/>
              <a:t>133</a:t>
            </a:fld>
            <a:endParaRPr lang="en-US" dirty="0"/>
          </a:p>
        </p:txBody>
      </p:sp>
    </p:spTree>
    <p:custDataLst>
      <p:tags r:id="rId1"/>
    </p:custDataLst>
    <p:extLst>
      <p:ext uri="{BB962C8B-B14F-4D97-AF65-F5344CB8AC3E}">
        <p14:creationId xmlns:p14="http://schemas.microsoft.com/office/powerpoint/2010/main" val="2770132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1.3.1 Six Sigma Metrics</a:t>
            </a:r>
          </a:p>
        </p:txBody>
      </p:sp>
      <p:sp>
        <p:nvSpPr>
          <p:cNvPr id="6" name="Date Placeholder 5">
            <a:extLst>
              <a:ext uri="{FF2B5EF4-FFF2-40B4-BE49-F238E27FC236}">
                <a16:creationId xmlns:a16="http://schemas.microsoft.com/office/drawing/2014/main" id="{50D2B6BC-4274-458F-8895-2EB70C984DB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DEE5DA4-75AD-4DC8-A804-F3D084D1DCA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1DF0516-6C6D-4C52-877A-76918FED8F31}"/>
              </a:ext>
            </a:extLst>
          </p:cNvPr>
          <p:cNvSpPr>
            <a:spLocks noGrp="1"/>
          </p:cNvSpPr>
          <p:nvPr>
            <p:ph type="sldNum" sz="quarter" idx="4"/>
          </p:nvPr>
        </p:nvSpPr>
        <p:spPr/>
        <p:txBody>
          <a:bodyPr/>
          <a:lstStyle/>
          <a:p>
            <a:fld id="{28B83BC3-069B-46AF-A4E6-C99928E1A4FA}" type="slidenum">
              <a:rPr lang="en-US" smtClean="0"/>
              <a:pPr/>
              <a:t>134</a:t>
            </a:fld>
            <a:endParaRPr lang="en-US" dirty="0"/>
          </a:p>
        </p:txBody>
      </p:sp>
    </p:spTree>
    <p:custDataLst>
      <p:tags r:id="rId1"/>
    </p:custDataLst>
    <p:extLst>
      <p:ext uri="{BB962C8B-B14F-4D97-AF65-F5344CB8AC3E}">
        <p14:creationId xmlns:p14="http://schemas.microsoft.com/office/powerpoint/2010/main" val="33251124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Metrics</a:t>
            </a:r>
          </a:p>
        </p:txBody>
      </p:sp>
      <p:sp>
        <p:nvSpPr>
          <p:cNvPr id="3" name="Content Placeholder 2"/>
          <p:cNvSpPr>
            <a:spLocks noGrp="1"/>
          </p:cNvSpPr>
          <p:nvPr>
            <p:ph idx="1"/>
          </p:nvPr>
        </p:nvSpPr>
        <p:spPr/>
        <p:txBody>
          <a:bodyPr>
            <a:normAutofit/>
          </a:bodyPr>
          <a:lstStyle/>
          <a:p>
            <a:r>
              <a:rPr lang="en-US" dirty="0"/>
              <a:t>There are many Six Sigma metrics and/or measures of performance used by Six Sigma practitioners. </a:t>
            </a:r>
          </a:p>
          <a:p>
            <a:endParaRPr lang="en-US" dirty="0"/>
          </a:p>
          <a:p>
            <a:r>
              <a:rPr lang="en-US" dirty="0"/>
              <a:t>In addition to the ones we will cover here, several others </a:t>
            </a:r>
            <a:r>
              <a:rPr lang="en-US" sz="2000" dirty="0"/>
              <a:t>(Sigma level, Cp, Cpk, Pp, Ppk, takt time, cycle time, utilization etc.) </a:t>
            </a:r>
            <a:r>
              <a:rPr lang="en-US" dirty="0"/>
              <a:t>will be covered in other modules throughout this training.</a:t>
            </a:r>
          </a:p>
          <a:p>
            <a:endParaRPr lang="en-US" dirty="0"/>
          </a:p>
          <a:p>
            <a:r>
              <a:rPr lang="en-US" dirty="0"/>
              <a:t>The Six Sigma metrics of interest here in the </a:t>
            </a:r>
            <a:r>
              <a:rPr lang="en-US" b="1" dirty="0"/>
              <a:t>define phase</a:t>
            </a:r>
            <a:r>
              <a:rPr lang="en-US" dirty="0"/>
              <a:t> are:</a:t>
            </a:r>
          </a:p>
          <a:p>
            <a:pPr lvl="2"/>
            <a:r>
              <a:rPr lang="en-US" dirty="0"/>
              <a:t>Defects per Unit (DPU)</a:t>
            </a:r>
          </a:p>
          <a:p>
            <a:pPr lvl="2"/>
            <a:r>
              <a:rPr lang="en-US" dirty="0"/>
              <a:t>Defects per Million Opportunities (DPMO)</a:t>
            </a:r>
          </a:p>
          <a:p>
            <a:pPr lvl="2"/>
            <a:r>
              <a:rPr lang="en-US" dirty="0"/>
              <a:t>Yield (Y)</a:t>
            </a:r>
          </a:p>
          <a:p>
            <a:pPr lvl="2"/>
            <a:r>
              <a:rPr lang="en-US" dirty="0"/>
              <a:t>Rolled Throughput Yield (RTY).</a:t>
            </a:r>
          </a:p>
        </p:txBody>
      </p:sp>
      <p:sp>
        <p:nvSpPr>
          <p:cNvPr id="6" name="Date Placeholder 5">
            <a:extLst>
              <a:ext uri="{FF2B5EF4-FFF2-40B4-BE49-F238E27FC236}">
                <a16:creationId xmlns:a16="http://schemas.microsoft.com/office/drawing/2014/main" id="{332DC25D-E41F-4214-95D9-ED46526D4F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280A7C1-8414-4240-8E97-66133D8DF6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394A10-8F0F-4370-8762-9EE69FDABC83}"/>
              </a:ext>
            </a:extLst>
          </p:cNvPr>
          <p:cNvSpPr>
            <a:spLocks noGrp="1"/>
          </p:cNvSpPr>
          <p:nvPr>
            <p:ph type="sldNum" sz="quarter" idx="4"/>
          </p:nvPr>
        </p:nvSpPr>
        <p:spPr/>
        <p:txBody>
          <a:bodyPr/>
          <a:lstStyle/>
          <a:p>
            <a:fld id="{28B83BC3-069B-46AF-A4E6-C99928E1A4FA}" type="slidenum">
              <a:rPr lang="en-US" smtClean="0"/>
              <a:pPr/>
              <a:t>135</a:t>
            </a:fld>
            <a:endParaRPr lang="en-US" dirty="0"/>
          </a:p>
        </p:txBody>
      </p:sp>
    </p:spTree>
    <p:custDataLst>
      <p:tags r:id="rId1"/>
    </p:custDataLst>
    <p:extLst>
      <p:ext uri="{BB962C8B-B14F-4D97-AF65-F5344CB8AC3E}">
        <p14:creationId xmlns:p14="http://schemas.microsoft.com/office/powerpoint/2010/main" val="23260405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Defects per Unit: DPU</a:t>
            </a:r>
          </a:p>
        </p:txBody>
      </p:sp>
      <p:sp>
        <p:nvSpPr>
          <p:cNvPr id="3" name="Content Placeholder 2"/>
          <p:cNvSpPr>
            <a:spLocks noGrp="1"/>
          </p:cNvSpPr>
          <p:nvPr>
            <p:ph idx="1"/>
          </p:nvPr>
        </p:nvSpPr>
        <p:spPr/>
        <p:txBody>
          <a:bodyPr>
            <a:normAutofit/>
          </a:bodyPr>
          <a:lstStyle/>
          <a:p>
            <a:r>
              <a:rPr lang="en-US" b="1" dirty="0"/>
              <a:t>DPU</a:t>
            </a:r>
            <a:r>
              <a:rPr lang="en-US" dirty="0"/>
              <a:t> stands for “Defects per Unit“</a:t>
            </a:r>
          </a:p>
          <a:p>
            <a:endParaRPr lang="en-US" dirty="0"/>
          </a:p>
          <a:p>
            <a:r>
              <a:rPr lang="en-US" dirty="0"/>
              <a:t>DPU is the basis for calculating DPMO and RTY, which we will cover in the next few pages.</a:t>
            </a:r>
          </a:p>
          <a:p>
            <a:endParaRPr lang="en-US" dirty="0"/>
          </a:p>
          <a:p>
            <a:r>
              <a:rPr lang="en-US" dirty="0"/>
              <a:t>DPU is found by dividing total defects by total units. </a:t>
            </a:r>
          </a:p>
          <a:p>
            <a:endParaRPr lang="en-US" dirty="0"/>
          </a:p>
          <a:p>
            <a:pPr lvl="2"/>
            <a:r>
              <a:rPr lang="en-US" sz="2200" b="1" i="1" dirty="0">
                <a:solidFill>
                  <a:srgbClr val="182835"/>
                </a:solidFill>
              </a:rPr>
              <a:t>DPU = D/U</a:t>
            </a:r>
            <a:r>
              <a:rPr lang="en-US" sz="2200" b="1" dirty="0">
                <a:solidFill>
                  <a:srgbClr val="182835"/>
                </a:solidFill>
              </a:rPr>
              <a:t> </a:t>
            </a:r>
          </a:p>
          <a:p>
            <a:pPr lvl="1"/>
            <a:endParaRPr lang="en-US" sz="2400" dirty="0"/>
          </a:p>
          <a:p>
            <a:r>
              <a:rPr lang="en-US" dirty="0"/>
              <a:t>For example, if you have a process step that produces an average of 65 defects for every 598 units, then your DPU = 65/598 = 0.109.</a:t>
            </a:r>
          </a:p>
          <a:p>
            <a:endParaRPr lang="en-US" dirty="0"/>
          </a:p>
        </p:txBody>
      </p:sp>
      <p:sp>
        <p:nvSpPr>
          <p:cNvPr id="7" name="Date Placeholder 6">
            <a:extLst>
              <a:ext uri="{FF2B5EF4-FFF2-40B4-BE49-F238E27FC236}">
                <a16:creationId xmlns:a16="http://schemas.microsoft.com/office/drawing/2014/main" id="{AE93CA58-C87C-4566-8B62-341971593C1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207D6CB-FC6E-4EF8-B2F9-A0E4738CC45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B95B74-19D0-47C2-A558-43DE32017D32}"/>
              </a:ext>
            </a:extLst>
          </p:cNvPr>
          <p:cNvSpPr>
            <a:spLocks noGrp="1"/>
          </p:cNvSpPr>
          <p:nvPr>
            <p:ph type="sldNum" sz="quarter" idx="4"/>
          </p:nvPr>
        </p:nvSpPr>
        <p:spPr/>
        <p:txBody>
          <a:bodyPr/>
          <a:lstStyle/>
          <a:p>
            <a:fld id="{28B83BC3-069B-46AF-A4E6-C99928E1A4FA}" type="slidenum">
              <a:rPr lang="en-US" smtClean="0"/>
              <a:pPr/>
              <a:t>136</a:t>
            </a:fld>
            <a:endParaRPr lang="en-US" dirty="0"/>
          </a:p>
        </p:txBody>
      </p:sp>
    </p:spTree>
    <p:custDataLst>
      <p:tags r:id="rId1"/>
    </p:custDataLst>
    <p:extLst>
      <p:ext uri="{BB962C8B-B14F-4D97-AF65-F5344CB8AC3E}">
        <p14:creationId xmlns:p14="http://schemas.microsoft.com/office/powerpoint/2010/main" val="262291129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t>DPMO</a:t>
            </a:r>
            <a:r>
              <a:rPr lang="en-US" dirty="0"/>
              <a:t> is one of the few important Six Sigma metrics that you should get comfortable with if you are associated with Six Sigma.</a:t>
            </a:r>
          </a:p>
          <a:p>
            <a:pPr marL="114300" indent="0">
              <a:buNone/>
            </a:pPr>
            <a:endParaRPr lang="en-US" dirty="0"/>
          </a:p>
          <a:p>
            <a:r>
              <a:rPr lang="en-US" dirty="0"/>
              <a:t>In order to understand DPMO it is best if you first understand both the nomenclature and the nuances such as the difference between defect and defective. </a:t>
            </a:r>
          </a:p>
          <a:p>
            <a:pPr marL="114300" indent="0">
              <a:buNone/>
            </a:pPr>
            <a:endParaRPr lang="en-US" dirty="0"/>
          </a:p>
          <a:p>
            <a:r>
              <a:rPr lang="en-US" b="1" dirty="0"/>
              <a:t>Nomenclature</a:t>
            </a:r>
          </a:p>
          <a:p>
            <a:pPr lvl="2"/>
            <a:r>
              <a:rPr lang="en-US" b="1" dirty="0"/>
              <a:t>Defects</a:t>
            </a:r>
            <a:r>
              <a:rPr lang="en-US" dirty="0"/>
              <a:t> = </a:t>
            </a:r>
            <a:r>
              <a:rPr lang="en-US" b="1" dirty="0">
                <a:solidFill>
                  <a:srgbClr val="182835"/>
                </a:solidFill>
              </a:rPr>
              <a:t>D</a:t>
            </a:r>
          </a:p>
          <a:p>
            <a:pPr lvl="2"/>
            <a:r>
              <a:rPr lang="en-US" b="1" dirty="0"/>
              <a:t>Unit</a:t>
            </a:r>
            <a:r>
              <a:rPr lang="en-US" dirty="0"/>
              <a:t> = </a:t>
            </a:r>
            <a:r>
              <a:rPr lang="en-US" b="1" dirty="0">
                <a:solidFill>
                  <a:srgbClr val="182835"/>
                </a:solidFill>
              </a:rPr>
              <a:t>U</a:t>
            </a:r>
          </a:p>
          <a:p>
            <a:pPr lvl="2"/>
            <a:r>
              <a:rPr lang="en-US" b="1" dirty="0"/>
              <a:t>Opportunity to have a defect </a:t>
            </a:r>
            <a:r>
              <a:rPr lang="en-US" dirty="0"/>
              <a:t>= </a:t>
            </a:r>
            <a:r>
              <a:rPr lang="en-US" b="1" dirty="0">
                <a:solidFill>
                  <a:srgbClr val="182835"/>
                </a:solidFill>
              </a:rPr>
              <a:t>O</a:t>
            </a:r>
          </a:p>
          <a:p>
            <a:endParaRPr lang="en-US" dirty="0"/>
          </a:p>
          <a:p>
            <a:endParaRPr lang="en-US" dirty="0"/>
          </a:p>
        </p:txBody>
      </p:sp>
      <p:sp>
        <p:nvSpPr>
          <p:cNvPr id="7" name="Date Placeholder 6">
            <a:extLst>
              <a:ext uri="{FF2B5EF4-FFF2-40B4-BE49-F238E27FC236}">
                <a16:creationId xmlns:a16="http://schemas.microsoft.com/office/drawing/2014/main" id="{D0343819-72C0-448D-840C-48688DAEB07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192AFC-70A6-474A-9293-77F60A4BB31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713885-A5FC-482E-B3F1-499D62D73D81}"/>
              </a:ext>
            </a:extLst>
          </p:cNvPr>
          <p:cNvSpPr>
            <a:spLocks noGrp="1"/>
          </p:cNvSpPr>
          <p:nvPr>
            <p:ph type="sldNum" sz="quarter" idx="4"/>
          </p:nvPr>
        </p:nvSpPr>
        <p:spPr/>
        <p:txBody>
          <a:bodyPr/>
          <a:lstStyle/>
          <a:p>
            <a:fld id="{28B83BC3-069B-46AF-A4E6-C99928E1A4FA}" type="slidenum">
              <a:rPr lang="en-US" smtClean="0"/>
              <a:pPr/>
              <a:t>137</a:t>
            </a:fld>
            <a:endParaRPr lang="en-US" dirty="0"/>
          </a:p>
        </p:txBody>
      </p:sp>
    </p:spTree>
    <p:custDataLst>
      <p:tags r:id="rId1"/>
    </p:custDataLst>
    <p:extLst>
      <p:ext uri="{BB962C8B-B14F-4D97-AF65-F5344CB8AC3E}">
        <p14:creationId xmlns:p14="http://schemas.microsoft.com/office/powerpoint/2010/main" val="299444618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dirty="0"/>
              <a:t>In order to properly discuss DPMO, we must first explore the differences between "defects" and "defective." </a:t>
            </a:r>
          </a:p>
          <a:p>
            <a:pPr lvl="1"/>
            <a:r>
              <a:rPr lang="en-US" b="1" dirty="0">
                <a:solidFill>
                  <a:srgbClr val="182835"/>
                </a:solidFill>
              </a:rPr>
              <a:t>Defective</a:t>
            </a:r>
          </a:p>
          <a:p>
            <a:pPr lvl="2">
              <a:spcBef>
                <a:spcPts val="600"/>
              </a:spcBef>
            </a:pPr>
            <a:r>
              <a:rPr lang="en-US" dirty="0"/>
              <a:t>Defective suggests that the value or function of the entire unit or product has been compromised. </a:t>
            </a:r>
          </a:p>
          <a:p>
            <a:pPr lvl="2">
              <a:spcBef>
                <a:spcPts val="600"/>
              </a:spcBef>
            </a:pPr>
            <a:r>
              <a:rPr lang="en-US" dirty="0"/>
              <a:t>Defective items will always have at least one defect. Typically, however, it takes multiple defects and/or critical defects to cause an item to be defective. </a:t>
            </a:r>
          </a:p>
          <a:p>
            <a:pPr lvl="1"/>
            <a:r>
              <a:rPr lang="en-US" b="1" dirty="0">
                <a:solidFill>
                  <a:srgbClr val="182835"/>
                </a:solidFill>
              </a:rPr>
              <a:t>Defect</a:t>
            </a:r>
          </a:p>
          <a:p>
            <a:pPr lvl="2">
              <a:spcBef>
                <a:spcPts val="600"/>
              </a:spcBef>
            </a:pPr>
            <a:r>
              <a:rPr lang="en-US" dirty="0"/>
              <a:t>A defect is an error, mistake, flaw, fault, or some type of imperfection that reduces the value of a product or unit. </a:t>
            </a:r>
          </a:p>
          <a:p>
            <a:pPr lvl="2">
              <a:spcBef>
                <a:spcPts val="600"/>
              </a:spcBef>
            </a:pPr>
            <a:r>
              <a:rPr lang="en-US" dirty="0"/>
              <a:t>A single defect may or may not render the product or unit "defective" depending on the specifications of the customer. </a:t>
            </a:r>
          </a:p>
          <a:p>
            <a:pPr lvl="1"/>
            <a:r>
              <a:rPr lang="en-US" b="1" dirty="0">
                <a:solidFill>
                  <a:srgbClr val="182835"/>
                </a:solidFill>
              </a:rPr>
              <a:t>Summary</a:t>
            </a:r>
          </a:p>
          <a:p>
            <a:pPr lvl="2">
              <a:spcBef>
                <a:spcPts val="0"/>
              </a:spcBef>
            </a:pPr>
            <a:r>
              <a:rPr lang="en-US" dirty="0"/>
              <a:t>Defect means that part of a unit is bad. </a:t>
            </a:r>
          </a:p>
          <a:p>
            <a:pPr lvl="2">
              <a:spcBef>
                <a:spcPts val="0"/>
              </a:spcBef>
            </a:pPr>
            <a:r>
              <a:rPr lang="en-US" dirty="0"/>
              <a:t>Defective means that the whole unit is bad.</a:t>
            </a:r>
            <a:endParaRPr lang="en-US" sz="2400" b="1" dirty="0"/>
          </a:p>
          <a:p>
            <a:endParaRPr lang="en-US" b="1" dirty="0"/>
          </a:p>
          <a:p>
            <a:endParaRPr lang="en-US" dirty="0"/>
          </a:p>
        </p:txBody>
      </p:sp>
      <p:sp>
        <p:nvSpPr>
          <p:cNvPr id="7" name="Date Placeholder 6">
            <a:extLst>
              <a:ext uri="{FF2B5EF4-FFF2-40B4-BE49-F238E27FC236}">
                <a16:creationId xmlns:a16="http://schemas.microsoft.com/office/drawing/2014/main" id="{B77F6A56-0E1F-4A89-AB29-4CE6826F8D3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BB182AD-8180-4168-80A7-50487AD5B0B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7D3D8F-CD58-4D38-B03A-4669D45A1D44}"/>
              </a:ext>
            </a:extLst>
          </p:cNvPr>
          <p:cNvSpPr>
            <a:spLocks noGrp="1"/>
          </p:cNvSpPr>
          <p:nvPr>
            <p:ph type="sldNum" sz="quarter" idx="4"/>
          </p:nvPr>
        </p:nvSpPr>
        <p:spPr/>
        <p:txBody>
          <a:bodyPr/>
          <a:lstStyle/>
          <a:p>
            <a:fld id="{28B83BC3-069B-46AF-A4E6-C99928E1A4FA}" type="slidenum">
              <a:rPr lang="en-US" smtClean="0"/>
              <a:pPr/>
              <a:t>138</a:t>
            </a:fld>
            <a:endParaRPr lang="en-US" dirty="0"/>
          </a:p>
        </p:txBody>
      </p:sp>
    </p:spTree>
    <p:custDataLst>
      <p:tags r:id="rId1"/>
    </p:custDataLst>
    <p:extLst>
      <p:ext uri="{BB962C8B-B14F-4D97-AF65-F5344CB8AC3E}">
        <p14:creationId xmlns:p14="http://schemas.microsoft.com/office/powerpoint/2010/main" val="375404901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rmAutofit/>
          </a:bodyPr>
          <a:lstStyle/>
          <a:p>
            <a:r>
              <a:rPr lang="en-US" dirty="0"/>
              <a:t>Now let us turn our attention to defining "opportunities" so that we can fully understand Defects per Million Opportunities (DPMO). </a:t>
            </a:r>
          </a:p>
          <a:p>
            <a:pPr marL="114300" indent="0">
              <a:buNone/>
            </a:pPr>
            <a:endParaRPr lang="en-US" dirty="0"/>
          </a:p>
          <a:p>
            <a:pPr lvl="1"/>
            <a:r>
              <a:rPr lang="en-US" sz="2400" b="1" dirty="0">
                <a:solidFill>
                  <a:srgbClr val="182835"/>
                </a:solidFill>
              </a:rPr>
              <a:t>Opportunities</a:t>
            </a:r>
            <a:r>
              <a:rPr lang="en-US" sz="2400" dirty="0">
                <a:solidFill>
                  <a:srgbClr val="182835"/>
                </a:solidFill>
              </a:rPr>
              <a:t> </a:t>
            </a:r>
          </a:p>
          <a:p>
            <a:pPr lvl="2"/>
            <a:r>
              <a:rPr lang="en-US" dirty="0"/>
              <a:t>Opportunities are the total number of </a:t>
            </a:r>
            <a:r>
              <a:rPr lang="en-US" dirty="0">
                <a:solidFill>
                  <a:srgbClr val="182835"/>
                </a:solidFill>
              </a:rPr>
              <a:t>possible</a:t>
            </a:r>
            <a:r>
              <a:rPr lang="en-US" dirty="0"/>
              <a:t> defects. </a:t>
            </a:r>
          </a:p>
          <a:p>
            <a:pPr lvl="2"/>
            <a:r>
              <a:rPr lang="en-US" dirty="0"/>
              <a:t>Therefore, if a unit has 6 possible defects, then each unit produced is equal to 6 defect opportunities. </a:t>
            </a:r>
          </a:p>
          <a:p>
            <a:pPr lvl="2"/>
            <a:r>
              <a:rPr lang="en-US" dirty="0"/>
              <a:t>If we produce 100 units, then there are 600 defect opportunities. </a:t>
            </a:r>
          </a:p>
        </p:txBody>
      </p:sp>
      <p:sp>
        <p:nvSpPr>
          <p:cNvPr id="7" name="Date Placeholder 6">
            <a:extLst>
              <a:ext uri="{FF2B5EF4-FFF2-40B4-BE49-F238E27FC236}">
                <a16:creationId xmlns:a16="http://schemas.microsoft.com/office/drawing/2014/main" id="{A646D913-2EE2-4941-8A8F-575B468DF49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17709D-DE31-4CBE-9221-F560743F617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49ADF1-7283-4785-B073-41DE839C5125}"/>
              </a:ext>
            </a:extLst>
          </p:cNvPr>
          <p:cNvSpPr>
            <a:spLocks noGrp="1"/>
          </p:cNvSpPr>
          <p:nvPr>
            <p:ph type="sldNum" sz="quarter" idx="4"/>
          </p:nvPr>
        </p:nvSpPr>
        <p:spPr/>
        <p:txBody>
          <a:bodyPr/>
          <a:lstStyle/>
          <a:p>
            <a:fld id="{28B83BC3-069B-46AF-A4E6-C99928E1A4FA}" type="slidenum">
              <a:rPr lang="en-US" smtClean="0"/>
              <a:pPr/>
              <a:t>139</a:t>
            </a:fld>
            <a:endParaRPr lang="en-US" dirty="0"/>
          </a:p>
        </p:txBody>
      </p:sp>
    </p:spTree>
    <p:custDataLst>
      <p:tags r:id="rId1"/>
    </p:custDataLst>
    <p:extLst>
      <p:ext uri="{BB962C8B-B14F-4D97-AF65-F5344CB8AC3E}">
        <p14:creationId xmlns:p14="http://schemas.microsoft.com/office/powerpoint/2010/main" val="1698650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Six Sigma: The Methodology</a:t>
            </a:r>
          </a:p>
        </p:txBody>
      </p:sp>
      <p:sp>
        <p:nvSpPr>
          <p:cNvPr id="3" name="Content Placeholder 2"/>
          <p:cNvSpPr>
            <a:spLocks noGrp="1"/>
          </p:cNvSpPr>
          <p:nvPr>
            <p:ph idx="1"/>
          </p:nvPr>
        </p:nvSpPr>
        <p:spPr/>
        <p:txBody>
          <a:bodyPr>
            <a:normAutofit/>
          </a:bodyPr>
          <a:lstStyle/>
          <a:p>
            <a:pPr>
              <a:lnSpc>
                <a:spcPct val="110000"/>
              </a:lnSpc>
            </a:pPr>
            <a:r>
              <a:rPr lang="en-US" dirty="0"/>
              <a:t>DMAIC is a systematic and rigorous methodology that can be applied to </a:t>
            </a:r>
            <a:r>
              <a:rPr lang="en-US" u="sng" dirty="0">
                <a:solidFill>
                  <a:srgbClr val="182835"/>
                </a:solidFill>
              </a:rPr>
              <a:t>any</a:t>
            </a:r>
            <a:r>
              <a:rPr lang="en-US" dirty="0"/>
              <a:t> process in order to achieve Six Sigma.</a:t>
            </a:r>
          </a:p>
          <a:p>
            <a:pPr>
              <a:lnSpc>
                <a:spcPct val="110000"/>
              </a:lnSpc>
            </a:pPr>
            <a:r>
              <a:rPr lang="en-US" dirty="0"/>
              <a:t>It consists of 5 phases of a project:</a:t>
            </a:r>
          </a:p>
          <a:p>
            <a:pPr lvl="1">
              <a:lnSpc>
                <a:spcPct val="110000"/>
              </a:lnSpc>
              <a:buClrTx/>
            </a:pPr>
            <a:r>
              <a:rPr lang="en-US" b="1" dirty="0">
                <a:solidFill>
                  <a:srgbClr val="182835"/>
                </a:solidFill>
              </a:rPr>
              <a:t>D</a:t>
            </a:r>
            <a:r>
              <a:rPr lang="en-US" dirty="0"/>
              <a:t>efine</a:t>
            </a:r>
          </a:p>
          <a:p>
            <a:pPr lvl="1">
              <a:lnSpc>
                <a:spcPct val="110000"/>
              </a:lnSpc>
              <a:buClrTx/>
            </a:pPr>
            <a:r>
              <a:rPr lang="en-US" b="1" dirty="0">
                <a:solidFill>
                  <a:srgbClr val="182835"/>
                </a:solidFill>
              </a:rPr>
              <a:t>M</a:t>
            </a:r>
            <a:r>
              <a:rPr lang="en-US" dirty="0"/>
              <a:t>easure</a:t>
            </a:r>
          </a:p>
          <a:p>
            <a:pPr lvl="1">
              <a:lnSpc>
                <a:spcPct val="110000"/>
              </a:lnSpc>
              <a:buClrTx/>
            </a:pPr>
            <a:r>
              <a:rPr lang="en-US" b="1" dirty="0">
                <a:solidFill>
                  <a:srgbClr val="182835"/>
                </a:solidFill>
              </a:rPr>
              <a:t>A</a:t>
            </a:r>
            <a:r>
              <a:rPr lang="en-US" dirty="0"/>
              <a:t>nalyze</a:t>
            </a:r>
          </a:p>
          <a:p>
            <a:pPr lvl="1">
              <a:lnSpc>
                <a:spcPct val="110000"/>
              </a:lnSpc>
              <a:buClrTx/>
            </a:pPr>
            <a:r>
              <a:rPr lang="en-US" b="1" dirty="0">
                <a:solidFill>
                  <a:srgbClr val="182835"/>
                </a:solidFill>
              </a:rPr>
              <a:t>I</a:t>
            </a:r>
            <a:r>
              <a:rPr lang="en-US" dirty="0"/>
              <a:t>mprove</a:t>
            </a:r>
          </a:p>
          <a:p>
            <a:pPr lvl="1">
              <a:lnSpc>
                <a:spcPct val="110000"/>
              </a:lnSpc>
              <a:buClrTx/>
            </a:pPr>
            <a:r>
              <a:rPr lang="en-US" b="1" dirty="0">
                <a:solidFill>
                  <a:srgbClr val="182835"/>
                </a:solidFill>
              </a:rPr>
              <a:t>C</a:t>
            </a:r>
            <a:r>
              <a:rPr lang="en-US" dirty="0"/>
              <a:t>ontrol.</a:t>
            </a:r>
          </a:p>
          <a:p>
            <a:pPr>
              <a:lnSpc>
                <a:spcPct val="110000"/>
              </a:lnSpc>
            </a:pPr>
            <a:r>
              <a:rPr lang="en-US" dirty="0"/>
              <a:t>You will be heavily exposed to many concepts, tools, and examples of the DMAIC methodology through this training.</a:t>
            </a:r>
          </a:p>
          <a:p>
            <a:pPr>
              <a:lnSpc>
                <a:spcPct val="110000"/>
              </a:lnSpc>
            </a:pPr>
            <a:r>
              <a:rPr lang="en-US" dirty="0"/>
              <a:t>You will be capable of applying the </a:t>
            </a:r>
            <a:r>
              <a:rPr lang="en-US" dirty="0" err="1"/>
              <a:t>DMAIC</a:t>
            </a:r>
            <a:r>
              <a:rPr lang="en-US" dirty="0"/>
              <a:t> methodology to improve the performance of </a:t>
            </a:r>
            <a:r>
              <a:rPr lang="en-US" u="sng" dirty="0">
                <a:solidFill>
                  <a:srgbClr val="182835"/>
                </a:solidFill>
              </a:rPr>
              <a:t>any</a:t>
            </a:r>
            <a:r>
              <a:rPr lang="en-US" dirty="0"/>
              <a:t> process at the completion of the curriculum. </a:t>
            </a:r>
          </a:p>
        </p:txBody>
      </p:sp>
      <p:sp>
        <p:nvSpPr>
          <p:cNvPr id="6" name="Date Placeholder 5">
            <a:extLst>
              <a:ext uri="{FF2B5EF4-FFF2-40B4-BE49-F238E27FC236}">
                <a16:creationId xmlns:a16="http://schemas.microsoft.com/office/drawing/2014/main" id="{B60E07F8-3295-4115-A767-5AABAFCB24C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C6F3A3-539A-4F55-850D-E058A27EBE3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59FA82-6F0F-4333-9AE0-3760B1294AFE}"/>
              </a:ext>
            </a:extLst>
          </p:cNvPr>
          <p:cNvSpPr>
            <a:spLocks noGrp="1"/>
          </p:cNvSpPr>
          <p:nvPr>
            <p:ph type="sldNum" sz="quarter" idx="4"/>
          </p:nvPr>
        </p:nvSpPr>
        <p:spPr/>
        <p:txBody>
          <a:bodyPr/>
          <a:lstStyle/>
          <a:p>
            <a:fld id="{28B83BC3-069B-46AF-A4E6-C99928E1A4FA}" type="slidenum">
              <a:rPr lang="en-US" smtClean="0"/>
              <a:pPr/>
              <a:t>14</a:t>
            </a:fld>
            <a:endParaRPr lang="en-US" dirty="0"/>
          </a:p>
        </p:txBody>
      </p:sp>
    </p:spTree>
    <p:custDataLst>
      <p:tags r:id="rId1"/>
    </p:custDataLst>
    <p:extLst>
      <p:ext uri="{BB962C8B-B14F-4D97-AF65-F5344CB8AC3E}">
        <p14:creationId xmlns:p14="http://schemas.microsoft.com/office/powerpoint/2010/main" val="29322307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4" name="Content Placeholder 3"/>
          <p:cNvSpPr>
            <a:spLocks noGrp="1"/>
          </p:cNvSpPr>
          <p:nvPr>
            <p:ph idx="1"/>
          </p:nvPr>
        </p:nvSpPr>
        <p:spPr/>
        <p:txBody>
          <a:bodyPr/>
          <a:lstStyle/>
          <a:p>
            <a:pPr lvl="0">
              <a:lnSpc>
                <a:spcPct val="150000"/>
              </a:lnSpc>
              <a:buClr>
                <a:srgbClr val="18283B"/>
              </a:buClr>
            </a:pPr>
            <a:r>
              <a:rPr lang="en-US" dirty="0"/>
              <a:t>Calculating Defects per Million Opportunities</a:t>
            </a:r>
          </a:p>
          <a:p>
            <a:pPr lvl="0">
              <a:lnSpc>
                <a:spcPct val="150000"/>
              </a:lnSpc>
              <a:buClr>
                <a:srgbClr val="18283B"/>
              </a:buClr>
            </a:pPr>
            <a:r>
              <a:rPr lang="en-US" b="1" dirty="0">
                <a:solidFill>
                  <a:srgbClr val="182835"/>
                </a:solidFill>
              </a:rPr>
              <a:t>The equation is DPMO = (D/(U × O)) × 1,000,000</a:t>
            </a:r>
          </a:p>
          <a:p>
            <a:pPr lvl="0">
              <a:buClr>
                <a:srgbClr val="18283B"/>
              </a:buClr>
            </a:pPr>
            <a:r>
              <a:rPr lang="en-US" dirty="0"/>
              <a:t> Example: Let us assume:</a:t>
            </a:r>
          </a:p>
          <a:p>
            <a:pPr lvl="2">
              <a:buClr>
                <a:srgbClr val="12882F"/>
              </a:buClr>
            </a:pPr>
            <a:r>
              <a:rPr lang="en-US" dirty="0"/>
              <a:t>There are 6 defect opportunities per unit</a:t>
            </a:r>
          </a:p>
          <a:p>
            <a:pPr lvl="2">
              <a:buClr>
                <a:srgbClr val="12882F"/>
              </a:buClr>
            </a:pPr>
            <a:r>
              <a:rPr lang="en-US" dirty="0"/>
              <a:t>There are an average of 4 defects every 100 units.</a:t>
            </a:r>
          </a:p>
          <a:p>
            <a:pPr marL="777240" lvl="2" indent="0">
              <a:buClr>
                <a:srgbClr val="12882F"/>
              </a:buClr>
              <a:buNone/>
            </a:pPr>
            <a:endParaRPr lang="en-US" dirty="0"/>
          </a:p>
          <a:p>
            <a:pPr lvl="1">
              <a:lnSpc>
                <a:spcPct val="150000"/>
              </a:lnSpc>
              <a:buClr>
                <a:srgbClr val="778899"/>
              </a:buClr>
            </a:pPr>
            <a:r>
              <a:rPr lang="en-US" dirty="0"/>
              <a:t>Opportunities = 6 × 100 = 600</a:t>
            </a:r>
          </a:p>
          <a:p>
            <a:pPr lvl="1">
              <a:lnSpc>
                <a:spcPct val="150000"/>
              </a:lnSpc>
              <a:buClr>
                <a:srgbClr val="778899"/>
              </a:buClr>
            </a:pPr>
            <a:r>
              <a:rPr lang="en-US" dirty="0"/>
              <a:t>Defect rate = 4/600</a:t>
            </a:r>
          </a:p>
          <a:p>
            <a:pPr lvl="1">
              <a:lnSpc>
                <a:spcPct val="150000"/>
              </a:lnSpc>
              <a:buClr>
                <a:srgbClr val="778899"/>
              </a:buClr>
            </a:pPr>
            <a:r>
              <a:rPr lang="en-US" dirty="0"/>
              <a:t>DPMO = 4/600 × 1,000,000 = 6,667 </a:t>
            </a:r>
          </a:p>
          <a:p>
            <a:pPr lvl="0">
              <a:buClr>
                <a:srgbClr val="18283B"/>
              </a:buClr>
            </a:pPr>
            <a:endParaRPr lang="en-US" dirty="0"/>
          </a:p>
          <a:p>
            <a:endParaRPr lang="en-US" dirty="0"/>
          </a:p>
        </p:txBody>
      </p:sp>
      <p:sp>
        <p:nvSpPr>
          <p:cNvPr id="7" name="Date Placeholder 6">
            <a:extLst>
              <a:ext uri="{FF2B5EF4-FFF2-40B4-BE49-F238E27FC236}">
                <a16:creationId xmlns:a16="http://schemas.microsoft.com/office/drawing/2014/main" id="{A11F3B37-341C-458D-8195-CB7F7019A1C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31ADF8-06CB-4E2B-A388-82C4A173C0B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CD2CE09-B20E-4CB5-A128-1B9CB6ECE6AA}"/>
              </a:ext>
            </a:extLst>
          </p:cNvPr>
          <p:cNvSpPr>
            <a:spLocks noGrp="1"/>
          </p:cNvSpPr>
          <p:nvPr>
            <p:ph type="sldNum" sz="quarter" idx="4"/>
          </p:nvPr>
        </p:nvSpPr>
        <p:spPr/>
        <p:txBody>
          <a:bodyPr/>
          <a:lstStyle/>
          <a:p>
            <a:fld id="{28B83BC3-069B-46AF-A4E6-C99928E1A4FA}" type="slidenum">
              <a:rPr lang="en-US" smtClean="0"/>
              <a:pPr/>
              <a:t>140</a:t>
            </a:fld>
            <a:endParaRPr lang="en-US" dirty="0"/>
          </a:p>
        </p:txBody>
      </p:sp>
    </p:spTree>
    <p:custDataLst>
      <p:tags r:id="rId1"/>
    </p:custDataLst>
    <p:extLst>
      <p:ext uri="{BB962C8B-B14F-4D97-AF65-F5344CB8AC3E}">
        <p14:creationId xmlns:p14="http://schemas.microsoft.com/office/powerpoint/2010/main" val="87888120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DPMO: Defects per Million Opportunities</a:t>
            </a:r>
          </a:p>
        </p:txBody>
      </p:sp>
      <p:sp>
        <p:nvSpPr>
          <p:cNvPr id="3" name="Content Placeholder 2"/>
          <p:cNvSpPr>
            <a:spLocks noGrp="1"/>
          </p:cNvSpPr>
          <p:nvPr>
            <p:ph idx="1"/>
          </p:nvPr>
        </p:nvSpPr>
        <p:spPr/>
        <p:txBody>
          <a:bodyPr>
            <a:noAutofit/>
          </a:bodyPr>
          <a:lstStyle/>
          <a:p>
            <a:r>
              <a:rPr lang="en-US" b="1" dirty="0">
                <a:solidFill>
                  <a:srgbClr val="182835"/>
                </a:solidFill>
              </a:rPr>
              <a:t>What is the reason or significance of 1,000,000? </a:t>
            </a:r>
          </a:p>
          <a:p>
            <a:r>
              <a:rPr lang="en-US" dirty="0"/>
              <a:t>Converting defect rates to a per million value becomes necessary when the performance of your process approaches Six Sigma. </a:t>
            </a:r>
          </a:p>
          <a:p>
            <a:pPr marL="114300" indent="0">
              <a:buNone/>
            </a:pPr>
            <a:endParaRPr lang="en-US" dirty="0"/>
          </a:p>
          <a:p>
            <a:r>
              <a:rPr lang="en-US" dirty="0"/>
              <a:t>When this happens, the number of defects shrinks to virtually nothing. In fact, if you recall from the “What is Six Sigma” module, sigma is 3.4 defects per million opportunities. </a:t>
            </a:r>
          </a:p>
          <a:p>
            <a:pPr marL="114300" indent="0">
              <a:buNone/>
            </a:pPr>
            <a:endParaRPr lang="en-US" dirty="0"/>
          </a:p>
          <a:p>
            <a:r>
              <a:rPr lang="en-US" dirty="0"/>
              <a:t>By using 1,000,000 opportunities as the barometer we have the resolution in the measurement to count defects all the way up to Six Sigma. </a:t>
            </a:r>
          </a:p>
          <a:p>
            <a:endParaRPr lang="en-US" dirty="0"/>
          </a:p>
        </p:txBody>
      </p:sp>
      <p:sp>
        <p:nvSpPr>
          <p:cNvPr id="7" name="Date Placeholder 6">
            <a:extLst>
              <a:ext uri="{FF2B5EF4-FFF2-40B4-BE49-F238E27FC236}">
                <a16:creationId xmlns:a16="http://schemas.microsoft.com/office/drawing/2014/main" id="{C1A5052C-A69F-4DAF-A997-E0431B521D5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2D703E5-526F-4EE9-92B9-FCF071CC0EB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BE7CAB3-422A-4063-AF39-909DF2DDFF23}"/>
              </a:ext>
            </a:extLst>
          </p:cNvPr>
          <p:cNvSpPr>
            <a:spLocks noGrp="1"/>
          </p:cNvSpPr>
          <p:nvPr>
            <p:ph type="sldNum" sz="quarter" idx="4"/>
          </p:nvPr>
        </p:nvSpPr>
        <p:spPr/>
        <p:txBody>
          <a:bodyPr/>
          <a:lstStyle/>
          <a:p>
            <a:fld id="{28B83BC3-069B-46AF-A4E6-C99928E1A4FA}" type="slidenum">
              <a:rPr lang="en-US" smtClean="0"/>
              <a:pPr/>
              <a:t>141</a:t>
            </a:fld>
            <a:endParaRPr lang="en-US" dirty="0"/>
          </a:p>
        </p:txBody>
      </p:sp>
    </p:spTree>
    <p:custDataLst>
      <p:tags r:id="rId1"/>
    </p:custDataLst>
    <p:extLst>
      <p:ext uri="{BB962C8B-B14F-4D97-AF65-F5344CB8AC3E}">
        <p14:creationId xmlns:p14="http://schemas.microsoft.com/office/powerpoint/2010/main" val="21890377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solidFill>
                  <a:srgbClr val="182835"/>
                </a:solidFill>
              </a:rPr>
              <a:t>Rolled Throughput Yield (RTY)</a:t>
            </a:r>
            <a:r>
              <a:rPr lang="en-US" dirty="0">
                <a:solidFill>
                  <a:srgbClr val="182835"/>
                </a:solidFill>
              </a:rPr>
              <a:t> </a:t>
            </a:r>
            <a:r>
              <a:rPr lang="en-US" dirty="0"/>
              <a:t>is a process performance measure that provides insight into the cumulative effects of an entire process. </a:t>
            </a:r>
          </a:p>
          <a:p>
            <a:endParaRPr lang="en-US" dirty="0"/>
          </a:p>
          <a:p>
            <a:r>
              <a:rPr lang="en-US" dirty="0"/>
              <a:t>RTY measures the yield for each of several process steps and provides the probability that a unit will come through that process defect-free. </a:t>
            </a:r>
          </a:p>
          <a:p>
            <a:endParaRPr lang="en-US" dirty="0"/>
          </a:p>
          <a:p>
            <a:r>
              <a:rPr lang="en-US" dirty="0"/>
              <a:t>RTY</a:t>
            </a:r>
            <a:r>
              <a:rPr lang="en-US" b="1" dirty="0"/>
              <a:t> </a:t>
            </a:r>
            <a:r>
              <a:rPr lang="en-US" dirty="0"/>
              <a:t>allows us to expose the "hidden factory" by providing visibility into the yield of each process step.</a:t>
            </a:r>
          </a:p>
          <a:p>
            <a:pPr marL="114300" indent="0">
              <a:buNone/>
            </a:pPr>
            <a:r>
              <a:rPr lang="en-US" dirty="0"/>
              <a:t> </a:t>
            </a:r>
          </a:p>
          <a:p>
            <a:r>
              <a:rPr lang="en-US" dirty="0"/>
              <a:t>This helps us identify the poorest performing process steps and gives us clues into where to look to find the most impactful process improvement opportunities.</a:t>
            </a:r>
          </a:p>
          <a:p>
            <a:endParaRPr lang="en-US" dirty="0"/>
          </a:p>
        </p:txBody>
      </p:sp>
      <p:sp>
        <p:nvSpPr>
          <p:cNvPr id="7" name="Date Placeholder 6">
            <a:extLst>
              <a:ext uri="{FF2B5EF4-FFF2-40B4-BE49-F238E27FC236}">
                <a16:creationId xmlns:a16="http://schemas.microsoft.com/office/drawing/2014/main" id="{AD7E600F-25AD-406B-B3EB-DED1DF6B17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9780AB0-4C58-45DE-A899-AFA9E2B5387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7DCE30-ADE1-41FA-8A14-E149B6D90AF9}"/>
              </a:ext>
            </a:extLst>
          </p:cNvPr>
          <p:cNvSpPr>
            <a:spLocks noGrp="1"/>
          </p:cNvSpPr>
          <p:nvPr>
            <p:ph type="sldNum" sz="quarter" idx="4"/>
          </p:nvPr>
        </p:nvSpPr>
        <p:spPr/>
        <p:txBody>
          <a:bodyPr/>
          <a:lstStyle/>
          <a:p>
            <a:fld id="{28B83BC3-069B-46AF-A4E6-C99928E1A4FA}" type="slidenum">
              <a:rPr lang="en-US" smtClean="0"/>
              <a:pPr/>
              <a:t>142</a:t>
            </a:fld>
            <a:endParaRPr lang="en-US" dirty="0"/>
          </a:p>
        </p:txBody>
      </p:sp>
    </p:spTree>
    <p:custDataLst>
      <p:tags r:id="rId1"/>
    </p:custDataLst>
    <p:extLst>
      <p:ext uri="{BB962C8B-B14F-4D97-AF65-F5344CB8AC3E}">
        <p14:creationId xmlns:p14="http://schemas.microsoft.com/office/powerpoint/2010/main" val="365697002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RTY: </a:t>
            </a:r>
          </a:p>
          <a:p>
            <a:r>
              <a:rPr lang="en-US" dirty="0"/>
              <a:t>RTY is found by multiplying the yields of each process step.</a:t>
            </a:r>
          </a:p>
          <a:p>
            <a:pPr marL="114300" indent="0">
              <a:buNone/>
            </a:pPr>
            <a:endParaRPr lang="en-US" dirty="0"/>
          </a:p>
          <a:p>
            <a:r>
              <a:rPr lang="en-US" dirty="0"/>
              <a:t>Let us take the 5-step process below and calculate the RTY using the multiplication method mentioned above. </a:t>
            </a:r>
          </a:p>
          <a:p>
            <a:endParaRPr lang="en-US" dirty="0"/>
          </a:p>
          <a:p>
            <a:endParaRPr lang="en-US" dirty="0"/>
          </a:p>
          <a:p>
            <a:pPr marL="114300" indent="0">
              <a:buNone/>
            </a:pPr>
            <a:endParaRPr lang="en-US" dirty="0"/>
          </a:p>
          <a:p>
            <a:r>
              <a:rPr lang="en-US" sz="2000" dirty="0"/>
              <a:t>The calculation is: RTY = 0.90 × 0.91 × 0.99 × 0.98 × 0.97 = 0.77</a:t>
            </a:r>
          </a:p>
          <a:p>
            <a:pPr marL="114300" indent="0">
              <a:buNone/>
            </a:pPr>
            <a:endParaRPr lang="en-US" dirty="0"/>
          </a:p>
          <a:p>
            <a:r>
              <a:rPr lang="en-US" dirty="0"/>
              <a:t>Therefore, RTY = 77%.</a:t>
            </a:r>
          </a:p>
          <a:p>
            <a:endParaRPr lang="en-US" dirty="0"/>
          </a:p>
        </p:txBody>
      </p:sp>
      <p:pic>
        <p:nvPicPr>
          <p:cNvPr id="8" name="Picture 7"/>
          <p:cNvPicPr>
            <a:picLocks noChangeAspect="1"/>
          </p:cNvPicPr>
          <p:nvPr/>
        </p:nvPicPr>
        <p:blipFill>
          <a:blip r:embed="rId4" cstate="print"/>
          <a:stretch>
            <a:fillRect/>
          </a:stretch>
        </p:blipFill>
        <p:spPr>
          <a:xfrm>
            <a:off x="2743200" y="3581400"/>
            <a:ext cx="5638800" cy="676656"/>
          </a:xfrm>
          <a:prstGeom prst="rect">
            <a:avLst/>
          </a:prstGeom>
        </p:spPr>
      </p:pic>
      <p:sp>
        <p:nvSpPr>
          <p:cNvPr id="7" name="Date Placeholder 6">
            <a:extLst>
              <a:ext uri="{FF2B5EF4-FFF2-40B4-BE49-F238E27FC236}">
                <a16:creationId xmlns:a16="http://schemas.microsoft.com/office/drawing/2014/main" id="{D6AC791A-8713-4F74-BA32-E05514DE143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E4DE248-5966-40E4-B007-895C73E7114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856F390-5E7E-4383-AEBF-429FF25C24E7}"/>
              </a:ext>
            </a:extLst>
          </p:cNvPr>
          <p:cNvSpPr>
            <a:spLocks noGrp="1"/>
          </p:cNvSpPr>
          <p:nvPr>
            <p:ph type="sldNum" sz="quarter" idx="4"/>
          </p:nvPr>
        </p:nvSpPr>
        <p:spPr/>
        <p:txBody>
          <a:bodyPr/>
          <a:lstStyle/>
          <a:p>
            <a:fld id="{28B83BC3-069B-46AF-A4E6-C99928E1A4FA}" type="slidenum">
              <a:rPr lang="en-US" smtClean="0"/>
              <a:pPr/>
              <a:t>143</a:t>
            </a:fld>
            <a:endParaRPr lang="en-US" dirty="0"/>
          </a:p>
        </p:txBody>
      </p:sp>
    </p:spTree>
    <p:custDataLst>
      <p:tags r:id="rId1"/>
    </p:custDataLst>
    <p:extLst>
      <p:ext uri="{BB962C8B-B14F-4D97-AF65-F5344CB8AC3E}">
        <p14:creationId xmlns:p14="http://schemas.microsoft.com/office/powerpoint/2010/main" val="37696270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lnSpcReduction="10000"/>
          </a:bodyPr>
          <a:lstStyle/>
          <a:p>
            <a:r>
              <a:rPr lang="en-US" dirty="0"/>
              <a:t>You may have noticed that in order to calculate RTY we must determine the yield for each process step.</a:t>
            </a:r>
          </a:p>
          <a:p>
            <a:pPr marL="114300" indent="0">
              <a:buNone/>
            </a:pPr>
            <a:endParaRPr lang="en-US" dirty="0"/>
          </a:p>
          <a:p>
            <a:r>
              <a:rPr lang="en-US" dirty="0"/>
              <a:t>Before we get into calculating yield, there are a few abbreviations that need to be declared.</a:t>
            </a:r>
          </a:p>
          <a:p>
            <a:pPr marL="114300" indent="0">
              <a:buNone/>
            </a:pPr>
            <a:r>
              <a:rPr lang="en-US" dirty="0"/>
              <a:t> </a:t>
            </a:r>
          </a:p>
          <a:p>
            <a:pPr lvl="1"/>
            <a:r>
              <a:rPr lang="en-US" sz="2400" dirty="0"/>
              <a:t>Abbreviations</a:t>
            </a:r>
          </a:p>
          <a:p>
            <a:pPr lvl="2"/>
            <a:r>
              <a:rPr lang="en-US" sz="2400" dirty="0"/>
              <a:t>Defects = </a:t>
            </a:r>
            <a:r>
              <a:rPr lang="en-US" sz="2400" b="1" dirty="0">
                <a:solidFill>
                  <a:srgbClr val="182835"/>
                </a:solidFill>
              </a:rPr>
              <a:t>D</a:t>
            </a:r>
          </a:p>
          <a:p>
            <a:pPr lvl="2"/>
            <a:r>
              <a:rPr lang="en-US" sz="2400" dirty="0"/>
              <a:t>Unit = </a:t>
            </a:r>
            <a:r>
              <a:rPr lang="en-US" sz="2400" b="1" dirty="0">
                <a:solidFill>
                  <a:srgbClr val="182835"/>
                </a:solidFill>
              </a:rPr>
              <a:t>U</a:t>
            </a:r>
          </a:p>
          <a:p>
            <a:pPr lvl="2"/>
            <a:r>
              <a:rPr lang="en-US" sz="2400" dirty="0"/>
              <a:t>Defects per Unit =</a:t>
            </a:r>
            <a:r>
              <a:rPr lang="en-US" sz="2400" b="1" dirty="0">
                <a:solidFill>
                  <a:srgbClr val="00B050"/>
                </a:solidFill>
              </a:rPr>
              <a:t> </a:t>
            </a:r>
            <a:r>
              <a:rPr lang="en-US" sz="2400" b="1" dirty="0">
                <a:solidFill>
                  <a:srgbClr val="182835"/>
                </a:solidFill>
              </a:rPr>
              <a:t>DPU</a:t>
            </a:r>
          </a:p>
          <a:p>
            <a:pPr lvl="2"/>
            <a:r>
              <a:rPr lang="en-US" sz="2400" dirty="0"/>
              <a:t>Yield = </a:t>
            </a:r>
            <a:r>
              <a:rPr lang="en-US" sz="2400" b="1" dirty="0">
                <a:solidFill>
                  <a:srgbClr val="182835"/>
                </a:solidFill>
              </a:rPr>
              <a:t>Y</a:t>
            </a:r>
          </a:p>
          <a:p>
            <a:pPr lvl="2"/>
            <a:r>
              <a:rPr lang="en-US" sz="2400" dirty="0"/>
              <a:t>e = 2.71828 </a:t>
            </a:r>
            <a:r>
              <a:rPr lang="en-US" i="1" dirty="0"/>
              <a:t>(mathematical constant)</a:t>
            </a:r>
            <a:endParaRPr lang="en-US" sz="2200" i="1" dirty="0"/>
          </a:p>
          <a:p>
            <a:pPr lvl="1"/>
            <a:endParaRPr lang="en-US" dirty="0"/>
          </a:p>
          <a:p>
            <a:pPr marL="114300" indent="0">
              <a:buNone/>
            </a:pPr>
            <a:endParaRPr lang="en-US" dirty="0"/>
          </a:p>
        </p:txBody>
      </p:sp>
      <p:sp>
        <p:nvSpPr>
          <p:cNvPr id="6" name="Date Placeholder 5">
            <a:extLst>
              <a:ext uri="{FF2B5EF4-FFF2-40B4-BE49-F238E27FC236}">
                <a16:creationId xmlns:a16="http://schemas.microsoft.com/office/drawing/2014/main" id="{AA0FE271-9029-47FC-8C7B-645B05421CF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005035B-3579-4359-AC6C-8B765B9118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6C924EC-9395-45AD-A5E2-DB095C8D1F48}"/>
              </a:ext>
            </a:extLst>
          </p:cNvPr>
          <p:cNvSpPr>
            <a:spLocks noGrp="1"/>
          </p:cNvSpPr>
          <p:nvPr>
            <p:ph type="sldNum" sz="quarter" idx="4"/>
          </p:nvPr>
        </p:nvSpPr>
        <p:spPr/>
        <p:txBody>
          <a:bodyPr/>
          <a:lstStyle/>
          <a:p>
            <a:fld id="{28B83BC3-069B-46AF-A4E6-C99928E1A4FA}" type="slidenum">
              <a:rPr lang="en-US" smtClean="0"/>
              <a:pPr/>
              <a:t>144</a:t>
            </a:fld>
            <a:endParaRPr lang="en-US" dirty="0"/>
          </a:p>
        </p:txBody>
      </p:sp>
    </p:spTree>
    <p:custDataLst>
      <p:tags r:id="rId1"/>
    </p:custDataLst>
    <p:extLst>
      <p:ext uri="{BB962C8B-B14F-4D97-AF65-F5344CB8AC3E}">
        <p14:creationId xmlns:p14="http://schemas.microsoft.com/office/powerpoint/2010/main" val="259771166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rmAutofit/>
          </a:bodyPr>
          <a:lstStyle/>
          <a:p>
            <a:r>
              <a:rPr lang="en-US" b="1" dirty="0"/>
              <a:t>Calculating Yield</a:t>
            </a:r>
          </a:p>
          <a:p>
            <a:r>
              <a:rPr lang="en-US" dirty="0"/>
              <a:t>The </a:t>
            </a:r>
            <a:r>
              <a:rPr lang="en-US" b="1" dirty="0"/>
              <a:t>Yield </a:t>
            </a:r>
            <a:r>
              <a:rPr lang="en-US" dirty="0"/>
              <a:t>of a process step is the success rate of that step or the probability that the process step produces no defects. </a:t>
            </a:r>
          </a:p>
          <a:p>
            <a:pPr marL="114300" indent="0">
              <a:buNone/>
            </a:pPr>
            <a:endParaRPr lang="en-US" dirty="0"/>
          </a:p>
          <a:p>
            <a:r>
              <a:rPr lang="en-US" dirty="0"/>
              <a:t>In order to calculate the yield, we need to know the </a:t>
            </a:r>
            <a:r>
              <a:rPr lang="en-US" dirty="0" err="1"/>
              <a:t>DPU</a:t>
            </a:r>
            <a:r>
              <a:rPr lang="en-US" dirty="0"/>
              <a:t> and then we can apply it to the yield equation below.</a:t>
            </a:r>
          </a:p>
          <a:p>
            <a:endParaRPr lang="en-US" dirty="0"/>
          </a:p>
          <a:p>
            <a:pPr marL="114300" indent="0">
              <a:buNone/>
            </a:pPr>
            <a:endParaRPr lang="en-US" dirty="0"/>
          </a:p>
          <a:p>
            <a:r>
              <a:rPr lang="en-US" dirty="0"/>
              <a:t>Example</a:t>
            </a:r>
          </a:p>
          <a:p>
            <a:pPr lvl="1"/>
            <a:endParaRPr lang="en-US" dirty="0"/>
          </a:p>
          <a:p>
            <a:pPr lvl="1"/>
            <a:r>
              <a:rPr lang="en-US" dirty="0"/>
              <a:t>Let us assume a process step has a DPU of 0.109 (65/598)</a:t>
            </a:r>
          </a:p>
          <a:p>
            <a:pPr lvl="1"/>
            <a:endParaRPr lang="en-US" dirty="0"/>
          </a:p>
          <a:p>
            <a:pPr lvl="1"/>
            <a:r>
              <a:rPr lang="en-US" dirty="0"/>
              <a:t>Yield = 2.718 ^ -0.109 = 0.8967. Rounded, Yield = 90%. </a:t>
            </a:r>
          </a:p>
          <a:p>
            <a:endParaRPr lang="en-US" dirty="0"/>
          </a:p>
        </p:txBody>
      </p:sp>
      <mc:AlternateContent xmlns:mc="http://schemas.openxmlformats.org/markup-compatibility/2006" xmlns:a14="http://schemas.microsoft.com/office/drawing/2010/main">
        <mc:Choice Requires="a14">
          <p:sp>
            <p:nvSpPr>
              <p:cNvPr id="8" name="Rectangle 7"/>
              <p:cNvSpPr/>
              <p:nvPr/>
            </p:nvSpPr>
            <p:spPr>
              <a:xfrm>
                <a:off x="4127500" y="3810000"/>
                <a:ext cx="3124200" cy="593624"/>
              </a:xfrm>
              <a:prstGeom prst="rect">
                <a:avLst/>
              </a:prstGeom>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a:rPr lang="en-US" sz="3200" i="1">
                          <a:latin typeface="Cambria Math" panose="02040503050406030204" pitchFamily="18" charset="0"/>
                        </a:rPr>
                        <m:t>𝑌𝑖𝑒𝑙𝑑</m:t>
                      </m:r>
                      <m:r>
                        <a:rPr lang="en-US" sz="3200" i="1">
                          <a:latin typeface="Cambria Math" panose="02040503050406030204" pitchFamily="18" charset="0"/>
                        </a:rPr>
                        <m:t>=</m:t>
                      </m:r>
                      <m:sSup>
                        <m:sSupPr>
                          <m:ctrlPr>
                            <a:rPr lang="en-US" sz="3200" i="1">
                              <a:latin typeface="Cambria Math" panose="02040503050406030204" pitchFamily="18" charset="0"/>
                            </a:rPr>
                          </m:ctrlPr>
                        </m:sSupPr>
                        <m:e>
                          <m:r>
                            <a:rPr lang="en-US" sz="3200" i="1">
                              <a:latin typeface="Cambria Math" panose="02040503050406030204" pitchFamily="18" charset="0"/>
                            </a:rPr>
                            <m:t>𝑒</m:t>
                          </m:r>
                        </m:e>
                        <m:sup>
                          <m:r>
                            <a:rPr lang="en-US" sz="3200" i="1">
                              <a:latin typeface="Cambria Math" panose="02040503050406030204" pitchFamily="18" charset="0"/>
                            </a:rPr>
                            <m:t>−</m:t>
                          </m:r>
                          <m:r>
                            <a:rPr lang="en-US" sz="3200" i="1">
                              <a:latin typeface="Cambria Math" panose="02040503050406030204" pitchFamily="18" charset="0"/>
                            </a:rPr>
                            <m:t>𝑑𝑝𝑢</m:t>
                          </m:r>
                        </m:sup>
                      </m:sSup>
                    </m:oMath>
                  </m:oMathPara>
                </a14:m>
                <a:endParaRPr lang="en-US" sz="3200" dirty="0"/>
              </a:p>
            </p:txBody>
          </p:sp>
        </mc:Choice>
        <mc:Fallback xmlns="">
          <p:sp>
            <p:nvSpPr>
              <p:cNvPr id="8" name="Rectangle 7"/>
              <p:cNvSpPr>
                <a:spLocks noRot="1" noChangeAspect="1" noMove="1" noResize="1" noEditPoints="1" noAdjustHandles="1" noChangeArrowheads="1" noChangeShapeType="1" noTextEdit="1"/>
              </p:cNvSpPr>
              <p:nvPr/>
            </p:nvSpPr>
            <p:spPr>
              <a:xfrm>
                <a:off x="4127500" y="3810000"/>
                <a:ext cx="3124200" cy="593624"/>
              </a:xfrm>
              <a:prstGeom prst="rect">
                <a:avLst/>
              </a:prstGeom>
              <a:blipFill>
                <a:blip r:embed="rId4"/>
                <a:stretch>
                  <a:fillRect/>
                </a:stretch>
              </a:blipFill>
            </p:spPr>
            <p:txBody>
              <a:bodyPr/>
              <a:lstStyle/>
              <a:p>
                <a:r>
                  <a:rPr lang="en-US">
                    <a:noFill/>
                  </a:rPr>
                  <a:t> </a:t>
                </a:r>
              </a:p>
            </p:txBody>
          </p:sp>
        </mc:Fallback>
      </mc:AlternateContent>
      <p:sp>
        <p:nvSpPr>
          <p:cNvPr id="7" name="Date Placeholder 6">
            <a:extLst>
              <a:ext uri="{FF2B5EF4-FFF2-40B4-BE49-F238E27FC236}">
                <a16:creationId xmlns:a16="http://schemas.microsoft.com/office/drawing/2014/main" id="{60826950-87A2-424B-8E4A-A6C7048EC4A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361A8A0-2812-4259-ADD2-783E0EFB763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3C82E3B-8A2C-400F-BAAD-EEB86017735B}"/>
              </a:ext>
            </a:extLst>
          </p:cNvPr>
          <p:cNvSpPr>
            <a:spLocks noGrp="1"/>
          </p:cNvSpPr>
          <p:nvPr>
            <p:ph type="sldNum" sz="quarter" idx="4"/>
          </p:nvPr>
        </p:nvSpPr>
        <p:spPr/>
        <p:txBody>
          <a:bodyPr/>
          <a:lstStyle/>
          <a:p>
            <a:fld id="{28B83BC3-069B-46AF-A4E6-C99928E1A4FA}" type="slidenum">
              <a:rPr lang="en-US" smtClean="0"/>
              <a:pPr/>
              <a:t>145</a:t>
            </a:fld>
            <a:endParaRPr lang="en-US" dirty="0"/>
          </a:p>
        </p:txBody>
      </p:sp>
    </p:spTree>
    <p:custDataLst>
      <p:tags r:id="rId1"/>
    </p:custDataLst>
    <p:extLst>
      <p:ext uri="{BB962C8B-B14F-4D97-AF65-F5344CB8AC3E}">
        <p14:creationId xmlns:p14="http://schemas.microsoft.com/office/powerpoint/2010/main" val="5495398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Rolled Throughput Yield</a:t>
            </a:r>
          </a:p>
        </p:txBody>
      </p:sp>
      <p:sp>
        <p:nvSpPr>
          <p:cNvPr id="3" name="Content Placeholder 2"/>
          <p:cNvSpPr>
            <a:spLocks noGrp="1"/>
          </p:cNvSpPr>
          <p:nvPr>
            <p:ph idx="1"/>
          </p:nvPr>
        </p:nvSpPr>
        <p:spPr/>
        <p:txBody>
          <a:bodyPr>
            <a:noAutofit/>
          </a:bodyPr>
          <a:lstStyle/>
          <a:p>
            <a:endParaRPr lang="en-US" dirty="0"/>
          </a:p>
          <a:p>
            <a:endParaRPr lang="en-US" dirty="0"/>
          </a:p>
          <a:p>
            <a:r>
              <a:rPr lang="en-US" dirty="0"/>
              <a:t>Below is a table using the above process yield data that we used in the earlier RTY calculation.</a:t>
            </a:r>
          </a:p>
          <a:p>
            <a:pPr marL="114300" indent="0">
              <a:buNone/>
            </a:pPr>
            <a:endParaRPr lang="en-US" dirty="0"/>
          </a:p>
          <a:p>
            <a:r>
              <a:rPr lang="en-US" dirty="0"/>
              <a:t>This table allows us to see the DPU and yield of each step as well as the RTY for the whole process.</a:t>
            </a:r>
          </a:p>
          <a:p>
            <a:pPr marL="114300" indent="0">
              <a:buNone/>
            </a:pPr>
            <a:endParaRPr lang="en-US" dirty="0"/>
          </a:p>
          <a:p>
            <a:pPr marL="114300" indent="0">
              <a:buNone/>
            </a:pPr>
            <a:endParaRPr lang="en-US" dirty="0"/>
          </a:p>
          <a:p>
            <a:pPr marL="411480" lvl="1" indent="0">
              <a:buNone/>
            </a:pPr>
            <a:endParaRPr lang="en-US" dirty="0"/>
          </a:p>
          <a:p>
            <a:endParaRPr lang="en-US" dirty="0"/>
          </a:p>
        </p:txBody>
      </p:sp>
      <p:pic>
        <p:nvPicPr>
          <p:cNvPr id="10" name="Picture 9"/>
          <p:cNvPicPr>
            <a:picLocks noChangeAspect="1"/>
          </p:cNvPicPr>
          <p:nvPr/>
        </p:nvPicPr>
        <p:blipFill>
          <a:blip r:embed="rId4"/>
          <a:stretch>
            <a:fillRect/>
          </a:stretch>
        </p:blipFill>
        <p:spPr>
          <a:xfrm>
            <a:off x="2375312" y="1117242"/>
            <a:ext cx="6628571" cy="914286"/>
          </a:xfrm>
          <a:prstGeom prst="rect">
            <a:avLst/>
          </a:prstGeom>
        </p:spPr>
      </p:pic>
      <p:pic>
        <p:nvPicPr>
          <p:cNvPr id="4" name="Picture 3"/>
          <p:cNvPicPr>
            <a:picLocks noChangeAspect="1"/>
          </p:cNvPicPr>
          <p:nvPr/>
        </p:nvPicPr>
        <p:blipFill>
          <a:blip r:embed="rId5"/>
          <a:stretch>
            <a:fillRect/>
          </a:stretch>
        </p:blipFill>
        <p:spPr>
          <a:xfrm>
            <a:off x="2091555" y="4267200"/>
            <a:ext cx="7196083" cy="1981200"/>
          </a:xfrm>
          <a:prstGeom prst="rect">
            <a:avLst/>
          </a:prstGeom>
        </p:spPr>
      </p:pic>
      <p:sp>
        <p:nvSpPr>
          <p:cNvPr id="7" name="Date Placeholder 6">
            <a:extLst>
              <a:ext uri="{FF2B5EF4-FFF2-40B4-BE49-F238E27FC236}">
                <a16:creationId xmlns:a16="http://schemas.microsoft.com/office/drawing/2014/main" id="{041A64E1-FF85-43F8-8194-AAE35D46AA25}"/>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FC6EB78C-510F-410B-9906-621D11B93248}"/>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6F08114-7D68-4DC3-BECC-8544078EE861}"/>
              </a:ext>
            </a:extLst>
          </p:cNvPr>
          <p:cNvSpPr>
            <a:spLocks noGrp="1"/>
          </p:cNvSpPr>
          <p:nvPr>
            <p:ph type="sldNum" sz="quarter" idx="4"/>
          </p:nvPr>
        </p:nvSpPr>
        <p:spPr/>
        <p:txBody>
          <a:bodyPr/>
          <a:lstStyle/>
          <a:p>
            <a:fld id="{28B83BC3-069B-46AF-A4E6-C99928E1A4FA}" type="slidenum">
              <a:rPr lang="en-US" smtClean="0"/>
              <a:pPr/>
              <a:t>146</a:t>
            </a:fld>
            <a:endParaRPr lang="en-US" dirty="0"/>
          </a:p>
        </p:txBody>
      </p:sp>
    </p:spTree>
    <p:custDataLst>
      <p:tags r:id="rId1"/>
    </p:custDataLst>
    <p:extLst>
      <p:ext uri="{BB962C8B-B14F-4D97-AF65-F5344CB8AC3E}">
        <p14:creationId xmlns:p14="http://schemas.microsoft.com/office/powerpoint/2010/main" val="282353636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RTY: Using an Estimate of Yield</a:t>
            </a:r>
            <a:endParaRPr lang="en-US" dirty="0"/>
          </a:p>
        </p:txBody>
      </p:sp>
      <p:sp>
        <p:nvSpPr>
          <p:cNvPr id="24" name="Content Placeholder 23"/>
          <p:cNvSpPr>
            <a:spLocks noGrp="1"/>
          </p:cNvSpPr>
          <p:nvPr>
            <p:ph idx="1"/>
          </p:nvPr>
        </p:nvSpPr>
        <p:spPr>
          <a:xfrm>
            <a:off x="609600" y="1143000"/>
            <a:ext cx="8699500" cy="5486400"/>
          </a:xfrm>
        </p:spPr>
        <p:txBody>
          <a:bodyPr/>
          <a:lstStyle/>
          <a:p>
            <a:r>
              <a:rPr lang="en-US" dirty="0"/>
              <a:t>Calculating RTY using </a:t>
            </a:r>
            <a:r>
              <a:rPr lang="en-US" b="1" dirty="0"/>
              <a:t>Yield estimation</a:t>
            </a:r>
          </a:p>
          <a:p>
            <a:pPr lvl="1"/>
            <a:r>
              <a:rPr lang="en-US" sz="2400" dirty="0"/>
              <a:t>It is possible to “estimate” yield by taking the inverse of DPU or simply subtracting DPU from 1.</a:t>
            </a:r>
          </a:p>
          <a:p>
            <a:pPr lvl="1"/>
            <a:r>
              <a:rPr lang="en-US" sz="2400" dirty="0"/>
              <a:t>Yield Estimation = 1 − DPU</a:t>
            </a:r>
          </a:p>
          <a:p>
            <a:pPr lvl="2"/>
            <a:r>
              <a:rPr lang="en-US" dirty="0"/>
              <a:t>Example Yield Estimate for process step 1: 1 − 0.10870 = 0.90</a:t>
            </a:r>
            <a:endParaRPr lang="en-US" sz="2400" dirty="0"/>
          </a:p>
          <a:p>
            <a:pPr lvl="1"/>
            <a:r>
              <a:rPr lang="en-US" sz="2400" dirty="0"/>
              <a:t>RTY using the Yield Estimation Method</a:t>
            </a:r>
          </a:p>
          <a:p>
            <a:pPr lvl="2"/>
            <a:r>
              <a:rPr lang="en-US" dirty="0"/>
              <a:t>RTY = 0.891 × 0.91 × 0.99 × 0.979 × 0.97 = 0.76 = 76%</a:t>
            </a:r>
          </a:p>
        </p:txBody>
      </p:sp>
      <p:sp>
        <p:nvSpPr>
          <p:cNvPr id="26" name="TextBox 25"/>
          <p:cNvSpPr txBox="1"/>
          <p:nvPr/>
        </p:nvSpPr>
        <p:spPr>
          <a:xfrm>
            <a:off x="8588330" y="4427132"/>
            <a:ext cx="2438399" cy="1815882"/>
          </a:xfrm>
          <a:prstGeom prst="rect">
            <a:avLst/>
          </a:prstGeom>
          <a:noFill/>
        </p:spPr>
        <p:txBody>
          <a:bodyPr wrap="square" rtlCol="0">
            <a:spAutoFit/>
          </a:bodyPr>
          <a:lstStyle/>
          <a:p>
            <a:r>
              <a:rPr lang="en-US" sz="1400" b="1" dirty="0"/>
              <a:t>NOTE</a:t>
            </a:r>
            <a:r>
              <a:rPr lang="en-US" sz="1400" dirty="0"/>
              <a:t>: This method assumes max DPU is 1. Although this is not technically true, in practice its extremely rare to find processes with DPU greater than 1. If it is the case this method will not work.</a:t>
            </a:r>
          </a:p>
        </p:txBody>
      </p:sp>
      <p:pic>
        <p:nvPicPr>
          <p:cNvPr id="3" name="Picture 2"/>
          <p:cNvPicPr>
            <a:picLocks noChangeAspect="1"/>
          </p:cNvPicPr>
          <p:nvPr/>
        </p:nvPicPr>
        <p:blipFill>
          <a:blip r:embed="rId4"/>
          <a:stretch>
            <a:fillRect/>
          </a:stretch>
        </p:blipFill>
        <p:spPr>
          <a:xfrm>
            <a:off x="1143000" y="4427132"/>
            <a:ext cx="6803140" cy="1897547"/>
          </a:xfrm>
          <a:prstGeom prst="rect">
            <a:avLst/>
          </a:prstGeom>
        </p:spPr>
      </p:pic>
      <p:sp>
        <p:nvSpPr>
          <p:cNvPr id="6" name="Date Placeholder 5">
            <a:extLst>
              <a:ext uri="{FF2B5EF4-FFF2-40B4-BE49-F238E27FC236}">
                <a16:creationId xmlns:a16="http://schemas.microsoft.com/office/drawing/2014/main" id="{B46FD9E1-A610-4786-B73D-A997673BF8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1BACEFF-7533-4AA7-8203-7115F47204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2077DD7-B6E6-40D1-BCA9-07249672C20E}"/>
              </a:ext>
            </a:extLst>
          </p:cNvPr>
          <p:cNvSpPr>
            <a:spLocks noGrp="1"/>
          </p:cNvSpPr>
          <p:nvPr>
            <p:ph type="sldNum" sz="quarter" idx="4"/>
          </p:nvPr>
        </p:nvSpPr>
        <p:spPr/>
        <p:txBody>
          <a:bodyPr/>
          <a:lstStyle/>
          <a:p>
            <a:fld id="{28B83BC3-069B-46AF-A4E6-C99928E1A4FA}" type="slidenum">
              <a:rPr lang="en-US" smtClean="0"/>
              <a:pPr/>
              <a:t>147</a:t>
            </a:fld>
            <a:endParaRPr lang="en-US" dirty="0"/>
          </a:p>
        </p:txBody>
      </p:sp>
    </p:spTree>
    <p:custDataLst>
      <p:tags r:id="rId1"/>
    </p:custDataLst>
    <p:extLst>
      <p:ext uri="{BB962C8B-B14F-4D97-AF65-F5344CB8AC3E}">
        <p14:creationId xmlns:p14="http://schemas.microsoft.com/office/powerpoint/2010/main" val="251533712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RTY: Using First Time Yield (FTY)</a:t>
            </a:r>
          </a:p>
        </p:txBody>
      </p:sp>
      <mc:AlternateContent xmlns:mc="http://schemas.openxmlformats.org/markup-compatibility/2006" xmlns:a14="http://schemas.microsoft.com/office/drawing/2010/main">
        <mc:Choice Requires="a14">
          <p:sp>
            <p:nvSpPr>
              <p:cNvPr id="24" name="Content Placeholder 23"/>
              <p:cNvSpPr>
                <a:spLocks noGrp="1"/>
              </p:cNvSpPr>
              <p:nvPr>
                <p:ph idx="1"/>
              </p:nvPr>
            </p:nvSpPr>
            <p:spPr>
              <a:xfrm>
                <a:off x="609600" y="1143000"/>
                <a:ext cx="10160000" cy="5486400"/>
              </a:xfrm>
            </p:spPr>
            <p:txBody>
              <a:bodyPr/>
              <a:lstStyle/>
              <a:p>
                <a:r>
                  <a:rPr lang="en-US" dirty="0"/>
                  <a:t>In the previous discussion we calculated RTY using Yields calculated based on “</a:t>
                </a:r>
                <a:r>
                  <a:rPr lang="en-US" b="1" dirty="0"/>
                  <a:t>Defects</a:t>
                </a:r>
                <a:r>
                  <a:rPr lang="en-US" dirty="0"/>
                  <a:t>” per unit. What if we’re counting “</a:t>
                </a:r>
                <a:r>
                  <a:rPr lang="en-US" b="1" dirty="0"/>
                  <a:t>Defectives</a:t>
                </a:r>
                <a:r>
                  <a:rPr lang="en-US" dirty="0"/>
                  <a:t>”?</a:t>
                </a:r>
              </a:p>
              <a:p>
                <a:pPr lvl="1"/>
                <a:endParaRPr lang="en-US" b="1" dirty="0"/>
              </a:p>
              <a:p>
                <a:pPr lvl="1"/>
                <a:r>
                  <a:rPr lang="en-US" b="1" dirty="0"/>
                  <a:t>First Time Yield </a:t>
                </a:r>
                <a:r>
                  <a:rPr lang="en-US" dirty="0"/>
                  <a:t>(FTY) is the probability of producing a product or service defect free before rework</a:t>
                </a:r>
              </a:p>
              <a:p>
                <a:pPr lvl="2"/>
                <a14:m>
                  <m:oMath xmlns:m="http://schemas.openxmlformats.org/officeDocument/2006/math">
                    <m:r>
                      <m:rPr>
                        <m:sty m:val="p"/>
                      </m:rPr>
                      <a:rPr lang="en-US" b="0" i="0" smtClean="0">
                        <a:latin typeface="Cambria Math" panose="02040503050406030204" pitchFamily="18" charset="0"/>
                      </a:rPr>
                      <m:t>FTY</m:t>
                    </m:r>
                    <m:r>
                      <a:rPr lang="en-US" i="1" smtClean="0">
                        <a:latin typeface="Cambria Math" panose="02040503050406030204" pitchFamily="18" charset="0"/>
                      </a:rPr>
                      <m:t>=</m:t>
                    </m:r>
                    <m:f>
                      <m:fPr>
                        <m:ctrlPr>
                          <a:rPr lang="en-US" i="1" smtClean="0">
                            <a:latin typeface="Cambria Math" panose="02040503050406030204" pitchFamily="18" charset="0"/>
                          </a:rPr>
                        </m:ctrlPr>
                      </m:fPr>
                      <m:num>
                        <m:r>
                          <a:rPr lang="en-US" b="0" i="1" smtClean="0">
                            <a:latin typeface="Cambria Math" panose="02040503050406030204" pitchFamily="18" charset="0"/>
                          </a:rPr>
                          <m:t># </m:t>
                        </m:r>
                        <m:r>
                          <a:rPr lang="en-US" b="0" i="1" smtClean="0">
                            <a:latin typeface="Cambria Math" panose="02040503050406030204" pitchFamily="18" charset="0"/>
                          </a:rPr>
                          <m:t>𝑁𝑜𝑛</m:t>
                        </m:r>
                        <m:r>
                          <a:rPr lang="en-US" b="0" i="1" smtClean="0">
                            <a:latin typeface="Cambria Math" panose="02040503050406030204" pitchFamily="18" charset="0"/>
                          </a:rPr>
                          <m:t>−</m:t>
                        </m:r>
                        <m:r>
                          <a:rPr lang="en-US" b="0" i="1" smtClean="0">
                            <a:latin typeface="Cambria Math" panose="02040503050406030204" pitchFamily="18" charset="0"/>
                          </a:rPr>
                          <m:t>𝐷𝑒𝑓𝑒𝑐𝑡𝑖𝑣𝑒</m:t>
                        </m:r>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𝑃𝑟𝑜𝑑𝑢𝑐𝑒𝑑</m:t>
                        </m:r>
                        <m:r>
                          <a:rPr lang="en-US" b="0" i="1" smtClean="0">
                            <a:latin typeface="Cambria Math" panose="02040503050406030204" pitchFamily="18" charset="0"/>
                          </a:rPr>
                          <m:t> </m:t>
                        </m:r>
                        <m:r>
                          <a:rPr lang="en-US" b="0" i="1" smtClean="0">
                            <a:latin typeface="Cambria Math" panose="02040503050406030204" pitchFamily="18" charset="0"/>
                          </a:rPr>
                          <m:t>𝐵𝑒𝑓𝑜𝑟𝑒</m:t>
                        </m:r>
                        <m:r>
                          <a:rPr lang="en-US" b="0" i="1" smtClean="0">
                            <a:latin typeface="Cambria Math" panose="02040503050406030204" pitchFamily="18" charset="0"/>
                          </a:rPr>
                          <m:t> </m:t>
                        </m:r>
                        <m:r>
                          <a:rPr lang="en-US" b="0" i="1" smtClean="0">
                            <a:latin typeface="Cambria Math" panose="02040503050406030204" pitchFamily="18" charset="0"/>
                          </a:rPr>
                          <m:t>𝑅𝑒𝑤𝑜𝑟𝑘</m:t>
                        </m:r>
                      </m:num>
                      <m:den>
                        <m:r>
                          <a:rPr lang="en-US" b="0" i="1" smtClean="0">
                            <a:latin typeface="Cambria Math" panose="02040503050406030204" pitchFamily="18" charset="0"/>
                          </a:rPr>
                          <m:t># </m:t>
                        </m:r>
                        <m:r>
                          <a:rPr lang="en-US" b="0" i="1" smtClean="0">
                            <a:latin typeface="Cambria Math" panose="02040503050406030204" pitchFamily="18" charset="0"/>
                          </a:rPr>
                          <m:t>𝑈𝑛𝑖𝑡𝑠</m:t>
                        </m:r>
                        <m:r>
                          <a:rPr lang="en-US" b="0" i="1" smtClean="0">
                            <a:latin typeface="Cambria Math" panose="02040503050406030204" pitchFamily="18" charset="0"/>
                          </a:rPr>
                          <m:t> </m:t>
                        </m:r>
                        <m:r>
                          <a:rPr lang="en-US" b="0" i="1" smtClean="0">
                            <a:latin typeface="Cambria Math" panose="02040503050406030204" pitchFamily="18" charset="0"/>
                          </a:rPr>
                          <m:t>𝐼𝑛𝑠𝑝𝑒𝑐𝑡𝑒𝑑</m:t>
                        </m:r>
                      </m:den>
                    </m:f>
                  </m:oMath>
                </a14:m>
                <a:endParaRPr lang="en-US" dirty="0"/>
              </a:p>
              <a:p>
                <a:r>
                  <a:rPr lang="en-US" dirty="0"/>
                  <a:t>FTY is also a good measure of process performance. It accounts for the hidden factory or rework in the process. Its simply based on defective units instead of defects per unit.</a:t>
                </a:r>
              </a:p>
              <a:p>
                <a:pPr lvl="2"/>
                <a:r>
                  <a:rPr lang="en-US" dirty="0"/>
                  <a:t>You can still calculate RTY using First Time Yield: </a:t>
                </a:r>
              </a:p>
              <a:p>
                <a:pPr lvl="2"/>
                <a:r>
                  <a:rPr lang="en-US" dirty="0"/>
                  <a:t>RTY= FTY</a:t>
                </a:r>
                <a:r>
                  <a:rPr lang="en-US" baseline="-25000" dirty="0"/>
                  <a:t>1</a:t>
                </a:r>
                <a:r>
                  <a:rPr lang="en-US" dirty="0"/>
                  <a:t> * FTY</a:t>
                </a:r>
                <a:r>
                  <a:rPr lang="en-US" baseline="-25000" dirty="0"/>
                  <a:t>2</a:t>
                </a:r>
                <a:r>
                  <a:rPr lang="en-US" dirty="0"/>
                  <a:t> * FTY</a:t>
                </a:r>
                <a:r>
                  <a:rPr lang="en-US" baseline="-25000" dirty="0"/>
                  <a:t>3</a:t>
                </a:r>
                <a:r>
                  <a:rPr lang="en-US" dirty="0"/>
                  <a:t> * FTY</a:t>
                </a:r>
                <a:r>
                  <a:rPr lang="en-US" baseline="-25000" dirty="0"/>
                  <a:t>4</a:t>
                </a:r>
                <a:r>
                  <a:rPr lang="en-US" dirty="0"/>
                  <a:t> * FTY</a:t>
                </a:r>
                <a:r>
                  <a:rPr lang="en-US" baseline="-25000" dirty="0"/>
                  <a:t>5</a:t>
                </a:r>
              </a:p>
            </p:txBody>
          </p:sp>
        </mc:Choice>
        <mc:Fallback xmlns="">
          <p:sp>
            <p:nvSpPr>
              <p:cNvPr id="24" name="Content Placeholder 23"/>
              <p:cNvSpPr>
                <a:spLocks noGrp="1" noRot="1" noChangeAspect="1" noMove="1" noResize="1" noEditPoints="1" noAdjustHandles="1" noChangeArrowheads="1" noChangeShapeType="1" noTextEdit="1"/>
              </p:cNvSpPr>
              <p:nvPr>
                <p:ph idx="1"/>
              </p:nvPr>
            </p:nvSpPr>
            <p:spPr>
              <a:xfrm>
                <a:off x="609600" y="1143000"/>
                <a:ext cx="10160000" cy="5486400"/>
              </a:xfrm>
              <a:blipFill>
                <a:blip r:embed="rId4"/>
                <a:stretch>
                  <a:fillRect t="-778"/>
                </a:stretch>
              </a:blipFill>
            </p:spPr>
            <p:txBody>
              <a:bodyPr/>
              <a:lstStyle/>
              <a:p>
                <a:r>
                  <a:rPr lang="en-US">
                    <a:noFill/>
                  </a:rPr>
                  <a:t> </a:t>
                </a:r>
              </a:p>
            </p:txBody>
          </p:sp>
        </mc:Fallback>
      </mc:AlternateContent>
      <p:sp>
        <p:nvSpPr>
          <p:cNvPr id="6" name="Date Placeholder 5">
            <a:extLst>
              <a:ext uri="{FF2B5EF4-FFF2-40B4-BE49-F238E27FC236}">
                <a16:creationId xmlns:a16="http://schemas.microsoft.com/office/drawing/2014/main" id="{A506608B-0491-4D1F-9B33-AFE2F0D9FF3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7B35459-19A7-487E-B524-90C0DC44F18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102DFDA-6602-4A89-AFF2-C0912CBCE5CB}"/>
              </a:ext>
            </a:extLst>
          </p:cNvPr>
          <p:cNvSpPr>
            <a:spLocks noGrp="1"/>
          </p:cNvSpPr>
          <p:nvPr>
            <p:ph type="sldNum" sz="quarter" idx="4"/>
          </p:nvPr>
        </p:nvSpPr>
        <p:spPr/>
        <p:txBody>
          <a:bodyPr/>
          <a:lstStyle/>
          <a:p>
            <a:fld id="{28B83BC3-069B-46AF-A4E6-C99928E1A4FA}" type="slidenum">
              <a:rPr lang="en-US" smtClean="0"/>
              <a:pPr/>
              <a:t>148</a:t>
            </a:fld>
            <a:endParaRPr lang="en-US" dirty="0"/>
          </a:p>
        </p:txBody>
      </p:sp>
    </p:spTree>
    <p:custDataLst>
      <p:tags r:id="rId1"/>
    </p:custDataLst>
    <p:extLst>
      <p:ext uri="{BB962C8B-B14F-4D97-AF65-F5344CB8AC3E}">
        <p14:creationId xmlns:p14="http://schemas.microsoft.com/office/powerpoint/2010/main" val="101189278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1.3.2 Business Case and Charter</a:t>
            </a:r>
          </a:p>
        </p:txBody>
      </p:sp>
      <p:sp>
        <p:nvSpPr>
          <p:cNvPr id="6" name="Date Placeholder 5">
            <a:extLst>
              <a:ext uri="{FF2B5EF4-FFF2-40B4-BE49-F238E27FC236}">
                <a16:creationId xmlns:a16="http://schemas.microsoft.com/office/drawing/2014/main" id="{76E9DFE3-E91C-4505-AB5C-31066B4D07D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B47E760-A071-43AF-9FAF-24D7617EC03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F9A5483-F51B-4AFE-9315-49231264E4C2}"/>
              </a:ext>
            </a:extLst>
          </p:cNvPr>
          <p:cNvSpPr>
            <a:spLocks noGrp="1"/>
          </p:cNvSpPr>
          <p:nvPr>
            <p:ph type="sldNum" sz="quarter" idx="4"/>
          </p:nvPr>
        </p:nvSpPr>
        <p:spPr/>
        <p:txBody>
          <a:bodyPr/>
          <a:lstStyle/>
          <a:p>
            <a:fld id="{28B83BC3-069B-46AF-A4E6-C99928E1A4FA}" type="slidenum">
              <a:rPr lang="en-US" smtClean="0"/>
              <a:pPr/>
              <a:t>149</a:t>
            </a:fld>
            <a:endParaRPr lang="en-US" dirty="0"/>
          </a:p>
        </p:txBody>
      </p:sp>
    </p:spTree>
    <p:custDataLst>
      <p:tags r:id="rId1"/>
    </p:custDataLst>
    <p:extLst>
      <p:ext uri="{BB962C8B-B14F-4D97-AF65-F5344CB8AC3E}">
        <p14:creationId xmlns:p14="http://schemas.microsoft.com/office/powerpoint/2010/main" val="19246765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1.1.2 Six Sigma History</a:t>
            </a:r>
          </a:p>
        </p:txBody>
      </p:sp>
      <p:sp>
        <p:nvSpPr>
          <p:cNvPr id="6" name="Date Placeholder 5">
            <a:extLst>
              <a:ext uri="{FF2B5EF4-FFF2-40B4-BE49-F238E27FC236}">
                <a16:creationId xmlns:a16="http://schemas.microsoft.com/office/drawing/2014/main" id="{F4CB9E66-9F24-48BD-98FB-558E2079133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9C30599-ED0F-4C3C-8E8E-1D788F683CE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33974BB-9CF4-4D4C-8043-5A0213A92EA7}"/>
              </a:ext>
            </a:extLst>
          </p:cNvPr>
          <p:cNvSpPr>
            <a:spLocks noGrp="1"/>
          </p:cNvSpPr>
          <p:nvPr>
            <p:ph type="sldNum" sz="quarter" idx="4"/>
          </p:nvPr>
        </p:nvSpPr>
        <p:spPr/>
        <p:txBody>
          <a:bodyPr/>
          <a:lstStyle/>
          <a:p>
            <a:fld id="{28B83BC3-069B-46AF-A4E6-C99928E1A4FA}" type="slidenum">
              <a:rPr lang="en-US" smtClean="0"/>
              <a:pPr/>
              <a:t>15</a:t>
            </a:fld>
            <a:endParaRPr lang="en-US" dirty="0"/>
          </a:p>
        </p:txBody>
      </p:sp>
    </p:spTree>
    <p:custDataLst>
      <p:tags r:id="rId1"/>
    </p:custDataLst>
    <p:extLst>
      <p:ext uri="{BB962C8B-B14F-4D97-AF65-F5344CB8AC3E}">
        <p14:creationId xmlns:p14="http://schemas.microsoft.com/office/powerpoint/2010/main" val="378100535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 and Project Charter</a:t>
            </a:r>
          </a:p>
        </p:txBody>
      </p:sp>
      <p:sp>
        <p:nvSpPr>
          <p:cNvPr id="3" name="Content Placeholder 2"/>
          <p:cNvSpPr>
            <a:spLocks noGrp="1"/>
          </p:cNvSpPr>
          <p:nvPr>
            <p:ph idx="1"/>
          </p:nvPr>
        </p:nvSpPr>
        <p:spPr/>
        <p:txBody>
          <a:bodyPr>
            <a:normAutofit/>
          </a:bodyPr>
          <a:lstStyle/>
          <a:p>
            <a:pPr>
              <a:lnSpc>
                <a:spcPct val="110000"/>
              </a:lnSpc>
            </a:pPr>
            <a:r>
              <a:rPr lang="en-US" dirty="0"/>
              <a:t>Earlier we stated that DMAIC is a structured and rigorous methodology designed to be repeatedly applied to </a:t>
            </a:r>
            <a:r>
              <a:rPr lang="en-US" i="1" u="sng" dirty="0">
                <a:solidFill>
                  <a:srgbClr val="182835"/>
                </a:solidFill>
              </a:rPr>
              <a:t>any</a:t>
            </a:r>
            <a:r>
              <a:rPr lang="en-US" dirty="0"/>
              <a:t> process in order to achieve Six Sigma.</a:t>
            </a:r>
          </a:p>
          <a:p>
            <a:pPr marL="114300" indent="0">
              <a:lnSpc>
                <a:spcPct val="110000"/>
              </a:lnSpc>
              <a:buNone/>
            </a:pPr>
            <a:endParaRPr lang="en-US" dirty="0"/>
          </a:p>
          <a:p>
            <a:pPr>
              <a:lnSpc>
                <a:spcPct val="110000"/>
              </a:lnSpc>
            </a:pPr>
            <a:r>
              <a:rPr lang="en-US" dirty="0"/>
              <a:t>We also stated that DMAIC was a methodology that refers to 5 phases of a project.</a:t>
            </a:r>
          </a:p>
          <a:p>
            <a:pPr lvl="1">
              <a:lnSpc>
                <a:spcPct val="110000"/>
              </a:lnSpc>
            </a:pPr>
            <a:r>
              <a:rPr lang="en-US" dirty="0"/>
              <a:t>Define, Measure, Analyze, Improve, and Control</a:t>
            </a:r>
          </a:p>
          <a:p>
            <a:pPr marL="411480" lvl="1" indent="0">
              <a:lnSpc>
                <a:spcPct val="110000"/>
              </a:lnSpc>
              <a:buNone/>
            </a:pPr>
            <a:endParaRPr lang="en-US" dirty="0"/>
          </a:p>
          <a:p>
            <a:pPr>
              <a:lnSpc>
                <a:spcPct val="110000"/>
              </a:lnSpc>
            </a:pPr>
            <a:r>
              <a:rPr lang="en-US" dirty="0"/>
              <a:t>Given that the premise of the DMAIC methodology is project-based, we must take the necessary steps to define and initiate a project, hence the need for. . .</a:t>
            </a:r>
          </a:p>
          <a:p>
            <a:pPr lvl="1">
              <a:lnSpc>
                <a:spcPct val="110000"/>
              </a:lnSpc>
            </a:pPr>
            <a:r>
              <a:rPr lang="en-US" b="1" dirty="0">
                <a:solidFill>
                  <a:srgbClr val="182835"/>
                </a:solidFill>
              </a:rPr>
              <a:t>Project Charters</a:t>
            </a:r>
            <a:endParaRPr lang="en-US" dirty="0">
              <a:solidFill>
                <a:srgbClr val="182835"/>
              </a:solidFill>
            </a:endParaRPr>
          </a:p>
        </p:txBody>
      </p:sp>
      <p:sp>
        <p:nvSpPr>
          <p:cNvPr id="7" name="Date Placeholder 6">
            <a:extLst>
              <a:ext uri="{FF2B5EF4-FFF2-40B4-BE49-F238E27FC236}">
                <a16:creationId xmlns:a16="http://schemas.microsoft.com/office/drawing/2014/main" id="{4369FF50-C07B-4ADD-9EB3-1E41ACB3352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9879389-D28E-43E2-B1BE-416F96CFCA6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50D7DE4-7455-4619-87D7-536B4689752F}"/>
              </a:ext>
            </a:extLst>
          </p:cNvPr>
          <p:cNvSpPr>
            <a:spLocks noGrp="1"/>
          </p:cNvSpPr>
          <p:nvPr>
            <p:ph type="sldNum" sz="quarter" idx="4"/>
          </p:nvPr>
        </p:nvSpPr>
        <p:spPr/>
        <p:txBody>
          <a:bodyPr/>
          <a:lstStyle/>
          <a:p>
            <a:fld id="{28B83BC3-069B-46AF-A4E6-C99928E1A4FA}" type="slidenum">
              <a:rPr lang="en-US" smtClean="0"/>
              <a:pPr/>
              <a:t>150</a:t>
            </a:fld>
            <a:endParaRPr lang="en-US" dirty="0"/>
          </a:p>
        </p:txBody>
      </p:sp>
    </p:spTree>
    <p:custDataLst>
      <p:tags r:id="rId1"/>
    </p:custDataLst>
    <p:extLst>
      <p:ext uri="{BB962C8B-B14F-4D97-AF65-F5344CB8AC3E}">
        <p14:creationId xmlns:p14="http://schemas.microsoft.com/office/powerpoint/2010/main" val="22421676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a:t>
            </a:r>
          </a:p>
        </p:txBody>
      </p:sp>
      <p:sp>
        <p:nvSpPr>
          <p:cNvPr id="3" name="Content Placeholder 2"/>
          <p:cNvSpPr>
            <a:spLocks noGrp="1"/>
          </p:cNvSpPr>
          <p:nvPr>
            <p:ph idx="1"/>
          </p:nvPr>
        </p:nvSpPr>
        <p:spPr/>
        <p:txBody>
          <a:bodyPr>
            <a:normAutofit/>
          </a:bodyPr>
          <a:lstStyle/>
          <a:p>
            <a:pPr>
              <a:lnSpc>
                <a:spcPct val="110000"/>
              </a:lnSpc>
            </a:pPr>
            <a:r>
              <a:rPr lang="en-US" dirty="0"/>
              <a:t>The purpose of a </a:t>
            </a:r>
            <a:r>
              <a:rPr lang="en-US" b="1" dirty="0"/>
              <a:t>project charter </a:t>
            </a:r>
            <a:r>
              <a:rPr lang="en-US" dirty="0"/>
              <a:t>is to provide vital information about a project in a quick and easy-to-comprehend manner. </a:t>
            </a:r>
          </a:p>
          <a:p>
            <a:pPr marL="114300" indent="0">
              <a:lnSpc>
                <a:spcPct val="110000"/>
              </a:lnSpc>
              <a:buNone/>
            </a:pPr>
            <a:endParaRPr lang="en-US" dirty="0"/>
          </a:p>
          <a:p>
            <a:pPr>
              <a:lnSpc>
                <a:spcPct val="110000"/>
              </a:lnSpc>
            </a:pPr>
            <a:r>
              <a:rPr lang="en-US" dirty="0"/>
              <a:t>Project charters are used to get approval and buy-in for projects and initiatives as well as declaring: </a:t>
            </a:r>
          </a:p>
          <a:p>
            <a:pPr lvl="1">
              <a:lnSpc>
                <a:spcPct val="150000"/>
              </a:lnSpc>
            </a:pPr>
            <a:r>
              <a:rPr lang="en-US" dirty="0"/>
              <a:t>The scope of work </a:t>
            </a:r>
          </a:p>
          <a:p>
            <a:pPr lvl="1">
              <a:lnSpc>
                <a:spcPct val="150000"/>
              </a:lnSpc>
            </a:pPr>
            <a:r>
              <a:rPr lang="en-US" dirty="0"/>
              <a:t>Project teams </a:t>
            </a:r>
          </a:p>
          <a:p>
            <a:pPr lvl="1">
              <a:lnSpc>
                <a:spcPct val="150000"/>
              </a:lnSpc>
            </a:pPr>
            <a:r>
              <a:rPr lang="en-US" dirty="0"/>
              <a:t>Decision authorities </a:t>
            </a:r>
          </a:p>
          <a:p>
            <a:pPr lvl="1">
              <a:lnSpc>
                <a:spcPct val="150000"/>
              </a:lnSpc>
            </a:pPr>
            <a:r>
              <a:rPr lang="en-US" dirty="0"/>
              <a:t>Project lead</a:t>
            </a:r>
          </a:p>
          <a:p>
            <a:pPr lvl="1">
              <a:lnSpc>
                <a:spcPct val="150000"/>
              </a:lnSpc>
            </a:pPr>
            <a:r>
              <a:rPr lang="en-US" dirty="0"/>
              <a:t>Success measures </a:t>
            </a:r>
          </a:p>
          <a:p>
            <a:pPr marL="114300" indent="0">
              <a:buNone/>
            </a:pPr>
            <a:endParaRPr lang="en-US" sz="1000" dirty="0"/>
          </a:p>
        </p:txBody>
      </p:sp>
      <p:sp>
        <p:nvSpPr>
          <p:cNvPr id="7" name="Date Placeholder 6">
            <a:extLst>
              <a:ext uri="{FF2B5EF4-FFF2-40B4-BE49-F238E27FC236}">
                <a16:creationId xmlns:a16="http://schemas.microsoft.com/office/drawing/2014/main" id="{C51766B5-EFAC-422D-A104-C335E5EC0DC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D95B8CE-81FF-4D65-A73A-B12ECC164F2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7F8B077-7150-4B4E-9957-95DFD1AD7E26}"/>
              </a:ext>
            </a:extLst>
          </p:cNvPr>
          <p:cNvSpPr>
            <a:spLocks noGrp="1"/>
          </p:cNvSpPr>
          <p:nvPr>
            <p:ph type="sldNum" sz="quarter" idx="4"/>
          </p:nvPr>
        </p:nvSpPr>
        <p:spPr/>
        <p:txBody>
          <a:bodyPr/>
          <a:lstStyle/>
          <a:p>
            <a:fld id="{28B83BC3-069B-46AF-A4E6-C99928E1A4FA}" type="slidenum">
              <a:rPr lang="en-US" smtClean="0"/>
              <a:pPr/>
              <a:t>151</a:t>
            </a:fld>
            <a:endParaRPr lang="en-US" dirty="0"/>
          </a:p>
        </p:txBody>
      </p:sp>
    </p:spTree>
    <p:custDataLst>
      <p:tags r:id="rId1"/>
    </p:custDataLst>
    <p:extLst>
      <p:ext uri="{BB962C8B-B14F-4D97-AF65-F5344CB8AC3E}">
        <p14:creationId xmlns:p14="http://schemas.microsoft.com/office/powerpoint/2010/main" val="11989846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Template</a:t>
            </a:r>
          </a:p>
        </p:txBody>
      </p:sp>
      <p:pic>
        <p:nvPicPr>
          <p:cNvPr id="7" name="Picture 6"/>
          <p:cNvPicPr>
            <a:picLocks noChangeAspect="1"/>
          </p:cNvPicPr>
          <p:nvPr/>
        </p:nvPicPr>
        <p:blipFill>
          <a:blip r:embed="rId4"/>
          <a:stretch>
            <a:fillRect/>
          </a:stretch>
        </p:blipFill>
        <p:spPr>
          <a:xfrm>
            <a:off x="563539" y="1011044"/>
            <a:ext cx="10217212" cy="5257800"/>
          </a:xfrm>
          <a:prstGeom prst="rect">
            <a:avLst/>
          </a:prstGeom>
        </p:spPr>
      </p:pic>
      <p:sp>
        <p:nvSpPr>
          <p:cNvPr id="6" name="Date Placeholder 5">
            <a:extLst>
              <a:ext uri="{FF2B5EF4-FFF2-40B4-BE49-F238E27FC236}">
                <a16:creationId xmlns:a16="http://schemas.microsoft.com/office/drawing/2014/main" id="{2CD8D591-AE4C-4028-9ADE-9B2C20F3F2E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C30F0A-867A-4EE5-BC44-EBAD81D114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603B587-2291-4E71-8A2C-F19D86254032}"/>
              </a:ext>
            </a:extLst>
          </p:cNvPr>
          <p:cNvSpPr>
            <a:spLocks noGrp="1"/>
          </p:cNvSpPr>
          <p:nvPr>
            <p:ph type="sldNum" sz="quarter" idx="4"/>
          </p:nvPr>
        </p:nvSpPr>
        <p:spPr/>
        <p:txBody>
          <a:bodyPr/>
          <a:lstStyle/>
          <a:p>
            <a:fld id="{28B83BC3-069B-46AF-A4E6-C99928E1A4FA}" type="slidenum">
              <a:rPr lang="en-US" smtClean="0"/>
              <a:pPr/>
              <a:t>152</a:t>
            </a:fld>
            <a:endParaRPr lang="en-US" dirty="0"/>
          </a:p>
        </p:txBody>
      </p:sp>
    </p:spTree>
    <p:custDataLst>
      <p:tags r:id="rId1"/>
    </p:custDataLst>
    <p:extLst>
      <p:ext uri="{BB962C8B-B14F-4D97-AF65-F5344CB8AC3E}">
        <p14:creationId xmlns:p14="http://schemas.microsoft.com/office/powerpoint/2010/main" val="164576218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lum bright="70000" contrast="-70000"/>
          </a:blip>
          <a:stretch>
            <a:fillRect/>
          </a:stretch>
        </p:blipFill>
        <p:spPr>
          <a:xfrm>
            <a:off x="563539" y="1011044"/>
            <a:ext cx="10217212" cy="5257800"/>
          </a:xfrm>
          <a:prstGeom prst="rect">
            <a:avLst/>
          </a:prstGeom>
        </p:spPr>
      </p:pic>
      <p:sp>
        <p:nvSpPr>
          <p:cNvPr id="2" name="Title 1"/>
          <p:cNvSpPr>
            <a:spLocks noGrp="1"/>
          </p:cNvSpPr>
          <p:nvPr>
            <p:ph type="title"/>
          </p:nvPr>
        </p:nvSpPr>
        <p:spPr/>
        <p:txBody>
          <a:bodyPr/>
          <a:lstStyle/>
          <a:p>
            <a:r>
              <a:rPr lang="en-US" dirty="0"/>
              <a:t>Project Charter Key Elements</a:t>
            </a:r>
          </a:p>
        </p:txBody>
      </p:sp>
      <p:sp>
        <p:nvSpPr>
          <p:cNvPr id="9" name="Speech Bubble: Rectangle with Corners Rounded 8"/>
          <p:cNvSpPr/>
          <p:nvPr/>
        </p:nvSpPr>
        <p:spPr>
          <a:xfrm>
            <a:off x="685800" y="1089102"/>
            <a:ext cx="3276600" cy="685800"/>
          </a:xfrm>
          <a:prstGeom prst="wedgeRoundRectCallout">
            <a:avLst>
              <a:gd name="adj1" fmla="val 53785"/>
              <a:gd name="adj2" fmla="val -2042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Project title, leader and sponsor are critical components. Identifying a lead helps keep order and accountability. Without a sponsor and approval there is no project</a:t>
            </a:r>
          </a:p>
        </p:txBody>
      </p:sp>
      <p:sp>
        <p:nvSpPr>
          <p:cNvPr id="11" name="Speech Bubble: Rectangle with Corners Rounded 10"/>
          <p:cNvSpPr/>
          <p:nvPr/>
        </p:nvSpPr>
        <p:spPr>
          <a:xfrm>
            <a:off x="838200" y="2057400"/>
            <a:ext cx="45720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primary metric is vital to understanding how you are measuring project success as well as being able to establish a baseline and goal.</a:t>
            </a:r>
          </a:p>
        </p:txBody>
      </p:sp>
      <p:sp>
        <p:nvSpPr>
          <p:cNvPr id="12" name="Speech Bubble: Rectangle with Corners Rounded 11"/>
          <p:cNvSpPr/>
          <p:nvPr/>
        </p:nvSpPr>
        <p:spPr>
          <a:xfrm>
            <a:off x="838200" y="3055434"/>
            <a:ext cx="4724399" cy="685800"/>
          </a:xfrm>
          <a:prstGeom prst="wedgeRoundRectCallout">
            <a:avLst>
              <a:gd name="adj1" fmla="val -27738"/>
              <a:gd name="adj2" fmla="val -56198"/>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The problem statement is a concrete factual statement declaring the projects baseline, goal, gap to goal and gap closure. It should also be explicit about timing.</a:t>
            </a:r>
          </a:p>
        </p:txBody>
      </p:sp>
      <p:sp>
        <p:nvSpPr>
          <p:cNvPr id="13" name="Speech Bubble: Rectangle with Corners Rounded 12"/>
          <p:cNvSpPr/>
          <p:nvPr/>
        </p:nvSpPr>
        <p:spPr>
          <a:xfrm>
            <a:off x="6019800" y="3068444"/>
            <a:ext cx="3962400"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The business case </a:t>
            </a:r>
            <a:r>
              <a:rPr lang="en-US" sz="1400" b="1">
                <a:solidFill>
                  <a:schemeClr val="tx1"/>
                </a:solidFill>
              </a:rPr>
              <a:t>describes why </a:t>
            </a:r>
            <a:r>
              <a:rPr lang="en-US" sz="1400" b="1" dirty="0">
                <a:solidFill>
                  <a:schemeClr val="tx1"/>
                </a:solidFill>
              </a:rPr>
              <a:t>this project is important to the business.</a:t>
            </a:r>
          </a:p>
        </p:txBody>
      </p:sp>
      <p:sp>
        <p:nvSpPr>
          <p:cNvPr id="14" name="Speech Bubble: Rectangle with Corners Rounded 13"/>
          <p:cNvSpPr/>
          <p:nvPr/>
        </p:nvSpPr>
        <p:spPr>
          <a:xfrm>
            <a:off x="5740401" y="2057400"/>
            <a:ext cx="4927599" cy="685800"/>
          </a:xfrm>
          <a:prstGeom prst="wedgeRoundRectCallout">
            <a:avLst>
              <a:gd name="adj1" fmla="val -31042"/>
              <a:gd name="adj2" fmla="val -59450"/>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tx1"/>
                </a:solidFill>
              </a:rPr>
              <a:t>The secondary metric is a measure that help keep a project honest. Sometimes you’ll find improvement of a metric to the detriment of another. The secondary metrics helps bring visibility to this.</a:t>
            </a:r>
          </a:p>
        </p:txBody>
      </p:sp>
      <p:sp>
        <p:nvSpPr>
          <p:cNvPr id="16" name="Speech Bubble: Rectangle with Corners Rounded 15"/>
          <p:cNvSpPr/>
          <p:nvPr/>
        </p:nvSpPr>
        <p:spPr>
          <a:xfrm>
            <a:off x="1524000" y="4267200"/>
            <a:ext cx="1600200"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Be clear about the project timeline.</a:t>
            </a:r>
          </a:p>
        </p:txBody>
      </p:sp>
      <p:sp>
        <p:nvSpPr>
          <p:cNvPr id="17" name="Speech Bubble: Rectangle with Corners Rounded 16"/>
          <p:cNvSpPr/>
          <p:nvPr/>
        </p:nvSpPr>
        <p:spPr>
          <a:xfrm>
            <a:off x="3429001"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constraints and project dependencies.</a:t>
            </a:r>
          </a:p>
        </p:txBody>
      </p:sp>
      <p:sp>
        <p:nvSpPr>
          <p:cNvPr id="18" name="Speech Bubble: Rectangle with Corners Rounded 17"/>
          <p:cNvSpPr/>
          <p:nvPr/>
        </p:nvSpPr>
        <p:spPr>
          <a:xfrm>
            <a:off x="58674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project risks that the sponsor should be aware of.</a:t>
            </a:r>
          </a:p>
        </p:txBody>
      </p:sp>
      <p:sp>
        <p:nvSpPr>
          <p:cNvPr id="19" name="Speech Bubble: Rectangle with Corners Rounded 18"/>
          <p:cNvSpPr/>
          <p:nvPr/>
        </p:nvSpPr>
        <p:spPr>
          <a:xfrm>
            <a:off x="8458200" y="4267200"/>
            <a:ext cx="1981199" cy="914400"/>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any other relevant project measures.</a:t>
            </a:r>
          </a:p>
        </p:txBody>
      </p:sp>
      <p:sp>
        <p:nvSpPr>
          <p:cNvPr id="20" name="Speech Bubble: Rectangle with Corners Rounded 19"/>
          <p:cNvSpPr/>
          <p:nvPr/>
        </p:nvSpPr>
        <p:spPr>
          <a:xfrm>
            <a:off x="717395" y="570756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All formal project require approvals.</a:t>
            </a:r>
          </a:p>
        </p:txBody>
      </p:sp>
      <p:sp>
        <p:nvSpPr>
          <p:cNvPr id="21" name="Speech Bubble: Rectangle with Corners Rounded 20"/>
          <p:cNvSpPr/>
          <p:nvPr/>
        </p:nvSpPr>
        <p:spPr>
          <a:xfrm>
            <a:off x="4105197" y="5694556"/>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Identify people who have a vested interest in the project’s success.</a:t>
            </a:r>
          </a:p>
        </p:txBody>
      </p:sp>
      <p:sp>
        <p:nvSpPr>
          <p:cNvPr id="22" name="Speech Bubble: Rectangle with Corners Rounded 21"/>
          <p:cNvSpPr/>
          <p:nvPr/>
        </p:nvSpPr>
        <p:spPr>
          <a:xfrm>
            <a:off x="7499195" y="5718717"/>
            <a:ext cx="3168805" cy="474856"/>
          </a:xfrm>
          <a:prstGeom prst="wedgeRoundRectCallout">
            <a:avLst>
              <a:gd name="adj1" fmla="val -25653"/>
              <a:gd name="adj2" fmla="val -77336"/>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rPr>
              <a:t>Declare project team members and subject matter experts.</a:t>
            </a:r>
          </a:p>
        </p:txBody>
      </p:sp>
      <p:sp>
        <p:nvSpPr>
          <p:cNvPr id="6" name="Date Placeholder 5">
            <a:extLst>
              <a:ext uri="{FF2B5EF4-FFF2-40B4-BE49-F238E27FC236}">
                <a16:creationId xmlns:a16="http://schemas.microsoft.com/office/drawing/2014/main" id="{09890657-A8A0-4778-A1E4-615ACE3880DD}"/>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D2C82D65-5071-41D2-88B6-AF021BCF899E}"/>
              </a:ext>
            </a:extLst>
          </p:cNvPr>
          <p:cNvSpPr>
            <a:spLocks noGrp="1"/>
          </p:cNvSpPr>
          <p:nvPr>
            <p:ph type="ftr" sz="quarter" idx="3"/>
          </p:nvPr>
        </p:nvSpPr>
        <p:spPr/>
        <p:txBody>
          <a:bodyPr/>
          <a:lstStyle/>
          <a:p>
            <a:r>
              <a:rPr lang="en-US"/>
              <a:t>© Grand Valley State University</a:t>
            </a:r>
            <a:endParaRPr lang="en-US" sz="1600" dirty="0"/>
          </a:p>
        </p:txBody>
      </p:sp>
      <p:sp>
        <p:nvSpPr>
          <p:cNvPr id="23" name="Slide Number Placeholder 22">
            <a:extLst>
              <a:ext uri="{FF2B5EF4-FFF2-40B4-BE49-F238E27FC236}">
                <a16:creationId xmlns:a16="http://schemas.microsoft.com/office/drawing/2014/main" id="{B396F65C-3E2F-4157-BA8F-4264A5C210AC}"/>
              </a:ext>
            </a:extLst>
          </p:cNvPr>
          <p:cNvSpPr>
            <a:spLocks noGrp="1"/>
          </p:cNvSpPr>
          <p:nvPr>
            <p:ph type="sldNum" sz="quarter" idx="4"/>
          </p:nvPr>
        </p:nvSpPr>
        <p:spPr/>
        <p:txBody>
          <a:bodyPr/>
          <a:lstStyle/>
          <a:p>
            <a:fld id="{28B83BC3-069B-46AF-A4E6-C99928E1A4FA}" type="slidenum">
              <a:rPr lang="en-US" smtClean="0"/>
              <a:pPr/>
              <a:t>153</a:t>
            </a:fld>
            <a:endParaRPr lang="en-US" dirty="0"/>
          </a:p>
        </p:txBody>
      </p:sp>
    </p:spTree>
    <p:custDataLst>
      <p:tags r:id="rId1"/>
    </p:custDataLst>
    <p:extLst>
      <p:ext uri="{BB962C8B-B14F-4D97-AF65-F5344CB8AC3E}">
        <p14:creationId xmlns:p14="http://schemas.microsoft.com/office/powerpoint/2010/main" val="384667637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solidFill>
                  <a:srgbClr val="182835"/>
                </a:solidFill>
              </a:rPr>
              <a:t>Title</a:t>
            </a:r>
          </a:p>
          <a:p>
            <a:pPr lvl="1"/>
            <a:r>
              <a:rPr lang="en-US" dirty="0">
                <a:solidFill>
                  <a:srgbClr val="182835"/>
                </a:solidFill>
              </a:rPr>
              <a:t>Projects should have a name, title, or some reference that identifies them. </a:t>
            </a:r>
          </a:p>
          <a:p>
            <a:pPr lvl="1"/>
            <a:r>
              <a:rPr lang="en-US" dirty="0">
                <a:solidFill>
                  <a:srgbClr val="182835"/>
                </a:solidFill>
              </a:rPr>
              <a:t>Branding can be an important ingredient in the success of a project so be sure your project has a reference name or title.</a:t>
            </a:r>
          </a:p>
          <a:p>
            <a:pPr marL="411480" lvl="1" indent="0">
              <a:buNone/>
            </a:pPr>
            <a:r>
              <a:rPr lang="en-US" dirty="0">
                <a:solidFill>
                  <a:srgbClr val="182835"/>
                </a:solidFill>
              </a:rPr>
              <a:t> </a:t>
            </a:r>
            <a:endParaRPr lang="en-US" sz="2400" dirty="0">
              <a:solidFill>
                <a:srgbClr val="182835"/>
              </a:solidFill>
            </a:endParaRPr>
          </a:p>
          <a:p>
            <a:r>
              <a:rPr lang="en-US" dirty="0">
                <a:solidFill>
                  <a:srgbClr val="182835"/>
                </a:solidFill>
              </a:rPr>
              <a:t>Leader</a:t>
            </a:r>
          </a:p>
          <a:p>
            <a:pPr lvl="1"/>
            <a:r>
              <a:rPr lang="en-US" dirty="0">
                <a:solidFill>
                  <a:srgbClr val="182835"/>
                </a:solidFill>
              </a:rPr>
              <a:t>Any projects needs a declared leader or someone who is responsible for project’s execution and success. </a:t>
            </a:r>
          </a:p>
          <a:p>
            <a:pPr lvl="1"/>
            <a:r>
              <a:rPr lang="en-US" dirty="0">
                <a:solidFill>
                  <a:srgbClr val="182835"/>
                </a:solidFill>
              </a:rPr>
              <a:t>You may hear references to RACI throughout in your Six Sigma journey. </a:t>
            </a:r>
          </a:p>
          <a:p>
            <a:pPr lvl="1"/>
            <a:r>
              <a:rPr lang="en-US" b="1" dirty="0">
                <a:solidFill>
                  <a:srgbClr val="182835"/>
                </a:solidFill>
              </a:rPr>
              <a:t>RACI</a:t>
            </a:r>
            <a:r>
              <a:rPr lang="en-US" dirty="0">
                <a:solidFill>
                  <a:srgbClr val="182835"/>
                </a:solidFill>
              </a:rPr>
              <a:t> stands for </a:t>
            </a:r>
            <a:r>
              <a:rPr lang="en-US" b="1" dirty="0">
                <a:solidFill>
                  <a:srgbClr val="182835"/>
                </a:solidFill>
              </a:rPr>
              <a:t>R</a:t>
            </a:r>
            <a:r>
              <a:rPr lang="en-US" dirty="0">
                <a:solidFill>
                  <a:srgbClr val="182835"/>
                </a:solidFill>
              </a:rPr>
              <a:t>esponsible, </a:t>
            </a:r>
            <a:r>
              <a:rPr lang="en-US" b="1" dirty="0">
                <a:solidFill>
                  <a:srgbClr val="182835"/>
                </a:solidFill>
              </a:rPr>
              <a:t>A</a:t>
            </a:r>
            <a:r>
              <a:rPr lang="en-US" dirty="0">
                <a:solidFill>
                  <a:srgbClr val="182835"/>
                </a:solidFill>
              </a:rPr>
              <a:t>ccountable, </a:t>
            </a:r>
            <a:r>
              <a:rPr lang="en-US" b="1" dirty="0">
                <a:solidFill>
                  <a:srgbClr val="182835"/>
                </a:solidFill>
              </a:rPr>
              <a:t>C</a:t>
            </a:r>
            <a:r>
              <a:rPr lang="en-US" dirty="0">
                <a:solidFill>
                  <a:srgbClr val="182835"/>
                </a:solidFill>
              </a:rPr>
              <a:t>onsulted, </a:t>
            </a:r>
            <a:r>
              <a:rPr lang="en-US" b="1" dirty="0">
                <a:solidFill>
                  <a:srgbClr val="182835"/>
                </a:solidFill>
              </a:rPr>
              <a:t>I</a:t>
            </a:r>
            <a:r>
              <a:rPr lang="en-US" dirty="0">
                <a:solidFill>
                  <a:srgbClr val="182835"/>
                </a:solidFill>
              </a:rPr>
              <a:t>nformed and identifies the people that play those roles. </a:t>
            </a:r>
          </a:p>
          <a:p>
            <a:pPr lvl="1"/>
            <a:r>
              <a:rPr lang="en-US" dirty="0">
                <a:solidFill>
                  <a:srgbClr val="182835"/>
                </a:solidFill>
              </a:rPr>
              <a:t>Every project must have declared leaders indicating who is responsible and who is accountable. </a:t>
            </a:r>
          </a:p>
          <a:p>
            <a:endParaRPr lang="en-US" dirty="0">
              <a:solidFill>
                <a:srgbClr val="182835"/>
              </a:solidFill>
            </a:endParaRPr>
          </a:p>
          <a:p>
            <a:endParaRPr lang="en-US" dirty="0">
              <a:solidFill>
                <a:srgbClr val="182835"/>
              </a:solidFill>
            </a:endParaRPr>
          </a:p>
        </p:txBody>
      </p:sp>
      <p:sp>
        <p:nvSpPr>
          <p:cNvPr id="6" name="Date Placeholder 5">
            <a:extLst>
              <a:ext uri="{FF2B5EF4-FFF2-40B4-BE49-F238E27FC236}">
                <a16:creationId xmlns:a16="http://schemas.microsoft.com/office/drawing/2014/main" id="{1EB6F9A7-F0C3-4332-A27E-416DDADFC0E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5720F6C-CC0F-4174-9FF7-0D25D3014DA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151C80B-BC0D-4D01-A5F0-212DA5D8AEEB}"/>
              </a:ext>
            </a:extLst>
          </p:cNvPr>
          <p:cNvSpPr>
            <a:spLocks noGrp="1"/>
          </p:cNvSpPr>
          <p:nvPr>
            <p:ph type="sldNum" sz="quarter" idx="4"/>
          </p:nvPr>
        </p:nvSpPr>
        <p:spPr/>
        <p:txBody>
          <a:bodyPr/>
          <a:lstStyle/>
          <a:p>
            <a:fld id="{28B83BC3-069B-46AF-A4E6-C99928E1A4FA}" type="slidenum">
              <a:rPr lang="en-US" smtClean="0"/>
              <a:pPr/>
              <a:t>154</a:t>
            </a:fld>
            <a:endParaRPr lang="en-US" dirty="0"/>
          </a:p>
        </p:txBody>
      </p:sp>
    </p:spTree>
    <p:custDataLst>
      <p:tags r:id="rId1"/>
    </p:custDataLst>
    <p:extLst>
      <p:ext uri="{BB962C8B-B14F-4D97-AF65-F5344CB8AC3E}">
        <p14:creationId xmlns:p14="http://schemas.microsoft.com/office/powerpoint/2010/main" val="3296414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Business Case</a:t>
            </a:r>
          </a:p>
          <a:p>
            <a:pPr lvl="1">
              <a:lnSpc>
                <a:spcPct val="110000"/>
              </a:lnSpc>
            </a:pPr>
            <a:r>
              <a:rPr lang="en-US" sz="2400" dirty="0"/>
              <a:t>A </a:t>
            </a:r>
            <a:r>
              <a:rPr lang="en-US" sz="2400" b="1" dirty="0"/>
              <a:t>business case </a:t>
            </a:r>
            <a:r>
              <a:rPr lang="en-US" sz="2400" dirty="0"/>
              <a:t>is the quantifiable reason why the project is important.</a:t>
            </a:r>
          </a:p>
          <a:p>
            <a:pPr marL="411480" lvl="1" indent="0">
              <a:lnSpc>
                <a:spcPct val="110000"/>
              </a:lnSpc>
              <a:buNone/>
            </a:pPr>
            <a:endParaRPr lang="en-US" sz="2400" dirty="0"/>
          </a:p>
          <a:p>
            <a:pPr lvl="1">
              <a:lnSpc>
                <a:spcPct val="110000"/>
              </a:lnSpc>
            </a:pPr>
            <a:r>
              <a:rPr lang="en-US" sz="2400" dirty="0"/>
              <a:t>Business cases help shed light on problems. They explain why a business should care.</a:t>
            </a:r>
          </a:p>
          <a:p>
            <a:pPr marL="411480" lvl="1" indent="0">
              <a:lnSpc>
                <a:spcPct val="110000"/>
              </a:lnSpc>
              <a:buNone/>
            </a:pPr>
            <a:endParaRPr lang="en-US" sz="2400" dirty="0"/>
          </a:p>
          <a:p>
            <a:pPr lvl="1">
              <a:lnSpc>
                <a:spcPct val="110000"/>
              </a:lnSpc>
            </a:pPr>
            <a:r>
              <a:rPr lang="en-US" sz="2400" dirty="0"/>
              <a:t>Business cases must be quantified and stated succinctly.</a:t>
            </a:r>
          </a:p>
          <a:p>
            <a:pPr marL="411480" lvl="1" indent="0">
              <a:lnSpc>
                <a:spcPct val="110000"/>
              </a:lnSpc>
              <a:buNone/>
            </a:pPr>
            <a:endParaRPr lang="en-US" sz="2400" dirty="0"/>
          </a:p>
          <a:p>
            <a:pPr lvl="1">
              <a:lnSpc>
                <a:spcPct val="110000"/>
              </a:lnSpc>
            </a:pPr>
            <a:r>
              <a:rPr lang="en-US" sz="2400" dirty="0"/>
              <a:t>COPQ is a key method of quantification for any business case.</a:t>
            </a:r>
          </a:p>
        </p:txBody>
      </p:sp>
      <p:sp>
        <p:nvSpPr>
          <p:cNvPr id="6" name="Date Placeholder 5">
            <a:extLst>
              <a:ext uri="{FF2B5EF4-FFF2-40B4-BE49-F238E27FC236}">
                <a16:creationId xmlns:a16="http://schemas.microsoft.com/office/drawing/2014/main" id="{DF75C06D-CBC9-466A-98E1-E2BA89FBEEE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24F5D5D-DEE2-47B0-8499-A0DA0CD65B1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9C1EA29-B729-4800-A80C-659F02833A55}"/>
              </a:ext>
            </a:extLst>
          </p:cNvPr>
          <p:cNvSpPr>
            <a:spLocks noGrp="1"/>
          </p:cNvSpPr>
          <p:nvPr>
            <p:ph type="sldNum" sz="quarter" idx="4"/>
          </p:nvPr>
        </p:nvSpPr>
        <p:spPr/>
        <p:txBody>
          <a:bodyPr/>
          <a:lstStyle/>
          <a:p>
            <a:fld id="{28B83BC3-069B-46AF-A4E6-C99928E1A4FA}" type="slidenum">
              <a:rPr lang="en-US" smtClean="0"/>
              <a:pPr/>
              <a:t>155</a:t>
            </a:fld>
            <a:endParaRPr lang="en-US" dirty="0"/>
          </a:p>
        </p:txBody>
      </p:sp>
    </p:spTree>
    <p:custDataLst>
      <p:tags r:id="rId1"/>
    </p:custDataLst>
    <p:extLst>
      <p:ext uri="{BB962C8B-B14F-4D97-AF65-F5344CB8AC3E}">
        <p14:creationId xmlns:p14="http://schemas.microsoft.com/office/powerpoint/2010/main" val="294278781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Problem Statement and Objective</a:t>
            </a:r>
          </a:p>
          <a:p>
            <a:pPr lvl="1"/>
            <a:r>
              <a:rPr lang="en-US" dirty="0"/>
              <a:t>A properly written problem statement has an objective statement woven into it. </a:t>
            </a:r>
          </a:p>
          <a:p>
            <a:pPr lvl="1"/>
            <a:r>
              <a:rPr lang="en-US" dirty="0"/>
              <a:t>There should be no question as to the current state or the goal. </a:t>
            </a:r>
          </a:p>
          <a:p>
            <a:pPr lvl="1"/>
            <a:r>
              <a:rPr lang="en-US" dirty="0"/>
              <a:t>A gap should be declared, the gap being the difference between the present state and the goal state.</a:t>
            </a:r>
          </a:p>
          <a:p>
            <a:pPr lvl="1"/>
            <a:r>
              <a:rPr lang="en-US" dirty="0"/>
              <a:t>The project objective should be to close the gap or reduce the gap by some reasonable amount.</a:t>
            </a:r>
          </a:p>
          <a:p>
            <a:pPr lvl="1"/>
            <a:r>
              <a:rPr lang="en-US" dirty="0"/>
              <a:t>Valuation or COPQ is the monetary value assigned to the gap. </a:t>
            </a:r>
          </a:p>
          <a:p>
            <a:pPr lvl="1"/>
            <a:r>
              <a:rPr lang="en-US" dirty="0"/>
              <a:t>Lastly, a well-written problem statement refers to a timeline expected to be met. </a:t>
            </a:r>
          </a:p>
        </p:txBody>
      </p:sp>
      <p:sp>
        <p:nvSpPr>
          <p:cNvPr id="6" name="Date Placeholder 5">
            <a:extLst>
              <a:ext uri="{FF2B5EF4-FFF2-40B4-BE49-F238E27FC236}">
                <a16:creationId xmlns:a16="http://schemas.microsoft.com/office/drawing/2014/main" id="{5CF60A18-99E4-4B6B-BCB3-127DD201E33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6637DB1-ED64-41C0-8D74-B22356782A5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0B6813B-BC57-4A28-8F94-72E28E3E4ADC}"/>
              </a:ext>
            </a:extLst>
          </p:cNvPr>
          <p:cNvSpPr>
            <a:spLocks noGrp="1"/>
          </p:cNvSpPr>
          <p:nvPr>
            <p:ph type="sldNum" sz="quarter" idx="4"/>
          </p:nvPr>
        </p:nvSpPr>
        <p:spPr/>
        <p:txBody>
          <a:bodyPr/>
          <a:lstStyle/>
          <a:p>
            <a:fld id="{28B83BC3-069B-46AF-A4E6-C99928E1A4FA}" type="slidenum">
              <a:rPr lang="en-US" smtClean="0"/>
              <a:pPr/>
              <a:t>156</a:t>
            </a:fld>
            <a:endParaRPr lang="en-US" dirty="0"/>
          </a:p>
        </p:txBody>
      </p:sp>
    </p:spTree>
    <p:custDataLst>
      <p:tags r:id="rId1"/>
    </p:custDataLst>
    <p:extLst>
      <p:ext uri="{BB962C8B-B14F-4D97-AF65-F5344CB8AC3E}">
        <p14:creationId xmlns:p14="http://schemas.microsoft.com/office/powerpoint/2010/main" val="18672828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Problem Statement Examples</a:t>
            </a:r>
          </a:p>
        </p:txBody>
      </p:sp>
      <p:sp>
        <p:nvSpPr>
          <p:cNvPr id="5" name="Content Placeholder 4">
            <a:extLst>
              <a:ext uri="{FF2B5EF4-FFF2-40B4-BE49-F238E27FC236}">
                <a16:creationId xmlns:a16="http://schemas.microsoft.com/office/drawing/2014/main" id="{CBB1BE2F-40BC-408B-AF60-42484BF33CE7}"/>
              </a:ext>
            </a:extLst>
          </p:cNvPr>
          <p:cNvSpPr>
            <a:spLocks noGrp="1"/>
          </p:cNvSpPr>
          <p:nvPr>
            <p:ph idx="1"/>
          </p:nvPr>
        </p:nvSpPr>
        <p:spPr/>
        <p:txBody>
          <a:bodyPr/>
          <a:lstStyle/>
          <a:p>
            <a:r>
              <a:rPr lang="en-US" dirty="0"/>
              <a:t>Currently, process defect rates are 17% with a goal of 2%. This represents a gap of 15%, costing the business $7.4 million dollars. The goal of this project is to reduce this gap by 50% before Nov 2019 putting process defect rates at 9.5% and saving $3.7MM. </a:t>
            </a:r>
          </a:p>
          <a:p>
            <a:endParaRPr lang="en-US" dirty="0"/>
          </a:p>
          <a:p>
            <a:r>
              <a:rPr lang="en-US" dirty="0"/>
              <a:t>Process cycle time has averaged 64 minutes since Q1 2019. However, production requirements put the cycle time goals at 48 min. This 16-min gap is estimated to cost the business $296,000. The goal of this project is reduce cycle time by 16 min. by Q4 2019 and capture all $296,000 cost savings.</a:t>
            </a:r>
          </a:p>
          <a:p>
            <a:endParaRPr lang="en-US" dirty="0"/>
          </a:p>
        </p:txBody>
      </p:sp>
      <p:sp>
        <p:nvSpPr>
          <p:cNvPr id="6" name="Date Placeholder 5">
            <a:extLst>
              <a:ext uri="{FF2B5EF4-FFF2-40B4-BE49-F238E27FC236}">
                <a16:creationId xmlns:a16="http://schemas.microsoft.com/office/drawing/2014/main" id="{2AB858F4-8A95-450D-AFAE-F27EEB9D334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F516492-DD7D-4EF2-98F3-6C61D7D12EF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452C7AD-ACD6-400A-80A2-FE6EDE990D93}"/>
              </a:ext>
            </a:extLst>
          </p:cNvPr>
          <p:cNvSpPr>
            <a:spLocks noGrp="1"/>
          </p:cNvSpPr>
          <p:nvPr>
            <p:ph type="sldNum" sz="quarter" idx="4"/>
          </p:nvPr>
        </p:nvSpPr>
        <p:spPr/>
        <p:txBody>
          <a:bodyPr/>
          <a:lstStyle/>
          <a:p>
            <a:fld id="{28B83BC3-069B-46AF-A4E6-C99928E1A4FA}" type="slidenum">
              <a:rPr lang="en-US" smtClean="0"/>
              <a:pPr/>
              <a:t>157</a:t>
            </a:fld>
            <a:endParaRPr lang="en-US" dirty="0"/>
          </a:p>
        </p:txBody>
      </p:sp>
    </p:spTree>
    <p:custDataLst>
      <p:tags r:id="rId1"/>
    </p:custDataLst>
    <p:extLst>
      <p:ext uri="{BB962C8B-B14F-4D97-AF65-F5344CB8AC3E}">
        <p14:creationId xmlns:p14="http://schemas.microsoft.com/office/powerpoint/2010/main" val="64806017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Metrics</a:t>
            </a:r>
          </a:p>
          <a:p>
            <a:pPr lvl="1">
              <a:lnSpc>
                <a:spcPct val="150000"/>
              </a:lnSpc>
            </a:pPr>
            <a:r>
              <a:rPr lang="en-US" sz="2400" dirty="0"/>
              <a:t>A measure of success is an absolute for any project. </a:t>
            </a:r>
          </a:p>
          <a:p>
            <a:pPr lvl="1">
              <a:lnSpc>
                <a:spcPct val="150000"/>
              </a:lnSpc>
            </a:pPr>
            <a:r>
              <a:rPr lang="en-US" sz="2400" dirty="0"/>
              <a:t>Metrics give clarity to the purpose of the work.</a:t>
            </a:r>
          </a:p>
          <a:p>
            <a:pPr lvl="1">
              <a:lnSpc>
                <a:spcPct val="150000"/>
              </a:lnSpc>
            </a:pPr>
            <a:r>
              <a:rPr lang="en-US" sz="2400" dirty="0"/>
              <a:t>Metrics establish how the initiative will be judged.</a:t>
            </a:r>
          </a:p>
          <a:p>
            <a:pPr lvl="1">
              <a:lnSpc>
                <a:spcPct val="150000"/>
              </a:lnSpc>
            </a:pPr>
            <a:r>
              <a:rPr lang="en-US" sz="2400" dirty="0"/>
              <a:t>Metrics establish a baseline or “starting point.”</a:t>
            </a:r>
          </a:p>
          <a:p>
            <a:pPr lvl="1">
              <a:lnSpc>
                <a:spcPct val="150000"/>
              </a:lnSpc>
            </a:pPr>
            <a:r>
              <a:rPr lang="en-US" sz="2400" dirty="0"/>
              <a:t>For Six Sigma projects…</a:t>
            </a:r>
            <a:r>
              <a:rPr lang="en-US" b="1" dirty="0">
                <a:solidFill>
                  <a:srgbClr val="182835"/>
                </a:solidFill>
              </a:rPr>
              <a:t>metrics are mandatory!</a:t>
            </a:r>
          </a:p>
        </p:txBody>
      </p:sp>
      <p:sp>
        <p:nvSpPr>
          <p:cNvPr id="7" name="Date Placeholder 6">
            <a:extLst>
              <a:ext uri="{FF2B5EF4-FFF2-40B4-BE49-F238E27FC236}">
                <a16:creationId xmlns:a16="http://schemas.microsoft.com/office/drawing/2014/main" id="{C71BC0C2-F056-4194-B2CC-71884D49F2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C6006D-5780-4E78-87EC-067A463FCA8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2DEB02F-760C-40BD-9D9E-4F0A24CEFB72}"/>
              </a:ext>
            </a:extLst>
          </p:cNvPr>
          <p:cNvSpPr>
            <a:spLocks noGrp="1"/>
          </p:cNvSpPr>
          <p:nvPr>
            <p:ph type="sldNum" sz="quarter" idx="4"/>
          </p:nvPr>
        </p:nvSpPr>
        <p:spPr/>
        <p:txBody>
          <a:bodyPr/>
          <a:lstStyle/>
          <a:p>
            <a:fld id="{28B83BC3-069B-46AF-A4E6-C99928E1A4FA}" type="slidenum">
              <a:rPr lang="en-US" smtClean="0"/>
              <a:pPr/>
              <a:t>158</a:t>
            </a:fld>
            <a:endParaRPr lang="en-US" dirty="0"/>
          </a:p>
        </p:txBody>
      </p:sp>
    </p:spTree>
    <p:custDataLst>
      <p:tags r:id="rId1"/>
    </p:custDataLst>
    <p:extLst>
      <p:ext uri="{BB962C8B-B14F-4D97-AF65-F5344CB8AC3E}">
        <p14:creationId xmlns:p14="http://schemas.microsoft.com/office/powerpoint/2010/main" val="261913964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fontScale="92500" lnSpcReduction="10000"/>
          </a:bodyPr>
          <a:lstStyle/>
          <a:p>
            <a:r>
              <a:rPr lang="en-US" sz="2600" dirty="0"/>
              <a:t>Primary Metric</a:t>
            </a:r>
          </a:p>
          <a:p>
            <a:pPr lvl="1"/>
            <a:r>
              <a:rPr lang="en-US" sz="2400" dirty="0"/>
              <a:t>The </a:t>
            </a:r>
            <a:r>
              <a:rPr lang="en-US" sz="2400" b="1" dirty="0"/>
              <a:t>primary metric </a:t>
            </a:r>
            <a:r>
              <a:rPr lang="en-US" sz="2400" dirty="0"/>
              <a:t>is a generic term for a Six Sigma project's most important measure of success. The primary metric is defined by the Black Belt, GB, MBB, or Champion. </a:t>
            </a:r>
          </a:p>
          <a:p>
            <a:pPr lvl="1"/>
            <a:r>
              <a:rPr lang="en-US" sz="2400" dirty="0"/>
              <a:t>A primary metric is an absolute MUST for any project and it should not be taken lightly. Here are a few characteristics of good primary metrics.</a:t>
            </a:r>
          </a:p>
          <a:p>
            <a:pPr lvl="1"/>
            <a:r>
              <a:rPr lang="en-US" sz="2400" dirty="0"/>
              <a:t>Primary metrics should be:</a:t>
            </a:r>
          </a:p>
          <a:p>
            <a:pPr lvl="2"/>
            <a:r>
              <a:rPr lang="en-US" sz="2200" dirty="0"/>
              <a:t>tied to the problem statement</a:t>
            </a:r>
          </a:p>
          <a:p>
            <a:pPr lvl="2"/>
            <a:r>
              <a:rPr lang="en-US" sz="2200" dirty="0"/>
              <a:t>measureable</a:t>
            </a:r>
          </a:p>
          <a:p>
            <a:pPr lvl="2"/>
            <a:r>
              <a:rPr lang="en-US" sz="2200" dirty="0"/>
              <a:t>expressed with an equation</a:t>
            </a:r>
          </a:p>
          <a:p>
            <a:pPr lvl="2"/>
            <a:r>
              <a:rPr lang="en-US" sz="2200" dirty="0"/>
              <a:t>aligned to business objectives</a:t>
            </a:r>
          </a:p>
          <a:p>
            <a:pPr lvl="2"/>
            <a:r>
              <a:rPr lang="en-US" sz="2200" dirty="0"/>
              <a:t>tracked at the proper frequency (hourly, daily, weekly, monthly etc.)</a:t>
            </a:r>
          </a:p>
          <a:p>
            <a:pPr lvl="2"/>
            <a:r>
              <a:rPr lang="en-US" sz="2200" dirty="0"/>
              <a:t>expressed pictorially over time with a run chart, time series, or control chart</a:t>
            </a:r>
          </a:p>
          <a:p>
            <a:pPr lvl="2"/>
            <a:r>
              <a:rPr lang="en-US" sz="2200" dirty="0"/>
              <a:t>validated with an MSA.</a:t>
            </a:r>
          </a:p>
          <a:p>
            <a:endParaRPr lang="en-US" dirty="0"/>
          </a:p>
        </p:txBody>
      </p:sp>
      <p:sp>
        <p:nvSpPr>
          <p:cNvPr id="7" name="Date Placeholder 6">
            <a:extLst>
              <a:ext uri="{FF2B5EF4-FFF2-40B4-BE49-F238E27FC236}">
                <a16:creationId xmlns:a16="http://schemas.microsoft.com/office/drawing/2014/main" id="{D690814B-FD8B-49BF-803A-F7B205DF6C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2EF827F-B362-4A1A-BB98-D8B40602CC0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2B12D1-313A-45E7-A78E-C1D4B77540A7}"/>
              </a:ext>
            </a:extLst>
          </p:cNvPr>
          <p:cNvSpPr>
            <a:spLocks noGrp="1"/>
          </p:cNvSpPr>
          <p:nvPr>
            <p:ph type="sldNum" sz="quarter" idx="4"/>
          </p:nvPr>
        </p:nvSpPr>
        <p:spPr/>
        <p:txBody>
          <a:bodyPr/>
          <a:lstStyle/>
          <a:p>
            <a:fld id="{28B83BC3-069B-46AF-A4E6-C99928E1A4FA}" type="slidenum">
              <a:rPr lang="en-US" smtClean="0"/>
              <a:pPr/>
              <a:t>159</a:t>
            </a:fld>
            <a:endParaRPr lang="en-US" dirty="0"/>
          </a:p>
        </p:txBody>
      </p:sp>
    </p:spTree>
    <p:custDataLst>
      <p:tags r:id="rId1"/>
    </p:custDataLst>
    <p:extLst>
      <p:ext uri="{BB962C8B-B14F-4D97-AF65-F5344CB8AC3E}">
        <p14:creationId xmlns:p14="http://schemas.microsoft.com/office/powerpoint/2010/main" val="3106607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grpSp>
        <p:nvGrpSpPr>
          <p:cNvPr id="7" name="Group 6"/>
          <p:cNvGrpSpPr/>
          <p:nvPr/>
        </p:nvGrpSpPr>
        <p:grpSpPr>
          <a:xfrm>
            <a:off x="812800" y="1219200"/>
            <a:ext cx="9753600" cy="5257800"/>
            <a:chOff x="152400" y="1143000"/>
            <a:chExt cx="8229600" cy="4180596"/>
          </a:xfrm>
        </p:grpSpPr>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143000"/>
              <a:ext cx="8229600" cy="4180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010400" y="2745581"/>
              <a:ext cx="6858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grpSp>
      <p:sp>
        <p:nvSpPr>
          <p:cNvPr id="6" name="Date Placeholder 5">
            <a:extLst>
              <a:ext uri="{FF2B5EF4-FFF2-40B4-BE49-F238E27FC236}">
                <a16:creationId xmlns:a16="http://schemas.microsoft.com/office/drawing/2014/main" id="{BDDE239D-2670-4057-B9A9-B6ADB3BD710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FD27AC6-5453-40B2-9CA5-0C7BAD27D5B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0C6B012-FB7B-4AE1-A55C-34B8DBF95843}"/>
              </a:ext>
            </a:extLst>
          </p:cNvPr>
          <p:cNvSpPr>
            <a:spLocks noGrp="1"/>
          </p:cNvSpPr>
          <p:nvPr>
            <p:ph type="sldNum" sz="quarter" idx="4"/>
          </p:nvPr>
        </p:nvSpPr>
        <p:spPr/>
        <p:txBody>
          <a:bodyPr/>
          <a:lstStyle/>
          <a:p>
            <a:fld id="{28B83BC3-069B-46AF-A4E6-C99928E1A4FA}" type="slidenum">
              <a:rPr lang="en-US" smtClean="0"/>
              <a:pPr/>
              <a:t>16</a:t>
            </a:fld>
            <a:endParaRPr lang="en-US" dirty="0"/>
          </a:p>
        </p:txBody>
      </p:sp>
    </p:spTree>
    <p:custDataLst>
      <p:tags r:id="rId1"/>
    </p:custDataLst>
    <p:extLst>
      <p:ext uri="{BB962C8B-B14F-4D97-AF65-F5344CB8AC3E}">
        <p14:creationId xmlns:p14="http://schemas.microsoft.com/office/powerpoint/2010/main" val="83544419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The primary metric is the reason for your work.</a:t>
            </a:r>
          </a:p>
          <a:p>
            <a:pPr marL="114300" indent="0">
              <a:buNone/>
            </a:pPr>
            <a:endParaRPr lang="en-US" dirty="0"/>
          </a:p>
          <a:p>
            <a:r>
              <a:rPr lang="en-US" dirty="0"/>
              <a:t>It is the success indicator.</a:t>
            </a:r>
          </a:p>
          <a:p>
            <a:pPr marL="114300" indent="0">
              <a:buNone/>
            </a:pPr>
            <a:endParaRPr lang="en-US" dirty="0"/>
          </a:p>
          <a:p>
            <a:r>
              <a:rPr lang="en-US" dirty="0"/>
              <a:t>It is your beacon. </a:t>
            </a:r>
          </a:p>
          <a:p>
            <a:pPr marL="114300" indent="0">
              <a:buNone/>
            </a:pPr>
            <a:endParaRPr lang="en-US" dirty="0"/>
          </a:p>
          <a:p>
            <a:r>
              <a:rPr lang="en-US" dirty="0"/>
              <a:t>The primary metric is of utmost importance and should be improved, </a:t>
            </a:r>
            <a:r>
              <a:rPr lang="en-US" b="1" dirty="0"/>
              <a:t>but</a:t>
            </a:r>
            <a:r>
              <a:rPr lang="en-US" dirty="0"/>
              <a:t> not at the expense of your secondary metric. </a:t>
            </a:r>
          </a:p>
        </p:txBody>
      </p:sp>
      <p:sp>
        <p:nvSpPr>
          <p:cNvPr id="7" name="Date Placeholder 6">
            <a:extLst>
              <a:ext uri="{FF2B5EF4-FFF2-40B4-BE49-F238E27FC236}">
                <a16:creationId xmlns:a16="http://schemas.microsoft.com/office/drawing/2014/main" id="{0C810EE1-27FA-4696-8A15-6ABB6253839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A7813F2-D32A-4B50-AA15-9E28B8723FA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4D01E7-8DB4-43B0-BD44-B6471C560020}"/>
              </a:ext>
            </a:extLst>
          </p:cNvPr>
          <p:cNvSpPr>
            <a:spLocks noGrp="1"/>
          </p:cNvSpPr>
          <p:nvPr>
            <p:ph type="sldNum" sz="quarter" idx="4"/>
          </p:nvPr>
        </p:nvSpPr>
        <p:spPr/>
        <p:txBody>
          <a:bodyPr/>
          <a:lstStyle/>
          <a:p>
            <a:fld id="{28B83BC3-069B-46AF-A4E6-C99928E1A4FA}" type="slidenum">
              <a:rPr lang="en-US" smtClean="0"/>
              <a:pPr/>
              <a:t>160</a:t>
            </a:fld>
            <a:endParaRPr lang="en-US" dirty="0"/>
          </a:p>
        </p:txBody>
      </p:sp>
    </p:spTree>
    <p:custDataLst>
      <p:tags r:id="rId1"/>
    </p:custDataLst>
    <p:extLst>
      <p:ext uri="{BB962C8B-B14F-4D97-AF65-F5344CB8AC3E}">
        <p14:creationId xmlns:p14="http://schemas.microsoft.com/office/powerpoint/2010/main" val="20262615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rmAutofit/>
          </a:bodyPr>
          <a:lstStyle/>
          <a:p>
            <a:r>
              <a:rPr lang="en-US" dirty="0"/>
              <a:t>Secondary Metric</a:t>
            </a:r>
          </a:p>
          <a:p>
            <a:pPr lvl="1"/>
            <a:r>
              <a:rPr lang="en-US" dirty="0"/>
              <a:t>The </a:t>
            </a:r>
            <a:r>
              <a:rPr lang="en-US" b="1" dirty="0"/>
              <a:t>secondary metric </a:t>
            </a:r>
            <a:r>
              <a:rPr lang="en-US" dirty="0"/>
              <a:t>is the thing you do not want sacrificed on behalf of a primary improvement. </a:t>
            </a:r>
          </a:p>
          <a:p>
            <a:pPr lvl="1"/>
            <a:r>
              <a:rPr lang="en-US" dirty="0"/>
              <a:t>A secondary metric is one that makes sure problems are not just "changing forms" or "moving around." </a:t>
            </a:r>
          </a:p>
          <a:p>
            <a:pPr lvl="1"/>
            <a:r>
              <a:rPr lang="en-US" dirty="0"/>
              <a:t>The secondary metric keeps us honest and ensures we are not sacrificing too much for our primary metric. </a:t>
            </a:r>
          </a:p>
          <a:p>
            <a:pPr lvl="1"/>
            <a:r>
              <a:rPr lang="en-US" dirty="0"/>
              <a:t>If your primary metric is a cost or speed metric, then your </a:t>
            </a:r>
            <a:r>
              <a:rPr lang="en-US" b="1" dirty="0"/>
              <a:t>secondary metric</a:t>
            </a:r>
            <a:r>
              <a:rPr lang="en-US" dirty="0"/>
              <a:t> should probably be some quality measure.</a:t>
            </a:r>
          </a:p>
          <a:p>
            <a:pPr lvl="2"/>
            <a:r>
              <a:rPr lang="en-US" dirty="0"/>
              <a:t>Example: If you were accountable for saving energy in an office building and your primary metric was energy consumption then you </a:t>
            </a:r>
            <a:r>
              <a:rPr lang="en-US" i="1" dirty="0"/>
              <a:t>could </a:t>
            </a:r>
            <a:r>
              <a:rPr lang="en-US" dirty="0"/>
              <a:t>shut off all the lights and the HVAC system and save tons of energy. . .except that your secondary metrics are probably comfort and functionality of the work environment. </a:t>
            </a:r>
          </a:p>
          <a:p>
            <a:endParaRPr lang="en-US" dirty="0"/>
          </a:p>
        </p:txBody>
      </p:sp>
      <p:sp>
        <p:nvSpPr>
          <p:cNvPr id="7" name="Date Placeholder 6">
            <a:extLst>
              <a:ext uri="{FF2B5EF4-FFF2-40B4-BE49-F238E27FC236}">
                <a16:creationId xmlns:a16="http://schemas.microsoft.com/office/drawing/2014/main" id="{C036836B-A467-41F3-AAFB-C86A8C30A52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7CFD71-764B-42E7-B3C9-3962C7945A1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F831E91-AE85-48A2-B132-483629D4F663}"/>
              </a:ext>
            </a:extLst>
          </p:cNvPr>
          <p:cNvSpPr>
            <a:spLocks noGrp="1"/>
          </p:cNvSpPr>
          <p:nvPr>
            <p:ph type="sldNum" sz="quarter" idx="4"/>
          </p:nvPr>
        </p:nvSpPr>
        <p:spPr/>
        <p:txBody>
          <a:bodyPr/>
          <a:lstStyle/>
          <a:p>
            <a:fld id="{28B83BC3-069B-46AF-A4E6-C99928E1A4FA}" type="slidenum">
              <a:rPr lang="en-US" smtClean="0"/>
              <a:pPr/>
              <a:t>161</a:t>
            </a:fld>
            <a:endParaRPr lang="en-US" dirty="0"/>
          </a:p>
        </p:txBody>
      </p:sp>
    </p:spTree>
    <p:custDataLst>
      <p:tags r:id="rId1"/>
    </p:custDataLst>
    <p:extLst>
      <p:ext uri="{BB962C8B-B14F-4D97-AF65-F5344CB8AC3E}">
        <p14:creationId xmlns:p14="http://schemas.microsoft.com/office/powerpoint/2010/main" val="375360708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Charter: Key Elements</a:t>
            </a:r>
          </a:p>
        </p:txBody>
      </p:sp>
      <p:sp>
        <p:nvSpPr>
          <p:cNvPr id="3" name="Content Placeholder 2"/>
          <p:cNvSpPr>
            <a:spLocks noGrp="1"/>
          </p:cNvSpPr>
          <p:nvPr>
            <p:ph idx="1"/>
          </p:nvPr>
        </p:nvSpPr>
        <p:spPr/>
        <p:txBody>
          <a:bodyPr>
            <a:noAutofit/>
          </a:bodyPr>
          <a:lstStyle/>
          <a:p>
            <a:r>
              <a:rPr lang="en-US" dirty="0"/>
              <a:t>Elements of a Good Project Charters </a:t>
            </a:r>
            <a:r>
              <a:rPr lang="en-US" sz="1600" i="1" dirty="0"/>
              <a:t>(continued)</a:t>
            </a:r>
          </a:p>
          <a:p>
            <a:pPr lvl="1">
              <a:lnSpc>
                <a:spcPct val="150000"/>
              </a:lnSpc>
            </a:pPr>
            <a:r>
              <a:rPr lang="en-US" dirty="0"/>
              <a:t>Scope Statement – </a:t>
            </a:r>
            <a:r>
              <a:rPr lang="en-US" sz="1800" dirty="0"/>
              <a:t>defined by high-level process map</a:t>
            </a:r>
          </a:p>
          <a:p>
            <a:pPr lvl="1">
              <a:lnSpc>
                <a:spcPct val="150000"/>
              </a:lnSpc>
            </a:pPr>
            <a:r>
              <a:rPr lang="en-US" dirty="0"/>
              <a:t>Stakeholders Identified – </a:t>
            </a:r>
            <a:r>
              <a:rPr lang="en-US" sz="1800" dirty="0"/>
              <a:t>who is affected by the project</a:t>
            </a:r>
            <a:endParaRPr lang="en-US" dirty="0"/>
          </a:p>
          <a:p>
            <a:pPr lvl="1">
              <a:lnSpc>
                <a:spcPct val="150000"/>
              </a:lnSpc>
            </a:pPr>
            <a:r>
              <a:rPr lang="en-US" dirty="0"/>
              <a:t>Approval Authorities Identified – </a:t>
            </a:r>
            <a:r>
              <a:rPr lang="en-US" sz="1800" dirty="0"/>
              <a:t>who makes the final call</a:t>
            </a:r>
            <a:endParaRPr lang="en-US" dirty="0"/>
          </a:p>
          <a:p>
            <a:pPr lvl="1">
              <a:lnSpc>
                <a:spcPct val="150000"/>
              </a:lnSpc>
            </a:pPr>
            <a:r>
              <a:rPr lang="en-US" dirty="0"/>
              <a:t>Review Committees Defined – </a:t>
            </a:r>
            <a:r>
              <a:rPr lang="en-US" sz="1800" dirty="0"/>
              <a:t>who is on the review team</a:t>
            </a:r>
            <a:endParaRPr lang="en-US" dirty="0"/>
          </a:p>
          <a:p>
            <a:pPr lvl="1">
              <a:lnSpc>
                <a:spcPct val="150000"/>
              </a:lnSpc>
            </a:pPr>
            <a:r>
              <a:rPr lang="en-US" dirty="0"/>
              <a:t>Risks and Dependencies Highlighted – </a:t>
            </a:r>
            <a:r>
              <a:rPr lang="en-US" sz="1800" dirty="0"/>
              <a:t>identify risks and critical path items</a:t>
            </a:r>
          </a:p>
          <a:p>
            <a:pPr lvl="1">
              <a:lnSpc>
                <a:spcPct val="150000"/>
              </a:lnSpc>
            </a:pPr>
            <a:r>
              <a:rPr lang="en-US" dirty="0"/>
              <a:t>Project Team Declared – </a:t>
            </a:r>
            <a:r>
              <a:rPr lang="en-US" sz="1800" dirty="0"/>
              <a:t>declare team members</a:t>
            </a:r>
            <a:endParaRPr lang="en-US" dirty="0"/>
          </a:p>
          <a:p>
            <a:pPr lvl="1">
              <a:lnSpc>
                <a:spcPct val="150000"/>
              </a:lnSpc>
            </a:pPr>
            <a:r>
              <a:rPr lang="en-US" dirty="0"/>
              <a:t>Project Timeline Estimated – </a:t>
            </a:r>
            <a:r>
              <a:rPr lang="en-US" sz="1800" dirty="0"/>
              <a:t>set high-level timeline expectations.</a:t>
            </a:r>
          </a:p>
        </p:txBody>
      </p:sp>
      <p:sp>
        <p:nvSpPr>
          <p:cNvPr id="7" name="Date Placeholder 6">
            <a:extLst>
              <a:ext uri="{FF2B5EF4-FFF2-40B4-BE49-F238E27FC236}">
                <a16:creationId xmlns:a16="http://schemas.microsoft.com/office/drawing/2014/main" id="{878AE68F-2B91-4CBE-92E7-E65F7322930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BCBF3A-2826-4A1D-94DC-64981B19E31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2700729-9E1D-4A2E-9832-0817B9F9061C}"/>
              </a:ext>
            </a:extLst>
          </p:cNvPr>
          <p:cNvSpPr>
            <a:spLocks noGrp="1"/>
          </p:cNvSpPr>
          <p:nvPr>
            <p:ph type="sldNum" sz="quarter" idx="4"/>
          </p:nvPr>
        </p:nvSpPr>
        <p:spPr/>
        <p:txBody>
          <a:bodyPr/>
          <a:lstStyle/>
          <a:p>
            <a:fld id="{28B83BC3-069B-46AF-A4E6-C99928E1A4FA}" type="slidenum">
              <a:rPr lang="en-US" smtClean="0"/>
              <a:pPr/>
              <a:t>162</a:t>
            </a:fld>
            <a:endParaRPr lang="en-US" dirty="0"/>
          </a:p>
        </p:txBody>
      </p:sp>
    </p:spTree>
    <p:custDataLst>
      <p:tags r:id="rId1"/>
    </p:custDataLst>
    <p:extLst>
      <p:ext uri="{BB962C8B-B14F-4D97-AF65-F5344CB8AC3E}">
        <p14:creationId xmlns:p14="http://schemas.microsoft.com/office/powerpoint/2010/main" val="119001629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1.3.3 Project Team Selection</a:t>
            </a:r>
          </a:p>
        </p:txBody>
      </p:sp>
      <p:sp>
        <p:nvSpPr>
          <p:cNvPr id="6" name="Date Placeholder 5">
            <a:extLst>
              <a:ext uri="{FF2B5EF4-FFF2-40B4-BE49-F238E27FC236}">
                <a16:creationId xmlns:a16="http://schemas.microsoft.com/office/drawing/2014/main" id="{FB5C729C-0FB2-4D30-9533-4E07764AE85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095C71A-9109-47FC-BCAB-091EC69F693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796FD8A3-EF04-416B-B3C7-83BF0BAA266B}"/>
              </a:ext>
            </a:extLst>
          </p:cNvPr>
          <p:cNvSpPr>
            <a:spLocks noGrp="1"/>
          </p:cNvSpPr>
          <p:nvPr>
            <p:ph type="sldNum" sz="quarter" idx="4"/>
          </p:nvPr>
        </p:nvSpPr>
        <p:spPr/>
        <p:txBody>
          <a:bodyPr/>
          <a:lstStyle/>
          <a:p>
            <a:fld id="{28B83BC3-069B-46AF-A4E6-C99928E1A4FA}" type="slidenum">
              <a:rPr lang="en-US" smtClean="0"/>
              <a:pPr/>
              <a:t>163</a:t>
            </a:fld>
            <a:endParaRPr lang="en-US" dirty="0"/>
          </a:p>
        </p:txBody>
      </p:sp>
    </p:spTree>
    <p:custDataLst>
      <p:tags r:id="rId1"/>
    </p:custDataLst>
    <p:extLst>
      <p:ext uri="{BB962C8B-B14F-4D97-AF65-F5344CB8AC3E}">
        <p14:creationId xmlns:p14="http://schemas.microsoft.com/office/powerpoint/2010/main" val="2513806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r>
              <a:rPr lang="en-US" dirty="0"/>
              <a:t>Six Sigma project team selection is the cornerstone of a successful Six Sigma project.</a:t>
            </a:r>
          </a:p>
          <a:p>
            <a:pPr marL="114300" indent="0">
              <a:buNone/>
            </a:pPr>
            <a:endParaRPr lang="en-US" dirty="0"/>
          </a:p>
          <a:p>
            <a:pPr>
              <a:lnSpc>
                <a:spcPct val="150000"/>
              </a:lnSpc>
            </a:pPr>
            <a:r>
              <a:rPr lang="en-US" dirty="0">
                <a:solidFill>
                  <a:srgbClr val="182835"/>
                </a:solidFill>
              </a:rPr>
              <a:t>Teams and Team Success</a:t>
            </a:r>
          </a:p>
          <a:p>
            <a:pPr lvl="1">
              <a:lnSpc>
                <a:spcPct val="150000"/>
              </a:lnSpc>
            </a:pPr>
            <a:r>
              <a:rPr lang="en-US" dirty="0"/>
              <a:t>A </a:t>
            </a:r>
            <a:r>
              <a:rPr lang="en-US" b="1" dirty="0"/>
              <a:t>team</a:t>
            </a:r>
            <a:r>
              <a:rPr lang="en-US" dirty="0"/>
              <a:t> is a group of people who share complementary skills and experience.</a:t>
            </a:r>
          </a:p>
          <a:p>
            <a:pPr lvl="1">
              <a:lnSpc>
                <a:spcPct val="150000"/>
              </a:lnSpc>
            </a:pPr>
            <a:r>
              <a:rPr lang="en-US" dirty="0"/>
              <a:t>A team will be dedicated to consistent objectives.</a:t>
            </a:r>
          </a:p>
          <a:p>
            <a:pPr lvl="1">
              <a:lnSpc>
                <a:spcPct val="150000"/>
              </a:lnSpc>
            </a:pPr>
            <a:r>
              <a:rPr lang="en-US" dirty="0"/>
              <a:t>Winning teams share similar and coordinated goals. </a:t>
            </a:r>
          </a:p>
          <a:p>
            <a:pPr lvl="1">
              <a:lnSpc>
                <a:spcPct val="150000"/>
              </a:lnSpc>
            </a:pPr>
            <a:r>
              <a:rPr lang="en-US" dirty="0"/>
              <a:t>Teams often execute common methods or approaches.</a:t>
            </a:r>
          </a:p>
          <a:p>
            <a:pPr lvl="1">
              <a:lnSpc>
                <a:spcPct val="150000"/>
              </a:lnSpc>
            </a:pPr>
            <a:r>
              <a:rPr lang="en-US" dirty="0"/>
              <a:t>Team members hold each other accountable for achieving shared goals.</a:t>
            </a:r>
          </a:p>
        </p:txBody>
      </p:sp>
      <p:sp>
        <p:nvSpPr>
          <p:cNvPr id="7" name="Date Placeholder 6">
            <a:extLst>
              <a:ext uri="{FF2B5EF4-FFF2-40B4-BE49-F238E27FC236}">
                <a16:creationId xmlns:a16="http://schemas.microsoft.com/office/drawing/2014/main" id="{C0E1999D-D53B-4BAE-8C11-545D6EB72E5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4B1AF0E-275F-400C-BBCD-B9CB65B79C9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F126592-2BAC-4EB2-AF19-CD94C8C4749B}"/>
              </a:ext>
            </a:extLst>
          </p:cNvPr>
          <p:cNvSpPr>
            <a:spLocks noGrp="1"/>
          </p:cNvSpPr>
          <p:nvPr>
            <p:ph type="sldNum" sz="quarter" idx="4"/>
          </p:nvPr>
        </p:nvSpPr>
        <p:spPr/>
        <p:txBody>
          <a:bodyPr/>
          <a:lstStyle/>
          <a:p>
            <a:fld id="{28B83BC3-069B-46AF-A4E6-C99928E1A4FA}" type="slidenum">
              <a:rPr lang="en-US" smtClean="0"/>
              <a:pPr/>
              <a:t>164</a:t>
            </a:fld>
            <a:endParaRPr lang="en-US" dirty="0"/>
          </a:p>
        </p:txBody>
      </p:sp>
    </p:spTree>
    <p:custDataLst>
      <p:tags r:id="rId1"/>
    </p:custDataLst>
    <p:extLst>
      <p:ext uri="{BB962C8B-B14F-4D97-AF65-F5344CB8AC3E}">
        <p14:creationId xmlns:p14="http://schemas.microsoft.com/office/powerpoint/2010/main" val="320830666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rmAutofit/>
          </a:bodyPr>
          <a:lstStyle/>
          <a:p>
            <a:pPr>
              <a:lnSpc>
                <a:spcPct val="150000"/>
              </a:lnSpc>
            </a:pPr>
            <a:r>
              <a:rPr lang="en-US" dirty="0"/>
              <a:t>What makes a team successful?</a:t>
            </a:r>
            <a:endParaRPr lang="en-US" sz="1000" dirty="0"/>
          </a:p>
          <a:p>
            <a:pPr lvl="1">
              <a:lnSpc>
                <a:spcPct val="150000"/>
              </a:lnSpc>
            </a:pPr>
            <a:r>
              <a:rPr lang="en-US" dirty="0"/>
              <a:t>Shared goals</a:t>
            </a:r>
          </a:p>
          <a:p>
            <a:pPr lvl="1">
              <a:lnSpc>
                <a:spcPct val="150000"/>
              </a:lnSpc>
            </a:pPr>
            <a:r>
              <a:rPr lang="en-US" dirty="0"/>
              <a:t>Commitment</a:t>
            </a:r>
            <a:endParaRPr lang="en-US" sz="1000" dirty="0"/>
          </a:p>
          <a:p>
            <a:pPr lvl="1">
              <a:lnSpc>
                <a:spcPct val="150000"/>
              </a:lnSpc>
            </a:pPr>
            <a:r>
              <a:rPr lang="en-US" dirty="0"/>
              <a:t>Leadership</a:t>
            </a:r>
            <a:endParaRPr lang="en-US" sz="1000" dirty="0"/>
          </a:p>
          <a:p>
            <a:pPr lvl="1">
              <a:lnSpc>
                <a:spcPct val="150000"/>
              </a:lnSpc>
            </a:pPr>
            <a:r>
              <a:rPr lang="en-US" dirty="0"/>
              <a:t>Respect</a:t>
            </a:r>
          </a:p>
          <a:p>
            <a:pPr lvl="1">
              <a:lnSpc>
                <a:spcPct val="150000"/>
              </a:lnSpc>
            </a:pPr>
            <a:r>
              <a:rPr lang="en-US" dirty="0"/>
              <a:t>Effective communication </a:t>
            </a:r>
            <a:endParaRPr lang="en-US" sz="1000" dirty="0"/>
          </a:p>
          <a:p>
            <a:pPr lvl="1">
              <a:lnSpc>
                <a:spcPct val="150000"/>
              </a:lnSpc>
            </a:pPr>
            <a:r>
              <a:rPr lang="en-US" dirty="0"/>
              <a:t>Autonomy</a:t>
            </a:r>
            <a:endParaRPr lang="en-US" sz="1000" dirty="0"/>
          </a:p>
          <a:p>
            <a:pPr lvl="1">
              <a:lnSpc>
                <a:spcPct val="150000"/>
              </a:lnSpc>
            </a:pPr>
            <a:r>
              <a:rPr lang="en-US" dirty="0"/>
              <a:t>Diversity (capabilities, knowledge, skills, experience etc.)</a:t>
            </a:r>
          </a:p>
          <a:p>
            <a:pPr lvl="1">
              <a:lnSpc>
                <a:spcPct val="150000"/>
              </a:lnSpc>
            </a:pPr>
            <a:r>
              <a:rPr lang="en-US" dirty="0"/>
              <a:t>Adequate resources.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1982" y="1130300"/>
            <a:ext cx="1427618" cy="1676400"/>
          </a:xfrm>
          <a:prstGeom prst="rect">
            <a:avLst/>
          </a:prstGeom>
        </p:spPr>
      </p:pic>
      <p:sp>
        <p:nvSpPr>
          <p:cNvPr id="7" name="Date Placeholder 6">
            <a:extLst>
              <a:ext uri="{FF2B5EF4-FFF2-40B4-BE49-F238E27FC236}">
                <a16:creationId xmlns:a16="http://schemas.microsoft.com/office/drawing/2014/main" id="{FEE9D53B-85EC-471E-B074-21303DBBDB4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F687BB8-7828-4FFE-B30C-17EBD98185F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C45BABA-D191-48C0-8D63-7BCFFA625C05}"/>
              </a:ext>
            </a:extLst>
          </p:cNvPr>
          <p:cNvSpPr>
            <a:spLocks noGrp="1"/>
          </p:cNvSpPr>
          <p:nvPr>
            <p:ph type="sldNum" sz="quarter" idx="4"/>
          </p:nvPr>
        </p:nvSpPr>
        <p:spPr/>
        <p:txBody>
          <a:bodyPr/>
          <a:lstStyle/>
          <a:p>
            <a:fld id="{28B83BC3-069B-46AF-A4E6-C99928E1A4FA}" type="slidenum">
              <a:rPr lang="en-US" smtClean="0"/>
              <a:pPr/>
              <a:t>165</a:t>
            </a:fld>
            <a:endParaRPr lang="en-US" dirty="0"/>
          </a:p>
        </p:txBody>
      </p:sp>
    </p:spTree>
    <p:custDataLst>
      <p:tags r:id="rId1"/>
    </p:custDataLst>
    <p:extLst>
      <p:ext uri="{BB962C8B-B14F-4D97-AF65-F5344CB8AC3E}">
        <p14:creationId xmlns:p14="http://schemas.microsoft.com/office/powerpoint/2010/main" val="51940638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Keys to Team Success</a:t>
            </a:r>
          </a:p>
          <a:p>
            <a:pPr lvl="1">
              <a:spcBef>
                <a:spcPts val="0"/>
              </a:spcBef>
            </a:pPr>
            <a:r>
              <a:rPr lang="en-US" sz="2000" dirty="0">
                <a:solidFill>
                  <a:srgbClr val="182835"/>
                </a:solidFill>
              </a:rPr>
              <a:t>Agreed focus on the goal or the problem at hand</a:t>
            </a:r>
          </a:p>
          <a:p>
            <a:pPr lvl="2">
              <a:spcBef>
                <a:spcPts val="0"/>
              </a:spcBef>
            </a:pPr>
            <a:r>
              <a:rPr lang="en-US" sz="1800" dirty="0"/>
              <a:t>Focus on problems that have meaning to the business</a:t>
            </a:r>
          </a:p>
          <a:p>
            <a:pPr lvl="2">
              <a:spcBef>
                <a:spcPts val="0"/>
              </a:spcBef>
            </a:pPr>
            <a:r>
              <a:rPr lang="en-US" sz="1800" dirty="0"/>
              <a:t>Focus on solvable problems within the scope of influence; a successful team does not seek unattainable solutions.</a:t>
            </a:r>
          </a:p>
          <a:p>
            <a:pPr lvl="1">
              <a:spcBef>
                <a:spcPts val="0"/>
              </a:spcBef>
            </a:pPr>
            <a:r>
              <a:rPr lang="en-US" sz="2000" dirty="0">
                <a:solidFill>
                  <a:srgbClr val="182835"/>
                </a:solidFill>
              </a:rPr>
              <a:t>Team Selection</a:t>
            </a:r>
          </a:p>
          <a:p>
            <a:pPr lvl="2">
              <a:spcBef>
                <a:spcPts val="0"/>
              </a:spcBef>
            </a:pPr>
            <a:r>
              <a:rPr lang="en-US" sz="1800" dirty="0"/>
              <a:t>Selected teammates have proper skills and knowledge</a:t>
            </a:r>
          </a:p>
          <a:p>
            <a:pPr lvl="2">
              <a:spcBef>
                <a:spcPts val="0"/>
              </a:spcBef>
            </a:pPr>
            <a:r>
              <a:rPr lang="en-US" sz="1800" dirty="0"/>
              <a:t>Adequately engaged management</a:t>
            </a:r>
          </a:p>
          <a:p>
            <a:pPr lvl="2">
              <a:spcBef>
                <a:spcPts val="0"/>
              </a:spcBef>
            </a:pPr>
            <a:r>
              <a:rPr lang="en-US" sz="1800" dirty="0"/>
              <a:t>Appropriate support and guidance from their direct leader</a:t>
            </a:r>
          </a:p>
          <a:p>
            <a:pPr lvl="1">
              <a:spcBef>
                <a:spcPts val="0"/>
              </a:spcBef>
            </a:pPr>
            <a:r>
              <a:rPr lang="en-US" sz="2000" dirty="0">
                <a:solidFill>
                  <a:srgbClr val="182835"/>
                </a:solidFill>
              </a:rPr>
              <a:t>Successful teams use reliable methods</a:t>
            </a:r>
          </a:p>
          <a:p>
            <a:pPr lvl="2">
              <a:spcBef>
                <a:spcPts val="0"/>
              </a:spcBef>
            </a:pPr>
            <a:r>
              <a:rPr lang="en-US" sz="1800" dirty="0"/>
              <a:t>Follow the prescribed DMAIC methodology</a:t>
            </a:r>
          </a:p>
          <a:p>
            <a:pPr lvl="2">
              <a:spcBef>
                <a:spcPts val="0"/>
              </a:spcBef>
            </a:pPr>
            <a:r>
              <a:rPr lang="en-US" sz="1800" dirty="0"/>
              <a:t>Manage data, information, and statistical evidence</a:t>
            </a:r>
          </a:p>
          <a:p>
            <a:pPr lvl="1">
              <a:spcBef>
                <a:spcPts val="0"/>
              </a:spcBef>
            </a:pPr>
            <a:r>
              <a:rPr lang="en-US" sz="2000" dirty="0">
                <a:solidFill>
                  <a:srgbClr val="182835"/>
                </a:solidFill>
              </a:rPr>
              <a:t>Successful teams always have exceeds players</a:t>
            </a:r>
          </a:p>
          <a:p>
            <a:pPr lvl="2">
              <a:spcBef>
                <a:spcPts val="0"/>
              </a:spcBef>
            </a:pPr>
            <a:r>
              <a:rPr lang="en-US" sz="1800" dirty="0"/>
              <a:t>Winning teams typically </a:t>
            </a:r>
          </a:p>
          <a:p>
            <a:pPr lvl="3">
              <a:spcBef>
                <a:spcPts val="0"/>
              </a:spcBef>
            </a:pPr>
            <a:r>
              <a:rPr lang="en-US" dirty="0"/>
              <a:t>Have unusually high standards.</a:t>
            </a:r>
          </a:p>
          <a:p>
            <a:pPr lvl="3">
              <a:spcBef>
                <a:spcPts val="0"/>
              </a:spcBef>
            </a:pPr>
            <a:r>
              <a:rPr lang="en-US" dirty="0"/>
              <a:t>Have greater expectations of themselves and each other.</a:t>
            </a:r>
          </a:p>
          <a:p>
            <a:pPr lvl="3">
              <a:spcBef>
                <a:spcPts val="0"/>
              </a:spcBef>
            </a:pPr>
            <a:r>
              <a:rPr lang="en-US" dirty="0"/>
              <a:t>Do not settle for average or even above average results.</a:t>
            </a:r>
          </a:p>
          <a:p>
            <a:endParaRPr lang="en-US" dirty="0"/>
          </a:p>
        </p:txBody>
      </p:sp>
      <p:sp>
        <p:nvSpPr>
          <p:cNvPr id="7" name="Date Placeholder 6">
            <a:extLst>
              <a:ext uri="{FF2B5EF4-FFF2-40B4-BE49-F238E27FC236}">
                <a16:creationId xmlns:a16="http://schemas.microsoft.com/office/drawing/2014/main" id="{70ACF494-3AD4-4255-AF8D-80C5BCB0979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0E5C0B-8260-461A-8E75-8335D0697DF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16F117C-AFF9-4A6B-968F-E125C3B116CD}"/>
              </a:ext>
            </a:extLst>
          </p:cNvPr>
          <p:cNvSpPr>
            <a:spLocks noGrp="1"/>
          </p:cNvSpPr>
          <p:nvPr>
            <p:ph type="sldNum" sz="quarter" idx="4"/>
          </p:nvPr>
        </p:nvSpPr>
        <p:spPr/>
        <p:txBody>
          <a:bodyPr/>
          <a:lstStyle/>
          <a:p>
            <a:fld id="{28B83BC3-069B-46AF-A4E6-C99928E1A4FA}" type="slidenum">
              <a:rPr lang="en-US" smtClean="0"/>
              <a:pPr/>
              <a:t>166</a:t>
            </a:fld>
            <a:endParaRPr lang="en-US" dirty="0"/>
          </a:p>
        </p:txBody>
      </p:sp>
    </p:spTree>
    <p:custDataLst>
      <p:tags r:id="rId1"/>
    </p:custDataLst>
    <p:extLst>
      <p:ext uri="{BB962C8B-B14F-4D97-AF65-F5344CB8AC3E}">
        <p14:creationId xmlns:p14="http://schemas.microsoft.com/office/powerpoint/2010/main" val="87172792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Selection</a:t>
            </a:r>
          </a:p>
        </p:txBody>
      </p:sp>
      <p:sp>
        <p:nvSpPr>
          <p:cNvPr id="3" name="Content Placeholder 2"/>
          <p:cNvSpPr>
            <a:spLocks noGrp="1"/>
          </p:cNvSpPr>
          <p:nvPr>
            <p:ph idx="1"/>
          </p:nvPr>
        </p:nvSpPr>
        <p:spPr/>
        <p:txBody>
          <a:bodyPr>
            <a:noAutofit/>
          </a:bodyPr>
          <a:lstStyle/>
          <a:p>
            <a:r>
              <a:rPr lang="en-US" dirty="0"/>
              <a:t>Principles of Team Selection: </a:t>
            </a:r>
          </a:p>
          <a:p>
            <a:pPr lvl="1"/>
            <a:r>
              <a:rPr lang="en-US" dirty="0"/>
              <a:t>Select team members based on</a:t>
            </a:r>
          </a:p>
          <a:p>
            <a:pPr lvl="2">
              <a:spcBef>
                <a:spcPts val="0"/>
              </a:spcBef>
            </a:pPr>
            <a:r>
              <a:rPr lang="en-US" dirty="0"/>
              <a:t>Skills required to achieve the objective</a:t>
            </a:r>
          </a:p>
          <a:p>
            <a:pPr lvl="2">
              <a:spcBef>
                <a:spcPts val="0"/>
              </a:spcBef>
            </a:pPr>
            <a:r>
              <a:rPr lang="en-US" dirty="0"/>
              <a:t>Experience (Subject Matter Expertise)</a:t>
            </a:r>
          </a:p>
          <a:p>
            <a:pPr lvl="2">
              <a:spcBef>
                <a:spcPts val="0"/>
              </a:spcBef>
            </a:pPr>
            <a:r>
              <a:rPr lang="en-US" dirty="0"/>
              <a:t>Availability and willingness to participate</a:t>
            </a:r>
          </a:p>
          <a:p>
            <a:pPr lvl="2">
              <a:spcBef>
                <a:spcPts val="0"/>
              </a:spcBef>
            </a:pPr>
            <a:r>
              <a:rPr lang="en-US" dirty="0"/>
              <a:t>Team size (usually 4–8 members)</a:t>
            </a:r>
          </a:p>
          <a:p>
            <a:pPr lvl="4">
              <a:spcBef>
                <a:spcPts val="0"/>
              </a:spcBef>
            </a:pPr>
            <a:r>
              <a:rPr lang="en-US" sz="1800" dirty="0"/>
              <a:t>Don’t go at it alone!</a:t>
            </a:r>
          </a:p>
          <a:p>
            <a:pPr lvl="4">
              <a:spcBef>
                <a:spcPts val="0"/>
              </a:spcBef>
            </a:pPr>
            <a:r>
              <a:rPr lang="en-US" sz="1800" dirty="0"/>
              <a:t>Don’t get too many cooks in the kitchen!</a:t>
            </a:r>
            <a:endParaRPr lang="en-US" sz="2000" dirty="0"/>
          </a:p>
          <a:p>
            <a:pPr lvl="2">
              <a:spcBef>
                <a:spcPts val="0"/>
              </a:spcBef>
            </a:pPr>
            <a:r>
              <a:rPr lang="en-US" dirty="0"/>
              <a:t>Members’ ability to navigate</a:t>
            </a:r>
          </a:p>
          <a:p>
            <a:pPr lvl="3">
              <a:spcBef>
                <a:spcPts val="0"/>
              </a:spcBef>
            </a:pPr>
            <a:r>
              <a:rPr lang="en-US" dirty="0"/>
              <a:t>The process</a:t>
            </a:r>
          </a:p>
          <a:p>
            <a:pPr lvl="3">
              <a:spcBef>
                <a:spcPts val="0"/>
              </a:spcBef>
            </a:pPr>
            <a:r>
              <a:rPr lang="en-US" dirty="0"/>
              <a:t>The company</a:t>
            </a:r>
          </a:p>
          <a:p>
            <a:pPr lvl="3">
              <a:spcBef>
                <a:spcPts val="0"/>
              </a:spcBef>
            </a:pPr>
            <a:r>
              <a:rPr lang="en-US" dirty="0"/>
              <a:t>The political landscape</a:t>
            </a:r>
          </a:p>
          <a:p>
            <a:pPr lvl="1"/>
            <a:r>
              <a:rPr lang="en-US" sz="2400" dirty="0"/>
              <a:t>Be sure to consider the inputs of others </a:t>
            </a:r>
          </a:p>
          <a:p>
            <a:pPr lvl="2">
              <a:spcBef>
                <a:spcPts val="0"/>
              </a:spcBef>
            </a:pPr>
            <a:r>
              <a:rPr lang="en-US" sz="1800" dirty="0"/>
              <a:t>Heed advice</a:t>
            </a:r>
          </a:p>
          <a:p>
            <a:pPr lvl="2">
              <a:spcBef>
                <a:spcPts val="0"/>
              </a:spcBef>
            </a:pPr>
            <a:r>
              <a:rPr lang="en-US" sz="1800" dirty="0"/>
              <a:t>Seek guidance</a:t>
            </a:r>
            <a:endParaRPr lang="en-US" dirty="0"/>
          </a:p>
        </p:txBody>
      </p:sp>
      <p:sp>
        <p:nvSpPr>
          <p:cNvPr id="7" name="Date Placeholder 6">
            <a:extLst>
              <a:ext uri="{FF2B5EF4-FFF2-40B4-BE49-F238E27FC236}">
                <a16:creationId xmlns:a16="http://schemas.microsoft.com/office/drawing/2014/main" id="{9BD8E7CE-4DAC-456D-BEB5-27167EB360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BE71E8B-B8D9-4695-A6B6-525A2CBFA90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6BF323A-578D-47D6-8023-9DA73A9D0B64}"/>
              </a:ext>
            </a:extLst>
          </p:cNvPr>
          <p:cNvSpPr>
            <a:spLocks noGrp="1"/>
          </p:cNvSpPr>
          <p:nvPr>
            <p:ph type="sldNum" sz="quarter" idx="4"/>
          </p:nvPr>
        </p:nvSpPr>
        <p:spPr/>
        <p:txBody>
          <a:bodyPr/>
          <a:lstStyle/>
          <a:p>
            <a:fld id="{28B83BC3-069B-46AF-A4E6-C99928E1A4FA}" type="slidenum">
              <a:rPr lang="en-US" smtClean="0"/>
              <a:pPr/>
              <a:t>167</a:t>
            </a:fld>
            <a:endParaRPr lang="en-US" dirty="0"/>
          </a:p>
        </p:txBody>
      </p:sp>
    </p:spTree>
    <p:custDataLst>
      <p:tags r:id="rId1"/>
    </p:custDataLst>
    <p:extLst>
      <p:ext uri="{BB962C8B-B14F-4D97-AF65-F5344CB8AC3E}">
        <p14:creationId xmlns:p14="http://schemas.microsoft.com/office/powerpoint/2010/main" val="90375920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fontScale="92500" lnSpcReduction="10000"/>
          </a:bodyPr>
          <a:lstStyle/>
          <a:p>
            <a:r>
              <a:rPr lang="en-US" dirty="0"/>
              <a:t>All teams experience the following four stages of development. It is helpful to understand these phases so that you can anticipate what your team is going to experience.</a:t>
            </a:r>
          </a:p>
          <a:p>
            <a:pPr marL="114300" indent="0">
              <a:buNone/>
            </a:pPr>
            <a:endParaRPr lang="en-US" dirty="0"/>
          </a:p>
          <a:p>
            <a:r>
              <a:rPr lang="en-US" dirty="0"/>
              <a:t>The four stages of team development process:</a:t>
            </a:r>
          </a:p>
          <a:p>
            <a:pPr lvl="1"/>
            <a:r>
              <a:rPr lang="en-US" dirty="0">
                <a:solidFill>
                  <a:srgbClr val="182835"/>
                </a:solidFill>
              </a:rPr>
              <a:t>Forming</a:t>
            </a:r>
          </a:p>
          <a:p>
            <a:pPr lvl="1"/>
            <a:r>
              <a:rPr lang="en-US" dirty="0">
                <a:solidFill>
                  <a:srgbClr val="182835"/>
                </a:solidFill>
              </a:rPr>
              <a:t>Storming</a:t>
            </a:r>
          </a:p>
          <a:p>
            <a:pPr lvl="1"/>
            <a:r>
              <a:rPr lang="en-US" dirty="0">
                <a:solidFill>
                  <a:srgbClr val="182835"/>
                </a:solidFill>
              </a:rPr>
              <a:t>Norming</a:t>
            </a:r>
          </a:p>
          <a:p>
            <a:pPr lvl="1"/>
            <a:r>
              <a:rPr lang="en-US" dirty="0">
                <a:solidFill>
                  <a:srgbClr val="182835"/>
                </a:solidFill>
              </a:rPr>
              <a:t>Performing</a:t>
            </a:r>
          </a:p>
          <a:p>
            <a:pPr marL="411480" lvl="1" indent="0">
              <a:buNone/>
            </a:pPr>
            <a:endParaRPr lang="en-US" dirty="0"/>
          </a:p>
          <a:p>
            <a:r>
              <a:rPr lang="en-US" dirty="0"/>
              <a:t>Teammates seek something different at each stage:</a:t>
            </a:r>
          </a:p>
          <a:p>
            <a:pPr lvl="1"/>
            <a:r>
              <a:rPr lang="en-US" dirty="0"/>
              <a:t>In the forming stage they seek inclusion</a:t>
            </a:r>
          </a:p>
          <a:p>
            <a:pPr lvl="1"/>
            <a:r>
              <a:rPr lang="en-US" dirty="0"/>
              <a:t>In the storming stage they seek direction and guidance</a:t>
            </a:r>
          </a:p>
          <a:p>
            <a:pPr lvl="1"/>
            <a:r>
              <a:rPr lang="en-US" dirty="0"/>
              <a:t>In the norming stage they seek agreement</a:t>
            </a:r>
          </a:p>
          <a:p>
            <a:pPr lvl="1"/>
            <a:r>
              <a:rPr lang="en-US" dirty="0"/>
              <a:t>In the performing stage they seek results.</a:t>
            </a:r>
          </a:p>
          <a:p>
            <a:pPr lvl="1"/>
            <a:endParaRPr lang="en-US" dirty="0"/>
          </a:p>
        </p:txBody>
      </p:sp>
      <p:sp>
        <p:nvSpPr>
          <p:cNvPr id="7" name="Date Placeholder 6">
            <a:extLst>
              <a:ext uri="{FF2B5EF4-FFF2-40B4-BE49-F238E27FC236}">
                <a16:creationId xmlns:a16="http://schemas.microsoft.com/office/drawing/2014/main" id="{A1429457-336D-4A60-A5FE-77E544C10A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B4348FD-13B0-4261-8213-05351F68172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7777A16-E580-4461-BBA4-CFD3C691ADF0}"/>
              </a:ext>
            </a:extLst>
          </p:cNvPr>
          <p:cNvSpPr>
            <a:spLocks noGrp="1"/>
          </p:cNvSpPr>
          <p:nvPr>
            <p:ph type="sldNum" sz="quarter" idx="4"/>
          </p:nvPr>
        </p:nvSpPr>
        <p:spPr/>
        <p:txBody>
          <a:bodyPr/>
          <a:lstStyle/>
          <a:p>
            <a:fld id="{28B83BC3-069B-46AF-A4E6-C99928E1A4FA}" type="slidenum">
              <a:rPr lang="en-US" smtClean="0"/>
              <a:pPr/>
              <a:t>168</a:t>
            </a:fld>
            <a:endParaRPr lang="en-US" dirty="0"/>
          </a:p>
        </p:txBody>
      </p:sp>
    </p:spTree>
    <p:custDataLst>
      <p:tags r:id="rId1"/>
    </p:custDataLst>
    <p:extLst>
      <p:ext uri="{BB962C8B-B14F-4D97-AF65-F5344CB8AC3E}">
        <p14:creationId xmlns:p14="http://schemas.microsoft.com/office/powerpoint/2010/main" val="38945330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Forming</a:t>
            </a:r>
            <a:r>
              <a:rPr lang="en-US" dirty="0"/>
              <a:t> stage:</a:t>
            </a:r>
            <a:r>
              <a:rPr lang="en-US" sz="2600" dirty="0"/>
              <a:t> </a:t>
            </a:r>
            <a:endParaRPr lang="en-US" sz="1100" dirty="0"/>
          </a:p>
          <a:p>
            <a:pPr lvl="1"/>
            <a:r>
              <a:rPr lang="en-US" dirty="0"/>
              <a:t>Roles and responsibilities are unclear</a:t>
            </a:r>
          </a:p>
          <a:p>
            <a:pPr lvl="1"/>
            <a:r>
              <a:rPr lang="en-US" dirty="0"/>
              <a:t>Process and procedures are ignored</a:t>
            </a:r>
          </a:p>
          <a:p>
            <a:pPr lvl="1"/>
            <a:r>
              <a:rPr lang="en-US" dirty="0"/>
              <a:t>Scope and parameter setting is loosely attempted</a:t>
            </a:r>
          </a:p>
          <a:p>
            <a:pPr lvl="1"/>
            <a:r>
              <a:rPr lang="en-US" dirty="0"/>
              <a:t>Discussions are vague and frustrating</a:t>
            </a:r>
          </a:p>
          <a:p>
            <a:pPr lvl="1"/>
            <a:r>
              <a:rPr lang="en-US" dirty="0"/>
              <a:t>There is a high dependence on leadership for guidance</a:t>
            </a:r>
            <a:endParaRPr lang="en-US" sz="2600" dirty="0"/>
          </a:p>
          <a:p>
            <a:r>
              <a:rPr lang="en-US" dirty="0"/>
              <a:t>Patterns of a team in the </a:t>
            </a:r>
            <a:r>
              <a:rPr lang="en-US" b="1" dirty="0">
                <a:solidFill>
                  <a:srgbClr val="182835"/>
                </a:solidFill>
              </a:rPr>
              <a:t>Storming</a:t>
            </a:r>
            <a:r>
              <a:rPr lang="en-US" dirty="0"/>
              <a:t> stage:</a:t>
            </a:r>
          </a:p>
          <a:p>
            <a:pPr lvl="1"/>
            <a:r>
              <a:rPr lang="en-US" dirty="0"/>
              <a:t>Attempts to skip the research and jump to solutions</a:t>
            </a:r>
          </a:p>
          <a:p>
            <a:pPr lvl="1"/>
            <a:r>
              <a:rPr lang="en-US" dirty="0"/>
              <a:t>Impatience for some team members regarding lack of progress</a:t>
            </a:r>
          </a:p>
          <a:p>
            <a:pPr lvl="1"/>
            <a:r>
              <a:rPr lang="en-US" dirty="0"/>
              <a:t>Arguments about decisions and actions of the team</a:t>
            </a:r>
          </a:p>
          <a:p>
            <a:pPr lvl="1"/>
            <a:r>
              <a:rPr lang="en-US" dirty="0"/>
              <a:t>Team members establish their position</a:t>
            </a:r>
          </a:p>
          <a:p>
            <a:pPr lvl="1"/>
            <a:r>
              <a:rPr lang="en-US" dirty="0"/>
              <a:t>Subgroups or small teams form</a:t>
            </a:r>
          </a:p>
          <a:p>
            <a:pPr lvl="1"/>
            <a:r>
              <a:rPr lang="en-US" dirty="0"/>
              <a:t>Power struggles exist and resistance is present</a:t>
            </a:r>
          </a:p>
        </p:txBody>
      </p:sp>
      <p:sp>
        <p:nvSpPr>
          <p:cNvPr id="7" name="Date Placeholder 6">
            <a:extLst>
              <a:ext uri="{FF2B5EF4-FFF2-40B4-BE49-F238E27FC236}">
                <a16:creationId xmlns:a16="http://schemas.microsoft.com/office/drawing/2014/main" id="{5373D023-5B26-42BD-84D6-7F6F085EC01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3C7E70-E983-4EF5-BB6F-769A054FA5E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A504CD8-C180-49EB-B41F-ACB15FA6C2CC}"/>
              </a:ext>
            </a:extLst>
          </p:cNvPr>
          <p:cNvSpPr>
            <a:spLocks noGrp="1"/>
          </p:cNvSpPr>
          <p:nvPr>
            <p:ph type="sldNum" sz="quarter" idx="4"/>
          </p:nvPr>
        </p:nvSpPr>
        <p:spPr/>
        <p:txBody>
          <a:bodyPr/>
          <a:lstStyle/>
          <a:p>
            <a:fld id="{28B83BC3-069B-46AF-A4E6-C99928E1A4FA}" type="slidenum">
              <a:rPr lang="en-US" smtClean="0"/>
              <a:pPr/>
              <a:t>169</a:t>
            </a:fld>
            <a:endParaRPr lang="en-US" dirty="0"/>
          </a:p>
        </p:txBody>
      </p:sp>
    </p:spTree>
    <p:custDataLst>
      <p:tags r:id="rId1"/>
    </p:custDataLst>
    <p:extLst>
      <p:ext uri="{BB962C8B-B14F-4D97-AF65-F5344CB8AC3E}">
        <p14:creationId xmlns:p14="http://schemas.microsoft.com/office/powerpoint/2010/main" val="6009777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The “Six Sigma” terminology was originally adopted by Bill Smith at Motorola in the late 1980s as a quality management methodology.</a:t>
            </a:r>
          </a:p>
          <a:p>
            <a:endParaRPr lang="en-US" dirty="0"/>
          </a:p>
          <a:p>
            <a:r>
              <a:rPr lang="en-US" dirty="0"/>
              <a:t>As the “Father of Six Sigma,” Bill forged the path for Six Sigma through Motorola’s CEO Bob Galvin who strongly supported Bill’s passion and efforts.</a:t>
            </a:r>
          </a:p>
          <a:p>
            <a:endParaRPr lang="en-US" dirty="0"/>
          </a:p>
          <a:p>
            <a:r>
              <a:rPr lang="en-US" dirty="0"/>
              <a:t>Starting from the late 1980s, Motorola extensively applied Six Sigma as a process management discipline throughout the company, leveraging Motorola University.</a:t>
            </a:r>
          </a:p>
          <a:p>
            <a:endParaRPr lang="en-US" dirty="0"/>
          </a:p>
          <a:p>
            <a:r>
              <a:rPr lang="en-US" dirty="0"/>
              <a:t>In 1988, Motorola was recognized with the prestigious Malcolm Baldrige National Quality Award for its achievements in quality improvement.</a:t>
            </a:r>
          </a:p>
          <a:p>
            <a:endParaRPr lang="en-US" dirty="0"/>
          </a:p>
          <a:p>
            <a:endParaRPr lang="en-US" dirty="0"/>
          </a:p>
          <a:p>
            <a:pPr lvl="3"/>
            <a:endParaRPr lang="en-US" dirty="0"/>
          </a:p>
        </p:txBody>
      </p:sp>
      <p:sp>
        <p:nvSpPr>
          <p:cNvPr id="7" name="Date Placeholder 6">
            <a:extLst>
              <a:ext uri="{FF2B5EF4-FFF2-40B4-BE49-F238E27FC236}">
                <a16:creationId xmlns:a16="http://schemas.microsoft.com/office/drawing/2014/main" id="{F481442F-615C-448F-AF35-5E67FC312A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5093354-573E-46DB-9F9F-52FD8CD35AB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8D70B0C-9AA6-4570-9359-FAC180E4A8E8}"/>
              </a:ext>
            </a:extLst>
          </p:cNvPr>
          <p:cNvSpPr>
            <a:spLocks noGrp="1"/>
          </p:cNvSpPr>
          <p:nvPr>
            <p:ph type="sldNum" sz="quarter" idx="4"/>
          </p:nvPr>
        </p:nvSpPr>
        <p:spPr/>
        <p:txBody>
          <a:bodyPr/>
          <a:lstStyle/>
          <a:p>
            <a:fld id="{28B83BC3-069B-46AF-A4E6-C99928E1A4FA}" type="slidenum">
              <a:rPr lang="en-US" smtClean="0"/>
              <a:pPr/>
              <a:t>17</a:t>
            </a:fld>
            <a:endParaRPr lang="en-US" dirty="0"/>
          </a:p>
        </p:txBody>
      </p:sp>
    </p:spTree>
    <p:custDataLst>
      <p:tags r:id="rId1"/>
    </p:custDataLst>
    <p:extLst>
      <p:ext uri="{BB962C8B-B14F-4D97-AF65-F5344CB8AC3E}">
        <p14:creationId xmlns:p14="http://schemas.microsoft.com/office/powerpoint/2010/main" val="1247358425"/>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Patterns of a team in the </a:t>
            </a:r>
            <a:r>
              <a:rPr lang="en-US" b="1" dirty="0">
                <a:solidFill>
                  <a:srgbClr val="182835"/>
                </a:solidFill>
              </a:rPr>
              <a:t>Norming</a:t>
            </a:r>
            <a:r>
              <a:rPr lang="en-US" dirty="0"/>
              <a:t> stage:</a:t>
            </a:r>
          </a:p>
          <a:p>
            <a:pPr lvl="1"/>
            <a:r>
              <a:rPr lang="en-US" dirty="0"/>
              <a:t>Agreement and consensus start to form</a:t>
            </a:r>
          </a:p>
          <a:p>
            <a:pPr lvl="1"/>
            <a:r>
              <a:rPr lang="en-US" dirty="0"/>
              <a:t>Roles and responsibilities are accepted</a:t>
            </a:r>
          </a:p>
          <a:p>
            <a:pPr lvl="1"/>
            <a:r>
              <a:rPr lang="en-US" dirty="0"/>
              <a:t>Team members’ engagement increases</a:t>
            </a:r>
          </a:p>
          <a:p>
            <a:pPr lvl="1"/>
            <a:r>
              <a:rPr lang="en-US" dirty="0"/>
              <a:t>Social relationships begin to form</a:t>
            </a:r>
          </a:p>
          <a:p>
            <a:pPr lvl="1"/>
            <a:r>
              <a:rPr lang="en-US" dirty="0"/>
              <a:t>The leader becomes more enabling and shares authority</a:t>
            </a:r>
          </a:p>
          <a:p>
            <a:pPr marL="411480" lvl="1" indent="0">
              <a:buNone/>
            </a:pPr>
            <a:endParaRPr lang="en-US" dirty="0"/>
          </a:p>
          <a:p>
            <a:r>
              <a:rPr lang="en-US" dirty="0"/>
              <a:t>Patterns of a team in the </a:t>
            </a:r>
            <a:r>
              <a:rPr lang="en-US" b="1" dirty="0">
                <a:solidFill>
                  <a:srgbClr val="182835"/>
                </a:solidFill>
              </a:rPr>
              <a:t>Performing</a:t>
            </a:r>
            <a:r>
              <a:rPr lang="en-US" dirty="0"/>
              <a:t> stage: </a:t>
            </a:r>
          </a:p>
          <a:p>
            <a:pPr lvl="1"/>
            <a:r>
              <a:rPr lang="en-US" dirty="0"/>
              <a:t>Team is directionally aware and agrees on objectives</a:t>
            </a:r>
          </a:p>
          <a:p>
            <a:pPr lvl="1"/>
            <a:r>
              <a:rPr lang="en-US" dirty="0"/>
              <a:t>Team is autonomous</a:t>
            </a:r>
          </a:p>
          <a:p>
            <a:pPr lvl="1"/>
            <a:r>
              <a:rPr lang="en-US" dirty="0"/>
              <a:t>Disagreements are resolved within the team</a:t>
            </a:r>
          </a:p>
          <a:p>
            <a:pPr lvl="1"/>
            <a:r>
              <a:rPr lang="en-US" dirty="0"/>
              <a:t>Team forms above average expectations of performance</a:t>
            </a:r>
          </a:p>
        </p:txBody>
      </p:sp>
      <p:sp>
        <p:nvSpPr>
          <p:cNvPr id="7" name="Date Placeholder 6">
            <a:extLst>
              <a:ext uri="{FF2B5EF4-FFF2-40B4-BE49-F238E27FC236}">
                <a16:creationId xmlns:a16="http://schemas.microsoft.com/office/drawing/2014/main" id="{0981B68A-640E-40DA-AEC0-4FDE89E93B2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BFB811D-B9D7-4D67-9F09-F9718AAA55C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F5A2657-A205-45DE-B664-41208A2AA840}"/>
              </a:ext>
            </a:extLst>
          </p:cNvPr>
          <p:cNvSpPr>
            <a:spLocks noGrp="1"/>
          </p:cNvSpPr>
          <p:nvPr>
            <p:ph type="sldNum" sz="quarter" idx="4"/>
          </p:nvPr>
        </p:nvSpPr>
        <p:spPr/>
        <p:txBody>
          <a:bodyPr/>
          <a:lstStyle/>
          <a:p>
            <a:fld id="{28B83BC3-069B-46AF-A4E6-C99928E1A4FA}" type="slidenum">
              <a:rPr lang="en-US" smtClean="0"/>
              <a:pPr/>
              <a:t>170</a:t>
            </a:fld>
            <a:endParaRPr lang="en-US" dirty="0"/>
          </a:p>
        </p:txBody>
      </p:sp>
    </p:spTree>
    <p:custDataLst>
      <p:tags r:id="rId1"/>
    </p:custDataLst>
    <p:extLst>
      <p:ext uri="{BB962C8B-B14F-4D97-AF65-F5344CB8AC3E}">
        <p14:creationId xmlns:p14="http://schemas.microsoft.com/office/powerpoint/2010/main" val="365889204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Team Development</a:t>
            </a:r>
          </a:p>
        </p:txBody>
      </p:sp>
      <p:sp>
        <p:nvSpPr>
          <p:cNvPr id="3" name="Content Placeholder 2"/>
          <p:cNvSpPr>
            <a:spLocks noGrp="1"/>
          </p:cNvSpPr>
          <p:nvPr>
            <p:ph idx="1"/>
          </p:nvPr>
        </p:nvSpPr>
        <p:spPr/>
        <p:txBody>
          <a:bodyPr>
            <a:normAutofit/>
          </a:bodyPr>
          <a:lstStyle/>
          <a:p>
            <a:r>
              <a:rPr lang="en-US" dirty="0"/>
              <a:t>Well-structured and energized project teams are the essential components of any successful Six Sigma project.</a:t>
            </a:r>
          </a:p>
          <a:p>
            <a:pPr marL="114300" indent="0">
              <a:buNone/>
            </a:pPr>
            <a:endParaRPr lang="en-US" dirty="0"/>
          </a:p>
          <a:p>
            <a:r>
              <a:rPr lang="en-US" dirty="0"/>
              <a:t>To have better chances of executing the project successfully, you will need to understand and effectively manage the team development process.</a:t>
            </a:r>
          </a:p>
        </p:txBody>
      </p:sp>
      <p:sp>
        <p:nvSpPr>
          <p:cNvPr id="7" name="Date Placeholder 6">
            <a:extLst>
              <a:ext uri="{FF2B5EF4-FFF2-40B4-BE49-F238E27FC236}">
                <a16:creationId xmlns:a16="http://schemas.microsoft.com/office/drawing/2014/main" id="{6CBCDC82-DE90-40C9-8463-BE026EA84AD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D17850A-02D1-4DA2-89C0-66E44EF8FAE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3CA1EA-FA7A-40CE-B61B-3625DC845EB0}"/>
              </a:ext>
            </a:extLst>
          </p:cNvPr>
          <p:cNvSpPr>
            <a:spLocks noGrp="1"/>
          </p:cNvSpPr>
          <p:nvPr>
            <p:ph type="sldNum" sz="quarter" idx="4"/>
          </p:nvPr>
        </p:nvSpPr>
        <p:spPr/>
        <p:txBody>
          <a:bodyPr/>
          <a:lstStyle/>
          <a:p>
            <a:fld id="{28B83BC3-069B-46AF-A4E6-C99928E1A4FA}" type="slidenum">
              <a:rPr lang="en-US" smtClean="0"/>
              <a:pPr/>
              <a:t>171</a:t>
            </a:fld>
            <a:endParaRPr lang="en-US" dirty="0"/>
          </a:p>
        </p:txBody>
      </p:sp>
    </p:spTree>
    <p:custDataLst>
      <p:tags r:id="rId1"/>
    </p:custDataLst>
    <p:extLst>
      <p:ext uri="{BB962C8B-B14F-4D97-AF65-F5344CB8AC3E}">
        <p14:creationId xmlns:p14="http://schemas.microsoft.com/office/powerpoint/2010/main" val="4360590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667000"/>
            <a:ext cx="8839200" cy="1676400"/>
          </a:xfrm>
        </p:spPr>
        <p:txBody>
          <a:bodyPr/>
          <a:lstStyle/>
          <a:p>
            <a:pPr>
              <a:defRPr/>
            </a:pPr>
            <a:r>
              <a:rPr lang="en-US" dirty="0"/>
              <a:t>1.3.4 Project Risk Management</a:t>
            </a:r>
          </a:p>
        </p:txBody>
      </p:sp>
      <p:sp>
        <p:nvSpPr>
          <p:cNvPr id="5" name="Date Placeholder 4">
            <a:extLst>
              <a:ext uri="{FF2B5EF4-FFF2-40B4-BE49-F238E27FC236}">
                <a16:creationId xmlns:a16="http://schemas.microsoft.com/office/drawing/2014/main" id="{ECF0C867-A3D4-4C02-A17D-8E0ED08FAE3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10B53A1-909F-480D-992D-4F56F1A390B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E072A77-5604-4475-A697-13DE92AD1125}"/>
              </a:ext>
            </a:extLst>
          </p:cNvPr>
          <p:cNvSpPr>
            <a:spLocks noGrp="1"/>
          </p:cNvSpPr>
          <p:nvPr>
            <p:ph type="sldNum" sz="quarter" idx="4"/>
          </p:nvPr>
        </p:nvSpPr>
        <p:spPr/>
        <p:txBody>
          <a:bodyPr/>
          <a:lstStyle/>
          <a:p>
            <a:fld id="{28B83BC3-069B-46AF-A4E6-C99928E1A4FA}" type="slidenum">
              <a:rPr lang="en-US" smtClean="0"/>
              <a:pPr/>
              <a:t>172</a:t>
            </a:fld>
            <a:endParaRPr lang="en-US" dirty="0"/>
          </a:p>
        </p:txBody>
      </p:sp>
    </p:spTree>
    <p:custDataLst>
      <p:tags r:id="rId1"/>
    </p:custDataLst>
    <p:extLst>
      <p:ext uri="{BB962C8B-B14F-4D97-AF65-F5344CB8AC3E}">
        <p14:creationId xmlns:p14="http://schemas.microsoft.com/office/powerpoint/2010/main" val="53452906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a:t>
            </a:r>
          </a:p>
        </p:txBody>
      </p:sp>
      <p:sp>
        <p:nvSpPr>
          <p:cNvPr id="6" name="Content Placeholder 5"/>
          <p:cNvSpPr>
            <a:spLocks noGrp="1"/>
          </p:cNvSpPr>
          <p:nvPr>
            <p:ph idx="1"/>
          </p:nvPr>
        </p:nvSpPr>
        <p:spPr/>
        <p:txBody>
          <a:bodyPr/>
          <a:lstStyle/>
          <a:p>
            <a:r>
              <a:rPr lang="en-US" dirty="0"/>
              <a:t>Risk is defined as a future event that can impact the task/project if it occurs.</a:t>
            </a:r>
          </a:p>
          <a:p>
            <a:endParaRPr lang="en-US" dirty="0"/>
          </a:p>
        </p:txBody>
      </p:sp>
      <p:pic>
        <p:nvPicPr>
          <p:cNvPr id="5127" name="Picture 11" descr="C:\Users\RahulSurya\Desktop\Ris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6319" y="2819400"/>
            <a:ext cx="2206561" cy="25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D7739E65-19B0-41F8-B50E-F771ADB51DC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C1C1E7-26E9-473F-B267-0D65346A507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1452D26-84CC-4921-90FC-368628A462D3}"/>
              </a:ext>
            </a:extLst>
          </p:cNvPr>
          <p:cNvSpPr>
            <a:spLocks noGrp="1"/>
          </p:cNvSpPr>
          <p:nvPr>
            <p:ph type="sldNum" sz="quarter" idx="4"/>
          </p:nvPr>
        </p:nvSpPr>
        <p:spPr/>
        <p:txBody>
          <a:bodyPr/>
          <a:lstStyle/>
          <a:p>
            <a:fld id="{28B83BC3-069B-46AF-A4E6-C99928E1A4FA}" type="slidenum">
              <a:rPr lang="en-US" smtClean="0"/>
              <a:pPr/>
              <a:t>173</a:t>
            </a:fld>
            <a:endParaRPr lang="en-US" dirty="0"/>
          </a:p>
        </p:txBody>
      </p:sp>
    </p:spTree>
    <p:custDataLst>
      <p:tags r:id="rId1"/>
    </p:custDataLst>
    <p:extLst>
      <p:ext uri="{BB962C8B-B14F-4D97-AF65-F5344CB8AC3E}">
        <p14:creationId xmlns:p14="http://schemas.microsoft.com/office/powerpoint/2010/main" val="2311177546"/>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Risk Management?</a:t>
            </a:r>
          </a:p>
        </p:txBody>
      </p:sp>
      <p:sp>
        <p:nvSpPr>
          <p:cNvPr id="6147" name="Content Placeholder 2"/>
          <p:cNvSpPr>
            <a:spLocks noGrp="1"/>
          </p:cNvSpPr>
          <p:nvPr>
            <p:ph idx="1"/>
          </p:nvPr>
        </p:nvSpPr>
        <p:spPr/>
        <p:txBody>
          <a:bodyPr>
            <a:normAutofit/>
          </a:bodyPr>
          <a:lstStyle/>
          <a:p>
            <a:r>
              <a:rPr lang="en-US" dirty="0"/>
              <a:t>The main purpose of </a:t>
            </a:r>
            <a:r>
              <a:rPr lang="en-US" b="1" dirty="0"/>
              <a:t>risk management </a:t>
            </a:r>
            <a:r>
              <a:rPr lang="en-US" dirty="0"/>
              <a:t>is to foresee potential risks that may inhibit the project deliverables from being delivered on time, within budget, and at the appropriate level of quality, and then to mitigate these risks by creating, implementing, and monitoring </a:t>
            </a:r>
            <a:r>
              <a:rPr lang="en-US" i="1" dirty="0"/>
              <a:t>contingency plans</a:t>
            </a:r>
            <a:r>
              <a:rPr lang="en-US" dirty="0"/>
              <a:t>. </a:t>
            </a:r>
            <a:endParaRPr lang="en-CA" dirty="0"/>
          </a:p>
          <a:p>
            <a:pPr marL="114300" indent="0">
              <a:buNone/>
            </a:pPr>
            <a:r>
              <a:rPr lang="en-CA" dirty="0"/>
              <a:t> </a:t>
            </a:r>
          </a:p>
          <a:p>
            <a:r>
              <a:rPr lang="en-CA" dirty="0"/>
              <a:t>Risk management is concerned with identifying, assessing, and monitoring project risks before they develop into issues and impact the project</a:t>
            </a:r>
            <a:r>
              <a:rPr lang="en-IN" dirty="0"/>
              <a:t>.</a:t>
            </a:r>
          </a:p>
          <a:p>
            <a:endParaRPr lang="en-IN" dirty="0"/>
          </a:p>
          <a:p>
            <a:r>
              <a:rPr lang="en-IN" b="1" dirty="0"/>
              <a:t>Risk analysis </a:t>
            </a:r>
            <a:r>
              <a:rPr lang="en-IN" dirty="0"/>
              <a:t>helps to identify and manage potential problems that could impact key business initiatives or project goals.</a:t>
            </a:r>
          </a:p>
          <a:p>
            <a:pPr algn="just"/>
            <a:endParaRPr lang="en-IN" dirty="0"/>
          </a:p>
        </p:txBody>
      </p:sp>
      <p:sp>
        <p:nvSpPr>
          <p:cNvPr id="5" name="Date Placeholder 4">
            <a:extLst>
              <a:ext uri="{FF2B5EF4-FFF2-40B4-BE49-F238E27FC236}">
                <a16:creationId xmlns:a16="http://schemas.microsoft.com/office/drawing/2014/main" id="{9309C119-F0EE-49ED-83F0-569818D0EBB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7372900-40F6-4930-9628-35C8B919051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C6B8AAD-9191-4F0F-BF56-BEB742166C13}"/>
              </a:ext>
            </a:extLst>
          </p:cNvPr>
          <p:cNvSpPr>
            <a:spLocks noGrp="1"/>
          </p:cNvSpPr>
          <p:nvPr>
            <p:ph type="sldNum" sz="quarter" idx="4"/>
          </p:nvPr>
        </p:nvSpPr>
        <p:spPr/>
        <p:txBody>
          <a:bodyPr/>
          <a:lstStyle/>
          <a:p>
            <a:fld id="{28B83BC3-069B-46AF-A4E6-C99928E1A4FA}" type="slidenum">
              <a:rPr lang="en-US" smtClean="0"/>
              <a:pPr/>
              <a:t>174</a:t>
            </a:fld>
            <a:endParaRPr lang="en-US" dirty="0"/>
          </a:p>
        </p:txBody>
      </p:sp>
    </p:spTree>
    <p:custDataLst>
      <p:tags r:id="rId1"/>
    </p:custDataLst>
    <p:extLst>
      <p:ext uri="{BB962C8B-B14F-4D97-AF65-F5344CB8AC3E}">
        <p14:creationId xmlns:p14="http://schemas.microsoft.com/office/powerpoint/2010/main" val="145491939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Three Basic Parameters of Risk Analysis</a:t>
            </a:r>
            <a:endParaRPr lang="en-US" dirty="0"/>
          </a:p>
        </p:txBody>
      </p:sp>
      <p:sp>
        <p:nvSpPr>
          <p:cNvPr id="6" name="Content Placeholder 5"/>
          <p:cNvSpPr>
            <a:spLocks noGrp="1"/>
          </p:cNvSpPr>
          <p:nvPr>
            <p:ph idx="1"/>
          </p:nvPr>
        </p:nvSpPr>
        <p:spPr/>
        <p:txBody>
          <a:bodyPr/>
          <a:lstStyle/>
          <a:p>
            <a:r>
              <a:rPr lang="en-US" dirty="0"/>
              <a:t>Risk Assessment: </a:t>
            </a:r>
          </a:p>
          <a:p>
            <a:pPr lvl="1"/>
            <a:r>
              <a:rPr lang="en-US" dirty="0"/>
              <a:t>The process of identifying and evaluating risks, whether in absolute or relative terms.</a:t>
            </a:r>
          </a:p>
          <a:p>
            <a:endParaRPr lang="en-US" dirty="0"/>
          </a:p>
          <a:p>
            <a:r>
              <a:rPr lang="en-US" dirty="0"/>
              <a:t>Risk Management:</a:t>
            </a:r>
          </a:p>
          <a:p>
            <a:pPr lvl="1"/>
            <a:r>
              <a:rPr lang="en-US" dirty="0"/>
              <a:t>Project risk management is the effort of responding to risks throughout the life of a project and in the interest of meeting project goals and objectives.</a:t>
            </a:r>
          </a:p>
          <a:p>
            <a:endParaRPr lang="en-US" dirty="0"/>
          </a:p>
          <a:p>
            <a:r>
              <a:rPr lang="en-US" dirty="0"/>
              <a:t>Risk Communication:</a:t>
            </a:r>
          </a:p>
          <a:p>
            <a:pPr lvl="1"/>
            <a:r>
              <a:rPr lang="en-US" dirty="0"/>
              <a:t>Communication plays a vital role in the risk analysis process because it leads to a good understanding of risk assessment and management decisions.</a:t>
            </a:r>
          </a:p>
          <a:p>
            <a:endParaRPr lang="en-US" dirty="0"/>
          </a:p>
        </p:txBody>
      </p:sp>
      <p:sp>
        <p:nvSpPr>
          <p:cNvPr id="5" name="Date Placeholder 4">
            <a:extLst>
              <a:ext uri="{FF2B5EF4-FFF2-40B4-BE49-F238E27FC236}">
                <a16:creationId xmlns:a16="http://schemas.microsoft.com/office/drawing/2014/main" id="{AAB4B849-D162-4B37-B043-32EA1A3FFB3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9A42AC3-E78F-4669-BF0A-186E23DD0F4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ADC0B8C-51E1-49A6-87DF-3DE40FE4D665}"/>
              </a:ext>
            </a:extLst>
          </p:cNvPr>
          <p:cNvSpPr>
            <a:spLocks noGrp="1"/>
          </p:cNvSpPr>
          <p:nvPr>
            <p:ph type="sldNum" sz="quarter" idx="4"/>
          </p:nvPr>
        </p:nvSpPr>
        <p:spPr/>
        <p:txBody>
          <a:bodyPr/>
          <a:lstStyle/>
          <a:p>
            <a:fld id="{28B83BC3-069B-46AF-A4E6-C99928E1A4FA}" type="slidenum">
              <a:rPr lang="en-US" smtClean="0"/>
              <a:pPr/>
              <a:t>175</a:t>
            </a:fld>
            <a:endParaRPr lang="en-US" dirty="0"/>
          </a:p>
        </p:txBody>
      </p:sp>
    </p:spTree>
    <p:custDataLst>
      <p:tags r:id="rId1"/>
    </p:custDataLst>
    <p:extLst>
      <p:ext uri="{BB962C8B-B14F-4D97-AF65-F5344CB8AC3E}">
        <p14:creationId xmlns:p14="http://schemas.microsoft.com/office/powerpoint/2010/main" val="334526840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Why is Risk Analysis Necessary?</a:t>
            </a:r>
          </a:p>
        </p:txBody>
      </p:sp>
      <p:sp>
        <p:nvSpPr>
          <p:cNvPr id="8194" name="Content Placeholder 2"/>
          <p:cNvSpPr>
            <a:spLocks noGrp="1"/>
          </p:cNvSpPr>
          <p:nvPr>
            <p:ph idx="1"/>
          </p:nvPr>
        </p:nvSpPr>
        <p:spPr/>
        <p:txBody>
          <a:bodyPr/>
          <a:lstStyle/>
          <a:p>
            <a:pPr defTabSz="873125">
              <a:buNone/>
            </a:pPr>
            <a:r>
              <a:rPr kumimoji="1" lang="en-US" altLang="ja-JP" dirty="0">
                <a:cs typeface="Arial" charset="0"/>
              </a:rPr>
              <a:t>What can happen if you omit the risk analysis?</a:t>
            </a:r>
          </a:p>
          <a:p>
            <a:pPr defTabSz="873125">
              <a:buNone/>
            </a:pPr>
            <a:endParaRPr kumimoji="1" lang="en-US" altLang="ja-JP" dirty="0">
              <a:cs typeface="Arial" charset="0"/>
            </a:endParaRPr>
          </a:p>
          <a:p>
            <a:pPr marL="436563" lvl="1" defTabSz="873125">
              <a:buFontTx/>
              <a:buChar char="•"/>
            </a:pPr>
            <a:r>
              <a:rPr kumimoji="1" lang="en-US" altLang="ja-JP" dirty="0">
                <a:cs typeface="Arial" charset="0"/>
              </a:rPr>
              <a:t>Vulnerabilities cannot be detected</a:t>
            </a:r>
          </a:p>
          <a:p>
            <a:pPr marL="436563" lvl="1" defTabSz="873125">
              <a:buFontTx/>
              <a:buChar char="•"/>
            </a:pPr>
            <a:r>
              <a:rPr kumimoji="1" lang="en-US" altLang="ja-JP" dirty="0">
                <a:cs typeface="Arial" charset="0"/>
              </a:rPr>
              <a:t>Mitigation plans are introduced without proper justification</a:t>
            </a:r>
          </a:p>
          <a:p>
            <a:pPr marL="436563" lvl="1" defTabSz="873125">
              <a:buFontTx/>
              <a:buChar char="•"/>
            </a:pPr>
            <a:r>
              <a:rPr kumimoji="1" lang="en-US" altLang="ja-JP" dirty="0">
                <a:cs typeface="Arial" charset="0"/>
              </a:rPr>
              <a:t> Customer dissatisfaction</a:t>
            </a:r>
          </a:p>
          <a:p>
            <a:pPr marL="436563" lvl="1" defTabSz="873125">
              <a:buFontTx/>
              <a:buChar char="•"/>
            </a:pPr>
            <a:r>
              <a:rPr kumimoji="1" lang="en-US" altLang="ja-JP" dirty="0">
                <a:cs typeface="Arial" charset="0"/>
              </a:rPr>
              <a:t> Not meeting project goals</a:t>
            </a:r>
          </a:p>
          <a:p>
            <a:pPr marL="436563" lvl="1" defTabSz="873125">
              <a:buFontTx/>
              <a:buChar char="•"/>
            </a:pPr>
            <a:r>
              <a:rPr kumimoji="1" lang="en-US" altLang="ja-JP" dirty="0">
                <a:cs typeface="Arial" charset="0"/>
              </a:rPr>
              <a:t> Remake the whole system</a:t>
            </a:r>
          </a:p>
          <a:p>
            <a:pPr marL="436563" lvl="1" defTabSz="873125">
              <a:buFontTx/>
              <a:buChar char="•"/>
            </a:pPr>
            <a:r>
              <a:rPr kumimoji="1" lang="en-US" altLang="ja-JP" dirty="0">
                <a:cs typeface="Arial" charset="0"/>
              </a:rPr>
              <a:t> Huge cost and time loss</a:t>
            </a:r>
          </a:p>
        </p:txBody>
      </p:sp>
      <p:pic>
        <p:nvPicPr>
          <p:cNvPr id="819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083859"/>
            <a:ext cx="32004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CD3D67F1-801C-4FAA-8A1C-D1431B6A882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22E7928-E280-4672-8795-EB2B154A20C2}"/>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5048B10-1E85-438C-A339-23E449C5BC6A}"/>
              </a:ext>
            </a:extLst>
          </p:cNvPr>
          <p:cNvSpPr>
            <a:spLocks noGrp="1"/>
          </p:cNvSpPr>
          <p:nvPr>
            <p:ph type="sldNum" sz="quarter" idx="4"/>
          </p:nvPr>
        </p:nvSpPr>
        <p:spPr/>
        <p:txBody>
          <a:bodyPr/>
          <a:lstStyle/>
          <a:p>
            <a:fld id="{28B83BC3-069B-46AF-A4E6-C99928E1A4FA}" type="slidenum">
              <a:rPr lang="en-US" smtClean="0"/>
              <a:pPr/>
              <a:t>176</a:t>
            </a:fld>
            <a:endParaRPr lang="en-US" dirty="0"/>
          </a:p>
        </p:txBody>
      </p:sp>
    </p:spTree>
    <p:custDataLst>
      <p:tags r:id="rId1"/>
    </p:custDataLst>
    <p:extLst>
      <p:ext uri="{BB962C8B-B14F-4D97-AF65-F5344CB8AC3E}">
        <p14:creationId xmlns:p14="http://schemas.microsoft.com/office/powerpoint/2010/main" val="189159680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Risk Analysis Steps</a:t>
            </a:r>
          </a:p>
        </p:txBody>
      </p:sp>
      <p:sp>
        <p:nvSpPr>
          <p:cNvPr id="6" name="Content Placeholder 5"/>
          <p:cNvSpPr>
            <a:spLocks noGrp="1"/>
          </p:cNvSpPr>
          <p:nvPr>
            <p:ph idx="1"/>
          </p:nvPr>
        </p:nvSpPr>
        <p:spPr/>
        <p:txBody>
          <a:bodyPr>
            <a:normAutofit lnSpcReduction="10000"/>
          </a:bodyPr>
          <a:lstStyle/>
          <a:p>
            <a:pPr marL="114300" indent="0">
              <a:buNone/>
            </a:pPr>
            <a:r>
              <a:rPr lang="en-US" dirty="0"/>
              <a:t>The project risk analysis process consists of the following steps that evolve through the life cycle of a project. </a:t>
            </a:r>
          </a:p>
          <a:p>
            <a:r>
              <a:rPr lang="en-US" dirty="0"/>
              <a:t>Risk Identification:</a:t>
            </a:r>
          </a:p>
          <a:p>
            <a:pPr lvl="1"/>
            <a:r>
              <a:rPr lang="en-US" dirty="0"/>
              <a:t>Identify risks and risk categories, group risks, and define ownership.</a:t>
            </a:r>
          </a:p>
          <a:p>
            <a:r>
              <a:rPr lang="en-US" dirty="0"/>
              <a:t>Risk Assessment:</a:t>
            </a:r>
          </a:p>
          <a:p>
            <a:pPr lvl="1"/>
            <a:r>
              <a:rPr lang="en-US" dirty="0"/>
              <a:t>Evaluate and estimate the possible impacts and interactions of risks.</a:t>
            </a:r>
          </a:p>
          <a:p>
            <a:r>
              <a:rPr lang="en-US" dirty="0"/>
              <a:t>Response Planning:</a:t>
            </a:r>
          </a:p>
          <a:p>
            <a:pPr lvl="1"/>
            <a:r>
              <a:rPr lang="en-US" dirty="0"/>
              <a:t>Define mitigation and reaction plans.</a:t>
            </a:r>
          </a:p>
          <a:p>
            <a:r>
              <a:rPr lang="en-US" dirty="0"/>
              <a:t>Mitigation Actions:</a:t>
            </a:r>
          </a:p>
          <a:p>
            <a:pPr lvl="1"/>
            <a:r>
              <a:rPr lang="en-US" dirty="0"/>
              <a:t>Implement action plans and integrate them into the project.</a:t>
            </a:r>
          </a:p>
          <a:p>
            <a:r>
              <a:rPr lang="en-US" dirty="0"/>
              <a:t>Tracking and Reporting:</a:t>
            </a:r>
          </a:p>
          <a:p>
            <a:pPr lvl="1"/>
            <a:r>
              <a:rPr lang="en-US" dirty="0"/>
              <a:t>Provide visibility to all risks.</a:t>
            </a:r>
          </a:p>
          <a:p>
            <a:r>
              <a:rPr lang="en-US" dirty="0"/>
              <a:t>Closing:</a:t>
            </a:r>
          </a:p>
          <a:p>
            <a:pPr lvl="1"/>
            <a:r>
              <a:rPr lang="en-US" dirty="0"/>
              <a:t>Close the identified risk.</a:t>
            </a:r>
          </a:p>
          <a:p>
            <a:endParaRPr lang="en-US" dirty="0"/>
          </a:p>
        </p:txBody>
      </p:sp>
      <p:sp>
        <p:nvSpPr>
          <p:cNvPr id="5" name="Date Placeholder 4">
            <a:extLst>
              <a:ext uri="{FF2B5EF4-FFF2-40B4-BE49-F238E27FC236}">
                <a16:creationId xmlns:a16="http://schemas.microsoft.com/office/drawing/2014/main" id="{02A559D8-6770-436C-8B10-A73DC908770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A1C3C25-087C-4D7E-A29B-869F3FCB1CE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D5E48E8-5FC8-4F54-87D3-A08AA76B1D18}"/>
              </a:ext>
            </a:extLst>
          </p:cNvPr>
          <p:cNvSpPr>
            <a:spLocks noGrp="1"/>
          </p:cNvSpPr>
          <p:nvPr>
            <p:ph type="sldNum" sz="quarter" idx="4"/>
          </p:nvPr>
        </p:nvSpPr>
        <p:spPr/>
        <p:txBody>
          <a:bodyPr/>
          <a:lstStyle/>
          <a:p>
            <a:fld id="{28B83BC3-069B-46AF-A4E6-C99928E1A4FA}" type="slidenum">
              <a:rPr lang="en-US" smtClean="0"/>
              <a:pPr/>
              <a:t>177</a:t>
            </a:fld>
            <a:endParaRPr lang="en-US" dirty="0"/>
          </a:p>
        </p:txBody>
      </p:sp>
    </p:spTree>
    <p:custDataLst>
      <p:tags r:id="rId1"/>
    </p:custDataLst>
    <p:extLst>
      <p:ext uri="{BB962C8B-B14F-4D97-AF65-F5344CB8AC3E}">
        <p14:creationId xmlns:p14="http://schemas.microsoft.com/office/powerpoint/2010/main" val="394947053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0243" name="Content Placeholder 2"/>
          <p:cNvSpPr>
            <a:spLocks noGrp="1"/>
          </p:cNvSpPr>
          <p:nvPr>
            <p:ph idx="1"/>
          </p:nvPr>
        </p:nvSpPr>
        <p:spPr/>
        <p:txBody>
          <a:bodyPr>
            <a:normAutofit/>
          </a:bodyPr>
          <a:lstStyle/>
          <a:p>
            <a:pPr algn="just">
              <a:buFont typeface="Arial" charset="0"/>
              <a:buNone/>
            </a:pPr>
            <a:r>
              <a:rPr lang="en-CA" dirty="0"/>
              <a:t>The first action of risk management is the identification </a:t>
            </a:r>
          </a:p>
          <a:p>
            <a:pPr algn="just">
              <a:buFont typeface="Arial" charset="0"/>
              <a:buNone/>
            </a:pPr>
            <a:r>
              <a:rPr lang="en-CA" dirty="0"/>
              <a:t>of individual events that the project may encounter </a:t>
            </a:r>
          </a:p>
          <a:p>
            <a:pPr algn="just">
              <a:buFont typeface="Arial" charset="0"/>
              <a:buNone/>
            </a:pPr>
            <a:r>
              <a:rPr lang="en-CA" dirty="0"/>
              <a:t>during its lifecycle. </a:t>
            </a:r>
          </a:p>
          <a:p>
            <a:pPr algn="just">
              <a:buFont typeface="Arial" charset="0"/>
              <a:buNone/>
            </a:pPr>
            <a:endParaRPr lang="en-CA" dirty="0"/>
          </a:p>
          <a:p>
            <a:pPr algn="just">
              <a:buFont typeface="Arial" charset="0"/>
              <a:buNone/>
            </a:pPr>
            <a:r>
              <a:rPr lang="en-CA" dirty="0"/>
              <a:t>The identification step comprises:</a:t>
            </a:r>
          </a:p>
          <a:p>
            <a:pPr>
              <a:buFont typeface="Arial" charset="0"/>
              <a:buNone/>
            </a:pPr>
            <a:endParaRPr lang="en-IN" dirty="0"/>
          </a:p>
          <a:p>
            <a:r>
              <a:rPr lang="en-CA" dirty="0"/>
              <a:t>Identify the risks</a:t>
            </a:r>
            <a:endParaRPr lang="en-IN" dirty="0"/>
          </a:p>
          <a:p>
            <a:r>
              <a:rPr lang="en-CA" dirty="0"/>
              <a:t>Categorize the risks </a:t>
            </a:r>
            <a:endParaRPr lang="en-IN" dirty="0"/>
          </a:p>
          <a:p>
            <a:r>
              <a:rPr lang="en-CA" dirty="0"/>
              <a:t>Match the identified risks to categories</a:t>
            </a:r>
            <a:endParaRPr lang="en-IN" dirty="0"/>
          </a:p>
          <a:p>
            <a:r>
              <a:rPr lang="en-CA" dirty="0"/>
              <a:t>Define ownership for managing the risks.</a:t>
            </a:r>
            <a:endParaRPr lang="en-IN" dirty="0"/>
          </a:p>
        </p:txBody>
      </p:sp>
      <p:pic>
        <p:nvPicPr>
          <p:cNvPr id="10247"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600" y="1371600"/>
            <a:ext cx="10795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ate Placeholder 4">
            <a:extLst>
              <a:ext uri="{FF2B5EF4-FFF2-40B4-BE49-F238E27FC236}">
                <a16:creationId xmlns:a16="http://schemas.microsoft.com/office/drawing/2014/main" id="{7B10962F-EC90-41BA-9C03-6A39C2B7059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4FE232C-6F12-4036-BA67-3319C7F25D8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AA285C5-0D33-414E-ABDF-06C11D6E1F8E}"/>
              </a:ext>
            </a:extLst>
          </p:cNvPr>
          <p:cNvSpPr>
            <a:spLocks noGrp="1"/>
          </p:cNvSpPr>
          <p:nvPr>
            <p:ph type="sldNum" sz="quarter" idx="4"/>
          </p:nvPr>
        </p:nvSpPr>
        <p:spPr/>
        <p:txBody>
          <a:bodyPr/>
          <a:lstStyle/>
          <a:p>
            <a:fld id="{28B83BC3-069B-46AF-A4E6-C99928E1A4FA}" type="slidenum">
              <a:rPr lang="en-US" smtClean="0"/>
              <a:pPr/>
              <a:t>178</a:t>
            </a:fld>
            <a:endParaRPr lang="en-US" dirty="0"/>
          </a:p>
        </p:txBody>
      </p:sp>
    </p:spTree>
    <p:custDataLst>
      <p:tags r:id="rId1"/>
    </p:custDataLst>
    <p:extLst>
      <p:ext uri="{BB962C8B-B14F-4D97-AF65-F5344CB8AC3E}">
        <p14:creationId xmlns:p14="http://schemas.microsoft.com/office/powerpoint/2010/main" val="265555897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7" name="Content Placeholder 6"/>
          <p:cNvSpPr>
            <a:spLocks noGrp="1"/>
          </p:cNvSpPr>
          <p:nvPr>
            <p:ph idx="1"/>
          </p:nvPr>
        </p:nvSpPr>
        <p:spPr/>
        <p:txBody>
          <a:bodyPr/>
          <a:lstStyle/>
          <a:p>
            <a:r>
              <a:rPr lang="en-US" dirty="0"/>
              <a:t>Source of Risk: </a:t>
            </a:r>
          </a:p>
          <a:p>
            <a:r>
              <a:rPr lang="en-US" dirty="0"/>
              <a:t>Identification of risk sources provides a basis for systematically examining changing situations over time to uncover circumstances that impact the ability of the project to meet its objectives.</a:t>
            </a:r>
          </a:p>
          <a:p>
            <a:endParaRPr lang="en-US" dirty="0"/>
          </a:p>
        </p:txBody>
      </p:sp>
      <p:sp>
        <p:nvSpPr>
          <p:cNvPr id="5" name="Date Placeholder 4">
            <a:extLst>
              <a:ext uri="{FF2B5EF4-FFF2-40B4-BE49-F238E27FC236}">
                <a16:creationId xmlns:a16="http://schemas.microsoft.com/office/drawing/2014/main" id="{37FA730A-CAF1-445D-8B56-E10925B7D11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9C10A66-68C1-4983-A040-593240AC5E1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13D3D37-A67E-4C2B-B7F0-C4EEAAB2B136}"/>
              </a:ext>
            </a:extLst>
          </p:cNvPr>
          <p:cNvSpPr>
            <a:spLocks noGrp="1"/>
          </p:cNvSpPr>
          <p:nvPr>
            <p:ph type="sldNum" sz="quarter" idx="4"/>
          </p:nvPr>
        </p:nvSpPr>
        <p:spPr/>
        <p:txBody>
          <a:bodyPr/>
          <a:lstStyle/>
          <a:p>
            <a:fld id="{28B83BC3-069B-46AF-A4E6-C99928E1A4FA}" type="slidenum">
              <a:rPr lang="en-US" smtClean="0"/>
              <a:pPr/>
              <a:t>179</a:t>
            </a:fld>
            <a:endParaRPr lang="en-US" dirty="0"/>
          </a:p>
        </p:txBody>
      </p:sp>
    </p:spTree>
    <p:custDataLst>
      <p:tags r:id="rId1"/>
    </p:custDataLst>
    <p:extLst>
      <p:ext uri="{BB962C8B-B14F-4D97-AF65-F5344CB8AC3E}">
        <p14:creationId xmlns:p14="http://schemas.microsoft.com/office/powerpoint/2010/main" val="848627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chemeClr val="tx1"/>
                </a:solidFill>
              </a:rPr>
              <a:t>Six Sigma History</a:t>
            </a:r>
          </a:p>
        </p:txBody>
      </p:sp>
      <p:sp>
        <p:nvSpPr>
          <p:cNvPr id="3" name="Content Placeholder 2"/>
          <p:cNvSpPr>
            <a:spLocks noGrp="1"/>
          </p:cNvSpPr>
          <p:nvPr>
            <p:ph idx="1"/>
          </p:nvPr>
        </p:nvSpPr>
        <p:spPr/>
        <p:txBody>
          <a:bodyPr>
            <a:normAutofit/>
          </a:bodyPr>
          <a:lstStyle/>
          <a:p>
            <a:r>
              <a:rPr lang="en-US" dirty="0"/>
              <a:t>Six Sigma has been widely adopted by companies as an efficient way of improving the business performance since General Electric implemented the methodology under the leadership of Jack Welch in the 1990s.</a:t>
            </a:r>
          </a:p>
          <a:p>
            <a:pPr marL="114300" indent="0">
              <a:buNone/>
            </a:pPr>
            <a:endParaRPr lang="en-US" dirty="0"/>
          </a:p>
          <a:p>
            <a:r>
              <a:rPr lang="en-US" dirty="0"/>
              <a:t>As GE connected Six Sigma results to its executive compensation and published the financial benefits of Six Sigma implementation in their annual report, Six Sigma became a highly sought-after discipline of quality.</a:t>
            </a:r>
          </a:p>
        </p:txBody>
      </p:sp>
      <p:sp>
        <p:nvSpPr>
          <p:cNvPr id="7" name="Date Placeholder 6">
            <a:extLst>
              <a:ext uri="{FF2B5EF4-FFF2-40B4-BE49-F238E27FC236}">
                <a16:creationId xmlns:a16="http://schemas.microsoft.com/office/drawing/2014/main" id="{B14889EF-9164-46C0-8BD6-CBD1062A841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1EB1CF2-4885-4C57-BC2E-4AAAB08EB26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5E9776-A115-4F1C-A198-5C227C2BFEE0}"/>
              </a:ext>
            </a:extLst>
          </p:cNvPr>
          <p:cNvSpPr>
            <a:spLocks noGrp="1"/>
          </p:cNvSpPr>
          <p:nvPr>
            <p:ph type="sldNum" sz="quarter" idx="4"/>
          </p:nvPr>
        </p:nvSpPr>
        <p:spPr/>
        <p:txBody>
          <a:bodyPr/>
          <a:lstStyle/>
          <a:p>
            <a:fld id="{28B83BC3-069B-46AF-A4E6-C99928E1A4FA}" type="slidenum">
              <a:rPr lang="en-US" smtClean="0"/>
              <a:pPr/>
              <a:t>18</a:t>
            </a:fld>
            <a:endParaRPr lang="en-US" dirty="0"/>
          </a:p>
        </p:txBody>
      </p:sp>
    </p:spTree>
    <p:custDataLst>
      <p:tags r:id="rId1"/>
    </p:custDataLst>
    <p:extLst>
      <p:ext uri="{BB962C8B-B14F-4D97-AF65-F5344CB8AC3E}">
        <p14:creationId xmlns:p14="http://schemas.microsoft.com/office/powerpoint/2010/main" val="320558092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Risk Identification</a:t>
            </a:r>
          </a:p>
        </p:txBody>
      </p:sp>
      <p:graphicFrame>
        <p:nvGraphicFramePr>
          <p:cNvPr id="7" name="Table 6"/>
          <p:cNvGraphicFramePr>
            <a:graphicFrameLocks noGrp="1"/>
          </p:cNvGraphicFramePr>
          <p:nvPr>
            <p:extLst>
              <p:ext uri="{D42A27DB-BD31-4B8C-83A1-F6EECF244321}">
                <p14:modId xmlns:p14="http://schemas.microsoft.com/office/powerpoint/2010/main" val="833776701"/>
              </p:ext>
            </p:extLst>
          </p:nvPr>
        </p:nvGraphicFramePr>
        <p:xfrm>
          <a:off x="1981200" y="1143001"/>
          <a:ext cx="7772400" cy="5334001"/>
        </p:xfrm>
        <a:graphic>
          <a:graphicData uri="http://schemas.openxmlformats.org/drawingml/2006/table">
            <a:tbl>
              <a:tblPr/>
              <a:tblGrid>
                <a:gridCol w="12192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609600">
                <a:tc>
                  <a:txBody>
                    <a:bodyPr/>
                    <a:lstStyle/>
                    <a:p>
                      <a:pPr marL="0" algn="ctr">
                        <a:lnSpc>
                          <a:spcPts val="1600"/>
                        </a:lnSpc>
                        <a:spcBef>
                          <a:spcPts val="1000"/>
                        </a:spcBef>
                        <a:spcAft>
                          <a:spcPts val="1000"/>
                        </a:spcAft>
                      </a:pPr>
                      <a:r>
                        <a:rPr lang="en-US" sz="1600" b="1" dirty="0">
                          <a:latin typeface="+mn-lt"/>
                          <a:ea typeface="Times New Roman"/>
                          <a:cs typeface="Times New Roman"/>
                        </a:rPr>
                        <a:t>Source of Risk</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a:lnSpc>
                          <a:spcPts val="1600"/>
                        </a:lnSpc>
                        <a:spcBef>
                          <a:spcPts val="1000"/>
                        </a:spcBef>
                        <a:spcAft>
                          <a:spcPts val="1000"/>
                        </a:spcAft>
                      </a:pPr>
                      <a:r>
                        <a:rPr lang="en-US" sz="1600" b="1" dirty="0">
                          <a:latin typeface="+mn-lt"/>
                          <a:ea typeface="Times New Roman"/>
                          <a:cs typeface="Times New Roman"/>
                        </a:rPr>
                        <a:t>Description</a:t>
                      </a:r>
                      <a:endParaRPr lang="en-IN" sz="16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Human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human resources (e.g., availability, skill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Physical  Resources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physical resources (e.g., hardware or software, availability of the required number at the right time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Technology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originated from technology (e.g., development environment, new</a:t>
                      </a:r>
                      <a:r>
                        <a:rPr lang="en-CA" sz="1400" baseline="0" dirty="0">
                          <a:latin typeface="+mn-lt"/>
                          <a:ea typeface="MS Mincho"/>
                          <a:cs typeface="Times New Roman"/>
                        </a:rPr>
                        <a:t> or </a:t>
                      </a:r>
                      <a:r>
                        <a:rPr lang="en-CA" sz="1400" dirty="0">
                          <a:latin typeface="+mn-lt"/>
                          <a:ea typeface="MS Mincho"/>
                          <a:cs typeface="Times New Roman"/>
                        </a:rPr>
                        <a:t>complex technologies, performance requirements, tools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09600">
                <a:tc>
                  <a:txBody>
                    <a:bodyPr/>
                    <a:lstStyle/>
                    <a:p>
                      <a:pPr marL="0" algn="ctr">
                        <a:lnSpc>
                          <a:spcPts val="1600"/>
                        </a:lnSpc>
                        <a:spcBef>
                          <a:spcPts val="1000"/>
                        </a:spcBef>
                        <a:spcAft>
                          <a:spcPts val="1000"/>
                        </a:spcAft>
                      </a:pPr>
                      <a:r>
                        <a:rPr lang="en-US" sz="1400" b="1" dirty="0">
                          <a:latin typeface="+mn-lt"/>
                          <a:ea typeface="Times New Roman"/>
                          <a:cs typeface="Times New Roman"/>
                        </a:rPr>
                        <a:t>Suppliers</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a supplier (e.g.,</a:t>
                      </a:r>
                      <a:r>
                        <a:rPr lang="en-CA" sz="1400" baseline="0" dirty="0">
                          <a:latin typeface="+mn-lt"/>
                          <a:ea typeface="MS Mincho"/>
                          <a:cs typeface="Times New Roman"/>
                        </a:rPr>
                        <a:t> </a:t>
                      </a:r>
                      <a:r>
                        <a:rPr lang="en-CA" sz="1400" dirty="0">
                          <a:latin typeface="+mn-lt"/>
                          <a:ea typeface="MS Mincho"/>
                          <a:cs typeface="Times New Roman"/>
                        </a:rPr>
                        <a:t>delays in supplies, capability of suppliers etc.) </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685801">
                <a:tc>
                  <a:txBody>
                    <a:bodyPr/>
                    <a:lstStyle/>
                    <a:p>
                      <a:pPr marL="0" algn="ctr">
                        <a:lnSpc>
                          <a:spcPts val="1600"/>
                        </a:lnSpc>
                        <a:spcBef>
                          <a:spcPts val="1000"/>
                        </a:spcBef>
                        <a:spcAft>
                          <a:spcPts val="1000"/>
                        </a:spcAft>
                      </a:pPr>
                      <a:r>
                        <a:rPr lang="en-US" sz="1400" b="1" dirty="0">
                          <a:latin typeface="+mn-lt"/>
                          <a:ea typeface="Times New Roman"/>
                          <a:cs typeface="Times New Roman"/>
                        </a:rPr>
                        <a:t>Customer </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derived from the customer (e.g., unclear requirements, requirement volatility, change in project scope, delays in response etc.)</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Security</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information security, security of personnel, security of assets, and security of intellectual property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81000">
                <a:tc>
                  <a:txBody>
                    <a:bodyPr/>
                    <a:lstStyle/>
                    <a:p>
                      <a:pPr marL="0" algn="ctr">
                        <a:lnSpc>
                          <a:spcPts val="1600"/>
                        </a:lnSpc>
                        <a:spcBef>
                          <a:spcPts val="1000"/>
                        </a:spcBef>
                        <a:spcAft>
                          <a:spcPts val="1000"/>
                        </a:spcAft>
                      </a:pPr>
                      <a:r>
                        <a:rPr lang="en-CA" sz="1400" b="1" dirty="0">
                          <a:latin typeface="+mn-lt"/>
                          <a:ea typeface="MS Mincho"/>
                          <a:cs typeface="Times New Roman"/>
                        </a:rPr>
                        <a:t>Legal</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 associated with legal issues that may impact the project</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609600">
                <a:tc>
                  <a:txBody>
                    <a:bodyPr/>
                    <a:lstStyle/>
                    <a:p>
                      <a:pPr marL="0" algn="ctr">
                        <a:lnSpc>
                          <a:spcPts val="1600"/>
                        </a:lnSpc>
                        <a:spcBef>
                          <a:spcPts val="1000"/>
                        </a:spcBef>
                        <a:spcAft>
                          <a:spcPts val="1000"/>
                        </a:spcAft>
                      </a:pPr>
                      <a:r>
                        <a:rPr lang="en-CA" sz="1400" b="1" dirty="0">
                          <a:latin typeface="+mn-lt"/>
                          <a:ea typeface="MS Mincho"/>
                          <a:cs typeface="Times New Roman"/>
                        </a:rPr>
                        <a:t>Project management</a:t>
                      </a:r>
                      <a:endParaRPr lang="en-IN" sz="1400" b="1"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a:lnSpc>
                          <a:spcPts val="1600"/>
                        </a:lnSpc>
                        <a:spcBef>
                          <a:spcPts val="1000"/>
                        </a:spcBef>
                        <a:spcAft>
                          <a:spcPts val="1000"/>
                        </a:spcAft>
                      </a:pPr>
                      <a:r>
                        <a:rPr lang="en-CA" sz="1400" dirty="0">
                          <a:latin typeface="+mn-lt"/>
                          <a:ea typeface="MS Mincho"/>
                          <a:cs typeface="Times New Roman"/>
                        </a:rPr>
                        <a:t>The risks are</a:t>
                      </a:r>
                      <a:r>
                        <a:rPr lang="en-CA" sz="1400" baseline="0" dirty="0">
                          <a:latin typeface="+mn-lt"/>
                          <a:ea typeface="MS Mincho"/>
                          <a:cs typeface="Times New Roman"/>
                        </a:rPr>
                        <a:t> as</a:t>
                      </a:r>
                      <a:r>
                        <a:rPr lang="en-CA" sz="1400" dirty="0">
                          <a:latin typeface="+mn-lt"/>
                          <a:ea typeface="MS Mincho"/>
                          <a:cs typeface="Times New Roman"/>
                        </a:rPr>
                        <a:t>sociated with project management processes, organizational maturity, and ability</a:t>
                      </a:r>
                      <a:endParaRPr lang="en-IN" sz="1400" dirty="0">
                        <a:latin typeface="+mn-lt"/>
                        <a:ea typeface="Times New Roman"/>
                        <a:cs typeface="Times New Roman"/>
                      </a:endParaRPr>
                    </a:p>
                  </a:txBody>
                  <a:tcPr marL="42862" marR="428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6" name="Date Placeholder 5">
            <a:extLst>
              <a:ext uri="{FF2B5EF4-FFF2-40B4-BE49-F238E27FC236}">
                <a16:creationId xmlns:a16="http://schemas.microsoft.com/office/drawing/2014/main" id="{468649E5-3E98-4D71-98E5-A709D689A6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5AF6768-9A23-4DF3-8C3B-FA103F2560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D43AEF2-378B-43B5-B8B8-6FC4F8371BEF}"/>
              </a:ext>
            </a:extLst>
          </p:cNvPr>
          <p:cNvSpPr>
            <a:spLocks noGrp="1"/>
          </p:cNvSpPr>
          <p:nvPr>
            <p:ph type="sldNum" sz="quarter" idx="4"/>
          </p:nvPr>
        </p:nvSpPr>
        <p:spPr/>
        <p:txBody>
          <a:bodyPr/>
          <a:lstStyle/>
          <a:p>
            <a:fld id="{28B83BC3-069B-46AF-A4E6-C99928E1A4FA}" type="slidenum">
              <a:rPr lang="en-US" smtClean="0"/>
              <a:pPr/>
              <a:t>180</a:t>
            </a:fld>
            <a:endParaRPr lang="en-US" dirty="0"/>
          </a:p>
        </p:txBody>
      </p:sp>
    </p:spTree>
    <p:custDataLst>
      <p:tags r:id="rId1"/>
    </p:custDataLst>
    <p:extLst>
      <p:ext uri="{BB962C8B-B14F-4D97-AF65-F5344CB8AC3E}">
        <p14:creationId xmlns:p14="http://schemas.microsoft.com/office/powerpoint/2010/main" val="141172660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Identification</a:t>
            </a:r>
          </a:p>
        </p:txBody>
      </p:sp>
      <p:sp>
        <p:nvSpPr>
          <p:cNvPr id="12291" name="Content Placeholder 2"/>
          <p:cNvSpPr>
            <a:spLocks noGrp="1"/>
          </p:cNvSpPr>
          <p:nvPr>
            <p:ph idx="1"/>
          </p:nvPr>
        </p:nvSpPr>
        <p:spPr/>
        <p:txBody>
          <a:bodyPr/>
          <a:lstStyle/>
          <a:p>
            <a:pPr>
              <a:buFont typeface="Arial" charset="0"/>
              <a:buNone/>
            </a:pPr>
            <a:r>
              <a:rPr lang="en-US" b="1" dirty="0"/>
              <a:t>Risk Parameters:</a:t>
            </a:r>
          </a:p>
          <a:p>
            <a:pPr>
              <a:buFont typeface="Arial" charset="0"/>
              <a:buNone/>
            </a:pPr>
            <a:r>
              <a:rPr lang="en-US" dirty="0"/>
              <a:t>Parameters for evaluating, categorizing, and prioritizing </a:t>
            </a:r>
          </a:p>
          <a:p>
            <a:pPr>
              <a:buFont typeface="Arial" charset="0"/>
              <a:buNone/>
            </a:pPr>
            <a:r>
              <a:rPr lang="en-US" dirty="0"/>
              <a:t>risks include the following:</a:t>
            </a:r>
            <a:endParaRPr lang="en-IN" dirty="0"/>
          </a:p>
          <a:p>
            <a:endParaRPr lang="en-IN" dirty="0"/>
          </a:p>
          <a:p>
            <a:r>
              <a:rPr lang="en-US" dirty="0"/>
              <a:t>Risk likelihood (i.e., probability of risk occurrence)</a:t>
            </a:r>
            <a:endParaRPr lang="en-IN" dirty="0"/>
          </a:p>
          <a:p>
            <a:r>
              <a:rPr lang="en-US" dirty="0"/>
              <a:t>Risk consequence (i.e., impact and severity of risk occurrence)</a:t>
            </a:r>
            <a:endParaRPr lang="en-IN" dirty="0"/>
          </a:p>
          <a:p>
            <a:r>
              <a:rPr lang="en-US" dirty="0"/>
              <a:t>Thresholds to trigger management activities.</a:t>
            </a:r>
            <a:endParaRPr lang="en-IN" dirty="0"/>
          </a:p>
          <a:p>
            <a:pPr algn="just"/>
            <a:endParaRPr lang="en-AU" dirty="0">
              <a:cs typeface="Times New Roman" pitchFamily="18" charset="0"/>
            </a:endParaRPr>
          </a:p>
        </p:txBody>
      </p:sp>
      <p:sp>
        <p:nvSpPr>
          <p:cNvPr id="5" name="Date Placeholder 4">
            <a:extLst>
              <a:ext uri="{FF2B5EF4-FFF2-40B4-BE49-F238E27FC236}">
                <a16:creationId xmlns:a16="http://schemas.microsoft.com/office/drawing/2014/main" id="{88C3CA10-0BE0-40B6-B6AE-C1A813C03E7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69AC2D9-62DF-4418-88FE-8450333BE9A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62F3495-EE6F-459C-962A-5905C76B749E}"/>
              </a:ext>
            </a:extLst>
          </p:cNvPr>
          <p:cNvSpPr>
            <a:spLocks noGrp="1"/>
          </p:cNvSpPr>
          <p:nvPr>
            <p:ph type="sldNum" sz="quarter" idx="4"/>
          </p:nvPr>
        </p:nvSpPr>
        <p:spPr/>
        <p:txBody>
          <a:bodyPr/>
          <a:lstStyle/>
          <a:p>
            <a:fld id="{28B83BC3-069B-46AF-A4E6-C99928E1A4FA}" type="slidenum">
              <a:rPr lang="en-US" smtClean="0"/>
              <a:pPr/>
              <a:t>181</a:t>
            </a:fld>
            <a:endParaRPr lang="en-US" dirty="0"/>
          </a:p>
        </p:txBody>
      </p:sp>
    </p:spTree>
    <p:custDataLst>
      <p:tags r:id="rId1"/>
    </p:custDataLst>
    <p:extLst>
      <p:ext uri="{BB962C8B-B14F-4D97-AF65-F5344CB8AC3E}">
        <p14:creationId xmlns:p14="http://schemas.microsoft.com/office/powerpoint/2010/main" val="32375628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Assessment</a:t>
            </a:r>
          </a:p>
        </p:txBody>
      </p:sp>
      <p:sp>
        <p:nvSpPr>
          <p:cNvPr id="6" name="Content Placeholder 5"/>
          <p:cNvSpPr>
            <a:spLocks noGrp="1"/>
          </p:cNvSpPr>
          <p:nvPr>
            <p:ph idx="1"/>
          </p:nvPr>
        </p:nvSpPr>
        <p:spPr/>
        <p:txBody>
          <a:bodyPr/>
          <a:lstStyle/>
          <a:p>
            <a:pPr marL="114300" indent="0">
              <a:buNone/>
            </a:pPr>
            <a:r>
              <a:rPr lang="en-US" dirty="0"/>
              <a:t>The risk assessment consists of evaluating the range of possible impacts should the risk occur. </a:t>
            </a:r>
          </a:p>
          <a:p>
            <a:endParaRPr lang="en-US" dirty="0"/>
          </a:p>
          <a:p>
            <a:pPr marL="411480" lvl="1" indent="0">
              <a:buNone/>
            </a:pPr>
            <a:r>
              <a:rPr lang="en-US" dirty="0"/>
              <a:t>Follow these steps when assessing risks: </a:t>
            </a:r>
          </a:p>
          <a:p>
            <a:pPr marL="868680" lvl="1" indent="-457200">
              <a:buFont typeface="+mj-lt"/>
              <a:buAutoNum type="arabicPeriod"/>
            </a:pPr>
            <a:r>
              <a:rPr lang="en-US" dirty="0"/>
              <a:t>Define the various impacts of each risk</a:t>
            </a:r>
          </a:p>
          <a:p>
            <a:pPr marL="868680" lvl="1" indent="-457200">
              <a:buFont typeface="+mj-lt"/>
              <a:buAutoNum type="arabicPeriod"/>
            </a:pPr>
            <a:r>
              <a:rPr lang="en-US" dirty="0"/>
              <a:t>Rate each impact based on a logical severity level </a:t>
            </a:r>
          </a:p>
          <a:p>
            <a:pPr marL="868680" lvl="1" indent="-457200">
              <a:buFont typeface="+mj-lt"/>
              <a:buAutoNum type="arabicPeriod"/>
            </a:pPr>
            <a:r>
              <a:rPr lang="en-US" dirty="0"/>
              <a:t>Sort and evaluate risks by severity level</a:t>
            </a:r>
          </a:p>
          <a:p>
            <a:pPr marL="868680" lvl="1" indent="-457200">
              <a:buFont typeface="+mj-lt"/>
              <a:buAutoNum type="arabicPeriod"/>
            </a:pPr>
            <a:r>
              <a:rPr lang="en-US" dirty="0"/>
              <a:t>Determine if any controls already exist</a:t>
            </a:r>
          </a:p>
          <a:p>
            <a:pPr marL="868680" lvl="1" indent="-457200">
              <a:buFont typeface="+mj-lt"/>
              <a:buAutoNum type="arabicPeriod"/>
            </a:pPr>
            <a:r>
              <a:rPr lang="en-US" dirty="0"/>
              <a:t>Define potential mitigation actions.</a:t>
            </a:r>
          </a:p>
          <a:p>
            <a:endParaRPr lang="en-US" dirty="0"/>
          </a:p>
        </p:txBody>
      </p:sp>
      <p:sp>
        <p:nvSpPr>
          <p:cNvPr id="5" name="Date Placeholder 4">
            <a:extLst>
              <a:ext uri="{FF2B5EF4-FFF2-40B4-BE49-F238E27FC236}">
                <a16:creationId xmlns:a16="http://schemas.microsoft.com/office/drawing/2014/main" id="{856E2A33-C7DE-41F5-BE72-33AF58CCDDD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74FF3F6-50D8-4322-9E50-7097C55A97D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75D6705-69BB-4DA9-89BC-2D7D8C9A76F4}"/>
              </a:ext>
            </a:extLst>
          </p:cNvPr>
          <p:cNvSpPr>
            <a:spLocks noGrp="1"/>
          </p:cNvSpPr>
          <p:nvPr>
            <p:ph type="sldNum" sz="quarter" idx="4"/>
          </p:nvPr>
        </p:nvSpPr>
        <p:spPr/>
        <p:txBody>
          <a:bodyPr/>
          <a:lstStyle/>
          <a:p>
            <a:fld id="{28B83BC3-069B-46AF-A4E6-C99928E1A4FA}" type="slidenum">
              <a:rPr lang="en-US" smtClean="0"/>
              <a:pPr/>
              <a:t>182</a:t>
            </a:fld>
            <a:endParaRPr lang="en-US" dirty="0"/>
          </a:p>
        </p:txBody>
      </p:sp>
    </p:spTree>
    <p:custDataLst>
      <p:tags r:id="rId1"/>
    </p:custDataLst>
    <p:extLst>
      <p:ext uri="{BB962C8B-B14F-4D97-AF65-F5344CB8AC3E}">
        <p14:creationId xmlns:p14="http://schemas.microsoft.com/office/powerpoint/2010/main" val="13186996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Planning</a:t>
            </a:r>
          </a:p>
        </p:txBody>
      </p:sp>
      <p:sp>
        <p:nvSpPr>
          <p:cNvPr id="6" name="Content Placeholder 5"/>
          <p:cNvSpPr>
            <a:spLocks noGrp="1"/>
          </p:cNvSpPr>
          <p:nvPr>
            <p:ph idx="1"/>
          </p:nvPr>
        </p:nvSpPr>
        <p:spPr/>
        <p:txBody>
          <a:bodyPr/>
          <a:lstStyle/>
          <a:p>
            <a:pPr marL="114300" indent="0">
              <a:buNone/>
            </a:pPr>
            <a:r>
              <a:rPr lang="en-US" dirty="0"/>
              <a:t>The risk owners are responsible for planning and implementing mitigation actions with support from the project team.  </a:t>
            </a:r>
          </a:p>
          <a:p>
            <a:r>
              <a:rPr lang="en-US" dirty="0"/>
              <a:t>All team members, inclusive of partners and suppliers, may be requested to identify and develop mitigation measures for identified risks.</a:t>
            </a:r>
          </a:p>
          <a:p>
            <a:r>
              <a:rPr lang="en-US" dirty="0"/>
              <a:t>The project core team members are responsible for identifying an appropriate action owner for each identified risk. </a:t>
            </a:r>
          </a:p>
          <a:p>
            <a:r>
              <a:rPr lang="en-US" dirty="0"/>
              <a:t>After mitigation actions are defined, the project core team will review the actions.</a:t>
            </a:r>
          </a:p>
          <a:p>
            <a:r>
              <a:rPr lang="en-US" dirty="0"/>
              <a:t>The risk owner must track all mitigation actions and expected completion dates.</a:t>
            </a:r>
          </a:p>
          <a:p>
            <a:r>
              <a:rPr lang="en-US" dirty="0"/>
              <a:t>The risk owner and the project core team members must hold all action owners accountable for the risk mitigation planning.</a:t>
            </a:r>
          </a:p>
          <a:p>
            <a:endParaRPr lang="en-US" dirty="0"/>
          </a:p>
        </p:txBody>
      </p:sp>
      <p:sp>
        <p:nvSpPr>
          <p:cNvPr id="5" name="Date Placeholder 4">
            <a:extLst>
              <a:ext uri="{FF2B5EF4-FFF2-40B4-BE49-F238E27FC236}">
                <a16:creationId xmlns:a16="http://schemas.microsoft.com/office/drawing/2014/main" id="{D9E580A5-1E24-445A-9B32-E8E5ABE9792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BC10172-B65D-4410-A988-29C9D0EC4F6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AD30C1-E418-4549-8686-8B8FF5CF6E47}"/>
              </a:ext>
            </a:extLst>
          </p:cNvPr>
          <p:cNvSpPr>
            <a:spLocks noGrp="1"/>
          </p:cNvSpPr>
          <p:nvPr>
            <p:ph type="sldNum" sz="quarter" idx="4"/>
          </p:nvPr>
        </p:nvSpPr>
        <p:spPr/>
        <p:txBody>
          <a:bodyPr/>
          <a:lstStyle/>
          <a:p>
            <a:fld id="{28B83BC3-069B-46AF-A4E6-C99928E1A4FA}" type="slidenum">
              <a:rPr lang="en-US" smtClean="0"/>
              <a:pPr/>
              <a:t>183</a:t>
            </a:fld>
            <a:endParaRPr lang="en-US" dirty="0"/>
          </a:p>
        </p:txBody>
      </p:sp>
    </p:spTree>
    <p:custDataLst>
      <p:tags r:id="rId1"/>
    </p:custDataLst>
    <p:extLst>
      <p:ext uri="{BB962C8B-B14F-4D97-AF65-F5344CB8AC3E}">
        <p14:creationId xmlns:p14="http://schemas.microsoft.com/office/powerpoint/2010/main" val="7559803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Mitigation Action Implementation</a:t>
            </a:r>
          </a:p>
        </p:txBody>
      </p:sp>
      <p:sp>
        <p:nvSpPr>
          <p:cNvPr id="15363" name="Content Placeholder 2"/>
          <p:cNvSpPr>
            <a:spLocks noGrp="1"/>
          </p:cNvSpPr>
          <p:nvPr>
            <p:ph idx="1"/>
          </p:nvPr>
        </p:nvSpPr>
        <p:spPr/>
        <p:txBody>
          <a:bodyPr/>
          <a:lstStyle/>
          <a:p>
            <a:r>
              <a:rPr lang="en-CA" dirty="0"/>
              <a:t>The </a:t>
            </a:r>
            <a:r>
              <a:rPr lang="en-CA" b="1" dirty="0"/>
              <a:t>action implementation</a:t>
            </a:r>
            <a:r>
              <a:rPr lang="en-CA" dirty="0"/>
              <a:t> is the responsibility of the risk owner. </a:t>
            </a:r>
          </a:p>
          <a:p>
            <a:endParaRPr lang="en-CA" dirty="0"/>
          </a:p>
          <a:p>
            <a:r>
              <a:rPr lang="en-CA" dirty="0"/>
              <a:t>The action owners are responsible for the execution of the tasks or activities necessary to complete the mitigation action and eliminate or minimize the risk.</a:t>
            </a:r>
          </a:p>
          <a:p>
            <a:endParaRPr lang="en-CA" dirty="0"/>
          </a:p>
          <a:p>
            <a:r>
              <a:rPr lang="en-CA" dirty="0"/>
              <a:t>The risk owner or the project manager will monitor completion dates of the mitigation action implementation.</a:t>
            </a:r>
            <a:endParaRPr lang="en-IN" dirty="0"/>
          </a:p>
          <a:p>
            <a:endParaRPr lang="en-IN" dirty="0"/>
          </a:p>
          <a:p>
            <a:pPr algn="just">
              <a:lnSpc>
                <a:spcPct val="90000"/>
              </a:lnSpc>
            </a:pPr>
            <a:endParaRPr lang="en-AU" dirty="0">
              <a:cs typeface="Times New Roman" pitchFamily="18" charset="0"/>
            </a:endParaRPr>
          </a:p>
        </p:txBody>
      </p:sp>
      <p:sp>
        <p:nvSpPr>
          <p:cNvPr id="5" name="Date Placeholder 4">
            <a:extLst>
              <a:ext uri="{FF2B5EF4-FFF2-40B4-BE49-F238E27FC236}">
                <a16:creationId xmlns:a16="http://schemas.microsoft.com/office/drawing/2014/main" id="{A39250B3-500F-430A-A6F3-2A14C3561FC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0EB67E0-8F4B-45BD-B42F-1D4950AB8FB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0BA361E-19B4-4FFA-B947-200F7E673225}"/>
              </a:ext>
            </a:extLst>
          </p:cNvPr>
          <p:cNvSpPr>
            <a:spLocks noGrp="1"/>
          </p:cNvSpPr>
          <p:nvPr>
            <p:ph type="sldNum" sz="quarter" idx="4"/>
          </p:nvPr>
        </p:nvSpPr>
        <p:spPr/>
        <p:txBody>
          <a:bodyPr/>
          <a:lstStyle/>
          <a:p>
            <a:fld id="{28B83BC3-069B-46AF-A4E6-C99928E1A4FA}" type="slidenum">
              <a:rPr lang="en-US" smtClean="0"/>
              <a:pPr/>
              <a:t>184</a:t>
            </a:fld>
            <a:endParaRPr lang="en-US" dirty="0"/>
          </a:p>
        </p:txBody>
      </p:sp>
    </p:spTree>
    <p:custDataLst>
      <p:tags r:id="rId1"/>
    </p:custDataLst>
    <p:extLst>
      <p:ext uri="{BB962C8B-B14F-4D97-AF65-F5344CB8AC3E}">
        <p14:creationId xmlns:p14="http://schemas.microsoft.com/office/powerpoint/2010/main" val="119198343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Occurrence and Contingency Plans</a:t>
            </a:r>
          </a:p>
        </p:txBody>
      </p:sp>
      <p:sp>
        <p:nvSpPr>
          <p:cNvPr id="16387" name="Content Placeholder 2"/>
          <p:cNvSpPr>
            <a:spLocks noGrp="1"/>
          </p:cNvSpPr>
          <p:nvPr>
            <p:ph idx="1"/>
          </p:nvPr>
        </p:nvSpPr>
        <p:spPr/>
        <p:txBody>
          <a:bodyPr/>
          <a:lstStyle/>
          <a:p>
            <a:r>
              <a:rPr lang="en-CA" dirty="0"/>
              <a:t>Whenever any risk occurs, the project team should implement </a:t>
            </a:r>
            <a:r>
              <a:rPr lang="en-CA" b="1" dirty="0"/>
              <a:t>contingency plans</a:t>
            </a:r>
            <a:r>
              <a:rPr lang="en-CA" dirty="0"/>
              <a:t> to ensure that project deliverables can be met. </a:t>
            </a:r>
          </a:p>
          <a:p>
            <a:endParaRPr lang="en-CA" dirty="0"/>
          </a:p>
          <a:p>
            <a:r>
              <a:rPr lang="en-CA" dirty="0"/>
              <a:t>The details of each occurrence should be recorded  in the risk register or other tracking tool.</a:t>
            </a:r>
          </a:p>
          <a:p>
            <a:endParaRPr lang="en-CA" dirty="0"/>
          </a:p>
          <a:p>
            <a:r>
              <a:rPr lang="en-CA" dirty="0"/>
              <a:t>The </a:t>
            </a:r>
            <a:r>
              <a:rPr lang="en-CA" b="1" dirty="0"/>
              <a:t>risk register </a:t>
            </a:r>
            <a:r>
              <a:rPr lang="en-CA" dirty="0"/>
              <a:t>or</a:t>
            </a:r>
            <a:r>
              <a:rPr lang="en-CA" b="1" dirty="0"/>
              <a:t> risk management plan </a:t>
            </a:r>
            <a:r>
              <a:rPr lang="en-CA" sz="1800" i="1" dirty="0"/>
              <a:t>(see next slide)</a:t>
            </a:r>
            <a:r>
              <a:rPr lang="en-CA" dirty="0"/>
              <a:t> will be maintained by the project manager and reviewed on a regular basis.</a:t>
            </a:r>
            <a:endParaRPr lang="en-IN" dirty="0"/>
          </a:p>
        </p:txBody>
      </p:sp>
      <p:sp>
        <p:nvSpPr>
          <p:cNvPr id="5" name="Date Placeholder 4">
            <a:extLst>
              <a:ext uri="{FF2B5EF4-FFF2-40B4-BE49-F238E27FC236}">
                <a16:creationId xmlns:a16="http://schemas.microsoft.com/office/drawing/2014/main" id="{5DF5139F-B3EE-445D-B474-29F07AAD938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8CA91EC-2476-42FE-83EE-08BB6190A66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6739E57-5671-4352-89B7-20B77D21E45B}"/>
              </a:ext>
            </a:extLst>
          </p:cNvPr>
          <p:cNvSpPr>
            <a:spLocks noGrp="1"/>
          </p:cNvSpPr>
          <p:nvPr>
            <p:ph type="sldNum" sz="quarter" idx="4"/>
          </p:nvPr>
        </p:nvSpPr>
        <p:spPr/>
        <p:txBody>
          <a:bodyPr/>
          <a:lstStyle/>
          <a:p>
            <a:fld id="{28B83BC3-069B-46AF-A4E6-C99928E1A4FA}" type="slidenum">
              <a:rPr lang="en-US" smtClean="0"/>
              <a:pPr/>
              <a:t>185</a:t>
            </a:fld>
            <a:endParaRPr lang="en-US" dirty="0"/>
          </a:p>
        </p:txBody>
      </p:sp>
    </p:spTree>
    <p:custDataLst>
      <p:tags r:id="rId1"/>
    </p:custDataLst>
    <p:extLst>
      <p:ext uri="{BB962C8B-B14F-4D97-AF65-F5344CB8AC3E}">
        <p14:creationId xmlns:p14="http://schemas.microsoft.com/office/powerpoint/2010/main" val="399479279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Tracking and Reporting</a:t>
            </a:r>
          </a:p>
        </p:txBody>
      </p:sp>
      <p:sp>
        <p:nvSpPr>
          <p:cNvPr id="17411" name="Content Placeholder 2"/>
          <p:cNvSpPr>
            <a:spLocks noGrp="1"/>
          </p:cNvSpPr>
          <p:nvPr>
            <p:ph idx="1"/>
          </p:nvPr>
        </p:nvSpPr>
        <p:spPr/>
        <p:txBody>
          <a:bodyPr/>
          <a:lstStyle/>
          <a:p>
            <a:pPr>
              <a:defRPr/>
            </a:pPr>
            <a:r>
              <a:rPr lang="en-CA" sz="2000" b="1" dirty="0"/>
              <a:t>Risk tracking and reporting </a:t>
            </a:r>
            <a:r>
              <a:rPr lang="en-CA" sz="2000" dirty="0"/>
              <a:t>provides critical visibility to all risks. </a:t>
            </a:r>
            <a:endParaRPr lang="en-IN" sz="2000" dirty="0"/>
          </a:p>
          <a:p>
            <a:pPr>
              <a:defRPr/>
            </a:pPr>
            <a:r>
              <a:rPr lang="en-CA" sz="2000" dirty="0"/>
              <a:t>Risk owners must report on the status of their mitigation actions.  </a:t>
            </a:r>
            <a:endParaRPr lang="en-IN" sz="2000" dirty="0"/>
          </a:p>
          <a:p>
            <a:pPr>
              <a:defRPr/>
            </a:pPr>
            <a:r>
              <a:rPr lang="en-CA" sz="2000" dirty="0"/>
              <a:t>Depending on the risk severity, project managers need to report the risk status of each category of risk to senior management.</a:t>
            </a:r>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a:p>
            <a:pPr marL="114300" indent="0" algn="just">
              <a:spcBef>
                <a:spcPts val="600"/>
              </a:spcBef>
              <a:buNone/>
              <a:defRPr/>
            </a:pPr>
            <a:endParaRPr lang="en-CA" sz="1200" i="1" dirty="0"/>
          </a:p>
        </p:txBody>
      </p:sp>
      <p:pic>
        <p:nvPicPr>
          <p:cNvPr id="6" name="Picture 5"/>
          <p:cNvPicPr>
            <a:picLocks noChangeAspect="1"/>
          </p:cNvPicPr>
          <p:nvPr/>
        </p:nvPicPr>
        <p:blipFill>
          <a:blip r:embed="rId4"/>
          <a:stretch>
            <a:fillRect/>
          </a:stretch>
        </p:blipFill>
        <p:spPr>
          <a:xfrm>
            <a:off x="1015553" y="3075878"/>
            <a:ext cx="9348094" cy="2590800"/>
          </a:xfrm>
          <a:prstGeom prst="rect">
            <a:avLst/>
          </a:prstGeom>
        </p:spPr>
      </p:pic>
      <p:sp>
        <p:nvSpPr>
          <p:cNvPr id="5" name="Date Placeholder 4">
            <a:extLst>
              <a:ext uri="{FF2B5EF4-FFF2-40B4-BE49-F238E27FC236}">
                <a16:creationId xmlns:a16="http://schemas.microsoft.com/office/drawing/2014/main" id="{D1083204-FE8C-48E3-A350-763453063E7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08E66C-8E47-4791-AC08-8786C9DE5D3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39797C-02C6-4EDD-9671-682BDB75A1F1}"/>
              </a:ext>
            </a:extLst>
          </p:cNvPr>
          <p:cNvSpPr>
            <a:spLocks noGrp="1"/>
          </p:cNvSpPr>
          <p:nvPr>
            <p:ph type="sldNum" sz="quarter" idx="4"/>
          </p:nvPr>
        </p:nvSpPr>
        <p:spPr/>
        <p:txBody>
          <a:bodyPr/>
          <a:lstStyle/>
          <a:p>
            <a:fld id="{28B83BC3-069B-46AF-A4E6-C99928E1A4FA}" type="slidenum">
              <a:rPr lang="en-US" smtClean="0"/>
              <a:pPr/>
              <a:t>186</a:t>
            </a:fld>
            <a:endParaRPr lang="en-US" dirty="0"/>
          </a:p>
        </p:txBody>
      </p:sp>
    </p:spTree>
    <p:custDataLst>
      <p:tags r:id="rId1"/>
    </p:custDataLst>
    <p:extLst>
      <p:ext uri="{BB962C8B-B14F-4D97-AF65-F5344CB8AC3E}">
        <p14:creationId xmlns:p14="http://schemas.microsoft.com/office/powerpoint/2010/main" val="251128139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Risk Closure</a:t>
            </a:r>
          </a:p>
        </p:txBody>
      </p:sp>
      <p:sp>
        <p:nvSpPr>
          <p:cNvPr id="18435" name="Content Placeholder 2"/>
          <p:cNvSpPr>
            <a:spLocks noGrp="1"/>
          </p:cNvSpPr>
          <p:nvPr>
            <p:ph idx="1"/>
          </p:nvPr>
        </p:nvSpPr>
        <p:spPr/>
        <p:txBody>
          <a:bodyPr/>
          <a:lstStyle/>
          <a:p>
            <a:r>
              <a:rPr lang="en-CA" dirty="0"/>
              <a:t>The risk owners are responsible for recommending the risk closure to the project manager. </a:t>
            </a:r>
          </a:p>
          <a:p>
            <a:endParaRPr lang="en-CA" dirty="0"/>
          </a:p>
          <a:p>
            <a:r>
              <a:rPr lang="en-CA" dirty="0"/>
              <a:t>A risk is </a:t>
            </a:r>
            <a:r>
              <a:rPr lang="en-CA" i="1" dirty="0"/>
              <a:t>closed</a:t>
            </a:r>
            <a:r>
              <a:rPr lang="en-CA" dirty="0"/>
              <a:t> only when the item is not considered a risk to the project anymore. </a:t>
            </a:r>
          </a:p>
          <a:p>
            <a:endParaRPr lang="en-CA" dirty="0"/>
          </a:p>
          <a:p>
            <a:r>
              <a:rPr lang="en-CA" dirty="0"/>
              <a:t>When a risk is closed, the project manager needs to update the risk status in the lessons learned document.</a:t>
            </a:r>
            <a:endParaRPr lang="en-IN" dirty="0"/>
          </a:p>
        </p:txBody>
      </p:sp>
      <p:sp>
        <p:nvSpPr>
          <p:cNvPr id="5" name="Date Placeholder 4">
            <a:extLst>
              <a:ext uri="{FF2B5EF4-FFF2-40B4-BE49-F238E27FC236}">
                <a16:creationId xmlns:a16="http://schemas.microsoft.com/office/drawing/2014/main" id="{A30FB4A6-6991-44CC-87EA-3BE7A8B71A4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D27BC8A-CFF3-46BF-9177-4576FDD2B7B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A89376D-DA14-483A-95E8-B934363BBDCF}"/>
              </a:ext>
            </a:extLst>
          </p:cNvPr>
          <p:cNvSpPr>
            <a:spLocks noGrp="1"/>
          </p:cNvSpPr>
          <p:nvPr>
            <p:ph type="sldNum" sz="quarter" idx="4"/>
          </p:nvPr>
        </p:nvSpPr>
        <p:spPr/>
        <p:txBody>
          <a:bodyPr/>
          <a:lstStyle/>
          <a:p>
            <a:fld id="{28B83BC3-069B-46AF-A4E6-C99928E1A4FA}" type="slidenum">
              <a:rPr lang="en-US" smtClean="0"/>
              <a:pPr/>
              <a:t>187</a:t>
            </a:fld>
            <a:endParaRPr lang="en-US" dirty="0"/>
          </a:p>
        </p:txBody>
      </p:sp>
    </p:spTree>
    <p:custDataLst>
      <p:tags r:id="rId1"/>
    </p:custDataLst>
    <p:extLst>
      <p:ext uri="{BB962C8B-B14F-4D97-AF65-F5344CB8AC3E}">
        <p14:creationId xmlns:p14="http://schemas.microsoft.com/office/powerpoint/2010/main" val="261990075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Risk Analysis Features</a:t>
            </a:r>
            <a:endParaRPr lang="en-US" dirty="0"/>
          </a:p>
        </p:txBody>
      </p:sp>
      <p:sp>
        <p:nvSpPr>
          <p:cNvPr id="19459" name="Content Placeholder 2"/>
          <p:cNvSpPr>
            <a:spLocks noGrp="1"/>
          </p:cNvSpPr>
          <p:nvPr>
            <p:ph idx="1"/>
          </p:nvPr>
        </p:nvSpPr>
        <p:spPr/>
        <p:txBody>
          <a:bodyPr/>
          <a:lstStyle/>
          <a:p>
            <a:pPr marL="114300" indent="0">
              <a:lnSpc>
                <a:spcPct val="90000"/>
              </a:lnSpc>
              <a:buNone/>
            </a:pPr>
            <a:r>
              <a:rPr lang="it-IT" dirty="0"/>
              <a:t>The risk analysis should be:</a:t>
            </a:r>
            <a:endParaRPr lang="en-US" dirty="0"/>
          </a:p>
          <a:p>
            <a:pPr eaLnBrk="1" hangingPunct="1">
              <a:lnSpc>
                <a:spcPct val="90000"/>
              </a:lnSpc>
            </a:pPr>
            <a:r>
              <a:rPr lang="en-US" dirty="0"/>
              <a:t>Systematic</a:t>
            </a:r>
          </a:p>
          <a:p>
            <a:pPr eaLnBrk="1" hangingPunct="1">
              <a:lnSpc>
                <a:spcPct val="90000"/>
              </a:lnSpc>
            </a:pPr>
            <a:r>
              <a:rPr lang="en-US" dirty="0"/>
              <a:t>Comprehensive</a:t>
            </a:r>
          </a:p>
          <a:p>
            <a:pPr eaLnBrk="1" hangingPunct="1">
              <a:lnSpc>
                <a:spcPct val="90000"/>
              </a:lnSpc>
            </a:pPr>
            <a:r>
              <a:rPr lang="en-US" dirty="0"/>
              <a:t>Data driven</a:t>
            </a:r>
          </a:p>
          <a:p>
            <a:pPr eaLnBrk="1" hangingPunct="1">
              <a:lnSpc>
                <a:spcPct val="90000"/>
              </a:lnSpc>
            </a:pPr>
            <a:r>
              <a:rPr lang="en-US" dirty="0"/>
              <a:t>Adherent to evidence</a:t>
            </a:r>
          </a:p>
          <a:p>
            <a:pPr eaLnBrk="1" hangingPunct="1">
              <a:lnSpc>
                <a:spcPct val="90000"/>
              </a:lnSpc>
            </a:pPr>
            <a:r>
              <a:rPr lang="en-US" dirty="0"/>
              <a:t>Logically sound</a:t>
            </a:r>
          </a:p>
          <a:p>
            <a:pPr eaLnBrk="1" hangingPunct="1">
              <a:lnSpc>
                <a:spcPct val="90000"/>
              </a:lnSpc>
            </a:pPr>
            <a:r>
              <a:rPr lang="en-US" dirty="0"/>
              <a:t>Practically acceptable</a:t>
            </a:r>
          </a:p>
          <a:p>
            <a:pPr eaLnBrk="1" hangingPunct="1">
              <a:lnSpc>
                <a:spcPct val="90000"/>
              </a:lnSpc>
            </a:pPr>
            <a:r>
              <a:rPr lang="en-US" dirty="0"/>
              <a:t>Open to critique</a:t>
            </a:r>
          </a:p>
          <a:p>
            <a:pPr eaLnBrk="1" hangingPunct="1">
              <a:lnSpc>
                <a:spcPct val="90000"/>
              </a:lnSpc>
            </a:pPr>
            <a:r>
              <a:rPr lang="en-US" dirty="0"/>
              <a:t>Easy to understand.</a:t>
            </a:r>
            <a:endParaRPr lang="en-IN" dirty="0"/>
          </a:p>
        </p:txBody>
      </p:sp>
      <p:sp>
        <p:nvSpPr>
          <p:cNvPr id="5" name="Date Placeholder 4">
            <a:extLst>
              <a:ext uri="{FF2B5EF4-FFF2-40B4-BE49-F238E27FC236}">
                <a16:creationId xmlns:a16="http://schemas.microsoft.com/office/drawing/2014/main" id="{8B46AE9D-6623-48BC-A317-EED6B4E6100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EB34A5C-8B62-4397-BCE0-5D4BE812046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99DD89F-901D-44EC-A91F-F0D5C6F7F0ED}"/>
              </a:ext>
            </a:extLst>
          </p:cNvPr>
          <p:cNvSpPr>
            <a:spLocks noGrp="1"/>
          </p:cNvSpPr>
          <p:nvPr>
            <p:ph type="sldNum" sz="quarter" idx="4"/>
          </p:nvPr>
        </p:nvSpPr>
        <p:spPr/>
        <p:txBody>
          <a:bodyPr/>
          <a:lstStyle/>
          <a:p>
            <a:fld id="{28B83BC3-069B-46AF-A4E6-C99928E1A4FA}" type="slidenum">
              <a:rPr lang="en-US" smtClean="0"/>
              <a:pPr/>
              <a:t>188</a:t>
            </a:fld>
            <a:endParaRPr lang="en-US" dirty="0"/>
          </a:p>
        </p:txBody>
      </p:sp>
    </p:spTree>
    <p:custDataLst>
      <p:tags r:id="rId1"/>
    </p:custDataLst>
    <p:extLst>
      <p:ext uri="{BB962C8B-B14F-4D97-AF65-F5344CB8AC3E}">
        <p14:creationId xmlns:p14="http://schemas.microsoft.com/office/powerpoint/2010/main" val="188386336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Risk Analysis Advantages</a:t>
            </a:r>
          </a:p>
        </p:txBody>
      </p:sp>
      <p:sp>
        <p:nvSpPr>
          <p:cNvPr id="20483" name="Content Placeholder 2"/>
          <p:cNvSpPr>
            <a:spLocks noGrp="1"/>
          </p:cNvSpPr>
          <p:nvPr>
            <p:ph idx="1"/>
          </p:nvPr>
        </p:nvSpPr>
        <p:spPr/>
        <p:txBody>
          <a:bodyPr>
            <a:normAutofit/>
          </a:bodyPr>
          <a:lstStyle/>
          <a:p>
            <a:r>
              <a:rPr lang="en-IN" dirty="0"/>
              <a:t>Helps strategic and business planning</a:t>
            </a:r>
          </a:p>
          <a:p>
            <a:r>
              <a:rPr lang="en-US" dirty="0"/>
              <a:t>Meets customer requirements</a:t>
            </a:r>
          </a:p>
          <a:p>
            <a:r>
              <a:rPr lang="en-US" dirty="0"/>
              <a:t>Reduces schedule slips and cost overruns</a:t>
            </a:r>
            <a:endParaRPr lang="en-IN" dirty="0"/>
          </a:p>
          <a:p>
            <a:r>
              <a:rPr lang="en-IN" dirty="0"/>
              <a:t>Promotes an effective usage of resources</a:t>
            </a:r>
          </a:p>
          <a:p>
            <a:r>
              <a:rPr lang="en-IN" dirty="0"/>
              <a:t>Promotes continuous improvement</a:t>
            </a:r>
          </a:p>
          <a:p>
            <a:r>
              <a:rPr lang="en-US" dirty="0"/>
              <a:t>Helps to achieve project goals</a:t>
            </a:r>
            <a:endParaRPr lang="en-IN" dirty="0"/>
          </a:p>
          <a:p>
            <a:r>
              <a:rPr lang="en-IN" dirty="0"/>
              <a:t>Minimizes surprises from customers and stakeholders</a:t>
            </a:r>
          </a:p>
          <a:p>
            <a:r>
              <a:rPr lang="en-IN" dirty="0"/>
              <a:t>Allows a quick grasp of new opportunities</a:t>
            </a:r>
          </a:p>
          <a:p>
            <a:r>
              <a:rPr lang="en-IN" dirty="0"/>
              <a:t>Enhances communication</a:t>
            </a:r>
          </a:p>
          <a:p>
            <a:r>
              <a:rPr lang="en-IN" dirty="0"/>
              <a:t>Reassures stakeholders that the project stays on track.</a:t>
            </a:r>
          </a:p>
        </p:txBody>
      </p:sp>
      <p:sp>
        <p:nvSpPr>
          <p:cNvPr id="5" name="Date Placeholder 4">
            <a:extLst>
              <a:ext uri="{FF2B5EF4-FFF2-40B4-BE49-F238E27FC236}">
                <a16:creationId xmlns:a16="http://schemas.microsoft.com/office/drawing/2014/main" id="{4C329A50-8969-4FF9-B211-02978040BD8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E2A6A75-7858-4990-9C45-BC1E71D831C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539A2C9-63C3-4ED4-854F-CB0418536548}"/>
              </a:ext>
            </a:extLst>
          </p:cNvPr>
          <p:cNvSpPr>
            <a:spLocks noGrp="1"/>
          </p:cNvSpPr>
          <p:nvPr>
            <p:ph type="sldNum" sz="quarter" idx="4"/>
          </p:nvPr>
        </p:nvSpPr>
        <p:spPr/>
        <p:txBody>
          <a:bodyPr/>
          <a:lstStyle/>
          <a:p>
            <a:fld id="{28B83BC3-069B-46AF-A4E6-C99928E1A4FA}" type="slidenum">
              <a:rPr lang="en-US" smtClean="0"/>
              <a:pPr/>
              <a:t>189</a:t>
            </a:fld>
            <a:endParaRPr lang="en-US" dirty="0"/>
          </a:p>
        </p:txBody>
      </p:sp>
    </p:spTree>
    <p:custDataLst>
      <p:tags r:id="rId1"/>
    </p:custDataLst>
    <p:extLst>
      <p:ext uri="{BB962C8B-B14F-4D97-AF65-F5344CB8AC3E}">
        <p14:creationId xmlns:p14="http://schemas.microsoft.com/office/powerpoint/2010/main" val="320761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Six Sigma History</a:t>
            </a:r>
          </a:p>
        </p:txBody>
      </p:sp>
      <p:sp>
        <p:nvSpPr>
          <p:cNvPr id="3" name="Content Placeholder 2"/>
          <p:cNvSpPr>
            <a:spLocks noGrp="1"/>
          </p:cNvSpPr>
          <p:nvPr>
            <p:ph idx="1"/>
          </p:nvPr>
        </p:nvSpPr>
        <p:spPr/>
        <p:txBody>
          <a:bodyPr>
            <a:normAutofit lnSpcReduction="10000"/>
          </a:bodyPr>
          <a:lstStyle/>
          <a:p>
            <a:r>
              <a:rPr lang="en-US" dirty="0"/>
              <a:t>Most Six Sigma programs cover the aspects, tools, and topics of Lean or Lean Manufacturing.</a:t>
            </a:r>
          </a:p>
          <a:p>
            <a:endParaRPr lang="en-US" dirty="0"/>
          </a:p>
          <a:p>
            <a:r>
              <a:rPr lang="en-US" dirty="0"/>
              <a:t>The two work hand in hand, benefitting each other.</a:t>
            </a:r>
          </a:p>
          <a:p>
            <a:pPr lvl="1"/>
            <a:r>
              <a:rPr lang="en-US" dirty="0"/>
              <a:t>Six Sigma focuses on minimizing process variability, shifting the process average, and delivering within customer’s specification limits.</a:t>
            </a:r>
          </a:p>
          <a:p>
            <a:pPr lvl="1"/>
            <a:r>
              <a:rPr lang="en-US" dirty="0"/>
              <a:t>Lean focuses on eliminating waste and increasing efficiency.</a:t>
            </a:r>
          </a:p>
          <a:p>
            <a:endParaRPr lang="en-US" sz="2000" dirty="0"/>
          </a:p>
          <a:p>
            <a:r>
              <a:rPr lang="en-US" dirty="0"/>
              <a:t>Lean and its popularity began to form and gain significant traction in the mid 1960s with the Toyota initiative “TPS” or Toyota Production System. </a:t>
            </a:r>
          </a:p>
          <a:p>
            <a:endParaRPr lang="en-US" dirty="0"/>
          </a:p>
          <a:p>
            <a:r>
              <a:rPr lang="en-US" dirty="0"/>
              <a:t>The concepts and methodology of Lean, however, were fundamentally applied much earlier by both Ford and Boeing in the early 1900s.</a:t>
            </a:r>
          </a:p>
          <a:p>
            <a:pPr lvl="3"/>
            <a:endParaRPr lang="en-US" dirty="0"/>
          </a:p>
        </p:txBody>
      </p:sp>
      <p:sp>
        <p:nvSpPr>
          <p:cNvPr id="7" name="Date Placeholder 6">
            <a:extLst>
              <a:ext uri="{FF2B5EF4-FFF2-40B4-BE49-F238E27FC236}">
                <a16:creationId xmlns:a16="http://schemas.microsoft.com/office/drawing/2014/main" id="{3E82B5CC-0CF7-4DB6-A11D-D0941190EC8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F6BE1D-A5EA-4F8C-A5AC-5C3816567AC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29E337D-C717-4D0A-B540-39B9DACAD74D}"/>
              </a:ext>
            </a:extLst>
          </p:cNvPr>
          <p:cNvSpPr>
            <a:spLocks noGrp="1"/>
          </p:cNvSpPr>
          <p:nvPr>
            <p:ph type="sldNum" sz="quarter" idx="4"/>
          </p:nvPr>
        </p:nvSpPr>
        <p:spPr/>
        <p:txBody>
          <a:bodyPr/>
          <a:lstStyle/>
          <a:p>
            <a:fld id="{28B83BC3-069B-46AF-A4E6-C99928E1A4FA}" type="slidenum">
              <a:rPr lang="en-US" smtClean="0"/>
              <a:pPr/>
              <a:t>19</a:t>
            </a:fld>
            <a:endParaRPr lang="en-US" dirty="0"/>
          </a:p>
        </p:txBody>
      </p:sp>
    </p:spTree>
    <p:custDataLst>
      <p:tags r:id="rId1"/>
    </p:custDataLst>
    <p:extLst>
      <p:ext uri="{BB962C8B-B14F-4D97-AF65-F5344CB8AC3E}">
        <p14:creationId xmlns:p14="http://schemas.microsoft.com/office/powerpoint/2010/main" val="418586912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505200"/>
            <a:ext cx="7162800" cy="838200"/>
          </a:xfrm>
        </p:spPr>
        <p:txBody>
          <a:bodyPr/>
          <a:lstStyle/>
          <a:p>
            <a:pPr>
              <a:defRPr/>
            </a:pPr>
            <a:r>
              <a:rPr lang="en-US" dirty="0"/>
              <a:t>1.3.5 Project Planning</a:t>
            </a:r>
          </a:p>
        </p:txBody>
      </p:sp>
      <p:sp>
        <p:nvSpPr>
          <p:cNvPr id="8" name="Date Placeholder 7">
            <a:extLst>
              <a:ext uri="{FF2B5EF4-FFF2-40B4-BE49-F238E27FC236}">
                <a16:creationId xmlns:a16="http://schemas.microsoft.com/office/drawing/2014/main" id="{2F35B6D1-95F9-4D99-A963-4F2EE6CAF93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B9A62DA-A00E-44D5-A5D6-9A157A41A9A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C6785F4-44E6-4B06-AFFD-4970D1D9E7EB}"/>
              </a:ext>
            </a:extLst>
          </p:cNvPr>
          <p:cNvSpPr>
            <a:spLocks noGrp="1"/>
          </p:cNvSpPr>
          <p:nvPr>
            <p:ph type="sldNum" sz="quarter" idx="4"/>
          </p:nvPr>
        </p:nvSpPr>
        <p:spPr/>
        <p:txBody>
          <a:bodyPr/>
          <a:lstStyle/>
          <a:p>
            <a:fld id="{28B83BC3-069B-46AF-A4E6-C99928E1A4FA}" type="slidenum">
              <a:rPr lang="en-US" smtClean="0"/>
              <a:pPr/>
              <a:t>190</a:t>
            </a:fld>
            <a:endParaRPr lang="en-US" dirty="0"/>
          </a:p>
        </p:txBody>
      </p:sp>
    </p:spTree>
    <p:custDataLst>
      <p:tags r:id="rId1"/>
    </p:custDataLst>
    <p:extLst>
      <p:ext uri="{BB962C8B-B14F-4D97-AF65-F5344CB8AC3E}">
        <p14:creationId xmlns:p14="http://schemas.microsoft.com/office/powerpoint/2010/main" val="346279222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Project Management?</a:t>
            </a:r>
          </a:p>
        </p:txBody>
      </p:sp>
      <p:sp>
        <p:nvSpPr>
          <p:cNvPr id="5123" name="Content Placeholder 2"/>
          <p:cNvSpPr>
            <a:spLocks noGrp="1"/>
          </p:cNvSpPr>
          <p:nvPr>
            <p:ph idx="1"/>
          </p:nvPr>
        </p:nvSpPr>
        <p:spPr/>
        <p:txBody>
          <a:bodyPr/>
          <a:lstStyle/>
          <a:p>
            <a:r>
              <a:rPr lang="en-US" b="1" dirty="0"/>
              <a:t>Project management </a:t>
            </a:r>
            <a:r>
              <a:rPr lang="en-US" dirty="0"/>
              <a:t>is the process of defining, planning, organizing, managing, leading, securing,  and optimizing the resources to achieve a set of planned goals and objectives.</a:t>
            </a:r>
          </a:p>
          <a:p>
            <a:endParaRPr lang="en-US" dirty="0">
              <a:solidFill>
                <a:schemeClr val="accent1"/>
              </a:solidFill>
            </a:endParaRPr>
          </a:p>
          <a:p>
            <a:r>
              <a:rPr lang="en-US" dirty="0">
                <a:solidFill>
                  <a:schemeClr val="accent1"/>
                </a:solidFill>
              </a:rPr>
              <a:t>It is the application of knowledge, skills, tools, and techniques to project activities in order to meet project requirements.</a:t>
            </a:r>
            <a:endParaRPr lang="en-US" dirty="0"/>
          </a:p>
          <a:p>
            <a:pPr algn="just"/>
            <a:endParaRPr lang="en-IN" dirty="0"/>
          </a:p>
        </p:txBody>
      </p:sp>
      <p:sp>
        <p:nvSpPr>
          <p:cNvPr id="8" name="Date Placeholder 7">
            <a:extLst>
              <a:ext uri="{FF2B5EF4-FFF2-40B4-BE49-F238E27FC236}">
                <a16:creationId xmlns:a16="http://schemas.microsoft.com/office/drawing/2014/main" id="{5A450A80-E9D3-4217-936C-F9B61E34EC6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F726AC8-C651-4BB4-A5D9-ED8358AEA0D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2A67E7A-ED92-4F03-AB03-368704BD6D4C}"/>
              </a:ext>
            </a:extLst>
          </p:cNvPr>
          <p:cNvSpPr>
            <a:spLocks noGrp="1"/>
          </p:cNvSpPr>
          <p:nvPr>
            <p:ph type="sldNum" sz="quarter" idx="4"/>
          </p:nvPr>
        </p:nvSpPr>
        <p:spPr/>
        <p:txBody>
          <a:bodyPr/>
          <a:lstStyle/>
          <a:p>
            <a:fld id="{28B83BC3-069B-46AF-A4E6-C99928E1A4FA}" type="slidenum">
              <a:rPr lang="en-US" smtClean="0"/>
              <a:pPr/>
              <a:t>191</a:t>
            </a:fld>
            <a:endParaRPr lang="en-US" dirty="0"/>
          </a:p>
        </p:txBody>
      </p:sp>
    </p:spTree>
    <p:custDataLst>
      <p:tags r:id="rId1"/>
    </p:custDataLst>
    <p:extLst>
      <p:ext uri="{BB962C8B-B14F-4D97-AF65-F5344CB8AC3E}">
        <p14:creationId xmlns:p14="http://schemas.microsoft.com/office/powerpoint/2010/main" val="754687926"/>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 Project Plan?</a:t>
            </a:r>
          </a:p>
        </p:txBody>
      </p:sp>
      <p:sp>
        <p:nvSpPr>
          <p:cNvPr id="6147" name="Content Placeholder 2"/>
          <p:cNvSpPr>
            <a:spLocks noGrp="1"/>
          </p:cNvSpPr>
          <p:nvPr>
            <p:ph idx="1"/>
          </p:nvPr>
        </p:nvSpPr>
        <p:spPr/>
        <p:txBody>
          <a:bodyPr/>
          <a:lstStyle/>
          <a:p>
            <a:r>
              <a:rPr lang="en-IN" dirty="0"/>
              <a:t>A </a:t>
            </a:r>
            <a:r>
              <a:rPr lang="en-IN" b="1" dirty="0"/>
              <a:t>project plan </a:t>
            </a:r>
            <a:r>
              <a:rPr lang="en-IN" dirty="0"/>
              <a:t>is a crucial step in project management for achieving a project’s goals. </a:t>
            </a:r>
          </a:p>
          <a:p>
            <a:endParaRPr lang="en-IN" dirty="0"/>
          </a:p>
          <a:p>
            <a:r>
              <a:rPr lang="en-IN" dirty="0"/>
              <a:t>A project plan is a formal approved document used to guide and execute project tasks. </a:t>
            </a:r>
          </a:p>
          <a:p>
            <a:endParaRPr lang="en-IN" dirty="0"/>
          </a:p>
          <a:p>
            <a:r>
              <a:rPr lang="en-IN" dirty="0"/>
              <a:t>It provides an overall framework for managing project tasks, schedules, and costs.</a:t>
            </a:r>
          </a:p>
          <a:p>
            <a:endParaRPr lang="en-IN" dirty="0"/>
          </a:p>
          <a:p>
            <a:r>
              <a:rPr lang="en-IN" dirty="0"/>
              <a:t>A project plan is a coordinating tool and communication device that helps teams, contractors, customers, and organizations define the crucial aspects of a project or program</a:t>
            </a:r>
            <a:r>
              <a:rPr lang="en-US" dirty="0"/>
              <a:t>.</a:t>
            </a:r>
          </a:p>
          <a:p>
            <a:pPr algn="just"/>
            <a:endParaRPr lang="en-IN" dirty="0"/>
          </a:p>
        </p:txBody>
      </p:sp>
      <p:sp>
        <p:nvSpPr>
          <p:cNvPr id="8" name="Date Placeholder 7">
            <a:extLst>
              <a:ext uri="{FF2B5EF4-FFF2-40B4-BE49-F238E27FC236}">
                <a16:creationId xmlns:a16="http://schemas.microsoft.com/office/drawing/2014/main" id="{3083EF5C-54A8-4D57-B85B-39AA93A62DF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5D0E209-BFBB-41D9-A8BA-1DD894A194F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08C60AE-C4A8-4ADF-91E4-9C3C6E982FBA}"/>
              </a:ext>
            </a:extLst>
          </p:cNvPr>
          <p:cNvSpPr>
            <a:spLocks noGrp="1"/>
          </p:cNvSpPr>
          <p:nvPr>
            <p:ph type="sldNum" sz="quarter" idx="4"/>
          </p:nvPr>
        </p:nvSpPr>
        <p:spPr/>
        <p:txBody>
          <a:bodyPr/>
          <a:lstStyle/>
          <a:p>
            <a:fld id="{28B83BC3-069B-46AF-A4E6-C99928E1A4FA}" type="slidenum">
              <a:rPr lang="en-US" smtClean="0"/>
              <a:pPr/>
              <a:t>192</a:t>
            </a:fld>
            <a:endParaRPr lang="en-US" dirty="0"/>
          </a:p>
        </p:txBody>
      </p:sp>
    </p:spTree>
    <p:custDataLst>
      <p:tags r:id="rId1"/>
    </p:custDataLst>
    <p:extLst>
      <p:ext uri="{BB962C8B-B14F-4D97-AF65-F5344CB8AC3E}">
        <p14:creationId xmlns:p14="http://schemas.microsoft.com/office/powerpoint/2010/main" val="33175957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Project Planning Stages</a:t>
            </a:r>
            <a:endParaRPr lang="en-US" dirty="0"/>
          </a:p>
        </p:txBody>
      </p:sp>
      <p:sp>
        <p:nvSpPr>
          <p:cNvPr id="7171" name="Content Placeholder 2"/>
          <p:cNvSpPr>
            <a:spLocks noGrp="1"/>
          </p:cNvSpPr>
          <p:nvPr>
            <p:ph idx="1"/>
          </p:nvPr>
        </p:nvSpPr>
        <p:spPr/>
        <p:txBody>
          <a:bodyPr>
            <a:normAutofit/>
          </a:bodyPr>
          <a:lstStyle/>
          <a:p>
            <a:pPr marL="571500" indent="-457200">
              <a:buFont typeface="+mj-lt"/>
              <a:buAutoNum type="arabicPeriod"/>
            </a:pPr>
            <a:r>
              <a:rPr lang="en-IN" b="1" dirty="0"/>
              <a:t>Determine</a:t>
            </a:r>
            <a:r>
              <a:rPr lang="en-IN" dirty="0"/>
              <a:t> </a:t>
            </a:r>
            <a:r>
              <a:rPr lang="en-IN" b="1" dirty="0"/>
              <a:t>project scope and objectives</a:t>
            </a:r>
            <a:r>
              <a:rPr lang="en-IN" dirty="0"/>
              <a:t>: Explore opportunities, identify and prioritize needs, consider project solutions.</a:t>
            </a:r>
          </a:p>
          <a:p>
            <a:pPr marL="571500" indent="-457200">
              <a:buFont typeface="+mj-lt"/>
              <a:buAutoNum type="arabicPeriod"/>
            </a:pPr>
            <a:r>
              <a:rPr lang="en-IN" b="1" dirty="0"/>
              <a:t>Plan the project</a:t>
            </a:r>
            <a:r>
              <a:rPr lang="en-IN" dirty="0"/>
              <a:t>: Identify input and resources requirements such as human resources, materials, software, hardware, and budgets. </a:t>
            </a:r>
          </a:p>
          <a:p>
            <a:pPr marL="571500" indent="-457200">
              <a:buFont typeface="+mj-lt"/>
              <a:buAutoNum type="arabicPeriod"/>
            </a:pPr>
            <a:r>
              <a:rPr lang="en-IN" b="1" dirty="0"/>
              <a:t>Prepare the project proposal: </a:t>
            </a:r>
            <a:r>
              <a:rPr lang="en-IN" dirty="0"/>
              <a:t>Based on stakeholder feedback, plan the necessary resources, timeline, budget etc.</a:t>
            </a:r>
          </a:p>
          <a:p>
            <a:pPr marL="571500" indent="-457200">
              <a:buFont typeface="+mj-lt"/>
              <a:buAutoNum type="arabicPeriod"/>
            </a:pPr>
            <a:r>
              <a:rPr lang="en-IN" b="1" dirty="0"/>
              <a:t>Implement the project: </a:t>
            </a:r>
            <a:r>
              <a:rPr lang="en-IN" dirty="0"/>
              <a:t>Implement the project by engaging responsible resources and parties. Ensure execution and compliance of the defined plans.</a:t>
            </a:r>
          </a:p>
          <a:p>
            <a:pPr marL="571500" indent="-457200">
              <a:buFont typeface="+mj-lt"/>
              <a:buAutoNum type="arabicPeriod"/>
            </a:pPr>
            <a:r>
              <a:rPr lang="en-IN" b="1" dirty="0"/>
              <a:t>Evaluate the project: </a:t>
            </a:r>
            <a:r>
              <a:rPr lang="en-IN" dirty="0"/>
              <a:t>Regularly review progress and results. Measure the project’s effectiveness against </a:t>
            </a:r>
            <a:r>
              <a:rPr lang="en-IN" i="1" dirty="0"/>
              <a:t>quantifiable</a:t>
            </a:r>
            <a:r>
              <a:rPr lang="en-IN" dirty="0"/>
              <a:t> requirements. </a:t>
            </a:r>
          </a:p>
        </p:txBody>
      </p:sp>
      <p:sp>
        <p:nvSpPr>
          <p:cNvPr id="8" name="Date Placeholder 7">
            <a:extLst>
              <a:ext uri="{FF2B5EF4-FFF2-40B4-BE49-F238E27FC236}">
                <a16:creationId xmlns:a16="http://schemas.microsoft.com/office/drawing/2014/main" id="{95C3E961-276F-4EC5-8C5D-C63FE7246B8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DD517BE-CB30-4C40-8611-6A2C4D8E366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564C555-4F12-4B5C-9BAB-81D3730953C0}"/>
              </a:ext>
            </a:extLst>
          </p:cNvPr>
          <p:cNvSpPr>
            <a:spLocks noGrp="1"/>
          </p:cNvSpPr>
          <p:nvPr>
            <p:ph type="sldNum" sz="quarter" idx="4"/>
          </p:nvPr>
        </p:nvSpPr>
        <p:spPr/>
        <p:txBody>
          <a:bodyPr/>
          <a:lstStyle/>
          <a:p>
            <a:fld id="{28B83BC3-069B-46AF-A4E6-C99928E1A4FA}" type="slidenum">
              <a:rPr lang="en-US" smtClean="0"/>
              <a:pPr/>
              <a:t>193</a:t>
            </a:fld>
            <a:endParaRPr lang="en-US" dirty="0"/>
          </a:p>
        </p:txBody>
      </p:sp>
    </p:spTree>
    <p:custDataLst>
      <p:tags r:id="rId1"/>
    </p:custDataLst>
    <p:extLst>
      <p:ext uri="{BB962C8B-B14F-4D97-AF65-F5344CB8AC3E}">
        <p14:creationId xmlns:p14="http://schemas.microsoft.com/office/powerpoint/2010/main" val="3539804572"/>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IN" dirty="0"/>
              <a:t>Planning and Scheduling Objectives</a:t>
            </a:r>
            <a:endParaRPr lang="en-US" dirty="0"/>
          </a:p>
        </p:txBody>
      </p:sp>
      <p:sp>
        <p:nvSpPr>
          <p:cNvPr id="8195" name="Content Placeholder 2"/>
          <p:cNvSpPr>
            <a:spLocks noGrp="1"/>
          </p:cNvSpPr>
          <p:nvPr>
            <p:ph idx="1"/>
          </p:nvPr>
        </p:nvSpPr>
        <p:spPr/>
        <p:txBody>
          <a:bodyPr>
            <a:normAutofit lnSpcReduction="10000"/>
          </a:bodyPr>
          <a:lstStyle/>
          <a:p>
            <a:r>
              <a:rPr lang="en-IN" dirty="0"/>
              <a:t>To optimize the use of resources (both human and other resources).</a:t>
            </a:r>
          </a:p>
          <a:p>
            <a:endParaRPr lang="en-US" dirty="0"/>
          </a:p>
          <a:p>
            <a:r>
              <a:rPr lang="en-US" dirty="0"/>
              <a:t>To increase productivity.</a:t>
            </a:r>
          </a:p>
          <a:p>
            <a:endParaRPr lang="en-US" dirty="0"/>
          </a:p>
          <a:p>
            <a:r>
              <a:rPr lang="en-US" dirty="0"/>
              <a:t>To achieve desired schedules and deliverables.</a:t>
            </a:r>
            <a:endParaRPr lang="en-IN" dirty="0"/>
          </a:p>
          <a:p>
            <a:endParaRPr lang="en-IN" dirty="0"/>
          </a:p>
          <a:p>
            <a:r>
              <a:rPr lang="en-IN" dirty="0"/>
              <a:t>To establish an approach to minimize long-term maintenance costs.</a:t>
            </a:r>
          </a:p>
          <a:p>
            <a:endParaRPr lang="en-IN" dirty="0"/>
          </a:p>
          <a:p>
            <a:r>
              <a:rPr lang="en-IN" dirty="0"/>
              <a:t>To minimize the chaos and productivity losses resulting from planned production schedules, priority changes, and non-availability of resources.</a:t>
            </a:r>
          </a:p>
          <a:p>
            <a:endParaRPr lang="en-US" dirty="0"/>
          </a:p>
          <a:p>
            <a:r>
              <a:rPr lang="en-US" dirty="0"/>
              <a:t>To assess current needs and future challenges. </a:t>
            </a:r>
            <a:endParaRPr lang="en-IN" dirty="0"/>
          </a:p>
        </p:txBody>
      </p:sp>
      <p:sp>
        <p:nvSpPr>
          <p:cNvPr id="8" name="Date Placeholder 7">
            <a:extLst>
              <a:ext uri="{FF2B5EF4-FFF2-40B4-BE49-F238E27FC236}">
                <a16:creationId xmlns:a16="http://schemas.microsoft.com/office/drawing/2014/main" id="{2C2398BF-FE7C-41FB-9D0E-1C4AE8DFC0B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BADDC6C-AB50-415D-B85D-0551E2F144F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DB1870F-1369-45C9-9903-17508AEC9009}"/>
              </a:ext>
            </a:extLst>
          </p:cNvPr>
          <p:cNvSpPr>
            <a:spLocks noGrp="1"/>
          </p:cNvSpPr>
          <p:nvPr>
            <p:ph type="sldNum" sz="quarter" idx="4"/>
          </p:nvPr>
        </p:nvSpPr>
        <p:spPr/>
        <p:txBody>
          <a:bodyPr/>
          <a:lstStyle/>
          <a:p>
            <a:fld id="{28B83BC3-069B-46AF-A4E6-C99928E1A4FA}" type="slidenum">
              <a:rPr lang="en-US" smtClean="0"/>
              <a:pPr/>
              <a:t>194</a:t>
            </a:fld>
            <a:endParaRPr lang="en-US" dirty="0"/>
          </a:p>
        </p:txBody>
      </p:sp>
    </p:spTree>
    <p:custDataLst>
      <p:tags r:id="rId1"/>
    </p:custDataLst>
    <p:extLst>
      <p:ext uri="{BB962C8B-B14F-4D97-AF65-F5344CB8AC3E}">
        <p14:creationId xmlns:p14="http://schemas.microsoft.com/office/powerpoint/2010/main" val="214999972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9219" name="Content Placeholder 2"/>
          <p:cNvSpPr>
            <a:spLocks noGrp="1"/>
          </p:cNvSpPr>
          <p:nvPr>
            <p:ph idx="1"/>
          </p:nvPr>
        </p:nvSpPr>
        <p:spPr/>
        <p:txBody>
          <a:bodyPr/>
          <a:lstStyle/>
          <a:p>
            <a:pPr algn="just" eaLnBrk="1" hangingPunct="1">
              <a:buClrTx/>
            </a:pPr>
            <a:r>
              <a:rPr lang="en-US" altLang="ja-JP" dirty="0">
                <a:ea typeface="MS Mincho" pitchFamily="49" charset="-128"/>
              </a:rPr>
              <a:t>Statement of work (SOW)</a:t>
            </a:r>
          </a:p>
          <a:p>
            <a:pPr algn="just" eaLnBrk="1" hangingPunct="1">
              <a:buClrTx/>
            </a:pPr>
            <a:r>
              <a:rPr lang="en-US" dirty="0">
                <a:ea typeface="MS Mincho" pitchFamily="49" charset="-128"/>
              </a:rPr>
              <a:t>Work breakdown structure (WBS)</a:t>
            </a:r>
          </a:p>
          <a:p>
            <a:pPr algn="just" eaLnBrk="1" hangingPunct="1">
              <a:buClrTx/>
            </a:pPr>
            <a:r>
              <a:rPr lang="en-US" dirty="0">
                <a:ea typeface="MS Mincho" pitchFamily="49" charset="-128"/>
              </a:rPr>
              <a:t>Resource estimation plan</a:t>
            </a:r>
          </a:p>
          <a:p>
            <a:pPr algn="just" eaLnBrk="1" hangingPunct="1">
              <a:buClrTx/>
            </a:pPr>
            <a:r>
              <a:rPr lang="en-US" dirty="0">
                <a:ea typeface="MS Mincho" pitchFamily="49" charset="-128"/>
              </a:rPr>
              <a:t>Project schedule</a:t>
            </a:r>
          </a:p>
          <a:p>
            <a:pPr algn="just" eaLnBrk="1" hangingPunct="1">
              <a:buClrTx/>
            </a:pPr>
            <a:r>
              <a:rPr lang="en-US" dirty="0">
                <a:ea typeface="MS Mincho" pitchFamily="49" charset="-128"/>
              </a:rPr>
              <a:t>Budget or financial plan</a:t>
            </a:r>
          </a:p>
          <a:p>
            <a:pPr algn="just" eaLnBrk="1" hangingPunct="1">
              <a:buClrTx/>
            </a:pPr>
            <a:r>
              <a:rPr lang="en-US" dirty="0">
                <a:ea typeface="MS Mincho" pitchFamily="49" charset="-128"/>
              </a:rPr>
              <a:t>Communication plan</a:t>
            </a:r>
          </a:p>
          <a:p>
            <a:pPr algn="just" eaLnBrk="1" hangingPunct="1">
              <a:buClrTx/>
            </a:pPr>
            <a:r>
              <a:rPr lang="en-US" dirty="0">
                <a:ea typeface="MS Mincho" pitchFamily="49" charset="-128"/>
              </a:rPr>
              <a:t>Risk management plan</a:t>
            </a:r>
          </a:p>
          <a:p>
            <a:pPr algn="just" eaLnBrk="1" hangingPunct="1">
              <a:buClrTx/>
              <a:buFont typeface="Arial" charset="0"/>
              <a:buNone/>
            </a:pPr>
            <a:endParaRPr lang="en-US" dirty="0"/>
          </a:p>
        </p:txBody>
      </p:sp>
      <p:sp>
        <p:nvSpPr>
          <p:cNvPr id="8" name="Date Placeholder 7">
            <a:extLst>
              <a:ext uri="{FF2B5EF4-FFF2-40B4-BE49-F238E27FC236}">
                <a16:creationId xmlns:a16="http://schemas.microsoft.com/office/drawing/2014/main" id="{E9B8455D-7EA0-4A4D-9E54-34687579B58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4DB8922-38C5-46B4-934D-466BA5D7768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62696DF-C058-4FBD-AF1B-60C860091B59}"/>
              </a:ext>
            </a:extLst>
          </p:cNvPr>
          <p:cNvSpPr>
            <a:spLocks noGrp="1"/>
          </p:cNvSpPr>
          <p:nvPr>
            <p:ph type="sldNum" sz="quarter" idx="4"/>
          </p:nvPr>
        </p:nvSpPr>
        <p:spPr/>
        <p:txBody>
          <a:bodyPr/>
          <a:lstStyle/>
          <a:p>
            <a:fld id="{28B83BC3-069B-46AF-A4E6-C99928E1A4FA}" type="slidenum">
              <a:rPr lang="en-US" smtClean="0"/>
              <a:pPr/>
              <a:t>195</a:t>
            </a:fld>
            <a:endParaRPr lang="en-US" dirty="0"/>
          </a:p>
        </p:txBody>
      </p:sp>
    </p:spTree>
    <p:custDataLst>
      <p:tags r:id="rId1"/>
    </p:custDataLst>
    <p:extLst>
      <p:ext uri="{BB962C8B-B14F-4D97-AF65-F5344CB8AC3E}">
        <p14:creationId xmlns:p14="http://schemas.microsoft.com/office/powerpoint/2010/main" val="209401286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SOW </a:t>
            </a:r>
          </a:p>
        </p:txBody>
      </p:sp>
      <p:sp>
        <p:nvSpPr>
          <p:cNvPr id="10243" name="Content Placeholder 2"/>
          <p:cNvSpPr>
            <a:spLocks noGrp="1"/>
          </p:cNvSpPr>
          <p:nvPr>
            <p:ph idx="1"/>
          </p:nvPr>
        </p:nvSpPr>
        <p:spPr/>
        <p:txBody>
          <a:bodyPr>
            <a:normAutofit/>
          </a:bodyPr>
          <a:lstStyle/>
          <a:p>
            <a:pPr marL="114300" indent="0" algn="just">
              <a:buClrTx/>
              <a:buNone/>
            </a:pPr>
            <a:r>
              <a:rPr lang="en-US" altLang="ja-JP" b="1" dirty="0">
                <a:ea typeface="MS Mincho" pitchFamily="49" charset="-128"/>
              </a:rPr>
              <a:t>Statement of Work (SOW)</a:t>
            </a:r>
            <a:r>
              <a:rPr lang="en-US" altLang="ja-JP" dirty="0">
                <a:ea typeface="MS Mincho" pitchFamily="49" charset="-128"/>
              </a:rPr>
              <a:t> is a formal document often accompanying a contract that outlines specific expectations, limitations, resources and work guidelines intended to define the work or project.</a:t>
            </a:r>
          </a:p>
          <a:p>
            <a:pPr algn="just" eaLnBrk="1" hangingPunct="1">
              <a:buClrTx/>
              <a:buFont typeface="Arial" charset="0"/>
              <a:buNone/>
            </a:pPr>
            <a:endParaRPr lang="en-US" altLang="ja-JP" dirty="0">
              <a:ea typeface="MS Mincho" pitchFamily="49" charset="-128"/>
            </a:endParaRPr>
          </a:p>
          <a:p>
            <a:pPr marL="114300" indent="0">
              <a:buNone/>
            </a:pPr>
            <a:r>
              <a:rPr lang="en-US" u="sng" dirty="0"/>
              <a:t>SOW’s</a:t>
            </a:r>
            <a:r>
              <a:rPr lang="en-US" dirty="0"/>
              <a:t>:</a:t>
            </a:r>
          </a:p>
          <a:p>
            <a:r>
              <a:rPr lang="en-US" dirty="0"/>
              <a:t>Define the scope of the project.</a:t>
            </a:r>
          </a:p>
          <a:p>
            <a:r>
              <a:rPr lang="en-US" dirty="0"/>
              <a:t>Establish expectations and parameters of the project.</a:t>
            </a:r>
          </a:p>
          <a:p>
            <a:r>
              <a:rPr lang="en-US" dirty="0"/>
              <a:t>Identify technical requirements for the project.</a:t>
            </a:r>
          </a:p>
          <a:p>
            <a:r>
              <a:rPr lang="en-US" dirty="0"/>
              <a:t>Provide guidance on materials to be used.</a:t>
            </a:r>
          </a:p>
          <a:p>
            <a:r>
              <a:rPr lang="en-US" dirty="0"/>
              <a:t>Establish timeline expectations.</a:t>
            </a:r>
          </a:p>
          <a:p>
            <a:r>
              <a:rPr lang="en-US" dirty="0"/>
              <a:t>Etc.</a:t>
            </a:r>
          </a:p>
          <a:p>
            <a:pPr algn="just" eaLnBrk="1" hangingPunct="1">
              <a:buClrTx/>
            </a:pPr>
            <a:endParaRPr lang="en-US" altLang="ja-JP" dirty="0">
              <a:ea typeface="MS Mincho" pitchFamily="49" charset="-128"/>
            </a:endParaRPr>
          </a:p>
        </p:txBody>
      </p:sp>
      <p:pic>
        <p:nvPicPr>
          <p:cNvPr id="10246" name="Picture 8" descr="http://devmanagement.files.wordpress.com/2011/03/statement-of-work.jpg?w=354&amp;h=2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114800"/>
            <a:ext cx="3361055" cy="2031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10DA1558-E2FA-451C-A222-DB8CFDC381B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64BB1C6-6D46-4950-8331-4092ABF37D6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D4FF9F2-60BD-42E2-A026-5FF8BE262983}"/>
              </a:ext>
            </a:extLst>
          </p:cNvPr>
          <p:cNvSpPr>
            <a:spLocks noGrp="1"/>
          </p:cNvSpPr>
          <p:nvPr>
            <p:ph type="sldNum" sz="quarter" idx="4"/>
          </p:nvPr>
        </p:nvSpPr>
        <p:spPr/>
        <p:txBody>
          <a:bodyPr/>
          <a:lstStyle/>
          <a:p>
            <a:fld id="{28B83BC3-069B-46AF-A4E6-C99928E1A4FA}" type="slidenum">
              <a:rPr lang="en-US" smtClean="0"/>
              <a:pPr/>
              <a:t>196</a:t>
            </a:fld>
            <a:endParaRPr lang="en-US" dirty="0"/>
          </a:p>
        </p:txBody>
      </p:sp>
    </p:spTree>
    <p:custDataLst>
      <p:tags r:id="rId1"/>
    </p:custDataLst>
    <p:extLst>
      <p:ext uri="{BB962C8B-B14F-4D97-AF65-F5344CB8AC3E}">
        <p14:creationId xmlns:p14="http://schemas.microsoft.com/office/powerpoint/2010/main" val="166459573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indent="0">
              <a:buClrTx/>
              <a:buNone/>
            </a:pPr>
            <a:r>
              <a:rPr lang="en-US" altLang="ja-JP" b="1" dirty="0">
                <a:ea typeface="MS Mincho" pitchFamily="49" charset="-128"/>
              </a:rPr>
              <a:t>Work Breakdown Structure (WBS)</a:t>
            </a:r>
            <a:r>
              <a:rPr lang="en-US" altLang="ja-JP" dirty="0">
                <a:ea typeface="MS Mincho" pitchFamily="49" charset="-128"/>
              </a:rPr>
              <a:t> is a decomposition of project components into small and logical bodies of work or tasks.</a:t>
            </a:r>
          </a:p>
          <a:p>
            <a:pPr marL="114300" indent="0">
              <a:buNone/>
            </a:pPr>
            <a:endParaRPr lang="en-US" sz="1600" dirty="0"/>
          </a:p>
          <a:p>
            <a:pPr marL="114300" indent="0">
              <a:buNone/>
            </a:pPr>
            <a:r>
              <a:rPr lang="en-US" dirty="0"/>
              <a:t>Work Breakdown Structures:</a:t>
            </a:r>
            <a:endParaRPr lang="en-US" sz="3200" dirty="0"/>
          </a:p>
          <a:p>
            <a:r>
              <a:rPr lang="en-US" sz="2200" dirty="0"/>
              <a:t>Identify all required components of a project.</a:t>
            </a:r>
          </a:p>
          <a:p>
            <a:r>
              <a:rPr lang="en-US" sz="2200" dirty="0"/>
              <a:t>Cascades components into sub-components and tasks.</a:t>
            </a:r>
          </a:p>
          <a:p>
            <a:r>
              <a:rPr lang="en-US" sz="2200" dirty="0"/>
              <a:t>WBS’s are not by themselves project plans or schedules but they are a necessary step to help establish project plans and timelines.</a:t>
            </a:r>
          </a:p>
          <a:p>
            <a:r>
              <a:rPr lang="en-US" sz="2200" dirty="0"/>
              <a:t>WBS’s also enable logical reporting and summarizations of project progress</a:t>
            </a:r>
          </a:p>
        </p:txBody>
      </p:sp>
      <p:pic>
        <p:nvPicPr>
          <p:cNvPr id="11270" name="Picture 10" descr="http://t1.gstatic.com/images?q=tbn:ANd9GcSuFNIgAJ1Ak8myo8lnmHR_6YmZNBO01YS_0iA1V0T79JoLy3t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804" y="4759959"/>
            <a:ext cx="4663440" cy="164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4FCD735F-5668-40E5-92F4-6D492A253E8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B0BE255-3533-482F-8DA1-8094D61D77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ACFCE1-1545-40ED-AAB2-79F19914CAEC}"/>
              </a:ext>
            </a:extLst>
          </p:cNvPr>
          <p:cNvSpPr>
            <a:spLocks noGrp="1"/>
          </p:cNvSpPr>
          <p:nvPr>
            <p:ph type="sldNum" sz="quarter" idx="4"/>
          </p:nvPr>
        </p:nvSpPr>
        <p:spPr/>
        <p:txBody>
          <a:bodyPr/>
          <a:lstStyle/>
          <a:p>
            <a:fld id="{28B83BC3-069B-46AF-A4E6-C99928E1A4FA}" type="slidenum">
              <a:rPr lang="en-US" smtClean="0"/>
              <a:pPr/>
              <a:t>197</a:t>
            </a:fld>
            <a:endParaRPr lang="en-US" dirty="0"/>
          </a:p>
        </p:txBody>
      </p:sp>
    </p:spTree>
    <p:custDataLst>
      <p:tags r:id="rId1"/>
    </p:custDataLst>
    <p:extLst>
      <p:ext uri="{BB962C8B-B14F-4D97-AF65-F5344CB8AC3E}">
        <p14:creationId xmlns:p14="http://schemas.microsoft.com/office/powerpoint/2010/main" val="27438852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WBS</a:t>
            </a:r>
          </a:p>
        </p:txBody>
      </p:sp>
      <p:sp>
        <p:nvSpPr>
          <p:cNvPr id="3" name="Content Placeholder 2"/>
          <p:cNvSpPr>
            <a:spLocks noGrp="1"/>
          </p:cNvSpPr>
          <p:nvPr>
            <p:ph idx="1"/>
          </p:nvPr>
        </p:nvSpPr>
        <p:spPr/>
        <p:txBody>
          <a:bodyPr/>
          <a:lstStyle/>
          <a:p>
            <a:pPr marL="114300" lvl="0" indent="0" algn="just">
              <a:spcBef>
                <a:spcPts val="0"/>
              </a:spcBef>
              <a:buClrTx/>
              <a:buNone/>
            </a:pPr>
            <a:r>
              <a:rPr lang="en-US" altLang="ja-JP" b="1" dirty="0">
                <a:solidFill>
                  <a:srgbClr val="18283B"/>
                </a:solidFill>
                <a:ea typeface="MS Mincho" pitchFamily="49" charset="-128"/>
              </a:rPr>
              <a:t>Work Breakdown Structure Example:</a:t>
            </a:r>
            <a:r>
              <a:rPr lang="en-US" altLang="ja-JP" dirty="0">
                <a:solidFill>
                  <a:srgbClr val="18283B"/>
                </a:solidFill>
                <a:ea typeface="MS Mincho" pitchFamily="49" charset="-128"/>
              </a:rPr>
              <a:t> below is an example of a WBS for the assembly of a bicycle.</a:t>
            </a:r>
          </a:p>
          <a:p>
            <a:endParaRPr lang="en-US" dirty="0"/>
          </a:p>
        </p:txBody>
      </p:sp>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233900"/>
            <a:ext cx="6858000" cy="355730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828D311C-3C7F-4B61-A950-1803F16C3A2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D0242F7-D31D-42D3-BFDD-CEAA991158A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D953654-A4FC-48DB-9741-5956B5D33E0B}"/>
              </a:ext>
            </a:extLst>
          </p:cNvPr>
          <p:cNvSpPr>
            <a:spLocks noGrp="1"/>
          </p:cNvSpPr>
          <p:nvPr>
            <p:ph type="sldNum" sz="quarter" idx="4"/>
          </p:nvPr>
        </p:nvSpPr>
        <p:spPr/>
        <p:txBody>
          <a:bodyPr/>
          <a:lstStyle/>
          <a:p>
            <a:fld id="{28B83BC3-069B-46AF-A4E6-C99928E1A4FA}" type="slidenum">
              <a:rPr lang="en-US" smtClean="0"/>
              <a:pPr/>
              <a:t>198</a:t>
            </a:fld>
            <a:endParaRPr lang="en-US" dirty="0"/>
          </a:p>
        </p:txBody>
      </p:sp>
    </p:spTree>
    <p:custDataLst>
      <p:tags r:id="rId1"/>
    </p:custDataLst>
    <p:extLst>
      <p:ext uri="{BB962C8B-B14F-4D97-AF65-F5344CB8AC3E}">
        <p14:creationId xmlns:p14="http://schemas.microsoft.com/office/powerpoint/2010/main" val="365700295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Resource Planning </a:t>
            </a:r>
            <a:endParaRPr lang="en-US" sz="4800" dirty="0"/>
          </a:p>
        </p:txBody>
      </p:sp>
      <p:sp>
        <p:nvSpPr>
          <p:cNvPr id="3" name="Content Placeholder 2"/>
          <p:cNvSpPr>
            <a:spLocks noGrp="1"/>
          </p:cNvSpPr>
          <p:nvPr>
            <p:ph idx="1"/>
          </p:nvPr>
        </p:nvSpPr>
        <p:spPr/>
        <p:txBody>
          <a:bodyPr/>
          <a:lstStyle/>
          <a:p>
            <a:pPr lvl="0" algn="just">
              <a:buClrTx/>
              <a:buNone/>
            </a:pPr>
            <a:r>
              <a:rPr lang="en-US" b="1" dirty="0">
                <a:ea typeface="MS Mincho" pitchFamily="49" charset="-128"/>
              </a:rPr>
              <a:t>Resource Estimation Plan</a:t>
            </a:r>
          </a:p>
          <a:p>
            <a:pPr lvl="0">
              <a:lnSpc>
                <a:spcPct val="90000"/>
              </a:lnSpc>
              <a:buClr>
                <a:srgbClr val="18283B"/>
              </a:buClr>
            </a:pPr>
            <a:r>
              <a:rPr lang="en-US" dirty="0"/>
              <a:t>Estimate Resource Requirements </a:t>
            </a:r>
            <a:r>
              <a:rPr lang="en-US" sz="1800" dirty="0"/>
              <a:t>(Use Your WBS)</a:t>
            </a:r>
            <a:endParaRPr lang="en-US" dirty="0"/>
          </a:p>
          <a:p>
            <a:pPr lvl="1">
              <a:lnSpc>
                <a:spcPct val="90000"/>
              </a:lnSpc>
              <a:buClr>
                <a:srgbClr val="778899"/>
              </a:buClr>
            </a:pPr>
            <a:r>
              <a:rPr lang="en-US" dirty="0"/>
              <a:t>Parts, Hardware, Software, Human Resources etc.</a:t>
            </a:r>
          </a:p>
          <a:p>
            <a:pPr lvl="0">
              <a:lnSpc>
                <a:spcPct val="90000"/>
              </a:lnSpc>
              <a:buClr>
                <a:srgbClr val="18283B"/>
              </a:buClr>
            </a:pPr>
            <a:r>
              <a:rPr lang="en-US" dirty="0"/>
              <a:t>Plan resources</a:t>
            </a:r>
          </a:p>
          <a:p>
            <a:pPr lvl="1">
              <a:lnSpc>
                <a:spcPct val="90000"/>
              </a:lnSpc>
              <a:buClr>
                <a:srgbClr val="778899"/>
              </a:buClr>
            </a:pPr>
            <a:r>
              <a:rPr lang="en-US" dirty="0"/>
              <a:t>Establish who is responsible for what and when.</a:t>
            </a:r>
          </a:p>
          <a:p>
            <a:pPr lvl="1">
              <a:lnSpc>
                <a:spcPct val="90000"/>
              </a:lnSpc>
              <a:buClr>
                <a:srgbClr val="778899"/>
              </a:buClr>
            </a:pPr>
            <a:r>
              <a:rPr lang="en-US" dirty="0"/>
              <a:t>Determine quantity requirements and delivery dates etc.</a:t>
            </a:r>
          </a:p>
          <a:p>
            <a:endParaRPr lang="en-US" dirty="0"/>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0760" y="3612704"/>
            <a:ext cx="6949440" cy="28642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B011EAD0-60FF-496F-928F-18EA62E1F90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4349075-F039-49F3-A0CC-2FA2CE7E5A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F9D78D5-904D-4162-8C2D-DCB2D0A7EE4B}"/>
              </a:ext>
            </a:extLst>
          </p:cNvPr>
          <p:cNvSpPr>
            <a:spLocks noGrp="1"/>
          </p:cNvSpPr>
          <p:nvPr>
            <p:ph type="sldNum" sz="quarter" idx="4"/>
          </p:nvPr>
        </p:nvSpPr>
        <p:spPr/>
        <p:txBody>
          <a:bodyPr/>
          <a:lstStyle/>
          <a:p>
            <a:fld id="{28B83BC3-069B-46AF-A4E6-C99928E1A4FA}" type="slidenum">
              <a:rPr lang="en-US" smtClean="0"/>
              <a:pPr/>
              <a:t>199</a:t>
            </a:fld>
            <a:endParaRPr lang="en-US" dirty="0"/>
          </a:p>
        </p:txBody>
      </p:sp>
    </p:spTree>
    <p:custDataLst>
      <p:tags r:id="rId1"/>
    </p:custDataLst>
    <p:extLst>
      <p:ext uri="{BB962C8B-B14F-4D97-AF65-F5344CB8AC3E}">
        <p14:creationId xmlns:p14="http://schemas.microsoft.com/office/powerpoint/2010/main" val="2603791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1.0 Define Phase</a:t>
            </a:r>
          </a:p>
        </p:txBody>
      </p:sp>
      <p:sp>
        <p:nvSpPr>
          <p:cNvPr id="6" name="Date Placeholder 5">
            <a:extLst>
              <a:ext uri="{FF2B5EF4-FFF2-40B4-BE49-F238E27FC236}">
                <a16:creationId xmlns:a16="http://schemas.microsoft.com/office/drawing/2014/main" id="{37B14EE1-B47A-46FA-AE03-65CA52A0AE9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FF71066-AA6F-4B8B-ADF9-014DBE276D7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2EACCD5-2381-4911-A84D-D94EC28A6BEA}"/>
              </a:ext>
            </a:extLst>
          </p:cNvPr>
          <p:cNvSpPr>
            <a:spLocks noGrp="1"/>
          </p:cNvSpPr>
          <p:nvPr>
            <p:ph type="sldNum" sz="quarter" idx="4"/>
          </p:nvPr>
        </p:nvSpPr>
        <p:spPr/>
        <p:txBody>
          <a:bodyPr/>
          <a:lstStyle/>
          <a:p>
            <a:fld id="{28B83BC3-069B-46AF-A4E6-C99928E1A4FA}" type="slidenum">
              <a:rPr lang="en-US" smtClean="0"/>
              <a:pPr/>
              <a:t>2</a:t>
            </a:fld>
            <a:endParaRPr lang="en-US" dirty="0"/>
          </a:p>
        </p:txBody>
      </p:sp>
    </p:spTree>
    <p:custDataLst>
      <p:tags r:id="rId1"/>
    </p:custDataLst>
    <p:extLst>
      <p:ext uri="{BB962C8B-B14F-4D97-AF65-F5344CB8AC3E}">
        <p14:creationId xmlns:p14="http://schemas.microsoft.com/office/powerpoint/2010/main" val="4193272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History</a:t>
            </a:r>
          </a:p>
        </p:txBody>
      </p:sp>
      <p:sp>
        <p:nvSpPr>
          <p:cNvPr id="9" name="Content Placeholder 8"/>
          <p:cNvSpPr>
            <a:spLocks noGrp="1"/>
          </p:cNvSpPr>
          <p:nvPr>
            <p:ph idx="1"/>
          </p:nvPr>
        </p:nvSpPr>
        <p:spPr/>
        <p:txBody>
          <a:bodyPr/>
          <a:lstStyle/>
          <a:p>
            <a:r>
              <a:rPr lang="en-US" dirty="0"/>
              <a:t>Despite the criticism and immaturity of Six Sigma in many aspects, its history continues to be written with every company and organization striving to improve its business performance.</a:t>
            </a:r>
          </a:p>
        </p:txBody>
      </p:sp>
      <p:grpSp>
        <p:nvGrpSpPr>
          <p:cNvPr id="4" name="Group 3"/>
          <p:cNvGrpSpPr/>
          <p:nvPr/>
        </p:nvGrpSpPr>
        <p:grpSpPr>
          <a:xfrm>
            <a:off x="1879600" y="2361812"/>
            <a:ext cx="7619999" cy="4115188"/>
            <a:chOff x="914400" y="2971798"/>
            <a:chExt cx="6600825" cy="3353187"/>
          </a:xfrm>
        </p:grpSpPr>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400" y="2971798"/>
              <a:ext cx="6600825" cy="335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6400800" y="4262437"/>
              <a:ext cx="6096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900" dirty="0">
                  <a:solidFill>
                    <a:schemeClr val="accent2">
                      <a:lumMod val="50000"/>
                    </a:schemeClr>
                  </a:solidFill>
                </a:rPr>
                <a:t>Polaroid</a:t>
              </a:r>
              <a:endParaRPr lang="en-US" sz="900" dirty="0">
                <a:solidFill>
                  <a:schemeClr val="accent2">
                    <a:lumMod val="50000"/>
                  </a:schemeClr>
                </a:solidFill>
              </a:endParaRPr>
            </a:p>
          </p:txBody>
        </p:sp>
      </p:grpSp>
      <p:sp>
        <p:nvSpPr>
          <p:cNvPr id="7" name="Date Placeholder 6">
            <a:extLst>
              <a:ext uri="{FF2B5EF4-FFF2-40B4-BE49-F238E27FC236}">
                <a16:creationId xmlns:a16="http://schemas.microsoft.com/office/drawing/2014/main" id="{BC0F0EFD-3D75-430B-9D40-CB76B9F4E8BF}"/>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68E66EB6-AEF1-4F15-86A7-9BB1EACDC664}"/>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D4CFA60A-FC02-48D9-8805-894566D2BDC5}"/>
              </a:ext>
            </a:extLst>
          </p:cNvPr>
          <p:cNvSpPr>
            <a:spLocks noGrp="1"/>
          </p:cNvSpPr>
          <p:nvPr>
            <p:ph type="sldNum" sz="quarter" idx="4"/>
          </p:nvPr>
        </p:nvSpPr>
        <p:spPr/>
        <p:txBody>
          <a:bodyPr/>
          <a:lstStyle/>
          <a:p>
            <a:fld id="{28B83BC3-069B-46AF-A4E6-C99928E1A4FA}" type="slidenum">
              <a:rPr lang="en-US" smtClean="0"/>
              <a:pPr/>
              <a:t>20</a:t>
            </a:fld>
            <a:endParaRPr lang="en-US" dirty="0"/>
          </a:p>
        </p:txBody>
      </p:sp>
    </p:spTree>
    <p:custDataLst>
      <p:tags r:id="rId1"/>
    </p:custDataLst>
    <p:extLst>
      <p:ext uri="{BB962C8B-B14F-4D97-AF65-F5344CB8AC3E}">
        <p14:creationId xmlns:p14="http://schemas.microsoft.com/office/powerpoint/2010/main" val="272775734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Project Scheduling </a:t>
            </a:r>
          </a:p>
        </p:txBody>
      </p:sp>
      <p:sp>
        <p:nvSpPr>
          <p:cNvPr id="13315"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Project Scheduling: </a:t>
            </a:r>
          </a:p>
          <a:p>
            <a:pPr>
              <a:buClrTx/>
            </a:pPr>
            <a:r>
              <a:rPr lang="en-US" sz="2200" dirty="0"/>
              <a:t>Assign beginning times to each activity in the WBS</a:t>
            </a:r>
            <a:br>
              <a:rPr lang="en-US" sz="2200" dirty="0"/>
            </a:br>
            <a:r>
              <a:rPr lang="en-US" sz="1600" dirty="0"/>
              <a:t>(days are used for start and durations times in example below).</a:t>
            </a:r>
          </a:p>
          <a:p>
            <a:pPr>
              <a:lnSpc>
                <a:spcPct val="90000"/>
              </a:lnSpc>
            </a:pPr>
            <a:r>
              <a:rPr lang="en-US" sz="2200" dirty="0"/>
              <a:t>Assign duration times to each activity in the WBS.</a:t>
            </a:r>
          </a:p>
          <a:p>
            <a:pPr>
              <a:lnSpc>
                <a:spcPct val="90000"/>
              </a:lnSpc>
            </a:pPr>
            <a:r>
              <a:rPr lang="en-US" sz="2200" dirty="0"/>
              <a:t>Identify People Responsible and set completion dates.</a:t>
            </a:r>
          </a:p>
          <a:p>
            <a:pPr>
              <a:lnSpc>
                <a:spcPct val="90000"/>
              </a:lnSpc>
            </a:pPr>
            <a:r>
              <a:rPr lang="en-US" sz="2200" dirty="0"/>
              <a:t>Represent schedules as Gantt charts or network diagrams.</a:t>
            </a:r>
          </a:p>
          <a:p>
            <a:pPr>
              <a:lnSpc>
                <a:spcPct val="90000"/>
              </a:lnSpc>
            </a:pPr>
            <a:r>
              <a:rPr lang="en-US" sz="2200" dirty="0"/>
              <a:t>Identify critical dependencies between tasks.</a:t>
            </a:r>
          </a:p>
          <a:p>
            <a:pPr algn="just" eaLnBrk="1" hangingPunct="1">
              <a:buClrTx/>
            </a:pPr>
            <a:endParaRPr lang="en-US" altLang="ja-JP" dirty="0">
              <a:ea typeface="MS Mincho" pitchFamily="49" charset="-128"/>
            </a:endParaRP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9662" y="3733800"/>
            <a:ext cx="6675120" cy="286344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404786A4-63DF-40A9-BC40-988F32C844A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1686229-6D8D-43E1-9EFB-FC5558DC56D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F5C55ED-519D-48FF-968A-A825C28A60E3}"/>
              </a:ext>
            </a:extLst>
          </p:cNvPr>
          <p:cNvSpPr>
            <a:spLocks noGrp="1"/>
          </p:cNvSpPr>
          <p:nvPr>
            <p:ph type="sldNum" sz="quarter" idx="4"/>
          </p:nvPr>
        </p:nvSpPr>
        <p:spPr/>
        <p:txBody>
          <a:bodyPr/>
          <a:lstStyle/>
          <a:p>
            <a:fld id="{28B83BC3-069B-46AF-A4E6-C99928E1A4FA}" type="slidenum">
              <a:rPr lang="en-US" smtClean="0"/>
              <a:pPr/>
              <a:t>200</a:t>
            </a:fld>
            <a:endParaRPr lang="en-US" dirty="0"/>
          </a:p>
        </p:txBody>
      </p:sp>
    </p:spTree>
    <p:custDataLst>
      <p:tags r:id="rId1"/>
    </p:custDataLst>
    <p:extLst>
      <p:ext uri="{BB962C8B-B14F-4D97-AF65-F5344CB8AC3E}">
        <p14:creationId xmlns:p14="http://schemas.microsoft.com/office/powerpoint/2010/main" val="346887627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Planning Activities: Project Scheduling</a:t>
            </a:r>
          </a:p>
        </p:txBody>
      </p:sp>
      <p:sp>
        <p:nvSpPr>
          <p:cNvPr id="14338"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Project Schedule – </a:t>
            </a:r>
            <a:r>
              <a:rPr lang="en-US" b="1" dirty="0"/>
              <a:t>Gantt Chart</a:t>
            </a:r>
            <a:r>
              <a:rPr lang="en-US" dirty="0"/>
              <a:t>:</a:t>
            </a:r>
            <a:endParaRPr lang="en-US" altLang="ja-JP" dirty="0">
              <a:ea typeface="MS Mincho" pitchFamily="49" charset="-128"/>
            </a:endParaRPr>
          </a:p>
          <a:p>
            <a:pPr eaLnBrk="1" hangingPunct="1">
              <a:buClrTx/>
            </a:pPr>
            <a:r>
              <a:rPr lang="en-US" altLang="ja-JP" sz="2000" dirty="0">
                <a:ea typeface="MS Mincho" pitchFamily="49" charset="-128"/>
              </a:rPr>
              <a:t>The advantage of a Gantt chart is its ability to display the status of each task/activity at a glance.</a:t>
            </a:r>
          </a:p>
          <a:p>
            <a:pPr eaLnBrk="1" hangingPunct="1">
              <a:buClrTx/>
            </a:pPr>
            <a:r>
              <a:rPr lang="en-US" altLang="ja-JP" sz="2000" dirty="0">
                <a:ea typeface="MS Mincho" pitchFamily="49" charset="-128"/>
              </a:rPr>
              <a:t>Because it is a graphic representation, it is easy to demonstrate the schedule of tasks and timelines to all the stakeholders.</a:t>
            </a: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560" y="2763721"/>
            <a:ext cx="7498080" cy="392135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7CFD47DF-FF58-4A65-AF7E-E6FC2196043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47574FA2-E3E9-4465-A12C-9EDEF8C01AF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E93B514-DF39-4F06-BF02-6C1231543488}"/>
              </a:ext>
            </a:extLst>
          </p:cNvPr>
          <p:cNvSpPr>
            <a:spLocks noGrp="1"/>
          </p:cNvSpPr>
          <p:nvPr>
            <p:ph type="sldNum" sz="quarter" idx="4"/>
          </p:nvPr>
        </p:nvSpPr>
        <p:spPr/>
        <p:txBody>
          <a:bodyPr/>
          <a:lstStyle/>
          <a:p>
            <a:fld id="{28B83BC3-069B-46AF-A4E6-C99928E1A4FA}" type="slidenum">
              <a:rPr lang="en-US" smtClean="0"/>
              <a:pPr/>
              <a:t>201</a:t>
            </a:fld>
            <a:endParaRPr lang="en-US" dirty="0"/>
          </a:p>
        </p:txBody>
      </p:sp>
    </p:spTree>
    <p:custDataLst>
      <p:tags r:id="rId1"/>
    </p:custDataLst>
    <p:extLst>
      <p:ext uri="{BB962C8B-B14F-4D97-AF65-F5344CB8AC3E}">
        <p14:creationId xmlns:p14="http://schemas.microsoft.com/office/powerpoint/2010/main" val="220082595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114300" indent="0">
              <a:buClrTx/>
              <a:buNone/>
            </a:pPr>
            <a:r>
              <a:rPr lang="en-US" altLang="ja-JP" sz="2200" dirty="0">
                <a:ea typeface="MS Mincho" pitchFamily="49" charset="-128"/>
              </a:rPr>
              <a:t>There are many tools available to create Gantt charts.  Some of the most common and compatible for businesses are: Microsoft Project, Visio and Excel. In Microsoft Excel we use the bicycle example:</a:t>
            </a:r>
          </a:p>
          <a:p>
            <a:pPr marL="868680" lvl="1" indent="-457200">
              <a:buClrTx/>
              <a:buFont typeface="+mj-lt"/>
              <a:buAutoNum type="arabicPeriod"/>
            </a:pPr>
            <a:r>
              <a:rPr lang="en-US" altLang="ja-JP" sz="2000" dirty="0">
                <a:ea typeface="MS Mincho" pitchFamily="49" charset="-128"/>
              </a:rPr>
              <a:t>Select rows &amp; columns of your tasks, start times and durations.</a:t>
            </a:r>
          </a:p>
          <a:p>
            <a:pPr marL="868680" lvl="1" indent="-457200">
              <a:buClrTx/>
              <a:buFont typeface="+mj-lt"/>
              <a:buAutoNum type="arabicPeriod"/>
            </a:pPr>
            <a:endParaRPr lang="en-US" altLang="ja-JP" sz="1800" dirty="0">
              <a:ea typeface="MS Mincho" pitchFamily="49" charset="-128"/>
            </a:endParaRPr>
          </a:p>
          <a:p>
            <a:pPr marL="571500" indent="-457200">
              <a:buClrTx/>
              <a:buFont typeface="+mj-lt"/>
              <a:buAutoNum type="arabicPeriod"/>
            </a:pPr>
            <a:endParaRPr lang="en-US" altLang="ja-JP" sz="1800" dirty="0">
              <a:ea typeface="MS Mincho" pitchFamily="49" charset="-128"/>
            </a:endParaRPr>
          </a:p>
        </p:txBody>
      </p:sp>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7472" y="2819400"/>
            <a:ext cx="6424128" cy="36576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225D73ED-4069-48E8-BE90-C9BA57389B58}"/>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ED46C88-1B2C-456F-B894-E493BC203E8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A063AA8-7F9F-4747-9D22-4D628149B184}"/>
              </a:ext>
            </a:extLst>
          </p:cNvPr>
          <p:cNvSpPr>
            <a:spLocks noGrp="1"/>
          </p:cNvSpPr>
          <p:nvPr>
            <p:ph type="sldNum" sz="quarter" idx="4"/>
          </p:nvPr>
        </p:nvSpPr>
        <p:spPr/>
        <p:txBody>
          <a:bodyPr/>
          <a:lstStyle/>
          <a:p>
            <a:fld id="{28B83BC3-069B-46AF-A4E6-C99928E1A4FA}" type="slidenum">
              <a:rPr lang="en-US" smtClean="0"/>
              <a:pPr/>
              <a:t>202</a:t>
            </a:fld>
            <a:endParaRPr lang="en-US" dirty="0"/>
          </a:p>
        </p:txBody>
      </p:sp>
    </p:spTree>
    <p:custDataLst>
      <p:tags r:id="rId1"/>
    </p:custDataLst>
    <p:extLst>
      <p:ext uri="{BB962C8B-B14F-4D97-AF65-F5344CB8AC3E}">
        <p14:creationId xmlns:p14="http://schemas.microsoft.com/office/powerpoint/2010/main" val="238516981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2"/>
            </a:pPr>
            <a:r>
              <a:rPr lang="en-US" altLang="ja-JP" sz="2000" dirty="0">
                <a:ea typeface="MS Mincho" pitchFamily="49" charset="-128"/>
              </a:rPr>
              <a:t>On the Insert tab select Bar &gt; Stacked Bar.</a:t>
            </a:r>
          </a:p>
          <a:p>
            <a:pPr marL="868680" lvl="1" indent="-457200">
              <a:buClrTx/>
              <a:buFont typeface="+mj-lt"/>
              <a:buAutoNum type="arabicPeriod" startAt="2"/>
            </a:pPr>
            <a:r>
              <a:rPr lang="en-US" altLang="ja-JP" sz="2000" dirty="0">
                <a:ea typeface="MS Mincho" pitchFamily="49" charset="-128"/>
              </a:rPr>
              <a:t>On the Design tab choose a design style from the style dropdown.</a:t>
            </a:r>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9760" y="3124203"/>
            <a:ext cx="4206240" cy="31357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ounded Rectangle 1"/>
          <p:cNvSpPr/>
          <p:nvPr/>
        </p:nvSpPr>
        <p:spPr>
          <a:xfrm>
            <a:off x="7162800" y="4191000"/>
            <a:ext cx="4572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6526" y="1981200"/>
            <a:ext cx="4461875" cy="38404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flipV="1">
            <a:off x="3733800" y="3048000"/>
            <a:ext cx="457200" cy="3047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p:cNvCxnSpPr/>
          <p:nvPr/>
        </p:nvCxnSpPr>
        <p:spPr>
          <a:xfrm flipH="1">
            <a:off x="4191000" y="2286000"/>
            <a:ext cx="3200400" cy="838202"/>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7391400" y="2286000"/>
            <a:ext cx="0" cy="1905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477000" y="2133600"/>
            <a:ext cx="304800" cy="369332"/>
          </a:xfrm>
          <a:prstGeom prst="rect">
            <a:avLst/>
          </a:prstGeom>
          <a:noFill/>
        </p:spPr>
        <p:txBody>
          <a:bodyPr wrap="square" rtlCol="0">
            <a:spAutoFit/>
          </a:bodyPr>
          <a:lstStyle/>
          <a:p>
            <a:r>
              <a:rPr lang="en-US" b="1" dirty="0">
                <a:solidFill>
                  <a:srgbClr val="FF0000"/>
                </a:solidFill>
              </a:rPr>
              <a:t>2</a:t>
            </a:r>
          </a:p>
        </p:txBody>
      </p:sp>
      <p:sp>
        <p:nvSpPr>
          <p:cNvPr id="12" name="TextBox 11"/>
          <p:cNvSpPr txBox="1"/>
          <p:nvPr/>
        </p:nvSpPr>
        <p:spPr>
          <a:xfrm>
            <a:off x="7391400" y="2655332"/>
            <a:ext cx="411480" cy="369332"/>
          </a:xfrm>
          <a:prstGeom prst="rect">
            <a:avLst/>
          </a:prstGeom>
          <a:noFill/>
        </p:spPr>
        <p:txBody>
          <a:bodyPr wrap="square" rtlCol="0">
            <a:spAutoFit/>
          </a:bodyPr>
          <a:lstStyle/>
          <a:p>
            <a:r>
              <a:rPr lang="en-US" b="1" dirty="0">
                <a:solidFill>
                  <a:srgbClr val="FF0000"/>
                </a:solidFill>
              </a:rPr>
              <a:t>3</a:t>
            </a:r>
          </a:p>
        </p:txBody>
      </p:sp>
      <p:sp>
        <p:nvSpPr>
          <p:cNvPr id="10" name="Date Placeholder 9">
            <a:extLst>
              <a:ext uri="{FF2B5EF4-FFF2-40B4-BE49-F238E27FC236}">
                <a16:creationId xmlns:a16="http://schemas.microsoft.com/office/drawing/2014/main" id="{D0F830C6-5A64-4738-A6F1-404388AF8DB7}"/>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323736F5-2C93-49B8-BC81-9E4232C5C47F}"/>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17BDA242-6BB8-4530-B071-7F4F40F86724}"/>
              </a:ext>
            </a:extLst>
          </p:cNvPr>
          <p:cNvSpPr>
            <a:spLocks noGrp="1"/>
          </p:cNvSpPr>
          <p:nvPr>
            <p:ph type="sldNum" sz="quarter" idx="4"/>
          </p:nvPr>
        </p:nvSpPr>
        <p:spPr/>
        <p:txBody>
          <a:bodyPr/>
          <a:lstStyle/>
          <a:p>
            <a:fld id="{28B83BC3-069B-46AF-A4E6-C99928E1A4FA}" type="slidenum">
              <a:rPr lang="en-US" smtClean="0"/>
              <a:pPr/>
              <a:t>203</a:t>
            </a:fld>
            <a:endParaRPr lang="en-US" dirty="0"/>
          </a:p>
        </p:txBody>
      </p:sp>
    </p:spTree>
    <p:custDataLst>
      <p:tags r:id="rId1"/>
    </p:custDataLst>
    <p:extLst>
      <p:ext uri="{BB962C8B-B14F-4D97-AF65-F5344CB8AC3E}">
        <p14:creationId xmlns:p14="http://schemas.microsoft.com/office/powerpoint/2010/main" val="869016321"/>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4"/>
            </a:pPr>
            <a:r>
              <a:rPr lang="en-US" altLang="ja-JP" sz="2000" dirty="0">
                <a:ea typeface="MS Mincho" pitchFamily="49" charset="-128"/>
              </a:rPr>
              <a:t>Activate the “start tasks” on your graph.</a:t>
            </a:r>
          </a:p>
          <a:p>
            <a:pPr marL="868680" lvl="1" indent="-457200">
              <a:buClrTx/>
              <a:buFont typeface="+mj-lt"/>
              <a:buAutoNum type="arabicPeriod" startAt="4"/>
            </a:pPr>
            <a:r>
              <a:rPr lang="en-US" altLang="ja-JP" sz="2000" dirty="0">
                <a:ea typeface="MS Mincho" pitchFamily="49" charset="-128"/>
              </a:rPr>
              <a:t>From the format tab select “format selection”.</a:t>
            </a:r>
          </a:p>
          <a:p>
            <a:pPr marL="571500" indent="-457200">
              <a:buClrTx/>
              <a:buFont typeface="+mj-lt"/>
              <a:buAutoNum type="arabicPeriod"/>
            </a:pPr>
            <a:endParaRPr lang="en-US" altLang="ja-JP" sz="1800" dirty="0">
              <a:ea typeface="MS Mincho" pitchFamily="49" charset="-128"/>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889742"/>
            <a:ext cx="7772400" cy="47396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p:nvPr/>
        </p:nvCxnSpPr>
        <p:spPr>
          <a:xfrm flipH="1">
            <a:off x="2971800" y="2057400"/>
            <a:ext cx="2057400" cy="5334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029200" y="2057400"/>
            <a:ext cx="1905000" cy="1981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4</a:t>
            </a:r>
          </a:p>
        </p:txBody>
      </p:sp>
      <p:sp>
        <p:nvSpPr>
          <p:cNvPr id="19" name="TextBox 18"/>
          <p:cNvSpPr txBox="1"/>
          <p:nvPr/>
        </p:nvSpPr>
        <p:spPr>
          <a:xfrm>
            <a:off x="4305300" y="1828800"/>
            <a:ext cx="342900" cy="369332"/>
          </a:xfrm>
          <a:prstGeom prst="rect">
            <a:avLst/>
          </a:prstGeom>
          <a:noFill/>
        </p:spPr>
        <p:txBody>
          <a:bodyPr wrap="square" rtlCol="0">
            <a:spAutoFit/>
          </a:bodyPr>
          <a:lstStyle/>
          <a:p>
            <a:r>
              <a:rPr lang="en-US" b="1" dirty="0">
                <a:solidFill>
                  <a:srgbClr val="FF0000"/>
                </a:solidFill>
              </a:rPr>
              <a:t>5</a:t>
            </a:r>
          </a:p>
        </p:txBody>
      </p:sp>
      <p:sp>
        <p:nvSpPr>
          <p:cNvPr id="7" name="Date Placeholder 6">
            <a:extLst>
              <a:ext uri="{FF2B5EF4-FFF2-40B4-BE49-F238E27FC236}">
                <a16:creationId xmlns:a16="http://schemas.microsoft.com/office/drawing/2014/main" id="{853CE8D2-6E04-4389-97F1-AE9B09F00DD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1A05D4C1-664D-44B4-A4F7-40D4EDAD3AE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2383CDE-D721-4F57-8E7C-006149962B0A}"/>
              </a:ext>
            </a:extLst>
          </p:cNvPr>
          <p:cNvSpPr>
            <a:spLocks noGrp="1"/>
          </p:cNvSpPr>
          <p:nvPr>
            <p:ph type="sldNum" sz="quarter" idx="4"/>
          </p:nvPr>
        </p:nvSpPr>
        <p:spPr/>
        <p:txBody>
          <a:bodyPr/>
          <a:lstStyle/>
          <a:p>
            <a:fld id="{28B83BC3-069B-46AF-A4E6-C99928E1A4FA}" type="slidenum">
              <a:rPr lang="en-US" smtClean="0"/>
              <a:pPr/>
              <a:t>204</a:t>
            </a:fld>
            <a:endParaRPr lang="en-US" dirty="0"/>
          </a:p>
        </p:txBody>
      </p:sp>
    </p:spTree>
    <p:custDataLst>
      <p:tags r:id="rId1"/>
    </p:custDataLst>
    <p:extLst>
      <p:ext uri="{BB962C8B-B14F-4D97-AF65-F5344CB8AC3E}">
        <p14:creationId xmlns:p14="http://schemas.microsoft.com/office/powerpoint/2010/main" val="31663291"/>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3080" y="1981201"/>
            <a:ext cx="4846320" cy="357826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1"/>
          <p:cNvSpPr>
            <a:spLocks noGrp="1"/>
          </p:cNvSpPr>
          <p:nvPr>
            <p:ph type="title"/>
          </p:nvPr>
        </p:nvSpPr>
        <p:spPr>
          <a:xfrm>
            <a:off x="609600" y="30162"/>
            <a:ext cx="10363200"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6"/>
            </a:pPr>
            <a:r>
              <a:rPr lang="en-US" altLang="ja-JP" sz="2000" dirty="0">
                <a:ea typeface="MS Mincho" pitchFamily="49" charset="-128"/>
              </a:rPr>
              <a:t>Select Fill &gt; No Fill.</a:t>
            </a:r>
          </a:p>
          <a:p>
            <a:pPr marL="868680" lvl="1" indent="-457200">
              <a:buClrTx/>
              <a:buFont typeface="+mj-lt"/>
              <a:buAutoNum type="arabicPeriod" startAt="6"/>
            </a:pPr>
            <a:r>
              <a:rPr lang="en-US" altLang="ja-JP" sz="2000" dirty="0">
                <a:ea typeface="MS Mincho" pitchFamily="49" charset="-128"/>
              </a:rPr>
              <a:t>Select Shadow &gt; Presets &gt; No Shadow &gt; Close.</a:t>
            </a:r>
          </a:p>
          <a:p>
            <a:pPr marL="571500" indent="-457200">
              <a:buClrTx/>
              <a:buFont typeface="+mj-lt"/>
              <a:buAutoNum type="arabicPeriod"/>
            </a:pPr>
            <a:endParaRPr lang="en-US" altLang="ja-JP" sz="1800" dirty="0">
              <a:ea typeface="MS Mincho" pitchFamily="49" charset="-128"/>
            </a:endParaRPr>
          </a:p>
        </p:txBody>
      </p:sp>
      <p:cxnSp>
        <p:nvCxnSpPr>
          <p:cNvPr id="10" name="Straight Arrow Connector 9"/>
          <p:cNvCxnSpPr/>
          <p:nvPr/>
        </p:nvCxnSpPr>
        <p:spPr>
          <a:xfrm flipH="1">
            <a:off x="4648200" y="2057400"/>
            <a:ext cx="381000" cy="11430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181600" y="1905000"/>
            <a:ext cx="304800" cy="369332"/>
          </a:xfrm>
          <a:prstGeom prst="rect">
            <a:avLst/>
          </a:prstGeom>
          <a:noFill/>
        </p:spPr>
        <p:txBody>
          <a:bodyPr wrap="square" rtlCol="0">
            <a:spAutoFit/>
          </a:bodyPr>
          <a:lstStyle/>
          <a:p>
            <a:r>
              <a:rPr lang="en-US" b="1" dirty="0">
                <a:solidFill>
                  <a:srgbClr val="FF0000"/>
                </a:solidFill>
              </a:rPr>
              <a:t>7</a:t>
            </a:r>
          </a:p>
        </p:txBody>
      </p:sp>
      <p:sp>
        <p:nvSpPr>
          <p:cNvPr id="19" name="TextBox 18"/>
          <p:cNvSpPr txBox="1"/>
          <p:nvPr/>
        </p:nvSpPr>
        <p:spPr>
          <a:xfrm>
            <a:off x="4613910" y="2057400"/>
            <a:ext cx="342900" cy="369332"/>
          </a:xfrm>
          <a:prstGeom prst="rect">
            <a:avLst/>
          </a:prstGeom>
          <a:noFill/>
        </p:spPr>
        <p:txBody>
          <a:bodyPr wrap="square" rtlCol="0">
            <a:spAutoFit/>
          </a:bodyPr>
          <a:lstStyle/>
          <a:p>
            <a:r>
              <a:rPr lang="en-US" b="1" dirty="0">
                <a:solidFill>
                  <a:srgbClr val="FF0000"/>
                </a:solidFill>
              </a:rPr>
              <a:t>6</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2743201"/>
            <a:ext cx="4206240" cy="3831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Arrow Connector 10"/>
          <p:cNvCxnSpPr/>
          <p:nvPr/>
        </p:nvCxnSpPr>
        <p:spPr>
          <a:xfrm>
            <a:off x="5029200" y="2057400"/>
            <a:ext cx="2895600" cy="2209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2FD1A477-FDD0-4E47-A595-0F29A931A59D}"/>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DD6E7104-621C-4AAC-8199-17834F0C681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603EE1C-01B0-4A9F-B820-F90EA572A5C2}"/>
              </a:ext>
            </a:extLst>
          </p:cNvPr>
          <p:cNvSpPr>
            <a:spLocks noGrp="1"/>
          </p:cNvSpPr>
          <p:nvPr>
            <p:ph type="sldNum" sz="quarter" idx="4"/>
          </p:nvPr>
        </p:nvSpPr>
        <p:spPr/>
        <p:txBody>
          <a:bodyPr/>
          <a:lstStyle/>
          <a:p>
            <a:fld id="{28B83BC3-069B-46AF-A4E6-C99928E1A4FA}" type="slidenum">
              <a:rPr lang="en-US" smtClean="0"/>
              <a:pPr/>
              <a:t>205</a:t>
            </a:fld>
            <a:endParaRPr lang="en-US" dirty="0"/>
          </a:p>
        </p:txBody>
      </p:sp>
    </p:spTree>
    <p:custDataLst>
      <p:tags r:id="rId1"/>
    </p:custDataLst>
    <p:extLst>
      <p:ext uri="{BB962C8B-B14F-4D97-AF65-F5344CB8AC3E}">
        <p14:creationId xmlns:p14="http://schemas.microsoft.com/office/powerpoint/2010/main" val="1553065117"/>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09600" y="30162"/>
            <a:ext cx="10442448" cy="960438"/>
          </a:xfrm>
        </p:spPr>
        <p:txBody>
          <a:bodyPr/>
          <a:lstStyle/>
          <a:p>
            <a:pPr>
              <a:defRPr/>
            </a:pPr>
            <a:r>
              <a:rPr lang="en-US" dirty="0"/>
              <a:t>Project Scheduling: Preparing a Gantt Chart in Excel</a:t>
            </a:r>
          </a:p>
        </p:txBody>
      </p:sp>
      <p:sp>
        <p:nvSpPr>
          <p:cNvPr id="14338" name="Content Placeholder 2"/>
          <p:cNvSpPr>
            <a:spLocks noGrp="1"/>
          </p:cNvSpPr>
          <p:nvPr>
            <p:ph idx="1"/>
          </p:nvPr>
        </p:nvSpPr>
        <p:spPr/>
        <p:txBody>
          <a:bodyPr>
            <a:normAutofit/>
          </a:bodyPr>
          <a:lstStyle/>
          <a:p>
            <a:pPr marL="868680" lvl="1" indent="-457200">
              <a:buClrTx/>
              <a:buFont typeface="+mj-lt"/>
              <a:buAutoNum type="arabicPeriod" startAt="8"/>
            </a:pPr>
            <a:r>
              <a:rPr lang="en-US" altLang="ja-JP" sz="2000" dirty="0">
                <a:ea typeface="MS Mincho" pitchFamily="49" charset="-128"/>
              </a:rPr>
              <a:t>Format your new Gantt chart to your own preferences.</a:t>
            </a:r>
          </a:p>
          <a:p>
            <a:pPr marL="571500" indent="-457200">
              <a:buClrTx/>
              <a:buFont typeface="+mj-lt"/>
              <a:buAutoNum type="arabicPeriod"/>
            </a:pPr>
            <a:endParaRPr lang="en-US" altLang="ja-JP" sz="1800" dirty="0">
              <a:ea typeface="MS Mincho" pitchFamily="49" charset="-128"/>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8148"/>
            <a:ext cx="8138160" cy="42561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94BB5D97-F9FD-459A-B446-8316EC689DC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B2B20046-F249-4B26-8500-2A501610797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A95A75C-2EF6-4C23-86CF-94DD338473FD}"/>
              </a:ext>
            </a:extLst>
          </p:cNvPr>
          <p:cNvSpPr>
            <a:spLocks noGrp="1"/>
          </p:cNvSpPr>
          <p:nvPr>
            <p:ph type="sldNum" sz="quarter" idx="4"/>
          </p:nvPr>
        </p:nvSpPr>
        <p:spPr/>
        <p:txBody>
          <a:bodyPr/>
          <a:lstStyle/>
          <a:p>
            <a:fld id="{28B83BC3-069B-46AF-A4E6-C99928E1A4FA}" type="slidenum">
              <a:rPr lang="en-US" smtClean="0"/>
              <a:pPr/>
              <a:t>206</a:t>
            </a:fld>
            <a:endParaRPr lang="en-US" dirty="0"/>
          </a:p>
        </p:txBody>
      </p:sp>
    </p:spTree>
    <p:custDataLst>
      <p:tags r:id="rId1"/>
    </p:custDataLst>
    <p:extLst>
      <p:ext uri="{BB962C8B-B14F-4D97-AF65-F5344CB8AC3E}">
        <p14:creationId xmlns:p14="http://schemas.microsoft.com/office/powerpoint/2010/main" val="40873435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Critical Path Method (CPM)</a:t>
            </a:r>
            <a:r>
              <a:rPr lang="en-US" dirty="0"/>
              <a:t> is a project modeling technique used to identify the set of activities that are most influential to a projects completion timeline. </a:t>
            </a:r>
            <a:endParaRPr lang="en-US" altLang="ja-JP" dirty="0">
              <a:ea typeface="MS Mincho" pitchFamily="49" charset="-128"/>
            </a:endParaRPr>
          </a:p>
          <a:p>
            <a:pPr lvl="1">
              <a:buClrTx/>
            </a:pPr>
            <a:r>
              <a:rPr lang="en-US" altLang="ja-JP" dirty="0">
                <a:ea typeface="MS Mincho" pitchFamily="49" charset="-128"/>
              </a:rPr>
              <a:t>Critical Path tasks are those that others are dependent upon.</a:t>
            </a:r>
          </a:p>
          <a:p>
            <a:pPr lvl="1">
              <a:buClrTx/>
            </a:pPr>
            <a:r>
              <a:rPr lang="en-US" altLang="ja-JP" dirty="0">
                <a:ea typeface="MS Mincho" pitchFamily="49" charset="-128"/>
              </a:rPr>
              <a:t>Project timelines cannot be shortened without shortening the tasks or activities that are identified as critical path items.</a:t>
            </a:r>
          </a:p>
          <a:p>
            <a:pPr lvl="1">
              <a:buClrTx/>
            </a:pPr>
            <a:endParaRPr lang="en-US" altLang="ja-JP" dirty="0">
              <a:ea typeface="MS Mincho" pitchFamily="49" charset="-128"/>
            </a:endParaRPr>
          </a:p>
          <a:p>
            <a:pPr marL="114300" indent="0">
              <a:buClrTx/>
              <a:buNone/>
            </a:pPr>
            <a:r>
              <a:rPr lang="en-US" altLang="ja-JP" u="sng" dirty="0">
                <a:ea typeface="MS Mincho" pitchFamily="49" charset="-128"/>
              </a:rPr>
              <a:t>Steps To Using The Critical Path Method</a:t>
            </a:r>
          </a:p>
          <a:p>
            <a:pPr marL="868680" lvl="1" indent="-457200">
              <a:buClrTx/>
              <a:buFont typeface="+mj-lt"/>
              <a:buAutoNum type="arabicPeriod"/>
            </a:pPr>
            <a:r>
              <a:rPr lang="en-US" altLang="ja-JP" dirty="0">
                <a:ea typeface="MS Mincho" pitchFamily="49" charset="-128"/>
              </a:rPr>
              <a:t>List all activities necessary to complete the project.</a:t>
            </a:r>
          </a:p>
          <a:p>
            <a:pPr marL="868680" lvl="1" indent="-457200">
              <a:buClrTx/>
              <a:buFont typeface="+mj-lt"/>
              <a:buAutoNum type="arabicPeriod"/>
            </a:pPr>
            <a:r>
              <a:rPr lang="en-US" altLang="ja-JP" dirty="0">
                <a:ea typeface="MS Mincho" pitchFamily="49" charset="-128"/>
              </a:rPr>
              <a:t>Determine the time or duration of each activity.</a:t>
            </a:r>
          </a:p>
          <a:p>
            <a:pPr marL="868680" lvl="1" indent="-457200">
              <a:buClrTx/>
              <a:buFont typeface="+mj-lt"/>
              <a:buAutoNum type="arabicPeriod"/>
            </a:pPr>
            <a:r>
              <a:rPr lang="en-US" altLang="ja-JP" dirty="0">
                <a:ea typeface="MS Mincho" pitchFamily="49" charset="-128"/>
              </a:rPr>
              <a:t>Identify the dependencies between the activities.</a:t>
            </a:r>
          </a:p>
          <a:p>
            <a:pPr marL="411480" lvl="1" indent="0">
              <a:buClrTx/>
              <a:buNone/>
            </a:pPr>
            <a:r>
              <a:rPr lang="en-US" altLang="ja-JP" b="1" i="1" dirty="0">
                <a:ea typeface="MS Mincho" pitchFamily="49" charset="-128"/>
              </a:rPr>
              <a:t>	Use Your Work Breakdown Structure (WBS).</a:t>
            </a:r>
          </a:p>
          <a:p>
            <a:pPr marL="754380" lvl="1" indent="-342900">
              <a:buClrTx/>
              <a:buFont typeface="+mj-lt"/>
              <a:buAutoNum type="arabicPeriod"/>
            </a:pPr>
            <a:endParaRPr lang="en-US" altLang="ja-JP" sz="1800" dirty="0">
              <a:ea typeface="MS Mincho" pitchFamily="49" charset="-128"/>
            </a:endParaRPr>
          </a:p>
        </p:txBody>
      </p:sp>
      <p:sp>
        <p:nvSpPr>
          <p:cNvPr id="7" name="Date Placeholder 6">
            <a:extLst>
              <a:ext uri="{FF2B5EF4-FFF2-40B4-BE49-F238E27FC236}">
                <a16:creationId xmlns:a16="http://schemas.microsoft.com/office/drawing/2014/main" id="{D1DD550B-F718-474F-930B-AADCCF281BE0}"/>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0E7DCC97-0F41-4788-A290-26C7040F487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E539F04-92BC-4543-866F-9FA3496B78CF}"/>
              </a:ext>
            </a:extLst>
          </p:cNvPr>
          <p:cNvSpPr>
            <a:spLocks noGrp="1"/>
          </p:cNvSpPr>
          <p:nvPr>
            <p:ph type="sldNum" sz="quarter" idx="4"/>
          </p:nvPr>
        </p:nvSpPr>
        <p:spPr/>
        <p:txBody>
          <a:bodyPr/>
          <a:lstStyle/>
          <a:p>
            <a:fld id="{28B83BC3-069B-46AF-A4E6-C99928E1A4FA}" type="slidenum">
              <a:rPr lang="en-US" smtClean="0"/>
              <a:pPr/>
              <a:t>207</a:t>
            </a:fld>
            <a:endParaRPr lang="en-US" dirty="0"/>
          </a:p>
        </p:txBody>
      </p:sp>
    </p:spTree>
    <p:custDataLst>
      <p:tags r:id="rId1"/>
    </p:custDataLst>
    <p:extLst>
      <p:ext uri="{BB962C8B-B14F-4D97-AF65-F5344CB8AC3E}">
        <p14:creationId xmlns:p14="http://schemas.microsoft.com/office/powerpoint/2010/main" val="2364155755"/>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Critical Path Method Example:</a:t>
            </a:r>
            <a:r>
              <a:rPr lang="en-US" dirty="0"/>
              <a:t> Let’s continue with our bicycle example.  Note that the tasks in the WBS are already set to start based on their dependencies.</a:t>
            </a: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marL="114300" indent="0" algn="just">
              <a:buClrTx/>
              <a:buNone/>
            </a:pPr>
            <a:endParaRPr lang="en-US" altLang="ja-JP" dirty="0">
              <a:ea typeface="MS Mincho" pitchFamily="49" charset="-128"/>
            </a:endParaRPr>
          </a:p>
          <a:p>
            <a:pPr lvl="1" algn="just">
              <a:buClrTx/>
            </a:pPr>
            <a:r>
              <a:rPr lang="en-US" altLang="ja-JP" dirty="0">
                <a:ea typeface="MS Mincho" pitchFamily="49" charset="-128"/>
              </a:rPr>
              <a:t>For example, Installing the wheels in step 1.1.5 requires the whole set of steps in 1.2 to be completed so 1.1.5 starts on day 14 when the wheels are ready.</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362200"/>
            <a:ext cx="6772275" cy="29051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A469AAB4-95BF-4095-ADF1-23C5988DF175}"/>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39BCF58-9538-49D9-BF93-C73EC39E5F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D63966E-B412-4428-AEA5-D9701311FA62}"/>
              </a:ext>
            </a:extLst>
          </p:cNvPr>
          <p:cNvSpPr>
            <a:spLocks noGrp="1"/>
          </p:cNvSpPr>
          <p:nvPr>
            <p:ph type="sldNum" sz="quarter" idx="4"/>
          </p:nvPr>
        </p:nvSpPr>
        <p:spPr/>
        <p:txBody>
          <a:bodyPr/>
          <a:lstStyle/>
          <a:p>
            <a:fld id="{28B83BC3-069B-46AF-A4E6-C99928E1A4FA}" type="slidenum">
              <a:rPr lang="en-US" smtClean="0"/>
              <a:pPr/>
              <a:t>208</a:t>
            </a:fld>
            <a:endParaRPr lang="en-US" dirty="0"/>
          </a:p>
        </p:txBody>
      </p:sp>
    </p:spTree>
    <p:custDataLst>
      <p:tags r:id="rId1"/>
    </p:custDataLst>
    <p:extLst>
      <p:ext uri="{BB962C8B-B14F-4D97-AF65-F5344CB8AC3E}">
        <p14:creationId xmlns:p14="http://schemas.microsoft.com/office/powerpoint/2010/main" val="116309505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Continuing this example; the last task, 1.3.4 Adjusting the Brake System,  completes on day 23 and can’t begin until day 21 because the brake system must be attached to the bike frame before being calibrated.</a:t>
            </a: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120" y="2727126"/>
            <a:ext cx="7498080" cy="321647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Cloud Callout 14"/>
          <p:cNvSpPr/>
          <p:nvPr/>
        </p:nvSpPr>
        <p:spPr>
          <a:xfrm rot="19103596">
            <a:off x="1742436" y="2596949"/>
            <a:ext cx="1638868" cy="1562867"/>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5080B"/>
                </a:solidFill>
              </a:rPr>
              <a:t>1.1.6</a:t>
            </a:r>
            <a:br>
              <a:rPr lang="en-US" sz="1200" b="1" dirty="0">
                <a:solidFill>
                  <a:srgbClr val="05080B"/>
                </a:solidFill>
              </a:rPr>
            </a:br>
            <a:r>
              <a:rPr lang="en-US" sz="1200" b="1" dirty="0">
                <a:solidFill>
                  <a:srgbClr val="05080B"/>
                </a:solidFill>
              </a:rPr>
              <a:t>Completes on day 21</a:t>
            </a:r>
          </a:p>
        </p:txBody>
      </p:sp>
      <p:sp>
        <p:nvSpPr>
          <p:cNvPr id="17" name="Cloud Callout 16"/>
          <p:cNvSpPr/>
          <p:nvPr/>
        </p:nvSpPr>
        <p:spPr>
          <a:xfrm rot="19103596">
            <a:off x="2007958" y="4567084"/>
            <a:ext cx="1428728" cy="1316223"/>
          </a:xfrm>
          <a:prstGeom prst="cloudCallout">
            <a:avLst>
              <a:gd name="adj1" fmla="val 15717"/>
              <a:gd name="adj2" fmla="val 72615"/>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30609"/>
                </a:solidFill>
              </a:rPr>
              <a:t>1.3.4</a:t>
            </a:r>
            <a:br>
              <a:rPr lang="en-US" sz="1200" b="1" dirty="0">
                <a:solidFill>
                  <a:srgbClr val="030609"/>
                </a:solidFill>
              </a:rPr>
            </a:br>
            <a:r>
              <a:rPr lang="en-US" sz="1200" b="1" dirty="0">
                <a:solidFill>
                  <a:srgbClr val="030609"/>
                </a:solidFill>
              </a:rPr>
              <a:t>Starts on day 21</a:t>
            </a:r>
          </a:p>
        </p:txBody>
      </p:sp>
      <p:sp>
        <p:nvSpPr>
          <p:cNvPr id="7" name="Date Placeholder 6">
            <a:extLst>
              <a:ext uri="{FF2B5EF4-FFF2-40B4-BE49-F238E27FC236}">
                <a16:creationId xmlns:a16="http://schemas.microsoft.com/office/drawing/2014/main" id="{478FC1B6-465A-40A5-B033-0D18AC19D93F}"/>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FFCFC899-F5C4-4BD0-9A15-744C4E5EC97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17D23B-5EAE-438C-9C17-7978019DF3BE}"/>
              </a:ext>
            </a:extLst>
          </p:cNvPr>
          <p:cNvSpPr>
            <a:spLocks noGrp="1"/>
          </p:cNvSpPr>
          <p:nvPr>
            <p:ph type="sldNum" sz="quarter" idx="4"/>
          </p:nvPr>
        </p:nvSpPr>
        <p:spPr/>
        <p:txBody>
          <a:bodyPr/>
          <a:lstStyle/>
          <a:p>
            <a:fld id="{28B83BC3-069B-46AF-A4E6-C99928E1A4FA}" type="slidenum">
              <a:rPr lang="en-US" smtClean="0"/>
              <a:pPr/>
              <a:t>209</a:t>
            </a:fld>
            <a:endParaRPr lang="en-US" dirty="0"/>
          </a:p>
        </p:txBody>
      </p:sp>
    </p:spTree>
    <p:custDataLst>
      <p:tags r:id="rId1"/>
    </p:custDataLst>
    <p:extLst>
      <p:ext uri="{BB962C8B-B14F-4D97-AF65-F5344CB8AC3E}">
        <p14:creationId xmlns:p14="http://schemas.microsoft.com/office/powerpoint/2010/main" val="38645538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1.1.3 Six Sigma Approach</a:t>
            </a:r>
          </a:p>
        </p:txBody>
      </p:sp>
      <p:sp>
        <p:nvSpPr>
          <p:cNvPr id="6" name="Date Placeholder 5">
            <a:extLst>
              <a:ext uri="{FF2B5EF4-FFF2-40B4-BE49-F238E27FC236}">
                <a16:creationId xmlns:a16="http://schemas.microsoft.com/office/drawing/2014/main" id="{168D4914-2164-4E2E-9492-F11132482E1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72A92A4-0361-46DC-BDC3-06AA64491E6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FD26C13-01CD-4CD9-B932-94ED231CAF8F}"/>
              </a:ext>
            </a:extLst>
          </p:cNvPr>
          <p:cNvSpPr>
            <a:spLocks noGrp="1"/>
          </p:cNvSpPr>
          <p:nvPr>
            <p:ph type="sldNum" sz="quarter" idx="4"/>
          </p:nvPr>
        </p:nvSpPr>
        <p:spPr/>
        <p:txBody>
          <a:bodyPr/>
          <a:lstStyle/>
          <a:p>
            <a:fld id="{28B83BC3-069B-46AF-A4E6-C99928E1A4FA}" type="slidenum">
              <a:rPr lang="en-US" smtClean="0"/>
              <a:pPr/>
              <a:t>21</a:t>
            </a:fld>
            <a:endParaRPr lang="en-US" dirty="0"/>
          </a:p>
        </p:txBody>
      </p:sp>
    </p:spTree>
    <p:custDataLst>
      <p:tags r:id="rId1"/>
    </p:custDataLst>
    <p:extLst>
      <p:ext uri="{BB962C8B-B14F-4D97-AF65-F5344CB8AC3E}">
        <p14:creationId xmlns:p14="http://schemas.microsoft.com/office/powerpoint/2010/main" val="37925319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Critical Path Method</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Earlier if you noticed when we conducted our resource plan that we were out of tire tubes then you might have managed your resources differently.</a:t>
            </a:r>
          </a:p>
          <a:p>
            <a:pPr marL="114300" indent="0" algn="just">
              <a:spcBef>
                <a:spcPts val="1200"/>
              </a:spcBef>
              <a:buClrTx/>
              <a:buNone/>
            </a:pPr>
            <a:r>
              <a:rPr lang="en-US" altLang="ja-JP" sz="2000" dirty="0">
                <a:ea typeface="MS Mincho" pitchFamily="49" charset="-128"/>
              </a:rPr>
              <a:t>Let’s assume the tubes take 21 days to receive from the supplier. Below is the adjustment to our Gantt chart.  Notice that the project timeline is pushed out by 8 days, finishing on day 31 instead of day 23.</a:t>
            </a:r>
            <a:endParaRPr lang="en-US" altLang="ja-JP" sz="1400" dirty="0">
              <a:ea typeface="MS Mincho" pitchFamily="49" charset="-128"/>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7188" y="2804160"/>
            <a:ext cx="7093012" cy="37490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97F65966-B898-40D7-A6AF-1C37E91BD609}"/>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744D1AD5-C590-4209-B561-27FA90B4ABF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8AE986C-6FB3-4DF8-B76A-BDA1B7A5F27A}"/>
              </a:ext>
            </a:extLst>
          </p:cNvPr>
          <p:cNvSpPr>
            <a:spLocks noGrp="1"/>
          </p:cNvSpPr>
          <p:nvPr>
            <p:ph type="sldNum" sz="quarter" idx="4"/>
          </p:nvPr>
        </p:nvSpPr>
        <p:spPr/>
        <p:txBody>
          <a:bodyPr/>
          <a:lstStyle/>
          <a:p>
            <a:fld id="{28B83BC3-069B-46AF-A4E6-C99928E1A4FA}" type="slidenum">
              <a:rPr lang="en-US" smtClean="0"/>
              <a:pPr/>
              <a:t>210</a:t>
            </a:fld>
            <a:endParaRPr lang="en-US" dirty="0"/>
          </a:p>
        </p:txBody>
      </p:sp>
    </p:spTree>
    <p:custDataLst>
      <p:tags r:id="rId1"/>
    </p:custDataLst>
    <p:extLst>
      <p:ext uri="{BB962C8B-B14F-4D97-AF65-F5344CB8AC3E}">
        <p14:creationId xmlns:p14="http://schemas.microsoft.com/office/powerpoint/2010/main" val="282473859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1" name="Content Placeholder 2"/>
          <p:cNvSpPr>
            <a:spLocks noGrp="1"/>
          </p:cNvSpPr>
          <p:nvPr>
            <p:ph idx="1"/>
          </p:nvPr>
        </p:nvSpPr>
        <p:spPr/>
        <p:txBody>
          <a:bodyPr>
            <a:normAutofit lnSpcReduction="10000"/>
          </a:bodyPr>
          <a:lstStyle/>
          <a:p>
            <a:pPr marL="114300" indent="0" algn="just">
              <a:buClrTx/>
              <a:buNone/>
            </a:pPr>
            <a:r>
              <a:rPr lang="en-US" b="1" dirty="0">
                <a:ea typeface="MS Mincho" pitchFamily="49" charset="-128"/>
              </a:rPr>
              <a:t>Program Evaluation &amp; Review Technique (PERT):</a:t>
            </a:r>
            <a:r>
              <a:rPr lang="en-US" dirty="0"/>
              <a:t> is a method of evaluation that can be applied to time or cost.</a:t>
            </a:r>
          </a:p>
          <a:p>
            <a:pPr algn="just">
              <a:buClrTx/>
            </a:pPr>
            <a:r>
              <a:rPr lang="en-US" dirty="0"/>
              <a:t>PERT provides a weighted assessment of time or cost</a:t>
            </a:r>
          </a:p>
          <a:p>
            <a:pPr algn="just">
              <a:buClrTx/>
            </a:pPr>
            <a:r>
              <a:rPr lang="en-US" dirty="0"/>
              <a:t>PERT uses 3 parameters for estimation:</a:t>
            </a:r>
          </a:p>
          <a:p>
            <a:pPr lvl="1" algn="just">
              <a:buClrTx/>
            </a:pPr>
            <a:r>
              <a:rPr lang="en-US" dirty="0"/>
              <a:t>Optimistic or Best Case Scenario represented by ‘O’.</a:t>
            </a:r>
          </a:p>
          <a:p>
            <a:pPr lvl="1" algn="just">
              <a:buClrTx/>
            </a:pPr>
            <a:r>
              <a:rPr lang="en-US" dirty="0"/>
              <a:t>Pessimistic or Worst Case Scenario represented by ‘P’.</a:t>
            </a:r>
          </a:p>
          <a:p>
            <a:pPr lvl="1" algn="just">
              <a:buClrTx/>
            </a:pPr>
            <a:r>
              <a:rPr lang="en-US" dirty="0"/>
              <a:t>Most Likely Scenario represented by ‘ML’.</a:t>
            </a:r>
          </a:p>
          <a:p>
            <a:pPr algn="just">
              <a:buClrTx/>
            </a:pPr>
            <a:r>
              <a:rPr lang="en-US" dirty="0"/>
              <a:t>PERT Equation:</a:t>
            </a:r>
          </a:p>
          <a:p>
            <a:pPr algn="just">
              <a:buClrTx/>
            </a:pPr>
            <a:endParaRPr lang="en-US" dirty="0"/>
          </a:p>
          <a:p>
            <a:pPr algn="just">
              <a:buClrTx/>
            </a:pPr>
            <a:endParaRPr lang="en-US" dirty="0"/>
          </a:p>
          <a:p>
            <a:pPr lvl="1" algn="just">
              <a:buClrTx/>
            </a:pPr>
            <a:r>
              <a:rPr lang="en-US" dirty="0"/>
              <a:t>The PERT equation provides for heavier weighting of the most likely scenario but also considers the best and worst cases. In the event that a best or worst case scenario is an extreme situation, the PERT will account for it in a weighted manner. </a:t>
            </a:r>
          </a:p>
          <a:p>
            <a:pPr marL="411480" lvl="1" indent="0" algn="just">
              <a:buClrTx/>
              <a:buNone/>
            </a:pPr>
            <a:endParaRPr lang="en-US" dirty="0"/>
          </a:p>
        </p:txBody>
      </p:sp>
      <p:sp>
        <p:nvSpPr>
          <p:cNvPr id="3" name="TextBox 2"/>
          <p:cNvSpPr txBox="1"/>
          <p:nvPr/>
        </p:nvSpPr>
        <p:spPr>
          <a:xfrm>
            <a:off x="2743200" y="4267201"/>
            <a:ext cx="5867400" cy="584775"/>
          </a:xfrm>
          <a:prstGeom prst="rect">
            <a:avLst/>
          </a:prstGeom>
          <a:noFill/>
        </p:spPr>
        <p:txBody>
          <a:bodyPr wrap="square" rtlCol="0">
            <a:spAutoFit/>
          </a:bodyPr>
          <a:lstStyle/>
          <a:p>
            <a:pPr algn="ctr"/>
            <a:r>
              <a:rPr lang="en-US" sz="3200" dirty="0"/>
              <a:t>(O + (4*ML) + P) / 6</a:t>
            </a:r>
          </a:p>
        </p:txBody>
      </p:sp>
      <p:sp>
        <p:nvSpPr>
          <p:cNvPr id="8" name="Date Placeholder 7">
            <a:extLst>
              <a:ext uri="{FF2B5EF4-FFF2-40B4-BE49-F238E27FC236}">
                <a16:creationId xmlns:a16="http://schemas.microsoft.com/office/drawing/2014/main" id="{15CAE5C0-AF5B-4A09-AA0D-D46230460E3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F077060-C69E-41FB-83DA-C5F737AB915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498263D-1E4A-472A-AB2B-776043A5880C}"/>
              </a:ext>
            </a:extLst>
          </p:cNvPr>
          <p:cNvSpPr>
            <a:spLocks noGrp="1"/>
          </p:cNvSpPr>
          <p:nvPr>
            <p:ph type="sldNum" sz="quarter" idx="4"/>
          </p:nvPr>
        </p:nvSpPr>
        <p:spPr/>
        <p:txBody>
          <a:bodyPr/>
          <a:lstStyle/>
          <a:p>
            <a:fld id="{28B83BC3-069B-46AF-A4E6-C99928E1A4FA}" type="slidenum">
              <a:rPr lang="en-US" smtClean="0"/>
              <a:pPr/>
              <a:t>211</a:t>
            </a:fld>
            <a:endParaRPr lang="en-US" dirty="0"/>
          </a:p>
        </p:txBody>
      </p:sp>
    </p:spTree>
    <p:custDataLst>
      <p:tags r:id="rId1"/>
    </p:custDataLst>
    <p:extLst>
      <p:ext uri="{BB962C8B-B14F-4D97-AF65-F5344CB8AC3E}">
        <p14:creationId xmlns:p14="http://schemas.microsoft.com/office/powerpoint/2010/main" val="162415965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dirty="0">
                <a:ea typeface="MS Mincho" pitchFamily="49" charset="-128"/>
              </a:rPr>
              <a:t>Let’s apply the PERT formula to our estimates of receiving our needed tire tubes from the supplier and then change our schedule based on the result.</a:t>
            </a:r>
          </a:p>
          <a:p>
            <a:pPr algn="just">
              <a:buClrTx/>
            </a:pPr>
            <a:r>
              <a:rPr lang="en-US" altLang="ja-JP" sz="2200" dirty="0">
                <a:ea typeface="MS Mincho" pitchFamily="49" charset="-128"/>
              </a:rPr>
              <a:t>Your experience with this supplier tells you that they typically over estimate the time required to deliver. Therefore, their 21 day lead time on the tubes should be considered a “worst case scenario”.</a:t>
            </a:r>
          </a:p>
          <a:p>
            <a:pPr algn="just">
              <a:buClrTx/>
            </a:pPr>
            <a:r>
              <a:rPr lang="en-US" altLang="ja-JP" sz="2200" dirty="0">
                <a:ea typeface="MS Mincho" pitchFamily="49" charset="-128"/>
              </a:rPr>
              <a:t>Procurement has indicated that tubes have arrived in as few as 6 days from this supplier. So, your best case scenario is 6 days.</a:t>
            </a:r>
          </a:p>
          <a:p>
            <a:pPr algn="just">
              <a:buClrTx/>
            </a:pPr>
            <a:r>
              <a:rPr lang="en-US" altLang="ja-JP" sz="2200" dirty="0">
                <a:ea typeface="MS Mincho" pitchFamily="49" charset="-128"/>
              </a:rPr>
              <a:t>The most likely scenario you decide will be the median of this suppliers delivery time which is 10 days.</a:t>
            </a:r>
          </a:p>
          <a:p>
            <a:pPr algn="just">
              <a:buClrTx/>
            </a:pPr>
            <a:r>
              <a:rPr lang="en-US" altLang="ja-JP" sz="2200" dirty="0">
                <a:ea typeface="MS Mincho" pitchFamily="49" charset="-128"/>
              </a:rPr>
              <a:t>Therefore:  </a:t>
            </a:r>
          </a:p>
        </p:txBody>
      </p:sp>
      <p:sp>
        <p:nvSpPr>
          <p:cNvPr id="3" name="TextBox 2"/>
          <p:cNvSpPr txBox="1"/>
          <p:nvPr/>
        </p:nvSpPr>
        <p:spPr>
          <a:xfrm>
            <a:off x="2782824" y="4921984"/>
            <a:ext cx="5867400" cy="1631216"/>
          </a:xfrm>
          <a:prstGeom prst="rect">
            <a:avLst/>
          </a:prstGeom>
          <a:noFill/>
        </p:spPr>
        <p:txBody>
          <a:bodyPr wrap="square" rtlCol="0">
            <a:spAutoFit/>
          </a:bodyPr>
          <a:lstStyle/>
          <a:p>
            <a:pPr algn="ctr"/>
            <a:r>
              <a:rPr lang="en-US" sz="2800" b="1" dirty="0"/>
              <a:t>(O + (4*ML) + P) / 6</a:t>
            </a:r>
            <a:endParaRPr lang="en-US" sz="2400" b="1" dirty="0"/>
          </a:p>
          <a:p>
            <a:pPr algn="ctr"/>
            <a:r>
              <a:rPr lang="en-US" sz="2400" dirty="0"/>
              <a:t>(6 + (4*10) + 21) / 6</a:t>
            </a:r>
            <a:br>
              <a:rPr lang="en-US" sz="2400" dirty="0"/>
            </a:br>
            <a:r>
              <a:rPr lang="en-US" sz="2400" dirty="0"/>
              <a:t>(6 + 40 + 21) / 6</a:t>
            </a:r>
            <a:br>
              <a:rPr lang="en-US" sz="2400" dirty="0"/>
            </a:br>
            <a:r>
              <a:rPr lang="en-US" sz="2400" dirty="0"/>
              <a:t>67 / 6 = 11</a:t>
            </a:r>
          </a:p>
        </p:txBody>
      </p:sp>
      <p:sp>
        <p:nvSpPr>
          <p:cNvPr id="8" name="Date Placeholder 7">
            <a:extLst>
              <a:ext uri="{FF2B5EF4-FFF2-40B4-BE49-F238E27FC236}">
                <a16:creationId xmlns:a16="http://schemas.microsoft.com/office/drawing/2014/main" id="{6BAE342B-3012-4A06-8F24-0A856B9C09E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48131E8-216C-4FFC-849D-EC1BD48404C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C665F80-D468-4350-AF6B-9B9A13FB6269}"/>
              </a:ext>
            </a:extLst>
          </p:cNvPr>
          <p:cNvSpPr>
            <a:spLocks noGrp="1"/>
          </p:cNvSpPr>
          <p:nvPr>
            <p:ph type="sldNum" sz="quarter" idx="4"/>
          </p:nvPr>
        </p:nvSpPr>
        <p:spPr/>
        <p:txBody>
          <a:bodyPr/>
          <a:lstStyle/>
          <a:p>
            <a:fld id="{28B83BC3-069B-46AF-A4E6-C99928E1A4FA}" type="slidenum">
              <a:rPr lang="en-US" smtClean="0"/>
              <a:pPr/>
              <a:t>212</a:t>
            </a:fld>
            <a:endParaRPr lang="en-US" dirty="0"/>
          </a:p>
        </p:txBody>
      </p:sp>
    </p:spTree>
    <p:custDataLst>
      <p:tags r:id="rId1"/>
    </p:custDataLst>
    <p:extLst>
      <p:ext uri="{BB962C8B-B14F-4D97-AF65-F5344CB8AC3E}">
        <p14:creationId xmlns:p14="http://schemas.microsoft.com/office/powerpoint/2010/main" val="6610405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pPr>
              <a:defRPr/>
            </a:pPr>
            <a:r>
              <a:rPr lang="en-US" dirty="0"/>
              <a:t>Project Scheduling: PERT</a:t>
            </a:r>
          </a:p>
        </p:txBody>
      </p:sp>
      <p:sp>
        <p:nvSpPr>
          <p:cNvPr id="10" name="Content Placeholder 2"/>
          <p:cNvSpPr>
            <a:spLocks noGrp="1"/>
          </p:cNvSpPr>
          <p:nvPr>
            <p:ph idx="1"/>
          </p:nvPr>
        </p:nvSpPr>
        <p:spPr/>
        <p:txBody>
          <a:bodyPr>
            <a:normAutofit/>
          </a:bodyPr>
          <a:lstStyle/>
          <a:p>
            <a:pPr marL="114300" indent="0" algn="just">
              <a:buClrTx/>
              <a:buNone/>
            </a:pPr>
            <a:r>
              <a:rPr lang="en-US" altLang="ja-JP" sz="2000" dirty="0">
                <a:ea typeface="MS Mincho" pitchFamily="49" charset="-128"/>
              </a:rPr>
              <a:t>Using 11 days in your project plan instead of 21 gives you a more confident estimate of time and actually removes tire tubes as the primary detracting critical path item. </a:t>
            </a:r>
            <a:endParaRPr lang="en-US" altLang="ja-JP" sz="1400" dirty="0">
              <a:ea typeface="MS Mincho" pitchFamily="49" charset="-128"/>
            </a:endParaRPr>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200400"/>
            <a:ext cx="5773376" cy="347472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271860"/>
            <a:ext cx="3657600" cy="2300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Date Placeholder 6">
            <a:extLst>
              <a:ext uri="{FF2B5EF4-FFF2-40B4-BE49-F238E27FC236}">
                <a16:creationId xmlns:a16="http://schemas.microsoft.com/office/drawing/2014/main" id="{2F30A9B0-31EB-4FA2-8B92-2A33BBED07C7}"/>
              </a:ext>
            </a:extLst>
          </p:cNvPr>
          <p:cNvSpPr>
            <a:spLocks noGrp="1"/>
          </p:cNvSpPr>
          <p:nvPr>
            <p:ph type="dt" sz="half" idx="2"/>
          </p:nvPr>
        </p:nvSpPr>
        <p:spPr/>
        <p:txBody>
          <a:bodyPr/>
          <a:lstStyle/>
          <a:p>
            <a:r>
              <a:rPr lang="en-US"/>
              <a:t>Lean Six Sigma Training - MTB</a:t>
            </a:r>
            <a:endParaRPr lang="en-US" sz="1600" dirty="0"/>
          </a:p>
        </p:txBody>
      </p:sp>
      <p:sp>
        <p:nvSpPr>
          <p:cNvPr id="8" name="Footer Placeholder 7">
            <a:extLst>
              <a:ext uri="{FF2B5EF4-FFF2-40B4-BE49-F238E27FC236}">
                <a16:creationId xmlns:a16="http://schemas.microsoft.com/office/drawing/2014/main" id="{8F946555-CDF2-4450-B464-5224FB03124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8EE45BB-5B26-45C5-9575-9FCB64D49764}"/>
              </a:ext>
            </a:extLst>
          </p:cNvPr>
          <p:cNvSpPr>
            <a:spLocks noGrp="1"/>
          </p:cNvSpPr>
          <p:nvPr>
            <p:ph type="sldNum" sz="quarter" idx="4"/>
          </p:nvPr>
        </p:nvSpPr>
        <p:spPr/>
        <p:txBody>
          <a:bodyPr/>
          <a:lstStyle/>
          <a:p>
            <a:fld id="{28B83BC3-069B-46AF-A4E6-C99928E1A4FA}" type="slidenum">
              <a:rPr lang="en-US" smtClean="0"/>
              <a:pPr/>
              <a:t>213</a:t>
            </a:fld>
            <a:endParaRPr lang="en-US" dirty="0"/>
          </a:p>
        </p:txBody>
      </p:sp>
    </p:spTree>
    <p:custDataLst>
      <p:tags r:id="rId1"/>
    </p:custDataLst>
    <p:extLst>
      <p:ext uri="{BB962C8B-B14F-4D97-AF65-F5344CB8AC3E}">
        <p14:creationId xmlns:p14="http://schemas.microsoft.com/office/powerpoint/2010/main" val="67051979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5363"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Budget or Financial Plan</a:t>
            </a:r>
          </a:p>
          <a:p>
            <a:pPr>
              <a:lnSpc>
                <a:spcPct val="90000"/>
              </a:lnSpc>
            </a:pPr>
            <a:r>
              <a:rPr lang="en-US" dirty="0"/>
              <a:t>Planned expenses</a:t>
            </a:r>
          </a:p>
          <a:p>
            <a:pPr>
              <a:lnSpc>
                <a:spcPct val="90000"/>
              </a:lnSpc>
            </a:pPr>
            <a:r>
              <a:rPr lang="en-US" dirty="0"/>
              <a:t>Planned revenues</a:t>
            </a:r>
          </a:p>
          <a:p>
            <a:pPr>
              <a:lnSpc>
                <a:spcPct val="90000"/>
              </a:lnSpc>
            </a:pPr>
            <a:r>
              <a:rPr lang="en-US" dirty="0"/>
              <a:t>Budget forecast</a:t>
            </a:r>
          </a:p>
          <a:p>
            <a:pPr algn="just" eaLnBrk="1" hangingPunct="1">
              <a:buClrTx/>
            </a:pPr>
            <a:endParaRPr lang="en-US" altLang="ja-JP" dirty="0">
              <a:ea typeface="MS Mincho" pitchFamily="49" charset="-128"/>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7051" y="2819400"/>
            <a:ext cx="5397500" cy="3581400"/>
          </a:xfrm>
          <a:prstGeom prst="rect">
            <a:avLst/>
          </a:prstGeom>
        </p:spPr>
      </p:pic>
      <p:sp>
        <p:nvSpPr>
          <p:cNvPr id="9" name="Date Placeholder 8">
            <a:extLst>
              <a:ext uri="{FF2B5EF4-FFF2-40B4-BE49-F238E27FC236}">
                <a16:creationId xmlns:a16="http://schemas.microsoft.com/office/drawing/2014/main" id="{2E8DE1C4-0A82-4B29-99FC-D952AEB9083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DA5AAC5-570F-453F-9209-1DCB5B9A0D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2A5AB27-8219-49C4-9C75-BFBE66B83D5D}"/>
              </a:ext>
            </a:extLst>
          </p:cNvPr>
          <p:cNvSpPr>
            <a:spLocks noGrp="1"/>
          </p:cNvSpPr>
          <p:nvPr>
            <p:ph type="sldNum" sz="quarter" idx="4"/>
          </p:nvPr>
        </p:nvSpPr>
        <p:spPr/>
        <p:txBody>
          <a:bodyPr/>
          <a:lstStyle/>
          <a:p>
            <a:fld id="{28B83BC3-069B-46AF-A4E6-C99928E1A4FA}" type="slidenum">
              <a:rPr lang="en-US" smtClean="0"/>
              <a:pPr/>
              <a:t>214</a:t>
            </a:fld>
            <a:endParaRPr lang="en-US" dirty="0"/>
          </a:p>
        </p:txBody>
      </p:sp>
    </p:spTree>
    <p:custDataLst>
      <p:tags r:id="rId1"/>
    </p:custDataLst>
    <p:extLst>
      <p:ext uri="{BB962C8B-B14F-4D97-AF65-F5344CB8AC3E}">
        <p14:creationId xmlns:p14="http://schemas.microsoft.com/office/powerpoint/2010/main" val="3255562128"/>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6387" name="Content Placeholder 2"/>
          <p:cNvSpPr>
            <a:spLocks noGrp="1"/>
          </p:cNvSpPr>
          <p:nvPr>
            <p:ph idx="1"/>
          </p:nvPr>
        </p:nvSpPr>
        <p:spPr/>
        <p:txBody>
          <a:bodyPr/>
          <a:lstStyle/>
          <a:p>
            <a:pPr algn="just" eaLnBrk="1" hangingPunct="1">
              <a:buClrTx/>
              <a:buFont typeface="Arial" charset="0"/>
              <a:buNone/>
            </a:pPr>
            <a:r>
              <a:rPr lang="en-US" b="1" dirty="0">
                <a:ea typeface="MS Mincho" pitchFamily="49" charset="-128"/>
              </a:rPr>
              <a:t>Communication Plan</a:t>
            </a:r>
          </a:p>
          <a:p>
            <a:pPr>
              <a:lnSpc>
                <a:spcPct val="90000"/>
              </a:lnSpc>
            </a:pPr>
            <a:r>
              <a:rPr lang="en-IN" dirty="0"/>
              <a:t>Establish communication procedures among management, team members, and relevant stakeholders.</a:t>
            </a:r>
          </a:p>
          <a:p>
            <a:pPr>
              <a:lnSpc>
                <a:spcPct val="90000"/>
              </a:lnSpc>
            </a:pPr>
            <a:r>
              <a:rPr lang="en-US" dirty="0"/>
              <a:t>Determine the communication schedule.</a:t>
            </a:r>
          </a:p>
          <a:p>
            <a:pPr>
              <a:lnSpc>
                <a:spcPct val="90000"/>
              </a:lnSpc>
            </a:pPr>
            <a:r>
              <a:rPr lang="en-US" dirty="0"/>
              <a:t>Define the acceptable modes of communication.</a:t>
            </a:r>
          </a:p>
          <a:p>
            <a:pPr algn="just" eaLnBrk="1" hangingPunct="1">
              <a:buClrTx/>
            </a:pPr>
            <a:endParaRPr lang="en-US" altLang="ja-JP" dirty="0">
              <a:ea typeface="MS Mincho" pitchFamily="49" charset="-128"/>
            </a:endParaRPr>
          </a:p>
        </p:txBody>
      </p:sp>
      <p:pic>
        <p:nvPicPr>
          <p:cNvPr id="16390" name="Picture 8" descr="http://t0.gstatic.com/images?q=tbn:ANd9GcQNr3EGHKDWfG-BtQ2ygvi3Ef9UZgwIWcbDmqkCMExhDVt6_KBl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3276" y="3352800"/>
            <a:ext cx="3132648" cy="2316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1DFBDC79-4C45-4202-8AAB-9D5D357EFAB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80EF07B-C851-4BB5-A66C-D32AFD0957D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3B5F9B5-5538-4DC6-92C6-3B658738645F}"/>
              </a:ext>
            </a:extLst>
          </p:cNvPr>
          <p:cNvSpPr>
            <a:spLocks noGrp="1"/>
          </p:cNvSpPr>
          <p:nvPr>
            <p:ph type="sldNum" sz="quarter" idx="4"/>
          </p:nvPr>
        </p:nvSpPr>
        <p:spPr/>
        <p:txBody>
          <a:bodyPr/>
          <a:lstStyle/>
          <a:p>
            <a:fld id="{28B83BC3-069B-46AF-A4E6-C99928E1A4FA}" type="slidenum">
              <a:rPr lang="en-US" smtClean="0"/>
              <a:pPr/>
              <a:t>215</a:t>
            </a:fld>
            <a:endParaRPr lang="en-US" dirty="0"/>
          </a:p>
        </p:txBody>
      </p:sp>
    </p:spTree>
    <p:custDataLst>
      <p:tags r:id="rId1"/>
    </p:custDataLst>
    <p:extLst>
      <p:ext uri="{BB962C8B-B14F-4D97-AF65-F5344CB8AC3E}">
        <p14:creationId xmlns:p14="http://schemas.microsoft.com/office/powerpoint/2010/main" val="26846407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Project Planning Activities </a:t>
            </a:r>
          </a:p>
        </p:txBody>
      </p:sp>
      <p:sp>
        <p:nvSpPr>
          <p:cNvPr id="17411" name="Content Placeholder 2"/>
          <p:cNvSpPr>
            <a:spLocks noGrp="1"/>
          </p:cNvSpPr>
          <p:nvPr>
            <p:ph idx="1"/>
          </p:nvPr>
        </p:nvSpPr>
        <p:spPr/>
        <p:txBody>
          <a:bodyPr>
            <a:normAutofit/>
          </a:bodyPr>
          <a:lstStyle/>
          <a:p>
            <a:pPr algn="just" eaLnBrk="1" hangingPunct="1">
              <a:buClrTx/>
              <a:buFont typeface="Arial" charset="0"/>
              <a:buNone/>
            </a:pPr>
            <a:r>
              <a:rPr lang="en-US" b="1" dirty="0">
                <a:ea typeface="MS Mincho" pitchFamily="49" charset="-128"/>
              </a:rPr>
              <a:t>Risk Management Plan</a:t>
            </a:r>
          </a:p>
          <a:p>
            <a:pPr>
              <a:lnSpc>
                <a:spcPct val="90000"/>
              </a:lnSpc>
            </a:pPr>
            <a:r>
              <a:rPr lang="en-IN" dirty="0"/>
              <a:t>Identify the sources of project risks and estimate the effects of those risks. </a:t>
            </a:r>
          </a:p>
          <a:p>
            <a:pPr>
              <a:lnSpc>
                <a:spcPct val="90000"/>
              </a:lnSpc>
            </a:pPr>
            <a:r>
              <a:rPr lang="en-IN" dirty="0"/>
              <a:t>Risks might arise from new technology, availability of  resources, lack of inputs from customers, business risks etc.</a:t>
            </a:r>
          </a:p>
          <a:p>
            <a:pPr>
              <a:lnSpc>
                <a:spcPct val="90000"/>
              </a:lnSpc>
            </a:pPr>
            <a:r>
              <a:rPr lang="en-US" dirty="0"/>
              <a:t>Assess the impact of risk to the customers/stakeholders.</a:t>
            </a:r>
          </a:p>
          <a:p>
            <a:pPr>
              <a:lnSpc>
                <a:spcPct val="90000"/>
              </a:lnSpc>
            </a:pPr>
            <a:r>
              <a:rPr lang="en-US" dirty="0"/>
              <a:t>Calculate the probability of risk occurrence based on previous similar projects or industry benchmarks</a:t>
            </a:r>
          </a:p>
          <a:p>
            <a:pPr>
              <a:lnSpc>
                <a:spcPct val="90000"/>
              </a:lnSpc>
            </a:pPr>
            <a:r>
              <a:rPr lang="en-US" altLang="ja-JP" dirty="0">
                <a:ea typeface="MS Mincho" pitchFamily="49" charset="-128"/>
              </a:rPr>
              <a:t>Initiate mitigation and contingency plans</a:t>
            </a:r>
          </a:p>
          <a:p>
            <a:pPr>
              <a:lnSpc>
                <a:spcPct val="90000"/>
              </a:lnSpc>
            </a:pPr>
            <a:r>
              <a:rPr lang="en-US" altLang="ja-JP" dirty="0">
                <a:ea typeface="MS Mincho" pitchFamily="49" charset="-128"/>
              </a:rPr>
              <a:t>Review risks on a periodic basis</a:t>
            </a:r>
          </a:p>
          <a:p>
            <a:pPr>
              <a:lnSpc>
                <a:spcPct val="90000"/>
              </a:lnSpc>
            </a:pPr>
            <a:endParaRPr lang="en-US" altLang="ja-JP" dirty="0">
              <a:ea typeface="MS Mincho" pitchFamily="49" charset="-128"/>
            </a:endParaRPr>
          </a:p>
        </p:txBody>
      </p:sp>
      <p:pic>
        <p:nvPicPr>
          <p:cNvPr id="17414" name="Picture 8" descr="http://t2.gstatic.com/images?q=tbn:ANd9GcQKhUOrFr3mkfGo58rqZt6SHxJV8RM_Wb9bhAQNaeh7Ga_5VjG2"/>
          <p:cNvPicPr>
            <a:picLocks noChangeAspect="1" noChangeArrowheads="1"/>
          </p:cNvPicPr>
          <p:nvPr/>
        </p:nvPicPr>
        <p:blipFill>
          <a:blip r:embed="rId4">
            <a:extLst>
              <a:ext uri="{28A0092B-C50C-407E-A947-70E740481C1C}">
                <a14:useLocalDpi xmlns:a14="http://schemas.microsoft.com/office/drawing/2010/main" val="0"/>
              </a:ext>
            </a:extLst>
          </a:blip>
          <a:srcRect l="11852" r="8148"/>
          <a:stretch>
            <a:fillRect/>
          </a:stretch>
        </p:blipFill>
        <p:spPr bwMode="auto">
          <a:xfrm>
            <a:off x="7315200" y="3959669"/>
            <a:ext cx="2819400" cy="2441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ate Placeholder 7">
            <a:extLst>
              <a:ext uri="{FF2B5EF4-FFF2-40B4-BE49-F238E27FC236}">
                <a16:creationId xmlns:a16="http://schemas.microsoft.com/office/drawing/2014/main" id="{B5F8CAB9-904F-4102-9B74-52EF56A9888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C6E0C81-3004-4977-B8A5-3D50BAEAE61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0F7455C-6993-4950-A7D8-C1E3424CDE85}"/>
              </a:ext>
            </a:extLst>
          </p:cNvPr>
          <p:cNvSpPr>
            <a:spLocks noGrp="1"/>
          </p:cNvSpPr>
          <p:nvPr>
            <p:ph type="sldNum" sz="quarter" idx="4"/>
          </p:nvPr>
        </p:nvSpPr>
        <p:spPr/>
        <p:txBody>
          <a:bodyPr/>
          <a:lstStyle/>
          <a:p>
            <a:fld id="{28B83BC3-069B-46AF-A4E6-C99928E1A4FA}" type="slidenum">
              <a:rPr lang="en-US" smtClean="0"/>
              <a:pPr/>
              <a:t>216</a:t>
            </a:fld>
            <a:endParaRPr lang="en-US" dirty="0"/>
          </a:p>
        </p:txBody>
      </p:sp>
    </p:spTree>
    <p:custDataLst>
      <p:tags r:id="rId1"/>
    </p:custDataLst>
    <p:extLst>
      <p:ext uri="{BB962C8B-B14F-4D97-AF65-F5344CB8AC3E}">
        <p14:creationId xmlns:p14="http://schemas.microsoft.com/office/powerpoint/2010/main" val="159565904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Project Planning Tools Advantages</a:t>
            </a:r>
          </a:p>
        </p:txBody>
      </p:sp>
      <p:sp>
        <p:nvSpPr>
          <p:cNvPr id="18435" name="Content Placeholder 2"/>
          <p:cNvSpPr>
            <a:spLocks noGrp="1"/>
          </p:cNvSpPr>
          <p:nvPr>
            <p:ph idx="1"/>
          </p:nvPr>
        </p:nvSpPr>
        <p:spPr/>
        <p:txBody>
          <a:bodyPr>
            <a:normAutofit fontScale="92500" lnSpcReduction="20000"/>
          </a:bodyPr>
          <a:lstStyle/>
          <a:p>
            <a:pPr marL="342900" lvl="2">
              <a:lnSpc>
                <a:spcPct val="90000"/>
              </a:lnSpc>
              <a:spcAft>
                <a:spcPts val="1200"/>
              </a:spcAft>
              <a:buClrTx/>
            </a:pPr>
            <a:r>
              <a:rPr lang="en-IN" sz="2400" dirty="0"/>
              <a:t>Project planning tools are very useful to organize and communicate project plans, status, and projections.</a:t>
            </a:r>
          </a:p>
          <a:p>
            <a:pPr marL="342900" lvl="2">
              <a:lnSpc>
                <a:spcPct val="90000"/>
              </a:lnSpc>
              <a:spcAft>
                <a:spcPts val="1200"/>
              </a:spcAft>
              <a:buClrTx/>
            </a:pPr>
            <a:r>
              <a:rPr lang="en-IN" sz="2400" dirty="0"/>
              <a:t>They help link tasks and sub-tasks or other work elements to get a whole view of what needs to be accomplished.</a:t>
            </a:r>
          </a:p>
          <a:p>
            <a:pPr marL="342900" lvl="2">
              <a:lnSpc>
                <a:spcPct val="90000"/>
              </a:lnSpc>
              <a:spcAft>
                <a:spcPts val="1200"/>
              </a:spcAft>
              <a:buClrTx/>
            </a:pPr>
            <a:r>
              <a:rPr lang="en-IN" sz="2400" dirty="0"/>
              <a:t>They allow a more objective comparison of alternative solutions and provide consistent coverage of responsibilities.</a:t>
            </a:r>
            <a:endParaRPr lang="en-IN" altLang="zh-HK" sz="2400" dirty="0">
              <a:ea typeface="PMingLiU" pitchFamily="18" charset="-120"/>
            </a:endParaRPr>
          </a:p>
          <a:p>
            <a:pPr marL="342900" lvl="2">
              <a:lnSpc>
                <a:spcPct val="90000"/>
              </a:lnSpc>
              <a:spcAft>
                <a:spcPts val="1200"/>
              </a:spcAft>
              <a:buClrTx/>
            </a:pPr>
            <a:r>
              <a:rPr lang="en-IN" altLang="zh-HK" sz="2400" dirty="0">
                <a:ea typeface="PMingLiU" pitchFamily="18" charset="-120"/>
              </a:rPr>
              <a:t>They allow for effective scope control and change management.</a:t>
            </a:r>
            <a:endParaRPr lang="en-US" altLang="zh-HK" sz="2400" dirty="0">
              <a:ea typeface="PMingLiU" pitchFamily="18" charset="-120"/>
            </a:endParaRPr>
          </a:p>
          <a:p>
            <a:pPr marL="342900" lvl="2">
              <a:lnSpc>
                <a:spcPct val="90000"/>
              </a:lnSpc>
              <a:spcAft>
                <a:spcPts val="1200"/>
              </a:spcAft>
              <a:buClrTx/>
            </a:pPr>
            <a:r>
              <a:rPr lang="en-US" altLang="zh-HK" sz="2400" dirty="0">
                <a:ea typeface="PMingLiU" pitchFamily="18" charset="-120"/>
              </a:rPr>
              <a:t>They facilitate effective communication with all project participants and stakeholders.</a:t>
            </a:r>
            <a:endParaRPr lang="en-IN" sz="2400" dirty="0"/>
          </a:p>
          <a:p>
            <a:pPr marL="342900" lvl="2">
              <a:lnSpc>
                <a:spcPct val="90000"/>
              </a:lnSpc>
              <a:spcAft>
                <a:spcPts val="1200"/>
              </a:spcAft>
              <a:buClrTx/>
            </a:pPr>
            <a:r>
              <a:rPr lang="en-IN" sz="2400" dirty="0"/>
              <a:t>They help define management reviews.</a:t>
            </a:r>
            <a:endParaRPr lang="en-US" sz="2400" dirty="0"/>
          </a:p>
          <a:p>
            <a:pPr marL="342900" lvl="2">
              <a:lnSpc>
                <a:spcPct val="90000"/>
              </a:lnSpc>
              <a:spcAft>
                <a:spcPts val="1200"/>
              </a:spcAft>
              <a:buClrTx/>
            </a:pPr>
            <a:r>
              <a:rPr lang="en-US" sz="2400" dirty="0"/>
              <a:t>They act as an effective monitoring mechanism for the project.</a:t>
            </a:r>
            <a:endParaRPr lang="en-IN" sz="2400" dirty="0"/>
          </a:p>
          <a:p>
            <a:pPr marL="342900" lvl="2">
              <a:lnSpc>
                <a:spcPct val="90000"/>
              </a:lnSpc>
              <a:spcAft>
                <a:spcPts val="1200"/>
              </a:spcAft>
              <a:buClrTx/>
            </a:pPr>
            <a:r>
              <a:rPr lang="en-IN" sz="2400" dirty="0"/>
              <a:t>They establish project baselines for progress reviews and control points.</a:t>
            </a:r>
            <a:endParaRPr lang="en-IN" sz="2400" b="1" dirty="0"/>
          </a:p>
          <a:p>
            <a:pPr marL="342900" lvl="2">
              <a:lnSpc>
                <a:spcPct val="90000"/>
              </a:lnSpc>
              <a:buClrTx/>
            </a:pPr>
            <a:endParaRPr lang="en-US" altLang="zh-HK" dirty="0">
              <a:ea typeface="PMingLiU" pitchFamily="18" charset="-120"/>
            </a:endParaRPr>
          </a:p>
        </p:txBody>
      </p:sp>
      <p:sp>
        <p:nvSpPr>
          <p:cNvPr id="8" name="Date Placeholder 7">
            <a:extLst>
              <a:ext uri="{FF2B5EF4-FFF2-40B4-BE49-F238E27FC236}">
                <a16:creationId xmlns:a16="http://schemas.microsoft.com/office/drawing/2014/main" id="{4BEDC68D-78F1-49CB-B50A-4E565DC3463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4B7529E-D304-4B41-BA14-7A1AE7D4797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1EE466C-8A59-4E4A-82BF-5684C47A8908}"/>
              </a:ext>
            </a:extLst>
          </p:cNvPr>
          <p:cNvSpPr>
            <a:spLocks noGrp="1"/>
          </p:cNvSpPr>
          <p:nvPr>
            <p:ph type="sldNum" sz="quarter" idx="4"/>
          </p:nvPr>
        </p:nvSpPr>
        <p:spPr/>
        <p:txBody>
          <a:bodyPr/>
          <a:lstStyle/>
          <a:p>
            <a:fld id="{28B83BC3-069B-46AF-A4E6-C99928E1A4FA}" type="slidenum">
              <a:rPr lang="en-US" smtClean="0"/>
              <a:pPr/>
              <a:t>217</a:t>
            </a:fld>
            <a:endParaRPr lang="en-US" dirty="0"/>
          </a:p>
        </p:txBody>
      </p:sp>
    </p:spTree>
    <p:custDataLst>
      <p:tags r:id="rId1"/>
    </p:custDataLst>
    <p:extLst>
      <p:ext uri="{BB962C8B-B14F-4D97-AF65-F5344CB8AC3E}">
        <p14:creationId xmlns:p14="http://schemas.microsoft.com/office/powerpoint/2010/main" val="151287895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 Lean Fundamentals</a:t>
            </a:r>
          </a:p>
        </p:txBody>
      </p:sp>
      <p:sp>
        <p:nvSpPr>
          <p:cNvPr id="6" name="Date Placeholder 5">
            <a:extLst>
              <a:ext uri="{FF2B5EF4-FFF2-40B4-BE49-F238E27FC236}">
                <a16:creationId xmlns:a16="http://schemas.microsoft.com/office/drawing/2014/main" id="{2CEABB36-773E-4557-8DDE-44FD06F22ED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E1AC7DB-D977-4C5F-A1C0-09C9E99F2DC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24DD5A0-047D-4F50-A08E-A9E0A0A624A6}"/>
              </a:ext>
            </a:extLst>
          </p:cNvPr>
          <p:cNvSpPr>
            <a:spLocks noGrp="1"/>
          </p:cNvSpPr>
          <p:nvPr>
            <p:ph type="sldNum" sz="quarter" idx="4"/>
          </p:nvPr>
        </p:nvSpPr>
        <p:spPr/>
        <p:txBody>
          <a:bodyPr/>
          <a:lstStyle/>
          <a:p>
            <a:fld id="{28B83BC3-069B-46AF-A4E6-C99928E1A4FA}" type="slidenum">
              <a:rPr lang="en-US" smtClean="0"/>
              <a:pPr/>
              <a:t>218</a:t>
            </a:fld>
            <a:endParaRPr lang="en-US" dirty="0"/>
          </a:p>
        </p:txBody>
      </p:sp>
    </p:spTree>
    <p:custDataLst>
      <p:tags r:id="rId1"/>
    </p:custDataLst>
    <p:extLst>
      <p:ext uri="{BB962C8B-B14F-4D97-AF65-F5344CB8AC3E}">
        <p14:creationId xmlns:p14="http://schemas.microsoft.com/office/powerpoint/2010/main" val="194868191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114300" indent="0">
              <a:buNone/>
            </a:pPr>
            <a:r>
              <a:rPr lang="en-US" sz="1600" dirty="0">
                <a:solidFill>
                  <a:schemeClr val="bg2">
                    <a:lumMod val="50000"/>
                  </a:schemeClr>
                </a:solidFill>
              </a:rPr>
              <a:t>   1.1.5 Roles and Responsibilities</a:t>
            </a:r>
          </a:p>
          <a:p>
            <a:pPr marL="114300" indent="0">
              <a:buNone/>
            </a:pPr>
            <a:endParaRPr lang="en-US" sz="1600" b="1" u="sng" dirty="0">
              <a:solidFill>
                <a:srgbClr val="182835"/>
              </a:solidFill>
            </a:endParaRPr>
          </a:p>
          <a:p>
            <a:pPr marL="114300" indent="0">
              <a:buNone/>
            </a:pPr>
            <a:r>
              <a:rPr lang="en-US" sz="1600" b="1" dirty="0">
                <a:solidFill>
                  <a:schemeClr val="bg2">
                    <a:lumMod val="50000"/>
                  </a:schemeClr>
                </a:solidFill>
              </a:rPr>
              <a:t>1.2 Six Sigma Fundamentals</a:t>
            </a:r>
          </a:p>
          <a:p>
            <a:pPr marL="114300" indent="0">
              <a:buNone/>
            </a:pPr>
            <a:r>
              <a:rPr lang="en-US" sz="1600" dirty="0">
                <a:solidFill>
                  <a:schemeClr val="bg2">
                    <a:lumMod val="50000"/>
                  </a:schemeClr>
                </a:solidFill>
              </a:rPr>
              <a:t>   1.2.1 Defining a Process</a:t>
            </a:r>
            <a:br>
              <a:rPr lang="en-US" sz="1600" dirty="0">
                <a:solidFill>
                  <a:schemeClr val="bg2">
                    <a:lumMod val="50000"/>
                  </a:schemeClr>
                </a:solidFill>
              </a:rPr>
            </a:br>
            <a:r>
              <a:rPr lang="en-US" sz="1600" dirty="0">
                <a:solidFill>
                  <a:schemeClr val="bg2">
                    <a:lumMod val="50000"/>
                  </a:schemeClr>
                </a:solidFill>
              </a:rPr>
              <a:t>   1.2.2 VOC and CTQs</a:t>
            </a:r>
          </a:p>
          <a:p>
            <a:pPr marL="114300" indent="0">
              <a:buNone/>
            </a:pPr>
            <a:r>
              <a:rPr lang="en-US" sz="1600" dirty="0">
                <a:solidFill>
                  <a:schemeClr val="bg2">
                    <a:lumMod val="50000"/>
                  </a:schemeClr>
                </a:solidFill>
              </a:rPr>
              <a:t>   1.2.3 QFD</a:t>
            </a:r>
          </a:p>
          <a:p>
            <a:pPr marL="114300" indent="0">
              <a:buNone/>
            </a:pPr>
            <a:r>
              <a:rPr lang="en-US" sz="1600" dirty="0">
                <a:solidFill>
                  <a:schemeClr val="bg2">
                    <a:lumMod val="50000"/>
                  </a:schemeClr>
                </a:solidFill>
              </a:rPr>
              <a:t>   1.2.4 Cost of Poor Quality (COPQ)</a:t>
            </a:r>
          </a:p>
          <a:p>
            <a:pPr marL="114300" indent="0">
              <a:buNone/>
            </a:pPr>
            <a:r>
              <a:rPr lang="en-US" sz="1600" dirty="0">
                <a:solidFill>
                  <a:schemeClr val="bg2">
                    <a:lumMod val="50000"/>
                  </a:schemeClr>
                </a:solidFill>
              </a:rPr>
              <a:t>   1.2.5 Pareto Analysis (80:20 rule)</a:t>
            </a:r>
          </a:p>
          <a:p>
            <a:pPr marL="114300" indent="0">
              <a:buNone/>
            </a:pPr>
            <a:endParaRPr lang="en-US" sz="1600" b="1" dirty="0">
              <a:solidFill>
                <a:schemeClr val="bg2">
                  <a:lumMod val="50000"/>
                </a:schemeClr>
              </a:solidFill>
            </a:endParaRP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rgbClr val="292929"/>
                </a:solidFill>
              </a:rPr>
              <a:t>1.4 Lean Fundamentals</a:t>
            </a:r>
          </a:p>
          <a:p>
            <a:pPr marL="114300" indent="0">
              <a:buNone/>
            </a:pPr>
            <a:r>
              <a:rPr lang="en-US" sz="1600" b="1" dirty="0">
                <a:solidFill>
                  <a:srgbClr val="292929"/>
                </a:solidFill>
              </a:rPr>
              <a:t> </a:t>
            </a:r>
            <a:r>
              <a:rPr lang="en-US" sz="1600" dirty="0">
                <a:solidFill>
                  <a:srgbClr val="292929"/>
                </a:solidFill>
              </a:rPr>
              <a:t>   1.4.1 Lean and Six Sigma</a:t>
            </a:r>
          </a:p>
          <a:p>
            <a:pPr marL="114300" indent="0">
              <a:buNone/>
            </a:pPr>
            <a:r>
              <a:rPr lang="en-US" sz="1600" dirty="0">
                <a:solidFill>
                  <a:srgbClr val="292929"/>
                </a:solidFill>
              </a:rPr>
              <a:t>    1.4.2 History of Lean</a:t>
            </a:r>
          </a:p>
          <a:p>
            <a:pPr marL="114300" indent="0">
              <a:buNone/>
            </a:pPr>
            <a:r>
              <a:rPr lang="en-US" sz="1600" dirty="0">
                <a:solidFill>
                  <a:srgbClr val="292929"/>
                </a:solidFill>
              </a:rPr>
              <a:t>    1.4.3 The Seven Deadly </a:t>
            </a:r>
            <a:r>
              <a:rPr lang="en-US" sz="1600" dirty="0" err="1">
                <a:solidFill>
                  <a:srgbClr val="292929"/>
                </a:solidFill>
              </a:rPr>
              <a:t>Muda</a:t>
            </a:r>
            <a:endParaRPr lang="en-US" sz="1600" dirty="0">
              <a:solidFill>
                <a:srgbClr val="292929"/>
              </a:solidFill>
            </a:endParaRPr>
          </a:p>
          <a:p>
            <a:pPr marL="114300" indent="0">
              <a:buNone/>
            </a:pPr>
            <a:r>
              <a:rPr lang="en-US" sz="1600" dirty="0">
                <a:solidFill>
                  <a:srgbClr val="292929"/>
                </a:solidFill>
              </a:rPr>
              <a:t>    1.4.4 Five-S (5S)</a:t>
            </a:r>
          </a:p>
        </p:txBody>
      </p:sp>
      <p:sp>
        <p:nvSpPr>
          <p:cNvPr id="6" name="Date Placeholder 5">
            <a:extLst>
              <a:ext uri="{FF2B5EF4-FFF2-40B4-BE49-F238E27FC236}">
                <a16:creationId xmlns:a16="http://schemas.microsoft.com/office/drawing/2014/main" id="{076F057E-9715-4445-8E3D-4CAB94863D2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0EACA5A-D79D-43C2-81F4-D735648BE9B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57F388D-747C-4F11-B6C1-6C909C6AAD7D}"/>
              </a:ext>
            </a:extLst>
          </p:cNvPr>
          <p:cNvSpPr>
            <a:spLocks noGrp="1"/>
          </p:cNvSpPr>
          <p:nvPr>
            <p:ph type="sldNum" sz="quarter" idx="4"/>
          </p:nvPr>
        </p:nvSpPr>
        <p:spPr/>
        <p:txBody>
          <a:bodyPr/>
          <a:lstStyle/>
          <a:p>
            <a:fld id="{28B83BC3-069B-46AF-A4E6-C99928E1A4FA}" type="slidenum">
              <a:rPr lang="en-US" smtClean="0"/>
              <a:pPr/>
              <a:t>219</a:t>
            </a:fld>
            <a:endParaRPr lang="en-US" dirty="0"/>
          </a:p>
        </p:txBody>
      </p:sp>
    </p:spTree>
    <p:custDataLst>
      <p:tags r:id="rId1"/>
    </p:custDataLst>
    <p:extLst>
      <p:ext uri="{BB962C8B-B14F-4D97-AF65-F5344CB8AC3E}">
        <p14:creationId xmlns:p14="http://schemas.microsoft.com/office/powerpoint/2010/main" val="67922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The Six Sigma approach to problem solving uses a transfer function.</a:t>
            </a:r>
          </a:p>
          <a:p>
            <a:pPr marL="114300" indent="0">
              <a:buNone/>
            </a:pPr>
            <a:endParaRPr lang="en-US" dirty="0"/>
          </a:p>
          <a:p>
            <a:r>
              <a:rPr lang="en-US" dirty="0"/>
              <a:t>A </a:t>
            </a:r>
            <a:r>
              <a:rPr lang="en-US" b="1" dirty="0"/>
              <a:t>transfer function </a:t>
            </a:r>
            <a:r>
              <a:rPr lang="en-US" dirty="0"/>
              <a:t>is a mathematical expression of the relationship between the inputs and outputs of a system.</a:t>
            </a:r>
          </a:p>
          <a:p>
            <a:pPr marL="114300" indent="0">
              <a:buNone/>
            </a:pPr>
            <a:endParaRPr lang="en-US" dirty="0"/>
          </a:p>
          <a:p>
            <a:r>
              <a:rPr lang="en-US" b="1" dirty="0">
                <a:solidFill>
                  <a:srgbClr val="182835"/>
                </a:solidFill>
              </a:rPr>
              <a:t>Y = f(x)</a:t>
            </a:r>
            <a:r>
              <a:rPr lang="en-US" dirty="0"/>
              <a:t> is the relational transfer function that is used by all Six Sigma practitioners. </a:t>
            </a:r>
          </a:p>
          <a:p>
            <a:pPr marL="114300" indent="0">
              <a:buNone/>
            </a:pPr>
            <a:endParaRPr lang="en-US" dirty="0"/>
          </a:p>
          <a:p>
            <a:r>
              <a:rPr lang="en-US" dirty="0"/>
              <a:t>It is absolutely critical that you understand and embrace this concept.</a:t>
            </a:r>
          </a:p>
        </p:txBody>
      </p:sp>
      <p:sp>
        <p:nvSpPr>
          <p:cNvPr id="7" name="Date Placeholder 6">
            <a:extLst>
              <a:ext uri="{FF2B5EF4-FFF2-40B4-BE49-F238E27FC236}">
                <a16:creationId xmlns:a16="http://schemas.microsoft.com/office/drawing/2014/main" id="{D78C3879-38B8-48CF-ABB6-6617F88D177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25D65E8-5BD1-41B5-B6F3-AFFAC7C725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B501CAC-8321-44FD-A363-97EE536C0C67}"/>
              </a:ext>
            </a:extLst>
          </p:cNvPr>
          <p:cNvSpPr>
            <a:spLocks noGrp="1"/>
          </p:cNvSpPr>
          <p:nvPr>
            <p:ph type="sldNum" sz="quarter" idx="4"/>
          </p:nvPr>
        </p:nvSpPr>
        <p:spPr/>
        <p:txBody>
          <a:bodyPr/>
          <a:lstStyle/>
          <a:p>
            <a:fld id="{28B83BC3-069B-46AF-A4E6-C99928E1A4FA}" type="slidenum">
              <a:rPr lang="en-US" smtClean="0"/>
              <a:pPr/>
              <a:t>22</a:t>
            </a:fld>
            <a:endParaRPr lang="en-US" dirty="0"/>
          </a:p>
        </p:txBody>
      </p:sp>
    </p:spTree>
    <p:custDataLst>
      <p:tags r:id="rId1"/>
    </p:custDataLst>
    <p:extLst>
      <p:ext uri="{BB962C8B-B14F-4D97-AF65-F5344CB8AC3E}">
        <p14:creationId xmlns:p14="http://schemas.microsoft.com/office/powerpoint/2010/main" val="212327524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1.4.1 Lean and Six Sigma</a:t>
            </a:r>
          </a:p>
        </p:txBody>
      </p:sp>
      <p:sp>
        <p:nvSpPr>
          <p:cNvPr id="6" name="Date Placeholder 5">
            <a:extLst>
              <a:ext uri="{FF2B5EF4-FFF2-40B4-BE49-F238E27FC236}">
                <a16:creationId xmlns:a16="http://schemas.microsoft.com/office/drawing/2014/main" id="{79776C1F-6A63-4B6B-A9FB-51010B57A61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5C7C031-FC70-412E-AC9A-ECC49560DD0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DBD809F-7A0D-4CB4-9B02-D2FE0173D8A5}"/>
              </a:ext>
            </a:extLst>
          </p:cNvPr>
          <p:cNvSpPr>
            <a:spLocks noGrp="1"/>
          </p:cNvSpPr>
          <p:nvPr>
            <p:ph type="sldNum" sz="quarter" idx="4"/>
          </p:nvPr>
        </p:nvSpPr>
        <p:spPr/>
        <p:txBody>
          <a:bodyPr/>
          <a:lstStyle/>
          <a:p>
            <a:fld id="{28B83BC3-069B-46AF-A4E6-C99928E1A4FA}" type="slidenum">
              <a:rPr lang="en-US" smtClean="0"/>
              <a:pPr/>
              <a:t>220</a:t>
            </a:fld>
            <a:endParaRPr lang="en-US" dirty="0"/>
          </a:p>
        </p:txBody>
      </p:sp>
    </p:spTree>
    <p:custDataLst>
      <p:tags r:id="rId1"/>
    </p:custDataLst>
    <p:extLst>
      <p:ext uri="{BB962C8B-B14F-4D97-AF65-F5344CB8AC3E}">
        <p14:creationId xmlns:p14="http://schemas.microsoft.com/office/powerpoint/2010/main" val="371045259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Lean?</a:t>
            </a:r>
          </a:p>
        </p:txBody>
      </p:sp>
      <p:sp>
        <p:nvSpPr>
          <p:cNvPr id="3" name="Content Placeholder 2"/>
          <p:cNvSpPr>
            <a:spLocks noGrp="1"/>
          </p:cNvSpPr>
          <p:nvPr>
            <p:ph idx="1"/>
          </p:nvPr>
        </p:nvSpPr>
        <p:spPr/>
        <p:txBody>
          <a:bodyPr>
            <a:normAutofit/>
          </a:bodyPr>
          <a:lstStyle/>
          <a:p>
            <a:r>
              <a:rPr lang="en-US" dirty="0"/>
              <a:t>A </a:t>
            </a:r>
            <a:r>
              <a:rPr lang="en-US" b="1" dirty="0"/>
              <a:t>lean enterprise </a:t>
            </a:r>
            <a:r>
              <a:rPr lang="en-US" dirty="0"/>
              <a:t>intends to eliminate waste and allow only value to be pulled through its system.</a:t>
            </a:r>
          </a:p>
          <a:p>
            <a:r>
              <a:rPr lang="en-US" b="1" dirty="0"/>
              <a:t>Lean manufacturing </a:t>
            </a:r>
            <a:r>
              <a:rPr lang="en-US" dirty="0"/>
              <a:t>is characterized by:</a:t>
            </a:r>
          </a:p>
          <a:p>
            <a:pPr lvl="1"/>
            <a:r>
              <a:rPr lang="en-US" dirty="0"/>
              <a:t>Identifying and driving value</a:t>
            </a:r>
          </a:p>
          <a:p>
            <a:pPr lvl="1"/>
            <a:r>
              <a:rPr lang="en-US" dirty="0"/>
              <a:t>Establishing flow and pull systems</a:t>
            </a:r>
          </a:p>
          <a:p>
            <a:pPr lvl="1"/>
            <a:r>
              <a:rPr lang="en-US" dirty="0"/>
              <a:t>Creating production availability and flexibility</a:t>
            </a:r>
          </a:p>
          <a:p>
            <a:pPr lvl="1"/>
            <a:r>
              <a:rPr lang="en-US" dirty="0"/>
              <a:t>Zero waste</a:t>
            </a:r>
          </a:p>
          <a:p>
            <a:r>
              <a:rPr lang="en-US" dirty="0"/>
              <a:t>Waste Elimination</a:t>
            </a:r>
          </a:p>
          <a:p>
            <a:pPr lvl="1"/>
            <a:r>
              <a:rPr lang="en-US" dirty="0"/>
              <a:t>Waste identification and elimination</a:t>
            </a:r>
            <a:br>
              <a:rPr lang="en-US" dirty="0"/>
            </a:br>
            <a:r>
              <a:rPr lang="en-US" dirty="0"/>
              <a:t>is critical to any successful lean</a:t>
            </a:r>
            <a:br>
              <a:rPr lang="en-US" dirty="0"/>
            </a:br>
            <a:r>
              <a:rPr lang="en-US" dirty="0"/>
              <a:t>enterprise.</a:t>
            </a:r>
          </a:p>
          <a:p>
            <a:pPr lvl="1"/>
            <a:r>
              <a:rPr lang="en-US" dirty="0"/>
              <a:t>Elimination of waste enables flow,</a:t>
            </a:r>
            <a:br>
              <a:rPr lang="en-US" dirty="0"/>
            </a:br>
            <a:r>
              <a:rPr lang="en-US" dirty="0"/>
              <a:t>drives value, cuts cost, and provides </a:t>
            </a:r>
            <a:br>
              <a:rPr lang="en-US" dirty="0"/>
            </a:br>
            <a:r>
              <a:rPr lang="en-US" dirty="0"/>
              <a:t>flexible and available production.</a:t>
            </a:r>
          </a:p>
        </p:txBody>
      </p:sp>
      <p:pic>
        <p:nvPicPr>
          <p:cNvPr id="286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3429000"/>
            <a:ext cx="287180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E4896F5D-C1DA-4E1B-A824-0A488D26C71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232B55D-C805-4BC2-84B6-6BE2E1926AF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C552412-EADD-4A63-B1F3-77C24890DB6E}"/>
              </a:ext>
            </a:extLst>
          </p:cNvPr>
          <p:cNvSpPr>
            <a:spLocks noGrp="1"/>
          </p:cNvSpPr>
          <p:nvPr>
            <p:ph type="sldNum" sz="quarter" idx="4"/>
          </p:nvPr>
        </p:nvSpPr>
        <p:spPr/>
        <p:txBody>
          <a:bodyPr/>
          <a:lstStyle/>
          <a:p>
            <a:fld id="{28B83BC3-069B-46AF-A4E6-C99928E1A4FA}" type="slidenum">
              <a:rPr lang="en-US" smtClean="0"/>
              <a:pPr/>
              <a:t>221</a:t>
            </a:fld>
            <a:endParaRPr lang="en-US" dirty="0"/>
          </a:p>
        </p:txBody>
      </p:sp>
    </p:spTree>
    <p:custDataLst>
      <p:tags r:id="rId1"/>
    </p:custDataLst>
    <p:extLst>
      <p:ext uri="{BB962C8B-B14F-4D97-AF65-F5344CB8AC3E}">
        <p14:creationId xmlns:p14="http://schemas.microsoft.com/office/powerpoint/2010/main" val="3410212725"/>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5 Lean Principles</a:t>
            </a:r>
          </a:p>
        </p:txBody>
      </p:sp>
      <p:sp>
        <p:nvSpPr>
          <p:cNvPr id="3" name="Content Placeholder 2"/>
          <p:cNvSpPr>
            <a:spLocks noGrp="1"/>
          </p:cNvSpPr>
          <p:nvPr>
            <p:ph idx="1"/>
          </p:nvPr>
        </p:nvSpPr>
        <p:spPr/>
        <p:txBody>
          <a:bodyPr>
            <a:normAutofit/>
          </a:bodyPr>
          <a:lstStyle/>
          <a:p>
            <a:r>
              <a:rPr lang="en-US" dirty="0"/>
              <a:t>The following 5 principles of lean are taken from the book </a:t>
            </a:r>
            <a:r>
              <a:rPr lang="en-US" i="1" dirty="0">
                <a:solidFill>
                  <a:srgbClr val="182835"/>
                </a:solidFill>
              </a:rPr>
              <a:t>Lean Thinking</a:t>
            </a:r>
            <a:r>
              <a:rPr lang="en-US" dirty="0"/>
              <a:t> (1996) by James P. Womack and Daniel T. Jones.</a:t>
            </a:r>
          </a:p>
          <a:p>
            <a:pPr marL="868680" lvl="1" indent="-457200">
              <a:lnSpc>
                <a:spcPct val="150000"/>
              </a:lnSpc>
              <a:buFont typeface="+mj-lt"/>
              <a:buAutoNum type="arabicPeriod"/>
            </a:pPr>
            <a:r>
              <a:rPr lang="en-US" dirty="0"/>
              <a:t>Specify value desired by customers.</a:t>
            </a:r>
          </a:p>
          <a:p>
            <a:pPr marL="868680" lvl="1" indent="-457200">
              <a:lnSpc>
                <a:spcPct val="150000"/>
              </a:lnSpc>
              <a:buFont typeface="+mj-lt"/>
              <a:buAutoNum type="arabicPeriod"/>
            </a:pPr>
            <a:r>
              <a:rPr lang="en-US" dirty="0"/>
              <a:t>Identify the value stream.</a:t>
            </a:r>
          </a:p>
          <a:p>
            <a:pPr marL="868680" lvl="1" indent="-457200">
              <a:lnSpc>
                <a:spcPct val="150000"/>
              </a:lnSpc>
              <a:buFont typeface="+mj-lt"/>
              <a:buAutoNum type="arabicPeriod"/>
            </a:pPr>
            <a:r>
              <a:rPr lang="en-US" dirty="0"/>
              <a:t>Make the product flow continuous.</a:t>
            </a:r>
          </a:p>
          <a:p>
            <a:pPr marL="868680" lvl="1" indent="-457200">
              <a:lnSpc>
                <a:spcPct val="150000"/>
              </a:lnSpc>
              <a:buFont typeface="+mj-lt"/>
              <a:buAutoNum type="arabicPeriod"/>
            </a:pPr>
            <a:r>
              <a:rPr lang="en-US" dirty="0"/>
              <a:t>Introduce pull systems where continuous flow is possible.</a:t>
            </a:r>
          </a:p>
          <a:p>
            <a:pPr marL="868680" lvl="1" indent="-457200">
              <a:lnSpc>
                <a:spcPct val="150000"/>
              </a:lnSpc>
              <a:buFont typeface="+mj-lt"/>
              <a:buAutoNum type="arabicPeriod"/>
            </a:pPr>
            <a:r>
              <a:rPr lang="en-US" dirty="0"/>
              <a:t>Manage toward perfection so that the number of steps and the amount of time and information needed to serve the customer continually falls.</a:t>
            </a:r>
          </a:p>
          <a:p>
            <a:endParaRPr lang="en-US" dirty="0"/>
          </a:p>
        </p:txBody>
      </p:sp>
      <p:pic>
        <p:nvPicPr>
          <p:cNvPr id="296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5800" y="1905000"/>
            <a:ext cx="1156400" cy="17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440314C0-94D4-4D1B-BF16-04BEDC045CD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7B470C5-EE23-4E74-94D8-2D6C69A09F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7B3844-ECF2-4866-BAB7-70371B45C3A0}"/>
              </a:ext>
            </a:extLst>
          </p:cNvPr>
          <p:cNvSpPr>
            <a:spLocks noGrp="1"/>
          </p:cNvSpPr>
          <p:nvPr>
            <p:ph type="sldNum" sz="quarter" idx="4"/>
          </p:nvPr>
        </p:nvSpPr>
        <p:spPr/>
        <p:txBody>
          <a:bodyPr/>
          <a:lstStyle/>
          <a:p>
            <a:fld id="{28B83BC3-069B-46AF-A4E6-C99928E1A4FA}" type="slidenum">
              <a:rPr lang="en-US" smtClean="0"/>
              <a:pPr/>
              <a:t>222</a:t>
            </a:fld>
            <a:endParaRPr lang="en-US" dirty="0"/>
          </a:p>
        </p:txBody>
      </p:sp>
    </p:spTree>
    <p:custDataLst>
      <p:tags r:id="rId1"/>
    </p:custDataLst>
    <p:extLst>
      <p:ext uri="{BB962C8B-B14F-4D97-AF65-F5344CB8AC3E}">
        <p14:creationId xmlns:p14="http://schemas.microsoft.com/office/powerpoint/2010/main" val="34095178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Lean &amp; Six Sigma</a:t>
            </a:r>
          </a:p>
        </p:txBody>
      </p:sp>
      <p:sp>
        <p:nvSpPr>
          <p:cNvPr id="3" name="Content Placeholder 2"/>
          <p:cNvSpPr>
            <a:spLocks noGrp="1"/>
          </p:cNvSpPr>
          <p:nvPr>
            <p:ph idx="1"/>
          </p:nvPr>
        </p:nvSpPr>
        <p:spPr>
          <a:xfrm>
            <a:off x="609600" y="1143000"/>
            <a:ext cx="6515100" cy="5486400"/>
          </a:xfrm>
        </p:spPr>
        <p:txBody>
          <a:bodyPr>
            <a:normAutofit/>
          </a:bodyPr>
          <a:lstStyle/>
          <a:p>
            <a:r>
              <a:rPr lang="en-US" dirty="0"/>
              <a:t>Lean and Six Sigma both have the objectives of producing high value (</a:t>
            </a:r>
            <a:r>
              <a:rPr lang="en-US" b="1" dirty="0"/>
              <a:t>quality</a:t>
            </a:r>
            <a:r>
              <a:rPr lang="en-US" dirty="0"/>
              <a:t>) at lower costs (</a:t>
            </a:r>
            <a:r>
              <a:rPr lang="en-US" b="1" dirty="0"/>
              <a:t>efficiency</a:t>
            </a:r>
            <a:r>
              <a:rPr lang="en-US" dirty="0"/>
              <a:t>).</a:t>
            </a:r>
          </a:p>
          <a:p>
            <a:pPr marL="114300" indent="0">
              <a:buNone/>
            </a:pPr>
            <a:endParaRPr lang="en-US" dirty="0"/>
          </a:p>
          <a:p>
            <a:r>
              <a:rPr lang="en-US" dirty="0"/>
              <a:t>They approach these objectives in somewhat different manners but in the end, both Lean and Six Sigma drive out waste, reduce defects, improve processes, and stabilize the production environment.</a:t>
            </a:r>
          </a:p>
          <a:p>
            <a:pPr marL="114300" indent="0">
              <a:buNone/>
            </a:pPr>
            <a:endParaRPr lang="en-US" dirty="0"/>
          </a:p>
          <a:p>
            <a:r>
              <a:rPr lang="en-US" dirty="0"/>
              <a:t>Lean and Six Sigma are a perfect combination of tools for improving quality and efficiency.</a:t>
            </a:r>
          </a:p>
        </p:txBody>
      </p:sp>
      <p:grpSp>
        <p:nvGrpSpPr>
          <p:cNvPr id="8" name="Group 7"/>
          <p:cNvGrpSpPr/>
          <p:nvPr/>
        </p:nvGrpSpPr>
        <p:grpSpPr>
          <a:xfrm>
            <a:off x="7035800" y="1167824"/>
            <a:ext cx="3733800" cy="5194876"/>
            <a:chOff x="1600200" y="1295400"/>
            <a:chExt cx="3733800" cy="5194876"/>
          </a:xfrm>
        </p:grpSpPr>
        <p:graphicFrame>
          <p:nvGraphicFramePr>
            <p:cNvPr id="7" name="Diagram 6"/>
            <p:cNvGraphicFramePr/>
            <p:nvPr>
              <p:extLst>
                <p:ext uri="{D42A27DB-BD31-4B8C-83A1-F6EECF244321}">
                  <p14:modId xmlns:p14="http://schemas.microsoft.com/office/powerpoint/2010/main" val="3373726769"/>
                </p:ext>
              </p:extLst>
            </p:nvPr>
          </p:nvGraphicFramePr>
          <p:xfrm>
            <a:off x="1600200" y="1295400"/>
            <a:ext cx="37338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9" name="Straight Arrow Connector 8"/>
            <p:cNvCxnSpPr/>
            <p:nvPr/>
          </p:nvCxnSpPr>
          <p:spPr>
            <a:xfrm>
              <a:off x="3505200" y="1371600"/>
              <a:ext cx="0" cy="3886200"/>
            </a:xfrm>
            <a:prstGeom prst="straightConnector1">
              <a:avLst/>
            </a:prstGeom>
            <a:ln w="57150">
              <a:solidFill>
                <a:srgbClr val="182835"/>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10" name="Right Brace 9"/>
            <p:cNvSpPr/>
            <p:nvPr/>
          </p:nvSpPr>
          <p:spPr>
            <a:xfrm rot="5400000">
              <a:off x="3181350" y="3981450"/>
              <a:ext cx="647700" cy="3200400"/>
            </a:xfrm>
            <a:prstGeom prst="rightBrace">
              <a:avLst/>
            </a:prstGeom>
            <a:ln>
              <a:solidFill>
                <a:srgbClr val="18283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182835"/>
                </a:solidFill>
              </a:endParaRPr>
            </a:p>
          </p:txBody>
        </p:sp>
        <p:sp>
          <p:nvSpPr>
            <p:cNvPr id="11" name="TextBox 10"/>
            <p:cNvSpPr txBox="1"/>
            <p:nvPr/>
          </p:nvSpPr>
          <p:spPr>
            <a:xfrm>
              <a:off x="1752600" y="5905501"/>
              <a:ext cx="3505200" cy="584775"/>
            </a:xfrm>
            <a:prstGeom prst="rect">
              <a:avLst/>
            </a:prstGeom>
            <a:noFill/>
          </p:spPr>
          <p:txBody>
            <a:bodyPr wrap="square" rtlCol="0">
              <a:spAutoFit/>
            </a:bodyPr>
            <a:lstStyle/>
            <a:p>
              <a:pPr algn="ctr"/>
              <a:r>
                <a:rPr lang="en-US" sz="1600" b="1" dirty="0">
                  <a:solidFill>
                    <a:srgbClr val="182835"/>
                  </a:solidFill>
                  <a:latin typeface="+mj-lt"/>
                </a:rPr>
                <a:t>Quality &amp; Value for the Customer</a:t>
              </a:r>
              <a:br>
                <a:rPr lang="en-US" sz="1600" b="1" dirty="0">
                  <a:solidFill>
                    <a:srgbClr val="182835"/>
                  </a:solidFill>
                  <a:latin typeface="+mj-lt"/>
                </a:rPr>
              </a:br>
              <a:r>
                <a:rPr lang="en-US" sz="1600" b="1" dirty="0">
                  <a:solidFill>
                    <a:srgbClr val="182835"/>
                  </a:solidFill>
                  <a:latin typeface="+mj-lt"/>
                </a:rPr>
                <a:t>Efficiency for the Business</a:t>
              </a:r>
            </a:p>
          </p:txBody>
        </p:sp>
      </p:grpSp>
      <p:sp>
        <p:nvSpPr>
          <p:cNvPr id="6" name="Date Placeholder 5">
            <a:extLst>
              <a:ext uri="{FF2B5EF4-FFF2-40B4-BE49-F238E27FC236}">
                <a16:creationId xmlns:a16="http://schemas.microsoft.com/office/drawing/2014/main" id="{6F0A14CA-D78A-418F-8854-2C783ED14C1B}"/>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092C2EB9-AEE7-4B89-B712-2DF7FA41EB55}"/>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62E1DCCF-C108-41FE-915E-854C5B073E14}"/>
              </a:ext>
            </a:extLst>
          </p:cNvPr>
          <p:cNvSpPr>
            <a:spLocks noGrp="1"/>
          </p:cNvSpPr>
          <p:nvPr>
            <p:ph type="sldNum" sz="quarter" idx="4"/>
          </p:nvPr>
        </p:nvSpPr>
        <p:spPr/>
        <p:txBody>
          <a:bodyPr/>
          <a:lstStyle/>
          <a:p>
            <a:fld id="{28B83BC3-069B-46AF-A4E6-C99928E1A4FA}" type="slidenum">
              <a:rPr lang="en-US" smtClean="0"/>
              <a:pPr/>
              <a:t>223</a:t>
            </a:fld>
            <a:endParaRPr lang="en-US" dirty="0"/>
          </a:p>
        </p:txBody>
      </p:sp>
    </p:spTree>
    <p:custDataLst>
      <p:tags r:id="rId1"/>
    </p:custDataLst>
    <p:extLst>
      <p:ext uri="{BB962C8B-B14F-4D97-AF65-F5344CB8AC3E}">
        <p14:creationId xmlns:p14="http://schemas.microsoft.com/office/powerpoint/2010/main" val="38986532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1.4.2 History of Lean</a:t>
            </a:r>
          </a:p>
        </p:txBody>
      </p:sp>
      <p:sp>
        <p:nvSpPr>
          <p:cNvPr id="6" name="Date Placeholder 5">
            <a:extLst>
              <a:ext uri="{FF2B5EF4-FFF2-40B4-BE49-F238E27FC236}">
                <a16:creationId xmlns:a16="http://schemas.microsoft.com/office/drawing/2014/main" id="{B9A0FAC2-A908-4947-AA73-412398F1AA0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17CE78B-494C-4960-B929-31D3B52F062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491F39B-6375-4A48-A0C0-30776A634EE2}"/>
              </a:ext>
            </a:extLst>
          </p:cNvPr>
          <p:cNvSpPr>
            <a:spLocks noGrp="1"/>
          </p:cNvSpPr>
          <p:nvPr>
            <p:ph type="sldNum" sz="quarter" idx="4"/>
          </p:nvPr>
        </p:nvSpPr>
        <p:spPr/>
        <p:txBody>
          <a:bodyPr/>
          <a:lstStyle/>
          <a:p>
            <a:fld id="{28B83BC3-069B-46AF-A4E6-C99928E1A4FA}" type="slidenum">
              <a:rPr lang="en-US" smtClean="0"/>
              <a:pPr/>
              <a:t>224</a:t>
            </a:fld>
            <a:endParaRPr lang="en-US" dirty="0"/>
          </a:p>
        </p:txBody>
      </p:sp>
    </p:spTree>
    <p:custDataLst>
      <p:tags r:id="rId1"/>
    </p:custDataLst>
    <p:extLst>
      <p:ext uri="{BB962C8B-B14F-4D97-AF65-F5344CB8AC3E}">
        <p14:creationId xmlns:p14="http://schemas.microsoft.com/office/powerpoint/2010/main" val="318447370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pic>
        <p:nvPicPr>
          <p:cNvPr id="7" name="Picture 2"/>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927100" y="1371600"/>
            <a:ext cx="9525000" cy="493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458200" y="2745581"/>
            <a:ext cx="762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000" dirty="0">
                <a:solidFill>
                  <a:schemeClr val="accent2">
                    <a:lumMod val="50000"/>
                  </a:schemeClr>
                </a:solidFill>
              </a:rPr>
              <a:t>Polaroid</a:t>
            </a:r>
            <a:endParaRPr lang="en-US" sz="1000" dirty="0">
              <a:solidFill>
                <a:schemeClr val="accent2">
                  <a:lumMod val="50000"/>
                </a:schemeClr>
              </a:solidFill>
            </a:endParaRPr>
          </a:p>
        </p:txBody>
      </p:sp>
      <p:sp>
        <p:nvSpPr>
          <p:cNvPr id="6" name="Date Placeholder 5">
            <a:extLst>
              <a:ext uri="{FF2B5EF4-FFF2-40B4-BE49-F238E27FC236}">
                <a16:creationId xmlns:a16="http://schemas.microsoft.com/office/drawing/2014/main" id="{A2564865-7FA0-4FE6-8D50-4AA25D60B7A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1E5E1E8-83B9-4D1C-AB30-EE4915BA05C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B9D8EFD-81DC-4602-A8F4-F35B4602AB74}"/>
              </a:ext>
            </a:extLst>
          </p:cNvPr>
          <p:cNvSpPr>
            <a:spLocks noGrp="1"/>
          </p:cNvSpPr>
          <p:nvPr>
            <p:ph type="sldNum" sz="quarter" idx="4"/>
          </p:nvPr>
        </p:nvSpPr>
        <p:spPr/>
        <p:txBody>
          <a:bodyPr/>
          <a:lstStyle/>
          <a:p>
            <a:fld id="{28B83BC3-069B-46AF-A4E6-C99928E1A4FA}" type="slidenum">
              <a:rPr lang="en-US" smtClean="0"/>
              <a:pPr/>
              <a:t>225</a:t>
            </a:fld>
            <a:endParaRPr lang="en-US" dirty="0"/>
          </a:p>
        </p:txBody>
      </p:sp>
    </p:spTree>
    <p:custDataLst>
      <p:tags r:id="rId1"/>
    </p:custDataLst>
    <p:extLst>
      <p:ext uri="{BB962C8B-B14F-4D97-AF65-F5344CB8AC3E}">
        <p14:creationId xmlns:p14="http://schemas.microsoft.com/office/powerpoint/2010/main" val="15419792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Lean thinking originated, as far as is known, the 1400s. </a:t>
            </a:r>
          </a:p>
          <a:p>
            <a:endParaRPr lang="en-US" dirty="0"/>
          </a:p>
          <a:p>
            <a:r>
              <a:rPr lang="en-US" dirty="0"/>
              <a:t>Henry Ford established the first mass production system in 1913 by combining standard parts, conveyors, and work flow.</a:t>
            </a:r>
          </a:p>
          <a:p>
            <a:endParaRPr lang="en-US" dirty="0"/>
          </a:p>
          <a:p>
            <a:r>
              <a:rPr lang="en-US" dirty="0"/>
              <a:t>Decades later, Kiichiro Toyoda and Taiichi Ohno at Toyota improved and implemented various new concepts and tools (e.g., value stream, takt time, kanban etc.) based on Ford’s effort.</a:t>
            </a:r>
          </a:p>
          <a:p>
            <a:endParaRPr lang="en-US" dirty="0"/>
          </a:p>
          <a:p>
            <a:r>
              <a:rPr lang="en-US" dirty="0"/>
              <a:t>Toyota developed what is known today as the Toyota Production System (TPS) based on lean principles.</a:t>
            </a:r>
          </a:p>
        </p:txBody>
      </p:sp>
      <p:sp>
        <p:nvSpPr>
          <p:cNvPr id="6" name="Date Placeholder 5">
            <a:extLst>
              <a:ext uri="{FF2B5EF4-FFF2-40B4-BE49-F238E27FC236}">
                <a16:creationId xmlns:a16="http://schemas.microsoft.com/office/drawing/2014/main" id="{46963C5C-E725-495F-978A-6C1C170B97C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E8DA069-7D8F-41F0-A760-74002F1DC18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5AD18B-EC2C-402D-A839-145D0EB35FE5}"/>
              </a:ext>
            </a:extLst>
          </p:cNvPr>
          <p:cNvSpPr>
            <a:spLocks noGrp="1"/>
          </p:cNvSpPr>
          <p:nvPr>
            <p:ph type="sldNum" sz="quarter" idx="4"/>
          </p:nvPr>
        </p:nvSpPr>
        <p:spPr/>
        <p:txBody>
          <a:bodyPr/>
          <a:lstStyle/>
          <a:p>
            <a:fld id="{28B83BC3-069B-46AF-A4E6-C99928E1A4FA}" type="slidenum">
              <a:rPr lang="en-US" smtClean="0"/>
              <a:pPr/>
              <a:t>226</a:t>
            </a:fld>
            <a:endParaRPr lang="en-US" dirty="0"/>
          </a:p>
        </p:txBody>
      </p:sp>
    </p:spTree>
    <p:custDataLst>
      <p:tags r:id="rId1"/>
    </p:custDataLst>
    <p:extLst>
      <p:ext uri="{BB962C8B-B14F-4D97-AF65-F5344CB8AC3E}">
        <p14:creationId xmlns:p14="http://schemas.microsoft.com/office/powerpoint/2010/main" val="77357733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 of Lean</a:t>
            </a:r>
          </a:p>
        </p:txBody>
      </p:sp>
      <p:sp>
        <p:nvSpPr>
          <p:cNvPr id="3" name="Content Placeholder 2"/>
          <p:cNvSpPr>
            <a:spLocks noGrp="1"/>
          </p:cNvSpPr>
          <p:nvPr>
            <p:ph idx="1"/>
          </p:nvPr>
        </p:nvSpPr>
        <p:spPr/>
        <p:txBody>
          <a:bodyPr>
            <a:normAutofit/>
          </a:bodyPr>
          <a:lstStyle/>
          <a:p>
            <a:r>
              <a:rPr lang="en-US" dirty="0"/>
              <a:t>Starting in the mid 1990s, Lean became extensively recognized and implemented when more and more Fortune 100 companies began to adopt Lean and Six Sigma.</a:t>
            </a:r>
          </a:p>
          <a:p>
            <a:pPr marL="114300" indent="0">
              <a:buNone/>
            </a:pPr>
            <a:endParaRPr lang="en-US" dirty="0"/>
          </a:p>
          <a:p>
            <a:r>
              <a:rPr lang="en-US" dirty="0"/>
              <a:t>The term “Lean manufacturing” was introduced by James Womack in the 1990s.</a:t>
            </a:r>
          </a:p>
          <a:p>
            <a:endParaRPr lang="en-US" dirty="0"/>
          </a:p>
          <a:p>
            <a:r>
              <a:rPr lang="en-US" dirty="0"/>
              <a:t>Lean and Six Sigma share similar objectives, work hand in hand, and have benefited from one another in the past 30 years.</a:t>
            </a:r>
          </a:p>
        </p:txBody>
      </p:sp>
      <p:sp>
        <p:nvSpPr>
          <p:cNvPr id="6" name="Date Placeholder 5">
            <a:extLst>
              <a:ext uri="{FF2B5EF4-FFF2-40B4-BE49-F238E27FC236}">
                <a16:creationId xmlns:a16="http://schemas.microsoft.com/office/drawing/2014/main" id="{488880FF-1FDC-4584-8C66-8B244E585F8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72E4623-6708-4937-BF41-4C0853BE15C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E14ED60-24C7-44BF-BB08-C195D38D7608}"/>
              </a:ext>
            </a:extLst>
          </p:cNvPr>
          <p:cNvSpPr>
            <a:spLocks noGrp="1"/>
          </p:cNvSpPr>
          <p:nvPr>
            <p:ph type="sldNum" sz="quarter" idx="4"/>
          </p:nvPr>
        </p:nvSpPr>
        <p:spPr/>
        <p:txBody>
          <a:bodyPr/>
          <a:lstStyle/>
          <a:p>
            <a:fld id="{28B83BC3-069B-46AF-A4E6-C99928E1A4FA}" type="slidenum">
              <a:rPr lang="en-US" smtClean="0"/>
              <a:pPr/>
              <a:t>227</a:t>
            </a:fld>
            <a:endParaRPr lang="en-US" dirty="0"/>
          </a:p>
        </p:txBody>
      </p:sp>
    </p:spTree>
    <p:custDataLst>
      <p:tags r:id="rId1"/>
    </p:custDataLst>
    <p:extLst>
      <p:ext uri="{BB962C8B-B14F-4D97-AF65-F5344CB8AC3E}">
        <p14:creationId xmlns:p14="http://schemas.microsoft.com/office/powerpoint/2010/main" val="12971632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1.4.3 Seven Deadly Muda</a:t>
            </a:r>
          </a:p>
        </p:txBody>
      </p:sp>
      <p:sp>
        <p:nvSpPr>
          <p:cNvPr id="6" name="Date Placeholder 5">
            <a:extLst>
              <a:ext uri="{FF2B5EF4-FFF2-40B4-BE49-F238E27FC236}">
                <a16:creationId xmlns:a16="http://schemas.microsoft.com/office/drawing/2014/main" id="{280655D3-5095-4A7A-AF2C-BDF139F37A2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E7B715C-40A2-49FF-94E4-F9CFCA7F92A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26A5C4E-318F-4B46-9FA7-59742711DA75}"/>
              </a:ext>
            </a:extLst>
          </p:cNvPr>
          <p:cNvSpPr>
            <a:spLocks noGrp="1"/>
          </p:cNvSpPr>
          <p:nvPr>
            <p:ph type="sldNum" sz="quarter" idx="4"/>
          </p:nvPr>
        </p:nvSpPr>
        <p:spPr/>
        <p:txBody>
          <a:bodyPr/>
          <a:lstStyle/>
          <a:p>
            <a:fld id="{28B83BC3-069B-46AF-A4E6-C99928E1A4FA}" type="slidenum">
              <a:rPr lang="en-US" smtClean="0"/>
              <a:pPr/>
              <a:t>228</a:t>
            </a:fld>
            <a:endParaRPr lang="en-US" dirty="0"/>
          </a:p>
        </p:txBody>
      </p:sp>
    </p:spTree>
    <p:custDataLst>
      <p:tags r:id="rId1"/>
    </p:custDataLst>
    <p:extLst>
      <p:ext uri="{BB962C8B-B14F-4D97-AF65-F5344CB8AC3E}">
        <p14:creationId xmlns:p14="http://schemas.microsoft.com/office/powerpoint/2010/main" val="40865993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048000"/>
            <a:ext cx="492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The 7 Deadly Muda</a:t>
            </a:r>
          </a:p>
        </p:txBody>
      </p:sp>
      <p:sp>
        <p:nvSpPr>
          <p:cNvPr id="3" name="Content Placeholder 2"/>
          <p:cNvSpPr>
            <a:spLocks noGrp="1"/>
          </p:cNvSpPr>
          <p:nvPr>
            <p:ph idx="1"/>
          </p:nvPr>
        </p:nvSpPr>
        <p:spPr/>
        <p:txBody>
          <a:bodyPr>
            <a:normAutofit lnSpcReduction="10000"/>
          </a:bodyPr>
          <a:lstStyle/>
          <a:p>
            <a:r>
              <a:rPr lang="en-US" dirty="0"/>
              <a:t>The Japanese word for waste is “muda.”</a:t>
            </a:r>
          </a:p>
          <a:p>
            <a:endParaRPr lang="en-US" dirty="0"/>
          </a:p>
          <a:p>
            <a:r>
              <a:rPr lang="en-US" dirty="0"/>
              <a:t>There are 7 commonly recognized forms of waste, often referred to as the “7 deadly </a:t>
            </a:r>
            <a:r>
              <a:rPr lang="en-US" dirty="0" err="1"/>
              <a:t>muda</a:t>
            </a:r>
            <a:r>
              <a:rPr lang="en-US" dirty="0"/>
              <a:t>.” </a:t>
            </a:r>
          </a:p>
          <a:p>
            <a:pPr marL="868680" lvl="1" indent="-457200">
              <a:lnSpc>
                <a:spcPct val="150000"/>
              </a:lnSpc>
              <a:buFont typeface="+mj-lt"/>
              <a:buAutoNum type="arabicPeriod"/>
            </a:pPr>
            <a:r>
              <a:rPr lang="en-US" dirty="0"/>
              <a:t>Defects</a:t>
            </a:r>
          </a:p>
          <a:p>
            <a:pPr marL="868680" lvl="1" indent="-457200">
              <a:lnSpc>
                <a:spcPct val="150000"/>
              </a:lnSpc>
              <a:buFont typeface="+mj-lt"/>
              <a:buAutoNum type="arabicPeriod"/>
            </a:pPr>
            <a:r>
              <a:rPr lang="en-US" dirty="0"/>
              <a:t>Overproduction</a:t>
            </a:r>
          </a:p>
          <a:p>
            <a:pPr marL="868680" lvl="1" indent="-457200">
              <a:lnSpc>
                <a:spcPct val="150000"/>
              </a:lnSpc>
              <a:buFont typeface="+mj-lt"/>
              <a:buAutoNum type="arabicPeriod"/>
            </a:pPr>
            <a:r>
              <a:rPr lang="en-US" dirty="0"/>
              <a:t>Over-Processing</a:t>
            </a:r>
          </a:p>
          <a:p>
            <a:pPr marL="868680" lvl="1" indent="-457200">
              <a:lnSpc>
                <a:spcPct val="150000"/>
              </a:lnSpc>
              <a:buFont typeface="+mj-lt"/>
              <a:buAutoNum type="arabicPeriod"/>
            </a:pPr>
            <a:r>
              <a:rPr lang="en-US" dirty="0"/>
              <a:t>Inventory</a:t>
            </a:r>
          </a:p>
          <a:p>
            <a:pPr marL="868680" lvl="1" indent="-457200">
              <a:lnSpc>
                <a:spcPct val="150000"/>
              </a:lnSpc>
              <a:buFont typeface="+mj-lt"/>
              <a:buAutoNum type="arabicPeriod"/>
            </a:pPr>
            <a:r>
              <a:rPr lang="en-US" dirty="0"/>
              <a:t>Motion</a:t>
            </a:r>
          </a:p>
          <a:p>
            <a:pPr marL="868680" lvl="1" indent="-457200">
              <a:lnSpc>
                <a:spcPct val="150000"/>
              </a:lnSpc>
              <a:buFont typeface="+mj-lt"/>
              <a:buAutoNum type="arabicPeriod"/>
            </a:pPr>
            <a:r>
              <a:rPr lang="en-US" dirty="0"/>
              <a:t>Transportation</a:t>
            </a:r>
          </a:p>
          <a:p>
            <a:pPr marL="868680" lvl="1" indent="-457200">
              <a:lnSpc>
                <a:spcPct val="150000"/>
              </a:lnSpc>
              <a:buFont typeface="+mj-lt"/>
              <a:buAutoNum type="arabicPeriod"/>
            </a:pPr>
            <a:r>
              <a:rPr lang="en-US" dirty="0"/>
              <a:t>Waiting</a:t>
            </a:r>
          </a:p>
          <a:p>
            <a:endParaRPr lang="en-US" dirty="0"/>
          </a:p>
        </p:txBody>
      </p:sp>
      <p:sp>
        <p:nvSpPr>
          <p:cNvPr id="7" name="Date Placeholder 6">
            <a:extLst>
              <a:ext uri="{FF2B5EF4-FFF2-40B4-BE49-F238E27FC236}">
                <a16:creationId xmlns:a16="http://schemas.microsoft.com/office/drawing/2014/main" id="{79960804-ACDB-41D4-A5E7-678B80E2FEB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8C9D29C-B7C6-4E97-83DD-82CC127711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269612-2D40-476C-8819-659F3CE8CFDA}"/>
              </a:ext>
            </a:extLst>
          </p:cNvPr>
          <p:cNvSpPr>
            <a:spLocks noGrp="1"/>
          </p:cNvSpPr>
          <p:nvPr>
            <p:ph type="sldNum" sz="quarter" idx="4"/>
          </p:nvPr>
        </p:nvSpPr>
        <p:spPr/>
        <p:txBody>
          <a:bodyPr/>
          <a:lstStyle/>
          <a:p>
            <a:fld id="{28B83BC3-069B-46AF-A4E6-C99928E1A4FA}" type="slidenum">
              <a:rPr lang="en-US" smtClean="0"/>
              <a:pPr/>
              <a:t>229</a:t>
            </a:fld>
            <a:endParaRPr lang="en-US" dirty="0"/>
          </a:p>
        </p:txBody>
      </p:sp>
    </p:spTree>
    <p:custDataLst>
      <p:tags r:id="rId1"/>
    </p:custDataLst>
    <p:extLst>
      <p:ext uri="{BB962C8B-B14F-4D97-AF65-F5344CB8AC3E}">
        <p14:creationId xmlns:p14="http://schemas.microsoft.com/office/powerpoint/2010/main" val="784262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“Y” refers to the measure or output of a process.</a:t>
            </a:r>
          </a:p>
          <a:p>
            <a:pPr lvl="1"/>
            <a:r>
              <a:rPr lang="en-US" dirty="0"/>
              <a:t>Y is usually your primary metric</a:t>
            </a:r>
          </a:p>
          <a:p>
            <a:pPr lvl="1"/>
            <a:r>
              <a:rPr lang="en-US" dirty="0"/>
              <a:t>Y is the measure of process performance that you are trying to improve.</a:t>
            </a:r>
          </a:p>
          <a:p>
            <a:r>
              <a:rPr lang="en-US" dirty="0"/>
              <a:t>f(x) means “function of x.”</a:t>
            </a:r>
          </a:p>
          <a:p>
            <a:pPr lvl="1"/>
            <a:r>
              <a:rPr lang="en-US" dirty="0"/>
              <a:t>x’s are factors or inputs that affect the Y</a:t>
            </a:r>
          </a:p>
          <a:p>
            <a:r>
              <a:rPr lang="en-US" dirty="0"/>
              <a:t>Combined, the Y = f(x) statement reads “Y is a function of x.”</a:t>
            </a:r>
          </a:p>
          <a:p>
            <a:r>
              <a:rPr lang="en-US" dirty="0"/>
              <a:t>In simple terms: “My process performance is dependent on certain x’s.”</a:t>
            </a:r>
          </a:p>
          <a:p>
            <a:r>
              <a:rPr lang="en-US" dirty="0"/>
              <a:t>The objective in a Six Sigma project is to identify the critical x’s that have the most influence on the output (Y) and adjust them so that the Y improves.</a:t>
            </a:r>
          </a:p>
          <a:p>
            <a:endParaRPr lang="en-US" dirty="0"/>
          </a:p>
        </p:txBody>
      </p:sp>
      <p:sp>
        <p:nvSpPr>
          <p:cNvPr id="7" name="Date Placeholder 6">
            <a:extLst>
              <a:ext uri="{FF2B5EF4-FFF2-40B4-BE49-F238E27FC236}">
                <a16:creationId xmlns:a16="http://schemas.microsoft.com/office/drawing/2014/main" id="{D2BCF60C-4843-4EFD-BDB4-81D0581C3E0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D768E1-B344-4FD2-ADF3-04B420C35D0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065D51-61E6-4585-A443-65CF1781ABC2}"/>
              </a:ext>
            </a:extLst>
          </p:cNvPr>
          <p:cNvSpPr>
            <a:spLocks noGrp="1"/>
          </p:cNvSpPr>
          <p:nvPr>
            <p:ph type="sldNum" sz="quarter" idx="4"/>
          </p:nvPr>
        </p:nvSpPr>
        <p:spPr/>
        <p:txBody>
          <a:bodyPr/>
          <a:lstStyle/>
          <a:p>
            <a:fld id="{28B83BC3-069B-46AF-A4E6-C99928E1A4FA}" type="slidenum">
              <a:rPr lang="en-US" smtClean="0"/>
              <a:pPr/>
              <a:t>23</a:t>
            </a:fld>
            <a:endParaRPr lang="en-US" dirty="0"/>
          </a:p>
        </p:txBody>
      </p:sp>
    </p:spTree>
    <p:custDataLst>
      <p:tags r:id="rId1"/>
    </p:custDataLst>
    <p:extLst>
      <p:ext uri="{BB962C8B-B14F-4D97-AF65-F5344CB8AC3E}">
        <p14:creationId xmlns:p14="http://schemas.microsoft.com/office/powerpoint/2010/main" val="38915166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Defects</a:t>
            </a:r>
          </a:p>
        </p:txBody>
      </p:sp>
      <p:sp>
        <p:nvSpPr>
          <p:cNvPr id="7" name="Content Placeholder 6"/>
          <p:cNvSpPr>
            <a:spLocks noGrp="1"/>
          </p:cNvSpPr>
          <p:nvPr>
            <p:ph idx="1"/>
          </p:nvPr>
        </p:nvSpPr>
        <p:spPr/>
        <p:txBody>
          <a:bodyPr/>
          <a:lstStyle/>
          <a:p>
            <a:endParaRPr lang="en-US" dirty="0"/>
          </a:p>
          <a:p>
            <a:r>
              <a:rPr lang="en-US" dirty="0"/>
              <a:t>Defects or defectives are an obvious waste for any working environment or production system.</a:t>
            </a:r>
          </a:p>
          <a:p>
            <a:endParaRPr lang="en-US" dirty="0"/>
          </a:p>
          <a:p>
            <a:r>
              <a:rPr lang="en-US" dirty="0"/>
              <a:t>Defects require rework during production and/or after the product is returned from an unhappy customer.</a:t>
            </a:r>
          </a:p>
          <a:p>
            <a:endParaRPr lang="en-US" sz="1800" dirty="0"/>
          </a:p>
          <a:p>
            <a:r>
              <a:rPr lang="en-US" dirty="0"/>
              <a:t>Some defects are difficult to solve and they create “workarounds” and hidden factories.</a:t>
            </a:r>
          </a:p>
          <a:p>
            <a:endParaRPr lang="en-US" sz="1800" dirty="0"/>
          </a:p>
          <a:p>
            <a:r>
              <a:rPr lang="en-US" dirty="0"/>
              <a:t>Eliminating defects is a sure way to improve product quality, customer satisfaction, and production costs.</a:t>
            </a:r>
          </a:p>
          <a:p>
            <a:endParaRPr lang="en-US" dirty="0"/>
          </a:p>
        </p:txBody>
      </p:sp>
      <p:pic>
        <p:nvPicPr>
          <p:cNvPr id="2050" name="Picture 2" descr="C:\Users\Michael\Documents\Developer Resources\icons\wichita\yellow\!2yellow.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45600" y="1143000"/>
            <a:ext cx="1524000" cy="179647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DB036647-D442-4E24-B33F-902F40116B5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D0CD3AF-FBCC-4BFA-9CF9-C88E0008FBD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BEE4409-93A2-4853-8213-7F349DAC8B4D}"/>
              </a:ext>
            </a:extLst>
          </p:cNvPr>
          <p:cNvSpPr>
            <a:spLocks noGrp="1"/>
          </p:cNvSpPr>
          <p:nvPr>
            <p:ph type="sldNum" sz="quarter" idx="4"/>
          </p:nvPr>
        </p:nvSpPr>
        <p:spPr/>
        <p:txBody>
          <a:bodyPr/>
          <a:lstStyle/>
          <a:p>
            <a:fld id="{28B83BC3-069B-46AF-A4E6-C99928E1A4FA}" type="slidenum">
              <a:rPr lang="en-US" smtClean="0"/>
              <a:pPr/>
              <a:t>230</a:t>
            </a:fld>
            <a:endParaRPr lang="en-US" dirty="0"/>
          </a:p>
        </p:txBody>
      </p:sp>
    </p:spTree>
    <p:custDataLst>
      <p:tags r:id="rId1"/>
    </p:custDataLst>
    <p:extLst>
      <p:ext uri="{BB962C8B-B14F-4D97-AF65-F5344CB8AC3E}">
        <p14:creationId xmlns:p14="http://schemas.microsoft.com/office/powerpoint/2010/main" val="32432482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Overproduction</a:t>
            </a:r>
          </a:p>
        </p:txBody>
      </p:sp>
      <p:sp>
        <p:nvSpPr>
          <p:cNvPr id="7" name="Content Placeholder 6"/>
          <p:cNvSpPr>
            <a:spLocks noGrp="1"/>
          </p:cNvSpPr>
          <p:nvPr>
            <p:ph idx="1"/>
          </p:nvPr>
        </p:nvSpPr>
        <p:spPr/>
        <p:txBody>
          <a:bodyPr>
            <a:normAutofit lnSpcReduction="10000"/>
          </a:bodyPr>
          <a:lstStyle/>
          <a:p>
            <a:r>
              <a:rPr lang="en-US" dirty="0"/>
              <a:t>Overproduction is wasteful because your system expends energy and resources to produce more materials than the customer or next function requires.</a:t>
            </a:r>
          </a:p>
          <a:p>
            <a:endParaRPr lang="en-US" dirty="0"/>
          </a:p>
          <a:p>
            <a:endParaRPr lang="en-US" dirty="0"/>
          </a:p>
          <a:p>
            <a:endParaRPr lang="en-US" dirty="0"/>
          </a:p>
          <a:p>
            <a:endParaRPr lang="en-US" dirty="0"/>
          </a:p>
          <a:p>
            <a:endParaRPr lang="en-US" dirty="0"/>
          </a:p>
          <a:p>
            <a:endParaRPr lang="en-US" dirty="0"/>
          </a:p>
          <a:p>
            <a:r>
              <a:rPr lang="en-US" dirty="0"/>
              <a:t>Overproduction is one of the most detrimental of the seven deadly </a:t>
            </a:r>
            <a:r>
              <a:rPr lang="en-US" dirty="0" err="1"/>
              <a:t>muda</a:t>
            </a:r>
            <a:r>
              <a:rPr lang="en-US" dirty="0"/>
              <a:t> because it leads to many others:</a:t>
            </a:r>
          </a:p>
          <a:p>
            <a:r>
              <a:rPr lang="en-US" dirty="0"/>
              <a:t>Inventory</a:t>
            </a:r>
          </a:p>
          <a:p>
            <a:r>
              <a:rPr lang="en-US" dirty="0"/>
              <a:t>Transportation</a:t>
            </a:r>
          </a:p>
          <a:p>
            <a:r>
              <a:rPr lang="en-US" dirty="0"/>
              <a:t>Waiting etc. </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9000" y="1752600"/>
            <a:ext cx="3581400" cy="2873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A11A1C58-BE5C-4C10-A0A0-1E50AF5DFD2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A69F963-B265-4EFE-934E-FADA73A44F5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9035E7B-FB9E-49E0-B00B-857E4DD0FEFC}"/>
              </a:ext>
            </a:extLst>
          </p:cNvPr>
          <p:cNvSpPr>
            <a:spLocks noGrp="1"/>
          </p:cNvSpPr>
          <p:nvPr>
            <p:ph type="sldNum" sz="quarter" idx="4"/>
          </p:nvPr>
        </p:nvSpPr>
        <p:spPr/>
        <p:txBody>
          <a:bodyPr/>
          <a:lstStyle/>
          <a:p>
            <a:fld id="{28B83BC3-069B-46AF-A4E6-C99928E1A4FA}" type="slidenum">
              <a:rPr lang="en-US" smtClean="0"/>
              <a:pPr/>
              <a:t>231</a:t>
            </a:fld>
            <a:endParaRPr lang="en-US" dirty="0"/>
          </a:p>
        </p:txBody>
      </p:sp>
    </p:spTree>
    <p:custDataLst>
      <p:tags r:id="rId1"/>
    </p:custDataLst>
    <p:extLst>
      <p:ext uri="{BB962C8B-B14F-4D97-AF65-F5344CB8AC3E}">
        <p14:creationId xmlns:p14="http://schemas.microsoft.com/office/powerpoint/2010/main" val="365906864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Over-processing</a:t>
            </a:r>
          </a:p>
        </p:txBody>
      </p:sp>
      <p:sp>
        <p:nvSpPr>
          <p:cNvPr id="3" name="Content Placeholder 2"/>
          <p:cNvSpPr>
            <a:spLocks noGrp="1"/>
          </p:cNvSpPr>
          <p:nvPr>
            <p:ph idx="1"/>
          </p:nvPr>
        </p:nvSpPr>
        <p:spPr/>
        <p:txBody>
          <a:bodyPr>
            <a:normAutofit/>
          </a:bodyPr>
          <a:lstStyle/>
          <a:p>
            <a:pPr marL="4635500" indent="-342900"/>
            <a:endParaRPr lang="en-US" b="1" dirty="0"/>
          </a:p>
          <a:p>
            <a:pPr marL="4635500" indent="-342900"/>
            <a:r>
              <a:rPr lang="en-US" b="1" dirty="0"/>
              <a:t>Over-processing</a:t>
            </a:r>
            <a:r>
              <a:rPr lang="en-US" dirty="0"/>
              <a:t> occurs any time more work is done than is required by the next process step, operation, or consumer.</a:t>
            </a:r>
          </a:p>
          <a:p>
            <a:endParaRPr lang="en-US" dirty="0"/>
          </a:p>
          <a:p>
            <a:endParaRPr lang="en-US" dirty="0"/>
          </a:p>
          <a:p>
            <a:endParaRPr lang="en-US" dirty="0"/>
          </a:p>
          <a:p>
            <a:r>
              <a:rPr lang="en-US" dirty="0"/>
              <a:t>Over-processing also includes being over capacity (scheduling more workers than required or having more machines than necessary).</a:t>
            </a:r>
          </a:p>
          <a:p>
            <a:pPr marL="114300" indent="0">
              <a:buNone/>
            </a:pPr>
            <a:endParaRPr lang="en-US" dirty="0"/>
          </a:p>
          <a:p>
            <a:r>
              <a:rPr lang="en-US" dirty="0"/>
              <a:t>Another form of over processing can be buying tools or software that are overkill (more precise, complex, or expensive than required).</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7482"/>
            <a:ext cx="4343401" cy="2743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C0CB2A49-653E-407E-B605-2C3B0549B73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DD4B381-3652-42F0-96ED-11D381AE18E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5E0923B-E195-4DB8-B17E-81EABB3CE35B}"/>
              </a:ext>
            </a:extLst>
          </p:cNvPr>
          <p:cNvSpPr>
            <a:spLocks noGrp="1"/>
          </p:cNvSpPr>
          <p:nvPr>
            <p:ph type="sldNum" sz="quarter" idx="4"/>
          </p:nvPr>
        </p:nvSpPr>
        <p:spPr/>
        <p:txBody>
          <a:bodyPr/>
          <a:lstStyle/>
          <a:p>
            <a:fld id="{28B83BC3-069B-46AF-A4E6-C99928E1A4FA}" type="slidenum">
              <a:rPr lang="en-US" smtClean="0"/>
              <a:pPr/>
              <a:t>232</a:t>
            </a:fld>
            <a:endParaRPr lang="en-US" dirty="0"/>
          </a:p>
        </p:txBody>
      </p:sp>
    </p:spTree>
    <p:custDataLst>
      <p:tags r:id="rId1"/>
    </p:custDataLst>
    <p:extLst>
      <p:ext uri="{BB962C8B-B14F-4D97-AF65-F5344CB8AC3E}">
        <p14:creationId xmlns:p14="http://schemas.microsoft.com/office/powerpoint/2010/main" val="354161024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Inventory</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r>
              <a:rPr lang="en-US" b="1" dirty="0"/>
              <a:t>Inventory</a:t>
            </a:r>
            <a:r>
              <a:rPr lang="en-US" dirty="0"/>
              <a:t> is an often overlooked waste. Look at the picture above and imagine all the time, materials, and logistics that went into establishing such an abundance of inventory.</a:t>
            </a:r>
          </a:p>
          <a:p>
            <a:endParaRPr lang="en-US" dirty="0"/>
          </a:p>
          <a:p>
            <a:r>
              <a:rPr lang="en-US" dirty="0"/>
              <a:t>If this were your personal business, and inventory velocity was not matched with production, how upset would you be?</a:t>
            </a:r>
          </a:p>
          <a:p>
            <a:endParaRPr lang="en-US" dirty="0"/>
          </a:p>
          <a:p>
            <a:endParaRPr lang="en-US" dirty="0"/>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8740" y="1295400"/>
            <a:ext cx="4595567"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B8A2023D-4D20-41A9-9E33-778A2C7F6D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A42CDBF-EB9B-4164-9A41-5063D80BF0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E14CB2C-D8A7-416F-9404-8A9DB7C22BE5}"/>
              </a:ext>
            </a:extLst>
          </p:cNvPr>
          <p:cNvSpPr>
            <a:spLocks noGrp="1"/>
          </p:cNvSpPr>
          <p:nvPr>
            <p:ph type="sldNum" sz="quarter" idx="4"/>
          </p:nvPr>
        </p:nvSpPr>
        <p:spPr/>
        <p:txBody>
          <a:bodyPr/>
          <a:lstStyle/>
          <a:p>
            <a:fld id="{28B83BC3-069B-46AF-A4E6-C99928E1A4FA}" type="slidenum">
              <a:rPr lang="en-US" smtClean="0"/>
              <a:pPr/>
              <a:t>233</a:t>
            </a:fld>
            <a:endParaRPr lang="en-US" dirty="0"/>
          </a:p>
        </p:txBody>
      </p:sp>
    </p:spTree>
    <p:custDataLst>
      <p:tags r:id="rId1"/>
    </p:custDataLst>
    <p:extLst>
      <p:ext uri="{BB962C8B-B14F-4D97-AF65-F5344CB8AC3E}">
        <p14:creationId xmlns:p14="http://schemas.microsoft.com/office/powerpoint/2010/main" val="256879632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Motion</a:t>
            </a:r>
          </a:p>
        </p:txBody>
      </p:sp>
      <p:sp>
        <p:nvSpPr>
          <p:cNvPr id="3" name="Content Placeholder 2"/>
          <p:cNvSpPr>
            <a:spLocks noGrp="1"/>
          </p:cNvSpPr>
          <p:nvPr>
            <p:ph idx="1"/>
          </p:nvPr>
        </p:nvSpPr>
        <p:spPr>
          <a:xfrm>
            <a:off x="3784600" y="1143000"/>
            <a:ext cx="7188200" cy="5486400"/>
          </a:xfrm>
        </p:spPr>
        <p:txBody>
          <a:bodyPr>
            <a:normAutofit/>
          </a:bodyPr>
          <a:lstStyle/>
          <a:p>
            <a:r>
              <a:rPr lang="en-US" b="1" dirty="0"/>
              <a:t>Motion</a:t>
            </a:r>
            <a:r>
              <a:rPr lang="en-US" dirty="0"/>
              <a:t> is another form of waste often occurring as a result of poor setup, configuration, or operating procedures.</a:t>
            </a:r>
          </a:p>
          <a:p>
            <a:endParaRPr lang="en-US" dirty="0"/>
          </a:p>
          <a:p>
            <a:r>
              <a:rPr lang="en-US" dirty="0"/>
              <a:t>Wasted motion can be experienced by machines or humans.</a:t>
            </a:r>
          </a:p>
          <a:p>
            <a:endParaRPr lang="en-US" dirty="0"/>
          </a:p>
          <a:p>
            <a:r>
              <a:rPr lang="en-US" dirty="0"/>
              <a:t>Wasted motion is very common with workers who are unaware of the impact of small unnecessary movements in repetitive tasks.</a:t>
            </a:r>
          </a:p>
          <a:p>
            <a:endParaRPr lang="en-US" dirty="0"/>
          </a:p>
          <a:p>
            <a:r>
              <a:rPr lang="en-US" dirty="0"/>
              <a:t>Wasted motion is exaggerated by repetition or recurring tasks.</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1400" y="1981200"/>
            <a:ext cx="2743200" cy="3085507"/>
          </a:xfrm>
          <a:prstGeom prst="rect">
            <a:avLst/>
          </a:prstGeom>
        </p:spPr>
      </p:pic>
      <p:sp>
        <p:nvSpPr>
          <p:cNvPr id="6" name="Date Placeholder 5">
            <a:extLst>
              <a:ext uri="{FF2B5EF4-FFF2-40B4-BE49-F238E27FC236}">
                <a16:creationId xmlns:a16="http://schemas.microsoft.com/office/drawing/2014/main" id="{99FABCB6-841D-45C7-8320-F0DB28DB7E9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B80FAF6-5D2B-43F8-A47A-6EA98355D90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2DCE1A8-D1B7-4B9C-BB15-0DD3BAC57E2F}"/>
              </a:ext>
            </a:extLst>
          </p:cNvPr>
          <p:cNvSpPr>
            <a:spLocks noGrp="1"/>
          </p:cNvSpPr>
          <p:nvPr>
            <p:ph type="sldNum" sz="quarter" idx="4"/>
          </p:nvPr>
        </p:nvSpPr>
        <p:spPr/>
        <p:txBody>
          <a:bodyPr/>
          <a:lstStyle/>
          <a:p>
            <a:fld id="{28B83BC3-069B-46AF-A4E6-C99928E1A4FA}" type="slidenum">
              <a:rPr lang="en-US" smtClean="0"/>
              <a:pPr/>
              <a:t>234</a:t>
            </a:fld>
            <a:endParaRPr lang="en-US" dirty="0"/>
          </a:p>
        </p:txBody>
      </p:sp>
    </p:spTree>
    <p:custDataLst>
      <p:tags r:id="rId1"/>
    </p:custDataLst>
    <p:extLst>
      <p:ext uri="{BB962C8B-B14F-4D97-AF65-F5344CB8AC3E}">
        <p14:creationId xmlns:p14="http://schemas.microsoft.com/office/powerpoint/2010/main" val="154731089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Transportation</a:t>
            </a:r>
          </a:p>
        </p:txBody>
      </p:sp>
      <p:sp>
        <p:nvSpPr>
          <p:cNvPr id="3" name="Content Placeholder 2"/>
          <p:cNvSpPr>
            <a:spLocks noGrp="1"/>
          </p:cNvSpPr>
          <p:nvPr>
            <p:ph idx="1"/>
          </p:nvPr>
        </p:nvSpPr>
        <p:spPr/>
        <p:txBody>
          <a:bodyPr>
            <a:normAutofit/>
          </a:bodyPr>
          <a:lstStyle/>
          <a:p>
            <a:pPr marL="4572000" indent="-342900"/>
            <a:r>
              <a:rPr lang="en-US" b="1" dirty="0"/>
              <a:t>Transportation</a:t>
            </a:r>
            <a:r>
              <a:rPr lang="en-US" dirty="0"/>
              <a:t> is considered wasteful because it does </a:t>
            </a:r>
            <a:r>
              <a:rPr lang="en-US" i="1" dirty="0"/>
              <a:t>nothing</a:t>
            </a:r>
            <a:r>
              <a:rPr lang="en-US" dirty="0"/>
              <a:t> to add value or transform the product.</a:t>
            </a:r>
          </a:p>
          <a:p>
            <a:pPr marL="4572000" indent="-342900"/>
            <a:r>
              <a:rPr lang="en-US" dirty="0"/>
              <a:t>Imagine for a moment driving to and from work twice before getting out of your car to go into work. . .</a:t>
            </a:r>
          </a:p>
          <a:p>
            <a:pPr marL="228600" defTabSz="977900"/>
            <a:endParaRPr lang="en-US" dirty="0"/>
          </a:p>
          <a:p>
            <a:pPr marL="228600" defTabSz="977900"/>
            <a:r>
              <a:rPr lang="en-US" dirty="0"/>
              <a:t>That is waste in the form of transportation.</a:t>
            </a:r>
          </a:p>
          <a:p>
            <a:pPr marL="228600" defTabSz="977900"/>
            <a:r>
              <a:rPr lang="en-US" dirty="0"/>
              <a:t>The less driving you have to do, the better.</a:t>
            </a:r>
          </a:p>
          <a:p>
            <a:pPr marL="228600" defTabSz="977900"/>
            <a:r>
              <a:rPr lang="en-US" dirty="0"/>
              <a:t>In a similar way, the less transportation a product has to endure, the better. There would be fewer opportunities for delay, destruction, loss, damage etc.</a:t>
            </a:r>
          </a:p>
          <a:p>
            <a:endParaRPr lang="en-US" dirty="0"/>
          </a:p>
          <a:p>
            <a:endParaRPr lang="en-US" dirty="0"/>
          </a:p>
          <a:p>
            <a:endParaRPr lang="en-US" dirty="0"/>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1295400"/>
            <a:ext cx="3175935" cy="2362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ate Placeholder 5">
            <a:extLst>
              <a:ext uri="{FF2B5EF4-FFF2-40B4-BE49-F238E27FC236}">
                <a16:creationId xmlns:a16="http://schemas.microsoft.com/office/drawing/2014/main" id="{1E984A3C-4683-437F-AEA3-DC2C6025E68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16E675E-11C1-429C-9473-2C3B23AD4E7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C523A53-4E1D-44EB-A3A6-CE38C8AA0EFA}"/>
              </a:ext>
            </a:extLst>
          </p:cNvPr>
          <p:cNvSpPr>
            <a:spLocks noGrp="1"/>
          </p:cNvSpPr>
          <p:nvPr>
            <p:ph type="sldNum" sz="quarter" idx="4"/>
          </p:nvPr>
        </p:nvSpPr>
        <p:spPr/>
        <p:txBody>
          <a:bodyPr/>
          <a:lstStyle/>
          <a:p>
            <a:fld id="{28B83BC3-069B-46AF-A4E6-C99928E1A4FA}" type="slidenum">
              <a:rPr lang="en-US" smtClean="0"/>
              <a:pPr/>
              <a:t>235</a:t>
            </a:fld>
            <a:endParaRPr lang="en-US" dirty="0"/>
          </a:p>
        </p:txBody>
      </p:sp>
    </p:spTree>
    <p:custDataLst>
      <p:tags r:id="rId1"/>
    </p:custDataLst>
    <p:extLst>
      <p:ext uri="{BB962C8B-B14F-4D97-AF65-F5344CB8AC3E}">
        <p14:creationId xmlns:p14="http://schemas.microsoft.com/office/powerpoint/2010/main" val="101792661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7 Deadly Muda: Waiting</a:t>
            </a:r>
          </a:p>
        </p:txBody>
      </p:sp>
      <p:sp>
        <p:nvSpPr>
          <p:cNvPr id="3" name="Content Placeholder 2"/>
          <p:cNvSpPr>
            <a:spLocks noGrp="1"/>
          </p:cNvSpPr>
          <p:nvPr>
            <p:ph idx="1"/>
          </p:nvPr>
        </p:nvSpPr>
        <p:spPr/>
        <p:txBody>
          <a:bodyPr>
            <a:normAutofit lnSpcReduction="10000"/>
          </a:bodyPr>
          <a:lstStyle/>
          <a:p>
            <a:endParaRPr lang="en-US" dirty="0"/>
          </a:p>
          <a:p>
            <a:endParaRPr lang="en-US" dirty="0"/>
          </a:p>
          <a:p>
            <a:endParaRPr lang="en-US" dirty="0"/>
          </a:p>
          <a:p>
            <a:endParaRPr lang="en-US" dirty="0"/>
          </a:p>
          <a:p>
            <a:endParaRPr lang="en-US" dirty="0"/>
          </a:p>
          <a:p>
            <a:endParaRPr lang="en-US" dirty="0"/>
          </a:p>
          <a:p>
            <a:endParaRPr lang="en-US" dirty="0"/>
          </a:p>
          <a:p>
            <a:r>
              <a:rPr lang="en-US" b="1" dirty="0"/>
              <a:t>Waiting</a:t>
            </a:r>
            <a:r>
              <a:rPr lang="en-US" dirty="0"/>
              <a:t> is an obvious form of waste and is typically a symptom of an upstream problem.</a:t>
            </a:r>
          </a:p>
          <a:p>
            <a:r>
              <a:rPr lang="en-US" dirty="0"/>
              <a:t>Waiting is usually caused by inefficiency, bottlenecks, or poorly-designed work flows within the value stream.</a:t>
            </a:r>
          </a:p>
          <a:p>
            <a:r>
              <a:rPr lang="en-US" dirty="0"/>
              <a:t>Waiting can also be caused by inefficient administration.</a:t>
            </a:r>
          </a:p>
          <a:p>
            <a:r>
              <a:rPr lang="en-US" dirty="0"/>
              <a:t>Reduction in waiting time will require thoughtful applications of lean and process improvement.</a:t>
            </a:r>
          </a:p>
        </p:txBody>
      </p:sp>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0" y="1143000"/>
            <a:ext cx="37592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4A90F0B4-0276-4308-BD56-BEB409FCA9B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3A5DD1B-85A8-47A4-AC1B-66687AEF0DD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E83ADC6-ED97-4682-BB06-00B30FBB1F6E}"/>
              </a:ext>
            </a:extLst>
          </p:cNvPr>
          <p:cNvSpPr>
            <a:spLocks noGrp="1"/>
          </p:cNvSpPr>
          <p:nvPr>
            <p:ph type="sldNum" sz="quarter" idx="4"/>
          </p:nvPr>
        </p:nvSpPr>
        <p:spPr/>
        <p:txBody>
          <a:bodyPr/>
          <a:lstStyle/>
          <a:p>
            <a:fld id="{28B83BC3-069B-46AF-A4E6-C99928E1A4FA}" type="slidenum">
              <a:rPr lang="en-US" smtClean="0"/>
              <a:pPr/>
              <a:t>236</a:t>
            </a:fld>
            <a:endParaRPr lang="en-US" dirty="0"/>
          </a:p>
        </p:txBody>
      </p:sp>
    </p:spTree>
    <p:custDataLst>
      <p:tags r:id="rId1"/>
    </p:custDataLst>
    <p:extLst>
      <p:ext uri="{BB962C8B-B14F-4D97-AF65-F5344CB8AC3E}">
        <p14:creationId xmlns:p14="http://schemas.microsoft.com/office/powerpoint/2010/main" val="36171156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1.4.4 Five-S (5S)</a:t>
            </a:r>
          </a:p>
        </p:txBody>
      </p:sp>
      <p:sp>
        <p:nvSpPr>
          <p:cNvPr id="6" name="Date Placeholder 5">
            <a:extLst>
              <a:ext uri="{FF2B5EF4-FFF2-40B4-BE49-F238E27FC236}">
                <a16:creationId xmlns:a16="http://schemas.microsoft.com/office/drawing/2014/main" id="{0050D196-497D-4265-9A6B-E9F77A7E42F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6390D74-A194-4509-859F-F08DE7A6C6D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65444CC-9846-49C3-A29B-0E6C013379F1}"/>
              </a:ext>
            </a:extLst>
          </p:cNvPr>
          <p:cNvSpPr>
            <a:spLocks noGrp="1"/>
          </p:cNvSpPr>
          <p:nvPr>
            <p:ph type="sldNum" sz="quarter" idx="4"/>
          </p:nvPr>
        </p:nvSpPr>
        <p:spPr/>
        <p:txBody>
          <a:bodyPr/>
          <a:lstStyle/>
          <a:p>
            <a:fld id="{28B83BC3-069B-46AF-A4E6-C99928E1A4FA}" type="slidenum">
              <a:rPr lang="en-US" smtClean="0"/>
              <a:pPr/>
              <a:t>237</a:t>
            </a:fld>
            <a:endParaRPr lang="en-US" dirty="0"/>
          </a:p>
        </p:txBody>
      </p:sp>
    </p:spTree>
    <p:custDataLst>
      <p:tags r:id="rId1"/>
    </p:custDataLst>
    <p:extLst>
      <p:ext uri="{BB962C8B-B14F-4D97-AF65-F5344CB8AC3E}">
        <p14:creationId xmlns:p14="http://schemas.microsoft.com/office/powerpoint/2010/main" val="26301927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5S?</a:t>
            </a:r>
          </a:p>
        </p:txBody>
      </p:sp>
      <p:sp>
        <p:nvSpPr>
          <p:cNvPr id="3" name="Content Placeholder 2"/>
          <p:cNvSpPr>
            <a:spLocks noGrp="1"/>
          </p:cNvSpPr>
          <p:nvPr>
            <p:ph idx="1"/>
          </p:nvPr>
        </p:nvSpPr>
        <p:spPr/>
        <p:txBody>
          <a:bodyPr>
            <a:normAutofit/>
          </a:bodyPr>
          <a:lstStyle/>
          <a:p>
            <a:r>
              <a:rPr lang="en-US" b="1" dirty="0">
                <a:latin typeface="Arial" charset="0"/>
              </a:rPr>
              <a:t>5S</a:t>
            </a:r>
            <a:r>
              <a:rPr lang="en-US" dirty="0">
                <a:latin typeface="Arial" charset="0"/>
              </a:rPr>
              <a:t> is systematic method to organize, order, clean, and standardize a workplace…and to keep it that way!</a:t>
            </a:r>
          </a:p>
          <a:p>
            <a:pPr lvl="1"/>
            <a:r>
              <a:rPr lang="en-US" dirty="0"/>
              <a:t>5S is a methodology of organizing and improving the work environment.</a:t>
            </a:r>
          </a:p>
          <a:p>
            <a:r>
              <a:rPr lang="en-US" dirty="0"/>
              <a:t>5S is summarized in five Japanese words all starting with the letter S:</a:t>
            </a:r>
          </a:p>
          <a:p>
            <a:pPr lvl="1"/>
            <a:r>
              <a:rPr lang="en-US" b="1" dirty="0">
                <a:solidFill>
                  <a:srgbClr val="182835"/>
                </a:solidFill>
              </a:rPr>
              <a:t>Seiri</a:t>
            </a:r>
            <a:r>
              <a:rPr lang="en-US" dirty="0"/>
              <a:t> (sorting)</a:t>
            </a:r>
          </a:p>
          <a:p>
            <a:pPr lvl="1"/>
            <a:r>
              <a:rPr lang="en-US" b="1" dirty="0">
                <a:solidFill>
                  <a:srgbClr val="182835"/>
                </a:solidFill>
              </a:rPr>
              <a:t>Seiton</a:t>
            </a:r>
            <a:r>
              <a:rPr lang="en-US" dirty="0"/>
              <a:t> (straightening)</a:t>
            </a:r>
          </a:p>
          <a:p>
            <a:pPr lvl="1"/>
            <a:r>
              <a:rPr lang="en-US" b="1" dirty="0">
                <a:solidFill>
                  <a:srgbClr val="182835"/>
                </a:solidFill>
              </a:rPr>
              <a:t>Seiso</a:t>
            </a:r>
            <a:r>
              <a:rPr lang="en-US" dirty="0"/>
              <a:t> (shining)</a:t>
            </a:r>
          </a:p>
          <a:p>
            <a:pPr lvl="1"/>
            <a:r>
              <a:rPr lang="en-US" b="1" dirty="0">
                <a:solidFill>
                  <a:srgbClr val="182835"/>
                </a:solidFill>
              </a:rPr>
              <a:t>Seiketsu</a:t>
            </a:r>
            <a:r>
              <a:rPr lang="en-US" dirty="0"/>
              <a:t> (standardizing)</a:t>
            </a:r>
          </a:p>
          <a:p>
            <a:pPr lvl="1"/>
            <a:r>
              <a:rPr lang="en-US" b="1" dirty="0">
                <a:solidFill>
                  <a:srgbClr val="182835"/>
                </a:solidFill>
              </a:rPr>
              <a:t>Shisuke</a:t>
            </a:r>
            <a:r>
              <a:rPr lang="en-US" dirty="0"/>
              <a:t> (sustaining)</a:t>
            </a:r>
          </a:p>
          <a:p>
            <a:r>
              <a:rPr lang="en-US" dirty="0"/>
              <a:t>5S was originally developed in Japan and is widely used to optimize the workplace to increase productivity and efficiency.</a:t>
            </a:r>
          </a:p>
        </p:txBody>
      </p:sp>
      <p:sp>
        <p:nvSpPr>
          <p:cNvPr id="6" name="Date Placeholder 5">
            <a:extLst>
              <a:ext uri="{FF2B5EF4-FFF2-40B4-BE49-F238E27FC236}">
                <a16:creationId xmlns:a16="http://schemas.microsoft.com/office/drawing/2014/main" id="{252E978C-E6B2-450D-9A9A-62E10F0FB2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1AB29C0-03D8-4CCE-8F7E-8B2974FCAB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4D4E9DC-351D-4552-A8DC-EC83C876A081}"/>
              </a:ext>
            </a:extLst>
          </p:cNvPr>
          <p:cNvSpPr>
            <a:spLocks noGrp="1"/>
          </p:cNvSpPr>
          <p:nvPr>
            <p:ph type="sldNum" sz="quarter" idx="4"/>
          </p:nvPr>
        </p:nvSpPr>
        <p:spPr/>
        <p:txBody>
          <a:bodyPr/>
          <a:lstStyle/>
          <a:p>
            <a:fld id="{28B83BC3-069B-46AF-A4E6-C99928E1A4FA}" type="slidenum">
              <a:rPr lang="en-US" smtClean="0"/>
              <a:pPr/>
              <a:t>238</a:t>
            </a:fld>
            <a:endParaRPr lang="en-US" dirty="0"/>
          </a:p>
        </p:txBody>
      </p:sp>
    </p:spTree>
    <p:custDataLst>
      <p:tags r:id="rId1"/>
    </p:custDataLst>
    <p:extLst>
      <p:ext uri="{BB962C8B-B14F-4D97-AF65-F5344CB8AC3E}">
        <p14:creationId xmlns:p14="http://schemas.microsoft.com/office/powerpoint/2010/main" val="259738326"/>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090175098"/>
              </p:ext>
            </p:extLst>
          </p:nvPr>
        </p:nvGraphicFramePr>
        <p:xfrm>
          <a:off x="1981200" y="1143000"/>
          <a:ext cx="7620000" cy="5486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Date Placeholder 5">
            <a:extLst>
              <a:ext uri="{FF2B5EF4-FFF2-40B4-BE49-F238E27FC236}">
                <a16:creationId xmlns:a16="http://schemas.microsoft.com/office/drawing/2014/main" id="{C2D0C9A1-C4B4-442E-AEB1-66F86F7B183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5AA8D41-5780-4F9D-89D5-EAB70DCA145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CA1C944-D850-4301-B67A-6BDE7D1CBF46}"/>
              </a:ext>
            </a:extLst>
          </p:cNvPr>
          <p:cNvSpPr>
            <a:spLocks noGrp="1"/>
          </p:cNvSpPr>
          <p:nvPr>
            <p:ph type="sldNum" sz="quarter" idx="4"/>
          </p:nvPr>
        </p:nvSpPr>
        <p:spPr/>
        <p:txBody>
          <a:bodyPr/>
          <a:lstStyle/>
          <a:p>
            <a:fld id="{28B83BC3-069B-46AF-A4E6-C99928E1A4FA}" type="slidenum">
              <a:rPr lang="en-US" smtClean="0"/>
              <a:pPr/>
              <a:t>239</a:t>
            </a:fld>
            <a:endParaRPr lang="en-US" dirty="0"/>
          </a:p>
        </p:txBody>
      </p:sp>
    </p:spTree>
    <p:custDataLst>
      <p:tags r:id="rId1"/>
    </p:custDataLst>
    <p:extLst>
      <p:ext uri="{BB962C8B-B14F-4D97-AF65-F5344CB8AC3E}">
        <p14:creationId xmlns:p14="http://schemas.microsoft.com/office/powerpoint/2010/main" val="31923272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Let us look at a simple example of a pizza delivery company that desires to meet customer expectations of on-time delivery.</a:t>
            </a:r>
          </a:p>
          <a:p>
            <a:pPr lvl="1"/>
            <a:r>
              <a:rPr lang="en-US" dirty="0"/>
              <a:t>Measure = on-time pizza deliveries </a:t>
            </a:r>
          </a:p>
          <a:p>
            <a:pPr lvl="2"/>
            <a:r>
              <a:rPr lang="en-US" dirty="0"/>
              <a:t>Y = percent of on-time deliveries</a:t>
            </a:r>
          </a:p>
          <a:p>
            <a:pPr lvl="1"/>
            <a:r>
              <a:rPr lang="en-US" dirty="0"/>
              <a:t>f(x) would be the x’s or factors that heavily influence timely deliveries </a:t>
            </a:r>
          </a:p>
          <a:p>
            <a:pPr lvl="2"/>
            <a:r>
              <a:rPr lang="en-US" dirty="0"/>
              <a:t>x1: might be traffic</a:t>
            </a:r>
          </a:p>
          <a:p>
            <a:pPr lvl="2"/>
            <a:r>
              <a:rPr lang="en-US" dirty="0"/>
              <a:t>x2: might be the number of deliveries per driver dispatch</a:t>
            </a:r>
          </a:p>
          <a:p>
            <a:pPr lvl="2"/>
            <a:r>
              <a:rPr lang="en-US" dirty="0"/>
              <a:t>x3: might be the accuracy of directions provided to the driver</a:t>
            </a:r>
          </a:p>
          <a:p>
            <a:pPr lvl="2"/>
            <a:r>
              <a:rPr lang="en-US" dirty="0"/>
              <a:t>x4: might be the reliability of the delivery vehicle</a:t>
            </a:r>
          </a:p>
          <a:p>
            <a:pPr lvl="2"/>
            <a:r>
              <a:rPr lang="en-US" dirty="0"/>
              <a:t>etc.</a:t>
            </a:r>
          </a:p>
          <a:p>
            <a:r>
              <a:rPr lang="en-US" dirty="0"/>
              <a:t>The statement Y = f(x) in this example will refer to the proven x’s determined through the steps of a Six Sigma project.</a:t>
            </a:r>
          </a:p>
          <a:p>
            <a:endParaRPr lang="en-US" dirty="0"/>
          </a:p>
        </p:txBody>
      </p:sp>
      <p:sp>
        <p:nvSpPr>
          <p:cNvPr id="7" name="Date Placeholder 6">
            <a:extLst>
              <a:ext uri="{FF2B5EF4-FFF2-40B4-BE49-F238E27FC236}">
                <a16:creationId xmlns:a16="http://schemas.microsoft.com/office/drawing/2014/main" id="{4472ACB6-6D75-4776-853B-02FAEA2C406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C7C8BBB-929D-4D6F-8FF5-9AE624D2B32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EFFE48D-29DD-454E-959A-4653BAE568C6}"/>
              </a:ext>
            </a:extLst>
          </p:cNvPr>
          <p:cNvSpPr>
            <a:spLocks noGrp="1"/>
          </p:cNvSpPr>
          <p:nvPr>
            <p:ph type="sldNum" sz="quarter" idx="4"/>
          </p:nvPr>
        </p:nvSpPr>
        <p:spPr/>
        <p:txBody>
          <a:bodyPr/>
          <a:lstStyle/>
          <a:p>
            <a:fld id="{28B83BC3-069B-46AF-A4E6-C99928E1A4FA}" type="slidenum">
              <a:rPr lang="en-US" smtClean="0"/>
              <a:pPr/>
              <a:t>24</a:t>
            </a:fld>
            <a:endParaRPr lang="en-US" dirty="0"/>
          </a:p>
        </p:txBody>
      </p:sp>
    </p:spTree>
    <p:custDataLst>
      <p:tags r:id="rId1"/>
    </p:custDataLst>
    <p:extLst>
      <p:ext uri="{BB962C8B-B14F-4D97-AF65-F5344CB8AC3E}">
        <p14:creationId xmlns:p14="http://schemas.microsoft.com/office/powerpoint/2010/main" val="72802449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 of 5S</a:t>
            </a:r>
          </a:p>
        </p:txBody>
      </p:sp>
      <p:sp>
        <p:nvSpPr>
          <p:cNvPr id="3" name="Content Placeholder 2"/>
          <p:cNvSpPr>
            <a:spLocks noGrp="1"/>
          </p:cNvSpPr>
          <p:nvPr>
            <p:ph idx="1"/>
          </p:nvPr>
        </p:nvSpPr>
        <p:spPr/>
        <p:txBody>
          <a:bodyPr>
            <a:normAutofit fontScale="92500" lnSpcReduction="20000"/>
          </a:bodyPr>
          <a:lstStyle/>
          <a:p>
            <a:r>
              <a:rPr lang="en-US" dirty="0"/>
              <a:t>Reduced waste</a:t>
            </a:r>
          </a:p>
          <a:p>
            <a:r>
              <a:rPr lang="en-US" dirty="0"/>
              <a:t>Reduced cost</a:t>
            </a:r>
          </a:p>
          <a:p>
            <a:r>
              <a:rPr lang="en-US" dirty="0"/>
              <a:t>Establish a work environment that is:</a:t>
            </a:r>
          </a:p>
          <a:p>
            <a:pPr lvl="1"/>
            <a:r>
              <a:rPr lang="en-US" dirty="0"/>
              <a:t>self-explaining</a:t>
            </a:r>
          </a:p>
          <a:p>
            <a:pPr lvl="1"/>
            <a:r>
              <a:rPr lang="en-US" dirty="0"/>
              <a:t>self-ordering</a:t>
            </a:r>
          </a:p>
          <a:p>
            <a:pPr lvl="1"/>
            <a:r>
              <a:rPr lang="en-US" dirty="0"/>
              <a:t>self-regulating</a:t>
            </a:r>
          </a:p>
          <a:p>
            <a:pPr lvl="1"/>
            <a:r>
              <a:rPr lang="en-US" dirty="0"/>
              <a:t>self-improving.</a:t>
            </a:r>
          </a:p>
          <a:p>
            <a:pPr lvl="1"/>
            <a:r>
              <a:rPr lang="en-US" dirty="0"/>
              <a:t>Where there is/are </a:t>
            </a:r>
            <a:r>
              <a:rPr lang="en-US" b="1" dirty="0">
                <a:solidFill>
                  <a:srgbClr val="182835"/>
                </a:solidFill>
              </a:rPr>
              <a:t>no more:</a:t>
            </a:r>
          </a:p>
          <a:p>
            <a:pPr lvl="2"/>
            <a:r>
              <a:rPr lang="en-US" dirty="0"/>
              <a:t>Wandering and/or searching</a:t>
            </a:r>
          </a:p>
          <a:p>
            <a:pPr lvl="2"/>
            <a:r>
              <a:rPr lang="en-US" dirty="0"/>
              <a:t>Waiting or delaying</a:t>
            </a:r>
          </a:p>
          <a:p>
            <a:pPr lvl="2"/>
            <a:r>
              <a:rPr lang="en-US" dirty="0"/>
              <a:t>Secret hiding spots for tools</a:t>
            </a:r>
          </a:p>
          <a:p>
            <a:pPr lvl="2"/>
            <a:r>
              <a:rPr lang="en-US" dirty="0"/>
              <a:t>Obstacles or detours</a:t>
            </a:r>
          </a:p>
          <a:p>
            <a:pPr lvl="2"/>
            <a:r>
              <a:rPr lang="en-US" dirty="0"/>
              <a:t>Extra pieces, parts, materials etc.</a:t>
            </a:r>
          </a:p>
          <a:p>
            <a:pPr lvl="2"/>
            <a:r>
              <a:rPr lang="en-US" dirty="0"/>
              <a:t>Injuries</a:t>
            </a:r>
          </a:p>
          <a:p>
            <a:pPr lvl="2"/>
            <a:r>
              <a:rPr lang="en-US" dirty="0"/>
              <a:t>Waste. </a:t>
            </a:r>
          </a:p>
        </p:txBody>
      </p:sp>
      <p:sp>
        <p:nvSpPr>
          <p:cNvPr id="6" name="Date Placeholder 5">
            <a:extLst>
              <a:ext uri="{FF2B5EF4-FFF2-40B4-BE49-F238E27FC236}">
                <a16:creationId xmlns:a16="http://schemas.microsoft.com/office/drawing/2014/main" id="{E0474E91-2D6F-4EA6-9BB3-AC405E12115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7FC689B-959F-4E88-9A4F-1EF5AA070AA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07C0FDD-5F7F-4C5D-BD3F-760D45072C68}"/>
              </a:ext>
            </a:extLst>
          </p:cNvPr>
          <p:cNvSpPr>
            <a:spLocks noGrp="1"/>
          </p:cNvSpPr>
          <p:nvPr>
            <p:ph type="sldNum" sz="quarter" idx="4"/>
          </p:nvPr>
        </p:nvSpPr>
        <p:spPr/>
        <p:txBody>
          <a:bodyPr/>
          <a:lstStyle/>
          <a:p>
            <a:fld id="{28B83BC3-069B-46AF-A4E6-C99928E1A4FA}" type="slidenum">
              <a:rPr lang="en-US" smtClean="0"/>
              <a:pPr/>
              <a:t>240</a:t>
            </a:fld>
            <a:endParaRPr lang="en-US" dirty="0"/>
          </a:p>
        </p:txBody>
      </p:sp>
    </p:spTree>
    <p:custDataLst>
      <p:tags r:id="rId1"/>
    </p:custDataLst>
    <p:extLst>
      <p:ext uri="{BB962C8B-B14F-4D97-AF65-F5344CB8AC3E}">
        <p14:creationId xmlns:p14="http://schemas.microsoft.com/office/powerpoint/2010/main" val="242068919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5S Systems</a:t>
            </a:r>
          </a:p>
        </p:txBody>
      </p:sp>
      <p:sp>
        <p:nvSpPr>
          <p:cNvPr id="3" name="Content Placeholder 2"/>
          <p:cNvSpPr>
            <a:spLocks noGrp="1"/>
          </p:cNvSpPr>
          <p:nvPr>
            <p:ph idx="1"/>
          </p:nvPr>
        </p:nvSpPr>
        <p:spPr/>
        <p:txBody>
          <a:bodyPr>
            <a:normAutofit/>
          </a:bodyPr>
          <a:lstStyle/>
          <a:p>
            <a:r>
              <a:rPr lang="en-US" dirty="0"/>
              <a:t>Reduced changeovers </a:t>
            </a:r>
          </a:p>
          <a:p>
            <a:r>
              <a:rPr lang="en-US" dirty="0"/>
              <a:t>Reduced defects</a:t>
            </a:r>
          </a:p>
          <a:p>
            <a:r>
              <a:rPr lang="en-US" dirty="0"/>
              <a:t>Reduced waste</a:t>
            </a:r>
          </a:p>
          <a:p>
            <a:r>
              <a:rPr lang="en-US" dirty="0"/>
              <a:t>Reduced delays </a:t>
            </a:r>
          </a:p>
          <a:p>
            <a:r>
              <a:rPr lang="en-US" dirty="0"/>
              <a:t>Reduced injuries </a:t>
            </a:r>
          </a:p>
          <a:p>
            <a:r>
              <a:rPr lang="en-US" dirty="0"/>
              <a:t>Reduced breakdowns </a:t>
            </a:r>
          </a:p>
          <a:p>
            <a:r>
              <a:rPr lang="en-US" dirty="0"/>
              <a:t>Reduced complaints</a:t>
            </a:r>
          </a:p>
          <a:p>
            <a:r>
              <a:rPr lang="en-US" dirty="0"/>
              <a:t>Reduced red ink</a:t>
            </a:r>
          </a:p>
          <a:p>
            <a:r>
              <a:rPr lang="en-US" dirty="0"/>
              <a:t>Higher quality</a:t>
            </a:r>
          </a:p>
          <a:p>
            <a:r>
              <a:rPr lang="en-US" dirty="0"/>
              <a:t>Lower costs</a:t>
            </a:r>
          </a:p>
          <a:p>
            <a:r>
              <a:rPr lang="en-US" dirty="0"/>
              <a:t>Safer work environment</a:t>
            </a:r>
          </a:p>
          <a:p>
            <a:r>
              <a:rPr lang="en-US" dirty="0"/>
              <a:t>Greater associate and equipment capacity.</a:t>
            </a:r>
          </a:p>
        </p:txBody>
      </p:sp>
      <p:sp>
        <p:nvSpPr>
          <p:cNvPr id="6" name="Date Placeholder 5">
            <a:extLst>
              <a:ext uri="{FF2B5EF4-FFF2-40B4-BE49-F238E27FC236}">
                <a16:creationId xmlns:a16="http://schemas.microsoft.com/office/drawing/2014/main" id="{222E98A0-3445-4630-9111-8F11FE6B848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20BC373-401C-46CC-A76C-4D537F5BE4A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93FF3FB-E05B-4DFF-B115-D59EDEA2D983}"/>
              </a:ext>
            </a:extLst>
          </p:cNvPr>
          <p:cNvSpPr>
            <a:spLocks noGrp="1"/>
          </p:cNvSpPr>
          <p:nvPr>
            <p:ph type="sldNum" sz="quarter" idx="4"/>
          </p:nvPr>
        </p:nvSpPr>
        <p:spPr/>
        <p:txBody>
          <a:bodyPr/>
          <a:lstStyle/>
          <a:p>
            <a:fld id="{28B83BC3-069B-46AF-A4E6-C99928E1A4FA}" type="slidenum">
              <a:rPr lang="en-US" smtClean="0"/>
              <a:pPr/>
              <a:t>241</a:t>
            </a:fld>
            <a:endParaRPr lang="en-US" dirty="0"/>
          </a:p>
        </p:txBody>
      </p:sp>
    </p:spTree>
    <p:custDataLst>
      <p:tags r:id="rId1"/>
    </p:custDataLst>
    <p:extLst>
      <p:ext uri="{BB962C8B-B14F-4D97-AF65-F5344CB8AC3E}">
        <p14:creationId xmlns:p14="http://schemas.microsoft.com/office/powerpoint/2010/main" val="54528292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Reported Results of 5S Systems</a:t>
            </a:r>
          </a:p>
        </p:txBody>
      </p:sp>
      <p:sp>
        <p:nvSpPr>
          <p:cNvPr id="3" name="Content Placeholder 2"/>
          <p:cNvSpPr>
            <a:spLocks noGrp="1"/>
          </p:cNvSpPr>
          <p:nvPr>
            <p:ph idx="1"/>
          </p:nvPr>
        </p:nvSpPr>
        <p:spPr>
          <a:xfrm>
            <a:off x="685800" y="1143000"/>
            <a:ext cx="9448800" cy="5486400"/>
          </a:xfrm>
        </p:spPr>
        <p:txBody>
          <a:bodyPr>
            <a:noAutofit/>
          </a:bodyPr>
          <a:lstStyle/>
          <a:p>
            <a:r>
              <a:rPr lang="en-US" dirty="0">
                <a:solidFill>
                  <a:srgbClr val="000000"/>
                </a:solidFill>
              </a:rPr>
              <a:t>Cut in floor space:				60%</a:t>
            </a:r>
          </a:p>
          <a:p>
            <a:r>
              <a:rPr lang="en-US" dirty="0"/>
              <a:t>Cut in flow distance:				80%</a:t>
            </a:r>
          </a:p>
          <a:p>
            <a:r>
              <a:rPr lang="en-US" dirty="0"/>
              <a:t>Cut in accidents:					70%</a:t>
            </a:r>
          </a:p>
          <a:p>
            <a:r>
              <a:rPr lang="en-US" dirty="0"/>
              <a:t>Cut in rack storage:				68%</a:t>
            </a:r>
          </a:p>
          <a:p>
            <a:r>
              <a:rPr lang="en-US" dirty="0"/>
              <a:t>Cut in number of forklifts:			45%</a:t>
            </a:r>
          </a:p>
          <a:p>
            <a:r>
              <a:rPr lang="en-US" dirty="0"/>
              <a:t>Cut in machine changeover time:		62%</a:t>
            </a:r>
          </a:p>
          <a:p>
            <a:r>
              <a:rPr lang="en-US" dirty="0"/>
              <a:t>Cut in annual physical inventory time:		50%</a:t>
            </a:r>
          </a:p>
          <a:p>
            <a:r>
              <a:rPr lang="en-US" dirty="0"/>
              <a:t>Cut in classroom training requirements:	55%</a:t>
            </a:r>
          </a:p>
          <a:p>
            <a:r>
              <a:rPr lang="en-US" dirty="0"/>
              <a:t>Cut in nonconformance in assembly:		96%</a:t>
            </a:r>
          </a:p>
          <a:p>
            <a:r>
              <a:rPr lang="en-US" dirty="0"/>
              <a:t>Increase in test yields:				50%</a:t>
            </a:r>
          </a:p>
          <a:p>
            <a:r>
              <a:rPr lang="en-US" dirty="0"/>
              <a:t>Late deliveries:					   0%</a:t>
            </a:r>
          </a:p>
          <a:p>
            <a:r>
              <a:rPr lang="en-US" dirty="0"/>
              <a:t>Increase in throughput:			            15%</a:t>
            </a:r>
          </a:p>
          <a:p>
            <a:endParaRPr lang="en-US" dirty="0"/>
          </a:p>
        </p:txBody>
      </p:sp>
      <p:sp>
        <p:nvSpPr>
          <p:cNvPr id="6" name="Date Placeholder 5">
            <a:extLst>
              <a:ext uri="{FF2B5EF4-FFF2-40B4-BE49-F238E27FC236}">
                <a16:creationId xmlns:a16="http://schemas.microsoft.com/office/drawing/2014/main" id="{56077419-0465-43EC-B2A1-1DA681FA07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CC95238-BF35-4714-ADB3-DE1B62E6E6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3FE98F0-2F71-4DB3-9BFE-573247101A52}"/>
              </a:ext>
            </a:extLst>
          </p:cNvPr>
          <p:cNvSpPr>
            <a:spLocks noGrp="1"/>
          </p:cNvSpPr>
          <p:nvPr>
            <p:ph type="sldNum" sz="quarter" idx="4"/>
          </p:nvPr>
        </p:nvSpPr>
        <p:spPr/>
        <p:txBody>
          <a:bodyPr/>
          <a:lstStyle/>
          <a:p>
            <a:fld id="{28B83BC3-069B-46AF-A4E6-C99928E1A4FA}" type="slidenum">
              <a:rPr lang="en-US" smtClean="0"/>
              <a:pPr/>
              <a:t>242</a:t>
            </a:fld>
            <a:endParaRPr lang="en-US" dirty="0"/>
          </a:p>
        </p:txBody>
      </p:sp>
    </p:spTree>
    <p:custDataLst>
      <p:tags r:id="rId1"/>
    </p:custDataLst>
    <p:extLst>
      <p:ext uri="{BB962C8B-B14F-4D97-AF65-F5344CB8AC3E}">
        <p14:creationId xmlns:p14="http://schemas.microsoft.com/office/powerpoint/2010/main" val="1670988594"/>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Sorting (Seiri)</a:t>
            </a:r>
          </a:p>
        </p:txBody>
      </p:sp>
      <p:sp>
        <p:nvSpPr>
          <p:cNvPr id="3" name="Content Placeholder 2"/>
          <p:cNvSpPr>
            <a:spLocks noGrp="1"/>
          </p:cNvSpPr>
          <p:nvPr>
            <p:ph idx="1"/>
          </p:nvPr>
        </p:nvSpPr>
        <p:spPr>
          <a:xfrm>
            <a:off x="3810000" y="1394012"/>
            <a:ext cx="7213600" cy="5486400"/>
          </a:xfrm>
        </p:spPr>
        <p:txBody>
          <a:bodyPr>
            <a:normAutofit/>
          </a:bodyPr>
          <a:lstStyle/>
          <a:p>
            <a:r>
              <a:rPr lang="en-US" dirty="0"/>
              <a:t>Go through all the tools, parts, equipment, supply, and material in the workplace.</a:t>
            </a:r>
          </a:p>
          <a:p>
            <a:endParaRPr lang="en-US" dirty="0"/>
          </a:p>
          <a:p>
            <a:r>
              <a:rPr lang="en-US" dirty="0"/>
              <a:t>Categorize them into two major groups: needed and unneeded.</a:t>
            </a:r>
          </a:p>
          <a:p>
            <a:endParaRPr lang="en-US" dirty="0"/>
          </a:p>
          <a:p>
            <a:r>
              <a:rPr lang="en-US" dirty="0"/>
              <a:t>Eliminate the unneeded items from the workplace. Dispose of or recycle those items.</a:t>
            </a:r>
          </a:p>
          <a:p>
            <a:endParaRPr lang="en-US" dirty="0"/>
          </a:p>
          <a:p>
            <a:r>
              <a:rPr lang="en-US" dirty="0"/>
              <a:t>Keep the needed items and sort them in the order of priority. </a:t>
            </a:r>
            <a:r>
              <a:rPr lang="en-US" b="1" dirty="0">
                <a:solidFill>
                  <a:srgbClr val="182835"/>
                </a:solidFill>
              </a:rPr>
              <a:t>When in doubt…throw it out!</a:t>
            </a:r>
          </a:p>
        </p:txBody>
      </p:sp>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990600" y="2090928"/>
            <a:ext cx="2438400" cy="2633472"/>
          </a:xfrm>
          <a:prstGeom prst="rect">
            <a:avLst/>
          </a:prstGeom>
        </p:spPr>
      </p:pic>
      <p:sp>
        <p:nvSpPr>
          <p:cNvPr id="6" name="Date Placeholder 5">
            <a:extLst>
              <a:ext uri="{FF2B5EF4-FFF2-40B4-BE49-F238E27FC236}">
                <a16:creationId xmlns:a16="http://schemas.microsoft.com/office/drawing/2014/main" id="{ED6FBD5F-783A-441A-B93C-3002E99CC36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80037CF-018D-4769-B61F-895C1F4D319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F0CADB8-8DD9-4A7D-A91F-4C771209C3AC}"/>
              </a:ext>
            </a:extLst>
          </p:cNvPr>
          <p:cNvSpPr>
            <a:spLocks noGrp="1"/>
          </p:cNvSpPr>
          <p:nvPr>
            <p:ph type="sldNum" sz="quarter" idx="4"/>
          </p:nvPr>
        </p:nvSpPr>
        <p:spPr/>
        <p:txBody>
          <a:bodyPr/>
          <a:lstStyle/>
          <a:p>
            <a:fld id="{28B83BC3-069B-46AF-A4E6-C99928E1A4FA}" type="slidenum">
              <a:rPr lang="en-US" smtClean="0"/>
              <a:pPr/>
              <a:t>243</a:t>
            </a:fld>
            <a:endParaRPr lang="en-US" dirty="0"/>
          </a:p>
        </p:txBody>
      </p:sp>
    </p:spTree>
    <p:custDataLst>
      <p:tags r:id="rId1"/>
    </p:custDataLst>
    <p:extLst>
      <p:ext uri="{BB962C8B-B14F-4D97-AF65-F5344CB8AC3E}">
        <p14:creationId xmlns:p14="http://schemas.microsoft.com/office/powerpoint/2010/main" val="362479165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Straightening (Seiton)</a:t>
            </a:r>
          </a:p>
        </p:txBody>
      </p:sp>
      <p:sp>
        <p:nvSpPr>
          <p:cNvPr id="3" name="Content Placeholder 2"/>
          <p:cNvSpPr>
            <a:spLocks noGrp="1"/>
          </p:cNvSpPr>
          <p:nvPr>
            <p:ph idx="1"/>
          </p:nvPr>
        </p:nvSpPr>
        <p:spPr>
          <a:xfrm>
            <a:off x="4114801" y="1447800"/>
            <a:ext cx="7010400" cy="5486400"/>
          </a:xfrm>
        </p:spPr>
        <p:txBody>
          <a:bodyPr>
            <a:noAutofit/>
          </a:bodyPr>
          <a:lstStyle/>
          <a:p>
            <a:r>
              <a:rPr lang="en-US" b="1" dirty="0">
                <a:solidFill>
                  <a:srgbClr val="182835"/>
                </a:solidFill>
              </a:rPr>
              <a:t>Straightening</a:t>
            </a:r>
            <a:r>
              <a:rPr lang="en-US" dirty="0">
                <a:solidFill>
                  <a:srgbClr val="182835"/>
                </a:solidFill>
              </a:rPr>
              <a:t> in 5S is also called </a:t>
            </a:r>
            <a:r>
              <a:rPr lang="en-US" b="1" dirty="0">
                <a:solidFill>
                  <a:srgbClr val="182835"/>
                </a:solidFill>
              </a:rPr>
              <a:t>setting in order.</a:t>
            </a:r>
            <a:endParaRPr lang="en-US" dirty="0">
              <a:solidFill>
                <a:srgbClr val="182835"/>
              </a:solidFill>
            </a:endParaRPr>
          </a:p>
          <a:p>
            <a:r>
              <a:rPr lang="en-US" dirty="0"/>
              <a:t>Label each needed item.</a:t>
            </a:r>
          </a:p>
          <a:p>
            <a:r>
              <a:rPr lang="en-US" dirty="0"/>
              <a:t>Store items at their best locations so that the workers can find them easily whenever they needed any item.</a:t>
            </a:r>
          </a:p>
          <a:p>
            <a:r>
              <a:rPr lang="en-US" dirty="0"/>
              <a:t>Reduce the motion and time required to locate and obtain any item whenever it is needed. </a:t>
            </a:r>
          </a:p>
          <a:p>
            <a:r>
              <a:rPr lang="en-US" dirty="0"/>
              <a:t>Promote an efficient work flow path.</a:t>
            </a:r>
          </a:p>
          <a:p>
            <a:r>
              <a:rPr lang="en-US" dirty="0"/>
              <a:t>Use visual aids like the tool board image on this page.</a:t>
            </a:r>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074" y="1905000"/>
            <a:ext cx="2767725"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00BB8010-257C-434E-AF82-F648BF39F47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6FD1C19-E2C6-46F8-A6D6-85CCEBA0D06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F3EDAB-0D21-4FEA-A420-FFB5BBFAA658}"/>
              </a:ext>
            </a:extLst>
          </p:cNvPr>
          <p:cNvSpPr>
            <a:spLocks noGrp="1"/>
          </p:cNvSpPr>
          <p:nvPr>
            <p:ph type="sldNum" sz="quarter" idx="4"/>
          </p:nvPr>
        </p:nvSpPr>
        <p:spPr/>
        <p:txBody>
          <a:bodyPr/>
          <a:lstStyle/>
          <a:p>
            <a:fld id="{28B83BC3-069B-46AF-A4E6-C99928E1A4FA}" type="slidenum">
              <a:rPr lang="en-US" smtClean="0"/>
              <a:pPr/>
              <a:t>244</a:t>
            </a:fld>
            <a:endParaRPr lang="en-US" dirty="0"/>
          </a:p>
        </p:txBody>
      </p:sp>
    </p:spTree>
    <p:custDataLst>
      <p:tags r:id="rId1"/>
    </p:custDataLst>
    <p:extLst>
      <p:ext uri="{BB962C8B-B14F-4D97-AF65-F5344CB8AC3E}">
        <p14:creationId xmlns:p14="http://schemas.microsoft.com/office/powerpoint/2010/main" val="374701285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Shining (Seiso)</a:t>
            </a:r>
          </a:p>
        </p:txBody>
      </p:sp>
      <p:sp>
        <p:nvSpPr>
          <p:cNvPr id="3" name="Content Placeholder 2"/>
          <p:cNvSpPr>
            <a:spLocks noGrp="1"/>
          </p:cNvSpPr>
          <p:nvPr>
            <p:ph idx="1"/>
          </p:nvPr>
        </p:nvSpPr>
        <p:spPr>
          <a:xfrm>
            <a:off x="4038600" y="1344706"/>
            <a:ext cx="7239000" cy="5486400"/>
          </a:xfrm>
        </p:spPr>
        <p:txBody>
          <a:bodyPr>
            <a:normAutofit/>
          </a:bodyPr>
          <a:lstStyle/>
          <a:p>
            <a:r>
              <a:rPr lang="en-US" b="1" dirty="0">
                <a:solidFill>
                  <a:srgbClr val="182835"/>
                </a:solidFill>
              </a:rPr>
              <a:t>Shining</a:t>
            </a:r>
            <a:r>
              <a:rPr lang="en-US" dirty="0">
                <a:solidFill>
                  <a:srgbClr val="182835"/>
                </a:solidFill>
              </a:rPr>
              <a:t> in 5S is also called </a:t>
            </a:r>
            <a:r>
              <a:rPr lang="en-US" b="1" dirty="0">
                <a:solidFill>
                  <a:srgbClr val="182835"/>
                </a:solidFill>
              </a:rPr>
              <a:t>sweeping</a:t>
            </a:r>
            <a:r>
              <a:rPr lang="en-US" dirty="0">
                <a:solidFill>
                  <a:srgbClr val="182835"/>
                </a:solidFill>
              </a:rPr>
              <a:t>.</a:t>
            </a:r>
          </a:p>
          <a:p>
            <a:endParaRPr lang="en-US" dirty="0">
              <a:solidFill>
                <a:srgbClr val="182835"/>
              </a:solidFill>
            </a:endParaRPr>
          </a:p>
          <a:p>
            <a:r>
              <a:rPr lang="en-US" dirty="0">
                <a:solidFill>
                  <a:srgbClr val="182835"/>
                </a:solidFill>
              </a:rPr>
              <a:t>Clean the workplace thoroughly.</a:t>
            </a:r>
          </a:p>
          <a:p>
            <a:endParaRPr lang="en-US" dirty="0">
              <a:solidFill>
                <a:srgbClr val="182835"/>
              </a:solidFill>
            </a:endParaRPr>
          </a:p>
          <a:p>
            <a:r>
              <a:rPr lang="en-US" dirty="0">
                <a:solidFill>
                  <a:srgbClr val="182835"/>
                </a:solidFill>
              </a:rPr>
              <a:t>Maintain the tidiness of the workplace.</a:t>
            </a:r>
          </a:p>
          <a:p>
            <a:endParaRPr lang="en-US" dirty="0">
              <a:solidFill>
                <a:srgbClr val="182835"/>
              </a:solidFill>
            </a:endParaRPr>
          </a:p>
          <a:p>
            <a:r>
              <a:rPr lang="en-US" dirty="0">
                <a:solidFill>
                  <a:srgbClr val="182835"/>
                </a:solidFill>
              </a:rPr>
              <a:t>Make sure every item is located at the specific location where it should be.</a:t>
            </a:r>
          </a:p>
          <a:p>
            <a:endParaRPr lang="en-US" dirty="0">
              <a:solidFill>
                <a:srgbClr val="182835"/>
              </a:solidFill>
            </a:endParaRPr>
          </a:p>
          <a:p>
            <a:r>
              <a:rPr lang="en-US" dirty="0">
                <a:solidFill>
                  <a:srgbClr val="182835"/>
                </a:solidFill>
              </a:rPr>
              <a:t>Create the ownership in the team to keep the work area clean and organized.</a:t>
            </a:r>
          </a:p>
          <a:p>
            <a:endParaRPr lang="en-US" dirty="0">
              <a:solidFill>
                <a:srgbClr val="182835"/>
              </a:solidFill>
            </a:endParaRPr>
          </a:p>
        </p:txBody>
      </p:sp>
      <p:pic>
        <p:nvPicPr>
          <p:cNvPr id="16386" name="Picture 2" descr="http://www.businessmagnet.co.uk/images/dunncleaning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2375" y="2895600"/>
            <a:ext cx="1809750" cy="1704976"/>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704B1911-5488-4CFC-8FFB-8124170C67C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9AA305F-3DB3-4A3E-9ABE-53DE0698B1C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FC93707-EFAB-4911-89AF-E9DA01D36C84}"/>
              </a:ext>
            </a:extLst>
          </p:cNvPr>
          <p:cNvSpPr>
            <a:spLocks noGrp="1"/>
          </p:cNvSpPr>
          <p:nvPr>
            <p:ph type="sldNum" sz="quarter" idx="4"/>
          </p:nvPr>
        </p:nvSpPr>
        <p:spPr/>
        <p:txBody>
          <a:bodyPr/>
          <a:lstStyle/>
          <a:p>
            <a:fld id="{28B83BC3-069B-46AF-A4E6-C99928E1A4FA}" type="slidenum">
              <a:rPr lang="en-US" smtClean="0"/>
              <a:pPr/>
              <a:t>245</a:t>
            </a:fld>
            <a:endParaRPr lang="en-US" dirty="0"/>
          </a:p>
        </p:txBody>
      </p:sp>
    </p:spTree>
    <p:custDataLst>
      <p:tags r:id="rId1"/>
    </p:custDataLst>
    <p:extLst>
      <p:ext uri="{BB962C8B-B14F-4D97-AF65-F5344CB8AC3E}">
        <p14:creationId xmlns:p14="http://schemas.microsoft.com/office/powerpoint/2010/main" val="256403435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Standardizing (Seiketsu)</a:t>
            </a:r>
          </a:p>
        </p:txBody>
      </p:sp>
      <p:sp>
        <p:nvSpPr>
          <p:cNvPr id="3" name="Content Placeholder 2"/>
          <p:cNvSpPr>
            <a:spLocks noGrp="1"/>
          </p:cNvSpPr>
          <p:nvPr>
            <p:ph idx="1"/>
          </p:nvPr>
        </p:nvSpPr>
        <p:spPr/>
        <p:txBody>
          <a:bodyPr>
            <a:normAutofit/>
          </a:bodyPr>
          <a:lstStyle/>
          <a:p>
            <a:r>
              <a:rPr lang="en-US" b="1" dirty="0">
                <a:solidFill>
                  <a:srgbClr val="182835"/>
                </a:solidFill>
              </a:rPr>
              <a:t>Standardize</a:t>
            </a:r>
            <a:r>
              <a:rPr lang="en-US" dirty="0">
                <a:solidFill>
                  <a:srgbClr val="182835"/>
                </a:solidFill>
              </a:rPr>
              <a:t> the workstation and the layout of tools, equipment and parts.</a:t>
            </a:r>
          </a:p>
          <a:p>
            <a:endParaRPr lang="en-US" dirty="0">
              <a:solidFill>
                <a:srgbClr val="182835"/>
              </a:solidFill>
            </a:endParaRPr>
          </a:p>
          <a:p>
            <a:r>
              <a:rPr lang="en-US" dirty="0">
                <a:solidFill>
                  <a:srgbClr val="182835"/>
                </a:solidFill>
              </a:rPr>
              <a:t>Create identical workstations with a consistent way of storing the items at their specific locations so that workers can be moved around to any workstation any time and perform the same task.</a:t>
            </a:r>
          </a:p>
          <a:p>
            <a:pPr marL="114300" indent="0">
              <a:buNone/>
            </a:pPr>
            <a:endParaRPr lang="en-US" dirty="0">
              <a:solidFill>
                <a:srgbClr val="182835"/>
              </a:solidFill>
            </a:endParaRPr>
          </a:p>
        </p:txBody>
      </p:sp>
      <p:sp>
        <p:nvSpPr>
          <p:cNvPr id="6" name="Date Placeholder 5">
            <a:extLst>
              <a:ext uri="{FF2B5EF4-FFF2-40B4-BE49-F238E27FC236}">
                <a16:creationId xmlns:a16="http://schemas.microsoft.com/office/drawing/2014/main" id="{A43C13F2-E2E4-4F8F-BA28-EEA16B02BF8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F648EE-013B-49FD-9B70-22BB4694882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C5DD011-9474-4782-83A5-99931BCC9794}"/>
              </a:ext>
            </a:extLst>
          </p:cNvPr>
          <p:cNvSpPr>
            <a:spLocks noGrp="1"/>
          </p:cNvSpPr>
          <p:nvPr>
            <p:ph type="sldNum" sz="quarter" idx="4"/>
          </p:nvPr>
        </p:nvSpPr>
        <p:spPr/>
        <p:txBody>
          <a:bodyPr/>
          <a:lstStyle/>
          <a:p>
            <a:fld id="{28B83BC3-069B-46AF-A4E6-C99928E1A4FA}" type="slidenum">
              <a:rPr lang="en-US" smtClean="0"/>
              <a:pPr/>
              <a:t>246</a:t>
            </a:fld>
            <a:endParaRPr lang="en-US" dirty="0"/>
          </a:p>
        </p:txBody>
      </p:sp>
    </p:spTree>
    <p:custDataLst>
      <p:tags r:id="rId1"/>
    </p:custDataLst>
    <p:extLst>
      <p:ext uri="{BB962C8B-B14F-4D97-AF65-F5344CB8AC3E}">
        <p14:creationId xmlns:p14="http://schemas.microsoft.com/office/powerpoint/2010/main" val="258406947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Sustaining (Shisuke)</a:t>
            </a:r>
          </a:p>
        </p:txBody>
      </p:sp>
      <p:sp>
        <p:nvSpPr>
          <p:cNvPr id="3" name="Content Placeholder 2"/>
          <p:cNvSpPr>
            <a:spLocks noGrp="1"/>
          </p:cNvSpPr>
          <p:nvPr>
            <p:ph idx="1"/>
          </p:nvPr>
        </p:nvSpPr>
        <p:spPr/>
        <p:txBody>
          <a:bodyPr>
            <a:normAutofit/>
          </a:bodyPr>
          <a:lstStyle/>
          <a:p>
            <a:r>
              <a:rPr lang="en-US" b="1" dirty="0">
                <a:solidFill>
                  <a:srgbClr val="182835"/>
                </a:solidFill>
              </a:rPr>
              <a:t>Sustaining</a:t>
            </a:r>
            <a:r>
              <a:rPr lang="en-US" dirty="0">
                <a:solidFill>
                  <a:srgbClr val="182835"/>
                </a:solidFill>
              </a:rPr>
              <a:t> in 5S is also called </a:t>
            </a:r>
            <a:r>
              <a:rPr lang="en-US" b="1" dirty="0">
                <a:solidFill>
                  <a:srgbClr val="182835"/>
                </a:solidFill>
              </a:rPr>
              <a:t>self-discipline</a:t>
            </a:r>
            <a:r>
              <a:rPr lang="en-US" dirty="0">
                <a:solidFill>
                  <a:srgbClr val="182835"/>
                </a:solidFill>
              </a:rPr>
              <a:t>.</a:t>
            </a:r>
          </a:p>
          <a:p>
            <a:r>
              <a:rPr lang="en-US" dirty="0">
                <a:solidFill>
                  <a:srgbClr val="182835"/>
                </a:solidFill>
              </a:rPr>
              <a:t>Create the culture in the team to follow the first four S’s consistently.</a:t>
            </a:r>
          </a:p>
          <a:p>
            <a:r>
              <a:rPr lang="en-US" dirty="0">
                <a:solidFill>
                  <a:srgbClr val="182835"/>
                </a:solidFill>
              </a:rPr>
              <a:t>Avoid falling back to the old ways of cluttered and unorganized work environment.</a:t>
            </a:r>
          </a:p>
          <a:p>
            <a:r>
              <a:rPr lang="en-US" dirty="0">
                <a:solidFill>
                  <a:srgbClr val="182835"/>
                </a:solidFill>
              </a:rPr>
              <a:t>Keep the momentum of optimizing the workplace.</a:t>
            </a:r>
          </a:p>
          <a:p>
            <a:r>
              <a:rPr lang="en-US" dirty="0">
                <a:solidFill>
                  <a:srgbClr val="182835"/>
                </a:solidFill>
              </a:rPr>
              <a:t>Promote innovations of workplace improvement.</a:t>
            </a:r>
          </a:p>
          <a:p>
            <a:r>
              <a:rPr lang="en-US" dirty="0">
                <a:solidFill>
                  <a:srgbClr val="182835"/>
                </a:solidFill>
              </a:rPr>
              <a:t>Sustain the first fours S’s using:</a:t>
            </a:r>
          </a:p>
          <a:p>
            <a:pPr lvl="1"/>
            <a:r>
              <a:rPr lang="en-US" dirty="0">
                <a:solidFill>
                  <a:srgbClr val="182835"/>
                </a:solidFill>
              </a:rPr>
              <a:t>5S Maps</a:t>
            </a:r>
          </a:p>
          <a:p>
            <a:pPr lvl="1"/>
            <a:r>
              <a:rPr lang="en-US" dirty="0">
                <a:solidFill>
                  <a:srgbClr val="182835"/>
                </a:solidFill>
              </a:rPr>
              <a:t>5S Schedules</a:t>
            </a:r>
          </a:p>
          <a:p>
            <a:pPr lvl="1"/>
            <a:r>
              <a:rPr lang="en-US" dirty="0">
                <a:solidFill>
                  <a:srgbClr val="182835"/>
                </a:solidFill>
              </a:rPr>
              <a:t>5S Job cycle charts</a:t>
            </a:r>
          </a:p>
          <a:p>
            <a:pPr lvl="1"/>
            <a:r>
              <a:rPr lang="en-US" dirty="0">
                <a:solidFill>
                  <a:srgbClr val="182835"/>
                </a:solidFill>
              </a:rPr>
              <a:t>Integration of regular work duties</a:t>
            </a:r>
          </a:p>
          <a:p>
            <a:pPr lvl="1"/>
            <a:r>
              <a:rPr lang="en-US" dirty="0">
                <a:solidFill>
                  <a:srgbClr val="182835"/>
                </a:solidFill>
              </a:rPr>
              <a:t>5S Blitz schedules</a:t>
            </a:r>
          </a:p>
          <a:p>
            <a:pPr lvl="1"/>
            <a:r>
              <a:rPr lang="en-US" dirty="0">
                <a:solidFill>
                  <a:srgbClr val="182835"/>
                </a:solidFill>
              </a:rPr>
              <a:t>Daily workplace scans.</a:t>
            </a:r>
          </a:p>
          <a:p>
            <a:endParaRPr lang="en-US" dirty="0">
              <a:solidFill>
                <a:srgbClr val="182835"/>
              </a:solidFill>
            </a:endParaRPr>
          </a:p>
        </p:txBody>
      </p:sp>
      <p:sp>
        <p:nvSpPr>
          <p:cNvPr id="6" name="Date Placeholder 5">
            <a:extLst>
              <a:ext uri="{FF2B5EF4-FFF2-40B4-BE49-F238E27FC236}">
                <a16:creationId xmlns:a16="http://schemas.microsoft.com/office/drawing/2014/main" id="{AA5E484A-2C31-4DDC-A70E-FA93C9722B9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4FC890E-27CF-47FC-89A0-0141218D8E2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F731338-81E3-41D8-9F97-49C1EFA55850}"/>
              </a:ext>
            </a:extLst>
          </p:cNvPr>
          <p:cNvSpPr>
            <a:spLocks noGrp="1"/>
          </p:cNvSpPr>
          <p:nvPr>
            <p:ph type="sldNum" sz="quarter" idx="4"/>
          </p:nvPr>
        </p:nvSpPr>
        <p:spPr/>
        <p:txBody>
          <a:bodyPr/>
          <a:lstStyle/>
          <a:p>
            <a:fld id="{28B83BC3-069B-46AF-A4E6-C99928E1A4FA}" type="slidenum">
              <a:rPr lang="en-US" smtClean="0"/>
              <a:pPr/>
              <a:t>247</a:t>
            </a:fld>
            <a:endParaRPr lang="en-US" dirty="0"/>
          </a:p>
        </p:txBody>
      </p:sp>
    </p:spTree>
    <p:custDataLst>
      <p:tags r:id="rId1"/>
    </p:custDataLst>
    <p:extLst>
      <p:ext uri="{BB962C8B-B14F-4D97-AF65-F5344CB8AC3E}">
        <p14:creationId xmlns:p14="http://schemas.microsoft.com/office/powerpoint/2010/main" val="1901240399"/>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Simplified Summary of 5S</a:t>
            </a:r>
          </a:p>
        </p:txBody>
      </p:sp>
      <p:sp>
        <p:nvSpPr>
          <p:cNvPr id="3" name="Content Placeholder 2"/>
          <p:cNvSpPr>
            <a:spLocks noGrp="1"/>
          </p:cNvSpPr>
          <p:nvPr>
            <p:ph idx="1"/>
          </p:nvPr>
        </p:nvSpPr>
        <p:spPr/>
        <p:txBody>
          <a:bodyPr>
            <a:normAutofit/>
          </a:bodyPr>
          <a:lstStyle/>
          <a:p>
            <a:pPr marL="571500" indent="-457200">
              <a:buFont typeface="+mj-lt"/>
              <a:buAutoNum type="arabicPeriod"/>
            </a:pPr>
            <a:r>
              <a:rPr lang="en-US" b="1" dirty="0">
                <a:solidFill>
                  <a:srgbClr val="182835"/>
                </a:solidFill>
              </a:rPr>
              <a:t>Sort</a:t>
            </a:r>
            <a:r>
              <a:rPr lang="en-US" dirty="0">
                <a:solidFill>
                  <a:srgbClr val="182835"/>
                </a:solidFill>
              </a:rPr>
              <a:t> – “when in doubt, move it out.”</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Set in Order</a:t>
            </a:r>
            <a:r>
              <a:rPr lang="en-US" dirty="0">
                <a:solidFill>
                  <a:srgbClr val="182835"/>
                </a:solidFill>
              </a:rPr>
              <a:t> – Organize all necessary tools, parts, and components of production. Use visual ordering techniques wherever possible.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Shine</a:t>
            </a:r>
            <a:r>
              <a:rPr lang="en-US" dirty="0">
                <a:solidFill>
                  <a:srgbClr val="182835"/>
                </a:solidFill>
              </a:rPr>
              <a:t> – Clean machines and/or work areas. Set regular cleaning schedules and responsibilities.</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Standardize</a:t>
            </a:r>
            <a:r>
              <a:rPr lang="en-US" dirty="0">
                <a:solidFill>
                  <a:srgbClr val="182835"/>
                </a:solidFill>
              </a:rPr>
              <a:t> – Solidify previous three steps, make 5S a regular part of the work environment and everyday life.</a:t>
            </a:r>
          </a:p>
          <a:p>
            <a:pPr marL="571500" indent="-457200">
              <a:buFont typeface="+mj-lt"/>
              <a:buAutoNum type="arabicPeriod"/>
            </a:pPr>
            <a:endParaRPr lang="en-US" b="1" dirty="0">
              <a:solidFill>
                <a:srgbClr val="182835"/>
              </a:solidFill>
            </a:endParaRPr>
          </a:p>
          <a:p>
            <a:pPr marL="571500" indent="-457200">
              <a:buFont typeface="+mj-lt"/>
              <a:buAutoNum type="arabicPeriod"/>
            </a:pPr>
            <a:r>
              <a:rPr lang="en-US" b="1" dirty="0">
                <a:solidFill>
                  <a:srgbClr val="182835"/>
                </a:solidFill>
              </a:rPr>
              <a:t>Sustain</a:t>
            </a:r>
            <a:r>
              <a:rPr lang="en-US" dirty="0">
                <a:solidFill>
                  <a:srgbClr val="182835"/>
                </a:solidFill>
              </a:rPr>
              <a:t> – Audit, manage, and comply with established 5S guidelines for your business or facility.</a:t>
            </a:r>
          </a:p>
          <a:p>
            <a:endParaRPr lang="en-US" dirty="0">
              <a:solidFill>
                <a:srgbClr val="182835"/>
              </a:solidFill>
            </a:endParaRPr>
          </a:p>
        </p:txBody>
      </p:sp>
      <p:sp>
        <p:nvSpPr>
          <p:cNvPr id="6" name="Date Placeholder 5">
            <a:extLst>
              <a:ext uri="{FF2B5EF4-FFF2-40B4-BE49-F238E27FC236}">
                <a16:creationId xmlns:a16="http://schemas.microsoft.com/office/drawing/2014/main" id="{15EFF3C1-5452-43B0-A424-3C4C78846EE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C574BA5-3F55-4166-A763-0E8C6631246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929C5E0-DB87-44C6-82F9-59A96F8D0A32}"/>
              </a:ext>
            </a:extLst>
          </p:cNvPr>
          <p:cNvSpPr>
            <a:spLocks noGrp="1"/>
          </p:cNvSpPr>
          <p:nvPr>
            <p:ph type="sldNum" sz="quarter" idx="4"/>
          </p:nvPr>
        </p:nvSpPr>
        <p:spPr/>
        <p:txBody>
          <a:bodyPr/>
          <a:lstStyle/>
          <a:p>
            <a:fld id="{28B83BC3-069B-46AF-A4E6-C99928E1A4FA}" type="slidenum">
              <a:rPr lang="en-US" smtClean="0"/>
              <a:pPr/>
              <a:t>248</a:t>
            </a:fld>
            <a:endParaRPr lang="en-US" dirty="0"/>
          </a:p>
        </p:txBody>
      </p:sp>
    </p:spTree>
    <p:custDataLst>
      <p:tags r:id="rId1"/>
    </p:custDataLst>
    <p:extLst>
      <p:ext uri="{BB962C8B-B14F-4D97-AF65-F5344CB8AC3E}">
        <p14:creationId xmlns:p14="http://schemas.microsoft.com/office/powerpoint/2010/main" val="486986174"/>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Five-S (5S)</a:t>
            </a:r>
          </a:p>
        </p:txBody>
      </p:sp>
      <p:sp>
        <p:nvSpPr>
          <p:cNvPr id="3" name="Content Placeholder 2"/>
          <p:cNvSpPr>
            <a:spLocks noGrp="1"/>
          </p:cNvSpPr>
          <p:nvPr>
            <p:ph idx="1"/>
          </p:nvPr>
        </p:nvSpPr>
        <p:spPr/>
        <p:txBody>
          <a:bodyPr/>
          <a:lstStyle/>
          <a:p>
            <a:r>
              <a:rPr lang="en-US" dirty="0"/>
              <a:t>A few words about 5S and the Lean Enterprise</a:t>
            </a:r>
          </a:p>
          <a:p>
            <a:pPr lvl="1"/>
            <a:endParaRPr lang="en-US" dirty="0"/>
          </a:p>
          <a:p>
            <a:pPr lvl="1"/>
            <a:r>
              <a:rPr lang="en-US" dirty="0"/>
              <a:t>As a method, 5S generates immediate improvements.</a:t>
            </a:r>
          </a:p>
          <a:p>
            <a:pPr lvl="1"/>
            <a:endParaRPr lang="en-US" dirty="0"/>
          </a:p>
          <a:p>
            <a:pPr lvl="1"/>
            <a:r>
              <a:rPr lang="en-US" dirty="0"/>
              <a:t>5S is one of many effective lean methods that create observable results.</a:t>
            </a:r>
          </a:p>
          <a:p>
            <a:pPr lvl="1"/>
            <a:endParaRPr lang="en-US" dirty="0"/>
          </a:p>
          <a:p>
            <a:pPr lvl="1"/>
            <a:r>
              <a:rPr lang="en-US" dirty="0"/>
              <a:t>It is tempting to implement 5S alone without considering the entire value stream.</a:t>
            </a:r>
          </a:p>
          <a:p>
            <a:pPr lvl="1"/>
            <a:endParaRPr lang="en-US" dirty="0"/>
          </a:p>
          <a:p>
            <a:pPr lvl="1"/>
            <a:r>
              <a:rPr lang="en-US" dirty="0"/>
              <a:t>However, it is advisable to consider a well-planned lean manufacturing approach to the entire production system.</a:t>
            </a:r>
          </a:p>
        </p:txBody>
      </p:sp>
      <p:sp>
        <p:nvSpPr>
          <p:cNvPr id="6" name="Date Placeholder 5">
            <a:extLst>
              <a:ext uri="{FF2B5EF4-FFF2-40B4-BE49-F238E27FC236}">
                <a16:creationId xmlns:a16="http://schemas.microsoft.com/office/drawing/2014/main" id="{2560F07F-E6AC-4AD0-B50A-46FA6B10ACC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E5A7865-80D4-4CF5-B5E1-3F9C206D9E7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5C06107-E97F-4BC8-A892-693BAD3B4E17}"/>
              </a:ext>
            </a:extLst>
          </p:cNvPr>
          <p:cNvSpPr>
            <a:spLocks noGrp="1"/>
          </p:cNvSpPr>
          <p:nvPr>
            <p:ph type="sldNum" sz="quarter" idx="4"/>
          </p:nvPr>
        </p:nvSpPr>
        <p:spPr/>
        <p:txBody>
          <a:bodyPr/>
          <a:lstStyle/>
          <a:p>
            <a:fld id="{28B83BC3-069B-46AF-A4E6-C99928E1A4FA}" type="slidenum">
              <a:rPr lang="en-US" smtClean="0"/>
              <a:pPr/>
              <a:t>249</a:t>
            </a:fld>
            <a:endParaRPr lang="en-US" dirty="0"/>
          </a:p>
        </p:txBody>
      </p:sp>
    </p:spTree>
    <p:custDataLst>
      <p:tags r:id="rId1"/>
    </p:custDataLst>
    <p:extLst>
      <p:ext uri="{BB962C8B-B14F-4D97-AF65-F5344CB8AC3E}">
        <p14:creationId xmlns:p14="http://schemas.microsoft.com/office/powerpoint/2010/main" val="3179217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a:xfrm>
            <a:off x="4085897" y="1394013"/>
            <a:ext cx="6174391" cy="5029200"/>
          </a:xfrm>
        </p:spPr>
        <p:txBody>
          <a:bodyPr>
            <a:normAutofit/>
          </a:bodyPr>
          <a:lstStyle/>
          <a:p>
            <a:r>
              <a:rPr lang="en-US" dirty="0"/>
              <a:t>With this approach, all potential x’s are evaluated throughout the DMAIC methodology.</a:t>
            </a:r>
          </a:p>
          <a:p>
            <a:pPr marL="114300" indent="0">
              <a:buNone/>
            </a:pPr>
            <a:endParaRPr lang="en-US" dirty="0"/>
          </a:p>
          <a:p>
            <a:r>
              <a:rPr lang="en-US" dirty="0"/>
              <a:t>The x’s should be narrowed down until the vital few x’s that significantly influence “on-time pizza deliveries” are identified!</a:t>
            </a:r>
          </a:p>
        </p:txBody>
      </p:sp>
      <p:grpSp>
        <p:nvGrpSpPr>
          <p:cNvPr id="9" name="Group 8"/>
          <p:cNvGrpSpPr/>
          <p:nvPr/>
        </p:nvGrpSpPr>
        <p:grpSpPr>
          <a:xfrm>
            <a:off x="1066800" y="1447800"/>
            <a:ext cx="2819400" cy="3533681"/>
            <a:chOff x="2743200" y="3019519"/>
            <a:chExt cx="2819400" cy="3533681"/>
          </a:xfrm>
        </p:grpSpPr>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3276600"/>
              <a:ext cx="2819400"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657600" y="6153090"/>
              <a:ext cx="914400" cy="400110"/>
            </a:xfrm>
            <a:prstGeom prst="rect">
              <a:avLst/>
            </a:prstGeom>
            <a:noFill/>
          </p:spPr>
          <p:txBody>
            <a:bodyPr wrap="square" rtlCol="0">
              <a:spAutoFit/>
            </a:bodyPr>
            <a:lstStyle/>
            <a:p>
              <a:pPr algn="ctr"/>
              <a:r>
                <a:rPr lang="en-US" sz="2000" b="1" dirty="0">
                  <a:solidFill>
                    <a:srgbClr val="00B050"/>
                  </a:solidFill>
                </a:rPr>
                <a:t>Y=f(x)</a:t>
              </a:r>
            </a:p>
          </p:txBody>
        </p:sp>
        <p:sp>
          <p:nvSpPr>
            <p:cNvPr id="8" name="TextBox 7"/>
            <p:cNvSpPr txBox="1"/>
            <p:nvPr/>
          </p:nvSpPr>
          <p:spPr>
            <a:xfrm>
              <a:off x="4155528" y="3987318"/>
              <a:ext cx="533400" cy="369332"/>
            </a:xfrm>
            <a:prstGeom prst="rect">
              <a:avLst/>
            </a:prstGeom>
            <a:noFill/>
          </p:spPr>
          <p:txBody>
            <a:bodyPr wrap="square" rtlCol="0">
              <a:spAutoFit/>
            </a:bodyPr>
            <a:lstStyle/>
            <a:p>
              <a:pPr algn="ctr"/>
              <a:r>
                <a:rPr lang="en-US" b="1" dirty="0">
                  <a:solidFill>
                    <a:srgbClr val="FFFF00"/>
                  </a:solidFill>
                </a:rPr>
                <a:t>X</a:t>
              </a:r>
              <a:r>
                <a:rPr lang="en-US" b="1" baseline="-25000" dirty="0">
                  <a:solidFill>
                    <a:srgbClr val="FFFF00"/>
                  </a:solidFill>
                </a:rPr>
                <a:t>8</a:t>
              </a:r>
            </a:p>
          </p:txBody>
        </p:sp>
        <p:sp>
          <p:nvSpPr>
            <p:cNvPr id="10" name="TextBox 9"/>
            <p:cNvSpPr txBox="1"/>
            <p:nvPr/>
          </p:nvSpPr>
          <p:spPr>
            <a:xfrm>
              <a:off x="3808687" y="4685409"/>
              <a:ext cx="533400" cy="369332"/>
            </a:xfrm>
            <a:prstGeom prst="rect">
              <a:avLst/>
            </a:prstGeom>
            <a:noFill/>
          </p:spPr>
          <p:txBody>
            <a:bodyPr wrap="square" rtlCol="0">
              <a:spAutoFit/>
            </a:bodyPr>
            <a:lstStyle/>
            <a:p>
              <a:pPr algn="ctr"/>
              <a:r>
                <a:rPr lang="en-US" b="1" dirty="0">
                  <a:solidFill>
                    <a:srgbClr val="A60A79"/>
                  </a:solidFill>
                </a:rPr>
                <a:t>X</a:t>
              </a:r>
              <a:r>
                <a:rPr lang="en-US" b="1" baseline="-25000" dirty="0">
                  <a:solidFill>
                    <a:srgbClr val="A60A79"/>
                  </a:solidFill>
                </a:rPr>
                <a:t>6</a:t>
              </a:r>
            </a:p>
          </p:txBody>
        </p:sp>
        <p:sp>
          <p:nvSpPr>
            <p:cNvPr id="11" name="TextBox 10"/>
            <p:cNvSpPr txBox="1"/>
            <p:nvPr/>
          </p:nvSpPr>
          <p:spPr>
            <a:xfrm>
              <a:off x="3390900" y="4135509"/>
              <a:ext cx="533400" cy="369332"/>
            </a:xfrm>
            <a:prstGeom prst="rect">
              <a:avLst/>
            </a:prstGeom>
            <a:noFill/>
          </p:spPr>
          <p:txBody>
            <a:bodyPr wrap="square" rtlCol="0">
              <a:spAutoFit/>
            </a:bodyPr>
            <a:lstStyle/>
            <a:p>
              <a:pPr algn="ctr"/>
              <a:r>
                <a:rPr lang="en-US" b="1" dirty="0">
                  <a:solidFill>
                    <a:srgbClr val="FF0000"/>
                  </a:solidFill>
                </a:rPr>
                <a:t>X</a:t>
              </a:r>
              <a:r>
                <a:rPr lang="en-US" b="1" baseline="-25000" dirty="0">
                  <a:solidFill>
                    <a:srgbClr val="FF0000"/>
                  </a:solidFill>
                </a:rPr>
                <a:t>1</a:t>
              </a:r>
            </a:p>
          </p:txBody>
        </p:sp>
        <p:sp>
          <p:nvSpPr>
            <p:cNvPr id="12" name="TextBox 11"/>
            <p:cNvSpPr txBox="1"/>
            <p:nvPr/>
          </p:nvSpPr>
          <p:spPr>
            <a:xfrm>
              <a:off x="4657397" y="3405150"/>
              <a:ext cx="533400" cy="369332"/>
            </a:xfrm>
            <a:prstGeom prst="rect">
              <a:avLst/>
            </a:prstGeom>
            <a:noFill/>
          </p:spPr>
          <p:txBody>
            <a:bodyPr wrap="square" rtlCol="0">
              <a:spAutoFit/>
            </a:bodyPr>
            <a:lstStyle/>
            <a:p>
              <a:pPr algn="ctr"/>
              <a:r>
                <a:rPr lang="en-US" b="1" dirty="0">
                  <a:solidFill>
                    <a:schemeClr val="accent4"/>
                  </a:solidFill>
                </a:rPr>
                <a:t>X</a:t>
              </a:r>
              <a:r>
                <a:rPr lang="en-US" b="1" baseline="-25000" dirty="0">
                  <a:solidFill>
                    <a:schemeClr val="accent4"/>
                  </a:solidFill>
                </a:rPr>
                <a:t>5</a:t>
              </a:r>
            </a:p>
          </p:txBody>
        </p:sp>
        <p:sp>
          <p:nvSpPr>
            <p:cNvPr id="13" name="TextBox 12"/>
            <p:cNvSpPr txBox="1"/>
            <p:nvPr/>
          </p:nvSpPr>
          <p:spPr>
            <a:xfrm>
              <a:off x="3390900" y="3360371"/>
              <a:ext cx="533400" cy="369332"/>
            </a:xfrm>
            <a:prstGeom prst="rect">
              <a:avLst/>
            </a:prstGeom>
            <a:noFill/>
          </p:spPr>
          <p:txBody>
            <a:bodyPr wrap="square" rtlCol="0">
              <a:spAutoFit/>
            </a:bodyPr>
            <a:lstStyle/>
            <a:p>
              <a:pPr algn="ctr"/>
              <a:r>
                <a:rPr lang="en-US" b="1" dirty="0">
                  <a:solidFill>
                    <a:schemeClr val="bg1"/>
                  </a:solidFill>
                </a:rPr>
                <a:t>X</a:t>
              </a:r>
              <a:r>
                <a:rPr lang="en-US" b="1" baseline="-25000" dirty="0">
                  <a:solidFill>
                    <a:schemeClr val="bg1"/>
                  </a:solidFill>
                </a:rPr>
                <a:t>7</a:t>
              </a:r>
            </a:p>
          </p:txBody>
        </p:sp>
        <p:sp>
          <p:nvSpPr>
            <p:cNvPr id="14" name="TextBox 13"/>
            <p:cNvSpPr txBox="1"/>
            <p:nvPr/>
          </p:nvSpPr>
          <p:spPr>
            <a:xfrm>
              <a:off x="3924300" y="3434677"/>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4</a:t>
              </a:r>
            </a:p>
          </p:txBody>
        </p:sp>
        <p:sp>
          <p:nvSpPr>
            <p:cNvPr id="15" name="TextBox 14"/>
            <p:cNvSpPr txBox="1"/>
            <p:nvPr/>
          </p:nvSpPr>
          <p:spPr>
            <a:xfrm>
              <a:off x="3694387" y="3035818"/>
              <a:ext cx="533400" cy="369332"/>
            </a:xfrm>
            <a:prstGeom prst="rect">
              <a:avLst/>
            </a:prstGeom>
            <a:noFill/>
          </p:spPr>
          <p:txBody>
            <a:bodyPr wrap="square" rtlCol="0">
              <a:spAutoFit/>
            </a:bodyPr>
            <a:lstStyle/>
            <a:p>
              <a:pPr algn="ctr"/>
              <a:r>
                <a:rPr lang="en-US" b="1" dirty="0"/>
                <a:t>X</a:t>
              </a:r>
              <a:r>
                <a:rPr lang="en-US" b="1" baseline="-25000" dirty="0"/>
                <a:t>3</a:t>
              </a:r>
            </a:p>
          </p:txBody>
        </p:sp>
        <p:sp>
          <p:nvSpPr>
            <p:cNvPr id="16" name="TextBox 15"/>
            <p:cNvSpPr txBox="1"/>
            <p:nvPr/>
          </p:nvSpPr>
          <p:spPr>
            <a:xfrm>
              <a:off x="4300045" y="3019519"/>
              <a:ext cx="533400" cy="369332"/>
            </a:xfrm>
            <a:prstGeom prst="rect">
              <a:avLst/>
            </a:prstGeom>
            <a:noFill/>
          </p:spPr>
          <p:txBody>
            <a:bodyPr wrap="square" rtlCol="0">
              <a:spAutoFit/>
            </a:bodyPr>
            <a:lstStyle/>
            <a:p>
              <a:pPr algn="ctr"/>
              <a:r>
                <a:rPr lang="en-US" b="1" dirty="0">
                  <a:solidFill>
                    <a:srgbClr val="00B050"/>
                  </a:solidFill>
                </a:rPr>
                <a:t>X</a:t>
              </a:r>
              <a:r>
                <a:rPr lang="en-US" b="1" baseline="-25000" dirty="0">
                  <a:solidFill>
                    <a:srgbClr val="00B050"/>
                  </a:solidFill>
                </a:rPr>
                <a:t>2</a:t>
              </a:r>
            </a:p>
          </p:txBody>
        </p:sp>
        <p:cxnSp>
          <p:nvCxnSpPr>
            <p:cNvPr id="17" name="Straight Arrow Connector 16"/>
            <p:cNvCxnSpPr>
              <a:endCxn id="7" idx="0"/>
            </p:cNvCxnSpPr>
            <p:nvPr/>
          </p:nvCxnSpPr>
          <p:spPr>
            <a:xfrm>
              <a:off x="4114800" y="5695890"/>
              <a:ext cx="0" cy="4572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6" name="Date Placeholder 5">
            <a:extLst>
              <a:ext uri="{FF2B5EF4-FFF2-40B4-BE49-F238E27FC236}">
                <a16:creationId xmlns:a16="http://schemas.microsoft.com/office/drawing/2014/main" id="{874402A1-45E9-43F1-BCE0-9A3E6D8B75F1}"/>
              </a:ext>
            </a:extLst>
          </p:cNvPr>
          <p:cNvSpPr>
            <a:spLocks noGrp="1"/>
          </p:cNvSpPr>
          <p:nvPr>
            <p:ph type="dt" sz="half" idx="2"/>
          </p:nvPr>
        </p:nvSpPr>
        <p:spPr/>
        <p:txBody>
          <a:bodyPr/>
          <a:lstStyle/>
          <a:p>
            <a:r>
              <a:rPr lang="en-US"/>
              <a:t>Lean Six Sigma Training - MTB</a:t>
            </a:r>
            <a:endParaRPr lang="en-US" sz="1600" dirty="0"/>
          </a:p>
        </p:txBody>
      </p:sp>
      <p:sp>
        <p:nvSpPr>
          <p:cNvPr id="21" name="Footer Placeholder 20">
            <a:extLst>
              <a:ext uri="{FF2B5EF4-FFF2-40B4-BE49-F238E27FC236}">
                <a16:creationId xmlns:a16="http://schemas.microsoft.com/office/drawing/2014/main" id="{4C703281-852B-41DC-8A9E-9A49F6863A80}"/>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D8752968-4BDB-43E3-B550-ECB03925FD5E}"/>
              </a:ext>
            </a:extLst>
          </p:cNvPr>
          <p:cNvSpPr>
            <a:spLocks noGrp="1"/>
          </p:cNvSpPr>
          <p:nvPr>
            <p:ph type="sldNum" sz="quarter" idx="4"/>
          </p:nvPr>
        </p:nvSpPr>
        <p:spPr/>
        <p:txBody>
          <a:bodyPr/>
          <a:lstStyle/>
          <a:p>
            <a:fld id="{28B83BC3-069B-46AF-A4E6-C99928E1A4FA}" type="slidenum">
              <a:rPr lang="en-US" smtClean="0"/>
              <a:pPr/>
              <a:t>25</a:t>
            </a:fld>
            <a:endParaRPr lang="en-US" dirty="0"/>
          </a:p>
        </p:txBody>
      </p:sp>
    </p:spTree>
    <p:custDataLst>
      <p:tags r:id="rId1"/>
    </p:custDataLst>
    <p:extLst>
      <p:ext uri="{BB962C8B-B14F-4D97-AF65-F5344CB8AC3E}">
        <p14:creationId xmlns:p14="http://schemas.microsoft.com/office/powerpoint/2010/main" val="149155474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2.0 Measure Phase</a:t>
            </a:r>
          </a:p>
        </p:txBody>
      </p:sp>
      <p:sp>
        <p:nvSpPr>
          <p:cNvPr id="8" name="Date Placeholder 7">
            <a:extLst>
              <a:ext uri="{FF2B5EF4-FFF2-40B4-BE49-F238E27FC236}">
                <a16:creationId xmlns:a16="http://schemas.microsoft.com/office/drawing/2014/main" id="{119A23F1-50A2-46C1-836B-7FFE35B423F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7C9889E-2163-4E48-95AB-FB736730155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A1F421A-5100-402C-BE94-4B7CE027FD17}"/>
              </a:ext>
            </a:extLst>
          </p:cNvPr>
          <p:cNvSpPr>
            <a:spLocks noGrp="1"/>
          </p:cNvSpPr>
          <p:nvPr>
            <p:ph type="sldNum" sz="quarter" idx="4"/>
          </p:nvPr>
        </p:nvSpPr>
        <p:spPr/>
        <p:txBody>
          <a:bodyPr/>
          <a:lstStyle/>
          <a:p>
            <a:fld id="{28B83BC3-069B-46AF-A4E6-C99928E1A4FA}" type="slidenum">
              <a:rPr lang="en-US" smtClean="0"/>
              <a:pPr/>
              <a:t>250</a:t>
            </a:fld>
            <a:endParaRPr lang="en-US" dirty="0"/>
          </a:p>
        </p:txBody>
      </p:sp>
    </p:spTree>
    <p:custDataLst>
      <p:tags r:id="rId1"/>
    </p:custDataLst>
    <p:extLst>
      <p:ext uri="{BB962C8B-B14F-4D97-AF65-F5344CB8AC3E}">
        <p14:creationId xmlns:p14="http://schemas.microsoft.com/office/powerpoint/2010/main" val="313166490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Date Placeholder 5">
            <a:extLst>
              <a:ext uri="{FF2B5EF4-FFF2-40B4-BE49-F238E27FC236}">
                <a16:creationId xmlns:a16="http://schemas.microsoft.com/office/drawing/2014/main" id="{5322EAC0-7571-49C6-B50D-50CCC4EBE73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1D14CEA-62E2-4065-8B29-2217880172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DE6668E-5E3C-4262-BFF5-02D60405F590}"/>
              </a:ext>
            </a:extLst>
          </p:cNvPr>
          <p:cNvSpPr>
            <a:spLocks noGrp="1"/>
          </p:cNvSpPr>
          <p:nvPr>
            <p:ph type="sldNum" sz="quarter" idx="4"/>
          </p:nvPr>
        </p:nvSpPr>
        <p:spPr/>
        <p:txBody>
          <a:bodyPr/>
          <a:lstStyle/>
          <a:p>
            <a:fld id="{28B83BC3-069B-46AF-A4E6-C99928E1A4FA}" type="slidenum">
              <a:rPr lang="en-US" smtClean="0"/>
              <a:pPr/>
              <a:t>251</a:t>
            </a:fld>
            <a:endParaRPr lang="en-US" dirty="0"/>
          </a:p>
        </p:txBody>
      </p:sp>
    </p:spTree>
    <p:custDataLst>
      <p:tags r:id="rId1"/>
    </p:custDataLst>
    <p:extLst>
      <p:ext uri="{BB962C8B-B14F-4D97-AF65-F5344CB8AC3E}">
        <p14:creationId xmlns:p14="http://schemas.microsoft.com/office/powerpoint/2010/main" val="14760564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 Process Definition</a:t>
            </a:r>
          </a:p>
        </p:txBody>
      </p:sp>
      <p:sp>
        <p:nvSpPr>
          <p:cNvPr id="8" name="Date Placeholder 7">
            <a:extLst>
              <a:ext uri="{FF2B5EF4-FFF2-40B4-BE49-F238E27FC236}">
                <a16:creationId xmlns:a16="http://schemas.microsoft.com/office/drawing/2014/main" id="{68450C8E-F5E1-4B3D-87DF-98374F0E443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1D7BCF7-0617-40A8-B110-ED957C45229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EAE9973-1A2F-4742-926D-5ABFF3D894FD}"/>
              </a:ext>
            </a:extLst>
          </p:cNvPr>
          <p:cNvSpPr>
            <a:spLocks noGrp="1"/>
          </p:cNvSpPr>
          <p:nvPr>
            <p:ph type="sldNum" sz="quarter" idx="4"/>
          </p:nvPr>
        </p:nvSpPr>
        <p:spPr/>
        <p:txBody>
          <a:bodyPr/>
          <a:lstStyle/>
          <a:p>
            <a:fld id="{28B83BC3-069B-46AF-A4E6-C99928E1A4FA}" type="slidenum">
              <a:rPr lang="en-US" smtClean="0"/>
              <a:pPr/>
              <a:t>252</a:t>
            </a:fld>
            <a:endParaRPr lang="en-US" dirty="0"/>
          </a:p>
        </p:txBody>
      </p:sp>
    </p:spTree>
    <p:custDataLst>
      <p:tags r:id="rId1"/>
    </p:custDataLst>
    <p:extLst>
      <p:ext uri="{BB962C8B-B14F-4D97-AF65-F5344CB8AC3E}">
        <p14:creationId xmlns:p14="http://schemas.microsoft.com/office/powerpoint/2010/main" val="151738745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t>2.1 Process Definition</a:t>
            </a:r>
          </a:p>
          <a:p>
            <a:pPr marL="114300" indent="0">
              <a:buNone/>
            </a:pPr>
            <a:r>
              <a:rPr lang="en-US" sz="1600" dirty="0"/>
              <a:t>   2.1.1 Cause and Effect Diagrams</a:t>
            </a:r>
          </a:p>
          <a:p>
            <a:pPr marL="114300" indent="0">
              <a:buNone/>
            </a:pPr>
            <a:r>
              <a:rPr lang="en-US" sz="1600" dirty="0"/>
              <a:t>   2.1.2 Cause and Effects Matrix</a:t>
            </a:r>
          </a:p>
          <a:p>
            <a:pPr marL="114300" indent="0">
              <a:buNone/>
            </a:pPr>
            <a:r>
              <a:rPr lang="en-US" sz="1600" dirty="0"/>
              <a:t>   2.1.3 Process Mapping</a:t>
            </a:r>
          </a:p>
          <a:p>
            <a:pPr marL="114300" indent="0">
              <a:buNone/>
            </a:pPr>
            <a:r>
              <a:rPr lang="en-US" sz="1600" dirty="0"/>
              <a:t>   2.1.4 FMEA: Failure Modes &amp; Effects Analysis</a:t>
            </a:r>
          </a:p>
          <a:p>
            <a:pPr marL="114300" indent="0">
              <a:buNone/>
            </a:pPr>
            <a:r>
              <a:rPr lang="en-US" sz="1600" dirty="0"/>
              <a:t>   2.1.5 Theory of Constraints</a:t>
            </a:r>
          </a:p>
          <a:p>
            <a:pPr marL="114300" indent="0">
              <a:buNone/>
            </a:pPr>
            <a:endParaRPr lang="en-US" sz="1600" b="1" dirty="0"/>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Date Placeholder 5">
            <a:extLst>
              <a:ext uri="{FF2B5EF4-FFF2-40B4-BE49-F238E27FC236}">
                <a16:creationId xmlns:a16="http://schemas.microsoft.com/office/drawing/2014/main" id="{78C67314-18A1-49C0-AE04-E79098D4015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EABC63-661F-4B70-9679-1C1470D83B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095797-C662-4CF0-B913-D00FF9F700E2}"/>
              </a:ext>
            </a:extLst>
          </p:cNvPr>
          <p:cNvSpPr>
            <a:spLocks noGrp="1"/>
          </p:cNvSpPr>
          <p:nvPr>
            <p:ph type="sldNum" sz="quarter" idx="4"/>
          </p:nvPr>
        </p:nvSpPr>
        <p:spPr/>
        <p:txBody>
          <a:bodyPr/>
          <a:lstStyle/>
          <a:p>
            <a:fld id="{28B83BC3-069B-46AF-A4E6-C99928E1A4FA}" type="slidenum">
              <a:rPr lang="en-US" smtClean="0"/>
              <a:pPr/>
              <a:t>253</a:t>
            </a:fld>
            <a:endParaRPr lang="en-US" dirty="0"/>
          </a:p>
        </p:txBody>
      </p:sp>
    </p:spTree>
    <p:custDataLst>
      <p:tags r:id="rId1"/>
    </p:custDataLst>
    <p:extLst>
      <p:ext uri="{BB962C8B-B14F-4D97-AF65-F5344CB8AC3E}">
        <p14:creationId xmlns:p14="http://schemas.microsoft.com/office/powerpoint/2010/main" val="15415725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2.1.1 Cause and Effect Diagram</a:t>
            </a:r>
            <a:endParaRPr lang="en-US" sz="2400" dirty="0"/>
          </a:p>
        </p:txBody>
      </p:sp>
      <p:sp>
        <p:nvSpPr>
          <p:cNvPr id="8" name="Date Placeholder 7">
            <a:extLst>
              <a:ext uri="{FF2B5EF4-FFF2-40B4-BE49-F238E27FC236}">
                <a16:creationId xmlns:a16="http://schemas.microsoft.com/office/drawing/2014/main" id="{81712BC7-B77C-4C88-92CA-81563F3571F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450F0A2-FA0D-48FC-B4B2-2119B1CEFF8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3D6888E-D92A-4D6D-A583-092D94CB0A8E}"/>
              </a:ext>
            </a:extLst>
          </p:cNvPr>
          <p:cNvSpPr>
            <a:spLocks noGrp="1"/>
          </p:cNvSpPr>
          <p:nvPr>
            <p:ph type="sldNum" sz="quarter" idx="4"/>
          </p:nvPr>
        </p:nvSpPr>
        <p:spPr/>
        <p:txBody>
          <a:bodyPr/>
          <a:lstStyle/>
          <a:p>
            <a:fld id="{28B83BC3-069B-46AF-A4E6-C99928E1A4FA}" type="slidenum">
              <a:rPr lang="en-US" smtClean="0"/>
              <a:pPr/>
              <a:t>254</a:t>
            </a:fld>
            <a:endParaRPr lang="en-US" dirty="0"/>
          </a:p>
        </p:txBody>
      </p:sp>
    </p:spTree>
    <p:custDataLst>
      <p:tags r:id="rId1"/>
    </p:custDataLst>
    <p:extLst>
      <p:ext uri="{BB962C8B-B14F-4D97-AF65-F5344CB8AC3E}">
        <p14:creationId xmlns:p14="http://schemas.microsoft.com/office/powerpoint/2010/main" val="52240550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096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4114800"/>
            <a:ext cx="5714792"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a:t>What is a Cause and Effect Diagram?</a:t>
            </a:r>
          </a:p>
        </p:txBody>
      </p:sp>
      <p:sp>
        <p:nvSpPr>
          <p:cNvPr id="3" name="Content Placeholder 2"/>
          <p:cNvSpPr>
            <a:spLocks noGrp="1"/>
          </p:cNvSpPr>
          <p:nvPr>
            <p:ph idx="1"/>
          </p:nvPr>
        </p:nvSpPr>
        <p:spPr/>
        <p:txBody>
          <a:bodyPr>
            <a:normAutofit/>
          </a:bodyPr>
          <a:lstStyle/>
          <a:p>
            <a:r>
              <a:rPr lang="en-US" dirty="0"/>
              <a:t>A </a:t>
            </a:r>
            <a:r>
              <a:rPr lang="en-US" b="1" dirty="0"/>
              <a:t>cause and effect diagram </a:t>
            </a:r>
            <a:r>
              <a:rPr lang="en-US" dirty="0"/>
              <a:t>is also called a </a:t>
            </a:r>
            <a:r>
              <a:rPr lang="en-US" i="1" dirty="0"/>
              <a:t>Fishbone Diagram </a:t>
            </a:r>
            <a:r>
              <a:rPr lang="en-US" dirty="0"/>
              <a:t>or </a:t>
            </a:r>
            <a:r>
              <a:rPr lang="en-US" i="1" dirty="0"/>
              <a:t>Ishikawa Diagram</a:t>
            </a:r>
            <a:r>
              <a:rPr lang="en-US" dirty="0"/>
              <a:t>. It was created by Kaoru Ishikawa and is used to identify, organize, and display the potential causes of a specific effect or event in a graphical way similar to a fishbone.</a:t>
            </a:r>
          </a:p>
          <a:p>
            <a:r>
              <a:rPr lang="en-US" dirty="0"/>
              <a:t>It illustrates the relationship between one specified event (output) and its categorized potential causes (inputs) in a visual and systematic way.</a:t>
            </a:r>
          </a:p>
        </p:txBody>
      </p:sp>
      <p:sp>
        <p:nvSpPr>
          <p:cNvPr id="9" name="Date Placeholder 8">
            <a:extLst>
              <a:ext uri="{FF2B5EF4-FFF2-40B4-BE49-F238E27FC236}">
                <a16:creationId xmlns:a16="http://schemas.microsoft.com/office/drawing/2014/main" id="{F743C526-C19A-43AA-977A-34EB4FF9974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04EE665-153D-4580-81BA-C9C22C4473C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437DFE4-4AA5-4710-94F3-AEB6447501C5}"/>
              </a:ext>
            </a:extLst>
          </p:cNvPr>
          <p:cNvSpPr>
            <a:spLocks noGrp="1"/>
          </p:cNvSpPr>
          <p:nvPr>
            <p:ph type="sldNum" sz="quarter" idx="4"/>
          </p:nvPr>
        </p:nvSpPr>
        <p:spPr/>
        <p:txBody>
          <a:bodyPr/>
          <a:lstStyle/>
          <a:p>
            <a:fld id="{28B83BC3-069B-46AF-A4E6-C99928E1A4FA}" type="slidenum">
              <a:rPr lang="en-US" smtClean="0"/>
              <a:pPr/>
              <a:t>255</a:t>
            </a:fld>
            <a:endParaRPr lang="en-US" dirty="0"/>
          </a:p>
        </p:txBody>
      </p:sp>
    </p:spTree>
    <p:custDataLst>
      <p:tags r:id="rId1"/>
    </p:custDataLst>
    <p:extLst>
      <p:ext uri="{BB962C8B-B14F-4D97-AF65-F5344CB8AC3E}">
        <p14:creationId xmlns:p14="http://schemas.microsoft.com/office/powerpoint/2010/main" val="106671122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Major Categories of Potential Causes </a:t>
            </a:r>
          </a:p>
        </p:txBody>
      </p:sp>
      <p:sp>
        <p:nvSpPr>
          <p:cNvPr id="3" name="Content Placeholder 2"/>
          <p:cNvSpPr>
            <a:spLocks noGrp="1"/>
          </p:cNvSpPr>
          <p:nvPr>
            <p:ph idx="1"/>
          </p:nvPr>
        </p:nvSpPr>
        <p:spPr/>
        <p:txBody>
          <a:bodyPr>
            <a:normAutofit/>
          </a:bodyPr>
          <a:lstStyle/>
          <a:p>
            <a:r>
              <a:rPr lang="en-US" dirty="0">
                <a:solidFill>
                  <a:srgbClr val="182835"/>
                </a:solidFill>
              </a:rPr>
              <a:t>P4ME</a:t>
            </a:r>
          </a:p>
          <a:p>
            <a:pPr lvl="1"/>
            <a:r>
              <a:rPr lang="en-US" b="1" dirty="0">
                <a:solidFill>
                  <a:srgbClr val="182835"/>
                </a:solidFill>
              </a:rPr>
              <a:t>People</a:t>
            </a:r>
            <a:r>
              <a:rPr lang="en-US" dirty="0">
                <a:solidFill>
                  <a:srgbClr val="182835"/>
                </a:solidFill>
              </a:rPr>
              <a:t>: People who are involved in the process</a:t>
            </a:r>
          </a:p>
          <a:p>
            <a:pPr lvl="1"/>
            <a:r>
              <a:rPr lang="en-US" b="1" dirty="0">
                <a:solidFill>
                  <a:srgbClr val="182835"/>
                </a:solidFill>
              </a:rPr>
              <a:t>Methods</a:t>
            </a:r>
            <a:r>
              <a:rPr lang="en-US" dirty="0">
                <a:solidFill>
                  <a:srgbClr val="182835"/>
                </a:solidFill>
              </a:rPr>
              <a:t>: How the process is completed (e.g., procedures, policies, regulations, laws)</a:t>
            </a:r>
          </a:p>
          <a:p>
            <a:pPr lvl="1"/>
            <a:r>
              <a:rPr lang="en-US" b="1" dirty="0">
                <a:solidFill>
                  <a:srgbClr val="182835"/>
                </a:solidFill>
              </a:rPr>
              <a:t>Machines</a:t>
            </a:r>
            <a:r>
              <a:rPr lang="en-US" dirty="0">
                <a:solidFill>
                  <a:srgbClr val="182835"/>
                </a:solidFill>
              </a:rPr>
              <a:t>: Equipment or tools needed to perform the process</a:t>
            </a:r>
          </a:p>
          <a:p>
            <a:pPr lvl="1"/>
            <a:r>
              <a:rPr lang="en-US" b="1" dirty="0">
                <a:solidFill>
                  <a:srgbClr val="182835"/>
                </a:solidFill>
              </a:rPr>
              <a:t>Materials</a:t>
            </a:r>
            <a:r>
              <a:rPr lang="en-US" dirty="0">
                <a:solidFill>
                  <a:srgbClr val="182835"/>
                </a:solidFill>
              </a:rPr>
              <a:t>: Raw materials or information needed to do the job</a:t>
            </a:r>
          </a:p>
          <a:p>
            <a:pPr lvl="1"/>
            <a:r>
              <a:rPr lang="en-US" b="1" dirty="0">
                <a:solidFill>
                  <a:srgbClr val="182835"/>
                </a:solidFill>
              </a:rPr>
              <a:t>Measurements</a:t>
            </a:r>
            <a:r>
              <a:rPr lang="en-US" dirty="0">
                <a:solidFill>
                  <a:srgbClr val="182835"/>
                </a:solidFill>
              </a:rPr>
              <a:t>: Data collected from the process for inspection or evaluation</a:t>
            </a:r>
          </a:p>
          <a:p>
            <a:pPr lvl="1"/>
            <a:r>
              <a:rPr lang="en-US" b="1" dirty="0">
                <a:solidFill>
                  <a:srgbClr val="182835"/>
                </a:solidFill>
              </a:rPr>
              <a:t>Environment</a:t>
            </a:r>
            <a:r>
              <a:rPr lang="en-US" dirty="0">
                <a:solidFill>
                  <a:srgbClr val="182835"/>
                </a:solidFill>
              </a:rPr>
              <a:t>: Surroundings of the process (e.g., location, time, culture).</a:t>
            </a:r>
          </a:p>
          <a:p>
            <a:pPr lvl="1"/>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Date Placeholder 8">
            <a:extLst>
              <a:ext uri="{FF2B5EF4-FFF2-40B4-BE49-F238E27FC236}">
                <a16:creationId xmlns:a16="http://schemas.microsoft.com/office/drawing/2014/main" id="{F33F38A3-64C8-41C1-89C3-D1E1E9D071D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BE9163D-C5DE-40F6-890F-2E6F844BA70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0BC965-FD46-485D-9836-FD917DD5E911}"/>
              </a:ext>
            </a:extLst>
          </p:cNvPr>
          <p:cNvSpPr>
            <a:spLocks noGrp="1"/>
          </p:cNvSpPr>
          <p:nvPr>
            <p:ph type="sldNum" sz="quarter" idx="4"/>
          </p:nvPr>
        </p:nvSpPr>
        <p:spPr/>
        <p:txBody>
          <a:bodyPr/>
          <a:lstStyle/>
          <a:p>
            <a:fld id="{28B83BC3-069B-46AF-A4E6-C99928E1A4FA}" type="slidenum">
              <a:rPr lang="en-US" smtClean="0"/>
              <a:pPr/>
              <a:t>256</a:t>
            </a:fld>
            <a:endParaRPr lang="en-US" dirty="0"/>
          </a:p>
        </p:txBody>
      </p:sp>
    </p:spTree>
    <p:custDataLst>
      <p:tags r:id="rId1"/>
    </p:custDataLst>
    <p:extLst>
      <p:ext uri="{BB962C8B-B14F-4D97-AF65-F5344CB8AC3E}">
        <p14:creationId xmlns:p14="http://schemas.microsoft.com/office/powerpoint/2010/main" val="99620301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1: Identify and define the effect/event being analyzed.</a:t>
            </a:r>
          </a:p>
          <a:p>
            <a:endParaRPr lang="en-US" dirty="0"/>
          </a:p>
          <a:p>
            <a:pPr lvl="1"/>
            <a:r>
              <a:rPr lang="en-US" dirty="0"/>
              <a:t>Clearly state the operational definition of the effect/event of interest.</a:t>
            </a:r>
          </a:p>
          <a:p>
            <a:pPr lvl="1"/>
            <a:endParaRPr lang="en-US" dirty="0"/>
          </a:p>
          <a:p>
            <a:pPr lvl="1"/>
            <a:r>
              <a:rPr lang="en-US" dirty="0"/>
              <a:t>The event can be the positive outcome desired or negative problem targeted to solve.</a:t>
            </a:r>
          </a:p>
          <a:p>
            <a:pPr lvl="1"/>
            <a:endParaRPr lang="en-US" dirty="0"/>
          </a:p>
          <a:p>
            <a:pPr lvl="1"/>
            <a:r>
              <a:rPr lang="en-US" dirty="0"/>
              <a:t>Enter the effect/event in the end box of the Fishbone diagram and draw a spine pointed to it.</a:t>
            </a:r>
          </a:p>
          <a:p>
            <a:pPr lvl="1"/>
            <a:endParaRPr lang="en-US" dirty="0"/>
          </a:p>
        </p:txBody>
      </p:sp>
      <p:sp>
        <p:nvSpPr>
          <p:cNvPr id="9" name="Date Placeholder 8">
            <a:extLst>
              <a:ext uri="{FF2B5EF4-FFF2-40B4-BE49-F238E27FC236}">
                <a16:creationId xmlns:a16="http://schemas.microsoft.com/office/drawing/2014/main" id="{0A4809C3-15B5-43CF-883C-23AD168082B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55E2893-5C60-40BE-95ED-0F6B18FACE7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0813E00-560C-4E13-A5E3-98AA6E01E043}"/>
              </a:ext>
            </a:extLst>
          </p:cNvPr>
          <p:cNvSpPr>
            <a:spLocks noGrp="1"/>
          </p:cNvSpPr>
          <p:nvPr>
            <p:ph type="sldNum" sz="quarter" idx="4"/>
          </p:nvPr>
        </p:nvSpPr>
        <p:spPr/>
        <p:txBody>
          <a:bodyPr/>
          <a:lstStyle/>
          <a:p>
            <a:fld id="{28B83BC3-069B-46AF-A4E6-C99928E1A4FA}" type="slidenum">
              <a:rPr lang="en-US" smtClean="0"/>
              <a:pPr/>
              <a:t>257</a:t>
            </a:fld>
            <a:endParaRPr lang="en-US" dirty="0"/>
          </a:p>
        </p:txBody>
      </p:sp>
    </p:spTree>
    <p:custDataLst>
      <p:tags r:id="rId1"/>
    </p:custDataLst>
    <p:extLst>
      <p:ext uri="{BB962C8B-B14F-4D97-AF65-F5344CB8AC3E}">
        <p14:creationId xmlns:p14="http://schemas.microsoft.com/office/powerpoint/2010/main" val="2990186121"/>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1</a:t>
            </a:r>
          </a:p>
        </p:txBody>
      </p:sp>
      <p:pic>
        <p:nvPicPr>
          <p:cNvPr id="195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1400" y="3619258"/>
            <a:ext cx="1645920" cy="571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a:endCxn id="1954820" idx="1"/>
          </p:cNvCxnSpPr>
          <p:nvPr/>
        </p:nvCxnSpPr>
        <p:spPr>
          <a:xfrm>
            <a:off x="3429000" y="3905129"/>
            <a:ext cx="396240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Date Placeholder 9">
            <a:extLst>
              <a:ext uri="{FF2B5EF4-FFF2-40B4-BE49-F238E27FC236}">
                <a16:creationId xmlns:a16="http://schemas.microsoft.com/office/drawing/2014/main" id="{2C9EF646-85D3-4E8C-B59C-5F5664C5FA84}"/>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ADE5DF7-F545-4AC1-9C89-819001834E6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75098F6-4140-4870-BAB7-28E6851C3E3A}"/>
              </a:ext>
            </a:extLst>
          </p:cNvPr>
          <p:cNvSpPr>
            <a:spLocks noGrp="1"/>
          </p:cNvSpPr>
          <p:nvPr>
            <p:ph type="sldNum" sz="quarter" idx="4"/>
          </p:nvPr>
        </p:nvSpPr>
        <p:spPr/>
        <p:txBody>
          <a:bodyPr/>
          <a:lstStyle/>
          <a:p>
            <a:fld id="{28B83BC3-069B-46AF-A4E6-C99928E1A4FA}" type="slidenum">
              <a:rPr lang="en-US" smtClean="0"/>
              <a:pPr/>
              <a:t>258</a:t>
            </a:fld>
            <a:endParaRPr lang="en-US" dirty="0"/>
          </a:p>
        </p:txBody>
      </p:sp>
    </p:spTree>
    <p:custDataLst>
      <p:tags r:id="rId1"/>
    </p:custDataLst>
    <p:extLst>
      <p:ext uri="{BB962C8B-B14F-4D97-AF65-F5344CB8AC3E}">
        <p14:creationId xmlns:p14="http://schemas.microsoft.com/office/powerpoint/2010/main" val="901876811"/>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2: Brainstorm the potential causes or factors of the effect/event occurring.</a:t>
            </a:r>
          </a:p>
          <a:p>
            <a:endParaRPr lang="en-US" dirty="0"/>
          </a:p>
          <a:p>
            <a:pPr lvl="1"/>
            <a:r>
              <a:rPr lang="en-US" dirty="0"/>
              <a:t>Identify any factors with a potential impact on the effect/event and include them in this step.</a:t>
            </a:r>
          </a:p>
          <a:p>
            <a:pPr lvl="1"/>
            <a:endParaRPr lang="en-US" dirty="0"/>
          </a:p>
          <a:p>
            <a:pPr lvl="1"/>
            <a:r>
              <a:rPr lang="en-US" dirty="0"/>
              <a:t>Put all the identified potential causes aside for use later. </a:t>
            </a:r>
          </a:p>
          <a:p>
            <a:endParaRPr lang="en-US" dirty="0"/>
          </a:p>
        </p:txBody>
      </p:sp>
      <p:sp>
        <p:nvSpPr>
          <p:cNvPr id="9" name="Date Placeholder 8">
            <a:extLst>
              <a:ext uri="{FF2B5EF4-FFF2-40B4-BE49-F238E27FC236}">
                <a16:creationId xmlns:a16="http://schemas.microsoft.com/office/drawing/2014/main" id="{6FE9F8B6-8D20-4ED6-828F-04E8394E2A7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BC34D9E-F570-4D80-A94D-813D88C10A4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36121CA-0A12-48E4-9F19-53316A74C8BC}"/>
              </a:ext>
            </a:extLst>
          </p:cNvPr>
          <p:cNvSpPr>
            <a:spLocks noGrp="1"/>
          </p:cNvSpPr>
          <p:nvPr>
            <p:ph type="sldNum" sz="quarter" idx="4"/>
          </p:nvPr>
        </p:nvSpPr>
        <p:spPr/>
        <p:txBody>
          <a:bodyPr/>
          <a:lstStyle/>
          <a:p>
            <a:fld id="{28B83BC3-069B-46AF-A4E6-C99928E1A4FA}" type="slidenum">
              <a:rPr lang="en-US" smtClean="0"/>
              <a:pPr/>
              <a:t>259</a:t>
            </a:fld>
            <a:endParaRPr lang="en-US" dirty="0"/>
          </a:p>
        </p:txBody>
      </p:sp>
    </p:spTree>
    <p:custDataLst>
      <p:tags r:id="rId1"/>
    </p:custDataLst>
    <p:extLst>
      <p:ext uri="{BB962C8B-B14F-4D97-AF65-F5344CB8AC3E}">
        <p14:creationId xmlns:p14="http://schemas.microsoft.com/office/powerpoint/2010/main" val="3700751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Approach: Y = f(x)</a:t>
            </a:r>
          </a:p>
        </p:txBody>
      </p:sp>
      <p:sp>
        <p:nvSpPr>
          <p:cNvPr id="3" name="Content Placeholder 2"/>
          <p:cNvSpPr>
            <a:spLocks noGrp="1"/>
          </p:cNvSpPr>
          <p:nvPr>
            <p:ph idx="1"/>
          </p:nvPr>
        </p:nvSpPr>
        <p:spPr/>
        <p:txBody>
          <a:bodyPr>
            <a:normAutofit/>
          </a:bodyPr>
          <a:lstStyle/>
          <a:p>
            <a:r>
              <a:rPr lang="en-US" dirty="0"/>
              <a:t>This approach to problem solving will take you through the process of determining all potential x’s that </a:t>
            </a:r>
            <a:r>
              <a:rPr lang="en-US" b="1" dirty="0">
                <a:solidFill>
                  <a:srgbClr val="182835"/>
                </a:solidFill>
              </a:rPr>
              <a:t>might</a:t>
            </a:r>
            <a:r>
              <a:rPr lang="en-US" dirty="0"/>
              <a:t> influence on-time deliveries and then determining through measurements and analysis which x’s </a:t>
            </a:r>
            <a:r>
              <a:rPr lang="en-US" b="1" dirty="0">
                <a:solidFill>
                  <a:srgbClr val="182835"/>
                </a:solidFill>
              </a:rPr>
              <a:t>do</a:t>
            </a:r>
            <a:r>
              <a:rPr lang="en-US" dirty="0"/>
              <a:t> influence on-time deliveries.</a:t>
            </a:r>
          </a:p>
          <a:p>
            <a:r>
              <a:rPr lang="en-US" dirty="0"/>
              <a:t>Those significant x’s become the ones used in the  Y = f(x) equation.</a:t>
            </a:r>
          </a:p>
          <a:p>
            <a:endParaRPr lang="en-US" dirty="0"/>
          </a:p>
          <a:p>
            <a:r>
              <a:rPr lang="en-US" dirty="0"/>
              <a:t>The Y = f(x) equation is a very powerful concept and requires the ability to measure your output and quantify your inputs. </a:t>
            </a:r>
          </a:p>
          <a:p>
            <a:r>
              <a:rPr lang="en-US" dirty="0"/>
              <a:t>Measuring process inputs and outputs is crucial to effectively determining the significant influences to any process.</a:t>
            </a:r>
          </a:p>
        </p:txBody>
      </p:sp>
      <p:sp>
        <p:nvSpPr>
          <p:cNvPr id="7" name="Date Placeholder 6">
            <a:extLst>
              <a:ext uri="{FF2B5EF4-FFF2-40B4-BE49-F238E27FC236}">
                <a16:creationId xmlns:a16="http://schemas.microsoft.com/office/drawing/2014/main" id="{23F94AF4-EA0F-4638-BD81-454A9C1D42D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D611F4F-526F-42D5-9068-F0EC7290E1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F744F15-8D93-49F2-B454-8F41D22D23D0}"/>
              </a:ext>
            </a:extLst>
          </p:cNvPr>
          <p:cNvSpPr>
            <a:spLocks noGrp="1"/>
          </p:cNvSpPr>
          <p:nvPr>
            <p:ph type="sldNum" sz="quarter" idx="4"/>
          </p:nvPr>
        </p:nvSpPr>
        <p:spPr/>
        <p:txBody>
          <a:bodyPr/>
          <a:lstStyle/>
          <a:p>
            <a:fld id="{28B83BC3-069B-46AF-A4E6-C99928E1A4FA}" type="slidenum">
              <a:rPr lang="en-US" smtClean="0"/>
              <a:pPr/>
              <a:t>26</a:t>
            </a:fld>
            <a:endParaRPr lang="en-US" dirty="0"/>
          </a:p>
        </p:txBody>
      </p:sp>
    </p:spTree>
    <p:custDataLst>
      <p:tags r:id="rId1"/>
    </p:custDataLst>
    <p:extLst>
      <p:ext uri="{BB962C8B-B14F-4D97-AF65-F5344CB8AC3E}">
        <p14:creationId xmlns:p14="http://schemas.microsoft.com/office/powerpoint/2010/main" val="367950890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2 </a:t>
            </a:r>
          </a:p>
          <a:p>
            <a:endParaRPr lang="en-US" dirty="0"/>
          </a:p>
        </p:txBody>
      </p:sp>
      <p:pic>
        <p:nvPicPr>
          <p:cNvPr id="19558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805" y="370332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8749" y="346473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270010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0346" y="2882988"/>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9946" y="3174649"/>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2933437"/>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1851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6371" y="3830495"/>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111" y="3589283"/>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834" y="3337560"/>
            <a:ext cx="112014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7EEC5C1D-E362-4A99-8E2D-8274CB7C097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A8F159B-AF51-4658-BBFC-D3546075FD1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953F61-8417-4C31-A264-88DFDF6BA50D}"/>
              </a:ext>
            </a:extLst>
          </p:cNvPr>
          <p:cNvSpPr>
            <a:spLocks noGrp="1"/>
          </p:cNvSpPr>
          <p:nvPr>
            <p:ph type="sldNum" sz="quarter" idx="4"/>
          </p:nvPr>
        </p:nvSpPr>
        <p:spPr/>
        <p:txBody>
          <a:bodyPr/>
          <a:lstStyle/>
          <a:p>
            <a:fld id="{28B83BC3-069B-46AF-A4E6-C99928E1A4FA}" type="slidenum">
              <a:rPr lang="en-US" smtClean="0"/>
              <a:pPr/>
              <a:t>260</a:t>
            </a:fld>
            <a:endParaRPr lang="en-US" dirty="0"/>
          </a:p>
        </p:txBody>
      </p:sp>
    </p:spTree>
    <p:custDataLst>
      <p:tags r:id="rId1"/>
    </p:custDataLst>
    <p:extLst>
      <p:ext uri="{BB962C8B-B14F-4D97-AF65-F5344CB8AC3E}">
        <p14:creationId xmlns:p14="http://schemas.microsoft.com/office/powerpoint/2010/main" val="14229502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4" name="Content Placeholder 3"/>
          <p:cNvSpPr>
            <a:spLocks noGrp="1"/>
          </p:cNvSpPr>
          <p:nvPr>
            <p:ph idx="1"/>
          </p:nvPr>
        </p:nvSpPr>
        <p:spPr/>
        <p:txBody>
          <a:bodyPr/>
          <a:lstStyle/>
          <a:p>
            <a:r>
              <a:rPr lang="en-US" dirty="0"/>
              <a:t>Step 3: Identify the main categories of causes and group the potential causes accordingly.</a:t>
            </a:r>
          </a:p>
          <a:p>
            <a:endParaRPr lang="en-US" dirty="0"/>
          </a:p>
          <a:p>
            <a:pPr lvl="1"/>
            <a:r>
              <a:rPr lang="en-US" dirty="0"/>
              <a:t>Besides P4ME (i.e., people, methods, machines, materials, measurements, and environment), you can group potential causes into other customized categories.</a:t>
            </a:r>
          </a:p>
          <a:p>
            <a:pPr lvl="1"/>
            <a:endParaRPr lang="en-US" dirty="0"/>
          </a:p>
          <a:p>
            <a:pPr lvl="1"/>
            <a:r>
              <a:rPr lang="en-US" dirty="0"/>
              <a:t>Below each major category, you can define sub-categories and then classify them to help you visualize the potential causes.</a:t>
            </a:r>
          </a:p>
          <a:p>
            <a:pPr lvl="1"/>
            <a:endParaRPr lang="en-US" dirty="0"/>
          </a:p>
          <a:p>
            <a:pPr lvl="1"/>
            <a:r>
              <a:rPr lang="en-US" dirty="0"/>
              <a:t>Enter each cause category in a box and connect the box to the spine. Link each potential cause to its corresponding cause category.</a:t>
            </a:r>
          </a:p>
          <a:p>
            <a:endParaRPr lang="en-US" dirty="0"/>
          </a:p>
        </p:txBody>
      </p:sp>
      <p:sp>
        <p:nvSpPr>
          <p:cNvPr id="9" name="Date Placeholder 8">
            <a:extLst>
              <a:ext uri="{FF2B5EF4-FFF2-40B4-BE49-F238E27FC236}">
                <a16:creationId xmlns:a16="http://schemas.microsoft.com/office/drawing/2014/main" id="{68FB90DE-EB5F-4296-9C1A-BE0DF0F11AE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F56B45A-7992-4CED-883E-0D13399AAEA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829A50D-F531-4574-A4F4-B426888321C7}"/>
              </a:ext>
            </a:extLst>
          </p:cNvPr>
          <p:cNvSpPr>
            <a:spLocks noGrp="1"/>
          </p:cNvSpPr>
          <p:nvPr>
            <p:ph type="sldNum" sz="quarter" idx="4"/>
          </p:nvPr>
        </p:nvSpPr>
        <p:spPr/>
        <p:txBody>
          <a:bodyPr/>
          <a:lstStyle/>
          <a:p>
            <a:fld id="{28B83BC3-069B-46AF-A4E6-C99928E1A4FA}" type="slidenum">
              <a:rPr lang="en-US" smtClean="0"/>
              <a:pPr/>
              <a:t>261</a:t>
            </a:fld>
            <a:endParaRPr lang="en-US" dirty="0"/>
          </a:p>
        </p:txBody>
      </p:sp>
    </p:spTree>
    <p:custDataLst>
      <p:tags r:id="rId1"/>
    </p:custDataLst>
    <p:extLst>
      <p:ext uri="{BB962C8B-B14F-4D97-AF65-F5344CB8AC3E}">
        <p14:creationId xmlns:p14="http://schemas.microsoft.com/office/powerpoint/2010/main" val="2735696220"/>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3 </a:t>
            </a:r>
          </a:p>
          <a:p>
            <a:endParaRPr lang="en-US" dirty="0"/>
          </a:p>
        </p:txBody>
      </p:sp>
      <p:pic>
        <p:nvPicPr>
          <p:cNvPr id="19568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1" y="2286000"/>
            <a:ext cx="7839937"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01774BA6-4CEE-496A-B6F7-A8A5E4739D2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7EDBC26-7B1D-4C22-B19D-5D9F9C97F8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3E74AAA-A9A0-41BD-84BB-4643E09E7103}"/>
              </a:ext>
            </a:extLst>
          </p:cNvPr>
          <p:cNvSpPr>
            <a:spLocks noGrp="1"/>
          </p:cNvSpPr>
          <p:nvPr>
            <p:ph type="sldNum" sz="quarter" idx="4"/>
          </p:nvPr>
        </p:nvSpPr>
        <p:spPr/>
        <p:txBody>
          <a:bodyPr/>
          <a:lstStyle/>
          <a:p>
            <a:fld id="{28B83BC3-069B-46AF-A4E6-C99928E1A4FA}" type="slidenum">
              <a:rPr lang="en-US" smtClean="0"/>
              <a:pPr/>
              <a:t>262</a:t>
            </a:fld>
            <a:endParaRPr lang="en-US" dirty="0"/>
          </a:p>
        </p:txBody>
      </p:sp>
    </p:spTree>
    <p:custDataLst>
      <p:tags r:id="rId1"/>
    </p:custDataLst>
    <p:extLst>
      <p:ext uri="{BB962C8B-B14F-4D97-AF65-F5344CB8AC3E}">
        <p14:creationId xmlns:p14="http://schemas.microsoft.com/office/powerpoint/2010/main" val="315186862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Cause and Effect Diagram</a:t>
            </a:r>
          </a:p>
        </p:txBody>
      </p:sp>
      <p:sp>
        <p:nvSpPr>
          <p:cNvPr id="3" name="Content Placeholder 2"/>
          <p:cNvSpPr>
            <a:spLocks noGrp="1"/>
          </p:cNvSpPr>
          <p:nvPr>
            <p:ph idx="1"/>
          </p:nvPr>
        </p:nvSpPr>
        <p:spPr/>
        <p:txBody>
          <a:bodyPr>
            <a:normAutofit/>
          </a:bodyPr>
          <a:lstStyle/>
          <a:p>
            <a:r>
              <a:rPr lang="en-US" dirty="0"/>
              <a:t>Step 4: Analyze the cause and effect diagram. </a:t>
            </a:r>
          </a:p>
          <a:p>
            <a:pPr lvl="1"/>
            <a:endParaRPr lang="en-US" dirty="0"/>
          </a:p>
          <a:p>
            <a:pPr lvl="1"/>
            <a:r>
              <a:rPr lang="en-US" dirty="0"/>
              <a:t>A cause </a:t>
            </a:r>
            <a:r>
              <a:rPr lang="en-US" sz="2400" dirty="0"/>
              <a:t>and</a:t>
            </a:r>
            <a:r>
              <a:rPr lang="en-US" dirty="0"/>
              <a:t> effect diagram includes all the possible factors of the effect/event being analyzed. </a:t>
            </a:r>
          </a:p>
          <a:p>
            <a:pPr lvl="1"/>
            <a:endParaRPr lang="en-US" dirty="0"/>
          </a:p>
          <a:p>
            <a:pPr lvl="1"/>
            <a:r>
              <a:rPr lang="en-US" dirty="0"/>
              <a:t>Use a Pareto chart to filter causes the project team needs to focus on.</a:t>
            </a:r>
          </a:p>
          <a:p>
            <a:pPr lvl="1"/>
            <a:endParaRPr lang="en-US" dirty="0"/>
          </a:p>
          <a:p>
            <a:pPr lvl="1"/>
            <a:r>
              <a:rPr lang="en-US" dirty="0"/>
              <a:t>Identify causes with high impact that the team can take action upon.</a:t>
            </a:r>
          </a:p>
          <a:p>
            <a:pPr lvl="1"/>
            <a:endParaRPr lang="en-US" dirty="0"/>
          </a:p>
          <a:p>
            <a:pPr lvl="1"/>
            <a:r>
              <a:rPr lang="en-US" dirty="0"/>
              <a:t>Determine how to measure causes and effects quantitatively. Prepare for further statistical analysis.</a:t>
            </a:r>
          </a:p>
        </p:txBody>
      </p:sp>
      <p:sp>
        <p:nvSpPr>
          <p:cNvPr id="9" name="Date Placeholder 8">
            <a:extLst>
              <a:ext uri="{FF2B5EF4-FFF2-40B4-BE49-F238E27FC236}">
                <a16:creationId xmlns:a16="http://schemas.microsoft.com/office/drawing/2014/main" id="{A1FF8335-36EC-47A0-BAD6-49FE098B392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8E7431-10C7-42C3-B087-4D993B731C7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23FC4EE-89EB-4389-B50A-C9585EC1B92D}"/>
              </a:ext>
            </a:extLst>
          </p:cNvPr>
          <p:cNvSpPr>
            <a:spLocks noGrp="1"/>
          </p:cNvSpPr>
          <p:nvPr>
            <p:ph type="sldNum" sz="quarter" idx="4"/>
          </p:nvPr>
        </p:nvSpPr>
        <p:spPr/>
        <p:txBody>
          <a:bodyPr/>
          <a:lstStyle/>
          <a:p>
            <a:fld id="{28B83BC3-069B-46AF-A4E6-C99928E1A4FA}" type="slidenum">
              <a:rPr lang="en-US" smtClean="0"/>
              <a:pPr/>
              <a:t>263</a:t>
            </a:fld>
            <a:endParaRPr lang="en-US" dirty="0"/>
          </a:p>
        </p:txBody>
      </p:sp>
    </p:spTree>
    <p:custDataLst>
      <p:tags r:id="rId1"/>
    </p:custDataLst>
    <p:extLst>
      <p:ext uri="{BB962C8B-B14F-4D97-AF65-F5344CB8AC3E}">
        <p14:creationId xmlns:p14="http://schemas.microsoft.com/office/powerpoint/2010/main" val="760676959"/>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Benefits to Using Cause and Effect Diagram</a:t>
            </a:r>
          </a:p>
        </p:txBody>
      </p:sp>
      <p:sp>
        <p:nvSpPr>
          <p:cNvPr id="3" name="Content Placeholder 2"/>
          <p:cNvSpPr>
            <a:spLocks noGrp="1"/>
          </p:cNvSpPr>
          <p:nvPr>
            <p:ph idx="1"/>
          </p:nvPr>
        </p:nvSpPr>
        <p:spPr/>
        <p:txBody>
          <a:bodyPr>
            <a:normAutofit/>
          </a:bodyPr>
          <a:lstStyle/>
          <a:p>
            <a:r>
              <a:rPr lang="en-US" dirty="0"/>
              <a:t>Helps to quickly identify and sort the potential causes of an effect.</a:t>
            </a:r>
          </a:p>
          <a:p>
            <a:endParaRPr lang="en-US" dirty="0"/>
          </a:p>
          <a:p>
            <a:r>
              <a:rPr lang="en-US" dirty="0"/>
              <a:t>Provides a systematic way to brainstorm potential causes effectively and efficiently.</a:t>
            </a:r>
          </a:p>
          <a:p>
            <a:endParaRPr lang="en-US" dirty="0"/>
          </a:p>
          <a:p>
            <a:r>
              <a:rPr lang="en-US" dirty="0"/>
              <a:t>Identifies areas requiring data collection for further quantitative analysis.</a:t>
            </a:r>
          </a:p>
          <a:p>
            <a:endParaRPr lang="en-US" dirty="0"/>
          </a:p>
          <a:p>
            <a:r>
              <a:rPr lang="en-US" dirty="0"/>
              <a:t>Locates “low-hanging fruit.”</a:t>
            </a:r>
          </a:p>
        </p:txBody>
      </p:sp>
      <p:sp>
        <p:nvSpPr>
          <p:cNvPr id="9" name="Date Placeholder 8">
            <a:extLst>
              <a:ext uri="{FF2B5EF4-FFF2-40B4-BE49-F238E27FC236}">
                <a16:creationId xmlns:a16="http://schemas.microsoft.com/office/drawing/2014/main" id="{5785766E-6AB0-4FC5-B76E-D3C6483DCD5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B4C587B-6819-4013-AA18-E81465BEB94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6B0DD1A-3271-45B3-84A9-C11F7496EC7E}"/>
              </a:ext>
            </a:extLst>
          </p:cNvPr>
          <p:cNvSpPr>
            <a:spLocks noGrp="1"/>
          </p:cNvSpPr>
          <p:nvPr>
            <p:ph type="sldNum" sz="quarter" idx="4"/>
          </p:nvPr>
        </p:nvSpPr>
        <p:spPr/>
        <p:txBody>
          <a:bodyPr/>
          <a:lstStyle/>
          <a:p>
            <a:fld id="{28B83BC3-069B-46AF-A4E6-C99928E1A4FA}" type="slidenum">
              <a:rPr lang="en-US" smtClean="0"/>
              <a:pPr/>
              <a:t>264</a:t>
            </a:fld>
            <a:endParaRPr lang="en-US" dirty="0"/>
          </a:p>
        </p:txBody>
      </p:sp>
    </p:spTree>
    <p:custDataLst>
      <p:tags r:id="rId1"/>
    </p:custDataLst>
    <p:extLst>
      <p:ext uri="{BB962C8B-B14F-4D97-AF65-F5344CB8AC3E}">
        <p14:creationId xmlns:p14="http://schemas.microsoft.com/office/powerpoint/2010/main" val="41185346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Limitation of Cause and Effect Diagrams</a:t>
            </a:r>
          </a:p>
        </p:txBody>
      </p:sp>
      <p:sp>
        <p:nvSpPr>
          <p:cNvPr id="3" name="Content Placeholder 2"/>
          <p:cNvSpPr>
            <a:spLocks noGrp="1"/>
          </p:cNvSpPr>
          <p:nvPr>
            <p:ph idx="1"/>
          </p:nvPr>
        </p:nvSpPr>
        <p:spPr/>
        <p:txBody>
          <a:bodyPr>
            <a:normAutofit/>
          </a:bodyPr>
          <a:lstStyle/>
          <a:p>
            <a:r>
              <a:rPr lang="en-US" dirty="0"/>
              <a:t>A cause and effect diagram only provides qualitative analysis of correlation between each cause and the effect.</a:t>
            </a:r>
          </a:p>
          <a:p>
            <a:endParaRPr lang="en-US" dirty="0"/>
          </a:p>
          <a:p>
            <a:r>
              <a:rPr lang="en-US" dirty="0"/>
              <a:t>One cause and effect diagram can only focus on </a:t>
            </a:r>
            <a:r>
              <a:rPr lang="en-US" i="1" dirty="0"/>
              <a:t>one</a:t>
            </a:r>
            <a:r>
              <a:rPr lang="en-US" dirty="0"/>
              <a:t> effect or event at a time.</a:t>
            </a:r>
          </a:p>
          <a:p>
            <a:endParaRPr lang="en-US" dirty="0"/>
          </a:p>
          <a:p>
            <a:r>
              <a:rPr lang="en-US" dirty="0"/>
              <a:t>Further statistical analysis is required to quantify the relationship between various factors and the effect and identify the root causes.</a:t>
            </a:r>
          </a:p>
        </p:txBody>
      </p:sp>
      <p:sp>
        <p:nvSpPr>
          <p:cNvPr id="9" name="Date Placeholder 8">
            <a:extLst>
              <a:ext uri="{FF2B5EF4-FFF2-40B4-BE49-F238E27FC236}">
                <a16:creationId xmlns:a16="http://schemas.microsoft.com/office/drawing/2014/main" id="{FBA046D0-BAE5-46A3-89DF-90144C9DAE1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F128ACA-D346-44B3-BB7C-5978343B993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F67425D-A934-4F50-B7AD-4CE57551E7FF}"/>
              </a:ext>
            </a:extLst>
          </p:cNvPr>
          <p:cNvSpPr>
            <a:spLocks noGrp="1"/>
          </p:cNvSpPr>
          <p:nvPr>
            <p:ph type="sldNum" sz="quarter" idx="4"/>
          </p:nvPr>
        </p:nvSpPr>
        <p:spPr/>
        <p:txBody>
          <a:bodyPr/>
          <a:lstStyle/>
          <a:p>
            <a:fld id="{28B83BC3-069B-46AF-A4E6-C99928E1A4FA}" type="slidenum">
              <a:rPr lang="en-US" smtClean="0"/>
              <a:pPr/>
              <a:t>265</a:t>
            </a:fld>
            <a:endParaRPr lang="en-US" dirty="0"/>
          </a:p>
        </p:txBody>
      </p:sp>
    </p:spTree>
    <p:custDataLst>
      <p:tags r:id="rId1"/>
    </p:custDataLst>
    <p:extLst>
      <p:ext uri="{BB962C8B-B14F-4D97-AF65-F5344CB8AC3E}">
        <p14:creationId xmlns:p14="http://schemas.microsoft.com/office/powerpoint/2010/main" val="3049749344"/>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lstStyle/>
          <a:p>
            <a:r>
              <a:rPr lang="en-US" i="1" dirty="0"/>
              <a:t>Case study</a:t>
            </a:r>
            <a:r>
              <a:rPr lang="en-US" dirty="0"/>
              <a:t>:</a:t>
            </a:r>
          </a:p>
          <a:p>
            <a:pPr lvl="1"/>
            <a:endParaRPr lang="en-US" dirty="0"/>
          </a:p>
          <a:p>
            <a:pPr lvl="1"/>
            <a:r>
              <a:rPr lang="en-US" dirty="0"/>
              <a:t>A real estate company is interested to find the root causes of high energy costs of its properties. </a:t>
            </a:r>
          </a:p>
          <a:p>
            <a:pPr lvl="1"/>
            <a:endParaRPr lang="en-US" dirty="0"/>
          </a:p>
          <a:p>
            <a:pPr lvl="1"/>
            <a:r>
              <a:rPr lang="en-US" dirty="0"/>
              <a:t>The cause and effect diagram is used to identify, organize, and analyze the potential root causes.</a:t>
            </a:r>
          </a:p>
          <a:p>
            <a:pPr lvl="1"/>
            <a:endParaRPr lang="en-US" dirty="0"/>
          </a:p>
          <a:p>
            <a:endParaRPr lang="en-US" dirty="0"/>
          </a:p>
        </p:txBody>
      </p:sp>
      <p:sp>
        <p:nvSpPr>
          <p:cNvPr id="9" name="Date Placeholder 8">
            <a:extLst>
              <a:ext uri="{FF2B5EF4-FFF2-40B4-BE49-F238E27FC236}">
                <a16:creationId xmlns:a16="http://schemas.microsoft.com/office/drawing/2014/main" id="{95A70BF1-1682-47AF-B8FD-16A32CFE5E4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A2B06CB-4A9F-48B0-B813-34894C46C26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A7D8A2E-36A3-4C53-A178-F50D306801C0}"/>
              </a:ext>
            </a:extLst>
          </p:cNvPr>
          <p:cNvSpPr>
            <a:spLocks noGrp="1"/>
          </p:cNvSpPr>
          <p:nvPr>
            <p:ph type="sldNum" sz="quarter" idx="4"/>
          </p:nvPr>
        </p:nvSpPr>
        <p:spPr/>
        <p:txBody>
          <a:bodyPr/>
          <a:lstStyle/>
          <a:p>
            <a:fld id="{28B83BC3-069B-46AF-A4E6-C99928E1A4FA}" type="slidenum">
              <a:rPr lang="en-US" smtClean="0"/>
              <a:pPr/>
              <a:t>266</a:t>
            </a:fld>
            <a:endParaRPr lang="en-US" dirty="0"/>
          </a:p>
        </p:txBody>
      </p:sp>
    </p:spTree>
    <p:custDataLst>
      <p:tags r:id="rId1"/>
    </p:custDataLst>
    <p:extLst>
      <p:ext uri="{BB962C8B-B14F-4D97-AF65-F5344CB8AC3E}">
        <p14:creationId xmlns:p14="http://schemas.microsoft.com/office/powerpoint/2010/main" val="366131660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1: Identify and define the effect/event being analyzed: high energy costs of buildings.</a:t>
            </a:r>
          </a:p>
        </p:txBody>
      </p:sp>
      <p:pic>
        <p:nvPicPr>
          <p:cNvPr id="19578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1" y="3591877"/>
            <a:ext cx="1900843"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endCxn id="1957892" idx="1"/>
          </p:cNvCxnSpPr>
          <p:nvPr/>
        </p:nvCxnSpPr>
        <p:spPr>
          <a:xfrm>
            <a:off x="3429000" y="3911917"/>
            <a:ext cx="3810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Date Placeholder 8">
            <a:extLst>
              <a:ext uri="{FF2B5EF4-FFF2-40B4-BE49-F238E27FC236}">
                <a16:creationId xmlns:a16="http://schemas.microsoft.com/office/drawing/2014/main" id="{6F30322C-4134-410D-9095-C5431D1EC69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BC512BF-43A8-4086-9A51-11BF9FC8816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A3125D1-61EE-478F-9189-A527C53028B7}"/>
              </a:ext>
            </a:extLst>
          </p:cNvPr>
          <p:cNvSpPr>
            <a:spLocks noGrp="1"/>
          </p:cNvSpPr>
          <p:nvPr>
            <p:ph type="sldNum" sz="quarter" idx="4"/>
          </p:nvPr>
        </p:nvSpPr>
        <p:spPr/>
        <p:txBody>
          <a:bodyPr/>
          <a:lstStyle/>
          <a:p>
            <a:fld id="{28B83BC3-069B-46AF-A4E6-C99928E1A4FA}" type="slidenum">
              <a:rPr lang="en-US" smtClean="0"/>
              <a:pPr/>
              <a:t>267</a:t>
            </a:fld>
            <a:endParaRPr lang="en-US" dirty="0"/>
          </a:p>
        </p:txBody>
      </p:sp>
    </p:spTree>
    <p:custDataLst>
      <p:tags r:id="rId1"/>
    </p:custDataLst>
    <p:extLst>
      <p:ext uri="{BB962C8B-B14F-4D97-AF65-F5344CB8AC3E}">
        <p14:creationId xmlns:p14="http://schemas.microsoft.com/office/powerpoint/2010/main" val="392896489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2: Brainstorm the potential causes or factors of the high energy costs. </a:t>
            </a:r>
          </a:p>
          <a:p>
            <a:endParaRPr lang="en-US" dirty="0"/>
          </a:p>
        </p:txBody>
      </p:sp>
      <p:grpSp>
        <p:nvGrpSpPr>
          <p:cNvPr id="16" name="Group 15"/>
          <p:cNvGrpSpPr/>
          <p:nvPr/>
        </p:nvGrpSpPr>
        <p:grpSpPr>
          <a:xfrm>
            <a:off x="3200401" y="2603806"/>
            <a:ext cx="5162575" cy="2577794"/>
            <a:chOff x="2148816" y="3335894"/>
            <a:chExt cx="4383699" cy="1769505"/>
          </a:xfrm>
        </p:grpSpPr>
        <p:sp>
          <p:nvSpPr>
            <p:cNvPr id="15" name="Rectangle 14"/>
            <p:cNvSpPr>
              <a:spLocks noChangeAspect="1"/>
            </p:cNvSpPr>
            <p:nvPr/>
          </p:nvSpPr>
          <p:spPr>
            <a:xfrm>
              <a:off x="5336173" y="3335894"/>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Aged HVAC units</a:t>
              </a:r>
            </a:p>
          </p:txBody>
        </p:sp>
        <p:sp>
          <p:nvSpPr>
            <p:cNvPr id="5" name="Rectangle 4"/>
            <p:cNvSpPr>
              <a:spLocks noChangeAspect="1"/>
            </p:cNvSpPr>
            <p:nvPr/>
          </p:nvSpPr>
          <p:spPr>
            <a:xfrm>
              <a:off x="2410096" y="3548806"/>
              <a:ext cx="1323707" cy="593911"/>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Poor maintenance of HVAC units</a:t>
              </a:r>
              <a:endParaRPr lang="en-US" dirty="0">
                <a:solidFill>
                  <a:srgbClr val="000000"/>
                </a:solidFill>
              </a:endParaRPr>
            </a:p>
          </p:txBody>
        </p:sp>
        <p:sp>
          <p:nvSpPr>
            <p:cNvPr id="6" name="Rectangle 5"/>
            <p:cNvSpPr>
              <a:spLocks noChangeAspect="1"/>
            </p:cNvSpPr>
            <p:nvPr/>
          </p:nvSpPr>
          <p:spPr>
            <a:xfrm>
              <a:off x="3621822" y="3359618"/>
              <a:ext cx="1439093"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Bad </a:t>
              </a:r>
              <a:r>
                <a:rPr lang="en-US" sz="1600" dirty="0">
                  <a:solidFill>
                    <a:srgbClr val="000000"/>
                  </a:solidFill>
                </a:rPr>
                <a:t>energy</a:t>
              </a:r>
              <a:r>
                <a:rPr lang="en-US" sz="1400" dirty="0">
                  <a:solidFill>
                    <a:srgbClr val="000000"/>
                  </a:solidFill>
                </a:rPr>
                <a:t> consuming habits</a:t>
              </a:r>
              <a:endParaRPr lang="en-US" dirty="0">
                <a:solidFill>
                  <a:srgbClr val="000000"/>
                </a:solidFill>
              </a:endParaRPr>
            </a:p>
          </p:txBody>
        </p:sp>
        <p:sp>
          <p:nvSpPr>
            <p:cNvPr id="7" name="Rectangle 6"/>
            <p:cNvSpPr>
              <a:spLocks noChangeAspect="1"/>
            </p:cNvSpPr>
            <p:nvPr/>
          </p:nvSpPr>
          <p:spPr>
            <a:xfrm>
              <a:off x="3717627" y="392980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Inaccurate metering</a:t>
              </a:r>
              <a:endParaRPr lang="en-US" dirty="0">
                <a:solidFill>
                  <a:srgbClr val="000000"/>
                </a:solidFill>
              </a:endParaRPr>
            </a:p>
          </p:txBody>
        </p:sp>
        <p:sp>
          <p:nvSpPr>
            <p:cNvPr id="8" name="Rectangle 7"/>
            <p:cNvSpPr>
              <a:spLocks noChangeAspect="1"/>
            </p:cNvSpPr>
            <p:nvPr/>
          </p:nvSpPr>
          <p:spPr>
            <a:xfrm>
              <a:off x="2172840" y="4078342"/>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materials</a:t>
              </a:r>
              <a:endParaRPr lang="en-US" dirty="0">
                <a:solidFill>
                  <a:srgbClr val="000000"/>
                </a:solidFill>
              </a:endParaRPr>
            </a:p>
          </p:txBody>
        </p:sp>
        <p:sp>
          <p:nvSpPr>
            <p:cNvPr id="9" name="Rectangle 8"/>
            <p:cNvSpPr>
              <a:spLocks noChangeAspect="1"/>
            </p:cNvSpPr>
            <p:nvPr/>
          </p:nvSpPr>
          <p:spPr>
            <a:xfrm>
              <a:off x="2148816" y="467957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low in summer</a:t>
              </a:r>
            </a:p>
          </p:txBody>
        </p:sp>
        <p:sp>
          <p:nvSpPr>
            <p:cNvPr id="10" name="Rectangle 9"/>
            <p:cNvSpPr>
              <a:spLocks noChangeAspect="1"/>
            </p:cNvSpPr>
            <p:nvPr/>
          </p:nvSpPr>
          <p:spPr>
            <a:xfrm>
              <a:off x="3288024" y="4388217"/>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Temperature set point is too high in winter</a:t>
              </a:r>
            </a:p>
          </p:txBody>
        </p:sp>
        <p:sp>
          <p:nvSpPr>
            <p:cNvPr id="11" name="Rectangle 10"/>
            <p:cNvSpPr>
              <a:spLocks noChangeAspect="1"/>
            </p:cNvSpPr>
            <p:nvPr/>
          </p:nvSpPr>
          <p:spPr>
            <a:xfrm>
              <a:off x="4980602" y="3740737"/>
              <a:ext cx="1408610"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0000"/>
                  </a:solidFill>
                </a:rPr>
                <a:t>Most lights are still on during non-business hours</a:t>
              </a:r>
            </a:p>
          </p:txBody>
        </p:sp>
        <p:sp>
          <p:nvSpPr>
            <p:cNvPr id="12" name="Rectangle 11"/>
            <p:cNvSpPr>
              <a:spLocks noChangeAspect="1"/>
            </p:cNvSpPr>
            <p:nvPr/>
          </p:nvSpPr>
          <p:spPr>
            <a:xfrm>
              <a:off x="4964426" y="4175305"/>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Building air leakage</a:t>
              </a:r>
              <a:endParaRPr lang="en-US" dirty="0">
                <a:solidFill>
                  <a:srgbClr val="000000"/>
                </a:solidFill>
              </a:endParaRPr>
            </a:p>
          </p:txBody>
        </p:sp>
        <p:sp>
          <p:nvSpPr>
            <p:cNvPr id="13" name="Rectangle 12"/>
            <p:cNvSpPr>
              <a:spLocks noChangeAspect="1"/>
            </p:cNvSpPr>
            <p:nvPr/>
          </p:nvSpPr>
          <p:spPr>
            <a:xfrm>
              <a:off x="4366255" y="4673189"/>
              <a:ext cx="1196342" cy="425822"/>
            </a:xfrm>
            <a:prstGeom prst="rect">
              <a:avLst/>
            </a:prstGeom>
            <a:solidFill>
              <a:schemeClr val="tx2">
                <a:lumMod val="25000"/>
                <a:lumOff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0000"/>
                  </a:solidFill>
                </a:rPr>
                <a:t>Fuel prices increasing</a:t>
              </a:r>
            </a:p>
          </p:txBody>
        </p:sp>
      </p:grpSp>
      <p:sp>
        <p:nvSpPr>
          <p:cNvPr id="20" name="Date Placeholder 19">
            <a:extLst>
              <a:ext uri="{FF2B5EF4-FFF2-40B4-BE49-F238E27FC236}">
                <a16:creationId xmlns:a16="http://schemas.microsoft.com/office/drawing/2014/main" id="{D5F8A5A0-B924-49C0-98EE-B789E69C36F7}"/>
              </a:ext>
            </a:extLst>
          </p:cNvPr>
          <p:cNvSpPr>
            <a:spLocks noGrp="1"/>
          </p:cNvSpPr>
          <p:nvPr>
            <p:ph type="dt" sz="half" idx="2"/>
          </p:nvPr>
        </p:nvSpPr>
        <p:spPr/>
        <p:txBody>
          <a:bodyPr/>
          <a:lstStyle/>
          <a:p>
            <a:r>
              <a:rPr lang="en-US"/>
              <a:t>Lean Six Sigma Training - MTB</a:t>
            </a:r>
            <a:endParaRPr lang="en-US" sz="1600" dirty="0"/>
          </a:p>
        </p:txBody>
      </p:sp>
      <p:sp>
        <p:nvSpPr>
          <p:cNvPr id="21" name="Footer Placeholder 20">
            <a:extLst>
              <a:ext uri="{FF2B5EF4-FFF2-40B4-BE49-F238E27FC236}">
                <a16:creationId xmlns:a16="http://schemas.microsoft.com/office/drawing/2014/main" id="{3435C2AE-6D0B-499F-A678-8D0B5FF47375}"/>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753AC8D9-7A43-4DEE-9B87-1BC91E4A03AE}"/>
              </a:ext>
            </a:extLst>
          </p:cNvPr>
          <p:cNvSpPr>
            <a:spLocks noGrp="1"/>
          </p:cNvSpPr>
          <p:nvPr>
            <p:ph type="sldNum" sz="quarter" idx="4"/>
          </p:nvPr>
        </p:nvSpPr>
        <p:spPr/>
        <p:txBody>
          <a:bodyPr/>
          <a:lstStyle/>
          <a:p>
            <a:fld id="{28B83BC3-069B-46AF-A4E6-C99928E1A4FA}" type="slidenum">
              <a:rPr lang="en-US" smtClean="0"/>
              <a:pPr/>
              <a:t>268</a:t>
            </a:fld>
            <a:endParaRPr lang="en-US" dirty="0"/>
          </a:p>
        </p:txBody>
      </p:sp>
    </p:spTree>
    <p:custDataLst>
      <p:tags r:id="rId1"/>
    </p:custDataLst>
    <p:extLst>
      <p:ext uri="{BB962C8B-B14F-4D97-AF65-F5344CB8AC3E}">
        <p14:creationId xmlns:p14="http://schemas.microsoft.com/office/powerpoint/2010/main" val="250443307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3" name="Content Placeholder 2"/>
          <p:cNvSpPr>
            <a:spLocks noGrp="1"/>
          </p:cNvSpPr>
          <p:nvPr>
            <p:ph idx="1"/>
          </p:nvPr>
        </p:nvSpPr>
        <p:spPr/>
        <p:txBody>
          <a:bodyPr>
            <a:normAutofit/>
          </a:bodyPr>
          <a:lstStyle/>
          <a:p>
            <a:r>
              <a:rPr lang="en-US" dirty="0"/>
              <a:t>Step 3: Identify the main categories of causes and group the potential causes accordingly. </a:t>
            </a:r>
          </a:p>
          <a:p>
            <a:endParaRPr lang="en-US" sz="2800" dirty="0"/>
          </a:p>
        </p:txBody>
      </p:sp>
      <p:pic>
        <p:nvPicPr>
          <p:cNvPr id="19599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2362200"/>
            <a:ext cx="8229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442F4FD2-0F49-4C5C-B0A4-4E759D597A2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F6FFEE6-664F-4CF0-9980-2E482444FA6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214931A-6914-4240-BA3F-FA8DE4673A1F}"/>
              </a:ext>
            </a:extLst>
          </p:cNvPr>
          <p:cNvSpPr>
            <a:spLocks noGrp="1"/>
          </p:cNvSpPr>
          <p:nvPr>
            <p:ph type="sldNum" sz="quarter" idx="4"/>
          </p:nvPr>
        </p:nvSpPr>
        <p:spPr/>
        <p:txBody>
          <a:bodyPr/>
          <a:lstStyle/>
          <a:p>
            <a:fld id="{28B83BC3-069B-46AF-A4E6-C99928E1A4FA}" type="slidenum">
              <a:rPr lang="en-US" smtClean="0"/>
              <a:pPr/>
              <a:t>269</a:t>
            </a:fld>
            <a:endParaRPr lang="en-US" dirty="0"/>
          </a:p>
        </p:txBody>
      </p:sp>
    </p:spTree>
    <p:custDataLst>
      <p:tags r:id="rId1"/>
    </p:custDataLst>
    <p:extLst>
      <p:ext uri="{BB962C8B-B14F-4D97-AF65-F5344CB8AC3E}">
        <p14:creationId xmlns:p14="http://schemas.microsoft.com/office/powerpoint/2010/main" val="443781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1.1.4 Six Sigma Methodology</a:t>
            </a:r>
          </a:p>
        </p:txBody>
      </p:sp>
      <p:sp>
        <p:nvSpPr>
          <p:cNvPr id="6" name="Date Placeholder 5">
            <a:extLst>
              <a:ext uri="{FF2B5EF4-FFF2-40B4-BE49-F238E27FC236}">
                <a16:creationId xmlns:a16="http://schemas.microsoft.com/office/drawing/2014/main" id="{94B05A00-8EF6-4034-872E-3DF9C4A7F6D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F99AC72-1912-481D-AC37-A9B5A478526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3614817-462E-4357-B915-3BD4808CEFD8}"/>
              </a:ext>
            </a:extLst>
          </p:cNvPr>
          <p:cNvSpPr>
            <a:spLocks noGrp="1"/>
          </p:cNvSpPr>
          <p:nvPr>
            <p:ph type="sldNum" sz="quarter" idx="4"/>
          </p:nvPr>
        </p:nvSpPr>
        <p:spPr/>
        <p:txBody>
          <a:bodyPr/>
          <a:lstStyle/>
          <a:p>
            <a:fld id="{28B83BC3-069B-46AF-A4E6-C99928E1A4FA}" type="slidenum">
              <a:rPr lang="en-US" smtClean="0"/>
              <a:pPr/>
              <a:t>27</a:t>
            </a:fld>
            <a:endParaRPr lang="en-US" dirty="0"/>
          </a:p>
        </p:txBody>
      </p:sp>
    </p:spTree>
    <p:custDataLst>
      <p:tags r:id="rId1"/>
    </p:custDataLst>
    <p:extLst>
      <p:ext uri="{BB962C8B-B14F-4D97-AF65-F5344CB8AC3E}">
        <p14:creationId xmlns:p14="http://schemas.microsoft.com/office/powerpoint/2010/main" val="2999115288"/>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Diagram Example</a:t>
            </a:r>
          </a:p>
        </p:txBody>
      </p:sp>
      <p:sp>
        <p:nvSpPr>
          <p:cNvPr id="4" name="Content Placeholder 3"/>
          <p:cNvSpPr>
            <a:spLocks noGrp="1"/>
          </p:cNvSpPr>
          <p:nvPr>
            <p:ph idx="1"/>
          </p:nvPr>
        </p:nvSpPr>
        <p:spPr/>
        <p:txBody>
          <a:bodyPr>
            <a:normAutofit fontScale="92500" lnSpcReduction="10000"/>
          </a:bodyPr>
          <a:lstStyle/>
          <a:p>
            <a:r>
              <a:rPr lang="en-US" dirty="0"/>
              <a:t>Step 4: Analyze the cause and effect (C&amp;E) diagram. </a:t>
            </a:r>
          </a:p>
          <a:p>
            <a:pPr lvl="1"/>
            <a:r>
              <a:rPr lang="en-US" dirty="0"/>
              <a:t>After completing the C&amp;E diagram, the real estate company conducts further research on each potential root cause.</a:t>
            </a:r>
          </a:p>
          <a:p>
            <a:pPr lvl="1"/>
            <a:r>
              <a:rPr lang="en-US" dirty="0"/>
              <a:t>It is discovered that:</a:t>
            </a:r>
          </a:p>
          <a:p>
            <a:pPr lvl="2"/>
            <a:r>
              <a:rPr lang="en-US" sz="1800" dirty="0"/>
              <a:t>The utility metering is accurate</a:t>
            </a:r>
          </a:p>
          <a:p>
            <a:pPr lvl="2"/>
            <a:r>
              <a:rPr lang="en-US" sz="1800" dirty="0"/>
              <a:t>The building materials are fine and there is not significant amount of air leakage from the building</a:t>
            </a:r>
          </a:p>
          <a:p>
            <a:pPr lvl="2"/>
            <a:r>
              <a:rPr lang="en-US" sz="1800" dirty="0"/>
              <a:t>The fuel prices increased recently but were negligible</a:t>
            </a:r>
          </a:p>
          <a:p>
            <a:pPr lvl="2"/>
            <a:r>
              <a:rPr lang="en-US" sz="1800" dirty="0"/>
              <a:t>Most lights are off during the non-business hours except that some lights have to be on for security purposes</a:t>
            </a:r>
          </a:p>
          <a:p>
            <a:pPr lvl="2"/>
            <a:r>
              <a:rPr lang="en-US" sz="1800" dirty="0"/>
              <a:t>The temperature set points in the summer and winter are both adequate and reasonable</a:t>
            </a:r>
          </a:p>
          <a:p>
            <a:pPr lvl="2"/>
            <a:r>
              <a:rPr lang="en-US" sz="1800" dirty="0"/>
              <a:t>The high energy costs are probably caused by the poor HVAC maintenance on aged units and the wasteful energy consuming habits.</a:t>
            </a:r>
          </a:p>
          <a:p>
            <a:r>
              <a:rPr lang="en-US" sz="2200" dirty="0"/>
              <a:t>Next, the real estate company needs to collect and analyze the data to check whether root causes identified in the C&amp;E diagram are statistically the causes of the high energy costs.</a:t>
            </a:r>
          </a:p>
          <a:p>
            <a:endParaRPr lang="en-US" dirty="0"/>
          </a:p>
        </p:txBody>
      </p:sp>
      <p:sp>
        <p:nvSpPr>
          <p:cNvPr id="9" name="Date Placeholder 8">
            <a:extLst>
              <a:ext uri="{FF2B5EF4-FFF2-40B4-BE49-F238E27FC236}">
                <a16:creationId xmlns:a16="http://schemas.microsoft.com/office/drawing/2014/main" id="{F333C09D-E496-41C4-A0E7-7A8E9739A8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D7B7DDB-AD26-417A-A5D9-9738E3A917D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E9A315A-8429-44D7-8E28-22685DA92757}"/>
              </a:ext>
            </a:extLst>
          </p:cNvPr>
          <p:cNvSpPr>
            <a:spLocks noGrp="1"/>
          </p:cNvSpPr>
          <p:nvPr>
            <p:ph type="sldNum" sz="quarter" idx="4"/>
          </p:nvPr>
        </p:nvSpPr>
        <p:spPr/>
        <p:txBody>
          <a:bodyPr/>
          <a:lstStyle/>
          <a:p>
            <a:fld id="{28B83BC3-069B-46AF-A4E6-C99928E1A4FA}" type="slidenum">
              <a:rPr lang="en-US" smtClean="0"/>
              <a:pPr/>
              <a:t>270</a:t>
            </a:fld>
            <a:endParaRPr lang="en-US" dirty="0"/>
          </a:p>
        </p:txBody>
      </p:sp>
    </p:spTree>
    <p:custDataLst>
      <p:tags r:id="rId1"/>
    </p:custDataLst>
    <p:extLst>
      <p:ext uri="{BB962C8B-B14F-4D97-AF65-F5344CB8AC3E}">
        <p14:creationId xmlns:p14="http://schemas.microsoft.com/office/powerpoint/2010/main" val="67841548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2.1.2 Cause and Effects Matrix</a:t>
            </a:r>
          </a:p>
        </p:txBody>
      </p:sp>
      <p:sp>
        <p:nvSpPr>
          <p:cNvPr id="8" name="Date Placeholder 7">
            <a:extLst>
              <a:ext uri="{FF2B5EF4-FFF2-40B4-BE49-F238E27FC236}">
                <a16:creationId xmlns:a16="http://schemas.microsoft.com/office/drawing/2014/main" id="{11414E92-0CC8-430C-B2E9-5DD138C554B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27CD1F4-D2A0-40D2-BEF8-AEF569386A1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795BD939-1672-4647-B68F-1C8CE751F82C}"/>
              </a:ext>
            </a:extLst>
          </p:cNvPr>
          <p:cNvSpPr>
            <a:spLocks noGrp="1"/>
          </p:cNvSpPr>
          <p:nvPr>
            <p:ph type="sldNum" sz="quarter" idx="4"/>
          </p:nvPr>
        </p:nvSpPr>
        <p:spPr/>
        <p:txBody>
          <a:bodyPr/>
          <a:lstStyle/>
          <a:p>
            <a:fld id="{28B83BC3-069B-46AF-A4E6-C99928E1A4FA}" type="slidenum">
              <a:rPr lang="en-US" smtClean="0"/>
              <a:pPr/>
              <a:t>271</a:t>
            </a:fld>
            <a:endParaRPr lang="en-US" dirty="0"/>
          </a:p>
        </p:txBody>
      </p:sp>
    </p:spTree>
    <p:custDataLst>
      <p:tags r:id="rId1"/>
    </p:custDataLst>
    <p:extLst>
      <p:ext uri="{BB962C8B-B14F-4D97-AF65-F5344CB8AC3E}">
        <p14:creationId xmlns:p14="http://schemas.microsoft.com/office/powerpoint/2010/main" val="1896995297"/>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Cause and Effect Matrix?</a:t>
            </a:r>
          </a:p>
        </p:txBody>
      </p:sp>
      <p:sp>
        <p:nvSpPr>
          <p:cNvPr id="3" name="Content Placeholder 2"/>
          <p:cNvSpPr>
            <a:spLocks noGrp="1"/>
          </p:cNvSpPr>
          <p:nvPr>
            <p:ph idx="1"/>
          </p:nvPr>
        </p:nvSpPr>
        <p:spPr/>
        <p:txBody>
          <a:bodyPr>
            <a:normAutofit/>
          </a:bodyPr>
          <a:lstStyle/>
          <a:p>
            <a:r>
              <a:rPr lang="en-US" dirty="0"/>
              <a:t>The </a:t>
            </a:r>
            <a:r>
              <a:rPr lang="en-US" b="1" dirty="0"/>
              <a:t>cause and effect matrix </a:t>
            </a:r>
            <a:r>
              <a:rPr lang="en-US" dirty="0"/>
              <a:t>(XY Matrix) is a tool to help subjectively quantify the relationship of several X's to several Y's. </a:t>
            </a:r>
          </a:p>
          <a:p>
            <a:endParaRPr lang="en-US" dirty="0"/>
          </a:p>
          <a:p>
            <a:r>
              <a:rPr lang="en-US" dirty="0"/>
              <a:t>Among the Y's under consideration, two important ones should be the </a:t>
            </a:r>
            <a:r>
              <a:rPr lang="en-US" i="1" dirty="0"/>
              <a:t>primary</a:t>
            </a:r>
            <a:r>
              <a:rPr lang="en-US" dirty="0"/>
              <a:t> and </a:t>
            </a:r>
            <a:r>
              <a:rPr lang="en-US" i="1" dirty="0"/>
              <a:t>secondary metrics </a:t>
            </a:r>
            <a:r>
              <a:rPr lang="en-US" dirty="0"/>
              <a:t>of your Six Sigma project. </a:t>
            </a:r>
          </a:p>
          <a:p>
            <a:endParaRPr lang="en-US" dirty="0"/>
          </a:p>
          <a:p>
            <a:r>
              <a:rPr lang="en-US" dirty="0"/>
              <a:t>The X's should be derived from your cause and effect diagram. Let us take a peek as what it looks like on the next page.</a:t>
            </a:r>
          </a:p>
        </p:txBody>
      </p:sp>
      <p:sp>
        <p:nvSpPr>
          <p:cNvPr id="9" name="Date Placeholder 8">
            <a:extLst>
              <a:ext uri="{FF2B5EF4-FFF2-40B4-BE49-F238E27FC236}">
                <a16:creationId xmlns:a16="http://schemas.microsoft.com/office/drawing/2014/main" id="{EC8AE29D-209A-4654-AE85-A88B6A21DDF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2D8D5FA-5BEB-473E-B60B-D2AAD9FB4E0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21C499F-EE75-4387-A6A0-BA7DD567EEB0}"/>
              </a:ext>
            </a:extLst>
          </p:cNvPr>
          <p:cNvSpPr>
            <a:spLocks noGrp="1"/>
          </p:cNvSpPr>
          <p:nvPr>
            <p:ph type="sldNum" sz="quarter" idx="4"/>
          </p:nvPr>
        </p:nvSpPr>
        <p:spPr/>
        <p:txBody>
          <a:bodyPr/>
          <a:lstStyle/>
          <a:p>
            <a:fld id="{28B83BC3-069B-46AF-A4E6-C99928E1A4FA}" type="slidenum">
              <a:rPr lang="en-US" smtClean="0"/>
              <a:pPr/>
              <a:t>272</a:t>
            </a:fld>
            <a:endParaRPr lang="en-US" dirty="0"/>
          </a:p>
        </p:txBody>
      </p:sp>
    </p:spTree>
    <p:custDataLst>
      <p:tags r:id="rId1"/>
    </p:custDataLst>
    <p:extLst>
      <p:ext uri="{BB962C8B-B14F-4D97-AF65-F5344CB8AC3E}">
        <p14:creationId xmlns:p14="http://schemas.microsoft.com/office/powerpoint/2010/main" val="346620271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Effects Matrix</a:t>
            </a:r>
          </a:p>
        </p:txBody>
      </p:sp>
      <p:pic>
        <p:nvPicPr>
          <p:cNvPr id="3" name="Picture 2"/>
          <p:cNvPicPr>
            <a:picLocks noChangeAspect="1"/>
          </p:cNvPicPr>
          <p:nvPr/>
        </p:nvPicPr>
        <p:blipFill>
          <a:blip r:embed="rId4"/>
          <a:stretch>
            <a:fillRect/>
          </a:stretch>
        </p:blipFill>
        <p:spPr>
          <a:xfrm>
            <a:off x="914400" y="1676400"/>
            <a:ext cx="9595556" cy="3657600"/>
          </a:xfrm>
          <a:prstGeom prst="rect">
            <a:avLst/>
          </a:prstGeom>
        </p:spPr>
      </p:pic>
      <p:sp>
        <p:nvSpPr>
          <p:cNvPr id="8" name="Date Placeholder 7">
            <a:extLst>
              <a:ext uri="{FF2B5EF4-FFF2-40B4-BE49-F238E27FC236}">
                <a16:creationId xmlns:a16="http://schemas.microsoft.com/office/drawing/2014/main" id="{FDC98777-5B19-4AF1-9E5D-4808A7E4718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1F2438D-8B1D-477F-9C4E-4667BF005DF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C67D251-DA4D-47EC-9F5F-B289679B0387}"/>
              </a:ext>
            </a:extLst>
          </p:cNvPr>
          <p:cNvSpPr>
            <a:spLocks noGrp="1"/>
          </p:cNvSpPr>
          <p:nvPr>
            <p:ph type="sldNum" sz="quarter" idx="4"/>
          </p:nvPr>
        </p:nvSpPr>
        <p:spPr/>
        <p:txBody>
          <a:bodyPr/>
          <a:lstStyle/>
          <a:p>
            <a:fld id="{28B83BC3-069B-46AF-A4E6-C99928E1A4FA}" type="slidenum">
              <a:rPr lang="en-US" smtClean="0"/>
              <a:pPr/>
              <a:t>273</a:t>
            </a:fld>
            <a:endParaRPr lang="en-US" dirty="0"/>
          </a:p>
        </p:txBody>
      </p:sp>
    </p:spTree>
    <p:custDataLst>
      <p:tags r:id="rId1"/>
    </p:custDataLst>
    <p:extLst>
      <p:ext uri="{BB962C8B-B14F-4D97-AF65-F5344CB8AC3E}">
        <p14:creationId xmlns:p14="http://schemas.microsoft.com/office/powerpoint/2010/main" val="201602954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Use a Cause and Effect Matrix</a:t>
            </a:r>
          </a:p>
        </p:txBody>
      </p:sp>
      <p:sp>
        <p:nvSpPr>
          <p:cNvPr id="3" name="Content Placeholder 2"/>
          <p:cNvSpPr>
            <a:spLocks noGrp="1"/>
          </p:cNvSpPr>
          <p:nvPr>
            <p:ph idx="1"/>
          </p:nvPr>
        </p:nvSpPr>
        <p:spPr>
          <a:xfrm>
            <a:off x="381000" y="1143000"/>
            <a:ext cx="10769600" cy="5486400"/>
          </a:xfrm>
        </p:spPr>
        <p:txBody>
          <a:bodyPr>
            <a:normAutofit/>
          </a:bodyPr>
          <a:lstStyle/>
          <a:p>
            <a:pPr marL="571500" indent="-457200">
              <a:buFont typeface="+mj-lt"/>
              <a:buAutoNum type="arabicPeriod"/>
            </a:pPr>
            <a:r>
              <a:rPr lang="en-US" sz="2000" dirty="0"/>
              <a:t>Across the top enter your output measures. These are the Y’s that are important to your project.</a:t>
            </a:r>
          </a:p>
          <a:p>
            <a:pPr marL="571500" indent="-457200">
              <a:buFont typeface="+mj-lt"/>
              <a:buAutoNum type="arabicPeriod"/>
            </a:pPr>
            <a:endParaRPr lang="en-US" sz="2000" dirty="0"/>
          </a:p>
          <a:p>
            <a:pPr marL="571500" indent="-457200">
              <a:buFont typeface="+mj-lt"/>
              <a:buAutoNum type="arabicPeriod"/>
            </a:pPr>
            <a:r>
              <a:rPr lang="en-US" sz="2000" dirty="0"/>
              <a:t>Next, give each Y a weight. Use a 1–10 scale, 1 being least important and 10 most important.</a:t>
            </a:r>
          </a:p>
          <a:p>
            <a:pPr marL="571500" indent="-457200">
              <a:buFont typeface="+mj-lt"/>
              <a:buAutoNum type="arabicPeriod"/>
            </a:pPr>
            <a:endParaRPr lang="en-US" sz="2000" dirty="0"/>
          </a:p>
          <a:p>
            <a:pPr marL="571500" indent="-457200">
              <a:buFont typeface="+mj-lt"/>
              <a:buAutoNum type="arabicPeriod"/>
            </a:pPr>
            <a:r>
              <a:rPr lang="en-US" sz="2000" dirty="0"/>
              <a:t>Below, in the leftmost column, enter all the variables you identified with your cause and effect diagram.</a:t>
            </a:r>
          </a:p>
          <a:p>
            <a:pPr marL="571500" indent="-457200">
              <a:buFont typeface="+mj-lt"/>
              <a:buAutoNum type="arabicPeriod"/>
            </a:pPr>
            <a:endParaRPr lang="en-US" sz="2000" dirty="0"/>
          </a:p>
          <a:p>
            <a:pPr marL="571500" indent="-457200">
              <a:buFont typeface="+mj-lt"/>
              <a:buAutoNum type="arabicPeriod"/>
            </a:pPr>
            <a:r>
              <a:rPr lang="en-US" sz="2000" dirty="0"/>
              <a:t>Within the matrix itself, rate the strength of the relationship between the X in the row and the corresponding Y in that column. Use a scale of 0, 3, 5, and 7.</a:t>
            </a:r>
          </a:p>
          <a:p>
            <a:pPr marL="571500" indent="-457200">
              <a:buFont typeface="+mj-lt"/>
              <a:buAutoNum type="arabicPeriod"/>
            </a:pPr>
            <a:endParaRPr lang="en-US" sz="2000" dirty="0"/>
          </a:p>
          <a:p>
            <a:pPr marL="571500" indent="-457200">
              <a:buFont typeface="+mj-lt"/>
              <a:buAutoNum type="arabicPeriod"/>
            </a:pPr>
            <a:r>
              <a:rPr lang="en-US" sz="2000" dirty="0"/>
              <a:t>Lastly, sort the “Score” column to order the most important X’s first.</a:t>
            </a:r>
          </a:p>
        </p:txBody>
      </p:sp>
      <p:sp>
        <p:nvSpPr>
          <p:cNvPr id="9" name="Date Placeholder 8">
            <a:extLst>
              <a:ext uri="{FF2B5EF4-FFF2-40B4-BE49-F238E27FC236}">
                <a16:creationId xmlns:a16="http://schemas.microsoft.com/office/drawing/2014/main" id="{EBC5CDC5-7ED4-4882-BB1E-2870D412C0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C8AADD1-46FF-477E-9A8D-EDE47B00FAB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E2CAEDD-E0DF-4061-834C-0E543D466C53}"/>
              </a:ext>
            </a:extLst>
          </p:cNvPr>
          <p:cNvSpPr>
            <a:spLocks noGrp="1"/>
          </p:cNvSpPr>
          <p:nvPr>
            <p:ph type="sldNum" sz="quarter" idx="4"/>
          </p:nvPr>
        </p:nvSpPr>
        <p:spPr/>
        <p:txBody>
          <a:bodyPr/>
          <a:lstStyle/>
          <a:p>
            <a:fld id="{28B83BC3-069B-46AF-A4E6-C99928E1A4FA}" type="slidenum">
              <a:rPr lang="en-US" smtClean="0"/>
              <a:pPr/>
              <a:t>274</a:t>
            </a:fld>
            <a:endParaRPr lang="en-US" dirty="0"/>
          </a:p>
        </p:txBody>
      </p:sp>
    </p:spTree>
    <p:custDataLst>
      <p:tags r:id="rId1"/>
    </p:custDataLst>
    <p:extLst>
      <p:ext uri="{BB962C8B-B14F-4D97-AF65-F5344CB8AC3E}">
        <p14:creationId xmlns:p14="http://schemas.microsoft.com/office/powerpoint/2010/main" val="373454333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Cause and Effect Matrix Notes</a:t>
            </a: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7802" b="-7884"/>
          <a:stretch/>
        </p:blipFill>
        <p:spPr>
          <a:xfrm>
            <a:off x="1574800" y="1344751"/>
            <a:ext cx="8229600" cy="5348149"/>
          </a:xfrm>
          <a:prstGeom prst="rect">
            <a:avLst/>
          </a:prstGeom>
          <a:ln>
            <a:noFill/>
          </a:ln>
        </p:spPr>
      </p:pic>
      <p:sp>
        <p:nvSpPr>
          <p:cNvPr id="9" name="Date Placeholder 8">
            <a:extLst>
              <a:ext uri="{FF2B5EF4-FFF2-40B4-BE49-F238E27FC236}">
                <a16:creationId xmlns:a16="http://schemas.microsoft.com/office/drawing/2014/main" id="{4F9C5C04-620C-4EE6-9444-7BE9B9CFF4E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C1E7401-9894-4B78-B80B-83DB59523D2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B5E2F0-AB46-4EA3-B4BA-6EC8E2BB374A}"/>
              </a:ext>
            </a:extLst>
          </p:cNvPr>
          <p:cNvSpPr>
            <a:spLocks noGrp="1"/>
          </p:cNvSpPr>
          <p:nvPr>
            <p:ph type="sldNum" sz="quarter" idx="4"/>
          </p:nvPr>
        </p:nvSpPr>
        <p:spPr/>
        <p:txBody>
          <a:bodyPr/>
          <a:lstStyle/>
          <a:p>
            <a:fld id="{28B83BC3-069B-46AF-A4E6-C99928E1A4FA}" type="slidenum">
              <a:rPr lang="en-US" smtClean="0"/>
              <a:pPr/>
              <a:t>275</a:t>
            </a:fld>
            <a:endParaRPr lang="en-US" dirty="0"/>
          </a:p>
        </p:txBody>
      </p:sp>
    </p:spTree>
    <p:custDataLst>
      <p:tags r:id="rId1"/>
    </p:custDataLst>
    <p:extLst>
      <p:ext uri="{BB962C8B-B14F-4D97-AF65-F5344CB8AC3E}">
        <p14:creationId xmlns:p14="http://schemas.microsoft.com/office/powerpoint/2010/main" val="95930979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After You Have Completed the C&amp;E Matrix</a:t>
            </a:r>
          </a:p>
        </p:txBody>
      </p:sp>
      <p:sp>
        <p:nvSpPr>
          <p:cNvPr id="3" name="Content Placeholder 2"/>
          <p:cNvSpPr>
            <a:spLocks noGrp="1"/>
          </p:cNvSpPr>
          <p:nvPr>
            <p:ph idx="1"/>
          </p:nvPr>
        </p:nvSpPr>
        <p:spPr/>
        <p:txBody>
          <a:bodyPr>
            <a:normAutofit/>
          </a:bodyPr>
          <a:lstStyle/>
          <a:p>
            <a:pPr marL="114300" indent="0">
              <a:buNone/>
            </a:pPr>
            <a:r>
              <a:rPr lang="en-US" dirty="0"/>
              <a:t>After you have completed your cause and effects matrix, build a strategy for validating and/or eliminating the x’s as significant variables to the Y=f(x) equation.</a:t>
            </a:r>
          </a:p>
          <a:p>
            <a:pPr lvl="1"/>
            <a:endParaRPr lang="en-US" dirty="0"/>
          </a:p>
          <a:p>
            <a:pPr lvl="1"/>
            <a:r>
              <a:rPr lang="en-US" dirty="0"/>
              <a:t>Build a data collection plan</a:t>
            </a:r>
          </a:p>
          <a:p>
            <a:pPr lvl="1"/>
            <a:endParaRPr lang="en-US" dirty="0"/>
          </a:p>
          <a:p>
            <a:pPr lvl="1"/>
            <a:r>
              <a:rPr lang="en-US" dirty="0"/>
              <a:t>Prepare and execute planned studies</a:t>
            </a:r>
          </a:p>
          <a:p>
            <a:pPr lvl="1"/>
            <a:endParaRPr lang="en-US" dirty="0"/>
          </a:p>
          <a:p>
            <a:pPr lvl="1"/>
            <a:r>
              <a:rPr lang="en-US" dirty="0"/>
              <a:t>Perform analytics</a:t>
            </a:r>
          </a:p>
          <a:p>
            <a:pPr lvl="1"/>
            <a:endParaRPr lang="en-US" dirty="0"/>
          </a:p>
          <a:p>
            <a:pPr lvl="1"/>
            <a:r>
              <a:rPr lang="en-US" dirty="0"/>
              <a:t>Review results with SMEs</a:t>
            </a:r>
          </a:p>
          <a:p>
            <a:pPr lvl="1"/>
            <a:endParaRPr lang="en-US" dirty="0"/>
          </a:p>
          <a:p>
            <a:pPr lvl="1"/>
            <a:r>
              <a:rPr lang="en-US" dirty="0"/>
              <a:t>etc.</a:t>
            </a:r>
          </a:p>
        </p:txBody>
      </p:sp>
      <p:sp>
        <p:nvSpPr>
          <p:cNvPr id="9" name="Date Placeholder 8">
            <a:extLst>
              <a:ext uri="{FF2B5EF4-FFF2-40B4-BE49-F238E27FC236}">
                <a16:creationId xmlns:a16="http://schemas.microsoft.com/office/drawing/2014/main" id="{25D5D3BF-06E0-4ABD-86A4-E5C2469BEB6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ACE6EA1-7CFC-444D-AA54-03EB7754C5D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0CA4C3A-E166-4E82-8AC0-8C2841440F6B}"/>
              </a:ext>
            </a:extLst>
          </p:cNvPr>
          <p:cNvSpPr>
            <a:spLocks noGrp="1"/>
          </p:cNvSpPr>
          <p:nvPr>
            <p:ph type="sldNum" sz="quarter" idx="4"/>
          </p:nvPr>
        </p:nvSpPr>
        <p:spPr/>
        <p:txBody>
          <a:bodyPr/>
          <a:lstStyle/>
          <a:p>
            <a:fld id="{28B83BC3-069B-46AF-A4E6-C99928E1A4FA}" type="slidenum">
              <a:rPr lang="en-US" smtClean="0"/>
              <a:pPr/>
              <a:t>276</a:t>
            </a:fld>
            <a:endParaRPr lang="en-US" dirty="0"/>
          </a:p>
        </p:txBody>
      </p:sp>
    </p:spTree>
    <p:custDataLst>
      <p:tags r:id="rId1"/>
    </p:custDataLst>
    <p:extLst>
      <p:ext uri="{BB962C8B-B14F-4D97-AF65-F5344CB8AC3E}">
        <p14:creationId xmlns:p14="http://schemas.microsoft.com/office/powerpoint/2010/main" val="1783452200"/>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2.1.3 Process Mapping</a:t>
            </a:r>
          </a:p>
        </p:txBody>
      </p:sp>
      <p:sp>
        <p:nvSpPr>
          <p:cNvPr id="8" name="Date Placeholder 7">
            <a:extLst>
              <a:ext uri="{FF2B5EF4-FFF2-40B4-BE49-F238E27FC236}">
                <a16:creationId xmlns:a16="http://schemas.microsoft.com/office/drawing/2014/main" id="{B6460F80-F7FF-433B-B603-89D914216D8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14EDA9A-1F0C-46FF-A851-2CEE4C14F82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78461AF-8429-4A4D-9BD7-FF018E942831}"/>
              </a:ext>
            </a:extLst>
          </p:cNvPr>
          <p:cNvSpPr>
            <a:spLocks noGrp="1"/>
          </p:cNvSpPr>
          <p:nvPr>
            <p:ph type="sldNum" sz="quarter" idx="4"/>
          </p:nvPr>
        </p:nvSpPr>
        <p:spPr/>
        <p:txBody>
          <a:bodyPr/>
          <a:lstStyle/>
          <a:p>
            <a:fld id="{28B83BC3-069B-46AF-A4E6-C99928E1A4FA}" type="slidenum">
              <a:rPr lang="en-US" smtClean="0"/>
              <a:pPr/>
              <a:t>277</a:t>
            </a:fld>
            <a:endParaRPr lang="en-US" dirty="0"/>
          </a:p>
        </p:txBody>
      </p:sp>
    </p:spTree>
    <p:custDataLst>
      <p:tags r:id="rId1"/>
    </p:custDataLst>
    <p:extLst>
      <p:ext uri="{BB962C8B-B14F-4D97-AF65-F5344CB8AC3E}">
        <p14:creationId xmlns:p14="http://schemas.microsoft.com/office/powerpoint/2010/main" val="424943312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sz="2200" b="1" dirty="0"/>
              <a:t>Process mapping </a:t>
            </a:r>
            <a:r>
              <a:rPr lang="en-US" sz="2200" dirty="0"/>
              <a:t>is an important aspect to begin understanding a process. It provides a visual display of the steps required to produce a good or service.</a:t>
            </a:r>
          </a:p>
          <a:p>
            <a:r>
              <a:rPr lang="en-US" sz="2200" dirty="0"/>
              <a:t>There are various forms of process mapping techniques that are used in the DMAIC methodology. We have already covered three common and useful maps in our “Process Definition” section of the Define phase:</a:t>
            </a:r>
          </a:p>
          <a:p>
            <a:pPr lvl="2"/>
            <a:r>
              <a:rPr lang="en-US" sz="1800" dirty="0"/>
              <a:t>High Level Process Map</a:t>
            </a:r>
          </a:p>
          <a:p>
            <a:pPr lvl="2"/>
            <a:r>
              <a:rPr lang="en-US" sz="1800" dirty="0"/>
              <a:t>Detailed Process Map</a:t>
            </a:r>
          </a:p>
          <a:p>
            <a:pPr lvl="2"/>
            <a:r>
              <a:rPr lang="en-US" sz="1800" dirty="0"/>
              <a:t>Functional Process Map</a:t>
            </a:r>
          </a:p>
          <a:p>
            <a:r>
              <a:rPr lang="en-US" sz="2200" dirty="0"/>
              <a:t>Now we will explore a few other value process mapping techniques:</a:t>
            </a:r>
          </a:p>
          <a:p>
            <a:pPr lvl="2"/>
            <a:r>
              <a:rPr lang="en-US" sz="1800" dirty="0"/>
              <a:t>SIPOC</a:t>
            </a:r>
          </a:p>
          <a:p>
            <a:pPr lvl="2"/>
            <a:r>
              <a:rPr lang="en-US" sz="1800" dirty="0"/>
              <a:t>Value Stream</a:t>
            </a:r>
          </a:p>
          <a:p>
            <a:pPr lvl="2"/>
            <a:r>
              <a:rPr lang="en-US" sz="1800" dirty="0"/>
              <a:t>Spaghetti Diagram</a:t>
            </a:r>
          </a:p>
          <a:p>
            <a:pPr lvl="2"/>
            <a:r>
              <a:rPr lang="en-US" sz="1800" dirty="0"/>
              <a:t>Thought Process Map</a:t>
            </a:r>
          </a:p>
        </p:txBody>
      </p:sp>
      <p:sp>
        <p:nvSpPr>
          <p:cNvPr id="9" name="Date Placeholder 8">
            <a:extLst>
              <a:ext uri="{FF2B5EF4-FFF2-40B4-BE49-F238E27FC236}">
                <a16:creationId xmlns:a16="http://schemas.microsoft.com/office/drawing/2014/main" id="{3BE98F8C-BFFC-4FD1-BCC6-9A3CF7EDA66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83F6A2-6A1D-4A31-944A-07470810E5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41DBCDD-DFA0-4AB9-845D-4BCA59CB6EF6}"/>
              </a:ext>
            </a:extLst>
          </p:cNvPr>
          <p:cNvSpPr>
            <a:spLocks noGrp="1"/>
          </p:cNvSpPr>
          <p:nvPr>
            <p:ph type="sldNum" sz="quarter" idx="4"/>
          </p:nvPr>
        </p:nvSpPr>
        <p:spPr/>
        <p:txBody>
          <a:bodyPr/>
          <a:lstStyle/>
          <a:p>
            <a:fld id="{28B83BC3-069B-46AF-A4E6-C99928E1A4FA}" type="slidenum">
              <a:rPr lang="en-US" smtClean="0"/>
              <a:pPr/>
              <a:t>278</a:t>
            </a:fld>
            <a:endParaRPr lang="en-US" dirty="0"/>
          </a:p>
        </p:txBody>
      </p:sp>
    </p:spTree>
    <p:custDataLst>
      <p:tags r:id="rId1"/>
    </p:custDataLst>
    <p:extLst>
      <p:ext uri="{BB962C8B-B14F-4D97-AF65-F5344CB8AC3E}">
        <p14:creationId xmlns:p14="http://schemas.microsoft.com/office/powerpoint/2010/main" val="128350872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SIPOC? </a:t>
            </a:r>
          </a:p>
        </p:txBody>
      </p:sp>
      <p:sp>
        <p:nvSpPr>
          <p:cNvPr id="3" name="Content Placeholder 2"/>
          <p:cNvSpPr>
            <a:spLocks noGrp="1"/>
          </p:cNvSpPr>
          <p:nvPr>
            <p:ph idx="1"/>
          </p:nvPr>
        </p:nvSpPr>
        <p:spPr/>
        <p:txBody>
          <a:bodyPr>
            <a:normAutofit/>
          </a:bodyPr>
          <a:lstStyle/>
          <a:p>
            <a:r>
              <a:rPr lang="en-US" dirty="0"/>
              <a:t>A </a:t>
            </a:r>
            <a:r>
              <a:rPr lang="en-US" dirty="0" err="1"/>
              <a:t>SIPOC</a:t>
            </a:r>
            <a:r>
              <a:rPr lang="en-US" dirty="0"/>
              <a:t> (Suppliers-Input-Process-Output-Customers) is a high-level visualization tool to help identify and link the different components in a process.</a:t>
            </a:r>
          </a:p>
          <a:p>
            <a:endParaRPr lang="en-US" dirty="0"/>
          </a:p>
          <a:p>
            <a:r>
              <a:rPr lang="en-US" dirty="0"/>
              <a:t>It is usually applied in the Measure phase in order to better understand the current state of the process and define the scope of the project.</a:t>
            </a:r>
          </a:p>
        </p:txBody>
      </p:sp>
      <p:sp>
        <p:nvSpPr>
          <p:cNvPr id="9" name="Date Placeholder 8">
            <a:extLst>
              <a:ext uri="{FF2B5EF4-FFF2-40B4-BE49-F238E27FC236}">
                <a16:creationId xmlns:a16="http://schemas.microsoft.com/office/drawing/2014/main" id="{549C3093-6C69-4BCF-9598-964185868D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7AD5A61-AF85-4EFD-992B-A94B49A1ED0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691CD6-4FA0-4218-9BFB-FCABCB92CC17}"/>
              </a:ext>
            </a:extLst>
          </p:cNvPr>
          <p:cNvSpPr>
            <a:spLocks noGrp="1"/>
          </p:cNvSpPr>
          <p:nvPr>
            <p:ph type="sldNum" sz="quarter" idx="4"/>
          </p:nvPr>
        </p:nvSpPr>
        <p:spPr/>
        <p:txBody>
          <a:bodyPr/>
          <a:lstStyle/>
          <a:p>
            <a:fld id="{28B83BC3-069B-46AF-A4E6-C99928E1A4FA}" type="slidenum">
              <a:rPr lang="en-US" smtClean="0"/>
              <a:pPr/>
              <a:t>279</a:t>
            </a:fld>
            <a:endParaRPr lang="en-US" dirty="0"/>
          </a:p>
        </p:txBody>
      </p:sp>
    </p:spTree>
    <p:custDataLst>
      <p:tags r:id="rId1"/>
    </p:custDataLst>
    <p:extLst>
      <p:ext uri="{BB962C8B-B14F-4D97-AF65-F5344CB8AC3E}">
        <p14:creationId xmlns:p14="http://schemas.microsoft.com/office/powerpoint/2010/main" val="2692366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sp>
        <p:nvSpPr>
          <p:cNvPr id="3" name="Content Placeholder 2"/>
          <p:cNvSpPr>
            <a:spLocks noGrp="1"/>
          </p:cNvSpPr>
          <p:nvPr>
            <p:ph idx="1"/>
          </p:nvPr>
        </p:nvSpPr>
        <p:spPr/>
        <p:txBody>
          <a:bodyPr>
            <a:normAutofit/>
          </a:bodyPr>
          <a:lstStyle/>
          <a:p>
            <a:r>
              <a:rPr lang="en-US" dirty="0"/>
              <a:t>Six Sigma follows a methodology that is conceptually rooted in the principles of a five-phase project. </a:t>
            </a:r>
          </a:p>
          <a:p>
            <a:r>
              <a:rPr lang="en-US" dirty="0"/>
              <a:t>Each phase has a specific purpose and specific tools and techniques that aid in achieving the phase objectives.</a:t>
            </a:r>
          </a:p>
          <a:p>
            <a:pPr marL="114300" indent="0">
              <a:buNone/>
            </a:pPr>
            <a:endParaRPr lang="en-US" dirty="0"/>
          </a:p>
          <a:p>
            <a:r>
              <a:rPr lang="en-US" dirty="0"/>
              <a:t>The 5 phases of DMAIC:</a:t>
            </a:r>
          </a:p>
          <a:p>
            <a:pPr marL="868680" lvl="1" indent="-457200">
              <a:buFont typeface="+mj-lt"/>
              <a:buAutoNum type="arabicPeriod"/>
            </a:pPr>
            <a:r>
              <a:rPr lang="en-US" b="1" dirty="0">
                <a:solidFill>
                  <a:srgbClr val="182835"/>
                </a:solidFill>
              </a:rPr>
              <a:t>D</a:t>
            </a:r>
            <a:r>
              <a:rPr lang="en-US" dirty="0"/>
              <a:t>efine</a:t>
            </a:r>
          </a:p>
          <a:p>
            <a:pPr marL="868680" lvl="1" indent="-457200">
              <a:buFont typeface="+mj-lt"/>
              <a:buAutoNum type="arabicPeriod"/>
            </a:pPr>
            <a:r>
              <a:rPr lang="en-US" b="1" dirty="0">
                <a:solidFill>
                  <a:srgbClr val="182835"/>
                </a:solidFill>
              </a:rPr>
              <a:t>M</a:t>
            </a:r>
            <a:r>
              <a:rPr lang="en-US" dirty="0"/>
              <a:t>easure</a:t>
            </a:r>
          </a:p>
          <a:p>
            <a:pPr marL="868680" lvl="1" indent="-457200">
              <a:buFont typeface="+mj-lt"/>
              <a:buAutoNum type="arabicPeriod"/>
            </a:pPr>
            <a:r>
              <a:rPr lang="en-US" b="1" dirty="0">
                <a:solidFill>
                  <a:srgbClr val="182835"/>
                </a:solidFill>
              </a:rPr>
              <a:t>A</a:t>
            </a:r>
            <a:r>
              <a:rPr lang="en-US" dirty="0"/>
              <a:t>nalyze</a:t>
            </a:r>
          </a:p>
          <a:p>
            <a:pPr marL="868680" lvl="1" indent="-457200">
              <a:buFont typeface="+mj-lt"/>
              <a:buAutoNum type="arabicPeriod"/>
            </a:pPr>
            <a:r>
              <a:rPr lang="en-US" b="1" dirty="0">
                <a:solidFill>
                  <a:srgbClr val="182835"/>
                </a:solidFill>
              </a:rPr>
              <a:t>I</a:t>
            </a:r>
            <a:r>
              <a:rPr lang="en-US" dirty="0"/>
              <a:t>mprove</a:t>
            </a:r>
          </a:p>
          <a:p>
            <a:pPr marL="868680" lvl="1" indent="-457200">
              <a:buFont typeface="+mj-lt"/>
              <a:buAutoNum type="arabicPeriod"/>
            </a:pPr>
            <a:r>
              <a:rPr lang="en-US" b="1" dirty="0">
                <a:solidFill>
                  <a:srgbClr val="182835"/>
                </a:solidFill>
              </a:rPr>
              <a:t>C</a:t>
            </a:r>
            <a:r>
              <a:rPr lang="en-US" dirty="0"/>
              <a:t>ontrol</a:t>
            </a:r>
          </a:p>
        </p:txBody>
      </p:sp>
      <p:sp>
        <p:nvSpPr>
          <p:cNvPr id="7" name="Date Placeholder 6">
            <a:extLst>
              <a:ext uri="{FF2B5EF4-FFF2-40B4-BE49-F238E27FC236}">
                <a16:creationId xmlns:a16="http://schemas.microsoft.com/office/drawing/2014/main" id="{043D6478-B900-4E10-AC3F-C59443BA6BA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59A57F-201C-44B6-A56D-E35F309480F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25A6DF4-33AA-4521-9E6C-966B0BD37224}"/>
              </a:ext>
            </a:extLst>
          </p:cNvPr>
          <p:cNvSpPr>
            <a:spLocks noGrp="1"/>
          </p:cNvSpPr>
          <p:nvPr>
            <p:ph type="sldNum" sz="quarter" idx="4"/>
          </p:nvPr>
        </p:nvSpPr>
        <p:spPr/>
        <p:txBody>
          <a:bodyPr/>
          <a:lstStyle/>
          <a:p>
            <a:fld id="{28B83BC3-069B-46AF-A4E6-C99928E1A4FA}" type="slidenum">
              <a:rPr lang="en-US" smtClean="0"/>
              <a:pPr/>
              <a:t>28</a:t>
            </a:fld>
            <a:endParaRPr lang="en-US" dirty="0"/>
          </a:p>
        </p:txBody>
      </p:sp>
    </p:spTree>
    <p:custDataLst>
      <p:tags r:id="rId1"/>
    </p:custDataLst>
    <p:extLst>
      <p:ext uri="{BB962C8B-B14F-4D97-AF65-F5344CB8AC3E}">
        <p14:creationId xmlns:p14="http://schemas.microsoft.com/office/powerpoint/2010/main" val="162971708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Components of a </a:t>
            </a:r>
            <a:r>
              <a:rPr lang="en-US" dirty="0" err="1"/>
              <a:t>SIPOC</a:t>
            </a:r>
            <a:endParaRPr lang="en-US" dirty="0"/>
          </a:p>
        </p:txBody>
      </p:sp>
      <p:sp>
        <p:nvSpPr>
          <p:cNvPr id="3" name="Content Placeholder 2"/>
          <p:cNvSpPr>
            <a:spLocks noGrp="1"/>
          </p:cNvSpPr>
          <p:nvPr>
            <p:ph idx="1"/>
          </p:nvPr>
        </p:nvSpPr>
        <p:spPr/>
        <p:txBody>
          <a:bodyPr>
            <a:normAutofit/>
          </a:bodyPr>
          <a:lstStyle/>
          <a:p>
            <a:r>
              <a:rPr lang="en-US" b="1" dirty="0">
                <a:solidFill>
                  <a:srgbClr val="182835"/>
                </a:solidFill>
              </a:rPr>
              <a:t>S</a:t>
            </a:r>
            <a:r>
              <a:rPr lang="en-US" dirty="0">
                <a:solidFill>
                  <a:srgbClr val="182835"/>
                </a:solidFill>
              </a:rPr>
              <a:t>uppliers: vendors who provide the raw material, services, and information. Customers can also be suppliers sometimes.</a:t>
            </a:r>
          </a:p>
          <a:p>
            <a:endParaRPr lang="en-US" b="1" dirty="0">
              <a:solidFill>
                <a:srgbClr val="182835"/>
              </a:solidFill>
            </a:endParaRPr>
          </a:p>
          <a:p>
            <a:r>
              <a:rPr lang="en-US" b="1" dirty="0">
                <a:solidFill>
                  <a:srgbClr val="182835"/>
                </a:solidFill>
              </a:rPr>
              <a:t>I</a:t>
            </a:r>
            <a:r>
              <a:rPr lang="en-US" dirty="0">
                <a:solidFill>
                  <a:srgbClr val="182835"/>
                </a:solidFill>
              </a:rPr>
              <a:t>nput: the raw materials, information, equipment, services, people, environment involved in the process.</a:t>
            </a:r>
          </a:p>
          <a:p>
            <a:endParaRPr lang="en-US" b="1" dirty="0">
              <a:solidFill>
                <a:srgbClr val="182835"/>
              </a:solidFill>
            </a:endParaRPr>
          </a:p>
          <a:p>
            <a:r>
              <a:rPr lang="en-US" b="1" dirty="0">
                <a:solidFill>
                  <a:srgbClr val="182835"/>
                </a:solidFill>
              </a:rPr>
              <a:t>P</a:t>
            </a:r>
            <a:r>
              <a:rPr lang="en-US" dirty="0">
                <a:solidFill>
                  <a:srgbClr val="182835"/>
                </a:solidFill>
              </a:rPr>
              <a:t>rocess: the high-level sequence of actions and decisions that results in the services or products delivered to the customers.</a:t>
            </a:r>
          </a:p>
          <a:p>
            <a:endParaRPr lang="en-US" b="1" dirty="0">
              <a:solidFill>
                <a:srgbClr val="182835"/>
              </a:solidFill>
            </a:endParaRPr>
          </a:p>
          <a:p>
            <a:r>
              <a:rPr lang="en-US" b="1" dirty="0">
                <a:solidFill>
                  <a:srgbClr val="182835"/>
                </a:solidFill>
              </a:rPr>
              <a:t>O</a:t>
            </a:r>
            <a:r>
              <a:rPr lang="en-US" dirty="0">
                <a:solidFill>
                  <a:srgbClr val="182835"/>
                </a:solidFill>
              </a:rPr>
              <a:t>utput: the services or products delivered to the customers and any other outcomes of the process.</a:t>
            </a:r>
          </a:p>
          <a:p>
            <a:endParaRPr lang="en-US" b="1" dirty="0">
              <a:solidFill>
                <a:srgbClr val="182835"/>
              </a:solidFill>
            </a:endParaRPr>
          </a:p>
          <a:p>
            <a:r>
              <a:rPr lang="en-US" b="1" dirty="0">
                <a:solidFill>
                  <a:srgbClr val="182835"/>
                </a:solidFill>
              </a:rPr>
              <a:t>C</a:t>
            </a:r>
            <a:r>
              <a:rPr lang="en-US" dirty="0">
                <a:solidFill>
                  <a:srgbClr val="182835"/>
                </a:solidFill>
              </a:rPr>
              <a:t>ustomers: the end users or recipients of the services or products.</a:t>
            </a:r>
          </a:p>
        </p:txBody>
      </p:sp>
      <p:sp>
        <p:nvSpPr>
          <p:cNvPr id="9" name="Date Placeholder 8">
            <a:extLst>
              <a:ext uri="{FF2B5EF4-FFF2-40B4-BE49-F238E27FC236}">
                <a16:creationId xmlns:a16="http://schemas.microsoft.com/office/drawing/2014/main" id="{52C8637A-04A1-47A0-9150-2CA4C3D12DF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4A37931-2979-4F69-9DAC-A760AEEC08A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6EE8DD3-2571-45B0-AB3A-7B97A7C5AE88}"/>
              </a:ext>
            </a:extLst>
          </p:cNvPr>
          <p:cNvSpPr>
            <a:spLocks noGrp="1"/>
          </p:cNvSpPr>
          <p:nvPr>
            <p:ph type="sldNum" sz="quarter" idx="4"/>
          </p:nvPr>
        </p:nvSpPr>
        <p:spPr/>
        <p:txBody>
          <a:bodyPr/>
          <a:lstStyle/>
          <a:p>
            <a:fld id="{28B83BC3-069B-46AF-A4E6-C99928E1A4FA}" type="slidenum">
              <a:rPr lang="en-US" smtClean="0"/>
              <a:pPr/>
              <a:t>280</a:t>
            </a:fld>
            <a:endParaRPr lang="en-US" dirty="0"/>
          </a:p>
        </p:txBody>
      </p:sp>
    </p:spTree>
    <p:custDataLst>
      <p:tags r:id="rId1"/>
    </p:custDataLst>
    <p:extLst>
      <p:ext uri="{BB962C8B-B14F-4D97-AF65-F5344CB8AC3E}">
        <p14:creationId xmlns:p14="http://schemas.microsoft.com/office/powerpoint/2010/main" val="175334180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first method:</a:t>
            </a:r>
          </a:p>
          <a:p>
            <a:pPr marL="411480" lvl="1" indent="0">
              <a:buNone/>
            </a:pPr>
            <a:endParaRPr lang="en-US" dirty="0"/>
          </a:p>
          <a:p>
            <a:pPr lvl="1"/>
            <a:r>
              <a:rPr lang="en-US" dirty="0"/>
              <a:t>Step 1: Create a template that can contain the information of the five key components in a clear way.</a:t>
            </a:r>
          </a:p>
          <a:p>
            <a:pPr lvl="1"/>
            <a:endParaRPr lang="en-US" dirty="0"/>
          </a:p>
          <a:p>
            <a:pPr lvl="1"/>
            <a:r>
              <a:rPr lang="en-US" dirty="0"/>
              <a:t>Step 2: Plot a high-level process map that covers five steps at maximum.</a:t>
            </a:r>
          </a:p>
          <a:p>
            <a:pPr lvl="1"/>
            <a:endParaRPr lang="en-US" dirty="0"/>
          </a:p>
          <a:p>
            <a:pPr lvl="1"/>
            <a:r>
              <a:rPr lang="en-US" dirty="0"/>
              <a:t>Step 3: Identify the outputs of the process.</a:t>
            </a:r>
          </a:p>
          <a:p>
            <a:pPr lvl="1"/>
            <a:endParaRPr lang="en-US" dirty="0"/>
          </a:p>
          <a:p>
            <a:pPr lvl="1"/>
            <a:r>
              <a:rPr lang="en-US" dirty="0"/>
              <a:t>Step 4: Identify the receipt of the process.</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Date Placeholder 8">
            <a:extLst>
              <a:ext uri="{FF2B5EF4-FFF2-40B4-BE49-F238E27FC236}">
                <a16:creationId xmlns:a16="http://schemas.microsoft.com/office/drawing/2014/main" id="{4E6CCC4D-9FCE-4085-A8F2-76142280EB0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54E40A4-BA2F-4260-9A2A-575EE33FDCB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6A52237-A62A-46A6-AD88-531C5EAC7C8F}"/>
              </a:ext>
            </a:extLst>
          </p:cNvPr>
          <p:cNvSpPr>
            <a:spLocks noGrp="1"/>
          </p:cNvSpPr>
          <p:nvPr>
            <p:ph type="sldNum" sz="quarter" idx="4"/>
          </p:nvPr>
        </p:nvSpPr>
        <p:spPr/>
        <p:txBody>
          <a:bodyPr/>
          <a:lstStyle/>
          <a:p>
            <a:fld id="{28B83BC3-069B-46AF-A4E6-C99928E1A4FA}" type="slidenum">
              <a:rPr lang="en-US" smtClean="0"/>
              <a:pPr/>
              <a:t>281</a:t>
            </a:fld>
            <a:endParaRPr lang="en-US" dirty="0"/>
          </a:p>
        </p:txBody>
      </p:sp>
    </p:spTree>
    <p:custDataLst>
      <p:tags r:id="rId1"/>
    </p:custDataLst>
    <p:extLst>
      <p:ext uri="{BB962C8B-B14F-4D97-AF65-F5344CB8AC3E}">
        <p14:creationId xmlns:p14="http://schemas.microsoft.com/office/powerpoint/2010/main" val="180844855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SIPOC Diagram</a:t>
            </a:r>
          </a:p>
        </p:txBody>
      </p:sp>
      <p:sp>
        <p:nvSpPr>
          <p:cNvPr id="3" name="Content Placeholder 2"/>
          <p:cNvSpPr>
            <a:spLocks noGrp="1"/>
          </p:cNvSpPr>
          <p:nvPr>
            <p:ph idx="1"/>
          </p:nvPr>
        </p:nvSpPr>
        <p:spPr/>
        <p:txBody>
          <a:bodyPr>
            <a:normAutofit lnSpcReduction="10000"/>
          </a:bodyPr>
          <a:lstStyle/>
          <a:p>
            <a:r>
              <a:rPr lang="en-US" dirty="0"/>
              <a:t>The second method:</a:t>
            </a:r>
          </a:p>
          <a:p>
            <a:pPr lvl="1"/>
            <a:endParaRPr lang="en-US" dirty="0"/>
          </a:p>
          <a:p>
            <a:pPr lvl="1"/>
            <a:r>
              <a:rPr lang="en-US" dirty="0"/>
              <a:t>Step 1: Create a template that can contain the information of the five key components in a clear way.</a:t>
            </a:r>
          </a:p>
          <a:p>
            <a:pPr lvl="1"/>
            <a:endParaRPr lang="en-US" dirty="0"/>
          </a:p>
          <a:p>
            <a:pPr lvl="1"/>
            <a:r>
              <a:rPr lang="en-US" dirty="0"/>
              <a:t>Step 2: Identify the receipt of the process.</a:t>
            </a:r>
          </a:p>
          <a:p>
            <a:pPr lvl="1"/>
            <a:endParaRPr lang="en-US" dirty="0"/>
          </a:p>
          <a:p>
            <a:pPr lvl="1"/>
            <a:r>
              <a:rPr lang="en-US" dirty="0"/>
              <a:t>Step 3: Identify the outputs of the process.</a:t>
            </a:r>
          </a:p>
          <a:p>
            <a:pPr lvl="1"/>
            <a:endParaRPr lang="en-US" dirty="0"/>
          </a:p>
          <a:p>
            <a:pPr lvl="1"/>
            <a:r>
              <a:rPr lang="en-US" dirty="0"/>
              <a:t>Step 4: Plot a high-level process map that covers five steps at maximum.</a:t>
            </a:r>
          </a:p>
          <a:p>
            <a:pPr lvl="1"/>
            <a:endParaRPr lang="en-US" dirty="0"/>
          </a:p>
          <a:p>
            <a:pPr lvl="1"/>
            <a:r>
              <a:rPr lang="en-US" dirty="0"/>
              <a:t>Step 5: Brainstorm the inputs required to run each process step.</a:t>
            </a:r>
          </a:p>
          <a:p>
            <a:pPr lvl="1"/>
            <a:endParaRPr lang="en-US" dirty="0"/>
          </a:p>
          <a:p>
            <a:pPr lvl="1"/>
            <a:r>
              <a:rPr lang="en-US" dirty="0"/>
              <a:t>Step 6: Identify the suppliers who provide the inputs.</a:t>
            </a:r>
          </a:p>
          <a:p>
            <a:endParaRPr lang="en-US" dirty="0"/>
          </a:p>
          <a:p>
            <a:endParaRPr lang="en-US" dirty="0"/>
          </a:p>
        </p:txBody>
      </p:sp>
      <p:sp>
        <p:nvSpPr>
          <p:cNvPr id="9" name="Date Placeholder 8">
            <a:extLst>
              <a:ext uri="{FF2B5EF4-FFF2-40B4-BE49-F238E27FC236}">
                <a16:creationId xmlns:a16="http://schemas.microsoft.com/office/drawing/2014/main" id="{74A3CBF0-F07E-4FAE-85E7-265D1C3D3FD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010A7E7-9240-4CB6-BF59-EB817820A0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23762C0-4B57-4B2B-9266-1CDD210D9411}"/>
              </a:ext>
            </a:extLst>
          </p:cNvPr>
          <p:cNvSpPr>
            <a:spLocks noGrp="1"/>
          </p:cNvSpPr>
          <p:nvPr>
            <p:ph type="sldNum" sz="quarter" idx="4"/>
          </p:nvPr>
        </p:nvSpPr>
        <p:spPr/>
        <p:txBody>
          <a:bodyPr/>
          <a:lstStyle/>
          <a:p>
            <a:fld id="{28B83BC3-069B-46AF-A4E6-C99928E1A4FA}" type="slidenum">
              <a:rPr lang="en-US" smtClean="0"/>
              <a:pPr/>
              <a:t>282</a:t>
            </a:fld>
            <a:endParaRPr lang="en-US" dirty="0"/>
          </a:p>
        </p:txBody>
      </p:sp>
    </p:spTree>
    <p:custDataLst>
      <p:tags r:id="rId1"/>
    </p:custDataLst>
    <p:extLst>
      <p:ext uri="{BB962C8B-B14F-4D97-AF65-F5344CB8AC3E}">
        <p14:creationId xmlns:p14="http://schemas.microsoft.com/office/powerpoint/2010/main" val="24237292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a:t>
            </a:r>
            <a:r>
              <a:rPr lang="en-US" dirty="0" err="1"/>
              <a:t>SIPOC</a:t>
            </a:r>
            <a:r>
              <a:rPr lang="en-US" dirty="0"/>
              <a:t> Diagrams</a:t>
            </a:r>
          </a:p>
        </p:txBody>
      </p:sp>
      <p:sp>
        <p:nvSpPr>
          <p:cNvPr id="3" name="Content Placeholder 2"/>
          <p:cNvSpPr>
            <a:spLocks noGrp="1"/>
          </p:cNvSpPr>
          <p:nvPr>
            <p:ph idx="1"/>
          </p:nvPr>
        </p:nvSpPr>
        <p:spPr/>
        <p:txBody>
          <a:bodyPr>
            <a:normAutofit/>
          </a:bodyPr>
          <a:lstStyle/>
          <a:p>
            <a:r>
              <a:rPr lang="en-US" dirty="0"/>
              <a:t>A SIPOC diagram provides more detailed information than process maps and it demonstrates how each component gets involved in the process.</a:t>
            </a:r>
          </a:p>
          <a:p>
            <a:endParaRPr lang="en-US" dirty="0"/>
          </a:p>
          <a:p>
            <a:r>
              <a:rPr lang="en-US" dirty="0"/>
              <a:t>It helps visualize and narrow the project scope.</a:t>
            </a:r>
          </a:p>
          <a:p>
            <a:endParaRPr lang="en-US" dirty="0"/>
          </a:p>
          <a:p>
            <a:r>
              <a:rPr lang="en-US" dirty="0"/>
              <a:t>It serves as a great communication tool to help different process owners understand the entire process, their specific roles and responsibilities.</a:t>
            </a:r>
          </a:p>
        </p:txBody>
      </p:sp>
      <p:sp>
        <p:nvSpPr>
          <p:cNvPr id="9" name="Date Placeholder 8">
            <a:extLst>
              <a:ext uri="{FF2B5EF4-FFF2-40B4-BE49-F238E27FC236}">
                <a16:creationId xmlns:a16="http://schemas.microsoft.com/office/drawing/2014/main" id="{CADC9C62-F5D7-4FE5-A3A7-0CD20AC50A6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65878BF-D012-49EB-B5EB-8F306BCA6C0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9BB8061-B1AB-4E2F-A3AB-B2334479F33B}"/>
              </a:ext>
            </a:extLst>
          </p:cNvPr>
          <p:cNvSpPr>
            <a:spLocks noGrp="1"/>
          </p:cNvSpPr>
          <p:nvPr>
            <p:ph type="sldNum" sz="quarter" idx="4"/>
          </p:nvPr>
        </p:nvSpPr>
        <p:spPr/>
        <p:txBody>
          <a:bodyPr/>
          <a:lstStyle/>
          <a:p>
            <a:fld id="{28B83BC3-069B-46AF-A4E6-C99928E1A4FA}" type="slidenum">
              <a:rPr lang="en-US" smtClean="0"/>
              <a:pPr/>
              <a:t>283</a:t>
            </a:fld>
            <a:endParaRPr lang="en-US" dirty="0"/>
          </a:p>
        </p:txBody>
      </p:sp>
    </p:spTree>
    <p:custDataLst>
      <p:tags r:id="rId1"/>
    </p:custDataLst>
    <p:extLst>
      <p:ext uri="{BB962C8B-B14F-4D97-AF65-F5344CB8AC3E}">
        <p14:creationId xmlns:p14="http://schemas.microsoft.com/office/powerpoint/2010/main" val="603811580"/>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Diagram Example</a:t>
            </a:r>
          </a:p>
        </p:txBody>
      </p:sp>
      <p:sp>
        <p:nvSpPr>
          <p:cNvPr id="6" name="Content Placeholder 2"/>
          <p:cNvSpPr>
            <a:spLocks noGrp="1"/>
          </p:cNvSpPr>
          <p:nvPr>
            <p:ph idx="1"/>
          </p:nvPr>
        </p:nvSpPr>
        <p:spPr/>
        <p:txBody>
          <a:bodyPr>
            <a:normAutofit/>
          </a:bodyPr>
          <a:lstStyle/>
          <a:p>
            <a:r>
              <a:rPr lang="en-US" dirty="0"/>
              <a:t>Example of plotting a SIPOC diagram for Mom cooking scrambled eggs for two kids</a:t>
            </a:r>
          </a:p>
        </p:txBody>
      </p:sp>
      <p:pic>
        <p:nvPicPr>
          <p:cNvPr id="204802" name="Picture 2"/>
          <p:cNvPicPr>
            <a:picLocks noChangeAspect="1" noChangeArrowheads="1"/>
          </p:cNvPicPr>
          <p:nvPr/>
        </p:nvPicPr>
        <p:blipFill>
          <a:blip r:embed="rId4" cstate="print">
            <a:grayscl/>
          </a:blip>
          <a:srcRect/>
          <a:stretch>
            <a:fillRect/>
          </a:stretch>
        </p:blipFill>
        <p:spPr bwMode="auto">
          <a:xfrm>
            <a:off x="2345268" y="2133600"/>
            <a:ext cx="6874933" cy="4267200"/>
          </a:xfrm>
          <a:prstGeom prst="rect">
            <a:avLst/>
          </a:prstGeom>
          <a:noFill/>
          <a:ln w="9525">
            <a:solidFill>
              <a:schemeClr val="accent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152874D5-07F7-4736-81B9-D8C9F8C183C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AAEFC07-34FF-4C7B-9E1C-3A6614991A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DC8054C-D947-4D2B-8A4C-E7D9A2F0393F}"/>
              </a:ext>
            </a:extLst>
          </p:cNvPr>
          <p:cNvSpPr>
            <a:spLocks noGrp="1"/>
          </p:cNvSpPr>
          <p:nvPr>
            <p:ph type="sldNum" sz="quarter" idx="4"/>
          </p:nvPr>
        </p:nvSpPr>
        <p:spPr/>
        <p:txBody>
          <a:bodyPr/>
          <a:lstStyle/>
          <a:p>
            <a:fld id="{28B83BC3-069B-46AF-A4E6-C99928E1A4FA}" type="slidenum">
              <a:rPr lang="en-US" smtClean="0"/>
              <a:pPr/>
              <a:t>284</a:t>
            </a:fld>
            <a:endParaRPr lang="en-US" dirty="0"/>
          </a:p>
        </p:txBody>
      </p:sp>
    </p:spTree>
    <p:custDataLst>
      <p:tags r:id="rId1"/>
    </p:custDataLst>
    <p:extLst>
      <p:ext uri="{BB962C8B-B14F-4D97-AF65-F5344CB8AC3E}">
        <p14:creationId xmlns:p14="http://schemas.microsoft.com/office/powerpoint/2010/main" val="282012768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lstStyle/>
          <a:p>
            <a:r>
              <a:rPr lang="en-US" dirty="0"/>
              <a:t>Step 1: Vertically List High-Level Process</a:t>
            </a:r>
          </a:p>
          <a:p>
            <a:pPr lvl="1"/>
            <a:r>
              <a:rPr lang="en-US" dirty="0"/>
              <a:t>If you followed the general rules for a high-level process map, then you should have no more than 4–6 steps for your process.</a:t>
            </a:r>
          </a:p>
          <a:p>
            <a:pPr lvl="1"/>
            <a:r>
              <a:rPr lang="en-US" dirty="0"/>
              <a:t>List those steps in a vertical manner as depicted below.</a:t>
            </a:r>
            <a:r>
              <a:rPr lang="en-US" sz="2400" dirty="0"/>
              <a:t> </a:t>
            </a:r>
          </a:p>
          <a:p>
            <a:endParaRPr lang="en-US" dirty="0"/>
          </a:p>
        </p:txBody>
      </p:sp>
      <p:pic>
        <p:nvPicPr>
          <p:cNvPr id="266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048000"/>
            <a:ext cx="4114800" cy="3616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5E0621B9-F618-446C-B15A-1EA1A9D4F1B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A1FA804-9349-4007-9F4C-8DEEAD0598D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2025EE5-FD63-46F5-B3FE-DC45323D8047}"/>
              </a:ext>
            </a:extLst>
          </p:cNvPr>
          <p:cNvSpPr>
            <a:spLocks noGrp="1"/>
          </p:cNvSpPr>
          <p:nvPr>
            <p:ph type="sldNum" sz="quarter" idx="4"/>
          </p:nvPr>
        </p:nvSpPr>
        <p:spPr/>
        <p:txBody>
          <a:bodyPr/>
          <a:lstStyle/>
          <a:p>
            <a:fld id="{28B83BC3-069B-46AF-A4E6-C99928E1A4FA}" type="slidenum">
              <a:rPr lang="en-US" smtClean="0"/>
              <a:pPr/>
              <a:t>285</a:t>
            </a:fld>
            <a:endParaRPr lang="en-US" dirty="0"/>
          </a:p>
        </p:txBody>
      </p:sp>
    </p:spTree>
    <p:custDataLst>
      <p:tags r:id="rId1"/>
    </p:custDataLst>
    <p:extLst>
      <p:ext uri="{BB962C8B-B14F-4D97-AF65-F5344CB8AC3E}">
        <p14:creationId xmlns:p14="http://schemas.microsoft.com/office/powerpoint/2010/main" val="110031550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2: List Process Outputs</a:t>
            </a:r>
          </a:p>
          <a:p>
            <a:pPr marL="114300" indent="0">
              <a:buNone/>
            </a:pP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16332"/>
            <a:ext cx="5303520" cy="4660668"/>
          </a:xfrm>
          <a:prstGeom prst="rect">
            <a:avLst/>
          </a:prstGeom>
        </p:spPr>
      </p:pic>
      <p:sp>
        <p:nvSpPr>
          <p:cNvPr id="10" name="Date Placeholder 9">
            <a:extLst>
              <a:ext uri="{FF2B5EF4-FFF2-40B4-BE49-F238E27FC236}">
                <a16:creationId xmlns:a16="http://schemas.microsoft.com/office/drawing/2014/main" id="{BBD64254-DFBA-4FBA-9373-9FF42A95059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FDC95BA-C7CE-459A-9845-B677EACBEEF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340DFB2-BD80-4BA3-B12A-8204C8CDA790}"/>
              </a:ext>
            </a:extLst>
          </p:cNvPr>
          <p:cNvSpPr>
            <a:spLocks noGrp="1"/>
          </p:cNvSpPr>
          <p:nvPr>
            <p:ph type="sldNum" sz="quarter" idx="4"/>
          </p:nvPr>
        </p:nvSpPr>
        <p:spPr/>
        <p:txBody>
          <a:bodyPr/>
          <a:lstStyle/>
          <a:p>
            <a:fld id="{28B83BC3-069B-46AF-A4E6-C99928E1A4FA}" type="slidenum">
              <a:rPr lang="en-US" smtClean="0"/>
              <a:pPr/>
              <a:t>286</a:t>
            </a:fld>
            <a:endParaRPr lang="en-US" dirty="0"/>
          </a:p>
        </p:txBody>
      </p:sp>
    </p:spTree>
    <p:custDataLst>
      <p:tags r:id="rId1"/>
    </p:custDataLst>
    <p:extLst>
      <p:ext uri="{BB962C8B-B14F-4D97-AF65-F5344CB8AC3E}">
        <p14:creationId xmlns:p14="http://schemas.microsoft.com/office/powerpoint/2010/main" val="3331469715"/>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3: List Output Customers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28801"/>
            <a:ext cx="5394960" cy="4674917"/>
          </a:xfrm>
          <a:prstGeom prst="rect">
            <a:avLst/>
          </a:prstGeom>
        </p:spPr>
      </p:pic>
      <p:sp>
        <p:nvSpPr>
          <p:cNvPr id="10" name="Date Placeholder 9">
            <a:extLst>
              <a:ext uri="{FF2B5EF4-FFF2-40B4-BE49-F238E27FC236}">
                <a16:creationId xmlns:a16="http://schemas.microsoft.com/office/drawing/2014/main" id="{6B96E4B6-BACD-4DE4-9A66-3114BC4CBBD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339F42F-3D02-46F9-BBD1-4C61FC21D9D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C800E44-05D5-4287-AB4D-6CAF3AC45CF4}"/>
              </a:ext>
            </a:extLst>
          </p:cNvPr>
          <p:cNvSpPr>
            <a:spLocks noGrp="1"/>
          </p:cNvSpPr>
          <p:nvPr>
            <p:ph type="sldNum" sz="quarter" idx="4"/>
          </p:nvPr>
        </p:nvSpPr>
        <p:spPr/>
        <p:txBody>
          <a:bodyPr/>
          <a:lstStyle/>
          <a:p>
            <a:fld id="{28B83BC3-069B-46AF-A4E6-C99928E1A4FA}" type="slidenum">
              <a:rPr lang="en-US" smtClean="0"/>
              <a:pPr/>
              <a:t>287</a:t>
            </a:fld>
            <a:endParaRPr lang="en-US" dirty="0"/>
          </a:p>
        </p:txBody>
      </p:sp>
    </p:spTree>
    <p:custDataLst>
      <p:tags r:id="rId1"/>
    </p:custDataLst>
    <p:extLst>
      <p:ext uri="{BB962C8B-B14F-4D97-AF65-F5344CB8AC3E}">
        <p14:creationId xmlns:p14="http://schemas.microsoft.com/office/powerpoint/2010/main" val="116655512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4: List Process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90458"/>
            <a:ext cx="5303520" cy="4586542"/>
          </a:xfrm>
          <a:prstGeom prst="rect">
            <a:avLst/>
          </a:prstGeom>
        </p:spPr>
      </p:pic>
      <p:sp>
        <p:nvSpPr>
          <p:cNvPr id="10" name="Date Placeholder 9">
            <a:extLst>
              <a:ext uri="{FF2B5EF4-FFF2-40B4-BE49-F238E27FC236}">
                <a16:creationId xmlns:a16="http://schemas.microsoft.com/office/drawing/2014/main" id="{1DD06BA5-341A-4FEA-8E12-DA89A49E10C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6FB4A89-4EB2-4569-B83C-7E8BAD28A25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4C68350-26A3-4074-99E3-A374F6FD8E2F}"/>
              </a:ext>
            </a:extLst>
          </p:cNvPr>
          <p:cNvSpPr>
            <a:spLocks noGrp="1"/>
          </p:cNvSpPr>
          <p:nvPr>
            <p:ph type="sldNum" sz="quarter" idx="4"/>
          </p:nvPr>
        </p:nvSpPr>
        <p:spPr/>
        <p:txBody>
          <a:bodyPr/>
          <a:lstStyle/>
          <a:p>
            <a:fld id="{28B83BC3-069B-46AF-A4E6-C99928E1A4FA}" type="slidenum">
              <a:rPr lang="en-US" smtClean="0"/>
              <a:pPr/>
              <a:t>288</a:t>
            </a:fld>
            <a:endParaRPr lang="en-US" dirty="0"/>
          </a:p>
        </p:txBody>
      </p:sp>
    </p:spTree>
    <p:custDataLst>
      <p:tags r:id="rId1"/>
    </p:custDataLst>
    <p:extLst>
      <p:ext uri="{BB962C8B-B14F-4D97-AF65-F5344CB8AC3E}">
        <p14:creationId xmlns:p14="http://schemas.microsoft.com/office/powerpoint/2010/main" val="1844714030"/>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Creating a SIPOC</a:t>
            </a:r>
          </a:p>
        </p:txBody>
      </p:sp>
      <p:sp>
        <p:nvSpPr>
          <p:cNvPr id="3" name="Content Placeholder 2"/>
          <p:cNvSpPr>
            <a:spLocks noGrp="1"/>
          </p:cNvSpPr>
          <p:nvPr>
            <p:ph idx="1"/>
          </p:nvPr>
        </p:nvSpPr>
        <p:spPr/>
        <p:txBody>
          <a:bodyPr>
            <a:normAutofit/>
          </a:bodyPr>
          <a:lstStyle/>
          <a:p>
            <a:r>
              <a:rPr lang="en-US" dirty="0"/>
              <a:t>Step 5: List Suppliers of Inputs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4200" y="1872148"/>
            <a:ext cx="5303520" cy="4604853"/>
          </a:xfrm>
          <a:prstGeom prst="rect">
            <a:avLst/>
          </a:prstGeom>
        </p:spPr>
      </p:pic>
      <p:sp>
        <p:nvSpPr>
          <p:cNvPr id="10" name="Date Placeholder 9">
            <a:extLst>
              <a:ext uri="{FF2B5EF4-FFF2-40B4-BE49-F238E27FC236}">
                <a16:creationId xmlns:a16="http://schemas.microsoft.com/office/drawing/2014/main" id="{BA50527C-A664-4CA1-AF67-7F99AC5B3B2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11B9FF3C-7C21-4330-A92D-75C96B438F4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4F623B0-947B-416D-A592-3920D7DBD087}"/>
              </a:ext>
            </a:extLst>
          </p:cNvPr>
          <p:cNvSpPr>
            <a:spLocks noGrp="1"/>
          </p:cNvSpPr>
          <p:nvPr>
            <p:ph type="sldNum" sz="quarter" idx="4"/>
          </p:nvPr>
        </p:nvSpPr>
        <p:spPr/>
        <p:txBody>
          <a:bodyPr/>
          <a:lstStyle/>
          <a:p>
            <a:fld id="{28B83BC3-069B-46AF-A4E6-C99928E1A4FA}" type="slidenum">
              <a:rPr lang="en-US" smtClean="0"/>
              <a:pPr/>
              <a:t>289</a:t>
            </a:fld>
            <a:endParaRPr lang="en-US" dirty="0"/>
          </a:p>
        </p:txBody>
      </p:sp>
    </p:spTree>
    <p:custDataLst>
      <p:tags r:id="rId1"/>
    </p:custDataLst>
    <p:extLst>
      <p:ext uri="{BB962C8B-B14F-4D97-AF65-F5344CB8AC3E}">
        <p14:creationId xmlns:p14="http://schemas.microsoft.com/office/powerpoint/2010/main" val="721910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843461838"/>
              </p:ext>
            </p:extLst>
          </p:nvPr>
        </p:nvGraphicFramePr>
        <p:xfrm>
          <a:off x="533400" y="1147482"/>
          <a:ext cx="103632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Date Placeholder 5">
            <a:extLst>
              <a:ext uri="{FF2B5EF4-FFF2-40B4-BE49-F238E27FC236}">
                <a16:creationId xmlns:a16="http://schemas.microsoft.com/office/drawing/2014/main" id="{CC87F590-A3FA-4DAB-B52C-CDB3BFFDCB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E7C83ED-B2DF-4C69-8517-FCC6AF23063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613339E-A841-4FFB-96BC-BD43628A6BDB}"/>
              </a:ext>
            </a:extLst>
          </p:cNvPr>
          <p:cNvSpPr>
            <a:spLocks noGrp="1"/>
          </p:cNvSpPr>
          <p:nvPr>
            <p:ph type="sldNum" sz="quarter" idx="4"/>
          </p:nvPr>
        </p:nvSpPr>
        <p:spPr/>
        <p:txBody>
          <a:bodyPr/>
          <a:lstStyle/>
          <a:p>
            <a:fld id="{28B83BC3-069B-46AF-A4E6-C99928E1A4FA}" type="slidenum">
              <a:rPr lang="en-US" smtClean="0"/>
              <a:pPr/>
              <a:t>29</a:t>
            </a:fld>
            <a:endParaRPr lang="en-US" dirty="0"/>
          </a:p>
        </p:txBody>
      </p:sp>
    </p:spTree>
    <p:custDataLst>
      <p:tags r:id="rId1"/>
    </p:custDataLst>
    <p:extLst>
      <p:ext uri="{BB962C8B-B14F-4D97-AF65-F5344CB8AC3E}">
        <p14:creationId xmlns:p14="http://schemas.microsoft.com/office/powerpoint/2010/main" val="1154825754"/>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SIPOC</a:t>
            </a:r>
            <a:r>
              <a:rPr lang="en-US" dirty="0"/>
              <a:t> Benefits</a:t>
            </a:r>
          </a:p>
        </p:txBody>
      </p:sp>
      <p:sp>
        <p:nvSpPr>
          <p:cNvPr id="3" name="Content Placeholder 2"/>
          <p:cNvSpPr>
            <a:spLocks noGrp="1"/>
          </p:cNvSpPr>
          <p:nvPr>
            <p:ph idx="1"/>
          </p:nvPr>
        </p:nvSpPr>
        <p:spPr/>
        <p:txBody>
          <a:bodyPr>
            <a:normAutofit/>
          </a:bodyPr>
          <a:lstStyle/>
          <a:p>
            <a:r>
              <a:rPr lang="en-US" dirty="0"/>
              <a:t>Visually communicate project scope</a:t>
            </a:r>
          </a:p>
          <a:p>
            <a:r>
              <a:rPr lang="en-US" dirty="0"/>
              <a:t>Identify key inputs and outputs of a process</a:t>
            </a:r>
          </a:p>
          <a:p>
            <a:r>
              <a:rPr lang="en-US" dirty="0"/>
              <a:t>Identify key suppliers and customers of a process</a:t>
            </a:r>
          </a:p>
          <a:p>
            <a:r>
              <a:rPr lang="en-US" dirty="0"/>
              <a:t>Verify:</a:t>
            </a:r>
          </a:p>
          <a:p>
            <a:pPr lvl="1"/>
            <a:r>
              <a:rPr lang="en-US" dirty="0"/>
              <a:t>Inputs match outputs for upstream processes</a:t>
            </a:r>
          </a:p>
          <a:p>
            <a:pPr lvl="1"/>
            <a:r>
              <a:rPr lang="en-US" dirty="0"/>
              <a:t>Outputs match inputs for downstream processes.</a:t>
            </a:r>
          </a:p>
          <a:p>
            <a:r>
              <a:rPr lang="en-US" dirty="0"/>
              <a:t>This type of mapping is effective for identifying opportunities for improvement of your process.</a:t>
            </a:r>
          </a:p>
          <a:p>
            <a:endParaRPr lang="en-US" dirty="0"/>
          </a:p>
          <a:p>
            <a:r>
              <a:rPr lang="en-US" dirty="0"/>
              <a:t>If you have completed your high-level process map, follow the outlined steps to create a process map of </a:t>
            </a:r>
            <a:r>
              <a:rPr lang="en-US" b="1" dirty="0">
                <a:solidFill>
                  <a:srgbClr val="00B050"/>
                </a:solidFill>
              </a:rPr>
              <a:t>S</a:t>
            </a:r>
            <a:r>
              <a:rPr lang="en-US" dirty="0"/>
              <a:t>uppliers, </a:t>
            </a:r>
            <a:r>
              <a:rPr lang="en-US" b="1" dirty="0">
                <a:solidFill>
                  <a:srgbClr val="00B050"/>
                </a:solidFill>
              </a:rPr>
              <a:t>I</a:t>
            </a:r>
            <a:r>
              <a:rPr lang="en-US" dirty="0"/>
              <a:t>nputs, </a:t>
            </a:r>
            <a:r>
              <a:rPr lang="en-US" b="1" dirty="0">
                <a:solidFill>
                  <a:srgbClr val="00B050"/>
                </a:solidFill>
              </a:rPr>
              <a:t>P</a:t>
            </a:r>
            <a:r>
              <a:rPr lang="en-US" dirty="0"/>
              <a:t>rocess, </a:t>
            </a:r>
            <a:r>
              <a:rPr lang="en-US" b="1" dirty="0">
                <a:solidFill>
                  <a:srgbClr val="00B050"/>
                </a:solidFill>
              </a:rPr>
              <a:t>O</a:t>
            </a:r>
            <a:r>
              <a:rPr lang="en-US" dirty="0"/>
              <a:t>utputs, and </a:t>
            </a:r>
            <a:r>
              <a:rPr lang="en-US" b="1" dirty="0">
                <a:solidFill>
                  <a:srgbClr val="00B050"/>
                </a:solidFill>
              </a:rPr>
              <a:t>C</a:t>
            </a:r>
            <a:r>
              <a:rPr lang="en-US" dirty="0"/>
              <a:t>ustomer.</a:t>
            </a:r>
          </a:p>
          <a:p>
            <a:pPr marL="114300" indent="0">
              <a:buNone/>
            </a:pPr>
            <a:endParaRPr lang="en-US" dirty="0"/>
          </a:p>
        </p:txBody>
      </p:sp>
      <p:sp>
        <p:nvSpPr>
          <p:cNvPr id="9" name="Date Placeholder 8">
            <a:extLst>
              <a:ext uri="{FF2B5EF4-FFF2-40B4-BE49-F238E27FC236}">
                <a16:creationId xmlns:a16="http://schemas.microsoft.com/office/drawing/2014/main" id="{6B7FCA32-B1D3-4700-82CF-32251DB5604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D537B01-7466-4642-B000-06827C03833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3B89E6A-778F-46E6-9C69-351DAC26A108}"/>
              </a:ext>
            </a:extLst>
          </p:cNvPr>
          <p:cNvSpPr>
            <a:spLocks noGrp="1"/>
          </p:cNvSpPr>
          <p:nvPr>
            <p:ph type="sldNum" sz="quarter" idx="4"/>
          </p:nvPr>
        </p:nvSpPr>
        <p:spPr/>
        <p:txBody>
          <a:bodyPr/>
          <a:lstStyle/>
          <a:p>
            <a:fld id="{28B83BC3-069B-46AF-A4E6-C99928E1A4FA}" type="slidenum">
              <a:rPr lang="en-US" smtClean="0"/>
              <a:pPr/>
              <a:t>290</a:t>
            </a:fld>
            <a:endParaRPr lang="en-US" dirty="0"/>
          </a:p>
        </p:txBody>
      </p:sp>
    </p:spTree>
    <p:custDataLst>
      <p:tags r:id="rId1"/>
    </p:custDataLst>
    <p:extLst>
      <p:ext uri="{BB962C8B-B14F-4D97-AF65-F5344CB8AC3E}">
        <p14:creationId xmlns:p14="http://schemas.microsoft.com/office/powerpoint/2010/main" val="133917940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Value Stream Mapping?</a:t>
            </a:r>
          </a:p>
        </p:txBody>
      </p:sp>
      <p:sp>
        <p:nvSpPr>
          <p:cNvPr id="3" name="Content Placeholder 2"/>
          <p:cNvSpPr>
            <a:spLocks noGrp="1"/>
          </p:cNvSpPr>
          <p:nvPr>
            <p:ph idx="1"/>
          </p:nvPr>
        </p:nvSpPr>
        <p:spPr>
          <a:xfrm>
            <a:off x="609600" y="1143000"/>
            <a:ext cx="3962400" cy="5486400"/>
          </a:xfrm>
        </p:spPr>
        <p:txBody>
          <a:bodyPr>
            <a:normAutofit/>
          </a:bodyPr>
          <a:lstStyle/>
          <a:p>
            <a:r>
              <a:rPr lang="en-US" b="1" dirty="0"/>
              <a:t>Value stream mapping </a:t>
            </a:r>
            <a:r>
              <a:rPr lang="en-US" dirty="0"/>
              <a:t>is a method to visualize and analyze the path of how information and raw materials are transformed into products or services customers receive.</a:t>
            </a:r>
          </a:p>
          <a:p>
            <a:endParaRPr lang="en-US" dirty="0"/>
          </a:p>
          <a:p>
            <a:r>
              <a:rPr lang="en-US" dirty="0"/>
              <a:t>It is used to identify, measure, and decrease the non-value-adding steps in the current process.</a:t>
            </a:r>
          </a:p>
        </p:txBody>
      </p:sp>
      <p:pic>
        <p:nvPicPr>
          <p:cNvPr id="4" name="Picture 3"/>
          <p:cNvPicPr>
            <a:picLocks noChangeAspect="1"/>
          </p:cNvPicPr>
          <p:nvPr/>
        </p:nvPicPr>
        <p:blipFill>
          <a:blip r:embed="rId4"/>
          <a:stretch>
            <a:fillRect/>
          </a:stretch>
        </p:blipFill>
        <p:spPr>
          <a:xfrm>
            <a:off x="4572000" y="1447800"/>
            <a:ext cx="6324600" cy="4876800"/>
          </a:xfrm>
          <a:prstGeom prst="rect">
            <a:avLst/>
          </a:prstGeom>
        </p:spPr>
      </p:pic>
      <p:sp>
        <p:nvSpPr>
          <p:cNvPr id="9" name="Date Placeholder 8">
            <a:extLst>
              <a:ext uri="{FF2B5EF4-FFF2-40B4-BE49-F238E27FC236}">
                <a16:creationId xmlns:a16="http://schemas.microsoft.com/office/drawing/2014/main" id="{C7FA956C-4438-4B7B-84F1-788834B03E5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6CA57A8-95A9-477F-9A2F-0F1EE44BAC9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B4765B6-4B42-4A01-8AFB-598B8F57CAE0}"/>
              </a:ext>
            </a:extLst>
          </p:cNvPr>
          <p:cNvSpPr>
            <a:spLocks noGrp="1"/>
          </p:cNvSpPr>
          <p:nvPr>
            <p:ph type="sldNum" sz="quarter" idx="4"/>
          </p:nvPr>
        </p:nvSpPr>
        <p:spPr/>
        <p:txBody>
          <a:bodyPr/>
          <a:lstStyle/>
          <a:p>
            <a:fld id="{28B83BC3-069B-46AF-A4E6-C99928E1A4FA}" type="slidenum">
              <a:rPr lang="en-US" smtClean="0"/>
              <a:pPr/>
              <a:t>291</a:t>
            </a:fld>
            <a:endParaRPr lang="en-US" dirty="0"/>
          </a:p>
        </p:txBody>
      </p:sp>
    </p:spTree>
    <p:custDataLst>
      <p:tags r:id="rId1"/>
    </p:custDataLst>
    <p:extLst>
      <p:ext uri="{BB962C8B-B14F-4D97-AF65-F5344CB8AC3E}">
        <p14:creationId xmlns:p14="http://schemas.microsoft.com/office/powerpoint/2010/main" val="3283284919"/>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Non-Value-Added Activities</a:t>
            </a:r>
          </a:p>
        </p:txBody>
      </p:sp>
      <p:sp>
        <p:nvSpPr>
          <p:cNvPr id="3" name="Content Placeholder 2"/>
          <p:cNvSpPr>
            <a:spLocks noGrp="1"/>
          </p:cNvSpPr>
          <p:nvPr>
            <p:ph idx="1"/>
          </p:nvPr>
        </p:nvSpPr>
        <p:spPr/>
        <p:txBody>
          <a:bodyPr>
            <a:normAutofit/>
          </a:bodyPr>
          <a:lstStyle/>
          <a:p>
            <a:r>
              <a:rPr lang="en-US" b="1" dirty="0"/>
              <a:t>Non-value-adding activities </a:t>
            </a:r>
            <a:r>
              <a:rPr lang="en-US" dirty="0"/>
              <a:t>are activities in a process that do not add any other value to the products or services customers demand.</a:t>
            </a:r>
          </a:p>
          <a:p>
            <a:endParaRPr lang="en-US" dirty="0"/>
          </a:p>
          <a:p>
            <a:r>
              <a:rPr lang="en-US" dirty="0"/>
              <a:t>Example of non-value-adding activities:</a:t>
            </a:r>
          </a:p>
          <a:p>
            <a:pPr lvl="1"/>
            <a:r>
              <a:rPr lang="en-US" dirty="0"/>
              <a:t>Rework</a:t>
            </a:r>
          </a:p>
          <a:p>
            <a:pPr lvl="1"/>
            <a:r>
              <a:rPr lang="en-US" dirty="0"/>
              <a:t>Overproduction</a:t>
            </a:r>
          </a:p>
          <a:p>
            <a:pPr lvl="1"/>
            <a:r>
              <a:rPr lang="en-US" dirty="0"/>
              <a:t>Excess transportation</a:t>
            </a:r>
          </a:p>
          <a:p>
            <a:pPr lvl="1"/>
            <a:r>
              <a:rPr lang="en-US" dirty="0"/>
              <a:t>Excess stock</a:t>
            </a:r>
          </a:p>
          <a:p>
            <a:pPr lvl="1"/>
            <a:r>
              <a:rPr lang="en-US" dirty="0"/>
              <a:t>Waiting</a:t>
            </a:r>
          </a:p>
          <a:p>
            <a:pPr lvl="1"/>
            <a:r>
              <a:rPr lang="en-US" dirty="0"/>
              <a:t>Unnecessary motion.</a:t>
            </a:r>
          </a:p>
          <a:p>
            <a:endParaRPr lang="en-US" dirty="0"/>
          </a:p>
          <a:p>
            <a:r>
              <a:rPr lang="en-US" dirty="0"/>
              <a:t>Not all non-value-adding activities are unnecessary.</a:t>
            </a:r>
          </a:p>
        </p:txBody>
      </p:sp>
      <p:sp>
        <p:nvSpPr>
          <p:cNvPr id="9" name="Date Placeholder 8">
            <a:extLst>
              <a:ext uri="{FF2B5EF4-FFF2-40B4-BE49-F238E27FC236}">
                <a16:creationId xmlns:a16="http://schemas.microsoft.com/office/drawing/2014/main" id="{587CAA28-B39C-4EB6-9D51-336A9B84177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F0A0839-1247-4700-BFD4-4741539C226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36A8E94-B6AB-418B-9B2F-E8DCBCDEC7B7}"/>
              </a:ext>
            </a:extLst>
          </p:cNvPr>
          <p:cNvSpPr>
            <a:spLocks noGrp="1"/>
          </p:cNvSpPr>
          <p:nvPr>
            <p:ph type="sldNum" sz="quarter" idx="4"/>
          </p:nvPr>
        </p:nvSpPr>
        <p:spPr/>
        <p:txBody>
          <a:bodyPr/>
          <a:lstStyle/>
          <a:p>
            <a:fld id="{28B83BC3-069B-46AF-A4E6-C99928E1A4FA}" type="slidenum">
              <a:rPr lang="en-US" smtClean="0"/>
              <a:pPr/>
              <a:t>292</a:t>
            </a:fld>
            <a:endParaRPr lang="en-US" dirty="0"/>
          </a:p>
        </p:txBody>
      </p:sp>
    </p:spTree>
    <p:custDataLst>
      <p:tags r:id="rId1"/>
    </p:custDataLst>
    <p:extLst>
      <p:ext uri="{BB962C8B-B14F-4D97-AF65-F5344CB8AC3E}">
        <p14:creationId xmlns:p14="http://schemas.microsoft.com/office/powerpoint/2010/main" val="886259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Value Stream Map</a:t>
            </a:r>
          </a:p>
        </p:txBody>
      </p:sp>
      <p:sp>
        <p:nvSpPr>
          <p:cNvPr id="3" name="Content Placeholder 2"/>
          <p:cNvSpPr>
            <a:spLocks noGrp="1"/>
          </p:cNvSpPr>
          <p:nvPr>
            <p:ph idx="1"/>
          </p:nvPr>
        </p:nvSpPr>
        <p:spPr/>
        <p:txBody>
          <a:bodyPr>
            <a:noAutofit/>
          </a:bodyPr>
          <a:lstStyle/>
          <a:p>
            <a:r>
              <a:rPr lang="en-US" dirty="0"/>
              <a:t>Plot the entire high-level process flow from when the customer places the order to when the customer receives the products or services in the end.</a:t>
            </a:r>
          </a:p>
          <a:p>
            <a:r>
              <a:rPr lang="en-US" dirty="0"/>
              <a:t>A value stream map requires more detailed information for each step than the standard process map.</a:t>
            </a:r>
          </a:p>
          <a:p>
            <a:pPr lvl="1"/>
            <a:r>
              <a:rPr lang="en-US" sz="2000" dirty="0"/>
              <a:t>Cycle time</a:t>
            </a:r>
          </a:p>
          <a:p>
            <a:pPr lvl="1"/>
            <a:r>
              <a:rPr lang="en-US" sz="2000" dirty="0"/>
              <a:t>Preparation time</a:t>
            </a:r>
          </a:p>
          <a:p>
            <a:pPr lvl="1"/>
            <a:r>
              <a:rPr lang="en-US" sz="2000" dirty="0"/>
              <a:t>Actual working time</a:t>
            </a:r>
          </a:p>
          <a:p>
            <a:pPr lvl="1"/>
            <a:r>
              <a:rPr lang="en-US" sz="2000" dirty="0"/>
              <a:t>Available time</a:t>
            </a:r>
          </a:p>
          <a:p>
            <a:pPr lvl="1"/>
            <a:r>
              <a:rPr lang="en-US" sz="2000" dirty="0"/>
              <a:t>Scrap rate</a:t>
            </a:r>
          </a:p>
          <a:p>
            <a:pPr lvl="1"/>
            <a:r>
              <a:rPr lang="en-US" sz="2000" dirty="0"/>
              <a:t>Rework rate</a:t>
            </a:r>
          </a:p>
          <a:p>
            <a:pPr lvl="1"/>
            <a:r>
              <a:rPr lang="en-US" sz="2000" dirty="0"/>
              <a:t>Number of operators</a:t>
            </a:r>
            <a:endParaRPr lang="en-US" dirty="0"/>
          </a:p>
          <a:p>
            <a:r>
              <a:rPr lang="en-US" dirty="0"/>
              <a:t>Assess the value stream map of current process, identity and eliminate the waste.</a:t>
            </a:r>
          </a:p>
          <a:p>
            <a:endParaRPr lang="en-US" sz="2000" dirty="0"/>
          </a:p>
        </p:txBody>
      </p:sp>
      <p:sp>
        <p:nvSpPr>
          <p:cNvPr id="9" name="Date Placeholder 8">
            <a:extLst>
              <a:ext uri="{FF2B5EF4-FFF2-40B4-BE49-F238E27FC236}">
                <a16:creationId xmlns:a16="http://schemas.microsoft.com/office/drawing/2014/main" id="{852595A6-2364-43CD-9AFC-9C9D78FAC17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37FEDF2-B388-4C9A-A480-D02578ED32F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CEE3B3-4A73-4094-80B9-625113FC6FAE}"/>
              </a:ext>
            </a:extLst>
          </p:cNvPr>
          <p:cNvSpPr>
            <a:spLocks noGrp="1"/>
          </p:cNvSpPr>
          <p:nvPr>
            <p:ph type="sldNum" sz="quarter" idx="4"/>
          </p:nvPr>
        </p:nvSpPr>
        <p:spPr/>
        <p:txBody>
          <a:bodyPr/>
          <a:lstStyle/>
          <a:p>
            <a:fld id="{28B83BC3-069B-46AF-A4E6-C99928E1A4FA}" type="slidenum">
              <a:rPr lang="en-US" smtClean="0"/>
              <a:pPr/>
              <a:t>293</a:t>
            </a:fld>
            <a:endParaRPr lang="en-US" dirty="0"/>
          </a:p>
        </p:txBody>
      </p:sp>
    </p:spTree>
    <p:custDataLst>
      <p:tags r:id="rId1"/>
    </p:custDataLst>
    <p:extLst>
      <p:ext uri="{BB962C8B-B14F-4D97-AF65-F5344CB8AC3E}">
        <p14:creationId xmlns:p14="http://schemas.microsoft.com/office/powerpoint/2010/main" val="3163831879"/>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a:t>
            </a:r>
          </a:p>
        </p:txBody>
      </p:sp>
      <p:sp>
        <p:nvSpPr>
          <p:cNvPr id="3" name="Content Placeholder 2"/>
          <p:cNvSpPr>
            <a:spLocks noGrp="1"/>
          </p:cNvSpPr>
          <p:nvPr>
            <p:ph idx="1"/>
          </p:nvPr>
        </p:nvSpPr>
        <p:spPr/>
        <p:txBody>
          <a:bodyPr>
            <a:normAutofit/>
          </a:bodyPr>
          <a:lstStyle/>
          <a:p>
            <a:r>
              <a:rPr lang="en-US" dirty="0"/>
              <a:t>A </a:t>
            </a:r>
            <a:r>
              <a:rPr lang="en-US" b="1" dirty="0"/>
              <a:t>spaghetti chart </a:t>
            </a:r>
            <a:r>
              <a:rPr lang="en-US" dirty="0"/>
              <a:t>is a graphical tool to map out the physical flow of materials, information, and people involved in a process. It can also reflect the distances between multiple workstations the physical flow has been through.</a:t>
            </a:r>
          </a:p>
          <a:p>
            <a:endParaRPr lang="en-US" dirty="0"/>
          </a:p>
          <a:p>
            <a:r>
              <a:rPr lang="en-US" dirty="0"/>
              <a:t>A process that has not been streamlined has messy and wasteful movements of materials, information, and people, resembling a bowl of cooked spaghetti.</a:t>
            </a:r>
          </a:p>
          <a:p>
            <a:endParaRPr lang="en-US" dirty="0"/>
          </a:p>
        </p:txBody>
      </p:sp>
      <p:sp>
        <p:nvSpPr>
          <p:cNvPr id="9" name="Date Placeholder 8">
            <a:extLst>
              <a:ext uri="{FF2B5EF4-FFF2-40B4-BE49-F238E27FC236}">
                <a16:creationId xmlns:a16="http://schemas.microsoft.com/office/drawing/2014/main" id="{4F12304E-3501-49B0-8E6F-6CAA9E4A63B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B849507-D67E-4E2D-986C-D3A1BE3C37D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D16C6A3-D6A7-40AF-906C-19AC204AB50C}"/>
              </a:ext>
            </a:extLst>
          </p:cNvPr>
          <p:cNvSpPr>
            <a:spLocks noGrp="1"/>
          </p:cNvSpPr>
          <p:nvPr>
            <p:ph type="sldNum" sz="quarter" idx="4"/>
          </p:nvPr>
        </p:nvSpPr>
        <p:spPr/>
        <p:txBody>
          <a:bodyPr/>
          <a:lstStyle/>
          <a:p>
            <a:fld id="{28B83BC3-069B-46AF-A4E6-C99928E1A4FA}" type="slidenum">
              <a:rPr lang="en-US" smtClean="0"/>
              <a:pPr/>
              <a:t>294</a:t>
            </a:fld>
            <a:endParaRPr lang="en-US" dirty="0"/>
          </a:p>
        </p:txBody>
      </p:sp>
    </p:spTree>
    <p:custDataLst>
      <p:tags r:id="rId1"/>
    </p:custDataLst>
    <p:extLst>
      <p:ext uri="{BB962C8B-B14F-4D97-AF65-F5344CB8AC3E}">
        <p14:creationId xmlns:p14="http://schemas.microsoft.com/office/powerpoint/2010/main" val="1670862207"/>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Spaghetti Chart</a:t>
            </a:r>
          </a:p>
        </p:txBody>
      </p:sp>
      <p:sp>
        <p:nvSpPr>
          <p:cNvPr id="3" name="Content Placeholder 2"/>
          <p:cNvSpPr>
            <a:spLocks noGrp="1"/>
          </p:cNvSpPr>
          <p:nvPr>
            <p:ph idx="1"/>
          </p:nvPr>
        </p:nvSpPr>
        <p:spPr/>
        <p:txBody>
          <a:bodyPr>
            <a:normAutofit/>
          </a:bodyPr>
          <a:lstStyle/>
          <a:p>
            <a:r>
              <a:rPr lang="en-US" dirty="0"/>
              <a:t>Step 1: Create a map of the work area layout.</a:t>
            </a:r>
          </a:p>
          <a:p>
            <a:endParaRPr lang="en-US" dirty="0"/>
          </a:p>
          <a:p>
            <a:r>
              <a:rPr lang="en-US" dirty="0"/>
              <a:t>Step 2: Observe the current work flow and draw the actual work path from the very beginning of work to the end when products exit the work area.</a:t>
            </a:r>
          </a:p>
          <a:p>
            <a:endParaRPr lang="en-US" dirty="0"/>
          </a:p>
          <a:p>
            <a:r>
              <a:rPr lang="en-US" dirty="0"/>
              <a:t>Step 3: Analyze the spaghetti chart and identify improvement opportunities.</a:t>
            </a:r>
          </a:p>
          <a:p>
            <a:endParaRPr lang="en-US" dirty="0"/>
          </a:p>
        </p:txBody>
      </p:sp>
      <p:sp>
        <p:nvSpPr>
          <p:cNvPr id="9" name="Date Placeholder 8">
            <a:extLst>
              <a:ext uri="{FF2B5EF4-FFF2-40B4-BE49-F238E27FC236}">
                <a16:creationId xmlns:a16="http://schemas.microsoft.com/office/drawing/2014/main" id="{1F734AB7-B731-4047-A50E-2DA5375696E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E2A3F57-01E9-4346-85E3-EEE41829F70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45A8331-2AED-4A71-AA81-FA3AA3FC20F4}"/>
              </a:ext>
            </a:extLst>
          </p:cNvPr>
          <p:cNvSpPr>
            <a:spLocks noGrp="1"/>
          </p:cNvSpPr>
          <p:nvPr>
            <p:ph type="sldNum" sz="quarter" idx="4"/>
          </p:nvPr>
        </p:nvSpPr>
        <p:spPr/>
        <p:txBody>
          <a:bodyPr/>
          <a:lstStyle/>
          <a:p>
            <a:fld id="{28B83BC3-069B-46AF-A4E6-C99928E1A4FA}" type="slidenum">
              <a:rPr lang="en-US" smtClean="0"/>
              <a:pPr/>
              <a:t>295</a:t>
            </a:fld>
            <a:endParaRPr lang="en-US" dirty="0"/>
          </a:p>
        </p:txBody>
      </p:sp>
    </p:spTree>
    <p:custDataLst>
      <p:tags r:id="rId1"/>
    </p:custDataLst>
    <p:extLst>
      <p:ext uri="{BB962C8B-B14F-4D97-AF65-F5344CB8AC3E}">
        <p14:creationId xmlns:p14="http://schemas.microsoft.com/office/powerpoint/2010/main" val="2285219197"/>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Spaghetti Chart Example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5786" y="1143000"/>
            <a:ext cx="8107627" cy="5638800"/>
          </a:xfrm>
          <a:prstGeom prst="rect">
            <a:avLst/>
          </a:prstGeom>
        </p:spPr>
      </p:pic>
      <p:sp>
        <p:nvSpPr>
          <p:cNvPr id="8" name="Date Placeholder 7">
            <a:extLst>
              <a:ext uri="{FF2B5EF4-FFF2-40B4-BE49-F238E27FC236}">
                <a16:creationId xmlns:a16="http://schemas.microsoft.com/office/drawing/2014/main" id="{33EEEE20-6728-40EA-8E5B-9E68ED5A289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23C1173-AB64-42B0-9F2D-14C57D778E6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E37ABF2-BEA6-4881-9996-CA4C0415437D}"/>
              </a:ext>
            </a:extLst>
          </p:cNvPr>
          <p:cNvSpPr>
            <a:spLocks noGrp="1"/>
          </p:cNvSpPr>
          <p:nvPr>
            <p:ph type="sldNum" sz="quarter" idx="4"/>
          </p:nvPr>
        </p:nvSpPr>
        <p:spPr/>
        <p:txBody>
          <a:bodyPr/>
          <a:lstStyle/>
          <a:p>
            <a:fld id="{28B83BC3-069B-46AF-A4E6-C99928E1A4FA}" type="slidenum">
              <a:rPr lang="en-US" smtClean="0"/>
              <a:pPr/>
              <a:t>296</a:t>
            </a:fld>
            <a:endParaRPr lang="en-US" dirty="0"/>
          </a:p>
        </p:txBody>
      </p:sp>
    </p:spTree>
    <p:custDataLst>
      <p:tags r:id="rId1"/>
    </p:custDataLst>
    <p:extLst>
      <p:ext uri="{BB962C8B-B14F-4D97-AF65-F5344CB8AC3E}">
        <p14:creationId xmlns:p14="http://schemas.microsoft.com/office/powerpoint/2010/main" val="390265866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Mapping</a:t>
            </a:r>
          </a:p>
        </p:txBody>
      </p:sp>
      <p:sp>
        <p:nvSpPr>
          <p:cNvPr id="3" name="Content Placeholder 2"/>
          <p:cNvSpPr>
            <a:spLocks noGrp="1"/>
          </p:cNvSpPr>
          <p:nvPr>
            <p:ph idx="1"/>
          </p:nvPr>
        </p:nvSpPr>
        <p:spPr/>
        <p:txBody>
          <a:bodyPr>
            <a:normAutofit/>
          </a:bodyPr>
          <a:lstStyle/>
          <a:p>
            <a:r>
              <a:rPr lang="en-US" dirty="0"/>
              <a:t>A </a:t>
            </a:r>
            <a:r>
              <a:rPr lang="en-US" b="1" dirty="0"/>
              <a:t>thought process map </a:t>
            </a:r>
            <a:r>
              <a:rPr lang="en-US" dirty="0"/>
              <a:t>is a graphical tool to help brainstorm, organize, and visualize the information, ideas, questions, or thoughts regarding reaching the project goal.</a:t>
            </a:r>
          </a:p>
          <a:p>
            <a:endParaRPr lang="en-US" dirty="0"/>
          </a:p>
          <a:p>
            <a:r>
              <a:rPr lang="en-US" dirty="0"/>
              <a:t>It’s a popular tool often used at the beginning of a project in order to:</a:t>
            </a:r>
          </a:p>
          <a:p>
            <a:pPr lvl="1"/>
            <a:r>
              <a:rPr lang="en-US" dirty="0"/>
              <a:t>identify knowns and unknowns</a:t>
            </a:r>
          </a:p>
          <a:p>
            <a:pPr lvl="1"/>
            <a:r>
              <a:rPr lang="en-US" dirty="0"/>
              <a:t>communicate assumptions and risks</a:t>
            </a:r>
          </a:p>
          <a:p>
            <a:pPr lvl="1"/>
            <a:r>
              <a:rPr lang="en-US" dirty="0"/>
              <a:t>discover potential problems and solutions</a:t>
            </a:r>
          </a:p>
          <a:p>
            <a:pPr lvl="1"/>
            <a:r>
              <a:rPr lang="en-US" dirty="0"/>
              <a:t>identify resources, information, and actions required to meet the goal</a:t>
            </a:r>
          </a:p>
          <a:p>
            <a:pPr lvl="1"/>
            <a:r>
              <a:rPr lang="en-US" dirty="0"/>
              <a:t>present relationship of thoughts.</a:t>
            </a:r>
          </a:p>
          <a:p>
            <a:pPr lvl="1"/>
            <a:endParaRPr lang="en-US" sz="2400" dirty="0"/>
          </a:p>
          <a:p>
            <a:endParaRPr lang="en-US" dirty="0"/>
          </a:p>
        </p:txBody>
      </p:sp>
      <p:sp>
        <p:nvSpPr>
          <p:cNvPr id="9" name="Date Placeholder 8">
            <a:extLst>
              <a:ext uri="{FF2B5EF4-FFF2-40B4-BE49-F238E27FC236}">
                <a16:creationId xmlns:a16="http://schemas.microsoft.com/office/drawing/2014/main" id="{3A1BE096-D1F5-4968-9EC6-B339AB5B674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16B269F-DBDA-4D3F-8BAB-1D7C40AA8D9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42C94C7-E9A7-4599-9110-E38D9E5F6FD2}"/>
              </a:ext>
            </a:extLst>
          </p:cNvPr>
          <p:cNvSpPr>
            <a:spLocks noGrp="1"/>
          </p:cNvSpPr>
          <p:nvPr>
            <p:ph type="sldNum" sz="quarter" idx="4"/>
          </p:nvPr>
        </p:nvSpPr>
        <p:spPr/>
        <p:txBody>
          <a:bodyPr/>
          <a:lstStyle/>
          <a:p>
            <a:fld id="{28B83BC3-069B-46AF-A4E6-C99928E1A4FA}" type="slidenum">
              <a:rPr lang="en-US" smtClean="0"/>
              <a:pPr/>
              <a:t>297</a:t>
            </a:fld>
            <a:endParaRPr lang="en-US" dirty="0"/>
          </a:p>
        </p:txBody>
      </p:sp>
    </p:spTree>
    <p:custDataLst>
      <p:tags r:id="rId1"/>
    </p:custDataLst>
    <p:extLst>
      <p:ext uri="{BB962C8B-B14F-4D97-AF65-F5344CB8AC3E}">
        <p14:creationId xmlns:p14="http://schemas.microsoft.com/office/powerpoint/2010/main" val="359361292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Thought Process Map</a:t>
            </a:r>
          </a:p>
        </p:txBody>
      </p:sp>
      <p:sp>
        <p:nvSpPr>
          <p:cNvPr id="3" name="Content Placeholder 2"/>
          <p:cNvSpPr>
            <a:spLocks noGrp="1"/>
          </p:cNvSpPr>
          <p:nvPr>
            <p:ph idx="1"/>
          </p:nvPr>
        </p:nvSpPr>
        <p:spPr/>
        <p:txBody>
          <a:bodyPr>
            <a:normAutofit lnSpcReduction="10000"/>
          </a:bodyPr>
          <a:lstStyle/>
          <a:p>
            <a:r>
              <a:rPr lang="en-US" dirty="0"/>
              <a:t>Step 1: Define the project goal.</a:t>
            </a:r>
          </a:p>
          <a:p>
            <a:endParaRPr lang="en-US" dirty="0"/>
          </a:p>
          <a:p>
            <a:r>
              <a:rPr lang="en-US" dirty="0"/>
              <a:t>Step 2: Brainstorm knowns and unknowns about the project.</a:t>
            </a:r>
          </a:p>
          <a:p>
            <a:endParaRPr lang="en-US" dirty="0"/>
          </a:p>
          <a:p>
            <a:r>
              <a:rPr lang="en-US" dirty="0"/>
              <a:t>Step 3: Brainstorm questions and group the unknowns and questions into five phases (</a:t>
            </a:r>
            <a:r>
              <a:rPr lang="en-US" b="1" dirty="0"/>
              <a:t>D</a:t>
            </a:r>
            <a:r>
              <a:rPr lang="en-US" dirty="0"/>
              <a:t>efine, </a:t>
            </a:r>
            <a:r>
              <a:rPr lang="en-US" b="1" dirty="0"/>
              <a:t>M</a:t>
            </a:r>
            <a:r>
              <a:rPr lang="en-US" dirty="0"/>
              <a:t>easure, </a:t>
            </a:r>
            <a:r>
              <a:rPr lang="en-US" b="1" dirty="0"/>
              <a:t>A</a:t>
            </a:r>
            <a:r>
              <a:rPr lang="en-US" dirty="0"/>
              <a:t>nalyze, </a:t>
            </a:r>
            <a:r>
              <a:rPr lang="en-US" b="1" dirty="0"/>
              <a:t>I</a:t>
            </a:r>
            <a:r>
              <a:rPr lang="en-US" dirty="0"/>
              <a:t>mprove, and </a:t>
            </a:r>
            <a:r>
              <a:rPr lang="en-US" b="1" dirty="0"/>
              <a:t>C</a:t>
            </a:r>
            <a:r>
              <a:rPr lang="en-US" dirty="0"/>
              <a:t>ontrol).</a:t>
            </a:r>
          </a:p>
          <a:p>
            <a:endParaRPr lang="en-US" dirty="0"/>
          </a:p>
          <a:p>
            <a:r>
              <a:rPr lang="en-US" dirty="0"/>
              <a:t>Step 4: Sequence the questions below the project goal and link the related questions.</a:t>
            </a:r>
          </a:p>
          <a:p>
            <a:endParaRPr lang="en-US" dirty="0"/>
          </a:p>
          <a:p>
            <a:r>
              <a:rPr lang="en-US" dirty="0"/>
              <a:t>Step 5: Identify tools or methods that would be used to answer the questions.</a:t>
            </a:r>
          </a:p>
          <a:p>
            <a:endParaRPr lang="en-US" dirty="0"/>
          </a:p>
          <a:p>
            <a:r>
              <a:rPr lang="en-US" dirty="0"/>
              <a:t>Step 6: Repeat steps 3 to 5 as the project continues.</a:t>
            </a:r>
          </a:p>
        </p:txBody>
      </p:sp>
      <p:sp>
        <p:nvSpPr>
          <p:cNvPr id="9" name="Date Placeholder 8">
            <a:extLst>
              <a:ext uri="{FF2B5EF4-FFF2-40B4-BE49-F238E27FC236}">
                <a16:creationId xmlns:a16="http://schemas.microsoft.com/office/drawing/2014/main" id="{9D40DB14-BBA8-46AB-8EF9-32D4ABB5F5F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A7E301-8397-4A1D-B8F5-61C48B30584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B6603DB-3744-4034-BB90-564596B97A10}"/>
              </a:ext>
            </a:extLst>
          </p:cNvPr>
          <p:cNvSpPr>
            <a:spLocks noGrp="1"/>
          </p:cNvSpPr>
          <p:nvPr>
            <p:ph type="sldNum" sz="quarter" idx="4"/>
          </p:nvPr>
        </p:nvSpPr>
        <p:spPr/>
        <p:txBody>
          <a:bodyPr/>
          <a:lstStyle/>
          <a:p>
            <a:fld id="{28B83BC3-069B-46AF-A4E6-C99928E1A4FA}" type="slidenum">
              <a:rPr lang="en-US" smtClean="0"/>
              <a:pPr/>
              <a:t>298</a:t>
            </a:fld>
            <a:endParaRPr lang="en-US" dirty="0"/>
          </a:p>
        </p:txBody>
      </p:sp>
    </p:spTree>
    <p:custDataLst>
      <p:tags r:id="rId1"/>
    </p:custDataLst>
    <p:extLst>
      <p:ext uri="{BB962C8B-B14F-4D97-AF65-F5344CB8AC3E}">
        <p14:creationId xmlns:p14="http://schemas.microsoft.com/office/powerpoint/2010/main" val="3736903253"/>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Thought Process Map Example</a:t>
            </a:r>
          </a:p>
        </p:txBody>
      </p:sp>
      <p:grpSp>
        <p:nvGrpSpPr>
          <p:cNvPr id="5" name="Group 4"/>
          <p:cNvGrpSpPr/>
          <p:nvPr/>
        </p:nvGrpSpPr>
        <p:grpSpPr>
          <a:xfrm>
            <a:off x="1262541" y="1625601"/>
            <a:ext cx="8854118" cy="3962399"/>
            <a:chOff x="618483" y="1219200"/>
            <a:chExt cx="7777460" cy="2971800"/>
          </a:xfrm>
        </p:grpSpPr>
        <p:sp>
          <p:nvSpPr>
            <p:cNvPr id="6" name="Oval 5"/>
            <p:cNvSpPr/>
            <p:nvPr/>
          </p:nvSpPr>
          <p:spPr>
            <a:xfrm>
              <a:off x="2895600" y="2743200"/>
              <a:ext cx="16764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Deliver the pizza to clients in time</a:t>
              </a:r>
            </a:p>
          </p:txBody>
        </p:sp>
        <p:cxnSp>
          <p:nvCxnSpPr>
            <p:cNvPr id="7" name="Curved Connector 6"/>
            <p:cNvCxnSpPr/>
            <p:nvPr/>
          </p:nvCxnSpPr>
          <p:spPr>
            <a:xfrm flipV="1">
              <a:off x="4495800" y="2057400"/>
              <a:ext cx="2209800" cy="9144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70" y="2914576"/>
              <a:ext cx="1091753" cy="224059"/>
            </a:xfrm>
            <a:prstGeom prst="rect">
              <a:avLst/>
            </a:prstGeom>
            <a:noFill/>
          </p:spPr>
          <p:txBody>
            <a:bodyPr wrap="none" rtlCol="0">
              <a:spAutoFit/>
            </a:bodyPr>
            <a:lstStyle/>
            <a:p>
              <a:r>
                <a:rPr lang="en-US" sz="1200" dirty="0"/>
                <a:t>Transportation</a:t>
              </a:r>
            </a:p>
          </p:txBody>
        </p:sp>
        <p:cxnSp>
          <p:nvCxnSpPr>
            <p:cNvPr id="9" name="Curved Connector 8"/>
            <p:cNvCxnSpPr>
              <a:stCxn id="6" idx="2"/>
            </p:cNvCxnSpPr>
            <p:nvPr/>
          </p:nvCxnSpPr>
          <p:spPr>
            <a:xfrm rot="10800000" flipV="1">
              <a:off x="990600" y="3124200"/>
              <a:ext cx="1905000" cy="2286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79418" y="2971800"/>
              <a:ext cx="466705" cy="224059"/>
            </a:xfrm>
            <a:prstGeom prst="rect">
              <a:avLst/>
            </a:prstGeom>
            <a:noFill/>
          </p:spPr>
          <p:txBody>
            <a:bodyPr wrap="none" rtlCol="0">
              <a:spAutoFit/>
            </a:bodyPr>
            <a:lstStyle/>
            <a:p>
              <a:r>
                <a:rPr lang="en-US" sz="1200" dirty="0"/>
                <a:t>Staff</a:t>
              </a:r>
            </a:p>
          </p:txBody>
        </p:sp>
        <p:cxnSp>
          <p:nvCxnSpPr>
            <p:cNvPr id="11" name="Shape 10"/>
            <p:cNvCxnSpPr>
              <a:stCxn id="6" idx="4"/>
            </p:cNvCxnSpPr>
            <p:nvPr/>
          </p:nvCxnSpPr>
          <p:spPr>
            <a:xfrm rot="16200000" flipH="1">
              <a:off x="4267200" y="2971800"/>
              <a:ext cx="685800" cy="17526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114800" y="3733800"/>
              <a:ext cx="652079" cy="224059"/>
            </a:xfrm>
            <a:prstGeom prst="rect">
              <a:avLst/>
            </a:prstGeom>
            <a:noFill/>
          </p:spPr>
          <p:txBody>
            <a:bodyPr wrap="none" rtlCol="0">
              <a:spAutoFit/>
            </a:bodyPr>
            <a:lstStyle/>
            <a:p>
              <a:r>
                <a:rPr lang="en-US" sz="1200" dirty="0"/>
                <a:t>System</a:t>
              </a:r>
            </a:p>
          </p:txBody>
        </p:sp>
        <p:cxnSp>
          <p:nvCxnSpPr>
            <p:cNvPr id="13" name="Shape 12"/>
            <p:cNvCxnSpPr>
              <a:endCxn id="6" idx="0"/>
            </p:cNvCxnSpPr>
            <p:nvPr/>
          </p:nvCxnSpPr>
          <p:spPr>
            <a:xfrm>
              <a:off x="2438400" y="1981200"/>
              <a:ext cx="1295400" cy="762000"/>
            </a:xfrm>
            <a:prstGeom prst="curvedConnector2">
              <a:avLst/>
            </a:prstGeom>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340204" y="2113299"/>
              <a:ext cx="691036" cy="224059"/>
            </a:xfrm>
            <a:prstGeom prst="rect">
              <a:avLst/>
            </a:prstGeom>
            <a:noFill/>
          </p:spPr>
          <p:txBody>
            <a:bodyPr wrap="none" rtlCol="0">
              <a:spAutoFit/>
            </a:bodyPr>
            <a:lstStyle/>
            <a:p>
              <a:r>
                <a:rPr lang="en-US" sz="1200" dirty="0"/>
                <a:t>Process</a:t>
              </a:r>
            </a:p>
          </p:txBody>
        </p:sp>
        <p:cxnSp>
          <p:nvCxnSpPr>
            <p:cNvPr id="15" name="Curved Connector 14"/>
            <p:cNvCxnSpPr/>
            <p:nvPr/>
          </p:nvCxnSpPr>
          <p:spPr>
            <a:xfrm rot="5400000" flipH="1" flipV="1">
              <a:off x="5943600" y="1752600"/>
              <a:ext cx="457200" cy="4572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019800" y="1524000"/>
              <a:ext cx="899306" cy="224059"/>
            </a:xfrm>
            <a:prstGeom prst="rect">
              <a:avLst/>
            </a:prstGeom>
            <a:noFill/>
          </p:spPr>
          <p:txBody>
            <a:bodyPr wrap="none" rtlCol="0">
              <a:spAutoFit/>
            </a:bodyPr>
            <a:lstStyle/>
            <a:p>
              <a:r>
                <a:rPr lang="en-US" sz="1200" dirty="0"/>
                <a:t>Car Battery</a:t>
              </a:r>
            </a:p>
          </p:txBody>
        </p:sp>
        <p:cxnSp>
          <p:nvCxnSpPr>
            <p:cNvPr id="17" name="Curved Connector 16"/>
            <p:cNvCxnSpPr/>
            <p:nvPr/>
          </p:nvCxnSpPr>
          <p:spPr>
            <a:xfrm>
              <a:off x="6172200" y="21336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597261" y="2209800"/>
              <a:ext cx="564756" cy="224059"/>
            </a:xfrm>
            <a:prstGeom prst="rect">
              <a:avLst/>
            </a:prstGeom>
            <a:noFill/>
          </p:spPr>
          <p:txBody>
            <a:bodyPr wrap="none" rtlCol="0">
              <a:spAutoFit/>
            </a:bodyPr>
            <a:lstStyle/>
            <a:p>
              <a:r>
                <a:rPr lang="en-US" sz="1200" dirty="0"/>
                <a:t>Traffic</a:t>
              </a:r>
            </a:p>
          </p:txBody>
        </p:sp>
        <p:cxnSp>
          <p:nvCxnSpPr>
            <p:cNvPr id="19" name="Curved Connector 18"/>
            <p:cNvCxnSpPr/>
            <p:nvPr/>
          </p:nvCxnSpPr>
          <p:spPr>
            <a:xfrm rot="10800000" flipH="1" flipV="1">
              <a:off x="6934200" y="2438400"/>
              <a:ext cx="609600" cy="547300"/>
            </a:xfrm>
            <a:prstGeom prst="curvedConnector3">
              <a:avLst>
                <a:gd name="adj1" fmla="val 52206"/>
              </a:avLst>
            </a:prstGeom>
          </p:spPr>
          <p:style>
            <a:lnRef idx="1">
              <a:schemeClr val="accent1"/>
            </a:lnRef>
            <a:fillRef idx="0">
              <a:schemeClr val="accent1"/>
            </a:fillRef>
            <a:effectRef idx="0">
              <a:schemeClr val="accent1"/>
            </a:effectRef>
            <a:fontRef idx="minor">
              <a:schemeClr val="tx1"/>
            </a:fontRef>
          </p:style>
        </p:cxnSp>
        <p:cxnSp>
          <p:nvCxnSpPr>
            <p:cNvPr id="20" name="Curved Connector 19"/>
            <p:cNvCxnSpPr/>
            <p:nvPr/>
          </p:nvCxnSpPr>
          <p:spPr>
            <a:xfrm flipV="1">
              <a:off x="6934200" y="2133600"/>
              <a:ext cx="6096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7086600" y="1932801"/>
              <a:ext cx="897807" cy="224059"/>
            </a:xfrm>
            <a:prstGeom prst="rect">
              <a:avLst/>
            </a:prstGeom>
            <a:noFill/>
          </p:spPr>
          <p:txBody>
            <a:bodyPr wrap="none" rtlCol="0">
              <a:spAutoFit/>
            </a:bodyPr>
            <a:lstStyle/>
            <a:p>
              <a:r>
                <a:rPr lang="en-US" sz="1200" dirty="0"/>
                <a:t>How often?</a:t>
              </a:r>
            </a:p>
          </p:txBody>
        </p:sp>
        <p:cxnSp>
          <p:nvCxnSpPr>
            <p:cNvPr id="22" name="Curved Connector 21"/>
            <p:cNvCxnSpPr/>
            <p:nvPr/>
          </p:nvCxnSpPr>
          <p:spPr>
            <a:xfrm>
              <a:off x="7010400" y="2438400"/>
              <a:ext cx="7620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418723" y="2514600"/>
              <a:ext cx="977220" cy="224059"/>
            </a:xfrm>
            <a:prstGeom prst="rect">
              <a:avLst/>
            </a:prstGeom>
            <a:noFill/>
          </p:spPr>
          <p:txBody>
            <a:bodyPr wrap="none" rtlCol="0">
              <a:spAutoFit/>
            </a:bodyPr>
            <a:lstStyle/>
            <a:p>
              <a:r>
                <a:rPr lang="en-US" sz="1200" dirty="0"/>
                <a:t>Which area?</a:t>
              </a:r>
            </a:p>
          </p:txBody>
        </p:sp>
        <p:sp>
          <p:nvSpPr>
            <p:cNvPr id="24" name="TextBox 23"/>
            <p:cNvSpPr txBox="1"/>
            <p:nvPr/>
          </p:nvSpPr>
          <p:spPr>
            <a:xfrm>
              <a:off x="7315200" y="2743200"/>
              <a:ext cx="899306" cy="224059"/>
            </a:xfrm>
            <a:prstGeom prst="rect">
              <a:avLst/>
            </a:prstGeom>
            <a:noFill/>
          </p:spPr>
          <p:txBody>
            <a:bodyPr wrap="none" rtlCol="0">
              <a:spAutoFit/>
            </a:bodyPr>
            <a:lstStyle/>
            <a:p>
              <a:r>
                <a:rPr lang="en-US" sz="1200" dirty="0"/>
                <a:t>What time?</a:t>
              </a:r>
            </a:p>
          </p:txBody>
        </p:sp>
        <p:cxnSp>
          <p:nvCxnSpPr>
            <p:cNvPr id="25" name="Curved Connector 24"/>
            <p:cNvCxnSpPr/>
            <p:nvPr/>
          </p:nvCxnSpPr>
          <p:spPr>
            <a:xfrm rot="10800000" flipV="1">
              <a:off x="914400" y="3276599"/>
              <a:ext cx="990600" cy="533400"/>
            </a:xfrm>
            <a:prstGeom prst="curvedConnector3">
              <a:avLst>
                <a:gd name="adj1" fmla="val 28585"/>
              </a:avLst>
            </a:prstGeom>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618483" y="3581400"/>
              <a:ext cx="684203" cy="224059"/>
            </a:xfrm>
            <a:prstGeom prst="rect">
              <a:avLst/>
            </a:prstGeom>
            <a:noFill/>
          </p:spPr>
          <p:txBody>
            <a:bodyPr wrap="none" rtlCol="0">
              <a:spAutoFit/>
            </a:bodyPr>
            <a:lstStyle/>
            <a:p>
              <a:r>
                <a:rPr lang="en-US" sz="1200" dirty="0"/>
                <a:t>Training</a:t>
              </a:r>
            </a:p>
          </p:txBody>
        </p:sp>
        <p:sp>
          <p:nvSpPr>
            <p:cNvPr id="27" name="TextBox 26"/>
            <p:cNvSpPr txBox="1"/>
            <p:nvPr/>
          </p:nvSpPr>
          <p:spPr>
            <a:xfrm>
              <a:off x="990600" y="3124200"/>
              <a:ext cx="747014" cy="224059"/>
            </a:xfrm>
            <a:prstGeom prst="rect">
              <a:avLst/>
            </a:prstGeom>
            <a:noFill/>
          </p:spPr>
          <p:txBody>
            <a:bodyPr wrap="none" rtlCol="0">
              <a:spAutoFit/>
            </a:bodyPr>
            <a:lstStyle/>
            <a:p>
              <a:r>
                <a:rPr lang="en-US" sz="1200" dirty="0"/>
                <a:t>Too few?</a:t>
              </a:r>
            </a:p>
          </p:txBody>
        </p:sp>
        <p:cxnSp>
          <p:nvCxnSpPr>
            <p:cNvPr id="28" name="Curved Connector 27"/>
            <p:cNvCxnSpPr/>
            <p:nvPr/>
          </p:nvCxnSpPr>
          <p:spPr>
            <a:xfrm rot="16200000" flipV="1">
              <a:off x="2324100" y="1485900"/>
              <a:ext cx="609600" cy="533400"/>
            </a:xfrm>
            <a:prstGeom prst="curvedConnector3">
              <a:avLst>
                <a:gd name="adj1" fmla="val 99200"/>
              </a:avLst>
            </a:prstGeom>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209800" y="1219200"/>
              <a:ext cx="879827" cy="224059"/>
            </a:xfrm>
            <a:prstGeom prst="rect">
              <a:avLst/>
            </a:prstGeom>
            <a:noFill/>
          </p:spPr>
          <p:txBody>
            <a:bodyPr wrap="none" rtlCol="0">
              <a:spAutoFit/>
            </a:bodyPr>
            <a:lstStyle/>
            <a:p>
              <a:r>
                <a:rPr lang="en-US" sz="1200" dirty="0"/>
                <a:t>Scheduling</a:t>
              </a:r>
            </a:p>
          </p:txBody>
        </p:sp>
        <p:cxnSp>
          <p:nvCxnSpPr>
            <p:cNvPr id="30" name="Curved Connector 29"/>
            <p:cNvCxnSpPr/>
            <p:nvPr/>
          </p:nvCxnSpPr>
          <p:spPr>
            <a:xfrm flipV="1">
              <a:off x="1981200" y="2057400"/>
              <a:ext cx="914400" cy="3048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600200" y="2133600"/>
              <a:ext cx="665564" cy="224059"/>
            </a:xfrm>
            <a:prstGeom prst="rect">
              <a:avLst/>
            </a:prstGeom>
            <a:noFill/>
          </p:spPr>
          <p:txBody>
            <a:bodyPr wrap="none" rtlCol="0">
              <a:spAutoFit/>
            </a:bodyPr>
            <a:lstStyle/>
            <a:p>
              <a:r>
                <a:rPr lang="en-US" sz="1200" dirty="0"/>
                <a:t>Routing</a:t>
              </a:r>
            </a:p>
          </p:txBody>
        </p:sp>
        <p:sp>
          <p:nvSpPr>
            <p:cNvPr id="32" name="TextBox 31"/>
            <p:cNvSpPr txBox="1"/>
            <p:nvPr/>
          </p:nvSpPr>
          <p:spPr>
            <a:xfrm>
              <a:off x="1905000" y="1752600"/>
              <a:ext cx="1010183" cy="224059"/>
            </a:xfrm>
            <a:prstGeom prst="rect">
              <a:avLst/>
            </a:prstGeom>
            <a:noFill/>
          </p:spPr>
          <p:txBody>
            <a:bodyPr wrap="none" rtlCol="0">
              <a:spAutoFit/>
            </a:bodyPr>
            <a:lstStyle/>
            <a:p>
              <a:r>
                <a:rPr lang="en-US" sz="1200" dirty="0"/>
                <a:t>Process Map</a:t>
              </a:r>
            </a:p>
          </p:txBody>
        </p:sp>
        <p:cxnSp>
          <p:nvCxnSpPr>
            <p:cNvPr id="33" name="Curved Connector 32"/>
            <p:cNvCxnSpPr/>
            <p:nvPr/>
          </p:nvCxnSpPr>
          <p:spPr>
            <a:xfrm flipV="1">
              <a:off x="4800600" y="3733800"/>
              <a:ext cx="762000" cy="38100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181600" y="3505200"/>
              <a:ext cx="1646979" cy="224059"/>
            </a:xfrm>
            <a:prstGeom prst="rect">
              <a:avLst/>
            </a:prstGeom>
            <a:noFill/>
          </p:spPr>
          <p:txBody>
            <a:bodyPr wrap="none" rtlCol="0">
              <a:spAutoFit/>
            </a:bodyPr>
            <a:lstStyle/>
            <a:p>
              <a:r>
                <a:rPr lang="en-US" sz="1200" dirty="0"/>
                <a:t>Online ordering system</a:t>
              </a:r>
            </a:p>
          </p:txBody>
        </p:sp>
        <p:sp>
          <p:nvSpPr>
            <p:cNvPr id="35" name="TextBox 34"/>
            <p:cNvSpPr txBox="1"/>
            <p:nvPr/>
          </p:nvSpPr>
          <p:spPr>
            <a:xfrm>
              <a:off x="5257800" y="3962400"/>
              <a:ext cx="1646979" cy="224059"/>
            </a:xfrm>
            <a:prstGeom prst="rect">
              <a:avLst/>
            </a:prstGeom>
            <a:noFill/>
          </p:spPr>
          <p:txBody>
            <a:bodyPr wrap="none" rtlCol="0">
              <a:spAutoFit/>
            </a:bodyPr>
            <a:lstStyle/>
            <a:p>
              <a:r>
                <a:rPr lang="en-US" sz="1200" dirty="0"/>
                <a:t>Phone ordering system</a:t>
              </a:r>
            </a:p>
          </p:txBody>
        </p:sp>
      </p:grpSp>
      <p:sp>
        <p:nvSpPr>
          <p:cNvPr id="39" name="Date Placeholder 38">
            <a:extLst>
              <a:ext uri="{FF2B5EF4-FFF2-40B4-BE49-F238E27FC236}">
                <a16:creationId xmlns:a16="http://schemas.microsoft.com/office/drawing/2014/main" id="{373AFFBD-5B8C-45C7-8F70-7B1E736C5A37}"/>
              </a:ext>
            </a:extLst>
          </p:cNvPr>
          <p:cNvSpPr>
            <a:spLocks noGrp="1"/>
          </p:cNvSpPr>
          <p:nvPr>
            <p:ph type="dt" sz="half" idx="2"/>
          </p:nvPr>
        </p:nvSpPr>
        <p:spPr/>
        <p:txBody>
          <a:bodyPr/>
          <a:lstStyle/>
          <a:p>
            <a:r>
              <a:rPr lang="en-US"/>
              <a:t>Lean Six Sigma Training - MTB</a:t>
            </a:r>
            <a:endParaRPr lang="en-US" sz="1600" dirty="0"/>
          </a:p>
        </p:txBody>
      </p:sp>
      <p:sp>
        <p:nvSpPr>
          <p:cNvPr id="40" name="Footer Placeholder 39">
            <a:extLst>
              <a:ext uri="{FF2B5EF4-FFF2-40B4-BE49-F238E27FC236}">
                <a16:creationId xmlns:a16="http://schemas.microsoft.com/office/drawing/2014/main" id="{6881455D-FF18-4B9E-AD37-359C64ADBE02}"/>
              </a:ext>
            </a:extLst>
          </p:cNvPr>
          <p:cNvSpPr>
            <a:spLocks noGrp="1"/>
          </p:cNvSpPr>
          <p:nvPr>
            <p:ph type="ftr" sz="quarter" idx="3"/>
          </p:nvPr>
        </p:nvSpPr>
        <p:spPr/>
        <p:txBody>
          <a:bodyPr/>
          <a:lstStyle/>
          <a:p>
            <a:r>
              <a:rPr lang="en-US"/>
              <a:t>© Grand Valley State University</a:t>
            </a:r>
            <a:endParaRPr lang="en-US" sz="1600" dirty="0"/>
          </a:p>
        </p:txBody>
      </p:sp>
      <p:sp>
        <p:nvSpPr>
          <p:cNvPr id="41" name="Slide Number Placeholder 40">
            <a:extLst>
              <a:ext uri="{FF2B5EF4-FFF2-40B4-BE49-F238E27FC236}">
                <a16:creationId xmlns:a16="http://schemas.microsoft.com/office/drawing/2014/main" id="{AF3E3045-2FA7-457D-BD23-17E81FC708D0}"/>
              </a:ext>
            </a:extLst>
          </p:cNvPr>
          <p:cNvSpPr>
            <a:spLocks noGrp="1"/>
          </p:cNvSpPr>
          <p:nvPr>
            <p:ph type="sldNum" sz="quarter" idx="4"/>
          </p:nvPr>
        </p:nvSpPr>
        <p:spPr/>
        <p:txBody>
          <a:bodyPr/>
          <a:lstStyle/>
          <a:p>
            <a:fld id="{28B83BC3-069B-46AF-A4E6-C99928E1A4FA}" type="slidenum">
              <a:rPr lang="en-US" smtClean="0"/>
              <a:pPr/>
              <a:t>299</a:t>
            </a:fld>
            <a:endParaRPr lang="en-US" dirty="0"/>
          </a:p>
        </p:txBody>
      </p:sp>
    </p:spTree>
    <p:custDataLst>
      <p:tags r:id="rId1"/>
    </p:custDataLst>
    <p:extLst>
      <p:ext uri="{BB962C8B-B14F-4D97-AF65-F5344CB8AC3E}">
        <p14:creationId xmlns:p14="http://schemas.microsoft.com/office/powerpoint/2010/main" val="2728420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 Overview of Six Sigma</a:t>
            </a:r>
          </a:p>
        </p:txBody>
      </p:sp>
      <p:sp>
        <p:nvSpPr>
          <p:cNvPr id="6" name="Date Placeholder 5">
            <a:extLst>
              <a:ext uri="{FF2B5EF4-FFF2-40B4-BE49-F238E27FC236}">
                <a16:creationId xmlns:a16="http://schemas.microsoft.com/office/drawing/2014/main" id="{D1B0CA3E-68AE-4D58-856A-A4035E5A39D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53CAC98-03C7-44A7-A502-E2325E21820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B364C20-A3A2-4FB4-BF46-9B963F2A57E2}"/>
              </a:ext>
            </a:extLst>
          </p:cNvPr>
          <p:cNvSpPr>
            <a:spLocks noGrp="1"/>
          </p:cNvSpPr>
          <p:nvPr>
            <p:ph type="sldNum" sz="quarter" idx="4"/>
          </p:nvPr>
        </p:nvSpPr>
        <p:spPr/>
        <p:txBody>
          <a:bodyPr/>
          <a:lstStyle/>
          <a:p>
            <a:fld id="{28B83BC3-069B-46AF-A4E6-C99928E1A4FA}" type="slidenum">
              <a:rPr lang="en-US" smtClean="0"/>
              <a:pPr/>
              <a:t>3</a:t>
            </a:fld>
            <a:endParaRPr lang="en-US" dirty="0"/>
          </a:p>
        </p:txBody>
      </p:sp>
    </p:spTree>
    <p:custDataLst>
      <p:tags r:id="rId1"/>
    </p:custDataLst>
    <p:extLst>
      <p:ext uri="{BB962C8B-B14F-4D97-AF65-F5344CB8AC3E}">
        <p14:creationId xmlns:p14="http://schemas.microsoft.com/office/powerpoint/2010/main" val="32840689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Autofit/>
          </a:bodyPr>
          <a:lstStyle/>
          <a:p>
            <a:r>
              <a:rPr lang="en-US" dirty="0"/>
              <a:t>The goal of the </a:t>
            </a:r>
            <a:r>
              <a:rPr lang="en-US" b="1" dirty="0"/>
              <a:t>Define</a:t>
            </a:r>
            <a:r>
              <a:rPr lang="en-US" dirty="0"/>
              <a:t> phase is to establish a solid foundation and business case for a Six Sigma project. </a:t>
            </a:r>
          </a:p>
          <a:p>
            <a:endParaRPr lang="en-US" dirty="0"/>
          </a:p>
          <a:p>
            <a:r>
              <a:rPr lang="en-US" dirty="0"/>
              <a:t>Define is arguably the most important aspect of any Six Sigma project.</a:t>
            </a:r>
          </a:p>
          <a:p>
            <a:endParaRPr lang="en-US" dirty="0"/>
          </a:p>
          <a:p>
            <a:r>
              <a:rPr lang="en-US" dirty="0"/>
              <a:t>All successful projects start with a current state challenge or problem that can be articulated in a quantifiable manner. </a:t>
            </a:r>
          </a:p>
          <a:p>
            <a:pPr lvl="1"/>
            <a:r>
              <a:rPr lang="en-US" dirty="0"/>
              <a:t>It is not enough to just know the problem, you must quantify it and also determine the goal. </a:t>
            </a:r>
          </a:p>
          <a:p>
            <a:endParaRPr lang="en-US" sz="2000" dirty="0"/>
          </a:p>
          <a:p>
            <a:r>
              <a:rPr lang="en-US" dirty="0"/>
              <a:t>Once problems and goals are identified and quantified, the rest of the define phase will be about valuation, team, scope, project planning, timeline, stakeholders, Voice Of the Customer (VOC), and Voice Of the Business (VOB).</a:t>
            </a:r>
          </a:p>
          <a:p>
            <a:pPr lvl="3"/>
            <a:endParaRPr lang="en-US" sz="2400" dirty="0"/>
          </a:p>
        </p:txBody>
      </p:sp>
      <p:sp>
        <p:nvSpPr>
          <p:cNvPr id="7" name="Date Placeholder 6">
            <a:extLst>
              <a:ext uri="{FF2B5EF4-FFF2-40B4-BE49-F238E27FC236}">
                <a16:creationId xmlns:a16="http://schemas.microsoft.com/office/drawing/2014/main" id="{DA8CE65E-0988-453D-803E-5D045E7534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03B26A8-CB0A-4443-9C6D-13C8FB733D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D77275-1660-453A-960C-09EFECB01E5A}"/>
              </a:ext>
            </a:extLst>
          </p:cNvPr>
          <p:cNvSpPr>
            <a:spLocks noGrp="1"/>
          </p:cNvSpPr>
          <p:nvPr>
            <p:ph type="sldNum" sz="quarter" idx="4"/>
          </p:nvPr>
        </p:nvSpPr>
        <p:spPr/>
        <p:txBody>
          <a:bodyPr/>
          <a:lstStyle/>
          <a:p>
            <a:fld id="{28B83BC3-069B-46AF-A4E6-C99928E1A4FA}" type="slidenum">
              <a:rPr lang="en-US" smtClean="0"/>
              <a:pPr/>
              <a:t>30</a:t>
            </a:fld>
            <a:endParaRPr lang="en-US" dirty="0"/>
          </a:p>
        </p:txBody>
      </p:sp>
    </p:spTree>
    <p:custDataLst>
      <p:tags r:id="rId1"/>
    </p:custDataLst>
    <p:extLst>
      <p:ext uri="{BB962C8B-B14F-4D97-AF65-F5344CB8AC3E}">
        <p14:creationId xmlns:p14="http://schemas.microsoft.com/office/powerpoint/2010/main" val="2956282076"/>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2.1.4 FMEA</a:t>
            </a:r>
          </a:p>
        </p:txBody>
      </p:sp>
      <p:sp>
        <p:nvSpPr>
          <p:cNvPr id="8" name="Date Placeholder 7">
            <a:extLst>
              <a:ext uri="{FF2B5EF4-FFF2-40B4-BE49-F238E27FC236}">
                <a16:creationId xmlns:a16="http://schemas.microsoft.com/office/drawing/2014/main" id="{B8C99E66-E777-44A8-A2D3-7F8D0309D74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78D61AE-09AE-48CB-865B-4B208E16B52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6A48203-EFD0-49AA-AB15-0F77301BE5E8}"/>
              </a:ext>
            </a:extLst>
          </p:cNvPr>
          <p:cNvSpPr>
            <a:spLocks noGrp="1"/>
          </p:cNvSpPr>
          <p:nvPr>
            <p:ph type="sldNum" sz="quarter" idx="4"/>
          </p:nvPr>
        </p:nvSpPr>
        <p:spPr/>
        <p:txBody>
          <a:bodyPr/>
          <a:lstStyle/>
          <a:p>
            <a:fld id="{28B83BC3-069B-46AF-A4E6-C99928E1A4FA}" type="slidenum">
              <a:rPr lang="en-US" smtClean="0"/>
              <a:pPr/>
              <a:t>300</a:t>
            </a:fld>
            <a:endParaRPr lang="en-US" dirty="0"/>
          </a:p>
        </p:txBody>
      </p:sp>
    </p:spTree>
    <p:custDataLst>
      <p:tags r:id="rId1"/>
    </p:custDataLst>
    <p:extLst>
      <p:ext uri="{BB962C8B-B14F-4D97-AF65-F5344CB8AC3E}">
        <p14:creationId xmlns:p14="http://schemas.microsoft.com/office/powerpoint/2010/main" val="65243189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FMEA? </a:t>
            </a:r>
          </a:p>
        </p:txBody>
      </p:sp>
      <p:sp>
        <p:nvSpPr>
          <p:cNvPr id="3" name="Content Placeholder 2"/>
          <p:cNvSpPr>
            <a:spLocks noGrp="1"/>
          </p:cNvSpPr>
          <p:nvPr>
            <p:ph idx="1"/>
          </p:nvPr>
        </p:nvSpPr>
        <p:spPr/>
        <p:txBody>
          <a:bodyPr>
            <a:normAutofit/>
          </a:bodyPr>
          <a:lstStyle/>
          <a:p>
            <a:r>
              <a:rPr lang="en-US" sz="2200" dirty="0"/>
              <a:t>The FMEA (Failure Modes and Effects Analysis) is an analysis technique to identify, evaluate, and prioritize a potential deficiency in a process so that the project team can design action plans to reduce the probability of the failure/deficiency occurring.</a:t>
            </a:r>
          </a:p>
          <a:p>
            <a:endParaRPr lang="en-US" dirty="0"/>
          </a:p>
          <a:p>
            <a:endParaRPr lang="en-US" dirty="0"/>
          </a:p>
          <a:p>
            <a:endParaRPr lang="en-US" dirty="0"/>
          </a:p>
          <a:p>
            <a:endParaRPr lang="en-US" dirty="0"/>
          </a:p>
          <a:p>
            <a:pPr marL="114300" indent="0">
              <a:buNone/>
            </a:pPr>
            <a:endParaRPr lang="en-US" dirty="0"/>
          </a:p>
          <a:p>
            <a:r>
              <a:rPr lang="en-US" sz="2200" dirty="0"/>
              <a:t>FMEA is completed in cross-functional brainstorming sessions in which attendees have a good understanding of the entire process or of a segment of it.</a:t>
            </a:r>
          </a:p>
          <a:p>
            <a:endParaRPr lang="en-US" dirty="0"/>
          </a:p>
          <a:p>
            <a:endParaRPr lang="en-US" dirty="0"/>
          </a:p>
          <a:p>
            <a:endParaRPr lang="en-US" dirty="0"/>
          </a:p>
        </p:txBody>
      </p:sp>
      <p:pic>
        <p:nvPicPr>
          <p:cNvPr id="8" name="Picture 7">
            <a:extLst>
              <a:ext uri="{FF2B5EF4-FFF2-40B4-BE49-F238E27FC236}">
                <a16:creationId xmlns:a16="http://schemas.microsoft.com/office/drawing/2014/main" id="{F31F5354-7F89-4FCC-8551-F2B7B33C6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314" y="2514600"/>
            <a:ext cx="10828571" cy="2057143"/>
          </a:xfrm>
          <a:prstGeom prst="rect">
            <a:avLst/>
          </a:prstGeom>
        </p:spPr>
      </p:pic>
      <p:sp>
        <p:nvSpPr>
          <p:cNvPr id="6" name="Date Placeholder 5">
            <a:extLst>
              <a:ext uri="{FF2B5EF4-FFF2-40B4-BE49-F238E27FC236}">
                <a16:creationId xmlns:a16="http://schemas.microsoft.com/office/drawing/2014/main" id="{F7C7EACD-860A-417E-935E-57AC2F6B4FB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0AAC3EF-B76B-4B34-8763-A0FE54E197C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25506DF-2763-4E25-AF47-7CF8EE8331B1}"/>
              </a:ext>
            </a:extLst>
          </p:cNvPr>
          <p:cNvSpPr>
            <a:spLocks noGrp="1"/>
          </p:cNvSpPr>
          <p:nvPr>
            <p:ph type="sldNum" sz="quarter" idx="4"/>
          </p:nvPr>
        </p:nvSpPr>
        <p:spPr/>
        <p:txBody>
          <a:bodyPr/>
          <a:lstStyle/>
          <a:p>
            <a:fld id="{28B83BC3-069B-46AF-A4E6-C99928E1A4FA}" type="slidenum">
              <a:rPr lang="en-US" smtClean="0"/>
              <a:pPr/>
              <a:t>301</a:t>
            </a:fld>
            <a:endParaRPr lang="en-US" dirty="0"/>
          </a:p>
        </p:txBody>
      </p:sp>
    </p:spTree>
    <p:custDataLst>
      <p:tags r:id="rId1"/>
    </p:custDataLst>
    <p:extLst>
      <p:ext uri="{BB962C8B-B14F-4D97-AF65-F5344CB8AC3E}">
        <p14:creationId xmlns:p14="http://schemas.microsoft.com/office/powerpoint/2010/main" val="202615757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FMEA Terms</a:t>
            </a:r>
          </a:p>
        </p:txBody>
      </p:sp>
      <p:sp>
        <p:nvSpPr>
          <p:cNvPr id="3" name="Content Placeholder 2"/>
          <p:cNvSpPr>
            <a:spLocks noGrp="1"/>
          </p:cNvSpPr>
          <p:nvPr>
            <p:ph idx="1"/>
          </p:nvPr>
        </p:nvSpPr>
        <p:spPr/>
        <p:txBody>
          <a:bodyPr>
            <a:normAutofit/>
          </a:bodyPr>
          <a:lstStyle/>
          <a:p>
            <a:r>
              <a:rPr lang="en-US" sz="2000" b="1" dirty="0">
                <a:solidFill>
                  <a:srgbClr val="182835"/>
                </a:solidFill>
              </a:rPr>
              <a:t>Process Functions</a:t>
            </a:r>
          </a:p>
          <a:p>
            <a:pPr lvl="1"/>
            <a:r>
              <a:rPr lang="en-US" sz="1800" dirty="0">
                <a:solidFill>
                  <a:srgbClr val="182835"/>
                </a:solidFill>
              </a:rPr>
              <a:t>Process steps depicted in the process map. FMEA is based on a process map and one step/function is analyzed at a time.</a:t>
            </a:r>
          </a:p>
          <a:p>
            <a:r>
              <a:rPr lang="en-US" sz="2000" b="1" dirty="0">
                <a:solidFill>
                  <a:srgbClr val="182835"/>
                </a:solidFill>
              </a:rPr>
              <a:t>Failure Modes</a:t>
            </a:r>
          </a:p>
          <a:p>
            <a:pPr lvl="1"/>
            <a:r>
              <a:rPr lang="en-US" sz="1800" dirty="0">
                <a:solidFill>
                  <a:srgbClr val="182835"/>
                </a:solidFill>
              </a:rPr>
              <a:t>Potential and actual failure in the process function/step. It usually describes the way in which failure occurs. There might be more than one failure mode for one process function.</a:t>
            </a:r>
          </a:p>
          <a:p>
            <a:r>
              <a:rPr lang="en-US" sz="2000" b="1" dirty="0">
                <a:solidFill>
                  <a:srgbClr val="182835"/>
                </a:solidFill>
              </a:rPr>
              <a:t>Failure Effects</a:t>
            </a:r>
          </a:p>
          <a:p>
            <a:pPr lvl="1"/>
            <a:r>
              <a:rPr lang="en-US" sz="1800" dirty="0">
                <a:solidFill>
                  <a:srgbClr val="182835"/>
                </a:solidFill>
              </a:rPr>
              <a:t>Impact of failure modes on the process or product. One failure mode might trigger multiple failure effects.</a:t>
            </a:r>
          </a:p>
          <a:p>
            <a:r>
              <a:rPr lang="en-US" sz="2000" b="1" dirty="0">
                <a:solidFill>
                  <a:srgbClr val="182835"/>
                </a:solidFill>
              </a:rPr>
              <a:t>Failure Causes</a:t>
            </a:r>
          </a:p>
          <a:p>
            <a:pPr lvl="1"/>
            <a:r>
              <a:rPr lang="en-US" sz="1800" dirty="0">
                <a:solidFill>
                  <a:srgbClr val="182835"/>
                </a:solidFill>
              </a:rPr>
              <a:t>Potential defect of the design that might result in the failure modes occurring. One failure mode might have multiple potential failure causes.</a:t>
            </a:r>
          </a:p>
          <a:p>
            <a:r>
              <a:rPr lang="en-US" sz="2000" b="1" dirty="0">
                <a:solidFill>
                  <a:srgbClr val="182835"/>
                </a:solidFill>
              </a:rPr>
              <a:t>Current Controls</a:t>
            </a:r>
          </a:p>
          <a:p>
            <a:pPr lvl="1"/>
            <a:r>
              <a:rPr lang="en-US" sz="1800" dirty="0">
                <a:solidFill>
                  <a:srgbClr val="182835"/>
                </a:solidFill>
              </a:rPr>
              <a:t>Procedures currently conducted to prevent failure modes from happening or to detect the failure mode occurring.</a:t>
            </a:r>
          </a:p>
          <a:p>
            <a:pPr lvl="1"/>
            <a:endParaRPr lang="en-US" sz="1800" dirty="0">
              <a:solidFill>
                <a:srgbClr val="182835"/>
              </a:solidFill>
            </a:endParaRPr>
          </a:p>
          <a:p>
            <a:pPr lvl="1"/>
            <a:endParaRPr lang="en-US" sz="1800" dirty="0">
              <a:solidFill>
                <a:srgbClr val="182835"/>
              </a:solidFill>
            </a:endParaRPr>
          </a:p>
          <a:p>
            <a:endParaRPr lang="en-US" sz="1800" dirty="0">
              <a:solidFill>
                <a:srgbClr val="182835"/>
              </a:solidFill>
            </a:endParaRPr>
          </a:p>
        </p:txBody>
      </p:sp>
      <p:sp>
        <p:nvSpPr>
          <p:cNvPr id="9" name="Date Placeholder 8">
            <a:extLst>
              <a:ext uri="{FF2B5EF4-FFF2-40B4-BE49-F238E27FC236}">
                <a16:creationId xmlns:a16="http://schemas.microsoft.com/office/drawing/2014/main" id="{7FC4617E-E1AE-4447-9AA5-C43B8872326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5B2572-F7A3-4A23-B61F-F065BD5A2C3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C7589B4-621B-4101-8400-13C3A09D7415}"/>
              </a:ext>
            </a:extLst>
          </p:cNvPr>
          <p:cNvSpPr>
            <a:spLocks noGrp="1"/>
          </p:cNvSpPr>
          <p:nvPr>
            <p:ph type="sldNum" sz="quarter" idx="4"/>
          </p:nvPr>
        </p:nvSpPr>
        <p:spPr/>
        <p:txBody>
          <a:bodyPr/>
          <a:lstStyle/>
          <a:p>
            <a:fld id="{28B83BC3-069B-46AF-A4E6-C99928E1A4FA}" type="slidenum">
              <a:rPr lang="en-US" smtClean="0"/>
              <a:pPr/>
              <a:t>302</a:t>
            </a:fld>
            <a:endParaRPr lang="en-US" dirty="0"/>
          </a:p>
        </p:txBody>
      </p:sp>
    </p:spTree>
    <p:custDataLst>
      <p:tags r:id="rId1"/>
    </p:custDataLst>
    <p:extLst>
      <p:ext uri="{BB962C8B-B14F-4D97-AF65-F5344CB8AC3E}">
        <p14:creationId xmlns:p14="http://schemas.microsoft.com/office/powerpoint/2010/main" val="79695732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noAutofit/>
          </a:bodyPr>
          <a:lstStyle/>
          <a:p>
            <a:r>
              <a:rPr lang="en-US" b="1" dirty="0">
                <a:solidFill>
                  <a:srgbClr val="182835"/>
                </a:solidFill>
              </a:rPr>
              <a:t>Severity Score</a:t>
            </a:r>
          </a:p>
          <a:p>
            <a:pPr lvl="1"/>
            <a:r>
              <a:rPr lang="en-US" dirty="0">
                <a:solidFill>
                  <a:srgbClr val="182835"/>
                </a:solidFill>
              </a:rPr>
              <a:t>The seriousness of the consequences of a failure mode occurring.</a:t>
            </a:r>
          </a:p>
          <a:p>
            <a:pPr lvl="1"/>
            <a:r>
              <a:rPr lang="en-US" dirty="0">
                <a:solidFill>
                  <a:srgbClr val="182835"/>
                </a:solidFill>
              </a:rPr>
              <a:t>Ranges from 1 to 10, with 10 indicating the most severe consequence.</a:t>
            </a:r>
          </a:p>
          <a:p>
            <a:endParaRPr lang="en-US" b="1" dirty="0">
              <a:solidFill>
                <a:srgbClr val="182835"/>
              </a:solidFill>
            </a:endParaRPr>
          </a:p>
          <a:p>
            <a:r>
              <a:rPr lang="en-US" b="1" dirty="0">
                <a:solidFill>
                  <a:srgbClr val="182835"/>
                </a:solidFill>
              </a:rPr>
              <a:t>Occurrence Score</a:t>
            </a:r>
          </a:p>
          <a:p>
            <a:pPr lvl="1"/>
            <a:r>
              <a:rPr lang="en-US" dirty="0">
                <a:solidFill>
                  <a:srgbClr val="182835"/>
                </a:solidFill>
              </a:rPr>
              <a:t>The frequency of the failure mode occurring. </a:t>
            </a:r>
          </a:p>
          <a:p>
            <a:pPr lvl="1"/>
            <a:r>
              <a:rPr lang="en-US" dirty="0">
                <a:solidFill>
                  <a:srgbClr val="182835"/>
                </a:solidFill>
              </a:rPr>
              <a:t>Ranges from 1 to 10, with 10 indicating the highest frequency.</a:t>
            </a:r>
          </a:p>
          <a:p>
            <a:endParaRPr lang="en-US" b="1" dirty="0">
              <a:solidFill>
                <a:srgbClr val="182835"/>
              </a:solidFill>
            </a:endParaRPr>
          </a:p>
          <a:p>
            <a:r>
              <a:rPr lang="en-US" b="1" dirty="0">
                <a:solidFill>
                  <a:srgbClr val="182835"/>
                </a:solidFill>
              </a:rPr>
              <a:t>Detection Score</a:t>
            </a:r>
          </a:p>
          <a:p>
            <a:pPr lvl="1"/>
            <a:r>
              <a:rPr lang="en-US" dirty="0">
                <a:solidFill>
                  <a:srgbClr val="182835"/>
                </a:solidFill>
              </a:rPr>
              <a:t>How easily failure modes can be detected. </a:t>
            </a:r>
          </a:p>
          <a:p>
            <a:pPr lvl="1"/>
            <a:r>
              <a:rPr lang="en-US" dirty="0">
                <a:solidFill>
                  <a:srgbClr val="182835"/>
                </a:solidFill>
              </a:rPr>
              <a:t>Ranges from 1 to 10, with 10 indicating the most difficult detection.</a:t>
            </a:r>
          </a:p>
          <a:p>
            <a:endParaRPr lang="en-US" dirty="0">
              <a:solidFill>
                <a:srgbClr val="182835"/>
              </a:solidFill>
            </a:endParaRPr>
          </a:p>
          <a:p>
            <a:endParaRPr lang="en-US" dirty="0">
              <a:solidFill>
                <a:srgbClr val="182835"/>
              </a:solidFill>
            </a:endParaRPr>
          </a:p>
        </p:txBody>
      </p:sp>
      <p:sp>
        <p:nvSpPr>
          <p:cNvPr id="9" name="Date Placeholder 8">
            <a:extLst>
              <a:ext uri="{FF2B5EF4-FFF2-40B4-BE49-F238E27FC236}">
                <a16:creationId xmlns:a16="http://schemas.microsoft.com/office/drawing/2014/main" id="{48F8396A-A2BD-454F-A126-4B94E98C613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5FEC01B-46A0-4477-BFC9-E66F76BB87A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918D075-ADD9-4E87-9769-E22649F35F6A}"/>
              </a:ext>
            </a:extLst>
          </p:cNvPr>
          <p:cNvSpPr>
            <a:spLocks noGrp="1"/>
          </p:cNvSpPr>
          <p:nvPr>
            <p:ph type="sldNum" sz="quarter" idx="4"/>
          </p:nvPr>
        </p:nvSpPr>
        <p:spPr/>
        <p:txBody>
          <a:bodyPr/>
          <a:lstStyle/>
          <a:p>
            <a:fld id="{28B83BC3-069B-46AF-A4E6-C99928E1A4FA}" type="slidenum">
              <a:rPr lang="en-US" smtClean="0"/>
              <a:pPr/>
              <a:t>303</a:t>
            </a:fld>
            <a:endParaRPr lang="en-US" dirty="0"/>
          </a:p>
        </p:txBody>
      </p:sp>
    </p:spTree>
    <p:custDataLst>
      <p:tags r:id="rId1"/>
    </p:custDataLst>
    <p:extLst>
      <p:ext uri="{BB962C8B-B14F-4D97-AF65-F5344CB8AC3E}">
        <p14:creationId xmlns:p14="http://schemas.microsoft.com/office/powerpoint/2010/main" val="4199900539"/>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a:t>
            </a:r>
            <a:r>
              <a:rPr lang="en-US" dirty="0" err="1"/>
              <a:t>FMEA</a:t>
            </a:r>
            <a:r>
              <a:rPr lang="en-US" dirty="0"/>
              <a:t> Terms</a:t>
            </a:r>
          </a:p>
        </p:txBody>
      </p:sp>
      <p:sp>
        <p:nvSpPr>
          <p:cNvPr id="3" name="Content Placeholder 2"/>
          <p:cNvSpPr>
            <a:spLocks noGrp="1"/>
          </p:cNvSpPr>
          <p:nvPr>
            <p:ph idx="1"/>
          </p:nvPr>
        </p:nvSpPr>
        <p:spPr/>
        <p:txBody>
          <a:bodyPr/>
          <a:lstStyle/>
          <a:p>
            <a:r>
              <a:rPr lang="en-US" b="1" dirty="0">
                <a:solidFill>
                  <a:srgbClr val="182835"/>
                </a:solidFill>
              </a:rPr>
              <a:t>RPN (Risk Prioritization Number)</a:t>
            </a:r>
          </a:p>
          <a:p>
            <a:pPr lvl="1"/>
            <a:r>
              <a:rPr lang="en-US" dirty="0">
                <a:solidFill>
                  <a:srgbClr val="182835"/>
                </a:solidFill>
              </a:rPr>
              <a:t>The product of the severity, occurrence, and detection scores.</a:t>
            </a:r>
          </a:p>
          <a:p>
            <a:pPr lvl="1"/>
            <a:r>
              <a:rPr lang="en-US" dirty="0">
                <a:solidFill>
                  <a:srgbClr val="182835"/>
                </a:solidFill>
              </a:rPr>
              <a:t>Ranges from 1 to 1000. </a:t>
            </a:r>
          </a:p>
          <a:p>
            <a:pPr lvl="1"/>
            <a:r>
              <a:rPr lang="en-US" dirty="0">
                <a:solidFill>
                  <a:srgbClr val="182835"/>
                </a:solidFill>
              </a:rPr>
              <a:t>The higher RPN is, the more focus the particular step/function needs.</a:t>
            </a:r>
          </a:p>
          <a:p>
            <a:endParaRPr lang="en-US" b="1" dirty="0">
              <a:solidFill>
                <a:srgbClr val="182835"/>
              </a:solidFill>
            </a:endParaRPr>
          </a:p>
          <a:p>
            <a:r>
              <a:rPr lang="en-US" b="1" dirty="0">
                <a:solidFill>
                  <a:srgbClr val="182835"/>
                </a:solidFill>
              </a:rPr>
              <a:t>Recommended Actions</a:t>
            </a:r>
          </a:p>
          <a:p>
            <a:pPr lvl="1"/>
            <a:r>
              <a:rPr lang="en-US" dirty="0">
                <a:solidFill>
                  <a:srgbClr val="182835"/>
                </a:solidFill>
              </a:rPr>
              <a:t>The action plan recommended to reduce the probability of failure modes occurring.</a:t>
            </a:r>
          </a:p>
        </p:txBody>
      </p:sp>
      <p:sp>
        <p:nvSpPr>
          <p:cNvPr id="9" name="Date Placeholder 8">
            <a:extLst>
              <a:ext uri="{FF2B5EF4-FFF2-40B4-BE49-F238E27FC236}">
                <a16:creationId xmlns:a16="http://schemas.microsoft.com/office/drawing/2014/main" id="{EC57230F-2552-47C4-83B7-E40CEEF0B11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6C93186-9D54-4E21-B169-4BB58E5CEE3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40B86AF-9C19-4889-A02B-F2604F359611}"/>
              </a:ext>
            </a:extLst>
          </p:cNvPr>
          <p:cNvSpPr>
            <a:spLocks noGrp="1"/>
          </p:cNvSpPr>
          <p:nvPr>
            <p:ph type="sldNum" sz="quarter" idx="4"/>
          </p:nvPr>
        </p:nvSpPr>
        <p:spPr/>
        <p:txBody>
          <a:bodyPr/>
          <a:lstStyle/>
          <a:p>
            <a:fld id="{28B83BC3-069B-46AF-A4E6-C99928E1A4FA}" type="slidenum">
              <a:rPr lang="en-US" smtClean="0"/>
              <a:pPr/>
              <a:t>304</a:t>
            </a:fld>
            <a:endParaRPr lang="en-US" dirty="0"/>
          </a:p>
        </p:txBody>
      </p:sp>
    </p:spTree>
    <p:custDataLst>
      <p:tags r:id="rId1"/>
    </p:custDataLst>
    <p:extLst>
      <p:ext uri="{BB962C8B-B14F-4D97-AF65-F5344CB8AC3E}">
        <p14:creationId xmlns:p14="http://schemas.microsoft.com/office/powerpoint/2010/main" val="472930915"/>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a:bodyPr>
          <a:lstStyle/>
          <a:p>
            <a:r>
              <a:rPr lang="en-US" dirty="0"/>
              <a:t>Step 1: List the critical functions of the process based on the process map created.</a:t>
            </a:r>
          </a:p>
          <a:p>
            <a:endParaRPr lang="en-US" dirty="0"/>
          </a:p>
          <a:p>
            <a:r>
              <a:rPr lang="en-US" dirty="0"/>
              <a:t>Step 2: List all potential failure modes that might occur in each function. One function may have multiple potential failures.</a:t>
            </a:r>
          </a:p>
          <a:p>
            <a:endParaRPr lang="en-US" dirty="0"/>
          </a:p>
          <a:p>
            <a:r>
              <a:rPr lang="en-US" dirty="0"/>
              <a:t>Step 3: List all potential failure effects that might affect the process or product.</a:t>
            </a:r>
          </a:p>
          <a:p>
            <a:endParaRPr lang="en-US" dirty="0"/>
          </a:p>
          <a:p>
            <a:r>
              <a:rPr lang="en-US" dirty="0"/>
              <a:t>Step 4: List all possible causes that may lead to the failure mode happening.</a:t>
            </a:r>
          </a:p>
          <a:p>
            <a:endParaRPr lang="en-US" dirty="0"/>
          </a:p>
          <a:p>
            <a:r>
              <a:rPr lang="en-US" dirty="0"/>
              <a:t>Step 5: List the current control procedures for each failure mode. </a:t>
            </a:r>
          </a:p>
          <a:p>
            <a:endParaRPr lang="en-US" dirty="0"/>
          </a:p>
        </p:txBody>
      </p:sp>
      <p:sp>
        <p:nvSpPr>
          <p:cNvPr id="9" name="Date Placeholder 8">
            <a:extLst>
              <a:ext uri="{FF2B5EF4-FFF2-40B4-BE49-F238E27FC236}">
                <a16:creationId xmlns:a16="http://schemas.microsoft.com/office/drawing/2014/main" id="{BB34EC11-C8F3-4EC3-874D-FF2BC832688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9D33890-ACE7-4765-8581-1489048E7E4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B96B3F2-6990-4DD9-A137-E512CE88976E}"/>
              </a:ext>
            </a:extLst>
          </p:cNvPr>
          <p:cNvSpPr>
            <a:spLocks noGrp="1"/>
          </p:cNvSpPr>
          <p:nvPr>
            <p:ph type="sldNum" sz="quarter" idx="4"/>
          </p:nvPr>
        </p:nvSpPr>
        <p:spPr/>
        <p:txBody>
          <a:bodyPr/>
          <a:lstStyle/>
          <a:p>
            <a:fld id="{28B83BC3-069B-46AF-A4E6-C99928E1A4FA}" type="slidenum">
              <a:rPr lang="en-US" smtClean="0"/>
              <a:pPr/>
              <a:t>305</a:t>
            </a:fld>
            <a:endParaRPr lang="en-US" dirty="0"/>
          </a:p>
        </p:txBody>
      </p:sp>
    </p:spTree>
    <p:custDataLst>
      <p:tags r:id="rId1"/>
    </p:custDataLst>
    <p:extLst>
      <p:ext uri="{BB962C8B-B14F-4D97-AF65-F5344CB8AC3E}">
        <p14:creationId xmlns:p14="http://schemas.microsoft.com/office/powerpoint/2010/main" val="2628253876"/>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a:xfrm>
            <a:off x="609600" y="1143000"/>
            <a:ext cx="10287000" cy="5486400"/>
          </a:xfrm>
        </p:spPr>
        <p:txBody>
          <a:bodyPr>
            <a:noAutofit/>
          </a:bodyPr>
          <a:lstStyle/>
          <a:p>
            <a:r>
              <a:rPr lang="en-US" dirty="0"/>
              <a:t>Step 6: Determine the severity rating for each potential failure mode.</a:t>
            </a:r>
          </a:p>
          <a:p>
            <a:endParaRPr lang="en-US" dirty="0"/>
          </a:p>
          <a:p>
            <a:r>
              <a:rPr lang="en-US" dirty="0"/>
              <a:t>Step 7: Determine the occurrence rating for each potential failure cause.</a:t>
            </a:r>
          </a:p>
          <a:p>
            <a:endParaRPr lang="en-US" dirty="0"/>
          </a:p>
          <a:p>
            <a:r>
              <a:rPr lang="en-US" dirty="0"/>
              <a:t>Step 8: Determine the detection rating for each current control procedure.</a:t>
            </a:r>
          </a:p>
          <a:p>
            <a:endParaRPr lang="en-US" dirty="0"/>
          </a:p>
          <a:p>
            <a:r>
              <a:rPr lang="en-US" dirty="0"/>
              <a:t>Step 9: Calculate RPN (Risk Prioritization Number).</a:t>
            </a:r>
          </a:p>
          <a:p>
            <a:endParaRPr lang="en-US" dirty="0"/>
          </a:p>
          <a:p>
            <a:r>
              <a:rPr lang="en-US" dirty="0"/>
              <a:t>Step 10: Rank the failures using RPN and determine the precedence of problems or critical inputs of the process. A Pareto chart might help to focus on the failure modes with high RPNs. The higher the </a:t>
            </a:r>
            <a:r>
              <a:rPr lang="en-US" dirty="0" err="1"/>
              <a:t>RPN</a:t>
            </a:r>
            <a:r>
              <a:rPr lang="en-US" dirty="0"/>
              <a:t>, the higher the priority the correction action plan.</a:t>
            </a:r>
          </a:p>
          <a:p>
            <a:endParaRPr lang="en-US" dirty="0"/>
          </a:p>
        </p:txBody>
      </p:sp>
      <p:sp>
        <p:nvSpPr>
          <p:cNvPr id="9" name="Date Placeholder 8">
            <a:extLst>
              <a:ext uri="{FF2B5EF4-FFF2-40B4-BE49-F238E27FC236}">
                <a16:creationId xmlns:a16="http://schemas.microsoft.com/office/drawing/2014/main" id="{2F67F808-54B8-497E-92FB-03B068ACC3F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F908AD1-E7F4-4E95-AA3E-F19785C6473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3A4CB93-6DE2-49A0-80DF-7770D1DCEEBE}"/>
              </a:ext>
            </a:extLst>
          </p:cNvPr>
          <p:cNvSpPr>
            <a:spLocks noGrp="1"/>
          </p:cNvSpPr>
          <p:nvPr>
            <p:ph type="sldNum" sz="quarter" idx="4"/>
          </p:nvPr>
        </p:nvSpPr>
        <p:spPr/>
        <p:txBody>
          <a:bodyPr/>
          <a:lstStyle/>
          <a:p>
            <a:fld id="{28B83BC3-069B-46AF-A4E6-C99928E1A4FA}" type="slidenum">
              <a:rPr lang="en-US" smtClean="0"/>
              <a:pPr/>
              <a:t>306</a:t>
            </a:fld>
            <a:endParaRPr lang="en-US" dirty="0"/>
          </a:p>
        </p:txBody>
      </p:sp>
    </p:spTree>
    <p:custDataLst>
      <p:tags r:id="rId1"/>
    </p:custDataLst>
    <p:extLst>
      <p:ext uri="{BB962C8B-B14F-4D97-AF65-F5344CB8AC3E}">
        <p14:creationId xmlns:p14="http://schemas.microsoft.com/office/powerpoint/2010/main" val="2312517332"/>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Conduct an FMEA</a:t>
            </a:r>
          </a:p>
        </p:txBody>
      </p:sp>
      <p:sp>
        <p:nvSpPr>
          <p:cNvPr id="3" name="Content Placeholder 2"/>
          <p:cNvSpPr>
            <a:spLocks noGrp="1"/>
          </p:cNvSpPr>
          <p:nvPr>
            <p:ph idx="1"/>
          </p:nvPr>
        </p:nvSpPr>
        <p:spPr/>
        <p:txBody>
          <a:bodyPr>
            <a:normAutofit lnSpcReduction="10000"/>
          </a:bodyPr>
          <a:lstStyle/>
          <a:p>
            <a:r>
              <a:rPr lang="en-US" dirty="0"/>
              <a:t>Step 11: Brainstorm and create recommended action plans for each failure mode.</a:t>
            </a:r>
          </a:p>
          <a:p>
            <a:endParaRPr lang="en-US" dirty="0"/>
          </a:p>
          <a:p>
            <a:r>
              <a:rPr lang="en-US" dirty="0"/>
              <a:t>Step 12: Determine and assign the task owner and projected completion date to take actions.</a:t>
            </a:r>
          </a:p>
          <a:p>
            <a:endParaRPr lang="en-US" dirty="0"/>
          </a:p>
          <a:p>
            <a:r>
              <a:rPr lang="en-US" dirty="0"/>
              <a:t>Step 13: Determine the new severity rating if the actions are taken.</a:t>
            </a:r>
          </a:p>
          <a:p>
            <a:endParaRPr lang="en-US" dirty="0"/>
          </a:p>
          <a:p>
            <a:r>
              <a:rPr lang="en-US" dirty="0"/>
              <a:t>Step 14: Determine the new occurrence rating if the actions are taken.</a:t>
            </a:r>
          </a:p>
          <a:p>
            <a:endParaRPr lang="en-US" dirty="0"/>
          </a:p>
          <a:p>
            <a:r>
              <a:rPr lang="en-US" dirty="0"/>
              <a:t>Step 15: Determine the new detection rating if the actions are taken.</a:t>
            </a:r>
          </a:p>
          <a:p>
            <a:endParaRPr lang="en-US" dirty="0"/>
          </a:p>
          <a:p>
            <a:r>
              <a:rPr lang="en-US" dirty="0"/>
              <a:t>Step 16: Update the RPN based on new severity, occurrence, and detection ratings.</a:t>
            </a:r>
          </a:p>
        </p:txBody>
      </p:sp>
      <p:sp>
        <p:nvSpPr>
          <p:cNvPr id="9" name="Date Placeholder 8">
            <a:extLst>
              <a:ext uri="{FF2B5EF4-FFF2-40B4-BE49-F238E27FC236}">
                <a16:creationId xmlns:a16="http://schemas.microsoft.com/office/drawing/2014/main" id="{75E027C0-49ED-458A-B2F7-07C977C8010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A67BF8B-9533-4231-8EF8-51EE1789807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BB036EB-0CCB-464F-A8A5-C168B2DF8BFA}"/>
              </a:ext>
            </a:extLst>
          </p:cNvPr>
          <p:cNvSpPr>
            <a:spLocks noGrp="1"/>
          </p:cNvSpPr>
          <p:nvPr>
            <p:ph type="sldNum" sz="quarter" idx="4"/>
          </p:nvPr>
        </p:nvSpPr>
        <p:spPr/>
        <p:txBody>
          <a:bodyPr/>
          <a:lstStyle/>
          <a:p>
            <a:fld id="{28B83BC3-069B-46AF-A4E6-C99928E1A4FA}" type="slidenum">
              <a:rPr lang="en-US" smtClean="0"/>
              <a:pPr/>
              <a:t>307</a:t>
            </a:fld>
            <a:endParaRPr lang="en-US" dirty="0"/>
          </a:p>
        </p:txBody>
      </p:sp>
    </p:spTree>
    <p:custDataLst>
      <p:tags r:id="rId1"/>
    </p:custDataLst>
    <p:extLst>
      <p:ext uri="{BB962C8B-B14F-4D97-AF65-F5344CB8AC3E}">
        <p14:creationId xmlns:p14="http://schemas.microsoft.com/office/powerpoint/2010/main" val="4269218197"/>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21" name="Content Placeholder 2"/>
          <p:cNvSpPr>
            <a:spLocks noGrp="1"/>
          </p:cNvSpPr>
          <p:nvPr>
            <p:ph idx="1"/>
          </p:nvPr>
        </p:nvSpPr>
        <p:spPr/>
        <p:txBody>
          <a:bodyPr>
            <a:normAutofit/>
          </a:bodyPr>
          <a:lstStyle/>
          <a:p>
            <a:pPr marL="114300" indent="0">
              <a:buNone/>
            </a:pPr>
            <a:r>
              <a:rPr lang="en-US" i="1" dirty="0"/>
              <a:t>Case study: </a:t>
            </a:r>
          </a:p>
          <a:p>
            <a:r>
              <a:rPr lang="en-US" dirty="0"/>
              <a:t>Joe is trying to identify, analyze, and eliminate the failure modes he experienced in the past when preparing his work bag before heading to the office every morning. He decides to run an FMEA for his process of work bag preparation.</a:t>
            </a:r>
          </a:p>
          <a:p>
            <a:endParaRPr lang="en-US" dirty="0"/>
          </a:p>
          <a:p>
            <a:r>
              <a:rPr lang="en-US" dirty="0"/>
              <a:t>There are only two steps involved in the process.</a:t>
            </a:r>
          </a:p>
          <a:p>
            <a:pPr lvl="1"/>
            <a:r>
              <a:rPr lang="en-US" dirty="0"/>
              <a:t>Putting the work files in the bag</a:t>
            </a:r>
          </a:p>
          <a:p>
            <a:pPr lvl="1"/>
            <a:r>
              <a:rPr lang="en-US" dirty="0"/>
              <a:t>Putting a water bottle in the bag.</a:t>
            </a:r>
          </a:p>
          <a:p>
            <a:endParaRPr lang="en-US" dirty="0"/>
          </a:p>
        </p:txBody>
      </p:sp>
      <p:sp>
        <p:nvSpPr>
          <p:cNvPr id="8" name="Date Placeholder 7">
            <a:extLst>
              <a:ext uri="{FF2B5EF4-FFF2-40B4-BE49-F238E27FC236}">
                <a16:creationId xmlns:a16="http://schemas.microsoft.com/office/drawing/2014/main" id="{CDEC2F9A-4B87-47D5-98F6-D5EEDB1EC22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43D9A6B-7698-407D-9020-71FE5EFC196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2476A77-8965-4BCB-8BF3-59C7FD49D5F8}"/>
              </a:ext>
            </a:extLst>
          </p:cNvPr>
          <p:cNvSpPr>
            <a:spLocks noGrp="1"/>
          </p:cNvSpPr>
          <p:nvPr>
            <p:ph type="sldNum" sz="quarter" idx="4"/>
          </p:nvPr>
        </p:nvSpPr>
        <p:spPr/>
        <p:txBody>
          <a:bodyPr/>
          <a:lstStyle/>
          <a:p>
            <a:fld id="{28B83BC3-069B-46AF-A4E6-C99928E1A4FA}" type="slidenum">
              <a:rPr lang="en-US" smtClean="0"/>
              <a:pPr/>
              <a:t>308</a:t>
            </a:fld>
            <a:endParaRPr lang="en-US" dirty="0"/>
          </a:p>
        </p:txBody>
      </p:sp>
    </p:spTree>
    <p:custDataLst>
      <p:tags r:id="rId1"/>
    </p:custDataLst>
    <p:extLst>
      <p:ext uri="{BB962C8B-B14F-4D97-AF65-F5344CB8AC3E}">
        <p14:creationId xmlns:p14="http://schemas.microsoft.com/office/powerpoint/2010/main" val="3016079909"/>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 List the critical functions of the process based on the process map created.</a:t>
            </a:r>
            <a:br>
              <a:rPr lang="en-US" sz="2000" dirty="0"/>
            </a:br>
            <a:endParaRPr lang="en-US" sz="2000" dirty="0"/>
          </a:p>
          <a:p>
            <a:endParaRPr lang="en-US" sz="2000" dirty="0"/>
          </a:p>
          <a:p>
            <a:endParaRPr lang="en-US" sz="2000" dirty="0"/>
          </a:p>
          <a:p>
            <a:endParaRPr lang="en-US" sz="2000" dirty="0"/>
          </a:p>
          <a:p>
            <a:r>
              <a:rPr lang="en-US" sz="2000" dirty="0"/>
              <a:t>Step 2: List all the potential failure modes for each function.</a:t>
            </a:r>
          </a:p>
          <a:p>
            <a:endParaRPr lang="en-US" sz="2000" dirty="0"/>
          </a:p>
          <a:p>
            <a:endParaRPr lang="en-US" sz="2000" dirty="0"/>
          </a:p>
          <a:p>
            <a:endParaRPr lang="en-US" sz="2000" dirty="0"/>
          </a:p>
          <a:p>
            <a:endParaRPr lang="en-US" sz="2000" dirty="0"/>
          </a:p>
          <a:p>
            <a:r>
              <a:rPr lang="en-US" sz="2000" dirty="0"/>
              <a:t>Step 3: List potential failure effects that might affect the process.</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00201"/>
            <a:ext cx="2933333"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429000"/>
            <a:ext cx="2933333"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599" y="5336387"/>
            <a:ext cx="2933333" cy="1140613"/>
          </a:xfrm>
          <a:prstGeom prst="rect">
            <a:avLst/>
          </a:prstGeom>
        </p:spPr>
      </p:pic>
      <p:sp>
        <p:nvSpPr>
          <p:cNvPr id="11" name="Date Placeholder 10">
            <a:extLst>
              <a:ext uri="{FF2B5EF4-FFF2-40B4-BE49-F238E27FC236}">
                <a16:creationId xmlns:a16="http://schemas.microsoft.com/office/drawing/2014/main" id="{633F012D-8CE4-4194-97EB-14AF89BF22B1}"/>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9D00A4C8-5AE4-408E-BD10-2A51A00A3DC4}"/>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5EB5D0AB-7092-4E60-B6FC-06B2BE3AA04C}"/>
              </a:ext>
            </a:extLst>
          </p:cNvPr>
          <p:cNvSpPr>
            <a:spLocks noGrp="1"/>
          </p:cNvSpPr>
          <p:nvPr>
            <p:ph type="sldNum" sz="quarter" idx="4"/>
          </p:nvPr>
        </p:nvSpPr>
        <p:spPr/>
        <p:txBody>
          <a:bodyPr/>
          <a:lstStyle/>
          <a:p>
            <a:fld id="{28B83BC3-069B-46AF-A4E6-C99928E1A4FA}" type="slidenum">
              <a:rPr lang="en-US" smtClean="0"/>
              <a:pPr/>
              <a:t>309</a:t>
            </a:fld>
            <a:endParaRPr lang="en-US" dirty="0"/>
          </a:p>
        </p:txBody>
      </p:sp>
    </p:spTree>
    <p:custDataLst>
      <p:tags r:id="rId1"/>
    </p:custDataLst>
    <p:extLst>
      <p:ext uri="{BB962C8B-B14F-4D97-AF65-F5344CB8AC3E}">
        <p14:creationId xmlns:p14="http://schemas.microsoft.com/office/powerpoint/2010/main" val="3628786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Define Phase</a:t>
            </a:r>
          </a:p>
        </p:txBody>
      </p:sp>
      <p:sp>
        <p:nvSpPr>
          <p:cNvPr id="3" name="Content Placeholder 2"/>
          <p:cNvSpPr>
            <a:spLocks noGrp="1"/>
          </p:cNvSpPr>
          <p:nvPr>
            <p:ph idx="1"/>
          </p:nvPr>
        </p:nvSpPr>
        <p:spPr/>
        <p:txBody>
          <a:bodyPr>
            <a:normAutofit/>
          </a:bodyPr>
          <a:lstStyle/>
          <a:p>
            <a:r>
              <a:rPr lang="en-US" b="1" dirty="0">
                <a:solidFill>
                  <a:srgbClr val="182835"/>
                </a:solidFill>
              </a:rPr>
              <a:t>Define Phase Tools and Deliverables</a:t>
            </a:r>
          </a:p>
          <a:p>
            <a:pPr lvl="1"/>
            <a:r>
              <a:rPr lang="en-US" dirty="0"/>
              <a:t>Project Charter </a:t>
            </a:r>
            <a:r>
              <a:rPr lang="en-US" dirty="0">
                <a:solidFill>
                  <a:srgbClr val="000000"/>
                </a:solidFill>
              </a:rPr>
              <a:t>–</a:t>
            </a:r>
            <a:r>
              <a:rPr lang="en-US" dirty="0"/>
              <a:t> Establish the: </a:t>
            </a:r>
          </a:p>
          <a:p>
            <a:pPr lvl="3"/>
            <a:r>
              <a:rPr lang="en-US" sz="2000" dirty="0"/>
              <a:t>Business Case</a:t>
            </a:r>
          </a:p>
          <a:p>
            <a:pPr lvl="3"/>
            <a:r>
              <a:rPr lang="en-US" sz="2000" dirty="0"/>
              <a:t>Problem Statement</a:t>
            </a:r>
          </a:p>
          <a:p>
            <a:pPr lvl="3"/>
            <a:r>
              <a:rPr lang="en-US" sz="2000" dirty="0"/>
              <a:t>Project Objective</a:t>
            </a:r>
          </a:p>
          <a:p>
            <a:pPr lvl="3"/>
            <a:r>
              <a:rPr lang="en-US" sz="2000" dirty="0"/>
              <a:t>Project Scope</a:t>
            </a:r>
          </a:p>
          <a:p>
            <a:pPr lvl="3"/>
            <a:r>
              <a:rPr lang="en-US" sz="2000" dirty="0"/>
              <a:t>Project Timeline</a:t>
            </a:r>
          </a:p>
          <a:p>
            <a:pPr lvl="3"/>
            <a:r>
              <a:rPr lang="en-US" sz="2000" dirty="0"/>
              <a:t>Project Team.</a:t>
            </a:r>
          </a:p>
          <a:p>
            <a:pPr lvl="3"/>
            <a:endParaRPr lang="en-US" sz="900" dirty="0"/>
          </a:p>
          <a:p>
            <a:pPr lvl="1"/>
            <a:r>
              <a:rPr lang="en-US" dirty="0"/>
              <a:t>Stakeholder Assessment</a:t>
            </a:r>
          </a:p>
          <a:p>
            <a:pPr lvl="1"/>
            <a:r>
              <a:rPr lang="en-US" dirty="0"/>
              <a:t>High-Level Pareto Chart Analysis</a:t>
            </a:r>
          </a:p>
          <a:p>
            <a:pPr lvl="1"/>
            <a:r>
              <a:rPr lang="en-US" dirty="0"/>
              <a:t>High-Level Process Map</a:t>
            </a:r>
          </a:p>
          <a:p>
            <a:pPr lvl="1"/>
            <a:r>
              <a:rPr lang="en-US" dirty="0"/>
              <a:t>VOC/VOB and CTQs Identified and Defined</a:t>
            </a:r>
          </a:p>
          <a:p>
            <a:pPr lvl="1"/>
            <a:r>
              <a:rPr lang="en-US" dirty="0"/>
              <a:t>Financial Assessment</a:t>
            </a:r>
          </a:p>
          <a:p>
            <a:pPr lvl="3"/>
            <a:endParaRPr lang="en-US" sz="1500" dirty="0"/>
          </a:p>
        </p:txBody>
      </p:sp>
      <p:sp>
        <p:nvSpPr>
          <p:cNvPr id="7" name="Date Placeholder 6">
            <a:extLst>
              <a:ext uri="{FF2B5EF4-FFF2-40B4-BE49-F238E27FC236}">
                <a16:creationId xmlns:a16="http://schemas.microsoft.com/office/drawing/2014/main" id="{873AD92F-E107-45BB-AE7D-B622F7309AD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0C24339-C1CE-47C3-9772-4B5D3A3926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2F40EBB-3AC7-41CB-8E30-099113F46B7E}"/>
              </a:ext>
            </a:extLst>
          </p:cNvPr>
          <p:cNvSpPr>
            <a:spLocks noGrp="1"/>
          </p:cNvSpPr>
          <p:nvPr>
            <p:ph type="sldNum" sz="quarter" idx="4"/>
          </p:nvPr>
        </p:nvSpPr>
        <p:spPr/>
        <p:txBody>
          <a:bodyPr/>
          <a:lstStyle/>
          <a:p>
            <a:fld id="{28B83BC3-069B-46AF-A4E6-C99928E1A4FA}" type="slidenum">
              <a:rPr lang="en-US" smtClean="0"/>
              <a:pPr/>
              <a:t>31</a:t>
            </a:fld>
            <a:endParaRPr lang="en-US" dirty="0"/>
          </a:p>
        </p:txBody>
      </p:sp>
    </p:spTree>
    <p:custDataLst>
      <p:tags r:id="rId1"/>
    </p:custDataLst>
    <p:extLst>
      <p:ext uri="{BB962C8B-B14F-4D97-AF65-F5344CB8AC3E}">
        <p14:creationId xmlns:p14="http://schemas.microsoft.com/office/powerpoint/2010/main" val="1608444280"/>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4: List all possible causes to the failure mode.</a:t>
            </a:r>
          </a:p>
          <a:p>
            <a:endParaRPr lang="en-US" sz="2000" dirty="0"/>
          </a:p>
          <a:p>
            <a:endParaRPr lang="en-US" sz="2000" dirty="0"/>
          </a:p>
          <a:p>
            <a:endParaRPr lang="en-US" sz="2000" dirty="0"/>
          </a:p>
          <a:p>
            <a:endParaRPr lang="en-US" sz="2000" dirty="0"/>
          </a:p>
          <a:p>
            <a:r>
              <a:rPr lang="en-US" sz="2000" dirty="0"/>
              <a:t>Step 5: List any control procedures for each failure mode.</a:t>
            </a:r>
          </a:p>
          <a:p>
            <a:endParaRPr lang="en-US" sz="2000" dirty="0"/>
          </a:p>
          <a:p>
            <a:endParaRPr lang="en-US" sz="2000" dirty="0"/>
          </a:p>
          <a:p>
            <a:endParaRPr lang="en-US" sz="2000" dirty="0"/>
          </a:p>
          <a:p>
            <a:endParaRPr lang="en-US" sz="2000" dirty="0"/>
          </a:p>
          <a:p>
            <a:r>
              <a:rPr lang="en-US" sz="2000" dirty="0"/>
              <a:t>Step 6: Determine the severity rating for each failure mode. </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133" y="1600201"/>
            <a:ext cx="2552381" cy="1140613"/>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33" y="5284862"/>
            <a:ext cx="3495238" cy="1140613"/>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5133" y="3455646"/>
            <a:ext cx="2485714" cy="1140613"/>
          </a:xfrm>
          <a:prstGeom prst="rect">
            <a:avLst/>
          </a:prstGeom>
        </p:spPr>
      </p:pic>
      <p:sp>
        <p:nvSpPr>
          <p:cNvPr id="11" name="Date Placeholder 10">
            <a:extLst>
              <a:ext uri="{FF2B5EF4-FFF2-40B4-BE49-F238E27FC236}">
                <a16:creationId xmlns:a16="http://schemas.microsoft.com/office/drawing/2014/main" id="{A2B01276-EA6D-443F-9CF0-AF72AF268B5F}"/>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2F02AAD2-587D-409C-8C2C-264EDBCF12D4}"/>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13540168-CBB4-463D-BD14-1F9149FB08B3}"/>
              </a:ext>
            </a:extLst>
          </p:cNvPr>
          <p:cNvSpPr>
            <a:spLocks noGrp="1"/>
          </p:cNvSpPr>
          <p:nvPr>
            <p:ph type="sldNum" sz="quarter" idx="4"/>
          </p:nvPr>
        </p:nvSpPr>
        <p:spPr/>
        <p:txBody>
          <a:bodyPr/>
          <a:lstStyle/>
          <a:p>
            <a:fld id="{28B83BC3-069B-46AF-A4E6-C99928E1A4FA}" type="slidenum">
              <a:rPr lang="en-US" smtClean="0"/>
              <a:pPr/>
              <a:t>310</a:t>
            </a:fld>
            <a:endParaRPr lang="en-US" dirty="0"/>
          </a:p>
        </p:txBody>
      </p:sp>
    </p:spTree>
    <p:custDataLst>
      <p:tags r:id="rId1"/>
    </p:custDataLst>
    <p:extLst>
      <p:ext uri="{BB962C8B-B14F-4D97-AF65-F5344CB8AC3E}">
        <p14:creationId xmlns:p14="http://schemas.microsoft.com/office/powerpoint/2010/main" val="325218933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7: Determine the occurrence rating for each failure cause.</a:t>
            </a:r>
          </a:p>
          <a:p>
            <a:endParaRPr lang="en-US" sz="2000" dirty="0"/>
          </a:p>
          <a:p>
            <a:endParaRPr lang="en-US" sz="2000" dirty="0"/>
          </a:p>
          <a:p>
            <a:endParaRPr lang="en-US" sz="2000" dirty="0"/>
          </a:p>
          <a:p>
            <a:endParaRPr lang="en-US" sz="2000" dirty="0"/>
          </a:p>
          <a:p>
            <a:r>
              <a:rPr lang="en-US" sz="2000" dirty="0"/>
              <a:t>Step 8: Determine the detection rating for each control.</a:t>
            </a:r>
          </a:p>
          <a:p>
            <a:endParaRPr lang="en-US" sz="2000" dirty="0"/>
          </a:p>
          <a:p>
            <a:endParaRPr lang="en-US" sz="2000" dirty="0"/>
          </a:p>
          <a:p>
            <a:endParaRPr lang="en-US" sz="2000" dirty="0"/>
          </a:p>
          <a:p>
            <a:endParaRPr lang="en-US" sz="2000" dirty="0"/>
          </a:p>
          <a:p>
            <a:r>
              <a:rPr lang="en-US" sz="2000" dirty="0"/>
              <a:t>Step 9: Calculate the RPN (Risk Prioritization Number).</a:t>
            </a:r>
          </a:p>
          <a:p>
            <a:endParaRPr lang="en-US" sz="2000" dirty="0"/>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669968"/>
            <a:ext cx="3495238"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3615163"/>
            <a:ext cx="3114286" cy="114061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20772"/>
            <a:ext cx="3114286" cy="1140613"/>
          </a:xfrm>
          <a:prstGeom prst="rect">
            <a:avLst/>
          </a:prstGeom>
        </p:spPr>
      </p:pic>
      <p:sp>
        <p:nvSpPr>
          <p:cNvPr id="11" name="Date Placeholder 10">
            <a:extLst>
              <a:ext uri="{FF2B5EF4-FFF2-40B4-BE49-F238E27FC236}">
                <a16:creationId xmlns:a16="http://schemas.microsoft.com/office/drawing/2014/main" id="{ADB03207-310E-4D7D-B41A-04CA01240565}"/>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413C58B2-C265-4AA0-BEC8-89EA0D506D0D}"/>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9C47AE6E-A2D6-444C-AE64-DF945A881F3C}"/>
              </a:ext>
            </a:extLst>
          </p:cNvPr>
          <p:cNvSpPr>
            <a:spLocks noGrp="1"/>
          </p:cNvSpPr>
          <p:nvPr>
            <p:ph type="sldNum" sz="quarter" idx="4"/>
          </p:nvPr>
        </p:nvSpPr>
        <p:spPr/>
        <p:txBody>
          <a:bodyPr/>
          <a:lstStyle/>
          <a:p>
            <a:fld id="{28B83BC3-069B-46AF-A4E6-C99928E1A4FA}" type="slidenum">
              <a:rPr lang="en-US" smtClean="0"/>
              <a:pPr/>
              <a:t>311</a:t>
            </a:fld>
            <a:endParaRPr lang="en-US" dirty="0"/>
          </a:p>
        </p:txBody>
      </p:sp>
    </p:spTree>
    <p:custDataLst>
      <p:tags r:id="rId1"/>
    </p:custDataLst>
    <p:extLst>
      <p:ext uri="{BB962C8B-B14F-4D97-AF65-F5344CB8AC3E}">
        <p14:creationId xmlns:p14="http://schemas.microsoft.com/office/powerpoint/2010/main" val="3089106700"/>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 10: Rank the failures using the RPN and determine the precedence of problems or critical inputs of process. </a:t>
            </a:r>
          </a:p>
          <a:p>
            <a:endParaRPr lang="en-US" sz="2000" dirty="0"/>
          </a:p>
          <a:p>
            <a:endParaRPr lang="en-US" sz="2000" dirty="0"/>
          </a:p>
          <a:p>
            <a:endParaRPr lang="en-US" sz="2000" dirty="0"/>
          </a:p>
          <a:p>
            <a:endParaRPr lang="en-US" sz="2000" dirty="0"/>
          </a:p>
          <a:p>
            <a:r>
              <a:rPr lang="en-US" sz="2000" dirty="0"/>
              <a:t>Step 11: Brainstorm and create recommended action plans.</a:t>
            </a:r>
          </a:p>
          <a:p>
            <a:r>
              <a:rPr lang="en-US" sz="2000" dirty="0"/>
              <a:t>Step 12: Determine and assign owners with completion dates.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1981200"/>
            <a:ext cx="2580952" cy="11406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0" y="4154093"/>
            <a:ext cx="2466667" cy="1140613"/>
          </a:xfrm>
          <a:prstGeom prst="rect">
            <a:avLst/>
          </a:prstGeom>
        </p:spPr>
      </p:pic>
      <p:sp>
        <p:nvSpPr>
          <p:cNvPr id="11" name="Date Placeholder 10">
            <a:extLst>
              <a:ext uri="{FF2B5EF4-FFF2-40B4-BE49-F238E27FC236}">
                <a16:creationId xmlns:a16="http://schemas.microsoft.com/office/drawing/2014/main" id="{D78B7659-B8BF-4A4A-A942-59376333DC1B}"/>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9CBC92B-9246-4146-9601-987A0BEF4865}"/>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F0709BC-5B3A-4F1F-9FA3-6C8DF9243AC9}"/>
              </a:ext>
            </a:extLst>
          </p:cNvPr>
          <p:cNvSpPr>
            <a:spLocks noGrp="1"/>
          </p:cNvSpPr>
          <p:nvPr>
            <p:ph type="sldNum" sz="quarter" idx="4"/>
          </p:nvPr>
        </p:nvSpPr>
        <p:spPr/>
        <p:txBody>
          <a:bodyPr/>
          <a:lstStyle/>
          <a:p>
            <a:fld id="{28B83BC3-069B-46AF-A4E6-C99928E1A4FA}" type="slidenum">
              <a:rPr lang="en-US" smtClean="0"/>
              <a:pPr/>
              <a:t>312</a:t>
            </a:fld>
            <a:endParaRPr lang="en-US" dirty="0"/>
          </a:p>
        </p:txBody>
      </p:sp>
    </p:spTree>
    <p:custDataLst>
      <p:tags r:id="rId1"/>
    </p:custDataLst>
    <p:extLst>
      <p:ext uri="{BB962C8B-B14F-4D97-AF65-F5344CB8AC3E}">
        <p14:creationId xmlns:p14="http://schemas.microsoft.com/office/powerpoint/2010/main" val="292023715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FMEA</a:t>
            </a:r>
            <a:r>
              <a:rPr lang="en-US" dirty="0"/>
              <a:t> Example</a:t>
            </a:r>
          </a:p>
        </p:txBody>
      </p:sp>
      <p:sp>
        <p:nvSpPr>
          <p:cNvPr id="3" name="Content Placeholder 2"/>
          <p:cNvSpPr>
            <a:spLocks noGrp="1"/>
          </p:cNvSpPr>
          <p:nvPr>
            <p:ph idx="1"/>
          </p:nvPr>
        </p:nvSpPr>
        <p:spPr/>
        <p:txBody>
          <a:bodyPr>
            <a:normAutofit/>
          </a:bodyPr>
          <a:lstStyle/>
          <a:p>
            <a:r>
              <a:rPr lang="en-US" sz="2000" dirty="0"/>
              <a:t>Steps 13-15: Determine new severity, occurrence and detection ratings if actions are taken.</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pPr marL="114300" indent="0">
              <a:buNone/>
            </a:pPr>
            <a:endParaRPr lang="en-US" sz="2000" dirty="0"/>
          </a:p>
          <a:p>
            <a:r>
              <a:rPr lang="en-US" sz="2000" dirty="0"/>
              <a:t>Step 16: Update RPN based on new ratings.</a:t>
            </a:r>
          </a:p>
          <a:p>
            <a:endParaRPr lang="en-US" sz="20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0" y="2032605"/>
            <a:ext cx="3200400" cy="1000769"/>
          </a:xfrm>
          <a:prstGeom prst="rect">
            <a:avLst/>
          </a:prstGeom>
          <a:solidFill>
            <a:schemeClr val="bg1"/>
          </a:solidFill>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2685390"/>
            <a:ext cx="3200400" cy="10007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95600" y="5394599"/>
            <a:ext cx="3200400" cy="1000769"/>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95800" y="3504225"/>
            <a:ext cx="3200400" cy="1000769"/>
          </a:xfrm>
          <a:prstGeom prst="rect">
            <a:avLst/>
          </a:prstGeom>
        </p:spPr>
      </p:pic>
      <p:sp>
        <p:nvSpPr>
          <p:cNvPr id="11" name="Date Placeholder 10">
            <a:extLst>
              <a:ext uri="{FF2B5EF4-FFF2-40B4-BE49-F238E27FC236}">
                <a16:creationId xmlns:a16="http://schemas.microsoft.com/office/drawing/2014/main" id="{E1D85790-DA3E-4587-A6DD-FA8913386D23}"/>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E6B5A4C0-7930-46C0-8B99-C3D175D012E7}"/>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683AF5DE-C2B6-456E-B999-43C503DE1DAA}"/>
              </a:ext>
            </a:extLst>
          </p:cNvPr>
          <p:cNvSpPr>
            <a:spLocks noGrp="1"/>
          </p:cNvSpPr>
          <p:nvPr>
            <p:ph type="sldNum" sz="quarter" idx="4"/>
          </p:nvPr>
        </p:nvSpPr>
        <p:spPr/>
        <p:txBody>
          <a:bodyPr/>
          <a:lstStyle/>
          <a:p>
            <a:fld id="{28B83BC3-069B-46AF-A4E6-C99928E1A4FA}" type="slidenum">
              <a:rPr lang="en-US" smtClean="0"/>
              <a:pPr/>
              <a:t>313</a:t>
            </a:fld>
            <a:endParaRPr lang="en-US" dirty="0"/>
          </a:p>
        </p:txBody>
      </p:sp>
    </p:spTree>
    <p:custDataLst>
      <p:tags r:id="rId1"/>
    </p:custDataLst>
    <p:extLst>
      <p:ext uri="{BB962C8B-B14F-4D97-AF65-F5344CB8AC3E}">
        <p14:creationId xmlns:p14="http://schemas.microsoft.com/office/powerpoint/2010/main" val="3702924050"/>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US" dirty="0"/>
              <a:t>2.1.5 Theory of Constraints</a:t>
            </a:r>
          </a:p>
        </p:txBody>
      </p:sp>
      <p:sp>
        <p:nvSpPr>
          <p:cNvPr id="8" name="Date Placeholder 7">
            <a:extLst>
              <a:ext uri="{FF2B5EF4-FFF2-40B4-BE49-F238E27FC236}">
                <a16:creationId xmlns:a16="http://schemas.microsoft.com/office/drawing/2014/main" id="{6CFEC6EB-E7D0-4A71-9B35-DE38A673A22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616CC8B-4541-4915-8A70-652C84234A4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E75EC56-C07A-49A5-9A2C-366A2AD785AE}"/>
              </a:ext>
            </a:extLst>
          </p:cNvPr>
          <p:cNvSpPr>
            <a:spLocks noGrp="1"/>
          </p:cNvSpPr>
          <p:nvPr>
            <p:ph type="sldNum" sz="quarter" idx="4"/>
          </p:nvPr>
        </p:nvSpPr>
        <p:spPr/>
        <p:txBody>
          <a:bodyPr/>
          <a:lstStyle/>
          <a:p>
            <a:fld id="{28B83BC3-069B-46AF-A4E6-C99928E1A4FA}" type="slidenum">
              <a:rPr lang="en-US" smtClean="0"/>
              <a:pPr/>
              <a:t>314</a:t>
            </a:fld>
            <a:endParaRPr lang="en-US" dirty="0"/>
          </a:p>
        </p:txBody>
      </p:sp>
    </p:spTree>
    <p:custDataLst>
      <p:tags r:id="rId1"/>
    </p:custDataLst>
    <p:extLst>
      <p:ext uri="{BB962C8B-B14F-4D97-AF65-F5344CB8AC3E}">
        <p14:creationId xmlns:p14="http://schemas.microsoft.com/office/powerpoint/2010/main" val="2517768384"/>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the Theory of Constraints?</a:t>
            </a:r>
          </a:p>
        </p:txBody>
      </p:sp>
      <p:sp>
        <p:nvSpPr>
          <p:cNvPr id="8195" name="Content Placeholder 2"/>
          <p:cNvSpPr>
            <a:spLocks noGrp="1"/>
          </p:cNvSpPr>
          <p:nvPr>
            <p:ph idx="1"/>
          </p:nvPr>
        </p:nvSpPr>
        <p:spPr/>
        <p:txBody>
          <a:bodyPr/>
          <a:lstStyle/>
          <a:p>
            <a:r>
              <a:rPr lang="en-US" dirty="0"/>
              <a:t>Processes, systems, and organizations are vulnerable to their weakest part.</a:t>
            </a:r>
          </a:p>
          <a:p>
            <a:r>
              <a:rPr lang="en-US" dirty="0"/>
              <a:t>Any manageable system is limited by constraints in its ability to produce more (and there is always at least one constraint).</a:t>
            </a:r>
          </a:p>
        </p:txBody>
      </p:sp>
      <p:pic>
        <p:nvPicPr>
          <p:cNvPr id="9" name="Picture 8" descr="iStock_000008482342XSmall.jpg"/>
          <p:cNvPicPr>
            <a:picLocks noChangeAspect="1"/>
          </p:cNvPicPr>
          <p:nvPr/>
        </p:nvPicPr>
        <p:blipFill>
          <a:blip r:embed="rId4" cstate="print"/>
          <a:stretch>
            <a:fillRect/>
          </a:stretch>
        </p:blipFill>
        <p:spPr>
          <a:xfrm>
            <a:off x="3810000" y="3352800"/>
            <a:ext cx="3810000" cy="2857500"/>
          </a:xfrm>
          <a:prstGeom prst="rect">
            <a:avLst/>
          </a:prstGeom>
        </p:spPr>
      </p:pic>
      <p:sp>
        <p:nvSpPr>
          <p:cNvPr id="8" name="Date Placeholder 7">
            <a:extLst>
              <a:ext uri="{FF2B5EF4-FFF2-40B4-BE49-F238E27FC236}">
                <a16:creationId xmlns:a16="http://schemas.microsoft.com/office/drawing/2014/main" id="{ACD28777-B6A8-4711-8DE0-F2A041CBEBC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A7586AE-E41F-4B72-8CF7-6AB80B611E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3AD4767-D52A-41AF-A059-597C1470CE75}"/>
              </a:ext>
            </a:extLst>
          </p:cNvPr>
          <p:cNvSpPr>
            <a:spLocks noGrp="1"/>
          </p:cNvSpPr>
          <p:nvPr>
            <p:ph type="sldNum" sz="quarter" idx="4"/>
          </p:nvPr>
        </p:nvSpPr>
        <p:spPr/>
        <p:txBody>
          <a:bodyPr/>
          <a:lstStyle/>
          <a:p>
            <a:fld id="{28B83BC3-069B-46AF-A4E6-C99928E1A4FA}" type="slidenum">
              <a:rPr lang="en-US" smtClean="0"/>
              <a:pPr/>
              <a:t>315</a:t>
            </a:fld>
            <a:endParaRPr lang="en-US" dirty="0"/>
          </a:p>
        </p:txBody>
      </p:sp>
    </p:spTree>
    <p:custDataLst>
      <p:tags r:id="rId1"/>
    </p:custDataLst>
    <p:extLst>
      <p:ext uri="{BB962C8B-B14F-4D97-AF65-F5344CB8AC3E}">
        <p14:creationId xmlns:p14="http://schemas.microsoft.com/office/powerpoint/2010/main" val="264472756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Performance Measures</a:t>
            </a:r>
          </a:p>
        </p:txBody>
      </p:sp>
      <p:sp>
        <p:nvSpPr>
          <p:cNvPr id="3" name="Content Placeholder 2"/>
          <p:cNvSpPr>
            <a:spLocks noGrp="1"/>
          </p:cNvSpPr>
          <p:nvPr>
            <p:ph idx="1"/>
          </p:nvPr>
        </p:nvSpPr>
        <p:spPr/>
        <p:txBody>
          <a:bodyPr/>
          <a:lstStyle/>
          <a:p>
            <a:pPr marL="111125" indent="3175">
              <a:buNone/>
            </a:pPr>
            <a:r>
              <a:rPr lang="en-US" dirty="0"/>
              <a:t>Making sound financial decisions based on these three measures is a critical requirement.</a:t>
            </a:r>
          </a:p>
          <a:p>
            <a:pPr>
              <a:spcAft>
                <a:spcPts val="600"/>
              </a:spcAft>
            </a:pPr>
            <a:r>
              <a:rPr lang="en-US" b="1" dirty="0"/>
              <a:t>Throughput </a:t>
            </a:r>
            <a:r>
              <a:rPr lang="en-US" dirty="0"/>
              <a:t>– rate at which a system generates money through sales.</a:t>
            </a:r>
          </a:p>
          <a:p>
            <a:pPr>
              <a:spcAft>
                <a:spcPts val="600"/>
              </a:spcAft>
            </a:pPr>
            <a:r>
              <a:rPr lang="en-US" b="1" dirty="0"/>
              <a:t>Operational Expense </a:t>
            </a:r>
            <a:r>
              <a:rPr lang="en-US" dirty="0"/>
              <a:t>– money spent by the system to turn inventory into throughput.</a:t>
            </a:r>
          </a:p>
          <a:p>
            <a:pPr>
              <a:spcAft>
                <a:spcPts val="600"/>
              </a:spcAft>
            </a:pPr>
            <a:r>
              <a:rPr lang="en-US" b="1" dirty="0"/>
              <a:t>Inventory</a:t>
            </a:r>
            <a:r>
              <a:rPr lang="en-US" dirty="0"/>
              <a:t> – money the system has invested in purchasing things it intends to sell.</a:t>
            </a:r>
          </a:p>
          <a:p>
            <a:endParaRPr lang="en-US" dirty="0"/>
          </a:p>
        </p:txBody>
      </p:sp>
      <p:pic>
        <p:nvPicPr>
          <p:cNvPr id="7" name="Picture 6" descr="Performance_crop380w.jpg"/>
          <p:cNvPicPr>
            <a:picLocks noChangeAspect="1"/>
          </p:cNvPicPr>
          <p:nvPr/>
        </p:nvPicPr>
        <p:blipFill>
          <a:blip r:embed="rId4" cstate="print"/>
          <a:stretch>
            <a:fillRect/>
          </a:stretch>
        </p:blipFill>
        <p:spPr>
          <a:xfrm>
            <a:off x="6477000" y="4267201"/>
            <a:ext cx="3505200" cy="2306053"/>
          </a:xfrm>
          <a:prstGeom prst="rect">
            <a:avLst/>
          </a:prstGeom>
        </p:spPr>
      </p:pic>
      <p:sp>
        <p:nvSpPr>
          <p:cNvPr id="10" name="Date Placeholder 9">
            <a:extLst>
              <a:ext uri="{FF2B5EF4-FFF2-40B4-BE49-F238E27FC236}">
                <a16:creationId xmlns:a16="http://schemas.microsoft.com/office/drawing/2014/main" id="{0D674E01-FEE2-40B5-929E-6DEF9549889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88D9A81-CE2A-4CCD-B812-0BA31F921B1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B0536B7-AA3E-4046-A9A2-9B6D59EF1EC0}"/>
              </a:ext>
            </a:extLst>
          </p:cNvPr>
          <p:cNvSpPr>
            <a:spLocks noGrp="1"/>
          </p:cNvSpPr>
          <p:nvPr>
            <p:ph type="sldNum" sz="quarter" idx="4"/>
          </p:nvPr>
        </p:nvSpPr>
        <p:spPr/>
        <p:txBody>
          <a:bodyPr/>
          <a:lstStyle/>
          <a:p>
            <a:fld id="{28B83BC3-069B-46AF-A4E6-C99928E1A4FA}" type="slidenum">
              <a:rPr lang="en-US" smtClean="0"/>
              <a:pPr/>
              <a:t>316</a:t>
            </a:fld>
            <a:endParaRPr lang="en-US" dirty="0"/>
          </a:p>
        </p:txBody>
      </p:sp>
    </p:spTree>
    <p:custDataLst>
      <p:tags r:id="rId1"/>
    </p:custDataLst>
    <p:extLst>
      <p:ext uri="{BB962C8B-B14F-4D97-AF65-F5344CB8AC3E}">
        <p14:creationId xmlns:p14="http://schemas.microsoft.com/office/powerpoint/2010/main" val="642502647"/>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H900431538.JPG"/>
          <p:cNvPicPr>
            <a:picLocks noChangeAspect="1"/>
          </p:cNvPicPr>
          <p:nvPr/>
        </p:nvPicPr>
        <p:blipFill>
          <a:blip r:embed="rId4" cstate="print"/>
          <a:srcRect l="17231" t="17231" r="18769" b="23692"/>
          <a:stretch>
            <a:fillRect/>
          </a:stretch>
        </p:blipFill>
        <p:spPr>
          <a:xfrm>
            <a:off x="7620000" y="1219200"/>
            <a:ext cx="1981200" cy="1828800"/>
          </a:xfrm>
          <a:prstGeom prst="rect">
            <a:avLst/>
          </a:prstGeom>
        </p:spPr>
      </p:pic>
      <p:sp>
        <p:nvSpPr>
          <p:cNvPr id="2" name="Title 1"/>
          <p:cNvSpPr>
            <a:spLocks noGrp="1"/>
          </p:cNvSpPr>
          <p:nvPr>
            <p:ph type="title"/>
          </p:nvPr>
        </p:nvSpPr>
        <p:spPr/>
        <p:txBody>
          <a:bodyPr/>
          <a:lstStyle/>
          <a:p>
            <a:r>
              <a:rPr lang="en-US" dirty="0"/>
              <a:t>Five Focusing Steps</a:t>
            </a:r>
          </a:p>
        </p:txBody>
      </p:sp>
      <p:sp>
        <p:nvSpPr>
          <p:cNvPr id="3" name="Content Placeholder 2"/>
          <p:cNvSpPr>
            <a:spLocks noGrp="1"/>
          </p:cNvSpPr>
          <p:nvPr>
            <p:ph idx="1"/>
          </p:nvPr>
        </p:nvSpPr>
        <p:spPr>
          <a:xfrm>
            <a:off x="609600" y="1219200"/>
            <a:ext cx="10160000" cy="4876800"/>
          </a:xfrm>
        </p:spPr>
        <p:txBody>
          <a:bodyPr>
            <a:normAutofit/>
          </a:bodyPr>
          <a:lstStyle/>
          <a:p>
            <a:pPr marL="111125" indent="3175">
              <a:spcBef>
                <a:spcPts val="0"/>
              </a:spcBef>
              <a:buNone/>
            </a:pPr>
            <a:r>
              <a:rPr lang="en-US" sz="2600" i="1" dirty="0"/>
              <a:t>Objective:</a:t>
            </a:r>
            <a:r>
              <a:rPr lang="en-US" sz="2600" dirty="0"/>
              <a:t> To ensure ongoing improvement </a:t>
            </a:r>
          </a:p>
          <a:p>
            <a:pPr marL="111125" indent="3175">
              <a:spcBef>
                <a:spcPts val="0"/>
              </a:spcBef>
              <a:buNone/>
            </a:pPr>
            <a:r>
              <a:rPr lang="en-US" sz="2600" dirty="0"/>
              <a:t>efforts are focused on the constraints of </a:t>
            </a:r>
          </a:p>
          <a:p>
            <a:pPr marL="111125" indent="3175">
              <a:spcBef>
                <a:spcPts val="0"/>
              </a:spcBef>
              <a:buNone/>
            </a:pPr>
            <a:r>
              <a:rPr lang="en-US" sz="2600" dirty="0"/>
              <a:t>a system.</a:t>
            </a:r>
          </a:p>
          <a:p>
            <a:pPr marL="111125" indent="3175">
              <a:spcBef>
                <a:spcPts val="0"/>
              </a:spcBef>
              <a:buNone/>
            </a:pPr>
            <a:endParaRPr lang="en-US" dirty="0"/>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sp>
        <p:nvSpPr>
          <p:cNvPr id="10" name="Date Placeholder 9">
            <a:extLst>
              <a:ext uri="{FF2B5EF4-FFF2-40B4-BE49-F238E27FC236}">
                <a16:creationId xmlns:a16="http://schemas.microsoft.com/office/drawing/2014/main" id="{CCDA9FDE-8756-4730-9EDF-4724C2D2A65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DA31BD6-D4D4-415A-BFED-F450A0F83CB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2E31B2A-13DA-4E81-A1A3-67584531692B}"/>
              </a:ext>
            </a:extLst>
          </p:cNvPr>
          <p:cNvSpPr>
            <a:spLocks noGrp="1"/>
          </p:cNvSpPr>
          <p:nvPr>
            <p:ph type="sldNum" sz="quarter" idx="4"/>
          </p:nvPr>
        </p:nvSpPr>
        <p:spPr/>
        <p:txBody>
          <a:bodyPr/>
          <a:lstStyle/>
          <a:p>
            <a:fld id="{28B83BC3-069B-46AF-A4E6-C99928E1A4FA}" type="slidenum">
              <a:rPr lang="en-US" smtClean="0"/>
              <a:pPr/>
              <a:t>317</a:t>
            </a:fld>
            <a:endParaRPr lang="en-US" dirty="0"/>
          </a:p>
        </p:txBody>
      </p:sp>
    </p:spTree>
    <p:custDataLst>
      <p:tags r:id="rId1"/>
    </p:custDataLst>
    <p:extLst>
      <p:ext uri="{BB962C8B-B14F-4D97-AF65-F5344CB8AC3E}">
        <p14:creationId xmlns:p14="http://schemas.microsoft.com/office/powerpoint/2010/main" val="3364879617"/>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Logical Thinking Processes</a:t>
            </a:r>
          </a:p>
        </p:txBody>
      </p:sp>
      <p:graphicFrame>
        <p:nvGraphicFramePr>
          <p:cNvPr id="8" name="Table 7"/>
          <p:cNvGraphicFramePr>
            <a:graphicFrameLocks noGrp="1"/>
          </p:cNvGraphicFramePr>
          <p:nvPr>
            <p:extLst>
              <p:ext uri="{D42A27DB-BD31-4B8C-83A1-F6EECF244321}">
                <p14:modId xmlns:p14="http://schemas.microsoft.com/office/powerpoint/2010/main" val="279621411"/>
              </p:ext>
            </p:extLst>
          </p:nvPr>
        </p:nvGraphicFramePr>
        <p:xfrm>
          <a:off x="2209800" y="1345216"/>
          <a:ext cx="7559040" cy="5014944"/>
        </p:xfrm>
        <a:graphic>
          <a:graphicData uri="http://schemas.openxmlformats.org/drawingml/2006/table">
            <a:tbl>
              <a:tblPr firstRow="1" bandRow="1">
                <a:tableStyleId>{5C22544A-7EE6-4342-B048-85BDC9FD1C3A}</a:tableStyleId>
              </a:tblPr>
              <a:tblGrid>
                <a:gridCol w="2519680">
                  <a:extLst>
                    <a:ext uri="{9D8B030D-6E8A-4147-A177-3AD203B41FA5}">
                      <a16:colId xmlns:a16="http://schemas.microsoft.com/office/drawing/2014/main" val="20000"/>
                    </a:ext>
                  </a:extLst>
                </a:gridCol>
                <a:gridCol w="2519680">
                  <a:extLst>
                    <a:ext uri="{9D8B030D-6E8A-4147-A177-3AD203B41FA5}">
                      <a16:colId xmlns:a16="http://schemas.microsoft.com/office/drawing/2014/main" val="20001"/>
                    </a:ext>
                  </a:extLst>
                </a:gridCol>
                <a:gridCol w="2519680">
                  <a:extLst>
                    <a:ext uri="{9D8B030D-6E8A-4147-A177-3AD203B41FA5}">
                      <a16:colId xmlns:a16="http://schemas.microsoft.com/office/drawing/2014/main" val="20002"/>
                    </a:ext>
                  </a:extLst>
                </a:gridCol>
              </a:tblGrid>
              <a:tr h="356466">
                <a:tc>
                  <a:txBody>
                    <a:bodyPr/>
                    <a:lstStyle/>
                    <a:p>
                      <a:pPr algn="ctr"/>
                      <a:r>
                        <a:rPr lang="en-US" sz="1700" dirty="0">
                          <a:latin typeface="+mn-lt"/>
                        </a:rPr>
                        <a:t>Focusing Step</a:t>
                      </a:r>
                    </a:p>
                  </a:txBody>
                  <a:tcPr marL="87896" marR="87896" marT="43948" marB="43948"/>
                </a:tc>
                <a:tc>
                  <a:txBody>
                    <a:bodyPr/>
                    <a:lstStyle/>
                    <a:p>
                      <a:pPr algn="ctr"/>
                      <a:r>
                        <a:rPr lang="en-US" sz="1700" dirty="0">
                          <a:latin typeface="+mn-lt"/>
                        </a:rPr>
                        <a:t>Thinking Process</a:t>
                      </a:r>
                    </a:p>
                  </a:txBody>
                  <a:tcPr marL="87896" marR="87896" marT="43948" marB="43948"/>
                </a:tc>
                <a:tc>
                  <a:txBody>
                    <a:bodyPr/>
                    <a:lstStyle/>
                    <a:p>
                      <a:pPr algn="ctr"/>
                      <a:r>
                        <a:rPr lang="en-US" sz="1700" dirty="0">
                          <a:latin typeface="+mn-lt"/>
                        </a:rPr>
                        <a:t>Tools</a:t>
                      </a:r>
                    </a:p>
                  </a:txBody>
                  <a:tcPr marL="87896" marR="87896" marT="43948" marB="43948"/>
                </a:tc>
                <a:extLst>
                  <a:ext uri="{0D108BD9-81ED-4DB2-BD59-A6C34878D82A}">
                    <a16:rowId xmlns:a16="http://schemas.microsoft.com/office/drawing/2014/main" val="10000"/>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Identify the system’s constraint(s)</a:t>
                      </a:r>
                    </a:p>
                  </a:txBody>
                  <a:tcPr marL="87896" marR="87896" marT="43948" marB="43948" anchor="ctr"/>
                </a:tc>
                <a:tc>
                  <a:txBody>
                    <a:bodyPr/>
                    <a:lstStyle/>
                    <a:p>
                      <a:pPr marL="173038" indent="-173038" algn="l">
                        <a:buFont typeface="Arial" pitchFamily="34" charset="0"/>
                        <a:buChar char="•"/>
                      </a:pPr>
                      <a:r>
                        <a:rPr lang="en-US" sz="1300" dirty="0">
                          <a:latin typeface="+mn-lt"/>
                        </a:rPr>
                        <a:t>Identify the problems</a:t>
                      </a:r>
                      <a:endParaRPr lang="en-US" sz="1300" baseline="0" dirty="0">
                        <a:latin typeface="+mn-lt"/>
                      </a:endParaRPr>
                    </a:p>
                    <a:p>
                      <a:pPr marL="173038" indent="-173038" algn="l">
                        <a:buFont typeface="Arial" pitchFamily="34" charset="0"/>
                        <a:buChar char="•"/>
                      </a:pPr>
                      <a:r>
                        <a:rPr lang="en-US" sz="1300" baseline="0" dirty="0">
                          <a:latin typeface="+mn-lt"/>
                        </a:rPr>
                        <a:t>Find the root causes</a:t>
                      </a:r>
                      <a:endParaRPr lang="en-US" sz="1300" dirty="0">
                        <a:latin typeface="+mn-lt"/>
                      </a:endParaRPr>
                    </a:p>
                  </a:txBody>
                  <a:tcPr marL="87896" marR="87896" marT="43948" marB="43948" anchor="ctr"/>
                </a:tc>
                <a:tc>
                  <a:txBody>
                    <a:bodyPr/>
                    <a:lstStyle/>
                    <a:p>
                      <a:pPr algn="l"/>
                      <a:r>
                        <a:rPr lang="en-US" sz="1300" dirty="0">
                          <a:latin typeface="+mn-lt"/>
                        </a:rPr>
                        <a:t>Cause and effect diagram</a:t>
                      </a:r>
                    </a:p>
                  </a:txBody>
                  <a:tcPr marL="87896" marR="87896" marT="43948" marB="43948" anchor="ctr"/>
                </a:tc>
                <a:extLst>
                  <a:ext uri="{0D108BD9-81ED-4DB2-BD59-A6C34878D82A}">
                    <a16:rowId xmlns:a16="http://schemas.microsoft.com/office/drawing/2014/main" val="10001"/>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Decide how to exploit the constraint(s)</a:t>
                      </a:r>
                    </a:p>
                  </a:txBody>
                  <a:tcPr marL="87896" marR="87896" marT="43948" marB="43948" anchor="ctr"/>
                </a:tc>
                <a:tc>
                  <a:txBody>
                    <a:bodyPr/>
                    <a:lstStyle/>
                    <a:p>
                      <a:pPr marL="173038" indent="-173038" algn="l">
                        <a:buFont typeface="Arial" pitchFamily="34" charset="0"/>
                        <a:buChar char="•"/>
                      </a:pPr>
                      <a:r>
                        <a:rPr lang="en-US" sz="1300" dirty="0">
                          <a:latin typeface="+mn-lt"/>
                        </a:rPr>
                        <a:t>Develop a solution</a:t>
                      </a:r>
                    </a:p>
                  </a:txBody>
                  <a:tcPr marL="87896" marR="87896" marT="43948" marB="43948" anchor="ctr"/>
                </a:tc>
                <a:tc>
                  <a:txBody>
                    <a:bodyPr/>
                    <a:lstStyle/>
                    <a:p>
                      <a:pPr algn="l"/>
                      <a:r>
                        <a:rPr lang="en-US" sz="1300" dirty="0">
                          <a:latin typeface="+mn-lt"/>
                        </a:rPr>
                        <a:t>Future reality tree</a:t>
                      </a:r>
                    </a:p>
                  </a:txBody>
                  <a:tcPr marL="87896" marR="87896" marT="43948" marB="43948" anchor="ctr"/>
                </a:tc>
                <a:extLst>
                  <a:ext uri="{0D108BD9-81ED-4DB2-BD59-A6C34878D82A}">
                    <a16:rowId xmlns:a16="http://schemas.microsoft.com/office/drawing/2014/main" val="10002"/>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Subordinate everything else to the decision in step 2</a:t>
                      </a:r>
                    </a:p>
                  </a:txBody>
                  <a:tcPr marL="87896" marR="87896" marT="43948" marB="43948" anchor="ctr"/>
                </a:tc>
                <a:tc>
                  <a:txBody>
                    <a:bodyPr/>
                    <a:lstStyle/>
                    <a:p>
                      <a:pPr marL="173038" indent="-173038" algn="l">
                        <a:buFont typeface="Arial" pitchFamily="34" charset="0"/>
                        <a:buChar char="•"/>
                      </a:pPr>
                      <a:r>
                        <a:rPr lang="en-US" sz="1300" dirty="0">
                          <a:latin typeface="+mn-lt"/>
                        </a:rPr>
                        <a:t>Identify the conflict preventing</a:t>
                      </a:r>
                      <a:r>
                        <a:rPr lang="en-US" sz="1300" baseline="0" dirty="0">
                          <a:latin typeface="+mn-lt"/>
                        </a:rPr>
                        <a:t> the solution</a:t>
                      </a:r>
                    </a:p>
                    <a:p>
                      <a:pPr marL="173038" indent="-173038" algn="l">
                        <a:buFont typeface="Arial" pitchFamily="34" charset="0"/>
                        <a:buChar char="•"/>
                      </a:pPr>
                      <a:r>
                        <a:rPr lang="en-US" sz="1300" baseline="0" dirty="0">
                          <a:latin typeface="+mn-lt"/>
                        </a:rPr>
                        <a:t>Remove the conflict</a:t>
                      </a:r>
                    </a:p>
                  </a:txBody>
                  <a:tcPr marL="87896" marR="87896" marT="43948" marB="43948" anchor="ctr"/>
                </a:tc>
                <a:tc>
                  <a:txBody>
                    <a:bodyPr/>
                    <a:lstStyle/>
                    <a:p>
                      <a:pPr algn="l"/>
                      <a:r>
                        <a:rPr lang="en-US" sz="1300" dirty="0">
                          <a:latin typeface="+mn-lt"/>
                        </a:rPr>
                        <a:t>Evaporating cloud</a:t>
                      </a:r>
                    </a:p>
                  </a:txBody>
                  <a:tcPr marL="87896" marR="87896" marT="43948" marB="43948" anchor="ctr"/>
                </a:tc>
                <a:extLst>
                  <a:ext uri="{0D108BD9-81ED-4DB2-BD59-A6C34878D82A}">
                    <a16:rowId xmlns:a16="http://schemas.microsoft.com/office/drawing/2014/main" val="10003"/>
                  </a:ext>
                </a:extLst>
              </a:tr>
              <a:tr h="966854">
                <a:tc>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Elevate the constraint</a:t>
                      </a:r>
                    </a:p>
                  </a:txBody>
                  <a:tcPr marL="87896" marR="87896" marT="43948" marB="43948" anchor="ctr"/>
                </a:tc>
                <a:tc>
                  <a:txBody>
                    <a:bodyPr/>
                    <a:lstStyle/>
                    <a:p>
                      <a:pPr marL="173038" indent="-173038" algn="l">
                        <a:buFont typeface="Arial" pitchFamily="34" charset="0"/>
                        <a:buChar char="•"/>
                      </a:pPr>
                      <a:r>
                        <a:rPr lang="en-US" sz="1300" dirty="0">
                          <a:latin typeface="+mn-lt"/>
                        </a:rPr>
                        <a:t>Construct</a:t>
                      </a:r>
                      <a:r>
                        <a:rPr lang="en-US" sz="1300" baseline="0" dirty="0">
                          <a:latin typeface="+mn-lt"/>
                        </a:rPr>
                        <a:t> and execute an implementation plan</a:t>
                      </a:r>
                    </a:p>
                  </a:txBody>
                  <a:tcPr marL="87896" marR="87896" marT="43948" marB="43948" anchor="ctr"/>
                </a:tc>
                <a:tc>
                  <a:txBody>
                    <a:bodyPr/>
                    <a:lstStyle/>
                    <a:p>
                      <a:pPr algn="l"/>
                      <a:r>
                        <a:rPr lang="en-US" sz="1300" dirty="0">
                          <a:latin typeface="+mn-lt"/>
                        </a:rPr>
                        <a:t>Prerequisite</a:t>
                      </a:r>
                      <a:r>
                        <a:rPr lang="en-US" sz="1300" baseline="0" dirty="0">
                          <a:latin typeface="+mn-lt"/>
                        </a:rPr>
                        <a:t> tree</a:t>
                      </a:r>
                    </a:p>
                    <a:p>
                      <a:pPr algn="l"/>
                      <a:r>
                        <a:rPr lang="en-US" sz="1300" baseline="0" dirty="0">
                          <a:latin typeface="+mn-lt"/>
                        </a:rPr>
                        <a:t>Transition tree</a:t>
                      </a:r>
                      <a:endParaRPr lang="en-US" sz="1300" dirty="0">
                        <a:latin typeface="+mn-lt"/>
                      </a:endParaRPr>
                    </a:p>
                  </a:txBody>
                  <a:tcPr marL="87896" marR="87896" marT="43948" marB="43948" anchor="ctr"/>
                </a:tc>
                <a:extLst>
                  <a:ext uri="{0D108BD9-81ED-4DB2-BD59-A6C34878D82A}">
                    <a16:rowId xmlns:a16="http://schemas.microsoft.com/office/drawing/2014/main" val="10004"/>
                  </a:ext>
                </a:extLst>
              </a:tr>
              <a:tr h="791062">
                <a:tc gridSpan="3">
                  <a:txBody>
                    <a:bodyPr/>
                    <a:lstStyle/>
                    <a:p>
                      <a:pPr marL="520700" marR="0" indent="0" algn="l" defTabSz="914400" rtl="0" eaLnBrk="1" fontAlgn="auto" latinLnBrk="0" hangingPunct="1">
                        <a:lnSpc>
                          <a:spcPct val="100000"/>
                        </a:lnSpc>
                        <a:spcBef>
                          <a:spcPts val="0"/>
                        </a:spcBef>
                        <a:spcAft>
                          <a:spcPts val="0"/>
                        </a:spcAft>
                        <a:buClrTx/>
                        <a:buSzTx/>
                        <a:buFontTx/>
                        <a:buNone/>
                        <a:tabLst/>
                        <a:defRPr/>
                      </a:pPr>
                      <a:r>
                        <a:rPr lang="en-US" sz="1300" dirty="0">
                          <a:latin typeface="+mn-lt"/>
                        </a:rPr>
                        <a:t>If in previous steps a constraint has been broken, return to step 1, but do not allow inertia to cause a system’s constraint</a:t>
                      </a:r>
                    </a:p>
                  </a:txBody>
                  <a:tcPr marL="87896" marR="87896" marT="43948" marB="43948" anchor="ctr"/>
                </a:tc>
                <a:tc hMerge="1">
                  <a:txBody>
                    <a:bodyPr/>
                    <a:lstStyle/>
                    <a:p>
                      <a:endParaRPr lang="en-US" sz="1400" dirty="0"/>
                    </a:p>
                  </a:txBody>
                  <a:tcPr/>
                </a:tc>
                <a:tc hMerge="1">
                  <a:txBody>
                    <a:bodyPr/>
                    <a:lstStyle/>
                    <a:p>
                      <a:endParaRPr lang="en-US" sz="1400" dirty="0"/>
                    </a:p>
                  </a:txBody>
                  <a:tcPr/>
                </a:tc>
                <a:extLst>
                  <a:ext uri="{0D108BD9-81ED-4DB2-BD59-A6C34878D82A}">
                    <a16:rowId xmlns:a16="http://schemas.microsoft.com/office/drawing/2014/main" val="10005"/>
                  </a:ext>
                </a:extLst>
              </a:tr>
            </a:tbl>
          </a:graphicData>
        </a:graphic>
      </p:graphicFrame>
      <p:sp>
        <p:nvSpPr>
          <p:cNvPr id="10" name="Oval 9"/>
          <p:cNvSpPr/>
          <p:nvPr/>
        </p:nvSpPr>
        <p:spPr>
          <a:xfrm>
            <a:off x="1911505" y="1871546"/>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1</a:t>
            </a:r>
          </a:p>
        </p:txBody>
      </p:sp>
      <p:sp>
        <p:nvSpPr>
          <p:cNvPr id="11" name="Oval 10"/>
          <p:cNvSpPr/>
          <p:nvPr/>
        </p:nvSpPr>
        <p:spPr>
          <a:xfrm>
            <a:off x="1935666" y="2840773"/>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2</a:t>
            </a:r>
          </a:p>
        </p:txBody>
      </p:sp>
      <p:sp>
        <p:nvSpPr>
          <p:cNvPr id="12" name="Oval 11"/>
          <p:cNvSpPr/>
          <p:nvPr/>
        </p:nvSpPr>
        <p:spPr>
          <a:xfrm>
            <a:off x="1935666" y="3810000"/>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3</a:t>
            </a:r>
          </a:p>
        </p:txBody>
      </p:sp>
      <p:sp>
        <p:nvSpPr>
          <p:cNvPr id="13" name="Oval 12"/>
          <p:cNvSpPr/>
          <p:nvPr/>
        </p:nvSpPr>
        <p:spPr>
          <a:xfrm>
            <a:off x="1935666" y="4779227"/>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4</a:t>
            </a:r>
          </a:p>
        </p:txBody>
      </p:sp>
      <p:sp>
        <p:nvSpPr>
          <p:cNvPr id="14" name="Oval 13"/>
          <p:cNvSpPr/>
          <p:nvPr/>
        </p:nvSpPr>
        <p:spPr>
          <a:xfrm>
            <a:off x="1935666" y="5748454"/>
            <a:ext cx="533400" cy="533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t>5</a:t>
            </a:r>
          </a:p>
        </p:txBody>
      </p:sp>
      <p:sp>
        <p:nvSpPr>
          <p:cNvPr id="9" name="Date Placeholder 8">
            <a:extLst>
              <a:ext uri="{FF2B5EF4-FFF2-40B4-BE49-F238E27FC236}">
                <a16:creationId xmlns:a16="http://schemas.microsoft.com/office/drawing/2014/main" id="{7CBDFD0D-BFEF-49DC-84D3-756495AEF145}"/>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E2F258A8-6931-4F39-9700-6405ED50C807}"/>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06186354-C3E3-42DD-ADF5-FE1BC3A5BDF3}"/>
              </a:ext>
            </a:extLst>
          </p:cNvPr>
          <p:cNvSpPr>
            <a:spLocks noGrp="1"/>
          </p:cNvSpPr>
          <p:nvPr>
            <p:ph type="sldNum" sz="quarter" idx="4"/>
          </p:nvPr>
        </p:nvSpPr>
        <p:spPr/>
        <p:txBody>
          <a:bodyPr/>
          <a:lstStyle/>
          <a:p>
            <a:fld id="{28B83BC3-069B-46AF-A4E6-C99928E1A4FA}" type="slidenum">
              <a:rPr lang="en-US" smtClean="0"/>
              <a:pPr/>
              <a:t>318</a:t>
            </a:fld>
            <a:endParaRPr lang="en-US" dirty="0"/>
          </a:p>
        </p:txBody>
      </p:sp>
    </p:spTree>
    <p:custDataLst>
      <p:tags r:id="rId1"/>
    </p:custDataLst>
    <p:extLst>
      <p:ext uri="{BB962C8B-B14F-4D97-AF65-F5344CB8AC3E}">
        <p14:creationId xmlns:p14="http://schemas.microsoft.com/office/powerpoint/2010/main" val="160845856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Resources needed:</a:t>
            </a:r>
          </a:p>
          <a:p>
            <a:r>
              <a:rPr lang="en-US" dirty="0"/>
              <a:t>3 “production line” participants</a:t>
            </a:r>
          </a:p>
          <a:p>
            <a:r>
              <a:rPr lang="en-US" dirty="0"/>
              <a:t>1 timer per each “production line” participant</a:t>
            </a:r>
          </a:p>
          <a:p>
            <a:r>
              <a:rPr lang="en-US" dirty="0"/>
              <a:t>5 small boxes of 15 widgets each (paperclips, pens/pencils, candy, etc.)</a:t>
            </a:r>
          </a:p>
          <a:p>
            <a:pPr>
              <a:buNone/>
            </a:pPr>
            <a:endParaRPr lang="en-US" dirty="0"/>
          </a:p>
          <a:p>
            <a:pPr>
              <a:buNone/>
            </a:pPr>
            <a:r>
              <a:rPr lang="en-US" dirty="0"/>
              <a:t>Widget Value Chain:</a:t>
            </a:r>
          </a:p>
        </p:txBody>
      </p:sp>
      <p:sp>
        <p:nvSpPr>
          <p:cNvPr id="7" name="Pentagon 6"/>
          <p:cNvSpPr/>
          <p:nvPr/>
        </p:nvSpPr>
        <p:spPr>
          <a:xfrm>
            <a:off x="16002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1529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05600" y="4343400"/>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828800" y="5257800"/>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19600" y="5257800"/>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14932" y="5257800"/>
            <a:ext cx="1467068" cy="369332"/>
          </a:xfrm>
          <a:prstGeom prst="rect">
            <a:avLst/>
          </a:prstGeom>
          <a:noFill/>
        </p:spPr>
        <p:txBody>
          <a:bodyPr wrap="none" rtlCol="0">
            <a:spAutoFit/>
          </a:bodyPr>
          <a:lstStyle/>
          <a:p>
            <a:r>
              <a:rPr lang="en-US" dirty="0"/>
              <a:t>Participant 3</a:t>
            </a:r>
          </a:p>
        </p:txBody>
      </p:sp>
      <p:sp>
        <p:nvSpPr>
          <p:cNvPr id="15" name="Date Placeholder 14">
            <a:extLst>
              <a:ext uri="{FF2B5EF4-FFF2-40B4-BE49-F238E27FC236}">
                <a16:creationId xmlns:a16="http://schemas.microsoft.com/office/drawing/2014/main" id="{BD4CB8A8-4D3F-44F5-BFBE-4B0B5A5200DD}"/>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ACE4138E-C3C4-4BEE-9158-F93356246082}"/>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3A50DE78-5D6A-489A-92D0-6206C6ECF560}"/>
              </a:ext>
            </a:extLst>
          </p:cNvPr>
          <p:cNvSpPr>
            <a:spLocks noGrp="1"/>
          </p:cNvSpPr>
          <p:nvPr>
            <p:ph type="sldNum" sz="quarter" idx="4"/>
          </p:nvPr>
        </p:nvSpPr>
        <p:spPr/>
        <p:txBody>
          <a:bodyPr/>
          <a:lstStyle/>
          <a:p>
            <a:fld id="{28B83BC3-069B-46AF-A4E6-C99928E1A4FA}" type="slidenum">
              <a:rPr lang="en-US" smtClean="0"/>
              <a:pPr/>
              <a:t>319</a:t>
            </a:fld>
            <a:endParaRPr lang="en-US" dirty="0"/>
          </a:p>
        </p:txBody>
      </p:sp>
    </p:spTree>
    <p:custDataLst>
      <p:tags r:id="rId1"/>
    </p:custDataLst>
    <p:extLst>
      <p:ext uri="{BB962C8B-B14F-4D97-AF65-F5344CB8AC3E}">
        <p14:creationId xmlns:p14="http://schemas.microsoft.com/office/powerpoint/2010/main" val="214127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dirty="0"/>
              <a:t>The goal of the </a:t>
            </a:r>
            <a:r>
              <a:rPr lang="en-US" b="1" dirty="0"/>
              <a:t>Measure</a:t>
            </a:r>
            <a:r>
              <a:rPr lang="en-US" dirty="0"/>
              <a:t> phase is to gather baseline information about the process </a:t>
            </a:r>
            <a:r>
              <a:rPr lang="en-US" sz="2000" dirty="0"/>
              <a:t>(process performance, inputs, measurements, customer expectations etc.)</a:t>
            </a:r>
            <a:r>
              <a:rPr lang="en-US" dirty="0"/>
              <a:t>. </a:t>
            </a:r>
          </a:p>
          <a:p>
            <a:r>
              <a:rPr lang="en-US" dirty="0"/>
              <a:t>Throughout the Measure phase you will seek to achieve a few important objectives:</a:t>
            </a:r>
          </a:p>
          <a:p>
            <a:pPr lvl="1"/>
            <a:r>
              <a:rPr lang="en-US" dirty="0"/>
              <a:t>Gather All Possible x's</a:t>
            </a:r>
          </a:p>
          <a:p>
            <a:pPr lvl="1"/>
            <a:r>
              <a:rPr lang="en-US" dirty="0"/>
              <a:t>Assess Measurement System and Data Collection Requirements</a:t>
            </a:r>
          </a:p>
          <a:p>
            <a:pPr lvl="1"/>
            <a:r>
              <a:rPr lang="en-US" dirty="0"/>
              <a:t>Validate Assumptions</a:t>
            </a:r>
          </a:p>
          <a:p>
            <a:pPr lvl="1"/>
            <a:r>
              <a:rPr lang="en-US" dirty="0"/>
              <a:t>Validate Improvement Goals</a:t>
            </a:r>
          </a:p>
          <a:p>
            <a:pPr lvl="1"/>
            <a:r>
              <a:rPr lang="en-US" dirty="0"/>
              <a:t>Determine COPQ (Cost of Poor Quality)</a:t>
            </a:r>
          </a:p>
          <a:p>
            <a:pPr lvl="1"/>
            <a:r>
              <a:rPr lang="en-US" dirty="0"/>
              <a:t>Refine Process Understanding</a:t>
            </a:r>
          </a:p>
          <a:p>
            <a:pPr lvl="1"/>
            <a:r>
              <a:rPr lang="en-US" dirty="0"/>
              <a:t>Determine Process Stability</a:t>
            </a:r>
          </a:p>
          <a:p>
            <a:pPr lvl="1"/>
            <a:r>
              <a:rPr lang="en-US" dirty="0"/>
              <a:t>Determine Process Capability.</a:t>
            </a:r>
          </a:p>
        </p:txBody>
      </p:sp>
      <p:sp>
        <p:nvSpPr>
          <p:cNvPr id="7" name="Date Placeholder 6">
            <a:extLst>
              <a:ext uri="{FF2B5EF4-FFF2-40B4-BE49-F238E27FC236}">
                <a16:creationId xmlns:a16="http://schemas.microsoft.com/office/drawing/2014/main" id="{AB983178-942F-460D-842A-0552C7FB85C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CD3681D-5FEB-4DFC-93FF-A11E70EEF8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E66275B-C5FD-4A1A-A08F-CB6056B03E4A}"/>
              </a:ext>
            </a:extLst>
          </p:cNvPr>
          <p:cNvSpPr>
            <a:spLocks noGrp="1"/>
          </p:cNvSpPr>
          <p:nvPr>
            <p:ph type="sldNum" sz="quarter" idx="4"/>
          </p:nvPr>
        </p:nvSpPr>
        <p:spPr/>
        <p:txBody>
          <a:bodyPr/>
          <a:lstStyle/>
          <a:p>
            <a:fld id="{28B83BC3-069B-46AF-A4E6-C99928E1A4FA}" type="slidenum">
              <a:rPr lang="en-US" smtClean="0"/>
              <a:pPr/>
              <a:t>32</a:t>
            </a:fld>
            <a:endParaRPr lang="en-US" dirty="0"/>
          </a:p>
        </p:txBody>
      </p:sp>
    </p:spTree>
    <p:custDataLst>
      <p:tags r:id="rId1"/>
    </p:custDataLst>
    <p:extLst>
      <p:ext uri="{BB962C8B-B14F-4D97-AF65-F5344CB8AC3E}">
        <p14:creationId xmlns:p14="http://schemas.microsoft.com/office/powerpoint/2010/main" val="326394534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Simulation Exercise</a:t>
            </a:r>
          </a:p>
        </p:txBody>
      </p:sp>
      <p:sp>
        <p:nvSpPr>
          <p:cNvPr id="3" name="Content Placeholder 2"/>
          <p:cNvSpPr>
            <a:spLocks noGrp="1"/>
          </p:cNvSpPr>
          <p:nvPr>
            <p:ph idx="1"/>
          </p:nvPr>
        </p:nvSpPr>
        <p:spPr/>
        <p:txBody>
          <a:bodyPr/>
          <a:lstStyle/>
          <a:p>
            <a:pPr>
              <a:buNone/>
            </a:pPr>
            <a:r>
              <a:rPr lang="en-US" dirty="0"/>
              <a:t>Widget Value Chain:</a:t>
            </a:r>
          </a:p>
        </p:txBody>
      </p:sp>
      <p:sp>
        <p:nvSpPr>
          <p:cNvPr id="7" name="Pentagon 6"/>
          <p:cNvSpPr/>
          <p:nvPr/>
        </p:nvSpPr>
        <p:spPr>
          <a:xfrm>
            <a:off x="16764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Get box of widgets and empty it</a:t>
            </a:r>
          </a:p>
        </p:txBody>
      </p:sp>
      <p:sp>
        <p:nvSpPr>
          <p:cNvPr id="8" name="Pentagon 7"/>
          <p:cNvSpPr/>
          <p:nvPr/>
        </p:nvSpPr>
        <p:spPr>
          <a:xfrm>
            <a:off x="4229100" y="1992868"/>
            <a:ext cx="2209800" cy="914400"/>
          </a:xfrm>
          <a:prstGeom prst="homePlat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Count widgets and fill box</a:t>
            </a:r>
          </a:p>
        </p:txBody>
      </p:sp>
      <p:sp>
        <p:nvSpPr>
          <p:cNvPr id="9" name="Pentagon 8"/>
          <p:cNvSpPr/>
          <p:nvPr/>
        </p:nvSpPr>
        <p:spPr>
          <a:xfrm>
            <a:off x="6781800" y="1992868"/>
            <a:ext cx="2209800" cy="9144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Return box to instructor</a:t>
            </a:r>
          </a:p>
        </p:txBody>
      </p:sp>
      <p:sp>
        <p:nvSpPr>
          <p:cNvPr id="10" name="TextBox 9"/>
          <p:cNvSpPr txBox="1"/>
          <p:nvPr/>
        </p:nvSpPr>
        <p:spPr>
          <a:xfrm>
            <a:off x="1905000" y="2907268"/>
            <a:ext cx="1467068" cy="369332"/>
          </a:xfrm>
          <a:prstGeom prst="rect">
            <a:avLst/>
          </a:prstGeom>
          <a:noFill/>
        </p:spPr>
        <p:txBody>
          <a:bodyPr wrap="none" rtlCol="0">
            <a:spAutoFit/>
          </a:bodyPr>
          <a:lstStyle/>
          <a:p>
            <a:r>
              <a:rPr lang="en-US" dirty="0"/>
              <a:t>Participant 1</a:t>
            </a:r>
          </a:p>
        </p:txBody>
      </p:sp>
      <p:sp>
        <p:nvSpPr>
          <p:cNvPr id="11" name="TextBox 10"/>
          <p:cNvSpPr txBox="1"/>
          <p:nvPr/>
        </p:nvSpPr>
        <p:spPr>
          <a:xfrm>
            <a:off x="4495800" y="2907268"/>
            <a:ext cx="1467068" cy="369332"/>
          </a:xfrm>
          <a:prstGeom prst="rect">
            <a:avLst/>
          </a:prstGeom>
          <a:noFill/>
        </p:spPr>
        <p:txBody>
          <a:bodyPr wrap="none" rtlCol="0">
            <a:spAutoFit/>
          </a:bodyPr>
          <a:lstStyle/>
          <a:p>
            <a:r>
              <a:rPr lang="en-US" dirty="0"/>
              <a:t>Participant 2</a:t>
            </a:r>
          </a:p>
        </p:txBody>
      </p:sp>
      <p:sp>
        <p:nvSpPr>
          <p:cNvPr id="12" name="TextBox 11"/>
          <p:cNvSpPr txBox="1"/>
          <p:nvPr/>
        </p:nvSpPr>
        <p:spPr>
          <a:xfrm>
            <a:off x="6991132" y="2907268"/>
            <a:ext cx="1467068" cy="369332"/>
          </a:xfrm>
          <a:prstGeom prst="rect">
            <a:avLst/>
          </a:prstGeom>
          <a:noFill/>
        </p:spPr>
        <p:txBody>
          <a:bodyPr wrap="none" rtlCol="0">
            <a:spAutoFit/>
          </a:bodyPr>
          <a:lstStyle/>
          <a:p>
            <a:r>
              <a:rPr lang="en-US" dirty="0"/>
              <a:t>Participant 3</a:t>
            </a:r>
          </a:p>
        </p:txBody>
      </p:sp>
      <p:sp>
        <p:nvSpPr>
          <p:cNvPr id="13" name="Rectangle 12"/>
          <p:cNvSpPr/>
          <p:nvPr/>
        </p:nvSpPr>
        <p:spPr>
          <a:xfrm>
            <a:off x="609600" y="3624843"/>
            <a:ext cx="10160000" cy="2416046"/>
          </a:xfrm>
          <a:prstGeom prst="rect">
            <a:avLst/>
          </a:prstGeom>
        </p:spPr>
        <p:txBody>
          <a:bodyPr wrap="square">
            <a:spAutoFit/>
          </a:bodyPr>
          <a:lstStyle/>
          <a:p>
            <a:pPr marL="571500" indent="-457200">
              <a:spcAft>
                <a:spcPts val="600"/>
              </a:spcAft>
            </a:pPr>
            <a:r>
              <a:rPr lang="en-US" dirty="0"/>
              <a:t>Five focusing steps:</a:t>
            </a:r>
          </a:p>
          <a:p>
            <a:pPr marL="571500" indent="-457200">
              <a:spcAft>
                <a:spcPts val="600"/>
              </a:spcAft>
              <a:buFont typeface="+mj-lt"/>
              <a:buAutoNum type="arabicPeriod"/>
            </a:pPr>
            <a:r>
              <a:rPr lang="en-US" dirty="0"/>
              <a:t>Identify the system’s constraint(s).</a:t>
            </a:r>
          </a:p>
          <a:p>
            <a:pPr marL="571500" indent="-457200">
              <a:spcAft>
                <a:spcPts val="600"/>
              </a:spcAft>
              <a:buFont typeface="+mj-lt"/>
              <a:buAutoNum type="arabicPeriod"/>
            </a:pPr>
            <a:r>
              <a:rPr lang="en-US" dirty="0"/>
              <a:t>Decide how to exploit the constraint(s). Quick improvements. Use what you have.</a:t>
            </a:r>
          </a:p>
          <a:p>
            <a:pPr marL="571500" indent="-457200">
              <a:spcAft>
                <a:spcPts val="600"/>
              </a:spcAft>
              <a:buFont typeface="+mj-lt"/>
              <a:buAutoNum type="arabicPeriod"/>
            </a:pPr>
            <a:r>
              <a:rPr lang="en-US" dirty="0"/>
              <a:t>Subordinate everything else to the decision in step 2.</a:t>
            </a:r>
          </a:p>
          <a:p>
            <a:pPr marL="571500" indent="-457200">
              <a:spcAft>
                <a:spcPts val="600"/>
              </a:spcAft>
              <a:buFont typeface="+mj-lt"/>
              <a:buAutoNum type="arabicPeriod"/>
            </a:pPr>
            <a:r>
              <a:rPr lang="en-US" dirty="0"/>
              <a:t>Elevate the constraint(s). If more improvement is needed, what actions are required?</a:t>
            </a:r>
          </a:p>
          <a:p>
            <a:pPr marL="571500" indent="-457200">
              <a:spcAft>
                <a:spcPts val="600"/>
              </a:spcAft>
              <a:buFont typeface="+mj-lt"/>
              <a:buAutoNum type="arabicPeriod"/>
            </a:pPr>
            <a:r>
              <a:rPr lang="en-US" dirty="0"/>
              <a:t>If in previous steps a constraint has been broken, return to step 1, but do not allow inertia to cause a system’s constraint.</a:t>
            </a:r>
          </a:p>
        </p:txBody>
      </p:sp>
      <p:pic>
        <p:nvPicPr>
          <p:cNvPr id="1026" name="Picture 2" descr="C:\Documents and Settings\nbk2b2h\Local Settings\Temporary Internet Files\Content.IE5\HL5CKDMG\MC900431608[1].png"/>
          <p:cNvPicPr>
            <a:picLocks noChangeAspect="1" noChangeArrowheads="1"/>
          </p:cNvPicPr>
          <p:nvPr/>
        </p:nvPicPr>
        <p:blipFill>
          <a:blip r:embed="rId4" cstate="print"/>
          <a:srcRect/>
          <a:stretch>
            <a:fillRect/>
          </a:stretch>
        </p:blipFill>
        <p:spPr bwMode="auto">
          <a:xfrm>
            <a:off x="5791200" y="2450068"/>
            <a:ext cx="609486" cy="609486"/>
          </a:xfrm>
          <a:prstGeom prst="rect">
            <a:avLst/>
          </a:prstGeom>
          <a:noFill/>
        </p:spPr>
      </p:pic>
      <p:sp>
        <p:nvSpPr>
          <p:cNvPr id="16" name="Date Placeholder 15">
            <a:extLst>
              <a:ext uri="{FF2B5EF4-FFF2-40B4-BE49-F238E27FC236}">
                <a16:creationId xmlns:a16="http://schemas.microsoft.com/office/drawing/2014/main" id="{B65A3271-03A3-4902-BBBB-E6B2CDF113AD}"/>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100A6DA1-4BE0-417E-8454-D7A8C749B73E}"/>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A5AC9569-2004-4F2A-A3CA-7FF4952C7518}"/>
              </a:ext>
            </a:extLst>
          </p:cNvPr>
          <p:cNvSpPr>
            <a:spLocks noGrp="1"/>
          </p:cNvSpPr>
          <p:nvPr>
            <p:ph type="sldNum" sz="quarter" idx="4"/>
          </p:nvPr>
        </p:nvSpPr>
        <p:spPr/>
        <p:txBody>
          <a:bodyPr/>
          <a:lstStyle/>
          <a:p>
            <a:fld id="{28B83BC3-069B-46AF-A4E6-C99928E1A4FA}" type="slidenum">
              <a:rPr lang="en-US" smtClean="0"/>
              <a:pPr/>
              <a:t>320</a:t>
            </a:fld>
            <a:endParaRPr lang="en-US" dirty="0"/>
          </a:p>
        </p:txBody>
      </p:sp>
    </p:spTree>
    <p:custDataLst>
      <p:tags r:id="rId1"/>
    </p:custDataLst>
    <p:extLst>
      <p:ext uri="{BB962C8B-B14F-4D97-AF65-F5344CB8AC3E}">
        <p14:creationId xmlns:p14="http://schemas.microsoft.com/office/powerpoint/2010/main" val="59560705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 Six Sigma Statistics</a:t>
            </a:r>
          </a:p>
        </p:txBody>
      </p:sp>
      <p:sp>
        <p:nvSpPr>
          <p:cNvPr id="8" name="Date Placeholder 7">
            <a:extLst>
              <a:ext uri="{FF2B5EF4-FFF2-40B4-BE49-F238E27FC236}">
                <a16:creationId xmlns:a16="http://schemas.microsoft.com/office/drawing/2014/main" id="{DB256E6C-F4A3-497B-9775-BCFA960D20A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C088F2A-C121-485A-9926-B7FD9C8BBD5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0DAF050-5F9A-4CD7-BD0C-590CED4A8C3B}"/>
              </a:ext>
            </a:extLst>
          </p:cNvPr>
          <p:cNvSpPr>
            <a:spLocks noGrp="1"/>
          </p:cNvSpPr>
          <p:nvPr>
            <p:ph type="sldNum" sz="quarter" idx="4"/>
          </p:nvPr>
        </p:nvSpPr>
        <p:spPr/>
        <p:txBody>
          <a:bodyPr/>
          <a:lstStyle/>
          <a:p>
            <a:fld id="{28B83BC3-069B-46AF-A4E6-C99928E1A4FA}" type="slidenum">
              <a:rPr lang="en-US" smtClean="0"/>
              <a:pPr/>
              <a:t>321</a:t>
            </a:fld>
            <a:endParaRPr lang="en-US" dirty="0"/>
          </a:p>
        </p:txBody>
      </p:sp>
    </p:spTree>
    <p:custDataLst>
      <p:tags r:id="rId1"/>
    </p:custDataLst>
    <p:extLst>
      <p:ext uri="{BB962C8B-B14F-4D97-AF65-F5344CB8AC3E}">
        <p14:creationId xmlns:p14="http://schemas.microsoft.com/office/powerpoint/2010/main" val="3544635965"/>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p>
          <a:p>
            <a:pPr marL="114300" indent="0">
              <a:buNone/>
            </a:pPr>
            <a:r>
              <a:rPr lang="en-US" sz="1600" b="1" dirty="0"/>
              <a:t>2.2 Six Sigma Statistics</a:t>
            </a:r>
          </a:p>
          <a:p>
            <a:pPr marL="114300" indent="0">
              <a:buNone/>
            </a:pPr>
            <a:r>
              <a:rPr lang="en-US" sz="1600" dirty="0"/>
              <a:t>   2.2.1 Basic Statistics</a:t>
            </a:r>
          </a:p>
          <a:p>
            <a:pPr marL="114300" indent="0">
              <a:buNone/>
            </a:pPr>
            <a:r>
              <a:rPr lang="en-US" sz="1600" dirty="0"/>
              <a:t>   2.2.2 Descriptive Statistics</a:t>
            </a:r>
          </a:p>
          <a:p>
            <a:pPr marL="114300" indent="0">
              <a:buNone/>
            </a:pPr>
            <a:r>
              <a:rPr lang="en-US" sz="1600" dirty="0"/>
              <a:t>   2.2.3 Distributions and Normality</a:t>
            </a:r>
          </a:p>
          <a:p>
            <a:pPr marL="114300" indent="0">
              <a:buNone/>
            </a:pPr>
            <a:r>
              <a:rPr lang="en-US" sz="1600" dirty="0"/>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Date Placeholder 5">
            <a:extLst>
              <a:ext uri="{FF2B5EF4-FFF2-40B4-BE49-F238E27FC236}">
                <a16:creationId xmlns:a16="http://schemas.microsoft.com/office/drawing/2014/main" id="{D29CA772-6518-402F-9C28-8D720F9601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F04208D-D348-4305-BB83-4FCB7C1BAB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08E78C9-3D00-419F-ADF6-BCA9DFF987ED}"/>
              </a:ext>
            </a:extLst>
          </p:cNvPr>
          <p:cNvSpPr>
            <a:spLocks noGrp="1"/>
          </p:cNvSpPr>
          <p:nvPr>
            <p:ph type="sldNum" sz="quarter" idx="4"/>
          </p:nvPr>
        </p:nvSpPr>
        <p:spPr/>
        <p:txBody>
          <a:bodyPr/>
          <a:lstStyle/>
          <a:p>
            <a:fld id="{28B83BC3-069B-46AF-A4E6-C99928E1A4FA}" type="slidenum">
              <a:rPr lang="en-US" smtClean="0"/>
              <a:pPr/>
              <a:t>322</a:t>
            </a:fld>
            <a:endParaRPr lang="en-US" dirty="0"/>
          </a:p>
        </p:txBody>
      </p:sp>
    </p:spTree>
    <p:custDataLst>
      <p:tags r:id="rId1"/>
    </p:custDataLst>
    <p:extLst>
      <p:ext uri="{BB962C8B-B14F-4D97-AF65-F5344CB8AC3E}">
        <p14:creationId xmlns:p14="http://schemas.microsoft.com/office/powerpoint/2010/main" val="358967797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2.2.1 Basic Statistics</a:t>
            </a:r>
          </a:p>
        </p:txBody>
      </p:sp>
      <p:sp>
        <p:nvSpPr>
          <p:cNvPr id="8" name="Date Placeholder 7">
            <a:extLst>
              <a:ext uri="{FF2B5EF4-FFF2-40B4-BE49-F238E27FC236}">
                <a16:creationId xmlns:a16="http://schemas.microsoft.com/office/drawing/2014/main" id="{5B011743-94A2-4EE1-B3F9-85C5E15FA1E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3D63884-9230-462B-8788-BB6773FFCCD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BC5B15B-78BD-40ED-8DE0-3561A718124A}"/>
              </a:ext>
            </a:extLst>
          </p:cNvPr>
          <p:cNvSpPr>
            <a:spLocks noGrp="1"/>
          </p:cNvSpPr>
          <p:nvPr>
            <p:ph type="sldNum" sz="quarter" idx="4"/>
          </p:nvPr>
        </p:nvSpPr>
        <p:spPr/>
        <p:txBody>
          <a:bodyPr/>
          <a:lstStyle/>
          <a:p>
            <a:fld id="{28B83BC3-069B-46AF-A4E6-C99928E1A4FA}" type="slidenum">
              <a:rPr lang="en-US" smtClean="0"/>
              <a:pPr/>
              <a:t>323</a:t>
            </a:fld>
            <a:endParaRPr lang="en-US" dirty="0"/>
          </a:p>
        </p:txBody>
      </p:sp>
    </p:spTree>
    <p:custDataLst>
      <p:tags r:id="rId1"/>
    </p:custDataLst>
    <p:extLst>
      <p:ext uri="{BB962C8B-B14F-4D97-AF65-F5344CB8AC3E}">
        <p14:creationId xmlns:p14="http://schemas.microsoft.com/office/powerpoint/2010/main" val="3181543490"/>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Statistics?</a:t>
            </a:r>
          </a:p>
        </p:txBody>
      </p:sp>
      <p:sp>
        <p:nvSpPr>
          <p:cNvPr id="3" name="Content Placeholder 2"/>
          <p:cNvSpPr>
            <a:spLocks noGrp="1"/>
          </p:cNvSpPr>
          <p:nvPr>
            <p:ph idx="1"/>
          </p:nvPr>
        </p:nvSpPr>
        <p:spPr/>
        <p:txBody>
          <a:bodyPr>
            <a:normAutofit/>
          </a:bodyPr>
          <a:lstStyle/>
          <a:p>
            <a:r>
              <a:rPr lang="en-US" b="1" dirty="0"/>
              <a:t>Statistics</a:t>
            </a:r>
            <a:r>
              <a:rPr lang="en-US" dirty="0"/>
              <a:t> is the science of collection, analysis, interpretation, and presentation of data.</a:t>
            </a:r>
          </a:p>
          <a:p>
            <a:endParaRPr lang="en-US" dirty="0"/>
          </a:p>
          <a:p>
            <a:r>
              <a:rPr lang="en-US" dirty="0"/>
              <a:t>In Six Sigma, we apply statistical methods and principles to quantitatively measure and analyze the process performance to reach statistical conclusions and help solve business problems.</a:t>
            </a:r>
          </a:p>
        </p:txBody>
      </p:sp>
      <p:sp>
        <p:nvSpPr>
          <p:cNvPr id="9" name="Date Placeholder 8">
            <a:extLst>
              <a:ext uri="{FF2B5EF4-FFF2-40B4-BE49-F238E27FC236}">
                <a16:creationId xmlns:a16="http://schemas.microsoft.com/office/drawing/2014/main" id="{8EF58DFC-6C51-4295-9CBA-A66154F70E6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F8C8891-851C-4CAB-92E9-1377D38E92E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0C8D4F7-99C4-4FC3-A2BD-F47380F9B96C}"/>
              </a:ext>
            </a:extLst>
          </p:cNvPr>
          <p:cNvSpPr>
            <a:spLocks noGrp="1"/>
          </p:cNvSpPr>
          <p:nvPr>
            <p:ph type="sldNum" sz="quarter" idx="4"/>
          </p:nvPr>
        </p:nvSpPr>
        <p:spPr/>
        <p:txBody>
          <a:bodyPr/>
          <a:lstStyle/>
          <a:p>
            <a:fld id="{28B83BC3-069B-46AF-A4E6-C99928E1A4FA}" type="slidenum">
              <a:rPr lang="en-US" smtClean="0"/>
              <a:pPr/>
              <a:t>324</a:t>
            </a:fld>
            <a:endParaRPr lang="en-US" dirty="0"/>
          </a:p>
        </p:txBody>
      </p:sp>
    </p:spTree>
    <p:custDataLst>
      <p:tags r:id="rId1"/>
    </p:custDataLst>
    <p:extLst>
      <p:ext uri="{BB962C8B-B14F-4D97-AF65-F5344CB8AC3E}">
        <p14:creationId xmlns:p14="http://schemas.microsoft.com/office/powerpoint/2010/main" val="189692576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Statistics</a:t>
            </a:r>
          </a:p>
        </p:txBody>
      </p:sp>
      <p:sp>
        <p:nvSpPr>
          <p:cNvPr id="3" name="Content Placeholder 2"/>
          <p:cNvSpPr>
            <a:spLocks noGrp="1"/>
          </p:cNvSpPr>
          <p:nvPr>
            <p:ph idx="1"/>
          </p:nvPr>
        </p:nvSpPr>
        <p:spPr/>
        <p:txBody>
          <a:bodyPr>
            <a:normAutofit/>
          </a:bodyPr>
          <a:lstStyle/>
          <a:p>
            <a:r>
              <a:rPr lang="en-US" dirty="0"/>
              <a:t>Descriptive Statistics</a:t>
            </a:r>
          </a:p>
          <a:p>
            <a:pPr lvl="1"/>
            <a:r>
              <a:rPr lang="en-US" dirty="0"/>
              <a:t>Describing what was going on</a:t>
            </a:r>
          </a:p>
          <a:p>
            <a:endParaRPr lang="en-US" dirty="0"/>
          </a:p>
          <a:p>
            <a:r>
              <a:rPr lang="en-US" dirty="0"/>
              <a:t>Inferential Statistics</a:t>
            </a:r>
          </a:p>
          <a:p>
            <a:pPr lvl="1"/>
            <a:r>
              <a:rPr lang="en-US" dirty="0"/>
              <a:t>Making inferences from the data at hand to more general conditions</a:t>
            </a:r>
          </a:p>
          <a:p>
            <a:endParaRPr lang="en-US" dirty="0"/>
          </a:p>
        </p:txBody>
      </p:sp>
      <p:sp>
        <p:nvSpPr>
          <p:cNvPr id="9" name="Date Placeholder 8">
            <a:extLst>
              <a:ext uri="{FF2B5EF4-FFF2-40B4-BE49-F238E27FC236}">
                <a16:creationId xmlns:a16="http://schemas.microsoft.com/office/drawing/2014/main" id="{E0E82E55-DE13-42A9-A355-B88252EDD63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39A0268-CAAE-4CB2-B115-63F593D7835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C60270-B2D6-4F4D-983B-E694849A6FD0}"/>
              </a:ext>
            </a:extLst>
          </p:cNvPr>
          <p:cNvSpPr>
            <a:spLocks noGrp="1"/>
          </p:cNvSpPr>
          <p:nvPr>
            <p:ph type="sldNum" sz="quarter" idx="4"/>
          </p:nvPr>
        </p:nvSpPr>
        <p:spPr/>
        <p:txBody>
          <a:bodyPr/>
          <a:lstStyle/>
          <a:p>
            <a:fld id="{28B83BC3-069B-46AF-A4E6-C99928E1A4FA}" type="slidenum">
              <a:rPr lang="en-US" smtClean="0"/>
              <a:pPr/>
              <a:t>325</a:t>
            </a:fld>
            <a:endParaRPr lang="en-US" dirty="0"/>
          </a:p>
        </p:txBody>
      </p:sp>
    </p:spTree>
    <p:custDataLst>
      <p:tags r:id="rId1"/>
    </p:custDataLst>
    <p:extLst>
      <p:ext uri="{BB962C8B-B14F-4D97-AF65-F5344CB8AC3E}">
        <p14:creationId xmlns:p14="http://schemas.microsoft.com/office/powerpoint/2010/main" val="33036847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Descriptive Statistics</a:t>
            </a:r>
          </a:p>
        </p:txBody>
      </p:sp>
      <p:sp>
        <p:nvSpPr>
          <p:cNvPr id="3" name="Content Placeholder 2"/>
          <p:cNvSpPr>
            <a:spLocks noGrp="1"/>
          </p:cNvSpPr>
          <p:nvPr>
            <p:ph idx="1"/>
          </p:nvPr>
        </p:nvSpPr>
        <p:spPr/>
        <p:txBody>
          <a:bodyPr>
            <a:normAutofit/>
          </a:bodyPr>
          <a:lstStyle/>
          <a:p>
            <a:r>
              <a:rPr lang="en-US" b="1" dirty="0"/>
              <a:t>Descriptive statistics </a:t>
            </a:r>
            <a:r>
              <a:rPr lang="en-US" dirty="0"/>
              <a:t>is applied to describe the main characteristics of a collection of data.</a:t>
            </a:r>
          </a:p>
          <a:p>
            <a:endParaRPr lang="en-US" dirty="0"/>
          </a:p>
          <a:p>
            <a:r>
              <a:rPr lang="en-US" dirty="0"/>
              <a:t>Descriptive statistics summarizes the features of the data quantitatively.</a:t>
            </a:r>
          </a:p>
          <a:p>
            <a:endParaRPr lang="en-US" dirty="0"/>
          </a:p>
          <a:p>
            <a:r>
              <a:rPr lang="en-US" dirty="0"/>
              <a:t>Descriptive statistics is descriptive only and it does not make any generalizations beyond the data at hand.</a:t>
            </a:r>
          </a:p>
          <a:p>
            <a:endParaRPr lang="en-US" dirty="0"/>
          </a:p>
          <a:p>
            <a:r>
              <a:rPr lang="en-US" dirty="0"/>
              <a:t>The data used for descriptive statistics are for the purpose of representing or reporting.</a:t>
            </a:r>
          </a:p>
          <a:p>
            <a:endParaRPr lang="en-US" dirty="0"/>
          </a:p>
        </p:txBody>
      </p:sp>
      <p:sp>
        <p:nvSpPr>
          <p:cNvPr id="9" name="Date Placeholder 8">
            <a:extLst>
              <a:ext uri="{FF2B5EF4-FFF2-40B4-BE49-F238E27FC236}">
                <a16:creationId xmlns:a16="http://schemas.microsoft.com/office/drawing/2014/main" id="{6555C04B-E766-4C21-A9CE-B5B88114EA4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FFE7D6F-E119-4A2F-AF64-DFB986623AE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5C4EB1C-FAFB-4C35-A7CA-0618C0738579}"/>
              </a:ext>
            </a:extLst>
          </p:cNvPr>
          <p:cNvSpPr>
            <a:spLocks noGrp="1"/>
          </p:cNvSpPr>
          <p:nvPr>
            <p:ph type="sldNum" sz="quarter" idx="4"/>
          </p:nvPr>
        </p:nvSpPr>
        <p:spPr/>
        <p:txBody>
          <a:bodyPr/>
          <a:lstStyle/>
          <a:p>
            <a:fld id="{28B83BC3-069B-46AF-A4E6-C99928E1A4FA}" type="slidenum">
              <a:rPr lang="en-US" smtClean="0"/>
              <a:pPr/>
              <a:t>326</a:t>
            </a:fld>
            <a:endParaRPr lang="en-US" dirty="0"/>
          </a:p>
        </p:txBody>
      </p:sp>
    </p:spTree>
    <p:custDataLst>
      <p:tags r:id="rId1"/>
    </p:custDataLst>
    <p:extLst>
      <p:ext uri="{BB962C8B-B14F-4D97-AF65-F5344CB8AC3E}">
        <p14:creationId xmlns:p14="http://schemas.microsoft.com/office/powerpoint/2010/main" val="34320452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Inferential Statistics</a:t>
            </a:r>
          </a:p>
        </p:txBody>
      </p:sp>
      <p:sp>
        <p:nvSpPr>
          <p:cNvPr id="3" name="Content Placeholder 2"/>
          <p:cNvSpPr>
            <a:spLocks noGrp="1"/>
          </p:cNvSpPr>
          <p:nvPr>
            <p:ph idx="1"/>
          </p:nvPr>
        </p:nvSpPr>
        <p:spPr/>
        <p:txBody>
          <a:bodyPr>
            <a:normAutofit/>
          </a:bodyPr>
          <a:lstStyle/>
          <a:p>
            <a:r>
              <a:rPr lang="en-US" b="1" dirty="0"/>
              <a:t>Inferential statistics </a:t>
            </a:r>
            <a:r>
              <a:rPr lang="en-US" dirty="0"/>
              <a:t>is applied to infer the characteristics or relationships of the populations from which the data are collected.</a:t>
            </a:r>
          </a:p>
          <a:p>
            <a:endParaRPr lang="en-US" dirty="0"/>
          </a:p>
          <a:p>
            <a:r>
              <a:rPr lang="en-US" dirty="0"/>
              <a:t>Inferential statistics draws statistical conclusions about the population by analyzing the sample data subject to random variation.</a:t>
            </a:r>
          </a:p>
          <a:p>
            <a:endParaRPr lang="en-US" dirty="0"/>
          </a:p>
          <a:p>
            <a:r>
              <a:rPr lang="en-US" dirty="0"/>
              <a:t>A complete data analysis includes both descriptive statistics and inferential statistics.</a:t>
            </a:r>
          </a:p>
        </p:txBody>
      </p:sp>
      <p:sp>
        <p:nvSpPr>
          <p:cNvPr id="9" name="Date Placeholder 8">
            <a:extLst>
              <a:ext uri="{FF2B5EF4-FFF2-40B4-BE49-F238E27FC236}">
                <a16:creationId xmlns:a16="http://schemas.microsoft.com/office/drawing/2014/main" id="{D1CA338E-29E9-483D-ADEF-B8CF2DA476A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114F5B2-D684-4543-BEA9-7E105814DE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34D83C6-2D50-47F4-ACAE-DE41E1F287C3}"/>
              </a:ext>
            </a:extLst>
          </p:cNvPr>
          <p:cNvSpPr>
            <a:spLocks noGrp="1"/>
          </p:cNvSpPr>
          <p:nvPr>
            <p:ph type="sldNum" sz="quarter" idx="4"/>
          </p:nvPr>
        </p:nvSpPr>
        <p:spPr/>
        <p:txBody>
          <a:bodyPr/>
          <a:lstStyle/>
          <a:p>
            <a:fld id="{28B83BC3-069B-46AF-A4E6-C99928E1A4FA}" type="slidenum">
              <a:rPr lang="en-US" smtClean="0"/>
              <a:pPr/>
              <a:t>327</a:t>
            </a:fld>
            <a:endParaRPr lang="en-US" dirty="0"/>
          </a:p>
        </p:txBody>
      </p:sp>
    </p:spTree>
    <p:custDataLst>
      <p:tags r:id="rId1"/>
    </p:custDataLst>
    <p:extLst>
      <p:ext uri="{BB962C8B-B14F-4D97-AF65-F5344CB8AC3E}">
        <p14:creationId xmlns:p14="http://schemas.microsoft.com/office/powerpoint/2010/main" val="3057406051"/>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Statistics vs. Parameters</a:t>
            </a:r>
          </a:p>
        </p:txBody>
      </p:sp>
      <p:sp>
        <p:nvSpPr>
          <p:cNvPr id="3" name="Content Placeholder 2"/>
          <p:cNvSpPr>
            <a:spLocks noGrp="1"/>
          </p:cNvSpPr>
          <p:nvPr>
            <p:ph idx="1"/>
          </p:nvPr>
        </p:nvSpPr>
        <p:spPr/>
        <p:txBody>
          <a:bodyPr>
            <a:normAutofit/>
          </a:bodyPr>
          <a:lstStyle/>
          <a:p>
            <a:r>
              <a:rPr lang="en-US" dirty="0"/>
              <a:t>The word </a:t>
            </a:r>
            <a:r>
              <a:rPr lang="en-US" i="1" dirty="0"/>
              <a:t>statistic</a:t>
            </a:r>
            <a:r>
              <a:rPr lang="en-US" dirty="0"/>
              <a:t> refers to a numeric measurement calculated using a sample data set, for example, sample mean or sample standard deviation. Its plural is </a:t>
            </a:r>
            <a:r>
              <a:rPr lang="en-US" i="1" dirty="0"/>
              <a:t>statistics</a:t>
            </a:r>
            <a:r>
              <a:rPr lang="en-US" dirty="0"/>
              <a:t> (the same spelling as “statistics” which refers to the scientific discipline).</a:t>
            </a:r>
          </a:p>
          <a:p>
            <a:endParaRPr lang="en-US" dirty="0"/>
          </a:p>
          <a:p>
            <a:r>
              <a:rPr lang="en-US" dirty="0"/>
              <a:t>The </a:t>
            </a:r>
            <a:r>
              <a:rPr lang="en-US" i="1" dirty="0"/>
              <a:t>parameter</a:t>
            </a:r>
            <a:r>
              <a:rPr lang="en-US" dirty="0"/>
              <a:t> refers to a numeric metric describing the population, for example, population mean and population standard deviation. Unless you have the full data set of the population, you will not be able to know the population parameters.</a:t>
            </a:r>
          </a:p>
        </p:txBody>
      </p:sp>
      <p:sp>
        <p:nvSpPr>
          <p:cNvPr id="9" name="Date Placeholder 8">
            <a:extLst>
              <a:ext uri="{FF2B5EF4-FFF2-40B4-BE49-F238E27FC236}">
                <a16:creationId xmlns:a16="http://schemas.microsoft.com/office/drawing/2014/main" id="{F107A997-45F9-4359-8F8D-0667A141C96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95FC2B6-8275-4015-B8B3-4024CA0741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D022451-E496-408D-A3A1-52A26EA1AFEC}"/>
              </a:ext>
            </a:extLst>
          </p:cNvPr>
          <p:cNvSpPr>
            <a:spLocks noGrp="1"/>
          </p:cNvSpPr>
          <p:nvPr>
            <p:ph type="sldNum" sz="quarter" idx="4"/>
          </p:nvPr>
        </p:nvSpPr>
        <p:spPr/>
        <p:txBody>
          <a:bodyPr/>
          <a:lstStyle/>
          <a:p>
            <a:fld id="{28B83BC3-069B-46AF-A4E6-C99928E1A4FA}" type="slidenum">
              <a:rPr lang="en-US" smtClean="0"/>
              <a:pPr/>
              <a:t>328</a:t>
            </a:fld>
            <a:endParaRPr lang="en-US" dirty="0"/>
          </a:p>
        </p:txBody>
      </p:sp>
    </p:spTree>
    <p:custDataLst>
      <p:tags r:id="rId1"/>
    </p:custDataLst>
    <p:extLst>
      <p:ext uri="{BB962C8B-B14F-4D97-AF65-F5344CB8AC3E}">
        <p14:creationId xmlns:p14="http://schemas.microsoft.com/office/powerpoint/2010/main" val="4010555960"/>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Continuous Variable vs. Discrete Variable</a:t>
            </a:r>
          </a:p>
        </p:txBody>
      </p:sp>
      <p:sp>
        <p:nvSpPr>
          <p:cNvPr id="3" name="Content Placeholder 2"/>
          <p:cNvSpPr>
            <a:spLocks noGrp="1"/>
          </p:cNvSpPr>
          <p:nvPr>
            <p:ph idx="1"/>
          </p:nvPr>
        </p:nvSpPr>
        <p:spPr/>
        <p:txBody>
          <a:bodyPr>
            <a:normAutofit/>
          </a:bodyPr>
          <a:lstStyle/>
          <a:p>
            <a:r>
              <a:rPr lang="en-US" dirty="0"/>
              <a:t>Continuous Variable</a:t>
            </a:r>
          </a:p>
          <a:p>
            <a:pPr lvl="1"/>
            <a:r>
              <a:rPr lang="en-US" dirty="0"/>
              <a:t>Measured</a:t>
            </a:r>
          </a:p>
          <a:p>
            <a:pPr lvl="1"/>
            <a:r>
              <a:rPr lang="en-US" dirty="0"/>
              <a:t>There is an infinite number of values possible</a:t>
            </a:r>
          </a:p>
          <a:p>
            <a:pPr lvl="1"/>
            <a:r>
              <a:rPr lang="en-US" dirty="0"/>
              <a:t>Examples: temperature, height, weight, money, time</a:t>
            </a:r>
          </a:p>
          <a:p>
            <a:endParaRPr lang="en-US" dirty="0"/>
          </a:p>
          <a:p>
            <a:r>
              <a:rPr lang="en-US" dirty="0"/>
              <a:t>Discrete Variable</a:t>
            </a:r>
          </a:p>
          <a:p>
            <a:pPr lvl="1"/>
            <a:r>
              <a:rPr lang="en-US" dirty="0"/>
              <a:t>Counted</a:t>
            </a:r>
          </a:p>
          <a:p>
            <a:pPr lvl="1"/>
            <a:r>
              <a:rPr lang="en-US" dirty="0"/>
              <a:t>There is a finite number of values available</a:t>
            </a:r>
          </a:p>
          <a:p>
            <a:pPr lvl="1"/>
            <a:r>
              <a:rPr lang="en-US" dirty="0"/>
              <a:t>Examples: count of people, count of countries, count of defects, count of defectives</a:t>
            </a:r>
          </a:p>
          <a:p>
            <a:endParaRPr lang="en-US" dirty="0"/>
          </a:p>
        </p:txBody>
      </p:sp>
      <p:sp>
        <p:nvSpPr>
          <p:cNvPr id="9" name="Date Placeholder 8">
            <a:extLst>
              <a:ext uri="{FF2B5EF4-FFF2-40B4-BE49-F238E27FC236}">
                <a16:creationId xmlns:a16="http://schemas.microsoft.com/office/drawing/2014/main" id="{37BC4595-4C51-4FE4-A1BF-FC9E73F043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93E29EF-B8CB-41C7-8E9E-76E84D42BB7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AD87536-A0CF-4617-8FD2-0E8A8E49611F}"/>
              </a:ext>
            </a:extLst>
          </p:cNvPr>
          <p:cNvSpPr>
            <a:spLocks noGrp="1"/>
          </p:cNvSpPr>
          <p:nvPr>
            <p:ph type="sldNum" sz="quarter" idx="4"/>
          </p:nvPr>
        </p:nvSpPr>
        <p:spPr/>
        <p:txBody>
          <a:bodyPr/>
          <a:lstStyle/>
          <a:p>
            <a:fld id="{28B83BC3-069B-46AF-A4E6-C99928E1A4FA}" type="slidenum">
              <a:rPr lang="en-US" smtClean="0"/>
              <a:pPr/>
              <a:t>329</a:t>
            </a:fld>
            <a:endParaRPr lang="en-US" dirty="0"/>
          </a:p>
        </p:txBody>
      </p:sp>
    </p:spTree>
    <p:custDataLst>
      <p:tags r:id="rId1"/>
    </p:custDataLst>
    <p:extLst>
      <p:ext uri="{BB962C8B-B14F-4D97-AF65-F5344CB8AC3E}">
        <p14:creationId xmlns:p14="http://schemas.microsoft.com/office/powerpoint/2010/main" val="3081635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Measure Phase</a:t>
            </a:r>
          </a:p>
        </p:txBody>
      </p:sp>
      <p:sp>
        <p:nvSpPr>
          <p:cNvPr id="3" name="Content Placeholder 2"/>
          <p:cNvSpPr>
            <a:spLocks noGrp="1"/>
          </p:cNvSpPr>
          <p:nvPr>
            <p:ph idx="1"/>
          </p:nvPr>
        </p:nvSpPr>
        <p:spPr/>
        <p:txBody>
          <a:bodyPr>
            <a:noAutofit/>
          </a:bodyPr>
          <a:lstStyle/>
          <a:p>
            <a:r>
              <a:rPr lang="en-US" b="1" dirty="0">
                <a:solidFill>
                  <a:srgbClr val="182835"/>
                </a:solidFill>
              </a:rPr>
              <a:t>Measure Phase Tools and Deliverables</a:t>
            </a:r>
          </a:p>
          <a:p>
            <a:pPr lvl="1"/>
            <a:r>
              <a:rPr lang="en-US" dirty="0"/>
              <a:t>Process Maps, SIPOC, Value Stream Maps</a:t>
            </a:r>
          </a:p>
          <a:p>
            <a:pPr lvl="1"/>
            <a:r>
              <a:rPr lang="en-US" dirty="0"/>
              <a:t>Failure Modes and Effects Analysis (FMEA)</a:t>
            </a:r>
          </a:p>
          <a:p>
            <a:pPr lvl="1"/>
            <a:r>
              <a:rPr lang="en-US" dirty="0"/>
              <a:t>Cause-and-Effect Diagram</a:t>
            </a:r>
          </a:p>
          <a:p>
            <a:pPr lvl="1"/>
            <a:r>
              <a:rPr lang="en-US" dirty="0"/>
              <a:t>XY Matrix</a:t>
            </a:r>
          </a:p>
          <a:p>
            <a:pPr lvl="1"/>
            <a:r>
              <a:rPr lang="en-US" dirty="0"/>
              <a:t>Six Sigma Statistics </a:t>
            </a:r>
          </a:p>
          <a:p>
            <a:pPr lvl="2">
              <a:spcBef>
                <a:spcPts val="0"/>
              </a:spcBef>
            </a:pPr>
            <a:r>
              <a:rPr lang="en-US" dirty="0"/>
              <a:t>Basic Statistics</a:t>
            </a:r>
          </a:p>
          <a:p>
            <a:pPr lvl="2">
              <a:spcBef>
                <a:spcPts val="0"/>
              </a:spcBef>
            </a:pPr>
            <a:r>
              <a:rPr lang="en-US" dirty="0"/>
              <a:t>Descriptive Statistics</a:t>
            </a:r>
          </a:p>
          <a:p>
            <a:pPr lvl="1"/>
            <a:r>
              <a:rPr lang="en-US" dirty="0"/>
              <a:t>Measurement Systems Analysis </a:t>
            </a:r>
          </a:p>
          <a:p>
            <a:pPr lvl="2">
              <a:spcBef>
                <a:spcPts val="0"/>
              </a:spcBef>
            </a:pPr>
            <a:r>
              <a:rPr lang="en-US" dirty="0"/>
              <a:t>Variable and/or Attribute Gage R&amp;R </a:t>
            </a:r>
          </a:p>
          <a:p>
            <a:pPr lvl="2">
              <a:spcBef>
                <a:spcPts val="0"/>
              </a:spcBef>
            </a:pPr>
            <a:r>
              <a:rPr lang="en-US" dirty="0"/>
              <a:t>Gage Linearity and Accuracy or Stability</a:t>
            </a:r>
            <a:endParaRPr lang="en-US" sz="2400" dirty="0"/>
          </a:p>
          <a:p>
            <a:pPr lvl="1"/>
            <a:r>
              <a:rPr lang="en-US" dirty="0"/>
              <a:t>Basic Control Charts</a:t>
            </a:r>
          </a:p>
          <a:p>
            <a:pPr lvl="1"/>
            <a:r>
              <a:rPr lang="en-US" dirty="0"/>
              <a:t>Process Capability (Cpk, Ppk) and Sigma Levels</a:t>
            </a:r>
          </a:p>
          <a:p>
            <a:pPr lvl="1"/>
            <a:r>
              <a:rPr lang="en-US" dirty="0"/>
              <a:t>Data Collection Plan</a:t>
            </a:r>
          </a:p>
        </p:txBody>
      </p:sp>
      <p:sp>
        <p:nvSpPr>
          <p:cNvPr id="7" name="Date Placeholder 6">
            <a:extLst>
              <a:ext uri="{FF2B5EF4-FFF2-40B4-BE49-F238E27FC236}">
                <a16:creationId xmlns:a16="http://schemas.microsoft.com/office/drawing/2014/main" id="{0336A191-BDE6-4656-9C0A-89D38B95F72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5FEFDBF-457B-4CB3-A399-E636F5DE3E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28ED4C6-918A-4820-9580-E62FBC4BB666}"/>
              </a:ext>
            </a:extLst>
          </p:cNvPr>
          <p:cNvSpPr>
            <a:spLocks noGrp="1"/>
          </p:cNvSpPr>
          <p:nvPr>
            <p:ph type="sldNum" sz="quarter" idx="4"/>
          </p:nvPr>
        </p:nvSpPr>
        <p:spPr/>
        <p:txBody>
          <a:bodyPr/>
          <a:lstStyle/>
          <a:p>
            <a:fld id="{28B83BC3-069B-46AF-A4E6-C99928E1A4FA}" type="slidenum">
              <a:rPr lang="en-US" smtClean="0"/>
              <a:pPr/>
              <a:t>33</a:t>
            </a:fld>
            <a:endParaRPr lang="en-US" dirty="0"/>
          </a:p>
        </p:txBody>
      </p:sp>
    </p:spTree>
    <p:custDataLst>
      <p:tags r:id="rId1"/>
    </p:custDataLst>
    <p:extLst>
      <p:ext uri="{BB962C8B-B14F-4D97-AF65-F5344CB8AC3E}">
        <p14:creationId xmlns:p14="http://schemas.microsoft.com/office/powerpoint/2010/main" val="57395503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Data</a:t>
            </a:r>
          </a:p>
        </p:txBody>
      </p:sp>
      <p:sp>
        <p:nvSpPr>
          <p:cNvPr id="3" name="Content Placeholder 2"/>
          <p:cNvSpPr>
            <a:spLocks noGrp="1"/>
          </p:cNvSpPr>
          <p:nvPr>
            <p:ph idx="1"/>
          </p:nvPr>
        </p:nvSpPr>
        <p:spPr/>
        <p:txBody>
          <a:bodyPr>
            <a:normAutofit/>
          </a:bodyPr>
          <a:lstStyle/>
          <a:p>
            <a:r>
              <a:rPr lang="en-US" dirty="0"/>
              <a:t>Nominal</a:t>
            </a:r>
          </a:p>
          <a:p>
            <a:pPr lvl="1"/>
            <a:r>
              <a:rPr lang="en-US" dirty="0"/>
              <a:t>Categorical data</a:t>
            </a:r>
          </a:p>
          <a:p>
            <a:pPr lvl="1"/>
            <a:r>
              <a:rPr lang="en-US" dirty="0"/>
              <a:t>Examples: a set of colors, the social security number</a:t>
            </a:r>
          </a:p>
          <a:p>
            <a:r>
              <a:rPr lang="en-US" dirty="0"/>
              <a:t>Ordinal</a:t>
            </a:r>
          </a:p>
          <a:p>
            <a:pPr lvl="1"/>
            <a:r>
              <a:rPr lang="en-US" dirty="0"/>
              <a:t>Rank-ordering data</a:t>
            </a:r>
          </a:p>
          <a:p>
            <a:pPr lvl="1"/>
            <a:r>
              <a:rPr lang="en-US" dirty="0"/>
              <a:t>Examples: the first, second place in a race, scores of exams</a:t>
            </a:r>
          </a:p>
          <a:p>
            <a:r>
              <a:rPr lang="en-US" dirty="0"/>
              <a:t>Interval</a:t>
            </a:r>
          </a:p>
          <a:p>
            <a:pPr lvl="1"/>
            <a:r>
              <a:rPr lang="en-US" dirty="0"/>
              <a:t>Equidistant data</a:t>
            </a:r>
          </a:p>
          <a:p>
            <a:pPr lvl="1"/>
            <a:r>
              <a:rPr lang="en-US" dirty="0"/>
              <a:t>Examples: temperature with Fahrenheit or Celsius scale</a:t>
            </a:r>
          </a:p>
          <a:p>
            <a:r>
              <a:rPr lang="en-US" dirty="0"/>
              <a:t>Ratio</a:t>
            </a:r>
          </a:p>
          <a:p>
            <a:pPr lvl="1"/>
            <a:r>
              <a:rPr lang="en-US" dirty="0"/>
              <a:t>The ratio between the magnitude of a continuous value and the unit value of the same category</a:t>
            </a:r>
          </a:p>
          <a:p>
            <a:pPr lvl="1"/>
            <a:r>
              <a:rPr lang="en-US" dirty="0"/>
              <a:t>Examples: weight, length, time</a:t>
            </a:r>
          </a:p>
          <a:p>
            <a:pPr lvl="1"/>
            <a:endParaRPr lang="en-US" dirty="0"/>
          </a:p>
          <a:p>
            <a:endParaRPr lang="en-US" dirty="0"/>
          </a:p>
        </p:txBody>
      </p:sp>
      <p:sp>
        <p:nvSpPr>
          <p:cNvPr id="9" name="Date Placeholder 8">
            <a:extLst>
              <a:ext uri="{FF2B5EF4-FFF2-40B4-BE49-F238E27FC236}">
                <a16:creationId xmlns:a16="http://schemas.microsoft.com/office/drawing/2014/main" id="{4D532FB2-4E39-4BD0-B513-01916930755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AE01882-F79A-4D4E-97ED-9C05E202A0B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3E43EE1-F898-4448-82DC-9DAB202E386A}"/>
              </a:ext>
            </a:extLst>
          </p:cNvPr>
          <p:cNvSpPr>
            <a:spLocks noGrp="1"/>
          </p:cNvSpPr>
          <p:nvPr>
            <p:ph type="sldNum" sz="quarter" idx="4"/>
          </p:nvPr>
        </p:nvSpPr>
        <p:spPr/>
        <p:txBody>
          <a:bodyPr/>
          <a:lstStyle/>
          <a:p>
            <a:fld id="{28B83BC3-069B-46AF-A4E6-C99928E1A4FA}" type="slidenum">
              <a:rPr lang="en-US" smtClean="0"/>
              <a:pPr/>
              <a:t>330</a:t>
            </a:fld>
            <a:endParaRPr lang="en-US" dirty="0"/>
          </a:p>
        </p:txBody>
      </p:sp>
    </p:spTree>
    <p:custDataLst>
      <p:tags r:id="rId1"/>
    </p:custDataLst>
    <p:extLst>
      <p:ext uri="{BB962C8B-B14F-4D97-AF65-F5344CB8AC3E}">
        <p14:creationId xmlns:p14="http://schemas.microsoft.com/office/powerpoint/2010/main" val="34612145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2.2.2 Descriptive Statistics</a:t>
            </a:r>
          </a:p>
        </p:txBody>
      </p:sp>
      <p:sp>
        <p:nvSpPr>
          <p:cNvPr id="8" name="Date Placeholder 7">
            <a:extLst>
              <a:ext uri="{FF2B5EF4-FFF2-40B4-BE49-F238E27FC236}">
                <a16:creationId xmlns:a16="http://schemas.microsoft.com/office/drawing/2014/main" id="{2A8816A9-EAD1-4FDB-BF55-2AF62EB0421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91678A0-119F-435D-9236-51623D0BB36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6FB2FD6-21E5-4231-AF77-0E5DFBB7447A}"/>
              </a:ext>
            </a:extLst>
          </p:cNvPr>
          <p:cNvSpPr>
            <a:spLocks noGrp="1"/>
          </p:cNvSpPr>
          <p:nvPr>
            <p:ph type="sldNum" sz="quarter" idx="4"/>
          </p:nvPr>
        </p:nvSpPr>
        <p:spPr/>
        <p:txBody>
          <a:bodyPr/>
          <a:lstStyle/>
          <a:p>
            <a:fld id="{28B83BC3-069B-46AF-A4E6-C99928E1A4FA}" type="slidenum">
              <a:rPr lang="en-US" smtClean="0"/>
              <a:pPr/>
              <a:t>331</a:t>
            </a:fld>
            <a:endParaRPr lang="en-US" dirty="0"/>
          </a:p>
        </p:txBody>
      </p:sp>
    </p:spTree>
    <p:custDataLst>
      <p:tags r:id="rId1"/>
    </p:custDataLst>
    <p:extLst>
      <p:ext uri="{BB962C8B-B14F-4D97-AF65-F5344CB8AC3E}">
        <p14:creationId xmlns:p14="http://schemas.microsoft.com/office/powerpoint/2010/main" val="23070711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Basics of Descriptive Statistics</a:t>
            </a:r>
          </a:p>
        </p:txBody>
      </p:sp>
      <p:sp>
        <p:nvSpPr>
          <p:cNvPr id="3" name="Content Placeholder 2"/>
          <p:cNvSpPr>
            <a:spLocks noGrp="1"/>
          </p:cNvSpPr>
          <p:nvPr>
            <p:ph idx="1"/>
          </p:nvPr>
        </p:nvSpPr>
        <p:spPr/>
        <p:txBody>
          <a:bodyPr>
            <a:normAutofit/>
          </a:bodyPr>
          <a:lstStyle/>
          <a:p>
            <a:r>
              <a:rPr lang="en-US" dirty="0"/>
              <a:t>Descriptive statistics provides a quantitative summary for the data collected.</a:t>
            </a:r>
          </a:p>
          <a:p>
            <a:endParaRPr lang="en-US" dirty="0"/>
          </a:p>
          <a:p>
            <a:r>
              <a:rPr lang="en-US" dirty="0"/>
              <a:t>It summarizes the main features of the collection of data.</a:t>
            </a:r>
          </a:p>
          <a:p>
            <a:pPr lvl="1"/>
            <a:r>
              <a:rPr lang="en-US" dirty="0"/>
              <a:t>Shape</a:t>
            </a:r>
          </a:p>
          <a:p>
            <a:pPr lvl="1"/>
            <a:r>
              <a:rPr lang="en-US" dirty="0"/>
              <a:t>Location</a:t>
            </a:r>
          </a:p>
          <a:p>
            <a:pPr lvl="1"/>
            <a:r>
              <a:rPr lang="en-US" dirty="0"/>
              <a:t>Spread</a:t>
            </a:r>
          </a:p>
          <a:p>
            <a:endParaRPr lang="en-US" dirty="0"/>
          </a:p>
          <a:p>
            <a:r>
              <a:rPr lang="en-US" dirty="0"/>
              <a:t>It is a presentation of data collected and it does </a:t>
            </a:r>
            <a:r>
              <a:rPr lang="en-US" i="1" dirty="0"/>
              <a:t>not</a:t>
            </a:r>
            <a:r>
              <a:rPr lang="en-US" dirty="0"/>
              <a:t> provide any inferences about a more general condition.</a:t>
            </a:r>
          </a:p>
        </p:txBody>
      </p:sp>
      <p:sp>
        <p:nvSpPr>
          <p:cNvPr id="9" name="Date Placeholder 8">
            <a:extLst>
              <a:ext uri="{FF2B5EF4-FFF2-40B4-BE49-F238E27FC236}">
                <a16:creationId xmlns:a16="http://schemas.microsoft.com/office/drawing/2014/main" id="{2C22341A-7999-4245-9B0C-53BDFC7DD29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604EB5E-B513-451E-B161-02547C2EAB7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1F3260E-C3DB-44E6-B15E-DBA9E672638D}"/>
              </a:ext>
            </a:extLst>
          </p:cNvPr>
          <p:cNvSpPr>
            <a:spLocks noGrp="1"/>
          </p:cNvSpPr>
          <p:nvPr>
            <p:ph type="sldNum" sz="quarter" idx="4"/>
          </p:nvPr>
        </p:nvSpPr>
        <p:spPr/>
        <p:txBody>
          <a:bodyPr/>
          <a:lstStyle/>
          <a:p>
            <a:fld id="{28B83BC3-069B-46AF-A4E6-C99928E1A4FA}" type="slidenum">
              <a:rPr lang="en-US" smtClean="0"/>
              <a:pPr/>
              <a:t>332</a:t>
            </a:fld>
            <a:endParaRPr lang="en-US" dirty="0"/>
          </a:p>
        </p:txBody>
      </p:sp>
    </p:spTree>
    <p:custDataLst>
      <p:tags r:id="rId1"/>
    </p:custDataLst>
    <p:extLst>
      <p:ext uri="{BB962C8B-B14F-4D97-AF65-F5344CB8AC3E}">
        <p14:creationId xmlns:p14="http://schemas.microsoft.com/office/powerpoint/2010/main" val="2901189140"/>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 </a:t>
            </a:r>
          </a:p>
        </p:txBody>
      </p:sp>
      <p:sp>
        <p:nvSpPr>
          <p:cNvPr id="3" name="Content Placeholder 2"/>
          <p:cNvSpPr>
            <a:spLocks noGrp="1"/>
          </p:cNvSpPr>
          <p:nvPr>
            <p:ph idx="1"/>
          </p:nvPr>
        </p:nvSpPr>
        <p:spPr/>
        <p:txBody>
          <a:bodyPr>
            <a:normAutofit/>
          </a:bodyPr>
          <a:lstStyle/>
          <a:p>
            <a:r>
              <a:rPr lang="en-US" b="1" dirty="0"/>
              <a:t>Distribution</a:t>
            </a:r>
            <a:r>
              <a:rPr lang="en-US" dirty="0"/>
              <a:t> is used to describe the shape of the data.</a:t>
            </a:r>
          </a:p>
          <a:p>
            <a:endParaRPr lang="en-US" dirty="0"/>
          </a:p>
          <a:p>
            <a:r>
              <a:rPr lang="en-US" dirty="0"/>
              <a:t>Distribution (also called frequency distribution) summarizes the frequency of an individual value or a range of values of a variable (either continuous or discrete).</a:t>
            </a:r>
          </a:p>
          <a:p>
            <a:endParaRPr lang="en-US" dirty="0"/>
          </a:p>
          <a:p>
            <a:r>
              <a:rPr lang="en-US" dirty="0"/>
              <a:t>Distribution is depicted as a table or graph.</a:t>
            </a:r>
          </a:p>
        </p:txBody>
      </p:sp>
      <p:sp>
        <p:nvSpPr>
          <p:cNvPr id="9" name="Date Placeholder 8">
            <a:extLst>
              <a:ext uri="{FF2B5EF4-FFF2-40B4-BE49-F238E27FC236}">
                <a16:creationId xmlns:a16="http://schemas.microsoft.com/office/drawing/2014/main" id="{4DCA4B46-8510-4331-832A-28FB309391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76C1D5E-42B9-4C34-B7FA-5E8034BD3FC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07DE36B-F982-48E3-B4E5-2236F9C301B6}"/>
              </a:ext>
            </a:extLst>
          </p:cNvPr>
          <p:cNvSpPr>
            <a:spLocks noGrp="1"/>
          </p:cNvSpPr>
          <p:nvPr>
            <p:ph type="sldNum" sz="quarter" idx="4"/>
          </p:nvPr>
        </p:nvSpPr>
        <p:spPr/>
        <p:txBody>
          <a:bodyPr/>
          <a:lstStyle/>
          <a:p>
            <a:fld id="{28B83BC3-069B-46AF-A4E6-C99928E1A4FA}" type="slidenum">
              <a:rPr lang="en-US" smtClean="0"/>
              <a:pPr/>
              <a:t>333</a:t>
            </a:fld>
            <a:endParaRPr lang="en-US" dirty="0"/>
          </a:p>
        </p:txBody>
      </p:sp>
    </p:spTree>
    <p:custDataLst>
      <p:tags r:id="rId1"/>
    </p:custDataLst>
    <p:extLst>
      <p:ext uri="{BB962C8B-B14F-4D97-AF65-F5344CB8AC3E}">
        <p14:creationId xmlns:p14="http://schemas.microsoft.com/office/powerpoint/2010/main" val="154261288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6" name="Content Placeholder 2"/>
          <p:cNvSpPr>
            <a:spLocks noGrp="1"/>
          </p:cNvSpPr>
          <p:nvPr>
            <p:ph idx="1"/>
          </p:nvPr>
        </p:nvSpPr>
        <p:spPr/>
        <p:txBody>
          <a:bodyPr>
            <a:normAutofit/>
          </a:bodyPr>
          <a:lstStyle/>
          <a:p>
            <a:r>
              <a:rPr lang="en-US" dirty="0"/>
              <a:t>Simple example of distribution</a:t>
            </a:r>
          </a:p>
          <a:p>
            <a:pPr lvl="1"/>
            <a:endParaRPr lang="en-US" dirty="0"/>
          </a:p>
          <a:p>
            <a:pPr lvl="1"/>
            <a:r>
              <a:rPr lang="en-US" dirty="0"/>
              <a:t>We are tossing a fair die. The possible value we obtain from each tossing is a value between 1 and 6.</a:t>
            </a:r>
          </a:p>
          <a:p>
            <a:pPr lvl="1"/>
            <a:endParaRPr lang="en-US" dirty="0"/>
          </a:p>
          <a:p>
            <a:pPr lvl="1"/>
            <a:r>
              <a:rPr lang="en-US" dirty="0"/>
              <a:t>Each value between 1 and 6 has a 1/6 chance to be hit for each tossing.</a:t>
            </a:r>
          </a:p>
          <a:p>
            <a:pPr lvl="1"/>
            <a:endParaRPr lang="en-US" dirty="0"/>
          </a:p>
          <a:p>
            <a:pPr lvl="1"/>
            <a:r>
              <a:rPr lang="en-US" dirty="0"/>
              <a:t>The distribution of this game describes the relationship between every possible value and the percentage of times the value is being hit (or count of times the value is being hit).</a:t>
            </a:r>
          </a:p>
          <a:p>
            <a:pPr lvl="1"/>
            <a:endParaRPr lang="en-US" sz="2000" dirty="0"/>
          </a:p>
          <a:p>
            <a:endParaRPr lang="en-US" dirty="0"/>
          </a:p>
        </p:txBody>
      </p:sp>
      <p:sp>
        <p:nvSpPr>
          <p:cNvPr id="9" name="Date Placeholder 8">
            <a:extLst>
              <a:ext uri="{FF2B5EF4-FFF2-40B4-BE49-F238E27FC236}">
                <a16:creationId xmlns:a16="http://schemas.microsoft.com/office/drawing/2014/main" id="{B5C1DC8D-2ADC-4C4C-8281-62015A856AA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F29A4F2-2683-4E56-8F40-6334E334626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F1F567C-E917-49FE-B43A-F5ED56B4D952}"/>
              </a:ext>
            </a:extLst>
          </p:cNvPr>
          <p:cNvSpPr>
            <a:spLocks noGrp="1"/>
          </p:cNvSpPr>
          <p:nvPr>
            <p:ph type="sldNum" sz="quarter" idx="4"/>
          </p:nvPr>
        </p:nvSpPr>
        <p:spPr/>
        <p:txBody>
          <a:bodyPr/>
          <a:lstStyle/>
          <a:p>
            <a:fld id="{28B83BC3-069B-46AF-A4E6-C99928E1A4FA}" type="slidenum">
              <a:rPr lang="en-US" smtClean="0"/>
              <a:pPr/>
              <a:t>334</a:t>
            </a:fld>
            <a:endParaRPr lang="en-US" dirty="0"/>
          </a:p>
        </p:txBody>
      </p:sp>
    </p:spTree>
    <p:custDataLst>
      <p:tags r:id="rId1"/>
    </p:custDataLst>
    <p:extLst>
      <p:ext uri="{BB962C8B-B14F-4D97-AF65-F5344CB8AC3E}">
        <p14:creationId xmlns:p14="http://schemas.microsoft.com/office/powerpoint/2010/main" val="23399698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the Data</a:t>
            </a:r>
          </a:p>
        </p:txBody>
      </p:sp>
      <p:sp>
        <p:nvSpPr>
          <p:cNvPr id="3" name="Content Placeholder 2"/>
          <p:cNvSpPr>
            <a:spLocks noGrp="1"/>
          </p:cNvSpPr>
          <p:nvPr>
            <p:ph idx="1"/>
          </p:nvPr>
        </p:nvSpPr>
        <p:spPr/>
        <p:txBody>
          <a:bodyPr>
            <a:normAutofit/>
          </a:bodyPr>
          <a:lstStyle/>
          <a:p>
            <a:r>
              <a:rPr lang="en-US" dirty="0"/>
              <a:t>Examples of continuous distribution</a:t>
            </a:r>
          </a:p>
          <a:p>
            <a:pPr lvl="1"/>
            <a:r>
              <a:rPr lang="en-US" dirty="0"/>
              <a:t>Normal Distribution</a:t>
            </a:r>
          </a:p>
          <a:p>
            <a:pPr lvl="1"/>
            <a:r>
              <a:rPr lang="en-US" dirty="0"/>
              <a:t>T distribution</a:t>
            </a:r>
          </a:p>
          <a:p>
            <a:pPr lvl="1"/>
            <a:r>
              <a:rPr lang="en-US" dirty="0"/>
              <a:t>Chi-square distribution</a:t>
            </a:r>
          </a:p>
          <a:p>
            <a:pPr lvl="1"/>
            <a:r>
              <a:rPr lang="en-US" dirty="0"/>
              <a:t>F distribution</a:t>
            </a:r>
          </a:p>
          <a:p>
            <a:endParaRPr lang="en-US" dirty="0"/>
          </a:p>
          <a:p>
            <a:r>
              <a:rPr lang="en-US" dirty="0"/>
              <a:t>Examples of discrete distribution</a:t>
            </a:r>
          </a:p>
          <a:p>
            <a:pPr lvl="1"/>
            <a:r>
              <a:rPr lang="en-US" dirty="0"/>
              <a:t>Binomial distribution</a:t>
            </a:r>
          </a:p>
          <a:p>
            <a:pPr lvl="1"/>
            <a:r>
              <a:rPr lang="en-US" dirty="0"/>
              <a:t>Poisson distribution</a:t>
            </a:r>
          </a:p>
          <a:p>
            <a:endParaRPr lang="en-US" dirty="0"/>
          </a:p>
        </p:txBody>
      </p:sp>
      <p:sp>
        <p:nvSpPr>
          <p:cNvPr id="9" name="Date Placeholder 8">
            <a:extLst>
              <a:ext uri="{FF2B5EF4-FFF2-40B4-BE49-F238E27FC236}">
                <a16:creationId xmlns:a16="http://schemas.microsoft.com/office/drawing/2014/main" id="{D0236D79-8A98-4BC1-9F1C-76E9BCA0FCA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844FA5-ABF6-4546-AE04-14BB23FD7BC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3C60A2-8DFC-4DBD-BAC9-5216A417FDAB}"/>
              </a:ext>
            </a:extLst>
          </p:cNvPr>
          <p:cNvSpPr>
            <a:spLocks noGrp="1"/>
          </p:cNvSpPr>
          <p:nvPr>
            <p:ph type="sldNum" sz="quarter" idx="4"/>
          </p:nvPr>
        </p:nvSpPr>
        <p:spPr/>
        <p:txBody>
          <a:bodyPr/>
          <a:lstStyle/>
          <a:p>
            <a:fld id="{28B83BC3-069B-46AF-A4E6-C99928E1A4FA}" type="slidenum">
              <a:rPr lang="en-US" smtClean="0"/>
              <a:pPr/>
              <a:t>335</a:t>
            </a:fld>
            <a:endParaRPr lang="en-US" dirty="0"/>
          </a:p>
        </p:txBody>
      </p:sp>
    </p:spTree>
    <p:custDataLst>
      <p:tags r:id="rId1"/>
    </p:custDataLst>
    <p:extLst>
      <p:ext uri="{BB962C8B-B14F-4D97-AF65-F5344CB8AC3E}">
        <p14:creationId xmlns:p14="http://schemas.microsoft.com/office/powerpoint/2010/main" val="1265112537"/>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the Data</a:t>
            </a:r>
          </a:p>
        </p:txBody>
      </p:sp>
      <p:sp>
        <p:nvSpPr>
          <p:cNvPr id="3" name="Content Placeholder 2"/>
          <p:cNvSpPr>
            <a:spLocks noGrp="1"/>
          </p:cNvSpPr>
          <p:nvPr>
            <p:ph idx="1"/>
          </p:nvPr>
        </p:nvSpPr>
        <p:spPr/>
        <p:txBody>
          <a:bodyPr>
            <a:normAutofit/>
          </a:bodyPr>
          <a:lstStyle/>
          <a:p>
            <a:r>
              <a:rPr lang="en-US" dirty="0"/>
              <a:t>The </a:t>
            </a:r>
            <a:r>
              <a:rPr lang="en-US" b="1" dirty="0"/>
              <a:t>location</a:t>
            </a:r>
            <a:r>
              <a:rPr lang="en-US" dirty="0"/>
              <a:t> (i.e. central tendency) of the data describes the value where the data tend to cluster around.</a:t>
            </a:r>
          </a:p>
          <a:p>
            <a:endParaRPr lang="en-US" dirty="0"/>
          </a:p>
          <a:p>
            <a:r>
              <a:rPr lang="en-US" dirty="0"/>
              <a:t>There are multiple measurements to capture the location of the data:</a:t>
            </a:r>
          </a:p>
          <a:p>
            <a:pPr lvl="1"/>
            <a:r>
              <a:rPr lang="en-US" dirty="0"/>
              <a:t>Mean</a:t>
            </a:r>
          </a:p>
          <a:p>
            <a:pPr lvl="1"/>
            <a:r>
              <a:rPr lang="en-US" dirty="0"/>
              <a:t>Median</a:t>
            </a:r>
          </a:p>
          <a:p>
            <a:pPr lvl="1"/>
            <a:r>
              <a:rPr lang="en-US" dirty="0"/>
              <a:t>Mode.</a:t>
            </a:r>
          </a:p>
          <a:p>
            <a:endParaRPr lang="en-US" dirty="0"/>
          </a:p>
        </p:txBody>
      </p:sp>
      <p:sp>
        <p:nvSpPr>
          <p:cNvPr id="9" name="Date Placeholder 8">
            <a:extLst>
              <a:ext uri="{FF2B5EF4-FFF2-40B4-BE49-F238E27FC236}">
                <a16:creationId xmlns:a16="http://schemas.microsoft.com/office/drawing/2014/main" id="{62DE611D-CCB4-42DC-911A-5BD4AD01D9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982342-78A8-4ED6-99A8-05C71B8DEAF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22A91E4-1A44-4DAB-A1E3-7A7E58058B6A}"/>
              </a:ext>
            </a:extLst>
          </p:cNvPr>
          <p:cNvSpPr>
            <a:spLocks noGrp="1"/>
          </p:cNvSpPr>
          <p:nvPr>
            <p:ph type="sldNum" sz="quarter" idx="4"/>
          </p:nvPr>
        </p:nvSpPr>
        <p:spPr/>
        <p:txBody>
          <a:bodyPr/>
          <a:lstStyle/>
          <a:p>
            <a:fld id="{28B83BC3-069B-46AF-A4E6-C99928E1A4FA}" type="slidenum">
              <a:rPr lang="en-US" smtClean="0"/>
              <a:pPr/>
              <a:t>336</a:t>
            </a:fld>
            <a:endParaRPr lang="en-US" dirty="0"/>
          </a:p>
        </p:txBody>
      </p:sp>
    </p:spTree>
    <p:custDataLst>
      <p:tags r:id="rId1"/>
    </p:custDataLst>
    <p:extLst>
      <p:ext uri="{BB962C8B-B14F-4D97-AF65-F5344CB8AC3E}">
        <p14:creationId xmlns:p14="http://schemas.microsoft.com/office/powerpoint/2010/main" val="4202896211"/>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Mean</a:t>
            </a:r>
          </a:p>
        </p:txBody>
      </p:sp>
      <p:sp>
        <p:nvSpPr>
          <p:cNvPr id="3" name="Content Placeholder 2"/>
          <p:cNvSpPr>
            <a:spLocks noGrp="1"/>
          </p:cNvSpPr>
          <p:nvPr>
            <p:ph idx="1"/>
          </p:nvPr>
        </p:nvSpPr>
        <p:spPr/>
        <p:txBody>
          <a:bodyPr>
            <a:normAutofit/>
          </a:bodyPr>
          <a:lstStyle/>
          <a:p>
            <a:r>
              <a:rPr lang="en-US" dirty="0"/>
              <a:t>The </a:t>
            </a:r>
            <a:r>
              <a:rPr lang="en-US" b="1" dirty="0"/>
              <a:t>mean</a:t>
            </a:r>
            <a:r>
              <a:rPr lang="en-US" dirty="0"/>
              <a:t> is the arithmetic average of a data set.</a:t>
            </a:r>
          </a:p>
          <a:p>
            <a:endParaRPr lang="en-US" dirty="0"/>
          </a:p>
          <a:p>
            <a:endParaRPr lang="en-US" dirty="0"/>
          </a:p>
          <a:p>
            <a:endParaRPr lang="en-US" dirty="0"/>
          </a:p>
          <a:p>
            <a:endParaRPr lang="en-US" dirty="0"/>
          </a:p>
          <a:p>
            <a:pPr marL="114300" indent="0">
              <a:buNone/>
            </a:pPr>
            <a:r>
              <a:rPr lang="en-US" i="1" dirty="0"/>
              <a:t>n</a:t>
            </a:r>
            <a:r>
              <a:rPr lang="en-US" dirty="0"/>
              <a:t> is the number of values in the data set</a:t>
            </a:r>
          </a:p>
          <a:p>
            <a:pPr marL="114300" indent="0">
              <a:buNone/>
            </a:pPr>
            <a:endParaRPr lang="en-US" dirty="0"/>
          </a:p>
          <a:p>
            <a:r>
              <a:rPr lang="en-US" dirty="0"/>
              <a:t>For example, we have a set of data: 2, 3, 5, 8, 5, and 9. The arithmetic mean of the data set is</a:t>
            </a:r>
          </a:p>
          <a:p>
            <a:pPr>
              <a:buNone/>
            </a:pPr>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236848"/>
              </p:ext>
            </p:extLst>
          </p:nvPr>
        </p:nvGraphicFramePr>
        <p:xfrm>
          <a:off x="2362200" y="1795780"/>
          <a:ext cx="2025650" cy="1252220"/>
        </p:xfrm>
        <a:graphic>
          <a:graphicData uri="http://schemas.openxmlformats.org/presentationml/2006/ole">
            <mc:AlternateContent xmlns:mc="http://schemas.openxmlformats.org/markup-compatibility/2006">
              <mc:Choice xmlns:v="urn:schemas-microsoft-com:vml" Requires="v">
                <p:oleObj name="Equation" r:id="rId4" imgW="698197" imgH="431613" progId="Equation.3">
                  <p:embed/>
                </p:oleObj>
              </mc:Choice>
              <mc:Fallback>
                <p:oleObj name="Equation" r:id="rId4" imgW="698197"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95780"/>
                        <a:ext cx="2025650" cy="1252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32499481"/>
              </p:ext>
            </p:extLst>
          </p:nvPr>
        </p:nvGraphicFramePr>
        <p:xfrm>
          <a:off x="2362200" y="5181600"/>
          <a:ext cx="3048000" cy="762000"/>
        </p:xfrm>
        <a:graphic>
          <a:graphicData uri="http://schemas.openxmlformats.org/presentationml/2006/ole">
            <mc:AlternateContent xmlns:mc="http://schemas.openxmlformats.org/markup-compatibility/2006">
              <mc:Choice xmlns:v="urn:schemas-microsoft-com:vml" Requires="v">
                <p:oleObj name="Equation" r:id="rId6" imgW="1574800" imgH="393700" progId="Equation.3">
                  <p:embed/>
                </p:oleObj>
              </mc:Choice>
              <mc:Fallback>
                <p:oleObj name="Equation" r:id="rId6" imgW="1574800" imgH="3937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5181600"/>
                        <a:ext cx="30480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Date Placeholder 10">
            <a:extLst>
              <a:ext uri="{FF2B5EF4-FFF2-40B4-BE49-F238E27FC236}">
                <a16:creationId xmlns:a16="http://schemas.microsoft.com/office/drawing/2014/main" id="{C036CC24-8477-4F94-AFB7-19523418B476}"/>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751AC87-47DA-42CF-8D35-5E11B4E93AF0}"/>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0B185D9E-F69D-4458-9BD0-1AEBFA7A6B03}"/>
              </a:ext>
            </a:extLst>
          </p:cNvPr>
          <p:cNvSpPr>
            <a:spLocks noGrp="1"/>
          </p:cNvSpPr>
          <p:nvPr>
            <p:ph type="sldNum" sz="quarter" idx="4"/>
          </p:nvPr>
        </p:nvSpPr>
        <p:spPr/>
        <p:txBody>
          <a:bodyPr/>
          <a:lstStyle/>
          <a:p>
            <a:fld id="{28B83BC3-069B-46AF-A4E6-C99928E1A4FA}" type="slidenum">
              <a:rPr lang="en-US" smtClean="0"/>
              <a:pPr/>
              <a:t>337</a:t>
            </a:fld>
            <a:endParaRPr lang="en-US" dirty="0"/>
          </a:p>
        </p:txBody>
      </p:sp>
    </p:spTree>
    <p:custDataLst>
      <p:tags r:id="rId1"/>
    </p:custDataLst>
    <p:extLst>
      <p:ext uri="{BB962C8B-B14F-4D97-AF65-F5344CB8AC3E}">
        <p14:creationId xmlns:p14="http://schemas.microsoft.com/office/powerpoint/2010/main" val="3499353003"/>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Median</a:t>
            </a:r>
          </a:p>
        </p:txBody>
      </p:sp>
      <p:sp>
        <p:nvSpPr>
          <p:cNvPr id="3" name="Content Placeholder 2"/>
          <p:cNvSpPr>
            <a:spLocks noGrp="1"/>
          </p:cNvSpPr>
          <p:nvPr>
            <p:ph idx="1"/>
          </p:nvPr>
        </p:nvSpPr>
        <p:spPr/>
        <p:txBody>
          <a:bodyPr>
            <a:normAutofit/>
          </a:bodyPr>
          <a:lstStyle/>
          <a:p>
            <a:r>
              <a:rPr lang="en-US" dirty="0"/>
              <a:t>The </a:t>
            </a:r>
            <a:r>
              <a:rPr lang="en-US" b="1" dirty="0"/>
              <a:t>median</a:t>
            </a:r>
            <a:r>
              <a:rPr lang="en-US" dirty="0"/>
              <a:t> is the middle value of the data set in numeric order.</a:t>
            </a:r>
          </a:p>
          <a:p>
            <a:endParaRPr lang="en-US" dirty="0"/>
          </a:p>
          <a:p>
            <a:r>
              <a:rPr lang="en-US" dirty="0"/>
              <a:t>It separates the finite set of data into two parts: one with values higher that the median and the other with values lower than the median.</a:t>
            </a:r>
          </a:p>
          <a:p>
            <a:endParaRPr lang="en-US" dirty="0"/>
          </a:p>
          <a:p>
            <a:r>
              <a:rPr lang="en-US" dirty="0"/>
              <a:t>For example, we have a set of data: 45, 32, 67, 12, 37, 54, and 28. The median is 37 since it is the middle value of the sorted list of values (i.e., 12, 28, 32, 37, 45, 54, and 67).</a:t>
            </a:r>
          </a:p>
          <a:p>
            <a:endParaRPr lang="en-US" dirty="0"/>
          </a:p>
        </p:txBody>
      </p:sp>
      <p:sp>
        <p:nvSpPr>
          <p:cNvPr id="9" name="Date Placeholder 8">
            <a:extLst>
              <a:ext uri="{FF2B5EF4-FFF2-40B4-BE49-F238E27FC236}">
                <a16:creationId xmlns:a16="http://schemas.microsoft.com/office/drawing/2014/main" id="{337D78C9-2A1E-4168-B7D7-8576D9859B4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87F58D2-176B-49A9-9B91-BBF9CC3AD9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12AE2F-8597-43EA-AC22-ADC9ED299003}"/>
              </a:ext>
            </a:extLst>
          </p:cNvPr>
          <p:cNvSpPr>
            <a:spLocks noGrp="1"/>
          </p:cNvSpPr>
          <p:nvPr>
            <p:ph type="sldNum" sz="quarter" idx="4"/>
          </p:nvPr>
        </p:nvSpPr>
        <p:spPr/>
        <p:txBody>
          <a:bodyPr/>
          <a:lstStyle/>
          <a:p>
            <a:fld id="{28B83BC3-069B-46AF-A4E6-C99928E1A4FA}" type="slidenum">
              <a:rPr lang="en-US" smtClean="0"/>
              <a:pPr/>
              <a:t>338</a:t>
            </a:fld>
            <a:endParaRPr lang="en-US" dirty="0"/>
          </a:p>
        </p:txBody>
      </p:sp>
    </p:spTree>
    <p:custDataLst>
      <p:tags r:id="rId1"/>
    </p:custDataLst>
    <p:extLst>
      <p:ext uri="{BB962C8B-B14F-4D97-AF65-F5344CB8AC3E}">
        <p14:creationId xmlns:p14="http://schemas.microsoft.com/office/powerpoint/2010/main" val="398679034"/>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a:t>
            </a:r>
          </a:p>
        </p:txBody>
      </p:sp>
      <p:sp>
        <p:nvSpPr>
          <p:cNvPr id="3" name="Content Placeholder 2"/>
          <p:cNvSpPr>
            <a:spLocks noGrp="1"/>
          </p:cNvSpPr>
          <p:nvPr>
            <p:ph idx="1"/>
          </p:nvPr>
        </p:nvSpPr>
        <p:spPr/>
        <p:txBody>
          <a:bodyPr>
            <a:normAutofit/>
          </a:bodyPr>
          <a:lstStyle/>
          <a:p>
            <a:r>
              <a:rPr lang="en-US" dirty="0"/>
              <a:t>The </a:t>
            </a:r>
            <a:r>
              <a:rPr lang="en-US" b="1" dirty="0"/>
              <a:t>mode</a:t>
            </a:r>
            <a:r>
              <a:rPr lang="en-US" dirty="0"/>
              <a:t> is the value that occurs most often in the data set.</a:t>
            </a:r>
          </a:p>
          <a:p>
            <a:endParaRPr lang="en-US" dirty="0"/>
          </a:p>
          <a:p>
            <a:r>
              <a:rPr lang="en-US" dirty="0"/>
              <a:t>If no number is repeated, there is no mode for the data set.</a:t>
            </a:r>
          </a:p>
          <a:p>
            <a:endParaRPr lang="en-US" dirty="0"/>
          </a:p>
          <a:p>
            <a:r>
              <a:rPr lang="en-US" dirty="0"/>
              <a:t>For example, we have a data set: 55, 23, 45, 45, 68, 34, 45, 55. The mode is 45 since it occurs most frequently.</a:t>
            </a:r>
          </a:p>
        </p:txBody>
      </p:sp>
      <p:sp>
        <p:nvSpPr>
          <p:cNvPr id="9" name="Date Placeholder 8">
            <a:extLst>
              <a:ext uri="{FF2B5EF4-FFF2-40B4-BE49-F238E27FC236}">
                <a16:creationId xmlns:a16="http://schemas.microsoft.com/office/drawing/2014/main" id="{D025E8E6-0410-479C-A42F-0DE8CC23D12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481FC0-0834-4A87-B987-189581AA4BD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6B449C2-6C29-406A-A423-7BEAB7E75F97}"/>
              </a:ext>
            </a:extLst>
          </p:cNvPr>
          <p:cNvSpPr>
            <a:spLocks noGrp="1"/>
          </p:cNvSpPr>
          <p:nvPr>
            <p:ph type="sldNum" sz="quarter" idx="4"/>
          </p:nvPr>
        </p:nvSpPr>
        <p:spPr/>
        <p:txBody>
          <a:bodyPr/>
          <a:lstStyle/>
          <a:p>
            <a:fld id="{28B83BC3-069B-46AF-A4E6-C99928E1A4FA}" type="slidenum">
              <a:rPr lang="en-US" smtClean="0"/>
              <a:pPr/>
              <a:t>339</a:t>
            </a:fld>
            <a:endParaRPr lang="en-US" dirty="0"/>
          </a:p>
        </p:txBody>
      </p:sp>
    </p:spTree>
    <p:custDataLst>
      <p:tags r:id="rId1"/>
    </p:custDataLst>
    <p:extLst>
      <p:ext uri="{BB962C8B-B14F-4D97-AF65-F5344CB8AC3E}">
        <p14:creationId xmlns:p14="http://schemas.microsoft.com/office/powerpoint/2010/main" val="16816245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Autofit/>
          </a:bodyPr>
          <a:lstStyle/>
          <a:p>
            <a:r>
              <a:rPr lang="en-US" dirty="0"/>
              <a:t>The </a:t>
            </a:r>
            <a:r>
              <a:rPr lang="en-US" b="1" dirty="0"/>
              <a:t>Analyze</a:t>
            </a:r>
            <a:r>
              <a:rPr lang="en-US" dirty="0"/>
              <a:t> phase is all about establishing verified drivers. </a:t>
            </a:r>
          </a:p>
          <a:p>
            <a:endParaRPr lang="en-US" dirty="0"/>
          </a:p>
          <a:p>
            <a:r>
              <a:rPr lang="en-US" dirty="0"/>
              <a:t>In the DMAIC methodology, the Analyze phase uses statistics and higher-order analytics to discover relationships between process performance and process inputs (in other words, what are the root causes or drivers of the improvement effort). </a:t>
            </a:r>
          </a:p>
          <a:p>
            <a:endParaRPr lang="en-US" dirty="0"/>
          </a:p>
          <a:p>
            <a:r>
              <a:rPr lang="en-US" dirty="0"/>
              <a:t>Ultimately, the Analyze phase establishes a reliable hypothesis for improvement solutions. </a:t>
            </a:r>
          </a:p>
          <a:p>
            <a:pPr lvl="1"/>
            <a:r>
              <a:rPr lang="en-US" dirty="0"/>
              <a:t>Establish the Transfer Function Y = f(x)</a:t>
            </a:r>
          </a:p>
          <a:p>
            <a:pPr lvl="1"/>
            <a:r>
              <a:rPr lang="en-US" dirty="0"/>
              <a:t>Validate the List of Critical x's and Impacts</a:t>
            </a:r>
          </a:p>
          <a:p>
            <a:pPr lvl="1"/>
            <a:r>
              <a:rPr lang="en-US" dirty="0"/>
              <a:t>Create a Beta Improvement Plan (e.g., pilot plan).</a:t>
            </a:r>
          </a:p>
          <a:p>
            <a:pPr lvl="3"/>
            <a:endParaRPr lang="en-US" sz="2400" dirty="0"/>
          </a:p>
        </p:txBody>
      </p:sp>
      <p:sp>
        <p:nvSpPr>
          <p:cNvPr id="7" name="Date Placeholder 6">
            <a:extLst>
              <a:ext uri="{FF2B5EF4-FFF2-40B4-BE49-F238E27FC236}">
                <a16:creationId xmlns:a16="http://schemas.microsoft.com/office/drawing/2014/main" id="{70AEE06F-AD6C-4C2F-920F-BEB5A0EB0B5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D322CB0-713D-4904-945D-27D2DB1EF46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3C3750E-83BC-4545-9441-663D5628AC0D}"/>
              </a:ext>
            </a:extLst>
          </p:cNvPr>
          <p:cNvSpPr>
            <a:spLocks noGrp="1"/>
          </p:cNvSpPr>
          <p:nvPr>
            <p:ph type="sldNum" sz="quarter" idx="4"/>
          </p:nvPr>
        </p:nvSpPr>
        <p:spPr/>
        <p:txBody>
          <a:bodyPr/>
          <a:lstStyle/>
          <a:p>
            <a:fld id="{28B83BC3-069B-46AF-A4E6-C99928E1A4FA}" type="slidenum">
              <a:rPr lang="en-US" smtClean="0"/>
              <a:pPr/>
              <a:t>34</a:t>
            </a:fld>
            <a:endParaRPr lang="en-US" dirty="0"/>
          </a:p>
        </p:txBody>
      </p:sp>
    </p:spTree>
    <p:custDataLst>
      <p:tags r:id="rId1"/>
    </p:custDataLst>
    <p:extLst>
      <p:ext uri="{BB962C8B-B14F-4D97-AF65-F5344CB8AC3E}">
        <p14:creationId xmlns:p14="http://schemas.microsoft.com/office/powerpoint/2010/main" val="256938356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the Data</a:t>
            </a:r>
          </a:p>
        </p:txBody>
      </p:sp>
      <p:sp>
        <p:nvSpPr>
          <p:cNvPr id="3" name="Content Placeholder 2"/>
          <p:cNvSpPr>
            <a:spLocks noGrp="1"/>
          </p:cNvSpPr>
          <p:nvPr>
            <p:ph idx="1"/>
          </p:nvPr>
        </p:nvSpPr>
        <p:spPr/>
        <p:txBody>
          <a:bodyPr>
            <a:normAutofit/>
          </a:bodyPr>
          <a:lstStyle/>
          <a:p>
            <a:r>
              <a:rPr lang="en-US" dirty="0"/>
              <a:t>The </a:t>
            </a:r>
            <a:r>
              <a:rPr lang="en-US" b="1" dirty="0"/>
              <a:t>spread</a:t>
            </a:r>
            <a:r>
              <a:rPr lang="en-US" dirty="0"/>
              <a:t> (i.e. variation) of the data describes the degree of data dispersing around the center value.</a:t>
            </a:r>
          </a:p>
          <a:p>
            <a:endParaRPr lang="en-US" dirty="0"/>
          </a:p>
          <a:p>
            <a:r>
              <a:rPr lang="en-US" dirty="0"/>
              <a:t>There are multiple measurements to capture the spread of the data:</a:t>
            </a:r>
          </a:p>
          <a:p>
            <a:pPr lvl="1"/>
            <a:r>
              <a:rPr lang="en-US" dirty="0"/>
              <a:t>Range</a:t>
            </a:r>
          </a:p>
          <a:p>
            <a:pPr lvl="1"/>
            <a:r>
              <a:rPr lang="en-US" dirty="0"/>
              <a:t>Variance</a:t>
            </a:r>
          </a:p>
          <a:p>
            <a:pPr lvl="1"/>
            <a:r>
              <a:rPr lang="en-US" dirty="0"/>
              <a:t>Standard Deviation.</a:t>
            </a:r>
          </a:p>
          <a:p>
            <a:endParaRPr lang="en-US" dirty="0"/>
          </a:p>
        </p:txBody>
      </p:sp>
      <p:sp>
        <p:nvSpPr>
          <p:cNvPr id="9" name="Date Placeholder 8">
            <a:extLst>
              <a:ext uri="{FF2B5EF4-FFF2-40B4-BE49-F238E27FC236}">
                <a16:creationId xmlns:a16="http://schemas.microsoft.com/office/drawing/2014/main" id="{2F794BA0-FEF2-41D8-B5CB-07E40863C17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33B3448-F939-4820-BFCD-8B9D4A10BE2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EEB4598-FAFD-4277-A028-99211A84A7B7}"/>
              </a:ext>
            </a:extLst>
          </p:cNvPr>
          <p:cNvSpPr>
            <a:spLocks noGrp="1"/>
          </p:cNvSpPr>
          <p:nvPr>
            <p:ph type="sldNum" sz="quarter" idx="4"/>
          </p:nvPr>
        </p:nvSpPr>
        <p:spPr/>
        <p:txBody>
          <a:bodyPr/>
          <a:lstStyle/>
          <a:p>
            <a:fld id="{28B83BC3-069B-46AF-A4E6-C99928E1A4FA}" type="slidenum">
              <a:rPr lang="en-US" smtClean="0"/>
              <a:pPr/>
              <a:t>340</a:t>
            </a:fld>
            <a:endParaRPr lang="en-US" dirty="0"/>
          </a:p>
        </p:txBody>
      </p:sp>
    </p:spTree>
    <p:custDataLst>
      <p:tags r:id="rId1"/>
    </p:custDataLst>
    <p:extLst>
      <p:ext uri="{BB962C8B-B14F-4D97-AF65-F5344CB8AC3E}">
        <p14:creationId xmlns:p14="http://schemas.microsoft.com/office/powerpoint/2010/main" val="1134554966"/>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Range</a:t>
            </a:r>
          </a:p>
        </p:txBody>
      </p:sp>
      <p:sp>
        <p:nvSpPr>
          <p:cNvPr id="3" name="Content Placeholder 2"/>
          <p:cNvSpPr>
            <a:spLocks noGrp="1"/>
          </p:cNvSpPr>
          <p:nvPr>
            <p:ph idx="1"/>
          </p:nvPr>
        </p:nvSpPr>
        <p:spPr/>
        <p:txBody>
          <a:bodyPr>
            <a:normAutofit/>
          </a:bodyPr>
          <a:lstStyle/>
          <a:p>
            <a:r>
              <a:rPr lang="en-US" dirty="0"/>
              <a:t>The </a:t>
            </a:r>
            <a:r>
              <a:rPr lang="en-US" b="1" dirty="0"/>
              <a:t>range</a:t>
            </a:r>
            <a:r>
              <a:rPr lang="en-US" dirty="0"/>
              <a:t> is the numeric difference between the greatest and smallest values in a data set.</a:t>
            </a:r>
          </a:p>
          <a:p>
            <a:endParaRPr lang="en-US" dirty="0"/>
          </a:p>
          <a:p>
            <a:r>
              <a:rPr lang="en-US" dirty="0"/>
              <a:t>Only two data values (i.e., the greatest and the smallest values) are accounted for calculating the range.</a:t>
            </a:r>
          </a:p>
          <a:p>
            <a:endParaRPr lang="en-US" dirty="0"/>
          </a:p>
          <a:p>
            <a:r>
              <a:rPr lang="en-US" dirty="0"/>
              <a:t>For example, we have a set of data: 34, 45, 23, 12, 32, 78, and 23. The range of the data is 78−12 = 66.</a:t>
            </a:r>
          </a:p>
        </p:txBody>
      </p:sp>
      <p:sp>
        <p:nvSpPr>
          <p:cNvPr id="9" name="Date Placeholder 8">
            <a:extLst>
              <a:ext uri="{FF2B5EF4-FFF2-40B4-BE49-F238E27FC236}">
                <a16:creationId xmlns:a16="http://schemas.microsoft.com/office/drawing/2014/main" id="{A619648D-BF54-46C4-AFE1-FB894BAA9AA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C80E21F-9BED-4F42-BA56-7C0036151E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612AD31-B2FE-47FC-BDE8-B03EA9565BEB}"/>
              </a:ext>
            </a:extLst>
          </p:cNvPr>
          <p:cNvSpPr>
            <a:spLocks noGrp="1"/>
          </p:cNvSpPr>
          <p:nvPr>
            <p:ph type="sldNum" sz="quarter" idx="4"/>
          </p:nvPr>
        </p:nvSpPr>
        <p:spPr/>
        <p:txBody>
          <a:bodyPr/>
          <a:lstStyle/>
          <a:p>
            <a:fld id="{28B83BC3-069B-46AF-A4E6-C99928E1A4FA}" type="slidenum">
              <a:rPr lang="en-US" smtClean="0"/>
              <a:pPr/>
              <a:t>341</a:t>
            </a:fld>
            <a:endParaRPr lang="en-US" dirty="0"/>
          </a:p>
        </p:txBody>
      </p:sp>
    </p:spTree>
    <p:custDataLst>
      <p:tags r:id="rId1"/>
    </p:custDataLst>
    <p:extLst>
      <p:ext uri="{BB962C8B-B14F-4D97-AF65-F5344CB8AC3E}">
        <p14:creationId xmlns:p14="http://schemas.microsoft.com/office/powerpoint/2010/main" val="2885525469"/>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a:t>
            </a:r>
          </a:p>
        </p:txBody>
      </p:sp>
      <p:sp>
        <p:nvSpPr>
          <p:cNvPr id="3" name="Content Placeholder 2"/>
          <p:cNvSpPr>
            <a:spLocks noGrp="1"/>
          </p:cNvSpPr>
          <p:nvPr>
            <p:ph idx="1"/>
          </p:nvPr>
        </p:nvSpPr>
        <p:spPr/>
        <p:txBody>
          <a:bodyPr>
            <a:normAutofit/>
          </a:bodyPr>
          <a:lstStyle/>
          <a:p>
            <a:r>
              <a:rPr lang="en-US" dirty="0"/>
              <a:t>The </a:t>
            </a:r>
            <a:r>
              <a:rPr lang="en-US" b="1" dirty="0"/>
              <a:t>variance</a:t>
            </a:r>
            <a:r>
              <a:rPr lang="en-US" dirty="0"/>
              <a:t> measures how far on average the data points spread out from the mean.</a:t>
            </a:r>
          </a:p>
          <a:p>
            <a:r>
              <a:rPr lang="en-US" dirty="0"/>
              <a:t>It is the average squared deviation of each value from its mean.</a:t>
            </a:r>
          </a:p>
          <a:p>
            <a:r>
              <a:rPr lang="en-US" dirty="0"/>
              <a:t>It is the square of the sample standard deviation.</a:t>
            </a:r>
          </a:p>
          <a:p>
            <a:r>
              <a:rPr lang="en-US" dirty="0"/>
              <a:t>All the data points are accounted for calculating the variance.</a:t>
            </a:r>
          </a:p>
        </p:txBody>
      </p:sp>
      <p:grpSp>
        <p:nvGrpSpPr>
          <p:cNvPr id="9" name="Group 8"/>
          <p:cNvGrpSpPr/>
          <p:nvPr/>
        </p:nvGrpSpPr>
        <p:grpSpPr>
          <a:xfrm>
            <a:off x="3327415" y="3429000"/>
            <a:ext cx="4724370" cy="2819401"/>
            <a:chOff x="1027113" y="3886200"/>
            <a:chExt cx="4132761" cy="2661548"/>
          </a:xfrm>
        </p:grpSpPr>
        <p:graphicFrame>
          <p:nvGraphicFramePr>
            <p:cNvPr id="5" name="Object 4"/>
            <p:cNvGraphicFramePr>
              <a:graphicFrameLocks noChangeAspect="1"/>
            </p:cNvGraphicFramePr>
            <p:nvPr/>
          </p:nvGraphicFramePr>
          <p:xfrm>
            <a:off x="1027113" y="3886200"/>
            <a:ext cx="2767012" cy="1057275"/>
          </p:xfrm>
          <a:graphic>
            <a:graphicData uri="http://schemas.openxmlformats.org/presentationml/2006/ole">
              <mc:AlternateContent xmlns:mc="http://schemas.openxmlformats.org/markup-compatibility/2006">
                <mc:Choice xmlns:v="urn:schemas-microsoft-com:vml" Requires="v">
                  <p:oleObj name="Equation" r:id="rId4" imgW="1129810" imgH="431613" progId="Equation.3">
                    <p:embed/>
                  </p:oleObj>
                </mc:Choice>
                <mc:Fallback>
                  <p:oleObj name="Equation" r:id="rId4" imgW="1129810"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7113" y="3886200"/>
                          <a:ext cx="2767012" cy="1057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1027113" y="4821337"/>
              <a:ext cx="772929" cy="377709"/>
            </a:xfrm>
            <a:prstGeom prst="rect">
              <a:avLst/>
            </a:prstGeom>
            <a:noFill/>
          </p:spPr>
          <p:txBody>
            <a:bodyPr wrap="none" rtlCol="0">
              <a:spAutoFit/>
            </a:bodyPr>
            <a:lstStyle/>
            <a:p>
              <a:r>
                <a:rPr lang="en-US" sz="2000" dirty="0"/>
                <a:t>where</a:t>
              </a:r>
            </a:p>
          </p:txBody>
        </p:sp>
        <p:sp>
          <p:nvSpPr>
            <p:cNvPr id="7" name="TextBox 6"/>
            <p:cNvSpPr txBox="1"/>
            <p:nvPr/>
          </p:nvSpPr>
          <p:spPr>
            <a:xfrm>
              <a:off x="1027113" y="5202337"/>
              <a:ext cx="4132761" cy="377709"/>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3075" name="Object 3"/>
            <p:cNvGraphicFramePr>
              <a:graphicFrameLocks noChangeAspect="1"/>
            </p:cNvGraphicFramePr>
            <p:nvPr>
              <p:extLst>
                <p:ext uri="{D42A27DB-BD31-4B8C-83A1-F6EECF244321}">
                  <p14:modId xmlns:p14="http://schemas.microsoft.com/office/powerpoint/2010/main" val="88548684"/>
                </p:ext>
              </p:extLst>
            </p:nvPr>
          </p:nvGraphicFramePr>
          <p:xfrm>
            <a:off x="1098550" y="5719267"/>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30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8550" y="5719267"/>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015D9301-8B2E-4BBD-B967-DBC07960F1A1}"/>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AE6B76EF-B1E7-41B0-9EB6-B3244C91FB81}"/>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340F9BD0-32A2-4B00-850F-41335B9DE742}"/>
              </a:ext>
            </a:extLst>
          </p:cNvPr>
          <p:cNvSpPr>
            <a:spLocks noGrp="1"/>
          </p:cNvSpPr>
          <p:nvPr>
            <p:ph type="sldNum" sz="quarter" idx="4"/>
          </p:nvPr>
        </p:nvSpPr>
        <p:spPr/>
        <p:txBody>
          <a:bodyPr/>
          <a:lstStyle/>
          <a:p>
            <a:fld id="{28B83BC3-069B-46AF-A4E6-C99928E1A4FA}" type="slidenum">
              <a:rPr lang="en-US" smtClean="0"/>
              <a:pPr/>
              <a:t>342</a:t>
            </a:fld>
            <a:endParaRPr lang="en-US" dirty="0"/>
          </a:p>
        </p:txBody>
      </p:sp>
    </p:spTree>
    <p:custDataLst>
      <p:tags r:id="rId1"/>
    </p:custDataLst>
    <p:extLst>
      <p:ext uri="{BB962C8B-B14F-4D97-AF65-F5344CB8AC3E}">
        <p14:creationId xmlns:p14="http://schemas.microsoft.com/office/powerpoint/2010/main" val="298984961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Deviation</a:t>
            </a:r>
          </a:p>
        </p:txBody>
      </p:sp>
      <p:sp>
        <p:nvSpPr>
          <p:cNvPr id="3" name="Content Placeholder 2"/>
          <p:cNvSpPr>
            <a:spLocks noGrp="1"/>
          </p:cNvSpPr>
          <p:nvPr>
            <p:ph idx="1"/>
          </p:nvPr>
        </p:nvSpPr>
        <p:spPr/>
        <p:txBody>
          <a:bodyPr>
            <a:normAutofit/>
          </a:bodyPr>
          <a:lstStyle/>
          <a:p>
            <a:r>
              <a:rPr lang="en-US" b="1" dirty="0"/>
              <a:t>Standard deviation </a:t>
            </a:r>
            <a:r>
              <a:rPr lang="en-US" dirty="0"/>
              <a:t>describes how far the data points spread away from the mean.</a:t>
            </a:r>
          </a:p>
          <a:p>
            <a:r>
              <a:rPr lang="en-US" dirty="0"/>
              <a:t>It has the same measurement units as the data itself.</a:t>
            </a:r>
          </a:p>
          <a:p>
            <a:r>
              <a:rPr lang="en-US" dirty="0"/>
              <a:t>It is simply the square root of the variance.</a:t>
            </a:r>
          </a:p>
          <a:p>
            <a:r>
              <a:rPr lang="en-US" dirty="0"/>
              <a:t>All the data points are accounted for calculating the standard deviation.</a:t>
            </a:r>
          </a:p>
          <a:p>
            <a:endParaRPr lang="en-US" dirty="0"/>
          </a:p>
        </p:txBody>
      </p:sp>
      <p:grpSp>
        <p:nvGrpSpPr>
          <p:cNvPr id="9" name="Group 8"/>
          <p:cNvGrpSpPr/>
          <p:nvPr/>
        </p:nvGrpSpPr>
        <p:grpSpPr>
          <a:xfrm>
            <a:off x="3327415" y="3505200"/>
            <a:ext cx="4724370" cy="2971800"/>
            <a:chOff x="914400" y="3733800"/>
            <a:chExt cx="4724370" cy="2971800"/>
          </a:xfrm>
        </p:grpSpPr>
        <p:graphicFrame>
          <p:nvGraphicFramePr>
            <p:cNvPr id="4098" name="Object 2"/>
            <p:cNvGraphicFramePr>
              <a:graphicFrameLocks noChangeAspect="1"/>
            </p:cNvGraphicFramePr>
            <p:nvPr/>
          </p:nvGraphicFramePr>
          <p:xfrm>
            <a:off x="914400" y="3733800"/>
            <a:ext cx="2922587" cy="1181100"/>
          </p:xfrm>
          <a:graphic>
            <a:graphicData uri="http://schemas.openxmlformats.org/presentationml/2006/ole">
              <mc:AlternateContent xmlns:mc="http://schemas.openxmlformats.org/markup-compatibility/2006">
                <mc:Choice xmlns:v="urn:schemas-microsoft-com:vml" Requires="v">
                  <p:oleObj name="Equation" r:id="rId4" imgW="1193800" imgH="482600" progId="Equation.3">
                    <p:embed/>
                  </p:oleObj>
                </mc:Choice>
                <mc:Fallback>
                  <p:oleObj name="Equation" r:id="rId4" imgW="1193800" imgH="482600" progId="Equation.3">
                    <p:embed/>
                    <p:pic>
                      <p:nvPicPr>
                        <p:cNvPr id="409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733800"/>
                          <a:ext cx="2922587"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914400" y="4953000"/>
              <a:ext cx="883575" cy="400110"/>
            </a:xfrm>
            <a:prstGeom prst="rect">
              <a:avLst/>
            </a:prstGeom>
            <a:noFill/>
          </p:spPr>
          <p:txBody>
            <a:bodyPr wrap="none" rtlCol="0">
              <a:spAutoFit/>
            </a:bodyPr>
            <a:lstStyle/>
            <a:p>
              <a:r>
                <a:rPr lang="en-US" sz="2000" dirty="0"/>
                <a:t>where</a:t>
              </a:r>
            </a:p>
          </p:txBody>
        </p:sp>
        <p:sp>
          <p:nvSpPr>
            <p:cNvPr id="7" name="TextBox 6"/>
            <p:cNvSpPr txBox="1"/>
            <p:nvPr/>
          </p:nvSpPr>
          <p:spPr>
            <a:xfrm>
              <a:off x="914400" y="5334000"/>
              <a:ext cx="4724370" cy="400110"/>
            </a:xfrm>
            <a:prstGeom prst="rect">
              <a:avLst/>
            </a:prstGeom>
            <a:noFill/>
          </p:spPr>
          <p:txBody>
            <a:bodyPr wrap="none" rtlCol="0">
              <a:spAutoFit/>
            </a:bodyPr>
            <a:lstStyle/>
            <a:p>
              <a:r>
                <a:rPr lang="en-US" sz="2000" i="1" dirty="0"/>
                <a:t>n</a:t>
              </a:r>
              <a:r>
                <a:rPr lang="en-US" sz="2000" dirty="0"/>
                <a:t> is the number of values in the data set</a:t>
              </a:r>
            </a:p>
          </p:txBody>
        </p:sp>
        <p:graphicFrame>
          <p:nvGraphicFramePr>
            <p:cNvPr id="8" name="Object 3"/>
            <p:cNvGraphicFramePr>
              <a:graphicFrameLocks noChangeAspect="1"/>
            </p:cNvGraphicFramePr>
            <p:nvPr>
              <p:extLst>
                <p:ext uri="{D42A27DB-BD31-4B8C-83A1-F6EECF244321}">
                  <p14:modId xmlns:p14="http://schemas.microsoft.com/office/powerpoint/2010/main" val="1226688397"/>
                </p:ext>
              </p:extLst>
            </p:nvPr>
          </p:nvGraphicFramePr>
          <p:xfrm>
            <a:off x="985837" y="5877119"/>
            <a:ext cx="1339850" cy="828481"/>
          </p:xfrm>
          <a:graphic>
            <a:graphicData uri="http://schemas.openxmlformats.org/presentationml/2006/ole">
              <mc:AlternateContent xmlns:mc="http://schemas.openxmlformats.org/markup-compatibility/2006">
                <mc:Choice xmlns:v="urn:schemas-microsoft-com:vml" Requires="v">
                  <p:oleObj name="Equation" r:id="rId6" imgW="698197" imgH="431613" progId="Equation.3">
                    <p:embed/>
                  </p:oleObj>
                </mc:Choice>
                <mc:Fallback>
                  <p:oleObj name="Equation" r:id="rId6" imgW="698197" imgH="431613" progId="Equation.3">
                    <p:embed/>
                    <p:pic>
                      <p:nvPicPr>
                        <p:cNvPr id="8"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5837" y="5877119"/>
                          <a:ext cx="1339850" cy="8284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9595C0D5-A171-49A8-AF4A-9E9597F6B966}"/>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20B78588-D4F4-43BD-B3FB-2A866033FF89}"/>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9FFC4127-94BC-4ED6-A42F-0AFEEE2E6AB3}"/>
              </a:ext>
            </a:extLst>
          </p:cNvPr>
          <p:cNvSpPr>
            <a:spLocks noGrp="1"/>
          </p:cNvSpPr>
          <p:nvPr>
            <p:ph type="sldNum" sz="quarter" idx="4"/>
          </p:nvPr>
        </p:nvSpPr>
        <p:spPr/>
        <p:txBody>
          <a:bodyPr/>
          <a:lstStyle/>
          <a:p>
            <a:fld id="{28B83BC3-069B-46AF-A4E6-C99928E1A4FA}" type="slidenum">
              <a:rPr lang="en-US" smtClean="0"/>
              <a:pPr/>
              <a:t>343</a:t>
            </a:fld>
            <a:endParaRPr lang="en-US" dirty="0"/>
          </a:p>
        </p:txBody>
      </p:sp>
    </p:spTree>
    <p:custDataLst>
      <p:tags r:id="rId1"/>
    </p:custDataLst>
    <p:extLst>
      <p:ext uri="{BB962C8B-B14F-4D97-AF65-F5344CB8AC3E}">
        <p14:creationId xmlns:p14="http://schemas.microsoft.com/office/powerpoint/2010/main" val="382545474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3352800"/>
            <a:ext cx="8991600" cy="993776"/>
          </a:xfrm>
        </p:spPr>
        <p:txBody>
          <a:bodyPr/>
          <a:lstStyle/>
          <a:p>
            <a:r>
              <a:rPr lang="en-US" dirty="0"/>
              <a:t>2.2.3 Normal Distribution &amp; Normality</a:t>
            </a:r>
          </a:p>
        </p:txBody>
      </p:sp>
      <p:sp>
        <p:nvSpPr>
          <p:cNvPr id="8" name="Date Placeholder 7">
            <a:extLst>
              <a:ext uri="{FF2B5EF4-FFF2-40B4-BE49-F238E27FC236}">
                <a16:creationId xmlns:a16="http://schemas.microsoft.com/office/drawing/2014/main" id="{5BB758B2-7728-4705-B439-280048E8A4C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15C5B61-53FC-471C-B63B-9D143316B04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B5A87CE-FED6-4817-A7BD-4D871EDB429E}"/>
              </a:ext>
            </a:extLst>
          </p:cNvPr>
          <p:cNvSpPr>
            <a:spLocks noGrp="1"/>
          </p:cNvSpPr>
          <p:nvPr>
            <p:ph type="sldNum" sz="quarter" idx="4"/>
          </p:nvPr>
        </p:nvSpPr>
        <p:spPr/>
        <p:txBody>
          <a:bodyPr/>
          <a:lstStyle/>
          <a:p>
            <a:fld id="{28B83BC3-069B-46AF-A4E6-C99928E1A4FA}" type="slidenum">
              <a:rPr lang="en-US" smtClean="0"/>
              <a:pPr/>
              <a:t>344</a:t>
            </a:fld>
            <a:endParaRPr lang="en-US" dirty="0"/>
          </a:p>
        </p:txBody>
      </p:sp>
    </p:spTree>
    <p:custDataLst>
      <p:tags r:id="rId1"/>
    </p:custDataLst>
    <p:extLst>
      <p:ext uri="{BB962C8B-B14F-4D97-AF65-F5344CB8AC3E}">
        <p14:creationId xmlns:p14="http://schemas.microsoft.com/office/powerpoint/2010/main" val="336443518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Normal Distribution?</a:t>
            </a:r>
          </a:p>
        </p:txBody>
      </p:sp>
      <p:sp>
        <p:nvSpPr>
          <p:cNvPr id="3" name="Content Placeholder 2"/>
          <p:cNvSpPr>
            <a:spLocks noGrp="1"/>
          </p:cNvSpPr>
          <p:nvPr>
            <p:ph idx="1"/>
          </p:nvPr>
        </p:nvSpPr>
        <p:spPr/>
        <p:txBody>
          <a:bodyPr>
            <a:normAutofit/>
          </a:bodyPr>
          <a:lstStyle/>
          <a:p>
            <a:r>
              <a:rPr lang="en-US" dirty="0"/>
              <a:t>The </a:t>
            </a:r>
            <a:r>
              <a:rPr lang="en-US" b="1" dirty="0"/>
              <a:t>normal distribution </a:t>
            </a:r>
            <a:r>
              <a:rPr lang="en-US" dirty="0"/>
              <a:t>is a probability distribution of a continuous random variable whose values spread symmetrically around the mean.</a:t>
            </a:r>
          </a:p>
          <a:p>
            <a:endParaRPr lang="en-US" dirty="0"/>
          </a:p>
          <a:p>
            <a:r>
              <a:rPr lang="en-US" dirty="0"/>
              <a:t>A normal distribution can be completely described by using its mean (</a:t>
            </a:r>
            <a:r>
              <a:rPr lang="el-GR" dirty="0"/>
              <a:t>μ</a:t>
            </a:r>
            <a:r>
              <a:rPr lang="en-US" dirty="0"/>
              <a:t>) and variance (</a:t>
            </a:r>
            <a:r>
              <a:rPr lang="el-GR" dirty="0"/>
              <a:t>σ</a:t>
            </a:r>
            <a:r>
              <a:rPr lang="en-US" baseline="30000" dirty="0"/>
              <a:t>2</a:t>
            </a:r>
            <a:r>
              <a:rPr lang="en-US" dirty="0"/>
              <a:t>).</a:t>
            </a:r>
          </a:p>
          <a:p>
            <a:endParaRPr lang="en-US" dirty="0"/>
          </a:p>
          <a:p>
            <a:r>
              <a:rPr lang="en-US" dirty="0"/>
              <a:t>When a variable x is normally distributed, we denote x ~ N(</a:t>
            </a:r>
            <a:r>
              <a:rPr lang="el-GR" dirty="0"/>
              <a:t>μ</a:t>
            </a:r>
            <a:r>
              <a:rPr lang="en-US" dirty="0"/>
              <a:t>, </a:t>
            </a:r>
            <a:r>
              <a:rPr lang="el-GR" dirty="0"/>
              <a:t>σ</a:t>
            </a:r>
            <a:r>
              <a:rPr lang="en-US" baseline="30000" dirty="0"/>
              <a:t>2</a:t>
            </a:r>
            <a:r>
              <a:rPr lang="en-US" dirty="0"/>
              <a:t>).</a:t>
            </a:r>
          </a:p>
          <a:p>
            <a:endParaRPr lang="en-US" dirty="0"/>
          </a:p>
        </p:txBody>
      </p:sp>
      <p:sp>
        <p:nvSpPr>
          <p:cNvPr id="9" name="Date Placeholder 8">
            <a:extLst>
              <a:ext uri="{FF2B5EF4-FFF2-40B4-BE49-F238E27FC236}">
                <a16:creationId xmlns:a16="http://schemas.microsoft.com/office/drawing/2014/main" id="{8DC71BBD-2092-4616-88B8-D754C399869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B3B036A-7E43-4A7E-B2E7-00464A7C564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8418993-A0B0-41CD-8EEE-B602B3146330}"/>
              </a:ext>
            </a:extLst>
          </p:cNvPr>
          <p:cNvSpPr>
            <a:spLocks noGrp="1"/>
          </p:cNvSpPr>
          <p:nvPr>
            <p:ph type="sldNum" sz="quarter" idx="4"/>
          </p:nvPr>
        </p:nvSpPr>
        <p:spPr/>
        <p:txBody>
          <a:bodyPr/>
          <a:lstStyle/>
          <a:p>
            <a:fld id="{28B83BC3-069B-46AF-A4E6-C99928E1A4FA}" type="slidenum">
              <a:rPr lang="en-US" smtClean="0"/>
              <a:pPr/>
              <a:t>345</a:t>
            </a:fld>
            <a:endParaRPr lang="en-US" dirty="0"/>
          </a:p>
        </p:txBody>
      </p:sp>
    </p:spTree>
    <p:custDataLst>
      <p:tags r:id="rId1"/>
    </p:custDataLst>
    <p:extLst>
      <p:ext uri="{BB962C8B-B14F-4D97-AF65-F5344CB8AC3E}">
        <p14:creationId xmlns:p14="http://schemas.microsoft.com/office/powerpoint/2010/main" val="2862309901"/>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Distribution</a:t>
            </a:r>
          </a:p>
        </p:txBody>
      </p:sp>
      <p:sp>
        <p:nvSpPr>
          <p:cNvPr id="3" name="Content Placeholder 2"/>
          <p:cNvSpPr>
            <a:spLocks noGrp="1"/>
          </p:cNvSpPr>
          <p:nvPr>
            <p:ph idx="1"/>
          </p:nvPr>
        </p:nvSpPr>
        <p:spPr/>
        <p:txBody>
          <a:bodyPr>
            <a:normAutofit/>
          </a:bodyPr>
          <a:lstStyle/>
          <a:p>
            <a:r>
              <a:rPr lang="en-US" dirty="0"/>
              <a:t>The</a:t>
            </a:r>
            <a:r>
              <a:rPr lang="en-US" b="1" dirty="0"/>
              <a:t> Z distribution </a:t>
            </a:r>
            <a:r>
              <a:rPr lang="en-US" dirty="0"/>
              <a:t>is the simplest normal distribution with the mean equal to zero and the variance equal to one.</a:t>
            </a:r>
          </a:p>
          <a:p>
            <a:r>
              <a:rPr lang="en-US" dirty="0"/>
              <a:t>Any normal distribution can be transferred to a Z distribution by applying</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844909897"/>
              </p:ext>
            </p:extLst>
          </p:nvPr>
        </p:nvGraphicFramePr>
        <p:xfrm>
          <a:off x="2362200" y="2895600"/>
          <a:ext cx="1676400" cy="1082675"/>
        </p:xfrm>
        <a:graphic>
          <a:graphicData uri="http://schemas.openxmlformats.org/presentationml/2006/ole">
            <mc:AlternateContent xmlns:mc="http://schemas.openxmlformats.org/markup-compatibility/2006">
              <mc:Choice xmlns:v="urn:schemas-microsoft-com:vml" Requires="v">
                <p:oleObj name="Equation" r:id="rId4" imgW="609336" imgH="393529" progId="Equation.3">
                  <p:embed/>
                </p:oleObj>
              </mc:Choice>
              <mc:Fallback>
                <p:oleObj name="Equation" r:id="rId4" imgW="6093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895600"/>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4343400"/>
            <a:ext cx="883575" cy="400110"/>
          </a:xfrm>
          <a:prstGeom prst="rect">
            <a:avLst/>
          </a:prstGeom>
          <a:noFill/>
        </p:spPr>
        <p:txBody>
          <a:bodyPr wrap="none" rtlCol="0">
            <a:spAutoFit/>
          </a:bodyPr>
          <a:lstStyle/>
          <a:p>
            <a:r>
              <a:rPr lang="en-US" sz="2000" dirty="0"/>
              <a:t>where</a:t>
            </a:r>
            <a:endParaRPr lang="en-US" dirty="0"/>
          </a:p>
        </p:txBody>
      </p:sp>
      <p:graphicFrame>
        <p:nvGraphicFramePr>
          <p:cNvPr id="8" name="Object 7"/>
          <p:cNvGraphicFramePr>
            <a:graphicFrameLocks noChangeAspect="1"/>
          </p:cNvGraphicFramePr>
          <p:nvPr>
            <p:extLst>
              <p:ext uri="{D42A27DB-BD31-4B8C-83A1-F6EECF244321}">
                <p14:modId xmlns:p14="http://schemas.microsoft.com/office/powerpoint/2010/main" val="4120962960"/>
              </p:ext>
            </p:extLst>
          </p:nvPr>
        </p:nvGraphicFramePr>
        <p:xfrm>
          <a:off x="2362200" y="4876800"/>
          <a:ext cx="2209800" cy="621506"/>
        </p:xfrm>
        <a:graphic>
          <a:graphicData uri="http://schemas.openxmlformats.org/presentationml/2006/ole">
            <mc:AlternateContent xmlns:mc="http://schemas.openxmlformats.org/markup-compatibility/2006">
              <mc:Choice xmlns:v="urn:schemas-microsoft-com:vml" Requires="v">
                <p:oleObj name="Equation" r:id="rId6" imgW="812447" imgH="228501" progId="Equation.3">
                  <p:embed/>
                </p:oleObj>
              </mc:Choice>
              <mc:Fallback>
                <p:oleObj name="Equation" r:id="rId6" imgW="812447" imgH="228501"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4876800"/>
                        <a:ext cx="2209800" cy="6215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148" name="Object 4"/>
          <p:cNvGraphicFramePr>
            <a:graphicFrameLocks noChangeAspect="1"/>
          </p:cNvGraphicFramePr>
          <p:nvPr>
            <p:extLst>
              <p:ext uri="{D42A27DB-BD31-4B8C-83A1-F6EECF244321}">
                <p14:modId xmlns:p14="http://schemas.microsoft.com/office/powerpoint/2010/main" val="3363701786"/>
              </p:ext>
            </p:extLst>
          </p:nvPr>
        </p:nvGraphicFramePr>
        <p:xfrm>
          <a:off x="5334000" y="4946253"/>
          <a:ext cx="1036637" cy="482600"/>
        </p:xfrm>
        <a:graphic>
          <a:graphicData uri="http://schemas.openxmlformats.org/presentationml/2006/ole">
            <mc:AlternateContent xmlns:mc="http://schemas.openxmlformats.org/markup-compatibility/2006">
              <mc:Choice xmlns:v="urn:schemas-microsoft-com:vml" Requires="v">
                <p:oleObj name="Equation" r:id="rId8" imgW="380670" imgH="177646" progId="Equation.3">
                  <p:embed/>
                </p:oleObj>
              </mc:Choice>
              <mc:Fallback>
                <p:oleObj name="Equation" r:id="rId8" imgW="380670" imgH="177646" progId="Equation.3">
                  <p:embed/>
                  <p:pic>
                    <p:nvPicPr>
                      <p:cNvPr id="61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946253"/>
                        <a:ext cx="1036637"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e Placeholder 11">
            <a:extLst>
              <a:ext uri="{FF2B5EF4-FFF2-40B4-BE49-F238E27FC236}">
                <a16:creationId xmlns:a16="http://schemas.microsoft.com/office/drawing/2014/main" id="{B902C6F0-21EA-4646-8E63-32206D2D359C}"/>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DE3CE518-CE6C-45A3-B21E-F854F6149900}"/>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735ED0E5-E69F-4476-A088-064F58A2913B}"/>
              </a:ext>
            </a:extLst>
          </p:cNvPr>
          <p:cNvSpPr>
            <a:spLocks noGrp="1"/>
          </p:cNvSpPr>
          <p:nvPr>
            <p:ph type="sldNum" sz="quarter" idx="4"/>
          </p:nvPr>
        </p:nvSpPr>
        <p:spPr/>
        <p:txBody>
          <a:bodyPr/>
          <a:lstStyle/>
          <a:p>
            <a:fld id="{28B83BC3-069B-46AF-A4E6-C99928E1A4FA}" type="slidenum">
              <a:rPr lang="en-US" smtClean="0"/>
              <a:pPr/>
              <a:t>346</a:t>
            </a:fld>
            <a:endParaRPr lang="en-US" dirty="0"/>
          </a:p>
        </p:txBody>
      </p:sp>
    </p:spTree>
    <p:custDataLst>
      <p:tags r:id="rId1"/>
    </p:custDataLst>
    <p:extLst>
      <p:ext uri="{BB962C8B-B14F-4D97-AF65-F5344CB8AC3E}">
        <p14:creationId xmlns:p14="http://schemas.microsoft.com/office/powerpoint/2010/main" val="607523903"/>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Z Score</a:t>
            </a:r>
          </a:p>
        </p:txBody>
      </p:sp>
      <p:sp>
        <p:nvSpPr>
          <p:cNvPr id="3" name="Content Placeholder 2"/>
          <p:cNvSpPr>
            <a:spLocks noGrp="1"/>
          </p:cNvSpPr>
          <p:nvPr>
            <p:ph idx="1"/>
          </p:nvPr>
        </p:nvSpPr>
        <p:spPr/>
        <p:txBody>
          <a:bodyPr>
            <a:normAutofit/>
          </a:bodyPr>
          <a:lstStyle/>
          <a:p>
            <a:r>
              <a:rPr lang="en-US" dirty="0"/>
              <a:t>The</a:t>
            </a:r>
            <a:r>
              <a:rPr lang="en-US" b="1" dirty="0"/>
              <a:t> Z Score </a:t>
            </a:r>
            <a:r>
              <a:rPr lang="en-US" dirty="0"/>
              <a:t>is the measure of how many standard deviations an observation is above or below the mean. </a:t>
            </a:r>
          </a:p>
          <a:p>
            <a:r>
              <a:rPr lang="en-US" dirty="0"/>
              <a:t>Positive Z Scores indicate the observation is above the mean or “right of the mean”.</a:t>
            </a:r>
          </a:p>
          <a:p>
            <a:r>
              <a:rPr lang="en-US" dirty="0"/>
              <a:t>Negative Z Scores indicate the observation is below the mean of “left of the mean”</a:t>
            </a:r>
          </a:p>
          <a:p>
            <a:r>
              <a:rPr lang="en-US" dirty="0"/>
              <a:t>Calculate Z Score using the formula below:</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20964282"/>
              </p:ext>
            </p:extLst>
          </p:nvPr>
        </p:nvGraphicFramePr>
        <p:xfrm>
          <a:off x="2362200" y="4251326"/>
          <a:ext cx="1676400" cy="1082675"/>
        </p:xfrm>
        <a:graphic>
          <a:graphicData uri="http://schemas.openxmlformats.org/presentationml/2006/ole">
            <mc:AlternateContent xmlns:mc="http://schemas.openxmlformats.org/markup-compatibility/2006">
              <mc:Choice xmlns:v="urn:schemas-microsoft-com:vml" Requires="v">
                <p:oleObj name="Equation" r:id="rId4" imgW="609480" imgH="393480" progId="Equation.3">
                  <p:embed/>
                </p:oleObj>
              </mc:Choice>
              <mc:Fallback>
                <p:oleObj name="Equation" r:id="rId4" imgW="609480" imgH="393480" progId="Equation.3">
                  <p:embed/>
                  <p:pic>
                    <p:nvPicPr>
                      <p:cNvPr id="5" name="Object 4"/>
                      <p:cNvPicPr>
                        <a:picLocks noChangeAspect="1" noChangeArrowheads="1"/>
                      </p:cNvPicPr>
                      <p:nvPr/>
                    </p:nvPicPr>
                    <p:blipFill>
                      <a:blip r:embed="rId5"/>
                      <a:srcRect/>
                      <a:stretch>
                        <a:fillRect/>
                      </a:stretch>
                    </p:blipFill>
                    <p:spPr bwMode="auto">
                      <a:xfrm>
                        <a:off x="2362200" y="4251326"/>
                        <a:ext cx="1676400" cy="1082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5257800"/>
            <a:ext cx="883575" cy="400110"/>
          </a:xfrm>
          <a:prstGeom prst="rect">
            <a:avLst/>
          </a:prstGeom>
          <a:noFill/>
        </p:spPr>
        <p:txBody>
          <a:bodyPr wrap="none" rtlCol="0">
            <a:spAutoFit/>
          </a:bodyPr>
          <a:lstStyle/>
          <a:p>
            <a:r>
              <a:rPr lang="en-US" sz="2000" dirty="0"/>
              <a:t>where</a:t>
            </a:r>
            <a:endParaRPr lang="en-US" dirty="0"/>
          </a:p>
        </p:txBody>
      </p:sp>
      <p:sp>
        <p:nvSpPr>
          <p:cNvPr id="7" name="Rectangle 6"/>
          <p:cNvSpPr/>
          <p:nvPr/>
        </p:nvSpPr>
        <p:spPr>
          <a:xfrm>
            <a:off x="2362200" y="5572781"/>
            <a:ext cx="4267200" cy="769441"/>
          </a:xfrm>
          <a:prstGeom prst="rect">
            <a:avLst/>
          </a:prstGeom>
        </p:spPr>
        <p:txBody>
          <a:bodyPr wrap="square">
            <a:spAutoFit/>
          </a:bodyPr>
          <a:lstStyle/>
          <a:p>
            <a:r>
              <a:rPr lang="en-US" sz="1600" dirty="0"/>
              <a:t>x</a:t>
            </a:r>
            <a:r>
              <a:rPr lang="en-US" sz="1400" dirty="0"/>
              <a:t> is the observation</a:t>
            </a:r>
          </a:p>
          <a:p>
            <a:r>
              <a:rPr lang="en-US" sz="1400" dirty="0"/>
              <a:t>μ is the mean of the population</a:t>
            </a:r>
          </a:p>
          <a:p>
            <a:r>
              <a:rPr lang="en-US" sz="1400" dirty="0"/>
              <a:t>σ is the standard deviation of the population</a:t>
            </a:r>
          </a:p>
        </p:txBody>
      </p:sp>
      <p:sp>
        <p:nvSpPr>
          <p:cNvPr id="12" name="Date Placeholder 11">
            <a:extLst>
              <a:ext uri="{FF2B5EF4-FFF2-40B4-BE49-F238E27FC236}">
                <a16:creationId xmlns:a16="http://schemas.microsoft.com/office/drawing/2014/main" id="{624D71D5-3AC1-4092-AF91-87553AD5684F}"/>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F569869C-E3AA-49F2-AF24-C4B3A90BA2C5}"/>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9826390C-F96F-4871-B3B0-90F11FCA55B7}"/>
              </a:ext>
            </a:extLst>
          </p:cNvPr>
          <p:cNvSpPr>
            <a:spLocks noGrp="1"/>
          </p:cNvSpPr>
          <p:nvPr>
            <p:ph type="sldNum" sz="quarter" idx="4"/>
          </p:nvPr>
        </p:nvSpPr>
        <p:spPr/>
        <p:txBody>
          <a:bodyPr/>
          <a:lstStyle/>
          <a:p>
            <a:fld id="{28B83BC3-069B-46AF-A4E6-C99928E1A4FA}" type="slidenum">
              <a:rPr lang="en-US" smtClean="0"/>
              <a:pPr/>
              <a:t>347</a:t>
            </a:fld>
            <a:endParaRPr lang="en-US" dirty="0"/>
          </a:p>
        </p:txBody>
      </p:sp>
    </p:spTree>
    <p:custDataLst>
      <p:tags r:id="rId1"/>
    </p:custDataLst>
    <p:extLst>
      <p:ext uri="{BB962C8B-B14F-4D97-AF65-F5344CB8AC3E}">
        <p14:creationId xmlns:p14="http://schemas.microsoft.com/office/powerpoint/2010/main" val="100195557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Shape of Normal Distribution</a:t>
            </a:r>
          </a:p>
        </p:txBody>
      </p:sp>
      <p:sp>
        <p:nvSpPr>
          <p:cNvPr id="3" name="Content Placeholder 2"/>
          <p:cNvSpPr>
            <a:spLocks noGrp="1"/>
          </p:cNvSpPr>
          <p:nvPr>
            <p:ph idx="1"/>
          </p:nvPr>
        </p:nvSpPr>
        <p:spPr/>
        <p:txBody>
          <a:bodyPr>
            <a:normAutofit/>
          </a:bodyPr>
          <a:lstStyle/>
          <a:p>
            <a:r>
              <a:rPr lang="en-US" dirty="0"/>
              <a:t>The probability density function curve of normal distribution is bell-shaped.</a:t>
            </a:r>
          </a:p>
          <a:p>
            <a:r>
              <a:rPr lang="en-US" dirty="0"/>
              <a:t>Probability density function of normal distribution</a:t>
            </a:r>
            <a:endParaRPr lang="en-US" sz="2800" dirty="0"/>
          </a:p>
        </p:txBody>
      </p:sp>
      <p:pic>
        <p:nvPicPr>
          <p:cNvPr id="5122" name="Picture 2"/>
          <p:cNvPicPr>
            <a:picLocks noChangeAspect="1" noChangeArrowheads="1"/>
          </p:cNvPicPr>
          <p:nvPr/>
        </p:nvPicPr>
        <p:blipFill>
          <a:blip r:embed="rId4" cstate="print"/>
          <a:srcRect/>
          <a:stretch>
            <a:fillRect/>
          </a:stretch>
        </p:blipFill>
        <p:spPr bwMode="auto">
          <a:xfrm>
            <a:off x="4170364" y="3505200"/>
            <a:ext cx="3881436" cy="2780730"/>
          </a:xfrm>
          <a:prstGeom prst="rect">
            <a:avLst/>
          </a:prstGeom>
          <a:noFill/>
          <a:ln w="9525">
            <a:noFill/>
            <a:miter lim="800000"/>
            <a:headEnd/>
            <a:tailEnd/>
          </a:ln>
        </p:spPr>
      </p:pic>
      <p:graphicFrame>
        <p:nvGraphicFramePr>
          <p:cNvPr id="5123" name="Object 3"/>
          <p:cNvGraphicFramePr>
            <a:graphicFrameLocks noChangeAspect="1"/>
          </p:cNvGraphicFramePr>
          <p:nvPr>
            <p:extLst>
              <p:ext uri="{D42A27DB-BD31-4B8C-83A1-F6EECF244321}">
                <p14:modId xmlns:p14="http://schemas.microsoft.com/office/powerpoint/2010/main" val="2094291215"/>
              </p:ext>
            </p:extLst>
          </p:nvPr>
        </p:nvGraphicFramePr>
        <p:xfrm>
          <a:off x="2197867" y="2769906"/>
          <a:ext cx="3177024" cy="1116071"/>
        </p:xfrm>
        <a:graphic>
          <a:graphicData uri="http://schemas.openxmlformats.org/presentationml/2006/ole">
            <mc:AlternateContent xmlns:mc="http://schemas.openxmlformats.org/markup-compatibility/2006">
              <mc:Choice xmlns:v="urn:schemas-microsoft-com:vml" Requires="v">
                <p:oleObj name="Equation" r:id="rId5" imgW="1409088" imgH="495085" progId="Equation.3">
                  <p:embed/>
                </p:oleObj>
              </mc:Choice>
              <mc:Fallback>
                <p:oleObj name="Equation" r:id="rId5" imgW="1409088" imgH="495085" progId="Equation.3">
                  <p:embed/>
                  <p:pic>
                    <p:nvPicPr>
                      <p:cNvPr id="5123"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7867" y="2769906"/>
                        <a:ext cx="3177024" cy="1116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9" name="Straight Connector 8"/>
          <p:cNvCxnSpPr>
            <a:stCxn id="5122" idx="0"/>
            <a:endCxn id="5122" idx="2"/>
          </p:cNvCxnSpPr>
          <p:nvPr/>
        </p:nvCxnSpPr>
        <p:spPr>
          <a:xfrm>
            <a:off x="6111082" y="3505200"/>
            <a:ext cx="0" cy="2780730"/>
          </a:xfrm>
          <a:prstGeom prst="line">
            <a:avLst/>
          </a:prstGeom>
          <a:ln>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943600" y="6248400"/>
            <a:ext cx="317716" cy="369332"/>
          </a:xfrm>
          <a:prstGeom prst="rect">
            <a:avLst/>
          </a:prstGeom>
          <a:noFill/>
        </p:spPr>
        <p:txBody>
          <a:bodyPr wrap="none" rtlCol="0">
            <a:spAutoFit/>
          </a:bodyPr>
          <a:lstStyle/>
          <a:p>
            <a:r>
              <a:rPr lang="el-GR" dirty="0"/>
              <a:t>μ</a:t>
            </a:r>
            <a:endParaRPr lang="en-US" dirty="0"/>
          </a:p>
        </p:txBody>
      </p:sp>
      <p:sp>
        <p:nvSpPr>
          <p:cNvPr id="13" name="Right Arrow 12"/>
          <p:cNvSpPr/>
          <p:nvPr/>
        </p:nvSpPr>
        <p:spPr>
          <a:xfrm rot="2523470">
            <a:off x="4539019" y="407628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DDF517F4-1207-4908-BC9D-FB9CD20B4280}"/>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AD839D9-B675-46AF-93B4-33FAC87D7FE9}"/>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FBBFBF3D-BB79-4048-829C-DE6D3C30C463}"/>
              </a:ext>
            </a:extLst>
          </p:cNvPr>
          <p:cNvSpPr>
            <a:spLocks noGrp="1"/>
          </p:cNvSpPr>
          <p:nvPr>
            <p:ph type="sldNum" sz="quarter" idx="4"/>
          </p:nvPr>
        </p:nvSpPr>
        <p:spPr/>
        <p:txBody>
          <a:bodyPr/>
          <a:lstStyle/>
          <a:p>
            <a:fld id="{28B83BC3-069B-46AF-A4E6-C99928E1A4FA}" type="slidenum">
              <a:rPr lang="en-US" smtClean="0"/>
              <a:pPr/>
              <a:t>348</a:t>
            </a:fld>
            <a:endParaRPr lang="en-US" dirty="0"/>
          </a:p>
        </p:txBody>
      </p:sp>
    </p:spTree>
    <p:custDataLst>
      <p:tags r:id="rId1"/>
    </p:custDataLst>
    <p:extLst>
      <p:ext uri="{BB962C8B-B14F-4D97-AF65-F5344CB8AC3E}">
        <p14:creationId xmlns:p14="http://schemas.microsoft.com/office/powerpoint/2010/main" val="1310915502"/>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 of Normal Distribution</a:t>
            </a:r>
          </a:p>
        </p:txBody>
      </p:sp>
      <p:sp>
        <p:nvSpPr>
          <p:cNvPr id="3" name="Content Placeholder 2"/>
          <p:cNvSpPr>
            <a:spLocks noGrp="1"/>
          </p:cNvSpPr>
          <p:nvPr>
            <p:ph idx="1"/>
          </p:nvPr>
        </p:nvSpPr>
        <p:spPr/>
        <p:txBody>
          <a:bodyPr>
            <a:normAutofit/>
          </a:bodyPr>
          <a:lstStyle/>
          <a:p>
            <a:r>
              <a:rPr lang="en-US" dirty="0"/>
              <a:t>If a variable is normally distributed, the mean, the median, and the mode have the same value.</a:t>
            </a:r>
          </a:p>
          <a:p>
            <a:endParaRPr lang="en-US" dirty="0"/>
          </a:p>
          <a:p>
            <a:r>
              <a:rPr lang="en-US" dirty="0"/>
              <a:t>The probability density curve of normal distribution is symmetric around a center value which is the mean, the median, and the mode at the same time.</a:t>
            </a:r>
          </a:p>
          <a:p>
            <a:endParaRPr lang="en-US" dirty="0"/>
          </a:p>
          <a:p>
            <a:endParaRPr lang="en-US" dirty="0"/>
          </a:p>
        </p:txBody>
      </p:sp>
      <p:sp>
        <p:nvSpPr>
          <p:cNvPr id="9" name="Date Placeholder 8">
            <a:extLst>
              <a:ext uri="{FF2B5EF4-FFF2-40B4-BE49-F238E27FC236}">
                <a16:creationId xmlns:a16="http://schemas.microsoft.com/office/drawing/2014/main" id="{11A5C829-1497-4A0D-8210-357A243CA97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5434B8F-EB21-44AC-B850-D8F7925353E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9178815-43FF-47BB-9EE5-027CD845398B}"/>
              </a:ext>
            </a:extLst>
          </p:cNvPr>
          <p:cNvSpPr>
            <a:spLocks noGrp="1"/>
          </p:cNvSpPr>
          <p:nvPr>
            <p:ph type="sldNum" sz="quarter" idx="4"/>
          </p:nvPr>
        </p:nvSpPr>
        <p:spPr/>
        <p:txBody>
          <a:bodyPr/>
          <a:lstStyle/>
          <a:p>
            <a:fld id="{28B83BC3-069B-46AF-A4E6-C99928E1A4FA}" type="slidenum">
              <a:rPr lang="en-US" smtClean="0"/>
              <a:pPr/>
              <a:t>349</a:t>
            </a:fld>
            <a:endParaRPr lang="en-US" dirty="0"/>
          </a:p>
        </p:txBody>
      </p:sp>
    </p:spTree>
    <p:custDataLst>
      <p:tags r:id="rId1"/>
    </p:custDataLst>
    <p:extLst>
      <p:ext uri="{BB962C8B-B14F-4D97-AF65-F5344CB8AC3E}">
        <p14:creationId xmlns:p14="http://schemas.microsoft.com/office/powerpoint/2010/main" val="33528512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Analyze Phase</a:t>
            </a:r>
          </a:p>
        </p:txBody>
      </p:sp>
      <p:sp>
        <p:nvSpPr>
          <p:cNvPr id="3" name="Content Placeholder 2"/>
          <p:cNvSpPr>
            <a:spLocks noGrp="1"/>
          </p:cNvSpPr>
          <p:nvPr>
            <p:ph idx="1"/>
          </p:nvPr>
        </p:nvSpPr>
        <p:spPr/>
        <p:txBody>
          <a:bodyPr>
            <a:normAutofit/>
          </a:bodyPr>
          <a:lstStyle/>
          <a:p>
            <a:r>
              <a:rPr lang="en-US" b="1" dirty="0">
                <a:solidFill>
                  <a:srgbClr val="182835"/>
                </a:solidFill>
              </a:rPr>
              <a:t>Analyze Phase Tools and Deliverables</a:t>
            </a:r>
          </a:p>
          <a:p>
            <a:pPr lvl="1"/>
            <a:r>
              <a:rPr lang="en-US" dirty="0"/>
              <a:t>The Analyze phase is about proving and validating critical x’s using the appropriate and necessary analysis techniques. Examples include:</a:t>
            </a:r>
          </a:p>
          <a:p>
            <a:pPr lvl="2"/>
            <a:r>
              <a:rPr lang="en-US" dirty="0"/>
              <a:t>Hypothesis Testing</a:t>
            </a:r>
          </a:p>
          <a:p>
            <a:pPr lvl="3"/>
            <a:r>
              <a:rPr lang="en-US" dirty="0"/>
              <a:t>Parametric and Non-Parametric</a:t>
            </a:r>
          </a:p>
          <a:p>
            <a:pPr lvl="2"/>
            <a:r>
              <a:rPr lang="en-US" dirty="0"/>
              <a:t>Regression</a:t>
            </a:r>
          </a:p>
          <a:p>
            <a:pPr lvl="3"/>
            <a:r>
              <a:rPr lang="en-US" dirty="0"/>
              <a:t>Simple Linear Regression</a:t>
            </a:r>
          </a:p>
          <a:p>
            <a:pPr lvl="3"/>
            <a:r>
              <a:rPr lang="en-US" dirty="0"/>
              <a:t>Multiple Linear Regression</a:t>
            </a:r>
          </a:p>
          <a:p>
            <a:pPr lvl="1"/>
            <a:endParaRPr lang="en-US" sz="2400" dirty="0"/>
          </a:p>
          <a:p>
            <a:pPr lvl="1"/>
            <a:r>
              <a:rPr lang="en-US" dirty="0"/>
              <a:t>The Analyze phase is also about establishing a set of solution hypotheses to be tested and further validated in the Improve phase.</a:t>
            </a:r>
          </a:p>
        </p:txBody>
      </p:sp>
      <p:sp>
        <p:nvSpPr>
          <p:cNvPr id="7" name="Date Placeholder 6">
            <a:extLst>
              <a:ext uri="{FF2B5EF4-FFF2-40B4-BE49-F238E27FC236}">
                <a16:creationId xmlns:a16="http://schemas.microsoft.com/office/drawing/2014/main" id="{DFAC4F18-6F66-4288-B41C-B9CC760A17A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B43A265-822C-4841-83CB-51F3277712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318F144-3197-410C-95A5-A1C3FC4A1547}"/>
              </a:ext>
            </a:extLst>
          </p:cNvPr>
          <p:cNvSpPr>
            <a:spLocks noGrp="1"/>
          </p:cNvSpPr>
          <p:nvPr>
            <p:ph type="sldNum" sz="quarter" idx="4"/>
          </p:nvPr>
        </p:nvSpPr>
        <p:spPr/>
        <p:txBody>
          <a:bodyPr/>
          <a:lstStyle/>
          <a:p>
            <a:fld id="{28B83BC3-069B-46AF-A4E6-C99928E1A4FA}" type="slidenum">
              <a:rPr lang="en-US" smtClean="0"/>
              <a:pPr/>
              <a:t>35</a:t>
            </a:fld>
            <a:endParaRPr lang="en-US" dirty="0"/>
          </a:p>
        </p:txBody>
      </p:sp>
    </p:spTree>
    <p:custDataLst>
      <p:tags r:id="rId1"/>
    </p:custDataLst>
    <p:extLst>
      <p:ext uri="{BB962C8B-B14F-4D97-AF65-F5344CB8AC3E}">
        <p14:creationId xmlns:p14="http://schemas.microsoft.com/office/powerpoint/2010/main" val="55259303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Spread of Normal Distribution</a:t>
            </a:r>
          </a:p>
        </p:txBody>
      </p:sp>
      <p:sp>
        <p:nvSpPr>
          <p:cNvPr id="3" name="Content Placeholder 2"/>
          <p:cNvSpPr>
            <a:spLocks noGrp="1"/>
          </p:cNvSpPr>
          <p:nvPr>
            <p:ph idx="1"/>
          </p:nvPr>
        </p:nvSpPr>
        <p:spPr/>
        <p:txBody>
          <a:bodyPr>
            <a:normAutofit/>
          </a:bodyPr>
          <a:lstStyle/>
          <a:p>
            <a:r>
              <a:rPr lang="en-US" dirty="0"/>
              <a:t>The spread or variation of the normally-distributed data can be described using the variance or the standard deviation.</a:t>
            </a:r>
          </a:p>
          <a:p>
            <a:endParaRPr lang="en-US" dirty="0"/>
          </a:p>
          <a:p>
            <a:r>
              <a:rPr lang="en-US" dirty="0"/>
              <a:t>The smaller the variance or the standard deviation, the less variability in the data set.</a:t>
            </a:r>
          </a:p>
          <a:p>
            <a:pPr>
              <a:buNone/>
            </a:pPr>
            <a:endParaRPr lang="en-US" dirty="0"/>
          </a:p>
          <a:p>
            <a:endParaRPr lang="en-US" dirty="0"/>
          </a:p>
        </p:txBody>
      </p:sp>
      <p:sp>
        <p:nvSpPr>
          <p:cNvPr id="9" name="Date Placeholder 8">
            <a:extLst>
              <a:ext uri="{FF2B5EF4-FFF2-40B4-BE49-F238E27FC236}">
                <a16:creationId xmlns:a16="http://schemas.microsoft.com/office/drawing/2014/main" id="{E3BD57C7-5C2F-4CC6-A63D-BE6FDB24458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CA2E6EC-3D3F-42A6-A0E2-6CE92FE5AD5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A24B2BF-8B4E-4EDD-B559-F585FBD38B30}"/>
              </a:ext>
            </a:extLst>
          </p:cNvPr>
          <p:cNvSpPr>
            <a:spLocks noGrp="1"/>
          </p:cNvSpPr>
          <p:nvPr>
            <p:ph type="sldNum" sz="quarter" idx="4"/>
          </p:nvPr>
        </p:nvSpPr>
        <p:spPr/>
        <p:txBody>
          <a:bodyPr/>
          <a:lstStyle/>
          <a:p>
            <a:fld id="{28B83BC3-069B-46AF-A4E6-C99928E1A4FA}" type="slidenum">
              <a:rPr lang="en-US" smtClean="0"/>
              <a:pPr/>
              <a:t>350</a:t>
            </a:fld>
            <a:endParaRPr lang="en-US" dirty="0"/>
          </a:p>
        </p:txBody>
      </p:sp>
    </p:spTree>
    <p:custDataLst>
      <p:tags r:id="rId1"/>
    </p:custDataLst>
    <p:extLst>
      <p:ext uri="{BB962C8B-B14F-4D97-AF65-F5344CB8AC3E}">
        <p14:creationId xmlns:p14="http://schemas.microsoft.com/office/powerpoint/2010/main" val="181559284"/>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a:t>
            </a:r>
          </a:p>
        </p:txBody>
      </p:sp>
      <p:sp>
        <p:nvSpPr>
          <p:cNvPr id="3" name="Content Placeholder 2"/>
          <p:cNvSpPr>
            <a:spLocks noGrp="1"/>
          </p:cNvSpPr>
          <p:nvPr>
            <p:ph idx="1"/>
          </p:nvPr>
        </p:nvSpPr>
        <p:spPr/>
        <p:txBody>
          <a:bodyPr>
            <a:normAutofit/>
          </a:bodyPr>
          <a:lstStyle/>
          <a:p>
            <a:r>
              <a:rPr lang="en-US" dirty="0"/>
              <a:t>The 68-95-99.7 rule or the </a:t>
            </a:r>
            <a:r>
              <a:rPr lang="en-US" i="1" dirty="0"/>
              <a:t>empirical rule in statistics </a:t>
            </a:r>
            <a:r>
              <a:rPr lang="en-US" dirty="0"/>
              <a:t>states that for a normal distribution:</a:t>
            </a:r>
          </a:p>
          <a:p>
            <a:pPr lvl="1"/>
            <a:endParaRPr lang="en-US" dirty="0"/>
          </a:p>
          <a:p>
            <a:pPr lvl="1"/>
            <a:r>
              <a:rPr lang="en-US" dirty="0"/>
              <a:t>About 68% of the data fall within one standard deviation of the mean</a:t>
            </a:r>
          </a:p>
          <a:p>
            <a:pPr lvl="1"/>
            <a:endParaRPr lang="en-US" dirty="0"/>
          </a:p>
          <a:p>
            <a:pPr lvl="1"/>
            <a:r>
              <a:rPr lang="en-US" dirty="0"/>
              <a:t>About 95% of the data fall within two standard deviations of the mean</a:t>
            </a:r>
          </a:p>
          <a:p>
            <a:pPr lvl="1"/>
            <a:endParaRPr lang="en-US" dirty="0"/>
          </a:p>
          <a:p>
            <a:pPr lvl="1"/>
            <a:r>
              <a:rPr lang="en-US" dirty="0"/>
              <a:t>About 99.7% of the data fall within three standard deviations of the mean.</a:t>
            </a:r>
          </a:p>
          <a:p>
            <a:endParaRPr lang="en-US" dirty="0"/>
          </a:p>
        </p:txBody>
      </p:sp>
      <p:sp>
        <p:nvSpPr>
          <p:cNvPr id="9" name="Date Placeholder 8">
            <a:extLst>
              <a:ext uri="{FF2B5EF4-FFF2-40B4-BE49-F238E27FC236}">
                <a16:creationId xmlns:a16="http://schemas.microsoft.com/office/drawing/2014/main" id="{0D2BED17-3B98-4A92-A762-A049E473BB3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F49AC4-1653-4E98-802B-6BC8E12D94A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877FDFB-3D64-4D6C-B7F0-89F236DAAFA9}"/>
              </a:ext>
            </a:extLst>
          </p:cNvPr>
          <p:cNvSpPr>
            <a:spLocks noGrp="1"/>
          </p:cNvSpPr>
          <p:nvPr>
            <p:ph type="sldNum" sz="quarter" idx="4"/>
          </p:nvPr>
        </p:nvSpPr>
        <p:spPr/>
        <p:txBody>
          <a:bodyPr/>
          <a:lstStyle/>
          <a:p>
            <a:fld id="{28B83BC3-069B-46AF-A4E6-C99928E1A4FA}" type="slidenum">
              <a:rPr lang="en-US" smtClean="0"/>
              <a:pPr/>
              <a:t>351</a:t>
            </a:fld>
            <a:endParaRPr lang="en-US" dirty="0"/>
          </a:p>
        </p:txBody>
      </p:sp>
    </p:spTree>
    <p:custDataLst>
      <p:tags r:id="rId1"/>
    </p:custDataLst>
    <p:extLst>
      <p:ext uri="{BB962C8B-B14F-4D97-AF65-F5344CB8AC3E}">
        <p14:creationId xmlns:p14="http://schemas.microsoft.com/office/powerpoint/2010/main" val="2525866453"/>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Rule </a:t>
            </a:r>
            <a:r>
              <a:rPr lang="en-US" sz="3200" i="1" dirty="0">
                <a:solidFill>
                  <a:schemeClr val="bg1">
                    <a:lumMod val="65000"/>
                  </a:schemeClr>
                </a:solidFill>
              </a:rPr>
              <a:t>(68-95-99.7 Rule)</a:t>
            </a:r>
            <a:endParaRPr lang="en-US" i="1" dirty="0">
              <a:solidFill>
                <a:schemeClr val="bg1">
                  <a:lumMod val="65000"/>
                </a:schemeClr>
              </a:solidFill>
            </a:endParaRPr>
          </a:p>
        </p:txBody>
      </p:sp>
      <p:pic>
        <p:nvPicPr>
          <p:cNvPr id="3" name="Picture 2"/>
          <p:cNvPicPr>
            <a:picLocks noChangeAspect="1"/>
          </p:cNvPicPr>
          <p:nvPr/>
        </p:nvPicPr>
        <p:blipFill>
          <a:blip r:embed="rId4"/>
          <a:stretch>
            <a:fillRect/>
          </a:stretch>
        </p:blipFill>
        <p:spPr>
          <a:xfrm>
            <a:off x="1803400" y="1054389"/>
            <a:ext cx="7772400" cy="5422611"/>
          </a:xfrm>
          <a:prstGeom prst="rect">
            <a:avLst/>
          </a:prstGeom>
        </p:spPr>
      </p:pic>
      <p:sp>
        <p:nvSpPr>
          <p:cNvPr id="4" name="TextBox 3"/>
          <p:cNvSpPr txBox="1"/>
          <p:nvPr/>
        </p:nvSpPr>
        <p:spPr>
          <a:xfrm>
            <a:off x="4127500" y="6400800"/>
            <a:ext cx="3124200" cy="276999"/>
          </a:xfrm>
          <a:prstGeom prst="rect">
            <a:avLst/>
          </a:prstGeom>
          <a:noFill/>
        </p:spPr>
        <p:txBody>
          <a:bodyPr wrap="square" rtlCol="0">
            <a:spAutoFit/>
          </a:bodyPr>
          <a:lstStyle/>
          <a:p>
            <a:pPr algn="ctr"/>
            <a:r>
              <a:rPr lang="en-US" sz="1200" i="1" dirty="0">
                <a:solidFill>
                  <a:schemeClr val="bg1">
                    <a:lumMod val="75000"/>
                  </a:schemeClr>
                </a:solidFill>
              </a:rPr>
              <a:t>Image Attribution: Pearson Education Inc.</a:t>
            </a:r>
          </a:p>
        </p:txBody>
      </p:sp>
      <p:sp>
        <p:nvSpPr>
          <p:cNvPr id="8" name="Date Placeholder 7">
            <a:extLst>
              <a:ext uri="{FF2B5EF4-FFF2-40B4-BE49-F238E27FC236}">
                <a16:creationId xmlns:a16="http://schemas.microsoft.com/office/drawing/2014/main" id="{A1973B30-81EC-4E37-8764-E6D3387DA8E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2200522-BEDA-4C9D-9045-0F9D1C6A09D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CA07F7A-2DA9-4BBB-AB72-74A9D8E1A393}"/>
              </a:ext>
            </a:extLst>
          </p:cNvPr>
          <p:cNvSpPr>
            <a:spLocks noGrp="1"/>
          </p:cNvSpPr>
          <p:nvPr>
            <p:ph type="sldNum" sz="quarter" idx="4"/>
          </p:nvPr>
        </p:nvSpPr>
        <p:spPr/>
        <p:txBody>
          <a:bodyPr/>
          <a:lstStyle/>
          <a:p>
            <a:fld id="{28B83BC3-069B-46AF-A4E6-C99928E1A4FA}" type="slidenum">
              <a:rPr lang="en-US" smtClean="0"/>
              <a:pPr/>
              <a:t>352</a:t>
            </a:fld>
            <a:endParaRPr lang="en-US" dirty="0"/>
          </a:p>
        </p:txBody>
      </p:sp>
    </p:spTree>
    <p:custDataLst>
      <p:tags r:id="rId1"/>
    </p:custDataLst>
    <p:extLst>
      <p:ext uri="{BB962C8B-B14F-4D97-AF65-F5344CB8AC3E}">
        <p14:creationId xmlns:p14="http://schemas.microsoft.com/office/powerpoint/2010/main" val="1648876908"/>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a:t>
            </a:r>
          </a:p>
        </p:txBody>
      </p:sp>
      <p:sp>
        <p:nvSpPr>
          <p:cNvPr id="3" name="Content Placeholder 2"/>
          <p:cNvSpPr>
            <a:spLocks noGrp="1"/>
          </p:cNvSpPr>
          <p:nvPr>
            <p:ph idx="1"/>
          </p:nvPr>
        </p:nvSpPr>
        <p:spPr/>
        <p:txBody>
          <a:bodyPr>
            <a:normAutofit/>
          </a:bodyPr>
          <a:lstStyle/>
          <a:p>
            <a:r>
              <a:rPr lang="en-US" dirty="0"/>
              <a:t>Not all the distributions with a bell shape are normal distributions.</a:t>
            </a:r>
          </a:p>
          <a:p>
            <a:endParaRPr lang="en-US" dirty="0"/>
          </a:p>
          <a:p>
            <a:r>
              <a:rPr lang="en-US" dirty="0"/>
              <a:t>To check whether a group of data points are normally distributed, we need to run a </a:t>
            </a:r>
            <a:r>
              <a:rPr lang="en-US" i="1" dirty="0"/>
              <a:t>normality test</a:t>
            </a:r>
            <a:r>
              <a:rPr lang="en-US" dirty="0"/>
              <a:t>.</a:t>
            </a:r>
          </a:p>
          <a:p>
            <a:endParaRPr lang="en-US" dirty="0"/>
          </a:p>
          <a:p>
            <a:r>
              <a:rPr lang="en-US" dirty="0"/>
              <a:t>There are different normality tests available:</a:t>
            </a:r>
          </a:p>
          <a:p>
            <a:pPr lvl="1"/>
            <a:r>
              <a:rPr lang="en-US" dirty="0"/>
              <a:t>Anderson-Darling test</a:t>
            </a:r>
          </a:p>
          <a:p>
            <a:pPr lvl="1"/>
            <a:r>
              <a:rPr lang="en-US" dirty="0"/>
              <a:t>Sharpiro-Wilk test</a:t>
            </a:r>
          </a:p>
          <a:p>
            <a:pPr lvl="1"/>
            <a:r>
              <a:rPr lang="en-US" dirty="0"/>
              <a:t>Jarque-Bera test.</a:t>
            </a:r>
          </a:p>
          <a:p>
            <a:endParaRPr lang="en-US" dirty="0"/>
          </a:p>
          <a:p>
            <a:r>
              <a:rPr lang="en-US" dirty="0"/>
              <a:t>More details of normality test will be introduced in the Analyze module.</a:t>
            </a:r>
          </a:p>
        </p:txBody>
      </p:sp>
      <p:sp>
        <p:nvSpPr>
          <p:cNvPr id="9" name="Date Placeholder 8">
            <a:extLst>
              <a:ext uri="{FF2B5EF4-FFF2-40B4-BE49-F238E27FC236}">
                <a16:creationId xmlns:a16="http://schemas.microsoft.com/office/drawing/2014/main" id="{2986C13A-1D68-4E63-A525-6438BFA736B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341E61-CBD2-4A2A-9151-BFF2273ED67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B5240F4-55AC-497E-9CC3-C0BE37337973}"/>
              </a:ext>
            </a:extLst>
          </p:cNvPr>
          <p:cNvSpPr>
            <a:spLocks noGrp="1"/>
          </p:cNvSpPr>
          <p:nvPr>
            <p:ph type="sldNum" sz="quarter" idx="4"/>
          </p:nvPr>
        </p:nvSpPr>
        <p:spPr/>
        <p:txBody>
          <a:bodyPr/>
          <a:lstStyle/>
          <a:p>
            <a:fld id="{28B83BC3-069B-46AF-A4E6-C99928E1A4FA}" type="slidenum">
              <a:rPr lang="en-US" smtClean="0"/>
              <a:pPr/>
              <a:t>353</a:t>
            </a:fld>
            <a:endParaRPr lang="en-US" dirty="0"/>
          </a:p>
        </p:txBody>
      </p:sp>
    </p:spTree>
    <p:custDataLst>
      <p:tags r:id="rId1"/>
    </p:custDataLst>
    <p:extLst>
      <p:ext uri="{BB962C8B-B14F-4D97-AF65-F5344CB8AC3E}">
        <p14:creationId xmlns:p14="http://schemas.microsoft.com/office/powerpoint/2010/main" val="180895643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Normality Testing</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points </a:t>
            </a:r>
            <a:r>
              <a:rPr lang="en-US" i="1" dirty="0"/>
              <a:t>are</a:t>
            </a:r>
            <a:r>
              <a:rPr lang="en-US" dirty="0"/>
              <a:t> normally distributed.</a:t>
            </a:r>
          </a:p>
          <a:p>
            <a:pPr lvl="1"/>
            <a:r>
              <a:rPr lang="en-US" dirty="0"/>
              <a:t>Alternative Hypothesis (H</a:t>
            </a:r>
            <a:r>
              <a:rPr lang="en-US" baseline="-25000" dirty="0"/>
              <a:t>a</a:t>
            </a:r>
            <a:r>
              <a:rPr lang="en-US" dirty="0"/>
              <a:t>): The data points are </a:t>
            </a:r>
            <a:r>
              <a:rPr lang="en-US" i="1" dirty="0"/>
              <a:t>not</a:t>
            </a:r>
            <a:r>
              <a:rPr lang="en-US" dirty="0"/>
              <a:t> normally distributed.</a:t>
            </a:r>
          </a:p>
          <a:p>
            <a:endParaRPr lang="en-US" dirty="0"/>
          </a:p>
          <a:p>
            <a:r>
              <a:rPr lang="en-US" dirty="0"/>
              <a:t>There are many normality tests available. For example, Anderson-Darling test, Sharpiro-Wilk test, Jarque-Bera test, and so on.</a:t>
            </a:r>
          </a:p>
          <a:p>
            <a:endParaRPr lang="en-US" dirty="0"/>
          </a:p>
        </p:txBody>
      </p:sp>
      <p:sp>
        <p:nvSpPr>
          <p:cNvPr id="9" name="Date Placeholder 8">
            <a:extLst>
              <a:ext uri="{FF2B5EF4-FFF2-40B4-BE49-F238E27FC236}">
                <a16:creationId xmlns:a16="http://schemas.microsoft.com/office/drawing/2014/main" id="{1D23B56D-58D0-46E6-B6CA-E625D238196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AD84E9C-F51A-4381-90D1-3CFC5652564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8505134-1791-467B-BB67-8BAAE934232D}"/>
              </a:ext>
            </a:extLst>
          </p:cNvPr>
          <p:cNvSpPr>
            <a:spLocks noGrp="1"/>
          </p:cNvSpPr>
          <p:nvPr>
            <p:ph type="sldNum" sz="quarter" idx="4"/>
          </p:nvPr>
        </p:nvSpPr>
        <p:spPr/>
        <p:txBody>
          <a:bodyPr/>
          <a:lstStyle/>
          <a:p>
            <a:fld id="{28B83BC3-069B-46AF-A4E6-C99928E1A4FA}" type="slidenum">
              <a:rPr lang="en-US" smtClean="0"/>
              <a:pPr/>
              <a:t>354</a:t>
            </a:fld>
            <a:endParaRPr lang="en-US" dirty="0"/>
          </a:p>
        </p:txBody>
      </p:sp>
    </p:spTree>
    <p:custDataLst>
      <p:tags r:id="rId1"/>
    </p:custDataLst>
    <p:extLst>
      <p:ext uri="{BB962C8B-B14F-4D97-AF65-F5344CB8AC3E}">
        <p14:creationId xmlns:p14="http://schemas.microsoft.com/office/powerpoint/2010/main" val="411438080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4" name="Content Placeholder 3"/>
          <p:cNvSpPr>
            <a:spLocks noGrp="1"/>
          </p:cNvSpPr>
          <p:nvPr>
            <p:ph idx="1"/>
          </p:nvPr>
        </p:nvSpPr>
        <p:spPr/>
        <p:txBody>
          <a:bodyPr/>
          <a:lstStyle/>
          <a:p>
            <a:pPr lvl="3"/>
            <a:r>
              <a:rPr lang="en-US" sz="2400" dirty="0"/>
              <a:t>Case study: we are interested to know whether the height of basketball players is normally distributed.</a:t>
            </a:r>
          </a:p>
          <a:p>
            <a:pPr lvl="4"/>
            <a:endParaRPr lang="en-US" sz="2200" dirty="0"/>
          </a:p>
          <a:p>
            <a:pPr lvl="4"/>
            <a:r>
              <a:rPr lang="en-US" sz="2200" dirty="0"/>
              <a:t>Data File: “One Sample T-Test” tab in “Sample Data.xlsx”</a:t>
            </a:r>
          </a:p>
          <a:p>
            <a:pPr marL="114300" indent="0">
              <a:buNone/>
            </a:pPr>
            <a:endParaRPr lang="en-US" dirty="0"/>
          </a:p>
          <a:p>
            <a:r>
              <a:rPr lang="en-US" dirty="0"/>
              <a:t>Null Hypothesis (H0): the height of basketball players is normally distributed.</a:t>
            </a:r>
          </a:p>
          <a:p>
            <a:endParaRPr lang="en-US" dirty="0"/>
          </a:p>
          <a:p>
            <a:r>
              <a:rPr lang="en-US" dirty="0"/>
              <a:t>Alternative Hypothesis (Ha): the height of basketball players is not normally distributed.</a:t>
            </a:r>
          </a:p>
          <a:p>
            <a:endParaRPr lang="en-US"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800" y="1295400"/>
            <a:ext cx="914400" cy="2060088"/>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8">
            <a:extLst>
              <a:ext uri="{FF2B5EF4-FFF2-40B4-BE49-F238E27FC236}">
                <a16:creationId xmlns:a16="http://schemas.microsoft.com/office/drawing/2014/main" id="{BC13D8CF-191B-41CC-A3EC-4F320713182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13483BB-9559-49C7-AB9E-B989089A5DA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8585BB8-E134-4786-817C-E2FEE5175E63}"/>
              </a:ext>
            </a:extLst>
          </p:cNvPr>
          <p:cNvSpPr>
            <a:spLocks noGrp="1"/>
          </p:cNvSpPr>
          <p:nvPr>
            <p:ph type="sldNum" sz="quarter" idx="4"/>
          </p:nvPr>
        </p:nvSpPr>
        <p:spPr/>
        <p:txBody>
          <a:bodyPr/>
          <a:lstStyle/>
          <a:p>
            <a:fld id="{28B83BC3-069B-46AF-A4E6-C99928E1A4FA}" type="slidenum">
              <a:rPr lang="en-US" smtClean="0"/>
              <a:pPr/>
              <a:t>355</a:t>
            </a:fld>
            <a:endParaRPr lang="en-US" dirty="0"/>
          </a:p>
        </p:txBody>
      </p:sp>
    </p:spTree>
    <p:custDataLst>
      <p:tags r:id="rId1"/>
    </p:custDataLst>
    <p:extLst>
      <p:ext uri="{BB962C8B-B14F-4D97-AF65-F5344CB8AC3E}">
        <p14:creationId xmlns:p14="http://schemas.microsoft.com/office/powerpoint/2010/main" val="264204390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p:txBody>
          <a:bodyPr>
            <a:normAutofit/>
          </a:bodyPr>
          <a:lstStyle/>
          <a:p>
            <a:r>
              <a:rPr lang="en-US" dirty="0"/>
              <a:t>Steps to run a normality test in Minitab</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appear in the new window.</a:t>
            </a:r>
          </a:p>
          <a:p>
            <a:pPr lvl="1"/>
            <a:endParaRPr lang="en-US" dirty="0"/>
          </a:p>
          <a:p>
            <a:endParaRPr lang="en-US" dirty="0"/>
          </a:p>
        </p:txBody>
      </p:sp>
      <p:sp>
        <p:nvSpPr>
          <p:cNvPr id="9" name="Date Placeholder 8">
            <a:extLst>
              <a:ext uri="{FF2B5EF4-FFF2-40B4-BE49-F238E27FC236}">
                <a16:creationId xmlns:a16="http://schemas.microsoft.com/office/drawing/2014/main" id="{2BC13F98-AC93-48FB-B326-5BFCF3C5BE7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B5FB5D-6211-46F3-80EC-73D31ACDA2D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A8E01B0-B7FA-45DB-810C-F624EEE08959}"/>
              </a:ext>
            </a:extLst>
          </p:cNvPr>
          <p:cNvSpPr>
            <a:spLocks noGrp="1"/>
          </p:cNvSpPr>
          <p:nvPr>
            <p:ph type="sldNum" sz="quarter" idx="4"/>
          </p:nvPr>
        </p:nvSpPr>
        <p:spPr/>
        <p:txBody>
          <a:bodyPr/>
          <a:lstStyle/>
          <a:p>
            <a:fld id="{28B83BC3-069B-46AF-A4E6-C99928E1A4FA}" type="slidenum">
              <a:rPr lang="en-US" smtClean="0"/>
              <a:pPr/>
              <a:t>356</a:t>
            </a:fld>
            <a:endParaRPr lang="en-US" dirty="0"/>
          </a:p>
        </p:txBody>
      </p:sp>
    </p:spTree>
    <p:custDataLst>
      <p:tags r:id="rId1"/>
    </p:custDataLst>
    <p:extLst>
      <p:ext uri="{BB962C8B-B14F-4D97-AF65-F5344CB8AC3E}">
        <p14:creationId xmlns:p14="http://schemas.microsoft.com/office/powerpoint/2010/main" val="3421187049"/>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pic>
        <p:nvPicPr>
          <p:cNvPr id="3" name="Picture 2"/>
          <p:cNvPicPr>
            <a:picLocks noChangeAspect="1"/>
          </p:cNvPicPr>
          <p:nvPr/>
        </p:nvPicPr>
        <p:blipFill>
          <a:blip r:embed="rId4"/>
          <a:stretch>
            <a:fillRect/>
          </a:stretch>
        </p:blipFill>
        <p:spPr>
          <a:xfrm>
            <a:off x="1995556" y="1164266"/>
            <a:ext cx="7388087" cy="5334000"/>
          </a:xfrm>
          <a:prstGeom prst="rect">
            <a:avLst/>
          </a:prstGeom>
        </p:spPr>
      </p:pic>
      <p:sp>
        <p:nvSpPr>
          <p:cNvPr id="9" name="Date Placeholder 8">
            <a:extLst>
              <a:ext uri="{FF2B5EF4-FFF2-40B4-BE49-F238E27FC236}">
                <a16:creationId xmlns:a16="http://schemas.microsoft.com/office/drawing/2014/main" id="{E0E93E90-FB63-4B3D-AC29-9D68594DAEA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7EED96A-03B1-4B21-B519-DC9A2A5E2DB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AC37A9A-B8AB-4A19-B155-BA1297EC6079}"/>
              </a:ext>
            </a:extLst>
          </p:cNvPr>
          <p:cNvSpPr>
            <a:spLocks noGrp="1"/>
          </p:cNvSpPr>
          <p:nvPr>
            <p:ph type="sldNum" sz="quarter" idx="4"/>
          </p:nvPr>
        </p:nvSpPr>
        <p:spPr/>
        <p:txBody>
          <a:bodyPr/>
          <a:lstStyle/>
          <a:p>
            <a:fld id="{28B83BC3-069B-46AF-A4E6-C99928E1A4FA}" type="slidenum">
              <a:rPr lang="en-US" smtClean="0"/>
              <a:pPr/>
              <a:t>357</a:t>
            </a:fld>
            <a:endParaRPr lang="en-US" dirty="0"/>
          </a:p>
        </p:txBody>
      </p:sp>
    </p:spTree>
    <p:custDataLst>
      <p:tags r:id="rId1"/>
    </p:custDataLst>
    <p:extLst>
      <p:ext uri="{BB962C8B-B14F-4D97-AF65-F5344CB8AC3E}">
        <p14:creationId xmlns:p14="http://schemas.microsoft.com/office/powerpoint/2010/main" val="4217511540"/>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Normality Test</a:t>
            </a:r>
          </a:p>
        </p:txBody>
      </p:sp>
      <p:sp>
        <p:nvSpPr>
          <p:cNvPr id="3" name="Content Placeholder 2"/>
          <p:cNvSpPr>
            <a:spLocks noGrp="1"/>
          </p:cNvSpPr>
          <p:nvPr>
            <p:ph idx="1"/>
          </p:nvPr>
        </p:nvSpPr>
        <p:spPr>
          <a:xfrm>
            <a:off x="609600" y="1143000"/>
            <a:ext cx="3962400" cy="5486400"/>
          </a:xfrm>
        </p:spPr>
        <p:txBody>
          <a:bodyPr>
            <a:normAutofit/>
          </a:bodyPr>
          <a:lstStyle/>
          <a:p>
            <a:pPr lvl="1"/>
            <a:r>
              <a:rPr lang="en-US" sz="2000" dirty="0"/>
              <a:t>Null Hypothesis (H</a:t>
            </a:r>
            <a:r>
              <a:rPr lang="en-US" sz="2000" baseline="-25000" dirty="0"/>
              <a:t>0</a:t>
            </a:r>
            <a:r>
              <a:rPr lang="en-US" sz="2000" dirty="0"/>
              <a:t>): The data are normally distributed.</a:t>
            </a:r>
          </a:p>
          <a:p>
            <a:pPr lvl="1"/>
            <a:r>
              <a:rPr lang="en-US" sz="2000" dirty="0"/>
              <a:t>Alternative Hypothesis (H</a:t>
            </a:r>
            <a:r>
              <a:rPr lang="en-US" sz="2000" baseline="-25000" dirty="0"/>
              <a:t>a</a:t>
            </a:r>
            <a:r>
              <a:rPr lang="en-US" sz="2000" dirty="0"/>
              <a:t>): The data are not normally distributed.</a:t>
            </a:r>
          </a:p>
          <a:p>
            <a:endParaRPr lang="en-US" sz="2200" dirty="0"/>
          </a:p>
          <a:p>
            <a:r>
              <a:rPr lang="en-US" sz="2200" dirty="0"/>
              <a:t>Since the p-value of the normality is 0.275 greater than alpha level (0.05), we fail to reject the null and claim that the data are normally distributed. </a:t>
            </a:r>
          </a:p>
        </p:txBody>
      </p:sp>
      <p:pic>
        <p:nvPicPr>
          <p:cNvPr id="4" name="Picture 3"/>
          <p:cNvPicPr>
            <a:picLocks noChangeAspect="1"/>
          </p:cNvPicPr>
          <p:nvPr/>
        </p:nvPicPr>
        <p:blipFill>
          <a:blip r:embed="rId4"/>
          <a:stretch>
            <a:fillRect/>
          </a:stretch>
        </p:blipFill>
        <p:spPr>
          <a:xfrm>
            <a:off x="4572000" y="1142999"/>
            <a:ext cx="6553200" cy="4671369"/>
          </a:xfrm>
          <a:prstGeom prst="rect">
            <a:avLst/>
          </a:prstGeom>
        </p:spPr>
      </p:pic>
      <p:sp>
        <p:nvSpPr>
          <p:cNvPr id="9" name="Date Placeholder 8">
            <a:extLst>
              <a:ext uri="{FF2B5EF4-FFF2-40B4-BE49-F238E27FC236}">
                <a16:creationId xmlns:a16="http://schemas.microsoft.com/office/drawing/2014/main" id="{AE8A9150-99D7-424E-AB04-925015B026C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E733AB4-1DF0-48A7-9C41-57DC227F982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B1B8439-3EFB-4453-B18C-8B3212EF5539}"/>
              </a:ext>
            </a:extLst>
          </p:cNvPr>
          <p:cNvSpPr>
            <a:spLocks noGrp="1"/>
          </p:cNvSpPr>
          <p:nvPr>
            <p:ph type="sldNum" sz="quarter" idx="4"/>
          </p:nvPr>
        </p:nvSpPr>
        <p:spPr/>
        <p:txBody>
          <a:bodyPr/>
          <a:lstStyle/>
          <a:p>
            <a:fld id="{28B83BC3-069B-46AF-A4E6-C99928E1A4FA}" type="slidenum">
              <a:rPr lang="en-US" smtClean="0"/>
              <a:pPr/>
              <a:t>358</a:t>
            </a:fld>
            <a:endParaRPr lang="en-US" dirty="0"/>
          </a:p>
        </p:txBody>
      </p:sp>
    </p:spTree>
    <p:custDataLst>
      <p:tags r:id="rId1"/>
    </p:custDataLst>
    <p:extLst>
      <p:ext uri="{BB962C8B-B14F-4D97-AF65-F5344CB8AC3E}">
        <p14:creationId xmlns:p14="http://schemas.microsoft.com/office/powerpoint/2010/main" val="388216960"/>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2.2.4 Graphical Analysis</a:t>
            </a:r>
          </a:p>
        </p:txBody>
      </p:sp>
      <p:sp>
        <p:nvSpPr>
          <p:cNvPr id="8" name="Date Placeholder 7">
            <a:extLst>
              <a:ext uri="{FF2B5EF4-FFF2-40B4-BE49-F238E27FC236}">
                <a16:creationId xmlns:a16="http://schemas.microsoft.com/office/drawing/2014/main" id="{A85DF123-1CF9-4D7E-BD31-C49709609BB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2638346-7E58-48D7-850D-B77A9B0DC27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8C53FB8-14F6-418C-BE6D-4FC4FEBD6BE5}"/>
              </a:ext>
            </a:extLst>
          </p:cNvPr>
          <p:cNvSpPr>
            <a:spLocks noGrp="1"/>
          </p:cNvSpPr>
          <p:nvPr>
            <p:ph type="sldNum" sz="quarter" idx="4"/>
          </p:nvPr>
        </p:nvSpPr>
        <p:spPr/>
        <p:txBody>
          <a:bodyPr/>
          <a:lstStyle/>
          <a:p>
            <a:fld id="{28B83BC3-069B-46AF-A4E6-C99928E1A4FA}" type="slidenum">
              <a:rPr lang="en-US" smtClean="0"/>
              <a:pPr/>
              <a:t>359</a:t>
            </a:fld>
            <a:endParaRPr lang="en-US" dirty="0"/>
          </a:p>
        </p:txBody>
      </p:sp>
    </p:spTree>
    <p:custDataLst>
      <p:tags r:id="rId1"/>
    </p:custDataLst>
    <p:extLst>
      <p:ext uri="{BB962C8B-B14F-4D97-AF65-F5344CB8AC3E}">
        <p14:creationId xmlns:p14="http://schemas.microsoft.com/office/powerpoint/2010/main" val="53961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Autofit/>
          </a:bodyPr>
          <a:lstStyle/>
          <a:p>
            <a:r>
              <a:rPr lang="en-US" dirty="0"/>
              <a:t>The goal of the </a:t>
            </a:r>
            <a:r>
              <a:rPr lang="en-US" b="1" dirty="0"/>
              <a:t>Improve</a:t>
            </a:r>
            <a:r>
              <a:rPr lang="en-US" dirty="0"/>
              <a:t> phase is. . .you guessed it! "make the improvement." Improve is about designing, testing, and implementing your solution. </a:t>
            </a:r>
          </a:p>
          <a:p>
            <a:r>
              <a:rPr lang="en-US" dirty="0"/>
              <a:t>To this point you have defined the problem and objective of the project, brainstormed possible x's, analyzed and verified critical x's. Now it's time to make it real!</a:t>
            </a:r>
          </a:p>
          <a:p>
            <a:pPr lvl="1"/>
            <a:r>
              <a:rPr lang="en-US" dirty="0"/>
              <a:t>Statistically Proven Results from Active Study/Pilot</a:t>
            </a:r>
          </a:p>
          <a:p>
            <a:pPr lvl="1"/>
            <a:r>
              <a:rPr lang="en-US" dirty="0"/>
              <a:t>Improvement/Implementation Plan</a:t>
            </a:r>
          </a:p>
          <a:p>
            <a:pPr lvl="1"/>
            <a:r>
              <a:rPr lang="en-US" dirty="0"/>
              <a:t>Updated Stakeholder Assessment</a:t>
            </a:r>
          </a:p>
          <a:p>
            <a:pPr lvl="1"/>
            <a:r>
              <a:rPr lang="en-US" dirty="0"/>
              <a:t>Revised Business Case with Return on Investment (ROI)</a:t>
            </a:r>
          </a:p>
          <a:p>
            <a:pPr lvl="1"/>
            <a:r>
              <a:rPr lang="en-US" dirty="0"/>
              <a:t>Risk Assessment/Updated FMEA</a:t>
            </a:r>
          </a:p>
          <a:p>
            <a:pPr lvl="1"/>
            <a:r>
              <a:rPr lang="en-US" dirty="0"/>
              <a:t>New Process Capability and Sigma.</a:t>
            </a:r>
          </a:p>
        </p:txBody>
      </p:sp>
      <p:sp>
        <p:nvSpPr>
          <p:cNvPr id="7" name="Date Placeholder 6">
            <a:extLst>
              <a:ext uri="{FF2B5EF4-FFF2-40B4-BE49-F238E27FC236}">
                <a16:creationId xmlns:a16="http://schemas.microsoft.com/office/drawing/2014/main" id="{F6B0EDB3-5BD6-40FA-B7BC-2D7368D5558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10DDE85-7BEE-4D06-8C89-7AF7AE5F61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94E504D-B901-4E35-BFD1-C611E4237906}"/>
              </a:ext>
            </a:extLst>
          </p:cNvPr>
          <p:cNvSpPr>
            <a:spLocks noGrp="1"/>
          </p:cNvSpPr>
          <p:nvPr>
            <p:ph type="sldNum" sz="quarter" idx="4"/>
          </p:nvPr>
        </p:nvSpPr>
        <p:spPr/>
        <p:txBody>
          <a:bodyPr/>
          <a:lstStyle/>
          <a:p>
            <a:fld id="{28B83BC3-069B-46AF-A4E6-C99928E1A4FA}" type="slidenum">
              <a:rPr lang="en-US" smtClean="0"/>
              <a:pPr/>
              <a:t>36</a:t>
            </a:fld>
            <a:endParaRPr lang="en-US" dirty="0"/>
          </a:p>
        </p:txBody>
      </p:sp>
    </p:spTree>
    <p:custDataLst>
      <p:tags r:id="rId1"/>
    </p:custDataLst>
    <p:extLst>
      <p:ext uri="{BB962C8B-B14F-4D97-AF65-F5344CB8AC3E}">
        <p14:creationId xmlns:p14="http://schemas.microsoft.com/office/powerpoint/2010/main" val="3848332030"/>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Graphical Analysis?</a:t>
            </a:r>
          </a:p>
        </p:txBody>
      </p:sp>
      <p:sp>
        <p:nvSpPr>
          <p:cNvPr id="3" name="Content Placeholder 2"/>
          <p:cNvSpPr>
            <a:spLocks noGrp="1"/>
          </p:cNvSpPr>
          <p:nvPr>
            <p:ph idx="1"/>
          </p:nvPr>
        </p:nvSpPr>
        <p:spPr/>
        <p:txBody>
          <a:bodyPr>
            <a:normAutofit/>
          </a:bodyPr>
          <a:lstStyle/>
          <a:p>
            <a:r>
              <a:rPr lang="en-US" dirty="0"/>
              <a:t>In statistics, </a:t>
            </a:r>
            <a:r>
              <a:rPr lang="en-US" b="1" dirty="0"/>
              <a:t>graphical analysis </a:t>
            </a:r>
            <a:r>
              <a:rPr lang="en-US" dirty="0"/>
              <a:t>is a method to visualize the quantitative data.</a:t>
            </a:r>
          </a:p>
          <a:p>
            <a:endParaRPr lang="en-US" dirty="0"/>
          </a:p>
          <a:p>
            <a:r>
              <a:rPr lang="en-US" dirty="0"/>
              <a:t>Graphical analysis is used to discover the structure and patterns in the data, explaining and presenting the statistical conclusions.</a:t>
            </a:r>
          </a:p>
          <a:p>
            <a:endParaRPr lang="en-US" dirty="0"/>
          </a:p>
          <a:p>
            <a:r>
              <a:rPr lang="en-US" dirty="0"/>
              <a:t>A complete statistical analysis includes both quantitative analysis and graphical analysis.</a:t>
            </a:r>
          </a:p>
        </p:txBody>
      </p:sp>
      <p:sp>
        <p:nvSpPr>
          <p:cNvPr id="9" name="Date Placeholder 8">
            <a:extLst>
              <a:ext uri="{FF2B5EF4-FFF2-40B4-BE49-F238E27FC236}">
                <a16:creationId xmlns:a16="http://schemas.microsoft.com/office/drawing/2014/main" id="{DCDBA76A-2295-4E06-BF0B-4DFB6E706AD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4DC4135-D4C2-418B-9075-139CE8979F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05CBC36-01FF-4605-BD1F-9A4293117446}"/>
              </a:ext>
            </a:extLst>
          </p:cNvPr>
          <p:cNvSpPr>
            <a:spLocks noGrp="1"/>
          </p:cNvSpPr>
          <p:nvPr>
            <p:ph type="sldNum" sz="quarter" idx="4"/>
          </p:nvPr>
        </p:nvSpPr>
        <p:spPr/>
        <p:txBody>
          <a:bodyPr/>
          <a:lstStyle/>
          <a:p>
            <a:fld id="{28B83BC3-069B-46AF-A4E6-C99928E1A4FA}" type="slidenum">
              <a:rPr lang="en-US" smtClean="0"/>
              <a:pPr/>
              <a:t>360</a:t>
            </a:fld>
            <a:endParaRPr lang="en-US" dirty="0"/>
          </a:p>
        </p:txBody>
      </p:sp>
    </p:spTree>
    <p:custDataLst>
      <p:tags r:id="rId1"/>
    </p:custDataLst>
    <p:extLst>
      <p:ext uri="{BB962C8B-B14F-4D97-AF65-F5344CB8AC3E}">
        <p14:creationId xmlns:p14="http://schemas.microsoft.com/office/powerpoint/2010/main" val="2311669563"/>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Graphical Analysis Example</a:t>
            </a:r>
          </a:p>
        </p:txBody>
      </p:sp>
      <p:sp>
        <p:nvSpPr>
          <p:cNvPr id="3" name="Content Placeholder 2"/>
          <p:cNvSpPr>
            <a:spLocks noGrp="1"/>
          </p:cNvSpPr>
          <p:nvPr>
            <p:ph idx="1"/>
          </p:nvPr>
        </p:nvSpPr>
        <p:spPr/>
        <p:txBody>
          <a:bodyPr/>
          <a:lstStyle/>
          <a:p>
            <a:r>
              <a:rPr lang="en-US" dirty="0"/>
              <a:t>There are various graphical analysis tools available. Here are four most commonly used examples:</a:t>
            </a:r>
          </a:p>
          <a:p>
            <a:pPr lvl="1"/>
            <a:r>
              <a:rPr lang="en-US" dirty="0"/>
              <a:t>Box Plot</a:t>
            </a:r>
          </a:p>
          <a:p>
            <a:pPr lvl="1"/>
            <a:r>
              <a:rPr lang="en-US" dirty="0"/>
              <a:t>Histogram</a:t>
            </a:r>
          </a:p>
          <a:p>
            <a:pPr lvl="1"/>
            <a:r>
              <a:rPr lang="en-US" dirty="0"/>
              <a:t>Scatter Plot</a:t>
            </a:r>
          </a:p>
          <a:p>
            <a:pPr lvl="1"/>
            <a:r>
              <a:rPr lang="en-US" dirty="0"/>
              <a:t>Run Chart.</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2F901634-729F-44B0-8BF4-F9EEF4078F9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10B433-669F-45F7-8B6E-A8433D89145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0781119-253F-41BB-9EE4-16C0588ED73F}"/>
              </a:ext>
            </a:extLst>
          </p:cNvPr>
          <p:cNvSpPr>
            <a:spLocks noGrp="1"/>
          </p:cNvSpPr>
          <p:nvPr>
            <p:ph type="sldNum" sz="quarter" idx="4"/>
          </p:nvPr>
        </p:nvSpPr>
        <p:spPr/>
        <p:txBody>
          <a:bodyPr/>
          <a:lstStyle/>
          <a:p>
            <a:fld id="{28B83BC3-069B-46AF-A4E6-C99928E1A4FA}" type="slidenum">
              <a:rPr lang="en-US" smtClean="0"/>
              <a:pPr/>
              <a:t>361</a:t>
            </a:fld>
            <a:endParaRPr lang="en-US" dirty="0"/>
          </a:p>
        </p:txBody>
      </p:sp>
    </p:spTree>
    <p:custDataLst>
      <p:tags r:id="rId1"/>
    </p:custDataLst>
    <p:extLst>
      <p:ext uri="{BB962C8B-B14F-4D97-AF65-F5344CB8AC3E}">
        <p14:creationId xmlns:p14="http://schemas.microsoft.com/office/powerpoint/2010/main" val="4129829289"/>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3" name="Content Placeholder 2"/>
          <p:cNvSpPr>
            <a:spLocks noGrp="1"/>
          </p:cNvSpPr>
          <p:nvPr>
            <p:ph idx="1"/>
          </p:nvPr>
        </p:nvSpPr>
        <p:spPr/>
        <p:txBody>
          <a:bodyPr>
            <a:normAutofit/>
          </a:bodyPr>
          <a:lstStyle/>
          <a:p>
            <a:r>
              <a:rPr lang="en-US" dirty="0"/>
              <a:t>A </a:t>
            </a:r>
            <a:r>
              <a:rPr lang="en-US" b="1" dirty="0"/>
              <a:t>box plot </a:t>
            </a:r>
            <a:r>
              <a:rPr lang="en-US" dirty="0"/>
              <a:t>is a graphical method to summarize a data set by visualizing the minimum value, 25</a:t>
            </a:r>
            <a:r>
              <a:rPr lang="en-US" baseline="30000" dirty="0"/>
              <a:t>th</a:t>
            </a:r>
            <a:r>
              <a:rPr lang="en-US" dirty="0"/>
              <a:t> percentile, median, 75</a:t>
            </a:r>
            <a:r>
              <a:rPr lang="en-US" baseline="30000" dirty="0"/>
              <a:t>th</a:t>
            </a:r>
            <a:r>
              <a:rPr lang="en-US" dirty="0"/>
              <a:t> percentile, the maximum value, and potential outliers.</a:t>
            </a:r>
          </a:p>
          <a:p>
            <a:endParaRPr lang="en-US" dirty="0"/>
          </a:p>
          <a:p>
            <a:r>
              <a:rPr lang="en-US" dirty="0"/>
              <a:t>A percentile is the value below which a certain percentage of data fall. For example, if 75% of the observations have values lower than 685 in a data set, then 685 is the 75</a:t>
            </a:r>
            <a:r>
              <a:rPr lang="en-US" baseline="30000" dirty="0"/>
              <a:t>th</a:t>
            </a:r>
            <a:r>
              <a:rPr lang="en-US" dirty="0"/>
              <a:t> percentile of the data.</a:t>
            </a:r>
          </a:p>
          <a:p>
            <a:endParaRPr lang="en-US" dirty="0"/>
          </a:p>
        </p:txBody>
      </p:sp>
      <p:sp>
        <p:nvSpPr>
          <p:cNvPr id="9" name="Date Placeholder 8">
            <a:extLst>
              <a:ext uri="{FF2B5EF4-FFF2-40B4-BE49-F238E27FC236}">
                <a16:creationId xmlns:a16="http://schemas.microsoft.com/office/drawing/2014/main" id="{726140B8-ADAF-40F8-AE82-1A38D5EEADC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095E63C-D20F-457C-9E28-E70C3E0D79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495CAF5-D53D-4BBC-8E3C-C1CB3F7B0E78}"/>
              </a:ext>
            </a:extLst>
          </p:cNvPr>
          <p:cNvSpPr>
            <a:spLocks noGrp="1"/>
          </p:cNvSpPr>
          <p:nvPr>
            <p:ph type="sldNum" sz="quarter" idx="4"/>
          </p:nvPr>
        </p:nvSpPr>
        <p:spPr/>
        <p:txBody>
          <a:bodyPr/>
          <a:lstStyle/>
          <a:p>
            <a:fld id="{28B83BC3-069B-46AF-A4E6-C99928E1A4FA}" type="slidenum">
              <a:rPr lang="en-US" smtClean="0"/>
              <a:pPr/>
              <a:t>362</a:t>
            </a:fld>
            <a:endParaRPr lang="en-US" dirty="0"/>
          </a:p>
        </p:txBody>
      </p:sp>
    </p:spTree>
    <p:custDataLst>
      <p:tags r:id="rId1"/>
    </p:custDataLst>
    <p:extLst>
      <p:ext uri="{BB962C8B-B14F-4D97-AF65-F5344CB8AC3E}">
        <p14:creationId xmlns:p14="http://schemas.microsoft.com/office/powerpoint/2010/main" val="862957745"/>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Box Plot</a:t>
            </a:r>
          </a:p>
        </p:txBody>
      </p:sp>
      <p:sp>
        <p:nvSpPr>
          <p:cNvPr id="28" name="TextBox 27"/>
          <p:cNvSpPr txBox="1"/>
          <p:nvPr/>
        </p:nvSpPr>
        <p:spPr>
          <a:xfrm>
            <a:off x="2549831" y="5802868"/>
            <a:ext cx="6294613" cy="369332"/>
          </a:xfrm>
          <a:prstGeom prst="rect">
            <a:avLst/>
          </a:prstGeom>
          <a:noFill/>
        </p:spPr>
        <p:txBody>
          <a:bodyPr wrap="square" rtlCol="0">
            <a:spAutoFit/>
          </a:bodyPr>
          <a:lstStyle/>
          <a:p>
            <a:pPr algn="ctr"/>
            <a:r>
              <a:rPr lang="en-US" dirty="0">
                <a:latin typeface="+mj-lt"/>
              </a:rPr>
              <a:t>Interquartile Range = 75</a:t>
            </a:r>
            <a:r>
              <a:rPr lang="en-US" baseline="30000" dirty="0">
                <a:latin typeface="+mj-lt"/>
              </a:rPr>
              <a:t>th</a:t>
            </a:r>
            <a:r>
              <a:rPr lang="en-US" dirty="0">
                <a:latin typeface="+mj-lt"/>
              </a:rPr>
              <a:t> Percentile – 25</a:t>
            </a:r>
            <a:r>
              <a:rPr lang="en-US" baseline="30000" dirty="0">
                <a:latin typeface="+mj-lt"/>
              </a:rPr>
              <a:t>th</a:t>
            </a:r>
            <a:r>
              <a:rPr lang="en-US" dirty="0">
                <a:latin typeface="+mj-lt"/>
              </a:rPr>
              <a:t> Percentile</a:t>
            </a:r>
          </a:p>
        </p:txBody>
      </p:sp>
      <p:grpSp>
        <p:nvGrpSpPr>
          <p:cNvPr id="85" name="Group 84"/>
          <p:cNvGrpSpPr/>
          <p:nvPr/>
        </p:nvGrpSpPr>
        <p:grpSpPr>
          <a:xfrm>
            <a:off x="685800" y="1441246"/>
            <a:ext cx="9890432" cy="3845659"/>
            <a:chOff x="-681269" y="1492919"/>
            <a:chExt cx="10562112" cy="4047058"/>
          </a:xfrm>
        </p:grpSpPr>
        <p:sp>
          <p:nvSpPr>
            <p:cNvPr id="5" name="Flowchart: Process 4"/>
            <p:cNvSpPr/>
            <p:nvPr/>
          </p:nvSpPr>
          <p:spPr>
            <a:xfrm>
              <a:off x="3675248" y="2907268"/>
              <a:ext cx="1981200" cy="685800"/>
            </a:xfrm>
            <a:prstGeom prst="flowChartProcess">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7" name="Straight Connector 6"/>
            <p:cNvCxnSpPr/>
            <p:nvPr/>
          </p:nvCxnSpPr>
          <p:spPr>
            <a:xfrm>
              <a:off x="56564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075048" y="3231118"/>
              <a:ext cx="16002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4589648" y="3250168"/>
              <a:ext cx="6858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837048" y="2450068"/>
              <a:ext cx="762000" cy="723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041679" y="1963229"/>
              <a:ext cx="1676399" cy="505890"/>
            </a:xfrm>
            <a:prstGeom prst="rect">
              <a:avLst/>
            </a:prstGeom>
            <a:noFill/>
          </p:spPr>
          <p:txBody>
            <a:bodyPr wrap="square" rtlCol="0">
              <a:spAutoFit/>
            </a:bodyPr>
            <a:lstStyle/>
            <a:p>
              <a:pPr algn="ctr"/>
              <a:r>
                <a:rPr lang="en-US" sz="1200" b="1" dirty="0">
                  <a:solidFill>
                    <a:schemeClr val="bg1">
                      <a:lumMod val="50000"/>
                    </a:schemeClr>
                  </a:solidFill>
                </a:rPr>
                <a:t>25th Percentile (Q</a:t>
              </a:r>
              <a:r>
                <a:rPr lang="en-US" sz="1200" b="1" baseline="-25000" dirty="0">
                  <a:solidFill>
                    <a:schemeClr val="bg1">
                      <a:lumMod val="50000"/>
                    </a:schemeClr>
                  </a:solidFill>
                </a:rPr>
                <a:t>1</a:t>
              </a:r>
              <a:r>
                <a:rPr lang="en-US" sz="1200" b="1" dirty="0">
                  <a:solidFill>
                    <a:schemeClr val="bg1">
                      <a:lumMod val="50000"/>
                    </a:schemeClr>
                  </a:solidFill>
                </a:rPr>
                <a:t>)</a:t>
              </a:r>
            </a:p>
          </p:txBody>
        </p:sp>
        <p:cxnSp>
          <p:nvCxnSpPr>
            <p:cNvPr id="17" name="Straight Arrow Connector 16"/>
            <p:cNvCxnSpPr/>
            <p:nvPr/>
          </p:nvCxnSpPr>
          <p:spPr>
            <a:xfrm rot="5400000">
              <a:off x="5694548" y="2488168"/>
              <a:ext cx="685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490495" y="1959718"/>
              <a:ext cx="1828800" cy="505891"/>
            </a:xfrm>
            <a:prstGeom prst="rect">
              <a:avLst/>
            </a:prstGeom>
            <a:noFill/>
          </p:spPr>
          <p:txBody>
            <a:bodyPr wrap="square" rtlCol="0">
              <a:spAutoFit/>
            </a:bodyPr>
            <a:lstStyle/>
            <a:p>
              <a:pPr algn="ctr"/>
              <a:r>
                <a:rPr lang="en-US" sz="1200" b="1" dirty="0">
                  <a:solidFill>
                    <a:schemeClr val="bg1">
                      <a:lumMod val="50000"/>
                    </a:schemeClr>
                  </a:solidFill>
                </a:rPr>
                <a:t>75th Percentile</a:t>
              </a:r>
            </a:p>
            <a:p>
              <a:pPr algn="ctr"/>
              <a:r>
                <a:rPr lang="en-US" sz="1200" b="1" dirty="0">
                  <a:solidFill>
                    <a:schemeClr val="bg1">
                      <a:lumMod val="50000"/>
                    </a:schemeClr>
                  </a:solidFill>
                </a:rPr>
                <a:t>(Q</a:t>
              </a:r>
              <a:r>
                <a:rPr lang="en-US" sz="1200" b="1" baseline="-25000" dirty="0">
                  <a:solidFill>
                    <a:schemeClr val="bg1">
                      <a:lumMod val="50000"/>
                    </a:schemeClr>
                  </a:solidFill>
                </a:rPr>
                <a:t>3</a:t>
              </a:r>
              <a:r>
                <a:rPr lang="en-US" sz="1200" b="1" dirty="0">
                  <a:solidFill>
                    <a:schemeClr val="bg1">
                      <a:lumMod val="50000"/>
                    </a:schemeClr>
                  </a:solidFill>
                </a:rPr>
                <a:t>)</a:t>
              </a:r>
            </a:p>
          </p:txBody>
        </p:sp>
        <p:cxnSp>
          <p:nvCxnSpPr>
            <p:cNvPr id="22" name="Straight Arrow Connector 21"/>
            <p:cNvCxnSpPr/>
            <p:nvPr/>
          </p:nvCxnSpPr>
          <p:spPr>
            <a:xfrm flipH="1">
              <a:off x="4931755" y="2121216"/>
              <a:ext cx="793" cy="720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235285" y="1492919"/>
              <a:ext cx="1392938" cy="505890"/>
            </a:xfrm>
            <a:prstGeom prst="rect">
              <a:avLst/>
            </a:prstGeom>
            <a:noFill/>
          </p:spPr>
          <p:txBody>
            <a:bodyPr wrap="square" rtlCol="0">
              <a:spAutoFit/>
            </a:bodyPr>
            <a:lstStyle/>
            <a:p>
              <a:pPr algn="ctr"/>
              <a:r>
                <a:rPr lang="en-US" sz="1200" b="1" dirty="0">
                  <a:solidFill>
                    <a:schemeClr val="bg1">
                      <a:lumMod val="50000"/>
                    </a:schemeClr>
                  </a:solidFill>
                </a:rPr>
                <a:t>Median</a:t>
              </a:r>
            </a:p>
            <a:p>
              <a:pPr algn="ctr"/>
              <a:r>
                <a:rPr lang="en-US" sz="1200" b="1" dirty="0">
                  <a:solidFill>
                    <a:schemeClr val="bg1">
                      <a:lumMod val="50000"/>
                    </a:schemeClr>
                  </a:solidFill>
                </a:rPr>
                <a:t>(Q</a:t>
              </a:r>
              <a:r>
                <a:rPr lang="en-US" sz="1200" b="1" baseline="-25000" dirty="0">
                  <a:solidFill>
                    <a:schemeClr val="bg1">
                      <a:lumMod val="50000"/>
                    </a:schemeClr>
                  </a:solidFill>
                </a:rPr>
                <a:t>2</a:t>
              </a:r>
              <a:r>
                <a:rPr lang="en-US" sz="1200" b="1" dirty="0">
                  <a:solidFill>
                    <a:schemeClr val="bg1">
                      <a:lumMod val="50000"/>
                    </a:schemeClr>
                  </a:solidFill>
                </a:rPr>
                <a:t>)</a:t>
              </a:r>
            </a:p>
          </p:txBody>
        </p:sp>
        <p:sp>
          <p:nvSpPr>
            <p:cNvPr id="26" name="Right Brace 25"/>
            <p:cNvSpPr/>
            <p:nvPr/>
          </p:nvSpPr>
          <p:spPr>
            <a:xfrm rot="5400000">
              <a:off x="4513448" y="2815828"/>
              <a:ext cx="304800" cy="2011680"/>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dirty="0">
                <a:solidFill>
                  <a:schemeClr val="bg1">
                    <a:lumMod val="50000"/>
                  </a:schemeClr>
                </a:solidFill>
              </a:endParaRPr>
            </a:p>
          </p:txBody>
        </p:sp>
        <p:sp>
          <p:nvSpPr>
            <p:cNvPr id="27" name="TextBox 26"/>
            <p:cNvSpPr txBox="1"/>
            <p:nvPr/>
          </p:nvSpPr>
          <p:spPr>
            <a:xfrm>
              <a:off x="3446648" y="4050268"/>
              <a:ext cx="2438400" cy="505890"/>
            </a:xfrm>
            <a:prstGeom prst="rect">
              <a:avLst/>
            </a:prstGeom>
            <a:noFill/>
          </p:spPr>
          <p:txBody>
            <a:bodyPr wrap="square" rtlCol="0">
              <a:spAutoFit/>
            </a:bodyPr>
            <a:lstStyle/>
            <a:p>
              <a:pPr algn="ctr"/>
              <a:r>
                <a:rPr lang="en-US" sz="1200" b="1" dirty="0">
                  <a:solidFill>
                    <a:schemeClr val="bg1">
                      <a:lumMod val="50000"/>
                    </a:schemeClr>
                  </a:solidFill>
                </a:rPr>
                <a:t>Interquartile Range</a:t>
              </a:r>
            </a:p>
            <a:p>
              <a:pPr algn="ctr"/>
              <a:r>
                <a:rPr lang="en-US" sz="1200" b="1" dirty="0">
                  <a:solidFill>
                    <a:schemeClr val="bg1">
                      <a:lumMod val="50000"/>
                    </a:schemeClr>
                  </a:solidFill>
                </a:rPr>
                <a:t>(IQR)</a:t>
              </a:r>
            </a:p>
          </p:txBody>
        </p:sp>
        <p:cxnSp>
          <p:nvCxnSpPr>
            <p:cNvPr id="30" name="Straight Arrow Connector 29"/>
            <p:cNvCxnSpPr/>
            <p:nvPr/>
          </p:nvCxnSpPr>
          <p:spPr>
            <a:xfrm rot="16200000" flipV="1">
              <a:off x="1351148" y="4012168"/>
              <a:ext cx="1447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81269" y="5236443"/>
              <a:ext cx="4259001" cy="303534"/>
            </a:xfrm>
            <a:prstGeom prst="rect">
              <a:avLst/>
            </a:prstGeom>
            <a:noFill/>
          </p:spPr>
          <p:txBody>
            <a:bodyPr wrap="none" rtlCol="0">
              <a:spAutoFit/>
            </a:bodyPr>
            <a:lstStyle/>
            <a:p>
              <a:r>
                <a:rPr lang="en-US" sz="1200" b="1" dirty="0">
                  <a:solidFill>
                    <a:schemeClr val="bg1">
                      <a:lumMod val="50000"/>
                    </a:schemeClr>
                  </a:solidFill>
                </a:rPr>
                <a:t>Minimum (Minimum Value in the Data, Q</a:t>
              </a:r>
              <a:r>
                <a:rPr lang="en-US" sz="1200" b="1" baseline="-25000" dirty="0">
                  <a:solidFill>
                    <a:schemeClr val="bg1">
                      <a:lumMod val="50000"/>
                    </a:schemeClr>
                  </a:solidFill>
                </a:rPr>
                <a:t>1</a:t>
              </a:r>
              <a:r>
                <a:rPr lang="en-US" sz="1200" b="1" dirty="0">
                  <a:solidFill>
                    <a:schemeClr val="bg1">
                      <a:lumMod val="50000"/>
                    </a:schemeClr>
                  </a:solidFill>
                </a:rPr>
                <a:t> – I.5*IQR)</a:t>
              </a:r>
            </a:p>
          </p:txBody>
        </p:sp>
        <p:cxnSp>
          <p:nvCxnSpPr>
            <p:cNvPr id="33" name="Straight Arrow Connector 32"/>
            <p:cNvCxnSpPr/>
            <p:nvPr/>
          </p:nvCxnSpPr>
          <p:spPr>
            <a:xfrm rot="5400000" flipH="1" flipV="1">
              <a:off x="6304942" y="4240768"/>
              <a:ext cx="1904206"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546568" y="5187344"/>
              <a:ext cx="4334275" cy="303534"/>
            </a:xfrm>
            <a:prstGeom prst="rect">
              <a:avLst/>
            </a:prstGeom>
            <a:noFill/>
          </p:spPr>
          <p:txBody>
            <a:bodyPr wrap="none" rtlCol="0">
              <a:spAutoFit/>
            </a:bodyPr>
            <a:lstStyle/>
            <a:p>
              <a:r>
                <a:rPr lang="en-US" sz="1200" b="1" dirty="0">
                  <a:solidFill>
                    <a:schemeClr val="bg1">
                      <a:lumMod val="50000"/>
                    </a:schemeClr>
                  </a:solidFill>
                </a:rPr>
                <a:t>Maximum (Maximum Value in the Data, Q</a:t>
              </a:r>
              <a:r>
                <a:rPr lang="en-US" sz="1200" b="1" baseline="-25000" dirty="0">
                  <a:solidFill>
                    <a:schemeClr val="bg1">
                      <a:lumMod val="50000"/>
                    </a:schemeClr>
                  </a:solidFill>
                </a:rPr>
                <a:t>3</a:t>
              </a:r>
              <a:r>
                <a:rPr lang="en-US" sz="1200" b="1" dirty="0">
                  <a:solidFill>
                    <a:schemeClr val="bg1">
                      <a:lumMod val="50000"/>
                    </a:schemeClr>
                  </a:solidFill>
                </a:rPr>
                <a:t> + I.5*IQR)</a:t>
              </a:r>
            </a:p>
          </p:txBody>
        </p:sp>
        <p:sp>
          <p:nvSpPr>
            <p:cNvPr id="38" name="Oval 37"/>
            <p:cNvSpPr/>
            <p:nvPr/>
          </p:nvSpPr>
          <p:spPr>
            <a:xfrm>
              <a:off x="5715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39" name="Oval 38"/>
            <p:cNvSpPr/>
            <p:nvPr/>
          </p:nvSpPr>
          <p:spPr>
            <a:xfrm>
              <a:off x="1013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0" name="Oval 39"/>
            <p:cNvSpPr/>
            <p:nvPr/>
          </p:nvSpPr>
          <p:spPr>
            <a:xfrm>
              <a:off x="11658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1" name="Oval 40"/>
            <p:cNvSpPr/>
            <p:nvPr/>
          </p:nvSpPr>
          <p:spPr>
            <a:xfrm>
              <a:off x="1470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2" name="Oval 41"/>
            <p:cNvSpPr/>
            <p:nvPr/>
          </p:nvSpPr>
          <p:spPr>
            <a:xfrm>
              <a:off x="73533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3" name="Oval 42"/>
            <p:cNvSpPr/>
            <p:nvPr/>
          </p:nvSpPr>
          <p:spPr>
            <a:xfrm>
              <a:off x="750570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4" name="Oval 43"/>
            <p:cNvSpPr/>
            <p:nvPr/>
          </p:nvSpPr>
          <p:spPr>
            <a:xfrm>
              <a:off x="79476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sp>
          <p:nvSpPr>
            <p:cNvPr id="45" name="Oval 44"/>
            <p:cNvSpPr/>
            <p:nvPr/>
          </p:nvSpPr>
          <p:spPr>
            <a:xfrm>
              <a:off x="8252460" y="3200400"/>
              <a:ext cx="91440" cy="9144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lumMod val="50000"/>
                  </a:schemeClr>
                </a:solidFill>
              </a:endParaRPr>
            </a:p>
          </p:txBody>
        </p:sp>
        <p:cxnSp>
          <p:nvCxnSpPr>
            <p:cNvPr id="56" name="Straight Arrow Connector 55"/>
            <p:cNvCxnSpPr/>
            <p:nvPr/>
          </p:nvCxnSpPr>
          <p:spPr>
            <a:xfrm rot="16200000" flipH="1">
              <a:off x="236221"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621874" y="2064406"/>
              <a:ext cx="2384579" cy="303534"/>
            </a:xfrm>
            <a:prstGeom prst="rect">
              <a:avLst/>
            </a:prstGeom>
            <a:noFill/>
          </p:spPr>
          <p:txBody>
            <a:bodyPr wrap="square" rtlCol="0">
              <a:spAutoFit/>
            </a:bodyPr>
            <a:lstStyle/>
            <a:p>
              <a:pPr algn="ctr"/>
              <a:r>
                <a:rPr lang="en-US" sz="1200" b="1" dirty="0">
                  <a:solidFill>
                    <a:schemeClr val="bg1">
                      <a:lumMod val="50000"/>
                    </a:schemeClr>
                  </a:solidFill>
                </a:rPr>
                <a:t>Minimum Value in the Data</a:t>
              </a:r>
            </a:p>
          </p:txBody>
        </p:sp>
        <p:cxnSp>
          <p:nvCxnSpPr>
            <p:cNvPr id="60" name="Straight Arrow Connector 59"/>
            <p:cNvCxnSpPr/>
            <p:nvPr/>
          </p:nvCxnSpPr>
          <p:spPr>
            <a:xfrm rot="16200000" flipH="1">
              <a:off x="7917180" y="2743200"/>
              <a:ext cx="762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7353300" y="2058267"/>
              <a:ext cx="2488971" cy="303534"/>
            </a:xfrm>
            <a:prstGeom prst="rect">
              <a:avLst/>
            </a:prstGeom>
            <a:noFill/>
          </p:spPr>
          <p:txBody>
            <a:bodyPr wrap="square" rtlCol="0">
              <a:spAutoFit/>
            </a:bodyPr>
            <a:lstStyle/>
            <a:p>
              <a:pPr algn="ctr"/>
              <a:r>
                <a:rPr lang="en-US" sz="1200" b="1" dirty="0">
                  <a:solidFill>
                    <a:schemeClr val="bg1">
                      <a:lumMod val="50000"/>
                    </a:schemeClr>
                  </a:solidFill>
                </a:rPr>
                <a:t>Maximum Value in the Data</a:t>
              </a:r>
            </a:p>
          </p:txBody>
        </p:sp>
        <p:cxnSp>
          <p:nvCxnSpPr>
            <p:cNvPr id="63" name="Straight Arrow Connector 62"/>
            <p:cNvCxnSpPr/>
            <p:nvPr/>
          </p:nvCxnSpPr>
          <p:spPr>
            <a:xfrm rot="16200000" flipV="1">
              <a:off x="327660" y="3642360"/>
              <a:ext cx="6096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5334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6096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V="1">
              <a:off x="647700" y="3352800"/>
              <a:ext cx="838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269480" y="4050268"/>
              <a:ext cx="1642718"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cxnSp>
          <p:nvCxnSpPr>
            <p:cNvPr id="73" name="Straight Arrow Connector 72"/>
            <p:cNvCxnSpPr/>
            <p:nvPr/>
          </p:nvCxnSpPr>
          <p:spPr>
            <a:xfrm rot="16200000" flipV="1">
              <a:off x="7391400" y="3390900"/>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rot="16200000" flipV="1">
              <a:off x="7467600" y="3467100"/>
              <a:ext cx="6096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rot="5400000" flipH="1" flipV="1">
              <a:off x="7658100" y="3657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flipH="1" flipV="1">
              <a:off x="7811294" y="3504406"/>
              <a:ext cx="609600" cy="306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7467600" y="4050740"/>
              <a:ext cx="1716634" cy="303534"/>
            </a:xfrm>
            <a:prstGeom prst="rect">
              <a:avLst/>
            </a:prstGeom>
            <a:noFill/>
          </p:spPr>
          <p:txBody>
            <a:bodyPr wrap="square" rtlCol="0">
              <a:spAutoFit/>
            </a:bodyPr>
            <a:lstStyle/>
            <a:p>
              <a:pPr algn="ctr"/>
              <a:r>
                <a:rPr lang="en-US" sz="1200" b="1" dirty="0">
                  <a:solidFill>
                    <a:schemeClr val="bg1">
                      <a:lumMod val="50000"/>
                    </a:schemeClr>
                  </a:solidFill>
                </a:rPr>
                <a:t>Potential Outliers</a:t>
              </a:r>
            </a:p>
          </p:txBody>
        </p:sp>
      </p:grpSp>
      <p:sp>
        <p:nvSpPr>
          <p:cNvPr id="12" name="Date Placeholder 11">
            <a:extLst>
              <a:ext uri="{FF2B5EF4-FFF2-40B4-BE49-F238E27FC236}">
                <a16:creationId xmlns:a16="http://schemas.microsoft.com/office/drawing/2014/main" id="{D9C5A513-D942-4A98-BE7E-460B675E29E3}"/>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C11B52BA-485A-47F6-981E-4B3537F9ED30}"/>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EBE166CB-FFD8-48E4-ACA8-58A4822B7618}"/>
              </a:ext>
            </a:extLst>
          </p:cNvPr>
          <p:cNvSpPr>
            <a:spLocks noGrp="1"/>
          </p:cNvSpPr>
          <p:nvPr>
            <p:ph type="sldNum" sz="quarter" idx="4"/>
          </p:nvPr>
        </p:nvSpPr>
        <p:spPr/>
        <p:txBody>
          <a:bodyPr/>
          <a:lstStyle/>
          <a:p>
            <a:fld id="{28B83BC3-069B-46AF-A4E6-C99928E1A4FA}" type="slidenum">
              <a:rPr lang="en-US" smtClean="0"/>
              <a:pPr/>
              <a:t>363</a:t>
            </a:fld>
            <a:endParaRPr lang="en-US" dirty="0"/>
          </a:p>
        </p:txBody>
      </p:sp>
    </p:spTree>
    <p:custDataLst>
      <p:tags r:id="rId1"/>
    </p:custDataLst>
    <p:extLst>
      <p:ext uri="{BB962C8B-B14F-4D97-AF65-F5344CB8AC3E}">
        <p14:creationId xmlns:p14="http://schemas.microsoft.com/office/powerpoint/2010/main" val="2223165189"/>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Box Plot </a:t>
            </a:r>
          </a:p>
        </p:txBody>
      </p:sp>
      <p:sp>
        <p:nvSpPr>
          <p:cNvPr id="3" name="Content Placeholder 2"/>
          <p:cNvSpPr>
            <a:spLocks noGrp="1"/>
          </p:cNvSpPr>
          <p:nvPr>
            <p:ph idx="1"/>
          </p:nvPr>
        </p:nvSpPr>
        <p:spPr/>
        <p:txBody>
          <a:bodyPr>
            <a:normAutofit lnSpcReduction="10000"/>
          </a:bodyPr>
          <a:lstStyle/>
          <a:p>
            <a:r>
              <a:rPr lang="en-US" dirty="0"/>
              <a:t>Data File: “Box Plot” tab in “Sample Data.xlsx”</a:t>
            </a:r>
          </a:p>
          <a:p>
            <a:r>
              <a:rPr lang="en-US" dirty="0"/>
              <a:t>Steps to render a Box Plot in Minitab</a:t>
            </a:r>
          </a:p>
          <a:p>
            <a:pPr marL="1234440" lvl="2" indent="-457200">
              <a:buFont typeface="+mj-lt"/>
              <a:buAutoNum type="arabicParenR"/>
            </a:pPr>
            <a:r>
              <a:rPr lang="en-US" dirty="0"/>
              <a:t>Click Graph → Boxplot.</a:t>
            </a:r>
          </a:p>
          <a:p>
            <a:pPr marL="1234440" lvl="2" indent="-457200">
              <a:buFont typeface="+mj-lt"/>
              <a:buAutoNum type="arabicParenR"/>
            </a:pPr>
            <a:r>
              <a:rPr lang="en-US" dirty="0"/>
              <a:t>A new window named “Boxplots” pops up.</a:t>
            </a:r>
          </a:p>
          <a:p>
            <a:pPr marL="1234440" lvl="2" indent="-457200">
              <a:buFont typeface="+mj-lt"/>
              <a:buAutoNum type="arabicParenR"/>
            </a:pPr>
            <a:r>
              <a:rPr lang="en-US" dirty="0"/>
              <a:t>Click “OK” in the window “Boxplots.”</a:t>
            </a:r>
          </a:p>
          <a:p>
            <a:pPr marL="1234440" lvl="2" indent="-457200">
              <a:buFont typeface="+mj-lt"/>
              <a:buAutoNum type="arabicParenR"/>
            </a:pPr>
            <a:r>
              <a:rPr lang="en-US" dirty="0"/>
              <a:t>Another new window named “Boxplot – One Y, Simple” pops up.</a:t>
            </a:r>
          </a:p>
          <a:p>
            <a:pPr marL="1234440" lvl="2" indent="-457200">
              <a:buFont typeface="+mj-lt"/>
              <a:buAutoNum type="arabicParenR"/>
            </a:pPr>
            <a:r>
              <a:rPr lang="en-US" dirty="0"/>
              <a:t>Select “HtBk” as the “Graph Variables.”</a:t>
            </a:r>
          </a:p>
          <a:p>
            <a:pPr marL="1234440" lvl="2" indent="-457200">
              <a:buFont typeface="+mj-lt"/>
              <a:buAutoNum type="arabicParenR"/>
            </a:pPr>
            <a:r>
              <a:rPr lang="en-US" dirty="0"/>
              <a:t>Click the “Data View” button and a new window named “Boxplot – Data View” pops up.</a:t>
            </a:r>
          </a:p>
          <a:p>
            <a:pPr marL="1234440" lvl="2" indent="-457200">
              <a:buFont typeface="+mj-lt"/>
              <a:buAutoNum type="arabicParenR"/>
            </a:pPr>
            <a:r>
              <a:rPr lang="en-US" dirty="0"/>
              <a:t>Check the boxes “Median symbol” and “Mean symbol.”</a:t>
            </a:r>
          </a:p>
          <a:p>
            <a:pPr marL="1234440" lvl="2" indent="-457200">
              <a:buFont typeface="+mj-lt"/>
              <a:buAutoNum type="arabicParenR"/>
            </a:pPr>
            <a:r>
              <a:rPr lang="en-US" dirty="0"/>
              <a:t>Click “OK” in the window “Boxplot – Data View.”</a:t>
            </a:r>
          </a:p>
          <a:p>
            <a:pPr marL="1234440" lvl="2" indent="-457200">
              <a:buFont typeface="+mj-lt"/>
              <a:buAutoNum type="arabicParenR"/>
            </a:pPr>
            <a:r>
              <a:rPr lang="en-US" dirty="0"/>
              <a:t>Click “OK” in the window “Boxplot – One Y, Simple.”</a:t>
            </a:r>
          </a:p>
          <a:p>
            <a:pPr marL="1234440" lvl="2" indent="-457200">
              <a:buFont typeface="+mj-lt"/>
              <a:buAutoNum type="arabicParenR"/>
            </a:pPr>
            <a:r>
              <a:rPr lang="en-US" dirty="0"/>
              <a:t>The box plot appears automatically in the new window.</a:t>
            </a:r>
          </a:p>
          <a:p>
            <a:pPr lvl="1"/>
            <a:endParaRPr lang="en-US" dirty="0"/>
          </a:p>
          <a:p>
            <a:pPr lvl="1"/>
            <a:endParaRPr lang="en-US" dirty="0"/>
          </a:p>
          <a:p>
            <a:pPr lvl="1"/>
            <a:endParaRPr lang="en-US" dirty="0"/>
          </a:p>
        </p:txBody>
      </p:sp>
      <p:sp>
        <p:nvSpPr>
          <p:cNvPr id="9" name="Date Placeholder 8">
            <a:extLst>
              <a:ext uri="{FF2B5EF4-FFF2-40B4-BE49-F238E27FC236}">
                <a16:creationId xmlns:a16="http://schemas.microsoft.com/office/drawing/2014/main" id="{7AB76E7A-E52B-4DF0-A63E-4610E5968F9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B8EB10F-3E1C-4C45-B4E2-EDD79CA3D36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AFAD909-DBA1-4F1F-A405-4E724651967F}"/>
              </a:ext>
            </a:extLst>
          </p:cNvPr>
          <p:cNvSpPr>
            <a:spLocks noGrp="1"/>
          </p:cNvSpPr>
          <p:nvPr>
            <p:ph type="sldNum" sz="quarter" idx="4"/>
          </p:nvPr>
        </p:nvSpPr>
        <p:spPr/>
        <p:txBody>
          <a:bodyPr/>
          <a:lstStyle/>
          <a:p>
            <a:fld id="{28B83BC3-069B-46AF-A4E6-C99928E1A4FA}" type="slidenum">
              <a:rPr lang="en-US" smtClean="0"/>
              <a:pPr/>
              <a:t>364</a:t>
            </a:fld>
            <a:endParaRPr lang="en-US" dirty="0"/>
          </a:p>
        </p:txBody>
      </p:sp>
    </p:spTree>
    <p:custDataLst>
      <p:tags r:id="rId1"/>
    </p:custDataLst>
    <p:extLst>
      <p:ext uri="{BB962C8B-B14F-4D97-AF65-F5344CB8AC3E}">
        <p14:creationId xmlns:p14="http://schemas.microsoft.com/office/powerpoint/2010/main" val="1495979978"/>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5764982" y="1119405"/>
            <a:ext cx="4809712" cy="3115896"/>
          </a:xfrm>
          <a:prstGeom prst="rect">
            <a:avLst/>
          </a:prstGeom>
        </p:spPr>
      </p:pic>
      <p:sp>
        <p:nvSpPr>
          <p:cNvPr id="2" name="Title 1"/>
          <p:cNvSpPr>
            <a:spLocks noGrp="1"/>
          </p:cNvSpPr>
          <p:nvPr>
            <p:ph type="title"/>
          </p:nvPr>
        </p:nvSpPr>
        <p:spPr/>
        <p:txBody>
          <a:bodyPr>
            <a:noAutofit/>
          </a:bodyPr>
          <a:lstStyle/>
          <a:p>
            <a:r>
              <a:rPr lang="en-US" dirty="0"/>
              <a:t>How to Use Minitab to Generate a Box Plot </a:t>
            </a:r>
          </a:p>
        </p:txBody>
      </p:sp>
      <p:pic>
        <p:nvPicPr>
          <p:cNvPr id="3" name="Picture 2"/>
          <p:cNvPicPr>
            <a:picLocks noChangeAspect="1"/>
          </p:cNvPicPr>
          <p:nvPr/>
        </p:nvPicPr>
        <p:blipFill>
          <a:blip r:embed="rId5"/>
          <a:stretch>
            <a:fillRect/>
          </a:stretch>
        </p:blipFill>
        <p:spPr>
          <a:xfrm>
            <a:off x="259705" y="1119404"/>
            <a:ext cx="5345731" cy="4824195"/>
          </a:xfrm>
          <a:prstGeom prst="rect">
            <a:avLst/>
          </a:prstGeom>
        </p:spPr>
      </p:pic>
      <p:sp>
        <p:nvSpPr>
          <p:cNvPr id="29" name="Right Arrow 28"/>
          <p:cNvSpPr/>
          <p:nvPr/>
        </p:nvSpPr>
        <p:spPr>
          <a:xfrm>
            <a:off x="5461000" y="23707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6"/>
          <a:stretch>
            <a:fillRect/>
          </a:stretch>
        </p:blipFill>
        <p:spPr>
          <a:xfrm>
            <a:off x="7399396" y="3422650"/>
            <a:ext cx="3628352" cy="3168650"/>
          </a:xfrm>
          <a:prstGeom prst="rect">
            <a:avLst/>
          </a:prstGeom>
        </p:spPr>
      </p:pic>
      <p:sp>
        <p:nvSpPr>
          <p:cNvPr id="32" name="Right Arrow 31"/>
          <p:cNvSpPr/>
          <p:nvPr/>
        </p:nvSpPr>
        <p:spPr>
          <a:xfrm rot="5400000">
            <a:off x="9753600" y="32702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5DCD5A5B-27B0-479E-A692-59FC7CE1C9C0}"/>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384D789D-4624-42A2-8F39-8D2D46FBCC92}"/>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890BCA2A-2D12-4D28-BA22-319AB0EC515C}"/>
              </a:ext>
            </a:extLst>
          </p:cNvPr>
          <p:cNvSpPr>
            <a:spLocks noGrp="1"/>
          </p:cNvSpPr>
          <p:nvPr>
            <p:ph type="sldNum" sz="quarter" idx="4"/>
          </p:nvPr>
        </p:nvSpPr>
        <p:spPr/>
        <p:txBody>
          <a:bodyPr/>
          <a:lstStyle/>
          <a:p>
            <a:fld id="{28B83BC3-069B-46AF-A4E6-C99928E1A4FA}" type="slidenum">
              <a:rPr lang="en-US" smtClean="0"/>
              <a:pPr/>
              <a:t>365</a:t>
            </a:fld>
            <a:endParaRPr lang="en-US" dirty="0"/>
          </a:p>
        </p:txBody>
      </p:sp>
    </p:spTree>
    <p:custDataLst>
      <p:tags r:id="rId1"/>
    </p:custDataLst>
    <p:extLst>
      <p:ext uri="{BB962C8B-B14F-4D97-AF65-F5344CB8AC3E}">
        <p14:creationId xmlns:p14="http://schemas.microsoft.com/office/powerpoint/2010/main" val="3721410399"/>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Box Plot </a:t>
            </a:r>
          </a:p>
        </p:txBody>
      </p:sp>
      <p:grpSp>
        <p:nvGrpSpPr>
          <p:cNvPr id="6" name="Group 5"/>
          <p:cNvGrpSpPr>
            <a:grpSpLocks noChangeAspect="1"/>
          </p:cNvGrpSpPr>
          <p:nvPr/>
        </p:nvGrpSpPr>
        <p:grpSpPr>
          <a:xfrm>
            <a:off x="2123440" y="1289459"/>
            <a:ext cx="7132320" cy="5098641"/>
            <a:chOff x="1169908" y="1223711"/>
            <a:chExt cx="6492240" cy="4641072"/>
          </a:xfrm>
        </p:grpSpPr>
        <p:pic>
          <p:nvPicPr>
            <p:cNvPr id="5" name="Picture 4"/>
            <p:cNvPicPr>
              <a:picLocks noChangeAspect="1"/>
            </p:cNvPicPr>
            <p:nvPr/>
          </p:nvPicPr>
          <p:blipFill>
            <a:blip r:embed="rId4"/>
            <a:stretch>
              <a:fillRect/>
            </a:stretch>
          </p:blipFill>
          <p:spPr>
            <a:xfrm>
              <a:off x="1169908" y="1223711"/>
              <a:ext cx="6492240" cy="4641072"/>
            </a:xfrm>
            <a:prstGeom prst="rect">
              <a:avLst/>
            </a:prstGeom>
          </p:spPr>
        </p:pic>
        <p:grpSp>
          <p:nvGrpSpPr>
            <p:cNvPr id="3" name="Group 2"/>
            <p:cNvGrpSpPr/>
            <p:nvPr/>
          </p:nvGrpSpPr>
          <p:grpSpPr>
            <a:xfrm>
              <a:off x="2568277" y="4009067"/>
              <a:ext cx="2024992" cy="581799"/>
              <a:chOff x="2166008" y="3962400"/>
              <a:chExt cx="2024992" cy="581799"/>
            </a:xfrm>
          </p:grpSpPr>
          <p:cxnSp>
            <p:nvCxnSpPr>
              <p:cNvPr id="9" name="Straight Arrow Connector 8"/>
              <p:cNvCxnSpPr/>
              <p:nvPr/>
            </p:nvCxnSpPr>
            <p:spPr>
              <a:xfrm flipV="1">
                <a:off x="3073102" y="3962400"/>
                <a:ext cx="1117898"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66008" y="4267200"/>
                <a:ext cx="1674637" cy="276999"/>
              </a:xfrm>
              <a:prstGeom prst="rect">
                <a:avLst/>
              </a:prstGeom>
              <a:noFill/>
            </p:spPr>
            <p:txBody>
              <a:bodyPr wrap="square" rtlCol="0">
                <a:spAutoFit/>
              </a:bodyPr>
              <a:lstStyle/>
              <a:p>
                <a:pPr algn="ctr"/>
                <a:r>
                  <a:rPr lang="en-US" sz="1200" b="1" dirty="0">
                    <a:solidFill>
                      <a:srgbClr val="0070C0"/>
                    </a:solidFill>
                  </a:rPr>
                  <a:t>25th Percentile (Q</a:t>
                </a:r>
                <a:r>
                  <a:rPr lang="en-US" sz="1200" b="1" baseline="-25000" dirty="0">
                    <a:solidFill>
                      <a:srgbClr val="0070C0"/>
                    </a:solidFill>
                  </a:rPr>
                  <a:t>1</a:t>
                </a:r>
                <a:r>
                  <a:rPr lang="en-US" sz="1200" b="1" dirty="0">
                    <a:solidFill>
                      <a:srgbClr val="0070C0"/>
                    </a:solidFill>
                  </a:rPr>
                  <a:t>)</a:t>
                </a:r>
              </a:p>
            </p:txBody>
          </p:sp>
        </p:grpSp>
        <p:grpSp>
          <p:nvGrpSpPr>
            <p:cNvPr id="7" name="Group 6"/>
            <p:cNvGrpSpPr/>
            <p:nvPr/>
          </p:nvGrpSpPr>
          <p:grpSpPr>
            <a:xfrm>
              <a:off x="4591476" y="2355409"/>
              <a:ext cx="2232849" cy="674360"/>
              <a:chOff x="4166814" y="2296839"/>
              <a:chExt cx="2232849" cy="674360"/>
            </a:xfrm>
          </p:grpSpPr>
          <p:cxnSp>
            <p:nvCxnSpPr>
              <p:cNvPr id="11" name="Straight Arrow Connector 10"/>
              <p:cNvCxnSpPr>
                <a:stCxn id="12" idx="1"/>
              </p:cNvCxnSpPr>
              <p:nvPr/>
            </p:nvCxnSpPr>
            <p:spPr>
              <a:xfrm flipH="1">
                <a:off x="4166814" y="2435339"/>
                <a:ext cx="558212" cy="5358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5026" y="2296839"/>
                <a:ext cx="1674637" cy="276999"/>
              </a:xfrm>
              <a:prstGeom prst="rect">
                <a:avLst/>
              </a:prstGeom>
              <a:noFill/>
            </p:spPr>
            <p:txBody>
              <a:bodyPr wrap="square" rtlCol="0">
                <a:spAutoFit/>
              </a:bodyPr>
              <a:lstStyle/>
              <a:p>
                <a:pPr algn="ctr"/>
                <a:r>
                  <a:rPr lang="en-US" sz="1200" b="1" dirty="0">
                    <a:solidFill>
                      <a:srgbClr val="0070C0"/>
                    </a:solidFill>
                  </a:rPr>
                  <a:t>75th Percentile (Q</a:t>
                </a:r>
                <a:r>
                  <a:rPr lang="en-US" sz="1200" b="1" baseline="-25000" dirty="0">
                    <a:solidFill>
                      <a:srgbClr val="0070C0"/>
                    </a:solidFill>
                  </a:rPr>
                  <a:t>3</a:t>
                </a:r>
                <a:r>
                  <a:rPr lang="en-US" sz="1200" b="1" dirty="0">
                    <a:solidFill>
                      <a:srgbClr val="0070C0"/>
                    </a:solidFill>
                  </a:rPr>
                  <a:t>)</a:t>
                </a:r>
              </a:p>
            </p:txBody>
          </p:sp>
        </p:grpSp>
        <p:grpSp>
          <p:nvGrpSpPr>
            <p:cNvPr id="8" name="Group 7"/>
            <p:cNvGrpSpPr/>
            <p:nvPr/>
          </p:nvGrpSpPr>
          <p:grpSpPr>
            <a:xfrm>
              <a:off x="3043501" y="2202680"/>
              <a:ext cx="1674637" cy="1237566"/>
              <a:chOff x="1905000" y="2115234"/>
              <a:chExt cx="1674637" cy="1237566"/>
            </a:xfrm>
          </p:grpSpPr>
          <p:cxnSp>
            <p:nvCxnSpPr>
              <p:cNvPr id="13" name="Straight Arrow Connector 12"/>
              <p:cNvCxnSpPr/>
              <p:nvPr/>
            </p:nvCxnSpPr>
            <p:spPr>
              <a:xfrm>
                <a:off x="2743200" y="2448796"/>
                <a:ext cx="0" cy="904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05000" y="2115234"/>
                <a:ext cx="1674637" cy="276999"/>
              </a:xfrm>
              <a:prstGeom prst="rect">
                <a:avLst/>
              </a:prstGeom>
              <a:noFill/>
            </p:spPr>
            <p:txBody>
              <a:bodyPr wrap="square" rtlCol="0">
                <a:spAutoFit/>
              </a:bodyPr>
              <a:lstStyle/>
              <a:p>
                <a:pPr algn="ctr"/>
                <a:r>
                  <a:rPr lang="en-US" sz="1200" b="1" dirty="0">
                    <a:solidFill>
                      <a:srgbClr val="0070C0"/>
                    </a:solidFill>
                  </a:rPr>
                  <a:t>Median (Q</a:t>
                </a:r>
                <a:r>
                  <a:rPr lang="en-US" sz="1200" b="1" baseline="-25000" dirty="0">
                    <a:solidFill>
                      <a:srgbClr val="0070C0"/>
                    </a:solidFill>
                  </a:rPr>
                  <a:t>2</a:t>
                </a:r>
                <a:r>
                  <a:rPr lang="en-US" sz="1200" b="1" dirty="0">
                    <a:solidFill>
                      <a:srgbClr val="0070C0"/>
                    </a:solidFill>
                  </a:rPr>
                  <a:t>)</a:t>
                </a:r>
              </a:p>
            </p:txBody>
          </p:sp>
        </p:grpSp>
        <p:grpSp>
          <p:nvGrpSpPr>
            <p:cNvPr id="15" name="Group 14"/>
            <p:cNvGrpSpPr/>
            <p:nvPr/>
          </p:nvGrpSpPr>
          <p:grpSpPr>
            <a:xfrm>
              <a:off x="4416028" y="3544247"/>
              <a:ext cx="1674637" cy="1408697"/>
              <a:chOff x="4877681" y="3274001"/>
              <a:chExt cx="1674637" cy="1408697"/>
            </a:xfrm>
          </p:grpSpPr>
          <p:cxnSp>
            <p:nvCxnSpPr>
              <p:cNvPr id="19" name="Straight Arrow Connector 18"/>
              <p:cNvCxnSpPr/>
              <p:nvPr/>
            </p:nvCxnSpPr>
            <p:spPr>
              <a:xfrm flipH="1" flipV="1">
                <a:off x="5077315" y="3274001"/>
                <a:ext cx="637685" cy="11008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877681" y="4405699"/>
                <a:ext cx="1674637" cy="276999"/>
              </a:xfrm>
              <a:prstGeom prst="rect">
                <a:avLst/>
              </a:prstGeom>
              <a:noFill/>
            </p:spPr>
            <p:txBody>
              <a:bodyPr wrap="square" rtlCol="0">
                <a:spAutoFit/>
              </a:bodyPr>
              <a:lstStyle/>
              <a:p>
                <a:pPr algn="ctr"/>
                <a:r>
                  <a:rPr lang="en-US" sz="1200" b="1" dirty="0">
                    <a:solidFill>
                      <a:srgbClr val="0070C0"/>
                    </a:solidFill>
                  </a:rPr>
                  <a:t>Mean</a:t>
                </a:r>
              </a:p>
            </p:txBody>
          </p:sp>
        </p:grpSp>
      </p:grpSp>
      <p:sp>
        <p:nvSpPr>
          <p:cNvPr id="20" name="Date Placeholder 19">
            <a:extLst>
              <a:ext uri="{FF2B5EF4-FFF2-40B4-BE49-F238E27FC236}">
                <a16:creationId xmlns:a16="http://schemas.microsoft.com/office/drawing/2014/main" id="{4D007D1D-3F4C-4672-B80E-2064A974F96B}"/>
              </a:ext>
            </a:extLst>
          </p:cNvPr>
          <p:cNvSpPr>
            <a:spLocks noGrp="1"/>
          </p:cNvSpPr>
          <p:nvPr>
            <p:ph type="dt" sz="half" idx="2"/>
          </p:nvPr>
        </p:nvSpPr>
        <p:spPr/>
        <p:txBody>
          <a:bodyPr/>
          <a:lstStyle/>
          <a:p>
            <a:r>
              <a:rPr lang="en-US"/>
              <a:t>Lean Six Sigma Training - MTB</a:t>
            </a:r>
            <a:endParaRPr lang="en-US" sz="1600" dirty="0"/>
          </a:p>
        </p:txBody>
      </p:sp>
      <p:sp>
        <p:nvSpPr>
          <p:cNvPr id="23" name="Footer Placeholder 22">
            <a:extLst>
              <a:ext uri="{FF2B5EF4-FFF2-40B4-BE49-F238E27FC236}">
                <a16:creationId xmlns:a16="http://schemas.microsoft.com/office/drawing/2014/main" id="{2767D173-6358-458C-BA64-FC4953246211}"/>
              </a:ext>
            </a:extLst>
          </p:cNvPr>
          <p:cNvSpPr>
            <a:spLocks noGrp="1"/>
          </p:cNvSpPr>
          <p:nvPr>
            <p:ph type="ftr" sz="quarter" idx="3"/>
          </p:nvPr>
        </p:nvSpPr>
        <p:spPr/>
        <p:txBody>
          <a:bodyPr/>
          <a:lstStyle/>
          <a:p>
            <a:r>
              <a:rPr lang="en-US"/>
              <a:t>© Grand Valley State University</a:t>
            </a:r>
            <a:endParaRPr lang="en-US" sz="1600" dirty="0"/>
          </a:p>
        </p:txBody>
      </p:sp>
      <p:sp>
        <p:nvSpPr>
          <p:cNvPr id="24" name="Slide Number Placeholder 23">
            <a:extLst>
              <a:ext uri="{FF2B5EF4-FFF2-40B4-BE49-F238E27FC236}">
                <a16:creationId xmlns:a16="http://schemas.microsoft.com/office/drawing/2014/main" id="{8D8E855C-E815-4F6C-BA68-42852395FCF4}"/>
              </a:ext>
            </a:extLst>
          </p:cNvPr>
          <p:cNvSpPr>
            <a:spLocks noGrp="1"/>
          </p:cNvSpPr>
          <p:nvPr>
            <p:ph type="sldNum" sz="quarter" idx="4"/>
          </p:nvPr>
        </p:nvSpPr>
        <p:spPr/>
        <p:txBody>
          <a:bodyPr/>
          <a:lstStyle/>
          <a:p>
            <a:fld id="{28B83BC3-069B-46AF-A4E6-C99928E1A4FA}" type="slidenum">
              <a:rPr lang="en-US" smtClean="0"/>
              <a:pPr/>
              <a:t>366</a:t>
            </a:fld>
            <a:endParaRPr lang="en-US" dirty="0"/>
          </a:p>
        </p:txBody>
      </p:sp>
    </p:spTree>
    <p:custDataLst>
      <p:tags r:id="rId1"/>
    </p:custDataLst>
    <p:extLst>
      <p:ext uri="{BB962C8B-B14F-4D97-AF65-F5344CB8AC3E}">
        <p14:creationId xmlns:p14="http://schemas.microsoft.com/office/powerpoint/2010/main" val="471386091"/>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a:t>
            </a:r>
            <a:r>
              <a:rPr lang="en-US" b="1" dirty="0"/>
              <a:t>histogram</a:t>
            </a:r>
            <a:r>
              <a:rPr lang="en-US" dirty="0"/>
              <a:t> is a graphical tool to present the distribution of the data.</a:t>
            </a:r>
          </a:p>
          <a:p>
            <a:endParaRPr lang="en-US" dirty="0"/>
          </a:p>
          <a:p>
            <a:r>
              <a:rPr lang="en-US" dirty="0"/>
              <a:t>The X axis represents the possible values of the variable and the Y axis represents the frequency of the value occurring.</a:t>
            </a:r>
          </a:p>
          <a:p>
            <a:endParaRPr lang="en-US" dirty="0"/>
          </a:p>
          <a:p>
            <a:r>
              <a:rPr lang="en-US" dirty="0"/>
              <a:t>A histogram consists of adjacent rectangles erected over intervals with heights equal to the frequency density of the interval. </a:t>
            </a:r>
          </a:p>
          <a:p>
            <a:endParaRPr lang="en-US" dirty="0"/>
          </a:p>
          <a:p>
            <a:r>
              <a:rPr lang="en-US" dirty="0"/>
              <a:t>The total area of all the rectangles in a histogram is the number of data values.</a:t>
            </a:r>
          </a:p>
        </p:txBody>
      </p:sp>
      <p:sp>
        <p:nvSpPr>
          <p:cNvPr id="9" name="Date Placeholder 8">
            <a:extLst>
              <a:ext uri="{FF2B5EF4-FFF2-40B4-BE49-F238E27FC236}">
                <a16:creationId xmlns:a16="http://schemas.microsoft.com/office/drawing/2014/main" id="{C87174E0-3B70-4A2B-8087-AF5F52BD272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F8C5CA4-BC60-41A5-814E-192679F5F0B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B8265F5-E2B3-4A0E-B765-9B4700E74081}"/>
              </a:ext>
            </a:extLst>
          </p:cNvPr>
          <p:cNvSpPr>
            <a:spLocks noGrp="1"/>
          </p:cNvSpPr>
          <p:nvPr>
            <p:ph type="sldNum" sz="quarter" idx="4"/>
          </p:nvPr>
        </p:nvSpPr>
        <p:spPr/>
        <p:txBody>
          <a:bodyPr/>
          <a:lstStyle/>
          <a:p>
            <a:fld id="{28B83BC3-069B-46AF-A4E6-C99928E1A4FA}" type="slidenum">
              <a:rPr lang="en-US" smtClean="0"/>
              <a:pPr/>
              <a:t>367</a:t>
            </a:fld>
            <a:endParaRPr lang="en-US" dirty="0"/>
          </a:p>
        </p:txBody>
      </p:sp>
    </p:spTree>
    <p:custDataLst>
      <p:tags r:id="rId1"/>
    </p:custDataLst>
    <p:extLst>
      <p:ext uri="{BB962C8B-B14F-4D97-AF65-F5344CB8AC3E}">
        <p14:creationId xmlns:p14="http://schemas.microsoft.com/office/powerpoint/2010/main" val="813255071"/>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sp>
        <p:nvSpPr>
          <p:cNvPr id="3" name="Content Placeholder 2"/>
          <p:cNvSpPr>
            <a:spLocks noGrp="1"/>
          </p:cNvSpPr>
          <p:nvPr>
            <p:ph idx="1"/>
          </p:nvPr>
        </p:nvSpPr>
        <p:spPr/>
        <p:txBody>
          <a:bodyPr>
            <a:normAutofit/>
          </a:bodyPr>
          <a:lstStyle/>
          <a:p>
            <a:r>
              <a:rPr lang="en-US" dirty="0"/>
              <a:t>A histogram can also be normalized. In this case, the X axis still represents the possible values of the variable, but the Y axis represents the percentage of observations that fall into each interval on the X axis.</a:t>
            </a:r>
          </a:p>
          <a:p>
            <a:endParaRPr lang="en-US" dirty="0"/>
          </a:p>
          <a:p>
            <a:r>
              <a:rPr lang="en-US" dirty="0"/>
              <a:t>The total area of all the rectangles in a normalized histogram is 1.</a:t>
            </a:r>
          </a:p>
          <a:p>
            <a:endParaRPr lang="en-US" dirty="0"/>
          </a:p>
          <a:p>
            <a:r>
              <a:rPr lang="en-US" dirty="0"/>
              <a:t>With the histogram, we have a better understanding of the shape, location, and spread of the data.</a:t>
            </a:r>
          </a:p>
        </p:txBody>
      </p:sp>
      <p:sp>
        <p:nvSpPr>
          <p:cNvPr id="9" name="Date Placeholder 8">
            <a:extLst>
              <a:ext uri="{FF2B5EF4-FFF2-40B4-BE49-F238E27FC236}">
                <a16:creationId xmlns:a16="http://schemas.microsoft.com/office/drawing/2014/main" id="{DA5A831A-D5F3-45D0-9545-84858C0E2C7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4679E1A-2D2A-42EF-AD4F-90794822FD0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9B34C6-00CD-4D37-B724-49188D3D78EC}"/>
              </a:ext>
            </a:extLst>
          </p:cNvPr>
          <p:cNvSpPr>
            <a:spLocks noGrp="1"/>
          </p:cNvSpPr>
          <p:nvPr>
            <p:ph type="sldNum" sz="quarter" idx="4"/>
          </p:nvPr>
        </p:nvSpPr>
        <p:spPr/>
        <p:txBody>
          <a:bodyPr/>
          <a:lstStyle/>
          <a:p>
            <a:fld id="{28B83BC3-069B-46AF-A4E6-C99928E1A4FA}" type="slidenum">
              <a:rPr lang="en-US" smtClean="0"/>
              <a:pPr/>
              <a:t>368</a:t>
            </a:fld>
            <a:endParaRPr lang="en-US" dirty="0"/>
          </a:p>
        </p:txBody>
      </p:sp>
    </p:spTree>
    <p:custDataLst>
      <p:tags r:id="rId1"/>
    </p:custDataLst>
    <p:extLst>
      <p:ext uri="{BB962C8B-B14F-4D97-AF65-F5344CB8AC3E}">
        <p14:creationId xmlns:p14="http://schemas.microsoft.com/office/powerpoint/2010/main" val="225080891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Histogram</a:t>
            </a:r>
          </a:p>
        </p:txBody>
      </p:sp>
      <p:pic>
        <p:nvPicPr>
          <p:cNvPr id="5" name="Picture 5"/>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5638800" y="3429000"/>
            <a:ext cx="4477870" cy="3200400"/>
          </a:xfrm>
          <a:prstGeom prst="rect">
            <a:avLst/>
          </a:prstGeom>
          <a:noFill/>
          <a:ln w="9525">
            <a:noFill/>
            <a:miter lim="800000"/>
            <a:headEnd/>
            <a:tailEnd/>
          </a:ln>
          <a:effectLst/>
        </p:spPr>
      </p:pic>
      <p:pic>
        <p:nvPicPr>
          <p:cNvPr id="6" name="Picture 6"/>
          <p:cNvPicPr>
            <a:picLocks noChangeAspect="1" noChangeArrowheads="1"/>
          </p:cNvPicPr>
          <p:nvPr/>
        </p:nvPicPr>
        <p:blipFill>
          <a:blip r:embed="rId5" cstate="print">
            <a:duotone>
              <a:schemeClr val="accent1">
                <a:shade val="45000"/>
                <a:satMod val="135000"/>
              </a:schemeClr>
              <a:prstClr val="white"/>
            </a:duotone>
          </a:blip>
          <a:srcRect/>
          <a:stretch>
            <a:fillRect/>
          </a:stretch>
        </p:blipFill>
        <p:spPr bwMode="auto">
          <a:xfrm>
            <a:off x="1828800" y="1018674"/>
            <a:ext cx="5029200" cy="3705726"/>
          </a:xfrm>
          <a:prstGeom prst="rect">
            <a:avLst/>
          </a:prstGeom>
          <a:noFill/>
          <a:ln w="9525">
            <a:noFill/>
            <a:miter lim="800000"/>
            <a:headEnd/>
            <a:tailEnd/>
          </a:ln>
          <a:effectLst/>
        </p:spPr>
      </p:pic>
      <p:sp>
        <p:nvSpPr>
          <p:cNvPr id="8" name="TextBox 7"/>
          <p:cNvSpPr txBox="1"/>
          <p:nvPr/>
        </p:nvSpPr>
        <p:spPr>
          <a:xfrm>
            <a:off x="6934200" y="2339368"/>
            <a:ext cx="3352800" cy="646331"/>
          </a:xfrm>
          <a:prstGeom prst="rect">
            <a:avLst/>
          </a:prstGeom>
          <a:noFill/>
        </p:spPr>
        <p:txBody>
          <a:bodyPr wrap="square" rtlCol="0">
            <a:spAutoFit/>
          </a:bodyPr>
          <a:lstStyle/>
          <a:p>
            <a:r>
              <a:rPr lang="en-US" dirty="0">
                <a:solidFill>
                  <a:schemeClr val="bg1">
                    <a:lumMod val="50000"/>
                  </a:schemeClr>
                </a:solidFill>
              </a:rPr>
              <a:t>Histogram with frequency (count) as the Y axis</a:t>
            </a:r>
          </a:p>
        </p:txBody>
      </p:sp>
      <p:sp>
        <p:nvSpPr>
          <p:cNvPr id="10" name="TextBox 9"/>
          <p:cNvSpPr txBox="1"/>
          <p:nvPr/>
        </p:nvSpPr>
        <p:spPr>
          <a:xfrm>
            <a:off x="1367864" y="4706034"/>
            <a:ext cx="3919071" cy="646331"/>
          </a:xfrm>
          <a:prstGeom prst="rect">
            <a:avLst/>
          </a:prstGeom>
          <a:noFill/>
        </p:spPr>
        <p:txBody>
          <a:bodyPr wrap="square" rtlCol="0">
            <a:spAutoFit/>
          </a:bodyPr>
          <a:lstStyle/>
          <a:p>
            <a:r>
              <a:rPr lang="en-US" dirty="0">
                <a:solidFill>
                  <a:schemeClr val="bg1">
                    <a:lumMod val="50000"/>
                  </a:schemeClr>
                </a:solidFill>
              </a:rPr>
              <a:t>Normalized histogram with proportion (probability) as the Y axis</a:t>
            </a:r>
          </a:p>
        </p:txBody>
      </p:sp>
      <p:sp>
        <p:nvSpPr>
          <p:cNvPr id="16" name="Right Arrow 15"/>
          <p:cNvSpPr/>
          <p:nvPr/>
        </p:nvSpPr>
        <p:spPr>
          <a:xfrm>
            <a:off x="5388535" y="48768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7" name="Right Arrow 16"/>
          <p:cNvSpPr/>
          <p:nvPr/>
        </p:nvSpPr>
        <p:spPr>
          <a:xfrm rot="10800000">
            <a:off x="6350000" y="251013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2" name="Date Placeholder 11">
            <a:extLst>
              <a:ext uri="{FF2B5EF4-FFF2-40B4-BE49-F238E27FC236}">
                <a16:creationId xmlns:a16="http://schemas.microsoft.com/office/drawing/2014/main" id="{441AAFB7-5187-4661-BF41-431A2217048C}"/>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83C9317B-B382-4519-8E82-8B690F1DF921}"/>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9267F92B-70A8-4CCF-A8A8-5F1C7DF73CCA}"/>
              </a:ext>
            </a:extLst>
          </p:cNvPr>
          <p:cNvSpPr>
            <a:spLocks noGrp="1"/>
          </p:cNvSpPr>
          <p:nvPr>
            <p:ph type="sldNum" sz="quarter" idx="4"/>
          </p:nvPr>
        </p:nvSpPr>
        <p:spPr/>
        <p:txBody>
          <a:bodyPr/>
          <a:lstStyle/>
          <a:p>
            <a:fld id="{28B83BC3-069B-46AF-A4E6-C99928E1A4FA}" type="slidenum">
              <a:rPr lang="en-US" smtClean="0"/>
              <a:pPr/>
              <a:t>369</a:t>
            </a:fld>
            <a:endParaRPr lang="en-US" dirty="0"/>
          </a:p>
        </p:txBody>
      </p:sp>
    </p:spTree>
    <p:custDataLst>
      <p:tags r:id="rId1"/>
    </p:custDataLst>
    <p:extLst>
      <p:ext uri="{BB962C8B-B14F-4D97-AF65-F5344CB8AC3E}">
        <p14:creationId xmlns:p14="http://schemas.microsoft.com/office/powerpoint/2010/main" val="21638537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Improve Phase</a:t>
            </a:r>
          </a:p>
        </p:txBody>
      </p:sp>
      <p:sp>
        <p:nvSpPr>
          <p:cNvPr id="3" name="Content Placeholder 2"/>
          <p:cNvSpPr>
            <a:spLocks noGrp="1"/>
          </p:cNvSpPr>
          <p:nvPr>
            <p:ph idx="1"/>
          </p:nvPr>
        </p:nvSpPr>
        <p:spPr/>
        <p:txBody>
          <a:bodyPr>
            <a:normAutofit/>
          </a:bodyPr>
          <a:lstStyle/>
          <a:p>
            <a:r>
              <a:rPr lang="en-US" b="1" dirty="0">
                <a:solidFill>
                  <a:srgbClr val="182835"/>
                </a:solidFill>
              </a:rPr>
              <a:t>Improve Phase Tools and Deliverables</a:t>
            </a:r>
          </a:p>
          <a:p>
            <a:pPr lvl="1"/>
            <a:r>
              <a:rPr lang="en-US" dirty="0"/>
              <a:t>Any Appropriate Tool from Previous Phases</a:t>
            </a:r>
          </a:p>
          <a:p>
            <a:pPr marL="411480" lvl="1" indent="0">
              <a:buNone/>
            </a:pPr>
            <a:endParaRPr lang="en-US" dirty="0"/>
          </a:p>
          <a:p>
            <a:pPr lvl="1"/>
            <a:r>
              <a:rPr lang="en-US" dirty="0"/>
              <a:t>Design of Experiment (DOE)</a:t>
            </a:r>
          </a:p>
          <a:p>
            <a:pPr lvl="2"/>
            <a:r>
              <a:rPr lang="en-US" dirty="0"/>
              <a:t>Full Factorial</a:t>
            </a:r>
          </a:p>
          <a:p>
            <a:pPr lvl="2"/>
            <a:r>
              <a:rPr lang="en-US" dirty="0"/>
              <a:t>Fractional Factorial</a:t>
            </a:r>
          </a:p>
          <a:p>
            <a:pPr marL="777240" lvl="2" indent="0">
              <a:buNone/>
            </a:pPr>
            <a:endParaRPr lang="en-US" sz="2200" dirty="0"/>
          </a:p>
          <a:p>
            <a:pPr lvl="1"/>
            <a:r>
              <a:rPr lang="en-US" dirty="0"/>
              <a:t>Pilot or Planned Study Using:</a:t>
            </a:r>
          </a:p>
          <a:p>
            <a:pPr lvl="2"/>
            <a:r>
              <a:rPr lang="en-US" dirty="0"/>
              <a:t>Hypothesis Testing</a:t>
            </a:r>
          </a:p>
          <a:p>
            <a:pPr lvl="2"/>
            <a:r>
              <a:rPr lang="en-US" dirty="0"/>
              <a:t>Valid Measurement Systems</a:t>
            </a:r>
          </a:p>
          <a:p>
            <a:pPr marL="777240" lvl="2" indent="0">
              <a:buNone/>
            </a:pPr>
            <a:endParaRPr lang="en-US" sz="2200" dirty="0"/>
          </a:p>
          <a:p>
            <a:pPr lvl="1"/>
            <a:r>
              <a:rPr lang="en-US" dirty="0"/>
              <a:t>Implementation Plan</a:t>
            </a:r>
          </a:p>
        </p:txBody>
      </p:sp>
      <p:sp>
        <p:nvSpPr>
          <p:cNvPr id="7" name="Date Placeholder 6">
            <a:extLst>
              <a:ext uri="{FF2B5EF4-FFF2-40B4-BE49-F238E27FC236}">
                <a16:creationId xmlns:a16="http://schemas.microsoft.com/office/drawing/2014/main" id="{D5F30622-3861-4330-B95D-EED13C2635F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3924B78-69C6-40E3-889C-6712BED8924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514AABC-423C-4654-AACE-0E9DEAB240F8}"/>
              </a:ext>
            </a:extLst>
          </p:cNvPr>
          <p:cNvSpPr>
            <a:spLocks noGrp="1"/>
          </p:cNvSpPr>
          <p:nvPr>
            <p:ph type="sldNum" sz="quarter" idx="4"/>
          </p:nvPr>
        </p:nvSpPr>
        <p:spPr/>
        <p:txBody>
          <a:bodyPr/>
          <a:lstStyle/>
          <a:p>
            <a:fld id="{28B83BC3-069B-46AF-A4E6-C99928E1A4FA}" type="slidenum">
              <a:rPr lang="en-US" smtClean="0"/>
              <a:pPr/>
              <a:t>37</a:t>
            </a:fld>
            <a:endParaRPr lang="en-US" dirty="0"/>
          </a:p>
        </p:txBody>
      </p:sp>
    </p:spTree>
    <p:custDataLst>
      <p:tags r:id="rId1"/>
    </p:custDataLst>
    <p:extLst>
      <p:ext uri="{BB962C8B-B14F-4D97-AF65-F5344CB8AC3E}">
        <p14:creationId xmlns:p14="http://schemas.microsoft.com/office/powerpoint/2010/main" val="350901908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sp>
        <p:nvSpPr>
          <p:cNvPr id="3" name="Content Placeholder 2"/>
          <p:cNvSpPr>
            <a:spLocks noGrp="1"/>
          </p:cNvSpPr>
          <p:nvPr>
            <p:ph idx="1"/>
          </p:nvPr>
        </p:nvSpPr>
        <p:spPr/>
        <p:txBody>
          <a:bodyPr>
            <a:normAutofit/>
          </a:bodyPr>
          <a:lstStyle/>
          <a:p>
            <a:r>
              <a:rPr lang="en-US" dirty="0"/>
              <a:t>Data File: “Histogram” tab in “Sample Data.xlsx”</a:t>
            </a:r>
          </a:p>
          <a:p>
            <a:r>
              <a:rPr lang="en-US" dirty="0"/>
              <a:t>Steps to render a histogram in Minitab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“HtBk”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appears in the new window.</a:t>
            </a:r>
          </a:p>
          <a:p>
            <a:endParaRPr lang="en-US" dirty="0"/>
          </a:p>
          <a:p>
            <a:endParaRPr lang="en-US" dirty="0"/>
          </a:p>
        </p:txBody>
      </p:sp>
      <p:sp>
        <p:nvSpPr>
          <p:cNvPr id="9" name="Date Placeholder 8">
            <a:extLst>
              <a:ext uri="{FF2B5EF4-FFF2-40B4-BE49-F238E27FC236}">
                <a16:creationId xmlns:a16="http://schemas.microsoft.com/office/drawing/2014/main" id="{A571245A-9194-442D-AD5A-8D422FA58E4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0A04F24-F751-4EFF-97D0-C41946991CA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830F07F-CD3C-48A2-948C-3BF01CDAACD1}"/>
              </a:ext>
            </a:extLst>
          </p:cNvPr>
          <p:cNvSpPr>
            <a:spLocks noGrp="1"/>
          </p:cNvSpPr>
          <p:nvPr>
            <p:ph type="sldNum" sz="quarter" idx="4"/>
          </p:nvPr>
        </p:nvSpPr>
        <p:spPr/>
        <p:txBody>
          <a:bodyPr/>
          <a:lstStyle/>
          <a:p>
            <a:fld id="{28B83BC3-069B-46AF-A4E6-C99928E1A4FA}" type="slidenum">
              <a:rPr lang="en-US" smtClean="0"/>
              <a:pPr/>
              <a:t>370</a:t>
            </a:fld>
            <a:endParaRPr lang="en-US" dirty="0"/>
          </a:p>
        </p:txBody>
      </p:sp>
    </p:spTree>
    <p:custDataLst>
      <p:tags r:id="rId1"/>
    </p:custDataLst>
    <p:extLst>
      <p:ext uri="{BB962C8B-B14F-4D97-AF65-F5344CB8AC3E}">
        <p14:creationId xmlns:p14="http://schemas.microsoft.com/office/powerpoint/2010/main" val="2790596866"/>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Histogram</a:t>
            </a:r>
          </a:p>
        </p:txBody>
      </p:sp>
      <p:pic>
        <p:nvPicPr>
          <p:cNvPr id="4" name="Picture 3"/>
          <p:cNvPicPr>
            <a:picLocks noChangeAspect="1"/>
          </p:cNvPicPr>
          <p:nvPr/>
        </p:nvPicPr>
        <p:blipFill>
          <a:blip r:embed="rId4"/>
          <a:stretch>
            <a:fillRect/>
          </a:stretch>
        </p:blipFill>
        <p:spPr>
          <a:xfrm>
            <a:off x="2990850" y="1112616"/>
            <a:ext cx="5397500" cy="5575262"/>
          </a:xfrm>
          <a:prstGeom prst="rect">
            <a:avLst/>
          </a:prstGeom>
        </p:spPr>
      </p:pic>
      <p:sp>
        <p:nvSpPr>
          <p:cNvPr id="9" name="Date Placeholder 8">
            <a:extLst>
              <a:ext uri="{FF2B5EF4-FFF2-40B4-BE49-F238E27FC236}">
                <a16:creationId xmlns:a16="http://schemas.microsoft.com/office/drawing/2014/main" id="{03BF44A5-64E0-4C90-945F-318F23B151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AB6AD95-D3AA-418C-8A9E-9FFD2E8A02F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A29D3C1-4477-48B1-AE41-A93617EAEA3A}"/>
              </a:ext>
            </a:extLst>
          </p:cNvPr>
          <p:cNvSpPr>
            <a:spLocks noGrp="1"/>
          </p:cNvSpPr>
          <p:nvPr>
            <p:ph type="sldNum" sz="quarter" idx="4"/>
          </p:nvPr>
        </p:nvSpPr>
        <p:spPr/>
        <p:txBody>
          <a:bodyPr/>
          <a:lstStyle/>
          <a:p>
            <a:fld id="{28B83BC3-069B-46AF-A4E6-C99928E1A4FA}" type="slidenum">
              <a:rPr lang="en-US" smtClean="0"/>
              <a:pPr/>
              <a:t>371</a:t>
            </a:fld>
            <a:endParaRPr lang="en-US" dirty="0"/>
          </a:p>
        </p:txBody>
      </p:sp>
    </p:spTree>
    <p:custDataLst>
      <p:tags r:id="rId1"/>
    </p:custDataLst>
    <p:extLst>
      <p:ext uri="{BB962C8B-B14F-4D97-AF65-F5344CB8AC3E}">
        <p14:creationId xmlns:p14="http://schemas.microsoft.com/office/powerpoint/2010/main" val="1255851165"/>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362200" y="1115160"/>
            <a:ext cx="6858000" cy="5361840"/>
          </a:xfrm>
          <a:prstGeom prst="rect">
            <a:avLst/>
          </a:prstGeom>
        </p:spPr>
      </p:pic>
      <p:sp>
        <p:nvSpPr>
          <p:cNvPr id="2" name="Title 1"/>
          <p:cNvSpPr>
            <a:spLocks noGrp="1"/>
          </p:cNvSpPr>
          <p:nvPr>
            <p:ph type="title"/>
          </p:nvPr>
        </p:nvSpPr>
        <p:spPr/>
        <p:txBody>
          <a:bodyPr>
            <a:noAutofit/>
          </a:bodyPr>
          <a:lstStyle/>
          <a:p>
            <a:r>
              <a:rPr lang="en-US" dirty="0"/>
              <a:t>How to Use Minitab to Generate a Histogram</a:t>
            </a:r>
          </a:p>
        </p:txBody>
      </p:sp>
      <p:sp>
        <p:nvSpPr>
          <p:cNvPr id="9" name="Date Placeholder 8">
            <a:extLst>
              <a:ext uri="{FF2B5EF4-FFF2-40B4-BE49-F238E27FC236}">
                <a16:creationId xmlns:a16="http://schemas.microsoft.com/office/drawing/2014/main" id="{B710499E-E83C-45D3-8DB2-A68A226B9B2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5A0A04-9301-4A9E-8E54-98437D4FC21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0CEB1AC-3445-466C-9CBD-3384E842CDCD}"/>
              </a:ext>
            </a:extLst>
          </p:cNvPr>
          <p:cNvSpPr>
            <a:spLocks noGrp="1"/>
          </p:cNvSpPr>
          <p:nvPr>
            <p:ph type="sldNum" sz="quarter" idx="4"/>
          </p:nvPr>
        </p:nvSpPr>
        <p:spPr/>
        <p:txBody>
          <a:bodyPr/>
          <a:lstStyle/>
          <a:p>
            <a:fld id="{28B83BC3-069B-46AF-A4E6-C99928E1A4FA}" type="slidenum">
              <a:rPr lang="en-US" smtClean="0"/>
              <a:pPr/>
              <a:t>372</a:t>
            </a:fld>
            <a:endParaRPr lang="en-US" dirty="0"/>
          </a:p>
        </p:txBody>
      </p:sp>
    </p:spTree>
    <p:custDataLst>
      <p:tags r:id="rId1"/>
    </p:custDataLst>
    <p:extLst>
      <p:ext uri="{BB962C8B-B14F-4D97-AF65-F5344CB8AC3E}">
        <p14:creationId xmlns:p14="http://schemas.microsoft.com/office/powerpoint/2010/main" val="566631421"/>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a:t>
            </a:r>
            <a:r>
              <a:rPr lang="en-US" b="1" dirty="0"/>
              <a:t>scatter plot</a:t>
            </a:r>
            <a:r>
              <a:rPr lang="en-US" dirty="0"/>
              <a:t> is a diagram to present the relationship between two variables of a data set.</a:t>
            </a:r>
          </a:p>
          <a:p>
            <a:endParaRPr lang="en-US" dirty="0"/>
          </a:p>
          <a:p>
            <a:r>
              <a:rPr lang="en-US" dirty="0"/>
              <a:t>A scatter plot consists of a set of data points. </a:t>
            </a:r>
          </a:p>
          <a:p>
            <a:endParaRPr lang="en-US" dirty="0"/>
          </a:p>
          <a:p>
            <a:r>
              <a:rPr lang="en-US" dirty="0"/>
              <a:t>On the scatter plot, a single observation is presented by a data point with its horizontal position equal to the value of one variable and its vertical position equal to the value of the other variable.</a:t>
            </a:r>
          </a:p>
        </p:txBody>
      </p:sp>
      <p:sp>
        <p:nvSpPr>
          <p:cNvPr id="9" name="Date Placeholder 8">
            <a:extLst>
              <a:ext uri="{FF2B5EF4-FFF2-40B4-BE49-F238E27FC236}">
                <a16:creationId xmlns:a16="http://schemas.microsoft.com/office/drawing/2014/main" id="{FDCE1321-D443-40B7-B44E-B84AE3F2C0B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32D10DF-AD0B-4EF2-A932-3E29BC84DDD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05DF01-03E2-4095-8651-5B5B1A8160D0}"/>
              </a:ext>
            </a:extLst>
          </p:cNvPr>
          <p:cNvSpPr>
            <a:spLocks noGrp="1"/>
          </p:cNvSpPr>
          <p:nvPr>
            <p:ph type="sldNum" sz="quarter" idx="4"/>
          </p:nvPr>
        </p:nvSpPr>
        <p:spPr/>
        <p:txBody>
          <a:bodyPr/>
          <a:lstStyle/>
          <a:p>
            <a:fld id="{28B83BC3-069B-46AF-A4E6-C99928E1A4FA}" type="slidenum">
              <a:rPr lang="en-US" smtClean="0"/>
              <a:pPr/>
              <a:t>373</a:t>
            </a:fld>
            <a:endParaRPr lang="en-US" dirty="0"/>
          </a:p>
        </p:txBody>
      </p:sp>
    </p:spTree>
    <p:custDataLst>
      <p:tags r:id="rId1"/>
    </p:custDataLst>
    <p:extLst>
      <p:ext uri="{BB962C8B-B14F-4D97-AF65-F5344CB8AC3E}">
        <p14:creationId xmlns:p14="http://schemas.microsoft.com/office/powerpoint/2010/main" val="887277237"/>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Scatter Plot</a:t>
            </a:r>
          </a:p>
        </p:txBody>
      </p:sp>
      <p:sp>
        <p:nvSpPr>
          <p:cNvPr id="3" name="Content Placeholder 2"/>
          <p:cNvSpPr>
            <a:spLocks noGrp="1"/>
          </p:cNvSpPr>
          <p:nvPr>
            <p:ph idx="1"/>
          </p:nvPr>
        </p:nvSpPr>
        <p:spPr/>
        <p:txBody>
          <a:bodyPr>
            <a:normAutofit/>
          </a:bodyPr>
          <a:lstStyle/>
          <a:p>
            <a:r>
              <a:rPr lang="en-US" dirty="0"/>
              <a:t>A scatter plot helps to understand:</a:t>
            </a:r>
          </a:p>
          <a:p>
            <a:pPr lvl="1">
              <a:lnSpc>
                <a:spcPct val="200000"/>
              </a:lnSpc>
            </a:pPr>
            <a:r>
              <a:rPr lang="en-US" dirty="0"/>
              <a:t>Whether the two variables are related to each other or not</a:t>
            </a:r>
          </a:p>
          <a:p>
            <a:pPr lvl="1">
              <a:lnSpc>
                <a:spcPct val="200000"/>
              </a:lnSpc>
            </a:pPr>
            <a:r>
              <a:rPr lang="en-US" dirty="0"/>
              <a:t>How is the strength of their relationship</a:t>
            </a:r>
          </a:p>
          <a:p>
            <a:pPr lvl="1">
              <a:lnSpc>
                <a:spcPct val="200000"/>
              </a:lnSpc>
            </a:pPr>
            <a:r>
              <a:rPr lang="en-US" dirty="0"/>
              <a:t>What is the shape of their relationship</a:t>
            </a:r>
          </a:p>
          <a:p>
            <a:pPr lvl="1">
              <a:lnSpc>
                <a:spcPct val="200000"/>
              </a:lnSpc>
            </a:pPr>
            <a:r>
              <a:rPr lang="en-US" dirty="0"/>
              <a:t>What is the direction of their relationship</a:t>
            </a:r>
          </a:p>
          <a:p>
            <a:pPr lvl="1">
              <a:lnSpc>
                <a:spcPct val="200000"/>
              </a:lnSpc>
            </a:pPr>
            <a:r>
              <a:rPr lang="en-US" dirty="0"/>
              <a:t>Whether outliers are present.</a:t>
            </a:r>
          </a:p>
          <a:p>
            <a:endParaRPr lang="en-US" dirty="0"/>
          </a:p>
        </p:txBody>
      </p:sp>
      <p:sp>
        <p:nvSpPr>
          <p:cNvPr id="9" name="Date Placeholder 8">
            <a:extLst>
              <a:ext uri="{FF2B5EF4-FFF2-40B4-BE49-F238E27FC236}">
                <a16:creationId xmlns:a16="http://schemas.microsoft.com/office/drawing/2014/main" id="{109E4EE3-9203-4C5C-96FB-E58FC6B5156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8BE00E9-EC2C-4AD4-9A19-1E72943D82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CC0DF43-6E81-4106-BC40-1058AB78BFEB}"/>
              </a:ext>
            </a:extLst>
          </p:cNvPr>
          <p:cNvSpPr>
            <a:spLocks noGrp="1"/>
          </p:cNvSpPr>
          <p:nvPr>
            <p:ph type="sldNum" sz="quarter" idx="4"/>
          </p:nvPr>
        </p:nvSpPr>
        <p:spPr/>
        <p:txBody>
          <a:bodyPr/>
          <a:lstStyle/>
          <a:p>
            <a:fld id="{28B83BC3-069B-46AF-A4E6-C99928E1A4FA}" type="slidenum">
              <a:rPr lang="en-US" smtClean="0"/>
              <a:pPr/>
              <a:t>374</a:t>
            </a:fld>
            <a:endParaRPr lang="en-US" dirty="0"/>
          </a:p>
        </p:txBody>
      </p:sp>
    </p:spTree>
    <p:custDataLst>
      <p:tags r:id="rId1"/>
    </p:custDataLst>
    <p:extLst>
      <p:ext uri="{BB962C8B-B14F-4D97-AF65-F5344CB8AC3E}">
        <p14:creationId xmlns:p14="http://schemas.microsoft.com/office/powerpoint/2010/main" val="936974393"/>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sp>
        <p:nvSpPr>
          <p:cNvPr id="3" name="Content Placeholder 2"/>
          <p:cNvSpPr>
            <a:spLocks noGrp="1"/>
          </p:cNvSpPr>
          <p:nvPr>
            <p:ph idx="1"/>
          </p:nvPr>
        </p:nvSpPr>
        <p:spPr/>
        <p:txBody>
          <a:bodyPr>
            <a:normAutofit/>
          </a:bodyPr>
          <a:lstStyle/>
          <a:p>
            <a:r>
              <a:rPr lang="en-US" dirty="0"/>
              <a:t>Data File: “Scatter Plot” tab in “Sample Data.xlsx”</a:t>
            </a:r>
          </a:p>
          <a:p>
            <a:r>
              <a:rPr lang="en-US" dirty="0"/>
              <a:t>Steps to render a histogram in Minitab:</a:t>
            </a:r>
          </a:p>
          <a:p>
            <a:pPr marL="1234440" lvl="2" indent="-457200">
              <a:lnSpc>
                <a:spcPct val="120000"/>
              </a:lnSpc>
              <a:buFont typeface="+mj-lt"/>
              <a:buAutoNum type="arabicParenR"/>
            </a:pPr>
            <a:r>
              <a:rPr lang="en-US" sz="1800" dirty="0"/>
              <a:t>Click Graph → Scatterplot.</a:t>
            </a:r>
          </a:p>
          <a:p>
            <a:pPr marL="1234440" lvl="2" indent="-457200">
              <a:lnSpc>
                <a:spcPct val="120000"/>
              </a:lnSpc>
              <a:buFont typeface="+mj-lt"/>
              <a:buAutoNum type="arabicParenR"/>
            </a:pPr>
            <a:r>
              <a:rPr lang="en-US" sz="1800" dirty="0"/>
              <a:t>A new window named “Scatterplots” pops up.</a:t>
            </a:r>
          </a:p>
          <a:p>
            <a:pPr marL="1234440" lvl="2" indent="-457200">
              <a:lnSpc>
                <a:spcPct val="120000"/>
              </a:lnSpc>
              <a:buFont typeface="+mj-lt"/>
              <a:buAutoNum type="arabicParenR"/>
            </a:pPr>
            <a:r>
              <a:rPr lang="en-US" sz="1800" dirty="0"/>
              <a:t>Click “OK” in the window “Scatterplots” and another window named “Scatterplot – Simple” pops up.</a:t>
            </a:r>
          </a:p>
          <a:p>
            <a:pPr marL="1234440" lvl="2" indent="-457200">
              <a:lnSpc>
                <a:spcPct val="120000"/>
              </a:lnSpc>
              <a:buFont typeface="+mj-lt"/>
              <a:buAutoNum type="arabicParenR"/>
            </a:pPr>
            <a:r>
              <a:rPr lang="en-US" sz="1800" dirty="0"/>
              <a:t>Select “MPG” as the “Y variables.”</a:t>
            </a:r>
          </a:p>
          <a:p>
            <a:pPr marL="1234440" lvl="2" indent="-457200">
              <a:lnSpc>
                <a:spcPct val="120000"/>
              </a:lnSpc>
              <a:buFont typeface="+mj-lt"/>
              <a:buAutoNum type="arabicParenR"/>
            </a:pPr>
            <a:r>
              <a:rPr lang="en-US" sz="1800" dirty="0"/>
              <a:t>Select “weight” as the “X variables.”</a:t>
            </a:r>
          </a:p>
          <a:p>
            <a:pPr marL="1234440" lvl="2" indent="-457200">
              <a:lnSpc>
                <a:spcPct val="120000"/>
              </a:lnSpc>
              <a:buFont typeface="+mj-lt"/>
              <a:buAutoNum type="arabicParenR"/>
            </a:pPr>
            <a:r>
              <a:rPr lang="en-US" sz="1800" dirty="0"/>
              <a:t>Click “OK.”</a:t>
            </a:r>
          </a:p>
          <a:p>
            <a:pPr marL="1234440" lvl="2" indent="-457200">
              <a:lnSpc>
                <a:spcPct val="120000"/>
              </a:lnSpc>
              <a:buFont typeface="+mj-lt"/>
              <a:buAutoNum type="arabicParenR"/>
            </a:pPr>
            <a:r>
              <a:rPr lang="en-US" sz="1800" dirty="0"/>
              <a:t>The scatter plot appears in the new window.</a:t>
            </a:r>
          </a:p>
          <a:p>
            <a:pPr lvl="1"/>
            <a:endParaRPr lang="en-US" dirty="0"/>
          </a:p>
          <a:p>
            <a:endParaRPr lang="en-US" dirty="0"/>
          </a:p>
        </p:txBody>
      </p:sp>
      <p:sp>
        <p:nvSpPr>
          <p:cNvPr id="9" name="Date Placeholder 8">
            <a:extLst>
              <a:ext uri="{FF2B5EF4-FFF2-40B4-BE49-F238E27FC236}">
                <a16:creationId xmlns:a16="http://schemas.microsoft.com/office/drawing/2014/main" id="{E764DD70-39EB-410F-9250-C9011989F67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6B58B6-9008-4AB1-8F46-4A4B3043F9E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9726F2E-0439-46D0-A81D-DFA59E27627E}"/>
              </a:ext>
            </a:extLst>
          </p:cNvPr>
          <p:cNvSpPr>
            <a:spLocks noGrp="1"/>
          </p:cNvSpPr>
          <p:nvPr>
            <p:ph type="sldNum" sz="quarter" idx="4"/>
          </p:nvPr>
        </p:nvSpPr>
        <p:spPr/>
        <p:txBody>
          <a:bodyPr/>
          <a:lstStyle/>
          <a:p>
            <a:fld id="{28B83BC3-069B-46AF-A4E6-C99928E1A4FA}" type="slidenum">
              <a:rPr lang="en-US" smtClean="0"/>
              <a:pPr/>
              <a:t>375</a:t>
            </a:fld>
            <a:endParaRPr lang="en-US" dirty="0"/>
          </a:p>
        </p:txBody>
      </p:sp>
    </p:spTree>
    <p:custDataLst>
      <p:tags r:id="rId1"/>
    </p:custDataLst>
    <p:extLst>
      <p:ext uri="{BB962C8B-B14F-4D97-AF65-F5344CB8AC3E}">
        <p14:creationId xmlns:p14="http://schemas.microsoft.com/office/powerpoint/2010/main" val="2631052788"/>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Generate a Scatter Plot</a:t>
            </a:r>
          </a:p>
        </p:txBody>
      </p:sp>
      <p:pic>
        <p:nvPicPr>
          <p:cNvPr id="6" name="Picture 5"/>
          <p:cNvPicPr>
            <a:picLocks noChangeAspect="1"/>
          </p:cNvPicPr>
          <p:nvPr/>
        </p:nvPicPr>
        <p:blipFill>
          <a:blip r:embed="rId4"/>
          <a:stretch>
            <a:fillRect/>
          </a:stretch>
        </p:blipFill>
        <p:spPr>
          <a:xfrm>
            <a:off x="381000" y="1752600"/>
            <a:ext cx="4267200" cy="3970179"/>
          </a:xfrm>
          <a:prstGeom prst="rect">
            <a:avLst/>
          </a:prstGeom>
        </p:spPr>
      </p:pic>
      <p:pic>
        <p:nvPicPr>
          <p:cNvPr id="4" name="Picture 3"/>
          <p:cNvPicPr>
            <a:picLocks noChangeAspect="1"/>
          </p:cNvPicPr>
          <p:nvPr/>
        </p:nvPicPr>
        <p:blipFill>
          <a:blip r:embed="rId5"/>
          <a:stretch>
            <a:fillRect/>
          </a:stretch>
        </p:blipFill>
        <p:spPr>
          <a:xfrm>
            <a:off x="4763435" y="1633871"/>
            <a:ext cx="6357574" cy="4205779"/>
          </a:xfrm>
          <a:prstGeom prst="rect">
            <a:avLst/>
          </a:prstGeom>
        </p:spPr>
      </p:pic>
      <p:sp>
        <p:nvSpPr>
          <p:cNvPr id="21" name="Right Arrow 20"/>
          <p:cNvSpPr/>
          <p:nvPr/>
        </p:nvSpPr>
        <p:spPr>
          <a:xfrm>
            <a:off x="4477218" y="358436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6EACAC42-D8B2-4AAF-A515-7B8C446B602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148CBA22-CE17-48E0-92F1-9CCBB450B13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938731D-D0D1-4D6E-9FF3-878DDB06F1F5}"/>
              </a:ext>
            </a:extLst>
          </p:cNvPr>
          <p:cNvSpPr>
            <a:spLocks noGrp="1"/>
          </p:cNvSpPr>
          <p:nvPr>
            <p:ph type="sldNum" sz="quarter" idx="4"/>
          </p:nvPr>
        </p:nvSpPr>
        <p:spPr/>
        <p:txBody>
          <a:bodyPr/>
          <a:lstStyle/>
          <a:p>
            <a:fld id="{28B83BC3-069B-46AF-A4E6-C99928E1A4FA}" type="slidenum">
              <a:rPr lang="en-US" smtClean="0"/>
              <a:pPr/>
              <a:t>376</a:t>
            </a:fld>
            <a:endParaRPr lang="en-US" dirty="0"/>
          </a:p>
        </p:txBody>
      </p:sp>
    </p:spTree>
    <p:custDataLst>
      <p:tags r:id="rId1"/>
    </p:custDataLst>
    <p:extLst>
      <p:ext uri="{BB962C8B-B14F-4D97-AF65-F5344CB8AC3E}">
        <p14:creationId xmlns:p14="http://schemas.microsoft.com/office/powerpoint/2010/main" val="1909020793"/>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Generate a Scatter Plot</a:t>
            </a:r>
          </a:p>
        </p:txBody>
      </p:sp>
      <p:pic>
        <p:nvPicPr>
          <p:cNvPr id="4" name="Picture 3"/>
          <p:cNvPicPr>
            <a:picLocks noChangeAspect="1"/>
          </p:cNvPicPr>
          <p:nvPr/>
        </p:nvPicPr>
        <p:blipFill>
          <a:blip r:embed="rId4"/>
          <a:stretch>
            <a:fillRect/>
          </a:stretch>
        </p:blipFill>
        <p:spPr>
          <a:xfrm>
            <a:off x="1943698" y="1151864"/>
            <a:ext cx="7491803" cy="5334000"/>
          </a:xfrm>
          <a:prstGeom prst="rect">
            <a:avLst/>
          </a:prstGeom>
          <a:ln>
            <a:solidFill>
              <a:schemeClr val="bg1">
                <a:lumMod val="75000"/>
              </a:schemeClr>
            </a:solidFill>
          </a:ln>
        </p:spPr>
      </p:pic>
      <p:sp>
        <p:nvSpPr>
          <p:cNvPr id="9" name="Date Placeholder 8">
            <a:extLst>
              <a:ext uri="{FF2B5EF4-FFF2-40B4-BE49-F238E27FC236}">
                <a16:creationId xmlns:a16="http://schemas.microsoft.com/office/drawing/2014/main" id="{94D9C195-74DF-4421-B1AE-74C6283EF32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6D6ACD-4966-43A2-A452-FDACCC3BE13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049BEF9-7F17-4321-9079-DC4D931DFD45}"/>
              </a:ext>
            </a:extLst>
          </p:cNvPr>
          <p:cNvSpPr>
            <a:spLocks noGrp="1"/>
          </p:cNvSpPr>
          <p:nvPr>
            <p:ph type="sldNum" sz="quarter" idx="4"/>
          </p:nvPr>
        </p:nvSpPr>
        <p:spPr/>
        <p:txBody>
          <a:bodyPr/>
          <a:lstStyle/>
          <a:p>
            <a:fld id="{28B83BC3-069B-46AF-A4E6-C99928E1A4FA}" type="slidenum">
              <a:rPr lang="en-US" smtClean="0"/>
              <a:pPr/>
              <a:t>377</a:t>
            </a:fld>
            <a:endParaRPr lang="en-US" dirty="0"/>
          </a:p>
        </p:txBody>
      </p:sp>
    </p:spTree>
    <p:custDataLst>
      <p:tags r:id="rId1"/>
    </p:custDataLst>
    <p:extLst>
      <p:ext uri="{BB962C8B-B14F-4D97-AF65-F5344CB8AC3E}">
        <p14:creationId xmlns:p14="http://schemas.microsoft.com/office/powerpoint/2010/main" val="152895034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a:t>
            </a:r>
          </a:p>
        </p:txBody>
      </p:sp>
      <p:sp>
        <p:nvSpPr>
          <p:cNvPr id="3" name="Content Placeholder 2"/>
          <p:cNvSpPr>
            <a:spLocks noGrp="1"/>
          </p:cNvSpPr>
          <p:nvPr>
            <p:ph idx="1"/>
          </p:nvPr>
        </p:nvSpPr>
        <p:spPr/>
        <p:txBody>
          <a:bodyPr>
            <a:normAutofit/>
          </a:bodyPr>
          <a:lstStyle/>
          <a:p>
            <a:r>
              <a:rPr lang="en-US" dirty="0"/>
              <a:t>A </a:t>
            </a:r>
            <a:r>
              <a:rPr lang="en-US" b="1" dirty="0"/>
              <a:t>run chart </a:t>
            </a:r>
            <a:r>
              <a:rPr lang="en-US" dirty="0"/>
              <a:t>is a chart used to present the data in time order. It captures the process performance over time.</a:t>
            </a:r>
          </a:p>
          <a:p>
            <a:endParaRPr lang="en-US" dirty="0"/>
          </a:p>
          <a:p>
            <a:r>
              <a:rPr lang="en-US" dirty="0"/>
              <a:t>The X axis of the run chart indicates the time and the Y axis indicates the observed values.</a:t>
            </a:r>
          </a:p>
          <a:p>
            <a:endParaRPr lang="en-US" dirty="0"/>
          </a:p>
          <a:p>
            <a:r>
              <a:rPr lang="en-US" dirty="0"/>
              <a:t>Run chart looks similar to control charts except that a run chart does not have control limits plotted. It is easier to produce a run chart than a control chart.</a:t>
            </a:r>
          </a:p>
          <a:p>
            <a:endParaRPr lang="en-US" dirty="0"/>
          </a:p>
          <a:p>
            <a:r>
              <a:rPr lang="en-US" dirty="0"/>
              <a:t>It is often used to identify the anomalies in the data and discover the pattern of data changing over time.</a:t>
            </a:r>
          </a:p>
        </p:txBody>
      </p:sp>
      <p:sp>
        <p:nvSpPr>
          <p:cNvPr id="9" name="Date Placeholder 8">
            <a:extLst>
              <a:ext uri="{FF2B5EF4-FFF2-40B4-BE49-F238E27FC236}">
                <a16:creationId xmlns:a16="http://schemas.microsoft.com/office/drawing/2014/main" id="{6E2709B0-105C-4BEB-B1B8-33C8C0ED4D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C2A3EBC-B2DE-416C-A568-B255AB1BAEE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A000CEC-9D2D-46F2-A4AA-204DB2386478}"/>
              </a:ext>
            </a:extLst>
          </p:cNvPr>
          <p:cNvSpPr>
            <a:spLocks noGrp="1"/>
          </p:cNvSpPr>
          <p:nvPr>
            <p:ph type="sldNum" sz="quarter" idx="4"/>
          </p:nvPr>
        </p:nvSpPr>
        <p:spPr/>
        <p:txBody>
          <a:bodyPr/>
          <a:lstStyle/>
          <a:p>
            <a:fld id="{28B83BC3-069B-46AF-A4E6-C99928E1A4FA}" type="slidenum">
              <a:rPr lang="en-US" smtClean="0"/>
              <a:pPr/>
              <a:t>378</a:t>
            </a:fld>
            <a:endParaRPr lang="en-US" dirty="0"/>
          </a:p>
        </p:txBody>
      </p:sp>
    </p:spTree>
    <p:custDataLst>
      <p:tags r:id="rId1"/>
    </p:custDataLst>
    <p:extLst>
      <p:ext uri="{BB962C8B-B14F-4D97-AF65-F5344CB8AC3E}">
        <p14:creationId xmlns:p14="http://schemas.microsoft.com/office/powerpoint/2010/main" val="307600564"/>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Plot a Run Chart in Minitab</a:t>
            </a:r>
          </a:p>
        </p:txBody>
      </p:sp>
      <p:sp>
        <p:nvSpPr>
          <p:cNvPr id="3" name="Content Placeholder 2"/>
          <p:cNvSpPr>
            <a:spLocks noGrp="1"/>
          </p:cNvSpPr>
          <p:nvPr>
            <p:ph idx="1"/>
          </p:nvPr>
        </p:nvSpPr>
        <p:spPr/>
        <p:txBody>
          <a:bodyPr>
            <a:normAutofit/>
          </a:bodyPr>
          <a:lstStyle/>
          <a:p>
            <a:r>
              <a:rPr lang="en-US" dirty="0"/>
              <a:t>Steps to plot a run chart in Minitab:</a:t>
            </a:r>
          </a:p>
          <a:p>
            <a:pPr marL="1120140" lvl="2" indent="-342900">
              <a:buFont typeface="+mj-lt"/>
              <a:buAutoNum type="arabicParenR"/>
            </a:pPr>
            <a:r>
              <a:rPr lang="en-US" sz="1800" dirty="0"/>
              <a:t>Data File: “Run Chart” tab in “Sample Data.xlsx.”</a:t>
            </a:r>
          </a:p>
          <a:p>
            <a:pPr marL="1120140" lvl="2" indent="-342900">
              <a:buFont typeface="+mj-lt"/>
              <a:buAutoNum type="arabicParenR"/>
            </a:pPr>
            <a:r>
              <a:rPr lang="en-US" sz="1800" dirty="0"/>
              <a:t>Click Stat → Quality Tools → Run Chart.</a:t>
            </a:r>
          </a:p>
          <a:p>
            <a:pPr marL="1120140" lvl="2" indent="-342900">
              <a:buFont typeface="+mj-lt"/>
              <a:buAutoNum type="arabicParenR"/>
            </a:pPr>
            <a:r>
              <a:rPr lang="en-US" sz="1800" dirty="0"/>
              <a:t>A new window named “Run Chart” pops up.</a:t>
            </a:r>
          </a:p>
          <a:p>
            <a:pPr marL="1120140" lvl="2" indent="-342900">
              <a:buFont typeface="+mj-lt"/>
              <a:buAutoNum type="arabicParenR"/>
            </a:pPr>
            <a:r>
              <a:rPr lang="en-US" sz="1800" dirty="0"/>
              <a:t>Select “Measurement” as the “Single Column.”</a:t>
            </a:r>
          </a:p>
          <a:p>
            <a:pPr marL="1120140" lvl="2" indent="-342900">
              <a:buFont typeface="+mj-lt"/>
              <a:buAutoNum type="arabicParenR"/>
            </a:pPr>
            <a:r>
              <a:rPr lang="en-US" sz="1800" dirty="0"/>
              <a:t>Enter “1” as the “Subgroup Size.”</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run chart appears automatically in the new window.</a:t>
            </a:r>
            <a:endParaRPr lang="en-US" sz="1600" dirty="0"/>
          </a:p>
        </p:txBody>
      </p:sp>
      <p:sp>
        <p:nvSpPr>
          <p:cNvPr id="9" name="Date Placeholder 8">
            <a:extLst>
              <a:ext uri="{FF2B5EF4-FFF2-40B4-BE49-F238E27FC236}">
                <a16:creationId xmlns:a16="http://schemas.microsoft.com/office/drawing/2014/main" id="{77AA9DE3-23A7-4692-99B5-3414A1E3C76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610BD1-9692-45C4-AEF4-9794B11FD8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6EFEB57-E071-4833-98BC-E0CDDC5B4756}"/>
              </a:ext>
            </a:extLst>
          </p:cNvPr>
          <p:cNvSpPr>
            <a:spLocks noGrp="1"/>
          </p:cNvSpPr>
          <p:nvPr>
            <p:ph type="sldNum" sz="quarter" idx="4"/>
          </p:nvPr>
        </p:nvSpPr>
        <p:spPr/>
        <p:txBody>
          <a:bodyPr/>
          <a:lstStyle/>
          <a:p>
            <a:fld id="{28B83BC3-069B-46AF-A4E6-C99928E1A4FA}" type="slidenum">
              <a:rPr lang="en-US" smtClean="0"/>
              <a:pPr/>
              <a:t>379</a:t>
            </a:fld>
            <a:endParaRPr lang="en-US" dirty="0"/>
          </a:p>
        </p:txBody>
      </p:sp>
    </p:spTree>
    <p:custDataLst>
      <p:tags r:id="rId1"/>
    </p:custDataLst>
    <p:extLst>
      <p:ext uri="{BB962C8B-B14F-4D97-AF65-F5344CB8AC3E}">
        <p14:creationId xmlns:p14="http://schemas.microsoft.com/office/powerpoint/2010/main" val="253563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a:bodyPr>
          <a:lstStyle/>
          <a:p>
            <a:r>
              <a:rPr lang="en-US" dirty="0"/>
              <a:t>The last of the 5 core phases of the DMAIC methodology is the </a:t>
            </a:r>
            <a:r>
              <a:rPr lang="en-US" b="1" dirty="0"/>
              <a:t>Control</a:t>
            </a:r>
            <a:r>
              <a:rPr lang="en-US" dirty="0"/>
              <a:t> phase. </a:t>
            </a:r>
          </a:p>
          <a:p>
            <a:pPr marL="114300" indent="0">
              <a:buNone/>
            </a:pPr>
            <a:endParaRPr lang="en-US" dirty="0"/>
          </a:p>
          <a:p>
            <a:r>
              <a:rPr lang="en-US" dirty="0"/>
              <a:t>The goal of the Control phase is to establish automated and managed mechanisms to maintain and sustain your improvement.</a:t>
            </a:r>
          </a:p>
          <a:p>
            <a:pPr marL="114300" indent="0">
              <a:buNone/>
            </a:pPr>
            <a:endParaRPr lang="en-US" dirty="0"/>
          </a:p>
          <a:p>
            <a:r>
              <a:rPr lang="en-US" dirty="0"/>
              <a:t>A successful control plan also establishes a reaction and mitigation plan as well as an accountability structure.</a:t>
            </a:r>
          </a:p>
          <a:p>
            <a:pPr lvl="3"/>
            <a:endParaRPr lang="en-US" dirty="0"/>
          </a:p>
        </p:txBody>
      </p:sp>
      <p:sp>
        <p:nvSpPr>
          <p:cNvPr id="7" name="Date Placeholder 6">
            <a:extLst>
              <a:ext uri="{FF2B5EF4-FFF2-40B4-BE49-F238E27FC236}">
                <a16:creationId xmlns:a16="http://schemas.microsoft.com/office/drawing/2014/main" id="{3C6C287D-3AAC-4478-B6D3-7D0A7803051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C7E1C5-DF9D-409F-B192-14F08F6A483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126BFBA-743A-42E1-921C-F89E86E90620}"/>
              </a:ext>
            </a:extLst>
          </p:cNvPr>
          <p:cNvSpPr>
            <a:spLocks noGrp="1"/>
          </p:cNvSpPr>
          <p:nvPr>
            <p:ph type="sldNum" sz="quarter" idx="4"/>
          </p:nvPr>
        </p:nvSpPr>
        <p:spPr/>
        <p:txBody>
          <a:bodyPr/>
          <a:lstStyle/>
          <a:p>
            <a:fld id="{28B83BC3-069B-46AF-A4E6-C99928E1A4FA}" type="slidenum">
              <a:rPr lang="en-US" smtClean="0"/>
              <a:pPr/>
              <a:t>38</a:t>
            </a:fld>
            <a:endParaRPr lang="en-US" dirty="0"/>
          </a:p>
        </p:txBody>
      </p:sp>
    </p:spTree>
    <p:custDataLst>
      <p:tags r:id="rId1"/>
    </p:custDataLst>
    <p:extLst>
      <p:ext uri="{BB962C8B-B14F-4D97-AF65-F5344CB8AC3E}">
        <p14:creationId xmlns:p14="http://schemas.microsoft.com/office/powerpoint/2010/main" val="80174209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pic>
        <p:nvPicPr>
          <p:cNvPr id="3" name="Picture 2"/>
          <p:cNvPicPr>
            <a:picLocks noChangeAspect="1"/>
          </p:cNvPicPr>
          <p:nvPr/>
        </p:nvPicPr>
        <p:blipFill>
          <a:blip r:embed="rId4"/>
          <a:stretch>
            <a:fillRect/>
          </a:stretch>
        </p:blipFill>
        <p:spPr>
          <a:xfrm>
            <a:off x="1997158" y="1116428"/>
            <a:ext cx="7384883" cy="5458392"/>
          </a:xfrm>
          <a:prstGeom prst="rect">
            <a:avLst/>
          </a:prstGeom>
        </p:spPr>
      </p:pic>
      <p:sp>
        <p:nvSpPr>
          <p:cNvPr id="9" name="Date Placeholder 8">
            <a:extLst>
              <a:ext uri="{FF2B5EF4-FFF2-40B4-BE49-F238E27FC236}">
                <a16:creationId xmlns:a16="http://schemas.microsoft.com/office/drawing/2014/main" id="{D9640A1C-AB59-4E6E-B1FA-FADE3E75FE6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FB5D8F1-6F89-4B8D-96E3-B436FB16EC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5FD76CF-5BC5-4A4A-A587-367E5EC96D9B}"/>
              </a:ext>
            </a:extLst>
          </p:cNvPr>
          <p:cNvSpPr>
            <a:spLocks noGrp="1"/>
          </p:cNvSpPr>
          <p:nvPr>
            <p:ph type="sldNum" sz="quarter" idx="4"/>
          </p:nvPr>
        </p:nvSpPr>
        <p:spPr/>
        <p:txBody>
          <a:bodyPr/>
          <a:lstStyle/>
          <a:p>
            <a:fld id="{28B83BC3-069B-46AF-A4E6-C99928E1A4FA}" type="slidenum">
              <a:rPr lang="en-US" smtClean="0"/>
              <a:pPr/>
              <a:t>380</a:t>
            </a:fld>
            <a:endParaRPr lang="en-US" dirty="0"/>
          </a:p>
        </p:txBody>
      </p:sp>
    </p:spTree>
    <p:custDataLst>
      <p:tags r:id="rId1"/>
    </p:custDataLst>
    <p:extLst>
      <p:ext uri="{BB962C8B-B14F-4D97-AF65-F5344CB8AC3E}">
        <p14:creationId xmlns:p14="http://schemas.microsoft.com/office/powerpoint/2010/main" val="366393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Run Chart in Minitab</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Run charts are used to identify the trend, cycle, seasonal pattern, or abnormality in the data.</a:t>
            </a:r>
          </a:p>
          <a:p>
            <a:endParaRPr lang="en-US" dirty="0"/>
          </a:p>
          <a:p>
            <a:pPr lvl="1"/>
            <a:r>
              <a:rPr lang="en-US" dirty="0"/>
              <a:t>The time series in this chart appears stable. </a:t>
            </a:r>
          </a:p>
          <a:p>
            <a:pPr lvl="1" indent="-342900"/>
            <a:endParaRPr lang="en-US" dirty="0"/>
          </a:p>
          <a:p>
            <a:pPr lvl="1" indent="-342900"/>
            <a:r>
              <a:rPr lang="en-US" dirty="0"/>
              <a:t>There are no extreme outliers, trending or seasonal patterns.</a:t>
            </a:r>
          </a:p>
        </p:txBody>
      </p:sp>
      <p:pic>
        <p:nvPicPr>
          <p:cNvPr id="5" name="Picture 4"/>
          <p:cNvPicPr>
            <a:picLocks noChangeAspect="1"/>
          </p:cNvPicPr>
          <p:nvPr/>
        </p:nvPicPr>
        <p:blipFill>
          <a:blip r:embed="rId4"/>
          <a:stretch>
            <a:fillRect/>
          </a:stretch>
        </p:blipFill>
        <p:spPr>
          <a:xfrm>
            <a:off x="4343400" y="1142999"/>
            <a:ext cx="6781800" cy="4819553"/>
          </a:xfrm>
          <a:prstGeom prst="rect">
            <a:avLst/>
          </a:prstGeom>
        </p:spPr>
      </p:pic>
      <p:sp>
        <p:nvSpPr>
          <p:cNvPr id="9" name="Date Placeholder 8">
            <a:extLst>
              <a:ext uri="{FF2B5EF4-FFF2-40B4-BE49-F238E27FC236}">
                <a16:creationId xmlns:a16="http://schemas.microsoft.com/office/drawing/2014/main" id="{6D6D4440-30C4-4CD3-B1BC-3319EBC426D4}"/>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35273D2-3F3E-4CF9-9858-B2E249C020E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CE75DBE-C218-4366-87AD-D8395B4DC35C}"/>
              </a:ext>
            </a:extLst>
          </p:cNvPr>
          <p:cNvSpPr>
            <a:spLocks noGrp="1"/>
          </p:cNvSpPr>
          <p:nvPr>
            <p:ph type="sldNum" sz="quarter" idx="4"/>
          </p:nvPr>
        </p:nvSpPr>
        <p:spPr/>
        <p:txBody>
          <a:bodyPr/>
          <a:lstStyle/>
          <a:p>
            <a:fld id="{28B83BC3-069B-46AF-A4E6-C99928E1A4FA}" type="slidenum">
              <a:rPr lang="en-US" smtClean="0"/>
              <a:pPr/>
              <a:t>381</a:t>
            </a:fld>
            <a:endParaRPr lang="en-US" dirty="0"/>
          </a:p>
        </p:txBody>
      </p:sp>
    </p:spTree>
    <p:custDataLst>
      <p:tags r:id="rId1"/>
    </p:custDataLst>
    <p:extLst>
      <p:ext uri="{BB962C8B-B14F-4D97-AF65-F5344CB8AC3E}">
        <p14:creationId xmlns:p14="http://schemas.microsoft.com/office/powerpoint/2010/main" val="1049434587"/>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Following the previous “Run Chart” instructions, create a new chart using the data listed in the column “Cycle” in the “Run Chart” tab of “Sample Data.xlsx.”</a:t>
            </a:r>
          </a:p>
          <a:p>
            <a:endParaRPr lang="en-US" dirty="0"/>
          </a:p>
          <a:p>
            <a:r>
              <a:rPr lang="en-US" dirty="0"/>
              <a:t>Notice the repeating pattern of the data. This could suggest something cyclical or seasonal.</a:t>
            </a:r>
          </a:p>
        </p:txBody>
      </p:sp>
      <p:pic>
        <p:nvPicPr>
          <p:cNvPr id="6" name="Picture 5"/>
          <p:cNvPicPr>
            <a:picLocks noChangeAspect="1"/>
          </p:cNvPicPr>
          <p:nvPr/>
        </p:nvPicPr>
        <p:blipFill>
          <a:blip r:embed="rId4"/>
          <a:stretch>
            <a:fillRect/>
          </a:stretch>
        </p:blipFill>
        <p:spPr>
          <a:xfrm>
            <a:off x="4530247" y="1149262"/>
            <a:ext cx="6634530" cy="4718137"/>
          </a:xfrm>
          <a:prstGeom prst="rect">
            <a:avLst/>
          </a:prstGeom>
        </p:spPr>
      </p:pic>
      <p:sp>
        <p:nvSpPr>
          <p:cNvPr id="10" name="Date Placeholder 9">
            <a:extLst>
              <a:ext uri="{FF2B5EF4-FFF2-40B4-BE49-F238E27FC236}">
                <a16:creationId xmlns:a16="http://schemas.microsoft.com/office/drawing/2014/main" id="{DD3C8166-C989-4ECD-8F6E-FF3C39EC3D5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42CB58E-1155-40D9-AD76-8400BEDDDA8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8EE1730-578F-4DE4-8D05-87F4F4C3D345}"/>
              </a:ext>
            </a:extLst>
          </p:cNvPr>
          <p:cNvSpPr>
            <a:spLocks noGrp="1"/>
          </p:cNvSpPr>
          <p:nvPr>
            <p:ph type="sldNum" sz="quarter" idx="4"/>
          </p:nvPr>
        </p:nvSpPr>
        <p:spPr/>
        <p:txBody>
          <a:bodyPr/>
          <a:lstStyle/>
          <a:p>
            <a:fld id="{28B83BC3-069B-46AF-A4E6-C99928E1A4FA}" type="slidenum">
              <a:rPr lang="en-US" smtClean="0"/>
              <a:pPr/>
              <a:t>382</a:t>
            </a:fld>
            <a:endParaRPr lang="en-US" dirty="0"/>
          </a:p>
        </p:txBody>
      </p:sp>
    </p:spTree>
    <p:custDataLst>
      <p:tags r:id="rId1"/>
    </p:custDataLst>
    <p:extLst>
      <p:ext uri="{BB962C8B-B14F-4D97-AF65-F5344CB8AC3E}">
        <p14:creationId xmlns:p14="http://schemas.microsoft.com/office/powerpoint/2010/main" val="337783520"/>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Run Chart Example</a:t>
            </a:r>
          </a:p>
        </p:txBody>
      </p:sp>
      <p:sp>
        <p:nvSpPr>
          <p:cNvPr id="3" name="Content Placeholder 2"/>
          <p:cNvSpPr>
            <a:spLocks noGrp="1"/>
          </p:cNvSpPr>
          <p:nvPr>
            <p:ph idx="1"/>
          </p:nvPr>
        </p:nvSpPr>
        <p:spPr>
          <a:xfrm>
            <a:off x="609600" y="1143000"/>
            <a:ext cx="4114800" cy="5486400"/>
          </a:xfrm>
        </p:spPr>
        <p:txBody>
          <a:bodyPr>
            <a:normAutofit/>
          </a:bodyPr>
          <a:lstStyle/>
          <a:p>
            <a:r>
              <a:rPr lang="en-US" dirty="0"/>
              <a:t>Create another run chart using the data listed in column “Trend” in the “Run Chart” tab of “Sample Data.xlsx.”</a:t>
            </a:r>
          </a:p>
          <a:p>
            <a:endParaRPr lang="en-US" dirty="0"/>
          </a:p>
          <a:p>
            <a:r>
              <a:rPr lang="en-US" dirty="0"/>
              <a:t>Notice the trending pattern represented by the data points successively declining.</a:t>
            </a:r>
          </a:p>
          <a:p>
            <a:pPr marL="114300" indent="0">
              <a:buNone/>
            </a:pPr>
            <a:endParaRPr lang="en-US" sz="2800" dirty="0"/>
          </a:p>
        </p:txBody>
      </p:sp>
      <p:pic>
        <p:nvPicPr>
          <p:cNvPr id="6" name="Picture 5"/>
          <p:cNvPicPr>
            <a:picLocks noChangeAspect="1"/>
          </p:cNvPicPr>
          <p:nvPr/>
        </p:nvPicPr>
        <p:blipFill>
          <a:blip r:embed="rId4"/>
          <a:stretch>
            <a:fillRect/>
          </a:stretch>
        </p:blipFill>
        <p:spPr>
          <a:xfrm>
            <a:off x="4668103" y="1164921"/>
            <a:ext cx="6505362" cy="4626280"/>
          </a:xfrm>
          <a:prstGeom prst="rect">
            <a:avLst/>
          </a:prstGeom>
        </p:spPr>
      </p:pic>
      <p:sp>
        <p:nvSpPr>
          <p:cNvPr id="10" name="Date Placeholder 9">
            <a:extLst>
              <a:ext uri="{FF2B5EF4-FFF2-40B4-BE49-F238E27FC236}">
                <a16:creationId xmlns:a16="http://schemas.microsoft.com/office/drawing/2014/main" id="{ED905365-A921-4906-8E70-D0AC12CC2FA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6F03A3A-0CDF-4AF0-B25B-881AADE22A5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A87815F-749B-4F09-9099-3B36E0C74A1F}"/>
              </a:ext>
            </a:extLst>
          </p:cNvPr>
          <p:cNvSpPr>
            <a:spLocks noGrp="1"/>
          </p:cNvSpPr>
          <p:nvPr>
            <p:ph type="sldNum" sz="quarter" idx="4"/>
          </p:nvPr>
        </p:nvSpPr>
        <p:spPr/>
        <p:txBody>
          <a:bodyPr/>
          <a:lstStyle/>
          <a:p>
            <a:fld id="{28B83BC3-069B-46AF-A4E6-C99928E1A4FA}" type="slidenum">
              <a:rPr lang="en-US" smtClean="0"/>
              <a:pPr/>
              <a:t>383</a:t>
            </a:fld>
            <a:endParaRPr lang="en-US" dirty="0"/>
          </a:p>
        </p:txBody>
      </p:sp>
    </p:spTree>
    <p:custDataLst>
      <p:tags r:id="rId1"/>
    </p:custDataLst>
    <p:extLst>
      <p:ext uri="{BB962C8B-B14F-4D97-AF65-F5344CB8AC3E}">
        <p14:creationId xmlns:p14="http://schemas.microsoft.com/office/powerpoint/2010/main" val="2887647356"/>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 MSA (Measurement System Analysis)</a:t>
            </a:r>
          </a:p>
        </p:txBody>
      </p:sp>
      <p:sp>
        <p:nvSpPr>
          <p:cNvPr id="8" name="Date Placeholder 7">
            <a:extLst>
              <a:ext uri="{FF2B5EF4-FFF2-40B4-BE49-F238E27FC236}">
                <a16:creationId xmlns:a16="http://schemas.microsoft.com/office/drawing/2014/main" id="{59E5991A-C861-47DA-BF1F-5177B2AC27F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98A8020-0CDB-480E-8B6D-519B541FA83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27B5049-F204-4AE9-9216-D6A06EFE6ABF}"/>
              </a:ext>
            </a:extLst>
          </p:cNvPr>
          <p:cNvSpPr>
            <a:spLocks noGrp="1"/>
          </p:cNvSpPr>
          <p:nvPr>
            <p:ph type="sldNum" sz="quarter" idx="4"/>
          </p:nvPr>
        </p:nvSpPr>
        <p:spPr/>
        <p:txBody>
          <a:bodyPr/>
          <a:lstStyle/>
          <a:p>
            <a:fld id="{28B83BC3-069B-46AF-A4E6-C99928E1A4FA}" type="slidenum">
              <a:rPr lang="en-US" smtClean="0"/>
              <a:pPr/>
              <a:t>384</a:t>
            </a:fld>
            <a:endParaRPr lang="en-US" dirty="0"/>
          </a:p>
        </p:txBody>
      </p:sp>
    </p:spTree>
    <p:custDataLst>
      <p:tags r:id="rId1"/>
    </p:custDataLst>
    <p:extLst>
      <p:ext uri="{BB962C8B-B14F-4D97-AF65-F5344CB8AC3E}">
        <p14:creationId xmlns:p14="http://schemas.microsoft.com/office/powerpoint/2010/main" val="2367399451"/>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 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2.3 Measurement System Analysis</a:t>
            </a:r>
          </a:p>
          <a:p>
            <a:pPr marL="114300" indent="0">
              <a:buNone/>
            </a:pPr>
            <a:r>
              <a:rPr lang="en-US" sz="1600" dirty="0"/>
              <a:t>   2.3.1 Precision and Accuracy</a:t>
            </a:r>
          </a:p>
          <a:p>
            <a:pPr marL="114300" indent="0">
              <a:buNone/>
            </a:pPr>
            <a:r>
              <a:rPr lang="en-US" sz="1600" dirty="0"/>
              <a:t>   2.3.2 Bias, Linearity, and Stability</a:t>
            </a:r>
          </a:p>
          <a:p>
            <a:pPr marL="114300" indent="0">
              <a:buNone/>
            </a:pPr>
            <a:r>
              <a:rPr lang="en-US" sz="1600" dirty="0"/>
              <a:t>   2.3.3 Gage R&amp;R</a:t>
            </a:r>
          </a:p>
          <a:p>
            <a:pPr marL="114300" indent="0">
              <a:buNone/>
            </a:pPr>
            <a:r>
              <a:rPr lang="en-US" sz="1600" dirty="0"/>
              <a:t>   2.3.4 Variable and Attribute MSA</a:t>
            </a:r>
          </a:p>
          <a:p>
            <a:pPr marL="114300" indent="0">
              <a:buNone/>
            </a:pPr>
            <a:endParaRPr lang="en-US" sz="1600" b="1" dirty="0"/>
          </a:p>
          <a:p>
            <a:pPr marL="114300" indent="0">
              <a:buNone/>
            </a:pPr>
            <a:r>
              <a:rPr lang="en-US" sz="1600" b="1" dirty="0">
                <a:solidFill>
                  <a:schemeClr val="bg2">
                    <a:lumMod val="65000"/>
                  </a:schemeClr>
                </a:solidFill>
              </a:rPr>
              <a:t>2.4 Process Capability</a:t>
            </a:r>
          </a:p>
          <a:p>
            <a:pPr marL="114300" indent="0">
              <a:buNone/>
            </a:pPr>
            <a:r>
              <a:rPr lang="en-US" sz="1600" dirty="0">
                <a:solidFill>
                  <a:schemeClr val="bg2">
                    <a:lumMod val="65000"/>
                  </a:schemeClr>
                </a:solidFill>
              </a:rPr>
              <a:t>   2.4.1 Capability Analysis</a:t>
            </a:r>
          </a:p>
          <a:p>
            <a:pPr marL="114300" indent="0">
              <a:buNone/>
            </a:pPr>
            <a:r>
              <a:rPr lang="en-US" sz="1600" dirty="0">
                <a:solidFill>
                  <a:schemeClr val="bg2">
                    <a:lumMod val="65000"/>
                  </a:schemeClr>
                </a:solidFill>
              </a:rPr>
              <a:t>   2.4.2 Concept of Stability</a:t>
            </a:r>
          </a:p>
          <a:p>
            <a:pPr marL="114300" indent="0">
              <a:buNone/>
            </a:pPr>
            <a:r>
              <a:rPr lang="en-US" sz="1600" dirty="0">
                <a:solidFill>
                  <a:schemeClr val="bg2">
                    <a:lumMod val="65000"/>
                  </a:schemeClr>
                </a:solidFill>
              </a:rPr>
              <a:t>   2.4.3 Attribute and Discrete Capability</a:t>
            </a:r>
          </a:p>
          <a:p>
            <a:pPr marL="114300" indent="0">
              <a:buNone/>
            </a:pPr>
            <a:r>
              <a:rPr lang="en-US" sz="1600" dirty="0">
                <a:solidFill>
                  <a:schemeClr val="bg2">
                    <a:lumMod val="65000"/>
                  </a:schemeClr>
                </a:solidFill>
              </a:rPr>
              <a:t>   2.4.4 Monitoring Techniques</a:t>
            </a:r>
            <a:endParaRPr lang="en-US" sz="1400" dirty="0">
              <a:solidFill>
                <a:schemeClr val="bg2">
                  <a:lumMod val="65000"/>
                </a:schemeClr>
              </a:solidFill>
            </a:endParaRPr>
          </a:p>
        </p:txBody>
      </p:sp>
      <p:sp>
        <p:nvSpPr>
          <p:cNvPr id="6" name="Date Placeholder 5">
            <a:extLst>
              <a:ext uri="{FF2B5EF4-FFF2-40B4-BE49-F238E27FC236}">
                <a16:creationId xmlns:a16="http://schemas.microsoft.com/office/drawing/2014/main" id="{3293595E-8AEC-4125-8D38-B02B9E4E4C3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4C7ABCF-4F04-4C13-9491-EF8B7B67B0A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68444E5-96C0-4E2D-A848-350E3AD3ECF3}"/>
              </a:ext>
            </a:extLst>
          </p:cNvPr>
          <p:cNvSpPr>
            <a:spLocks noGrp="1"/>
          </p:cNvSpPr>
          <p:nvPr>
            <p:ph type="sldNum" sz="quarter" idx="4"/>
          </p:nvPr>
        </p:nvSpPr>
        <p:spPr/>
        <p:txBody>
          <a:bodyPr/>
          <a:lstStyle/>
          <a:p>
            <a:fld id="{28B83BC3-069B-46AF-A4E6-C99928E1A4FA}" type="slidenum">
              <a:rPr lang="en-US" smtClean="0"/>
              <a:pPr/>
              <a:t>385</a:t>
            </a:fld>
            <a:endParaRPr lang="en-US" dirty="0"/>
          </a:p>
        </p:txBody>
      </p:sp>
    </p:spTree>
    <p:custDataLst>
      <p:tags r:id="rId1"/>
    </p:custDataLst>
    <p:extLst>
      <p:ext uri="{BB962C8B-B14F-4D97-AF65-F5344CB8AC3E}">
        <p14:creationId xmlns:p14="http://schemas.microsoft.com/office/powerpoint/2010/main" val="4057444274"/>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2.3.1 Precision and Accuracy</a:t>
            </a:r>
          </a:p>
        </p:txBody>
      </p:sp>
      <p:sp>
        <p:nvSpPr>
          <p:cNvPr id="8" name="Date Placeholder 7">
            <a:extLst>
              <a:ext uri="{FF2B5EF4-FFF2-40B4-BE49-F238E27FC236}">
                <a16:creationId xmlns:a16="http://schemas.microsoft.com/office/drawing/2014/main" id="{C3B6C660-EE8D-497C-AD9C-C019E2A94F2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2D9F3A0-8CD0-4F2F-BC2E-2DABE0F0FCD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1CF38ED-A0CC-4246-8338-95FD210E8CF8}"/>
              </a:ext>
            </a:extLst>
          </p:cNvPr>
          <p:cNvSpPr>
            <a:spLocks noGrp="1"/>
          </p:cNvSpPr>
          <p:nvPr>
            <p:ph type="sldNum" sz="quarter" idx="4"/>
          </p:nvPr>
        </p:nvSpPr>
        <p:spPr/>
        <p:txBody>
          <a:bodyPr/>
          <a:lstStyle/>
          <a:p>
            <a:fld id="{28B83BC3-069B-46AF-A4E6-C99928E1A4FA}" type="slidenum">
              <a:rPr lang="en-US" smtClean="0"/>
              <a:pPr/>
              <a:t>386</a:t>
            </a:fld>
            <a:endParaRPr lang="en-US" dirty="0"/>
          </a:p>
        </p:txBody>
      </p:sp>
    </p:spTree>
    <p:custDataLst>
      <p:tags r:id="rId1"/>
    </p:custDataLst>
    <p:extLst>
      <p:ext uri="{BB962C8B-B14F-4D97-AF65-F5344CB8AC3E}">
        <p14:creationId xmlns:p14="http://schemas.microsoft.com/office/powerpoint/2010/main" val="27830341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Measurement System Analysis</a:t>
            </a:r>
          </a:p>
        </p:txBody>
      </p:sp>
      <p:sp>
        <p:nvSpPr>
          <p:cNvPr id="3" name="Content Placeholder 2"/>
          <p:cNvSpPr>
            <a:spLocks noGrp="1"/>
          </p:cNvSpPr>
          <p:nvPr>
            <p:ph idx="1"/>
          </p:nvPr>
        </p:nvSpPr>
        <p:spPr/>
        <p:txBody>
          <a:bodyPr>
            <a:normAutofit/>
          </a:bodyPr>
          <a:lstStyle/>
          <a:p>
            <a:r>
              <a:rPr lang="en-US" b="1" dirty="0"/>
              <a:t>Measurement System Analysis </a:t>
            </a:r>
            <a:r>
              <a:rPr lang="en-US" dirty="0"/>
              <a:t>(MSA) is a systematic method to identify and analyze the variation components in the measurement.</a:t>
            </a:r>
          </a:p>
          <a:p>
            <a:endParaRPr lang="en-US" dirty="0"/>
          </a:p>
          <a:p>
            <a:r>
              <a:rPr lang="en-US" dirty="0"/>
              <a:t>It is a mandatory step in any Six Sigma project to ensure the data are reliable before making any data-based decisions.</a:t>
            </a:r>
          </a:p>
          <a:p>
            <a:endParaRPr lang="en-US" dirty="0"/>
          </a:p>
          <a:p>
            <a:r>
              <a:rPr lang="en-US" dirty="0"/>
              <a:t>The </a:t>
            </a:r>
            <a:r>
              <a:rPr lang="en-US" dirty="0" err="1"/>
              <a:t>MSA</a:t>
            </a:r>
            <a:r>
              <a:rPr lang="en-US" dirty="0"/>
              <a:t> is the check point of data quality before we start any further analysis and draw any conclusions from the data.</a:t>
            </a:r>
          </a:p>
        </p:txBody>
      </p:sp>
      <p:sp>
        <p:nvSpPr>
          <p:cNvPr id="9" name="Date Placeholder 8">
            <a:extLst>
              <a:ext uri="{FF2B5EF4-FFF2-40B4-BE49-F238E27FC236}">
                <a16:creationId xmlns:a16="http://schemas.microsoft.com/office/drawing/2014/main" id="{4E512B4E-E778-48E1-BB41-94ABDBA07B9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68CFB88-D9E8-4DB3-BB8D-BEA232F1B36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1BC227-7AE5-4760-81AE-2F1E8F6A4296}"/>
              </a:ext>
            </a:extLst>
          </p:cNvPr>
          <p:cNvSpPr>
            <a:spLocks noGrp="1"/>
          </p:cNvSpPr>
          <p:nvPr>
            <p:ph type="sldNum" sz="quarter" idx="4"/>
          </p:nvPr>
        </p:nvSpPr>
        <p:spPr/>
        <p:txBody>
          <a:bodyPr/>
          <a:lstStyle/>
          <a:p>
            <a:fld id="{28B83BC3-069B-46AF-A4E6-C99928E1A4FA}" type="slidenum">
              <a:rPr lang="en-US" smtClean="0"/>
              <a:pPr/>
              <a:t>387</a:t>
            </a:fld>
            <a:endParaRPr lang="en-US" dirty="0"/>
          </a:p>
        </p:txBody>
      </p:sp>
    </p:spTree>
    <p:custDataLst>
      <p:tags r:id="rId1"/>
    </p:custDataLst>
    <p:extLst>
      <p:ext uri="{BB962C8B-B14F-4D97-AF65-F5344CB8AC3E}">
        <p14:creationId xmlns:p14="http://schemas.microsoft.com/office/powerpoint/2010/main" val="132597850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Data-Based Analysis</a:t>
            </a:r>
          </a:p>
        </p:txBody>
      </p:sp>
      <p:sp>
        <p:nvSpPr>
          <p:cNvPr id="3" name="Content Placeholder 2"/>
          <p:cNvSpPr>
            <a:spLocks noGrp="1"/>
          </p:cNvSpPr>
          <p:nvPr>
            <p:ph idx="1"/>
          </p:nvPr>
        </p:nvSpPr>
        <p:spPr/>
        <p:txBody>
          <a:bodyPr>
            <a:normAutofit/>
          </a:bodyPr>
          <a:lstStyle/>
          <a:p>
            <a:r>
              <a:rPr lang="en-US" dirty="0"/>
              <a:t>Here are some examples of data-based analysis where MSA is the prerequisite:</a:t>
            </a:r>
          </a:p>
          <a:p>
            <a:pPr lvl="1">
              <a:lnSpc>
                <a:spcPct val="150000"/>
              </a:lnSpc>
            </a:pPr>
            <a:r>
              <a:rPr lang="en-US" dirty="0"/>
              <a:t>Correlation analysis</a:t>
            </a:r>
          </a:p>
          <a:p>
            <a:pPr lvl="1">
              <a:lnSpc>
                <a:spcPct val="150000"/>
              </a:lnSpc>
            </a:pPr>
            <a:r>
              <a:rPr lang="en-US" dirty="0"/>
              <a:t>Regression analysis</a:t>
            </a:r>
          </a:p>
          <a:p>
            <a:pPr lvl="1">
              <a:lnSpc>
                <a:spcPct val="150000"/>
              </a:lnSpc>
            </a:pPr>
            <a:r>
              <a:rPr lang="en-US" dirty="0"/>
              <a:t>Hypothesis testing</a:t>
            </a:r>
          </a:p>
          <a:p>
            <a:pPr lvl="1">
              <a:lnSpc>
                <a:spcPct val="150000"/>
              </a:lnSpc>
            </a:pPr>
            <a:r>
              <a:rPr lang="en-US" dirty="0"/>
              <a:t>Analysis of variance</a:t>
            </a:r>
          </a:p>
          <a:p>
            <a:pPr lvl="1">
              <a:lnSpc>
                <a:spcPct val="150000"/>
              </a:lnSpc>
            </a:pPr>
            <a:r>
              <a:rPr lang="en-US" dirty="0"/>
              <a:t>Design of experiments</a:t>
            </a:r>
          </a:p>
          <a:p>
            <a:pPr lvl="1">
              <a:lnSpc>
                <a:spcPct val="150000"/>
              </a:lnSpc>
            </a:pPr>
            <a:r>
              <a:rPr lang="en-US" dirty="0"/>
              <a:t>Multivariate analysis</a:t>
            </a:r>
          </a:p>
          <a:p>
            <a:pPr lvl="1">
              <a:lnSpc>
                <a:spcPct val="150000"/>
              </a:lnSpc>
            </a:pPr>
            <a:r>
              <a:rPr lang="en-US" dirty="0"/>
              <a:t>Statistical process control.</a:t>
            </a:r>
          </a:p>
          <a:p>
            <a:endParaRPr lang="en-US" dirty="0"/>
          </a:p>
        </p:txBody>
      </p:sp>
      <p:sp>
        <p:nvSpPr>
          <p:cNvPr id="9" name="Date Placeholder 8">
            <a:extLst>
              <a:ext uri="{FF2B5EF4-FFF2-40B4-BE49-F238E27FC236}">
                <a16:creationId xmlns:a16="http://schemas.microsoft.com/office/drawing/2014/main" id="{C025363D-5842-4008-8640-36C3B79CAB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B52C603-9686-4F9B-AA7C-667F7E7F72F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658D6E-D615-4A6C-9E56-316DB3C1307D}"/>
              </a:ext>
            </a:extLst>
          </p:cNvPr>
          <p:cNvSpPr>
            <a:spLocks noGrp="1"/>
          </p:cNvSpPr>
          <p:nvPr>
            <p:ph type="sldNum" sz="quarter" idx="4"/>
          </p:nvPr>
        </p:nvSpPr>
        <p:spPr/>
        <p:txBody>
          <a:bodyPr/>
          <a:lstStyle/>
          <a:p>
            <a:fld id="{28B83BC3-069B-46AF-A4E6-C99928E1A4FA}" type="slidenum">
              <a:rPr lang="en-US" smtClean="0"/>
              <a:pPr/>
              <a:t>388</a:t>
            </a:fld>
            <a:endParaRPr lang="en-US" dirty="0"/>
          </a:p>
        </p:txBody>
      </p:sp>
    </p:spTree>
    <p:custDataLst>
      <p:tags r:id="rId1"/>
    </p:custDataLst>
    <p:extLst>
      <p:ext uri="{BB962C8B-B14F-4D97-AF65-F5344CB8AC3E}">
        <p14:creationId xmlns:p14="http://schemas.microsoft.com/office/powerpoint/2010/main" val="163547437"/>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System</a:t>
            </a:r>
          </a:p>
        </p:txBody>
      </p:sp>
      <p:sp>
        <p:nvSpPr>
          <p:cNvPr id="3" name="Content Placeholder 2"/>
          <p:cNvSpPr>
            <a:spLocks noGrp="1"/>
          </p:cNvSpPr>
          <p:nvPr>
            <p:ph idx="1"/>
          </p:nvPr>
        </p:nvSpPr>
        <p:spPr/>
        <p:txBody>
          <a:bodyPr>
            <a:normAutofit/>
          </a:bodyPr>
          <a:lstStyle/>
          <a:p>
            <a:r>
              <a:rPr lang="en-US" dirty="0"/>
              <a:t>A measurement system is a process to obtain data.</a:t>
            </a:r>
          </a:p>
          <a:p>
            <a:endParaRPr lang="en-US" dirty="0"/>
          </a:p>
          <a:p>
            <a:endParaRPr lang="en-US" dirty="0"/>
          </a:p>
          <a:p>
            <a:endParaRPr lang="en-US" dirty="0"/>
          </a:p>
          <a:p>
            <a:r>
              <a:rPr lang="en-US" dirty="0"/>
              <a:t>Y (output of the measurement system)</a:t>
            </a:r>
          </a:p>
          <a:p>
            <a:pPr lvl="1"/>
            <a:r>
              <a:rPr lang="en-US" dirty="0"/>
              <a:t>Observed values</a:t>
            </a:r>
          </a:p>
          <a:p>
            <a:endParaRPr lang="en-US" dirty="0"/>
          </a:p>
          <a:p>
            <a:r>
              <a:rPr lang="en-US" dirty="0"/>
              <a:t>X’s (inputs of the measurement system)</a:t>
            </a:r>
          </a:p>
          <a:p>
            <a:pPr lvl="1"/>
            <a:r>
              <a:rPr lang="en-US" dirty="0"/>
              <a:t>True values</a:t>
            </a:r>
          </a:p>
          <a:p>
            <a:pPr lvl="1"/>
            <a:r>
              <a:rPr lang="en-US" dirty="0"/>
              <a:t>Measurement errors</a:t>
            </a:r>
          </a:p>
          <a:p>
            <a:pPr lvl="1"/>
            <a:endParaRPr lang="en-US" sz="2400" dirty="0"/>
          </a:p>
          <a:p>
            <a:endParaRPr lang="en-US" dirty="0"/>
          </a:p>
        </p:txBody>
      </p:sp>
      <p:grpSp>
        <p:nvGrpSpPr>
          <p:cNvPr id="16" name="Group 15"/>
          <p:cNvGrpSpPr/>
          <p:nvPr/>
        </p:nvGrpSpPr>
        <p:grpSpPr>
          <a:xfrm>
            <a:off x="1979256" y="1828800"/>
            <a:ext cx="7338181" cy="914400"/>
            <a:chOff x="150023" y="3048000"/>
            <a:chExt cx="7338181" cy="914400"/>
          </a:xfrm>
        </p:grpSpPr>
        <p:sp>
          <p:nvSpPr>
            <p:cNvPr id="17" name="Rectangle 16"/>
            <p:cNvSpPr/>
            <p:nvPr/>
          </p:nvSpPr>
          <p:spPr>
            <a:xfrm>
              <a:off x="2970858" y="3048000"/>
              <a:ext cx="1905000" cy="914400"/>
            </a:xfrm>
            <a:prstGeom prst="rect">
              <a:avLst/>
            </a:prstGeom>
            <a:solidFill>
              <a:schemeClr val="bg1">
                <a:lumMod val="85000"/>
              </a:schemeClr>
            </a:solid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0000"/>
                  </a:solidFill>
                </a:rPr>
                <a:t>Measurement</a:t>
              </a:r>
              <a:r>
                <a:rPr lang="en-US" b="1" dirty="0">
                  <a:solidFill>
                    <a:schemeClr val="bg1">
                      <a:lumMod val="50000"/>
                    </a:schemeClr>
                  </a:solidFill>
                </a:rPr>
                <a:t> </a:t>
              </a:r>
              <a:r>
                <a:rPr lang="en-US" b="1" dirty="0">
                  <a:solidFill>
                    <a:srgbClr val="000000"/>
                  </a:solidFill>
                </a:rPr>
                <a:t>System</a:t>
              </a:r>
            </a:p>
          </p:txBody>
        </p:sp>
        <p:sp>
          <p:nvSpPr>
            <p:cNvPr id="18" name="TextBox 17"/>
            <p:cNvSpPr txBox="1"/>
            <p:nvPr/>
          </p:nvSpPr>
          <p:spPr>
            <a:xfrm>
              <a:off x="150023" y="3322604"/>
              <a:ext cx="1508746" cy="400110"/>
            </a:xfrm>
            <a:prstGeom prst="rect">
              <a:avLst/>
            </a:prstGeom>
            <a:noFill/>
          </p:spPr>
          <p:txBody>
            <a:bodyPr wrap="none" rtlCol="0">
              <a:spAutoFit/>
            </a:bodyPr>
            <a:lstStyle/>
            <a:p>
              <a:r>
                <a:rPr lang="en-US" sz="2000" b="1" dirty="0">
                  <a:solidFill>
                    <a:schemeClr val="bg1">
                      <a:lumMod val="50000"/>
                    </a:schemeClr>
                  </a:solidFill>
                </a:rPr>
                <a:t>Inputs (</a:t>
              </a:r>
              <a:r>
                <a:rPr lang="en-US" sz="2000" b="1" dirty="0" err="1">
                  <a:solidFill>
                    <a:schemeClr val="bg1">
                      <a:lumMod val="50000"/>
                    </a:schemeClr>
                  </a:solidFill>
                </a:rPr>
                <a:t>Xs</a:t>
              </a:r>
              <a:r>
                <a:rPr lang="en-US" sz="2000" b="1" dirty="0">
                  <a:solidFill>
                    <a:schemeClr val="bg1">
                      <a:lumMod val="50000"/>
                    </a:schemeClr>
                  </a:solidFill>
                </a:rPr>
                <a:t>)</a:t>
              </a:r>
              <a:endParaRPr lang="en-US" b="1" dirty="0">
                <a:solidFill>
                  <a:schemeClr val="bg1">
                    <a:lumMod val="50000"/>
                  </a:schemeClr>
                </a:solidFill>
              </a:endParaRPr>
            </a:p>
          </p:txBody>
        </p:sp>
        <p:sp>
          <p:nvSpPr>
            <p:cNvPr id="19" name="TextBox 18"/>
            <p:cNvSpPr txBox="1"/>
            <p:nvPr/>
          </p:nvSpPr>
          <p:spPr>
            <a:xfrm>
              <a:off x="6051592" y="3322604"/>
              <a:ext cx="1436612" cy="400110"/>
            </a:xfrm>
            <a:prstGeom prst="rect">
              <a:avLst/>
            </a:prstGeom>
            <a:noFill/>
          </p:spPr>
          <p:txBody>
            <a:bodyPr wrap="none" rtlCol="0">
              <a:spAutoFit/>
            </a:bodyPr>
            <a:lstStyle/>
            <a:p>
              <a:r>
                <a:rPr lang="en-US" sz="2000" b="1" dirty="0">
                  <a:solidFill>
                    <a:schemeClr val="bg1">
                      <a:lumMod val="50000"/>
                    </a:schemeClr>
                  </a:solidFill>
                </a:rPr>
                <a:t>Output (Y)</a:t>
              </a:r>
              <a:endParaRPr lang="en-US" b="1" dirty="0">
                <a:solidFill>
                  <a:schemeClr val="bg1">
                    <a:lumMod val="50000"/>
                  </a:schemeClr>
                </a:solidFill>
              </a:endParaRPr>
            </a:p>
          </p:txBody>
        </p:sp>
      </p:grpSp>
      <p:sp>
        <p:nvSpPr>
          <p:cNvPr id="20" name="Right Arrow 19"/>
          <p:cNvSpPr/>
          <p:nvPr/>
        </p:nvSpPr>
        <p:spPr>
          <a:xfrm>
            <a:off x="3899915"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1" name="Right Arrow 20"/>
          <p:cNvSpPr/>
          <p:nvPr/>
        </p:nvSpPr>
        <p:spPr>
          <a:xfrm>
            <a:off x="7064358" y="21336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E8AE424B-24B3-4D42-A0B7-AC73E3751F9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571158E-992A-4D7F-A1A1-45A2CE8545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D7615D-4D3C-448E-9EC2-E5D9F292AC76}"/>
              </a:ext>
            </a:extLst>
          </p:cNvPr>
          <p:cNvSpPr>
            <a:spLocks noGrp="1"/>
          </p:cNvSpPr>
          <p:nvPr>
            <p:ph type="sldNum" sz="quarter" idx="4"/>
          </p:nvPr>
        </p:nvSpPr>
        <p:spPr/>
        <p:txBody>
          <a:bodyPr/>
          <a:lstStyle/>
          <a:p>
            <a:fld id="{28B83BC3-069B-46AF-A4E6-C99928E1A4FA}" type="slidenum">
              <a:rPr lang="en-US" smtClean="0"/>
              <a:pPr/>
              <a:t>389</a:t>
            </a:fld>
            <a:endParaRPr lang="en-US" dirty="0"/>
          </a:p>
        </p:txBody>
      </p:sp>
    </p:spTree>
    <p:custDataLst>
      <p:tags r:id="rId1"/>
    </p:custDataLst>
    <p:extLst>
      <p:ext uri="{BB962C8B-B14F-4D97-AF65-F5344CB8AC3E}">
        <p14:creationId xmlns:p14="http://schemas.microsoft.com/office/powerpoint/2010/main" val="1299945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Six Sigma Methodology: Control Phase</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Control Phase Tools and Deliverables</a:t>
            </a:r>
            <a:endParaRPr lang="en-US" sz="1000" b="1" dirty="0">
              <a:solidFill>
                <a:srgbClr val="182835"/>
              </a:solidFill>
            </a:endParaRPr>
          </a:p>
          <a:p>
            <a:pPr lvl="1"/>
            <a:r>
              <a:rPr lang="en-US" sz="2400" dirty="0"/>
              <a:t>Statistical Process Control (SPC/Control Charts)</a:t>
            </a:r>
          </a:p>
          <a:p>
            <a:pPr lvl="2"/>
            <a:r>
              <a:rPr lang="en-US" sz="2200" dirty="0"/>
              <a:t>IMR, XbarS, XbarR, P, NP, U, C etc.</a:t>
            </a:r>
          </a:p>
          <a:p>
            <a:pPr marL="777240" lvl="2" indent="0">
              <a:buNone/>
            </a:pPr>
            <a:endParaRPr lang="en-US" dirty="0"/>
          </a:p>
          <a:p>
            <a:pPr lvl="1"/>
            <a:r>
              <a:rPr lang="en-US" sz="2400" dirty="0"/>
              <a:t>Control Plan Documents</a:t>
            </a:r>
            <a:endParaRPr lang="en-US" dirty="0"/>
          </a:p>
          <a:p>
            <a:pPr lvl="2"/>
            <a:r>
              <a:rPr lang="en-US" sz="2200" dirty="0"/>
              <a:t>Control Plan</a:t>
            </a:r>
          </a:p>
          <a:p>
            <a:pPr lvl="2"/>
            <a:r>
              <a:rPr lang="en-US" sz="2200" dirty="0"/>
              <a:t>Training Plan</a:t>
            </a:r>
          </a:p>
          <a:p>
            <a:pPr lvl="2"/>
            <a:r>
              <a:rPr lang="en-US" sz="2200" dirty="0"/>
              <a:t>Communication Plan</a:t>
            </a:r>
          </a:p>
          <a:p>
            <a:pPr lvl="2"/>
            <a:r>
              <a:rPr lang="en-US" sz="2200" dirty="0"/>
              <a:t>Audit Checklist</a:t>
            </a:r>
          </a:p>
          <a:p>
            <a:pPr marL="777240" lvl="2" indent="0">
              <a:buNone/>
            </a:pPr>
            <a:endParaRPr lang="en-US" dirty="0"/>
          </a:p>
          <a:p>
            <a:pPr lvl="1"/>
            <a:r>
              <a:rPr lang="en-US" sz="2400" dirty="0"/>
              <a:t>Lean Control Methods</a:t>
            </a:r>
          </a:p>
          <a:p>
            <a:pPr lvl="2"/>
            <a:r>
              <a:rPr lang="en-US" sz="2200" dirty="0"/>
              <a:t>Poka-Yoke</a:t>
            </a:r>
          </a:p>
          <a:p>
            <a:pPr lvl="2"/>
            <a:r>
              <a:rPr lang="en-US" sz="2200" dirty="0"/>
              <a:t>Five-S</a:t>
            </a:r>
          </a:p>
          <a:p>
            <a:pPr lvl="2"/>
            <a:r>
              <a:rPr lang="en-US" sz="2200" dirty="0"/>
              <a:t>Kanban</a:t>
            </a:r>
          </a:p>
        </p:txBody>
      </p:sp>
      <p:sp>
        <p:nvSpPr>
          <p:cNvPr id="7" name="Date Placeholder 6">
            <a:extLst>
              <a:ext uri="{FF2B5EF4-FFF2-40B4-BE49-F238E27FC236}">
                <a16:creationId xmlns:a16="http://schemas.microsoft.com/office/drawing/2014/main" id="{24E11B54-9CE6-465C-9E47-5BBFCF154F8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F5CA36-412A-4B2C-960F-A8353F8B1DB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EBCACEF-377D-4F00-9C43-756F557942E2}"/>
              </a:ext>
            </a:extLst>
          </p:cNvPr>
          <p:cNvSpPr>
            <a:spLocks noGrp="1"/>
          </p:cNvSpPr>
          <p:nvPr>
            <p:ph type="sldNum" sz="quarter" idx="4"/>
          </p:nvPr>
        </p:nvSpPr>
        <p:spPr/>
        <p:txBody>
          <a:bodyPr/>
          <a:lstStyle/>
          <a:p>
            <a:fld id="{28B83BC3-069B-46AF-A4E6-C99928E1A4FA}" type="slidenum">
              <a:rPr lang="en-US" smtClean="0"/>
              <a:pPr/>
              <a:t>39</a:t>
            </a:fld>
            <a:endParaRPr lang="en-US" dirty="0"/>
          </a:p>
        </p:txBody>
      </p:sp>
    </p:spTree>
    <p:custDataLst>
      <p:tags r:id="rId1"/>
    </p:custDataLst>
    <p:extLst>
      <p:ext uri="{BB962C8B-B14F-4D97-AF65-F5344CB8AC3E}">
        <p14:creationId xmlns:p14="http://schemas.microsoft.com/office/powerpoint/2010/main" val="2620196817"/>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pPr marL="114300" indent="0" algn="ctr">
              <a:buNone/>
            </a:pPr>
            <a:r>
              <a:rPr lang="en-US" b="1" dirty="0">
                <a:solidFill>
                  <a:srgbClr val="182835"/>
                </a:solidFill>
              </a:rPr>
              <a:t>Observed Value = True Value + Measurement Error</a:t>
            </a:r>
          </a:p>
          <a:p>
            <a:endParaRPr lang="en-US" b="1" dirty="0">
              <a:solidFill>
                <a:srgbClr val="182835"/>
              </a:solidFill>
            </a:endParaRPr>
          </a:p>
          <a:p>
            <a:r>
              <a:rPr lang="en-US" b="1" dirty="0">
                <a:solidFill>
                  <a:srgbClr val="182835"/>
                </a:solidFill>
              </a:rPr>
              <a:t>True Value</a:t>
            </a:r>
          </a:p>
          <a:p>
            <a:pPr lvl="1"/>
            <a:r>
              <a:rPr lang="en-US" dirty="0">
                <a:solidFill>
                  <a:srgbClr val="182835"/>
                </a:solidFill>
              </a:rPr>
              <a:t>The actual value we are interested to measure</a:t>
            </a:r>
          </a:p>
          <a:p>
            <a:pPr lvl="1"/>
            <a:r>
              <a:rPr lang="en-US" dirty="0">
                <a:solidFill>
                  <a:srgbClr val="182835"/>
                </a:solidFill>
              </a:rPr>
              <a:t>It reflects the true performance of the process we are measuring</a:t>
            </a:r>
          </a:p>
          <a:p>
            <a:endParaRPr lang="en-US" b="1" dirty="0">
              <a:solidFill>
                <a:srgbClr val="182835"/>
              </a:solidFill>
            </a:endParaRPr>
          </a:p>
          <a:p>
            <a:r>
              <a:rPr lang="en-US" b="1" dirty="0">
                <a:solidFill>
                  <a:srgbClr val="182835"/>
                </a:solidFill>
              </a:rPr>
              <a:t>Measurement Error</a:t>
            </a:r>
          </a:p>
          <a:p>
            <a:pPr lvl="1"/>
            <a:r>
              <a:rPr lang="en-US" dirty="0">
                <a:solidFill>
                  <a:srgbClr val="182835"/>
                </a:solidFill>
              </a:rPr>
              <a:t>The errors brought in by measurement system</a:t>
            </a:r>
          </a:p>
          <a:p>
            <a:endParaRPr lang="en-US" b="1" dirty="0">
              <a:solidFill>
                <a:srgbClr val="182835"/>
              </a:solidFill>
            </a:endParaRPr>
          </a:p>
          <a:p>
            <a:r>
              <a:rPr lang="en-US" b="1" dirty="0">
                <a:solidFill>
                  <a:srgbClr val="182835"/>
                </a:solidFill>
              </a:rPr>
              <a:t>Observed Value</a:t>
            </a:r>
          </a:p>
          <a:p>
            <a:pPr lvl="1"/>
            <a:r>
              <a:rPr lang="en-US" dirty="0">
                <a:solidFill>
                  <a:srgbClr val="182835"/>
                </a:solidFill>
              </a:rPr>
              <a:t>The observed/measured value obtained by the measurement system</a:t>
            </a:r>
          </a:p>
          <a:p>
            <a:endParaRPr lang="en-US" dirty="0">
              <a:solidFill>
                <a:srgbClr val="182835"/>
              </a:solidFill>
            </a:endParaRPr>
          </a:p>
          <a:p>
            <a:endParaRPr lang="en-US" dirty="0">
              <a:solidFill>
                <a:srgbClr val="182835"/>
              </a:solidFill>
            </a:endParaRPr>
          </a:p>
        </p:txBody>
      </p:sp>
      <p:sp>
        <p:nvSpPr>
          <p:cNvPr id="9" name="Date Placeholder 8">
            <a:extLst>
              <a:ext uri="{FF2B5EF4-FFF2-40B4-BE49-F238E27FC236}">
                <a16:creationId xmlns:a16="http://schemas.microsoft.com/office/drawing/2014/main" id="{3B24253A-59A9-4541-A3E3-6DDAA7C9736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A54433-CCEF-43E0-AE2D-B6EA6ADBC6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50B78FF-5178-44C4-ABD9-53C79B6FD5DD}"/>
              </a:ext>
            </a:extLst>
          </p:cNvPr>
          <p:cNvSpPr>
            <a:spLocks noGrp="1"/>
          </p:cNvSpPr>
          <p:nvPr>
            <p:ph type="sldNum" sz="quarter" idx="4"/>
          </p:nvPr>
        </p:nvSpPr>
        <p:spPr/>
        <p:txBody>
          <a:bodyPr/>
          <a:lstStyle/>
          <a:p>
            <a:fld id="{28B83BC3-069B-46AF-A4E6-C99928E1A4FA}" type="slidenum">
              <a:rPr lang="en-US" smtClean="0"/>
              <a:pPr/>
              <a:t>390</a:t>
            </a:fld>
            <a:endParaRPr lang="en-US" dirty="0"/>
          </a:p>
        </p:txBody>
      </p:sp>
    </p:spTree>
    <p:custDataLst>
      <p:tags r:id="rId1"/>
    </p:custDataLst>
    <p:extLst>
      <p:ext uri="{BB962C8B-B14F-4D97-AF65-F5344CB8AC3E}">
        <p14:creationId xmlns:p14="http://schemas.microsoft.com/office/powerpoint/2010/main" val="1416550285"/>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Types of Observed Values:</a:t>
            </a:r>
          </a:p>
          <a:p>
            <a:pPr lvl="1"/>
            <a:r>
              <a:rPr lang="en-US" dirty="0"/>
              <a:t>Continuous measurements</a:t>
            </a:r>
          </a:p>
          <a:p>
            <a:pPr lvl="2"/>
            <a:r>
              <a:rPr lang="en-US" dirty="0"/>
              <a:t>Weight</a:t>
            </a:r>
          </a:p>
          <a:p>
            <a:pPr lvl="2"/>
            <a:r>
              <a:rPr lang="en-US" dirty="0"/>
              <a:t>Height</a:t>
            </a:r>
          </a:p>
          <a:p>
            <a:pPr lvl="2"/>
            <a:r>
              <a:rPr lang="en-US" dirty="0"/>
              <a:t>Money</a:t>
            </a:r>
          </a:p>
          <a:p>
            <a:pPr lvl="1"/>
            <a:r>
              <a:rPr lang="en-US" dirty="0"/>
              <a:t>Discrete measurements</a:t>
            </a:r>
          </a:p>
          <a:p>
            <a:pPr lvl="2"/>
            <a:r>
              <a:rPr lang="en-US" dirty="0"/>
              <a:t>Red/Yellow/Green</a:t>
            </a:r>
          </a:p>
          <a:p>
            <a:pPr lvl="2"/>
            <a:r>
              <a:rPr lang="en-US" dirty="0"/>
              <a:t>Yes/No</a:t>
            </a:r>
          </a:p>
          <a:p>
            <a:pPr lvl="2"/>
            <a:r>
              <a:rPr lang="en-US" dirty="0"/>
              <a:t>Ratings of 1–10</a:t>
            </a:r>
          </a:p>
          <a:p>
            <a:endParaRPr lang="en-US" dirty="0"/>
          </a:p>
          <a:p>
            <a:r>
              <a:rPr lang="en-US" dirty="0"/>
              <a:t>A </a:t>
            </a:r>
            <a:r>
              <a:rPr lang="en-US" i="1" dirty="0"/>
              <a:t>variable MSA </a:t>
            </a:r>
            <a:r>
              <a:rPr lang="en-US" dirty="0"/>
              <a:t>is designed for continuous measurements and an </a:t>
            </a:r>
            <a:r>
              <a:rPr lang="en-US" i="1" dirty="0"/>
              <a:t>attribute MSA </a:t>
            </a:r>
            <a:r>
              <a:rPr lang="en-US" dirty="0"/>
              <a:t>is for discrete measurements.</a:t>
            </a:r>
          </a:p>
        </p:txBody>
      </p:sp>
      <p:sp>
        <p:nvSpPr>
          <p:cNvPr id="9" name="Date Placeholder 8">
            <a:extLst>
              <a:ext uri="{FF2B5EF4-FFF2-40B4-BE49-F238E27FC236}">
                <a16:creationId xmlns:a16="http://schemas.microsoft.com/office/drawing/2014/main" id="{3065120E-E545-4CB3-A631-E222D7286F7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6A400A6-F472-4314-989A-C53A70D0A01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C3E0645-F127-4C48-A1DA-C79182E951D1}"/>
              </a:ext>
            </a:extLst>
          </p:cNvPr>
          <p:cNvSpPr>
            <a:spLocks noGrp="1"/>
          </p:cNvSpPr>
          <p:nvPr>
            <p:ph type="sldNum" sz="quarter" idx="4"/>
          </p:nvPr>
        </p:nvSpPr>
        <p:spPr/>
        <p:txBody>
          <a:bodyPr/>
          <a:lstStyle/>
          <a:p>
            <a:fld id="{28B83BC3-069B-46AF-A4E6-C99928E1A4FA}" type="slidenum">
              <a:rPr lang="en-US" smtClean="0"/>
              <a:pPr/>
              <a:t>391</a:t>
            </a:fld>
            <a:endParaRPr lang="en-US" dirty="0"/>
          </a:p>
        </p:txBody>
      </p:sp>
    </p:spTree>
    <p:custDataLst>
      <p:tags r:id="rId1"/>
    </p:custDataLst>
    <p:extLst>
      <p:ext uri="{BB962C8B-B14F-4D97-AF65-F5344CB8AC3E}">
        <p14:creationId xmlns:p14="http://schemas.microsoft.com/office/powerpoint/2010/main" val="3535335721"/>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Sources of measurement errors:</a:t>
            </a:r>
          </a:p>
          <a:p>
            <a:pPr lvl="1"/>
            <a:r>
              <a:rPr lang="en-US" dirty="0"/>
              <a:t>Human</a:t>
            </a:r>
          </a:p>
          <a:p>
            <a:pPr lvl="1"/>
            <a:r>
              <a:rPr lang="en-US" dirty="0"/>
              <a:t>Environment</a:t>
            </a:r>
          </a:p>
          <a:p>
            <a:pPr lvl="1"/>
            <a:r>
              <a:rPr lang="en-US" dirty="0"/>
              <a:t>Equipment</a:t>
            </a:r>
          </a:p>
          <a:p>
            <a:pPr lvl="1"/>
            <a:r>
              <a:rPr lang="en-US" dirty="0"/>
              <a:t>Sample</a:t>
            </a:r>
          </a:p>
          <a:p>
            <a:pPr lvl="1"/>
            <a:r>
              <a:rPr lang="en-US" dirty="0"/>
              <a:t>Process</a:t>
            </a:r>
          </a:p>
          <a:p>
            <a:pPr lvl="1"/>
            <a:r>
              <a:rPr lang="en-US" dirty="0"/>
              <a:t>Material</a:t>
            </a:r>
          </a:p>
          <a:p>
            <a:pPr lvl="1"/>
            <a:r>
              <a:rPr lang="en-US" dirty="0"/>
              <a:t>Method.</a:t>
            </a:r>
          </a:p>
          <a:p>
            <a:endParaRPr lang="en-US" dirty="0"/>
          </a:p>
          <a:p>
            <a:r>
              <a:rPr lang="en-US" dirty="0"/>
              <a:t>Fishbone diagrams can help to brainstorm the potential factors affecting the measurement system.</a:t>
            </a:r>
          </a:p>
          <a:p>
            <a:endParaRPr lang="en-US" dirty="0"/>
          </a:p>
          <a:p>
            <a:pPr lvl="1"/>
            <a:endParaRPr lang="en-US" dirty="0"/>
          </a:p>
          <a:p>
            <a:pPr lvl="1"/>
            <a:endParaRPr lang="en-US" dirty="0"/>
          </a:p>
          <a:p>
            <a:endParaRPr lang="en-US" dirty="0"/>
          </a:p>
          <a:p>
            <a:endParaRPr lang="en-US" dirty="0"/>
          </a:p>
        </p:txBody>
      </p:sp>
      <p:sp>
        <p:nvSpPr>
          <p:cNvPr id="9" name="Date Placeholder 8">
            <a:extLst>
              <a:ext uri="{FF2B5EF4-FFF2-40B4-BE49-F238E27FC236}">
                <a16:creationId xmlns:a16="http://schemas.microsoft.com/office/drawing/2014/main" id="{637EDC4C-276A-4914-876D-7374D7CBAA7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EA8B62E-736B-46E1-A41C-493F2C454B0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ECE0C0-AEDF-448B-B26D-79706CECA25A}"/>
              </a:ext>
            </a:extLst>
          </p:cNvPr>
          <p:cNvSpPr>
            <a:spLocks noGrp="1"/>
          </p:cNvSpPr>
          <p:nvPr>
            <p:ph type="sldNum" sz="quarter" idx="4"/>
          </p:nvPr>
        </p:nvSpPr>
        <p:spPr/>
        <p:txBody>
          <a:bodyPr/>
          <a:lstStyle/>
          <a:p>
            <a:fld id="{28B83BC3-069B-46AF-A4E6-C99928E1A4FA}" type="slidenum">
              <a:rPr lang="en-US" smtClean="0"/>
              <a:pPr/>
              <a:t>392</a:t>
            </a:fld>
            <a:endParaRPr lang="en-US" dirty="0"/>
          </a:p>
        </p:txBody>
      </p:sp>
    </p:spTree>
    <p:custDataLst>
      <p:tags r:id="rId1"/>
    </p:custDataLst>
    <p:extLst>
      <p:ext uri="{BB962C8B-B14F-4D97-AF65-F5344CB8AC3E}">
        <p14:creationId xmlns:p14="http://schemas.microsoft.com/office/powerpoint/2010/main" val="800073408"/>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Errors</a:t>
            </a:r>
          </a:p>
        </p:txBody>
      </p:sp>
      <p:sp>
        <p:nvSpPr>
          <p:cNvPr id="3" name="Content Placeholder 2"/>
          <p:cNvSpPr>
            <a:spLocks noGrp="1"/>
          </p:cNvSpPr>
          <p:nvPr>
            <p:ph idx="1"/>
          </p:nvPr>
        </p:nvSpPr>
        <p:spPr/>
        <p:txBody>
          <a:bodyPr>
            <a:normAutofit/>
          </a:bodyPr>
          <a:lstStyle/>
          <a:p>
            <a:r>
              <a:rPr lang="en-US" dirty="0"/>
              <a:t>The more errors the measurement system brings in, the less reliable the observed values are.</a:t>
            </a:r>
          </a:p>
          <a:p>
            <a:endParaRPr lang="en-US" dirty="0"/>
          </a:p>
          <a:p>
            <a:r>
              <a:rPr lang="en-US" dirty="0"/>
              <a:t>A valid measurement system brings in minimum amount of measurement errors.</a:t>
            </a:r>
          </a:p>
          <a:p>
            <a:endParaRPr lang="en-US" dirty="0"/>
          </a:p>
          <a:p>
            <a:r>
              <a:rPr lang="en-US" dirty="0"/>
              <a:t>The goal of MSA is to qualify the measurement system by quantitatively analyzing its characteristics.</a:t>
            </a:r>
          </a:p>
        </p:txBody>
      </p:sp>
      <p:sp>
        <p:nvSpPr>
          <p:cNvPr id="9" name="Date Placeholder 8">
            <a:extLst>
              <a:ext uri="{FF2B5EF4-FFF2-40B4-BE49-F238E27FC236}">
                <a16:creationId xmlns:a16="http://schemas.microsoft.com/office/drawing/2014/main" id="{02693E83-7530-46D9-95E6-071347E050A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E7EAF4D-8F11-4672-90DA-A8160BAA54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E66DC43-A1A8-4EE9-908E-F3CB8BCDAC1E}"/>
              </a:ext>
            </a:extLst>
          </p:cNvPr>
          <p:cNvSpPr>
            <a:spLocks noGrp="1"/>
          </p:cNvSpPr>
          <p:nvPr>
            <p:ph type="sldNum" sz="quarter" idx="4"/>
          </p:nvPr>
        </p:nvSpPr>
        <p:spPr/>
        <p:txBody>
          <a:bodyPr/>
          <a:lstStyle/>
          <a:p>
            <a:fld id="{28B83BC3-069B-46AF-A4E6-C99928E1A4FA}" type="slidenum">
              <a:rPr lang="en-US" smtClean="0"/>
              <a:pPr/>
              <a:t>393</a:t>
            </a:fld>
            <a:endParaRPr lang="en-US" dirty="0"/>
          </a:p>
        </p:txBody>
      </p:sp>
    </p:spTree>
    <p:custDataLst>
      <p:tags r:id="rId1"/>
    </p:custDataLst>
    <p:extLst>
      <p:ext uri="{BB962C8B-B14F-4D97-AF65-F5344CB8AC3E}">
        <p14:creationId xmlns:p14="http://schemas.microsoft.com/office/powerpoint/2010/main" val="712803709"/>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Characteristics of a Measurement System</a:t>
            </a:r>
          </a:p>
        </p:txBody>
      </p:sp>
      <p:sp>
        <p:nvSpPr>
          <p:cNvPr id="3" name="Content Placeholder 2"/>
          <p:cNvSpPr>
            <a:spLocks noGrp="1"/>
          </p:cNvSpPr>
          <p:nvPr>
            <p:ph idx="1"/>
          </p:nvPr>
        </p:nvSpPr>
        <p:spPr/>
        <p:txBody>
          <a:bodyPr>
            <a:normAutofit/>
          </a:bodyPr>
          <a:lstStyle/>
          <a:p>
            <a:r>
              <a:rPr lang="en-US" dirty="0"/>
              <a:t>Any measurement systems can be characterized by two aspects:</a:t>
            </a:r>
          </a:p>
          <a:p>
            <a:pPr lvl="1"/>
            <a:r>
              <a:rPr lang="en-US" dirty="0"/>
              <a:t>Accuracy (location related)</a:t>
            </a:r>
          </a:p>
          <a:p>
            <a:pPr lvl="1"/>
            <a:r>
              <a:rPr lang="en-US" dirty="0"/>
              <a:t>Precision (variation related).</a:t>
            </a:r>
          </a:p>
          <a:p>
            <a:endParaRPr lang="en-US" dirty="0"/>
          </a:p>
          <a:p>
            <a:r>
              <a:rPr lang="en-US" dirty="0"/>
              <a:t>A valid measurement system is </a:t>
            </a:r>
            <a:r>
              <a:rPr lang="en-US" i="1" dirty="0"/>
              <a:t>both</a:t>
            </a:r>
            <a:r>
              <a:rPr lang="en-US" dirty="0"/>
              <a:t> accurate and precise. </a:t>
            </a:r>
          </a:p>
          <a:p>
            <a:pPr lvl="1"/>
            <a:r>
              <a:rPr lang="en-US" dirty="0"/>
              <a:t>Being accurate does not guarantee the measurement system is precise.</a:t>
            </a:r>
          </a:p>
          <a:p>
            <a:pPr lvl="1"/>
            <a:r>
              <a:rPr lang="en-US" dirty="0"/>
              <a:t>Being precise does not guarantee the measurement system is accurate.</a:t>
            </a:r>
          </a:p>
        </p:txBody>
      </p:sp>
      <p:sp>
        <p:nvSpPr>
          <p:cNvPr id="9" name="Date Placeholder 8">
            <a:extLst>
              <a:ext uri="{FF2B5EF4-FFF2-40B4-BE49-F238E27FC236}">
                <a16:creationId xmlns:a16="http://schemas.microsoft.com/office/drawing/2014/main" id="{4E28AA4D-FC5E-4705-AB27-3B484AD2FB6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DC1C929-4F6E-49F8-AD3F-AADF498238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D7B8C72-DE3F-4744-966F-9AFD7462EECC}"/>
              </a:ext>
            </a:extLst>
          </p:cNvPr>
          <p:cNvSpPr>
            <a:spLocks noGrp="1"/>
          </p:cNvSpPr>
          <p:nvPr>
            <p:ph type="sldNum" sz="quarter" idx="4"/>
          </p:nvPr>
        </p:nvSpPr>
        <p:spPr/>
        <p:txBody>
          <a:bodyPr/>
          <a:lstStyle/>
          <a:p>
            <a:fld id="{28B83BC3-069B-46AF-A4E6-C99928E1A4FA}" type="slidenum">
              <a:rPr lang="en-US" smtClean="0"/>
              <a:pPr/>
              <a:t>394</a:t>
            </a:fld>
            <a:endParaRPr lang="en-US" dirty="0"/>
          </a:p>
        </p:txBody>
      </p:sp>
    </p:spTree>
    <p:custDataLst>
      <p:tags r:id="rId1"/>
    </p:custDataLst>
    <p:extLst>
      <p:ext uri="{BB962C8B-B14F-4D97-AF65-F5344CB8AC3E}">
        <p14:creationId xmlns:p14="http://schemas.microsoft.com/office/powerpoint/2010/main" val="220649766"/>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Accuracy:</a:t>
            </a:r>
          </a:p>
          <a:p>
            <a:pPr lvl="1"/>
            <a:r>
              <a:rPr lang="en-US" dirty="0"/>
              <a:t>The level of closeness between the average observed value and the true value</a:t>
            </a:r>
          </a:p>
          <a:p>
            <a:pPr lvl="1"/>
            <a:r>
              <a:rPr lang="en-US" dirty="0"/>
              <a:t>How well the observed value reflects the true value.</a:t>
            </a:r>
          </a:p>
          <a:p>
            <a:endParaRPr lang="en-US" dirty="0"/>
          </a:p>
          <a:p>
            <a:r>
              <a:rPr lang="en-US" dirty="0"/>
              <a:t>Precision:</a:t>
            </a:r>
          </a:p>
          <a:p>
            <a:pPr lvl="1"/>
            <a:r>
              <a:rPr lang="en-US" dirty="0"/>
              <a:t>The spread of measurement values</a:t>
            </a:r>
          </a:p>
          <a:p>
            <a:pPr lvl="1"/>
            <a:r>
              <a:rPr lang="en-US" dirty="0"/>
              <a:t>How consistent the repeated measurements deliver the same values under the same circumstances.</a:t>
            </a:r>
          </a:p>
          <a:p>
            <a:endParaRPr lang="en-US" dirty="0"/>
          </a:p>
        </p:txBody>
      </p:sp>
      <p:sp>
        <p:nvSpPr>
          <p:cNvPr id="9" name="Date Placeholder 8">
            <a:extLst>
              <a:ext uri="{FF2B5EF4-FFF2-40B4-BE49-F238E27FC236}">
                <a16:creationId xmlns:a16="http://schemas.microsoft.com/office/drawing/2014/main" id="{DBF8E79E-BA1C-40A3-87B0-5DD6D0AD91E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11E53C8-C54E-4026-839E-FA626149694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238B6D9-85C3-4BEB-A343-FC387E22D55D}"/>
              </a:ext>
            </a:extLst>
          </p:cNvPr>
          <p:cNvSpPr>
            <a:spLocks noGrp="1"/>
          </p:cNvSpPr>
          <p:nvPr>
            <p:ph type="sldNum" sz="quarter" idx="4"/>
          </p:nvPr>
        </p:nvSpPr>
        <p:spPr/>
        <p:txBody>
          <a:bodyPr/>
          <a:lstStyle/>
          <a:p>
            <a:fld id="{28B83BC3-069B-46AF-A4E6-C99928E1A4FA}" type="slidenum">
              <a:rPr lang="en-US" smtClean="0"/>
              <a:pPr/>
              <a:t>395</a:t>
            </a:fld>
            <a:endParaRPr lang="en-US" dirty="0"/>
          </a:p>
        </p:txBody>
      </p:sp>
    </p:spTree>
    <p:custDataLst>
      <p:tags r:id="rId1"/>
    </p:custDataLst>
    <p:extLst>
      <p:ext uri="{BB962C8B-B14F-4D97-AF65-F5344CB8AC3E}">
        <p14:creationId xmlns:p14="http://schemas.microsoft.com/office/powerpoint/2010/main" val="4224373475"/>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precise </a:t>
            </a:r>
          </a:p>
          <a:p>
            <a:pPr lvl="1"/>
            <a:r>
              <a:rPr lang="en-US" dirty="0"/>
              <a:t>high accuracy and high precision</a:t>
            </a:r>
          </a:p>
        </p:txBody>
      </p:sp>
      <p:grpSp>
        <p:nvGrpSpPr>
          <p:cNvPr id="12" name="Group 11"/>
          <p:cNvGrpSpPr/>
          <p:nvPr/>
        </p:nvGrpSpPr>
        <p:grpSpPr>
          <a:xfrm>
            <a:off x="4358640" y="2697480"/>
            <a:ext cx="3474720" cy="3474720"/>
            <a:chOff x="2667000" y="2514600"/>
            <a:chExt cx="3474720" cy="3474720"/>
          </a:xfrm>
        </p:grpSpPr>
        <p:sp>
          <p:nvSpPr>
            <p:cNvPr id="5" name="Oval 4"/>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7150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324600" y="4114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6019800" y="4648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324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57150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1" name="Picture 20" descr="MC900423171.WMF"/>
          <p:cNvPicPr>
            <a:picLocks noChangeAspect="1"/>
          </p:cNvPicPr>
          <p:nvPr/>
        </p:nvPicPr>
        <p:blipFill>
          <a:blip r:embed="rId4" cstate="print"/>
          <a:stretch>
            <a:fillRect/>
          </a:stretch>
        </p:blipFill>
        <p:spPr>
          <a:xfrm>
            <a:off x="2346960" y="3718560"/>
            <a:ext cx="1463040" cy="1463040"/>
          </a:xfrm>
          <a:prstGeom prst="rect">
            <a:avLst/>
          </a:prstGeom>
        </p:spPr>
      </p:pic>
      <p:sp>
        <p:nvSpPr>
          <p:cNvPr id="24" name="Date Placeholder 23">
            <a:extLst>
              <a:ext uri="{FF2B5EF4-FFF2-40B4-BE49-F238E27FC236}">
                <a16:creationId xmlns:a16="http://schemas.microsoft.com/office/drawing/2014/main" id="{22B2D515-B4A9-4190-878B-3712CE7436AC}"/>
              </a:ext>
            </a:extLst>
          </p:cNvPr>
          <p:cNvSpPr>
            <a:spLocks noGrp="1"/>
          </p:cNvSpPr>
          <p:nvPr>
            <p:ph type="dt" sz="half" idx="2"/>
          </p:nvPr>
        </p:nvSpPr>
        <p:spPr/>
        <p:txBody>
          <a:bodyPr/>
          <a:lstStyle/>
          <a:p>
            <a:r>
              <a:rPr lang="en-US"/>
              <a:t>Lean Six Sigma Training - MTB</a:t>
            </a:r>
            <a:endParaRPr lang="en-US" sz="1600" dirty="0"/>
          </a:p>
        </p:txBody>
      </p:sp>
      <p:sp>
        <p:nvSpPr>
          <p:cNvPr id="25" name="Footer Placeholder 24">
            <a:extLst>
              <a:ext uri="{FF2B5EF4-FFF2-40B4-BE49-F238E27FC236}">
                <a16:creationId xmlns:a16="http://schemas.microsoft.com/office/drawing/2014/main" id="{22A69F33-4B8A-42B7-8227-EEF4D5C3BED0}"/>
              </a:ext>
            </a:extLst>
          </p:cNvPr>
          <p:cNvSpPr>
            <a:spLocks noGrp="1"/>
          </p:cNvSpPr>
          <p:nvPr>
            <p:ph type="ftr" sz="quarter" idx="3"/>
          </p:nvPr>
        </p:nvSpPr>
        <p:spPr/>
        <p:txBody>
          <a:bodyPr/>
          <a:lstStyle/>
          <a:p>
            <a:r>
              <a:rPr lang="en-US"/>
              <a:t>© Grand Valley State University</a:t>
            </a:r>
            <a:endParaRPr lang="en-US" sz="1600" dirty="0"/>
          </a:p>
        </p:txBody>
      </p:sp>
      <p:sp>
        <p:nvSpPr>
          <p:cNvPr id="26" name="Slide Number Placeholder 25">
            <a:extLst>
              <a:ext uri="{FF2B5EF4-FFF2-40B4-BE49-F238E27FC236}">
                <a16:creationId xmlns:a16="http://schemas.microsoft.com/office/drawing/2014/main" id="{DBD2F105-3C00-40BD-A1D5-51CA3478662A}"/>
              </a:ext>
            </a:extLst>
          </p:cNvPr>
          <p:cNvSpPr>
            <a:spLocks noGrp="1"/>
          </p:cNvSpPr>
          <p:nvPr>
            <p:ph type="sldNum" sz="quarter" idx="4"/>
          </p:nvPr>
        </p:nvSpPr>
        <p:spPr/>
        <p:txBody>
          <a:bodyPr/>
          <a:lstStyle/>
          <a:p>
            <a:fld id="{28B83BC3-069B-46AF-A4E6-C99928E1A4FA}" type="slidenum">
              <a:rPr lang="en-US" smtClean="0"/>
              <a:pPr/>
              <a:t>396</a:t>
            </a:fld>
            <a:endParaRPr lang="en-US" dirty="0"/>
          </a:p>
        </p:txBody>
      </p:sp>
    </p:spTree>
    <p:custDataLst>
      <p:tags r:id="rId1"/>
    </p:custDataLst>
    <p:extLst>
      <p:ext uri="{BB962C8B-B14F-4D97-AF65-F5344CB8AC3E}">
        <p14:creationId xmlns:p14="http://schemas.microsoft.com/office/powerpoint/2010/main" val="61003018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Accurate and not precise</a:t>
            </a:r>
          </a:p>
          <a:p>
            <a:pPr lvl="1"/>
            <a:r>
              <a:rPr lang="en-US" dirty="0"/>
              <a:t>high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53340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6019800" y="3581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6477000" y="4191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5562600" y="4419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6781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019800" y="4953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4" name="Date Placeholder 23">
            <a:extLst>
              <a:ext uri="{FF2B5EF4-FFF2-40B4-BE49-F238E27FC236}">
                <a16:creationId xmlns:a16="http://schemas.microsoft.com/office/drawing/2014/main" id="{5FD6CB29-29DC-46DE-BF04-40BC45DA0329}"/>
              </a:ext>
            </a:extLst>
          </p:cNvPr>
          <p:cNvSpPr>
            <a:spLocks noGrp="1"/>
          </p:cNvSpPr>
          <p:nvPr>
            <p:ph type="dt" sz="half" idx="2"/>
          </p:nvPr>
        </p:nvSpPr>
        <p:spPr/>
        <p:txBody>
          <a:bodyPr/>
          <a:lstStyle/>
          <a:p>
            <a:r>
              <a:rPr lang="en-US"/>
              <a:t>Lean Six Sigma Training - MTB</a:t>
            </a:r>
            <a:endParaRPr lang="en-US" sz="1600" dirty="0"/>
          </a:p>
        </p:txBody>
      </p:sp>
      <p:sp>
        <p:nvSpPr>
          <p:cNvPr id="25" name="Footer Placeholder 24">
            <a:extLst>
              <a:ext uri="{FF2B5EF4-FFF2-40B4-BE49-F238E27FC236}">
                <a16:creationId xmlns:a16="http://schemas.microsoft.com/office/drawing/2014/main" id="{3C7704B9-2922-4A87-8B19-B232FE5EBBE7}"/>
              </a:ext>
            </a:extLst>
          </p:cNvPr>
          <p:cNvSpPr>
            <a:spLocks noGrp="1"/>
          </p:cNvSpPr>
          <p:nvPr>
            <p:ph type="ftr" sz="quarter" idx="3"/>
          </p:nvPr>
        </p:nvSpPr>
        <p:spPr/>
        <p:txBody>
          <a:bodyPr/>
          <a:lstStyle/>
          <a:p>
            <a:r>
              <a:rPr lang="en-US"/>
              <a:t>© Grand Valley State University</a:t>
            </a:r>
            <a:endParaRPr lang="en-US" sz="1600" dirty="0"/>
          </a:p>
        </p:txBody>
      </p:sp>
      <p:sp>
        <p:nvSpPr>
          <p:cNvPr id="26" name="Slide Number Placeholder 25">
            <a:extLst>
              <a:ext uri="{FF2B5EF4-FFF2-40B4-BE49-F238E27FC236}">
                <a16:creationId xmlns:a16="http://schemas.microsoft.com/office/drawing/2014/main" id="{F575AD5F-BA76-45B0-8A8D-20C4936E6D3E}"/>
              </a:ext>
            </a:extLst>
          </p:cNvPr>
          <p:cNvSpPr>
            <a:spLocks noGrp="1"/>
          </p:cNvSpPr>
          <p:nvPr>
            <p:ph type="sldNum" sz="quarter" idx="4"/>
          </p:nvPr>
        </p:nvSpPr>
        <p:spPr/>
        <p:txBody>
          <a:bodyPr/>
          <a:lstStyle/>
          <a:p>
            <a:fld id="{28B83BC3-069B-46AF-A4E6-C99928E1A4FA}" type="slidenum">
              <a:rPr lang="en-US" smtClean="0"/>
              <a:pPr/>
              <a:t>397</a:t>
            </a:fld>
            <a:endParaRPr lang="en-US" dirty="0"/>
          </a:p>
        </p:txBody>
      </p:sp>
    </p:spTree>
    <p:custDataLst>
      <p:tags r:id="rId1"/>
    </p:custDataLst>
    <p:extLst>
      <p:ext uri="{BB962C8B-B14F-4D97-AF65-F5344CB8AC3E}">
        <p14:creationId xmlns:p14="http://schemas.microsoft.com/office/powerpoint/2010/main" val="1036205666"/>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Precise and not accurate </a:t>
            </a:r>
          </a:p>
          <a:p>
            <a:pPr lvl="1"/>
            <a:r>
              <a:rPr lang="en-US" dirty="0"/>
              <a:t>high precision and low accuracy</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7848600" y="3657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153400" y="3886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8458200" y="3733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8153400" y="4267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84582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7848600" y="40386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19"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4" name="Date Placeholder 23">
            <a:extLst>
              <a:ext uri="{FF2B5EF4-FFF2-40B4-BE49-F238E27FC236}">
                <a16:creationId xmlns:a16="http://schemas.microsoft.com/office/drawing/2014/main" id="{1703864D-B7EA-4DF1-B995-93599D47D192}"/>
              </a:ext>
            </a:extLst>
          </p:cNvPr>
          <p:cNvSpPr>
            <a:spLocks noGrp="1"/>
          </p:cNvSpPr>
          <p:nvPr>
            <p:ph type="dt" sz="half" idx="2"/>
          </p:nvPr>
        </p:nvSpPr>
        <p:spPr/>
        <p:txBody>
          <a:bodyPr/>
          <a:lstStyle/>
          <a:p>
            <a:r>
              <a:rPr lang="en-US"/>
              <a:t>Lean Six Sigma Training - MTB</a:t>
            </a:r>
            <a:endParaRPr lang="en-US" sz="1600" dirty="0"/>
          </a:p>
        </p:txBody>
      </p:sp>
      <p:sp>
        <p:nvSpPr>
          <p:cNvPr id="25" name="Footer Placeholder 24">
            <a:extLst>
              <a:ext uri="{FF2B5EF4-FFF2-40B4-BE49-F238E27FC236}">
                <a16:creationId xmlns:a16="http://schemas.microsoft.com/office/drawing/2014/main" id="{D33FCA81-431A-49DA-88C1-B735A67EBCA7}"/>
              </a:ext>
            </a:extLst>
          </p:cNvPr>
          <p:cNvSpPr>
            <a:spLocks noGrp="1"/>
          </p:cNvSpPr>
          <p:nvPr>
            <p:ph type="ftr" sz="quarter" idx="3"/>
          </p:nvPr>
        </p:nvSpPr>
        <p:spPr/>
        <p:txBody>
          <a:bodyPr/>
          <a:lstStyle/>
          <a:p>
            <a:r>
              <a:rPr lang="en-US"/>
              <a:t>© Grand Valley State University</a:t>
            </a:r>
            <a:endParaRPr lang="en-US" sz="1600" dirty="0"/>
          </a:p>
        </p:txBody>
      </p:sp>
      <p:sp>
        <p:nvSpPr>
          <p:cNvPr id="26" name="Slide Number Placeholder 25">
            <a:extLst>
              <a:ext uri="{FF2B5EF4-FFF2-40B4-BE49-F238E27FC236}">
                <a16:creationId xmlns:a16="http://schemas.microsoft.com/office/drawing/2014/main" id="{66AC804A-8A00-4DC8-9B3D-C39DC3AC79C6}"/>
              </a:ext>
            </a:extLst>
          </p:cNvPr>
          <p:cNvSpPr>
            <a:spLocks noGrp="1"/>
          </p:cNvSpPr>
          <p:nvPr>
            <p:ph type="sldNum" sz="quarter" idx="4"/>
          </p:nvPr>
        </p:nvSpPr>
        <p:spPr/>
        <p:txBody>
          <a:bodyPr/>
          <a:lstStyle/>
          <a:p>
            <a:fld id="{28B83BC3-069B-46AF-A4E6-C99928E1A4FA}" type="slidenum">
              <a:rPr lang="en-US" smtClean="0"/>
              <a:pPr/>
              <a:t>398</a:t>
            </a:fld>
            <a:endParaRPr lang="en-US" dirty="0"/>
          </a:p>
        </p:txBody>
      </p:sp>
    </p:spTree>
    <p:custDataLst>
      <p:tags r:id="rId1"/>
    </p:custDataLst>
    <p:extLst>
      <p:ext uri="{BB962C8B-B14F-4D97-AF65-F5344CB8AC3E}">
        <p14:creationId xmlns:p14="http://schemas.microsoft.com/office/powerpoint/2010/main" val="1918115281"/>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Accuracy vs. Precision</a:t>
            </a:r>
          </a:p>
        </p:txBody>
      </p:sp>
      <p:sp>
        <p:nvSpPr>
          <p:cNvPr id="3" name="Content Placeholder 2"/>
          <p:cNvSpPr>
            <a:spLocks noGrp="1"/>
          </p:cNvSpPr>
          <p:nvPr>
            <p:ph idx="1"/>
          </p:nvPr>
        </p:nvSpPr>
        <p:spPr/>
        <p:txBody>
          <a:bodyPr>
            <a:normAutofit/>
          </a:bodyPr>
          <a:lstStyle/>
          <a:p>
            <a:r>
              <a:rPr lang="en-US" dirty="0"/>
              <a:t>Not accurate and not precise </a:t>
            </a:r>
          </a:p>
          <a:p>
            <a:pPr lvl="1"/>
            <a:r>
              <a:rPr lang="en-US" dirty="0"/>
              <a:t>low accuracy and low precision</a:t>
            </a:r>
          </a:p>
        </p:txBody>
      </p:sp>
      <p:grpSp>
        <p:nvGrpSpPr>
          <p:cNvPr id="5" name="Group 4"/>
          <p:cNvGrpSpPr/>
          <p:nvPr/>
        </p:nvGrpSpPr>
        <p:grpSpPr>
          <a:xfrm>
            <a:off x="4358640" y="2697480"/>
            <a:ext cx="3474720" cy="3474720"/>
            <a:chOff x="2667000" y="2514600"/>
            <a:chExt cx="3474720" cy="3474720"/>
          </a:xfrm>
        </p:grpSpPr>
        <p:sp>
          <p:nvSpPr>
            <p:cNvPr id="6" name="Oval 5"/>
            <p:cNvSpPr/>
            <p:nvPr/>
          </p:nvSpPr>
          <p:spPr>
            <a:xfrm>
              <a:off x="2667000" y="2514600"/>
              <a:ext cx="3474720" cy="347472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849880" y="2697480"/>
              <a:ext cx="3108960" cy="31089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3032760" y="2880360"/>
              <a:ext cx="2743200" cy="27432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3063240"/>
              <a:ext cx="2377440" cy="2377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3398520" y="3246120"/>
              <a:ext cx="2011680" cy="201168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81400" y="3429000"/>
              <a:ext cx="1645920" cy="164592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3764280" y="3611880"/>
              <a:ext cx="1280160" cy="128016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Oval 12"/>
          <p:cNvSpPr/>
          <p:nvPr/>
        </p:nvSpPr>
        <p:spPr>
          <a:xfrm>
            <a:off x="4038600" y="28194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458200" y="3124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124200" y="30480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p:cNvSpPr/>
          <p:nvPr/>
        </p:nvSpPr>
        <p:spPr>
          <a:xfrm>
            <a:off x="7467600" y="2971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7" name="Oval 16"/>
          <p:cNvSpPr/>
          <p:nvPr/>
        </p:nvSpPr>
        <p:spPr>
          <a:xfrm>
            <a:off x="5029200" y="25908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8" name="Oval 17"/>
          <p:cNvSpPr/>
          <p:nvPr/>
        </p:nvSpPr>
        <p:spPr>
          <a:xfrm>
            <a:off x="6629400" y="2362200"/>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0" name="Picture 2" descr="C:\Users\Dan\AppData\Local\Microsoft\Windows\Temporary Internet Files\Content.IE5\4LPXZ8F4\MC900440412[1].wmf"/>
          <p:cNvPicPr>
            <a:picLocks noChangeAspect="1" noChangeArrowheads="1"/>
          </p:cNvPicPr>
          <p:nvPr/>
        </p:nvPicPr>
        <p:blipFill>
          <a:blip r:embed="rId4" cstate="print"/>
          <a:srcRect/>
          <a:stretch>
            <a:fillRect/>
          </a:stretch>
        </p:blipFill>
        <p:spPr bwMode="auto">
          <a:xfrm>
            <a:off x="2286001" y="3657601"/>
            <a:ext cx="1830387" cy="1484313"/>
          </a:xfrm>
          <a:prstGeom prst="rect">
            <a:avLst/>
          </a:prstGeom>
          <a:noFill/>
        </p:spPr>
      </p:pic>
      <p:sp>
        <p:nvSpPr>
          <p:cNvPr id="24" name="Date Placeholder 23">
            <a:extLst>
              <a:ext uri="{FF2B5EF4-FFF2-40B4-BE49-F238E27FC236}">
                <a16:creationId xmlns:a16="http://schemas.microsoft.com/office/drawing/2014/main" id="{5CB357F7-5BBF-4756-90F0-686BDC7EB973}"/>
              </a:ext>
            </a:extLst>
          </p:cNvPr>
          <p:cNvSpPr>
            <a:spLocks noGrp="1"/>
          </p:cNvSpPr>
          <p:nvPr>
            <p:ph type="dt" sz="half" idx="2"/>
          </p:nvPr>
        </p:nvSpPr>
        <p:spPr/>
        <p:txBody>
          <a:bodyPr/>
          <a:lstStyle/>
          <a:p>
            <a:r>
              <a:rPr lang="en-US"/>
              <a:t>Lean Six Sigma Training - MTB</a:t>
            </a:r>
            <a:endParaRPr lang="en-US" sz="1600" dirty="0"/>
          </a:p>
        </p:txBody>
      </p:sp>
      <p:sp>
        <p:nvSpPr>
          <p:cNvPr id="25" name="Footer Placeholder 24">
            <a:extLst>
              <a:ext uri="{FF2B5EF4-FFF2-40B4-BE49-F238E27FC236}">
                <a16:creationId xmlns:a16="http://schemas.microsoft.com/office/drawing/2014/main" id="{7B9400AD-D855-44BC-9CB8-F1B198E93C2D}"/>
              </a:ext>
            </a:extLst>
          </p:cNvPr>
          <p:cNvSpPr>
            <a:spLocks noGrp="1"/>
          </p:cNvSpPr>
          <p:nvPr>
            <p:ph type="ftr" sz="quarter" idx="3"/>
          </p:nvPr>
        </p:nvSpPr>
        <p:spPr/>
        <p:txBody>
          <a:bodyPr/>
          <a:lstStyle/>
          <a:p>
            <a:r>
              <a:rPr lang="en-US"/>
              <a:t>© Grand Valley State University</a:t>
            </a:r>
            <a:endParaRPr lang="en-US" sz="1600" dirty="0"/>
          </a:p>
        </p:txBody>
      </p:sp>
      <p:sp>
        <p:nvSpPr>
          <p:cNvPr id="26" name="Slide Number Placeholder 25">
            <a:extLst>
              <a:ext uri="{FF2B5EF4-FFF2-40B4-BE49-F238E27FC236}">
                <a16:creationId xmlns:a16="http://schemas.microsoft.com/office/drawing/2014/main" id="{A6D7855D-380C-46F2-9FE3-06D689C3FE17}"/>
              </a:ext>
            </a:extLst>
          </p:cNvPr>
          <p:cNvSpPr>
            <a:spLocks noGrp="1"/>
          </p:cNvSpPr>
          <p:nvPr>
            <p:ph type="sldNum" sz="quarter" idx="4"/>
          </p:nvPr>
        </p:nvSpPr>
        <p:spPr/>
        <p:txBody>
          <a:bodyPr/>
          <a:lstStyle/>
          <a:p>
            <a:fld id="{28B83BC3-069B-46AF-A4E6-C99928E1A4FA}" type="slidenum">
              <a:rPr lang="en-US" smtClean="0"/>
              <a:pPr/>
              <a:t>399</a:t>
            </a:fld>
            <a:endParaRPr lang="en-US" dirty="0"/>
          </a:p>
        </p:txBody>
      </p:sp>
    </p:spTree>
    <p:custDataLst>
      <p:tags r:id="rId1"/>
    </p:custDataLst>
    <p:extLst>
      <p:ext uri="{BB962C8B-B14F-4D97-AF65-F5344CB8AC3E}">
        <p14:creationId xmlns:p14="http://schemas.microsoft.com/office/powerpoint/2010/main" val="4174264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rgbClr val="182835"/>
                </a:solidFill>
              </a:rPr>
              <a:t>1.1 Six Sigma Overview	</a:t>
            </a:r>
          </a:p>
          <a:p>
            <a:pPr marL="114300" indent="0">
              <a:buNone/>
            </a:pPr>
            <a:r>
              <a:rPr lang="en-US" sz="1600" b="1" dirty="0"/>
              <a:t>   </a:t>
            </a:r>
            <a:r>
              <a:rPr lang="en-US" sz="1600" dirty="0"/>
              <a:t>1.1.1 What is Six Sigma</a:t>
            </a:r>
          </a:p>
          <a:p>
            <a:pPr marL="114300" indent="0">
              <a:buNone/>
            </a:pPr>
            <a:r>
              <a:rPr lang="en-US" sz="1600" dirty="0"/>
              <a:t>   1.1.2 Six Sigma History</a:t>
            </a:r>
          </a:p>
          <a:p>
            <a:pPr marL="114300" indent="0">
              <a:buNone/>
            </a:pPr>
            <a:r>
              <a:rPr lang="en-US" sz="1600" dirty="0"/>
              <a:t>   1.1.3 Six Sigma Approach Y = f(x)</a:t>
            </a:r>
          </a:p>
          <a:p>
            <a:pPr marL="114300" indent="0">
              <a:buNone/>
            </a:pPr>
            <a:r>
              <a:rPr lang="en-US" sz="1600" dirty="0"/>
              <a:t>   1.1.4 Six Sigma Methodology</a:t>
            </a:r>
          </a:p>
          <a:p>
            <a:pPr marL="114300" indent="0">
              <a:buNone/>
            </a:pPr>
            <a:r>
              <a:rPr lang="en-US" sz="1600" dirty="0"/>
              <a:t>   1.1.5 Roles and Responsibilities</a:t>
            </a:r>
          </a:p>
          <a:p>
            <a:pPr marL="114300" indent="0">
              <a:buNone/>
            </a:pPr>
            <a:endParaRPr lang="en-US" sz="1600" b="1" dirty="0"/>
          </a:p>
          <a:p>
            <a:pPr marL="114300" indent="0">
              <a:buNone/>
            </a:pPr>
            <a:r>
              <a:rPr lang="en-US" sz="1600" b="1" dirty="0">
                <a:solidFill>
                  <a:schemeClr val="bg2">
                    <a:lumMod val="65000"/>
                  </a:schemeClr>
                </a:solidFill>
              </a:rPr>
              <a:t>1.2 Six Sigma Fundamentals</a:t>
            </a:r>
          </a:p>
          <a:p>
            <a:pPr marL="114300" indent="0">
              <a:buNone/>
            </a:pPr>
            <a:r>
              <a:rPr lang="en-US" sz="1600" b="1" dirty="0">
                <a:solidFill>
                  <a:schemeClr val="bg2">
                    <a:lumMod val="65000"/>
                  </a:schemeClr>
                </a:solidFill>
              </a:rPr>
              <a:t>   </a:t>
            </a:r>
            <a:r>
              <a:rPr lang="en-US" sz="1600" dirty="0">
                <a:solidFill>
                  <a:schemeClr val="bg2">
                    <a:lumMod val="65000"/>
                  </a:schemeClr>
                </a:solidFill>
              </a:rPr>
              <a:t>1.2.1 Defining a Process</a:t>
            </a:r>
          </a:p>
          <a:p>
            <a:pPr marL="114300" indent="0">
              <a:buNone/>
            </a:pPr>
            <a:r>
              <a:rPr lang="en-US" sz="1600" dirty="0">
                <a:solidFill>
                  <a:schemeClr val="bg2">
                    <a:lumMod val="65000"/>
                  </a:schemeClr>
                </a:solidFill>
              </a:rPr>
              <a:t>   1.2.2 VOC and CTQs</a:t>
            </a:r>
          </a:p>
          <a:p>
            <a:pPr marL="114300" indent="0">
              <a:buNone/>
            </a:pPr>
            <a:r>
              <a:rPr lang="en-US" sz="1600" dirty="0">
                <a:solidFill>
                  <a:schemeClr val="bg2">
                    <a:lumMod val="65000"/>
                  </a:schemeClr>
                </a:solidFill>
              </a:rPr>
              <a:t>   1.2.3 QFD</a:t>
            </a:r>
          </a:p>
          <a:p>
            <a:pPr marL="114300" indent="0">
              <a:buNone/>
            </a:pPr>
            <a:r>
              <a:rPr lang="en-US" sz="1600" dirty="0">
                <a:solidFill>
                  <a:schemeClr val="bg2">
                    <a:lumMod val="65000"/>
                  </a:schemeClr>
                </a:solidFill>
              </a:rPr>
              <a:t>   1.2.4 Cost of Poor Quality (COPQ)</a:t>
            </a:r>
          </a:p>
          <a:p>
            <a:pPr marL="114300" indent="0">
              <a:buNone/>
            </a:pPr>
            <a:r>
              <a:rPr lang="en-US" sz="1600" dirty="0">
                <a:solidFill>
                  <a:schemeClr val="bg2">
                    <a:lumMod val="65000"/>
                  </a:schemeClr>
                </a:solidFill>
              </a:rPr>
              <a:t>   1.2.5 Pareto Analysis (80 : 20 rule)</a:t>
            </a: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287338"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1.3 Lean Six Sigma Projects</a:t>
            </a:r>
          </a:p>
          <a:p>
            <a:pPr marL="114300" indent="0">
              <a:buNone/>
            </a:pPr>
            <a:r>
              <a:rPr lang="en-US" sz="1600" b="1" dirty="0">
                <a:solidFill>
                  <a:schemeClr val="bg2">
                    <a:lumMod val="65000"/>
                  </a:schemeClr>
                </a:solidFill>
              </a:rPr>
              <a:t>    </a:t>
            </a:r>
            <a:r>
              <a:rPr lang="en-US" sz="1600" dirty="0">
                <a:solidFill>
                  <a:schemeClr val="bg2">
                    <a:lumMod val="65000"/>
                  </a:schemeClr>
                </a:solidFill>
              </a:rPr>
              <a:t>1.3.1 Six Sigma Metrics</a:t>
            </a:r>
          </a:p>
          <a:p>
            <a:pPr marL="114300" indent="0">
              <a:buNone/>
            </a:pPr>
            <a:r>
              <a:rPr lang="en-US" sz="1600" dirty="0">
                <a:solidFill>
                  <a:schemeClr val="bg2">
                    <a:lumMod val="65000"/>
                  </a:schemeClr>
                </a:solidFill>
              </a:rPr>
              <a:t>    1.3.2 Business Case and Charter</a:t>
            </a:r>
          </a:p>
          <a:p>
            <a:pPr marL="114300" indent="0">
              <a:buNone/>
            </a:pPr>
            <a:r>
              <a:rPr lang="en-US" sz="1600" dirty="0">
                <a:solidFill>
                  <a:schemeClr val="bg2">
                    <a:lumMod val="65000"/>
                  </a:schemeClr>
                </a:solidFill>
              </a:rPr>
              <a:t>    1.3.3 Project Team Selection</a:t>
            </a:r>
          </a:p>
          <a:p>
            <a:pPr marL="287338" indent="0">
              <a:buNone/>
            </a:pPr>
            <a:r>
              <a:rPr lang="en-US" sz="1600" dirty="0">
                <a:solidFill>
                  <a:schemeClr val="bg2">
                    <a:lumMod val="65000"/>
                  </a:schemeClr>
                </a:solidFill>
              </a:rPr>
              <a:t>1.3.4 Project Risk Management</a:t>
            </a:r>
          </a:p>
          <a:p>
            <a:pPr marL="287338" indent="0">
              <a:buNone/>
            </a:pPr>
            <a:r>
              <a:rPr lang="en-US" sz="1600" dirty="0">
                <a:solidFill>
                  <a:schemeClr val="bg2">
                    <a:lumMod val="65000"/>
                  </a:schemeClr>
                </a:solidFill>
              </a:rPr>
              <a:t>1.3.5 Project Planning</a:t>
            </a:r>
          </a:p>
          <a:p>
            <a:pPr marL="287338" indent="0">
              <a:buNone/>
            </a:pPr>
            <a:endParaRPr lang="en-US" sz="1600" dirty="0">
              <a:solidFill>
                <a:schemeClr val="bg2">
                  <a:lumMod val="65000"/>
                </a:schemeClr>
              </a:solidFill>
            </a:endParaRPr>
          </a:p>
          <a:p>
            <a:pPr marL="287338" indent="0">
              <a:buNone/>
            </a:pPr>
            <a:r>
              <a:rPr lang="en-US" sz="1600" b="1" dirty="0">
                <a:solidFill>
                  <a:schemeClr val="bg2">
                    <a:lumMod val="65000"/>
                  </a:schemeClr>
                </a:solidFill>
              </a:rPr>
              <a:t>1.4 Lean Fundamentals</a:t>
            </a:r>
          </a:p>
          <a:p>
            <a:pPr marL="287338" indent="0">
              <a:buNone/>
            </a:pPr>
            <a:r>
              <a:rPr lang="en-US" sz="1600" dirty="0">
                <a:solidFill>
                  <a:schemeClr val="bg2">
                    <a:lumMod val="65000"/>
                  </a:schemeClr>
                </a:solidFill>
              </a:rPr>
              <a:t>   1.4.1 Lean and Six Sigma</a:t>
            </a:r>
          </a:p>
          <a:p>
            <a:pPr marL="287338" indent="0">
              <a:buNone/>
            </a:pPr>
            <a:r>
              <a:rPr lang="en-US" sz="1600" dirty="0">
                <a:solidFill>
                  <a:schemeClr val="bg2">
                    <a:lumMod val="65000"/>
                  </a:schemeClr>
                </a:solidFill>
              </a:rPr>
              <a:t>   1.4.2 History of Lean</a:t>
            </a:r>
          </a:p>
          <a:p>
            <a:pPr marL="287338" indent="0">
              <a:buNone/>
            </a:pPr>
            <a:r>
              <a:rPr lang="en-US" sz="1600" dirty="0">
                <a:solidFill>
                  <a:schemeClr val="bg2">
                    <a:lumMod val="65000"/>
                  </a:schemeClr>
                </a:solidFill>
              </a:rPr>
              <a:t>   1.4.3 The Seven Deadly </a:t>
            </a:r>
            <a:r>
              <a:rPr lang="en-US" sz="1600" dirty="0" err="1">
                <a:solidFill>
                  <a:schemeClr val="bg2">
                    <a:lumMod val="65000"/>
                  </a:schemeClr>
                </a:solidFill>
              </a:rPr>
              <a:t>Muda</a:t>
            </a:r>
            <a:endParaRPr lang="en-US" sz="1600" dirty="0">
              <a:solidFill>
                <a:schemeClr val="bg2">
                  <a:lumMod val="65000"/>
                </a:schemeClr>
              </a:solidFill>
            </a:endParaRPr>
          </a:p>
          <a:p>
            <a:pPr marL="287338" indent="0">
              <a:buNone/>
            </a:pPr>
            <a:r>
              <a:rPr lang="en-US" sz="1600" dirty="0">
                <a:solidFill>
                  <a:schemeClr val="bg2">
                    <a:lumMod val="65000"/>
                  </a:schemeClr>
                </a:solidFill>
              </a:rPr>
              <a:t>   1.4.4 Five-S (5S)</a:t>
            </a:r>
          </a:p>
          <a:p>
            <a:pPr marL="287338" indent="0">
              <a:buNone/>
            </a:pPr>
            <a:endParaRPr lang="en-US" sz="1600" dirty="0">
              <a:solidFill>
                <a:schemeClr val="bg2">
                  <a:lumMod val="65000"/>
                </a:schemeClr>
              </a:solidFill>
            </a:endParaRPr>
          </a:p>
          <a:p>
            <a:pPr marL="287338" indent="0">
              <a:buNone/>
            </a:pPr>
            <a:endParaRPr lang="en-US" sz="1600" dirty="0">
              <a:solidFill>
                <a:schemeClr val="bg2">
                  <a:lumMod val="65000"/>
                </a:schemeClr>
              </a:solidFill>
            </a:endParaRPr>
          </a:p>
          <a:p>
            <a:pPr marL="287338" indent="0">
              <a:buNone/>
            </a:pPr>
            <a:endParaRPr lang="en-US" sz="1600" b="1" dirty="0">
              <a:solidFill>
                <a:schemeClr val="bg2">
                  <a:lumMod val="65000"/>
                </a:schemeClr>
              </a:solidFill>
            </a:endParaRPr>
          </a:p>
        </p:txBody>
      </p:sp>
      <p:sp>
        <p:nvSpPr>
          <p:cNvPr id="6" name="Date Placeholder 5">
            <a:extLst>
              <a:ext uri="{FF2B5EF4-FFF2-40B4-BE49-F238E27FC236}">
                <a16:creationId xmlns:a16="http://schemas.microsoft.com/office/drawing/2014/main" id="{208EB79E-4EF3-478F-86C0-DCD5436B058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FDE9BC9-084A-444C-BBE2-A483A2DA49A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B7AA330-F99A-43C1-BB8D-DBA446D64557}"/>
              </a:ext>
            </a:extLst>
          </p:cNvPr>
          <p:cNvSpPr>
            <a:spLocks noGrp="1"/>
          </p:cNvSpPr>
          <p:nvPr>
            <p:ph type="sldNum" sz="quarter" idx="4"/>
          </p:nvPr>
        </p:nvSpPr>
        <p:spPr/>
        <p:txBody>
          <a:bodyPr/>
          <a:lstStyle/>
          <a:p>
            <a:fld id="{28B83BC3-069B-46AF-A4E6-C99928E1A4FA}" type="slidenum">
              <a:rPr lang="en-US" smtClean="0"/>
              <a:pPr/>
              <a:t>4</a:t>
            </a:fld>
            <a:endParaRPr lang="en-US" dirty="0"/>
          </a:p>
        </p:txBody>
      </p:sp>
    </p:spTree>
    <p:custDataLst>
      <p:tags r:id="rId1"/>
    </p:custDataLst>
    <p:extLst>
      <p:ext uri="{BB962C8B-B14F-4D97-AF65-F5344CB8AC3E}">
        <p14:creationId xmlns:p14="http://schemas.microsoft.com/office/powerpoint/2010/main" val="10215504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itchFamily="34" charset="0"/>
                <a:cs typeface="Arial" pitchFamily="34" charset="0"/>
              </a:rPr>
              <a:t> </a:t>
            </a:r>
            <a:r>
              <a:rPr lang="en-US" dirty="0">
                <a:cs typeface="Arial" pitchFamily="34" charset="0"/>
              </a:rPr>
              <a:t>Six Sigma Methodology</a:t>
            </a:r>
          </a:p>
        </p:txBody>
      </p:sp>
      <p:graphicFrame>
        <p:nvGraphicFramePr>
          <p:cNvPr id="4" name="Diagram 3"/>
          <p:cNvGraphicFramePr/>
          <p:nvPr>
            <p:custDataLst>
              <p:tags r:id="rId2"/>
            </p:custDataLst>
            <p:extLst>
              <p:ext uri="{D42A27DB-BD31-4B8C-83A1-F6EECF244321}">
                <p14:modId xmlns:p14="http://schemas.microsoft.com/office/powerpoint/2010/main" val="2254408795"/>
              </p:ext>
            </p:extLst>
          </p:nvPr>
        </p:nvGraphicFramePr>
        <p:xfrm>
          <a:off x="1772478" y="1752602"/>
          <a:ext cx="7981122" cy="48767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p:cNvSpPr txBox="1"/>
          <p:nvPr/>
        </p:nvSpPr>
        <p:spPr>
          <a:xfrm>
            <a:off x="1524000" y="1076981"/>
            <a:ext cx="8458200" cy="461665"/>
          </a:xfrm>
          <a:prstGeom prst="rect">
            <a:avLst/>
          </a:prstGeom>
          <a:noFill/>
        </p:spPr>
        <p:txBody>
          <a:bodyPr wrap="square" rtlCol="0">
            <a:spAutoFit/>
          </a:bodyPr>
          <a:lstStyle/>
          <a:p>
            <a:pPr algn="ctr"/>
            <a:r>
              <a:rPr lang="en-US" sz="2400" b="1" u="sng" dirty="0">
                <a:solidFill>
                  <a:srgbClr val="182835"/>
                </a:solidFill>
                <a:latin typeface="+mj-lt"/>
                <a:cs typeface="Arial" pitchFamily="34" charset="0"/>
              </a:rPr>
              <a:t>Six Sigma DMAIC Roadmap</a:t>
            </a:r>
            <a:endParaRPr lang="en-US" sz="3200" b="1" u="sng" dirty="0">
              <a:solidFill>
                <a:srgbClr val="182835"/>
              </a:solidFill>
              <a:latin typeface="+mj-lt"/>
              <a:cs typeface="Arial" pitchFamily="34" charset="0"/>
            </a:endParaRPr>
          </a:p>
        </p:txBody>
      </p:sp>
      <p:sp>
        <p:nvSpPr>
          <p:cNvPr id="7" name="Date Placeholder 6">
            <a:extLst>
              <a:ext uri="{FF2B5EF4-FFF2-40B4-BE49-F238E27FC236}">
                <a16:creationId xmlns:a16="http://schemas.microsoft.com/office/drawing/2014/main" id="{DD536D66-775B-4A3C-97F7-D0EA2DEF670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F2318B5-41C9-4D3F-8378-2D86E2A0006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8B3682F-974B-4506-BD06-9DBC1B3525FA}"/>
              </a:ext>
            </a:extLst>
          </p:cNvPr>
          <p:cNvSpPr>
            <a:spLocks noGrp="1"/>
          </p:cNvSpPr>
          <p:nvPr>
            <p:ph type="sldNum" sz="quarter" idx="4"/>
          </p:nvPr>
        </p:nvSpPr>
        <p:spPr/>
        <p:txBody>
          <a:bodyPr/>
          <a:lstStyle/>
          <a:p>
            <a:fld id="{28B83BC3-069B-46AF-A4E6-C99928E1A4FA}" type="slidenum">
              <a:rPr lang="en-US" smtClean="0"/>
              <a:pPr/>
              <a:t>40</a:t>
            </a:fld>
            <a:endParaRPr lang="en-US" dirty="0"/>
          </a:p>
        </p:txBody>
      </p:sp>
    </p:spTree>
    <p:custDataLst>
      <p:tags r:id="rId1"/>
    </p:custDataLst>
    <p:extLst>
      <p:ext uri="{BB962C8B-B14F-4D97-AF65-F5344CB8AC3E}">
        <p14:creationId xmlns:p14="http://schemas.microsoft.com/office/powerpoint/2010/main" val="68908857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MSA</a:t>
            </a:r>
            <a:r>
              <a:rPr lang="en-US" dirty="0"/>
              <a:t> Conclusions</a:t>
            </a:r>
          </a:p>
        </p:txBody>
      </p:sp>
      <p:sp>
        <p:nvSpPr>
          <p:cNvPr id="3" name="Content Placeholder 2"/>
          <p:cNvSpPr>
            <a:spLocks noGrp="1"/>
          </p:cNvSpPr>
          <p:nvPr>
            <p:ph idx="1"/>
          </p:nvPr>
        </p:nvSpPr>
        <p:spPr/>
        <p:txBody>
          <a:bodyPr>
            <a:normAutofit/>
          </a:bodyPr>
          <a:lstStyle/>
          <a:p>
            <a:r>
              <a:rPr lang="en-US" dirty="0"/>
              <a:t>If the measurement system is considered </a:t>
            </a:r>
            <a:r>
              <a:rPr lang="en-US" i="1" dirty="0"/>
              <a:t>both</a:t>
            </a:r>
            <a:r>
              <a:rPr lang="en-US" dirty="0"/>
              <a:t> accurate and precise, we can start the data-based analysis or decision making.</a:t>
            </a:r>
          </a:p>
          <a:p>
            <a:endParaRPr lang="en-US" dirty="0"/>
          </a:p>
          <a:p>
            <a:r>
              <a:rPr lang="en-US" dirty="0"/>
              <a:t>If the measurement system is either not accurate or not precise, we need to identify the factor(s) affecting it and calibrate the measurement system until it is both accurate and precise.</a:t>
            </a:r>
          </a:p>
        </p:txBody>
      </p:sp>
      <p:sp>
        <p:nvSpPr>
          <p:cNvPr id="9" name="Date Placeholder 8">
            <a:extLst>
              <a:ext uri="{FF2B5EF4-FFF2-40B4-BE49-F238E27FC236}">
                <a16:creationId xmlns:a16="http://schemas.microsoft.com/office/drawing/2014/main" id="{75904997-2754-4BB5-BFCB-B220AA7104D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88A4291-21F7-46E2-B477-F90867FFFDE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7717C39-6DA4-424F-9A96-858557DF955E}"/>
              </a:ext>
            </a:extLst>
          </p:cNvPr>
          <p:cNvSpPr>
            <a:spLocks noGrp="1"/>
          </p:cNvSpPr>
          <p:nvPr>
            <p:ph type="sldNum" sz="quarter" idx="4"/>
          </p:nvPr>
        </p:nvSpPr>
        <p:spPr/>
        <p:txBody>
          <a:bodyPr/>
          <a:lstStyle/>
          <a:p>
            <a:fld id="{28B83BC3-069B-46AF-A4E6-C99928E1A4FA}" type="slidenum">
              <a:rPr lang="en-US" smtClean="0"/>
              <a:pPr/>
              <a:t>400</a:t>
            </a:fld>
            <a:endParaRPr lang="en-US" dirty="0"/>
          </a:p>
        </p:txBody>
      </p:sp>
    </p:spTree>
    <p:custDataLst>
      <p:tags r:id="rId1"/>
    </p:custDataLst>
    <p:extLst>
      <p:ext uri="{BB962C8B-B14F-4D97-AF65-F5344CB8AC3E}">
        <p14:creationId xmlns:p14="http://schemas.microsoft.com/office/powerpoint/2010/main" val="3434811644"/>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Stratification of Accuracy and Precision</a:t>
            </a:r>
          </a:p>
        </p:txBody>
      </p:sp>
      <p:sp>
        <p:nvSpPr>
          <p:cNvPr id="3" name="Content Placeholder 2"/>
          <p:cNvSpPr>
            <a:spLocks noGrp="1"/>
          </p:cNvSpPr>
          <p:nvPr>
            <p:ph idx="1"/>
          </p:nvPr>
        </p:nvSpPr>
        <p:spPr/>
        <p:txBody>
          <a:bodyPr/>
          <a:lstStyle/>
          <a:p>
            <a:r>
              <a:rPr lang="en-US" dirty="0"/>
              <a:t>Accuracy</a:t>
            </a:r>
          </a:p>
          <a:p>
            <a:pPr lvl="1"/>
            <a:r>
              <a:rPr lang="en-US" dirty="0"/>
              <a:t>Bias</a:t>
            </a:r>
          </a:p>
          <a:p>
            <a:pPr lvl="1"/>
            <a:r>
              <a:rPr lang="en-US" dirty="0"/>
              <a:t>Linearity</a:t>
            </a:r>
          </a:p>
          <a:p>
            <a:pPr lvl="1"/>
            <a:r>
              <a:rPr lang="en-US" dirty="0"/>
              <a:t>Stability</a:t>
            </a:r>
          </a:p>
          <a:p>
            <a:endParaRPr lang="en-US" dirty="0"/>
          </a:p>
          <a:p>
            <a:r>
              <a:rPr lang="en-US" dirty="0"/>
              <a:t>Precision</a:t>
            </a:r>
          </a:p>
          <a:p>
            <a:pPr lvl="1"/>
            <a:r>
              <a:rPr lang="en-US" dirty="0"/>
              <a:t>Repeatability</a:t>
            </a:r>
          </a:p>
          <a:p>
            <a:pPr lvl="1"/>
            <a:r>
              <a:rPr lang="en-US" dirty="0"/>
              <a:t>Reproducibility</a:t>
            </a:r>
          </a:p>
          <a:p>
            <a:endParaRPr lang="en-US" dirty="0"/>
          </a:p>
        </p:txBody>
      </p:sp>
      <p:sp>
        <p:nvSpPr>
          <p:cNvPr id="9" name="Date Placeholder 8">
            <a:extLst>
              <a:ext uri="{FF2B5EF4-FFF2-40B4-BE49-F238E27FC236}">
                <a16:creationId xmlns:a16="http://schemas.microsoft.com/office/drawing/2014/main" id="{4302C3B6-FF2C-4FBF-9A32-D991D0BD628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CB025CA-250E-4403-80C9-8DDBF02187C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F195B5-5A1D-4433-A2A4-AB00AA70E223}"/>
              </a:ext>
            </a:extLst>
          </p:cNvPr>
          <p:cNvSpPr>
            <a:spLocks noGrp="1"/>
          </p:cNvSpPr>
          <p:nvPr>
            <p:ph type="sldNum" sz="quarter" idx="4"/>
          </p:nvPr>
        </p:nvSpPr>
        <p:spPr/>
        <p:txBody>
          <a:bodyPr/>
          <a:lstStyle/>
          <a:p>
            <a:fld id="{28B83BC3-069B-46AF-A4E6-C99928E1A4FA}" type="slidenum">
              <a:rPr lang="en-US" smtClean="0"/>
              <a:pPr/>
              <a:t>401</a:t>
            </a:fld>
            <a:endParaRPr lang="en-US" dirty="0"/>
          </a:p>
        </p:txBody>
      </p:sp>
    </p:spTree>
    <p:custDataLst>
      <p:tags r:id="rId1"/>
    </p:custDataLst>
    <p:extLst>
      <p:ext uri="{BB962C8B-B14F-4D97-AF65-F5344CB8AC3E}">
        <p14:creationId xmlns:p14="http://schemas.microsoft.com/office/powerpoint/2010/main" val="92331779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2.3.2 Bias, Linearity and Stability</a:t>
            </a:r>
          </a:p>
        </p:txBody>
      </p:sp>
      <p:sp>
        <p:nvSpPr>
          <p:cNvPr id="8" name="Date Placeholder 7">
            <a:extLst>
              <a:ext uri="{FF2B5EF4-FFF2-40B4-BE49-F238E27FC236}">
                <a16:creationId xmlns:a16="http://schemas.microsoft.com/office/drawing/2014/main" id="{47487327-DF37-4EE9-AF1D-EA513DB246F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FC2D705-1CD2-4DFB-B5E9-A7C90B4FF69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E7AB86E-01DB-451A-A0E6-B5F2FF5093C4}"/>
              </a:ext>
            </a:extLst>
          </p:cNvPr>
          <p:cNvSpPr>
            <a:spLocks noGrp="1"/>
          </p:cNvSpPr>
          <p:nvPr>
            <p:ph type="sldNum" sz="quarter" idx="4"/>
          </p:nvPr>
        </p:nvSpPr>
        <p:spPr/>
        <p:txBody>
          <a:bodyPr/>
          <a:lstStyle/>
          <a:p>
            <a:fld id="{28B83BC3-069B-46AF-A4E6-C99928E1A4FA}" type="slidenum">
              <a:rPr lang="en-US" smtClean="0"/>
              <a:pPr/>
              <a:t>402</a:t>
            </a:fld>
            <a:endParaRPr lang="en-US" dirty="0"/>
          </a:p>
        </p:txBody>
      </p:sp>
    </p:spTree>
    <p:custDataLst>
      <p:tags r:id="rId1"/>
    </p:custDataLst>
    <p:extLst>
      <p:ext uri="{BB962C8B-B14F-4D97-AF65-F5344CB8AC3E}">
        <p14:creationId xmlns:p14="http://schemas.microsoft.com/office/powerpoint/2010/main" val="3384293168"/>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b="1" dirty="0"/>
              <a:t>Bias</a:t>
            </a:r>
            <a:r>
              <a:rPr lang="en-US" dirty="0"/>
              <a:t> is the difference between the observed value and the true value of a parameter or metric being measured.</a:t>
            </a:r>
          </a:p>
          <a:p>
            <a:endParaRPr lang="en-US" dirty="0"/>
          </a:p>
          <a:p>
            <a:r>
              <a:rPr lang="en-US" dirty="0"/>
              <a:t>It is calculated by subtracting the reference value from the average value of the measurements.</a:t>
            </a:r>
          </a:p>
          <a:p>
            <a:endParaRPr lang="en-US" dirty="0"/>
          </a:p>
          <a:p>
            <a:pPr marL="114300" indent="0" algn="ctr">
              <a:buNone/>
            </a:pPr>
            <a:r>
              <a:rPr lang="en-US" b="1" dirty="0">
                <a:solidFill>
                  <a:srgbClr val="FF0000"/>
                </a:solidFill>
              </a:rPr>
              <a:t>Bias = Grand Mean – Reference Value</a:t>
            </a:r>
          </a:p>
          <a:p>
            <a:pPr marL="114300" indent="0" algn="ctr">
              <a:buNone/>
            </a:pPr>
            <a:r>
              <a:rPr lang="en-US" dirty="0">
                <a:solidFill>
                  <a:srgbClr val="292929"/>
                </a:solidFill>
              </a:rPr>
              <a:t>where the reference value is a standard agreed upon</a:t>
            </a:r>
          </a:p>
          <a:p>
            <a:pPr marL="114300" indent="0" algn="ctr">
              <a:buNone/>
            </a:pPr>
            <a:endParaRPr lang="en-US" dirty="0">
              <a:solidFill>
                <a:srgbClr val="292929"/>
              </a:solidFill>
            </a:endParaRPr>
          </a:p>
          <a:p>
            <a:pPr marL="114300" indent="0">
              <a:buNone/>
            </a:pPr>
            <a:endParaRPr lang="en-US" dirty="0"/>
          </a:p>
        </p:txBody>
      </p:sp>
      <p:sp>
        <p:nvSpPr>
          <p:cNvPr id="9" name="Date Placeholder 8">
            <a:extLst>
              <a:ext uri="{FF2B5EF4-FFF2-40B4-BE49-F238E27FC236}">
                <a16:creationId xmlns:a16="http://schemas.microsoft.com/office/drawing/2014/main" id="{F91BCE4A-E03C-4C84-81B2-4ED408A96F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7D7268-C490-4CFB-8F6F-A2359D989EF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35EE97A-04E7-4B97-B4FF-50D916667FF0}"/>
              </a:ext>
            </a:extLst>
          </p:cNvPr>
          <p:cNvSpPr>
            <a:spLocks noGrp="1"/>
          </p:cNvSpPr>
          <p:nvPr>
            <p:ph type="sldNum" sz="quarter" idx="4"/>
          </p:nvPr>
        </p:nvSpPr>
        <p:spPr/>
        <p:txBody>
          <a:bodyPr/>
          <a:lstStyle/>
          <a:p>
            <a:fld id="{28B83BC3-069B-46AF-A4E6-C99928E1A4FA}" type="slidenum">
              <a:rPr lang="en-US" smtClean="0"/>
              <a:pPr/>
              <a:t>403</a:t>
            </a:fld>
            <a:endParaRPr lang="en-US" dirty="0"/>
          </a:p>
        </p:txBody>
      </p:sp>
    </p:spTree>
    <p:custDataLst>
      <p:tags r:id="rId1"/>
    </p:custDataLst>
    <p:extLst>
      <p:ext uri="{BB962C8B-B14F-4D97-AF65-F5344CB8AC3E}">
        <p14:creationId xmlns:p14="http://schemas.microsoft.com/office/powerpoint/2010/main" val="317980286"/>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pic>
        <p:nvPicPr>
          <p:cNvPr id="5" name="Content Placeholder 4" descr="Normal Distribution.png"/>
          <p:cNvPicPr>
            <a:picLocks noGrp="1" noChangeAspect="1"/>
          </p:cNvPicPr>
          <p:nvPr>
            <p:ph idx="1"/>
          </p:nvPr>
        </p:nvPicPr>
        <p:blipFill>
          <a:blip r:embed="rId4" cstate="print"/>
          <a:stretch>
            <a:fillRect/>
          </a:stretch>
        </p:blipFill>
        <p:spPr>
          <a:xfrm>
            <a:off x="3547954" y="2099547"/>
            <a:ext cx="3409524" cy="2371429"/>
          </a:xfrm>
        </p:spPr>
      </p:pic>
      <p:cxnSp>
        <p:nvCxnSpPr>
          <p:cNvPr id="7" name="Straight Connector 6"/>
          <p:cNvCxnSpPr/>
          <p:nvPr/>
        </p:nvCxnSpPr>
        <p:spPr>
          <a:xfrm rot="5400000">
            <a:off x="3957316" y="3023175"/>
            <a:ext cx="259080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5400000">
            <a:off x="3014554" y="3023175"/>
            <a:ext cx="259080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a:off x="5224359" y="2918429"/>
            <a:ext cx="767060" cy="333344"/>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991419" y="2718374"/>
            <a:ext cx="3836435" cy="400110"/>
          </a:xfrm>
          <a:prstGeom prst="rect">
            <a:avLst/>
          </a:prstGeom>
          <a:noFill/>
        </p:spPr>
        <p:txBody>
          <a:bodyPr wrap="none" rtlCol="0">
            <a:spAutoFit/>
          </a:bodyPr>
          <a:lstStyle/>
          <a:p>
            <a:r>
              <a:rPr lang="en-US" sz="2000" b="1" dirty="0">
                <a:solidFill>
                  <a:srgbClr val="00B0F0"/>
                </a:solidFill>
              </a:rPr>
              <a:t>Average of the measurements</a:t>
            </a:r>
          </a:p>
        </p:txBody>
      </p:sp>
      <p:sp>
        <p:nvSpPr>
          <p:cNvPr id="14" name="TextBox 13"/>
          <p:cNvSpPr txBox="1"/>
          <p:nvPr/>
        </p:nvSpPr>
        <p:spPr>
          <a:xfrm>
            <a:off x="1752601" y="2642175"/>
            <a:ext cx="2151551" cy="400110"/>
          </a:xfrm>
          <a:prstGeom prst="rect">
            <a:avLst/>
          </a:prstGeom>
          <a:noFill/>
        </p:spPr>
        <p:txBody>
          <a:bodyPr wrap="none" rtlCol="0">
            <a:spAutoFit/>
          </a:bodyPr>
          <a:lstStyle/>
          <a:p>
            <a:r>
              <a:rPr lang="en-US" sz="2000" b="1" dirty="0">
                <a:solidFill>
                  <a:srgbClr val="00B050"/>
                </a:solidFill>
              </a:rPr>
              <a:t>Reference value</a:t>
            </a:r>
          </a:p>
        </p:txBody>
      </p:sp>
      <p:cxnSp>
        <p:nvCxnSpPr>
          <p:cNvPr id="15" name="Straight Arrow Connector 14"/>
          <p:cNvCxnSpPr>
            <a:stCxn id="14" idx="3"/>
          </p:cNvCxnSpPr>
          <p:nvPr/>
        </p:nvCxnSpPr>
        <p:spPr>
          <a:xfrm>
            <a:off x="3904152" y="2842230"/>
            <a:ext cx="405803" cy="39787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760153" y="3327974"/>
            <a:ext cx="3185487" cy="369332"/>
          </a:xfrm>
          <a:prstGeom prst="rect">
            <a:avLst/>
          </a:prstGeom>
          <a:noFill/>
        </p:spPr>
        <p:txBody>
          <a:bodyPr wrap="none" rtlCol="0">
            <a:spAutoFit/>
          </a:bodyPr>
          <a:lstStyle/>
          <a:p>
            <a:r>
              <a:rPr lang="en-US" dirty="0"/>
              <a:t>Distribution of measurements</a:t>
            </a:r>
          </a:p>
        </p:txBody>
      </p:sp>
      <p:cxnSp>
        <p:nvCxnSpPr>
          <p:cNvPr id="19" name="Straight Arrow Connector 18"/>
          <p:cNvCxnSpPr/>
          <p:nvPr/>
        </p:nvCxnSpPr>
        <p:spPr>
          <a:xfrm rot="10800000" flipV="1">
            <a:off x="6379152" y="3556574"/>
            <a:ext cx="457200" cy="3810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99627" y="13716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24" name="Straight Arrow Connector 23"/>
          <p:cNvCxnSpPr/>
          <p:nvPr/>
        </p:nvCxnSpPr>
        <p:spPr>
          <a:xfrm>
            <a:off x="4267200" y="1880175"/>
            <a:ext cx="99060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09599" y="4680466"/>
            <a:ext cx="10515601" cy="1323439"/>
          </a:xfrm>
          <a:prstGeom prst="rect">
            <a:avLst/>
          </a:prstGeom>
          <a:noFill/>
        </p:spPr>
        <p:txBody>
          <a:bodyPr wrap="square" rtlCol="0">
            <a:spAutoFit/>
          </a:bodyPr>
          <a:lstStyle/>
          <a:p>
            <a:pPr marL="236538" indent="-236538">
              <a:buFont typeface="Arial" pitchFamily="34" charset="0"/>
              <a:buChar char="•"/>
            </a:pPr>
            <a:r>
              <a:rPr lang="en-US" sz="2000" dirty="0"/>
              <a:t>The closer the average of all measurements is to the reference level, the smaller the bias.</a:t>
            </a:r>
          </a:p>
          <a:p>
            <a:pPr marL="236538" indent="-236538">
              <a:buFont typeface="Arial" pitchFamily="34" charset="0"/>
              <a:buChar char="•"/>
            </a:pPr>
            <a:endParaRPr lang="en-US" sz="2000" dirty="0"/>
          </a:p>
          <a:p>
            <a:pPr marL="236538" indent="-236538">
              <a:buFont typeface="Arial" pitchFamily="34" charset="0"/>
              <a:buChar char="•"/>
            </a:pPr>
            <a:r>
              <a:rPr lang="en-US" sz="2000" dirty="0"/>
              <a:t>The reference level is the average of measurements of the same items using the master or standard instrument.</a:t>
            </a:r>
          </a:p>
        </p:txBody>
      </p:sp>
      <p:sp>
        <p:nvSpPr>
          <p:cNvPr id="12" name="Date Placeholder 11">
            <a:extLst>
              <a:ext uri="{FF2B5EF4-FFF2-40B4-BE49-F238E27FC236}">
                <a16:creationId xmlns:a16="http://schemas.microsoft.com/office/drawing/2014/main" id="{485F6251-207C-4CB4-9410-B0BB2A414F97}"/>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E9FB1504-6DEE-4C7E-AC3C-DAF7AAD17C95}"/>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D9AD2433-D37A-4FF5-87C6-C230C1E44E25}"/>
              </a:ext>
            </a:extLst>
          </p:cNvPr>
          <p:cNvSpPr>
            <a:spLocks noGrp="1"/>
          </p:cNvSpPr>
          <p:nvPr>
            <p:ph type="sldNum" sz="quarter" idx="4"/>
          </p:nvPr>
        </p:nvSpPr>
        <p:spPr/>
        <p:txBody>
          <a:bodyPr/>
          <a:lstStyle/>
          <a:p>
            <a:fld id="{28B83BC3-069B-46AF-A4E6-C99928E1A4FA}" type="slidenum">
              <a:rPr lang="en-US" smtClean="0"/>
              <a:pPr/>
              <a:t>404</a:t>
            </a:fld>
            <a:endParaRPr lang="en-US" dirty="0"/>
          </a:p>
        </p:txBody>
      </p:sp>
    </p:spTree>
    <p:custDataLst>
      <p:tags r:id="rId1"/>
    </p:custDataLst>
    <p:extLst>
      <p:ext uri="{BB962C8B-B14F-4D97-AF65-F5344CB8AC3E}">
        <p14:creationId xmlns:p14="http://schemas.microsoft.com/office/powerpoint/2010/main" val="153593857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normAutofit/>
          </a:bodyPr>
          <a:lstStyle/>
          <a:p>
            <a:r>
              <a:rPr lang="en-US" dirty="0"/>
              <a:t>To determine whether the difference between the average of observed measurement and the reference value is statistically significant (we will explain more details about statistical significance in the Analyze module), we can either conduct a </a:t>
            </a:r>
            <a:r>
              <a:rPr lang="en-US" i="1" dirty="0"/>
              <a:t>hypothesis testing </a:t>
            </a:r>
            <a:r>
              <a:rPr lang="en-US" dirty="0"/>
              <a:t>or </a:t>
            </a:r>
            <a:r>
              <a:rPr lang="en-US" i="1" dirty="0"/>
              <a:t>compare</a:t>
            </a:r>
            <a:r>
              <a:rPr lang="en-US" dirty="0"/>
              <a:t> the reference value against the confidence intervals of the average measurements.</a:t>
            </a:r>
          </a:p>
          <a:p>
            <a:endParaRPr lang="en-US" dirty="0"/>
          </a:p>
          <a:p>
            <a:r>
              <a:rPr lang="en-US" dirty="0"/>
              <a:t>If the reference value falls into the confidence intervals, the bias is not statistically significant and can be ignored. Otherwise, the bias is statistically significant and must be fixed.</a:t>
            </a:r>
          </a:p>
        </p:txBody>
      </p:sp>
      <p:sp>
        <p:nvSpPr>
          <p:cNvPr id="9" name="Date Placeholder 8">
            <a:extLst>
              <a:ext uri="{FF2B5EF4-FFF2-40B4-BE49-F238E27FC236}">
                <a16:creationId xmlns:a16="http://schemas.microsoft.com/office/drawing/2014/main" id="{80D88A74-DA49-4060-B3F2-4649474F45B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7FCA87F-FC20-4F37-88AB-FBF2C51056D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0BDC16D-D20C-4A10-8923-E34C433C2615}"/>
              </a:ext>
            </a:extLst>
          </p:cNvPr>
          <p:cNvSpPr>
            <a:spLocks noGrp="1"/>
          </p:cNvSpPr>
          <p:nvPr>
            <p:ph type="sldNum" sz="quarter" idx="4"/>
          </p:nvPr>
        </p:nvSpPr>
        <p:spPr/>
        <p:txBody>
          <a:bodyPr/>
          <a:lstStyle/>
          <a:p>
            <a:fld id="{28B83BC3-069B-46AF-A4E6-C99928E1A4FA}" type="slidenum">
              <a:rPr lang="en-US" smtClean="0"/>
              <a:pPr/>
              <a:t>405</a:t>
            </a:fld>
            <a:endParaRPr lang="en-US" dirty="0"/>
          </a:p>
        </p:txBody>
      </p:sp>
    </p:spTree>
    <p:custDataLst>
      <p:tags r:id="rId1"/>
    </p:custDataLst>
    <p:extLst>
      <p:ext uri="{BB962C8B-B14F-4D97-AF65-F5344CB8AC3E}">
        <p14:creationId xmlns:p14="http://schemas.microsoft.com/office/powerpoint/2010/main" val="3866257859"/>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Bias</a:t>
            </a:r>
          </a:p>
        </p:txBody>
      </p:sp>
      <p:sp>
        <p:nvSpPr>
          <p:cNvPr id="3" name="Content Placeholder 2"/>
          <p:cNvSpPr>
            <a:spLocks noGrp="1"/>
          </p:cNvSpPr>
          <p:nvPr>
            <p:ph idx="1"/>
          </p:nvPr>
        </p:nvSpPr>
        <p:spPr/>
        <p:txBody>
          <a:bodyPr/>
          <a:lstStyle/>
          <a:p>
            <a:r>
              <a:rPr lang="en-US" dirty="0"/>
              <a:t>Potential causes of bias:</a:t>
            </a:r>
          </a:p>
          <a:p>
            <a:pPr lvl="1"/>
            <a:r>
              <a:rPr lang="en-US" dirty="0"/>
              <a:t>Errors in measuring the reference value</a:t>
            </a:r>
          </a:p>
          <a:p>
            <a:pPr lvl="1"/>
            <a:r>
              <a:rPr lang="en-US" dirty="0"/>
              <a:t>Lack of proper training for appraisers</a:t>
            </a:r>
          </a:p>
          <a:p>
            <a:pPr lvl="1"/>
            <a:r>
              <a:rPr lang="en-US" dirty="0"/>
              <a:t>Damaged equipment or instrument</a:t>
            </a:r>
          </a:p>
          <a:p>
            <a:pPr lvl="1"/>
            <a:r>
              <a:rPr lang="en-US" dirty="0"/>
              <a:t>Measurement instrument not calibrated precisely</a:t>
            </a:r>
          </a:p>
          <a:p>
            <a:pPr lvl="1"/>
            <a:r>
              <a:rPr lang="en-US" dirty="0"/>
              <a:t>Appraisers read the data incorrectly.</a:t>
            </a:r>
          </a:p>
          <a:p>
            <a:endParaRPr lang="en-US" dirty="0"/>
          </a:p>
        </p:txBody>
      </p:sp>
      <p:sp>
        <p:nvSpPr>
          <p:cNvPr id="9" name="Date Placeholder 8">
            <a:extLst>
              <a:ext uri="{FF2B5EF4-FFF2-40B4-BE49-F238E27FC236}">
                <a16:creationId xmlns:a16="http://schemas.microsoft.com/office/drawing/2014/main" id="{583F6CFE-7926-4FAB-8ACD-A3418542FFF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49A9EB-290B-4E41-8313-A4088840B1B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D3528F-EE5C-4A1C-90ED-1E6E0840D94D}"/>
              </a:ext>
            </a:extLst>
          </p:cNvPr>
          <p:cNvSpPr>
            <a:spLocks noGrp="1"/>
          </p:cNvSpPr>
          <p:nvPr>
            <p:ph type="sldNum" sz="quarter" idx="4"/>
          </p:nvPr>
        </p:nvSpPr>
        <p:spPr/>
        <p:txBody>
          <a:bodyPr/>
          <a:lstStyle/>
          <a:p>
            <a:fld id="{28B83BC3-069B-46AF-A4E6-C99928E1A4FA}" type="slidenum">
              <a:rPr lang="en-US" smtClean="0"/>
              <a:pPr/>
              <a:t>406</a:t>
            </a:fld>
            <a:endParaRPr lang="en-US" dirty="0"/>
          </a:p>
        </p:txBody>
      </p:sp>
    </p:spTree>
    <p:custDataLst>
      <p:tags r:id="rId1"/>
    </p:custDataLst>
    <p:extLst>
      <p:ext uri="{BB962C8B-B14F-4D97-AF65-F5344CB8AC3E}">
        <p14:creationId xmlns:p14="http://schemas.microsoft.com/office/powerpoint/2010/main" val="4282929888"/>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b="1" dirty="0"/>
              <a:t>Linearity</a:t>
            </a:r>
            <a:r>
              <a:rPr lang="en-US" dirty="0"/>
              <a:t> is the degree of the consistency of bias over the entire expected measurement range.</a:t>
            </a:r>
          </a:p>
          <a:p>
            <a:endParaRPr lang="en-US" dirty="0"/>
          </a:p>
          <a:p>
            <a:r>
              <a:rPr lang="en-US" dirty="0"/>
              <a:t>It quantifies how the bias changes over the range of measurement.</a:t>
            </a:r>
          </a:p>
          <a:p>
            <a:endParaRPr lang="en-US" dirty="0"/>
          </a:p>
          <a:p>
            <a:r>
              <a:rPr lang="en-US" dirty="0"/>
              <a:t>For example, a scale is off by 0.01 pounds when measuring an object of 10 pounds. However, it is off by 10 pounds when measuring an object of 100 pounds. The scale’s bias is not linear.</a:t>
            </a:r>
          </a:p>
        </p:txBody>
      </p:sp>
      <p:sp>
        <p:nvSpPr>
          <p:cNvPr id="9" name="Date Placeholder 8">
            <a:extLst>
              <a:ext uri="{FF2B5EF4-FFF2-40B4-BE49-F238E27FC236}">
                <a16:creationId xmlns:a16="http://schemas.microsoft.com/office/drawing/2014/main" id="{FB7002BA-195A-45F5-BBF3-D0005DC723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1459249-257C-4A0D-9758-C402566A465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9B4F514-048F-4B6C-920C-B51D4DC848A1}"/>
              </a:ext>
            </a:extLst>
          </p:cNvPr>
          <p:cNvSpPr>
            <a:spLocks noGrp="1"/>
          </p:cNvSpPr>
          <p:nvPr>
            <p:ph type="sldNum" sz="quarter" idx="4"/>
          </p:nvPr>
        </p:nvSpPr>
        <p:spPr/>
        <p:txBody>
          <a:bodyPr/>
          <a:lstStyle/>
          <a:p>
            <a:fld id="{28B83BC3-069B-46AF-A4E6-C99928E1A4FA}" type="slidenum">
              <a:rPr lang="en-US" smtClean="0"/>
              <a:pPr/>
              <a:t>407</a:t>
            </a:fld>
            <a:endParaRPr lang="en-US" dirty="0"/>
          </a:p>
        </p:txBody>
      </p:sp>
    </p:spTree>
    <p:custDataLst>
      <p:tags r:id="rId1"/>
    </p:custDataLst>
    <p:extLst>
      <p:ext uri="{BB962C8B-B14F-4D97-AF65-F5344CB8AC3E}">
        <p14:creationId xmlns:p14="http://schemas.microsoft.com/office/powerpoint/2010/main" val="2290843171"/>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600201"/>
            <a:ext cx="8242738"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Date Placeholder 7">
            <a:extLst>
              <a:ext uri="{FF2B5EF4-FFF2-40B4-BE49-F238E27FC236}">
                <a16:creationId xmlns:a16="http://schemas.microsoft.com/office/drawing/2014/main" id="{1227F19F-1701-4124-89AD-3FF69C68533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7035F7B-E479-43ED-964C-12D6B0B259A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EFAF5B0-76D3-4458-984A-3275EA8F76C1}"/>
              </a:ext>
            </a:extLst>
          </p:cNvPr>
          <p:cNvSpPr>
            <a:spLocks noGrp="1"/>
          </p:cNvSpPr>
          <p:nvPr>
            <p:ph type="sldNum" sz="quarter" idx="4"/>
          </p:nvPr>
        </p:nvSpPr>
        <p:spPr/>
        <p:txBody>
          <a:bodyPr/>
          <a:lstStyle/>
          <a:p>
            <a:fld id="{28B83BC3-069B-46AF-A4E6-C99928E1A4FA}" type="slidenum">
              <a:rPr lang="en-US" smtClean="0"/>
              <a:pPr/>
              <a:t>408</a:t>
            </a:fld>
            <a:endParaRPr lang="en-US" dirty="0"/>
          </a:p>
        </p:txBody>
      </p:sp>
    </p:spTree>
    <p:custDataLst>
      <p:tags r:id="rId1"/>
    </p:custDataLst>
    <p:extLst>
      <p:ext uri="{BB962C8B-B14F-4D97-AF65-F5344CB8AC3E}">
        <p14:creationId xmlns:p14="http://schemas.microsoft.com/office/powerpoint/2010/main" val="1458713772"/>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endParaRPr lang="en-US" b="1" dirty="0"/>
          </a:p>
        </p:txBody>
      </p:sp>
      <p:sp>
        <p:nvSpPr>
          <p:cNvPr id="3" name="Content Placeholder 2"/>
          <p:cNvSpPr>
            <a:spLocks noGrp="1"/>
          </p:cNvSpPr>
          <p:nvPr>
            <p:ph idx="1"/>
          </p:nvPr>
        </p:nvSpPr>
        <p:spPr/>
        <p:txBody>
          <a:bodyPr>
            <a:normAutofit/>
          </a:bodyPr>
          <a:lstStyle/>
          <a:p>
            <a:r>
              <a:rPr lang="en-US" dirty="0"/>
              <a:t>Create a scatter plot for bias (Y-axis) and reference level (X-axis).</a:t>
            </a:r>
          </a:p>
          <a:p>
            <a:r>
              <a:rPr lang="en-US" dirty="0"/>
              <a:t>Find a best fit linear regression line and compute the slope of the line.</a:t>
            </a:r>
          </a:p>
          <a:p>
            <a:r>
              <a:rPr lang="en-US" dirty="0"/>
              <a:t>The closer the slope is to zero, the better the measurement system performs. </a:t>
            </a:r>
          </a:p>
        </p:txBody>
      </p:sp>
      <p:pic>
        <p:nvPicPr>
          <p:cNvPr id="86018" name="Picture 2"/>
          <p:cNvPicPr>
            <a:picLocks noChangeAspect="1" noChangeArrowheads="1"/>
          </p:cNvPicPr>
          <p:nvPr/>
        </p:nvPicPr>
        <p:blipFill>
          <a:blip r:embed="rId4" cstate="print"/>
          <a:srcRect/>
          <a:stretch>
            <a:fillRect/>
          </a:stretch>
        </p:blipFill>
        <p:spPr bwMode="auto">
          <a:xfrm>
            <a:off x="2677387" y="2819400"/>
            <a:ext cx="6024426" cy="35814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8ECF8ECE-3F1E-4F59-BCD6-B7E9E98C3F3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C8401F5-87DD-4E0D-AD4B-6612E261BB0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5469FD4-4B26-4CA7-92F4-8A5FB0EF6DAF}"/>
              </a:ext>
            </a:extLst>
          </p:cNvPr>
          <p:cNvSpPr>
            <a:spLocks noGrp="1"/>
          </p:cNvSpPr>
          <p:nvPr>
            <p:ph type="sldNum" sz="quarter" idx="4"/>
          </p:nvPr>
        </p:nvSpPr>
        <p:spPr/>
        <p:txBody>
          <a:bodyPr/>
          <a:lstStyle/>
          <a:p>
            <a:fld id="{28B83BC3-069B-46AF-A4E6-C99928E1A4FA}" type="slidenum">
              <a:rPr lang="en-US" smtClean="0"/>
              <a:pPr/>
              <a:t>409</a:t>
            </a:fld>
            <a:endParaRPr lang="en-US" dirty="0"/>
          </a:p>
        </p:txBody>
      </p:sp>
    </p:spTree>
    <p:custDataLst>
      <p:tags r:id="rId1"/>
    </p:custDataLst>
    <p:extLst>
      <p:ext uri="{BB962C8B-B14F-4D97-AF65-F5344CB8AC3E}">
        <p14:creationId xmlns:p14="http://schemas.microsoft.com/office/powerpoint/2010/main" val="890932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1.1.5 Roles and Responsibilities</a:t>
            </a:r>
          </a:p>
        </p:txBody>
      </p:sp>
      <p:sp>
        <p:nvSpPr>
          <p:cNvPr id="6" name="Date Placeholder 5">
            <a:extLst>
              <a:ext uri="{FF2B5EF4-FFF2-40B4-BE49-F238E27FC236}">
                <a16:creationId xmlns:a16="http://schemas.microsoft.com/office/drawing/2014/main" id="{439C0C5A-FC13-481E-850B-E517B201BA0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4ABD360-D1C5-44F3-86C0-FABFAA06A39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CF98267-F410-481F-8B24-A134FE96BE25}"/>
              </a:ext>
            </a:extLst>
          </p:cNvPr>
          <p:cNvSpPr>
            <a:spLocks noGrp="1"/>
          </p:cNvSpPr>
          <p:nvPr>
            <p:ph type="sldNum" sz="quarter" idx="4"/>
          </p:nvPr>
        </p:nvSpPr>
        <p:spPr/>
        <p:txBody>
          <a:bodyPr/>
          <a:lstStyle/>
          <a:p>
            <a:fld id="{28B83BC3-069B-46AF-A4E6-C99928E1A4FA}" type="slidenum">
              <a:rPr lang="en-US" smtClean="0"/>
              <a:pPr/>
              <a:t>41</a:t>
            </a:fld>
            <a:endParaRPr lang="en-US" dirty="0"/>
          </a:p>
        </p:txBody>
      </p:sp>
    </p:spTree>
    <p:custDataLst>
      <p:tags r:id="rId1"/>
    </p:custDataLst>
    <p:extLst>
      <p:ext uri="{BB962C8B-B14F-4D97-AF65-F5344CB8AC3E}">
        <p14:creationId xmlns:p14="http://schemas.microsoft.com/office/powerpoint/2010/main" val="158428131"/>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normAutofit/>
          </a:bodyPr>
          <a:lstStyle/>
          <a:p>
            <a:r>
              <a:rPr lang="en-US" dirty="0"/>
              <a:t>Formula of the linearity of a measurement system:</a:t>
            </a:r>
          </a:p>
        </p:txBody>
      </p:sp>
      <p:sp>
        <p:nvSpPr>
          <p:cNvPr id="5" name="TextBox 4"/>
          <p:cNvSpPr txBox="1"/>
          <p:nvPr/>
        </p:nvSpPr>
        <p:spPr>
          <a:xfrm>
            <a:off x="2362200" y="1905000"/>
            <a:ext cx="5400646" cy="1077218"/>
          </a:xfrm>
          <a:prstGeom prst="rect">
            <a:avLst/>
          </a:prstGeom>
          <a:noFill/>
        </p:spPr>
        <p:txBody>
          <a:bodyPr wrap="none" rtlCol="0">
            <a:spAutoFit/>
          </a:bodyPr>
          <a:lstStyle/>
          <a:p>
            <a:r>
              <a:rPr lang="en-US" sz="2400" i="1" dirty="0"/>
              <a:t>Linearity = |Slope| × Process Variation</a:t>
            </a:r>
          </a:p>
          <a:p>
            <a:endParaRPr lang="en-US" sz="2000" i="1" dirty="0"/>
          </a:p>
          <a:p>
            <a:r>
              <a:rPr lang="en-US" sz="2000" i="1" dirty="0"/>
              <a:t>where</a:t>
            </a:r>
          </a:p>
        </p:txBody>
      </p:sp>
      <p:graphicFrame>
        <p:nvGraphicFramePr>
          <p:cNvPr id="6" name="Object 5"/>
          <p:cNvGraphicFramePr>
            <a:graphicFrameLocks noChangeAspect="1"/>
          </p:cNvGraphicFramePr>
          <p:nvPr>
            <p:extLst>
              <p:ext uri="{D42A27DB-BD31-4B8C-83A1-F6EECF244321}">
                <p14:modId xmlns:p14="http://schemas.microsoft.com/office/powerpoint/2010/main" val="129189434"/>
              </p:ext>
            </p:extLst>
          </p:nvPr>
        </p:nvGraphicFramePr>
        <p:xfrm>
          <a:off x="2362200" y="2928708"/>
          <a:ext cx="3200400" cy="1567093"/>
        </p:xfrm>
        <a:graphic>
          <a:graphicData uri="http://schemas.openxmlformats.org/presentationml/2006/ole">
            <mc:AlternateContent xmlns:mc="http://schemas.openxmlformats.org/markup-compatibility/2006">
              <mc:Choice xmlns:v="urn:schemas-microsoft-com:vml" Requires="v">
                <p:oleObj name="Equation" r:id="rId4" imgW="1841500" imgH="901700" progId="Equation.3">
                  <p:embed/>
                </p:oleObj>
              </mc:Choice>
              <mc:Fallback>
                <p:oleObj name="Equation" r:id="rId4" imgW="1841500" imgH="9017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928708"/>
                        <a:ext cx="3200400" cy="15670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2200" y="4715470"/>
            <a:ext cx="3898824" cy="923330"/>
          </a:xfrm>
          <a:prstGeom prst="rect">
            <a:avLst/>
          </a:prstGeom>
          <a:noFill/>
        </p:spPr>
        <p:txBody>
          <a:bodyPr wrap="none" rtlCol="0">
            <a:spAutoFit/>
          </a:bodyPr>
          <a:lstStyle/>
          <a:p>
            <a:r>
              <a:rPr lang="en-US" i="1" dirty="0"/>
              <a:t>x</a:t>
            </a:r>
            <a:r>
              <a:rPr lang="en-US" i="1" baseline="-25000" dirty="0"/>
              <a:t>i</a:t>
            </a:r>
            <a:r>
              <a:rPr lang="en-US" dirty="0"/>
              <a:t> is the reference value;</a:t>
            </a:r>
          </a:p>
          <a:p>
            <a:r>
              <a:rPr lang="en-US" i="1" dirty="0"/>
              <a:t>y</a:t>
            </a:r>
            <a:r>
              <a:rPr lang="en-US" i="1" baseline="-25000" dirty="0"/>
              <a:t>i</a:t>
            </a:r>
            <a:r>
              <a:rPr lang="en-US" dirty="0"/>
              <a:t> is the bias at each reference level;</a:t>
            </a:r>
          </a:p>
          <a:p>
            <a:r>
              <a:rPr lang="en-US" i="1" dirty="0"/>
              <a:t>n</a:t>
            </a:r>
            <a:r>
              <a:rPr lang="en-US" dirty="0"/>
              <a:t> is the sample size.</a:t>
            </a:r>
          </a:p>
        </p:txBody>
      </p:sp>
      <p:sp>
        <p:nvSpPr>
          <p:cNvPr id="12" name="Date Placeholder 11">
            <a:extLst>
              <a:ext uri="{FF2B5EF4-FFF2-40B4-BE49-F238E27FC236}">
                <a16:creationId xmlns:a16="http://schemas.microsoft.com/office/drawing/2014/main" id="{BDAD37B4-419B-49CD-B910-C4C523FA929D}"/>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C61A3AB6-79D8-464C-AF69-D2CF3C70C4C5}"/>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06ED5A39-FC79-4951-AEFA-E74B12ABA462}"/>
              </a:ext>
            </a:extLst>
          </p:cNvPr>
          <p:cNvSpPr>
            <a:spLocks noGrp="1"/>
          </p:cNvSpPr>
          <p:nvPr>
            <p:ph type="sldNum" sz="quarter" idx="4"/>
          </p:nvPr>
        </p:nvSpPr>
        <p:spPr/>
        <p:txBody>
          <a:bodyPr/>
          <a:lstStyle/>
          <a:p>
            <a:fld id="{28B83BC3-069B-46AF-A4E6-C99928E1A4FA}" type="slidenum">
              <a:rPr lang="en-US" smtClean="0"/>
              <a:pPr/>
              <a:t>410</a:t>
            </a:fld>
            <a:endParaRPr lang="en-US" dirty="0"/>
          </a:p>
        </p:txBody>
      </p:sp>
    </p:spTree>
    <p:custDataLst>
      <p:tags r:id="rId1"/>
    </p:custDataLst>
    <p:extLst>
      <p:ext uri="{BB962C8B-B14F-4D97-AF65-F5344CB8AC3E}">
        <p14:creationId xmlns:p14="http://schemas.microsoft.com/office/powerpoint/2010/main" val="1205520833"/>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Linearity</a:t>
            </a:r>
          </a:p>
        </p:txBody>
      </p:sp>
      <p:sp>
        <p:nvSpPr>
          <p:cNvPr id="3" name="Content Placeholder 2"/>
          <p:cNvSpPr>
            <a:spLocks noGrp="1"/>
          </p:cNvSpPr>
          <p:nvPr>
            <p:ph idx="1"/>
          </p:nvPr>
        </p:nvSpPr>
        <p:spPr/>
        <p:txBody>
          <a:bodyPr/>
          <a:lstStyle/>
          <a:p>
            <a:r>
              <a:rPr lang="en-US" dirty="0"/>
              <a:t>Potential causes of linearity:</a:t>
            </a:r>
          </a:p>
          <a:p>
            <a:pPr lvl="1">
              <a:lnSpc>
                <a:spcPct val="150000"/>
              </a:lnSpc>
            </a:pPr>
            <a:r>
              <a:rPr lang="en-US" dirty="0"/>
              <a:t>Errors in measuring the lower end or higher end of the reference value</a:t>
            </a:r>
          </a:p>
          <a:p>
            <a:pPr lvl="1">
              <a:lnSpc>
                <a:spcPct val="150000"/>
              </a:lnSpc>
            </a:pPr>
            <a:r>
              <a:rPr lang="en-US" dirty="0"/>
              <a:t>Lack of proper training for appraisers</a:t>
            </a:r>
          </a:p>
          <a:p>
            <a:pPr lvl="1">
              <a:lnSpc>
                <a:spcPct val="150000"/>
              </a:lnSpc>
            </a:pPr>
            <a:r>
              <a:rPr lang="en-US" dirty="0"/>
              <a:t>Damaged equipment or instrument</a:t>
            </a:r>
          </a:p>
          <a:p>
            <a:pPr lvl="1">
              <a:lnSpc>
                <a:spcPct val="150000"/>
              </a:lnSpc>
            </a:pPr>
            <a:r>
              <a:rPr lang="en-US" dirty="0"/>
              <a:t>Measurement instrument not calibrated correctly at the lower or higher end of the measurement scale</a:t>
            </a:r>
          </a:p>
          <a:p>
            <a:pPr lvl="1">
              <a:lnSpc>
                <a:spcPct val="150000"/>
              </a:lnSpc>
            </a:pPr>
            <a:r>
              <a:rPr lang="en-US" dirty="0"/>
              <a:t>Innate nature of the instrument.</a:t>
            </a:r>
          </a:p>
          <a:p>
            <a:endParaRPr lang="en-US" dirty="0"/>
          </a:p>
          <a:p>
            <a:endParaRPr lang="en-US" dirty="0"/>
          </a:p>
        </p:txBody>
      </p:sp>
      <p:sp>
        <p:nvSpPr>
          <p:cNvPr id="9" name="Date Placeholder 8">
            <a:extLst>
              <a:ext uri="{FF2B5EF4-FFF2-40B4-BE49-F238E27FC236}">
                <a16:creationId xmlns:a16="http://schemas.microsoft.com/office/drawing/2014/main" id="{7909F320-49B5-4A89-AA65-3B565CC8305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9034CC3-5741-4986-A6D3-1699AF80FEB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4F2B9FF-FCD3-4D78-83D1-393E97435107}"/>
              </a:ext>
            </a:extLst>
          </p:cNvPr>
          <p:cNvSpPr>
            <a:spLocks noGrp="1"/>
          </p:cNvSpPr>
          <p:nvPr>
            <p:ph type="sldNum" sz="quarter" idx="4"/>
          </p:nvPr>
        </p:nvSpPr>
        <p:spPr/>
        <p:txBody>
          <a:bodyPr/>
          <a:lstStyle/>
          <a:p>
            <a:fld id="{28B83BC3-069B-46AF-A4E6-C99928E1A4FA}" type="slidenum">
              <a:rPr lang="en-US" smtClean="0"/>
              <a:pPr/>
              <a:t>411</a:t>
            </a:fld>
            <a:endParaRPr lang="en-US" dirty="0"/>
          </a:p>
        </p:txBody>
      </p:sp>
    </p:spTree>
    <p:custDataLst>
      <p:tags r:id="rId1"/>
    </p:custDataLst>
    <p:extLst>
      <p:ext uri="{BB962C8B-B14F-4D97-AF65-F5344CB8AC3E}">
        <p14:creationId xmlns:p14="http://schemas.microsoft.com/office/powerpoint/2010/main" val="1631917904"/>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normAutofit/>
          </a:bodyPr>
          <a:lstStyle/>
          <a:p>
            <a:r>
              <a:rPr lang="en-US" b="1" dirty="0"/>
              <a:t>Stability</a:t>
            </a:r>
            <a:r>
              <a:rPr lang="en-US" dirty="0"/>
              <a:t> is the consistency level needed to obtain the same values when measuring the same objects over an extended period of time.</a:t>
            </a:r>
          </a:p>
          <a:p>
            <a:endParaRPr lang="en-US" dirty="0"/>
          </a:p>
          <a:p>
            <a:r>
              <a:rPr lang="en-US" dirty="0"/>
              <a:t>A measurement system that has low bias and linearity close to zero but cannot consistently perform well would not deliver reliable data.</a:t>
            </a:r>
          </a:p>
          <a:p>
            <a:endParaRPr lang="en-US" dirty="0"/>
          </a:p>
          <a:p>
            <a:r>
              <a:rPr lang="en-US" dirty="0"/>
              <a:t>Stability is evaluated using control charts.</a:t>
            </a:r>
          </a:p>
        </p:txBody>
      </p:sp>
      <p:sp>
        <p:nvSpPr>
          <p:cNvPr id="9" name="Date Placeholder 8">
            <a:extLst>
              <a:ext uri="{FF2B5EF4-FFF2-40B4-BE49-F238E27FC236}">
                <a16:creationId xmlns:a16="http://schemas.microsoft.com/office/drawing/2014/main" id="{BDC4489D-AA0C-422A-A70D-8AF7CF6B24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1E43FA9-9141-45E8-879F-A4ECEE6308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0CAE10-D238-467E-83EB-B34258A81871}"/>
              </a:ext>
            </a:extLst>
          </p:cNvPr>
          <p:cNvSpPr>
            <a:spLocks noGrp="1"/>
          </p:cNvSpPr>
          <p:nvPr>
            <p:ph type="sldNum" sz="quarter" idx="4"/>
          </p:nvPr>
        </p:nvSpPr>
        <p:spPr/>
        <p:txBody>
          <a:bodyPr/>
          <a:lstStyle/>
          <a:p>
            <a:fld id="{28B83BC3-069B-46AF-A4E6-C99928E1A4FA}" type="slidenum">
              <a:rPr lang="en-US" smtClean="0"/>
              <a:pPr/>
              <a:t>412</a:t>
            </a:fld>
            <a:endParaRPr lang="en-US" dirty="0"/>
          </a:p>
        </p:txBody>
      </p:sp>
    </p:spTree>
    <p:custDataLst>
      <p:tags r:id="rId1"/>
    </p:custDataLst>
    <p:extLst>
      <p:ext uri="{BB962C8B-B14F-4D97-AF65-F5344CB8AC3E}">
        <p14:creationId xmlns:p14="http://schemas.microsoft.com/office/powerpoint/2010/main" val="104212279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5" name="Content Placeholder 4" descr="Normal Distribution.png"/>
          <p:cNvPicPr>
            <a:picLocks noGrp="1" noChangeAspect="1"/>
          </p:cNvPicPr>
          <p:nvPr>
            <p:ph idx="1"/>
          </p:nvPr>
        </p:nvPicPr>
        <p:blipFill>
          <a:blip r:embed="rId4" cstate="print"/>
          <a:stretch>
            <a:fillRect/>
          </a:stretch>
        </p:blipFill>
        <p:spPr>
          <a:xfrm>
            <a:off x="4686300" y="2114018"/>
            <a:ext cx="2438400" cy="1695983"/>
          </a:xfrm>
        </p:spPr>
      </p:pic>
      <p:cxnSp>
        <p:nvCxnSpPr>
          <p:cNvPr id="6" name="Straight Connector 5"/>
          <p:cNvCxnSpPr/>
          <p:nvPr/>
        </p:nvCxnSpPr>
        <p:spPr>
          <a:xfrm rot="5400000">
            <a:off x="4899660" y="27584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rot="5400000">
            <a:off x="4556760" y="272796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5562600" y="1981200"/>
            <a:ext cx="36576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34000" y="12192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pic>
        <p:nvPicPr>
          <p:cNvPr id="10" name="Content Placeholder 4" descr="Normal Distribution.png"/>
          <p:cNvPicPr>
            <a:picLocks noChangeAspect="1"/>
          </p:cNvPicPr>
          <p:nvPr/>
        </p:nvPicPr>
        <p:blipFill>
          <a:blip r:embed="rId4" cstate="print"/>
          <a:stretch>
            <a:fillRect/>
          </a:stretch>
        </p:blipFill>
        <p:spPr>
          <a:xfrm>
            <a:off x="4686300" y="4933418"/>
            <a:ext cx="2438400" cy="1695983"/>
          </a:xfrm>
          <a:prstGeom prst="rect">
            <a:avLst/>
          </a:prstGeom>
        </p:spPr>
      </p:pic>
      <p:cxnSp>
        <p:nvCxnSpPr>
          <p:cNvPr id="11" name="Straight Connector 10"/>
          <p:cNvCxnSpPr/>
          <p:nvPr/>
        </p:nvCxnSpPr>
        <p:spPr>
          <a:xfrm rot="5400000">
            <a:off x="4899660" y="5577840"/>
            <a:ext cx="2011680" cy="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175760" y="5577840"/>
            <a:ext cx="2011680" cy="0"/>
          </a:xfrm>
          <a:prstGeom prst="line">
            <a:avLst/>
          </a:prstGeom>
          <a:ln w="317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181600" y="4800600"/>
            <a:ext cx="731520" cy="1588"/>
          </a:xfrm>
          <a:prstGeom prst="straightConnector1">
            <a:avLst/>
          </a:prstGeom>
          <a:ln w="34925">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105400" y="4114801"/>
            <a:ext cx="1050288" cy="584775"/>
          </a:xfrm>
          <a:prstGeom prst="rect">
            <a:avLst/>
          </a:prstGeom>
          <a:noFill/>
        </p:spPr>
        <p:txBody>
          <a:bodyPr wrap="none" rtlCol="0">
            <a:spAutoFit/>
          </a:bodyPr>
          <a:lstStyle/>
          <a:p>
            <a:r>
              <a:rPr lang="en-US" sz="3200" b="1" dirty="0">
                <a:solidFill>
                  <a:srgbClr val="FF0000"/>
                </a:solidFill>
              </a:rPr>
              <a:t>Bias</a:t>
            </a:r>
            <a:endParaRPr lang="en-US" b="1" dirty="0">
              <a:solidFill>
                <a:srgbClr val="FF0000"/>
              </a:solidFill>
            </a:endParaRPr>
          </a:p>
        </p:txBody>
      </p:sp>
      <p:cxnSp>
        <p:nvCxnSpPr>
          <p:cNvPr id="16" name="Straight Arrow Connector 15"/>
          <p:cNvCxnSpPr/>
          <p:nvPr/>
        </p:nvCxnSpPr>
        <p:spPr>
          <a:xfrm rot="5400000">
            <a:off x="1218405" y="4038600"/>
            <a:ext cx="5181600" cy="1588"/>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6200000">
            <a:off x="2978151" y="3808563"/>
            <a:ext cx="897233" cy="461665"/>
          </a:xfrm>
          <a:prstGeom prst="rect">
            <a:avLst/>
          </a:prstGeom>
          <a:noFill/>
        </p:spPr>
        <p:txBody>
          <a:bodyPr wrap="none" rtlCol="0">
            <a:spAutoFit/>
          </a:bodyPr>
          <a:lstStyle/>
          <a:p>
            <a:r>
              <a:rPr lang="en-US" sz="2400" b="1" dirty="0"/>
              <a:t>Time</a:t>
            </a:r>
          </a:p>
        </p:txBody>
      </p:sp>
      <p:sp>
        <p:nvSpPr>
          <p:cNvPr id="20" name="Date Placeholder 19">
            <a:extLst>
              <a:ext uri="{FF2B5EF4-FFF2-40B4-BE49-F238E27FC236}">
                <a16:creationId xmlns:a16="http://schemas.microsoft.com/office/drawing/2014/main" id="{6CBC00F7-C862-4917-9A29-EE18A7A0EDD2}"/>
              </a:ext>
            </a:extLst>
          </p:cNvPr>
          <p:cNvSpPr>
            <a:spLocks noGrp="1"/>
          </p:cNvSpPr>
          <p:nvPr>
            <p:ph type="dt" sz="half" idx="2"/>
          </p:nvPr>
        </p:nvSpPr>
        <p:spPr/>
        <p:txBody>
          <a:bodyPr/>
          <a:lstStyle/>
          <a:p>
            <a:r>
              <a:rPr lang="en-US"/>
              <a:t>Lean Six Sigma Training - MTB</a:t>
            </a:r>
            <a:endParaRPr lang="en-US" sz="1600" dirty="0"/>
          </a:p>
        </p:txBody>
      </p:sp>
      <p:sp>
        <p:nvSpPr>
          <p:cNvPr id="21" name="Footer Placeholder 20">
            <a:extLst>
              <a:ext uri="{FF2B5EF4-FFF2-40B4-BE49-F238E27FC236}">
                <a16:creationId xmlns:a16="http://schemas.microsoft.com/office/drawing/2014/main" id="{1B51E4AC-B25B-49BE-A8A8-259BC30A0315}"/>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3584F982-26B3-4F4D-AEC2-BB1744E35E46}"/>
              </a:ext>
            </a:extLst>
          </p:cNvPr>
          <p:cNvSpPr>
            <a:spLocks noGrp="1"/>
          </p:cNvSpPr>
          <p:nvPr>
            <p:ph type="sldNum" sz="quarter" idx="4"/>
          </p:nvPr>
        </p:nvSpPr>
        <p:spPr/>
        <p:txBody>
          <a:bodyPr/>
          <a:lstStyle/>
          <a:p>
            <a:fld id="{28B83BC3-069B-46AF-A4E6-C99928E1A4FA}" type="slidenum">
              <a:rPr lang="en-US" smtClean="0"/>
              <a:pPr/>
              <a:t>413</a:t>
            </a:fld>
            <a:endParaRPr lang="en-US" dirty="0"/>
          </a:p>
        </p:txBody>
      </p:sp>
    </p:spTree>
    <p:custDataLst>
      <p:tags r:id="rId1"/>
    </p:custDataLst>
    <p:extLst>
      <p:ext uri="{BB962C8B-B14F-4D97-AF65-F5344CB8AC3E}">
        <p14:creationId xmlns:p14="http://schemas.microsoft.com/office/powerpoint/2010/main" val="3408839059"/>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pic>
        <p:nvPicPr>
          <p:cNvPr id="11" name="Picture 10"/>
          <p:cNvPicPr>
            <a:picLocks noChangeAspect="1"/>
          </p:cNvPicPr>
          <p:nvPr/>
        </p:nvPicPr>
        <p:blipFill>
          <a:blip r:embed="rId4"/>
          <a:stretch>
            <a:fillRect/>
          </a:stretch>
        </p:blipFill>
        <p:spPr>
          <a:xfrm>
            <a:off x="4648200" y="1447800"/>
            <a:ext cx="6400800" cy="3457743"/>
          </a:xfrm>
          <a:prstGeom prst="rect">
            <a:avLst/>
          </a:prstGeom>
        </p:spPr>
      </p:pic>
      <p:sp>
        <p:nvSpPr>
          <p:cNvPr id="12" name="Content Placeholder 2"/>
          <p:cNvSpPr>
            <a:spLocks noGrp="1"/>
          </p:cNvSpPr>
          <p:nvPr>
            <p:ph idx="1"/>
          </p:nvPr>
        </p:nvSpPr>
        <p:spPr>
          <a:xfrm>
            <a:off x="762000" y="1295400"/>
            <a:ext cx="3962400" cy="5486400"/>
          </a:xfrm>
        </p:spPr>
        <p:txBody>
          <a:bodyPr>
            <a:normAutofit/>
          </a:bodyPr>
          <a:lstStyle/>
          <a:p>
            <a:r>
              <a:rPr lang="en-US" dirty="0"/>
              <a:t>Control charts are used to evaluate the stability of a measurement system.</a:t>
            </a:r>
          </a:p>
          <a:p>
            <a:endParaRPr lang="en-US" dirty="0"/>
          </a:p>
          <a:p>
            <a:r>
              <a:rPr lang="en-US" dirty="0"/>
              <a:t>When there are no data points out of control, the measurement system is considered stable.</a:t>
            </a:r>
          </a:p>
          <a:p>
            <a:endParaRPr lang="en-US" sz="3200" dirty="0"/>
          </a:p>
        </p:txBody>
      </p:sp>
      <p:sp>
        <p:nvSpPr>
          <p:cNvPr id="8" name="Date Placeholder 7">
            <a:extLst>
              <a:ext uri="{FF2B5EF4-FFF2-40B4-BE49-F238E27FC236}">
                <a16:creationId xmlns:a16="http://schemas.microsoft.com/office/drawing/2014/main" id="{A2891E02-86D1-4DD8-B934-4358695CA9F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C03BB16-6D6B-409D-9A49-7EB5CA15A4D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7E8C353-35A8-42D6-AFB8-FDE559EBF847}"/>
              </a:ext>
            </a:extLst>
          </p:cNvPr>
          <p:cNvSpPr>
            <a:spLocks noGrp="1"/>
          </p:cNvSpPr>
          <p:nvPr>
            <p:ph type="sldNum" sz="quarter" idx="4"/>
          </p:nvPr>
        </p:nvSpPr>
        <p:spPr/>
        <p:txBody>
          <a:bodyPr/>
          <a:lstStyle/>
          <a:p>
            <a:fld id="{28B83BC3-069B-46AF-A4E6-C99928E1A4FA}" type="slidenum">
              <a:rPr lang="en-US" smtClean="0"/>
              <a:pPr/>
              <a:t>414</a:t>
            </a:fld>
            <a:endParaRPr lang="en-US" dirty="0"/>
          </a:p>
        </p:txBody>
      </p:sp>
    </p:spTree>
    <p:custDataLst>
      <p:tags r:id="rId1"/>
    </p:custDataLst>
    <p:extLst>
      <p:ext uri="{BB962C8B-B14F-4D97-AF65-F5344CB8AC3E}">
        <p14:creationId xmlns:p14="http://schemas.microsoft.com/office/powerpoint/2010/main" val="3856326691"/>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Stability</a:t>
            </a:r>
          </a:p>
        </p:txBody>
      </p:sp>
      <p:sp>
        <p:nvSpPr>
          <p:cNvPr id="3" name="Content Placeholder 2"/>
          <p:cNvSpPr>
            <a:spLocks noGrp="1"/>
          </p:cNvSpPr>
          <p:nvPr>
            <p:ph idx="1"/>
          </p:nvPr>
        </p:nvSpPr>
        <p:spPr/>
        <p:txBody>
          <a:bodyPr/>
          <a:lstStyle/>
          <a:p>
            <a:r>
              <a:rPr lang="en-US" dirty="0"/>
              <a:t>Potential causes of instability:</a:t>
            </a:r>
          </a:p>
          <a:p>
            <a:pPr lvl="1">
              <a:lnSpc>
                <a:spcPct val="150000"/>
              </a:lnSpc>
            </a:pPr>
            <a:r>
              <a:rPr lang="en-US" dirty="0"/>
              <a:t>Inconsistent training for appraisers</a:t>
            </a:r>
          </a:p>
          <a:p>
            <a:pPr lvl="1">
              <a:lnSpc>
                <a:spcPct val="150000"/>
              </a:lnSpc>
            </a:pPr>
            <a:r>
              <a:rPr lang="en-US" dirty="0"/>
              <a:t>Damaged equipment or instrument</a:t>
            </a:r>
          </a:p>
          <a:p>
            <a:pPr lvl="1">
              <a:lnSpc>
                <a:spcPct val="150000"/>
              </a:lnSpc>
            </a:pPr>
            <a:r>
              <a:rPr lang="en-US" dirty="0"/>
              <a:t>Worn equipment or instrument</a:t>
            </a:r>
          </a:p>
          <a:p>
            <a:pPr lvl="1">
              <a:lnSpc>
                <a:spcPct val="150000"/>
              </a:lnSpc>
            </a:pPr>
            <a:r>
              <a:rPr lang="en-US" dirty="0"/>
              <a:t>Measurement instrument not calibrated</a:t>
            </a:r>
          </a:p>
          <a:p>
            <a:pPr lvl="1">
              <a:lnSpc>
                <a:spcPct val="150000"/>
              </a:lnSpc>
            </a:pPr>
            <a:r>
              <a:rPr lang="en-US" dirty="0"/>
              <a:t>Appraisers do not follow the procedure consistently.</a:t>
            </a:r>
          </a:p>
          <a:p>
            <a:pPr lvl="1"/>
            <a:endParaRPr lang="en-US" dirty="0"/>
          </a:p>
        </p:txBody>
      </p:sp>
      <p:sp>
        <p:nvSpPr>
          <p:cNvPr id="9" name="Date Placeholder 8">
            <a:extLst>
              <a:ext uri="{FF2B5EF4-FFF2-40B4-BE49-F238E27FC236}">
                <a16:creationId xmlns:a16="http://schemas.microsoft.com/office/drawing/2014/main" id="{7147C9F6-0E47-4377-AA95-3555DB10598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A2B07C0-7539-4EF2-97BF-A638137AF84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3571B70-B360-4D43-A845-BA4314C0855B}"/>
              </a:ext>
            </a:extLst>
          </p:cNvPr>
          <p:cNvSpPr>
            <a:spLocks noGrp="1"/>
          </p:cNvSpPr>
          <p:nvPr>
            <p:ph type="sldNum" sz="quarter" idx="4"/>
          </p:nvPr>
        </p:nvSpPr>
        <p:spPr/>
        <p:txBody>
          <a:bodyPr/>
          <a:lstStyle/>
          <a:p>
            <a:fld id="{28B83BC3-069B-46AF-A4E6-C99928E1A4FA}" type="slidenum">
              <a:rPr lang="en-US" smtClean="0"/>
              <a:pPr/>
              <a:t>415</a:t>
            </a:fld>
            <a:endParaRPr lang="en-US" dirty="0"/>
          </a:p>
        </p:txBody>
      </p:sp>
    </p:spTree>
    <p:custDataLst>
      <p:tags r:id="rId1"/>
    </p:custDataLst>
    <p:extLst>
      <p:ext uri="{BB962C8B-B14F-4D97-AF65-F5344CB8AC3E}">
        <p14:creationId xmlns:p14="http://schemas.microsoft.com/office/powerpoint/2010/main" val="2114284516"/>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2.3.3 Gage R&amp;R</a:t>
            </a:r>
          </a:p>
        </p:txBody>
      </p:sp>
      <p:sp>
        <p:nvSpPr>
          <p:cNvPr id="8" name="Date Placeholder 7">
            <a:extLst>
              <a:ext uri="{FF2B5EF4-FFF2-40B4-BE49-F238E27FC236}">
                <a16:creationId xmlns:a16="http://schemas.microsoft.com/office/drawing/2014/main" id="{26E1967C-6D20-4240-8181-0A684F55055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DE5CC37-CBC3-4CDA-B396-1F1BFA588E32}"/>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A6292A8-09C1-44D5-98F1-A4AC5771F7EA}"/>
              </a:ext>
            </a:extLst>
          </p:cNvPr>
          <p:cNvSpPr>
            <a:spLocks noGrp="1"/>
          </p:cNvSpPr>
          <p:nvPr>
            <p:ph type="sldNum" sz="quarter" idx="4"/>
          </p:nvPr>
        </p:nvSpPr>
        <p:spPr/>
        <p:txBody>
          <a:bodyPr/>
          <a:lstStyle/>
          <a:p>
            <a:fld id="{28B83BC3-069B-46AF-A4E6-C99928E1A4FA}" type="slidenum">
              <a:rPr lang="en-US" smtClean="0"/>
              <a:pPr/>
              <a:t>416</a:t>
            </a:fld>
            <a:endParaRPr lang="en-US" dirty="0"/>
          </a:p>
        </p:txBody>
      </p:sp>
    </p:spTree>
    <p:custDataLst>
      <p:tags r:id="rId1"/>
    </p:custDataLst>
    <p:extLst>
      <p:ext uri="{BB962C8B-B14F-4D97-AF65-F5344CB8AC3E}">
        <p14:creationId xmlns:p14="http://schemas.microsoft.com/office/powerpoint/2010/main" val="4155874512"/>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Repeatability </a:t>
            </a:r>
          </a:p>
        </p:txBody>
      </p:sp>
      <p:sp>
        <p:nvSpPr>
          <p:cNvPr id="3" name="Content Placeholder 2"/>
          <p:cNvSpPr>
            <a:spLocks noGrp="1"/>
          </p:cNvSpPr>
          <p:nvPr>
            <p:ph idx="1"/>
          </p:nvPr>
        </p:nvSpPr>
        <p:spPr/>
        <p:txBody>
          <a:bodyPr>
            <a:normAutofit/>
          </a:bodyPr>
          <a:lstStyle/>
          <a:p>
            <a:r>
              <a:rPr lang="en-US" b="1" dirty="0"/>
              <a:t>Repeatability</a:t>
            </a:r>
            <a:r>
              <a:rPr lang="en-US" dirty="0"/>
              <a:t> evaluates whether the same appraiser can obtain the same value multiple times when measuring the same object using the same equipment under the same environment.</a:t>
            </a:r>
          </a:p>
          <a:p>
            <a:endParaRPr lang="en-US" dirty="0"/>
          </a:p>
          <a:p>
            <a:r>
              <a:rPr lang="en-US" dirty="0"/>
              <a:t>It refers to the level of agreement between the repeated measurements of the same appraiser under the same condition.</a:t>
            </a:r>
          </a:p>
          <a:p>
            <a:endParaRPr lang="en-US" dirty="0"/>
          </a:p>
          <a:p>
            <a:r>
              <a:rPr lang="en-US" dirty="0"/>
              <a:t>Repeatability measures the inherent variation of the measurement instrument.</a:t>
            </a:r>
          </a:p>
          <a:p>
            <a:endParaRPr lang="en-US" dirty="0"/>
          </a:p>
          <a:p>
            <a:endParaRPr lang="en-US" dirty="0"/>
          </a:p>
        </p:txBody>
      </p:sp>
      <p:sp>
        <p:nvSpPr>
          <p:cNvPr id="9" name="Date Placeholder 8">
            <a:extLst>
              <a:ext uri="{FF2B5EF4-FFF2-40B4-BE49-F238E27FC236}">
                <a16:creationId xmlns:a16="http://schemas.microsoft.com/office/drawing/2014/main" id="{A6BCB4D6-430B-46F3-8B13-11D9C9BCEC0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77FDCF4-0DBB-4596-9FB7-A960C445760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A24D2EA-63E0-4AC6-99ED-C4D51E0F6CD3}"/>
              </a:ext>
            </a:extLst>
          </p:cNvPr>
          <p:cNvSpPr>
            <a:spLocks noGrp="1"/>
          </p:cNvSpPr>
          <p:nvPr>
            <p:ph type="sldNum" sz="quarter" idx="4"/>
          </p:nvPr>
        </p:nvSpPr>
        <p:spPr/>
        <p:txBody>
          <a:bodyPr/>
          <a:lstStyle/>
          <a:p>
            <a:fld id="{28B83BC3-069B-46AF-A4E6-C99928E1A4FA}" type="slidenum">
              <a:rPr lang="en-US" smtClean="0"/>
              <a:pPr/>
              <a:t>417</a:t>
            </a:fld>
            <a:endParaRPr lang="en-US" dirty="0"/>
          </a:p>
        </p:txBody>
      </p:sp>
    </p:spTree>
    <p:custDataLst>
      <p:tags r:id="rId1"/>
    </p:custDataLst>
    <p:extLst>
      <p:ext uri="{BB962C8B-B14F-4D97-AF65-F5344CB8AC3E}">
        <p14:creationId xmlns:p14="http://schemas.microsoft.com/office/powerpoint/2010/main" val="4183964270"/>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Reproducibility</a:t>
            </a:r>
          </a:p>
        </p:txBody>
      </p:sp>
      <p:sp>
        <p:nvSpPr>
          <p:cNvPr id="3" name="Content Placeholder 2"/>
          <p:cNvSpPr>
            <a:spLocks noGrp="1"/>
          </p:cNvSpPr>
          <p:nvPr>
            <p:ph idx="1"/>
          </p:nvPr>
        </p:nvSpPr>
        <p:spPr/>
        <p:txBody>
          <a:bodyPr>
            <a:normAutofit/>
          </a:bodyPr>
          <a:lstStyle/>
          <a:p>
            <a:r>
              <a:rPr lang="en-US" b="1" dirty="0"/>
              <a:t>Reproducibility </a:t>
            </a:r>
            <a:r>
              <a:rPr lang="en-US" dirty="0"/>
              <a:t>evaluates whether different appraisers can obtain the same value when measuring the same object independently.</a:t>
            </a:r>
          </a:p>
          <a:p>
            <a:endParaRPr lang="en-US" dirty="0"/>
          </a:p>
          <a:p>
            <a:r>
              <a:rPr lang="en-US" dirty="0"/>
              <a:t>It refers to the level of agreement between different appraisers.</a:t>
            </a:r>
          </a:p>
          <a:p>
            <a:endParaRPr lang="en-US" dirty="0"/>
          </a:p>
          <a:p>
            <a:r>
              <a:rPr lang="en-US" dirty="0"/>
              <a:t>It is not caused by the inherent variation of the measurement instrument. It reflects the variability caused by different appraisers, locations, gauges, environments etc.</a:t>
            </a:r>
          </a:p>
        </p:txBody>
      </p:sp>
      <p:sp>
        <p:nvSpPr>
          <p:cNvPr id="9" name="Date Placeholder 8">
            <a:extLst>
              <a:ext uri="{FF2B5EF4-FFF2-40B4-BE49-F238E27FC236}">
                <a16:creationId xmlns:a16="http://schemas.microsoft.com/office/drawing/2014/main" id="{280D95AE-C8A8-4A6D-B23D-AE9984479E9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AA5C5D5-0DED-4A95-B975-AC2E7664A6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D93CA7-0A5D-43D1-A4B9-BDF4BF3ED337}"/>
              </a:ext>
            </a:extLst>
          </p:cNvPr>
          <p:cNvSpPr>
            <a:spLocks noGrp="1"/>
          </p:cNvSpPr>
          <p:nvPr>
            <p:ph type="sldNum" sz="quarter" idx="4"/>
          </p:nvPr>
        </p:nvSpPr>
        <p:spPr/>
        <p:txBody>
          <a:bodyPr/>
          <a:lstStyle/>
          <a:p>
            <a:fld id="{28B83BC3-069B-46AF-A4E6-C99928E1A4FA}" type="slidenum">
              <a:rPr lang="en-US" smtClean="0"/>
              <a:pPr/>
              <a:t>418</a:t>
            </a:fld>
            <a:endParaRPr lang="en-US" dirty="0"/>
          </a:p>
        </p:txBody>
      </p:sp>
    </p:spTree>
    <p:custDataLst>
      <p:tags r:id="rId1"/>
    </p:custDataLst>
    <p:extLst>
      <p:ext uri="{BB962C8B-B14F-4D97-AF65-F5344CB8AC3E}">
        <p14:creationId xmlns:p14="http://schemas.microsoft.com/office/powerpoint/2010/main" val="1479170655"/>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Gauge R&amp;R (i.e. Gauge Repeatability &amp; Reproducibility) is a method to analyze the variability of a measurement system by partitioning the variation of the measurements using ANOVA (Analysis of Variance).</a:t>
            </a:r>
          </a:p>
          <a:p>
            <a:endParaRPr lang="en-US" dirty="0"/>
          </a:p>
          <a:p>
            <a:r>
              <a:rPr lang="en-US" dirty="0"/>
              <a:t>Gauge R&amp;R only addresses the precision of a measurement system.</a:t>
            </a:r>
          </a:p>
        </p:txBody>
      </p:sp>
      <p:sp>
        <p:nvSpPr>
          <p:cNvPr id="9" name="Date Placeholder 8">
            <a:extLst>
              <a:ext uri="{FF2B5EF4-FFF2-40B4-BE49-F238E27FC236}">
                <a16:creationId xmlns:a16="http://schemas.microsoft.com/office/drawing/2014/main" id="{F8034239-0A21-40E0-BCD7-CC57989CF3A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D8F1107-7B14-4ACA-8B68-FC4FFF1175A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3B593EC-4EF3-472A-B95F-ED6A97F95C40}"/>
              </a:ext>
            </a:extLst>
          </p:cNvPr>
          <p:cNvSpPr>
            <a:spLocks noGrp="1"/>
          </p:cNvSpPr>
          <p:nvPr>
            <p:ph type="sldNum" sz="quarter" idx="4"/>
          </p:nvPr>
        </p:nvSpPr>
        <p:spPr/>
        <p:txBody>
          <a:bodyPr/>
          <a:lstStyle/>
          <a:p>
            <a:fld id="{28B83BC3-069B-46AF-A4E6-C99928E1A4FA}" type="slidenum">
              <a:rPr lang="en-US" smtClean="0"/>
              <a:pPr/>
              <a:t>419</a:t>
            </a:fld>
            <a:endParaRPr lang="en-US" dirty="0"/>
          </a:p>
        </p:txBody>
      </p:sp>
    </p:spTree>
    <p:custDataLst>
      <p:tags r:id="rId1"/>
    </p:custDataLst>
    <p:extLst>
      <p:ext uri="{BB962C8B-B14F-4D97-AF65-F5344CB8AC3E}">
        <p14:creationId xmlns:p14="http://schemas.microsoft.com/office/powerpoint/2010/main" val="706114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The various roles in a Six Sigma program are commonly referred to as “Belts.”</a:t>
            </a:r>
          </a:p>
          <a:p>
            <a:pPr marL="114300" indent="0">
              <a:buNone/>
            </a:pPr>
            <a:endParaRPr lang="en-US" dirty="0"/>
          </a:p>
          <a:p>
            <a:r>
              <a:rPr lang="en-US" dirty="0"/>
              <a:t>In addition to Belts, there are also other key roles with specific responsibilities.</a:t>
            </a:r>
          </a:p>
          <a:p>
            <a:pPr marL="114300" indent="0">
              <a:buNone/>
            </a:pPr>
            <a:endParaRPr lang="en-US" dirty="0"/>
          </a:p>
          <a:p>
            <a:r>
              <a:rPr lang="en-US" dirty="0"/>
              <a:t>Let us explore the different roles and their corresponding responsibilities in a Six Sigma program.</a:t>
            </a:r>
          </a:p>
        </p:txBody>
      </p:sp>
      <p:sp>
        <p:nvSpPr>
          <p:cNvPr id="7" name="Date Placeholder 6">
            <a:extLst>
              <a:ext uri="{FF2B5EF4-FFF2-40B4-BE49-F238E27FC236}">
                <a16:creationId xmlns:a16="http://schemas.microsoft.com/office/drawing/2014/main" id="{561CA17F-1D62-4234-8561-9C5F2274336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7F2DD2A-0B0B-418B-B920-DBED38EF45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EA6191-376D-499D-9AD1-D982A7B7B566}"/>
              </a:ext>
            </a:extLst>
          </p:cNvPr>
          <p:cNvSpPr>
            <a:spLocks noGrp="1"/>
          </p:cNvSpPr>
          <p:nvPr>
            <p:ph type="sldNum" sz="quarter" idx="4"/>
          </p:nvPr>
        </p:nvSpPr>
        <p:spPr/>
        <p:txBody>
          <a:bodyPr/>
          <a:lstStyle/>
          <a:p>
            <a:fld id="{28B83BC3-069B-46AF-A4E6-C99928E1A4FA}" type="slidenum">
              <a:rPr lang="en-US" smtClean="0"/>
              <a:pPr/>
              <a:t>42</a:t>
            </a:fld>
            <a:endParaRPr lang="en-US" dirty="0"/>
          </a:p>
        </p:txBody>
      </p:sp>
    </p:spTree>
    <p:custDataLst>
      <p:tags r:id="rId1"/>
    </p:custDataLst>
    <p:extLst>
      <p:ext uri="{BB962C8B-B14F-4D97-AF65-F5344CB8AC3E}">
        <p14:creationId xmlns:p14="http://schemas.microsoft.com/office/powerpoint/2010/main" val="1223198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Data collection of a gauge R&amp;R study:</a:t>
            </a:r>
          </a:p>
          <a:p>
            <a:pPr lvl="1"/>
            <a:r>
              <a:rPr lang="en-US" dirty="0"/>
              <a:t>let </a:t>
            </a:r>
            <a:r>
              <a:rPr lang="en-US" i="1" dirty="0"/>
              <a:t>k</a:t>
            </a:r>
            <a:r>
              <a:rPr lang="en-US" dirty="0"/>
              <a:t> appraisers measure </a:t>
            </a:r>
            <a:r>
              <a:rPr lang="en-US" i="1" dirty="0"/>
              <a:t>n</a:t>
            </a:r>
            <a:r>
              <a:rPr lang="en-US" dirty="0"/>
              <a:t> random samples independently and repeat the process </a:t>
            </a:r>
            <a:r>
              <a:rPr lang="en-US" i="1" dirty="0"/>
              <a:t>p</a:t>
            </a:r>
            <a:r>
              <a:rPr lang="en-US" dirty="0"/>
              <a:t> times.</a:t>
            </a:r>
          </a:p>
          <a:p>
            <a:endParaRPr lang="en-US" dirty="0"/>
          </a:p>
          <a:p>
            <a:r>
              <a:rPr lang="en-US" dirty="0"/>
              <a:t>Different appraisers perform the measurement independently.</a:t>
            </a:r>
          </a:p>
          <a:p>
            <a:endParaRPr lang="en-US" dirty="0"/>
          </a:p>
          <a:p>
            <a:r>
              <a:rPr lang="en-US" dirty="0"/>
              <a:t>The order of measurement (e.g., sequence of samples and sequence of appraisers) is randomized.</a:t>
            </a:r>
          </a:p>
          <a:p>
            <a:endParaRPr lang="en-US" dirty="0"/>
          </a:p>
        </p:txBody>
      </p:sp>
      <p:sp>
        <p:nvSpPr>
          <p:cNvPr id="9" name="Date Placeholder 8">
            <a:extLst>
              <a:ext uri="{FF2B5EF4-FFF2-40B4-BE49-F238E27FC236}">
                <a16:creationId xmlns:a16="http://schemas.microsoft.com/office/drawing/2014/main" id="{A24F8109-C2EE-4379-BFF6-FE6DA033871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0B41424-A886-462F-9C55-7331EB475A5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9930B2A-F157-4169-B0B9-802790D67225}"/>
              </a:ext>
            </a:extLst>
          </p:cNvPr>
          <p:cNvSpPr>
            <a:spLocks noGrp="1"/>
          </p:cNvSpPr>
          <p:nvPr>
            <p:ph type="sldNum" sz="quarter" idx="4"/>
          </p:nvPr>
        </p:nvSpPr>
        <p:spPr/>
        <p:txBody>
          <a:bodyPr/>
          <a:lstStyle/>
          <a:p>
            <a:fld id="{28B83BC3-069B-46AF-A4E6-C99928E1A4FA}" type="slidenum">
              <a:rPr lang="en-US" smtClean="0"/>
              <a:pPr/>
              <a:t>420</a:t>
            </a:fld>
            <a:endParaRPr lang="en-US" dirty="0"/>
          </a:p>
        </p:txBody>
      </p:sp>
    </p:spTree>
    <p:custDataLst>
      <p:tags r:id="rId1"/>
    </p:custDataLst>
    <p:extLst>
      <p:ext uri="{BB962C8B-B14F-4D97-AF65-F5344CB8AC3E}">
        <p14:creationId xmlns:p14="http://schemas.microsoft.com/office/powerpoint/2010/main" val="3508971731"/>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The potential sources of variance in the measurement:</a:t>
            </a:r>
          </a:p>
          <a:p>
            <a:pPr lvl="1"/>
            <a:r>
              <a:rPr lang="en-US" dirty="0"/>
              <a:t>Appraisers:</a:t>
            </a:r>
          </a:p>
          <a:p>
            <a:pPr lvl="1"/>
            <a:r>
              <a:rPr lang="en-US" dirty="0"/>
              <a:t>Parts: </a:t>
            </a:r>
          </a:p>
          <a:p>
            <a:pPr lvl="1"/>
            <a:r>
              <a:rPr lang="en-US" dirty="0"/>
              <a:t>Appraisers × Parts:</a:t>
            </a:r>
          </a:p>
          <a:p>
            <a:pPr lvl="1"/>
            <a:r>
              <a:rPr lang="en-US" dirty="0"/>
              <a:t>Repeatability:</a:t>
            </a:r>
          </a:p>
          <a:p>
            <a:endParaRPr lang="en-US" dirty="0"/>
          </a:p>
          <a:p>
            <a:r>
              <a:rPr lang="en-US" dirty="0"/>
              <a:t>Variance Components</a:t>
            </a:r>
          </a:p>
        </p:txBody>
      </p:sp>
      <p:graphicFrame>
        <p:nvGraphicFramePr>
          <p:cNvPr id="5" name="Object 4"/>
          <p:cNvGraphicFramePr>
            <a:graphicFrameLocks noChangeAspect="1"/>
          </p:cNvGraphicFramePr>
          <p:nvPr>
            <p:extLst>
              <p:ext uri="{D42A27DB-BD31-4B8C-83A1-F6EECF244321}">
                <p14:modId xmlns:p14="http://schemas.microsoft.com/office/powerpoint/2010/main" val="2764583246"/>
              </p:ext>
            </p:extLst>
          </p:nvPr>
        </p:nvGraphicFramePr>
        <p:xfrm>
          <a:off x="2819400" y="1497949"/>
          <a:ext cx="1120140" cy="533400"/>
        </p:xfrm>
        <a:graphic>
          <a:graphicData uri="http://schemas.openxmlformats.org/presentationml/2006/ole">
            <mc:AlternateContent xmlns:mc="http://schemas.openxmlformats.org/markup-compatibility/2006">
              <mc:Choice xmlns:v="urn:schemas-microsoft-com:vml" Requires="v">
                <p:oleObj name="Equation" r:id="rId4" imgW="533169" imgH="253890" progId="Equation.3">
                  <p:embed/>
                </p:oleObj>
              </mc:Choice>
              <mc:Fallback>
                <p:oleObj name="Equation" r:id="rId4" imgW="533169"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497949"/>
                        <a:ext cx="11201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7" name="Object 3"/>
          <p:cNvGraphicFramePr>
            <a:graphicFrameLocks noChangeAspect="1"/>
          </p:cNvGraphicFramePr>
          <p:nvPr>
            <p:extLst>
              <p:ext uri="{D42A27DB-BD31-4B8C-83A1-F6EECF244321}">
                <p14:modId xmlns:p14="http://schemas.microsoft.com/office/powerpoint/2010/main" val="2653356244"/>
              </p:ext>
            </p:extLst>
          </p:nvPr>
        </p:nvGraphicFramePr>
        <p:xfrm>
          <a:off x="2103437" y="1917049"/>
          <a:ext cx="720725" cy="533400"/>
        </p:xfrm>
        <a:graphic>
          <a:graphicData uri="http://schemas.openxmlformats.org/presentationml/2006/ole">
            <mc:AlternateContent xmlns:mc="http://schemas.openxmlformats.org/markup-compatibility/2006">
              <mc:Choice xmlns:v="urn:schemas-microsoft-com:vml" Requires="v">
                <p:oleObj name="Equation" r:id="rId6" imgW="342751" imgH="253890" progId="Equation.3">
                  <p:embed/>
                </p:oleObj>
              </mc:Choice>
              <mc:Fallback>
                <p:oleObj name="Equation" r:id="rId6" imgW="342751" imgH="253890" progId="Equation.3">
                  <p:embed/>
                  <p:pic>
                    <p:nvPicPr>
                      <p:cNvPr id="880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437" y="1917049"/>
                        <a:ext cx="7207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8" name="Object 4"/>
          <p:cNvGraphicFramePr>
            <a:graphicFrameLocks noChangeAspect="1"/>
          </p:cNvGraphicFramePr>
          <p:nvPr>
            <p:extLst>
              <p:ext uri="{D42A27DB-BD31-4B8C-83A1-F6EECF244321}">
                <p14:modId xmlns:p14="http://schemas.microsoft.com/office/powerpoint/2010/main" val="1880957187"/>
              </p:ext>
            </p:extLst>
          </p:nvPr>
        </p:nvGraphicFramePr>
        <p:xfrm>
          <a:off x="3717925" y="2330706"/>
          <a:ext cx="1627187" cy="533400"/>
        </p:xfrm>
        <a:graphic>
          <a:graphicData uri="http://schemas.openxmlformats.org/presentationml/2006/ole">
            <mc:AlternateContent xmlns:mc="http://schemas.openxmlformats.org/markup-compatibility/2006">
              <mc:Choice xmlns:v="urn:schemas-microsoft-com:vml" Requires="v">
                <p:oleObj name="Equation" r:id="rId8" imgW="774360" imgH="253800" progId="Equation.3">
                  <p:embed/>
                </p:oleObj>
              </mc:Choice>
              <mc:Fallback>
                <p:oleObj name="Equation" r:id="rId8" imgW="774360" imgH="253800" progId="Equation.3">
                  <p:embed/>
                  <p:pic>
                    <p:nvPicPr>
                      <p:cNvPr id="88068" name="Object 4"/>
                      <p:cNvPicPr>
                        <a:picLocks noChangeAspect="1" noChangeArrowheads="1"/>
                      </p:cNvPicPr>
                      <p:nvPr/>
                    </p:nvPicPr>
                    <p:blipFill>
                      <a:blip r:embed="rId9"/>
                      <a:srcRect/>
                      <a:stretch>
                        <a:fillRect/>
                      </a:stretch>
                    </p:blipFill>
                    <p:spPr bwMode="auto">
                      <a:xfrm>
                        <a:off x="3717925" y="2330706"/>
                        <a:ext cx="16271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69" name="Object 5"/>
          <p:cNvGraphicFramePr>
            <a:graphicFrameLocks noChangeAspect="1"/>
          </p:cNvGraphicFramePr>
          <p:nvPr>
            <p:extLst>
              <p:ext uri="{D42A27DB-BD31-4B8C-83A1-F6EECF244321}">
                <p14:modId xmlns:p14="http://schemas.microsoft.com/office/powerpoint/2010/main" val="4270323293"/>
              </p:ext>
            </p:extLst>
          </p:nvPr>
        </p:nvGraphicFramePr>
        <p:xfrm>
          <a:off x="3108325" y="2732896"/>
          <a:ext cx="1281113" cy="533400"/>
        </p:xfrm>
        <a:graphic>
          <a:graphicData uri="http://schemas.openxmlformats.org/presentationml/2006/ole">
            <mc:AlternateContent xmlns:mc="http://schemas.openxmlformats.org/markup-compatibility/2006">
              <mc:Choice xmlns:v="urn:schemas-microsoft-com:vml" Requires="v">
                <p:oleObj name="Equation" r:id="rId10" imgW="609336" imgH="253890" progId="Equation.3">
                  <p:embed/>
                </p:oleObj>
              </mc:Choice>
              <mc:Fallback>
                <p:oleObj name="Equation" r:id="rId10" imgW="609336" imgH="253890" progId="Equation.3">
                  <p:embed/>
                  <p:pic>
                    <p:nvPicPr>
                      <p:cNvPr id="8806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5" y="2732896"/>
                        <a:ext cx="128111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070" name="Object 6"/>
          <p:cNvGraphicFramePr>
            <a:graphicFrameLocks noChangeAspect="1"/>
          </p:cNvGraphicFramePr>
          <p:nvPr>
            <p:extLst>
              <p:ext uri="{D42A27DB-BD31-4B8C-83A1-F6EECF244321}">
                <p14:modId xmlns:p14="http://schemas.microsoft.com/office/powerpoint/2010/main" val="2546769861"/>
              </p:ext>
            </p:extLst>
          </p:nvPr>
        </p:nvGraphicFramePr>
        <p:xfrm>
          <a:off x="2097024" y="4800600"/>
          <a:ext cx="7239000" cy="620486"/>
        </p:xfrm>
        <a:graphic>
          <a:graphicData uri="http://schemas.openxmlformats.org/presentationml/2006/ole">
            <mc:AlternateContent xmlns:mc="http://schemas.openxmlformats.org/markup-compatibility/2006">
              <mc:Choice xmlns:v="urn:schemas-microsoft-com:vml" Requires="v">
                <p:oleObj name="Equation" r:id="rId12" imgW="3009900" imgH="254000" progId="Equation.3">
                  <p:embed/>
                </p:oleObj>
              </mc:Choice>
              <mc:Fallback>
                <p:oleObj name="Equation" r:id="rId12" imgW="3009900" imgH="254000" progId="Equation.3">
                  <p:embed/>
                  <p:pic>
                    <p:nvPicPr>
                      <p:cNvPr id="8807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7024" y="4800600"/>
                        <a:ext cx="7239000" cy="620486"/>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CA5B68A5-807D-4C48-8E49-D757B8EAED7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EBD1E3F-99A5-4498-B0A2-C68D9B923A5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75FEBCF-72ED-4F22-9793-F5218BFE68D5}"/>
              </a:ext>
            </a:extLst>
          </p:cNvPr>
          <p:cNvSpPr>
            <a:spLocks noGrp="1"/>
          </p:cNvSpPr>
          <p:nvPr>
            <p:ph type="sldNum" sz="quarter" idx="4"/>
          </p:nvPr>
        </p:nvSpPr>
        <p:spPr/>
        <p:txBody>
          <a:bodyPr/>
          <a:lstStyle/>
          <a:p>
            <a:fld id="{28B83BC3-069B-46AF-A4E6-C99928E1A4FA}" type="slidenum">
              <a:rPr lang="en-US" smtClean="0"/>
              <a:pPr/>
              <a:t>421</a:t>
            </a:fld>
            <a:endParaRPr lang="en-US" dirty="0"/>
          </a:p>
        </p:txBody>
      </p:sp>
    </p:spTree>
    <p:custDataLst>
      <p:tags r:id="rId1"/>
    </p:custDataLst>
    <p:extLst>
      <p:ext uri="{BB962C8B-B14F-4D97-AF65-F5344CB8AC3E}">
        <p14:creationId xmlns:p14="http://schemas.microsoft.com/office/powerpoint/2010/main" val="1791590802"/>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lstStyle/>
          <a:p>
            <a:r>
              <a:rPr lang="en-US" dirty="0"/>
              <a:t>A valid measurement system has low variability in both repeatability and reproducibility so that the total variability observed can reflect the true variability in the objects (parts) being measured.</a:t>
            </a:r>
          </a:p>
          <a:p>
            <a:endParaRPr lang="en-US" dirty="0"/>
          </a:p>
          <a:p>
            <a:endParaRPr lang="en-US" dirty="0"/>
          </a:p>
          <a:p>
            <a:endParaRPr lang="en-US" dirty="0"/>
          </a:p>
          <a:p>
            <a:endParaRPr lang="en-US" dirty="0"/>
          </a:p>
          <a:p>
            <a:endParaRPr lang="en-US" dirty="0"/>
          </a:p>
          <a:p>
            <a:r>
              <a:rPr lang="en-US" dirty="0"/>
              <a:t>Gauge R&amp;R variance reflects the precision level of the measurement system.</a:t>
            </a:r>
          </a:p>
          <a:p>
            <a:endParaRPr lang="en-US" dirty="0"/>
          </a:p>
        </p:txBody>
      </p:sp>
      <p:graphicFrame>
        <p:nvGraphicFramePr>
          <p:cNvPr id="89090" name="Object 2"/>
          <p:cNvGraphicFramePr>
            <a:graphicFrameLocks noChangeAspect="1"/>
          </p:cNvGraphicFramePr>
          <p:nvPr>
            <p:extLst>
              <p:ext uri="{D42A27DB-BD31-4B8C-83A1-F6EECF244321}">
                <p14:modId xmlns:p14="http://schemas.microsoft.com/office/powerpoint/2010/main" val="2527228106"/>
              </p:ext>
            </p:extLst>
          </p:nvPr>
        </p:nvGraphicFramePr>
        <p:xfrm>
          <a:off x="3288506" y="3619500"/>
          <a:ext cx="4668838" cy="533400"/>
        </p:xfrm>
        <a:graphic>
          <a:graphicData uri="http://schemas.openxmlformats.org/presentationml/2006/ole">
            <mc:AlternateContent xmlns:mc="http://schemas.openxmlformats.org/markup-compatibility/2006">
              <mc:Choice xmlns:v="urn:schemas-microsoft-com:vml" Requires="v">
                <p:oleObj name="Equation" r:id="rId4" imgW="2222500" imgH="254000" progId="Equation.3">
                  <p:embed/>
                </p:oleObj>
              </mc:Choice>
              <mc:Fallback>
                <p:oleObj name="Equation" r:id="rId4" imgW="2222500" imgH="254000" progId="Equation.3">
                  <p:embed/>
                  <p:pic>
                    <p:nvPicPr>
                      <p:cNvPr id="890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8506" y="3619500"/>
                        <a:ext cx="466883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9091" name="Object 3"/>
          <p:cNvGraphicFramePr>
            <a:graphicFrameLocks noChangeAspect="1"/>
          </p:cNvGraphicFramePr>
          <p:nvPr>
            <p:extLst>
              <p:ext uri="{D42A27DB-BD31-4B8C-83A1-F6EECF244321}">
                <p14:modId xmlns:p14="http://schemas.microsoft.com/office/powerpoint/2010/main" val="616402280"/>
              </p:ext>
            </p:extLst>
          </p:nvPr>
        </p:nvGraphicFramePr>
        <p:xfrm>
          <a:off x="3288506" y="2590800"/>
          <a:ext cx="4802188" cy="533400"/>
        </p:xfrm>
        <a:graphic>
          <a:graphicData uri="http://schemas.openxmlformats.org/presentationml/2006/ole">
            <mc:AlternateContent xmlns:mc="http://schemas.openxmlformats.org/markup-compatibility/2006">
              <mc:Choice xmlns:v="urn:schemas-microsoft-com:vml" Requires="v">
                <p:oleObj name="Equation" r:id="rId6" imgW="2286000" imgH="254000" progId="Equation.3">
                  <p:embed/>
                </p:oleObj>
              </mc:Choice>
              <mc:Fallback>
                <p:oleObj name="Equation" r:id="rId6" imgW="2286000" imgH="254000" progId="Equation.3">
                  <p:embed/>
                  <p:pic>
                    <p:nvPicPr>
                      <p:cNvPr id="890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8506" y="2590800"/>
                        <a:ext cx="480218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590800" y="3162300"/>
            <a:ext cx="883575" cy="400110"/>
          </a:xfrm>
          <a:prstGeom prst="rect">
            <a:avLst/>
          </a:prstGeom>
          <a:noFill/>
        </p:spPr>
        <p:txBody>
          <a:bodyPr wrap="none" rtlCol="0">
            <a:spAutoFit/>
          </a:bodyPr>
          <a:lstStyle/>
          <a:p>
            <a:r>
              <a:rPr lang="en-US" sz="2000" dirty="0"/>
              <a:t>where</a:t>
            </a:r>
            <a:endParaRPr lang="en-US" dirty="0"/>
          </a:p>
        </p:txBody>
      </p:sp>
      <p:graphicFrame>
        <p:nvGraphicFramePr>
          <p:cNvPr id="89092" name="Object 4"/>
          <p:cNvGraphicFramePr>
            <a:graphicFrameLocks noChangeAspect="1"/>
          </p:cNvGraphicFramePr>
          <p:nvPr>
            <p:extLst>
              <p:ext uri="{D42A27DB-BD31-4B8C-83A1-F6EECF244321}">
                <p14:modId xmlns:p14="http://schemas.microsoft.com/office/powerpoint/2010/main" val="2772470950"/>
              </p:ext>
            </p:extLst>
          </p:nvPr>
        </p:nvGraphicFramePr>
        <p:xfrm>
          <a:off x="3288506" y="5562600"/>
          <a:ext cx="3921125" cy="533400"/>
        </p:xfrm>
        <a:graphic>
          <a:graphicData uri="http://schemas.openxmlformats.org/presentationml/2006/ole">
            <mc:AlternateContent xmlns:mc="http://schemas.openxmlformats.org/markup-compatibility/2006">
              <mc:Choice xmlns:v="urn:schemas-microsoft-com:vml" Requires="v">
                <p:oleObj name="Equation" r:id="rId8" imgW="1866090" imgH="253890" progId="Equation.3">
                  <p:embed/>
                </p:oleObj>
              </mc:Choice>
              <mc:Fallback>
                <p:oleObj name="Equation" r:id="rId8" imgW="1866090" imgH="253890" progId="Equation.3">
                  <p:embed/>
                  <p:pic>
                    <p:nvPicPr>
                      <p:cNvPr id="8909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88506" y="5562600"/>
                        <a:ext cx="3921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01993D00-B8EB-4466-B7D5-8E6735FF785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FD79E9A-41D7-49D5-9A8E-2AFF90E010B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0B38C38-DF0E-467D-BA7C-B11BFE3E4787}"/>
              </a:ext>
            </a:extLst>
          </p:cNvPr>
          <p:cNvSpPr>
            <a:spLocks noGrp="1"/>
          </p:cNvSpPr>
          <p:nvPr>
            <p:ph type="sldNum" sz="quarter" idx="4"/>
          </p:nvPr>
        </p:nvSpPr>
        <p:spPr/>
        <p:txBody>
          <a:bodyPr/>
          <a:lstStyle/>
          <a:p>
            <a:fld id="{28B83BC3-069B-46AF-A4E6-C99928E1A4FA}" type="slidenum">
              <a:rPr lang="en-US" smtClean="0"/>
              <a:pPr/>
              <a:t>422</a:t>
            </a:fld>
            <a:endParaRPr lang="en-US" dirty="0"/>
          </a:p>
        </p:txBody>
      </p:sp>
    </p:spTree>
    <p:custDataLst>
      <p:tags r:id="rId1"/>
    </p:custDataLst>
    <p:extLst>
      <p:ext uri="{BB962C8B-B14F-4D97-AF65-F5344CB8AC3E}">
        <p14:creationId xmlns:p14="http://schemas.microsoft.com/office/powerpoint/2010/main" val="3000521770"/>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Variation Components</a:t>
            </a:r>
          </a:p>
        </p:txBody>
      </p:sp>
      <p:graphicFrame>
        <p:nvGraphicFramePr>
          <p:cNvPr id="92163" name="Object 3"/>
          <p:cNvGraphicFramePr>
            <a:graphicFrameLocks noChangeAspect="1"/>
          </p:cNvGraphicFramePr>
          <p:nvPr>
            <p:extLst>
              <p:ext uri="{D42A27DB-BD31-4B8C-83A1-F6EECF244321}">
                <p14:modId xmlns:p14="http://schemas.microsoft.com/office/powerpoint/2010/main" val="1285132353"/>
              </p:ext>
            </p:extLst>
          </p:nvPr>
        </p:nvGraphicFramePr>
        <p:xfrm>
          <a:off x="2455973" y="1828801"/>
          <a:ext cx="3425825" cy="523875"/>
        </p:xfrm>
        <a:graphic>
          <a:graphicData uri="http://schemas.openxmlformats.org/presentationml/2006/ole">
            <mc:AlternateContent xmlns:mc="http://schemas.openxmlformats.org/markup-compatibility/2006">
              <mc:Choice xmlns:v="urn:schemas-microsoft-com:vml" Requires="v">
                <p:oleObj name="Equation" r:id="rId4" imgW="1498600" imgH="228600" progId="Equation.3">
                  <p:embed/>
                </p:oleObj>
              </mc:Choice>
              <mc:Fallback>
                <p:oleObj name="Equation" r:id="rId4" imgW="1498600" imgH="228600" progId="Equation.3">
                  <p:embed/>
                  <p:pic>
                    <p:nvPicPr>
                      <p:cNvPr id="921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5973" y="1828801"/>
                        <a:ext cx="3425825" cy="523875"/>
                      </a:xfrm>
                      <a:prstGeom prst="rect">
                        <a:avLst/>
                      </a:prstGeom>
                      <a:noFill/>
                    </p:spPr>
                  </p:pic>
                </p:oleObj>
              </mc:Fallback>
            </mc:AlternateContent>
          </a:graphicData>
        </a:graphic>
      </p:graphicFrame>
      <p:graphicFrame>
        <p:nvGraphicFramePr>
          <p:cNvPr id="92164" name="Object 4"/>
          <p:cNvGraphicFramePr>
            <a:graphicFrameLocks noChangeAspect="1"/>
          </p:cNvGraphicFramePr>
          <p:nvPr>
            <p:extLst>
              <p:ext uri="{D42A27DB-BD31-4B8C-83A1-F6EECF244321}">
                <p14:modId xmlns:p14="http://schemas.microsoft.com/office/powerpoint/2010/main" val="3079049693"/>
              </p:ext>
            </p:extLst>
          </p:nvPr>
        </p:nvGraphicFramePr>
        <p:xfrm>
          <a:off x="2455972" y="2462213"/>
          <a:ext cx="4762500" cy="554037"/>
        </p:xfrm>
        <a:graphic>
          <a:graphicData uri="http://schemas.openxmlformats.org/presentationml/2006/ole">
            <mc:AlternateContent xmlns:mc="http://schemas.openxmlformats.org/markup-compatibility/2006">
              <mc:Choice xmlns:v="urn:schemas-microsoft-com:vml" Requires="v">
                <p:oleObj name="Equation" r:id="rId6" imgW="2082800" imgH="241300" progId="Equation.3">
                  <p:embed/>
                </p:oleObj>
              </mc:Choice>
              <mc:Fallback>
                <p:oleObj name="Equation" r:id="rId6" imgW="2082800" imgH="241300" progId="Equation.3">
                  <p:embed/>
                  <p:pic>
                    <p:nvPicPr>
                      <p:cNvPr id="921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55972" y="2462213"/>
                        <a:ext cx="4762500" cy="554037"/>
                      </a:xfrm>
                      <a:prstGeom prst="rect">
                        <a:avLst/>
                      </a:prstGeom>
                      <a:noFill/>
                    </p:spPr>
                  </p:pic>
                </p:oleObj>
              </mc:Fallback>
            </mc:AlternateContent>
          </a:graphicData>
        </a:graphic>
      </p:graphicFrame>
      <p:graphicFrame>
        <p:nvGraphicFramePr>
          <p:cNvPr id="92165" name="Object 5"/>
          <p:cNvGraphicFramePr>
            <a:graphicFrameLocks noChangeAspect="1"/>
          </p:cNvGraphicFramePr>
          <p:nvPr>
            <p:extLst>
              <p:ext uri="{D42A27DB-BD31-4B8C-83A1-F6EECF244321}">
                <p14:modId xmlns:p14="http://schemas.microsoft.com/office/powerpoint/2010/main" val="522230837"/>
              </p:ext>
            </p:extLst>
          </p:nvPr>
        </p:nvGraphicFramePr>
        <p:xfrm>
          <a:off x="2455972" y="3125786"/>
          <a:ext cx="5110162" cy="554038"/>
        </p:xfrm>
        <a:graphic>
          <a:graphicData uri="http://schemas.openxmlformats.org/presentationml/2006/ole">
            <mc:AlternateContent xmlns:mc="http://schemas.openxmlformats.org/markup-compatibility/2006">
              <mc:Choice xmlns:v="urn:schemas-microsoft-com:vml" Requires="v">
                <p:oleObj name="Equation" r:id="rId8" imgW="2235200" imgH="241300" progId="Equation.3">
                  <p:embed/>
                </p:oleObj>
              </mc:Choice>
              <mc:Fallback>
                <p:oleObj name="Equation" r:id="rId8" imgW="2235200" imgH="241300" progId="Equation.3">
                  <p:embed/>
                  <p:pic>
                    <p:nvPicPr>
                      <p:cNvPr id="9216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55972" y="3125786"/>
                        <a:ext cx="5110162" cy="554038"/>
                      </a:xfrm>
                      <a:prstGeom prst="rect">
                        <a:avLst/>
                      </a:prstGeom>
                      <a:noFill/>
                    </p:spPr>
                  </p:pic>
                </p:oleObj>
              </mc:Fallback>
            </mc:AlternateContent>
          </a:graphicData>
        </a:graphic>
      </p:graphicFrame>
      <p:graphicFrame>
        <p:nvGraphicFramePr>
          <p:cNvPr id="92166" name="Object 6"/>
          <p:cNvGraphicFramePr>
            <a:graphicFrameLocks noChangeAspect="1"/>
          </p:cNvGraphicFramePr>
          <p:nvPr>
            <p:extLst>
              <p:ext uri="{D42A27DB-BD31-4B8C-83A1-F6EECF244321}">
                <p14:modId xmlns:p14="http://schemas.microsoft.com/office/powerpoint/2010/main" val="2513698746"/>
              </p:ext>
            </p:extLst>
          </p:nvPr>
        </p:nvGraphicFramePr>
        <p:xfrm>
          <a:off x="2455973" y="3789362"/>
          <a:ext cx="3571875" cy="554038"/>
        </p:xfrm>
        <a:graphic>
          <a:graphicData uri="http://schemas.openxmlformats.org/presentationml/2006/ole">
            <mc:AlternateContent xmlns:mc="http://schemas.openxmlformats.org/markup-compatibility/2006">
              <mc:Choice xmlns:v="urn:schemas-microsoft-com:vml" Requires="v">
                <p:oleObj name="Equation" r:id="rId10" imgW="1562100" imgH="241300" progId="Equation.3">
                  <p:embed/>
                </p:oleObj>
              </mc:Choice>
              <mc:Fallback>
                <p:oleObj name="Equation" r:id="rId10" imgW="1562100" imgH="241300" progId="Equation.3">
                  <p:embed/>
                  <p:pic>
                    <p:nvPicPr>
                      <p:cNvPr id="92166"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5973" y="3789362"/>
                        <a:ext cx="3571875" cy="554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438401" y="4495800"/>
            <a:ext cx="813043" cy="369332"/>
          </a:xfrm>
          <a:prstGeom prst="rect">
            <a:avLst/>
          </a:prstGeom>
          <a:noFill/>
        </p:spPr>
        <p:txBody>
          <a:bodyPr wrap="none" rtlCol="0">
            <a:spAutoFit/>
          </a:bodyPr>
          <a:lstStyle/>
          <a:p>
            <a:r>
              <a:rPr lang="en-US" dirty="0"/>
              <a:t>where</a:t>
            </a:r>
          </a:p>
        </p:txBody>
      </p:sp>
      <p:graphicFrame>
        <p:nvGraphicFramePr>
          <p:cNvPr id="92167" name="Object 7"/>
          <p:cNvGraphicFramePr>
            <a:graphicFrameLocks noChangeAspect="1"/>
          </p:cNvGraphicFramePr>
          <p:nvPr>
            <p:extLst>
              <p:ext uri="{D42A27DB-BD31-4B8C-83A1-F6EECF244321}">
                <p14:modId xmlns:p14="http://schemas.microsoft.com/office/powerpoint/2010/main" val="393288776"/>
              </p:ext>
            </p:extLst>
          </p:nvPr>
        </p:nvGraphicFramePr>
        <p:xfrm>
          <a:off x="2455972" y="4794507"/>
          <a:ext cx="6569777" cy="729734"/>
        </p:xfrm>
        <a:graphic>
          <a:graphicData uri="http://schemas.openxmlformats.org/presentationml/2006/ole">
            <mc:AlternateContent xmlns:mc="http://schemas.openxmlformats.org/markup-compatibility/2006">
              <mc:Choice xmlns:v="urn:schemas-microsoft-com:vml" Requires="v">
                <p:oleObj name="Equation" r:id="rId12" imgW="2286000" imgH="254000" progId="Equation.3">
                  <p:embed/>
                </p:oleObj>
              </mc:Choice>
              <mc:Fallback>
                <p:oleObj name="Equation" r:id="rId12" imgW="2286000" imgH="254000" progId="Equation.3">
                  <p:embed/>
                  <p:pic>
                    <p:nvPicPr>
                      <p:cNvPr id="92167"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55972" y="4794507"/>
                        <a:ext cx="6569777" cy="729734"/>
                      </a:xfrm>
                      <a:prstGeom prst="rect">
                        <a:avLst/>
                      </a:prstGeom>
                      <a:noFill/>
                    </p:spPr>
                  </p:pic>
                </p:oleObj>
              </mc:Fallback>
            </mc:AlternateContent>
          </a:graphicData>
        </a:graphic>
      </p:graphicFrame>
      <p:sp>
        <p:nvSpPr>
          <p:cNvPr id="12" name="TextBox 11"/>
          <p:cNvSpPr txBox="1"/>
          <p:nvPr/>
        </p:nvSpPr>
        <p:spPr>
          <a:xfrm>
            <a:off x="1092890" y="5524241"/>
            <a:ext cx="9295940" cy="646331"/>
          </a:xfrm>
          <a:prstGeom prst="rect">
            <a:avLst/>
          </a:prstGeom>
          <a:noFill/>
        </p:spPr>
        <p:txBody>
          <a:bodyPr wrap="square" rtlCol="0">
            <a:spAutoFit/>
          </a:bodyPr>
          <a:lstStyle/>
          <a:p>
            <a:endParaRPr lang="en-US" dirty="0"/>
          </a:p>
          <a:p>
            <a:r>
              <a:rPr lang="en-US" dirty="0"/>
              <a:t>Z</a:t>
            </a:r>
            <a:r>
              <a:rPr lang="en-US" baseline="-25000" dirty="0"/>
              <a:t>0</a:t>
            </a:r>
            <a:r>
              <a:rPr lang="en-US" dirty="0"/>
              <a:t> is a sigma multiplier that assumes a specific confidence level in the spread of the data. </a:t>
            </a:r>
          </a:p>
        </p:txBody>
      </p:sp>
      <p:sp>
        <p:nvSpPr>
          <p:cNvPr id="9" name="Date Placeholder 8">
            <a:extLst>
              <a:ext uri="{FF2B5EF4-FFF2-40B4-BE49-F238E27FC236}">
                <a16:creationId xmlns:a16="http://schemas.microsoft.com/office/drawing/2014/main" id="{68CC0050-71B9-400F-A2B4-7B2CE9BDBC2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C577211-BB0C-4B5F-8F1E-D78AC211874E}"/>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1C33A2D2-E8DA-4893-973C-33A49B8A5902}"/>
              </a:ext>
            </a:extLst>
          </p:cNvPr>
          <p:cNvSpPr>
            <a:spLocks noGrp="1"/>
          </p:cNvSpPr>
          <p:nvPr>
            <p:ph type="sldNum" sz="quarter" idx="4"/>
          </p:nvPr>
        </p:nvSpPr>
        <p:spPr/>
        <p:txBody>
          <a:bodyPr/>
          <a:lstStyle/>
          <a:p>
            <a:fld id="{28B83BC3-069B-46AF-A4E6-C99928E1A4FA}" type="slidenum">
              <a:rPr lang="en-US" smtClean="0"/>
              <a:pPr/>
              <a:t>423</a:t>
            </a:fld>
            <a:endParaRPr lang="en-US" dirty="0"/>
          </a:p>
        </p:txBody>
      </p:sp>
    </p:spTree>
    <p:custDataLst>
      <p:tags r:id="rId1"/>
    </p:custDataLst>
    <p:extLst>
      <p:ext uri="{BB962C8B-B14F-4D97-AF65-F5344CB8AC3E}">
        <p14:creationId xmlns:p14="http://schemas.microsoft.com/office/powerpoint/2010/main" val="3101467908"/>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Gauge R&amp;R</a:t>
            </a:r>
          </a:p>
        </p:txBody>
      </p:sp>
      <p:sp>
        <p:nvSpPr>
          <p:cNvPr id="3" name="Content Placeholder 2"/>
          <p:cNvSpPr>
            <a:spLocks noGrp="1"/>
          </p:cNvSpPr>
          <p:nvPr>
            <p:ph idx="1"/>
          </p:nvPr>
        </p:nvSpPr>
        <p:spPr/>
        <p:txBody>
          <a:bodyPr>
            <a:normAutofit/>
          </a:bodyPr>
          <a:lstStyle/>
          <a:p>
            <a:r>
              <a:rPr lang="en-US" dirty="0"/>
              <a:t>The percentage of variation R&amp;R contributes to the total variation in the measurement:</a:t>
            </a:r>
          </a:p>
          <a:p>
            <a:endParaRPr lang="en-US" dirty="0"/>
          </a:p>
          <a:p>
            <a:pPr marL="114300" indent="0">
              <a:buNone/>
            </a:pPr>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82807098"/>
              </p:ext>
            </p:extLst>
          </p:nvPr>
        </p:nvGraphicFramePr>
        <p:xfrm>
          <a:off x="2643631" y="2261348"/>
          <a:ext cx="5433569" cy="886968"/>
        </p:xfrm>
        <a:graphic>
          <a:graphicData uri="http://schemas.openxmlformats.org/presentationml/2006/ole">
            <mc:AlternateContent xmlns:mc="http://schemas.openxmlformats.org/markup-compatibility/2006">
              <mc:Choice xmlns:v="urn:schemas-microsoft-com:vml" Requires="v">
                <p:oleObj name="Equation" r:id="rId4" imgW="2603160" imgH="431640" progId="Equation.3">
                  <p:embed/>
                </p:oleObj>
              </mc:Choice>
              <mc:Fallback>
                <p:oleObj name="Equation" r:id="rId4" imgW="2603160" imgH="431640" progId="Equation.3">
                  <p:embed/>
                  <p:pic>
                    <p:nvPicPr>
                      <p:cNvPr id="5" name="Object 4"/>
                      <p:cNvPicPr>
                        <a:picLocks noChangeAspect="1" noChangeArrowheads="1"/>
                      </p:cNvPicPr>
                      <p:nvPr/>
                    </p:nvPicPr>
                    <p:blipFill>
                      <a:blip r:embed="rId5"/>
                      <a:srcRect/>
                      <a:stretch>
                        <a:fillRect/>
                      </a:stretch>
                    </p:blipFill>
                    <p:spPr bwMode="auto">
                      <a:xfrm>
                        <a:off x="2643631" y="2261348"/>
                        <a:ext cx="5433569" cy="886968"/>
                      </a:xfrm>
                      <a:prstGeom prst="rect">
                        <a:avLst/>
                      </a:prstGeom>
                      <a:noFill/>
                    </p:spPr>
                  </p:pic>
                </p:oleObj>
              </mc:Fallback>
            </mc:AlternateContent>
          </a:graphicData>
        </a:graphic>
      </p:graphicFrame>
      <p:sp>
        <p:nvSpPr>
          <p:cNvPr id="9" name="TextBox 8"/>
          <p:cNvSpPr txBox="1"/>
          <p:nvPr/>
        </p:nvSpPr>
        <p:spPr>
          <a:xfrm>
            <a:off x="1830588" y="3549861"/>
            <a:ext cx="813043" cy="369332"/>
          </a:xfrm>
          <a:prstGeom prst="rect">
            <a:avLst/>
          </a:prstGeom>
          <a:noFill/>
        </p:spPr>
        <p:txBody>
          <a:bodyPr wrap="none" rtlCol="0">
            <a:spAutoFit/>
          </a:bodyPr>
          <a:lstStyle/>
          <a:p>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00785045"/>
              </p:ext>
            </p:extLst>
          </p:nvPr>
        </p:nvGraphicFramePr>
        <p:xfrm>
          <a:off x="2643631" y="3377911"/>
          <a:ext cx="6477000" cy="713232"/>
        </p:xfrm>
        <a:graphic>
          <a:graphicData uri="http://schemas.openxmlformats.org/presentationml/2006/ole">
            <mc:AlternateContent xmlns:mc="http://schemas.openxmlformats.org/markup-compatibility/2006">
              <mc:Choice xmlns:v="urn:schemas-microsoft-com:vml" Requires="v">
                <p:oleObj name="Equation" r:id="rId6" imgW="2743200" imgH="304800" progId="Equation.3">
                  <p:embed/>
                </p:oleObj>
              </mc:Choice>
              <mc:Fallback>
                <p:oleObj name="Equation" r:id="rId6" imgW="2743200" imgH="3048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43631" y="3377911"/>
                        <a:ext cx="6477000" cy="713232"/>
                      </a:xfrm>
                      <a:prstGeom prst="rect">
                        <a:avLst/>
                      </a:prstGeom>
                      <a:noFill/>
                    </p:spPr>
                  </p:pic>
                </p:oleObj>
              </mc:Fallback>
            </mc:AlternateContent>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3046469380"/>
              </p:ext>
            </p:extLst>
          </p:nvPr>
        </p:nvGraphicFramePr>
        <p:xfrm>
          <a:off x="1449324" y="4378383"/>
          <a:ext cx="8534400" cy="1758834"/>
        </p:xfrm>
        <a:graphic>
          <a:graphicData uri="http://schemas.openxmlformats.org/drawingml/2006/table">
            <a:tbl>
              <a:tblPr firstRow="1" firstCol="1" bandRow="1"/>
              <a:tblGrid>
                <a:gridCol w="2514600">
                  <a:extLst>
                    <a:ext uri="{9D8B030D-6E8A-4147-A177-3AD203B41FA5}">
                      <a16:colId xmlns:a16="http://schemas.microsoft.com/office/drawing/2014/main" val="20000"/>
                    </a:ext>
                  </a:extLst>
                </a:gridCol>
                <a:gridCol w="1783495">
                  <a:extLst>
                    <a:ext uri="{9D8B030D-6E8A-4147-A177-3AD203B41FA5}">
                      <a16:colId xmlns:a16="http://schemas.microsoft.com/office/drawing/2014/main" val="20001"/>
                    </a:ext>
                  </a:extLst>
                </a:gridCol>
                <a:gridCol w="1927718">
                  <a:extLst>
                    <a:ext uri="{9D8B030D-6E8A-4147-A177-3AD203B41FA5}">
                      <a16:colId xmlns:a16="http://schemas.microsoft.com/office/drawing/2014/main" val="20002"/>
                    </a:ext>
                  </a:extLst>
                </a:gridCol>
                <a:gridCol w="2308587">
                  <a:extLst>
                    <a:ext uri="{9D8B030D-6E8A-4147-A177-3AD203B41FA5}">
                      <a16:colId xmlns:a16="http://schemas.microsoft.com/office/drawing/2014/main" val="20003"/>
                    </a:ext>
                  </a:extLst>
                </a:gridCol>
              </a:tblGrid>
              <a:tr h="53340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Measurement System</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Study Var.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 Contribution</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nSpc>
                          <a:spcPct val="111000"/>
                        </a:lnSpc>
                        <a:spcBef>
                          <a:spcPts val="0"/>
                        </a:spcBef>
                        <a:spcAft>
                          <a:spcPts val="0"/>
                        </a:spcAft>
                      </a:pPr>
                      <a:r>
                        <a:rPr lang="en-US" sz="1600" b="1" kern="1200" dirty="0">
                          <a:solidFill>
                            <a:srgbClr val="000000"/>
                          </a:solidFill>
                          <a:effectLst/>
                          <a:latin typeface="+mn-lt"/>
                          <a:ea typeface="Times New Roman" panose="02020603050405020304" pitchFamily="18" charset="0"/>
                          <a:cs typeface="Arial" panose="020B0604020202020204" pitchFamily="34" charset="0"/>
                        </a:rPr>
                        <a:t>Distinct Categories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0"/>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or Less</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5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Marginal</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10% - 30%</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1% - 9%</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 </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08478">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Unacceptable</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30% or Greater</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a:solidFill>
                            <a:srgbClr val="000000"/>
                          </a:solidFill>
                          <a:effectLst/>
                          <a:latin typeface="+mn-lt"/>
                          <a:ea typeface="Times New Roman" panose="02020603050405020304" pitchFamily="18" charset="0"/>
                          <a:cs typeface="Arial" panose="020B0604020202020204" pitchFamily="34" charset="0"/>
                        </a:rPr>
                        <a:t>9% or Greater</a:t>
                      </a:r>
                      <a:endParaRPr lang="en-US" sz="120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228600" marR="0" algn="l">
                        <a:lnSpc>
                          <a:spcPct val="111000"/>
                        </a:lnSpc>
                        <a:spcBef>
                          <a:spcPts val="0"/>
                        </a:spcBef>
                        <a:spcAft>
                          <a:spcPts val="0"/>
                        </a:spcAft>
                      </a:pPr>
                      <a:r>
                        <a:rPr lang="en-US" sz="1400" kern="1200" dirty="0">
                          <a:solidFill>
                            <a:srgbClr val="000000"/>
                          </a:solidFill>
                          <a:effectLst/>
                          <a:latin typeface="+mn-lt"/>
                          <a:ea typeface="Times New Roman" panose="02020603050405020304" pitchFamily="18" charset="0"/>
                          <a:cs typeface="Arial" panose="020B0604020202020204" pitchFamily="34" charset="0"/>
                        </a:rPr>
                        <a:t>Less than 5</a:t>
                      </a:r>
                      <a:endParaRPr lang="en-US" sz="1200" dirty="0">
                        <a:effectLst/>
                        <a:latin typeface="+mn-lt"/>
                        <a:ea typeface="Calibri" panose="020F0502020204030204" pitchFamily="34" charset="0"/>
                        <a:cs typeface="Times New Roman" panose="02020603050405020304" pitchFamily="18" charset="0"/>
                      </a:endParaRPr>
                    </a:p>
                  </a:txBody>
                  <a:tcPr marL="68580" marR="68580"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2" name="Date Placeholder 11">
            <a:extLst>
              <a:ext uri="{FF2B5EF4-FFF2-40B4-BE49-F238E27FC236}">
                <a16:creationId xmlns:a16="http://schemas.microsoft.com/office/drawing/2014/main" id="{A5E0B1FD-6065-465D-808C-EC00F1D1394F}"/>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BEBE551C-4759-4386-86FF-C66F10A5EDC5}"/>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F65B09B2-EE94-4D1B-B638-9E09780D3A1D}"/>
              </a:ext>
            </a:extLst>
          </p:cNvPr>
          <p:cNvSpPr>
            <a:spLocks noGrp="1"/>
          </p:cNvSpPr>
          <p:nvPr>
            <p:ph type="sldNum" sz="quarter" idx="4"/>
          </p:nvPr>
        </p:nvSpPr>
        <p:spPr/>
        <p:txBody>
          <a:bodyPr/>
          <a:lstStyle/>
          <a:p>
            <a:fld id="{28B83BC3-069B-46AF-A4E6-C99928E1A4FA}" type="slidenum">
              <a:rPr lang="en-US" smtClean="0"/>
              <a:pPr/>
              <a:t>424</a:t>
            </a:fld>
            <a:endParaRPr lang="en-US" dirty="0"/>
          </a:p>
        </p:txBody>
      </p:sp>
    </p:spTree>
    <p:custDataLst>
      <p:tags r:id="rId1"/>
    </p:custDataLst>
    <p:extLst>
      <p:ext uri="{BB962C8B-B14F-4D97-AF65-F5344CB8AC3E}">
        <p14:creationId xmlns:p14="http://schemas.microsoft.com/office/powerpoint/2010/main" val="3780909678"/>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2.3.4 Variable and Attribute MSA</a:t>
            </a:r>
          </a:p>
        </p:txBody>
      </p:sp>
      <p:sp>
        <p:nvSpPr>
          <p:cNvPr id="8" name="Date Placeholder 7">
            <a:extLst>
              <a:ext uri="{FF2B5EF4-FFF2-40B4-BE49-F238E27FC236}">
                <a16:creationId xmlns:a16="http://schemas.microsoft.com/office/drawing/2014/main" id="{D3C021BC-A80E-459C-865C-2C9C53C134D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87647C1-F685-4BA1-BD50-7BAF4CE63AF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47630B7-EB6A-4F9C-85AB-160562BDA93B}"/>
              </a:ext>
            </a:extLst>
          </p:cNvPr>
          <p:cNvSpPr>
            <a:spLocks noGrp="1"/>
          </p:cNvSpPr>
          <p:nvPr>
            <p:ph type="sldNum" sz="quarter" idx="4"/>
          </p:nvPr>
        </p:nvSpPr>
        <p:spPr/>
        <p:txBody>
          <a:bodyPr/>
          <a:lstStyle/>
          <a:p>
            <a:fld id="{28B83BC3-069B-46AF-A4E6-C99928E1A4FA}" type="slidenum">
              <a:rPr lang="en-US" smtClean="0"/>
              <a:pPr/>
              <a:t>425</a:t>
            </a:fld>
            <a:endParaRPr lang="en-US" dirty="0"/>
          </a:p>
        </p:txBody>
      </p:sp>
    </p:spTree>
    <p:custDataLst>
      <p:tags r:id="rId1"/>
    </p:custDataLst>
    <p:extLst>
      <p:ext uri="{BB962C8B-B14F-4D97-AF65-F5344CB8AC3E}">
        <p14:creationId xmlns:p14="http://schemas.microsoft.com/office/powerpoint/2010/main" val="2709892680"/>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Variable Gage R&amp;R</a:t>
            </a:r>
          </a:p>
        </p:txBody>
      </p:sp>
      <p:sp>
        <p:nvSpPr>
          <p:cNvPr id="10" name="Content Placeholder 9"/>
          <p:cNvSpPr>
            <a:spLocks noGrp="1"/>
          </p:cNvSpPr>
          <p:nvPr>
            <p:ph idx="1"/>
          </p:nvPr>
        </p:nvSpPr>
        <p:spPr/>
        <p:txBody>
          <a:bodyPr/>
          <a:lstStyle/>
          <a:p>
            <a:r>
              <a:rPr lang="en-US" dirty="0"/>
              <a:t>Whenever something is measured repeatedly or by different people or processes, the results of the measurements will vary. Variation comes from two primary sources: </a:t>
            </a:r>
          </a:p>
          <a:p>
            <a:pPr marL="868680" lvl="1" indent="-457200">
              <a:buFont typeface="+mj-lt"/>
              <a:buAutoNum type="arabicPeriod"/>
            </a:pPr>
            <a:r>
              <a:rPr lang="en-US" dirty="0"/>
              <a:t>Differences between the parts being measured</a:t>
            </a:r>
          </a:p>
          <a:p>
            <a:pPr marL="868680" lvl="1" indent="-457200">
              <a:buFont typeface="+mj-lt"/>
              <a:buAutoNum type="arabicPeriod"/>
            </a:pPr>
            <a:r>
              <a:rPr lang="en-US" dirty="0"/>
              <a:t>The measurement system.</a:t>
            </a:r>
          </a:p>
          <a:p>
            <a:endParaRPr lang="en-US" dirty="0"/>
          </a:p>
          <a:p>
            <a:r>
              <a:rPr lang="en-US" dirty="0"/>
              <a:t> We can use a gage R&amp;R to conduct a measurement system analysis to determine what portion of the variability comes from the parts and what portion comes from the measurement system.</a:t>
            </a:r>
          </a:p>
          <a:p>
            <a:endParaRPr lang="en-US" dirty="0"/>
          </a:p>
          <a:p>
            <a:r>
              <a:rPr lang="en-US" dirty="0"/>
              <a:t> There are key study results that help us determine the components of variation within our measurement system. </a:t>
            </a:r>
          </a:p>
          <a:p>
            <a:endParaRPr lang="en-US" dirty="0"/>
          </a:p>
        </p:txBody>
      </p:sp>
      <p:sp>
        <p:nvSpPr>
          <p:cNvPr id="8" name="Date Placeholder 7">
            <a:extLst>
              <a:ext uri="{FF2B5EF4-FFF2-40B4-BE49-F238E27FC236}">
                <a16:creationId xmlns:a16="http://schemas.microsoft.com/office/drawing/2014/main" id="{D4D7A762-E818-4E96-96E0-C0B5A364EE8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8A54C77-64ED-482D-96FA-23C1E2E357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225AC3-C987-4634-AAE3-501814FF387D}"/>
              </a:ext>
            </a:extLst>
          </p:cNvPr>
          <p:cNvSpPr>
            <a:spLocks noGrp="1"/>
          </p:cNvSpPr>
          <p:nvPr>
            <p:ph type="sldNum" sz="quarter" idx="4"/>
          </p:nvPr>
        </p:nvSpPr>
        <p:spPr/>
        <p:txBody>
          <a:bodyPr/>
          <a:lstStyle/>
          <a:p>
            <a:fld id="{28B83BC3-069B-46AF-A4E6-C99928E1A4FA}" type="slidenum">
              <a:rPr lang="en-US" smtClean="0"/>
              <a:pPr/>
              <a:t>426</a:t>
            </a:fld>
            <a:endParaRPr lang="en-US" dirty="0"/>
          </a:p>
        </p:txBody>
      </p:sp>
    </p:spTree>
    <p:custDataLst>
      <p:tags r:id="rId1"/>
    </p:custDataLst>
    <p:extLst>
      <p:ext uri="{BB962C8B-B14F-4D97-AF65-F5344CB8AC3E}">
        <p14:creationId xmlns:p14="http://schemas.microsoft.com/office/powerpoint/2010/main" val="1304836611"/>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Measures of a Variable Gage R&amp;R</a:t>
            </a:r>
          </a:p>
        </p:txBody>
      </p:sp>
      <p:sp>
        <p:nvSpPr>
          <p:cNvPr id="3" name="Content Placeholder 2"/>
          <p:cNvSpPr>
            <a:spLocks noGrp="1"/>
          </p:cNvSpPr>
          <p:nvPr>
            <p:ph idx="1"/>
          </p:nvPr>
        </p:nvSpPr>
        <p:spPr/>
        <p:txBody>
          <a:bodyPr>
            <a:normAutofit lnSpcReduction="10000"/>
          </a:bodyPr>
          <a:lstStyle/>
          <a:p>
            <a:r>
              <a:rPr lang="en-US" dirty="0"/>
              <a:t>%Contribution: The percent of contribution for a source is 100 times the variance component for that source divided by the total variance.</a:t>
            </a:r>
          </a:p>
          <a:p>
            <a:endParaRPr lang="en-US" dirty="0"/>
          </a:p>
          <a:p>
            <a:r>
              <a:rPr lang="en-US" dirty="0"/>
              <a:t>%Study </a:t>
            </a:r>
            <a:r>
              <a:rPr lang="en-US" dirty="0" err="1"/>
              <a:t>Var</a:t>
            </a:r>
            <a:r>
              <a:rPr lang="en-US" dirty="0"/>
              <a:t> (6*SD): The percent of study variation for a source is 100 times the study variation for that source divided by the total variation. </a:t>
            </a:r>
          </a:p>
          <a:p>
            <a:endParaRPr lang="en-US" dirty="0"/>
          </a:p>
          <a:p>
            <a:r>
              <a:rPr lang="en-US" dirty="0"/>
              <a:t> %Tolerance (SV/Tolerance): The percent of spec range taken up by the total width of the distribution of the data based on variation from that source.</a:t>
            </a:r>
          </a:p>
          <a:p>
            <a:endParaRPr lang="en-US" dirty="0"/>
          </a:p>
          <a:p>
            <a:r>
              <a:rPr lang="en-US" dirty="0"/>
              <a:t> Distinct Categories: The number of distinct categories of parts that the measurement system is able to distinguish. If a measurement system is not capable of distinguishing at least five types of parts, it is probably not adequate.</a:t>
            </a:r>
          </a:p>
          <a:p>
            <a:endParaRPr lang="en-US" dirty="0"/>
          </a:p>
        </p:txBody>
      </p:sp>
      <p:sp>
        <p:nvSpPr>
          <p:cNvPr id="9" name="Date Placeholder 8">
            <a:extLst>
              <a:ext uri="{FF2B5EF4-FFF2-40B4-BE49-F238E27FC236}">
                <a16:creationId xmlns:a16="http://schemas.microsoft.com/office/drawing/2014/main" id="{B794FD89-352E-48E9-97DC-380370832E2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A58239-F945-4DB4-A672-B8AC7076F6F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FBE2F6A-9BF6-4B38-8AC0-19200AC9C43F}"/>
              </a:ext>
            </a:extLst>
          </p:cNvPr>
          <p:cNvSpPr>
            <a:spLocks noGrp="1"/>
          </p:cNvSpPr>
          <p:nvPr>
            <p:ph type="sldNum" sz="quarter" idx="4"/>
          </p:nvPr>
        </p:nvSpPr>
        <p:spPr/>
        <p:txBody>
          <a:bodyPr/>
          <a:lstStyle/>
          <a:p>
            <a:fld id="{28B83BC3-069B-46AF-A4E6-C99928E1A4FA}" type="slidenum">
              <a:rPr lang="en-US" smtClean="0"/>
              <a:pPr/>
              <a:t>427</a:t>
            </a:fld>
            <a:endParaRPr lang="en-US" dirty="0"/>
          </a:p>
        </p:txBody>
      </p:sp>
    </p:spTree>
    <p:custDataLst>
      <p:tags r:id="rId1"/>
    </p:custDataLst>
    <p:extLst>
      <p:ext uri="{BB962C8B-B14F-4D97-AF65-F5344CB8AC3E}">
        <p14:creationId xmlns:p14="http://schemas.microsoft.com/office/powerpoint/2010/main" val="1280837728"/>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Variable Gage R&amp;R Guidelines (AIAG)</a:t>
            </a:r>
          </a:p>
        </p:txBody>
      </p:sp>
      <p:sp>
        <p:nvSpPr>
          <p:cNvPr id="2" name="Content Placeholder 1"/>
          <p:cNvSpPr>
            <a:spLocks noGrp="1"/>
          </p:cNvSpPr>
          <p:nvPr>
            <p:ph idx="1"/>
          </p:nvPr>
        </p:nvSpPr>
        <p:spPr/>
        <p:txBody>
          <a:bodyPr>
            <a:normAutofit/>
          </a:bodyPr>
          <a:lstStyle/>
          <a:p>
            <a:r>
              <a:rPr lang="en-US" b="1" dirty="0"/>
              <a:t>Percent Tolerance and Percent Study Variation</a:t>
            </a:r>
          </a:p>
          <a:p>
            <a:pPr lvl="1"/>
            <a:r>
              <a:rPr lang="en-US" dirty="0"/>
              <a:t>10% or less – Acceptable</a:t>
            </a:r>
          </a:p>
          <a:p>
            <a:pPr lvl="1"/>
            <a:r>
              <a:rPr lang="en-US" dirty="0"/>
              <a:t>10% to 30% – Marginal</a:t>
            </a:r>
          </a:p>
          <a:p>
            <a:pPr lvl="1"/>
            <a:r>
              <a:rPr lang="en-US" dirty="0"/>
              <a:t>30% or greater – Unacceptable</a:t>
            </a:r>
          </a:p>
          <a:p>
            <a:endParaRPr lang="en-US" dirty="0"/>
          </a:p>
          <a:p>
            <a:r>
              <a:rPr lang="en-US" b="1" dirty="0"/>
              <a:t>Percent Contribution</a:t>
            </a:r>
          </a:p>
          <a:p>
            <a:pPr lvl="1"/>
            <a:r>
              <a:rPr lang="en-US" dirty="0"/>
              <a:t>1% or less – Acceptable</a:t>
            </a:r>
          </a:p>
          <a:p>
            <a:pPr lvl="1"/>
            <a:r>
              <a:rPr lang="en-US" dirty="0"/>
              <a:t>1% to 9% – Marginal</a:t>
            </a:r>
          </a:p>
          <a:p>
            <a:pPr lvl="1"/>
            <a:r>
              <a:rPr lang="en-US" dirty="0"/>
              <a:t>9% or greater – Unacceptable</a:t>
            </a:r>
          </a:p>
          <a:p>
            <a:endParaRPr lang="en-US" dirty="0"/>
          </a:p>
          <a:p>
            <a:r>
              <a:rPr lang="en-US" b="1" dirty="0"/>
              <a:t>Distinct Categories</a:t>
            </a:r>
          </a:p>
          <a:p>
            <a:pPr lvl="1"/>
            <a:r>
              <a:rPr lang="en-US" dirty="0"/>
              <a:t>Look for five or more distinct categories to indicate that your measurement system is acceptable. </a:t>
            </a:r>
          </a:p>
          <a:p>
            <a:endParaRPr lang="en-US" dirty="0"/>
          </a:p>
        </p:txBody>
      </p:sp>
      <p:sp>
        <p:nvSpPr>
          <p:cNvPr id="9" name="Date Placeholder 8">
            <a:extLst>
              <a:ext uri="{FF2B5EF4-FFF2-40B4-BE49-F238E27FC236}">
                <a16:creationId xmlns:a16="http://schemas.microsoft.com/office/drawing/2014/main" id="{994A1CF1-848D-47BB-A769-B4AB231D73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9DEAD0A-0A9E-4FDD-8414-CDA901AE70E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7CE3A1-A918-4646-97C7-4E8492361F08}"/>
              </a:ext>
            </a:extLst>
          </p:cNvPr>
          <p:cNvSpPr>
            <a:spLocks noGrp="1"/>
          </p:cNvSpPr>
          <p:nvPr>
            <p:ph type="sldNum" sz="quarter" idx="4"/>
          </p:nvPr>
        </p:nvSpPr>
        <p:spPr/>
        <p:txBody>
          <a:bodyPr/>
          <a:lstStyle/>
          <a:p>
            <a:fld id="{28B83BC3-069B-46AF-A4E6-C99928E1A4FA}" type="slidenum">
              <a:rPr lang="en-US" smtClean="0"/>
              <a:pPr/>
              <a:t>428</a:t>
            </a:fld>
            <a:endParaRPr lang="en-US" dirty="0"/>
          </a:p>
        </p:txBody>
      </p:sp>
    </p:spTree>
    <p:custDataLst>
      <p:tags r:id="rId1"/>
    </p:custDataLst>
    <p:extLst>
      <p:ext uri="{BB962C8B-B14F-4D97-AF65-F5344CB8AC3E}">
        <p14:creationId xmlns:p14="http://schemas.microsoft.com/office/powerpoint/2010/main" val="3597726758"/>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dirty="0"/>
              <a:t>Guidelines for Distinct Categories</a:t>
            </a:r>
          </a:p>
        </p:txBody>
      </p:sp>
      <p:sp>
        <p:nvSpPr>
          <p:cNvPr id="3" name="Content Placeholder 2"/>
          <p:cNvSpPr>
            <a:spLocks noGrp="1"/>
          </p:cNvSpPr>
          <p:nvPr>
            <p:ph idx="1"/>
          </p:nvPr>
        </p:nvSpPr>
        <p:spPr/>
        <p:txBody>
          <a:bodyPr/>
          <a:lstStyle/>
          <a:p>
            <a:r>
              <a:rPr lang="en-US" dirty="0">
                <a:solidFill>
                  <a:schemeClr val="tx1"/>
                </a:solidFill>
              </a:rPr>
              <a:t>Distinct categories </a:t>
            </a:r>
            <a:r>
              <a:rPr lang="en-US" dirty="0">
                <a:solidFill>
                  <a:srgbClr val="002060"/>
                </a:solidFill>
              </a:rPr>
              <a:t>i</a:t>
            </a:r>
            <a:r>
              <a:rPr lang="en-US" dirty="0"/>
              <a:t>s the number of categories of parts that your measurement system can distinguish. If it is below five, it is likely not able to distinguish between parts. </a:t>
            </a:r>
          </a:p>
          <a:p>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3653472101"/>
              </p:ext>
            </p:extLst>
          </p:nvPr>
        </p:nvGraphicFramePr>
        <p:xfrm>
          <a:off x="1905000" y="2667000"/>
          <a:ext cx="7696200" cy="3587232"/>
        </p:xfrm>
        <a:graphic>
          <a:graphicData uri="http://schemas.openxmlformats.org/drawingml/2006/table">
            <a:tbl>
              <a:tblPr firstRow="1" bandRow="1">
                <a:tableStyleId>{5C22544A-7EE6-4342-B048-85BDC9FD1C3A}</a:tableStyleId>
              </a:tblPr>
              <a:tblGrid>
                <a:gridCol w="3848100">
                  <a:extLst>
                    <a:ext uri="{9D8B030D-6E8A-4147-A177-3AD203B41FA5}">
                      <a16:colId xmlns:a16="http://schemas.microsoft.com/office/drawing/2014/main" val="20000"/>
                    </a:ext>
                  </a:extLst>
                </a:gridCol>
                <a:gridCol w="3848100">
                  <a:extLst>
                    <a:ext uri="{9D8B030D-6E8A-4147-A177-3AD203B41FA5}">
                      <a16:colId xmlns:a16="http://schemas.microsoft.com/office/drawing/2014/main" val="20001"/>
                    </a:ext>
                  </a:extLst>
                </a:gridCol>
              </a:tblGrid>
              <a:tr h="380625">
                <a:tc>
                  <a:txBody>
                    <a:bodyPr/>
                    <a:lstStyle/>
                    <a:p>
                      <a:pPr algn="l"/>
                      <a:r>
                        <a:rPr lang="en-US" sz="2000" dirty="0">
                          <a:solidFill>
                            <a:srgbClr val="000000"/>
                          </a:solidFill>
                          <a:latin typeface="+mn-lt"/>
                        </a:rPr>
                        <a:t>Number of Categories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l"/>
                      <a:r>
                        <a:rPr lang="en-US" sz="2000" dirty="0">
                          <a:solidFill>
                            <a:srgbClr val="000000"/>
                          </a:solidFill>
                          <a:latin typeface="+mn-lt"/>
                        </a:rPr>
                        <a:t>Conclusion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0"/>
                  </a:ext>
                </a:extLst>
              </a:tr>
              <a:tr h="656969">
                <a:tc>
                  <a:txBody>
                    <a:bodyPr/>
                    <a:lstStyle/>
                    <a:p>
                      <a:r>
                        <a:rPr lang="en-US" sz="2000" dirty="0">
                          <a:solidFill>
                            <a:srgbClr val="000000"/>
                          </a:solidFill>
                          <a:latin typeface="+mn-lt"/>
                        </a:rPr>
                        <a:t>Distinct</a:t>
                      </a:r>
                      <a:r>
                        <a:rPr lang="en-US" sz="2000" baseline="0" dirty="0">
                          <a:solidFill>
                            <a:srgbClr val="000000"/>
                          </a:solidFill>
                          <a:latin typeface="+mn-lt"/>
                        </a:rPr>
                        <a:t> Categories = 1</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a:t>
                      </a:r>
                      <a:r>
                        <a:rPr lang="en-US" sz="1800" baseline="0" dirty="0">
                          <a:solidFill>
                            <a:srgbClr val="000000"/>
                          </a:solidFill>
                          <a:latin typeface="+mn-lt"/>
                        </a:rPr>
                        <a:t> system cannot discriminate between parts</a:t>
                      </a:r>
                      <a:endParaRPr lang="en-US" sz="18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2</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Measurement system</a:t>
                      </a:r>
                      <a:r>
                        <a:rPr lang="en-US" sz="1800" baseline="0" dirty="0">
                          <a:solidFill>
                            <a:srgbClr val="000000"/>
                          </a:solidFill>
                          <a:latin typeface="+mn-lt"/>
                        </a:rPr>
                        <a:t> can only distinguish between high/low or big/small</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5696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3 or 4</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rgbClr val="000000"/>
                          </a:solidFill>
                          <a:latin typeface="+mn-lt"/>
                        </a:rPr>
                        <a:t>Measurement system is of little or no value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938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0000"/>
                          </a:solidFill>
                          <a:latin typeface="+mn-lt"/>
                        </a:rPr>
                        <a:t>Distinct</a:t>
                      </a:r>
                      <a:r>
                        <a:rPr lang="en-US" sz="2000" baseline="0" dirty="0">
                          <a:solidFill>
                            <a:srgbClr val="000000"/>
                          </a:solidFill>
                          <a:latin typeface="+mn-lt"/>
                        </a:rPr>
                        <a:t> Categories = 5+</a:t>
                      </a:r>
                      <a:endParaRPr lang="en-US" sz="2000" dirty="0">
                        <a:solidFill>
                          <a:srgbClr val="000000"/>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800" dirty="0">
                          <a:solidFill>
                            <a:srgbClr val="000000"/>
                          </a:solidFill>
                          <a:latin typeface="+mn-lt"/>
                        </a:rPr>
                        <a:t>According</a:t>
                      </a:r>
                      <a:r>
                        <a:rPr lang="en-US" sz="1800" baseline="0" dirty="0">
                          <a:solidFill>
                            <a:srgbClr val="000000"/>
                          </a:solidFill>
                          <a:latin typeface="+mn-lt"/>
                        </a:rPr>
                        <a:t> to AIAG, the measurement system can acceptably discriminate parts</a:t>
                      </a:r>
                      <a:endParaRPr lang="en-US" sz="1800" dirty="0">
                        <a:solidFill>
                          <a:srgbClr val="000000"/>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bl>
          </a:graphicData>
        </a:graphic>
      </p:graphicFrame>
      <p:sp>
        <p:nvSpPr>
          <p:cNvPr id="9" name="Date Placeholder 8">
            <a:extLst>
              <a:ext uri="{FF2B5EF4-FFF2-40B4-BE49-F238E27FC236}">
                <a16:creationId xmlns:a16="http://schemas.microsoft.com/office/drawing/2014/main" id="{D79BB2A2-7D08-4339-8B60-3237C01B28B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5FFF19F-8D53-40BA-9826-7D813AEFB05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85AB0FC-9113-47A4-B482-80BD4008CE46}"/>
              </a:ext>
            </a:extLst>
          </p:cNvPr>
          <p:cNvSpPr>
            <a:spLocks noGrp="1"/>
          </p:cNvSpPr>
          <p:nvPr>
            <p:ph type="sldNum" sz="quarter" idx="4"/>
          </p:nvPr>
        </p:nvSpPr>
        <p:spPr/>
        <p:txBody>
          <a:bodyPr/>
          <a:lstStyle/>
          <a:p>
            <a:fld id="{28B83BC3-069B-46AF-A4E6-C99928E1A4FA}" type="slidenum">
              <a:rPr lang="en-US" smtClean="0"/>
              <a:pPr/>
              <a:t>429</a:t>
            </a:fld>
            <a:endParaRPr lang="en-US" dirty="0"/>
          </a:p>
        </p:txBody>
      </p:sp>
    </p:spTree>
    <p:custDataLst>
      <p:tags r:id="rId1"/>
    </p:custDataLst>
    <p:extLst>
      <p:ext uri="{BB962C8B-B14F-4D97-AF65-F5344CB8AC3E}">
        <p14:creationId xmlns:p14="http://schemas.microsoft.com/office/powerpoint/2010/main" val="3782309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629400" y="2057400"/>
            <a:ext cx="3200400" cy="1736716"/>
            <a:chOff x="5105400" y="2054423"/>
            <a:chExt cx="3200400" cy="1736716"/>
          </a:xfrm>
        </p:grpSpPr>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400" y="2057400"/>
              <a:ext cx="2582837" cy="1733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6629400" y="2054423"/>
              <a:ext cx="914400" cy="307777"/>
            </a:xfrm>
            <a:prstGeom prst="rect">
              <a:avLst/>
            </a:prstGeom>
            <a:noFill/>
          </p:spPr>
          <p:txBody>
            <a:bodyPr wrap="square" rtlCol="0">
              <a:spAutoFit/>
            </a:bodyPr>
            <a:lstStyle/>
            <a:p>
              <a:pPr algn="ctr"/>
              <a:r>
                <a:rPr lang="en-US" sz="1400" dirty="0"/>
                <a:t>Expert</a:t>
              </a:r>
            </a:p>
          </p:txBody>
        </p:sp>
        <p:sp>
          <p:nvSpPr>
            <p:cNvPr id="10" name="TextBox 9"/>
            <p:cNvSpPr txBox="1"/>
            <p:nvPr/>
          </p:nvSpPr>
          <p:spPr>
            <a:xfrm>
              <a:off x="7543800" y="3456801"/>
              <a:ext cx="762000" cy="276999"/>
            </a:xfrm>
            <a:prstGeom prst="rect">
              <a:avLst/>
            </a:prstGeom>
            <a:noFill/>
          </p:spPr>
          <p:txBody>
            <a:bodyPr wrap="square" rtlCol="0">
              <a:spAutoFit/>
            </a:bodyPr>
            <a:lstStyle/>
            <a:p>
              <a:pPr algn="ctr"/>
              <a:r>
                <a:rPr lang="en-US" sz="1200" b="1" dirty="0"/>
                <a:t>Novice</a:t>
              </a:r>
            </a:p>
          </p:txBody>
        </p:sp>
        <p:cxnSp>
          <p:nvCxnSpPr>
            <p:cNvPr id="11" name="Straight Arrow Connector 10"/>
            <p:cNvCxnSpPr>
              <a:stCxn id="8" idx="2"/>
              <a:endCxn id="10" idx="0"/>
            </p:cNvCxnSpPr>
            <p:nvPr/>
          </p:nvCxnSpPr>
          <p:spPr>
            <a:xfrm>
              <a:off x="7086600" y="2362200"/>
              <a:ext cx="838200" cy="1094601"/>
            </a:xfrm>
            <a:prstGeom prst="straightConnector1">
              <a:avLst/>
            </a:prstGeom>
            <a:ln w="28575">
              <a:solidFill>
                <a:srgbClr val="182835"/>
              </a:solidFill>
              <a:tailEnd type="arrow"/>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rmAutofit/>
          </a:bodyPr>
          <a:lstStyle/>
          <a:p>
            <a:r>
              <a:rPr lang="en-US" dirty="0"/>
              <a:t>Each of the four Six Sigma belts represents a different level of expertise in the field of Six Sigma. </a:t>
            </a:r>
          </a:p>
          <a:p>
            <a:pPr lvl="1"/>
            <a:r>
              <a:rPr lang="en-US" dirty="0"/>
              <a:t>Six Sigma Master Black Belt (MBB)</a:t>
            </a:r>
          </a:p>
          <a:p>
            <a:pPr lvl="1"/>
            <a:r>
              <a:rPr lang="en-US" dirty="0"/>
              <a:t>Six Sigma Black Belt (BB)</a:t>
            </a:r>
          </a:p>
          <a:p>
            <a:pPr lvl="1"/>
            <a:r>
              <a:rPr lang="en-US" dirty="0"/>
              <a:t>Six Sigma Green Belt (GB)</a:t>
            </a:r>
          </a:p>
          <a:p>
            <a:pPr lvl="1"/>
            <a:r>
              <a:rPr lang="en-US" dirty="0"/>
              <a:t>Six Sigma Yellow Belt (YB)</a:t>
            </a:r>
          </a:p>
          <a:p>
            <a:endParaRPr lang="en-US" dirty="0"/>
          </a:p>
          <a:p>
            <a:r>
              <a:rPr lang="en-US" dirty="0"/>
              <a:t>In addition to Belts, there are other critical and complementary roles:</a:t>
            </a:r>
          </a:p>
          <a:p>
            <a:pPr lvl="1"/>
            <a:r>
              <a:rPr lang="en-US" dirty="0"/>
              <a:t>Champions</a:t>
            </a:r>
          </a:p>
          <a:p>
            <a:pPr lvl="1"/>
            <a:r>
              <a:rPr lang="en-US" dirty="0"/>
              <a:t>Sponsors</a:t>
            </a:r>
          </a:p>
          <a:p>
            <a:pPr lvl="1"/>
            <a:r>
              <a:rPr lang="en-US" dirty="0"/>
              <a:t>Stakeholders</a:t>
            </a:r>
          </a:p>
          <a:p>
            <a:pPr lvl="1"/>
            <a:r>
              <a:rPr lang="en-US" dirty="0"/>
              <a:t>Subject Matter Experts (</a:t>
            </a:r>
            <a:r>
              <a:rPr lang="en-US" dirty="0" err="1"/>
              <a:t>SMEs</a:t>
            </a:r>
            <a:r>
              <a:rPr lang="en-US" dirty="0"/>
              <a:t>).</a:t>
            </a:r>
          </a:p>
          <a:p>
            <a:endParaRPr lang="en-US" dirty="0"/>
          </a:p>
        </p:txBody>
      </p:sp>
      <p:sp>
        <p:nvSpPr>
          <p:cNvPr id="6" name="Date Placeholder 5">
            <a:extLst>
              <a:ext uri="{FF2B5EF4-FFF2-40B4-BE49-F238E27FC236}">
                <a16:creationId xmlns:a16="http://schemas.microsoft.com/office/drawing/2014/main" id="{8D263500-18BE-40C3-A0C3-0705122D4F28}"/>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2AE305D3-0957-48BF-B52B-9FA171421EEB}"/>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878788D2-E148-43D7-90C8-69F40DC2C0B3}"/>
              </a:ext>
            </a:extLst>
          </p:cNvPr>
          <p:cNvSpPr>
            <a:spLocks noGrp="1"/>
          </p:cNvSpPr>
          <p:nvPr>
            <p:ph type="sldNum" sz="quarter" idx="4"/>
          </p:nvPr>
        </p:nvSpPr>
        <p:spPr/>
        <p:txBody>
          <a:bodyPr/>
          <a:lstStyle/>
          <a:p>
            <a:fld id="{28B83BC3-069B-46AF-A4E6-C99928E1A4FA}" type="slidenum">
              <a:rPr lang="en-US" smtClean="0"/>
              <a:pPr/>
              <a:t>43</a:t>
            </a:fld>
            <a:endParaRPr lang="en-US" dirty="0"/>
          </a:p>
        </p:txBody>
      </p:sp>
    </p:spTree>
    <p:custDataLst>
      <p:tags r:id="rId1"/>
    </p:custDataLst>
    <p:extLst>
      <p:ext uri="{BB962C8B-B14F-4D97-AF65-F5344CB8AC3E}">
        <p14:creationId xmlns:p14="http://schemas.microsoft.com/office/powerpoint/2010/main" val="3637463489"/>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 </a:t>
            </a:r>
          </a:p>
        </p:txBody>
      </p:sp>
      <p:sp>
        <p:nvSpPr>
          <p:cNvPr id="3" name="Content Placeholder 2"/>
          <p:cNvSpPr>
            <a:spLocks noGrp="1"/>
          </p:cNvSpPr>
          <p:nvPr>
            <p:ph idx="1"/>
          </p:nvPr>
        </p:nvSpPr>
        <p:spPr/>
        <p:txBody>
          <a:bodyPr>
            <a:normAutofit fontScale="85000" lnSpcReduction="20000"/>
          </a:bodyPr>
          <a:lstStyle/>
          <a:p>
            <a:r>
              <a:rPr lang="en-US" dirty="0"/>
              <a:t>Data File: “Variable MSA” tab in “Sample Data.</a:t>
            </a:r>
            <a:r>
              <a:rPr lang="en-US"/>
              <a:t>xlsx”</a:t>
            </a:r>
            <a:endParaRPr lang="en-US" dirty="0"/>
          </a:p>
          <a:p>
            <a:r>
              <a:rPr lang="en-US" sz="2600" dirty="0"/>
              <a:t>Step 1: Initiate the MSA study</a:t>
            </a:r>
          </a:p>
          <a:p>
            <a:pPr marL="1234440" lvl="2" indent="-457200">
              <a:buFont typeface="+mj-lt"/>
              <a:buAutoNum type="arabicParenR"/>
            </a:pPr>
            <a:r>
              <a:rPr lang="en-US" dirty="0"/>
              <a:t>Click on Stat → Quality Tools → Gage Study → Create Gage R&amp;R Study Worksheet.</a:t>
            </a:r>
          </a:p>
          <a:p>
            <a:pPr marL="1234440" lvl="2" indent="-457200">
              <a:buFont typeface="+mj-lt"/>
              <a:buAutoNum type="arabicParenR"/>
            </a:pPr>
            <a:r>
              <a:rPr lang="en-US" dirty="0"/>
              <a:t>A new window named “Create Gage R&amp;R Study Worksheet” pops up.</a:t>
            </a:r>
          </a:p>
          <a:p>
            <a:pPr marL="1234440" lvl="2" indent="-457200">
              <a:buFont typeface="+mj-lt"/>
              <a:buAutoNum type="arabicParenR"/>
            </a:pPr>
            <a:r>
              <a:rPr lang="en-US" dirty="0"/>
              <a:t>Select 10 as the “Number of Parts.”</a:t>
            </a:r>
          </a:p>
          <a:p>
            <a:pPr marL="1234440" lvl="2" indent="-457200">
              <a:buFont typeface="+mj-lt"/>
              <a:buAutoNum type="arabicParenR"/>
            </a:pPr>
            <a:r>
              <a:rPr lang="en-US" dirty="0"/>
              <a:t>Select 3 as the “Number of Operators.”</a:t>
            </a:r>
          </a:p>
          <a:p>
            <a:pPr marL="1234440" lvl="2" indent="-457200">
              <a:buFont typeface="+mj-lt"/>
              <a:buAutoNum type="arabicParenR"/>
            </a:pPr>
            <a:r>
              <a:rPr lang="en-US" dirty="0"/>
              <a:t>Select 3 as the “Number of Replicates.”</a:t>
            </a:r>
          </a:p>
          <a:p>
            <a:pPr marL="1234440" lvl="2" indent="-457200">
              <a:buFont typeface="+mj-lt"/>
              <a:buAutoNum type="arabicParenR"/>
            </a:pPr>
            <a:r>
              <a:rPr lang="en-US" dirty="0"/>
              <a:t>Enter the part name (e.g., Part 01, Part 02, Part 03, …).</a:t>
            </a:r>
          </a:p>
          <a:p>
            <a:pPr marL="1234440" lvl="2" indent="-457200">
              <a:buFont typeface="+mj-lt"/>
              <a:buAutoNum type="arabicParenR"/>
            </a:pPr>
            <a:r>
              <a:rPr lang="en-US" dirty="0"/>
              <a:t>Enter the operator name (e.g., Operator A, Operator B, Operator C).</a:t>
            </a:r>
          </a:p>
          <a:p>
            <a:pPr marL="1234440" lvl="2" indent="-457200">
              <a:buFont typeface="+mj-lt"/>
              <a:buAutoNum type="arabicParenR"/>
            </a:pPr>
            <a:r>
              <a:rPr lang="en-US" dirty="0"/>
              <a:t>Click on the “Options” button and another window named “Create Gage R&amp;R Study Worksheet – Options” pops up.</a:t>
            </a:r>
          </a:p>
          <a:p>
            <a:pPr marL="1234440" lvl="2" indent="-457200">
              <a:buFont typeface="+mj-lt"/>
              <a:buAutoNum type="arabicParenR"/>
            </a:pPr>
            <a:r>
              <a:rPr lang="en-US" dirty="0"/>
              <a:t>Select the radio button “Do not randomize.”</a:t>
            </a:r>
          </a:p>
          <a:p>
            <a:pPr marL="1234440" lvl="2" indent="-457200">
              <a:buFont typeface="+mj-lt"/>
              <a:buAutoNum type="arabicParenR"/>
            </a:pPr>
            <a:r>
              <a:rPr lang="en-US" dirty="0"/>
              <a:t>Click “OK” in the window “Create Gage R&amp;R Study Worksheet – Options.”</a:t>
            </a:r>
          </a:p>
          <a:p>
            <a:pPr marL="1234440" lvl="2" indent="-457200">
              <a:buFont typeface="+mj-lt"/>
              <a:buAutoNum type="arabicParenR"/>
            </a:pPr>
            <a:r>
              <a:rPr lang="en-US" dirty="0"/>
              <a:t>Click “OK’ in the window “Create Gage R&amp;R Study Worksheet.”</a:t>
            </a:r>
          </a:p>
          <a:p>
            <a:pPr marL="1234440" lvl="2" indent="-457200">
              <a:buFont typeface="+mj-lt"/>
              <a:buAutoNum type="arabicParenR"/>
            </a:pPr>
            <a:r>
              <a:rPr lang="en-US" dirty="0"/>
              <a:t>A new data table is generated.</a:t>
            </a:r>
          </a:p>
          <a:p>
            <a:endParaRPr lang="en-US" dirty="0"/>
          </a:p>
        </p:txBody>
      </p:sp>
      <p:sp>
        <p:nvSpPr>
          <p:cNvPr id="9" name="Date Placeholder 8">
            <a:extLst>
              <a:ext uri="{FF2B5EF4-FFF2-40B4-BE49-F238E27FC236}">
                <a16:creationId xmlns:a16="http://schemas.microsoft.com/office/drawing/2014/main" id="{88F286B4-6A77-4FAC-89B7-A498A30576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06A1D0-D841-461C-B2BA-68FD7C9EDC4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04D9B46-6790-41DE-B4BB-3E2B3AF6C30F}"/>
              </a:ext>
            </a:extLst>
          </p:cNvPr>
          <p:cNvSpPr>
            <a:spLocks noGrp="1"/>
          </p:cNvSpPr>
          <p:nvPr>
            <p:ph type="sldNum" sz="quarter" idx="4"/>
          </p:nvPr>
        </p:nvSpPr>
        <p:spPr/>
        <p:txBody>
          <a:bodyPr/>
          <a:lstStyle/>
          <a:p>
            <a:fld id="{28B83BC3-069B-46AF-A4E6-C99928E1A4FA}" type="slidenum">
              <a:rPr lang="en-US" smtClean="0"/>
              <a:pPr/>
              <a:t>430</a:t>
            </a:fld>
            <a:endParaRPr lang="en-US" dirty="0"/>
          </a:p>
        </p:txBody>
      </p:sp>
    </p:spTree>
    <p:custDataLst>
      <p:tags r:id="rId1"/>
    </p:custDataLst>
    <p:extLst>
      <p:ext uri="{BB962C8B-B14F-4D97-AF65-F5344CB8AC3E}">
        <p14:creationId xmlns:p14="http://schemas.microsoft.com/office/powerpoint/2010/main" val="377816194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 </a:t>
            </a:r>
          </a:p>
        </p:txBody>
      </p:sp>
      <p:pic>
        <p:nvPicPr>
          <p:cNvPr id="3" name="Picture 2"/>
          <p:cNvPicPr>
            <a:picLocks noChangeAspect="1"/>
          </p:cNvPicPr>
          <p:nvPr/>
        </p:nvPicPr>
        <p:blipFill>
          <a:blip r:embed="rId4"/>
          <a:stretch>
            <a:fillRect/>
          </a:stretch>
        </p:blipFill>
        <p:spPr>
          <a:xfrm>
            <a:off x="132903" y="1600200"/>
            <a:ext cx="6067958" cy="4114800"/>
          </a:xfrm>
          <a:prstGeom prst="rect">
            <a:avLst/>
          </a:prstGeom>
        </p:spPr>
      </p:pic>
      <p:pic>
        <p:nvPicPr>
          <p:cNvPr id="4" name="Picture 3"/>
          <p:cNvPicPr>
            <a:picLocks noChangeAspect="1"/>
          </p:cNvPicPr>
          <p:nvPr/>
        </p:nvPicPr>
        <p:blipFill>
          <a:blip r:embed="rId5"/>
          <a:stretch>
            <a:fillRect/>
          </a:stretch>
        </p:blipFill>
        <p:spPr>
          <a:xfrm>
            <a:off x="6252427" y="2269523"/>
            <a:ext cx="4950171" cy="2951063"/>
          </a:xfrm>
          <a:prstGeom prst="rect">
            <a:avLst/>
          </a:prstGeom>
        </p:spPr>
      </p:pic>
      <p:sp>
        <p:nvSpPr>
          <p:cNvPr id="11" name="Right Arrow 12"/>
          <p:cNvSpPr/>
          <p:nvPr/>
        </p:nvSpPr>
        <p:spPr>
          <a:xfrm>
            <a:off x="6021864" y="3592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ED2D37CA-B962-4D08-9E01-2CC5415ECA7B}"/>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0E75C4D7-F26A-46C4-AE82-4446F2E7687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9012B8B4-5AF9-431C-ACBE-BBB87FB822FF}"/>
              </a:ext>
            </a:extLst>
          </p:cNvPr>
          <p:cNvSpPr>
            <a:spLocks noGrp="1"/>
          </p:cNvSpPr>
          <p:nvPr>
            <p:ph type="sldNum" sz="quarter" idx="4"/>
          </p:nvPr>
        </p:nvSpPr>
        <p:spPr/>
        <p:txBody>
          <a:bodyPr/>
          <a:lstStyle/>
          <a:p>
            <a:fld id="{28B83BC3-069B-46AF-A4E6-C99928E1A4FA}" type="slidenum">
              <a:rPr lang="en-US" smtClean="0"/>
              <a:pPr/>
              <a:t>431</a:t>
            </a:fld>
            <a:endParaRPr lang="en-US" dirty="0"/>
          </a:p>
        </p:txBody>
      </p:sp>
    </p:spTree>
    <p:custDataLst>
      <p:tags r:id="rId1"/>
    </p:custDataLst>
    <p:extLst>
      <p:ext uri="{BB962C8B-B14F-4D97-AF65-F5344CB8AC3E}">
        <p14:creationId xmlns:p14="http://schemas.microsoft.com/office/powerpoint/2010/main" val="340867920"/>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7" name="Content Placeholder 2"/>
          <p:cNvSpPr>
            <a:spLocks noGrp="1"/>
          </p:cNvSpPr>
          <p:nvPr>
            <p:ph idx="1"/>
          </p:nvPr>
        </p:nvSpPr>
        <p:spPr>
          <a:xfrm>
            <a:off x="609600" y="1143000"/>
            <a:ext cx="5562600" cy="5486400"/>
          </a:xfrm>
        </p:spPr>
        <p:txBody>
          <a:bodyPr>
            <a:normAutofit fontScale="92500" lnSpcReduction="10000"/>
          </a:bodyPr>
          <a:lstStyle/>
          <a:p>
            <a:r>
              <a:rPr lang="en-US" dirty="0"/>
              <a:t>Step 2: Data collection</a:t>
            </a:r>
          </a:p>
          <a:p>
            <a:pPr lvl="1"/>
            <a:r>
              <a:rPr lang="en-US" dirty="0"/>
              <a:t>In the newly-generated data table, Minitab has provided the data layout where we can add our actual measurement data when it’s collected.</a:t>
            </a:r>
          </a:p>
          <a:p>
            <a:pPr lvl="1"/>
            <a:endParaRPr lang="en-US" dirty="0"/>
          </a:p>
          <a:p>
            <a:pPr lvl="1"/>
            <a:r>
              <a:rPr lang="en-US" dirty="0"/>
              <a:t>When you actually conduct a variable MSA in your work environment it would be necessary to set up your study just as we have in the previous steps and then you could collect your measurement data properly.</a:t>
            </a:r>
          </a:p>
          <a:p>
            <a:pPr lvl="1"/>
            <a:endParaRPr lang="en-US" dirty="0"/>
          </a:p>
          <a:p>
            <a:pPr lvl="1"/>
            <a:r>
              <a:rPr lang="en-US" dirty="0"/>
              <a:t>However, for our purposes today, we have provided you with an MSA that is setup and data collected. We will use our “Variable MSA” tab in “Sample Data.xlsx,” for the next steps.</a:t>
            </a:r>
          </a:p>
          <a:p>
            <a:pPr lvl="1"/>
            <a:endParaRPr lang="en-US" dirty="0"/>
          </a:p>
          <a:p>
            <a:endParaRPr lang="en-US" dirty="0"/>
          </a:p>
        </p:txBody>
      </p:sp>
      <p:pic>
        <p:nvPicPr>
          <p:cNvPr id="3" name="Picture 2"/>
          <p:cNvPicPr>
            <a:picLocks noChangeAspect="1"/>
          </p:cNvPicPr>
          <p:nvPr/>
        </p:nvPicPr>
        <p:blipFill>
          <a:blip r:embed="rId4"/>
          <a:stretch>
            <a:fillRect/>
          </a:stretch>
        </p:blipFill>
        <p:spPr>
          <a:xfrm>
            <a:off x="6400800" y="1295400"/>
            <a:ext cx="3752381" cy="2914286"/>
          </a:xfrm>
          <a:prstGeom prst="rect">
            <a:avLst/>
          </a:prstGeom>
        </p:spPr>
      </p:pic>
      <p:sp>
        <p:nvSpPr>
          <p:cNvPr id="5" name="Speech Bubble: Rectangle with Corners Rounded 4"/>
          <p:cNvSpPr/>
          <p:nvPr/>
        </p:nvSpPr>
        <p:spPr>
          <a:xfrm>
            <a:off x="6629401" y="4419600"/>
            <a:ext cx="3505199" cy="1962514"/>
          </a:xfrm>
          <a:prstGeom prst="wedgeRoundRectCallout">
            <a:avLst>
              <a:gd name="adj1" fmla="val 20539"/>
              <a:gd name="adj2" fmla="val -96404"/>
              <a:gd name="adj3" fmla="val 16667"/>
            </a:avLst>
          </a:prstGeom>
          <a:solidFill>
            <a:schemeClr val="bg1"/>
          </a:solidFill>
          <a:ln w="63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Your data collection plan is now setup for your variable MSA. In real life you would collect your measurement data adding it to this table.</a:t>
            </a:r>
          </a:p>
          <a:p>
            <a:endParaRPr lang="en-US" sz="1400" dirty="0">
              <a:solidFill>
                <a:schemeClr val="tx1"/>
              </a:solidFill>
            </a:endParaRPr>
          </a:p>
          <a:p>
            <a:r>
              <a:rPr lang="en-US" sz="1400" dirty="0">
                <a:solidFill>
                  <a:schemeClr val="tx1"/>
                </a:solidFill>
              </a:rPr>
              <a:t>For our purposes today, we have provided you with that data so that we can continue learning how to perform a variable MSA.</a:t>
            </a:r>
          </a:p>
        </p:txBody>
      </p:sp>
      <p:sp>
        <p:nvSpPr>
          <p:cNvPr id="9" name="Date Placeholder 8">
            <a:extLst>
              <a:ext uri="{FF2B5EF4-FFF2-40B4-BE49-F238E27FC236}">
                <a16:creationId xmlns:a16="http://schemas.microsoft.com/office/drawing/2014/main" id="{5377C7D6-7750-4486-8D8C-5AE4A46DBC4D}"/>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42A9710E-79AB-4805-9265-144768AA551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965FEE31-AC83-4C76-8748-879EC2C6DA4C}"/>
              </a:ext>
            </a:extLst>
          </p:cNvPr>
          <p:cNvSpPr>
            <a:spLocks noGrp="1"/>
          </p:cNvSpPr>
          <p:nvPr>
            <p:ph type="sldNum" sz="quarter" idx="4"/>
          </p:nvPr>
        </p:nvSpPr>
        <p:spPr/>
        <p:txBody>
          <a:bodyPr/>
          <a:lstStyle/>
          <a:p>
            <a:fld id="{28B83BC3-069B-46AF-A4E6-C99928E1A4FA}" type="slidenum">
              <a:rPr lang="en-US" smtClean="0"/>
              <a:pPr/>
              <a:t>432</a:t>
            </a:fld>
            <a:endParaRPr lang="en-US" dirty="0"/>
          </a:p>
        </p:txBody>
      </p:sp>
    </p:spTree>
    <p:custDataLst>
      <p:tags r:id="rId1"/>
    </p:custDataLst>
    <p:extLst>
      <p:ext uri="{BB962C8B-B14F-4D97-AF65-F5344CB8AC3E}">
        <p14:creationId xmlns:p14="http://schemas.microsoft.com/office/powerpoint/2010/main" val="4100129134"/>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13" name="Content Placeholder 2"/>
          <p:cNvSpPr>
            <a:spLocks noGrp="1"/>
          </p:cNvSpPr>
          <p:nvPr>
            <p:ph idx="1"/>
          </p:nvPr>
        </p:nvSpPr>
        <p:spPr/>
        <p:txBody>
          <a:bodyPr>
            <a:normAutofit/>
          </a:bodyPr>
          <a:lstStyle/>
          <a:p>
            <a:r>
              <a:rPr lang="en-US" dirty="0"/>
              <a:t>Step 4: Implement Gauge R&amp;R </a:t>
            </a:r>
            <a:r>
              <a:rPr lang="en-US" sz="1600" dirty="0"/>
              <a:t>(using our “Variable MSA” data in “Sample Data.xlsx)</a:t>
            </a:r>
            <a:endParaRPr lang="en-US" dirty="0"/>
          </a:p>
          <a:p>
            <a:pPr marL="1234440" lvl="2" indent="-457200">
              <a:buFont typeface="+mj-lt"/>
              <a:buAutoNum type="arabicParenR"/>
            </a:pPr>
            <a:r>
              <a:rPr lang="en-US" dirty="0"/>
              <a:t>Click Stat → Quality Tools → Gage Study → Gage R&amp;R Study (Crossed).</a:t>
            </a:r>
          </a:p>
          <a:p>
            <a:pPr marL="1234440" lvl="2" indent="-457200">
              <a:buFont typeface="+mj-lt"/>
              <a:buAutoNum type="arabicParenR"/>
            </a:pPr>
            <a:r>
              <a:rPr lang="en-US" dirty="0"/>
              <a:t>A new window named “Gage R&amp;R Study (Crossed)” appears.</a:t>
            </a:r>
          </a:p>
          <a:p>
            <a:pPr marL="1234440" lvl="2" indent="-457200">
              <a:buFont typeface="+mj-lt"/>
              <a:buAutoNum type="arabicParenR"/>
            </a:pPr>
            <a:r>
              <a:rPr lang="en-US" dirty="0"/>
              <a:t>Select “Part” as “Part numbers.”</a:t>
            </a:r>
          </a:p>
          <a:p>
            <a:pPr marL="1234440" lvl="2" indent="-457200">
              <a:buFont typeface="+mj-lt"/>
              <a:buAutoNum type="arabicParenR"/>
            </a:pPr>
            <a:r>
              <a:rPr lang="en-US" dirty="0"/>
              <a:t>Select “Operator” as “Operators.”</a:t>
            </a:r>
          </a:p>
          <a:p>
            <a:pPr marL="1234440" lvl="2" indent="-457200">
              <a:buFont typeface="+mj-lt"/>
              <a:buAutoNum type="arabicParenR"/>
            </a:pPr>
            <a:r>
              <a:rPr lang="en-US" dirty="0"/>
              <a:t>Select “Measurement” as “Measurement data.”</a:t>
            </a:r>
          </a:p>
          <a:p>
            <a:pPr marL="1234440" lvl="2" indent="-457200">
              <a:buFont typeface="+mj-lt"/>
              <a:buAutoNum type="arabicParenR"/>
            </a:pPr>
            <a:r>
              <a:rPr lang="en-US" dirty="0"/>
              <a:t>Click on the “Options” button and another new window named “Gage R&amp;R Study (Crossed) – ANOVA Options” pops up.</a:t>
            </a:r>
          </a:p>
          <a:p>
            <a:pPr marL="1234440" lvl="2" indent="-457200">
              <a:buFont typeface="+mj-lt"/>
              <a:buAutoNum type="arabicParenR"/>
            </a:pPr>
            <a:r>
              <a:rPr lang="en-US" dirty="0"/>
              <a:t>Enter 5.15 as the “Study variation (number of standard deviations)”.</a:t>
            </a:r>
          </a:p>
          <a:p>
            <a:pPr marL="1234440" lvl="2" indent="-457200">
              <a:buFont typeface="+mj-lt"/>
              <a:buAutoNum type="arabicParenR"/>
            </a:pPr>
            <a:r>
              <a:rPr lang="en-US" dirty="0"/>
              <a:t>Click “OK” in the window “Gage R&amp;R Study (Crossed) – ANOVA Options.”</a:t>
            </a:r>
          </a:p>
          <a:p>
            <a:pPr marL="1234440" lvl="2" indent="-457200">
              <a:buFont typeface="+mj-lt"/>
              <a:buAutoNum type="arabicParenR"/>
            </a:pPr>
            <a:r>
              <a:rPr lang="en-US" dirty="0"/>
              <a:t>Click “OK” in the window “Gage R&amp;R Study (Crossed).”</a:t>
            </a:r>
          </a:p>
          <a:p>
            <a:pPr marL="1234440" lvl="2" indent="-457200">
              <a:buFont typeface="+mj-lt"/>
              <a:buAutoNum type="arabicParenR"/>
            </a:pPr>
            <a:r>
              <a:rPr lang="en-US" dirty="0"/>
              <a:t>The MSA analysis results appear in the new window and the session window.</a:t>
            </a:r>
          </a:p>
        </p:txBody>
      </p:sp>
      <p:sp>
        <p:nvSpPr>
          <p:cNvPr id="8" name="Date Placeholder 7">
            <a:extLst>
              <a:ext uri="{FF2B5EF4-FFF2-40B4-BE49-F238E27FC236}">
                <a16:creationId xmlns:a16="http://schemas.microsoft.com/office/drawing/2014/main" id="{655924DB-164F-4BD5-A3B2-8067CE9B3EE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1B9A485-E2F2-4407-A98B-4CCDDBD734E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5C21E99-3A50-4E9D-B4D3-3A88B47F0E7C}"/>
              </a:ext>
            </a:extLst>
          </p:cNvPr>
          <p:cNvSpPr>
            <a:spLocks noGrp="1"/>
          </p:cNvSpPr>
          <p:nvPr>
            <p:ph type="sldNum" sz="quarter" idx="4"/>
          </p:nvPr>
        </p:nvSpPr>
        <p:spPr/>
        <p:txBody>
          <a:bodyPr/>
          <a:lstStyle/>
          <a:p>
            <a:fld id="{28B83BC3-069B-46AF-A4E6-C99928E1A4FA}" type="slidenum">
              <a:rPr lang="en-US" smtClean="0"/>
              <a:pPr/>
              <a:t>433</a:t>
            </a:fld>
            <a:endParaRPr lang="en-US" dirty="0"/>
          </a:p>
        </p:txBody>
      </p:sp>
    </p:spTree>
    <p:custDataLst>
      <p:tags r:id="rId1"/>
    </p:custDataLst>
    <p:extLst>
      <p:ext uri="{BB962C8B-B14F-4D97-AF65-F5344CB8AC3E}">
        <p14:creationId xmlns:p14="http://schemas.microsoft.com/office/powerpoint/2010/main" val="1776322995"/>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115778" y="2096881"/>
            <a:ext cx="6491110" cy="3429000"/>
          </a:xfrm>
          <a:prstGeom prst="rect">
            <a:avLst/>
          </a:prstGeom>
        </p:spPr>
      </p:pic>
      <p:pic>
        <p:nvPicPr>
          <p:cNvPr id="4" name="Picture 3"/>
          <p:cNvPicPr>
            <a:picLocks noChangeAspect="1"/>
          </p:cNvPicPr>
          <p:nvPr/>
        </p:nvPicPr>
        <p:blipFill>
          <a:blip r:embed="rId5"/>
          <a:stretch>
            <a:fillRect/>
          </a:stretch>
        </p:blipFill>
        <p:spPr>
          <a:xfrm>
            <a:off x="6682917" y="1600200"/>
            <a:ext cx="4442283" cy="4422362"/>
          </a:xfrm>
          <a:prstGeom prst="rect">
            <a:avLst/>
          </a:prstGeom>
        </p:spPr>
      </p:pic>
      <p:sp>
        <p:nvSpPr>
          <p:cNvPr id="14" name="Right Arrow 13"/>
          <p:cNvSpPr/>
          <p:nvPr/>
        </p:nvSpPr>
        <p:spPr>
          <a:xfrm>
            <a:off x="6442086" y="365898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01502100-3D10-4C69-9711-21B83D23CAF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9821AF0-9CD0-42BA-83C9-9772C06BFD5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081464E-C316-4F79-BD44-FF2F54299FD3}"/>
              </a:ext>
            </a:extLst>
          </p:cNvPr>
          <p:cNvSpPr>
            <a:spLocks noGrp="1"/>
          </p:cNvSpPr>
          <p:nvPr>
            <p:ph type="sldNum" sz="quarter" idx="4"/>
          </p:nvPr>
        </p:nvSpPr>
        <p:spPr/>
        <p:txBody>
          <a:bodyPr/>
          <a:lstStyle/>
          <a:p>
            <a:fld id="{28B83BC3-069B-46AF-A4E6-C99928E1A4FA}" type="slidenum">
              <a:rPr lang="en-US" smtClean="0"/>
              <a:pPr/>
              <a:t>434</a:t>
            </a:fld>
            <a:endParaRPr lang="en-US" dirty="0"/>
          </a:p>
        </p:txBody>
      </p:sp>
    </p:spTree>
    <p:custDataLst>
      <p:tags r:id="rId1"/>
    </p:custDataLst>
    <p:extLst>
      <p:ext uri="{BB962C8B-B14F-4D97-AF65-F5344CB8AC3E}">
        <p14:creationId xmlns:p14="http://schemas.microsoft.com/office/powerpoint/2010/main" val="3365011414"/>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 Variable MSA</a:t>
            </a:r>
          </a:p>
        </p:txBody>
      </p:sp>
      <p:sp>
        <p:nvSpPr>
          <p:cNvPr id="3" name="Content Placeholder 2"/>
          <p:cNvSpPr>
            <a:spLocks noGrp="1"/>
          </p:cNvSpPr>
          <p:nvPr>
            <p:ph idx="1"/>
          </p:nvPr>
        </p:nvSpPr>
        <p:spPr/>
        <p:txBody>
          <a:bodyPr>
            <a:normAutofit/>
          </a:bodyPr>
          <a:lstStyle/>
          <a:p>
            <a:r>
              <a:rPr lang="en-US" dirty="0"/>
              <a:t>5.15 is the recommended standard deviation multiplier by the Automotive Industry Action Group (AIAG). It corresponds to 99% of data in the normal distribution. If we use 6 as the standard deviation multiplier, it corresponds to 99.73% of the data in the normal distribution.</a:t>
            </a:r>
          </a:p>
          <a:p>
            <a:endParaRPr lang="en-US" dirty="0"/>
          </a:p>
        </p:txBody>
      </p:sp>
      <p:graphicFrame>
        <p:nvGraphicFramePr>
          <p:cNvPr id="10" name="Table 9"/>
          <p:cNvGraphicFramePr>
            <a:graphicFrameLocks noGrp="1"/>
          </p:cNvGraphicFramePr>
          <p:nvPr>
            <p:extLst>
              <p:ext uri="{D42A27DB-BD31-4B8C-83A1-F6EECF244321}">
                <p14:modId xmlns:p14="http://schemas.microsoft.com/office/powerpoint/2010/main" val="2313722699"/>
              </p:ext>
            </p:extLst>
          </p:nvPr>
        </p:nvGraphicFramePr>
        <p:xfrm>
          <a:off x="2032762" y="3163194"/>
          <a:ext cx="7313676" cy="3200400"/>
        </p:xfrm>
        <a:graphic>
          <a:graphicData uri="http://schemas.openxmlformats.org/drawingml/2006/table">
            <a:tbl>
              <a:tblPr firstRow="1" firstCol="1" bandRow="1"/>
              <a:tblGrid>
                <a:gridCol w="4179244">
                  <a:extLst>
                    <a:ext uri="{9D8B030D-6E8A-4147-A177-3AD203B41FA5}">
                      <a16:colId xmlns:a16="http://schemas.microsoft.com/office/drawing/2014/main" val="20000"/>
                    </a:ext>
                  </a:extLst>
                </a:gridCol>
                <a:gridCol w="3134432">
                  <a:extLst>
                    <a:ext uri="{9D8B030D-6E8A-4147-A177-3AD203B41FA5}">
                      <a16:colId xmlns:a16="http://schemas.microsoft.com/office/drawing/2014/main" val="20001"/>
                    </a:ext>
                  </a:extLst>
                </a:gridCol>
              </a:tblGrid>
              <a:tr h="640080">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Confidence Level</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tc>
                  <a:txBody>
                    <a:bodyPr/>
                    <a:lstStyle/>
                    <a:p>
                      <a:pPr marL="0" marR="0">
                        <a:lnSpc>
                          <a:spcPct val="115000"/>
                        </a:lnSpc>
                        <a:spcBef>
                          <a:spcPts val="0"/>
                        </a:spcBef>
                        <a:spcAft>
                          <a:spcPts val="0"/>
                        </a:spcAft>
                      </a:pPr>
                      <a:r>
                        <a:rPr lang="en-US" sz="2300" b="1" dirty="0">
                          <a:effectLst/>
                          <a:latin typeface="+mn-lt"/>
                          <a:ea typeface="Times New Roman" panose="02020603050405020304" pitchFamily="18" charset="0"/>
                          <a:cs typeface="Times New Roman" panose="02020603050405020304" pitchFamily="18" charset="0"/>
                        </a:rPr>
                        <a:t>Sigma Multiplier</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000"/>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90%</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3.29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3.92</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40080">
                <a:tc>
                  <a:txBody>
                    <a:bodyPr/>
                    <a:lstStyle/>
                    <a:p>
                      <a:pPr marL="0" marR="0">
                        <a:lnSpc>
                          <a:spcPct val="115000"/>
                        </a:lnSpc>
                        <a:spcBef>
                          <a:spcPts val="0"/>
                        </a:spcBef>
                        <a:spcAft>
                          <a:spcPts val="0"/>
                        </a:spcAft>
                      </a:pPr>
                      <a:r>
                        <a:rPr lang="en-US" sz="2300">
                          <a:effectLst/>
                          <a:latin typeface="+mn-lt"/>
                          <a:ea typeface="Times New Roman" panose="02020603050405020304" pitchFamily="18" charset="0"/>
                          <a:cs typeface="Times New Roman" panose="02020603050405020304" pitchFamily="18" charset="0"/>
                        </a:rPr>
                        <a:t>99%</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5.15</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640080">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99.73%</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2300" dirty="0">
                          <a:effectLst/>
                          <a:latin typeface="+mn-lt"/>
                          <a:ea typeface="Times New Roman" panose="02020603050405020304" pitchFamily="18" charset="0"/>
                          <a:cs typeface="Times New Roman" panose="02020603050405020304" pitchFamily="18" charset="0"/>
                        </a:rPr>
                        <a:t>6</a:t>
                      </a:r>
                    </a:p>
                  </a:txBody>
                  <a:tcPr marL="130333" marR="13033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 name="Date Placeholder 8">
            <a:extLst>
              <a:ext uri="{FF2B5EF4-FFF2-40B4-BE49-F238E27FC236}">
                <a16:creationId xmlns:a16="http://schemas.microsoft.com/office/drawing/2014/main" id="{BBED268D-3912-42E9-A40B-192DC08B229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6C6FA56-A557-48B6-94EA-F675D0505E7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11F42E3-7004-4816-97AB-04723A13B15B}"/>
              </a:ext>
            </a:extLst>
          </p:cNvPr>
          <p:cNvSpPr>
            <a:spLocks noGrp="1"/>
          </p:cNvSpPr>
          <p:nvPr>
            <p:ph type="sldNum" sz="quarter" idx="4"/>
          </p:nvPr>
        </p:nvSpPr>
        <p:spPr/>
        <p:txBody>
          <a:bodyPr/>
          <a:lstStyle/>
          <a:p>
            <a:fld id="{28B83BC3-069B-46AF-A4E6-C99928E1A4FA}" type="slidenum">
              <a:rPr lang="en-US" smtClean="0"/>
              <a:pPr/>
              <a:t>435</a:t>
            </a:fld>
            <a:endParaRPr lang="en-US" dirty="0"/>
          </a:p>
        </p:txBody>
      </p:sp>
    </p:spTree>
    <p:custDataLst>
      <p:tags r:id="rId1"/>
    </p:custDataLst>
    <p:extLst>
      <p:ext uri="{BB962C8B-B14F-4D97-AF65-F5344CB8AC3E}">
        <p14:creationId xmlns:p14="http://schemas.microsoft.com/office/powerpoint/2010/main" val="2937081736"/>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Variable Gage MTB_1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1143000"/>
            <a:ext cx="4267200" cy="5340912"/>
          </a:xfrm>
          <a:prstGeom prst="rect">
            <a:avLst/>
          </a:prstGeom>
        </p:spPr>
      </p:pic>
      <p:sp>
        <p:nvSpPr>
          <p:cNvPr id="2" name="Title 1"/>
          <p:cNvSpPr>
            <a:spLocks noGrp="1"/>
          </p:cNvSpPr>
          <p:nvPr>
            <p:ph type="title"/>
          </p:nvPr>
        </p:nvSpPr>
        <p:spPr/>
        <p:txBody>
          <a:bodyPr>
            <a:noAutofit/>
          </a:bodyPr>
          <a:lstStyle/>
          <a:p>
            <a:r>
              <a:rPr lang="en-US" dirty="0"/>
              <a:t>Use Minitab to Implement a Variable MSA</a:t>
            </a:r>
          </a:p>
        </p:txBody>
      </p:sp>
      <p:sp>
        <p:nvSpPr>
          <p:cNvPr id="12" name="Content Placeholder 2"/>
          <p:cNvSpPr>
            <a:spLocks noGrp="1"/>
          </p:cNvSpPr>
          <p:nvPr>
            <p:ph idx="1"/>
          </p:nvPr>
        </p:nvSpPr>
        <p:spPr>
          <a:xfrm>
            <a:off x="609600" y="1143000"/>
            <a:ext cx="5029200" cy="5486400"/>
          </a:xfrm>
        </p:spPr>
        <p:txBody>
          <a:bodyPr>
            <a:normAutofit/>
          </a:bodyPr>
          <a:lstStyle/>
          <a:p>
            <a:r>
              <a:rPr lang="en-US" dirty="0"/>
              <a:t>Step 5: Analyze the MSA results</a:t>
            </a:r>
          </a:p>
          <a:p>
            <a:pPr lvl="1"/>
            <a:endParaRPr lang="en-US" dirty="0">
              <a:solidFill>
                <a:srgbClr val="292929"/>
              </a:solidFill>
            </a:endParaRPr>
          </a:p>
          <a:p>
            <a:pPr lvl="1"/>
            <a:r>
              <a:rPr lang="en-US" dirty="0">
                <a:solidFill>
                  <a:srgbClr val="292929"/>
                </a:solidFill>
              </a:rPr>
              <a:t>The percentage of variation that R&amp;R contributes to the total variation is 27.86% and the precision level of this measurement system is at best “marginal” bordering on unacceptable.</a:t>
            </a:r>
          </a:p>
          <a:p>
            <a:pPr lvl="1"/>
            <a:r>
              <a:rPr lang="en-US" dirty="0">
                <a:solidFill>
                  <a:srgbClr val="292929"/>
                </a:solidFill>
              </a:rPr>
              <a:t>Actions should be required to calibrate the measurement system.</a:t>
            </a:r>
          </a:p>
          <a:p>
            <a:endParaRPr lang="en-US" dirty="0"/>
          </a:p>
          <a:p>
            <a:pPr>
              <a:buNone/>
            </a:pPr>
            <a:endParaRPr lang="en-US" dirty="0"/>
          </a:p>
        </p:txBody>
      </p:sp>
      <p:sp>
        <p:nvSpPr>
          <p:cNvPr id="8" name="Date Placeholder 7">
            <a:extLst>
              <a:ext uri="{FF2B5EF4-FFF2-40B4-BE49-F238E27FC236}">
                <a16:creationId xmlns:a16="http://schemas.microsoft.com/office/drawing/2014/main" id="{3970BC48-7670-468F-8093-B8517FF7B8A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A8740FD-7999-4B45-BF57-BFC387D775A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CD42B35-B63F-4E90-8C2B-BECD51C222B8}"/>
              </a:ext>
            </a:extLst>
          </p:cNvPr>
          <p:cNvSpPr>
            <a:spLocks noGrp="1"/>
          </p:cNvSpPr>
          <p:nvPr>
            <p:ph type="sldNum" sz="quarter" idx="4"/>
          </p:nvPr>
        </p:nvSpPr>
        <p:spPr/>
        <p:txBody>
          <a:bodyPr/>
          <a:lstStyle/>
          <a:p>
            <a:fld id="{28B83BC3-069B-46AF-A4E6-C99928E1A4FA}" type="slidenum">
              <a:rPr lang="en-US" smtClean="0"/>
              <a:pPr/>
              <a:t>436</a:t>
            </a:fld>
            <a:endParaRPr lang="en-US" dirty="0"/>
          </a:p>
        </p:txBody>
      </p:sp>
    </p:spTree>
    <p:custDataLst>
      <p:tags r:id="rId1"/>
    </p:custDataLst>
    <p:extLst>
      <p:ext uri="{BB962C8B-B14F-4D97-AF65-F5344CB8AC3E}">
        <p14:creationId xmlns:p14="http://schemas.microsoft.com/office/powerpoint/2010/main" val="937533916"/>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 Variable MSA</a:t>
            </a:r>
          </a:p>
        </p:txBody>
      </p:sp>
      <p:pic>
        <p:nvPicPr>
          <p:cNvPr id="3" name="Picture 2"/>
          <p:cNvPicPr>
            <a:picLocks noChangeAspect="1"/>
          </p:cNvPicPr>
          <p:nvPr/>
        </p:nvPicPr>
        <p:blipFill>
          <a:blip r:embed="rId4"/>
          <a:stretch>
            <a:fillRect/>
          </a:stretch>
        </p:blipFill>
        <p:spPr>
          <a:xfrm>
            <a:off x="2153725" y="1094182"/>
            <a:ext cx="7071750" cy="5535218"/>
          </a:xfrm>
          <a:prstGeom prst="rect">
            <a:avLst/>
          </a:prstGeom>
        </p:spPr>
      </p:pic>
      <p:sp>
        <p:nvSpPr>
          <p:cNvPr id="8" name="Date Placeholder 7">
            <a:extLst>
              <a:ext uri="{FF2B5EF4-FFF2-40B4-BE49-F238E27FC236}">
                <a16:creationId xmlns:a16="http://schemas.microsoft.com/office/drawing/2014/main" id="{B5322D70-2DA7-4A37-BD2E-2539F157737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5F0B91-23DD-47FD-BF84-93608E7C25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FEB34C3-D7EB-4202-8754-C026FB2B2A13}"/>
              </a:ext>
            </a:extLst>
          </p:cNvPr>
          <p:cNvSpPr>
            <a:spLocks noGrp="1"/>
          </p:cNvSpPr>
          <p:nvPr>
            <p:ph type="sldNum" sz="quarter" idx="4"/>
          </p:nvPr>
        </p:nvSpPr>
        <p:spPr/>
        <p:txBody>
          <a:bodyPr/>
          <a:lstStyle/>
          <a:p>
            <a:fld id="{28B83BC3-069B-46AF-A4E6-C99928E1A4FA}" type="slidenum">
              <a:rPr lang="en-US" smtClean="0"/>
              <a:pPr/>
              <a:t>437</a:t>
            </a:fld>
            <a:endParaRPr lang="en-US" dirty="0"/>
          </a:p>
        </p:txBody>
      </p:sp>
    </p:spTree>
    <p:custDataLst>
      <p:tags r:id="rId1"/>
    </p:custDataLst>
    <p:extLst>
      <p:ext uri="{BB962C8B-B14F-4D97-AF65-F5344CB8AC3E}">
        <p14:creationId xmlns:p14="http://schemas.microsoft.com/office/powerpoint/2010/main" val="3433815842"/>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a:bodyPr>
          <a:lstStyle/>
          <a:p>
            <a:r>
              <a:rPr lang="en-US" dirty="0"/>
              <a:t>Data File: “Attribute MSA” tab in “Sample Data.xlsx” (an example in the AIAG MSA Reference Manual, 3rd Edition).</a:t>
            </a:r>
          </a:p>
          <a:p>
            <a:endParaRPr lang="en-US" dirty="0"/>
          </a:p>
          <a:p>
            <a:r>
              <a:rPr lang="en-US" dirty="0"/>
              <a:t>Steps in Minitab to run an attribute MSA</a:t>
            </a:r>
          </a:p>
          <a:p>
            <a:pPr lvl="1"/>
            <a:endParaRPr lang="en-US" dirty="0"/>
          </a:p>
          <a:p>
            <a:pPr lvl="1"/>
            <a:endParaRPr lang="en-US" dirty="0"/>
          </a:p>
          <a:p>
            <a:endParaRPr lang="en-US" dirty="0"/>
          </a:p>
          <a:p>
            <a:endParaRPr lang="en-US" dirty="0"/>
          </a:p>
        </p:txBody>
      </p:sp>
      <p:sp>
        <p:nvSpPr>
          <p:cNvPr id="9" name="Date Placeholder 8">
            <a:extLst>
              <a:ext uri="{FF2B5EF4-FFF2-40B4-BE49-F238E27FC236}">
                <a16:creationId xmlns:a16="http://schemas.microsoft.com/office/drawing/2014/main" id="{93B87626-643E-49F8-A733-278EA49D7D3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ABC5296-393A-4991-ACCD-8F9CEAC5078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312F17C-19D8-4ED5-AE3B-CC28647612CB}"/>
              </a:ext>
            </a:extLst>
          </p:cNvPr>
          <p:cNvSpPr>
            <a:spLocks noGrp="1"/>
          </p:cNvSpPr>
          <p:nvPr>
            <p:ph type="sldNum" sz="quarter" idx="4"/>
          </p:nvPr>
        </p:nvSpPr>
        <p:spPr/>
        <p:txBody>
          <a:bodyPr/>
          <a:lstStyle/>
          <a:p>
            <a:fld id="{28B83BC3-069B-46AF-A4E6-C99928E1A4FA}" type="slidenum">
              <a:rPr lang="en-US" smtClean="0"/>
              <a:pPr/>
              <a:t>438</a:t>
            </a:fld>
            <a:endParaRPr lang="en-US" dirty="0"/>
          </a:p>
        </p:txBody>
      </p:sp>
    </p:spTree>
    <p:custDataLst>
      <p:tags r:id="rId1"/>
    </p:custDataLst>
    <p:extLst>
      <p:ext uri="{BB962C8B-B14F-4D97-AF65-F5344CB8AC3E}">
        <p14:creationId xmlns:p14="http://schemas.microsoft.com/office/powerpoint/2010/main" val="2317844300"/>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342900" lvl="1">
              <a:buClr>
                <a:schemeClr val="accent1"/>
              </a:buClr>
            </a:pPr>
            <a:r>
              <a:rPr lang="en-US" sz="2400" dirty="0"/>
              <a:t>Step 1: Reorganize the original data into four new columns (i.e., Appraiser, Assessed Result, Part, and Reference).</a:t>
            </a:r>
          </a:p>
          <a:p>
            <a:pPr marL="1234440" lvl="2" indent="-457200">
              <a:buFont typeface="+mj-lt"/>
              <a:buAutoNum type="arabicParenR"/>
            </a:pPr>
            <a:r>
              <a:rPr lang="en-US" dirty="0"/>
              <a:t>Click Data → Stack → Blocks of Columns.</a:t>
            </a:r>
          </a:p>
          <a:p>
            <a:pPr marL="1234440" lvl="2" indent="-457200">
              <a:buFont typeface="+mj-lt"/>
              <a:buAutoNum type="arabicParenR"/>
            </a:pPr>
            <a:r>
              <a:rPr lang="en-US" dirty="0"/>
              <a:t>A new window named “Stack Blocks of Columns” pops up.</a:t>
            </a:r>
          </a:p>
          <a:p>
            <a:pPr marL="1234440" lvl="2" indent="-457200">
              <a:buFont typeface="+mj-lt"/>
              <a:buAutoNum type="arabicParenR"/>
            </a:pPr>
            <a:r>
              <a:rPr lang="en-US" dirty="0"/>
              <a:t>Select “Appraiser A,” “Part,” and “Reference” as block one.</a:t>
            </a:r>
          </a:p>
          <a:p>
            <a:pPr marL="1234440" lvl="2" indent="-457200">
              <a:buFont typeface="+mj-lt"/>
              <a:buAutoNum type="arabicParenR"/>
            </a:pPr>
            <a:r>
              <a:rPr lang="en-US" dirty="0"/>
              <a:t>Select “Appraiser B,” “Part,” and “Reference” as block two.</a:t>
            </a:r>
          </a:p>
          <a:p>
            <a:pPr marL="1234440" lvl="2" indent="-457200">
              <a:buFont typeface="+mj-lt"/>
              <a:buAutoNum type="arabicParenR"/>
            </a:pPr>
            <a:r>
              <a:rPr lang="en-US" dirty="0"/>
              <a:t>Select “Appraiser C,” “Part,” and “Reference” as block three.</a:t>
            </a:r>
          </a:p>
          <a:p>
            <a:pPr marL="1234440" lvl="2" indent="-457200">
              <a:buFont typeface="+mj-lt"/>
              <a:buAutoNum type="arabicParenR"/>
            </a:pPr>
            <a:r>
              <a:rPr lang="en-US" dirty="0"/>
              <a:t>Select the radio button of “New worksheet” and name the sheet “Data.”</a:t>
            </a:r>
          </a:p>
          <a:p>
            <a:pPr marL="1234440" lvl="2" indent="-457200">
              <a:buFont typeface="+mj-lt"/>
              <a:buAutoNum type="arabicParenR"/>
            </a:pPr>
            <a:r>
              <a:rPr lang="en-US" dirty="0"/>
              <a:t>Check the box “Use variable names in subscript column.”</a:t>
            </a:r>
          </a:p>
          <a:p>
            <a:pPr marL="1234440" lvl="2" indent="-457200">
              <a:buFont typeface="+mj-lt"/>
              <a:buAutoNum type="arabicParenR"/>
            </a:pPr>
            <a:r>
              <a:rPr lang="en-US" dirty="0"/>
              <a:t>Click “OK.”</a:t>
            </a:r>
          </a:p>
          <a:p>
            <a:pPr marL="1234440" lvl="2" indent="-457200">
              <a:buFont typeface="+mj-lt"/>
              <a:buAutoNum type="arabicParenR"/>
            </a:pPr>
            <a:r>
              <a:rPr lang="en-US" dirty="0"/>
              <a:t>The stacked columns are created in the new worksheet named “Data.”</a:t>
            </a:r>
          </a:p>
          <a:p>
            <a:pPr marL="1234440" lvl="2" indent="-457200">
              <a:buFont typeface="+mj-lt"/>
              <a:buAutoNum type="arabicParenR"/>
            </a:pPr>
            <a:r>
              <a:rPr lang="en-US" dirty="0"/>
              <a:t>Name the four columns from left to right in worksheet “Data”: Appraiser, Assessed Result, Part, and Reference. </a:t>
            </a:r>
          </a:p>
          <a:p>
            <a:pPr lvl="1"/>
            <a:endParaRPr lang="en-US" dirty="0"/>
          </a:p>
        </p:txBody>
      </p:sp>
      <p:sp>
        <p:nvSpPr>
          <p:cNvPr id="9" name="Date Placeholder 8">
            <a:extLst>
              <a:ext uri="{FF2B5EF4-FFF2-40B4-BE49-F238E27FC236}">
                <a16:creationId xmlns:a16="http://schemas.microsoft.com/office/drawing/2014/main" id="{D30E7BB2-74EA-4359-A614-89A1E78B037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32E6039-38AD-471F-B942-99B8BC1A75D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06D1BC-7E40-4DD0-9925-5E4138845368}"/>
              </a:ext>
            </a:extLst>
          </p:cNvPr>
          <p:cNvSpPr>
            <a:spLocks noGrp="1"/>
          </p:cNvSpPr>
          <p:nvPr>
            <p:ph type="sldNum" sz="quarter" idx="4"/>
          </p:nvPr>
        </p:nvSpPr>
        <p:spPr/>
        <p:txBody>
          <a:bodyPr/>
          <a:lstStyle/>
          <a:p>
            <a:fld id="{28B83BC3-069B-46AF-A4E6-C99928E1A4FA}" type="slidenum">
              <a:rPr lang="en-US" smtClean="0"/>
              <a:pPr/>
              <a:t>439</a:t>
            </a:fld>
            <a:endParaRPr lang="en-US" dirty="0"/>
          </a:p>
        </p:txBody>
      </p:sp>
    </p:spTree>
    <p:custDataLst>
      <p:tags r:id="rId1"/>
    </p:custDataLst>
    <p:extLst>
      <p:ext uri="{BB962C8B-B14F-4D97-AF65-F5344CB8AC3E}">
        <p14:creationId xmlns:p14="http://schemas.microsoft.com/office/powerpoint/2010/main" val="4947189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Autofit/>
          </a:bodyPr>
          <a:lstStyle/>
          <a:p>
            <a:r>
              <a:rPr lang="en-US" dirty="0"/>
              <a:t>The </a:t>
            </a:r>
            <a:r>
              <a:rPr lang="en-US" b="1" dirty="0"/>
              <a:t>Master Black Belt </a:t>
            </a:r>
            <a:r>
              <a:rPr lang="en-US" dirty="0"/>
              <a:t>(MBB) is the most experienced, educated, and capable Six Sigma expert.</a:t>
            </a:r>
          </a:p>
          <a:p>
            <a:pPr marL="114300" indent="0">
              <a:buNone/>
            </a:pPr>
            <a:r>
              <a:rPr lang="en-US" dirty="0"/>
              <a:t> </a:t>
            </a:r>
          </a:p>
          <a:p>
            <a:r>
              <a:rPr lang="en-US" dirty="0"/>
              <a:t>A typical MBB has managed dozens of Black Belt level projects. </a:t>
            </a:r>
          </a:p>
          <a:p>
            <a:pPr marL="114300" indent="0">
              <a:buNone/>
            </a:pPr>
            <a:r>
              <a:rPr lang="en-US" dirty="0"/>
              <a:t> </a:t>
            </a:r>
          </a:p>
          <a:p>
            <a:r>
              <a:rPr lang="en-US" dirty="0"/>
              <a:t>The MBB can simultaneously lead multiple Six Sigma Belt projects while mentoring and certifying Black Belt and Green Belt candidates. </a:t>
            </a:r>
          </a:p>
          <a:p>
            <a:pPr marL="114300" indent="0">
              <a:buNone/>
            </a:pPr>
            <a:endParaRPr lang="en-US" dirty="0"/>
          </a:p>
          <a:p>
            <a:r>
              <a:rPr lang="en-US" dirty="0"/>
              <a:t>The MBB typically works with high-level operations directors, senior executives, and business managers to help with assessing and planning business strategies and tactics.</a:t>
            </a:r>
          </a:p>
        </p:txBody>
      </p:sp>
      <p:sp>
        <p:nvSpPr>
          <p:cNvPr id="7" name="Date Placeholder 6">
            <a:extLst>
              <a:ext uri="{FF2B5EF4-FFF2-40B4-BE49-F238E27FC236}">
                <a16:creationId xmlns:a16="http://schemas.microsoft.com/office/drawing/2014/main" id="{1C678067-AD6F-4D7F-A0B4-31AB98487CE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8D02BAA-64DD-4D33-AF04-BDA7ADCF027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277FFC-EB2B-4BE5-B079-DF5B58BE5FD0}"/>
              </a:ext>
            </a:extLst>
          </p:cNvPr>
          <p:cNvSpPr>
            <a:spLocks noGrp="1"/>
          </p:cNvSpPr>
          <p:nvPr>
            <p:ph type="sldNum" sz="quarter" idx="4"/>
          </p:nvPr>
        </p:nvSpPr>
        <p:spPr/>
        <p:txBody>
          <a:bodyPr/>
          <a:lstStyle/>
          <a:p>
            <a:fld id="{28B83BC3-069B-46AF-A4E6-C99928E1A4FA}" type="slidenum">
              <a:rPr lang="en-US" smtClean="0"/>
              <a:pPr/>
              <a:t>44</a:t>
            </a:fld>
            <a:endParaRPr lang="en-US" dirty="0"/>
          </a:p>
        </p:txBody>
      </p:sp>
    </p:spTree>
    <p:custDataLst>
      <p:tags r:id="rId1"/>
    </p:custDataLst>
    <p:extLst>
      <p:ext uri="{BB962C8B-B14F-4D97-AF65-F5344CB8AC3E}">
        <p14:creationId xmlns:p14="http://schemas.microsoft.com/office/powerpoint/2010/main" val="3290527127"/>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2908300" y="1139461"/>
            <a:ext cx="5562600" cy="5514853"/>
          </a:xfrm>
          <a:prstGeom prst="rect">
            <a:avLst/>
          </a:prstGeom>
        </p:spPr>
      </p:pic>
      <p:sp>
        <p:nvSpPr>
          <p:cNvPr id="9" name="Date Placeholder 8">
            <a:extLst>
              <a:ext uri="{FF2B5EF4-FFF2-40B4-BE49-F238E27FC236}">
                <a16:creationId xmlns:a16="http://schemas.microsoft.com/office/drawing/2014/main" id="{5BE2FD37-62D0-406C-A516-691CFCEAB41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AEDB3D0-33E3-4D37-8112-C2BCACB5FD5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B356029-C5FF-499C-BD14-D63221E9D1F1}"/>
              </a:ext>
            </a:extLst>
          </p:cNvPr>
          <p:cNvSpPr>
            <a:spLocks noGrp="1"/>
          </p:cNvSpPr>
          <p:nvPr>
            <p:ph type="sldNum" sz="quarter" idx="4"/>
          </p:nvPr>
        </p:nvSpPr>
        <p:spPr/>
        <p:txBody>
          <a:bodyPr/>
          <a:lstStyle/>
          <a:p>
            <a:fld id="{28B83BC3-069B-46AF-A4E6-C99928E1A4FA}" type="slidenum">
              <a:rPr lang="en-US" smtClean="0"/>
              <a:pPr/>
              <a:t>440</a:t>
            </a:fld>
            <a:endParaRPr lang="en-US" dirty="0"/>
          </a:p>
        </p:txBody>
      </p:sp>
    </p:spTree>
    <p:custDataLst>
      <p:tags r:id="rId1"/>
    </p:custDataLst>
    <p:extLst>
      <p:ext uri="{BB962C8B-B14F-4D97-AF65-F5344CB8AC3E}">
        <p14:creationId xmlns:p14="http://schemas.microsoft.com/office/powerpoint/2010/main" val="455415520"/>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326066" y="1611630"/>
            <a:ext cx="4938485" cy="4391553"/>
          </a:xfrm>
          <a:prstGeom prst="rect">
            <a:avLst/>
          </a:prstGeom>
        </p:spPr>
      </p:pic>
      <p:pic>
        <p:nvPicPr>
          <p:cNvPr id="5" name="Picture 4"/>
          <p:cNvPicPr>
            <a:picLocks noChangeAspect="1"/>
          </p:cNvPicPr>
          <p:nvPr/>
        </p:nvPicPr>
        <p:blipFill>
          <a:blip r:embed="rId5"/>
          <a:stretch>
            <a:fillRect/>
          </a:stretch>
        </p:blipFill>
        <p:spPr>
          <a:xfrm>
            <a:off x="5388934" y="1616555"/>
            <a:ext cx="5649200" cy="4386628"/>
          </a:xfrm>
          <a:prstGeom prst="rect">
            <a:avLst/>
          </a:prstGeom>
        </p:spPr>
      </p:pic>
      <p:sp>
        <p:nvSpPr>
          <p:cNvPr id="12" name="Right Arrow 11"/>
          <p:cNvSpPr/>
          <p:nvPr/>
        </p:nvSpPr>
        <p:spPr>
          <a:xfrm>
            <a:off x="5204473" y="36637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E522D18F-0F1C-432D-8E39-1C8A15E8255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A9598D0-8151-477B-B231-F409E7DB8196}"/>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E9CE68A-62EB-46A7-ADF0-DB6E61C92A1E}"/>
              </a:ext>
            </a:extLst>
          </p:cNvPr>
          <p:cNvSpPr>
            <a:spLocks noGrp="1"/>
          </p:cNvSpPr>
          <p:nvPr>
            <p:ph type="sldNum" sz="quarter" idx="4"/>
          </p:nvPr>
        </p:nvSpPr>
        <p:spPr/>
        <p:txBody>
          <a:bodyPr/>
          <a:lstStyle/>
          <a:p>
            <a:fld id="{28B83BC3-069B-46AF-A4E6-C99928E1A4FA}" type="slidenum">
              <a:rPr lang="en-US" smtClean="0"/>
              <a:pPr/>
              <a:t>441</a:t>
            </a:fld>
            <a:endParaRPr lang="en-US" dirty="0"/>
          </a:p>
        </p:txBody>
      </p:sp>
    </p:spTree>
    <p:custDataLst>
      <p:tags r:id="rId1"/>
    </p:custDataLst>
    <p:extLst>
      <p:ext uri="{BB962C8B-B14F-4D97-AF65-F5344CB8AC3E}">
        <p14:creationId xmlns:p14="http://schemas.microsoft.com/office/powerpoint/2010/main" val="2625979616"/>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sp>
        <p:nvSpPr>
          <p:cNvPr id="3" name="Content Placeholder 2"/>
          <p:cNvSpPr>
            <a:spLocks noGrp="1"/>
          </p:cNvSpPr>
          <p:nvPr>
            <p:ph idx="1"/>
          </p:nvPr>
        </p:nvSpPr>
        <p:spPr/>
        <p:txBody>
          <a:bodyPr>
            <a:normAutofit fontScale="85000" lnSpcReduction="20000"/>
          </a:bodyPr>
          <a:lstStyle/>
          <a:p>
            <a:r>
              <a:rPr lang="en-US" dirty="0"/>
              <a:t>Step 2: Run MSA using Minitab</a:t>
            </a:r>
          </a:p>
          <a:p>
            <a:pPr marL="1234440" lvl="2" indent="-457200">
              <a:buFont typeface="+mj-lt"/>
              <a:buAutoNum type="arabicParenR"/>
            </a:pPr>
            <a:r>
              <a:rPr lang="en-US" dirty="0"/>
              <a:t>Click Stat → Quality Tools → Attribute Agreement Analysis.</a:t>
            </a:r>
          </a:p>
          <a:p>
            <a:pPr marL="1234440" lvl="2" indent="-457200">
              <a:buFont typeface="+mj-lt"/>
              <a:buAutoNum type="arabicParenR"/>
            </a:pPr>
            <a:r>
              <a:rPr lang="en-US" dirty="0"/>
              <a:t>A new window named “Attribute Agreement Analysis” pops up.</a:t>
            </a:r>
          </a:p>
          <a:p>
            <a:pPr marL="1234440" lvl="2" indent="-457200">
              <a:buFont typeface="+mj-lt"/>
              <a:buAutoNum type="arabicParenR"/>
            </a:pPr>
            <a:r>
              <a:rPr lang="en-US" dirty="0"/>
              <a:t>Click in the blank box next to “Attribute column” and the variables appear in the list box on the left.</a:t>
            </a:r>
          </a:p>
          <a:p>
            <a:pPr marL="1234440" lvl="2" indent="-457200">
              <a:buFont typeface="+mj-lt"/>
              <a:buAutoNum type="arabicParenR"/>
            </a:pPr>
            <a:r>
              <a:rPr lang="en-US" dirty="0"/>
              <a:t>Select “Assessed Result” as “Attribute column.”</a:t>
            </a:r>
          </a:p>
          <a:p>
            <a:pPr marL="1234440" lvl="2" indent="-457200">
              <a:buFont typeface="+mj-lt"/>
              <a:buAutoNum type="arabicParenR"/>
            </a:pPr>
            <a:r>
              <a:rPr lang="en-US" dirty="0"/>
              <a:t>Select “Part” as “Samples.”</a:t>
            </a:r>
          </a:p>
          <a:p>
            <a:pPr marL="1234440" lvl="2" indent="-457200">
              <a:buFont typeface="+mj-lt"/>
              <a:buAutoNum type="arabicParenR"/>
            </a:pPr>
            <a:r>
              <a:rPr lang="en-US" dirty="0"/>
              <a:t>Select “Appraiser” as “Appraisers.”</a:t>
            </a:r>
          </a:p>
          <a:p>
            <a:pPr marL="1234440" lvl="2" indent="-457200">
              <a:buFont typeface="+mj-lt"/>
              <a:buAutoNum type="arabicParenR"/>
            </a:pPr>
            <a:r>
              <a:rPr lang="en-US" dirty="0"/>
              <a:t>Select “Reference” as “Known standard/attribute.”</a:t>
            </a:r>
          </a:p>
          <a:p>
            <a:pPr marL="1234440" lvl="2" indent="-457200">
              <a:buFont typeface="+mj-lt"/>
              <a:buAutoNum type="arabicParenR"/>
            </a:pPr>
            <a:r>
              <a:rPr lang="en-US" dirty="0"/>
              <a:t>Click the “Options” button and another window named “Attribute Agreement Analysis – Options” pops up.</a:t>
            </a:r>
          </a:p>
          <a:p>
            <a:pPr marL="1234440" lvl="2" indent="-457200">
              <a:buFont typeface="+mj-lt"/>
              <a:buAutoNum type="arabicParenR"/>
            </a:pPr>
            <a:r>
              <a:rPr lang="en-US" dirty="0"/>
              <a:t>Check the boxes of both “Calculate Cohen’s kappa if appropriate” and “Display disagreement table.”</a:t>
            </a:r>
          </a:p>
          <a:p>
            <a:pPr marL="1234440" lvl="2" indent="-457200">
              <a:buFont typeface="+mj-lt"/>
              <a:buAutoNum type="arabicParenR"/>
            </a:pPr>
            <a:r>
              <a:rPr lang="en-US" dirty="0"/>
              <a:t>Click “OK” in the window “Attribute Agreement Analysis – Options.”</a:t>
            </a:r>
          </a:p>
          <a:p>
            <a:pPr marL="1234440" lvl="2" indent="-457200">
              <a:buFont typeface="+mj-lt"/>
              <a:buAutoNum type="arabicParenR"/>
            </a:pPr>
            <a:r>
              <a:rPr lang="en-US" dirty="0"/>
              <a:t>Click “OK” in the window “Attribute Agreement Analysis.”</a:t>
            </a:r>
          </a:p>
          <a:p>
            <a:pPr marL="1234440" lvl="2" indent="-457200">
              <a:buFont typeface="+mj-lt"/>
              <a:buAutoNum type="arabicParenR"/>
            </a:pPr>
            <a:r>
              <a:rPr lang="en-US" dirty="0"/>
              <a:t>The MSA results appear in the newly-generated window and the session window.</a:t>
            </a:r>
          </a:p>
        </p:txBody>
      </p:sp>
      <p:sp>
        <p:nvSpPr>
          <p:cNvPr id="9" name="Date Placeholder 8">
            <a:extLst>
              <a:ext uri="{FF2B5EF4-FFF2-40B4-BE49-F238E27FC236}">
                <a16:creationId xmlns:a16="http://schemas.microsoft.com/office/drawing/2014/main" id="{42F19A2C-B6CA-4976-B9A3-00926BC9839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2B01CFA-1DE6-4052-992E-81D34107B3C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531AEA2-3AFF-4482-A1F6-F0DB21FB139A}"/>
              </a:ext>
            </a:extLst>
          </p:cNvPr>
          <p:cNvSpPr>
            <a:spLocks noGrp="1"/>
          </p:cNvSpPr>
          <p:nvPr>
            <p:ph type="sldNum" sz="quarter" idx="4"/>
          </p:nvPr>
        </p:nvSpPr>
        <p:spPr/>
        <p:txBody>
          <a:bodyPr/>
          <a:lstStyle/>
          <a:p>
            <a:fld id="{28B83BC3-069B-46AF-A4E6-C99928E1A4FA}" type="slidenum">
              <a:rPr lang="en-US" smtClean="0"/>
              <a:pPr/>
              <a:t>442</a:t>
            </a:fld>
            <a:endParaRPr lang="en-US" dirty="0"/>
          </a:p>
        </p:txBody>
      </p:sp>
    </p:spTree>
    <p:custDataLst>
      <p:tags r:id="rId1"/>
    </p:custDataLst>
    <p:extLst>
      <p:ext uri="{BB962C8B-B14F-4D97-AF65-F5344CB8AC3E}">
        <p14:creationId xmlns:p14="http://schemas.microsoft.com/office/powerpoint/2010/main" val="1905668914"/>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95206" y="1534547"/>
            <a:ext cx="5450648" cy="4561453"/>
          </a:xfrm>
          <a:prstGeom prst="rect">
            <a:avLst/>
          </a:prstGeom>
        </p:spPr>
      </p:pic>
      <p:pic>
        <p:nvPicPr>
          <p:cNvPr id="4" name="Picture 3"/>
          <p:cNvPicPr>
            <a:picLocks noChangeAspect="1"/>
          </p:cNvPicPr>
          <p:nvPr/>
        </p:nvPicPr>
        <p:blipFill>
          <a:blip r:embed="rId5"/>
          <a:stretch>
            <a:fillRect/>
          </a:stretch>
        </p:blipFill>
        <p:spPr>
          <a:xfrm>
            <a:off x="5689600" y="2138873"/>
            <a:ext cx="5511800" cy="3449320"/>
          </a:xfrm>
          <a:prstGeom prst="rect">
            <a:avLst/>
          </a:prstGeom>
        </p:spPr>
      </p:pic>
      <p:sp>
        <p:nvSpPr>
          <p:cNvPr id="18" name="Right Arrow 17"/>
          <p:cNvSpPr/>
          <p:nvPr/>
        </p:nvSpPr>
        <p:spPr>
          <a:xfrm>
            <a:off x="5447084" y="366287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480C1508-C5B3-49A3-9432-78D766C9EBC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E60637A-F381-4E7F-A97C-1CA62C83273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82476ED-4C23-44FF-9043-8A76A382DCA2}"/>
              </a:ext>
            </a:extLst>
          </p:cNvPr>
          <p:cNvSpPr>
            <a:spLocks noGrp="1"/>
          </p:cNvSpPr>
          <p:nvPr>
            <p:ph type="sldNum" sz="quarter" idx="4"/>
          </p:nvPr>
        </p:nvSpPr>
        <p:spPr/>
        <p:txBody>
          <a:bodyPr/>
          <a:lstStyle/>
          <a:p>
            <a:fld id="{28B83BC3-069B-46AF-A4E6-C99928E1A4FA}" type="slidenum">
              <a:rPr lang="en-US" smtClean="0"/>
              <a:pPr/>
              <a:t>443</a:t>
            </a:fld>
            <a:endParaRPr lang="en-US" dirty="0"/>
          </a:p>
        </p:txBody>
      </p:sp>
    </p:spTree>
    <p:custDataLst>
      <p:tags r:id="rId1"/>
    </p:custDataLst>
    <p:extLst>
      <p:ext uri="{BB962C8B-B14F-4D97-AF65-F5344CB8AC3E}">
        <p14:creationId xmlns:p14="http://schemas.microsoft.com/office/powerpoint/2010/main" val="222713967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181100" y="1412240"/>
            <a:ext cx="5394960" cy="4709160"/>
          </a:xfrm>
          <a:prstGeom prst="rect">
            <a:avLst/>
          </a:prstGeom>
        </p:spPr>
      </p:pic>
      <p:grpSp>
        <p:nvGrpSpPr>
          <p:cNvPr id="14" name="Group 13"/>
          <p:cNvGrpSpPr/>
          <p:nvPr/>
        </p:nvGrpSpPr>
        <p:grpSpPr>
          <a:xfrm>
            <a:off x="4184491" y="2709545"/>
            <a:ext cx="6004877" cy="2167255"/>
            <a:chOff x="3909060" y="2514600"/>
            <a:chExt cx="6004877" cy="2167255"/>
          </a:xfrm>
        </p:grpSpPr>
        <p:sp>
          <p:nvSpPr>
            <p:cNvPr id="16" name="Rectangle 15"/>
            <p:cNvSpPr/>
            <p:nvPr/>
          </p:nvSpPr>
          <p:spPr>
            <a:xfrm>
              <a:off x="3909060" y="2514600"/>
              <a:ext cx="586740" cy="914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7"/>
            <p:cNvSpPr/>
            <p:nvPr/>
          </p:nvSpPr>
          <p:spPr>
            <a:xfrm>
              <a:off x="6740526" y="3276600"/>
              <a:ext cx="3173411" cy="1405255"/>
            </a:xfrm>
            <a:prstGeom prst="wedgeRoundRectCallout">
              <a:avLst>
                <a:gd name="adj1" fmla="val -105495"/>
                <a:gd name="adj2" fmla="val -5510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Within Appraiser Agreement Percent: the agreement percentage within each individual appraiser.</a:t>
              </a:r>
            </a:p>
          </p:txBody>
        </p:sp>
      </p:grpSp>
      <p:sp>
        <p:nvSpPr>
          <p:cNvPr id="9" name="Date Placeholder 8">
            <a:extLst>
              <a:ext uri="{FF2B5EF4-FFF2-40B4-BE49-F238E27FC236}">
                <a16:creationId xmlns:a16="http://schemas.microsoft.com/office/drawing/2014/main" id="{F33C4BB0-323B-4B0C-A6A0-870E7564901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FC51626-70BD-4EFA-A78F-5E88D417D87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60AABAD-5463-4D2A-B6DD-B8C52E0F60ED}"/>
              </a:ext>
            </a:extLst>
          </p:cNvPr>
          <p:cNvSpPr>
            <a:spLocks noGrp="1"/>
          </p:cNvSpPr>
          <p:nvPr>
            <p:ph type="sldNum" sz="quarter" idx="4"/>
          </p:nvPr>
        </p:nvSpPr>
        <p:spPr/>
        <p:txBody>
          <a:bodyPr/>
          <a:lstStyle/>
          <a:p>
            <a:fld id="{28B83BC3-069B-46AF-A4E6-C99928E1A4FA}" type="slidenum">
              <a:rPr lang="en-US" smtClean="0"/>
              <a:pPr/>
              <a:t>444</a:t>
            </a:fld>
            <a:endParaRPr lang="en-US" dirty="0"/>
          </a:p>
        </p:txBody>
      </p:sp>
    </p:spTree>
    <p:custDataLst>
      <p:tags r:id="rId1"/>
    </p:custDataLst>
    <p:extLst>
      <p:ext uri="{BB962C8B-B14F-4D97-AF65-F5344CB8AC3E}">
        <p14:creationId xmlns:p14="http://schemas.microsoft.com/office/powerpoint/2010/main" val="917973679"/>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3" name="Picture 2"/>
          <p:cNvPicPr>
            <a:picLocks noChangeAspect="1"/>
          </p:cNvPicPr>
          <p:nvPr/>
        </p:nvPicPr>
        <p:blipFill>
          <a:blip r:embed="rId4"/>
          <a:stretch>
            <a:fillRect/>
          </a:stretch>
        </p:blipFill>
        <p:spPr>
          <a:xfrm>
            <a:off x="1892300" y="1193800"/>
            <a:ext cx="4114800" cy="5334000"/>
          </a:xfrm>
          <a:prstGeom prst="rect">
            <a:avLst/>
          </a:prstGeom>
        </p:spPr>
      </p:pic>
      <p:grpSp>
        <p:nvGrpSpPr>
          <p:cNvPr id="14" name="Group 13"/>
          <p:cNvGrpSpPr/>
          <p:nvPr/>
        </p:nvGrpSpPr>
        <p:grpSpPr>
          <a:xfrm>
            <a:off x="4343400" y="1875790"/>
            <a:ext cx="5410201" cy="2302048"/>
            <a:chOff x="4487758" y="1803400"/>
            <a:chExt cx="5410201" cy="2302048"/>
          </a:xfrm>
        </p:grpSpPr>
        <p:sp>
          <p:nvSpPr>
            <p:cNvPr id="18" name="Rectangle 17"/>
            <p:cNvSpPr/>
            <p:nvPr/>
          </p:nvSpPr>
          <p:spPr>
            <a:xfrm>
              <a:off x="4487758" y="1803400"/>
              <a:ext cx="472864" cy="762001"/>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ular Callout 7"/>
            <p:cNvSpPr/>
            <p:nvPr/>
          </p:nvSpPr>
          <p:spPr>
            <a:xfrm>
              <a:off x="6426201" y="1990552"/>
              <a:ext cx="3471758" cy="2114896"/>
            </a:xfrm>
            <a:prstGeom prst="wedgeRoundRectCallout">
              <a:avLst>
                <a:gd name="adj1" fmla="val -90945"/>
                <a:gd name="adj2" fmla="val -33806"/>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Each Appraiser vs. Standard Agreement Percent: the agreement percentage between each appraiser and the standard. It reflects the accuracy of the measurement system.</a:t>
              </a:r>
            </a:p>
          </p:txBody>
        </p:sp>
      </p:grpSp>
      <p:sp>
        <p:nvSpPr>
          <p:cNvPr id="9" name="Date Placeholder 8">
            <a:extLst>
              <a:ext uri="{FF2B5EF4-FFF2-40B4-BE49-F238E27FC236}">
                <a16:creationId xmlns:a16="http://schemas.microsoft.com/office/drawing/2014/main" id="{A449C129-03F8-4319-BF33-375EA41BBBC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5772AE6-747F-4BA3-8AA1-0092C92F847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8F5A82A-12FD-4C7E-A131-6D709AE9BC4F}"/>
              </a:ext>
            </a:extLst>
          </p:cNvPr>
          <p:cNvSpPr>
            <a:spLocks noGrp="1"/>
          </p:cNvSpPr>
          <p:nvPr>
            <p:ph type="sldNum" sz="quarter" idx="4"/>
          </p:nvPr>
        </p:nvSpPr>
        <p:spPr/>
        <p:txBody>
          <a:bodyPr/>
          <a:lstStyle/>
          <a:p>
            <a:fld id="{28B83BC3-069B-46AF-A4E6-C99928E1A4FA}" type="slidenum">
              <a:rPr lang="en-US" smtClean="0"/>
              <a:pPr/>
              <a:t>445</a:t>
            </a:fld>
            <a:endParaRPr lang="en-US" dirty="0"/>
          </a:p>
        </p:txBody>
      </p:sp>
    </p:spTree>
    <p:custDataLst>
      <p:tags r:id="rId1"/>
    </p:custDataLst>
    <p:extLst>
      <p:ext uri="{BB962C8B-B14F-4D97-AF65-F5344CB8AC3E}">
        <p14:creationId xmlns:p14="http://schemas.microsoft.com/office/powerpoint/2010/main" val="404038802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5" name="Picture 4"/>
          <p:cNvPicPr>
            <a:picLocks noChangeAspect="1"/>
          </p:cNvPicPr>
          <p:nvPr/>
        </p:nvPicPr>
        <p:blipFill>
          <a:blip r:embed="rId4"/>
          <a:stretch>
            <a:fillRect/>
          </a:stretch>
        </p:blipFill>
        <p:spPr>
          <a:xfrm>
            <a:off x="5950510" y="2428240"/>
            <a:ext cx="4114800" cy="4099560"/>
          </a:xfrm>
          <a:prstGeom prst="rect">
            <a:avLst/>
          </a:prstGeom>
        </p:spPr>
      </p:pic>
      <p:pic>
        <p:nvPicPr>
          <p:cNvPr id="4" name="Picture 3"/>
          <p:cNvPicPr>
            <a:picLocks noChangeAspect="1"/>
          </p:cNvPicPr>
          <p:nvPr/>
        </p:nvPicPr>
        <p:blipFill>
          <a:blip r:embed="rId5"/>
          <a:stretch>
            <a:fillRect/>
          </a:stretch>
        </p:blipFill>
        <p:spPr>
          <a:xfrm>
            <a:off x="1317765" y="1196340"/>
            <a:ext cx="4114800" cy="3093720"/>
          </a:xfrm>
          <a:prstGeom prst="rect">
            <a:avLst/>
          </a:prstGeom>
        </p:spPr>
      </p:pic>
      <p:grpSp>
        <p:nvGrpSpPr>
          <p:cNvPr id="3" name="Group 2"/>
          <p:cNvGrpSpPr/>
          <p:nvPr/>
        </p:nvGrpSpPr>
        <p:grpSpPr>
          <a:xfrm>
            <a:off x="1343725" y="1302065"/>
            <a:ext cx="8082430" cy="4867763"/>
            <a:chOff x="1575921" y="1225865"/>
            <a:chExt cx="8082430" cy="4867763"/>
          </a:xfrm>
        </p:grpSpPr>
        <p:sp>
          <p:nvSpPr>
            <p:cNvPr id="8" name="Rounded Rectangular Callout 7"/>
            <p:cNvSpPr/>
            <p:nvPr/>
          </p:nvSpPr>
          <p:spPr>
            <a:xfrm>
              <a:off x="6152870" y="1225865"/>
              <a:ext cx="3505481" cy="916945"/>
            </a:xfrm>
            <a:prstGeom prst="wedgeRoundRectCallout">
              <a:avLst>
                <a:gd name="adj1" fmla="val -106715"/>
                <a:gd name="adj2" fmla="val 5031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Between Appraiser Agreement Percent: the agreement percentage between different appraisers.</a:t>
              </a:r>
            </a:p>
          </p:txBody>
        </p:sp>
        <p:sp>
          <p:nvSpPr>
            <p:cNvPr id="9" name="Rectangle 8"/>
            <p:cNvSpPr/>
            <p:nvPr/>
          </p:nvSpPr>
          <p:spPr>
            <a:xfrm>
              <a:off x="3518460" y="2047072"/>
              <a:ext cx="609600"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077200" y="3200400"/>
              <a:ext cx="634998" cy="3810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ular Callout 10"/>
            <p:cNvSpPr/>
            <p:nvPr/>
          </p:nvSpPr>
          <p:spPr>
            <a:xfrm>
              <a:off x="1575921" y="4572000"/>
              <a:ext cx="4062879" cy="1521628"/>
            </a:xfrm>
            <a:prstGeom prst="wedgeRoundRectCallout">
              <a:avLst>
                <a:gd name="adj1" fmla="val 110310"/>
                <a:gd name="adj2" fmla="val -1168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All Appraisers vs. Standard Agreement Percent: overall agreement percentage of both within and between appraisers. It reflects how precise the measurement system performs.</a:t>
              </a:r>
            </a:p>
          </p:txBody>
        </p:sp>
      </p:grpSp>
      <p:sp>
        <p:nvSpPr>
          <p:cNvPr id="13" name="Date Placeholder 12">
            <a:extLst>
              <a:ext uri="{FF2B5EF4-FFF2-40B4-BE49-F238E27FC236}">
                <a16:creationId xmlns:a16="http://schemas.microsoft.com/office/drawing/2014/main" id="{70A65D2E-9C04-4485-9AA6-1DE4FDFF2979}"/>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28ABB4CA-6A62-4541-ABAB-91DE0BF037D7}"/>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1BE45C74-FEC9-4B19-A5DC-F3F2081E0A6F}"/>
              </a:ext>
            </a:extLst>
          </p:cNvPr>
          <p:cNvSpPr>
            <a:spLocks noGrp="1"/>
          </p:cNvSpPr>
          <p:nvPr>
            <p:ph type="sldNum" sz="quarter" idx="4"/>
          </p:nvPr>
        </p:nvSpPr>
        <p:spPr/>
        <p:txBody>
          <a:bodyPr/>
          <a:lstStyle/>
          <a:p>
            <a:fld id="{28B83BC3-069B-46AF-A4E6-C99928E1A4FA}" type="slidenum">
              <a:rPr lang="en-US" smtClean="0"/>
              <a:pPr/>
              <a:t>446</a:t>
            </a:fld>
            <a:endParaRPr lang="en-US" dirty="0"/>
          </a:p>
        </p:txBody>
      </p:sp>
    </p:spTree>
    <p:custDataLst>
      <p:tags r:id="rId1"/>
    </p:custDataLst>
    <p:extLst>
      <p:ext uri="{BB962C8B-B14F-4D97-AF65-F5344CB8AC3E}">
        <p14:creationId xmlns:p14="http://schemas.microsoft.com/office/powerpoint/2010/main" val="1101201991"/>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Implement an Attribute MSA</a:t>
            </a:r>
          </a:p>
        </p:txBody>
      </p:sp>
      <p:sp>
        <p:nvSpPr>
          <p:cNvPr id="3" name="Content Placeholder 2"/>
          <p:cNvSpPr>
            <a:spLocks noGrp="1"/>
          </p:cNvSpPr>
          <p:nvPr>
            <p:ph idx="1"/>
          </p:nvPr>
        </p:nvSpPr>
        <p:spPr/>
        <p:txBody>
          <a:bodyPr>
            <a:normAutofit lnSpcReduction="10000"/>
          </a:bodyPr>
          <a:lstStyle/>
          <a:p>
            <a:pPr marL="236538" indent="-236538"/>
            <a:r>
              <a:rPr lang="en-US" b="1" dirty="0"/>
              <a:t>Kappa statistic </a:t>
            </a:r>
            <a:r>
              <a:rPr lang="en-US" dirty="0"/>
              <a:t>is a coefficient indicating the agreement percentage above the expected agreement by chance. </a:t>
            </a:r>
          </a:p>
          <a:p>
            <a:pPr marL="236538" indent="-236538"/>
            <a:endParaRPr lang="en-US" dirty="0"/>
          </a:p>
          <a:p>
            <a:pPr marL="236538" indent="-236538"/>
            <a:r>
              <a:rPr lang="en-US" dirty="0"/>
              <a:t>Kappa ranges from -1 (perfect disagreement) to 1 (perfect agreement). </a:t>
            </a:r>
          </a:p>
          <a:p>
            <a:pPr marL="236538" indent="-236538"/>
            <a:endParaRPr lang="en-US" dirty="0"/>
          </a:p>
          <a:p>
            <a:pPr marL="236538" indent="-236538"/>
            <a:r>
              <a:rPr lang="en-US" dirty="0"/>
              <a:t>When the observed agreement is less than the chance agreement, Kappa is negative.</a:t>
            </a:r>
          </a:p>
          <a:p>
            <a:pPr marL="236538" indent="-236538"/>
            <a:endParaRPr lang="en-US" dirty="0"/>
          </a:p>
          <a:p>
            <a:pPr marL="236538" indent="-236538"/>
            <a:r>
              <a:rPr lang="en-US" dirty="0"/>
              <a:t>When the observed agreement is greater than the chance agreement, Kappa is positive.</a:t>
            </a:r>
          </a:p>
          <a:p>
            <a:pPr marL="236538" indent="-236538"/>
            <a:endParaRPr lang="en-US" dirty="0"/>
          </a:p>
          <a:p>
            <a:pPr marL="236538" indent="-236538"/>
            <a:r>
              <a:rPr lang="en-US" dirty="0"/>
              <a:t>Rule of thumb: If Kappa is greater than 0.7, the measurement system is acceptable. If Kappa is greater than 0.9, the measurement system is excellent.</a:t>
            </a:r>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a:p>
            <a:pPr marL="236538" indent="-236538"/>
            <a:endParaRPr lang="en-US" dirty="0"/>
          </a:p>
        </p:txBody>
      </p:sp>
      <p:sp>
        <p:nvSpPr>
          <p:cNvPr id="9" name="Date Placeholder 8">
            <a:extLst>
              <a:ext uri="{FF2B5EF4-FFF2-40B4-BE49-F238E27FC236}">
                <a16:creationId xmlns:a16="http://schemas.microsoft.com/office/drawing/2014/main" id="{AB7B7546-83F9-49AC-9047-D67B90B38F0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4BFEE5-2AF9-47A2-9F29-9D01B4E4BE7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04CC24-0C27-4390-B3E9-BC8C533245CD}"/>
              </a:ext>
            </a:extLst>
          </p:cNvPr>
          <p:cNvSpPr>
            <a:spLocks noGrp="1"/>
          </p:cNvSpPr>
          <p:nvPr>
            <p:ph type="sldNum" sz="quarter" idx="4"/>
          </p:nvPr>
        </p:nvSpPr>
        <p:spPr/>
        <p:txBody>
          <a:bodyPr/>
          <a:lstStyle/>
          <a:p>
            <a:fld id="{28B83BC3-069B-46AF-A4E6-C99928E1A4FA}" type="slidenum">
              <a:rPr lang="en-US" smtClean="0"/>
              <a:pPr/>
              <a:t>447</a:t>
            </a:fld>
            <a:endParaRPr lang="en-US" dirty="0"/>
          </a:p>
        </p:txBody>
      </p:sp>
    </p:spTree>
    <p:custDataLst>
      <p:tags r:id="rId1"/>
    </p:custDataLst>
    <p:extLst>
      <p:ext uri="{BB962C8B-B14F-4D97-AF65-F5344CB8AC3E}">
        <p14:creationId xmlns:p14="http://schemas.microsoft.com/office/powerpoint/2010/main" val="3286788139"/>
      </p:ext>
    </p:extLst>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1487498" y="1107440"/>
            <a:ext cx="4023360" cy="3566160"/>
          </a:xfrm>
          <a:prstGeom prst="rect">
            <a:avLst/>
          </a:prstGeom>
        </p:spPr>
      </p:pic>
      <p:pic>
        <p:nvPicPr>
          <p:cNvPr id="5" name="Picture 4"/>
          <p:cNvPicPr>
            <a:picLocks noChangeAspect="1"/>
          </p:cNvPicPr>
          <p:nvPr/>
        </p:nvPicPr>
        <p:blipFill>
          <a:blip r:embed="rId5"/>
          <a:stretch>
            <a:fillRect/>
          </a:stretch>
        </p:blipFill>
        <p:spPr>
          <a:xfrm>
            <a:off x="5866458" y="2547620"/>
            <a:ext cx="4023360" cy="3916680"/>
          </a:xfrm>
          <a:prstGeom prst="rect">
            <a:avLst/>
          </a:prstGeom>
        </p:spPr>
      </p:pic>
      <p:grpSp>
        <p:nvGrpSpPr>
          <p:cNvPr id="3" name="Group 2"/>
          <p:cNvGrpSpPr/>
          <p:nvPr/>
        </p:nvGrpSpPr>
        <p:grpSpPr>
          <a:xfrm>
            <a:off x="2763276" y="1066800"/>
            <a:ext cx="5249481" cy="5334000"/>
            <a:chOff x="2910269" y="1066800"/>
            <a:chExt cx="5249481" cy="5334000"/>
          </a:xfrm>
        </p:grpSpPr>
        <p:sp>
          <p:nvSpPr>
            <p:cNvPr id="8" name="Rounded Rectangular Callout 7"/>
            <p:cNvSpPr/>
            <p:nvPr/>
          </p:nvSpPr>
          <p:spPr>
            <a:xfrm>
              <a:off x="6013451" y="1066800"/>
              <a:ext cx="2146299" cy="1280492"/>
            </a:xfrm>
            <a:prstGeom prst="wedgeRoundRectCallout">
              <a:avLst>
                <a:gd name="adj1" fmla="val -157025"/>
                <a:gd name="adj2" fmla="val 133621"/>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within each appraiser</a:t>
              </a:r>
            </a:p>
          </p:txBody>
        </p:sp>
        <p:sp>
          <p:nvSpPr>
            <p:cNvPr id="9" name="Rectangle 8"/>
            <p:cNvSpPr/>
            <p:nvPr/>
          </p:nvSpPr>
          <p:spPr>
            <a:xfrm>
              <a:off x="3124199" y="3429000"/>
              <a:ext cx="536555" cy="1142999"/>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7523537" y="5105400"/>
              <a:ext cx="553663" cy="123618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ounded Rectangular Callout 11"/>
            <p:cNvSpPr/>
            <p:nvPr/>
          </p:nvSpPr>
          <p:spPr>
            <a:xfrm>
              <a:off x="2910269" y="4895134"/>
              <a:ext cx="2753931" cy="1505666"/>
            </a:xfrm>
            <a:prstGeom prst="wedgeRoundRectCallout">
              <a:avLst>
                <a:gd name="adj1" fmla="val 115679"/>
                <a:gd name="adj2" fmla="val 1983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rgbClr val="292929"/>
                  </a:solidFill>
                </a:rPr>
                <a:t>Kappa statistic of the agreement between individual appraiser and the standard</a:t>
              </a:r>
            </a:p>
          </p:txBody>
        </p:sp>
      </p:grpSp>
      <p:sp>
        <p:nvSpPr>
          <p:cNvPr id="15" name="Date Placeholder 14">
            <a:extLst>
              <a:ext uri="{FF2B5EF4-FFF2-40B4-BE49-F238E27FC236}">
                <a16:creationId xmlns:a16="http://schemas.microsoft.com/office/drawing/2014/main" id="{C3140148-2439-46B5-A13B-94D1FFF11BF6}"/>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A96941F8-20C6-4FD4-B2D5-4D48BE8821C9}"/>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7318FBB7-54D7-4AFA-9C29-79D92919CB3A}"/>
              </a:ext>
            </a:extLst>
          </p:cNvPr>
          <p:cNvSpPr>
            <a:spLocks noGrp="1"/>
          </p:cNvSpPr>
          <p:nvPr>
            <p:ph type="sldNum" sz="quarter" idx="4"/>
          </p:nvPr>
        </p:nvSpPr>
        <p:spPr/>
        <p:txBody>
          <a:bodyPr/>
          <a:lstStyle/>
          <a:p>
            <a:fld id="{28B83BC3-069B-46AF-A4E6-C99928E1A4FA}" type="slidenum">
              <a:rPr lang="en-US" smtClean="0"/>
              <a:pPr/>
              <a:t>448</a:t>
            </a:fld>
            <a:endParaRPr lang="en-US" dirty="0"/>
          </a:p>
        </p:txBody>
      </p:sp>
    </p:spTree>
    <p:custDataLst>
      <p:tags r:id="rId1"/>
    </p:custDataLst>
    <p:extLst>
      <p:ext uri="{BB962C8B-B14F-4D97-AF65-F5344CB8AC3E}">
        <p14:creationId xmlns:p14="http://schemas.microsoft.com/office/powerpoint/2010/main" val="3208501410"/>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Implement an Attribute MSA</a:t>
            </a:r>
          </a:p>
        </p:txBody>
      </p:sp>
      <p:pic>
        <p:nvPicPr>
          <p:cNvPr id="4" name="Picture 3"/>
          <p:cNvPicPr>
            <a:picLocks noChangeAspect="1"/>
          </p:cNvPicPr>
          <p:nvPr/>
        </p:nvPicPr>
        <p:blipFill>
          <a:blip r:embed="rId4"/>
          <a:stretch>
            <a:fillRect/>
          </a:stretch>
        </p:blipFill>
        <p:spPr>
          <a:xfrm>
            <a:off x="5943600" y="2400300"/>
            <a:ext cx="4114800" cy="4099560"/>
          </a:xfrm>
          <a:prstGeom prst="rect">
            <a:avLst/>
          </a:prstGeom>
        </p:spPr>
      </p:pic>
      <p:pic>
        <p:nvPicPr>
          <p:cNvPr id="3" name="Picture 2"/>
          <p:cNvPicPr>
            <a:picLocks noChangeAspect="1"/>
          </p:cNvPicPr>
          <p:nvPr/>
        </p:nvPicPr>
        <p:blipFill>
          <a:blip r:embed="rId5"/>
          <a:stretch>
            <a:fillRect/>
          </a:stretch>
        </p:blipFill>
        <p:spPr>
          <a:xfrm>
            <a:off x="1339009" y="1219200"/>
            <a:ext cx="4114800" cy="3101340"/>
          </a:xfrm>
          <a:prstGeom prst="rect">
            <a:avLst/>
          </a:prstGeom>
        </p:spPr>
      </p:pic>
      <p:grpSp>
        <p:nvGrpSpPr>
          <p:cNvPr id="16" name="Group 15"/>
          <p:cNvGrpSpPr/>
          <p:nvPr/>
        </p:nvGrpSpPr>
        <p:grpSpPr>
          <a:xfrm>
            <a:off x="2362200" y="1225865"/>
            <a:ext cx="6705600" cy="5174935"/>
            <a:chOff x="2568435" y="1225865"/>
            <a:chExt cx="6705600" cy="5174935"/>
          </a:xfrm>
        </p:grpSpPr>
        <p:sp>
          <p:nvSpPr>
            <p:cNvPr id="19" name="Rounded Rectangular Callout 7"/>
            <p:cNvSpPr/>
            <p:nvPr/>
          </p:nvSpPr>
          <p:spPr>
            <a:xfrm>
              <a:off x="6152870" y="1225865"/>
              <a:ext cx="3121165" cy="1060135"/>
            </a:xfrm>
            <a:prstGeom prst="wedgeRoundRectCallout">
              <a:avLst>
                <a:gd name="adj1" fmla="val -141708"/>
                <a:gd name="adj2" fmla="val 187429"/>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agreement between appraisers. They are greater than 0.7 and acceptable.</a:t>
              </a:r>
            </a:p>
          </p:txBody>
        </p:sp>
        <p:sp>
          <p:nvSpPr>
            <p:cNvPr id="20" name="Rectangle 19"/>
            <p:cNvSpPr/>
            <p:nvPr/>
          </p:nvSpPr>
          <p:spPr>
            <a:xfrm>
              <a:off x="2568435" y="3405972"/>
              <a:ext cx="685800" cy="60722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7140435" y="4523572"/>
              <a:ext cx="698498" cy="5715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ular Callout 10"/>
            <p:cNvSpPr/>
            <p:nvPr/>
          </p:nvSpPr>
          <p:spPr>
            <a:xfrm>
              <a:off x="2568435" y="4637872"/>
              <a:ext cx="3091609" cy="1762928"/>
            </a:xfrm>
            <a:prstGeom prst="wedgeRoundRectCallout">
              <a:avLst>
                <a:gd name="adj1" fmla="val 97317"/>
                <a:gd name="adj2" fmla="val -37010"/>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292929"/>
                  </a:solidFill>
                </a:rPr>
                <a:t>Kappa statistic of the overall agreement between appraisers and the standard. Again, greater than 0.7 suggests an acceptable measurement system.</a:t>
              </a:r>
            </a:p>
          </p:txBody>
        </p:sp>
      </p:grpSp>
      <p:sp>
        <p:nvSpPr>
          <p:cNvPr id="10" name="Date Placeholder 9">
            <a:extLst>
              <a:ext uri="{FF2B5EF4-FFF2-40B4-BE49-F238E27FC236}">
                <a16:creationId xmlns:a16="http://schemas.microsoft.com/office/drawing/2014/main" id="{CCF2CA99-F035-480C-A309-33931AF5B12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6CB4995-19C2-491E-8AD3-AF1AAE9C23B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895B076-8C25-4984-997C-40D80EDD8537}"/>
              </a:ext>
            </a:extLst>
          </p:cNvPr>
          <p:cNvSpPr>
            <a:spLocks noGrp="1"/>
          </p:cNvSpPr>
          <p:nvPr>
            <p:ph type="sldNum" sz="quarter" idx="4"/>
          </p:nvPr>
        </p:nvSpPr>
        <p:spPr/>
        <p:txBody>
          <a:bodyPr/>
          <a:lstStyle/>
          <a:p>
            <a:fld id="{28B83BC3-069B-46AF-A4E6-C99928E1A4FA}" type="slidenum">
              <a:rPr lang="en-US" smtClean="0"/>
              <a:pPr/>
              <a:t>449</a:t>
            </a:fld>
            <a:endParaRPr lang="en-US" dirty="0"/>
          </a:p>
        </p:txBody>
      </p:sp>
    </p:spTree>
    <p:custDataLst>
      <p:tags r:id="rId1"/>
    </p:custDataLst>
    <p:extLst>
      <p:ext uri="{BB962C8B-B14F-4D97-AF65-F5344CB8AC3E}">
        <p14:creationId xmlns:p14="http://schemas.microsoft.com/office/powerpoint/2010/main" val="39744938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MBB</a:t>
            </a:r>
          </a:p>
        </p:txBody>
      </p:sp>
      <p:sp>
        <p:nvSpPr>
          <p:cNvPr id="3" name="Content Placeholder 2"/>
          <p:cNvSpPr>
            <a:spLocks noGrp="1"/>
          </p:cNvSpPr>
          <p:nvPr>
            <p:ph idx="1"/>
          </p:nvPr>
        </p:nvSpPr>
        <p:spPr/>
        <p:txBody>
          <a:bodyPr>
            <a:normAutofit lnSpcReduction="10000"/>
          </a:bodyPr>
          <a:lstStyle/>
          <a:p>
            <a:r>
              <a:rPr lang="en-US" dirty="0"/>
              <a:t>MBB commonly advises management team on the cost of poor quality of an operation and consults on methods to improve business performance. </a:t>
            </a:r>
          </a:p>
          <a:p>
            <a:pPr marL="114300" indent="0">
              <a:buNone/>
            </a:pPr>
            <a:endParaRPr lang="en-US" b="1" dirty="0"/>
          </a:p>
          <a:p>
            <a:r>
              <a:rPr lang="en-US" b="1" dirty="0">
                <a:solidFill>
                  <a:srgbClr val="182835"/>
                </a:solidFill>
              </a:rPr>
              <a:t>Typical Responsibilities of a MBB</a:t>
            </a:r>
            <a:endParaRPr lang="en-US" dirty="0">
              <a:solidFill>
                <a:srgbClr val="182835"/>
              </a:solidFill>
            </a:endParaRPr>
          </a:p>
          <a:p>
            <a:pPr lvl="1"/>
            <a:r>
              <a:rPr lang="en-US" dirty="0"/>
              <a:t>Identifies and defines the portfolio of projects required to support a business strategy</a:t>
            </a:r>
          </a:p>
          <a:p>
            <a:pPr lvl="1"/>
            <a:r>
              <a:rPr lang="en-US" dirty="0"/>
              <a:t>Establishes scope, goals, timelines, and milestones</a:t>
            </a:r>
          </a:p>
          <a:p>
            <a:pPr lvl="1"/>
            <a:r>
              <a:rPr lang="en-US" dirty="0"/>
              <a:t>Assigns and marshals resources</a:t>
            </a:r>
          </a:p>
          <a:p>
            <a:pPr lvl="1"/>
            <a:r>
              <a:rPr lang="en-US" dirty="0"/>
              <a:t>Trains and mentors Green Belts and Black Belts</a:t>
            </a:r>
          </a:p>
          <a:p>
            <a:pPr lvl="1"/>
            <a:r>
              <a:rPr lang="en-US" dirty="0"/>
              <a:t>Facilitates tollgates or checkpoints for Belt candidates</a:t>
            </a:r>
          </a:p>
          <a:p>
            <a:pPr lvl="1"/>
            <a:r>
              <a:rPr lang="en-US" dirty="0"/>
              <a:t>Reports-out/updates stakeholders and executives</a:t>
            </a:r>
          </a:p>
          <a:p>
            <a:pPr lvl="1"/>
            <a:r>
              <a:rPr lang="en-US" dirty="0"/>
              <a:t>Establishes organization’s Six Sigma strategy/roadmap</a:t>
            </a:r>
          </a:p>
          <a:p>
            <a:pPr lvl="1"/>
            <a:r>
              <a:rPr lang="en-US" dirty="0"/>
              <a:t>Leads the implementation of Six Sigma.</a:t>
            </a:r>
          </a:p>
          <a:p>
            <a:endParaRPr lang="en-US" dirty="0"/>
          </a:p>
        </p:txBody>
      </p:sp>
      <p:sp>
        <p:nvSpPr>
          <p:cNvPr id="7" name="Date Placeholder 6">
            <a:extLst>
              <a:ext uri="{FF2B5EF4-FFF2-40B4-BE49-F238E27FC236}">
                <a16:creationId xmlns:a16="http://schemas.microsoft.com/office/drawing/2014/main" id="{4C920068-F729-4EA0-8310-E4FB971577E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C6F314D-7F4D-40EA-BE8D-27A438B73E0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F8FCB7C-6729-481C-AB6E-56B6096F0F15}"/>
              </a:ext>
            </a:extLst>
          </p:cNvPr>
          <p:cNvSpPr>
            <a:spLocks noGrp="1"/>
          </p:cNvSpPr>
          <p:nvPr>
            <p:ph type="sldNum" sz="quarter" idx="4"/>
          </p:nvPr>
        </p:nvSpPr>
        <p:spPr/>
        <p:txBody>
          <a:bodyPr/>
          <a:lstStyle/>
          <a:p>
            <a:fld id="{28B83BC3-069B-46AF-A4E6-C99928E1A4FA}" type="slidenum">
              <a:rPr lang="en-US" smtClean="0"/>
              <a:pPr/>
              <a:t>45</a:t>
            </a:fld>
            <a:endParaRPr lang="en-US" dirty="0"/>
          </a:p>
        </p:txBody>
      </p:sp>
    </p:spTree>
    <p:custDataLst>
      <p:tags r:id="rId1"/>
    </p:custDataLst>
    <p:extLst>
      <p:ext uri="{BB962C8B-B14F-4D97-AF65-F5344CB8AC3E}">
        <p14:creationId xmlns:p14="http://schemas.microsoft.com/office/powerpoint/2010/main" val="3618798877"/>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 Process Capability</a:t>
            </a:r>
          </a:p>
        </p:txBody>
      </p:sp>
      <p:sp>
        <p:nvSpPr>
          <p:cNvPr id="8" name="Date Placeholder 7">
            <a:extLst>
              <a:ext uri="{FF2B5EF4-FFF2-40B4-BE49-F238E27FC236}">
                <a16:creationId xmlns:a16="http://schemas.microsoft.com/office/drawing/2014/main" id="{FB97E154-10E2-4D3F-8ABC-D87FF8C6971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C5ABE25-9B9F-4066-A2CA-5D7B4373A5A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7D2B82C-FA54-4B9B-B3CA-BCB7EFBF2339}"/>
              </a:ext>
            </a:extLst>
          </p:cNvPr>
          <p:cNvSpPr>
            <a:spLocks noGrp="1"/>
          </p:cNvSpPr>
          <p:nvPr>
            <p:ph type="sldNum" sz="quarter" idx="4"/>
          </p:nvPr>
        </p:nvSpPr>
        <p:spPr/>
        <p:txBody>
          <a:bodyPr/>
          <a:lstStyle/>
          <a:p>
            <a:fld id="{28B83BC3-069B-46AF-A4E6-C99928E1A4FA}" type="slidenum">
              <a:rPr lang="en-US" smtClean="0"/>
              <a:pPr/>
              <a:t>450</a:t>
            </a:fld>
            <a:endParaRPr lang="en-US" dirty="0"/>
          </a:p>
        </p:txBody>
      </p:sp>
    </p:spTree>
    <p:custDataLst>
      <p:tags r:id="rId1"/>
    </p:custDataLst>
    <p:extLst>
      <p:ext uri="{BB962C8B-B14F-4D97-AF65-F5344CB8AC3E}">
        <p14:creationId xmlns:p14="http://schemas.microsoft.com/office/powerpoint/2010/main" val="232986422"/>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Measure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65000"/>
                  </a:schemeClr>
                </a:solidFill>
              </a:rPr>
              <a:t>2.1</a:t>
            </a:r>
            <a:r>
              <a:rPr lang="en-US" sz="1600" b="1" dirty="0"/>
              <a:t> </a:t>
            </a:r>
            <a:r>
              <a:rPr lang="en-US" sz="1600" b="1" dirty="0">
                <a:solidFill>
                  <a:schemeClr val="bg2">
                    <a:lumMod val="65000"/>
                  </a:schemeClr>
                </a:solidFill>
              </a:rPr>
              <a:t>Process Definition</a:t>
            </a:r>
          </a:p>
          <a:p>
            <a:pPr marL="114300" indent="0">
              <a:buNone/>
            </a:pPr>
            <a:r>
              <a:rPr lang="en-US" sz="1600" dirty="0">
                <a:solidFill>
                  <a:schemeClr val="bg2">
                    <a:lumMod val="65000"/>
                  </a:schemeClr>
                </a:solidFill>
              </a:rPr>
              <a:t>   2.1.1 Cause and Effect Diagrams</a:t>
            </a:r>
          </a:p>
          <a:p>
            <a:pPr marL="114300" indent="0">
              <a:buNone/>
            </a:pPr>
            <a:r>
              <a:rPr lang="en-US" sz="1600" dirty="0">
                <a:solidFill>
                  <a:schemeClr val="bg2">
                    <a:lumMod val="65000"/>
                  </a:schemeClr>
                </a:solidFill>
              </a:rPr>
              <a:t>   2.1.2 Cause and Effects Matrix</a:t>
            </a:r>
          </a:p>
          <a:p>
            <a:pPr marL="114300" indent="0">
              <a:buNone/>
            </a:pPr>
            <a:r>
              <a:rPr lang="en-US" sz="1600" dirty="0">
                <a:solidFill>
                  <a:schemeClr val="bg2">
                    <a:lumMod val="65000"/>
                  </a:schemeClr>
                </a:solidFill>
              </a:rPr>
              <a:t>   2.1.3 Process Mapping</a:t>
            </a:r>
          </a:p>
          <a:p>
            <a:pPr marL="114300" indent="0">
              <a:buNone/>
            </a:pPr>
            <a:r>
              <a:rPr lang="en-US" sz="1600" dirty="0">
                <a:solidFill>
                  <a:schemeClr val="bg2">
                    <a:lumMod val="65000"/>
                  </a:schemeClr>
                </a:solidFill>
              </a:rPr>
              <a:t>   2.1.4 FMEA: Failure Modes &amp; Effects Analysis</a:t>
            </a:r>
          </a:p>
          <a:p>
            <a:pPr marL="114300" indent="0">
              <a:buNone/>
            </a:pPr>
            <a:r>
              <a:rPr lang="en-US" sz="1600" dirty="0">
                <a:solidFill>
                  <a:schemeClr val="bg2">
                    <a:lumMod val="65000"/>
                  </a:schemeClr>
                </a:solidFill>
              </a:rPr>
              <a:t>   2.1.5 Theory of Constraints</a:t>
            </a: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2.2 Six Sigma Statistics</a:t>
            </a:r>
          </a:p>
          <a:p>
            <a:pPr marL="114300" indent="0">
              <a:buNone/>
            </a:pPr>
            <a:r>
              <a:rPr lang="en-US" sz="1600" dirty="0">
                <a:solidFill>
                  <a:schemeClr val="bg2">
                    <a:lumMod val="65000"/>
                  </a:schemeClr>
                </a:solidFill>
              </a:rPr>
              <a:t>   2.2.1 Basic Statistics</a:t>
            </a:r>
          </a:p>
          <a:p>
            <a:pPr marL="114300" indent="0">
              <a:buNone/>
            </a:pPr>
            <a:r>
              <a:rPr lang="en-US" sz="1600" dirty="0">
                <a:solidFill>
                  <a:schemeClr val="bg2">
                    <a:lumMod val="65000"/>
                  </a:schemeClr>
                </a:solidFill>
              </a:rPr>
              <a:t>   2.2.2 Descriptive Statistics</a:t>
            </a:r>
          </a:p>
          <a:p>
            <a:pPr marL="114300" indent="0">
              <a:buNone/>
            </a:pPr>
            <a:r>
              <a:rPr lang="en-US" sz="1600" dirty="0">
                <a:solidFill>
                  <a:schemeClr val="bg2">
                    <a:lumMod val="65000"/>
                  </a:schemeClr>
                </a:solidFill>
              </a:rPr>
              <a:t>   2.2.3 Distributions and Normality</a:t>
            </a:r>
          </a:p>
          <a:p>
            <a:pPr marL="114300" indent="0">
              <a:buNone/>
            </a:pPr>
            <a:r>
              <a:rPr lang="en-US" sz="1600" dirty="0">
                <a:solidFill>
                  <a:schemeClr val="bg2">
                    <a:lumMod val="65000"/>
                  </a:schemeClr>
                </a:solidFill>
              </a:rPr>
              <a:t>   2.2.4 Graphical Analysis</a:t>
            </a: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endParaRPr lang="en-US" sz="1600" b="1" dirty="0">
              <a:solidFill>
                <a:schemeClr val="bg2">
                  <a:lumMod val="65000"/>
                </a:schemeClr>
              </a:solidFill>
            </a:endParaRPr>
          </a:p>
          <a:p>
            <a:pPr marL="114300" indent="0">
              <a:buNone/>
            </a:pPr>
            <a:r>
              <a:rPr lang="en-US" sz="1600" b="1" dirty="0">
                <a:solidFill>
                  <a:schemeClr val="bg2">
                    <a:lumMod val="65000"/>
                  </a:schemeClr>
                </a:solidFill>
              </a:rPr>
              <a:t>2.3 Measurement System Analysis</a:t>
            </a:r>
          </a:p>
          <a:p>
            <a:pPr marL="114300" indent="0">
              <a:buNone/>
            </a:pPr>
            <a:r>
              <a:rPr lang="en-US" sz="1600" dirty="0">
                <a:solidFill>
                  <a:schemeClr val="bg2">
                    <a:lumMod val="65000"/>
                  </a:schemeClr>
                </a:solidFill>
              </a:rPr>
              <a:t>   2.3.1 Precision and Accuracy</a:t>
            </a:r>
          </a:p>
          <a:p>
            <a:pPr marL="114300" indent="0">
              <a:buNone/>
            </a:pPr>
            <a:r>
              <a:rPr lang="en-US" sz="1600" dirty="0">
                <a:solidFill>
                  <a:schemeClr val="bg2">
                    <a:lumMod val="65000"/>
                  </a:schemeClr>
                </a:solidFill>
              </a:rPr>
              <a:t>   2.3.2 Bias, Linearity, and Stability</a:t>
            </a:r>
          </a:p>
          <a:p>
            <a:pPr marL="114300" indent="0">
              <a:buNone/>
            </a:pPr>
            <a:r>
              <a:rPr lang="en-US" sz="1600" dirty="0">
                <a:solidFill>
                  <a:schemeClr val="bg2">
                    <a:lumMod val="65000"/>
                  </a:schemeClr>
                </a:solidFill>
              </a:rPr>
              <a:t>   2.3.3 Gage R&amp;R</a:t>
            </a:r>
          </a:p>
          <a:p>
            <a:pPr marL="114300" indent="0">
              <a:buNone/>
            </a:pPr>
            <a:r>
              <a:rPr lang="en-US" sz="1600" dirty="0">
                <a:solidFill>
                  <a:schemeClr val="bg2">
                    <a:lumMod val="65000"/>
                  </a:schemeClr>
                </a:solidFill>
              </a:rPr>
              <a:t>   2.3.4 Variable and Attribute MSA</a:t>
            </a:r>
          </a:p>
          <a:p>
            <a:pPr marL="114300" indent="0">
              <a:buNone/>
            </a:pPr>
            <a:endParaRPr lang="en-US" sz="1600" b="1" dirty="0"/>
          </a:p>
          <a:p>
            <a:pPr marL="114300" indent="0">
              <a:buNone/>
            </a:pPr>
            <a:r>
              <a:rPr lang="en-US" sz="1600" b="1" dirty="0"/>
              <a:t>2.4 Process Capability</a:t>
            </a:r>
          </a:p>
          <a:p>
            <a:pPr marL="114300" indent="0">
              <a:buNone/>
            </a:pPr>
            <a:r>
              <a:rPr lang="en-US" sz="1600" dirty="0"/>
              <a:t>   2.4.1 Capability Analysis</a:t>
            </a:r>
          </a:p>
          <a:p>
            <a:pPr marL="114300" indent="0">
              <a:buNone/>
            </a:pPr>
            <a:r>
              <a:rPr lang="en-US" sz="1600" dirty="0"/>
              <a:t>   2.4.2 Concept of Stability</a:t>
            </a:r>
          </a:p>
          <a:p>
            <a:pPr marL="114300" indent="0">
              <a:buNone/>
            </a:pPr>
            <a:r>
              <a:rPr lang="en-US" sz="1600" dirty="0"/>
              <a:t>   2.4.3 Attribute and Discrete Capability</a:t>
            </a:r>
          </a:p>
          <a:p>
            <a:pPr marL="114300" indent="0">
              <a:buNone/>
            </a:pPr>
            <a:r>
              <a:rPr lang="en-US" sz="1600" dirty="0"/>
              <a:t>   2.4.4 Monitoring Techniques</a:t>
            </a:r>
            <a:endParaRPr lang="en-US" sz="1400" dirty="0"/>
          </a:p>
        </p:txBody>
      </p:sp>
      <p:sp>
        <p:nvSpPr>
          <p:cNvPr id="6" name="Date Placeholder 5">
            <a:extLst>
              <a:ext uri="{FF2B5EF4-FFF2-40B4-BE49-F238E27FC236}">
                <a16:creationId xmlns:a16="http://schemas.microsoft.com/office/drawing/2014/main" id="{88D6F537-8216-4578-A89A-86FED2A397F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DD69B9B-1B0B-4907-AB36-703BB6C582A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BE2AEDB-16FD-4091-8159-5C1DD8327DDE}"/>
              </a:ext>
            </a:extLst>
          </p:cNvPr>
          <p:cNvSpPr>
            <a:spLocks noGrp="1"/>
          </p:cNvSpPr>
          <p:nvPr>
            <p:ph type="sldNum" sz="quarter" idx="4"/>
          </p:nvPr>
        </p:nvSpPr>
        <p:spPr/>
        <p:txBody>
          <a:bodyPr/>
          <a:lstStyle/>
          <a:p>
            <a:fld id="{28B83BC3-069B-46AF-A4E6-C99928E1A4FA}" type="slidenum">
              <a:rPr lang="en-US" smtClean="0"/>
              <a:pPr/>
              <a:t>451</a:t>
            </a:fld>
            <a:endParaRPr lang="en-US" dirty="0"/>
          </a:p>
        </p:txBody>
      </p:sp>
    </p:spTree>
    <p:custDataLst>
      <p:tags r:id="rId1"/>
    </p:custDataLst>
    <p:extLst>
      <p:ext uri="{BB962C8B-B14F-4D97-AF65-F5344CB8AC3E}">
        <p14:creationId xmlns:p14="http://schemas.microsoft.com/office/powerpoint/2010/main" val="3248857057"/>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2.4.1 Capability Analysis</a:t>
            </a:r>
          </a:p>
        </p:txBody>
      </p:sp>
      <p:sp>
        <p:nvSpPr>
          <p:cNvPr id="8" name="Date Placeholder 7">
            <a:extLst>
              <a:ext uri="{FF2B5EF4-FFF2-40B4-BE49-F238E27FC236}">
                <a16:creationId xmlns:a16="http://schemas.microsoft.com/office/drawing/2014/main" id="{C3261619-8018-4B1D-B157-657E0844EA1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3C4D36F-3C92-467B-AAAF-3DB16C380B0C}"/>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0900270-23F9-4DAA-8F13-CA59AD0F8482}"/>
              </a:ext>
            </a:extLst>
          </p:cNvPr>
          <p:cNvSpPr>
            <a:spLocks noGrp="1"/>
          </p:cNvSpPr>
          <p:nvPr>
            <p:ph type="sldNum" sz="quarter" idx="4"/>
          </p:nvPr>
        </p:nvSpPr>
        <p:spPr/>
        <p:txBody>
          <a:bodyPr/>
          <a:lstStyle/>
          <a:p>
            <a:fld id="{28B83BC3-069B-46AF-A4E6-C99928E1A4FA}" type="slidenum">
              <a:rPr lang="en-US" smtClean="0"/>
              <a:pPr/>
              <a:t>452</a:t>
            </a:fld>
            <a:endParaRPr lang="en-US" dirty="0"/>
          </a:p>
        </p:txBody>
      </p:sp>
    </p:spTree>
    <p:custDataLst>
      <p:tags r:id="rId1"/>
    </p:custDataLst>
    <p:extLst>
      <p:ext uri="{BB962C8B-B14F-4D97-AF65-F5344CB8AC3E}">
        <p14:creationId xmlns:p14="http://schemas.microsoft.com/office/powerpoint/2010/main" val="1120459594"/>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Capability?</a:t>
            </a:r>
          </a:p>
        </p:txBody>
      </p:sp>
      <p:sp>
        <p:nvSpPr>
          <p:cNvPr id="3" name="Content Placeholder 2"/>
          <p:cNvSpPr>
            <a:spLocks noGrp="1"/>
          </p:cNvSpPr>
          <p:nvPr>
            <p:ph idx="1"/>
          </p:nvPr>
        </p:nvSpPr>
        <p:spPr/>
        <p:txBody>
          <a:bodyPr>
            <a:normAutofit/>
          </a:bodyPr>
          <a:lstStyle/>
          <a:p>
            <a:r>
              <a:rPr lang="en-US" dirty="0"/>
              <a:t>The </a:t>
            </a:r>
            <a:r>
              <a:rPr lang="en-US" b="1" dirty="0"/>
              <a:t>process capability </a:t>
            </a:r>
            <a:r>
              <a:rPr lang="en-US" dirty="0"/>
              <a:t>measures how well the process performs to meet given specified outcome.</a:t>
            </a:r>
          </a:p>
          <a:p>
            <a:endParaRPr lang="en-US" dirty="0"/>
          </a:p>
          <a:p>
            <a:r>
              <a:rPr lang="en-US" dirty="0"/>
              <a:t>It indicates the conformance of a process to meet given requirements or specifications.</a:t>
            </a:r>
          </a:p>
          <a:p>
            <a:endParaRPr lang="en-US" dirty="0"/>
          </a:p>
          <a:p>
            <a:r>
              <a:rPr lang="en-US" b="1" dirty="0"/>
              <a:t>Capability analysis </a:t>
            </a:r>
            <a:r>
              <a:rPr lang="en-US" dirty="0"/>
              <a:t>helps to better understand the performance of the process with respect to meeting customer’s specifications and identify the process improvement opportunities.</a:t>
            </a:r>
          </a:p>
        </p:txBody>
      </p:sp>
      <p:sp>
        <p:nvSpPr>
          <p:cNvPr id="9" name="Date Placeholder 8">
            <a:extLst>
              <a:ext uri="{FF2B5EF4-FFF2-40B4-BE49-F238E27FC236}">
                <a16:creationId xmlns:a16="http://schemas.microsoft.com/office/drawing/2014/main" id="{38C33383-85F7-418B-9DCE-F0B340B3BD3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86B966A-A4B7-49F5-9C83-34EAAB5AA8B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21CBAC9-A685-4EDA-A6C1-E9727E937187}"/>
              </a:ext>
            </a:extLst>
          </p:cNvPr>
          <p:cNvSpPr>
            <a:spLocks noGrp="1"/>
          </p:cNvSpPr>
          <p:nvPr>
            <p:ph type="sldNum" sz="quarter" idx="4"/>
          </p:nvPr>
        </p:nvSpPr>
        <p:spPr/>
        <p:txBody>
          <a:bodyPr/>
          <a:lstStyle/>
          <a:p>
            <a:fld id="{28B83BC3-069B-46AF-A4E6-C99928E1A4FA}" type="slidenum">
              <a:rPr lang="en-US" smtClean="0"/>
              <a:pPr/>
              <a:t>453</a:t>
            </a:fld>
            <a:endParaRPr lang="en-US" dirty="0"/>
          </a:p>
        </p:txBody>
      </p:sp>
    </p:spTree>
    <p:custDataLst>
      <p:tags r:id="rId1"/>
    </p:custDataLst>
    <p:extLst>
      <p:ext uri="{BB962C8B-B14F-4D97-AF65-F5344CB8AC3E}">
        <p14:creationId xmlns:p14="http://schemas.microsoft.com/office/powerpoint/2010/main" val="126914159"/>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Process Capability Analysis Steps</a:t>
            </a:r>
          </a:p>
        </p:txBody>
      </p:sp>
      <p:sp>
        <p:nvSpPr>
          <p:cNvPr id="3" name="Content Placeholder 2"/>
          <p:cNvSpPr>
            <a:spLocks noGrp="1"/>
          </p:cNvSpPr>
          <p:nvPr>
            <p:ph idx="1"/>
          </p:nvPr>
        </p:nvSpPr>
        <p:spPr/>
        <p:txBody>
          <a:bodyPr>
            <a:noAutofit/>
          </a:bodyPr>
          <a:lstStyle/>
          <a:p>
            <a:r>
              <a:rPr lang="en-US" dirty="0"/>
              <a:t>Step 1: Determine the metric or parameter to measure and analyze.</a:t>
            </a:r>
          </a:p>
          <a:p>
            <a:endParaRPr lang="en-US" dirty="0"/>
          </a:p>
          <a:p>
            <a:r>
              <a:rPr lang="en-US" dirty="0"/>
              <a:t>Step 2: Collect the historical data for the parameter of interest.</a:t>
            </a:r>
          </a:p>
          <a:p>
            <a:endParaRPr lang="en-US" dirty="0"/>
          </a:p>
          <a:p>
            <a:r>
              <a:rPr lang="en-US" dirty="0"/>
              <a:t>Step 3: Prove the process is statistically stable (i.e., in control).</a:t>
            </a:r>
          </a:p>
          <a:p>
            <a:endParaRPr lang="en-US" dirty="0"/>
          </a:p>
          <a:p>
            <a:r>
              <a:rPr lang="en-US" dirty="0"/>
              <a:t>Step 4: Calculate the process capability indices.</a:t>
            </a:r>
          </a:p>
          <a:p>
            <a:endParaRPr lang="en-US" dirty="0"/>
          </a:p>
          <a:p>
            <a:r>
              <a:rPr lang="en-US" dirty="0"/>
              <a:t>Step 5: Monitor the process and ensure it remains in control over time. Update the process capability indices if needed.</a:t>
            </a:r>
          </a:p>
        </p:txBody>
      </p:sp>
      <p:sp>
        <p:nvSpPr>
          <p:cNvPr id="9" name="Date Placeholder 8">
            <a:extLst>
              <a:ext uri="{FF2B5EF4-FFF2-40B4-BE49-F238E27FC236}">
                <a16:creationId xmlns:a16="http://schemas.microsoft.com/office/drawing/2014/main" id="{CE38ED84-CE26-46AB-AEB4-1EA7F70AAD6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CB5A88-5A32-4269-B560-6A9039CCA0B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02A7F36-C105-45DF-98AF-906C5FB9BA8F}"/>
              </a:ext>
            </a:extLst>
          </p:cNvPr>
          <p:cNvSpPr>
            <a:spLocks noGrp="1"/>
          </p:cNvSpPr>
          <p:nvPr>
            <p:ph type="sldNum" sz="quarter" idx="4"/>
          </p:nvPr>
        </p:nvSpPr>
        <p:spPr/>
        <p:txBody>
          <a:bodyPr/>
          <a:lstStyle/>
          <a:p>
            <a:fld id="{28B83BC3-069B-46AF-A4E6-C99928E1A4FA}" type="slidenum">
              <a:rPr lang="en-US" smtClean="0"/>
              <a:pPr/>
              <a:t>454</a:t>
            </a:fld>
            <a:endParaRPr lang="en-US" dirty="0"/>
          </a:p>
        </p:txBody>
      </p:sp>
    </p:spTree>
    <p:custDataLst>
      <p:tags r:id="rId1"/>
    </p:custDataLst>
    <p:extLst>
      <p:ext uri="{BB962C8B-B14F-4D97-AF65-F5344CB8AC3E}">
        <p14:creationId xmlns:p14="http://schemas.microsoft.com/office/powerpoint/2010/main" val="82896218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Capability Indices</a:t>
            </a:r>
          </a:p>
        </p:txBody>
      </p:sp>
      <p:sp>
        <p:nvSpPr>
          <p:cNvPr id="3" name="Content Placeholder 2"/>
          <p:cNvSpPr>
            <a:spLocks noGrp="1"/>
          </p:cNvSpPr>
          <p:nvPr>
            <p:ph idx="1"/>
          </p:nvPr>
        </p:nvSpPr>
        <p:spPr/>
        <p:txBody>
          <a:bodyPr>
            <a:normAutofit/>
          </a:bodyPr>
          <a:lstStyle/>
          <a:p>
            <a:r>
              <a:rPr lang="en-US" dirty="0"/>
              <a:t>Process capability can be presented using various indices depending on the nature of the process and the goal of the analysis.</a:t>
            </a:r>
          </a:p>
          <a:p>
            <a:endParaRPr lang="en-US" dirty="0"/>
          </a:p>
          <a:p>
            <a:r>
              <a:rPr lang="en-US" dirty="0"/>
              <a:t>Popular process capability indices:</a:t>
            </a:r>
          </a:p>
          <a:p>
            <a:pPr lvl="1"/>
            <a:r>
              <a:rPr lang="en-US" dirty="0"/>
              <a:t>C</a:t>
            </a:r>
            <a:r>
              <a:rPr lang="en-US" baseline="-25000" dirty="0"/>
              <a:t>p</a:t>
            </a:r>
          </a:p>
          <a:p>
            <a:pPr lvl="1"/>
            <a:r>
              <a:rPr lang="en-US" dirty="0"/>
              <a:t>P</a:t>
            </a:r>
            <a:r>
              <a:rPr lang="en-US" baseline="-25000" dirty="0"/>
              <a:t>p</a:t>
            </a:r>
          </a:p>
          <a:p>
            <a:pPr lvl="1"/>
            <a:r>
              <a:rPr lang="en-US" dirty="0"/>
              <a:t>C</a:t>
            </a:r>
            <a:r>
              <a:rPr lang="en-US" baseline="-25000" dirty="0"/>
              <a:t>pk</a:t>
            </a:r>
          </a:p>
          <a:p>
            <a:pPr lvl="1"/>
            <a:r>
              <a:rPr lang="en-US" dirty="0"/>
              <a:t>P</a:t>
            </a:r>
            <a:r>
              <a:rPr lang="en-US" baseline="-25000" dirty="0"/>
              <a:t>pk</a:t>
            </a:r>
          </a:p>
          <a:p>
            <a:pPr lvl="1"/>
            <a:r>
              <a:rPr lang="en-US" dirty="0"/>
              <a:t>C</a:t>
            </a:r>
            <a:r>
              <a:rPr lang="en-US" baseline="-25000" dirty="0"/>
              <a:t>pm</a:t>
            </a:r>
          </a:p>
          <a:p>
            <a:endParaRPr lang="en-US" dirty="0"/>
          </a:p>
        </p:txBody>
      </p:sp>
      <p:sp>
        <p:nvSpPr>
          <p:cNvPr id="9" name="Date Placeholder 8">
            <a:extLst>
              <a:ext uri="{FF2B5EF4-FFF2-40B4-BE49-F238E27FC236}">
                <a16:creationId xmlns:a16="http://schemas.microsoft.com/office/drawing/2014/main" id="{11CBFFD3-EDD6-4636-B026-577297703B9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3266E91-DBBC-4D1B-B907-BBE68B5AF39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631C3A1-362B-4C18-920F-E76229AF4D2D}"/>
              </a:ext>
            </a:extLst>
          </p:cNvPr>
          <p:cNvSpPr>
            <a:spLocks noGrp="1"/>
          </p:cNvSpPr>
          <p:nvPr>
            <p:ph type="sldNum" sz="quarter" idx="4"/>
          </p:nvPr>
        </p:nvSpPr>
        <p:spPr/>
        <p:txBody>
          <a:bodyPr/>
          <a:lstStyle/>
          <a:p>
            <a:fld id="{28B83BC3-069B-46AF-A4E6-C99928E1A4FA}" type="slidenum">
              <a:rPr lang="en-US" smtClean="0"/>
              <a:pPr/>
              <a:t>455</a:t>
            </a:fld>
            <a:endParaRPr lang="en-US" dirty="0"/>
          </a:p>
        </p:txBody>
      </p:sp>
    </p:spTree>
    <p:custDataLst>
      <p:tags r:id="rId1"/>
    </p:custDataLst>
    <p:extLst>
      <p:ext uri="{BB962C8B-B14F-4D97-AF65-F5344CB8AC3E}">
        <p14:creationId xmlns:p14="http://schemas.microsoft.com/office/powerpoint/2010/main" val="2994245046"/>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p>
        </p:txBody>
      </p:sp>
      <p:sp>
        <p:nvSpPr>
          <p:cNvPr id="3" name="Content Placeholder 2"/>
          <p:cNvSpPr>
            <a:spLocks noGrp="1"/>
          </p:cNvSpPr>
          <p:nvPr>
            <p:ph idx="1"/>
          </p:nvPr>
        </p:nvSpPr>
        <p:spPr/>
        <p:txBody>
          <a:bodyPr>
            <a:normAutofit/>
          </a:bodyPr>
          <a:lstStyle/>
          <a:p>
            <a:r>
              <a:rPr lang="en-US" b="1" dirty="0"/>
              <a:t>C</a:t>
            </a:r>
            <a:r>
              <a:rPr lang="en-US" b="1" baseline="-25000" dirty="0"/>
              <a:t>p</a:t>
            </a:r>
            <a:r>
              <a:rPr lang="en-US" dirty="0"/>
              <a:t> stands for </a:t>
            </a:r>
            <a:r>
              <a:rPr lang="en-US" b="1" dirty="0"/>
              <a:t>capability of the process</a:t>
            </a:r>
            <a:r>
              <a:rPr lang="en-US" dirty="0"/>
              <a: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882019551"/>
              </p:ext>
            </p:extLst>
          </p:nvPr>
        </p:nvGraphicFramePr>
        <p:xfrm>
          <a:off x="2335925" y="1828800"/>
          <a:ext cx="2232211" cy="914400"/>
        </p:xfrm>
        <a:graphic>
          <a:graphicData uri="http://schemas.openxmlformats.org/presentationml/2006/ole">
            <mc:AlternateContent xmlns:mc="http://schemas.openxmlformats.org/markup-compatibility/2006">
              <mc:Choice xmlns:v="urn:schemas-microsoft-com:vml" Requires="v">
                <p:oleObj name="Equation" r:id="rId4" imgW="1054100" imgH="431800" progId="Equation.3">
                  <p:embed/>
                </p:oleObj>
              </mc:Choice>
              <mc:Fallback>
                <p:oleObj name="Equation" r:id="rId4" imgW="10541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5925" y="1828800"/>
                        <a:ext cx="223221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29718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03081798"/>
              </p:ext>
            </p:extLst>
          </p:nvPr>
        </p:nvGraphicFramePr>
        <p:xfrm>
          <a:off x="2362200" y="36227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227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35066585"/>
              </p:ext>
            </p:extLst>
          </p:nvPr>
        </p:nvGraphicFramePr>
        <p:xfrm>
          <a:off x="5562600" y="36227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6227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1252445"/>
              </p:ext>
            </p:extLst>
          </p:nvPr>
        </p:nvGraphicFramePr>
        <p:xfrm>
          <a:off x="2362200" y="48691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691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087364533"/>
              </p:ext>
            </p:extLst>
          </p:nvPr>
        </p:nvGraphicFramePr>
        <p:xfrm>
          <a:off x="5715000" y="46895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6895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413000" y="5859053"/>
            <a:ext cx="6553199" cy="646331"/>
          </a:xfrm>
          <a:prstGeom prst="rect">
            <a:avLst/>
          </a:prstGeom>
          <a:noFill/>
        </p:spPr>
        <p:txBody>
          <a:bodyPr wrap="squar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16" name="Date Placeholder 15">
            <a:extLst>
              <a:ext uri="{FF2B5EF4-FFF2-40B4-BE49-F238E27FC236}">
                <a16:creationId xmlns:a16="http://schemas.microsoft.com/office/drawing/2014/main" id="{33B13E99-A835-4085-A1C7-60FEFF6628C3}"/>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6BBE8591-9C7B-457D-BC11-C26FBBA2CB38}"/>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98C9874E-29F6-4A0D-8C11-D7D2552F06A7}"/>
              </a:ext>
            </a:extLst>
          </p:cNvPr>
          <p:cNvSpPr>
            <a:spLocks noGrp="1"/>
          </p:cNvSpPr>
          <p:nvPr>
            <p:ph type="sldNum" sz="quarter" idx="4"/>
          </p:nvPr>
        </p:nvSpPr>
        <p:spPr/>
        <p:txBody>
          <a:bodyPr/>
          <a:lstStyle/>
          <a:p>
            <a:fld id="{28B83BC3-069B-46AF-A4E6-C99928E1A4FA}" type="slidenum">
              <a:rPr lang="en-US" smtClean="0"/>
              <a:pPr/>
              <a:t>456</a:t>
            </a:fld>
            <a:endParaRPr lang="en-US" dirty="0"/>
          </a:p>
        </p:txBody>
      </p:sp>
    </p:spTree>
    <p:custDataLst>
      <p:tags r:id="rId1"/>
    </p:custDataLst>
    <p:extLst>
      <p:ext uri="{BB962C8B-B14F-4D97-AF65-F5344CB8AC3E}">
        <p14:creationId xmlns:p14="http://schemas.microsoft.com/office/powerpoint/2010/main" val="541270427"/>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measures the process’ potential capability to meet the two-sided specifications.</a:t>
            </a:r>
          </a:p>
          <a:p>
            <a:endParaRPr lang="en-US" dirty="0"/>
          </a:p>
          <a:p>
            <a:r>
              <a:rPr lang="en-US" dirty="0"/>
              <a:t>It does not take the process average into consideration.</a:t>
            </a:r>
          </a:p>
          <a:p>
            <a:endParaRPr lang="en-US" dirty="0"/>
          </a:p>
          <a:p>
            <a:r>
              <a:rPr lang="en-US" dirty="0"/>
              <a:t>High C</a:t>
            </a:r>
            <a:r>
              <a:rPr lang="en-US" baseline="-25000" dirty="0"/>
              <a:t>p</a:t>
            </a:r>
            <a:r>
              <a:rPr lang="en-US" dirty="0"/>
              <a:t> indicates the small spread of the process with respect to the spread of the customer specifications.</a:t>
            </a:r>
          </a:p>
          <a:p>
            <a:endParaRPr lang="en-US" dirty="0"/>
          </a:p>
          <a:p>
            <a:r>
              <a:rPr lang="en-US" dirty="0"/>
              <a:t>C</a:t>
            </a:r>
            <a:r>
              <a:rPr lang="en-US" baseline="-25000" dirty="0"/>
              <a:t>p</a:t>
            </a:r>
            <a:r>
              <a:rPr lang="en-US" dirty="0"/>
              <a:t> is recommended when the process is centered between the specification limits.</a:t>
            </a:r>
          </a:p>
          <a:p>
            <a:endParaRPr lang="en-US" dirty="0"/>
          </a:p>
          <a:p>
            <a:r>
              <a:rPr lang="en-US" dirty="0"/>
              <a:t>C</a:t>
            </a:r>
            <a:r>
              <a:rPr lang="en-US" baseline="-25000" dirty="0"/>
              <a:t>p</a:t>
            </a:r>
            <a:r>
              <a:rPr lang="en-US" dirty="0"/>
              <a:t> works when there are both upper and lower specification limits.</a:t>
            </a:r>
          </a:p>
          <a:p>
            <a:endParaRPr lang="en-US" dirty="0"/>
          </a:p>
        </p:txBody>
      </p:sp>
      <p:sp>
        <p:nvSpPr>
          <p:cNvPr id="9" name="Date Placeholder 8">
            <a:extLst>
              <a:ext uri="{FF2B5EF4-FFF2-40B4-BE49-F238E27FC236}">
                <a16:creationId xmlns:a16="http://schemas.microsoft.com/office/drawing/2014/main" id="{D2E2A9E6-6908-49FE-B57C-8BA769E7BAA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3341094-CEA8-4F0D-8065-736784709C5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AAAF13D-BCA2-4D77-9BAA-1953819CE620}"/>
              </a:ext>
            </a:extLst>
          </p:cNvPr>
          <p:cNvSpPr>
            <a:spLocks noGrp="1"/>
          </p:cNvSpPr>
          <p:nvPr>
            <p:ph type="sldNum" sz="quarter" idx="4"/>
          </p:nvPr>
        </p:nvSpPr>
        <p:spPr/>
        <p:txBody>
          <a:bodyPr/>
          <a:lstStyle/>
          <a:p>
            <a:fld id="{28B83BC3-069B-46AF-A4E6-C99928E1A4FA}" type="slidenum">
              <a:rPr lang="en-US" smtClean="0"/>
              <a:pPr/>
              <a:t>457</a:t>
            </a:fld>
            <a:endParaRPr lang="en-US" dirty="0"/>
          </a:p>
        </p:txBody>
      </p:sp>
    </p:spTree>
    <p:custDataLst>
      <p:tags r:id="rId1"/>
    </p:custDataLst>
    <p:extLst>
      <p:ext uri="{BB962C8B-B14F-4D97-AF65-F5344CB8AC3E}">
        <p14:creationId xmlns:p14="http://schemas.microsoft.com/office/powerpoint/2010/main" val="703573850"/>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a:t>
            </a:r>
            <a:r>
              <a:rPr lang="en-US" dirty="0"/>
              <a:t> stands for </a:t>
            </a:r>
            <a:r>
              <a:rPr lang="en-US" b="1" dirty="0"/>
              <a:t>performance of the process</a:t>
            </a:r>
            <a:r>
              <a:rPr lang="en-US" dirty="0"/>
              <a:t>.</a:t>
            </a:r>
          </a:p>
        </p:txBody>
      </p:sp>
      <p:graphicFrame>
        <p:nvGraphicFramePr>
          <p:cNvPr id="5" name="Object 4"/>
          <p:cNvGraphicFramePr>
            <a:graphicFrameLocks noChangeAspect="1"/>
          </p:cNvGraphicFramePr>
          <p:nvPr>
            <p:extLst>
              <p:ext uri="{D42A27DB-BD31-4B8C-83A1-F6EECF244321}">
                <p14:modId xmlns:p14="http://schemas.microsoft.com/office/powerpoint/2010/main" val="2603718414"/>
              </p:ext>
            </p:extLst>
          </p:nvPr>
        </p:nvGraphicFramePr>
        <p:xfrm>
          <a:off x="2362201" y="1981201"/>
          <a:ext cx="2438401" cy="1023527"/>
        </p:xfrm>
        <a:graphic>
          <a:graphicData uri="http://schemas.openxmlformats.org/presentationml/2006/ole">
            <mc:AlternateContent xmlns:mc="http://schemas.openxmlformats.org/markup-compatibility/2006">
              <mc:Choice xmlns:v="urn:schemas-microsoft-com:vml" Requires="v">
                <p:oleObj name="Equation" r:id="rId4" imgW="1028254" imgH="431613" progId="Equation.3">
                  <p:embed/>
                </p:oleObj>
              </mc:Choice>
              <mc:Fallback>
                <p:oleObj name="Equation" r:id="rId4" imgW="1028254"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1981201"/>
                        <a:ext cx="2438401" cy="10235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2766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553969606"/>
              </p:ext>
            </p:extLst>
          </p:nvPr>
        </p:nvGraphicFramePr>
        <p:xfrm>
          <a:off x="2362200" y="3857034"/>
          <a:ext cx="174811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7034"/>
                        <a:ext cx="174811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823879957"/>
              </p:ext>
            </p:extLst>
          </p:nvPr>
        </p:nvGraphicFramePr>
        <p:xfrm>
          <a:off x="5181600" y="3857034"/>
          <a:ext cx="2286000" cy="796954"/>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81600" y="3857034"/>
                        <a:ext cx="2286000" cy="79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731970412"/>
              </p:ext>
            </p:extLst>
          </p:nvPr>
        </p:nvGraphicFramePr>
        <p:xfrm>
          <a:off x="2362200" y="4801305"/>
          <a:ext cx="1549400" cy="798909"/>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4801305"/>
                        <a:ext cx="1549400" cy="7989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647741" y="585483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it-IT" i="1" dirty="0"/>
              <a:t>n</a:t>
            </a:r>
            <a:r>
              <a:rPr lang="it-IT" dirty="0"/>
              <a:t> is the sample size.</a:t>
            </a:r>
            <a:endParaRPr lang="en-US" dirty="0"/>
          </a:p>
        </p:txBody>
      </p:sp>
      <p:sp>
        <p:nvSpPr>
          <p:cNvPr id="15" name="Date Placeholder 14">
            <a:extLst>
              <a:ext uri="{FF2B5EF4-FFF2-40B4-BE49-F238E27FC236}">
                <a16:creationId xmlns:a16="http://schemas.microsoft.com/office/drawing/2014/main" id="{94A89533-6135-4EFB-A46C-0D041CAB3B4F}"/>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6774A78F-DF90-40F5-A66E-9B4BC32DE14C}"/>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53009F1D-E6B0-4AAF-BC10-1D6F53FA587F}"/>
              </a:ext>
            </a:extLst>
          </p:cNvPr>
          <p:cNvSpPr>
            <a:spLocks noGrp="1"/>
          </p:cNvSpPr>
          <p:nvPr>
            <p:ph type="sldNum" sz="quarter" idx="4"/>
          </p:nvPr>
        </p:nvSpPr>
        <p:spPr/>
        <p:txBody>
          <a:bodyPr/>
          <a:lstStyle/>
          <a:p>
            <a:fld id="{28B83BC3-069B-46AF-A4E6-C99928E1A4FA}" type="slidenum">
              <a:rPr lang="en-US" smtClean="0"/>
              <a:pPr/>
              <a:t>458</a:t>
            </a:fld>
            <a:endParaRPr lang="en-US" dirty="0"/>
          </a:p>
        </p:txBody>
      </p:sp>
    </p:spTree>
    <p:custDataLst>
      <p:tags r:id="rId1"/>
    </p:custDataLst>
    <p:extLst>
      <p:ext uri="{BB962C8B-B14F-4D97-AF65-F5344CB8AC3E}">
        <p14:creationId xmlns:p14="http://schemas.microsoft.com/office/powerpoint/2010/main" val="3013168006"/>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a:t>
            </a:r>
            <a:r>
              <a:rPr lang="en-US" dirty="0"/>
              <a:t>, P</a:t>
            </a:r>
            <a:r>
              <a:rPr lang="en-US" baseline="-25000" dirty="0"/>
              <a:t>p</a:t>
            </a:r>
            <a:r>
              <a:rPr lang="en-US" dirty="0"/>
              <a:t> measures the capability of the process to meet the two-sided specifications.</a:t>
            </a:r>
          </a:p>
          <a:p>
            <a:endParaRPr lang="en-US" dirty="0"/>
          </a:p>
          <a:p>
            <a:r>
              <a:rPr lang="en-US" dirty="0"/>
              <a:t>It only focuses on the spread and does not take the process centralization into consideration.</a:t>
            </a:r>
          </a:p>
          <a:p>
            <a:endParaRPr lang="en-US" dirty="0"/>
          </a:p>
          <a:p>
            <a:r>
              <a:rPr lang="en-US" dirty="0"/>
              <a:t>It is recommended when the process is centered between the specification limits.</a:t>
            </a:r>
          </a:p>
          <a:p>
            <a:endParaRPr lang="en-US" dirty="0"/>
          </a:p>
          <a:p>
            <a:r>
              <a:rPr lang="en-US" dirty="0"/>
              <a:t>C</a:t>
            </a:r>
            <a:r>
              <a:rPr lang="en-US" baseline="-25000" dirty="0"/>
              <a:t>p</a:t>
            </a:r>
            <a:r>
              <a:rPr lang="en-US" dirty="0"/>
              <a:t> considers the within-subgroup standard deviation and P</a:t>
            </a:r>
            <a:r>
              <a:rPr lang="en-US" baseline="-25000" dirty="0"/>
              <a:t>p</a:t>
            </a:r>
            <a:r>
              <a:rPr lang="en-US" dirty="0"/>
              <a:t> considers the total standard deviation from the sample data.</a:t>
            </a:r>
          </a:p>
          <a:p>
            <a:endParaRPr lang="en-US" dirty="0"/>
          </a:p>
          <a:p>
            <a:r>
              <a:rPr lang="en-US" dirty="0"/>
              <a:t>P</a:t>
            </a:r>
            <a:r>
              <a:rPr lang="en-US" baseline="-25000" dirty="0"/>
              <a:t>p</a:t>
            </a:r>
            <a:r>
              <a:rPr lang="en-US" dirty="0"/>
              <a:t> works when there are both upper and lower specification limits.</a:t>
            </a:r>
          </a:p>
        </p:txBody>
      </p:sp>
      <p:sp>
        <p:nvSpPr>
          <p:cNvPr id="9" name="Date Placeholder 8">
            <a:extLst>
              <a:ext uri="{FF2B5EF4-FFF2-40B4-BE49-F238E27FC236}">
                <a16:creationId xmlns:a16="http://schemas.microsoft.com/office/drawing/2014/main" id="{906D642F-386E-4E00-AC77-4948650117F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5C5CE9A-AD1A-4A07-B58E-B40D5233155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C32C63E-37A7-432B-80C0-9F2653C68AD5}"/>
              </a:ext>
            </a:extLst>
          </p:cNvPr>
          <p:cNvSpPr>
            <a:spLocks noGrp="1"/>
          </p:cNvSpPr>
          <p:nvPr>
            <p:ph type="sldNum" sz="quarter" idx="4"/>
          </p:nvPr>
        </p:nvSpPr>
        <p:spPr/>
        <p:txBody>
          <a:bodyPr/>
          <a:lstStyle/>
          <a:p>
            <a:fld id="{28B83BC3-069B-46AF-A4E6-C99928E1A4FA}" type="slidenum">
              <a:rPr lang="en-US" smtClean="0"/>
              <a:pPr/>
              <a:t>459</a:t>
            </a:fld>
            <a:endParaRPr lang="en-US" dirty="0"/>
          </a:p>
        </p:txBody>
      </p:sp>
    </p:spTree>
    <p:custDataLst>
      <p:tags r:id="rId1"/>
    </p:custDataLst>
    <p:extLst>
      <p:ext uri="{BB962C8B-B14F-4D97-AF65-F5344CB8AC3E}">
        <p14:creationId xmlns:p14="http://schemas.microsoft.com/office/powerpoint/2010/main" val="8027235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The </a:t>
            </a:r>
            <a:r>
              <a:rPr lang="en-US" b="1" dirty="0"/>
              <a:t>Black Belt </a:t>
            </a:r>
            <a:r>
              <a:rPr lang="en-US" dirty="0"/>
              <a:t>(BB) is the most active and valuable experienced Six Sigma professional among all the Six Sigma Belts.</a:t>
            </a:r>
          </a:p>
          <a:p>
            <a:pPr marL="114300" indent="0">
              <a:buNone/>
            </a:pPr>
            <a:endParaRPr lang="en-US" dirty="0"/>
          </a:p>
          <a:p>
            <a:r>
              <a:rPr lang="en-US" dirty="0"/>
              <a:t>A typical BB has </a:t>
            </a:r>
          </a:p>
          <a:p>
            <a:pPr lvl="1"/>
            <a:r>
              <a:rPr lang="en-US" dirty="0"/>
              <a:t>led multiple projects </a:t>
            </a:r>
          </a:p>
          <a:p>
            <a:pPr lvl="1"/>
            <a:r>
              <a:rPr lang="en-US" dirty="0"/>
              <a:t>trained and mentored various Green Belts candidates</a:t>
            </a:r>
          </a:p>
          <a:p>
            <a:pPr lvl="1"/>
            <a:r>
              <a:rPr lang="en-US" dirty="0"/>
              <a:t>understood how to define a problem and drive effective solution.</a:t>
            </a:r>
          </a:p>
          <a:p>
            <a:pPr marL="411480" lvl="1" indent="0">
              <a:buNone/>
            </a:pPr>
            <a:endParaRPr lang="en-US" dirty="0"/>
          </a:p>
          <a:p>
            <a:r>
              <a:rPr lang="en-US" dirty="0"/>
              <a:t>The BB is well rounded in terms of project management, statistical analysis, financial analysis, meeting facilitation, prioritization, and a range of other value-added capabilities, which makes a BB highly valuable asset in the business world.</a:t>
            </a:r>
          </a:p>
          <a:p>
            <a:endParaRPr lang="en-US" dirty="0"/>
          </a:p>
        </p:txBody>
      </p:sp>
      <p:sp>
        <p:nvSpPr>
          <p:cNvPr id="7" name="Date Placeholder 6">
            <a:extLst>
              <a:ext uri="{FF2B5EF4-FFF2-40B4-BE49-F238E27FC236}">
                <a16:creationId xmlns:a16="http://schemas.microsoft.com/office/drawing/2014/main" id="{6395E2CB-43C4-4634-B0F7-8DFAC54FE08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711EB9D-22AF-4313-A606-74EED6AB08B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8862B0-D375-4756-A42D-D0E7C3688E64}"/>
              </a:ext>
            </a:extLst>
          </p:cNvPr>
          <p:cNvSpPr>
            <a:spLocks noGrp="1"/>
          </p:cNvSpPr>
          <p:nvPr>
            <p:ph type="sldNum" sz="quarter" idx="4"/>
          </p:nvPr>
        </p:nvSpPr>
        <p:spPr/>
        <p:txBody>
          <a:bodyPr/>
          <a:lstStyle/>
          <a:p>
            <a:fld id="{28B83BC3-069B-46AF-A4E6-C99928E1A4FA}" type="slidenum">
              <a:rPr lang="en-US" smtClean="0"/>
              <a:pPr/>
              <a:t>46</a:t>
            </a:fld>
            <a:endParaRPr lang="en-US" dirty="0"/>
          </a:p>
        </p:txBody>
      </p:sp>
    </p:spTree>
    <p:custDataLst>
      <p:tags r:id="rId1"/>
    </p:custDataLst>
    <p:extLst>
      <p:ext uri="{BB962C8B-B14F-4D97-AF65-F5344CB8AC3E}">
        <p14:creationId xmlns:p14="http://schemas.microsoft.com/office/powerpoint/2010/main" val="3038957013"/>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C</a:t>
            </a:r>
            <a:r>
              <a:rPr lang="en-US" b="1" baseline="-25000" dirty="0"/>
              <a:t>pk</a:t>
            </a:r>
            <a:r>
              <a:rPr lang="en-US" dirty="0"/>
              <a:t> stands for the capability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669431173"/>
              </p:ext>
            </p:extLst>
          </p:nvPr>
        </p:nvGraphicFramePr>
        <p:xfrm>
          <a:off x="2362201" y="2209800"/>
          <a:ext cx="2891589" cy="654050"/>
        </p:xfrm>
        <a:graphic>
          <a:graphicData uri="http://schemas.openxmlformats.org/presentationml/2006/ole">
            <mc:AlternateContent xmlns:mc="http://schemas.openxmlformats.org/markup-compatibility/2006">
              <mc:Choice xmlns:v="urn:schemas-microsoft-com:vml" Requires="v">
                <p:oleObj name="Equation" r:id="rId4" imgW="1066800" imgH="241300" progId="Equation.3">
                  <p:embed/>
                </p:oleObj>
              </mc:Choice>
              <mc:Fallback>
                <p:oleObj name="Equation" r:id="rId4" imgW="10668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1" y="2209800"/>
                        <a:ext cx="2891589"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1242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51347264"/>
              </p:ext>
            </p:extLst>
          </p:nvPr>
        </p:nvGraphicFramePr>
        <p:xfrm>
          <a:off x="2362200" y="36909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909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802595104"/>
              </p:ext>
            </p:extLst>
          </p:nvPr>
        </p:nvGraphicFramePr>
        <p:xfrm>
          <a:off x="4876800" y="3810000"/>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3810000"/>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74520" y="5392510"/>
            <a:ext cx="6083717" cy="923330"/>
          </a:xfrm>
          <a:prstGeom prst="rect">
            <a:avLst/>
          </a:prstGeom>
          <a:noFill/>
        </p:spPr>
        <p:txBody>
          <a:bodyPr wrap="none" rtlCol="0">
            <a:spAutoFit/>
          </a:bodyPr>
          <a:lstStyle/>
          <a:p>
            <a:r>
              <a:rPr lang="en-US" b="1" i="1" dirty="0"/>
              <a:t>μ </a:t>
            </a:r>
            <a:r>
              <a:rPr lang="en-US" dirty="0"/>
              <a:t>is the process mean; </a:t>
            </a:r>
            <a:r>
              <a:rPr lang="it-IT" i="1" dirty="0"/>
              <a:t>n</a:t>
            </a:r>
            <a:r>
              <a:rPr lang="it-IT" dirty="0"/>
              <a:t> is the sample size.</a:t>
            </a:r>
            <a:endParaRPr lang="en-US" dirty="0"/>
          </a:p>
          <a:p>
            <a:endParaRPr lang="it-IT" b="1" i="1" dirty="0"/>
          </a:p>
          <a:p>
            <a:r>
              <a:rPr lang="en-US" b="1" i="1" dirty="0"/>
              <a:t>USL</a:t>
            </a:r>
            <a:r>
              <a:rPr lang="en-US" dirty="0"/>
              <a:t> and </a:t>
            </a:r>
            <a:r>
              <a:rPr lang="en-US" b="1" i="1" dirty="0"/>
              <a:t>LSL</a:t>
            </a:r>
            <a:r>
              <a:rPr lang="en-US" dirty="0"/>
              <a:t> are the upper and lower specification limits.</a:t>
            </a:r>
          </a:p>
        </p:txBody>
      </p:sp>
      <p:sp>
        <p:nvSpPr>
          <p:cNvPr id="14" name="Date Placeholder 13">
            <a:extLst>
              <a:ext uri="{FF2B5EF4-FFF2-40B4-BE49-F238E27FC236}">
                <a16:creationId xmlns:a16="http://schemas.microsoft.com/office/drawing/2014/main" id="{33F6C4D2-D8E4-4AEF-B869-8C36A87CB595}"/>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25B28658-CA0D-42E9-AAD3-DCA2AA9C1570}"/>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2387C6BB-B206-442D-AD01-8DF83AA19A4D}"/>
              </a:ext>
            </a:extLst>
          </p:cNvPr>
          <p:cNvSpPr>
            <a:spLocks noGrp="1"/>
          </p:cNvSpPr>
          <p:nvPr>
            <p:ph type="sldNum" sz="quarter" idx="4"/>
          </p:nvPr>
        </p:nvSpPr>
        <p:spPr/>
        <p:txBody>
          <a:bodyPr/>
          <a:lstStyle/>
          <a:p>
            <a:fld id="{28B83BC3-069B-46AF-A4E6-C99928E1A4FA}" type="slidenum">
              <a:rPr lang="en-US" smtClean="0"/>
              <a:pPr/>
              <a:t>460</a:t>
            </a:fld>
            <a:endParaRPr lang="en-US" dirty="0"/>
          </a:p>
        </p:txBody>
      </p:sp>
    </p:spTree>
    <p:custDataLst>
      <p:tags r:id="rId1"/>
    </p:custDataLst>
    <p:extLst>
      <p:ext uri="{BB962C8B-B14F-4D97-AF65-F5344CB8AC3E}">
        <p14:creationId xmlns:p14="http://schemas.microsoft.com/office/powerpoint/2010/main" val="4182882452"/>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C</a:t>
            </a:r>
            <a:r>
              <a:rPr lang="en-US" baseline="-25000" dirty="0"/>
              <a:t>pk</a:t>
            </a:r>
            <a:r>
              <a:rPr lang="en-US" dirty="0"/>
              <a:t> can also be expressed as follows:</a:t>
            </a:r>
          </a:p>
        </p:txBody>
      </p:sp>
      <p:graphicFrame>
        <p:nvGraphicFramePr>
          <p:cNvPr id="5" name="Object 4"/>
          <p:cNvGraphicFramePr>
            <a:graphicFrameLocks noChangeAspect="1"/>
          </p:cNvGraphicFramePr>
          <p:nvPr>
            <p:extLst>
              <p:ext uri="{D42A27DB-BD31-4B8C-83A1-F6EECF244321}">
                <p14:modId xmlns:p14="http://schemas.microsoft.com/office/powerpoint/2010/main" val="3059402773"/>
              </p:ext>
            </p:extLst>
          </p:nvPr>
        </p:nvGraphicFramePr>
        <p:xfrm>
          <a:off x="2434390" y="2133600"/>
          <a:ext cx="4118810" cy="1003300"/>
        </p:xfrm>
        <a:graphic>
          <a:graphicData uri="http://schemas.openxmlformats.org/presentationml/2006/ole">
            <mc:AlternateContent xmlns:mc="http://schemas.openxmlformats.org/markup-compatibility/2006">
              <mc:Choice xmlns:v="urn:schemas-microsoft-com:vml" Requires="v">
                <p:oleObj name="Equation" r:id="rId4" imgW="1981200" imgH="482600" progId="Equation.3">
                  <p:embed/>
                </p:oleObj>
              </mc:Choice>
              <mc:Fallback>
                <p:oleObj name="Equation" r:id="rId4" imgW="19812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390" y="2133600"/>
                        <a:ext cx="4118810"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352801"/>
            <a:ext cx="984565" cy="461665"/>
          </a:xfrm>
          <a:prstGeom prst="rect">
            <a:avLst/>
          </a:prstGeom>
          <a:noFill/>
        </p:spPr>
        <p:txBody>
          <a:bodyPr wrap="none" rtlCol="0">
            <a:spAutoFit/>
          </a:bodyPr>
          <a:lstStyle/>
          <a:p>
            <a:r>
              <a:rPr lang="en-US" sz="24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171285422"/>
              </p:ext>
            </p:extLst>
          </p:nvPr>
        </p:nvGraphicFramePr>
        <p:xfrm>
          <a:off x="2362200" y="3851374"/>
          <a:ext cx="1981200" cy="839096"/>
        </p:xfrm>
        <a:graphic>
          <a:graphicData uri="http://schemas.openxmlformats.org/presentationml/2006/ole">
            <mc:AlternateContent xmlns:mc="http://schemas.openxmlformats.org/markup-compatibility/2006">
              <mc:Choice xmlns:v="urn:schemas-microsoft-com:vml" Requires="v">
                <p:oleObj name="Equation" r:id="rId6" imgW="1079500" imgH="457200" progId="Equation.3">
                  <p:embed/>
                </p:oleObj>
              </mc:Choice>
              <mc:Fallback>
                <p:oleObj name="Equation" r:id="rId6" imgW="1079500" imgH="457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851374"/>
                        <a:ext cx="1981200" cy="8390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761175290"/>
              </p:ext>
            </p:extLst>
          </p:nvPr>
        </p:nvGraphicFramePr>
        <p:xfrm>
          <a:off x="5562600" y="3851374"/>
          <a:ext cx="2209800" cy="880010"/>
        </p:xfrm>
        <a:graphic>
          <a:graphicData uri="http://schemas.openxmlformats.org/presentationml/2006/ole">
            <mc:AlternateContent xmlns:mc="http://schemas.openxmlformats.org/markup-compatibility/2006">
              <mc:Choice xmlns:v="urn:schemas-microsoft-com:vml" Requires="v">
                <p:oleObj name="Equation" r:id="rId8" imgW="1435100" imgH="571500" progId="Equation.3">
                  <p:embed/>
                </p:oleObj>
              </mc:Choice>
              <mc:Fallback>
                <p:oleObj name="Equation" r:id="rId8" imgW="1435100" imgH="571500"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62600" y="3851374"/>
                        <a:ext cx="2209800" cy="8800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531661785"/>
              </p:ext>
            </p:extLst>
          </p:nvPr>
        </p:nvGraphicFramePr>
        <p:xfrm>
          <a:off x="2362200" y="5097733"/>
          <a:ext cx="1752600" cy="518375"/>
        </p:xfrm>
        <a:graphic>
          <a:graphicData uri="http://schemas.openxmlformats.org/presentationml/2006/ole">
            <mc:AlternateContent xmlns:mc="http://schemas.openxmlformats.org/markup-compatibility/2006">
              <mc:Choice xmlns:v="urn:schemas-microsoft-com:vml" Requires="v">
                <p:oleObj name="Equation" r:id="rId10" imgW="901309" imgH="266584" progId="Equation.3">
                  <p:embed/>
                </p:oleObj>
              </mc:Choice>
              <mc:Fallback>
                <p:oleObj name="Equation" r:id="rId10" imgW="901309" imgH="266584"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5097733"/>
                        <a:ext cx="1752600" cy="51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796400799"/>
              </p:ext>
            </p:extLst>
          </p:nvPr>
        </p:nvGraphicFramePr>
        <p:xfrm>
          <a:off x="5715000" y="4918175"/>
          <a:ext cx="1701800" cy="877491"/>
        </p:xfrm>
        <a:graphic>
          <a:graphicData uri="http://schemas.openxmlformats.org/presentationml/2006/ole">
            <mc:AlternateContent xmlns:mc="http://schemas.openxmlformats.org/markup-compatibility/2006">
              <mc:Choice xmlns:v="urn:schemas-microsoft-com:vml" Requires="v">
                <p:oleObj name="Equation" r:id="rId12" imgW="812447" imgH="418918" progId="Equation.3">
                  <p:embed/>
                </p:oleObj>
              </mc:Choice>
              <mc:Fallback>
                <p:oleObj name="Equation" r:id="rId12" imgW="812447" imgH="418918"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15000" y="4918175"/>
                        <a:ext cx="1701800" cy="8774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2647741" y="6000092"/>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16" name="Date Placeholder 15">
            <a:extLst>
              <a:ext uri="{FF2B5EF4-FFF2-40B4-BE49-F238E27FC236}">
                <a16:creationId xmlns:a16="http://schemas.microsoft.com/office/drawing/2014/main" id="{96E75444-6E6E-4022-B95B-FF2C4849CE87}"/>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2673CC1C-7D82-4C87-A22A-62D134F864DE}"/>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B05C8E9E-E5AE-4FB7-93F1-9BE0BBFB26FB}"/>
              </a:ext>
            </a:extLst>
          </p:cNvPr>
          <p:cNvSpPr>
            <a:spLocks noGrp="1"/>
          </p:cNvSpPr>
          <p:nvPr>
            <p:ph type="sldNum" sz="quarter" idx="4"/>
          </p:nvPr>
        </p:nvSpPr>
        <p:spPr/>
        <p:txBody>
          <a:bodyPr/>
          <a:lstStyle/>
          <a:p>
            <a:fld id="{28B83BC3-069B-46AF-A4E6-C99928E1A4FA}" type="slidenum">
              <a:rPr lang="en-US" smtClean="0"/>
              <a:pPr/>
              <a:t>461</a:t>
            </a:fld>
            <a:endParaRPr lang="en-US" dirty="0"/>
          </a:p>
        </p:txBody>
      </p:sp>
    </p:spTree>
    <p:custDataLst>
      <p:tags r:id="rId1"/>
    </p:custDataLst>
    <p:extLst>
      <p:ext uri="{BB962C8B-B14F-4D97-AF65-F5344CB8AC3E}">
        <p14:creationId xmlns:p14="http://schemas.microsoft.com/office/powerpoint/2010/main" val="2244214815"/>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measures the process’ actual capability by taking both the variation and average of the process into consideration.</a:t>
            </a:r>
          </a:p>
          <a:p>
            <a:endParaRPr lang="en-US" dirty="0"/>
          </a:p>
          <a:p>
            <a:r>
              <a:rPr lang="en-US" dirty="0"/>
              <a:t>The process does not need to be centered between the specification limits to make the index meaningful.</a:t>
            </a:r>
          </a:p>
          <a:p>
            <a:endParaRPr lang="en-US" dirty="0"/>
          </a:p>
          <a:p>
            <a:r>
              <a:rPr lang="en-US" dirty="0"/>
              <a:t>C</a:t>
            </a:r>
            <a:r>
              <a:rPr lang="en-US" baseline="-25000" dirty="0"/>
              <a:t>pk</a:t>
            </a:r>
            <a:r>
              <a:rPr lang="en-US" dirty="0"/>
              <a:t> is recommended when the process is not in the center between the specification limits.</a:t>
            </a:r>
          </a:p>
          <a:p>
            <a:endParaRPr lang="en-US" dirty="0"/>
          </a:p>
          <a:p>
            <a:r>
              <a:rPr lang="en-US" dirty="0"/>
              <a:t>When there is only a one-sided limit, C</a:t>
            </a:r>
            <a:r>
              <a:rPr lang="en-US" baseline="-25000" dirty="0"/>
              <a:t>pk</a:t>
            </a:r>
            <a:r>
              <a:rPr lang="en-US" dirty="0"/>
              <a:t> is calculated using C</a:t>
            </a:r>
            <a:r>
              <a:rPr lang="en-US" baseline="-25000" dirty="0"/>
              <a:t>pu</a:t>
            </a:r>
            <a:r>
              <a:rPr lang="en-US" dirty="0"/>
              <a:t> or C</a:t>
            </a:r>
            <a:r>
              <a:rPr lang="en-US" baseline="-25000" dirty="0"/>
              <a:t>pl</a:t>
            </a:r>
            <a:r>
              <a:rPr lang="en-US" dirty="0"/>
              <a:t>.</a:t>
            </a:r>
          </a:p>
        </p:txBody>
      </p:sp>
      <p:sp>
        <p:nvSpPr>
          <p:cNvPr id="9" name="Date Placeholder 8">
            <a:extLst>
              <a:ext uri="{FF2B5EF4-FFF2-40B4-BE49-F238E27FC236}">
                <a16:creationId xmlns:a16="http://schemas.microsoft.com/office/drawing/2014/main" id="{4340C0A3-3D78-4A94-AEAA-C4072D69D6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B7509A1-7A83-4635-B763-071362AC72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4AF33E3-C04A-4B43-9116-F2C00D449000}"/>
              </a:ext>
            </a:extLst>
          </p:cNvPr>
          <p:cNvSpPr>
            <a:spLocks noGrp="1"/>
          </p:cNvSpPr>
          <p:nvPr>
            <p:ph type="sldNum" sz="quarter" idx="4"/>
          </p:nvPr>
        </p:nvSpPr>
        <p:spPr/>
        <p:txBody>
          <a:bodyPr/>
          <a:lstStyle/>
          <a:p>
            <a:fld id="{28B83BC3-069B-46AF-A4E6-C99928E1A4FA}" type="slidenum">
              <a:rPr lang="en-US" smtClean="0"/>
              <a:pPr/>
              <a:t>462</a:t>
            </a:fld>
            <a:endParaRPr lang="en-US" dirty="0"/>
          </a:p>
        </p:txBody>
      </p:sp>
    </p:spTree>
    <p:custDataLst>
      <p:tags r:id="rId1"/>
    </p:custDataLst>
    <p:extLst>
      <p:ext uri="{BB962C8B-B14F-4D97-AF65-F5344CB8AC3E}">
        <p14:creationId xmlns:p14="http://schemas.microsoft.com/office/powerpoint/2010/main" val="1154949905"/>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pk</a:t>
            </a:r>
            <a:r>
              <a:rPr lang="en-US" dirty="0"/>
              <a:t> for upper specification limit:</a:t>
            </a:r>
          </a:p>
          <a:p>
            <a:endParaRPr lang="en-US" dirty="0"/>
          </a:p>
          <a:p>
            <a:endParaRPr lang="en-US" dirty="0"/>
          </a:p>
          <a:p>
            <a:endParaRPr lang="en-US" dirty="0"/>
          </a:p>
          <a:p>
            <a:r>
              <a:rPr lang="en-US" dirty="0"/>
              <a:t>C</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2480303763"/>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347434992"/>
              </p:ext>
            </p:extLst>
          </p:nvPr>
        </p:nvGraphicFramePr>
        <p:xfrm>
          <a:off x="2389188" y="3581401"/>
          <a:ext cx="2182813" cy="989013"/>
        </p:xfrm>
        <a:graphic>
          <a:graphicData uri="http://schemas.openxmlformats.org/presentationml/2006/ole">
            <mc:AlternateContent xmlns:mc="http://schemas.openxmlformats.org/markup-compatibility/2006">
              <mc:Choice xmlns:v="urn:schemas-microsoft-com:vml" Requires="v">
                <p:oleObj name="Equation" r:id="rId6" imgW="952087" imgH="431613" progId="Equation.3">
                  <p:embed/>
                </p:oleObj>
              </mc:Choice>
              <mc:Fallback>
                <p:oleObj name="Equation" r:id="rId6" imgW="952087" imgH="431613"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89188" y="3581401"/>
                        <a:ext cx="2182813"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334000"/>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a:p>
            <a:endParaRPr lang="en-US" dirty="0"/>
          </a:p>
        </p:txBody>
      </p:sp>
      <p:sp>
        <p:nvSpPr>
          <p:cNvPr id="11" name="Date Placeholder 10">
            <a:extLst>
              <a:ext uri="{FF2B5EF4-FFF2-40B4-BE49-F238E27FC236}">
                <a16:creationId xmlns:a16="http://schemas.microsoft.com/office/drawing/2014/main" id="{37E24297-8CC0-4DCC-B3CE-39D0A279FB62}"/>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BF16B4BB-DA7F-4AB2-8611-DE612420B1DA}"/>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60796FAE-5C0D-47E2-88B2-9D01E6A0C81A}"/>
              </a:ext>
            </a:extLst>
          </p:cNvPr>
          <p:cNvSpPr>
            <a:spLocks noGrp="1"/>
          </p:cNvSpPr>
          <p:nvPr>
            <p:ph type="sldNum" sz="quarter" idx="4"/>
          </p:nvPr>
        </p:nvSpPr>
        <p:spPr/>
        <p:txBody>
          <a:bodyPr/>
          <a:lstStyle/>
          <a:p>
            <a:fld id="{28B83BC3-069B-46AF-A4E6-C99928E1A4FA}" type="slidenum">
              <a:rPr lang="en-US" smtClean="0"/>
              <a:pPr/>
              <a:t>463</a:t>
            </a:fld>
            <a:endParaRPr lang="en-US" dirty="0"/>
          </a:p>
        </p:txBody>
      </p:sp>
    </p:spTree>
    <p:custDataLst>
      <p:tags r:id="rId1"/>
    </p:custDataLst>
    <p:extLst>
      <p:ext uri="{BB962C8B-B14F-4D97-AF65-F5344CB8AC3E}">
        <p14:creationId xmlns:p14="http://schemas.microsoft.com/office/powerpoint/2010/main" val="216822751"/>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b="1" dirty="0"/>
              <a:t>P</a:t>
            </a:r>
            <a:r>
              <a:rPr lang="en-US" b="1" baseline="-25000" dirty="0"/>
              <a:t>pk</a:t>
            </a:r>
            <a:r>
              <a:rPr lang="en-US" b="1" dirty="0"/>
              <a:t> </a:t>
            </a:r>
            <a:r>
              <a:rPr lang="en-US" dirty="0"/>
              <a:t>stands for the performance of the process with a k factor adjustment.</a:t>
            </a:r>
          </a:p>
        </p:txBody>
      </p:sp>
      <p:graphicFrame>
        <p:nvGraphicFramePr>
          <p:cNvPr id="5" name="Object 4"/>
          <p:cNvGraphicFramePr>
            <a:graphicFrameLocks noChangeAspect="1"/>
          </p:cNvGraphicFramePr>
          <p:nvPr>
            <p:extLst>
              <p:ext uri="{D42A27DB-BD31-4B8C-83A1-F6EECF244321}">
                <p14:modId xmlns:p14="http://schemas.microsoft.com/office/powerpoint/2010/main" val="3135080153"/>
              </p:ext>
            </p:extLst>
          </p:nvPr>
        </p:nvGraphicFramePr>
        <p:xfrm>
          <a:off x="2600602" y="1828800"/>
          <a:ext cx="2752725" cy="654050"/>
        </p:xfrm>
        <a:graphic>
          <a:graphicData uri="http://schemas.openxmlformats.org/presentationml/2006/ole">
            <mc:AlternateContent xmlns:mc="http://schemas.openxmlformats.org/markup-compatibility/2006">
              <mc:Choice xmlns:v="urn:schemas-microsoft-com:vml" Requires="v">
                <p:oleObj name="Equation" r:id="rId4" imgW="1016000" imgH="241300" progId="Equation.3">
                  <p:embed/>
                </p:oleObj>
              </mc:Choice>
              <mc:Fallback>
                <p:oleObj name="Equation" r:id="rId4" imgW="10160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0602" y="1828800"/>
                        <a:ext cx="2752725"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519219" y="2667001"/>
            <a:ext cx="1024639"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621820000"/>
              </p:ext>
            </p:extLst>
          </p:nvPr>
        </p:nvGraphicFramePr>
        <p:xfrm>
          <a:off x="2519218" y="3233753"/>
          <a:ext cx="1860550" cy="1159823"/>
        </p:xfrm>
        <a:graphic>
          <a:graphicData uri="http://schemas.openxmlformats.org/presentationml/2006/ole">
            <mc:AlternateContent xmlns:mc="http://schemas.openxmlformats.org/markup-compatibility/2006">
              <mc:Choice xmlns:v="urn:schemas-microsoft-com:vml" Requires="v">
                <p:oleObj name="Equation" r:id="rId6" imgW="977900" imgH="609600" progId="Equation.3">
                  <p:embed/>
                </p:oleObj>
              </mc:Choice>
              <mc:Fallback>
                <p:oleObj name="Equation" r:id="rId6" imgW="977900" imgH="6096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9218" y="3233753"/>
                        <a:ext cx="1860550" cy="11598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98087865"/>
              </p:ext>
            </p:extLst>
          </p:nvPr>
        </p:nvGraphicFramePr>
        <p:xfrm>
          <a:off x="2519218" y="4498663"/>
          <a:ext cx="2029132" cy="806450"/>
        </p:xfrm>
        <a:graphic>
          <a:graphicData uri="http://schemas.openxmlformats.org/presentationml/2006/ole">
            <mc:AlternateContent xmlns:mc="http://schemas.openxmlformats.org/markup-compatibility/2006">
              <mc:Choice xmlns:v="urn:schemas-microsoft-com:vml" Requires="v">
                <p:oleObj name="Equation" r:id="rId8" imgW="990170" imgH="393529" progId="Equation.3">
                  <p:embed/>
                </p:oleObj>
              </mc:Choice>
              <mc:Fallback>
                <p:oleObj name="Equation" r:id="rId8" imgW="990170"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9218" y="4498663"/>
                        <a:ext cx="2029132" cy="806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831683" y="5441576"/>
            <a:ext cx="6083717" cy="646331"/>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a:t>
            </a:r>
          </a:p>
        </p:txBody>
      </p:sp>
      <p:sp>
        <p:nvSpPr>
          <p:cNvPr id="14" name="Date Placeholder 13">
            <a:extLst>
              <a:ext uri="{FF2B5EF4-FFF2-40B4-BE49-F238E27FC236}">
                <a16:creationId xmlns:a16="http://schemas.microsoft.com/office/drawing/2014/main" id="{05B524CB-6692-4535-BEE8-E8B6AC441FA1}"/>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D8395F32-511D-4C50-9902-A7459808C2B9}"/>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187DC21C-CFCC-4C83-BD8C-404D9A4BC7F9}"/>
              </a:ext>
            </a:extLst>
          </p:cNvPr>
          <p:cNvSpPr>
            <a:spLocks noGrp="1"/>
          </p:cNvSpPr>
          <p:nvPr>
            <p:ph type="sldNum" sz="quarter" idx="4"/>
          </p:nvPr>
        </p:nvSpPr>
        <p:spPr/>
        <p:txBody>
          <a:bodyPr/>
          <a:lstStyle/>
          <a:p>
            <a:fld id="{28B83BC3-069B-46AF-A4E6-C99928E1A4FA}" type="slidenum">
              <a:rPr lang="en-US" smtClean="0"/>
              <a:pPr/>
              <a:t>464</a:t>
            </a:fld>
            <a:endParaRPr lang="en-US" dirty="0"/>
          </a:p>
        </p:txBody>
      </p:sp>
    </p:spTree>
    <p:custDataLst>
      <p:tags r:id="rId1"/>
    </p:custDataLst>
    <p:extLst>
      <p:ext uri="{BB962C8B-B14F-4D97-AF65-F5344CB8AC3E}">
        <p14:creationId xmlns:p14="http://schemas.microsoft.com/office/powerpoint/2010/main" val="1957483337"/>
      </p:ext>
    </p:extLst>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The formulas to calculate P</a:t>
            </a:r>
            <a:r>
              <a:rPr lang="en-US" baseline="-25000" dirty="0"/>
              <a:t>pk</a:t>
            </a:r>
            <a:r>
              <a:rPr lang="en-US" dirty="0"/>
              <a:t> can also be expressed as follows:</a:t>
            </a:r>
          </a:p>
          <a:p>
            <a:endParaRPr lang="en-US" dirty="0"/>
          </a:p>
        </p:txBody>
      </p:sp>
      <p:graphicFrame>
        <p:nvGraphicFramePr>
          <p:cNvPr id="159746" name="Object 2"/>
          <p:cNvGraphicFramePr>
            <a:graphicFrameLocks noChangeAspect="1"/>
          </p:cNvGraphicFramePr>
          <p:nvPr>
            <p:extLst>
              <p:ext uri="{D42A27DB-BD31-4B8C-83A1-F6EECF244321}">
                <p14:modId xmlns:p14="http://schemas.microsoft.com/office/powerpoint/2010/main" val="6358658"/>
              </p:ext>
            </p:extLst>
          </p:nvPr>
        </p:nvGraphicFramePr>
        <p:xfrm>
          <a:off x="2438401" y="1905000"/>
          <a:ext cx="4198937" cy="1003300"/>
        </p:xfrm>
        <a:graphic>
          <a:graphicData uri="http://schemas.openxmlformats.org/presentationml/2006/ole">
            <mc:AlternateContent xmlns:mc="http://schemas.openxmlformats.org/markup-compatibility/2006">
              <mc:Choice xmlns:v="urn:schemas-microsoft-com:vml" Requires="v">
                <p:oleObj name="Equation" r:id="rId4" imgW="2019300" imgH="482600" progId="Equation.3">
                  <p:embed/>
                </p:oleObj>
              </mc:Choice>
              <mc:Fallback>
                <p:oleObj name="Equation" r:id="rId4" imgW="2019300" imgH="482600" progId="Equation.3">
                  <p:embed/>
                  <p:pic>
                    <p:nvPicPr>
                      <p:cNvPr id="1597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4198937" cy="1003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7" name="Object 3"/>
          <p:cNvGraphicFramePr>
            <a:graphicFrameLocks noChangeAspect="1"/>
          </p:cNvGraphicFramePr>
          <p:nvPr>
            <p:extLst>
              <p:ext uri="{D42A27DB-BD31-4B8C-83A1-F6EECF244321}">
                <p14:modId xmlns:p14="http://schemas.microsoft.com/office/powerpoint/2010/main" val="1689250075"/>
              </p:ext>
            </p:extLst>
          </p:nvPr>
        </p:nvGraphicFramePr>
        <p:xfrm>
          <a:off x="2362200" y="3200400"/>
          <a:ext cx="1747838" cy="825500"/>
        </p:xfrm>
        <a:graphic>
          <a:graphicData uri="http://schemas.openxmlformats.org/presentationml/2006/ole">
            <mc:AlternateContent xmlns:mc="http://schemas.openxmlformats.org/markup-compatibility/2006">
              <mc:Choice xmlns:v="urn:schemas-microsoft-com:vml" Requires="v">
                <p:oleObj name="Equation" r:id="rId6" imgW="914400" imgH="431800" progId="Equation.3">
                  <p:embed/>
                </p:oleObj>
              </mc:Choice>
              <mc:Fallback>
                <p:oleObj name="Equation" r:id="rId6" imgW="914400" imgH="431800" progId="Equation.3">
                  <p:embed/>
                  <p:pic>
                    <p:nvPicPr>
                      <p:cNvPr id="15974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200400"/>
                        <a:ext cx="1747838"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8" name="Object 4"/>
          <p:cNvGraphicFramePr>
            <a:graphicFrameLocks noChangeAspect="1"/>
          </p:cNvGraphicFramePr>
          <p:nvPr>
            <p:extLst>
              <p:ext uri="{D42A27DB-BD31-4B8C-83A1-F6EECF244321}">
                <p14:modId xmlns:p14="http://schemas.microsoft.com/office/powerpoint/2010/main" val="2719817283"/>
              </p:ext>
            </p:extLst>
          </p:nvPr>
        </p:nvGraphicFramePr>
        <p:xfrm>
          <a:off x="5029200" y="3276601"/>
          <a:ext cx="2286000" cy="796925"/>
        </p:xfrm>
        <a:graphic>
          <a:graphicData uri="http://schemas.openxmlformats.org/presentationml/2006/ole">
            <mc:AlternateContent xmlns:mc="http://schemas.openxmlformats.org/markup-compatibility/2006">
              <mc:Choice xmlns:v="urn:schemas-microsoft-com:vml" Requires="v">
                <p:oleObj name="Equation" r:id="rId8" imgW="1384300" imgH="482600" progId="Equation.3">
                  <p:embed/>
                </p:oleObj>
              </mc:Choice>
              <mc:Fallback>
                <p:oleObj name="Equation" r:id="rId8" imgW="1384300" imgH="482600" progId="Equation.3">
                  <p:embed/>
                  <p:pic>
                    <p:nvPicPr>
                      <p:cNvPr id="159748"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29200" y="3276601"/>
                        <a:ext cx="2286000" cy="796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9749" name="Object 5"/>
          <p:cNvGraphicFramePr>
            <a:graphicFrameLocks noChangeAspect="1"/>
          </p:cNvGraphicFramePr>
          <p:nvPr>
            <p:extLst>
              <p:ext uri="{D42A27DB-BD31-4B8C-83A1-F6EECF244321}">
                <p14:modId xmlns:p14="http://schemas.microsoft.com/office/powerpoint/2010/main" val="2644341220"/>
              </p:ext>
            </p:extLst>
          </p:nvPr>
        </p:nvGraphicFramePr>
        <p:xfrm>
          <a:off x="2413000" y="4306888"/>
          <a:ext cx="1549400" cy="798513"/>
        </p:xfrm>
        <a:graphic>
          <a:graphicData uri="http://schemas.openxmlformats.org/presentationml/2006/ole">
            <mc:AlternateContent xmlns:mc="http://schemas.openxmlformats.org/markup-compatibility/2006">
              <mc:Choice xmlns:v="urn:schemas-microsoft-com:vml" Requires="v">
                <p:oleObj name="Equation" r:id="rId10" imgW="812447" imgH="418918" progId="Equation.3">
                  <p:embed/>
                </p:oleObj>
              </mc:Choice>
              <mc:Fallback>
                <p:oleObj name="Equation" r:id="rId10" imgW="812447" imgH="418918" progId="Equation.3">
                  <p:embed/>
                  <p:pic>
                    <p:nvPicPr>
                      <p:cNvPr id="159749"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13000" y="4306888"/>
                        <a:ext cx="1549400" cy="798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590800" y="5512397"/>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μ </a:t>
            </a:r>
            <a:r>
              <a:rPr lang="en-US" dirty="0"/>
              <a:t>is the process mean. </a:t>
            </a:r>
            <a:r>
              <a:rPr lang="it-IT" i="1" dirty="0"/>
              <a:t>n</a:t>
            </a:r>
            <a:r>
              <a:rPr lang="it-IT" dirty="0"/>
              <a:t> is the sample size.</a:t>
            </a:r>
            <a:endParaRPr lang="en-US" dirty="0"/>
          </a:p>
          <a:p>
            <a:endParaRPr lang="en-US" dirty="0"/>
          </a:p>
        </p:txBody>
      </p:sp>
      <p:sp>
        <p:nvSpPr>
          <p:cNvPr id="10" name="Date Placeholder 9">
            <a:extLst>
              <a:ext uri="{FF2B5EF4-FFF2-40B4-BE49-F238E27FC236}">
                <a16:creationId xmlns:a16="http://schemas.microsoft.com/office/drawing/2014/main" id="{F4C9CBC8-EED8-436F-AC51-B1B41F06435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53F076E-5189-4E8A-8BF1-6FFEE2757D9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A5FC66A-21ED-4C9B-87C2-2E4FB8B49D3C}"/>
              </a:ext>
            </a:extLst>
          </p:cNvPr>
          <p:cNvSpPr>
            <a:spLocks noGrp="1"/>
          </p:cNvSpPr>
          <p:nvPr>
            <p:ph type="sldNum" sz="quarter" idx="4"/>
          </p:nvPr>
        </p:nvSpPr>
        <p:spPr/>
        <p:txBody>
          <a:bodyPr/>
          <a:lstStyle/>
          <a:p>
            <a:fld id="{28B83BC3-069B-46AF-A4E6-C99928E1A4FA}" type="slidenum">
              <a:rPr lang="en-US" smtClean="0"/>
              <a:pPr/>
              <a:t>465</a:t>
            </a:fld>
            <a:endParaRPr lang="en-US" dirty="0"/>
          </a:p>
        </p:txBody>
      </p:sp>
    </p:spTree>
    <p:custDataLst>
      <p:tags r:id="rId1"/>
    </p:custDataLst>
    <p:extLst>
      <p:ext uri="{BB962C8B-B14F-4D97-AF65-F5344CB8AC3E}">
        <p14:creationId xmlns:p14="http://schemas.microsoft.com/office/powerpoint/2010/main" val="960858471"/>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Similar to C</a:t>
            </a:r>
            <a:r>
              <a:rPr lang="en-US" baseline="-25000" dirty="0"/>
              <a:t>pk</a:t>
            </a:r>
            <a:r>
              <a:rPr lang="en-US" dirty="0"/>
              <a:t>, P</a:t>
            </a:r>
            <a:r>
              <a:rPr lang="en-US" baseline="-25000" dirty="0"/>
              <a:t>pk</a:t>
            </a:r>
            <a:r>
              <a:rPr lang="en-US" dirty="0"/>
              <a:t> measures the process capability by taking both the variation and the average of the process into consideration.</a:t>
            </a:r>
          </a:p>
          <a:p>
            <a:endParaRPr lang="en-US" dirty="0"/>
          </a:p>
          <a:p>
            <a:r>
              <a:rPr lang="en-US" dirty="0"/>
              <a:t>P</a:t>
            </a:r>
            <a:r>
              <a:rPr lang="en-US" baseline="-25000" dirty="0"/>
              <a:t>pk</a:t>
            </a:r>
            <a:r>
              <a:rPr lang="en-US" dirty="0"/>
              <a:t> solves the decentralization problem P</a:t>
            </a:r>
            <a:r>
              <a:rPr lang="en-US" baseline="-25000" dirty="0"/>
              <a:t>p</a:t>
            </a:r>
            <a:r>
              <a:rPr lang="en-US" dirty="0"/>
              <a:t> cannot overcome.</a:t>
            </a:r>
          </a:p>
          <a:p>
            <a:endParaRPr lang="en-US" dirty="0"/>
          </a:p>
          <a:p>
            <a:r>
              <a:rPr lang="en-US" dirty="0"/>
              <a:t>C</a:t>
            </a:r>
            <a:r>
              <a:rPr lang="en-US" baseline="-25000" dirty="0"/>
              <a:t>pk</a:t>
            </a:r>
            <a:r>
              <a:rPr lang="en-US" dirty="0"/>
              <a:t> considers the within-subgroup standard deviation, while P</a:t>
            </a:r>
            <a:r>
              <a:rPr lang="en-US" baseline="-25000" dirty="0"/>
              <a:t>pk</a:t>
            </a:r>
            <a:r>
              <a:rPr lang="en-US" dirty="0"/>
              <a:t> considers the total standard deviation from the sample data.</a:t>
            </a:r>
          </a:p>
          <a:p>
            <a:endParaRPr lang="en-US" dirty="0"/>
          </a:p>
          <a:p>
            <a:r>
              <a:rPr lang="en-US" dirty="0"/>
              <a:t>When there is only a one-sided specification limit, P</a:t>
            </a:r>
            <a:r>
              <a:rPr lang="en-US" baseline="-25000" dirty="0"/>
              <a:t>pk</a:t>
            </a:r>
            <a:r>
              <a:rPr lang="en-US" dirty="0"/>
              <a:t> is calculated using P</a:t>
            </a:r>
            <a:r>
              <a:rPr lang="en-US" baseline="-25000" dirty="0"/>
              <a:t>pu</a:t>
            </a:r>
            <a:r>
              <a:rPr lang="en-US" dirty="0"/>
              <a:t> or P</a:t>
            </a:r>
            <a:r>
              <a:rPr lang="en-US" baseline="-25000" dirty="0"/>
              <a:t>pl</a:t>
            </a:r>
            <a:r>
              <a:rPr lang="en-US" dirty="0"/>
              <a:t>.</a:t>
            </a:r>
          </a:p>
          <a:p>
            <a:endParaRPr lang="en-US" dirty="0"/>
          </a:p>
        </p:txBody>
      </p:sp>
      <p:sp>
        <p:nvSpPr>
          <p:cNvPr id="9" name="Date Placeholder 8">
            <a:extLst>
              <a:ext uri="{FF2B5EF4-FFF2-40B4-BE49-F238E27FC236}">
                <a16:creationId xmlns:a16="http://schemas.microsoft.com/office/drawing/2014/main" id="{06CFF2FE-AE02-4B5B-8FEF-F834598E06B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73BBB9C-5112-4980-814B-ACFD9DBA69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9B67F1A-1315-4364-84CC-C9D4236A258D}"/>
              </a:ext>
            </a:extLst>
          </p:cNvPr>
          <p:cNvSpPr>
            <a:spLocks noGrp="1"/>
          </p:cNvSpPr>
          <p:nvPr>
            <p:ph type="sldNum" sz="quarter" idx="4"/>
          </p:nvPr>
        </p:nvSpPr>
        <p:spPr/>
        <p:txBody>
          <a:bodyPr/>
          <a:lstStyle/>
          <a:p>
            <a:fld id="{28B83BC3-069B-46AF-A4E6-C99928E1A4FA}" type="slidenum">
              <a:rPr lang="en-US" smtClean="0"/>
              <a:pPr/>
              <a:t>466</a:t>
            </a:fld>
            <a:endParaRPr lang="en-US" dirty="0"/>
          </a:p>
        </p:txBody>
      </p:sp>
    </p:spTree>
    <p:custDataLst>
      <p:tags r:id="rId1"/>
    </p:custDataLst>
    <p:extLst>
      <p:ext uri="{BB962C8B-B14F-4D97-AF65-F5344CB8AC3E}">
        <p14:creationId xmlns:p14="http://schemas.microsoft.com/office/powerpoint/2010/main" val="357530026"/>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
            </a:r>
            <a:r>
              <a:rPr lang="en-US" baseline="-25000" dirty="0"/>
              <a:t>pk</a:t>
            </a:r>
            <a:endParaRPr lang="en-US" dirty="0"/>
          </a:p>
        </p:txBody>
      </p:sp>
      <p:sp>
        <p:nvSpPr>
          <p:cNvPr id="3" name="Content Placeholder 2"/>
          <p:cNvSpPr>
            <a:spLocks noGrp="1"/>
          </p:cNvSpPr>
          <p:nvPr>
            <p:ph idx="1"/>
          </p:nvPr>
        </p:nvSpPr>
        <p:spPr/>
        <p:txBody>
          <a:bodyPr>
            <a:normAutofit/>
          </a:bodyPr>
          <a:lstStyle/>
          <a:p>
            <a:r>
              <a:rPr lang="en-US" dirty="0"/>
              <a:t>P</a:t>
            </a:r>
            <a:r>
              <a:rPr lang="en-US" baseline="-25000" dirty="0"/>
              <a:t>pk</a:t>
            </a:r>
            <a:r>
              <a:rPr lang="en-US" dirty="0"/>
              <a:t> for upper specification limit:</a:t>
            </a:r>
          </a:p>
          <a:p>
            <a:endParaRPr lang="en-US" dirty="0"/>
          </a:p>
          <a:p>
            <a:endParaRPr lang="en-US" dirty="0"/>
          </a:p>
          <a:p>
            <a:endParaRPr lang="en-US" dirty="0"/>
          </a:p>
          <a:p>
            <a:r>
              <a:rPr lang="en-US" dirty="0"/>
              <a:t>P</a:t>
            </a:r>
            <a:r>
              <a:rPr lang="en-US" baseline="-25000" dirty="0"/>
              <a:t>pk</a:t>
            </a:r>
            <a:r>
              <a:rPr lang="en-US" dirty="0"/>
              <a:t> for lower specification limit:</a:t>
            </a:r>
          </a:p>
        </p:txBody>
      </p:sp>
      <p:graphicFrame>
        <p:nvGraphicFramePr>
          <p:cNvPr id="5" name="Object 4"/>
          <p:cNvGraphicFramePr>
            <a:graphicFrameLocks noChangeAspect="1"/>
          </p:cNvGraphicFramePr>
          <p:nvPr>
            <p:extLst>
              <p:ext uri="{D42A27DB-BD31-4B8C-83A1-F6EECF244321}">
                <p14:modId xmlns:p14="http://schemas.microsoft.com/office/powerpoint/2010/main" val="129058829"/>
              </p:ext>
            </p:extLst>
          </p:nvPr>
        </p:nvGraphicFramePr>
        <p:xfrm>
          <a:off x="2330450" y="1752601"/>
          <a:ext cx="2241550" cy="989775"/>
        </p:xfrm>
        <a:graphic>
          <a:graphicData uri="http://schemas.openxmlformats.org/presentationml/2006/ole">
            <mc:AlternateContent xmlns:mc="http://schemas.openxmlformats.org/markup-compatibility/2006">
              <mc:Choice xmlns:v="urn:schemas-microsoft-com:vml" Requires="v">
                <p:oleObj name="Equation" r:id="rId4" imgW="977900" imgH="431800" progId="Equation.3">
                  <p:embed/>
                </p:oleObj>
              </mc:Choice>
              <mc:Fallback>
                <p:oleObj name="Equation" r:id="rId4" imgW="977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0450" y="1752601"/>
                        <a:ext cx="2241550" cy="989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7699" name="Object 3"/>
          <p:cNvGraphicFramePr>
            <a:graphicFrameLocks noChangeAspect="1"/>
          </p:cNvGraphicFramePr>
          <p:nvPr>
            <p:extLst>
              <p:ext uri="{D42A27DB-BD31-4B8C-83A1-F6EECF244321}">
                <p14:modId xmlns:p14="http://schemas.microsoft.com/office/powerpoint/2010/main" val="2158782719"/>
              </p:ext>
            </p:extLst>
          </p:nvPr>
        </p:nvGraphicFramePr>
        <p:xfrm>
          <a:off x="2362201" y="3733801"/>
          <a:ext cx="2211387" cy="989013"/>
        </p:xfrm>
        <a:graphic>
          <a:graphicData uri="http://schemas.openxmlformats.org/presentationml/2006/ole">
            <mc:AlternateContent xmlns:mc="http://schemas.openxmlformats.org/markup-compatibility/2006">
              <mc:Choice xmlns:v="urn:schemas-microsoft-com:vml" Requires="v">
                <p:oleObj name="Equation" r:id="rId6" imgW="965200" imgH="431800" progId="Equation.3">
                  <p:embed/>
                </p:oleObj>
              </mc:Choice>
              <mc:Fallback>
                <p:oleObj name="Equation" r:id="rId6" imgW="965200" imgH="431800" progId="Equation.3">
                  <p:embed/>
                  <p:pic>
                    <p:nvPicPr>
                      <p:cNvPr id="15769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3733801"/>
                        <a:ext cx="2211387" cy="989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647741" y="5148511"/>
            <a:ext cx="6083717" cy="369332"/>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p:txBody>
      </p:sp>
      <p:sp>
        <p:nvSpPr>
          <p:cNvPr id="11" name="Date Placeholder 10">
            <a:extLst>
              <a:ext uri="{FF2B5EF4-FFF2-40B4-BE49-F238E27FC236}">
                <a16:creationId xmlns:a16="http://schemas.microsoft.com/office/drawing/2014/main" id="{55ECA5D3-48EE-4C0A-B07F-EA8EFD39F251}"/>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B1ECF40-D194-4F73-B1ED-C756DD7F7853}"/>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558FFA16-05C6-4DA1-BA66-A874C7DFEEFE}"/>
              </a:ext>
            </a:extLst>
          </p:cNvPr>
          <p:cNvSpPr>
            <a:spLocks noGrp="1"/>
          </p:cNvSpPr>
          <p:nvPr>
            <p:ph type="sldNum" sz="quarter" idx="4"/>
          </p:nvPr>
        </p:nvSpPr>
        <p:spPr/>
        <p:txBody>
          <a:bodyPr/>
          <a:lstStyle/>
          <a:p>
            <a:fld id="{28B83BC3-069B-46AF-A4E6-C99928E1A4FA}" type="slidenum">
              <a:rPr lang="en-US" smtClean="0"/>
              <a:pPr/>
              <a:t>467</a:t>
            </a:fld>
            <a:endParaRPr lang="en-US" dirty="0"/>
          </a:p>
        </p:txBody>
      </p:sp>
    </p:spTree>
    <p:custDataLst>
      <p:tags r:id="rId1"/>
    </p:custDataLst>
    <p:extLst>
      <p:ext uri="{BB962C8B-B14F-4D97-AF65-F5344CB8AC3E}">
        <p14:creationId xmlns:p14="http://schemas.microsoft.com/office/powerpoint/2010/main" val="238411597"/>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C</a:t>
            </a:r>
            <a:r>
              <a:rPr lang="en-US" baseline="-25000" dirty="0"/>
              <a:t>p</a:t>
            </a:r>
            <a:r>
              <a:rPr lang="en-US" dirty="0"/>
              <a:t>, P</a:t>
            </a:r>
            <a:r>
              <a:rPr lang="en-US" baseline="-25000" dirty="0"/>
              <a:t>p</a:t>
            </a:r>
            <a:r>
              <a:rPr lang="en-US" dirty="0"/>
              <a:t>, C</a:t>
            </a:r>
            <a:r>
              <a:rPr lang="en-US" baseline="-25000" dirty="0"/>
              <a:t>pk</a:t>
            </a:r>
            <a:r>
              <a:rPr lang="en-US" dirty="0"/>
              <a:t>, and P</a:t>
            </a:r>
            <a:r>
              <a:rPr lang="en-US" baseline="-25000" dirty="0"/>
              <a:t>pk</a:t>
            </a:r>
            <a:r>
              <a:rPr lang="en-US" dirty="0"/>
              <a:t> all consider the variation of the process. C</a:t>
            </a:r>
            <a:r>
              <a:rPr lang="en-US" baseline="-25000" dirty="0"/>
              <a:t>pk</a:t>
            </a:r>
            <a:r>
              <a:rPr lang="en-US" dirty="0"/>
              <a:t> and P</a:t>
            </a:r>
            <a:r>
              <a:rPr lang="en-US" baseline="-25000" dirty="0"/>
              <a:t>pk</a:t>
            </a:r>
            <a:r>
              <a:rPr lang="en-US" dirty="0"/>
              <a:t> take both the variation and the average of the process into consideration when measuring the process capability.</a:t>
            </a:r>
          </a:p>
          <a:p>
            <a:endParaRPr lang="en-US" dirty="0"/>
          </a:p>
          <a:p>
            <a:r>
              <a:rPr lang="en-US" dirty="0"/>
              <a:t>It is possible that the process average fails to meet the target customers require while the process still remains between the specification limits. C</a:t>
            </a:r>
            <a:r>
              <a:rPr lang="en-US" baseline="-25000" dirty="0"/>
              <a:t>pm</a:t>
            </a:r>
            <a:r>
              <a:rPr lang="en-US" dirty="0"/>
              <a:t> (Taguchi’s capability index) helps to capture the variation from the specified target.</a:t>
            </a:r>
          </a:p>
        </p:txBody>
      </p:sp>
      <p:sp>
        <p:nvSpPr>
          <p:cNvPr id="9" name="Date Placeholder 8">
            <a:extLst>
              <a:ext uri="{FF2B5EF4-FFF2-40B4-BE49-F238E27FC236}">
                <a16:creationId xmlns:a16="http://schemas.microsoft.com/office/drawing/2014/main" id="{331EE13D-137B-48CD-95E7-A5BF97B6DE5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51D9724-BE9D-4E26-AFF4-5927C25914C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7EBF556-DD8B-43F0-A953-D51DFB56AD86}"/>
              </a:ext>
            </a:extLst>
          </p:cNvPr>
          <p:cNvSpPr>
            <a:spLocks noGrp="1"/>
          </p:cNvSpPr>
          <p:nvPr>
            <p:ph type="sldNum" sz="quarter" idx="4"/>
          </p:nvPr>
        </p:nvSpPr>
        <p:spPr/>
        <p:txBody>
          <a:bodyPr/>
          <a:lstStyle/>
          <a:p>
            <a:fld id="{28B83BC3-069B-46AF-A4E6-C99928E1A4FA}" type="slidenum">
              <a:rPr lang="en-US" smtClean="0"/>
              <a:pPr/>
              <a:t>468</a:t>
            </a:fld>
            <a:endParaRPr lang="en-US" dirty="0"/>
          </a:p>
        </p:txBody>
      </p:sp>
    </p:spTree>
    <p:custDataLst>
      <p:tags r:id="rId1"/>
    </p:custDataLst>
    <p:extLst>
      <p:ext uri="{BB962C8B-B14F-4D97-AF65-F5344CB8AC3E}">
        <p14:creationId xmlns:p14="http://schemas.microsoft.com/office/powerpoint/2010/main" val="3054181369"/>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t>
            </a:r>
            <a:r>
              <a:rPr lang="en-US" baseline="-25000" dirty="0"/>
              <a:t>pm</a:t>
            </a:r>
            <a:endParaRPr lang="en-US" dirty="0"/>
          </a:p>
        </p:txBody>
      </p:sp>
      <p:sp>
        <p:nvSpPr>
          <p:cNvPr id="3" name="Content Placeholder 2"/>
          <p:cNvSpPr>
            <a:spLocks noGrp="1"/>
          </p:cNvSpPr>
          <p:nvPr>
            <p:ph idx="1"/>
          </p:nvPr>
        </p:nvSpPr>
        <p:spPr/>
        <p:txBody>
          <a:bodyPr>
            <a:normAutofit/>
          </a:bodyPr>
          <a:lstStyle/>
          <a:p>
            <a:r>
              <a:rPr lang="en-US" dirty="0"/>
              <a:t>Formula to calculate C</a:t>
            </a:r>
            <a:r>
              <a:rPr lang="en-US" baseline="-25000" dirty="0"/>
              <a:t>pm</a:t>
            </a:r>
          </a:p>
        </p:txBody>
      </p:sp>
      <p:graphicFrame>
        <p:nvGraphicFramePr>
          <p:cNvPr id="5" name="Object 4"/>
          <p:cNvGraphicFramePr>
            <a:graphicFrameLocks noChangeAspect="1"/>
          </p:cNvGraphicFramePr>
          <p:nvPr>
            <p:extLst>
              <p:ext uri="{D42A27DB-BD31-4B8C-83A1-F6EECF244321}">
                <p14:modId xmlns:p14="http://schemas.microsoft.com/office/powerpoint/2010/main" val="2530715976"/>
              </p:ext>
            </p:extLst>
          </p:nvPr>
        </p:nvGraphicFramePr>
        <p:xfrm>
          <a:off x="3581400" y="2220926"/>
          <a:ext cx="3880022" cy="996950"/>
        </p:xfrm>
        <a:graphic>
          <a:graphicData uri="http://schemas.openxmlformats.org/presentationml/2006/ole">
            <mc:AlternateContent xmlns:mc="http://schemas.openxmlformats.org/markup-compatibility/2006">
              <mc:Choice xmlns:v="urn:schemas-microsoft-com:vml" Requires="v">
                <p:oleObj name="Equation" r:id="rId4" imgW="1828800" imgH="469900" progId="Equation.3">
                  <p:embed/>
                </p:oleObj>
              </mc:Choice>
              <mc:Fallback>
                <p:oleObj name="Equation" r:id="rId4" imgW="1828800" imgH="4699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2220926"/>
                        <a:ext cx="3880022" cy="99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91872" y="3796588"/>
            <a:ext cx="6083717" cy="923330"/>
          </a:xfrm>
          <a:prstGeom prst="rect">
            <a:avLst/>
          </a:prstGeom>
          <a:noFill/>
        </p:spPr>
        <p:txBody>
          <a:bodyPr wrap="none" rtlCol="0">
            <a:spAutoFit/>
          </a:bodyPr>
          <a:lstStyle/>
          <a:p>
            <a:r>
              <a:rPr lang="en-US" b="1" i="1" dirty="0"/>
              <a:t>USL</a:t>
            </a:r>
            <a:r>
              <a:rPr lang="en-US" dirty="0"/>
              <a:t> and </a:t>
            </a:r>
            <a:r>
              <a:rPr lang="en-US" b="1" i="1" dirty="0"/>
              <a:t>LSL</a:t>
            </a:r>
            <a:r>
              <a:rPr lang="en-US" dirty="0"/>
              <a:t> are the upper and lower specification limits.</a:t>
            </a:r>
          </a:p>
          <a:p>
            <a:r>
              <a:rPr lang="en-US" b="1" i="1" dirty="0"/>
              <a:t>T</a:t>
            </a:r>
            <a:r>
              <a:rPr lang="en-US" dirty="0"/>
              <a:t> is the specified target.</a:t>
            </a:r>
          </a:p>
          <a:p>
            <a:r>
              <a:rPr lang="en-US" b="1" i="1" dirty="0"/>
              <a:t>μ </a:t>
            </a:r>
            <a:r>
              <a:rPr lang="en-US" dirty="0"/>
              <a:t>is the process mean.</a:t>
            </a:r>
          </a:p>
        </p:txBody>
      </p:sp>
      <p:sp>
        <p:nvSpPr>
          <p:cNvPr id="7" name="TextBox 6"/>
          <p:cNvSpPr txBox="1"/>
          <p:nvPr/>
        </p:nvSpPr>
        <p:spPr>
          <a:xfrm>
            <a:off x="2184400" y="5292752"/>
            <a:ext cx="7010400" cy="369332"/>
          </a:xfrm>
          <a:prstGeom prst="rect">
            <a:avLst/>
          </a:prstGeom>
          <a:noFill/>
        </p:spPr>
        <p:txBody>
          <a:bodyPr wrap="square" rtlCol="0">
            <a:spAutoFit/>
          </a:bodyPr>
          <a:lstStyle/>
          <a:p>
            <a:pPr algn="ctr"/>
            <a:r>
              <a:rPr lang="en-US" i="1" dirty="0"/>
              <a:t>Note: Cpm can work only if there is a target value specified.</a:t>
            </a:r>
          </a:p>
        </p:txBody>
      </p:sp>
      <p:sp>
        <p:nvSpPr>
          <p:cNvPr id="12" name="Date Placeholder 11">
            <a:extLst>
              <a:ext uri="{FF2B5EF4-FFF2-40B4-BE49-F238E27FC236}">
                <a16:creationId xmlns:a16="http://schemas.microsoft.com/office/drawing/2014/main" id="{D9BA8722-3A26-4BC2-A66F-3CD7899A9491}"/>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17A71A9C-0A70-4DFD-B216-A51B0DB3281A}"/>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58C35D2B-1774-40F0-85C1-0E90108BDE67}"/>
              </a:ext>
            </a:extLst>
          </p:cNvPr>
          <p:cNvSpPr>
            <a:spLocks noGrp="1"/>
          </p:cNvSpPr>
          <p:nvPr>
            <p:ph type="sldNum" sz="quarter" idx="4"/>
          </p:nvPr>
        </p:nvSpPr>
        <p:spPr/>
        <p:txBody>
          <a:bodyPr/>
          <a:lstStyle/>
          <a:p>
            <a:fld id="{28B83BC3-069B-46AF-A4E6-C99928E1A4FA}" type="slidenum">
              <a:rPr lang="en-US" smtClean="0"/>
              <a:pPr/>
              <a:t>469</a:t>
            </a:fld>
            <a:endParaRPr lang="en-US" dirty="0"/>
          </a:p>
        </p:txBody>
      </p:sp>
    </p:spTree>
    <p:custDataLst>
      <p:tags r:id="rId1"/>
    </p:custDataLst>
    <p:extLst>
      <p:ext uri="{BB962C8B-B14F-4D97-AF65-F5344CB8AC3E}">
        <p14:creationId xmlns:p14="http://schemas.microsoft.com/office/powerpoint/2010/main" val="322757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a:bodyPr>
          <a:lstStyle/>
          <a:p>
            <a:r>
              <a:rPr lang="en-US" dirty="0"/>
              <a:t>BBs commonly serve as the dedicated resource continuing their line management role while simultaneously achieving a BB certification</a:t>
            </a:r>
            <a:r>
              <a:rPr lang="en-US" sz="2600" dirty="0"/>
              <a:t>.</a:t>
            </a:r>
          </a:p>
          <a:p>
            <a:pPr marL="114300" indent="0">
              <a:buNone/>
            </a:pPr>
            <a:endParaRPr lang="en-US" sz="2600" dirty="0"/>
          </a:p>
          <a:p>
            <a:r>
              <a:rPr lang="en-US" b="1" dirty="0">
                <a:solidFill>
                  <a:srgbClr val="182835"/>
                </a:solidFill>
              </a:rPr>
              <a:t>Typical Responsibilities of a BB</a:t>
            </a:r>
          </a:p>
          <a:p>
            <a:pPr lvl="1"/>
            <a:r>
              <a:rPr lang="en-US" sz="2400" u="sng" dirty="0">
                <a:solidFill>
                  <a:srgbClr val="182835"/>
                </a:solidFill>
              </a:rPr>
              <a:t>Project Management</a:t>
            </a:r>
          </a:p>
          <a:p>
            <a:pPr lvl="2"/>
            <a:r>
              <a:rPr lang="en-US" dirty="0"/>
              <a:t>Defines projects, scope, teams etc.</a:t>
            </a:r>
          </a:p>
          <a:p>
            <a:pPr lvl="2"/>
            <a:r>
              <a:rPr lang="en-US" dirty="0"/>
              <a:t>Marshals resources</a:t>
            </a:r>
          </a:p>
          <a:p>
            <a:pPr lvl="2"/>
            <a:r>
              <a:rPr lang="en-US" dirty="0"/>
              <a:t>Establishes goals, timelines, and milestones</a:t>
            </a:r>
          </a:p>
          <a:p>
            <a:pPr lvl="2"/>
            <a:r>
              <a:rPr lang="en-US" dirty="0"/>
              <a:t>Provides reports and/or updates to stakeholders and executives.</a:t>
            </a:r>
          </a:p>
        </p:txBody>
      </p:sp>
      <p:sp>
        <p:nvSpPr>
          <p:cNvPr id="7" name="Date Placeholder 6">
            <a:extLst>
              <a:ext uri="{FF2B5EF4-FFF2-40B4-BE49-F238E27FC236}">
                <a16:creationId xmlns:a16="http://schemas.microsoft.com/office/drawing/2014/main" id="{3DBFAC02-6E2E-4986-A3FC-D4C6794464A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2F13929-9A6F-492F-A095-A7044FE840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8B3E81-BC2E-4F3D-8823-9D5F6B7B5A4B}"/>
              </a:ext>
            </a:extLst>
          </p:cNvPr>
          <p:cNvSpPr>
            <a:spLocks noGrp="1"/>
          </p:cNvSpPr>
          <p:nvPr>
            <p:ph type="sldNum" sz="quarter" idx="4"/>
          </p:nvPr>
        </p:nvSpPr>
        <p:spPr/>
        <p:txBody>
          <a:bodyPr/>
          <a:lstStyle/>
          <a:p>
            <a:fld id="{28B83BC3-069B-46AF-A4E6-C99928E1A4FA}" type="slidenum">
              <a:rPr lang="en-US" smtClean="0"/>
              <a:pPr/>
              <a:t>47</a:t>
            </a:fld>
            <a:endParaRPr lang="en-US" dirty="0"/>
          </a:p>
        </p:txBody>
      </p:sp>
    </p:spTree>
    <p:custDataLst>
      <p:tags r:id="rId1"/>
    </p:custDataLst>
    <p:extLst>
      <p:ext uri="{BB962C8B-B14F-4D97-AF65-F5344CB8AC3E}">
        <p14:creationId xmlns:p14="http://schemas.microsoft.com/office/powerpoint/2010/main" val="3622997627"/>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396F9-A8E2-407B-BA74-564A51F9A184}"/>
              </a:ext>
            </a:extLst>
          </p:cNvPr>
          <p:cNvSpPr>
            <a:spLocks noGrp="1"/>
          </p:cNvSpPr>
          <p:nvPr>
            <p:ph type="title"/>
          </p:nvPr>
        </p:nvSpPr>
        <p:spPr/>
        <p:txBody>
          <a:bodyPr/>
          <a:lstStyle/>
          <a:p>
            <a:r>
              <a:rPr lang="en-US" dirty="0"/>
              <a:t>Interpreting Capability</a:t>
            </a:r>
          </a:p>
        </p:txBody>
      </p:sp>
      <p:sp>
        <p:nvSpPr>
          <p:cNvPr id="3" name="Content Placeholder 2">
            <a:extLst>
              <a:ext uri="{FF2B5EF4-FFF2-40B4-BE49-F238E27FC236}">
                <a16:creationId xmlns:a16="http://schemas.microsoft.com/office/drawing/2014/main" id="{DA27DCAB-04D6-495B-8D53-55C525E07385}"/>
              </a:ext>
            </a:extLst>
          </p:cNvPr>
          <p:cNvSpPr>
            <a:spLocks noGrp="1"/>
          </p:cNvSpPr>
          <p:nvPr>
            <p:ph idx="1"/>
          </p:nvPr>
        </p:nvSpPr>
        <p:spPr>
          <a:xfrm>
            <a:off x="609600" y="1143000"/>
            <a:ext cx="10160000" cy="5486400"/>
          </a:xfrm>
        </p:spPr>
        <p:txBody>
          <a:bodyPr>
            <a:normAutofit lnSpcReduction="10000"/>
          </a:bodyPr>
          <a:lstStyle/>
          <a:p>
            <a:pPr lvl="1"/>
            <a:r>
              <a:rPr lang="en-US" sz="2000" dirty="0"/>
              <a:t>Interpreting the results of a capability analysis is very dependent upon the nature of the business, product and/or customer. The Automotive Industry Action Group (AIAG) suggests that:</a:t>
            </a:r>
          </a:p>
          <a:p>
            <a:pPr lvl="2"/>
            <a:r>
              <a:rPr lang="en-US" sz="1800" dirty="0"/>
              <a:t>P</a:t>
            </a:r>
            <a:r>
              <a:rPr lang="en-US" sz="1800" baseline="-25000" dirty="0"/>
              <a:t>p</a:t>
            </a:r>
            <a:r>
              <a:rPr lang="en-US" sz="1800" dirty="0"/>
              <a:t> and </a:t>
            </a:r>
            <a:r>
              <a:rPr lang="en-US" sz="1800" dirty="0" err="1"/>
              <a:t>P</a:t>
            </a:r>
            <a:r>
              <a:rPr lang="en-US" sz="1800" baseline="-25000" dirty="0" err="1"/>
              <a:t>pk</a:t>
            </a:r>
            <a:r>
              <a:rPr lang="en-US" sz="1800" dirty="0"/>
              <a:t> should be &gt; 1.67</a:t>
            </a:r>
          </a:p>
          <a:p>
            <a:pPr lvl="2"/>
            <a:r>
              <a:rPr lang="en-US" sz="1800" dirty="0" err="1"/>
              <a:t>C</a:t>
            </a:r>
            <a:r>
              <a:rPr lang="en-US" sz="1800" baseline="-25000" dirty="0" err="1"/>
              <a:t>p</a:t>
            </a:r>
            <a:r>
              <a:rPr lang="en-US" sz="1800" dirty="0"/>
              <a:t> and </a:t>
            </a:r>
            <a:r>
              <a:rPr lang="en-US" sz="1800" dirty="0" err="1"/>
              <a:t>C</a:t>
            </a:r>
            <a:r>
              <a:rPr lang="en-US" sz="1800" baseline="-25000" dirty="0" err="1"/>
              <a:t>pk</a:t>
            </a:r>
            <a:r>
              <a:rPr lang="en-US" sz="1800" dirty="0"/>
              <a:t> should be &gt; 1.33.</a:t>
            </a:r>
          </a:p>
          <a:p>
            <a:pPr lvl="1"/>
            <a:endParaRPr lang="en-US" sz="2000" dirty="0"/>
          </a:p>
          <a:p>
            <a:pPr lvl="1"/>
            <a:r>
              <a:rPr lang="en-US" sz="2000" dirty="0"/>
              <a:t>The reality is that anything greater than 1.0 is a fairly capable process but your business needs to assess the costs vs. benefits of achieving capability greater than 1.67 or even higher. Below is a simple table for quick interpretation</a:t>
            </a:r>
          </a:p>
          <a:p>
            <a:pPr lvl="1"/>
            <a:endParaRPr lang="en-US" sz="2000" dirty="0"/>
          </a:p>
          <a:p>
            <a:pPr lvl="1"/>
            <a:endParaRPr lang="en-US" sz="2000" dirty="0"/>
          </a:p>
          <a:p>
            <a:pPr lvl="1"/>
            <a:endParaRPr lang="en-US" sz="2000" dirty="0"/>
          </a:p>
          <a:p>
            <a:pPr lvl="1"/>
            <a:endParaRPr lang="en-US" sz="2000" dirty="0"/>
          </a:p>
          <a:p>
            <a:pPr lvl="1"/>
            <a:endParaRPr lang="en-US" sz="2000" dirty="0"/>
          </a:p>
          <a:p>
            <a:pPr lvl="1"/>
            <a:r>
              <a:rPr lang="en-US" sz="2000" dirty="0"/>
              <a:t>If you’re dealing with customer safety or life and death influences then obviously the product necessitates a capability greater than 2.0.</a:t>
            </a:r>
          </a:p>
        </p:txBody>
      </p:sp>
      <p:graphicFrame>
        <p:nvGraphicFramePr>
          <p:cNvPr id="7" name="Table 6">
            <a:extLst>
              <a:ext uri="{FF2B5EF4-FFF2-40B4-BE49-F238E27FC236}">
                <a16:creationId xmlns:a16="http://schemas.microsoft.com/office/drawing/2014/main" id="{0AAFF1B9-59E5-43F6-AF0B-DC376C2F3532}"/>
              </a:ext>
            </a:extLst>
          </p:cNvPr>
          <p:cNvGraphicFramePr>
            <a:graphicFrameLocks noGrp="1"/>
          </p:cNvGraphicFramePr>
          <p:nvPr/>
        </p:nvGraphicFramePr>
        <p:xfrm>
          <a:off x="2988467" y="4343400"/>
          <a:ext cx="5424489" cy="1005840"/>
        </p:xfrm>
        <a:graphic>
          <a:graphicData uri="http://schemas.openxmlformats.org/drawingml/2006/table">
            <a:tbl>
              <a:tblPr firstRow="1" firstCol="1" bandRow="1">
                <a:tableStyleId>{5940675A-B579-460E-94D1-54222C63F5DA}</a:tableStyleId>
              </a:tblPr>
              <a:tblGrid>
                <a:gridCol w="1187872">
                  <a:extLst>
                    <a:ext uri="{9D8B030D-6E8A-4147-A177-3AD203B41FA5}">
                      <a16:colId xmlns:a16="http://schemas.microsoft.com/office/drawing/2014/main" val="2142216912"/>
                    </a:ext>
                  </a:extLst>
                </a:gridCol>
                <a:gridCol w="1125352">
                  <a:extLst>
                    <a:ext uri="{9D8B030D-6E8A-4147-A177-3AD203B41FA5}">
                      <a16:colId xmlns:a16="http://schemas.microsoft.com/office/drawing/2014/main" val="1612796704"/>
                    </a:ext>
                  </a:extLst>
                </a:gridCol>
                <a:gridCol w="1721126">
                  <a:extLst>
                    <a:ext uri="{9D8B030D-6E8A-4147-A177-3AD203B41FA5}">
                      <a16:colId xmlns:a16="http://schemas.microsoft.com/office/drawing/2014/main" val="756886291"/>
                    </a:ext>
                  </a:extLst>
                </a:gridCol>
                <a:gridCol w="1390139">
                  <a:extLst>
                    <a:ext uri="{9D8B030D-6E8A-4147-A177-3AD203B41FA5}">
                      <a16:colId xmlns:a16="http://schemas.microsoft.com/office/drawing/2014/main" val="505532353"/>
                    </a:ext>
                  </a:extLst>
                </a:gridCol>
              </a:tblGrid>
              <a:tr h="251460">
                <a:tc>
                  <a:txBody>
                    <a:bodyPr/>
                    <a:lstStyle/>
                    <a:p>
                      <a:pPr marL="0" marR="0">
                        <a:lnSpc>
                          <a:spcPct val="115000"/>
                        </a:lnSpc>
                        <a:spcBef>
                          <a:spcPts val="0"/>
                        </a:spcBef>
                        <a:spcAft>
                          <a:spcPts val="0"/>
                        </a:spcAft>
                      </a:pPr>
                      <a:r>
                        <a:rPr lang="en-US" sz="1400" b="1" dirty="0">
                          <a:solidFill>
                            <a:srgbClr val="292929"/>
                          </a:solidFill>
                          <a:effectLst/>
                        </a:rPr>
                        <a:t>Index</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Value</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Interpretation</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tc>
                  <a:txBody>
                    <a:bodyPr/>
                    <a:lstStyle/>
                    <a:p>
                      <a:pPr marL="0" marR="0">
                        <a:lnSpc>
                          <a:spcPct val="115000"/>
                        </a:lnSpc>
                        <a:spcBef>
                          <a:spcPts val="0"/>
                        </a:spcBef>
                        <a:spcAft>
                          <a:spcPts val="0"/>
                        </a:spcAft>
                      </a:pPr>
                      <a:r>
                        <a:rPr lang="en-US" sz="1400" b="1" dirty="0">
                          <a:solidFill>
                            <a:srgbClr val="292929"/>
                          </a:solidFill>
                          <a:effectLst/>
                        </a:rPr>
                        <a:t>Sigma Level</a:t>
                      </a:r>
                      <a:endParaRPr lang="en-US" sz="1400" b="1"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solidFill>
                      <a:schemeClr val="bg1">
                        <a:lumMod val="85000"/>
                      </a:schemeClr>
                    </a:solidFill>
                  </a:tcPr>
                </a:tc>
                <a:extLst>
                  <a:ext uri="{0D108BD9-81ED-4DB2-BD59-A6C34878D82A}">
                    <a16:rowId xmlns:a16="http://schemas.microsoft.com/office/drawing/2014/main" val="2979930632"/>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&lt;1.0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Not 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&lt;3</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45647899"/>
                  </a:ext>
                </a:extLst>
              </a:tr>
              <a:tr h="251460">
                <a:tc>
                  <a:txBody>
                    <a:bodyPr/>
                    <a:lstStyle/>
                    <a:p>
                      <a:pPr marL="0" marR="0">
                        <a:lnSpc>
                          <a:spcPct val="115000"/>
                        </a:lnSpc>
                        <a:spcBef>
                          <a:spcPts val="0"/>
                        </a:spcBef>
                        <a:spcAft>
                          <a:spcPts val="0"/>
                        </a:spcAft>
                      </a:pPr>
                      <a:r>
                        <a:rPr lang="en-US" sz="1400">
                          <a:solidFill>
                            <a:srgbClr val="292929"/>
                          </a:solidFill>
                          <a:effectLst/>
                        </a:rPr>
                        <a:t>C</a:t>
                      </a:r>
                      <a:r>
                        <a:rPr lang="en-US" sz="1400" baseline="-25000">
                          <a:solidFill>
                            <a:srgbClr val="292929"/>
                          </a:solidFill>
                          <a:effectLst/>
                        </a:rPr>
                        <a:t>pk</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1.0-1.99</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Capable</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3-6</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06286062"/>
                  </a:ext>
                </a:extLst>
              </a:tr>
              <a:tr h="251460">
                <a:tc>
                  <a:txBody>
                    <a:bodyPr/>
                    <a:lstStyle/>
                    <a:p>
                      <a:pPr marL="0" marR="0">
                        <a:lnSpc>
                          <a:spcPct val="115000"/>
                        </a:lnSpc>
                        <a:spcBef>
                          <a:spcPts val="0"/>
                        </a:spcBef>
                        <a:spcAft>
                          <a:spcPts val="0"/>
                        </a:spcAft>
                      </a:pPr>
                      <a:r>
                        <a:rPr lang="en-US" sz="1400" dirty="0" err="1">
                          <a:solidFill>
                            <a:srgbClr val="292929"/>
                          </a:solidFill>
                          <a:effectLst/>
                        </a:rPr>
                        <a:t>C</a:t>
                      </a:r>
                      <a:r>
                        <a:rPr lang="en-US" sz="1400" baseline="-25000" dirty="0" err="1">
                          <a:solidFill>
                            <a:srgbClr val="292929"/>
                          </a:solidFill>
                          <a:effectLst/>
                        </a:rPr>
                        <a:t>pk</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&gt;2.0</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a:solidFill>
                            <a:srgbClr val="292929"/>
                          </a:solidFill>
                          <a:effectLst/>
                        </a:rPr>
                        <a:t>Very Capable</a:t>
                      </a:r>
                      <a:endParaRPr lang="en-US" sz="140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lnSpc>
                          <a:spcPct val="115000"/>
                        </a:lnSpc>
                        <a:spcBef>
                          <a:spcPts val="0"/>
                        </a:spcBef>
                        <a:spcAft>
                          <a:spcPts val="0"/>
                        </a:spcAft>
                      </a:pPr>
                      <a:r>
                        <a:rPr lang="en-US" sz="1400" dirty="0">
                          <a:solidFill>
                            <a:srgbClr val="292929"/>
                          </a:solidFill>
                          <a:effectLst/>
                        </a:rPr>
                        <a:t>&gt;6</a:t>
                      </a:r>
                      <a:endParaRPr lang="en-US" sz="1400" dirty="0">
                        <a:solidFill>
                          <a:srgbClr val="292929"/>
                        </a:solidFill>
                        <a:effectLst/>
                        <a:latin typeface="Cambria" panose="020405030504060302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155766372"/>
                  </a:ext>
                </a:extLst>
              </a:tr>
            </a:tbl>
          </a:graphicData>
        </a:graphic>
      </p:graphicFrame>
      <p:sp>
        <p:nvSpPr>
          <p:cNvPr id="6" name="Date Placeholder 5">
            <a:extLst>
              <a:ext uri="{FF2B5EF4-FFF2-40B4-BE49-F238E27FC236}">
                <a16:creationId xmlns:a16="http://schemas.microsoft.com/office/drawing/2014/main" id="{AA110584-AAB7-4CFB-8E3D-4C373B6F324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538110C-2D35-4D4C-9DEA-29C96220BA6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0BC916A-679D-40B0-BFC0-1B9204C9B12E}"/>
              </a:ext>
            </a:extLst>
          </p:cNvPr>
          <p:cNvSpPr>
            <a:spLocks noGrp="1"/>
          </p:cNvSpPr>
          <p:nvPr>
            <p:ph type="sldNum" sz="quarter" idx="4"/>
          </p:nvPr>
        </p:nvSpPr>
        <p:spPr/>
        <p:txBody>
          <a:bodyPr/>
          <a:lstStyle/>
          <a:p>
            <a:fld id="{28B83BC3-069B-46AF-A4E6-C99928E1A4FA}" type="slidenum">
              <a:rPr lang="en-US" smtClean="0"/>
              <a:pPr/>
              <a:t>470</a:t>
            </a:fld>
            <a:endParaRPr lang="en-US" dirty="0"/>
          </a:p>
        </p:txBody>
      </p:sp>
    </p:spTree>
    <p:custDataLst>
      <p:tags r:id="rId1"/>
    </p:custDataLst>
    <p:extLst>
      <p:ext uri="{BB962C8B-B14F-4D97-AF65-F5344CB8AC3E}">
        <p14:creationId xmlns:p14="http://schemas.microsoft.com/office/powerpoint/2010/main" val="4291312029"/>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Process Capability Analysis</a:t>
            </a:r>
          </a:p>
        </p:txBody>
      </p:sp>
      <p:sp>
        <p:nvSpPr>
          <p:cNvPr id="3" name="Content Placeholder 2"/>
          <p:cNvSpPr>
            <a:spLocks noGrp="1"/>
          </p:cNvSpPr>
          <p:nvPr>
            <p:ph idx="1"/>
          </p:nvPr>
        </p:nvSpPr>
        <p:spPr>
          <a:xfrm>
            <a:off x="609600" y="1066800"/>
            <a:ext cx="10160000" cy="5486400"/>
          </a:xfrm>
        </p:spPr>
        <p:txBody>
          <a:bodyPr>
            <a:noAutofit/>
          </a:bodyPr>
          <a:lstStyle/>
          <a:p>
            <a:r>
              <a:rPr lang="en-US" sz="1800" dirty="0"/>
              <a:t>Data File: “Capability Analysis” tab in “Sample Data.xlsx”</a:t>
            </a:r>
          </a:p>
          <a:p>
            <a:r>
              <a:rPr lang="en-US" sz="1800" dirty="0"/>
              <a:t>Steps in Minitab to run a process capability analysis:</a:t>
            </a:r>
          </a:p>
          <a:p>
            <a:pPr marL="1120140" lvl="2" indent="-342900">
              <a:buFont typeface="+mj-lt"/>
              <a:buAutoNum type="arabicParenR"/>
            </a:pPr>
            <a:r>
              <a:rPr lang="en-US" sz="1400" dirty="0"/>
              <a:t>Click Stat → Basic Statistics → Normality Test.</a:t>
            </a:r>
          </a:p>
          <a:p>
            <a:pPr marL="1120140" lvl="2" indent="-342900">
              <a:buFont typeface="+mj-lt"/>
              <a:buAutoNum type="arabicParenR"/>
            </a:pPr>
            <a:r>
              <a:rPr lang="en-US" sz="1400" dirty="0"/>
              <a:t>A new window named “Normality Test” pops up.</a:t>
            </a:r>
          </a:p>
          <a:p>
            <a:pPr marL="1120140" lvl="2" indent="-342900">
              <a:buFont typeface="+mj-lt"/>
              <a:buAutoNum type="arabicParenR"/>
            </a:pPr>
            <a:r>
              <a:rPr lang="en-US" sz="1400" dirty="0"/>
              <a:t>Select “HtBk” as the variable and Click “OK.”</a:t>
            </a:r>
          </a:p>
          <a:p>
            <a:pPr marL="1120140" lvl="2" indent="-342900">
              <a:buFont typeface="+mj-lt"/>
              <a:buAutoNum type="arabicParenR"/>
            </a:pPr>
            <a:r>
              <a:rPr lang="en-US" sz="1400" dirty="0"/>
              <a:t>The histogram and the normality test results appear in the new window.</a:t>
            </a:r>
          </a:p>
          <a:p>
            <a:pPr marL="1120140" lvl="2" indent="-342900">
              <a:buFont typeface="+mj-lt"/>
              <a:buAutoNum type="arabicParenR"/>
            </a:pPr>
            <a:r>
              <a:rPr lang="en-US" sz="1400" dirty="0"/>
              <a:t>In this example, the p-value is 0.275, greater than the alpha level (0.05). We fail to reject the hypothesis and conclude that the data are normally distributed.</a:t>
            </a:r>
          </a:p>
          <a:p>
            <a:pPr marL="1120140" lvl="2" indent="-342900">
              <a:buFont typeface="+mj-lt"/>
              <a:buAutoNum type="arabicParenR"/>
            </a:pPr>
            <a:r>
              <a:rPr lang="en-US" sz="1400" dirty="0"/>
              <a:t>Click Stat → Quality Tools → Capability Analysis → Normal.</a:t>
            </a:r>
          </a:p>
          <a:p>
            <a:pPr marL="1120140" lvl="2" indent="-342900">
              <a:buFont typeface="+mj-lt"/>
              <a:buAutoNum type="arabicParenR"/>
            </a:pPr>
            <a:r>
              <a:rPr lang="en-US" sz="1400" dirty="0"/>
              <a:t>A new window named “Capability Analysis (Normal Distribution)” pops up.</a:t>
            </a:r>
          </a:p>
          <a:p>
            <a:pPr marL="1120140" lvl="2" indent="-342900">
              <a:buFont typeface="+mj-lt"/>
              <a:buAutoNum type="arabicParenR"/>
            </a:pPr>
            <a:r>
              <a:rPr lang="en-US" sz="1400" dirty="0"/>
              <a:t>Select “HtBk” as the single column and enter “1” as the subgroup size.</a:t>
            </a:r>
          </a:p>
          <a:p>
            <a:pPr marL="1120140" lvl="2" indent="-342900">
              <a:buFont typeface="+mj-lt"/>
              <a:buAutoNum type="arabicParenR"/>
            </a:pPr>
            <a:r>
              <a:rPr lang="en-US" sz="1400" dirty="0"/>
              <a:t>Enter “6” as the “Lower spec” and “7” as the “Upper spec”</a:t>
            </a:r>
          </a:p>
          <a:p>
            <a:pPr marL="1120140" lvl="2" indent="-342900">
              <a:buFont typeface="+mj-lt"/>
              <a:buAutoNum type="arabicParenR"/>
            </a:pPr>
            <a:r>
              <a:rPr lang="en-US" sz="1400" dirty="0"/>
              <a:t>Click “Options” button and another new window named “Capability Analysis (Normal Distribution) – Options” pops up.</a:t>
            </a:r>
          </a:p>
          <a:p>
            <a:pPr marL="1120140" lvl="2" indent="-342900">
              <a:buFont typeface="+mj-lt"/>
              <a:buAutoNum type="arabicParenR"/>
            </a:pPr>
            <a:r>
              <a:rPr lang="en-US" sz="1400" dirty="0"/>
              <a:t>Enter “6.5” as the target and click “OK.”</a:t>
            </a:r>
          </a:p>
          <a:p>
            <a:pPr marL="1120140" lvl="2" indent="-342900">
              <a:buFont typeface="+mj-lt"/>
              <a:buAutoNum type="arabicParenR"/>
            </a:pPr>
            <a:r>
              <a:rPr lang="en-US" sz="1400" dirty="0"/>
              <a:t>Click “OK” in the “Capability Analysis (Normal Distribution)” window. The capability analysis results are displayed.</a:t>
            </a:r>
          </a:p>
          <a:p>
            <a:pPr lvl="1"/>
            <a:endParaRPr lang="en-US" sz="1600" dirty="0"/>
          </a:p>
          <a:p>
            <a:pPr lvl="1"/>
            <a:endParaRPr lang="en-US" sz="1600" dirty="0"/>
          </a:p>
          <a:p>
            <a:pPr lvl="1"/>
            <a:endParaRPr lang="en-US" sz="1600" dirty="0"/>
          </a:p>
          <a:p>
            <a:endParaRPr lang="en-US" sz="1800" dirty="0"/>
          </a:p>
        </p:txBody>
      </p:sp>
      <p:sp>
        <p:nvSpPr>
          <p:cNvPr id="9" name="Date Placeholder 8">
            <a:extLst>
              <a:ext uri="{FF2B5EF4-FFF2-40B4-BE49-F238E27FC236}">
                <a16:creationId xmlns:a16="http://schemas.microsoft.com/office/drawing/2014/main" id="{8D8A4283-FC6B-4970-85CC-46918C18442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C72D1BB-5CE6-44E9-B10A-7AB9C196F9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50D0BB6-DD97-4C46-9273-EF616E5F59F6}"/>
              </a:ext>
            </a:extLst>
          </p:cNvPr>
          <p:cNvSpPr>
            <a:spLocks noGrp="1"/>
          </p:cNvSpPr>
          <p:nvPr>
            <p:ph type="sldNum" sz="quarter" idx="4"/>
          </p:nvPr>
        </p:nvSpPr>
        <p:spPr/>
        <p:txBody>
          <a:bodyPr/>
          <a:lstStyle/>
          <a:p>
            <a:fld id="{28B83BC3-069B-46AF-A4E6-C99928E1A4FA}" type="slidenum">
              <a:rPr lang="en-US" smtClean="0"/>
              <a:pPr/>
              <a:t>471</a:t>
            </a:fld>
            <a:endParaRPr lang="en-US" dirty="0"/>
          </a:p>
        </p:txBody>
      </p:sp>
    </p:spTree>
    <p:custDataLst>
      <p:tags r:id="rId1"/>
    </p:custDataLst>
    <p:extLst>
      <p:ext uri="{BB962C8B-B14F-4D97-AF65-F5344CB8AC3E}">
        <p14:creationId xmlns:p14="http://schemas.microsoft.com/office/powerpoint/2010/main" val="582647079"/>
      </p:ext>
    </p:extLst>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906000" cy="960438"/>
          </a:xfrm>
        </p:spPr>
        <p:txBody>
          <a:bodyPr>
            <a:noAutofit/>
          </a:bodyPr>
          <a:lstStyle/>
          <a:p>
            <a:r>
              <a:rPr lang="en-US" dirty="0"/>
              <a:t>Use Minitab to Run a Process Capability Analysis</a:t>
            </a:r>
          </a:p>
        </p:txBody>
      </p:sp>
      <p:pic>
        <p:nvPicPr>
          <p:cNvPr id="5" name="Picture 4"/>
          <p:cNvPicPr>
            <a:picLocks noChangeAspect="1"/>
          </p:cNvPicPr>
          <p:nvPr/>
        </p:nvPicPr>
        <p:blipFill>
          <a:blip r:embed="rId4"/>
          <a:stretch>
            <a:fillRect/>
          </a:stretch>
        </p:blipFill>
        <p:spPr>
          <a:xfrm>
            <a:off x="158803" y="1905000"/>
            <a:ext cx="5309610" cy="3833396"/>
          </a:xfrm>
          <a:prstGeom prst="rect">
            <a:avLst/>
          </a:prstGeom>
        </p:spPr>
      </p:pic>
      <p:pic>
        <p:nvPicPr>
          <p:cNvPr id="6" name="Picture 5"/>
          <p:cNvPicPr>
            <a:picLocks noChangeAspect="1"/>
          </p:cNvPicPr>
          <p:nvPr/>
        </p:nvPicPr>
        <p:blipFill>
          <a:blip r:embed="rId5"/>
          <a:stretch>
            <a:fillRect/>
          </a:stretch>
        </p:blipFill>
        <p:spPr>
          <a:xfrm>
            <a:off x="5514752" y="1699796"/>
            <a:ext cx="5665524" cy="4038600"/>
          </a:xfrm>
          <a:prstGeom prst="rect">
            <a:avLst/>
          </a:prstGeom>
        </p:spPr>
      </p:pic>
      <p:sp>
        <p:nvSpPr>
          <p:cNvPr id="18" name="Right Arrow 17"/>
          <p:cNvSpPr/>
          <p:nvPr/>
        </p:nvSpPr>
        <p:spPr>
          <a:xfrm>
            <a:off x="5214227" y="36692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59F0AD70-3C26-4324-A674-1FC7B9408A94}"/>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19451164-99C9-4BF3-899A-1AE50CC1848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73653A0-A076-4584-BCC8-E873D83623F7}"/>
              </a:ext>
            </a:extLst>
          </p:cNvPr>
          <p:cNvSpPr>
            <a:spLocks noGrp="1"/>
          </p:cNvSpPr>
          <p:nvPr>
            <p:ph type="sldNum" sz="quarter" idx="4"/>
          </p:nvPr>
        </p:nvSpPr>
        <p:spPr/>
        <p:txBody>
          <a:bodyPr/>
          <a:lstStyle/>
          <a:p>
            <a:fld id="{28B83BC3-069B-46AF-A4E6-C99928E1A4FA}" type="slidenum">
              <a:rPr lang="en-US" smtClean="0"/>
              <a:pPr/>
              <a:t>472</a:t>
            </a:fld>
            <a:endParaRPr lang="en-US" dirty="0"/>
          </a:p>
        </p:txBody>
      </p:sp>
    </p:spTree>
    <p:custDataLst>
      <p:tags r:id="rId1"/>
    </p:custDataLst>
    <p:extLst>
      <p:ext uri="{BB962C8B-B14F-4D97-AF65-F5344CB8AC3E}">
        <p14:creationId xmlns:p14="http://schemas.microsoft.com/office/powerpoint/2010/main" val="303736787"/>
      </p:ext>
    </p:extLst>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5854998" y="1838913"/>
            <a:ext cx="5257800" cy="4011931"/>
          </a:xfrm>
          <a:prstGeom prst="rect">
            <a:avLst/>
          </a:prstGeom>
        </p:spPr>
      </p:pic>
      <p:pic>
        <p:nvPicPr>
          <p:cNvPr id="3" name="Picture 2"/>
          <p:cNvPicPr>
            <a:picLocks noChangeAspect="1"/>
          </p:cNvPicPr>
          <p:nvPr/>
        </p:nvPicPr>
        <p:blipFill>
          <a:blip r:embed="rId5"/>
          <a:stretch>
            <a:fillRect/>
          </a:stretch>
        </p:blipFill>
        <p:spPr>
          <a:xfrm>
            <a:off x="191825" y="1898558"/>
            <a:ext cx="5556256" cy="3892642"/>
          </a:xfrm>
          <a:prstGeom prst="rect">
            <a:avLst/>
          </a:prstGeom>
        </p:spPr>
      </p:pic>
      <p:sp>
        <p:nvSpPr>
          <p:cNvPr id="20" name="Right Arrow 19"/>
          <p:cNvSpPr/>
          <p:nvPr/>
        </p:nvSpPr>
        <p:spPr>
          <a:xfrm>
            <a:off x="5594499" y="369247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AE04D155-6110-4562-AF3C-71223705865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9C236B4-AB2D-417F-B40A-F3D667ED974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B002C71-7541-49A4-9E3F-A36ADC9C05D2}"/>
              </a:ext>
            </a:extLst>
          </p:cNvPr>
          <p:cNvSpPr>
            <a:spLocks noGrp="1"/>
          </p:cNvSpPr>
          <p:nvPr>
            <p:ph type="sldNum" sz="quarter" idx="4"/>
          </p:nvPr>
        </p:nvSpPr>
        <p:spPr/>
        <p:txBody>
          <a:bodyPr/>
          <a:lstStyle/>
          <a:p>
            <a:fld id="{28B83BC3-069B-46AF-A4E6-C99928E1A4FA}" type="slidenum">
              <a:rPr lang="en-US" smtClean="0"/>
              <a:pPr/>
              <a:t>473</a:t>
            </a:fld>
            <a:endParaRPr lang="en-US" dirty="0"/>
          </a:p>
        </p:txBody>
      </p:sp>
    </p:spTree>
    <p:custDataLst>
      <p:tags r:id="rId1"/>
    </p:custDataLst>
    <p:extLst>
      <p:ext uri="{BB962C8B-B14F-4D97-AF65-F5344CB8AC3E}">
        <p14:creationId xmlns:p14="http://schemas.microsoft.com/office/powerpoint/2010/main" val="1859742798"/>
      </p:ext>
    </p:extLst>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3" name="Picture 2"/>
          <p:cNvPicPr>
            <a:picLocks noChangeAspect="1"/>
          </p:cNvPicPr>
          <p:nvPr/>
        </p:nvPicPr>
        <p:blipFill>
          <a:blip r:embed="rId4"/>
          <a:stretch>
            <a:fillRect/>
          </a:stretch>
        </p:blipFill>
        <p:spPr>
          <a:xfrm>
            <a:off x="2286000" y="1143000"/>
            <a:ext cx="6858000" cy="5378823"/>
          </a:xfrm>
          <a:prstGeom prst="rect">
            <a:avLst/>
          </a:prstGeom>
        </p:spPr>
      </p:pic>
      <p:sp>
        <p:nvSpPr>
          <p:cNvPr id="9" name="Date Placeholder 8">
            <a:extLst>
              <a:ext uri="{FF2B5EF4-FFF2-40B4-BE49-F238E27FC236}">
                <a16:creationId xmlns:a16="http://schemas.microsoft.com/office/drawing/2014/main" id="{E263BA30-EBD0-449C-BE46-2067185ED02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D101250-7E16-4C65-9BBF-8D04E46B95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B093457-41A7-4768-BEC2-B4E101BB78B5}"/>
              </a:ext>
            </a:extLst>
          </p:cNvPr>
          <p:cNvSpPr>
            <a:spLocks noGrp="1"/>
          </p:cNvSpPr>
          <p:nvPr>
            <p:ph type="sldNum" sz="quarter" idx="4"/>
          </p:nvPr>
        </p:nvSpPr>
        <p:spPr/>
        <p:txBody>
          <a:bodyPr/>
          <a:lstStyle/>
          <a:p>
            <a:fld id="{28B83BC3-069B-46AF-A4E6-C99928E1A4FA}" type="slidenum">
              <a:rPr lang="en-US" smtClean="0"/>
              <a:pPr/>
              <a:t>474</a:t>
            </a:fld>
            <a:endParaRPr lang="en-US" dirty="0"/>
          </a:p>
        </p:txBody>
      </p:sp>
    </p:spTree>
    <p:custDataLst>
      <p:tags r:id="rId1"/>
    </p:custDataLst>
    <p:extLst>
      <p:ext uri="{BB962C8B-B14F-4D97-AF65-F5344CB8AC3E}">
        <p14:creationId xmlns:p14="http://schemas.microsoft.com/office/powerpoint/2010/main" val="4013291396"/>
      </p:ext>
    </p:extLst>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sp>
        <p:nvSpPr>
          <p:cNvPr id="3" name="Content Placeholder 2"/>
          <p:cNvSpPr>
            <a:spLocks noGrp="1"/>
          </p:cNvSpPr>
          <p:nvPr>
            <p:ph idx="1"/>
          </p:nvPr>
        </p:nvSpPr>
        <p:spPr>
          <a:xfrm>
            <a:off x="381000" y="1066800"/>
            <a:ext cx="10769600" cy="5562600"/>
          </a:xfrm>
        </p:spPr>
        <p:txBody>
          <a:bodyPr>
            <a:normAutofit/>
          </a:bodyPr>
          <a:lstStyle/>
          <a:p>
            <a:pPr indent="-342900"/>
            <a:r>
              <a:rPr lang="en-US" dirty="0"/>
              <a:t>If the p-value of the normality test is smaller than the alpha level (0.05), we reject the null hypothesis and conclude that the data are not normally distributed. In this case we run a non-normal analysis.</a:t>
            </a:r>
          </a:p>
          <a:p>
            <a:pPr marL="945197" lvl="2" indent="-342900">
              <a:buFont typeface="+mj-lt"/>
              <a:buAutoNum type="arabicParenR"/>
            </a:pPr>
            <a:r>
              <a:rPr lang="en-US" sz="1800" dirty="0"/>
              <a:t>Click Stat → Quality Tools → Capability Analysis → </a:t>
            </a:r>
            <a:r>
              <a:rPr lang="en-US" sz="1800" dirty="0" err="1"/>
              <a:t>Nonnormal</a:t>
            </a:r>
            <a:endParaRPr lang="en-US" sz="1800" dirty="0"/>
          </a:p>
          <a:p>
            <a:pPr marL="945197" lvl="2" indent="-342900">
              <a:buFont typeface="+mj-lt"/>
              <a:buAutoNum type="arabicParenR"/>
            </a:pPr>
            <a:r>
              <a:rPr lang="en-US" sz="1800" dirty="0"/>
              <a:t>A new window named “Capability Analysis (Nonnormal Distribution)” pops up.</a:t>
            </a:r>
          </a:p>
          <a:p>
            <a:pPr marL="945197" lvl="2" indent="-342900">
              <a:buFont typeface="+mj-lt"/>
              <a:buAutoNum type="arabicParenR"/>
            </a:pPr>
            <a:r>
              <a:rPr lang="en-US" sz="1800" dirty="0"/>
              <a:t>Select “HtBk” as the single column.</a:t>
            </a:r>
          </a:p>
          <a:p>
            <a:pPr marL="945197" lvl="2" indent="-342900">
              <a:buFont typeface="+mj-lt"/>
              <a:buAutoNum type="arabicParenR"/>
            </a:pPr>
            <a:r>
              <a:rPr lang="en-US" sz="1800" dirty="0"/>
              <a:t>Enter “6” as the “Lower spec” and “7” as the “Upper spec.”</a:t>
            </a:r>
          </a:p>
          <a:p>
            <a:pPr marL="945197" lvl="2" indent="-342900">
              <a:buFont typeface="+mj-lt"/>
              <a:buAutoNum type="arabicParenR"/>
            </a:pPr>
            <a:r>
              <a:rPr lang="en-US" sz="1800" dirty="0"/>
              <a:t>Click “Options” button and another new window named “Capability Analysis (Nonnormal Distribution) – Options” pops up.</a:t>
            </a:r>
          </a:p>
          <a:p>
            <a:pPr marL="945197" lvl="2" indent="-342900">
              <a:buFont typeface="+mj-lt"/>
              <a:buAutoNum type="arabicParenR"/>
            </a:pPr>
            <a:r>
              <a:rPr lang="en-US" sz="1800" dirty="0"/>
              <a:t>Enter “6.5” as the target and click “OK.”</a:t>
            </a:r>
          </a:p>
          <a:p>
            <a:pPr marL="945197" lvl="2" indent="-342900">
              <a:buFont typeface="+mj-lt"/>
              <a:buAutoNum type="arabicParenR"/>
            </a:pPr>
            <a:r>
              <a:rPr lang="en-US" sz="1800" dirty="0"/>
              <a:t>Click “OK” in the “Capability Analysis (Nonnormal Distribution)” window.</a:t>
            </a:r>
          </a:p>
          <a:p>
            <a:pPr marL="945197" lvl="2" indent="-342900">
              <a:buFont typeface="+mj-lt"/>
              <a:buAutoNum type="arabicParenR"/>
            </a:pPr>
            <a:r>
              <a:rPr lang="en-US" sz="1800" dirty="0"/>
              <a:t>The capability analysis results appear in the new window.</a:t>
            </a:r>
          </a:p>
          <a:p>
            <a:endParaRPr lang="en-US" dirty="0"/>
          </a:p>
        </p:txBody>
      </p:sp>
      <p:sp>
        <p:nvSpPr>
          <p:cNvPr id="9" name="Date Placeholder 8">
            <a:extLst>
              <a:ext uri="{FF2B5EF4-FFF2-40B4-BE49-F238E27FC236}">
                <a16:creationId xmlns:a16="http://schemas.microsoft.com/office/drawing/2014/main" id="{E9AAA1B2-F337-4265-A48E-F8BF0ECF453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ED9C7F2-905B-4C1B-8D88-D6CE2E03A87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1F0A43A-0C9F-489A-A94D-508819D88364}"/>
              </a:ext>
            </a:extLst>
          </p:cNvPr>
          <p:cNvSpPr>
            <a:spLocks noGrp="1"/>
          </p:cNvSpPr>
          <p:nvPr>
            <p:ph type="sldNum" sz="quarter" idx="4"/>
          </p:nvPr>
        </p:nvSpPr>
        <p:spPr/>
        <p:txBody>
          <a:bodyPr/>
          <a:lstStyle/>
          <a:p>
            <a:fld id="{28B83BC3-069B-46AF-A4E6-C99928E1A4FA}" type="slidenum">
              <a:rPr lang="en-US" smtClean="0"/>
              <a:pPr/>
              <a:t>475</a:t>
            </a:fld>
            <a:endParaRPr lang="en-US" dirty="0"/>
          </a:p>
        </p:txBody>
      </p:sp>
    </p:spTree>
    <p:custDataLst>
      <p:tags r:id="rId1"/>
    </p:custDataLst>
    <p:extLst>
      <p:ext uri="{BB962C8B-B14F-4D97-AF65-F5344CB8AC3E}">
        <p14:creationId xmlns:p14="http://schemas.microsoft.com/office/powerpoint/2010/main" val="3044147118"/>
      </p:ext>
    </p:extLst>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Process Capability Analysis</a:t>
            </a:r>
          </a:p>
        </p:txBody>
      </p:sp>
      <p:pic>
        <p:nvPicPr>
          <p:cNvPr id="4" name="Picture 3"/>
          <p:cNvPicPr>
            <a:picLocks noChangeAspect="1"/>
          </p:cNvPicPr>
          <p:nvPr/>
        </p:nvPicPr>
        <p:blipFill>
          <a:blip r:embed="rId4"/>
          <a:stretch>
            <a:fillRect/>
          </a:stretch>
        </p:blipFill>
        <p:spPr>
          <a:xfrm>
            <a:off x="152400" y="1905000"/>
            <a:ext cx="5136931" cy="3886200"/>
          </a:xfrm>
          <a:prstGeom prst="rect">
            <a:avLst/>
          </a:prstGeom>
        </p:spPr>
      </p:pic>
      <p:pic>
        <p:nvPicPr>
          <p:cNvPr id="5" name="Picture 4"/>
          <p:cNvPicPr>
            <a:picLocks noChangeAspect="1"/>
          </p:cNvPicPr>
          <p:nvPr/>
        </p:nvPicPr>
        <p:blipFill>
          <a:blip r:embed="rId5"/>
          <a:stretch>
            <a:fillRect/>
          </a:stretch>
        </p:blipFill>
        <p:spPr>
          <a:xfrm>
            <a:off x="5334000" y="2213617"/>
            <a:ext cx="5878643" cy="3268966"/>
          </a:xfrm>
          <a:prstGeom prst="rect">
            <a:avLst/>
          </a:prstGeom>
        </p:spPr>
      </p:pic>
      <p:sp>
        <p:nvSpPr>
          <p:cNvPr id="11" name="Right Arrow 19"/>
          <p:cNvSpPr/>
          <p:nvPr/>
        </p:nvSpPr>
        <p:spPr>
          <a:xfrm>
            <a:off x="5132787" y="36957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3B3BE627-B91A-4B78-8D8A-255D3BEFFCCE}"/>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A5C02E4-945B-44C8-976D-692A95B26789}"/>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B6E43A14-5C7B-42E2-A403-01D6C2671C91}"/>
              </a:ext>
            </a:extLst>
          </p:cNvPr>
          <p:cNvSpPr>
            <a:spLocks noGrp="1"/>
          </p:cNvSpPr>
          <p:nvPr>
            <p:ph type="sldNum" sz="quarter" idx="4"/>
          </p:nvPr>
        </p:nvSpPr>
        <p:spPr/>
        <p:txBody>
          <a:bodyPr/>
          <a:lstStyle/>
          <a:p>
            <a:fld id="{28B83BC3-069B-46AF-A4E6-C99928E1A4FA}" type="slidenum">
              <a:rPr lang="en-US" smtClean="0"/>
              <a:pPr/>
              <a:t>476</a:t>
            </a:fld>
            <a:endParaRPr lang="en-US" dirty="0"/>
          </a:p>
        </p:txBody>
      </p:sp>
    </p:spTree>
    <p:custDataLst>
      <p:tags r:id="rId1"/>
    </p:custDataLst>
    <p:extLst>
      <p:ext uri="{BB962C8B-B14F-4D97-AF65-F5344CB8AC3E}">
        <p14:creationId xmlns:p14="http://schemas.microsoft.com/office/powerpoint/2010/main" val="2877656439"/>
      </p:ext>
    </p:extLst>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2255520" y="1076250"/>
            <a:ext cx="7040880" cy="5515050"/>
          </a:xfrm>
          <a:prstGeom prst="rect">
            <a:avLst/>
          </a:prstGeom>
        </p:spPr>
      </p:pic>
      <p:sp>
        <p:nvSpPr>
          <p:cNvPr id="2" name="Title 1"/>
          <p:cNvSpPr>
            <a:spLocks noGrp="1"/>
          </p:cNvSpPr>
          <p:nvPr>
            <p:ph type="title"/>
          </p:nvPr>
        </p:nvSpPr>
        <p:spPr/>
        <p:txBody>
          <a:bodyPr/>
          <a:lstStyle/>
          <a:p>
            <a:r>
              <a:rPr lang="en-US" dirty="0"/>
              <a:t>Use Minitab to Run a Process Capability Analysis</a:t>
            </a:r>
          </a:p>
        </p:txBody>
      </p:sp>
      <p:sp>
        <p:nvSpPr>
          <p:cNvPr id="9" name="Date Placeholder 8">
            <a:extLst>
              <a:ext uri="{FF2B5EF4-FFF2-40B4-BE49-F238E27FC236}">
                <a16:creationId xmlns:a16="http://schemas.microsoft.com/office/drawing/2014/main" id="{396D4A36-7C2A-4A03-8003-881A56652E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1CFD091-C0D4-4AE7-9221-DBD5C67A668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23400DC-9C83-4BA9-9AD8-C289068C8676}"/>
              </a:ext>
            </a:extLst>
          </p:cNvPr>
          <p:cNvSpPr>
            <a:spLocks noGrp="1"/>
          </p:cNvSpPr>
          <p:nvPr>
            <p:ph type="sldNum" sz="quarter" idx="4"/>
          </p:nvPr>
        </p:nvSpPr>
        <p:spPr/>
        <p:txBody>
          <a:bodyPr/>
          <a:lstStyle/>
          <a:p>
            <a:fld id="{28B83BC3-069B-46AF-A4E6-C99928E1A4FA}" type="slidenum">
              <a:rPr lang="en-US" smtClean="0"/>
              <a:pPr/>
              <a:t>477</a:t>
            </a:fld>
            <a:endParaRPr lang="en-US" dirty="0"/>
          </a:p>
        </p:txBody>
      </p:sp>
    </p:spTree>
    <p:custDataLst>
      <p:tags r:id="rId1"/>
    </p:custDataLst>
    <p:extLst>
      <p:ext uri="{BB962C8B-B14F-4D97-AF65-F5344CB8AC3E}">
        <p14:creationId xmlns:p14="http://schemas.microsoft.com/office/powerpoint/2010/main" val="596191431"/>
      </p:ext>
    </p:extLst>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2.4.2 Concept of Stability</a:t>
            </a:r>
          </a:p>
        </p:txBody>
      </p:sp>
      <p:sp>
        <p:nvSpPr>
          <p:cNvPr id="8" name="Date Placeholder 7">
            <a:extLst>
              <a:ext uri="{FF2B5EF4-FFF2-40B4-BE49-F238E27FC236}">
                <a16:creationId xmlns:a16="http://schemas.microsoft.com/office/drawing/2014/main" id="{08396FE1-8206-41E1-B8C0-5B365E78284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45D74BF-C605-4962-940E-29584FC51CD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C7B2901-B71B-4D51-A11E-1842872D8F15}"/>
              </a:ext>
            </a:extLst>
          </p:cNvPr>
          <p:cNvSpPr>
            <a:spLocks noGrp="1"/>
          </p:cNvSpPr>
          <p:nvPr>
            <p:ph type="sldNum" sz="quarter" idx="4"/>
          </p:nvPr>
        </p:nvSpPr>
        <p:spPr/>
        <p:txBody>
          <a:bodyPr/>
          <a:lstStyle/>
          <a:p>
            <a:fld id="{28B83BC3-069B-46AF-A4E6-C99928E1A4FA}" type="slidenum">
              <a:rPr lang="en-US" smtClean="0"/>
              <a:pPr/>
              <a:t>478</a:t>
            </a:fld>
            <a:endParaRPr lang="en-US" dirty="0"/>
          </a:p>
        </p:txBody>
      </p:sp>
    </p:spTree>
    <p:custDataLst>
      <p:tags r:id="rId1"/>
    </p:custDataLst>
    <p:extLst>
      <p:ext uri="{BB962C8B-B14F-4D97-AF65-F5344CB8AC3E}">
        <p14:creationId xmlns:p14="http://schemas.microsoft.com/office/powerpoint/2010/main" val="3691115560"/>
      </p:ext>
    </p:extLst>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Process Stability?</a:t>
            </a:r>
          </a:p>
        </p:txBody>
      </p:sp>
      <p:sp>
        <p:nvSpPr>
          <p:cNvPr id="3" name="Content Placeholder 2"/>
          <p:cNvSpPr>
            <a:spLocks noGrp="1"/>
          </p:cNvSpPr>
          <p:nvPr>
            <p:ph idx="1"/>
          </p:nvPr>
        </p:nvSpPr>
        <p:spPr/>
        <p:txBody>
          <a:bodyPr>
            <a:normAutofit/>
          </a:bodyPr>
          <a:lstStyle/>
          <a:p>
            <a:r>
              <a:rPr lang="en-US" dirty="0"/>
              <a:t>A process is said to be stable when:</a:t>
            </a:r>
          </a:p>
          <a:p>
            <a:pPr lvl="1"/>
            <a:r>
              <a:rPr lang="en-US" dirty="0"/>
              <a:t>the process is in control</a:t>
            </a:r>
          </a:p>
          <a:p>
            <a:pPr lvl="1"/>
            <a:r>
              <a:rPr lang="en-US" dirty="0"/>
              <a:t>the future behavior of the process is predictable at least between some limits</a:t>
            </a:r>
          </a:p>
          <a:p>
            <a:pPr lvl="1"/>
            <a:r>
              <a:rPr lang="en-US" dirty="0"/>
              <a:t>there is only random variation involved in the process.</a:t>
            </a:r>
          </a:p>
          <a:p>
            <a:pPr lvl="1"/>
            <a:r>
              <a:rPr lang="en-US" dirty="0"/>
              <a:t>the causes of variation in the process are only due to chance or common causes</a:t>
            </a:r>
          </a:p>
          <a:p>
            <a:pPr lvl="1"/>
            <a:r>
              <a:rPr lang="en-US" dirty="0"/>
              <a:t>there are not any trends, patterns, or outliers in the control chart of the process. </a:t>
            </a:r>
          </a:p>
          <a:p>
            <a:pPr lvl="1"/>
            <a:endParaRPr lang="en-US" dirty="0"/>
          </a:p>
        </p:txBody>
      </p:sp>
      <p:sp>
        <p:nvSpPr>
          <p:cNvPr id="9" name="Date Placeholder 8">
            <a:extLst>
              <a:ext uri="{FF2B5EF4-FFF2-40B4-BE49-F238E27FC236}">
                <a16:creationId xmlns:a16="http://schemas.microsoft.com/office/drawing/2014/main" id="{259150C5-6734-450E-BF18-72C6BDEC3FC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0A34C5F-E144-4C16-A71E-C02F8128840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4855881-F36B-4224-9A5B-80A369C2ABCD}"/>
              </a:ext>
            </a:extLst>
          </p:cNvPr>
          <p:cNvSpPr>
            <a:spLocks noGrp="1"/>
          </p:cNvSpPr>
          <p:nvPr>
            <p:ph type="sldNum" sz="quarter" idx="4"/>
          </p:nvPr>
        </p:nvSpPr>
        <p:spPr/>
        <p:txBody>
          <a:bodyPr/>
          <a:lstStyle/>
          <a:p>
            <a:fld id="{28B83BC3-069B-46AF-A4E6-C99928E1A4FA}" type="slidenum">
              <a:rPr lang="en-US" smtClean="0"/>
              <a:pPr/>
              <a:t>479</a:t>
            </a:fld>
            <a:endParaRPr lang="en-US" dirty="0"/>
          </a:p>
        </p:txBody>
      </p:sp>
    </p:spTree>
    <p:custDataLst>
      <p:tags r:id="rId1"/>
    </p:custDataLst>
    <p:extLst>
      <p:ext uri="{BB962C8B-B14F-4D97-AF65-F5344CB8AC3E}">
        <p14:creationId xmlns:p14="http://schemas.microsoft.com/office/powerpoint/2010/main" val="1772680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BB</a:t>
            </a:r>
          </a:p>
        </p:txBody>
      </p:sp>
      <p:sp>
        <p:nvSpPr>
          <p:cNvPr id="3" name="Content Placeholder 2"/>
          <p:cNvSpPr>
            <a:spLocks noGrp="1"/>
          </p:cNvSpPr>
          <p:nvPr>
            <p:ph idx="1"/>
          </p:nvPr>
        </p:nvSpPr>
        <p:spPr/>
        <p:txBody>
          <a:bodyPr>
            <a:normAutofit fontScale="92500" lnSpcReduction="20000"/>
          </a:bodyPr>
          <a:lstStyle/>
          <a:p>
            <a:r>
              <a:rPr lang="en-US" b="1" dirty="0">
                <a:solidFill>
                  <a:srgbClr val="182835"/>
                </a:solidFill>
              </a:rPr>
              <a:t>Typical Responsibilities of a BB </a:t>
            </a:r>
            <a:r>
              <a:rPr lang="en-US" sz="1800" i="1" dirty="0">
                <a:solidFill>
                  <a:srgbClr val="182835"/>
                </a:solidFill>
              </a:rPr>
              <a:t>(continued)</a:t>
            </a:r>
          </a:p>
          <a:p>
            <a:pPr lvl="1"/>
            <a:r>
              <a:rPr lang="en-US" sz="2400" dirty="0">
                <a:solidFill>
                  <a:srgbClr val="182835"/>
                </a:solidFill>
              </a:rPr>
              <a:t>Task Management</a:t>
            </a:r>
          </a:p>
          <a:p>
            <a:pPr lvl="2"/>
            <a:r>
              <a:rPr lang="en-US" dirty="0"/>
              <a:t>Establishes the team’s Lean Sigma roadmap</a:t>
            </a:r>
          </a:p>
          <a:p>
            <a:pPr lvl="2"/>
            <a:r>
              <a:rPr lang="en-US" dirty="0"/>
              <a:t>Plans and implements the use of Lean Sigma tools</a:t>
            </a:r>
          </a:p>
          <a:p>
            <a:pPr lvl="2"/>
            <a:r>
              <a:rPr lang="en-US" dirty="0"/>
              <a:t>Facilitates project meetings</a:t>
            </a:r>
          </a:p>
          <a:p>
            <a:pPr lvl="2"/>
            <a:r>
              <a:rPr lang="en-US" dirty="0"/>
              <a:t>Does project management of the team’s work</a:t>
            </a:r>
          </a:p>
          <a:p>
            <a:pPr lvl="2"/>
            <a:r>
              <a:rPr lang="en-US" dirty="0"/>
              <a:t>Manages progress toward objectives.</a:t>
            </a:r>
          </a:p>
          <a:p>
            <a:pPr marL="777240" lvl="2" indent="0">
              <a:buNone/>
            </a:pPr>
            <a:endParaRPr lang="en-US" dirty="0"/>
          </a:p>
          <a:p>
            <a:pPr lvl="1"/>
            <a:r>
              <a:rPr lang="en-US" sz="2400" dirty="0">
                <a:solidFill>
                  <a:srgbClr val="182835"/>
                </a:solidFill>
              </a:rPr>
              <a:t>Team Management</a:t>
            </a:r>
          </a:p>
          <a:p>
            <a:pPr lvl="2"/>
            <a:r>
              <a:rPr lang="en-US" dirty="0"/>
              <a:t>Chooses or recommend team members</a:t>
            </a:r>
          </a:p>
          <a:p>
            <a:pPr lvl="2"/>
            <a:r>
              <a:rPr lang="en-US" dirty="0"/>
              <a:t>Defines ground rules for the project team</a:t>
            </a:r>
          </a:p>
          <a:p>
            <a:pPr lvl="2"/>
            <a:r>
              <a:rPr lang="en-US" dirty="0"/>
              <a:t>Coaches, mentors, and directs project team</a:t>
            </a:r>
          </a:p>
          <a:p>
            <a:pPr lvl="2"/>
            <a:r>
              <a:rPr lang="en-US" dirty="0"/>
              <a:t>Coaches other Six Sigma Belts</a:t>
            </a:r>
          </a:p>
          <a:p>
            <a:pPr lvl="2"/>
            <a:r>
              <a:rPr lang="en-US" dirty="0"/>
              <a:t>Manages the team’s organizational interfaces.</a:t>
            </a:r>
          </a:p>
        </p:txBody>
      </p:sp>
      <p:sp>
        <p:nvSpPr>
          <p:cNvPr id="6" name="Date Placeholder 5">
            <a:extLst>
              <a:ext uri="{FF2B5EF4-FFF2-40B4-BE49-F238E27FC236}">
                <a16:creationId xmlns:a16="http://schemas.microsoft.com/office/drawing/2014/main" id="{DFAF06E8-C9D9-4192-8478-B12821E057B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F1CD736-C1C3-476C-98D9-9EF3E1F6E6C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D33DD55-C609-4C7A-81E9-6A634AA6A31E}"/>
              </a:ext>
            </a:extLst>
          </p:cNvPr>
          <p:cNvSpPr>
            <a:spLocks noGrp="1"/>
          </p:cNvSpPr>
          <p:nvPr>
            <p:ph type="sldNum" sz="quarter" idx="4"/>
          </p:nvPr>
        </p:nvSpPr>
        <p:spPr/>
        <p:txBody>
          <a:bodyPr/>
          <a:lstStyle/>
          <a:p>
            <a:fld id="{28B83BC3-069B-46AF-A4E6-C99928E1A4FA}" type="slidenum">
              <a:rPr lang="en-US" smtClean="0"/>
              <a:pPr/>
              <a:t>48</a:t>
            </a:fld>
            <a:endParaRPr lang="en-US" dirty="0"/>
          </a:p>
        </p:txBody>
      </p:sp>
    </p:spTree>
    <p:custDataLst>
      <p:tags r:id="rId1"/>
    </p:custDataLst>
    <p:extLst>
      <p:ext uri="{BB962C8B-B14F-4D97-AF65-F5344CB8AC3E}">
        <p14:creationId xmlns:p14="http://schemas.microsoft.com/office/powerpoint/2010/main" val="3091235856"/>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Root Causes of Variation in the Process</a:t>
            </a:r>
          </a:p>
        </p:txBody>
      </p:sp>
      <p:sp>
        <p:nvSpPr>
          <p:cNvPr id="3" name="Content Placeholder 2"/>
          <p:cNvSpPr>
            <a:spLocks noGrp="1"/>
          </p:cNvSpPr>
          <p:nvPr>
            <p:ph idx="1"/>
          </p:nvPr>
        </p:nvSpPr>
        <p:spPr/>
        <p:txBody>
          <a:bodyPr>
            <a:normAutofit/>
          </a:bodyPr>
          <a:lstStyle/>
          <a:p>
            <a:r>
              <a:rPr lang="en-US" b="1" dirty="0"/>
              <a:t>Common Cause:</a:t>
            </a:r>
          </a:p>
          <a:p>
            <a:pPr lvl="1"/>
            <a:r>
              <a:rPr lang="en-US" dirty="0"/>
              <a:t>Chance</a:t>
            </a:r>
          </a:p>
          <a:p>
            <a:pPr lvl="1"/>
            <a:r>
              <a:rPr lang="en-US" dirty="0"/>
              <a:t>Random and anticipated</a:t>
            </a:r>
          </a:p>
          <a:p>
            <a:pPr lvl="1"/>
            <a:r>
              <a:rPr lang="en-US" dirty="0"/>
              <a:t>Natural noise</a:t>
            </a:r>
          </a:p>
          <a:p>
            <a:pPr lvl="1"/>
            <a:r>
              <a:rPr lang="en-US" dirty="0"/>
              <a:t>Inherent in the process</a:t>
            </a:r>
          </a:p>
          <a:p>
            <a:pPr lvl="1"/>
            <a:r>
              <a:rPr lang="en-US" dirty="0"/>
              <a:t>Unable to be eliminated from the process.</a:t>
            </a:r>
          </a:p>
          <a:p>
            <a:endParaRPr lang="en-US" dirty="0"/>
          </a:p>
          <a:p>
            <a:r>
              <a:rPr lang="en-US" b="1" dirty="0"/>
              <a:t>Special Cause:</a:t>
            </a:r>
          </a:p>
          <a:p>
            <a:pPr lvl="1"/>
            <a:r>
              <a:rPr lang="en-US" dirty="0"/>
              <a:t>Assignable cause</a:t>
            </a:r>
          </a:p>
          <a:p>
            <a:pPr lvl="1"/>
            <a:r>
              <a:rPr lang="en-US" dirty="0"/>
              <a:t>Unanticipated</a:t>
            </a:r>
          </a:p>
          <a:p>
            <a:pPr lvl="1"/>
            <a:r>
              <a:rPr lang="en-US" dirty="0"/>
              <a:t>Unnatural pattern</a:t>
            </a:r>
          </a:p>
          <a:p>
            <a:pPr lvl="1"/>
            <a:r>
              <a:rPr lang="en-US" dirty="0"/>
              <a:t>Signal of changes in the process</a:t>
            </a:r>
          </a:p>
          <a:p>
            <a:pPr lvl="1"/>
            <a:r>
              <a:rPr lang="en-US" dirty="0"/>
              <a:t>Able to be eliminated from the process.</a:t>
            </a:r>
          </a:p>
          <a:p>
            <a:endParaRPr lang="en-US" dirty="0"/>
          </a:p>
        </p:txBody>
      </p:sp>
      <p:sp>
        <p:nvSpPr>
          <p:cNvPr id="9" name="Date Placeholder 8">
            <a:extLst>
              <a:ext uri="{FF2B5EF4-FFF2-40B4-BE49-F238E27FC236}">
                <a16:creationId xmlns:a16="http://schemas.microsoft.com/office/drawing/2014/main" id="{E7A39E76-2F7D-4E18-83C8-E38F7734798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5ACB74-79F4-41EB-94B4-A5A24C4C9B3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9A879B1-F19A-4177-A708-EE422B825BF5}"/>
              </a:ext>
            </a:extLst>
          </p:cNvPr>
          <p:cNvSpPr>
            <a:spLocks noGrp="1"/>
          </p:cNvSpPr>
          <p:nvPr>
            <p:ph type="sldNum" sz="quarter" idx="4"/>
          </p:nvPr>
        </p:nvSpPr>
        <p:spPr/>
        <p:txBody>
          <a:bodyPr/>
          <a:lstStyle/>
          <a:p>
            <a:fld id="{28B83BC3-069B-46AF-A4E6-C99928E1A4FA}" type="slidenum">
              <a:rPr lang="en-US" smtClean="0"/>
              <a:pPr/>
              <a:t>480</a:t>
            </a:fld>
            <a:endParaRPr lang="en-US" dirty="0"/>
          </a:p>
        </p:txBody>
      </p:sp>
    </p:spTree>
    <p:custDataLst>
      <p:tags r:id="rId1"/>
    </p:custDataLst>
    <p:extLst>
      <p:ext uri="{BB962C8B-B14F-4D97-AF65-F5344CB8AC3E}">
        <p14:creationId xmlns:p14="http://schemas.microsoft.com/office/powerpoint/2010/main" val="660982071"/>
      </p:ext>
    </p:extLst>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 Charts</a:t>
            </a:r>
          </a:p>
        </p:txBody>
      </p:sp>
      <p:sp>
        <p:nvSpPr>
          <p:cNvPr id="3" name="Content Placeholder 2"/>
          <p:cNvSpPr>
            <a:spLocks noGrp="1"/>
          </p:cNvSpPr>
          <p:nvPr>
            <p:ph idx="1"/>
          </p:nvPr>
        </p:nvSpPr>
        <p:spPr/>
        <p:txBody>
          <a:bodyPr>
            <a:normAutofit/>
          </a:bodyPr>
          <a:lstStyle/>
          <a:p>
            <a:r>
              <a:rPr lang="en-US" b="1" dirty="0"/>
              <a:t>Control charts </a:t>
            </a:r>
            <a:r>
              <a:rPr lang="en-US" dirty="0"/>
              <a:t>are the graphical tools to analyze the stability of a process.</a:t>
            </a:r>
          </a:p>
          <a:p>
            <a:endParaRPr lang="en-US" dirty="0"/>
          </a:p>
          <a:p>
            <a:r>
              <a:rPr lang="en-US" dirty="0"/>
              <a:t>A control chart is used to identify the presence of potential special causes in the process and to determine whether the process is statistically in control.</a:t>
            </a:r>
          </a:p>
          <a:p>
            <a:endParaRPr lang="en-US" dirty="0"/>
          </a:p>
          <a:p>
            <a:r>
              <a:rPr lang="en-US" dirty="0"/>
              <a:t>If the samples or calculations of samples are all in control, the process is stable and the data from the process can be used to predict the future performance of the process.</a:t>
            </a:r>
          </a:p>
        </p:txBody>
      </p:sp>
      <p:sp>
        <p:nvSpPr>
          <p:cNvPr id="9" name="Date Placeholder 8">
            <a:extLst>
              <a:ext uri="{FF2B5EF4-FFF2-40B4-BE49-F238E27FC236}">
                <a16:creationId xmlns:a16="http://schemas.microsoft.com/office/drawing/2014/main" id="{135B0EF1-7166-4B3B-969D-FE6BCA7499C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B40C5E4-193C-4C17-BAEE-52303D0FE6D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E66FF28-2143-472D-9C22-088C900685B7}"/>
              </a:ext>
            </a:extLst>
          </p:cNvPr>
          <p:cNvSpPr>
            <a:spLocks noGrp="1"/>
          </p:cNvSpPr>
          <p:nvPr>
            <p:ph type="sldNum" sz="quarter" idx="4"/>
          </p:nvPr>
        </p:nvSpPr>
        <p:spPr/>
        <p:txBody>
          <a:bodyPr/>
          <a:lstStyle/>
          <a:p>
            <a:fld id="{28B83BC3-069B-46AF-A4E6-C99928E1A4FA}" type="slidenum">
              <a:rPr lang="en-US" smtClean="0"/>
              <a:pPr/>
              <a:t>481</a:t>
            </a:fld>
            <a:endParaRPr lang="en-US" dirty="0"/>
          </a:p>
        </p:txBody>
      </p:sp>
    </p:spTree>
    <p:custDataLst>
      <p:tags r:id="rId1"/>
    </p:custDataLst>
    <p:extLst>
      <p:ext uri="{BB962C8B-B14F-4D97-AF65-F5344CB8AC3E}">
        <p14:creationId xmlns:p14="http://schemas.microsoft.com/office/powerpoint/2010/main" val="1081936270"/>
      </p:ext>
    </p:extLst>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Popular Control Charts</a:t>
            </a:r>
          </a:p>
        </p:txBody>
      </p:sp>
      <p:sp>
        <p:nvSpPr>
          <p:cNvPr id="3" name="Content Placeholder 2"/>
          <p:cNvSpPr>
            <a:spLocks noGrp="1"/>
          </p:cNvSpPr>
          <p:nvPr>
            <p:ph idx="1"/>
          </p:nvPr>
        </p:nvSpPr>
        <p:spPr/>
        <p:txBody>
          <a:bodyPr>
            <a:normAutofit/>
          </a:bodyPr>
          <a:lstStyle/>
          <a:p>
            <a:r>
              <a:rPr lang="en-US" dirty="0"/>
              <a:t>I-MR Chart</a:t>
            </a:r>
          </a:p>
          <a:p>
            <a:r>
              <a:rPr lang="en-US" dirty="0"/>
              <a:t>Xbar-R Chart</a:t>
            </a:r>
          </a:p>
          <a:p>
            <a:r>
              <a:rPr lang="en-US" dirty="0"/>
              <a:t>Xbar-S Chart</a:t>
            </a:r>
          </a:p>
          <a:p>
            <a:r>
              <a:rPr lang="en-US" dirty="0"/>
              <a:t>C Chart</a:t>
            </a:r>
          </a:p>
          <a:p>
            <a:r>
              <a:rPr lang="en-US" dirty="0"/>
              <a:t>U Chart</a:t>
            </a:r>
          </a:p>
          <a:p>
            <a:r>
              <a:rPr lang="en-US" dirty="0"/>
              <a:t>P Chart</a:t>
            </a:r>
          </a:p>
          <a:p>
            <a:r>
              <a:rPr lang="en-US" dirty="0"/>
              <a:t>NP Chart</a:t>
            </a:r>
          </a:p>
          <a:p>
            <a:r>
              <a:rPr lang="en-US" dirty="0"/>
              <a:t>EWMA Chart</a:t>
            </a:r>
          </a:p>
          <a:p>
            <a:r>
              <a:rPr lang="en-US" dirty="0"/>
              <a:t>CUSUM Chart</a:t>
            </a:r>
          </a:p>
        </p:txBody>
      </p:sp>
      <p:sp>
        <p:nvSpPr>
          <p:cNvPr id="5" name="TextBox 4"/>
          <p:cNvSpPr txBox="1"/>
          <p:nvPr/>
        </p:nvSpPr>
        <p:spPr>
          <a:xfrm>
            <a:off x="1525524" y="5867400"/>
            <a:ext cx="8382000" cy="369332"/>
          </a:xfrm>
          <a:prstGeom prst="rect">
            <a:avLst/>
          </a:prstGeom>
          <a:noFill/>
        </p:spPr>
        <p:txBody>
          <a:bodyPr wrap="square" rtlCol="0">
            <a:spAutoFit/>
          </a:bodyPr>
          <a:lstStyle/>
          <a:p>
            <a:pPr algn="ctr"/>
            <a:r>
              <a:rPr lang="en-US" i="1" dirty="0"/>
              <a:t>Note: More details of the control charts will be introduced in the Control module.</a:t>
            </a:r>
          </a:p>
        </p:txBody>
      </p:sp>
      <p:sp>
        <p:nvSpPr>
          <p:cNvPr id="10" name="Date Placeholder 9">
            <a:extLst>
              <a:ext uri="{FF2B5EF4-FFF2-40B4-BE49-F238E27FC236}">
                <a16:creationId xmlns:a16="http://schemas.microsoft.com/office/drawing/2014/main" id="{575ED379-FF85-40B6-991D-C03EDE1E2C3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3A832AB-39F7-4BB5-878E-AB4F990D8D4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106E15C-C158-4344-8FEA-3D85C62477A0}"/>
              </a:ext>
            </a:extLst>
          </p:cNvPr>
          <p:cNvSpPr>
            <a:spLocks noGrp="1"/>
          </p:cNvSpPr>
          <p:nvPr>
            <p:ph type="sldNum" sz="quarter" idx="4"/>
          </p:nvPr>
        </p:nvSpPr>
        <p:spPr/>
        <p:txBody>
          <a:bodyPr/>
          <a:lstStyle/>
          <a:p>
            <a:fld id="{28B83BC3-069B-46AF-A4E6-C99928E1A4FA}" type="slidenum">
              <a:rPr lang="en-US" smtClean="0"/>
              <a:pPr/>
              <a:t>482</a:t>
            </a:fld>
            <a:endParaRPr lang="en-US" dirty="0"/>
          </a:p>
        </p:txBody>
      </p:sp>
    </p:spTree>
    <p:custDataLst>
      <p:tags r:id="rId1"/>
    </p:custDataLst>
    <p:extLst>
      <p:ext uri="{BB962C8B-B14F-4D97-AF65-F5344CB8AC3E}">
        <p14:creationId xmlns:p14="http://schemas.microsoft.com/office/powerpoint/2010/main" val="3728155482"/>
      </p:ext>
    </p:extLst>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Process Stability vs. Process Capability</a:t>
            </a:r>
          </a:p>
        </p:txBody>
      </p:sp>
      <p:sp>
        <p:nvSpPr>
          <p:cNvPr id="3" name="Content Placeholder 2"/>
          <p:cNvSpPr>
            <a:spLocks noGrp="1"/>
          </p:cNvSpPr>
          <p:nvPr>
            <p:ph idx="1"/>
          </p:nvPr>
        </p:nvSpPr>
        <p:spPr/>
        <p:txBody>
          <a:bodyPr>
            <a:normAutofit lnSpcReduction="10000"/>
          </a:bodyPr>
          <a:lstStyle/>
          <a:p>
            <a:r>
              <a:rPr lang="en-US" dirty="0"/>
              <a:t>Process stability indicates how stable a process performed in the past. </a:t>
            </a:r>
          </a:p>
          <a:p>
            <a:endParaRPr lang="en-US" dirty="0"/>
          </a:p>
          <a:p>
            <a:r>
              <a:rPr lang="en-US" dirty="0"/>
              <a:t>When the process is stable, we can use the data from the process to predict its future behavior.</a:t>
            </a:r>
          </a:p>
          <a:p>
            <a:endParaRPr lang="en-US" dirty="0"/>
          </a:p>
          <a:p>
            <a:r>
              <a:rPr lang="en-US" dirty="0"/>
              <a:t>Process capability indicates how well a process performs with respect to meeting the customer’s specifications. </a:t>
            </a:r>
          </a:p>
          <a:p>
            <a:endParaRPr lang="en-US" dirty="0"/>
          </a:p>
          <a:p>
            <a:r>
              <a:rPr lang="en-US" dirty="0"/>
              <a:t>The process capability analysis is valid only if the process is statistically stable (i.e., in control, predictable).</a:t>
            </a:r>
          </a:p>
          <a:p>
            <a:endParaRPr lang="en-US" dirty="0"/>
          </a:p>
          <a:p>
            <a:r>
              <a:rPr lang="en-US" dirty="0"/>
              <a:t>Being stable does </a:t>
            </a:r>
            <a:r>
              <a:rPr lang="en-US" i="1" dirty="0"/>
              <a:t>not</a:t>
            </a:r>
            <a:r>
              <a:rPr lang="en-US" dirty="0"/>
              <a:t> guarantee that the process is also capable. However, being stable is the prerequisite to determine whether a process is capable.</a:t>
            </a:r>
          </a:p>
        </p:txBody>
      </p:sp>
      <p:sp>
        <p:nvSpPr>
          <p:cNvPr id="9" name="Date Placeholder 8">
            <a:extLst>
              <a:ext uri="{FF2B5EF4-FFF2-40B4-BE49-F238E27FC236}">
                <a16:creationId xmlns:a16="http://schemas.microsoft.com/office/drawing/2014/main" id="{1C94BD96-EF90-4F84-AB9A-0E05B1A401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34A6B13-1CEE-44DA-AB9A-3EA6B3EE928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623C4DC-4170-47C1-8F94-2B0225C24B45}"/>
              </a:ext>
            </a:extLst>
          </p:cNvPr>
          <p:cNvSpPr>
            <a:spLocks noGrp="1"/>
          </p:cNvSpPr>
          <p:nvPr>
            <p:ph type="sldNum" sz="quarter" idx="4"/>
          </p:nvPr>
        </p:nvSpPr>
        <p:spPr/>
        <p:txBody>
          <a:bodyPr/>
          <a:lstStyle/>
          <a:p>
            <a:fld id="{28B83BC3-069B-46AF-A4E6-C99928E1A4FA}" type="slidenum">
              <a:rPr lang="en-US" smtClean="0"/>
              <a:pPr/>
              <a:t>483</a:t>
            </a:fld>
            <a:endParaRPr lang="en-US" dirty="0"/>
          </a:p>
        </p:txBody>
      </p:sp>
    </p:spTree>
    <p:custDataLst>
      <p:tags r:id="rId1"/>
    </p:custDataLst>
    <p:extLst>
      <p:ext uri="{BB962C8B-B14F-4D97-AF65-F5344CB8AC3E}">
        <p14:creationId xmlns:p14="http://schemas.microsoft.com/office/powerpoint/2010/main" val="1400656181"/>
      </p:ext>
    </p:extLst>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8991600" cy="1069976"/>
          </a:xfrm>
        </p:spPr>
        <p:txBody>
          <a:bodyPr/>
          <a:lstStyle/>
          <a:p>
            <a:r>
              <a:rPr lang="en-US" dirty="0"/>
              <a:t>2.4.3 Attribute &amp; Discrete Capability</a:t>
            </a:r>
          </a:p>
        </p:txBody>
      </p:sp>
      <p:sp>
        <p:nvSpPr>
          <p:cNvPr id="8" name="Date Placeholder 7">
            <a:extLst>
              <a:ext uri="{FF2B5EF4-FFF2-40B4-BE49-F238E27FC236}">
                <a16:creationId xmlns:a16="http://schemas.microsoft.com/office/drawing/2014/main" id="{B622A6A4-DF37-4DC7-B4DE-4D26AF90416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AA04EE5-9E64-42BA-A4C2-943A014EE31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9BA2880-2725-4C36-9508-6412E6AFD4E6}"/>
              </a:ext>
            </a:extLst>
          </p:cNvPr>
          <p:cNvSpPr>
            <a:spLocks noGrp="1"/>
          </p:cNvSpPr>
          <p:nvPr>
            <p:ph type="sldNum" sz="quarter" idx="4"/>
          </p:nvPr>
        </p:nvSpPr>
        <p:spPr/>
        <p:txBody>
          <a:bodyPr/>
          <a:lstStyle/>
          <a:p>
            <a:fld id="{28B83BC3-069B-46AF-A4E6-C99928E1A4FA}" type="slidenum">
              <a:rPr lang="en-US" smtClean="0"/>
              <a:pPr/>
              <a:t>484</a:t>
            </a:fld>
            <a:endParaRPr lang="en-US" dirty="0"/>
          </a:p>
        </p:txBody>
      </p:sp>
    </p:spTree>
    <p:custDataLst>
      <p:tags r:id="rId1"/>
    </p:custDataLst>
    <p:extLst>
      <p:ext uri="{BB962C8B-B14F-4D97-AF65-F5344CB8AC3E}">
        <p14:creationId xmlns:p14="http://schemas.microsoft.com/office/powerpoint/2010/main" val="3035771988"/>
      </p:ext>
    </p:extLst>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Binomial Data</a:t>
            </a:r>
          </a:p>
        </p:txBody>
      </p:sp>
      <p:sp>
        <p:nvSpPr>
          <p:cNvPr id="3" name="Content Placeholder 2"/>
          <p:cNvSpPr>
            <a:spLocks noGrp="1"/>
          </p:cNvSpPr>
          <p:nvPr>
            <p:ph idx="1"/>
          </p:nvPr>
        </p:nvSpPr>
        <p:spPr/>
        <p:txBody>
          <a:bodyPr>
            <a:normAutofit/>
          </a:bodyPr>
          <a:lstStyle/>
          <a:p>
            <a:r>
              <a:rPr lang="en-US" dirty="0"/>
              <a:t>If we are measuring the count of defectives in each sample set to assess the process performance of meeting the customer specifications, we use “%Defective” (percentage of items in the samples that are defective) as the process capability index.</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919565127"/>
              </p:ext>
            </p:extLst>
          </p:nvPr>
        </p:nvGraphicFramePr>
        <p:xfrm>
          <a:off x="3873500" y="3429000"/>
          <a:ext cx="2844800" cy="914400"/>
        </p:xfrm>
        <a:graphic>
          <a:graphicData uri="http://schemas.openxmlformats.org/presentationml/2006/ole">
            <mc:AlternateContent xmlns:mc="http://schemas.openxmlformats.org/markup-compatibility/2006">
              <mc:Choice xmlns:v="urn:schemas-microsoft-com:vml" Requires="v">
                <p:oleObj name="Equation" r:id="rId4" imgW="1422400" imgH="457200" progId="Equation.3">
                  <p:embed/>
                </p:oleObj>
              </mc:Choice>
              <mc:Fallback>
                <p:oleObj name="Equation" r:id="rId4" imgW="14224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0" y="3429000"/>
                        <a:ext cx="28448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763868"/>
            <a:ext cx="6477000" cy="646331"/>
          </a:xfrm>
          <a:prstGeom prst="rect">
            <a:avLst/>
          </a:prstGeom>
          <a:noFill/>
        </p:spPr>
        <p:txBody>
          <a:bodyPr wrap="square" rtlCol="0">
            <a:spAutoFit/>
          </a:bodyPr>
          <a:lstStyle/>
          <a:p>
            <a:r>
              <a:rPr lang="en-US" dirty="0"/>
              <a:t>where N</a:t>
            </a:r>
            <a:r>
              <a:rPr lang="en-US" baseline="-25000" dirty="0"/>
              <a:t>defectives </a:t>
            </a:r>
            <a:r>
              <a:rPr lang="en-US" dirty="0"/>
              <a:t>is the total count of defectives in the samples and N</a:t>
            </a:r>
            <a:r>
              <a:rPr lang="en-US" baseline="-25000" dirty="0"/>
              <a:t>overall</a:t>
            </a:r>
            <a:r>
              <a:rPr lang="en-US" dirty="0"/>
              <a:t> is the sum of all the sample sizes.</a:t>
            </a:r>
            <a:endParaRPr lang="en-US" baseline="-25000" dirty="0"/>
          </a:p>
        </p:txBody>
      </p:sp>
      <p:sp>
        <p:nvSpPr>
          <p:cNvPr id="11" name="Date Placeholder 10">
            <a:extLst>
              <a:ext uri="{FF2B5EF4-FFF2-40B4-BE49-F238E27FC236}">
                <a16:creationId xmlns:a16="http://schemas.microsoft.com/office/drawing/2014/main" id="{11CFCCBD-7862-47CD-934F-CB519AEB3F5E}"/>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1FAA3A88-1612-45B8-98A6-6048BB35512E}"/>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551AB8D-00E1-49FB-9ABE-C1D5E6D5449E}"/>
              </a:ext>
            </a:extLst>
          </p:cNvPr>
          <p:cNvSpPr>
            <a:spLocks noGrp="1"/>
          </p:cNvSpPr>
          <p:nvPr>
            <p:ph type="sldNum" sz="quarter" idx="4"/>
          </p:nvPr>
        </p:nvSpPr>
        <p:spPr/>
        <p:txBody>
          <a:bodyPr/>
          <a:lstStyle/>
          <a:p>
            <a:fld id="{28B83BC3-069B-46AF-A4E6-C99928E1A4FA}" type="slidenum">
              <a:rPr lang="en-US" smtClean="0"/>
              <a:pPr/>
              <a:t>485</a:t>
            </a:fld>
            <a:endParaRPr lang="en-US" dirty="0"/>
          </a:p>
        </p:txBody>
      </p:sp>
    </p:spTree>
    <p:custDataLst>
      <p:tags r:id="rId1"/>
    </p:custDataLst>
    <p:extLst>
      <p:ext uri="{BB962C8B-B14F-4D97-AF65-F5344CB8AC3E}">
        <p14:creationId xmlns:p14="http://schemas.microsoft.com/office/powerpoint/2010/main" val="3905487464"/>
      </p:ext>
    </p:extLst>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Process Capability Analysis for Poisson Data</a:t>
            </a:r>
          </a:p>
        </p:txBody>
      </p:sp>
      <p:sp>
        <p:nvSpPr>
          <p:cNvPr id="3" name="Content Placeholder 2"/>
          <p:cNvSpPr>
            <a:spLocks noGrp="1"/>
          </p:cNvSpPr>
          <p:nvPr>
            <p:ph idx="1"/>
          </p:nvPr>
        </p:nvSpPr>
        <p:spPr/>
        <p:txBody>
          <a:bodyPr>
            <a:normAutofit/>
          </a:bodyPr>
          <a:lstStyle/>
          <a:p>
            <a:r>
              <a:rPr lang="en-US" dirty="0"/>
              <a:t>If we are measuring the count of defects in each sample set to assess the process performance of meeting the customer specifications, we use Mean DPU (defects per unit of measurement) as the process capability index.</a:t>
            </a:r>
          </a:p>
        </p:txBody>
      </p:sp>
      <p:graphicFrame>
        <p:nvGraphicFramePr>
          <p:cNvPr id="5" name="Object 4"/>
          <p:cNvGraphicFramePr>
            <a:graphicFrameLocks noChangeAspect="1"/>
          </p:cNvGraphicFramePr>
          <p:nvPr>
            <p:extLst>
              <p:ext uri="{D42A27DB-BD31-4B8C-83A1-F6EECF244321}">
                <p14:modId xmlns:p14="http://schemas.microsoft.com/office/powerpoint/2010/main" val="1140009795"/>
              </p:ext>
            </p:extLst>
          </p:nvPr>
        </p:nvGraphicFramePr>
        <p:xfrm>
          <a:off x="4229100" y="3374136"/>
          <a:ext cx="2133600" cy="1024128"/>
        </p:xfrm>
        <a:graphic>
          <a:graphicData uri="http://schemas.openxmlformats.org/presentationml/2006/ole">
            <mc:AlternateContent xmlns:mc="http://schemas.openxmlformats.org/markup-compatibility/2006">
              <mc:Choice xmlns:v="urn:schemas-microsoft-com:vml" Requires="v">
                <p:oleObj name="Equation" r:id="rId4" imgW="952500" imgH="457200" progId="Equation.3">
                  <p:embed/>
                </p:oleObj>
              </mc:Choice>
              <mc:Fallback>
                <p:oleObj name="Equation" r:id="rId4" imgW="9525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374136"/>
                        <a:ext cx="2133600" cy="10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78024" y="4697506"/>
            <a:ext cx="6477000" cy="646331"/>
          </a:xfrm>
          <a:prstGeom prst="rect">
            <a:avLst/>
          </a:prstGeom>
          <a:noFill/>
        </p:spPr>
        <p:txBody>
          <a:bodyPr wrap="square" rtlCol="0">
            <a:spAutoFit/>
          </a:bodyPr>
          <a:lstStyle/>
          <a:p>
            <a:r>
              <a:rPr lang="en-US" dirty="0"/>
              <a:t>where N</a:t>
            </a:r>
            <a:r>
              <a:rPr lang="en-US" baseline="-25000" dirty="0"/>
              <a:t>defects </a:t>
            </a:r>
            <a:r>
              <a:rPr lang="en-US" dirty="0"/>
              <a:t>is the total count of defects in the samples and N</a:t>
            </a:r>
            <a:r>
              <a:rPr lang="en-US" baseline="-25000" dirty="0"/>
              <a:t>overall</a:t>
            </a:r>
            <a:r>
              <a:rPr lang="en-US" dirty="0"/>
              <a:t> is the sum of all the units in the samples.</a:t>
            </a:r>
            <a:endParaRPr lang="en-US" baseline="-25000" dirty="0"/>
          </a:p>
        </p:txBody>
      </p:sp>
      <p:sp>
        <p:nvSpPr>
          <p:cNvPr id="11" name="Date Placeholder 10">
            <a:extLst>
              <a:ext uri="{FF2B5EF4-FFF2-40B4-BE49-F238E27FC236}">
                <a16:creationId xmlns:a16="http://schemas.microsoft.com/office/drawing/2014/main" id="{E82AFD27-B51B-4BD6-AC12-47BABBE9ECA6}"/>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0D78DBB-E32B-4ABC-8EAD-F88CDE15F52E}"/>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D0C2A090-312E-4B42-8E8E-F18E466A9FC0}"/>
              </a:ext>
            </a:extLst>
          </p:cNvPr>
          <p:cNvSpPr>
            <a:spLocks noGrp="1"/>
          </p:cNvSpPr>
          <p:nvPr>
            <p:ph type="sldNum" sz="quarter" idx="4"/>
          </p:nvPr>
        </p:nvSpPr>
        <p:spPr/>
        <p:txBody>
          <a:bodyPr/>
          <a:lstStyle/>
          <a:p>
            <a:fld id="{28B83BC3-069B-46AF-A4E6-C99928E1A4FA}" type="slidenum">
              <a:rPr lang="en-US" smtClean="0"/>
              <a:pPr/>
              <a:t>486</a:t>
            </a:fld>
            <a:endParaRPr lang="en-US" dirty="0"/>
          </a:p>
        </p:txBody>
      </p:sp>
    </p:spTree>
    <p:custDataLst>
      <p:tags r:id="rId1"/>
    </p:custDataLst>
    <p:extLst>
      <p:ext uri="{BB962C8B-B14F-4D97-AF65-F5344CB8AC3E}">
        <p14:creationId xmlns:p14="http://schemas.microsoft.com/office/powerpoint/2010/main" val="2724434351"/>
      </p:ext>
    </p:extLst>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2.4.4 Monitoring Techniques</a:t>
            </a:r>
          </a:p>
        </p:txBody>
      </p:sp>
      <p:sp>
        <p:nvSpPr>
          <p:cNvPr id="8" name="Date Placeholder 7">
            <a:extLst>
              <a:ext uri="{FF2B5EF4-FFF2-40B4-BE49-F238E27FC236}">
                <a16:creationId xmlns:a16="http://schemas.microsoft.com/office/drawing/2014/main" id="{4081E44E-EB89-415E-98DA-B6F616B6419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FDADCEF-352A-4261-800C-D988F8DE36B0}"/>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EB00A66-2994-4B3D-8A02-8D776E950C9B}"/>
              </a:ext>
            </a:extLst>
          </p:cNvPr>
          <p:cNvSpPr>
            <a:spLocks noGrp="1"/>
          </p:cNvSpPr>
          <p:nvPr>
            <p:ph type="sldNum" sz="quarter" idx="4"/>
          </p:nvPr>
        </p:nvSpPr>
        <p:spPr/>
        <p:txBody>
          <a:bodyPr/>
          <a:lstStyle/>
          <a:p>
            <a:fld id="{28B83BC3-069B-46AF-A4E6-C99928E1A4FA}" type="slidenum">
              <a:rPr lang="en-US" smtClean="0"/>
              <a:pPr/>
              <a:t>487</a:t>
            </a:fld>
            <a:endParaRPr lang="en-US" dirty="0"/>
          </a:p>
        </p:txBody>
      </p:sp>
    </p:spTree>
    <p:custDataLst>
      <p:tags r:id="rId1"/>
    </p:custDataLst>
    <p:extLst>
      <p:ext uri="{BB962C8B-B14F-4D97-AF65-F5344CB8AC3E}">
        <p14:creationId xmlns:p14="http://schemas.microsoft.com/office/powerpoint/2010/main" val="3701036664"/>
      </p:ext>
    </p:extLst>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Capability and Monitoring</a:t>
            </a:r>
          </a:p>
        </p:txBody>
      </p:sp>
      <p:sp>
        <p:nvSpPr>
          <p:cNvPr id="3" name="Content Placeholder 2"/>
          <p:cNvSpPr>
            <a:spLocks noGrp="1"/>
          </p:cNvSpPr>
          <p:nvPr>
            <p:ph idx="1"/>
          </p:nvPr>
        </p:nvSpPr>
        <p:spPr/>
        <p:txBody>
          <a:bodyPr>
            <a:normAutofit/>
          </a:bodyPr>
          <a:lstStyle/>
          <a:p>
            <a:r>
              <a:rPr lang="en-US" dirty="0"/>
              <a:t>In the Measure phase of the project, process stability analysis and process capability analysis are used to baseline the performance of current process.</a:t>
            </a:r>
          </a:p>
          <a:p>
            <a:endParaRPr lang="en-US" dirty="0"/>
          </a:p>
          <a:p>
            <a:r>
              <a:rPr lang="en-US" dirty="0"/>
              <a:t>A stable process means we can expect the same process capability in the future.</a:t>
            </a:r>
          </a:p>
          <a:p>
            <a:endParaRPr lang="en-US" dirty="0"/>
          </a:p>
          <a:p>
            <a:r>
              <a:rPr lang="en-US" dirty="0"/>
              <a:t>In the Control phase of the project, process stability analysis and process capability analysis are combined to monitor whether the improved process is maintained consistently as expected.</a:t>
            </a:r>
          </a:p>
        </p:txBody>
      </p:sp>
      <p:sp>
        <p:nvSpPr>
          <p:cNvPr id="9" name="Date Placeholder 8">
            <a:extLst>
              <a:ext uri="{FF2B5EF4-FFF2-40B4-BE49-F238E27FC236}">
                <a16:creationId xmlns:a16="http://schemas.microsoft.com/office/drawing/2014/main" id="{4F587733-891A-4A1B-8863-54DD718E9E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EC18AD4-4237-42B4-850C-0B1DA0C724F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C662CFE-ACD2-4D6A-BA5A-A08FBC4E1BD0}"/>
              </a:ext>
            </a:extLst>
          </p:cNvPr>
          <p:cNvSpPr>
            <a:spLocks noGrp="1"/>
          </p:cNvSpPr>
          <p:nvPr>
            <p:ph type="sldNum" sz="quarter" idx="4"/>
          </p:nvPr>
        </p:nvSpPr>
        <p:spPr/>
        <p:txBody>
          <a:bodyPr/>
          <a:lstStyle/>
          <a:p>
            <a:fld id="{28B83BC3-069B-46AF-A4E6-C99928E1A4FA}" type="slidenum">
              <a:rPr lang="en-US" smtClean="0"/>
              <a:pPr/>
              <a:t>488</a:t>
            </a:fld>
            <a:endParaRPr lang="en-US" dirty="0"/>
          </a:p>
        </p:txBody>
      </p:sp>
    </p:spTree>
    <p:custDataLst>
      <p:tags r:id="rId1"/>
    </p:custDataLst>
    <p:extLst>
      <p:ext uri="{BB962C8B-B14F-4D97-AF65-F5344CB8AC3E}">
        <p14:creationId xmlns:p14="http://schemas.microsoft.com/office/powerpoint/2010/main" val="915469755"/>
      </p:ext>
    </p:extLst>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3.0 Analyze Phase</a:t>
            </a:r>
          </a:p>
        </p:txBody>
      </p:sp>
      <p:sp>
        <p:nvSpPr>
          <p:cNvPr id="8" name="Date Placeholder 7">
            <a:extLst>
              <a:ext uri="{FF2B5EF4-FFF2-40B4-BE49-F238E27FC236}">
                <a16:creationId xmlns:a16="http://schemas.microsoft.com/office/drawing/2014/main" id="{E27E588E-9D33-4B83-895A-24506EF67BE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99370FD-4820-427D-A016-F826DFC359F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4C4FFFF-B6F6-4A71-A2B6-250AF70BD281}"/>
              </a:ext>
            </a:extLst>
          </p:cNvPr>
          <p:cNvSpPr>
            <a:spLocks noGrp="1"/>
          </p:cNvSpPr>
          <p:nvPr>
            <p:ph type="sldNum" sz="quarter" idx="4"/>
          </p:nvPr>
        </p:nvSpPr>
        <p:spPr/>
        <p:txBody>
          <a:bodyPr/>
          <a:lstStyle/>
          <a:p>
            <a:fld id="{28B83BC3-069B-46AF-A4E6-C99928E1A4FA}" type="slidenum">
              <a:rPr lang="en-US" smtClean="0"/>
              <a:pPr/>
              <a:t>489</a:t>
            </a:fld>
            <a:endParaRPr lang="en-US" dirty="0"/>
          </a:p>
        </p:txBody>
      </p:sp>
    </p:spTree>
    <p:custDataLst>
      <p:tags r:id="rId1"/>
    </p:custDataLst>
    <p:extLst>
      <p:ext uri="{BB962C8B-B14F-4D97-AF65-F5344CB8AC3E}">
        <p14:creationId xmlns:p14="http://schemas.microsoft.com/office/powerpoint/2010/main" val="2922909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p:txBody>
          <a:bodyPr>
            <a:noAutofit/>
          </a:bodyPr>
          <a:lstStyle/>
          <a:p>
            <a:r>
              <a:rPr lang="en-US" dirty="0"/>
              <a:t>The </a:t>
            </a:r>
            <a:r>
              <a:rPr lang="en-US" b="1" dirty="0"/>
              <a:t>Green Belt </a:t>
            </a:r>
            <a:r>
              <a:rPr lang="en-US" dirty="0"/>
              <a:t>(GB) is considered as a less intense version of Six Sigma professional than the Black Belt (BB). </a:t>
            </a:r>
          </a:p>
          <a:p>
            <a:pPr marL="114300" indent="0">
              <a:buNone/>
            </a:pPr>
            <a:endParaRPr lang="en-US" dirty="0"/>
          </a:p>
          <a:p>
            <a:r>
              <a:rPr lang="en-US" dirty="0"/>
              <a:t>A GB is exposed to all the comprehensive aspects of Six Sigma with less focus on the statistical theories and some other advanced analytical methodologies such as Design of Experiment (DOE).</a:t>
            </a:r>
          </a:p>
          <a:p>
            <a:pPr marL="114300" indent="0">
              <a:buNone/>
            </a:pPr>
            <a:endParaRPr lang="en-US" dirty="0"/>
          </a:p>
          <a:p>
            <a:r>
              <a:rPr lang="en-US" dirty="0"/>
              <a:t>When it comes to project management, a GB has almost the same responsibilities as a BB.</a:t>
            </a:r>
          </a:p>
          <a:p>
            <a:pPr marL="114300" indent="0">
              <a:buNone/>
            </a:pPr>
            <a:endParaRPr lang="en-US" dirty="0"/>
          </a:p>
          <a:p>
            <a:r>
              <a:rPr lang="en-US" dirty="0"/>
              <a:t>In general, the GB works on less complicated and challenging business problems than a BB.</a:t>
            </a:r>
          </a:p>
        </p:txBody>
      </p:sp>
      <p:sp>
        <p:nvSpPr>
          <p:cNvPr id="7" name="Date Placeholder 6">
            <a:extLst>
              <a:ext uri="{FF2B5EF4-FFF2-40B4-BE49-F238E27FC236}">
                <a16:creationId xmlns:a16="http://schemas.microsoft.com/office/drawing/2014/main" id="{692911BF-C506-4E0D-AC4E-E83E54ACD2D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97B08EA-2A27-4B47-8522-1030F5A3AF3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105F332-F1CF-4DA9-A5C2-9D71DDF8661B}"/>
              </a:ext>
            </a:extLst>
          </p:cNvPr>
          <p:cNvSpPr>
            <a:spLocks noGrp="1"/>
          </p:cNvSpPr>
          <p:nvPr>
            <p:ph type="sldNum" sz="quarter" idx="4"/>
          </p:nvPr>
        </p:nvSpPr>
        <p:spPr/>
        <p:txBody>
          <a:bodyPr/>
          <a:lstStyle/>
          <a:p>
            <a:fld id="{28B83BC3-069B-46AF-A4E6-C99928E1A4FA}" type="slidenum">
              <a:rPr lang="en-US" smtClean="0"/>
              <a:pPr/>
              <a:t>49</a:t>
            </a:fld>
            <a:endParaRPr lang="en-US" dirty="0"/>
          </a:p>
        </p:txBody>
      </p:sp>
    </p:spTree>
    <p:custDataLst>
      <p:tags r:id="rId1"/>
    </p:custDataLst>
    <p:extLst>
      <p:ext uri="{BB962C8B-B14F-4D97-AF65-F5344CB8AC3E}">
        <p14:creationId xmlns:p14="http://schemas.microsoft.com/office/powerpoint/2010/main" val="145881009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t>3.5 Hypothesis Testing: Non-Normal Data</a:t>
            </a:r>
            <a:endParaRPr lang="en-US" sz="1600" u="sng" dirty="0"/>
          </a:p>
          <a:p>
            <a:pPr marL="349250" lvl="1" indent="0">
              <a:buNone/>
            </a:pPr>
            <a:r>
              <a:rPr lang="en-US" sz="1600" dirty="0"/>
              <a:t>3.5.1 Mann-Whitney</a:t>
            </a:r>
          </a:p>
          <a:p>
            <a:pPr marL="349250" lvl="1" indent="0">
              <a:buNone/>
            </a:pPr>
            <a:r>
              <a:rPr lang="en-US" sz="1600" dirty="0"/>
              <a:t>3.5.2 </a:t>
            </a:r>
            <a:r>
              <a:rPr lang="en-US" sz="1600" dirty="0" err="1"/>
              <a:t>Kruskal</a:t>
            </a:r>
            <a:r>
              <a:rPr lang="en-US" sz="1600" dirty="0"/>
              <a:t>-Wallis</a:t>
            </a:r>
          </a:p>
          <a:p>
            <a:pPr marL="349250" lvl="1" indent="0">
              <a:buNone/>
            </a:pPr>
            <a:r>
              <a:rPr lang="en-US" sz="1600" dirty="0"/>
              <a:t>3.5.3 Moods Median</a:t>
            </a:r>
          </a:p>
          <a:p>
            <a:pPr marL="349250" lvl="1" indent="0">
              <a:buNone/>
            </a:pPr>
            <a:r>
              <a:rPr lang="en-US" sz="1600" dirty="0"/>
              <a:t>3.5.4 Friedman</a:t>
            </a:r>
          </a:p>
          <a:p>
            <a:pPr marL="349250" lvl="1" indent="0">
              <a:buNone/>
            </a:pPr>
            <a:r>
              <a:rPr lang="en-US" sz="1600" dirty="0"/>
              <a:t>3.5.5 One Sample Sign</a:t>
            </a:r>
          </a:p>
          <a:p>
            <a:pPr marL="349250" lvl="1" indent="0">
              <a:buNone/>
            </a:pPr>
            <a:r>
              <a:rPr lang="en-US" sz="1600" dirty="0"/>
              <a:t>3.5.6 One Sample Wilcoxon</a:t>
            </a:r>
          </a:p>
          <a:p>
            <a:pPr marL="349250" lvl="1" indent="0">
              <a:buNone/>
            </a:pPr>
            <a:r>
              <a:rPr lang="en-US" sz="1600" dirty="0"/>
              <a:t>3.5.7 One and Two Sample Proportion</a:t>
            </a:r>
          </a:p>
          <a:p>
            <a:pPr marL="349250" lvl="1" indent="0">
              <a:buNone/>
            </a:pPr>
            <a:r>
              <a:rPr lang="en-US" sz="1600" dirty="0"/>
              <a:t>3.5.8 Chi-Squared </a:t>
            </a:r>
            <a:r>
              <a:rPr lang="en-US" sz="1400" dirty="0"/>
              <a:t>(Contingency Tables)</a:t>
            </a:r>
          </a:p>
          <a:p>
            <a:pPr marL="349250" lvl="1" indent="0">
              <a:buNone/>
            </a:pPr>
            <a:r>
              <a:rPr lang="en-US" sz="1600" dirty="0"/>
              <a:t>3.5.9 Test of Equal Variances</a:t>
            </a:r>
          </a:p>
          <a:p>
            <a:pPr marL="114300" indent="0">
              <a:buNone/>
            </a:pPr>
            <a:endParaRPr lang="en-US" sz="1400" dirty="0"/>
          </a:p>
        </p:txBody>
      </p:sp>
      <p:sp>
        <p:nvSpPr>
          <p:cNvPr id="6" name="Date Placeholder 5">
            <a:extLst>
              <a:ext uri="{FF2B5EF4-FFF2-40B4-BE49-F238E27FC236}">
                <a16:creationId xmlns:a16="http://schemas.microsoft.com/office/drawing/2014/main" id="{024010D5-31E1-40AE-AA60-AF5CC391758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441B06D-C7A7-409D-9C34-A8BAC9B452A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EA9C152-15C9-4BD9-96A2-67FF10254028}"/>
              </a:ext>
            </a:extLst>
          </p:cNvPr>
          <p:cNvSpPr>
            <a:spLocks noGrp="1"/>
          </p:cNvSpPr>
          <p:nvPr>
            <p:ph type="sldNum" sz="quarter" idx="4"/>
          </p:nvPr>
        </p:nvSpPr>
        <p:spPr/>
        <p:txBody>
          <a:bodyPr/>
          <a:lstStyle/>
          <a:p>
            <a:fld id="{28B83BC3-069B-46AF-A4E6-C99928E1A4FA}" type="slidenum">
              <a:rPr lang="en-US" smtClean="0"/>
              <a:pPr/>
              <a:t>490</a:t>
            </a:fld>
            <a:endParaRPr lang="en-US" dirty="0"/>
          </a:p>
        </p:txBody>
      </p:sp>
    </p:spTree>
    <p:custDataLst>
      <p:tags r:id="rId1"/>
    </p:custDataLst>
    <p:extLst>
      <p:ext uri="{BB962C8B-B14F-4D97-AF65-F5344CB8AC3E}">
        <p14:creationId xmlns:p14="http://schemas.microsoft.com/office/powerpoint/2010/main" val="3742498249"/>
      </p:ext>
    </p:extLst>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 Patterns of Variation</a:t>
            </a:r>
          </a:p>
        </p:txBody>
      </p:sp>
      <p:sp>
        <p:nvSpPr>
          <p:cNvPr id="8" name="Date Placeholder 7">
            <a:extLst>
              <a:ext uri="{FF2B5EF4-FFF2-40B4-BE49-F238E27FC236}">
                <a16:creationId xmlns:a16="http://schemas.microsoft.com/office/drawing/2014/main" id="{07992AF9-AF05-423A-92D8-E96604659A7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1680EF2-8CC2-4E1F-AA97-690BAD2D73C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9FA5F45-4B72-431E-AC97-AA8264ED9EB5}"/>
              </a:ext>
            </a:extLst>
          </p:cNvPr>
          <p:cNvSpPr>
            <a:spLocks noGrp="1"/>
          </p:cNvSpPr>
          <p:nvPr>
            <p:ph type="sldNum" sz="quarter" idx="4"/>
          </p:nvPr>
        </p:nvSpPr>
        <p:spPr/>
        <p:txBody>
          <a:bodyPr/>
          <a:lstStyle/>
          <a:p>
            <a:fld id="{28B83BC3-069B-46AF-A4E6-C99928E1A4FA}" type="slidenum">
              <a:rPr lang="en-US" smtClean="0"/>
              <a:pPr/>
              <a:t>491</a:t>
            </a:fld>
            <a:endParaRPr lang="en-US" dirty="0"/>
          </a:p>
        </p:txBody>
      </p:sp>
    </p:spTree>
    <p:custDataLst>
      <p:tags r:id="rId1"/>
    </p:custDataLst>
    <p:extLst>
      <p:ext uri="{BB962C8B-B14F-4D97-AF65-F5344CB8AC3E}">
        <p14:creationId xmlns:p14="http://schemas.microsoft.com/office/powerpoint/2010/main" val="4050317726"/>
      </p:ext>
    </p:extLst>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t>3.1 Patterns of Variation</a:t>
            </a:r>
          </a:p>
          <a:p>
            <a:pPr marL="290513" lvl="1" indent="0">
              <a:buNone/>
            </a:pPr>
            <a:r>
              <a:rPr lang="en-US" sz="1600" dirty="0"/>
              <a:t>3.1.1 Multi-</a:t>
            </a:r>
            <a:r>
              <a:rPr lang="en-US" sz="1600" dirty="0" err="1"/>
              <a:t>Vari</a:t>
            </a:r>
            <a:r>
              <a:rPr lang="en-US" sz="1600" dirty="0"/>
              <a:t> Analysis</a:t>
            </a:r>
          </a:p>
          <a:p>
            <a:pPr marL="290513" lvl="1" indent="0">
              <a:buNone/>
            </a:pPr>
            <a:r>
              <a:rPr lang="en-US" sz="1600" dirty="0"/>
              <a:t>3.1.2 Classes of Distributions</a:t>
            </a:r>
          </a:p>
          <a:p>
            <a:pPr marL="118872" indent="0">
              <a:buNone/>
            </a:pPr>
            <a:endParaRPr lang="en-US" sz="1600" b="1" dirty="0"/>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Date Placeholder 5">
            <a:extLst>
              <a:ext uri="{FF2B5EF4-FFF2-40B4-BE49-F238E27FC236}">
                <a16:creationId xmlns:a16="http://schemas.microsoft.com/office/drawing/2014/main" id="{F0FC1D47-9C44-4439-98C1-95F1AFD26E9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46ED03A-AB46-4997-B3AC-4EE5B27BA80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10A3663-1A23-4715-9E44-3C6C19E3D59F}"/>
              </a:ext>
            </a:extLst>
          </p:cNvPr>
          <p:cNvSpPr>
            <a:spLocks noGrp="1"/>
          </p:cNvSpPr>
          <p:nvPr>
            <p:ph type="sldNum" sz="quarter" idx="4"/>
          </p:nvPr>
        </p:nvSpPr>
        <p:spPr/>
        <p:txBody>
          <a:bodyPr/>
          <a:lstStyle/>
          <a:p>
            <a:fld id="{28B83BC3-069B-46AF-A4E6-C99928E1A4FA}" type="slidenum">
              <a:rPr lang="en-US" smtClean="0"/>
              <a:pPr/>
              <a:t>492</a:t>
            </a:fld>
            <a:endParaRPr lang="en-US" dirty="0"/>
          </a:p>
        </p:txBody>
      </p:sp>
    </p:spTree>
    <p:custDataLst>
      <p:tags r:id="rId1"/>
    </p:custDataLst>
    <p:extLst>
      <p:ext uri="{BB962C8B-B14F-4D97-AF65-F5344CB8AC3E}">
        <p14:creationId xmlns:p14="http://schemas.microsoft.com/office/powerpoint/2010/main" val="691150513"/>
      </p:ext>
    </p:extLst>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3.1.1 Multi-Vari Analysis</a:t>
            </a:r>
          </a:p>
        </p:txBody>
      </p:sp>
      <p:sp>
        <p:nvSpPr>
          <p:cNvPr id="8" name="Date Placeholder 7">
            <a:extLst>
              <a:ext uri="{FF2B5EF4-FFF2-40B4-BE49-F238E27FC236}">
                <a16:creationId xmlns:a16="http://schemas.microsoft.com/office/drawing/2014/main" id="{D36C2CDF-7104-400A-A58C-EB7819C906C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F08F59E-79F0-4CD2-9543-47B2F0C7B8E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BEB1333-7727-4576-A418-49D9485E9C83}"/>
              </a:ext>
            </a:extLst>
          </p:cNvPr>
          <p:cNvSpPr>
            <a:spLocks noGrp="1"/>
          </p:cNvSpPr>
          <p:nvPr>
            <p:ph type="sldNum" sz="quarter" idx="4"/>
          </p:nvPr>
        </p:nvSpPr>
        <p:spPr/>
        <p:txBody>
          <a:bodyPr/>
          <a:lstStyle/>
          <a:p>
            <a:fld id="{28B83BC3-069B-46AF-A4E6-C99928E1A4FA}" type="slidenum">
              <a:rPr lang="en-US" smtClean="0"/>
              <a:pPr/>
              <a:t>493</a:t>
            </a:fld>
            <a:endParaRPr lang="en-US" dirty="0"/>
          </a:p>
        </p:txBody>
      </p:sp>
    </p:spTree>
    <p:custDataLst>
      <p:tags r:id="rId1"/>
    </p:custDataLst>
    <p:extLst>
      <p:ext uri="{BB962C8B-B14F-4D97-AF65-F5344CB8AC3E}">
        <p14:creationId xmlns:p14="http://schemas.microsoft.com/office/powerpoint/2010/main" val="3114673"/>
      </p:ext>
    </p:extLst>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Multi-Vari Analysis?</a:t>
            </a:r>
          </a:p>
        </p:txBody>
      </p:sp>
      <p:sp>
        <p:nvSpPr>
          <p:cNvPr id="3" name="Content Placeholder 2"/>
          <p:cNvSpPr>
            <a:spLocks noGrp="1"/>
          </p:cNvSpPr>
          <p:nvPr>
            <p:ph idx="1"/>
          </p:nvPr>
        </p:nvSpPr>
        <p:spPr/>
        <p:txBody>
          <a:bodyPr>
            <a:noAutofit/>
          </a:bodyPr>
          <a:lstStyle/>
          <a:p>
            <a:r>
              <a:rPr lang="en-US" b="1" dirty="0"/>
              <a:t>Multi-Vari analysis </a:t>
            </a:r>
            <a:r>
              <a:rPr lang="en-US" dirty="0"/>
              <a:t>is a graphic-driven method to analyze the effects of categorical inputs on a continuous output.</a:t>
            </a:r>
          </a:p>
          <a:p>
            <a:pPr lvl="1"/>
            <a:r>
              <a:rPr lang="en-US" dirty="0"/>
              <a:t>Y: continuous variable</a:t>
            </a:r>
          </a:p>
          <a:p>
            <a:pPr lvl="1"/>
            <a:r>
              <a:rPr lang="en-US" dirty="0"/>
              <a:t>X’s: discrete categorical variables. One X may have multiple levels.</a:t>
            </a:r>
          </a:p>
          <a:p>
            <a:r>
              <a:rPr lang="en-US" dirty="0"/>
              <a:t>It studies how the variation in the output changes across different inputs and helps us quantitatively determine the major source of variability in the output.</a:t>
            </a:r>
          </a:p>
          <a:p>
            <a:r>
              <a:rPr lang="en-US" dirty="0"/>
              <a:t>Multi-Vari charts are used to visualize the source of variation. They work for both crossed and nested hierarchies.</a:t>
            </a:r>
          </a:p>
          <a:p>
            <a:endParaRPr lang="en-US" dirty="0"/>
          </a:p>
        </p:txBody>
      </p:sp>
      <p:sp>
        <p:nvSpPr>
          <p:cNvPr id="9" name="Date Placeholder 8">
            <a:extLst>
              <a:ext uri="{FF2B5EF4-FFF2-40B4-BE49-F238E27FC236}">
                <a16:creationId xmlns:a16="http://schemas.microsoft.com/office/drawing/2014/main" id="{FA7590C3-CDA8-45EC-A4FA-2FE22187B71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5C3A871-038A-4A87-B142-3CC166CC970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19C7A06-E26D-4637-8F0F-3DF367B8CBF5}"/>
              </a:ext>
            </a:extLst>
          </p:cNvPr>
          <p:cNvSpPr>
            <a:spLocks noGrp="1"/>
          </p:cNvSpPr>
          <p:nvPr>
            <p:ph type="sldNum" sz="quarter" idx="4"/>
          </p:nvPr>
        </p:nvSpPr>
        <p:spPr/>
        <p:txBody>
          <a:bodyPr/>
          <a:lstStyle/>
          <a:p>
            <a:fld id="{28B83BC3-069B-46AF-A4E6-C99928E1A4FA}" type="slidenum">
              <a:rPr lang="en-US" smtClean="0"/>
              <a:pPr/>
              <a:t>494</a:t>
            </a:fld>
            <a:endParaRPr lang="en-US" dirty="0"/>
          </a:p>
        </p:txBody>
      </p:sp>
    </p:spTree>
    <p:custDataLst>
      <p:tags r:id="rId1"/>
    </p:custDataLst>
    <p:extLst>
      <p:ext uri="{BB962C8B-B14F-4D97-AF65-F5344CB8AC3E}">
        <p14:creationId xmlns:p14="http://schemas.microsoft.com/office/powerpoint/2010/main" val="2884170439"/>
      </p:ext>
    </p:extLst>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Hierarchy</a:t>
            </a:r>
          </a:p>
        </p:txBody>
      </p:sp>
      <p:sp>
        <p:nvSpPr>
          <p:cNvPr id="3" name="Content Placeholder 2"/>
          <p:cNvSpPr>
            <a:spLocks noGrp="1"/>
          </p:cNvSpPr>
          <p:nvPr>
            <p:ph idx="1"/>
          </p:nvPr>
        </p:nvSpPr>
        <p:spPr/>
        <p:txBody>
          <a:bodyPr>
            <a:noAutofit/>
          </a:bodyPr>
          <a:lstStyle/>
          <a:p>
            <a:r>
              <a:rPr lang="en-US" b="1" dirty="0"/>
              <a:t>Hierarchy</a:t>
            </a:r>
            <a:r>
              <a:rPr lang="en-US" dirty="0"/>
              <a:t> is a structure of objects in which the relationship of objects can be expressed similar to an organization tree. </a:t>
            </a:r>
          </a:p>
          <a:p>
            <a:r>
              <a:rPr lang="en-US" dirty="0"/>
              <a:t>Each object in the hierarchy is described as above, below, or at the same level as another one.</a:t>
            </a:r>
          </a:p>
          <a:p>
            <a:pPr lvl="1"/>
            <a:r>
              <a:rPr lang="en-US" dirty="0"/>
              <a:t>If object A is above object B and they are directly connected to each other in the hierarchy tree, A is B’s parent and B is A’s child.</a:t>
            </a:r>
          </a:p>
          <a:p>
            <a:r>
              <a:rPr lang="en-US" dirty="0"/>
              <a:t>In Multi-Vari analysis, we use the hierarchy to present the relationship between categorical factors (inputs). </a:t>
            </a:r>
          </a:p>
          <a:p>
            <a:r>
              <a:rPr lang="en-US" dirty="0"/>
              <a:t>Each object in the hierarchy tree indicates a specific level of a factor (input).</a:t>
            </a:r>
          </a:p>
          <a:p>
            <a:r>
              <a:rPr lang="en-US" dirty="0"/>
              <a:t>There are generally two types of hierarchies: crossed and nested.</a:t>
            </a:r>
          </a:p>
          <a:p>
            <a:pPr lvl="1"/>
            <a:endParaRPr lang="en-US" sz="2400" dirty="0"/>
          </a:p>
          <a:p>
            <a:pPr>
              <a:buNone/>
            </a:pPr>
            <a:endParaRPr lang="en-US" dirty="0"/>
          </a:p>
        </p:txBody>
      </p:sp>
      <p:sp>
        <p:nvSpPr>
          <p:cNvPr id="9" name="Date Placeholder 8">
            <a:extLst>
              <a:ext uri="{FF2B5EF4-FFF2-40B4-BE49-F238E27FC236}">
                <a16:creationId xmlns:a16="http://schemas.microsoft.com/office/drawing/2014/main" id="{7007E6AF-3BAC-4698-8D7F-F5789968328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2DC3C10-D2CB-4060-97B4-2203568F395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2302D2-0078-415E-A6C2-9587EE689433}"/>
              </a:ext>
            </a:extLst>
          </p:cNvPr>
          <p:cNvSpPr>
            <a:spLocks noGrp="1"/>
          </p:cNvSpPr>
          <p:nvPr>
            <p:ph type="sldNum" sz="quarter" idx="4"/>
          </p:nvPr>
        </p:nvSpPr>
        <p:spPr/>
        <p:txBody>
          <a:bodyPr/>
          <a:lstStyle/>
          <a:p>
            <a:fld id="{28B83BC3-069B-46AF-A4E6-C99928E1A4FA}" type="slidenum">
              <a:rPr lang="en-US" smtClean="0"/>
              <a:pPr/>
              <a:t>495</a:t>
            </a:fld>
            <a:endParaRPr lang="en-US" dirty="0"/>
          </a:p>
        </p:txBody>
      </p:sp>
    </p:spTree>
    <p:custDataLst>
      <p:tags r:id="rId1"/>
    </p:custDataLst>
    <p:extLst>
      <p:ext uri="{BB962C8B-B14F-4D97-AF65-F5344CB8AC3E}">
        <p14:creationId xmlns:p14="http://schemas.microsoft.com/office/powerpoint/2010/main" val="2953147247"/>
      </p:ext>
    </p:extLst>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Crossed Hierarchy</a:t>
            </a:r>
          </a:p>
        </p:txBody>
      </p:sp>
      <p:sp>
        <p:nvSpPr>
          <p:cNvPr id="3" name="Content Placeholder 2"/>
          <p:cNvSpPr>
            <a:spLocks noGrp="1"/>
          </p:cNvSpPr>
          <p:nvPr>
            <p:ph idx="1"/>
          </p:nvPr>
        </p:nvSpPr>
        <p:spPr/>
        <p:txBody>
          <a:bodyPr>
            <a:normAutofit/>
          </a:bodyPr>
          <a:lstStyle/>
          <a:p>
            <a:r>
              <a:rPr lang="en-US" dirty="0"/>
              <a:t>In the hierarchy tree, if one child item has more than one parent item at the higher level, it is a crossed relationship.</a:t>
            </a:r>
          </a:p>
          <a:p>
            <a:endParaRPr lang="en-US" dirty="0"/>
          </a:p>
        </p:txBody>
      </p:sp>
      <p:grpSp>
        <p:nvGrpSpPr>
          <p:cNvPr id="44" name="Group 43"/>
          <p:cNvGrpSpPr/>
          <p:nvPr/>
        </p:nvGrpSpPr>
        <p:grpSpPr>
          <a:xfrm>
            <a:off x="2895600" y="2438400"/>
            <a:ext cx="5494020" cy="3886200"/>
            <a:chOff x="1828800" y="3124200"/>
            <a:chExt cx="4892040" cy="3238500"/>
          </a:xfrm>
        </p:grpSpPr>
        <p:sp>
          <p:nvSpPr>
            <p:cNvPr id="4" name="Oval 3"/>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4" idx="4"/>
              <a:endCxn id="5"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6" idx="0"/>
              <a:endCxn id="4"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5" idx="4"/>
              <a:endCxn id="8"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6" idx="4"/>
              <a:endCxn id="9"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7" idx="0"/>
              <a:endCxn id="5"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0" idx="0"/>
              <a:endCxn id="6"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6" idx="4"/>
              <a:endCxn id="8" idx="0"/>
            </p:cNvCxnSpPr>
            <p:nvPr/>
          </p:nvCxnSpPr>
          <p:spPr>
            <a:xfrm rot="5400000">
              <a:off x="357378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4"/>
              <a:endCxn id="7" idx="0"/>
            </p:cNvCxnSpPr>
            <p:nvPr/>
          </p:nvCxnSpPr>
          <p:spPr>
            <a:xfrm rot="5400000">
              <a:off x="426720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9" idx="0"/>
              <a:endCxn id="5" idx="4"/>
            </p:cNvCxnSpPr>
            <p:nvPr/>
          </p:nvCxnSpPr>
          <p:spPr>
            <a:xfrm rot="16200000" flipV="1">
              <a:off x="3573780" y="4328160"/>
              <a:ext cx="708660" cy="22631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a:stCxn id="10" idx="0"/>
              <a:endCxn id="5" idx="4"/>
            </p:cNvCxnSpPr>
            <p:nvPr/>
          </p:nvCxnSpPr>
          <p:spPr>
            <a:xfrm rot="16200000" flipV="1">
              <a:off x="4267200" y="3634740"/>
              <a:ext cx="708660" cy="36499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9" name="Date Placeholder 18">
            <a:extLst>
              <a:ext uri="{FF2B5EF4-FFF2-40B4-BE49-F238E27FC236}">
                <a16:creationId xmlns:a16="http://schemas.microsoft.com/office/drawing/2014/main" id="{D6BC05CA-6DFA-45A5-BA89-1D10DD501981}"/>
              </a:ext>
            </a:extLst>
          </p:cNvPr>
          <p:cNvSpPr>
            <a:spLocks noGrp="1"/>
          </p:cNvSpPr>
          <p:nvPr>
            <p:ph type="dt" sz="half" idx="2"/>
          </p:nvPr>
        </p:nvSpPr>
        <p:spPr/>
        <p:txBody>
          <a:bodyPr/>
          <a:lstStyle/>
          <a:p>
            <a:r>
              <a:rPr lang="en-US"/>
              <a:t>Lean Six Sigma Training - MTB</a:t>
            </a:r>
            <a:endParaRPr lang="en-US" sz="1600" dirty="0"/>
          </a:p>
        </p:txBody>
      </p:sp>
      <p:sp>
        <p:nvSpPr>
          <p:cNvPr id="20" name="Footer Placeholder 19">
            <a:extLst>
              <a:ext uri="{FF2B5EF4-FFF2-40B4-BE49-F238E27FC236}">
                <a16:creationId xmlns:a16="http://schemas.microsoft.com/office/drawing/2014/main" id="{714A238B-0253-4395-9F9B-2931723BDF6F}"/>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4C577308-C9D5-4703-9C2B-BF7F53BDEE55}"/>
              </a:ext>
            </a:extLst>
          </p:cNvPr>
          <p:cNvSpPr>
            <a:spLocks noGrp="1"/>
          </p:cNvSpPr>
          <p:nvPr>
            <p:ph type="sldNum" sz="quarter" idx="4"/>
          </p:nvPr>
        </p:nvSpPr>
        <p:spPr/>
        <p:txBody>
          <a:bodyPr/>
          <a:lstStyle/>
          <a:p>
            <a:fld id="{28B83BC3-069B-46AF-A4E6-C99928E1A4FA}" type="slidenum">
              <a:rPr lang="en-US" smtClean="0"/>
              <a:pPr/>
              <a:t>496</a:t>
            </a:fld>
            <a:endParaRPr lang="en-US" dirty="0"/>
          </a:p>
        </p:txBody>
      </p:sp>
    </p:spTree>
    <p:custDataLst>
      <p:tags r:id="rId1"/>
    </p:custDataLst>
    <p:extLst>
      <p:ext uri="{BB962C8B-B14F-4D97-AF65-F5344CB8AC3E}">
        <p14:creationId xmlns:p14="http://schemas.microsoft.com/office/powerpoint/2010/main" val="2824621616"/>
      </p:ext>
    </p:extLst>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Nested Hierarchy</a:t>
            </a:r>
          </a:p>
        </p:txBody>
      </p:sp>
      <p:sp>
        <p:nvSpPr>
          <p:cNvPr id="3" name="Content Placeholder 2"/>
          <p:cNvSpPr>
            <a:spLocks noGrp="1"/>
          </p:cNvSpPr>
          <p:nvPr>
            <p:ph idx="1"/>
          </p:nvPr>
        </p:nvSpPr>
        <p:spPr/>
        <p:txBody>
          <a:bodyPr>
            <a:normAutofit/>
          </a:bodyPr>
          <a:lstStyle/>
          <a:p>
            <a:r>
              <a:rPr lang="en-US" dirty="0"/>
              <a:t>In the hierarchy tree, if one child item only has one parent item at the higher level, it is a nested relationship.</a:t>
            </a:r>
          </a:p>
          <a:p>
            <a:endParaRPr lang="en-US" dirty="0"/>
          </a:p>
          <a:p>
            <a:endParaRPr lang="en-US" dirty="0"/>
          </a:p>
        </p:txBody>
      </p:sp>
      <p:grpSp>
        <p:nvGrpSpPr>
          <p:cNvPr id="5" name="Group 4"/>
          <p:cNvGrpSpPr/>
          <p:nvPr/>
        </p:nvGrpSpPr>
        <p:grpSpPr>
          <a:xfrm>
            <a:off x="2887980" y="2438400"/>
            <a:ext cx="5494020" cy="3886200"/>
            <a:chOff x="1828800" y="3124200"/>
            <a:chExt cx="4892040" cy="3238500"/>
          </a:xfrm>
        </p:grpSpPr>
        <p:sp>
          <p:nvSpPr>
            <p:cNvPr id="6" name="Oval 5"/>
            <p:cNvSpPr/>
            <p:nvPr/>
          </p:nvSpPr>
          <p:spPr>
            <a:xfrm>
              <a:off x="3817620" y="3124200"/>
              <a:ext cx="914400" cy="91440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p:cNvSpPr/>
            <p:nvPr/>
          </p:nvSpPr>
          <p:spPr>
            <a:xfrm>
              <a:off x="243078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p:cNvSpPr/>
            <p:nvPr/>
          </p:nvSpPr>
          <p:spPr>
            <a:xfrm>
              <a:off x="5387340" y="4373880"/>
              <a:ext cx="731520" cy="731520"/>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321564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18288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78536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172200" y="5814060"/>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Connector 12"/>
            <p:cNvCxnSpPr>
              <a:stCxn id="6" idx="4"/>
              <a:endCxn id="7" idx="0"/>
            </p:cNvCxnSpPr>
            <p:nvPr/>
          </p:nvCxnSpPr>
          <p:spPr>
            <a:xfrm rot="5400000">
              <a:off x="336804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8" idx="0"/>
              <a:endCxn id="6" idx="4"/>
            </p:cNvCxnSpPr>
            <p:nvPr/>
          </p:nvCxnSpPr>
          <p:spPr>
            <a:xfrm rot="16200000" flipV="1">
              <a:off x="4846320" y="3467100"/>
              <a:ext cx="335280" cy="14782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4"/>
              <a:endCxn id="10" idx="0"/>
            </p:cNvCxnSpPr>
            <p:nvPr/>
          </p:nvCxnSpPr>
          <p:spPr>
            <a:xfrm rot="5400000">
              <a:off x="209550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8" idx="4"/>
              <a:endCxn id="11" idx="0"/>
            </p:cNvCxnSpPr>
            <p:nvPr/>
          </p:nvCxnSpPr>
          <p:spPr>
            <a:xfrm rot="5400000">
              <a:off x="505206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0"/>
              <a:endCxn id="7" idx="4"/>
            </p:cNvCxnSpPr>
            <p:nvPr/>
          </p:nvCxnSpPr>
          <p:spPr>
            <a:xfrm rot="16200000" flipV="1">
              <a:off x="278892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0"/>
              <a:endCxn id="8" idx="4"/>
            </p:cNvCxnSpPr>
            <p:nvPr/>
          </p:nvCxnSpPr>
          <p:spPr>
            <a:xfrm rot="16200000" flipV="1">
              <a:off x="5745480" y="5113020"/>
              <a:ext cx="708660" cy="69342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3" name="Date Placeholder 22">
            <a:extLst>
              <a:ext uri="{FF2B5EF4-FFF2-40B4-BE49-F238E27FC236}">
                <a16:creationId xmlns:a16="http://schemas.microsoft.com/office/drawing/2014/main" id="{E691077F-42A1-4D4A-A363-E9AA8CE67C00}"/>
              </a:ext>
            </a:extLst>
          </p:cNvPr>
          <p:cNvSpPr>
            <a:spLocks noGrp="1"/>
          </p:cNvSpPr>
          <p:nvPr>
            <p:ph type="dt" sz="half" idx="2"/>
          </p:nvPr>
        </p:nvSpPr>
        <p:spPr/>
        <p:txBody>
          <a:bodyPr/>
          <a:lstStyle/>
          <a:p>
            <a:r>
              <a:rPr lang="en-US"/>
              <a:t>Lean Six Sigma Training - MTB</a:t>
            </a:r>
            <a:endParaRPr lang="en-US" sz="1600" dirty="0"/>
          </a:p>
        </p:txBody>
      </p:sp>
      <p:sp>
        <p:nvSpPr>
          <p:cNvPr id="24" name="Footer Placeholder 23">
            <a:extLst>
              <a:ext uri="{FF2B5EF4-FFF2-40B4-BE49-F238E27FC236}">
                <a16:creationId xmlns:a16="http://schemas.microsoft.com/office/drawing/2014/main" id="{37B2EF14-F8F3-4EE5-957E-752874C364F1}"/>
              </a:ext>
            </a:extLst>
          </p:cNvPr>
          <p:cNvSpPr>
            <a:spLocks noGrp="1"/>
          </p:cNvSpPr>
          <p:nvPr>
            <p:ph type="ftr" sz="quarter" idx="3"/>
          </p:nvPr>
        </p:nvSpPr>
        <p:spPr/>
        <p:txBody>
          <a:bodyPr/>
          <a:lstStyle/>
          <a:p>
            <a:r>
              <a:rPr lang="en-US"/>
              <a:t>© Grand Valley State University</a:t>
            </a:r>
            <a:endParaRPr lang="en-US" sz="1600" dirty="0"/>
          </a:p>
        </p:txBody>
      </p:sp>
      <p:sp>
        <p:nvSpPr>
          <p:cNvPr id="25" name="Slide Number Placeholder 24">
            <a:extLst>
              <a:ext uri="{FF2B5EF4-FFF2-40B4-BE49-F238E27FC236}">
                <a16:creationId xmlns:a16="http://schemas.microsoft.com/office/drawing/2014/main" id="{A93A2D2B-017A-4E21-8BB7-B5594DAB6CEF}"/>
              </a:ext>
            </a:extLst>
          </p:cNvPr>
          <p:cNvSpPr>
            <a:spLocks noGrp="1"/>
          </p:cNvSpPr>
          <p:nvPr>
            <p:ph type="sldNum" sz="quarter" idx="4"/>
          </p:nvPr>
        </p:nvSpPr>
        <p:spPr/>
        <p:txBody>
          <a:bodyPr/>
          <a:lstStyle/>
          <a:p>
            <a:fld id="{28B83BC3-069B-46AF-A4E6-C99928E1A4FA}" type="slidenum">
              <a:rPr lang="en-US" smtClean="0"/>
              <a:pPr/>
              <a:t>497</a:t>
            </a:fld>
            <a:endParaRPr lang="en-US" dirty="0"/>
          </a:p>
        </p:txBody>
      </p:sp>
    </p:spTree>
    <p:custDataLst>
      <p:tags r:id="rId1"/>
    </p:custDataLst>
    <p:extLst>
      <p:ext uri="{BB962C8B-B14F-4D97-AF65-F5344CB8AC3E}">
        <p14:creationId xmlns:p14="http://schemas.microsoft.com/office/powerpoint/2010/main" val="4169895173"/>
      </p:ext>
    </p:extLst>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7" name="Content Placeholder 6"/>
          <p:cNvSpPr>
            <a:spLocks noGrp="1"/>
          </p:cNvSpPr>
          <p:nvPr>
            <p:ph idx="1"/>
          </p:nvPr>
        </p:nvSpPr>
        <p:spPr/>
        <p:txBody>
          <a:bodyPr>
            <a:normAutofit/>
          </a:bodyPr>
          <a:lstStyle/>
          <a:p>
            <a:r>
              <a:rPr lang="en-US" dirty="0"/>
              <a:t>Data File: “Multi-Vari” tab in “Sample Data.xlsx.”</a:t>
            </a:r>
          </a:p>
          <a:p>
            <a:pPr lvl="1"/>
            <a:endParaRPr lang="en-US" i="1" dirty="0"/>
          </a:p>
          <a:p>
            <a:pPr lvl="1"/>
            <a:r>
              <a:rPr lang="en-US" i="1" dirty="0"/>
              <a:t>Case study: </a:t>
            </a:r>
          </a:p>
          <a:p>
            <a:pPr lvl="2"/>
            <a:r>
              <a:rPr lang="en-US" dirty="0"/>
              <a:t>ABC company produces 10 kinds of units with different weights. Operators measure the weights of the units before sending them out to customers.</a:t>
            </a:r>
          </a:p>
          <a:p>
            <a:pPr lvl="2"/>
            <a:r>
              <a:rPr lang="en-US" dirty="0"/>
              <a:t>Multiple factors could have an impact on the weight measurements. The ABC company wants to have a better understanding of the main source of variability existing in the weight measurement.</a:t>
            </a:r>
          </a:p>
          <a:p>
            <a:pPr lvl="2"/>
            <a:r>
              <a:rPr lang="en-US" dirty="0"/>
              <a:t>The ABC company randomly selects 3 operators (Joe, John, and Jack) each of whom measures the weights of 10 different units. For each unit, there are 3 items sampled.</a:t>
            </a:r>
          </a:p>
          <a:p>
            <a:pPr lvl="1"/>
            <a:endParaRPr lang="en-US" dirty="0"/>
          </a:p>
          <a:p>
            <a:endParaRPr lang="en-US" dirty="0"/>
          </a:p>
        </p:txBody>
      </p:sp>
      <p:sp>
        <p:nvSpPr>
          <p:cNvPr id="9" name="Date Placeholder 8">
            <a:extLst>
              <a:ext uri="{FF2B5EF4-FFF2-40B4-BE49-F238E27FC236}">
                <a16:creationId xmlns:a16="http://schemas.microsoft.com/office/drawing/2014/main" id="{69993B22-99A4-4D01-967D-B72B1921A04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BF242EA-3A87-4EAD-99DF-64CED94864E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016969E-513B-46B5-AD25-176F1A7D7B9F}"/>
              </a:ext>
            </a:extLst>
          </p:cNvPr>
          <p:cNvSpPr>
            <a:spLocks noGrp="1"/>
          </p:cNvSpPr>
          <p:nvPr>
            <p:ph type="sldNum" sz="quarter" idx="4"/>
          </p:nvPr>
        </p:nvSpPr>
        <p:spPr/>
        <p:txBody>
          <a:bodyPr/>
          <a:lstStyle/>
          <a:p>
            <a:fld id="{28B83BC3-069B-46AF-A4E6-C99928E1A4FA}" type="slidenum">
              <a:rPr lang="en-US" smtClean="0"/>
              <a:pPr/>
              <a:t>498</a:t>
            </a:fld>
            <a:endParaRPr lang="en-US" dirty="0"/>
          </a:p>
        </p:txBody>
      </p:sp>
    </p:spTree>
    <p:custDataLst>
      <p:tags r:id="rId1"/>
    </p:custDataLst>
    <p:extLst>
      <p:ext uri="{BB962C8B-B14F-4D97-AF65-F5344CB8AC3E}">
        <p14:creationId xmlns:p14="http://schemas.microsoft.com/office/powerpoint/2010/main" val="3193918037"/>
      </p:ext>
    </p:extLst>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1: </a:t>
            </a:r>
          </a:p>
          <a:p>
            <a:pPr marL="1234440" lvl="2" indent="-457200">
              <a:buFont typeface="+mj-lt"/>
              <a:buAutoNum type="arabicPeriod"/>
            </a:pPr>
            <a:r>
              <a:rPr lang="en-US" dirty="0"/>
              <a:t>Click Stat → Quality Tools → Multi-Vari Chart. </a:t>
            </a:r>
          </a:p>
          <a:p>
            <a:r>
              <a:rPr lang="en-US" dirty="0"/>
              <a:t>Step 2:</a:t>
            </a:r>
          </a:p>
          <a:p>
            <a:pPr marL="1234440" lvl="2" indent="-457200">
              <a:buFont typeface="+mj-lt"/>
              <a:buAutoNum type="arabicPeriod"/>
            </a:pPr>
            <a:r>
              <a:rPr lang="en-US" dirty="0"/>
              <a:t>A window named “Multi-</a:t>
            </a:r>
            <a:r>
              <a:rPr lang="en-US" dirty="0" err="1"/>
              <a:t>Vari</a:t>
            </a:r>
            <a:r>
              <a:rPr lang="en-US" dirty="0"/>
              <a:t> Chart” pops up.</a:t>
            </a:r>
          </a:p>
          <a:p>
            <a:pPr marL="1234440" lvl="2" indent="-457200">
              <a:buFont typeface="+mj-lt"/>
              <a:buAutoNum type="arabicPeriod"/>
            </a:pPr>
            <a:r>
              <a:rPr lang="en-US" dirty="0"/>
              <a:t>Select “Measurement” as the “Response,” “Unit” as “Factor 1,” and “Operator” as “Factor 2.”</a:t>
            </a:r>
          </a:p>
          <a:p>
            <a:endParaRPr lang="en-US" dirty="0"/>
          </a:p>
        </p:txBody>
      </p:sp>
      <p:sp>
        <p:nvSpPr>
          <p:cNvPr id="9" name="Date Placeholder 8">
            <a:extLst>
              <a:ext uri="{FF2B5EF4-FFF2-40B4-BE49-F238E27FC236}">
                <a16:creationId xmlns:a16="http://schemas.microsoft.com/office/drawing/2014/main" id="{29C7441D-EC3D-4B67-9EEE-E753F71037A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29C090F-A0E0-4D8C-AF5E-DDE64580D8C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76CF6CC-8FB7-455A-99E9-3560FEBB4FD2}"/>
              </a:ext>
            </a:extLst>
          </p:cNvPr>
          <p:cNvSpPr>
            <a:spLocks noGrp="1"/>
          </p:cNvSpPr>
          <p:nvPr>
            <p:ph type="sldNum" sz="quarter" idx="4"/>
          </p:nvPr>
        </p:nvSpPr>
        <p:spPr/>
        <p:txBody>
          <a:bodyPr/>
          <a:lstStyle/>
          <a:p>
            <a:fld id="{28B83BC3-069B-46AF-A4E6-C99928E1A4FA}" type="slidenum">
              <a:rPr lang="en-US" smtClean="0"/>
              <a:pPr/>
              <a:t>499</a:t>
            </a:fld>
            <a:endParaRPr lang="en-US" dirty="0"/>
          </a:p>
        </p:txBody>
      </p:sp>
    </p:spTree>
    <p:custDataLst>
      <p:tags r:id="rId1"/>
    </p:custDataLst>
    <p:extLst>
      <p:ext uri="{BB962C8B-B14F-4D97-AF65-F5344CB8AC3E}">
        <p14:creationId xmlns:p14="http://schemas.microsoft.com/office/powerpoint/2010/main" val="10371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400" dirty="0"/>
              <a:t>1.1.1 What is Six Sigma</a:t>
            </a:r>
          </a:p>
        </p:txBody>
      </p:sp>
      <p:sp>
        <p:nvSpPr>
          <p:cNvPr id="6" name="Date Placeholder 5">
            <a:extLst>
              <a:ext uri="{FF2B5EF4-FFF2-40B4-BE49-F238E27FC236}">
                <a16:creationId xmlns:a16="http://schemas.microsoft.com/office/drawing/2014/main" id="{EB1D96EE-27EC-4F88-92F4-CD9E37DC3F3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5023147-4FA5-43FD-AE7A-9E2A92E1433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0AD8A76-0386-43C6-AAC7-4A7E6DD360CC}"/>
              </a:ext>
            </a:extLst>
          </p:cNvPr>
          <p:cNvSpPr>
            <a:spLocks noGrp="1"/>
          </p:cNvSpPr>
          <p:nvPr>
            <p:ph type="sldNum" sz="quarter" idx="4"/>
          </p:nvPr>
        </p:nvSpPr>
        <p:spPr/>
        <p:txBody>
          <a:bodyPr/>
          <a:lstStyle/>
          <a:p>
            <a:fld id="{28B83BC3-069B-46AF-A4E6-C99928E1A4FA}" type="slidenum">
              <a:rPr lang="en-US" smtClean="0"/>
              <a:pPr/>
              <a:t>5</a:t>
            </a:fld>
            <a:endParaRPr lang="en-US" dirty="0"/>
          </a:p>
        </p:txBody>
      </p:sp>
    </p:spTree>
    <p:custDataLst>
      <p:tags r:id="rId1"/>
    </p:custDataLst>
    <p:extLst>
      <p:ext uri="{BB962C8B-B14F-4D97-AF65-F5344CB8AC3E}">
        <p14:creationId xmlns:p14="http://schemas.microsoft.com/office/powerpoint/2010/main" val="766235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GB</a:t>
            </a:r>
          </a:p>
        </p:txBody>
      </p:sp>
      <p:sp>
        <p:nvSpPr>
          <p:cNvPr id="3" name="Content Placeholder 2"/>
          <p:cNvSpPr>
            <a:spLocks noGrp="1"/>
          </p:cNvSpPr>
          <p:nvPr>
            <p:ph idx="1"/>
          </p:nvPr>
        </p:nvSpPr>
        <p:spPr>
          <a:xfrm>
            <a:off x="609600" y="1066800"/>
            <a:ext cx="10160000" cy="5486400"/>
          </a:xfrm>
        </p:spPr>
        <p:txBody>
          <a:bodyPr>
            <a:noAutofit/>
          </a:bodyPr>
          <a:lstStyle/>
          <a:p>
            <a:r>
              <a:rPr lang="en-US" sz="1800" b="1" dirty="0">
                <a:solidFill>
                  <a:srgbClr val="182835"/>
                </a:solidFill>
              </a:rPr>
              <a:t>Typical Responsibilities of a Green Belt</a:t>
            </a:r>
            <a:endParaRPr lang="en-US" sz="1800" dirty="0">
              <a:solidFill>
                <a:srgbClr val="182835"/>
              </a:solidFill>
            </a:endParaRPr>
          </a:p>
          <a:p>
            <a:pPr lvl="1"/>
            <a:r>
              <a:rPr lang="en-US" sz="1600" dirty="0">
                <a:solidFill>
                  <a:srgbClr val="182835"/>
                </a:solidFill>
              </a:rPr>
              <a:t>Project Management</a:t>
            </a:r>
          </a:p>
          <a:p>
            <a:pPr lvl="2">
              <a:spcBef>
                <a:spcPts val="600"/>
              </a:spcBef>
            </a:pPr>
            <a:r>
              <a:rPr lang="en-US" sz="1600" dirty="0"/>
              <a:t>Defines the project, scope, team etc.</a:t>
            </a:r>
          </a:p>
          <a:p>
            <a:pPr lvl="2">
              <a:spcBef>
                <a:spcPts val="600"/>
              </a:spcBef>
            </a:pPr>
            <a:r>
              <a:rPr lang="en-US" sz="1600" dirty="0"/>
              <a:t>Marshals resources</a:t>
            </a:r>
          </a:p>
          <a:p>
            <a:pPr lvl="2">
              <a:spcBef>
                <a:spcPts val="600"/>
              </a:spcBef>
            </a:pPr>
            <a:r>
              <a:rPr lang="en-US" sz="1600" dirty="0"/>
              <a:t>Sets goals, timelines, and milestones</a:t>
            </a:r>
          </a:p>
          <a:p>
            <a:pPr lvl="2">
              <a:spcBef>
                <a:spcPts val="600"/>
              </a:spcBef>
            </a:pPr>
            <a:r>
              <a:rPr lang="en-US" sz="1600" dirty="0"/>
              <a:t>Reports-out/updates stakeholders and executives.</a:t>
            </a:r>
          </a:p>
          <a:p>
            <a:pPr lvl="1"/>
            <a:r>
              <a:rPr lang="en-US" sz="1600" dirty="0">
                <a:solidFill>
                  <a:srgbClr val="182835"/>
                </a:solidFill>
              </a:rPr>
              <a:t>Task Management</a:t>
            </a:r>
          </a:p>
          <a:p>
            <a:pPr lvl="2">
              <a:spcBef>
                <a:spcPts val="600"/>
              </a:spcBef>
            </a:pPr>
            <a:r>
              <a:rPr lang="en-US" sz="1600" dirty="0"/>
              <a:t>Establishes the team’s Lean Sigma Roadmap</a:t>
            </a:r>
          </a:p>
          <a:p>
            <a:pPr lvl="2">
              <a:spcBef>
                <a:spcPts val="600"/>
              </a:spcBef>
            </a:pPr>
            <a:r>
              <a:rPr lang="en-US" sz="1600" dirty="0"/>
              <a:t>Plans and implements the use of Lean Sigma tools</a:t>
            </a:r>
          </a:p>
          <a:p>
            <a:pPr lvl="2">
              <a:spcBef>
                <a:spcPts val="600"/>
              </a:spcBef>
            </a:pPr>
            <a:r>
              <a:rPr lang="en-US" sz="1600" dirty="0"/>
              <a:t>Facilitates project meetings</a:t>
            </a:r>
          </a:p>
          <a:p>
            <a:pPr lvl="2">
              <a:spcBef>
                <a:spcPts val="600"/>
              </a:spcBef>
            </a:pPr>
            <a:r>
              <a:rPr lang="en-US" sz="1600" dirty="0"/>
              <a:t>Does Project Management of the team’s work</a:t>
            </a:r>
          </a:p>
          <a:p>
            <a:pPr lvl="2">
              <a:spcBef>
                <a:spcPts val="600"/>
              </a:spcBef>
            </a:pPr>
            <a:r>
              <a:rPr lang="en-US" sz="1600" dirty="0"/>
              <a:t>Manages progress toward objectives.</a:t>
            </a:r>
          </a:p>
          <a:p>
            <a:pPr lvl="1"/>
            <a:r>
              <a:rPr lang="en-US" sz="1600" dirty="0">
                <a:solidFill>
                  <a:srgbClr val="182835"/>
                </a:solidFill>
              </a:rPr>
              <a:t>Team Management</a:t>
            </a:r>
          </a:p>
          <a:p>
            <a:pPr lvl="2">
              <a:spcBef>
                <a:spcPts val="600"/>
              </a:spcBef>
            </a:pPr>
            <a:r>
              <a:rPr lang="en-US" sz="1600" dirty="0"/>
              <a:t>Chooses or recommends team members</a:t>
            </a:r>
          </a:p>
          <a:p>
            <a:pPr lvl="2">
              <a:spcBef>
                <a:spcPts val="600"/>
              </a:spcBef>
            </a:pPr>
            <a:r>
              <a:rPr lang="en-US" sz="1600" dirty="0"/>
              <a:t>Defines ground rules for the project team</a:t>
            </a:r>
          </a:p>
          <a:p>
            <a:pPr lvl="2">
              <a:spcBef>
                <a:spcPts val="600"/>
              </a:spcBef>
            </a:pPr>
            <a:r>
              <a:rPr lang="en-US" sz="1600" dirty="0"/>
              <a:t>Coaches, mentors, and directs project team</a:t>
            </a:r>
          </a:p>
          <a:p>
            <a:pPr lvl="2">
              <a:spcBef>
                <a:spcPts val="600"/>
              </a:spcBef>
            </a:pPr>
            <a:r>
              <a:rPr lang="en-US" sz="1600" dirty="0"/>
              <a:t>Coaches other Six Sigma Belts</a:t>
            </a:r>
          </a:p>
          <a:p>
            <a:pPr lvl="2">
              <a:spcBef>
                <a:spcPts val="600"/>
              </a:spcBef>
            </a:pPr>
            <a:r>
              <a:rPr lang="en-US" sz="1600" dirty="0"/>
              <a:t>Manages the team’s organizational interfaces.</a:t>
            </a:r>
          </a:p>
        </p:txBody>
      </p:sp>
      <p:sp>
        <p:nvSpPr>
          <p:cNvPr id="7" name="Date Placeholder 6">
            <a:extLst>
              <a:ext uri="{FF2B5EF4-FFF2-40B4-BE49-F238E27FC236}">
                <a16:creationId xmlns:a16="http://schemas.microsoft.com/office/drawing/2014/main" id="{E31B7EE4-7457-4F3F-B01F-A13BB43D8F2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4C64C86-5B39-46F5-A3CC-2D0C215ABC7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06EF439-3F3C-4818-BDAF-D482F219C42C}"/>
              </a:ext>
            </a:extLst>
          </p:cNvPr>
          <p:cNvSpPr>
            <a:spLocks noGrp="1"/>
          </p:cNvSpPr>
          <p:nvPr>
            <p:ph type="sldNum" sz="quarter" idx="4"/>
          </p:nvPr>
        </p:nvSpPr>
        <p:spPr/>
        <p:txBody>
          <a:bodyPr/>
          <a:lstStyle/>
          <a:p>
            <a:fld id="{28B83BC3-069B-46AF-A4E6-C99928E1A4FA}" type="slidenum">
              <a:rPr lang="en-US" smtClean="0"/>
              <a:pPr/>
              <a:t>50</a:t>
            </a:fld>
            <a:endParaRPr lang="en-US" dirty="0"/>
          </a:p>
        </p:txBody>
      </p:sp>
    </p:spTree>
    <p:custDataLst>
      <p:tags r:id="rId1"/>
    </p:custDataLst>
    <p:extLst>
      <p:ext uri="{BB962C8B-B14F-4D97-AF65-F5344CB8AC3E}">
        <p14:creationId xmlns:p14="http://schemas.microsoft.com/office/powerpoint/2010/main" val="3615765843"/>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pPr marL="114300" indent="0">
              <a:buNone/>
            </a:pPr>
            <a:endParaRPr lang="en-US" sz="2000" dirty="0"/>
          </a:p>
          <a:p>
            <a:endParaRPr lang="en-US" sz="2000" dirty="0"/>
          </a:p>
        </p:txBody>
      </p:sp>
      <p:pic>
        <p:nvPicPr>
          <p:cNvPr id="6" name="Picture 5"/>
          <p:cNvPicPr>
            <a:picLocks noChangeAspect="1"/>
          </p:cNvPicPr>
          <p:nvPr/>
        </p:nvPicPr>
        <p:blipFill>
          <a:blip r:embed="rId4"/>
          <a:stretch>
            <a:fillRect/>
          </a:stretch>
        </p:blipFill>
        <p:spPr>
          <a:xfrm>
            <a:off x="1003300" y="1252085"/>
            <a:ext cx="9372600" cy="5216055"/>
          </a:xfrm>
          <a:prstGeom prst="rect">
            <a:avLst/>
          </a:prstGeom>
        </p:spPr>
      </p:pic>
      <p:sp>
        <p:nvSpPr>
          <p:cNvPr id="10" name="Date Placeholder 9">
            <a:extLst>
              <a:ext uri="{FF2B5EF4-FFF2-40B4-BE49-F238E27FC236}">
                <a16:creationId xmlns:a16="http://schemas.microsoft.com/office/drawing/2014/main" id="{D35D6831-1F69-4BD3-A6B7-BDECF080836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E256648-4F02-4B05-8A0F-50D48442424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B1CFFED-5BA9-43B1-801E-4203E5B28DBC}"/>
              </a:ext>
            </a:extLst>
          </p:cNvPr>
          <p:cNvSpPr>
            <a:spLocks noGrp="1"/>
          </p:cNvSpPr>
          <p:nvPr>
            <p:ph type="sldNum" sz="quarter" idx="4"/>
          </p:nvPr>
        </p:nvSpPr>
        <p:spPr/>
        <p:txBody>
          <a:bodyPr/>
          <a:lstStyle/>
          <a:p>
            <a:fld id="{28B83BC3-069B-46AF-A4E6-C99928E1A4FA}" type="slidenum">
              <a:rPr lang="en-US" smtClean="0"/>
              <a:pPr/>
              <a:t>500</a:t>
            </a:fld>
            <a:endParaRPr lang="en-US" dirty="0"/>
          </a:p>
        </p:txBody>
      </p:sp>
    </p:spTree>
    <p:custDataLst>
      <p:tags r:id="rId1"/>
    </p:custDataLst>
    <p:extLst>
      <p:ext uri="{BB962C8B-B14F-4D97-AF65-F5344CB8AC3E}">
        <p14:creationId xmlns:p14="http://schemas.microsoft.com/office/powerpoint/2010/main" val="1641940901"/>
      </p:ext>
    </p:extLst>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lstStyle/>
          <a:p>
            <a:r>
              <a:rPr lang="en-US" dirty="0"/>
              <a:t>Step 3:</a:t>
            </a:r>
          </a:p>
          <a:p>
            <a:pPr marL="1234440" lvl="2" indent="-457200">
              <a:buFont typeface="+mj-lt"/>
              <a:buAutoNum type="arabicParenR"/>
            </a:pPr>
            <a:r>
              <a:rPr lang="en-US" dirty="0"/>
              <a:t>Click “Options” button.</a:t>
            </a:r>
          </a:p>
          <a:p>
            <a:pPr marL="1234440" lvl="2" indent="-457200">
              <a:buFont typeface="+mj-lt"/>
              <a:buAutoNum type="arabicParenR"/>
            </a:pPr>
            <a:r>
              <a:rPr lang="en-US" dirty="0"/>
              <a:t>A new window named “Multi-Vari Chart” appears.</a:t>
            </a:r>
          </a:p>
          <a:p>
            <a:pPr marL="1234440" lvl="2" indent="-457200">
              <a:buFont typeface="+mj-lt"/>
              <a:buAutoNum type="arabicParenR"/>
            </a:pPr>
            <a:r>
              <a:rPr lang="en-US" dirty="0"/>
              <a:t>Check the box of “Display individual data points.”</a:t>
            </a:r>
          </a:p>
          <a:p>
            <a:pPr marL="1234440" lvl="2" indent="-457200">
              <a:buFont typeface="+mj-lt"/>
              <a:buAutoNum type="arabicParenR"/>
            </a:pPr>
            <a:r>
              <a:rPr lang="en-US" dirty="0"/>
              <a:t>Click “OK.”</a:t>
            </a:r>
          </a:p>
          <a:p>
            <a:pPr marL="1234440" lvl="2" indent="-457200">
              <a:buFont typeface="+mj-lt"/>
              <a:buAutoNum type="arabicParenR"/>
            </a:pPr>
            <a:r>
              <a:rPr lang="en-US" dirty="0"/>
              <a:t>Click “OK again.”</a:t>
            </a:r>
          </a:p>
          <a:p>
            <a:endParaRPr lang="en-US" dirty="0"/>
          </a:p>
          <a:p>
            <a:pPr lvl="1">
              <a:buNone/>
            </a:pPr>
            <a:endParaRPr lang="en-US" dirty="0"/>
          </a:p>
          <a:p>
            <a:pPr lvl="1"/>
            <a:endParaRPr lang="en-US" dirty="0"/>
          </a:p>
          <a:p>
            <a:endParaRPr lang="en-US" dirty="0"/>
          </a:p>
          <a:p>
            <a:endParaRPr lang="en-US" dirty="0"/>
          </a:p>
        </p:txBody>
      </p:sp>
      <p:pic>
        <p:nvPicPr>
          <p:cNvPr id="10" name="Picture 9"/>
          <p:cNvPicPr>
            <a:picLocks noChangeAspect="1"/>
          </p:cNvPicPr>
          <p:nvPr/>
        </p:nvPicPr>
        <p:blipFill>
          <a:blip r:embed="rId4"/>
          <a:stretch>
            <a:fillRect/>
          </a:stretch>
        </p:blipFill>
        <p:spPr>
          <a:xfrm>
            <a:off x="4495800" y="3152557"/>
            <a:ext cx="6400799" cy="3200400"/>
          </a:xfrm>
          <a:prstGeom prst="rect">
            <a:avLst/>
          </a:prstGeom>
        </p:spPr>
      </p:pic>
      <p:sp>
        <p:nvSpPr>
          <p:cNvPr id="9" name="Date Placeholder 8">
            <a:extLst>
              <a:ext uri="{FF2B5EF4-FFF2-40B4-BE49-F238E27FC236}">
                <a16:creationId xmlns:a16="http://schemas.microsoft.com/office/drawing/2014/main" id="{12AE356A-2B00-4E8A-A9AE-40B697D23C4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A758844-B025-4CDF-B826-FDE127CF60E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A365ED5-90DF-45AD-B794-B7CCB5647123}"/>
              </a:ext>
            </a:extLst>
          </p:cNvPr>
          <p:cNvSpPr>
            <a:spLocks noGrp="1"/>
          </p:cNvSpPr>
          <p:nvPr>
            <p:ph type="sldNum" sz="quarter" idx="4"/>
          </p:nvPr>
        </p:nvSpPr>
        <p:spPr/>
        <p:txBody>
          <a:bodyPr/>
          <a:lstStyle/>
          <a:p>
            <a:fld id="{28B83BC3-069B-46AF-A4E6-C99928E1A4FA}" type="slidenum">
              <a:rPr lang="en-US" smtClean="0"/>
              <a:pPr/>
              <a:t>501</a:t>
            </a:fld>
            <a:endParaRPr lang="en-US" dirty="0"/>
          </a:p>
        </p:txBody>
      </p:sp>
    </p:spTree>
    <p:custDataLst>
      <p:tags r:id="rId1"/>
    </p:custDataLst>
    <p:extLst>
      <p:ext uri="{BB962C8B-B14F-4D97-AF65-F5344CB8AC3E}">
        <p14:creationId xmlns:p14="http://schemas.microsoft.com/office/powerpoint/2010/main" val="1514081674"/>
      </p:ext>
    </p:extLst>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Multi-Vari Analysis</a:t>
            </a:r>
          </a:p>
        </p:txBody>
      </p:sp>
      <p:sp>
        <p:nvSpPr>
          <p:cNvPr id="3" name="Content Placeholder 2"/>
          <p:cNvSpPr>
            <a:spLocks noGrp="1"/>
          </p:cNvSpPr>
          <p:nvPr>
            <p:ph idx="1"/>
          </p:nvPr>
        </p:nvSpPr>
        <p:spPr/>
        <p:txBody>
          <a:bodyPr>
            <a:normAutofit/>
          </a:bodyPr>
          <a:lstStyle/>
          <a:p>
            <a:r>
              <a:rPr lang="en-US" dirty="0"/>
              <a:t>Step 4:</a:t>
            </a:r>
          </a:p>
          <a:p>
            <a:pPr marL="868680" lvl="1" indent="-457200">
              <a:buFont typeface="+mj-lt"/>
              <a:buAutoNum type="arabicParenR"/>
            </a:pPr>
            <a:r>
              <a:rPr lang="en-US" dirty="0"/>
              <a:t>A Multi-Vari chart is generated automatically.</a:t>
            </a:r>
          </a:p>
          <a:p>
            <a:pPr marL="868680" lvl="1" indent="-457200">
              <a:buFont typeface="+mj-lt"/>
              <a:buAutoNum type="arabicParenR"/>
            </a:pPr>
            <a:r>
              <a:rPr lang="en-US" dirty="0"/>
              <a:t>Analyze the chart to determine the major source of the variation in the output.</a:t>
            </a:r>
          </a:p>
          <a:p>
            <a:endParaRPr lang="en-US" sz="2000" dirty="0"/>
          </a:p>
        </p:txBody>
      </p:sp>
      <p:pic>
        <p:nvPicPr>
          <p:cNvPr id="5" name="Picture 4"/>
          <p:cNvPicPr>
            <a:picLocks noChangeAspect="1"/>
          </p:cNvPicPr>
          <p:nvPr/>
        </p:nvPicPr>
        <p:blipFill>
          <a:blip r:embed="rId4"/>
          <a:stretch>
            <a:fillRect/>
          </a:stretch>
        </p:blipFill>
        <p:spPr>
          <a:xfrm>
            <a:off x="2731759" y="2438400"/>
            <a:ext cx="5969529" cy="4217930"/>
          </a:xfrm>
          <a:prstGeom prst="rect">
            <a:avLst/>
          </a:prstGeom>
        </p:spPr>
      </p:pic>
      <p:sp>
        <p:nvSpPr>
          <p:cNvPr id="10" name="Date Placeholder 9">
            <a:extLst>
              <a:ext uri="{FF2B5EF4-FFF2-40B4-BE49-F238E27FC236}">
                <a16:creationId xmlns:a16="http://schemas.microsoft.com/office/drawing/2014/main" id="{F9966240-42E6-4EB1-A98B-D0DDE709469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BB3898B-9927-467A-BC8F-3A7A2CA23A5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EDBB5BF-E945-4568-9EDA-16BB34AEDDE8}"/>
              </a:ext>
            </a:extLst>
          </p:cNvPr>
          <p:cNvSpPr>
            <a:spLocks noGrp="1"/>
          </p:cNvSpPr>
          <p:nvPr>
            <p:ph type="sldNum" sz="quarter" idx="4"/>
          </p:nvPr>
        </p:nvSpPr>
        <p:spPr/>
        <p:txBody>
          <a:bodyPr/>
          <a:lstStyle/>
          <a:p>
            <a:fld id="{28B83BC3-069B-46AF-A4E6-C99928E1A4FA}" type="slidenum">
              <a:rPr lang="en-US" smtClean="0"/>
              <a:pPr/>
              <a:t>502</a:t>
            </a:fld>
            <a:endParaRPr lang="en-US" dirty="0"/>
          </a:p>
        </p:txBody>
      </p:sp>
    </p:spTree>
    <p:custDataLst>
      <p:tags r:id="rId1"/>
    </p:custDataLst>
    <p:extLst>
      <p:ext uri="{BB962C8B-B14F-4D97-AF65-F5344CB8AC3E}">
        <p14:creationId xmlns:p14="http://schemas.microsoft.com/office/powerpoint/2010/main" val="2107085645"/>
      </p:ext>
    </p:extLst>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09600" y="1654343"/>
            <a:ext cx="7543210" cy="4904607"/>
          </a:xfrm>
          <a:prstGeom prst="rect">
            <a:avLst/>
          </a:prstGeom>
        </p:spPr>
      </p:pic>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p:txBody>
          <a:bodyPr/>
          <a:lstStyle/>
          <a:p>
            <a:r>
              <a:rPr lang="en-US" dirty="0"/>
              <a:t>Here is the Multi-Vari chart. </a:t>
            </a:r>
          </a:p>
          <a:p>
            <a:pPr>
              <a:buNone/>
            </a:pPr>
            <a:r>
              <a:rPr lang="en-US" dirty="0"/>
              <a:t> </a:t>
            </a:r>
          </a:p>
          <a:p>
            <a:endParaRPr lang="en-US" dirty="0"/>
          </a:p>
        </p:txBody>
      </p:sp>
      <p:sp>
        <p:nvSpPr>
          <p:cNvPr id="9" name="Rounded Rectangular Callout 8"/>
          <p:cNvSpPr/>
          <p:nvPr/>
        </p:nvSpPr>
        <p:spPr>
          <a:xfrm>
            <a:off x="8110814" y="1111586"/>
            <a:ext cx="2627793" cy="914400"/>
          </a:xfrm>
          <a:prstGeom prst="wedgeRoundRectCallout">
            <a:avLst>
              <a:gd name="adj1" fmla="val -142110"/>
              <a:gd name="adj2" fmla="val 139757"/>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blue lines connect all the mean measurements of individual units.</a:t>
            </a:r>
          </a:p>
        </p:txBody>
      </p:sp>
      <p:sp>
        <p:nvSpPr>
          <p:cNvPr id="10" name="Rounded Rectangular Callout 9"/>
          <p:cNvSpPr/>
          <p:nvPr/>
        </p:nvSpPr>
        <p:spPr>
          <a:xfrm>
            <a:off x="7754107" y="4202898"/>
            <a:ext cx="2971800" cy="1608934"/>
          </a:xfrm>
          <a:prstGeom prst="wedgeRoundRectCallout">
            <a:avLst>
              <a:gd name="adj1" fmla="val -101094"/>
              <a:gd name="adj2" fmla="val 36124"/>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maximum and minimum points present the range of measurements for each unit. The center point presents the mean measurement for each unit. </a:t>
            </a:r>
          </a:p>
        </p:txBody>
      </p:sp>
      <p:sp>
        <p:nvSpPr>
          <p:cNvPr id="11" name="Rounded Rectangular Callout 10"/>
          <p:cNvSpPr/>
          <p:nvPr/>
        </p:nvSpPr>
        <p:spPr>
          <a:xfrm>
            <a:off x="8316794" y="2710025"/>
            <a:ext cx="2421813" cy="808834"/>
          </a:xfrm>
          <a:prstGeom prst="wedgeRoundRectCallout">
            <a:avLst>
              <a:gd name="adj1" fmla="val -171781"/>
              <a:gd name="adj2" fmla="val 73842"/>
              <a:gd name="adj3" fmla="val 16667"/>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US" sz="1600" dirty="0">
                <a:solidFill>
                  <a:schemeClr val="tx1"/>
                </a:solidFill>
              </a:rPr>
              <a:t>The red dotted line connects the means of individual operators</a:t>
            </a:r>
            <a:r>
              <a:rPr lang="en-US" dirty="0">
                <a:solidFill>
                  <a:schemeClr val="tx1"/>
                </a:solidFill>
              </a:rPr>
              <a:t>.</a:t>
            </a:r>
          </a:p>
        </p:txBody>
      </p:sp>
      <p:sp>
        <p:nvSpPr>
          <p:cNvPr id="13" name="Date Placeholder 12">
            <a:extLst>
              <a:ext uri="{FF2B5EF4-FFF2-40B4-BE49-F238E27FC236}">
                <a16:creationId xmlns:a16="http://schemas.microsoft.com/office/drawing/2014/main" id="{2AFE5D53-A25B-47C3-B23E-5AA5D9952733}"/>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9D2D9221-4216-4882-8658-B0B1EB8F3377}"/>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7BA13D48-B647-4011-A5F7-EBDD630E8860}"/>
              </a:ext>
            </a:extLst>
          </p:cNvPr>
          <p:cNvSpPr>
            <a:spLocks noGrp="1"/>
          </p:cNvSpPr>
          <p:nvPr>
            <p:ph type="sldNum" sz="quarter" idx="4"/>
          </p:nvPr>
        </p:nvSpPr>
        <p:spPr/>
        <p:txBody>
          <a:bodyPr/>
          <a:lstStyle/>
          <a:p>
            <a:fld id="{28B83BC3-069B-46AF-A4E6-C99928E1A4FA}" type="slidenum">
              <a:rPr lang="en-US" smtClean="0"/>
              <a:pPr/>
              <a:t>503</a:t>
            </a:fld>
            <a:endParaRPr lang="en-US" dirty="0"/>
          </a:p>
        </p:txBody>
      </p:sp>
    </p:spTree>
    <p:custDataLst>
      <p:tags r:id="rId1"/>
    </p:custDataLst>
    <p:extLst>
      <p:ext uri="{BB962C8B-B14F-4D97-AF65-F5344CB8AC3E}">
        <p14:creationId xmlns:p14="http://schemas.microsoft.com/office/powerpoint/2010/main" val="2992300804"/>
      </p:ext>
    </p:extLst>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Minitab’s Multi-Vari Analysis</a:t>
            </a:r>
          </a:p>
        </p:txBody>
      </p:sp>
      <p:sp>
        <p:nvSpPr>
          <p:cNvPr id="3" name="Content Placeholder 2"/>
          <p:cNvSpPr>
            <a:spLocks noGrp="1"/>
          </p:cNvSpPr>
          <p:nvPr>
            <p:ph idx="1"/>
          </p:nvPr>
        </p:nvSpPr>
        <p:spPr>
          <a:xfrm>
            <a:off x="609600" y="1143000"/>
            <a:ext cx="10363200" cy="5486400"/>
          </a:xfrm>
        </p:spPr>
        <p:txBody>
          <a:bodyPr>
            <a:normAutofit fontScale="92500" lnSpcReduction="10000"/>
          </a:bodyPr>
          <a:lstStyle/>
          <a:p>
            <a:r>
              <a:rPr lang="en-US" dirty="0"/>
              <a:t>Based on the Multi-</a:t>
            </a:r>
            <a:r>
              <a:rPr lang="en-US" dirty="0" err="1"/>
              <a:t>Vari</a:t>
            </a:r>
            <a:r>
              <a:rPr lang="en-US" dirty="0"/>
              <a:t> chart, the measurement of units range from 0.4 to 1.1.</a:t>
            </a:r>
          </a:p>
          <a:p>
            <a:endParaRPr lang="en-US" dirty="0"/>
          </a:p>
          <a:p>
            <a:r>
              <a:rPr lang="en-US" dirty="0"/>
              <a:t>Joe’s and John’s mean measurements stay between 0.8 and 0.9. Jack’s mean is slightly lower than both Joe’s and John’s. </a:t>
            </a:r>
          </a:p>
          <a:p>
            <a:endParaRPr lang="en-US" dirty="0"/>
          </a:p>
          <a:p>
            <a:r>
              <a:rPr lang="en-US" dirty="0"/>
              <a:t>John has the worst variation when measuring the same kind of unit because John has the highest difference between the maximum and minimum bars for any kind of unit.</a:t>
            </a:r>
          </a:p>
          <a:p>
            <a:endParaRPr lang="en-US" dirty="0"/>
          </a:p>
          <a:p>
            <a:r>
              <a:rPr lang="en-US" dirty="0"/>
              <a:t>By observing the black lines of three operators, it seems like all three operators’ measurements follow the same pattern. The operator-to-operator variability is not large.</a:t>
            </a:r>
          </a:p>
          <a:p>
            <a:endParaRPr lang="en-US" dirty="0"/>
          </a:p>
          <a:p>
            <a:r>
              <a:rPr lang="en-US" dirty="0"/>
              <a:t>The unit-to-unit variability is large and it could be the main source of variation in measurements.</a:t>
            </a:r>
          </a:p>
          <a:p>
            <a:endParaRPr lang="en-US" dirty="0"/>
          </a:p>
          <a:p>
            <a:endParaRPr lang="en-US" dirty="0"/>
          </a:p>
        </p:txBody>
      </p:sp>
      <p:sp>
        <p:nvSpPr>
          <p:cNvPr id="9" name="Date Placeholder 8">
            <a:extLst>
              <a:ext uri="{FF2B5EF4-FFF2-40B4-BE49-F238E27FC236}">
                <a16:creationId xmlns:a16="http://schemas.microsoft.com/office/drawing/2014/main" id="{AEE5C63E-1797-40B4-87E3-9ADD2F66870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D293029-FA87-4988-9DCB-5E42543B677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963B602-3300-4D54-97F0-769A7171FF38}"/>
              </a:ext>
            </a:extLst>
          </p:cNvPr>
          <p:cNvSpPr>
            <a:spLocks noGrp="1"/>
          </p:cNvSpPr>
          <p:nvPr>
            <p:ph type="sldNum" sz="quarter" idx="4"/>
          </p:nvPr>
        </p:nvSpPr>
        <p:spPr/>
        <p:txBody>
          <a:bodyPr/>
          <a:lstStyle/>
          <a:p>
            <a:fld id="{28B83BC3-069B-46AF-A4E6-C99928E1A4FA}" type="slidenum">
              <a:rPr lang="en-US" smtClean="0"/>
              <a:pPr/>
              <a:t>504</a:t>
            </a:fld>
            <a:endParaRPr lang="en-US" dirty="0"/>
          </a:p>
        </p:txBody>
      </p:sp>
    </p:spTree>
    <p:custDataLst>
      <p:tags r:id="rId1"/>
    </p:custDataLst>
    <p:extLst>
      <p:ext uri="{BB962C8B-B14F-4D97-AF65-F5344CB8AC3E}">
        <p14:creationId xmlns:p14="http://schemas.microsoft.com/office/powerpoint/2010/main" val="1695414636"/>
      </p:ext>
    </p:extLst>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3.1.2 Classes of Distribution</a:t>
            </a:r>
          </a:p>
        </p:txBody>
      </p:sp>
      <p:sp>
        <p:nvSpPr>
          <p:cNvPr id="8" name="Date Placeholder 7">
            <a:extLst>
              <a:ext uri="{FF2B5EF4-FFF2-40B4-BE49-F238E27FC236}">
                <a16:creationId xmlns:a16="http://schemas.microsoft.com/office/drawing/2014/main" id="{47FFCF2F-BB66-42AB-90C7-50CF7C2D171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E1654F1-1263-407A-B1A0-B6126A9B95B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ABAD037-5D30-484B-AC42-399D8FFF68CA}"/>
              </a:ext>
            </a:extLst>
          </p:cNvPr>
          <p:cNvSpPr>
            <a:spLocks noGrp="1"/>
          </p:cNvSpPr>
          <p:nvPr>
            <p:ph type="sldNum" sz="quarter" idx="4"/>
          </p:nvPr>
        </p:nvSpPr>
        <p:spPr/>
        <p:txBody>
          <a:bodyPr/>
          <a:lstStyle/>
          <a:p>
            <a:fld id="{28B83BC3-069B-46AF-A4E6-C99928E1A4FA}" type="slidenum">
              <a:rPr lang="en-US" smtClean="0"/>
              <a:pPr/>
              <a:t>505</a:t>
            </a:fld>
            <a:endParaRPr lang="en-US" dirty="0"/>
          </a:p>
        </p:txBody>
      </p:sp>
    </p:spTree>
    <p:custDataLst>
      <p:tags r:id="rId1"/>
    </p:custDataLst>
    <p:extLst>
      <p:ext uri="{BB962C8B-B14F-4D97-AF65-F5344CB8AC3E}">
        <p14:creationId xmlns:p14="http://schemas.microsoft.com/office/powerpoint/2010/main" val="2143602305"/>
      </p:ext>
    </p:extLst>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Probability?</a:t>
            </a:r>
          </a:p>
        </p:txBody>
      </p:sp>
      <p:sp>
        <p:nvSpPr>
          <p:cNvPr id="3" name="Content Placeholder 2"/>
          <p:cNvSpPr>
            <a:spLocks noGrp="1"/>
          </p:cNvSpPr>
          <p:nvPr>
            <p:ph idx="1"/>
          </p:nvPr>
        </p:nvSpPr>
        <p:spPr/>
        <p:txBody>
          <a:bodyPr>
            <a:noAutofit/>
          </a:bodyPr>
          <a:lstStyle/>
          <a:p>
            <a:r>
              <a:rPr lang="en-US" sz="2000" b="1" dirty="0"/>
              <a:t>Probability</a:t>
            </a:r>
            <a:r>
              <a:rPr lang="en-US" sz="2000" dirty="0"/>
              <a:t> is the likelihood of an event occurring.</a:t>
            </a:r>
          </a:p>
          <a:p>
            <a:endParaRPr lang="en-US" sz="2000" dirty="0"/>
          </a:p>
          <a:p>
            <a:r>
              <a:rPr lang="en-US" sz="2000" dirty="0"/>
              <a:t>The probability of event A occurring is written as P(A).</a:t>
            </a:r>
          </a:p>
          <a:p>
            <a:endParaRPr lang="en-US" sz="2000" dirty="0"/>
          </a:p>
          <a:p>
            <a:r>
              <a:rPr lang="en-US" sz="2000" dirty="0"/>
              <a:t>Probability is a percentage between 0% and 100%. The higher the probability, the more likely the event will happen.</a:t>
            </a:r>
          </a:p>
          <a:p>
            <a:endParaRPr lang="en-US" sz="2000" dirty="0"/>
          </a:p>
          <a:p>
            <a:r>
              <a:rPr lang="en-US" sz="2000" dirty="0"/>
              <a:t>When probability is equal to 0%, it indicates that the event will take place with no chance.</a:t>
            </a:r>
          </a:p>
          <a:p>
            <a:endParaRPr lang="en-US" sz="2000" dirty="0"/>
          </a:p>
          <a:p>
            <a:r>
              <a:rPr lang="en-US" sz="2000" dirty="0"/>
              <a:t>When probability is equal to 100%, it indicates the event will definitely take place without any uncertainty.</a:t>
            </a:r>
          </a:p>
          <a:p>
            <a:endParaRPr lang="en-US" sz="2000" dirty="0"/>
          </a:p>
          <a:p>
            <a:r>
              <a:rPr lang="en-US" sz="2000" dirty="0"/>
              <a:t>Example of probability: when tossing a coin, there is 50% chance that the head lands face up and 50% chance that the head lands face down.</a:t>
            </a:r>
          </a:p>
          <a:p>
            <a:endParaRPr lang="en-US" sz="2000" dirty="0"/>
          </a:p>
        </p:txBody>
      </p:sp>
      <p:sp>
        <p:nvSpPr>
          <p:cNvPr id="9" name="Date Placeholder 8">
            <a:extLst>
              <a:ext uri="{FF2B5EF4-FFF2-40B4-BE49-F238E27FC236}">
                <a16:creationId xmlns:a16="http://schemas.microsoft.com/office/drawing/2014/main" id="{63ED8275-B835-4454-BC86-CBAA1BE1D29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CAC1729-D2FC-4DC7-9E39-6E567A05591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68EA7BD-5E8F-4182-AFBA-17B11E4AB8B0}"/>
              </a:ext>
            </a:extLst>
          </p:cNvPr>
          <p:cNvSpPr>
            <a:spLocks noGrp="1"/>
          </p:cNvSpPr>
          <p:nvPr>
            <p:ph type="sldNum" sz="quarter" idx="4"/>
          </p:nvPr>
        </p:nvSpPr>
        <p:spPr/>
        <p:txBody>
          <a:bodyPr/>
          <a:lstStyle/>
          <a:p>
            <a:fld id="{28B83BC3-069B-46AF-A4E6-C99928E1A4FA}" type="slidenum">
              <a:rPr lang="en-US" smtClean="0"/>
              <a:pPr/>
              <a:t>506</a:t>
            </a:fld>
            <a:endParaRPr lang="en-US" dirty="0"/>
          </a:p>
        </p:txBody>
      </p:sp>
    </p:spTree>
    <p:custDataLst>
      <p:tags r:id="rId1"/>
    </p:custDataLst>
    <p:extLst>
      <p:ext uri="{BB962C8B-B14F-4D97-AF65-F5344CB8AC3E}">
        <p14:creationId xmlns:p14="http://schemas.microsoft.com/office/powerpoint/2010/main" val="204311408"/>
      </p:ext>
    </p:extLst>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not occurring:</a:t>
            </a:r>
          </a:p>
          <a:p>
            <a:endParaRPr lang="en-US" dirty="0"/>
          </a:p>
          <a:p>
            <a:endParaRPr lang="en-US" dirty="0"/>
          </a:p>
          <a:p>
            <a:pPr>
              <a:buNone/>
            </a:pPr>
            <a:r>
              <a:rPr lang="en-US" dirty="0"/>
              <a:t>	</a:t>
            </a:r>
          </a:p>
          <a:p>
            <a:pPr>
              <a:buNone/>
            </a:pPr>
            <a:r>
              <a:rPr lang="en-US" i="1" dirty="0"/>
              <a:t>	</a:t>
            </a:r>
          </a:p>
          <a:p>
            <a:pPr>
              <a:buNone/>
            </a:pPr>
            <a:r>
              <a:rPr lang="en-US" i="1" dirty="0"/>
              <a:t>To be, or not to be: that is the question.</a:t>
            </a:r>
          </a:p>
          <a:p>
            <a:pPr>
              <a:buNone/>
            </a:pPr>
            <a:r>
              <a:rPr lang="en-US" i="1" dirty="0"/>
              <a:t>					William Shakespeare</a:t>
            </a:r>
          </a:p>
          <a:p>
            <a:pPr>
              <a:buNone/>
            </a:pPr>
            <a:endParaRPr lang="en-US" dirty="0"/>
          </a:p>
          <a:p>
            <a:pPr>
              <a:buNone/>
            </a:pPr>
            <a:r>
              <a:rPr lang="en-US" dirty="0"/>
              <a:t>						</a:t>
            </a:r>
          </a:p>
          <a:p>
            <a:endParaRPr lang="en-US" dirty="0"/>
          </a:p>
          <a:p>
            <a:endParaRPr lang="en-US" dirty="0"/>
          </a:p>
          <a:p>
            <a:pPr>
              <a:buNone/>
            </a:pPr>
            <a:endParaRPr lang="en-US" dirty="0"/>
          </a:p>
          <a:p>
            <a:pPr>
              <a:buNone/>
            </a:pP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158079207"/>
              </p:ext>
            </p:extLst>
          </p:nvPr>
        </p:nvGraphicFramePr>
        <p:xfrm>
          <a:off x="2438400" y="1868488"/>
          <a:ext cx="2590800" cy="984250"/>
        </p:xfrm>
        <a:graphic>
          <a:graphicData uri="http://schemas.openxmlformats.org/presentationml/2006/ole">
            <mc:AlternateContent xmlns:mc="http://schemas.openxmlformats.org/markup-compatibility/2006">
              <mc:Choice xmlns:v="urn:schemas-microsoft-com:vml" Requires="v">
                <p:oleObj name="Equation" r:id="rId4" imgW="1002960" imgH="380880" progId="Equation.3">
                  <p:embed/>
                </p:oleObj>
              </mc:Choice>
              <mc:Fallback>
                <p:oleObj name="Equation" r:id="rId4" imgW="1002960" imgH="380880" progId="Equation.3">
                  <p:embed/>
                  <p:pic>
                    <p:nvPicPr>
                      <p:cNvPr id="5" name="Object 4"/>
                      <p:cNvPicPr>
                        <a:picLocks noChangeAspect="1" noChangeArrowheads="1"/>
                      </p:cNvPicPr>
                      <p:nvPr/>
                    </p:nvPicPr>
                    <p:blipFill>
                      <a:blip r:embed="rId5"/>
                      <a:srcRect/>
                      <a:stretch>
                        <a:fillRect/>
                      </a:stretch>
                    </p:blipFill>
                    <p:spPr bwMode="auto">
                      <a:xfrm>
                        <a:off x="2438400" y="1868488"/>
                        <a:ext cx="2590800" cy="98425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FB519FF3-4321-402C-BE30-C2F3AB45009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CA78A96-2960-4B9B-BE00-759D63684CA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3BC4C9F-3A82-44A4-BE0D-F953BE76A808}"/>
              </a:ext>
            </a:extLst>
          </p:cNvPr>
          <p:cNvSpPr>
            <a:spLocks noGrp="1"/>
          </p:cNvSpPr>
          <p:nvPr>
            <p:ph type="sldNum" sz="quarter" idx="4"/>
          </p:nvPr>
        </p:nvSpPr>
        <p:spPr/>
        <p:txBody>
          <a:bodyPr/>
          <a:lstStyle/>
          <a:p>
            <a:fld id="{28B83BC3-069B-46AF-A4E6-C99928E1A4FA}" type="slidenum">
              <a:rPr lang="en-US" smtClean="0"/>
              <a:pPr/>
              <a:t>507</a:t>
            </a:fld>
            <a:endParaRPr lang="en-US" dirty="0"/>
          </a:p>
        </p:txBody>
      </p:sp>
    </p:spTree>
    <p:custDataLst>
      <p:tags r:id="rId1"/>
    </p:custDataLst>
    <p:extLst>
      <p:ext uri="{BB962C8B-B14F-4D97-AF65-F5344CB8AC3E}">
        <p14:creationId xmlns:p14="http://schemas.microsoft.com/office/powerpoint/2010/main" val="2632491341"/>
      </p:ext>
    </p:extLst>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OR</a:t>
            </a:r>
            <a:r>
              <a:rPr lang="en-US" dirty="0"/>
              <a:t> B </a:t>
            </a:r>
            <a:r>
              <a:rPr lang="en-US" dirty="0">
                <a:solidFill>
                  <a:srgbClr val="FF0000"/>
                </a:solidFill>
              </a:rPr>
              <a:t>OR</a:t>
            </a:r>
            <a:r>
              <a:rPr lang="en-US" dirty="0"/>
              <a:t> both events occurring:</a:t>
            </a:r>
          </a:p>
          <a:p>
            <a:endParaRPr lang="en-US" dirty="0"/>
          </a:p>
          <a:p>
            <a:endParaRPr lang="en-US" dirty="0"/>
          </a:p>
          <a:p>
            <a:endParaRPr lang="en-US" dirty="0"/>
          </a:p>
          <a:p>
            <a:r>
              <a:rPr lang="en-US" dirty="0"/>
              <a:t>If event A and B are mutually exclusive: </a:t>
            </a:r>
          </a:p>
          <a:p>
            <a:pPr lvl="1">
              <a:buNone/>
            </a:pPr>
            <a:endParaRPr lang="en-US" sz="2400"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2512950855"/>
              </p:ext>
            </p:extLst>
          </p:nvPr>
        </p:nvGraphicFramePr>
        <p:xfrm>
          <a:off x="2362200" y="5334000"/>
          <a:ext cx="3886200" cy="518160"/>
        </p:xfrm>
        <a:graphic>
          <a:graphicData uri="http://schemas.openxmlformats.org/presentationml/2006/ole">
            <mc:AlternateContent xmlns:mc="http://schemas.openxmlformats.org/markup-compatibility/2006">
              <mc:Choice xmlns:v="urn:schemas-microsoft-com:vml" Requires="v">
                <p:oleObj name="Equation" r:id="rId4" imgW="1524000" imgH="203200" progId="Equation.3">
                  <p:embed/>
                </p:oleObj>
              </mc:Choice>
              <mc:Fallback>
                <p:oleObj name="Equation" r:id="rId4" imgW="1524000" imgH="203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5334000"/>
                        <a:ext cx="3886200" cy="518160"/>
                      </a:xfrm>
                      <a:prstGeom prst="rect">
                        <a:avLst/>
                      </a:prstGeom>
                      <a:noFill/>
                    </p:spPr>
                  </p:pic>
                </p:oleObj>
              </mc:Fallback>
            </mc:AlternateContent>
          </a:graphicData>
        </a:graphic>
      </p:graphicFrame>
      <p:graphicFrame>
        <p:nvGraphicFramePr>
          <p:cNvPr id="9219" name="Object 3"/>
          <p:cNvGraphicFramePr>
            <a:graphicFrameLocks noChangeAspect="1"/>
          </p:cNvGraphicFramePr>
          <p:nvPr>
            <p:extLst>
              <p:ext uri="{D42A27DB-BD31-4B8C-83A1-F6EECF244321}">
                <p14:modId xmlns:p14="http://schemas.microsoft.com/office/powerpoint/2010/main" val="3034701970"/>
              </p:ext>
            </p:extLst>
          </p:nvPr>
        </p:nvGraphicFramePr>
        <p:xfrm>
          <a:off x="2362200" y="2138057"/>
          <a:ext cx="5562600" cy="508307"/>
        </p:xfrm>
        <a:graphic>
          <a:graphicData uri="http://schemas.openxmlformats.org/presentationml/2006/ole">
            <mc:AlternateContent xmlns:mc="http://schemas.openxmlformats.org/markup-compatibility/2006">
              <mc:Choice xmlns:v="urn:schemas-microsoft-com:vml" Requires="v">
                <p:oleObj name="Equation" r:id="rId6" imgW="2222280" imgH="203040" progId="Equation.3">
                  <p:embed/>
                </p:oleObj>
              </mc:Choice>
              <mc:Fallback>
                <p:oleObj name="Equation" r:id="rId6" imgW="2222280" imgH="203040" progId="Equation.3">
                  <p:embed/>
                  <p:pic>
                    <p:nvPicPr>
                      <p:cNvPr id="9219" name="Object 3"/>
                      <p:cNvPicPr>
                        <a:picLocks noChangeAspect="1" noChangeArrowheads="1"/>
                      </p:cNvPicPr>
                      <p:nvPr/>
                    </p:nvPicPr>
                    <p:blipFill>
                      <a:blip r:embed="rId7"/>
                      <a:srcRect/>
                      <a:stretch>
                        <a:fillRect/>
                      </a:stretch>
                    </p:blipFill>
                    <p:spPr bwMode="auto">
                      <a:xfrm>
                        <a:off x="2362200" y="2138057"/>
                        <a:ext cx="5562600" cy="508307"/>
                      </a:xfrm>
                      <a:prstGeom prst="rect">
                        <a:avLst/>
                      </a:prstGeom>
                      <a:noFill/>
                    </p:spPr>
                  </p:pic>
                </p:oleObj>
              </mc:Fallback>
            </mc:AlternateContent>
          </a:graphicData>
        </a:graphic>
      </p:graphicFrame>
      <p:graphicFrame>
        <p:nvGraphicFramePr>
          <p:cNvPr id="9220" name="Object 4"/>
          <p:cNvGraphicFramePr>
            <a:graphicFrameLocks noChangeAspect="1"/>
          </p:cNvGraphicFramePr>
          <p:nvPr>
            <p:extLst>
              <p:ext uri="{D42A27DB-BD31-4B8C-83A1-F6EECF244321}">
                <p14:modId xmlns:p14="http://schemas.microsoft.com/office/powerpoint/2010/main" val="2759198976"/>
              </p:ext>
            </p:extLst>
          </p:nvPr>
        </p:nvGraphicFramePr>
        <p:xfrm>
          <a:off x="2362200" y="3886201"/>
          <a:ext cx="2209800" cy="535491"/>
        </p:xfrm>
        <a:graphic>
          <a:graphicData uri="http://schemas.openxmlformats.org/presentationml/2006/ole">
            <mc:AlternateContent xmlns:mc="http://schemas.openxmlformats.org/markup-compatibility/2006">
              <mc:Choice xmlns:v="urn:schemas-microsoft-com:vml" Requires="v">
                <p:oleObj name="Equation" r:id="rId8" imgW="838080" imgH="203040" progId="Equation.3">
                  <p:embed/>
                </p:oleObj>
              </mc:Choice>
              <mc:Fallback>
                <p:oleObj name="Equation" r:id="rId8" imgW="838080" imgH="203040" progId="Equation.3">
                  <p:embed/>
                  <p:pic>
                    <p:nvPicPr>
                      <p:cNvPr id="9220" name="Object 4"/>
                      <p:cNvPicPr>
                        <a:picLocks noChangeAspect="1" noChangeArrowheads="1"/>
                      </p:cNvPicPr>
                      <p:nvPr/>
                    </p:nvPicPr>
                    <p:blipFill>
                      <a:blip r:embed="rId9"/>
                      <a:srcRect/>
                      <a:stretch>
                        <a:fillRect/>
                      </a:stretch>
                    </p:blipFill>
                    <p:spPr bwMode="auto">
                      <a:xfrm>
                        <a:off x="2362200" y="3886201"/>
                        <a:ext cx="2209800" cy="535491"/>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A62F1184-79EB-4C48-861F-241233B4DA9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87CA97F-EC7A-4F01-B1D5-B8D96E56298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6DE75D4-F495-4C35-86CE-F01F28D67861}"/>
              </a:ext>
            </a:extLst>
          </p:cNvPr>
          <p:cNvSpPr>
            <a:spLocks noGrp="1"/>
          </p:cNvSpPr>
          <p:nvPr>
            <p:ph type="sldNum" sz="quarter" idx="4"/>
          </p:nvPr>
        </p:nvSpPr>
        <p:spPr/>
        <p:txBody>
          <a:bodyPr/>
          <a:lstStyle/>
          <a:p>
            <a:fld id="{28B83BC3-069B-46AF-A4E6-C99928E1A4FA}" type="slidenum">
              <a:rPr lang="en-US" smtClean="0"/>
              <a:pPr/>
              <a:t>508</a:t>
            </a:fld>
            <a:endParaRPr lang="en-US" dirty="0"/>
          </a:p>
        </p:txBody>
      </p:sp>
    </p:spTree>
    <p:custDataLst>
      <p:tags r:id="rId1"/>
    </p:custDataLst>
    <p:extLst>
      <p:ext uri="{BB962C8B-B14F-4D97-AF65-F5344CB8AC3E}">
        <p14:creationId xmlns:p14="http://schemas.microsoft.com/office/powerpoint/2010/main" val="3973663851"/>
      </p:ext>
    </p:extLst>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a:t>
            </a:r>
            <a:r>
              <a:rPr lang="en-US" dirty="0">
                <a:solidFill>
                  <a:srgbClr val="FF0000"/>
                </a:solidFill>
              </a:rPr>
              <a:t>AND</a:t>
            </a:r>
            <a:r>
              <a:rPr lang="en-US" dirty="0"/>
              <a:t> B occurring together:</a:t>
            </a:r>
          </a:p>
          <a:p>
            <a:endParaRPr lang="en-US" dirty="0"/>
          </a:p>
          <a:p>
            <a:endParaRPr lang="en-US" dirty="0"/>
          </a:p>
          <a:p>
            <a:endParaRPr lang="en-US" dirty="0"/>
          </a:p>
          <a:p>
            <a:r>
              <a:rPr lang="en-US" dirty="0"/>
              <a:t>If event A and B are independent of each other:</a:t>
            </a:r>
          </a:p>
          <a:p>
            <a:endParaRPr lang="en-US" dirty="0"/>
          </a:p>
          <a:p>
            <a:pPr>
              <a:buNone/>
            </a:pPr>
            <a:r>
              <a:rPr lang="en-US" dirty="0"/>
              <a:t>	</a:t>
            </a:r>
          </a:p>
          <a:p>
            <a:pPr>
              <a:buNone/>
            </a:pPr>
            <a:r>
              <a:rPr lang="en-US" dirty="0"/>
              <a:t>and </a:t>
            </a:r>
          </a:p>
        </p:txBody>
      </p:sp>
      <p:graphicFrame>
        <p:nvGraphicFramePr>
          <p:cNvPr id="5" name="Object 4"/>
          <p:cNvGraphicFramePr>
            <a:graphicFrameLocks noChangeAspect="1"/>
          </p:cNvGraphicFramePr>
          <p:nvPr>
            <p:extLst>
              <p:ext uri="{D42A27DB-BD31-4B8C-83A1-F6EECF244321}">
                <p14:modId xmlns:p14="http://schemas.microsoft.com/office/powerpoint/2010/main" val="540530473"/>
              </p:ext>
            </p:extLst>
          </p:nvPr>
        </p:nvGraphicFramePr>
        <p:xfrm>
          <a:off x="2362200" y="1847347"/>
          <a:ext cx="3657600" cy="514853"/>
        </p:xfrm>
        <a:graphic>
          <a:graphicData uri="http://schemas.openxmlformats.org/presentationml/2006/ole">
            <mc:AlternateContent xmlns:mc="http://schemas.openxmlformats.org/markup-compatibility/2006">
              <mc:Choice xmlns:v="urn:schemas-microsoft-com:vml" Requires="v">
                <p:oleObj name="Equation" r:id="rId4" imgW="1574800" imgH="203200" progId="Equation.3">
                  <p:embed/>
                </p:oleObj>
              </mc:Choice>
              <mc:Fallback>
                <p:oleObj name="Equation" r:id="rId4" imgW="1574800" imgH="203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847347"/>
                        <a:ext cx="3657600" cy="514853"/>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270280094"/>
              </p:ext>
            </p:extLst>
          </p:nvPr>
        </p:nvGraphicFramePr>
        <p:xfrm>
          <a:off x="2362202" y="3490732"/>
          <a:ext cx="2514599" cy="509286"/>
        </p:xfrm>
        <a:graphic>
          <a:graphicData uri="http://schemas.openxmlformats.org/presentationml/2006/ole">
            <mc:AlternateContent xmlns:mc="http://schemas.openxmlformats.org/markup-compatibility/2006">
              <mc:Choice xmlns:v="urn:schemas-microsoft-com:vml" Requires="v">
                <p:oleObj name="Equation" r:id="rId6" imgW="1002865" imgH="203112" progId="Equation.3">
                  <p:embed/>
                </p:oleObj>
              </mc:Choice>
              <mc:Fallback>
                <p:oleObj name="Equation" r:id="rId6" imgW="1002865" imgH="203112"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2" y="3490732"/>
                        <a:ext cx="2514599" cy="509286"/>
                      </a:xfrm>
                      <a:prstGeom prst="rect">
                        <a:avLst/>
                      </a:prstGeom>
                      <a:noFill/>
                    </p:spPr>
                  </p:pic>
                </p:oleObj>
              </mc:Fallback>
            </mc:AlternateContent>
          </a:graphicData>
        </a:graphic>
      </p:graphicFrame>
      <p:graphicFrame>
        <p:nvGraphicFramePr>
          <p:cNvPr id="10244" name="Object 4"/>
          <p:cNvGraphicFramePr>
            <a:graphicFrameLocks noChangeAspect="1"/>
          </p:cNvGraphicFramePr>
          <p:nvPr>
            <p:extLst>
              <p:ext uri="{D42A27DB-BD31-4B8C-83A1-F6EECF244321}">
                <p14:modId xmlns:p14="http://schemas.microsoft.com/office/powerpoint/2010/main" val="646713401"/>
              </p:ext>
            </p:extLst>
          </p:nvPr>
        </p:nvGraphicFramePr>
        <p:xfrm>
          <a:off x="2286000" y="4989607"/>
          <a:ext cx="3124200" cy="500289"/>
        </p:xfrm>
        <a:graphic>
          <a:graphicData uri="http://schemas.openxmlformats.org/presentationml/2006/ole">
            <mc:AlternateContent xmlns:mc="http://schemas.openxmlformats.org/markup-compatibility/2006">
              <mc:Choice xmlns:v="urn:schemas-microsoft-com:vml" Requires="v">
                <p:oleObj name="Equation" r:id="rId8" imgW="1384300" imgH="203200" progId="Equation.3">
                  <p:embed/>
                </p:oleObj>
              </mc:Choice>
              <mc:Fallback>
                <p:oleObj name="Equation" r:id="rId8" imgW="1384300" imgH="203200" progId="Equation.3">
                  <p:embed/>
                  <p:pic>
                    <p:nvPicPr>
                      <p:cNvPr id="1024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989607"/>
                        <a:ext cx="3124200" cy="500289"/>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D8F891F9-E452-4487-998F-E04EBBE73A91}"/>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D6D6EECD-558A-41B0-BD42-28D92B22800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46415B61-3C13-4DCF-B9E0-88BAB1A6E464}"/>
              </a:ext>
            </a:extLst>
          </p:cNvPr>
          <p:cNvSpPr>
            <a:spLocks noGrp="1"/>
          </p:cNvSpPr>
          <p:nvPr>
            <p:ph type="sldNum" sz="quarter" idx="4"/>
          </p:nvPr>
        </p:nvSpPr>
        <p:spPr/>
        <p:txBody>
          <a:bodyPr/>
          <a:lstStyle/>
          <a:p>
            <a:fld id="{28B83BC3-069B-46AF-A4E6-C99928E1A4FA}" type="slidenum">
              <a:rPr lang="en-US" smtClean="0"/>
              <a:pPr/>
              <a:t>509</a:t>
            </a:fld>
            <a:endParaRPr lang="en-US" dirty="0"/>
          </a:p>
        </p:txBody>
      </p:sp>
    </p:spTree>
    <p:custDataLst>
      <p:tags r:id="rId1"/>
    </p:custDataLst>
    <p:extLst>
      <p:ext uri="{BB962C8B-B14F-4D97-AF65-F5344CB8AC3E}">
        <p14:creationId xmlns:p14="http://schemas.microsoft.com/office/powerpoint/2010/main" val="3865486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Autofit/>
          </a:bodyPr>
          <a:lstStyle/>
          <a:p>
            <a:r>
              <a:rPr lang="en-US" dirty="0"/>
              <a:t>The </a:t>
            </a:r>
            <a:r>
              <a:rPr lang="en-US" b="1" dirty="0"/>
              <a:t>Yellow Belt </a:t>
            </a:r>
            <a:r>
              <a:rPr lang="en-US" dirty="0"/>
              <a:t>(YB) understands the basic objectives and methods of a Six Sigma project.</a:t>
            </a:r>
          </a:p>
          <a:p>
            <a:pPr marL="114300" indent="0">
              <a:buNone/>
            </a:pPr>
            <a:endParaRPr lang="en-US" dirty="0"/>
          </a:p>
          <a:p>
            <a:r>
              <a:rPr lang="en-US" dirty="0"/>
              <a:t>YB has an elementary understanding about what other Six Sigma Belts (GB, BB, MBB) are doing to help them succeed.</a:t>
            </a:r>
          </a:p>
          <a:p>
            <a:pPr marL="114300" indent="0">
              <a:buNone/>
            </a:pPr>
            <a:endParaRPr lang="en-US" dirty="0"/>
          </a:p>
          <a:p>
            <a:r>
              <a:rPr lang="en-US" dirty="0"/>
              <a:t>In a Six Sigma project, YB usually serves as a subject matter expert regarding some aspects of the process or project.</a:t>
            </a:r>
          </a:p>
          <a:p>
            <a:pPr marL="114300" indent="0">
              <a:buNone/>
            </a:pPr>
            <a:endParaRPr lang="en-US" dirty="0"/>
          </a:p>
          <a:p>
            <a:r>
              <a:rPr lang="en-US" dirty="0"/>
              <a:t>Supervisors, managers, directors, and sometimes executives are usually trained at the YB level. </a:t>
            </a:r>
          </a:p>
        </p:txBody>
      </p:sp>
      <p:sp>
        <p:nvSpPr>
          <p:cNvPr id="7" name="Date Placeholder 6">
            <a:extLst>
              <a:ext uri="{FF2B5EF4-FFF2-40B4-BE49-F238E27FC236}">
                <a16:creationId xmlns:a16="http://schemas.microsoft.com/office/drawing/2014/main" id="{758BAA0C-A0EF-496E-A258-B4B71C37376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34EF4E2-9135-4D6A-B595-66741578AC5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FD210D5-D6CE-4F69-ADCF-9E1E738471A9}"/>
              </a:ext>
            </a:extLst>
          </p:cNvPr>
          <p:cNvSpPr>
            <a:spLocks noGrp="1"/>
          </p:cNvSpPr>
          <p:nvPr>
            <p:ph type="sldNum" sz="quarter" idx="4"/>
          </p:nvPr>
        </p:nvSpPr>
        <p:spPr/>
        <p:txBody>
          <a:bodyPr/>
          <a:lstStyle/>
          <a:p>
            <a:fld id="{28B83BC3-069B-46AF-A4E6-C99928E1A4FA}" type="slidenum">
              <a:rPr lang="en-US" smtClean="0"/>
              <a:pPr/>
              <a:t>51</a:t>
            </a:fld>
            <a:endParaRPr lang="en-US" dirty="0"/>
          </a:p>
        </p:txBody>
      </p:sp>
    </p:spTree>
    <p:custDataLst>
      <p:tags r:id="rId1"/>
    </p:custDataLst>
    <p:extLst>
      <p:ext uri="{BB962C8B-B14F-4D97-AF65-F5344CB8AC3E}">
        <p14:creationId xmlns:p14="http://schemas.microsoft.com/office/powerpoint/2010/main" val="3696762011"/>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Property</a:t>
            </a:r>
          </a:p>
        </p:txBody>
      </p:sp>
      <p:sp>
        <p:nvSpPr>
          <p:cNvPr id="3" name="Content Placeholder 2"/>
          <p:cNvSpPr>
            <a:spLocks noGrp="1"/>
          </p:cNvSpPr>
          <p:nvPr>
            <p:ph idx="1"/>
          </p:nvPr>
        </p:nvSpPr>
        <p:spPr/>
        <p:txBody>
          <a:bodyPr>
            <a:normAutofit/>
          </a:bodyPr>
          <a:lstStyle/>
          <a:p>
            <a:r>
              <a:rPr lang="en-US" dirty="0"/>
              <a:t>The probability of event A occurring </a:t>
            </a:r>
            <a:r>
              <a:rPr lang="en-US" dirty="0">
                <a:solidFill>
                  <a:srgbClr val="FF0000"/>
                </a:solidFill>
              </a:rPr>
              <a:t>given</a:t>
            </a:r>
            <a:r>
              <a:rPr lang="en-US" dirty="0"/>
              <a:t> event B taking place: </a:t>
            </a:r>
          </a:p>
        </p:txBody>
      </p:sp>
      <p:grpSp>
        <p:nvGrpSpPr>
          <p:cNvPr id="8" name="Group 7"/>
          <p:cNvGrpSpPr/>
          <p:nvPr/>
        </p:nvGrpSpPr>
        <p:grpSpPr>
          <a:xfrm>
            <a:off x="2362200" y="2286000"/>
            <a:ext cx="6019800" cy="990600"/>
            <a:chOff x="990599" y="2895600"/>
            <a:chExt cx="6135689" cy="1066800"/>
          </a:xfrm>
        </p:grpSpPr>
        <p:graphicFrame>
          <p:nvGraphicFramePr>
            <p:cNvPr id="5" name="Object 4"/>
            <p:cNvGraphicFramePr>
              <a:graphicFrameLocks noChangeAspect="1"/>
            </p:cNvGraphicFramePr>
            <p:nvPr/>
          </p:nvGraphicFramePr>
          <p:xfrm>
            <a:off x="990599" y="2895600"/>
            <a:ext cx="3265055" cy="1066800"/>
          </p:xfrm>
          <a:graphic>
            <a:graphicData uri="http://schemas.openxmlformats.org/presentationml/2006/ole">
              <mc:AlternateContent xmlns:mc="http://schemas.openxmlformats.org/markup-compatibility/2006">
                <mc:Choice xmlns:v="urn:schemas-microsoft-com:vml" Requires="v">
                  <p:oleObj name="Equation" r:id="rId4" imgW="1282700" imgH="419100" progId="Equation.3">
                    <p:embed/>
                  </p:oleObj>
                </mc:Choice>
                <mc:Fallback>
                  <p:oleObj name="Equation" r:id="rId4" imgW="1282700" imgH="419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99" y="2895600"/>
                          <a:ext cx="326505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413827" y="3198168"/>
              <a:ext cx="1066800" cy="497178"/>
            </a:xfrm>
            <a:prstGeom prst="rect">
              <a:avLst/>
            </a:prstGeom>
            <a:noFill/>
          </p:spPr>
          <p:txBody>
            <a:bodyPr wrap="square" rtlCol="0">
              <a:spAutoFit/>
            </a:bodyPr>
            <a:lstStyle/>
            <a:p>
              <a:r>
                <a:rPr lang="en-US" sz="2400" dirty="0"/>
                <a:t>where</a:t>
              </a:r>
            </a:p>
          </p:txBody>
        </p:sp>
        <p:graphicFrame>
          <p:nvGraphicFramePr>
            <p:cNvPr id="11267" name="Object 3"/>
            <p:cNvGraphicFramePr>
              <a:graphicFrameLocks noChangeAspect="1"/>
            </p:cNvGraphicFramePr>
            <p:nvPr/>
          </p:nvGraphicFramePr>
          <p:xfrm>
            <a:off x="5638800" y="3170238"/>
            <a:ext cx="1487488" cy="517525"/>
          </p:xfrm>
          <a:graphic>
            <a:graphicData uri="http://schemas.openxmlformats.org/presentationml/2006/ole">
              <mc:AlternateContent xmlns:mc="http://schemas.openxmlformats.org/markup-compatibility/2006">
                <mc:Choice xmlns:v="urn:schemas-microsoft-com:vml" Requires="v">
                  <p:oleObj name="Equation" r:id="rId6" imgW="583947" imgH="203112" progId="Equation.3">
                    <p:embed/>
                  </p:oleObj>
                </mc:Choice>
                <mc:Fallback>
                  <p:oleObj name="Equation" r:id="rId6" imgW="583947" imgH="203112" progId="Equation.3">
                    <p:embed/>
                    <p:pic>
                      <p:nvPicPr>
                        <p:cNvPr id="112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3170238"/>
                          <a:ext cx="1487488" cy="517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2" name="Date Placeholder 11">
            <a:extLst>
              <a:ext uri="{FF2B5EF4-FFF2-40B4-BE49-F238E27FC236}">
                <a16:creationId xmlns:a16="http://schemas.microsoft.com/office/drawing/2014/main" id="{15A33847-E753-4E5A-98AF-27528D0324EC}"/>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F83D20F5-E518-4629-A85E-5C53653C9AF4}"/>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B7DFACC2-5E54-4F15-A718-E34047C5216E}"/>
              </a:ext>
            </a:extLst>
          </p:cNvPr>
          <p:cNvSpPr>
            <a:spLocks noGrp="1"/>
          </p:cNvSpPr>
          <p:nvPr>
            <p:ph type="sldNum" sz="quarter" idx="4"/>
          </p:nvPr>
        </p:nvSpPr>
        <p:spPr/>
        <p:txBody>
          <a:bodyPr/>
          <a:lstStyle/>
          <a:p>
            <a:fld id="{28B83BC3-069B-46AF-A4E6-C99928E1A4FA}" type="slidenum">
              <a:rPr lang="en-US" smtClean="0"/>
              <a:pPr/>
              <a:t>510</a:t>
            </a:fld>
            <a:endParaRPr lang="en-US" dirty="0"/>
          </a:p>
        </p:txBody>
      </p:sp>
    </p:spTree>
    <p:custDataLst>
      <p:tags r:id="rId1"/>
    </p:custDataLst>
    <p:extLst>
      <p:ext uri="{BB962C8B-B14F-4D97-AF65-F5344CB8AC3E}">
        <p14:creationId xmlns:p14="http://schemas.microsoft.com/office/powerpoint/2010/main" val="94156032"/>
      </p:ext>
    </p:extLst>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Distribution?</a:t>
            </a:r>
          </a:p>
        </p:txBody>
      </p:sp>
      <p:sp>
        <p:nvSpPr>
          <p:cNvPr id="3" name="Content Placeholder 2"/>
          <p:cNvSpPr>
            <a:spLocks noGrp="1"/>
          </p:cNvSpPr>
          <p:nvPr>
            <p:ph idx="1"/>
          </p:nvPr>
        </p:nvSpPr>
        <p:spPr/>
        <p:txBody>
          <a:bodyPr>
            <a:normAutofit/>
          </a:bodyPr>
          <a:lstStyle/>
          <a:p>
            <a:r>
              <a:rPr lang="en-US" b="1" dirty="0"/>
              <a:t>Distribution</a:t>
            </a:r>
            <a:r>
              <a:rPr lang="en-US" dirty="0"/>
              <a:t> (or probability distribution) describes the range of possible events and the possibility of each event occurring.</a:t>
            </a:r>
          </a:p>
          <a:p>
            <a:endParaRPr lang="en-US" dirty="0"/>
          </a:p>
          <a:p>
            <a:r>
              <a:rPr lang="en-US" dirty="0"/>
              <a:t>In statistical terms, distribution is the probability of each possible value of a random variable when the variable is discrete, or the probability of a value falling in a specific interval when the variable is continuous.</a:t>
            </a:r>
          </a:p>
        </p:txBody>
      </p:sp>
      <p:sp>
        <p:nvSpPr>
          <p:cNvPr id="9" name="Date Placeholder 8">
            <a:extLst>
              <a:ext uri="{FF2B5EF4-FFF2-40B4-BE49-F238E27FC236}">
                <a16:creationId xmlns:a16="http://schemas.microsoft.com/office/drawing/2014/main" id="{CC56D1C7-F0F1-4988-8559-1EC7EB15FE2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026C408-9969-4009-8B8F-77A4347F06A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ED70AC8-3465-47B5-8B7C-D1DD500BEA9B}"/>
              </a:ext>
            </a:extLst>
          </p:cNvPr>
          <p:cNvSpPr>
            <a:spLocks noGrp="1"/>
          </p:cNvSpPr>
          <p:nvPr>
            <p:ph type="sldNum" sz="quarter" idx="4"/>
          </p:nvPr>
        </p:nvSpPr>
        <p:spPr/>
        <p:txBody>
          <a:bodyPr/>
          <a:lstStyle/>
          <a:p>
            <a:fld id="{28B83BC3-069B-46AF-A4E6-C99928E1A4FA}" type="slidenum">
              <a:rPr lang="en-US" smtClean="0"/>
              <a:pPr/>
              <a:t>511</a:t>
            </a:fld>
            <a:endParaRPr lang="en-US" dirty="0"/>
          </a:p>
        </p:txBody>
      </p:sp>
    </p:spTree>
    <p:custDataLst>
      <p:tags r:id="rId1"/>
    </p:custDataLst>
    <p:extLst>
      <p:ext uri="{BB962C8B-B14F-4D97-AF65-F5344CB8AC3E}">
        <p14:creationId xmlns:p14="http://schemas.microsoft.com/office/powerpoint/2010/main" val="436742480"/>
      </p:ext>
    </p:extLst>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Mass Function</a:t>
            </a:r>
          </a:p>
        </p:txBody>
      </p:sp>
      <p:sp>
        <p:nvSpPr>
          <p:cNvPr id="3" name="Content Placeholder 2"/>
          <p:cNvSpPr>
            <a:spLocks noGrp="1"/>
          </p:cNvSpPr>
          <p:nvPr>
            <p:ph idx="1"/>
          </p:nvPr>
        </p:nvSpPr>
        <p:spPr/>
        <p:txBody>
          <a:bodyPr>
            <a:normAutofit/>
          </a:bodyPr>
          <a:lstStyle/>
          <a:p>
            <a:r>
              <a:rPr lang="en-US" b="1" dirty="0"/>
              <a:t>PMF</a:t>
            </a:r>
            <a:r>
              <a:rPr lang="en-US" dirty="0"/>
              <a:t> (Probability Mass Function) is a function describing the probability of a discrete random variable equal to a particular value.</a:t>
            </a:r>
          </a:p>
          <a:p>
            <a:r>
              <a:rPr lang="en-US" dirty="0"/>
              <a:t>Here is the probability mass function chart for a fair die.</a:t>
            </a:r>
          </a:p>
        </p:txBody>
      </p:sp>
      <p:pic>
        <p:nvPicPr>
          <p:cNvPr id="12291" name="Picture 3"/>
          <p:cNvPicPr>
            <a:picLocks noChangeAspect="1" noChangeArrowheads="1"/>
          </p:cNvPicPr>
          <p:nvPr/>
        </p:nvPicPr>
        <p:blipFill>
          <a:blip r:embed="rId4" cstate="print">
            <a:duotone>
              <a:schemeClr val="accent1">
                <a:shade val="45000"/>
                <a:satMod val="135000"/>
              </a:schemeClr>
              <a:prstClr val="white"/>
            </a:duotone>
          </a:blip>
          <a:srcRect/>
          <a:stretch>
            <a:fillRect/>
          </a:stretch>
        </p:blipFill>
        <p:spPr bwMode="auto">
          <a:xfrm>
            <a:off x="3078053" y="2743200"/>
            <a:ext cx="5223094" cy="327660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849ED910-B7D9-449D-9DF2-138E026906C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B287295-9B63-4CD9-A1D8-358D78DBE3C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102CAC5-F510-46DE-9E93-5CC6CCFD372C}"/>
              </a:ext>
            </a:extLst>
          </p:cNvPr>
          <p:cNvSpPr>
            <a:spLocks noGrp="1"/>
          </p:cNvSpPr>
          <p:nvPr>
            <p:ph type="sldNum" sz="quarter" idx="4"/>
          </p:nvPr>
        </p:nvSpPr>
        <p:spPr/>
        <p:txBody>
          <a:bodyPr/>
          <a:lstStyle/>
          <a:p>
            <a:fld id="{28B83BC3-069B-46AF-A4E6-C99928E1A4FA}" type="slidenum">
              <a:rPr lang="en-US" smtClean="0"/>
              <a:pPr/>
              <a:t>512</a:t>
            </a:fld>
            <a:endParaRPr lang="en-US" dirty="0"/>
          </a:p>
        </p:txBody>
      </p:sp>
    </p:spTree>
    <p:custDataLst>
      <p:tags r:id="rId1"/>
    </p:custDataLst>
    <p:extLst>
      <p:ext uri="{BB962C8B-B14F-4D97-AF65-F5344CB8AC3E}">
        <p14:creationId xmlns:p14="http://schemas.microsoft.com/office/powerpoint/2010/main" val="2625370100"/>
      </p:ext>
    </p:extLst>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Probability Density Function</a:t>
            </a:r>
          </a:p>
        </p:txBody>
      </p:sp>
      <p:sp>
        <p:nvSpPr>
          <p:cNvPr id="3" name="Content Placeholder 2"/>
          <p:cNvSpPr>
            <a:spLocks noGrp="1"/>
          </p:cNvSpPr>
          <p:nvPr>
            <p:ph idx="1"/>
          </p:nvPr>
        </p:nvSpPr>
        <p:spPr/>
        <p:txBody>
          <a:bodyPr>
            <a:normAutofit/>
          </a:bodyPr>
          <a:lstStyle/>
          <a:p>
            <a:r>
              <a:rPr lang="en-US" b="1" dirty="0"/>
              <a:t>PDF (Probability Density Function) </a:t>
            </a:r>
            <a:r>
              <a:rPr lang="en-US" dirty="0"/>
              <a:t>is a function used to retrieve the probability of a continuous random variable falling within a particular interval.</a:t>
            </a:r>
          </a:p>
          <a:p>
            <a:r>
              <a:rPr lang="en-US" dirty="0"/>
              <a:t>The probability of a variable falling within a particular region is the integral of the probability density function over the region.</a:t>
            </a:r>
          </a:p>
          <a:p>
            <a:r>
              <a:rPr lang="en-US" dirty="0"/>
              <a:t>Here is the probability density function chart of a standard normal distribution.</a:t>
            </a:r>
          </a:p>
          <a:p>
            <a:endParaRPr lang="en-US" dirty="0"/>
          </a:p>
        </p:txBody>
      </p:sp>
      <p:pic>
        <p:nvPicPr>
          <p:cNvPr id="13314" name="Picture 2"/>
          <p:cNvPicPr>
            <a:picLocks noChangeAspect="1" noChangeArrowheads="1"/>
          </p:cNvPicPr>
          <p:nvPr/>
        </p:nvPicPr>
        <p:blipFill>
          <a:blip r:embed="rId4" cstate="print">
            <a:duotone>
              <a:schemeClr val="accent2">
                <a:shade val="45000"/>
                <a:satMod val="135000"/>
              </a:schemeClr>
              <a:prstClr val="white"/>
            </a:duotone>
          </a:blip>
          <a:srcRect/>
          <a:stretch>
            <a:fillRect/>
          </a:stretch>
        </p:blipFill>
        <p:spPr bwMode="auto">
          <a:xfrm>
            <a:off x="3519175" y="3755571"/>
            <a:ext cx="4340849" cy="2667000"/>
          </a:xfrm>
          <a:prstGeom prst="rect">
            <a:avLst/>
          </a:prstGeom>
          <a:noFill/>
          <a:ln w="9525">
            <a:solidFill>
              <a:schemeClr val="bg1">
                <a:lumMod val="75000"/>
              </a:schemeClr>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A4513330-22C8-42EE-94BE-2DC48A1A7EE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87CE2D9-3314-45B0-8082-C6DEECDD8FF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F1888F-7014-4AF8-B1A1-849A0A33E4BB}"/>
              </a:ext>
            </a:extLst>
          </p:cNvPr>
          <p:cNvSpPr>
            <a:spLocks noGrp="1"/>
          </p:cNvSpPr>
          <p:nvPr>
            <p:ph type="sldNum" sz="quarter" idx="4"/>
          </p:nvPr>
        </p:nvSpPr>
        <p:spPr/>
        <p:txBody>
          <a:bodyPr/>
          <a:lstStyle/>
          <a:p>
            <a:fld id="{28B83BC3-069B-46AF-A4E6-C99928E1A4FA}" type="slidenum">
              <a:rPr lang="en-US" smtClean="0"/>
              <a:pPr/>
              <a:t>513</a:t>
            </a:fld>
            <a:endParaRPr lang="en-US" dirty="0"/>
          </a:p>
        </p:txBody>
      </p:sp>
    </p:spTree>
    <p:custDataLst>
      <p:tags r:id="rId1"/>
    </p:custDataLst>
    <p:extLst>
      <p:ext uri="{BB962C8B-B14F-4D97-AF65-F5344CB8AC3E}">
        <p14:creationId xmlns:p14="http://schemas.microsoft.com/office/powerpoint/2010/main" val="4255226604"/>
      </p:ext>
    </p:extLst>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Distribution</a:t>
            </a:r>
          </a:p>
        </p:txBody>
      </p:sp>
      <p:sp>
        <p:nvSpPr>
          <p:cNvPr id="3" name="Content Placeholder 2"/>
          <p:cNvSpPr>
            <a:spLocks noGrp="1"/>
          </p:cNvSpPr>
          <p:nvPr>
            <p:ph idx="1"/>
          </p:nvPr>
        </p:nvSpPr>
        <p:spPr/>
        <p:txBody>
          <a:bodyPr>
            <a:normAutofit lnSpcReduction="10000"/>
          </a:bodyPr>
          <a:lstStyle/>
          <a:p>
            <a:r>
              <a:rPr lang="en-US" dirty="0"/>
              <a:t>Distributions capture the most basic features of data</a:t>
            </a:r>
          </a:p>
          <a:p>
            <a:pPr lvl="1"/>
            <a:endParaRPr lang="en-US" sz="2400" dirty="0"/>
          </a:p>
          <a:p>
            <a:pPr lvl="1"/>
            <a:r>
              <a:rPr lang="en-US" sz="2400" dirty="0"/>
              <a:t>Shape</a:t>
            </a:r>
          </a:p>
          <a:p>
            <a:pPr lvl="2"/>
            <a:r>
              <a:rPr lang="en-US" sz="2200" dirty="0"/>
              <a:t>Which distribution family may the data belong to?</a:t>
            </a:r>
          </a:p>
          <a:p>
            <a:pPr lvl="2"/>
            <a:r>
              <a:rPr lang="en-US" sz="2200" dirty="0"/>
              <a:t>Is the data symmetric? </a:t>
            </a:r>
          </a:p>
          <a:p>
            <a:pPr lvl="2"/>
            <a:r>
              <a:rPr lang="en-US" sz="2200" dirty="0"/>
              <a:t>Are the tails of the data flat?</a:t>
            </a:r>
          </a:p>
          <a:p>
            <a:pPr lvl="1"/>
            <a:endParaRPr lang="en-US" sz="2400" dirty="0"/>
          </a:p>
          <a:p>
            <a:pPr lvl="1"/>
            <a:r>
              <a:rPr lang="en-US" sz="2400" dirty="0"/>
              <a:t>Center</a:t>
            </a:r>
          </a:p>
          <a:p>
            <a:pPr lvl="2"/>
            <a:r>
              <a:rPr lang="en-US" sz="2200" dirty="0"/>
              <a:t>Where is the midpoint of the data?</a:t>
            </a:r>
          </a:p>
          <a:p>
            <a:pPr lvl="1"/>
            <a:endParaRPr lang="en-US" sz="2400" dirty="0"/>
          </a:p>
          <a:p>
            <a:pPr lvl="1"/>
            <a:r>
              <a:rPr lang="en-US" sz="2400" dirty="0"/>
              <a:t>Scale</a:t>
            </a:r>
          </a:p>
          <a:p>
            <a:pPr lvl="2"/>
            <a:r>
              <a:rPr lang="en-US" sz="2200" dirty="0"/>
              <a:t>What is the range of data? </a:t>
            </a:r>
          </a:p>
        </p:txBody>
      </p:sp>
      <p:sp>
        <p:nvSpPr>
          <p:cNvPr id="9" name="Date Placeholder 8">
            <a:extLst>
              <a:ext uri="{FF2B5EF4-FFF2-40B4-BE49-F238E27FC236}">
                <a16:creationId xmlns:a16="http://schemas.microsoft.com/office/drawing/2014/main" id="{EBBB03D8-5B14-4A0F-9765-BF876451F06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CDD61D8-50B3-42D7-AFFC-7370418C934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2FB329-FF2B-4424-8F86-4D4489D30951}"/>
              </a:ext>
            </a:extLst>
          </p:cNvPr>
          <p:cNvSpPr>
            <a:spLocks noGrp="1"/>
          </p:cNvSpPr>
          <p:nvPr>
            <p:ph type="sldNum" sz="quarter" idx="4"/>
          </p:nvPr>
        </p:nvSpPr>
        <p:spPr/>
        <p:txBody>
          <a:bodyPr/>
          <a:lstStyle/>
          <a:p>
            <a:fld id="{28B83BC3-069B-46AF-A4E6-C99928E1A4FA}" type="slidenum">
              <a:rPr lang="en-US" smtClean="0"/>
              <a:pPr/>
              <a:t>514</a:t>
            </a:fld>
            <a:endParaRPr lang="en-US" dirty="0"/>
          </a:p>
        </p:txBody>
      </p:sp>
    </p:spTree>
    <p:custDataLst>
      <p:tags r:id="rId1"/>
    </p:custDataLst>
    <p:extLst>
      <p:ext uri="{BB962C8B-B14F-4D97-AF65-F5344CB8AC3E}">
        <p14:creationId xmlns:p14="http://schemas.microsoft.com/office/powerpoint/2010/main" val="2965515140"/>
      </p:ext>
    </p:extLst>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Measures of Skewness and Kurtosis</a:t>
            </a:r>
          </a:p>
        </p:txBody>
      </p:sp>
      <p:sp>
        <p:nvSpPr>
          <p:cNvPr id="3" name="Content Placeholder 2"/>
          <p:cNvSpPr>
            <a:spLocks noGrp="1"/>
          </p:cNvSpPr>
          <p:nvPr>
            <p:ph idx="1"/>
          </p:nvPr>
        </p:nvSpPr>
        <p:spPr/>
        <p:txBody>
          <a:bodyPr>
            <a:normAutofit/>
          </a:bodyPr>
          <a:lstStyle/>
          <a:p>
            <a:r>
              <a:rPr lang="en-US" dirty="0"/>
              <a:t>The shape, center (i.e., location), and scale (i.e., variability) are three basic data characteristics that probability distributions capture.</a:t>
            </a:r>
          </a:p>
          <a:p>
            <a:endParaRPr lang="en-US" dirty="0"/>
          </a:p>
          <a:p>
            <a:r>
              <a:rPr lang="en-US" dirty="0"/>
              <a:t>Skewness and kurtosis are the two more advanced characteristics of the probability distribution.</a:t>
            </a:r>
          </a:p>
          <a:p>
            <a:endParaRPr lang="en-US" dirty="0"/>
          </a:p>
          <a:p>
            <a:endParaRPr lang="en-US" dirty="0"/>
          </a:p>
        </p:txBody>
      </p:sp>
      <p:sp>
        <p:nvSpPr>
          <p:cNvPr id="9" name="Date Placeholder 8">
            <a:extLst>
              <a:ext uri="{FF2B5EF4-FFF2-40B4-BE49-F238E27FC236}">
                <a16:creationId xmlns:a16="http://schemas.microsoft.com/office/drawing/2014/main" id="{99B2DA2E-27DA-4CAF-BE0C-B865DC10215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DC3F90E-1527-494E-BE69-64E6CF97EF0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871548B-877D-42A0-B913-2941243C8D3D}"/>
              </a:ext>
            </a:extLst>
          </p:cNvPr>
          <p:cNvSpPr>
            <a:spLocks noGrp="1"/>
          </p:cNvSpPr>
          <p:nvPr>
            <p:ph type="sldNum" sz="quarter" idx="4"/>
          </p:nvPr>
        </p:nvSpPr>
        <p:spPr/>
        <p:txBody>
          <a:bodyPr/>
          <a:lstStyle/>
          <a:p>
            <a:fld id="{28B83BC3-069B-46AF-A4E6-C99928E1A4FA}" type="slidenum">
              <a:rPr lang="en-US" smtClean="0"/>
              <a:pPr/>
              <a:t>515</a:t>
            </a:fld>
            <a:endParaRPr lang="en-US" dirty="0"/>
          </a:p>
        </p:txBody>
      </p:sp>
    </p:spTree>
    <p:custDataLst>
      <p:tags r:id="rId1"/>
    </p:custDataLst>
    <p:extLst>
      <p:ext uri="{BB962C8B-B14F-4D97-AF65-F5344CB8AC3E}">
        <p14:creationId xmlns:p14="http://schemas.microsoft.com/office/powerpoint/2010/main" val="2365983734"/>
      </p:ext>
    </p:extLst>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Skewness</a:t>
            </a:r>
            <a:r>
              <a:rPr lang="en-US" dirty="0"/>
              <a:t> is a measure of the asymmetry degree of the probability distribution.</a:t>
            </a:r>
          </a:p>
          <a:p>
            <a:pPr marL="342900" lvl="1">
              <a:buClr>
                <a:schemeClr val="accent1"/>
              </a:buClr>
            </a:pPr>
            <a:r>
              <a:rPr lang="en-US" dirty="0"/>
              <a:t>The mathematical definition of the skewness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114300" lvl="1" indent="0">
              <a:buClr>
                <a:schemeClr val="accent1"/>
              </a:buClr>
              <a:buNone/>
            </a:pPr>
            <a:r>
              <a:rPr lang="en-US" dirty="0"/>
              <a:t>     </a:t>
            </a:r>
          </a:p>
          <a:p>
            <a:r>
              <a:rPr lang="en-US" dirty="0"/>
              <a:t>The skewness of a normal distribution is zero.</a:t>
            </a:r>
          </a:p>
          <a:p>
            <a:r>
              <a:rPr lang="en-US" dirty="0"/>
              <a:t>When the distribution looks symmetric to the left side and the right side of the center point, the skewness is close to zero.</a:t>
            </a:r>
          </a:p>
          <a:p>
            <a:r>
              <a:rPr lang="en-US" dirty="0"/>
              <a:t>Potential causes of skewness:</a:t>
            </a:r>
          </a:p>
          <a:p>
            <a:pPr lvl="1"/>
            <a:r>
              <a:rPr lang="en-US" dirty="0"/>
              <a:t>Extreme values exist in the data</a:t>
            </a:r>
          </a:p>
          <a:p>
            <a:pPr lvl="1"/>
            <a:r>
              <a:rPr lang="en-US" dirty="0"/>
              <a:t>Data have a lower or higher bound.</a:t>
            </a:r>
          </a:p>
        </p:txBody>
      </p:sp>
      <p:grpSp>
        <p:nvGrpSpPr>
          <p:cNvPr id="8" name="Group 7"/>
          <p:cNvGrpSpPr/>
          <p:nvPr/>
        </p:nvGrpSpPr>
        <p:grpSpPr>
          <a:xfrm>
            <a:off x="2024173" y="2438400"/>
            <a:ext cx="7330853" cy="1388477"/>
            <a:chOff x="685800" y="2286000"/>
            <a:chExt cx="7330853" cy="1388477"/>
          </a:xfrm>
        </p:grpSpPr>
        <p:pic>
          <p:nvPicPr>
            <p:cNvPr id="12697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6595" y="2286000"/>
              <a:ext cx="636270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685800" y="3335923"/>
              <a:ext cx="7330853" cy="338554"/>
            </a:xfrm>
            <a:prstGeom prst="rect">
              <a:avLst/>
            </a:prstGeom>
            <a:noFill/>
          </p:spPr>
          <p:txBody>
            <a:bodyPr wrap="none" rtlCol="0">
              <a:spAutoFit/>
            </a:bodyPr>
            <a:lstStyle/>
            <a:p>
              <a:pPr marL="0" lvl="1"/>
              <a:r>
                <a:rPr lang="en-US" sz="1600" dirty="0">
                  <a:latin typeface="Source Sans Pro" panose="020B0503030403020204" pitchFamily="34" charset="0"/>
                </a:rPr>
                <a:t>   </a:t>
              </a:r>
              <a:r>
                <a:rPr lang="en-US" sz="1600" dirty="0"/>
                <a:t>where µ</a:t>
              </a:r>
              <a:r>
                <a:rPr lang="en-US" sz="1600" baseline="-25000" dirty="0"/>
                <a:t>3</a:t>
              </a:r>
              <a:r>
                <a:rPr lang="en-US" sz="1600" dirty="0"/>
                <a:t> is the third moment about the mean and </a:t>
              </a:r>
              <a:r>
                <a:rPr lang="el-GR" sz="1600" dirty="0"/>
                <a:t>σ</a:t>
              </a:r>
              <a:r>
                <a:rPr lang="en-US" sz="1600" dirty="0"/>
                <a:t> is the standard deviation.</a:t>
              </a:r>
            </a:p>
          </p:txBody>
        </p:sp>
      </p:grpSp>
      <p:sp>
        <p:nvSpPr>
          <p:cNvPr id="11" name="Date Placeholder 10">
            <a:extLst>
              <a:ext uri="{FF2B5EF4-FFF2-40B4-BE49-F238E27FC236}">
                <a16:creationId xmlns:a16="http://schemas.microsoft.com/office/drawing/2014/main" id="{24F83856-21BD-4FD9-9337-75C73114287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916E7D0-BA07-4CBE-93E2-A15CFB5E94A6}"/>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156C6EE-7561-4D29-9DB7-B362CCBB2C50}"/>
              </a:ext>
            </a:extLst>
          </p:cNvPr>
          <p:cNvSpPr>
            <a:spLocks noGrp="1"/>
          </p:cNvSpPr>
          <p:nvPr>
            <p:ph type="sldNum" sz="quarter" idx="4"/>
          </p:nvPr>
        </p:nvSpPr>
        <p:spPr/>
        <p:txBody>
          <a:bodyPr/>
          <a:lstStyle/>
          <a:p>
            <a:fld id="{28B83BC3-069B-46AF-A4E6-C99928E1A4FA}" type="slidenum">
              <a:rPr lang="en-US" smtClean="0"/>
              <a:pPr/>
              <a:t>516</a:t>
            </a:fld>
            <a:endParaRPr lang="en-US" dirty="0"/>
          </a:p>
        </p:txBody>
      </p:sp>
    </p:spTree>
    <p:custDataLst>
      <p:tags r:id="rId1"/>
    </p:custDataLst>
    <p:extLst>
      <p:ext uri="{BB962C8B-B14F-4D97-AF65-F5344CB8AC3E}">
        <p14:creationId xmlns:p14="http://schemas.microsoft.com/office/powerpoint/2010/main" val="649549910"/>
      </p:ext>
    </p:extLst>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Skewness</a:t>
            </a:r>
          </a:p>
        </p:txBody>
      </p:sp>
      <p:sp>
        <p:nvSpPr>
          <p:cNvPr id="3" name="Content Placeholder 2"/>
          <p:cNvSpPr>
            <a:spLocks noGrp="1"/>
          </p:cNvSpPr>
          <p:nvPr>
            <p:ph idx="1"/>
          </p:nvPr>
        </p:nvSpPr>
        <p:spPr/>
        <p:txBody>
          <a:bodyPr>
            <a:normAutofit/>
          </a:bodyPr>
          <a:lstStyle/>
          <a:p>
            <a:r>
              <a:rPr lang="en-US" sz="2000" dirty="0"/>
              <a:t>Left Skew</a:t>
            </a:r>
          </a:p>
          <a:p>
            <a:pPr lvl="1"/>
            <a:r>
              <a:rPr lang="en-US" sz="1800" dirty="0"/>
              <a:t>Skewness &lt; 0</a:t>
            </a:r>
          </a:p>
          <a:p>
            <a:pPr lvl="1"/>
            <a:r>
              <a:rPr lang="en-US" sz="1800" dirty="0"/>
              <a:t>The left tail of the distribution is longer than the right tail.</a:t>
            </a:r>
          </a:p>
          <a:p>
            <a:endParaRPr lang="en-US" sz="1800" dirty="0"/>
          </a:p>
          <a:p>
            <a:endParaRPr lang="en-US" sz="1800" dirty="0"/>
          </a:p>
          <a:p>
            <a:endParaRPr lang="en-US" sz="1800" dirty="0"/>
          </a:p>
          <a:p>
            <a:endParaRPr lang="en-US" sz="1800" dirty="0"/>
          </a:p>
          <a:p>
            <a:endParaRPr lang="en-US" sz="1800" dirty="0"/>
          </a:p>
          <a:p>
            <a:r>
              <a:rPr lang="en-US" sz="2000" dirty="0"/>
              <a:t>Right Skew</a:t>
            </a:r>
          </a:p>
          <a:p>
            <a:pPr lvl="1"/>
            <a:r>
              <a:rPr lang="en-US" sz="1800" dirty="0"/>
              <a:t>Skewness &gt; 0</a:t>
            </a:r>
          </a:p>
          <a:p>
            <a:pPr lvl="1"/>
            <a:r>
              <a:rPr lang="en-US" sz="1800" dirty="0"/>
              <a:t>The right tail of the distribution is longer than the left tail.</a:t>
            </a:r>
          </a:p>
        </p:txBody>
      </p:sp>
      <p:grpSp>
        <p:nvGrpSpPr>
          <p:cNvPr id="22" name="Group 21"/>
          <p:cNvGrpSpPr/>
          <p:nvPr/>
        </p:nvGrpSpPr>
        <p:grpSpPr>
          <a:xfrm>
            <a:off x="2751688" y="2240280"/>
            <a:ext cx="2743200" cy="1645920"/>
            <a:chOff x="0" y="0"/>
            <a:chExt cx="7040880" cy="4114800"/>
          </a:xfrm>
        </p:grpSpPr>
        <p:grpSp>
          <p:nvGrpSpPr>
            <p:cNvPr id="23" name="Group 22"/>
            <p:cNvGrpSpPr/>
            <p:nvPr/>
          </p:nvGrpSpPr>
          <p:grpSpPr>
            <a:xfrm>
              <a:off x="0" y="0"/>
              <a:ext cx="7040880" cy="4114800"/>
              <a:chOff x="0" y="0"/>
              <a:chExt cx="7040880" cy="4114800"/>
            </a:xfrm>
            <a:scene3d>
              <a:camera prst="orthographicFront">
                <a:rot lat="0" lon="0" rev="0"/>
              </a:camera>
              <a:lightRig rig="threePt" dir="t"/>
            </a:scene3d>
          </p:grpSpPr>
          <p:cxnSp>
            <p:nvCxnSpPr>
              <p:cNvPr id="25" name="Straight Arrow Connector 24"/>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Freeform 23"/>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grpSp>
        <p:nvGrpSpPr>
          <p:cNvPr id="27" name="Group 26"/>
          <p:cNvGrpSpPr/>
          <p:nvPr/>
        </p:nvGrpSpPr>
        <p:grpSpPr>
          <a:xfrm>
            <a:off x="2759151" y="4907280"/>
            <a:ext cx="2743200" cy="1645920"/>
            <a:chOff x="0" y="0"/>
            <a:chExt cx="7040880" cy="4114800"/>
          </a:xfrm>
        </p:grpSpPr>
        <p:grpSp>
          <p:nvGrpSpPr>
            <p:cNvPr id="28" name="Group 27"/>
            <p:cNvGrpSpPr/>
            <p:nvPr/>
          </p:nvGrpSpPr>
          <p:grpSpPr>
            <a:xfrm>
              <a:off x="0" y="0"/>
              <a:ext cx="7040880" cy="4114800"/>
              <a:chOff x="0" y="0"/>
              <a:chExt cx="7040880" cy="4114800"/>
            </a:xfrm>
            <a:scene3d>
              <a:camera prst="orthographicFront">
                <a:rot lat="0" lon="0" rev="0"/>
              </a:camera>
              <a:lightRig rig="threePt" dir="t"/>
            </a:scene3d>
          </p:grpSpPr>
          <p:cxnSp>
            <p:nvCxnSpPr>
              <p:cNvPr id="30" name="Straight Arrow Connector 29"/>
              <p:cNvCxnSpPr/>
              <p:nvPr/>
            </p:nvCxnSpPr>
            <p:spPr>
              <a:xfrm flipV="1">
                <a:off x="0" y="0"/>
                <a:ext cx="19050" cy="41148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0" y="4114800"/>
                <a:ext cx="704088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9" name="Freeform 28"/>
            <p:cNvSpPr/>
            <p:nvPr/>
          </p:nvSpPr>
          <p:spPr>
            <a:xfrm>
              <a:off x="57150" y="423084"/>
              <a:ext cx="6772275" cy="3629623"/>
            </a:xfrm>
            <a:custGeom>
              <a:avLst/>
              <a:gdLst>
                <a:gd name="connsiteX0" fmla="*/ 0 w 6772275"/>
                <a:gd name="connsiteY0" fmla="*/ 3567891 h 3629623"/>
                <a:gd name="connsiteX1" fmla="*/ 1028700 w 6772275"/>
                <a:gd name="connsiteY1" fmla="*/ 15066 h 3629623"/>
                <a:gd name="connsiteX2" fmla="*/ 2552700 w 6772275"/>
                <a:gd name="connsiteY2" fmla="*/ 2320116 h 3629623"/>
                <a:gd name="connsiteX3" fmla="*/ 3219450 w 6772275"/>
                <a:gd name="connsiteY3" fmla="*/ 3063066 h 3629623"/>
                <a:gd name="connsiteX4" fmla="*/ 3924300 w 6772275"/>
                <a:gd name="connsiteY4" fmla="*/ 3367866 h 3629623"/>
                <a:gd name="connsiteX5" fmla="*/ 5305425 w 6772275"/>
                <a:gd name="connsiteY5" fmla="*/ 3577416 h 3629623"/>
                <a:gd name="connsiteX6" fmla="*/ 6515100 w 6772275"/>
                <a:gd name="connsiteY6" fmla="*/ 3625041 h 3629623"/>
                <a:gd name="connsiteX7" fmla="*/ 6772275 w 6772275"/>
                <a:gd name="connsiteY7" fmla="*/ 3625041 h 362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72275" h="3629623">
                  <a:moveTo>
                    <a:pt x="0" y="3567891"/>
                  </a:moveTo>
                  <a:cubicBezTo>
                    <a:pt x="301625" y="1895459"/>
                    <a:pt x="603250" y="223028"/>
                    <a:pt x="1028700" y="15066"/>
                  </a:cubicBezTo>
                  <a:cubicBezTo>
                    <a:pt x="1454150" y="-192896"/>
                    <a:pt x="2187575" y="1812116"/>
                    <a:pt x="2552700" y="2320116"/>
                  </a:cubicBezTo>
                  <a:cubicBezTo>
                    <a:pt x="2917825" y="2828116"/>
                    <a:pt x="2990850" y="2888441"/>
                    <a:pt x="3219450" y="3063066"/>
                  </a:cubicBezTo>
                  <a:cubicBezTo>
                    <a:pt x="3448050" y="3237691"/>
                    <a:pt x="3576638" y="3282141"/>
                    <a:pt x="3924300" y="3367866"/>
                  </a:cubicBezTo>
                  <a:cubicBezTo>
                    <a:pt x="4271962" y="3453591"/>
                    <a:pt x="4873625" y="3534554"/>
                    <a:pt x="5305425" y="3577416"/>
                  </a:cubicBezTo>
                  <a:cubicBezTo>
                    <a:pt x="5737225" y="3620278"/>
                    <a:pt x="6270625" y="3617104"/>
                    <a:pt x="6515100" y="3625041"/>
                  </a:cubicBezTo>
                  <a:cubicBezTo>
                    <a:pt x="6759575" y="3632978"/>
                    <a:pt x="6765925" y="3629009"/>
                    <a:pt x="6772275" y="3625041"/>
                  </a:cubicBezTo>
                </a:path>
              </a:pathLst>
            </a:custGeom>
            <a:ln w="31750">
              <a:solidFill>
                <a:srgbClr val="FF0000"/>
              </a:solidFill>
            </a:ln>
            <a:scene3d>
              <a:camera prst="orthographicFront">
                <a:rot lat="0" lon="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9" name="Date Placeholder 8">
            <a:extLst>
              <a:ext uri="{FF2B5EF4-FFF2-40B4-BE49-F238E27FC236}">
                <a16:creationId xmlns:a16="http://schemas.microsoft.com/office/drawing/2014/main" id="{2B487076-9AB8-487F-A298-0B07D12645E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E2A3A0-0475-4E1D-8A75-C9BF7641A04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94741F4-9A5C-491E-8270-A7A9C75C85C7}"/>
              </a:ext>
            </a:extLst>
          </p:cNvPr>
          <p:cNvSpPr>
            <a:spLocks noGrp="1"/>
          </p:cNvSpPr>
          <p:nvPr>
            <p:ph type="sldNum" sz="quarter" idx="4"/>
          </p:nvPr>
        </p:nvSpPr>
        <p:spPr/>
        <p:txBody>
          <a:bodyPr/>
          <a:lstStyle/>
          <a:p>
            <a:fld id="{28B83BC3-069B-46AF-A4E6-C99928E1A4FA}" type="slidenum">
              <a:rPr lang="en-US" smtClean="0"/>
              <a:pPr/>
              <a:t>517</a:t>
            </a:fld>
            <a:endParaRPr lang="en-US" dirty="0"/>
          </a:p>
        </p:txBody>
      </p:sp>
    </p:spTree>
    <p:custDataLst>
      <p:tags r:id="rId1"/>
    </p:custDataLst>
    <p:extLst>
      <p:ext uri="{BB962C8B-B14F-4D97-AF65-F5344CB8AC3E}">
        <p14:creationId xmlns:p14="http://schemas.microsoft.com/office/powerpoint/2010/main" val="2482841801"/>
      </p:ext>
    </p:extLst>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pPr marL="342900" lvl="1">
              <a:buClr>
                <a:schemeClr val="accent1"/>
              </a:buClr>
            </a:pPr>
            <a:r>
              <a:rPr lang="en-US" b="1" dirty="0"/>
              <a:t>Kurtosis</a:t>
            </a:r>
            <a:r>
              <a:rPr lang="en-US" dirty="0"/>
              <a:t> is a measure of the peakedness of the probability distribution.</a:t>
            </a:r>
          </a:p>
          <a:p>
            <a:pPr marL="342900" lvl="1">
              <a:buClr>
                <a:schemeClr val="accent1"/>
              </a:buClr>
            </a:pPr>
            <a:r>
              <a:rPr lang="en-US" dirty="0"/>
              <a:t>The mathematical definition of the excess kurtosis is </a:t>
            </a:r>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endParaRPr lang="en-US" dirty="0"/>
          </a:p>
          <a:p>
            <a:pPr marL="342900" lvl="1">
              <a:buClr>
                <a:schemeClr val="accent1"/>
              </a:buClr>
            </a:pPr>
            <a:r>
              <a:rPr lang="en-US" dirty="0"/>
              <a:t>The kurtosis of a normal distribution is zero.</a:t>
            </a:r>
          </a:p>
          <a:p>
            <a:pPr marL="342900" lvl="1">
              <a:buClr>
                <a:schemeClr val="accent1"/>
              </a:buClr>
            </a:pPr>
            <a:r>
              <a:rPr lang="en-US" dirty="0"/>
              <a:t>Distributions with a zero excess kurtosis are called mesokurtic.</a:t>
            </a:r>
          </a:p>
          <a:p>
            <a:pPr marL="342900" lvl="1">
              <a:buClr>
                <a:schemeClr val="accent1"/>
              </a:buClr>
            </a:pPr>
            <a:endParaRPr lang="en-US" dirty="0"/>
          </a:p>
          <a:p>
            <a:pPr marL="342900" lvl="1">
              <a:buClr>
                <a:schemeClr val="accent1"/>
              </a:buClr>
            </a:pPr>
            <a:r>
              <a:rPr lang="en-US" dirty="0"/>
              <a:t>The distribution with a high kurtosis has a more distinct peak and fatter, longer tails.</a:t>
            </a:r>
          </a:p>
          <a:p>
            <a:pPr marL="342900" lvl="1">
              <a:buClr>
                <a:schemeClr val="accent1"/>
              </a:buClr>
            </a:pPr>
            <a:r>
              <a:rPr lang="en-US" dirty="0"/>
              <a:t>The distribution with a low kurtosis has a more rounded peak and thinner, shorter tails.</a:t>
            </a:r>
          </a:p>
          <a:p>
            <a:endParaRPr lang="en-US" dirty="0"/>
          </a:p>
        </p:txBody>
      </p:sp>
      <p:grpSp>
        <p:nvGrpSpPr>
          <p:cNvPr id="8" name="Group 7"/>
          <p:cNvGrpSpPr/>
          <p:nvPr/>
        </p:nvGrpSpPr>
        <p:grpSpPr>
          <a:xfrm>
            <a:off x="2020824" y="2209800"/>
            <a:ext cx="7391400" cy="1043404"/>
            <a:chOff x="865124" y="2362200"/>
            <a:chExt cx="7391400" cy="1043404"/>
          </a:xfrm>
        </p:grpSpPr>
        <p:pic>
          <p:nvPicPr>
            <p:cNvPr id="1280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6232" y="2362200"/>
              <a:ext cx="2181225" cy="70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65124" y="3067050"/>
              <a:ext cx="7391400" cy="338554"/>
            </a:xfrm>
            <a:prstGeom prst="rect">
              <a:avLst/>
            </a:prstGeom>
            <a:noFill/>
          </p:spPr>
          <p:txBody>
            <a:bodyPr wrap="square" rtlCol="0">
              <a:spAutoFit/>
            </a:bodyPr>
            <a:lstStyle/>
            <a:p>
              <a:pPr marL="0" lvl="1"/>
              <a:r>
                <a:rPr lang="en-US" sz="1600" dirty="0"/>
                <a:t>where µ</a:t>
              </a:r>
              <a:r>
                <a:rPr lang="en-US" sz="1600" baseline="-25000" dirty="0"/>
                <a:t>4</a:t>
              </a:r>
              <a:r>
                <a:rPr lang="en-US" sz="1600" dirty="0"/>
                <a:t> is the fourth moment about the mean and </a:t>
              </a:r>
              <a:r>
                <a:rPr lang="el-GR" sz="1600" dirty="0"/>
                <a:t>σ</a:t>
              </a:r>
              <a:r>
                <a:rPr lang="en-US" sz="1600" dirty="0"/>
                <a:t> is the standard deviation.</a:t>
              </a:r>
            </a:p>
          </p:txBody>
        </p:sp>
      </p:grpSp>
      <p:sp>
        <p:nvSpPr>
          <p:cNvPr id="11" name="Date Placeholder 10">
            <a:extLst>
              <a:ext uri="{FF2B5EF4-FFF2-40B4-BE49-F238E27FC236}">
                <a16:creationId xmlns:a16="http://schemas.microsoft.com/office/drawing/2014/main" id="{7B69193C-5877-446C-9DB3-1D79B0E99555}"/>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BB88D9D9-3BE9-4CCD-8F2C-70C69BCD26D3}"/>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6FD36B1C-60E8-4AC6-A664-505A3B2056B7}"/>
              </a:ext>
            </a:extLst>
          </p:cNvPr>
          <p:cNvSpPr>
            <a:spLocks noGrp="1"/>
          </p:cNvSpPr>
          <p:nvPr>
            <p:ph type="sldNum" sz="quarter" idx="4"/>
          </p:nvPr>
        </p:nvSpPr>
        <p:spPr/>
        <p:txBody>
          <a:bodyPr/>
          <a:lstStyle/>
          <a:p>
            <a:fld id="{28B83BC3-069B-46AF-A4E6-C99928E1A4FA}" type="slidenum">
              <a:rPr lang="en-US" smtClean="0"/>
              <a:pPr/>
              <a:t>518</a:t>
            </a:fld>
            <a:endParaRPr lang="en-US" dirty="0"/>
          </a:p>
        </p:txBody>
      </p:sp>
    </p:spTree>
    <p:custDataLst>
      <p:tags r:id="rId1"/>
    </p:custDataLst>
    <p:extLst>
      <p:ext uri="{BB962C8B-B14F-4D97-AF65-F5344CB8AC3E}">
        <p14:creationId xmlns:p14="http://schemas.microsoft.com/office/powerpoint/2010/main" val="786042687"/>
      </p:ext>
    </p:extLst>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Kurtosis</a:t>
            </a:r>
          </a:p>
        </p:txBody>
      </p:sp>
      <p:sp>
        <p:nvSpPr>
          <p:cNvPr id="3" name="Content Placeholder 2"/>
          <p:cNvSpPr>
            <a:spLocks noGrp="1"/>
          </p:cNvSpPr>
          <p:nvPr>
            <p:ph idx="1"/>
          </p:nvPr>
        </p:nvSpPr>
        <p:spPr/>
        <p:txBody>
          <a:bodyPr>
            <a:normAutofit/>
          </a:bodyPr>
          <a:lstStyle/>
          <a:p>
            <a:r>
              <a:rPr lang="en-US" sz="2000" dirty="0"/>
              <a:t>Leptokurtic</a:t>
            </a:r>
          </a:p>
          <a:p>
            <a:pPr lvl="1"/>
            <a:r>
              <a:rPr lang="en-US" sz="1800" dirty="0"/>
              <a:t>Excess Kurtosis &gt; 0</a:t>
            </a:r>
          </a:p>
          <a:p>
            <a:pPr lvl="1"/>
            <a:r>
              <a:rPr lang="en-US" sz="1800" dirty="0"/>
              <a:t>A sharper peak near the mean, declining rapidly, and fatter tails.</a:t>
            </a:r>
          </a:p>
          <a:p>
            <a:endParaRPr lang="en-US" sz="2000" dirty="0"/>
          </a:p>
          <a:p>
            <a:endParaRPr lang="en-US" sz="2000" dirty="0"/>
          </a:p>
          <a:p>
            <a:endParaRPr lang="en-US" sz="2000" dirty="0"/>
          </a:p>
          <a:p>
            <a:endParaRPr lang="en-US" sz="2000" dirty="0"/>
          </a:p>
          <a:p>
            <a:endParaRPr lang="en-US" sz="2000" dirty="0"/>
          </a:p>
          <a:p>
            <a:r>
              <a:rPr lang="en-US" sz="2000" dirty="0"/>
              <a:t>Platykurtic</a:t>
            </a:r>
          </a:p>
          <a:p>
            <a:pPr lvl="1"/>
            <a:r>
              <a:rPr lang="en-US" sz="1800" dirty="0"/>
              <a:t>Excess Kurtosis &lt; 0</a:t>
            </a:r>
          </a:p>
          <a:p>
            <a:pPr lvl="1"/>
            <a:r>
              <a:rPr lang="en-US" sz="1800" dirty="0"/>
              <a:t>A flatter top near the mean, declining slowly, and thinner tails.</a:t>
            </a:r>
          </a:p>
        </p:txBody>
      </p:sp>
      <p:grpSp>
        <p:nvGrpSpPr>
          <p:cNvPr id="12" name="Group 11"/>
          <p:cNvGrpSpPr/>
          <p:nvPr/>
        </p:nvGrpSpPr>
        <p:grpSpPr>
          <a:xfrm>
            <a:off x="2943979" y="2286000"/>
            <a:ext cx="2668905" cy="1600200"/>
            <a:chOff x="0" y="0"/>
            <a:chExt cx="4572000" cy="3067050"/>
          </a:xfrm>
        </p:grpSpPr>
        <p:grpSp>
          <p:nvGrpSpPr>
            <p:cNvPr id="13" name="Group 12"/>
            <p:cNvGrpSpPr/>
            <p:nvPr/>
          </p:nvGrpSpPr>
          <p:grpSpPr>
            <a:xfrm>
              <a:off x="171450" y="0"/>
              <a:ext cx="4276725" cy="2981325"/>
              <a:chOff x="171450" y="0"/>
              <a:chExt cx="4276725" cy="2981325"/>
            </a:xfrm>
          </p:grpSpPr>
          <p:sp>
            <p:nvSpPr>
              <p:cNvPr id="15" name="Freeform 14"/>
              <p:cNvSpPr/>
              <p:nvPr/>
            </p:nvSpPr>
            <p:spPr>
              <a:xfrm>
                <a:off x="171450"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16" name="Freeform 15"/>
              <p:cNvSpPr/>
              <p:nvPr/>
            </p:nvSpPr>
            <p:spPr>
              <a:xfrm>
                <a:off x="2314575" y="0"/>
                <a:ext cx="2133600" cy="2981325"/>
              </a:xfrm>
              <a:custGeom>
                <a:avLst/>
                <a:gdLst>
                  <a:gd name="connsiteX0" fmla="*/ 0 w 2133600"/>
                  <a:gd name="connsiteY0" fmla="*/ 2981325 h 2981325"/>
                  <a:gd name="connsiteX1" fmla="*/ 1057275 w 2133600"/>
                  <a:gd name="connsiteY1" fmla="*/ 2533650 h 2981325"/>
                  <a:gd name="connsiteX2" fmla="*/ 1809750 w 2133600"/>
                  <a:gd name="connsiteY2" fmla="*/ 457200 h 2981325"/>
                  <a:gd name="connsiteX3" fmla="*/ 2133600 w 2133600"/>
                  <a:gd name="connsiteY3" fmla="*/ 0 h 2981325"/>
                </a:gdLst>
                <a:ahLst/>
                <a:cxnLst>
                  <a:cxn ang="0">
                    <a:pos x="connsiteX0" y="connsiteY0"/>
                  </a:cxn>
                  <a:cxn ang="0">
                    <a:pos x="connsiteX1" y="connsiteY1"/>
                  </a:cxn>
                  <a:cxn ang="0">
                    <a:pos x="connsiteX2" y="connsiteY2"/>
                  </a:cxn>
                  <a:cxn ang="0">
                    <a:pos x="connsiteX3" y="connsiteY3"/>
                  </a:cxn>
                </a:cxnLst>
                <a:rect l="l" t="t" r="r" b="b"/>
                <a:pathLst>
                  <a:path w="2133600" h="2981325">
                    <a:moveTo>
                      <a:pt x="0" y="2981325"/>
                    </a:moveTo>
                    <a:cubicBezTo>
                      <a:pt x="377825" y="2967831"/>
                      <a:pt x="755650" y="2954338"/>
                      <a:pt x="1057275" y="2533650"/>
                    </a:cubicBezTo>
                    <a:cubicBezTo>
                      <a:pt x="1358900" y="2112962"/>
                      <a:pt x="1630363" y="879475"/>
                      <a:pt x="1809750" y="457200"/>
                    </a:cubicBezTo>
                    <a:cubicBezTo>
                      <a:pt x="1989137" y="34925"/>
                      <a:pt x="2061368" y="17462"/>
                      <a:pt x="2133600" y="0"/>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cxnSp>
          <p:nvCxnSpPr>
            <p:cNvPr id="14" name="Straight Connector 13"/>
            <p:cNvCxnSpPr/>
            <p:nvPr/>
          </p:nvCxnSpPr>
          <p:spPr>
            <a:xfrm flipV="1">
              <a:off x="0" y="3067050"/>
              <a:ext cx="457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2791123" y="5116950"/>
            <a:ext cx="3076277" cy="1060779"/>
            <a:chOff x="0" y="0"/>
            <a:chExt cx="6086475" cy="1763908"/>
          </a:xfrm>
        </p:grpSpPr>
        <p:cxnSp>
          <p:nvCxnSpPr>
            <p:cNvPr id="18" name="Straight Connector 17"/>
            <p:cNvCxnSpPr/>
            <p:nvPr/>
          </p:nvCxnSpPr>
          <p:spPr>
            <a:xfrm flipV="1">
              <a:off x="0" y="1754383"/>
              <a:ext cx="6086475" cy="95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Freeform 18"/>
            <p:cNvSpPr/>
            <p:nvPr/>
          </p:nvSpPr>
          <p:spPr>
            <a:xfrm>
              <a:off x="19050" y="0"/>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sp>
          <p:nvSpPr>
            <p:cNvPr id="20" name="Freeform 19"/>
            <p:cNvSpPr/>
            <p:nvPr/>
          </p:nvSpPr>
          <p:spPr>
            <a:xfrm>
              <a:off x="3038475" y="9525"/>
              <a:ext cx="3048000" cy="1668909"/>
            </a:xfrm>
            <a:custGeom>
              <a:avLst/>
              <a:gdLst>
                <a:gd name="connsiteX0" fmla="*/ 0 w 3048000"/>
                <a:gd name="connsiteY0" fmla="*/ 1659133 h 1668909"/>
                <a:gd name="connsiteX1" fmla="*/ 1066800 w 3048000"/>
                <a:gd name="connsiteY1" fmla="*/ 1611508 h 1668909"/>
                <a:gd name="connsiteX2" fmla="*/ 1619250 w 3048000"/>
                <a:gd name="connsiteY2" fmla="*/ 1220983 h 1668909"/>
                <a:gd name="connsiteX3" fmla="*/ 2009775 w 3048000"/>
                <a:gd name="connsiteY3" fmla="*/ 449458 h 1668909"/>
                <a:gd name="connsiteX4" fmla="*/ 2486025 w 3048000"/>
                <a:gd name="connsiteY4" fmla="*/ 68458 h 1668909"/>
                <a:gd name="connsiteX5" fmla="*/ 3048000 w 3048000"/>
                <a:gd name="connsiteY5" fmla="*/ 1783 h 166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8000" h="1668909">
                  <a:moveTo>
                    <a:pt x="0" y="1659133"/>
                  </a:moveTo>
                  <a:cubicBezTo>
                    <a:pt x="398462" y="1671833"/>
                    <a:pt x="796925" y="1684533"/>
                    <a:pt x="1066800" y="1611508"/>
                  </a:cubicBezTo>
                  <a:cubicBezTo>
                    <a:pt x="1336675" y="1538483"/>
                    <a:pt x="1462087" y="1414658"/>
                    <a:pt x="1619250" y="1220983"/>
                  </a:cubicBezTo>
                  <a:cubicBezTo>
                    <a:pt x="1776413" y="1027308"/>
                    <a:pt x="1865313" y="641545"/>
                    <a:pt x="2009775" y="449458"/>
                  </a:cubicBezTo>
                  <a:cubicBezTo>
                    <a:pt x="2154237" y="257371"/>
                    <a:pt x="2312988" y="143070"/>
                    <a:pt x="2486025" y="68458"/>
                  </a:cubicBezTo>
                  <a:cubicBezTo>
                    <a:pt x="2659063" y="-6155"/>
                    <a:pt x="2853531" y="-2186"/>
                    <a:pt x="3048000" y="1783"/>
                  </a:cubicBezTo>
                </a:path>
              </a:pathLst>
            </a:custGeom>
            <a:ln w="31750">
              <a:solidFill>
                <a:srgbClr val="00B050"/>
              </a:solidFill>
            </a:ln>
            <a:scene3d>
              <a:camera prst="orthographicFront">
                <a:rot lat="0" lon="10800000" rev="0"/>
              </a:camera>
              <a:lightRig rig="threePt" dir="t"/>
            </a:scene3d>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lang="en-US" dirty="0"/>
            </a:p>
          </p:txBody>
        </p:sp>
      </p:grpSp>
      <p:sp>
        <p:nvSpPr>
          <p:cNvPr id="9" name="Date Placeholder 8">
            <a:extLst>
              <a:ext uri="{FF2B5EF4-FFF2-40B4-BE49-F238E27FC236}">
                <a16:creationId xmlns:a16="http://schemas.microsoft.com/office/drawing/2014/main" id="{A496B270-D048-44F0-BFD5-72E049DE95C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0F43A09-8ABC-41D7-B4F3-1F9E4B99D7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0DBF71-DBBC-40E4-B639-1C8E1955BF4A}"/>
              </a:ext>
            </a:extLst>
          </p:cNvPr>
          <p:cNvSpPr>
            <a:spLocks noGrp="1"/>
          </p:cNvSpPr>
          <p:nvPr>
            <p:ph type="sldNum" sz="quarter" idx="4"/>
          </p:nvPr>
        </p:nvSpPr>
        <p:spPr/>
        <p:txBody>
          <a:bodyPr/>
          <a:lstStyle/>
          <a:p>
            <a:fld id="{28B83BC3-069B-46AF-A4E6-C99928E1A4FA}" type="slidenum">
              <a:rPr lang="en-US" smtClean="0"/>
              <a:pPr/>
              <a:t>519</a:t>
            </a:fld>
            <a:endParaRPr lang="en-US" dirty="0"/>
          </a:p>
        </p:txBody>
      </p:sp>
    </p:spTree>
    <p:custDataLst>
      <p:tags r:id="rId1"/>
    </p:custDataLst>
    <p:extLst>
      <p:ext uri="{BB962C8B-B14F-4D97-AF65-F5344CB8AC3E}">
        <p14:creationId xmlns:p14="http://schemas.microsoft.com/office/powerpoint/2010/main" val="1112660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YB</a:t>
            </a:r>
          </a:p>
        </p:txBody>
      </p:sp>
      <p:sp>
        <p:nvSpPr>
          <p:cNvPr id="3" name="Content Placeholder 2"/>
          <p:cNvSpPr>
            <a:spLocks noGrp="1"/>
          </p:cNvSpPr>
          <p:nvPr>
            <p:ph idx="1"/>
          </p:nvPr>
        </p:nvSpPr>
        <p:spPr/>
        <p:txBody>
          <a:bodyPr>
            <a:normAutofit lnSpcReduction="10000"/>
          </a:bodyPr>
          <a:lstStyle/>
          <a:p>
            <a:r>
              <a:rPr lang="en-US" b="1" dirty="0">
                <a:solidFill>
                  <a:srgbClr val="182835"/>
                </a:solidFill>
              </a:rPr>
              <a:t>Typical Responsibilities of a Yellow Belt</a:t>
            </a:r>
            <a:r>
              <a:rPr lang="en-US" dirty="0">
                <a:solidFill>
                  <a:srgbClr val="182835"/>
                </a:solidFill>
              </a:rPr>
              <a:t> </a:t>
            </a:r>
          </a:p>
          <a:p>
            <a:pPr marL="114300" indent="0">
              <a:buNone/>
            </a:pPr>
            <a:endParaRPr lang="en-US" dirty="0">
              <a:solidFill>
                <a:srgbClr val="00B050"/>
              </a:solidFill>
            </a:endParaRPr>
          </a:p>
          <a:p>
            <a:pPr lvl="1"/>
            <a:r>
              <a:rPr lang="en-US" dirty="0"/>
              <a:t>Helps define process scope and parameters</a:t>
            </a:r>
          </a:p>
          <a:p>
            <a:pPr marL="411480" lvl="1" indent="0">
              <a:buNone/>
            </a:pPr>
            <a:endParaRPr lang="en-US" dirty="0"/>
          </a:p>
          <a:p>
            <a:pPr lvl="1"/>
            <a:r>
              <a:rPr lang="en-US" dirty="0"/>
              <a:t>Contributes to team selection process</a:t>
            </a:r>
          </a:p>
          <a:p>
            <a:pPr marL="411480" lvl="1" indent="0">
              <a:buNone/>
            </a:pPr>
            <a:endParaRPr lang="en-US" dirty="0"/>
          </a:p>
          <a:p>
            <a:pPr lvl="1"/>
            <a:r>
              <a:rPr lang="en-US" dirty="0"/>
              <a:t>Assists in information and data collection</a:t>
            </a:r>
          </a:p>
          <a:p>
            <a:pPr marL="411480" lvl="1" indent="0">
              <a:buNone/>
            </a:pPr>
            <a:endParaRPr lang="en-US" dirty="0"/>
          </a:p>
          <a:p>
            <a:pPr lvl="1"/>
            <a:r>
              <a:rPr lang="en-US" dirty="0"/>
              <a:t>Participates in experiential analysis sessions (FMEA, Process Mapping, Cause and Effect etc.)</a:t>
            </a:r>
          </a:p>
          <a:p>
            <a:pPr marL="411480" lvl="1" indent="0">
              <a:buNone/>
            </a:pPr>
            <a:endParaRPr lang="en-US" dirty="0"/>
          </a:p>
          <a:p>
            <a:pPr lvl="1"/>
            <a:r>
              <a:rPr lang="en-US" dirty="0"/>
              <a:t>Assists in assessing and developing solutions</a:t>
            </a:r>
          </a:p>
          <a:p>
            <a:pPr marL="411480" lvl="1" indent="0">
              <a:buNone/>
            </a:pPr>
            <a:endParaRPr lang="en-US" dirty="0"/>
          </a:p>
          <a:p>
            <a:pPr lvl="1"/>
            <a:r>
              <a:rPr lang="en-US" dirty="0"/>
              <a:t>Delivers solution implementations.</a:t>
            </a:r>
          </a:p>
        </p:txBody>
      </p:sp>
      <p:sp>
        <p:nvSpPr>
          <p:cNvPr id="7" name="Date Placeholder 6">
            <a:extLst>
              <a:ext uri="{FF2B5EF4-FFF2-40B4-BE49-F238E27FC236}">
                <a16:creationId xmlns:a16="http://schemas.microsoft.com/office/drawing/2014/main" id="{53AE11F7-0417-42AD-876C-86B31914EF5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C80329F-A75B-4523-9CC8-028A9C7CBAF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6FEC7DC-FCB9-454B-8E8D-69EF0500DF33}"/>
              </a:ext>
            </a:extLst>
          </p:cNvPr>
          <p:cNvSpPr>
            <a:spLocks noGrp="1"/>
          </p:cNvSpPr>
          <p:nvPr>
            <p:ph type="sldNum" sz="quarter" idx="4"/>
          </p:nvPr>
        </p:nvSpPr>
        <p:spPr/>
        <p:txBody>
          <a:bodyPr/>
          <a:lstStyle/>
          <a:p>
            <a:fld id="{28B83BC3-069B-46AF-A4E6-C99928E1A4FA}" type="slidenum">
              <a:rPr lang="en-US" smtClean="0"/>
              <a:pPr/>
              <a:t>52</a:t>
            </a:fld>
            <a:endParaRPr lang="en-US" dirty="0"/>
          </a:p>
        </p:txBody>
      </p:sp>
    </p:spTree>
    <p:custDataLst>
      <p:tags r:id="rId1"/>
    </p:custDataLst>
    <p:extLst>
      <p:ext uri="{BB962C8B-B14F-4D97-AF65-F5344CB8AC3E}">
        <p14:creationId xmlns:p14="http://schemas.microsoft.com/office/powerpoint/2010/main" val="1931026975"/>
      </p:ext>
    </p:extLst>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Multimodal Distribution</a:t>
            </a:r>
          </a:p>
        </p:txBody>
      </p:sp>
      <p:sp>
        <p:nvSpPr>
          <p:cNvPr id="3" name="Content Placeholder 2"/>
          <p:cNvSpPr>
            <a:spLocks noGrp="1"/>
          </p:cNvSpPr>
          <p:nvPr>
            <p:ph idx="1"/>
          </p:nvPr>
        </p:nvSpPr>
        <p:spPr/>
        <p:txBody>
          <a:bodyPr>
            <a:normAutofit/>
          </a:bodyPr>
          <a:lstStyle/>
          <a:p>
            <a:r>
              <a:rPr lang="en-US" dirty="0"/>
              <a:t>In statistics, a continuous probability distribution with two or more different unimodal distributions is called a </a:t>
            </a:r>
            <a:r>
              <a:rPr lang="en-US" b="1" dirty="0"/>
              <a:t>multimodal distribution</a:t>
            </a:r>
            <a:r>
              <a:rPr lang="en-US" dirty="0"/>
              <a:t>.</a:t>
            </a:r>
          </a:p>
          <a:p>
            <a:r>
              <a:rPr lang="en-US" dirty="0"/>
              <a:t>A </a:t>
            </a:r>
            <a:r>
              <a:rPr lang="en-US" b="1" dirty="0"/>
              <a:t>unimodal distribution </a:t>
            </a:r>
            <a:r>
              <a:rPr lang="en-US" dirty="0"/>
              <a:t>has only one local maximum which is equal to its global maximum.</a:t>
            </a:r>
          </a:p>
          <a:p>
            <a:r>
              <a:rPr lang="en-US" dirty="0"/>
              <a:t>A multimodal probability distribution has more than one local maximum.</a:t>
            </a:r>
          </a:p>
          <a:p>
            <a:pPr lvl="1"/>
            <a:r>
              <a:rPr lang="en-US" dirty="0"/>
              <a:t>Example: a bivariate, multimodal distribution </a:t>
            </a:r>
          </a:p>
          <a:p>
            <a:pPr marL="411480" lvl="1" indent="0">
              <a:buNone/>
            </a:pPr>
            <a:r>
              <a:rPr lang="en-US" sz="1400" dirty="0"/>
              <a:t>       (Image source: S&amp;P 500 Composite 20-year total real returns)</a:t>
            </a:r>
          </a:p>
          <a:p>
            <a:endParaRPr lang="en-US" sz="2000" dirty="0"/>
          </a:p>
        </p:txBody>
      </p:sp>
      <p:pic>
        <p:nvPicPr>
          <p:cNvPr id="4" name="Picture 3"/>
          <p:cNvPicPr>
            <a:picLocks noChangeAspect="1"/>
          </p:cNvPicPr>
          <p:nvPr/>
        </p:nvPicPr>
        <p:blipFill>
          <a:blip r:embed="rId4"/>
          <a:stretch>
            <a:fillRect/>
          </a:stretch>
        </p:blipFill>
        <p:spPr>
          <a:xfrm>
            <a:off x="2407857" y="3891280"/>
            <a:ext cx="6563485" cy="2674620"/>
          </a:xfrm>
          <a:prstGeom prst="rect">
            <a:avLst/>
          </a:prstGeom>
        </p:spPr>
      </p:pic>
      <p:sp>
        <p:nvSpPr>
          <p:cNvPr id="9" name="Date Placeholder 8">
            <a:extLst>
              <a:ext uri="{FF2B5EF4-FFF2-40B4-BE49-F238E27FC236}">
                <a16:creationId xmlns:a16="http://schemas.microsoft.com/office/drawing/2014/main" id="{3905F389-3C87-4560-B40F-9FDB933B819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6654DC3-D80B-46E1-857C-C541C0F9305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E82A768-3800-496D-9DFD-C8DB60CEA68A}"/>
              </a:ext>
            </a:extLst>
          </p:cNvPr>
          <p:cNvSpPr>
            <a:spLocks noGrp="1"/>
          </p:cNvSpPr>
          <p:nvPr>
            <p:ph type="sldNum" sz="quarter" idx="4"/>
          </p:nvPr>
        </p:nvSpPr>
        <p:spPr/>
        <p:txBody>
          <a:bodyPr/>
          <a:lstStyle/>
          <a:p>
            <a:fld id="{28B83BC3-069B-46AF-A4E6-C99928E1A4FA}" type="slidenum">
              <a:rPr lang="en-US" smtClean="0"/>
              <a:pPr/>
              <a:t>520</a:t>
            </a:fld>
            <a:endParaRPr lang="en-US" dirty="0"/>
          </a:p>
        </p:txBody>
      </p:sp>
    </p:spTree>
    <p:custDataLst>
      <p:tags r:id="rId1"/>
    </p:custDataLst>
    <p:extLst>
      <p:ext uri="{BB962C8B-B14F-4D97-AF65-F5344CB8AC3E}">
        <p14:creationId xmlns:p14="http://schemas.microsoft.com/office/powerpoint/2010/main" val="1261279938"/>
      </p:ext>
    </p:extLst>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Bimodal Distribution</a:t>
            </a:r>
          </a:p>
        </p:txBody>
      </p:sp>
      <p:sp>
        <p:nvSpPr>
          <p:cNvPr id="3" name="Content Placeholder 2"/>
          <p:cNvSpPr>
            <a:spLocks noGrp="1"/>
          </p:cNvSpPr>
          <p:nvPr>
            <p:ph idx="1"/>
          </p:nvPr>
        </p:nvSpPr>
        <p:spPr>
          <a:xfrm>
            <a:off x="609600" y="1143000"/>
            <a:ext cx="7315200" cy="5486400"/>
          </a:xfrm>
        </p:spPr>
        <p:txBody>
          <a:bodyPr>
            <a:normAutofit/>
          </a:bodyPr>
          <a:lstStyle/>
          <a:p>
            <a:r>
              <a:rPr lang="en-US" sz="2000" dirty="0"/>
              <a:t>In statistics, a continuous probability distribution with two different unimodal distributions is called a </a:t>
            </a:r>
            <a:r>
              <a:rPr lang="en-US" sz="2000" b="1" dirty="0"/>
              <a:t>bimodal distribution</a:t>
            </a:r>
            <a:r>
              <a:rPr lang="en-US" sz="2000" dirty="0"/>
              <a:t>.</a:t>
            </a:r>
          </a:p>
          <a:p>
            <a:endParaRPr lang="en-US" sz="2000" dirty="0"/>
          </a:p>
          <a:p>
            <a:r>
              <a:rPr lang="en-US" sz="2000" dirty="0"/>
              <a:t>A bimodal probability distribution has two local maxima.</a:t>
            </a:r>
          </a:p>
          <a:p>
            <a:endParaRPr lang="en-US" sz="2000" dirty="0"/>
          </a:p>
          <a:p>
            <a:r>
              <a:rPr lang="en-US" sz="2000" dirty="0"/>
              <a:t>By mixing two unimodal distributions with different means, the mixture distribution is not necessarily a bimodal distribution.</a:t>
            </a:r>
          </a:p>
          <a:p>
            <a:endParaRPr lang="en-US" sz="2000" dirty="0"/>
          </a:p>
          <a:p>
            <a:r>
              <a:rPr lang="en-US" sz="2000" dirty="0"/>
              <a:t>The mixture of two normal distributions with the same standard deviation is a bimodal distribution only if the difference between their means is at least twice their common standard deviation.</a:t>
            </a:r>
          </a:p>
          <a:p>
            <a:endParaRPr lang="en-US" sz="2000" dirty="0"/>
          </a:p>
        </p:txBody>
      </p:sp>
      <p:pic>
        <p:nvPicPr>
          <p:cNvPr id="6" name="Picture 5"/>
          <p:cNvPicPr>
            <a:picLocks noChangeAspect="1"/>
          </p:cNvPicPr>
          <p:nvPr/>
        </p:nvPicPr>
        <p:blipFill>
          <a:blip r:embed="rId4"/>
          <a:stretch>
            <a:fillRect/>
          </a:stretch>
        </p:blipFill>
        <p:spPr>
          <a:xfrm>
            <a:off x="7467600" y="2971800"/>
            <a:ext cx="3451860" cy="2987040"/>
          </a:xfrm>
          <a:prstGeom prst="rect">
            <a:avLst/>
          </a:prstGeom>
        </p:spPr>
      </p:pic>
      <p:sp>
        <p:nvSpPr>
          <p:cNvPr id="9" name="Date Placeholder 8">
            <a:extLst>
              <a:ext uri="{FF2B5EF4-FFF2-40B4-BE49-F238E27FC236}">
                <a16:creationId xmlns:a16="http://schemas.microsoft.com/office/drawing/2014/main" id="{71E07995-527C-45A3-950D-BBDBC2BE821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E9F3CB6-6129-4523-A79F-2EFB8059CBC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4E4B204-E716-4F4D-BD5D-A37F7BBD1990}"/>
              </a:ext>
            </a:extLst>
          </p:cNvPr>
          <p:cNvSpPr>
            <a:spLocks noGrp="1"/>
          </p:cNvSpPr>
          <p:nvPr>
            <p:ph type="sldNum" sz="quarter" idx="4"/>
          </p:nvPr>
        </p:nvSpPr>
        <p:spPr/>
        <p:txBody>
          <a:bodyPr/>
          <a:lstStyle/>
          <a:p>
            <a:fld id="{28B83BC3-069B-46AF-A4E6-C99928E1A4FA}" type="slidenum">
              <a:rPr lang="en-US" smtClean="0"/>
              <a:pPr/>
              <a:t>521</a:t>
            </a:fld>
            <a:endParaRPr lang="en-US" dirty="0"/>
          </a:p>
        </p:txBody>
      </p:sp>
    </p:spTree>
    <p:custDataLst>
      <p:tags r:id="rId1"/>
    </p:custDataLst>
    <p:extLst>
      <p:ext uri="{BB962C8B-B14F-4D97-AF65-F5344CB8AC3E}">
        <p14:creationId xmlns:p14="http://schemas.microsoft.com/office/powerpoint/2010/main" val="3683288079"/>
      </p:ext>
    </p:extLst>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Discrete Distributions</a:t>
            </a:r>
          </a:p>
        </p:txBody>
      </p:sp>
      <p:sp>
        <p:nvSpPr>
          <p:cNvPr id="3" name="Content Placeholder 2"/>
          <p:cNvSpPr>
            <a:spLocks noGrp="1"/>
          </p:cNvSpPr>
          <p:nvPr>
            <p:ph idx="1"/>
          </p:nvPr>
        </p:nvSpPr>
        <p:spPr/>
        <p:txBody>
          <a:bodyPr>
            <a:normAutofit/>
          </a:bodyPr>
          <a:lstStyle/>
          <a:p>
            <a:r>
              <a:rPr lang="en-US" dirty="0"/>
              <a:t>Binomial Distribution</a:t>
            </a:r>
          </a:p>
          <a:p>
            <a:r>
              <a:rPr lang="en-US" dirty="0"/>
              <a:t>Poisson Distribution</a:t>
            </a:r>
          </a:p>
          <a:p>
            <a:endParaRPr lang="en-US" dirty="0"/>
          </a:p>
        </p:txBody>
      </p:sp>
      <p:sp>
        <p:nvSpPr>
          <p:cNvPr id="9" name="Date Placeholder 8">
            <a:extLst>
              <a:ext uri="{FF2B5EF4-FFF2-40B4-BE49-F238E27FC236}">
                <a16:creationId xmlns:a16="http://schemas.microsoft.com/office/drawing/2014/main" id="{99F9748E-9E86-45E3-9441-CE67EB6B4BE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883708-8BCD-40F8-8909-5A40C4CB487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BDAB7B0-1442-44C3-86ED-CE7C3BEDAE62}"/>
              </a:ext>
            </a:extLst>
          </p:cNvPr>
          <p:cNvSpPr>
            <a:spLocks noGrp="1"/>
          </p:cNvSpPr>
          <p:nvPr>
            <p:ph type="sldNum" sz="quarter" idx="4"/>
          </p:nvPr>
        </p:nvSpPr>
        <p:spPr/>
        <p:txBody>
          <a:bodyPr/>
          <a:lstStyle/>
          <a:p>
            <a:fld id="{28B83BC3-069B-46AF-A4E6-C99928E1A4FA}" type="slidenum">
              <a:rPr lang="en-US" smtClean="0"/>
              <a:pPr/>
              <a:t>522</a:t>
            </a:fld>
            <a:endParaRPr lang="en-US" dirty="0"/>
          </a:p>
        </p:txBody>
      </p:sp>
    </p:spTree>
    <p:custDataLst>
      <p:tags r:id="rId1"/>
    </p:custDataLst>
    <p:extLst>
      <p:ext uri="{BB962C8B-B14F-4D97-AF65-F5344CB8AC3E}">
        <p14:creationId xmlns:p14="http://schemas.microsoft.com/office/powerpoint/2010/main" val="3074266782"/>
      </p:ext>
    </p:extLst>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solidFill>
                  <a:srgbClr val="182835"/>
                </a:solidFill>
              </a:rPr>
              <a:t>Assume there is an experiment with </a:t>
            </a:r>
            <a:r>
              <a:rPr lang="en-US" i="1" dirty="0">
                <a:solidFill>
                  <a:srgbClr val="182835"/>
                </a:solidFill>
              </a:rPr>
              <a:t>n</a:t>
            </a:r>
            <a:r>
              <a:rPr lang="en-US" dirty="0">
                <a:solidFill>
                  <a:srgbClr val="182835"/>
                </a:solidFill>
              </a:rPr>
              <a:t> independent trials, each of which only has two potential outcomes (i.e., yes/no, fail/pass). </a:t>
            </a:r>
            <a:r>
              <a:rPr lang="en-US" i="1" dirty="0">
                <a:solidFill>
                  <a:srgbClr val="182835"/>
                </a:solidFill>
              </a:rPr>
              <a:t>p</a:t>
            </a:r>
            <a:r>
              <a:rPr lang="en-US" dirty="0">
                <a:solidFill>
                  <a:srgbClr val="182835"/>
                </a:solidFill>
              </a:rPr>
              <a:t> is the probability of one outcome and (1 – </a:t>
            </a:r>
            <a:r>
              <a:rPr lang="en-US" i="1" dirty="0">
                <a:solidFill>
                  <a:srgbClr val="182835"/>
                </a:solidFill>
              </a:rPr>
              <a:t>p</a:t>
            </a:r>
            <a:r>
              <a:rPr lang="en-US" dirty="0">
                <a:solidFill>
                  <a:srgbClr val="182835"/>
                </a:solidFill>
              </a:rPr>
              <a:t>) is the probability of the other.</a:t>
            </a:r>
          </a:p>
          <a:p>
            <a:endParaRPr lang="en-US" dirty="0">
              <a:solidFill>
                <a:srgbClr val="182835"/>
              </a:solidFill>
            </a:endParaRPr>
          </a:p>
          <a:p>
            <a:r>
              <a:rPr lang="en-US" b="1" dirty="0">
                <a:solidFill>
                  <a:srgbClr val="182835"/>
                </a:solidFill>
              </a:rPr>
              <a:t>Binomial distribution </a:t>
            </a:r>
            <a:r>
              <a:rPr lang="en-US" dirty="0">
                <a:solidFill>
                  <a:srgbClr val="182835"/>
                </a:solidFill>
              </a:rPr>
              <a:t>is a discrete probability distribution describing the probability of any outcome of the experiment.</a:t>
            </a:r>
          </a:p>
          <a:p>
            <a:endParaRPr lang="en-US" dirty="0">
              <a:solidFill>
                <a:srgbClr val="182835"/>
              </a:solidFill>
            </a:endParaRPr>
          </a:p>
          <a:p>
            <a:r>
              <a:rPr lang="en-US" dirty="0">
                <a:solidFill>
                  <a:srgbClr val="182835"/>
                </a:solidFill>
              </a:rPr>
              <a:t>Excel formula for binomial distribution:</a:t>
            </a:r>
          </a:p>
          <a:p>
            <a:pPr lvl="1"/>
            <a:r>
              <a:rPr lang="en-US" b="1" dirty="0">
                <a:solidFill>
                  <a:srgbClr val="182835"/>
                </a:solidFill>
              </a:rPr>
              <a:t>BINOMDIST</a:t>
            </a:r>
            <a:r>
              <a:rPr lang="en-US" dirty="0">
                <a:solidFill>
                  <a:srgbClr val="182835"/>
                </a:solidFill>
              </a:rPr>
              <a:t>(</a:t>
            </a:r>
            <a:r>
              <a:rPr lang="en-US" b="1" dirty="0">
                <a:solidFill>
                  <a:srgbClr val="182835"/>
                </a:solidFill>
              </a:rPr>
              <a:t>number_s</a:t>
            </a:r>
            <a:r>
              <a:rPr lang="en-US" dirty="0">
                <a:solidFill>
                  <a:srgbClr val="182835"/>
                </a:solidFill>
              </a:rPr>
              <a:t>, </a:t>
            </a:r>
            <a:r>
              <a:rPr lang="en-US" b="1" dirty="0">
                <a:solidFill>
                  <a:srgbClr val="182835"/>
                </a:solidFill>
              </a:rPr>
              <a:t>trials</a:t>
            </a:r>
            <a:r>
              <a:rPr lang="en-US" dirty="0">
                <a:solidFill>
                  <a:srgbClr val="182835"/>
                </a:solidFill>
              </a:rPr>
              <a:t>, </a:t>
            </a:r>
            <a:r>
              <a:rPr lang="en-US" b="1" dirty="0">
                <a:solidFill>
                  <a:srgbClr val="182835"/>
                </a:solidFill>
              </a:rPr>
              <a:t>probability_s</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a:p>
            <a:pPr>
              <a:buNone/>
            </a:pPr>
            <a:endParaRPr lang="en-US" dirty="0">
              <a:solidFill>
                <a:srgbClr val="182835"/>
              </a:solidFill>
            </a:endParaRPr>
          </a:p>
        </p:txBody>
      </p:sp>
      <p:sp>
        <p:nvSpPr>
          <p:cNvPr id="9" name="Date Placeholder 8">
            <a:extLst>
              <a:ext uri="{FF2B5EF4-FFF2-40B4-BE49-F238E27FC236}">
                <a16:creationId xmlns:a16="http://schemas.microsoft.com/office/drawing/2014/main" id="{A444B311-7496-431F-B802-19F31F36DFA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4B3E2D6-9624-4C31-A5F3-1246B33458B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D213801-C9A0-4C40-ABEB-44E6616CE800}"/>
              </a:ext>
            </a:extLst>
          </p:cNvPr>
          <p:cNvSpPr>
            <a:spLocks noGrp="1"/>
          </p:cNvSpPr>
          <p:nvPr>
            <p:ph type="sldNum" sz="quarter" idx="4"/>
          </p:nvPr>
        </p:nvSpPr>
        <p:spPr/>
        <p:txBody>
          <a:bodyPr/>
          <a:lstStyle/>
          <a:p>
            <a:fld id="{28B83BC3-069B-46AF-A4E6-C99928E1A4FA}" type="slidenum">
              <a:rPr lang="en-US" smtClean="0"/>
              <a:pPr/>
              <a:t>523</a:t>
            </a:fld>
            <a:endParaRPr lang="en-US" dirty="0"/>
          </a:p>
        </p:txBody>
      </p:sp>
    </p:spTree>
    <p:custDataLst>
      <p:tags r:id="rId1"/>
    </p:custDataLst>
    <p:extLst>
      <p:ext uri="{BB962C8B-B14F-4D97-AF65-F5344CB8AC3E}">
        <p14:creationId xmlns:p14="http://schemas.microsoft.com/office/powerpoint/2010/main" val="3784927526"/>
      </p:ext>
    </p:extLst>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Binomial Distribution</a:t>
            </a:r>
          </a:p>
        </p:txBody>
      </p:sp>
      <p:sp>
        <p:nvSpPr>
          <p:cNvPr id="3" name="Content Placeholder 2"/>
          <p:cNvSpPr>
            <a:spLocks noGrp="1"/>
          </p:cNvSpPr>
          <p:nvPr>
            <p:ph idx="1"/>
          </p:nvPr>
        </p:nvSpPr>
        <p:spPr/>
        <p:txBody>
          <a:bodyPr>
            <a:normAutofit/>
          </a:bodyPr>
          <a:lstStyle/>
          <a:p>
            <a:r>
              <a:rPr lang="en-US" dirty="0"/>
              <a:t>PMF of Binomial Distribution</a:t>
            </a:r>
          </a:p>
          <a:p>
            <a:pPr>
              <a:buNone/>
            </a:pPr>
            <a:r>
              <a:rPr lang="en-US" dirty="0"/>
              <a:t>	the probability of getting </a:t>
            </a:r>
            <a:r>
              <a:rPr lang="en-US" i="1" dirty="0"/>
              <a:t>k</a:t>
            </a:r>
            <a:r>
              <a:rPr lang="en-US" dirty="0"/>
              <a:t> successes in </a:t>
            </a:r>
            <a:r>
              <a:rPr lang="en-US" i="1" dirty="0"/>
              <a:t>n</a:t>
            </a:r>
            <a:r>
              <a:rPr lang="en-US" dirty="0"/>
              <a:t> trials:</a:t>
            </a:r>
          </a:p>
          <a:p>
            <a:endParaRPr lang="en-US" dirty="0"/>
          </a:p>
          <a:p>
            <a:endParaRPr lang="en-US" dirty="0"/>
          </a:p>
          <a:p>
            <a:endParaRPr lang="en-US" dirty="0"/>
          </a:p>
          <a:p>
            <a:r>
              <a:rPr lang="en-US" dirty="0"/>
              <a:t>Mean of Binomial Distribution</a:t>
            </a:r>
          </a:p>
          <a:p>
            <a:pPr>
              <a:buNone/>
            </a:pPr>
            <a:endParaRPr lang="en-US" dirty="0"/>
          </a:p>
          <a:p>
            <a:endParaRPr lang="en-US" dirty="0"/>
          </a:p>
          <a:p>
            <a:r>
              <a:rPr lang="en-US" dirty="0"/>
              <a:t>Variance of Binomial Distribution</a:t>
            </a:r>
          </a:p>
          <a:p>
            <a:endParaRPr lang="en-US" dirty="0"/>
          </a:p>
        </p:txBody>
      </p:sp>
      <p:grpSp>
        <p:nvGrpSpPr>
          <p:cNvPr id="6" name="Group 5"/>
          <p:cNvGrpSpPr/>
          <p:nvPr/>
        </p:nvGrpSpPr>
        <p:grpSpPr>
          <a:xfrm>
            <a:off x="2058924" y="2062239"/>
            <a:ext cx="7315200" cy="1117922"/>
            <a:chOff x="990600" y="4736939"/>
            <a:chExt cx="7315200" cy="1117922"/>
          </a:xfrm>
        </p:grpSpPr>
        <p:graphicFrame>
          <p:nvGraphicFramePr>
            <p:cNvPr id="7" name="Object 3"/>
            <p:cNvGraphicFramePr>
              <a:graphicFrameLocks noChangeAspect="1"/>
            </p:cNvGraphicFramePr>
            <p:nvPr/>
          </p:nvGraphicFramePr>
          <p:xfrm>
            <a:off x="990600" y="4762500"/>
            <a:ext cx="4030663" cy="1066800"/>
          </p:xfrm>
          <a:graphic>
            <a:graphicData uri="http://schemas.openxmlformats.org/presentationml/2006/ole">
              <mc:AlternateContent xmlns:mc="http://schemas.openxmlformats.org/markup-compatibility/2006">
                <mc:Choice xmlns:v="urn:schemas-microsoft-com:vml" Requires="v">
                  <p:oleObj name="Equation" r:id="rId4" imgW="1727200" imgH="457200" progId="Equation.3">
                    <p:embed/>
                  </p:oleObj>
                </mc:Choice>
                <mc:Fallback>
                  <p:oleObj name="Equation" r:id="rId4" imgW="1727200" imgH="457200" progId="Equation.3">
                    <p:embed/>
                    <p:pic>
                      <p:nvPicPr>
                        <p:cNvPr id="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4762500"/>
                          <a:ext cx="4030663"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019800" y="4736939"/>
            <a:ext cx="2286000" cy="1117922"/>
          </p:xfrm>
          <a:graphic>
            <a:graphicData uri="http://schemas.openxmlformats.org/presentationml/2006/ole">
              <mc:AlternateContent xmlns:mc="http://schemas.openxmlformats.org/markup-compatibility/2006">
                <mc:Choice xmlns:v="urn:schemas-microsoft-com:vml" Requires="v">
                  <p:oleObj name="Equation" r:id="rId6" imgW="1002865" imgH="457002" progId="Equation.3">
                    <p:embed/>
                  </p:oleObj>
                </mc:Choice>
                <mc:Fallback>
                  <p:oleObj name="Equation" r:id="rId6" imgW="1002865" imgH="457002"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4736939"/>
                          <a:ext cx="2286000" cy="11179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5098076" y="5095845"/>
              <a:ext cx="883575" cy="400110"/>
            </a:xfrm>
            <a:prstGeom prst="rect">
              <a:avLst/>
            </a:prstGeom>
            <a:noFill/>
          </p:spPr>
          <p:txBody>
            <a:bodyPr wrap="none" rtlCol="0">
              <a:spAutoFit/>
            </a:bodyPr>
            <a:lstStyle/>
            <a:p>
              <a:r>
                <a:rPr lang="en-US" sz="2000" dirty="0"/>
                <a:t>where</a:t>
              </a:r>
              <a:endParaRPr lang="en-US" dirty="0"/>
            </a:p>
          </p:txBody>
        </p:sp>
      </p:grpSp>
      <p:graphicFrame>
        <p:nvGraphicFramePr>
          <p:cNvPr id="10" name="Object 9"/>
          <p:cNvGraphicFramePr>
            <a:graphicFrameLocks noChangeAspect="1"/>
          </p:cNvGraphicFramePr>
          <p:nvPr>
            <p:extLst>
              <p:ext uri="{D42A27DB-BD31-4B8C-83A1-F6EECF244321}">
                <p14:modId xmlns:p14="http://schemas.microsoft.com/office/powerpoint/2010/main" val="1815195407"/>
              </p:ext>
            </p:extLst>
          </p:nvPr>
        </p:nvGraphicFramePr>
        <p:xfrm>
          <a:off x="2058924" y="4038600"/>
          <a:ext cx="838200" cy="412021"/>
        </p:xfrm>
        <a:graphic>
          <a:graphicData uri="http://schemas.openxmlformats.org/presentationml/2006/ole">
            <mc:AlternateContent xmlns:mc="http://schemas.openxmlformats.org/markup-compatibility/2006">
              <mc:Choice xmlns:v="urn:schemas-microsoft-com:vml" Requires="v">
                <p:oleObj name="Equation" r:id="rId8" imgW="342603" imgH="164957" progId="Equation.3">
                  <p:embed/>
                </p:oleObj>
              </mc:Choice>
              <mc:Fallback>
                <p:oleObj name="Equation" r:id="rId8" imgW="342603" imgH="164957" progId="Equation.3">
                  <p:embed/>
                  <p:pic>
                    <p:nvPicPr>
                      <p:cNvPr id="1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8924" y="4038600"/>
                        <a:ext cx="838200" cy="412021"/>
                      </a:xfrm>
                      <a:prstGeom prst="rect">
                        <a:avLst/>
                      </a:prstGeom>
                      <a:noFill/>
                    </p:spPr>
                  </p:pic>
                </p:oleObj>
              </mc:Fallback>
            </mc:AlternateContent>
          </a:graphicData>
        </a:graphic>
      </p:graphicFrame>
      <p:graphicFrame>
        <p:nvGraphicFramePr>
          <p:cNvPr id="15366" name="Object 6"/>
          <p:cNvGraphicFramePr>
            <a:graphicFrameLocks noChangeAspect="1"/>
          </p:cNvGraphicFramePr>
          <p:nvPr>
            <p:extLst>
              <p:ext uri="{D42A27DB-BD31-4B8C-83A1-F6EECF244321}">
                <p14:modId xmlns:p14="http://schemas.microsoft.com/office/powerpoint/2010/main" val="865169793"/>
              </p:ext>
            </p:extLst>
          </p:nvPr>
        </p:nvGraphicFramePr>
        <p:xfrm>
          <a:off x="2058924" y="5562600"/>
          <a:ext cx="1905000" cy="463965"/>
        </p:xfrm>
        <a:graphic>
          <a:graphicData uri="http://schemas.openxmlformats.org/presentationml/2006/ole">
            <mc:AlternateContent xmlns:mc="http://schemas.openxmlformats.org/markup-compatibility/2006">
              <mc:Choice xmlns:v="urn:schemas-microsoft-com:vml" Requires="v">
                <p:oleObj name="Equation" r:id="rId10" imgW="850680" imgH="203040" progId="Equation.3">
                  <p:embed/>
                </p:oleObj>
              </mc:Choice>
              <mc:Fallback>
                <p:oleObj name="Equation" r:id="rId10" imgW="850680" imgH="203040" progId="Equation.3">
                  <p:embed/>
                  <p:pic>
                    <p:nvPicPr>
                      <p:cNvPr id="15366" name="Object 6"/>
                      <p:cNvPicPr>
                        <a:picLocks noChangeAspect="1" noChangeArrowheads="1"/>
                      </p:cNvPicPr>
                      <p:nvPr/>
                    </p:nvPicPr>
                    <p:blipFill>
                      <a:blip r:embed="rId11"/>
                      <a:srcRect/>
                      <a:stretch>
                        <a:fillRect/>
                      </a:stretch>
                    </p:blipFill>
                    <p:spPr bwMode="auto">
                      <a:xfrm>
                        <a:off x="2058924" y="5562600"/>
                        <a:ext cx="1905000" cy="463965"/>
                      </a:xfrm>
                      <a:prstGeom prst="rect">
                        <a:avLst/>
                      </a:prstGeom>
                      <a:noFill/>
                    </p:spPr>
                  </p:pic>
                </p:oleObj>
              </mc:Fallback>
            </mc:AlternateContent>
          </a:graphicData>
        </a:graphic>
      </p:graphicFrame>
      <p:sp>
        <p:nvSpPr>
          <p:cNvPr id="14" name="Date Placeholder 13">
            <a:extLst>
              <a:ext uri="{FF2B5EF4-FFF2-40B4-BE49-F238E27FC236}">
                <a16:creationId xmlns:a16="http://schemas.microsoft.com/office/drawing/2014/main" id="{E3E950C7-0E6D-474C-8A5A-F3936D7B7C57}"/>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A99BD6E7-A6D2-4A39-9EDD-60CC6C3FBB67}"/>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5210B58D-9BC2-445F-951A-ACFF6A9372AA}"/>
              </a:ext>
            </a:extLst>
          </p:cNvPr>
          <p:cNvSpPr>
            <a:spLocks noGrp="1"/>
          </p:cNvSpPr>
          <p:nvPr>
            <p:ph type="sldNum" sz="quarter" idx="4"/>
          </p:nvPr>
        </p:nvSpPr>
        <p:spPr/>
        <p:txBody>
          <a:bodyPr/>
          <a:lstStyle/>
          <a:p>
            <a:fld id="{28B83BC3-069B-46AF-A4E6-C99928E1A4FA}" type="slidenum">
              <a:rPr lang="en-US" smtClean="0"/>
              <a:pPr/>
              <a:t>524</a:t>
            </a:fld>
            <a:endParaRPr lang="en-US" dirty="0"/>
          </a:p>
        </p:txBody>
      </p:sp>
    </p:spTree>
    <p:custDataLst>
      <p:tags r:id="rId1"/>
    </p:custDataLst>
    <p:extLst>
      <p:ext uri="{BB962C8B-B14F-4D97-AF65-F5344CB8AC3E}">
        <p14:creationId xmlns:p14="http://schemas.microsoft.com/office/powerpoint/2010/main" val="2857269536"/>
      </p:ext>
    </p:extLst>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b="1" dirty="0">
                <a:solidFill>
                  <a:srgbClr val="182835"/>
                </a:solidFill>
              </a:rPr>
              <a:t>Poisson distribution </a:t>
            </a:r>
            <a:r>
              <a:rPr lang="en-US" dirty="0">
                <a:solidFill>
                  <a:srgbClr val="182835"/>
                </a:solidFill>
              </a:rPr>
              <a:t>is a discrete probability distribution describing the probability of a number of events occurring at a known average rate and in a fixed period of time. The expected number of occurrences in this fixed period of time is </a:t>
            </a:r>
            <a:r>
              <a:rPr lang="el-GR" dirty="0">
                <a:solidFill>
                  <a:srgbClr val="182835"/>
                </a:solidFill>
              </a:rPr>
              <a:t>λ</a:t>
            </a:r>
            <a:r>
              <a:rPr lang="en-US" dirty="0">
                <a:solidFill>
                  <a:srgbClr val="182835"/>
                </a:solidFill>
              </a:rPr>
              <a:t>.</a:t>
            </a:r>
          </a:p>
          <a:p>
            <a:endParaRPr lang="en-US" dirty="0">
              <a:solidFill>
                <a:srgbClr val="182835"/>
              </a:solidFill>
            </a:endParaRPr>
          </a:p>
          <a:p>
            <a:r>
              <a:rPr lang="en-US" dirty="0">
                <a:solidFill>
                  <a:srgbClr val="182835"/>
                </a:solidFill>
              </a:rPr>
              <a:t>Excel formula for Poisson distribution</a:t>
            </a:r>
          </a:p>
          <a:p>
            <a:pPr lvl="1"/>
            <a:r>
              <a:rPr lang="en-US" b="1" dirty="0">
                <a:solidFill>
                  <a:srgbClr val="182835"/>
                </a:solidFill>
              </a:rPr>
              <a:t>POISSON</a:t>
            </a:r>
            <a:r>
              <a:rPr lang="en-US" dirty="0">
                <a:solidFill>
                  <a:srgbClr val="182835"/>
                </a:solidFill>
              </a:rPr>
              <a:t>(</a:t>
            </a:r>
            <a:r>
              <a:rPr lang="en-US" b="1" dirty="0">
                <a:solidFill>
                  <a:srgbClr val="182835"/>
                </a:solidFill>
              </a:rPr>
              <a:t>x, mean</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9" name="Date Placeholder 8">
            <a:extLst>
              <a:ext uri="{FF2B5EF4-FFF2-40B4-BE49-F238E27FC236}">
                <a16:creationId xmlns:a16="http://schemas.microsoft.com/office/drawing/2014/main" id="{71DDA931-5A40-45B2-8002-402C7A7995A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47B4C6B-ED46-43EE-9FAC-1F65BD86512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E611655-6851-4FF9-ABB2-1D8231C6813B}"/>
              </a:ext>
            </a:extLst>
          </p:cNvPr>
          <p:cNvSpPr>
            <a:spLocks noGrp="1"/>
          </p:cNvSpPr>
          <p:nvPr>
            <p:ph type="sldNum" sz="quarter" idx="4"/>
          </p:nvPr>
        </p:nvSpPr>
        <p:spPr/>
        <p:txBody>
          <a:bodyPr/>
          <a:lstStyle/>
          <a:p>
            <a:fld id="{28B83BC3-069B-46AF-A4E6-C99928E1A4FA}" type="slidenum">
              <a:rPr lang="en-US" smtClean="0"/>
              <a:pPr/>
              <a:t>525</a:t>
            </a:fld>
            <a:endParaRPr lang="en-US" dirty="0"/>
          </a:p>
        </p:txBody>
      </p:sp>
    </p:spTree>
    <p:custDataLst>
      <p:tags r:id="rId1"/>
    </p:custDataLst>
    <p:extLst>
      <p:ext uri="{BB962C8B-B14F-4D97-AF65-F5344CB8AC3E}">
        <p14:creationId xmlns:p14="http://schemas.microsoft.com/office/powerpoint/2010/main" val="1391222131"/>
      </p:ext>
    </p:extLst>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Poisson Distribution</a:t>
            </a:r>
          </a:p>
        </p:txBody>
      </p:sp>
      <p:sp>
        <p:nvSpPr>
          <p:cNvPr id="3" name="Content Placeholder 2"/>
          <p:cNvSpPr>
            <a:spLocks noGrp="1"/>
          </p:cNvSpPr>
          <p:nvPr>
            <p:ph idx="1"/>
          </p:nvPr>
        </p:nvSpPr>
        <p:spPr/>
        <p:txBody>
          <a:bodyPr>
            <a:normAutofit/>
          </a:bodyPr>
          <a:lstStyle/>
          <a:p>
            <a:r>
              <a:rPr lang="en-US" dirty="0"/>
              <a:t>PMF of Poisson Distribution</a:t>
            </a:r>
          </a:p>
          <a:p>
            <a:pPr>
              <a:buNone/>
            </a:pPr>
            <a:r>
              <a:rPr lang="en-US" dirty="0"/>
              <a:t>	the probability of getting k occurrences in </a:t>
            </a:r>
            <a:r>
              <a:rPr lang="en-US" i="1" dirty="0"/>
              <a:t>n</a:t>
            </a:r>
            <a:r>
              <a:rPr lang="en-US" dirty="0"/>
              <a:t> trials</a:t>
            </a:r>
          </a:p>
          <a:p>
            <a:endParaRPr lang="en-US" dirty="0"/>
          </a:p>
          <a:p>
            <a:endParaRPr lang="en-US" dirty="0"/>
          </a:p>
          <a:p>
            <a:endParaRPr lang="en-US" dirty="0"/>
          </a:p>
          <a:p>
            <a:r>
              <a:rPr lang="en-US" dirty="0"/>
              <a:t>Mean of Poisson Distribution</a:t>
            </a:r>
          </a:p>
          <a:p>
            <a:pPr>
              <a:buNone/>
            </a:pPr>
            <a:endParaRPr lang="en-US" dirty="0"/>
          </a:p>
          <a:p>
            <a:endParaRPr lang="en-US" dirty="0"/>
          </a:p>
          <a:p>
            <a:r>
              <a:rPr lang="en-US" dirty="0"/>
              <a:t>Variance of Poisson Distribution</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827202077"/>
              </p:ext>
            </p:extLst>
          </p:nvPr>
        </p:nvGraphicFramePr>
        <p:xfrm>
          <a:off x="2438400" y="2209801"/>
          <a:ext cx="2362200" cy="986741"/>
        </p:xfrm>
        <a:graphic>
          <a:graphicData uri="http://schemas.openxmlformats.org/presentationml/2006/ole">
            <mc:AlternateContent xmlns:mc="http://schemas.openxmlformats.org/markup-compatibility/2006">
              <mc:Choice xmlns:v="urn:schemas-microsoft-com:vml" Requires="v">
                <p:oleObj name="Equation" r:id="rId4" imgW="1002865" imgH="418918" progId="Equation.3">
                  <p:embed/>
                </p:oleObj>
              </mc:Choice>
              <mc:Fallback>
                <p:oleObj name="Equation" r:id="rId4" imgW="1002865" imgH="418918"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2209801"/>
                        <a:ext cx="2362200" cy="9867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00666502"/>
              </p:ext>
            </p:extLst>
          </p:nvPr>
        </p:nvGraphicFramePr>
        <p:xfrm>
          <a:off x="2438400" y="4038600"/>
          <a:ext cx="457200" cy="471638"/>
        </p:xfrm>
        <a:graphic>
          <a:graphicData uri="http://schemas.openxmlformats.org/presentationml/2006/ole">
            <mc:AlternateContent xmlns:mc="http://schemas.openxmlformats.org/markup-compatibility/2006">
              <mc:Choice xmlns:v="urn:schemas-microsoft-com:vml" Requires="v">
                <p:oleObj name="Equation" r:id="rId6" imgW="139579" imgH="177646" progId="Equation.3">
                  <p:embed/>
                </p:oleObj>
              </mc:Choice>
              <mc:Fallback>
                <p:oleObj name="Equation" r:id="rId6" imgW="139579" imgH="177646"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4038600"/>
                        <a:ext cx="457200" cy="471638"/>
                      </a:xfrm>
                      <a:prstGeom prst="rect">
                        <a:avLst/>
                      </a:prstGeom>
                      <a:noFill/>
                    </p:spPr>
                  </p:pic>
                </p:oleObj>
              </mc:Fallback>
            </mc:AlternateContent>
          </a:graphicData>
        </a:graphic>
      </p:graphicFrame>
      <p:graphicFrame>
        <p:nvGraphicFramePr>
          <p:cNvPr id="16388" name="Object 4"/>
          <p:cNvGraphicFramePr>
            <a:graphicFrameLocks noChangeAspect="1"/>
          </p:cNvGraphicFramePr>
          <p:nvPr>
            <p:extLst>
              <p:ext uri="{D42A27DB-BD31-4B8C-83A1-F6EECF244321}">
                <p14:modId xmlns:p14="http://schemas.microsoft.com/office/powerpoint/2010/main" val="2444650993"/>
              </p:ext>
            </p:extLst>
          </p:nvPr>
        </p:nvGraphicFramePr>
        <p:xfrm>
          <a:off x="2438400" y="5486400"/>
          <a:ext cx="450850" cy="464430"/>
        </p:xfrm>
        <a:graphic>
          <a:graphicData uri="http://schemas.openxmlformats.org/presentationml/2006/ole">
            <mc:AlternateContent xmlns:mc="http://schemas.openxmlformats.org/markup-compatibility/2006">
              <mc:Choice xmlns:v="urn:schemas-microsoft-com:vml" Requires="v">
                <p:oleObj name="Equation" r:id="rId8" imgW="139579" imgH="177646" progId="Equation.3">
                  <p:embed/>
                </p:oleObj>
              </mc:Choice>
              <mc:Fallback>
                <p:oleObj name="Equation" r:id="rId8" imgW="139579" imgH="177646" progId="Equation.3">
                  <p:embed/>
                  <p:pic>
                    <p:nvPicPr>
                      <p:cNvPr id="1638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486400"/>
                        <a:ext cx="450850" cy="464430"/>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145F5CE7-CEAE-4F49-B70A-184BAB1547FB}"/>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FBAA463-E469-4A8F-B281-FAAA634B81F8}"/>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BEBE96C1-5DF6-454E-A5AC-334B2F9E36A1}"/>
              </a:ext>
            </a:extLst>
          </p:cNvPr>
          <p:cNvSpPr>
            <a:spLocks noGrp="1"/>
          </p:cNvSpPr>
          <p:nvPr>
            <p:ph type="sldNum" sz="quarter" idx="4"/>
          </p:nvPr>
        </p:nvSpPr>
        <p:spPr/>
        <p:txBody>
          <a:bodyPr/>
          <a:lstStyle/>
          <a:p>
            <a:fld id="{28B83BC3-069B-46AF-A4E6-C99928E1A4FA}" type="slidenum">
              <a:rPr lang="en-US" smtClean="0"/>
              <a:pPr/>
              <a:t>526</a:t>
            </a:fld>
            <a:endParaRPr lang="en-US" dirty="0"/>
          </a:p>
        </p:txBody>
      </p:sp>
    </p:spTree>
    <p:custDataLst>
      <p:tags r:id="rId1"/>
    </p:custDataLst>
    <p:extLst>
      <p:ext uri="{BB962C8B-B14F-4D97-AF65-F5344CB8AC3E}">
        <p14:creationId xmlns:p14="http://schemas.microsoft.com/office/powerpoint/2010/main" val="4124948195"/>
      </p:ext>
    </p:extLst>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Examples of </a:t>
            </a:r>
            <a:r>
              <a:rPr lang="en-US"/>
              <a:t>Continuous Distributions</a:t>
            </a:r>
            <a:endParaRPr lang="en-US" dirty="0"/>
          </a:p>
        </p:txBody>
      </p:sp>
      <p:sp>
        <p:nvSpPr>
          <p:cNvPr id="3" name="Content Placeholder 2"/>
          <p:cNvSpPr>
            <a:spLocks noGrp="1"/>
          </p:cNvSpPr>
          <p:nvPr>
            <p:ph idx="1"/>
          </p:nvPr>
        </p:nvSpPr>
        <p:spPr/>
        <p:txBody>
          <a:bodyPr>
            <a:normAutofit/>
          </a:bodyPr>
          <a:lstStyle/>
          <a:p>
            <a:r>
              <a:rPr lang="en-US" dirty="0"/>
              <a:t>Normal Distribution</a:t>
            </a:r>
          </a:p>
          <a:p>
            <a:endParaRPr lang="en-US" dirty="0"/>
          </a:p>
          <a:p>
            <a:r>
              <a:rPr lang="en-US" dirty="0"/>
              <a:t>Exponential Distribution</a:t>
            </a:r>
          </a:p>
          <a:p>
            <a:endParaRPr lang="en-US" dirty="0"/>
          </a:p>
          <a:p>
            <a:r>
              <a:rPr lang="en-US" dirty="0"/>
              <a:t>Weibull Distribution</a:t>
            </a:r>
          </a:p>
          <a:p>
            <a:endParaRPr lang="en-US" dirty="0"/>
          </a:p>
          <a:p>
            <a:r>
              <a:rPr lang="en-US" dirty="0"/>
              <a:t>Student’s t distribution</a:t>
            </a:r>
          </a:p>
          <a:p>
            <a:endParaRPr lang="en-US" dirty="0"/>
          </a:p>
          <a:p>
            <a:r>
              <a:rPr lang="en-US" dirty="0"/>
              <a:t>Chi-square distribution</a:t>
            </a:r>
          </a:p>
          <a:p>
            <a:endParaRPr lang="en-US" dirty="0"/>
          </a:p>
          <a:p>
            <a:r>
              <a:rPr lang="en-US" dirty="0"/>
              <a:t>F distribution</a:t>
            </a:r>
          </a:p>
          <a:p>
            <a:endParaRPr lang="en-US" dirty="0"/>
          </a:p>
        </p:txBody>
      </p:sp>
      <p:sp>
        <p:nvSpPr>
          <p:cNvPr id="9" name="Date Placeholder 8">
            <a:extLst>
              <a:ext uri="{FF2B5EF4-FFF2-40B4-BE49-F238E27FC236}">
                <a16:creationId xmlns:a16="http://schemas.microsoft.com/office/drawing/2014/main" id="{6A007188-1103-49B9-9916-C703CCCE0B0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F5A34A4-2E1D-489B-B90B-823F666D109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34F9052-D398-4411-923A-B07FAF73AB15}"/>
              </a:ext>
            </a:extLst>
          </p:cNvPr>
          <p:cNvSpPr>
            <a:spLocks noGrp="1"/>
          </p:cNvSpPr>
          <p:nvPr>
            <p:ph type="sldNum" sz="quarter" idx="4"/>
          </p:nvPr>
        </p:nvSpPr>
        <p:spPr/>
        <p:txBody>
          <a:bodyPr/>
          <a:lstStyle/>
          <a:p>
            <a:fld id="{28B83BC3-069B-46AF-A4E6-C99928E1A4FA}" type="slidenum">
              <a:rPr lang="en-US" smtClean="0"/>
              <a:pPr/>
              <a:t>527</a:t>
            </a:fld>
            <a:endParaRPr lang="en-US" dirty="0"/>
          </a:p>
        </p:txBody>
      </p:sp>
    </p:spTree>
    <p:custDataLst>
      <p:tags r:id="rId1"/>
    </p:custDataLst>
    <p:extLst>
      <p:ext uri="{BB962C8B-B14F-4D97-AF65-F5344CB8AC3E}">
        <p14:creationId xmlns:p14="http://schemas.microsoft.com/office/powerpoint/2010/main" val="2013355600"/>
      </p:ext>
    </p:extLst>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Normal Distribution</a:t>
            </a:r>
          </a:p>
        </p:txBody>
      </p:sp>
      <p:sp>
        <p:nvSpPr>
          <p:cNvPr id="3" name="Content Placeholder 2"/>
          <p:cNvSpPr>
            <a:spLocks noGrp="1"/>
          </p:cNvSpPr>
          <p:nvPr>
            <p:ph idx="1"/>
          </p:nvPr>
        </p:nvSpPr>
        <p:spPr/>
        <p:txBody>
          <a:bodyPr>
            <a:noAutofit/>
          </a:bodyPr>
          <a:lstStyle/>
          <a:p>
            <a:r>
              <a:rPr lang="en-US" sz="2000" b="1" dirty="0">
                <a:solidFill>
                  <a:srgbClr val="182835"/>
                </a:solidFill>
              </a:rPr>
              <a:t>Normal distribution </a:t>
            </a:r>
            <a:r>
              <a:rPr lang="en-US" sz="2000" dirty="0">
                <a:solidFill>
                  <a:srgbClr val="182835"/>
                </a:solidFill>
              </a:rPr>
              <a:t>is a continuous probability distribution describing random variables which cluster around the mean.</a:t>
            </a:r>
          </a:p>
          <a:p>
            <a:endParaRPr lang="en-US" sz="2000" dirty="0">
              <a:solidFill>
                <a:srgbClr val="182835"/>
              </a:solidFill>
            </a:endParaRPr>
          </a:p>
          <a:p>
            <a:r>
              <a:rPr lang="en-US" sz="2000" dirty="0">
                <a:solidFill>
                  <a:srgbClr val="182835"/>
                </a:solidFill>
              </a:rPr>
              <a:t>Its probability density function is a bell-shaped curve. But not all the bell-shaped PDFs are from normal distributions.</a:t>
            </a:r>
          </a:p>
          <a:p>
            <a:endParaRPr lang="en-US" sz="2000" dirty="0">
              <a:solidFill>
                <a:srgbClr val="182835"/>
              </a:solidFill>
            </a:endParaRPr>
          </a:p>
          <a:p>
            <a:r>
              <a:rPr lang="en-US" sz="2000" dirty="0">
                <a:solidFill>
                  <a:srgbClr val="182835"/>
                </a:solidFill>
              </a:rPr>
              <a:t>It is the most extensively used distribution.</a:t>
            </a:r>
          </a:p>
          <a:p>
            <a:endParaRPr lang="en-US" sz="2000" dirty="0">
              <a:solidFill>
                <a:srgbClr val="182835"/>
              </a:solidFill>
            </a:endParaRPr>
          </a:p>
          <a:p>
            <a:r>
              <a:rPr lang="en-US" sz="2000" dirty="0">
                <a:solidFill>
                  <a:srgbClr val="182835"/>
                </a:solidFill>
              </a:rPr>
              <a:t>Excel formula for normal distribution</a:t>
            </a:r>
          </a:p>
          <a:p>
            <a:pPr lvl="1"/>
            <a:r>
              <a:rPr lang="en-US" sz="2000" b="1" dirty="0">
                <a:solidFill>
                  <a:srgbClr val="182835"/>
                </a:solidFill>
              </a:rPr>
              <a:t>NORMDIST</a:t>
            </a:r>
            <a:r>
              <a:rPr lang="en-US" sz="2000" dirty="0">
                <a:solidFill>
                  <a:srgbClr val="182835"/>
                </a:solidFill>
              </a:rPr>
              <a:t>(</a:t>
            </a:r>
            <a:r>
              <a:rPr lang="en-US" sz="2000" b="1" dirty="0">
                <a:solidFill>
                  <a:srgbClr val="182835"/>
                </a:solidFill>
              </a:rPr>
              <a:t>x</a:t>
            </a:r>
            <a:r>
              <a:rPr lang="en-US" sz="2000" dirty="0">
                <a:solidFill>
                  <a:srgbClr val="182835"/>
                </a:solidFill>
              </a:rPr>
              <a:t>, </a:t>
            </a:r>
            <a:r>
              <a:rPr lang="en-US" sz="2000" b="1" dirty="0">
                <a:solidFill>
                  <a:srgbClr val="182835"/>
                </a:solidFill>
              </a:rPr>
              <a:t>mean</a:t>
            </a:r>
            <a:r>
              <a:rPr lang="en-US" sz="2000" dirty="0">
                <a:solidFill>
                  <a:srgbClr val="182835"/>
                </a:solidFill>
              </a:rPr>
              <a:t>, </a:t>
            </a:r>
            <a:r>
              <a:rPr lang="en-US" sz="2000" b="1" dirty="0">
                <a:solidFill>
                  <a:srgbClr val="182835"/>
                </a:solidFill>
              </a:rPr>
              <a:t>standard_dev</a:t>
            </a:r>
            <a:r>
              <a:rPr lang="en-US" sz="2000" dirty="0">
                <a:solidFill>
                  <a:srgbClr val="182835"/>
                </a:solidFill>
              </a:rPr>
              <a:t>, </a:t>
            </a:r>
            <a:r>
              <a:rPr lang="en-US" sz="2000" b="1" dirty="0">
                <a:solidFill>
                  <a:srgbClr val="182835"/>
                </a:solidFill>
              </a:rPr>
              <a:t>cumulative</a:t>
            </a:r>
            <a:r>
              <a:rPr lang="en-US" sz="2000" dirty="0">
                <a:solidFill>
                  <a:srgbClr val="182835"/>
                </a:solidFill>
              </a:rPr>
              <a:t>)</a:t>
            </a:r>
          </a:p>
          <a:p>
            <a:endParaRPr lang="en-US" sz="2000" dirty="0">
              <a:solidFill>
                <a:srgbClr val="182835"/>
              </a:solidFill>
            </a:endParaRPr>
          </a:p>
          <a:p>
            <a:r>
              <a:rPr lang="en-US" sz="2000" dirty="0">
                <a:solidFill>
                  <a:srgbClr val="182835"/>
                </a:solidFill>
              </a:rPr>
              <a:t>The Empirical Rule (68-95-99.7 rule) for normal distribution:</a:t>
            </a:r>
          </a:p>
          <a:p>
            <a:pPr lvl="1"/>
            <a:r>
              <a:rPr lang="en-US" sz="2000" dirty="0">
                <a:solidFill>
                  <a:srgbClr val="182835"/>
                </a:solidFill>
              </a:rPr>
              <a:t>about 68% of the data stay within </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95% of the data stay within 2</a:t>
            </a:r>
            <a:r>
              <a:rPr lang="el-GR" sz="2000" dirty="0">
                <a:solidFill>
                  <a:srgbClr val="182835"/>
                </a:solidFill>
              </a:rPr>
              <a:t>σ</a:t>
            </a:r>
            <a:r>
              <a:rPr lang="en-US" sz="2000" dirty="0">
                <a:solidFill>
                  <a:srgbClr val="182835"/>
                </a:solidFill>
              </a:rPr>
              <a:t> from the mean</a:t>
            </a:r>
          </a:p>
          <a:p>
            <a:pPr lvl="1"/>
            <a:r>
              <a:rPr lang="en-US" sz="2000" dirty="0">
                <a:solidFill>
                  <a:srgbClr val="182835"/>
                </a:solidFill>
              </a:rPr>
              <a:t>about 99.7% of the data stay within 3</a:t>
            </a:r>
            <a:r>
              <a:rPr lang="el-GR" sz="2000" dirty="0">
                <a:solidFill>
                  <a:srgbClr val="182835"/>
                </a:solidFill>
              </a:rPr>
              <a:t>σ</a:t>
            </a:r>
            <a:r>
              <a:rPr lang="en-US" sz="2000" dirty="0">
                <a:solidFill>
                  <a:srgbClr val="182835"/>
                </a:solidFill>
              </a:rPr>
              <a:t> from the mean. </a:t>
            </a:r>
          </a:p>
          <a:p>
            <a:pPr lvl="1"/>
            <a:endParaRPr lang="en-US" sz="2000" dirty="0">
              <a:solidFill>
                <a:srgbClr val="182835"/>
              </a:solidFill>
            </a:endParaRPr>
          </a:p>
          <a:p>
            <a:pPr lvl="1"/>
            <a:endParaRPr lang="en-US" sz="2000" dirty="0">
              <a:solidFill>
                <a:srgbClr val="182835"/>
              </a:solidFill>
            </a:endParaRPr>
          </a:p>
        </p:txBody>
      </p:sp>
      <p:sp>
        <p:nvSpPr>
          <p:cNvPr id="9" name="Date Placeholder 8">
            <a:extLst>
              <a:ext uri="{FF2B5EF4-FFF2-40B4-BE49-F238E27FC236}">
                <a16:creationId xmlns:a16="http://schemas.microsoft.com/office/drawing/2014/main" id="{FEA0FD84-D958-4D17-9139-EB263DE25FD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3123AFE-6FF8-4A82-88C3-58EA2D7E65F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EC1C96C-29DE-447B-B2AB-AC15717AFA35}"/>
              </a:ext>
            </a:extLst>
          </p:cNvPr>
          <p:cNvSpPr>
            <a:spLocks noGrp="1"/>
          </p:cNvSpPr>
          <p:nvPr>
            <p:ph type="sldNum" sz="quarter" idx="4"/>
          </p:nvPr>
        </p:nvSpPr>
        <p:spPr/>
        <p:txBody>
          <a:bodyPr/>
          <a:lstStyle/>
          <a:p>
            <a:fld id="{28B83BC3-069B-46AF-A4E6-C99928E1A4FA}" type="slidenum">
              <a:rPr lang="en-US" smtClean="0"/>
              <a:pPr/>
              <a:t>528</a:t>
            </a:fld>
            <a:endParaRPr lang="en-US" dirty="0"/>
          </a:p>
        </p:txBody>
      </p:sp>
    </p:spTree>
    <p:custDataLst>
      <p:tags r:id="rId1"/>
    </p:custDataLst>
    <p:extLst>
      <p:ext uri="{BB962C8B-B14F-4D97-AF65-F5344CB8AC3E}">
        <p14:creationId xmlns:p14="http://schemas.microsoft.com/office/powerpoint/2010/main" val="3390485677"/>
      </p:ext>
    </p:extLst>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 Distribution</a:t>
            </a:r>
          </a:p>
        </p:txBody>
      </p:sp>
      <p:sp>
        <p:nvSpPr>
          <p:cNvPr id="3" name="Content Placeholder 2"/>
          <p:cNvSpPr>
            <a:spLocks noGrp="1"/>
          </p:cNvSpPr>
          <p:nvPr>
            <p:ph idx="1"/>
          </p:nvPr>
        </p:nvSpPr>
        <p:spPr/>
        <p:txBody>
          <a:bodyPr>
            <a:normAutofit/>
          </a:bodyPr>
          <a:lstStyle/>
          <a:p>
            <a:r>
              <a:rPr lang="en-US" dirty="0"/>
              <a:t>PDF of Normal Distribution</a:t>
            </a:r>
          </a:p>
          <a:p>
            <a:pPr>
              <a:buNone/>
            </a:pPr>
            <a:r>
              <a:rPr lang="en-US" dirty="0"/>
              <a:t>	</a:t>
            </a:r>
          </a:p>
          <a:p>
            <a:pPr>
              <a:buNone/>
            </a:pPr>
            <a:endParaRPr lang="en-US" dirty="0"/>
          </a:p>
          <a:p>
            <a:endParaRPr lang="en-US" dirty="0"/>
          </a:p>
          <a:p>
            <a:r>
              <a:rPr lang="en-US" dirty="0"/>
              <a:t>Mean of Normal Distribution</a:t>
            </a:r>
          </a:p>
          <a:p>
            <a:pPr>
              <a:buNone/>
            </a:pPr>
            <a:endParaRPr lang="en-US" dirty="0"/>
          </a:p>
          <a:p>
            <a:endParaRPr lang="en-US" dirty="0"/>
          </a:p>
          <a:p>
            <a:r>
              <a:rPr lang="en-US" dirty="0"/>
              <a:t>Variance of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562659205"/>
              </p:ext>
            </p:extLst>
          </p:nvPr>
        </p:nvGraphicFramePr>
        <p:xfrm>
          <a:off x="2362200" y="1687429"/>
          <a:ext cx="2057400" cy="1055771"/>
        </p:xfrm>
        <a:graphic>
          <a:graphicData uri="http://schemas.openxmlformats.org/presentationml/2006/ole">
            <mc:AlternateContent xmlns:mc="http://schemas.openxmlformats.org/markup-compatibility/2006">
              <mc:Choice xmlns:v="urn:schemas-microsoft-com:vml" Requires="v">
                <p:oleObj name="Equation" r:id="rId4" imgW="964781" imgH="495085" progId="Equation.3">
                  <p:embed/>
                </p:oleObj>
              </mc:Choice>
              <mc:Fallback>
                <p:oleObj name="Equation" r:id="rId4" imgW="964781" imgH="49508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687429"/>
                        <a:ext cx="2057400" cy="10557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2050333"/>
              </p:ext>
            </p:extLst>
          </p:nvPr>
        </p:nvGraphicFramePr>
        <p:xfrm>
          <a:off x="2362200" y="3658507"/>
          <a:ext cx="457200" cy="462643"/>
        </p:xfrm>
        <a:graphic>
          <a:graphicData uri="http://schemas.openxmlformats.org/presentationml/2006/ole">
            <mc:AlternateContent xmlns:mc="http://schemas.openxmlformats.org/markup-compatibility/2006">
              <mc:Choice xmlns:v="urn:schemas-microsoft-com:vml" Requires="v">
                <p:oleObj name="Equation" r:id="rId6" imgW="152268" imgH="164957" progId="Equation.3">
                  <p:embed/>
                </p:oleObj>
              </mc:Choice>
              <mc:Fallback>
                <p:oleObj name="Equation" r:id="rId6" imgW="152268" imgH="164957"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658507"/>
                        <a:ext cx="457200" cy="462643"/>
                      </a:xfrm>
                      <a:prstGeom prst="rect">
                        <a:avLst/>
                      </a:prstGeom>
                      <a:noFill/>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23302068"/>
              </p:ext>
            </p:extLst>
          </p:nvPr>
        </p:nvGraphicFramePr>
        <p:xfrm>
          <a:off x="2362200" y="4876800"/>
          <a:ext cx="558800" cy="558800"/>
        </p:xfrm>
        <a:graphic>
          <a:graphicData uri="http://schemas.openxmlformats.org/presentationml/2006/ole">
            <mc:AlternateContent xmlns:mc="http://schemas.openxmlformats.org/markup-compatibility/2006">
              <mc:Choice xmlns:v="urn:schemas-microsoft-com:vml" Requires="v">
                <p:oleObj name="Equation" r:id="rId8" imgW="203024" imgH="203024" progId="Equation.3">
                  <p:embed/>
                </p:oleObj>
              </mc:Choice>
              <mc:Fallback>
                <p:oleObj name="Equation" r:id="rId8" imgW="203024" imgH="203024"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4876800"/>
                        <a:ext cx="558800" cy="558800"/>
                      </a:xfrm>
                      <a:prstGeom prst="rect">
                        <a:avLst/>
                      </a:prstGeom>
                      <a:noFill/>
                    </p:spPr>
                  </p:pic>
                </p:oleObj>
              </mc:Fallback>
            </mc:AlternateContent>
          </a:graphicData>
        </a:graphic>
      </p:graphicFrame>
      <p:sp>
        <p:nvSpPr>
          <p:cNvPr id="12" name="Date Placeholder 11">
            <a:extLst>
              <a:ext uri="{FF2B5EF4-FFF2-40B4-BE49-F238E27FC236}">
                <a16:creationId xmlns:a16="http://schemas.microsoft.com/office/drawing/2014/main" id="{A45DED58-57F2-4924-96AA-7B1CC8E0CA2B}"/>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9695639B-1444-4C85-B92E-A5AB158E586B}"/>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286B0495-502C-4C65-BB0C-4E3CFD64B8C1}"/>
              </a:ext>
            </a:extLst>
          </p:cNvPr>
          <p:cNvSpPr>
            <a:spLocks noGrp="1"/>
          </p:cNvSpPr>
          <p:nvPr>
            <p:ph type="sldNum" sz="quarter" idx="4"/>
          </p:nvPr>
        </p:nvSpPr>
        <p:spPr/>
        <p:txBody>
          <a:bodyPr/>
          <a:lstStyle/>
          <a:p>
            <a:fld id="{28B83BC3-069B-46AF-A4E6-C99928E1A4FA}" type="slidenum">
              <a:rPr lang="en-US" smtClean="0"/>
              <a:pPr/>
              <a:t>529</a:t>
            </a:fld>
            <a:endParaRPr lang="en-US" dirty="0"/>
          </a:p>
        </p:txBody>
      </p:sp>
    </p:spTree>
    <p:custDataLst>
      <p:tags r:id="rId1"/>
    </p:custDataLst>
    <p:extLst>
      <p:ext uri="{BB962C8B-B14F-4D97-AF65-F5344CB8AC3E}">
        <p14:creationId xmlns:p14="http://schemas.microsoft.com/office/powerpoint/2010/main" val="110438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rmAutofit/>
          </a:bodyPr>
          <a:lstStyle/>
          <a:p>
            <a:r>
              <a:rPr lang="en-US" b="1" dirty="0"/>
              <a:t>Champions and sponsors </a:t>
            </a:r>
            <a:r>
              <a:rPr lang="en-US" dirty="0"/>
              <a:t>are those individuals (directors, executives, managers etc.) chartering, funding, or driving the Six Sigma projects that BBs and GBs are conducting.</a:t>
            </a:r>
          </a:p>
          <a:p>
            <a:pPr marL="114300" indent="0">
              <a:buNone/>
            </a:pPr>
            <a:endParaRPr lang="en-US" dirty="0"/>
          </a:p>
          <a:p>
            <a:r>
              <a:rPr lang="en-US" dirty="0"/>
              <a:t>Champions and sponsors need to have a basic understanding of the concepts, tools, and techniques involved in the DMAIC methodology so that they can provide proper support and direction.</a:t>
            </a:r>
          </a:p>
          <a:p>
            <a:endParaRPr lang="en-US" dirty="0"/>
          </a:p>
        </p:txBody>
      </p:sp>
      <p:sp>
        <p:nvSpPr>
          <p:cNvPr id="7" name="Date Placeholder 6">
            <a:extLst>
              <a:ext uri="{FF2B5EF4-FFF2-40B4-BE49-F238E27FC236}">
                <a16:creationId xmlns:a16="http://schemas.microsoft.com/office/drawing/2014/main" id="{49F360D4-F7DD-4E7D-B1F4-DBB32C8FB1C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5310FDE-6AA3-4B1A-9EC1-E9703C724C8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6E8925-91DF-40D6-93EF-ECF6CFB6F045}"/>
              </a:ext>
            </a:extLst>
          </p:cNvPr>
          <p:cNvSpPr>
            <a:spLocks noGrp="1"/>
          </p:cNvSpPr>
          <p:nvPr>
            <p:ph type="sldNum" sz="quarter" idx="4"/>
          </p:nvPr>
        </p:nvSpPr>
        <p:spPr/>
        <p:txBody>
          <a:bodyPr/>
          <a:lstStyle/>
          <a:p>
            <a:fld id="{28B83BC3-069B-46AF-A4E6-C99928E1A4FA}" type="slidenum">
              <a:rPr lang="en-US" smtClean="0"/>
              <a:pPr/>
              <a:t>53</a:t>
            </a:fld>
            <a:endParaRPr lang="en-US" dirty="0"/>
          </a:p>
        </p:txBody>
      </p:sp>
    </p:spTree>
    <p:custDataLst>
      <p:tags r:id="rId1"/>
    </p:custDataLst>
    <p:extLst>
      <p:ext uri="{BB962C8B-B14F-4D97-AF65-F5344CB8AC3E}">
        <p14:creationId xmlns:p14="http://schemas.microsoft.com/office/powerpoint/2010/main" val="1940857600"/>
      </p:ext>
    </p:extLst>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normAutofit/>
          </a:bodyPr>
          <a:lstStyle/>
          <a:p>
            <a:r>
              <a:rPr lang="en-US" b="1" dirty="0">
                <a:solidFill>
                  <a:srgbClr val="182835"/>
                </a:solidFill>
              </a:rPr>
              <a:t>Exponential distribution </a:t>
            </a:r>
            <a:r>
              <a:rPr lang="en-US" dirty="0">
                <a:solidFill>
                  <a:srgbClr val="182835"/>
                </a:solidFill>
              </a:rPr>
              <a:t>is a continuous probability distribution describing the probability of events occurring at a known constant average rate between points of time.</a:t>
            </a:r>
          </a:p>
          <a:p>
            <a:endParaRPr lang="en-US" dirty="0">
              <a:solidFill>
                <a:srgbClr val="182835"/>
              </a:solidFill>
            </a:endParaRPr>
          </a:p>
          <a:p>
            <a:r>
              <a:rPr lang="en-US" dirty="0">
                <a:solidFill>
                  <a:srgbClr val="182835"/>
                </a:solidFill>
              </a:rPr>
              <a:t>The exponential distribution is very similar to the Poisson distribution, except that the former is built on continuous variables and the latter is built on discrete variables.</a:t>
            </a:r>
          </a:p>
          <a:p>
            <a:endParaRPr lang="en-US" dirty="0">
              <a:solidFill>
                <a:srgbClr val="182835"/>
              </a:solidFill>
            </a:endParaRPr>
          </a:p>
          <a:p>
            <a:r>
              <a:rPr lang="en-US" dirty="0">
                <a:solidFill>
                  <a:srgbClr val="182835"/>
                </a:solidFill>
              </a:rPr>
              <a:t>Excel formula for exponential distribution</a:t>
            </a:r>
          </a:p>
          <a:p>
            <a:pPr lvl="1"/>
            <a:r>
              <a:rPr lang="en-US" b="1" dirty="0">
                <a:solidFill>
                  <a:srgbClr val="182835"/>
                </a:solidFill>
              </a:rPr>
              <a:t>EXPONDIST</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lambda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dirty="0">
              <a:solidFill>
                <a:srgbClr val="182835"/>
              </a:solidFill>
            </a:endParaRPr>
          </a:p>
        </p:txBody>
      </p:sp>
      <p:sp>
        <p:nvSpPr>
          <p:cNvPr id="9" name="Date Placeholder 8">
            <a:extLst>
              <a:ext uri="{FF2B5EF4-FFF2-40B4-BE49-F238E27FC236}">
                <a16:creationId xmlns:a16="http://schemas.microsoft.com/office/drawing/2014/main" id="{7AF86BED-47F2-4585-9CB3-362091E477C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BF6557C-C351-4D11-AB5F-8B483FFE8D4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3542B76-975A-416D-BC8F-C251A584208E}"/>
              </a:ext>
            </a:extLst>
          </p:cNvPr>
          <p:cNvSpPr>
            <a:spLocks noGrp="1"/>
          </p:cNvSpPr>
          <p:nvPr>
            <p:ph type="sldNum" sz="quarter" idx="4"/>
          </p:nvPr>
        </p:nvSpPr>
        <p:spPr/>
        <p:txBody>
          <a:bodyPr/>
          <a:lstStyle/>
          <a:p>
            <a:fld id="{28B83BC3-069B-46AF-A4E6-C99928E1A4FA}" type="slidenum">
              <a:rPr lang="en-US" smtClean="0"/>
              <a:pPr/>
              <a:t>530</a:t>
            </a:fld>
            <a:endParaRPr lang="en-US" dirty="0"/>
          </a:p>
        </p:txBody>
      </p:sp>
    </p:spTree>
    <p:custDataLst>
      <p:tags r:id="rId1"/>
    </p:custDataLst>
    <p:extLst>
      <p:ext uri="{BB962C8B-B14F-4D97-AF65-F5344CB8AC3E}">
        <p14:creationId xmlns:p14="http://schemas.microsoft.com/office/powerpoint/2010/main" val="1518128114"/>
      </p:ext>
    </p:extLst>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Exponential Distribution</a:t>
            </a:r>
          </a:p>
        </p:txBody>
      </p:sp>
      <p:sp>
        <p:nvSpPr>
          <p:cNvPr id="3" name="Content Placeholder 2"/>
          <p:cNvSpPr>
            <a:spLocks noGrp="1"/>
          </p:cNvSpPr>
          <p:nvPr>
            <p:ph idx="1"/>
          </p:nvPr>
        </p:nvSpPr>
        <p:spPr/>
        <p:txBody>
          <a:bodyPr/>
          <a:lstStyle/>
          <a:p>
            <a:r>
              <a:rPr lang="en-US" dirty="0"/>
              <a:t>PDF of Exponential Distribution</a:t>
            </a:r>
          </a:p>
          <a:p>
            <a:pPr>
              <a:buNone/>
            </a:pPr>
            <a:r>
              <a:rPr lang="en-US" dirty="0"/>
              <a:t>	</a:t>
            </a:r>
          </a:p>
          <a:p>
            <a:pPr>
              <a:buNone/>
            </a:pPr>
            <a:endParaRPr lang="en-US" dirty="0"/>
          </a:p>
          <a:p>
            <a:endParaRPr lang="en-US" dirty="0"/>
          </a:p>
          <a:p>
            <a:endParaRPr lang="en-US" dirty="0"/>
          </a:p>
          <a:p>
            <a:r>
              <a:rPr lang="en-US" dirty="0"/>
              <a:t>Mean of Exponential Distribution</a:t>
            </a:r>
          </a:p>
          <a:p>
            <a:pPr>
              <a:buNone/>
            </a:pPr>
            <a:endParaRPr lang="en-US" dirty="0"/>
          </a:p>
          <a:p>
            <a:endParaRPr lang="en-US" dirty="0"/>
          </a:p>
          <a:p>
            <a:endParaRPr lang="en-US" dirty="0"/>
          </a:p>
          <a:p>
            <a:r>
              <a:rPr lang="en-US" dirty="0"/>
              <a:t>Variance of Exponential Distribution</a:t>
            </a:r>
          </a:p>
          <a:p>
            <a:endParaRPr lang="en-US" dirty="0"/>
          </a:p>
          <a:p>
            <a:endParaRPr lang="en-US" dirty="0"/>
          </a:p>
          <a:p>
            <a:endParaRPr lang="en-US" dirty="0"/>
          </a:p>
          <a:p>
            <a:endParaRPr lang="en-US" dirty="0"/>
          </a:p>
        </p:txBody>
      </p:sp>
      <p:grpSp>
        <p:nvGrpSpPr>
          <p:cNvPr id="8" name="Group 7"/>
          <p:cNvGrpSpPr/>
          <p:nvPr/>
        </p:nvGrpSpPr>
        <p:grpSpPr>
          <a:xfrm>
            <a:off x="2438400" y="1816100"/>
            <a:ext cx="3733800" cy="1155700"/>
            <a:chOff x="914400" y="2209800"/>
            <a:chExt cx="3733800" cy="1155700"/>
          </a:xfrm>
        </p:grpSpPr>
        <p:graphicFrame>
          <p:nvGraphicFramePr>
            <p:cNvPr id="5" name="Object 4"/>
            <p:cNvGraphicFramePr>
              <a:graphicFrameLocks noChangeAspect="1"/>
            </p:cNvGraphicFramePr>
            <p:nvPr/>
          </p:nvGraphicFramePr>
          <p:xfrm>
            <a:off x="914400" y="2209800"/>
            <a:ext cx="2493879" cy="1155700"/>
          </p:xfrm>
          <a:graphic>
            <a:graphicData uri="http://schemas.openxmlformats.org/presentationml/2006/ole">
              <mc:AlternateContent xmlns:mc="http://schemas.openxmlformats.org/markup-compatibility/2006">
                <mc:Choice xmlns:v="urn:schemas-microsoft-com:vml" Requires="v">
                  <p:oleObj name="Equation" r:id="rId4" imgW="1040948" imgH="482391" progId="Equation.3">
                    <p:embed/>
                  </p:oleObj>
                </mc:Choice>
                <mc:Fallback>
                  <p:oleObj name="Equation" r:id="rId4" imgW="1040948" imgH="48239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09800"/>
                          <a:ext cx="2493879"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3733800" y="2318657"/>
            <a:ext cx="914400" cy="424543"/>
          </p:xfrm>
          <a:graphic>
            <a:graphicData uri="http://schemas.openxmlformats.org/presentationml/2006/ole">
              <mc:AlternateContent xmlns:mc="http://schemas.openxmlformats.org/markup-compatibility/2006">
                <mc:Choice xmlns:v="urn:schemas-microsoft-com:vml" Requires="v">
                  <p:oleObj name="Equation" r:id="rId6" imgW="355292" imgH="164957" progId="Equation.3">
                    <p:embed/>
                  </p:oleObj>
                </mc:Choice>
                <mc:Fallback>
                  <p:oleObj name="Equation" r:id="rId6" imgW="355292" imgH="164957"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3800" y="2318657"/>
                          <a:ext cx="914400" cy="4245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6" name="Object 4"/>
            <p:cNvGraphicFramePr>
              <a:graphicFrameLocks noChangeAspect="1"/>
            </p:cNvGraphicFramePr>
            <p:nvPr/>
          </p:nvGraphicFramePr>
          <p:xfrm>
            <a:off x="3733800" y="2895600"/>
            <a:ext cx="914400" cy="358775"/>
          </p:xfrm>
          <a:graphic>
            <a:graphicData uri="http://schemas.openxmlformats.org/presentationml/2006/ole">
              <mc:AlternateContent xmlns:mc="http://schemas.openxmlformats.org/markup-compatibility/2006">
                <mc:Choice xmlns:v="urn:schemas-microsoft-com:vml" Requires="v">
                  <p:oleObj name="Equation" r:id="rId8" imgW="355446" imgH="139639" progId="Equation.3">
                    <p:embed/>
                  </p:oleObj>
                </mc:Choice>
                <mc:Fallback>
                  <p:oleObj name="Equation" r:id="rId8" imgW="355446" imgH="139639" progId="Equation.3">
                    <p:embed/>
                    <p:pic>
                      <p:nvPicPr>
                        <p:cNvPr id="184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33800" y="28956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3195228211"/>
              </p:ext>
            </p:extLst>
          </p:nvPr>
        </p:nvGraphicFramePr>
        <p:xfrm>
          <a:off x="2438400" y="3921369"/>
          <a:ext cx="304800" cy="726831"/>
        </p:xfrm>
        <a:graphic>
          <a:graphicData uri="http://schemas.openxmlformats.org/presentationml/2006/ole">
            <mc:AlternateContent xmlns:mc="http://schemas.openxmlformats.org/markup-compatibility/2006">
              <mc:Choice xmlns:v="urn:schemas-microsoft-com:vml" Requires="v">
                <p:oleObj name="Equation" r:id="rId10" imgW="164957" imgH="393359" progId="Equation.3">
                  <p:embed/>
                </p:oleObj>
              </mc:Choice>
              <mc:Fallback>
                <p:oleObj name="Equation" r:id="rId10" imgW="164957" imgH="393359"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3921369"/>
                        <a:ext cx="304800" cy="7268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3907669014"/>
              </p:ext>
            </p:extLst>
          </p:nvPr>
        </p:nvGraphicFramePr>
        <p:xfrm>
          <a:off x="2438400" y="5597525"/>
          <a:ext cx="398462" cy="727075"/>
        </p:xfrm>
        <a:graphic>
          <a:graphicData uri="http://schemas.openxmlformats.org/presentationml/2006/ole">
            <mc:AlternateContent xmlns:mc="http://schemas.openxmlformats.org/markup-compatibility/2006">
              <mc:Choice xmlns:v="urn:schemas-microsoft-com:vml" Requires="v">
                <p:oleObj name="Equation" r:id="rId12" imgW="215640" imgH="393480" progId="Equation.3">
                  <p:embed/>
                </p:oleObj>
              </mc:Choice>
              <mc:Fallback>
                <p:oleObj name="Equation" r:id="rId12" imgW="215640" imgH="393480" progId="Equation.3">
                  <p:embed/>
                  <p:pic>
                    <p:nvPicPr>
                      <p:cNvPr id="18438" name="Object 6"/>
                      <p:cNvPicPr>
                        <a:picLocks noChangeAspect="1" noChangeArrowheads="1"/>
                      </p:cNvPicPr>
                      <p:nvPr/>
                    </p:nvPicPr>
                    <p:blipFill>
                      <a:blip r:embed="rId13"/>
                      <a:srcRect/>
                      <a:stretch>
                        <a:fillRect/>
                      </a:stretch>
                    </p:blipFill>
                    <p:spPr bwMode="auto">
                      <a:xfrm>
                        <a:off x="2438400" y="5597525"/>
                        <a:ext cx="398462" cy="727075"/>
                      </a:xfrm>
                      <a:prstGeom prst="rect">
                        <a:avLst/>
                      </a:prstGeom>
                      <a:noFill/>
                    </p:spPr>
                  </p:pic>
                </p:oleObj>
              </mc:Fallback>
            </mc:AlternateContent>
          </a:graphicData>
        </a:graphic>
      </p:graphicFrame>
      <p:sp>
        <p:nvSpPr>
          <p:cNvPr id="13" name="Date Placeholder 12">
            <a:extLst>
              <a:ext uri="{FF2B5EF4-FFF2-40B4-BE49-F238E27FC236}">
                <a16:creationId xmlns:a16="http://schemas.microsoft.com/office/drawing/2014/main" id="{BA4BDFE1-EA9B-46B7-B0D8-BC182757721D}"/>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C2392887-027A-4978-B4BB-C0C33B5E3588}"/>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D0F139A1-5F91-47CF-A823-89009FF84A0E}"/>
              </a:ext>
            </a:extLst>
          </p:cNvPr>
          <p:cNvSpPr>
            <a:spLocks noGrp="1"/>
          </p:cNvSpPr>
          <p:nvPr>
            <p:ph type="sldNum" sz="quarter" idx="4"/>
          </p:nvPr>
        </p:nvSpPr>
        <p:spPr/>
        <p:txBody>
          <a:bodyPr/>
          <a:lstStyle/>
          <a:p>
            <a:fld id="{28B83BC3-069B-46AF-A4E6-C99928E1A4FA}" type="slidenum">
              <a:rPr lang="en-US" smtClean="0"/>
              <a:pPr/>
              <a:t>531</a:t>
            </a:fld>
            <a:endParaRPr lang="en-US" dirty="0"/>
          </a:p>
        </p:txBody>
      </p:sp>
    </p:spTree>
    <p:custDataLst>
      <p:tags r:id="rId1"/>
    </p:custDataLst>
    <p:extLst>
      <p:ext uri="{BB962C8B-B14F-4D97-AF65-F5344CB8AC3E}">
        <p14:creationId xmlns:p14="http://schemas.microsoft.com/office/powerpoint/2010/main" val="1329559356"/>
      </p:ext>
    </p:extLst>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normAutofit/>
          </a:bodyPr>
          <a:lstStyle/>
          <a:p>
            <a:r>
              <a:rPr lang="en-US" b="1" dirty="0">
                <a:solidFill>
                  <a:srgbClr val="182835"/>
                </a:solidFill>
              </a:rPr>
              <a:t>Weibull distribution </a:t>
            </a:r>
            <a:r>
              <a:rPr lang="en-US" dirty="0">
                <a:solidFill>
                  <a:srgbClr val="182835"/>
                </a:solidFill>
              </a:rPr>
              <a:t>is a continuous probability distribution which is widely used to model a great variety of data due to its flexibility.</a:t>
            </a:r>
          </a:p>
          <a:p>
            <a:endParaRPr lang="en-US" i="1" dirty="0">
              <a:solidFill>
                <a:srgbClr val="182835"/>
              </a:solidFill>
            </a:endParaRPr>
          </a:p>
          <a:p>
            <a:r>
              <a:rPr lang="en-US" i="1" dirty="0">
                <a:solidFill>
                  <a:srgbClr val="182835"/>
                </a:solidFill>
              </a:rPr>
              <a:t>K</a:t>
            </a:r>
            <a:r>
              <a:rPr lang="en-US" dirty="0">
                <a:solidFill>
                  <a:srgbClr val="182835"/>
                </a:solidFill>
              </a:rPr>
              <a:t> is the shape parameter and </a:t>
            </a:r>
            <a:r>
              <a:rPr lang="el-GR" i="1" dirty="0">
                <a:solidFill>
                  <a:srgbClr val="182835"/>
                </a:solidFill>
              </a:rPr>
              <a:t>λ</a:t>
            </a:r>
            <a:r>
              <a:rPr lang="en-US" dirty="0">
                <a:solidFill>
                  <a:srgbClr val="182835"/>
                </a:solidFill>
              </a:rPr>
              <a:t> is the scale parameter. Both are positive numbers.</a:t>
            </a:r>
          </a:p>
          <a:p>
            <a:endParaRPr lang="en-US" dirty="0">
              <a:solidFill>
                <a:srgbClr val="182835"/>
              </a:solidFill>
            </a:endParaRPr>
          </a:p>
          <a:p>
            <a:r>
              <a:rPr lang="en-US" dirty="0">
                <a:solidFill>
                  <a:srgbClr val="182835"/>
                </a:solidFill>
              </a:rPr>
              <a:t>Excel formula for Weibull distribution</a:t>
            </a:r>
          </a:p>
          <a:p>
            <a:pPr lvl="1"/>
            <a:r>
              <a:rPr lang="en-US" b="1" dirty="0">
                <a:solidFill>
                  <a:srgbClr val="182835"/>
                </a:solidFill>
              </a:rPr>
              <a:t>WEIBULL</a:t>
            </a:r>
            <a:r>
              <a:rPr lang="en-US" dirty="0">
                <a:solidFill>
                  <a:srgbClr val="182835"/>
                </a:solidFill>
              </a:rPr>
              <a:t>(</a:t>
            </a:r>
            <a:r>
              <a:rPr lang="en-US" b="1" dirty="0">
                <a:solidFill>
                  <a:srgbClr val="182835"/>
                </a:solidFill>
              </a:rPr>
              <a:t>x</a:t>
            </a:r>
            <a:r>
              <a:rPr lang="en-US" dirty="0">
                <a:solidFill>
                  <a:srgbClr val="182835"/>
                </a:solidFill>
              </a:rPr>
              <a:t>, </a:t>
            </a:r>
            <a:r>
              <a:rPr lang="en-US" b="1" dirty="0">
                <a:solidFill>
                  <a:srgbClr val="182835"/>
                </a:solidFill>
              </a:rPr>
              <a:t>alpha</a:t>
            </a:r>
            <a:r>
              <a:rPr lang="en-US" dirty="0">
                <a:solidFill>
                  <a:srgbClr val="182835"/>
                </a:solidFill>
              </a:rPr>
              <a:t>, </a:t>
            </a:r>
            <a:r>
              <a:rPr lang="en-US" b="1" dirty="0">
                <a:solidFill>
                  <a:srgbClr val="182835"/>
                </a:solidFill>
              </a:rPr>
              <a:t>beta</a:t>
            </a:r>
            <a:r>
              <a:rPr lang="en-US" dirty="0">
                <a:solidFill>
                  <a:srgbClr val="182835"/>
                </a:solidFill>
              </a:rPr>
              <a:t>, </a:t>
            </a:r>
            <a:r>
              <a:rPr lang="en-US" b="1" dirty="0">
                <a:solidFill>
                  <a:srgbClr val="182835"/>
                </a:solidFill>
              </a:rPr>
              <a:t>cumulative</a:t>
            </a:r>
            <a:r>
              <a:rPr lang="en-US" dirty="0">
                <a:solidFill>
                  <a:srgbClr val="182835"/>
                </a:solidFill>
              </a:rPr>
              <a:t>)</a:t>
            </a:r>
          </a:p>
          <a:p>
            <a:pPr lvl="1"/>
            <a:endParaRPr lang="en-US" sz="2400" dirty="0">
              <a:solidFill>
                <a:srgbClr val="182835"/>
              </a:solidFill>
            </a:endParaRPr>
          </a:p>
        </p:txBody>
      </p:sp>
      <p:sp>
        <p:nvSpPr>
          <p:cNvPr id="9" name="Date Placeholder 8">
            <a:extLst>
              <a:ext uri="{FF2B5EF4-FFF2-40B4-BE49-F238E27FC236}">
                <a16:creationId xmlns:a16="http://schemas.microsoft.com/office/drawing/2014/main" id="{3C043ABF-09B7-43BF-8DDB-66B2216D98C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84EF4AA-753A-437C-AF0B-EEC04C6A2FD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8A70038-F164-42C7-BD07-F495A6E1E430}"/>
              </a:ext>
            </a:extLst>
          </p:cNvPr>
          <p:cNvSpPr>
            <a:spLocks noGrp="1"/>
          </p:cNvSpPr>
          <p:nvPr>
            <p:ph type="sldNum" sz="quarter" idx="4"/>
          </p:nvPr>
        </p:nvSpPr>
        <p:spPr/>
        <p:txBody>
          <a:bodyPr/>
          <a:lstStyle/>
          <a:p>
            <a:fld id="{28B83BC3-069B-46AF-A4E6-C99928E1A4FA}" type="slidenum">
              <a:rPr lang="en-US" smtClean="0"/>
              <a:pPr/>
              <a:t>532</a:t>
            </a:fld>
            <a:endParaRPr lang="en-US" dirty="0"/>
          </a:p>
        </p:txBody>
      </p:sp>
    </p:spTree>
    <p:custDataLst>
      <p:tags r:id="rId1"/>
    </p:custDataLst>
    <p:extLst>
      <p:ext uri="{BB962C8B-B14F-4D97-AF65-F5344CB8AC3E}">
        <p14:creationId xmlns:p14="http://schemas.microsoft.com/office/powerpoint/2010/main" val="3044183314"/>
      </p:ext>
    </p:extLst>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Weibull Distribution</a:t>
            </a:r>
          </a:p>
        </p:txBody>
      </p:sp>
      <p:sp>
        <p:nvSpPr>
          <p:cNvPr id="3" name="Content Placeholder 2"/>
          <p:cNvSpPr>
            <a:spLocks noGrp="1"/>
          </p:cNvSpPr>
          <p:nvPr>
            <p:ph idx="1"/>
          </p:nvPr>
        </p:nvSpPr>
        <p:spPr/>
        <p:txBody>
          <a:bodyPr/>
          <a:lstStyle/>
          <a:p>
            <a:r>
              <a:rPr lang="en-US" dirty="0"/>
              <a:t>PDF of Weibull Distribution</a:t>
            </a:r>
          </a:p>
          <a:p>
            <a:pPr>
              <a:buNone/>
            </a:pPr>
            <a:r>
              <a:rPr lang="en-US" dirty="0"/>
              <a:t>	</a:t>
            </a:r>
          </a:p>
          <a:p>
            <a:pPr>
              <a:buNone/>
            </a:pPr>
            <a:endParaRPr lang="en-US" dirty="0"/>
          </a:p>
          <a:p>
            <a:pPr>
              <a:buNone/>
            </a:pPr>
            <a:endParaRPr lang="en-US" dirty="0"/>
          </a:p>
          <a:p>
            <a:endParaRPr lang="en-US" dirty="0"/>
          </a:p>
          <a:p>
            <a:r>
              <a:rPr lang="en-US" dirty="0"/>
              <a:t>Mean of Weibull Distribution</a:t>
            </a:r>
          </a:p>
          <a:p>
            <a:pPr>
              <a:buNone/>
            </a:pPr>
            <a:endParaRPr lang="en-US" dirty="0"/>
          </a:p>
          <a:p>
            <a:endParaRPr lang="en-US" dirty="0"/>
          </a:p>
          <a:p>
            <a:endParaRPr lang="en-US" dirty="0"/>
          </a:p>
          <a:p>
            <a:r>
              <a:rPr lang="en-US" dirty="0"/>
              <a:t>Variance of Weibull Distribution</a:t>
            </a:r>
          </a:p>
          <a:p>
            <a:endParaRPr lang="en-US" dirty="0"/>
          </a:p>
          <a:p>
            <a:endParaRPr lang="en-US" dirty="0"/>
          </a:p>
          <a:p>
            <a:endParaRPr lang="en-US" dirty="0"/>
          </a:p>
          <a:p>
            <a:endParaRPr lang="en-US" dirty="0"/>
          </a:p>
          <a:p>
            <a:endParaRPr lang="en-US" dirty="0"/>
          </a:p>
        </p:txBody>
      </p:sp>
      <p:grpSp>
        <p:nvGrpSpPr>
          <p:cNvPr id="8" name="Group 7"/>
          <p:cNvGrpSpPr/>
          <p:nvPr/>
        </p:nvGrpSpPr>
        <p:grpSpPr>
          <a:xfrm>
            <a:off x="2362200" y="1828800"/>
            <a:ext cx="4343400" cy="1219200"/>
            <a:chOff x="838200" y="2209800"/>
            <a:chExt cx="4343400" cy="1219200"/>
          </a:xfrm>
        </p:grpSpPr>
        <p:graphicFrame>
          <p:nvGraphicFramePr>
            <p:cNvPr id="5" name="Object 4"/>
            <p:cNvGraphicFramePr>
              <a:graphicFrameLocks noChangeAspect="1"/>
            </p:cNvGraphicFramePr>
            <p:nvPr/>
          </p:nvGraphicFramePr>
          <p:xfrm>
            <a:off x="838200" y="2209800"/>
            <a:ext cx="2836985" cy="1219200"/>
          </p:xfrm>
          <a:graphic>
            <a:graphicData uri="http://schemas.openxmlformats.org/presentationml/2006/ole">
              <mc:AlternateContent xmlns:mc="http://schemas.openxmlformats.org/markup-compatibility/2006">
                <mc:Choice xmlns:v="urn:schemas-microsoft-com:vml" Requires="v">
                  <p:oleObj name="Equation" r:id="rId4" imgW="1536700" imgH="660400" progId="Equation.3">
                    <p:embed/>
                  </p:oleObj>
                </mc:Choice>
                <mc:Fallback>
                  <p:oleObj name="Equation" r:id="rId4" imgW="1536700" imgH="660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09800"/>
                          <a:ext cx="2836985"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9" name="Object 3"/>
            <p:cNvGraphicFramePr>
              <a:graphicFrameLocks noChangeAspect="1"/>
            </p:cNvGraphicFramePr>
            <p:nvPr/>
          </p:nvGraphicFramePr>
          <p:xfrm>
            <a:off x="4267200" y="2319338"/>
            <a:ext cx="914400" cy="423862"/>
          </p:xfrm>
          <a:graphic>
            <a:graphicData uri="http://schemas.openxmlformats.org/presentationml/2006/ole">
              <mc:AlternateContent xmlns:mc="http://schemas.openxmlformats.org/markup-compatibility/2006">
                <mc:Choice xmlns:v="urn:schemas-microsoft-com:vml" Requires="v">
                  <p:oleObj name="Equation" r:id="rId6" imgW="355292" imgH="164957" progId="Equation.3">
                    <p:embed/>
                  </p:oleObj>
                </mc:Choice>
                <mc:Fallback>
                  <p:oleObj name="Equation" r:id="rId6" imgW="355292" imgH="164957" progId="Equation.3">
                    <p:embed/>
                    <p:pic>
                      <p:nvPicPr>
                        <p:cNvPr id="19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2319338"/>
                          <a:ext cx="91440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60" name="Object 4"/>
            <p:cNvGraphicFramePr>
              <a:graphicFrameLocks noChangeAspect="1"/>
            </p:cNvGraphicFramePr>
            <p:nvPr/>
          </p:nvGraphicFramePr>
          <p:xfrm>
            <a:off x="4267200" y="3048000"/>
            <a:ext cx="914400" cy="358775"/>
          </p:xfrm>
          <a:graphic>
            <a:graphicData uri="http://schemas.openxmlformats.org/presentationml/2006/ole">
              <mc:AlternateContent xmlns:mc="http://schemas.openxmlformats.org/markup-compatibility/2006">
                <mc:Choice xmlns:v="urn:schemas-microsoft-com:vml" Requires="v">
                  <p:oleObj name="Equation" r:id="rId8" imgW="355446" imgH="139639" progId="Equation.3">
                    <p:embed/>
                  </p:oleObj>
                </mc:Choice>
                <mc:Fallback>
                  <p:oleObj name="Equation" r:id="rId8" imgW="355446" imgH="139639" progId="Equation.3">
                    <p:embed/>
                    <p:pic>
                      <p:nvPicPr>
                        <p:cNvPr id="1946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67200" y="3048000"/>
                          <a:ext cx="914400" cy="358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9" name="Object 8"/>
          <p:cNvGraphicFramePr>
            <a:graphicFrameLocks noChangeAspect="1"/>
          </p:cNvGraphicFramePr>
          <p:nvPr>
            <p:extLst>
              <p:ext uri="{D42A27DB-BD31-4B8C-83A1-F6EECF244321}">
                <p14:modId xmlns:p14="http://schemas.microsoft.com/office/powerpoint/2010/main" val="4053144662"/>
              </p:ext>
            </p:extLst>
          </p:nvPr>
        </p:nvGraphicFramePr>
        <p:xfrm>
          <a:off x="2362200" y="3960446"/>
          <a:ext cx="1168400" cy="763954"/>
        </p:xfrm>
        <a:graphic>
          <a:graphicData uri="http://schemas.openxmlformats.org/presentationml/2006/ole">
            <mc:AlternateContent xmlns:mc="http://schemas.openxmlformats.org/markup-compatibility/2006">
              <mc:Choice xmlns:v="urn:schemas-microsoft-com:vml" Requires="v">
                <p:oleObj name="Equation" r:id="rId10" imgW="660113" imgH="431613" progId="Equation.3">
                  <p:embed/>
                </p:oleObj>
              </mc:Choice>
              <mc:Fallback>
                <p:oleObj name="Equation" r:id="rId10" imgW="660113" imgH="431613" progId="Equation.3">
                  <p:embed/>
                  <p:pic>
                    <p:nvPicPr>
                      <p:cNvPr id="9" name="Object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362200" y="3960446"/>
                        <a:ext cx="1168400" cy="763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310362183"/>
              </p:ext>
            </p:extLst>
          </p:nvPr>
        </p:nvGraphicFramePr>
        <p:xfrm>
          <a:off x="2362201" y="5651500"/>
          <a:ext cx="1544171" cy="673100"/>
        </p:xfrm>
        <a:graphic>
          <a:graphicData uri="http://schemas.openxmlformats.org/presentationml/2006/ole">
            <mc:AlternateContent xmlns:mc="http://schemas.openxmlformats.org/markup-compatibility/2006">
              <mc:Choice xmlns:v="urn:schemas-microsoft-com:vml" Requires="v">
                <p:oleObj name="Equation" r:id="rId12" imgW="990170" imgH="431613" progId="Equation.3">
                  <p:embed/>
                </p:oleObj>
              </mc:Choice>
              <mc:Fallback>
                <p:oleObj name="Equation" r:id="rId12" imgW="990170" imgH="431613" progId="Equation.3">
                  <p:embed/>
                  <p:pic>
                    <p:nvPicPr>
                      <p:cNvPr id="10" name="Object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62201" y="5651500"/>
                        <a:ext cx="1544171"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Date Placeholder 12">
            <a:extLst>
              <a:ext uri="{FF2B5EF4-FFF2-40B4-BE49-F238E27FC236}">
                <a16:creationId xmlns:a16="http://schemas.microsoft.com/office/drawing/2014/main" id="{72BE9F60-B7E8-4C1F-AE95-344EF54BFFED}"/>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03734A1F-9DF9-4C6D-90BD-C5BEC4F68200}"/>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45F6A2DD-692C-4BAA-B504-C4A05B75233E}"/>
              </a:ext>
            </a:extLst>
          </p:cNvPr>
          <p:cNvSpPr>
            <a:spLocks noGrp="1"/>
          </p:cNvSpPr>
          <p:nvPr>
            <p:ph type="sldNum" sz="quarter" idx="4"/>
          </p:nvPr>
        </p:nvSpPr>
        <p:spPr/>
        <p:txBody>
          <a:bodyPr/>
          <a:lstStyle/>
          <a:p>
            <a:fld id="{28B83BC3-069B-46AF-A4E6-C99928E1A4FA}" type="slidenum">
              <a:rPr lang="en-US" smtClean="0"/>
              <a:pPr/>
              <a:t>533</a:t>
            </a:fld>
            <a:endParaRPr lang="en-US" dirty="0"/>
          </a:p>
        </p:txBody>
      </p:sp>
    </p:spTree>
    <p:custDataLst>
      <p:tags r:id="rId1"/>
    </p:custDataLst>
    <p:extLst>
      <p:ext uri="{BB962C8B-B14F-4D97-AF65-F5344CB8AC3E}">
        <p14:creationId xmlns:p14="http://schemas.microsoft.com/office/powerpoint/2010/main" val="1034639632"/>
      </p:ext>
    </p:extLst>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Autofit/>
          </a:bodyPr>
          <a:lstStyle/>
          <a:p>
            <a:r>
              <a:rPr lang="en-US" b="1" dirty="0"/>
              <a:t>Student’s t distribution </a:t>
            </a:r>
            <a:r>
              <a:rPr lang="en-US" dirty="0"/>
              <a:t>is a continuous probability distribution that resembles a normal distribution.</a:t>
            </a:r>
          </a:p>
          <a:p>
            <a:endParaRPr lang="en-US" dirty="0"/>
          </a:p>
          <a:p>
            <a:r>
              <a:rPr lang="en-US" dirty="0"/>
              <a:t>When </a:t>
            </a:r>
            <a:r>
              <a:rPr lang="en-US" i="1" dirty="0"/>
              <a:t>n</a:t>
            </a:r>
            <a:r>
              <a:rPr lang="en-US" dirty="0"/>
              <a:t> random samples were drawn from a normally-distributed population with the mean </a:t>
            </a:r>
            <a:r>
              <a:rPr lang="el-GR" i="1" dirty="0"/>
              <a:t>μ</a:t>
            </a:r>
            <a:r>
              <a:rPr lang="en-US" dirty="0"/>
              <a:t> and the standard deviation </a:t>
            </a:r>
            <a:r>
              <a:rPr lang="el-GR" i="1" dirty="0"/>
              <a:t>σ</a:t>
            </a:r>
            <a:r>
              <a:rPr lang="en-US" dirty="0"/>
              <a:t>, then</a:t>
            </a:r>
          </a:p>
          <a:p>
            <a:pPr marL="114300" indent="0">
              <a:buNone/>
            </a:pPr>
            <a:endParaRPr lang="en-US" dirty="0"/>
          </a:p>
          <a:p>
            <a:pPr marL="114300" indent="0">
              <a:buNone/>
            </a:pPr>
            <a:r>
              <a:rPr lang="en-US" dirty="0"/>
              <a:t>   </a:t>
            </a:r>
          </a:p>
          <a:p>
            <a:pPr marL="411480" lvl="1" indent="0">
              <a:buNone/>
            </a:pPr>
            <a:r>
              <a:rPr lang="en-US" sz="2400" dirty="0"/>
              <a:t>follows a t distribution with (</a:t>
            </a:r>
            <a:r>
              <a:rPr lang="en-US" sz="2400" i="1" dirty="0"/>
              <a:t>n</a:t>
            </a:r>
            <a:r>
              <a:rPr lang="en-US" sz="2400" dirty="0"/>
              <a:t> – 1) degrees of freedom.</a:t>
            </a:r>
          </a:p>
          <a:p>
            <a:r>
              <a:rPr lang="en-US" dirty="0"/>
              <a:t>Its probability density function is a bell-shaped curve but with heavier tails than those of the normal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61919130"/>
              </p:ext>
            </p:extLst>
          </p:nvPr>
        </p:nvGraphicFramePr>
        <p:xfrm>
          <a:off x="5058421" y="3200400"/>
          <a:ext cx="1262358" cy="914400"/>
        </p:xfrm>
        <a:graphic>
          <a:graphicData uri="http://schemas.openxmlformats.org/presentationml/2006/ole">
            <mc:AlternateContent xmlns:mc="http://schemas.openxmlformats.org/markup-compatibility/2006">
              <mc:Choice xmlns:v="urn:schemas-microsoft-com:vml" Requires="v">
                <p:oleObj name="Equation" r:id="rId4" imgW="596900" imgH="431800" progId="Equation.3">
                  <p:embed/>
                </p:oleObj>
              </mc:Choice>
              <mc:Fallback>
                <p:oleObj name="Equation" r:id="rId4" imgW="596900" imgH="431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8421" y="3200400"/>
                        <a:ext cx="1262358" cy="91440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7AEEB8FA-EAF9-43A0-8BFC-9B4065A87A7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1CF2170-44BB-43FC-9CE1-1FD6F2681EF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0674D5A-58D8-4793-B408-FFC7EE310DB0}"/>
              </a:ext>
            </a:extLst>
          </p:cNvPr>
          <p:cNvSpPr>
            <a:spLocks noGrp="1"/>
          </p:cNvSpPr>
          <p:nvPr>
            <p:ph type="sldNum" sz="quarter" idx="4"/>
          </p:nvPr>
        </p:nvSpPr>
        <p:spPr/>
        <p:txBody>
          <a:bodyPr/>
          <a:lstStyle/>
          <a:p>
            <a:fld id="{28B83BC3-069B-46AF-A4E6-C99928E1A4FA}" type="slidenum">
              <a:rPr lang="en-US" smtClean="0"/>
              <a:pPr/>
              <a:t>534</a:t>
            </a:fld>
            <a:endParaRPr lang="en-US" dirty="0"/>
          </a:p>
        </p:txBody>
      </p:sp>
    </p:spTree>
    <p:custDataLst>
      <p:tags r:id="rId1"/>
    </p:custDataLst>
    <p:extLst>
      <p:ext uri="{BB962C8B-B14F-4D97-AF65-F5344CB8AC3E}">
        <p14:creationId xmlns:p14="http://schemas.microsoft.com/office/powerpoint/2010/main" val="2997336876"/>
      </p:ext>
    </p:extLst>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Student’s T Distribution</a:t>
            </a:r>
          </a:p>
        </p:txBody>
      </p:sp>
      <p:sp>
        <p:nvSpPr>
          <p:cNvPr id="3" name="Content Placeholder 2"/>
          <p:cNvSpPr>
            <a:spLocks noGrp="1"/>
          </p:cNvSpPr>
          <p:nvPr>
            <p:ph idx="1"/>
          </p:nvPr>
        </p:nvSpPr>
        <p:spPr/>
        <p:txBody>
          <a:bodyPr>
            <a:normAutofit/>
          </a:bodyPr>
          <a:lstStyle/>
          <a:p>
            <a:r>
              <a:rPr lang="en-US" dirty="0"/>
              <a:t>PDF of Student’s T Distribution</a:t>
            </a:r>
          </a:p>
          <a:p>
            <a:pPr>
              <a:buNone/>
            </a:pPr>
            <a:r>
              <a:rPr lang="en-US" dirty="0"/>
              <a:t>	</a:t>
            </a:r>
          </a:p>
          <a:p>
            <a:pPr>
              <a:buNone/>
            </a:pPr>
            <a:endParaRPr lang="en-US" dirty="0"/>
          </a:p>
          <a:p>
            <a:pPr>
              <a:buNone/>
            </a:pPr>
            <a:endParaRPr lang="en-US" dirty="0"/>
          </a:p>
          <a:p>
            <a:r>
              <a:rPr lang="en-US" dirty="0"/>
              <a:t>Mean of Student’s T Distribution</a:t>
            </a:r>
          </a:p>
          <a:p>
            <a:pPr>
              <a:buNone/>
            </a:pPr>
            <a:endParaRPr lang="en-US" dirty="0"/>
          </a:p>
          <a:p>
            <a:pPr>
              <a:buNone/>
            </a:pPr>
            <a:endParaRPr lang="en-US" dirty="0"/>
          </a:p>
          <a:p>
            <a:r>
              <a:rPr lang="en-US" dirty="0"/>
              <a:t>Variance of Student’s T Distribution</a:t>
            </a:r>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6189805"/>
              </p:ext>
            </p:extLst>
          </p:nvPr>
        </p:nvGraphicFramePr>
        <p:xfrm>
          <a:off x="2364828" y="1600200"/>
          <a:ext cx="2438400" cy="1352390"/>
        </p:xfrm>
        <a:graphic>
          <a:graphicData uri="http://schemas.openxmlformats.org/presentationml/2006/ole">
            <mc:AlternateContent xmlns:mc="http://schemas.openxmlformats.org/markup-compatibility/2006">
              <mc:Choice xmlns:v="urn:schemas-microsoft-com:vml" Requires="v">
                <p:oleObj name="Equation" r:id="rId4" imgW="1511300" imgH="838200" progId="Equation.3">
                  <p:embed/>
                </p:oleObj>
              </mc:Choice>
              <mc:Fallback>
                <p:oleObj name="Equation" r:id="rId4" imgW="1511300" imgH="838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4828" y="1600200"/>
                        <a:ext cx="2438400" cy="1352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62201" y="3562290"/>
            <a:ext cx="7157729" cy="400110"/>
          </a:xfrm>
          <a:prstGeom prst="rect">
            <a:avLst/>
          </a:prstGeom>
          <a:noFill/>
        </p:spPr>
        <p:txBody>
          <a:bodyPr wrap="none" rtlCol="0">
            <a:spAutoFit/>
          </a:bodyPr>
          <a:lstStyle/>
          <a:p>
            <a:r>
              <a:rPr lang="en-US" sz="2000" dirty="0"/>
              <a:t>0 for degrees of freedom greater than 1, otherwise undefined </a:t>
            </a:r>
          </a:p>
        </p:txBody>
      </p:sp>
      <p:grpSp>
        <p:nvGrpSpPr>
          <p:cNvPr id="12" name="Group 11"/>
          <p:cNvGrpSpPr/>
          <p:nvPr/>
        </p:nvGrpSpPr>
        <p:grpSpPr>
          <a:xfrm>
            <a:off x="2291057" y="4800600"/>
            <a:ext cx="2919673" cy="1371600"/>
            <a:chOff x="749300" y="5299075"/>
            <a:chExt cx="2694700" cy="1085850"/>
          </a:xfrm>
        </p:grpSpPr>
        <p:graphicFrame>
          <p:nvGraphicFramePr>
            <p:cNvPr id="7" name="Object 6"/>
            <p:cNvGraphicFramePr>
              <a:graphicFrameLocks noChangeAspect="1"/>
            </p:cNvGraphicFramePr>
            <p:nvPr/>
          </p:nvGraphicFramePr>
          <p:xfrm>
            <a:off x="749300" y="5299075"/>
            <a:ext cx="1009650" cy="1085850"/>
          </p:xfrm>
          <a:graphic>
            <a:graphicData uri="http://schemas.openxmlformats.org/presentationml/2006/ole">
              <mc:AlternateContent xmlns:mc="http://schemas.openxmlformats.org/markup-compatibility/2006">
                <mc:Choice xmlns:v="urn:schemas-microsoft-com:vml" Requires="v">
                  <p:oleObj name="Equation" r:id="rId6" imgW="660113" imgH="710891" progId="Equation.3">
                    <p:embed/>
                  </p:oleObj>
                </mc:Choice>
                <mc:Fallback>
                  <p:oleObj name="Equation" r:id="rId6" imgW="660113" imgH="710891"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300" y="5299075"/>
                          <a:ext cx="1009650" cy="1085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4" name="Object 4"/>
            <p:cNvGraphicFramePr>
              <a:graphicFrameLocks noChangeAspect="1"/>
            </p:cNvGraphicFramePr>
            <p:nvPr/>
          </p:nvGraphicFramePr>
          <p:xfrm>
            <a:off x="2438400" y="5334000"/>
            <a:ext cx="542925" cy="271463"/>
          </p:xfrm>
          <a:graphic>
            <a:graphicData uri="http://schemas.openxmlformats.org/presentationml/2006/ole">
              <mc:AlternateContent xmlns:mc="http://schemas.openxmlformats.org/markup-compatibility/2006">
                <mc:Choice xmlns:v="urn:schemas-microsoft-com:vml" Requires="v">
                  <p:oleObj name="Equation" r:id="rId8" imgW="355138" imgH="177569" progId="Equation.3">
                    <p:embed/>
                  </p:oleObj>
                </mc:Choice>
                <mc:Fallback>
                  <p:oleObj name="Equation" r:id="rId8" imgW="355138" imgH="177569" progId="Equation.3">
                    <p:embed/>
                    <p:pic>
                      <p:nvPicPr>
                        <p:cNvPr id="59904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5334000"/>
                          <a:ext cx="542925"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9045" name="Object 5"/>
            <p:cNvGraphicFramePr>
              <a:graphicFrameLocks noChangeAspect="1"/>
            </p:cNvGraphicFramePr>
            <p:nvPr/>
          </p:nvGraphicFramePr>
          <p:xfrm>
            <a:off x="2438400" y="5672137"/>
            <a:ext cx="833437" cy="271463"/>
          </p:xfrm>
          <a:graphic>
            <a:graphicData uri="http://schemas.openxmlformats.org/presentationml/2006/ole">
              <mc:AlternateContent xmlns:mc="http://schemas.openxmlformats.org/markup-compatibility/2006">
                <mc:Choice xmlns:v="urn:schemas-microsoft-com:vml" Requires="v">
                  <p:oleObj name="Equation" r:id="rId10" imgW="545626" imgH="177646" progId="Equation.3">
                    <p:embed/>
                  </p:oleObj>
                </mc:Choice>
                <mc:Fallback>
                  <p:oleObj name="Equation" r:id="rId10" imgW="545626" imgH="177646" progId="Equation.3">
                    <p:embed/>
                    <p:pic>
                      <p:nvPicPr>
                        <p:cNvPr id="59904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8400" y="5672137"/>
                          <a:ext cx="833437" cy="271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5181" y="5943600"/>
              <a:ext cx="1105471" cy="292388"/>
            </a:xfrm>
            <a:prstGeom prst="rect">
              <a:avLst/>
            </a:prstGeom>
            <a:noFill/>
          </p:spPr>
          <p:txBody>
            <a:bodyPr wrap="none" rtlCol="0">
              <a:spAutoFit/>
            </a:bodyPr>
            <a:lstStyle/>
            <a:p>
              <a:r>
                <a:rPr lang="en-US" dirty="0"/>
                <a:t>undefined</a:t>
              </a:r>
            </a:p>
          </p:txBody>
        </p:sp>
        <p:sp>
          <p:nvSpPr>
            <p:cNvPr id="11" name="TextBox 10"/>
            <p:cNvSpPr txBox="1"/>
            <p:nvPr/>
          </p:nvSpPr>
          <p:spPr>
            <a:xfrm>
              <a:off x="2362200" y="5943600"/>
              <a:ext cx="1081800" cy="292388"/>
            </a:xfrm>
            <a:prstGeom prst="rect">
              <a:avLst/>
            </a:prstGeom>
            <a:noFill/>
          </p:spPr>
          <p:txBody>
            <a:bodyPr wrap="none" rtlCol="0">
              <a:spAutoFit/>
            </a:bodyPr>
            <a:lstStyle/>
            <a:p>
              <a:r>
                <a:rPr lang="en-US" dirty="0"/>
                <a:t>otherwise</a:t>
              </a:r>
            </a:p>
          </p:txBody>
        </p:sp>
      </p:grpSp>
      <p:sp>
        <p:nvSpPr>
          <p:cNvPr id="15" name="Date Placeholder 14">
            <a:extLst>
              <a:ext uri="{FF2B5EF4-FFF2-40B4-BE49-F238E27FC236}">
                <a16:creationId xmlns:a16="http://schemas.microsoft.com/office/drawing/2014/main" id="{C7BE4ED0-CD32-45FE-AA63-0A6EBD357081}"/>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FDF94A8B-559D-4138-B798-7C74CB867F03}"/>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FA509401-5CFE-42C8-A620-58004EFF5C88}"/>
              </a:ext>
            </a:extLst>
          </p:cNvPr>
          <p:cNvSpPr>
            <a:spLocks noGrp="1"/>
          </p:cNvSpPr>
          <p:nvPr>
            <p:ph type="sldNum" sz="quarter" idx="4"/>
          </p:nvPr>
        </p:nvSpPr>
        <p:spPr/>
        <p:txBody>
          <a:bodyPr/>
          <a:lstStyle/>
          <a:p>
            <a:fld id="{28B83BC3-069B-46AF-A4E6-C99928E1A4FA}" type="slidenum">
              <a:rPr lang="en-US" smtClean="0"/>
              <a:pPr/>
              <a:t>535</a:t>
            </a:fld>
            <a:endParaRPr lang="en-US" dirty="0"/>
          </a:p>
        </p:txBody>
      </p:sp>
    </p:spTree>
    <p:custDataLst>
      <p:tags r:id="rId1"/>
    </p:custDataLst>
    <p:extLst>
      <p:ext uri="{BB962C8B-B14F-4D97-AF65-F5344CB8AC3E}">
        <p14:creationId xmlns:p14="http://schemas.microsoft.com/office/powerpoint/2010/main" val="728240716"/>
      </p:ext>
    </p:extLst>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b="1" dirty="0"/>
              <a:t>Chi-square distribution </a:t>
            </a:r>
            <a:r>
              <a:rPr lang="en-US" dirty="0"/>
              <a:t>is a continuous probability distribution of the sum of  squares of multiple independent standard normal random variables.</a:t>
            </a:r>
          </a:p>
          <a:p>
            <a:endParaRPr lang="en-US" dirty="0"/>
          </a:p>
          <a:p>
            <a:r>
              <a:rPr lang="en-US" dirty="0"/>
              <a:t>If Y</a:t>
            </a:r>
            <a:r>
              <a:rPr lang="en-US" baseline="-25000" dirty="0"/>
              <a:t>1</a:t>
            </a:r>
            <a:r>
              <a:rPr lang="en-US" dirty="0"/>
              <a:t>, Y</a:t>
            </a:r>
            <a:r>
              <a:rPr lang="en-US" baseline="-25000" dirty="0"/>
              <a:t>2</a:t>
            </a:r>
            <a:r>
              <a:rPr lang="en-US" dirty="0"/>
              <a:t>, …, Y</a:t>
            </a:r>
            <a:r>
              <a:rPr lang="en-US" baseline="-25000" dirty="0"/>
              <a:t>k </a:t>
            </a:r>
            <a:r>
              <a:rPr lang="en-US" dirty="0"/>
              <a:t>are a group of independent normal distributed variables, each with mean 0 and standard deviation 1, then</a:t>
            </a:r>
          </a:p>
          <a:p>
            <a:pPr marL="114300" indent="0">
              <a:buNone/>
            </a:pPr>
            <a:endParaRPr lang="en-US" dirty="0"/>
          </a:p>
          <a:p>
            <a:pPr marL="114300" indent="0">
              <a:buNone/>
            </a:pPr>
            <a:endParaRPr lang="en-US" dirty="0"/>
          </a:p>
          <a:p>
            <a:pPr marL="411480" lvl="1" indent="0">
              <a:buNone/>
            </a:pPr>
            <a:r>
              <a:rPr lang="en-US" sz="2400" dirty="0"/>
              <a:t>follows a chi-square distribution with </a:t>
            </a:r>
            <a:r>
              <a:rPr lang="en-US" sz="2400" i="1" dirty="0"/>
              <a:t>k</a:t>
            </a:r>
            <a:r>
              <a:rPr lang="en-US" sz="2400" dirty="0"/>
              <a:t> degrees of freedom. </a:t>
            </a:r>
          </a:p>
          <a:p>
            <a:endParaRPr lang="en-US" sz="2800" dirty="0"/>
          </a:p>
        </p:txBody>
      </p:sp>
      <p:graphicFrame>
        <p:nvGraphicFramePr>
          <p:cNvPr id="5" name="Object 4"/>
          <p:cNvGraphicFramePr>
            <a:graphicFrameLocks noChangeAspect="1"/>
          </p:cNvGraphicFramePr>
          <p:nvPr>
            <p:extLst>
              <p:ext uri="{D42A27DB-BD31-4B8C-83A1-F6EECF244321}">
                <p14:modId xmlns:p14="http://schemas.microsoft.com/office/powerpoint/2010/main" val="3212833467"/>
              </p:ext>
            </p:extLst>
          </p:nvPr>
        </p:nvGraphicFramePr>
        <p:xfrm>
          <a:off x="4724401" y="3505200"/>
          <a:ext cx="1506069" cy="914400"/>
        </p:xfrm>
        <a:graphic>
          <a:graphicData uri="http://schemas.openxmlformats.org/presentationml/2006/ole">
            <mc:AlternateContent xmlns:mc="http://schemas.openxmlformats.org/markup-compatibility/2006">
              <mc:Choice xmlns:v="urn:schemas-microsoft-com:vml" Requires="v">
                <p:oleObj name="Equation" r:id="rId4" imgW="710891" imgH="431613" progId="Equation.3">
                  <p:embed/>
                </p:oleObj>
              </mc:Choice>
              <mc:Fallback>
                <p:oleObj name="Equation" r:id="rId4" imgW="710891" imgH="431613"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1" y="3505200"/>
                        <a:ext cx="1506069" cy="91440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1A168647-60C5-49DF-9643-3466BD18FA8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6EE1EE0-0A3C-4466-9A90-C2CD730C14A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9358A2D-8198-452E-8305-D65B78203925}"/>
              </a:ext>
            </a:extLst>
          </p:cNvPr>
          <p:cNvSpPr>
            <a:spLocks noGrp="1"/>
          </p:cNvSpPr>
          <p:nvPr>
            <p:ph type="sldNum" sz="quarter" idx="4"/>
          </p:nvPr>
        </p:nvSpPr>
        <p:spPr/>
        <p:txBody>
          <a:bodyPr/>
          <a:lstStyle/>
          <a:p>
            <a:fld id="{28B83BC3-069B-46AF-A4E6-C99928E1A4FA}" type="slidenum">
              <a:rPr lang="en-US" smtClean="0"/>
              <a:pPr/>
              <a:t>536</a:t>
            </a:fld>
            <a:endParaRPr lang="en-US" dirty="0"/>
          </a:p>
        </p:txBody>
      </p:sp>
    </p:spTree>
    <p:custDataLst>
      <p:tags r:id="rId1"/>
    </p:custDataLst>
    <p:extLst>
      <p:ext uri="{BB962C8B-B14F-4D97-AF65-F5344CB8AC3E}">
        <p14:creationId xmlns:p14="http://schemas.microsoft.com/office/powerpoint/2010/main" val="1653469133"/>
      </p:ext>
    </p:extLst>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Distribution</a:t>
            </a:r>
          </a:p>
        </p:txBody>
      </p:sp>
      <p:sp>
        <p:nvSpPr>
          <p:cNvPr id="3" name="Content Placeholder 2"/>
          <p:cNvSpPr>
            <a:spLocks noGrp="1"/>
          </p:cNvSpPr>
          <p:nvPr>
            <p:ph idx="1"/>
          </p:nvPr>
        </p:nvSpPr>
        <p:spPr/>
        <p:txBody>
          <a:bodyPr>
            <a:normAutofit/>
          </a:bodyPr>
          <a:lstStyle/>
          <a:p>
            <a:r>
              <a:rPr lang="en-US" dirty="0"/>
              <a:t>PDF of Chi-Square Distribution</a:t>
            </a:r>
          </a:p>
          <a:p>
            <a:pPr>
              <a:buNone/>
            </a:pPr>
            <a:r>
              <a:rPr lang="en-US" dirty="0"/>
              <a:t>	</a:t>
            </a:r>
          </a:p>
          <a:p>
            <a:pPr>
              <a:buNone/>
            </a:pPr>
            <a:endParaRPr lang="en-US" dirty="0"/>
          </a:p>
          <a:p>
            <a:pPr>
              <a:buNone/>
            </a:pPr>
            <a:endParaRPr lang="en-US" dirty="0"/>
          </a:p>
          <a:p>
            <a:endParaRPr lang="en-US" dirty="0"/>
          </a:p>
          <a:p>
            <a:r>
              <a:rPr lang="en-US" dirty="0"/>
              <a:t>Mean of Chi-Square Distribution</a:t>
            </a:r>
          </a:p>
          <a:p>
            <a:pPr>
              <a:buNone/>
            </a:pPr>
            <a:endParaRPr lang="en-US" dirty="0"/>
          </a:p>
          <a:p>
            <a:pPr>
              <a:buNone/>
            </a:pPr>
            <a:endParaRPr lang="en-US" dirty="0"/>
          </a:p>
          <a:p>
            <a:endParaRPr lang="en-US" dirty="0"/>
          </a:p>
          <a:p>
            <a:r>
              <a:rPr lang="en-US" dirty="0"/>
              <a:t>Variance of Chi-Square Distribution</a:t>
            </a:r>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91634610"/>
              </p:ext>
            </p:extLst>
          </p:nvPr>
        </p:nvGraphicFramePr>
        <p:xfrm>
          <a:off x="2438400" y="1905000"/>
          <a:ext cx="2677298" cy="990600"/>
        </p:xfrm>
        <a:graphic>
          <a:graphicData uri="http://schemas.openxmlformats.org/presentationml/2006/ole">
            <mc:AlternateContent xmlns:mc="http://schemas.openxmlformats.org/markup-compatibility/2006">
              <mc:Choice xmlns:v="urn:schemas-microsoft-com:vml" Requires="v">
                <p:oleObj name="Equation" r:id="rId4" imgW="1269449" imgH="469696" progId="Equation.3">
                  <p:embed/>
                </p:oleObj>
              </mc:Choice>
              <mc:Fallback>
                <p:oleObj name="Equation" r:id="rId4" imgW="1269449" imgH="469696"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905000"/>
                        <a:ext cx="2677298"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1" name="Object 3"/>
          <p:cNvGraphicFramePr>
            <a:graphicFrameLocks noChangeAspect="1"/>
          </p:cNvGraphicFramePr>
          <p:nvPr>
            <p:extLst>
              <p:ext uri="{D42A27DB-BD31-4B8C-83A1-F6EECF244321}">
                <p14:modId xmlns:p14="http://schemas.microsoft.com/office/powerpoint/2010/main" val="1234420124"/>
              </p:ext>
            </p:extLst>
          </p:nvPr>
        </p:nvGraphicFramePr>
        <p:xfrm>
          <a:off x="2514600" y="4114800"/>
          <a:ext cx="268288" cy="374650"/>
        </p:xfrm>
        <a:graphic>
          <a:graphicData uri="http://schemas.openxmlformats.org/presentationml/2006/ole">
            <mc:AlternateContent xmlns:mc="http://schemas.openxmlformats.org/markup-compatibility/2006">
              <mc:Choice xmlns:v="urn:schemas-microsoft-com:vml" Requires="v">
                <p:oleObj name="Equation" r:id="rId6" imgW="126725" imgH="177415" progId="Equation.3">
                  <p:embed/>
                </p:oleObj>
              </mc:Choice>
              <mc:Fallback>
                <p:oleObj name="Equation" r:id="rId6" imgW="126725" imgH="177415" progId="Equation.3">
                  <p:embed/>
                  <p:pic>
                    <p:nvPicPr>
                      <p:cNvPr id="6010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4114800"/>
                        <a:ext cx="268288"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1092" name="Object 4"/>
          <p:cNvGraphicFramePr>
            <a:graphicFrameLocks noChangeAspect="1"/>
          </p:cNvGraphicFramePr>
          <p:nvPr>
            <p:extLst>
              <p:ext uri="{D42A27DB-BD31-4B8C-83A1-F6EECF244321}">
                <p14:modId xmlns:p14="http://schemas.microsoft.com/office/powerpoint/2010/main" val="1455150971"/>
              </p:ext>
            </p:extLst>
          </p:nvPr>
        </p:nvGraphicFramePr>
        <p:xfrm>
          <a:off x="2514601" y="5715000"/>
          <a:ext cx="428625" cy="374650"/>
        </p:xfrm>
        <a:graphic>
          <a:graphicData uri="http://schemas.openxmlformats.org/presentationml/2006/ole">
            <mc:AlternateContent xmlns:mc="http://schemas.openxmlformats.org/markup-compatibility/2006">
              <mc:Choice xmlns:v="urn:schemas-microsoft-com:vml" Requires="v">
                <p:oleObj name="Equation" r:id="rId8" imgW="202936" imgH="177569" progId="Equation.3">
                  <p:embed/>
                </p:oleObj>
              </mc:Choice>
              <mc:Fallback>
                <p:oleObj name="Equation" r:id="rId8" imgW="202936" imgH="177569" progId="Equation.3">
                  <p:embed/>
                  <p:pic>
                    <p:nvPicPr>
                      <p:cNvPr id="60109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1" y="5715000"/>
                        <a:ext cx="428625" cy="37465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F8B73082-F2B5-44EF-819E-A5BD36CA76C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2F221DC-7811-446F-85CD-F9CD8600F2C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C3DF168-82DA-402A-A473-1A25180B5A45}"/>
              </a:ext>
            </a:extLst>
          </p:cNvPr>
          <p:cNvSpPr>
            <a:spLocks noGrp="1"/>
          </p:cNvSpPr>
          <p:nvPr>
            <p:ph type="sldNum" sz="quarter" idx="4"/>
          </p:nvPr>
        </p:nvSpPr>
        <p:spPr/>
        <p:txBody>
          <a:bodyPr/>
          <a:lstStyle/>
          <a:p>
            <a:fld id="{28B83BC3-069B-46AF-A4E6-C99928E1A4FA}" type="slidenum">
              <a:rPr lang="en-US" smtClean="0"/>
              <a:pPr/>
              <a:t>537</a:t>
            </a:fld>
            <a:endParaRPr lang="en-US" dirty="0"/>
          </a:p>
        </p:txBody>
      </p:sp>
    </p:spTree>
    <p:custDataLst>
      <p:tags r:id="rId1"/>
    </p:custDataLst>
    <p:extLst>
      <p:ext uri="{BB962C8B-B14F-4D97-AF65-F5344CB8AC3E}">
        <p14:creationId xmlns:p14="http://schemas.microsoft.com/office/powerpoint/2010/main" val="293159524"/>
      </p:ext>
    </p:extLst>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b="1" dirty="0"/>
              <a:t>F distribution </a:t>
            </a:r>
            <a:r>
              <a:rPr lang="en-US" dirty="0"/>
              <a:t>is a continuous probability distribution which arises in the analysis of variance or test of equality between two variances.</a:t>
            </a:r>
          </a:p>
          <a:p>
            <a:endParaRPr lang="en-US" dirty="0"/>
          </a:p>
          <a:p>
            <a:r>
              <a:rPr lang="en-US" dirty="0"/>
              <a:t>If	  and      are independent variables with chi-square distributions with     and      degrees of freedom, </a:t>
            </a:r>
          </a:p>
          <a:p>
            <a:endParaRPr lang="en-US" dirty="0"/>
          </a:p>
          <a:p>
            <a:endParaRPr lang="en-US" dirty="0"/>
          </a:p>
          <a:p>
            <a:pPr marL="411480" lvl="1" indent="0">
              <a:buNone/>
            </a:pPr>
            <a:r>
              <a:rPr lang="en-US" sz="2400" dirty="0"/>
              <a:t>follows a F distribution.</a:t>
            </a:r>
          </a:p>
        </p:txBody>
      </p:sp>
      <p:graphicFrame>
        <p:nvGraphicFramePr>
          <p:cNvPr id="5" name="Object 4"/>
          <p:cNvGraphicFramePr>
            <a:graphicFrameLocks noChangeAspect="1"/>
          </p:cNvGraphicFramePr>
          <p:nvPr>
            <p:extLst>
              <p:ext uri="{D42A27DB-BD31-4B8C-83A1-F6EECF244321}">
                <p14:modId xmlns:p14="http://schemas.microsoft.com/office/powerpoint/2010/main" val="738696936"/>
              </p:ext>
            </p:extLst>
          </p:nvPr>
        </p:nvGraphicFramePr>
        <p:xfrm>
          <a:off x="1333500" y="2354263"/>
          <a:ext cx="419100" cy="465137"/>
        </p:xfrm>
        <a:graphic>
          <a:graphicData uri="http://schemas.openxmlformats.org/presentationml/2006/ole">
            <mc:AlternateContent xmlns:mc="http://schemas.openxmlformats.org/markup-compatibility/2006">
              <mc:Choice xmlns:v="urn:schemas-microsoft-com:vml" Requires="v">
                <p:oleObj name="Equation" r:id="rId4" imgW="228501" imgH="253890" progId="Equation.3">
                  <p:embed/>
                </p:oleObj>
              </mc:Choice>
              <mc:Fallback>
                <p:oleObj name="Equation" r:id="rId4" imgW="228501"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3500" y="2354263"/>
                        <a:ext cx="419100" cy="46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5" name="Object 3"/>
          <p:cNvGraphicFramePr>
            <a:graphicFrameLocks noChangeAspect="1"/>
          </p:cNvGraphicFramePr>
          <p:nvPr>
            <p:extLst>
              <p:ext uri="{D42A27DB-BD31-4B8C-83A1-F6EECF244321}">
                <p14:modId xmlns:p14="http://schemas.microsoft.com/office/powerpoint/2010/main" val="600665113"/>
              </p:ext>
            </p:extLst>
          </p:nvPr>
        </p:nvGraphicFramePr>
        <p:xfrm>
          <a:off x="2376488" y="2334746"/>
          <a:ext cx="442912" cy="466725"/>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60211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76488" y="2334746"/>
                        <a:ext cx="442912"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6" name="Object 4"/>
          <p:cNvGraphicFramePr>
            <a:graphicFrameLocks noChangeAspect="1"/>
          </p:cNvGraphicFramePr>
          <p:nvPr>
            <p:extLst>
              <p:ext uri="{D42A27DB-BD31-4B8C-83A1-F6EECF244321}">
                <p14:modId xmlns:p14="http://schemas.microsoft.com/office/powerpoint/2010/main" val="1750000685"/>
              </p:ext>
            </p:extLst>
          </p:nvPr>
        </p:nvGraphicFramePr>
        <p:xfrm>
          <a:off x="1665287" y="2743200"/>
          <a:ext cx="279400" cy="395287"/>
        </p:xfrm>
        <a:graphic>
          <a:graphicData uri="http://schemas.openxmlformats.org/presentationml/2006/ole">
            <mc:AlternateContent xmlns:mc="http://schemas.openxmlformats.org/markup-compatibility/2006">
              <mc:Choice xmlns:v="urn:schemas-microsoft-com:vml" Requires="v">
                <p:oleObj name="Equation" r:id="rId8" imgW="152268" imgH="215713" progId="Equation.3">
                  <p:embed/>
                </p:oleObj>
              </mc:Choice>
              <mc:Fallback>
                <p:oleObj name="Equation" r:id="rId8" imgW="152268" imgH="215713" progId="Equation.3">
                  <p:embed/>
                  <p:pic>
                    <p:nvPicPr>
                      <p:cNvPr id="60211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65287" y="2743200"/>
                        <a:ext cx="2794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7" name="Object 5"/>
          <p:cNvGraphicFramePr>
            <a:graphicFrameLocks noChangeAspect="1"/>
          </p:cNvGraphicFramePr>
          <p:nvPr>
            <p:extLst>
              <p:ext uri="{D42A27DB-BD31-4B8C-83A1-F6EECF244321}">
                <p14:modId xmlns:p14="http://schemas.microsoft.com/office/powerpoint/2010/main" val="4218805537"/>
              </p:ext>
            </p:extLst>
          </p:nvPr>
        </p:nvGraphicFramePr>
        <p:xfrm>
          <a:off x="2590800" y="2743200"/>
          <a:ext cx="303212" cy="395288"/>
        </p:xfrm>
        <a:graphic>
          <a:graphicData uri="http://schemas.openxmlformats.org/presentationml/2006/ole">
            <mc:AlternateContent xmlns:mc="http://schemas.openxmlformats.org/markup-compatibility/2006">
              <mc:Choice xmlns:v="urn:schemas-microsoft-com:vml" Requires="v">
                <p:oleObj name="Equation" r:id="rId10" imgW="164885" imgH="215619" progId="Equation.3">
                  <p:embed/>
                </p:oleObj>
              </mc:Choice>
              <mc:Fallback>
                <p:oleObj name="Equation" r:id="rId10" imgW="164885" imgH="215619" progId="Equation.3">
                  <p:embed/>
                  <p:pic>
                    <p:nvPicPr>
                      <p:cNvPr id="60211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90800" y="2743200"/>
                        <a:ext cx="303212" cy="395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02118" name="Object 6"/>
          <p:cNvGraphicFramePr>
            <a:graphicFrameLocks noChangeAspect="1"/>
          </p:cNvGraphicFramePr>
          <p:nvPr>
            <p:extLst>
              <p:ext uri="{D42A27DB-BD31-4B8C-83A1-F6EECF244321}">
                <p14:modId xmlns:p14="http://schemas.microsoft.com/office/powerpoint/2010/main" val="607665888"/>
              </p:ext>
            </p:extLst>
          </p:nvPr>
        </p:nvGraphicFramePr>
        <p:xfrm>
          <a:off x="3886200" y="3178968"/>
          <a:ext cx="1444849" cy="953766"/>
        </p:xfrm>
        <a:graphic>
          <a:graphicData uri="http://schemas.openxmlformats.org/presentationml/2006/ole">
            <mc:AlternateContent xmlns:mc="http://schemas.openxmlformats.org/markup-compatibility/2006">
              <mc:Choice xmlns:v="urn:schemas-microsoft-com:vml" Requires="v">
                <p:oleObj name="Equation" r:id="rId12" imgW="748975" imgH="495085" progId="Equation.3">
                  <p:embed/>
                </p:oleObj>
              </mc:Choice>
              <mc:Fallback>
                <p:oleObj name="Equation" r:id="rId12" imgW="748975" imgH="495085" progId="Equation.3">
                  <p:embed/>
                  <p:pic>
                    <p:nvPicPr>
                      <p:cNvPr id="60211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86200" y="3178968"/>
                        <a:ext cx="1444849" cy="953766"/>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9B12D803-ADDC-4B7C-A05C-37C03529125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49651FF-2AB7-4521-B85A-C0041DBE06D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B37DA50-72D8-4224-A0DE-88A3A9FB7A67}"/>
              </a:ext>
            </a:extLst>
          </p:cNvPr>
          <p:cNvSpPr>
            <a:spLocks noGrp="1"/>
          </p:cNvSpPr>
          <p:nvPr>
            <p:ph type="sldNum" sz="quarter" idx="4"/>
          </p:nvPr>
        </p:nvSpPr>
        <p:spPr/>
        <p:txBody>
          <a:bodyPr/>
          <a:lstStyle/>
          <a:p>
            <a:fld id="{28B83BC3-069B-46AF-A4E6-C99928E1A4FA}" type="slidenum">
              <a:rPr lang="en-US" smtClean="0"/>
              <a:pPr/>
              <a:t>538</a:t>
            </a:fld>
            <a:endParaRPr lang="en-US" dirty="0"/>
          </a:p>
        </p:txBody>
      </p:sp>
    </p:spTree>
    <p:custDataLst>
      <p:tags r:id="rId1"/>
    </p:custDataLst>
    <p:extLst>
      <p:ext uri="{BB962C8B-B14F-4D97-AF65-F5344CB8AC3E}">
        <p14:creationId xmlns:p14="http://schemas.microsoft.com/office/powerpoint/2010/main" val="2583771463"/>
      </p:ext>
    </p:extLst>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 Distribution</a:t>
            </a:r>
          </a:p>
        </p:txBody>
      </p:sp>
      <p:sp>
        <p:nvSpPr>
          <p:cNvPr id="3" name="Content Placeholder 2"/>
          <p:cNvSpPr>
            <a:spLocks noGrp="1"/>
          </p:cNvSpPr>
          <p:nvPr>
            <p:ph idx="1"/>
          </p:nvPr>
        </p:nvSpPr>
        <p:spPr/>
        <p:txBody>
          <a:bodyPr>
            <a:normAutofit/>
          </a:bodyPr>
          <a:lstStyle/>
          <a:p>
            <a:r>
              <a:rPr lang="en-US" dirty="0"/>
              <a:t>PDF of F Distribution</a:t>
            </a:r>
          </a:p>
          <a:p>
            <a:pPr>
              <a:buNone/>
            </a:pPr>
            <a:r>
              <a:rPr lang="en-US" dirty="0"/>
              <a:t>	</a:t>
            </a:r>
          </a:p>
          <a:p>
            <a:pPr>
              <a:buNone/>
            </a:pPr>
            <a:endParaRPr lang="en-US" dirty="0"/>
          </a:p>
          <a:p>
            <a:pPr>
              <a:buNone/>
            </a:pPr>
            <a:endParaRPr lang="en-US" dirty="0"/>
          </a:p>
          <a:p>
            <a:pPr>
              <a:buNone/>
            </a:pPr>
            <a:endParaRPr lang="en-US" dirty="0"/>
          </a:p>
          <a:p>
            <a:r>
              <a:rPr lang="en-US" dirty="0"/>
              <a:t>Mean of F Distribution</a:t>
            </a:r>
          </a:p>
          <a:p>
            <a:pPr>
              <a:buNone/>
            </a:pPr>
            <a:endParaRPr lang="en-US" dirty="0"/>
          </a:p>
          <a:p>
            <a:pPr>
              <a:buNone/>
            </a:pPr>
            <a:endParaRPr lang="en-US" dirty="0"/>
          </a:p>
          <a:p>
            <a:pPr>
              <a:buNone/>
            </a:pPr>
            <a:endParaRPr lang="en-US" dirty="0"/>
          </a:p>
          <a:p>
            <a:r>
              <a:rPr lang="en-US" dirty="0"/>
              <a:t>Variance of F Distribution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724501568"/>
              </p:ext>
            </p:extLst>
          </p:nvPr>
        </p:nvGraphicFramePr>
        <p:xfrm>
          <a:off x="2362200" y="1752600"/>
          <a:ext cx="1524000" cy="1371600"/>
        </p:xfrm>
        <a:graphic>
          <a:graphicData uri="http://schemas.openxmlformats.org/presentationml/2006/ole">
            <mc:AlternateContent xmlns:mc="http://schemas.openxmlformats.org/markup-compatibility/2006">
              <mc:Choice xmlns:v="urn:schemas-microsoft-com:vml" Requires="v">
                <p:oleObj name="Equation" r:id="rId4" imgW="1016000" imgH="914400" progId="Equation.3">
                  <p:embed/>
                </p:oleObj>
              </mc:Choice>
              <mc:Fallback>
                <p:oleObj name="Equation" r:id="rId4" imgW="1016000" imgH="914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52600"/>
                        <a:ext cx="1524000"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4282275668"/>
              </p:ext>
            </p:extLst>
          </p:nvPr>
        </p:nvGraphicFramePr>
        <p:xfrm>
          <a:off x="2362200" y="3937000"/>
          <a:ext cx="838200" cy="863600"/>
        </p:xfrm>
        <a:graphic>
          <a:graphicData uri="http://schemas.openxmlformats.org/presentationml/2006/ole">
            <mc:AlternateContent xmlns:mc="http://schemas.openxmlformats.org/markup-compatibility/2006">
              <mc:Choice xmlns:v="urn:schemas-microsoft-com:vml" Requires="v">
                <p:oleObj name="Equation" r:id="rId6" imgW="418918" imgH="431613" progId="Equation.3">
                  <p:embed/>
                </p:oleObj>
              </mc:Choice>
              <mc:Fallback>
                <p:oleObj name="Equation" r:id="rId6" imgW="418918" imgH="43161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3937000"/>
                        <a:ext cx="8382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687820743"/>
              </p:ext>
            </p:extLst>
          </p:nvPr>
        </p:nvGraphicFramePr>
        <p:xfrm>
          <a:off x="2362200" y="5638800"/>
          <a:ext cx="2016210" cy="838200"/>
        </p:xfrm>
        <a:graphic>
          <a:graphicData uri="http://schemas.openxmlformats.org/presentationml/2006/ole">
            <mc:AlternateContent xmlns:mc="http://schemas.openxmlformats.org/markup-compatibility/2006">
              <mc:Choice xmlns:v="urn:schemas-microsoft-com:vml" Requires="v">
                <p:oleObj name="Equation" r:id="rId8" imgW="1129810" imgH="469696" progId="Equation.3">
                  <p:embed/>
                </p:oleObj>
              </mc:Choice>
              <mc:Fallback>
                <p:oleObj name="Equation" r:id="rId8" imgW="1129810" imgH="469696"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0" y="5638800"/>
                        <a:ext cx="201621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e Placeholder 11">
            <a:extLst>
              <a:ext uri="{FF2B5EF4-FFF2-40B4-BE49-F238E27FC236}">
                <a16:creationId xmlns:a16="http://schemas.microsoft.com/office/drawing/2014/main" id="{6C91D0A3-0DB4-4BA3-8810-C53165290751}"/>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C69A6A85-CEFF-4AB7-88FF-548A3FDCF06A}"/>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E0FA635C-17A6-4AD4-A906-2E93849F6EC5}"/>
              </a:ext>
            </a:extLst>
          </p:cNvPr>
          <p:cNvSpPr>
            <a:spLocks noGrp="1"/>
          </p:cNvSpPr>
          <p:nvPr>
            <p:ph type="sldNum" sz="quarter" idx="4"/>
          </p:nvPr>
        </p:nvSpPr>
        <p:spPr/>
        <p:txBody>
          <a:bodyPr/>
          <a:lstStyle/>
          <a:p>
            <a:fld id="{28B83BC3-069B-46AF-A4E6-C99928E1A4FA}" type="slidenum">
              <a:rPr lang="en-US" smtClean="0"/>
              <a:pPr/>
              <a:t>539</a:t>
            </a:fld>
            <a:endParaRPr lang="en-US" dirty="0"/>
          </a:p>
        </p:txBody>
      </p:sp>
    </p:spTree>
    <p:custDataLst>
      <p:tags r:id="rId1"/>
    </p:custDataLst>
    <p:extLst>
      <p:ext uri="{BB962C8B-B14F-4D97-AF65-F5344CB8AC3E}">
        <p14:creationId xmlns:p14="http://schemas.microsoft.com/office/powerpoint/2010/main" val="4074685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Champions &amp; Sponsors</a:t>
            </a:r>
          </a:p>
        </p:txBody>
      </p:sp>
      <p:sp>
        <p:nvSpPr>
          <p:cNvPr id="3" name="Content Placeholder 2"/>
          <p:cNvSpPr>
            <a:spLocks noGrp="1"/>
          </p:cNvSpPr>
          <p:nvPr>
            <p:ph idx="1"/>
          </p:nvPr>
        </p:nvSpPr>
        <p:spPr/>
        <p:txBody>
          <a:bodyPr>
            <a:noAutofit/>
          </a:bodyPr>
          <a:lstStyle/>
          <a:p>
            <a:r>
              <a:rPr lang="en-US" dirty="0"/>
              <a:t>Champions and sponsors play critical roles in the successful deployment of Six Sigma.</a:t>
            </a:r>
          </a:p>
          <a:p>
            <a:r>
              <a:rPr lang="en-US" dirty="0"/>
              <a:t>Strong endorsement of Six Sigma from the leadership team is critical for success.</a:t>
            </a:r>
          </a:p>
          <a:p>
            <a:pPr marL="114300" indent="0">
              <a:buNone/>
            </a:pPr>
            <a:endParaRPr lang="en-US" dirty="0"/>
          </a:p>
          <a:p>
            <a:r>
              <a:rPr lang="en-US" b="1" dirty="0">
                <a:solidFill>
                  <a:srgbClr val="182835"/>
                </a:solidFill>
              </a:rPr>
              <a:t>Typical Responsibilities of a Champion/Sponsor</a:t>
            </a:r>
            <a:r>
              <a:rPr lang="en-US" dirty="0">
                <a:solidFill>
                  <a:srgbClr val="182835"/>
                </a:solidFill>
              </a:rPr>
              <a:t> </a:t>
            </a:r>
          </a:p>
          <a:p>
            <a:pPr lvl="1"/>
            <a:r>
              <a:rPr lang="en-US" dirty="0"/>
              <a:t>Maintains a strategic oversight</a:t>
            </a:r>
          </a:p>
          <a:p>
            <a:pPr lvl="1"/>
            <a:r>
              <a:rPr lang="en-US" dirty="0"/>
              <a:t>Establishes strategy and direction for a portfolio of projects</a:t>
            </a:r>
          </a:p>
          <a:p>
            <a:pPr lvl="1"/>
            <a:r>
              <a:rPr lang="en-US" dirty="0"/>
              <a:t>Clearly defines success </a:t>
            </a:r>
          </a:p>
          <a:p>
            <a:pPr lvl="1"/>
            <a:r>
              <a:rPr lang="en-US" dirty="0"/>
              <a:t>Provides resolution for issues such as resources or politics</a:t>
            </a:r>
          </a:p>
          <a:p>
            <a:pPr lvl="1"/>
            <a:r>
              <a:rPr lang="en-US" dirty="0"/>
              <a:t>Establishes routine tollgates or project reviews</a:t>
            </a:r>
          </a:p>
          <a:p>
            <a:pPr lvl="1"/>
            <a:r>
              <a:rPr lang="en-US" dirty="0"/>
              <a:t>Clears the path for solution implementation</a:t>
            </a:r>
          </a:p>
          <a:p>
            <a:pPr lvl="1"/>
            <a:r>
              <a:rPr lang="en-US" dirty="0"/>
              <a:t>Assists in project team formation.</a:t>
            </a:r>
            <a:endParaRPr lang="en-US" sz="2400" dirty="0"/>
          </a:p>
          <a:p>
            <a:pPr marL="114300" indent="0">
              <a:buNone/>
            </a:pPr>
            <a:endParaRPr lang="en-US" dirty="0"/>
          </a:p>
        </p:txBody>
      </p:sp>
      <p:sp>
        <p:nvSpPr>
          <p:cNvPr id="7" name="Date Placeholder 6">
            <a:extLst>
              <a:ext uri="{FF2B5EF4-FFF2-40B4-BE49-F238E27FC236}">
                <a16:creationId xmlns:a16="http://schemas.microsoft.com/office/drawing/2014/main" id="{077F83D0-4192-45BE-B9A7-E6752CCCE71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9E7D28C-944F-4D92-8AD7-6A60146A0D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0B93F4C-9566-4E71-9D60-9FE4004D5AC6}"/>
              </a:ext>
            </a:extLst>
          </p:cNvPr>
          <p:cNvSpPr>
            <a:spLocks noGrp="1"/>
          </p:cNvSpPr>
          <p:nvPr>
            <p:ph type="sldNum" sz="quarter" idx="4"/>
          </p:nvPr>
        </p:nvSpPr>
        <p:spPr/>
        <p:txBody>
          <a:bodyPr/>
          <a:lstStyle/>
          <a:p>
            <a:fld id="{28B83BC3-069B-46AF-A4E6-C99928E1A4FA}" type="slidenum">
              <a:rPr lang="en-US" smtClean="0"/>
              <a:pPr/>
              <a:t>54</a:t>
            </a:fld>
            <a:endParaRPr lang="en-US" dirty="0"/>
          </a:p>
        </p:txBody>
      </p:sp>
    </p:spTree>
    <p:custDataLst>
      <p:tags r:id="rId1"/>
    </p:custDataLst>
    <p:extLst>
      <p:ext uri="{BB962C8B-B14F-4D97-AF65-F5344CB8AC3E}">
        <p14:creationId xmlns:p14="http://schemas.microsoft.com/office/powerpoint/2010/main" val="3703735024"/>
      </p:ext>
    </p:extLst>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p:txBody>
          <a:bodyPr>
            <a:normAutofit/>
          </a:bodyPr>
          <a:lstStyle/>
          <a:p>
            <a:r>
              <a:rPr lang="en-US" i="1" dirty="0"/>
              <a:t>Case study: </a:t>
            </a:r>
            <a:r>
              <a:rPr lang="en-US" dirty="0"/>
              <a:t>we are interested to fit the height data of basketball players into a distribution.</a:t>
            </a:r>
          </a:p>
          <a:p>
            <a:pPr lvl="1"/>
            <a:r>
              <a:rPr lang="en-US" dirty="0"/>
              <a:t>Data File: “One Sample T-Test” tab in “Sample Data.xlsx”</a:t>
            </a:r>
          </a:p>
          <a:p>
            <a:r>
              <a:rPr lang="en-US" dirty="0"/>
              <a:t>Steps to fit a distribution in Minitab:</a:t>
            </a:r>
          </a:p>
          <a:p>
            <a:pPr marL="1234440" lvl="2" indent="-457200">
              <a:buFont typeface="+mj-lt"/>
              <a:buAutoNum type="arabicParenR"/>
            </a:pPr>
            <a:r>
              <a:rPr lang="en-US" dirty="0"/>
              <a:t>Click Stat → Quality Tools → Individual Distribution Identification.</a:t>
            </a:r>
          </a:p>
          <a:p>
            <a:pPr marL="1234440" lvl="2" indent="-457200">
              <a:buFont typeface="+mj-lt"/>
              <a:buAutoNum type="arabicParenR"/>
            </a:pPr>
            <a:r>
              <a:rPr lang="en-US" dirty="0"/>
              <a:t>A new window named “Individual Distribution Identification” pops up.</a:t>
            </a:r>
          </a:p>
          <a:p>
            <a:pPr marL="1234440" lvl="2" indent="-457200">
              <a:buFont typeface="+mj-lt"/>
              <a:buAutoNum type="arabicParenR"/>
            </a:pPr>
            <a:r>
              <a:rPr lang="en-US" dirty="0"/>
              <a:t>Click in the box next to “Single Column” and the name of the series of our interest appears in the list box on the left.</a:t>
            </a:r>
          </a:p>
          <a:p>
            <a:pPr marL="1234440" lvl="2" indent="-457200">
              <a:buFont typeface="+mj-lt"/>
              <a:buAutoNum type="arabicParenR"/>
            </a:pPr>
            <a:r>
              <a:rPr lang="en-US" dirty="0"/>
              <a:t>Select “HtBk” as the “Single Column.”</a:t>
            </a:r>
          </a:p>
          <a:p>
            <a:pPr marL="1234440" lvl="2" indent="-457200">
              <a:buFont typeface="+mj-lt"/>
              <a:buAutoNum type="arabicParenR"/>
            </a:pPr>
            <a:r>
              <a:rPr lang="en-US" dirty="0"/>
              <a:t>Click “OK.”</a:t>
            </a:r>
          </a:p>
          <a:p>
            <a:pPr marL="1234440" lvl="2" indent="-457200">
              <a:buFont typeface="+mj-lt"/>
              <a:buAutoNum type="arabicParenR"/>
            </a:pPr>
            <a:r>
              <a:rPr lang="en-US" dirty="0"/>
              <a:t>Multiple windows appear displaying the distribution fitting results.</a:t>
            </a:r>
          </a:p>
          <a:p>
            <a:pPr lvl="1"/>
            <a:endParaRPr lang="en-US" dirty="0"/>
          </a:p>
          <a:p>
            <a:endParaRPr lang="en-US" dirty="0"/>
          </a:p>
          <a:p>
            <a:endParaRPr lang="en-US" dirty="0"/>
          </a:p>
        </p:txBody>
      </p:sp>
      <p:sp>
        <p:nvSpPr>
          <p:cNvPr id="9" name="Date Placeholder 8">
            <a:extLst>
              <a:ext uri="{FF2B5EF4-FFF2-40B4-BE49-F238E27FC236}">
                <a16:creationId xmlns:a16="http://schemas.microsoft.com/office/drawing/2014/main" id="{3FB9FE14-7B0B-4374-846B-AA00FE46254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1D654E9-1AD0-4C9F-ADC3-5E2527C1DC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E156379-4236-49B3-BD07-0EDE6AB02607}"/>
              </a:ext>
            </a:extLst>
          </p:cNvPr>
          <p:cNvSpPr>
            <a:spLocks noGrp="1"/>
          </p:cNvSpPr>
          <p:nvPr>
            <p:ph type="sldNum" sz="quarter" idx="4"/>
          </p:nvPr>
        </p:nvSpPr>
        <p:spPr/>
        <p:txBody>
          <a:bodyPr/>
          <a:lstStyle/>
          <a:p>
            <a:fld id="{28B83BC3-069B-46AF-A4E6-C99928E1A4FA}" type="slidenum">
              <a:rPr lang="en-US" smtClean="0"/>
              <a:pPr/>
              <a:t>540</a:t>
            </a:fld>
            <a:endParaRPr lang="en-US" dirty="0"/>
          </a:p>
        </p:txBody>
      </p:sp>
    </p:spTree>
    <p:custDataLst>
      <p:tags r:id="rId1"/>
    </p:custDataLst>
    <p:extLst>
      <p:ext uri="{BB962C8B-B14F-4D97-AF65-F5344CB8AC3E}">
        <p14:creationId xmlns:p14="http://schemas.microsoft.com/office/powerpoint/2010/main" val="2224807369"/>
      </p:ext>
    </p:extLst>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406650" y="1125254"/>
            <a:ext cx="6565900" cy="5487312"/>
          </a:xfrm>
          <a:prstGeom prst="rect">
            <a:avLst/>
          </a:prstGeom>
        </p:spPr>
      </p:pic>
      <p:sp>
        <p:nvSpPr>
          <p:cNvPr id="9" name="Date Placeholder 8">
            <a:extLst>
              <a:ext uri="{FF2B5EF4-FFF2-40B4-BE49-F238E27FC236}">
                <a16:creationId xmlns:a16="http://schemas.microsoft.com/office/drawing/2014/main" id="{A64383C5-DE5F-4654-A705-D088E2E816D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31907C9-C0EC-4E0C-85FA-8B1BE188741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46D3613-685E-488B-BDF0-C3E54B29FC45}"/>
              </a:ext>
            </a:extLst>
          </p:cNvPr>
          <p:cNvSpPr>
            <a:spLocks noGrp="1"/>
          </p:cNvSpPr>
          <p:nvPr>
            <p:ph type="sldNum" sz="quarter" idx="4"/>
          </p:nvPr>
        </p:nvSpPr>
        <p:spPr/>
        <p:txBody>
          <a:bodyPr/>
          <a:lstStyle/>
          <a:p>
            <a:fld id="{28B83BC3-069B-46AF-A4E6-C99928E1A4FA}" type="slidenum">
              <a:rPr lang="en-US" smtClean="0"/>
              <a:pPr/>
              <a:t>541</a:t>
            </a:fld>
            <a:endParaRPr lang="en-US" dirty="0"/>
          </a:p>
        </p:txBody>
      </p:sp>
    </p:spTree>
    <p:custDataLst>
      <p:tags r:id="rId1"/>
    </p:custDataLst>
    <p:extLst>
      <p:ext uri="{BB962C8B-B14F-4D97-AF65-F5344CB8AC3E}">
        <p14:creationId xmlns:p14="http://schemas.microsoft.com/office/powerpoint/2010/main" val="3857434756"/>
      </p:ext>
    </p:extLst>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pic>
        <p:nvPicPr>
          <p:cNvPr id="3" name="Picture 2"/>
          <p:cNvPicPr>
            <a:picLocks noChangeAspect="1"/>
          </p:cNvPicPr>
          <p:nvPr/>
        </p:nvPicPr>
        <p:blipFill>
          <a:blip r:embed="rId4"/>
          <a:stretch>
            <a:fillRect/>
          </a:stretch>
        </p:blipFill>
        <p:spPr>
          <a:xfrm>
            <a:off x="2209800" y="1142027"/>
            <a:ext cx="7478745" cy="5411173"/>
          </a:xfrm>
          <a:prstGeom prst="rect">
            <a:avLst/>
          </a:prstGeom>
          <a:ln>
            <a:solidFill>
              <a:schemeClr val="bg1">
                <a:lumMod val="75000"/>
              </a:schemeClr>
            </a:solidFill>
          </a:ln>
        </p:spPr>
      </p:pic>
      <p:sp>
        <p:nvSpPr>
          <p:cNvPr id="9" name="Date Placeholder 8">
            <a:extLst>
              <a:ext uri="{FF2B5EF4-FFF2-40B4-BE49-F238E27FC236}">
                <a16:creationId xmlns:a16="http://schemas.microsoft.com/office/drawing/2014/main" id="{96C063F4-1C36-4CE4-8C6C-26A084139AA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4C9C3E9-7CF8-4837-AF5C-65E270370A3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ED3C94-7AC1-4C8D-8DFB-C37BCD415D18}"/>
              </a:ext>
            </a:extLst>
          </p:cNvPr>
          <p:cNvSpPr>
            <a:spLocks noGrp="1"/>
          </p:cNvSpPr>
          <p:nvPr>
            <p:ph type="sldNum" sz="quarter" idx="4"/>
          </p:nvPr>
        </p:nvSpPr>
        <p:spPr/>
        <p:txBody>
          <a:bodyPr/>
          <a:lstStyle/>
          <a:p>
            <a:fld id="{28B83BC3-069B-46AF-A4E6-C99928E1A4FA}" type="slidenum">
              <a:rPr lang="en-US" smtClean="0"/>
              <a:pPr/>
              <a:t>542</a:t>
            </a:fld>
            <a:endParaRPr lang="en-US" dirty="0"/>
          </a:p>
        </p:txBody>
      </p:sp>
    </p:spTree>
    <p:custDataLst>
      <p:tags r:id="rId1"/>
    </p:custDataLst>
    <p:extLst>
      <p:ext uri="{BB962C8B-B14F-4D97-AF65-F5344CB8AC3E}">
        <p14:creationId xmlns:p14="http://schemas.microsoft.com/office/powerpoint/2010/main" val="1288470644"/>
      </p:ext>
    </p:extLst>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4" name="Content Placeholder 3"/>
          <p:cNvSpPr>
            <a:spLocks noGrp="1"/>
          </p:cNvSpPr>
          <p:nvPr>
            <p:ph idx="1"/>
          </p:nvPr>
        </p:nvSpPr>
        <p:spPr>
          <a:xfrm>
            <a:off x="609600" y="1143000"/>
            <a:ext cx="3810001" cy="5486400"/>
          </a:xfrm>
        </p:spPr>
        <p:txBody>
          <a:bodyPr/>
          <a:lstStyle/>
          <a:p>
            <a:r>
              <a:rPr lang="en-US" dirty="0"/>
              <a:t>The distribution fitting report is displayed in the session window. </a:t>
            </a:r>
          </a:p>
          <a:p>
            <a:endParaRPr lang="en-US" dirty="0"/>
          </a:p>
          <a:p>
            <a:r>
              <a:rPr lang="en-US" dirty="0"/>
              <a:t>When the p-value of goodness-of-fit test is higher than the alpha level (0.05), the specific distribution fits the data well.</a:t>
            </a:r>
          </a:p>
          <a:p>
            <a:pPr marL="114300" indent="0">
              <a:buNone/>
            </a:pPr>
            <a:endParaRPr lang="en-US" dirty="0"/>
          </a:p>
        </p:txBody>
      </p:sp>
      <p:pic>
        <p:nvPicPr>
          <p:cNvPr id="3" name="Picture 2"/>
          <p:cNvPicPr>
            <a:picLocks noChangeAspect="1"/>
          </p:cNvPicPr>
          <p:nvPr/>
        </p:nvPicPr>
        <p:blipFill>
          <a:blip r:embed="rId4"/>
          <a:stretch>
            <a:fillRect/>
          </a:stretch>
        </p:blipFill>
        <p:spPr>
          <a:xfrm>
            <a:off x="4572000" y="1143000"/>
            <a:ext cx="6381135" cy="4495800"/>
          </a:xfrm>
          <a:prstGeom prst="rect">
            <a:avLst/>
          </a:prstGeom>
        </p:spPr>
      </p:pic>
      <p:sp>
        <p:nvSpPr>
          <p:cNvPr id="10" name="Date Placeholder 9">
            <a:extLst>
              <a:ext uri="{FF2B5EF4-FFF2-40B4-BE49-F238E27FC236}">
                <a16:creationId xmlns:a16="http://schemas.microsoft.com/office/drawing/2014/main" id="{7131681D-5729-49F1-A20E-3B7D665D8C8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160A976-3577-4908-8A1C-712E89D699B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670DB45-9041-4F96-88D2-BCEE196F2DB7}"/>
              </a:ext>
            </a:extLst>
          </p:cNvPr>
          <p:cNvSpPr>
            <a:spLocks noGrp="1"/>
          </p:cNvSpPr>
          <p:nvPr>
            <p:ph type="sldNum" sz="quarter" idx="4"/>
          </p:nvPr>
        </p:nvSpPr>
        <p:spPr/>
        <p:txBody>
          <a:bodyPr/>
          <a:lstStyle/>
          <a:p>
            <a:fld id="{28B83BC3-069B-46AF-A4E6-C99928E1A4FA}" type="slidenum">
              <a:rPr lang="en-US" smtClean="0"/>
              <a:pPr/>
              <a:t>543</a:t>
            </a:fld>
            <a:endParaRPr lang="en-US" dirty="0"/>
          </a:p>
        </p:txBody>
      </p:sp>
    </p:spTree>
    <p:custDataLst>
      <p:tags r:id="rId1"/>
    </p:custDataLst>
    <p:extLst>
      <p:ext uri="{BB962C8B-B14F-4D97-AF65-F5344CB8AC3E}">
        <p14:creationId xmlns:p14="http://schemas.microsoft.com/office/powerpoint/2010/main" val="3540317296"/>
      </p:ext>
    </p:extLst>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5943600" cy="5486400"/>
          </a:xfrm>
        </p:spPr>
        <p:txBody>
          <a:bodyPr>
            <a:normAutofit/>
          </a:bodyPr>
          <a:lstStyle/>
          <a:p>
            <a:r>
              <a:rPr lang="en-US" sz="2200" dirty="0"/>
              <a:t>To fit a specific distribution, in the window “Individual Distribution Identification”, click on the radio button “Specify.”</a:t>
            </a:r>
          </a:p>
          <a:p>
            <a:endParaRPr lang="en-US" sz="2200" dirty="0"/>
          </a:p>
          <a:p>
            <a:r>
              <a:rPr lang="en-US" sz="2200" dirty="0"/>
              <a:t>Uncheck the boxes of “Distribution 2,” “Distribution 3,” and “Distribution 4.”</a:t>
            </a:r>
          </a:p>
          <a:p>
            <a:endParaRPr lang="en-US" sz="2200" dirty="0"/>
          </a:p>
          <a:p>
            <a:r>
              <a:rPr lang="en-US" sz="2200" dirty="0"/>
              <a:t>In the dropdown menu next to “Distribution 1,” select the distribution of interest and click “OK”.</a:t>
            </a:r>
          </a:p>
          <a:p>
            <a:endParaRPr lang="en-US" sz="2200" dirty="0"/>
          </a:p>
          <a:p>
            <a:r>
              <a:rPr lang="en-US" sz="2200" dirty="0"/>
              <a:t>In this example, we select “Normal” (i.e., normal distribution).</a:t>
            </a:r>
          </a:p>
        </p:txBody>
      </p:sp>
      <p:pic>
        <p:nvPicPr>
          <p:cNvPr id="4" name="Picture 3"/>
          <p:cNvPicPr>
            <a:picLocks noChangeAspect="1"/>
          </p:cNvPicPr>
          <p:nvPr/>
        </p:nvPicPr>
        <p:blipFill>
          <a:blip r:embed="rId4"/>
          <a:stretch>
            <a:fillRect/>
          </a:stretch>
        </p:blipFill>
        <p:spPr>
          <a:xfrm>
            <a:off x="6400801" y="1676400"/>
            <a:ext cx="4721390" cy="3945802"/>
          </a:xfrm>
          <a:prstGeom prst="rect">
            <a:avLst/>
          </a:prstGeom>
        </p:spPr>
      </p:pic>
      <p:sp>
        <p:nvSpPr>
          <p:cNvPr id="10" name="Date Placeholder 9">
            <a:extLst>
              <a:ext uri="{FF2B5EF4-FFF2-40B4-BE49-F238E27FC236}">
                <a16:creationId xmlns:a16="http://schemas.microsoft.com/office/drawing/2014/main" id="{A4BDD3F8-17AC-4C25-BBD5-5C634AE209E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3A0CF98-D595-4BA1-A65D-144E5E29FF5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B50424B-C2C3-4B27-9340-295CE8052365}"/>
              </a:ext>
            </a:extLst>
          </p:cNvPr>
          <p:cNvSpPr>
            <a:spLocks noGrp="1"/>
          </p:cNvSpPr>
          <p:nvPr>
            <p:ph type="sldNum" sz="quarter" idx="4"/>
          </p:nvPr>
        </p:nvSpPr>
        <p:spPr/>
        <p:txBody>
          <a:bodyPr/>
          <a:lstStyle/>
          <a:p>
            <a:fld id="{28B83BC3-069B-46AF-A4E6-C99928E1A4FA}" type="slidenum">
              <a:rPr lang="en-US" smtClean="0"/>
              <a:pPr/>
              <a:t>544</a:t>
            </a:fld>
            <a:endParaRPr lang="en-US" dirty="0"/>
          </a:p>
        </p:txBody>
      </p:sp>
    </p:spTree>
    <p:custDataLst>
      <p:tags r:id="rId1"/>
    </p:custDataLst>
    <p:extLst>
      <p:ext uri="{BB962C8B-B14F-4D97-AF65-F5344CB8AC3E}">
        <p14:creationId xmlns:p14="http://schemas.microsoft.com/office/powerpoint/2010/main" val="2482811857"/>
      </p:ext>
    </p:extLst>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Fit a Distribution</a:t>
            </a:r>
          </a:p>
        </p:txBody>
      </p:sp>
      <p:sp>
        <p:nvSpPr>
          <p:cNvPr id="3" name="Content Placeholder 2"/>
          <p:cNvSpPr>
            <a:spLocks noGrp="1"/>
          </p:cNvSpPr>
          <p:nvPr>
            <p:ph idx="1"/>
          </p:nvPr>
        </p:nvSpPr>
        <p:spPr>
          <a:xfrm>
            <a:off x="609600" y="1143000"/>
            <a:ext cx="4953000" cy="5486400"/>
          </a:xfrm>
        </p:spPr>
        <p:txBody>
          <a:bodyPr/>
          <a:lstStyle/>
          <a:p>
            <a:r>
              <a:rPr lang="en-US" dirty="0"/>
              <a:t>The result of fitting the specified distribution (normal distribution in this case) is generated in a new window.</a:t>
            </a:r>
          </a:p>
          <a:p>
            <a:endParaRPr lang="en-US" dirty="0"/>
          </a:p>
          <a:p>
            <a:r>
              <a:rPr lang="en-US" dirty="0"/>
              <a:t>Since the p-value of the goodness-of-fit test is 0.275, higher than the alpha level (0.05), the variable HtBk is normally distributed.</a:t>
            </a:r>
          </a:p>
        </p:txBody>
      </p:sp>
      <p:pic>
        <p:nvPicPr>
          <p:cNvPr id="4" name="Picture 3"/>
          <p:cNvPicPr>
            <a:picLocks noChangeAspect="1"/>
          </p:cNvPicPr>
          <p:nvPr/>
        </p:nvPicPr>
        <p:blipFill>
          <a:blip r:embed="rId4"/>
          <a:stretch>
            <a:fillRect/>
          </a:stretch>
        </p:blipFill>
        <p:spPr>
          <a:xfrm>
            <a:off x="5562600" y="1219200"/>
            <a:ext cx="5439207" cy="3886200"/>
          </a:xfrm>
          <a:prstGeom prst="rect">
            <a:avLst/>
          </a:prstGeom>
        </p:spPr>
      </p:pic>
      <p:sp>
        <p:nvSpPr>
          <p:cNvPr id="9" name="Date Placeholder 8">
            <a:extLst>
              <a:ext uri="{FF2B5EF4-FFF2-40B4-BE49-F238E27FC236}">
                <a16:creationId xmlns:a16="http://schemas.microsoft.com/office/drawing/2014/main" id="{7FE93E84-EC2E-43A9-93A6-10CD7753CB7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A5FC1A2-D4AC-4FFB-8360-CC83637EF78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1B7A7D7-7998-4FC7-A685-8D7719DC9FCE}"/>
              </a:ext>
            </a:extLst>
          </p:cNvPr>
          <p:cNvSpPr>
            <a:spLocks noGrp="1"/>
          </p:cNvSpPr>
          <p:nvPr>
            <p:ph type="sldNum" sz="quarter" idx="4"/>
          </p:nvPr>
        </p:nvSpPr>
        <p:spPr/>
        <p:txBody>
          <a:bodyPr/>
          <a:lstStyle/>
          <a:p>
            <a:fld id="{28B83BC3-069B-46AF-A4E6-C99928E1A4FA}" type="slidenum">
              <a:rPr lang="en-US" smtClean="0"/>
              <a:pPr/>
              <a:t>545</a:t>
            </a:fld>
            <a:endParaRPr lang="en-US" dirty="0"/>
          </a:p>
        </p:txBody>
      </p:sp>
    </p:spTree>
    <p:custDataLst>
      <p:tags r:id="rId1"/>
    </p:custDataLst>
    <p:extLst>
      <p:ext uri="{BB962C8B-B14F-4D97-AF65-F5344CB8AC3E}">
        <p14:creationId xmlns:p14="http://schemas.microsoft.com/office/powerpoint/2010/main" val="618913828"/>
      </p:ext>
    </p:extLst>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 Inferential Statistics</a:t>
            </a:r>
          </a:p>
        </p:txBody>
      </p:sp>
      <p:sp>
        <p:nvSpPr>
          <p:cNvPr id="8" name="Date Placeholder 7">
            <a:extLst>
              <a:ext uri="{FF2B5EF4-FFF2-40B4-BE49-F238E27FC236}">
                <a16:creationId xmlns:a16="http://schemas.microsoft.com/office/drawing/2014/main" id="{01D95AB9-4DDC-4191-90AA-7664AF7F7C0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9259E27-D9FB-41C6-AD73-2E4BC45BDAC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B931A4C-D4F4-402F-93FD-ED95782AA567}"/>
              </a:ext>
            </a:extLst>
          </p:cNvPr>
          <p:cNvSpPr>
            <a:spLocks noGrp="1"/>
          </p:cNvSpPr>
          <p:nvPr>
            <p:ph type="sldNum" sz="quarter" idx="4"/>
          </p:nvPr>
        </p:nvSpPr>
        <p:spPr/>
        <p:txBody>
          <a:bodyPr/>
          <a:lstStyle/>
          <a:p>
            <a:fld id="{28B83BC3-069B-46AF-A4E6-C99928E1A4FA}" type="slidenum">
              <a:rPr lang="en-US" smtClean="0"/>
              <a:pPr/>
              <a:t>546</a:t>
            </a:fld>
            <a:endParaRPr lang="en-US" dirty="0"/>
          </a:p>
        </p:txBody>
      </p:sp>
    </p:spTree>
    <p:custDataLst>
      <p:tags r:id="rId1"/>
    </p:custDataLst>
    <p:extLst>
      <p:ext uri="{BB962C8B-B14F-4D97-AF65-F5344CB8AC3E}">
        <p14:creationId xmlns:p14="http://schemas.microsoft.com/office/powerpoint/2010/main" val="353652870"/>
      </p:ext>
    </p:extLst>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p>
          <a:p>
            <a:pPr marL="118872" indent="0">
              <a:buNone/>
            </a:pPr>
            <a:r>
              <a:rPr lang="en-US" sz="1600" b="1" dirty="0"/>
              <a:t>3.2 Inferential Statistics</a:t>
            </a:r>
          </a:p>
          <a:p>
            <a:pPr marL="290513" lvl="1" indent="0">
              <a:buNone/>
            </a:pPr>
            <a:r>
              <a:rPr lang="en-US" sz="1600" dirty="0"/>
              <a:t>3.2.1 Understanding Inference</a:t>
            </a:r>
          </a:p>
          <a:p>
            <a:pPr marL="290513" lvl="1" indent="0">
              <a:buNone/>
            </a:pPr>
            <a:r>
              <a:rPr lang="en-US" sz="1600" dirty="0"/>
              <a:t>3.2.2 Sampling Techniques and Uses</a:t>
            </a:r>
          </a:p>
          <a:p>
            <a:pPr marL="290513" lvl="1" indent="0">
              <a:buNone/>
            </a:pPr>
            <a:r>
              <a:rPr lang="en-US" sz="1600" dirty="0"/>
              <a:t>3.2.3 Sample Size</a:t>
            </a:r>
          </a:p>
          <a:p>
            <a:pPr marL="290513" lvl="1" indent="0">
              <a:buNone/>
            </a:pPr>
            <a:r>
              <a:rPr lang="en-US" sz="1600" dirty="0"/>
              <a:t>3.2.4 Central Limit Theorem</a:t>
            </a:r>
          </a:p>
          <a:p>
            <a:pPr marL="118872" indent="0">
              <a:buNone/>
            </a:pPr>
            <a:endParaRPr lang="en-US" sz="1600" b="1" dirty="0"/>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Date Placeholder 5">
            <a:extLst>
              <a:ext uri="{FF2B5EF4-FFF2-40B4-BE49-F238E27FC236}">
                <a16:creationId xmlns:a16="http://schemas.microsoft.com/office/drawing/2014/main" id="{DC6D233A-5AAC-49C0-BCD3-40A73F6FAE2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D4F02FF-E932-40A8-B072-FFFBADF76E4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CE50BD9-13B2-43D7-8730-B09F1529F3BF}"/>
              </a:ext>
            </a:extLst>
          </p:cNvPr>
          <p:cNvSpPr>
            <a:spLocks noGrp="1"/>
          </p:cNvSpPr>
          <p:nvPr>
            <p:ph type="sldNum" sz="quarter" idx="4"/>
          </p:nvPr>
        </p:nvSpPr>
        <p:spPr/>
        <p:txBody>
          <a:bodyPr/>
          <a:lstStyle/>
          <a:p>
            <a:fld id="{28B83BC3-069B-46AF-A4E6-C99928E1A4FA}" type="slidenum">
              <a:rPr lang="en-US" smtClean="0"/>
              <a:pPr/>
              <a:t>547</a:t>
            </a:fld>
            <a:endParaRPr lang="en-US" dirty="0"/>
          </a:p>
        </p:txBody>
      </p:sp>
    </p:spTree>
    <p:custDataLst>
      <p:tags r:id="rId1"/>
    </p:custDataLst>
    <p:extLst>
      <p:ext uri="{BB962C8B-B14F-4D97-AF65-F5344CB8AC3E}">
        <p14:creationId xmlns:p14="http://schemas.microsoft.com/office/powerpoint/2010/main" val="550253362"/>
      </p:ext>
    </p:extLst>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3.2.1 Understanding Inference</a:t>
            </a:r>
          </a:p>
        </p:txBody>
      </p:sp>
      <p:sp>
        <p:nvSpPr>
          <p:cNvPr id="8" name="Date Placeholder 7">
            <a:extLst>
              <a:ext uri="{FF2B5EF4-FFF2-40B4-BE49-F238E27FC236}">
                <a16:creationId xmlns:a16="http://schemas.microsoft.com/office/drawing/2014/main" id="{66243C07-EFBA-44EA-A217-4EBDD21C99C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C81A9E4-43EA-4852-9183-3C4881B7C18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00F91CD-CA6A-4D8C-82B9-19EF9B6AA685}"/>
              </a:ext>
            </a:extLst>
          </p:cNvPr>
          <p:cNvSpPr>
            <a:spLocks noGrp="1"/>
          </p:cNvSpPr>
          <p:nvPr>
            <p:ph type="sldNum" sz="quarter" idx="4"/>
          </p:nvPr>
        </p:nvSpPr>
        <p:spPr/>
        <p:txBody>
          <a:bodyPr/>
          <a:lstStyle/>
          <a:p>
            <a:fld id="{28B83BC3-069B-46AF-A4E6-C99928E1A4FA}" type="slidenum">
              <a:rPr lang="en-US" smtClean="0"/>
              <a:pPr/>
              <a:t>548</a:t>
            </a:fld>
            <a:endParaRPr lang="en-US" dirty="0"/>
          </a:p>
        </p:txBody>
      </p:sp>
    </p:spTree>
    <p:custDataLst>
      <p:tags r:id="rId1"/>
    </p:custDataLst>
    <p:extLst>
      <p:ext uri="{BB962C8B-B14F-4D97-AF65-F5344CB8AC3E}">
        <p14:creationId xmlns:p14="http://schemas.microsoft.com/office/powerpoint/2010/main" val="1457275072"/>
      </p:ext>
    </p:extLst>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Inference?</a:t>
            </a:r>
          </a:p>
        </p:txBody>
      </p:sp>
      <p:sp>
        <p:nvSpPr>
          <p:cNvPr id="3" name="Content Placeholder 2"/>
          <p:cNvSpPr>
            <a:spLocks noGrp="1"/>
          </p:cNvSpPr>
          <p:nvPr>
            <p:ph idx="1"/>
          </p:nvPr>
        </p:nvSpPr>
        <p:spPr/>
        <p:txBody>
          <a:bodyPr>
            <a:normAutofit/>
          </a:bodyPr>
          <a:lstStyle/>
          <a:p>
            <a:r>
              <a:rPr lang="en-US" b="1" dirty="0"/>
              <a:t>Statistical inference </a:t>
            </a:r>
            <a:r>
              <a:rPr lang="en-US" dirty="0"/>
              <a:t>is the process of making inferences regarding the characteristics of an unobservable population based on the characteristics of an observed sample.</a:t>
            </a:r>
          </a:p>
          <a:p>
            <a:endParaRPr lang="en-US" dirty="0"/>
          </a:p>
          <a:p>
            <a:r>
              <a:rPr lang="en-US" dirty="0"/>
              <a:t>We rely on sample data to draw conclusions about the population from which the sample is drawn.</a:t>
            </a:r>
          </a:p>
          <a:p>
            <a:endParaRPr lang="en-US" dirty="0"/>
          </a:p>
          <a:p>
            <a:r>
              <a:rPr lang="en-US" dirty="0"/>
              <a:t>Statistical inference is widely used since it is difficult or sometimes impossible to collect the entire population data.</a:t>
            </a:r>
          </a:p>
        </p:txBody>
      </p:sp>
      <p:sp>
        <p:nvSpPr>
          <p:cNvPr id="9" name="Date Placeholder 8">
            <a:extLst>
              <a:ext uri="{FF2B5EF4-FFF2-40B4-BE49-F238E27FC236}">
                <a16:creationId xmlns:a16="http://schemas.microsoft.com/office/drawing/2014/main" id="{13E73486-B3F4-4E80-A73C-9A43B9B2ED9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69F3B3A-3F42-4747-96AA-516ECEB8476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0221D2A-3A39-42C4-994C-3152DD04FD78}"/>
              </a:ext>
            </a:extLst>
          </p:cNvPr>
          <p:cNvSpPr>
            <a:spLocks noGrp="1"/>
          </p:cNvSpPr>
          <p:nvPr>
            <p:ph type="sldNum" sz="quarter" idx="4"/>
          </p:nvPr>
        </p:nvSpPr>
        <p:spPr/>
        <p:txBody>
          <a:bodyPr/>
          <a:lstStyle/>
          <a:p>
            <a:fld id="{28B83BC3-069B-46AF-A4E6-C99928E1A4FA}" type="slidenum">
              <a:rPr lang="en-US" smtClean="0"/>
              <a:pPr/>
              <a:t>549</a:t>
            </a:fld>
            <a:endParaRPr lang="en-US" dirty="0"/>
          </a:p>
        </p:txBody>
      </p:sp>
    </p:spTree>
    <p:custDataLst>
      <p:tags r:id="rId1"/>
    </p:custDataLst>
    <p:extLst>
      <p:ext uri="{BB962C8B-B14F-4D97-AF65-F5344CB8AC3E}">
        <p14:creationId xmlns:p14="http://schemas.microsoft.com/office/powerpoint/2010/main" val="2239021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Stakeholders</a:t>
            </a:r>
          </a:p>
        </p:txBody>
      </p:sp>
      <p:sp>
        <p:nvSpPr>
          <p:cNvPr id="3" name="Content Placeholder 2"/>
          <p:cNvSpPr>
            <a:spLocks noGrp="1"/>
          </p:cNvSpPr>
          <p:nvPr>
            <p:ph idx="1"/>
          </p:nvPr>
        </p:nvSpPr>
        <p:spPr/>
        <p:txBody>
          <a:bodyPr>
            <a:normAutofit/>
          </a:bodyPr>
          <a:lstStyle/>
          <a:p>
            <a:r>
              <a:rPr lang="en-US" b="1" dirty="0"/>
              <a:t>Stakeholders </a:t>
            </a:r>
            <a:r>
              <a:rPr lang="en-US" dirty="0"/>
              <a:t>are usually the recipients or beneficiaries of the success of a Six Sigma project.</a:t>
            </a:r>
          </a:p>
          <a:p>
            <a:pPr marL="114300" indent="0">
              <a:buNone/>
            </a:pPr>
            <a:endParaRPr lang="en-US" dirty="0"/>
          </a:p>
          <a:p>
            <a:r>
              <a:rPr lang="en-US" dirty="0"/>
              <a:t>Stakeholders are individuals owning the process, function, or production/service line that a Six Sigma Belt focuses on improving the performance of.</a:t>
            </a:r>
          </a:p>
          <a:p>
            <a:pPr marL="114300" indent="0">
              <a:buNone/>
            </a:pPr>
            <a:endParaRPr lang="en-US" dirty="0"/>
          </a:p>
          <a:p>
            <a:r>
              <a:rPr lang="en-US" dirty="0"/>
              <a:t>BBs and GBs need to keep strong working relationships with stakeholders because without their support, it would be extremely difficult to make the Six Sigma project a success.</a:t>
            </a:r>
          </a:p>
        </p:txBody>
      </p:sp>
      <p:sp>
        <p:nvSpPr>
          <p:cNvPr id="7" name="Date Placeholder 6">
            <a:extLst>
              <a:ext uri="{FF2B5EF4-FFF2-40B4-BE49-F238E27FC236}">
                <a16:creationId xmlns:a16="http://schemas.microsoft.com/office/drawing/2014/main" id="{5B5587A2-0897-489F-B94C-B451DC85D93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28C86C-C297-421A-95ED-84BD6D2B830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6414B7D-3B11-4170-AA46-F34C1D06B03A}"/>
              </a:ext>
            </a:extLst>
          </p:cNvPr>
          <p:cNvSpPr>
            <a:spLocks noGrp="1"/>
          </p:cNvSpPr>
          <p:nvPr>
            <p:ph type="sldNum" sz="quarter" idx="4"/>
          </p:nvPr>
        </p:nvSpPr>
        <p:spPr/>
        <p:txBody>
          <a:bodyPr/>
          <a:lstStyle/>
          <a:p>
            <a:fld id="{28B83BC3-069B-46AF-A4E6-C99928E1A4FA}" type="slidenum">
              <a:rPr lang="en-US" smtClean="0"/>
              <a:pPr/>
              <a:t>55</a:t>
            </a:fld>
            <a:endParaRPr lang="en-US" dirty="0"/>
          </a:p>
        </p:txBody>
      </p:sp>
    </p:spTree>
    <p:custDataLst>
      <p:tags r:id="rId1"/>
    </p:custDataLst>
    <p:extLst>
      <p:ext uri="{BB962C8B-B14F-4D97-AF65-F5344CB8AC3E}">
        <p14:creationId xmlns:p14="http://schemas.microsoft.com/office/powerpoint/2010/main" val="2373256240"/>
      </p:ext>
    </p:extLst>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Outcome of Statistical Inference</a:t>
            </a:r>
          </a:p>
        </p:txBody>
      </p:sp>
      <p:sp>
        <p:nvSpPr>
          <p:cNvPr id="3" name="Content Placeholder 2"/>
          <p:cNvSpPr>
            <a:spLocks noGrp="1"/>
          </p:cNvSpPr>
          <p:nvPr>
            <p:ph idx="1"/>
          </p:nvPr>
        </p:nvSpPr>
        <p:spPr/>
        <p:txBody>
          <a:bodyPr>
            <a:normAutofit/>
          </a:bodyPr>
          <a:lstStyle/>
          <a:p>
            <a:r>
              <a:rPr lang="en-US" dirty="0"/>
              <a:t>The outcome or conclusion of statistical inference is a </a:t>
            </a:r>
            <a:r>
              <a:rPr lang="en-US" b="1" dirty="0"/>
              <a:t>statistical proposition </a:t>
            </a:r>
            <a:r>
              <a:rPr lang="en-US" dirty="0"/>
              <a:t>about the population.</a:t>
            </a:r>
          </a:p>
          <a:p>
            <a:endParaRPr lang="en-US" dirty="0"/>
          </a:p>
          <a:p>
            <a:r>
              <a:rPr lang="en-US" dirty="0"/>
              <a:t>Examples of statistical propositions:</a:t>
            </a:r>
          </a:p>
          <a:p>
            <a:pPr lvl="1"/>
            <a:r>
              <a:rPr lang="en-US" dirty="0"/>
              <a:t>Estimating a population parameter</a:t>
            </a:r>
          </a:p>
          <a:p>
            <a:pPr lvl="1"/>
            <a:r>
              <a:rPr lang="en-US" dirty="0"/>
              <a:t>Identifying an interval or a region where the true population parameter would fall with some certainty</a:t>
            </a:r>
          </a:p>
          <a:p>
            <a:pPr lvl="1"/>
            <a:r>
              <a:rPr lang="en-US" dirty="0"/>
              <a:t>Deciding whether to reject a hypothesis made on characteristics of the population of interest</a:t>
            </a:r>
          </a:p>
          <a:p>
            <a:pPr lvl="1"/>
            <a:r>
              <a:rPr lang="en-US" dirty="0"/>
              <a:t>Making predictions</a:t>
            </a:r>
          </a:p>
          <a:p>
            <a:pPr lvl="1"/>
            <a:r>
              <a:rPr lang="en-US" dirty="0"/>
              <a:t>Clustering or partitioning data into different groups.</a:t>
            </a:r>
          </a:p>
          <a:p>
            <a:pPr lvl="1"/>
            <a:endParaRPr lang="en-US" dirty="0"/>
          </a:p>
          <a:p>
            <a:pPr lvl="1"/>
            <a:endParaRPr lang="en-US" dirty="0"/>
          </a:p>
          <a:p>
            <a:endParaRPr lang="en-US" dirty="0"/>
          </a:p>
          <a:p>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28B21364-B738-4D6B-8FFE-4739194757E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3E2C609-A2CB-4633-AB7F-DD6FB8A79DF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349DCD4-11DD-4617-8353-72920B61A0EE}"/>
              </a:ext>
            </a:extLst>
          </p:cNvPr>
          <p:cNvSpPr>
            <a:spLocks noGrp="1"/>
          </p:cNvSpPr>
          <p:nvPr>
            <p:ph type="sldNum" sz="quarter" idx="4"/>
          </p:nvPr>
        </p:nvSpPr>
        <p:spPr/>
        <p:txBody>
          <a:bodyPr/>
          <a:lstStyle/>
          <a:p>
            <a:fld id="{28B83BC3-069B-46AF-A4E6-C99928E1A4FA}" type="slidenum">
              <a:rPr lang="en-US" smtClean="0"/>
              <a:pPr/>
              <a:t>550</a:t>
            </a:fld>
            <a:endParaRPr lang="en-US" dirty="0"/>
          </a:p>
        </p:txBody>
      </p:sp>
    </p:spTree>
    <p:custDataLst>
      <p:tags r:id="rId1"/>
    </p:custDataLst>
    <p:extLst>
      <p:ext uri="{BB962C8B-B14F-4D97-AF65-F5344CB8AC3E}">
        <p14:creationId xmlns:p14="http://schemas.microsoft.com/office/powerpoint/2010/main" val="3063619570"/>
      </p:ext>
    </p:extLst>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noAutofit/>
          </a:bodyPr>
          <a:lstStyle/>
          <a:p>
            <a:pPr lvl="8">
              <a:buClrTx/>
            </a:pPr>
            <a:endParaRPr lang="en-US" sz="2200" dirty="0"/>
          </a:p>
          <a:p>
            <a:pPr lvl="8">
              <a:buClrTx/>
            </a:pPr>
            <a:r>
              <a:rPr lang="en-US" sz="2200" dirty="0"/>
              <a:t>A </a:t>
            </a:r>
            <a:r>
              <a:rPr lang="en-US" sz="2200" b="1" dirty="0"/>
              <a:t>statistical population </a:t>
            </a:r>
            <a:r>
              <a:rPr lang="en-US" sz="2200" dirty="0"/>
              <a:t>is an entire set of objects or observations about which statistical inferences are to be drawn based on its sample.</a:t>
            </a:r>
          </a:p>
          <a:p>
            <a:endParaRPr lang="en-US" sz="2200" dirty="0"/>
          </a:p>
          <a:p>
            <a:r>
              <a:rPr lang="en-US" sz="2200" dirty="0"/>
              <a:t>It is usually impractical or impossible to obtain the data for the entire population. For example, if we are interested in analyzing the population of all the trees, it is extremely difficult to collect the data for all the trees that existed in the past, exist now, and will exist in the future.</a:t>
            </a:r>
          </a:p>
          <a:p>
            <a:endParaRPr lang="en-US" sz="2200" dirty="0"/>
          </a:p>
          <a:p>
            <a:r>
              <a:rPr lang="en-US" sz="2200" dirty="0"/>
              <a:t>A </a:t>
            </a:r>
            <a:r>
              <a:rPr lang="en-US" sz="2200" b="1" dirty="0"/>
              <a:t>sample</a:t>
            </a:r>
            <a:r>
              <a:rPr lang="en-US" sz="2200" dirty="0"/>
              <a:t> is a subset of the population (like a piece of the pie above). It is necessary for samples to be </a:t>
            </a:r>
            <a:r>
              <a:rPr lang="en-US" sz="2200" i="1" dirty="0"/>
              <a:t>representative</a:t>
            </a:r>
            <a:r>
              <a:rPr lang="en-US" sz="2200" dirty="0"/>
              <a:t> of the population. </a:t>
            </a:r>
          </a:p>
          <a:p>
            <a:endParaRPr lang="en-US" sz="2200" dirty="0"/>
          </a:p>
          <a:p>
            <a:r>
              <a:rPr lang="en-US" sz="2200" dirty="0"/>
              <a:t>The process of selecting a subset of observations within a population is referred to as</a:t>
            </a:r>
            <a:r>
              <a:rPr lang="en-US" sz="2200" b="1" dirty="0"/>
              <a:t> sampling</a:t>
            </a:r>
            <a:r>
              <a:rPr lang="en-US" sz="2200" dirty="0"/>
              <a:t>.</a:t>
            </a:r>
          </a:p>
          <a:p>
            <a:endParaRPr lang="en-US" dirty="0"/>
          </a:p>
          <a:p>
            <a:endParaRPr lang="en-US" dirty="0"/>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1219200"/>
            <a:ext cx="2002536" cy="1630317"/>
          </a:xfrm>
          <a:prstGeom prst="rect">
            <a:avLst/>
          </a:prstGeom>
        </p:spPr>
      </p:pic>
      <p:sp>
        <p:nvSpPr>
          <p:cNvPr id="9" name="Date Placeholder 8">
            <a:extLst>
              <a:ext uri="{FF2B5EF4-FFF2-40B4-BE49-F238E27FC236}">
                <a16:creationId xmlns:a16="http://schemas.microsoft.com/office/drawing/2014/main" id="{D9ADA17A-E85A-4284-A81F-F94DBED2A7C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2B52A9E-DBB1-4549-AE1C-24CB8AD2C65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AC2ECCB-73F7-4AD0-8A0A-61850C925A13}"/>
              </a:ext>
            </a:extLst>
          </p:cNvPr>
          <p:cNvSpPr>
            <a:spLocks noGrp="1"/>
          </p:cNvSpPr>
          <p:nvPr>
            <p:ph type="sldNum" sz="quarter" idx="4"/>
          </p:nvPr>
        </p:nvSpPr>
        <p:spPr/>
        <p:txBody>
          <a:bodyPr/>
          <a:lstStyle/>
          <a:p>
            <a:fld id="{28B83BC3-069B-46AF-A4E6-C99928E1A4FA}" type="slidenum">
              <a:rPr lang="en-US" smtClean="0"/>
              <a:pPr/>
              <a:t>551</a:t>
            </a:fld>
            <a:endParaRPr lang="en-US" dirty="0"/>
          </a:p>
        </p:txBody>
      </p:sp>
    </p:spTree>
    <p:custDataLst>
      <p:tags r:id="rId1"/>
    </p:custDataLst>
    <p:extLst>
      <p:ext uri="{BB962C8B-B14F-4D97-AF65-F5344CB8AC3E}">
        <p14:creationId xmlns:p14="http://schemas.microsoft.com/office/powerpoint/2010/main" val="257611040"/>
      </p:ext>
    </p:extLst>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 and Sample</a:t>
            </a:r>
          </a:p>
        </p:txBody>
      </p:sp>
      <p:sp>
        <p:nvSpPr>
          <p:cNvPr id="3" name="Content Placeholder 2"/>
          <p:cNvSpPr>
            <a:spLocks noGrp="1"/>
          </p:cNvSpPr>
          <p:nvPr>
            <p:ph idx="1"/>
          </p:nvPr>
        </p:nvSpPr>
        <p:spPr/>
        <p:txBody>
          <a:bodyPr/>
          <a:lstStyle/>
          <a:p>
            <a:r>
              <a:rPr lang="en-US" dirty="0">
                <a:solidFill>
                  <a:srgbClr val="182835"/>
                </a:solidFill>
              </a:rPr>
              <a:t>Population Parameters </a:t>
            </a:r>
            <a:r>
              <a:rPr lang="en-US" sz="1600" dirty="0">
                <a:solidFill>
                  <a:srgbClr val="182835"/>
                </a:solidFill>
              </a:rPr>
              <a:t>(Greek letters)</a:t>
            </a:r>
          </a:p>
          <a:p>
            <a:pPr lvl="1"/>
            <a:r>
              <a:rPr lang="en-US" sz="2400" dirty="0">
                <a:solidFill>
                  <a:srgbClr val="182835"/>
                </a:solidFill>
              </a:rPr>
              <a:t>Mean: </a:t>
            </a:r>
            <a:r>
              <a:rPr lang="el-GR" sz="2400" dirty="0">
                <a:solidFill>
                  <a:srgbClr val="182835"/>
                </a:solidFill>
              </a:rPr>
              <a:t>μ</a:t>
            </a:r>
            <a:endParaRPr lang="en-US" sz="2400" dirty="0">
              <a:solidFill>
                <a:srgbClr val="182835"/>
              </a:solidFill>
            </a:endParaRPr>
          </a:p>
          <a:p>
            <a:pPr lvl="1"/>
            <a:r>
              <a:rPr lang="en-US" sz="2400" dirty="0">
                <a:solidFill>
                  <a:srgbClr val="182835"/>
                </a:solidFill>
              </a:rPr>
              <a:t>Standard deviation: </a:t>
            </a:r>
            <a:r>
              <a:rPr lang="el-GR" sz="2400" dirty="0">
                <a:solidFill>
                  <a:srgbClr val="182835"/>
                </a:solidFill>
              </a:rPr>
              <a:t>σ</a:t>
            </a:r>
            <a:endParaRPr lang="en-US" sz="2400" dirty="0">
              <a:solidFill>
                <a:srgbClr val="182835"/>
              </a:solidFill>
            </a:endParaRPr>
          </a:p>
          <a:p>
            <a:pPr lvl="1"/>
            <a:r>
              <a:rPr lang="en-US" sz="2400" dirty="0">
                <a:solidFill>
                  <a:srgbClr val="182835"/>
                </a:solidFill>
              </a:rPr>
              <a:t>Variance: </a:t>
            </a:r>
            <a:r>
              <a:rPr lang="el-GR" sz="2400" dirty="0">
                <a:solidFill>
                  <a:srgbClr val="182835"/>
                </a:solidFill>
              </a:rPr>
              <a:t>σ</a:t>
            </a:r>
            <a:r>
              <a:rPr lang="en-US" sz="2400" baseline="30000" dirty="0">
                <a:solidFill>
                  <a:srgbClr val="182835"/>
                </a:solidFill>
              </a:rPr>
              <a:t>2</a:t>
            </a:r>
          </a:p>
          <a:p>
            <a:pPr lvl="1"/>
            <a:r>
              <a:rPr lang="en-US" sz="2400" dirty="0">
                <a:solidFill>
                  <a:srgbClr val="182835"/>
                </a:solidFill>
              </a:rPr>
              <a:t>Median: </a:t>
            </a:r>
            <a:r>
              <a:rPr lang="el-GR" sz="2400" dirty="0">
                <a:solidFill>
                  <a:srgbClr val="182835"/>
                </a:solidFill>
              </a:rPr>
              <a:t>η</a:t>
            </a:r>
            <a:endParaRPr lang="en-US" sz="2400" dirty="0">
              <a:solidFill>
                <a:srgbClr val="182835"/>
              </a:solidFill>
            </a:endParaRPr>
          </a:p>
          <a:p>
            <a:pPr lvl="1"/>
            <a:endParaRPr lang="en-US" sz="2400" dirty="0">
              <a:solidFill>
                <a:srgbClr val="182835"/>
              </a:solidFill>
            </a:endParaRPr>
          </a:p>
          <a:p>
            <a:pPr lvl="1"/>
            <a:endParaRPr lang="en-US" sz="2400" dirty="0">
              <a:solidFill>
                <a:srgbClr val="182835"/>
              </a:solidFill>
            </a:endParaRPr>
          </a:p>
          <a:p>
            <a:pPr marL="234950" indent="-234950">
              <a:tabLst>
                <a:tab pos="234950" algn="l"/>
              </a:tabLst>
            </a:pPr>
            <a:r>
              <a:rPr lang="en-US" dirty="0"/>
              <a:t>The</a:t>
            </a:r>
            <a:r>
              <a:rPr lang="en-US" b="1" dirty="0"/>
              <a:t> population parameter </a:t>
            </a:r>
            <a:r>
              <a:rPr lang="en-US" dirty="0"/>
              <a:t>is the numerical summary of a population. </a:t>
            </a:r>
          </a:p>
          <a:p>
            <a:pPr marL="234950" indent="-234950">
              <a:tabLst>
                <a:tab pos="234950" algn="l"/>
              </a:tabLst>
            </a:pPr>
            <a:endParaRPr lang="en-US" dirty="0"/>
          </a:p>
          <a:p>
            <a:pPr marL="234950" indent="-234950">
              <a:tabLst>
                <a:tab pos="234950" algn="l"/>
              </a:tabLst>
            </a:pPr>
            <a:r>
              <a:rPr lang="en-US" dirty="0"/>
              <a:t>The</a:t>
            </a:r>
            <a:r>
              <a:rPr lang="en-US" b="1" dirty="0"/>
              <a:t> sample statistic </a:t>
            </a:r>
            <a:r>
              <a:rPr lang="en-US" dirty="0"/>
              <a:t>is the numerical measurement calculated based on a sample of that population. It is used to estimate the true population parameter.</a:t>
            </a:r>
          </a:p>
        </p:txBody>
      </p:sp>
      <p:sp>
        <p:nvSpPr>
          <p:cNvPr id="6" name="Content Placeholder 2"/>
          <p:cNvSpPr txBox="1">
            <a:spLocks/>
          </p:cNvSpPr>
          <p:nvPr/>
        </p:nvSpPr>
        <p:spPr>
          <a:xfrm>
            <a:off x="6019800" y="1219201"/>
            <a:ext cx="4953000" cy="2743199"/>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dirty="0">
                <a:solidFill>
                  <a:srgbClr val="182835"/>
                </a:solidFill>
              </a:rPr>
              <a:t>Sample Statistics </a:t>
            </a:r>
            <a:r>
              <a:rPr lang="en-US" sz="1600" dirty="0">
                <a:solidFill>
                  <a:srgbClr val="182835"/>
                </a:solidFill>
              </a:rPr>
              <a:t>(Roman letters)</a:t>
            </a:r>
          </a:p>
          <a:p>
            <a:pPr marL="800100" lvl="1" indent="-342900">
              <a:spcBef>
                <a:spcPct val="20000"/>
              </a:spcBef>
              <a:buFont typeface="Arial" pitchFamily="34" charset="0"/>
              <a:buChar char="•"/>
              <a:defRPr/>
            </a:pPr>
            <a:r>
              <a:rPr lang="en-US" sz="2400" dirty="0">
                <a:solidFill>
                  <a:srgbClr val="182835"/>
                </a:solidFill>
              </a:rPr>
              <a:t>Sample Mean: </a:t>
            </a:r>
          </a:p>
          <a:p>
            <a:pPr marL="800100" lvl="1" indent="-342900">
              <a:spcBef>
                <a:spcPct val="20000"/>
              </a:spcBef>
              <a:buFont typeface="Arial" pitchFamily="34" charset="0"/>
              <a:buChar char="•"/>
              <a:defRPr/>
            </a:pPr>
            <a:r>
              <a:rPr lang="en-US" sz="2400" dirty="0">
                <a:solidFill>
                  <a:srgbClr val="182835"/>
                </a:solidFill>
              </a:rPr>
              <a:t>Standard deviation: S</a:t>
            </a:r>
            <a:endParaRPr lang="en-US" sz="2400" i="1" dirty="0">
              <a:solidFill>
                <a:srgbClr val="182835"/>
              </a:solidFill>
            </a:endParaRPr>
          </a:p>
          <a:p>
            <a:pPr marL="800100" lvl="1" indent="-342900">
              <a:spcBef>
                <a:spcPct val="20000"/>
              </a:spcBef>
              <a:buFont typeface="Arial" pitchFamily="34" charset="0"/>
              <a:buChar char="•"/>
              <a:defRPr/>
            </a:pPr>
            <a:r>
              <a:rPr lang="en-US" sz="2400" dirty="0">
                <a:solidFill>
                  <a:srgbClr val="182835"/>
                </a:solidFill>
              </a:rPr>
              <a:t>Variance: </a:t>
            </a:r>
            <a:r>
              <a:rPr lang="en-US" sz="2400" i="1" dirty="0">
                <a:solidFill>
                  <a:srgbClr val="182835"/>
                </a:solidFill>
              </a:rPr>
              <a:t>S </a:t>
            </a:r>
            <a:r>
              <a:rPr lang="en-US" sz="2400" baseline="30000" dirty="0">
                <a:solidFill>
                  <a:srgbClr val="182835"/>
                </a:solidFill>
              </a:rPr>
              <a:t>2</a:t>
            </a:r>
          </a:p>
          <a:p>
            <a:pPr marL="800100" lvl="1" indent="-342900">
              <a:spcBef>
                <a:spcPct val="20000"/>
              </a:spcBef>
              <a:buFont typeface="Arial" pitchFamily="34" charset="0"/>
              <a:buChar char="•"/>
              <a:defRPr/>
            </a:pPr>
            <a:r>
              <a:rPr lang="en-US" sz="2400" dirty="0">
                <a:solidFill>
                  <a:srgbClr val="182835"/>
                </a:solidFill>
              </a:rPr>
              <a:t>Median: </a:t>
            </a:r>
          </a:p>
        </p:txBody>
      </p:sp>
      <p:graphicFrame>
        <p:nvGraphicFramePr>
          <p:cNvPr id="7" name="Object 6"/>
          <p:cNvGraphicFramePr>
            <a:graphicFrameLocks noChangeAspect="1"/>
          </p:cNvGraphicFramePr>
          <p:nvPr>
            <p:extLst>
              <p:ext uri="{D42A27DB-BD31-4B8C-83A1-F6EECF244321}">
                <p14:modId xmlns:p14="http://schemas.microsoft.com/office/powerpoint/2010/main" val="736784919"/>
              </p:ext>
            </p:extLst>
          </p:nvPr>
        </p:nvGraphicFramePr>
        <p:xfrm>
          <a:off x="8763000" y="1466193"/>
          <a:ext cx="397686" cy="620712"/>
        </p:xfrm>
        <a:graphic>
          <a:graphicData uri="http://schemas.openxmlformats.org/presentationml/2006/ole">
            <mc:AlternateContent xmlns:mc="http://schemas.openxmlformats.org/markup-compatibility/2006">
              <mc:Choice xmlns:v="urn:schemas-microsoft-com:vml" Requires="v">
                <p:oleObj name="Equation" r:id="rId4" imgW="177569" imgH="266353" progId="Equation.3">
                  <p:embed/>
                </p:oleObj>
              </mc:Choice>
              <mc:Fallback>
                <p:oleObj name="Equation" r:id="rId4" imgW="177569" imgH="266353" progId="Equation.3">
                  <p:embed/>
                  <p:pic>
                    <p:nvPicPr>
                      <p:cNvPr id="7"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63000" y="1466193"/>
                        <a:ext cx="397686" cy="6207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879095841"/>
              </p:ext>
            </p:extLst>
          </p:nvPr>
        </p:nvGraphicFramePr>
        <p:xfrm>
          <a:off x="7975601" y="2817813"/>
          <a:ext cx="546100" cy="590550"/>
        </p:xfrm>
        <a:graphic>
          <a:graphicData uri="http://schemas.openxmlformats.org/presentationml/2006/ole">
            <mc:AlternateContent xmlns:mc="http://schemas.openxmlformats.org/markup-compatibility/2006">
              <mc:Choice xmlns:v="urn:schemas-microsoft-com:vml" Requires="v">
                <p:oleObj name="Equation" r:id="rId6" imgW="177569" imgH="266353" progId="Equation.3">
                  <p:embed/>
                </p:oleObj>
              </mc:Choice>
              <mc:Fallback>
                <p:oleObj name="Equation" r:id="rId6" imgW="177569" imgH="266353"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601" y="2817813"/>
                        <a:ext cx="5461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2" name="Straight Connector 11"/>
          <p:cNvCxnSpPr/>
          <p:nvPr/>
        </p:nvCxnSpPr>
        <p:spPr>
          <a:xfrm>
            <a:off x="5867400" y="990600"/>
            <a:ext cx="0" cy="28956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3886200"/>
            <a:ext cx="107696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3" name="Date Placeholder 12">
            <a:extLst>
              <a:ext uri="{FF2B5EF4-FFF2-40B4-BE49-F238E27FC236}">
                <a16:creationId xmlns:a16="http://schemas.microsoft.com/office/drawing/2014/main" id="{C545EFDF-092A-4225-BD54-41F57960E4BB}"/>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75CAEB25-B262-4D00-9A3D-9AFB68BE2811}"/>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ABE8D4EB-C31A-43F3-9231-72A168432E39}"/>
              </a:ext>
            </a:extLst>
          </p:cNvPr>
          <p:cNvSpPr>
            <a:spLocks noGrp="1"/>
          </p:cNvSpPr>
          <p:nvPr>
            <p:ph type="sldNum" sz="quarter" idx="4"/>
          </p:nvPr>
        </p:nvSpPr>
        <p:spPr/>
        <p:txBody>
          <a:bodyPr/>
          <a:lstStyle/>
          <a:p>
            <a:fld id="{28B83BC3-069B-46AF-A4E6-C99928E1A4FA}" type="slidenum">
              <a:rPr lang="en-US" smtClean="0"/>
              <a:pPr/>
              <a:t>552</a:t>
            </a:fld>
            <a:endParaRPr lang="en-US" dirty="0"/>
          </a:p>
        </p:txBody>
      </p:sp>
    </p:spTree>
    <p:custDataLst>
      <p:tags r:id="rId1"/>
    </p:custDataLst>
    <p:extLst>
      <p:ext uri="{BB962C8B-B14F-4D97-AF65-F5344CB8AC3E}">
        <p14:creationId xmlns:p14="http://schemas.microsoft.com/office/powerpoint/2010/main" val="461235508"/>
      </p:ext>
    </p:extLst>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Descriptive Statistics vs. Statistical Inference</a:t>
            </a:r>
          </a:p>
        </p:txBody>
      </p:sp>
      <p:sp>
        <p:nvSpPr>
          <p:cNvPr id="3" name="Content Placeholder 2"/>
          <p:cNvSpPr>
            <a:spLocks noGrp="1"/>
          </p:cNvSpPr>
          <p:nvPr>
            <p:ph idx="1"/>
          </p:nvPr>
        </p:nvSpPr>
        <p:spPr/>
        <p:txBody>
          <a:bodyPr>
            <a:normAutofit/>
          </a:bodyPr>
          <a:lstStyle/>
          <a:p>
            <a:r>
              <a:rPr lang="en-US" b="1" dirty="0"/>
              <a:t>Descriptive Statistics </a:t>
            </a:r>
          </a:p>
          <a:p>
            <a:pPr lvl="1"/>
            <a:r>
              <a:rPr lang="en-US" dirty="0"/>
              <a:t>Descriptive statistics summarize the characteristics of a collection of data.</a:t>
            </a:r>
          </a:p>
          <a:p>
            <a:pPr lvl="1"/>
            <a:r>
              <a:rPr lang="en-US" dirty="0"/>
              <a:t>Descriptive statistics are descriptive only and they do not make any generalizations beyond the data at hand.</a:t>
            </a:r>
          </a:p>
          <a:p>
            <a:pPr lvl="1"/>
            <a:r>
              <a:rPr lang="en-US" dirty="0"/>
              <a:t>Data used for descriptive statistics are for the purpose of representing or reporting.</a:t>
            </a:r>
          </a:p>
          <a:p>
            <a:r>
              <a:rPr lang="en-US" b="1" dirty="0"/>
              <a:t>Statistical Inference</a:t>
            </a:r>
          </a:p>
          <a:p>
            <a:pPr lvl="1"/>
            <a:r>
              <a:rPr lang="en-US" dirty="0"/>
              <a:t>Statistical inference makes generalizations from a sample at hand of a population.</a:t>
            </a:r>
          </a:p>
          <a:p>
            <a:pPr lvl="1"/>
            <a:r>
              <a:rPr lang="en-US" dirty="0"/>
              <a:t>Data used for statistical inference are for the purpose of making inferences on the entire population of interest.</a:t>
            </a:r>
          </a:p>
          <a:p>
            <a:r>
              <a:rPr lang="en-US" dirty="0"/>
              <a:t>A complete statistical analysis includes </a:t>
            </a:r>
            <a:r>
              <a:rPr lang="en-US" i="1" dirty="0"/>
              <a:t>both</a:t>
            </a:r>
            <a:r>
              <a:rPr lang="en-US" dirty="0"/>
              <a:t> descriptive statistics and statistical inference.</a:t>
            </a:r>
          </a:p>
        </p:txBody>
      </p:sp>
      <p:sp>
        <p:nvSpPr>
          <p:cNvPr id="9" name="Date Placeholder 8">
            <a:extLst>
              <a:ext uri="{FF2B5EF4-FFF2-40B4-BE49-F238E27FC236}">
                <a16:creationId xmlns:a16="http://schemas.microsoft.com/office/drawing/2014/main" id="{5E94EA7C-8C8B-4604-B9D5-D906497D785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3173464-19FE-43EE-88FB-BDC6A20A67F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9C1B85-3D07-4DD7-87A5-F530730B653D}"/>
              </a:ext>
            </a:extLst>
          </p:cNvPr>
          <p:cNvSpPr>
            <a:spLocks noGrp="1"/>
          </p:cNvSpPr>
          <p:nvPr>
            <p:ph type="sldNum" sz="quarter" idx="4"/>
          </p:nvPr>
        </p:nvSpPr>
        <p:spPr/>
        <p:txBody>
          <a:bodyPr/>
          <a:lstStyle/>
          <a:p>
            <a:fld id="{28B83BC3-069B-46AF-A4E6-C99928E1A4FA}" type="slidenum">
              <a:rPr lang="en-US" smtClean="0"/>
              <a:pPr/>
              <a:t>553</a:t>
            </a:fld>
            <a:endParaRPr lang="en-US" dirty="0"/>
          </a:p>
        </p:txBody>
      </p:sp>
    </p:spTree>
    <p:custDataLst>
      <p:tags r:id="rId1"/>
    </p:custDataLst>
    <p:extLst>
      <p:ext uri="{BB962C8B-B14F-4D97-AF65-F5344CB8AC3E}">
        <p14:creationId xmlns:p14="http://schemas.microsoft.com/office/powerpoint/2010/main" val="2286999734"/>
      </p:ext>
    </p:extLst>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Statistical inference uses sample data to best approximate the true features of the population.</a:t>
            </a:r>
          </a:p>
          <a:p>
            <a:endParaRPr lang="en-US" dirty="0"/>
          </a:p>
          <a:p>
            <a:r>
              <a:rPr lang="en-US" dirty="0"/>
              <a:t>A valid sample must be unbiased and representative of the population.</a:t>
            </a:r>
          </a:p>
          <a:p>
            <a:endParaRPr lang="en-US" dirty="0"/>
          </a:p>
          <a:p>
            <a:r>
              <a:rPr lang="en-US" dirty="0"/>
              <a:t>Two sources of error in statistical inference:</a:t>
            </a:r>
          </a:p>
          <a:p>
            <a:pPr lvl="1"/>
            <a:r>
              <a:rPr lang="en-US" dirty="0"/>
              <a:t>Random sampling error</a:t>
            </a:r>
          </a:p>
          <a:p>
            <a:pPr lvl="1"/>
            <a:r>
              <a:rPr lang="en-US" dirty="0"/>
              <a:t>Selection bias.</a:t>
            </a:r>
          </a:p>
          <a:p>
            <a:endParaRPr lang="en-US" dirty="0"/>
          </a:p>
        </p:txBody>
      </p:sp>
      <p:sp>
        <p:nvSpPr>
          <p:cNvPr id="9" name="Date Placeholder 8">
            <a:extLst>
              <a:ext uri="{FF2B5EF4-FFF2-40B4-BE49-F238E27FC236}">
                <a16:creationId xmlns:a16="http://schemas.microsoft.com/office/drawing/2014/main" id="{1F670BBA-884B-42D5-AFB4-2602CFC12D9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36D681-3173-486A-B38D-1D480C6F1E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1D529ED-8E44-4B06-8C72-1BD38DDBFE9D}"/>
              </a:ext>
            </a:extLst>
          </p:cNvPr>
          <p:cNvSpPr>
            <a:spLocks noGrp="1"/>
          </p:cNvSpPr>
          <p:nvPr>
            <p:ph type="sldNum" sz="quarter" idx="4"/>
          </p:nvPr>
        </p:nvSpPr>
        <p:spPr/>
        <p:txBody>
          <a:bodyPr/>
          <a:lstStyle/>
          <a:p>
            <a:fld id="{28B83BC3-069B-46AF-A4E6-C99928E1A4FA}" type="slidenum">
              <a:rPr lang="en-US" smtClean="0"/>
              <a:pPr/>
              <a:t>554</a:t>
            </a:fld>
            <a:endParaRPr lang="en-US" dirty="0"/>
          </a:p>
        </p:txBody>
      </p:sp>
    </p:spTree>
    <p:custDataLst>
      <p:tags r:id="rId1"/>
    </p:custDataLst>
    <p:extLst>
      <p:ext uri="{BB962C8B-B14F-4D97-AF65-F5344CB8AC3E}">
        <p14:creationId xmlns:p14="http://schemas.microsoft.com/office/powerpoint/2010/main" val="1157587216"/>
      </p:ext>
    </p:extLst>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Error Sources of Statistical Inference</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to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a:p>
            <a:pPr lvl="1"/>
            <a:endParaRPr lang="en-US" dirty="0"/>
          </a:p>
          <a:p>
            <a:pPr lvl="1"/>
            <a:endParaRPr lang="en-US" dirty="0"/>
          </a:p>
          <a:p>
            <a:endParaRPr lang="en-US" dirty="0"/>
          </a:p>
          <a:p>
            <a:endParaRPr lang="en-US" dirty="0"/>
          </a:p>
        </p:txBody>
      </p:sp>
      <p:sp>
        <p:nvSpPr>
          <p:cNvPr id="9" name="Date Placeholder 8">
            <a:extLst>
              <a:ext uri="{FF2B5EF4-FFF2-40B4-BE49-F238E27FC236}">
                <a16:creationId xmlns:a16="http://schemas.microsoft.com/office/drawing/2014/main" id="{6BD244F2-1318-4811-AF7F-5C002622F0C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6BBFD29-85E0-4153-9A7B-96EF08C07A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E4FB773-41BC-4414-A148-41DBD9141617}"/>
              </a:ext>
            </a:extLst>
          </p:cNvPr>
          <p:cNvSpPr>
            <a:spLocks noGrp="1"/>
          </p:cNvSpPr>
          <p:nvPr>
            <p:ph type="sldNum" sz="quarter" idx="4"/>
          </p:nvPr>
        </p:nvSpPr>
        <p:spPr/>
        <p:txBody>
          <a:bodyPr/>
          <a:lstStyle/>
          <a:p>
            <a:fld id="{28B83BC3-069B-46AF-A4E6-C99928E1A4FA}" type="slidenum">
              <a:rPr lang="en-US" smtClean="0"/>
              <a:pPr/>
              <a:t>555</a:t>
            </a:fld>
            <a:endParaRPr lang="en-US" dirty="0"/>
          </a:p>
        </p:txBody>
      </p:sp>
    </p:spTree>
    <p:custDataLst>
      <p:tags r:id="rId1"/>
    </p:custDataLst>
    <p:extLst>
      <p:ext uri="{BB962C8B-B14F-4D97-AF65-F5344CB8AC3E}">
        <p14:creationId xmlns:p14="http://schemas.microsoft.com/office/powerpoint/2010/main" val="3063700811"/>
      </p:ext>
    </p:extLst>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3.2.2 Sampling Techniques</a:t>
            </a:r>
          </a:p>
        </p:txBody>
      </p:sp>
      <p:sp>
        <p:nvSpPr>
          <p:cNvPr id="8" name="Date Placeholder 7">
            <a:extLst>
              <a:ext uri="{FF2B5EF4-FFF2-40B4-BE49-F238E27FC236}">
                <a16:creationId xmlns:a16="http://schemas.microsoft.com/office/drawing/2014/main" id="{D69AA224-784B-48BA-9895-EDE81645D2E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FDA79B7-48F0-4F64-9E76-0521220EDE5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2106ADA-F085-4128-A17D-596DF016F888}"/>
              </a:ext>
            </a:extLst>
          </p:cNvPr>
          <p:cNvSpPr>
            <a:spLocks noGrp="1"/>
          </p:cNvSpPr>
          <p:nvPr>
            <p:ph type="sldNum" sz="quarter" idx="4"/>
          </p:nvPr>
        </p:nvSpPr>
        <p:spPr/>
        <p:txBody>
          <a:bodyPr/>
          <a:lstStyle/>
          <a:p>
            <a:fld id="{28B83BC3-069B-46AF-A4E6-C99928E1A4FA}" type="slidenum">
              <a:rPr lang="en-US" smtClean="0"/>
              <a:pPr/>
              <a:t>556</a:t>
            </a:fld>
            <a:endParaRPr lang="en-US" dirty="0"/>
          </a:p>
        </p:txBody>
      </p:sp>
    </p:spTree>
    <p:custDataLst>
      <p:tags r:id="rId1"/>
    </p:custDataLst>
    <p:extLst>
      <p:ext uri="{BB962C8B-B14F-4D97-AF65-F5344CB8AC3E}">
        <p14:creationId xmlns:p14="http://schemas.microsoft.com/office/powerpoint/2010/main" val="2641789536"/>
      </p:ext>
    </p:extLst>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Sampling?</a:t>
            </a:r>
          </a:p>
        </p:txBody>
      </p:sp>
      <p:sp>
        <p:nvSpPr>
          <p:cNvPr id="3" name="Content Placeholder 2"/>
          <p:cNvSpPr>
            <a:spLocks noGrp="1"/>
          </p:cNvSpPr>
          <p:nvPr>
            <p:ph idx="1"/>
          </p:nvPr>
        </p:nvSpPr>
        <p:spPr/>
        <p:txBody>
          <a:bodyPr>
            <a:normAutofit/>
          </a:bodyPr>
          <a:lstStyle/>
          <a:p>
            <a:r>
              <a:rPr lang="en-US" b="1" dirty="0"/>
              <a:t>Sampling</a:t>
            </a:r>
            <a:r>
              <a:rPr lang="en-US" dirty="0"/>
              <a:t> is the process of selecting objects or observations from a population of interest about which we wish to make a statistical inference.</a:t>
            </a:r>
          </a:p>
          <a:p>
            <a:endParaRPr lang="en-US" dirty="0"/>
          </a:p>
          <a:p>
            <a:r>
              <a:rPr lang="en-US" dirty="0"/>
              <a:t>It is extensively used to collect information about a population, which can represent physical or intangible objects.</a:t>
            </a:r>
          </a:p>
          <a:p>
            <a:endParaRPr lang="en-US" dirty="0"/>
          </a:p>
          <a:p>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7300" y="3781295"/>
            <a:ext cx="6324600" cy="2594105"/>
          </a:xfrm>
          <a:prstGeom prst="rect">
            <a:avLst/>
          </a:prstGeom>
        </p:spPr>
      </p:pic>
      <p:sp>
        <p:nvSpPr>
          <p:cNvPr id="10" name="Date Placeholder 9">
            <a:extLst>
              <a:ext uri="{FF2B5EF4-FFF2-40B4-BE49-F238E27FC236}">
                <a16:creationId xmlns:a16="http://schemas.microsoft.com/office/drawing/2014/main" id="{55907013-2E32-4A77-A940-1534AFC6B6F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55AEFE4-AED2-45D1-BA73-8C42814A86B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D88479F-CB37-4ECF-B810-DDE05A5448CD}"/>
              </a:ext>
            </a:extLst>
          </p:cNvPr>
          <p:cNvSpPr>
            <a:spLocks noGrp="1"/>
          </p:cNvSpPr>
          <p:nvPr>
            <p:ph type="sldNum" sz="quarter" idx="4"/>
          </p:nvPr>
        </p:nvSpPr>
        <p:spPr/>
        <p:txBody>
          <a:bodyPr/>
          <a:lstStyle/>
          <a:p>
            <a:fld id="{28B83BC3-069B-46AF-A4E6-C99928E1A4FA}" type="slidenum">
              <a:rPr lang="en-US" smtClean="0"/>
              <a:pPr/>
              <a:t>557</a:t>
            </a:fld>
            <a:endParaRPr lang="en-US" dirty="0"/>
          </a:p>
        </p:txBody>
      </p:sp>
    </p:spTree>
    <p:custDataLst>
      <p:tags r:id="rId1"/>
    </p:custDataLst>
    <p:extLst>
      <p:ext uri="{BB962C8B-B14F-4D97-AF65-F5344CB8AC3E}">
        <p14:creationId xmlns:p14="http://schemas.microsoft.com/office/powerpoint/2010/main" val="3082262282"/>
      </p:ext>
    </p:extLst>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Advantages of Sampling</a:t>
            </a:r>
          </a:p>
        </p:txBody>
      </p:sp>
      <p:sp>
        <p:nvSpPr>
          <p:cNvPr id="3" name="Content Placeholder 2"/>
          <p:cNvSpPr>
            <a:spLocks noGrp="1"/>
          </p:cNvSpPr>
          <p:nvPr>
            <p:ph idx="1"/>
          </p:nvPr>
        </p:nvSpPr>
        <p:spPr/>
        <p:txBody>
          <a:bodyPr>
            <a:normAutofit/>
          </a:bodyPr>
          <a:lstStyle/>
          <a:p>
            <a:r>
              <a:rPr lang="en-US" dirty="0"/>
              <a:t>It is usually impractical or impossible to collect the data of an entire population:</a:t>
            </a:r>
          </a:p>
          <a:p>
            <a:pPr lvl="1"/>
            <a:r>
              <a:rPr lang="en-US" dirty="0"/>
              <a:t>High cost</a:t>
            </a:r>
          </a:p>
          <a:p>
            <a:pPr lvl="1"/>
            <a:r>
              <a:rPr lang="en-US" dirty="0"/>
              <a:t>Time consuming</a:t>
            </a:r>
          </a:p>
          <a:p>
            <a:pPr lvl="1"/>
            <a:r>
              <a:rPr lang="en-US" dirty="0"/>
              <a:t>Unavailability of historical records</a:t>
            </a:r>
          </a:p>
          <a:p>
            <a:pPr lvl="1"/>
            <a:r>
              <a:rPr lang="en-US" dirty="0"/>
              <a:t>Dynamic nature of the population.</a:t>
            </a:r>
          </a:p>
          <a:p>
            <a:endParaRPr lang="en-US" dirty="0"/>
          </a:p>
          <a:p>
            <a:r>
              <a:rPr lang="en-US" dirty="0"/>
              <a:t>Advantages of sampling a representative subset of the population:</a:t>
            </a:r>
          </a:p>
          <a:p>
            <a:pPr lvl="1"/>
            <a:r>
              <a:rPr lang="en-US" dirty="0"/>
              <a:t>Lower cost</a:t>
            </a:r>
          </a:p>
          <a:p>
            <a:pPr lvl="1"/>
            <a:r>
              <a:rPr lang="en-US" dirty="0"/>
              <a:t>Faster data collection</a:t>
            </a:r>
          </a:p>
          <a:p>
            <a:pPr lvl="1"/>
            <a:r>
              <a:rPr lang="en-US" dirty="0"/>
              <a:t>Easier to manipulate.</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A3FEBD1B-B69B-4A26-975A-DCE82A0F79D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DDE97F1-5B22-4A35-B3AC-2ACE7FA71F0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A4B4D9B-345E-44BA-8BC2-A5422DC61525}"/>
              </a:ext>
            </a:extLst>
          </p:cNvPr>
          <p:cNvSpPr>
            <a:spLocks noGrp="1"/>
          </p:cNvSpPr>
          <p:nvPr>
            <p:ph type="sldNum" sz="quarter" idx="4"/>
          </p:nvPr>
        </p:nvSpPr>
        <p:spPr/>
        <p:txBody>
          <a:bodyPr/>
          <a:lstStyle/>
          <a:p>
            <a:fld id="{28B83BC3-069B-46AF-A4E6-C99928E1A4FA}" type="slidenum">
              <a:rPr lang="en-US" smtClean="0"/>
              <a:pPr/>
              <a:t>558</a:t>
            </a:fld>
            <a:endParaRPr lang="en-US" dirty="0"/>
          </a:p>
        </p:txBody>
      </p:sp>
    </p:spTree>
    <p:custDataLst>
      <p:tags r:id="rId1"/>
    </p:custDataLst>
    <p:extLst>
      <p:ext uri="{BB962C8B-B14F-4D97-AF65-F5344CB8AC3E}">
        <p14:creationId xmlns:p14="http://schemas.microsoft.com/office/powerpoint/2010/main" val="1407699279"/>
      </p:ext>
    </p:extLst>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Uses of Sample</a:t>
            </a:r>
          </a:p>
        </p:txBody>
      </p:sp>
      <p:sp>
        <p:nvSpPr>
          <p:cNvPr id="3" name="Content Placeholder 2"/>
          <p:cNvSpPr>
            <a:spLocks noGrp="1"/>
          </p:cNvSpPr>
          <p:nvPr>
            <p:ph idx="1"/>
          </p:nvPr>
        </p:nvSpPr>
        <p:spPr/>
        <p:txBody>
          <a:bodyPr>
            <a:noAutofit/>
          </a:bodyPr>
          <a:lstStyle/>
          <a:p>
            <a:r>
              <a:rPr lang="en-US" dirty="0"/>
              <a:t>With valid samples collected, we can draw statistical conclusions about the population of our interest.</a:t>
            </a:r>
          </a:p>
          <a:p>
            <a:endParaRPr lang="en-US" dirty="0"/>
          </a:p>
          <a:p>
            <a:r>
              <a:rPr lang="en-US" dirty="0"/>
              <a:t>There are two major uses of samples in making statistical inference:</a:t>
            </a:r>
          </a:p>
          <a:p>
            <a:pPr lvl="1"/>
            <a:r>
              <a:rPr lang="en-US" i="1" dirty="0"/>
              <a:t>Estimation</a:t>
            </a:r>
            <a:r>
              <a:rPr lang="en-US" dirty="0"/>
              <a:t>: estimating the population parameters using the sample statistics.</a:t>
            </a:r>
          </a:p>
          <a:p>
            <a:pPr lvl="1"/>
            <a:r>
              <a:rPr lang="en-US" i="1" dirty="0"/>
              <a:t>Hypothesis testing</a:t>
            </a:r>
            <a:r>
              <a:rPr lang="en-US" dirty="0"/>
              <a:t>: testing a statement about the population characteristics using sample data.</a:t>
            </a:r>
          </a:p>
          <a:p>
            <a:endParaRPr lang="en-US" dirty="0"/>
          </a:p>
          <a:p>
            <a:r>
              <a:rPr lang="en-US" dirty="0"/>
              <a:t>This module covers sample size calculation for estimation purposes only. Sample size calculations for hypothesis testing purposes will be covered in the Hypothesis Testing module.</a:t>
            </a:r>
          </a:p>
        </p:txBody>
      </p:sp>
      <p:sp>
        <p:nvSpPr>
          <p:cNvPr id="9" name="Date Placeholder 8">
            <a:extLst>
              <a:ext uri="{FF2B5EF4-FFF2-40B4-BE49-F238E27FC236}">
                <a16:creationId xmlns:a16="http://schemas.microsoft.com/office/drawing/2014/main" id="{39812EAA-8198-4602-89A0-82F75471F73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A0C58ED-CDFF-4DBA-B8C6-975282C7F1A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23C6810-4262-4073-A857-2AB78D5F3895}"/>
              </a:ext>
            </a:extLst>
          </p:cNvPr>
          <p:cNvSpPr>
            <a:spLocks noGrp="1"/>
          </p:cNvSpPr>
          <p:nvPr>
            <p:ph type="sldNum" sz="quarter" idx="4"/>
          </p:nvPr>
        </p:nvSpPr>
        <p:spPr/>
        <p:txBody>
          <a:bodyPr/>
          <a:lstStyle/>
          <a:p>
            <a:fld id="{28B83BC3-069B-46AF-A4E6-C99928E1A4FA}" type="slidenum">
              <a:rPr lang="en-US" smtClean="0"/>
              <a:pPr/>
              <a:t>559</a:t>
            </a:fld>
            <a:endParaRPr lang="en-US" dirty="0"/>
          </a:p>
        </p:txBody>
      </p:sp>
    </p:spTree>
    <p:custDataLst>
      <p:tags r:id="rId1"/>
    </p:custDataLst>
    <p:extLst>
      <p:ext uri="{BB962C8B-B14F-4D97-AF65-F5344CB8AC3E}">
        <p14:creationId xmlns:p14="http://schemas.microsoft.com/office/powerpoint/2010/main" val="2774854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 SMEs</a:t>
            </a:r>
          </a:p>
        </p:txBody>
      </p:sp>
      <p:sp>
        <p:nvSpPr>
          <p:cNvPr id="3" name="Content Placeholder 2"/>
          <p:cNvSpPr>
            <a:spLocks noGrp="1"/>
          </p:cNvSpPr>
          <p:nvPr>
            <p:ph idx="1"/>
          </p:nvPr>
        </p:nvSpPr>
        <p:spPr/>
        <p:txBody>
          <a:bodyPr>
            <a:noAutofit/>
          </a:bodyPr>
          <a:lstStyle/>
          <a:p>
            <a:r>
              <a:rPr lang="en-US" b="1" dirty="0"/>
              <a:t>Subject Matter Experts </a:t>
            </a:r>
            <a:r>
              <a:rPr lang="en-US" dirty="0"/>
              <a:t>(SMEs) are commonly known as the experts of the process or subject matter.</a:t>
            </a:r>
          </a:p>
          <a:p>
            <a:pPr marL="114300" indent="0">
              <a:buNone/>
            </a:pPr>
            <a:endParaRPr lang="en-US" dirty="0"/>
          </a:p>
          <a:p>
            <a:r>
              <a:rPr lang="en-US" dirty="0"/>
              <a:t>Six Sigma Belts should proactively look to key SMEs to round out their working project team.</a:t>
            </a:r>
          </a:p>
          <a:p>
            <a:pPr marL="114300" indent="0">
              <a:buNone/>
            </a:pPr>
            <a:endParaRPr lang="en-US" dirty="0"/>
          </a:p>
          <a:p>
            <a:r>
              <a:rPr lang="en-US" dirty="0"/>
              <a:t>SMEs play critical roles to the success of a project.</a:t>
            </a:r>
          </a:p>
          <a:p>
            <a:pPr lvl="1"/>
            <a:r>
              <a:rPr lang="en-US" dirty="0"/>
              <a:t>Based on SMEs’ extensive knowledge about the process, they have the experience to identify which solutions can work and which cannot work.</a:t>
            </a:r>
          </a:p>
          <a:p>
            <a:pPr lvl="1"/>
            <a:r>
              <a:rPr lang="en-US" dirty="0"/>
              <a:t>SMEs who simply do not speak up can hurt the chances of the process’ success. </a:t>
            </a:r>
          </a:p>
          <a:p>
            <a:pPr lvl="1"/>
            <a:r>
              <a:rPr lang="en-US" dirty="0"/>
              <a:t>SMEs are also the same people who prefer to keep the status quo. Six Sigma Belts may find many of them unwilling to help implement the changes.</a:t>
            </a:r>
          </a:p>
        </p:txBody>
      </p:sp>
      <p:sp>
        <p:nvSpPr>
          <p:cNvPr id="7" name="Date Placeholder 6">
            <a:extLst>
              <a:ext uri="{FF2B5EF4-FFF2-40B4-BE49-F238E27FC236}">
                <a16:creationId xmlns:a16="http://schemas.microsoft.com/office/drawing/2014/main" id="{AAB694D5-AB2A-4739-8C44-44FB4C6B840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7A162BF-94F4-4CAD-BF18-5840E7F6705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3FBDA31-B36F-4022-8CEA-8BC3274F9DBB}"/>
              </a:ext>
            </a:extLst>
          </p:cNvPr>
          <p:cNvSpPr>
            <a:spLocks noGrp="1"/>
          </p:cNvSpPr>
          <p:nvPr>
            <p:ph type="sldNum" sz="quarter" idx="4"/>
          </p:nvPr>
        </p:nvSpPr>
        <p:spPr/>
        <p:txBody>
          <a:bodyPr/>
          <a:lstStyle/>
          <a:p>
            <a:fld id="{28B83BC3-069B-46AF-A4E6-C99928E1A4FA}" type="slidenum">
              <a:rPr lang="en-US" smtClean="0"/>
              <a:pPr/>
              <a:t>56</a:t>
            </a:fld>
            <a:endParaRPr lang="en-US" dirty="0"/>
          </a:p>
        </p:txBody>
      </p:sp>
    </p:spTree>
    <p:custDataLst>
      <p:tags r:id="rId1"/>
    </p:custDataLst>
    <p:extLst>
      <p:ext uri="{BB962C8B-B14F-4D97-AF65-F5344CB8AC3E}">
        <p14:creationId xmlns:p14="http://schemas.microsoft.com/office/powerpoint/2010/main" val="3221185165"/>
      </p:ext>
    </p:extLst>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Steps</a:t>
            </a:r>
          </a:p>
        </p:txBody>
      </p:sp>
      <p:sp>
        <p:nvSpPr>
          <p:cNvPr id="3" name="Content Placeholder 2"/>
          <p:cNvSpPr>
            <a:spLocks noGrp="1"/>
          </p:cNvSpPr>
          <p:nvPr>
            <p:ph idx="1"/>
          </p:nvPr>
        </p:nvSpPr>
        <p:spPr/>
        <p:txBody>
          <a:bodyPr>
            <a:normAutofit/>
          </a:bodyPr>
          <a:lstStyle/>
          <a:p>
            <a:pPr marL="571500" indent="-457200">
              <a:lnSpc>
                <a:spcPct val="200000"/>
              </a:lnSpc>
              <a:buFont typeface="+mj-lt"/>
              <a:buAutoNum type="arabicParenR"/>
            </a:pPr>
            <a:r>
              <a:rPr lang="en-US" dirty="0"/>
              <a:t>Determine the population of interest</a:t>
            </a:r>
          </a:p>
          <a:p>
            <a:pPr marL="571500" indent="-457200">
              <a:lnSpc>
                <a:spcPct val="200000"/>
              </a:lnSpc>
              <a:buFont typeface="+mj-lt"/>
              <a:buAutoNum type="arabicParenR"/>
            </a:pPr>
            <a:r>
              <a:rPr lang="en-US" dirty="0"/>
              <a:t>Determine the sampling frame</a:t>
            </a:r>
          </a:p>
          <a:p>
            <a:pPr marL="571500" indent="-457200">
              <a:lnSpc>
                <a:spcPct val="200000"/>
              </a:lnSpc>
              <a:buFont typeface="+mj-lt"/>
              <a:buAutoNum type="arabicParenR"/>
            </a:pPr>
            <a:r>
              <a:rPr lang="en-US" dirty="0"/>
              <a:t>Determine the sampling strategy</a:t>
            </a:r>
          </a:p>
          <a:p>
            <a:pPr marL="571500" indent="-457200">
              <a:lnSpc>
                <a:spcPct val="200000"/>
              </a:lnSpc>
              <a:buFont typeface="+mj-lt"/>
              <a:buAutoNum type="arabicParenR"/>
            </a:pPr>
            <a:r>
              <a:rPr lang="en-US" dirty="0"/>
              <a:t>Calculate the sample size</a:t>
            </a:r>
          </a:p>
          <a:p>
            <a:pPr marL="571500" indent="-457200">
              <a:lnSpc>
                <a:spcPct val="200000"/>
              </a:lnSpc>
              <a:buFont typeface="+mj-lt"/>
              <a:buAutoNum type="arabicParenR"/>
            </a:pPr>
            <a:r>
              <a:rPr lang="en-US" dirty="0"/>
              <a:t>Conduct sampling</a:t>
            </a:r>
          </a:p>
          <a:p>
            <a:endParaRPr lang="en-US" dirty="0"/>
          </a:p>
          <a:p>
            <a:endParaRPr lang="en-US" dirty="0"/>
          </a:p>
        </p:txBody>
      </p:sp>
      <p:sp>
        <p:nvSpPr>
          <p:cNvPr id="9" name="Date Placeholder 8">
            <a:extLst>
              <a:ext uri="{FF2B5EF4-FFF2-40B4-BE49-F238E27FC236}">
                <a16:creationId xmlns:a16="http://schemas.microsoft.com/office/drawing/2014/main" id="{4D126464-70EB-4FBC-8716-4E8A3C006F3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2DA5514-CE62-4F79-AB1C-C8B7160DA1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3E96745-3EFA-44CD-98F0-2836BD15AB28}"/>
              </a:ext>
            </a:extLst>
          </p:cNvPr>
          <p:cNvSpPr>
            <a:spLocks noGrp="1"/>
          </p:cNvSpPr>
          <p:nvPr>
            <p:ph type="sldNum" sz="quarter" idx="4"/>
          </p:nvPr>
        </p:nvSpPr>
        <p:spPr/>
        <p:txBody>
          <a:bodyPr/>
          <a:lstStyle/>
          <a:p>
            <a:fld id="{28B83BC3-069B-46AF-A4E6-C99928E1A4FA}" type="slidenum">
              <a:rPr lang="en-US" smtClean="0"/>
              <a:pPr/>
              <a:t>560</a:t>
            </a:fld>
            <a:endParaRPr lang="en-US" dirty="0"/>
          </a:p>
        </p:txBody>
      </p:sp>
    </p:spTree>
    <p:custDataLst>
      <p:tags r:id="rId1"/>
    </p:custDataLst>
    <p:extLst>
      <p:ext uri="{BB962C8B-B14F-4D97-AF65-F5344CB8AC3E}">
        <p14:creationId xmlns:p14="http://schemas.microsoft.com/office/powerpoint/2010/main" val="423507002"/>
      </p:ext>
    </p:extLst>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a:t>
            </a:r>
          </a:p>
        </p:txBody>
      </p:sp>
      <p:sp>
        <p:nvSpPr>
          <p:cNvPr id="3" name="Content Placeholder 2"/>
          <p:cNvSpPr>
            <a:spLocks noGrp="1"/>
          </p:cNvSpPr>
          <p:nvPr>
            <p:ph idx="1"/>
          </p:nvPr>
        </p:nvSpPr>
        <p:spPr/>
        <p:txBody>
          <a:bodyPr>
            <a:noAutofit/>
          </a:bodyPr>
          <a:lstStyle/>
          <a:p>
            <a:r>
              <a:rPr lang="en-US" b="1" dirty="0"/>
              <a:t>Population</a:t>
            </a:r>
            <a:r>
              <a:rPr lang="en-US" dirty="0"/>
              <a:t> in statistics is the entire set of objects or observations about which we are interested to draw conclusions or make generalizations based on some representative sample data.</a:t>
            </a:r>
          </a:p>
          <a:p>
            <a:r>
              <a:rPr lang="en-US" dirty="0"/>
              <a:t>A population can be either physical or intangible.</a:t>
            </a:r>
          </a:p>
          <a:p>
            <a:pPr lvl="1"/>
            <a:r>
              <a:rPr lang="en-US" dirty="0"/>
              <a:t>Physical: trees, customers, monitors etc.</a:t>
            </a:r>
          </a:p>
          <a:p>
            <a:pPr lvl="1"/>
            <a:r>
              <a:rPr lang="en-US" dirty="0"/>
              <a:t>Intangible: credit score, pass/fail decisions etc.</a:t>
            </a:r>
          </a:p>
          <a:p>
            <a:r>
              <a:rPr lang="en-US" dirty="0"/>
              <a:t>A population can be static or dynamic</a:t>
            </a:r>
          </a:p>
          <a:p>
            <a:pPr lvl="1"/>
            <a:r>
              <a:rPr lang="en-US" dirty="0"/>
              <a:t>Characteristics of individuals are relatively static over time</a:t>
            </a:r>
          </a:p>
          <a:p>
            <a:pPr lvl="1"/>
            <a:r>
              <a:rPr lang="en-US" dirty="0"/>
              <a:t>Items making up the population continue to change or be generated over time</a:t>
            </a:r>
          </a:p>
          <a:p>
            <a:r>
              <a:rPr lang="en-US" dirty="0"/>
              <a:t>The population covers all the items with characteristics we are interested to analyze.</a:t>
            </a:r>
          </a:p>
          <a:p>
            <a:endParaRPr lang="en-US" dirty="0"/>
          </a:p>
        </p:txBody>
      </p:sp>
      <p:sp>
        <p:nvSpPr>
          <p:cNvPr id="9" name="Date Placeholder 8">
            <a:extLst>
              <a:ext uri="{FF2B5EF4-FFF2-40B4-BE49-F238E27FC236}">
                <a16:creationId xmlns:a16="http://schemas.microsoft.com/office/drawing/2014/main" id="{15AC77AA-5223-44DE-ACB9-7A05AF62222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761A4FC-B158-417A-85CB-B045743D228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71717BE-D87B-4F6D-B895-63228DE9BF74}"/>
              </a:ext>
            </a:extLst>
          </p:cNvPr>
          <p:cNvSpPr>
            <a:spLocks noGrp="1"/>
          </p:cNvSpPr>
          <p:nvPr>
            <p:ph type="sldNum" sz="quarter" idx="4"/>
          </p:nvPr>
        </p:nvSpPr>
        <p:spPr/>
        <p:txBody>
          <a:bodyPr/>
          <a:lstStyle/>
          <a:p>
            <a:fld id="{28B83BC3-069B-46AF-A4E6-C99928E1A4FA}" type="slidenum">
              <a:rPr lang="en-US" smtClean="0"/>
              <a:pPr/>
              <a:t>561</a:t>
            </a:fld>
            <a:endParaRPr lang="en-US" dirty="0"/>
          </a:p>
        </p:txBody>
      </p:sp>
    </p:spTree>
    <p:custDataLst>
      <p:tags r:id="rId1"/>
    </p:custDataLst>
    <p:extLst>
      <p:ext uri="{BB962C8B-B14F-4D97-AF65-F5344CB8AC3E}">
        <p14:creationId xmlns:p14="http://schemas.microsoft.com/office/powerpoint/2010/main" val="656617889"/>
      </p:ext>
    </p:extLst>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Frame</a:t>
            </a:r>
          </a:p>
        </p:txBody>
      </p:sp>
      <p:sp>
        <p:nvSpPr>
          <p:cNvPr id="3" name="Content Placeholder 2"/>
          <p:cNvSpPr>
            <a:spLocks noGrp="1"/>
          </p:cNvSpPr>
          <p:nvPr>
            <p:ph idx="1"/>
          </p:nvPr>
        </p:nvSpPr>
        <p:spPr/>
        <p:txBody>
          <a:bodyPr>
            <a:noAutofit/>
          </a:bodyPr>
          <a:lstStyle/>
          <a:p>
            <a:r>
              <a:rPr lang="en-US" dirty="0"/>
              <a:t>In the ideal situation, the scope of a population could be defined.</a:t>
            </a:r>
          </a:p>
          <a:p>
            <a:pPr lvl="1"/>
            <a:r>
              <a:rPr lang="en-US" dirty="0"/>
              <a:t>Example: Mary is interested to know how the soup she is cooking tastes. The population is simply the pot of soup.</a:t>
            </a:r>
          </a:p>
          <a:p>
            <a:r>
              <a:rPr lang="en-US" dirty="0"/>
              <a:t>However, in some other situations, the population cannot be identified or defined precisely.</a:t>
            </a:r>
          </a:p>
          <a:p>
            <a:pPr lvl="1"/>
            <a:r>
              <a:rPr lang="en-US" dirty="0"/>
              <a:t>Example: to collect the information for an opinion poll, we do not have a list of all the people in the world at hand.</a:t>
            </a:r>
          </a:p>
          <a:p>
            <a:endParaRPr lang="en-US" dirty="0"/>
          </a:p>
          <a:p>
            <a:r>
              <a:rPr lang="en-US" dirty="0"/>
              <a:t>A </a:t>
            </a:r>
            <a:r>
              <a:rPr lang="en-US" b="1" dirty="0"/>
              <a:t>sampling frame </a:t>
            </a:r>
            <a:r>
              <a:rPr lang="en-US" dirty="0"/>
              <a:t>is a list of items of the population (preferably the entire population; if not, approximate population).</a:t>
            </a:r>
          </a:p>
          <a:p>
            <a:pPr lvl="1"/>
            <a:r>
              <a:rPr lang="en-US" dirty="0"/>
              <a:t>Example: The telephone directory would be a sampling frame for opinion poll data collection.</a:t>
            </a:r>
          </a:p>
          <a:p>
            <a:endParaRPr lang="en-US" dirty="0"/>
          </a:p>
        </p:txBody>
      </p:sp>
      <p:sp>
        <p:nvSpPr>
          <p:cNvPr id="9" name="Date Placeholder 8">
            <a:extLst>
              <a:ext uri="{FF2B5EF4-FFF2-40B4-BE49-F238E27FC236}">
                <a16:creationId xmlns:a16="http://schemas.microsoft.com/office/drawing/2014/main" id="{D3C223FF-0202-40ED-AA9E-A7E8DDB7547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C5700C3-843E-4B2E-9B68-4304176712A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21A0A6D-7598-4BAA-9E05-A518779420D9}"/>
              </a:ext>
            </a:extLst>
          </p:cNvPr>
          <p:cNvSpPr>
            <a:spLocks noGrp="1"/>
          </p:cNvSpPr>
          <p:nvPr>
            <p:ph type="sldNum" sz="quarter" idx="4"/>
          </p:nvPr>
        </p:nvSpPr>
        <p:spPr/>
        <p:txBody>
          <a:bodyPr/>
          <a:lstStyle/>
          <a:p>
            <a:fld id="{28B83BC3-069B-46AF-A4E6-C99928E1A4FA}" type="slidenum">
              <a:rPr lang="en-US" smtClean="0"/>
              <a:pPr/>
              <a:t>562</a:t>
            </a:fld>
            <a:endParaRPr lang="en-US" dirty="0"/>
          </a:p>
        </p:txBody>
      </p:sp>
    </p:spTree>
    <p:custDataLst>
      <p:tags r:id="rId1"/>
    </p:custDataLst>
    <p:extLst>
      <p:ext uri="{BB962C8B-B14F-4D97-AF65-F5344CB8AC3E}">
        <p14:creationId xmlns:p14="http://schemas.microsoft.com/office/powerpoint/2010/main" val="4206737274"/>
      </p:ext>
    </p:extLst>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Basic Sampling Strategies</a:t>
            </a:r>
          </a:p>
        </p:txBody>
      </p:sp>
      <p:sp>
        <p:nvSpPr>
          <p:cNvPr id="4" name="Content Placeholder 3"/>
          <p:cNvSpPr>
            <a:spLocks noGrp="1"/>
          </p:cNvSpPr>
          <p:nvPr>
            <p:ph idx="1"/>
          </p:nvPr>
        </p:nvSpPr>
        <p:spPr/>
        <p:txBody>
          <a:bodyPr/>
          <a:lstStyle/>
          <a:p>
            <a:r>
              <a:rPr lang="en-US" dirty="0"/>
              <a:t>Simple Random Sampling</a:t>
            </a:r>
          </a:p>
          <a:p>
            <a:endParaRPr lang="en-US" dirty="0"/>
          </a:p>
          <a:p>
            <a:r>
              <a:rPr lang="en-US" dirty="0"/>
              <a:t>Matched Random Sampling</a:t>
            </a:r>
          </a:p>
          <a:p>
            <a:endParaRPr lang="en-US" dirty="0"/>
          </a:p>
          <a:p>
            <a:r>
              <a:rPr lang="en-US" dirty="0"/>
              <a:t>Stratified Sampling</a:t>
            </a:r>
          </a:p>
          <a:p>
            <a:endParaRPr lang="en-US" dirty="0"/>
          </a:p>
          <a:p>
            <a:r>
              <a:rPr lang="en-US" dirty="0"/>
              <a:t>Systematic Sampling</a:t>
            </a:r>
          </a:p>
          <a:p>
            <a:endParaRPr lang="en-US" dirty="0"/>
          </a:p>
          <a:p>
            <a:r>
              <a:rPr lang="en-US" dirty="0"/>
              <a:t>Proportional to Size Sampling</a:t>
            </a:r>
          </a:p>
          <a:p>
            <a:endParaRPr lang="en-US" dirty="0"/>
          </a:p>
          <a:p>
            <a:r>
              <a:rPr lang="en-US" dirty="0"/>
              <a:t>Cluster Sampling</a:t>
            </a:r>
          </a:p>
          <a:p>
            <a:endParaRPr lang="en-US" dirty="0"/>
          </a:p>
          <a:p>
            <a:endParaRPr lang="en-US" dirty="0"/>
          </a:p>
        </p:txBody>
      </p:sp>
      <p:sp>
        <p:nvSpPr>
          <p:cNvPr id="9" name="Date Placeholder 8">
            <a:extLst>
              <a:ext uri="{FF2B5EF4-FFF2-40B4-BE49-F238E27FC236}">
                <a16:creationId xmlns:a16="http://schemas.microsoft.com/office/drawing/2014/main" id="{05EEDE40-37A1-4BA0-965A-1B62D203C6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B95390C-465A-4208-A3BB-3CD6E06C48A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4ED5D99-3B72-4A7F-80CF-644D2B2481B3}"/>
              </a:ext>
            </a:extLst>
          </p:cNvPr>
          <p:cNvSpPr>
            <a:spLocks noGrp="1"/>
          </p:cNvSpPr>
          <p:nvPr>
            <p:ph type="sldNum" sz="quarter" idx="4"/>
          </p:nvPr>
        </p:nvSpPr>
        <p:spPr/>
        <p:txBody>
          <a:bodyPr/>
          <a:lstStyle/>
          <a:p>
            <a:fld id="{28B83BC3-069B-46AF-A4E6-C99928E1A4FA}" type="slidenum">
              <a:rPr lang="en-US" smtClean="0"/>
              <a:pPr/>
              <a:t>563</a:t>
            </a:fld>
            <a:endParaRPr lang="en-US" dirty="0"/>
          </a:p>
        </p:txBody>
      </p:sp>
    </p:spTree>
    <p:custDataLst>
      <p:tags r:id="rId1"/>
    </p:custDataLst>
    <p:extLst>
      <p:ext uri="{BB962C8B-B14F-4D97-AF65-F5344CB8AC3E}">
        <p14:creationId xmlns:p14="http://schemas.microsoft.com/office/powerpoint/2010/main" val="3425111543"/>
      </p:ext>
    </p:extLst>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 Random Sampling</a:t>
            </a:r>
          </a:p>
        </p:txBody>
      </p:sp>
      <p:sp>
        <p:nvSpPr>
          <p:cNvPr id="3" name="Content Placeholder 2"/>
          <p:cNvSpPr>
            <a:spLocks noGrp="1"/>
          </p:cNvSpPr>
          <p:nvPr>
            <p:ph idx="1"/>
          </p:nvPr>
        </p:nvSpPr>
        <p:spPr/>
        <p:txBody>
          <a:bodyPr>
            <a:normAutofit/>
          </a:bodyPr>
          <a:lstStyle/>
          <a:p>
            <a:r>
              <a:rPr lang="en-US" b="1" dirty="0"/>
              <a:t>Simple random samples </a:t>
            </a:r>
            <a:r>
              <a:rPr lang="en-US" dirty="0"/>
              <a:t>are selected in such a way that each item in the population has an equal chance of being selected.</a:t>
            </a:r>
          </a:p>
          <a:p>
            <a:endParaRPr lang="en-US" dirty="0"/>
          </a:p>
          <a:p>
            <a:r>
              <a:rPr lang="en-US" dirty="0"/>
              <a:t>There is no bias involved in the sample selection. Such selection minimizes the variation between the characteristics of samples and the population.</a:t>
            </a:r>
          </a:p>
          <a:p>
            <a:endParaRPr lang="en-US" dirty="0"/>
          </a:p>
          <a:p>
            <a:r>
              <a:rPr lang="en-US" dirty="0"/>
              <a:t>It is the basic sampling strategy.</a:t>
            </a:r>
          </a:p>
        </p:txBody>
      </p:sp>
      <p:sp>
        <p:nvSpPr>
          <p:cNvPr id="9" name="Date Placeholder 8">
            <a:extLst>
              <a:ext uri="{FF2B5EF4-FFF2-40B4-BE49-F238E27FC236}">
                <a16:creationId xmlns:a16="http://schemas.microsoft.com/office/drawing/2014/main" id="{3AC94B6F-89EC-49C6-BC1D-4E0B9D38A75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BC4AC2C-8B96-437D-8310-03152315A15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3336D6D-602F-4F5F-8D1D-951A369C0E4A}"/>
              </a:ext>
            </a:extLst>
          </p:cNvPr>
          <p:cNvSpPr>
            <a:spLocks noGrp="1"/>
          </p:cNvSpPr>
          <p:nvPr>
            <p:ph type="sldNum" sz="quarter" idx="4"/>
          </p:nvPr>
        </p:nvSpPr>
        <p:spPr/>
        <p:txBody>
          <a:bodyPr/>
          <a:lstStyle/>
          <a:p>
            <a:fld id="{28B83BC3-069B-46AF-A4E6-C99928E1A4FA}" type="slidenum">
              <a:rPr lang="en-US" smtClean="0"/>
              <a:pPr/>
              <a:t>564</a:t>
            </a:fld>
            <a:endParaRPr lang="en-US" dirty="0"/>
          </a:p>
        </p:txBody>
      </p:sp>
    </p:spTree>
    <p:custDataLst>
      <p:tags r:id="rId1"/>
    </p:custDataLst>
    <p:extLst>
      <p:ext uri="{BB962C8B-B14F-4D97-AF65-F5344CB8AC3E}">
        <p14:creationId xmlns:p14="http://schemas.microsoft.com/office/powerpoint/2010/main" val="2086814202"/>
      </p:ext>
    </p:extLst>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Matched Random Sampling</a:t>
            </a:r>
          </a:p>
        </p:txBody>
      </p:sp>
      <p:sp>
        <p:nvSpPr>
          <p:cNvPr id="3" name="Content Placeholder 2"/>
          <p:cNvSpPr>
            <a:spLocks noGrp="1"/>
          </p:cNvSpPr>
          <p:nvPr>
            <p:ph idx="1"/>
          </p:nvPr>
        </p:nvSpPr>
        <p:spPr/>
        <p:txBody>
          <a:bodyPr/>
          <a:lstStyle/>
          <a:p>
            <a:r>
              <a:rPr lang="en-US" b="1" dirty="0"/>
              <a:t>Matched random samples </a:t>
            </a:r>
            <a:r>
              <a:rPr lang="en-US" dirty="0"/>
              <a:t>are samples randomly selected in pairs, each of which has the same attribute.</a:t>
            </a:r>
          </a:p>
          <a:p>
            <a:endParaRPr lang="en-US" dirty="0"/>
          </a:p>
          <a:p>
            <a:r>
              <a:rPr lang="en-US" dirty="0"/>
              <a:t>Example:</a:t>
            </a:r>
          </a:p>
          <a:p>
            <a:pPr lvl="1"/>
            <a:r>
              <a:rPr lang="en-US" dirty="0"/>
              <a:t>Researchers are interested in understanding the weight of twins.</a:t>
            </a:r>
          </a:p>
          <a:p>
            <a:pPr lvl="1"/>
            <a:r>
              <a:rPr lang="en-US" dirty="0"/>
              <a:t>Researchers are interested in understanding the patients’ blood pressure before and after taking some medicine.</a:t>
            </a:r>
          </a:p>
          <a:p>
            <a:endParaRPr lang="en-US" dirty="0"/>
          </a:p>
        </p:txBody>
      </p:sp>
      <p:sp>
        <p:nvSpPr>
          <p:cNvPr id="9" name="Date Placeholder 8">
            <a:extLst>
              <a:ext uri="{FF2B5EF4-FFF2-40B4-BE49-F238E27FC236}">
                <a16:creationId xmlns:a16="http://schemas.microsoft.com/office/drawing/2014/main" id="{9FC97EE9-9A0C-476D-8676-3B8FF93383E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263098-BF0A-4F26-B390-43E3D1D027B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6346C6-652C-4490-BF6C-E7819C9C1D3A}"/>
              </a:ext>
            </a:extLst>
          </p:cNvPr>
          <p:cNvSpPr>
            <a:spLocks noGrp="1"/>
          </p:cNvSpPr>
          <p:nvPr>
            <p:ph type="sldNum" sz="quarter" idx="4"/>
          </p:nvPr>
        </p:nvSpPr>
        <p:spPr/>
        <p:txBody>
          <a:bodyPr/>
          <a:lstStyle/>
          <a:p>
            <a:fld id="{28B83BC3-069B-46AF-A4E6-C99928E1A4FA}" type="slidenum">
              <a:rPr lang="en-US" smtClean="0"/>
              <a:pPr/>
              <a:t>565</a:t>
            </a:fld>
            <a:endParaRPr lang="en-US" dirty="0"/>
          </a:p>
        </p:txBody>
      </p:sp>
    </p:spTree>
    <p:custDataLst>
      <p:tags r:id="rId1"/>
    </p:custDataLst>
    <p:extLst>
      <p:ext uri="{BB962C8B-B14F-4D97-AF65-F5344CB8AC3E}">
        <p14:creationId xmlns:p14="http://schemas.microsoft.com/office/powerpoint/2010/main" val="1918521074"/>
      </p:ext>
    </p:extLst>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Stratified Sampling</a:t>
            </a:r>
          </a:p>
        </p:txBody>
      </p:sp>
      <p:sp>
        <p:nvSpPr>
          <p:cNvPr id="3" name="Content Placeholder 2"/>
          <p:cNvSpPr>
            <a:spLocks noGrp="1"/>
          </p:cNvSpPr>
          <p:nvPr>
            <p:ph idx="1"/>
          </p:nvPr>
        </p:nvSpPr>
        <p:spPr/>
        <p:txBody>
          <a:bodyPr>
            <a:noAutofit/>
          </a:bodyPr>
          <a:lstStyle/>
          <a:p>
            <a:r>
              <a:rPr lang="en-US" dirty="0"/>
              <a:t>A population can be grouped or “stratified” into distinct and independent categories. An individual category can be considered as a sub-population. </a:t>
            </a:r>
            <a:r>
              <a:rPr lang="en-US" b="1" dirty="0"/>
              <a:t>Stratified samples </a:t>
            </a:r>
            <a:r>
              <a:rPr lang="en-US" dirty="0"/>
              <a:t>are randomly selected in each category of the population.</a:t>
            </a:r>
          </a:p>
          <a:p>
            <a:endParaRPr lang="en-US" dirty="0"/>
          </a:p>
          <a:p>
            <a:r>
              <a:rPr lang="en-US" dirty="0"/>
              <a:t>The categories can be gender, region, income level etc.</a:t>
            </a:r>
          </a:p>
          <a:p>
            <a:endParaRPr lang="en-US" dirty="0"/>
          </a:p>
          <a:p>
            <a:r>
              <a:rPr lang="en-US" dirty="0"/>
              <a:t>Stratified sampling requires advanced knowledge of the population characteristics. </a:t>
            </a:r>
          </a:p>
          <a:p>
            <a:endParaRPr lang="en-US" dirty="0"/>
          </a:p>
          <a:p>
            <a:r>
              <a:rPr lang="en-US" sz="2000" dirty="0"/>
              <a:t>Example: A fruit store wants to measure the quality of all their oranges. They decide to use stratified sampling by region to collect sample data. Since about 40% of their oranges are from California, 40% of the sample is selected from the California oranges sub-population</a:t>
            </a:r>
            <a:r>
              <a:rPr lang="en-US" dirty="0"/>
              <a:t>.</a:t>
            </a:r>
          </a:p>
        </p:txBody>
      </p:sp>
      <p:sp>
        <p:nvSpPr>
          <p:cNvPr id="9" name="Date Placeholder 8">
            <a:extLst>
              <a:ext uri="{FF2B5EF4-FFF2-40B4-BE49-F238E27FC236}">
                <a16:creationId xmlns:a16="http://schemas.microsoft.com/office/drawing/2014/main" id="{9CA82CFC-DCC2-4B9E-AB4D-7A79A7089F4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A0D2036-2A05-4281-852F-FCF7317557B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D6C4ECA-A1F0-43D2-B6A9-7C88EA344FE8}"/>
              </a:ext>
            </a:extLst>
          </p:cNvPr>
          <p:cNvSpPr>
            <a:spLocks noGrp="1"/>
          </p:cNvSpPr>
          <p:nvPr>
            <p:ph type="sldNum" sz="quarter" idx="4"/>
          </p:nvPr>
        </p:nvSpPr>
        <p:spPr/>
        <p:txBody>
          <a:bodyPr/>
          <a:lstStyle/>
          <a:p>
            <a:fld id="{28B83BC3-069B-46AF-A4E6-C99928E1A4FA}" type="slidenum">
              <a:rPr lang="en-US" smtClean="0"/>
              <a:pPr/>
              <a:t>566</a:t>
            </a:fld>
            <a:endParaRPr lang="en-US" dirty="0"/>
          </a:p>
        </p:txBody>
      </p:sp>
    </p:spTree>
    <p:custDataLst>
      <p:tags r:id="rId1"/>
    </p:custDataLst>
    <p:extLst>
      <p:ext uri="{BB962C8B-B14F-4D97-AF65-F5344CB8AC3E}">
        <p14:creationId xmlns:p14="http://schemas.microsoft.com/office/powerpoint/2010/main" val="1971269699"/>
      </p:ext>
    </p:extLst>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Systematic Sampling</a:t>
            </a:r>
          </a:p>
        </p:txBody>
      </p:sp>
      <p:sp>
        <p:nvSpPr>
          <p:cNvPr id="3" name="Content Placeholder 2"/>
          <p:cNvSpPr>
            <a:spLocks noGrp="1"/>
          </p:cNvSpPr>
          <p:nvPr>
            <p:ph idx="1"/>
          </p:nvPr>
        </p:nvSpPr>
        <p:spPr/>
        <p:txBody>
          <a:bodyPr>
            <a:normAutofit/>
          </a:bodyPr>
          <a:lstStyle/>
          <a:p>
            <a:r>
              <a:rPr lang="en-US" b="1" dirty="0"/>
              <a:t>Systematic samples </a:t>
            </a:r>
            <a:r>
              <a:rPr lang="en-US" dirty="0"/>
              <a:t>are selected at regular intervals based on an ordered list where items in the population are arranged according to a certain criterion.</a:t>
            </a:r>
          </a:p>
          <a:p>
            <a:endParaRPr lang="en-US" dirty="0"/>
          </a:p>
          <a:p>
            <a:r>
              <a:rPr lang="en-US" dirty="0"/>
              <a:t>Systematic sampling has a random start and then every </a:t>
            </a:r>
            <a:r>
              <a:rPr lang="en-US" i="1" dirty="0"/>
              <a:t>i</a:t>
            </a:r>
            <a:r>
              <a:rPr lang="en-US" baseline="30000" dirty="0"/>
              <a:t>th</a:t>
            </a:r>
            <a:r>
              <a:rPr lang="en-US" dirty="0"/>
              <a:t> item is selected going forward.</a:t>
            </a:r>
          </a:p>
          <a:p>
            <a:endParaRPr lang="en-US" dirty="0"/>
          </a:p>
          <a:p>
            <a:r>
              <a:rPr lang="en-US" dirty="0"/>
              <a:t>For example, we are sampling the every 5</a:t>
            </a:r>
            <a:r>
              <a:rPr lang="en-US" baseline="30000" dirty="0"/>
              <a:t>th</a:t>
            </a:r>
            <a:r>
              <a:rPr lang="en-US" dirty="0"/>
              <a:t> unit produced on the production line.</a:t>
            </a:r>
          </a:p>
        </p:txBody>
      </p:sp>
      <p:sp>
        <p:nvSpPr>
          <p:cNvPr id="9" name="Date Placeholder 8">
            <a:extLst>
              <a:ext uri="{FF2B5EF4-FFF2-40B4-BE49-F238E27FC236}">
                <a16:creationId xmlns:a16="http://schemas.microsoft.com/office/drawing/2014/main" id="{043BC284-0E14-4683-B8D9-61163EAEBA4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A1BC65D-BE9C-43C1-A994-70D47AC48A5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FBA75A6-10F0-4ADD-A268-F1B075B14ABF}"/>
              </a:ext>
            </a:extLst>
          </p:cNvPr>
          <p:cNvSpPr>
            <a:spLocks noGrp="1"/>
          </p:cNvSpPr>
          <p:nvPr>
            <p:ph type="sldNum" sz="quarter" idx="4"/>
          </p:nvPr>
        </p:nvSpPr>
        <p:spPr/>
        <p:txBody>
          <a:bodyPr/>
          <a:lstStyle/>
          <a:p>
            <a:fld id="{28B83BC3-069B-46AF-A4E6-C99928E1A4FA}" type="slidenum">
              <a:rPr lang="en-US" smtClean="0"/>
              <a:pPr/>
              <a:t>567</a:t>
            </a:fld>
            <a:endParaRPr lang="en-US" dirty="0"/>
          </a:p>
        </p:txBody>
      </p:sp>
    </p:spTree>
    <p:custDataLst>
      <p:tags r:id="rId1"/>
    </p:custDataLst>
    <p:extLst>
      <p:ext uri="{BB962C8B-B14F-4D97-AF65-F5344CB8AC3E}">
        <p14:creationId xmlns:p14="http://schemas.microsoft.com/office/powerpoint/2010/main" val="4153448331"/>
      </p:ext>
    </p:extLst>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Cluster Sampling</a:t>
            </a:r>
          </a:p>
        </p:txBody>
      </p:sp>
      <p:sp>
        <p:nvSpPr>
          <p:cNvPr id="3" name="Content Placeholder 2"/>
          <p:cNvSpPr>
            <a:spLocks noGrp="1"/>
          </p:cNvSpPr>
          <p:nvPr>
            <p:ph idx="1"/>
          </p:nvPr>
        </p:nvSpPr>
        <p:spPr/>
        <p:txBody>
          <a:bodyPr>
            <a:normAutofit/>
          </a:bodyPr>
          <a:lstStyle/>
          <a:p>
            <a:r>
              <a:rPr lang="en-US" b="1" dirty="0"/>
              <a:t>Cluster sampling </a:t>
            </a:r>
            <a:r>
              <a:rPr lang="en-US" dirty="0"/>
              <a:t>is a sampling method in which samples are only selected from certain clusters or groups of the population.</a:t>
            </a:r>
          </a:p>
          <a:p>
            <a:endParaRPr lang="en-US" dirty="0"/>
          </a:p>
          <a:p>
            <a:r>
              <a:rPr lang="en-US" dirty="0"/>
              <a:t>It reduces the cost and time spent on the sampling but bears the risk that the selected clusters are biased.</a:t>
            </a:r>
          </a:p>
          <a:p>
            <a:endParaRPr lang="en-US" dirty="0"/>
          </a:p>
          <a:p>
            <a:r>
              <a:rPr lang="en-US" dirty="0"/>
              <a:t>For example, selecting samples from the region where researchers are located so that the cost and time spent on travelling is reduced.</a:t>
            </a:r>
          </a:p>
        </p:txBody>
      </p:sp>
      <p:sp>
        <p:nvSpPr>
          <p:cNvPr id="9" name="Date Placeholder 8">
            <a:extLst>
              <a:ext uri="{FF2B5EF4-FFF2-40B4-BE49-F238E27FC236}">
                <a16:creationId xmlns:a16="http://schemas.microsoft.com/office/drawing/2014/main" id="{5049762C-45AB-43DA-9B45-0FAE985268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DF2D799-C159-4604-A2E2-88C07E2326B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6A30AE7-4BB5-477E-B694-C2F0A225D100}"/>
              </a:ext>
            </a:extLst>
          </p:cNvPr>
          <p:cNvSpPr>
            <a:spLocks noGrp="1"/>
          </p:cNvSpPr>
          <p:nvPr>
            <p:ph type="sldNum" sz="quarter" idx="4"/>
          </p:nvPr>
        </p:nvSpPr>
        <p:spPr/>
        <p:txBody>
          <a:bodyPr/>
          <a:lstStyle/>
          <a:p>
            <a:fld id="{28B83BC3-069B-46AF-A4E6-C99928E1A4FA}" type="slidenum">
              <a:rPr lang="en-US" smtClean="0"/>
              <a:pPr/>
              <a:t>568</a:t>
            </a:fld>
            <a:endParaRPr lang="en-US" dirty="0"/>
          </a:p>
        </p:txBody>
      </p:sp>
    </p:spTree>
    <p:custDataLst>
      <p:tags r:id="rId1"/>
    </p:custDataLst>
    <p:extLst>
      <p:ext uri="{BB962C8B-B14F-4D97-AF65-F5344CB8AC3E}">
        <p14:creationId xmlns:p14="http://schemas.microsoft.com/office/powerpoint/2010/main" val="3263357165"/>
      </p:ext>
    </p:extLst>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Sampling Strategy Decision Factors</a:t>
            </a:r>
          </a:p>
        </p:txBody>
      </p:sp>
      <p:sp>
        <p:nvSpPr>
          <p:cNvPr id="3" name="Content Placeholder 2"/>
          <p:cNvSpPr>
            <a:spLocks noGrp="1"/>
          </p:cNvSpPr>
          <p:nvPr>
            <p:ph idx="1"/>
          </p:nvPr>
        </p:nvSpPr>
        <p:spPr/>
        <p:txBody>
          <a:bodyPr/>
          <a:lstStyle/>
          <a:p>
            <a:r>
              <a:rPr lang="en-US" dirty="0"/>
              <a:t>When determining the sampling strategy, we need to consider the following factors:</a:t>
            </a:r>
          </a:p>
          <a:p>
            <a:pPr lvl="1">
              <a:lnSpc>
                <a:spcPct val="200000"/>
              </a:lnSpc>
            </a:pPr>
            <a:r>
              <a:rPr lang="en-US" dirty="0"/>
              <a:t>Cost and time constraints</a:t>
            </a:r>
          </a:p>
          <a:p>
            <a:pPr lvl="1">
              <a:lnSpc>
                <a:spcPct val="200000"/>
              </a:lnSpc>
            </a:pPr>
            <a:r>
              <a:rPr lang="en-US" dirty="0"/>
              <a:t>Nature of the population of interest</a:t>
            </a:r>
          </a:p>
          <a:p>
            <a:pPr lvl="1">
              <a:lnSpc>
                <a:spcPct val="200000"/>
              </a:lnSpc>
            </a:pPr>
            <a:r>
              <a:rPr lang="en-US" dirty="0"/>
              <a:t>Availability of advanced knowledge of the population</a:t>
            </a:r>
          </a:p>
          <a:p>
            <a:pPr lvl="1">
              <a:lnSpc>
                <a:spcPct val="200000"/>
              </a:lnSpc>
            </a:pPr>
            <a:r>
              <a:rPr lang="en-US" dirty="0"/>
              <a:t>Accuracy requirement.</a:t>
            </a:r>
          </a:p>
          <a:p>
            <a:endParaRPr lang="en-US" dirty="0"/>
          </a:p>
        </p:txBody>
      </p:sp>
      <p:sp>
        <p:nvSpPr>
          <p:cNvPr id="9" name="Date Placeholder 8">
            <a:extLst>
              <a:ext uri="{FF2B5EF4-FFF2-40B4-BE49-F238E27FC236}">
                <a16:creationId xmlns:a16="http://schemas.microsoft.com/office/drawing/2014/main" id="{2880208E-32AB-4C6A-A12A-0D5B0521974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2EEF551-BBF1-462C-9E4B-EAE8A2CA264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A619F9C-9B46-4A63-9C19-3C5D7CBC643F}"/>
              </a:ext>
            </a:extLst>
          </p:cNvPr>
          <p:cNvSpPr>
            <a:spLocks noGrp="1"/>
          </p:cNvSpPr>
          <p:nvPr>
            <p:ph type="sldNum" sz="quarter" idx="4"/>
          </p:nvPr>
        </p:nvSpPr>
        <p:spPr/>
        <p:txBody>
          <a:bodyPr/>
          <a:lstStyle/>
          <a:p>
            <a:fld id="{28B83BC3-069B-46AF-A4E6-C99928E1A4FA}" type="slidenum">
              <a:rPr lang="en-US" smtClean="0"/>
              <a:pPr/>
              <a:t>569</a:t>
            </a:fld>
            <a:endParaRPr lang="en-US" dirty="0"/>
          </a:p>
        </p:txBody>
      </p:sp>
    </p:spTree>
    <p:custDataLst>
      <p:tags r:id="rId1"/>
    </p:custDataLst>
    <p:extLst>
      <p:ext uri="{BB962C8B-B14F-4D97-AF65-F5344CB8AC3E}">
        <p14:creationId xmlns:p14="http://schemas.microsoft.com/office/powerpoint/2010/main" val="28121874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and Responsibilities</a:t>
            </a:r>
          </a:p>
        </p:txBody>
      </p:sp>
      <p:sp>
        <p:nvSpPr>
          <p:cNvPr id="3" name="Content Placeholder 2"/>
          <p:cNvSpPr>
            <a:spLocks noGrp="1"/>
          </p:cNvSpPr>
          <p:nvPr>
            <p:ph idx="1"/>
          </p:nvPr>
        </p:nvSpPr>
        <p:spPr/>
        <p:txBody>
          <a:bodyPr>
            <a:noAutofit/>
          </a:bodyPr>
          <a:lstStyle/>
          <a:p>
            <a:r>
              <a:rPr lang="en-US" dirty="0"/>
              <a:t>Throughout this module we have reviewed the various common roles and corresponding responsibilities in any Six Sigma program:</a:t>
            </a:r>
          </a:p>
          <a:p>
            <a:pPr lvl="1"/>
            <a:r>
              <a:rPr lang="en-US" dirty="0"/>
              <a:t>Six Sigma Master Black Belt</a:t>
            </a:r>
          </a:p>
          <a:p>
            <a:pPr lvl="1"/>
            <a:r>
              <a:rPr lang="en-US" dirty="0"/>
              <a:t>Six Sigma Black Belt</a:t>
            </a:r>
          </a:p>
          <a:p>
            <a:pPr lvl="1"/>
            <a:r>
              <a:rPr lang="en-US" dirty="0"/>
              <a:t>Six Sigma Green Belt</a:t>
            </a:r>
          </a:p>
          <a:p>
            <a:pPr lvl="1"/>
            <a:r>
              <a:rPr lang="en-US" dirty="0"/>
              <a:t>Six Sigma Yellow Belt</a:t>
            </a:r>
          </a:p>
          <a:p>
            <a:pPr lvl="1"/>
            <a:r>
              <a:rPr lang="en-US" dirty="0"/>
              <a:t>Champion and Sponsors</a:t>
            </a:r>
          </a:p>
          <a:p>
            <a:pPr lvl="1"/>
            <a:r>
              <a:rPr lang="en-US" dirty="0"/>
              <a:t>Stakeholders</a:t>
            </a:r>
          </a:p>
          <a:p>
            <a:pPr lvl="1"/>
            <a:r>
              <a:rPr lang="en-US" dirty="0"/>
              <a:t>Subject Matter Experts (SMEs)</a:t>
            </a:r>
          </a:p>
          <a:p>
            <a:endParaRPr lang="en-US" dirty="0"/>
          </a:p>
          <a:p>
            <a:r>
              <a:rPr lang="en-US" dirty="0"/>
              <a:t>These Six Sigma belts and other roles are designed to deliver value to the business effectively and successfully.</a:t>
            </a:r>
          </a:p>
          <a:p>
            <a:endParaRPr lang="en-US" dirty="0"/>
          </a:p>
          <a:p>
            <a:endParaRPr lang="en-US" dirty="0"/>
          </a:p>
        </p:txBody>
      </p:sp>
      <p:sp>
        <p:nvSpPr>
          <p:cNvPr id="7" name="Date Placeholder 6">
            <a:extLst>
              <a:ext uri="{FF2B5EF4-FFF2-40B4-BE49-F238E27FC236}">
                <a16:creationId xmlns:a16="http://schemas.microsoft.com/office/drawing/2014/main" id="{CA2CF5A9-DA77-424E-AC8B-0155CB908A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1A30C71-28ED-4D1E-9172-96F1773AE83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6ADF8FC-C569-40A9-A154-0984617CC48C}"/>
              </a:ext>
            </a:extLst>
          </p:cNvPr>
          <p:cNvSpPr>
            <a:spLocks noGrp="1"/>
          </p:cNvSpPr>
          <p:nvPr>
            <p:ph type="sldNum" sz="quarter" idx="4"/>
          </p:nvPr>
        </p:nvSpPr>
        <p:spPr/>
        <p:txBody>
          <a:bodyPr/>
          <a:lstStyle/>
          <a:p>
            <a:fld id="{28B83BC3-069B-46AF-A4E6-C99928E1A4FA}" type="slidenum">
              <a:rPr lang="en-US" smtClean="0"/>
              <a:pPr/>
              <a:t>57</a:t>
            </a:fld>
            <a:endParaRPr lang="en-US" dirty="0"/>
          </a:p>
        </p:txBody>
      </p:sp>
    </p:spTree>
    <p:custDataLst>
      <p:tags r:id="rId1"/>
    </p:custDataLst>
    <p:extLst>
      <p:ext uri="{BB962C8B-B14F-4D97-AF65-F5344CB8AC3E}">
        <p14:creationId xmlns:p14="http://schemas.microsoft.com/office/powerpoint/2010/main" val="1568247712"/>
      </p:ext>
    </p:extLst>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a:t>
            </a:r>
            <a:r>
              <a:rPr lang="en-US" b="1" dirty="0"/>
              <a:t> sample size </a:t>
            </a:r>
            <a:r>
              <a:rPr lang="en-US" dirty="0"/>
              <a:t>is a critical element that can influence the results of statistical inference.</a:t>
            </a:r>
          </a:p>
          <a:p>
            <a:endParaRPr lang="en-US" dirty="0"/>
          </a:p>
          <a:p>
            <a:r>
              <a:rPr lang="en-US" dirty="0"/>
              <a:t>The smaller the sample size, the higher the risk that the sample statistic will not reflect the true population parameter.</a:t>
            </a:r>
          </a:p>
          <a:p>
            <a:endParaRPr lang="en-US" dirty="0"/>
          </a:p>
          <a:p>
            <a:r>
              <a:rPr lang="en-US" dirty="0"/>
              <a:t>The greater the sample size, the more time and money we will spend on collecting the samples.</a:t>
            </a:r>
          </a:p>
          <a:p>
            <a:endParaRPr lang="en-US" dirty="0"/>
          </a:p>
          <a:p>
            <a:endParaRPr lang="en-US" dirty="0"/>
          </a:p>
        </p:txBody>
      </p:sp>
      <p:sp>
        <p:nvSpPr>
          <p:cNvPr id="9" name="Date Placeholder 8">
            <a:extLst>
              <a:ext uri="{FF2B5EF4-FFF2-40B4-BE49-F238E27FC236}">
                <a16:creationId xmlns:a16="http://schemas.microsoft.com/office/drawing/2014/main" id="{78915EFA-7453-4685-BD63-EA46EA76073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8317EE-EFCA-4AD3-BA50-B5CA07BAD89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7D36ABD-C165-474A-977C-2E86E5E0D0CD}"/>
              </a:ext>
            </a:extLst>
          </p:cNvPr>
          <p:cNvSpPr>
            <a:spLocks noGrp="1"/>
          </p:cNvSpPr>
          <p:nvPr>
            <p:ph type="sldNum" sz="quarter" idx="4"/>
          </p:nvPr>
        </p:nvSpPr>
        <p:spPr/>
        <p:txBody>
          <a:bodyPr/>
          <a:lstStyle/>
          <a:p>
            <a:fld id="{28B83BC3-069B-46AF-A4E6-C99928E1A4FA}" type="slidenum">
              <a:rPr lang="en-US" smtClean="0"/>
              <a:pPr/>
              <a:t>570</a:t>
            </a:fld>
            <a:endParaRPr lang="en-US" dirty="0"/>
          </a:p>
        </p:txBody>
      </p:sp>
    </p:spTree>
    <p:custDataLst>
      <p:tags r:id="rId1"/>
    </p:custDataLst>
    <p:extLst>
      <p:ext uri="{BB962C8B-B14F-4D97-AF65-F5344CB8AC3E}">
        <p14:creationId xmlns:p14="http://schemas.microsoft.com/office/powerpoint/2010/main" val="3534717892"/>
      </p:ext>
    </p:extLst>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Factors</a:t>
            </a:r>
          </a:p>
        </p:txBody>
      </p:sp>
      <p:sp>
        <p:nvSpPr>
          <p:cNvPr id="3" name="Content Placeholder 2"/>
          <p:cNvSpPr>
            <a:spLocks noGrp="1"/>
          </p:cNvSpPr>
          <p:nvPr>
            <p:ph idx="1"/>
          </p:nvPr>
        </p:nvSpPr>
        <p:spPr/>
        <p:txBody>
          <a:bodyPr>
            <a:normAutofit/>
          </a:bodyPr>
          <a:lstStyle/>
          <a:p>
            <a:r>
              <a:rPr lang="en-US" dirty="0"/>
              <a:t>Is the variable of interest continuous or discrete?</a:t>
            </a:r>
          </a:p>
          <a:p>
            <a:endParaRPr lang="en-US" dirty="0"/>
          </a:p>
          <a:p>
            <a:r>
              <a:rPr lang="en-US" dirty="0"/>
              <a:t>How large is the population size?</a:t>
            </a:r>
          </a:p>
          <a:p>
            <a:endParaRPr lang="en-US" dirty="0"/>
          </a:p>
          <a:p>
            <a:r>
              <a:rPr lang="en-US" dirty="0"/>
              <a:t>How much risk do you want to take regarding missing the true population parameters?</a:t>
            </a:r>
          </a:p>
          <a:p>
            <a:endParaRPr lang="en-US" dirty="0"/>
          </a:p>
          <a:p>
            <a:r>
              <a:rPr lang="en-US" dirty="0"/>
              <a:t>What is the acceptable margin of error you want to detect?</a:t>
            </a:r>
          </a:p>
          <a:p>
            <a:endParaRPr lang="en-US" dirty="0"/>
          </a:p>
          <a:p>
            <a:r>
              <a:rPr lang="en-US" dirty="0"/>
              <a:t>How much is the variation in the population?</a:t>
            </a:r>
          </a:p>
          <a:p>
            <a:endParaRPr lang="en-US" dirty="0"/>
          </a:p>
        </p:txBody>
      </p:sp>
      <p:sp>
        <p:nvSpPr>
          <p:cNvPr id="9" name="Date Placeholder 8">
            <a:extLst>
              <a:ext uri="{FF2B5EF4-FFF2-40B4-BE49-F238E27FC236}">
                <a16:creationId xmlns:a16="http://schemas.microsoft.com/office/drawing/2014/main" id="{DFE748E2-E9C3-4830-AD96-AD31CA1F33D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7A97710-4ED9-4D28-B006-7B4A39507AC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CA8D3EA-7529-43B3-9A5B-E42A265AF9BF}"/>
              </a:ext>
            </a:extLst>
          </p:cNvPr>
          <p:cNvSpPr>
            <a:spLocks noGrp="1"/>
          </p:cNvSpPr>
          <p:nvPr>
            <p:ph type="sldNum" sz="quarter" idx="4"/>
          </p:nvPr>
        </p:nvSpPr>
        <p:spPr/>
        <p:txBody>
          <a:bodyPr/>
          <a:lstStyle/>
          <a:p>
            <a:fld id="{28B83BC3-069B-46AF-A4E6-C99928E1A4FA}" type="slidenum">
              <a:rPr lang="en-US" smtClean="0"/>
              <a:pPr/>
              <a:t>571</a:t>
            </a:fld>
            <a:endParaRPr lang="en-US" dirty="0"/>
          </a:p>
        </p:txBody>
      </p:sp>
    </p:spTree>
    <p:custDataLst>
      <p:tags r:id="rId1"/>
    </p:custDataLst>
    <p:extLst>
      <p:ext uri="{BB962C8B-B14F-4D97-AF65-F5344CB8AC3E}">
        <p14:creationId xmlns:p14="http://schemas.microsoft.com/office/powerpoint/2010/main" val="2921960964"/>
      </p:ext>
    </p:extLst>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8" name="Content Placeholder 2"/>
          <p:cNvSpPr>
            <a:spLocks noGrp="1"/>
          </p:cNvSpPr>
          <p:nvPr>
            <p:ph idx="1"/>
          </p:nvPr>
        </p:nvSpPr>
        <p:spPr/>
        <p:txBody>
          <a:bodyPr>
            <a:normAutofit/>
          </a:bodyPr>
          <a:lstStyle/>
          <a:p>
            <a:r>
              <a:rPr lang="en-US" dirty="0"/>
              <a:t>Sample size equation for continuous data</a:t>
            </a:r>
          </a:p>
          <a:p>
            <a:endParaRPr lang="en-US" dirty="0"/>
          </a:p>
          <a:p>
            <a:endParaRPr lang="en-US" dirty="0"/>
          </a:p>
          <a:p>
            <a:endParaRPr lang="en-US" dirty="0"/>
          </a:p>
          <a:p>
            <a:pPr>
              <a:buNone/>
            </a:pPr>
            <a:r>
              <a:rPr lang="en-US" dirty="0"/>
              <a:t>	</a:t>
            </a:r>
          </a:p>
          <a:p>
            <a:pPr>
              <a:buNone/>
            </a:pPr>
            <a:endParaRPr lang="en-US" sz="2000" dirty="0"/>
          </a:p>
          <a:p>
            <a:pPr>
              <a:buNone/>
            </a:pPr>
            <a:r>
              <a:rPr lang="en-US" sz="2000" dirty="0"/>
              <a:t>   where</a:t>
            </a:r>
          </a:p>
          <a:p>
            <a:pPr>
              <a:buNone/>
            </a:pPr>
            <a:r>
              <a:rPr lang="en-US" sz="2000" dirty="0"/>
              <a:t>	</a:t>
            </a:r>
            <a:r>
              <a:rPr lang="en-US" sz="2000" i="1" dirty="0"/>
              <a:t>n</a:t>
            </a:r>
            <a:r>
              <a:rPr lang="en-US" sz="2000" i="1" baseline="-25000" dirty="0"/>
              <a:t>0</a:t>
            </a:r>
            <a:r>
              <a:rPr lang="en-US" sz="2000" dirty="0"/>
              <a:t> is the number of samples.</a:t>
            </a:r>
          </a:p>
          <a:p>
            <a:pPr>
              <a:buNone/>
            </a:pPr>
            <a:r>
              <a:rPr lang="en-US" sz="2000" dirty="0"/>
              <a:t>	     is the </a:t>
            </a:r>
            <a:r>
              <a:rPr lang="en-US" sz="2000" i="1" dirty="0"/>
              <a:t>Z</a:t>
            </a:r>
            <a:r>
              <a:rPr lang="en-US" sz="2000" dirty="0"/>
              <a:t> score when risk level is </a:t>
            </a:r>
            <a:r>
              <a:rPr lang="el-GR" sz="2000" i="1" dirty="0"/>
              <a:t>α</a:t>
            </a:r>
            <a:r>
              <a:rPr lang="en-US" sz="2000" i="1" dirty="0"/>
              <a:t>/2</a:t>
            </a:r>
            <a:r>
              <a:rPr lang="en-US" sz="2000" dirty="0"/>
              <a:t>.</a:t>
            </a:r>
          </a:p>
          <a:p>
            <a:pPr lvl="2"/>
            <a:r>
              <a:rPr lang="en-US" sz="1800" dirty="0"/>
              <a:t>When </a:t>
            </a:r>
            <a:r>
              <a:rPr lang="el-GR" sz="1800" i="1" dirty="0"/>
              <a:t>α</a:t>
            </a:r>
            <a:r>
              <a:rPr lang="en-US" sz="1800" dirty="0"/>
              <a:t> is 0.05, it is 1.96. </a:t>
            </a:r>
          </a:p>
          <a:p>
            <a:pPr lvl="2"/>
            <a:r>
              <a:rPr lang="en-US" sz="1800" dirty="0"/>
              <a:t>When </a:t>
            </a:r>
            <a:r>
              <a:rPr lang="el-GR" sz="1800" i="1" dirty="0"/>
              <a:t>α</a:t>
            </a:r>
            <a:r>
              <a:rPr lang="en-US" sz="1800" dirty="0"/>
              <a:t> is 0.10, it is 1.65.</a:t>
            </a:r>
          </a:p>
          <a:p>
            <a:pPr>
              <a:buNone/>
            </a:pPr>
            <a:r>
              <a:rPr lang="en-US" sz="2000" dirty="0"/>
              <a:t>	</a:t>
            </a:r>
            <a:r>
              <a:rPr lang="en-US" sz="2000" i="1" dirty="0"/>
              <a:t>s</a:t>
            </a:r>
            <a:r>
              <a:rPr lang="en-US" sz="2000" dirty="0"/>
              <a:t> is the estimation of standard deviation in the population</a:t>
            </a:r>
          </a:p>
          <a:p>
            <a:pPr>
              <a:buNone/>
            </a:pPr>
            <a:r>
              <a:rPr lang="en-US" sz="2000" dirty="0"/>
              <a:t>	</a:t>
            </a:r>
            <a:r>
              <a:rPr lang="en-US" sz="2000" i="1" dirty="0"/>
              <a:t>d</a:t>
            </a:r>
            <a:r>
              <a:rPr lang="en-US" sz="2000" dirty="0"/>
              <a:t> is the acceptable margin of error.</a:t>
            </a:r>
          </a:p>
          <a:p>
            <a:endParaRPr lang="en-US" dirty="0"/>
          </a:p>
        </p:txBody>
      </p:sp>
      <p:graphicFrame>
        <p:nvGraphicFramePr>
          <p:cNvPr id="61444" name="Content Placeholder 4"/>
          <p:cNvGraphicFramePr>
            <a:graphicFrameLocks noChangeAspect="1"/>
          </p:cNvGraphicFramePr>
          <p:nvPr>
            <p:extLst>
              <p:ext uri="{D42A27DB-BD31-4B8C-83A1-F6EECF244321}">
                <p14:modId xmlns:p14="http://schemas.microsoft.com/office/powerpoint/2010/main" val="1148388939"/>
              </p:ext>
            </p:extLst>
          </p:nvPr>
        </p:nvGraphicFramePr>
        <p:xfrm>
          <a:off x="2438401" y="1905000"/>
          <a:ext cx="2200275" cy="1371600"/>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144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905000"/>
                        <a:ext cx="2200275"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114487373"/>
              </p:ext>
            </p:extLst>
          </p:nvPr>
        </p:nvGraphicFramePr>
        <p:xfrm>
          <a:off x="990600" y="4459514"/>
          <a:ext cx="381000" cy="417286"/>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4459514"/>
                        <a:ext cx="381000" cy="417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23FB61F7-049A-4708-BCBB-E6B5CBB1A1F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656B485-035F-41D1-B6BA-49B531340D6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9449644-51BE-46BF-9EE6-3982FA74E748}"/>
              </a:ext>
            </a:extLst>
          </p:cNvPr>
          <p:cNvSpPr>
            <a:spLocks noGrp="1"/>
          </p:cNvSpPr>
          <p:nvPr>
            <p:ph type="sldNum" sz="quarter" idx="4"/>
          </p:nvPr>
        </p:nvSpPr>
        <p:spPr/>
        <p:txBody>
          <a:bodyPr/>
          <a:lstStyle/>
          <a:p>
            <a:fld id="{28B83BC3-069B-46AF-A4E6-C99928E1A4FA}" type="slidenum">
              <a:rPr lang="en-US" smtClean="0"/>
              <a:pPr/>
              <a:t>572</a:t>
            </a:fld>
            <a:endParaRPr lang="en-US" dirty="0"/>
          </a:p>
        </p:txBody>
      </p:sp>
    </p:spTree>
    <p:custDataLst>
      <p:tags r:id="rId1"/>
    </p:custDataLst>
    <p:extLst>
      <p:ext uri="{BB962C8B-B14F-4D97-AF65-F5344CB8AC3E}">
        <p14:creationId xmlns:p14="http://schemas.microsoft.com/office/powerpoint/2010/main" val="1746027063"/>
      </p:ext>
    </p:extLst>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Continuous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endParaRPr lang="en-US" dirty="0"/>
          </a:p>
          <a:p>
            <a:pPr marL="411480" lvl="1" indent="0">
              <a:buNone/>
            </a:pPr>
            <a:r>
              <a:rPr lang="en-US" dirty="0"/>
              <a:t>exceeds 5% of the population size, we use a correction formula to calculate the final sample size. </a:t>
            </a:r>
          </a:p>
        </p:txBody>
      </p:sp>
      <p:graphicFrame>
        <p:nvGraphicFramePr>
          <p:cNvPr id="64514" name="Content Placeholder 4"/>
          <p:cNvGraphicFramePr>
            <a:graphicFrameLocks noChangeAspect="1"/>
          </p:cNvGraphicFramePr>
          <p:nvPr>
            <p:extLst>
              <p:ext uri="{D42A27DB-BD31-4B8C-83A1-F6EECF244321}">
                <p14:modId xmlns:p14="http://schemas.microsoft.com/office/powerpoint/2010/main" val="523110375"/>
              </p:ext>
            </p:extLst>
          </p:nvPr>
        </p:nvGraphicFramePr>
        <p:xfrm>
          <a:off x="2438400" y="1676400"/>
          <a:ext cx="1799856" cy="1122552"/>
        </p:xfrm>
        <a:graphic>
          <a:graphicData uri="http://schemas.openxmlformats.org/presentationml/2006/ole">
            <mc:AlternateContent xmlns:mc="http://schemas.openxmlformats.org/markup-compatibility/2006">
              <mc:Choice xmlns:v="urn:schemas-microsoft-com:vml" Requires="v">
                <p:oleObj name="Equation" r:id="rId4" imgW="977900" imgH="609600" progId="Equation.3">
                  <p:embed/>
                </p:oleObj>
              </mc:Choice>
              <mc:Fallback>
                <p:oleObj name="Equation" r:id="rId4" imgW="977900" imgH="609600" progId="Equation.3">
                  <p:embed/>
                  <p:pic>
                    <p:nvPicPr>
                      <p:cNvPr id="6451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676400"/>
                        <a:ext cx="1799856" cy="1122552"/>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154963208"/>
              </p:ext>
            </p:extLst>
          </p:nvPr>
        </p:nvGraphicFramePr>
        <p:xfrm>
          <a:off x="2514600" y="3845116"/>
          <a:ext cx="1600200" cy="1264674"/>
        </p:xfrm>
        <a:graphic>
          <a:graphicData uri="http://schemas.openxmlformats.org/presentationml/2006/ole">
            <mc:AlternateContent xmlns:mc="http://schemas.openxmlformats.org/markup-compatibility/2006">
              <mc:Choice xmlns:v="urn:schemas-microsoft-com:vml" Requires="v">
                <p:oleObj name="Equation" r:id="rId6" imgW="787400" imgH="622300" progId="Equation.3">
                  <p:embed/>
                </p:oleObj>
              </mc:Choice>
              <mc:Fallback>
                <p:oleObj name="Equation" r:id="rId6" imgW="787400" imgH="6223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4600" y="3845116"/>
                        <a:ext cx="1600200" cy="1264674"/>
                      </a:xfrm>
                      <a:prstGeom prst="rect">
                        <a:avLst/>
                      </a:prstGeom>
                      <a:noFill/>
                    </p:spPr>
                  </p:pic>
                </p:oleObj>
              </mc:Fallback>
            </mc:AlternateContent>
          </a:graphicData>
        </a:graphic>
      </p:graphicFrame>
      <p:sp>
        <p:nvSpPr>
          <p:cNvPr id="7" name="TextBox 6"/>
          <p:cNvSpPr txBox="1"/>
          <p:nvPr/>
        </p:nvSpPr>
        <p:spPr>
          <a:xfrm>
            <a:off x="1400265" y="5158220"/>
            <a:ext cx="5628895" cy="1015663"/>
          </a:xfrm>
          <a:prstGeom prst="rect">
            <a:avLst/>
          </a:prstGeom>
          <a:noFill/>
        </p:spPr>
        <p:txBody>
          <a:bodyPr wrap="squar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4516" name="Content Placeholder 4"/>
          <p:cNvGraphicFramePr>
            <a:graphicFrameLocks noChangeAspect="1"/>
          </p:cNvGraphicFramePr>
          <p:nvPr>
            <p:extLst>
              <p:ext uri="{D42A27DB-BD31-4B8C-83A1-F6EECF244321}">
                <p14:modId xmlns:p14="http://schemas.microsoft.com/office/powerpoint/2010/main" val="353828712"/>
              </p:ext>
            </p:extLst>
          </p:nvPr>
        </p:nvGraphicFramePr>
        <p:xfrm>
          <a:off x="7065019" y="5240801"/>
          <a:ext cx="1363662" cy="850500"/>
        </p:xfrm>
        <a:graphic>
          <a:graphicData uri="http://schemas.openxmlformats.org/presentationml/2006/ole">
            <mc:AlternateContent xmlns:mc="http://schemas.openxmlformats.org/markup-compatibility/2006">
              <mc:Choice xmlns:v="urn:schemas-microsoft-com:vml" Requires="v">
                <p:oleObj name="Equation" r:id="rId8" imgW="977900" imgH="609600" progId="Equation.3">
                  <p:embed/>
                </p:oleObj>
              </mc:Choice>
              <mc:Fallback>
                <p:oleObj name="Equation" r:id="rId8" imgW="977900" imgH="609600" progId="Equation.3">
                  <p:embed/>
                  <p:pic>
                    <p:nvPicPr>
                      <p:cNvPr id="64516"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65019" y="5240801"/>
                        <a:ext cx="1363662" cy="850500"/>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D981F2F0-18BD-466F-B93C-81B0AF5A5DB4}"/>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B51A8CB4-903C-4EE9-A8ED-173E843A92E1}"/>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A3C32F56-C566-41B1-8741-6EF74F7B312E}"/>
              </a:ext>
            </a:extLst>
          </p:cNvPr>
          <p:cNvSpPr>
            <a:spLocks noGrp="1"/>
          </p:cNvSpPr>
          <p:nvPr>
            <p:ph type="sldNum" sz="quarter" idx="4"/>
          </p:nvPr>
        </p:nvSpPr>
        <p:spPr/>
        <p:txBody>
          <a:bodyPr/>
          <a:lstStyle/>
          <a:p>
            <a:fld id="{28B83BC3-069B-46AF-A4E6-C99928E1A4FA}" type="slidenum">
              <a:rPr lang="en-US" smtClean="0"/>
              <a:pPr/>
              <a:t>573</a:t>
            </a:fld>
            <a:endParaRPr lang="en-US" dirty="0"/>
          </a:p>
        </p:txBody>
      </p:sp>
    </p:spTree>
    <p:custDataLst>
      <p:tags r:id="rId1"/>
    </p:custDataLst>
    <p:extLst>
      <p:ext uri="{BB962C8B-B14F-4D97-AF65-F5344CB8AC3E}">
        <p14:creationId xmlns:p14="http://schemas.microsoft.com/office/powerpoint/2010/main" val="1236124126"/>
      </p:ext>
    </p:extLst>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6" name="Content Placeholder 2"/>
          <p:cNvSpPr>
            <a:spLocks noGrp="1"/>
          </p:cNvSpPr>
          <p:nvPr>
            <p:ph idx="1"/>
          </p:nvPr>
        </p:nvSpPr>
        <p:spPr/>
        <p:txBody>
          <a:bodyPr>
            <a:normAutofit fontScale="77500" lnSpcReduction="20000"/>
          </a:bodyPr>
          <a:lstStyle/>
          <a:p>
            <a:r>
              <a:rPr lang="en-US" sz="3100" dirty="0"/>
              <a:t>Sample size equation for discrete data</a:t>
            </a:r>
          </a:p>
          <a:p>
            <a:endParaRPr lang="en-US" dirty="0"/>
          </a:p>
          <a:p>
            <a:endParaRPr lang="en-US" dirty="0"/>
          </a:p>
          <a:p>
            <a:endParaRPr lang="en-US" dirty="0"/>
          </a:p>
          <a:p>
            <a:pPr>
              <a:buNone/>
            </a:pPr>
            <a:r>
              <a:rPr lang="en-US" dirty="0"/>
              <a:t>	</a:t>
            </a:r>
          </a:p>
          <a:p>
            <a:pPr>
              <a:buNone/>
            </a:pPr>
            <a:endParaRPr lang="en-US" sz="3100" dirty="0"/>
          </a:p>
          <a:p>
            <a:pPr>
              <a:buNone/>
            </a:pPr>
            <a:endParaRPr lang="en-US" sz="3100" dirty="0"/>
          </a:p>
          <a:p>
            <a:pPr>
              <a:buNone/>
            </a:pPr>
            <a:r>
              <a:rPr lang="en-US" sz="2800" dirty="0"/>
              <a:t>where</a:t>
            </a:r>
          </a:p>
          <a:p>
            <a:pPr>
              <a:buNone/>
            </a:pPr>
            <a:r>
              <a:rPr lang="en-US" sz="2800" dirty="0"/>
              <a:t>	</a:t>
            </a:r>
            <a:r>
              <a:rPr lang="en-US" sz="2800" i="1" dirty="0"/>
              <a:t>n</a:t>
            </a:r>
            <a:r>
              <a:rPr lang="en-US" sz="2800" i="1" baseline="-25000" dirty="0"/>
              <a:t>0</a:t>
            </a:r>
            <a:r>
              <a:rPr lang="en-US" sz="2800" dirty="0"/>
              <a:t> is the number of samples.</a:t>
            </a:r>
          </a:p>
          <a:p>
            <a:pPr>
              <a:buNone/>
            </a:pPr>
            <a:r>
              <a:rPr lang="en-US" sz="2800" dirty="0"/>
              <a:t>	       is the </a:t>
            </a:r>
            <a:r>
              <a:rPr lang="en-US" sz="2800" i="1" dirty="0"/>
              <a:t>Z</a:t>
            </a:r>
            <a:r>
              <a:rPr lang="en-US" sz="2800" dirty="0"/>
              <a:t> score when risk level is </a:t>
            </a:r>
            <a:r>
              <a:rPr lang="el-GR" sz="2800" i="1" dirty="0"/>
              <a:t>α</a:t>
            </a:r>
            <a:r>
              <a:rPr lang="en-US" sz="2800" i="1" dirty="0"/>
              <a:t>/2</a:t>
            </a:r>
            <a:r>
              <a:rPr lang="en-US" sz="2800" dirty="0"/>
              <a:t>.</a:t>
            </a:r>
          </a:p>
          <a:p>
            <a:pPr lvl="1"/>
            <a:r>
              <a:rPr lang="en-US" sz="2600" dirty="0"/>
              <a:t>When </a:t>
            </a:r>
            <a:r>
              <a:rPr lang="el-GR" sz="2600" dirty="0"/>
              <a:t>α</a:t>
            </a:r>
            <a:r>
              <a:rPr lang="en-US" sz="2600" dirty="0"/>
              <a:t> is 0.05, it is 1.96. </a:t>
            </a:r>
          </a:p>
          <a:p>
            <a:pPr lvl="1"/>
            <a:r>
              <a:rPr lang="en-US" sz="2600" dirty="0"/>
              <a:t>When </a:t>
            </a:r>
            <a:r>
              <a:rPr lang="el-GR" sz="2600" i="1" dirty="0"/>
              <a:t>α</a:t>
            </a:r>
            <a:r>
              <a:rPr lang="en-US" sz="2600" dirty="0"/>
              <a:t> is 0.10, it is 1.65.</a:t>
            </a:r>
          </a:p>
          <a:p>
            <a:pPr>
              <a:buNone/>
            </a:pPr>
            <a:r>
              <a:rPr lang="en-US" sz="2800" dirty="0"/>
              <a:t>	</a:t>
            </a:r>
            <a:r>
              <a:rPr lang="en-US" sz="2800" i="1" dirty="0"/>
              <a:t>s</a:t>
            </a:r>
            <a:r>
              <a:rPr lang="en-US" sz="2800" dirty="0"/>
              <a:t> is the estimation of standard deviation in the population.</a:t>
            </a:r>
          </a:p>
          <a:p>
            <a:pPr>
              <a:buNone/>
            </a:pPr>
            <a:r>
              <a:rPr lang="en-US" sz="2800" dirty="0"/>
              <a:t>	</a:t>
            </a:r>
            <a:r>
              <a:rPr lang="en-US" sz="2800" i="1" dirty="0"/>
              <a:t>d</a:t>
            </a:r>
            <a:r>
              <a:rPr lang="en-US" sz="2800" dirty="0"/>
              <a:t> is the acceptable margin of error.</a:t>
            </a:r>
          </a:p>
          <a:p>
            <a:pPr>
              <a:buNone/>
            </a:pPr>
            <a:r>
              <a:rPr lang="en-US" sz="2800" dirty="0"/>
              <a:t>	</a:t>
            </a:r>
            <a:r>
              <a:rPr lang="en-US" sz="2800" i="1" dirty="0"/>
              <a:t>p</a:t>
            </a:r>
            <a:r>
              <a:rPr lang="en-US" sz="2800" dirty="0"/>
              <a:t> is the proportion of one type of event occurring (e.g., proportion of passes).</a:t>
            </a:r>
          </a:p>
          <a:p>
            <a:pPr>
              <a:buNone/>
            </a:pPr>
            <a:r>
              <a:rPr lang="en-US" sz="2800" dirty="0"/>
              <a:t>	</a:t>
            </a:r>
            <a:r>
              <a:rPr lang="en-US" sz="2800" i="1" dirty="0"/>
              <a:t>p × (1 – p) </a:t>
            </a:r>
            <a:r>
              <a:rPr lang="en-US" sz="2800" dirty="0"/>
              <a:t>is the estimate of variance.</a:t>
            </a:r>
          </a:p>
          <a:p>
            <a:endParaRPr lang="en-US" dirty="0"/>
          </a:p>
        </p:txBody>
      </p:sp>
      <p:graphicFrame>
        <p:nvGraphicFramePr>
          <p:cNvPr id="63490" name="Content Placeholder 4"/>
          <p:cNvGraphicFramePr>
            <a:graphicFrameLocks noChangeAspect="1"/>
          </p:cNvGraphicFramePr>
          <p:nvPr>
            <p:extLst>
              <p:ext uri="{D42A27DB-BD31-4B8C-83A1-F6EECF244321}">
                <p14:modId xmlns:p14="http://schemas.microsoft.com/office/powerpoint/2010/main" val="3535585490"/>
              </p:ext>
            </p:extLst>
          </p:nvPr>
        </p:nvGraphicFramePr>
        <p:xfrm>
          <a:off x="2438400" y="1584960"/>
          <a:ext cx="3048000" cy="1219200"/>
        </p:xfrm>
        <a:graphic>
          <a:graphicData uri="http://schemas.openxmlformats.org/presentationml/2006/ole">
            <mc:AlternateContent xmlns:mc="http://schemas.openxmlformats.org/markup-compatibility/2006">
              <mc:Choice xmlns:v="urn:schemas-microsoft-com:vml" Requires="v">
                <p:oleObj name="Equation" r:id="rId4" imgW="1524000" imgH="609600" progId="Equation.3">
                  <p:embed/>
                </p:oleObj>
              </mc:Choice>
              <mc:Fallback>
                <p:oleObj name="Equation" r:id="rId4" imgW="1524000" imgH="609600" progId="Equation.3">
                  <p:embed/>
                  <p:pic>
                    <p:nvPicPr>
                      <p:cNvPr id="63490"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1584960"/>
                        <a:ext cx="3048000" cy="1219200"/>
                      </a:xfrm>
                      <a:prstGeom prst="rect">
                        <a:avLst/>
                      </a:prstGeom>
                      <a:noFill/>
                    </p:spPr>
                  </p:pic>
                </p:oleObj>
              </mc:Fallback>
            </mc:AlternateContent>
          </a:graphicData>
        </a:graphic>
      </p:graphicFrame>
      <p:graphicFrame>
        <p:nvGraphicFramePr>
          <p:cNvPr id="63491" name="Object 3"/>
          <p:cNvGraphicFramePr>
            <a:graphicFrameLocks noChangeAspect="1"/>
          </p:cNvGraphicFramePr>
          <p:nvPr>
            <p:extLst>
              <p:ext uri="{D42A27DB-BD31-4B8C-83A1-F6EECF244321}">
                <p14:modId xmlns:p14="http://schemas.microsoft.com/office/powerpoint/2010/main" val="2300818467"/>
              </p:ext>
            </p:extLst>
          </p:nvPr>
        </p:nvGraphicFramePr>
        <p:xfrm>
          <a:off x="1003300" y="3975100"/>
          <a:ext cx="457200" cy="501015"/>
        </p:xfrm>
        <a:graphic>
          <a:graphicData uri="http://schemas.openxmlformats.org/presentationml/2006/ole">
            <mc:AlternateContent xmlns:mc="http://schemas.openxmlformats.org/markup-compatibility/2006">
              <mc:Choice xmlns:v="urn:schemas-microsoft-com:vml" Requires="v">
                <p:oleObj name="Equation" r:id="rId6" imgW="266469" imgH="291847" progId="Equation.3">
                  <p:embed/>
                </p:oleObj>
              </mc:Choice>
              <mc:Fallback>
                <p:oleObj name="Equation" r:id="rId6" imgW="266469" imgH="291847" progId="Equation.3">
                  <p:embed/>
                  <p:pic>
                    <p:nvPicPr>
                      <p:cNvPr id="634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3300" y="3975100"/>
                        <a:ext cx="457200" cy="501015"/>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5FF7F555-A5BE-4DA7-8917-668080A637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0C8948E-F70D-44DC-9F54-5E984148D50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749CD16-376D-4EC1-8270-45B3EB56E1FB}"/>
              </a:ext>
            </a:extLst>
          </p:cNvPr>
          <p:cNvSpPr>
            <a:spLocks noGrp="1"/>
          </p:cNvSpPr>
          <p:nvPr>
            <p:ph type="sldNum" sz="quarter" idx="4"/>
          </p:nvPr>
        </p:nvSpPr>
        <p:spPr/>
        <p:txBody>
          <a:bodyPr/>
          <a:lstStyle/>
          <a:p>
            <a:fld id="{28B83BC3-069B-46AF-A4E6-C99928E1A4FA}" type="slidenum">
              <a:rPr lang="en-US" smtClean="0"/>
              <a:pPr/>
              <a:t>574</a:t>
            </a:fld>
            <a:endParaRPr lang="en-US" dirty="0"/>
          </a:p>
        </p:txBody>
      </p:sp>
    </p:spTree>
    <p:custDataLst>
      <p:tags r:id="rId1"/>
    </p:custDataLst>
    <p:extLst>
      <p:ext uri="{BB962C8B-B14F-4D97-AF65-F5344CB8AC3E}">
        <p14:creationId xmlns:p14="http://schemas.microsoft.com/office/powerpoint/2010/main" val="2600770270"/>
      </p:ext>
    </p:extLst>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Sample Size Calculation for Discrete Data</a:t>
            </a:r>
          </a:p>
        </p:txBody>
      </p:sp>
      <p:sp>
        <p:nvSpPr>
          <p:cNvPr id="3" name="Content Placeholder 2"/>
          <p:cNvSpPr>
            <a:spLocks noGrp="1"/>
          </p:cNvSpPr>
          <p:nvPr>
            <p:ph idx="1"/>
          </p:nvPr>
        </p:nvSpPr>
        <p:spPr/>
        <p:txBody>
          <a:bodyPr>
            <a:normAutofit/>
          </a:bodyPr>
          <a:lstStyle/>
          <a:p>
            <a:r>
              <a:rPr lang="en-US" dirty="0"/>
              <a:t>When the sample size calculated using the formula			</a:t>
            </a:r>
          </a:p>
          <a:p>
            <a:endParaRPr lang="en-US" dirty="0"/>
          </a:p>
          <a:p>
            <a:endParaRPr lang="en-US" dirty="0"/>
          </a:p>
          <a:p>
            <a:pPr marL="411480" lvl="1" indent="0">
              <a:buNone/>
            </a:pPr>
            <a:endParaRPr lang="en-US" sz="2400" dirty="0"/>
          </a:p>
          <a:p>
            <a:pPr marL="411480" lvl="1" indent="0">
              <a:buNone/>
            </a:pPr>
            <a:r>
              <a:rPr lang="en-US" sz="2400" dirty="0"/>
              <a:t>exceeds 5% of the population size, we use a correction formula to calculate the final sample size. </a:t>
            </a:r>
          </a:p>
        </p:txBody>
      </p:sp>
      <p:graphicFrame>
        <p:nvGraphicFramePr>
          <p:cNvPr id="6" name="Object 5"/>
          <p:cNvGraphicFramePr>
            <a:graphicFrameLocks noChangeAspect="1"/>
          </p:cNvGraphicFramePr>
          <p:nvPr>
            <p:extLst>
              <p:ext uri="{D42A27DB-BD31-4B8C-83A1-F6EECF244321}">
                <p14:modId xmlns:p14="http://schemas.microsoft.com/office/powerpoint/2010/main" val="2326971301"/>
              </p:ext>
            </p:extLst>
          </p:nvPr>
        </p:nvGraphicFramePr>
        <p:xfrm>
          <a:off x="2514601" y="3810000"/>
          <a:ext cx="1547963" cy="1223390"/>
        </p:xfrm>
        <a:graphic>
          <a:graphicData uri="http://schemas.openxmlformats.org/presentationml/2006/ole">
            <mc:AlternateContent xmlns:mc="http://schemas.openxmlformats.org/markup-compatibility/2006">
              <mc:Choice xmlns:v="urn:schemas-microsoft-com:vml" Requires="v">
                <p:oleObj name="Equation" r:id="rId4" imgW="787400" imgH="622300" progId="Equation.3">
                  <p:embed/>
                </p:oleObj>
              </mc:Choice>
              <mc:Fallback>
                <p:oleObj name="Equation" r:id="rId4" imgW="787400" imgH="622300" progId="Equation.3">
                  <p:embed/>
                  <p:pic>
                    <p:nvPicPr>
                      <p:cNvPr id="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1" y="3810000"/>
                        <a:ext cx="1547963" cy="1223390"/>
                      </a:xfrm>
                      <a:prstGeom prst="rect">
                        <a:avLst/>
                      </a:prstGeom>
                      <a:noFill/>
                    </p:spPr>
                  </p:pic>
                </p:oleObj>
              </mc:Fallback>
            </mc:AlternateContent>
          </a:graphicData>
        </a:graphic>
      </p:graphicFrame>
      <p:sp>
        <p:nvSpPr>
          <p:cNvPr id="7" name="TextBox 6"/>
          <p:cNvSpPr txBox="1"/>
          <p:nvPr/>
        </p:nvSpPr>
        <p:spPr>
          <a:xfrm>
            <a:off x="1066800" y="5385137"/>
            <a:ext cx="5495415" cy="1015663"/>
          </a:xfrm>
          <a:prstGeom prst="rect">
            <a:avLst/>
          </a:prstGeom>
          <a:noFill/>
        </p:spPr>
        <p:txBody>
          <a:bodyPr wrap="none" rtlCol="0">
            <a:spAutoFit/>
          </a:bodyPr>
          <a:lstStyle/>
          <a:p>
            <a:pPr>
              <a:buNone/>
            </a:pPr>
            <a:r>
              <a:rPr lang="en-US" sz="2000" dirty="0"/>
              <a:t>where </a:t>
            </a:r>
          </a:p>
          <a:p>
            <a:pPr>
              <a:buNone/>
            </a:pPr>
            <a:r>
              <a:rPr lang="en-US" sz="2000" i="1" dirty="0"/>
              <a:t>n</a:t>
            </a:r>
            <a:r>
              <a:rPr lang="en-US" sz="2000" i="1" baseline="-25000" dirty="0"/>
              <a:t>0</a:t>
            </a:r>
            <a:r>
              <a:rPr lang="en-US" sz="2000" dirty="0"/>
              <a:t> is the sample size calculated using equation</a:t>
            </a:r>
          </a:p>
          <a:p>
            <a:pPr>
              <a:buNone/>
            </a:pPr>
            <a:r>
              <a:rPr lang="en-US" sz="2000" i="1" dirty="0"/>
              <a:t>N</a:t>
            </a:r>
            <a:r>
              <a:rPr lang="en-US" sz="2000" dirty="0"/>
              <a:t> is the population size. </a:t>
            </a:r>
          </a:p>
        </p:txBody>
      </p:sp>
      <p:graphicFrame>
        <p:nvGraphicFramePr>
          <p:cNvPr id="65541" name="Content Placeholder 4"/>
          <p:cNvGraphicFramePr>
            <a:graphicFrameLocks noChangeAspect="1"/>
          </p:cNvGraphicFramePr>
          <p:nvPr>
            <p:extLst>
              <p:ext uri="{D42A27DB-BD31-4B8C-83A1-F6EECF244321}">
                <p14:modId xmlns:p14="http://schemas.microsoft.com/office/powerpoint/2010/main" val="2740446442"/>
              </p:ext>
            </p:extLst>
          </p:nvPr>
        </p:nvGraphicFramePr>
        <p:xfrm>
          <a:off x="2514600" y="1615440"/>
          <a:ext cx="2819400" cy="1127760"/>
        </p:xfrm>
        <a:graphic>
          <a:graphicData uri="http://schemas.openxmlformats.org/presentationml/2006/ole">
            <mc:AlternateContent xmlns:mc="http://schemas.openxmlformats.org/markup-compatibility/2006">
              <mc:Choice xmlns:v="urn:schemas-microsoft-com:vml" Requires="v">
                <p:oleObj name="Equation" r:id="rId6" imgW="1523880" imgH="609480" progId="Equation.3">
                  <p:embed/>
                </p:oleObj>
              </mc:Choice>
              <mc:Fallback>
                <p:oleObj name="Equation" r:id="rId6" imgW="1523880" imgH="609480" progId="Equation.3">
                  <p:embed/>
                  <p:pic>
                    <p:nvPicPr>
                      <p:cNvPr id="65541" name="Content Placeholder 4"/>
                      <p:cNvPicPr>
                        <a:picLocks noChangeAspect="1" noChangeArrowheads="1"/>
                      </p:cNvPicPr>
                      <p:nvPr/>
                    </p:nvPicPr>
                    <p:blipFill>
                      <a:blip r:embed="rId7"/>
                      <a:srcRect/>
                      <a:stretch>
                        <a:fillRect/>
                      </a:stretch>
                    </p:blipFill>
                    <p:spPr bwMode="auto">
                      <a:xfrm>
                        <a:off x="2514600" y="1615440"/>
                        <a:ext cx="2819400" cy="1127760"/>
                      </a:xfrm>
                      <a:prstGeom prst="rect">
                        <a:avLst/>
                      </a:prstGeom>
                      <a:noFill/>
                    </p:spPr>
                  </p:pic>
                </p:oleObj>
              </mc:Fallback>
            </mc:AlternateContent>
          </a:graphicData>
        </a:graphic>
      </p:graphicFrame>
      <p:graphicFrame>
        <p:nvGraphicFramePr>
          <p:cNvPr id="65542" name="Content Placeholder 4"/>
          <p:cNvGraphicFramePr>
            <a:graphicFrameLocks noChangeAspect="1"/>
          </p:cNvGraphicFramePr>
          <p:nvPr>
            <p:extLst>
              <p:ext uri="{D42A27DB-BD31-4B8C-83A1-F6EECF244321}">
                <p14:modId xmlns:p14="http://schemas.microsoft.com/office/powerpoint/2010/main" val="529152577"/>
              </p:ext>
            </p:extLst>
          </p:nvPr>
        </p:nvGraphicFramePr>
        <p:xfrm>
          <a:off x="6784201" y="5488382"/>
          <a:ext cx="2022930" cy="809172"/>
        </p:xfrm>
        <a:graphic>
          <a:graphicData uri="http://schemas.openxmlformats.org/presentationml/2006/ole">
            <mc:AlternateContent xmlns:mc="http://schemas.openxmlformats.org/markup-compatibility/2006">
              <mc:Choice xmlns:v="urn:schemas-microsoft-com:vml" Requires="v">
                <p:oleObj name="Equation" r:id="rId8" imgW="1524000" imgH="609600" progId="Equation.3">
                  <p:embed/>
                </p:oleObj>
              </mc:Choice>
              <mc:Fallback>
                <p:oleObj name="Equation" r:id="rId8" imgW="1524000" imgH="609600" progId="Equation.3">
                  <p:embed/>
                  <p:pic>
                    <p:nvPicPr>
                      <p:cNvPr id="65542"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84201" y="5488382"/>
                        <a:ext cx="2022930" cy="809172"/>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825FC707-AE2B-49F7-8B43-2105FBFF2DBF}"/>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34601C30-11AB-45C9-BBE1-E926EFCD03CD}"/>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3C7DBFA-D001-4186-B921-31B446854B3A}"/>
              </a:ext>
            </a:extLst>
          </p:cNvPr>
          <p:cNvSpPr>
            <a:spLocks noGrp="1"/>
          </p:cNvSpPr>
          <p:nvPr>
            <p:ph type="sldNum" sz="quarter" idx="4"/>
          </p:nvPr>
        </p:nvSpPr>
        <p:spPr/>
        <p:txBody>
          <a:bodyPr/>
          <a:lstStyle/>
          <a:p>
            <a:fld id="{28B83BC3-069B-46AF-A4E6-C99928E1A4FA}" type="slidenum">
              <a:rPr lang="en-US" smtClean="0"/>
              <a:pPr/>
              <a:t>575</a:t>
            </a:fld>
            <a:endParaRPr lang="en-US" dirty="0"/>
          </a:p>
        </p:txBody>
      </p:sp>
    </p:spTree>
    <p:custDataLst>
      <p:tags r:id="rId1"/>
    </p:custDataLst>
    <p:extLst>
      <p:ext uri="{BB962C8B-B14F-4D97-AF65-F5344CB8AC3E}">
        <p14:creationId xmlns:p14="http://schemas.microsoft.com/office/powerpoint/2010/main" val="2010108178"/>
      </p:ext>
    </p:extLst>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Sampling Errors</a:t>
            </a:r>
          </a:p>
        </p:txBody>
      </p:sp>
      <p:sp>
        <p:nvSpPr>
          <p:cNvPr id="3" name="Content Placeholder 2"/>
          <p:cNvSpPr>
            <a:spLocks noGrp="1"/>
          </p:cNvSpPr>
          <p:nvPr>
            <p:ph idx="1"/>
          </p:nvPr>
        </p:nvSpPr>
        <p:spPr/>
        <p:txBody>
          <a:bodyPr>
            <a:normAutofit/>
          </a:bodyPr>
          <a:lstStyle/>
          <a:p>
            <a:r>
              <a:rPr lang="en-US" dirty="0"/>
              <a:t>Random Sampling Error</a:t>
            </a:r>
          </a:p>
          <a:p>
            <a:pPr lvl="1"/>
            <a:r>
              <a:rPr lang="en-US" dirty="0"/>
              <a:t>Random variation due to observations being selected randomly</a:t>
            </a:r>
          </a:p>
          <a:p>
            <a:pPr lvl="1"/>
            <a:r>
              <a:rPr lang="en-US" dirty="0"/>
              <a:t>It is inherent in the sampling process and beyond one’s control.</a:t>
            </a:r>
          </a:p>
          <a:p>
            <a:endParaRPr lang="en-US" dirty="0"/>
          </a:p>
          <a:p>
            <a:r>
              <a:rPr lang="en-US" dirty="0"/>
              <a:t>Selection Bias</a:t>
            </a:r>
          </a:p>
          <a:p>
            <a:pPr lvl="1"/>
            <a:r>
              <a:rPr lang="en-US" dirty="0"/>
              <a:t>Non-random variation due to inadequate design of sampling</a:t>
            </a:r>
          </a:p>
          <a:p>
            <a:pPr lvl="1"/>
            <a:r>
              <a:rPr lang="en-US" dirty="0"/>
              <a:t>It can be improved by adjusting the sampling size and sampling strategy.</a:t>
            </a:r>
          </a:p>
        </p:txBody>
      </p:sp>
      <p:sp>
        <p:nvSpPr>
          <p:cNvPr id="9" name="Date Placeholder 8">
            <a:extLst>
              <a:ext uri="{FF2B5EF4-FFF2-40B4-BE49-F238E27FC236}">
                <a16:creationId xmlns:a16="http://schemas.microsoft.com/office/drawing/2014/main" id="{08B8E3D8-C27D-4DE1-B599-8F555DD29D6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3C36A14-E61F-467A-A350-E8601FCCC27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5ADA160-E230-438C-9E49-683D6EA4D2E1}"/>
              </a:ext>
            </a:extLst>
          </p:cNvPr>
          <p:cNvSpPr>
            <a:spLocks noGrp="1"/>
          </p:cNvSpPr>
          <p:nvPr>
            <p:ph type="sldNum" sz="quarter" idx="4"/>
          </p:nvPr>
        </p:nvSpPr>
        <p:spPr/>
        <p:txBody>
          <a:bodyPr/>
          <a:lstStyle/>
          <a:p>
            <a:fld id="{28B83BC3-069B-46AF-A4E6-C99928E1A4FA}" type="slidenum">
              <a:rPr lang="en-US" smtClean="0"/>
              <a:pPr/>
              <a:t>576</a:t>
            </a:fld>
            <a:endParaRPr lang="en-US" dirty="0"/>
          </a:p>
        </p:txBody>
      </p:sp>
    </p:spTree>
    <p:custDataLst>
      <p:tags r:id="rId1"/>
    </p:custDataLst>
    <p:extLst>
      <p:ext uri="{BB962C8B-B14F-4D97-AF65-F5344CB8AC3E}">
        <p14:creationId xmlns:p14="http://schemas.microsoft.com/office/powerpoint/2010/main" val="80280908"/>
      </p:ext>
    </p:extLst>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3.2.3 Sample Size</a:t>
            </a:r>
          </a:p>
        </p:txBody>
      </p:sp>
      <p:sp>
        <p:nvSpPr>
          <p:cNvPr id="8" name="Date Placeholder 7">
            <a:extLst>
              <a:ext uri="{FF2B5EF4-FFF2-40B4-BE49-F238E27FC236}">
                <a16:creationId xmlns:a16="http://schemas.microsoft.com/office/drawing/2014/main" id="{FBAC75E6-2BEA-40CB-B369-3AE71DEEE9A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1BD2CC9-93B6-43F2-81B3-46A8D88AABF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79234F7F-5B51-4CDE-B9F2-702029929169}"/>
              </a:ext>
            </a:extLst>
          </p:cNvPr>
          <p:cNvSpPr>
            <a:spLocks noGrp="1"/>
          </p:cNvSpPr>
          <p:nvPr>
            <p:ph type="sldNum" sz="quarter" idx="4"/>
          </p:nvPr>
        </p:nvSpPr>
        <p:spPr/>
        <p:txBody>
          <a:bodyPr/>
          <a:lstStyle/>
          <a:p>
            <a:fld id="{28B83BC3-069B-46AF-A4E6-C99928E1A4FA}" type="slidenum">
              <a:rPr lang="en-US" smtClean="0"/>
              <a:pPr/>
              <a:t>577</a:t>
            </a:fld>
            <a:endParaRPr lang="en-US" dirty="0"/>
          </a:p>
        </p:txBody>
      </p:sp>
    </p:spTree>
    <p:custDataLst>
      <p:tags r:id="rId1"/>
    </p:custDataLst>
    <p:extLst>
      <p:ext uri="{BB962C8B-B14F-4D97-AF65-F5344CB8AC3E}">
        <p14:creationId xmlns:p14="http://schemas.microsoft.com/office/powerpoint/2010/main" val="3445555733"/>
      </p:ext>
    </p:extLst>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a:t>
            </a:r>
          </a:p>
        </p:txBody>
      </p:sp>
      <p:sp>
        <p:nvSpPr>
          <p:cNvPr id="3" name="Content Placeholder 2"/>
          <p:cNvSpPr>
            <a:spLocks noGrp="1"/>
          </p:cNvSpPr>
          <p:nvPr>
            <p:ph idx="1"/>
          </p:nvPr>
        </p:nvSpPr>
        <p:spPr/>
        <p:txBody>
          <a:bodyPr>
            <a:normAutofit/>
          </a:bodyPr>
          <a:lstStyle/>
          <a:p>
            <a:r>
              <a:rPr lang="en-US" dirty="0"/>
              <a:t>The sample size is a critical element that can influence the results of hypothesis testing.</a:t>
            </a:r>
          </a:p>
          <a:p>
            <a:endParaRPr lang="en-US" dirty="0"/>
          </a:p>
          <a:p>
            <a:r>
              <a:rPr lang="en-US" dirty="0"/>
              <a:t>The smaller the sample size, the higher the risk that the statistical conclusions will not reflect the population relationship.</a:t>
            </a:r>
          </a:p>
          <a:p>
            <a:endParaRPr lang="en-US" dirty="0"/>
          </a:p>
          <a:p>
            <a:r>
              <a:rPr lang="en-US" dirty="0"/>
              <a:t>The greater the sample size, the more time and money we will spend on collecting the samples.</a:t>
            </a:r>
          </a:p>
          <a:p>
            <a:endParaRPr lang="en-US" dirty="0"/>
          </a:p>
          <a:p>
            <a:endParaRPr lang="en-US" dirty="0"/>
          </a:p>
        </p:txBody>
      </p:sp>
      <p:sp>
        <p:nvSpPr>
          <p:cNvPr id="9" name="Date Placeholder 8">
            <a:extLst>
              <a:ext uri="{FF2B5EF4-FFF2-40B4-BE49-F238E27FC236}">
                <a16:creationId xmlns:a16="http://schemas.microsoft.com/office/drawing/2014/main" id="{DD78A3E7-FABB-40C8-9F4B-80ED391CA7F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5051D42-4BDC-45DE-B010-68F76F3365C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DBC5AE4-E574-45C9-AF95-C421DA74A517}"/>
              </a:ext>
            </a:extLst>
          </p:cNvPr>
          <p:cNvSpPr>
            <a:spLocks noGrp="1"/>
          </p:cNvSpPr>
          <p:nvPr>
            <p:ph type="sldNum" sz="quarter" idx="4"/>
          </p:nvPr>
        </p:nvSpPr>
        <p:spPr/>
        <p:txBody>
          <a:bodyPr/>
          <a:lstStyle/>
          <a:p>
            <a:fld id="{28B83BC3-069B-46AF-A4E6-C99928E1A4FA}" type="slidenum">
              <a:rPr lang="en-US" smtClean="0"/>
              <a:pPr/>
              <a:t>578</a:t>
            </a:fld>
            <a:endParaRPr lang="en-US" dirty="0"/>
          </a:p>
        </p:txBody>
      </p:sp>
    </p:spTree>
    <p:custDataLst>
      <p:tags r:id="rId1"/>
    </p:custDataLst>
    <p:extLst>
      <p:ext uri="{BB962C8B-B14F-4D97-AF65-F5344CB8AC3E}">
        <p14:creationId xmlns:p14="http://schemas.microsoft.com/office/powerpoint/2010/main" val="955078982"/>
      </p:ext>
    </p:extLst>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dirty="0"/>
              <a:t>General sample size formula for </a:t>
            </a:r>
            <a:r>
              <a:rPr lang="en-US" i="1" dirty="0"/>
              <a:t>continuous data</a:t>
            </a:r>
          </a:p>
          <a:p>
            <a:endParaRPr lang="en-US" dirty="0"/>
          </a:p>
          <a:p>
            <a:endParaRPr lang="en-US" dirty="0"/>
          </a:p>
          <a:p>
            <a:endParaRPr lang="en-US" dirty="0"/>
          </a:p>
          <a:p>
            <a:endParaRPr lang="en-US" dirty="0"/>
          </a:p>
          <a:p>
            <a:endParaRPr lang="en-US" dirty="0"/>
          </a:p>
          <a:p>
            <a:r>
              <a:rPr lang="en-US" dirty="0"/>
              <a:t>General sample size formula for </a:t>
            </a:r>
            <a:r>
              <a:rPr lang="en-US" i="1" dirty="0"/>
              <a:t>discrete data</a:t>
            </a:r>
          </a:p>
        </p:txBody>
      </p:sp>
      <p:graphicFrame>
        <p:nvGraphicFramePr>
          <p:cNvPr id="596994" name="Content Placeholder 4"/>
          <p:cNvGraphicFramePr>
            <a:graphicFrameLocks noChangeAspect="1"/>
          </p:cNvGraphicFramePr>
          <p:nvPr>
            <p:extLst>
              <p:ext uri="{D42A27DB-BD31-4B8C-83A1-F6EECF244321}">
                <p14:modId xmlns:p14="http://schemas.microsoft.com/office/powerpoint/2010/main" val="930646240"/>
              </p:ext>
            </p:extLst>
          </p:nvPr>
        </p:nvGraphicFramePr>
        <p:xfrm>
          <a:off x="2557464" y="1835062"/>
          <a:ext cx="2776537" cy="1593938"/>
        </p:xfrm>
        <a:graphic>
          <a:graphicData uri="http://schemas.openxmlformats.org/presentationml/2006/ole">
            <mc:AlternateContent xmlns:mc="http://schemas.openxmlformats.org/markup-compatibility/2006">
              <mc:Choice xmlns:v="urn:schemas-microsoft-com:vml" Requires="v">
                <p:oleObj name="Equation" r:id="rId4" imgW="1371600" imgH="787400" progId="Equation.3">
                  <p:embed/>
                </p:oleObj>
              </mc:Choice>
              <mc:Fallback>
                <p:oleObj name="Equation" r:id="rId4" imgW="1371600" imgH="787400" progId="Equation.3">
                  <p:embed/>
                  <p:pic>
                    <p:nvPicPr>
                      <p:cNvPr id="596994"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4" y="1835062"/>
                        <a:ext cx="2776537" cy="1593938"/>
                      </a:xfrm>
                      <a:prstGeom prst="rect">
                        <a:avLst/>
                      </a:prstGeom>
                      <a:noFill/>
                    </p:spPr>
                  </p:pic>
                </p:oleObj>
              </mc:Fallback>
            </mc:AlternateContent>
          </a:graphicData>
        </a:graphic>
      </p:graphicFrame>
      <p:graphicFrame>
        <p:nvGraphicFramePr>
          <p:cNvPr id="596995" name="Content Placeholder 4"/>
          <p:cNvGraphicFramePr>
            <a:graphicFrameLocks noChangeAspect="1"/>
          </p:cNvGraphicFramePr>
          <p:nvPr>
            <p:extLst>
              <p:ext uri="{D42A27DB-BD31-4B8C-83A1-F6EECF244321}">
                <p14:modId xmlns:p14="http://schemas.microsoft.com/office/powerpoint/2010/main" val="4043581238"/>
              </p:ext>
            </p:extLst>
          </p:nvPr>
        </p:nvGraphicFramePr>
        <p:xfrm>
          <a:off x="2557464" y="4419600"/>
          <a:ext cx="3843337" cy="1317716"/>
        </p:xfrm>
        <a:graphic>
          <a:graphicData uri="http://schemas.openxmlformats.org/presentationml/2006/ole">
            <mc:AlternateContent xmlns:mc="http://schemas.openxmlformats.org/markup-compatibility/2006">
              <mc:Choice xmlns:v="urn:schemas-microsoft-com:vml" Requires="v">
                <p:oleObj name="Equation" r:id="rId6" imgW="1778000" imgH="609600" progId="Equation.3">
                  <p:embed/>
                </p:oleObj>
              </mc:Choice>
              <mc:Fallback>
                <p:oleObj name="Equation" r:id="rId6" imgW="1778000" imgH="609600" progId="Equation.3">
                  <p:embed/>
                  <p:pic>
                    <p:nvPicPr>
                      <p:cNvPr id="596995"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7464" y="4419600"/>
                        <a:ext cx="3843337" cy="1317716"/>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3377D1DC-61EC-441A-BFC8-D9E882D843E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430B688-2E1F-4EB5-A657-203026B8878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BE0946-39C1-41B4-8EAD-034AF82ECD50}"/>
              </a:ext>
            </a:extLst>
          </p:cNvPr>
          <p:cNvSpPr>
            <a:spLocks noGrp="1"/>
          </p:cNvSpPr>
          <p:nvPr>
            <p:ph type="sldNum" sz="quarter" idx="4"/>
          </p:nvPr>
        </p:nvSpPr>
        <p:spPr/>
        <p:txBody>
          <a:bodyPr/>
          <a:lstStyle/>
          <a:p>
            <a:fld id="{28B83BC3-069B-46AF-A4E6-C99928E1A4FA}" type="slidenum">
              <a:rPr lang="en-US" smtClean="0"/>
              <a:pPr/>
              <a:t>579</a:t>
            </a:fld>
            <a:endParaRPr lang="en-US" dirty="0"/>
          </a:p>
        </p:txBody>
      </p:sp>
    </p:spTree>
    <p:custDataLst>
      <p:tags r:id="rId1"/>
    </p:custDataLst>
    <p:extLst>
      <p:ext uri="{BB962C8B-B14F-4D97-AF65-F5344CB8AC3E}">
        <p14:creationId xmlns:p14="http://schemas.microsoft.com/office/powerpoint/2010/main" val="1157935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 Six Sigma Fundamentals</a:t>
            </a:r>
          </a:p>
        </p:txBody>
      </p:sp>
      <p:sp>
        <p:nvSpPr>
          <p:cNvPr id="6" name="Date Placeholder 5">
            <a:extLst>
              <a:ext uri="{FF2B5EF4-FFF2-40B4-BE49-F238E27FC236}">
                <a16:creationId xmlns:a16="http://schemas.microsoft.com/office/drawing/2014/main" id="{C76860F5-FCB3-4843-AD85-41DDE677E8F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9FB1561-6034-4D4B-B2F8-C2CE82D2148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88AE3EC-D02A-41C0-8413-A90418C82267}"/>
              </a:ext>
            </a:extLst>
          </p:cNvPr>
          <p:cNvSpPr>
            <a:spLocks noGrp="1"/>
          </p:cNvSpPr>
          <p:nvPr>
            <p:ph type="sldNum" sz="quarter" idx="4"/>
          </p:nvPr>
        </p:nvSpPr>
        <p:spPr/>
        <p:txBody>
          <a:bodyPr/>
          <a:lstStyle/>
          <a:p>
            <a:fld id="{28B83BC3-069B-46AF-A4E6-C99928E1A4FA}" type="slidenum">
              <a:rPr lang="en-US" smtClean="0"/>
              <a:pPr/>
              <a:t>58</a:t>
            </a:fld>
            <a:endParaRPr lang="en-US" dirty="0"/>
          </a:p>
        </p:txBody>
      </p:sp>
    </p:spTree>
    <p:custDataLst>
      <p:tags r:id="rId1"/>
    </p:custDataLst>
    <p:extLst>
      <p:ext uri="{BB962C8B-B14F-4D97-AF65-F5344CB8AC3E}">
        <p14:creationId xmlns:p14="http://schemas.microsoft.com/office/powerpoint/2010/main" val="995324666"/>
      </p:ext>
    </p:extLst>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Sample Size Calculation</a:t>
            </a:r>
          </a:p>
        </p:txBody>
      </p:sp>
      <p:sp>
        <p:nvSpPr>
          <p:cNvPr id="3" name="Content Placeholder 2"/>
          <p:cNvSpPr>
            <a:spLocks noGrp="1"/>
          </p:cNvSpPr>
          <p:nvPr>
            <p:ph idx="1"/>
          </p:nvPr>
        </p:nvSpPr>
        <p:spPr/>
        <p:txBody>
          <a:bodyPr>
            <a:normAutofit/>
          </a:bodyPr>
          <a:lstStyle/>
          <a:p>
            <a:r>
              <a:rPr lang="en-US" i="1" dirty="0"/>
              <a:t>n</a:t>
            </a:r>
            <a:r>
              <a:rPr lang="en-US" dirty="0"/>
              <a:t> is the number of observations in the sample.</a:t>
            </a:r>
          </a:p>
          <a:p>
            <a:endParaRPr lang="it-IT" i="1" dirty="0"/>
          </a:p>
          <a:p>
            <a:r>
              <a:rPr lang="el-GR" i="1" dirty="0"/>
              <a:t>α</a:t>
            </a:r>
            <a:r>
              <a:rPr lang="en-US" dirty="0"/>
              <a:t> is the risk of committing a false positive error.</a:t>
            </a:r>
          </a:p>
          <a:p>
            <a:endParaRPr lang="en-US" i="1" dirty="0"/>
          </a:p>
          <a:p>
            <a:r>
              <a:rPr lang="en-US" i="1" dirty="0"/>
              <a:t>β</a:t>
            </a:r>
            <a:r>
              <a:rPr lang="en-US" dirty="0"/>
              <a:t> is the risk of committing a false negative error.</a:t>
            </a:r>
          </a:p>
          <a:p>
            <a:endParaRPr lang="en-US" i="1" dirty="0"/>
          </a:p>
          <a:p>
            <a:r>
              <a:rPr lang="en-US" i="1" dirty="0"/>
              <a:t>s</a:t>
            </a:r>
            <a:r>
              <a:rPr lang="en-US" dirty="0"/>
              <a:t> is the estimation of standard deviation in the population</a:t>
            </a:r>
          </a:p>
          <a:p>
            <a:endParaRPr lang="en-US" i="1" dirty="0"/>
          </a:p>
          <a:p>
            <a:r>
              <a:rPr lang="en-US" i="1" dirty="0"/>
              <a:t>d</a:t>
            </a:r>
            <a:r>
              <a:rPr lang="en-US" dirty="0"/>
              <a:t> is the size of effect you want to be able to detect.</a:t>
            </a:r>
          </a:p>
          <a:p>
            <a:endParaRPr lang="en-US" i="1" dirty="0"/>
          </a:p>
          <a:p>
            <a:r>
              <a:rPr lang="en-US" i="1" dirty="0"/>
              <a:t>p</a:t>
            </a:r>
            <a:r>
              <a:rPr lang="en-US" dirty="0"/>
              <a:t> is the proportion of one type of event occurring (e.g. proportion of passes).</a:t>
            </a:r>
          </a:p>
          <a:p>
            <a:endParaRPr lang="en-US" dirty="0"/>
          </a:p>
          <a:p>
            <a:endParaRPr lang="en-US" dirty="0"/>
          </a:p>
        </p:txBody>
      </p:sp>
      <p:sp>
        <p:nvSpPr>
          <p:cNvPr id="9" name="Date Placeholder 8">
            <a:extLst>
              <a:ext uri="{FF2B5EF4-FFF2-40B4-BE49-F238E27FC236}">
                <a16:creationId xmlns:a16="http://schemas.microsoft.com/office/drawing/2014/main" id="{9811A463-9D50-4B52-8A4F-3A8F550EBAF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16B42CF-3086-4A5C-A874-F57580875B6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0DAF758-C7CE-4DB8-A340-55656AE1B3D8}"/>
              </a:ext>
            </a:extLst>
          </p:cNvPr>
          <p:cNvSpPr>
            <a:spLocks noGrp="1"/>
          </p:cNvSpPr>
          <p:nvPr>
            <p:ph type="sldNum" sz="quarter" idx="4"/>
          </p:nvPr>
        </p:nvSpPr>
        <p:spPr/>
        <p:txBody>
          <a:bodyPr/>
          <a:lstStyle/>
          <a:p>
            <a:fld id="{28B83BC3-069B-46AF-A4E6-C99928E1A4FA}" type="slidenum">
              <a:rPr lang="en-US" smtClean="0"/>
              <a:pPr/>
              <a:t>580</a:t>
            </a:fld>
            <a:endParaRPr lang="en-US" dirty="0"/>
          </a:p>
        </p:txBody>
      </p:sp>
    </p:spTree>
    <p:custDataLst>
      <p:tags r:id="rId1"/>
    </p:custDataLst>
    <p:extLst>
      <p:ext uri="{BB962C8B-B14F-4D97-AF65-F5344CB8AC3E}">
        <p14:creationId xmlns:p14="http://schemas.microsoft.com/office/powerpoint/2010/main" val="2107169412"/>
      </p:ext>
    </p:extLst>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lstStyle/>
          <a:p>
            <a:r>
              <a:rPr lang="en-US" i="1" dirty="0"/>
              <a:t>Case study:</a:t>
            </a:r>
          </a:p>
          <a:p>
            <a:pPr lvl="1"/>
            <a:r>
              <a:rPr lang="en-US" dirty="0"/>
              <a:t>We are interested in comparing the average retail price of a product between two states.</a:t>
            </a:r>
          </a:p>
          <a:p>
            <a:pPr lvl="1"/>
            <a:endParaRPr lang="en-US" dirty="0"/>
          </a:p>
          <a:p>
            <a:pPr lvl="1"/>
            <a:r>
              <a:rPr lang="en-US" dirty="0"/>
              <a:t>We will run a hypothesis test on the two sample means to determine whether there is a statistically significant difference between the retail price in the two states.</a:t>
            </a:r>
          </a:p>
          <a:p>
            <a:pPr lvl="1"/>
            <a:endParaRPr lang="en-US" dirty="0"/>
          </a:p>
          <a:p>
            <a:pPr lvl="1"/>
            <a:r>
              <a:rPr lang="en-US" dirty="0"/>
              <a:t>The average retail price of the product is $23 based on our estimation and the standard deviation is 3. We want to detect at least a $2 difference with a 90% chance when it is true and we can tolerate the alpha risk at 5%</a:t>
            </a:r>
          </a:p>
          <a:p>
            <a:pPr lvl="1"/>
            <a:endParaRPr lang="en-US" b="1" dirty="0"/>
          </a:p>
          <a:p>
            <a:pPr lvl="1"/>
            <a:r>
              <a:rPr lang="en-US" b="1" dirty="0"/>
              <a:t>What should the sample size be?</a:t>
            </a:r>
            <a:endParaRPr lang="en-US" dirty="0"/>
          </a:p>
          <a:p>
            <a:endParaRPr lang="en-US" dirty="0"/>
          </a:p>
        </p:txBody>
      </p:sp>
      <p:sp>
        <p:nvSpPr>
          <p:cNvPr id="9" name="Date Placeholder 8">
            <a:extLst>
              <a:ext uri="{FF2B5EF4-FFF2-40B4-BE49-F238E27FC236}">
                <a16:creationId xmlns:a16="http://schemas.microsoft.com/office/drawing/2014/main" id="{D750289E-3079-4B1A-864D-3015295AA8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994FB3-F0BD-41C1-80BD-E4D155D8D8C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992D026-F194-4334-8AE6-4AE4B5BA32EE}"/>
              </a:ext>
            </a:extLst>
          </p:cNvPr>
          <p:cNvSpPr>
            <a:spLocks noGrp="1"/>
          </p:cNvSpPr>
          <p:nvPr>
            <p:ph type="sldNum" sz="quarter" idx="4"/>
          </p:nvPr>
        </p:nvSpPr>
        <p:spPr/>
        <p:txBody>
          <a:bodyPr/>
          <a:lstStyle/>
          <a:p>
            <a:fld id="{28B83BC3-069B-46AF-A4E6-C99928E1A4FA}" type="slidenum">
              <a:rPr lang="en-US" smtClean="0"/>
              <a:pPr/>
              <a:t>581</a:t>
            </a:fld>
            <a:endParaRPr lang="en-US" dirty="0"/>
          </a:p>
        </p:txBody>
      </p:sp>
    </p:spTree>
    <p:custDataLst>
      <p:tags r:id="rId1"/>
    </p:custDataLst>
    <p:extLst>
      <p:ext uri="{BB962C8B-B14F-4D97-AF65-F5344CB8AC3E}">
        <p14:creationId xmlns:p14="http://schemas.microsoft.com/office/powerpoint/2010/main" val="1156861858"/>
      </p:ext>
    </p:extLst>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4" name="Content Placeholder 3"/>
          <p:cNvSpPr>
            <a:spLocks noGrp="1"/>
          </p:cNvSpPr>
          <p:nvPr>
            <p:ph idx="1"/>
          </p:nvPr>
        </p:nvSpPr>
        <p:spPr/>
        <p:txBody>
          <a:bodyPr>
            <a:normAutofit/>
          </a:bodyPr>
          <a:lstStyle/>
          <a:p>
            <a:r>
              <a:rPr lang="en-US" dirty="0"/>
              <a:t>Steps to calculate the sample size in Minitab</a:t>
            </a:r>
          </a:p>
          <a:p>
            <a:pPr marL="1234440" lvl="2" indent="-457200">
              <a:buFont typeface="+mj-lt"/>
              <a:buAutoNum type="arabicParenR"/>
            </a:pPr>
            <a:r>
              <a:rPr lang="en-US" dirty="0"/>
              <a:t>Click Stat → Power and Sample Size → 2-Sample t.</a:t>
            </a:r>
          </a:p>
          <a:p>
            <a:pPr marL="1234440" lvl="2" indent="-457200">
              <a:buFont typeface="+mj-lt"/>
              <a:buAutoNum type="arabicParenR"/>
            </a:pPr>
            <a:r>
              <a:rPr lang="en-US" dirty="0"/>
              <a:t>A window named “Power and Sample Size for 2-Sample t” appears.</a:t>
            </a:r>
          </a:p>
          <a:p>
            <a:pPr marL="1234440" lvl="2" indent="-457200">
              <a:buFont typeface="+mj-lt"/>
              <a:buAutoNum type="arabicParenR"/>
            </a:pPr>
            <a:r>
              <a:rPr lang="en-US" dirty="0"/>
              <a:t>Enter “2” as “Differences.”</a:t>
            </a:r>
          </a:p>
          <a:p>
            <a:pPr marL="1234440" lvl="2" indent="-457200">
              <a:buFont typeface="+mj-lt"/>
              <a:buAutoNum type="arabicParenR"/>
            </a:pPr>
            <a:r>
              <a:rPr lang="en-US" dirty="0"/>
              <a:t>Enter “0.9” as “Power values.”</a:t>
            </a:r>
          </a:p>
          <a:p>
            <a:pPr marL="1234440" lvl="2" indent="-457200">
              <a:buFont typeface="+mj-lt"/>
              <a:buAutoNum type="arabicParenR"/>
            </a:pPr>
            <a:r>
              <a:rPr lang="en-US" dirty="0"/>
              <a:t>Enter “3” as “Standard deviation.”</a:t>
            </a:r>
          </a:p>
          <a:p>
            <a:pPr marL="1234440" lvl="2" indent="-457200">
              <a:buFont typeface="+mj-lt"/>
              <a:buAutoNum type="arabicParenR"/>
            </a:pPr>
            <a:r>
              <a:rPr lang="en-US" dirty="0"/>
              <a:t>Click “OK.”</a:t>
            </a:r>
          </a:p>
          <a:p>
            <a:pPr marL="1234440" lvl="2" indent="-457200">
              <a:buFont typeface="+mj-lt"/>
              <a:buAutoNum type="arabicParenR"/>
            </a:pPr>
            <a:r>
              <a:rPr lang="en-US" dirty="0"/>
              <a:t>The sample size calculation results appear in a new window.</a:t>
            </a:r>
          </a:p>
          <a:p>
            <a:endParaRPr lang="en-US" dirty="0"/>
          </a:p>
        </p:txBody>
      </p:sp>
      <p:sp>
        <p:nvSpPr>
          <p:cNvPr id="9" name="Date Placeholder 8">
            <a:extLst>
              <a:ext uri="{FF2B5EF4-FFF2-40B4-BE49-F238E27FC236}">
                <a16:creationId xmlns:a16="http://schemas.microsoft.com/office/drawing/2014/main" id="{A29979C1-C761-4E4C-8B81-46AB56FD0F1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FE05A6-839F-4469-889C-CB884EFE7F9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740A4EF-95E7-4395-AF50-12E3125A6396}"/>
              </a:ext>
            </a:extLst>
          </p:cNvPr>
          <p:cNvSpPr>
            <a:spLocks noGrp="1"/>
          </p:cNvSpPr>
          <p:nvPr>
            <p:ph type="sldNum" sz="quarter" idx="4"/>
          </p:nvPr>
        </p:nvSpPr>
        <p:spPr/>
        <p:txBody>
          <a:bodyPr/>
          <a:lstStyle/>
          <a:p>
            <a:fld id="{28B83BC3-069B-46AF-A4E6-C99928E1A4FA}" type="slidenum">
              <a:rPr lang="en-US" smtClean="0"/>
              <a:pPr/>
              <a:t>582</a:t>
            </a:fld>
            <a:endParaRPr lang="en-US" dirty="0"/>
          </a:p>
        </p:txBody>
      </p:sp>
    </p:spTree>
    <p:custDataLst>
      <p:tags r:id="rId1"/>
    </p:custDataLst>
    <p:extLst>
      <p:ext uri="{BB962C8B-B14F-4D97-AF65-F5344CB8AC3E}">
        <p14:creationId xmlns:p14="http://schemas.microsoft.com/office/powerpoint/2010/main" val="700466493"/>
      </p:ext>
    </p:extLst>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pic>
        <p:nvPicPr>
          <p:cNvPr id="10" name="Picture 9"/>
          <p:cNvPicPr>
            <a:picLocks noChangeAspect="1"/>
          </p:cNvPicPr>
          <p:nvPr/>
        </p:nvPicPr>
        <p:blipFill>
          <a:blip r:embed="rId4"/>
          <a:stretch>
            <a:fillRect/>
          </a:stretch>
        </p:blipFill>
        <p:spPr>
          <a:xfrm>
            <a:off x="2451100" y="1201543"/>
            <a:ext cx="6477000" cy="5294951"/>
          </a:xfrm>
          <a:prstGeom prst="rect">
            <a:avLst/>
          </a:prstGeom>
        </p:spPr>
      </p:pic>
      <p:sp>
        <p:nvSpPr>
          <p:cNvPr id="8" name="Date Placeholder 7">
            <a:extLst>
              <a:ext uri="{FF2B5EF4-FFF2-40B4-BE49-F238E27FC236}">
                <a16:creationId xmlns:a16="http://schemas.microsoft.com/office/drawing/2014/main" id="{B2F455DE-4323-44EA-BC20-59EBC3FA977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65466CF-4606-410C-A20F-D8E3D87B993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FFD04CE-4ADB-485F-A6A0-DD2881496BB7}"/>
              </a:ext>
            </a:extLst>
          </p:cNvPr>
          <p:cNvSpPr>
            <a:spLocks noGrp="1"/>
          </p:cNvSpPr>
          <p:nvPr>
            <p:ph type="sldNum" sz="quarter" idx="4"/>
          </p:nvPr>
        </p:nvSpPr>
        <p:spPr/>
        <p:txBody>
          <a:bodyPr/>
          <a:lstStyle/>
          <a:p>
            <a:fld id="{28B83BC3-069B-46AF-A4E6-C99928E1A4FA}" type="slidenum">
              <a:rPr lang="en-US" smtClean="0"/>
              <a:pPr/>
              <a:t>583</a:t>
            </a:fld>
            <a:endParaRPr lang="en-US" dirty="0"/>
          </a:p>
        </p:txBody>
      </p:sp>
    </p:spTree>
    <p:custDataLst>
      <p:tags r:id="rId1"/>
    </p:custDataLst>
    <p:extLst>
      <p:ext uri="{BB962C8B-B14F-4D97-AF65-F5344CB8AC3E}">
        <p14:creationId xmlns:p14="http://schemas.microsoft.com/office/powerpoint/2010/main" val="4241564944"/>
      </p:ext>
    </p:extLst>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Calculate the Sample Size</a:t>
            </a:r>
          </a:p>
        </p:txBody>
      </p:sp>
      <p:sp>
        <p:nvSpPr>
          <p:cNvPr id="3" name="Content Placeholder 2"/>
          <p:cNvSpPr>
            <a:spLocks noGrp="1"/>
          </p:cNvSpPr>
          <p:nvPr>
            <p:ph idx="1"/>
          </p:nvPr>
        </p:nvSpPr>
        <p:spPr>
          <a:xfrm>
            <a:off x="609600" y="1143000"/>
            <a:ext cx="3886200" cy="5486400"/>
          </a:xfrm>
        </p:spPr>
        <p:txBody>
          <a:bodyPr>
            <a:normAutofit/>
          </a:bodyPr>
          <a:lstStyle/>
          <a:p>
            <a:r>
              <a:rPr lang="en-US" dirty="0"/>
              <a:t>The sample size for each group is 49 based on the sample size calculator.</a:t>
            </a:r>
          </a:p>
          <a:p>
            <a:endParaRPr lang="en-US" dirty="0"/>
          </a:p>
          <a:p>
            <a:r>
              <a:rPr lang="en-US" dirty="0"/>
              <a:t>When the absolute value of the difference to detect decreases, the power decreases accordingly if the sample size is kept the same.</a:t>
            </a:r>
          </a:p>
        </p:txBody>
      </p:sp>
      <p:pic>
        <p:nvPicPr>
          <p:cNvPr id="4" name="Picture 3"/>
          <p:cNvPicPr>
            <a:picLocks noChangeAspect="1"/>
          </p:cNvPicPr>
          <p:nvPr/>
        </p:nvPicPr>
        <p:blipFill>
          <a:blip r:embed="rId4"/>
          <a:stretch>
            <a:fillRect/>
          </a:stretch>
        </p:blipFill>
        <p:spPr>
          <a:xfrm>
            <a:off x="4617721" y="1143000"/>
            <a:ext cx="6507479" cy="4648200"/>
          </a:xfrm>
          <a:prstGeom prst="rect">
            <a:avLst/>
          </a:prstGeom>
        </p:spPr>
      </p:pic>
      <p:sp>
        <p:nvSpPr>
          <p:cNvPr id="10" name="Date Placeholder 9">
            <a:extLst>
              <a:ext uri="{FF2B5EF4-FFF2-40B4-BE49-F238E27FC236}">
                <a16:creationId xmlns:a16="http://schemas.microsoft.com/office/drawing/2014/main" id="{2F4217E9-E18C-4DD4-88AF-D2C5C407D04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FE0073C-56B5-4F1F-BA8A-298A00FB3F9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357AE55-DBAE-4845-BD38-A23E60E5E07C}"/>
              </a:ext>
            </a:extLst>
          </p:cNvPr>
          <p:cNvSpPr>
            <a:spLocks noGrp="1"/>
          </p:cNvSpPr>
          <p:nvPr>
            <p:ph type="sldNum" sz="quarter" idx="4"/>
          </p:nvPr>
        </p:nvSpPr>
        <p:spPr/>
        <p:txBody>
          <a:bodyPr/>
          <a:lstStyle/>
          <a:p>
            <a:fld id="{28B83BC3-069B-46AF-A4E6-C99928E1A4FA}" type="slidenum">
              <a:rPr lang="en-US" smtClean="0"/>
              <a:pPr/>
              <a:t>584</a:t>
            </a:fld>
            <a:endParaRPr lang="en-US" dirty="0"/>
          </a:p>
        </p:txBody>
      </p:sp>
    </p:spTree>
    <p:custDataLst>
      <p:tags r:id="rId1"/>
    </p:custDataLst>
    <p:extLst>
      <p:ext uri="{BB962C8B-B14F-4D97-AF65-F5344CB8AC3E}">
        <p14:creationId xmlns:p14="http://schemas.microsoft.com/office/powerpoint/2010/main" val="3706431041"/>
      </p:ext>
    </p:extLst>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Calculate the Sample Size</a:t>
            </a:r>
          </a:p>
        </p:txBody>
      </p:sp>
      <p:sp>
        <p:nvSpPr>
          <p:cNvPr id="3" name="Content Placeholder 2"/>
          <p:cNvSpPr>
            <a:spLocks noGrp="1"/>
          </p:cNvSpPr>
          <p:nvPr>
            <p:ph idx="1"/>
          </p:nvPr>
        </p:nvSpPr>
        <p:spPr/>
        <p:txBody>
          <a:bodyPr/>
          <a:lstStyle/>
          <a:p>
            <a:pPr marL="342900" lvl="1">
              <a:buClr>
                <a:schemeClr val="accent1"/>
              </a:buClr>
            </a:pPr>
            <a:r>
              <a:rPr lang="en-US" sz="2400" dirty="0"/>
              <a:t>0.05 is the significance level by default.</a:t>
            </a:r>
          </a:p>
          <a:p>
            <a:pPr marL="342900" lvl="1">
              <a:buClr>
                <a:schemeClr val="accent1"/>
              </a:buClr>
            </a:pPr>
            <a:r>
              <a:rPr lang="en-US" sz="2400" dirty="0"/>
              <a:t>To customize the significance level, click on the “Options” button in the window “Power and Sample Size for 2-Sample t,” specify the significance value in the box, and click “OK.”</a:t>
            </a:r>
          </a:p>
          <a:p>
            <a:endParaRPr lang="en-US" dirty="0"/>
          </a:p>
        </p:txBody>
      </p:sp>
      <p:pic>
        <p:nvPicPr>
          <p:cNvPr id="4" name="Picture 3"/>
          <p:cNvPicPr>
            <a:picLocks noChangeAspect="1"/>
          </p:cNvPicPr>
          <p:nvPr/>
        </p:nvPicPr>
        <p:blipFill>
          <a:blip r:embed="rId4"/>
          <a:stretch>
            <a:fillRect/>
          </a:stretch>
        </p:blipFill>
        <p:spPr>
          <a:xfrm>
            <a:off x="5374591" y="2984969"/>
            <a:ext cx="5134078" cy="3393922"/>
          </a:xfrm>
          <a:prstGeom prst="rect">
            <a:avLst/>
          </a:prstGeom>
        </p:spPr>
      </p:pic>
      <p:pic>
        <p:nvPicPr>
          <p:cNvPr id="14" name="Picture 13"/>
          <p:cNvPicPr>
            <a:picLocks noChangeAspect="1"/>
          </p:cNvPicPr>
          <p:nvPr/>
        </p:nvPicPr>
        <p:blipFill>
          <a:blip r:embed="rId5"/>
          <a:stretch>
            <a:fillRect/>
          </a:stretch>
        </p:blipFill>
        <p:spPr>
          <a:xfrm>
            <a:off x="1066041" y="2984969"/>
            <a:ext cx="4161042" cy="3401655"/>
          </a:xfrm>
          <a:prstGeom prst="rect">
            <a:avLst/>
          </a:prstGeom>
        </p:spPr>
      </p:pic>
      <p:sp>
        <p:nvSpPr>
          <p:cNvPr id="15" name="Right Arrow 14"/>
          <p:cNvSpPr/>
          <p:nvPr/>
        </p:nvSpPr>
        <p:spPr>
          <a:xfrm>
            <a:off x="5113660" y="4572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2380C733-F28B-41A5-A6E1-DACB8758137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CBF3E6A-757B-4E53-8D57-136F5C031B6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BD98EED-52E8-46F7-A2C5-919784C4FE70}"/>
              </a:ext>
            </a:extLst>
          </p:cNvPr>
          <p:cNvSpPr>
            <a:spLocks noGrp="1"/>
          </p:cNvSpPr>
          <p:nvPr>
            <p:ph type="sldNum" sz="quarter" idx="4"/>
          </p:nvPr>
        </p:nvSpPr>
        <p:spPr/>
        <p:txBody>
          <a:bodyPr/>
          <a:lstStyle/>
          <a:p>
            <a:fld id="{28B83BC3-069B-46AF-A4E6-C99928E1A4FA}" type="slidenum">
              <a:rPr lang="en-US" smtClean="0"/>
              <a:pPr/>
              <a:t>585</a:t>
            </a:fld>
            <a:endParaRPr lang="en-US" dirty="0"/>
          </a:p>
        </p:txBody>
      </p:sp>
    </p:spTree>
    <p:custDataLst>
      <p:tags r:id="rId1"/>
    </p:custDataLst>
    <p:extLst>
      <p:ext uri="{BB962C8B-B14F-4D97-AF65-F5344CB8AC3E}">
        <p14:creationId xmlns:p14="http://schemas.microsoft.com/office/powerpoint/2010/main" val="1236423812"/>
      </p:ext>
    </p:extLst>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3.2.4 Central Limit Theorem</a:t>
            </a:r>
          </a:p>
        </p:txBody>
      </p:sp>
      <p:sp>
        <p:nvSpPr>
          <p:cNvPr id="8" name="Date Placeholder 7">
            <a:extLst>
              <a:ext uri="{FF2B5EF4-FFF2-40B4-BE49-F238E27FC236}">
                <a16:creationId xmlns:a16="http://schemas.microsoft.com/office/drawing/2014/main" id="{C8AAFB09-46C0-4B07-8570-3FA3C952B32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F24DC54-9ADA-453E-A674-4E26BC81EED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8E0E97E-722A-4BB9-A531-795C5628AA88}"/>
              </a:ext>
            </a:extLst>
          </p:cNvPr>
          <p:cNvSpPr>
            <a:spLocks noGrp="1"/>
          </p:cNvSpPr>
          <p:nvPr>
            <p:ph type="sldNum" sz="quarter" idx="4"/>
          </p:nvPr>
        </p:nvSpPr>
        <p:spPr/>
        <p:txBody>
          <a:bodyPr/>
          <a:lstStyle/>
          <a:p>
            <a:fld id="{28B83BC3-069B-46AF-A4E6-C99928E1A4FA}" type="slidenum">
              <a:rPr lang="en-US" smtClean="0"/>
              <a:pPr/>
              <a:t>586</a:t>
            </a:fld>
            <a:endParaRPr lang="en-US" dirty="0"/>
          </a:p>
        </p:txBody>
      </p:sp>
    </p:spTree>
    <p:custDataLst>
      <p:tags r:id="rId1"/>
    </p:custDataLst>
    <p:extLst>
      <p:ext uri="{BB962C8B-B14F-4D97-AF65-F5344CB8AC3E}">
        <p14:creationId xmlns:p14="http://schemas.microsoft.com/office/powerpoint/2010/main" val="1550889310"/>
      </p:ext>
    </p:extLst>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The </a:t>
            </a:r>
            <a:r>
              <a:rPr lang="en-US" b="1" dirty="0"/>
              <a:t>Central Limit Theorem </a:t>
            </a:r>
            <a:r>
              <a:rPr lang="en-US" dirty="0"/>
              <a:t>is one of the fundamental theorems of probability theory.</a:t>
            </a:r>
          </a:p>
          <a:p>
            <a:endParaRPr lang="en-US" dirty="0"/>
          </a:p>
          <a:p>
            <a:r>
              <a:rPr lang="en-US" dirty="0"/>
              <a:t>It states a condition under which the mean of a large number of independent and identically-distributed random variables, each of which has a finite mean and variance, would be approximately normally distributed.</a:t>
            </a:r>
          </a:p>
        </p:txBody>
      </p:sp>
      <p:sp>
        <p:nvSpPr>
          <p:cNvPr id="9" name="Date Placeholder 8">
            <a:extLst>
              <a:ext uri="{FF2B5EF4-FFF2-40B4-BE49-F238E27FC236}">
                <a16:creationId xmlns:a16="http://schemas.microsoft.com/office/drawing/2014/main" id="{927D87FB-5158-4FF9-8DAA-6AA23B51BB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3BFB2B2-115F-411E-9473-D0E3FA0939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7032BB-3C1F-455B-89CC-DB16CDE36D0D}"/>
              </a:ext>
            </a:extLst>
          </p:cNvPr>
          <p:cNvSpPr>
            <a:spLocks noGrp="1"/>
          </p:cNvSpPr>
          <p:nvPr>
            <p:ph type="sldNum" sz="quarter" idx="4"/>
          </p:nvPr>
        </p:nvSpPr>
        <p:spPr/>
        <p:txBody>
          <a:bodyPr/>
          <a:lstStyle/>
          <a:p>
            <a:fld id="{28B83BC3-069B-46AF-A4E6-C99928E1A4FA}" type="slidenum">
              <a:rPr lang="en-US" smtClean="0"/>
              <a:pPr/>
              <a:t>587</a:t>
            </a:fld>
            <a:endParaRPr lang="en-US" dirty="0"/>
          </a:p>
        </p:txBody>
      </p:sp>
    </p:spTree>
    <p:custDataLst>
      <p:tags r:id="rId1"/>
    </p:custDataLst>
    <p:extLst>
      <p:ext uri="{BB962C8B-B14F-4D97-AF65-F5344CB8AC3E}">
        <p14:creationId xmlns:p14="http://schemas.microsoft.com/office/powerpoint/2010/main" val="115990590"/>
      </p:ext>
    </p:extLst>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Central Limit Theorem?</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is a sequence of </a:t>
            </a:r>
            <a:r>
              <a:rPr lang="en-US" i="1" dirty="0"/>
              <a:t>n</a:t>
            </a:r>
            <a:r>
              <a:rPr lang="en-US" dirty="0"/>
              <a:t> i.i.d. random variables, each of which has finite mean </a:t>
            </a:r>
            <a:r>
              <a:rPr lang="el-GR" i="1" dirty="0"/>
              <a:t>μ</a:t>
            </a:r>
            <a:r>
              <a:rPr lang="en-US" dirty="0"/>
              <a:t> and variance </a:t>
            </a:r>
            <a:r>
              <a:rPr lang="el-GR" i="1" dirty="0"/>
              <a:t>σ</a:t>
            </a:r>
            <a:r>
              <a:rPr lang="en-US" i="1" baseline="30000" dirty="0"/>
              <a:t>2</a:t>
            </a:r>
            <a:r>
              <a:rPr lang="en-US" dirty="0"/>
              <a:t>, where </a:t>
            </a:r>
            <a:r>
              <a:rPr lang="el-GR" i="1" dirty="0"/>
              <a:t>σ</a:t>
            </a:r>
            <a:r>
              <a:rPr lang="en-US" i="1" baseline="30000" dirty="0"/>
              <a:t>2 </a:t>
            </a:r>
            <a:r>
              <a:rPr lang="en-US" dirty="0"/>
              <a:t>&gt; 0. </a:t>
            </a:r>
          </a:p>
          <a:p>
            <a:endParaRPr lang="en-US" dirty="0"/>
          </a:p>
          <a:p>
            <a:r>
              <a:rPr lang="en-US" dirty="0"/>
              <a:t>When </a:t>
            </a:r>
            <a:r>
              <a:rPr lang="en-US" i="1" dirty="0"/>
              <a:t>n</a:t>
            </a:r>
            <a:r>
              <a:rPr lang="en-US" dirty="0"/>
              <a:t> increases, the sample average of the </a:t>
            </a:r>
            <a:r>
              <a:rPr lang="en-US" i="1" dirty="0"/>
              <a:t>n</a:t>
            </a:r>
            <a:r>
              <a:rPr lang="en-US" dirty="0"/>
              <a:t> random variables is approximately normally distributed, with the mean equal to </a:t>
            </a:r>
            <a:r>
              <a:rPr lang="el-GR" i="1" dirty="0"/>
              <a:t>μ</a:t>
            </a:r>
            <a:r>
              <a:rPr lang="en-US" dirty="0"/>
              <a:t> and variance equal to </a:t>
            </a:r>
            <a:r>
              <a:rPr lang="el-GR" i="1" dirty="0"/>
              <a:t>σ</a:t>
            </a:r>
            <a:r>
              <a:rPr lang="en-US" i="1" baseline="30000" dirty="0"/>
              <a:t>2</a:t>
            </a:r>
            <a:r>
              <a:rPr lang="en-US" i="1" dirty="0"/>
              <a:t>/n, </a:t>
            </a:r>
            <a:r>
              <a:rPr lang="en-US" dirty="0"/>
              <a:t>regardless of the common distribution Y</a:t>
            </a:r>
            <a:r>
              <a:rPr lang="en-US" baseline="-25000" dirty="0"/>
              <a:t>i</a:t>
            </a:r>
            <a:r>
              <a:rPr lang="en-US" dirty="0"/>
              <a:t> follows where </a:t>
            </a:r>
            <a:r>
              <a:rPr lang="en-US" i="1" dirty="0"/>
              <a:t>i</a:t>
            </a:r>
            <a:r>
              <a:rPr lang="en-US" dirty="0"/>
              <a:t> = 1, 2, …, </a:t>
            </a:r>
            <a:r>
              <a:rPr lang="en-US" i="1" dirty="0"/>
              <a:t>n</a:t>
            </a:r>
            <a:r>
              <a:rPr lang="en-US" dirty="0"/>
              <a:t>.</a:t>
            </a:r>
          </a:p>
        </p:txBody>
      </p:sp>
      <p:sp>
        <p:nvSpPr>
          <p:cNvPr id="9" name="Date Placeholder 8">
            <a:extLst>
              <a:ext uri="{FF2B5EF4-FFF2-40B4-BE49-F238E27FC236}">
                <a16:creationId xmlns:a16="http://schemas.microsoft.com/office/drawing/2014/main" id="{0E918F35-6846-457E-A7CF-F531458D279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DB5E084-5322-4ADD-A261-D0203A9E61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65B5893-7CA5-40D6-9384-CA7DEAE173C8}"/>
              </a:ext>
            </a:extLst>
          </p:cNvPr>
          <p:cNvSpPr>
            <a:spLocks noGrp="1"/>
          </p:cNvSpPr>
          <p:nvPr>
            <p:ph type="sldNum" sz="quarter" idx="4"/>
          </p:nvPr>
        </p:nvSpPr>
        <p:spPr/>
        <p:txBody>
          <a:bodyPr/>
          <a:lstStyle/>
          <a:p>
            <a:fld id="{28B83BC3-069B-46AF-A4E6-C99928E1A4FA}" type="slidenum">
              <a:rPr lang="en-US" smtClean="0"/>
              <a:pPr/>
              <a:t>588</a:t>
            </a:fld>
            <a:endParaRPr lang="en-US" dirty="0"/>
          </a:p>
        </p:txBody>
      </p:sp>
    </p:spTree>
    <p:custDataLst>
      <p:tags r:id="rId1"/>
    </p:custDataLst>
    <p:extLst>
      <p:ext uri="{BB962C8B-B14F-4D97-AF65-F5344CB8AC3E}">
        <p14:creationId xmlns:p14="http://schemas.microsoft.com/office/powerpoint/2010/main" val="882744866"/>
      </p:ext>
    </p:extLst>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Independent and Identically Distributed</a:t>
            </a:r>
          </a:p>
        </p:txBody>
      </p:sp>
      <p:sp>
        <p:nvSpPr>
          <p:cNvPr id="3" name="Content Placeholder 2"/>
          <p:cNvSpPr>
            <a:spLocks noGrp="1"/>
          </p:cNvSpPr>
          <p:nvPr>
            <p:ph idx="1"/>
          </p:nvPr>
        </p:nvSpPr>
        <p:spPr/>
        <p:txBody>
          <a:bodyPr>
            <a:normAutofit/>
          </a:bodyPr>
          <a:lstStyle/>
          <a:p>
            <a:r>
              <a:rPr lang="en-US" dirty="0"/>
              <a:t>A sequence of random variables is </a:t>
            </a:r>
            <a:r>
              <a:rPr lang="en-US" b="1" dirty="0"/>
              <a:t>independent and identically distributed</a:t>
            </a:r>
            <a:r>
              <a:rPr lang="en-US" dirty="0"/>
              <a:t> (i.i.d.) if each random variable is independent of others and has the same probability distribution as others.</a:t>
            </a:r>
          </a:p>
          <a:p>
            <a:endParaRPr lang="en-US" dirty="0"/>
          </a:p>
          <a:p>
            <a:r>
              <a:rPr lang="en-US" dirty="0"/>
              <a:t>It is one of the basic assumptions in Central Limit Theorem.</a:t>
            </a:r>
          </a:p>
        </p:txBody>
      </p:sp>
      <p:sp>
        <p:nvSpPr>
          <p:cNvPr id="9" name="Date Placeholder 8">
            <a:extLst>
              <a:ext uri="{FF2B5EF4-FFF2-40B4-BE49-F238E27FC236}">
                <a16:creationId xmlns:a16="http://schemas.microsoft.com/office/drawing/2014/main" id="{F9C4860B-6C53-4FD7-B50D-55F73C645A2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09C05B-24AC-4C18-9B13-DE033BE73F0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0BC953-B2F6-4EDE-B5CC-D607FA736059}"/>
              </a:ext>
            </a:extLst>
          </p:cNvPr>
          <p:cNvSpPr>
            <a:spLocks noGrp="1"/>
          </p:cNvSpPr>
          <p:nvPr>
            <p:ph type="sldNum" sz="quarter" idx="4"/>
          </p:nvPr>
        </p:nvSpPr>
        <p:spPr/>
        <p:txBody>
          <a:bodyPr/>
          <a:lstStyle/>
          <a:p>
            <a:fld id="{28B83BC3-069B-46AF-A4E6-C99928E1A4FA}" type="slidenum">
              <a:rPr lang="en-US" smtClean="0"/>
              <a:pPr/>
              <a:t>589</a:t>
            </a:fld>
            <a:endParaRPr lang="en-US" dirty="0"/>
          </a:p>
        </p:txBody>
      </p:sp>
    </p:spTree>
    <p:custDataLst>
      <p:tags r:id="rId1"/>
    </p:custDataLst>
    <p:extLst>
      <p:ext uri="{BB962C8B-B14F-4D97-AF65-F5344CB8AC3E}">
        <p14:creationId xmlns:p14="http://schemas.microsoft.com/office/powerpoint/2010/main" val="17849497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Define Phase</a:t>
            </a:r>
          </a:p>
        </p:txBody>
      </p:sp>
      <p:sp>
        <p:nvSpPr>
          <p:cNvPr id="9"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1.1 Six Sigma Overview</a:t>
            </a:r>
          </a:p>
          <a:p>
            <a:pPr marL="114300" indent="0">
              <a:buNone/>
            </a:pPr>
            <a:r>
              <a:rPr lang="en-US" sz="1600" b="1" dirty="0">
                <a:solidFill>
                  <a:schemeClr val="bg2">
                    <a:lumMod val="50000"/>
                  </a:schemeClr>
                </a:solidFill>
              </a:rPr>
              <a:t>   </a:t>
            </a:r>
            <a:r>
              <a:rPr lang="en-US" sz="1600" dirty="0">
                <a:solidFill>
                  <a:schemeClr val="bg2">
                    <a:lumMod val="50000"/>
                  </a:schemeClr>
                </a:solidFill>
              </a:rPr>
              <a:t>1.1.1 What is Six Sigma</a:t>
            </a:r>
          </a:p>
          <a:p>
            <a:pPr marL="114300" indent="0">
              <a:buNone/>
            </a:pPr>
            <a:r>
              <a:rPr lang="en-US" sz="1600" dirty="0">
                <a:solidFill>
                  <a:schemeClr val="bg2">
                    <a:lumMod val="50000"/>
                  </a:schemeClr>
                </a:solidFill>
              </a:rPr>
              <a:t>   1.1.2 Six Sigma History</a:t>
            </a:r>
          </a:p>
          <a:p>
            <a:pPr marL="114300" indent="0">
              <a:buNone/>
            </a:pPr>
            <a:r>
              <a:rPr lang="en-US" sz="1600" dirty="0">
                <a:solidFill>
                  <a:schemeClr val="bg2">
                    <a:lumMod val="50000"/>
                  </a:schemeClr>
                </a:solidFill>
              </a:rPr>
              <a:t>   1.1.3 Six Sigma Approach Y = f(x)</a:t>
            </a:r>
          </a:p>
          <a:p>
            <a:pPr marL="114300" indent="0">
              <a:buNone/>
            </a:pPr>
            <a:r>
              <a:rPr lang="en-US" sz="1600" dirty="0">
                <a:solidFill>
                  <a:schemeClr val="bg2">
                    <a:lumMod val="50000"/>
                  </a:schemeClr>
                </a:solidFill>
              </a:rPr>
              <a:t>   1.1.4 Six Sigma Methodology</a:t>
            </a:r>
          </a:p>
          <a:p>
            <a:pPr marL="287338" indent="0">
              <a:buNone/>
            </a:pPr>
            <a:r>
              <a:rPr lang="en-US" sz="1600" dirty="0">
                <a:solidFill>
                  <a:schemeClr val="bg2">
                    <a:lumMod val="50000"/>
                  </a:schemeClr>
                </a:solidFill>
              </a:rPr>
              <a:t>1.1.5 Roles and Responsibilities</a:t>
            </a:r>
          </a:p>
          <a:p>
            <a:pPr marL="114300" indent="0">
              <a:buNone/>
            </a:pPr>
            <a:endParaRPr lang="en-US" sz="1600" b="1" u="sng" dirty="0">
              <a:solidFill>
                <a:srgbClr val="182835"/>
              </a:solidFill>
            </a:endParaRPr>
          </a:p>
          <a:p>
            <a:pPr marL="114300" indent="0">
              <a:buNone/>
            </a:pPr>
            <a:r>
              <a:rPr lang="en-US" sz="1600" b="1" dirty="0">
                <a:solidFill>
                  <a:srgbClr val="182835"/>
                </a:solidFill>
              </a:rPr>
              <a:t>1.2 Six Sigma Fundamentals</a:t>
            </a:r>
          </a:p>
          <a:p>
            <a:pPr marL="114300" indent="0">
              <a:buNone/>
            </a:pPr>
            <a:r>
              <a:rPr lang="en-US" sz="1600" dirty="0"/>
              <a:t>   1.2.1 Defining a Process</a:t>
            </a:r>
            <a:br>
              <a:rPr lang="en-US" sz="1600" dirty="0"/>
            </a:br>
            <a:r>
              <a:rPr lang="en-US" sz="1600" dirty="0"/>
              <a:t>   1.2.2 VOC &amp; CTQs</a:t>
            </a:r>
          </a:p>
          <a:p>
            <a:pPr marL="114300" indent="0">
              <a:buNone/>
            </a:pPr>
            <a:r>
              <a:rPr lang="en-US" sz="1600" dirty="0"/>
              <a:t>   1.2.3 QFD</a:t>
            </a:r>
          </a:p>
          <a:p>
            <a:pPr marL="114300" indent="0">
              <a:buNone/>
            </a:pPr>
            <a:r>
              <a:rPr lang="en-US" sz="1600" dirty="0"/>
              <a:t>   1.2.4 Cost of Poor Quality (COPQ)</a:t>
            </a:r>
          </a:p>
          <a:p>
            <a:pPr marL="114300" indent="0">
              <a:buNone/>
            </a:pPr>
            <a:r>
              <a:rPr lang="en-US" sz="1600" dirty="0"/>
              <a:t>   1.2.5 Pareto Analysis (80:20 rule)</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1.3 Lean Six Sigma Projects</a:t>
            </a:r>
          </a:p>
          <a:p>
            <a:pPr marL="114300" indent="0">
              <a:buNone/>
            </a:pPr>
            <a:r>
              <a:rPr lang="en-US" sz="1600" dirty="0">
                <a:solidFill>
                  <a:schemeClr val="bg2">
                    <a:lumMod val="50000"/>
                  </a:schemeClr>
                </a:solidFill>
              </a:rPr>
              <a:t>   1.3.1 Six Sigma Metrics</a:t>
            </a:r>
          </a:p>
          <a:p>
            <a:pPr marL="114300" indent="0">
              <a:buNone/>
            </a:pPr>
            <a:r>
              <a:rPr lang="en-US" sz="1600" dirty="0">
                <a:solidFill>
                  <a:schemeClr val="bg2">
                    <a:lumMod val="50000"/>
                  </a:schemeClr>
                </a:solidFill>
              </a:rPr>
              <a:t>   1.3.2 Business Case and Charter</a:t>
            </a:r>
          </a:p>
          <a:p>
            <a:pPr marL="114300" indent="0">
              <a:buNone/>
            </a:pPr>
            <a:r>
              <a:rPr lang="en-US" sz="1600" dirty="0">
                <a:solidFill>
                  <a:schemeClr val="bg2">
                    <a:lumMod val="50000"/>
                  </a:schemeClr>
                </a:solidFill>
              </a:rPr>
              <a:t>   1.3.3 Project Team Selection</a:t>
            </a:r>
          </a:p>
          <a:p>
            <a:pPr marL="114300" indent="0">
              <a:buNone/>
            </a:pPr>
            <a:r>
              <a:rPr lang="en-US" sz="1600" dirty="0">
                <a:solidFill>
                  <a:schemeClr val="bg2">
                    <a:lumMod val="50000"/>
                  </a:schemeClr>
                </a:solidFill>
              </a:rPr>
              <a:t>   1.3.4 Project Risk Management</a:t>
            </a:r>
          </a:p>
          <a:p>
            <a:pPr marL="114300" indent="0">
              <a:buNone/>
            </a:pPr>
            <a:r>
              <a:rPr lang="en-US" sz="1600" dirty="0">
                <a:solidFill>
                  <a:schemeClr val="bg2">
                    <a:lumMod val="50000"/>
                  </a:schemeClr>
                </a:solidFill>
              </a:rPr>
              <a:t>   1.3.5 Project Planning</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1.4 Lean Fundamentals</a:t>
            </a:r>
          </a:p>
          <a:p>
            <a:pPr marL="114300" indent="0">
              <a:buNone/>
            </a:pPr>
            <a:r>
              <a:rPr lang="en-US" sz="1600" b="1" dirty="0">
                <a:solidFill>
                  <a:schemeClr val="bg2">
                    <a:lumMod val="50000"/>
                  </a:schemeClr>
                </a:solidFill>
              </a:rPr>
              <a:t> </a:t>
            </a:r>
            <a:r>
              <a:rPr lang="en-US" sz="1600" dirty="0">
                <a:solidFill>
                  <a:schemeClr val="bg2">
                    <a:lumMod val="50000"/>
                  </a:schemeClr>
                </a:solidFill>
              </a:rPr>
              <a:t>   1.4.1 Lean and Six Sigma</a:t>
            </a:r>
          </a:p>
          <a:p>
            <a:pPr marL="114300" indent="0">
              <a:buNone/>
            </a:pPr>
            <a:r>
              <a:rPr lang="en-US" sz="1600" dirty="0">
                <a:solidFill>
                  <a:schemeClr val="bg2">
                    <a:lumMod val="50000"/>
                  </a:schemeClr>
                </a:solidFill>
              </a:rPr>
              <a:t>    1.4.2 History of Lean</a:t>
            </a:r>
          </a:p>
          <a:p>
            <a:pPr marL="114300" indent="0">
              <a:buNone/>
            </a:pPr>
            <a:r>
              <a:rPr lang="en-US" sz="1600" dirty="0">
                <a:solidFill>
                  <a:schemeClr val="bg2">
                    <a:lumMod val="50000"/>
                  </a:schemeClr>
                </a:solidFill>
              </a:rPr>
              <a:t>    1.4.3 The Seven Deadly </a:t>
            </a:r>
            <a:r>
              <a:rPr lang="en-US" sz="1600" dirty="0" err="1">
                <a:solidFill>
                  <a:schemeClr val="bg2">
                    <a:lumMod val="50000"/>
                  </a:schemeClr>
                </a:solidFill>
              </a:rPr>
              <a:t>Muda</a:t>
            </a:r>
            <a:endParaRPr lang="en-US" sz="1600" dirty="0">
              <a:solidFill>
                <a:schemeClr val="bg2">
                  <a:lumMod val="50000"/>
                </a:schemeClr>
              </a:solidFill>
            </a:endParaRPr>
          </a:p>
          <a:p>
            <a:pPr marL="114300" indent="0">
              <a:buNone/>
            </a:pPr>
            <a:r>
              <a:rPr lang="en-US" sz="1600" dirty="0">
                <a:solidFill>
                  <a:schemeClr val="bg2">
                    <a:lumMod val="50000"/>
                  </a:schemeClr>
                </a:solidFill>
              </a:rPr>
              <a:t>    1.4.4 Five-S (5S)</a:t>
            </a:r>
          </a:p>
        </p:txBody>
      </p:sp>
      <p:sp>
        <p:nvSpPr>
          <p:cNvPr id="6" name="Date Placeholder 5">
            <a:extLst>
              <a:ext uri="{FF2B5EF4-FFF2-40B4-BE49-F238E27FC236}">
                <a16:creationId xmlns:a16="http://schemas.microsoft.com/office/drawing/2014/main" id="{D8CAD773-EE81-4152-831A-D7F1C73888E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922F898-FFAB-4B95-873A-EA848340CFF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78FC1E-0BFA-4BD0-BC06-AC0539D2A4C4}"/>
              </a:ext>
            </a:extLst>
          </p:cNvPr>
          <p:cNvSpPr>
            <a:spLocks noGrp="1"/>
          </p:cNvSpPr>
          <p:nvPr>
            <p:ph type="sldNum" sz="quarter" idx="4"/>
          </p:nvPr>
        </p:nvSpPr>
        <p:spPr/>
        <p:txBody>
          <a:bodyPr/>
          <a:lstStyle/>
          <a:p>
            <a:fld id="{28B83BC3-069B-46AF-A4E6-C99928E1A4FA}" type="slidenum">
              <a:rPr lang="en-US" smtClean="0"/>
              <a:pPr/>
              <a:t>59</a:t>
            </a:fld>
            <a:endParaRPr lang="en-US" dirty="0"/>
          </a:p>
        </p:txBody>
      </p:sp>
    </p:spTree>
    <p:custDataLst>
      <p:tags r:id="rId1"/>
    </p:custDataLst>
    <p:extLst>
      <p:ext uri="{BB962C8B-B14F-4D97-AF65-F5344CB8AC3E}">
        <p14:creationId xmlns:p14="http://schemas.microsoft.com/office/powerpoint/2010/main" val="3302714271"/>
      </p:ext>
    </p:extLst>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chael\Downloads\iStock_000006711860X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354" y="2057400"/>
            <a:ext cx="3014246" cy="35734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Central Limit Theorem Example</a:t>
            </a:r>
          </a:p>
        </p:txBody>
      </p:sp>
      <p:sp>
        <p:nvSpPr>
          <p:cNvPr id="3" name="Content Placeholder 2"/>
          <p:cNvSpPr>
            <a:spLocks noGrp="1"/>
          </p:cNvSpPr>
          <p:nvPr>
            <p:ph idx="1"/>
          </p:nvPr>
        </p:nvSpPr>
        <p:spPr>
          <a:xfrm>
            <a:off x="3657600" y="1143000"/>
            <a:ext cx="7394448" cy="5486400"/>
          </a:xfrm>
        </p:spPr>
        <p:txBody>
          <a:bodyPr/>
          <a:lstStyle/>
          <a:p>
            <a:r>
              <a:rPr lang="en-US" dirty="0"/>
              <a:t>Let us assume we have10 fair die at hand. </a:t>
            </a:r>
          </a:p>
          <a:p>
            <a:endParaRPr lang="en-US" dirty="0"/>
          </a:p>
          <a:p>
            <a:r>
              <a:rPr lang="en-US" dirty="0"/>
              <a:t>Each time we roll all 10 die together we record the average of the 10 die.</a:t>
            </a:r>
          </a:p>
          <a:p>
            <a:endParaRPr lang="en-US" dirty="0"/>
          </a:p>
          <a:p>
            <a:r>
              <a:rPr lang="en-US" dirty="0"/>
              <a:t>We repeat rolling the die 50 times until we will have 50 data points.</a:t>
            </a:r>
          </a:p>
          <a:p>
            <a:endParaRPr lang="en-US" dirty="0"/>
          </a:p>
          <a:p>
            <a:r>
              <a:rPr lang="en-US" dirty="0"/>
              <a:t>Upon doing so, we will discover that the probability distribution of the sample average approximates the normal distribution even though a single roll of a fair die follows a discrete uniform distribution.</a:t>
            </a:r>
          </a:p>
          <a:p>
            <a:endParaRPr lang="en-US" dirty="0"/>
          </a:p>
        </p:txBody>
      </p:sp>
      <p:sp>
        <p:nvSpPr>
          <p:cNvPr id="8" name="Date Placeholder 7">
            <a:extLst>
              <a:ext uri="{FF2B5EF4-FFF2-40B4-BE49-F238E27FC236}">
                <a16:creationId xmlns:a16="http://schemas.microsoft.com/office/drawing/2014/main" id="{8D518E28-1E31-41DB-8B6E-F5EF278A6C0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D501C3B-6D3F-468B-B559-B91E863014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B024580-E2E2-4015-BACE-1A6369064314}"/>
              </a:ext>
            </a:extLst>
          </p:cNvPr>
          <p:cNvSpPr>
            <a:spLocks noGrp="1"/>
          </p:cNvSpPr>
          <p:nvPr>
            <p:ph type="sldNum" sz="quarter" idx="4"/>
          </p:nvPr>
        </p:nvSpPr>
        <p:spPr/>
        <p:txBody>
          <a:bodyPr/>
          <a:lstStyle/>
          <a:p>
            <a:fld id="{28B83BC3-069B-46AF-A4E6-C99928E1A4FA}" type="slidenum">
              <a:rPr lang="en-US" smtClean="0"/>
              <a:pPr/>
              <a:t>590</a:t>
            </a:fld>
            <a:endParaRPr lang="en-US" dirty="0"/>
          </a:p>
        </p:txBody>
      </p:sp>
    </p:spTree>
    <p:custDataLst>
      <p:tags r:id="rId1"/>
    </p:custDataLst>
    <p:extLst>
      <p:ext uri="{BB962C8B-B14F-4D97-AF65-F5344CB8AC3E}">
        <p14:creationId xmlns:p14="http://schemas.microsoft.com/office/powerpoint/2010/main" val="1478085315"/>
      </p:ext>
    </p:extLst>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Explained in Formulas </a:t>
            </a:r>
          </a:p>
        </p:txBody>
      </p:sp>
      <p:sp>
        <p:nvSpPr>
          <p:cNvPr id="3" name="Content Placeholder 2"/>
          <p:cNvSpPr>
            <a:spLocks noGrp="1"/>
          </p:cNvSpPr>
          <p:nvPr>
            <p:ph idx="1"/>
          </p:nvPr>
        </p:nvSpPr>
        <p:spPr/>
        <p:txBody>
          <a:bodyPr>
            <a:normAutofit/>
          </a:bodyPr>
          <a:lstStyle/>
          <a:p>
            <a:r>
              <a:rPr lang="en-US" dirty="0"/>
              <a:t>Let us assume Y</a:t>
            </a:r>
            <a:r>
              <a:rPr lang="en-US" baseline="-25000" dirty="0"/>
              <a:t>1</a:t>
            </a:r>
            <a:r>
              <a:rPr lang="en-US" dirty="0"/>
              <a:t>, Y</a:t>
            </a:r>
            <a:r>
              <a:rPr lang="en-US" baseline="-25000" dirty="0"/>
              <a:t>2</a:t>
            </a:r>
            <a:r>
              <a:rPr lang="en-US" dirty="0"/>
              <a:t>, …, Y</a:t>
            </a:r>
            <a:r>
              <a:rPr lang="en-US" baseline="-25000" dirty="0"/>
              <a:t>n </a:t>
            </a:r>
            <a:r>
              <a:rPr lang="en-US" dirty="0"/>
              <a:t>are i.i.d. random variables with		</a:t>
            </a:r>
          </a:p>
          <a:p>
            <a:endParaRPr lang="en-US" dirty="0"/>
          </a:p>
          <a:p>
            <a:endParaRPr lang="en-US" dirty="0"/>
          </a:p>
          <a:p>
            <a:endParaRPr lang="en-US" dirty="0"/>
          </a:p>
          <a:p>
            <a:pPr>
              <a:buNone/>
            </a:pPr>
            <a:r>
              <a:rPr lang="en-US" dirty="0"/>
              <a:t>	</a:t>
            </a:r>
          </a:p>
          <a:p>
            <a:pPr>
              <a:buNone/>
            </a:pPr>
            <a:r>
              <a:rPr lang="en-US" dirty="0"/>
              <a:t>    As		 , the distribution of       becomes approximately normally distributed with		 			</a:t>
            </a:r>
          </a:p>
        </p:txBody>
      </p:sp>
      <p:grpSp>
        <p:nvGrpSpPr>
          <p:cNvPr id="15" name="Group 14"/>
          <p:cNvGrpSpPr/>
          <p:nvPr/>
        </p:nvGrpSpPr>
        <p:grpSpPr>
          <a:xfrm>
            <a:off x="2362200" y="2095500"/>
            <a:ext cx="4648200" cy="1104900"/>
            <a:chOff x="838200" y="2247900"/>
            <a:chExt cx="4648200" cy="1104900"/>
          </a:xfrm>
        </p:grpSpPr>
        <p:graphicFrame>
          <p:nvGraphicFramePr>
            <p:cNvPr id="5" name="Object 4"/>
            <p:cNvGraphicFramePr>
              <a:graphicFrameLocks noChangeAspect="1"/>
            </p:cNvGraphicFramePr>
            <p:nvPr/>
          </p:nvGraphicFramePr>
          <p:xfrm>
            <a:off x="838200" y="2247900"/>
            <a:ext cx="1430867" cy="495300"/>
          </p:xfrm>
          <a:graphic>
            <a:graphicData uri="http://schemas.openxmlformats.org/presentationml/2006/ole">
              <mc:AlternateContent xmlns:mc="http://schemas.openxmlformats.org/markup-compatibility/2006">
                <mc:Choice xmlns:v="urn:schemas-microsoft-com:vml" Requires="v">
                  <p:oleObj name="Equation" r:id="rId4" imgW="660400" imgH="228600" progId="Equation.3">
                    <p:embed/>
                  </p:oleObj>
                </mc:Choice>
                <mc:Fallback>
                  <p:oleObj name="Equation" r:id="rId4" imgW="660400" imgH="228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247900"/>
                          <a:ext cx="143086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nvGraphicFramePr>
          <p:xfrm>
            <a:off x="838200" y="2830643"/>
            <a:ext cx="1676400" cy="522157"/>
          </p:xfrm>
          <a:graphic>
            <a:graphicData uri="http://schemas.openxmlformats.org/presentationml/2006/ole">
              <mc:AlternateContent xmlns:mc="http://schemas.openxmlformats.org/markup-compatibility/2006">
                <mc:Choice xmlns:v="urn:schemas-microsoft-com:vml" Requires="v">
                  <p:oleObj name="Equation" r:id="rId6" imgW="774364" imgH="241195" progId="Equation.3">
                    <p:embed/>
                  </p:oleObj>
                </mc:Choice>
                <mc:Fallback>
                  <p:oleObj name="Equation" r:id="rId6" imgW="774364" imgH="241195"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2830643"/>
                          <a:ext cx="1676400" cy="5221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743200" y="2310884"/>
              <a:ext cx="813043" cy="369332"/>
            </a:xfrm>
            <a:prstGeom prst="rect">
              <a:avLst/>
            </a:prstGeom>
            <a:noFill/>
          </p:spPr>
          <p:txBody>
            <a:bodyPr wrap="none" rtlCol="0">
              <a:spAutoFit/>
            </a:bodyPr>
            <a:lstStyle/>
            <a:p>
              <a:r>
                <a:rPr lang="en-US" dirty="0"/>
                <a:t>where</a:t>
              </a:r>
            </a:p>
          </p:txBody>
        </p:sp>
        <p:sp>
          <p:nvSpPr>
            <p:cNvPr id="8" name="TextBox 7"/>
            <p:cNvSpPr txBox="1"/>
            <p:nvPr/>
          </p:nvSpPr>
          <p:spPr>
            <a:xfrm>
              <a:off x="2743200" y="2907055"/>
              <a:ext cx="813043" cy="369332"/>
            </a:xfrm>
            <a:prstGeom prst="rect">
              <a:avLst/>
            </a:prstGeom>
            <a:noFill/>
          </p:spPr>
          <p:txBody>
            <a:bodyPr wrap="none" rtlCol="0">
              <a:spAutoFit/>
            </a:bodyPr>
            <a:lstStyle/>
            <a:p>
              <a:r>
                <a:rPr lang="en-US" dirty="0"/>
                <a:t>where</a:t>
              </a:r>
            </a:p>
          </p:txBody>
        </p:sp>
        <p:graphicFrame>
          <p:nvGraphicFramePr>
            <p:cNvPr id="66564" name="Object 4"/>
            <p:cNvGraphicFramePr>
              <a:graphicFrameLocks noChangeAspect="1"/>
            </p:cNvGraphicFramePr>
            <p:nvPr/>
          </p:nvGraphicFramePr>
          <p:xfrm>
            <a:off x="3643313" y="2262188"/>
            <a:ext cx="1843087" cy="466725"/>
          </p:xfrm>
          <a:graphic>
            <a:graphicData uri="http://schemas.openxmlformats.org/presentationml/2006/ole">
              <mc:AlternateContent xmlns:mc="http://schemas.openxmlformats.org/markup-compatibility/2006">
                <mc:Choice xmlns:v="urn:schemas-microsoft-com:vml" Requires="v">
                  <p:oleObj name="Equation" r:id="rId8" imgW="850531" imgH="215806" progId="Equation.3">
                    <p:embed/>
                  </p:oleObj>
                </mc:Choice>
                <mc:Fallback>
                  <p:oleObj name="Equation" r:id="rId8" imgW="850531" imgH="215806" progId="Equation.3">
                    <p:embed/>
                    <p:pic>
                      <p:nvPicPr>
                        <p:cNvPr id="6656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43313" y="2262188"/>
                          <a:ext cx="1843087" cy="466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3643313" y="2844071"/>
            <a:ext cx="1511300" cy="495300"/>
          </p:xfrm>
          <a:graphic>
            <a:graphicData uri="http://schemas.openxmlformats.org/presentationml/2006/ole">
              <mc:AlternateContent xmlns:mc="http://schemas.openxmlformats.org/markup-compatibility/2006">
                <mc:Choice xmlns:v="urn:schemas-microsoft-com:vml" Requires="v">
                  <p:oleObj name="Equation" r:id="rId10" imgW="698500" imgH="228600" progId="Equation.3">
                    <p:embed/>
                  </p:oleObj>
                </mc:Choice>
                <mc:Fallback>
                  <p:oleObj name="Equation" r:id="rId10" imgW="698500" imgH="228600" progId="Equation.3">
                    <p:embed/>
                    <p:pic>
                      <p:nvPicPr>
                        <p:cNvPr id="6656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3313" y="2844071"/>
                          <a:ext cx="15113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1" name="Object 10"/>
          <p:cNvGraphicFramePr>
            <a:graphicFrameLocks noChangeAspect="1"/>
          </p:cNvGraphicFramePr>
          <p:nvPr>
            <p:extLst>
              <p:ext uri="{D42A27DB-BD31-4B8C-83A1-F6EECF244321}">
                <p14:modId xmlns:p14="http://schemas.microsoft.com/office/powerpoint/2010/main" val="2028949081"/>
              </p:ext>
            </p:extLst>
          </p:nvPr>
        </p:nvGraphicFramePr>
        <p:xfrm>
          <a:off x="1524000" y="3801956"/>
          <a:ext cx="1066800" cy="355600"/>
        </p:xfrm>
        <a:graphic>
          <a:graphicData uri="http://schemas.openxmlformats.org/presentationml/2006/ole">
            <mc:AlternateContent xmlns:mc="http://schemas.openxmlformats.org/markup-compatibility/2006">
              <mc:Choice xmlns:v="urn:schemas-microsoft-com:vml" Requires="v">
                <p:oleObj name="Equation" r:id="rId12" imgW="444307" imgH="139639" progId="Equation.3">
                  <p:embed/>
                </p:oleObj>
              </mc:Choice>
              <mc:Fallback>
                <p:oleObj name="Equation" r:id="rId12" imgW="444307" imgH="139639" progId="Equation.3">
                  <p:embed/>
                  <p:pic>
                    <p:nvPicPr>
                      <p:cNvPr id="11"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24000" y="3801956"/>
                        <a:ext cx="1066800" cy="355600"/>
                      </a:xfrm>
                      <a:prstGeom prst="rect">
                        <a:avLst/>
                      </a:prstGeom>
                      <a:noFill/>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604970731"/>
              </p:ext>
            </p:extLst>
          </p:nvPr>
        </p:nvGraphicFramePr>
        <p:xfrm>
          <a:off x="5205413" y="3675856"/>
          <a:ext cx="457200" cy="420687"/>
        </p:xfrm>
        <a:graphic>
          <a:graphicData uri="http://schemas.openxmlformats.org/presentationml/2006/ole">
            <mc:AlternateContent xmlns:mc="http://schemas.openxmlformats.org/markup-compatibility/2006">
              <mc:Choice xmlns:v="urn:schemas-microsoft-com:vml" Requires="v">
                <p:oleObj name="Equation" r:id="rId14" imgW="139639" imgH="203112" progId="Equation.3">
                  <p:embed/>
                </p:oleObj>
              </mc:Choice>
              <mc:Fallback>
                <p:oleObj name="Equation" r:id="rId14" imgW="139639" imgH="203112" progId="Equation.3">
                  <p:embed/>
                  <p:pic>
                    <p:nvPicPr>
                      <p:cNvPr id="12" name="Object 1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05413" y="3675856"/>
                        <a:ext cx="457200"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362200" y="4741863"/>
            <a:ext cx="2417762" cy="1354137"/>
            <a:chOff x="838200" y="4505325"/>
            <a:chExt cx="2417762" cy="1354137"/>
          </a:xfrm>
        </p:grpSpPr>
        <p:graphicFrame>
          <p:nvGraphicFramePr>
            <p:cNvPr id="66568" name="Object 8"/>
            <p:cNvGraphicFramePr>
              <a:graphicFrameLocks noChangeAspect="1"/>
            </p:cNvGraphicFramePr>
            <p:nvPr/>
          </p:nvGraphicFramePr>
          <p:xfrm>
            <a:off x="838200" y="4505325"/>
            <a:ext cx="1374775" cy="523875"/>
          </p:xfrm>
          <a:graphic>
            <a:graphicData uri="http://schemas.openxmlformats.org/presentationml/2006/ole">
              <mc:AlternateContent xmlns:mc="http://schemas.openxmlformats.org/markup-compatibility/2006">
                <mc:Choice xmlns:v="urn:schemas-microsoft-com:vml" Requires="v">
                  <p:oleObj name="Equation" r:id="rId16" imgW="634725" imgH="241195" progId="Equation.3">
                    <p:embed/>
                  </p:oleObj>
                </mc:Choice>
                <mc:Fallback>
                  <p:oleObj name="Equation" r:id="rId16" imgW="634725" imgH="241195" progId="Equation.3">
                    <p:embed/>
                    <p:pic>
                      <p:nvPicPr>
                        <p:cNvPr id="66568" name="Object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38200" y="4505325"/>
                          <a:ext cx="1374775"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9" name="Object 9"/>
            <p:cNvGraphicFramePr>
              <a:graphicFrameLocks noChangeAspect="1"/>
            </p:cNvGraphicFramePr>
            <p:nvPr/>
          </p:nvGraphicFramePr>
          <p:xfrm>
            <a:off x="838200" y="4953000"/>
            <a:ext cx="2417762" cy="906462"/>
          </p:xfrm>
          <a:graphic>
            <a:graphicData uri="http://schemas.openxmlformats.org/presentationml/2006/ole">
              <mc:AlternateContent xmlns:mc="http://schemas.openxmlformats.org/markup-compatibility/2006">
                <mc:Choice xmlns:v="urn:schemas-microsoft-com:vml" Requires="v">
                  <p:oleObj name="Equation" r:id="rId18" imgW="1117600" imgH="419100" progId="Equation.3">
                    <p:embed/>
                  </p:oleObj>
                </mc:Choice>
                <mc:Fallback>
                  <p:oleObj name="Equation" r:id="rId18" imgW="1117600" imgH="419100" progId="Equation.3">
                    <p:embed/>
                    <p:pic>
                      <p:nvPicPr>
                        <p:cNvPr id="66569" name="Object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 y="4953000"/>
                          <a:ext cx="2417762" cy="9064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Date Placeholder 16">
            <a:extLst>
              <a:ext uri="{FF2B5EF4-FFF2-40B4-BE49-F238E27FC236}">
                <a16:creationId xmlns:a16="http://schemas.microsoft.com/office/drawing/2014/main" id="{3FCC242D-22AE-4C9F-B427-8302997EF3ED}"/>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582D8734-9046-4AF2-8253-718DCEB19D7E}"/>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EEB7E430-5297-412B-B85F-FA5E36A65149}"/>
              </a:ext>
            </a:extLst>
          </p:cNvPr>
          <p:cNvSpPr>
            <a:spLocks noGrp="1"/>
          </p:cNvSpPr>
          <p:nvPr>
            <p:ph type="sldNum" sz="quarter" idx="4"/>
          </p:nvPr>
        </p:nvSpPr>
        <p:spPr/>
        <p:txBody>
          <a:bodyPr/>
          <a:lstStyle/>
          <a:p>
            <a:fld id="{28B83BC3-069B-46AF-A4E6-C99928E1A4FA}" type="slidenum">
              <a:rPr lang="en-US" smtClean="0"/>
              <a:pPr/>
              <a:t>591</a:t>
            </a:fld>
            <a:endParaRPr lang="en-US" dirty="0"/>
          </a:p>
        </p:txBody>
      </p:sp>
    </p:spTree>
    <p:custDataLst>
      <p:tags r:id="rId1"/>
    </p:custDataLst>
    <p:extLst>
      <p:ext uri="{BB962C8B-B14F-4D97-AF65-F5344CB8AC3E}">
        <p14:creationId xmlns:p14="http://schemas.microsoft.com/office/powerpoint/2010/main" val="1019693926"/>
      </p:ext>
    </p:extLst>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the sample mean to estimate the population mean.</a:t>
            </a:r>
          </a:p>
          <a:p>
            <a:endParaRPr lang="en-US" dirty="0"/>
          </a:p>
          <a:p>
            <a:r>
              <a:rPr lang="en-US" dirty="0"/>
              <a:t>If the assumptions of Central Limit Theorem are met, </a:t>
            </a:r>
          </a:p>
          <a:p>
            <a:endParaRPr lang="en-US" dirty="0"/>
          </a:p>
        </p:txBody>
      </p:sp>
      <p:grpSp>
        <p:nvGrpSpPr>
          <p:cNvPr id="8" name="Group 7"/>
          <p:cNvGrpSpPr/>
          <p:nvPr/>
        </p:nvGrpSpPr>
        <p:grpSpPr>
          <a:xfrm>
            <a:off x="2897124" y="3429000"/>
            <a:ext cx="5638800" cy="584200"/>
            <a:chOff x="2590800" y="3962400"/>
            <a:chExt cx="4676775" cy="584200"/>
          </a:xfrm>
        </p:grpSpPr>
        <p:graphicFrame>
          <p:nvGraphicFramePr>
            <p:cNvPr id="5" name="Object 4"/>
            <p:cNvGraphicFramePr>
              <a:graphicFrameLocks noChangeAspect="1"/>
            </p:cNvGraphicFramePr>
            <p:nvPr>
              <p:extLst>
                <p:ext uri="{D42A27DB-BD31-4B8C-83A1-F6EECF244321}">
                  <p14:modId xmlns:p14="http://schemas.microsoft.com/office/powerpoint/2010/main" val="2059842306"/>
                </p:ext>
              </p:extLst>
            </p:nvPr>
          </p:nvGraphicFramePr>
          <p:xfrm>
            <a:off x="2590800" y="3962400"/>
            <a:ext cx="1927860" cy="584200"/>
          </p:xfrm>
          <a:graphic>
            <a:graphicData uri="http://schemas.openxmlformats.org/presentationml/2006/ole">
              <mc:AlternateContent xmlns:mc="http://schemas.openxmlformats.org/markup-compatibility/2006">
                <mc:Choice xmlns:v="urn:schemas-microsoft-com:vml" Requires="v">
                  <p:oleObj name="Equation" r:id="rId4" imgW="837836" imgH="253890" progId="Equation.3">
                    <p:embed/>
                  </p:oleObj>
                </mc:Choice>
                <mc:Fallback>
                  <p:oleObj name="Equation" r:id="rId4" imgW="837836"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3962400"/>
                          <a:ext cx="1927860"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688944" y="4023668"/>
              <a:ext cx="849827" cy="461665"/>
            </a:xfrm>
            <a:prstGeom prst="rect">
              <a:avLst/>
            </a:prstGeom>
            <a:noFill/>
          </p:spPr>
          <p:txBody>
            <a:bodyPr wrap="none" rtlCol="0">
              <a:spAutoFit/>
            </a:bodyPr>
            <a:lstStyle/>
            <a:p>
              <a:r>
                <a:rPr lang="en-US" sz="2400"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3762051960"/>
                </p:ext>
              </p:extLst>
            </p:nvPr>
          </p:nvGraphicFramePr>
          <p:xfrm>
            <a:off x="5638800" y="4013200"/>
            <a:ext cx="1628775" cy="482600"/>
          </p:xfrm>
          <a:graphic>
            <a:graphicData uri="http://schemas.openxmlformats.org/presentationml/2006/ole">
              <mc:AlternateContent xmlns:mc="http://schemas.openxmlformats.org/markup-compatibility/2006">
                <mc:Choice xmlns:v="urn:schemas-microsoft-com:vml" Requires="v">
                  <p:oleObj name="Equation" r:id="rId6" imgW="685800" imgH="203200" progId="Equation.3">
                    <p:embed/>
                  </p:oleObj>
                </mc:Choice>
                <mc:Fallback>
                  <p:oleObj name="Equation" r:id="rId6" imgW="685800" imgH="203200"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4013200"/>
                          <a:ext cx="1628775"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Date Placeholder 12">
            <a:extLst>
              <a:ext uri="{FF2B5EF4-FFF2-40B4-BE49-F238E27FC236}">
                <a16:creationId xmlns:a16="http://schemas.microsoft.com/office/drawing/2014/main" id="{C4611783-BC80-4F92-AC31-572E9AB629F7}"/>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5DAFD8B7-530D-49D6-82BF-D2DDFD9DF130}"/>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3F603C0F-2019-42BB-BA06-B24CAF33BD51}"/>
              </a:ext>
            </a:extLst>
          </p:cNvPr>
          <p:cNvSpPr>
            <a:spLocks noGrp="1"/>
          </p:cNvSpPr>
          <p:nvPr>
            <p:ph type="sldNum" sz="quarter" idx="4"/>
          </p:nvPr>
        </p:nvSpPr>
        <p:spPr/>
        <p:txBody>
          <a:bodyPr/>
          <a:lstStyle/>
          <a:p>
            <a:fld id="{28B83BC3-069B-46AF-A4E6-C99928E1A4FA}" type="slidenum">
              <a:rPr lang="en-US" smtClean="0"/>
              <a:pPr/>
              <a:t>592</a:t>
            </a:fld>
            <a:endParaRPr lang="en-US" dirty="0"/>
          </a:p>
        </p:txBody>
      </p:sp>
    </p:spTree>
    <p:custDataLst>
      <p:tags r:id="rId1"/>
    </p:custDataLst>
    <p:extLst>
      <p:ext uri="{BB962C8B-B14F-4D97-AF65-F5344CB8AC3E}">
        <p14:creationId xmlns:p14="http://schemas.microsoft.com/office/powerpoint/2010/main" val="3833315023"/>
      </p:ext>
    </p:extLst>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a:bodyPr>
          <a:lstStyle/>
          <a:p>
            <a:r>
              <a:rPr lang="en-US" dirty="0"/>
              <a:t>Use standard error of the mean to measure the standard deviation of the sample mean estimate of a population mean. </a:t>
            </a:r>
          </a:p>
          <a:p>
            <a:endParaRPr lang="en-US" dirty="0"/>
          </a:p>
          <a:p>
            <a:endParaRPr lang="en-US" dirty="0"/>
          </a:p>
          <a:p>
            <a:endParaRPr lang="en-US" dirty="0"/>
          </a:p>
          <a:p>
            <a:endParaRPr lang="en-US" dirty="0"/>
          </a:p>
          <a:p>
            <a:r>
              <a:rPr lang="en-US" dirty="0"/>
              <a:t>Standard deviation of the population mean</a:t>
            </a:r>
          </a:p>
          <a:p>
            <a:endParaRPr lang="en-US" dirty="0"/>
          </a:p>
        </p:txBody>
      </p:sp>
      <p:graphicFrame>
        <p:nvGraphicFramePr>
          <p:cNvPr id="5" name="Object 4"/>
          <p:cNvGraphicFramePr>
            <a:graphicFrameLocks noChangeAspect="1"/>
          </p:cNvGraphicFramePr>
          <p:nvPr/>
        </p:nvGraphicFramePr>
        <p:xfrm>
          <a:off x="6038850" y="3321050"/>
          <a:ext cx="114300" cy="215900"/>
        </p:xfrm>
        <a:graphic>
          <a:graphicData uri="http://schemas.openxmlformats.org/presentationml/2006/ole">
            <mc:AlternateContent xmlns:mc="http://schemas.openxmlformats.org/markup-compatibility/2006">
              <mc:Choice xmlns:v="urn:schemas-microsoft-com:vml" Requires="v">
                <p:oleObj name="Equation" r:id="rId4" imgW="114151" imgH="215619" progId="Equation.3">
                  <p:embed/>
                </p:oleObj>
              </mc:Choice>
              <mc:Fallback>
                <p:oleObj name="Equation" r:id="rId4" imgW="114151" imgH="21561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033227517"/>
              </p:ext>
            </p:extLst>
          </p:nvPr>
        </p:nvGraphicFramePr>
        <p:xfrm>
          <a:off x="2402542" y="2035755"/>
          <a:ext cx="1473200" cy="934915"/>
        </p:xfrm>
        <a:graphic>
          <a:graphicData uri="http://schemas.openxmlformats.org/presentationml/2006/ole">
            <mc:AlternateContent xmlns:mc="http://schemas.openxmlformats.org/markup-compatibility/2006">
              <mc:Choice xmlns:v="urn:schemas-microsoft-com:vml" Requires="v">
                <p:oleObj name="Equation" r:id="rId6" imgW="660400" imgH="419100" progId="Equation.3">
                  <p:embed/>
                </p:oleObj>
              </mc:Choice>
              <mc:Fallback>
                <p:oleObj name="Equation" r:id="rId6" imgW="660400" imgH="4191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2542" y="2035755"/>
                        <a:ext cx="1473200" cy="934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1429512" y="3079282"/>
            <a:ext cx="8574024" cy="400110"/>
          </a:xfrm>
          <a:prstGeom prst="rect">
            <a:avLst/>
          </a:prstGeom>
          <a:noFill/>
        </p:spPr>
        <p:txBody>
          <a:bodyPr wrap="square" rtlCol="0">
            <a:spAutoFit/>
          </a:bodyPr>
          <a:lstStyle/>
          <a:p>
            <a:r>
              <a:rPr lang="en-US" sz="2000" dirty="0"/>
              <a:t>where </a:t>
            </a:r>
            <a:r>
              <a:rPr lang="en-US" sz="2000" i="1" dirty="0"/>
              <a:t>s</a:t>
            </a:r>
            <a:r>
              <a:rPr lang="en-US" sz="2000" dirty="0"/>
              <a:t> is the standard deviation of the sample and </a:t>
            </a:r>
            <a:r>
              <a:rPr lang="en-US" sz="2000" i="1" dirty="0"/>
              <a:t>n</a:t>
            </a:r>
            <a:r>
              <a:rPr lang="en-US" sz="2000" dirty="0"/>
              <a:t> is the sample size.</a:t>
            </a:r>
          </a:p>
        </p:txBody>
      </p:sp>
      <p:graphicFrame>
        <p:nvGraphicFramePr>
          <p:cNvPr id="68612" name="Object 4"/>
          <p:cNvGraphicFramePr>
            <a:graphicFrameLocks noChangeAspect="1"/>
          </p:cNvGraphicFramePr>
          <p:nvPr>
            <p:extLst>
              <p:ext uri="{D42A27DB-BD31-4B8C-83A1-F6EECF244321}">
                <p14:modId xmlns:p14="http://schemas.microsoft.com/office/powerpoint/2010/main" val="4147636353"/>
              </p:ext>
            </p:extLst>
          </p:nvPr>
        </p:nvGraphicFramePr>
        <p:xfrm>
          <a:off x="2429436" y="4572000"/>
          <a:ext cx="1501775" cy="935038"/>
        </p:xfrm>
        <a:graphic>
          <a:graphicData uri="http://schemas.openxmlformats.org/presentationml/2006/ole">
            <mc:AlternateContent xmlns:mc="http://schemas.openxmlformats.org/markup-compatibility/2006">
              <mc:Choice xmlns:v="urn:schemas-microsoft-com:vml" Requires="v">
                <p:oleObj name="Equation" r:id="rId8" imgW="672808" imgH="418918" progId="Equation.3">
                  <p:embed/>
                </p:oleObj>
              </mc:Choice>
              <mc:Fallback>
                <p:oleObj name="Equation" r:id="rId8" imgW="672808" imgH="418918" progId="Equation.3">
                  <p:embed/>
                  <p:pic>
                    <p:nvPicPr>
                      <p:cNvPr id="68612"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29436" y="4572000"/>
                        <a:ext cx="1501775" cy="935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29512" y="5761352"/>
            <a:ext cx="8971788" cy="400110"/>
          </a:xfrm>
          <a:prstGeom prst="rect">
            <a:avLst/>
          </a:prstGeom>
          <a:noFill/>
        </p:spPr>
        <p:txBody>
          <a:bodyPr wrap="square" rtlCol="0">
            <a:spAutoFit/>
          </a:bodyPr>
          <a:lstStyle/>
          <a:p>
            <a:r>
              <a:rPr lang="en-US" sz="2000" dirty="0"/>
              <a:t>where </a:t>
            </a:r>
            <a:r>
              <a:rPr lang="el-GR" sz="2000" i="1" dirty="0"/>
              <a:t>σ</a:t>
            </a:r>
            <a:r>
              <a:rPr lang="en-US" sz="2000" dirty="0"/>
              <a:t> is the standard deviation of the population and </a:t>
            </a:r>
            <a:r>
              <a:rPr lang="en-US" sz="2000" i="1" dirty="0"/>
              <a:t>n</a:t>
            </a:r>
            <a:r>
              <a:rPr lang="en-US" sz="2000" dirty="0"/>
              <a:t> is the sample size.</a:t>
            </a:r>
          </a:p>
        </p:txBody>
      </p:sp>
      <p:sp>
        <p:nvSpPr>
          <p:cNvPr id="13" name="Date Placeholder 12">
            <a:extLst>
              <a:ext uri="{FF2B5EF4-FFF2-40B4-BE49-F238E27FC236}">
                <a16:creationId xmlns:a16="http://schemas.microsoft.com/office/drawing/2014/main" id="{84D63A40-EFBD-42AD-9BE6-C66C282D6FA3}"/>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68DC4CBC-8DCD-4429-94D5-E1D81BCA18BE}"/>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AC7A3031-6C07-49A6-83A6-8027D31F3A8A}"/>
              </a:ext>
            </a:extLst>
          </p:cNvPr>
          <p:cNvSpPr>
            <a:spLocks noGrp="1"/>
          </p:cNvSpPr>
          <p:nvPr>
            <p:ph type="sldNum" sz="quarter" idx="4"/>
          </p:nvPr>
        </p:nvSpPr>
        <p:spPr/>
        <p:txBody>
          <a:bodyPr/>
          <a:lstStyle/>
          <a:p>
            <a:fld id="{28B83BC3-069B-46AF-A4E6-C99928E1A4FA}" type="slidenum">
              <a:rPr lang="en-US" smtClean="0"/>
              <a:pPr/>
              <a:t>593</a:t>
            </a:fld>
            <a:endParaRPr lang="en-US" dirty="0"/>
          </a:p>
        </p:txBody>
      </p:sp>
    </p:spTree>
    <p:custDataLst>
      <p:tags r:id="rId1"/>
    </p:custDataLst>
    <p:extLst>
      <p:ext uri="{BB962C8B-B14F-4D97-AF65-F5344CB8AC3E}">
        <p14:creationId xmlns:p14="http://schemas.microsoft.com/office/powerpoint/2010/main" val="2183074446"/>
      </p:ext>
    </p:extLst>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Central Limit Theorem Application</a:t>
            </a:r>
          </a:p>
        </p:txBody>
      </p:sp>
      <p:sp>
        <p:nvSpPr>
          <p:cNvPr id="3" name="Content Placeholder 2"/>
          <p:cNvSpPr>
            <a:spLocks noGrp="1"/>
          </p:cNvSpPr>
          <p:nvPr>
            <p:ph idx="1"/>
          </p:nvPr>
        </p:nvSpPr>
        <p:spPr/>
        <p:txBody>
          <a:bodyPr>
            <a:normAutofit lnSpcReduction="10000"/>
          </a:bodyPr>
          <a:lstStyle/>
          <a:p>
            <a:r>
              <a:rPr lang="en-US" dirty="0"/>
              <a:t>Use a larger sample size, if economically feasible, to decrease the variance of the sampling distribution.</a:t>
            </a:r>
          </a:p>
          <a:p>
            <a:endParaRPr lang="en-US" dirty="0"/>
          </a:p>
          <a:p>
            <a:r>
              <a:rPr lang="en-US" dirty="0"/>
              <a:t>The larger the sample size, the more precise the estimation of the population parameter.</a:t>
            </a:r>
          </a:p>
          <a:p>
            <a:endParaRPr lang="en-US" dirty="0"/>
          </a:p>
          <a:p>
            <a:r>
              <a:rPr lang="en-US" dirty="0"/>
              <a:t>Use a confidence interval to describe the region which the population parameter would fall in.</a:t>
            </a:r>
          </a:p>
          <a:p>
            <a:endParaRPr lang="en-US" dirty="0"/>
          </a:p>
          <a:p>
            <a:r>
              <a:rPr lang="en-US" dirty="0"/>
              <a:t>The sample distribution approximates the normal distribution in which 95% of the data stays within two standard deviations from the center.</a:t>
            </a:r>
          </a:p>
          <a:p>
            <a:endParaRPr lang="en-US" dirty="0"/>
          </a:p>
          <a:p>
            <a:r>
              <a:rPr lang="en-US" dirty="0"/>
              <a:t>Population mean would fall in the interval of two standard errors of the mean away from the sample mean, 95% of the time.</a:t>
            </a:r>
          </a:p>
        </p:txBody>
      </p:sp>
      <p:sp>
        <p:nvSpPr>
          <p:cNvPr id="9" name="Date Placeholder 8">
            <a:extLst>
              <a:ext uri="{FF2B5EF4-FFF2-40B4-BE49-F238E27FC236}">
                <a16:creationId xmlns:a16="http://schemas.microsoft.com/office/drawing/2014/main" id="{4422AE5C-DD27-440D-B7DD-B863D656E82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6F2F6D9-7046-45CC-977A-8DACEA4CD41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814D97-6CF1-4B4B-9803-127193D4C4C0}"/>
              </a:ext>
            </a:extLst>
          </p:cNvPr>
          <p:cNvSpPr>
            <a:spLocks noGrp="1"/>
          </p:cNvSpPr>
          <p:nvPr>
            <p:ph type="sldNum" sz="quarter" idx="4"/>
          </p:nvPr>
        </p:nvSpPr>
        <p:spPr/>
        <p:txBody>
          <a:bodyPr/>
          <a:lstStyle/>
          <a:p>
            <a:fld id="{28B83BC3-069B-46AF-A4E6-C99928E1A4FA}" type="slidenum">
              <a:rPr lang="en-US" smtClean="0"/>
              <a:pPr/>
              <a:t>594</a:t>
            </a:fld>
            <a:endParaRPr lang="en-US" dirty="0"/>
          </a:p>
        </p:txBody>
      </p:sp>
    </p:spTree>
    <p:custDataLst>
      <p:tags r:id="rId1"/>
    </p:custDataLst>
    <p:extLst>
      <p:ext uri="{BB962C8B-B14F-4D97-AF65-F5344CB8AC3E}">
        <p14:creationId xmlns:p14="http://schemas.microsoft.com/office/powerpoint/2010/main" val="1142796411"/>
      </p:ext>
    </p:extLst>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a:t>
            </a:r>
            <a:r>
              <a:rPr lang="en-US" b="1" dirty="0"/>
              <a:t>confidence interval </a:t>
            </a:r>
            <a:r>
              <a:rPr lang="en-US" dirty="0"/>
              <a:t>is an interval where the true population parameter would fall within a certain confidence level.</a:t>
            </a:r>
          </a:p>
          <a:p>
            <a:endParaRPr lang="en-US" dirty="0"/>
          </a:p>
          <a:p>
            <a:r>
              <a:rPr lang="en-US" dirty="0"/>
              <a:t>A 95% confidence interval indicates that the population parameter would fall in that region 95% of the time or we are 95% confident that the population parameter would fall in that region.</a:t>
            </a:r>
          </a:p>
          <a:p>
            <a:endParaRPr lang="en-US" dirty="0"/>
          </a:p>
          <a:p>
            <a:r>
              <a:rPr lang="en-US" dirty="0"/>
              <a:t>95% is the most commonly used confidence level.</a:t>
            </a:r>
          </a:p>
          <a:p>
            <a:endParaRPr lang="en-US" dirty="0"/>
          </a:p>
          <a:p>
            <a:r>
              <a:rPr lang="en-US" dirty="0"/>
              <a:t>Confidence interval is used to describe the reliability of a statistical estimate of a population parameter.</a:t>
            </a:r>
          </a:p>
          <a:p>
            <a:endParaRPr lang="en-US" dirty="0"/>
          </a:p>
        </p:txBody>
      </p:sp>
      <p:sp>
        <p:nvSpPr>
          <p:cNvPr id="9" name="Date Placeholder 8">
            <a:extLst>
              <a:ext uri="{FF2B5EF4-FFF2-40B4-BE49-F238E27FC236}">
                <a16:creationId xmlns:a16="http://schemas.microsoft.com/office/drawing/2014/main" id="{13FA3BB0-F5CB-49D8-B6E4-16F8FBCE80F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33399D2-CE97-4483-B10A-EECB711F7F7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64192CB-A94C-4B18-BF74-3D34164E9BD6}"/>
              </a:ext>
            </a:extLst>
          </p:cNvPr>
          <p:cNvSpPr>
            <a:spLocks noGrp="1"/>
          </p:cNvSpPr>
          <p:nvPr>
            <p:ph type="sldNum" sz="quarter" idx="4"/>
          </p:nvPr>
        </p:nvSpPr>
        <p:spPr/>
        <p:txBody>
          <a:bodyPr/>
          <a:lstStyle/>
          <a:p>
            <a:fld id="{28B83BC3-069B-46AF-A4E6-C99928E1A4FA}" type="slidenum">
              <a:rPr lang="en-US" smtClean="0"/>
              <a:pPr/>
              <a:t>595</a:t>
            </a:fld>
            <a:endParaRPr lang="en-US" dirty="0"/>
          </a:p>
        </p:txBody>
      </p:sp>
    </p:spTree>
    <p:custDataLst>
      <p:tags r:id="rId1"/>
    </p:custDataLst>
    <p:extLst>
      <p:ext uri="{BB962C8B-B14F-4D97-AF65-F5344CB8AC3E}">
        <p14:creationId xmlns:p14="http://schemas.microsoft.com/office/powerpoint/2010/main" val="3864016472"/>
      </p:ext>
    </p:extLst>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3" name="Content Placeholder 2"/>
          <p:cNvSpPr>
            <a:spLocks noGrp="1"/>
          </p:cNvSpPr>
          <p:nvPr>
            <p:ph idx="1"/>
          </p:nvPr>
        </p:nvSpPr>
        <p:spPr/>
        <p:txBody>
          <a:bodyPr>
            <a:normAutofit/>
          </a:bodyPr>
          <a:lstStyle/>
          <a:p>
            <a:r>
              <a:rPr lang="en-US" dirty="0"/>
              <a:t>The width of a confidence interval depends on:</a:t>
            </a:r>
          </a:p>
          <a:p>
            <a:pPr lvl="1"/>
            <a:r>
              <a:rPr lang="en-US" dirty="0"/>
              <a:t>Confidence level</a:t>
            </a:r>
          </a:p>
          <a:p>
            <a:pPr lvl="1"/>
            <a:r>
              <a:rPr lang="en-US" dirty="0"/>
              <a:t>Sample size</a:t>
            </a:r>
          </a:p>
          <a:p>
            <a:pPr lvl="1"/>
            <a:r>
              <a:rPr lang="en-US" dirty="0"/>
              <a:t>Variability in the data.</a:t>
            </a:r>
          </a:p>
          <a:p>
            <a:endParaRPr lang="en-US" dirty="0"/>
          </a:p>
          <a:p>
            <a:r>
              <a:rPr lang="en-US" dirty="0"/>
              <a:t>The higher the confidence level, the wider the confidence interval.</a:t>
            </a:r>
          </a:p>
          <a:p>
            <a:endParaRPr lang="en-US" dirty="0"/>
          </a:p>
          <a:p>
            <a:r>
              <a:rPr lang="en-US" dirty="0"/>
              <a:t>The smaller the sample size, the wider the confidence interval.</a:t>
            </a:r>
          </a:p>
          <a:p>
            <a:endParaRPr lang="en-US" dirty="0"/>
          </a:p>
          <a:p>
            <a:r>
              <a:rPr lang="en-US" dirty="0"/>
              <a:t>The more variability, the wider the confidence interval.</a:t>
            </a:r>
          </a:p>
          <a:p>
            <a:endParaRPr lang="en-US" dirty="0"/>
          </a:p>
        </p:txBody>
      </p:sp>
      <p:sp>
        <p:nvSpPr>
          <p:cNvPr id="9" name="Date Placeholder 8">
            <a:extLst>
              <a:ext uri="{FF2B5EF4-FFF2-40B4-BE49-F238E27FC236}">
                <a16:creationId xmlns:a16="http://schemas.microsoft.com/office/drawing/2014/main" id="{B1DD6647-C04A-41E0-BEA3-32149154A3B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C16CCC-D9CF-4225-9934-D2D6EB0ECFE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9CDDA1C-4F52-41AB-B384-67ABAE63E60A}"/>
              </a:ext>
            </a:extLst>
          </p:cNvPr>
          <p:cNvSpPr>
            <a:spLocks noGrp="1"/>
          </p:cNvSpPr>
          <p:nvPr>
            <p:ph type="sldNum" sz="quarter" idx="4"/>
          </p:nvPr>
        </p:nvSpPr>
        <p:spPr/>
        <p:txBody>
          <a:bodyPr/>
          <a:lstStyle/>
          <a:p>
            <a:fld id="{28B83BC3-069B-46AF-A4E6-C99928E1A4FA}" type="slidenum">
              <a:rPr lang="en-US" smtClean="0"/>
              <a:pPr/>
              <a:t>596</a:t>
            </a:fld>
            <a:endParaRPr lang="en-US" dirty="0"/>
          </a:p>
        </p:txBody>
      </p:sp>
    </p:spTree>
    <p:custDataLst>
      <p:tags r:id="rId1"/>
    </p:custDataLst>
    <p:extLst>
      <p:ext uri="{BB962C8B-B14F-4D97-AF65-F5344CB8AC3E}">
        <p14:creationId xmlns:p14="http://schemas.microsoft.com/office/powerpoint/2010/main" val="4144249296"/>
      </p:ext>
    </p:extLst>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Confidence Interval of the Mean</a:t>
            </a:r>
          </a:p>
        </p:txBody>
      </p:sp>
      <p:sp>
        <p:nvSpPr>
          <p:cNvPr id="3" name="Content Placeholder 2"/>
          <p:cNvSpPr>
            <a:spLocks noGrp="1"/>
          </p:cNvSpPr>
          <p:nvPr>
            <p:ph idx="1"/>
          </p:nvPr>
        </p:nvSpPr>
        <p:spPr/>
        <p:txBody>
          <a:bodyPr>
            <a:normAutofit lnSpcReduction="10000"/>
          </a:bodyPr>
          <a:lstStyle/>
          <a:p>
            <a:r>
              <a:rPr lang="en-US" dirty="0"/>
              <a:t>Confidence interval of the population mean </a:t>
            </a:r>
            <a:r>
              <a:rPr lang="el-GR" i="1" dirty="0"/>
              <a:t>μ</a:t>
            </a:r>
            <a:r>
              <a:rPr lang="en-US" i="1" baseline="-25000" dirty="0"/>
              <a:t>Y</a:t>
            </a:r>
            <a:r>
              <a:rPr lang="en-US" i="1" dirty="0"/>
              <a:t> </a:t>
            </a:r>
            <a:r>
              <a:rPr lang="en-US" dirty="0"/>
              <a:t>of a continuous variable Y is</a:t>
            </a:r>
          </a:p>
          <a:p>
            <a:endParaRPr lang="en-US" dirty="0"/>
          </a:p>
          <a:p>
            <a:endParaRPr lang="en-US" dirty="0"/>
          </a:p>
          <a:p>
            <a:endParaRPr lang="en-US" dirty="0"/>
          </a:p>
          <a:p>
            <a:pPr>
              <a:buNone/>
            </a:pPr>
            <a:r>
              <a:rPr lang="en-US" sz="2600" dirty="0"/>
              <a:t>	    </a:t>
            </a:r>
            <a:r>
              <a:rPr lang="en-US" sz="2000" dirty="0"/>
              <a:t>is the sample mean</a:t>
            </a:r>
          </a:p>
          <a:p>
            <a:pPr>
              <a:buNone/>
            </a:pPr>
            <a:r>
              <a:rPr lang="en-US" sz="2000" dirty="0"/>
              <a:t>	    is the standard deviation of the population</a:t>
            </a:r>
          </a:p>
          <a:p>
            <a:pPr>
              <a:buNone/>
            </a:pPr>
            <a:r>
              <a:rPr lang="en-US" sz="2000" dirty="0"/>
              <a:t>	    is the sample size</a:t>
            </a:r>
          </a:p>
          <a:p>
            <a:pPr lvl="1">
              <a:buNone/>
            </a:pPr>
            <a:r>
              <a:rPr lang="en-US" sz="2000" dirty="0"/>
              <a:t>	 is the Z score when risk level is </a:t>
            </a:r>
            <a:r>
              <a:rPr lang="el-GR" sz="2000" i="1" dirty="0"/>
              <a:t>α</a:t>
            </a:r>
            <a:r>
              <a:rPr lang="en-US" sz="2000" i="1" dirty="0"/>
              <a:t>/2</a:t>
            </a:r>
            <a:r>
              <a:rPr lang="en-US" sz="2000" dirty="0"/>
              <a:t>. </a:t>
            </a:r>
          </a:p>
          <a:p>
            <a:pPr lvl="2"/>
            <a:r>
              <a:rPr lang="en-US" dirty="0"/>
              <a:t>When </a:t>
            </a:r>
            <a:r>
              <a:rPr lang="el-GR" i="1" dirty="0"/>
              <a:t>α</a:t>
            </a:r>
            <a:r>
              <a:rPr lang="en-US" dirty="0"/>
              <a:t> is 0.05, it is 1.96.</a:t>
            </a:r>
          </a:p>
          <a:p>
            <a:pPr lvl="2"/>
            <a:r>
              <a:rPr lang="en-US" dirty="0"/>
              <a:t>When </a:t>
            </a:r>
            <a:r>
              <a:rPr lang="el-GR" i="1" dirty="0"/>
              <a:t>α</a:t>
            </a:r>
            <a:r>
              <a:rPr lang="en-US" dirty="0"/>
              <a:t> is 0.10, it is 1.65.</a:t>
            </a:r>
          </a:p>
          <a:p>
            <a:pPr marL="114300" indent="0">
              <a:buNone/>
            </a:pPr>
            <a:r>
              <a:rPr lang="en-US" sz="2000" dirty="0"/>
              <a:t>         is (1 – confidence level).</a:t>
            </a:r>
          </a:p>
          <a:p>
            <a:pPr lvl="2"/>
            <a:r>
              <a:rPr lang="en-US" sz="1800" dirty="0"/>
              <a:t>When confidence level is 95%, </a:t>
            </a:r>
            <a:r>
              <a:rPr lang="el-GR" sz="1800" i="1" dirty="0"/>
              <a:t>α</a:t>
            </a:r>
            <a:r>
              <a:rPr lang="en-US" sz="1800" dirty="0"/>
              <a:t> is 5%.</a:t>
            </a:r>
          </a:p>
          <a:p>
            <a:pPr lvl="2"/>
            <a:r>
              <a:rPr lang="en-US" sz="1800" dirty="0"/>
              <a:t>When the confidence level is 90%, </a:t>
            </a:r>
            <a:r>
              <a:rPr lang="el-GR" sz="1800" i="1" dirty="0"/>
              <a:t>α</a:t>
            </a:r>
            <a:r>
              <a:rPr lang="en-US" sz="1800" dirty="0"/>
              <a:t> is </a:t>
            </a:r>
            <a:r>
              <a:rPr lang="en-US" dirty="0"/>
              <a:t>10%. </a:t>
            </a:r>
          </a:p>
        </p:txBody>
      </p:sp>
      <p:graphicFrame>
        <p:nvGraphicFramePr>
          <p:cNvPr id="5" name="Object 4"/>
          <p:cNvGraphicFramePr>
            <a:graphicFrameLocks noChangeAspect="1"/>
          </p:cNvGraphicFramePr>
          <p:nvPr>
            <p:extLst>
              <p:ext uri="{D42A27DB-BD31-4B8C-83A1-F6EECF244321}">
                <p14:modId xmlns:p14="http://schemas.microsoft.com/office/powerpoint/2010/main" val="2775467512"/>
              </p:ext>
            </p:extLst>
          </p:nvPr>
        </p:nvGraphicFramePr>
        <p:xfrm>
          <a:off x="2343150" y="1676400"/>
          <a:ext cx="4381500" cy="997026"/>
        </p:xfrm>
        <a:graphic>
          <a:graphicData uri="http://schemas.openxmlformats.org/presentationml/2006/ole">
            <mc:AlternateContent xmlns:mc="http://schemas.openxmlformats.org/markup-compatibility/2006">
              <mc:Choice xmlns:v="urn:schemas-microsoft-com:vml" Requires="v">
                <p:oleObj name="Equation" r:id="rId4" imgW="2120900" imgH="482600" progId="Equation.3">
                  <p:embed/>
                </p:oleObj>
              </mc:Choice>
              <mc:Fallback>
                <p:oleObj name="Equation" r:id="rId4" imgW="2120900" imgH="482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3150" y="1676400"/>
                        <a:ext cx="4381500" cy="997026"/>
                      </a:xfrm>
                      <a:prstGeom prst="rect">
                        <a:avLst/>
                      </a:prstGeom>
                      <a:noFill/>
                    </p:spPr>
                  </p:pic>
                </p:oleObj>
              </mc:Fallback>
            </mc:AlternateContent>
          </a:graphicData>
        </a:graphic>
      </p:graphicFrame>
      <p:sp>
        <p:nvSpPr>
          <p:cNvPr id="6" name="TextBox 5"/>
          <p:cNvSpPr txBox="1"/>
          <p:nvPr/>
        </p:nvSpPr>
        <p:spPr>
          <a:xfrm>
            <a:off x="1030822" y="2590800"/>
            <a:ext cx="883575" cy="400110"/>
          </a:xfrm>
          <a:prstGeom prst="rect">
            <a:avLst/>
          </a:prstGeom>
          <a:noFill/>
        </p:spPr>
        <p:txBody>
          <a:bodyPr wrap="none" rtlCol="0">
            <a:spAutoFit/>
          </a:bodyPr>
          <a:lstStyle/>
          <a:p>
            <a:r>
              <a:rPr lang="en-US" sz="2000" dirty="0"/>
              <a:t>where</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239664860"/>
              </p:ext>
            </p:extLst>
          </p:nvPr>
        </p:nvGraphicFramePr>
        <p:xfrm>
          <a:off x="1066800" y="3136900"/>
          <a:ext cx="228600" cy="319397"/>
        </p:xfrm>
        <a:graphic>
          <a:graphicData uri="http://schemas.openxmlformats.org/presentationml/2006/ole">
            <mc:AlternateContent xmlns:mc="http://schemas.openxmlformats.org/markup-compatibility/2006">
              <mc:Choice xmlns:v="urn:schemas-microsoft-com:vml" Requires="v">
                <p:oleObj name="Equation" r:id="rId6" imgW="139639" imgH="203112" progId="Equation.3">
                  <p:embed/>
                </p:oleObj>
              </mc:Choice>
              <mc:Fallback>
                <p:oleObj name="Equation" r:id="rId6" imgW="139639" imgH="203112"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66800" y="3136900"/>
                        <a:ext cx="228600" cy="319397"/>
                      </a:xfrm>
                      <a:prstGeom prst="rect">
                        <a:avLst/>
                      </a:prstGeom>
                      <a:noFill/>
                    </p:spPr>
                  </p:pic>
                </p:oleObj>
              </mc:Fallback>
            </mc:AlternateContent>
          </a:graphicData>
        </a:graphic>
      </p:graphicFrame>
      <p:graphicFrame>
        <p:nvGraphicFramePr>
          <p:cNvPr id="69636" name="Object 4"/>
          <p:cNvGraphicFramePr>
            <a:graphicFrameLocks noChangeAspect="1"/>
          </p:cNvGraphicFramePr>
          <p:nvPr>
            <p:extLst>
              <p:ext uri="{D42A27DB-BD31-4B8C-83A1-F6EECF244321}">
                <p14:modId xmlns:p14="http://schemas.microsoft.com/office/powerpoint/2010/main" val="3032353898"/>
              </p:ext>
            </p:extLst>
          </p:nvPr>
        </p:nvGraphicFramePr>
        <p:xfrm>
          <a:off x="990600" y="3567827"/>
          <a:ext cx="304800" cy="267573"/>
        </p:xfrm>
        <a:graphic>
          <a:graphicData uri="http://schemas.openxmlformats.org/presentationml/2006/ole">
            <mc:AlternateContent xmlns:mc="http://schemas.openxmlformats.org/markup-compatibility/2006">
              <mc:Choice xmlns:v="urn:schemas-microsoft-com:vml" Requires="v">
                <p:oleObj name="Equation" r:id="rId8" imgW="152334" imgH="139639" progId="Equation.3">
                  <p:embed/>
                </p:oleObj>
              </mc:Choice>
              <mc:Fallback>
                <p:oleObj name="Equation" r:id="rId8" imgW="152334" imgH="139639" progId="Equation.3">
                  <p:embed/>
                  <p:pic>
                    <p:nvPicPr>
                      <p:cNvPr id="6963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3567827"/>
                        <a:ext cx="304800" cy="26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7" name="Object 5"/>
          <p:cNvGraphicFramePr>
            <a:graphicFrameLocks noChangeAspect="1"/>
          </p:cNvGraphicFramePr>
          <p:nvPr>
            <p:extLst>
              <p:ext uri="{D42A27DB-BD31-4B8C-83A1-F6EECF244321}">
                <p14:modId xmlns:p14="http://schemas.microsoft.com/office/powerpoint/2010/main" val="230702920"/>
              </p:ext>
            </p:extLst>
          </p:nvPr>
        </p:nvGraphicFramePr>
        <p:xfrm>
          <a:off x="990601" y="3873500"/>
          <a:ext cx="304799" cy="321576"/>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6963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1" y="3873500"/>
                        <a:ext cx="304799" cy="3215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8" name="Object 6"/>
          <p:cNvGraphicFramePr>
            <a:graphicFrameLocks noChangeAspect="1"/>
          </p:cNvGraphicFramePr>
          <p:nvPr>
            <p:extLst>
              <p:ext uri="{D42A27DB-BD31-4B8C-83A1-F6EECF244321}">
                <p14:modId xmlns:p14="http://schemas.microsoft.com/office/powerpoint/2010/main" val="2270769138"/>
              </p:ext>
            </p:extLst>
          </p:nvPr>
        </p:nvGraphicFramePr>
        <p:xfrm>
          <a:off x="990600" y="4205069"/>
          <a:ext cx="381000" cy="400133"/>
        </p:xfrm>
        <a:graphic>
          <a:graphicData uri="http://schemas.openxmlformats.org/presentationml/2006/ole">
            <mc:AlternateContent xmlns:mc="http://schemas.openxmlformats.org/markup-compatibility/2006">
              <mc:Choice xmlns:v="urn:schemas-microsoft-com:vml" Requires="v">
                <p:oleObj name="Equation" r:id="rId12" imgW="266469" imgH="291847" progId="Equation.3">
                  <p:embed/>
                </p:oleObj>
              </mc:Choice>
              <mc:Fallback>
                <p:oleObj name="Equation" r:id="rId12" imgW="266469" imgH="291847" progId="Equation.3">
                  <p:embed/>
                  <p:pic>
                    <p:nvPicPr>
                      <p:cNvPr id="69638"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90600" y="4205069"/>
                        <a:ext cx="381000" cy="4001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40" name="Object 8"/>
          <p:cNvGraphicFramePr>
            <a:graphicFrameLocks noChangeAspect="1"/>
          </p:cNvGraphicFramePr>
          <p:nvPr>
            <p:extLst>
              <p:ext uri="{D42A27DB-BD31-4B8C-83A1-F6EECF244321}">
                <p14:modId xmlns:p14="http://schemas.microsoft.com/office/powerpoint/2010/main" val="642985935"/>
              </p:ext>
            </p:extLst>
          </p:nvPr>
        </p:nvGraphicFramePr>
        <p:xfrm>
          <a:off x="1066800" y="5432714"/>
          <a:ext cx="304800" cy="267573"/>
        </p:xfrm>
        <a:graphic>
          <a:graphicData uri="http://schemas.openxmlformats.org/presentationml/2006/ole">
            <mc:AlternateContent xmlns:mc="http://schemas.openxmlformats.org/markup-compatibility/2006">
              <mc:Choice xmlns:v="urn:schemas-microsoft-com:vml" Requires="v">
                <p:oleObj name="Equation" r:id="rId14" imgW="152334" imgH="139639" progId="Equation.3">
                  <p:embed/>
                </p:oleObj>
              </mc:Choice>
              <mc:Fallback>
                <p:oleObj name="Equation" r:id="rId14" imgW="152334" imgH="139639" progId="Equation.3">
                  <p:embed/>
                  <p:pic>
                    <p:nvPicPr>
                      <p:cNvPr id="6964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5432714"/>
                        <a:ext cx="304800" cy="267573"/>
                      </a:xfrm>
                      <a:prstGeom prst="rect">
                        <a:avLst/>
                      </a:prstGeom>
                      <a:noFill/>
                    </p:spPr>
                  </p:pic>
                </p:oleObj>
              </mc:Fallback>
            </mc:AlternateContent>
          </a:graphicData>
        </a:graphic>
      </p:graphicFrame>
      <p:sp>
        <p:nvSpPr>
          <p:cNvPr id="14" name="TextBox 13"/>
          <p:cNvSpPr txBox="1"/>
          <p:nvPr/>
        </p:nvSpPr>
        <p:spPr>
          <a:xfrm>
            <a:off x="6750050" y="5323582"/>
            <a:ext cx="3200400" cy="1077218"/>
          </a:xfrm>
          <a:prstGeom prst="rect">
            <a:avLst/>
          </a:prstGeom>
          <a:noFill/>
        </p:spPr>
        <p:txBody>
          <a:bodyPr wrap="square" rtlCol="0">
            <a:spAutoFit/>
          </a:bodyPr>
          <a:lstStyle/>
          <a:p>
            <a:pPr algn="ctr"/>
            <a:r>
              <a:rPr lang="en-US" sz="1600" i="1" dirty="0"/>
              <a:t>Special Note: Since 95% is the most commonly used confidence level, 0.05 is the most commonly used </a:t>
            </a:r>
            <a:r>
              <a:rPr lang="el-GR" sz="1600" i="1" dirty="0"/>
              <a:t>α</a:t>
            </a:r>
            <a:r>
              <a:rPr lang="en-US" sz="1600" b="1" i="1" dirty="0"/>
              <a:t> </a:t>
            </a:r>
            <a:r>
              <a:rPr lang="en-US" sz="1600" i="1" dirty="0"/>
              <a:t>(also called alpha level).</a:t>
            </a:r>
          </a:p>
        </p:txBody>
      </p:sp>
      <p:sp>
        <p:nvSpPr>
          <p:cNvPr id="12" name="Date Placeholder 11">
            <a:extLst>
              <a:ext uri="{FF2B5EF4-FFF2-40B4-BE49-F238E27FC236}">
                <a16:creationId xmlns:a16="http://schemas.microsoft.com/office/drawing/2014/main" id="{7773F5C5-F570-44FF-B112-B1521643486D}"/>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980ECFE4-BF64-48C7-A1A2-F64DE4DE57E1}"/>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6E547C21-7AAE-4AEC-AB15-42155B7642F5}"/>
              </a:ext>
            </a:extLst>
          </p:cNvPr>
          <p:cNvSpPr>
            <a:spLocks noGrp="1"/>
          </p:cNvSpPr>
          <p:nvPr>
            <p:ph type="sldNum" sz="quarter" idx="4"/>
          </p:nvPr>
        </p:nvSpPr>
        <p:spPr/>
        <p:txBody>
          <a:bodyPr/>
          <a:lstStyle/>
          <a:p>
            <a:fld id="{28B83BC3-069B-46AF-A4E6-C99928E1A4FA}" type="slidenum">
              <a:rPr lang="en-US" smtClean="0"/>
              <a:pPr/>
              <a:t>597</a:t>
            </a:fld>
            <a:endParaRPr lang="en-US" dirty="0"/>
          </a:p>
        </p:txBody>
      </p:sp>
    </p:spTree>
    <p:custDataLst>
      <p:tags r:id="rId1"/>
    </p:custDataLst>
    <p:extLst>
      <p:ext uri="{BB962C8B-B14F-4D97-AF65-F5344CB8AC3E}">
        <p14:creationId xmlns:p14="http://schemas.microsoft.com/office/powerpoint/2010/main" val="565613648"/>
      </p:ext>
    </p:extLst>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p:txBody>
          <a:bodyPr>
            <a:normAutofit/>
          </a:bodyPr>
          <a:lstStyle/>
          <a:p>
            <a:r>
              <a:rPr lang="en-US" dirty="0"/>
              <a:t>Data File: “Central Limit Theorem” tab in “Sample Data.xlsx”</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“Cycle Time (Minutes)” as the variable.</a:t>
            </a:r>
          </a:p>
          <a:p>
            <a:pPr marL="1234440" lvl="2" indent="-457200">
              <a:buFont typeface="+mj-lt"/>
              <a:buAutoNum type="arabicParenR"/>
            </a:pPr>
            <a:r>
              <a:rPr lang="en-US" dirty="0"/>
              <a:t>The confidence level is 0.95 by default.</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“Summary for Cycle Time (Minutes)” pops up.</a:t>
            </a:r>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3B1A7C95-87B9-4A35-BE57-FAE1364274C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C7501DE-2E54-48C4-B725-70A11327332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8A12A68-A30E-4155-8CD7-47A3B148E220}"/>
              </a:ext>
            </a:extLst>
          </p:cNvPr>
          <p:cNvSpPr>
            <a:spLocks noGrp="1"/>
          </p:cNvSpPr>
          <p:nvPr>
            <p:ph type="sldNum" sz="quarter" idx="4"/>
          </p:nvPr>
        </p:nvSpPr>
        <p:spPr/>
        <p:txBody>
          <a:bodyPr/>
          <a:lstStyle/>
          <a:p>
            <a:fld id="{28B83BC3-069B-46AF-A4E6-C99928E1A4FA}" type="slidenum">
              <a:rPr lang="en-US" smtClean="0"/>
              <a:pPr/>
              <a:t>598</a:t>
            </a:fld>
            <a:endParaRPr lang="en-US" dirty="0"/>
          </a:p>
        </p:txBody>
      </p:sp>
    </p:spTree>
    <p:custDataLst>
      <p:tags r:id="rId1"/>
    </p:custDataLst>
    <p:extLst>
      <p:ext uri="{BB962C8B-B14F-4D97-AF65-F5344CB8AC3E}">
        <p14:creationId xmlns:p14="http://schemas.microsoft.com/office/powerpoint/2010/main" val="2300289302"/>
      </p:ext>
    </p:extLst>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pic>
        <p:nvPicPr>
          <p:cNvPr id="3" name="Picture 2"/>
          <p:cNvPicPr>
            <a:picLocks noChangeAspect="1"/>
          </p:cNvPicPr>
          <p:nvPr/>
        </p:nvPicPr>
        <p:blipFill>
          <a:blip r:embed="rId4"/>
          <a:stretch>
            <a:fillRect/>
          </a:stretch>
        </p:blipFill>
        <p:spPr>
          <a:xfrm>
            <a:off x="3238500" y="1190866"/>
            <a:ext cx="5257800" cy="5430961"/>
          </a:xfrm>
          <a:prstGeom prst="rect">
            <a:avLst/>
          </a:prstGeom>
        </p:spPr>
      </p:pic>
      <p:sp>
        <p:nvSpPr>
          <p:cNvPr id="9" name="Date Placeholder 8">
            <a:extLst>
              <a:ext uri="{FF2B5EF4-FFF2-40B4-BE49-F238E27FC236}">
                <a16:creationId xmlns:a16="http://schemas.microsoft.com/office/drawing/2014/main" id="{17575C3A-C4F8-41B9-9ACD-E49B25C3244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0DC820F-37E4-4AE9-BCA9-446FEBE1EB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9F88463-426C-44F2-9D3B-8F4AE676AA5B}"/>
              </a:ext>
            </a:extLst>
          </p:cNvPr>
          <p:cNvSpPr>
            <a:spLocks noGrp="1"/>
          </p:cNvSpPr>
          <p:nvPr>
            <p:ph type="sldNum" sz="quarter" idx="4"/>
          </p:nvPr>
        </p:nvSpPr>
        <p:spPr/>
        <p:txBody>
          <a:bodyPr/>
          <a:lstStyle/>
          <a:p>
            <a:fld id="{28B83BC3-069B-46AF-A4E6-C99928E1A4FA}" type="slidenum">
              <a:rPr lang="en-US" smtClean="0"/>
              <a:pPr/>
              <a:t>599</a:t>
            </a:fld>
            <a:endParaRPr lang="en-US" dirty="0"/>
          </a:p>
        </p:txBody>
      </p:sp>
    </p:spTree>
    <p:custDataLst>
      <p:tags r:id="rId1"/>
    </p:custDataLst>
    <p:extLst>
      <p:ext uri="{BB962C8B-B14F-4D97-AF65-F5344CB8AC3E}">
        <p14:creationId xmlns:p14="http://schemas.microsoft.com/office/powerpoint/2010/main" val="208769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4700" y="4058393"/>
            <a:ext cx="5029200" cy="2647207"/>
          </a:xfrm>
          <a:prstGeom prst="rect">
            <a:avLst/>
          </a:prstGeom>
        </p:spPr>
      </p:pic>
      <p:sp>
        <p:nvSpPr>
          <p:cNvPr id="2" name="Title 1"/>
          <p:cNvSpPr>
            <a:spLocks noGrp="1"/>
          </p:cNvSpPr>
          <p:nvPr>
            <p:ph type="title"/>
          </p:nvPr>
        </p:nvSpPr>
        <p:spPr/>
        <p:txBody>
          <a:bodyPr/>
          <a:lstStyle/>
          <a:p>
            <a:r>
              <a:rPr lang="en-US" sz="3600" dirty="0"/>
              <a:t>What is Six Sigma?</a:t>
            </a:r>
          </a:p>
        </p:txBody>
      </p:sp>
      <p:sp>
        <p:nvSpPr>
          <p:cNvPr id="3" name="Content Placeholder 2"/>
          <p:cNvSpPr>
            <a:spLocks noGrp="1"/>
          </p:cNvSpPr>
          <p:nvPr>
            <p:ph idx="1"/>
          </p:nvPr>
        </p:nvSpPr>
        <p:spPr>
          <a:xfrm>
            <a:off x="609600" y="1143000"/>
            <a:ext cx="10439400" cy="5486400"/>
          </a:xfrm>
        </p:spPr>
        <p:txBody>
          <a:bodyPr>
            <a:normAutofit/>
          </a:bodyPr>
          <a:lstStyle/>
          <a:p>
            <a:pPr>
              <a:spcBef>
                <a:spcPts val="0"/>
              </a:spcBef>
            </a:pPr>
            <a:r>
              <a:rPr lang="en-US" sz="2200" dirty="0"/>
              <a:t>What is “sigma”?</a:t>
            </a:r>
          </a:p>
          <a:p>
            <a:pPr lvl="1"/>
            <a:r>
              <a:rPr lang="en-US" sz="2000" dirty="0"/>
              <a:t>In statistics, </a:t>
            </a:r>
            <a:r>
              <a:rPr lang="en-US" sz="2000" b="1" dirty="0"/>
              <a:t>sigma</a:t>
            </a:r>
            <a:r>
              <a:rPr lang="en-US" sz="2000" dirty="0"/>
              <a:t> (</a:t>
            </a:r>
            <a:r>
              <a:rPr lang="en-US" sz="2000" b="1" dirty="0">
                <a:solidFill>
                  <a:srgbClr val="00B050"/>
                </a:solidFill>
                <a:latin typeface="Symbol" pitchFamily="18" charset="2"/>
              </a:rPr>
              <a:t>s</a:t>
            </a:r>
            <a:r>
              <a:rPr lang="en-US" sz="2000" dirty="0"/>
              <a:t>) refers to “standard deviation,” which is a measure of variation.</a:t>
            </a:r>
          </a:p>
          <a:p>
            <a:pPr lvl="1"/>
            <a:r>
              <a:rPr lang="en-US" sz="2000" dirty="0"/>
              <a:t>You will come to learn that variation is the enemy of any quality process. We need to understand, manage, and minimize process variation.</a:t>
            </a:r>
          </a:p>
          <a:p>
            <a:pPr>
              <a:spcBef>
                <a:spcPts val="0"/>
              </a:spcBef>
            </a:pPr>
            <a:r>
              <a:rPr lang="en-US" sz="2200" dirty="0"/>
              <a:t>What is “Six Sigma”?</a:t>
            </a:r>
          </a:p>
          <a:p>
            <a:pPr lvl="1"/>
            <a:r>
              <a:rPr lang="en-US" sz="2000" b="1" dirty="0"/>
              <a:t>Six Sigma </a:t>
            </a:r>
            <a:r>
              <a:rPr lang="en-US" sz="2000" dirty="0"/>
              <a:t>is an aspiration or goal of process performance.</a:t>
            </a:r>
          </a:p>
          <a:p>
            <a:pPr lvl="1"/>
            <a:r>
              <a:rPr lang="en-US" sz="2000" dirty="0"/>
              <a:t>A Six Sigma “goal” is for a process average to operate approximately 6</a:t>
            </a:r>
            <a:r>
              <a:rPr lang="en-US" sz="2000" b="1" dirty="0">
                <a:solidFill>
                  <a:srgbClr val="00B050"/>
                </a:solidFill>
                <a:latin typeface="Symbol" pitchFamily="18" charset="2"/>
              </a:rPr>
              <a:t>s</a:t>
            </a:r>
            <a:r>
              <a:rPr lang="en-US" sz="2000" dirty="0"/>
              <a:t> away from customer’s high and low specification limits.</a:t>
            </a:r>
          </a:p>
        </p:txBody>
      </p:sp>
      <p:sp>
        <p:nvSpPr>
          <p:cNvPr id="7" name="Date Placeholder 6">
            <a:extLst>
              <a:ext uri="{FF2B5EF4-FFF2-40B4-BE49-F238E27FC236}">
                <a16:creationId xmlns:a16="http://schemas.microsoft.com/office/drawing/2014/main" id="{21C08D74-6822-473D-98DA-34F9370E5A4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F076F60-676D-46D3-8E82-F5CC6C6E21C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0FC342B-BF06-4304-A4E5-7A58E8197A94}"/>
              </a:ext>
            </a:extLst>
          </p:cNvPr>
          <p:cNvSpPr>
            <a:spLocks noGrp="1"/>
          </p:cNvSpPr>
          <p:nvPr>
            <p:ph type="sldNum" sz="quarter" idx="4"/>
          </p:nvPr>
        </p:nvSpPr>
        <p:spPr/>
        <p:txBody>
          <a:bodyPr/>
          <a:lstStyle/>
          <a:p>
            <a:fld id="{28B83BC3-069B-46AF-A4E6-C99928E1A4FA}" type="slidenum">
              <a:rPr lang="en-US" smtClean="0"/>
              <a:pPr/>
              <a:t>6</a:t>
            </a:fld>
            <a:endParaRPr lang="en-US" dirty="0"/>
          </a:p>
        </p:txBody>
      </p:sp>
    </p:spTree>
    <p:custDataLst>
      <p:tags r:id="rId1"/>
    </p:custDataLst>
    <p:extLst>
      <p:ext uri="{BB962C8B-B14F-4D97-AF65-F5344CB8AC3E}">
        <p14:creationId xmlns:p14="http://schemas.microsoft.com/office/powerpoint/2010/main" val="1093507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1.2.1 Defining a Process</a:t>
            </a:r>
          </a:p>
        </p:txBody>
      </p:sp>
      <p:sp>
        <p:nvSpPr>
          <p:cNvPr id="6" name="Date Placeholder 5">
            <a:extLst>
              <a:ext uri="{FF2B5EF4-FFF2-40B4-BE49-F238E27FC236}">
                <a16:creationId xmlns:a16="http://schemas.microsoft.com/office/drawing/2014/main" id="{B94DFC91-569C-4581-985A-E3FEF64B06C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07893AD-C299-40A1-9BA6-637D3C0AC5A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D67F9D7-311B-46D7-8226-D8BBCEC42DF3}"/>
              </a:ext>
            </a:extLst>
          </p:cNvPr>
          <p:cNvSpPr>
            <a:spLocks noGrp="1"/>
          </p:cNvSpPr>
          <p:nvPr>
            <p:ph type="sldNum" sz="quarter" idx="4"/>
          </p:nvPr>
        </p:nvSpPr>
        <p:spPr/>
        <p:txBody>
          <a:bodyPr/>
          <a:lstStyle/>
          <a:p>
            <a:fld id="{28B83BC3-069B-46AF-A4E6-C99928E1A4FA}" type="slidenum">
              <a:rPr lang="en-US" smtClean="0"/>
              <a:pPr/>
              <a:t>60</a:t>
            </a:fld>
            <a:endParaRPr lang="en-US" dirty="0"/>
          </a:p>
        </p:txBody>
      </p:sp>
    </p:spTree>
    <p:custDataLst>
      <p:tags r:id="rId1"/>
    </p:custDataLst>
    <p:extLst>
      <p:ext uri="{BB962C8B-B14F-4D97-AF65-F5344CB8AC3E}">
        <p14:creationId xmlns:p14="http://schemas.microsoft.com/office/powerpoint/2010/main" val="321802500"/>
      </p:ext>
    </p:extLst>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Minitab: Calculate the Confidence Interval of the Mean</a:t>
            </a:r>
          </a:p>
        </p:txBody>
      </p:sp>
      <p:sp>
        <p:nvSpPr>
          <p:cNvPr id="3" name="Content Placeholder 2"/>
          <p:cNvSpPr>
            <a:spLocks noGrp="1"/>
          </p:cNvSpPr>
          <p:nvPr>
            <p:ph idx="1"/>
          </p:nvPr>
        </p:nvSpPr>
        <p:spPr>
          <a:xfrm>
            <a:off x="609600" y="1143000"/>
            <a:ext cx="3352800" cy="5486400"/>
          </a:xfrm>
        </p:spPr>
        <p:txBody>
          <a:bodyPr/>
          <a:lstStyle/>
          <a:p>
            <a:pPr marL="114300" indent="0">
              <a:buNone/>
            </a:pPr>
            <a:r>
              <a:rPr lang="en-US" dirty="0"/>
              <a:t>The 95% confidence interval of the mean is shown in the newly-generated “Summary for Cycle Time (Minutes).”</a:t>
            </a:r>
          </a:p>
          <a:p>
            <a:endParaRPr lang="en-US" dirty="0"/>
          </a:p>
        </p:txBody>
      </p:sp>
      <p:pic>
        <p:nvPicPr>
          <p:cNvPr id="4" name="Picture 3"/>
          <p:cNvPicPr>
            <a:picLocks noChangeAspect="1"/>
          </p:cNvPicPr>
          <p:nvPr/>
        </p:nvPicPr>
        <p:blipFill>
          <a:blip r:embed="rId4"/>
          <a:stretch>
            <a:fillRect/>
          </a:stretch>
        </p:blipFill>
        <p:spPr>
          <a:xfrm>
            <a:off x="3987800" y="1143000"/>
            <a:ext cx="6614318" cy="5217808"/>
          </a:xfrm>
          <a:prstGeom prst="rect">
            <a:avLst/>
          </a:prstGeom>
        </p:spPr>
      </p:pic>
      <p:sp>
        <p:nvSpPr>
          <p:cNvPr id="10" name="Date Placeholder 9">
            <a:extLst>
              <a:ext uri="{FF2B5EF4-FFF2-40B4-BE49-F238E27FC236}">
                <a16:creationId xmlns:a16="http://schemas.microsoft.com/office/drawing/2014/main" id="{40585746-B52D-49E5-87E0-192B974EE78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CB523D6-3DAF-44E1-B938-6C6DF52C3E7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02418EF-71BD-45A0-BDD1-891EDD2545C0}"/>
              </a:ext>
            </a:extLst>
          </p:cNvPr>
          <p:cNvSpPr>
            <a:spLocks noGrp="1"/>
          </p:cNvSpPr>
          <p:nvPr>
            <p:ph type="sldNum" sz="quarter" idx="4"/>
          </p:nvPr>
        </p:nvSpPr>
        <p:spPr/>
        <p:txBody>
          <a:bodyPr/>
          <a:lstStyle/>
          <a:p>
            <a:fld id="{28B83BC3-069B-46AF-A4E6-C99928E1A4FA}" type="slidenum">
              <a:rPr lang="en-US" smtClean="0"/>
              <a:pPr/>
              <a:t>600</a:t>
            </a:fld>
            <a:endParaRPr lang="en-US" dirty="0"/>
          </a:p>
        </p:txBody>
      </p:sp>
    </p:spTree>
    <p:custDataLst>
      <p:tags r:id="rId1"/>
    </p:custDataLst>
    <p:extLst>
      <p:ext uri="{BB962C8B-B14F-4D97-AF65-F5344CB8AC3E}">
        <p14:creationId xmlns:p14="http://schemas.microsoft.com/office/powerpoint/2010/main" val="1221057160"/>
      </p:ext>
    </p:extLst>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15600" cy="960438"/>
          </a:xfrm>
        </p:spPr>
        <p:txBody>
          <a:bodyPr>
            <a:noAutofit/>
          </a:bodyPr>
          <a:lstStyle/>
          <a:p>
            <a:r>
              <a:rPr lang="en-US" dirty="0"/>
              <a:t>Minitab: Calculate the Confidence Interval of the Mean</a:t>
            </a:r>
          </a:p>
        </p:txBody>
      </p:sp>
      <p:sp>
        <p:nvSpPr>
          <p:cNvPr id="3" name="Content Placeholder 2"/>
          <p:cNvSpPr>
            <a:spLocks noGrp="1"/>
          </p:cNvSpPr>
          <p:nvPr>
            <p:ph idx="1"/>
          </p:nvPr>
        </p:nvSpPr>
        <p:spPr>
          <a:xfrm>
            <a:off x="609600" y="1143000"/>
            <a:ext cx="9753600" cy="5486400"/>
          </a:xfrm>
        </p:spPr>
        <p:txBody>
          <a:bodyPr>
            <a:normAutofit/>
          </a:bodyPr>
          <a:lstStyle/>
          <a:p>
            <a:r>
              <a:rPr lang="en-US" sz="1800" dirty="0"/>
              <a:t>The confidence level is 95% by default.</a:t>
            </a:r>
          </a:p>
          <a:p>
            <a:endParaRPr lang="en-US" sz="1800" dirty="0"/>
          </a:p>
          <a:p>
            <a:r>
              <a:rPr lang="en-US" sz="1800" dirty="0"/>
              <a:t>In order to see the confidence interval of “Cycle Time (Minutes)” at other confidence levels, we need to enter the confidence level of our interest in the window “Graphical Summary” and click “OK.”</a:t>
            </a:r>
          </a:p>
          <a:p>
            <a:endParaRPr lang="en-US" sz="1800" dirty="0"/>
          </a:p>
          <a:p>
            <a:r>
              <a:rPr lang="en-US" sz="1800" dirty="0"/>
              <a:t>The following example shows how to generate</a:t>
            </a:r>
            <a:br>
              <a:rPr lang="en-US" sz="1800" dirty="0"/>
            </a:br>
            <a:r>
              <a:rPr lang="en-US" sz="1800" dirty="0"/>
              <a:t>90% confidence interval of the mean.</a:t>
            </a:r>
          </a:p>
        </p:txBody>
      </p:sp>
      <p:pic>
        <p:nvPicPr>
          <p:cNvPr id="7" name="Picture 6"/>
          <p:cNvPicPr>
            <a:picLocks noChangeAspect="1"/>
          </p:cNvPicPr>
          <p:nvPr/>
        </p:nvPicPr>
        <p:blipFill>
          <a:blip r:embed="rId4"/>
          <a:stretch>
            <a:fillRect/>
          </a:stretch>
        </p:blipFill>
        <p:spPr>
          <a:xfrm>
            <a:off x="5933512" y="2583684"/>
            <a:ext cx="5165318" cy="4045715"/>
          </a:xfrm>
          <a:prstGeom prst="rect">
            <a:avLst/>
          </a:prstGeom>
        </p:spPr>
      </p:pic>
      <p:pic>
        <p:nvPicPr>
          <p:cNvPr id="5" name="Picture 4"/>
          <p:cNvPicPr>
            <a:picLocks noChangeAspect="1"/>
          </p:cNvPicPr>
          <p:nvPr/>
        </p:nvPicPr>
        <p:blipFill>
          <a:blip r:embed="rId5"/>
          <a:stretch>
            <a:fillRect/>
          </a:stretch>
        </p:blipFill>
        <p:spPr>
          <a:xfrm>
            <a:off x="2819400" y="3636378"/>
            <a:ext cx="3059967" cy="3160745"/>
          </a:xfrm>
          <a:prstGeom prst="rect">
            <a:avLst/>
          </a:prstGeom>
        </p:spPr>
      </p:pic>
      <p:sp>
        <p:nvSpPr>
          <p:cNvPr id="14" name="Right Arrow 13"/>
          <p:cNvSpPr/>
          <p:nvPr/>
        </p:nvSpPr>
        <p:spPr>
          <a:xfrm>
            <a:off x="5733466" y="503277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53340939-BC47-43F6-A273-E9D2A4F2752E}"/>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D0F1837D-270E-409B-BEA3-2CB65A2A71E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363DB0D1-9F18-45D5-AFF8-2E5635AC6C5B}"/>
              </a:ext>
            </a:extLst>
          </p:cNvPr>
          <p:cNvSpPr>
            <a:spLocks noGrp="1"/>
          </p:cNvSpPr>
          <p:nvPr>
            <p:ph type="sldNum" sz="quarter" idx="4"/>
          </p:nvPr>
        </p:nvSpPr>
        <p:spPr/>
        <p:txBody>
          <a:bodyPr/>
          <a:lstStyle/>
          <a:p>
            <a:fld id="{28B83BC3-069B-46AF-A4E6-C99928E1A4FA}" type="slidenum">
              <a:rPr lang="en-US" smtClean="0"/>
              <a:pPr/>
              <a:t>601</a:t>
            </a:fld>
            <a:endParaRPr lang="en-US" dirty="0"/>
          </a:p>
        </p:txBody>
      </p:sp>
    </p:spTree>
    <p:custDataLst>
      <p:tags r:id="rId1"/>
    </p:custDataLst>
    <p:extLst>
      <p:ext uri="{BB962C8B-B14F-4D97-AF65-F5344CB8AC3E}">
        <p14:creationId xmlns:p14="http://schemas.microsoft.com/office/powerpoint/2010/main" val="2066274017"/>
      </p:ext>
    </p:extLst>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 Hypothesis Testing</a:t>
            </a:r>
          </a:p>
        </p:txBody>
      </p:sp>
      <p:sp>
        <p:nvSpPr>
          <p:cNvPr id="8" name="Date Placeholder 7">
            <a:extLst>
              <a:ext uri="{FF2B5EF4-FFF2-40B4-BE49-F238E27FC236}">
                <a16:creationId xmlns:a16="http://schemas.microsoft.com/office/drawing/2014/main" id="{9FC070DD-5327-4A75-94F7-0DC6E21B6E2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AF5C615-F9D1-492C-84D8-2EBDFDB07ED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E8A6558-AFD5-4B98-88C7-4A660C7531C4}"/>
              </a:ext>
            </a:extLst>
          </p:cNvPr>
          <p:cNvSpPr>
            <a:spLocks noGrp="1"/>
          </p:cNvSpPr>
          <p:nvPr>
            <p:ph type="sldNum" sz="quarter" idx="4"/>
          </p:nvPr>
        </p:nvSpPr>
        <p:spPr/>
        <p:txBody>
          <a:bodyPr/>
          <a:lstStyle/>
          <a:p>
            <a:fld id="{28B83BC3-069B-46AF-A4E6-C99928E1A4FA}" type="slidenum">
              <a:rPr lang="en-US" smtClean="0"/>
              <a:pPr/>
              <a:t>602</a:t>
            </a:fld>
            <a:endParaRPr lang="en-US" dirty="0"/>
          </a:p>
        </p:txBody>
      </p:sp>
    </p:spTree>
    <p:custDataLst>
      <p:tags r:id="rId1"/>
    </p:custDataLst>
    <p:extLst>
      <p:ext uri="{BB962C8B-B14F-4D97-AF65-F5344CB8AC3E}">
        <p14:creationId xmlns:p14="http://schemas.microsoft.com/office/powerpoint/2010/main" val="1435141573"/>
      </p:ext>
    </p:extLst>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p>
          <a:p>
            <a:pPr marL="118872" indent="0">
              <a:buNone/>
            </a:pPr>
            <a:r>
              <a:rPr lang="en-US" sz="1600" b="1" dirty="0"/>
              <a:t>3.3 Hypothesis Testing</a:t>
            </a:r>
          </a:p>
          <a:p>
            <a:pPr marL="290513" lvl="1" indent="0">
              <a:buNone/>
            </a:pPr>
            <a:r>
              <a:rPr lang="en-US" sz="1600" dirty="0"/>
              <a:t>3.3.1 Goals of Hypothesis Testing</a:t>
            </a:r>
          </a:p>
          <a:p>
            <a:pPr marL="290513" lvl="1" indent="0">
              <a:buNone/>
            </a:pPr>
            <a:r>
              <a:rPr lang="en-US" sz="1600" dirty="0"/>
              <a:t>3.3.2 Statistical Significance</a:t>
            </a:r>
          </a:p>
          <a:p>
            <a:pPr marL="290513" lvl="1" indent="0">
              <a:buNone/>
            </a:pPr>
            <a:r>
              <a:rPr lang="en-US" sz="1600" dirty="0"/>
              <a:t>3.3.3 Risk; Alpha and Beta</a:t>
            </a:r>
          </a:p>
          <a:p>
            <a:pPr marL="290513" lvl="1" indent="0">
              <a:buNone/>
            </a:pPr>
            <a:r>
              <a:rPr lang="en-US" sz="1600" dirty="0"/>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Date Placeholder 5">
            <a:extLst>
              <a:ext uri="{FF2B5EF4-FFF2-40B4-BE49-F238E27FC236}">
                <a16:creationId xmlns:a16="http://schemas.microsoft.com/office/drawing/2014/main" id="{D0143273-8D02-459E-96E5-535559E7928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42B572F-03BB-491F-8CCD-5ED00B8BA7E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7559ED0-B6CE-4115-8A0B-EB0B97F761F3}"/>
              </a:ext>
            </a:extLst>
          </p:cNvPr>
          <p:cNvSpPr>
            <a:spLocks noGrp="1"/>
          </p:cNvSpPr>
          <p:nvPr>
            <p:ph type="sldNum" sz="quarter" idx="4"/>
          </p:nvPr>
        </p:nvSpPr>
        <p:spPr/>
        <p:txBody>
          <a:bodyPr/>
          <a:lstStyle/>
          <a:p>
            <a:fld id="{28B83BC3-069B-46AF-A4E6-C99928E1A4FA}" type="slidenum">
              <a:rPr lang="en-US" smtClean="0"/>
              <a:pPr/>
              <a:t>603</a:t>
            </a:fld>
            <a:endParaRPr lang="en-US" dirty="0"/>
          </a:p>
        </p:txBody>
      </p:sp>
    </p:spTree>
    <p:custDataLst>
      <p:tags r:id="rId1"/>
    </p:custDataLst>
    <p:extLst>
      <p:ext uri="{BB962C8B-B14F-4D97-AF65-F5344CB8AC3E}">
        <p14:creationId xmlns:p14="http://schemas.microsoft.com/office/powerpoint/2010/main" val="3397353041"/>
      </p:ext>
    </p:extLst>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3.3.1 Goals of Hypothesis Testing</a:t>
            </a:r>
          </a:p>
        </p:txBody>
      </p:sp>
      <p:sp>
        <p:nvSpPr>
          <p:cNvPr id="8" name="Date Placeholder 7">
            <a:extLst>
              <a:ext uri="{FF2B5EF4-FFF2-40B4-BE49-F238E27FC236}">
                <a16:creationId xmlns:a16="http://schemas.microsoft.com/office/drawing/2014/main" id="{0B5F0773-0704-4D7F-B250-317022883AF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2547085-CEAD-43B0-9266-F664F4E6D86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A31DE76-48A5-44AD-A091-BC492CEC50CA}"/>
              </a:ext>
            </a:extLst>
          </p:cNvPr>
          <p:cNvSpPr>
            <a:spLocks noGrp="1"/>
          </p:cNvSpPr>
          <p:nvPr>
            <p:ph type="sldNum" sz="quarter" idx="4"/>
          </p:nvPr>
        </p:nvSpPr>
        <p:spPr/>
        <p:txBody>
          <a:bodyPr/>
          <a:lstStyle/>
          <a:p>
            <a:fld id="{28B83BC3-069B-46AF-A4E6-C99928E1A4FA}" type="slidenum">
              <a:rPr lang="en-US" smtClean="0"/>
              <a:pPr/>
              <a:t>604</a:t>
            </a:fld>
            <a:endParaRPr lang="en-US" dirty="0"/>
          </a:p>
        </p:txBody>
      </p:sp>
    </p:spTree>
    <p:custDataLst>
      <p:tags r:id="rId1"/>
    </p:custDataLst>
    <p:extLst>
      <p:ext uri="{BB962C8B-B14F-4D97-AF65-F5344CB8AC3E}">
        <p14:creationId xmlns:p14="http://schemas.microsoft.com/office/powerpoint/2010/main" val="3362827772"/>
      </p:ext>
    </p:extLst>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Hypothesis Testing?</a:t>
            </a:r>
          </a:p>
        </p:txBody>
      </p:sp>
      <p:sp>
        <p:nvSpPr>
          <p:cNvPr id="3" name="Content Placeholder 2"/>
          <p:cNvSpPr>
            <a:spLocks noGrp="1"/>
          </p:cNvSpPr>
          <p:nvPr>
            <p:ph idx="1"/>
          </p:nvPr>
        </p:nvSpPr>
        <p:spPr/>
        <p:txBody>
          <a:bodyPr>
            <a:normAutofit/>
          </a:bodyPr>
          <a:lstStyle/>
          <a:p>
            <a:r>
              <a:rPr lang="en-US" dirty="0"/>
              <a:t>A </a:t>
            </a:r>
            <a:r>
              <a:rPr lang="en-US" b="1" dirty="0"/>
              <a:t>hypothesis test </a:t>
            </a:r>
            <a:r>
              <a:rPr lang="en-US" dirty="0"/>
              <a:t>is a statistical method in which a specific hypothesis is formulated about a population, and the decision of whether to reject the hypothesis is made based on sample data.</a:t>
            </a:r>
          </a:p>
          <a:p>
            <a:endParaRPr lang="en-US" dirty="0"/>
          </a:p>
          <a:p>
            <a:r>
              <a:rPr lang="en-US" dirty="0"/>
              <a:t>Hypothesis tests help to determine whether a hypothesis about a population or multiple populations is true with certain confidence level based on sample data.</a:t>
            </a:r>
          </a:p>
        </p:txBody>
      </p:sp>
      <p:sp>
        <p:nvSpPr>
          <p:cNvPr id="9" name="Date Placeholder 8">
            <a:extLst>
              <a:ext uri="{FF2B5EF4-FFF2-40B4-BE49-F238E27FC236}">
                <a16:creationId xmlns:a16="http://schemas.microsoft.com/office/drawing/2014/main" id="{2AF3BCED-3506-4A44-B5C6-0AC79E8FA9B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673F369-2DC3-4AD9-9318-E28B81AC1B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E5EB7F4-5811-4F8F-BD41-6448FC41A7C4}"/>
              </a:ext>
            </a:extLst>
          </p:cNvPr>
          <p:cNvSpPr>
            <a:spLocks noGrp="1"/>
          </p:cNvSpPr>
          <p:nvPr>
            <p:ph type="sldNum" sz="quarter" idx="4"/>
          </p:nvPr>
        </p:nvSpPr>
        <p:spPr/>
        <p:txBody>
          <a:bodyPr/>
          <a:lstStyle/>
          <a:p>
            <a:fld id="{28B83BC3-069B-46AF-A4E6-C99928E1A4FA}" type="slidenum">
              <a:rPr lang="en-US" smtClean="0"/>
              <a:pPr/>
              <a:t>605</a:t>
            </a:fld>
            <a:endParaRPr lang="en-US" dirty="0"/>
          </a:p>
        </p:txBody>
      </p:sp>
    </p:spTree>
    <p:custDataLst>
      <p:tags r:id="rId1"/>
    </p:custDataLst>
    <p:extLst>
      <p:ext uri="{BB962C8B-B14F-4D97-AF65-F5344CB8AC3E}">
        <p14:creationId xmlns:p14="http://schemas.microsoft.com/office/powerpoint/2010/main" val="1321791965"/>
      </p:ext>
    </p:extLst>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Hypothesis Testing Examples</a:t>
            </a:r>
          </a:p>
        </p:txBody>
      </p:sp>
      <p:sp>
        <p:nvSpPr>
          <p:cNvPr id="5" name="Content Placeholder 4"/>
          <p:cNvSpPr>
            <a:spLocks noGrp="1"/>
          </p:cNvSpPr>
          <p:nvPr>
            <p:ph idx="1"/>
          </p:nvPr>
        </p:nvSpPr>
        <p:spPr/>
        <p:txBody>
          <a:bodyPr/>
          <a:lstStyle/>
          <a:p>
            <a:r>
              <a:rPr lang="en-US" dirty="0"/>
              <a:t>Hypothesis testing tries to answer whether there is a difference between different groups or there is some change occurring.</a:t>
            </a:r>
          </a:p>
          <a:p>
            <a:pPr lvl="1"/>
            <a:endParaRPr lang="en-US" dirty="0"/>
          </a:p>
          <a:p>
            <a:pPr lvl="1"/>
            <a:r>
              <a:rPr lang="en-US" dirty="0"/>
              <a:t>Are the average SAT scores of graduates from high school A and B the same?</a:t>
            </a:r>
          </a:p>
          <a:p>
            <a:pPr lvl="1"/>
            <a:endParaRPr lang="en-US" dirty="0"/>
          </a:p>
          <a:p>
            <a:pPr lvl="1"/>
            <a:r>
              <a:rPr lang="en-US" dirty="0"/>
              <a:t>Is the error rate of one group of operators higher than that of another group?</a:t>
            </a:r>
          </a:p>
          <a:p>
            <a:pPr lvl="1"/>
            <a:endParaRPr lang="en-US" dirty="0"/>
          </a:p>
          <a:p>
            <a:pPr lvl="1"/>
            <a:r>
              <a:rPr lang="en-US" dirty="0"/>
              <a:t>Are there any non-random causes influencing the height of kids in one state?</a:t>
            </a:r>
          </a:p>
        </p:txBody>
      </p:sp>
      <p:sp>
        <p:nvSpPr>
          <p:cNvPr id="9" name="Date Placeholder 8">
            <a:extLst>
              <a:ext uri="{FF2B5EF4-FFF2-40B4-BE49-F238E27FC236}">
                <a16:creationId xmlns:a16="http://schemas.microsoft.com/office/drawing/2014/main" id="{EF9382BB-9526-4408-B0B0-FBAC2052766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7EC6D22-700B-4A47-A75E-46C841637AB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0EEA2D3-A5BF-4ED5-BB31-A15EDDA52E12}"/>
              </a:ext>
            </a:extLst>
          </p:cNvPr>
          <p:cNvSpPr>
            <a:spLocks noGrp="1"/>
          </p:cNvSpPr>
          <p:nvPr>
            <p:ph type="sldNum" sz="quarter" idx="4"/>
          </p:nvPr>
        </p:nvSpPr>
        <p:spPr/>
        <p:txBody>
          <a:bodyPr/>
          <a:lstStyle/>
          <a:p>
            <a:fld id="{28B83BC3-069B-46AF-A4E6-C99928E1A4FA}" type="slidenum">
              <a:rPr lang="en-US" smtClean="0"/>
              <a:pPr/>
              <a:t>606</a:t>
            </a:fld>
            <a:endParaRPr lang="en-US" dirty="0"/>
          </a:p>
        </p:txBody>
      </p:sp>
    </p:spTree>
    <p:custDataLst>
      <p:tags r:id="rId1"/>
    </p:custDataLst>
    <p:extLst>
      <p:ext uri="{BB962C8B-B14F-4D97-AF65-F5344CB8AC3E}">
        <p14:creationId xmlns:p14="http://schemas.microsoft.com/office/powerpoint/2010/main" val="1472069758"/>
      </p:ext>
    </p:extLst>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Statistical Hypothesis?</a:t>
            </a:r>
          </a:p>
        </p:txBody>
      </p:sp>
      <p:sp>
        <p:nvSpPr>
          <p:cNvPr id="3" name="Content Placeholder 2"/>
          <p:cNvSpPr>
            <a:spLocks noGrp="1"/>
          </p:cNvSpPr>
          <p:nvPr>
            <p:ph idx="1"/>
          </p:nvPr>
        </p:nvSpPr>
        <p:spPr/>
        <p:txBody>
          <a:bodyPr>
            <a:normAutofit/>
          </a:bodyPr>
          <a:lstStyle/>
          <a:p>
            <a:r>
              <a:rPr lang="en-US" dirty="0"/>
              <a:t>A </a:t>
            </a:r>
            <a:r>
              <a:rPr lang="en-US" b="1" dirty="0"/>
              <a:t>statistical hypothesis </a:t>
            </a:r>
            <a:r>
              <a:rPr lang="en-US" dirty="0"/>
              <a:t>is an assumption about one or multiple population.</a:t>
            </a:r>
          </a:p>
          <a:p>
            <a:endParaRPr lang="en-US" dirty="0"/>
          </a:p>
          <a:p>
            <a:r>
              <a:rPr lang="en-US" dirty="0"/>
              <a:t>It is a statement about whether there is any difference between different groups.</a:t>
            </a:r>
          </a:p>
          <a:p>
            <a:endParaRPr lang="en-US" dirty="0"/>
          </a:p>
          <a:p>
            <a:r>
              <a:rPr lang="en-US" dirty="0"/>
              <a:t>It can be a conjecture about the population parameters or the nature of the population distributions.</a:t>
            </a:r>
          </a:p>
          <a:p>
            <a:endParaRPr lang="en-US" dirty="0"/>
          </a:p>
          <a:p>
            <a:r>
              <a:rPr lang="en-US" dirty="0"/>
              <a:t>A statistical hypothesis is formulated in pairs:</a:t>
            </a:r>
          </a:p>
          <a:p>
            <a:pPr lvl="1"/>
            <a:r>
              <a:rPr lang="en-US" dirty="0"/>
              <a:t>Null Hypothesis</a:t>
            </a:r>
          </a:p>
          <a:p>
            <a:pPr lvl="1"/>
            <a:r>
              <a:rPr lang="en-US" dirty="0"/>
              <a:t>Alternative Hypothesis.</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85801E80-DFD8-422D-A603-66617F6C47C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03F2A22-9A9E-4DC3-BFD4-ECEE9D7498F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B361161-6E65-4F07-AA02-B4B09819B13C}"/>
              </a:ext>
            </a:extLst>
          </p:cNvPr>
          <p:cNvSpPr>
            <a:spLocks noGrp="1"/>
          </p:cNvSpPr>
          <p:nvPr>
            <p:ph type="sldNum" sz="quarter" idx="4"/>
          </p:nvPr>
        </p:nvSpPr>
        <p:spPr/>
        <p:txBody>
          <a:bodyPr/>
          <a:lstStyle/>
          <a:p>
            <a:fld id="{28B83BC3-069B-46AF-A4E6-C99928E1A4FA}" type="slidenum">
              <a:rPr lang="en-US" smtClean="0"/>
              <a:pPr/>
              <a:t>607</a:t>
            </a:fld>
            <a:endParaRPr lang="en-US" dirty="0"/>
          </a:p>
        </p:txBody>
      </p:sp>
    </p:spTree>
    <p:custDataLst>
      <p:tags r:id="rId1"/>
    </p:custDataLst>
    <p:extLst>
      <p:ext uri="{BB962C8B-B14F-4D97-AF65-F5344CB8AC3E}">
        <p14:creationId xmlns:p14="http://schemas.microsoft.com/office/powerpoint/2010/main" val="3149839636"/>
      </p:ext>
    </p:extLst>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i="1" dirty="0"/>
              <a:t>Null Hypothesis </a:t>
            </a:r>
            <a:r>
              <a:rPr lang="en-US" dirty="0"/>
              <a:t>(H</a:t>
            </a:r>
            <a:r>
              <a:rPr lang="en-US" baseline="-25000" dirty="0"/>
              <a:t>0</a:t>
            </a:r>
            <a:r>
              <a:rPr lang="en-US" dirty="0"/>
              <a:t>) states that:</a:t>
            </a:r>
          </a:p>
          <a:p>
            <a:pPr lvl="1"/>
            <a:r>
              <a:rPr lang="en-US" dirty="0"/>
              <a:t>there is no difference in the measurement of different groups</a:t>
            </a:r>
          </a:p>
          <a:p>
            <a:pPr lvl="1"/>
            <a:r>
              <a:rPr lang="en-US" dirty="0"/>
              <a:t>no changes occurred</a:t>
            </a:r>
          </a:p>
          <a:p>
            <a:pPr lvl="1"/>
            <a:r>
              <a:rPr lang="en-US" dirty="0"/>
              <a:t>sample observations result from random chance.</a:t>
            </a:r>
          </a:p>
          <a:p>
            <a:pPr lvl="1"/>
            <a:endParaRPr lang="en-US" dirty="0"/>
          </a:p>
          <a:p>
            <a:r>
              <a:rPr lang="en-US" i="1" dirty="0"/>
              <a:t>Alternative Hypothesis </a:t>
            </a:r>
            <a:r>
              <a:rPr lang="en-US" dirty="0"/>
              <a:t>(H</a:t>
            </a:r>
            <a:r>
              <a:rPr lang="en-US" baseline="-25000" dirty="0"/>
              <a:t>1</a:t>
            </a:r>
            <a:r>
              <a:rPr lang="en-US" dirty="0"/>
              <a:t> or H</a:t>
            </a:r>
            <a:r>
              <a:rPr lang="en-US" baseline="-25000" dirty="0"/>
              <a:t>a</a:t>
            </a:r>
            <a:r>
              <a:rPr lang="en-US" dirty="0"/>
              <a:t>) states that:</a:t>
            </a:r>
          </a:p>
          <a:p>
            <a:pPr lvl="1"/>
            <a:r>
              <a:rPr lang="en-US" dirty="0"/>
              <a:t>there is a difference in the measurement of different groups</a:t>
            </a:r>
          </a:p>
          <a:p>
            <a:pPr lvl="1"/>
            <a:r>
              <a:rPr lang="en-US" dirty="0"/>
              <a:t>some changes occurred</a:t>
            </a:r>
          </a:p>
          <a:p>
            <a:pPr lvl="1"/>
            <a:r>
              <a:rPr lang="en-US" dirty="0"/>
              <a:t>sample observations are affected by non-random causes.</a:t>
            </a:r>
          </a:p>
          <a:p>
            <a:endParaRPr lang="en-US" dirty="0"/>
          </a:p>
        </p:txBody>
      </p:sp>
      <p:sp>
        <p:nvSpPr>
          <p:cNvPr id="9" name="Date Placeholder 8">
            <a:extLst>
              <a:ext uri="{FF2B5EF4-FFF2-40B4-BE49-F238E27FC236}">
                <a16:creationId xmlns:a16="http://schemas.microsoft.com/office/drawing/2014/main" id="{360FA21A-3754-4C0E-9B87-5FD66BDB528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8D7606A-8FF4-4AB3-8E61-1BA97C2844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0945A80-E983-447F-A535-25ECBE1E64B3}"/>
              </a:ext>
            </a:extLst>
          </p:cNvPr>
          <p:cNvSpPr>
            <a:spLocks noGrp="1"/>
          </p:cNvSpPr>
          <p:nvPr>
            <p:ph type="sldNum" sz="quarter" idx="4"/>
          </p:nvPr>
        </p:nvSpPr>
        <p:spPr/>
        <p:txBody>
          <a:bodyPr/>
          <a:lstStyle/>
          <a:p>
            <a:fld id="{28B83BC3-069B-46AF-A4E6-C99928E1A4FA}" type="slidenum">
              <a:rPr lang="en-US" smtClean="0"/>
              <a:pPr/>
              <a:t>608</a:t>
            </a:fld>
            <a:endParaRPr lang="en-US" dirty="0"/>
          </a:p>
        </p:txBody>
      </p:sp>
    </p:spTree>
    <p:custDataLst>
      <p:tags r:id="rId1"/>
    </p:custDataLst>
    <p:extLst>
      <p:ext uri="{BB962C8B-B14F-4D97-AF65-F5344CB8AC3E}">
        <p14:creationId xmlns:p14="http://schemas.microsoft.com/office/powerpoint/2010/main" val="1252220206"/>
      </p:ext>
    </p:extLst>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solidFill>
                  <a:srgbClr val="182835"/>
                </a:solidFill>
              </a:rPr>
              <a:t>A statistical hypothesis can be expressed in mathematical language by using po</a:t>
            </a:r>
            <a:r>
              <a:rPr lang="en-US" dirty="0">
                <a:solidFill>
                  <a:schemeClr val="tx1"/>
                </a:solidFill>
              </a:rPr>
              <a:t>p</a:t>
            </a:r>
            <a:r>
              <a:rPr lang="en-US" dirty="0">
                <a:solidFill>
                  <a:srgbClr val="182835"/>
                </a:solidFill>
              </a:rPr>
              <a:t>ulation parameters (Greek letters) and mathematical symbols.</a:t>
            </a:r>
          </a:p>
        </p:txBody>
      </p:sp>
      <p:sp>
        <p:nvSpPr>
          <p:cNvPr id="5" name="Content Placeholder 2"/>
          <p:cNvSpPr txBox="1">
            <a:spLocks/>
          </p:cNvSpPr>
          <p:nvPr/>
        </p:nvSpPr>
        <p:spPr>
          <a:xfrm>
            <a:off x="990600" y="2895600"/>
            <a:ext cx="3657600"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Population Parameters</a:t>
            </a:r>
            <a:r>
              <a:rPr lang="en-US" sz="2400" dirty="0">
                <a:solidFill>
                  <a:srgbClr val="182835"/>
                </a:solidFill>
              </a:rPr>
              <a:t> </a:t>
            </a:r>
            <a:r>
              <a:rPr lang="en-US" sz="1600" dirty="0">
                <a:solidFill>
                  <a:srgbClr val="182835"/>
                </a:solidFill>
              </a:rPr>
              <a:t>(Greek letters)</a:t>
            </a:r>
            <a:endParaRPr lang="en-US" sz="24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Mean: </a:t>
            </a:r>
            <a:r>
              <a:rPr lang="el-GR" sz="2000" dirty="0">
                <a:solidFill>
                  <a:srgbClr val="182835"/>
                </a:solidFill>
              </a:rPr>
              <a:t>μ</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Standard deviation: </a:t>
            </a:r>
            <a:r>
              <a:rPr lang="el-GR" sz="2000" dirty="0">
                <a:solidFill>
                  <a:srgbClr val="182835"/>
                </a:solidFill>
              </a:rPr>
              <a:t>σ</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Variance: </a:t>
            </a:r>
            <a:r>
              <a:rPr lang="el-GR" sz="2000" dirty="0">
                <a:solidFill>
                  <a:srgbClr val="182835"/>
                </a:solidFill>
              </a:rPr>
              <a:t>σ</a:t>
            </a:r>
            <a:r>
              <a:rPr lang="en-US" sz="2000" baseline="30000" dirty="0">
                <a:solidFill>
                  <a:srgbClr val="182835"/>
                </a:solidFill>
              </a:rPr>
              <a:t>2</a:t>
            </a:r>
          </a:p>
          <a:p>
            <a:pPr marL="800100" lvl="1" indent="-342900">
              <a:spcBef>
                <a:spcPct val="20000"/>
              </a:spcBef>
              <a:buFont typeface="Arial" pitchFamily="34" charset="0"/>
              <a:buChar char="•"/>
              <a:defRPr/>
            </a:pPr>
            <a:r>
              <a:rPr lang="en-US" sz="2000" dirty="0">
                <a:solidFill>
                  <a:srgbClr val="182835"/>
                </a:solidFill>
              </a:rPr>
              <a:t>Median: </a:t>
            </a:r>
            <a:r>
              <a:rPr lang="el-GR" sz="2000" dirty="0">
                <a:solidFill>
                  <a:srgbClr val="182835"/>
                </a:solidFill>
              </a:rPr>
              <a:t>η</a:t>
            </a:r>
            <a:endParaRPr lang="en-US" sz="2000" dirty="0">
              <a:solidFill>
                <a:srgbClr val="182835"/>
              </a:solidFill>
            </a:endParaRPr>
          </a:p>
        </p:txBody>
      </p:sp>
      <p:sp>
        <p:nvSpPr>
          <p:cNvPr id="6" name="Content Placeholder 2"/>
          <p:cNvSpPr txBox="1">
            <a:spLocks/>
          </p:cNvSpPr>
          <p:nvPr/>
        </p:nvSpPr>
        <p:spPr>
          <a:xfrm>
            <a:off x="6109448" y="2859741"/>
            <a:ext cx="3886201" cy="2667000"/>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r>
              <a:rPr lang="en-US" sz="2400" u="sng" dirty="0">
                <a:solidFill>
                  <a:srgbClr val="182835"/>
                </a:solidFill>
              </a:rPr>
              <a:t>Mathematical Symbols</a:t>
            </a:r>
          </a:p>
          <a:p>
            <a:pPr marL="800100" lvl="1" indent="-342900">
              <a:spcBef>
                <a:spcPct val="20000"/>
              </a:spcBef>
              <a:buFont typeface="Arial" pitchFamily="34" charset="0"/>
              <a:buChar char="•"/>
              <a:defRPr/>
            </a:pPr>
            <a:r>
              <a:rPr lang="en-US" sz="2000" dirty="0">
                <a:solidFill>
                  <a:srgbClr val="182835"/>
                </a:solidFill>
              </a:rPr>
              <a:t>Equal: =</a:t>
            </a:r>
          </a:p>
          <a:p>
            <a:pPr marL="800100" lvl="1" indent="-342900">
              <a:spcBef>
                <a:spcPct val="20000"/>
              </a:spcBef>
              <a:buFont typeface="Arial" pitchFamily="34" charset="0"/>
              <a:buChar char="•"/>
              <a:defRPr/>
            </a:pPr>
            <a:r>
              <a:rPr lang="en-US" sz="2000" dirty="0">
                <a:solidFill>
                  <a:srgbClr val="182835"/>
                </a:solidFill>
              </a:rPr>
              <a:t>Not equal: </a:t>
            </a:r>
            <a:r>
              <a:rPr lang="el-GR" sz="2000" dirty="0">
                <a:solidFill>
                  <a:srgbClr val="182835"/>
                </a:solidFill>
              </a:rPr>
              <a:t>≠</a:t>
            </a:r>
            <a:endParaRPr lang="en-US" sz="2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Greater than: &gt;</a:t>
            </a:r>
            <a:endParaRPr lang="en-US" sz="2000" baseline="30000" dirty="0">
              <a:solidFill>
                <a:srgbClr val="182835"/>
              </a:solidFill>
            </a:endParaRPr>
          </a:p>
          <a:p>
            <a:pPr marL="800100" lvl="1" indent="-342900">
              <a:spcBef>
                <a:spcPct val="20000"/>
              </a:spcBef>
              <a:buFont typeface="Arial" pitchFamily="34" charset="0"/>
              <a:buChar char="•"/>
              <a:defRPr/>
            </a:pPr>
            <a:r>
              <a:rPr lang="en-US" sz="2000" dirty="0">
                <a:solidFill>
                  <a:srgbClr val="182835"/>
                </a:solidFill>
              </a:rPr>
              <a:t>Smaller than: &lt;</a:t>
            </a:r>
          </a:p>
        </p:txBody>
      </p:sp>
      <p:cxnSp>
        <p:nvCxnSpPr>
          <p:cNvPr id="10" name="Straight Connector 9"/>
          <p:cNvCxnSpPr/>
          <p:nvPr/>
        </p:nvCxnSpPr>
        <p:spPr>
          <a:xfrm>
            <a:off x="5181600" y="2819400"/>
            <a:ext cx="0" cy="236220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9600" y="2819400"/>
            <a:ext cx="1016000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12" name="Date Placeholder 11">
            <a:extLst>
              <a:ext uri="{FF2B5EF4-FFF2-40B4-BE49-F238E27FC236}">
                <a16:creationId xmlns:a16="http://schemas.microsoft.com/office/drawing/2014/main" id="{C59E29ED-6D36-40D9-B6F9-C4707176210B}"/>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77DDF251-71B7-4584-BB65-58C757A6665E}"/>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1FCA34AE-93AD-4F8F-B9D3-468E1F377794}"/>
              </a:ext>
            </a:extLst>
          </p:cNvPr>
          <p:cNvSpPr>
            <a:spLocks noGrp="1"/>
          </p:cNvSpPr>
          <p:nvPr>
            <p:ph type="sldNum" sz="quarter" idx="4"/>
          </p:nvPr>
        </p:nvSpPr>
        <p:spPr/>
        <p:txBody>
          <a:bodyPr/>
          <a:lstStyle/>
          <a:p>
            <a:fld id="{28B83BC3-069B-46AF-A4E6-C99928E1A4FA}" type="slidenum">
              <a:rPr lang="en-US" smtClean="0"/>
              <a:pPr/>
              <a:t>609</a:t>
            </a:fld>
            <a:endParaRPr lang="en-US" dirty="0"/>
          </a:p>
        </p:txBody>
      </p:sp>
    </p:spTree>
    <p:custDataLst>
      <p:tags r:id="rId1"/>
    </p:custDataLst>
    <p:extLst>
      <p:ext uri="{BB962C8B-B14F-4D97-AF65-F5344CB8AC3E}">
        <p14:creationId xmlns:p14="http://schemas.microsoft.com/office/powerpoint/2010/main" val="3774254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Defining a Process</a:t>
            </a:r>
          </a:p>
        </p:txBody>
      </p:sp>
      <p:sp>
        <p:nvSpPr>
          <p:cNvPr id="3" name="Content Placeholder 2"/>
          <p:cNvSpPr>
            <a:spLocks noGrp="1"/>
          </p:cNvSpPr>
          <p:nvPr>
            <p:ph idx="1"/>
          </p:nvPr>
        </p:nvSpPr>
        <p:spPr/>
        <p:txBody>
          <a:bodyPr>
            <a:normAutofit/>
          </a:bodyPr>
          <a:lstStyle/>
          <a:p>
            <a:r>
              <a:rPr lang="en-US" dirty="0"/>
              <a:t>The basic method of defining and understanding a process is the </a:t>
            </a:r>
            <a:r>
              <a:rPr lang="en-US" b="1" dirty="0"/>
              <a:t>process map</a:t>
            </a:r>
            <a:r>
              <a:rPr lang="en-US" dirty="0"/>
              <a:t>.</a:t>
            </a:r>
          </a:p>
          <a:p>
            <a:r>
              <a:rPr lang="en-US" dirty="0"/>
              <a:t>Process maps help determine where and how a process begins as well as all the steps and decisions in between. </a:t>
            </a:r>
          </a:p>
          <a:p>
            <a:r>
              <a:rPr lang="en-US" dirty="0"/>
              <a:t>By learning the various types and methods of process maps, you can become adept at setting project scopes, identifying value-added and non-value-added steps, identifying problems in a process, etc.</a:t>
            </a:r>
          </a:p>
          <a:p>
            <a:r>
              <a:rPr lang="en-US" dirty="0"/>
              <a:t>This module covers:</a:t>
            </a:r>
          </a:p>
          <a:p>
            <a:pPr lvl="1"/>
            <a:r>
              <a:rPr lang="en-US" dirty="0"/>
              <a:t>High-level process maps</a:t>
            </a:r>
          </a:p>
          <a:p>
            <a:pPr lvl="1"/>
            <a:r>
              <a:rPr lang="en-US" dirty="0"/>
              <a:t>Detailed process maps</a:t>
            </a:r>
          </a:p>
          <a:p>
            <a:pPr lvl="1"/>
            <a:r>
              <a:rPr lang="en-US" dirty="0"/>
              <a:t>Functional maps.</a:t>
            </a:r>
          </a:p>
          <a:p>
            <a:r>
              <a:rPr lang="en-US" dirty="0"/>
              <a:t>In the Measure section we will touch on several other types and methods of process mapping.</a:t>
            </a:r>
          </a:p>
        </p:txBody>
      </p:sp>
      <p:sp>
        <p:nvSpPr>
          <p:cNvPr id="7" name="Date Placeholder 6">
            <a:extLst>
              <a:ext uri="{FF2B5EF4-FFF2-40B4-BE49-F238E27FC236}">
                <a16:creationId xmlns:a16="http://schemas.microsoft.com/office/drawing/2014/main" id="{82083E9D-D679-4542-8CAD-04F6C9D3D52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51CA9FD-B9D0-4259-AB7D-3990B5FF69E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B633CAE-B3A1-4139-A549-224B4F3C7827}"/>
              </a:ext>
            </a:extLst>
          </p:cNvPr>
          <p:cNvSpPr>
            <a:spLocks noGrp="1"/>
          </p:cNvSpPr>
          <p:nvPr>
            <p:ph type="sldNum" sz="quarter" idx="4"/>
          </p:nvPr>
        </p:nvSpPr>
        <p:spPr/>
        <p:txBody>
          <a:bodyPr/>
          <a:lstStyle/>
          <a:p>
            <a:fld id="{28B83BC3-069B-46AF-A4E6-C99928E1A4FA}" type="slidenum">
              <a:rPr lang="en-US" smtClean="0"/>
              <a:pPr/>
              <a:t>61</a:t>
            </a:fld>
            <a:endParaRPr lang="en-US" dirty="0"/>
          </a:p>
        </p:txBody>
      </p:sp>
    </p:spTree>
    <p:custDataLst>
      <p:tags r:id="rId1"/>
    </p:custDataLst>
    <p:extLst>
      <p:ext uri="{BB962C8B-B14F-4D97-AF65-F5344CB8AC3E}">
        <p14:creationId xmlns:p14="http://schemas.microsoft.com/office/powerpoint/2010/main" val="3520940045"/>
      </p:ext>
    </p:extLst>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Null and Alternative Hypotheses</a:t>
            </a:r>
          </a:p>
        </p:txBody>
      </p:sp>
      <p:sp>
        <p:nvSpPr>
          <p:cNvPr id="3" name="Content Placeholder 2"/>
          <p:cNvSpPr>
            <a:spLocks noGrp="1"/>
          </p:cNvSpPr>
          <p:nvPr>
            <p:ph idx="1"/>
          </p:nvPr>
        </p:nvSpPr>
        <p:spPr/>
        <p:txBody>
          <a:bodyPr>
            <a:normAutofit/>
          </a:bodyPr>
          <a:lstStyle/>
          <a:p>
            <a:r>
              <a:rPr lang="en-US" dirty="0"/>
              <a:t>Examples of null and alternative hypotheses written in mathematical language.</a:t>
            </a:r>
          </a:p>
          <a:p>
            <a:pPr lvl="1">
              <a:buNone/>
            </a:pPr>
            <a:endParaRPr lang="en-US" sz="2400" dirty="0"/>
          </a:p>
        </p:txBody>
      </p:sp>
      <p:grpSp>
        <p:nvGrpSpPr>
          <p:cNvPr id="15" name="Group 14"/>
          <p:cNvGrpSpPr/>
          <p:nvPr/>
        </p:nvGrpSpPr>
        <p:grpSpPr>
          <a:xfrm>
            <a:off x="2439227" y="2133601"/>
            <a:ext cx="1852763" cy="830997"/>
            <a:chOff x="685800" y="2819400"/>
            <a:chExt cx="1852763" cy="830997"/>
          </a:xfrm>
        </p:grpSpPr>
        <p:sp>
          <p:nvSpPr>
            <p:cNvPr id="7" name="TextBox 6"/>
            <p:cNvSpPr txBox="1"/>
            <p:nvPr/>
          </p:nvSpPr>
          <p:spPr>
            <a:xfrm>
              <a:off x="914400" y="2819400"/>
              <a:ext cx="1624163"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a:p>
              <a:r>
                <a:rPr lang="en-US" sz="2400" dirty="0"/>
                <a:t>H</a:t>
              </a:r>
              <a:r>
                <a:rPr lang="en-US" sz="2400" baseline="-25000" dirty="0"/>
                <a:t>1</a:t>
              </a:r>
              <a:r>
                <a:rPr lang="en-US" sz="2400" dirty="0"/>
                <a:t>: </a:t>
              </a:r>
              <a:r>
                <a:rPr lang="el-GR" sz="2400" dirty="0"/>
                <a:t>μ</a:t>
              </a:r>
              <a:r>
                <a:rPr lang="en-US" sz="2400" baseline="-25000" dirty="0"/>
                <a:t>1</a:t>
              </a:r>
              <a:r>
                <a:rPr lang="en-US" sz="2400" dirty="0"/>
                <a:t> ≠ </a:t>
              </a:r>
              <a:r>
                <a:rPr lang="el-GR" sz="2400" dirty="0"/>
                <a:t>μ</a:t>
              </a:r>
              <a:r>
                <a:rPr lang="en-US" sz="2400" baseline="-25000" dirty="0"/>
                <a:t>2</a:t>
              </a:r>
            </a:p>
          </p:txBody>
        </p:sp>
        <p:sp>
          <p:nvSpPr>
            <p:cNvPr id="10" name="Left Brace 9"/>
            <p:cNvSpPr/>
            <p:nvPr/>
          </p:nvSpPr>
          <p:spPr>
            <a:xfrm>
              <a:off x="685800" y="2971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6" name="Group 15"/>
          <p:cNvGrpSpPr/>
          <p:nvPr/>
        </p:nvGrpSpPr>
        <p:grpSpPr>
          <a:xfrm>
            <a:off x="2439226" y="2997201"/>
            <a:ext cx="1745362" cy="830997"/>
            <a:chOff x="685800" y="3962400"/>
            <a:chExt cx="1745362" cy="830997"/>
          </a:xfrm>
        </p:grpSpPr>
        <p:sp>
          <p:nvSpPr>
            <p:cNvPr id="8" name="TextBox 7"/>
            <p:cNvSpPr txBox="1"/>
            <p:nvPr/>
          </p:nvSpPr>
          <p:spPr>
            <a:xfrm>
              <a:off x="914400" y="3962400"/>
              <a:ext cx="1516762"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σ</a:t>
              </a:r>
              <a:r>
                <a:rPr lang="en-US" sz="2400" baseline="-25000" dirty="0"/>
                <a:t>1</a:t>
              </a:r>
              <a:r>
                <a:rPr lang="en-US" sz="2400" dirty="0"/>
                <a:t> = 0</a:t>
              </a:r>
            </a:p>
            <a:p>
              <a:r>
                <a:rPr lang="en-US" sz="2400" dirty="0"/>
                <a:t>H</a:t>
              </a:r>
              <a:r>
                <a:rPr lang="en-US" sz="2400" baseline="-25000" dirty="0"/>
                <a:t>1</a:t>
              </a:r>
              <a:r>
                <a:rPr lang="en-US" sz="2400" dirty="0"/>
                <a:t>: </a:t>
              </a:r>
              <a:r>
                <a:rPr lang="el-GR" sz="2400" dirty="0"/>
                <a:t>σ</a:t>
              </a:r>
              <a:r>
                <a:rPr lang="en-US" sz="2400" baseline="-25000" dirty="0"/>
                <a:t>1</a:t>
              </a:r>
              <a:r>
                <a:rPr lang="en-US" sz="2400" dirty="0"/>
                <a:t> ≠ 0</a:t>
              </a:r>
            </a:p>
          </p:txBody>
        </p:sp>
        <p:sp>
          <p:nvSpPr>
            <p:cNvPr id="11" name="Left Brace 10"/>
            <p:cNvSpPr/>
            <p:nvPr/>
          </p:nvSpPr>
          <p:spPr>
            <a:xfrm>
              <a:off x="685800" y="4114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7" name="Group 16"/>
          <p:cNvGrpSpPr/>
          <p:nvPr/>
        </p:nvGrpSpPr>
        <p:grpSpPr>
          <a:xfrm>
            <a:off x="2439227" y="3860801"/>
            <a:ext cx="1897647" cy="830997"/>
            <a:chOff x="685800" y="5105400"/>
            <a:chExt cx="1897647" cy="830997"/>
          </a:xfrm>
        </p:grpSpPr>
        <p:sp>
          <p:nvSpPr>
            <p:cNvPr id="9" name="TextBox 8"/>
            <p:cNvSpPr txBox="1"/>
            <p:nvPr/>
          </p:nvSpPr>
          <p:spPr>
            <a:xfrm>
              <a:off x="914400" y="5105400"/>
              <a:ext cx="1669047" cy="830997"/>
            </a:xfrm>
            <a:prstGeom prst="rect">
              <a:avLst/>
            </a:prstGeom>
            <a:noFill/>
          </p:spPr>
          <p:txBody>
            <a:bodyPr wrap="none" rtlCol="0">
              <a:spAutoFit/>
            </a:bodyPr>
            <a:lstStyle/>
            <a:p>
              <a:r>
                <a:rPr lang="en-US" sz="2400" dirty="0"/>
                <a:t>H</a:t>
              </a:r>
              <a:r>
                <a:rPr lang="en-US" sz="2400" baseline="-25000" dirty="0"/>
                <a:t>0</a:t>
              </a:r>
              <a:r>
                <a:rPr lang="en-US" sz="2400" dirty="0"/>
                <a:t>: η</a:t>
              </a:r>
              <a:r>
                <a:rPr lang="en-US" sz="2400" baseline="-25000" dirty="0"/>
                <a:t>1</a:t>
              </a:r>
              <a:r>
                <a:rPr lang="en-US" sz="2400" dirty="0"/>
                <a:t> = 10</a:t>
              </a:r>
            </a:p>
            <a:p>
              <a:r>
                <a:rPr lang="en-US" sz="2400" dirty="0"/>
                <a:t>H</a:t>
              </a:r>
              <a:r>
                <a:rPr lang="en-US" sz="2400" baseline="-25000" dirty="0"/>
                <a:t>1</a:t>
              </a:r>
              <a:r>
                <a:rPr lang="en-US" sz="2400" dirty="0"/>
                <a:t>: η</a:t>
              </a:r>
              <a:r>
                <a:rPr lang="en-US" sz="2400" baseline="-25000" dirty="0"/>
                <a:t>1</a:t>
              </a:r>
              <a:r>
                <a:rPr lang="en-US" sz="2400" dirty="0"/>
                <a:t> &gt; 10</a:t>
              </a:r>
            </a:p>
          </p:txBody>
        </p:sp>
        <p:sp>
          <p:nvSpPr>
            <p:cNvPr id="12" name="Left Brace 11"/>
            <p:cNvSpPr/>
            <p:nvPr/>
          </p:nvSpPr>
          <p:spPr>
            <a:xfrm>
              <a:off x="685800" y="52578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18" name="Group 17"/>
          <p:cNvGrpSpPr/>
          <p:nvPr/>
        </p:nvGrpSpPr>
        <p:grpSpPr>
          <a:xfrm>
            <a:off x="2439227" y="4724401"/>
            <a:ext cx="1904059" cy="830997"/>
            <a:chOff x="3733800" y="5257800"/>
            <a:chExt cx="1904059" cy="830997"/>
          </a:xfrm>
        </p:grpSpPr>
        <p:sp>
          <p:nvSpPr>
            <p:cNvPr id="13" name="TextBox 12"/>
            <p:cNvSpPr txBox="1"/>
            <p:nvPr/>
          </p:nvSpPr>
          <p:spPr>
            <a:xfrm>
              <a:off x="3962400" y="5257800"/>
              <a:ext cx="1675459" cy="830997"/>
            </a:xfrm>
            <a:prstGeom prst="rect">
              <a:avLst/>
            </a:prstGeom>
            <a:noFill/>
          </p:spPr>
          <p:txBody>
            <a:bodyPr wrap="non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1</a:t>
              </a:r>
              <a:r>
                <a:rPr lang="en-US" sz="2400" dirty="0"/>
                <a:t>: μ</a:t>
              </a:r>
              <a:r>
                <a:rPr lang="en-US" sz="2400" baseline="-25000" dirty="0"/>
                <a:t>1</a:t>
              </a:r>
              <a:r>
                <a:rPr lang="en-US" sz="2400" dirty="0"/>
                <a:t> &lt; 10</a:t>
              </a:r>
            </a:p>
          </p:txBody>
        </p:sp>
        <p:sp>
          <p:nvSpPr>
            <p:cNvPr id="14" name="Left Brace 13"/>
            <p:cNvSpPr/>
            <p:nvPr/>
          </p:nvSpPr>
          <p:spPr>
            <a:xfrm>
              <a:off x="3733800" y="5410200"/>
              <a:ext cx="228600" cy="533400"/>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1" name="Date Placeholder 20">
            <a:extLst>
              <a:ext uri="{FF2B5EF4-FFF2-40B4-BE49-F238E27FC236}">
                <a16:creationId xmlns:a16="http://schemas.microsoft.com/office/drawing/2014/main" id="{430EFA34-76E9-4119-ABDB-7374BE1D6632}"/>
              </a:ext>
            </a:extLst>
          </p:cNvPr>
          <p:cNvSpPr>
            <a:spLocks noGrp="1"/>
          </p:cNvSpPr>
          <p:nvPr>
            <p:ph type="dt" sz="half" idx="2"/>
          </p:nvPr>
        </p:nvSpPr>
        <p:spPr/>
        <p:txBody>
          <a:bodyPr/>
          <a:lstStyle/>
          <a:p>
            <a:r>
              <a:rPr lang="en-US"/>
              <a:t>Lean Six Sigma Training - MTB</a:t>
            </a:r>
            <a:endParaRPr lang="en-US" sz="1600" dirty="0"/>
          </a:p>
        </p:txBody>
      </p:sp>
      <p:sp>
        <p:nvSpPr>
          <p:cNvPr id="22" name="Footer Placeholder 21">
            <a:extLst>
              <a:ext uri="{FF2B5EF4-FFF2-40B4-BE49-F238E27FC236}">
                <a16:creationId xmlns:a16="http://schemas.microsoft.com/office/drawing/2014/main" id="{D7FA0224-4132-43E1-995A-B138175CC95C}"/>
              </a:ext>
            </a:extLst>
          </p:cNvPr>
          <p:cNvSpPr>
            <a:spLocks noGrp="1"/>
          </p:cNvSpPr>
          <p:nvPr>
            <p:ph type="ftr" sz="quarter" idx="3"/>
          </p:nvPr>
        </p:nvSpPr>
        <p:spPr/>
        <p:txBody>
          <a:bodyPr/>
          <a:lstStyle/>
          <a:p>
            <a:r>
              <a:rPr lang="en-US"/>
              <a:t>© Grand Valley State University</a:t>
            </a:r>
            <a:endParaRPr lang="en-US" sz="1600" dirty="0"/>
          </a:p>
        </p:txBody>
      </p:sp>
      <p:sp>
        <p:nvSpPr>
          <p:cNvPr id="23" name="Slide Number Placeholder 22">
            <a:extLst>
              <a:ext uri="{FF2B5EF4-FFF2-40B4-BE49-F238E27FC236}">
                <a16:creationId xmlns:a16="http://schemas.microsoft.com/office/drawing/2014/main" id="{9D2E007C-FFEE-472D-BAEC-EC46D6F1240F}"/>
              </a:ext>
            </a:extLst>
          </p:cNvPr>
          <p:cNvSpPr>
            <a:spLocks noGrp="1"/>
          </p:cNvSpPr>
          <p:nvPr>
            <p:ph type="sldNum" sz="quarter" idx="4"/>
          </p:nvPr>
        </p:nvSpPr>
        <p:spPr/>
        <p:txBody>
          <a:bodyPr/>
          <a:lstStyle/>
          <a:p>
            <a:fld id="{28B83BC3-069B-46AF-A4E6-C99928E1A4FA}" type="slidenum">
              <a:rPr lang="en-US" smtClean="0"/>
              <a:pPr/>
              <a:t>610</a:t>
            </a:fld>
            <a:endParaRPr lang="en-US" dirty="0"/>
          </a:p>
        </p:txBody>
      </p:sp>
    </p:spTree>
    <p:custDataLst>
      <p:tags r:id="rId1"/>
    </p:custDataLst>
    <p:extLst>
      <p:ext uri="{BB962C8B-B14F-4D97-AF65-F5344CB8AC3E}">
        <p14:creationId xmlns:p14="http://schemas.microsoft.com/office/powerpoint/2010/main" val="1043129720"/>
      </p:ext>
    </p:extLst>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Hypothesis Testing Conclusion</a:t>
            </a:r>
          </a:p>
        </p:txBody>
      </p:sp>
      <p:sp>
        <p:nvSpPr>
          <p:cNvPr id="3" name="Content Placeholder 2"/>
          <p:cNvSpPr>
            <a:spLocks noGrp="1"/>
          </p:cNvSpPr>
          <p:nvPr>
            <p:ph idx="1"/>
          </p:nvPr>
        </p:nvSpPr>
        <p:spPr/>
        <p:txBody>
          <a:bodyPr>
            <a:normAutofit/>
          </a:bodyPr>
          <a:lstStyle/>
          <a:p>
            <a:r>
              <a:rPr lang="en-US" dirty="0"/>
              <a:t>There are two possible conclusions of hypothesis testing:</a:t>
            </a:r>
          </a:p>
          <a:p>
            <a:pPr lvl="1"/>
            <a:r>
              <a:rPr lang="en-US" dirty="0"/>
              <a:t>Reject the null</a:t>
            </a:r>
          </a:p>
          <a:p>
            <a:pPr lvl="1"/>
            <a:r>
              <a:rPr lang="en-US" dirty="0"/>
              <a:t>Fail to reject the null.</a:t>
            </a:r>
          </a:p>
          <a:p>
            <a:endParaRPr lang="en-US" dirty="0"/>
          </a:p>
          <a:p>
            <a:r>
              <a:rPr lang="en-US" dirty="0"/>
              <a:t>When there is enough evidence based on the sample information to prove the alternative hypothesis, we reject the null.</a:t>
            </a:r>
          </a:p>
          <a:p>
            <a:endParaRPr lang="en-US" dirty="0"/>
          </a:p>
          <a:p>
            <a:r>
              <a:rPr lang="en-US" dirty="0"/>
              <a:t>When there is </a:t>
            </a:r>
            <a:r>
              <a:rPr lang="en-US" i="1" dirty="0"/>
              <a:t>not</a:t>
            </a:r>
            <a:r>
              <a:rPr lang="en-US" dirty="0"/>
              <a:t> enough evidence or the sample information is </a:t>
            </a:r>
            <a:r>
              <a:rPr lang="en-US" i="1" dirty="0"/>
              <a:t>not</a:t>
            </a:r>
            <a:r>
              <a:rPr lang="en-US" dirty="0"/>
              <a:t> sufficiently persuasive, we fail to reject the null.</a:t>
            </a:r>
          </a:p>
          <a:p>
            <a:endParaRPr lang="en-US" dirty="0"/>
          </a:p>
        </p:txBody>
      </p:sp>
      <p:sp>
        <p:nvSpPr>
          <p:cNvPr id="9" name="Date Placeholder 8">
            <a:extLst>
              <a:ext uri="{FF2B5EF4-FFF2-40B4-BE49-F238E27FC236}">
                <a16:creationId xmlns:a16="http://schemas.microsoft.com/office/drawing/2014/main" id="{2EC49D17-7CA8-45D7-94A3-1C96F888D3E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6946505-585B-4653-85E1-A4AFE933190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D191CB5-0E82-411F-9F7E-6EB0381C87F1}"/>
              </a:ext>
            </a:extLst>
          </p:cNvPr>
          <p:cNvSpPr>
            <a:spLocks noGrp="1"/>
          </p:cNvSpPr>
          <p:nvPr>
            <p:ph type="sldNum" sz="quarter" idx="4"/>
          </p:nvPr>
        </p:nvSpPr>
        <p:spPr/>
        <p:txBody>
          <a:bodyPr/>
          <a:lstStyle/>
          <a:p>
            <a:fld id="{28B83BC3-069B-46AF-A4E6-C99928E1A4FA}" type="slidenum">
              <a:rPr lang="en-US" smtClean="0"/>
              <a:pPr/>
              <a:t>611</a:t>
            </a:fld>
            <a:endParaRPr lang="en-US" dirty="0"/>
          </a:p>
        </p:txBody>
      </p:sp>
    </p:spTree>
    <p:custDataLst>
      <p:tags r:id="rId1"/>
    </p:custDataLst>
    <p:extLst>
      <p:ext uri="{BB962C8B-B14F-4D97-AF65-F5344CB8AC3E}">
        <p14:creationId xmlns:p14="http://schemas.microsoft.com/office/powerpoint/2010/main" val="3909546795"/>
      </p:ext>
    </p:extLst>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grpSp>
        <p:nvGrpSpPr>
          <p:cNvPr id="3" name="Group 2"/>
          <p:cNvGrpSpPr/>
          <p:nvPr/>
        </p:nvGrpSpPr>
        <p:grpSpPr>
          <a:xfrm>
            <a:off x="909764" y="1295400"/>
            <a:ext cx="9377236" cy="5105400"/>
            <a:chOff x="909764" y="1295400"/>
            <a:chExt cx="9377236" cy="5105400"/>
          </a:xfrm>
        </p:grpSpPr>
        <p:pic>
          <p:nvPicPr>
            <p:cNvPr id="32" name="Picture 2"/>
            <p:cNvPicPr>
              <a:picLocks noChangeAspect="1" noChangeArrowheads="1"/>
            </p:cNvPicPr>
            <p:nvPr/>
          </p:nvPicPr>
          <p:blipFill>
            <a:blip r:embed="rId4" cstate="print"/>
            <a:srcRect/>
            <a:stretch>
              <a:fillRect/>
            </a:stretch>
          </p:blipFill>
          <p:spPr bwMode="auto">
            <a:xfrm>
              <a:off x="2057400" y="1676400"/>
              <a:ext cx="4918330" cy="3566160"/>
            </a:xfrm>
            <a:prstGeom prst="rect">
              <a:avLst/>
            </a:prstGeom>
            <a:noFill/>
            <a:ln w="9525">
              <a:noFill/>
              <a:miter lim="800000"/>
              <a:headEnd/>
              <a:tailEnd/>
            </a:ln>
          </p:spPr>
        </p:pic>
        <p:sp>
          <p:nvSpPr>
            <p:cNvPr id="7" name="Rounded Rectangular Callout 6"/>
            <p:cNvSpPr/>
            <p:nvPr/>
          </p:nvSpPr>
          <p:spPr>
            <a:xfrm>
              <a:off x="5257800" y="1600200"/>
              <a:ext cx="2362200" cy="533400"/>
            </a:xfrm>
            <a:prstGeom prst="wedgeRoundRectCallout">
              <a:avLst>
                <a:gd name="adj1" fmla="val -53296"/>
                <a:gd name="adj2" fmla="val 113150"/>
                <a:gd name="adj3" fmla="val 16667"/>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Sampling distribution </a:t>
              </a:r>
              <a:r>
                <a:rPr lang="en-US" sz="1200" dirty="0">
                  <a:solidFill>
                    <a:schemeClr val="tx1"/>
                  </a:solidFill>
                </a:rPr>
                <a:t>based on the null hypothesis </a:t>
              </a:r>
            </a:p>
          </p:txBody>
        </p:sp>
        <p:sp>
          <p:nvSpPr>
            <p:cNvPr id="9" name="Rounded Rectangular Callout 8"/>
            <p:cNvSpPr/>
            <p:nvPr/>
          </p:nvSpPr>
          <p:spPr>
            <a:xfrm>
              <a:off x="6975730" y="2743200"/>
              <a:ext cx="3311270" cy="990600"/>
            </a:xfrm>
            <a:prstGeom prst="wedgeRoundRectCallout">
              <a:avLst>
                <a:gd name="adj1" fmla="val -74710"/>
                <a:gd name="adj2" fmla="val 17604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critical value </a:t>
              </a:r>
              <a:r>
                <a:rPr lang="en-US" sz="1200" dirty="0">
                  <a:solidFill>
                    <a:schemeClr val="tx1"/>
                  </a:solidFill>
                </a:rPr>
                <a:t>is derived from statistical tables. Different hypotheses use different statistical tables. It is the threshold value to determine whether to reject the null.</a:t>
              </a:r>
            </a:p>
          </p:txBody>
        </p:sp>
        <p:sp>
          <p:nvSpPr>
            <p:cNvPr id="11" name="Rounded Rectangular Callout 10"/>
            <p:cNvSpPr/>
            <p:nvPr/>
          </p:nvSpPr>
          <p:spPr>
            <a:xfrm>
              <a:off x="990600" y="5562600"/>
              <a:ext cx="4648200" cy="838200"/>
            </a:xfrm>
            <a:prstGeom prst="wedgeRoundRectCallout">
              <a:avLst>
                <a:gd name="adj1" fmla="val 22712"/>
                <a:gd name="adj2" fmla="val -142567"/>
                <a:gd name="adj3" fmla="val 16667"/>
              </a:avLst>
            </a:prstGeom>
            <a:no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fail to reject region</a:t>
              </a:r>
              <a:r>
                <a:rPr lang="en-US" sz="1200" dirty="0">
                  <a:solidFill>
                    <a:schemeClr val="tx1"/>
                  </a:solidFill>
                </a:rPr>
                <a:t> is the non-shaded area under the sampling distribution and not beyond the critical value. It is the opposite area of critical region.</a:t>
              </a:r>
            </a:p>
          </p:txBody>
        </p:sp>
        <p:sp>
          <p:nvSpPr>
            <p:cNvPr id="12" name="Rounded Rectangular Callout 11"/>
            <p:cNvSpPr/>
            <p:nvPr/>
          </p:nvSpPr>
          <p:spPr>
            <a:xfrm>
              <a:off x="6172200" y="5562600"/>
              <a:ext cx="4114800" cy="838200"/>
            </a:xfrm>
            <a:prstGeom prst="wedgeRoundRectCallout">
              <a:avLst>
                <a:gd name="adj1" fmla="val -72203"/>
                <a:gd name="adj2" fmla="val -97406"/>
                <a:gd name="adj3" fmla="val 1666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a:t>
              </a:r>
              <a:r>
                <a:rPr lang="en-US" sz="1200" b="1" dirty="0">
                  <a:solidFill>
                    <a:schemeClr val="tx1"/>
                  </a:solidFill>
                </a:rPr>
                <a:t> test statistic </a:t>
              </a:r>
              <a:r>
                <a:rPr lang="en-US" sz="1200" dirty="0">
                  <a:solidFill>
                    <a:schemeClr val="tx1"/>
                  </a:solidFill>
                </a:rPr>
                <a:t>is calculated based on a function of sample data. Different hypotheses use different formulas to calculate test statistic. It can be any value along the x axis.</a:t>
              </a:r>
            </a:p>
          </p:txBody>
        </p:sp>
        <p:sp>
          <p:nvSpPr>
            <p:cNvPr id="10" name="Rounded Rectangular Callout 9"/>
            <p:cNvSpPr/>
            <p:nvPr/>
          </p:nvSpPr>
          <p:spPr>
            <a:xfrm>
              <a:off x="909764" y="1295400"/>
              <a:ext cx="3057271" cy="1447800"/>
            </a:xfrm>
            <a:prstGeom prst="wedgeRoundRectCallout">
              <a:avLst>
                <a:gd name="adj1" fmla="val 128172"/>
                <a:gd name="adj2" fmla="val 202379"/>
                <a:gd name="adj3" fmla="val 16667"/>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a:solidFill>
                    <a:schemeClr val="tx1"/>
                  </a:solidFill>
                </a:rPr>
                <a:t>The </a:t>
              </a:r>
              <a:r>
                <a:rPr lang="en-US" sz="1200" b="1" dirty="0">
                  <a:solidFill>
                    <a:schemeClr val="tx1"/>
                  </a:solidFill>
                </a:rPr>
                <a:t>critical region</a:t>
              </a:r>
              <a:r>
                <a:rPr lang="en-US" sz="1200" dirty="0">
                  <a:solidFill>
                    <a:schemeClr val="tx1"/>
                  </a:solidFill>
                </a:rPr>
                <a:t> is the shaded area under the sampling distribution and beyond the critical value. The critical value defines the boundary of critical region.</a:t>
              </a:r>
            </a:p>
          </p:txBody>
        </p:sp>
        <p:grpSp>
          <p:nvGrpSpPr>
            <p:cNvPr id="26" name="Group 25"/>
            <p:cNvGrpSpPr/>
            <p:nvPr/>
          </p:nvGrpSpPr>
          <p:grpSpPr>
            <a:xfrm>
              <a:off x="6248400" y="3810001"/>
              <a:ext cx="327334" cy="990601"/>
              <a:chOff x="4419600" y="3810000"/>
              <a:chExt cx="327334" cy="990601"/>
            </a:xfrm>
          </p:grpSpPr>
          <p:cxnSp>
            <p:nvCxnSpPr>
              <p:cNvPr id="20" name="Straight Arrow Connector 19"/>
              <p:cNvCxnSpPr>
                <a:stCxn id="24" idx="2"/>
              </p:cNvCxnSpPr>
              <p:nvPr/>
            </p:nvCxnSpPr>
            <p:spPr>
              <a:xfrm flipH="1">
                <a:off x="4419601" y="4179332"/>
                <a:ext cx="163666" cy="621269"/>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419600" y="3810000"/>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grpSp>
      </p:grpSp>
      <p:sp>
        <p:nvSpPr>
          <p:cNvPr id="13" name="Date Placeholder 12">
            <a:extLst>
              <a:ext uri="{FF2B5EF4-FFF2-40B4-BE49-F238E27FC236}">
                <a16:creationId xmlns:a16="http://schemas.microsoft.com/office/drawing/2014/main" id="{4827D390-1082-45D3-A3CB-61BBF7B4E564}"/>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E768A1DB-6D73-4C97-A8D1-7EC52555A5A2}"/>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5DFBFA78-2884-4DF9-90F4-409930BE9DED}"/>
              </a:ext>
            </a:extLst>
          </p:cNvPr>
          <p:cNvSpPr>
            <a:spLocks noGrp="1"/>
          </p:cNvSpPr>
          <p:nvPr>
            <p:ph type="sldNum" sz="quarter" idx="4"/>
          </p:nvPr>
        </p:nvSpPr>
        <p:spPr/>
        <p:txBody>
          <a:bodyPr/>
          <a:lstStyle/>
          <a:p>
            <a:fld id="{28B83BC3-069B-46AF-A4E6-C99928E1A4FA}" type="slidenum">
              <a:rPr lang="en-US" smtClean="0"/>
              <a:pPr/>
              <a:t>612</a:t>
            </a:fld>
            <a:endParaRPr lang="en-US" dirty="0"/>
          </a:p>
        </p:txBody>
      </p:sp>
    </p:spTree>
    <p:custDataLst>
      <p:tags r:id="rId1"/>
    </p:custDataLst>
    <p:extLst>
      <p:ext uri="{BB962C8B-B14F-4D97-AF65-F5344CB8AC3E}">
        <p14:creationId xmlns:p14="http://schemas.microsoft.com/office/powerpoint/2010/main" val="312186394"/>
      </p:ext>
    </p:extLst>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6" name="Content Placeholder 2"/>
          <p:cNvSpPr>
            <a:spLocks noGrp="1"/>
          </p:cNvSpPr>
          <p:nvPr>
            <p:ph idx="1"/>
          </p:nvPr>
        </p:nvSpPr>
        <p:spPr/>
        <p:txBody>
          <a:bodyPr>
            <a:normAutofit/>
          </a:bodyPr>
          <a:lstStyle/>
          <a:p>
            <a:r>
              <a:rPr lang="en-US" dirty="0">
                <a:solidFill>
                  <a:srgbClr val="182835"/>
                </a:solidFill>
              </a:rPr>
              <a:t>The</a:t>
            </a:r>
            <a:r>
              <a:rPr lang="en-US" b="1" dirty="0">
                <a:solidFill>
                  <a:srgbClr val="182835"/>
                </a:solidFill>
              </a:rPr>
              <a:t> test statistic</a:t>
            </a:r>
            <a:r>
              <a:rPr lang="en-US" dirty="0">
                <a:solidFill>
                  <a:srgbClr val="182835"/>
                </a:solidFill>
              </a:rPr>
              <a:t> in hypothesis testing is a value calculated using a function of the sample. </a:t>
            </a:r>
          </a:p>
          <a:p>
            <a:r>
              <a:rPr lang="en-US" dirty="0">
                <a:solidFill>
                  <a:srgbClr val="182835"/>
                </a:solidFill>
              </a:rPr>
              <a:t>Test statistics are considered the sample data’s numerical summary that can be used in hypothesis testing. </a:t>
            </a:r>
          </a:p>
          <a:p>
            <a:r>
              <a:rPr lang="en-US" dirty="0">
                <a:solidFill>
                  <a:srgbClr val="182835"/>
                </a:solidFill>
              </a:rPr>
              <a:t>Different hypothesis tests have different formulas to calculate the test statistic.</a:t>
            </a:r>
          </a:p>
          <a:p>
            <a:r>
              <a:rPr lang="en-US" dirty="0">
                <a:solidFill>
                  <a:srgbClr val="182835"/>
                </a:solidFill>
              </a:rPr>
              <a:t>The </a:t>
            </a:r>
            <a:r>
              <a:rPr lang="en-US" b="1" dirty="0">
                <a:solidFill>
                  <a:srgbClr val="182835"/>
                </a:solidFill>
              </a:rPr>
              <a:t>critical value</a:t>
            </a:r>
            <a:r>
              <a:rPr lang="en-US" dirty="0">
                <a:solidFill>
                  <a:srgbClr val="182835"/>
                </a:solidFill>
              </a:rPr>
              <a:t> in hypothesis testing is a threshold value to which the test statistic is compared in order to determine whether the null hypothesis is rejected.</a:t>
            </a:r>
          </a:p>
          <a:p>
            <a:r>
              <a:rPr lang="en-US" dirty="0">
                <a:solidFill>
                  <a:srgbClr val="182835"/>
                </a:solidFill>
              </a:rPr>
              <a:t>The critical value is obtained from statistical tables.</a:t>
            </a:r>
          </a:p>
          <a:p>
            <a:r>
              <a:rPr lang="en-US" dirty="0">
                <a:solidFill>
                  <a:srgbClr val="182835"/>
                </a:solidFill>
              </a:rPr>
              <a:t>Different hypothesis tests need different statistical tables for critical values.</a:t>
            </a:r>
          </a:p>
          <a:p>
            <a:endParaRPr lang="en-US" dirty="0">
              <a:solidFill>
                <a:srgbClr val="182835"/>
              </a:solidFill>
            </a:endParaRPr>
          </a:p>
          <a:p>
            <a:endParaRPr lang="en-US" dirty="0">
              <a:solidFill>
                <a:srgbClr val="182835"/>
              </a:solidFill>
            </a:endParaRPr>
          </a:p>
          <a:p>
            <a:endParaRPr lang="en-US" dirty="0">
              <a:solidFill>
                <a:srgbClr val="182835"/>
              </a:solidFill>
            </a:endParaRPr>
          </a:p>
        </p:txBody>
      </p:sp>
      <p:sp>
        <p:nvSpPr>
          <p:cNvPr id="9" name="Date Placeholder 8">
            <a:extLst>
              <a:ext uri="{FF2B5EF4-FFF2-40B4-BE49-F238E27FC236}">
                <a16:creationId xmlns:a16="http://schemas.microsoft.com/office/drawing/2014/main" id="{FFDA8D12-39AC-4BD2-A08C-B38250CEBA1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B486904-77B6-4789-8F1B-E8DDD6EF11B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2353E15-3B0E-44ED-BCF5-FEC5C7967B43}"/>
              </a:ext>
            </a:extLst>
          </p:cNvPr>
          <p:cNvSpPr>
            <a:spLocks noGrp="1"/>
          </p:cNvSpPr>
          <p:nvPr>
            <p:ph type="sldNum" sz="quarter" idx="4"/>
          </p:nvPr>
        </p:nvSpPr>
        <p:spPr/>
        <p:txBody>
          <a:bodyPr/>
          <a:lstStyle/>
          <a:p>
            <a:fld id="{28B83BC3-069B-46AF-A4E6-C99928E1A4FA}" type="slidenum">
              <a:rPr lang="en-US" smtClean="0"/>
              <a:pPr/>
              <a:t>613</a:t>
            </a:fld>
            <a:endParaRPr lang="en-US" dirty="0"/>
          </a:p>
        </p:txBody>
      </p:sp>
    </p:spTree>
    <p:custDataLst>
      <p:tags r:id="rId1"/>
    </p:custDataLst>
    <p:extLst>
      <p:ext uri="{BB962C8B-B14F-4D97-AF65-F5344CB8AC3E}">
        <p14:creationId xmlns:p14="http://schemas.microsoft.com/office/powerpoint/2010/main" val="1747902485"/>
      </p:ext>
    </p:extLst>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test statistic falls into the fail to reject region, we fail to reject the null and claim that there is no statistically significant difference between the groups. </a:t>
            </a:r>
          </a:p>
          <a:p>
            <a:endParaRPr lang="en-US" dirty="0"/>
          </a:p>
          <a:p>
            <a:r>
              <a:rPr lang="en-US" dirty="0"/>
              <a:t>When the test statistic falls into the critical region, we reject the null and claim that there is a statistically significant difference between the groups.</a:t>
            </a:r>
          </a:p>
        </p:txBody>
      </p:sp>
      <p:sp>
        <p:nvSpPr>
          <p:cNvPr id="9" name="Date Placeholder 8">
            <a:extLst>
              <a:ext uri="{FF2B5EF4-FFF2-40B4-BE49-F238E27FC236}">
                <a16:creationId xmlns:a16="http://schemas.microsoft.com/office/drawing/2014/main" id="{DA23414B-EC04-4C77-9A98-C3F90E69145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0F88F01-7292-408E-818D-72178B48E4D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41AA1B9-60F4-43A3-837E-1D22B0562DB9}"/>
              </a:ext>
            </a:extLst>
          </p:cNvPr>
          <p:cNvSpPr>
            <a:spLocks noGrp="1"/>
          </p:cNvSpPr>
          <p:nvPr>
            <p:ph type="sldNum" sz="quarter" idx="4"/>
          </p:nvPr>
        </p:nvSpPr>
        <p:spPr/>
        <p:txBody>
          <a:bodyPr/>
          <a:lstStyle/>
          <a:p>
            <a:fld id="{28B83BC3-069B-46AF-A4E6-C99928E1A4FA}" type="slidenum">
              <a:rPr lang="en-US" smtClean="0"/>
              <a:pPr/>
              <a:t>614</a:t>
            </a:fld>
            <a:endParaRPr lang="en-US" dirty="0"/>
          </a:p>
        </p:txBody>
      </p:sp>
    </p:spTree>
    <p:custDataLst>
      <p:tags r:id="rId1"/>
    </p:custDataLst>
    <p:extLst>
      <p:ext uri="{BB962C8B-B14F-4D97-AF65-F5344CB8AC3E}">
        <p14:creationId xmlns:p14="http://schemas.microsoft.com/office/powerpoint/2010/main" val="1498337653"/>
      </p:ext>
    </p:extLst>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The proportion of the area under the sampling distribution and beyond the critical value indicates </a:t>
            </a:r>
            <a:r>
              <a:rPr lang="el-GR" dirty="0"/>
              <a:t>α</a:t>
            </a:r>
            <a:r>
              <a:rPr lang="en-US" dirty="0"/>
              <a:t> risk (also called </a:t>
            </a:r>
            <a:r>
              <a:rPr lang="el-GR" i="1" dirty="0"/>
              <a:t>α</a:t>
            </a:r>
            <a:r>
              <a:rPr lang="en-US" i="1" dirty="0"/>
              <a:t> level</a:t>
            </a:r>
            <a:r>
              <a:rPr lang="en-US" dirty="0"/>
              <a:t>). The most commonly selected </a:t>
            </a:r>
            <a:r>
              <a:rPr lang="el-GR" dirty="0"/>
              <a:t>α</a:t>
            </a:r>
            <a:r>
              <a:rPr lang="en-US" dirty="0"/>
              <a:t> level is 5%. </a:t>
            </a:r>
          </a:p>
          <a:p>
            <a:endParaRPr lang="en-US" dirty="0"/>
          </a:p>
          <a:p>
            <a:r>
              <a:rPr lang="en-US" dirty="0"/>
              <a:t>The proportion of the area under the sampling distribution and beyond the test statistic is the </a:t>
            </a:r>
            <a:r>
              <a:rPr lang="en-US" i="1" dirty="0"/>
              <a:t>p-value</a:t>
            </a:r>
            <a:r>
              <a:rPr lang="en-US" dirty="0"/>
              <a:t>. It is the probability of getting a test statistic at least as extreme as the observed one, given the null is true.</a:t>
            </a:r>
          </a:p>
        </p:txBody>
      </p:sp>
      <p:sp>
        <p:nvSpPr>
          <p:cNvPr id="9" name="Date Placeholder 8">
            <a:extLst>
              <a:ext uri="{FF2B5EF4-FFF2-40B4-BE49-F238E27FC236}">
                <a16:creationId xmlns:a16="http://schemas.microsoft.com/office/drawing/2014/main" id="{E03E708C-9628-46A7-B9D8-6F352E7D12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DE3BE0D-87F4-426F-AB0F-4A38411CE27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32FD0F7-4705-4EE7-8FCD-3DF80166B2C0}"/>
              </a:ext>
            </a:extLst>
          </p:cNvPr>
          <p:cNvSpPr>
            <a:spLocks noGrp="1"/>
          </p:cNvSpPr>
          <p:nvPr>
            <p:ph type="sldNum" sz="quarter" idx="4"/>
          </p:nvPr>
        </p:nvSpPr>
        <p:spPr/>
        <p:txBody>
          <a:bodyPr/>
          <a:lstStyle/>
          <a:p>
            <a:fld id="{28B83BC3-069B-46AF-A4E6-C99928E1A4FA}" type="slidenum">
              <a:rPr lang="en-US" smtClean="0"/>
              <a:pPr/>
              <a:t>615</a:t>
            </a:fld>
            <a:endParaRPr lang="en-US" dirty="0"/>
          </a:p>
        </p:txBody>
      </p:sp>
    </p:spTree>
    <p:custDataLst>
      <p:tags r:id="rId1"/>
    </p:custDataLst>
    <p:extLst>
      <p:ext uri="{BB962C8B-B14F-4D97-AF65-F5344CB8AC3E}">
        <p14:creationId xmlns:p14="http://schemas.microsoft.com/office/powerpoint/2010/main" val="1640893886"/>
      </p:ext>
    </p:extLst>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Decision Rules in Hypothesis Testing</a:t>
            </a:r>
          </a:p>
        </p:txBody>
      </p:sp>
      <p:sp>
        <p:nvSpPr>
          <p:cNvPr id="3" name="Content Placeholder 2"/>
          <p:cNvSpPr>
            <a:spLocks noGrp="1"/>
          </p:cNvSpPr>
          <p:nvPr>
            <p:ph idx="1"/>
          </p:nvPr>
        </p:nvSpPr>
        <p:spPr/>
        <p:txBody>
          <a:bodyPr>
            <a:normAutofit/>
          </a:bodyPr>
          <a:lstStyle/>
          <a:p>
            <a:r>
              <a:rPr lang="en-US" dirty="0"/>
              <a:t>When the p-value is smaller than the </a:t>
            </a:r>
            <a:r>
              <a:rPr lang="el-GR" dirty="0"/>
              <a:t>α</a:t>
            </a:r>
            <a:r>
              <a:rPr lang="en-US" dirty="0"/>
              <a:t> level, we reject the null and claim that there is a statistically significant difference between different groups. </a:t>
            </a:r>
          </a:p>
          <a:p>
            <a:endParaRPr lang="en-US" dirty="0"/>
          </a:p>
          <a:p>
            <a:r>
              <a:rPr lang="en-US" dirty="0"/>
              <a:t>When the p-value is higher than the </a:t>
            </a:r>
            <a:r>
              <a:rPr lang="el-GR" dirty="0"/>
              <a:t>α</a:t>
            </a:r>
            <a:r>
              <a:rPr lang="en-US" dirty="0"/>
              <a:t> level, we fail to reject the null and claim that there is no statistically significant difference between different groups. </a:t>
            </a:r>
          </a:p>
        </p:txBody>
      </p:sp>
      <p:sp>
        <p:nvSpPr>
          <p:cNvPr id="9" name="Date Placeholder 8">
            <a:extLst>
              <a:ext uri="{FF2B5EF4-FFF2-40B4-BE49-F238E27FC236}">
                <a16:creationId xmlns:a16="http://schemas.microsoft.com/office/drawing/2014/main" id="{EA26DF1E-ED89-4379-BD3C-9AC1A633F33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1F273A-D6FA-4657-8301-359CD3C5053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B234A16-D03D-4100-8430-76DB8AB5BD69}"/>
              </a:ext>
            </a:extLst>
          </p:cNvPr>
          <p:cNvSpPr>
            <a:spLocks noGrp="1"/>
          </p:cNvSpPr>
          <p:nvPr>
            <p:ph type="sldNum" sz="quarter" idx="4"/>
          </p:nvPr>
        </p:nvSpPr>
        <p:spPr/>
        <p:txBody>
          <a:bodyPr/>
          <a:lstStyle/>
          <a:p>
            <a:fld id="{28B83BC3-069B-46AF-A4E6-C99928E1A4FA}" type="slidenum">
              <a:rPr lang="en-US" smtClean="0"/>
              <a:pPr/>
              <a:t>616</a:t>
            </a:fld>
            <a:endParaRPr lang="en-US" dirty="0"/>
          </a:p>
        </p:txBody>
      </p:sp>
    </p:spTree>
    <p:custDataLst>
      <p:tags r:id="rId1"/>
    </p:custDataLst>
    <p:extLst>
      <p:ext uri="{BB962C8B-B14F-4D97-AF65-F5344CB8AC3E}">
        <p14:creationId xmlns:p14="http://schemas.microsoft.com/office/powerpoint/2010/main" val="3574027494"/>
      </p:ext>
    </p:extLst>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Steps in Hypothesis Testing</a:t>
            </a:r>
          </a:p>
        </p:txBody>
      </p:sp>
      <p:sp>
        <p:nvSpPr>
          <p:cNvPr id="4" name="Content Placeholder 3"/>
          <p:cNvSpPr>
            <a:spLocks noGrp="1"/>
          </p:cNvSpPr>
          <p:nvPr>
            <p:ph idx="1"/>
          </p:nvPr>
        </p:nvSpPr>
        <p:spPr/>
        <p:txBody>
          <a:bodyPr/>
          <a:lstStyle/>
          <a:p>
            <a:r>
              <a:rPr lang="en-US" dirty="0"/>
              <a:t>Step 1: State the null and alternative hypothesis.</a:t>
            </a:r>
          </a:p>
          <a:p>
            <a:endParaRPr lang="en-US" dirty="0"/>
          </a:p>
          <a:p>
            <a:r>
              <a:rPr lang="en-US" dirty="0"/>
              <a:t>Step 2: Determine α level.</a:t>
            </a:r>
          </a:p>
          <a:p>
            <a:endParaRPr lang="en-US" dirty="0"/>
          </a:p>
          <a:p>
            <a:r>
              <a:rPr lang="en-US" dirty="0"/>
              <a:t>Step 3: Collect sample data.</a:t>
            </a:r>
          </a:p>
          <a:p>
            <a:endParaRPr lang="en-US" dirty="0"/>
          </a:p>
          <a:p>
            <a:r>
              <a:rPr lang="en-US" dirty="0"/>
              <a:t>Step 4: Select a proper hypothesis test.</a:t>
            </a:r>
          </a:p>
          <a:p>
            <a:endParaRPr lang="en-US" dirty="0"/>
          </a:p>
          <a:p>
            <a:r>
              <a:rPr lang="en-US" dirty="0"/>
              <a:t>Step 5: Run the hypothesis test.</a:t>
            </a:r>
          </a:p>
          <a:p>
            <a:endParaRPr lang="en-US" dirty="0"/>
          </a:p>
          <a:p>
            <a:r>
              <a:rPr lang="en-US" dirty="0"/>
              <a:t>Step 6: Determine whether to reject the null.</a:t>
            </a:r>
          </a:p>
          <a:p>
            <a:endParaRPr lang="en-US" dirty="0"/>
          </a:p>
        </p:txBody>
      </p:sp>
      <p:sp>
        <p:nvSpPr>
          <p:cNvPr id="9" name="Date Placeholder 8">
            <a:extLst>
              <a:ext uri="{FF2B5EF4-FFF2-40B4-BE49-F238E27FC236}">
                <a16:creationId xmlns:a16="http://schemas.microsoft.com/office/drawing/2014/main" id="{30DC6FA0-A312-420F-B856-80A262D95E0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E42130-B84A-43E8-A41A-E0DA17194C9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AB5592A-0136-433D-A0A5-D11377DFE5E0}"/>
              </a:ext>
            </a:extLst>
          </p:cNvPr>
          <p:cNvSpPr>
            <a:spLocks noGrp="1"/>
          </p:cNvSpPr>
          <p:nvPr>
            <p:ph type="sldNum" sz="quarter" idx="4"/>
          </p:nvPr>
        </p:nvSpPr>
        <p:spPr/>
        <p:txBody>
          <a:bodyPr/>
          <a:lstStyle/>
          <a:p>
            <a:fld id="{28B83BC3-069B-46AF-A4E6-C99928E1A4FA}" type="slidenum">
              <a:rPr lang="en-US" smtClean="0"/>
              <a:pPr/>
              <a:t>617</a:t>
            </a:fld>
            <a:endParaRPr lang="en-US" dirty="0"/>
          </a:p>
        </p:txBody>
      </p:sp>
    </p:spTree>
    <p:custDataLst>
      <p:tags r:id="rId1"/>
    </p:custDataLst>
    <p:extLst>
      <p:ext uri="{BB962C8B-B14F-4D97-AF65-F5344CB8AC3E}">
        <p14:creationId xmlns:p14="http://schemas.microsoft.com/office/powerpoint/2010/main" val="30110923"/>
      </p:ext>
    </p:extLst>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3.3.2 Statistical Significance</a:t>
            </a:r>
          </a:p>
        </p:txBody>
      </p:sp>
      <p:sp>
        <p:nvSpPr>
          <p:cNvPr id="8" name="Date Placeholder 7">
            <a:extLst>
              <a:ext uri="{FF2B5EF4-FFF2-40B4-BE49-F238E27FC236}">
                <a16:creationId xmlns:a16="http://schemas.microsoft.com/office/drawing/2014/main" id="{94D2FD7A-6B73-4EC7-82C6-D7DD50B02A8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C4D853F-4BCB-4530-81DA-4E2A470BB53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4557762-3E10-4944-A0A0-26BD58AC069F}"/>
              </a:ext>
            </a:extLst>
          </p:cNvPr>
          <p:cNvSpPr>
            <a:spLocks noGrp="1"/>
          </p:cNvSpPr>
          <p:nvPr>
            <p:ph type="sldNum" sz="quarter" idx="4"/>
          </p:nvPr>
        </p:nvSpPr>
        <p:spPr/>
        <p:txBody>
          <a:bodyPr/>
          <a:lstStyle/>
          <a:p>
            <a:fld id="{28B83BC3-069B-46AF-A4E6-C99928E1A4FA}" type="slidenum">
              <a:rPr lang="en-US" smtClean="0"/>
              <a:pPr/>
              <a:t>618</a:t>
            </a:fld>
            <a:endParaRPr lang="en-US" dirty="0"/>
          </a:p>
        </p:txBody>
      </p:sp>
    </p:spTree>
    <p:custDataLst>
      <p:tags r:id="rId1"/>
    </p:custDataLst>
    <p:extLst>
      <p:ext uri="{BB962C8B-B14F-4D97-AF65-F5344CB8AC3E}">
        <p14:creationId xmlns:p14="http://schemas.microsoft.com/office/powerpoint/2010/main" val="1999430523"/>
      </p:ext>
    </p:extLst>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a:t>
            </a:r>
          </a:p>
        </p:txBody>
      </p:sp>
      <p:sp>
        <p:nvSpPr>
          <p:cNvPr id="3" name="Content Placeholder 2"/>
          <p:cNvSpPr>
            <a:spLocks noGrp="1"/>
          </p:cNvSpPr>
          <p:nvPr>
            <p:ph idx="1"/>
          </p:nvPr>
        </p:nvSpPr>
        <p:spPr/>
        <p:txBody>
          <a:bodyPr>
            <a:normAutofit/>
          </a:bodyPr>
          <a:lstStyle/>
          <a:p>
            <a:r>
              <a:rPr lang="en-US" dirty="0"/>
              <a:t>In statistics, an observed difference is </a:t>
            </a:r>
            <a:r>
              <a:rPr lang="en-US" i="1" dirty="0"/>
              <a:t>statistically significant</a:t>
            </a:r>
            <a:r>
              <a:rPr lang="en-US" dirty="0"/>
              <a:t> if it is unlikely that the difference occurred by pure chance, given a predetermined probability threshold. </a:t>
            </a:r>
          </a:p>
          <a:p>
            <a:endParaRPr lang="en-US" dirty="0"/>
          </a:p>
          <a:p>
            <a:r>
              <a:rPr lang="en-US" dirty="0"/>
              <a:t>Statistical significance indicates that there are some non-random factors causing the result to take place.</a:t>
            </a:r>
          </a:p>
          <a:p>
            <a:endParaRPr lang="en-US" dirty="0"/>
          </a:p>
          <a:p>
            <a:r>
              <a:rPr lang="en-US" dirty="0"/>
              <a:t>The statistical significance level in hypothesis testing indicates the amount of evidence which is sufficiently persuasive to prove that a difference between groups exists not due to random chance alone.</a:t>
            </a:r>
          </a:p>
          <a:p>
            <a:endParaRPr lang="en-US" dirty="0"/>
          </a:p>
        </p:txBody>
      </p:sp>
      <p:sp>
        <p:nvSpPr>
          <p:cNvPr id="9" name="Date Placeholder 8">
            <a:extLst>
              <a:ext uri="{FF2B5EF4-FFF2-40B4-BE49-F238E27FC236}">
                <a16:creationId xmlns:a16="http://schemas.microsoft.com/office/drawing/2014/main" id="{3C83C928-26EA-471C-B43C-55D5135DFAE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6D72EC6-09EA-4530-976C-F6B6600312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0B481E7-8DFA-4995-9427-A874362F4138}"/>
              </a:ext>
            </a:extLst>
          </p:cNvPr>
          <p:cNvSpPr>
            <a:spLocks noGrp="1"/>
          </p:cNvSpPr>
          <p:nvPr>
            <p:ph type="sldNum" sz="quarter" idx="4"/>
          </p:nvPr>
        </p:nvSpPr>
        <p:spPr/>
        <p:txBody>
          <a:bodyPr/>
          <a:lstStyle/>
          <a:p>
            <a:fld id="{28B83BC3-069B-46AF-A4E6-C99928E1A4FA}" type="slidenum">
              <a:rPr lang="en-US" smtClean="0"/>
              <a:pPr/>
              <a:t>619</a:t>
            </a:fld>
            <a:endParaRPr lang="en-US" dirty="0"/>
          </a:p>
        </p:txBody>
      </p:sp>
    </p:spTree>
    <p:custDataLst>
      <p:tags r:id="rId1"/>
    </p:custDataLst>
    <p:extLst>
      <p:ext uri="{BB962C8B-B14F-4D97-AF65-F5344CB8AC3E}">
        <p14:creationId xmlns:p14="http://schemas.microsoft.com/office/powerpoint/2010/main" val="11438041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Process Map?</a:t>
            </a:r>
          </a:p>
        </p:txBody>
      </p:sp>
      <p:sp>
        <p:nvSpPr>
          <p:cNvPr id="3" name="Content Placeholder 2"/>
          <p:cNvSpPr>
            <a:spLocks noGrp="1"/>
          </p:cNvSpPr>
          <p:nvPr>
            <p:ph idx="1"/>
          </p:nvPr>
        </p:nvSpPr>
        <p:spPr/>
        <p:txBody>
          <a:bodyPr>
            <a:noAutofit/>
          </a:bodyPr>
          <a:lstStyle/>
          <a:p>
            <a:r>
              <a:rPr lang="en-US" dirty="0"/>
              <a:t>A </a:t>
            </a:r>
            <a:r>
              <a:rPr lang="en-US" b="1" dirty="0"/>
              <a:t>process map </a:t>
            </a:r>
            <a:r>
              <a:rPr lang="en-US" dirty="0"/>
              <a:t>is a graphical representation of a process flow.</a:t>
            </a:r>
          </a:p>
          <a:p>
            <a:r>
              <a:rPr lang="it-IT" dirty="0"/>
              <a:t>It illustrates how </a:t>
            </a:r>
            <a:r>
              <a:rPr lang="en-US" dirty="0"/>
              <a:t>the business process is accomplished step by step.</a:t>
            </a:r>
          </a:p>
          <a:p>
            <a:r>
              <a:rPr lang="en-US" dirty="0"/>
              <a:t>It describes how the materials or information sequentially flow from one business entity to the next.</a:t>
            </a:r>
          </a:p>
          <a:p>
            <a:r>
              <a:rPr lang="en-US" dirty="0"/>
              <a:t>It illustrates who is responsible for what between the process boundaries.</a:t>
            </a:r>
          </a:p>
          <a:p>
            <a:r>
              <a:rPr lang="en-US" dirty="0"/>
              <a:t>It depicts the inputs and outputs of each individual process step.</a:t>
            </a:r>
          </a:p>
          <a:p>
            <a:pPr marL="114300" indent="0">
              <a:buNone/>
            </a:pPr>
            <a:endParaRPr lang="en-US" dirty="0"/>
          </a:p>
          <a:p>
            <a:r>
              <a:rPr lang="en-US" dirty="0"/>
              <a:t>Always encourage your project team to map the current state of the process instead of the ideal state. Be honest with each other! </a:t>
            </a:r>
          </a:p>
        </p:txBody>
      </p:sp>
      <p:sp>
        <p:nvSpPr>
          <p:cNvPr id="6" name="Date Placeholder 5">
            <a:extLst>
              <a:ext uri="{FF2B5EF4-FFF2-40B4-BE49-F238E27FC236}">
                <a16:creationId xmlns:a16="http://schemas.microsoft.com/office/drawing/2014/main" id="{049A63D6-D39C-4D2F-B94F-162B9592779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65B0E11-D4BC-4E15-B901-94D3489DF6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F46A467-D2E7-4F69-95D7-DC0AA9BF56D4}"/>
              </a:ext>
            </a:extLst>
          </p:cNvPr>
          <p:cNvSpPr>
            <a:spLocks noGrp="1"/>
          </p:cNvSpPr>
          <p:nvPr>
            <p:ph type="sldNum" sz="quarter" idx="4"/>
          </p:nvPr>
        </p:nvSpPr>
        <p:spPr/>
        <p:txBody>
          <a:bodyPr/>
          <a:lstStyle/>
          <a:p>
            <a:fld id="{28B83BC3-069B-46AF-A4E6-C99928E1A4FA}" type="slidenum">
              <a:rPr lang="en-US" smtClean="0"/>
              <a:pPr/>
              <a:t>62</a:t>
            </a:fld>
            <a:endParaRPr lang="en-US" dirty="0"/>
          </a:p>
        </p:txBody>
      </p:sp>
    </p:spTree>
    <p:custDataLst>
      <p:tags r:id="rId1"/>
    </p:custDataLst>
    <p:extLst>
      <p:ext uri="{BB962C8B-B14F-4D97-AF65-F5344CB8AC3E}">
        <p14:creationId xmlns:p14="http://schemas.microsoft.com/office/powerpoint/2010/main" val="2323519020"/>
      </p:ext>
    </p:extLst>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Significance</a:t>
            </a:r>
          </a:p>
        </p:txBody>
      </p:sp>
      <p:sp>
        <p:nvSpPr>
          <p:cNvPr id="3" name="Content Placeholder 2"/>
          <p:cNvSpPr>
            <a:spLocks noGrp="1"/>
          </p:cNvSpPr>
          <p:nvPr>
            <p:ph idx="1"/>
          </p:nvPr>
        </p:nvSpPr>
        <p:spPr/>
        <p:txBody>
          <a:bodyPr>
            <a:normAutofit/>
          </a:bodyPr>
          <a:lstStyle/>
          <a:p>
            <a:r>
              <a:rPr lang="en-US" dirty="0"/>
              <a:t>An observed difference is </a:t>
            </a:r>
            <a:r>
              <a:rPr lang="en-US" i="1" dirty="0"/>
              <a:t>practically significant </a:t>
            </a:r>
            <a:r>
              <a:rPr lang="en-US" dirty="0"/>
              <a:t>when it is large enough to make a practical difference.</a:t>
            </a:r>
          </a:p>
          <a:p>
            <a:endParaRPr lang="en-US" dirty="0"/>
          </a:p>
          <a:p>
            <a:r>
              <a:rPr lang="en-US" dirty="0"/>
              <a:t>A difference between groups that is </a:t>
            </a:r>
            <a:r>
              <a:rPr lang="en-US" i="1" dirty="0"/>
              <a:t>statistically significant</a:t>
            </a:r>
            <a:r>
              <a:rPr lang="en-US" dirty="0"/>
              <a:t> might not be large enough to be practically significant.</a:t>
            </a:r>
          </a:p>
          <a:p>
            <a:endParaRPr lang="en-US" dirty="0"/>
          </a:p>
          <a:p>
            <a:r>
              <a:rPr lang="en-US" dirty="0"/>
              <a:t>In some business situations, statistical differences can have little to no meaning because the difference is not large enough to be practical for a business to act upon.</a:t>
            </a:r>
          </a:p>
          <a:p>
            <a:endParaRPr lang="en-US" dirty="0"/>
          </a:p>
        </p:txBody>
      </p:sp>
      <p:sp>
        <p:nvSpPr>
          <p:cNvPr id="9" name="Date Placeholder 8">
            <a:extLst>
              <a:ext uri="{FF2B5EF4-FFF2-40B4-BE49-F238E27FC236}">
                <a16:creationId xmlns:a16="http://schemas.microsoft.com/office/drawing/2014/main" id="{B9699C45-72CA-4FC6-A792-8878C13AB4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ABBC29-8D45-4828-9313-B42F278A6BE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04901B-26DD-40C0-A652-9A83D027D7E4}"/>
              </a:ext>
            </a:extLst>
          </p:cNvPr>
          <p:cNvSpPr>
            <a:spLocks noGrp="1"/>
          </p:cNvSpPr>
          <p:nvPr>
            <p:ph type="sldNum" sz="quarter" idx="4"/>
          </p:nvPr>
        </p:nvSpPr>
        <p:spPr/>
        <p:txBody>
          <a:bodyPr/>
          <a:lstStyle/>
          <a:p>
            <a:fld id="{28B83BC3-069B-46AF-A4E6-C99928E1A4FA}" type="slidenum">
              <a:rPr lang="en-US" smtClean="0"/>
              <a:pPr/>
              <a:t>620</a:t>
            </a:fld>
            <a:endParaRPr lang="en-US" dirty="0"/>
          </a:p>
        </p:txBody>
      </p:sp>
    </p:spTree>
    <p:custDataLst>
      <p:tags r:id="rId1"/>
    </p:custDataLst>
    <p:extLst>
      <p:ext uri="{BB962C8B-B14F-4D97-AF65-F5344CB8AC3E}">
        <p14:creationId xmlns:p14="http://schemas.microsoft.com/office/powerpoint/2010/main" val="2028675403"/>
      </p:ext>
    </p:extLst>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p:sp>
        <p:nvSpPr>
          <p:cNvPr id="3" name="Content Placeholder 2"/>
          <p:cNvSpPr>
            <a:spLocks noGrp="1"/>
          </p:cNvSpPr>
          <p:nvPr>
            <p:ph idx="1"/>
          </p:nvPr>
        </p:nvSpPr>
        <p:spPr/>
        <p:txBody>
          <a:bodyPr>
            <a:normAutofit/>
          </a:bodyPr>
          <a:lstStyle/>
          <a:p>
            <a:r>
              <a:rPr lang="en-US" dirty="0">
                <a:solidFill>
                  <a:srgbClr val="182835"/>
                </a:solidFill>
              </a:rPr>
              <a:t>You started to use the premium gas recently, which was supposed to make your car run better. </a:t>
            </a:r>
          </a:p>
          <a:p>
            <a:endParaRPr lang="en-US" dirty="0">
              <a:solidFill>
                <a:srgbClr val="182835"/>
              </a:solidFill>
            </a:endParaRPr>
          </a:p>
          <a:p>
            <a:r>
              <a:rPr lang="en-US" dirty="0">
                <a:solidFill>
                  <a:srgbClr val="182835"/>
                </a:solidFill>
              </a:rPr>
              <a:t>After running a controlled experiment to measure the performance of the car before and after using the premium gas, you performed a statistical hypothesis test and found that the difference before and after was statistically significant.</a:t>
            </a:r>
          </a:p>
          <a:p>
            <a:endParaRPr lang="en-US" dirty="0">
              <a:solidFill>
                <a:srgbClr val="182835"/>
              </a:solidFill>
            </a:endParaRPr>
          </a:p>
          <a:p>
            <a:r>
              <a:rPr lang="en-US" dirty="0">
                <a:solidFill>
                  <a:srgbClr val="182835"/>
                </a:solidFill>
              </a:rPr>
              <a:t>Using premium gas did improve the performance.</a:t>
            </a:r>
          </a:p>
          <a:p>
            <a:endParaRPr lang="en-US" dirty="0">
              <a:solidFill>
                <a:srgbClr val="182835"/>
              </a:solidFill>
            </a:endParaRPr>
          </a:p>
          <a:p>
            <a:r>
              <a:rPr lang="en-US" dirty="0">
                <a:solidFill>
                  <a:srgbClr val="182835"/>
                </a:solidFill>
              </a:rPr>
              <a:t>However, due to the high cost of the premium gas, you decided that the difference was not large enough to make you pay extra money for it. In other words, the difference is not practically significant.</a:t>
            </a:r>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00" y="3886200"/>
            <a:ext cx="2270234" cy="88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1F1C4837-3F94-4DA0-9BEB-6155097CD5E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20E8BEA-E104-4939-904F-0819EE12C6D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46E5F3B-EAB2-4237-B2D7-07EF377012C4}"/>
              </a:ext>
            </a:extLst>
          </p:cNvPr>
          <p:cNvSpPr>
            <a:spLocks noGrp="1"/>
          </p:cNvSpPr>
          <p:nvPr>
            <p:ph type="sldNum" sz="quarter" idx="4"/>
          </p:nvPr>
        </p:nvSpPr>
        <p:spPr/>
        <p:txBody>
          <a:bodyPr/>
          <a:lstStyle/>
          <a:p>
            <a:fld id="{28B83BC3-069B-46AF-A4E6-C99928E1A4FA}" type="slidenum">
              <a:rPr lang="en-US" smtClean="0"/>
              <a:pPr/>
              <a:t>621</a:t>
            </a:fld>
            <a:endParaRPr lang="en-US" dirty="0"/>
          </a:p>
        </p:txBody>
      </p:sp>
    </p:spTree>
    <p:custDataLst>
      <p:tags r:id="rId1"/>
    </p:custDataLst>
    <p:extLst>
      <p:ext uri="{BB962C8B-B14F-4D97-AF65-F5344CB8AC3E}">
        <p14:creationId xmlns:p14="http://schemas.microsoft.com/office/powerpoint/2010/main" val="2560319463"/>
      </p:ext>
    </p:extLst>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3.3.3 Risk; Alpha &amp; Beta</a:t>
            </a:r>
          </a:p>
        </p:txBody>
      </p:sp>
      <p:sp>
        <p:nvSpPr>
          <p:cNvPr id="8" name="Date Placeholder 7">
            <a:extLst>
              <a:ext uri="{FF2B5EF4-FFF2-40B4-BE49-F238E27FC236}">
                <a16:creationId xmlns:a16="http://schemas.microsoft.com/office/drawing/2014/main" id="{3D1F7CB5-ED62-4A04-9827-02FF766AFD3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236C300-E348-48A8-A559-83878257473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1B05245-C0A2-45D8-B664-FA475EE29577}"/>
              </a:ext>
            </a:extLst>
          </p:cNvPr>
          <p:cNvSpPr>
            <a:spLocks noGrp="1"/>
          </p:cNvSpPr>
          <p:nvPr>
            <p:ph type="sldNum" sz="quarter" idx="4"/>
          </p:nvPr>
        </p:nvSpPr>
        <p:spPr/>
        <p:txBody>
          <a:bodyPr/>
          <a:lstStyle/>
          <a:p>
            <a:fld id="{28B83BC3-069B-46AF-A4E6-C99928E1A4FA}" type="slidenum">
              <a:rPr lang="en-US" smtClean="0"/>
              <a:pPr/>
              <a:t>622</a:t>
            </a:fld>
            <a:endParaRPr lang="en-US" dirty="0"/>
          </a:p>
        </p:txBody>
      </p:sp>
    </p:spTree>
    <p:custDataLst>
      <p:tags r:id="rId1"/>
    </p:custDataLst>
    <p:extLst>
      <p:ext uri="{BB962C8B-B14F-4D97-AF65-F5344CB8AC3E}">
        <p14:creationId xmlns:p14="http://schemas.microsoft.com/office/powerpoint/2010/main" val="2138706438"/>
      </p:ext>
    </p:extLst>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Errors in Hypothesis Testing</a:t>
            </a:r>
          </a:p>
        </p:txBody>
      </p:sp>
      <p:sp>
        <p:nvSpPr>
          <p:cNvPr id="3" name="Content Placeholder 2"/>
          <p:cNvSpPr>
            <a:spLocks noGrp="1"/>
          </p:cNvSpPr>
          <p:nvPr>
            <p:ph idx="1"/>
          </p:nvPr>
        </p:nvSpPr>
        <p:spPr/>
        <p:txBody>
          <a:bodyPr>
            <a:normAutofit/>
          </a:bodyPr>
          <a:lstStyle/>
          <a:p>
            <a:r>
              <a:rPr lang="en-US" dirty="0"/>
              <a:t>In statistical hypothesis testing, there are two types of errors:</a:t>
            </a:r>
          </a:p>
          <a:p>
            <a:pPr lvl="1"/>
            <a:r>
              <a:rPr lang="en-US" sz="2400" i="1" dirty="0"/>
              <a:t>Type I Error</a:t>
            </a:r>
          </a:p>
          <a:p>
            <a:pPr lvl="2"/>
            <a:r>
              <a:rPr lang="en-US" dirty="0"/>
              <a:t> a null hypothesis is rejected when it is true in fact.</a:t>
            </a:r>
          </a:p>
          <a:p>
            <a:pPr lvl="1"/>
            <a:endParaRPr lang="en-US" sz="2400" i="1" dirty="0"/>
          </a:p>
          <a:p>
            <a:pPr lvl="1"/>
            <a:r>
              <a:rPr lang="en-US" sz="2400" i="1" dirty="0"/>
              <a:t>Type II Error</a:t>
            </a:r>
          </a:p>
          <a:p>
            <a:pPr lvl="2"/>
            <a:r>
              <a:rPr lang="en-US" dirty="0"/>
              <a:t>a null hypothesis is not rejected when it is not true in fact.</a:t>
            </a:r>
          </a:p>
          <a:p>
            <a:pPr lvl="1"/>
            <a:endParaRPr lang="en-US" sz="2400" dirty="0"/>
          </a:p>
          <a:p>
            <a:endParaRPr lang="en-US" dirty="0"/>
          </a:p>
        </p:txBody>
      </p:sp>
      <p:pic>
        <p:nvPicPr>
          <p:cNvPr id="5" name="Picture 2"/>
          <p:cNvPicPr>
            <a:picLocks noChangeAspect="1" noChangeArrowheads="1"/>
          </p:cNvPicPr>
          <p:nvPr/>
        </p:nvPicPr>
        <p:blipFill>
          <a:blip r:embed="rId4" cstate="print"/>
          <a:srcRect/>
          <a:stretch>
            <a:fillRect/>
          </a:stretch>
        </p:blipFill>
        <p:spPr bwMode="auto">
          <a:xfrm>
            <a:off x="1406472" y="4229100"/>
            <a:ext cx="8566255" cy="9906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0" name="Date Placeholder 9">
            <a:extLst>
              <a:ext uri="{FF2B5EF4-FFF2-40B4-BE49-F238E27FC236}">
                <a16:creationId xmlns:a16="http://schemas.microsoft.com/office/drawing/2014/main" id="{CCD55B67-7479-4399-80B2-134CAC56BD2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D33423E-8A6D-4E8B-AE3F-D0A9C0DC62E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E0928CF-80CD-4325-AC61-1F752DEF2B10}"/>
              </a:ext>
            </a:extLst>
          </p:cNvPr>
          <p:cNvSpPr>
            <a:spLocks noGrp="1"/>
          </p:cNvSpPr>
          <p:nvPr>
            <p:ph type="sldNum" sz="quarter" idx="4"/>
          </p:nvPr>
        </p:nvSpPr>
        <p:spPr/>
        <p:txBody>
          <a:bodyPr/>
          <a:lstStyle/>
          <a:p>
            <a:fld id="{28B83BC3-069B-46AF-A4E6-C99928E1A4FA}" type="slidenum">
              <a:rPr lang="en-US" smtClean="0"/>
              <a:pPr/>
              <a:t>623</a:t>
            </a:fld>
            <a:endParaRPr lang="en-US" dirty="0"/>
          </a:p>
        </p:txBody>
      </p:sp>
    </p:spTree>
    <p:custDataLst>
      <p:tags r:id="rId1"/>
    </p:custDataLst>
    <p:extLst>
      <p:ext uri="{BB962C8B-B14F-4D97-AF65-F5344CB8AC3E}">
        <p14:creationId xmlns:p14="http://schemas.microsoft.com/office/powerpoint/2010/main" val="436005446"/>
      </p:ext>
    </p:extLst>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Error</a:t>
            </a:r>
          </a:p>
        </p:txBody>
      </p:sp>
      <p:sp>
        <p:nvSpPr>
          <p:cNvPr id="9" name="Content Placeholder 2"/>
          <p:cNvSpPr>
            <a:spLocks noGrp="1"/>
          </p:cNvSpPr>
          <p:nvPr>
            <p:ph idx="1"/>
          </p:nvPr>
        </p:nvSpPr>
        <p:spPr/>
        <p:txBody>
          <a:bodyPr>
            <a:normAutofit/>
          </a:bodyPr>
          <a:lstStyle/>
          <a:p>
            <a:r>
              <a:rPr lang="en-US" dirty="0"/>
              <a:t>Type I error is also called false positive, false alarm, or alpha (</a:t>
            </a:r>
            <a:r>
              <a:rPr lang="el-GR" i="1" dirty="0"/>
              <a:t>α</a:t>
            </a:r>
            <a:r>
              <a:rPr lang="it-IT" i="1" dirty="0"/>
              <a:t>)</a:t>
            </a:r>
            <a:r>
              <a:rPr lang="en-US" dirty="0"/>
              <a:t> error.</a:t>
            </a:r>
          </a:p>
          <a:p>
            <a:pPr marL="114300" indent="0">
              <a:buNone/>
            </a:pPr>
            <a:endParaRPr lang="en-US" dirty="0"/>
          </a:p>
          <a:p>
            <a:r>
              <a:rPr lang="en-US" dirty="0"/>
              <a:t>Type I error is associated with the risk of accepting false positives.</a:t>
            </a:r>
          </a:p>
          <a:p>
            <a:endParaRPr lang="en-US" dirty="0"/>
          </a:p>
          <a:p>
            <a:r>
              <a:rPr lang="en-US" dirty="0"/>
              <a:t>It occurs when we think there is a difference between groups but in fact there is none.</a:t>
            </a:r>
          </a:p>
          <a:p>
            <a:endParaRPr lang="en-US" dirty="0"/>
          </a:p>
          <a:p>
            <a:r>
              <a:rPr lang="en-US" dirty="0"/>
              <a:t>Example: telling a patient he is sick and in fact he is not.</a:t>
            </a:r>
          </a:p>
          <a:p>
            <a:endParaRPr lang="en-US" dirty="0"/>
          </a:p>
        </p:txBody>
      </p:sp>
      <p:sp>
        <p:nvSpPr>
          <p:cNvPr id="8" name="Date Placeholder 7">
            <a:extLst>
              <a:ext uri="{FF2B5EF4-FFF2-40B4-BE49-F238E27FC236}">
                <a16:creationId xmlns:a16="http://schemas.microsoft.com/office/drawing/2014/main" id="{44222607-095D-423B-BDF9-4CEFA16F632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297D21-FDD8-4DC1-94FA-DF128691558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A88DF3E-C239-414F-A167-C82A9D85F3C0}"/>
              </a:ext>
            </a:extLst>
          </p:cNvPr>
          <p:cNvSpPr>
            <a:spLocks noGrp="1"/>
          </p:cNvSpPr>
          <p:nvPr>
            <p:ph type="sldNum" sz="quarter" idx="4"/>
          </p:nvPr>
        </p:nvSpPr>
        <p:spPr/>
        <p:txBody>
          <a:bodyPr/>
          <a:lstStyle/>
          <a:p>
            <a:fld id="{28B83BC3-069B-46AF-A4E6-C99928E1A4FA}" type="slidenum">
              <a:rPr lang="en-US" smtClean="0"/>
              <a:pPr/>
              <a:t>624</a:t>
            </a:fld>
            <a:endParaRPr lang="en-US" dirty="0"/>
          </a:p>
        </p:txBody>
      </p:sp>
    </p:spTree>
    <p:custDataLst>
      <p:tags r:id="rId1"/>
    </p:custDataLst>
    <p:extLst>
      <p:ext uri="{BB962C8B-B14F-4D97-AF65-F5344CB8AC3E}">
        <p14:creationId xmlns:p14="http://schemas.microsoft.com/office/powerpoint/2010/main" val="2230370794"/>
      </p:ext>
    </p:extLst>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Alpha (</a:t>
            </a:r>
            <a:r>
              <a:rPr lang="el-GR" dirty="0"/>
              <a:t>α</a:t>
            </a:r>
            <a:r>
              <a:rPr lang="en-US" dirty="0"/>
              <a:t>)</a:t>
            </a:r>
          </a:p>
        </p:txBody>
      </p:sp>
      <p:sp>
        <p:nvSpPr>
          <p:cNvPr id="4" name="Content Placeholder 3"/>
          <p:cNvSpPr>
            <a:spLocks noGrp="1"/>
          </p:cNvSpPr>
          <p:nvPr>
            <p:ph idx="1"/>
          </p:nvPr>
        </p:nvSpPr>
        <p:spPr/>
        <p:txBody>
          <a:bodyPr>
            <a:normAutofit fontScale="92500"/>
          </a:bodyPr>
          <a:lstStyle/>
          <a:p>
            <a:pPr lvl="0">
              <a:buClr>
                <a:srgbClr val="18283B"/>
              </a:buClr>
            </a:pPr>
            <a:r>
              <a:rPr lang="el-GR" sz="2200" i="1" dirty="0"/>
              <a:t>α</a:t>
            </a:r>
            <a:r>
              <a:rPr lang="en-US" sz="2200" dirty="0"/>
              <a:t> indicates the probability of making a type I error. It ranges from 0 to 1.</a:t>
            </a:r>
          </a:p>
          <a:p>
            <a:pPr lvl="0">
              <a:buClr>
                <a:srgbClr val="18283B"/>
              </a:buClr>
            </a:pPr>
            <a:endParaRPr lang="it-IT" sz="2200" i="1" dirty="0"/>
          </a:p>
          <a:p>
            <a:pPr lvl="0">
              <a:buClr>
                <a:srgbClr val="18283B"/>
              </a:buClr>
            </a:pPr>
            <a:r>
              <a:rPr lang="el-GR" sz="2200" i="1" dirty="0"/>
              <a:t>α</a:t>
            </a:r>
            <a:r>
              <a:rPr lang="en-US" sz="2200" i="1" dirty="0"/>
              <a:t> </a:t>
            </a:r>
            <a:r>
              <a:rPr lang="en-US" sz="2200" dirty="0"/>
              <a:t>risk is the risk of making a type I error.</a:t>
            </a:r>
          </a:p>
          <a:p>
            <a:pPr lvl="0">
              <a:buClr>
                <a:srgbClr val="18283B"/>
              </a:buClr>
            </a:pPr>
            <a:endParaRPr lang="en-US" sz="2200" i="1" dirty="0"/>
          </a:p>
          <a:p>
            <a:pPr lvl="0">
              <a:buClr>
                <a:srgbClr val="18283B"/>
              </a:buClr>
            </a:pPr>
            <a:r>
              <a:rPr lang="en-US" sz="2200" i="1" dirty="0"/>
              <a:t>5%</a:t>
            </a:r>
            <a:r>
              <a:rPr lang="en-US" sz="2200" dirty="0"/>
              <a:t> is the most commonly used </a:t>
            </a:r>
            <a:r>
              <a:rPr lang="el-GR" sz="2200" i="1" dirty="0"/>
              <a:t>α</a:t>
            </a:r>
            <a:r>
              <a:rPr lang="en-US" sz="2200" i="1" dirty="0"/>
              <a:t>.</a:t>
            </a:r>
          </a:p>
          <a:p>
            <a:pPr lvl="0">
              <a:buClr>
                <a:srgbClr val="18283B"/>
              </a:buClr>
            </a:pPr>
            <a:endParaRPr lang="en-US" sz="2200" dirty="0"/>
          </a:p>
          <a:p>
            <a:pPr lvl="0">
              <a:buClr>
                <a:srgbClr val="18283B"/>
              </a:buClr>
            </a:pPr>
            <a:r>
              <a:rPr lang="en-US" sz="2200" dirty="0"/>
              <a:t>(</a:t>
            </a:r>
            <a:r>
              <a:rPr lang="en-US" sz="2200" i="1" dirty="0"/>
              <a:t>100% –</a:t>
            </a:r>
            <a:r>
              <a:rPr lang="el-GR" sz="2200" dirty="0"/>
              <a:t> </a:t>
            </a:r>
            <a:r>
              <a:rPr lang="el-GR" sz="2200" i="1" dirty="0"/>
              <a:t>α</a:t>
            </a:r>
            <a:r>
              <a:rPr lang="en-US" sz="2200" dirty="0"/>
              <a:t>) is the confidence level which is used to calculate the confidence intervals.</a:t>
            </a:r>
          </a:p>
          <a:p>
            <a:pPr lvl="0">
              <a:buClr>
                <a:srgbClr val="18283B"/>
              </a:buClr>
            </a:pPr>
            <a:endParaRPr lang="en-US" sz="2200" dirty="0"/>
          </a:p>
          <a:p>
            <a:pPr lvl="0">
              <a:buClr>
                <a:srgbClr val="18283B"/>
              </a:buClr>
            </a:pPr>
            <a:r>
              <a:rPr lang="en-US" sz="2200" dirty="0"/>
              <a:t>When making a decision on whether to reject the null, we compare the p-value against </a:t>
            </a:r>
            <a:r>
              <a:rPr lang="el-GR" sz="2200" i="1" dirty="0"/>
              <a:t>α</a:t>
            </a:r>
            <a:r>
              <a:rPr lang="en-US" sz="2200" i="1" dirty="0"/>
              <a:t>:</a:t>
            </a:r>
          </a:p>
          <a:p>
            <a:pPr lvl="1">
              <a:buClr>
                <a:srgbClr val="778899"/>
              </a:buClr>
            </a:pPr>
            <a:r>
              <a:rPr lang="en-US" sz="2000" dirty="0"/>
              <a:t>If p-value is smaller than </a:t>
            </a:r>
            <a:r>
              <a:rPr lang="el-GR" sz="2000" i="1" dirty="0"/>
              <a:t>α</a:t>
            </a:r>
            <a:r>
              <a:rPr lang="en-US" sz="2000" dirty="0"/>
              <a:t>, we reject the null</a:t>
            </a:r>
          </a:p>
          <a:p>
            <a:pPr lvl="1">
              <a:buClr>
                <a:srgbClr val="778899"/>
              </a:buClr>
            </a:pPr>
            <a:r>
              <a:rPr lang="en-US" sz="2000" dirty="0"/>
              <a:t>If p-value is greater than </a:t>
            </a:r>
            <a:r>
              <a:rPr lang="el-GR" sz="2000" i="1" dirty="0"/>
              <a:t>α</a:t>
            </a:r>
            <a:r>
              <a:rPr lang="en-US" sz="2000" dirty="0"/>
              <a:t>, we fail to reject the null.</a:t>
            </a:r>
          </a:p>
          <a:p>
            <a:pPr lvl="0">
              <a:buClr>
                <a:srgbClr val="18283B"/>
              </a:buClr>
            </a:pPr>
            <a:endParaRPr lang="en-US" sz="2200" dirty="0"/>
          </a:p>
          <a:p>
            <a:pPr lvl="0">
              <a:buClr>
                <a:srgbClr val="18283B"/>
              </a:buClr>
            </a:pPr>
            <a:r>
              <a:rPr lang="en-US" sz="2200" dirty="0"/>
              <a:t>To reduce the </a:t>
            </a:r>
            <a:r>
              <a:rPr lang="el-GR" sz="2200" i="1" dirty="0"/>
              <a:t>α</a:t>
            </a:r>
            <a:r>
              <a:rPr lang="en-US" sz="2200" i="1" dirty="0"/>
              <a:t> </a:t>
            </a:r>
            <a:r>
              <a:rPr lang="en-US" sz="2200" dirty="0"/>
              <a:t>risk, we decrease the </a:t>
            </a:r>
            <a:r>
              <a:rPr lang="el-GR" sz="2200" i="1" dirty="0"/>
              <a:t>α</a:t>
            </a:r>
            <a:r>
              <a:rPr lang="en-US" sz="2200" i="1" dirty="0"/>
              <a:t> </a:t>
            </a:r>
            <a:r>
              <a:rPr lang="en-US" sz="2200" dirty="0"/>
              <a:t>value to which the p-value is compared.</a:t>
            </a:r>
          </a:p>
          <a:p>
            <a:pPr lvl="0">
              <a:buClr>
                <a:srgbClr val="18283B"/>
              </a:buClr>
            </a:pPr>
            <a:endParaRPr lang="en-US" sz="2200" dirty="0"/>
          </a:p>
          <a:p>
            <a:endParaRPr lang="en-US" dirty="0"/>
          </a:p>
        </p:txBody>
      </p:sp>
      <p:sp>
        <p:nvSpPr>
          <p:cNvPr id="9" name="Date Placeholder 8">
            <a:extLst>
              <a:ext uri="{FF2B5EF4-FFF2-40B4-BE49-F238E27FC236}">
                <a16:creationId xmlns:a16="http://schemas.microsoft.com/office/drawing/2014/main" id="{A030F5FF-5FED-4D26-A9A5-D65999EEB6D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81917CB-A9E4-49E2-8F9E-E9EEA5C84AE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5B14A99-1C79-4893-BC9E-510D8A3E5D78}"/>
              </a:ext>
            </a:extLst>
          </p:cNvPr>
          <p:cNvSpPr>
            <a:spLocks noGrp="1"/>
          </p:cNvSpPr>
          <p:nvPr>
            <p:ph type="sldNum" sz="quarter" idx="4"/>
          </p:nvPr>
        </p:nvSpPr>
        <p:spPr/>
        <p:txBody>
          <a:bodyPr/>
          <a:lstStyle/>
          <a:p>
            <a:fld id="{28B83BC3-069B-46AF-A4E6-C99928E1A4FA}" type="slidenum">
              <a:rPr lang="en-US" smtClean="0"/>
              <a:pPr/>
              <a:t>625</a:t>
            </a:fld>
            <a:endParaRPr lang="en-US" dirty="0"/>
          </a:p>
        </p:txBody>
      </p:sp>
    </p:spTree>
    <p:custDataLst>
      <p:tags r:id="rId1"/>
    </p:custDataLst>
    <p:extLst>
      <p:ext uri="{BB962C8B-B14F-4D97-AF65-F5344CB8AC3E}">
        <p14:creationId xmlns:p14="http://schemas.microsoft.com/office/powerpoint/2010/main" val="3488181849"/>
      </p:ext>
    </p:extLst>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II Error</a:t>
            </a:r>
          </a:p>
        </p:txBody>
      </p:sp>
      <p:sp>
        <p:nvSpPr>
          <p:cNvPr id="3" name="Content Placeholder 2"/>
          <p:cNvSpPr>
            <a:spLocks noGrp="1"/>
          </p:cNvSpPr>
          <p:nvPr>
            <p:ph idx="1"/>
          </p:nvPr>
        </p:nvSpPr>
        <p:spPr/>
        <p:txBody>
          <a:bodyPr>
            <a:normAutofit/>
          </a:bodyPr>
          <a:lstStyle/>
          <a:p>
            <a:r>
              <a:rPr lang="en-US" dirty="0"/>
              <a:t>Type II error is also called false negative, oversight, or beta (</a:t>
            </a:r>
            <a:r>
              <a:rPr lang="el-GR" dirty="0"/>
              <a:t>β</a:t>
            </a:r>
            <a:r>
              <a:rPr lang="it-IT" dirty="0"/>
              <a:t>)</a:t>
            </a:r>
            <a:r>
              <a:rPr lang="en-US" dirty="0"/>
              <a:t> error.</a:t>
            </a:r>
          </a:p>
          <a:p>
            <a:endParaRPr lang="en-US" dirty="0"/>
          </a:p>
          <a:p>
            <a:r>
              <a:rPr lang="en-US" dirty="0"/>
              <a:t>Type II error is associated with the risk of accepting false negatives.</a:t>
            </a:r>
          </a:p>
          <a:p>
            <a:endParaRPr lang="en-US" dirty="0"/>
          </a:p>
          <a:p>
            <a:r>
              <a:rPr lang="en-US" dirty="0"/>
              <a:t>It occurs when we think there is not any difference between groups but in fact there is.</a:t>
            </a:r>
          </a:p>
          <a:p>
            <a:endParaRPr lang="en-US" dirty="0"/>
          </a:p>
          <a:p>
            <a:r>
              <a:rPr lang="en-US" dirty="0"/>
              <a:t>Example: telling a patient he is not sick and in fact he is.</a:t>
            </a:r>
          </a:p>
          <a:p>
            <a:endParaRPr lang="en-US" dirty="0"/>
          </a:p>
          <a:p>
            <a:endParaRPr lang="en-US" dirty="0"/>
          </a:p>
        </p:txBody>
      </p:sp>
      <p:sp>
        <p:nvSpPr>
          <p:cNvPr id="9" name="Date Placeholder 8">
            <a:extLst>
              <a:ext uri="{FF2B5EF4-FFF2-40B4-BE49-F238E27FC236}">
                <a16:creationId xmlns:a16="http://schemas.microsoft.com/office/drawing/2014/main" id="{CB11793B-1F1A-4A95-8404-9B79C4DAB60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4D9E26D-94EF-4FB9-88D1-7990C31958F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3F2C3CC-24D6-4699-91CC-09D587A91D94}"/>
              </a:ext>
            </a:extLst>
          </p:cNvPr>
          <p:cNvSpPr>
            <a:spLocks noGrp="1"/>
          </p:cNvSpPr>
          <p:nvPr>
            <p:ph type="sldNum" sz="quarter" idx="4"/>
          </p:nvPr>
        </p:nvSpPr>
        <p:spPr/>
        <p:txBody>
          <a:bodyPr/>
          <a:lstStyle/>
          <a:p>
            <a:fld id="{28B83BC3-069B-46AF-A4E6-C99928E1A4FA}" type="slidenum">
              <a:rPr lang="en-US" smtClean="0"/>
              <a:pPr/>
              <a:t>626</a:t>
            </a:fld>
            <a:endParaRPr lang="en-US" dirty="0"/>
          </a:p>
        </p:txBody>
      </p:sp>
    </p:spTree>
    <p:custDataLst>
      <p:tags r:id="rId1"/>
    </p:custDataLst>
    <p:extLst>
      <p:ext uri="{BB962C8B-B14F-4D97-AF65-F5344CB8AC3E}">
        <p14:creationId xmlns:p14="http://schemas.microsoft.com/office/powerpoint/2010/main" val="2203494120"/>
      </p:ext>
    </p:extLst>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Beta (</a:t>
            </a:r>
            <a:r>
              <a:rPr lang="el-GR" dirty="0"/>
              <a:t>β</a:t>
            </a:r>
            <a:r>
              <a:rPr lang="en-US" dirty="0"/>
              <a:t>)</a:t>
            </a:r>
          </a:p>
        </p:txBody>
      </p:sp>
      <p:sp>
        <p:nvSpPr>
          <p:cNvPr id="3" name="Content Placeholder 2"/>
          <p:cNvSpPr>
            <a:spLocks noGrp="1"/>
          </p:cNvSpPr>
          <p:nvPr>
            <p:ph idx="1"/>
          </p:nvPr>
        </p:nvSpPr>
        <p:spPr>
          <a:xfrm>
            <a:off x="609600" y="1143000"/>
            <a:ext cx="10287000" cy="5486400"/>
          </a:xfrm>
        </p:spPr>
        <p:txBody>
          <a:bodyPr>
            <a:normAutofit/>
          </a:bodyPr>
          <a:lstStyle/>
          <a:p>
            <a:r>
              <a:rPr lang="el-GR" dirty="0"/>
              <a:t>β</a:t>
            </a:r>
            <a:r>
              <a:rPr lang="en-US" dirty="0"/>
              <a:t> indicates the probability of making a type II error. It ranges from 0 to 1.</a:t>
            </a:r>
          </a:p>
          <a:p>
            <a:endParaRPr lang="it-IT" dirty="0"/>
          </a:p>
          <a:p>
            <a:r>
              <a:rPr lang="el-GR" dirty="0"/>
              <a:t>β</a:t>
            </a:r>
            <a:r>
              <a:rPr lang="en-US" dirty="0"/>
              <a:t> risk is the risk of making a type II error.</a:t>
            </a:r>
          </a:p>
          <a:p>
            <a:endParaRPr lang="en-US" i="1" dirty="0"/>
          </a:p>
          <a:p>
            <a:r>
              <a:rPr lang="en-US" i="1" dirty="0"/>
              <a:t>10%</a:t>
            </a:r>
            <a:r>
              <a:rPr lang="en-US" dirty="0"/>
              <a:t> is the most commonly used </a:t>
            </a:r>
            <a:r>
              <a:rPr lang="el-GR" dirty="0"/>
              <a:t>β</a:t>
            </a:r>
            <a:r>
              <a:rPr lang="en-US" i="1" dirty="0"/>
              <a:t>.</a:t>
            </a:r>
          </a:p>
          <a:p>
            <a:endParaRPr lang="en-US" dirty="0"/>
          </a:p>
          <a:p>
            <a:r>
              <a:rPr lang="en-US" dirty="0"/>
              <a:t>(</a:t>
            </a:r>
            <a:r>
              <a:rPr lang="en-US" i="1" dirty="0"/>
              <a:t>100% –</a:t>
            </a:r>
            <a:r>
              <a:rPr lang="el-GR" dirty="0"/>
              <a:t> β</a:t>
            </a:r>
            <a:r>
              <a:rPr lang="en-US" dirty="0"/>
              <a:t>) is called </a:t>
            </a:r>
            <a:r>
              <a:rPr lang="en-US" i="1" dirty="0"/>
              <a:t>power,</a:t>
            </a:r>
            <a:r>
              <a:rPr lang="en-US" dirty="0"/>
              <a:t> which denotes the probability of detecting a difference between groups when in fact the difference truly exists.</a:t>
            </a:r>
          </a:p>
          <a:p>
            <a:endParaRPr lang="en-US" dirty="0"/>
          </a:p>
          <a:p>
            <a:r>
              <a:rPr lang="en-US" dirty="0"/>
              <a:t>To reduce the </a:t>
            </a:r>
            <a:r>
              <a:rPr lang="el-GR" dirty="0"/>
              <a:t>β</a:t>
            </a:r>
            <a:r>
              <a:rPr lang="en-US" i="1" dirty="0"/>
              <a:t> </a:t>
            </a:r>
            <a:r>
              <a:rPr lang="en-US" dirty="0"/>
              <a:t>risk, we increase the sample size.</a:t>
            </a:r>
          </a:p>
          <a:p>
            <a:endParaRPr lang="en-US" dirty="0"/>
          </a:p>
          <a:p>
            <a:r>
              <a:rPr lang="en-US" dirty="0"/>
              <a:t>When holding other factors constant, </a:t>
            </a:r>
            <a:r>
              <a:rPr lang="el-GR" dirty="0"/>
              <a:t>β</a:t>
            </a:r>
            <a:r>
              <a:rPr lang="en-US" dirty="0"/>
              <a:t> is inversely related to </a:t>
            </a:r>
            <a:r>
              <a:rPr lang="el-GR" i="1" dirty="0"/>
              <a:t>α</a:t>
            </a:r>
            <a:r>
              <a:rPr lang="en-US" i="1" dirty="0"/>
              <a:t>.</a:t>
            </a:r>
          </a:p>
          <a:p>
            <a:endParaRPr lang="en-US" dirty="0"/>
          </a:p>
          <a:p>
            <a:endParaRPr lang="en-US" dirty="0"/>
          </a:p>
        </p:txBody>
      </p:sp>
      <p:sp>
        <p:nvSpPr>
          <p:cNvPr id="9" name="Date Placeholder 8">
            <a:extLst>
              <a:ext uri="{FF2B5EF4-FFF2-40B4-BE49-F238E27FC236}">
                <a16:creationId xmlns:a16="http://schemas.microsoft.com/office/drawing/2014/main" id="{7BBBB274-EFAC-4BCD-9953-4A669606922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DAFD6A2-F73E-441F-B3ED-A284B715A4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9C8348F-568A-49F3-9893-3F80A84C6BDF}"/>
              </a:ext>
            </a:extLst>
          </p:cNvPr>
          <p:cNvSpPr>
            <a:spLocks noGrp="1"/>
          </p:cNvSpPr>
          <p:nvPr>
            <p:ph type="sldNum" sz="quarter" idx="4"/>
          </p:nvPr>
        </p:nvSpPr>
        <p:spPr/>
        <p:txBody>
          <a:bodyPr/>
          <a:lstStyle/>
          <a:p>
            <a:fld id="{28B83BC3-069B-46AF-A4E6-C99928E1A4FA}" type="slidenum">
              <a:rPr lang="en-US" smtClean="0"/>
              <a:pPr/>
              <a:t>627</a:t>
            </a:fld>
            <a:endParaRPr lang="en-US" dirty="0"/>
          </a:p>
        </p:txBody>
      </p:sp>
    </p:spTree>
    <p:custDataLst>
      <p:tags r:id="rId1"/>
    </p:custDataLst>
    <p:extLst>
      <p:ext uri="{BB962C8B-B14F-4D97-AF65-F5344CB8AC3E}">
        <p14:creationId xmlns:p14="http://schemas.microsoft.com/office/powerpoint/2010/main" val="1447927199"/>
      </p:ext>
    </p:extLst>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3.3.4 Types of Hypothesis Tests</a:t>
            </a:r>
          </a:p>
        </p:txBody>
      </p:sp>
      <p:sp>
        <p:nvSpPr>
          <p:cNvPr id="8" name="Date Placeholder 7">
            <a:extLst>
              <a:ext uri="{FF2B5EF4-FFF2-40B4-BE49-F238E27FC236}">
                <a16:creationId xmlns:a16="http://schemas.microsoft.com/office/drawing/2014/main" id="{EC1F2270-9D77-43BE-9895-720C9A7EC16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8751229-20C3-4973-942F-09A28CCAA75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7E608980-BC17-4381-8CBB-1FA9E2460BB2}"/>
              </a:ext>
            </a:extLst>
          </p:cNvPr>
          <p:cNvSpPr>
            <a:spLocks noGrp="1"/>
          </p:cNvSpPr>
          <p:nvPr>
            <p:ph type="sldNum" sz="quarter" idx="4"/>
          </p:nvPr>
        </p:nvSpPr>
        <p:spPr/>
        <p:txBody>
          <a:bodyPr/>
          <a:lstStyle/>
          <a:p>
            <a:fld id="{28B83BC3-069B-46AF-A4E6-C99928E1A4FA}" type="slidenum">
              <a:rPr lang="en-US" smtClean="0"/>
              <a:pPr/>
              <a:t>628</a:t>
            </a:fld>
            <a:endParaRPr lang="en-US" dirty="0"/>
          </a:p>
        </p:txBody>
      </p:sp>
    </p:spTree>
    <p:custDataLst>
      <p:tags r:id="rId1"/>
    </p:custDataLst>
    <p:extLst>
      <p:ext uri="{BB962C8B-B14F-4D97-AF65-F5344CB8AC3E}">
        <p14:creationId xmlns:p14="http://schemas.microsoft.com/office/powerpoint/2010/main" val="645228421"/>
      </p:ext>
    </p:extLst>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Types of Hypothesis Tests</a:t>
            </a:r>
          </a:p>
        </p:txBody>
      </p:sp>
      <p:sp>
        <p:nvSpPr>
          <p:cNvPr id="3" name="Content Placeholder 2"/>
          <p:cNvSpPr>
            <a:spLocks noGrp="1"/>
          </p:cNvSpPr>
          <p:nvPr>
            <p:ph idx="1"/>
          </p:nvPr>
        </p:nvSpPr>
        <p:spPr/>
        <p:txBody>
          <a:bodyPr>
            <a:normAutofit/>
          </a:bodyPr>
          <a:lstStyle/>
          <a:p>
            <a:r>
              <a:rPr lang="en-US" b="1" dirty="0"/>
              <a:t>Two-tailed hypothesis test</a:t>
            </a:r>
          </a:p>
          <a:p>
            <a:pPr lvl="1"/>
            <a:r>
              <a:rPr lang="en-US" dirty="0"/>
              <a:t>It is also called two-sided hypothesis test</a:t>
            </a:r>
          </a:p>
          <a:p>
            <a:pPr lvl="1"/>
            <a:r>
              <a:rPr lang="en-US" dirty="0"/>
              <a:t>It is a statistical hypothesis test in which the critical region is split into two equal areas, each of which stays on one side of the sampling distribution.</a:t>
            </a:r>
          </a:p>
          <a:p>
            <a:endParaRPr lang="en-US" dirty="0"/>
          </a:p>
          <a:p>
            <a:r>
              <a:rPr lang="en-US" b="1" dirty="0"/>
              <a:t>One-tailed hypothesis test</a:t>
            </a:r>
          </a:p>
          <a:p>
            <a:pPr lvl="1"/>
            <a:r>
              <a:rPr lang="en-US" dirty="0"/>
              <a:t>It is also called one-sided hypothesis test</a:t>
            </a:r>
          </a:p>
          <a:p>
            <a:pPr lvl="1"/>
            <a:r>
              <a:rPr lang="en-US" dirty="0"/>
              <a:t>It is a statistical hypothesis test in which the critical region is only on one side of the sampling distribution.</a:t>
            </a:r>
          </a:p>
          <a:p>
            <a:endParaRPr lang="en-US" dirty="0"/>
          </a:p>
        </p:txBody>
      </p:sp>
      <p:sp>
        <p:nvSpPr>
          <p:cNvPr id="9" name="Date Placeholder 8">
            <a:extLst>
              <a:ext uri="{FF2B5EF4-FFF2-40B4-BE49-F238E27FC236}">
                <a16:creationId xmlns:a16="http://schemas.microsoft.com/office/drawing/2014/main" id="{946FFFFC-8EA3-441F-9DB3-DDC32ADFFED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76EA25A-F286-4E3F-8C64-A886A62CB93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21D5E04-3C62-413B-B9E8-83DBB0FFBF34}"/>
              </a:ext>
            </a:extLst>
          </p:cNvPr>
          <p:cNvSpPr>
            <a:spLocks noGrp="1"/>
          </p:cNvSpPr>
          <p:nvPr>
            <p:ph type="sldNum" sz="quarter" idx="4"/>
          </p:nvPr>
        </p:nvSpPr>
        <p:spPr/>
        <p:txBody>
          <a:bodyPr/>
          <a:lstStyle/>
          <a:p>
            <a:fld id="{28B83BC3-069B-46AF-A4E6-C99928E1A4FA}" type="slidenum">
              <a:rPr lang="en-US" smtClean="0"/>
              <a:pPr/>
              <a:t>629</a:t>
            </a:fld>
            <a:endParaRPr lang="en-US" dirty="0"/>
          </a:p>
        </p:txBody>
      </p:sp>
    </p:spTree>
    <p:custDataLst>
      <p:tags r:id="rId1"/>
    </p:custDataLst>
    <p:extLst>
      <p:ext uri="{BB962C8B-B14F-4D97-AF65-F5344CB8AC3E}">
        <p14:creationId xmlns:p14="http://schemas.microsoft.com/office/powerpoint/2010/main" val="4217762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 Map Basic Symbols</a:t>
            </a:r>
          </a:p>
        </p:txBody>
      </p:sp>
      <p:sp>
        <p:nvSpPr>
          <p:cNvPr id="10" name="Content Placeholder 9"/>
          <p:cNvSpPr>
            <a:spLocks noGrp="1"/>
          </p:cNvSpPr>
          <p:nvPr>
            <p:ph idx="1"/>
          </p:nvPr>
        </p:nvSpPr>
        <p:spPr/>
        <p:txBody>
          <a:bodyPr/>
          <a:lstStyle/>
          <a:p>
            <a:r>
              <a:rPr lang="en-US" dirty="0"/>
              <a:t>The following four symbols are the most commonly used symbols in a process map.</a:t>
            </a:r>
          </a:p>
          <a:p>
            <a:endParaRPr lang="en-US" dirty="0"/>
          </a:p>
        </p:txBody>
      </p:sp>
      <p:grpSp>
        <p:nvGrpSpPr>
          <p:cNvPr id="16" name="Group 15"/>
          <p:cNvGrpSpPr/>
          <p:nvPr/>
        </p:nvGrpSpPr>
        <p:grpSpPr>
          <a:xfrm>
            <a:off x="2362200" y="2133600"/>
            <a:ext cx="6819900" cy="4469587"/>
            <a:chOff x="762000" y="2436812"/>
            <a:chExt cx="6819900" cy="4469587"/>
          </a:xfrm>
        </p:grpSpPr>
        <p:sp>
          <p:nvSpPr>
            <p:cNvPr id="5" name="Flowchart: Process 4"/>
            <p:cNvSpPr/>
            <p:nvPr/>
          </p:nvSpPr>
          <p:spPr>
            <a:xfrm>
              <a:off x="801624" y="3685766"/>
              <a:ext cx="1444752" cy="612648"/>
            </a:xfrm>
            <a:prstGeom prst="flowChart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Terminator 5"/>
            <p:cNvSpPr/>
            <p:nvPr/>
          </p:nvSpPr>
          <p:spPr>
            <a:xfrm>
              <a:off x="800100" y="2436812"/>
              <a:ext cx="1447800" cy="609600"/>
            </a:xfrm>
            <a:prstGeom prst="flowChartTermina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Decision 6"/>
            <p:cNvSpPr/>
            <p:nvPr/>
          </p:nvSpPr>
          <p:spPr>
            <a:xfrm>
              <a:off x="801624" y="4937768"/>
              <a:ext cx="1444752" cy="612648"/>
            </a:xfrm>
            <a:prstGeom prst="flowChartDecis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p:nvPr/>
          </p:nvCxnSpPr>
          <p:spPr>
            <a:xfrm>
              <a:off x="762000" y="6323012"/>
              <a:ext cx="1524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590800" y="2436812"/>
              <a:ext cx="4914900" cy="646331"/>
            </a:xfrm>
            <a:prstGeom prst="rect">
              <a:avLst/>
            </a:prstGeom>
            <a:noFill/>
          </p:spPr>
          <p:txBody>
            <a:bodyPr wrap="square" rtlCol="0">
              <a:spAutoFit/>
            </a:bodyPr>
            <a:lstStyle/>
            <a:p>
              <a:r>
                <a:rPr lang="en-US" i="1" dirty="0"/>
                <a:t>Terminator (Oval):</a:t>
              </a:r>
            </a:p>
            <a:p>
              <a:r>
                <a:rPr lang="en-US" dirty="0"/>
                <a:t>Shows the start and end points in the process</a:t>
              </a:r>
              <a:r>
                <a:rPr lang="en-US" dirty="0">
                  <a:latin typeface="Source Sans Pro" panose="020B0503030403020204" pitchFamily="34" charset="0"/>
                </a:rPr>
                <a:t>.</a:t>
              </a:r>
            </a:p>
          </p:txBody>
        </p:sp>
        <p:sp>
          <p:nvSpPr>
            <p:cNvPr id="12" name="TextBox 11"/>
            <p:cNvSpPr txBox="1"/>
            <p:nvPr/>
          </p:nvSpPr>
          <p:spPr>
            <a:xfrm>
              <a:off x="2590800" y="3697069"/>
              <a:ext cx="4191000" cy="646331"/>
            </a:xfrm>
            <a:prstGeom prst="rect">
              <a:avLst/>
            </a:prstGeom>
            <a:noFill/>
          </p:spPr>
          <p:txBody>
            <a:bodyPr wrap="square" rtlCol="0">
              <a:spAutoFit/>
            </a:bodyPr>
            <a:lstStyle/>
            <a:p>
              <a:r>
                <a:rPr lang="en-US" i="1" dirty="0"/>
                <a:t>Process (Rectangle):</a:t>
              </a:r>
            </a:p>
            <a:p>
              <a:r>
                <a:rPr lang="en-US" dirty="0"/>
                <a:t>Indicates a single process step.</a:t>
              </a:r>
            </a:p>
          </p:txBody>
        </p:sp>
        <p:sp>
          <p:nvSpPr>
            <p:cNvPr id="13" name="TextBox 12"/>
            <p:cNvSpPr txBox="1"/>
            <p:nvPr/>
          </p:nvSpPr>
          <p:spPr>
            <a:xfrm>
              <a:off x="2590800" y="4916269"/>
              <a:ext cx="4991100" cy="923330"/>
            </a:xfrm>
            <a:prstGeom prst="rect">
              <a:avLst/>
            </a:prstGeom>
            <a:noFill/>
          </p:spPr>
          <p:txBody>
            <a:bodyPr wrap="square" rtlCol="0">
              <a:spAutoFit/>
            </a:bodyPr>
            <a:lstStyle/>
            <a:p>
              <a:r>
                <a:rPr lang="en-US" i="1" dirty="0"/>
                <a:t>Decision (Diamond):</a:t>
              </a:r>
            </a:p>
            <a:p>
              <a:r>
                <a:rPr lang="en-US" dirty="0"/>
                <a:t>Indicates a question with two choices (e.g. Yes/No)</a:t>
              </a:r>
            </a:p>
          </p:txBody>
        </p:sp>
        <p:sp>
          <p:nvSpPr>
            <p:cNvPr id="14" name="TextBox 13"/>
            <p:cNvSpPr txBox="1"/>
            <p:nvPr/>
          </p:nvSpPr>
          <p:spPr>
            <a:xfrm>
              <a:off x="2590800" y="5983069"/>
              <a:ext cx="4191000" cy="923330"/>
            </a:xfrm>
            <a:prstGeom prst="rect">
              <a:avLst/>
            </a:prstGeom>
            <a:noFill/>
          </p:spPr>
          <p:txBody>
            <a:bodyPr wrap="square" rtlCol="0">
              <a:spAutoFit/>
            </a:bodyPr>
            <a:lstStyle/>
            <a:p>
              <a:r>
                <a:rPr lang="en-US" i="1" dirty="0"/>
                <a:t>Flow Line (Arrow):</a:t>
              </a:r>
            </a:p>
            <a:p>
              <a:r>
                <a:rPr lang="en-US" dirty="0"/>
                <a:t>Shows the direction of the process flow.</a:t>
              </a:r>
            </a:p>
          </p:txBody>
        </p:sp>
      </p:grpSp>
      <p:sp>
        <p:nvSpPr>
          <p:cNvPr id="8" name="Date Placeholder 7">
            <a:extLst>
              <a:ext uri="{FF2B5EF4-FFF2-40B4-BE49-F238E27FC236}">
                <a16:creationId xmlns:a16="http://schemas.microsoft.com/office/drawing/2014/main" id="{091139E1-7695-4B9C-B8A5-40F91C665FB5}"/>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1B9F1431-BD59-4EF0-87E7-CF5469AD69E5}"/>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3D2F0E31-A8F4-473E-8F1F-A5B8EF87C0E1}"/>
              </a:ext>
            </a:extLst>
          </p:cNvPr>
          <p:cNvSpPr>
            <a:spLocks noGrp="1"/>
          </p:cNvSpPr>
          <p:nvPr>
            <p:ph type="sldNum" sz="quarter" idx="4"/>
          </p:nvPr>
        </p:nvSpPr>
        <p:spPr/>
        <p:txBody>
          <a:bodyPr/>
          <a:lstStyle/>
          <a:p>
            <a:fld id="{28B83BC3-069B-46AF-A4E6-C99928E1A4FA}" type="slidenum">
              <a:rPr lang="en-US" smtClean="0"/>
              <a:pPr/>
              <a:t>63</a:t>
            </a:fld>
            <a:endParaRPr lang="en-US" dirty="0"/>
          </a:p>
        </p:txBody>
      </p:sp>
    </p:spTree>
    <p:custDataLst>
      <p:tags r:id="rId1"/>
    </p:custDataLst>
    <p:extLst>
      <p:ext uri="{BB962C8B-B14F-4D97-AF65-F5344CB8AC3E}">
        <p14:creationId xmlns:p14="http://schemas.microsoft.com/office/powerpoint/2010/main" val="2729287204"/>
      </p:ext>
    </p:extLst>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sp>
        <p:nvSpPr>
          <p:cNvPr id="3" name="Content Placeholder 2"/>
          <p:cNvSpPr>
            <a:spLocks noGrp="1"/>
          </p:cNvSpPr>
          <p:nvPr>
            <p:ph idx="1"/>
          </p:nvPr>
        </p:nvSpPr>
        <p:spPr/>
        <p:txBody>
          <a:bodyPr>
            <a:noAutofit/>
          </a:bodyPr>
          <a:lstStyle/>
          <a:p>
            <a:r>
              <a:rPr lang="en-US" dirty="0"/>
              <a:t>A two-tailed hypothesis test is used when we care about whether there is a difference between groups and we do not care about the direction of the difference.</a:t>
            </a:r>
          </a:p>
          <a:p>
            <a:r>
              <a:rPr lang="en-US" dirty="0"/>
              <a:t>Examples of a two-tailed hypothesis test:</a:t>
            </a:r>
          </a:p>
          <a:p>
            <a:endParaRPr lang="en-US" dirty="0"/>
          </a:p>
          <a:p>
            <a:endParaRPr lang="en-US" sz="2000" dirty="0"/>
          </a:p>
          <a:p>
            <a:pPr>
              <a:buNone/>
            </a:pPr>
            <a:r>
              <a:rPr lang="en-US" sz="2000" dirty="0"/>
              <a:t>	</a:t>
            </a:r>
            <a:r>
              <a:rPr lang="en-US" dirty="0"/>
              <a:t>The null hypothesis (H</a:t>
            </a:r>
            <a:r>
              <a:rPr lang="en-US" baseline="-25000" dirty="0"/>
              <a:t>0</a:t>
            </a:r>
            <a:r>
              <a:rPr lang="en-US" dirty="0"/>
              <a:t>) is rejected when:</a:t>
            </a:r>
          </a:p>
          <a:p>
            <a:pPr lvl="1"/>
            <a:r>
              <a:rPr lang="en-US" dirty="0"/>
              <a:t>the test statistic falls into either half of the critical region</a:t>
            </a:r>
          </a:p>
          <a:p>
            <a:pPr lvl="1"/>
            <a:r>
              <a:rPr lang="en-US" dirty="0"/>
              <a:t>the test statistic is either sufficiently small or sufficiently large</a:t>
            </a:r>
          </a:p>
          <a:p>
            <a:pPr lvl="1"/>
            <a:r>
              <a:rPr lang="en-US" dirty="0"/>
              <a:t>the absolute value of the test statistic is greater than the absolute value of the critical value.</a:t>
            </a:r>
          </a:p>
          <a:p>
            <a:r>
              <a:rPr lang="en-US" dirty="0"/>
              <a:t>A two-tailed hypothesis test is the most commonly used hypothesis test. In the next modules we will cover more details about it.</a:t>
            </a:r>
          </a:p>
        </p:txBody>
      </p:sp>
      <p:sp>
        <p:nvSpPr>
          <p:cNvPr id="6" name="TextBox 5"/>
          <p:cNvSpPr txBox="1"/>
          <p:nvPr/>
        </p:nvSpPr>
        <p:spPr>
          <a:xfrm>
            <a:off x="2667000" y="27432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 10</a:t>
            </a:r>
          </a:p>
        </p:txBody>
      </p:sp>
      <p:sp>
        <p:nvSpPr>
          <p:cNvPr id="10" name="Date Placeholder 9">
            <a:extLst>
              <a:ext uri="{FF2B5EF4-FFF2-40B4-BE49-F238E27FC236}">
                <a16:creationId xmlns:a16="http://schemas.microsoft.com/office/drawing/2014/main" id="{EB516BD8-3DDF-4DC5-8493-48B2934E3B8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E851F8F-76A5-4C86-8E70-70D587186D4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5A15778-5427-4DC1-AC3C-B0219D25F9DA}"/>
              </a:ext>
            </a:extLst>
          </p:cNvPr>
          <p:cNvSpPr>
            <a:spLocks noGrp="1"/>
          </p:cNvSpPr>
          <p:nvPr>
            <p:ph type="sldNum" sz="quarter" idx="4"/>
          </p:nvPr>
        </p:nvSpPr>
        <p:spPr/>
        <p:txBody>
          <a:bodyPr/>
          <a:lstStyle/>
          <a:p>
            <a:fld id="{28B83BC3-069B-46AF-A4E6-C99928E1A4FA}" type="slidenum">
              <a:rPr lang="en-US" smtClean="0"/>
              <a:pPr/>
              <a:t>630</a:t>
            </a:fld>
            <a:endParaRPr lang="en-US" dirty="0"/>
          </a:p>
        </p:txBody>
      </p:sp>
    </p:spTree>
    <p:custDataLst>
      <p:tags r:id="rId1"/>
    </p:custDataLst>
    <p:extLst>
      <p:ext uri="{BB962C8B-B14F-4D97-AF65-F5344CB8AC3E}">
        <p14:creationId xmlns:p14="http://schemas.microsoft.com/office/powerpoint/2010/main" val="3502725761"/>
      </p:ext>
    </p:extLst>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Two-Tailed Hypothesis Test</a:t>
            </a:r>
          </a:p>
        </p:txBody>
      </p:sp>
      <p:grpSp>
        <p:nvGrpSpPr>
          <p:cNvPr id="30" name="Group 29"/>
          <p:cNvGrpSpPr/>
          <p:nvPr/>
        </p:nvGrpSpPr>
        <p:grpSpPr>
          <a:xfrm>
            <a:off x="2634980" y="1625601"/>
            <a:ext cx="6109240" cy="4343400"/>
            <a:chOff x="762000" y="2057400"/>
            <a:chExt cx="4705589" cy="3124200"/>
          </a:xfrm>
        </p:grpSpPr>
        <p:pic>
          <p:nvPicPr>
            <p:cNvPr id="5" name="Picture 3"/>
            <p:cNvPicPr>
              <a:picLocks noChangeAspect="1" noChangeArrowheads="1"/>
            </p:cNvPicPr>
            <p:nvPr/>
          </p:nvPicPr>
          <p:blipFill>
            <a:blip r:embed="rId4" cstate="print"/>
            <a:srcRect/>
            <a:stretch>
              <a:fillRect/>
            </a:stretch>
          </p:blipFill>
          <p:spPr bwMode="auto">
            <a:xfrm>
              <a:off x="990600" y="2057400"/>
              <a:ext cx="4248390" cy="3124200"/>
            </a:xfrm>
            <a:prstGeom prst="rect">
              <a:avLst/>
            </a:prstGeom>
            <a:noFill/>
            <a:ln w="9525">
              <a:noFill/>
              <a:miter lim="800000"/>
              <a:headEnd/>
              <a:tailEnd/>
            </a:ln>
          </p:spPr>
        </p:pic>
        <p:grpSp>
          <p:nvGrpSpPr>
            <p:cNvPr id="6" name="Group 5"/>
            <p:cNvGrpSpPr/>
            <p:nvPr/>
          </p:nvGrpSpPr>
          <p:grpSpPr>
            <a:xfrm>
              <a:off x="4800601" y="4191000"/>
              <a:ext cx="476489" cy="838200"/>
              <a:chOff x="4572001" y="4038600"/>
              <a:chExt cx="476489" cy="838200"/>
            </a:xfrm>
          </p:grpSpPr>
          <p:cxnSp>
            <p:nvCxnSpPr>
              <p:cNvPr id="7" name="Straight Arrow Connector 6"/>
              <p:cNvCxnSpPr>
                <a:stCxn id="8" idx="2"/>
              </p:cNvCxnSpPr>
              <p:nvPr/>
            </p:nvCxnSpPr>
            <p:spPr>
              <a:xfrm flipH="1">
                <a:off x="4572001" y="4304260"/>
                <a:ext cx="276344"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48200" y="40386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grpSp>
          <p:nvGrpSpPr>
            <p:cNvPr id="9" name="Group 8"/>
            <p:cNvGrpSpPr/>
            <p:nvPr/>
          </p:nvGrpSpPr>
          <p:grpSpPr>
            <a:xfrm>
              <a:off x="762000" y="4191000"/>
              <a:ext cx="685800" cy="838200"/>
              <a:chOff x="4419600" y="3810000"/>
              <a:chExt cx="685800" cy="838200"/>
            </a:xfrm>
          </p:grpSpPr>
          <p:cxnSp>
            <p:nvCxnSpPr>
              <p:cNvPr id="10" name="Straight Arrow Connector 9"/>
              <p:cNvCxnSpPr>
                <a:stCxn id="11" idx="2"/>
              </p:cNvCxnSpPr>
              <p:nvPr/>
            </p:nvCxnSpPr>
            <p:spPr>
              <a:xfrm>
                <a:off x="4619745" y="4075660"/>
                <a:ext cx="485655" cy="57254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19600" y="3810000"/>
                <a:ext cx="400290" cy="265660"/>
              </a:xfrm>
              <a:prstGeom prst="rect">
                <a:avLst/>
              </a:prstGeom>
              <a:noFill/>
            </p:spPr>
            <p:txBody>
              <a:bodyPr wrap="none" rtlCol="0">
                <a:spAutoFit/>
              </a:bodyPr>
              <a:lstStyle/>
              <a:p>
                <a:r>
                  <a:rPr lang="el-GR" b="1" i="1" dirty="0">
                    <a:solidFill>
                      <a:srgbClr val="FF0000"/>
                    </a:solidFill>
                  </a:rPr>
                  <a:t>α</a:t>
                </a:r>
                <a:r>
                  <a:rPr lang="en-US" b="1" i="1" dirty="0">
                    <a:solidFill>
                      <a:srgbClr val="FF0000"/>
                    </a:solidFill>
                  </a:rPr>
                  <a:t>/2</a:t>
                </a:r>
              </a:p>
            </p:txBody>
          </p:sp>
        </p:grpSp>
        <p:sp>
          <p:nvSpPr>
            <p:cNvPr id="21" name="TextBox 20"/>
            <p:cNvSpPr txBox="1"/>
            <p:nvPr/>
          </p:nvSpPr>
          <p:spPr>
            <a:xfrm>
              <a:off x="2314155" y="3043989"/>
              <a:ext cx="1623955" cy="464905"/>
            </a:xfrm>
            <a:prstGeom prst="rect">
              <a:avLst/>
            </a:prstGeom>
            <a:noFill/>
          </p:spPr>
          <p:txBody>
            <a:bodyPr wrap="square" rtlCol="0">
              <a:spAutoFit/>
            </a:bodyPr>
            <a:lstStyle/>
            <a:p>
              <a:pPr algn="ctr"/>
              <a:r>
                <a:rPr lang="en-US" b="1" dirty="0">
                  <a:solidFill>
                    <a:srgbClr val="182835"/>
                  </a:solidFill>
                </a:rPr>
                <a:t>Acceptance Region</a:t>
              </a:r>
            </a:p>
          </p:txBody>
        </p:sp>
        <p:cxnSp>
          <p:nvCxnSpPr>
            <p:cNvPr id="22" name="Straight Arrow Connector 21"/>
            <p:cNvCxnSpPr/>
            <p:nvPr/>
          </p:nvCxnSpPr>
          <p:spPr>
            <a:xfrm flipH="1">
              <a:off x="1524000" y="3409271"/>
              <a:ext cx="2933699" cy="154373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457699" y="3409272"/>
              <a:ext cx="114301" cy="154372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962399" y="3143611"/>
              <a:ext cx="1505190" cy="265660"/>
            </a:xfrm>
            <a:prstGeom prst="rect">
              <a:avLst/>
            </a:prstGeom>
            <a:noFill/>
          </p:spPr>
          <p:txBody>
            <a:bodyPr wrap="square" rtlCol="0">
              <a:spAutoFit/>
            </a:bodyPr>
            <a:lstStyle/>
            <a:p>
              <a:pPr algn="ctr"/>
              <a:r>
                <a:rPr lang="en-US" b="1" dirty="0">
                  <a:solidFill>
                    <a:srgbClr val="FF0000"/>
                  </a:solidFill>
                </a:rPr>
                <a:t>Critical Region</a:t>
              </a:r>
            </a:p>
          </p:txBody>
        </p:sp>
      </p:grpSp>
      <p:sp>
        <p:nvSpPr>
          <p:cNvPr id="15" name="Date Placeholder 14">
            <a:extLst>
              <a:ext uri="{FF2B5EF4-FFF2-40B4-BE49-F238E27FC236}">
                <a16:creationId xmlns:a16="http://schemas.microsoft.com/office/drawing/2014/main" id="{78A9C2EC-C6BC-4878-8662-17E93930D348}"/>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9998A152-AE59-47F5-A605-C168AABEBBED}"/>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9019DA9D-FCAB-4071-B6A1-3DB3F62B98CA}"/>
              </a:ext>
            </a:extLst>
          </p:cNvPr>
          <p:cNvSpPr>
            <a:spLocks noGrp="1"/>
          </p:cNvSpPr>
          <p:nvPr>
            <p:ph type="sldNum" sz="quarter" idx="4"/>
          </p:nvPr>
        </p:nvSpPr>
        <p:spPr/>
        <p:txBody>
          <a:bodyPr/>
          <a:lstStyle/>
          <a:p>
            <a:fld id="{28B83BC3-069B-46AF-A4E6-C99928E1A4FA}" type="slidenum">
              <a:rPr lang="en-US" smtClean="0"/>
              <a:pPr/>
              <a:t>631</a:t>
            </a:fld>
            <a:endParaRPr lang="en-US" dirty="0"/>
          </a:p>
        </p:txBody>
      </p:sp>
    </p:spTree>
    <p:custDataLst>
      <p:tags r:id="rId1"/>
    </p:custDataLst>
    <p:extLst>
      <p:ext uri="{BB962C8B-B14F-4D97-AF65-F5344CB8AC3E}">
        <p14:creationId xmlns:p14="http://schemas.microsoft.com/office/powerpoint/2010/main" val="1502792525"/>
      </p:ext>
    </p:extLst>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A one-tailed hypothesis test is used when we care about one direction of the difference between groups.</a:t>
            </a:r>
          </a:p>
          <a:p>
            <a:r>
              <a:rPr lang="en-US" dirty="0"/>
              <a:t>Examples of one-tailed hypothesis tests:</a:t>
            </a:r>
          </a:p>
          <a:p>
            <a:endParaRPr lang="en-US" dirty="0"/>
          </a:p>
          <a:p>
            <a:endParaRPr lang="en-US" dirty="0"/>
          </a:p>
          <a:p>
            <a:pPr>
              <a:buNone/>
            </a:pPr>
            <a:r>
              <a:rPr lang="en-US" dirty="0"/>
              <a:t>	</a:t>
            </a:r>
          </a:p>
          <a:p>
            <a:r>
              <a:rPr lang="en-US" dirty="0"/>
              <a:t>The null hypothesis is rejected when the test statistic:</a:t>
            </a:r>
          </a:p>
          <a:p>
            <a:pPr lvl="1"/>
            <a:r>
              <a:rPr lang="en-US" dirty="0"/>
              <a:t>falls in the critical region which exists on the right side of the sampling distribution</a:t>
            </a:r>
          </a:p>
          <a:p>
            <a:pPr lvl="1"/>
            <a:r>
              <a:rPr lang="en-US" dirty="0"/>
              <a:t>is sufficiently large</a:t>
            </a:r>
          </a:p>
          <a:p>
            <a:pPr lvl="1"/>
            <a:r>
              <a:rPr lang="en-US" dirty="0"/>
              <a:t>is greater than the critical value.</a:t>
            </a:r>
          </a:p>
          <a:p>
            <a:endParaRPr lang="en-US" dirty="0"/>
          </a:p>
          <a:p>
            <a:endParaRPr lang="en-US" dirty="0"/>
          </a:p>
        </p:txBody>
      </p:sp>
      <p:sp>
        <p:nvSpPr>
          <p:cNvPr id="6" name="TextBox 5"/>
          <p:cNvSpPr txBox="1"/>
          <p:nvPr/>
        </p:nvSpPr>
        <p:spPr>
          <a:xfrm>
            <a:off x="2971800" y="2632501"/>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&gt; 10</a:t>
            </a:r>
          </a:p>
        </p:txBody>
      </p:sp>
      <p:sp>
        <p:nvSpPr>
          <p:cNvPr id="10" name="Date Placeholder 9">
            <a:extLst>
              <a:ext uri="{FF2B5EF4-FFF2-40B4-BE49-F238E27FC236}">
                <a16:creationId xmlns:a16="http://schemas.microsoft.com/office/drawing/2014/main" id="{B029456A-126B-489B-ABE6-40425107D04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01A3A56-C271-41C0-A693-158740F681C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D00B365-36F0-4882-A6ED-8DFF3E827598}"/>
              </a:ext>
            </a:extLst>
          </p:cNvPr>
          <p:cNvSpPr>
            <a:spLocks noGrp="1"/>
          </p:cNvSpPr>
          <p:nvPr>
            <p:ph type="sldNum" sz="quarter" idx="4"/>
          </p:nvPr>
        </p:nvSpPr>
        <p:spPr/>
        <p:txBody>
          <a:bodyPr/>
          <a:lstStyle/>
          <a:p>
            <a:fld id="{28B83BC3-069B-46AF-A4E6-C99928E1A4FA}" type="slidenum">
              <a:rPr lang="en-US" smtClean="0"/>
              <a:pPr/>
              <a:t>632</a:t>
            </a:fld>
            <a:endParaRPr lang="en-US" dirty="0"/>
          </a:p>
        </p:txBody>
      </p:sp>
    </p:spTree>
    <p:custDataLst>
      <p:tags r:id="rId1"/>
    </p:custDataLst>
    <p:extLst>
      <p:ext uri="{BB962C8B-B14F-4D97-AF65-F5344CB8AC3E}">
        <p14:creationId xmlns:p14="http://schemas.microsoft.com/office/powerpoint/2010/main" val="3598893710"/>
      </p:ext>
    </p:extLst>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1074" name="Picture 2"/>
          <p:cNvPicPr>
            <a:picLocks noChangeAspect="1" noChangeArrowheads="1"/>
          </p:cNvPicPr>
          <p:nvPr/>
        </p:nvPicPr>
        <p:blipFill>
          <a:blip r:embed="rId4" cstate="print"/>
          <a:srcRect/>
          <a:stretch>
            <a:fillRect/>
          </a:stretch>
        </p:blipFill>
        <p:spPr bwMode="auto">
          <a:xfrm>
            <a:off x="2688651" y="1554249"/>
            <a:ext cx="6074348" cy="4404360"/>
          </a:xfrm>
          <a:prstGeom prst="rect">
            <a:avLst/>
          </a:prstGeom>
          <a:noFill/>
          <a:ln w="9525">
            <a:noFill/>
            <a:miter lim="800000"/>
            <a:headEnd/>
            <a:tailEnd/>
          </a:ln>
        </p:spPr>
      </p:pic>
      <p:cxnSp>
        <p:nvCxnSpPr>
          <p:cNvPr id="12" name="Straight Arrow Connector 11"/>
          <p:cNvCxnSpPr>
            <a:stCxn id="13" idx="2"/>
          </p:cNvCxnSpPr>
          <p:nvPr/>
        </p:nvCxnSpPr>
        <p:spPr>
          <a:xfrm flipH="1">
            <a:off x="8001000" y="4872566"/>
            <a:ext cx="324986" cy="690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162319" y="4503234"/>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6" name="TextBox 15"/>
          <p:cNvSpPr txBox="1"/>
          <p:nvPr/>
        </p:nvSpPr>
        <p:spPr>
          <a:xfrm>
            <a:off x="4620925" y="3110098"/>
            <a:ext cx="2209801"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8" name="Straight Arrow Connector 17"/>
          <p:cNvCxnSpPr>
            <a:stCxn id="19" idx="2"/>
          </p:cNvCxnSpPr>
          <p:nvPr/>
        </p:nvCxnSpPr>
        <p:spPr>
          <a:xfrm flipH="1">
            <a:off x="7755923" y="3497507"/>
            <a:ext cx="406396" cy="201145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146318" y="3128175"/>
            <a:ext cx="2032002" cy="369332"/>
          </a:xfrm>
          <a:prstGeom prst="rect">
            <a:avLst/>
          </a:prstGeom>
          <a:noFill/>
        </p:spPr>
        <p:txBody>
          <a:bodyPr wrap="square" rtlCol="0">
            <a:spAutoFit/>
          </a:bodyPr>
          <a:lstStyle/>
          <a:p>
            <a:pPr algn="ctr"/>
            <a:r>
              <a:rPr lang="en-US" b="1" dirty="0">
                <a:solidFill>
                  <a:srgbClr val="FF0000"/>
                </a:solidFill>
              </a:rPr>
              <a:t>Critical Region</a:t>
            </a:r>
          </a:p>
        </p:txBody>
      </p:sp>
      <p:sp>
        <p:nvSpPr>
          <p:cNvPr id="8" name="Date Placeholder 7">
            <a:extLst>
              <a:ext uri="{FF2B5EF4-FFF2-40B4-BE49-F238E27FC236}">
                <a16:creationId xmlns:a16="http://schemas.microsoft.com/office/drawing/2014/main" id="{CB61A4D6-9F17-490F-9DC4-9D842950250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B7157D2-6487-4E0A-8330-8F377DE1ED4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B1FD5C0-A5E2-45A6-8FE1-FA0A994CCB62}"/>
              </a:ext>
            </a:extLst>
          </p:cNvPr>
          <p:cNvSpPr>
            <a:spLocks noGrp="1"/>
          </p:cNvSpPr>
          <p:nvPr>
            <p:ph type="sldNum" sz="quarter" idx="4"/>
          </p:nvPr>
        </p:nvSpPr>
        <p:spPr/>
        <p:txBody>
          <a:bodyPr/>
          <a:lstStyle/>
          <a:p>
            <a:fld id="{28B83BC3-069B-46AF-A4E6-C99928E1A4FA}" type="slidenum">
              <a:rPr lang="en-US" smtClean="0"/>
              <a:pPr/>
              <a:t>633</a:t>
            </a:fld>
            <a:endParaRPr lang="en-US" dirty="0"/>
          </a:p>
        </p:txBody>
      </p:sp>
    </p:spTree>
    <p:custDataLst>
      <p:tags r:id="rId1"/>
    </p:custDataLst>
    <p:extLst>
      <p:ext uri="{BB962C8B-B14F-4D97-AF65-F5344CB8AC3E}">
        <p14:creationId xmlns:p14="http://schemas.microsoft.com/office/powerpoint/2010/main" val="2719929283"/>
      </p:ext>
    </p:extLst>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sp>
        <p:nvSpPr>
          <p:cNvPr id="3" name="Content Placeholder 2"/>
          <p:cNvSpPr>
            <a:spLocks noGrp="1"/>
          </p:cNvSpPr>
          <p:nvPr>
            <p:ph idx="1"/>
          </p:nvPr>
        </p:nvSpPr>
        <p:spPr/>
        <p:txBody>
          <a:bodyPr>
            <a:normAutofit/>
          </a:bodyPr>
          <a:lstStyle/>
          <a:p>
            <a:r>
              <a:rPr lang="en-US" dirty="0"/>
              <a:t>Examples of one-tailed hypothesis test</a:t>
            </a:r>
          </a:p>
          <a:p>
            <a:endParaRPr lang="en-US" sz="2800" dirty="0"/>
          </a:p>
          <a:p>
            <a:pPr marL="114300" indent="0">
              <a:buNone/>
            </a:pPr>
            <a:endParaRPr lang="en-US" sz="2800" dirty="0"/>
          </a:p>
          <a:p>
            <a:pPr>
              <a:buNone/>
            </a:pPr>
            <a:r>
              <a:rPr lang="en-US" sz="2800" dirty="0"/>
              <a:t>	</a:t>
            </a:r>
          </a:p>
          <a:p>
            <a:r>
              <a:rPr lang="en-US" dirty="0"/>
              <a:t>The null hypothesis is rejected when the test statistic:</a:t>
            </a:r>
          </a:p>
          <a:p>
            <a:pPr lvl="1"/>
            <a:r>
              <a:rPr lang="en-US" dirty="0"/>
              <a:t>falls into the critical region which only exists on the left side of the sampling distribution</a:t>
            </a:r>
          </a:p>
          <a:p>
            <a:pPr lvl="1"/>
            <a:r>
              <a:rPr lang="en-US" dirty="0"/>
              <a:t>is sufficiently small</a:t>
            </a:r>
          </a:p>
          <a:p>
            <a:pPr lvl="1"/>
            <a:r>
              <a:rPr lang="en-US" dirty="0"/>
              <a:t>is smaller than the critical value.</a:t>
            </a:r>
          </a:p>
          <a:p>
            <a:endParaRPr lang="en-US" sz="2800" dirty="0"/>
          </a:p>
          <a:p>
            <a:endParaRPr lang="en-US" dirty="0"/>
          </a:p>
        </p:txBody>
      </p:sp>
      <p:sp>
        <p:nvSpPr>
          <p:cNvPr id="9" name="TextBox 8"/>
          <p:cNvSpPr txBox="1"/>
          <p:nvPr/>
        </p:nvSpPr>
        <p:spPr>
          <a:xfrm>
            <a:off x="2667000" y="1905000"/>
            <a:ext cx="1752600" cy="830997"/>
          </a:xfrm>
          <a:prstGeom prst="rect">
            <a:avLst/>
          </a:prstGeom>
          <a:noFill/>
        </p:spPr>
        <p:txBody>
          <a:bodyPr wrap="square" rtlCol="0">
            <a:spAutoFit/>
          </a:bodyPr>
          <a:lstStyle/>
          <a:p>
            <a:r>
              <a:rPr lang="en-US" sz="2400" dirty="0"/>
              <a:t>H</a:t>
            </a:r>
            <a:r>
              <a:rPr lang="en-US" sz="2400" baseline="-25000" dirty="0"/>
              <a:t>0</a:t>
            </a:r>
            <a:r>
              <a:rPr lang="en-US" sz="2400" dirty="0"/>
              <a:t>: </a:t>
            </a:r>
            <a:r>
              <a:rPr lang="el-GR" sz="2400" dirty="0"/>
              <a:t>μ</a:t>
            </a:r>
            <a:r>
              <a:rPr lang="en-US" sz="2400" baseline="-25000" dirty="0"/>
              <a:t>1</a:t>
            </a:r>
            <a:r>
              <a:rPr lang="en-US" sz="2400" dirty="0"/>
              <a:t> = 10</a:t>
            </a:r>
          </a:p>
          <a:p>
            <a:r>
              <a:rPr lang="en-US" sz="2400" dirty="0"/>
              <a:t>H</a:t>
            </a:r>
            <a:r>
              <a:rPr lang="en-US" sz="2400" baseline="-25000" dirty="0"/>
              <a:t>a</a:t>
            </a:r>
            <a:r>
              <a:rPr lang="en-US" sz="2400" dirty="0"/>
              <a:t>: </a:t>
            </a:r>
            <a:r>
              <a:rPr lang="el-GR" sz="2400" dirty="0"/>
              <a:t>μ</a:t>
            </a:r>
            <a:r>
              <a:rPr lang="en-US" sz="2400" baseline="-25000" dirty="0"/>
              <a:t>1</a:t>
            </a:r>
            <a:r>
              <a:rPr lang="en-US" sz="2400" dirty="0"/>
              <a:t> &lt; 10</a:t>
            </a:r>
          </a:p>
        </p:txBody>
      </p:sp>
      <p:sp>
        <p:nvSpPr>
          <p:cNvPr id="10" name="Date Placeholder 9">
            <a:extLst>
              <a:ext uri="{FF2B5EF4-FFF2-40B4-BE49-F238E27FC236}">
                <a16:creationId xmlns:a16="http://schemas.microsoft.com/office/drawing/2014/main" id="{390EB9EE-1D21-4D5D-89B8-D4150B7D7EF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E08EE85-866F-4DA6-A940-19F8BEF865A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FAA01A7-D85D-4FF1-9D76-7D9A424EC15B}"/>
              </a:ext>
            </a:extLst>
          </p:cNvPr>
          <p:cNvSpPr>
            <a:spLocks noGrp="1"/>
          </p:cNvSpPr>
          <p:nvPr>
            <p:ph type="sldNum" sz="quarter" idx="4"/>
          </p:nvPr>
        </p:nvSpPr>
        <p:spPr/>
        <p:txBody>
          <a:bodyPr/>
          <a:lstStyle/>
          <a:p>
            <a:fld id="{28B83BC3-069B-46AF-A4E6-C99928E1A4FA}" type="slidenum">
              <a:rPr lang="en-US" smtClean="0"/>
              <a:pPr/>
              <a:t>634</a:t>
            </a:fld>
            <a:endParaRPr lang="en-US" dirty="0"/>
          </a:p>
        </p:txBody>
      </p:sp>
    </p:spTree>
    <p:custDataLst>
      <p:tags r:id="rId1"/>
    </p:custDataLst>
    <p:extLst>
      <p:ext uri="{BB962C8B-B14F-4D97-AF65-F5344CB8AC3E}">
        <p14:creationId xmlns:p14="http://schemas.microsoft.com/office/powerpoint/2010/main" val="1863137037"/>
      </p:ext>
    </p:extLst>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One-Tailed Hypothesis Test</a:t>
            </a:r>
          </a:p>
        </p:txBody>
      </p:sp>
      <p:pic>
        <p:nvPicPr>
          <p:cNvPr id="132098" name="Picture 2"/>
          <p:cNvPicPr>
            <a:picLocks noChangeAspect="1" noChangeArrowheads="1"/>
          </p:cNvPicPr>
          <p:nvPr/>
        </p:nvPicPr>
        <p:blipFill>
          <a:blip r:embed="rId4" cstate="print"/>
          <a:srcRect/>
          <a:stretch>
            <a:fillRect/>
          </a:stretch>
        </p:blipFill>
        <p:spPr bwMode="auto">
          <a:xfrm>
            <a:off x="2698908" y="1602778"/>
            <a:ext cx="5981384" cy="4417022"/>
          </a:xfrm>
          <a:prstGeom prst="rect">
            <a:avLst/>
          </a:prstGeom>
          <a:noFill/>
          <a:ln w="9525">
            <a:noFill/>
            <a:miter lim="800000"/>
            <a:headEnd/>
            <a:tailEnd/>
          </a:ln>
        </p:spPr>
      </p:pic>
      <p:cxnSp>
        <p:nvCxnSpPr>
          <p:cNvPr id="8" name="Straight Arrow Connector 7"/>
          <p:cNvCxnSpPr>
            <a:stCxn id="9" idx="2"/>
          </p:cNvCxnSpPr>
          <p:nvPr/>
        </p:nvCxnSpPr>
        <p:spPr>
          <a:xfrm>
            <a:off x="2983067" y="5027543"/>
            <a:ext cx="618366" cy="766236"/>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819400" y="4658211"/>
            <a:ext cx="327334" cy="369332"/>
          </a:xfrm>
          <a:prstGeom prst="rect">
            <a:avLst/>
          </a:prstGeom>
          <a:noFill/>
        </p:spPr>
        <p:txBody>
          <a:bodyPr wrap="none" rtlCol="0">
            <a:spAutoFit/>
          </a:bodyPr>
          <a:lstStyle/>
          <a:p>
            <a:r>
              <a:rPr lang="el-GR" b="1" i="1" dirty="0">
                <a:solidFill>
                  <a:srgbClr val="FF0000"/>
                </a:solidFill>
              </a:rPr>
              <a:t>α</a:t>
            </a:r>
            <a:endParaRPr lang="en-US" b="1" i="1" dirty="0">
              <a:solidFill>
                <a:srgbClr val="FF0000"/>
              </a:solidFill>
            </a:endParaRPr>
          </a:p>
        </p:txBody>
      </p:sp>
      <p:sp>
        <p:nvSpPr>
          <p:cNvPr id="10" name="TextBox 9"/>
          <p:cNvSpPr txBox="1"/>
          <p:nvPr/>
        </p:nvSpPr>
        <p:spPr>
          <a:xfrm>
            <a:off x="4660900" y="3510268"/>
            <a:ext cx="2057399" cy="646331"/>
          </a:xfrm>
          <a:prstGeom prst="rect">
            <a:avLst/>
          </a:prstGeom>
          <a:noFill/>
        </p:spPr>
        <p:txBody>
          <a:bodyPr wrap="square" rtlCol="0">
            <a:spAutoFit/>
          </a:bodyPr>
          <a:lstStyle/>
          <a:p>
            <a:pPr algn="ctr"/>
            <a:r>
              <a:rPr lang="en-US" b="1" dirty="0">
                <a:solidFill>
                  <a:srgbClr val="182835"/>
                </a:solidFill>
              </a:rPr>
              <a:t>Acceptance Region</a:t>
            </a:r>
          </a:p>
        </p:txBody>
      </p:sp>
      <p:cxnSp>
        <p:nvCxnSpPr>
          <p:cNvPr id="11" name="Straight Arrow Connector 10"/>
          <p:cNvCxnSpPr/>
          <p:nvPr/>
        </p:nvCxnSpPr>
        <p:spPr>
          <a:xfrm>
            <a:off x="3368834" y="3833434"/>
            <a:ext cx="320555" cy="1817034"/>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610952" y="3441957"/>
            <a:ext cx="1838332" cy="369332"/>
          </a:xfrm>
          <a:prstGeom prst="rect">
            <a:avLst/>
          </a:prstGeom>
          <a:noFill/>
        </p:spPr>
        <p:txBody>
          <a:bodyPr wrap="square" rtlCol="0">
            <a:spAutoFit/>
          </a:bodyPr>
          <a:lstStyle/>
          <a:p>
            <a:pPr algn="ctr"/>
            <a:r>
              <a:rPr lang="en-US" b="1" dirty="0">
                <a:solidFill>
                  <a:srgbClr val="FF0000"/>
                </a:solidFill>
              </a:rPr>
              <a:t>Critical Region</a:t>
            </a:r>
          </a:p>
        </p:txBody>
      </p:sp>
      <p:sp>
        <p:nvSpPr>
          <p:cNvPr id="12" name="Date Placeholder 11">
            <a:extLst>
              <a:ext uri="{FF2B5EF4-FFF2-40B4-BE49-F238E27FC236}">
                <a16:creationId xmlns:a16="http://schemas.microsoft.com/office/drawing/2014/main" id="{01EA4DBF-BED7-4D52-A349-231ADCD481C8}"/>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9432D33D-D219-4806-A4EE-DA81E5F6F913}"/>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67EAB499-1947-46DF-B4B8-E1AC81DAC1FF}"/>
              </a:ext>
            </a:extLst>
          </p:cNvPr>
          <p:cNvSpPr>
            <a:spLocks noGrp="1"/>
          </p:cNvSpPr>
          <p:nvPr>
            <p:ph type="sldNum" sz="quarter" idx="4"/>
          </p:nvPr>
        </p:nvSpPr>
        <p:spPr/>
        <p:txBody>
          <a:bodyPr/>
          <a:lstStyle/>
          <a:p>
            <a:fld id="{28B83BC3-069B-46AF-A4E6-C99928E1A4FA}" type="slidenum">
              <a:rPr lang="en-US" smtClean="0"/>
              <a:pPr/>
              <a:t>635</a:t>
            </a:fld>
            <a:endParaRPr lang="en-US" dirty="0"/>
          </a:p>
        </p:txBody>
      </p:sp>
    </p:spTree>
    <p:custDataLst>
      <p:tags r:id="rId1"/>
    </p:custDataLst>
    <p:extLst>
      <p:ext uri="{BB962C8B-B14F-4D97-AF65-F5344CB8AC3E}">
        <p14:creationId xmlns:p14="http://schemas.microsoft.com/office/powerpoint/2010/main" val="3988721152"/>
      </p:ext>
    </p:extLst>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 Hypothesis Tests: Normal Data</a:t>
            </a:r>
          </a:p>
        </p:txBody>
      </p:sp>
      <p:sp>
        <p:nvSpPr>
          <p:cNvPr id="8" name="Date Placeholder 7">
            <a:extLst>
              <a:ext uri="{FF2B5EF4-FFF2-40B4-BE49-F238E27FC236}">
                <a16:creationId xmlns:a16="http://schemas.microsoft.com/office/drawing/2014/main" id="{36583375-0C3C-4563-B166-305ACD65F42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2D72082-8E65-4238-B616-D42D0477DD9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C4D8E02-9459-4191-8357-37A5F5280E92}"/>
              </a:ext>
            </a:extLst>
          </p:cNvPr>
          <p:cNvSpPr>
            <a:spLocks noGrp="1"/>
          </p:cNvSpPr>
          <p:nvPr>
            <p:ph type="sldNum" sz="quarter" idx="4"/>
          </p:nvPr>
        </p:nvSpPr>
        <p:spPr/>
        <p:txBody>
          <a:bodyPr/>
          <a:lstStyle/>
          <a:p>
            <a:fld id="{28B83BC3-069B-46AF-A4E6-C99928E1A4FA}" type="slidenum">
              <a:rPr lang="en-US" smtClean="0"/>
              <a:pPr/>
              <a:t>636</a:t>
            </a:fld>
            <a:endParaRPr lang="en-US" dirty="0"/>
          </a:p>
        </p:txBody>
      </p:sp>
    </p:spTree>
    <p:custDataLst>
      <p:tags r:id="rId1"/>
    </p:custDataLst>
    <p:extLst>
      <p:ext uri="{BB962C8B-B14F-4D97-AF65-F5344CB8AC3E}">
        <p14:creationId xmlns:p14="http://schemas.microsoft.com/office/powerpoint/2010/main" val="3427294068"/>
      </p:ext>
    </p:extLst>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p>
          <a:p>
            <a:pPr marL="118872" indent="0">
              <a:buNone/>
            </a:pPr>
            <a:endParaRPr lang="en-US" sz="1600" b="1" dirty="0"/>
          </a:p>
          <a:p>
            <a:pPr marL="118872" indent="0">
              <a:buNone/>
            </a:pPr>
            <a:endParaRPr lang="en-US" sz="1600" b="1" dirty="0"/>
          </a:p>
          <a:p>
            <a:pPr marL="118872" indent="0">
              <a:buNone/>
            </a:pPr>
            <a:r>
              <a:rPr lang="en-US" sz="1600" b="1" dirty="0"/>
              <a:t>3.4 Hypothesis Testing: Normal Data</a:t>
            </a:r>
          </a:p>
          <a:p>
            <a:pPr marL="290513" lvl="1" indent="0">
              <a:buNone/>
            </a:pPr>
            <a:r>
              <a:rPr lang="en-US" sz="1600" dirty="0"/>
              <a:t>3.4.1 One and Two Sample T-Tests</a:t>
            </a:r>
          </a:p>
          <a:p>
            <a:pPr marL="290513" lvl="1" indent="0">
              <a:buNone/>
            </a:pPr>
            <a:r>
              <a:rPr lang="en-US" sz="1600" dirty="0"/>
              <a:t>3.4.2 One sample variance</a:t>
            </a:r>
          </a:p>
          <a:p>
            <a:pPr marL="290513" lvl="1" indent="0">
              <a:buNone/>
            </a:pPr>
            <a:r>
              <a:rPr lang="en-US" sz="1600" dirty="0"/>
              <a:t>3.4.3 One Way ANOVA</a:t>
            </a:r>
          </a:p>
          <a:p>
            <a:pPr marL="118872" indent="0">
              <a:buNone/>
            </a:pPr>
            <a:endParaRPr lang="en-US" sz="1600" u="sng" dirty="0"/>
          </a:p>
          <a:p>
            <a:pPr marL="179388" indent="0">
              <a:buNone/>
            </a:pPr>
            <a:r>
              <a:rPr lang="en-US" sz="1600" b="1" dirty="0">
                <a:solidFill>
                  <a:schemeClr val="bg2">
                    <a:lumMod val="50000"/>
                  </a:schemeClr>
                </a:solidFill>
              </a:rPr>
              <a:t>3.5 Hypothesis Testing: Non-Normal Data</a:t>
            </a:r>
            <a:endParaRPr lang="en-US" sz="1600" u="sng" dirty="0">
              <a:solidFill>
                <a:schemeClr val="bg2">
                  <a:lumMod val="50000"/>
                </a:schemeClr>
              </a:solidFill>
            </a:endParaRPr>
          </a:p>
          <a:p>
            <a:pPr marL="349250" lvl="1" indent="0">
              <a:buNone/>
            </a:pPr>
            <a:r>
              <a:rPr lang="en-US" sz="1600" dirty="0">
                <a:solidFill>
                  <a:schemeClr val="bg2">
                    <a:lumMod val="50000"/>
                  </a:schemeClr>
                </a:solidFill>
              </a:rPr>
              <a:t>3.5.1 Mann-Whitney</a:t>
            </a:r>
          </a:p>
          <a:p>
            <a:pPr marL="349250" lvl="1" indent="0">
              <a:buNone/>
            </a:pPr>
            <a:r>
              <a:rPr lang="en-US" sz="1600" dirty="0">
                <a:solidFill>
                  <a:schemeClr val="bg2">
                    <a:lumMod val="50000"/>
                  </a:schemeClr>
                </a:solidFill>
              </a:rPr>
              <a:t>3.5.2 </a:t>
            </a:r>
            <a:r>
              <a:rPr lang="en-US" sz="1600" dirty="0" err="1">
                <a:solidFill>
                  <a:schemeClr val="bg2">
                    <a:lumMod val="50000"/>
                  </a:schemeClr>
                </a:solidFill>
              </a:rPr>
              <a:t>Kruskal</a:t>
            </a:r>
            <a:r>
              <a:rPr lang="en-US" sz="1600" dirty="0">
                <a:solidFill>
                  <a:schemeClr val="bg2">
                    <a:lumMod val="50000"/>
                  </a:schemeClr>
                </a:solidFill>
              </a:rPr>
              <a:t>-Wallis</a:t>
            </a:r>
          </a:p>
          <a:p>
            <a:pPr marL="349250" lvl="1" indent="0">
              <a:buNone/>
            </a:pPr>
            <a:r>
              <a:rPr lang="en-US" sz="1600" dirty="0">
                <a:solidFill>
                  <a:schemeClr val="bg2">
                    <a:lumMod val="50000"/>
                  </a:schemeClr>
                </a:solidFill>
              </a:rPr>
              <a:t>3.5.3 Moods Median</a:t>
            </a:r>
          </a:p>
          <a:p>
            <a:pPr marL="349250" lvl="1" indent="0">
              <a:buNone/>
            </a:pPr>
            <a:r>
              <a:rPr lang="en-US" sz="1600" dirty="0">
                <a:solidFill>
                  <a:schemeClr val="bg2">
                    <a:lumMod val="50000"/>
                  </a:schemeClr>
                </a:solidFill>
              </a:rPr>
              <a:t>3.5.4 Friedman</a:t>
            </a:r>
          </a:p>
          <a:p>
            <a:pPr marL="349250" lvl="1" indent="0">
              <a:buNone/>
            </a:pPr>
            <a:r>
              <a:rPr lang="en-US" sz="1600" dirty="0">
                <a:solidFill>
                  <a:schemeClr val="bg2">
                    <a:lumMod val="50000"/>
                  </a:schemeClr>
                </a:solidFill>
              </a:rPr>
              <a:t>3.5.5 One Sample Sign</a:t>
            </a:r>
          </a:p>
          <a:p>
            <a:pPr marL="349250" lvl="1" indent="0">
              <a:buNone/>
            </a:pPr>
            <a:r>
              <a:rPr lang="en-US" sz="1600" dirty="0">
                <a:solidFill>
                  <a:schemeClr val="bg2">
                    <a:lumMod val="50000"/>
                  </a:schemeClr>
                </a:solidFill>
              </a:rPr>
              <a:t>3.5.6 One Sample Wilcoxon</a:t>
            </a:r>
          </a:p>
          <a:p>
            <a:pPr marL="349250" lvl="1" indent="0">
              <a:buNone/>
            </a:pPr>
            <a:r>
              <a:rPr lang="en-US" sz="1600" dirty="0">
                <a:solidFill>
                  <a:schemeClr val="bg2">
                    <a:lumMod val="50000"/>
                  </a:schemeClr>
                </a:solidFill>
              </a:rPr>
              <a:t>3.5.7 One and Two Sample Proportion</a:t>
            </a:r>
          </a:p>
          <a:p>
            <a:pPr marL="349250" lvl="1" indent="0">
              <a:buNone/>
            </a:pPr>
            <a:r>
              <a:rPr lang="en-US" sz="1600" dirty="0">
                <a:solidFill>
                  <a:schemeClr val="bg2">
                    <a:lumMod val="50000"/>
                  </a:schemeClr>
                </a:solidFill>
              </a:rPr>
              <a:t>3.5.8 Chi-Squared </a:t>
            </a:r>
            <a:r>
              <a:rPr lang="en-US" sz="1400" dirty="0">
                <a:solidFill>
                  <a:schemeClr val="bg2">
                    <a:lumMod val="50000"/>
                  </a:schemeClr>
                </a:solidFill>
              </a:rPr>
              <a:t>(Contingency Tables)</a:t>
            </a:r>
          </a:p>
          <a:p>
            <a:pPr marL="349250" lvl="1" indent="0">
              <a:buNone/>
            </a:pPr>
            <a:r>
              <a:rPr lang="en-US" sz="1600" dirty="0">
                <a:solidFill>
                  <a:schemeClr val="bg2">
                    <a:lumMod val="50000"/>
                  </a:schemeClr>
                </a:solidFill>
              </a:rPr>
              <a:t>3.5.9 Test of Equal Variances</a:t>
            </a:r>
          </a:p>
          <a:p>
            <a:pPr marL="114300" indent="0">
              <a:buNone/>
            </a:pPr>
            <a:endParaRPr lang="en-US" sz="1400" dirty="0"/>
          </a:p>
        </p:txBody>
      </p:sp>
      <p:sp>
        <p:nvSpPr>
          <p:cNvPr id="6" name="Date Placeholder 5">
            <a:extLst>
              <a:ext uri="{FF2B5EF4-FFF2-40B4-BE49-F238E27FC236}">
                <a16:creationId xmlns:a16="http://schemas.microsoft.com/office/drawing/2014/main" id="{6D10232C-0B7F-4C56-90A5-DD5321B5C1F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ED6833F-A29A-436F-BC39-8F6D5AD5EB3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91DC82-582D-4C32-BE0F-6C3FC0FE0B12}"/>
              </a:ext>
            </a:extLst>
          </p:cNvPr>
          <p:cNvSpPr>
            <a:spLocks noGrp="1"/>
          </p:cNvSpPr>
          <p:nvPr>
            <p:ph type="sldNum" sz="quarter" idx="4"/>
          </p:nvPr>
        </p:nvSpPr>
        <p:spPr/>
        <p:txBody>
          <a:bodyPr/>
          <a:lstStyle/>
          <a:p>
            <a:fld id="{28B83BC3-069B-46AF-A4E6-C99928E1A4FA}" type="slidenum">
              <a:rPr lang="en-US" smtClean="0"/>
              <a:pPr/>
              <a:t>637</a:t>
            </a:fld>
            <a:endParaRPr lang="en-US" dirty="0"/>
          </a:p>
        </p:txBody>
      </p:sp>
    </p:spTree>
    <p:custDataLst>
      <p:tags r:id="rId1"/>
    </p:custDataLst>
    <p:extLst>
      <p:ext uri="{BB962C8B-B14F-4D97-AF65-F5344CB8AC3E}">
        <p14:creationId xmlns:p14="http://schemas.microsoft.com/office/powerpoint/2010/main" val="4227931906"/>
      </p:ext>
    </p:extLst>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3.4.1 One &amp; Two Sample T-Tests</a:t>
            </a:r>
          </a:p>
        </p:txBody>
      </p:sp>
      <p:sp>
        <p:nvSpPr>
          <p:cNvPr id="8" name="Date Placeholder 7">
            <a:extLst>
              <a:ext uri="{FF2B5EF4-FFF2-40B4-BE49-F238E27FC236}">
                <a16:creationId xmlns:a16="http://schemas.microsoft.com/office/drawing/2014/main" id="{2942C860-A545-4CC3-9D35-7D1240E26A3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3340F6E-DAA7-4020-9D50-8BA74D6E832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0656A33-476A-450C-9D3E-FBA2E2655FA8}"/>
              </a:ext>
            </a:extLst>
          </p:cNvPr>
          <p:cNvSpPr>
            <a:spLocks noGrp="1"/>
          </p:cNvSpPr>
          <p:nvPr>
            <p:ph type="sldNum" sz="quarter" idx="4"/>
          </p:nvPr>
        </p:nvSpPr>
        <p:spPr/>
        <p:txBody>
          <a:bodyPr/>
          <a:lstStyle/>
          <a:p>
            <a:fld id="{28B83BC3-069B-46AF-A4E6-C99928E1A4FA}" type="slidenum">
              <a:rPr lang="en-US" smtClean="0"/>
              <a:pPr/>
              <a:t>638</a:t>
            </a:fld>
            <a:endParaRPr lang="en-US" dirty="0"/>
          </a:p>
        </p:txBody>
      </p:sp>
    </p:spTree>
    <p:custDataLst>
      <p:tags r:id="rId1"/>
    </p:custDataLst>
    <p:extLst>
      <p:ext uri="{BB962C8B-B14F-4D97-AF65-F5344CB8AC3E}">
        <p14:creationId xmlns:p14="http://schemas.microsoft.com/office/powerpoint/2010/main" val="3516216371"/>
      </p:ext>
    </p:extLst>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 T-Test?</a:t>
            </a:r>
          </a:p>
        </p:txBody>
      </p:sp>
      <p:sp>
        <p:nvSpPr>
          <p:cNvPr id="3" name="Content Placeholder 2"/>
          <p:cNvSpPr>
            <a:spLocks noGrp="1"/>
          </p:cNvSpPr>
          <p:nvPr>
            <p:ph idx="1"/>
          </p:nvPr>
        </p:nvSpPr>
        <p:spPr/>
        <p:txBody>
          <a:bodyPr>
            <a:normAutofit/>
          </a:bodyPr>
          <a:lstStyle/>
          <a:p>
            <a:r>
              <a:rPr lang="en-US" dirty="0"/>
              <a:t>In statistics, a </a:t>
            </a:r>
            <a:r>
              <a:rPr lang="en-US" b="1" dirty="0"/>
              <a:t>t-test</a:t>
            </a:r>
            <a:r>
              <a:rPr lang="en-US" dirty="0"/>
              <a:t> is a hypothesis test in which the test statistic follows a </a:t>
            </a:r>
            <a:r>
              <a:rPr lang="en-US" i="1" dirty="0"/>
              <a:t>Student t </a:t>
            </a:r>
            <a:r>
              <a:rPr lang="en-US" dirty="0"/>
              <a:t>distribution if the null hypothesis is true.</a:t>
            </a:r>
          </a:p>
          <a:p>
            <a:endParaRPr lang="en-US" dirty="0"/>
          </a:p>
          <a:p>
            <a:r>
              <a:rPr lang="en-US" dirty="0"/>
              <a:t>We apply a t-test when the population variance (</a:t>
            </a:r>
            <a:r>
              <a:rPr lang="el-GR" dirty="0"/>
              <a:t>σ</a:t>
            </a:r>
            <a:r>
              <a:rPr lang="en-US" dirty="0"/>
              <a:t>) is unknown and we use the sample standard deviation (</a:t>
            </a:r>
            <a:r>
              <a:rPr lang="en-US" i="1" dirty="0"/>
              <a:t>s</a:t>
            </a:r>
            <a:r>
              <a:rPr lang="en-US" dirty="0"/>
              <a:t>) instead.</a:t>
            </a:r>
          </a:p>
          <a:p>
            <a:pPr>
              <a:buNone/>
            </a:pPr>
            <a:endParaRPr lang="en-US" dirty="0"/>
          </a:p>
        </p:txBody>
      </p:sp>
      <p:sp>
        <p:nvSpPr>
          <p:cNvPr id="9" name="Date Placeholder 8">
            <a:extLst>
              <a:ext uri="{FF2B5EF4-FFF2-40B4-BE49-F238E27FC236}">
                <a16:creationId xmlns:a16="http://schemas.microsoft.com/office/drawing/2014/main" id="{419B5F2F-FF92-4EC4-B5C5-BBE7C5EEF68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42C09D-66CF-4E93-9DB4-976542675D4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65D4EDE-2766-4822-9936-5FDFB2F8E699}"/>
              </a:ext>
            </a:extLst>
          </p:cNvPr>
          <p:cNvSpPr>
            <a:spLocks noGrp="1"/>
          </p:cNvSpPr>
          <p:nvPr>
            <p:ph type="sldNum" sz="quarter" idx="4"/>
          </p:nvPr>
        </p:nvSpPr>
        <p:spPr/>
        <p:txBody>
          <a:bodyPr/>
          <a:lstStyle/>
          <a:p>
            <a:fld id="{28B83BC3-069B-46AF-A4E6-C99928E1A4FA}" type="slidenum">
              <a:rPr lang="en-US" smtClean="0"/>
              <a:pPr/>
              <a:t>639</a:t>
            </a:fld>
            <a:endParaRPr lang="en-US" dirty="0"/>
          </a:p>
        </p:txBody>
      </p:sp>
    </p:spTree>
    <p:custDataLst>
      <p:tags r:id="rId1"/>
    </p:custDataLst>
    <p:extLst>
      <p:ext uri="{BB962C8B-B14F-4D97-AF65-F5344CB8AC3E}">
        <p14:creationId xmlns:p14="http://schemas.microsoft.com/office/powerpoint/2010/main" val="233772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18" name="Content Placeholder 17"/>
          <p:cNvSpPr>
            <a:spLocks noGrp="1"/>
          </p:cNvSpPr>
          <p:nvPr>
            <p:ph idx="1"/>
          </p:nvPr>
        </p:nvSpPr>
        <p:spPr/>
        <p:txBody>
          <a:bodyPr/>
          <a:lstStyle/>
          <a:p>
            <a:r>
              <a:rPr lang="en-US" dirty="0"/>
              <a:t>Additional Process Symbols:</a:t>
            </a:r>
          </a:p>
          <a:p>
            <a:endParaRPr lang="en-US" dirty="0"/>
          </a:p>
        </p:txBody>
      </p:sp>
      <p:grpSp>
        <p:nvGrpSpPr>
          <p:cNvPr id="15" name="Group 14"/>
          <p:cNvGrpSpPr/>
          <p:nvPr/>
        </p:nvGrpSpPr>
        <p:grpSpPr>
          <a:xfrm>
            <a:off x="1981200" y="1868269"/>
            <a:ext cx="7848600" cy="4569262"/>
            <a:chOff x="1066800" y="1868269"/>
            <a:chExt cx="7848600" cy="4569262"/>
          </a:xfrm>
        </p:grpSpPr>
        <p:sp>
          <p:nvSpPr>
            <p:cNvPr id="5" name="Flowchart: Alternate Process 4"/>
            <p:cNvSpPr/>
            <p:nvPr/>
          </p:nvSpPr>
          <p:spPr>
            <a:xfrm>
              <a:off x="1066800" y="1901952"/>
              <a:ext cx="1444752" cy="612648"/>
            </a:xfrm>
            <a:prstGeom prst="flowChartAlternate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lowchart: Predefined Process 5"/>
            <p:cNvSpPr/>
            <p:nvPr/>
          </p:nvSpPr>
          <p:spPr>
            <a:xfrm>
              <a:off x="1066800" y="2874264"/>
              <a:ext cx="1444752" cy="612648"/>
            </a:xfrm>
            <a:prstGeom prst="flowChartPredefinedProcess">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lowchart: Preparation 6"/>
            <p:cNvSpPr/>
            <p:nvPr/>
          </p:nvSpPr>
          <p:spPr>
            <a:xfrm>
              <a:off x="1066800" y="4818888"/>
              <a:ext cx="1444752" cy="612648"/>
            </a:xfrm>
            <a:prstGeom prst="flowChartPrepa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Delay 7"/>
            <p:cNvSpPr/>
            <p:nvPr/>
          </p:nvSpPr>
          <p:spPr>
            <a:xfrm>
              <a:off x="1066800" y="5791200"/>
              <a:ext cx="1444752" cy="612648"/>
            </a:xfrm>
            <a:prstGeom prst="flowChartDelay">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Manual Operation 8"/>
            <p:cNvSpPr/>
            <p:nvPr/>
          </p:nvSpPr>
          <p:spPr>
            <a:xfrm>
              <a:off x="1066800" y="3846576"/>
              <a:ext cx="1444752" cy="612648"/>
            </a:xfrm>
            <a:prstGeom prst="flowChartManualOpera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819400" y="1868269"/>
              <a:ext cx="6096000" cy="646331"/>
            </a:xfrm>
            <a:prstGeom prst="rect">
              <a:avLst/>
            </a:prstGeom>
            <a:noFill/>
          </p:spPr>
          <p:txBody>
            <a:bodyPr wrap="square" rtlCol="0">
              <a:spAutoFit/>
            </a:bodyPr>
            <a:lstStyle/>
            <a:p>
              <a:r>
                <a:rPr lang="en-US" i="1" dirty="0"/>
                <a:t>Alternative Process:</a:t>
              </a:r>
            </a:p>
            <a:p>
              <a:r>
                <a:rPr lang="en-US" dirty="0"/>
                <a:t>Indicates a process step as an alternate of a normal step.</a:t>
              </a:r>
            </a:p>
          </p:txBody>
        </p:sp>
        <p:sp>
          <p:nvSpPr>
            <p:cNvPr id="11" name="TextBox 10"/>
            <p:cNvSpPr txBox="1"/>
            <p:nvPr/>
          </p:nvSpPr>
          <p:spPr>
            <a:xfrm>
              <a:off x="2819400" y="2590800"/>
              <a:ext cx="6096000" cy="1200329"/>
            </a:xfrm>
            <a:prstGeom prst="rect">
              <a:avLst/>
            </a:prstGeom>
            <a:noFill/>
          </p:spPr>
          <p:txBody>
            <a:bodyPr wrap="square" rtlCol="0">
              <a:spAutoFit/>
            </a:bodyPr>
            <a:lstStyle/>
            <a:p>
              <a:r>
                <a:rPr lang="en-US" i="1" dirty="0"/>
                <a:t>Predefined Process:</a:t>
              </a:r>
            </a:p>
            <a:p>
              <a:r>
                <a:rPr lang="en-US" dirty="0"/>
                <a:t>Indicates a formally-defined process step. Other documentation or instruction is needed to support further details of the step.</a:t>
              </a:r>
            </a:p>
          </p:txBody>
        </p:sp>
        <p:sp>
          <p:nvSpPr>
            <p:cNvPr id="12" name="TextBox 11"/>
            <p:cNvSpPr txBox="1"/>
            <p:nvPr/>
          </p:nvSpPr>
          <p:spPr>
            <a:xfrm>
              <a:off x="2819400" y="3810000"/>
              <a:ext cx="6096000" cy="646331"/>
            </a:xfrm>
            <a:prstGeom prst="rect">
              <a:avLst/>
            </a:prstGeom>
            <a:noFill/>
          </p:spPr>
          <p:txBody>
            <a:bodyPr wrap="square" rtlCol="0">
              <a:spAutoFit/>
            </a:bodyPr>
            <a:lstStyle/>
            <a:p>
              <a:r>
                <a:rPr lang="en-US" i="1" dirty="0"/>
                <a:t>Manual Operation:</a:t>
              </a:r>
            </a:p>
            <a:p>
              <a:r>
                <a:rPr lang="en-US" dirty="0"/>
                <a:t>Indicates a process step conducted manually.</a:t>
              </a:r>
            </a:p>
          </p:txBody>
        </p:sp>
        <p:sp>
          <p:nvSpPr>
            <p:cNvPr id="13" name="TextBox 12"/>
            <p:cNvSpPr txBox="1"/>
            <p:nvPr/>
          </p:nvSpPr>
          <p:spPr>
            <a:xfrm>
              <a:off x="2819400" y="4800600"/>
              <a:ext cx="6096000" cy="646331"/>
            </a:xfrm>
            <a:prstGeom prst="rect">
              <a:avLst/>
            </a:prstGeom>
            <a:noFill/>
          </p:spPr>
          <p:txBody>
            <a:bodyPr wrap="square" rtlCol="0">
              <a:spAutoFit/>
            </a:bodyPr>
            <a:lstStyle/>
            <a:p>
              <a:r>
                <a:rPr lang="en-US" i="1" dirty="0"/>
                <a:t>Preparation:</a:t>
              </a:r>
            </a:p>
            <a:p>
              <a:r>
                <a:rPr lang="en-US" dirty="0"/>
                <a:t>Indicates a preparation step.</a:t>
              </a:r>
            </a:p>
          </p:txBody>
        </p:sp>
        <p:sp>
          <p:nvSpPr>
            <p:cNvPr id="14" name="TextBox 13"/>
            <p:cNvSpPr txBox="1"/>
            <p:nvPr/>
          </p:nvSpPr>
          <p:spPr>
            <a:xfrm>
              <a:off x="2819400" y="5791200"/>
              <a:ext cx="6096000" cy="646331"/>
            </a:xfrm>
            <a:prstGeom prst="rect">
              <a:avLst/>
            </a:prstGeom>
            <a:noFill/>
          </p:spPr>
          <p:txBody>
            <a:bodyPr wrap="square" rtlCol="0">
              <a:spAutoFit/>
            </a:bodyPr>
            <a:lstStyle/>
            <a:p>
              <a:r>
                <a:rPr lang="en-US" i="1" dirty="0"/>
                <a:t>Delay:</a:t>
              </a:r>
            </a:p>
            <a:p>
              <a:r>
                <a:rPr lang="en-US" dirty="0"/>
                <a:t>Indicates a waiting period in the process.</a:t>
              </a:r>
            </a:p>
          </p:txBody>
        </p:sp>
      </p:grpSp>
      <p:sp>
        <p:nvSpPr>
          <p:cNvPr id="17" name="Date Placeholder 16">
            <a:extLst>
              <a:ext uri="{FF2B5EF4-FFF2-40B4-BE49-F238E27FC236}">
                <a16:creationId xmlns:a16="http://schemas.microsoft.com/office/drawing/2014/main" id="{02662772-8182-42E2-BF80-A7A6320DE259}"/>
              </a:ext>
            </a:extLst>
          </p:cNvPr>
          <p:cNvSpPr>
            <a:spLocks noGrp="1"/>
          </p:cNvSpPr>
          <p:nvPr>
            <p:ph type="dt" sz="half" idx="2"/>
          </p:nvPr>
        </p:nvSpPr>
        <p:spPr/>
        <p:txBody>
          <a:bodyPr/>
          <a:lstStyle/>
          <a:p>
            <a:r>
              <a:rPr lang="en-US"/>
              <a:t>Lean Six Sigma Training - MTB</a:t>
            </a:r>
            <a:endParaRPr lang="en-US" sz="1600" dirty="0"/>
          </a:p>
        </p:txBody>
      </p:sp>
      <p:sp>
        <p:nvSpPr>
          <p:cNvPr id="21" name="Footer Placeholder 20">
            <a:extLst>
              <a:ext uri="{FF2B5EF4-FFF2-40B4-BE49-F238E27FC236}">
                <a16:creationId xmlns:a16="http://schemas.microsoft.com/office/drawing/2014/main" id="{212E3CF8-8A77-482E-9414-9D0326FA47A7}"/>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F1DF502A-2F28-4A11-88E9-22533E7C63CD}"/>
              </a:ext>
            </a:extLst>
          </p:cNvPr>
          <p:cNvSpPr>
            <a:spLocks noGrp="1"/>
          </p:cNvSpPr>
          <p:nvPr>
            <p:ph type="sldNum" sz="quarter" idx="4"/>
          </p:nvPr>
        </p:nvSpPr>
        <p:spPr/>
        <p:txBody>
          <a:bodyPr/>
          <a:lstStyle/>
          <a:p>
            <a:fld id="{28B83BC3-069B-46AF-A4E6-C99928E1A4FA}" type="slidenum">
              <a:rPr lang="en-US" smtClean="0"/>
              <a:pPr/>
              <a:t>64</a:t>
            </a:fld>
            <a:endParaRPr lang="en-US" dirty="0"/>
          </a:p>
        </p:txBody>
      </p:sp>
    </p:spTree>
    <p:custDataLst>
      <p:tags r:id="rId1"/>
    </p:custDataLst>
    <p:extLst>
      <p:ext uri="{BB962C8B-B14F-4D97-AF65-F5344CB8AC3E}">
        <p14:creationId xmlns:p14="http://schemas.microsoft.com/office/powerpoint/2010/main" val="896232297"/>
      </p:ext>
    </p:extLst>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 Sample T-Test?</a:t>
            </a:r>
          </a:p>
        </p:txBody>
      </p:sp>
      <p:sp>
        <p:nvSpPr>
          <p:cNvPr id="3" name="Content Placeholder 2"/>
          <p:cNvSpPr>
            <a:spLocks noGrp="1"/>
          </p:cNvSpPr>
          <p:nvPr>
            <p:ph idx="1"/>
          </p:nvPr>
        </p:nvSpPr>
        <p:spPr/>
        <p:txBody>
          <a:bodyPr>
            <a:normAutofit/>
          </a:bodyPr>
          <a:lstStyle/>
          <a:p>
            <a:r>
              <a:rPr lang="en-US" b="1" dirty="0"/>
              <a:t>One sample t-test </a:t>
            </a:r>
            <a:r>
              <a:rPr lang="en-US" dirty="0"/>
              <a:t>is a hypothesis test to study whether there is a statistically significant difference between a population mean and a specified value.</a:t>
            </a:r>
          </a:p>
          <a:p>
            <a:pPr lvl="1"/>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pPr marL="463550" lvl="1" indent="-6350">
              <a:buNone/>
            </a:pPr>
            <a:endParaRPr lang="en-US" sz="2400" dirty="0"/>
          </a:p>
          <a:p>
            <a:pPr marL="463550" lvl="1" indent="-6350">
              <a:buNone/>
            </a:pPr>
            <a:r>
              <a:rPr lang="en-US" sz="2400" dirty="0"/>
              <a:t>where </a:t>
            </a:r>
            <a:r>
              <a:rPr lang="el-GR" sz="2400" dirty="0"/>
              <a:t>μ</a:t>
            </a:r>
            <a:r>
              <a:rPr lang="en-US" sz="2400" dirty="0"/>
              <a:t> is the mean of a population of our interest and </a:t>
            </a:r>
            <a:r>
              <a:rPr lang="el-GR" sz="2400" dirty="0"/>
              <a:t>μ</a:t>
            </a:r>
            <a:r>
              <a:rPr lang="en-US" sz="2400" baseline="-25000" dirty="0"/>
              <a:t>0</a:t>
            </a:r>
            <a:r>
              <a:rPr lang="en-US" sz="2400" dirty="0"/>
              <a:t> is the specific value we want to compare against.</a:t>
            </a:r>
            <a:endParaRPr lang="en-US" sz="2400" baseline="-25000" dirty="0"/>
          </a:p>
          <a:p>
            <a:pPr lvl="1"/>
            <a:endParaRPr lang="en-US" sz="2400" dirty="0"/>
          </a:p>
          <a:p>
            <a:endParaRPr lang="en-US" dirty="0"/>
          </a:p>
          <a:p>
            <a:endParaRPr lang="en-US" dirty="0"/>
          </a:p>
        </p:txBody>
      </p:sp>
      <p:sp>
        <p:nvSpPr>
          <p:cNvPr id="9" name="Date Placeholder 8">
            <a:extLst>
              <a:ext uri="{FF2B5EF4-FFF2-40B4-BE49-F238E27FC236}">
                <a16:creationId xmlns:a16="http://schemas.microsoft.com/office/drawing/2014/main" id="{607B5A7D-03EE-4A68-849E-10A71DD618C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6AA8A91-22D9-4E5D-A214-BA6F288EDE4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A97A998-0246-46B9-A0A1-1949089EAE73}"/>
              </a:ext>
            </a:extLst>
          </p:cNvPr>
          <p:cNvSpPr>
            <a:spLocks noGrp="1"/>
          </p:cNvSpPr>
          <p:nvPr>
            <p:ph type="sldNum" sz="quarter" idx="4"/>
          </p:nvPr>
        </p:nvSpPr>
        <p:spPr/>
        <p:txBody>
          <a:bodyPr/>
          <a:lstStyle/>
          <a:p>
            <a:fld id="{28B83BC3-069B-46AF-A4E6-C99928E1A4FA}" type="slidenum">
              <a:rPr lang="en-US" smtClean="0"/>
              <a:pPr/>
              <a:t>640</a:t>
            </a:fld>
            <a:endParaRPr lang="en-US" dirty="0"/>
          </a:p>
        </p:txBody>
      </p:sp>
    </p:spTree>
    <p:custDataLst>
      <p:tags r:id="rId1"/>
    </p:custDataLst>
    <p:extLst>
      <p:ext uri="{BB962C8B-B14F-4D97-AF65-F5344CB8AC3E}">
        <p14:creationId xmlns:p14="http://schemas.microsoft.com/office/powerpoint/2010/main" val="3488364619"/>
      </p:ext>
    </p:extLst>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 Sample T-Test</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of the population are continuous.</a:t>
            </a:r>
          </a:p>
          <a:p>
            <a:endParaRPr lang="en-US" dirty="0"/>
          </a:p>
          <a:p>
            <a:r>
              <a:rPr lang="en-US" dirty="0"/>
              <a:t>The data of the population are normally distributed.</a:t>
            </a:r>
          </a:p>
          <a:p>
            <a:endParaRPr lang="en-US" dirty="0"/>
          </a:p>
          <a:p>
            <a:r>
              <a:rPr lang="en-US" dirty="0"/>
              <a:t>The variance of the population of our interest is unknown.</a:t>
            </a:r>
          </a:p>
          <a:p>
            <a:endParaRPr lang="en-US" dirty="0"/>
          </a:p>
          <a:p>
            <a:r>
              <a:rPr lang="en-US" dirty="0"/>
              <a:t>One sample t-test is more robust than the z-test when the sample size is small (&lt; 30).</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D0D569A4-B193-476A-A51C-13AF24B275F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E70F3CF-27F7-4F55-AA6E-88A52193D78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ACCB8C7-284D-4E18-89A4-79C25F002318}"/>
              </a:ext>
            </a:extLst>
          </p:cNvPr>
          <p:cNvSpPr>
            <a:spLocks noGrp="1"/>
          </p:cNvSpPr>
          <p:nvPr>
            <p:ph type="sldNum" sz="quarter" idx="4"/>
          </p:nvPr>
        </p:nvSpPr>
        <p:spPr/>
        <p:txBody>
          <a:bodyPr/>
          <a:lstStyle/>
          <a:p>
            <a:fld id="{28B83BC3-069B-46AF-A4E6-C99928E1A4FA}" type="slidenum">
              <a:rPr lang="en-US" smtClean="0"/>
              <a:pPr/>
              <a:t>641</a:t>
            </a:fld>
            <a:endParaRPr lang="en-US" dirty="0"/>
          </a:p>
        </p:txBody>
      </p:sp>
    </p:spTree>
    <p:custDataLst>
      <p:tags r:id="rId1"/>
    </p:custDataLst>
    <p:extLst>
      <p:ext uri="{BB962C8B-B14F-4D97-AF65-F5344CB8AC3E}">
        <p14:creationId xmlns:p14="http://schemas.microsoft.com/office/powerpoint/2010/main" val="3832510887"/>
      </p:ext>
    </p:extLst>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Normality Test</a:t>
            </a:r>
          </a:p>
        </p:txBody>
      </p:sp>
      <p:sp>
        <p:nvSpPr>
          <p:cNvPr id="3" name="Content Placeholder 2"/>
          <p:cNvSpPr>
            <a:spLocks noGrp="1"/>
          </p:cNvSpPr>
          <p:nvPr>
            <p:ph idx="1"/>
          </p:nvPr>
        </p:nvSpPr>
        <p:spPr/>
        <p:txBody>
          <a:bodyPr>
            <a:normAutofit/>
          </a:bodyPr>
          <a:lstStyle/>
          <a:p>
            <a:r>
              <a:rPr lang="en-US" dirty="0"/>
              <a:t>To check whether the population of our interest is normally distributed, we need to run normality test.</a:t>
            </a:r>
          </a:p>
          <a:p>
            <a:pPr lvl="1"/>
            <a:endParaRPr lang="en-US" dirty="0"/>
          </a:p>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There are a lot of normality tests available:</a:t>
            </a:r>
          </a:p>
          <a:p>
            <a:pPr lvl="1"/>
            <a:r>
              <a:rPr lang="en-US" dirty="0"/>
              <a:t>Anderson-Darling</a:t>
            </a:r>
          </a:p>
          <a:p>
            <a:pPr lvl="1"/>
            <a:r>
              <a:rPr lang="en-US" dirty="0"/>
              <a:t>Sharpiro-Wilk</a:t>
            </a:r>
          </a:p>
          <a:p>
            <a:pPr lvl="1"/>
            <a:r>
              <a:rPr lang="en-US" dirty="0"/>
              <a:t>Jarque-Bera etc.</a:t>
            </a:r>
          </a:p>
        </p:txBody>
      </p:sp>
      <p:sp>
        <p:nvSpPr>
          <p:cNvPr id="9" name="Date Placeholder 8">
            <a:extLst>
              <a:ext uri="{FF2B5EF4-FFF2-40B4-BE49-F238E27FC236}">
                <a16:creationId xmlns:a16="http://schemas.microsoft.com/office/drawing/2014/main" id="{586B7C65-8659-406B-AAEA-2BECA946E07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60A7A5-7EFB-4626-8726-6FC80EAA9C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4D13D32-597B-4CA9-979E-84E6072677E7}"/>
              </a:ext>
            </a:extLst>
          </p:cNvPr>
          <p:cNvSpPr>
            <a:spLocks noGrp="1"/>
          </p:cNvSpPr>
          <p:nvPr>
            <p:ph type="sldNum" sz="quarter" idx="4"/>
          </p:nvPr>
        </p:nvSpPr>
        <p:spPr/>
        <p:txBody>
          <a:bodyPr/>
          <a:lstStyle/>
          <a:p>
            <a:fld id="{28B83BC3-069B-46AF-A4E6-C99928E1A4FA}" type="slidenum">
              <a:rPr lang="en-US" smtClean="0"/>
              <a:pPr/>
              <a:t>642</a:t>
            </a:fld>
            <a:endParaRPr lang="en-US" dirty="0"/>
          </a:p>
        </p:txBody>
      </p:sp>
    </p:spTree>
    <p:custDataLst>
      <p:tags r:id="rId1"/>
    </p:custDataLst>
    <p:extLst>
      <p:ext uri="{BB962C8B-B14F-4D97-AF65-F5344CB8AC3E}">
        <p14:creationId xmlns:p14="http://schemas.microsoft.com/office/powerpoint/2010/main" val="166252340"/>
      </p:ext>
    </p:extLst>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a:t>Test Statistic and Critical Value of One Sample T-Test</a:t>
            </a:r>
          </a:p>
        </p:txBody>
      </p:sp>
      <p:sp>
        <p:nvSpPr>
          <p:cNvPr id="3" name="Content Placeholder 2"/>
          <p:cNvSpPr>
            <a:spLocks noGrp="1"/>
          </p:cNvSpPr>
          <p:nvPr>
            <p:ph idx="1"/>
          </p:nvPr>
        </p:nvSpPr>
        <p:spPr/>
        <p:txBody>
          <a:bodyPr>
            <a:noAutofit/>
          </a:bodyPr>
          <a:lstStyle/>
          <a:p>
            <a:r>
              <a:rPr lang="en-US" dirty="0"/>
              <a:t>Test Statistic</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dirty="0"/>
              <a:t>Critical Value</a:t>
            </a:r>
          </a:p>
          <a:p>
            <a:pPr lvl="1"/>
            <a:r>
              <a:rPr lang="en-US" dirty="0"/>
              <a:t>t</a:t>
            </a:r>
            <a:r>
              <a:rPr lang="en-US" baseline="-25000" dirty="0"/>
              <a:t>crit</a:t>
            </a:r>
            <a:r>
              <a:rPr lang="en-US" dirty="0"/>
              <a:t> is the t-value in a Student t distribution with the predetermined significance level </a:t>
            </a:r>
            <a:r>
              <a:rPr lang="el-GR" dirty="0"/>
              <a:t>α</a:t>
            </a:r>
            <a:r>
              <a:rPr lang="en-US" dirty="0"/>
              <a:t> and degrees of freedom (</a:t>
            </a:r>
            <a:r>
              <a:rPr lang="en-US" i="1" dirty="0"/>
              <a:t>n</a:t>
            </a:r>
            <a:r>
              <a:rPr lang="en-US" dirty="0"/>
              <a:t> –1).</a:t>
            </a:r>
          </a:p>
          <a:p>
            <a:pPr lvl="1"/>
            <a:r>
              <a:rPr lang="en-US" dirty="0"/>
              <a:t>t</a:t>
            </a:r>
            <a:r>
              <a:rPr lang="en-US" baseline="-25000" dirty="0"/>
              <a:t>crit</a:t>
            </a:r>
            <a:r>
              <a:rPr lang="en-US" dirty="0"/>
              <a:t> values for a two-sided and a one-sided hypothesis test with the same significance level </a:t>
            </a:r>
            <a:r>
              <a:rPr lang="el-GR" dirty="0"/>
              <a:t>α</a:t>
            </a:r>
            <a:r>
              <a:rPr lang="en-US" dirty="0"/>
              <a:t> and degrees of freedom (</a:t>
            </a:r>
            <a:r>
              <a:rPr lang="en-US" i="1" dirty="0"/>
              <a:t>n</a:t>
            </a:r>
            <a:r>
              <a:rPr lang="en-US" dirty="0"/>
              <a:t> – 1) are different.</a:t>
            </a:r>
          </a:p>
          <a:p>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1457065440"/>
              </p:ext>
            </p:extLst>
          </p:nvPr>
        </p:nvGraphicFramePr>
        <p:xfrm>
          <a:off x="2421786" y="1447800"/>
          <a:ext cx="1447800" cy="1061720"/>
        </p:xfrm>
        <a:graphic>
          <a:graphicData uri="http://schemas.openxmlformats.org/presentationml/2006/ole">
            <mc:AlternateContent xmlns:mc="http://schemas.openxmlformats.org/markup-compatibility/2006">
              <mc:Choice xmlns:v="urn:schemas-microsoft-com:vml" Requires="v">
                <p:oleObj name="Equation" r:id="rId4" imgW="761669" imgH="558558" progId="Equation.3">
                  <p:embed/>
                </p:oleObj>
              </mc:Choice>
              <mc:Fallback>
                <p:oleObj name="Equation" r:id="rId4" imgW="761669" imgH="558558"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1786" y="1447800"/>
                        <a:ext cx="1447800" cy="10617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5799624"/>
              </p:ext>
            </p:extLst>
          </p:nvPr>
        </p:nvGraphicFramePr>
        <p:xfrm>
          <a:off x="2392338" y="3247310"/>
          <a:ext cx="1570062" cy="938624"/>
        </p:xfrm>
        <a:graphic>
          <a:graphicData uri="http://schemas.openxmlformats.org/presentationml/2006/ole">
            <mc:AlternateContent xmlns:mc="http://schemas.openxmlformats.org/markup-compatibility/2006">
              <mc:Choice xmlns:v="urn:schemas-microsoft-com:vml" Requires="v">
                <p:oleObj name="Equation" r:id="rId6" imgW="1104900" imgH="660400" progId="Equation.3">
                  <p:embed/>
                </p:oleObj>
              </mc:Choice>
              <mc:Fallback>
                <p:oleObj name="Equation" r:id="rId6" imgW="1104900" imgH="6604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2338" y="3247310"/>
                        <a:ext cx="1570062" cy="938624"/>
                      </a:xfrm>
                      <a:prstGeom prst="rect">
                        <a:avLst/>
                      </a:prstGeom>
                      <a:noFill/>
                    </p:spPr>
                  </p:pic>
                </p:oleObj>
              </mc:Fallback>
            </mc:AlternateContent>
          </a:graphicData>
        </a:graphic>
      </p:graphicFrame>
      <p:sp>
        <p:nvSpPr>
          <p:cNvPr id="7" name="TextBox 6"/>
          <p:cNvSpPr txBox="1"/>
          <p:nvPr/>
        </p:nvSpPr>
        <p:spPr>
          <a:xfrm>
            <a:off x="3962401" y="1654629"/>
            <a:ext cx="1165229" cy="369332"/>
          </a:xfrm>
          <a:prstGeom prst="rect">
            <a:avLst/>
          </a:prstGeom>
          <a:noFill/>
        </p:spPr>
        <p:txBody>
          <a:bodyPr wrap="square" rtlCol="0">
            <a:spAutoFit/>
          </a:bodyPr>
          <a:lstStyle/>
          <a:p>
            <a:pPr algn="ctr"/>
            <a:r>
              <a:rPr lang="en-US" dirty="0"/>
              <a:t>, where</a:t>
            </a:r>
          </a:p>
        </p:txBody>
      </p:sp>
      <p:grpSp>
        <p:nvGrpSpPr>
          <p:cNvPr id="10" name="Group 9"/>
          <p:cNvGrpSpPr/>
          <p:nvPr/>
        </p:nvGrpSpPr>
        <p:grpSpPr>
          <a:xfrm>
            <a:off x="2408962" y="2662536"/>
            <a:ext cx="7395441" cy="584775"/>
            <a:chOff x="986560" y="3386723"/>
            <a:chExt cx="7395441" cy="584775"/>
          </a:xfrm>
        </p:grpSpPr>
        <p:sp>
          <p:nvSpPr>
            <p:cNvPr id="8" name="TextBox 7"/>
            <p:cNvSpPr txBox="1"/>
            <p:nvPr/>
          </p:nvSpPr>
          <p:spPr>
            <a:xfrm>
              <a:off x="1219201" y="3386723"/>
              <a:ext cx="7162800" cy="584775"/>
            </a:xfrm>
            <a:prstGeom prst="rect">
              <a:avLst/>
            </a:prstGeom>
            <a:noFill/>
          </p:spPr>
          <p:txBody>
            <a:bodyPr wrap="square" rtlCol="0">
              <a:spAutoFit/>
            </a:bodyPr>
            <a:lstStyle/>
            <a:p>
              <a:r>
                <a:rPr lang="en-US" sz="1600" dirty="0"/>
                <a:t>is the sample mean, </a:t>
              </a:r>
              <a:r>
                <a:rPr lang="en-US" sz="1600" i="1" dirty="0"/>
                <a:t>n</a:t>
              </a:r>
              <a:r>
                <a:rPr lang="en-US" sz="1600" dirty="0"/>
                <a:t> is the sample size, and s is the sample standard deviation</a:t>
              </a:r>
            </a:p>
          </p:txBody>
        </p:sp>
        <p:graphicFrame>
          <p:nvGraphicFramePr>
            <p:cNvPr id="9" name="Object 8"/>
            <p:cNvGraphicFramePr>
              <a:graphicFrameLocks noChangeAspect="1"/>
            </p:cNvGraphicFramePr>
            <p:nvPr>
              <p:extLst>
                <p:ext uri="{D42A27DB-BD31-4B8C-83A1-F6EECF244321}">
                  <p14:modId xmlns:p14="http://schemas.microsoft.com/office/powerpoint/2010/main" val="2489716685"/>
                </p:ext>
              </p:extLst>
            </p:nvPr>
          </p:nvGraphicFramePr>
          <p:xfrm>
            <a:off x="986560" y="3386723"/>
            <a:ext cx="258041" cy="319824"/>
          </p:xfrm>
          <a:graphic>
            <a:graphicData uri="http://schemas.openxmlformats.org/presentationml/2006/ole">
              <mc:AlternateContent xmlns:mc="http://schemas.openxmlformats.org/markup-compatibility/2006">
                <mc:Choice xmlns:v="urn:schemas-microsoft-com:vml" Requires="v">
                  <p:oleObj name="Equation" r:id="rId8" imgW="139639" imgH="203112" progId="Equation.3">
                    <p:embed/>
                  </p:oleObj>
                </mc:Choice>
                <mc:Fallback>
                  <p:oleObj name="Equation" r:id="rId8" imgW="139639" imgH="203112"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6560" y="3386723"/>
                          <a:ext cx="258041" cy="319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5" name="Date Placeholder 14">
            <a:extLst>
              <a:ext uri="{FF2B5EF4-FFF2-40B4-BE49-F238E27FC236}">
                <a16:creationId xmlns:a16="http://schemas.microsoft.com/office/drawing/2014/main" id="{16385647-730F-4334-8470-7683F7DC09DF}"/>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C33B2FAF-16CC-4F3B-84E9-57BD625C582E}"/>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E27FD288-29F3-4AED-8630-F4CBDFDF4286}"/>
              </a:ext>
            </a:extLst>
          </p:cNvPr>
          <p:cNvSpPr>
            <a:spLocks noGrp="1"/>
          </p:cNvSpPr>
          <p:nvPr>
            <p:ph type="sldNum" sz="quarter" idx="4"/>
          </p:nvPr>
        </p:nvSpPr>
        <p:spPr/>
        <p:txBody>
          <a:bodyPr/>
          <a:lstStyle/>
          <a:p>
            <a:fld id="{28B83BC3-069B-46AF-A4E6-C99928E1A4FA}" type="slidenum">
              <a:rPr lang="en-US" smtClean="0"/>
              <a:pPr/>
              <a:t>643</a:t>
            </a:fld>
            <a:endParaRPr lang="en-US" dirty="0"/>
          </a:p>
        </p:txBody>
      </p:sp>
    </p:spTree>
    <p:custDataLst>
      <p:tags r:id="rId1"/>
    </p:custDataLst>
    <p:extLst>
      <p:ext uri="{BB962C8B-B14F-4D97-AF65-F5344CB8AC3E}">
        <p14:creationId xmlns:p14="http://schemas.microsoft.com/office/powerpoint/2010/main" val="873908670"/>
      </p:ext>
    </p:extLst>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One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t</a:t>
            </a:r>
            <a:r>
              <a:rPr lang="en-US" baseline="-25000" dirty="0"/>
              <a:t>calc</a:t>
            </a:r>
            <a:r>
              <a:rPr lang="en-US" dirty="0"/>
              <a:t>, which is compared against t</a:t>
            </a:r>
            <a:r>
              <a:rPr lang="en-US" baseline="-25000" dirty="0"/>
              <a:t>crit</a:t>
            </a:r>
            <a:r>
              <a:rPr lang="en-US" dirty="0"/>
              <a:t> to make a decision of whether to reject the null.</a:t>
            </a:r>
          </a:p>
          <a:p>
            <a:endParaRPr lang="en-US" dirty="0"/>
          </a:p>
          <a:p>
            <a:pPr lvl="1"/>
            <a:r>
              <a:rPr lang="en-US" dirty="0"/>
              <a:t>Null Hypothesis (H</a:t>
            </a:r>
            <a:r>
              <a:rPr lang="en-US" baseline="-25000" dirty="0"/>
              <a:t>0</a:t>
            </a:r>
            <a:r>
              <a:rPr lang="en-US" dirty="0"/>
              <a:t>): </a:t>
            </a:r>
            <a:r>
              <a:rPr lang="el-GR" dirty="0"/>
              <a:t>μ</a:t>
            </a:r>
            <a:r>
              <a:rPr lang="en-US" dirty="0"/>
              <a:t> = </a:t>
            </a:r>
            <a:r>
              <a:rPr lang="el-GR" dirty="0"/>
              <a:t>μ</a:t>
            </a:r>
            <a:r>
              <a:rPr lang="en-US" baseline="-25000" dirty="0"/>
              <a:t>0</a:t>
            </a:r>
          </a:p>
          <a:p>
            <a:pPr lvl="1"/>
            <a:r>
              <a:rPr lang="en-US" dirty="0"/>
              <a:t>Alternative Hypothesis (H</a:t>
            </a:r>
            <a:r>
              <a:rPr lang="en-US" baseline="-25000" dirty="0"/>
              <a:t>a</a:t>
            </a:r>
            <a:r>
              <a:rPr lang="en-US" dirty="0"/>
              <a:t>): </a:t>
            </a:r>
            <a:r>
              <a:rPr lang="el-GR" dirty="0"/>
              <a:t>μ</a:t>
            </a:r>
            <a:r>
              <a:rPr lang="en-US" dirty="0"/>
              <a:t> ≠ </a:t>
            </a:r>
            <a:r>
              <a:rPr lang="el-GR" dirty="0"/>
              <a:t>μ</a:t>
            </a:r>
            <a:r>
              <a:rPr lang="en-US" baseline="-25000" dirty="0"/>
              <a:t>0</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population mean </a:t>
            </a:r>
            <a:r>
              <a:rPr lang="el-GR" dirty="0"/>
              <a:t>μ</a:t>
            </a:r>
            <a:r>
              <a:rPr lang="en-US" dirty="0"/>
              <a:t> and the specified value </a:t>
            </a:r>
            <a:r>
              <a:rPr lang="el-GR" dirty="0"/>
              <a:t>μ</a:t>
            </a:r>
            <a:r>
              <a:rPr lang="en-US" baseline="-25000" dirty="0"/>
              <a:t>0</a:t>
            </a:r>
            <a:r>
              <a:rPr lang="en-US" dirty="0"/>
              <a:t>. </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9C40A479-E667-4501-A9E2-1EEB3B092A5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142849D-6B4C-4817-831D-BF00E2D0CAA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83FDF67-7685-4805-87B5-3A5F76F304C2}"/>
              </a:ext>
            </a:extLst>
          </p:cNvPr>
          <p:cNvSpPr>
            <a:spLocks noGrp="1"/>
          </p:cNvSpPr>
          <p:nvPr>
            <p:ph type="sldNum" sz="quarter" idx="4"/>
          </p:nvPr>
        </p:nvSpPr>
        <p:spPr/>
        <p:txBody>
          <a:bodyPr/>
          <a:lstStyle/>
          <a:p>
            <a:fld id="{28B83BC3-069B-46AF-A4E6-C99928E1A4FA}" type="slidenum">
              <a:rPr lang="en-US" smtClean="0"/>
              <a:pPr/>
              <a:t>644</a:t>
            </a:fld>
            <a:endParaRPr lang="en-US" dirty="0"/>
          </a:p>
        </p:txBody>
      </p:sp>
    </p:spTree>
    <p:custDataLst>
      <p:tags r:id="rId1"/>
    </p:custDataLst>
    <p:extLst>
      <p:ext uri="{BB962C8B-B14F-4D97-AF65-F5344CB8AC3E}">
        <p14:creationId xmlns:p14="http://schemas.microsoft.com/office/powerpoint/2010/main" val="3362095308"/>
      </p:ext>
    </p:extLst>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lstStyle/>
          <a:p>
            <a:r>
              <a:rPr lang="en-US" i="1" dirty="0"/>
              <a:t>Case study: </a:t>
            </a:r>
            <a:r>
              <a:rPr lang="en-US" dirty="0"/>
              <a:t>We want to compare the average height of basketball players against 7 feet.</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μ</a:t>
            </a:r>
            <a:r>
              <a:rPr lang="en-US" dirty="0"/>
              <a:t> = 7</a:t>
            </a:r>
          </a:p>
          <a:p>
            <a:pPr lvl="1"/>
            <a:endParaRPr lang="en-US" dirty="0"/>
          </a:p>
          <a:p>
            <a:pPr lvl="1"/>
            <a:r>
              <a:rPr lang="en-US" dirty="0"/>
              <a:t>Alternative Hypothesis (H</a:t>
            </a:r>
            <a:r>
              <a:rPr lang="en-US" baseline="-25000" dirty="0"/>
              <a:t>a</a:t>
            </a:r>
            <a:r>
              <a:rPr lang="en-US" dirty="0"/>
              <a:t>): </a:t>
            </a:r>
            <a:r>
              <a:rPr lang="el-GR" dirty="0"/>
              <a:t>μ</a:t>
            </a:r>
            <a:r>
              <a:rPr lang="en-US" dirty="0"/>
              <a:t> ≠ 7</a:t>
            </a:r>
          </a:p>
        </p:txBody>
      </p:sp>
      <p:sp>
        <p:nvSpPr>
          <p:cNvPr id="9" name="Date Placeholder 8">
            <a:extLst>
              <a:ext uri="{FF2B5EF4-FFF2-40B4-BE49-F238E27FC236}">
                <a16:creationId xmlns:a16="http://schemas.microsoft.com/office/drawing/2014/main" id="{8C11C769-7F49-4F17-BC08-C978158D6F1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C5CA37C-DD1B-4F0E-8B00-4B5940D27A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B910FDA-286E-4E3D-A407-B42EFB394186}"/>
              </a:ext>
            </a:extLst>
          </p:cNvPr>
          <p:cNvSpPr>
            <a:spLocks noGrp="1"/>
          </p:cNvSpPr>
          <p:nvPr>
            <p:ph type="sldNum" sz="quarter" idx="4"/>
          </p:nvPr>
        </p:nvSpPr>
        <p:spPr/>
        <p:txBody>
          <a:bodyPr/>
          <a:lstStyle/>
          <a:p>
            <a:fld id="{28B83BC3-069B-46AF-A4E6-C99928E1A4FA}" type="slidenum">
              <a:rPr lang="en-US" smtClean="0"/>
              <a:pPr/>
              <a:t>645</a:t>
            </a:fld>
            <a:endParaRPr lang="en-US" dirty="0"/>
          </a:p>
        </p:txBody>
      </p:sp>
    </p:spTree>
    <p:custDataLst>
      <p:tags r:id="rId1"/>
    </p:custDataLst>
    <p:extLst>
      <p:ext uri="{BB962C8B-B14F-4D97-AF65-F5344CB8AC3E}">
        <p14:creationId xmlns:p14="http://schemas.microsoft.com/office/powerpoint/2010/main" val="3477227501"/>
      </p:ext>
    </p:extLst>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“HtBk” as the variable.</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“Probability Plot of HtBk” appears, which covers the results of the normality test.</a:t>
            </a:r>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833DE275-5E27-4839-9BCA-78E6D92FB4A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0CD7D2B-92A5-4DA0-B790-0742114A6E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676DDF9-37BB-433D-BC9E-54511591B8CF}"/>
              </a:ext>
            </a:extLst>
          </p:cNvPr>
          <p:cNvSpPr>
            <a:spLocks noGrp="1"/>
          </p:cNvSpPr>
          <p:nvPr>
            <p:ph type="sldNum" sz="quarter" idx="4"/>
          </p:nvPr>
        </p:nvSpPr>
        <p:spPr/>
        <p:txBody>
          <a:bodyPr/>
          <a:lstStyle/>
          <a:p>
            <a:fld id="{28B83BC3-069B-46AF-A4E6-C99928E1A4FA}" type="slidenum">
              <a:rPr lang="en-US" smtClean="0"/>
              <a:pPr/>
              <a:t>646</a:t>
            </a:fld>
            <a:endParaRPr lang="en-US" dirty="0"/>
          </a:p>
        </p:txBody>
      </p:sp>
    </p:spTree>
    <p:custDataLst>
      <p:tags r:id="rId1"/>
    </p:custDataLst>
    <p:extLst>
      <p:ext uri="{BB962C8B-B14F-4D97-AF65-F5344CB8AC3E}">
        <p14:creationId xmlns:p14="http://schemas.microsoft.com/office/powerpoint/2010/main" val="4137637265"/>
      </p:ext>
    </p:extLst>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032000" y="1170816"/>
            <a:ext cx="7315200" cy="5281378"/>
          </a:xfrm>
          <a:prstGeom prst="rect">
            <a:avLst/>
          </a:prstGeom>
        </p:spPr>
      </p:pic>
      <p:sp>
        <p:nvSpPr>
          <p:cNvPr id="9" name="Date Placeholder 8">
            <a:extLst>
              <a:ext uri="{FF2B5EF4-FFF2-40B4-BE49-F238E27FC236}">
                <a16:creationId xmlns:a16="http://schemas.microsoft.com/office/drawing/2014/main" id="{6BD1E7B0-1ED8-4F96-AC7F-301A8959D01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E0234CC-375E-402F-9BA0-83104BFBA49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8326912-3C87-45E4-BF18-57AC18F17714}"/>
              </a:ext>
            </a:extLst>
          </p:cNvPr>
          <p:cNvSpPr>
            <a:spLocks noGrp="1"/>
          </p:cNvSpPr>
          <p:nvPr>
            <p:ph type="sldNum" sz="quarter" idx="4"/>
          </p:nvPr>
        </p:nvSpPr>
        <p:spPr/>
        <p:txBody>
          <a:bodyPr/>
          <a:lstStyle/>
          <a:p>
            <a:fld id="{28B83BC3-069B-46AF-A4E6-C99928E1A4FA}" type="slidenum">
              <a:rPr lang="en-US" smtClean="0"/>
              <a:pPr/>
              <a:t>647</a:t>
            </a:fld>
            <a:endParaRPr lang="en-US" dirty="0"/>
          </a:p>
        </p:txBody>
      </p:sp>
    </p:spTree>
    <p:custDataLst>
      <p:tags r:id="rId1"/>
    </p:custDataLst>
    <p:extLst>
      <p:ext uri="{BB962C8B-B14F-4D97-AF65-F5344CB8AC3E}">
        <p14:creationId xmlns:p14="http://schemas.microsoft.com/office/powerpoint/2010/main" val="895468850"/>
      </p:ext>
    </p:extLst>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5029200" cy="5486400"/>
          </a:xfrm>
        </p:spPr>
        <p:txBody>
          <a:bodyPr>
            <a:normAutofit/>
          </a:bodyPr>
          <a:lstStyle/>
          <a:p>
            <a:r>
              <a:rPr lang="en-US" sz="2000" dirty="0"/>
              <a:t>Null Hypothesis (H</a:t>
            </a:r>
            <a:r>
              <a:rPr lang="en-US" sz="2000" baseline="-25000" dirty="0"/>
              <a:t>0</a:t>
            </a:r>
            <a:r>
              <a:rPr lang="en-US" sz="2000" dirty="0"/>
              <a:t>): The data are normally distributed.</a:t>
            </a:r>
          </a:p>
          <a:p>
            <a:endParaRPr lang="en-US" sz="2000" dirty="0"/>
          </a:p>
          <a:p>
            <a:r>
              <a:rPr lang="en-US" sz="2000" dirty="0"/>
              <a:t>Alternative Hypothesis (H</a:t>
            </a:r>
            <a:r>
              <a:rPr lang="en-US" sz="2000" baseline="-25000" dirty="0"/>
              <a:t>a</a:t>
            </a:r>
            <a:r>
              <a:rPr lang="en-US" sz="2000" dirty="0"/>
              <a:t>): The data are not normally distributed.</a:t>
            </a:r>
          </a:p>
          <a:p>
            <a:endParaRPr lang="en-US" sz="2000" dirty="0"/>
          </a:p>
          <a:p>
            <a:r>
              <a:rPr lang="en-US" sz="2000" dirty="0"/>
              <a:t>Since the p-value of the normality is 0.275, which is greater than alpha level (0.05), we fail to reject the null and claim that the data are normally distributed. </a:t>
            </a:r>
          </a:p>
          <a:p>
            <a:endParaRPr lang="en-US" sz="2000" dirty="0"/>
          </a:p>
          <a:p>
            <a:r>
              <a:rPr lang="en-US" sz="2000" dirty="0"/>
              <a:t>If the data are not normally distributed, you need to use hypothesis tests other than the one sample t-test</a:t>
            </a:r>
            <a:r>
              <a:rPr lang="en-US" sz="1800" dirty="0"/>
              <a:t>.</a:t>
            </a:r>
          </a:p>
        </p:txBody>
      </p:sp>
      <p:pic>
        <p:nvPicPr>
          <p:cNvPr id="5" name="Picture 4"/>
          <p:cNvPicPr>
            <a:picLocks noChangeAspect="1"/>
          </p:cNvPicPr>
          <p:nvPr/>
        </p:nvPicPr>
        <p:blipFill>
          <a:blip r:embed="rId4"/>
          <a:stretch>
            <a:fillRect/>
          </a:stretch>
        </p:blipFill>
        <p:spPr>
          <a:xfrm>
            <a:off x="5410200" y="1600201"/>
            <a:ext cx="5524063" cy="3898900"/>
          </a:xfrm>
          <a:prstGeom prst="rect">
            <a:avLst/>
          </a:prstGeom>
        </p:spPr>
      </p:pic>
      <p:sp>
        <p:nvSpPr>
          <p:cNvPr id="9" name="Date Placeholder 8">
            <a:extLst>
              <a:ext uri="{FF2B5EF4-FFF2-40B4-BE49-F238E27FC236}">
                <a16:creationId xmlns:a16="http://schemas.microsoft.com/office/drawing/2014/main" id="{AD27BD74-37E8-49AC-BF21-150FC825CE9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5BBCAA3-C417-40EC-8F08-9B1CA91C547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73FCFE1-9176-4027-925A-8E01CA087797}"/>
              </a:ext>
            </a:extLst>
          </p:cNvPr>
          <p:cNvSpPr>
            <a:spLocks noGrp="1"/>
          </p:cNvSpPr>
          <p:nvPr>
            <p:ph type="sldNum" sz="quarter" idx="4"/>
          </p:nvPr>
        </p:nvSpPr>
        <p:spPr/>
        <p:txBody>
          <a:bodyPr/>
          <a:lstStyle/>
          <a:p>
            <a:fld id="{28B83BC3-069B-46AF-A4E6-C99928E1A4FA}" type="slidenum">
              <a:rPr lang="en-US" smtClean="0"/>
              <a:pPr/>
              <a:t>648</a:t>
            </a:fld>
            <a:endParaRPr lang="en-US" dirty="0"/>
          </a:p>
        </p:txBody>
      </p:sp>
    </p:spTree>
    <p:custDataLst>
      <p:tags r:id="rId1"/>
    </p:custDataLst>
    <p:extLst>
      <p:ext uri="{BB962C8B-B14F-4D97-AF65-F5344CB8AC3E}">
        <p14:creationId xmlns:p14="http://schemas.microsoft.com/office/powerpoint/2010/main" val="3532200133"/>
      </p:ext>
    </p:extLst>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Step 2: Run the one-sample t-test</a:t>
            </a:r>
          </a:p>
          <a:p>
            <a:pPr marL="1234440" lvl="2" indent="-457200">
              <a:buFont typeface="+mj-lt"/>
              <a:buAutoNum type="arabicParenR"/>
            </a:pPr>
            <a:r>
              <a:rPr lang="en-US" dirty="0"/>
              <a:t>Click Stat → Basic Statistics → 1 Sample t.</a:t>
            </a:r>
          </a:p>
          <a:p>
            <a:pPr marL="1234440" lvl="2" indent="-457200">
              <a:buFont typeface="+mj-lt"/>
              <a:buAutoNum type="arabicParenR"/>
            </a:pPr>
            <a:r>
              <a:rPr lang="en-US" dirty="0"/>
              <a:t>A new window named “1 Sample t (Test and Confidence Interval)” pops up.</a:t>
            </a:r>
          </a:p>
          <a:p>
            <a:pPr marL="1234440" lvl="2" indent="-457200">
              <a:buFont typeface="+mj-lt"/>
              <a:buAutoNum type="arabicParenR"/>
            </a:pPr>
            <a:r>
              <a:rPr lang="en-US" dirty="0"/>
              <a:t>Click in the blank box under “Samples in columns” and “HtBk” appears in the list box on the left.</a:t>
            </a:r>
          </a:p>
          <a:p>
            <a:pPr marL="1234440" lvl="2" indent="-457200">
              <a:buFont typeface="+mj-lt"/>
              <a:buAutoNum type="arabicParenR"/>
            </a:pPr>
            <a:r>
              <a:rPr lang="en-US" dirty="0"/>
              <a:t>Select “HtBk” as the “Samples in columns.”</a:t>
            </a:r>
          </a:p>
          <a:p>
            <a:pPr marL="1234440" lvl="2" indent="-457200">
              <a:buFont typeface="+mj-lt"/>
              <a:buAutoNum type="arabicParenR"/>
            </a:pPr>
            <a:r>
              <a:rPr lang="en-US" dirty="0"/>
              <a:t>Check the box of “Perform hypothesis test.”</a:t>
            </a:r>
          </a:p>
          <a:p>
            <a:pPr marL="1234440" lvl="2" indent="-457200">
              <a:buFont typeface="+mj-lt"/>
              <a:buAutoNum type="arabicParenR"/>
            </a:pPr>
            <a:r>
              <a:rPr lang="en-US" dirty="0"/>
              <a:t>Enter the hypothesized value “7” into the box next to “Perform hypothesis test.”</a:t>
            </a:r>
          </a:p>
          <a:p>
            <a:pPr marL="1234440" lvl="2" indent="-457200">
              <a:buFont typeface="+mj-lt"/>
              <a:buAutoNum type="arabicParenR"/>
            </a:pPr>
            <a:r>
              <a:rPr lang="en-US" dirty="0"/>
              <a:t>Click “OK.”</a:t>
            </a:r>
          </a:p>
          <a:p>
            <a:pPr marL="1234440" lvl="2" indent="-457200">
              <a:buFont typeface="+mj-lt"/>
              <a:buAutoNum type="arabicParenR"/>
            </a:pPr>
            <a:r>
              <a:rPr lang="en-US" dirty="0"/>
              <a:t>The one-sample t-test result appears automatically in the session window.</a:t>
            </a:r>
          </a:p>
          <a:p>
            <a:endParaRPr lang="en-US" dirty="0"/>
          </a:p>
        </p:txBody>
      </p:sp>
      <p:sp>
        <p:nvSpPr>
          <p:cNvPr id="9" name="Date Placeholder 8">
            <a:extLst>
              <a:ext uri="{FF2B5EF4-FFF2-40B4-BE49-F238E27FC236}">
                <a16:creationId xmlns:a16="http://schemas.microsoft.com/office/drawing/2014/main" id="{91E94000-5F1B-46B4-AB7D-7318F0DB355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CDF093E-7CDF-42CA-8BF0-E7A7D45A9B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0B4784-CA90-4C21-AD1F-AE13E1320452}"/>
              </a:ext>
            </a:extLst>
          </p:cNvPr>
          <p:cNvSpPr>
            <a:spLocks noGrp="1"/>
          </p:cNvSpPr>
          <p:nvPr>
            <p:ph type="sldNum" sz="quarter" idx="4"/>
          </p:nvPr>
        </p:nvSpPr>
        <p:spPr/>
        <p:txBody>
          <a:bodyPr/>
          <a:lstStyle/>
          <a:p>
            <a:fld id="{28B83BC3-069B-46AF-A4E6-C99928E1A4FA}" type="slidenum">
              <a:rPr lang="en-US" smtClean="0"/>
              <a:pPr/>
              <a:t>649</a:t>
            </a:fld>
            <a:endParaRPr lang="en-US" dirty="0"/>
          </a:p>
        </p:txBody>
      </p:sp>
    </p:spTree>
    <p:custDataLst>
      <p:tags r:id="rId1"/>
    </p:custDataLst>
    <p:extLst>
      <p:ext uri="{BB962C8B-B14F-4D97-AF65-F5344CB8AC3E}">
        <p14:creationId xmlns:p14="http://schemas.microsoft.com/office/powerpoint/2010/main" val="15529171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File and Information Related Symbols:</a:t>
            </a:r>
          </a:p>
          <a:p>
            <a:endParaRPr lang="en-US" dirty="0"/>
          </a:p>
        </p:txBody>
      </p:sp>
      <p:grpSp>
        <p:nvGrpSpPr>
          <p:cNvPr id="26" name="Group 25"/>
          <p:cNvGrpSpPr/>
          <p:nvPr/>
        </p:nvGrpSpPr>
        <p:grpSpPr>
          <a:xfrm>
            <a:off x="2324100" y="1828800"/>
            <a:ext cx="7658100" cy="4651248"/>
            <a:chOff x="838200" y="1905000"/>
            <a:chExt cx="7658100" cy="4651248"/>
          </a:xfrm>
        </p:grpSpPr>
        <p:sp>
          <p:nvSpPr>
            <p:cNvPr id="15" name="Flowchart: Data 14"/>
            <p:cNvSpPr/>
            <p:nvPr/>
          </p:nvSpPr>
          <p:spPr>
            <a:xfrm>
              <a:off x="838200" y="1905000"/>
              <a:ext cx="914400" cy="612648"/>
            </a:xfrm>
            <a:prstGeom prst="flowChartInputOutp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ocument 15"/>
            <p:cNvSpPr/>
            <p:nvPr/>
          </p:nvSpPr>
          <p:spPr>
            <a:xfrm>
              <a:off x="838200" y="2878074"/>
              <a:ext cx="914400" cy="612648"/>
            </a:xfrm>
            <a:prstGeom prst="flowChart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lowchart: Multidocument 16"/>
            <p:cNvSpPr/>
            <p:nvPr/>
          </p:nvSpPr>
          <p:spPr>
            <a:xfrm>
              <a:off x="838200" y="3851148"/>
              <a:ext cx="1060704" cy="758952"/>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lowchart: Stored Data 17"/>
            <p:cNvSpPr/>
            <p:nvPr/>
          </p:nvSpPr>
          <p:spPr>
            <a:xfrm>
              <a:off x="838200" y="4970526"/>
              <a:ext cx="914400" cy="612648"/>
            </a:xfrm>
            <a:prstGeom prst="flowChartOnlineStora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lowchart: Magnetic Disk 19"/>
            <p:cNvSpPr/>
            <p:nvPr/>
          </p:nvSpPr>
          <p:spPr>
            <a:xfrm>
              <a:off x="838200" y="5943600"/>
              <a:ext cx="914400" cy="612648"/>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2095500" y="1905000"/>
              <a:ext cx="6400800" cy="646331"/>
            </a:xfrm>
            <a:prstGeom prst="rect">
              <a:avLst/>
            </a:prstGeom>
            <a:noFill/>
          </p:spPr>
          <p:txBody>
            <a:bodyPr wrap="square" rtlCol="0">
              <a:spAutoFit/>
            </a:bodyPr>
            <a:lstStyle/>
            <a:p>
              <a:r>
                <a:rPr lang="en-US" i="1" dirty="0"/>
                <a:t>Data (I/O):</a:t>
              </a:r>
            </a:p>
            <a:p>
              <a:r>
                <a:rPr lang="en-US" dirty="0"/>
                <a:t>Shows the inputs and outputs of a process.</a:t>
              </a:r>
            </a:p>
          </p:txBody>
        </p:sp>
        <p:sp>
          <p:nvSpPr>
            <p:cNvPr id="22" name="TextBox 21"/>
            <p:cNvSpPr txBox="1"/>
            <p:nvPr/>
          </p:nvSpPr>
          <p:spPr>
            <a:xfrm>
              <a:off x="2171700" y="2819400"/>
              <a:ext cx="6324600" cy="646331"/>
            </a:xfrm>
            <a:prstGeom prst="rect">
              <a:avLst/>
            </a:prstGeom>
            <a:noFill/>
          </p:spPr>
          <p:txBody>
            <a:bodyPr wrap="square" rtlCol="0">
              <a:spAutoFit/>
            </a:bodyPr>
            <a:lstStyle/>
            <a:p>
              <a:r>
                <a:rPr lang="en-US" i="1" dirty="0"/>
                <a:t>Document:</a:t>
              </a:r>
            </a:p>
            <a:p>
              <a:r>
                <a:rPr lang="en-US" dirty="0"/>
                <a:t>Indicates a process step that results in a document.</a:t>
              </a:r>
            </a:p>
          </p:txBody>
        </p:sp>
        <p:sp>
          <p:nvSpPr>
            <p:cNvPr id="23" name="TextBox 22"/>
            <p:cNvSpPr txBox="1"/>
            <p:nvPr/>
          </p:nvSpPr>
          <p:spPr>
            <a:xfrm>
              <a:off x="2171700" y="3925669"/>
              <a:ext cx="6324600" cy="646331"/>
            </a:xfrm>
            <a:prstGeom prst="rect">
              <a:avLst/>
            </a:prstGeom>
            <a:noFill/>
          </p:spPr>
          <p:txBody>
            <a:bodyPr wrap="square" rtlCol="0">
              <a:spAutoFit/>
            </a:bodyPr>
            <a:lstStyle/>
            <a:p>
              <a:r>
                <a:rPr lang="en-US" i="1" dirty="0"/>
                <a:t>Multi-Document:</a:t>
              </a:r>
            </a:p>
            <a:p>
              <a:r>
                <a:rPr lang="en-US" dirty="0"/>
                <a:t>Indicates a process step that results in multiple documents.</a:t>
              </a:r>
            </a:p>
          </p:txBody>
        </p:sp>
        <p:sp>
          <p:nvSpPr>
            <p:cNvPr id="24" name="TextBox 23"/>
            <p:cNvSpPr txBox="1"/>
            <p:nvPr/>
          </p:nvSpPr>
          <p:spPr>
            <a:xfrm>
              <a:off x="2171700" y="4953000"/>
              <a:ext cx="6324600" cy="646331"/>
            </a:xfrm>
            <a:prstGeom prst="rect">
              <a:avLst/>
            </a:prstGeom>
            <a:noFill/>
          </p:spPr>
          <p:txBody>
            <a:bodyPr wrap="square" rtlCol="0">
              <a:spAutoFit/>
            </a:bodyPr>
            <a:lstStyle/>
            <a:p>
              <a:r>
                <a:rPr lang="en-US" i="1" dirty="0"/>
                <a:t>Stored Data:</a:t>
              </a:r>
            </a:p>
            <a:p>
              <a:r>
                <a:rPr lang="en-US" dirty="0"/>
                <a:t>Indicates a process step that stores data.</a:t>
              </a:r>
            </a:p>
          </p:txBody>
        </p:sp>
        <p:sp>
          <p:nvSpPr>
            <p:cNvPr id="25" name="TextBox 24"/>
            <p:cNvSpPr txBox="1"/>
            <p:nvPr/>
          </p:nvSpPr>
          <p:spPr>
            <a:xfrm>
              <a:off x="2171700" y="5906869"/>
              <a:ext cx="6324600" cy="646331"/>
            </a:xfrm>
            <a:prstGeom prst="rect">
              <a:avLst/>
            </a:prstGeom>
            <a:noFill/>
          </p:spPr>
          <p:txBody>
            <a:bodyPr wrap="square" rtlCol="0">
              <a:spAutoFit/>
            </a:bodyPr>
            <a:lstStyle/>
            <a:p>
              <a:r>
                <a:rPr lang="en-US" i="1" dirty="0"/>
                <a:t>Magnetic Disk:</a:t>
              </a:r>
            </a:p>
            <a:p>
              <a:r>
                <a:rPr lang="en-US" dirty="0"/>
                <a:t>Indicates a database.</a:t>
              </a:r>
            </a:p>
          </p:txBody>
        </p:sp>
      </p:grpSp>
      <p:sp>
        <p:nvSpPr>
          <p:cNvPr id="6" name="Date Placeholder 5">
            <a:extLst>
              <a:ext uri="{FF2B5EF4-FFF2-40B4-BE49-F238E27FC236}">
                <a16:creationId xmlns:a16="http://schemas.microsoft.com/office/drawing/2014/main" id="{5221A2F2-1410-4204-ADE3-0B99E278D93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925C5A2-34BF-4671-B956-B6F702CD7DF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1D77FCE-4983-4793-8967-22098030E892}"/>
              </a:ext>
            </a:extLst>
          </p:cNvPr>
          <p:cNvSpPr>
            <a:spLocks noGrp="1"/>
          </p:cNvSpPr>
          <p:nvPr>
            <p:ph type="sldNum" sz="quarter" idx="4"/>
          </p:nvPr>
        </p:nvSpPr>
        <p:spPr/>
        <p:txBody>
          <a:bodyPr/>
          <a:lstStyle/>
          <a:p>
            <a:fld id="{28B83BC3-069B-46AF-A4E6-C99928E1A4FA}" type="slidenum">
              <a:rPr lang="en-US" smtClean="0"/>
              <a:pPr/>
              <a:t>65</a:t>
            </a:fld>
            <a:endParaRPr lang="en-US" dirty="0"/>
          </a:p>
        </p:txBody>
      </p:sp>
    </p:spTree>
    <p:custDataLst>
      <p:tags r:id="rId1"/>
    </p:custDataLst>
    <p:extLst>
      <p:ext uri="{BB962C8B-B14F-4D97-AF65-F5344CB8AC3E}">
        <p14:creationId xmlns:p14="http://schemas.microsoft.com/office/powerpoint/2010/main" val="4272322880"/>
      </p:ext>
    </p:extLst>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One-Sample T-Test</a:t>
            </a:r>
          </a:p>
        </p:txBody>
      </p:sp>
      <p:pic>
        <p:nvPicPr>
          <p:cNvPr id="4" name="Picture 3"/>
          <p:cNvPicPr>
            <a:picLocks noChangeAspect="1"/>
          </p:cNvPicPr>
          <p:nvPr/>
        </p:nvPicPr>
        <p:blipFill>
          <a:blip r:embed="rId4"/>
          <a:stretch>
            <a:fillRect/>
          </a:stretch>
        </p:blipFill>
        <p:spPr>
          <a:xfrm>
            <a:off x="2184400" y="1109329"/>
            <a:ext cx="7010400" cy="5444972"/>
          </a:xfrm>
          <a:prstGeom prst="rect">
            <a:avLst/>
          </a:prstGeom>
        </p:spPr>
      </p:pic>
      <p:sp>
        <p:nvSpPr>
          <p:cNvPr id="9" name="Date Placeholder 8">
            <a:extLst>
              <a:ext uri="{FF2B5EF4-FFF2-40B4-BE49-F238E27FC236}">
                <a16:creationId xmlns:a16="http://schemas.microsoft.com/office/drawing/2014/main" id="{9E1A1BAA-5B02-4474-858B-E42371DD106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08A3C86-7AEB-4AED-BA28-CEB552512BD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D228976-F413-415C-B961-E14ACE3CDD49}"/>
              </a:ext>
            </a:extLst>
          </p:cNvPr>
          <p:cNvSpPr>
            <a:spLocks noGrp="1"/>
          </p:cNvSpPr>
          <p:nvPr>
            <p:ph type="sldNum" sz="quarter" idx="4"/>
          </p:nvPr>
        </p:nvSpPr>
        <p:spPr/>
        <p:txBody>
          <a:bodyPr/>
          <a:lstStyle/>
          <a:p>
            <a:fld id="{28B83BC3-069B-46AF-A4E6-C99928E1A4FA}" type="slidenum">
              <a:rPr lang="en-US" smtClean="0"/>
              <a:pPr/>
              <a:t>650</a:t>
            </a:fld>
            <a:endParaRPr lang="en-US" dirty="0"/>
          </a:p>
        </p:txBody>
      </p:sp>
    </p:spTree>
    <p:custDataLst>
      <p:tags r:id="rId1"/>
    </p:custDataLst>
    <p:extLst>
      <p:ext uri="{BB962C8B-B14F-4D97-AF65-F5344CB8AC3E}">
        <p14:creationId xmlns:p14="http://schemas.microsoft.com/office/powerpoint/2010/main" val="484165642"/>
      </p:ext>
    </p:extLst>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One-Sample T-Test</a:t>
            </a:r>
          </a:p>
        </p:txBody>
      </p:sp>
      <p:sp>
        <p:nvSpPr>
          <p:cNvPr id="3" name="Content Placeholder 2"/>
          <p:cNvSpPr>
            <a:spLocks noGrp="1"/>
          </p:cNvSpPr>
          <p:nvPr>
            <p:ph idx="1"/>
          </p:nvPr>
        </p:nvSpPr>
        <p:spPr>
          <a:xfrm>
            <a:off x="609600" y="1143000"/>
            <a:ext cx="5105400" cy="5486400"/>
          </a:xfrm>
        </p:spPr>
        <p:txBody>
          <a:bodyPr/>
          <a:lstStyle/>
          <a:p>
            <a:pPr lvl="1"/>
            <a:r>
              <a:rPr lang="en-US" dirty="0"/>
              <a:t>Null Hypothesis (H</a:t>
            </a:r>
            <a:r>
              <a:rPr lang="en-US" baseline="-25000" dirty="0"/>
              <a:t>0</a:t>
            </a:r>
            <a:r>
              <a:rPr lang="en-US" dirty="0"/>
              <a:t>): </a:t>
            </a:r>
            <a:r>
              <a:rPr lang="el-GR" dirty="0"/>
              <a:t>μ</a:t>
            </a:r>
            <a:r>
              <a:rPr lang="en-US" dirty="0"/>
              <a:t> = 7</a:t>
            </a:r>
          </a:p>
          <a:p>
            <a:pPr lvl="1"/>
            <a:r>
              <a:rPr lang="en-US" dirty="0"/>
              <a:t>Alternative Hypothesis (H</a:t>
            </a:r>
            <a:r>
              <a:rPr lang="en-US" baseline="-25000" dirty="0"/>
              <a:t>a</a:t>
            </a:r>
            <a:r>
              <a:rPr lang="en-US" dirty="0"/>
              <a:t>): </a:t>
            </a:r>
            <a:r>
              <a:rPr lang="el-GR" dirty="0"/>
              <a:t>μ</a:t>
            </a:r>
            <a:r>
              <a:rPr lang="en-US" dirty="0"/>
              <a:t> </a:t>
            </a:r>
            <a:r>
              <a:rPr lang="el-GR" dirty="0"/>
              <a:t>≠</a:t>
            </a:r>
            <a:r>
              <a:rPr lang="en-US" dirty="0"/>
              <a:t> 7</a:t>
            </a:r>
          </a:p>
          <a:p>
            <a:endParaRPr lang="en-US" dirty="0"/>
          </a:p>
          <a:p>
            <a:r>
              <a:rPr lang="en-US" dirty="0"/>
              <a:t>Since the p-value is smaller than alpha level (0.05), we reject the null hypothesis and claim that average of basketball players is statistically different from 7 feet. </a:t>
            </a:r>
          </a:p>
          <a:p>
            <a:endParaRPr lang="en-US" dirty="0"/>
          </a:p>
        </p:txBody>
      </p:sp>
      <p:pic>
        <p:nvPicPr>
          <p:cNvPr id="13" name="One Sample t Test MTB_10.png"/>
          <p:cNvPicPr>
            <a:picLocks noChangeAspect="1"/>
          </p:cNvPicPr>
          <p:nvPr/>
        </p:nvPicPr>
        <p:blipFill rotWithShape="1">
          <a:blip r:embed="rId4" cstate="print">
            <a:extLst>
              <a:ext uri="{28A0092B-C50C-407E-A947-70E740481C1C}">
                <a14:useLocalDpi xmlns:a14="http://schemas.microsoft.com/office/drawing/2010/main" val="0"/>
              </a:ext>
            </a:extLst>
          </a:blip>
          <a:srcRect l="3009" t="3956" r="3229" b="3071"/>
          <a:stretch>
            <a:fillRect/>
          </a:stretch>
        </p:blipFill>
        <p:spPr bwMode="auto">
          <a:xfrm>
            <a:off x="5630125" y="1174898"/>
            <a:ext cx="5495076" cy="4463902"/>
          </a:xfrm>
          <a:prstGeom prst="rect">
            <a:avLst/>
          </a:prstGeom>
          <a:ln>
            <a:solidFill>
              <a:schemeClr val="accent1"/>
            </a:solidFill>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8C67A237-6BEF-479C-A61E-F3F88595EAD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3D1B65A-2439-4E22-A209-A5EF966510E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F2D4718-6083-4D03-9FFB-779F71B63D85}"/>
              </a:ext>
            </a:extLst>
          </p:cNvPr>
          <p:cNvSpPr>
            <a:spLocks noGrp="1"/>
          </p:cNvSpPr>
          <p:nvPr>
            <p:ph type="sldNum" sz="quarter" idx="4"/>
          </p:nvPr>
        </p:nvSpPr>
        <p:spPr/>
        <p:txBody>
          <a:bodyPr/>
          <a:lstStyle/>
          <a:p>
            <a:fld id="{28B83BC3-069B-46AF-A4E6-C99928E1A4FA}" type="slidenum">
              <a:rPr lang="en-US" smtClean="0"/>
              <a:pPr/>
              <a:t>651</a:t>
            </a:fld>
            <a:endParaRPr lang="en-US" dirty="0"/>
          </a:p>
        </p:txBody>
      </p:sp>
    </p:spTree>
    <p:custDataLst>
      <p:tags r:id="rId1"/>
    </p:custDataLst>
    <p:extLst>
      <p:ext uri="{BB962C8B-B14F-4D97-AF65-F5344CB8AC3E}">
        <p14:creationId xmlns:p14="http://schemas.microsoft.com/office/powerpoint/2010/main" val="680225050"/>
      </p:ext>
    </p:extLst>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Two Sample T-Test?</a:t>
            </a:r>
          </a:p>
        </p:txBody>
      </p:sp>
      <p:sp>
        <p:nvSpPr>
          <p:cNvPr id="3" name="Content Placeholder 2"/>
          <p:cNvSpPr>
            <a:spLocks noGrp="1"/>
          </p:cNvSpPr>
          <p:nvPr>
            <p:ph idx="1"/>
          </p:nvPr>
        </p:nvSpPr>
        <p:spPr/>
        <p:txBody>
          <a:bodyPr/>
          <a:lstStyle/>
          <a:p>
            <a:r>
              <a:rPr lang="en-US" b="1" dirty="0"/>
              <a:t>Two sample t-test </a:t>
            </a:r>
            <a:r>
              <a:rPr lang="en-US" dirty="0"/>
              <a:t>is a hypothesis test to study whether there is a statistically significant difference between the means of two populations.</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pPr marL="463550" lvl="1" indent="-6350">
              <a:buNone/>
            </a:pPr>
            <a:endParaRPr lang="en-US" dirty="0"/>
          </a:p>
          <a:p>
            <a:pPr marL="463550" lvl="1" indent="-6350">
              <a:buNone/>
            </a:pPr>
            <a:r>
              <a:rPr lang="en-US" dirty="0"/>
              <a:t>where </a:t>
            </a:r>
            <a:r>
              <a:rPr lang="el-GR" dirty="0"/>
              <a:t>μ</a:t>
            </a:r>
            <a:r>
              <a:rPr lang="en-US" baseline="-25000" dirty="0"/>
              <a:t>1</a:t>
            </a:r>
            <a:r>
              <a:rPr lang="en-US" dirty="0"/>
              <a:t> is the mean of one population and </a:t>
            </a:r>
            <a:r>
              <a:rPr lang="el-GR" dirty="0"/>
              <a:t>μ</a:t>
            </a:r>
            <a:r>
              <a:rPr lang="en-US" baseline="-25000" dirty="0"/>
              <a:t>2</a:t>
            </a:r>
            <a:r>
              <a:rPr lang="en-US" dirty="0"/>
              <a:t> is the mean of the other population of our interest.</a:t>
            </a:r>
            <a:endParaRPr lang="en-US" baseline="-25000" dirty="0"/>
          </a:p>
          <a:p>
            <a:pPr lvl="1"/>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8926252A-8EF9-4062-BB13-A70052DE0D7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0523304-2D5A-48FE-9BDA-EB655B916BD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ACDA197-5729-4295-B6B9-EEF153B4335A}"/>
              </a:ext>
            </a:extLst>
          </p:cNvPr>
          <p:cNvSpPr>
            <a:spLocks noGrp="1"/>
          </p:cNvSpPr>
          <p:nvPr>
            <p:ph type="sldNum" sz="quarter" idx="4"/>
          </p:nvPr>
        </p:nvSpPr>
        <p:spPr/>
        <p:txBody>
          <a:bodyPr/>
          <a:lstStyle/>
          <a:p>
            <a:fld id="{28B83BC3-069B-46AF-A4E6-C99928E1A4FA}" type="slidenum">
              <a:rPr lang="en-US" smtClean="0"/>
              <a:pPr/>
              <a:t>652</a:t>
            </a:fld>
            <a:endParaRPr lang="en-US" dirty="0"/>
          </a:p>
        </p:txBody>
      </p:sp>
    </p:spTree>
    <p:custDataLst>
      <p:tags r:id="rId1"/>
    </p:custDataLst>
    <p:extLst>
      <p:ext uri="{BB962C8B-B14F-4D97-AF65-F5344CB8AC3E}">
        <p14:creationId xmlns:p14="http://schemas.microsoft.com/office/powerpoint/2010/main" val="25352688"/>
      </p:ext>
    </p:extLst>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Two Sample T-Tests</a:t>
            </a:r>
          </a:p>
        </p:txBody>
      </p:sp>
      <p:sp>
        <p:nvSpPr>
          <p:cNvPr id="3" name="Content Placeholder 2"/>
          <p:cNvSpPr>
            <a:spLocks noGrp="1"/>
          </p:cNvSpPr>
          <p:nvPr>
            <p:ph idx="1"/>
          </p:nvPr>
        </p:nvSpPr>
        <p:spPr/>
        <p:txBody>
          <a:bodyPr>
            <a:normAutofit/>
          </a:bodyPr>
          <a:lstStyle/>
          <a:p>
            <a:r>
              <a:rPr lang="en-US" dirty="0"/>
              <a:t>The sample data drawn from both populations are unbiased and representative.</a:t>
            </a:r>
          </a:p>
          <a:p>
            <a:endParaRPr lang="en-US" dirty="0"/>
          </a:p>
          <a:p>
            <a:r>
              <a:rPr lang="en-US" dirty="0"/>
              <a:t>The data of both populations are continuous.</a:t>
            </a:r>
          </a:p>
          <a:p>
            <a:endParaRPr lang="en-US" dirty="0"/>
          </a:p>
          <a:p>
            <a:r>
              <a:rPr lang="en-US" dirty="0"/>
              <a:t>The data of both populations are normally distributed.</a:t>
            </a:r>
          </a:p>
          <a:p>
            <a:endParaRPr lang="en-US" dirty="0"/>
          </a:p>
          <a:p>
            <a:r>
              <a:rPr lang="en-US" dirty="0"/>
              <a:t>The variances of both populations are unknown.</a:t>
            </a:r>
          </a:p>
          <a:p>
            <a:endParaRPr lang="en-US" dirty="0"/>
          </a:p>
          <a:p>
            <a:r>
              <a:rPr lang="en-US" dirty="0"/>
              <a:t>Two sample t-test is more robust than a z-test when the sample size is small (&lt; 30).</a:t>
            </a:r>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0659FC5C-E08D-400D-AA37-E91ECFF50D4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08350EC-15CE-4DA6-99C5-CB41883213E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58932E2-152D-4449-91A3-9AB9C107AFBB}"/>
              </a:ext>
            </a:extLst>
          </p:cNvPr>
          <p:cNvSpPr>
            <a:spLocks noGrp="1"/>
          </p:cNvSpPr>
          <p:nvPr>
            <p:ph type="sldNum" sz="quarter" idx="4"/>
          </p:nvPr>
        </p:nvSpPr>
        <p:spPr/>
        <p:txBody>
          <a:bodyPr/>
          <a:lstStyle/>
          <a:p>
            <a:fld id="{28B83BC3-069B-46AF-A4E6-C99928E1A4FA}" type="slidenum">
              <a:rPr lang="en-US" smtClean="0"/>
              <a:pPr/>
              <a:t>653</a:t>
            </a:fld>
            <a:endParaRPr lang="en-US" dirty="0"/>
          </a:p>
        </p:txBody>
      </p:sp>
    </p:spTree>
    <p:custDataLst>
      <p:tags r:id="rId1"/>
    </p:custDataLst>
    <p:extLst>
      <p:ext uri="{BB962C8B-B14F-4D97-AF65-F5344CB8AC3E}">
        <p14:creationId xmlns:p14="http://schemas.microsoft.com/office/powerpoint/2010/main" val="3592194258"/>
      </p:ext>
    </p:extLst>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Two Sample T-Tests</a:t>
            </a:r>
          </a:p>
        </p:txBody>
      </p:sp>
      <p:sp>
        <p:nvSpPr>
          <p:cNvPr id="8" name="Content Placeholder 2"/>
          <p:cNvSpPr>
            <a:spLocks noGrp="1"/>
          </p:cNvSpPr>
          <p:nvPr>
            <p:ph idx="1"/>
          </p:nvPr>
        </p:nvSpPr>
        <p:spPr/>
        <p:txBody>
          <a:bodyPr>
            <a:normAutofit/>
          </a:bodyPr>
          <a:lstStyle/>
          <a:p>
            <a:pPr marL="571500" indent="-457200">
              <a:buFont typeface="+mj-lt"/>
              <a:buAutoNum type="arabicPeriod"/>
            </a:pPr>
            <a:r>
              <a:rPr lang="en-US" dirty="0"/>
              <a:t>Two sample t-test when the variances of two populations are unknown but 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2"/>
            </a:pPr>
            <a:r>
              <a:rPr lang="en-US" dirty="0"/>
              <a:t>Two sample t-test when the variances of the two population are unknown and unequal</a:t>
            </a:r>
          </a:p>
          <a:p>
            <a:pPr lvl="2"/>
            <a:r>
              <a:rPr lang="en-US" dirty="0"/>
              <a:t>Two sample t-test (when </a:t>
            </a:r>
            <a:r>
              <a:rPr lang="el-GR" dirty="0"/>
              <a:t>σ</a:t>
            </a:r>
            <a:r>
              <a:rPr lang="en-US" baseline="30000" dirty="0"/>
              <a:t>2</a:t>
            </a:r>
            <a:r>
              <a:rPr lang="en-US" baseline="-25000" dirty="0"/>
              <a:t>1</a:t>
            </a:r>
            <a:r>
              <a:rPr lang="en-US" dirty="0"/>
              <a:t> ≠ </a:t>
            </a:r>
            <a:r>
              <a:rPr lang="el-GR" dirty="0"/>
              <a:t>σ</a:t>
            </a:r>
            <a:r>
              <a:rPr lang="en-US" baseline="30000" dirty="0"/>
              <a:t>2</a:t>
            </a:r>
            <a:r>
              <a:rPr lang="en-US" baseline="-25000" dirty="0"/>
              <a:t>2</a:t>
            </a:r>
            <a:r>
              <a:rPr lang="en-US" dirty="0"/>
              <a:t>)</a:t>
            </a:r>
          </a:p>
          <a:p>
            <a:endParaRPr lang="en-US" dirty="0"/>
          </a:p>
          <a:p>
            <a:pPr marL="571500" indent="-457200">
              <a:buFont typeface="+mj-lt"/>
              <a:buAutoNum type="arabicPeriod" startAt="3"/>
            </a:pPr>
            <a:r>
              <a:rPr lang="en-US" dirty="0"/>
              <a:t>Paired t-test when the two populations are dependent of each other</a:t>
            </a:r>
          </a:p>
        </p:txBody>
      </p:sp>
      <p:sp>
        <p:nvSpPr>
          <p:cNvPr id="9" name="Date Placeholder 8">
            <a:extLst>
              <a:ext uri="{FF2B5EF4-FFF2-40B4-BE49-F238E27FC236}">
                <a16:creationId xmlns:a16="http://schemas.microsoft.com/office/drawing/2014/main" id="{20A5968B-1D43-495B-9EA7-AD54070BB35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ED6C9B-DA2B-4206-B8C1-7628A568BDC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3E64C0E-4FBA-4455-91BD-B922C2068FD7}"/>
              </a:ext>
            </a:extLst>
          </p:cNvPr>
          <p:cNvSpPr>
            <a:spLocks noGrp="1"/>
          </p:cNvSpPr>
          <p:nvPr>
            <p:ph type="sldNum" sz="quarter" idx="4"/>
          </p:nvPr>
        </p:nvSpPr>
        <p:spPr/>
        <p:txBody>
          <a:bodyPr/>
          <a:lstStyle/>
          <a:p>
            <a:fld id="{28B83BC3-069B-46AF-A4E6-C99928E1A4FA}" type="slidenum">
              <a:rPr lang="en-US" smtClean="0"/>
              <a:pPr/>
              <a:t>654</a:t>
            </a:fld>
            <a:endParaRPr lang="en-US" dirty="0"/>
          </a:p>
        </p:txBody>
      </p:sp>
    </p:spTree>
    <p:custDataLst>
      <p:tags r:id="rId1"/>
    </p:custDataLst>
    <p:extLst>
      <p:ext uri="{BB962C8B-B14F-4D97-AF65-F5344CB8AC3E}">
        <p14:creationId xmlns:p14="http://schemas.microsoft.com/office/powerpoint/2010/main" val="1647539328"/>
      </p:ext>
    </p:extLst>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To check whether the variances of two populations of interest are statistically significant different, we use the test of equal variance.</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1</a:t>
            </a:r>
            <a:r>
              <a:rPr lang="en-US" dirty="0"/>
              <a:t>):</a:t>
            </a:r>
          </a:p>
          <a:p>
            <a:endParaRPr lang="en-US" dirty="0"/>
          </a:p>
          <a:p>
            <a:r>
              <a:rPr lang="en-US" dirty="0"/>
              <a:t>An F-test is used to test the equality of variances between two normally distributed populations.</a:t>
            </a:r>
          </a:p>
        </p:txBody>
      </p:sp>
      <p:graphicFrame>
        <p:nvGraphicFramePr>
          <p:cNvPr id="5" name="Object 4"/>
          <p:cNvGraphicFramePr>
            <a:graphicFrameLocks noChangeAspect="1"/>
          </p:cNvGraphicFramePr>
          <p:nvPr>
            <p:extLst>
              <p:ext uri="{D42A27DB-BD31-4B8C-83A1-F6EECF244321}">
                <p14:modId xmlns:p14="http://schemas.microsoft.com/office/powerpoint/2010/main" val="2454152415"/>
              </p:ext>
            </p:extLst>
          </p:nvPr>
        </p:nvGraphicFramePr>
        <p:xfrm>
          <a:off x="3712076" y="2286000"/>
          <a:ext cx="1240924"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2076" y="2286000"/>
                        <a:ext cx="1240924"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23" name="Object 3"/>
          <p:cNvGraphicFramePr>
            <a:graphicFrameLocks noChangeAspect="1"/>
          </p:cNvGraphicFramePr>
          <p:nvPr>
            <p:extLst>
              <p:ext uri="{D42A27DB-BD31-4B8C-83A1-F6EECF244321}">
                <p14:modId xmlns:p14="http://schemas.microsoft.com/office/powerpoint/2010/main" val="603239262"/>
              </p:ext>
            </p:extLst>
          </p:nvPr>
        </p:nvGraphicFramePr>
        <p:xfrm>
          <a:off x="4549775" y="2689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84323"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49775" y="2689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0CBD1124-936C-4913-B545-7527F6445F3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8169CB9-30F1-43C2-96C8-BDCD9C7794B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67AEAAD-31F6-4068-9502-1D4FEC578261}"/>
              </a:ext>
            </a:extLst>
          </p:cNvPr>
          <p:cNvSpPr>
            <a:spLocks noGrp="1"/>
          </p:cNvSpPr>
          <p:nvPr>
            <p:ph type="sldNum" sz="quarter" idx="4"/>
          </p:nvPr>
        </p:nvSpPr>
        <p:spPr/>
        <p:txBody>
          <a:bodyPr/>
          <a:lstStyle/>
          <a:p>
            <a:fld id="{28B83BC3-069B-46AF-A4E6-C99928E1A4FA}" type="slidenum">
              <a:rPr lang="en-US" smtClean="0"/>
              <a:pPr/>
              <a:t>655</a:t>
            </a:fld>
            <a:endParaRPr lang="en-US" dirty="0"/>
          </a:p>
        </p:txBody>
      </p:sp>
    </p:spTree>
    <p:custDataLst>
      <p:tags r:id="rId1"/>
    </p:custDataLst>
    <p:extLst>
      <p:ext uri="{BB962C8B-B14F-4D97-AF65-F5344CB8AC3E}">
        <p14:creationId xmlns:p14="http://schemas.microsoft.com/office/powerpoint/2010/main" val="3698932061"/>
      </p:ext>
    </p:extLst>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An </a:t>
            </a:r>
            <a:r>
              <a:rPr lang="en-US" b="1" dirty="0"/>
              <a:t>F-test</a:t>
            </a:r>
            <a:r>
              <a:rPr lang="en-US" dirty="0"/>
              <a:t> is a statistic hypothesis test in which the test statistic follows an F-distribution when the null hypothesis is true.</a:t>
            </a:r>
          </a:p>
          <a:p>
            <a:endParaRPr lang="en-US" dirty="0"/>
          </a:p>
          <a:p>
            <a:r>
              <a:rPr lang="en-US" dirty="0"/>
              <a:t>The most known F-test is the test of equal variance for two normally distributed populations.</a:t>
            </a:r>
          </a:p>
          <a:p>
            <a:endParaRPr lang="en-US" dirty="0"/>
          </a:p>
          <a:p>
            <a:r>
              <a:rPr lang="en-US" dirty="0"/>
              <a:t>The F-test is very sensitive to non-normality. When any one of the two populations is not normal, we use the Brown-Forsythe test for checking the equality of variances. </a:t>
            </a:r>
          </a:p>
        </p:txBody>
      </p:sp>
      <p:sp>
        <p:nvSpPr>
          <p:cNvPr id="9" name="Date Placeholder 8">
            <a:extLst>
              <a:ext uri="{FF2B5EF4-FFF2-40B4-BE49-F238E27FC236}">
                <a16:creationId xmlns:a16="http://schemas.microsoft.com/office/drawing/2014/main" id="{C6F20314-9A43-463D-B2F4-7BD78FA7E0F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357913E-8A37-4205-BEFB-765629AB6AF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685DFBB-D2F5-45AA-B9AD-EB2585C7EE8D}"/>
              </a:ext>
            </a:extLst>
          </p:cNvPr>
          <p:cNvSpPr>
            <a:spLocks noGrp="1"/>
          </p:cNvSpPr>
          <p:nvPr>
            <p:ph type="sldNum" sz="quarter" idx="4"/>
          </p:nvPr>
        </p:nvSpPr>
        <p:spPr/>
        <p:txBody>
          <a:bodyPr/>
          <a:lstStyle/>
          <a:p>
            <a:fld id="{28B83BC3-069B-46AF-A4E6-C99928E1A4FA}" type="slidenum">
              <a:rPr lang="en-US" smtClean="0"/>
              <a:pPr/>
              <a:t>656</a:t>
            </a:fld>
            <a:endParaRPr lang="en-US" dirty="0"/>
          </a:p>
        </p:txBody>
      </p:sp>
    </p:spTree>
    <p:custDataLst>
      <p:tags r:id="rId1"/>
    </p:custDataLst>
    <p:extLst>
      <p:ext uri="{BB962C8B-B14F-4D97-AF65-F5344CB8AC3E}">
        <p14:creationId xmlns:p14="http://schemas.microsoft.com/office/powerpoint/2010/main" val="3461894865"/>
      </p:ext>
    </p:extLst>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Test Statistic</a:t>
            </a:r>
          </a:p>
          <a:p>
            <a:endParaRPr lang="en-US" dirty="0"/>
          </a:p>
          <a:p>
            <a:endParaRPr lang="en-US" dirty="0"/>
          </a:p>
          <a:p>
            <a:endParaRPr lang="en-US" dirty="0"/>
          </a:p>
          <a:p>
            <a:endParaRPr lang="en-US" dirty="0"/>
          </a:p>
          <a:p>
            <a:endParaRPr lang="en-US" dirty="0"/>
          </a:p>
          <a:p>
            <a:r>
              <a:rPr lang="en-US" dirty="0"/>
              <a:t>Critical Value</a:t>
            </a:r>
          </a:p>
          <a:p>
            <a:pPr lvl="1"/>
            <a:r>
              <a:rPr lang="en-US" dirty="0"/>
              <a:t>F</a:t>
            </a:r>
            <a:r>
              <a:rPr lang="en-US" baseline="-25000" dirty="0"/>
              <a:t>crit</a:t>
            </a:r>
            <a:r>
              <a:rPr lang="en-US" dirty="0"/>
              <a:t> is the F value in a F distribution with the predetermined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 </a:t>
            </a:r>
            <a:r>
              <a:rPr lang="en-US" i="1" dirty="0"/>
              <a:t>– 1</a:t>
            </a:r>
            <a:r>
              <a:rPr lang="en-US" dirty="0"/>
              <a:t>).</a:t>
            </a:r>
          </a:p>
          <a:p>
            <a:pPr lvl="1"/>
            <a:r>
              <a:rPr lang="en-US" dirty="0"/>
              <a:t>F</a:t>
            </a:r>
            <a:r>
              <a:rPr lang="en-US" baseline="-25000" dirty="0"/>
              <a:t>crit</a:t>
            </a:r>
            <a:r>
              <a:rPr lang="en-US" dirty="0"/>
              <a:t> values for a two-sided and a one-sided F-test with the same significance level </a:t>
            </a:r>
            <a:r>
              <a:rPr lang="el-GR" dirty="0"/>
              <a:t>α</a:t>
            </a:r>
            <a:r>
              <a:rPr lang="en-US" dirty="0"/>
              <a:t> and degrees of freedom (</a:t>
            </a:r>
            <a:r>
              <a:rPr lang="en-US" i="1" dirty="0"/>
              <a:t>n</a:t>
            </a:r>
            <a:r>
              <a:rPr lang="en-US" i="1" baseline="-25000" dirty="0"/>
              <a:t>1</a:t>
            </a:r>
            <a:r>
              <a:rPr lang="en-US" i="1" dirty="0"/>
              <a:t> – 1</a:t>
            </a:r>
            <a:r>
              <a:rPr lang="en-US" dirty="0"/>
              <a:t>) and (</a:t>
            </a:r>
            <a:r>
              <a:rPr lang="en-US" i="1" dirty="0"/>
              <a:t>n</a:t>
            </a:r>
            <a:r>
              <a:rPr lang="en-US" i="1" baseline="-25000" dirty="0"/>
              <a:t>2</a:t>
            </a:r>
            <a:r>
              <a:rPr lang="en-US" i="1" dirty="0"/>
              <a:t> – 1</a:t>
            </a:r>
            <a:r>
              <a:rPr lang="en-US" dirty="0"/>
              <a:t>) are different.</a:t>
            </a:r>
          </a:p>
          <a:p>
            <a:pPr lvl="1"/>
            <a:endParaRPr lang="en-US" sz="2400" dirty="0"/>
          </a:p>
          <a:p>
            <a:endParaRPr lang="en-US" dirty="0"/>
          </a:p>
          <a:p>
            <a:endParaRPr lang="en-US"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05620646"/>
              </p:ext>
            </p:extLst>
          </p:nvPr>
        </p:nvGraphicFramePr>
        <p:xfrm>
          <a:off x="2471738" y="1532164"/>
          <a:ext cx="1414462" cy="1036412"/>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1738" y="1532164"/>
                        <a:ext cx="1414462" cy="1036412"/>
                      </a:xfrm>
                      <a:prstGeom prst="rect">
                        <a:avLst/>
                      </a:prstGeom>
                      <a:noFill/>
                    </p:spPr>
                  </p:pic>
                </p:oleObj>
              </mc:Fallback>
            </mc:AlternateContent>
          </a:graphicData>
        </a:graphic>
      </p:graphicFrame>
      <p:sp>
        <p:nvSpPr>
          <p:cNvPr id="6" name="TextBox 5"/>
          <p:cNvSpPr txBox="1"/>
          <p:nvPr/>
        </p:nvSpPr>
        <p:spPr>
          <a:xfrm>
            <a:off x="2421666" y="2590800"/>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0" y="2895600"/>
            <a:ext cx="5562600" cy="369332"/>
          </a:xfrm>
          <a:prstGeom prst="rect">
            <a:avLst/>
          </a:prstGeom>
          <a:noFill/>
        </p:spPr>
        <p:txBody>
          <a:bodyPr wrap="square" rtlCol="0">
            <a:spAutoFit/>
          </a:bodyPr>
          <a:lstStyle/>
          <a:p>
            <a:r>
              <a:rPr lang="en-US" dirty="0"/>
              <a:t>s</a:t>
            </a:r>
            <a:r>
              <a:rPr lang="en-US" baseline="-25000" dirty="0"/>
              <a:t>1</a:t>
            </a:r>
            <a:r>
              <a:rPr lang="en-US" dirty="0"/>
              <a:t> and s</a:t>
            </a:r>
            <a:r>
              <a:rPr lang="en-US" baseline="-25000" dirty="0"/>
              <a:t>2</a:t>
            </a:r>
            <a:r>
              <a:rPr lang="en-US" dirty="0"/>
              <a:t> are the sample standard deviations.</a:t>
            </a:r>
          </a:p>
        </p:txBody>
      </p:sp>
      <p:sp>
        <p:nvSpPr>
          <p:cNvPr id="11" name="Date Placeholder 10">
            <a:extLst>
              <a:ext uri="{FF2B5EF4-FFF2-40B4-BE49-F238E27FC236}">
                <a16:creationId xmlns:a16="http://schemas.microsoft.com/office/drawing/2014/main" id="{11D73D5F-BD3A-4158-AB90-CAFCB9D6F9D6}"/>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57EBF90C-5FAE-46AC-A8BE-8C4B08AE8E2E}"/>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76116BDF-1451-47A7-9FBD-7B326B039605}"/>
              </a:ext>
            </a:extLst>
          </p:cNvPr>
          <p:cNvSpPr>
            <a:spLocks noGrp="1"/>
          </p:cNvSpPr>
          <p:nvPr>
            <p:ph type="sldNum" sz="quarter" idx="4"/>
          </p:nvPr>
        </p:nvSpPr>
        <p:spPr/>
        <p:txBody>
          <a:bodyPr/>
          <a:lstStyle/>
          <a:p>
            <a:fld id="{28B83BC3-069B-46AF-A4E6-C99928E1A4FA}" type="slidenum">
              <a:rPr lang="en-US" smtClean="0"/>
              <a:pPr/>
              <a:t>657</a:t>
            </a:fld>
            <a:endParaRPr lang="en-US" dirty="0"/>
          </a:p>
        </p:txBody>
      </p:sp>
    </p:spTree>
    <p:custDataLst>
      <p:tags r:id="rId1"/>
    </p:custDataLst>
    <p:extLst>
      <p:ext uri="{BB962C8B-B14F-4D97-AF65-F5344CB8AC3E}">
        <p14:creationId xmlns:p14="http://schemas.microsoft.com/office/powerpoint/2010/main" val="194383550"/>
      </p:ext>
    </p:extLst>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of Equal Variance</a:t>
            </a:r>
          </a:p>
        </p:txBody>
      </p:sp>
      <p:sp>
        <p:nvSpPr>
          <p:cNvPr id="3" name="Content Placeholder 2"/>
          <p:cNvSpPr>
            <a:spLocks noGrp="1"/>
          </p:cNvSpPr>
          <p:nvPr>
            <p:ph idx="1"/>
          </p:nvPr>
        </p:nvSpPr>
        <p:spPr/>
        <p:txBody>
          <a:bodyPr>
            <a:normAutofit/>
          </a:bodyPr>
          <a:lstStyle/>
          <a:p>
            <a:r>
              <a:rPr lang="en-US" dirty="0"/>
              <a:t>Based on the sample data, we calculated the test statistic F</a:t>
            </a:r>
            <a:r>
              <a:rPr lang="en-US" baseline="-25000" dirty="0"/>
              <a:t>calc</a:t>
            </a:r>
            <a:r>
              <a:rPr lang="en-US" dirty="0"/>
              <a:t>, which is compared against F</a:t>
            </a:r>
            <a:r>
              <a:rPr lang="en-US" baseline="-25000" dirty="0"/>
              <a:t>crit</a:t>
            </a:r>
            <a:r>
              <a:rPr lang="en-US" dirty="0"/>
              <a: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F</a:t>
            </a:r>
            <a:r>
              <a:rPr lang="en-US" baseline="-25000" dirty="0"/>
              <a:t>calc </a:t>
            </a:r>
            <a:r>
              <a:rPr lang="en-US" dirty="0"/>
              <a:t>&gt; F</a:t>
            </a:r>
            <a:r>
              <a:rPr lang="en-US" baseline="-25000" dirty="0"/>
              <a:t>crit</a:t>
            </a:r>
            <a:r>
              <a:rPr lang="en-US" dirty="0"/>
              <a:t>, we reject the null and claim there is a statistically significant difference between the variances of the two populations.</a:t>
            </a:r>
          </a:p>
          <a:p>
            <a:endParaRPr lang="en-US" dirty="0"/>
          </a:p>
          <a:p>
            <a:r>
              <a:rPr lang="en-US" dirty="0"/>
              <a:t>If F</a:t>
            </a:r>
            <a:r>
              <a:rPr lang="en-US" baseline="-25000" dirty="0"/>
              <a:t>calc </a:t>
            </a:r>
            <a:r>
              <a:rPr lang="en-US" dirty="0"/>
              <a:t>&lt; F</a:t>
            </a:r>
            <a:r>
              <a:rPr lang="en-US" baseline="-25000" dirty="0"/>
              <a:t>crit</a:t>
            </a:r>
            <a:r>
              <a:rPr lang="en-US" dirty="0"/>
              <a:t>, we fail to reject the null and claim there is not any statistically significant difference between the variances of the two populations.</a:t>
            </a:r>
          </a:p>
        </p:txBody>
      </p:sp>
      <p:graphicFrame>
        <p:nvGraphicFramePr>
          <p:cNvPr id="190466" name="Object 2"/>
          <p:cNvGraphicFramePr>
            <a:graphicFrameLocks noChangeAspect="1"/>
          </p:cNvGraphicFramePr>
          <p:nvPr>
            <p:extLst>
              <p:ext uri="{D42A27DB-BD31-4B8C-83A1-F6EECF244321}">
                <p14:modId xmlns:p14="http://schemas.microsoft.com/office/powerpoint/2010/main" val="801590140"/>
              </p:ext>
            </p:extLst>
          </p:nvPr>
        </p:nvGraphicFramePr>
        <p:xfrm>
          <a:off x="3952875" y="1879600"/>
          <a:ext cx="1241425" cy="501650"/>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1904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75" y="1879600"/>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0467" name="Object 3"/>
          <p:cNvGraphicFramePr>
            <a:graphicFrameLocks noChangeAspect="1"/>
          </p:cNvGraphicFramePr>
          <p:nvPr>
            <p:extLst>
              <p:ext uri="{D42A27DB-BD31-4B8C-83A1-F6EECF244321}">
                <p14:modId xmlns:p14="http://schemas.microsoft.com/office/powerpoint/2010/main" val="1578917784"/>
              </p:ext>
            </p:extLst>
          </p:nvPr>
        </p:nvGraphicFramePr>
        <p:xfrm>
          <a:off x="4778375" y="2308225"/>
          <a:ext cx="1241425" cy="501650"/>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1904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78375" y="2308225"/>
                        <a:ext cx="1241425"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5F1BD7CE-F77D-46EA-9C35-CAAC9C4ECCF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FD4C0E2-2D5D-4278-9504-78E223F4A4C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DB23DE6-FE4A-47D4-9FB2-3D19656E43FE}"/>
              </a:ext>
            </a:extLst>
          </p:cNvPr>
          <p:cNvSpPr>
            <a:spLocks noGrp="1"/>
          </p:cNvSpPr>
          <p:nvPr>
            <p:ph type="sldNum" sz="quarter" idx="4"/>
          </p:nvPr>
        </p:nvSpPr>
        <p:spPr/>
        <p:txBody>
          <a:bodyPr/>
          <a:lstStyle/>
          <a:p>
            <a:fld id="{28B83BC3-069B-46AF-A4E6-C99928E1A4FA}" type="slidenum">
              <a:rPr lang="en-US" smtClean="0"/>
              <a:pPr/>
              <a:t>658</a:t>
            </a:fld>
            <a:endParaRPr lang="en-US" dirty="0"/>
          </a:p>
        </p:txBody>
      </p:sp>
    </p:spTree>
    <p:custDataLst>
      <p:tags r:id="rId1"/>
    </p:custDataLst>
    <p:extLst>
      <p:ext uri="{BB962C8B-B14F-4D97-AF65-F5344CB8AC3E}">
        <p14:creationId xmlns:p14="http://schemas.microsoft.com/office/powerpoint/2010/main" val="3406677860"/>
      </p:ext>
    </p:extLst>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sz="2800" dirty="0"/>
              <a:t>Test Statistic &amp; Critical Value of a Two Sample T-Test </a:t>
            </a:r>
            <a:r>
              <a:rPr lang="en-US" sz="2800" i="1" dirty="0">
                <a:solidFill>
                  <a:srgbClr val="4D4D4D"/>
                </a:solidFill>
              </a:rPr>
              <a:t>when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1</a:t>
            </a:r>
            <a:r>
              <a:rPr lang="en-US" sz="2800" i="1" dirty="0">
                <a:solidFill>
                  <a:srgbClr val="4D4D4D"/>
                </a:solidFill>
              </a:rPr>
              <a:t> =  </a:t>
            </a:r>
            <a:r>
              <a:rPr lang="el-GR" sz="2800" i="1" dirty="0">
                <a:solidFill>
                  <a:srgbClr val="4D4D4D"/>
                </a:solidFill>
              </a:rPr>
              <a:t>σ</a:t>
            </a:r>
            <a:r>
              <a:rPr lang="en-US" sz="2800" i="1" baseline="30000" dirty="0">
                <a:solidFill>
                  <a:srgbClr val="4D4D4D"/>
                </a:solidFill>
              </a:rPr>
              <a:t>2</a:t>
            </a:r>
            <a:r>
              <a:rPr lang="en-US" sz="2800" i="1" baseline="-25000" dirty="0">
                <a:solidFill>
                  <a:srgbClr val="4D4D4D"/>
                </a:solidFill>
              </a:rPr>
              <a:t>2</a:t>
            </a:r>
            <a:endParaRPr lang="en-US" sz="2800" i="1" dirty="0">
              <a:solidFill>
                <a:srgbClr val="4D4D4D"/>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a:t>
            </a:r>
            <a:r>
              <a:rPr lang="en-US" sz="2300" i="1" dirty="0"/>
              <a:t>t</a:t>
            </a:r>
            <a:r>
              <a:rPr lang="en-US" sz="2300" dirty="0"/>
              <a:t> value in a Student t distribution with the predetermined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a:t>
            </a:r>
            <a:r>
              <a:rPr lang="en-US" sz="2300" dirty="0"/>
              <a:t> – 2).</a:t>
            </a:r>
          </a:p>
          <a:p>
            <a:pPr marL="411480" lvl="1" indent="0">
              <a:buNone/>
            </a:pPr>
            <a:endParaRPr lang="en-US" sz="2300" i="1"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a:t>n</a:t>
            </a:r>
            <a:r>
              <a:rPr lang="en-US" sz="2300" i="1" baseline="-25000" dirty="0"/>
              <a:t>1 </a:t>
            </a:r>
            <a:r>
              <a:rPr lang="en-US" sz="2300" i="1" dirty="0"/>
              <a:t>+ n</a:t>
            </a:r>
            <a:r>
              <a:rPr lang="en-US" sz="2300" i="1" baseline="-25000" dirty="0"/>
              <a:t>2 </a:t>
            </a:r>
            <a:r>
              <a:rPr lang="en-US" sz="2300" dirty="0"/>
              <a:t>– 2) are different.</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481180394"/>
              </p:ext>
            </p:extLst>
          </p:nvPr>
        </p:nvGraphicFramePr>
        <p:xfrm>
          <a:off x="2470150" y="1447800"/>
          <a:ext cx="2535238" cy="1303338"/>
        </p:xfrm>
        <a:graphic>
          <a:graphicData uri="http://schemas.openxmlformats.org/presentationml/2006/ole">
            <mc:AlternateContent xmlns:mc="http://schemas.openxmlformats.org/markup-compatibility/2006">
              <mc:Choice xmlns:v="urn:schemas-microsoft-com:vml" Requires="v">
                <p:oleObj name="Equation" r:id="rId4" imgW="1333500" imgH="685800" progId="Equation.3">
                  <p:embed/>
                </p:oleObj>
              </mc:Choice>
              <mc:Fallback>
                <p:oleObj name="Equation" r:id="rId4" imgW="1333500" imgH="6858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150" y="1447800"/>
                        <a:ext cx="2535238" cy="1303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365664"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1191486599"/>
              </p:ext>
            </p:extLst>
          </p:nvPr>
        </p:nvGraphicFramePr>
        <p:xfrm>
          <a:off x="5738936" y="1447800"/>
          <a:ext cx="3589020" cy="914400"/>
        </p:xfrm>
        <a:graphic>
          <a:graphicData uri="http://schemas.openxmlformats.org/presentationml/2006/ole">
            <mc:AlternateContent xmlns:mc="http://schemas.openxmlformats.org/markup-compatibility/2006">
              <mc:Choice xmlns:v="urn:schemas-microsoft-com:vml" Requires="v">
                <p:oleObj name="Equation" r:id="rId6" imgW="1993900" imgH="508000" progId="Equation.3">
                  <p:embed/>
                </p:oleObj>
              </mc:Choice>
              <mc:Fallback>
                <p:oleObj name="Equation" r:id="rId6" imgW="1993900" imgH="5080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8936" y="1447800"/>
                        <a:ext cx="358902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2382399" y="3188733"/>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382398" y="3493532"/>
            <a:ext cx="6858000" cy="923330"/>
          </a:xfrm>
          <a:prstGeom prst="rect">
            <a:avLst/>
          </a:prstGeom>
          <a:noFill/>
        </p:spPr>
        <p:txBody>
          <a:bodyPr wrap="squar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a:p>
            <a:r>
              <a:rPr lang="en-US" i="1" dirty="0"/>
              <a:t>s</a:t>
            </a:r>
            <a:r>
              <a:rPr lang="en-US" i="1" baseline="-25000" dirty="0"/>
              <a:t>pooled</a:t>
            </a:r>
            <a:r>
              <a:rPr lang="en-US" dirty="0"/>
              <a:t> is a pooled estimate of variance. </a:t>
            </a:r>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17" name="Date Placeholder 16">
            <a:extLst>
              <a:ext uri="{FF2B5EF4-FFF2-40B4-BE49-F238E27FC236}">
                <a16:creationId xmlns:a16="http://schemas.microsoft.com/office/drawing/2014/main" id="{282BD6F8-CD38-4004-8185-28D19C019CA2}"/>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9855B928-087C-4AD8-B026-7E5226DABE02}"/>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9C8E7900-8184-49C6-B1C0-E6EF6E7CC263}"/>
              </a:ext>
            </a:extLst>
          </p:cNvPr>
          <p:cNvSpPr>
            <a:spLocks noGrp="1"/>
          </p:cNvSpPr>
          <p:nvPr>
            <p:ph type="sldNum" sz="quarter" idx="4"/>
          </p:nvPr>
        </p:nvSpPr>
        <p:spPr/>
        <p:txBody>
          <a:bodyPr/>
          <a:lstStyle/>
          <a:p>
            <a:fld id="{28B83BC3-069B-46AF-A4E6-C99928E1A4FA}" type="slidenum">
              <a:rPr lang="en-US" smtClean="0"/>
              <a:pPr/>
              <a:t>659</a:t>
            </a:fld>
            <a:endParaRPr lang="en-US" dirty="0"/>
          </a:p>
        </p:txBody>
      </p:sp>
    </p:spTree>
    <p:custDataLst>
      <p:tags r:id="rId1"/>
    </p:custDataLst>
    <p:extLst>
      <p:ext uri="{BB962C8B-B14F-4D97-AF65-F5344CB8AC3E}">
        <p14:creationId xmlns:p14="http://schemas.microsoft.com/office/powerpoint/2010/main" val="20984060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Additional Process Symbols</a:t>
            </a:r>
          </a:p>
        </p:txBody>
      </p:sp>
      <p:sp>
        <p:nvSpPr>
          <p:cNvPr id="7" name="Content Placeholder 6"/>
          <p:cNvSpPr>
            <a:spLocks noGrp="1"/>
          </p:cNvSpPr>
          <p:nvPr>
            <p:ph idx="1"/>
          </p:nvPr>
        </p:nvSpPr>
        <p:spPr/>
        <p:txBody>
          <a:bodyPr/>
          <a:lstStyle/>
          <a:p>
            <a:r>
              <a:rPr lang="en-US" dirty="0"/>
              <a:t>Additional Control of Flow Symbols:</a:t>
            </a:r>
          </a:p>
          <a:p>
            <a:endParaRPr lang="en-US" dirty="0"/>
          </a:p>
        </p:txBody>
      </p:sp>
      <p:grpSp>
        <p:nvGrpSpPr>
          <p:cNvPr id="36" name="Group 35"/>
          <p:cNvGrpSpPr/>
          <p:nvPr/>
        </p:nvGrpSpPr>
        <p:grpSpPr>
          <a:xfrm>
            <a:off x="2419351" y="1752601"/>
            <a:ext cx="7486651" cy="4764179"/>
            <a:chOff x="838200" y="1868269"/>
            <a:chExt cx="7562851" cy="4764179"/>
          </a:xfrm>
        </p:grpSpPr>
        <p:sp>
          <p:nvSpPr>
            <p:cNvPr id="19" name="Flowchart: Off-page Connector 18"/>
            <p:cNvSpPr/>
            <p:nvPr/>
          </p:nvSpPr>
          <p:spPr>
            <a:xfrm>
              <a:off x="838200" y="1905000"/>
              <a:ext cx="612648" cy="612648"/>
            </a:xfrm>
            <a:prstGeom prst="flowChartOffpage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lowchart: Merge 25"/>
            <p:cNvSpPr/>
            <p:nvPr/>
          </p:nvSpPr>
          <p:spPr>
            <a:xfrm>
              <a:off x="838200" y="2897124"/>
              <a:ext cx="685800" cy="685800"/>
            </a:xfrm>
            <a:prstGeom prst="flowChartMerg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lowchart: Or 27"/>
            <p:cNvSpPr/>
            <p:nvPr/>
          </p:nvSpPr>
          <p:spPr>
            <a:xfrm>
              <a:off x="838200" y="5027676"/>
              <a:ext cx="612648" cy="612648"/>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lowchart: Summing Junction 28"/>
            <p:cNvSpPr/>
            <p:nvPr/>
          </p:nvSpPr>
          <p:spPr>
            <a:xfrm>
              <a:off x="838200" y="6019800"/>
              <a:ext cx="612648" cy="612648"/>
            </a:xfrm>
            <a:prstGeom prst="flowChartSummingJunction">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p:cNvSpPr txBox="1"/>
            <p:nvPr/>
          </p:nvSpPr>
          <p:spPr>
            <a:xfrm>
              <a:off x="1935103" y="1868269"/>
              <a:ext cx="6465948" cy="646331"/>
            </a:xfrm>
            <a:prstGeom prst="rect">
              <a:avLst/>
            </a:prstGeom>
            <a:noFill/>
          </p:spPr>
          <p:txBody>
            <a:bodyPr wrap="square" rtlCol="0">
              <a:spAutoFit/>
            </a:bodyPr>
            <a:lstStyle/>
            <a:p>
              <a:r>
                <a:rPr lang="en-US" i="1" dirty="0"/>
                <a:t>Off-Page Connector:</a:t>
              </a:r>
            </a:p>
            <a:p>
              <a:r>
                <a:rPr lang="en-US" dirty="0"/>
                <a:t>Indicates the process flow continues onto another page.</a:t>
              </a:r>
            </a:p>
          </p:txBody>
        </p:sp>
        <p:sp>
          <p:nvSpPr>
            <p:cNvPr id="31" name="TextBox 30"/>
            <p:cNvSpPr txBox="1"/>
            <p:nvPr/>
          </p:nvSpPr>
          <p:spPr>
            <a:xfrm>
              <a:off x="1935103" y="2895600"/>
              <a:ext cx="6465947" cy="646331"/>
            </a:xfrm>
            <a:prstGeom prst="rect">
              <a:avLst/>
            </a:prstGeom>
            <a:noFill/>
          </p:spPr>
          <p:txBody>
            <a:bodyPr wrap="square" rtlCol="0">
              <a:spAutoFit/>
            </a:bodyPr>
            <a:lstStyle/>
            <a:p>
              <a:r>
                <a:rPr lang="en-US" i="1" dirty="0"/>
                <a:t>Merge:</a:t>
              </a:r>
            </a:p>
            <a:p>
              <a:r>
                <a:rPr lang="en-US" dirty="0"/>
                <a:t>Indicates multiple processes merge into one.</a:t>
              </a:r>
            </a:p>
          </p:txBody>
        </p:sp>
        <p:sp>
          <p:nvSpPr>
            <p:cNvPr id="32" name="TextBox 31"/>
            <p:cNvSpPr txBox="1"/>
            <p:nvPr/>
          </p:nvSpPr>
          <p:spPr>
            <a:xfrm>
              <a:off x="1935103" y="4001869"/>
              <a:ext cx="6465947" cy="646331"/>
            </a:xfrm>
            <a:prstGeom prst="rect">
              <a:avLst/>
            </a:prstGeom>
            <a:noFill/>
          </p:spPr>
          <p:txBody>
            <a:bodyPr wrap="square" rtlCol="0">
              <a:spAutoFit/>
            </a:bodyPr>
            <a:lstStyle/>
            <a:p>
              <a:r>
                <a:rPr lang="en-US" i="1" dirty="0"/>
                <a:t>Extract:</a:t>
              </a:r>
            </a:p>
            <a:p>
              <a:r>
                <a:rPr lang="en-US" dirty="0"/>
                <a:t>Indicates a process splits into multiple parallel processes.</a:t>
              </a:r>
            </a:p>
          </p:txBody>
        </p:sp>
        <p:sp>
          <p:nvSpPr>
            <p:cNvPr id="33" name="Flowchart: Extract 32"/>
            <p:cNvSpPr/>
            <p:nvPr/>
          </p:nvSpPr>
          <p:spPr>
            <a:xfrm>
              <a:off x="838200" y="3962400"/>
              <a:ext cx="685800" cy="685800"/>
            </a:xfrm>
            <a:prstGeom prst="flowChartExtra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p:cNvSpPr txBox="1"/>
            <p:nvPr/>
          </p:nvSpPr>
          <p:spPr>
            <a:xfrm>
              <a:off x="1935103" y="4867870"/>
              <a:ext cx="6465947" cy="923330"/>
            </a:xfrm>
            <a:prstGeom prst="rect">
              <a:avLst/>
            </a:prstGeom>
            <a:noFill/>
          </p:spPr>
          <p:txBody>
            <a:bodyPr wrap="square" rtlCol="0">
              <a:spAutoFit/>
            </a:bodyPr>
            <a:lstStyle/>
            <a:p>
              <a:r>
                <a:rPr lang="en-US" i="1" dirty="0"/>
                <a:t>Or:</a:t>
              </a:r>
            </a:p>
            <a:p>
              <a:r>
                <a:rPr lang="en-US" dirty="0"/>
                <a:t>Indicates a single data processing flow diverges to multiple branches with different criteria requirements.</a:t>
              </a:r>
            </a:p>
          </p:txBody>
        </p:sp>
        <p:sp>
          <p:nvSpPr>
            <p:cNvPr id="35" name="TextBox 34"/>
            <p:cNvSpPr txBox="1"/>
            <p:nvPr/>
          </p:nvSpPr>
          <p:spPr>
            <a:xfrm>
              <a:off x="1935103" y="5983069"/>
              <a:ext cx="6465947" cy="646331"/>
            </a:xfrm>
            <a:prstGeom prst="rect">
              <a:avLst/>
            </a:prstGeom>
            <a:noFill/>
          </p:spPr>
          <p:txBody>
            <a:bodyPr wrap="square" rtlCol="0">
              <a:spAutoFit/>
            </a:bodyPr>
            <a:lstStyle/>
            <a:p>
              <a:r>
                <a:rPr lang="en-US" i="1" dirty="0"/>
                <a:t>Summing Junction:</a:t>
              </a:r>
            </a:p>
            <a:p>
              <a:r>
                <a:rPr lang="en-US" dirty="0"/>
                <a:t>Indicates multiple data processing flows converge into one.</a:t>
              </a:r>
            </a:p>
          </p:txBody>
        </p:sp>
      </p:grpSp>
      <p:sp>
        <p:nvSpPr>
          <p:cNvPr id="6" name="Date Placeholder 5">
            <a:extLst>
              <a:ext uri="{FF2B5EF4-FFF2-40B4-BE49-F238E27FC236}">
                <a16:creationId xmlns:a16="http://schemas.microsoft.com/office/drawing/2014/main" id="{1C332403-1AC1-4D0F-92B5-1149163D43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E22140E-DD66-4258-80A6-4AB019D217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99674E2-0BED-4A40-89C8-6359164B788B}"/>
              </a:ext>
            </a:extLst>
          </p:cNvPr>
          <p:cNvSpPr>
            <a:spLocks noGrp="1"/>
          </p:cNvSpPr>
          <p:nvPr>
            <p:ph type="sldNum" sz="quarter" idx="4"/>
          </p:nvPr>
        </p:nvSpPr>
        <p:spPr/>
        <p:txBody>
          <a:bodyPr/>
          <a:lstStyle/>
          <a:p>
            <a:fld id="{28B83BC3-069B-46AF-A4E6-C99928E1A4FA}" type="slidenum">
              <a:rPr lang="en-US" smtClean="0"/>
              <a:pPr/>
              <a:t>66</a:t>
            </a:fld>
            <a:endParaRPr lang="en-US" dirty="0"/>
          </a:p>
        </p:txBody>
      </p:sp>
    </p:spTree>
    <p:custDataLst>
      <p:tags r:id="rId1"/>
    </p:custDataLst>
    <p:extLst>
      <p:ext uri="{BB962C8B-B14F-4D97-AF65-F5344CB8AC3E}">
        <p14:creationId xmlns:p14="http://schemas.microsoft.com/office/powerpoint/2010/main" val="1938604887"/>
      </p:ext>
    </p:extLst>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442448" cy="960438"/>
          </a:xfrm>
        </p:spPr>
        <p:txBody>
          <a:bodyPr>
            <a:noAutofit/>
          </a:bodyPr>
          <a:lstStyle/>
          <a:p>
            <a:r>
              <a:rPr lang="en-US" sz="2800" dirty="0"/>
              <a:t>Test Statistic &amp; Critical Value of a Two Sample T-Test </a:t>
            </a:r>
            <a:r>
              <a:rPr lang="en-US" sz="2800" i="1" dirty="0">
                <a:solidFill>
                  <a:srgbClr val="292929"/>
                </a:solidFill>
              </a:rPr>
              <a:t>when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1</a:t>
            </a:r>
            <a:r>
              <a:rPr lang="en-US" sz="2800" i="1" dirty="0">
                <a:solidFill>
                  <a:srgbClr val="292929"/>
                </a:solidFill>
              </a:rPr>
              <a:t> </a:t>
            </a:r>
            <a:r>
              <a:rPr lang="en-US" sz="2800" i="1" dirty="0">
                <a:solidFill>
                  <a:srgbClr val="C00000"/>
                </a:solidFill>
              </a:rPr>
              <a:t>≠  </a:t>
            </a:r>
            <a:r>
              <a:rPr lang="el-GR" sz="2800" i="1" dirty="0">
                <a:solidFill>
                  <a:srgbClr val="292929"/>
                </a:solidFill>
              </a:rPr>
              <a:t>σ</a:t>
            </a:r>
            <a:r>
              <a:rPr lang="en-US" sz="2800" i="1" baseline="30000" dirty="0">
                <a:solidFill>
                  <a:srgbClr val="292929"/>
                </a:solidFill>
              </a:rPr>
              <a:t>2</a:t>
            </a:r>
            <a:r>
              <a:rPr lang="en-US" sz="2800" i="1" baseline="-25000" dirty="0">
                <a:solidFill>
                  <a:srgbClr val="292929"/>
                </a:solidFill>
              </a:rPr>
              <a:t>2</a:t>
            </a:r>
            <a:endParaRPr lang="en-US" sz="2800" i="1" dirty="0">
              <a:solidFill>
                <a:srgbClr val="292929"/>
              </a:solidFill>
            </a:endParaRPr>
          </a:p>
        </p:txBody>
      </p:sp>
      <p:sp>
        <p:nvSpPr>
          <p:cNvPr id="3" name="Content Placeholder 2"/>
          <p:cNvSpPr>
            <a:spLocks noGrp="1"/>
          </p:cNvSpPr>
          <p:nvPr>
            <p:ph idx="1"/>
          </p:nvPr>
        </p:nvSpPr>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1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df</a:t>
            </a:r>
            <a:r>
              <a:rPr lang="en-US" sz="2300" dirty="0"/>
              <a:t> calculated using the formula above.</a:t>
            </a:r>
          </a:p>
          <a:p>
            <a:pPr marL="411480" lvl="1" indent="0">
              <a:buNone/>
            </a:pPr>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i="1" dirty="0"/>
              <a:t>α</a:t>
            </a:r>
            <a:r>
              <a:rPr lang="en-US" sz="2300" dirty="0"/>
              <a:t> and degrees of freedom </a:t>
            </a:r>
            <a:r>
              <a:rPr lang="en-US" sz="2300" i="1" dirty="0" err="1"/>
              <a:t>df</a:t>
            </a:r>
            <a:r>
              <a:rPr lang="en-US" sz="2300" i="1" dirty="0"/>
              <a:t> are different</a:t>
            </a:r>
            <a:r>
              <a:rPr lang="en-US" sz="2300" dirty="0"/>
              <a:t>.</a:t>
            </a:r>
          </a:p>
          <a:p>
            <a:endParaRPr lang="en-US" sz="2100" dirty="0"/>
          </a:p>
        </p:txBody>
      </p:sp>
      <p:graphicFrame>
        <p:nvGraphicFramePr>
          <p:cNvPr id="5" name="Object 4"/>
          <p:cNvGraphicFramePr>
            <a:graphicFrameLocks noChangeAspect="1"/>
          </p:cNvGraphicFramePr>
          <p:nvPr>
            <p:extLst>
              <p:ext uri="{D42A27DB-BD31-4B8C-83A1-F6EECF244321}">
                <p14:modId xmlns:p14="http://schemas.microsoft.com/office/powerpoint/2010/main" val="1865958056"/>
              </p:ext>
            </p:extLst>
          </p:nvPr>
        </p:nvGraphicFramePr>
        <p:xfrm>
          <a:off x="2514600" y="1524001"/>
          <a:ext cx="1835150" cy="1279525"/>
        </p:xfrm>
        <a:graphic>
          <a:graphicData uri="http://schemas.openxmlformats.org/presentationml/2006/ole">
            <mc:AlternateContent xmlns:mc="http://schemas.openxmlformats.org/markup-compatibility/2006">
              <mc:Choice xmlns:v="urn:schemas-microsoft-com:vml" Requires="v">
                <p:oleObj name="Equation" r:id="rId4" imgW="965200" imgH="673100" progId="Equation.3">
                  <p:embed/>
                </p:oleObj>
              </mc:Choice>
              <mc:Fallback>
                <p:oleObj name="Equation" r:id="rId4" imgW="965200" imgH="673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1524001"/>
                        <a:ext cx="1835150" cy="1279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819400"/>
            <a:ext cx="813043" cy="369332"/>
          </a:xfrm>
          <a:prstGeom prst="rect">
            <a:avLst/>
          </a:prstGeom>
          <a:noFill/>
        </p:spPr>
        <p:txBody>
          <a:bodyPr wrap="none" rtlCol="0">
            <a:spAutoFit/>
          </a:bodyPr>
          <a:lstStyle/>
          <a:p>
            <a:pPr algn="ctr"/>
            <a:r>
              <a:rPr lang="en-US" dirty="0"/>
              <a:t>where</a:t>
            </a:r>
          </a:p>
        </p:txBody>
      </p:sp>
      <p:graphicFrame>
        <p:nvGraphicFramePr>
          <p:cNvPr id="10" name="Object 9"/>
          <p:cNvGraphicFramePr>
            <a:graphicFrameLocks noChangeAspect="1"/>
          </p:cNvGraphicFramePr>
          <p:nvPr>
            <p:extLst>
              <p:ext uri="{D42A27DB-BD31-4B8C-83A1-F6EECF244321}">
                <p14:modId xmlns:p14="http://schemas.microsoft.com/office/powerpoint/2010/main" val="3071719820"/>
              </p:ext>
            </p:extLst>
          </p:nvPr>
        </p:nvGraphicFramePr>
        <p:xfrm>
          <a:off x="5105401" y="1066801"/>
          <a:ext cx="2613025" cy="1954433"/>
        </p:xfrm>
        <a:graphic>
          <a:graphicData uri="http://schemas.openxmlformats.org/presentationml/2006/ole">
            <mc:AlternateContent xmlns:mc="http://schemas.openxmlformats.org/markup-compatibility/2006">
              <mc:Choice xmlns:v="urn:schemas-microsoft-com:vml" Requires="v">
                <p:oleObj name="Equation" r:id="rId6" imgW="1511300" imgH="1130300" progId="Equation.3">
                  <p:embed/>
                </p:oleObj>
              </mc:Choice>
              <mc:Fallback>
                <p:oleObj name="Equation" r:id="rId6" imgW="1511300" imgH="1130300" progId="Equation.3">
                  <p:embed/>
                  <p:pic>
                    <p:nvPicPr>
                      <p:cNvPr id="1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1" y="1066801"/>
                        <a:ext cx="2613025" cy="19544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6" name="Group 15"/>
          <p:cNvGrpSpPr/>
          <p:nvPr/>
        </p:nvGrpSpPr>
        <p:grpSpPr>
          <a:xfrm>
            <a:off x="2479676" y="3124201"/>
            <a:ext cx="7502525" cy="378857"/>
            <a:chOff x="955675" y="3571875"/>
            <a:chExt cx="7502525" cy="378857"/>
          </a:xfrm>
        </p:grpSpPr>
        <p:sp>
          <p:nvSpPr>
            <p:cNvPr id="8" name="TextBox 7"/>
            <p:cNvSpPr txBox="1"/>
            <p:nvPr/>
          </p:nvSpPr>
          <p:spPr>
            <a:xfrm>
              <a:off x="2057400" y="3581400"/>
              <a:ext cx="6400800" cy="369332"/>
            </a:xfrm>
            <a:prstGeom prst="rect">
              <a:avLst/>
            </a:prstGeom>
            <a:noFill/>
          </p:spPr>
          <p:txBody>
            <a:bodyPr wrap="square" rtlCol="0">
              <a:spAutoFit/>
            </a:bodyPr>
            <a:lstStyle/>
            <a:p>
              <a:r>
                <a:rPr lang="en-US" dirty="0"/>
                <a:t>are the sample means of the two populations of our interest.</a:t>
              </a:r>
            </a:p>
          </p:txBody>
        </p:sp>
        <p:sp>
          <p:nvSpPr>
            <p:cNvPr id="11" name="TextBox 10"/>
            <p:cNvSpPr txBox="1"/>
            <p:nvPr/>
          </p:nvSpPr>
          <p:spPr>
            <a:xfrm>
              <a:off x="1213670" y="3581400"/>
              <a:ext cx="569387" cy="369332"/>
            </a:xfrm>
            <a:prstGeom prst="rect">
              <a:avLst/>
            </a:prstGeom>
            <a:noFill/>
          </p:spPr>
          <p:txBody>
            <a:bodyPr wrap="none" rtlCol="0">
              <a:spAutoFit/>
            </a:bodyPr>
            <a:lstStyle/>
            <a:p>
              <a:r>
                <a:rPr lang="en-US" dirty="0"/>
                <a:t>and</a:t>
              </a:r>
            </a:p>
          </p:txBody>
        </p:sp>
        <p:grpSp>
          <p:nvGrpSpPr>
            <p:cNvPr id="15" name="Group 14"/>
            <p:cNvGrpSpPr/>
            <p:nvPr/>
          </p:nvGrpSpPr>
          <p:grpSpPr>
            <a:xfrm>
              <a:off x="955675" y="3571875"/>
              <a:ext cx="1101725" cy="349250"/>
              <a:chOff x="955675" y="3571875"/>
              <a:chExt cx="1101725" cy="349250"/>
            </a:xfrm>
          </p:grpSpPr>
          <p:graphicFrame>
            <p:nvGraphicFramePr>
              <p:cNvPr id="9" name="Object 8"/>
              <p:cNvGraphicFramePr>
                <a:graphicFrameLocks noChangeAspect="1"/>
              </p:cNvGraphicFramePr>
              <p:nvPr/>
            </p:nvGraphicFramePr>
            <p:xfrm>
              <a:off x="955675" y="3571875"/>
              <a:ext cx="330200" cy="339725"/>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9"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675" y="3571875"/>
                            <a:ext cx="330200"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4150" name="Object 6"/>
              <p:cNvGraphicFramePr>
                <a:graphicFrameLocks noChangeAspect="1"/>
              </p:cNvGraphicFramePr>
              <p:nvPr/>
            </p:nvGraphicFramePr>
            <p:xfrm>
              <a:off x="1703388" y="3581400"/>
              <a:ext cx="354012" cy="339725"/>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13415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03388" y="3581400"/>
                            <a:ext cx="354012"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13" name="TextBox 12"/>
          <p:cNvSpPr txBox="1"/>
          <p:nvPr/>
        </p:nvSpPr>
        <p:spPr>
          <a:xfrm>
            <a:off x="2438400" y="3505200"/>
            <a:ext cx="6705682" cy="369332"/>
          </a:xfrm>
          <a:prstGeom prst="rect">
            <a:avLst/>
          </a:prstGeom>
          <a:noFill/>
        </p:spPr>
        <p:txBody>
          <a:bodyPr wrap="none" rtlCol="0">
            <a:spAutoFit/>
          </a:bodyPr>
          <a:lstStyle/>
          <a:p>
            <a:r>
              <a:rPr lang="en-US" i="1" dirty="0"/>
              <a:t>n</a:t>
            </a:r>
            <a:r>
              <a:rPr lang="en-US" i="1" baseline="-25000" dirty="0"/>
              <a:t>1</a:t>
            </a:r>
            <a:r>
              <a:rPr lang="en-US" dirty="0"/>
              <a:t> and </a:t>
            </a:r>
            <a:r>
              <a:rPr lang="en-US" i="1" dirty="0"/>
              <a:t>n</a:t>
            </a:r>
            <a:r>
              <a:rPr lang="en-US" i="1" baseline="-25000" dirty="0"/>
              <a:t>2</a:t>
            </a:r>
            <a:r>
              <a:rPr lang="en-US" dirty="0"/>
              <a:t> are the sample sizes. </a:t>
            </a:r>
            <a:r>
              <a:rPr lang="en-US" i="1" dirty="0"/>
              <a:t>n</a:t>
            </a:r>
            <a:r>
              <a:rPr lang="en-US" i="1" baseline="-25000" dirty="0"/>
              <a:t>1</a:t>
            </a:r>
            <a:r>
              <a:rPr lang="en-US" dirty="0"/>
              <a:t> is not necessarily equal to </a:t>
            </a:r>
            <a:r>
              <a:rPr lang="en-US" i="1" dirty="0"/>
              <a:t>n</a:t>
            </a:r>
            <a:r>
              <a:rPr lang="en-US" i="1" baseline="-25000" dirty="0"/>
              <a:t>2</a:t>
            </a:r>
            <a:r>
              <a:rPr lang="en-US" dirty="0"/>
              <a:t>.</a:t>
            </a:r>
          </a:p>
        </p:txBody>
      </p:sp>
      <p:sp>
        <p:nvSpPr>
          <p:cNvPr id="14" name="TextBox 13"/>
          <p:cNvSpPr txBox="1"/>
          <p:nvPr/>
        </p:nvSpPr>
        <p:spPr>
          <a:xfrm>
            <a:off x="2438400" y="3886200"/>
            <a:ext cx="7239000" cy="369332"/>
          </a:xfrm>
          <a:prstGeom prst="rect">
            <a:avLst/>
          </a:prstGeom>
          <a:noFill/>
        </p:spPr>
        <p:txBody>
          <a:bodyPr wrap="square" rtlCol="0">
            <a:spAutoFit/>
          </a:bodyPr>
          <a:lstStyle/>
          <a:p>
            <a:r>
              <a:rPr lang="en-US" i="1" dirty="0"/>
              <a:t>s</a:t>
            </a:r>
            <a:r>
              <a:rPr lang="en-US" i="1" baseline="-25000" dirty="0"/>
              <a:t>1</a:t>
            </a:r>
            <a:r>
              <a:rPr lang="en-US" dirty="0"/>
              <a:t> and </a:t>
            </a:r>
            <a:r>
              <a:rPr lang="en-US" i="1" dirty="0"/>
              <a:t>s</a:t>
            </a:r>
            <a:r>
              <a:rPr lang="en-US" i="1" baseline="-25000" dirty="0"/>
              <a:t>2</a:t>
            </a:r>
            <a:r>
              <a:rPr lang="en-US" dirty="0"/>
              <a:t> are the sample standard deviations.</a:t>
            </a:r>
          </a:p>
        </p:txBody>
      </p:sp>
      <p:sp>
        <p:nvSpPr>
          <p:cNvPr id="19" name="Date Placeholder 18">
            <a:extLst>
              <a:ext uri="{FF2B5EF4-FFF2-40B4-BE49-F238E27FC236}">
                <a16:creationId xmlns:a16="http://schemas.microsoft.com/office/drawing/2014/main" id="{C204FB6B-4DE8-4502-A43A-60CF567E7D71}"/>
              </a:ext>
            </a:extLst>
          </p:cNvPr>
          <p:cNvSpPr>
            <a:spLocks noGrp="1"/>
          </p:cNvSpPr>
          <p:nvPr>
            <p:ph type="dt" sz="half" idx="2"/>
          </p:nvPr>
        </p:nvSpPr>
        <p:spPr/>
        <p:txBody>
          <a:bodyPr/>
          <a:lstStyle/>
          <a:p>
            <a:r>
              <a:rPr lang="en-US"/>
              <a:t>Lean Six Sigma Training - MTB</a:t>
            </a:r>
            <a:endParaRPr lang="en-US" sz="1600" dirty="0"/>
          </a:p>
        </p:txBody>
      </p:sp>
      <p:sp>
        <p:nvSpPr>
          <p:cNvPr id="20" name="Footer Placeholder 19">
            <a:extLst>
              <a:ext uri="{FF2B5EF4-FFF2-40B4-BE49-F238E27FC236}">
                <a16:creationId xmlns:a16="http://schemas.microsoft.com/office/drawing/2014/main" id="{9A365AA1-A2D0-4F7A-AC68-5D86AAF6B939}"/>
              </a:ext>
            </a:extLst>
          </p:cNvPr>
          <p:cNvSpPr>
            <a:spLocks noGrp="1"/>
          </p:cNvSpPr>
          <p:nvPr>
            <p:ph type="ftr" sz="quarter" idx="3"/>
          </p:nvPr>
        </p:nvSpPr>
        <p:spPr/>
        <p:txBody>
          <a:bodyPr/>
          <a:lstStyle/>
          <a:p>
            <a:r>
              <a:rPr lang="en-US"/>
              <a:t>© Grand Valley State University</a:t>
            </a:r>
            <a:endParaRPr lang="en-US" sz="1600" dirty="0"/>
          </a:p>
        </p:txBody>
      </p:sp>
      <p:sp>
        <p:nvSpPr>
          <p:cNvPr id="21" name="Slide Number Placeholder 20">
            <a:extLst>
              <a:ext uri="{FF2B5EF4-FFF2-40B4-BE49-F238E27FC236}">
                <a16:creationId xmlns:a16="http://schemas.microsoft.com/office/drawing/2014/main" id="{CC2C3663-0B5D-4C66-9C53-6A29C3683068}"/>
              </a:ext>
            </a:extLst>
          </p:cNvPr>
          <p:cNvSpPr>
            <a:spLocks noGrp="1"/>
          </p:cNvSpPr>
          <p:nvPr>
            <p:ph type="sldNum" sz="quarter" idx="4"/>
          </p:nvPr>
        </p:nvSpPr>
        <p:spPr/>
        <p:txBody>
          <a:bodyPr/>
          <a:lstStyle/>
          <a:p>
            <a:fld id="{28B83BC3-069B-46AF-A4E6-C99928E1A4FA}" type="slidenum">
              <a:rPr lang="en-US" smtClean="0"/>
              <a:pPr/>
              <a:t>660</a:t>
            </a:fld>
            <a:endParaRPr lang="en-US" dirty="0"/>
          </a:p>
        </p:txBody>
      </p:sp>
    </p:spTree>
    <p:custDataLst>
      <p:tags r:id="rId1"/>
    </p:custDataLst>
    <p:extLst>
      <p:ext uri="{BB962C8B-B14F-4D97-AF65-F5344CB8AC3E}">
        <p14:creationId xmlns:p14="http://schemas.microsoft.com/office/powerpoint/2010/main" val="2568000911"/>
      </p:ext>
    </p:extLst>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Test Statistic &amp; Critical Value of a Paired T-Test</a:t>
            </a:r>
          </a:p>
        </p:txBody>
      </p:sp>
      <p:sp>
        <p:nvSpPr>
          <p:cNvPr id="3" name="Content Placeholder 2"/>
          <p:cNvSpPr>
            <a:spLocks noGrp="1"/>
          </p:cNvSpPr>
          <p:nvPr>
            <p:ph idx="1"/>
          </p:nvPr>
        </p:nvSpPr>
        <p:spPr>
          <a:xfrm>
            <a:off x="609600" y="1143000"/>
            <a:ext cx="10210800" cy="5486400"/>
          </a:xfrm>
        </p:spPr>
        <p:txBody>
          <a:bodyPr>
            <a:normAutofit fontScale="70000" lnSpcReduction="20000"/>
          </a:bodyPr>
          <a:lstStyle/>
          <a:p>
            <a:r>
              <a:rPr lang="en-US" sz="3100" dirty="0"/>
              <a:t>Test Statistic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sz="3300" dirty="0"/>
          </a:p>
          <a:p>
            <a:r>
              <a:rPr lang="en-US" sz="3100" dirty="0"/>
              <a:t>Critical Value</a:t>
            </a:r>
          </a:p>
          <a:p>
            <a:pPr marL="411480" lvl="1" indent="0">
              <a:buNone/>
            </a:pPr>
            <a:r>
              <a:rPr lang="en-US" sz="2300" i="1" dirty="0"/>
              <a:t>t</a:t>
            </a:r>
            <a:r>
              <a:rPr lang="en-US" sz="2300" i="1" baseline="-25000" dirty="0"/>
              <a:t>crit</a:t>
            </a:r>
            <a:r>
              <a:rPr lang="en-US" sz="2300" dirty="0"/>
              <a:t> is the t value in a Student t distribution with the predetermined significance level </a:t>
            </a:r>
            <a:r>
              <a:rPr lang="el-GR" sz="2300" i="1" dirty="0"/>
              <a:t>α</a:t>
            </a:r>
            <a:r>
              <a:rPr lang="en-US" sz="2300" dirty="0"/>
              <a:t> and degrees of freedom (</a:t>
            </a:r>
            <a:r>
              <a:rPr lang="en-US" sz="2300" i="1" dirty="0"/>
              <a:t>n</a:t>
            </a:r>
            <a:r>
              <a:rPr lang="en-US" sz="2300" dirty="0"/>
              <a:t> – 1).</a:t>
            </a:r>
          </a:p>
          <a:p>
            <a:pPr lvl="1"/>
            <a:endParaRPr lang="en-US" sz="2300" dirty="0"/>
          </a:p>
          <a:p>
            <a:pPr marL="411480" lvl="1" indent="0">
              <a:buNone/>
            </a:pPr>
            <a:r>
              <a:rPr lang="en-US" sz="2300" i="1" dirty="0"/>
              <a:t>t</a:t>
            </a:r>
            <a:r>
              <a:rPr lang="en-US" sz="2300" i="1" baseline="-25000" dirty="0"/>
              <a:t>crit</a:t>
            </a:r>
            <a:r>
              <a:rPr lang="en-US" sz="2300" dirty="0"/>
              <a:t> values for a two-sided and a one-sided t-test with the same significance level </a:t>
            </a:r>
            <a:r>
              <a:rPr lang="el-GR" sz="2300" dirty="0"/>
              <a:t>α</a:t>
            </a:r>
            <a:r>
              <a:rPr lang="en-US" sz="2300" dirty="0"/>
              <a:t> and degrees of freedom (</a:t>
            </a:r>
            <a:r>
              <a:rPr lang="en-US" sz="2300" i="1" dirty="0"/>
              <a:t>n</a:t>
            </a:r>
            <a:r>
              <a:rPr lang="en-US" sz="2300" dirty="0"/>
              <a:t> – 1) are different.</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375757550"/>
              </p:ext>
            </p:extLst>
          </p:nvPr>
        </p:nvGraphicFramePr>
        <p:xfrm>
          <a:off x="2438400" y="1524000"/>
          <a:ext cx="1473200" cy="1135062"/>
        </p:xfrm>
        <a:graphic>
          <a:graphicData uri="http://schemas.openxmlformats.org/presentationml/2006/ole">
            <mc:AlternateContent xmlns:mc="http://schemas.openxmlformats.org/markup-compatibility/2006">
              <mc:Choice xmlns:v="urn:schemas-microsoft-com:vml" Requires="v">
                <p:oleObj name="Equation" r:id="rId4" imgW="774360" imgH="596880" progId="Equation.3">
                  <p:embed/>
                </p:oleObj>
              </mc:Choice>
              <mc:Fallback>
                <p:oleObj name="Equation" r:id="rId4" imgW="774360" imgH="596880" progId="Equation.3">
                  <p:embed/>
                  <p:pic>
                    <p:nvPicPr>
                      <p:cNvPr id="5" name="Object 4"/>
                      <p:cNvPicPr>
                        <a:picLocks noChangeAspect="1" noChangeArrowheads="1"/>
                      </p:cNvPicPr>
                      <p:nvPr/>
                    </p:nvPicPr>
                    <p:blipFill>
                      <a:blip r:embed="rId5"/>
                      <a:srcRect/>
                      <a:stretch>
                        <a:fillRect/>
                      </a:stretch>
                    </p:blipFill>
                    <p:spPr bwMode="auto">
                      <a:xfrm>
                        <a:off x="2438400" y="1524000"/>
                        <a:ext cx="1473200" cy="1135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2421666" y="2667000"/>
            <a:ext cx="813043" cy="369332"/>
          </a:xfrm>
          <a:prstGeom prst="rect">
            <a:avLst/>
          </a:prstGeom>
          <a:noFill/>
        </p:spPr>
        <p:txBody>
          <a:bodyPr wrap="none" rtlCol="0">
            <a:spAutoFit/>
          </a:bodyPr>
          <a:lstStyle/>
          <a:p>
            <a:pPr algn="ctr"/>
            <a:r>
              <a:rPr lang="en-US" dirty="0"/>
              <a:t>where</a:t>
            </a:r>
          </a:p>
        </p:txBody>
      </p:sp>
      <p:grpSp>
        <p:nvGrpSpPr>
          <p:cNvPr id="11" name="Group 10"/>
          <p:cNvGrpSpPr/>
          <p:nvPr/>
        </p:nvGrpSpPr>
        <p:grpSpPr>
          <a:xfrm>
            <a:off x="2514600" y="3352800"/>
            <a:ext cx="6638679" cy="411122"/>
            <a:chOff x="990600" y="3571875"/>
            <a:chExt cx="6638679" cy="411122"/>
          </a:xfrm>
        </p:grpSpPr>
        <p:sp>
          <p:nvSpPr>
            <p:cNvPr id="8" name="TextBox 7"/>
            <p:cNvSpPr txBox="1"/>
            <p:nvPr/>
          </p:nvSpPr>
          <p:spPr>
            <a:xfrm>
              <a:off x="1228479" y="3613665"/>
              <a:ext cx="6400800" cy="369332"/>
            </a:xfrm>
            <a:prstGeom prst="rect">
              <a:avLst/>
            </a:prstGeom>
            <a:noFill/>
          </p:spPr>
          <p:txBody>
            <a:bodyPr wrap="square" rtlCol="0">
              <a:spAutoFit/>
            </a:bodyPr>
            <a:lstStyle/>
            <a:p>
              <a:r>
                <a:rPr lang="en-US" dirty="0"/>
                <a:t>is the average of d.</a:t>
              </a:r>
            </a:p>
          </p:txBody>
        </p:sp>
        <p:graphicFrame>
          <p:nvGraphicFramePr>
            <p:cNvPr id="9" name="Object 8"/>
            <p:cNvGraphicFramePr>
              <a:graphicFrameLocks noChangeAspect="1"/>
            </p:cNvGraphicFramePr>
            <p:nvPr/>
          </p:nvGraphicFramePr>
          <p:xfrm>
            <a:off x="990600" y="3571875"/>
            <a:ext cx="258763" cy="339725"/>
          </p:xfrm>
          <a:graphic>
            <a:graphicData uri="http://schemas.openxmlformats.org/presentationml/2006/ole">
              <mc:AlternateContent xmlns:mc="http://schemas.openxmlformats.org/markup-compatibility/2006">
                <mc:Choice xmlns:v="urn:schemas-microsoft-com:vml" Requires="v">
                  <p:oleObj name="Equation" r:id="rId6" imgW="139579" imgH="215713" progId="Equation.3">
                    <p:embed/>
                  </p:oleObj>
                </mc:Choice>
                <mc:Fallback>
                  <p:oleObj name="Equation" r:id="rId6" imgW="139579" imgH="215713" progId="Equation.3">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90600" y="3571875"/>
                          <a:ext cx="258763" cy="339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Box 12"/>
          <p:cNvSpPr txBox="1"/>
          <p:nvPr/>
        </p:nvSpPr>
        <p:spPr>
          <a:xfrm>
            <a:off x="2459753" y="3759449"/>
            <a:ext cx="5442516" cy="369332"/>
          </a:xfrm>
          <a:prstGeom prst="rect">
            <a:avLst/>
          </a:prstGeom>
          <a:noFill/>
        </p:spPr>
        <p:txBody>
          <a:bodyPr wrap="none" rtlCol="0">
            <a:spAutoFit/>
          </a:bodyPr>
          <a:lstStyle/>
          <a:p>
            <a:r>
              <a:rPr lang="en-US" i="1" dirty="0"/>
              <a:t>n</a:t>
            </a:r>
            <a:r>
              <a:rPr lang="en-US" dirty="0"/>
              <a:t> is the sample size of either population of interest. </a:t>
            </a:r>
          </a:p>
        </p:txBody>
      </p:sp>
      <p:sp>
        <p:nvSpPr>
          <p:cNvPr id="14" name="TextBox 13"/>
          <p:cNvSpPr txBox="1"/>
          <p:nvPr/>
        </p:nvSpPr>
        <p:spPr>
          <a:xfrm>
            <a:off x="2438400" y="4137834"/>
            <a:ext cx="3078087" cy="369332"/>
          </a:xfrm>
          <a:prstGeom prst="rect">
            <a:avLst/>
          </a:prstGeom>
          <a:noFill/>
        </p:spPr>
        <p:txBody>
          <a:bodyPr wrap="none" rtlCol="0">
            <a:spAutoFit/>
          </a:bodyPr>
          <a:lstStyle/>
          <a:p>
            <a:r>
              <a:rPr lang="en-US" dirty="0"/>
              <a:t>s</a:t>
            </a:r>
            <a:r>
              <a:rPr lang="en-US" baseline="-25000" dirty="0"/>
              <a:t>d</a:t>
            </a:r>
            <a:r>
              <a:rPr lang="en-US" dirty="0"/>
              <a:t> is standard deviation of </a:t>
            </a:r>
            <a:r>
              <a:rPr lang="en-US" i="1" dirty="0"/>
              <a:t>d</a:t>
            </a:r>
            <a:r>
              <a:rPr lang="en-US" dirty="0"/>
              <a:t>.</a:t>
            </a:r>
          </a:p>
        </p:txBody>
      </p:sp>
      <p:sp>
        <p:nvSpPr>
          <p:cNvPr id="12" name="TextBox 11"/>
          <p:cNvSpPr txBox="1"/>
          <p:nvPr/>
        </p:nvSpPr>
        <p:spPr>
          <a:xfrm>
            <a:off x="2438401" y="3036332"/>
            <a:ext cx="4848443" cy="369332"/>
          </a:xfrm>
          <a:prstGeom prst="rect">
            <a:avLst/>
          </a:prstGeom>
          <a:noFill/>
        </p:spPr>
        <p:txBody>
          <a:bodyPr wrap="none" rtlCol="0">
            <a:spAutoFit/>
          </a:bodyPr>
          <a:lstStyle/>
          <a:p>
            <a:r>
              <a:rPr lang="en-US" i="1" dirty="0"/>
              <a:t>d </a:t>
            </a:r>
            <a:r>
              <a:rPr lang="en-US" dirty="0"/>
              <a:t>is the difference between each pair of data. </a:t>
            </a:r>
          </a:p>
        </p:txBody>
      </p:sp>
      <p:sp>
        <p:nvSpPr>
          <p:cNvPr id="17" name="Date Placeholder 16">
            <a:extLst>
              <a:ext uri="{FF2B5EF4-FFF2-40B4-BE49-F238E27FC236}">
                <a16:creationId xmlns:a16="http://schemas.microsoft.com/office/drawing/2014/main" id="{EA6D43BA-5764-4F31-BE68-A745CECCB57B}"/>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4F4A2673-2549-48AC-9F97-EF32883E4F40}"/>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1CA64A7C-8285-4589-8E15-E1A2B7CA9537}"/>
              </a:ext>
            </a:extLst>
          </p:cNvPr>
          <p:cNvSpPr>
            <a:spLocks noGrp="1"/>
          </p:cNvSpPr>
          <p:nvPr>
            <p:ph type="sldNum" sz="quarter" idx="4"/>
          </p:nvPr>
        </p:nvSpPr>
        <p:spPr/>
        <p:txBody>
          <a:bodyPr/>
          <a:lstStyle/>
          <a:p>
            <a:fld id="{28B83BC3-069B-46AF-A4E6-C99928E1A4FA}" type="slidenum">
              <a:rPr lang="en-US" smtClean="0"/>
              <a:pPr/>
              <a:t>661</a:t>
            </a:fld>
            <a:endParaRPr lang="en-US" dirty="0"/>
          </a:p>
        </p:txBody>
      </p:sp>
    </p:spTree>
    <p:custDataLst>
      <p:tags r:id="rId1"/>
    </p:custDataLst>
    <p:extLst>
      <p:ext uri="{BB962C8B-B14F-4D97-AF65-F5344CB8AC3E}">
        <p14:creationId xmlns:p14="http://schemas.microsoft.com/office/powerpoint/2010/main" val="2737937969"/>
      </p:ext>
    </p:extLst>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Decision Rules of a Two Sample T-Test</a:t>
            </a:r>
          </a:p>
        </p:txBody>
      </p:sp>
      <p:sp>
        <p:nvSpPr>
          <p:cNvPr id="3" name="Content Placeholder 2"/>
          <p:cNvSpPr>
            <a:spLocks noGrp="1"/>
          </p:cNvSpPr>
          <p:nvPr>
            <p:ph idx="1"/>
          </p:nvPr>
        </p:nvSpPr>
        <p:spPr/>
        <p:txBody>
          <a:bodyPr>
            <a:normAutofit/>
          </a:bodyPr>
          <a:lstStyle/>
          <a:p>
            <a:r>
              <a:rPr lang="en-US" dirty="0"/>
              <a:t>Based on the sample data, we calculated the test statistic </a:t>
            </a:r>
            <a:r>
              <a:rPr lang="en-US" dirty="0" err="1"/>
              <a:t>t</a:t>
            </a:r>
            <a:r>
              <a:rPr lang="en-US" baseline="-25000" dirty="0" err="1"/>
              <a:t>calc</a:t>
            </a:r>
            <a:r>
              <a:rPr lang="en-US" dirty="0"/>
              <a:t>, which is compared against t</a:t>
            </a:r>
            <a:r>
              <a:rPr lang="en-US" baseline="-25000" dirty="0"/>
              <a:t>crit</a:t>
            </a:r>
            <a:r>
              <a:rPr lang="en-US" dirty="0"/>
              <a:t> to make a decision of whether to reject the null.</a:t>
            </a:r>
          </a:p>
          <a:p>
            <a:pPr lvl="1"/>
            <a:r>
              <a:rPr lang="en-US" dirty="0"/>
              <a:t>Null Hypothesis (H</a:t>
            </a:r>
            <a:r>
              <a:rPr lang="en-US" baseline="-25000" dirty="0"/>
              <a:t>0</a:t>
            </a:r>
            <a:r>
              <a:rPr lang="en-US" dirty="0"/>
              <a:t>): </a:t>
            </a:r>
            <a:r>
              <a:rPr lang="el-GR" dirty="0"/>
              <a:t>μ</a:t>
            </a:r>
            <a:r>
              <a:rPr lang="en-US" baseline="-25000" dirty="0"/>
              <a:t>1 </a:t>
            </a:r>
            <a:r>
              <a:rPr lang="en-US" dirty="0"/>
              <a:t>= </a:t>
            </a:r>
            <a:r>
              <a:rPr lang="el-GR" dirty="0"/>
              <a:t>μ</a:t>
            </a:r>
            <a:r>
              <a:rPr lang="en-US" baseline="-25000" dirty="0"/>
              <a:t>2</a:t>
            </a:r>
          </a:p>
          <a:p>
            <a:pPr lvl="1"/>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p>
          <a:p>
            <a:endParaRPr lang="en-US" dirty="0"/>
          </a:p>
          <a:p>
            <a:r>
              <a:rPr lang="en-US" dirty="0"/>
              <a:t>If |t</a:t>
            </a:r>
            <a:r>
              <a:rPr lang="en-US" baseline="-25000" dirty="0"/>
              <a:t>calc</a:t>
            </a:r>
            <a:r>
              <a:rPr lang="en-US" dirty="0"/>
              <a:t>| &gt; t</a:t>
            </a:r>
            <a:r>
              <a:rPr lang="en-US" baseline="-25000" dirty="0"/>
              <a:t>crit</a:t>
            </a:r>
            <a:r>
              <a:rPr lang="en-US" dirty="0"/>
              <a:t>, we reject the null and claim there is a statistically significant difference between the means of the two populations.</a:t>
            </a:r>
          </a:p>
          <a:p>
            <a:endParaRPr lang="en-US" dirty="0"/>
          </a:p>
          <a:p>
            <a:r>
              <a:rPr lang="en-US" dirty="0"/>
              <a:t>If |t</a:t>
            </a:r>
            <a:r>
              <a:rPr lang="en-US" baseline="-25000" dirty="0"/>
              <a:t>calc</a:t>
            </a:r>
            <a:r>
              <a:rPr lang="en-US" dirty="0"/>
              <a:t>| &lt; t</a:t>
            </a:r>
            <a:r>
              <a:rPr lang="en-US" baseline="-25000" dirty="0"/>
              <a:t>crit</a:t>
            </a:r>
            <a:r>
              <a:rPr lang="en-US" dirty="0"/>
              <a:t>, we fail to reject the null and claim there is not any statistically significant difference between the means of the two populations.</a:t>
            </a:r>
          </a:p>
          <a:p>
            <a:endParaRPr lang="en-US" dirty="0"/>
          </a:p>
        </p:txBody>
      </p:sp>
      <p:sp>
        <p:nvSpPr>
          <p:cNvPr id="9" name="Date Placeholder 8">
            <a:extLst>
              <a:ext uri="{FF2B5EF4-FFF2-40B4-BE49-F238E27FC236}">
                <a16:creationId xmlns:a16="http://schemas.microsoft.com/office/drawing/2014/main" id="{1D5F267D-45F9-461F-BBCD-59043861AE5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20155E9-895D-4499-93A6-32C3187381C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59AB2BC-5B7D-4050-AB23-4BC0E51A4501}"/>
              </a:ext>
            </a:extLst>
          </p:cNvPr>
          <p:cNvSpPr>
            <a:spLocks noGrp="1"/>
          </p:cNvSpPr>
          <p:nvPr>
            <p:ph type="sldNum" sz="quarter" idx="4"/>
          </p:nvPr>
        </p:nvSpPr>
        <p:spPr/>
        <p:txBody>
          <a:bodyPr/>
          <a:lstStyle/>
          <a:p>
            <a:fld id="{28B83BC3-069B-46AF-A4E6-C99928E1A4FA}" type="slidenum">
              <a:rPr lang="en-US" smtClean="0"/>
              <a:pPr/>
              <a:t>662</a:t>
            </a:fld>
            <a:endParaRPr lang="en-US" dirty="0"/>
          </a:p>
        </p:txBody>
      </p:sp>
    </p:spTree>
    <p:custDataLst>
      <p:tags r:id="rId1"/>
    </p:custDataLst>
    <p:extLst>
      <p:ext uri="{BB962C8B-B14F-4D97-AF65-F5344CB8AC3E}">
        <p14:creationId xmlns:p14="http://schemas.microsoft.com/office/powerpoint/2010/main" val="1426560787"/>
      </p:ext>
    </p:extLst>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i="1" dirty="0"/>
              <a:t>Case study: </a:t>
            </a:r>
            <a:r>
              <a:rPr lang="en-US" dirty="0"/>
              <a:t>We are trying to compare the average retail price of a product in state A and state B.</a:t>
            </a:r>
          </a:p>
          <a:p>
            <a:pPr lvl="1"/>
            <a:r>
              <a:rPr lang="en-US" dirty="0"/>
              <a:t>Data File: “Two-Sample T-Test” tab in “Sample Data.xlsx”</a:t>
            </a:r>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pPr marL="114300" indent="0">
              <a:buNone/>
            </a:pPr>
            <a:endParaRPr lang="en-US" dirty="0"/>
          </a:p>
          <a:p>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endParaRPr lang="en-US" dirty="0"/>
          </a:p>
          <a:p>
            <a:r>
              <a:rPr lang="en-US" dirty="0"/>
              <a:t>Alternative Hypothesis (H</a:t>
            </a:r>
            <a:r>
              <a:rPr lang="en-US" baseline="-25000" dirty="0"/>
              <a:t>a</a:t>
            </a:r>
            <a:r>
              <a:rPr lang="en-US" dirty="0"/>
              <a:t>): </a:t>
            </a:r>
            <a:r>
              <a:rPr lang="el-GR" dirty="0"/>
              <a:t>μ</a:t>
            </a:r>
            <a:r>
              <a:rPr lang="en-US" baseline="-25000" dirty="0"/>
              <a:t>1</a:t>
            </a:r>
            <a:r>
              <a:rPr lang="en-US" dirty="0"/>
              <a:t> ≠ </a:t>
            </a:r>
            <a:r>
              <a:rPr lang="el-GR" dirty="0"/>
              <a:t>μ</a:t>
            </a:r>
            <a:r>
              <a:rPr lang="en-US" baseline="-25000" dirty="0"/>
              <a:t>2</a:t>
            </a:r>
            <a:endParaRPr lang="en-US" dirty="0"/>
          </a:p>
          <a:p>
            <a:pPr marL="114300" indent="0">
              <a:buNone/>
            </a:pPr>
            <a:endParaRPr lang="en-US" dirty="0"/>
          </a:p>
        </p:txBody>
      </p:sp>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714625"/>
            <a:ext cx="6608831"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5E0C7CC2-0508-4FEB-920F-816010B1B9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ADD793B-347F-493D-BE65-D0D2676A093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6C8777C-0C03-4E03-A062-1C898197540E}"/>
              </a:ext>
            </a:extLst>
          </p:cNvPr>
          <p:cNvSpPr>
            <a:spLocks noGrp="1"/>
          </p:cNvSpPr>
          <p:nvPr>
            <p:ph type="sldNum" sz="quarter" idx="4"/>
          </p:nvPr>
        </p:nvSpPr>
        <p:spPr/>
        <p:txBody>
          <a:bodyPr/>
          <a:lstStyle/>
          <a:p>
            <a:fld id="{28B83BC3-069B-46AF-A4E6-C99928E1A4FA}" type="slidenum">
              <a:rPr lang="en-US" smtClean="0"/>
              <a:pPr/>
              <a:t>663</a:t>
            </a:fld>
            <a:endParaRPr lang="en-US" dirty="0"/>
          </a:p>
        </p:txBody>
      </p:sp>
    </p:spTree>
    <p:custDataLst>
      <p:tags r:id="rId1"/>
    </p:custDataLst>
    <p:extLst>
      <p:ext uri="{BB962C8B-B14F-4D97-AF65-F5344CB8AC3E}">
        <p14:creationId xmlns:p14="http://schemas.microsoft.com/office/powerpoint/2010/main" val="1906432571"/>
      </p:ext>
    </p:extLst>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a:bodyPr>
          <a:lstStyle/>
          <a:p>
            <a:r>
              <a:rPr lang="en-US" dirty="0"/>
              <a:t>Step 1: Test the normality of the retail price for both state A and B.</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window named “Graphical Summary” pops up.</a:t>
            </a:r>
          </a:p>
          <a:p>
            <a:pPr marL="1234440" lvl="2" indent="-457200">
              <a:buFont typeface="+mj-lt"/>
              <a:buAutoNum type="arabicParenR"/>
            </a:pPr>
            <a:r>
              <a:rPr lang="en-US" dirty="0"/>
              <a:t>Select “Retail Price” as the “Variables.”</a:t>
            </a:r>
          </a:p>
          <a:p>
            <a:pPr marL="1234440" lvl="2" indent="-457200">
              <a:buFont typeface="+mj-lt"/>
              <a:buAutoNum type="arabicParenR"/>
            </a:pPr>
            <a:r>
              <a:rPr lang="en-US" dirty="0"/>
              <a:t>Click in the blank box right below “By variables (optional)” and “State” appears in the list box on the left.</a:t>
            </a:r>
          </a:p>
          <a:p>
            <a:pPr marL="1234440" lvl="2" indent="-457200">
              <a:buFont typeface="+mj-lt"/>
              <a:buAutoNum type="arabicParenR"/>
            </a:pPr>
            <a:r>
              <a:rPr lang="en-US" dirty="0"/>
              <a:t>Select the “State”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windows.</a:t>
            </a:r>
          </a:p>
          <a:p>
            <a:pPr marL="411480" lvl="1" indent="0">
              <a:buNone/>
            </a:pPr>
            <a:endParaRPr lang="en-US" dirty="0"/>
          </a:p>
          <a:p>
            <a:endParaRPr lang="en-US" dirty="0"/>
          </a:p>
        </p:txBody>
      </p:sp>
      <p:sp>
        <p:nvSpPr>
          <p:cNvPr id="9" name="Date Placeholder 8">
            <a:extLst>
              <a:ext uri="{FF2B5EF4-FFF2-40B4-BE49-F238E27FC236}">
                <a16:creationId xmlns:a16="http://schemas.microsoft.com/office/drawing/2014/main" id="{A66279AF-45BB-444B-AD74-2FA033B36CB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C0AE5CC-371C-436F-9E08-B97A5693678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A83DA3A-5446-4317-937C-17C541E2814F}"/>
              </a:ext>
            </a:extLst>
          </p:cNvPr>
          <p:cNvSpPr>
            <a:spLocks noGrp="1"/>
          </p:cNvSpPr>
          <p:nvPr>
            <p:ph type="sldNum" sz="quarter" idx="4"/>
          </p:nvPr>
        </p:nvSpPr>
        <p:spPr/>
        <p:txBody>
          <a:bodyPr/>
          <a:lstStyle/>
          <a:p>
            <a:fld id="{28B83BC3-069B-46AF-A4E6-C99928E1A4FA}" type="slidenum">
              <a:rPr lang="en-US" smtClean="0"/>
              <a:pPr/>
              <a:t>664</a:t>
            </a:fld>
            <a:endParaRPr lang="en-US" dirty="0"/>
          </a:p>
        </p:txBody>
      </p:sp>
    </p:spTree>
    <p:custDataLst>
      <p:tags r:id="rId1"/>
    </p:custDataLst>
    <p:extLst>
      <p:ext uri="{BB962C8B-B14F-4D97-AF65-F5344CB8AC3E}">
        <p14:creationId xmlns:p14="http://schemas.microsoft.com/office/powerpoint/2010/main" val="3921543921"/>
      </p:ext>
    </p:extLst>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2984500" y="1121741"/>
            <a:ext cx="5410200" cy="5588380"/>
          </a:xfrm>
          <a:prstGeom prst="rect">
            <a:avLst/>
          </a:prstGeom>
        </p:spPr>
      </p:pic>
      <p:sp>
        <p:nvSpPr>
          <p:cNvPr id="9" name="Date Placeholder 8">
            <a:extLst>
              <a:ext uri="{FF2B5EF4-FFF2-40B4-BE49-F238E27FC236}">
                <a16:creationId xmlns:a16="http://schemas.microsoft.com/office/drawing/2014/main" id="{39E6C14C-956B-4CDF-B1F4-2A268841565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1BDC1FB-22DC-4F9B-BFD4-52E64AB59BC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A166F47-5E50-412E-B7BC-7409563234DA}"/>
              </a:ext>
            </a:extLst>
          </p:cNvPr>
          <p:cNvSpPr>
            <a:spLocks noGrp="1"/>
          </p:cNvSpPr>
          <p:nvPr>
            <p:ph type="sldNum" sz="quarter" idx="4"/>
          </p:nvPr>
        </p:nvSpPr>
        <p:spPr/>
        <p:txBody>
          <a:bodyPr/>
          <a:lstStyle/>
          <a:p>
            <a:fld id="{28B83BC3-069B-46AF-A4E6-C99928E1A4FA}" type="slidenum">
              <a:rPr lang="en-US" smtClean="0"/>
              <a:pPr/>
              <a:t>665</a:t>
            </a:fld>
            <a:endParaRPr lang="en-US" dirty="0"/>
          </a:p>
        </p:txBody>
      </p:sp>
    </p:spTree>
    <p:custDataLst>
      <p:tags r:id="rId1"/>
    </p:custDataLst>
    <p:extLst>
      <p:ext uri="{BB962C8B-B14F-4D97-AF65-F5344CB8AC3E}">
        <p14:creationId xmlns:p14="http://schemas.microsoft.com/office/powerpoint/2010/main" val="2417434217"/>
      </p:ext>
    </p:extLst>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5" name="Content Placeholder 4"/>
          <p:cNvSpPr>
            <a:spLocks noGrp="1"/>
          </p:cNvSpPr>
          <p:nvPr>
            <p:ph idx="1"/>
          </p:nvPr>
        </p:nvSpPr>
        <p:spPr>
          <a:xfrm>
            <a:off x="609600" y="1219200"/>
            <a:ext cx="4267200" cy="5486400"/>
          </a:xfrm>
        </p:spPr>
        <p:txBody>
          <a:bodyPr>
            <a:normAutofit lnSpcReduction="10000"/>
          </a:bodyPr>
          <a:lstStyle/>
          <a:p>
            <a:pPr lvl="1"/>
            <a:r>
              <a:rPr lang="en-US" sz="2000" dirty="0"/>
              <a:t>Null Hypothesis (H0): The data are normally distributed.</a:t>
            </a:r>
          </a:p>
          <a:p>
            <a:pPr lvl="1"/>
            <a:r>
              <a:rPr lang="en-US" sz="2000" dirty="0"/>
              <a:t>Alternative Hypothesis (Ha): The data are not normally distributed.</a:t>
            </a:r>
          </a:p>
          <a:p>
            <a:endParaRPr lang="en-US" sz="1800" dirty="0"/>
          </a:p>
          <a:p>
            <a:r>
              <a:rPr lang="en-US" sz="2200" dirty="0"/>
              <a:t>Both retail price data of state A and B are normally distributed since the p-values are both greater than alpha level (0.05).</a:t>
            </a:r>
          </a:p>
          <a:p>
            <a:endParaRPr lang="en-US" sz="1600" dirty="0"/>
          </a:p>
          <a:p>
            <a:r>
              <a:rPr lang="en-US" sz="2200" dirty="0"/>
              <a:t>If any of the data series is not normally distributed, we need to use other hypothesis testing methods other than the two sample t-test.</a:t>
            </a:r>
          </a:p>
          <a:p>
            <a:endParaRPr lang="en-US" dirty="0"/>
          </a:p>
        </p:txBody>
      </p:sp>
      <p:pic>
        <p:nvPicPr>
          <p:cNvPr id="3" name="Picture 2"/>
          <p:cNvPicPr>
            <a:picLocks noChangeAspect="1"/>
          </p:cNvPicPr>
          <p:nvPr/>
        </p:nvPicPr>
        <p:blipFill>
          <a:blip r:embed="rId4"/>
          <a:stretch>
            <a:fillRect/>
          </a:stretch>
        </p:blipFill>
        <p:spPr>
          <a:xfrm>
            <a:off x="4813300" y="1056036"/>
            <a:ext cx="4572000" cy="3577877"/>
          </a:xfrm>
          <a:prstGeom prst="rect">
            <a:avLst/>
          </a:prstGeom>
        </p:spPr>
      </p:pic>
      <p:pic>
        <p:nvPicPr>
          <p:cNvPr id="4" name="Picture 3"/>
          <p:cNvPicPr>
            <a:picLocks noChangeAspect="1"/>
          </p:cNvPicPr>
          <p:nvPr/>
        </p:nvPicPr>
        <p:blipFill>
          <a:blip r:embed="rId5"/>
          <a:stretch>
            <a:fillRect/>
          </a:stretch>
        </p:blipFill>
        <p:spPr>
          <a:xfrm>
            <a:off x="6553201" y="3024660"/>
            <a:ext cx="4572000" cy="3566640"/>
          </a:xfrm>
          <a:prstGeom prst="rect">
            <a:avLst/>
          </a:prstGeom>
        </p:spPr>
      </p:pic>
      <p:sp>
        <p:nvSpPr>
          <p:cNvPr id="11" name="Date Placeholder 10">
            <a:extLst>
              <a:ext uri="{FF2B5EF4-FFF2-40B4-BE49-F238E27FC236}">
                <a16:creationId xmlns:a16="http://schemas.microsoft.com/office/drawing/2014/main" id="{D80EC4A1-827F-46E1-81AE-447C3646B093}"/>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006E5156-3E92-4A86-8669-47459CD134F7}"/>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19493678-220F-43E0-B6D7-DF2F2C7C484E}"/>
              </a:ext>
            </a:extLst>
          </p:cNvPr>
          <p:cNvSpPr>
            <a:spLocks noGrp="1"/>
          </p:cNvSpPr>
          <p:nvPr>
            <p:ph type="sldNum" sz="quarter" idx="4"/>
          </p:nvPr>
        </p:nvSpPr>
        <p:spPr/>
        <p:txBody>
          <a:bodyPr/>
          <a:lstStyle/>
          <a:p>
            <a:fld id="{28B83BC3-069B-46AF-A4E6-C99928E1A4FA}" type="slidenum">
              <a:rPr lang="en-US" smtClean="0"/>
              <a:pPr/>
              <a:t>666</a:t>
            </a:fld>
            <a:endParaRPr lang="en-US" dirty="0"/>
          </a:p>
        </p:txBody>
      </p:sp>
    </p:spTree>
    <p:custDataLst>
      <p:tags r:id="rId1"/>
    </p:custDataLst>
    <p:extLst>
      <p:ext uri="{BB962C8B-B14F-4D97-AF65-F5344CB8AC3E}">
        <p14:creationId xmlns:p14="http://schemas.microsoft.com/office/powerpoint/2010/main" val="3694718482"/>
      </p:ext>
    </p:extLst>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85000" lnSpcReduction="10000"/>
          </a:bodyPr>
          <a:lstStyle/>
          <a:p>
            <a:r>
              <a:rPr lang="en-US" dirty="0"/>
              <a:t>Step 2: Test whether the variances of the two data sets are equal.</a:t>
            </a:r>
          </a:p>
          <a:p>
            <a:pPr lvl="1"/>
            <a:r>
              <a:rPr lang="en-US" dirty="0"/>
              <a:t>Null Hypothesis (H</a:t>
            </a:r>
            <a:r>
              <a:rPr lang="en-US" baseline="-25000" dirty="0"/>
              <a:t>0</a:t>
            </a:r>
            <a:r>
              <a:rPr lang="en-US" dirty="0"/>
              <a:t>):</a:t>
            </a:r>
          </a:p>
          <a:p>
            <a:pPr lvl="1"/>
            <a:r>
              <a:rPr lang="en-US" dirty="0"/>
              <a:t>Alternative Hypothesis (H</a:t>
            </a:r>
            <a:r>
              <a:rPr lang="en-US" baseline="-25000" dirty="0"/>
              <a:t>a</a:t>
            </a:r>
            <a:r>
              <a:rPr lang="en-US" dirty="0"/>
              <a:t>):</a:t>
            </a:r>
          </a:p>
          <a:p>
            <a:pPr marL="1234440" lvl="2" indent="-457200">
              <a:buFont typeface="+mj-lt"/>
              <a:buAutoNum type="arabicParenR"/>
            </a:pPr>
            <a:r>
              <a:rPr lang="en-US" dirty="0"/>
              <a:t>Click Basic Statistics → 2 Variances.</a:t>
            </a:r>
          </a:p>
          <a:p>
            <a:pPr marL="1234440" lvl="2" indent="-457200">
              <a:buFont typeface="+mj-lt"/>
              <a:buAutoNum type="arabicParenR"/>
            </a:pPr>
            <a:r>
              <a:rPr lang="en-US" dirty="0"/>
              <a:t>A new window named “2 Sample Variance” pops up.</a:t>
            </a:r>
          </a:p>
          <a:p>
            <a:pPr marL="1234440" lvl="2" indent="-457200">
              <a:buFont typeface="+mj-lt"/>
              <a:buAutoNum type="arabicParenR"/>
            </a:pPr>
            <a:r>
              <a:rPr lang="en-US" dirty="0"/>
              <a:t>Click in the blank box of “Samples” and “Retail Price” appears in the list box on the left.</a:t>
            </a:r>
          </a:p>
          <a:p>
            <a:pPr marL="1234440" lvl="2" indent="-457200">
              <a:buFont typeface="+mj-lt"/>
              <a:buAutoNum type="arabicParenR"/>
            </a:pPr>
            <a:r>
              <a:rPr lang="en-US" dirty="0"/>
              <a:t>Select “Retail Price” as the “Samples.”</a:t>
            </a:r>
          </a:p>
          <a:p>
            <a:pPr marL="1234440" lvl="2" indent="-457200">
              <a:buFont typeface="+mj-lt"/>
              <a:buAutoNum type="arabicParenR"/>
            </a:pPr>
            <a:r>
              <a:rPr lang="en-US" dirty="0"/>
              <a:t>Click in the blank box of “Sample ID” and “State” appears in the list box on the left.</a:t>
            </a:r>
          </a:p>
          <a:p>
            <a:pPr marL="1234440" lvl="2" indent="-457200">
              <a:buFont typeface="+mj-lt"/>
              <a:buAutoNum type="arabicParenR"/>
            </a:pPr>
            <a:r>
              <a:rPr lang="en-US" dirty="0"/>
              <a:t>Select “State” as the “Sample ID.”</a:t>
            </a:r>
          </a:p>
          <a:p>
            <a:pPr marL="1234440" lvl="2" indent="-457200">
              <a:buFont typeface="+mj-lt"/>
              <a:buAutoNum type="arabicParenR"/>
            </a:pPr>
            <a:r>
              <a:rPr lang="en-US" dirty="0"/>
              <a:t>Click “Options” and select “Use test and confidence intervals based on normal distribution”</a:t>
            </a:r>
          </a:p>
          <a:p>
            <a:pPr marL="1234440" lvl="2" indent="-457200">
              <a:buFont typeface="+mj-lt"/>
              <a:buAutoNum type="arabicParenR"/>
            </a:pPr>
            <a:r>
              <a:rPr lang="en-US" dirty="0"/>
              <a:t>Click “OK.” to the “Options” dialogue box</a:t>
            </a:r>
          </a:p>
          <a:p>
            <a:pPr marL="1234440" lvl="2" indent="-457200">
              <a:buFont typeface="+mj-lt"/>
              <a:buAutoNum type="arabicParenR"/>
            </a:pPr>
            <a:r>
              <a:rPr lang="en-US" dirty="0"/>
              <a:t>Click “OK.” to the 2 Variances (Test Confidence Intervals) window. </a:t>
            </a:r>
          </a:p>
          <a:p>
            <a:pPr marL="1234440" lvl="2" indent="-457200">
              <a:buFont typeface="+mj-lt"/>
              <a:buAutoNum type="arabicParenR"/>
            </a:pPr>
            <a:r>
              <a:rPr lang="en-US" dirty="0"/>
              <a:t>The results show up in the session window.</a:t>
            </a:r>
          </a:p>
          <a:p>
            <a:pPr lvl="1"/>
            <a:endParaRPr lang="en-US" dirty="0"/>
          </a:p>
          <a:p>
            <a:pPr lvl="1"/>
            <a:endParaRPr lang="en-US" dirty="0"/>
          </a:p>
          <a:p>
            <a:pPr lvl="1"/>
            <a:endParaRPr lang="en-US" dirty="0"/>
          </a:p>
          <a:p>
            <a:endParaRPr lang="en-US" dirty="0"/>
          </a:p>
          <a:p>
            <a:endParaRPr lang="en-US" dirty="0"/>
          </a:p>
          <a:p>
            <a:endParaRPr lang="en-US" dirty="0"/>
          </a:p>
        </p:txBody>
      </p:sp>
      <p:graphicFrame>
        <p:nvGraphicFramePr>
          <p:cNvPr id="308226" name="Object 2"/>
          <p:cNvGraphicFramePr>
            <a:graphicFrameLocks noChangeAspect="1"/>
          </p:cNvGraphicFramePr>
          <p:nvPr>
            <p:extLst>
              <p:ext uri="{D42A27DB-BD31-4B8C-83A1-F6EECF244321}">
                <p14:modId xmlns:p14="http://schemas.microsoft.com/office/powerpoint/2010/main" val="1029873724"/>
              </p:ext>
            </p:extLst>
          </p:nvPr>
        </p:nvGraphicFramePr>
        <p:xfrm>
          <a:off x="3657600" y="1383792"/>
          <a:ext cx="1066800" cy="431086"/>
        </p:xfrm>
        <a:graphic>
          <a:graphicData uri="http://schemas.openxmlformats.org/presentationml/2006/ole">
            <mc:AlternateContent xmlns:mc="http://schemas.openxmlformats.org/markup-compatibility/2006">
              <mc:Choice xmlns:v="urn:schemas-microsoft-com:vml" Requires="v">
                <p:oleObj name="Equation" r:id="rId4" imgW="596900" imgH="241300" progId="Equation.3">
                  <p:embed/>
                </p:oleObj>
              </mc:Choice>
              <mc:Fallback>
                <p:oleObj name="Equation" r:id="rId4" imgW="596900" imgH="241300" progId="Equation.3">
                  <p:embed/>
                  <p:pic>
                    <p:nvPicPr>
                      <p:cNvPr id="3082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1383792"/>
                        <a:ext cx="1066800" cy="431086"/>
                      </a:xfrm>
                      <a:prstGeom prst="rect">
                        <a:avLst/>
                      </a:prstGeom>
                      <a:noFill/>
                    </p:spPr>
                  </p:pic>
                </p:oleObj>
              </mc:Fallback>
            </mc:AlternateContent>
          </a:graphicData>
        </a:graphic>
      </p:graphicFrame>
      <p:graphicFrame>
        <p:nvGraphicFramePr>
          <p:cNvPr id="308227" name="Object 3"/>
          <p:cNvGraphicFramePr>
            <a:graphicFrameLocks noChangeAspect="1"/>
          </p:cNvGraphicFramePr>
          <p:nvPr>
            <p:extLst>
              <p:ext uri="{D42A27DB-BD31-4B8C-83A1-F6EECF244321}">
                <p14:modId xmlns:p14="http://schemas.microsoft.com/office/powerpoint/2010/main" val="687829407"/>
              </p:ext>
            </p:extLst>
          </p:nvPr>
        </p:nvGraphicFramePr>
        <p:xfrm>
          <a:off x="4347348" y="1728398"/>
          <a:ext cx="1207009" cy="417394"/>
        </p:xfrm>
        <a:graphic>
          <a:graphicData uri="http://schemas.openxmlformats.org/presentationml/2006/ole">
            <mc:AlternateContent xmlns:mc="http://schemas.openxmlformats.org/markup-compatibility/2006">
              <mc:Choice xmlns:v="urn:schemas-microsoft-com:vml" Requires="v">
                <p:oleObj name="Equation" r:id="rId6" imgW="596900" imgH="241300" progId="Equation.3">
                  <p:embed/>
                </p:oleObj>
              </mc:Choice>
              <mc:Fallback>
                <p:oleObj name="Equation" r:id="rId6" imgW="596900" imgH="241300" progId="Equation.3">
                  <p:embed/>
                  <p:pic>
                    <p:nvPicPr>
                      <p:cNvPr id="30822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7348" y="1728398"/>
                        <a:ext cx="1207009" cy="417394"/>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2FEE97B7-78C0-432C-8780-AFB0CB8D6DC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B379A73-FF99-4DF9-9C83-6084E53C8E8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0A23972-63C4-4BC3-97B2-6046B4AB2BFD}"/>
              </a:ext>
            </a:extLst>
          </p:cNvPr>
          <p:cNvSpPr>
            <a:spLocks noGrp="1"/>
          </p:cNvSpPr>
          <p:nvPr>
            <p:ph type="sldNum" sz="quarter" idx="4"/>
          </p:nvPr>
        </p:nvSpPr>
        <p:spPr/>
        <p:txBody>
          <a:bodyPr/>
          <a:lstStyle/>
          <a:p>
            <a:fld id="{28B83BC3-069B-46AF-A4E6-C99928E1A4FA}" type="slidenum">
              <a:rPr lang="en-US" smtClean="0"/>
              <a:pPr/>
              <a:t>667</a:t>
            </a:fld>
            <a:endParaRPr lang="en-US" dirty="0"/>
          </a:p>
        </p:txBody>
      </p:sp>
    </p:spTree>
    <p:custDataLst>
      <p:tags r:id="rId1"/>
    </p:custDataLst>
    <p:extLst>
      <p:ext uri="{BB962C8B-B14F-4D97-AF65-F5344CB8AC3E}">
        <p14:creationId xmlns:p14="http://schemas.microsoft.com/office/powerpoint/2010/main" val="49936419"/>
      </p:ext>
    </p:extLst>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23735" y="2057400"/>
            <a:ext cx="5440636" cy="3852700"/>
          </a:xfrm>
          <a:prstGeom prst="rect">
            <a:avLst/>
          </a:prstGeom>
        </p:spPr>
      </p:pic>
      <p:pic>
        <p:nvPicPr>
          <p:cNvPr id="4" name="Picture 3"/>
          <p:cNvPicPr>
            <a:picLocks noChangeAspect="1"/>
          </p:cNvPicPr>
          <p:nvPr/>
        </p:nvPicPr>
        <p:blipFill>
          <a:blip r:embed="rId5"/>
          <a:stretch>
            <a:fillRect/>
          </a:stretch>
        </p:blipFill>
        <p:spPr>
          <a:xfrm>
            <a:off x="5636435" y="2222460"/>
            <a:ext cx="5541526" cy="3403679"/>
          </a:xfrm>
          <a:prstGeom prst="rect">
            <a:avLst/>
          </a:prstGeom>
        </p:spPr>
      </p:pic>
      <p:sp>
        <p:nvSpPr>
          <p:cNvPr id="19" name="Right Arrow 16"/>
          <p:cNvSpPr/>
          <p:nvPr/>
        </p:nvSpPr>
        <p:spPr>
          <a:xfrm>
            <a:off x="5407835" y="383135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2D5C0F7C-D510-4840-968C-336E4ACB745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3EFB271-6078-4628-A581-55B03817E09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8598B4E-52FC-43C9-890E-B35B004164A2}"/>
              </a:ext>
            </a:extLst>
          </p:cNvPr>
          <p:cNvSpPr>
            <a:spLocks noGrp="1"/>
          </p:cNvSpPr>
          <p:nvPr>
            <p:ph type="sldNum" sz="quarter" idx="4"/>
          </p:nvPr>
        </p:nvSpPr>
        <p:spPr/>
        <p:txBody>
          <a:bodyPr/>
          <a:lstStyle/>
          <a:p>
            <a:fld id="{28B83BC3-069B-46AF-A4E6-C99928E1A4FA}" type="slidenum">
              <a:rPr lang="en-US" smtClean="0"/>
              <a:pPr/>
              <a:t>668</a:t>
            </a:fld>
            <a:endParaRPr lang="en-US" dirty="0"/>
          </a:p>
        </p:txBody>
      </p:sp>
    </p:spTree>
    <p:custDataLst>
      <p:tags r:id="rId1"/>
    </p:custDataLst>
    <p:extLst>
      <p:ext uri="{BB962C8B-B14F-4D97-AF65-F5344CB8AC3E}">
        <p14:creationId xmlns:p14="http://schemas.microsoft.com/office/powerpoint/2010/main" val="2241819455"/>
      </p:ext>
    </p:extLst>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5486400" cy="5486400"/>
          </a:xfrm>
        </p:spPr>
        <p:txBody>
          <a:bodyPr/>
          <a:lstStyle/>
          <a:p>
            <a:pPr marL="0" lvl="1"/>
            <a:r>
              <a:rPr lang="en-US" sz="2000" dirty="0"/>
              <a:t>Because the retail prices at state A and state B are both normally distributed, an F test is used to test their variance equality. </a:t>
            </a:r>
          </a:p>
          <a:p>
            <a:pPr marL="0" lvl="1"/>
            <a:endParaRPr lang="en-US" sz="2000" dirty="0"/>
          </a:p>
          <a:p>
            <a:pPr marL="0" lvl="1"/>
            <a:r>
              <a:rPr lang="en-US" sz="2000" dirty="0"/>
              <a:t>The p-value of F test is 0.870, greater than the alpha level (0.05), so we fail to reject the null hypothesis and we claim that the variances of the two data sets are equal.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a:p>
            <a:pPr marL="0" lvl="1"/>
            <a:endParaRPr lang="en-US" sz="2000" dirty="0"/>
          </a:p>
          <a:p>
            <a:pPr marL="0" lvl="1"/>
            <a:r>
              <a:rPr lang="en-US" sz="2000" dirty="0"/>
              <a:t>If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we will use the two sample t-test (when </a:t>
            </a:r>
            <a:r>
              <a:rPr lang="el-GR" sz="2000" dirty="0"/>
              <a:t>σ</a:t>
            </a:r>
            <a:r>
              <a:rPr lang="en-US" sz="2000" baseline="30000" dirty="0"/>
              <a:t>2</a:t>
            </a:r>
            <a:r>
              <a:rPr lang="en-US" sz="2000" baseline="-25000" dirty="0"/>
              <a:t>1</a:t>
            </a:r>
            <a:r>
              <a:rPr lang="en-US" sz="2000" dirty="0"/>
              <a:t> ≠ </a:t>
            </a:r>
            <a:r>
              <a:rPr lang="el-GR" sz="2000" dirty="0"/>
              <a:t>σ</a:t>
            </a:r>
            <a:r>
              <a:rPr lang="en-US" sz="2000" baseline="30000" dirty="0"/>
              <a:t>2</a:t>
            </a:r>
            <a:r>
              <a:rPr lang="en-US" sz="2000" baseline="-25000" dirty="0"/>
              <a:t>2</a:t>
            </a:r>
            <a:r>
              <a:rPr lang="en-US" sz="2000" dirty="0"/>
              <a:t>) to compare the means of the two groups.</a:t>
            </a:r>
          </a:p>
        </p:txBody>
      </p:sp>
      <p:pic>
        <p:nvPicPr>
          <p:cNvPr id="12" name="Two Sample t Test MTB_13.png"/>
          <p:cNvPicPr>
            <a:picLocks noChangeAspect="1"/>
          </p:cNvPicPr>
          <p:nvPr/>
        </p:nvPicPr>
        <p:blipFill rotWithShape="1">
          <a:blip r:embed="rId4">
            <a:extLst>
              <a:ext uri="{28A0092B-C50C-407E-A947-70E740481C1C}">
                <a14:useLocalDpi xmlns:a14="http://schemas.microsoft.com/office/drawing/2010/main" val="0"/>
              </a:ext>
            </a:extLst>
          </a:blip>
          <a:srcRect l="1458" t="1464" r="1246" b="1049"/>
          <a:stretch>
            <a:fillRect/>
          </a:stretch>
        </p:blipFill>
        <p:spPr bwMode="auto">
          <a:xfrm>
            <a:off x="6368959" y="1066800"/>
            <a:ext cx="4299041" cy="5514975"/>
          </a:xfrm>
          <a:prstGeom prst="rect">
            <a:avLst/>
          </a:prstGeom>
          <a:ln>
            <a:solidFill>
              <a:schemeClr val="accent1"/>
            </a:solidFill>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17A5D028-6ADE-46E4-B29A-36781493361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BFEB001-2536-4328-BB89-A9194F0CE06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00C2659-2A3F-4E4C-9870-84B9D6D566A3}"/>
              </a:ext>
            </a:extLst>
          </p:cNvPr>
          <p:cNvSpPr>
            <a:spLocks noGrp="1"/>
          </p:cNvSpPr>
          <p:nvPr>
            <p:ph type="sldNum" sz="quarter" idx="4"/>
          </p:nvPr>
        </p:nvSpPr>
        <p:spPr/>
        <p:txBody>
          <a:bodyPr/>
          <a:lstStyle/>
          <a:p>
            <a:fld id="{28B83BC3-069B-46AF-A4E6-C99928E1A4FA}" type="slidenum">
              <a:rPr lang="en-US" smtClean="0"/>
              <a:pPr/>
              <a:t>669</a:t>
            </a:fld>
            <a:endParaRPr lang="en-US" dirty="0"/>
          </a:p>
        </p:txBody>
      </p:sp>
    </p:spTree>
    <p:custDataLst>
      <p:tags r:id="rId1"/>
    </p:custDataLst>
    <p:extLst>
      <p:ext uri="{BB962C8B-B14F-4D97-AF65-F5344CB8AC3E}">
        <p14:creationId xmlns:p14="http://schemas.microsoft.com/office/powerpoint/2010/main" val="10118013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36276"/>
            <a:ext cx="10769600" cy="5486400"/>
          </a:xfrm>
        </p:spPr>
        <p:txBody>
          <a:bodyPr/>
          <a:lstStyle/>
          <a:p>
            <a:r>
              <a:rPr lang="en-US" dirty="0"/>
              <a:t>Step 1: Define the boundaries of the process you want to map.</a:t>
            </a:r>
          </a:p>
          <a:p>
            <a:pPr marL="114300" indent="0">
              <a:buNone/>
            </a:pPr>
            <a:endParaRPr lang="en-US" dirty="0"/>
          </a:p>
          <a:p>
            <a:pPr lvl="1"/>
            <a:r>
              <a:rPr lang="en-US" dirty="0"/>
              <a:t>A process map can depict the flow of an entire process or a segment of it.</a:t>
            </a:r>
          </a:p>
          <a:p>
            <a:pPr marL="411480" lvl="1" indent="0">
              <a:buNone/>
            </a:pPr>
            <a:endParaRPr lang="en-US" dirty="0"/>
          </a:p>
          <a:p>
            <a:pPr lvl="1"/>
            <a:r>
              <a:rPr lang="en-US" dirty="0"/>
              <a:t>You need to identify and define the beginning and ending points of the process before starting to plot.</a:t>
            </a:r>
          </a:p>
          <a:p>
            <a:pPr marL="411480" lvl="1" indent="0">
              <a:buNone/>
            </a:pPr>
            <a:endParaRPr lang="en-US" dirty="0"/>
          </a:p>
          <a:p>
            <a:pPr lvl="1"/>
            <a:r>
              <a:rPr lang="en-US" dirty="0"/>
              <a:t>Use operational definitions where possible.</a:t>
            </a:r>
          </a:p>
          <a:p>
            <a:endParaRPr lang="en-US" dirty="0"/>
          </a:p>
        </p:txBody>
      </p:sp>
      <p:sp>
        <p:nvSpPr>
          <p:cNvPr id="6" name="Date Placeholder 5">
            <a:extLst>
              <a:ext uri="{FF2B5EF4-FFF2-40B4-BE49-F238E27FC236}">
                <a16:creationId xmlns:a16="http://schemas.microsoft.com/office/drawing/2014/main" id="{4B8E535A-A375-43EC-8816-2E5CAB69492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BC76AFC-655E-42C0-984C-91BA136BCE7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647B801-BFFB-477D-BB8B-669A49A9F3B8}"/>
              </a:ext>
            </a:extLst>
          </p:cNvPr>
          <p:cNvSpPr>
            <a:spLocks noGrp="1"/>
          </p:cNvSpPr>
          <p:nvPr>
            <p:ph type="sldNum" sz="quarter" idx="4"/>
          </p:nvPr>
        </p:nvSpPr>
        <p:spPr/>
        <p:txBody>
          <a:bodyPr/>
          <a:lstStyle/>
          <a:p>
            <a:fld id="{28B83BC3-069B-46AF-A4E6-C99928E1A4FA}" type="slidenum">
              <a:rPr lang="en-US" smtClean="0"/>
              <a:pPr/>
              <a:t>67</a:t>
            </a:fld>
            <a:endParaRPr lang="en-US" dirty="0"/>
          </a:p>
        </p:txBody>
      </p:sp>
    </p:spTree>
    <p:custDataLst>
      <p:tags r:id="rId1"/>
    </p:custDataLst>
    <p:extLst>
      <p:ext uri="{BB962C8B-B14F-4D97-AF65-F5344CB8AC3E}">
        <p14:creationId xmlns:p14="http://schemas.microsoft.com/office/powerpoint/2010/main" val="1945017679"/>
      </p:ext>
    </p:extLst>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p:txBody>
          <a:bodyPr>
            <a:normAutofit fontScale="92500" lnSpcReduction="20000"/>
          </a:bodyPr>
          <a:lstStyle/>
          <a:p>
            <a:r>
              <a:rPr lang="en-US" dirty="0"/>
              <a:t>Step 3: Run two-sample t-test to compare the means of two groups.</a:t>
            </a:r>
          </a:p>
          <a:p>
            <a:pPr marL="1120140" lvl="2" indent="-342900">
              <a:buFont typeface="+mj-lt"/>
              <a:buAutoNum type="arabicParenR"/>
            </a:pPr>
            <a:r>
              <a:rPr lang="en-US" dirty="0"/>
              <a:t>Click Stat → Basic Statistics → 2-Sample t.</a:t>
            </a:r>
          </a:p>
          <a:p>
            <a:pPr marL="1120140" lvl="2" indent="-342900">
              <a:buFont typeface="+mj-lt"/>
              <a:buAutoNum type="arabicParenR"/>
            </a:pPr>
            <a:r>
              <a:rPr lang="en-US" dirty="0"/>
              <a:t>A new window named “2-Sample t for the Mean” pops up.</a:t>
            </a:r>
          </a:p>
          <a:p>
            <a:pPr marL="1120140" lvl="2" indent="-342900">
              <a:buFont typeface="+mj-lt"/>
              <a:buAutoNum type="arabicParenR"/>
            </a:pPr>
            <a:r>
              <a:rPr lang="en-US" dirty="0"/>
              <a:t>Click in the blank box right next to “Samples” and the “Retail Price” appears in the list box on the left.</a:t>
            </a:r>
          </a:p>
          <a:p>
            <a:pPr marL="1120140" lvl="2" indent="-342900">
              <a:buFont typeface="+mj-lt"/>
              <a:buAutoNum type="arabicParenR"/>
            </a:pPr>
            <a:r>
              <a:rPr lang="en-US" dirty="0"/>
              <a:t>Select “Retail Price” as the “Samples.”</a:t>
            </a:r>
          </a:p>
          <a:p>
            <a:pPr marL="1120140" lvl="2" indent="-342900">
              <a:buFont typeface="+mj-lt"/>
              <a:buAutoNum type="arabicParenR"/>
            </a:pPr>
            <a:r>
              <a:rPr lang="en-US" dirty="0"/>
              <a:t>Click in the blank box right next to “Sample ID” and the “State” appears in the list box on the left.</a:t>
            </a:r>
          </a:p>
          <a:p>
            <a:pPr marL="1120140" lvl="2" indent="-342900">
              <a:buFont typeface="+mj-lt"/>
              <a:buAutoNum type="arabicParenR"/>
            </a:pPr>
            <a:r>
              <a:rPr lang="en-US" dirty="0"/>
              <a:t>Select “State” as the “Sample ID.”</a:t>
            </a:r>
          </a:p>
          <a:p>
            <a:pPr marL="1120140" lvl="2" indent="-342900">
              <a:buFont typeface="+mj-lt"/>
              <a:buAutoNum type="arabicParenR"/>
            </a:pPr>
            <a:r>
              <a:rPr lang="en-US" dirty="0"/>
              <a:t>Click “Options” </a:t>
            </a:r>
          </a:p>
          <a:p>
            <a:pPr marL="1120140" lvl="2" indent="-342900">
              <a:buFont typeface="+mj-lt"/>
              <a:buAutoNum type="arabicParenR"/>
            </a:pPr>
            <a:r>
              <a:rPr lang="en-US" dirty="0"/>
              <a:t>Check the box “Assume equal variances.” </a:t>
            </a:r>
          </a:p>
          <a:p>
            <a:pPr marL="1120140" lvl="2" indent="-342900">
              <a:buFont typeface="+mj-lt"/>
              <a:buAutoNum type="arabicParenR"/>
            </a:pPr>
            <a:r>
              <a:rPr lang="en-US" dirty="0"/>
              <a:t>Click “OK.” in the “Options” window.</a:t>
            </a:r>
          </a:p>
          <a:p>
            <a:pPr marL="1120140" lvl="2" indent="-342900">
              <a:buFont typeface="+mj-lt"/>
              <a:buAutoNum type="arabicParenR"/>
            </a:pPr>
            <a:r>
              <a:rPr lang="en-US" dirty="0"/>
              <a:t>Click “OK” in the 2-Sample t window</a:t>
            </a:r>
          </a:p>
          <a:p>
            <a:pPr marL="1120140" lvl="2" indent="-342900">
              <a:buFont typeface="+mj-lt"/>
              <a:buAutoNum type="arabicParenR"/>
            </a:pPr>
            <a:r>
              <a:rPr lang="en-US" dirty="0"/>
              <a:t>The results of the two-sample t-test (when </a:t>
            </a:r>
            <a:r>
              <a:rPr lang="el-GR" dirty="0"/>
              <a:t>σ</a:t>
            </a:r>
            <a:r>
              <a:rPr lang="en-US" baseline="-25000" dirty="0"/>
              <a:t>1</a:t>
            </a:r>
            <a:r>
              <a:rPr lang="en-US" dirty="0"/>
              <a:t> = </a:t>
            </a:r>
            <a:r>
              <a:rPr lang="el-GR" dirty="0"/>
              <a:t>σ</a:t>
            </a:r>
            <a:r>
              <a:rPr lang="en-US" baseline="-25000" dirty="0"/>
              <a:t>2</a:t>
            </a:r>
            <a:r>
              <a:rPr lang="en-US" dirty="0"/>
              <a:t>) appear automatically in the session window.</a:t>
            </a:r>
          </a:p>
          <a:p>
            <a:pPr marL="754380" lvl="1" indent="-342900">
              <a:buFont typeface="+mj-lt"/>
              <a:buAutoNum type="arabicParenR"/>
            </a:pPr>
            <a:endParaRPr lang="en-US" sz="1800" dirty="0"/>
          </a:p>
          <a:p>
            <a:endParaRPr lang="en-US" sz="2000" dirty="0"/>
          </a:p>
          <a:p>
            <a:endParaRPr lang="en-US" sz="2000" dirty="0"/>
          </a:p>
          <a:p>
            <a:endParaRPr lang="en-US" sz="2000" dirty="0"/>
          </a:p>
        </p:txBody>
      </p:sp>
      <p:sp>
        <p:nvSpPr>
          <p:cNvPr id="9" name="Date Placeholder 8">
            <a:extLst>
              <a:ext uri="{FF2B5EF4-FFF2-40B4-BE49-F238E27FC236}">
                <a16:creationId xmlns:a16="http://schemas.microsoft.com/office/drawing/2014/main" id="{0D2958BE-97B7-4B19-B76A-09FDC6AA6DF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9ACAE61-431A-4729-8E89-C73F74CCEA1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04CABD2-BE4D-4690-8C55-43B3D9782150}"/>
              </a:ext>
            </a:extLst>
          </p:cNvPr>
          <p:cNvSpPr>
            <a:spLocks noGrp="1"/>
          </p:cNvSpPr>
          <p:nvPr>
            <p:ph type="sldNum" sz="quarter" idx="4"/>
          </p:nvPr>
        </p:nvSpPr>
        <p:spPr/>
        <p:txBody>
          <a:bodyPr/>
          <a:lstStyle/>
          <a:p>
            <a:fld id="{28B83BC3-069B-46AF-A4E6-C99928E1A4FA}" type="slidenum">
              <a:rPr lang="en-US" smtClean="0"/>
              <a:pPr/>
              <a:t>670</a:t>
            </a:fld>
            <a:endParaRPr lang="en-US" dirty="0"/>
          </a:p>
        </p:txBody>
      </p:sp>
    </p:spTree>
    <p:custDataLst>
      <p:tags r:id="rId1"/>
    </p:custDataLst>
    <p:extLst>
      <p:ext uri="{BB962C8B-B14F-4D97-AF65-F5344CB8AC3E}">
        <p14:creationId xmlns:p14="http://schemas.microsoft.com/office/powerpoint/2010/main" val="2645083570"/>
      </p:ext>
    </p:extLst>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3" name="Picture 2"/>
          <p:cNvPicPr>
            <a:picLocks noChangeAspect="1"/>
          </p:cNvPicPr>
          <p:nvPr/>
        </p:nvPicPr>
        <p:blipFill>
          <a:blip r:embed="rId4"/>
          <a:stretch>
            <a:fillRect/>
          </a:stretch>
        </p:blipFill>
        <p:spPr>
          <a:xfrm>
            <a:off x="166556" y="1905000"/>
            <a:ext cx="5523044" cy="3855711"/>
          </a:xfrm>
          <a:prstGeom prst="rect">
            <a:avLst/>
          </a:prstGeom>
        </p:spPr>
      </p:pic>
      <p:pic>
        <p:nvPicPr>
          <p:cNvPr id="4" name="Picture 3"/>
          <p:cNvPicPr>
            <a:picLocks noChangeAspect="1"/>
          </p:cNvPicPr>
          <p:nvPr/>
        </p:nvPicPr>
        <p:blipFill>
          <a:blip r:embed="rId5"/>
          <a:stretch>
            <a:fillRect/>
          </a:stretch>
        </p:blipFill>
        <p:spPr>
          <a:xfrm>
            <a:off x="5766011" y="2080255"/>
            <a:ext cx="5359189" cy="3505200"/>
          </a:xfrm>
          <a:prstGeom prst="rect">
            <a:avLst/>
          </a:prstGeom>
        </p:spPr>
      </p:pic>
      <p:sp>
        <p:nvSpPr>
          <p:cNvPr id="26" name="Right Arrow 16"/>
          <p:cNvSpPr/>
          <p:nvPr/>
        </p:nvSpPr>
        <p:spPr>
          <a:xfrm>
            <a:off x="5499206" y="3680455"/>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508238F9-0CDB-4CD5-ABBE-4B7191163F87}"/>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29399D5C-049D-4AA2-AE58-5DD35D8E8E2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75AD055-9C8C-4188-B7D7-EC14CB00FAB6}"/>
              </a:ext>
            </a:extLst>
          </p:cNvPr>
          <p:cNvSpPr>
            <a:spLocks noGrp="1"/>
          </p:cNvSpPr>
          <p:nvPr>
            <p:ph type="sldNum" sz="quarter" idx="4"/>
          </p:nvPr>
        </p:nvSpPr>
        <p:spPr/>
        <p:txBody>
          <a:bodyPr/>
          <a:lstStyle/>
          <a:p>
            <a:fld id="{28B83BC3-069B-46AF-A4E6-C99928E1A4FA}" type="slidenum">
              <a:rPr lang="en-US" smtClean="0"/>
              <a:pPr/>
              <a:t>671</a:t>
            </a:fld>
            <a:endParaRPr lang="en-US" dirty="0"/>
          </a:p>
        </p:txBody>
      </p:sp>
    </p:spTree>
    <p:custDataLst>
      <p:tags r:id="rId1"/>
    </p:custDataLst>
    <p:extLst>
      <p:ext uri="{BB962C8B-B14F-4D97-AF65-F5344CB8AC3E}">
        <p14:creationId xmlns:p14="http://schemas.microsoft.com/office/powerpoint/2010/main" val="2033060230"/>
      </p:ext>
    </p:extLst>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Two-Sample T-Test</a:t>
            </a:r>
          </a:p>
        </p:txBody>
      </p:sp>
      <p:pic>
        <p:nvPicPr>
          <p:cNvPr id="9" name="Two Sample t Test MTB_20.png"/>
          <p:cNvPicPr>
            <a:picLocks noChangeAspect="1"/>
          </p:cNvPicPr>
          <p:nvPr/>
        </p:nvPicPr>
        <p:blipFill rotWithShape="1">
          <a:blip r:embed="rId4">
            <a:extLst>
              <a:ext uri="{28A0092B-C50C-407E-A947-70E740481C1C}">
                <a14:useLocalDpi xmlns:a14="http://schemas.microsoft.com/office/drawing/2010/main" val="0"/>
              </a:ext>
            </a:extLst>
          </a:blip>
          <a:srcRect l="1563" t="2417" r="1557" b="1517"/>
          <a:stretch>
            <a:fillRect/>
          </a:stretch>
        </p:blipFill>
        <p:spPr bwMode="auto">
          <a:xfrm>
            <a:off x="6096000" y="1124565"/>
            <a:ext cx="4114800" cy="5276235"/>
          </a:xfrm>
          <a:prstGeom prst="rect">
            <a:avLst/>
          </a:prstGeom>
          <a:ln>
            <a:solidFill>
              <a:schemeClr val="accent1"/>
            </a:solidFill>
          </a:ln>
          <a:extLst>
            <a:ext uri="{53640926-AAD7-44D8-BBD7-CCE9431645EC}">
              <a14:shadowObscured xmlns:a14="http://schemas.microsoft.com/office/drawing/2010/main"/>
            </a:ext>
          </a:extLst>
        </p:spPr>
      </p:pic>
      <p:sp>
        <p:nvSpPr>
          <p:cNvPr id="4" name="TextBox 3"/>
          <p:cNvSpPr txBox="1"/>
          <p:nvPr/>
        </p:nvSpPr>
        <p:spPr>
          <a:xfrm>
            <a:off x="609600" y="1256387"/>
            <a:ext cx="5334000" cy="2308324"/>
          </a:xfrm>
          <a:prstGeom prst="rect">
            <a:avLst/>
          </a:prstGeom>
          <a:noFill/>
        </p:spPr>
        <p:txBody>
          <a:bodyPr wrap="square" rtlCol="0">
            <a:spAutoFit/>
          </a:bodyPr>
          <a:lstStyle/>
          <a:p>
            <a:r>
              <a:rPr lang="en-US" sz="2400" dirty="0">
                <a:solidFill>
                  <a:srgbClr val="292929"/>
                </a:solidFill>
              </a:rPr>
              <a:t>Since the p-value of the t-test (assuming equal variance) is 0.665, greater than the alpha level (0.05), we fail to reject the null hypothesis and we claim that the means of the two data sets are equal. </a:t>
            </a:r>
          </a:p>
        </p:txBody>
      </p:sp>
      <p:sp>
        <p:nvSpPr>
          <p:cNvPr id="10" name="Date Placeholder 9">
            <a:extLst>
              <a:ext uri="{FF2B5EF4-FFF2-40B4-BE49-F238E27FC236}">
                <a16:creationId xmlns:a16="http://schemas.microsoft.com/office/drawing/2014/main" id="{27CDEB82-8982-4B39-8538-A737D857A1C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6EFF69E-A3FB-4650-8BD6-71198B08DE0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99D1D8D-65F8-4F1C-AE24-F210F31FEE3F}"/>
              </a:ext>
            </a:extLst>
          </p:cNvPr>
          <p:cNvSpPr>
            <a:spLocks noGrp="1"/>
          </p:cNvSpPr>
          <p:nvPr>
            <p:ph type="sldNum" sz="quarter" idx="4"/>
          </p:nvPr>
        </p:nvSpPr>
        <p:spPr/>
        <p:txBody>
          <a:bodyPr/>
          <a:lstStyle/>
          <a:p>
            <a:fld id="{28B83BC3-069B-46AF-A4E6-C99928E1A4FA}" type="slidenum">
              <a:rPr lang="en-US" smtClean="0"/>
              <a:pPr/>
              <a:t>672</a:t>
            </a:fld>
            <a:endParaRPr lang="en-US" dirty="0"/>
          </a:p>
        </p:txBody>
      </p:sp>
    </p:spTree>
    <p:custDataLst>
      <p:tags r:id="rId1"/>
    </p:custDataLst>
    <p:extLst>
      <p:ext uri="{BB962C8B-B14F-4D97-AF65-F5344CB8AC3E}">
        <p14:creationId xmlns:p14="http://schemas.microsoft.com/office/powerpoint/2010/main" val="746391854"/>
      </p:ext>
    </p:extLst>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Two-Sample T-Test</a:t>
            </a:r>
          </a:p>
        </p:txBody>
      </p:sp>
      <p:sp>
        <p:nvSpPr>
          <p:cNvPr id="3" name="Content Placeholder 2"/>
          <p:cNvSpPr>
            <a:spLocks noGrp="1"/>
          </p:cNvSpPr>
          <p:nvPr>
            <p:ph idx="1"/>
          </p:nvPr>
        </p:nvSpPr>
        <p:spPr>
          <a:xfrm>
            <a:off x="609600" y="1143000"/>
            <a:ext cx="6400800" cy="5791200"/>
          </a:xfrm>
        </p:spPr>
        <p:txBody>
          <a:bodyPr>
            <a:normAutofit fontScale="92500" lnSpcReduction="20000"/>
          </a:bodyPr>
          <a:lstStyle/>
          <a:p>
            <a:r>
              <a:rPr lang="en-US" dirty="0"/>
              <a:t>If the variances of the two groups do not equal, we will need to use the two-sample t-test (when </a:t>
            </a:r>
            <a:r>
              <a:rPr lang="el-GR" dirty="0"/>
              <a:t>σ</a:t>
            </a:r>
            <a:r>
              <a:rPr lang="en-US" baseline="-25000" dirty="0"/>
              <a:t>1</a:t>
            </a:r>
            <a:r>
              <a:rPr lang="en-US" dirty="0"/>
              <a:t> ≠ </a:t>
            </a:r>
            <a:r>
              <a:rPr lang="el-GR" dirty="0"/>
              <a:t>σ</a:t>
            </a:r>
            <a:r>
              <a:rPr lang="en-US" baseline="-25000" dirty="0"/>
              <a:t>2</a:t>
            </a:r>
            <a:r>
              <a:rPr lang="en-US" dirty="0"/>
              <a:t>) to compare the means of the two groups.</a:t>
            </a:r>
          </a:p>
          <a:p>
            <a:pPr lvl="1"/>
            <a:r>
              <a:rPr lang="en-US" dirty="0"/>
              <a:t>In the window of “2-Sample (Test and Confidence Interval),” uncheck the box next to “Assume equal variances” and run the 2-sample t-test again.</a:t>
            </a:r>
          </a:p>
          <a:p>
            <a:endParaRPr lang="en-US" dirty="0"/>
          </a:p>
          <a:p>
            <a:endParaRPr lang="en-US" dirty="0"/>
          </a:p>
          <a:p>
            <a:endParaRPr lang="en-US" dirty="0"/>
          </a:p>
          <a:p>
            <a:endParaRPr lang="en-US" dirty="0"/>
          </a:p>
          <a:p>
            <a:endParaRPr lang="en-US" dirty="0"/>
          </a:p>
          <a:p>
            <a:endParaRPr lang="en-US" dirty="0"/>
          </a:p>
          <a:p>
            <a:r>
              <a:rPr lang="en-US" dirty="0"/>
              <a:t>Since the p-value of the t-test (assuming unequal variance) is 0.666, greater than the alpha level (0.05), we fail to reject the null hypothesis and we claim that the means of two groups are equal.</a:t>
            </a:r>
          </a:p>
          <a:p>
            <a:endParaRPr lang="en-US" dirty="0"/>
          </a:p>
        </p:txBody>
      </p:sp>
      <p:pic>
        <p:nvPicPr>
          <p:cNvPr id="15" name="Two Sample t Test MTB_22.png"/>
          <p:cNvPicPr>
            <a:picLocks noChangeAspect="1"/>
          </p:cNvPicPr>
          <p:nvPr/>
        </p:nvPicPr>
        <p:blipFill rotWithShape="1">
          <a:blip r:embed="rId4" cstate="print">
            <a:extLst>
              <a:ext uri="{28A0092B-C50C-407E-A947-70E740481C1C}">
                <a14:useLocalDpi xmlns:a14="http://schemas.microsoft.com/office/drawing/2010/main" val="0"/>
              </a:ext>
            </a:extLst>
          </a:blip>
          <a:srcRect l="1822" t="2631" r="2082" b="1672"/>
          <a:stretch>
            <a:fillRect/>
          </a:stretch>
        </p:blipFill>
        <p:spPr bwMode="auto">
          <a:xfrm>
            <a:off x="7086600" y="1295400"/>
            <a:ext cx="3870960" cy="4961704"/>
          </a:xfrm>
          <a:prstGeom prst="rect">
            <a:avLst/>
          </a:prstGeom>
          <a:ln>
            <a:solidFill>
              <a:schemeClr val="accent1"/>
            </a:solidFill>
          </a:ln>
          <a:extLst>
            <a:ext uri="{53640926-AAD7-44D8-BBD7-CCE9431645EC}">
              <a14:shadowObscured xmlns:a14="http://schemas.microsoft.com/office/drawing/2010/main"/>
            </a:ext>
          </a:extLst>
        </p:spPr>
      </p:pic>
      <p:sp>
        <p:nvSpPr>
          <p:cNvPr id="18" name="Right Arrow 16"/>
          <p:cNvSpPr/>
          <p:nvPr/>
        </p:nvSpPr>
        <p:spPr>
          <a:xfrm>
            <a:off x="5943172" y="3886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5"/>
          <a:stretch>
            <a:fillRect/>
          </a:stretch>
        </p:blipFill>
        <p:spPr>
          <a:xfrm>
            <a:off x="2286855" y="3194781"/>
            <a:ext cx="3046289" cy="1992438"/>
          </a:xfrm>
          <a:prstGeom prst="rect">
            <a:avLst/>
          </a:prstGeom>
        </p:spPr>
      </p:pic>
      <p:sp>
        <p:nvSpPr>
          <p:cNvPr id="10" name="Date Placeholder 9">
            <a:extLst>
              <a:ext uri="{FF2B5EF4-FFF2-40B4-BE49-F238E27FC236}">
                <a16:creationId xmlns:a16="http://schemas.microsoft.com/office/drawing/2014/main" id="{07A4969E-6067-458F-8834-93BE5341B85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FB871ED-6A7C-488D-A857-009D56A4A07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542F134-A4CB-4FE9-9351-0440E9EA9718}"/>
              </a:ext>
            </a:extLst>
          </p:cNvPr>
          <p:cNvSpPr>
            <a:spLocks noGrp="1"/>
          </p:cNvSpPr>
          <p:nvPr>
            <p:ph type="sldNum" sz="quarter" idx="4"/>
          </p:nvPr>
        </p:nvSpPr>
        <p:spPr/>
        <p:txBody>
          <a:bodyPr/>
          <a:lstStyle/>
          <a:p>
            <a:fld id="{28B83BC3-069B-46AF-A4E6-C99928E1A4FA}" type="slidenum">
              <a:rPr lang="en-US" smtClean="0"/>
              <a:pPr/>
              <a:t>673</a:t>
            </a:fld>
            <a:endParaRPr lang="en-US" dirty="0"/>
          </a:p>
        </p:txBody>
      </p:sp>
    </p:spTree>
    <p:custDataLst>
      <p:tags r:id="rId1"/>
    </p:custDataLst>
    <p:extLst>
      <p:ext uri="{BB962C8B-B14F-4D97-AF65-F5344CB8AC3E}">
        <p14:creationId xmlns:p14="http://schemas.microsoft.com/office/powerpoint/2010/main" val="1499629863"/>
      </p:ext>
    </p:extLst>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Paired T-Test</a:t>
            </a:r>
          </a:p>
        </p:txBody>
      </p:sp>
      <p:sp>
        <p:nvSpPr>
          <p:cNvPr id="3" name="Content Placeholder 2"/>
          <p:cNvSpPr>
            <a:spLocks noGrp="1"/>
          </p:cNvSpPr>
          <p:nvPr>
            <p:ph idx="1"/>
          </p:nvPr>
        </p:nvSpPr>
        <p:spPr/>
        <p:txBody>
          <a:bodyPr>
            <a:normAutofit/>
          </a:bodyPr>
          <a:lstStyle/>
          <a:p>
            <a:pPr marL="114300" indent="0">
              <a:buNone/>
            </a:pPr>
            <a:r>
              <a:rPr lang="en-US" i="1" dirty="0"/>
              <a:t>Case study: </a:t>
            </a:r>
          </a:p>
          <a:p>
            <a:r>
              <a:rPr lang="en-US" dirty="0"/>
              <a:t>We are interested to know whether the average salaries ($1000/yr.) of male and female professors at the same university are the same.</a:t>
            </a:r>
          </a:p>
          <a:p>
            <a:pPr lvl="1"/>
            <a:r>
              <a:rPr lang="en-US" dirty="0"/>
              <a:t>Data File: “Paired T-Test” tab in “Sample Data.xlsx”</a:t>
            </a:r>
          </a:p>
          <a:p>
            <a:pPr lvl="1"/>
            <a:r>
              <a:rPr lang="en-US" dirty="0"/>
              <a:t>The data were randomly collected from 22 universities. For each university, the salaries of a male and female professors were randomly selected. </a:t>
            </a:r>
          </a:p>
          <a:p>
            <a:endParaRPr lang="en-US" sz="2000" dirty="0"/>
          </a:p>
          <a:p>
            <a:r>
              <a:rPr lang="en-US" dirty="0"/>
              <a:t>Null Hypothesis (H</a:t>
            </a:r>
            <a:r>
              <a:rPr lang="en-US" baseline="-25000" dirty="0"/>
              <a:t>0</a:t>
            </a:r>
            <a:r>
              <a:rPr lang="en-US" dirty="0"/>
              <a:t>): </a:t>
            </a:r>
            <a:r>
              <a:rPr lang="el-GR" dirty="0"/>
              <a:t>μ</a:t>
            </a:r>
            <a:r>
              <a:rPr lang="en-US" baseline="-25000" dirty="0"/>
              <a:t>male</a:t>
            </a:r>
            <a:r>
              <a:rPr lang="en-US" dirty="0"/>
              <a:t> – </a:t>
            </a:r>
            <a:r>
              <a:rPr lang="el-GR" dirty="0"/>
              <a:t>μ</a:t>
            </a:r>
            <a:r>
              <a:rPr lang="en-US" baseline="-25000" dirty="0"/>
              <a:t>female </a:t>
            </a:r>
            <a:r>
              <a:rPr lang="en-US" dirty="0"/>
              <a:t>= 0</a:t>
            </a:r>
            <a:endParaRPr lang="en-US" baseline="-25000" dirty="0"/>
          </a:p>
          <a:p>
            <a:r>
              <a:rPr lang="en-US" dirty="0"/>
              <a:t>Alternative Hypothesis (H</a:t>
            </a:r>
            <a:r>
              <a:rPr lang="en-US" baseline="-25000" dirty="0"/>
              <a:t>a</a:t>
            </a:r>
            <a:r>
              <a:rPr lang="en-US" dirty="0"/>
              <a:t>): </a:t>
            </a:r>
            <a:r>
              <a:rPr lang="el-GR" dirty="0"/>
              <a:t>μ</a:t>
            </a:r>
            <a:r>
              <a:rPr lang="en-US" baseline="-25000" dirty="0"/>
              <a:t>male</a:t>
            </a:r>
            <a:r>
              <a:rPr lang="en-US" dirty="0"/>
              <a:t> – </a:t>
            </a:r>
            <a:r>
              <a:rPr lang="el-GR" dirty="0"/>
              <a:t>μ</a:t>
            </a:r>
            <a:r>
              <a:rPr lang="en-US" baseline="-25000" dirty="0"/>
              <a:t>female </a:t>
            </a:r>
            <a:r>
              <a:rPr lang="en-US" dirty="0"/>
              <a:t>≠ 0</a:t>
            </a:r>
          </a:p>
        </p:txBody>
      </p:sp>
      <p:sp>
        <p:nvSpPr>
          <p:cNvPr id="9" name="Date Placeholder 8">
            <a:extLst>
              <a:ext uri="{FF2B5EF4-FFF2-40B4-BE49-F238E27FC236}">
                <a16:creationId xmlns:a16="http://schemas.microsoft.com/office/drawing/2014/main" id="{968C6119-0F0E-4091-95F9-510AE5D85B0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A18B0AA-ED33-4C24-B6AA-70A5DF10491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6777199-BE15-47CD-9B7A-00E8319B5ADC}"/>
              </a:ext>
            </a:extLst>
          </p:cNvPr>
          <p:cNvSpPr>
            <a:spLocks noGrp="1"/>
          </p:cNvSpPr>
          <p:nvPr>
            <p:ph type="sldNum" sz="quarter" idx="4"/>
          </p:nvPr>
        </p:nvSpPr>
        <p:spPr/>
        <p:txBody>
          <a:bodyPr/>
          <a:lstStyle/>
          <a:p>
            <a:fld id="{28B83BC3-069B-46AF-A4E6-C99928E1A4FA}" type="slidenum">
              <a:rPr lang="en-US" smtClean="0"/>
              <a:pPr/>
              <a:t>674</a:t>
            </a:fld>
            <a:endParaRPr lang="en-US" dirty="0"/>
          </a:p>
        </p:txBody>
      </p:sp>
    </p:spTree>
    <p:custDataLst>
      <p:tags r:id="rId1"/>
    </p:custDataLst>
    <p:extLst>
      <p:ext uri="{BB962C8B-B14F-4D97-AF65-F5344CB8AC3E}">
        <p14:creationId xmlns:p14="http://schemas.microsoft.com/office/powerpoint/2010/main" val="663607052"/>
      </p:ext>
    </p:extLst>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lstStyle/>
          <a:p>
            <a:r>
              <a:rPr lang="en-US" dirty="0"/>
              <a:t>Step 1: Create a new column of the difference between the two data sets of interest and name it “Difference.”</a:t>
            </a:r>
            <a:br>
              <a:rPr lang="en-US" dirty="0"/>
            </a:br>
            <a:r>
              <a:rPr lang="en-US" sz="1600" i="1" dirty="0"/>
              <a:t>(Note: if your data already has a column for “Difference” with data in it, this step will not be necessary.)</a:t>
            </a:r>
            <a:endParaRPr lang="en-US" dirty="0"/>
          </a:p>
          <a:p>
            <a:pPr marL="1234440" lvl="2" indent="-457200">
              <a:buFont typeface="+mj-lt"/>
              <a:buAutoNum type="arabicParenR"/>
            </a:pPr>
            <a:r>
              <a:rPr lang="en-US" dirty="0"/>
              <a:t>Right click on the newly-generated column, “Difference.”</a:t>
            </a:r>
          </a:p>
          <a:p>
            <a:pPr marL="1234440" lvl="2" indent="-457200">
              <a:buFont typeface="+mj-lt"/>
              <a:buAutoNum type="arabicParenR"/>
            </a:pPr>
            <a:r>
              <a:rPr lang="en-US" dirty="0"/>
              <a:t>Select “Formulas” and then “Assign Formula to Column.”</a:t>
            </a:r>
          </a:p>
          <a:p>
            <a:pPr marL="1234440" lvl="2" indent="-457200">
              <a:buFont typeface="+mj-lt"/>
              <a:buAutoNum type="arabicParenR"/>
            </a:pPr>
            <a:r>
              <a:rPr lang="en-US" dirty="0"/>
              <a:t>A new window named “Assign Formula to C3 (Difference)” pops up.</a:t>
            </a:r>
          </a:p>
          <a:p>
            <a:pPr marL="1234440" lvl="2" indent="-457200">
              <a:buFont typeface="+mj-lt"/>
              <a:buAutoNum type="arabicParenR"/>
            </a:pPr>
            <a:r>
              <a:rPr lang="en-US" dirty="0"/>
              <a:t>Enter “ ‘MALES’-‘ FEMALES’ ” into the box right below “Expression.”</a:t>
            </a:r>
          </a:p>
          <a:p>
            <a:pPr marL="1234440" lvl="2" indent="-457200">
              <a:buFont typeface="+mj-lt"/>
              <a:buAutoNum type="arabicParenR"/>
            </a:pPr>
            <a:r>
              <a:rPr lang="en-US" dirty="0"/>
              <a:t>Click “OK.”</a:t>
            </a:r>
          </a:p>
          <a:p>
            <a:pPr marL="1234440" lvl="2" indent="-457200">
              <a:buFont typeface="+mj-lt"/>
              <a:buAutoNum type="arabicParenR"/>
            </a:pPr>
            <a:r>
              <a:rPr lang="en-US" dirty="0"/>
              <a:t>The values would appear in the column “Difference.”</a:t>
            </a:r>
          </a:p>
          <a:p>
            <a:pPr lvl="1"/>
            <a:endParaRPr lang="en-US" dirty="0"/>
          </a:p>
          <a:p>
            <a:pPr lvl="1"/>
            <a:endParaRPr lang="en-US" dirty="0"/>
          </a:p>
        </p:txBody>
      </p:sp>
      <p:sp>
        <p:nvSpPr>
          <p:cNvPr id="9" name="Date Placeholder 8">
            <a:extLst>
              <a:ext uri="{FF2B5EF4-FFF2-40B4-BE49-F238E27FC236}">
                <a16:creationId xmlns:a16="http://schemas.microsoft.com/office/drawing/2014/main" id="{F942F04F-0789-4390-B06A-6729A033145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945EB7C-5DEC-4620-B508-C7E3A90DE6A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65F5404-62B4-4E8F-9379-309F35A59FA2}"/>
              </a:ext>
            </a:extLst>
          </p:cNvPr>
          <p:cNvSpPr>
            <a:spLocks noGrp="1"/>
          </p:cNvSpPr>
          <p:nvPr>
            <p:ph type="sldNum" sz="quarter" idx="4"/>
          </p:nvPr>
        </p:nvSpPr>
        <p:spPr/>
        <p:txBody>
          <a:bodyPr/>
          <a:lstStyle/>
          <a:p>
            <a:fld id="{28B83BC3-069B-46AF-A4E6-C99928E1A4FA}" type="slidenum">
              <a:rPr lang="en-US" smtClean="0"/>
              <a:pPr/>
              <a:t>675</a:t>
            </a:fld>
            <a:endParaRPr lang="en-US" dirty="0"/>
          </a:p>
        </p:txBody>
      </p:sp>
    </p:spTree>
    <p:custDataLst>
      <p:tags r:id="rId1"/>
    </p:custDataLst>
    <p:extLst>
      <p:ext uri="{BB962C8B-B14F-4D97-AF65-F5344CB8AC3E}">
        <p14:creationId xmlns:p14="http://schemas.microsoft.com/office/powerpoint/2010/main" val="112324198"/>
      </p:ext>
    </p:extLst>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18" name="Paired t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8771" y="1237394"/>
            <a:ext cx="3733800" cy="5029222"/>
          </a:xfrm>
          <a:prstGeom prst="rect">
            <a:avLst/>
          </a:prstGeom>
          <a:ln>
            <a:solidFill>
              <a:schemeClr val="accent1"/>
            </a:solidFill>
          </a:ln>
        </p:spPr>
      </p:pic>
      <p:pic>
        <p:nvPicPr>
          <p:cNvPr id="3" name="Picture 2"/>
          <p:cNvPicPr>
            <a:picLocks noChangeAspect="1"/>
          </p:cNvPicPr>
          <p:nvPr/>
        </p:nvPicPr>
        <p:blipFill>
          <a:blip r:embed="rId5"/>
          <a:stretch>
            <a:fillRect/>
          </a:stretch>
        </p:blipFill>
        <p:spPr>
          <a:xfrm>
            <a:off x="641499" y="1600200"/>
            <a:ext cx="5715000" cy="4303610"/>
          </a:xfrm>
          <a:prstGeom prst="rect">
            <a:avLst/>
          </a:prstGeom>
        </p:spPr>
      </p:pic>
      <p:sp>
        <p:nvSpPr>
          <p:cNvPr id="20" name="Right Arrow 16"/>
          <p:cNvSpPr/>
          <p:nvPr/>
        </p:nvSpPr>
        <p:spPr>
          <a:xfrm>
            <a:off x="6182536" y="368466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5EC9ACA2-F5E5-4FDC-93A9-929BFC09EE8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9C3CE95-ACA4-41F5-8830-64EDA8977C0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255139-7031-4109-ACFC-736CC61D158B}"/>
              </a:ext>
            </a:extLst>
          </p:cNvPr>
          <p:cNvSpPr>
            <a:spLocks noGrp="1"/>
          </p:cNvSpPr>
          <p:nvPr>
            <p:ph type="sldNum" sz="quarter" idx="4"/>
          </p:nvPr>
        </p:nvSpPr>
        <p:spPr/>
        <p:txBody>
          <a:bodyPr/>
          <a:lstStyle/>
          <a:p>
            <a:fld id="{28B83BC3-069B-46AF-A4E6-C99928E1A4FA}" type="slidenum">
              <a:rPr lang="en-US" smtClean="0"/>
              <a:pPr/>
              <a:t>676</a:t>
            </a:fld>
            <a:endParaRPr lang="en-US" dirty="0"/>
          </a:p>
        </p:txBody>
      </p:sp>
    </p:spTree>
    <p:custDataLst>
      <p:tags r:id="rId1"/>
    </p:custDataLst>
    <p:extLst>
      <p:ext uri="{BB962C8B-B14F-4D97-AF65-F5344CB8AC3E}">
        <p14:creationId xmlns:p14="http://schemas.microsoft.com/office/powerpoint/2010/main" val="2803523977"/>
      </p:ext>
    </p:extLst>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2: Test whether the difference is normally distributed.</a:t>
            </a:r>
          </a:p>
          <a:p>
            <a:pPr marL="800100" lvl="1" indent="-342900"/>
            <a:r>
              <a:rPr lang="en-US" dirty="0"/>
              <a:t>Null Hypothesis (H</a:t>
            </a:r>
            <a:r>
              <a:rPr lang="en-US" baseline="-25000" dirty="0"/>
              <a:t>0</a:t>
            </a:r>
            <a:r>
              <a:rPr lang="en-US" dirty="0"/>
              <a:t>): The difference between two data sets is normally distributed.</a:t>
            </a:r>
          </a:p>
          <a:p>
            <a:pPr marL="800100" lvl="1" indent="-342900"/>
            <a:r>
              <a:rPr lang="en-US" dirty="0"/>
              <a:t>Alternative Hypothesis (H</a:t>
            </a:r>
            <a:r>
              <a:rPr lang="en-US" baseline="-25000" dirty="0"/>
              <a:t>a</a:t>
            </a:r>
            <a:r>
              <a:rPr lang="en-US" dirty="0"/>
              <a:t>): The difference between two data sets is not normally distributed.</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 </a:t>
            </a:r>
          </a:p>
          <a:p>
            <a:pPr marL="1234440" lvl="2" indent="-457200">
              <a:buFont typeface="+mj-lt"/>
              <a:buAutoNum type="arabicParenR"/>
            </a:pPr>
            <a:r>
              <a:rPr lang="en-US" dirty="0"/>
              <a:t>Select “Difference” as the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would appear in the new window.</a:t>
            </a:r>
          </a:p>
          <a:p>
            <a:endParaRPr lang="en-US" dirty="0"/>
          </a:p>
          <a:p>
            <a:endParaRPr lang="en-US" dirty="0"/>
          </a:p>
        </p:txBody>
      </p:sp>
      <p:sp>
        <p:nvSpPr>
          <p:cNvPr id="9" name="Date Placeholder 8">
            <a:extLst>
              <a:ext uri="{FF2B5EF4-FFF2-40B4-BE49-F238E27FC236}">
                <a16:creationId xmlns:a16="http://schemas.microsoft.com/office/drawing/2014/main" id="{2E971824-1E06-4439-A877-EE8333AB30A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22EBDD1-41D8-423E-A43E-3EC0045322D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DD4805A-4BAB-4D90-9021-AE176196A790}"/>
              </a:ext>
            </a:extLst>
          </p:cNvPr>
          <p:cNvSpPr>
            <a:spLocks noGrp="1"/>
          </p:cNvSpPr>
          <p:nvPr>
            <p:ph type="sldNum" sz="quarter" idx="4"/>
          </p:nvPr>
        </p:nvSpPr>
        <p:spPr/>
        <p:txBody>
          <a:bodyPr/>
          <a:lstStyle/>
          <a:p>
            <a:fld id="{28B83BC3-069B-46AF-A4E6-C99928E1A4FA}" type="slidenum">
              <a:rPr lang="en-US" smtClean="0"/>
              <a:pPr/>
              <a:t>677</a:t>
            </a:fld>
            <a:endParaRPr lang="en-US" dirty="0"/>
          </a:p>
        </p:txBody>
      </p:sp>
    </p:spTree>
    <p:custDataLst>
      <p:tags r:id="rId1"/>
    </p:custDataLst>
    <p:extLst>
      <p:ext uri="{BB962C8B-B14F-4D97-AF65-F5344CB8AC3E}">
        <p14:creationId xmlns:p14="http://schemas.microsoft.com/office/powerpoint/2010/main" val="318200976"/>
      </p:ext>
    </p:extLst>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4" name="Picture 3"/>
          <p:cNvPicPr>
            <a:picLocks noChangeAspect="1"/>
          </p:cNvPicPr>
          <p:nvPr/>
        </p:nvPicPr>
        <p:blipFill>
          <a:blip r:embed="rId4"/>
          <a:stretch>
            <a:fillRect/>
          </a:stretch>
        </p:blipFill>
        <p:spPr>
          <a:xfrm>
            <a:off x="1955800" y="1151868"/>
            <a:ext cx="7467600" cy="5391407"/>
          </a:xfrm>
          <a:prstGeom prst="rect">
            <a:avLst/>
          </a:prstGeom>
        </p:spPr>
      </p:pic>
      <p:sp>
        <p:nvSpPr>
          <p:cNvPr id="9" name="Date Placeholder 8">
            <a:extLst>
              <a:ext uri="{FF2B5EF4-FFF2-40B4-BE49-F238E27FC236}">
                <a16:creationId xmlns:a16="http://schemas.microsoft.com/office/drawing/2014/main" id="{841E1C58-45EB-45A1-BC6C-7A0DDA2B893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E10B0B6-54B4-4B5A-A999-BCA581DB8E9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A0D0826-0A8C-4136-A9CD-60BD65427149}"/>
              </a:ext>
            </a:extLst>
          </p:cNvPr>
          <p:cNvSpPr>
            <a:spLocks noGrp="1"/>
          </p:cNvSpPr>
          <p:nvPr>
            <p:ph type="sldNum" sz="quarter" idx="4"/>
          </p:nvPr>
        </p:nvSpPr>
        <p:spPr/>
        <p:txBody>
          <a:bodyPr/>
          <a:lstStyle/>
          <a:p>
            <a:fld id="{28B83BC3-069B-46AF-A4E6-C99928E1A4FA}" type="slidenum">
              <a:rPr lang="en-US" smtClean="0"/>
              <a:pPr/>
              <a:t>678</a:t>
            </a:fld>
            <a:endParaRPr lang="en-US" dirty="0"/>
          </a:p>
        </p:txBody>
      </p:sp>
    </p:spTree>
    <p:custDataLst>
      <p:tags r:id="rId1"/>
    </p:custDataLst>
    <p:extLst>
      <p:ext uri="{BB962C8B-B14F-4D97-AF65-F5344CB8AC3E}">
        <p14:creationId xmlns:p14="http://schemas.microsoft.com/office/powerpoint/2010/main" val="3915828043"/>
      </p:ext>
    </p:extLst>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4267200" cy="5486400"/>
          </a:xfrm>
        </p:spPr>
        <p:txBody>
          <a:bodyPr>
            <a:normAutofit/>
          </a:bodyPr>
          <a:lstStyle/>
          <a:p>
            <a:r>
              <a:rPr lang="en-US" dirty="0"/>
              <a:t>The p-value of the normality test is 0.287, greater than the alpha level (0.05), so we fail to reject the null hypothesis and we claim that the difference is normally distributed.</a:t>
            </a:r>
          </a:p>
          <a:p>
            <a:endParaRPr lang="en-US" dirty="0"/>
          </a:p>
          <a:p>
            <a:r>
              <a:rPr lang="en-US" dirty="0"/>
              <a:t>When the difference is not normally distributed, we need other hypothesis testing methods.</a:t>
            </a:r>
          </a:p>
        </p:txBody>
      </p:sp>
      <p:pic>
        <p:nvPicPr>
          <p:cNvPr id="4" name="Picture 3"/>
          <p:cNvPicPr>
            <a:picLocks noChangeAspect="1"/>
          </p:cNvPicPr>
          <p:nvPr/>
        </p:nvPicPr>
        <p:blipFill>
          <a:blip r:embed="rId4"/>
          <a:stretch>
            <a:fillRect/>
          </a:stretch>
        </p:blipFill>
        <p:spPr>
          <a:xfrm>
            <a:off x="4811336" y="1168400"/>
            <a:ext cx="6233256" cy="4470400"/>
          </a:xfrm>
          <a:prstGeom prst="rect">
            <a:avLst/>
          </a:prstGeom>
        </p:spPr>
      </p:pic>
      <p:sp>
        <p:nvSpPr>
          <p:cNvPr id="10" name="Date Placeholder 9">
            <a:extLst>
              <a:ext uri="{FF2B5EF4-FFF2-40B4-BE49-F238E27FC236}">
                <a16:creationId xmlns:a16="http://schemas.microsoft.com/office/drawing/2014/main" id="{33568E3F-14EA-4F07-960E-8F6A8550579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93CEFE2-456F-4A9D-A966-70EE7D2DD2F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CF6169C-0B0E-4352-B0A8-002BFB066DDB}"/>
              </a:ext>
            </a:extLst>
          </p:cNvPr>
          <p:cNvSpPr>
            <a:spLocks noGrp="1"/>
          </p:cNvSpPr>
          <p:nvPr>
            <p:ph type="sldNum" sz="quarter" idx="4"/>
          </p:nvPr>
        </p:nvSpPr>
        <p:spPr/>
        <p:txBody>
          <a:bodyPr/>
          <a:lstStyle/>
          <a:p>
            <a:fld id="{28B83BC3-069B-46AF-A4E6-C99928E1A4FA}" type="slidenum">
              <a:rPr lang="en-US" smtClean="0"/>
              <a:pPr/>
              <a:t>679</a:t>
            </a:fld>
            <a:endParaRPr lang="en-US" dirty="0"/>
          </a:p>
        </p:txBody>
      </p:sp>
    </p:spTree>
    <p:custDataLst>
      <p:tags r:id="rId1"/>
    </p:custDataLst>
    <p:extLst>
      <p:ext uri="{BB962C8B-B14F-4D97-AF65-F5344CB8AC3E}">
        <p14:creationId xmlns:p14="http://schemas.microsoft.com/office/powerpoint/2010/main" val="129528783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a:xfrm>
            <a:off x="381000" y="1143000"/>
            <a:ext cx="10769600" cy="5486400"/>
          </a:xfrm>
        </p:spPr>
        <p:txBody>
          <a:bodyPr/>
          <a:lstStyle/>
          <a:p>
            <a:r>
              <a:rPr lang="en-US" dirty="0"/>
              <a:t>Step 2: Define and sort the process steps with the flow.</a:t>
            </a:r>
          </a:p>
          <a:p>
            <a:pPr marL="114300" indent="0">
              <a:buNone/>
            </a:pPr>
            <a:endParaRPr lang="en-US" dirty="0"/>
          </a:p>
          <a:p>
            <a:pPr lvl="1"/>
            <a:r>
              <a:rPr lang="en-US" dirty="0"/>
              <a:t>Consult with process owners and SMEs or observe the process in action to understand how the process is actually performed.</a:t>
            </a:r>
          </a:p>
          <a:p>
            <a:pPr marL="411480" lvl="1" indent="0">
              <a:buNone/>
            </a:pPr>
            <a:endParaRPr lang="en-US" dirty="0"/>
          </a:p>
          <a:p>
            <a:pPr lvl="1"/>
            <a:r>
              <a:rPr lang="en-US" dirty="0"/>
              <a:t>Record the process steps and sort them according to the order of their occurrence.</a:t>
            </a:r>
          </a:p>
          <a:p>
            <a:pPr lvl="1"/>
            <a:endParaRPr lang="en-US" dirty="0"/>
          </a:p>
        </p:txBody>
      </p:sp>
      <p:sp>
        <p:nvSpPr>
          <p:cNvPr id="6" name="Date Placeholder 5">
            <a:extLst>
              <a:ext uri="{FF2B5EF4-FFF2-40B4-BE49-F238E27FC236}">
                <a16:creationId xmlns:a16="http://schemas.microsoft.com/office/drawing/2014/main" id="{DA882036-9690-447C-989F-BF0DA86821A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A32AE25-B17C-45FF-8A4B-0C2CF51CBC6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0C86862-FC96-4646-8494-9A5C480E5D33}"/>
              </a:ext>
            </a:extLst>
          </p:cNvPr>
          <p:cNvSpPr>
            <a:spLocks noGrp="1"/>
          </p:cNvSpPr>
          <p:nvPr>
            <p:ph type="sldNum" sz="quarter" idx="4"/>
          </p:nvPr>
        </p:nvSpPr>
        <p:spPr/>
        <p:txBody>
          <a:bodyPr/>
          <a:lstStyle/>
          <a:p>
            <a:fld id="{28B83BC3-069B-46AF-A4E6-C99928E1A4FA}" type="slidenum">
              <a:rPr lang="en-US" smtClean="0"/>
              <a:pPr/>
              <a:t>68</a:t>
            </a:fld>
            <a:endParaRPr lang="en-US" dirty="0"/>
          </a:p>
        </p:txBody>
      </p:sp>
    </p:spTree>
    <p:custDataLst>
      <p:tags r:id="rId1"/>
    </p:custDataLst>
    <p:extLst>
      <p:ext uri="{BB962C8B-B14F-4D97-AF65-F5344CB8AC3E}">
        <p14:creationId xmlns:p14="http://schemas.microsoft.com/office/powerpoint/2010/main" val="375178491"/>
      </p:ext>
    </p:extLst>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p:txBody>
          <a:bodyPr>
            <a:normAutofit/>
          </a:bodyPr>
          <a:lstStyle/>
          <a:p>
            <a:r>
              <a:rPr lang="en-US" dirty="0"/>
              <a:t>Step 3: Run the paired t-test to compare the means of two dependent data sets.</a:t>
            </a:r>
          </a:p>
          <a:p>
            <a:pPr marL="1234440" lvl="2" indent="-457200">
              <a:buFont typeface="+mj-lt"/>
              <a:buAutoNum type="arabicParenR"/>
            </a:pPr>
            <a:r>
              <a:rPr lang="en-US" dirty="0"/>
              <a:t>Click Stat → Basic Statistics → Paired t.</a:t>
            </a:r>
          </a:p>
          <a:p>
            <a:pPr marL="1234440" lvl="2" indent="-457200">
              <a:buFont typeface="+mj-lt"/>
              <a:buAutoNum type="arabicParenR"/>
            </a:pPr>
            <a:r>
              <a:rPr lang="en-US" dirty="0"/>
              <a:t>A new window named “Paired t (Test and Confidence Interval)” pops up.</a:t>
            </a:r>
          </a:p>
          <a:p>
            <a:pPr marL="1234440" lvl="2" indent="-457200">
              <a:buFont typeface="+mj-lt"/>
              <a:buAutoNum type="arabicParenR"/>
            </a:pPr>
            <a:r>
              <a:rPr lang="en-US" dirty="0"/>
              <a:t>Click in the blank box right next to “First Sample” and the three columns names appear in the list box on the left.</a:t>
            </a:r>
          </a:p>
          <a:p>
            <a:pPr marL="1234440" lvl="2" indent="-457200">
              <a:buFont typeface="+mj-lt"/>
              <a:buAutoNum type="arabicParenR"/>
            </a:pPr>
            <a:r>
              <a:rPr lang="en-US" dirty="0"/>
              <a:t>Select “MALES” as “First Sample.”</a:t>
            </a:r>
          </a:p>
          <a:p>
            <a:pPr marL="1234440" lvl="2" indent="-457200">
              <a:buFont typeface="+mj-lt"/>
              <a:buAutoNum type="arabicParenR"/>
            </a:pPr>
            <a:r>
              <a:rPr lang="en-US" dirty="0"/>
              <a:t>Select “FEMALES” as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paired t-test results appears in the session window.</a:t>
            </a:r>
          </a:p>
        </p:txBody>
      </p:sp>
      <p:sp>
        <p:nvSpPr>
          <p:cNvPr id="9" name="Date Placeholder 8">
            <a:extLst>
              <a:ext uri="{FF2B5EF4-FFF2-40B4-BE49-F238E27FC236}">
                <a16:creationId xmlns:a16="http://schemas.microsoft.com/office/drawing/2014/main" id="{5A4FAD74-8E67-4698-AEE7-02FBB28AA57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84B42D-94FD-444E-9F9C-B67D07EAB53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0B2F960-D62A-40AE-B8E9-0FDF68F12F47}"/>
              </a:ext>
            </a:extLst>
          </p:cNvPr>
          <p:cNvSpPr>
            <a:spLocks noGrp="1"/>
          </p:cNvSpPr>
          <p:nvPr>
            <p:ph type="sldNum" sz="quarter" idx="4"/>
          </p:nvPr>
        </p:nvSpPr>
        <p:spPr/>
        <p:txBody>
          <a:bodyPr/>
          <a:lstStyle/>
          <a:p>
            <a:fld id="{28B83BC3-069B-46AF-A4E6-C99928E1A4FA}" type="slidenum">
              <a:rPr lang="en-US" smtClean="0"/>
              <a:pPr/>
              <a:t>680</a:t>
            </a:fld>
            <a:endParaRPr lang="en-US" dirty="0"/>
          </a:p>
        </p:txBody>
      </p:sp>
    </p:spTree>
    <p:custDataLst>
      <p:tags r:id="rId1"/>
    </p:custDataLst>
    <p:extLst>
      <p:ext uri="{BB962C8B-B14F-4D97-AF65-F5344CB8AC3E}">
        <p14:creationId xmlns:p14="http://schemas.microsoft.com/office/powerpoint/2010/main" val="838806358"/>
      </p:ext>
    </p:extLst>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pic>
        <p:nvPicPr>
          <p:cNvPr id="3" name="Picture 2"/>
          <p:cNvPicPr>
            <a:picLocks noChangeAspect="1"/>
          </p:cNvPicPr>
          <p:nvPr/>
        </p:nvPicPr>
        <p:blipFill>
          <a:blip r:embed="rId4"/>
          <a:stretch>
            <a:fillRect/>
          </a:stretch>
        </p:blipFill>
        <p:spPr>
          <a:xfrm>
            <a:off x="2448664" y="1146556"/>
            <a:ext cx="6481871" cy="5450665"/>
          </a:xfrm>
          <a:prstGeom prst="rect">
            <a:avLst/>
          </a:prstGeom>
        </p:spPr>
      </p:pic>
      <p:sp>
        <p:nvSpPr>
          <p:cNvPr id="9" name="Date Placeholder 8">
            <a:extLst>
              <a:ext uri="{FF2B5EF4-FFF2-40B4-BE49-F238E27FC236}">
                <a16:creationId xmlns:a16="http://schemas.microsoft.com/office/drawing/2014/main" id="{316795DD-DB4A-4B91-91D2-42EC0377254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585A65D-4076-4D08-92F7-2CBCFC707B2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39B295E-7E00-4B89-B1EA-00E5018326F0}"/>
              </a:ext>
            </a:extLst>
          </p:cNvPr>
          <p:cNvSpPr>
            <a:spLocks noGrp="1"/>
          </p:cNvSpPr>
          <p:nvPr>
            <p:ph type="sldNum" sz="quarter" idx="4"/>
          </p:nvPr>
        </p:nvSpPr>
        <p:spPr/>
        <p:txBody>
          <a:bodyPr/>
          <a:lstStyle/>
          <a:p>
            <a:fld id="{28B83BC3-069B-46AF-A4E6-C99928E1A4FA}" type="slidenum">
              <a:rPr lang="en-US" smtClean="0"/>
              <a:pPr/>
              <a:t>681</a:t>
            </a:fld>
            <a:endParaRPr lang="en-US" dirty="0"/>
          </a:p>
        </p:txBody>
      </p:sp>
    </p:spTree>
    <p:custDataLst>
      <p:tags r:id="rId1"/>
    </p:custDataLst>
    <p:extLst>
      <p:ext uri="{BB962C8B-B14F-4D97-AF65-F5344CB8AC3E}">
        <p14:creationId xmlns:p14="http://schemas.microsoft.com/office/powerpoint/2010/main" val="427834043"/>
      </p:ext>
    </p:extLst>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Paired T-Test</a:t>
            </a:r>
          </a:p>
        </p:txBody>
      </p:sp>
      <p:sp>
        <p:nvSpPr>
          <p:cNvPr id="3" name="Content Placeholder 2"/>
          <p:cNvSpPr>
            <a:spLocks noGrp="1"/>
          </p:cNvSpPr>
          <p:nvPr>
            <p:ph idx="1"/>
          </p:nvPr>
        </p:nvSpPr>
        <p:spPr>
          <a:xfrm>
            <a:off x="609600" y="1143000"/>
            <a:ext cx="5181600" cy="5486400"/>
          </a:xfrm>
        </p:spPr>
        <p:txBody>
          <a:bodyPr>
            <a:normAutofit/>
          </a:bodyPr>
          <a:lstStyle/>
          <a:p>
            <a:r>
              <a:rPr lang="en-US" sz="2200" dirty="0"/>
              <a:t>The p-value of the paired t-test is 0.213, greater than the alpha level (0.05), so we fail to reject the null hypothesis and we claim that there is no statistically significant difference between the salaries of male and those of female professors.</a:t>
            </a:r>
          </a:p>
        </p:txBody>
      </p:sp>
      <p:pic>
        <p:nvPicPr>
          <p:cNvPr id="13" name="Paired t Test MTB_13.png"/>
          <p:cNvPicPr>
            <a:picLocks noChangeAspect="1"/>
          </p:cNvPicPr>
          <p:nvPr/>
        </p:nvPicPr>
        <p:blipFill rotWithShape="1">
          <a:blip r:embed="rId4" cstate="print">
            <a:extLst>
              <a:ext uri="{28A0092B-C50C-407E-A947-70E740481C1C}">
                <a14:useLocalDpi xmlns:a14="http://schemas.microsoft.com/office/drawing/2010/main" val="0"/>
              </a:ext>
            </a:extLst>
          </a:blip>
          <a:srcRect l="1823" t="1269" r="2338" b="2598"/>
          <a:stretch>
            <a:fillRect/>
          </a:stretch>
        </p:blipFill>
        <p:spPr bwMode="auto">
          <a:xfrm>
            <a:off x="5943600" y="1143000"/>
            <a:ext cx="4165599" cy="5138933"/>
          </a:xfrm>
          <a:prstGeom prst="rect">
            <a:avLst/>
          </a:prstGeom>
          <a:ln>
            <a:solidFill>
              <a:schemeClr val="accent1"/>
            </a:solidFill>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D8E6655B-B65C-468A-BF21-E8C1F4BA398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C895B3C-7C83-4BA6-B635-AC329D5FDD3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41635EE-4D33-4ADC-B22D-C8A0E9E1898A}"/>
              </a:ext>
            </a:extLst>
          </p:cNvPr>
          <p:cNvSpPr>
            <a:spLocks noGrp="1"/>
          </p:cNvSpPr>
          <p:nvPr>
            <p:ph type="sldNum" sz="quarter" idx="4"/>
          </p:nvPr>
        </p:nvSpPr>
        <p:spPr/>
        <p:txBody>
          <a:bodyPr/>
          <a:lstStyle/>
          <a:p>
            <a:fld id="{28B83BC3-069B-46AF-A4E6-C99928E1A4FA}" type="slidenum">
              <a:rPr lang="en-US" smtClean="0"/>
              <a:pPr/>
              <a:t>682</a:t>
            </a:fld>
            <a:endParaRPr lang="en-US" dirty="0"/>
          </a:p>
        </p:txBody>
      </p:sp>
    </p:spTree>
    <p:custDataLst>
      <p:tags r:id="rId1"/>
    </p:custDataLst>
    <p:extLst>
      <p:ext uri="{BB962C8B-B14F-4D97-AF65-F5344CB8AC3E}">
        <p14:creationId xmlns:p14="http://schemas.microsoft.com/office/powerpoint/2010/main" val="1304308680"/>
      </p:ext>
    </p:extLst>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3.4.2 One Sample Variance</a:t>
            </a:r>
          </a:p>
        </p:txBody>
      </p:sp>
      <p:sp>
        <p:nvSpPr>
          <p:cNvPr id="8" name="Date Placeholder 7">
            <a:extLst>
              <a:ext uri="{FF2B5EF4-FFF2-40B4-BE49-F238E27FC236}">
                <a16:creationId xmlns:a16="http://schemas.microsoft.com/office/drawing/2014/main" id="{64BCA8D9-9ECB-4E20-839A-4E0CF188DA8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EA22174-BE90-4D6D-8D62-BA430015F8F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F296F96-1227-4B7C-9BD0-DAA9847176F8}"/>
              </a:ext>
            </a:extLst>
          </p:cNvPr>
          <p:cNvSpPr>
            <a:spLocks noGrp="1"/>
          </p:cNvSpPr>
          <p:nvPr>
            <p:ph type="sldNum" sz="quarter" idx="4"/>
          </p:nvPr>
        </p:nvSpPr>
        <p:spPr/>
        <p:txBody>
          <a:bodyPr/>
          <a:lstStyle/>
          <a:p>
            <a:fld id="{28B83BC3-069B-46AF-A4E6-C99928E1A4FA}" type="slidenum">
              <a:rPr lang="en-US" smtClean="0"/>
              <a:pPr/>
              <a:t>683</a:t>
            </a:fld>
            <a:endParaRPr lang="en-US" dirty="0"/>
          </a:p>
        </p:txBody>
      </p:sp>
    </p:spTree>
    <p:custDataLst>
      <p:tags r:id="rId1"/>
    </p:custDataLst>
    <p:extLst>
      <p:ext uri="{BB962C8B-B14F-4D97-AF65-F5344CB8AC3E}">
        <p14:creationId xmlns:p14="http://schemas.microsoft.com/office/powerpoint/2010/main" val="2541427548"/>
      </p:ext>
    </p:extLst>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One Sample Variance Test?</a:t>
            </a:r>
          </a:p>
        </p:txBody>
      </p:sp>
      <p:sp>
        <p:nvSpPr>
          <p:cNvPr id="3" name="Content Placeholder 2"/>
          <p:cNvSpPr>
            <a:spLocks noGrp="1"/>
          </p:cNvSpPr>
          <p:nvPr>
            <p:ph idx="1"/>
          </p:nvPr>
        </p:nvSpPr>
        <p:spPr/>
        <p:txBody>
          <a:bodyPr>
            <a:normAutofit/>
          </a:bodyPr>
          <a:lstStyle/>
          <a:p>
            <a:r>
              <a:rPr lang="en-US" b="1" dirty="0"/>
              <a:t>One sample variance test </a:t>
            </a:r>
            <a:r>
              <a:rPr lang="en-US" dirty="0"/>
              <a:t>is a hypothesis testing method to study whether there is a statistically significant difference between a population variance and a specified value.</a:t>
            </a:r>
          </a:p>
          <a:p>
            <a:pPr lvl="1"/>
            <a:endParaRPr lang="en-US" dirty="0"/>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pPr marL="411480" lvl="1" indent="0">
              <a:buNone/>
            </a:pPr>
            <a:endParaRPr lang="it-IT" dirty="0"/>
          </a:p>
          <a:p>
            <a:pPr marL="411480" lvl="1" indent="0">
              <a:buNone/>
            </a:pPr>
            <a:endParaRPr lang="en-US" dirty="0"/>
          </a:p>
          <a:p>
            <a:pPr marL="411480" lvl="1" indent="0">
              <a:buNone/>
            </a:pPr>
            <a:r>
              <a:rPr lang="en-US" dirty="0"/>
              <a:t>where </a:t>
            </a:r>
            <a:r>
              <a:rPr lang="el-GR" dirty="0"/>
              <a:t>σ</a:t>
            </a:r>
            <a:r>
              <a:rPr lang="en-US" baseline="30000" dirty="0"/>
              <a:t>2</a:t>
            </a:r>
            <a:r>
              <a:rPr lang="en-US" dirty="0"/>
              <a:t> is the variance of a population of our interest and       is the specific value we want to compare against.</a:t>
            </a:r>
            <a:endParaRPr lang="en-US" b="1" baseline="-25000" dirty="0"/>
          </a:p>
          <a:p>
            <a:endParaRPr lang="en-US" dirty="0"/>
          </a:p>
        </p:txBody>
      </p:sp>
      <p:graphicFrame>
        <p:nvGraphicFramePr>
          <p:cNvPr id="187395" name="Object 3"/>
          <p:cNvGraphicFramePr>
            <a:graphicFrameLocks noChangeAspect="1"/>
          </p:cNvGraphicFramePr>
          <p:nvPr>
            <p:extLst>
              <p:ext uri="{D42A27DB-BD31-4B8C-83A1-F6EECF244321}">
                <p14:modId xmlns:p14="http://schemas.microsoft.com/office/powerpoint/2010/main" val="2274393735"/>
              </p:ext>
            </p:extLst>
          </p:nvPr>
        </p:nvGraphicFramePr>
        <p:xfrm>
          <a:off x="3917950" y="2667000"/>
          <a:ext cx="1187450" cy="528638"/>
        </p:xfrm>
        <a:graphic>
          <a:graphicData uri="http://schemas.openxmlformats.org/presentationml/2006/ole">
            <mc:AlternateContent xmlns:mc="http://schemas.openxmlformats.org/markup-compatibility/2006">
              <mc:Choice xmlns:v="urn:schemas-microsoft-com:vml" Requires="v">
                <p:oleObj name="Equation" r:id="rId4" imgW="571252" imgH="253890" progId="Equation.3">
                  <p:embed/>
                </p:oleObj>
              </mc:Choice>
              <mc:Fallback>
                <p:oleObj name="Equation" r:id="rId4" imgW="571252" imgH="253890" progId="Equation.3">
                  <p:embed/>
                  <p:pic>
                    <p:nvPicPr>
                      <p:cNvPr id="18739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50" y="26670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6" name="Object 4"/>
          <p:cNvGraphicFramePr>
            <a:graphicFrameLocks noChangeAspect="1"/>
          </p:cNvGraphicFramePr>
          <p:nvPr>
            <p:extLst>
              <p:ext uri="{D42A27DB-BD31-4B8C-83A1-F6EECF244321}">
                <p14:modId xmlns:p14="http://schemas.microsoft.com/office/powerpoint/2010/main" val="3047239855"/>
              </p:ext>
            </p:extLst>
          </p:nvPr>
        </p:nvGraphicFramePr>
        <p:xfrm>
          <a:off x="4756150" y="3083719"/>
          <a:ext cx="1187450" cy="528638"/>
        </p:xfrm>
        <a:graphic>
          <a:graphicData uri="http://schemas.openxmlformats.org/presentationml/2006/ole">
            <mc:AlternateContent xmlns:mc="http://schemas.openxmlformats.org/markup-compatibility/2006">
              <mc:Choice xmlns:v="urn:schemas-microsoft-com:vml" Requires="v">
                <p:oleObj name="Equation" r:id="rId6" imgW="571252" imgH="253890" progId="Equation.3">
                  <p:embed/>
                </p:oleObj>
              </mc:Choice>
              <mc:Fallback>
                <p:oleObj name="Equation" r:id="rId6" imgW="571252" imgH="253890" progId="Equation.3">
                  <p:embed/>
                  <p:pic>
                    <p:nvPicPr>
                      <p:cNvPr id="18739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6150" y="3083719"/>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7397" name="Object 5"/>
          <p:cNvGraphicFramePr>
            <a:graphicFrameLocks noChangeAspect="1"/>
          </p:cNvGraphicFramePr>
          <p:nvPr>
            <p:extLst>
              <p:ext uri="{D42A27DB-BD31-4B8C-83A1-F6EECF244321}">
                <p14:modId xmlns:p14="http://schemas.microsoft.com/office/powerpoint/2010/main" val="2941697830"/>
              </p:ext>
            </p:extLst>
          </p:nvPr>
        </p:nvGraphicFramePr>
        <p:xfrm>
          <a:off x="8382000" y="4208462"/>
          <a:ext cx="501650" cy="528638"/>
        </p:xfrm>
        <a:graphic>
          <a:graphicData uri="http://schemas.openxmlformats.org/presentationml/2006/ole">
            <mc:AlternateContent xmlns:mc="http://schemas.openxmlformats.org/markup-compatibility/2006">
              <mc:Choice xmlns:v="urn:schemas-microsoft-com:vml" Requires="v">
                <p:oleObj name="Equation" r:id="rId8" imgW="241195" imgH="253890" progId="Equation.3">
                  <p:embed/>
                </p:oleObj>
              </mc:Choice>
              <mc:Fallback>
                <p:oleObj name="Equation" r:id="rId8" imgW="241195" imgH="253890" progId="Equation.3">
                  <p:embed/>
                  <p:pic>
                    <p:nvPicPr>
                      <p:cNvPr id="18739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4208462"/>
                        <a:ext cx="501650" cy="528638"/>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B0C2F0CE-E3C9-4CD8-9565-C2A6D6A0AF9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C3BB28-9962-44A6-86CE-FFAE7A99690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6FA89F9-8567-48E8-ACEE-8534761C0085}"/>
              </a:ext>
            </a:extLst>
          </p:cNvPr>
          <p:cNvSpPr>
            <a:spLocks noGrp="1"/>
          </p:cNvSpPr>
          <p:nvPr>
            <p:ph type="sldNum" sz="quarter" idx="4"/>
          </p:nvPr>
        </p:nvSpPr>
        <p:spPr/>
        <p:txBody>
          <a:bodyPr/>
          <a:lstStyle/>
          <a:p>
            <a:fld id="{28B83BC3-069B-46AF-A4E6-C99928E1A4FA}" type="slidenum">
              <a:rPr lang="en-US" smtClean="0"/>
              <a:pPr/>
              <a:t>684</a:t>
            </a:fld>
            <a:endParaRPr lang="en-US" dirty="0"/>
          </a:p>
        </p:txBody>
      </p:sp>
    </p:spTree>
    <p:custDataLst>
      <p:tags r:id="rId1"/>
    </p:custDataLst>
    <p:extLst>
      <p:ext uri="{BB962C8B-B14F-4D97-AF65-F5344CB8AC3E}">
        <p14:creationId xmlns:p14="http://schemas.microsoft.com/office/powerpoint/2010/main" val="2884328448"/>
      </p:ext>
    </p:extLst>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A </a:t>
            </a:r>
            <a:r>
              <a:rPr lang="en-US" b="1" dirty="0"/>
              <a:t>chi-square test </a:t>
            </a:r>
            <a:r>
              <a:rPr lang="en-US" dirty="0"/>
              <a:t>is a statistical hypothesis test in which the test statistic follows a chi-square distribution when the null hypothesis is true.</a:t>
            </a:r>
          </a:p>
          <a:p>
            <a:endParaRPr lang="en-US" dirty="0"/>
          </a:p>
          <a:p>
            <a:r>
              <a:rPr lang="en-US" dirty="0"/>
              <a:t>A chi-square test can be used to test the equality between the variance of a normally distributed population and a specified value. </a:t>
            </a:r>
          </a:p>
        </p:txBody>
      </p:sp>
      <p:sp>
        <p:nvSpPr>
          <p:cNvPr id="9" name="Date Placeholder 8">
            <a:extLst>
              <a:ext uri="{FF2B5EF4-FFF2-40B4-BE49-F238E27FC236}">
                <a16:creationId xmlns:a16="http://schemas.microsoft.com/office/drawing/2014/main" id="{5CFFDAB6-52B1-48B0-AEF5-62F67E62AFD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5DD12B0-08B0-4F22-A1A0-32A8226A125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BB866F1-B83C-4097-98F9-75A873B41A40}"/>
              </a:ext>
            </a:extLst>
          </p:cNvPr>
          <p:cNvSpPr>
            <a:spLocks noGrp="1"/>
          </p:cNvSpPr>
          <p:nvPr>
            <p:ph type="sldNum" sz="quarter" idx="4"/>
          </p:nvPr>
        </p:nvSpPr>
        <p:spPr/>
        <p:txBody>
          <a:bodyPr/>
          <a:lstStyle/>
          <a:p>
            <a:fld id="{28B83BC3-069B-46AF-A4E6-C99928E1A4FA}" type="slidenum">
              <a:rPr lang="en-US" smtClean="0"/>
              <a:pPr/>
              <a:t>685</a:t>
            </a:fld>
            <a:endParaRPr lang="en-US" dirty="0"/>
          </a:p>
        </p:txBody>
      </p:sp>
    </p:spTree>
    <p:custDataLst>
      <p:tags r:id="rId1"/>
    </p:custDataLst>
    <p:extLst>
      <p:ext uri="{BB962C8B-B14F-4D97-AF65-F5344CB8AC3E}">
        <p14:creationId xmlns:p14="http://schemas.microsoft.com/office/powerpoint/2010/main" val="1548127163"/>
      </p:ext>
    </p:extLst>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p:txBody>
          <a:bodyPr>
            <a:normAutofit/>
          </a:bodyPr>
          <a:lstStyle/>
          <a:p>
            <a:r>
              <a:rPr lang="en-US" dirty="0"/>
              <a:t>Test Statistic</a:t>
            </a:r>
          </a:p>
          <a:p>
            <a:endParaRPr lang="en-US" sz="2800" dirty="0"/>
          </a:p>
          <a:p>
            <a:endParaRPr lang="en-US" sz="2800" dirty="0"/>
          </a:p>
          <a:p>
            <a:endParaRPr lang="en-US" sz="2800" dirty="0"/>
          </a:p>
          <a:p>
            <a:endParaRPr lang="en-US" sz="2800" dirty="0"/>
          </a:p>
          <a:p>
            <a:r>
              <a:rPr lang="en-US" dirty="0"/>
              <a:t>Critical Value</a:t>
            </a:r>
          </a:p>
          <a:p>
            <a:pPr lvl="1"/>
            <a:r>
              <a:rPr lang="en-US" sz="2400" dirty="0"/>
              <a:t> 	    is the χ</a:t>
            </a:r>
            <a:r>
              <a:rPr lang="en-US" sz="2400" baseline="30000" dirty="0"/>
              <a:t>2</a:t>
            </a:r>
            <a:r>
              <a:rPr lang="en-US" sz="2400" dirty="0"/>
              <a:t> value in a χ</a:t>
            </a:r>
            <a:r>
              <a:rPr lang="en-US" sz="2400" baseline="30000" dirty="0"/>
              <a:t>2 </a:t>
            </a:r>
            <a:r>
              <a:rPr lang="en-US" sz="2400" dirty="0"/>
              <a:t>distribution with the predetermined significance level </a:t>
            </a:r>
            <a:r>
              <a:rPr lang="el-GR" sz="2400" i="1" dirty="0"/>
              <a:t>α</a:t>
            </a:r>
            <a:r>
              <a:rPr lang="en-US" sz="2400" dirty="0"/>
              <a:t> and degrees of freedom (</a:t>
            </a:r>
            <a:r>
              <a:rPr lang="en-US" sz="2400" i="1" dirty="0"/>
              <a:t>n –</a:t>
            </a:r>
            <a:r>
              <a:rPr lang="en-US" sz="2400" dirty="0"/>
              <a:t> 1). </a:t>
            </a:r>
          </a:p>
          <a:p>
            <a:pPr lvl="1"/>
            <a:r>
              <a:rPr lang="en-US" sz="2400" dirty="0"/>
              <a:t> 	     values for a two-sided and a one-sided χ</a:t>
            </a:r>
            <a:r>
              <a:rPr lang="en-US" sz="2400" baseline="30000" dirty="0"/>
              <a:t>2</a:t>
            </a:r>
            <a:r>
              <a:rPr lang="en-US" sz="2400" dirty="0"/>
              <a:t>-test with the same significance level </a:t>
            </a:r>
            <a:r>
              <a:rPr lang="el-GR" sz="2400" i="1" dirty="0"/>
              <a:t>α</a:t>
            </a:r>
            <a:r>
              <a:rPr lang="en-US" sz="2400" dirty="0"/>
              <a:t> and degrees of freedom (</a:t>
            </a:r>
            <a:r>
              <a:rPr lang="en-US" sz="2400" i="1" dirty="0"/>
              <a:t>n</a:t>
            </a:r>
            <a:r>
              <a:rPr lang="en-US" sz="2400" dirty="0"/>
              <a:t> </a:t>
            </a:r>
            <a:r>
              <a:rPr lang="en-US" sz="2400" i="1" dirty="0"/>
              <a:t>–1) are different.</a:t>
            </a:r>
            <a:endParaRPr lang="en-US" sz="2400" dirty="0"/>
          </a:p>
          <a:p>
            <a:endParaRPr lang="en-US" sz="2800" dirty="0"/>
          </a:p>
          <a:p>
            <a:endParaRPr lang="en-US" sz="2800" dirty="0"/>
          </a:p>
        </p:txBody>
      </p:sp>
      <p:graphicFrame>
        <p:nvGraphicFramePr>
          <p:cNvPr id="186370" name="Object 2"/>
          <p:cNvGraphicFramePr>
            <a:graphicFrameLocks noChangeAspect="1"/>
          </p:cNvGraphicFramePr>
          <p:nvPr>
            <p:extLst>
              <p:ext uri="{D42A27DB-BD31-4B8C-83A1-F6EECF244321}">
                <p14:modId xmlns:p14="http://schemas.microsoft.com/office/powerpoint/2010/main" val="76420184"/>
              </p:ext>
            </p:extLst>
          </p:nvPr>
        </p:nvGraphicFramePr>
        <p:xfrm>
          <a:off x="2395539" y="1644650"/>
          <a:ext cx="1919287" cy="869950"/>
        </p:xfrm>
        <a:graphic>
          <a:graphicData uri="http://schemas.openxmlformats.org/presentationml/2006/ole">
            <mc:AlternateContent xmlns:mc="http://schemas.openxmlformats.org/markup-compatibility/2006">
              <mc:Choice xmlns:v="urn:schemas-microsoft-com:vml" Requires="v">
                <p:oleObj name="Equation" r:id="rId4" imgW="1040948" imgH="469696" progId="Equation.3">
                  <p:embed/>
                </p:oleObj>
              </mc:Choice>
              <mc:Fallback>
                <p:oleObj name="Equation" r:id="rId4" imgW="1040948" imgH="469696" progId="Equation.3">
                  <p:embed/>
                  <p:pic>
                    <p:nvPicPr>
                      <p:cNvPr id="18637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539" y="1644650"/>
                        <a:ext cx="1919287" cy="869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21666" y="2385536"/>
            <a:ext cx="813043" cy="369332"/>
          </a:xfrm>
          <a:prstGeom prst="rect">
            <a:avLst/>
          </a:prstGeom>
          <a:noFill/>
        </p:spPr>
        <p:txBody>
          <a:bodyPr wrap="none" rtlCol="0">
            <a:spAutoFit/>
          </a:bodyPr>
          <a:lstStyle/>
          <a:p>
            <a:pPr algn="ctr"/>
            <a:r>
              <a:rPr lang="en-US" dirty="0"/>
              <a:t>where</a:t>
            </a:r>
          </a:p>
        </p:txBody>
      </p:sp>
      <p:sp>
        <p:nvSpPr>
          <p:cNvPr id="7" name="TextBox 6"/>
          <p:cNvSpPr txBox="1"/>
          <p:nvPr/>
        </p:nvSpPr>
        <p:spPr>
          <a:xfrm>
            <a:off x="2438401" y="2743200"/>
            <a:ext cx="5617243" cy="369332"/>
          </a:xfrm>
          <a:prstGeom prst="rect">
            <a:avLst/>
          </a:prstGeom>
          <a:noFill/>
        </p:spPr>
        <p:txBody>
          <a:bodyPr wrap="none" rtlCol="0">
            <a:spAutoFit/>
          </a:bodyPr>
          <a:lstStyle/>
          <a:p>
            <a:r>
              <a:rPr lang="en-US" i="1" dirty="0"/>
              <a:t>s</a:t>
            </a:r>
            <a:r>
              <a:rPr lang="en-US" i="1" baseline="30000" dirty="0"/>
              <a:t>2</a:t>
            </a:r>
            <a:r>
              <a:rPr lang="en-US" dirty="0"/>
              <a:t> is the observed variance and </a:t>
            </a:r>
            <a:r>
              <a:rPr lang="en-US" i="1" dirty="0"/>
              <a:t>n</a:t>
            </a:r>
            <a:r>
              <a:rPr lang="en-US" dirty="0"/>
              <a:t> is the sample size. </a:t>
            </a:r>
          </a:p>
        </p:txBody>
      </p:sp>
      <p:grpSp>
        <p:nvGrpSpPr>
          <p:cNvPr id="10" name="Group 9"/>
          <p:cNvGrpSpPr/>
          <p:nvPr/>
        </p:nvGrpSpPr>
        <p:grpSpPr>
          <a:xfrm>
            <a:off x="2438400" y="3124200"/>
            <a:ext cx="4807142" cy="401053"/>
            <a:chOff x="914400" y="3124199"/>
            <a:chExt cx="4807142" cy="401053"/>
          </a:xfrm>
        </p:grpSpPr>
        <p:graphicFrame>
          <p:nvGraphicFramePr>
            <p:cNvPr id="8" name="Object 7"/>
            <p:cNvGraphicFramePr>
              <a:graphicFrameLocks noChangeAspect="1"/>
            </p:cNvGraphicFramePr>
            <p:nvPr>
              <p:extLst>
                <p:ext uri="{D42A27DB-BD31-4B8C-83A1-F6EECF244321}">
                  <p14:modId xmlns:p14="http://schemas.microsoft.com/office/powerpoint/2010/main" val="628405427"/>
                </p:ext>
              </p:extLst>
            </p:nvPr>
          </p:nvGraphicFramePr>
          <p:xfrm>
            <a:off x="914400" y="3124199"/>
            <a:ext cx="381000" cy="401053"/>
          </p:xfrm>
          <a:graphic>
            <a:graphicData uri="http://schemas.openxmlformats.org/presentationml/2006/ole">
              <mc:AlternateContent xmlns:mc="http://schemas.openxmlformats.org/markup-compatibility/2006">
                <mc:Choice xmlns:v="urn:schemas-microsoft-com:vml" Requires="v">
                  <p:oleObj name="Equation" r:id="rId6" imgW="241195" imgH="253890" progId="Equation.3">
                    <p:embed/>
                  </p:oleObj>
                </mc:Choice>
                <mc:Fallback>
                  <p:oleObj name="Equation" r:id="rId6" imgW="241195" imgH="253890" progId="Equation.3">
                    <p:embed/>
                    <p:pic>
                      <p:nvPicPr>
                        <p:cNvPr id="8"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3124199"/>
                          <a:ext cx="381000" cy="401053"/>
                        </a:xfrm>
                        <a:prstGeom prst="rect">
                          <a:avLst/>
                        </a:prstGeom>
                        <a:noFill/>
                      </p:spPr>
                    </p:pic>
                  </p:oleObj>
                </mc:Fallback>
              </mc:AlternateContent>
            </a:graphicData>
          </a:graphic>
        </p:graphicFrame>
        <p:sp>
          <p:nvSpPr>
            <p:cNvPr id="9" name="TextBox 8"/>
            <p:cNvSpPr txBox="1"/>
            <p:nvPr/>
          </p:nvSpPr>
          <p:spPr>
            <a:xfrm>
              <a:off x="1202356" y="3124200"/>
              <a:ext cx="4519186" cy="369332"/>
            </a:xfrm>
            <a:prstGeom prst="rect">
              <a:avLst/>
            </a:prstGeom>
            <a:noFill/>
          </p:spPr>
          <p:txBody>
            <a:bodyPr wrap="none" rtlCol="0">
              <a:spAutoFit/>
            </a:bodyPr>
            <a:lstStyle/>
            <a:p>
              <a:r>
                <a:rPr lang="en-US" dirty="0"/>
                <a:t>is the specified value we compare against.</a:t>
              </a:r>
            </a:p>
          </p:txBody>
        </p:sp>
      </p:grpSp>
      <p:graphicFrame>
        <p:nvGraphicFramePr>
          <p:cNvPr id="11" name="Object 10"/>
          <p:cNvGraphicFramePr>
            <a:graphicFrameLocks noChangeAspect="1"/>
          </p:cNvGraphicFramePr>
          <p:nvPr>
            <p:extLst>
              <p:ext uri="{D42A27DB-BD31-4B8C-83A1-F6EECF244321}">
                <p14:modId xmlns:p14="http://schemas.microsoft.com/office/powerpoint/2010/main" val="786955384"/>
              </p:ext>
            </p:extLst>
          </p:nvPr>
        </p:nvGraphicFramePr>
        <p:xfrm>
          <a:off x="1363579" y="4038600"/>
          <a:ext cx="568960" cy="437662"/>
        </p:xfrm>
        <a:graphic>
          <a:graphicData uri="http://schemas.openxmlformats.org/presentationml/2006/ole">
            <mc:AlternateContent xmlns:mc="http://schemas.openxmlformats.org/markup-compatibility/2006">
              <mc:Choice xmlns:v="urn:schemas-microsoft-com:vml" Requires="v">
                <p:oleObj name="Equation" r:id="rId8" imgW="330057" imgH="253890" progId="Equation.3">
                  <p:embed/>
                </p:oleObj>
              </mc:Choice>
              <mc:Fallback>
                <p:oleObj name="Equation" r:id="rId8" imgW="330057" imgH="253890" progId="Equation.3">
                  <p:embed/>
                  <p:pic>
                    <p:nvPicPr>
                      <p:cNvPr id="11"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038600"/>
                        <a:ext cx="568960" cy="437662"/>
                      </a:xfrm>
                      <a:prstGeom prst="rect">
                        <a:avLst/>
                      </a:prstGeom>
                      <a:noFill/>
                    </p:spPr>
                  </p:pic>
                </p:oleObj>
              </mc:Fallback>
            </mc:AlternateContent>
          </a:graphicData>
        </a:graphic>
      </p:graphicFrame>
      <p:graphicFrame>
        <p:nvGraphicFramePr>
          <p:cNvPr id="188421" name="Object 5"/>
          <p:cNvGraphicFramePr>
            <a:graphicFrameLocks noChangeAspect="1"/>
          </p:cNvGraphicFramePr>
          <p:nvPr>
            <p:extLst>
              <p:ext uri="{D42A27DB-BD31-4B8C-83A1-F6EECF244321}">
                <p14:modId xmlns:p14="http://schemas.microsoft.com/office/powerpoint/2010/main" val="885541172"/>
              </p:ext>
            </p:extLst>
          </p:nvPr>
        </p:nvGraphicFramePr>
        <p:xfrm>
          <a:off x="1363579" y="4867031"/>
          <a:ext cx="593558" cy="457200"/>
        </p:xfrm>
        <a:graphic>
          <a:graphicData uri="http://schemas.openxmlformats.org/presentationml/2006/ole">
            <mc:AlternateContent xmlns:mc="http://schemas.openxmlformats.org/markup-compatibility/2006">
              <mc:Choice xmlns:v="urn:schemas-microsoft-com:vml" Requires="v">
                <p:oleObj name="Equation" r:id="rId10" imgW="330057" imgH="253890" progId="Equation.3">
                  <p:embed/>
                </p:oleObj>
              </mc:Choice>
              <mc:Fallback>
                <p:oleObj name="Equation" r:id="rId10" imgW="330057" imgH="253890" progId="Equation.3">
                  <p:embed/>
                  <p:pic>
                    <p:nvPicPr>
                      <p:cNvPr id="18842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63579" y="4867031"/>
                        <a:ext cx="593558" cy="457200"/>
                      </a:xfrm>
                      <a:prstGeom prst="rect">
                        <a:avLst/>
                      </a:prstGeom>
                      <a:noFill/>
                    </p:spPr>
                  </p:pic>
                </p:oleObj>
              </mc:Fallback>
            </mc:AlternateContent>
          </a:graphicData>
        </a:graphic>
      </p:graphicFrame>
      <p:sp>
        <p:nvSpPr>
          <p:cNvPr id="15" name="Date Placeholder 14">
            <a:extLst>
              <a:ext uri="{FF2B5EF4-FFF2-40B4-BE49-F238E27FC236}">
                <a16:creationId xmlns:a16="http://schemas.microsoft.com/office/drawing/2014/main" id="{D38C41B4-BE27-4491-A4B8-01A558D38D68}"/>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F8D95C36-4F52-4FED-B875-0D1C39840D05}"/>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0BA1EF99-8C38-423C-BDE9-A0CE367AEA2A}"/>
              </a:ext>
            </a:extLst>
          </p:cNvPr>
          <p:cNvSpPr>
            <a:spLocks noGrp="1"/>
          </p:cNvSpPr>
          <p:nvPr>
            <p:ph type="sldNum" sz="quarter" idx="4"/>
          </p:nvPr>
        </p:nvSpPr>
        <p:spPr/>
        <p:txBody>
          <a:bodyPr/>
          <a:lstStyle/>
          <a:p>
            <a:fld id="{28B83BC3-069B-46AF-A4E6-C99928E1A4FA}" type="slidenum">
              <a:rPr lang="en-US" smtClean="0"/>
              <a:pPr/>
              <a:t>686</a:t>
            </a:fld>
            <a:endParaRPr lang="en-US" dirty="0"/>
          </a:p>
        </p:txBody>
      </p:sp>
    </p:spTree>
    <p:custDataLst>
      <p:tags r:id="rId1"/>
    </p:custDataLst>
    <p:extLst>
      <p:ext uri="{BB962C8B-B14F-4D97-AF65-F5344CB8AC3E}">
        <p14:creationId xmlns:p14="http://schemas.microsoft.com/office/powerpoint/2010/main" val="2509584437"/>
      </p:ext>
    </p:extLst>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a:t>
            </a:r>
          </a:p>
        </p:txBody>
      </p:sp>
      <p:sp>
        <p:nvSpPr>
          <p:cNvPr id="3" name="Content Placeholder 2"/>
          <p:cNvSpPr>
            <a:spLocks noGrp="1"/>
          </p:cNvSpPr>
          <p:nvPr>
            <p:ph idx="1"/>
          </p:nvPr>
        </p:nvSpPr>
        <p:spPr>
          <a:xfrm>
            <a:off x="609600" y="1143000"/>
            <a:ext cx="10541000" cy="5486400"/>
          </a:xfrm>
        </p:spPr>
        <p:txBody>
          <a:bodyPr>
            <a:normAutofit/>
          </a:bodyPr>
          <a:lstStyle/>
          <a:p>
            <a:r>
              <a:rPr lang="en-US" dirty="0"/>
              <a:t>Based on the sample data, we calculated the test statistic 	     , which is compared against        to make a decision of whether to reject the null.</a:t>
            </a:r>
          </a:p>
          <a:p>
            <a:pPr lvl="1"/>
            <a:r>
              <a:rPr lang="en-US" dirty="0"/>
              <a:t>Null Hypothesis (H</a:t>
            </a:r>
            <a:r>
              <a:rPr lang="en-US" baseline="-25000" dirty="0"/>
              <a:t>0</a:t>
            </a:r>
            <a:r>
              <a:rPr lang="en-US" dirty="0"/>
              <a:t>):</a:t>
            </a:r>
            <a:endParaRPr lang="en-US" baseline="-25000" dirty="0"/>
          </a:p>
          <a:p>
            <a:pPr lvl="1"/>
            <a:r>
              <a:rPr lang="en-US" dirty="0"/>
              <a:t>Alternative Hypothesis (H</a:t>
            </a:r>
            <a:r>
              <a:rPr lang="en-US" baseline="-25000" dirty="0"/>
              <a:t>a</a:t>
            </a:r>
            <a:r>
              <a:rPr lang="en-US" dirty="0"/>
              <a:t>):</a:t>
            </a:r>
            <a:endParaRPr lang="en-US" baseline="-25000" dirty="0"/>
          </a:p>
          <a:p>
            <a:endParaRPr lang="en-US" dirty="0"/>
          </a:p>
          <a:p>
            <a:r>
              <a:rPr lang="en-US" dirty="0"/>
              <a:t>If		    , we reject the null and claim there is a statistically significant difference between the population variance and the specified value.</a:t>
            </a:r>
          </a:p>
          <a:p>
            <a:endParaRPr lang="en-US" dirty="0"/>
          </a:p>
          <a:p>
            <a:r>
              <a:rPr lang="en-US" dirty="0"/>
              <a:t>If		     , we fail to reject the null and claim there is not any statistically significant difference between the population variance and specified value.</a:t>
            </a:r>
          </a:p>
          <a:p>
            <a:endParaRPr lang="en-US" dirty="0"/>
          </a:p>
          <a:p>
            <a:endParaRPr lang="en-US" dirty="0"/>
          </a:p>
        </p:txBody>
      </p:sp>
      <p:graphicFrame>
        <p:nvGraphicFramePr>
          <p:cNvPr id="189444" name="Object 4"/>
          <p:cNvGraphicFramePr>
            <a:graphicFrameLocks noChangeAspect="1"/>
          </p:cNvGraphicFramePr>
          <p:nvPr>
            <p:extLst>
              <p:ext uri="{D42A27DB-BD31-4B8C-83A1-F6EECF244321}">
                <p14:modId xmlns:p14="http://schemas.microsoft.com/office/powerpoint/2010/main" val="1734673492"/>
              </p:ext>
            </p:extLst>
          </p:nvPr>
        </p:nvGraphicFramePr>
        <p:xfrm>
          <a:off x="3475122" y="1474694"/>
          <a:ext cx="639678" cy="457200"/>
        </p:xfrm>
        <a:graphic>
          <a:graphicData uri="http://schemas.openxmlformats.org/presentationml/2006/ole">
            <mc:AlternateContent xmlns:mc="http://schemas.openxmlformats.org/markup-compatibility/2006">
              <mc:Choice xmlns:v="urn:schemas-microsoft-com:vml" Requires="v">
                <p:oleObj name="Equation" r:id="rId4" imgW="355292" imgH="253780" progId="Equation.3">
                  <p:embed/>
                </p:oleObj>
              </mc:Choice>
              <mc:Fallback>
                <p:oleObj name="Equation" r:id="rId4" imgW="355292" imgH="253780" progId="Equation.3">
                  <p:embed/>
                  <p:pic>
                    <p:nvPicPr>
                      <p:cNvPr id="189444"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5122" y="1474694"/>
                        <a:ext cx="63967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5" name="Object 5"/>
          <p:cNvGraphicFramePr>
            <a:graphicFrameLocks noChangeAspect="1"/>
          </p:cNvGraphicFramePr>
          <p:nvPr>
            <p:extLst>
              <p:ext uri="{D42A27DB-BD31-4B8C-83A1-F6EECF244321}">
                <p14:modId xmlns:p14="http://schemas.microsoft.com/office/powerpoint/2010/main" val="2492139689"/>
              </p:ext>
            </p:extLst>
          </p:nvPr>
        </p:nvGraphicFramePr>
        <p:xfrm>
          <a:off x="8855075" y="1066800"/>
          <a:ext cx="593725" cy="457200"/>
        </p:xfrm>
        <a:graphic>
          <a:graphicData uri="http://schemas.openxmlformats.org/presentationml/2006/ole">
            <mc:AlternateContent xmlns:mc="http://schemas.openxmlformats.org/markup-compatibility/2006">
              <mc:Choice xmlns:v="urn:schemas-microsoft-com:vml" Requires="v">
                <p:oleObj name="Equation" r:id="rId6" imgW="330057" imgH="253890" progId="Equation.3">
                  <p:embed/>
                </p:oleObj>
              </mc:Choice>
              <mc:Fallback>
                <p:oleObj name="Equation" r:id="rId6" imgW="330057" imgH="253890" progId="Equation.3">
                  <p:embed/>
                  <p:pic>
                    <p:nvPicPr>
                      <p:cNvPr id="189445"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5075" y="1066800"/>
                        <a:ext cx="59372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6" name="Object 6"/>
          <p:cNvGraphicFramePr>
            <a:graphicFrameLocks noChangeAspect="1"/>
          </p:cNvGraphicFramePr>
          <p:nvPr>
            <p:extLst>
              <p:ext uri="{D42A27DB-BD31-4B8C-83A1-F6EECF244321}">
                <p14:modId xmlns:p14="http://schemas.microsoft.com/office/powerpoint/2010/main" val="3154279755"/>
              </p:ext>
            </p:extLst>
          </p:nvPr>
        </p:nvGraphicFramePr>
        <p:xfrm>
          <a:off x="3994150" y="1906494"/>
          <a:ext cx="1187450" cy="528638"/>
        </p:xfrm>
        <a:graphic>
          <a:graphicData uri="http://schemas.openxmlformats.org/presentationml/2006/ole">
            <mc:AlternateContent xmlns:mc="http://schemas.openxmlformats.org/markup-compatibility/2006">
              <mc:Choice xmlns:v="urn:schemas-microsoft-com:vml" Requires="v">
                <p:oleObj name="Equation" r:id="rId8" imgW="571252" imgH="253890" progId="Equation.3">
                  <p:embed/>
                </p:oleObj>
              </mc:Choice>
              <mc:Fallback>
                <p:oleObj name="Equation" r:id="rId8" imgW="571252" imgH="253890" progId="Equation.3">
                  <p:embed/>
                  <p:pic>
                    <p:nvPicPr>
                      <p:cNvPr id="1894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4150" y="1906494"/>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7" name="Object 7"/>
          <p:cNvGraphicFramePr>
            <a:graphicFrameLocks noChangeAspect="1"/>
          </p:cNvGraphicFramePr>
          <p:nvPr>
            <p:extLst>
              <p:ext uri="{D42A27DB-BD31-4B8C-83A1-F6EECF244321}">
                <p14:modId xmlns:p14="http://schemas.microsoft.com/office/powerpoint/2010/main" val="670472628"/>
              </p:ext>
            </p:extLst>
          </p:nvPr>
        </p:nvGraphicFramePr>
        <p:xfrm>
          <a:off x="4832350" y="2311400"/>
          <a:ext cx="1187450" cy="528638"/>
        </p:xfrm>
        <a:graphic>
          <a:graphicData uri="http://schemas.openxmlformats.org/presentationml/2006/ole">
            <mc:AlternateContent xmlns:mc="http://schemas.openxmlformats.org/markup-compatibility/2006">
              <mc:Choice xmlns:v="urn:schemas-microsoft-com:vml" Requires="v">
                <p:oleObj name="Equation" r:id="rId10" imgW="571252" imgH="253890" progId="Equation.3">
                  <p:embed/>
                </p:oleObj>
              </mc:Choice>
              <mc:Fallback>
                <p:oleObj name="Equation" r:id="rId10" imgW="571252" imgH="253890" progId="Equation.3">
                  <p:embed/>
                  <p:pic>
                    <p:nvPicPr>
                      <p:cNvPr id="189447"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32350" y="2311400"/>
                        <a:ext cx="1187450"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8" name="Object 8"/>
          <p:cNvGraphicFramePr>
            <a:graphicFrameLocks noChangeAspect="1"/>
          </p:cNvGraphicFramePr>
          <p:nvPr>
            <p:extLst>
              <p:ext uri="{D42A27DB-BD31-4B8C-83A1-F6EECF244321}">
                <p14:modId xmlns:p14="http://schemas.microsoft.com/office/powerpoint/2010/main" val="2276484326"/>
              </p:ext>
            </p:extLst>
          </p:nvPr>
        </p:nvGraphicFramePr>
        <p:xfrm>
          <a:off x="1311275" y="3124200"/>
          <a:ext cx="1508125" cy="549275"/>
        </p:xfrm>
        <a:graphic>
          <a:graphicData uri="http://schemas.openxmlformats.org/presentationml/2006/ole">
            <mc:AlternateContent xmlns:mc="http://schemas.openxmlformats.org/markup-compatibility/2006">
              <mc:Choice xmlns:v="urn:schemas-microsoft-com:vml" Requires="v">
                <p:oleObj name="Equation" r:id="rId12" imgW="837836" imgH="304668" progId="Equation.3">
                  <p:embed/>
                </p:oleObj>
              </mc:Choice>
              <mc:Fallback>
                <p:oleObj name="Equation" r:id="rId12" imgW="837836" imgH="304668" progId="Equation.3">
                  <p:embed/>
                  <p:pic>
                    <p:nvPicPr>
                      <p:cNvPr id="189448" name="Object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11275" y="3124200"/>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9449" name="Object 9"/>
          <p:cNvGraphicFramePr>
            <a:graphicFrameLocks noChangeAspect="1"/>
          </p:cNvGraphicFramePr>
          <p:nvPr>
            <p:extLst>
              <p:ext uri="{D42A27DB-BD31-4B8C-83A1-F6EECF244321}">
                <p14:modId xmlns:p14="http://schemas.microsoft.com/office/powerpoint/2010/main" val="3287943866"/>
              </p:ext>
            </p:extLst>
          </p:nvPr>
        </p:nvGraphicFramePr>
        <p:xfrm>
          <a:off x="1311274" y="4327525"/>
          <a:ext cx="1508125" cy="549275"/>
        </p:xfrm>
        <a:graphic>
          <a:graphicData uri="http://schemas.openxmlformats.org/presentationml/2006/ole">
            <mc:AlternateContent xmlns:mc="http://schemas.openxmlformats.org/markup-compatibility/2006">
              <mc:Choice xmlns:v="urn:schemas-microsoft-com:vml" Requires="v">
                <p:oleObj name="Equation" r:id="rId14" imgW="837836" imgH="304668" progId="Equation.3">
                  <p:embed/>
                </p:oleObj>
              </mc:Choice>
              <mc:Fallback>
                <p:oleObj name="Equation" r:id="rId14" imgW="837836" imgH="304668" progId="Equation.3">
                  <p:embed/>
                  <p:pic>
                    <p:nvPicPr>
                      <p:cNvPr id="189449" name="Object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311274" y="4327525"/>
                        <a:ext cx="1508125"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4A7B3469-AC79-4E5F-BE92-A3AEF270993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27A2BC3-F5CE-4CA4-A554-DEAAFBF2721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5F6CA9-C0DD-4D96-833D-160612B6BBB2}"/>
              </a:ext>
            </a:extLst>
          </p:cNvPr>
          <p:cNvSpPr>
            <a:spLocks noGrp="1"/>
          </p:cNvSpPr>
          <p:nvPr>
            <p:ph type="sldNum" sz="quarter" idx="4"/>
          </p:nvPr>
        </p:nvSpPr>
        <p:spPr/>
        <p:txBody>
          <a:bodyPr/>
          <a:lstStyle/>
          <a:p>
            <a:fld id="{28B83BC3-069B-46AF-A4E6-C99928E1A4FA}" type="slidenum">
              <a:rPr lang="en-US" smtClean="0"/>
              <a:pPr/>
              <a:t>687</a:t>
            </a:fld>
            <a:endParaRPr lang="en-US" dirty="0"/>
          </a:p>
        </p:txBody>
      </p:sp>
    </p:spTree>
    <p:custDataLst>
      <p:tags r:id="rId1"/>
    </p:custDataLst>
    <p:extLst>
      <p:ext uri="{BB962C8B-B14F-4D97-AF65-F5344CB8AC3E}">
        <p14:creationId xmlns:p14="http://schemas.microsoft.com/office/powerpoint/2010/main" val="2895374508"/>
      </p:ext>
    </p:extLst>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 of the height of basketball players with zero.</a:t>
            </a:r>
          </a:p>
          <a:p>
            <a:pPr lvl="1"/>
            <a:endParaRPr lang="en-US" dirty="0"/>
          </a:p>
          <a:p>
            <a:pPr lvl="1"/>
            <a:r>
              <a:rPr lang="en-US" dirty="0"/>
              <a:t>Data File: “One Sample T-Test” tab in “Sample Data.xlsx”</a:t>
            </a:r>
          </a:p>
          <a:p>
            <a:endParaRPr lang="en-US" dirty="0"/>
          </a:p>
          <a:p>
            <a:pPr lvl="1"/>
            <a:r>
              <a:rPr lang="en-US" dirty="0"/>
              <a:t>Null Hypothesis (H</a:t>
            </a:r>
            <a:r>
              <a:rPr lang="en-US" baseline="-25000" dirty="0"/>
              <a:t>0</a:t>
            </a:r>
            <a:r>
              <a:rPr lang="en-US" dirty="0"/>
              <a:t>): </a:t>
            </a:r>
            <a:r>
              <a:rPr lang="el-GR" dirty="0"/>
              <a:t>σ</a:t>
            </a:r>
            <a:r>
              <a:rPr lang="en-US" baseline="30000" dirty="0"/>
              <a:t>2</a:t>
            </a:r>
            <a:r>
              <a:rPr lang="en-US" dirty="0"/>
              <a:t> = 0</a:t>
            </a:r>
          </a:p>
          <a:p>
            <a:pPr lvl="1"/>
            <a:r>
              <a:rPr lang="en-US" dirty="0"/>
              <a:t>Alternative Hypothesis (H</a:t>
            </a:r>
            <a:r>
              <a:rPr lang="en-US" baseline="-25000" dirty="0"/>
              <a:t>a</a:t>
            </a:r>
            <a:r>
              <a:rPr lang="en-US" dirty="0"/>
              <a:t>): </a:t>
            </a:r>
            <a:r>
              <a:rPr lang="el-GR" dirty="0"/>
              <a:t>σ</a:t>
            </a:r>
            <a:r>
              <a:rPr lang="en-US" baseline="30000" dirty="0"/>
              <a:t>2</a:t>
            </a:r>
            <a:r>
              <a:rPr lang="en-US" dirty="0"/>
              <a:t> ≠ 0</a:t>
            </a:r>
          </a:p>
          <a:p>
            <a:endParaRPr lang="en-US" dirty="0"/>
          </a:p>
        </p:txBody>
      </p:sp>
      <p:sp>
        <p:nvSpPr>
          <p:cNvPr id="9" name="Date Placeholder 8">
            <a:extLst>
              <a:ext uri="{FF2B5EF4-FFF2-40B4-BE49-F238E27FC236}">
                <a16:creationId xmlns:a16="http://schemas.microsoft.com/office/drawing/2014/main" id="{EB3E5002-8743-4A33-94CC-71552CEC39E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58C73A1-9F46-4325-85F8-1C3F2492711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A3855C0-24A7-409E-AED2-D61D07760F67}"/>
              </a:ext>
            </a:extLst>
          </p:cNvPr>
          <p:cNvSpPr>
            <a:spLocks noGrp="1"/>
          </p:cNvSpPr>
          <p:nvPr>
            <p:ph type="sldNum" sz="quarter" idx="4"/>
          </p:nvPr>
        </p:nvSpPr>
        <p:spPr/>
        <p:txBody>
          <a:bodyPr/>
          <a:lstStyle/>
          <a:p>
            <a:fld id="{28B83BC3-069B-46AF-A4E6-C99928E1A4FA}" type="slidenum">
              <a:rPr lang="en-US" smtClean="0"/>
              <a:pPr/>
              <a:t>688</a:t>
            </a:fld>
            <a:endParaRPr lang="en-US" dirty="0"/>
          </a:p>
        </p:txBody>
      </p:sp>
    </p:spTree>
    <p:custDataLst>
      <p:tags r:id="rId1"/>
    </p:custDataLst>
    <p:extLst>
      <p:ext uri="{BB962C8B-B14F-4D97-AF65-F5344CB8AC3E}">
        <p14:creationId xmlns:p14="http://schemas.microsoft.com/office/powerpoint/2010/main" val="2653855251"/>
      </p:ext>
    </p:extLst>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a:bodyPr>
          <a:lstStyle/>
          <a:p>
            <a:r>
              <a:rPr lang="en-US" dirty="0"/>
              <a:t>Step 1: Test whether the data are normally distributed</a:t>
            </a:r>
          </a:p>
          <a:p>
            <a:pPr marL="1234440" lvl="2" indent="-457200">
              <a:buFont typeface="+mj-lt"/>
              <a:buAutoNum type="arabicPeriod"/>
            </a:pPr>
            <a:r>
              <a:rPr lang="en-US" dirty="0"/>
              <a:t>Click Stat → Basic Statistics → Normality Test.</a:t>
            </a:r>
          </a:p>
          <a:p>
            <a:pPr marL="1234440" lvl="2" indent="-457200">
              <a:buFont typeface="+mj-lt"/>
              <a:buAutoNum type="arabicPeriod"/>
            </a:pPr>
            <a:r>
              <a:rPr lang="en-US" dirty="0"/>
              <a:t>A new window named “Normality Test” pops up.</a:t>
            </a:r>
          </a:p>
          <a:p>
            <a:pPr marL="1234440" lvl="2" indent="-457200">
              <a:buFont typeface="+mj-lt"/>
              <a:buAutoNum type="arabicPeriod"/>
            </a:pPr>
            <a:r>
              <a:rPr lang="en-US" dirty="0"/>
              <a:t>Select “HtBk” as the “Variable.”</a:t>
            </a:r>
          </a:p>
          <a:p>
            <a:pPr marL="1234440" lvl="2" indent="-457200">
              <a:buFont typeface="+mj-lt"/>
              <a:buAutoNum type="arabicPeriod"/>
            </a:pPr>
            <a:r>
              <a:rPr lang="en-US" dirty="0"/>
              <a:t>Click “OK.”</a:t>
            </a:r>
          </a:p>
          <a:p>
            <a:pPr marL="1234440" lvl="2" indent="-457200">
              <a:buFont typeface="+mj-lt"/>
              <a:buAutoNum type="arabicPeriod"/>
            </a:pPr>
            <a:r>
              <a:rPr lang="en-US" dirty="0"/>
              <a:t>The normality test result appears in the new window.</a:t>
            </a:r>
          </a:p>
          <a:p>
            <a:pPr marL="868680" lvl="1" indent="-457200">
              <a:buFont typeface="+mj-lt"/>
              <a:buAutoNum type="arabicParenR"/>
            </a:pPr>
            <a:endParaRPr lang="en-US" dirty="0"/>
          </a:p>
          <a:p>
            <a:endParaRPr lang="en-US" dirty="0"/>
          </a:p>
        </p:txBody>
      </p:sp>
      <p:sp>
        <p:nvSpPr>
          <p:cNvPr id="9" name="Date Placeholder 8">
            <a:extLst>
              <a:ext uri="{FF2B5EF4-FFF2-40B4-BE49-F238E27FC236}">
                <a16:creationId xmlns:a16="http://schemas.microsoft.com/office/drawing/2014/main" id="{D4AE839A-AE15-43DB-B5F2-AD0FB4449C0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6637473-1F5C-47C6-BACC-C8E108F117B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E92FD77-203B-43F7-9A1D-40CAB9977B0F}"/>
              </a:ext>
            </a:extLst>
          </p:cNvPr>
          <p:cNvSpPr>
            <a:spLocks noGrp="1"/>
          </p:cNvSpPr>
          <p:nvPr>
            <p:ph type="sldNum" sz="quarter" idx="4"/>
          </p:nvPr>
        </p:nvSpPr>
        <p:spPr/>
        <p:txBody>
          <a:bodyPr/>
          <a:lstStyle/>
          <a:p>
            <a:fld id="{28B83BC3-069B-46AF-A4E6-C99928E1A4FA}" type="slidenum">
              <a:rPr lang="en-US" smtClean="0"/>
              <a:pPr/>
              <a:t>689</a:t>
            </a:fld>
            <a:endParaRPr lang="en-US" dirty="0"/>
          </a:p>
        </p:txBody>
      </p:sp>
    </p:spTree>
    <p:custDataLst>
      <p:tags r:id="rId1"/>
    </p:custDataLst>
    <p:extLst>
      <p:ext uri="{BB962C8B-B14F-4D97-AF65-F5344CB8AC3E}">
        <p14:creationId xmlns:p14="http://schemas.microsoft.com/office/powerpoint/2010/main" val="41361686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 Fill the step information into the appropriate process symbols and plot the diagram.</a:t>
            </a:r>
          </a:p>
          <a:p>
            <a:pPr marL="114300" indent="0">
              <a:buNone/>
            </a:pPr>
            <a:endParaRPr lang="en-US" dirty="0"/>
          </a:p>
          <a:p>
            <a:pPr lvl="1"/>
            <a:r>
              <a:rPr lang="en-US" dirty="0"/>
              <a:t>In the team meeting of process mapping, place the sticky notes with different colors on a white board so you can move them around while the map is under-construction.</a:t>
            </a:r>
          </a:p>
          <a:p>
            <a:pPr marL="411480" lvl="1" indent="0">
              <a:buNone/>
            </a:pPr>
            <a:endParaRPr lang="en-US" dirty="0"/>
          </a:p>
          <a:p>
            <a:pPr lvl="1"/>
            <a:r>
              <a:rPr lang="en-US" dirty="0"/>
              <a:t>The flow lines can be plotted directly on the white board. </a:t>
            </a:r>
          </a:p>
          <a:p>
            <a:pPr marL="411480" lvl="1" indent="0">
              <a:buNone/>
            </a:pPr>
            <a:endParaRPr lang="en-US" dirty="0"/>
          </a:p>
          <a:p>
            <a:pPr lvl="1"/>
            <a:r>
              <a:rPr lang="en-US" dirty="0"/>
              <a:t>Decision steps. Rotate the sticky note 45 degrees.</a:t>
            </a:r>
          </a:p>
          <a:p>
            <a:pPr marL="411480" lvl="1" indent="0">
              <a:buNone/>
            </a:pPr>
            <a:endParaRPr lang="en-US" dirty="0"/>
          </a:p>
          <a:p>
            <a:pPr lvl="1"/>
            <a:r>
              <a:rPr lang="en-US" dirty="0"/>
              <a:t>When the map is completed on the white board, record the map using Excel, PowerPoint, Visio, Quality Companion, or other preferred software.</a:t>
            </a:r>
          </a:p>
          <a:p>
            <a:pPr lvl="1"/>
            <a:endParaRPr lang="en-US" dirty="0"/>
          </a:p>
          <a:p>
            <a:pPr lvl="1"/>
            <a:endParaRPr lang="en-US" dirty="0"/>
          </a:p>
        </p:txBody>
      </p:sp>
      <p:sp>
        <p:nvSpPr>
          <p:cNvPr id="6" name="Date Placeholder 5">
            <a:extLst>
              <a:ext uri="{FF2B5EF4-FFF2-40B4-BE49-F238E27FC236}">
                <a16:creationId xmlns:a16="http://schemas.microsoft.com/office/drawing/2014/main" id="{E4D37D5A-35C7-4A45-9763-2178DF4E3A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B9CD627-6FDE-41E1-9460-155D3A07967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493187D-24AF-4108-9C62-EF4EB9B32EDF}"/>
              </a:ext>
            </a:extLst>
          </p:cNvPr>
          <p:cNvSpPr>
            <a:spLocks noGrp="1"/>
          </p:cNvSpPr>
          <p:nvPr>
            <p:ph type="sldNum" sz="quarter" idx="4"/>
          </p:nvPr>
        </p:nvSpPr>
        <p:spPr/>
        <p:txBody>
          <a:bodyPr/>
          <a:lstStyle/>
          <a:p>
            <a:fld id="{28B83BC3-069B-46AF-A4E6-C99928E1A4FA}" type="slidenum">
              <a:rPr lang="en-US" smtClean="0"/>
              <a:pPr/>
              <a:t>69</a:t>
            </a:fld>
            <a:endParaRPr lang="en-US" dirty="0"/>
          </a:p>
        </p:txBody>
      </p:sp>
    </p:spTree>
    <p:custDataLst>
      <p:tags r:id="rId1"/>
    </p:custDataLst>
    <p:extLst>
      <p:ext uri="{BB962C8B-B14F-4D97-AF65-F5344CB8AC3E}">
        <p14:creationId xmlns:p14="http://schemas.microsoft.com/office/powerpoint/2010/main" val="1732093521"/>
      </p:ext>
    </p:extLst>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pic>
        <p:nvPicPr>
          <p:cNvPr id="10" name="One Sample t Test MTB_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9600" y="1162153"/>
            <a:ext cx="7620000" cy="5356489"/>
          </a:xfrm>
          <a:prstGeom prst="rect">
            <a:avLst/>
          </a:prstGeom>
        </p:spPr>
      </p:pic>
      <p:sp>
        <p:nvSpPr>
          <p:cNvPr id="8" name="Date Placeholder 7">
            <a:extLst>
              <a:ext uri="{FF2B5EF4-FFF2-40B4-BE49-F238E27FC236}">
                <a16:creationId xmlns:a16="http://schemas.microsoft.com/office/drawing/2014/main" id="{5117BF7F-FCB5-4B1E-8509-FD3D67307E9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F387011-5F09-4477-949D-5FD4DBB0E15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B6B8056-56F6-4551-9CE2-342066F3EDD3}"/>
              </a:ext>
            </a:extLst>
          </p:cNvPr>
          <p:cNvSpPr>
            <a:spLocks noGrp="1"/>
          </p:cNvSpPr>
          <p:nvPr>
            <p:ph type="sldNum" sz="quarter" idx="4"/>
          </p:nvPr>
        </p:nvSpPr>
        <p:spPr/>
        <p:txBody>
          <a:bodyPr/>
          <a:lstStyle/>
          <a:p>
            <a:fld id="{28B83BC3-069B-46AF-A4E6-C99928E1A4FA}" type="slidenum">
              <a:rPr lang="en-US" smtClean="0"/>
              <a:pPr/>
              <a:t>690</a:t>
            </a:fld>
            <a:endParaRPr lang="en-US" dirty="0"/>
          </a:p>
        </p:txBody>
      </p:sp>
    </p:spTree>
    <p:custDataLst>
      <p:tags r:id="rId1"/>
    </p:custDataLst>
    <p:extLst>
      <p:ext uri="{BB962C8B-B14F-4D97-AF65-F5344CB8AC3E}">
        <p14:creationId xmlns:p14="http://schemas.microsoft.com/office/powerpoint/2010/main" val="3427013384"/>
      </p:ext>
    </p:extLst>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43000"/>
            <a:ext cx="4800600" cy="5486400"/>
          </a:xfrm>
        </p:spPr>
        <p:txBody>
          <a:bodyPr>
            <a:normAutofit fontScale="92500"/>
          </a:bodyPr>
          <a:lstStyle/>
          <a:p>
            <a:pPr lvl="1"/>
            <a:r>
              <a:rPr lang="en-US" dirty="0"/>
              <a:t>Null Hypothesis (H</a:t>
            </a:r>
            <a:r>
              <a:rPr lang="en-US" baseline="-25000" dirty="0"/>
              <a:t>0</a:t>
            </a:r>
            <a:r>
              <a:rPr lang="en-US" dirty="0"/>
              <a:t>): The data are normally distributed.</a:t>
            </a:r>
          </a:p>
          <a:p>
            <a:pPr lvl="1"/>
            <a:r>
              <a:rPr lang="en-US" dirty="0"/>
              <a:t>Alternative Hypothesis (H</a:t>
            </a:r>
            <a:r>
              <a:rPr lang="en-US" baseline="-25000" dirty="0"/>
              <a:t>a</a:t>
            </a:r>
            <a:r>
              <a:rPr lang="en-US" dirty="0"/>
              <a:t>): The data are not normally distributed.</a:t>
            </a:r>
          </a:p>
          <a:p>
            <a:endParaRPr lang="en-US" dirty="0"/>
          </a:p>
          <a:p>
            <a:r>
              <a:rPr lang="en-US" dirty="0"/>
              <a:t>Since the p-value of the normality is 0.275, greater than alpha level (0.05), we fail to reject the null and claim that the data are normally distributed. </a:t>
            </a:r>
          </a:p>
          <a:p>
            <a:endParaRPr lang="en-US" dirty="0"/>
          </a:p>
          <a:p>
            <a:r>
              <a:rPr lang="en-US" dirty="0"/>
              <a:t>If the data are not normally distributed, you need to use other hypothesis tests.</a:t>
            </a:r>
          </a:p>
        </p:txBody>
      </p:sp>
      <p:pic>
        <p:nvPicPr>
          <p:cNvPr id="5" name="Picture 4"/>
          <p:cNvPicPr>
            <a:picLocks noChangeAspect="1"/>
          </p:cNvPicPr>
          <p:nvPr/>
        </p:nvPicPr>
        <p:blipFill>
          <a:blip r:embed="rId4"/>
          <a:stretch>
            <a:fillRect/>
          </a:stretch>
        </p:blipFill>
        <p:spPr>
          <a:xfrm>
            <a:off x="5410200" y="1447800"/>
            <a:ext cx="5627976" cy="4026520"/>
          </a:xfrm>
          <a:prstGeom prst="rect">
            <a:avLst/>
          </a:prstGeom>
        </p:spPr>
      </p:pic>
      <p:sp>
        <p:nvSpPr>
          <p:cNvPr id="9" name="Date Placeholder 8">
            <a:extLst>
              <a:ext uri="{FF2B5EF4-FFF2-40B4-BE49-F238E27FC236}">
                <a16:creationId xmlns:a16="http://schemas.microsoft.com/office/drawing/2014/main" id="{C7D817A6-4C13-431B-AAAD-F017A074862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451DDBF-6F8A-4592-AC88-E7DE62BCD63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BFEA532-8E71-4DE7-AA2B-D0A0EC12D3D7}"/>
              </a:ext>
            </a:extLst>
          </p:cNvPr>
          <p:cNvSpPr>
            <a:spLocks noGrp="1"/>
          </p:cNvSpPr>
          <p:nvPr>
            <p:ph type="sldNum" sz="quarter" idx="4"/>
          </p:nvPr>
        </p:nvSpPr>
        <p:spPr/>
        <p:txBody>
          <a:bodyPr/>
          <a:lstStyle/>
          <a:p>
            <a:fld id="{28B83BC3-069B-46AF-A4E6-C99928E1A4FA}" type="slidenum">
              <a:rPr lang="en-US" smtClean="0"/>
              <a:pPr/>
              <a:t>691</a:t>
            </a:fld>
            <a:endParaRPr lang="en-US" dirty="0"/>
          </a:p>
        </p:txBody>
      </p:sp>
    </p:spTree>
    <p:custDataLst>
      <p:tags r:id="rId1"/>
    </p:custDataLst>
    <p:extLst>
      <p:ext uri="{BB962C8B-B14F-4D97-AF65-F5344CB8AC3E}">
        <p14:creationId xmlns:p14="http://schemas.microsoft.com/office/powerpoint/2010/main" val="1128317599"/>
      </p:ext>
    </p:extLst>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p:txBody>
          <a:bodyPr>
            <a:normAutofit lnSpcReduction="10000"/>
          </a:bodyPr>
          <a:lstStyle/>
          <a:p>
            <a:r>
              <a:rPr lang="en-US" sz="2200" dirty="0"/>
              <a:t>Step 2: Check if the population variance is equal to the specified value (zero). </a:t>
            </a:r>
          </a:p>
          <a:p>
            <a:pPr marL="1120140" lvl="2" indent="-342900">
              <a:buFont typeface="+mj-lt"/>
              <a:buAutoNum type="arabicParenR"/>
            </a:pPr>
            <a:r>
              <a:rPr lang="en-US" sz="1800" dirty="0"/>
              <a:t>Click Stat → Basic Statistics → 1 Variance.</a:t>
            </a:r>
          </a:p>
          <a:p>
            <a:pPr marL="1120140" lvl="2" indent="-342900">
              <a:buFont typeface="+mj-lt"/>
              <a:buAutoNum type="arabicParenR"/>
            </a:pPr>
            <a:r>
              <a:rPr lang="en-US" sz="1800" dirty="0"/>
              <a:t>A new window named “1 Variance” appears.</a:t>
            </a:r>
          </a:p>
          <a:p>
            <a:pPr marL="1120140" lvl="2" indent="-342900">
              <a:buFont typeface="+mj-lt"/>
              <a:buAutoNum type="arabicParenR"/>
            </a:pPr>
            <a:r>
              <a:rPr lang="en-US" sz="1800" dirty="0"/>
              <a:t>Click in the blank box below “Columns” and “HtBk” appears in the list box on the left.</a:t>
            </a:r>
          </a:p>
          <a:p>
            <a:pPr marL="1120140" lvl="2" indent="-342900">
              <a:buFont typeface="+mj-lt"/>
              <a:buAutoNum type="arabicParenR"/>
            </a:pPr>
            <a:r>
              <a:rPr lang="en-US" sz="1800" dirty="0"/>
              <a:t>Check the box of “Perform hypothesis test.”</a:t>
            </a:r>
          </a:p>
          <a:p>
            <a:pPr marL="1120140" lvl="2" indent="-342900">
              <a:buFont typeface="+mj-lt"/>
              <a:buAutoNum type="arabicParenR"/>
            </a:pPr>
            <a:r>
              <a:rPr lang="en-US" sz="1800" dirty="0"/>
              <a:t>Select “Hypothesized variance” from the dropdown menu.</a:t>
            </a:r>
          </a:p>
          <a:p>
            <a:pPr marL="1120140" lvl="2" indent="-342900">
              <a:buFont typeface="+mj-lt"/>
              <a:buAutoNum type="arabicParenR"/>
            </a:pPr>
            <a:r>
              <a:rPr lang="en-US" sz="1800" dirty="0"/>
              <a:t>Enter “0” as the “Hypothesized variance.”</a:t>
            </a:r>
          </a:p>
          <a:p>
            <a:pPr marL="1120140" lvl="2" indent="-342900">
              <a:buFont typeface="+mj-lt"/>
              <a:buAutoNum type="arabicParenR"/>
            </a:pPr>
            <a:r>
              <a:rPr lang="en-US" sz="1800" dirty="0"/>
              <a:t>Click “OK.”</a:t>
            </a:r>
          </a:p>
          <a:p>
            <a:pPr marL="1120140" lvl="2" indent="-342900">
              <a:buFont typeface="+mj-lt"/>
              <a:buAutoNum type="arabicParenR"/>
            </a:pPr>
            <a:r>
              <a:rPr lang="en-US" sz="1800" dirty="0"/>
              <a:t>An alert window pops up saying “Invalid hypothesized value. The following value is too small: “0”. Please specify: A single numeric constant. Value &gt; 0.”</a:t>
            </a:r>
          </a:p>
          <a:p>
            <a:pPr marL="1120140" lvl="2" indent="-342900">
              <a:buFont typeface="+mj-lt"/>
              <a:buAutoNum type="arabicParenR"/>
            </a:pPr>
            <a:r>
              <a:rPr lang="en-US" sz="1800" dirty="0"/>
              <a:t>Click “OK” in the alert message window.</a:t>
            </a:r>
          </a:p>
          <a:p>
            <a:pPr marL="1120140" lvl="2" indent="-342900">
              <a:buFont typeface="+mj-lt"/>
              <a:buAutoNum type="arabicParenR"/>
            </a:pPr>
            <a:r>
              <a:rPr lang="en-US" sz="1800" dirty="0"/>
              <a:t>Enter “0.0000000001” as the “Hypothesized variance” instead.</a:t>
            </a:r>
          </a:p>
          <a:p>
            <a:pPr marL="1120140" lvl="2" indent="-342900">
              <a:buFont typeface="+mj-lt"/>
              <a:buAutoNum type="arabicParenR"/>
            </a:pPr>
            <a:r>
              <a:rPr lang="en-US" sz="1800" dirty="0"/>
              <a:t>Click “OK.”</a:t>
            </a:r>
          </a:p>
          <a:p>
            <a:pPr marL="1120140" lvl="2" indent="-342900">
              <a:buFont typeface="+mj-lt"/>
              <a:buAutoNum type="arabicParenR"/>
            </a:pPr>
            <a:r>
              <a:rPr lang="en-US" sz="1800" dirty="0"/>
              <a:t>The one sample variance test appears in new window.</a:t>
            </a:r>
          </a:p>
          <a:p>
            <a:pPr lvl="1"/>
            <a:endParaRPr lang="en-US" sz="1800" dirty="0"/>
          </a:p>
          <a:p>
            <a:pPr lvl="1"/>
            <a:endParaRPr lang="en-US" sz="1800" dirty="0"/>
          </a:p>
          <a:p>
            <a:pPr lvl="1"/>
            <a:endParaRPr lang="en-US" sz="1800" dirty="0"/>
          </a:p>
          <a:p>
            <a:endParaRPr lang="en-US" sz="2000" dirty="0"/>
          </a:p>
        </p:txBody>
      </p:sp>
      <p:sp>
        <p:nvSpPr>
          <p:cNvPr id="9" name="Date Placeholder 8">
            <a:extLst>
              <a:ext uri="{FF2B5EF4-FFF2-40B4-BE49-F238E27FC236}">
                <a16:creationId xmlns:a16="http://schemas.microsoft.com/office/drawing/2014/main" id="{D97CCFAB-6DBB-4468-A936-E68E0AFA6AF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C888397-0B7E-4B23-AA6C-24ED4B03722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33A8B16-0A58-4EB3-A24E-F5D4EE332CEA}"/>
              </a:ext>
            </a:extLst>
          </p:cNvPr>
          <p:cNvSpPr>
            <a:spLocks noGrp="1"/>
          </p:cNvSpPr>
          <p:nvPr>
            <p:ph type="sldNum" sz="quarter" idx="4"/>
          </p:nvPr>
        </p:nvSpPr>
        <p:spPr/>
        <p:txBody>
          <a:bodyPr/>
          <a:lstStyle/>
          <a:p>
            <a:fld id="{28B83BC3-069B-46AF-A4E6-C99928E1A4FA}" type="slidenum">
              <a:rPr lang="en-US" smtClean="0"/>
              <a:pPr/>
              <a:t>692</a:t>
            </a:fld>
            <a:endParaRPr lang="en-US" dirty="0"/>
          </a:p>
        </p:txBody>
      </p:sp>
    </p:spTree>
    <p:custDataLst>
      <p:tags r:id="rId1"/>
    </p:custDataLst>
    <p:extLst>
      <p:ext uri="{BB962C8B-B14F-4D97-AF65-F5344CB8AC3E}">
        <p14:creationId xmlns:p14="http://schemas.microsoft.com/office/powerpoint/2010/main" val="116582134"/>
      </p:ext>
    </p:extLst>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Variance Test</a:t>
            </a:r>
          </a:p>
        </p:txBody>
      </p:sp>
      <p:pic>
        <p:nvPicPr>
          <p:cNvPr id="3" name="Picture 2"/>
          <p:cNvPicPr>
            <a:picLocks noChangeAspect="1"/>
          </p:cNvPicPr>
          <p:nvPr/>
        </p:nvPicPr>
        <p:blipFill>
          <a:blip r:embed="rId4"/>
          <a:stretch>
            <a:fillRect/>
          </a:stretch>
        </p:blipFill>
        <p:spPr>
          <a:xfrm>
            <a:off x="216198" y="1089011"/>
            <a:ext cx="5256897" cy="3311092"/>
          </a:xfrm>
          <a:prstGeom prst="rect">
            <a:avLst/>
          </a:prstGeom>
        </p:spPr>
      </p:pic>
      <p:pic>
        <p:nvPicPr>
          <p:cNvPr id="7" name="Picture 6"/>
          <p:cNvPicPr>
            <a:picLocks noChangeAspect="1"/>
          </p:cNvPicPr>
          <p:nvPr/>
        </p:nvPicPr>
        <p:blipFill>
          <a:blip r:embed="rId5"/>
          <a:stretch>
            <a:fillRect/>
          </a:stretch>
        </p:blipFill>
        <p:spPr>
          <a:xfrm>
            <a:off x="5541335" y="1078378"/>
            <a:ext cx="4517066" cy="2818834"/>
          </a:xfrm>
          <a:prstGeom prst="rect">
            <a:avLst/>
          </a:prstGeom>
        </p:spPr>
      </p:pic>
      <p:sp>
        <p:nvSpPr>
          <p:cNvPr id="23" name="Right Arrow 12"/>
          <p:cNvSpPr/>
          <p:nvPr/>
        </p:nvSpPr>
        <p:spPr>
          <a:xfrm>
            <a:off x="5285565" y="261165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6"/>
          <a:stretch>
            <a:fillRect/>
          </a:stretch>
        </p:blipFill>
        <p:spPr>
          <a:xfrm>
            <a:off x="5947138" y="3718969"/>
            <a:ext cx="4554884" cy="2868925"/>
          </a:xfrm>
          <a:prstGeom prst="rect">
            <a:avLst/>
          </a:prstGeom>
        </p:spPr>
      </p:pic>
      <p:sp>
        <p:nvSpPr>
          <p:cNvPr id="20" name="Right Arrow 12"/>
          <p:cNvSpPr/>
          <p:nvPr/>
        </p:nvSpPr>
        <p:spPr>
          <a:xfrm rot="5400000">
            <a:off x="7571268" y="351621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79DB57C2-B890-495C-81C5-98FEB7587611}"/>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805A904-A599-4A4E-B203-6E8AEFE4F448}"/>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32AD73A7-ECE0-4C12-B127-DBDC5F408322}"/>
              </a:ext>
            </a:extLst>
          </p:cNvPr>
          <p:cNvSpPr>
            <a:spLocks noGrp="1"/>
          </p:cNvSpPr>
          <p:nvPr>
            <p:ph type="sldNum" sz="quarter" idx="4"/>
          </p:nvPr>
        </p:nvSpPr>
        <p:spPr/>
        <p:txBody>
          <a:bodyPr/>
          <a:lstStyle/>
          <a:p>
            <a:fld id="{28B83BC3-069B-46AF-A4E6-C99928E1A4FA}" type="slidenum">
              <a:rPr lang="en-US" smtClean="0"/>
              <a:pPr/>
              <a:t>693</a:t>
            </a:fld>
            <a:endParaRPr lang="en-US" dirty="0"/>
          </a:p>
        </p:txBody>
      </p:sp>
    </p:spTree>
    <p:custDataLst>
      <p:tags r:id="rId1"/>
    </p:custDataLst>
    <p:extLst>
      <p:ext uri="{BB962C8B-B14F-4D97-AF65-F5344CB8AC3E}">
        <p14:creationId xmlns:p14="http://schemas.microsoft.com/office/powerpoint/2010/main" val="256717286"/>
      </p:ext>
    </p:extLst>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Variance Test</a:t>
            </a:r>
          </a:p>
        </p:txBody>
      </p:sp>
      <p:sp>
        <p:nvSpPr>
          <p:cNvPr id="3" name="Content Placeholder 2"/>
          <p:cNvSpPr>
            <a:spLocks noGrp="1"/>
          </p:cNvSpPr>
          <p:nvPr>
            <p:ph idx="1"/>
          </p:nvPr>
        </p:nvSpPr>
        <p:spPr>
          <a:xfrm>
            <a:off x="609600" y="1130300"/>
            <a:ext cx="5486400" cy="5486400"/>
          </a:xfrm>
        </p:spPr>
        <p:txBody>
          <a:bodyPr>
            <a:normAutofit/>
          </a:bodyPr>
          <a:lstStyle/>
          <a:p>
            <a:pPr marL="411480" lvl="1" indent="0">
              <a:buNone/>
            </a:pPr>
            <a:r>
              <a:rPr lang="en-US" dirty="0"/>
              <a:t>Since the p-value of the one sample variance test is smaller than alpha level (0.05), we reject the null and claim that the population variance is statistically different from zero.</a:t>
            </a:r>
          </a:p>
          <a:p>
            <a:pPr marL="411480" lvl="1" indent="0">
              <a:buNone/>
            </a:pPr>
            <a:endParaRPr lang="en-US" dirty="0"/>
          </a:p>
          <a:p>
            <a:pPr marL="411480" lvl="1" indent="0">
              <a:buNone/>
            </a:pPr>
            <a:r>
              <a:rPr lang="en-US" dirty="0"/>
              <a:t>Another way to see whether the population variance is statistically different from zero is to check whether zero stays between the upper and lower confidence interval boundaries of the variance. If yes, we fail to reject the null hypothesis and claim that the population variance is not statistically different from zero.</a:t>
            </a:r>
          </a:p>
          <a:p>
            <a:pPr marL="114300" indent="0">
              <a:buNone/>
            </a:pPr>
            <a:endParaRPr lang="en-US" sz="2200" dirty="0"/>
          </a:p>
          <a:p>
            <a:pPr marL="411480" lvl="1" indent="0">
              <a:buNone/>
            </a:pPr>
            <a:endParaRPr lang="en-US" sz="1400" dirty="0"/>
          </a:p>
          <a:p>
            <a:pPr marL="114300" indent="0">
              <a:buNone/>
            </a:pPr>
            <a:endParaRPr lang="en-US" sz="1600" dirty="0"/>
          </a:p>
        </p:txBody>
      </p:sp>
      <p:pic>
        <p:nvPicPr>
          <p:cNvPr id="4" name="Picture 3"/>
          <p:cNvPicPr>
            <a:picLocks noChangeAspect="1"/>
          </p:cNvPicPr>
          <p:nvPr/>
        </p:nvPicPr>
        <p:blipFill>
          <a:blip r:embed="rId4"/>
          <a:stretch>
            <a:fillRect/>
          </a:stretch>
        </p:blipFill>
        <p:spPr>
          <a:xfrm>
            <a:off x="6299201" y="1192546"/>
            <a:ext cx="4826000" cy="5201166"/>
          </a:xfrm>
          <a:prstGeom prst="rect">
            <a:avLst/>
          </a:prstGeom>
        </p:spPr>
      </p:pic>
      <p:sp>
        <p:nvSpPr>
          <p:cNvPr id="10" name="Date Placeholder 9">
            <a:extLst>
              <a:ext uri="{FF2B5EF4-FFF2-40B4-BE49-F238E27FC236}">
                <a16:creationId xmlns:a16="http://schemas.microsoft.com/office/drawing/2014/main" id="{C3464EE2-9EF4-4025-A293-0705F422BF8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9057C1A-9D62-492F-ACF8-E18BEEA85F0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59A5646-3B11-4B6B-9927-33E50F1C70E9}"/>
              </a:ext>
            </a:extLst>
          </p:cNvPr>
          <p:cNvSpPr>
            <a:spLocks noGrp="1"/>
          </p:cNvSpPr>
          <p:nvPr>
            <p:ph type="sldNum" sz="quarter" idx="4"/>
          </p:nvPr>
        </p:nvSpPr>
        <p:spPr/>
        <p:txBody>
          <a:bodyPr/>
          <a:lstStyle/>
          <a:p>
            <a:fld id="{28B83BC3-069B-46AF-A4E6-C99928E1A4FA}" type="slidenum">
              <a:rPr lang="en-US" smtClean="0"/>
              <a:pPr/>
              <a:t>694</a:t>
            </a:fld>
            <a:endParaRPr lang="en-US" dirty="0"/>
          </a:p>
        </p:txBody>
      </p:sp>
    </p:spTree>
    <p:custDataLst>
      <p:tags r:id="rId1"/>
    </p:custDataLst>
    <p:extLst>
      <p:ext uri="{BB962C8B-B14F-4D97-AF65-F5344CB8AC3E}">
        <p14:creationId xmlns:p14="http://schemas.microsoft.com/office/powerpoint/2010/main" val="2708735204"/>
      </p:ext>
    </p:extLst>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3.4.3 One Way ANOVA</a:t>
            </a:r>
          </a:p>
        </p:txBody>
      </p:sp>
      <p:sp>
        <p:nvSpPr>
          <p:cNvPr id="8" name="Date Placeholder 7">
            <a:extLst>
              <a:ext uri="{FF2B5EF4-FFF2-40B4-BE49-F238E27FC236}">
                <a16:creationId xmlns:a16="http://schemas.microsoft.com/office/drawing/2014/main" id="{AC07CD25-BA17-4374-B47E-0D3184BE129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260BC79-FDD2-467E-930C-FF77A4D6972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1878E88-2904-4F33-A038-0E525A2E9705}"/>
              </a:ext>
            </a:extLst>
          </p:cNvPr>
          <p:cNvSpPr>
            <a:spLocks noGrp="1"/>
          </p:cNvSpPr>
          <p:nvPr>
            <p:ph type="sldNum" sz="quarter" idx="4"/>
          </p:nvPr>
        </p:nvSpPr>
        <p:spPr/>
        <p:txBody>
          <a:bodyPr/>
          <a:lstStyle/>
          <a:p>
            <a:fld id="{28B83BC3-069B-46AF-A4E6-C99928E1A4FA}" type="slidenum">
              <a:rPr lang="en-US" smtClean="0"/>
              <a:pPr/>
              <a:t>695</a:t>
            </a:fld>
            <a:endParaRPr lang="en-US" dirty="0"/>
          </a:p>
        </p:txBody>
      </p:sp>
    </p:spTree>
    <p:custDataLst>
      <p:tags r:id="rId1"/>
    </p:custDataLst>
    <p:extLst>
      <p:ext uri="{BB962C8B-B14F-4D97-AF65-F5344CB8AC3E}">
        <p14:creationId xmlns:p14="http://schemas.microsoft.com/office/powerpoint/2010/main" val="2112707145"/>
      </p:ext>
    </p:extLst>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One-Way ANOVA?</a:t>
            </a:r>
          </a:p>
        </p:txBody>
      </p:sp>
      <p:sp>
        <p:nvSpPr>
          <p:cNvPr id="3" name="Content Placeholder 2"/>
          <p:cNvSpPr>
            <a:spLocks noGrp="1"/>
          </p:cNvSpPr>
          <p:nvPr>
            <p:ph idx="1"/>
          </p:nvPr>
        </p:nvSpPr>
        <p:spPr/>
        <p:txBody>
          <a:bodyPr>
            <a:normAutofit/>
          </a:bodyPr>
          <a:lstStyle/>
          <a:p>
            <a:r>
              <a:rPr lang="en-US" b="1" dirty="0"/>
              <a:t>One-way ANOVA </a:t>
            </a:r>
            <a:r>
              <a:rPr lang="en-US" dirty="0"/>
              <a:t>(one-way analysis of variance) is a statistical method to compare means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one </a:t>
            </a:r>
            <a:r>
              <a:rPr lang="el-GR" i="1" dirty="0"/>
              <a:t>μ</a:t>
            </a:r>
            <a:r>
              <a:rPr lang="en-US" i="1" baseline="-25000" dirty="0"/>
              <a:t>i</a:t>
            </a:r>
            <a:r>
              <a:rPr lang="en-US" i="1" dirty="0"/>
              <a:t> </a:t>
            </a:r>
            <a:r>
              <a:rPr lang="en-US" dirty="0"/>
              <a:t>is different, where </a:t>
            </a:r>
            <a:r>
              <a:rPr lang="en-US" i="1" dirty="0"/>
              <a:t>i</a:t>
            </a:r>
            <a:r>
              <a:rPr lang="en-US" dirty="0"/>
              <a:t> is any value from 1 to k.</a:t>
            </a:r>
          </a:p>
          <a:p>
            <a:endParaRPr lang="en-US" dirty="0"/>
          </a:p>
          <a:p>
            <a:r>
              <a:rPr lang="en-US" dirty="0"/>
              <a:t>It is a generalized form of the two sample t-test since a two sample t-test compares two population means and one-way ANOVA compares </a:t>
            </a:r>
            <a:r>
              <a:rPr lang="en-US" i="1" dirty="0"/>
              <a:t>k</a:t>
            </a:r>
            <a:r>
              <a:rPr lang="en-US" dirty="0"/>
              <a:t> population means where </a:t>
            </a:r>
            <a:r>
              <a:rPr lang="en-US" i="1" dirty="0"/>
              <a:t>k </a:t>
            </a:r>
            <a:r>
              <a:rPr lang="en-US" dirty="0"/>
              <a:t>≥ 2.</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732224312"/>
              </p:ext>
            </p:extLst>
          </p:nvPr>
        </p:nvGraphicFramePr>
        <p:xfrm>
          <a:off x="3810000" y="2286000"/>
          <a:ext cx="2286000" cy="495759"/>
        </p:xfrm>
        <a:graphic>
          <a:graphicData uri="http://schemas.openxmlformats.org/presentationml/2006/ole">
            <mc:AlternateContent xmlns:mc="http://schemas.openxmlformats.org/markup-compatibility/2006">
              <mc:Choice xmlns:v="urn:schemas-microsoft-com:vml" Requires="v">
                <p:oleObj name="Equation" r:id="rId4" imgW="1054080" imgH="228600" progId="Equation.3">
                  <p:embed/>
                </p:oleObj>
              </mc:Choice>
              <mc:Fallback>
                <p:oleObj name="Equation" r:id="rId4" imgW="1054080" imgH="228600" progId="Equation.3">
                  <p:embed/>
                  <p:pic>
                    <p:nvPicPr>
                      <p:cNvPr id="5" name="Object 4"/>
                      <p:cNvPicPr>
                        <a:picLocks noChangeAspect="1" noChangeArrowheads="1"/>
                      </p:cNvPicPr>
                      <p:nvPr/>
                    </p:nvPicPr>
                    <p:blipFill>
                      <a:blip r:embed="rId5"/>
                      <a:srcRect/>
                      <a:stretch>
                        <a:fillRect/>
                      </a:stretch>
                    </p:blipFill>
                    <p:spPr bwMode="auto">
                      <a:xfrm>
                        <a:off x="3810000" y="2286000"/>
                        <a:ext cx="2286000" cy="495759"/>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B524DB98-3C9C-4D40-A5CE-82C05919665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3BB2A27-ADD3-4DC2-A19A-4BBFD77385C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1DA28FC-602B-40E3-A264-B163CD60238C}"/>
              </a:ext>
            </a:extLst>
          </p:cNvPr>
          <p:cNvSpPr>
            <a:spLocks noGrp="1"/>
          </p:cNvSpPr>
          <p:nvPr>
            <p:ph type="sldNum" sz="quarter" idx="4"/>
          </p:nvPr>
        </p:nvSpPr>
        <p:spPr/>
        <p:txBody>
          <a:bodyPr/>
          <a:lstStyle/>
          <a:p>
            <a:fld id="{28B83BC3-069B-46AF-A4E6-C99928E1A4FA}" type="slidenum">
              <a:rPr lang="en-US" smtClean="0"/>
              <a:pPr/>
              <a:t>696</a:t>
            </a:fld>
            <a:endParaRPr lang="en-US" dirty="0"/>
          </a:p>
        </p:txBody>
      </p:sp>
    </p:spTree>
    <p:custDataLst>
      <p:tags r:id="rId1"/>
    </p:custDataLst>
    <p:extLst>
      <p:ext uri="{BB962C8B-B14F-4D97-AF65-F5344CB8AC3E}">
        <p14:creationId xmlns:p14="http://schemas.microsoft.com/office/powerpoint/2010/main" val="2607992137"/>
      </p:ext>
    </p:extLst>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Assumptions of One-Way ANOVA</a:t>
            </a:r>
          </a:p>
        </p:txBody>
      </p:sp>
      <p:sp>
        <p:nvSpPr>
          <p:cNvPr id="3" name="Content Placeholder 2"/>
          <p:cNvSpPr>
            <a:spLocks noGrp="1"/>
          </p:cNvSpPr>
          <p:nvPr>
            <p:ph idx="1"/>
          </p:nvPr>
        </p:nvSpPr>
        <p:spPr/>
        <p:txBody>
          <a:bodyPr>
            <a:normAutofit/>
          </a:bodyPr>
          <a:lstStyle/>
          <a:p>
            <a:r>
              <a:rPr lang="en-US" dirty="0"/>
              <a:t>The sample data drawn from </a:t>
            </a:r>
            <a:r>
              <a:rPr lang="en-US" i="1" dirty="0"/>
              <a:t>k</a:t>
            </a:r>
            <a:r>
              <a:rPr lang="en-US" dirty="0"/>
              <a:t> populations are unbiased and representative.</a:t>
            </a:r>
          </a:p>
          <a:p>
            <a:endParaRPr lang="en-US" dirty="0"/>
          </a:p>
          <a:p>
            <a:r>
              <a:rPr lang="en-US" dirty="0"/>
              <a:t>The data of </a:t>
            </a:r>
            <a:r>
              <a:rPr lang="en-US" i="1" dirty="0"/>
              <a:t>k</a:t>
            </a:r>
            <a:r>
              <a:rPr lang="en-US" dirty="0"/>
              <a:t> populations are continuous.</a:t>
            </a:r>
          </a:p>
          <a:p>
            <a:endParaRPr lang="en-US" dirty="0"/>
          </a:p>
          <a:p>
            <a:r>
              <a:rPr lang="en-US" dirty="0"/>
              <a:t>The data of </a:t>
            </a:r>
            <a:r>
              <a:rPr lang="en-US" i="1" dirty="0"/>
              <a:t>k</a:t>
            </a:r>
            <a:r>
              <a:rPr lang="en-US" dirty="0"/>
              <a:t> populations are normally distributed.</a:t>
            </a:r>
          </a:p>
          <a:p>
            <a:endParaRPr lang="en-US" dirty="0"/>
          </a:p>
          <a:p>
            <a:r>
              <a:rPr lang="en-US" dirty="0"/>
              <a:t>The variances of</a:t>
            </a:r>
            <a:r>
              <a:rPr lang="en-US" i="1" dirty="0"/>
              <a:t> k </a:t>
            </a:r>
            <a:r>
              <a:rPr lang="en-US" dirty="0"/>
              <a:t>populations are equal.</a:t>
            </a:r>
          </a:p>
          <a:p>
            <a:endParaRPr lang="en-US" dirty="0"/>
          </a:p>
        </p:txBody>
      </p:sp>
      <p:sp>
        <p:nvSpPr>
          <p:cNvPr id="9" name="Date Placeholder 8">
            <a:extLst>
              <a:ext uri="{FF2B5EF4-FFF2-40B4-BE49-F238E27FC236}">
                <a16:creationId xmlns:a16="http://schemas.microsoft.com/office/drawing/2014/main" id="{7A37380F-7ABC-4BD1-91E9-CE5AED0033B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29A8DE5-939C-4D9F-8ADD-AF0F05F7877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DC9CD40-4BCE-4E80-8A77-5E67FC317C3D}"/>
              </a:ext>
            </a:extLst>
          </p:cNvPr>
          <p:cNvSpPr>
            <a:spLocks noGrp="1"/>
          </p:cNvSpPr>
          <p:nvPr>
            <p:ph type="sldNum" sz="quarter" idx="4"/>
          </p:nvPr>
        </p:nvSpPr>
        <p:spPr/>
        <p:txBody>
          <a:bodyPr/>
          <a:lstStyle/>
          <a:p>
            <a:fld id="{28B83BC3-069B-46AF-A4E6-C99928E1A4FA}" type="slidenum">
              <a:rPr lang="en-US" smtClean="0"/>
              <a:pPr/>
              <a:t>697</a:t>
            </a:fld>
            <a:endParaRPr lang="en-US" dirty="0"/>
          </a:p>
        </p:txBody>
      </p:sp>
    </p:spTree>
    <p:custDataLst>
      <p:tags r:id="rId1"/>
    </p:custDataLst>
    <p:extLst>
      <p:ext uri="{BB962C8B-B14F-4D97-AF65-F5344CB8AC3E}">
        <p14:creationId xmlns:p14="http://schemas.microsoft.com/office/powerpoint/2010/main" val="3523897472"/>
      </p:ext>
    </p:extLst>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a:bodyPr>
          <a:lstStyle/>
          <a:p>
            <a:r>
              <a:rPr lang="en-US" dirty="0"/>
              <a:t>ANOVA compares the means of different groups by analyzing the variances between and within groups.</a:t>
            </a:r>
          </a:p>
          <a:p>
            <a:endParaRPr lang="en-US" dirty="0"/>
          </a:p>
          <a:p>
            <a:r>
              <a:rPr lang="en-US" dirty="0"/>
              <a:t>Let us say we are interested in comparing the means of three normally distributed populations. We randomly collected one sample for each population of our interest.</a:t>
            </a:r>
          </a:p>
          <a:p>
            <a:pPr lvl="1"/>
            <a:endParaRPr lang="en-US" dirty="0"/>
          </a:p>
          <a:p>
            <a:pPr lvl="1"/>
            <a:r>
              <a:rPr lang="en-US" dirty="0"/>
              <a:t>Null Hypothesis (H</a:t>
            </a:r>
            <a:r>
              <a:rPr lang="en-US" baseline="-25000" dirty="0"/>
              <a:t>0</a:t>
            </a:r>
            <a:r>
              <a:rPr lang="en-US" dirty="0"/>
              <a:t>): </a:t>
            </a:r>
            <a:r>
              <a:rPr lang="el-GR" dirty="0"/>
              <a:t>μ</a:t>
            </a:r>
            <a:r>
              <a:rPr lang="en-US" baseline="-25000" dirty="0"/>
              <a:t>1</a:t>
            </a:r>
            <a:r>
              <a:rPr lang="en-US" dirty="0"/>
              <a:t> = </a:t>
            </a:r>
            <a:r>
              <a:rPr lang="el-GR" dirty="0"/>
              <a:t>μ</a:t>
            </a:r>
            <a:r>
              <a:rPr lang="en-US" baseline="-25000" dirty="0"/>
              <a:t>2</a:t>
            </a:r>
            <a:r>
              <a:rPr lang="en-US" dirty="0"/>
              <a:t> = </a:t>
            </a:r>
            <a:r>
              <a:rPr lang="el-GR" dirty="0"/>
              <a:t>μ</a:t>
            </a:r>
            <a:r>
              <a:rPr lang="en-US" baseline="-25000" dirty="0"/>
              <a:t>3</a:t>
            </a:r>
            <a:endParaRPr lang="en-US" dirty="0"/>
          </a:p>
          <a:p>
            <a:pPr lvl="1"/>
            <a:r>
              <a:rPr lang="en-US" dirty="0"/>
              <a:t>Alternative Hypothesis (H</a:t>
            </a:r>
            <a:r>
              <a:rPr lang="en-US" baseline="-25000" dirty="0"/>
              <a:t>a</a:t>
            </a:r>
            <a:r>
              <a:rPr lang="en-US" dirty="0"/>
              <a:t>): one of the </a:t>
            </a:r>
            <a:r>
              <a:rPr lang="el-GR" dirty="0"/>
              <a:t>μ</a:t>
            </a:r>
            <a:r>
              <a:rPr lang="en-US" dirty="0"/>
              <a:t> is different from the others.</a:t>
            </a:r>
          </a:p>
          <a:p>
            <a:endParaRPr lang="en-US" dirty="0"/>
          </a:p>
        </p:txBody>
      </p:sp>
      <p:sp>
        <p:nvSpPr>
          <p:cNvPr id="9" name="Date Placeholder 8">
            <a:extLst>
              <a:ext uri="{FF2B5EF4-FFF2-40B4-BE49-F238E27FC236}">
                <a16:creationId xmlns:a16="http://schemas.microsoft.com/office/drawing/2014/main" id="{DED9914C-3C54-4A42-9712-E72A2AB86D5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44D379A-D836-4C3E-AFF7-D8622707046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EB64682-0990-4A13-AD38-9DE140BDB144}"/>
              </a:ext>
            </a:extLst>
          </p:cNvPr>
          <p:cNvSpPr>
            <a:spLocks noGrp="1"/>
          </p:cNvSpPr>
          <p:nvPr>
            <p:ph type="sldNum" sz="quarter" idx="4"/>
          </p:nvPr>
        </p:nvSpPr>
        <p:spPr/>
        <p:txBody>
          <a:bodyPr/>
          <a:lstStyle/>
          <a:p>
            <a:fld id="{28B83BC3-069B-46AF-A4E6-C99928E1A4FA}" type="slidenum">
              <a:rPr lang="en-US" smtClean="0"/>
              <a:pPr/>
              <a:t>698</a:t>
            </a:fld>
            <a:endParaRPr lang="en-US" dirty="0"/>
          </a:p>
        </p:txBody>
      </p:sp>
    </p:spTree>
    <p:custDataLst>
      <p:tags r:id="rId1"/>
    </p:custDataLst>
    <p:extLst>
      <p:ext uri="{BB962C8B-B14F-4D97-AF65-F5344CB8AC3E}">
        <p14:creationId xmlns:p14="http://schemas.microsoft.com/office/powerpoint/2010/main" val="2434415438"/>
      </p:ext>
    </p:extLst>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Autofit/>
          </a:bodyPr>
          <a:lstStyle/>
          <a:p>
            <a:r>
              <a:rPr lang="en-US" dirty="0"/>
              <a:t>Based on the sample data, the means of the three populations might look different because of two variation sources.</a:t>
            </a:r>
          </a:p>
          <a:p>
            <a:pPr marL="1234440" lvl="2" indent="-457200">
              <a:buFont typeface="+mj-lt"/>
              <a:buAutoNum type="arabicParenR"/>
            </a:pPr>
            <a:r>
              <a:rPr lang="en-US" dirty="0"/>
              <a:t>Variation between groups</a:t>
            </a:r>
          </a:p>
          <a:p>
            <a:pPr marL="1325880" lvl="4" indent="0">
              <a:buNone/>
            </a:pPr>
            <a:r>
              <a:rPr lang="en-US" sz="1800" dirty="0"/>
              <a:t>There are non-random factors leading to the variation between groups.</a:t>
            </a:r>
          </a:p>
          <a:p>
            <a:pPr marL="1234440" lvl="2" indent="-457200">
              <a:buFont typeface="+mj-lt"/>
              <a:buAutoNum type="arabicParenR"/>
            </a:pPr>
            <a:r>
              <a:rPr lang="en-US" dirty="0"/>
              <a:t>Variation within groups</a:t>
            </a:r>
          </a:p>
          <a:p>
            <a:pPr marL="1325880" lvl="4" indent="0">
              <a:buNone/>
            </a:pPr>
            <a:r>
              <a:rPr lang="en-US" sz="1800" dirty="0"/>
              <a:t>There are random errors resulting in the variation within each individual group.</a:t>
            </a:r>
          </a:p>
          <a:p>
            <a:endParaRPr lang="en-US" sz="2800" dirty="0"/>
          </a:p>
          <a:p>
            <a:r>
              <a:rPr lang="en-US" dirty="0"/>
              <a:t>What we care about the most is the variation between groups since we are interested in whether the groups are statistically different from each other.</a:t>
            </a:r>
          </a:p>
          <a:p>
            <a:endParaRPr lang="en-US" dirty="0"/>
          </a:p>
          <a:p>
            <a:r>
              <a:rPr lang="en-US" dirty="0"/>
              <a:t>Variation between groups is the </a:t>
            </a:r>
            <a:r>
              <a:rPr lang="en-US" i="1" dirty="0"/>
              <a:t>signal</a:t>
            </a:r>
            <a:r>
              <a:rPr lang="en-US" dirty="0"/>
              <a:t> we want to detect and variation within groups is the </a:t>
            </a:r>
            <a:r>
              <a:rPr lang="en-US" i="1" dirty="0"/>
              <a:t>noise</a:t>
            </a:r>
            <a:r>
              <a:rPr lang="en-US" dirty="0"/>
              <a:t> which corrupts the signal.</a:t>
            </a:r>
          </a:p>
        </p:txBody>
      </p:sp>
      <p:sp>
        <p:nvSpPr>
          <p:cNvPr id="9" name="Date Placeholder 8">
            <a:extLst>
              <a:ext uri="{FF2B5EF4-FFF2-40B4-BE49-F238E27FC236}">
                <a16:creationId xmlns:a16="http://schemas.microsoft.com/office/drawing/2014/main" id="{C58D491F-11A6-4194-982E-44FF3BDBB16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DB30278-81C3-449D-AB17-FF7797560F1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F15A1B6-F516-4BED-B4CE-23B2C9C471BF}"/>
              </a:ext>
            </a:extLst>
          </p:cNvPr>
          <p:cNvSpPr>
            <a:spLocks noGrp="1"/>
          </p:cNvSpPr>
          <p:nvPr>
            <p:ph type="sldNum" sz="quarter" idx="4"/>
          </p:nvPr>
        </p:nvSpPr>
        <p:spPr/>
        <p:txBody>
          <a:bodyPr/>
          <a:lstStyle/>
          <a:p>
            <a:fld id="{28B83BC3-069B-46AF-A4E6-C99928E1A4FA}" type="slidenum">
              <a:rPr lang="en-US" smtClean="0"/>
              <a:pPr/>
              <a:t>699</a:t>
            </a:fld>
            <a:endParaRPr lang="en-US" dirty="0"/>
          </a:p>
        </p:txBody>
      </p:sp>
    </p:spTree>
    <p:custDataLst>
      <p:tags r:id="rId1"/>
    </p:custDataLst>
    <p:extLst>
      <p:ext uri="{BB962C8B-B14F-4D97-AF65-F5344CB8AC3E}">
        <p14:creationId xmlns:p14="http://schemas.microsoft.com/office/powerpoint/2010/main" val="4231255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What is Six Sigma?</a:t>
            </a:r>
          </a:p>
        </p:txBody>
      </p:sp>
      <p:sp>
        <p:nvSpPr>
          <p:cNvPr id="15" name="Content Placeholder 2"/>
          <p:cNvSpPr>
            <a:spLocks noGrp="1"/>
          </p:cNvSpPr>
          <p:nvPr>
            <p:ph idx="1"/>
          </p:nvPr>
        </p:nvSpPr>
        <p:spPr/>
        <p:txBody>
          <a:bodyPr>
            <a:normAutofit/>
          </a:bodyPr>
          <a:lstStyle/>
          <a:p>
            <a:r>
              <a:rPr lang="en-US" dirty="0"/>
              <a:t>A process whose average is about 6</a:t>
            </a:r>
            <a:r>
              <a:rPr lang="en-US" b="1" dirty="0">
                <a:solidFill>
                  <a:srgbClr val="182835"/>
                </a:solidFill>
                <a:latin typeface="Symbol" pitchFamily="18" charset="2"/>
              </a:rPr>
              <a:t>s</a:t>
            </a:r>
            <a:r>
              <a:rPr lang="en-US" dirty="0"/>
              <a:t> away from the customer’s high and low specification limits has abundant room to “float” before approaching the customer’s specification limits.</a:t>
            </a:r>
          </a:p>
          <a:p>
            <a:r>
              <a:rPr lang="en-US" dirty="0"/>
              <a:t>A Six Sigma process only yields 3.4 defects for every million opportunities! In other words, 99.9997% of the products are defect-free!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3200400"/>
            <a:ext cx="6803993" cy="3581400"/>
          </a:xfrm>
          <a:prstGeom prst="rect">
            <a:avLst/>
          </a:prstGeom>
        </p:spPr>
      </p:pic>
      <p:sp>
        <p:nvSpPr>
          <p:cNvPr id="6" name="Date Placeholder 5">
            <a:extLst>
              <a:ext uri="{FF2B5EF4-FFF2-40B4-BE49-F238E27FC236}">
                <a16:creationId xmlns:a16="http://schemas.microsoft.com/office/drawing/2014/main" id="{B9E5D487-E172-428F-954F-E119E1DB84F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05A70D9-EF5E-42B5-B257-41C0A0C8FCE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5CE0F11-8AC2-4B5A-9DE1-365F77356C4A}"/>
              </a:ext>
            </a:extLst>
          </p:cNvPr>
          <p:cNvSpPr>
            <a:spLocks noGrp="1"/>
          </p:cNvSpPr>
          <p:nvPr>
            <p:ph type="sldNum" sz="quarter" idx="4"/>
          </p:nvPr>
        </p:nvSpPr>
        <p:spPr/>
        <p:txBody>
          <a:bodyPr/>
          <a:lstStyle/>
          <a:p>
            <a:fld id="{28B83BC3-069B-46AF-A4E6-C99928E1A4FA}" type="slidenum">
              <a:rPr lang="en-US" smtClean="0"/>
              <a:pPr/>
              <a:t>7</a:t>
            </a:fld>
            <a:endParaRPr lang="en-US" dirty="0"/>
          </a:p>
        </p:txBody>
      </p:sp>
    </p:spTree>
    <p:custDataLst>
      <p:tags r:id="rId1"/>
    </p:custDataLst>
    <p:extLst>
      <p:ext uri="{BB962C8B-B14F-4D97-AF65-F5344CB8AC3E}">
        <p14:creationId xmlns:p14="http://schemas.microsoft.com/office/powerpoint/2010/main" val="25638072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3:</a:t>
            </a:r>
          </a:p>
          <a:p>
            <a:pPr lvl="1"/>
            <a:r>
              <a:rPr lang="en-US" sz="2400" dirty="0"/>
              <a:t>To illustrate the responsibility of different organizations involved in the process, use a Swim Lane Process Map.</a:t>
            </a:r>
          </a:p>
          <a:p>
            <a:pPr lvl="1"/>
            <a:endParaRPr lang="en-US" dirty="0"/>
          </a:p>
          <a:p>
            <a:pPr lvl="1"/>
            <a:endParaRPr lang="en-US" dirty="0"/>
          </a:p>
        </p:txBody>
      </p:sp>
      <p:pic>
        <p:nvPicPr>
          <p:cNvPr id="1028" name="Picture 4"/>
          <p:cNvPicPr>
            <a:picLocks noChangeAspect="1" noChangeArrowheads="1"/>
          </p:cNvPicPr>
          <p:nvPr/>
        </p:nvPicPr>
        <p:blipFill>
          <a:blip r:embed="rId4" cstate="print"/>
          <a:srcRect/>
          <a:stretch>
            <a:fillRect/>
          </a:stretch>
        </p:blipFill>
        <p:spPr bwMode="auto">
          <a:xfrm>
            <a:off x="1666318" y="2438400"/>
            <a:ext cx="8163482" cy="3852862"/>
          </a:xfrm>
          <a:prstGeom prst="rect">
            <a:avLst/>
          </a:prstGeom>
          <a:noFill/>
          <a:ln w="9525">
            <a:noFill/>
            <a:miter lim="800000"/>
            <a:headEnd/>
            <a:tailEnd/>
          </a:ln>
        </p:spPr>
      </p:pic>
      <p:sp>
        <p:nvSpPr>
          <p:cNvPr id="6" name="Date Placeholder 5">
            <a:extLst>
              <a:ext uri="{FF2B5EF4-FFF2-40B4-BE49-F238E27FC236}">
                <a16:creationId xmlns:a16="http://schemas.microsoft.com/office/drawing/2014/main" id="{78FAC9FD-7434-4724-9C47-ACDD94089E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72637D0-A57C-45F9-B438-C5025AC41D6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A905B02-93C3-4292-9BB2-7A5CEEF9C123}"/>
              </a:ext>
            </a:extLst>
          </p:cNvPr>
          <p:cNvSpPr>
            <a:spLocks noGrp="1"/>
          </p:cNvSpPr>
          <p:nvPr>
            <p:ph type="sldNum" sz="quarter" idx="4"/>
          </p:nvPr>
        </p:nvSpPr>
        <p:spPr/>
        <p:txBody>
          <a:bodyPr/>
          <a:lstStyle/>
          <a:p>
            <a:fld id="{28B83BC3-069B-46AF-A4E6-C99928E1A4FA}" type="slidenum">
              <a:rPr lang="en-US" smtClean="0"/>
              <a:pPr/>
              <a:t>70</a:t>
            </a:fld>
            <a:endParaRPr lang="en-US" dirty="0"/>
          </a:p>
        </p:txBody>
      </p:sp>
    </p:spTree>
    <p:custDataLst>
      <p:tags r:id="rId1"/>
    </p:custDataLst>
    <p:extLst>
      <p:ext uri="{BB962C8B-B14F-4D97-AF65-F5344CB8AC3E}">
        <p14:creationId xmlns:p14="http://schemas.microsoft.com/office/powerpoint/2010/main" val="3013687530"/>
      </p:ext>
    </p:extLst>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grpSp>
        <p:nvGrpSpPr>
          <p:cNvPr id="53" name="Group 52"/>
          <p:cNvGrpSpPr/>
          <p:nvPr/>
        </p:nvGrpSpPr>
        <p:grpSpPr>
          <a:xfrm>
            <a:off x="2171700" y="1447801"/>
            <a:ext cx="7848600" cy="2847975"/>
            <a:chOff x="533400" y="1447800"/>
            <a:chExt cx="7848600" cy="2847975"/>
          </a:xfrm>
        </p:grpSpPr>
        <p:pic>
          <p:nvPicPr>
            <p:cNvPr id="192517" name="Picture 5"/>
            <p:cNvPicPr>
              <a:picLocks noChangeAspect="1" noChangeArrowheads="1"/>
            </p:cNvPicPr>
            <p:nvPr/>
          </p:nvPicPr>
          <p:blipFill>
            <a:blip r:embed="rId4" cstate="print"/>
            <a:srcRect/>
            <a:stretch>
              <a:fillRect/>
            </a:stretch>
          </p:blipFill>
          <p:spPr bwMode="auto">
            <a:xfrm>
              <a:off x="533400" y="1524000"/>
              <a:ext cx="4600575" cy="2771775"/>
            </a:xfrm>
            <a:prstGeom prst="rect">
              <a:avLst/>
            </a:prstGeom>
            <a:noFill/>
            <a:ln w="9525">
              <a:noFill/>
              <a:miter lim="800000"/>
              <a:headEnd/>
              <a:tailEnd/>
            </a:ln>
          </p:spPr>
        </p:pic>
        <p:grpSp>
          <p:nvGrpSpPr>
            <p:cNvPr id="39" name="Group 38"/>
            <p:cNvGrpSpPr/>
            <p:nvPr/>
          </p:nvGrpSpPr>
          <p:grpSpPr>
            <a:xfrm>
              <a:off x="4876800" y="2133600"/>
              <a:ext cx="3390900" cy="647700"/>
              <a:chOff x="4876800" y="2133600"/>
              <a:chExt cx="3390900" cy="647700"/>
            </a:xfrm>
          </p:grpSpPr>
          <p:cxnSp>
            <p:nvCxnSpPr>
              <p:cNvPr id="16" name="Straight Arrow Connector 15"/>
              <p:cNvCxnSpPr>
                <a:stCxn id="19" idx="1"/>
              </p:cNvCxnSpPr>
              <p:nvPr/>
            </p:nvCxnSpPr>
            <p:spPr>
              <a:xfrm flipH="1">
                <a:off x="4876800" y="2456766"/>
                <a:ext cx="533400" cy="134034"/>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nvGrpSpPr>
              <p:cNvPr id="34" name="Group 33"/>
              <p:cNvGrpSpPr/>
              <p:nvPr/>
            </p:nvGrpSpPr>
            <p:grpSpPr>
              <a:xfrm>
                <a:off x="5410200" y="2133600"/>
                <a:ext cx="2857500" cy="647700"/>
                <a:chOff x="5410200" y="2133600"/>
                <a:chExt cx="2857500" cy="647700"/>
              </a:xfrm>
            </p:grpSpPr>
            <p:sp>
              <p:nvSpPr>
                <p:cNvPr id="19" name="TextBox 18"/>
                <p:cNvSpPr txBox="1"/>
                <p:nvPr/>
              </p:nvSpPr>
              <p:spPr>
                <a:xfrm>
                  <a:off x="5410200" y="2133600"/>
                  <a:ext cx="2857500" cy="646331"/>
                </a:xfrm>
                <a:prstGeom prst="rect">
                  <a:avLst/>
                </a:prstGeom>
                <a:noFill/>
              </p:spPr>
              <p:txBody>
                <a:bodyPr wrap="square" rtlCol="0">
                  <a:spAutoFit/>
                </a:bodyPr>
                <a:lstStyle/>
                <a:p>
                  <a:r>
                    <a:rPr lang="en-US" dirty="0"/>
                    <a:t>Grand mean of all observations: </a:t>
                  </a:r>
                </a:p>
              </p:txBody>
            </p:sp>
            <p:graphicFrame>
              <p:nvGraphicFramePr>
                <p:cNvPr id="20" name="Object 19"/>
                <p:cNvGraphicFramePr>
                  <a:graphicFrameLocks noChangeAspect="1"/>
                </p:cNvGraphicFramePr>
                <p:nvPr>
                  <p:extLst>
                    <p:ext uri="{D42A27DB-BD31-4B8C-83A1-F6EECF244321}">
                      <p14:modId xmlns:p14="http://schemas.microsoft.com/office/powerpoint/2010/main" val="1871151036"/>
                    </p:ext>
                  </p:extLst>
                </p:nvPr>
              </p:nvGraphicFramePr>
              <p:xfrm>
                <a:off x="6896100" y="2362200"/>
                <a:ext cx="298450" cy="419100"/>
              </p:xfrm>
              <a:graphic>
                <a:graphicData uri="http://schemas.openxmlformats.org/presentationml/2006/ole">
                  <mc:AlternateContent xmlns:mc="http://schemas.openxmlformats.org/markup-compatibility/2006">
                    <mc:Choice xmlns:v="urn:schemas-microsoft-com:vml" Requires="v">
                      <p:oleObj name="Equation" r:id="rId5" imgW="139700" imgH="228600" progId="Equation.3">
                        <p:embed/>
                      </p:oleObj>
                    </mc:Choice>
                    <mc:Fallback>
                      <p:oleObj name="Equation" r:id="rId5" imgW="139700" imgH="228600" progId="Equation.3">
                        <p:embed/>
                        <p:pic>
                          <p:nvPicPr>
                            <p:cNvPr id="20" name="Object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2362200"/>
                              <a:ext cx="298450" cy="419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1" name="Group 50"/>
            <p:cNvGrpSpPr/>
            <p:nvPr/>
          </p:nvGrpSpPr>
          <p:grpSpPr>
            <a:xfrm>
              <a:off x="4419600" y="1447800"/>
              <a:ext cx="3962400" cy="442912"/>
              <a:chOff x="4419600" y="1447800"/>
              <a:chExt cx="3962400" cy="442912"/>
            </a:xfrm>
          </p:grpSpPr>
          <p:grpSp>
            <p:nvGrpSpPr>
              <p:cNvPr id="48" name="Group 47"/>
              <p:cNvGrpSpPr/>
              <p:nvPr/>
            </p:nvGrpSpPr>
            <p:grpSpPr>
              <a:xfrm>
                <a:off x="4419600" y="1447800"/>
                <a:ext cx="3962400" cy="381000"/>
                <a:chOff x="4419600" y="1447800"/>
                <a:chExt cx="3962400" cy="381000"/>
              </a:xfrm>
            </p:grpSpPr>
            <p:cxnSp>
              <p:nvCxnSpPr>
                <p:cNvPr id="35" name="Straight Arrow Connector 34"/>
                <p:cNvCxnSpPr>
                  <a:stCxn id="37" idx="1"/>
                </p:cNvCxnSpPr>
                <p:nvPr/>
              </p:nvCxnSpPr>
              <p:spPr>
                <a:xfrm rot="10800000" flipV="1">
                  <a:off x="4419600" y="1632466"/>
                  <a:ext cx="990600" cy="19633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5410200" y="1447800"/>
                  <a:ext cx="2971800" cy="369332"/>
                </a:xfrm>
                <a:prstGeom prst="rect">
                  <a:avLst/>
                </a:prstGeom>
                <a:noFill/>
              </p:spPr>
              <p:txBody>
                <a:bodyPr wrap="square" rtlCol="0">
                  <a:spAutoFit/>
                </a:bodyPr>
                <a:lstStyle/>
                <a:p>
                  <a:r>
                    <a:rPr lang="en-US" dirty="0"/>
                    <a:t>Individual observation</a:t>
                  </a:r>
                  <a:r>
                    <a:rPr lang="en-US" dirty="0">
                      <a:latin typeface="Source Sans Pro" panose="020B0503030403020204" pitchFamily="34" charset="0"/>
                    </a:rPr>
                    <a:t>: </a:t>
                  </a:r>
                </a:p>
              </p:txBody>
            </p:sp>
          </p:grpSp>
          <p:graphicFrame>
            <p:nvGraphicFramePr>
              <p:cNvPr id="47" name="Object 46"/>
              <p:cNvGraphicFramePr>
                <a:graphicFrameLocks noChangeAspect="1"/>
              </p:cNvGraphicFramePr>
              <p:nvPr/>
            </p:nvGraphicFramePr>
            <p:xfrm>
              <a:off x="7810500" y="1447800"/>
              <a:ext cx="352425" cy="442912"/>
            </p:xfrm>
            <a:graphic>
              <a:graphicData uri="http://schemas.openxmlformats.org/presentationml/2006/ole">
                <mc:AlternateContent xmlns:mc="http://schemas.openxmlformats.org/markup-compatibility/2006">
                  <mc:Choice xmlns:v="urn:schemas-microsoft-com:vml" Requires="v">
                    <p:oleObj name="Equation" r:id="rId7" imgW="164957" imgH="241091" progId="Equation.3">
                      <p:embed/>
                    </p:oleObj>
                  </mc:Choice>
                  <mc:Fallback>
                    <p:oleObj name="Equation" r:id="rId7" imgW="164957" imgH="241091" progId="Equation.3">
                      <p:embed/>
                      <p:pic>
                        <p:nvPicPr>
                          <p:cNvPr id="47" name="Object 4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0500" y="1447800"/>
                            <a:ext cx="35242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50" name="Group 49"/>
            <p:cNvGrpSpPr/>
            <p:nvPr/>
          </p:nvGrpSpPr>
          <p:grpSpPr>
            <a:xfrm>
              <a:off x="2209800" y="2362200"/>
              <a:ext cx="5829300" cy="1440656"/>
              <a:chOff x="2209800" y="2362200"/>
              <a:chExt cx="5829300" cy="1440656"/>
            </a:xfrm>
          </p:grpSpPr>
          <p:grpSp>
            <p:nvGrpSpPr>
              <p:cNvPr id="40" name="Group 39"/>
              <p:cNvGrpSpPr/>
              <p:nvPr/>
            </p:nvGrpSpPr>
            <p:grpSpPr>
              <a:xfrm>
                <a:off x="2209800" y="2362200"/>
                <a:ext cx="5829300" cy="1408331"/>
                <a:chOff x="2209800" y="2362200"/>
                <a:chExt cx="5829300" cy="1408331"/>
              </a:xfrm>
            </p:grpSpPr>
            <p:grpSp>
              <p:nvGrpSpPr>
                <p:cNvPr id="30" name="Group 29"/>
                <p:cNvGrpSpPr/>
                <p:nvPr/>
              </p:nvGrpSpPr>
              <p:grpSpPr>
                <a:xfrm>
                  <a:off x="2209800" y="2362200"/>
                  <a:ext cx="3200400" cy="1219200"/>
                  <a:chOff x="2209800" y="2362200"/>
                  <a:chExt cx="3200400" cy="1219200"/>
                </a:xfrm>
              </p:grpSpPr>
              <p:cxnSp>
                <p:nvCxnSpPr>
                  <p:cNvPr id="21" name="Straight Arrow Connector 20"/>
                  <p:cNvCxnSpPr/>
                  <p:nvPr/>
                </p:nvCxnSpPr>
                <p:spPr>
                  <a:xfrm rot="16200000" flipV="1">
                    <a:off x="4305300" y="2476500"/>
                    <a:ext cx="1219200" cy="990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10800000">
                    <a:off x="3352800" y="2514600"/>
                    <a:ext cx="2057400" cy="1066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0800000">
                    <a:off x="2209800" y="3124200"/>
                    <a:ext cx="3200400" cy="45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410200" y="3124200"/>
                  <a:ext cx="2628900" cy="646331"/>
                </a:xfrm>
                <a:prstGeom prst="rect">
                  <a:avLst/>
                </a:prstGeom>
                <a:noFill/>
              </p:spPr>
              <p:txBody>
                <a:bodyPr wrap="square" rtlCol="0">
                  <a:spAutoFit/>
                </a:bodyPr>
                <a:lstStyle/>
                <a:p>
                  <a:r>
                    <a:rPr lang="en-US" dirty="0"/>
                    <a:t>Group means of each individual sample:</a:t>
                  </a:r>
                  <a:endParaRPr lang="en-US" baseline="-25000" dirty="0"/>
                </a:p>
              </p:txBody>
            </p:sp>
          </p:grpSp>
          <p:graphicFrame>
            <p:nvGraphicFramePr>
              <p:cNvPr id="49" name="Object 48"/>
              <p:cNvGraphicFramePr>
                <a:graphicFrameLocks noChangeAspect="1"/>
              </p:cNvGraphicFramePr>
              <p:nvPr>
                <p:extLst>
                  <p:ext uri="{D42A27DB-BD31-4B8C-83A1-F6EECF244321}">
                    <p14:modId xmlns:p14="http://schemas.microsoft.com/office/powerpoint/2010/main" val="3749593425"/>
                  </p:ext>
                </p:extLst>
              </p:nvPr>
            </p:nvGraphicFramePr>
            <p:xfrm>
              <a:off x="7324260" y="3359944"/>
              <a:ext cx="434975" cy="442912"/>
            </p:xfrm>
            <a:graphic>
              <a:graphicData uri="http://schemas.openxmlformats.org/presentationml/2006/ole">
                <mc:AlternateContent xmlns:mc="http://schemas.openxmlformats.org/markup-compatibility/2006">
                  <mc:Choice xmlns:v="urn:schemas-microsoft-com:vml" Requires="v">
                    <p:oleObj name="Equation" r:id="rId9" imgW="203112" imgH="241195" progId="Equation.3">
                      <p:embed/>
                    </p:oleObj>
                  </mc:Choice>
                  <mc:Fallback>
                    <p:oleObj name="Equation" r:id="rId9" imgW="203112" imgH="241195" progId="Equation.3">
                      <p:embed/>
                      <p:pic>
                        <p:nvPicPr>
                          <p:cNvPr id="49" name="Object 4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4260" y="3359944"/>
                            <a:ext cx="434975" cy="442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grpSp>
        <p:nvGrpSpPr>
          <p:cNvPr id="57" name="Group 56"/>
          <p:cNvGrpSpPr/>
          <p:nvPr/>
        </p:nvGrpSpPr>
        <p:grpSpPr>
          <a:xfrm>
            <a:off x="2708741" y="4516486"/>
            <a:ext cx="6858000" cy="1957062"/>
            <a:chOff x="1070441" y="4876800"/>
            <a:chExt cx="6858000" cy="1957062"/>
          </a:xfrm>
        </p:grpSpPr>
        <p:sp>
          <p:nvSpPr>
            <p:cNvPr id="52" name="TextBox 51"/>
            <p:cNvSpPr txBox="1"/>
            <p:nvPr/>
          </p:nvSpPr>
          <p:spPr>
            <a:xfrm>
              <a:off x="1070441" y="5079536"/>
              <a:ext cx="6858000" cy="1754326"/>
            </a:xfrm>
            <a:prstGeom prst="rect">
              <a:avLst/>
            </a:prstGeom>
            <a:noFill/>
          </p:spPr>
          <p:txBody>
            <a:bodyPr wrap="square" rtlCol="0">
              <a:spAutoFit/>
            </a:bodyPr>
            <a:lstStyle/>
            <a:p>
              <a:r>
                <a:rPr lang="en-US" dirty="0"/>
                <a:t>Total Variation = SS(Total) = </a:t>
              </a:r>
            </a:p>
            <a:p>
              <a:endParaRPr lang="en-US" dirty="0"/>
            </a:p>
            <a:p>
              <a:r>
                <a:rPr lang="en-US" dirty="0"/>
                <a:t>Between Variation = SS(Between) = </a:t>
              </a:r>
            </a:p>
            <a:p>
              <a:endParaRPr lang="en-US" dirty="0"/>
            </a:p>
            <a:p>
              <a:r>
                <a:rPr lang="en-US" dirty="0"/>
                <a:t>Within Variation = SS(Within) = </a:t>
              </a:r>
            </a:p>
            <a:p>
              <a:endParaRPr lang="en-US" dirty="0"/>
            </a:p>
          </p:txBody>
        </p:sp>
        <p:graphicFrame>
          <p:nvGraphicFramePr>
            <p:cNvPr id="192522" name="Object 10"/>
            <p:cNvGraphicFramePr>
              <a:graphicFrameLocks noChangeAspect="1"/>
            </p:cNvGraphicFramePr>
            <p:nvPr>
              <p:extLst>
                <p:ext uri="{D42A27DB-BD31-4B8C-83A1-F6EECF244321}">
                  <p14:modId xmlns:p14="http://schemas.microsoft.com/office/powerpoint/2010/main" val="4225331156"/>
                </p:ext>
              </p:extLst>
            </p:nvPr>
          </p:nvGraphicFramePr>
          <p:xfrm>
            <a:off x="4103688" y="4876800"/>
            <a:ext cx="1268412" cy="641350"/>
          </p:xfrm>
          <a:graphic>
            <a:graphicData uri="http://schemas.openxmlformats.org/presentationml/2006/ole">
              <mc:AlternateContent xmlns:mc="http://schemas.openxmlformats.org/markup-compatibility/2006">
                <mc:Choice xmlns:v="urn:schemas-microsoft-com:vml" Requires="v">
                  <p:oleObj name="Equation" r:id="rId11" imgW="927100" imgH="469900" progId="Equation.3">
                    <p:embed/>
                  </p:oleObj>
                </mc:Choice>
                <mc:Fallback>
                  <p:oleObj name="Equation" r:id="rId11" imgW="927100" imgH="469900" progId="Equation.3">
                    <p:embed/>
                    <p:pic>
                      <p:nvPicPr>
                        <p:cNvPr id="192522"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03688" y="4876800"/>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3" name="Object 11"/>
            <p:cNvGraphicFramePr>
              <a:graphicFrameLocks noChangeAspect="1"/>
            </p:cNvGraphicFramePr>
            <p:nvPr>
              <p:extLst>
                <p:ext uri="{D42A27DB-BD31-4B8C-83A1-F6EECF244321}">
                  <p14:modId xmlns:p14="http://schemas.microsoft.com/office/powerpoint/2010/main" val="2387736709"/>
                </p:ext>
              </p:extLst>
            </p:nvPr>
          </p:nvGraphicFramePr>
          <p:xfrm>
            <a:off x="4900613" y="5487988"/>
            <a:ext cx="1233487" cy="608012"/>
          </p:xfrm>
          <a:graphic>
            <a:graphicData uri="http://schemas.openxmlformats.org/presentationml/2006/ole">
              <mc:AlternateContent xmlns:mc="http://schemas.openxmlformats.org/markup-compatibility/2006">
                <mc:Choice xmlns:v="urn:schemas-microsoft-com:vml" Requires="v">
                  <p:oleObj name="Equation" r:id="rId13" imgW="901309" imgH="444307" progId="Equation.3">
                    <p:embed/>
                  </p:oleObj>
                </mc:Choice>
                <mc:Fallback>
                  <p:oleObj name="Equation" r:id="rId13" imgW="901309" imgH="444307" progId="Equation.3">
                    <p:embed/>
                    <p:pic>
                      <p:nvPicPr>
                        <p:cNvPr id="192523" name="Object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00613" y="5487988"/>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2524" name="Object 12"/>
            <p:cNvGraphicFramePr>
              <a:graphicFrameLocks noChangeAspect="1"/>
            </p:cNvGraphicFramePr>
            <p:nvPr>
              <p:extLst>
                <p:ext uri="{D42A27DB-BD31-4B8C-83A1-F6EECF244321}">
                  <p14:modId xmlns:p14="http://schemas.microsoft.com/office/powerpoint/2010/main" val="952269924"/>
                </p:ext>
              </p:extLst>
            </p:nvPr>
          </p:nvGraphicFramePr>
          <p:xfrm>
            <a:off x="4381500" y="6019800"/>
            <a:ext cx="1371600" cy="642938"/>
          </p:xfrm>
          <a:graphic>
            <a:graphicData uri="http://schemas.openxmlformats.org/presentationml/2006/ole">
              <mc:AlternateContent xmlns:mc="http://schemas.openxmlformats.org/markup-compatibility/2006">
                <mc:Choice xmlns:v="urn:schemas-microsoft-com:vml" Requires="v">
                  <p:oleObj name="Equation" r:id="rId15" imgW="1002865" imgH="469696" progId="Equation.3">
                    <p:embed/>
                  </p:oleObj>
                </mc:Choice>
                <mc:Fallback>
                  <p:oleObj name="Equation" r:id="rId15" imgW="1002865" imgH="469696" progId="Equation.3">
                    <p:embed/>
                    <p:pic>
                      <p:nvPicPr>
                        <p:cNvPr id="192524" name="Object 1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81500" y="60198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8" name="Date Placeholder 7">
            <a:extLst>
              <a:ext uri="{FF2B5EF4-FFF2-40B4-BE49-F238E27FC236}">
                <a16:creationId xmlns:a16="http://schemas.microsoft.com/office/drawing/2014/main" id="{B5A6731C-6A0B-4EB8-A061-37AA400F6D1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2BEC8EF-73F7-4115-8716-1067491EC0A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015EF63-504D-44A6-8B8E-E753A7118DF9}"/>
              </a:ext>
            </a:extLst>
          </p:cNvPr>
          <p:cNvSpPr>
            <a:spLocks noGrp="1"/>
          </p:cNvSpPr>
          <p:nvPr>
            <p:ph type="sldNum" sz="quarter" idx="4"/>
          </p:nvPr>
        </p:nvSpPr>
        <p:spPr/>
        <p:txBody>
          <a:bodyPr/>
          <a:lstStyle/>
          <a:p>
            <a:fld id="{28B83BC3-069B-46AF-A4E6-C99928E1A4FA}" type="slidenum">
              <a:rPr lang="en-US" smtClean="0"/>
              <a:pPr/>
              <a:t>700</a:t>
            </a:fld>
            <a:endParaRPr lang="en-US" dirty="0"/>
          </a:p>
        </p:txBody>
      </p:sp>
    </p:spTree>
    <p:custDataLst>
      <p:tags r:id="rId1"/>
    </p:custDataLst>
    <p:extLst>
      <p:ext uri="{BB962C8B-B14F-4D97-AF65-F5344CB8AC3E}">
        <p14:creationId xmlns:p14="http://schemas.microsoft.com/office/powerpoint/2010/main" val="2763361067"/>
      </p:ext>
    </p:extLst>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Variation Components</a:t>
            </a:r>
          </a:p>
          <a:p>
            <a:pPr lvl="1"/>
            <a:endParaRPr lang="en-US" dirty="0"/>
          </a:p>
          <a:p>
            <a:pPr lvl="1"/>
            <a:r>
              <a:rPr lang="en-US" dirty="0"/>
              <a:t>Total Variation = Variation Between Groups + Variation Within Groups</a:t>
            </a:r>
          </a:p>
          <a:p>
            <a:pPr lvl="2"/>
            <a:endParaRPr lang="en-US" dirty="0"/>
          </a:p>
          <a:p>
            <a:pPr lvl="2"/>
            <a:endParaRPr lang="en-US" dirty="0"/>
          </a:p>
          <a:p>
            <a:pPr lvl="2"/>
            <a:r>
              <a:rPr lang="en-US" dirty="0"/>
              <a:t>Total Variation = sums of squares of the vertical difference between the individual observation and the grand mean</a:t>
            </a:r>
          </a:p>
          <a:p>
            <a:pPr lvl="2"/>
            <a:endParaRPr lang="en-US" dirty="0"/>
          </a:p>
          <a:p>
            <a:pPr lvl="2"/>
            <a:r>
              <a:rPr lang="en-US" dirty="0"/>
              <a:t>Variation Between Groups = sums of squares of the vertical difference between the group mean and the grand mean</a:t>
            </a:r>
          </a:p>
          <a:p>
            <a:pPr lvl="2"/>
            <a:endParaRPr lang="en-US" dirty="0"/>
          </a:p>
          <a:p>
            <a:pPr lvl="2"/>
            <a:r>
              <a:rPr lang="en-US" dirty="0"/>
              <a:t>Variation Within Groups = sum of squares of the vertical difference between the individual observation and the group mean</a:t>
            </a:r>
          </a:p>
          <a:p>
            <a:pPr lvl="2">
              <a:buNone/>
            </a:pPr>
            <a:endParaRPr lang="en-US" dirty="0"/>
          </a:p>
          <a:p>
            <a:pPr lvl="1"/>
            <a:endParaRPr lang="en-US" dirty="0"/>
          </a:p>
          <a:p>
            <a:endParaRPr lang="en-US" dirty="0"/>
          </a:p>
          <a:p>
            <a:endParaRPr lang="en-US" dirty="0"/>
          </a:p>
        </p:txBody>
      </p:sp>
      <p:grpSp>
        <p:nvGrpSpPr>
          <p:cNvPr id="10" name="Group 9"/>
          <p:cNvGrpSpPr/>
          <p:nvPr/>
        </p:nvGrpSpPr>
        <p:grpSpPr>
          <a:xfrm>
            <a:off x="3048000" y="2405062"/>
            <a:ext cx="4724400" cy="642938"/>
            <a:chOff x="1371600" y="2781300"/>
            <a:chExt cx="4724400" cy="642938"/>
          </a:xfrm>
        </p:grpSpPr>
        <p:graphicFrame>
          <p:nvGraphicFramePr>
            <p:cNvPr id="5" name="Object 10"/>
            <p:cNvGraphicFramePr>
              <a:graphicFrameLocks noChangeAspect="1"/>
            </p:cNvGraphicFramePr>
            <p:nvPr/>
          </p:nvGraphicFramePr>
          <p:xfrm>
            <a:off x="1371600" y="2782094"/>
            <a:ext cx="1268412" cy="641350"/>
          </p:xfrm>
          <a:graphic>
            <a:graphicData uri="http://schemas.openxmlformats.org/presentationml/2006/ole">
              <mc:AlternateContent xmlns:mc="http://schemas.openxmlformats.org/markup-compatibility/2006">
                <mc:Choice xmlns:v="urn:schemas-microsoft-com:vml" Requires="v">
                  <p:oleObj name="Equation" r:id="rId4" imgW="927100" imgH="469900" progId="Equation.3">
                    <p:embed/>
                  </p:oleObj>
                </mc:Choice>
                <mc:Fallback>
                  <p:oleObj name="Equation" r:id="rId4" imgW="927100" imgH="469900" progId="Equation.3">
                    <p:embed/>
                    <p:pic>
                      <p:nvPicPr>
                        <p:cNvPr id="5"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782094"/>
                          <a:ext cx="1268412" cy="641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702696" y="2918103"/>
              <a:ext cx="319318" cy="369332"/>
            </a:xfrm>
            <a:prstGeom prst="rect">
              <a:avLst/>
            </a:prstGeom>
            <a:noFill/>
          </p:spPr>
          <p:txBody>
            <a:bodyPr wrap="none" rtlCol="0">
              <a:spAutoFit/>
            </a:bodyPr>
            <a:lstStyle/>
            <a:p>
              <a:r>
                <a:rPr lang="en-US" dirty="0"/>
                <a:t>=</a:t>
              </a:r>
            </a:p>
          </p:txBody>
        </p:sp>
        <p:graphicFrame>
          <p:nvGraphicFramePr>
            <p:cNvPr id="7" name="Object 11"/>
            <p:cNvGraphicFramePr>
              <a:graphicFrameLocks noChangeAspect="1"/>
            </p:cNvGraphicFramePr>
            <p:nvPr/>
          </p:nvGraphicFramePr>
          <p:xfrm>
            <a:off x="3065462" y="2798763"/>
            <a:ext cx="1233487" cy="608012"/>
          </p:xfrm>
          <a:graphic>
            <a:graphicData uri="http://schemas.openxmlformats.org/presentationml/2006/ole">
              <mc:AlternateContent xmlns:mc="http://schemas.openxmlformats.org/markup-compatibility/2006">
                <mc:Choice xmlns:v="urn:schemas-microsoft-com:vml" Requires="v">
                  <p:oleObj name="Equation" r:id="rId6" imgW="901309" imgH="444307" progId="Equation.3">
                    <p:embed/>
                  </p:oleObj>
                </mc:Choice>
                <mc:Fallback>
                  <p:oleObj name="Equation" r:id="rId6" imgW="901309" imgH="444307" progId="Equation.3">
                    <p:embed/>
                    <p:pic>
                      <p:nvPicPr>
                        <p:cNvPr id="7" name="Object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462" y="2798763"/>
                          <a:ext cx="1233487" cy="6080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12"/>
            <p:cNvGraphicFramePr>
              <a:graphicFrameLocks noChangeAspect="1"/>
            </p:cNvGraphicFramePr>
            <p:nvPr/>
          </p:nvGraphicFramePr>
          <p:xfrm>
            <a:off x="4724400" y="2781300"/>
            <a:ext cx="1371600" cy="642938"/>
          </p:xfrm>
          <a:graphic>
            <a:graphicData uri="http://schemas.openxmlformats.org/presentationml/2006/ole">
              <mc:AlternateContent xmlns:mc="http://schemas.openxmlformats.org/markup-compatibility/2006">
                <mc:Choice xmlns:v="urn:schemas-microsoft-com:vml" Requires="v">
                  <p:oleObj name="Equation" r:id="rId8" imgW="1002865" imgH="469696" progId="Equation.3">
                    <p:embed/>
                  </p:oleObj>
                </mc:Choice>
                <mc:Fallback>
                  <p:oleObj name="Equation" r:id="rId8" imgW="1002865" imgH="469696" progId="Equation.3">
                    <p:embed/>
                    <p:pic>
                      <p:nvPicPr>
                        <p:cNvPr id="8"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24400" y="2781300"/>
                          <a:ext cx="1371600" cy="642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61633" y="2918103"/>
              <a:ext cx="319318" cy="369332"/>
            </a:xfrm>
            <a:prstGeom prst="rect">
              <a:avLst/>
            </a:prstGeom>
            <a:noFill/>
          </p:spPr>
          <p:txBody>
            <a:bodyPr wrap="none" rtlCol="0">
              <a:spAutoFit/>
            </a:bodyPr>
            <a:lstStyle/>
            <a:p>
              <a:r>
                <a:rPr lang="en-US" dirty="0"/>
                <a:t>+</a:t>
              </a:r>
            </a:p>
          </p:txBody>
        </p:sp>
      </p:grpSp>
      <p:sp>
        <p:nvSpPr>
          <p:cNvPr id="15" name="Date Placeholder 14">
            <a:extLst>
              <a:ext uri="{FF2B5EF4-FFF2-40B4-BE49-F238E27FC236}">
                <a16:creationId xmlns:a16="http://schemas.microsoft.com/office/drawing/2014/main" id="{39095D3C-0C1B-4980-A144-FA88BC398AF3}"/>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08968B92-440B-476D-9626-258DF69F51FD}"/>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F7C71A7A-349B-46DE-AE94-DFB29AA0B360}"/>
              </a:ext>
            </a:extLst>
          </p:cNvPr>
          <p:cNvSpPr>
            <a:spLocks noGrp="1"/>
          </p:cNvSpPr>
          <p:nvPr>
            <p:ph type="sldNum" sz="quarter" idx="4"/>
          </p:nvPr>
        </p:nvSpPr>
        <p:spPr/>
        <p:txBody>
          <a:bodyPr/>
          <a:lstStyle/>
          <a:p>
            <a:fld id="{28B83BC3-069B-46AF-A4E6-C99928E1A4FA}" type="slidenum">
              <a:rPr lang="en-US" smtClean="0"/>
              <a:pPr/>
              <a:t>701</a:t>
            </a:fld>
            <a:endParaRPr lang="en-US" dirty="0"/>
          </a:p>
        </p:txBody>
      </p:sp>
    </p:spTree>
    <p:custDataLst>
      <p:tags r:id="rId1"/>
    </p:custDataLst>
    <p:extLst>
      <p:ext uri="{BB962C8B-B14F-4D97-AF65-F5344CB8AC3E}">
        <p14:creationId xmlns:p14="http://schemas.microsoft.com/office/powerpoint/2010/main" val="2180742863"/>
      </p:ext>
    </p:extLst>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a:xfrm>
            <a:off x="381000" y="1143000"/>
            <a:ext cx="10769600" cy="5486400"/>
          </a:xfrm>
        </p:spPr>
        <p:txBody>
          <a:bodyPr>
            <a:normAutofit/>
          </a:bodyPr>
          <a:lstStyle/>
          <a:p>
            <a:r>
              <a:rPr lang="en-US" dirty="0"/>
              <a:t>Degrees of Freedom (DF)</a:t>
            </a:r>
          </a:p>
          <a:p>
            <a:pPr lvl="1"/>
            <a:r>
              <a:rPr lang="en-US" dirty="0"/>
              <a:t>In statistics, the degrees of freedom is the number of unrestricted values in the calculation of a statistic.</a:t>
            </a:r>
          </a:p>
          <a:p>
            <a:endParaRPr lang="en-US" dirty="0"/>
          </a:p>
          <a:p>
            <a:r>
              <a:rPr lang="en-US" dirty="0"/>
              <a:t>Degrees of Freedom Components</a:t>
            </a:r>
          </a:p>
          <a:p>
            <a:pPr lvl="1"/>
            <a:r>
              <a:rPr lang="en-US" dirty="0"/>
              <a:t>DF</a:t>
            </a:r>
            <a:r>
              <a:rPr lang="en-US" baseline="-25000" dirty="0"/>
              <a:t>total</a:t>
            </a:r>
            <a:r>
              <a:rPr lang="en-US" dirty="0"/>
              <a:t>= DF</a:t>
            </a:r>
            <a:r>
              <a:rPr lang="en-US" baseline="-25000" dirty="0"/>
              <a:t>between</a:t>
            </a:r>
            <a:r>
              <a:rPr lang="en-US" dirty="0"/>
              <a:t> + DF</a:t>
            </a:r>
            <a:r>
              <a:rPr lang="en-US" baseline="-25000" dirty="0"/>
              <a:t>within</a:t>
            </a:r>
          </a:p>
          <a:p>
            <a:pPr lvl="1"/>
            <a:r>
              <a:rPr lang="en-US" dirty="0"/>
              <a:t>DF</a:t>
            </a:r>
            <a:r>
              <a:rPr lang="en-US" baseline="-25000" dirty="0"/>
              <a:t>total </a:t>
            </a:r>
            <a:r>
              <a:rPr lang="en-US" dirty="0"/>
              <a:t>= n – 1</a:t>
            </a:r>
          </a:p>
          <a:p>
            <a:pPr lvl="1"/>
            <a:r>
              <a:rPr lang="en-US" dirty="0"/>
              <a:t>DF</a:t>
            </a:r>
            <a:r>
              <a:rPr lang="en-US" baseline="-25000" dirty="0"/>
              <a:t>between</a:t>
            </a:r>
            <a:r>
              <a:rPr lang="en-US" dirty="0"/>
              <a:t>= k – 1</a:t>
            </a:r>
          </a:p>
          <a:p>
            <a:pPr lvl="1"/>
            <a:r>
              <a:rPr lang="en-US" dirty="0"/>
              <a:t>DF</a:t>
            </a:r>
            <a:r>
              <a:rPr lang="en-US" baseline="-25000" dirty="0"/>
              <a:t>within</a:t>
            </a:r>
            <a:r>
              <a:rPr lang="en-US" dirty="0"/>
              <a:t>= n – k</a:t>
            </a:r>
          </a:p>
          <a:p>
            <a:pPr lvl="1"/>
            <a:endParaRPr lang="en-US" dirty="0"/>
          </a:p>
          <a:p>
            <a:pPr lvl="1"/>
            <a:endParaRPr lang="en-US" dirty="0"/>
          </a:p>
          <a:p>
            <a:endParaRPr lang="en-US" dirty="0"/>
          </a:p>
        </p:txBody>
      </p:sp>
      <p:sp>
        <p:nvSpPr>
          <p:cNvPr id="5" name="TextBox 4"/>
          <p:cNvSpPr txBox="1"/>
          <p:nvPr/>
        </p:nvSpPr>
        <p:spPr>
          <a:xfrm>
            <a:off x="3737783" y="4953000"/>
            <a:ext cx="3903633" cy="1200329"/>
          </a:xfrm>
          <a:prstGeom prst="rect">
            <a:avLst/>
          </a:prstGeom>
          <a:noFill/>
        </p:spPr>
        <p:txBody>
          <a:bodyPr wrap="none" rtlCol="0">
            <a:spAutoFit/>
          </a:bodyPr>
          <a:lstStyle/>
          <a:p>
            <a:pPr marL="0" lvl="1"/>
            <a:r>
              <a:rPr lang="en-US" dirty="0"/>
              <a:t>where</a:t>
            </a:r>
          </a:p>
          <a:p>
            <a:pPr marL="0" lvl="1"/>
            <a:endParaRPr lang="en-US" dirty="0"/>
          </a:p>
          <a:p>
            <a:pPr marL="0" lvl="1"/>
            <a:r>
              <a:rPr lang="en-US" dirty="0"/>
              <a:t>n is the total number of observations</a:t>
            </a:r>
          </a:p>
          <a:p>
            <a:pPr marL="0" lvl="1"/>
            <a:r>
              <a:rPr lang="en-US" dirty="0"/>
              <a:t>k is the number of groups.</a:t>
            </a:r>
          </a:p>
        </p:txBody>
      </p:sp>
      <p:sp>
        <p:nvSpPr>
          <p:cNvPr id="10" name="Date Placeholder 9">
            <a:extLst>
              <a:ext uri="{FF2B5EF4-FFF2-40B4-BE49-F238E27FC236}">
                <a16:creationId xmlns:a16="http://schemas.microsoft.com/office/drawing/2014/main" id="{1B902F21-B453-40A1-8D09-543CCC71691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639B2B1-F947-4E0A-A26C-0C337F17B91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660B841-3795-4975-AAF0-6EE78F81E0CA}"/>
              </a:ext>
            </a:extLst>
          </p:cNvPr>
          <p:cNvSpPr>
            <a:spLocks noGrp="1"/>
          </p:cNvSpPr>
          <p:nvPr>
            <p:ph type="sldNum" sz="quarter" idx="4"/>
          </p:nvPr>
        </p:nvSpPr>
        <p:spPr/>
        <p:txBody>
          <a:bodyPr/>
          <a:lstStyle/>
          <a:p>
            <a:fld id="{28B83BC3-069B-46AF-A4E6-C99928E1A4FA}" type="slidenum">
              <a:rPr lang="en-US" smtClean="0"/>
              <a:pPr/>
              <a:t>702</a:t>
            </a:fld>
            <a:endParaRPr lang="en-US" dirty="0"/>
          </a:p>
        </p:txBody>
      </p:sp>
    </p:spTree>
    <p:custDataLst>
      <p:tags r:id="rId1"/>
    </p:custDataLst>
    <p:extLst>
      <p:ext uri="{BB962C8B-B14F-4D97-AF65-F5344CB8AC3E}">
        <p14:creationId xmlns:p14="http://schemas.microsoft.com/office/powerpoint/2010/main" val="7355948"/>
      </p:ext>
    </p:extLst>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ANOVA Works</a:t>
            </a:r>
          </a:p>
        </p:txBody>
      </p:sp>
      <p:sp>
        <p:nvSpPr>
          <p:cNvPr id="3" name="Content Placeholder 2"/>
          <p:cNvSpPr>
            <a:spLocks noGrp="1"/>
          </p:cNvSpPr>
          <p:nvPr>
            <p:ph idx="1"/>
          </p:nvPr>
        </p:nvSpPr>
        <p:spPr/>
        <p:txBody>
          <a:bodyPr>
            <a:normAutofit fontScale="92500" lnSpcReduction="10000"/>
          </a:bodyPr>
          <a:lstStyle/>
          <a:p>
            <a:r>
              <a:rPr lang="en-US" sz="2600" dirty="0"/>
              <a:t>Signal-to-Noise Ratio (SNR)</a:t>
            </a:r>
          </a:p>
          <a:p>
            <a:pPr lvl="1"/>
            <a:r>
              <a:rPr lang="en-US" dirty="0"/>
              <a:t>SNR denotes the ratio of a signal to the noise corrupting the signal.</a:t>
            </a:r>
          </a:p>
          <a:p>
            <a:pPr lvl="1"/>
            <a:r>
              <a:rPr lang="en-US" dirty="0"/>
              <a:t>It measures how much a signal has been corrupted by the noise.</a:t>
            </a:r>
          </a:p>
          <a:p>
            <a:pPr lvl="1"/>
            <a:r>
              <a:rPr lang="en-US" dirty="0"/>
              <a:t>When it is higher than 1, there is more signal than noise.</a:t>
            </a:r>
          </a:p>
          <a:p>
            <a:pPr lvl="1"/>
            <a:r>
              <a:rPr lang="en-US" dirty="0"/>
              <a:t>The higher the SNR, the less the signal has been corrupted by the noise.</a:t>
            </a:r>
          </a:p>
          <a:p>
            <a:r>
              <a:rPr lang="en-US" sz="2600" dirty="0"/>
              <a:t>F-ratio is the SNR in ANOVA</a:t>
            </a:r>
          </a:p>
          <a:p>
            <a:endParaRPr lang="en-US" dirty="0"/>
          </a:p>
          <a:p>
            <a:endParaRPr lang="en-US" dirty="0"/>
          </a:p>
          <a:p>
            <a:endParaRPr lang="en-US" dirty="0"/>
          </a:p>
          <a:p>
            <a:endParaRPr lang="en-US" dirty="0"/>
          </a:p>
          <a:p>
            <a:pPr lvl="1"/>
            <a:r>
              <a:rPr lang="en-US" dirty="0"/>
              <a:t>In ANOVA, we use the F-test to compare the means of different groups. The F-ratio calculated as above is the test statistic F</a:t>
            </a:r>
            <a:r>
              <a:rPr lang="en-US" baseline="-25000" dirty="0"/>
              <a:t>calc</a:t>
            </a:r>
            <a:r>
              <a:rPr lang="en-US" dirty="0"/>
              <a:t>.</a:t>
            </a:r>
          </a:p>
          <a:p>
            <a:pPr lvl="1"/>
            <a:endParaRPr lang="en-US" dirty="0"/>
          </a:p>
          <a:p>
            <a:pPr lvl="1"/>
            <a:r>
              <a:rPr lang="en-US" dirty="0"/>
              <a:t>The critical value (F</a:t>
            </a:r>
            <a:r>
              <a:rPr lang="en-US" baseline="-25000" dirty="0"/>
              <a:t>cri</a:t>
            </a:r>
            <a:r>
              <a:rPr lang="en-US" dirty="0"/>
              <a:t>) in an F-test can be derived from the F table with predetermined significance level (</a:t>
            </a:r>
            <a:r>
              <a:rPr lang="el-GR" dirty="0"/>
              <a:t>α</a:t>
            </a:r>
            <a:r>
              <a:rPr lang="en-US" dirty="0"/>
              <a:t>) and with (k –1) degrees of freedom in the numerator and (n – k) degrees of freedom in the denominator.</a:t>
            </a:r>
          </a:p>
        </p:txBody>
      </p:sp>
      <p:graphicFrame>
        <p:nvGraphicFramePr>
          <p:cNvPr id="195586" name="Object 2"/>
          <p:cNvGraphicFramePr>
            <a:graphicFrameLocks noChangeAspect="1"/>
          </p:cNvGraphicFramePr>
          <p:nvPr>
            <p:extLst>
              <p:ext uri="{D42A27DB-BD31-4B8C-83A1-F6EECF244321}">
                <p14:modId xmlns:p14="http://schemas.microsoft.com/office/powerpoint/2010/main" val="2751620731"/>
              </p:ext>
            </p:extLst>
          </p:nvPr>
        </p:nvGraphicFramePr>
        <p:xfrm>
          <a:off x="2743200" y="3317081"/>
          <a:ext cx="5014913" cy="1138237"/>
        </p:xfrm>
        <a:graphic>
          <a:graphicData uri="http://schemas.openxmlformats.org/presentationml/2006/ole">
            <mc:AlternateContent xmlns:mc="http://schemas.openxmlformats.org/markup-compatibility/2006">
              <mc:Choice xmlns:v="urn:schemas-microsoft-com:vml" Requires="v">
                <p:oleObj name="Equation" r:id="rId4" imgW="3644900" imgH="901700" progId="Equation.3">
                  <p:embed/>
                </p:oleObj>
              </mc:Choice>
              <mc:Fallback>
                <p:oleObj name="Equation" r:id="rId4" imgW="3644900" imgH="901700" progId="Equation.3">
                  <p:embed/>
                  <p:pic>
                    <p:nvPicPr>
                      <p:cNvPr id="1955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3317081"/>
                        <a:ext cx="5014913" cy="1138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D2316764-04F9-46B8-A716-D48BEBD885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F9ECE5-5B1A-4362-85A0-F79EAD4EA1B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C82BEA2-2CE6-4C12-831D-310661DD8914}"/>
              </a:ext>
            </a:extLst>
          </p:cNvPr>
          <p:cNvSpPr>
            <a:spLocks noGrp="1"/>
          </p:cNvSpPr>
          <p:nvPr>
            <p:ph type="sldNum" sz="quarter" idx="4"/>
          </p:nvPr>
        </p:nvSpPr>
        <p:spPr/>
        <p:txBody>
          <a:bodyPr/>
          <a:lstStyle/>
          <a:p>
            <a:fld id="{28B83BC3-069B-46AF-A4E6-C99928E1A4FA}" type="slidenum">
              <a:rPr lang="en-US" smtClean="0"/>
              <a:pPr/>
              <a:t>703</a:t>
            </a:fld>
            <a:endParaRPr lang="en-US" dirty="0"/>
          </a:p>
        </p:txBody>
      </p:sp>
    </p:spTree>
    <p:custDataLst>
      <p:tags r:id="rId1"/>
    </p:custDataLst>
    <p:extLst>
      <p:ext uri="{BB962C8B-B14F-4D97-AF65-F5344CB8AC3E}">
        <p14:creationId xmlns:p14="http://schemas.microsoft.com/office/powerpoint/2010/main" val="2736710478"/>
      </p:ext>
    </p:extLst>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ANOVA Works</a:t>
            </a:r>
          </a:p>
        </p:txBody>
      </p:sp>
      <p:sp>
        <p:nvSpPr>
          <p:cNvPr id="3" name="Content Placeholder 2"/>
          <p:cNvSpPr>
            <a:spLocks noGrp="1"/>
          </p:cNvSpPr>
          <p:nvPr>
            <p:ph idx="1"/>
          </p:nvPr>
        </p:nvSpPr>
        <p:spPr/>
        <p:txBody>
          <a:bodyPr>
            <a:normAutofit/>
          </a:bodyPr>
          <a:lstStyle/>
          <a:p>
            <a:pPr marL="342900" lvl="1" indent="-342900"/>
            <a:r>
              <a:rPr lang="en-US" sz="2400" dirty="0"/>
              <a:t>Null Hypothesis (H</a:t>
            </a:r>
            <a:r>
              <a:rPr lang="en-US" sz="2400" baseline="-25000" dirty="0"/>
              <a:t>0</a:t>
            </a:r>
            <a:r>
              <a:rPr lang="en-US" sz="2400" dirty="0"/>
              <a:t>): </a:t>
            </a:r>
          </a:p>
          <a:p>
            <a:pPr marL="342900" lvl="1" indent="-342900"/>
            <a:endParaRPr lang="en-US" sz="2400" dirty="0"/>
          </a:p>
          <a:p>
            <a:pPr marL="342900" lvl="1" indent="-342900"/>
            <a:r>
              <a:rPr lang="en-US" sz="2400" dirty="0"/>
              <a:t>Alternative Hypothesis (H</a:t>
            </a:r>
            <a:r>
              <a:rPr lang="en-US" sz="2400" baseline="-25000" dirty="0"/>
              <a:t>a</a:t>
            </a:r>
            <a:r>
              <a:rPr lang="en-US" sz="2400" dirty="0"/>
              <a:t>): at least one </a:t>
            </a:r>
            <a:r>
              <a:rPr lang="el-GR" sz="2400" dirty="0"/>
              <a:t>μ</a:t>
            </a:r>
            <a:r>
              <a:rPr lang="en-US" sz="2400" baseline="-25000" dirty="0"/>
              <a:t>i</a:t>
            </a:r>
            <a:r>
              <a:rPr lang="en-US" sz="2400" dirty="0"/>
              <a:t> is different, where </a:t>
            </a:r>
            <a:r>
              <a:rPr lang="en-US" sz="2400" i="1" dirty="0"/>
              <a:t>i</a:t>
            </a:r>
            <a:r>
              <a:rPr lang="en-US" sz="2400" dirty="0"/>
              <a:t> is any value from 1 to </a:t>
            </a:r>
            <a:r>
              <a:rPr lang="en-US" sz="2400" i="1" dirty="0"/>
              <a:t>k</a:t>
            </a:r>
            <a:r>
              <a:rPr lang="en-US" sz="2400" dirty="0"/>
              <a:t>.</a:t>
            </a:r>
          </a:p>
          <a:p>
            <a:endParaRPr lang="en-US" dirty="0"/>
          </a:p>
          <a:p>
            <a:r>
              <a:rPr lang="en-US" dirty="0"/>
              <a:t>If |F</a:t>
            </a:r>
            <a:r>
              <a:rPr lang="en-US" baseline="-25000" dirty="0"/>
              <a:t>calc</a:t>
            </a:r>
            <a:r>
              <a:rPr lang="en-US" dirty="0"/>
              <a:t>| &lt; F</a:t>
            </a:r>
            <a:r>
              <a:rPr lang="en-US" baseline="-25000" dirty="0"/>
              <a:t>crit</a:t>
            </a:r>
            <a:r>
              <a:rPr lang="en-US" dirty="0"/>
              <a:t>, we fail to reject the null and claim that the means of all the populations of our interest are the same.</a:t>
            </a:r>
          </a:p>
          <a:p>
            <a:endParaRPr lang="en-US" dirty="0"/>
          </a:p>
          <a:p>
            <a:r>
              <a:rPr lang="en-US" dirty="0"/>
              <a:t>If |F</a:t>
            </a:r>
            <a:r>
              <a:rPr lang="en-US" baseline="-25000" dirty="0"/>
              <a:t>calc</a:t>
            </a:r>
            <a:r>
              <a:rPr lang="en-US" dirty="0"/>
              <a:t>| &gt; F</a:t>
            </a:r>
            <a:r>
              <a:rPr lang="en-US" baseline="-25000" dirty="0"/>
              <a:t>crit</a:t>
            </a:r>
            <a:r>
              <a:rPr lang="en-US" dirty="0"/>
              <a:t>, we reject the null and claim that there is at least one mean different from the others.</a:t>
            </a:r>
          </a:p>
          <a:p>
            <a:endParaRPr lang="en-US" baseline="-25000" dirty="0"/>
          </a:p>
          <a:p>
            <a:endParaRPr lang="en-US" dirty="0"/>
          </a:p>
        </p:txBody>
      </p:sp>
      <p:graphicFrame>
        <p:nvGraphicFramePr>
          <p:cNvPr id="194563" name="Object 3"/>
          <p:cNvGraphicFramePr>
            <a:graphicFrameLocks noChangeAspect="1"/>
          </p:cNvGraphicFramePr>
          <p:nvPr>
            <p:extLst>
              <p:ext uri="{D42A27DB-BD31-4B8C-83A1-F6EECF244321}">
                <p14:modId xmlns:p14="http://schemas.microsoft.com/office/powerpoint/2010/main" val="3198101589"/>
              </p:ext>
            </p:extLst>
          </p:nvPr>
        </p:nvGraphicFramePr>
        <p:xfrm>
          <a:off x="3886200" y="1143000"/>
          <a:ext cx="2482850" cy="538449"/>
        </p:xfrm>
        <a:graphic>
          <a:graphicData uri="http://schemas.openxmlformats.org/presentationml/2006/ole">
            <mc:AlternateContent xmlns:mc="http://schemas.openxmlformats.org/markup-compatibility/2006">
              <mc:Choice xmlns:v="urn:schemas-microsoft-com:vml" Requires="v">
                <p:oleObj name="Equation" r:id="rId4" imgW="1054100" imgH="228600" progId="Equation.3">
                  <p:embed/>
                </p:oleObj>
              </mc:Choice>
              <mc:Fallback>
                <p:oleObj name="Equation" r:id="rId4" imgW="1054100" imgH="228600" progId="Equation.3">
                  <p:embed/>
                  <p:pic>
                    <p:nvPicPr>
                      <p:cNvPr id="1945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1143000"/>
                        <a:ext cx="2482850" cy="538449"/>
                      </a:xfrm>
                      <a:prstGeom prst="rect">
                        <a:avLst/>
                      </a:prstGeom>
                      <a:noFill/>
                    </p:spPr>
                  </p:pic>
                </p:oleObj>
              </mc:Fallback>
            </mc:AlternateContent>
          </a:graphicData>
        </a:graphic>
      </p:graphicFrame>
      <p:sp>
        <p:nvSpPr>
          <p:cNvPr id="9" name="Date Placeholder 8">
            <a:extLst>
              <a:ext uri="{FF2B5EF4-FFF2-40B4-BE49-F238E27FC236}">
                <a16:creationId xmlns:a16="http://schemas.microsoft.com/office/drawing/2014/main" id="{8E0B6448-A18C-4FC8-B4BB-5EEEC7263D0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67CDF1-72E3-4AD4-9644-AC35FE2A118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417C85C-574D-4EC0-888D-48B42B0F7B2E}"/>
              </a:ext>
            </a:extLst>
          </p:cNvPr>
          <p:cNvSpPr>
            <a:spLocks noGrp="1"/>
          </p:cNvSpPr>
          <p:nvPr>
            <p:ph type="sldNum" sz="quarter" idx="4"/>
          </p:nvPr>
        </p:nvSpPr>
        <p:spPr/>
        <p:txBody>
          <a:bodyPr/>
          <a:lstStyle/>
          <a:p>
            <a:fld id="{28B83BC3-069B-46AF-A4E6-C99928E1A4FA}" type="slidenum">
              <a:rPr lang="en-US" smtClean="0"/>
              <a:pPr/>
              <a:t>704</a:t>
            </a:fld>
            <a:endParaRPr lang="en-US" dirty="0"/>
          </a:p>
        </p:txBody>
      </p:sp>
    </p:spTree>
    <p:custDataLst>
      <p:tags r:id="rId1"/>
    </p:custDataLst>
    <p:extLst>
      <p:ext uri="{BB962C8B-B14F-4D97-AF65-F5344CB8AC3E}">
        <p14:creationId xmlns:p14="http://schemas.microsoft.com/office/powerpoint/2010/main" val="1739748032"/>
      </p:ext>
    </p:extLst>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Validation</a:t>
            </a:r>
          </a:p>
        </p:txBody>
      </p:sp>
      <p:sp>
        <p:nvSpPr>
          <p:cNvPr id="3" name="Content Placeholder 2"/>
          <p:cNvSpPr>
            <a:spLocks noGrp="1"/>
          </p:cNvSpPr>
          <p:nvPr>
            <p:ph idx="1"/>
          </p:nvPr>
        </p:nvSpPr>
        <p:spPr/>
        <p:txBody>
          <a:bodyPr>
            <a:normAutofit/>
          </a:bodyPr>
          <a:lstStyle/>
          <a:p>
            <a:r>
              <a:rPr lang="en-US" dirty="0"/>
              <a:t>ANOVA is a modeling procedure. To make sure the conclusions made in ANOVA are reliable, we need to perform residuals analysis. </a:t>
            </a:r>
          </a:p>
          <a:p>
            <a:endParaRPr lang="en-US" dirty="0"/>
          </a:p>
          <a:p>
            <a:r>
              <a:rPr lang="en-US" dirty="0"/>
              <a:t>Good residuals:</a:t>
            </a:r>
          </a:p>
          <a:p>
            <a:pPr lvl="1">
              <a:lnSpc>
                <a:spcPct val="150000"/>
              </a:lnSpc>
            </a:pPr>
            <a:r>
              <a:rPr lang="en-US" dirty="0"/>
              <a:t>Have a mean of zero</a:t>
            </a:r>
          </a:p>
          <a:p>
            <a:pPr lvl="1">
              <a:lnSpc>
                <a:spcPct val="150000"/>
              </a:lnSpc>
            </a:pPr>
            <a:r>
              <a:rPr lang="en-US" dirty="0"/>
              <a:t>Are normally distributed</a:t>
            </a:r>
          </a:p>
          <a:p>
            <a:pPr lvl="1">
              <a:lnSpc>
                <a:spcPct val="150000"/>
              </a:lnSpc>
            </a:pPr>
            <a:r>
              <a:rPr lang="en-US" dirty="0"/>
              <a:t>Are independent of each other</a:t>
            </a:r>
          </a:p>
          <a:p>
            <a:pPr lvl="1">
              <a:lnSpc>
                <a:spcPct val="150000"/>
              </a:lnSpc>
            </a:pPr>
            <a:r>
              <a:rPr lang="en-US" dirty="0"/>
              <a:t>Have equal variance.</a:t>
            </a:r>
          </a:p>
          <a:p>
            <a:endParaRPr lang="en-US" dirty="0"/>
          </a:p>
        </p:txBody>
      </p:sp>
      <p:sp>
        <p:nvSpPr>
          <p:cNvPr id="9" name="Date Placeholder 8">
            <a:extLst>
              <a:ext uri="{FF2B5EF4-FFF2-40B4-BE49-F238E27FC236}">
                <a16:creationId xmlns:a16="http://schemas.microsoft.com/office/drawing/2014/main" id="{DEEBF1E0-4063-4212-ADFB-7CACB7D408A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8EA51F8-1BE5-464C-B661-DBA09A4A90D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586F006-3C17-457F-839F-677120D9EAA4}"/>
              </a:ext>
            </a:extLst>
          </p:cNvPr>
          <p:cNvSpPr>
            <a:spLocks noGrp="1"/>
          </p:cNvSpPr>
          <p:nvPr>
            <p:ph type="sldNum" sz="quarter" idx="4"/>
          </p:nvPr>
        </p:nvSpPr>
        <p:spPr/>
        <p:txBody>
          <a:bodyPr/>
          <a:lstStyle/>
          <a:p>
            <a:fld id="{28B83BC3-069B-46AF-A4E6-C99928E1A4FA}" type="slidenum">
              <a:rPr lang="en-US" smtClean="0"/>
              <a:pPr/>
              <a:t>705</a:t>
            </a:fld>
            <a:endParaRPr lang="en-US" dirty="0"/>
          </a:p>
        </p:txBody>
      </p:sp>
    </p:spTree>
    <p:custDataLst>
      <p:tags r:id="rId1"/>
    </p:custDataLst>
    <p:extLst>
      <p:ext uri="{BB962C8B-B14F-4D97-AF65-F5344CB8AC3E}">
        <p14:creationId xmlns:p14="http://schemas.microsoft.com/office/powerpoint/2010/main" val="3734867239"/>
      </p:ext>
    </p:extLst>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lstStyle/>
          <a:p>
            <a:r>
              <a:rPr lang="en-US" i="1" dirty="0"/>
              <a:t>Case study: </a:t>
            </a:r>
            <a:r>
              <a:rPr lang="en-US" dirty="0"/>
              <a:t>We are interested in comparing the average startup costs of five kinds of business.</a:t>
            </a:r>
          </a:p>
          <a:p>
            <a:pPr lvl="1"/>
            <a:r>
              <a:rPr lang="en-US" dirty="0"/>
              <a:t>Data File: “One-Way ANOVA” tab in “Sample Data.xlsx”</a:t>
            </a:r>
          </a:p>
          <a:p>
            <a:pPr lvl="1">
              <a:buNone/>
            </a:pPr>
            <a:endParaRPr lang="en-US" dirty="0"/>
          </a:p>
          <a:p>
            <a:r>
              <a:rPr lang="en-US" dirty="0"/>
              <a:t>Null Hypothesis (H</a:t>
            </a:r>
            <a:r>
              <a:rPr lang="en-US" baseline="-25000" dirty="0"/>
              <a:t>0</a:t>
            </a:r>
            <a:r>
              <a:rPr lang="en-US" dirty="0"/>
              <a:t>): </a:t>
            </a:r>
            <a:r>
              <a:rPr lang="el-GR" dirty="0"/>
              <a:t>μ</a:t>
            </a:r>
            <a:r>
              <a:rPr lang="en-US" baseline="-25000" dirty="0"/>
              <a:t>1 </a:t>
            </a:r>
            <a:r>
              <a:rPr lang="en-US" dirty="0"/>
              <a:t>=</a:t>
            </a:r>
            <a:r>
              <a:rPr lang="el-GR" dirty="0"/>
              <a:t> μ</a:t>
            </a:r>
            <a:r>
              <a:rPr lang="en-US" baseline="-25000" dirty="0"/>
              <a:t>2 </a:t>
            </a:r>
            <a:r>
              <a:rPr lang="en-US" dirty="0"/>
              <a:t>=</a:t>
            </a:r>
            <a:r>
              <a:rPr lang="el-GR" dirty="0"/>
              <a:t> μ</a:t>
            </a:r>
            <a:r>
              <a:rPr lang="en-US" baseline="-25000" dirty="0"/>
              <a:t>3 </a:t>
            </a:r>
            <a:r>
              <a:rPr lang="en-US" dirty="0"/>
              <a:t>= </a:t>
            </a:r>
            <a:r>
              <a:rPr lang="el-GR" dirty="0"/>
              <a:t>μ</a:t>
            </a:r>
            <a:r>
              <a:rPr lang="en-US" baseline="-25000" dirty="0"/>
              <a:t>4 </a:t>
            </a:r>
            <a:r>
              <a:rPr lang="en-US" dirty="0"/>
              <a:t>= </a:t>
            </a:r>
            <a:r>
              <a:rPr lang="el-GR" dirty="0"/>
              <a:t>μ</a:t>
            </a:r>
            <a:r>
              <a:rPr lang="en-US" baseline="-25000" dirty="0"/>
              <a:t>5</a:t>
            </a:r>
          </a:p>
          <a:p>
            <a:r>
              <a:rPr lang="en-US" dirty="0"/>
              <a:t>Alternative Hypothesis (H</a:t>
            </a:r>
            <a:r>
              <a:rPr lang="en-US" baseline="-25000" dirty="0"/>
              <a:t>a</a:t>
            </a:r>
            <a:r>
              <a:rPr lang="en-US" dirty="0"/>
              <a:t>): at least one of the five means is different from others.</a:t>
            </a:r>
          </a:p>
        </p:txBody>
      </p:sp>
      <p:sp>
        <p:nvSpPr>
          <p:cNvPr id="9" name="Date Placeholder 8">
            <a:extLst>
              <a:ext uri="{FF2B5EF4-FFF2-40B4-BE49-F238E27FC236}">
                <a16:creationId xmlns:a16="http://schemas.microsoft.com/office/drawing/2014/main" id="{5667519F-9C06-4CB2-831B-2B92C5922CA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ACB60A1-CAFA-4CD1-AF2D-65BDDAC65CD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287C510-D8ED-40EF-B99D-0007775D5AF0}"/>
              </a:ext>
            </a:extLst>
          </p:cNvPr>
          <p:cNvSpPr>
            <a:spLocks noGrp="1"/>
          </p:cNvSpPr>
          <p:nvPr>
            <p:ph type="sldNum" sz="quarter" idx="4"/>
          </p:nvPr>
        </p:nvSpPr>
        <p:spPr/>
        <p:txBody>
          <a:bodyPr/>
          <a:lstStyle/>
          <a:p>
            <a:fld id="{28B83BC3-069B-46AF-A4E6-C99928E1A4FA}" type="slidenum">
              <a:rPr lang="en-US" smtClean="0"/>
              <a:pPr/>
              <a:t>706</a:t>
            </a:fld>
            <a:endParaRPr lang="en-US" dirty="0"/>
          </a:p>
        </p:txBody>
      </p:sp>
    </p:spTree>
    <p:custDataLst>
      <p:tags r:id="rId1"/>
    </p:custDataLst>
    <p:extLst>
      <p:ext uri="{BB962C8B-B14F-4D97-AF65-F5344CB8AC3E}">
        <p14:creationId xmlns:p14="http://schemas.microsoft.com/office/powerpoint/2010/main" val="782678009"/>
      </p:ext>
    </p:extLst>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1: Test whether the data for each level are normally distributed.</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the “Cost” as the variable.</a:t>
            </a:r>
          </a:p>
          <a:p>
            <a:pPr marL="1234440" lvl="2" indent="-457200">
              <a:buFont typeface="+mj-lt"/>
              <a:buAutoNum type="arabicParenR"/>
            </a:pPr>
            <a:r>
              <a:rPr lang="en-US" dirty="0"/>
              <a:t>Click in the blank box right next to “By variables (optional)” and the “Business” appears in the list box on the left.</a:t>
            </a:r>
          </a:p>
          <a:p>
            <a:pPr marL="1234440" lvl="2" indent="-457200">
              <a:buFont typeface="+mj-lt"/>
              <a:buAutoNum type="arabicParenR"/>
            </a:pPr>
            <a:r>
              <a:rPr lang="en-US" dirty="0"/>
              <a:t>Select the “Business” as the “By variables (optional).”</a:t>
            </a:r>
          </a:p>
          <a:p>
            <a:pPr marL="1234440" lvl="2" indent="-457200">
              <a:buFont typeface="+mj-lt"/>
              <a:buAutoNum type="arabicParenR"/>
            </a:pPr>
            <a:r>
              <a:rPr lang="en-US" dirty="0"/>
              <a:t>Click “OK.”</a:t>
            </a:r>
          </a:p>
          <a:p>
            <a:pPr marL="1234440" lvl="2" indent="-457200">
              <a:buFont typeface="+mj-lt"/>
              <a:buAutoNum type="arabicParenR"/>
            </a:pPr>
            <a:r>
              <a:rPr lang="en-US" dirty="0"/>
              <a:t>The normality results appear in the new window.</a:t>
            </a:r>
          </a:p>
          <a:p>
            <a:pPr lvl="1"/>
            <a:endParaRPr lang="en-US" dirty="0"/>
          </a:p>
        </p:txBody>
      </p:sp>
      <p:sp>
        <p:nvSpPr>
          <p:cNvPr id="9" name="Date Placeholder 8">
            <a:extLst>
              <a:ext uri="{FF2B5EF4-FFF2-40B4-BE49-F238E27FC236}">
                <a16:creationId xmlns:a16="http://schemas.microsoft.com/office/drawing/2014/main" id="{31C6F99F-C622-406B-BC28-6DE2B49150F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BEF1CCD-FE9F-4156-B258-6FB75E21596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80286F-B4BE-4B0D-8035-F25B2F878F05}"/>
              </a:ext>
            </a:extLst>
          </p:cNvPr>
          <p:cNvSpPr>
            <a:spLocks noGrp="1"/>
          </p:cNvSpPr>
          <p:nvPr>
            <p:ph type="sldNum" sz="quarter" idx="4"/>
          </p:nvPr>
        </p:nvSpPr>
        <p:spPr/>
        <p:txBody>
          <a:bodyPr/>
          <a:lstStyle/>
          <a:p>
            <a:fld id="{28B83BC3-069B-46AF-A4E6-C99928E1A4FA}" type="slidenum">
              <a:rPr lang="en-US" smtClean="0"/>
              <a:pPr/>
              <a:t>707</a:t>
            </a:fld>
            <a:endParaRPr lang="en-US" dirty="0"/>
          </a:p>
        </p:txBody>
      </p:sp>
    </p:spTree>
    <p:custDataLst>
      <p:tags r:id="rId1"/>
    </p:custDataLst>
    <p:extLst>
      <p:ext uri="{BB962C8B-B14F-4D97-AF65-F5344CB8AC3E}">
        <p14:creationId xmlns:p14="http://schemas.microsoft.com/office/powerpoint/2010/main" val="442809497"/>
      </p:ext>
    </p:extLst>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4" name="Picture 3"/>
          <p:cNvPicPr>
            <a:picLocks noChangeAspect="1"/>
          </p:cNvPicPr>
          <p:nvPr/>
        </p:nvPicPr>
        <p:blipFill>
          <a:blip r:embed="rId4"/>
          <a:stretch>
            <a:fillRect/>
          </a:stretch>
        </p:blipFill>
        <p:spPr>
          <a:xfrm>
            <a:off x="3022600" y="1137448"/>
            <a:ext cx="5334000" cy="5509671"/>
          </a:xfrm>
          <a:prstGeom prst="rect">
            <a:avLst/>
          </a:prstGeom>
        </p:spPr>
      </p:pic>
      <p:sp>
        <p:nvSpPr>
          <p:cNvPr id="9" name="Date Placeholder 8">
            <a:extLst>
              <a:ext uri="{FF2B5EF4-FFF2-40B4-BE49-F238E27FC236}">
                <a16:creationId xmlns:a16="http://schemas.microsoft.com/office/drawing/2014/main" id="{970AFBE0-DF29-4F5E-9918-BE3CECB25E3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FEFA3E5-34ED-410E-8CFC-95DE0320E76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B764321-873F-4628-A1E9-B4D312405EEE}"/>
              </a:ext>
            </a:extLst>
          </p:cNvPr>
          <p:cNvSpPr>
            <a:spLocks noGrp="1"/>
          </p:cNvSpPr>
          <p:nvPr>
            <p:ph type="sldNum" sz="quarter" idx="4"/>
          </p:nvPr>
        </p:nvSpPr>
        <p:spPr/>
        <p:txBody>
          <a:bodyPr/>
          <a:lstStyle/>
          <a:p>
            <a:fld id="{28B83BC3-069B-46AF-A4E6-C99928E1A4FA}" type="slidenum">
              <a:rPr lang="en-US" smtClean="0"/>
              <a:pPr/>
              <a:t>708</a:t>
            </a:fld>
            <a:endParaRPr lang="en-US" dirty="0"/>
          </a:p>
        </p:txBody>
      </p:sp>
    </p:spTree>
    <p:custDataLst>
      <p:tags r:id="rId1"/>
    </p:custDataLst>
    <p:extLst>
      <p:ext uri="{BB962C8B-B14F-4D97-AF65-F5344CB8AC3E}">
        <p14:creationId xmlns:p14="http://schemas.microsoft.com/office/powerpoint/2010/main" val="2139620670"/>
      </p:ext>
    </p:extLst>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17" name="TextBox 16"/>
          <p:cNvSpPr txBox="1"/>
          <p:nvPr/>
        </p:nvSpPr>
        <p:spPr>
          <a:xfrm>
            <a:off x="1403509" y="935947"/>
            <a:ext cx="1676400" cy="369332"/>
          </a:xfrm>
          <a:prstGeom prst="rect">
            <a:avLst/>
          </a:prstGeom>
          <a:noFill/>
        </p:spPr>
        <p:txBody>
          <a:bodyPr wrap="square" rtlCol="0">
            <a:spAutoFit/>
          </a:bodyPr>
          <a:lstStyle/>
          <a:p>
            <a:pPr algn="ctr"/>
            <a:r>
              <a:rPr lang="en-US" dirty="0"/>
              <a:t>Business = X1</a:t>
            </a:r>
          </a:p>
        </p:txBody>
      </p:sp>
      <p:sp>
        <p:nvSpPr>
          <p:cNvPr id="18" name="TextBox 17"/>
          <p:cNvSpPr txBox="1"/>
          <p:nvPr/>
        </p:nvSpPr>
        <p:spPr>
          <a:xfrm>
            <a:off x="8349392" y="937582"/>
            <a:ext cx="1709817" cy="369332"/>
          </a:xfrm>
          <a:prstGeom prst="rect">
            <a:avLst/>
          </a:prstGeom>
          <a:noFill/>
        </p:spPr>
        <p:txBody>
          <a:bodyPr wrap="square" rtlCol="0">
            <a:spAutoFit/>
          </a:bodyPr>
          <a:lstStyle/>
          <a:p>
            <a:pPr algn="ctr"/>
            <a:r>
              <a:rPr lang="en-US" dirty="0"/>
              <a:t>Business = X3</a:t>
            </a:r>
          </a:p>
        </p:txBody>
      </p:sp>
      <p:grpSp>
        <p:nvGrpSpPr>
          <p:cNvPr id="11" name="Group 10"/>
          <p:cNvGrpSpPr/>
          <p:nvPr/>
        </p:nvGrpSpPr>
        <p:grpSpPr>
          <a:xfrm>
            <a:off x="528583" y="1250625"/>
            <a:ext cx="10322034" cy="5367107"/>
            <a:chOff x="955566" y="1284250"/>
            <a:chExt cx="10322034" cy="5367107"/>
          </a:xfrm>
        </p:grpSpPr>
        <p:pic>
          <p:nvPicPr>
            <p:cNvPr id="3" name="Picture 2"/>
            <p:cNvPicPr>
              <a:picLocks noChangeAspect="1"/>
            </p:cNvPicPr>
            <p:nvPr/>
          </p:nvPicPr>
          <p:blipFill>
            <a:blip r:embed="rId4"/>
            <a:stretch>
              <a:fillRect/>
            </a:stretch>
          </p:blipFill>
          <p:spPr>
            <a:xfrm>
              <a:off x="968266" y="1302439"/>
              <a:ext cx="3291840" cy="2412129"/>
            </a:xfrm>
            <a:prstGeom prst="rect">
              <a:avLst/>
            </a:prstGeom>
            <a:ln>
              <a:solidFill>
                <a:schemeClr val="bg1">
                  <a:lumMod val="75000"/>
                </a:schemeClr>
              </a:solidFill>
            </a:ln>
          </p:spPr>
        </p:pic>
        <p:pic>
          <p:nvPicPr>
            <p:cNvPr id="4" name="Picture 3"/>
            <p:cNvPicPr>
              <a:picLocks noChangeAspect="1"/>
            </p:cNvPicPr>
            <p:nvPr/>
          </p:nvPicPr>
          <p:blipFill>
            <a:blip r:embed="rId5"/>
            <a:stretch>
              <a:fillRect/>
            </a:stretch>
          </p:blipFill>
          <p:spPr>
            <a:xfrm>
              <a:off x="955566" y="4162291"/>
              <a:ext cx="3291840" cy="2467109"/>
            </a:xfrm>
            <a:prstGeom prst="rect">
              <a:avLst/>
            </a:prstGeom>
            <a:ln>
              <a:solidFill>
                <a:schemeClr val="bg1">
                  <a:lumMod val="75000"/>
                </a:schemeClr>
              </a:solidFill>
            </a:ln>
          </p:spPr>
        </p:pic>
        <p:sp>
          <p:nvSpPr>
            <p:cNvPr id="19" name="TextBox 18"/>
            <p:cNvSpPr txBox="1"/>
            <p:nvPr/>
          </p:nvSpPr>
          <p:spPr>
            <a:xfrm>
              <a:off x="1816100" y="3821668"/>
              <a:ext cx="1710876" cy="369332"/>
            </a:xfrm>
            <a:prstGeom prst="rect">
              <a:avLst/>
            </a:prstGeom>
            <a:noFill/>
          </p:spPr>
          <p:txBody>
            <a:bodyPr wrap="square" rtlCol="0">
              <a:spAutoFit/>
            </a:bodyPr>
            <a:lstStyle/>
            <a:p>
              <a:pPr algn="ctr"/>
              <a:r>
                <a:rPr lang="en-US" dirty="0"/>
                <a:t>Business = X2</a:t>
              </a:r>
            </a:p>
          </p:txBody>
        </p:sp>
        <p:sp>
          <p:nvSpPr>
            <p:cNvPr id="20" name="TextBox 19"/>
            <p:cNvSpPr txBox="1"/>
            <p:nvPr/>
          </p:nvSpPr>
          <p:spPr>
            <a:xfrm>
              <a:off x="8776375" y="3796268"/>
              <a:ext cx="1709817" cy="369332"/>
            </a:xfrm>
            <a:prstGeom prst="rect">
              <a:avLst/>
            </a:prstGeom>
            <a:noFill/>
          </p:spPr>
          <p:txBody>
            <a:bodyPr wrap="square" rtlCol="0">
              <a:spAutoFit/>
            </a:bodyPr>
            <a:lstStyle/>
            <a:p>
              <a:pPr algn="ctr"/>
              <a:r>
                <a:rPr lang="en-US" dirty="0"/>
                <a:t>Business = X4</a:t>
              </a:r>
            </a:p>
          </p:txBody>
        </p:sp>
        <p:sp>
          <p:nvSpPr>
            <p:cNvPr id="21" name="TextBox 20"/>
            <p:cNvSpPr txBox="1"/>
            <p:nvPr/>
          </p:nvSpPr>
          <p:spPr>
            <a:xfrm>
              <a:off x="5118983" y="2323837"/>
              <a:ext cx="1709817" cy="369332"/>
            </a:xfrm>
            <a:prstGeom prst="rect">
              <a:avLst/>
            </a:prstGeom>
            <a:noFill/>
          </p:spPr>
          <p:txBody>
            <a:bodyPr wrap="square" rtlCol="0">
              <a:spAutoFit/>
            </a:bodyPr>
            <a:lstStyle/>
            <a:p>
              <a:pPr algn="ctr"/>
              <a:r>
                <a:rPr lang="en-US" dirty="0"/>
                <a:t>Business = X5</a:t>
              </a:r>
            </a:p>
          </p:txBody>
        </p:sp>
        <p:pic>
          <p:nvPicPr>
            <p:cNvPr id="5" name="Picture 4"/>
            <p:cNvPicPr>
              <a:picLocks noChangeAspect="1"/>
            </p:cNvPicPr>
            <p:nvPr/>
          </p:nvPicPr>
          <p:blipFill>
            <a:blip r:embed="rId6"/>
            <a:stretch>
              <a:fillRect/>
            </a:stretch>
          </p:blipFill>
          <p:spPr>
            <a:xfrm>
              <a:off x="7909560" y="1284250"/>
              <a:ext cx="3291840" cy="2448505"/>
            </a:xfrm>
            <a:prstGeom prst="rect">
              <a:avLst/>
            </a:prstGeom>
            <a:ln>
              <a:solidFill>
                <a:schemeClr val="bg1">
                  <a:lumMod val="75000"/>
                </a:schemeClr>
              </a:solidFill>
            </a:ln>
          </p:spPr>
        </p:pic>
        <p:pic>
          <p:nvPicPr>
            <p:cNvPr id="9" name="Picture 8"/>
            <p:cNvPicPr>
              <a:picLocks noChangeAspect="1"/>
            </p:cNvPicPr>
            <p:nvPr/>
          </p:nvPicPr>
          <p:blipFill>
            <a:blip r:embed="rId7"/>
            <a:stretch>
              <a:fillRect/>
            </a:stretch>
          </p:blipFill>
          <p:spPr>
            <a:xfrm>
              <a:off x="7894320" y="4114800"/>
              <a:ext cx="3383280" cy="2536557"/>
            </a:xfrm>
            <a:prstGeom prst="rect">
              <a:avLst/>
            </a:prstGeom>
            <a:ln>
              <a:solidFill>
                <a:schemeClr val="bg1">
                  <a:lumMod val="75000"/>
                </a:schemeClr>
              </a:solidFill>
            </a:ln>
          </p:spPr>
        </p:pic>
        <p:pic>
          <p:nvPicPr>
            <p:cNvPr id="10" name="Picture 9"/>
            <p:cNvPicPr>
              <a:picLocks noChangeAspect="1"/>
            </p:cNvPicPr>
            <p:nvPr/>
          </p:nvPicPr>
          <p:blipFill>
            <a:blip r:embed="rId8"/>
            <a:stretch>
              <a:fillRect/>
            </a:stretch>
          </p:blipFill>
          <p:spPr>
            <a:xfrm>
              <a:off x="4430078" y="2698709"/>
              <a:ext cx="3291840" cy="2458285"/>
            </a:xfrm>
            <a:prstGeom prst="rect">
              <a:avLst/>
            </a:prstGeom>
            <a:ln>
              <a:solidFill>
                <a:schemeClr val="bg1">
                  <a:lumMod val="75000"/>
                </a:schemeClr>
              </a:solidFill>
            </a:ln>
          </p:spPr>
        </p:pic>
      </p:grpSp>
      <p:sp>
        <p:nvSpPr>
          <p:cNvPr id="8" name="Date Placeholder 7">
            <a:extLst>
              <a:ext uri="{FF2B5EF4-FFF2-40B4-BE49-F238E27FC236}">
                <a16:creationId xmlns:a16="http://schemas.microsoft.com/office/drawing/2014/main" id="{C2D491B5-F717-4AA2-ACD9-B4A38B7A432B}"/>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F19EA390-8A2A-4E9C-985F-8611F77EF156}"/>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17F8C53B-141B-403C-B8E2-C7EFD81D7770}"/>
              </a:ext>
            </a:extLst>
          </p:cNvPr>
          <p:cNvSpPr>
            <a:spLocks noGrp="1"/>
          </p:cNvSpPr>
          <p:nvPr>
            <p:ph type="sldNum" sz="quarter" idx="4"/>
          </p:nvPr>
        </p:nvSpPr>
        <p:spPr/>
        <p:txBody>
          <a:bodyPr/>
          <a:lstStyle/>
          <a:p>
            <a:fld id="{28B83BC3-069B-46AF-A4E6-C99928E1A4FA}" type="slidenum">
              <a:rPr lang="en-US" smtClean="0"/>
              <a:pPr/>
              <a:t>709</a:t>
            </a:fld>
            <a:endParaRPr lang="en-US" dirty="0"/>
          </a:p>
        </p:txBody>
      </p:sp>
    </p:spTree>
    <p:custDataLst>
      <p:tags r:id="rId1"/>
    </p:custDataLst>
    <p:extLst>
      <p:ext uri="{BB962C8B-B14F-4D97-AF65-F5344CB8AC3E}">
        <p14:creationId xmlns:p14="http://schemas.microsoft.com/office/powerpoint/2010/main" val="3710204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4: Identify and record inputs/outputs and their corresponding specifications for each process step.</a:t>
            </a:r>
          </a:p>
          <a:p>
            <a:pPr marL="114300" indent="0">
              <a:buNone/>
            </a:pPr>
            <a:endParaRPr lang="en-US" dirty="0"/>
          </a:p>
          <a:p>
            <a:pPr lvl="1"/>
            <a:r>
              <a:rPr lang="en-US" dirty="0"/>
              <a:t>The process map helps in understanding and documenting Y = f(x) of a process, where Y represents the outputs and x represents the inputs.</a:t>
            </a:r>
          </a:p>
          <a:p>
            <a:pPr marL="411480" lvl="1" indent="0">
              <a:buNone/>
            </a:pPr>
            <a:endParaRPr lang="en-US" dirty="0"/>
          </a:p>
          <a:p>
            <a:pPr lvl="1"/>
            <a:r>
              <a:rPr lang="en-US" dirty="0"/>
              <a:t>The inputs of each process step can be controllable or non-controllable, standardized operational procedures, or noise. </a:t>
            </a:r>
          </a:p>
          <a:p>
            <a:pPr lvl="1"/>
            <a:endParaRPr lang="en-US" dirty="0"/>
          </a:p>
          <a:p>
            <a:pPr lvl="1"/>
            <a:r>
              <a:rPr lang="en-US" dirty="0"/>
              <a:t>Inputs are the source of variation in the process and need to be analyzed qualitatively and quantitatively.</a:t>
            </a:r>
          </a:p>
          <a:p>
            <a:pPr marL="411480" lvl="1" indent="0">
              <a:buNone/>
            </a:pPr>
            <a:endParaRPr lang="en-US" dirty="0"/>
          </a:p>
          <a:p>
            <a:pPr lvl="1"/>
            <a:r>
              <a:rPr lang="en-US" dirty="0"/>
              <a:t>The outputs of each process step can be products, information, services, etc. They are the little Y’s within the process.</a:t>
            </a:r>
          </a:p>
          <a:p>
            <a:pPr lvl="1"/>
            <a:endParaRPr lang="en-US" dirty="0"/>
          </a:p>
          <a:p>
            <a:pPr lvl="1"/>
            <a:endParaRPr lang="en-US" dirty="0"/>
          </a:p>
        </p:txBody>
      </p:sp>
      <p:sp>
        <p:nvSpPr>
          <p:cNvPr id="6" name="Date Placeholder 5">
            <a:extLst>
              <a:ext uri="{FF2B5EF4-FFF2-40B4-BE49-F238E27FC236}">
                <a16:creationId xmlns:a16="http://schemas.microsoft.com/office/drawing/2014/main" id="{29F4E087-3D2D-4E92-ACA0-F2F771DDF6F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094FAC5-3381-4E4B-87BB-E9EBBC91E6E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EB8A3A7-EC25-4307-967A-5DED8C010EB5}"/>
              </a:ext>
            </a:extLst>
          </p:cNvPr>
          <p:cNvSpPr>
            <a:spLocks noGrp="1"/>
          </p:cNvSpPr>
          <p:nvPr>
            <p:ph type="sldNum" sz="quarter" idx="4"/>
          </p:nvPr>
        </p:nvSpPr>
        <p:spPr/>
        <p:txBody>
          <a:bodyPr/>
          <a:lstStyle/>
          <a:p>
            <a:fld id="{28B83BC3-069B-46AF-A4E6-C99928E1A4FA}" type="slidenum">
              <a:rPr lang="en-US" smtClean="0"/>
              <a:pPr/>
              <a:t>71</a:t>
            </a:fld>
            <a:endParaRPr lang="en-US" dirty="0"/>
          </a:p>
        </p:txBody>
      </p:sp>
    </p:spTree>
    <p:custDataLst>
      <p:tags r:id="rId1"/>
    </p:custDataLst>
    <p:extLst>
      <p:ext uri="{BB962C8B-B14F-4D97-AF65-F5344CB8AC3E}">
        <p14:creationId xmlns:p14="http://schemas.microsoft.com/office/powerpoint/2010/main" val="361016842"/>
      </p:ext>
    </p:extLst>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pPr marL="114300" indent="0">
              <a:buNone/>
            </a:pPr>
            <a:r>
              <a:rPr lang="en-US" dirty="0"/>
              <a:t>Null Hypothesis (H</a:t>
            </a:r>
            <a:r>
              <a:rPr lang="en-US" baseline="-25000" dirty="0"/>
              <a:t>0</a:t>
            </a:r>
            <a:r>
              <a:rPr lang="en-US" dirty="0"/>
              <a:t>): The data are normally distributed.</a:t>
            </a:r>
          </a:p>
          <a:p>
            <a:pPr marL="114300" indent="0">
              <a:buNone/>
            </a:pPr>
            <a:r>
              <a:rPr lang="en-US" dirty="0"/>
              <a:t>Alternative Hypothesis (H</a:t>
            </a:r>
            <a:r>
              <a:rPr lang="en-US" baseline="-25000" dirty="0"/>
              <a:t>a</a:t>
            </a:r>
            <a:r>
              <a:rPr lang="en-US" dirty="0"/>
              <a:t>): The data are not normally distributed.</a:t>
            </a:r>
          </a:p>
          <a:p>
            <a:endParaRPr lang="en-US" dirty="0"/>
          </a:p>
          <a:p>
            <a:r>
              <a:rPr lang="en-US" dirty="0"/>
              <a:t>Since the p-values of normality tests for the five data sets are higher than alpha level (0.05), we fail to reject the null hypothesis and claim that the startup costs for any of the five businesses are normally distributed.</a:t>
            </a:r>
          </a:p>
          <a:p>
            <a:endParaRPr lang="en-US" dirty="0"/>
          </a:p>
          <a:p>
            <a:r>
              <a:rPr lang="en-US" dirty="0"/>
              <a:t>If any of the five data sets are not normally distributed, we need to use other hypothesis testing methods other than one-way ANOVA.</a:t>
            </a:r>
          </a:p>
        </p:txBody>
      </p:sp>
      <p:sp>
        <p:nvSpPr>
          <p:cNvPr id="9" name="Date Placeholder 8">
            <a:extLst>
              <a:ext uri="{FF2B5EF4-FFF2-40B4-BE49-F238E27FC236}">
                <a16:creationId xmlns:a16="http://schemas.microsoft.com/office/drawing/2014/main" id="{F9CD2BDE-66DD-4A76-94EC-0579E54824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39E3EC6-C96E-4D9B-BA27-D3B55C20E11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9B9DF9-EEA1-4102-B472-77F4C8896EE0}"/>
              </a:ext>
            </a:extLst>
          </p:cNvPr>
          <p:cNvSpPr>
            <a:spLocks noGrp="1"/>
          </p:cNvSpPr>
          <p:nvPr>
            <p:ph type="sldNum" sz="quarter" idx="4"/>
          </p:nvPr>
        </p:nvSpPr>
        <p:spPr/>
        <p:txBody>
          <a:bodyPr/>
          <a:lstStyle/>
          <a:p>
            <a:fld id="{28B83BC3-069B-46AF-A4E6-C99928E1A4FA}" type="slidenum">
              <a:rPr lang="en-US" smtClean="0"/>
              <a:pPr/>
              <a:t>710</a:t>
            </a:fld>
            <a:endParaRPr lang="en-US" dirty="0"/>
          </a:p>
        </p:txBody>
      </p:sp>
    </p:spTree>
    <p:custDataLst>
      <p:tags r:id="rId1"/>
    </p:custDataLst>
    <p:extLst>
      <p:ext uri="{BB962C8B-B14F-4D97-AF65-F5344CB8AC3E}">
        <p14:creationId xmlns:p14="http://schemas.microsoft.com/office/powerpoint/2010/main" val="1707830696"/>
      </p:ext>
    </p:extLst>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70000" lnSpcReduction="20000"/>
          </a:bodyPr>
          <a:lstStyle/>
          <a:p>
            <a:r>
              <a:rPr lang="en-US" sz="2800" dirty="0"/>
              <a:t>Step 2: Test whether the variance of the data for each level is equal to the variance of other levels.</a:t>
            </a:r>
          </a:p>
          <a:p>
            <a:pPr lvl="1">
              <a:buNone/>
            </a:pPr>
            <a:endParaRPr lang="en-US" dirty="0"/>
          </a:p>
          <a:p>
            <a:pPr lvl="1">
              <a:buNone/>
            </a:pPr>
            <a:r>
              <a:rPr lang="en-US" sz="2600" dirty="0"/>
              <a:t>Null Hypothesis (H</a:t>
            </a:r>
            <a:r>
              <a:rPr lang="en-US" sz="2600" baseline="-25000" dirty="0"/>
              <a:t>0</a:t>
            </a:r>
            <a:r>
              <a:rPr lang="en-US" sz="2600" dirty="0"/>
              <a:t>):</a:t>
            </a:r>
          </a:p>
          <a:p>
            <a:pPr lvl="1">
              <a:buNone/>
            </a:pPr>
            <a:r>
              <a:rPr lang="en-US" sz="2600" dirty="0"/>
              <a:t>Alternative Hypothesis (H</a:t>
            </a:r>
            <a:r>
              <a:rPr lang="en-US" sz="2600" baseline="-25000" dirty="0"/>
              <a:t>a</a:t>
            </a:r>
            <a:r>
              <a:rPr lang="en-US" sz="2600" dirty="0"/>
              <a:t>): at least one of the variances is different from others.</a:t>
            </a:r>
            <a:endParaRPr lang="en-US" dirty="0"/>
          </a:p>
          <a:p>
            <a:pPr marL="1120140" lvl="2" indent="-342900">
              <a:buFont typeface="+mj-lt"/>
              <a:buAutoNum type="arabicParenR"/>
            </a:pPr>
            <a:r>
              <a:rPr lang="en-US" sz="2200" dirty="0"/>
              <a:t>Click Stat → ANOVA → Test for equal variances.</a:t>
            </a:r>
          </a:p>
          <a:p>
            <a:pPr marL="1120140" lvl="2" indent="-342900">
              <a:buFont typeface="+mj-lt"/>
              <a:buAutoNum type="arabicParenR"/>
            </a:pPr>
            <a:r>
              <a:rPr lang="en-US" sz="2200" dirty="0"/>
              <a:t>A new window named “Test for Equal Variances” pops up.</a:t>
            </a:r>
          </a:p>
          <a:p>
            <a:pPr marL="1120140" lvl="2" indent="-342900">
              <a:buFont typeface="+mj-lt"/>
              <a:buAutoNum type="arabicParenR"/>
            </a:pPr>
            <a:r>
              <a:rPr lang="en-US" sz="2200" dirty="0"/>
              <a:t>Select the “Cost” as the “Response.”</a:t>
            </a:r>
          </a:p>
          <a:p>
            <a:pPr marL="1120140" lvl="2" indent="-342900">
              <a:buFont typeface="+mj-lt"/>
              <a:buAutoNum type="arabicParenR"/>
            </a:pPr>
            <a:r>
              <a:rPr lang="en-US" sz="2200" dirty="0"/>
              <a:t>Select the “Business” as the “Factors.”</a:t>
            </a:r>
          </a:p>
          <a:p>
            <a:pPr marL="1120140" lvl="2" indent="-342900">
              <a:buFont typeface="+mj-lt"/>
              <a:buAutoNum type="arabicParenR"/>
            </a:pPr>
            <a:r>
              <a:rPr lang="en-US" sz="2200" dirty="0"/>
              <a:t>Click “Options.”</a:t>
            </a:r>
          </a:p>
          <a:p>
            <a:pPr marL="1120140" lvl="2" indent="-342900">
              <a:buFont typeface="+mj-lt"/>
              <a:buAutoNum type="arabicParenR"/>
            </a:pPr>
            <a:r>
              <a:rPr lang="en-US" sz="2200" dirty="0"/>
              <a:t>Select “Use test based on normal distribution” </a:t>
            </a:r>
          </a:p>
          <a:p>
            <a:pPr marL="1120140" lvl="2" indent="-342900">
              <a:buFont typeface="+mj-lt"/>
              <a:buAutoNum type="arabicParenR"/>
            </a:pPr>
            <a:r>
              <a:rPr lang="en-US" sz="2200" dirty="0"/>
              <a:t>Click “OK” to close the “Options” window</a:t>
            </a:r>
          </a:p>
          <a:p>
            <a:pPr marL="1120140" lvl="2" indent="-342900">
              <a:buFont typeface="+mj-lt"/>
              <a:buAutoNum type="arabicParenR"/>
            </a:pPr>
            <a:r>
              <a:rPr lang="en-US" sz="2200" dirty="0"/>
              <a:t>Click “OK” to run the test</a:t>
            </a:r>
          </a:p>
          <a:p>
            <a:pPr marL="1120140" lvl="2" indent="-342900">
              <a:buFont typeface="+mj-lt"/>
              <a:buAutoNum type="arabicParenR"/>
            </a:pPr>
            <a:r>
              <a:rPr lang="en-US" sz="2200" dirty="0"/>
              <a:t>The results shows up in a new window.</a:t>
            </a:r>
          </a:p>
          <a:p>
            <a:pPr marL="1120140" lvl="2" indent="-342900">
              <a:buFont typeface="+mj-lt"/>
              <a:buAutoNum type="arabicParenR"/>
            </a:pPr>
            <a:r>
              <a:rPr lang="en-US" sz="2200" dirty="0"/>
              <a:t>Use the Bartlett’s test for testing the equal variances between five levels in this case since there are more than two levels in the data and the data of each level are normally distributed.</a:t>
            </a:r>
          </a:p>
          <a:p>
            <a:pPr lvl="1"/>
            <a:endParaRPr lang="en-US" sz="2400" dirty="0"/>
          </a:p>
          <a:p>
            <a:pPr lvl="1"/>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265629847"/>
              </p:ext>
            </p:extLst>
          </p:nvPr>
        </p:nvGraphicFramePr>
        <p:xfrm>
          <a:off x="3276600" y="1752600"/>
          <a:ext cx="3282950" cy="508000"/>
        </p:xfrm>
        <a:graphic>
          <a:graphicData uri="http://schemas.openxmlformats.org/presentationml/2006/ole">
            <mc:AlternateContent xmlns:mc="http://schemas.openxmlformats.org/markup-compatibility/2006">
              <mc:Choice xmlns:v="urn:schemas-microsoft-com:vml" Requires="v">
                <p:oleObj name="Equation" r:id="rId4" imgW="1688367" imgH="253890" progId="Equation.3">
                  <p:embed/>
                </p:oleObj>
              </mc:Choice>
              <mc:Fallback>
                <p:oleObj name="Equation" r:id="rId4" imgW="1688367" imgH="25389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1752600"/>
                        <a:ext cx="328295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39A5B8B2-B2A5-46ED-B1A2-6A93F304442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52A6410-6900-4004-A5F3-4719345F0B2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B405277-62A4-4AB1-9D4A-549CE55F29B9}"/>
              </a:ext>
            </a:extLst>
          </p:cNvPr>
          <p:cNvSpPr>
            <a:spLocks noGrp="1"/>
          </p:cNvSpPr>
          <p:nvPr>
            <p:ph type="sldNum" sz="quarter" idx="4"/>
          </p:nvPr>
        </p:nvSpPr>
        <p:spPr/>
        <p:txBody>
          <a:bodyPr/>
          <a:lstStyle/>
          <a:p>
            <a:fld id="{28B83BC3-069B-46AF-A4E6-C99928E1A4FA}" type="slidenum">
              <a:rPr lang="en-US" smtClean="0"/>
              <a:pPr/>
              <a:t>711</a:t>
            </a:fld>
            <a:endParaRPr lang="en-US" dirty="0"/>
          </a:p>
        </p:txBody>
      </p:sp>
    </p:spTree>
    <p:custDataLst>
      <p:tags r:id="rId1"/>
    </p:custDataLst>
    <p:extLst>
      <p:ext uri="{BB962C8B-B14F-4D97-AF65-F5344CB8AC3E}">
        <p14:creationId xmlns:p14="http://schemas.microsoft.com/office/powerpoint/2010/main" val="3311718144"/>
      </p:ext>
    </p:extLst>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45902" y="1676400"/>
            <a:ext cx="5893539" cy="4038600"/>
          </a:xfrm>
          <a:prstGeom prst="rect">
            <a:avLst/>
          </a:prstGeom>
        </p:spPr>
      </p:pic>
      <p:pic>
        <p:nvPicPr>
          <p:cNvPr id="4" name="Picture 3"/>
          <p:cNvPicPr>
            <a:picLocks noChangeAspect="1"/>
          </p:cNvPicPr>
          <p:nvPr/>
        </p:nvPicPr>
        <p:blipFill>
          <a:blip r:embed="rId5"/>
          <a:stretch>
            <a:fillRect/>
          </a:stretch>
        </p:blipFill>
        <p:spPr>
          <a:xfrm>
            <a:off x="6101324" y="2495655"/>
            <a:ext cx="5127466" cy="2400090"/>
          </a:xfrm>
          <a:prstGeom prst="rect">
            <a:avLst/>
          </a:prstGeom>
        </p:spPr>
      </p:pic>
      <p:sp>
        <p:nvSpPr>
          <p:cNvPr id="23" name="Right Arrow 12"/>
          <p:cNvSpPr>
            <a:spLocks noChangeAspect="1"/>
          </p:cNvSpPr>
          <p:nvPr/>
        </p:nvSpPr>
        <p:spPr>
          <a:xfrm>
            <a:off x="5823619" y="35433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F275F7FC-DE2D-48A9-AF49-CD6B52FC77D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EB35ADA-AE4E-4842-9C83-C4377801CAA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6EE8500-70F7-426D-973C-89F0383C7B2B}"/>
              </a:ext>
            </a:extLst>
          </p:cNvPr>
          <p:cNvSpPr>
            <a:spLocks noGrp="1"/>
          </p:cNvSpPr>
          <p:nvPr>
            <p:ph type="sldNum" sz="quarter" idx="4"/>
          </p:nvPr>
        </p:nvSpPr>
        <p:spPr/>
        <p:txBody>
          <a:bodyPr/>
          <a:lstStyle/>
          <a:p>
            <a:fld id="{28B83BC3-069B-46AF-A4E6-C99928E1A4FA}" type="slidenum">
              <a:rPr lang="en-US" smtClean="0"/>
              <a:pPr/>
              <a:t>712</a:t>
            </a:fld>
            <a:endParaRPr lang="en-US" dirty="0"/>
          </a:p>
        </p:txBody>
      </p:sp>
    </p:spTree>
    <p:custDataLst>
      <p:tags r:id="rId1"/>
    </p:custDataLst>
    <p:extLst>
      <p:ext uri="{BB962C8B-B14F-4D97-AF65-F5344CB8AC3E}">
        <p14:creationId xmlns:p14="http://schemas.microsoft.com/office/powerpoint/2010/main" val="3746398333"/>
      </p:ext>
    </p:extLst>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229100" cy="5486400"/>
          </a:xfrm>
        </p:spPr>
        <p:txBody>
          <a:bodyPr/>
          <a:lstStyle/>
          <a:p>
            <a:r>
              <a:rPr lang="en-US" dirty="0"/>
              <a:t>The p-value of </a:t>
            </a:r>
            <a:r>
              <a:rPr lang="en-US" dirty="0" err="1"/>
              <a:t>Barlett’s</a:t>
            </a:r>
            <a:r>
              <a:rPr lang="en-US" dirty="0"/>
              <a:t> test is 0.777, greater than the alpha level (0.05), so we fail to reject the null hypothesis and we claim that the variances of five groups are equal.</a:t>
            </a:r>
          </a:p>
          <a:p>
            <a:endParaRPr lang="en-US" dirty="0"/>
          </a:p>
          <a:p>
            <a:r>
              <a:rPr lang="en-US" dirty="0"/>
              <a:t>If the variances are not all equal, we need to use other hypothesis testing methods other than one-way ANOVA.</a:t>
            </a:r>
          </a:p>
        </p:txBody>
      </p:sp>
      <p:pic>
        <p:nvPicPr>
          <p:cNvPr id="4" name="Picture 3"/>
          <p:cNvPicPr>
            <a:picLocks noChangeAspect="1"/>
          </p:cNvPicPr>
          <p:nvPr/>
        </p:nvPicPr>
        <p:blipFill>
          <a:blip r:embed="rId4"/>
          <a:stretch>
            <a:fillRect/>
          </a:stretch>
        </p:blipFill>
        <p:spPr>
          <a:xfrm>
            <a:off x="4838700" y="1371600"/>
            <a:ext cx="6259423" cy="4483100"/>
          </a:xfrm>
          <a:prstGeom prst="rect">
            <a:avLst/>
          </a:prstGeom>
        </p:spPr>
      </p:pic>
      <p:sp>
        <p:nvSpPr>
          <p:cNvPr id="10" name="Date Placeholder 9">
            <a:extLst>
              <a:ext uri="{FF2B5EF4-FFF2-40B4-BE49-F238E27FC236}">
                <a16:creationId xmlns:a16="http://schemas.microsoft.com/office/drawing/2014/main" id="{223708D0-C7A5-4F9D-A90D-181EE0E6BAC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4051DDD-980D-4381-BC8E-5C4ACB82894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94A8F4F-D4B7-4641-B2CF-5FFD032E842A}"/>
              </a:ext>
            </a:extLst>
          </p:cNvPr>
          <p:cNvSpPr>
            <a:spLocks noGrp="1"/>
          </p:cNvSpPr>
          <p:nvPr>
            <p:ph type="sldNum" sz="quarter" idx="4"/>
          </p:nvPr>
        </p:nvSpPr>
        <p:spPr/>
        <p:txBody>
          <a:bodyPr/>
          <a:lstStyle/>
          <a:p>
            <a:fld id="{28B83BC3-069B-46AF-A4E6-C99928E1A4FA}" type="slidenum">
              <a:rPr lang="en-US" smtClean="0"/>
              <a:pPr/>
              <a:t>713</a:t>
            </a:fld>
            <a:endParaRPr lang="en-US" dirty="0"/>
          </a:p>
        </p:txBody>
      </p:sp>
    </p:spTree>
    <p:custDataLst>
      <p:tags r:id="rId1"/>
    </p:custDataLst>
    <p:extLst>
      <p:ext uri="{BB962C8B-B14F-4D97-AF65-F5344CB8AC3E}">
        <p14:creationId xmlns:p14="http://schemas.microsoft.com/office/powerpoint/2010/main" val="2364958872"/>
      </p:ext>
    </p:extLst>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fontScale="85000" lnSpcReduction="10000"/>
          </a:bodyPr>
          <a:lstStyle/>
          <a:p>
            <a:r>
              <a:rPr lang="en-US" sz="2600" dirty="0"/>
              <a:t>Step 3: Test whether the mean of the data for each level is equal to the means of other levels.</a:t>
            </a:r>
          </a:p>
          <a:p>
            <a:pPr lvl="1">
              <a:buNone/>
            </a:pPr>
            <a:endParaRPr lang="en-US" dirty="0"/>
          </a:p>
          <a:p>
            <a:pPr lvl="1"/>
            <a:r>
              <a:rPr lang="en-US" sz="2400" dirty="0"/>
              <a:t>Null Hypothesis (H</a:t>
            </a:r>
            <a:r>
              <a:rPr lang="en-US" sz="2400" baseline="-25000" dirty="0"/>
              <a:t>0</a:t>
            </a:r>
            <a:r>
              <a:rPr lang="en-US" sz="2400" dirty="0"/>
              <a:t>): </a:t>
            </a:r>
            <a:r>
              <a:rPr lang="el-GR" sz="2400" dirty="0"/>
              <a:t>μ</a:t>
            </a:r>
            <a:r>
              <a:rPr lang="en-US" sz="2400" baseline="-25000" dirty="0"/>
              <a:t>1 </a:t>
            </a:r>
            <a:r>
              <a:rPr lang="en-US" sz="2400" dirty="0"/>
              <a:t>=</a:t>
            </a:r>
            <a:r>
              <a:rPr lang="el-GR" sz="2400" dirty="0"/>
              <a:t> μ</a:t>
            </a:r>
            <a:r>
              <a:rPr lang="en-US" sz="2400" baseline="-25000" dirty="0"/>
              <a:t>2 </a:t>
            </a:r>
            <a:r>
              <a:rPr lang="en-US" sz="2400" dirty="0"/>
              <a:t>=</a:t>
            </a:r>
            <a:r>
              <a:rPr lang="el-GR" sz="2400" dirty="0"/>
              <a:t> μ</a:t>
            </a:r>
            <a:r>
              <a:rPr lang="en-US" sz="2400" baseline="-25000" dirty="0"/>
              <a:t>3 </a:t>
            </a:r>
            <a:r>
              <a:rPr lang="en-US" sz="2400" dirty="0"/>
              <a:t>= </a:t>
            </a:r>
            <a:r>
              <a:rPr lang="el-GR" sz="2400" dirty="0"/>
              <a:t>μ</a:t>
            </a:r>
            <a:r>
              <a:rPr lang="en-US" sz="2400" baseline="-25000" dirty="0"/>
              <a:t>4 </a:t>
            </a:r>
            <a:r>
              <a:rPr lang="en-US" sz="2400" dirty="0"/>
              <a:t>= </a:t>
            </a:r>
            <a:r>
              <a:rPr lang="el-GR" sz="2400" dirty="0"/>
              <a:t>μ</a:t>
            </a:r>
            <a:r>
              <a:rPr lang="en-US" sz="2400" baseline="-25000" dirty="0"/>
              <a:t>5</a:t>
            </a:r>
            <a:endParaRPr lang="en-US" sz="2400" dirty="0"/>
          </a:p>
          <a:p>
            <a:pPr lvl="1"/>
            <a:r>
              <a:rPr lang="en-US" sz="2400" dirty="0"/>
              <a:t>Alternative Hypothesis (H</a:t>
            </a:r>
            <a:r>
              <a:rPr lang="en-US" sz="2400" baseline="-25000" dirty="0"/>
              <a:t>a</a:t>
            </a:r>
            <a:r>
              <a:rPr lang="en-US" sz="2400" dirty="0"/>
              <a:t>): at lease one of the means is different from others.</a:t>
            </a:r>
          </a:p>
          <a:p>
            <a:pPr marL="1234440" lvl="2" indent="-457200">
              <a:buFont typeface="+mj-lt"/>
              <a:buAutoNum type="arabicParenR"/>
            </a:pPr>
            <a:r>
              <a:rPr lang="en-US" dirty="0"/>
              <a:t>Click Stat → ANOVA → One-way.</a:t>
            </a:r>
          </a:p>
          <a:p>
            <a:pPr marL="1234440" lvl="2" indent="-457200">
              <a:buFont typeface="+mj-lt"/>
              <a:buAutoNum type="arabicParenR"/>
            </a:pPr>
            <a:r>
              <a:rPr lang="en-US" dirty="0"/>
              <a:t>A new window named “One-Way Analysis of Variance” pops up.</a:t>
            </a:r>
          </a:p>
          <a:p>
            <a:pPr marL="1234440" lvl="2" indent="-457200">
              <a:buFont typeface="+mj-lt"/>
              <a:buAutoNum type="arabicParenR"/>
            </a:pPr>
            <a:r>
              <a:rPr lang="en-US" dirty="0"/>
              <a:t>Select “Cost” as “Response.”</a:t>
            </a:r>
          </a:p>
          <a:p>
            <a:pPr marL="1234440" lvl="2" indent="-457200">
              <a:buFont typeface="+mj-lt"/>
              <a:buAutoNum type="arabicParenR"/>
            </a:pPr>
            <a:r>
              <a:rPr lang="en-US" dirty="0"/>
              <a:t>Select “Business” as “Factor.”</a:t>
            </a:r>
          </a:p>
          <a:p>
            <a:pPr marL="1234440" lvl="2" indent="-457200">
              <a:buFont typeface="+mj-lt"/>
              <a:buAutoNum type="arabicParenR"/>
            </a:pPr>
            <a:r>
              <a:rPr lang="en-US" dirty="0"/>
              <a:t>Click “Storage.”</a:t>
            </a:r>
          </a:p>
          <a:p>
            <a:pPr marL="1234440" lvl="2" indent="-457200">
              <a:buFont typeface="+mj-lt"/>
              <a:buAutoNum type="arabicParenR"/>
            </a:pPr>
            <a:r>
              <a:rPr lang="en-US" dirty="0"/>
              <a:t>Check the boxes next to “Fits” and “Residuals” </a:t>
            </a:r>
          </a:p>
          <a:p>
            <a:pPr marL="1234440" lvl="2" indent="-457200">
              <a:buFont typeface="+mj-lt"/>
              <a:buAutoNum type="arabicParenR"/>
            </a:pPr>
            <a:r>
              <a:rPr lang="en-US" dirty="0"/>
              <a:t>Click “OK” to close the “Storage” window</a:t>
            </a:r>
          </a:p>
          <a:p>
            <a:pPr marL="1234440" lvl="2" indent="-457200">
              <a:buFont typeface="+mj-lt"/>
              <a:buAutoNum type="arabicParenR"/>
            </a:pPr>
            <a:r>
              <a:rPr lang="en-US" dirty="0"/>
              <a:t>Click “OK.”</a:t>
            </a:r>
          </a:p>
          <a:p>
            <a:pPr marL="1234440" lvl="2" indent="-457200">
              <a:buFont typeface="+mj-lt"/>
              <a:buAutoNum type="arabicParenR"/>
            </a:pPr>
            <a:r>
              <a:rPr lang="en-US" dirty="0"/>
              <a:t>The ANOVA results appear in the session window. The fitted response and the residuals are stored in the data table.</a:t>
            </a:r>
          </a:p>
          <a:p>
            <a:pPr lvl="1"/>
            <a:endParaRPr lang="en-US" dirty="0"/>
          </a:p>
          <a:p>
            <a:pPr lvl="1"/>
            <a:endParaRPr lang="en-US" dirty="0"/>
          </a:p>
          <a:p>
            <a:pPr lvl="1"/>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7D421685-9773-4F7B-B698-EC02C7BD0BA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1ED0BA1-6CEF-41E8-B659-42B05D58F20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F45979B-4ACF-4041-B956-B73F49D20CA9}"/>
              </a:ext>
            </a:extLst>
          </p:cNvPr>
          <p:cNvSpPr>
            <a:spLocks noGrp="1"/>
          </p:cNvSpPr>
          <p:nvPr>
            <p:ph type="sldNum" sz="quarter" idx="4"/>
          </p:nvPr>
        </p:nvSpPr>
        <p:spPr/>
        <p:txBody>
          <a:bodyPr/>
          <a:lstStyle/>
          <a:p>
            <a:fld id="{28B83BC3-069B-46AF-A4E6-C99928E1A4FA}" type="slidenum">
              <a:rPr lang="en-US" smtClean="0"/>
              <a:pPr/>
              <a:t>714</a:t>
            </a:fld>
            <a:endParaRPr lang="en-US" dirty="0"/>
          </a:p>
        </p:txBody>
      </p:sp>
    </p:spTree>
    <p:custDataLst>
      <p:tags r:id="rId1"/>
    </p:custDataLst>
    <p:extLst>
      <p:ext uri="{BB962C8B-B14F-4D97-AF65-F5344CB8AC3E}">
        <p14:creationId xmlns:p14="http://schemas.microsoft.com/office/powerpoint/2010/main" val="1278839601"/>
      </p:ext>
    </p:extLst>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896" y="2678668"/>
            <a:ext cx="5392052" cy="2491264"/>
          </a:xfrm>
          <a:prstGeom prst="rect">
            <a:avLst/>
          </a:prstGeom>
        </p:spPr>
      </p:pic>
      <p:pic>
        <p:nvPicPr>
          <p:cNvPr id="4" name="Picture 3"/>
          <p:cNvPicPr>
            <a:picLocks noChangeAspect="1"/>
          </p:cNvPicPr>
          <p:nvPr/>
        </p:nvPicPr>
        <p:blipFill>
          <a:blip r:embed="rId5"/>
          <a:stretch>
            <a:fillRect/>
          </a:stretch>
        </p:blipFill>
        <p:spPr>
          <a:xfrm>
            <a:off x="90376" y="1752600"/>
            <a:ext cx="5592266" cy="4343400"/>
          </a:xfrm>
          <a:prstGeom prst="rect">
            <a:avLst/>
          </a:prstGeom>
        </p:spPr>
      </p:pic>
      <p:sp>
        <p:nvSpPr>
          <p:cNvPr id="21" name="Right Arrow 12"/>
          <p:cNvSpPr>
            <a:spLocks noChangeAspect="1"/>
          </p:cNvSpPr>
          <p:nvPr/>
        </p:nvSpPr>
        <p:spPr>
          <a:xfrm>
            <a:off x="5492899" y="37719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6FD3C720-E9FC-4C94-B3CA-1DC0F3A00884}"/>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13FE35B4-D420-4D80-9B13-CD86022B6D8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2306A03-5069-4A5D-A9C1-C8E79885BEF9}"/>
              </a:ext>
            </a:extLst>
          </p:cNvPr>
          <p:cNvSpPr>
            <a:spLocks noGrp="1"/>
          </p:cNvSpPr>
          <p:nvPr>
            <p:ph type="sldNum" sz="quarter" idx="4"/>
          </p:nvPr>
        </p:nvSpPr>
        <p:spPr/>
        <p:txBody>
          <a:bodyPr/>
          <a:lstStyle/>
          <a:p>
            <a:fld id="{28B83BC3-069B-46AF-A4E6-C99928E1A4FA}" type="slidenum">
              <a:rPr lang="en-US" smtClean="0"/>
              <a:pPr/>
              <a:t>715</a:t>
            </a:fld>
            <a:endParaRPr lang="en-US" dirty="0"/>
          </a:p>
        </p:txBody>
      </p:sp>
    </p:spTree>
    <p:custDataLst>
      <p:tags r:id="rId1"/>
    </p:custDataLst>
    <p:extLst>
      <p:ext uri="{BB962C8B-B14F-4D97-AF65-F5344CB8AC3E}">
        <p14:creationId xmlns:p14="http://schemas.microsoft.com/office/powerpoint/2010/main" val="3018253389"/>
      </p:ext>
    </p:extLst>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5334000" cy="5486400"/>
          </a:xfrm>
        </p:spPr>
        <p:txBody>
          <a:bodyPr/>
          <a:lstStyle/>
          <a:p>
            <a:r>
              <a:rPr lang="en-US" dirty="0"/>
              <a:t>Since the p-value of the F test is 0.018, lower than the alpha level (0.05), the null hypothesis is rejected and we conclude that the at least one of the means of the five groups is different from others.</a:t>
            </a:r>
          </a:p>
        </p:txBody>
      </p:sp>
      <p:pic>
        <p:nvPicPr>
          <p:cNvPr id="13" name="One Way ANOVA MTB_17.png"/>
          <p:cNvPicPr>
            <a:picLocks noChangeAspect="1"/>
          </p:cNvPicPr>
          <p:nvPr/>
        </p:nvPicPr>
        <p:blipFill rotWithShape="1">
          <a:blip r:embed="rId4">
            <a:extLst>
              <a:ext uri="{28A0092B-C50C-407E-A947-70E740481C1C}">
                <a14:useLocalDpi xmlns:a14="http://schemas.microsoft.com/office/drawing/2010/main" val="0"/>
              </a:ext>
            </a:extLst>
          </a:blip>
          <a:srcRect l="1876" t="888" r="1246" b="27429"/>
          <a:stretch>
            <a:fillRect/>
          </a:stretch>
        </p:blipFill>
        <p:spPr bwMode="auto">
          <a:xfrm>
            <a:off x="5943600" y="1104900"/>
            <a:ext cx="4495800" cy="5465482"/>
          </a:xfrm>
          <a:prstGeom prst="rect">
            <a:avLst/>
          </a:prstGeom>
          <a:ln>
            <a:solidFill>
              <a:schemeClr val="accent1"/>
            </a:solidFill>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CFFFAE13-7147-4224-BB9B-8F4DAF8261A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ECE4473-07B7-45D8-901C-5B30E04C8F0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57EF8BF-B3A4-4B65-8EA5-A2856BE529B3}"/>
              </a:ext>
            </a:extLst>
          </p:cNvPr>
          <p:cNvSpPr>
            <a:spLocks noGrp="1"/>
          </p:cNvSpPr>
          <p:nvPr>
            <p:ph type="sldNum" sz="quarter" idx="4"/>
          </p:nvPr>
        </p:nvSpPr>
        <p:spPr/>
        <p:txBody>
          <a:bodyPr/>
          <a:lstStyle/>
          <a:p>
            <a:fld id="{28B83BC3-069B-46AF-A4E6-C99928E1A4FA}" type="slidenum">
              <a:rPr lang="en-US" smtClean="0"/>
              <a:pPr/>
              <a:t>716</a:t>
            </a:fld>
            <a:endParaRPr lang="en-US" dirty="0"/>
          </a:p>
        </p:txBody>
      </p:sp>
    </p:spTree>
    <p:custDataLst>
      <p:tags r:id="rId1"/>
    </p:custDataLst>
    <p:extLst>
      <p:ext uri="{BB962C8B-B14F-4D97-AF65-F5344CB8AC3E}">
        <p14:creationId xmlns:p14="http://schemas.microsoft.com/office/powerpoint/2010/main" val="3447212573"/>
      </p:ext>
    </p:extLst>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4: Test whether the residuals are normally distributed with mean equal zero</a:t>
            </a:r>
          </a:p>
          <a:p>
            <a:pPr marL="1234440" lvl="2" indent="-457200">
              <a:buFont typeface="+mj-lt"/>
              <a:buAutoNum type="arabicParenR"/>
            </a:pPr>
            <a:r>
              <a:rPr lang="en-US" dirty="0"/>
              <a:t>The residuals have been stored in the data table in step 4.</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appears.</a:t>
            </a:r>
          </a:p>
          <a:p>
            <a:pPr marL="1234440" lvl="2" indent="-457200">
              <a:buFont typeface="+mj-lt"/>
              <a:buAutoNum type="arabicParenR"/>
            </a:pPr>
            <a:r>
              <a:rPr lang="en-US" dirty="0"/>
              <a:t>Select “RESI” as the “Variables.”</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show up in a new window.</a:t>
            </a:r>
          </a:p>
          <a:p>
            <a:pPr lvl="1"/>
            <a:endParaRPr lang="en-US" dirty="0"/>
          </a:p>
        </p:txBody>
      </p:sp>
      <p:sp>
        <p:nvSpPr>
          <p:cNvPr id="9" name="Date Placeholder 8">
            <a:extLst>
              <a:ext uri="{FF2B5EF4-FFF2-40B4-BE49-F238E27FC236}">
                <a16:creationId xmlns:a16="http://schemas.microsoft.com/office/drawing/2014/main" id="{63133144-5BFF-46C0-9E15-0522BF9B55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09CE9BB-CDD2-4B6B-B8F9-ED8942EA45D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28B5367-EF45-4FD2-BECE-327692B10DE8}"/>
              </a:ext>
            </a:extLst>
          </p:cNvPr>
          <p:cNvSpPr>
            <a:spLocks noGrp="1"/>
          </p:cNvSpPr>
          <p:nvPr>
            <p:ph type="sldNum" sz="quarter" idx="4"/>
          </p:nvPr>
        </p:nvSpPr>
        <p:spPr/>
        <p:txBody>
          <a:bodyPr/>
          <a:lstStyle/>
          <a:p>
            <a:fld id="{28B83BC3-069B-46AF-A4E6-C99928E1A4FA}" type="slidenum">
              <a:rPr lang="en-US" smtClean="0"/>
              <a:pPr/>
              <a:t>717</a:t>
            </a:fld>
            <a:endParaRPr lang="en-US" dirty="0"/>
          </a:p>
        </p:txBody>
      </p:sp>
    </p:spTree>
    <p:custDataLst>
      <p:tags r:id="rId1"/>
    </p:custDataLst>
    <p:extLst>
      <p:ext uri="{BB962C8B-B14F-4D97-AF65-F5344CB8AC3E}">
        <p14:creationId xmlns:p14="http://schemas.microsoft.com/office/powerpoint/2010/main" val="1313072704"/>
      </p:ext>
    </p:extLst>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3022600" y="1153397"/>
            <a:ext cx="5334000" cy="5509671"/>
          </a:xfrm>
          <a:prstGeom prst="rect">
            <a:avLst/>
          </a:prstGeom>
        </p:spPr>
      </p:pic>
      <p:sp>
        <p:nvSpPr>
          <p:cNvPr id="9" name="Date Placeholder 8">
            <a:extLst>
              <a:ext uri="{FF2B5EF4-FFF2-40B4-BE49-F238E27FC236}">
                <a16:creationId xmlns:a16="http://schemas.microsoft.com/office/drawing/2014/main" id="{0C1D013D-44B3-4321-99EE-B1FFA5476A2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558D025-A17A-4615-9734-E53F043BB0F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18ECEDE-E86E-428A-97C3-9A1579F01585}"/>
              </a:ext>
            </a:extLst>
          </p:cNvPr>
          <p:cNvSpPr>
            <a:spLocks noGrp="1"/>
          </p:cNvSpPr>
          <p:nvPr>
            <p:ph type="sldNum" sz="quarter" idx="4"/>
          </p:nvPr>
        </p:nvSpPr>
        <p:spPr/>
        <p:txBody>
          <a:bodyPr/>
          <a:lstStyle/>
          <a:p>
            <a:fld id="{28B83BC3-069B-46AF-A4E6-C99928E1A4FA}" type="slidenum">
              <a:rPr lang="en-US" smtClean="0"/>
              <a:pPr/>
              <a:t>718</a:t>
            </a:fld>
            <a:endParaRPr lang="en-US" dirty="0"/>
          </a:p>
        </p:txBody>
      </p:sp>
    </p:spTree>
    <p:custDataLst>
      <p:tags r:id="rId1"/>
    </p:custDataLst>
    <p:extLst>
      <p:ext uri="{BB962C8B-B14F-4D97-AF65-F5344CB8AC3E}">
        <p14:creationId xmlns:p14="http://schemas.microsoft.com/office/powerpoint/2010/main" val="1339588293"/>
      </p:ext>
    </p:extLst>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105400" y="1143000"/>
            <a:ext cx="5982154" cy="4724400"/>
            <a:chOff x="5105400" y="1143000"/>
            <a:chExt cx="5982154" cy="4724400"/>
          </a:xfrm>
        </p:grpSpPr>
        <p:pic>
          <p:nvPicPr>
            <p:cNvPr id="4" name="Picture 3"/>
            <p:cNvPicPr>
              <a:picLocks noChangeAspect="1"/>
            </p:cNvPicPr>
            <p:nvPr/>
          </p:nvPicPr>
          <p:blipFill>
            <a:blip r:embed="rId4"/>
            <a:stretch>
              <a:fillRect/>
            </a:stretch>
          </p:blipFill>
          <p:spPr>
            <a:xfrm>
              <a:off x="5105400" y="1143000"/>
              <a:ext cx="5982154" cy="4724400"/>
            </a:xfrm>
            <a:prstGeom prst="rect">
              <a:avLst/>
            </a:prstGeom>
          </p:spPr>
        </p:pic>
        <p:sp>
          <p:nvSpPr>
            <p:cNvPr id="5" name="Rectangle 4"/>
            <p:cNvSpPr/>
            <p:nvPr/>
          </p:nvSpPr>
          <p:spPr>
            <a:xfrm>
              <a:off x="9067800" y="1447800"/>
              <a:ext cx="1524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a:xfrm>
            <a:off x="609600" y="1143000"/>
            <a:ext cx="4495800" cy="5486400"/>
          </a:xfrm>
        </p:spPr>
        <p:txBody>
          <a:bodyPr/>
          <a:lstStyle/>
          <a:p>
            <a:r>
              <a:rPr lang="en-US" dirty="0"/>
              <a:t>The p-value of the normality test is 0.255, greater than the alpha level (0.05), and we conclude that the residuals are normally distributed.</a:t>
            </a:r>
          </a:p>
          <a:p>
            <a:endParaRPr lang="en-US" dirty="0"/>
          </a:p>
          <a:p>
            <a:r>
              <a:rPr lang="en-US" dirty="0"/>
              <a:t>The mean of the residuals are 0.0000.</a:t>
            </a:r>
          </a:p>
          <a:p>
            <a:endParaRPr lang="en-US" dirty="0"/>
          </a:p>
        </p:txBody>
      </p:sp>
      <p:sp>
        <p:nvSpPr>
          <p:cNvPr id="12" name="Date Placeholder 11">
            <a:extLst>
              <a:ext uri="{FF2B5EF4-FFF2-40B4-BE49-F238E27FC236}">
                <a16:creationId xmlns:a16="http://schemas.microsoft.com/office/drawing/2014/main" id="{06086B34-F711-49B6-8456-B14E80724882}"/>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5D9E391D-4BB5-4F23-B1D4-79B1B3BDE66E}"/>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5AE9C713-368A-4C7B-A08F-37B9E5FA15E1}"/>
              </a:ext>
            </a:extLst>
          </p:cNvPr>
          <p:cNvSpPr>
            <a:spLocks noGrp="1"/>
          </p:cNvSpPr>
          <p:nvPr>
            <p:ph type="sldNum" sz="quarter" idx="4"/>
          </p:nvPr>
        </p:nvSpPr>
        <p:spPr/>
        <p:txBody>
          <a:bodyPr/>
          <a:lstStyle/>
          <a:p>
            <a:fld id="{28B83BC3-069B-46AF-A4E6-C99928E1A4FA}" type="slidenum">
              <a:rPr lang="en-US" smtClean="0"/>
              <a:pPr/>
              <a:t>719</a:t>
            </a:fld>
            <a:endParaRPr lang="en-US" dirty="0"/>
          </a:p>
        </p:txBody>
      </p:sp>
    </p:spTree>
    <p:custDataLst>
      <p:tags r:id="rId1"/>
    </p:custDataLst>
    <p:extLst>
      <p:ext uri="{BB962C8B-B14F-4D97-AF65-F5344CB8AC3E}">
        <p14:creationId xmlns:p14="http://schemas.microsoft.com/office/powerpoint/2010/main" val="7504680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Plot a Process Map</a:t>
            </a:r>
          </a:p>
        </p:txBody>
      </p:sp>
      <p:sp>
        <p:nvSpPr>
          <p:cNvPr id="3" name="Content Placeholder 2"/>
          <p:cNvSpPr>
            <a:spLocks noGrp="1"/>
          </p:cNvSpPr>
          <p:nvPr>
            <p:ph idx="1"/>
          </p:nvPr>
        </p:nvSpPr>
        <p:spPr/>
        <p:txBody>
          <a:bodyPr>
            <a:normAutofit/>
          </a:bodyPr>
          <a:lstStyle/>
          <a:p>
            <a:r>
              <a:rPr lang="en-US" dirty="0"/>
              <a:t>Step 5: Evaluate the process map and adjust if needed.</a:t>
            </a:r>
          </a:p>
          <a:p>
            <a:pPr marL="114300" indent="0">
              <a:buNone/>
            </a:pPr>
            <a:endParaRPr lang="en-US" dirty="0"/>
          </a:p>
          <a:p>
            <a:pPr lvl="1"/>
            <a:r>
              <a:rPr lang="en-US" dirty="0"/>
              <a:t>If the process is too complicated to be covered in one single process map, you may create additional detailed sub-process maps for further information.</a:t>
            </a:r>
          </a:p>
          <a:p>
            <a:pPr marL="411480" lvl="1" indent="0">
              <a:buNone/>
            </a:pPr>
            <a:endParaRPr lang="en-US" dirty="0"/>
          </a:p>
          <a:p>
            <a:pPr lvl="1"/>
            <a:r>
              <a:rPr lang="en-US" dirty="0"/>
              <a:t>Number the process steps in the order of their occurrence for clarity.</a:t>
            </a:r>
          </a:p>
          <a:p>
            <a:pPr lvl="1">
              <a:buNone/>
            </a:pPr>
            <a:endParaRPr lang="en-US" dirty="0"/>
          </a:p>
          <a:p>
            <a:pPr lvl="1"/>
            <a:endParaRPr lang="en-US" dirty="0"/>
          </a:p>
          <a:p>
            <a:pPr lvl="1"/>
            <a:endParaRPr lang="en-US" dirty="0"/>
          </a:p>
          <a:p>
            <a:pPr lvl="1"/>
            <a:endParaRPr lang="en-US" dirty="0"/>
          </a:p>
        </p:txBody>
      </p:sp>
      <p:sp>
        <p:nvSpPr>
          <p:cNvPr id="6" name="Date Placeholder 5">
            <a:extLst>
              <a:ext uri="{FF2B5EF4-FFF2-40B4-BE49-F238E27FC236}">
                <a16:creationId xmlns:a16="http://schemas.microsoft.com/office/drawing/2014/main" id="{7C22935B-44F7-4386-8FF3-479C62EB141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11A6586-2D9F-418D-BDB2-2C1D55487F3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49B8013-0060-4525-91C7-2067F9AA7015}"/>
              </a:ext>
            </a:extLst>
          </p:cNvPr>
          <p:cNvSpPr>
            <a:spLocks noGrp="1"/>
          </p:cNvSpPr>
          <p:nvPr>
            <p:ph type="sldNum" sz="quarter" idx="4"/>
          </p:nvPr>
        </p:nvSpPr>
        <p:spPr/>
        <p:txBody>
          <a:bodyPr/>
          <a:lstStyle/>
          <a:p>
            <a:fld id="{28B83BC3-069B-46AF-A4E6-C99928E1A4FA}" type="slidenum">
              <a:rPr lang="en-US" smtClean="0"/>
              <a:pPr/>
              <a:t>72</a:t>
            </a:fld>
            <a:endParaRPr lang="en-US" dirty="0"/>
          </a:p>
        </p:txBody>
      </p:sp>
    </p:spTree>
    <p:custDataLst>
      <p:tags r:id="rId1"/>
    </p:custDataLst>
    <p:extLst>
      <p:ext uri="{BB962C8B-B14F-4D97-AF65-F5344CB8AC3E}">
        <p14:creationId xmlns:p14="http://schemas.microsoft.com/office/powerpoint/2010/main" val="2688233545"/>
      </p:ext>
    </p:extLst>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5: Check whether the residuals are independent of each other.</a:t>
            </a:r>
          </a:p>
          <a:p>
            <a:pPr lvl="1"/>
            <a:r>
              <a:rPr lang="en-US" dirty="0"/>
              <a:t>If the residuals are in time order, we can plot I-MR charts to check the independence. When no data points on the I-MR charts fail any tests, the residuals are independent of each other.</a:t>
            </a:r>
          </a:p>
          <a:p>
            <a:pPr lvl="1"/>
            <a:r>
              <a:rPr lang="en-US" dirty="0"/>
              <a:t>If the residuals are not in time order, the I-MR charts cannot deliver reliable conclusion on the independence.</a:t>
            </a:r>
          </a:p>
          <a:p>
            <a:pPr marL="1234440" lvl="2" indent="-457200">
              <a:buFont typeface="+mj-lt"/>
              <a:buAutoNum type="arabicParenR"/>
            </a:pPr>
            <a:r>
              <a:rPr lang="en-US" dirty="0"/>
              <a:t>Click Stat → Control Charts → Variables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the “Variables.”</a:t>
            </a:r>
          </a:p>
          <a:p>
            <a:pPr marL="1234440" lvl="2" indent="-457200">
              <a:buFont typeface="+mj-lt"/>
              <a:buAutoNum type="arabicParenR"/>
            </a:pPr>
            <a:r>
              <a:rPr lang="en-US" dirty="0"/>
              <a:t>Click “OK.”</a:t>
            </a:r>
          </a:p>
          <a:p>
            <a:pPr lvl="1"/>
            <a:endParaRPr lang="en-US" dirty="0"/>
          </a:p>
          <a:p>
            <a:pPr lvl="1"/>
            <a:endParaRPr lang="en-US" dirty="0"/>
          </a:p>
        </p:txBody>
      </p:sp>
      <p:sp>
        <p:nvSpPr>
          <p:cNvPr id="9" name="Date Placeholder 8">
            <a:extLst>
              <a:ext uri="{FF2B5EF4-FFF2-40B4-BE49-F238E27FC236}">
                <a16:creationId xmlns:a16="http://schemas.microsoft.com/office/drawing/2014/main" id="{E0A94671-C024-47FD-B7C5-8B219296D63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D8EBC74-FEEC-4604-9A52-BFFD5F5023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1F7E3DB-EEC7-40A5-BB5B-3995BDF7949F}"/>
              </a:ext>
            </a:extLst>
          </p:cNvPr>
          <p:cNvSpPr>
            <a:spLocks noGrp="1"/>
          </p:cNvSpPr>
          <p:nvPr>
            <p:ph type="sldNum" sz="quarter" idx="4"/>
          </p:nvPr>
        </p:nvSpPr>
        <p:spPr/>
        <p:txBody>
          <a:bodyPr/>
          <a:lstStyle/>
          <a:p>
            <a:fld id="{28B83BC3-069B-46AF-A4E6-C99928E1A4FA}" type="slidenum">
              <a:rPr lang="en-US" smtClean="0"/>
              <a:pPr/>
              <a:t>720</a:t>
            </a:fld>
            <a:endParaRPr lang="en-US" dirty="0"/>
          </a:p>
        </p:txBody>
      </p:sp>
    </p:spTree>
    <p:custDataLst>
      <p:tags r:id="rId1"/>
    </p:custDataLst>
    <p:extLst>
      <p:ext uri="{BB962C8B-B14F-4D97-AF65-F5344CB8AC3E}">
        <p14:creationId xmlns:p14="http://schemas.microsoft.com/office/powerpoint/2010/main" val="2098487497"/>
      </p:ext>
    </p:extLst>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114668" y="2102790"/>
            <a:ext cx="5025371" cy="3324476"/>
          </a:xfrm>
          <a:prstGeom prst="rect">
            <a:avLst/>
          </a:prstGeom>
        </p:spPr>
      </p:pic>
      <p:pic>
        <p:nvPicPr>
          <p:cNvPr id="4" name="Picture 3"/>
          <p:cNvPicPr>
            <a:picLocks noChangeAspect="1"/>
          </p:cNvPicPr>
          <p:nvPr/>
        </p:nvPicPr>
        <p:blipFill>
          <a:blip r:embed="rId5"/>
          <a:stretch>
            <a:fillRect/>
          </a:stretch>
        </p:blipFill>
        <p:spPr>
          <a:xfrm>
            <a:off x="5198519" y="1662658"/>
            <a:ext cx="5926682" cy="4204741"/>
          </a:xfrm>
          <a:prstGeom prst="rect">
            <a:avLst/>
          </a:prstGeom>
        </p:spPr>
      </p:pic>
      <p:sp>
        <p:nvSpPr>
          <p:cNvPr id="17" name="Right Arrow 12"/>
          <p:cNvSpPr>
            <a:spLocks noChangeAspect="1"/>
          </p:cNvSpPr>
          <p:nvPr/>
        </p:nvSpPr>
        <p:spPr>
          <a:xfrm>
            <a:off x="4944225" y="361262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ECE9FE96-BB72-4C5C-A9EE-41998941F7C6}"/>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A031C59-FDD0-4FAD-9237-8CE93A01F67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0032ED3-62CD-484F-AE85-4C170D360B90}"/>
              </a:ext>
            </a:extLst>
          </p:cNvPr>
          <p:cNvSpPr>
            <a:spLocks noGrp="1"/>
          </p:cNvSpPr>
          <p:nvPr>
            <p:ph type="sldNum" sz="quarter" idx="4"/>
          </p:nvPr>
        </p:nvSpPr>
        <p:spPr/>
        <p:txBody>
          <a:bodyPr/>
          <a:lstStyle/>
          <a:p>
            <a:fld id="{28B83BC3-069B-46AF-A4E6-C99928E1A4FA}" type="slidenum">
              <a:rPr lang="en-US" smtClean="0"/>
              <a:pPr/>
              <a:t>721</a:t>
            </a:fld>
            <a:endParaRPr lang="en-US" dirty="0"/>
          </a:p>
        </p:txBody>
      </p:sp>
    </p:spTree>
    <p:custDataLst>
      <p:tags r:id="rId1"/>
    </p:custDataLst>
    <p:extLst>
      <p:ext uri="{BB962C8B-B14F-4D97-AF65-F5344CB8AC3E}">
        <p14:creationId xmlns:p14="http://schemas.microsoft.com/office/powerpoint/2010/main" val="1802708500"/>
      </p:ext>
    </p:extLst>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sp>
        <p:nvSpPr>
          <p:cNvPr id="3" name="Content Placeholder 2"/>
          <p:cNvSpPr>
            <a:spLocks noGrp="1"/>
          </p:cNvSpPr>
          <p:nvPr>
            <p:ph idx="1"/>
          </p:nvPr>
        </p:nvSpPr>
        <p:spPr/>
        <p:txBody>
          <a:bodyPr>
            <a:normAutofit/>
          </a:bodyPr>
          <a:lstStyle/>
          <a:p>
            <a:r>
              <a:rPr lang="en-US" dirty="0"/>
              <a:t>Step 6: Plot residuals versus fitted values and check whether there is any systematic pattern.</a:t>
            </a:r>
          </a:p>
          <a:p>
            <a:pPr marL="1234440" lvl="2" indent="-457200">
              <a:buFont typeface="+mj-lt"/>
              <a:buAutoNum type="arabicParenR"/>
            </a:pPr>
            <a:r>
              <a:rPr lang="en-US" dirty="0"/>
              <a:t>Click Graph → Scatter 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the “RESI1” as the “Y variables.”</a:t>
            </a:r>
          </a:p>
          <a:p>
            <a:pPr marL="1234440" lvl="2" indent="-457200">
              <a:buFont typeface="+mj-lt"/>
              <a:buAutoNum type="arabicParenR"/>
            </a:pPr>
            <a:r>
              <a:rPr lang="en-US" dirty="0"/>
              <a:t>Select the “FITS1” as “X variables.”</a:t>
            </a:r>
          </a:p>
          <a:p>
            <a:pPr marL="1234440" lvl="2" indent="-457200">
              <a:buFont typeface="+mj-lt"/>
              <a:buAutoNum type="arabicParenR"/>
            </a:pPr>
            <a:r>
              <a:rPr lang="en-US" dirty="0"/>
              <a:t>Click “OK.”</a:t>
            </a:r>
          </a:p>
          <a:p>
            <a:pPr marL="1234440" lvl="2" indent="-457200">
              <a:buFont typeface="+mj-lt"/>
              <a:buAutoNum type="arabicParenR"/>
            </a:pPr>
            <a:r>
              <a:rPr lang="en-US" dirty="0"/>
              <a:t>The charts appears in a new window.</a:t>
            </a:r>
          </a:p>
          <a:p>
            <a:pPr marL="1234440" lvl="2" indent="-457200">
              <a:buFont typeface="+mj-lt"/>
              <a:buAutoNum type="arabicParenR"/>
            </a:pPr>
            <a:r>
              <a:rPr lang="en-US" dirty="0"/>
              <a:t>If the data points spread out evenly at any of the five levels, we claim that the residuals have equal variances across the five levels.</a:t>
            </a:r>
          </a:p>
          <a:p>
            <a:pPr lvl="1"/>
            <a:endParaRPr lang="en-US" dirty="0"/>
          </a:p>
          <a:p>
            <a:pPr lvl="1"/>
            <a:endParaRPr lang="en-US" dirty="0"/>
          </a:p>
        </p:txBody>
      </p:sp>
      <p:sp>
        <p:nvSpPr>
          <p:cNvPr id="9" name="Date Placeholder 8">
            <a:extLst>
              <a:ext uri="{FF2B5EF4-FFF2-40B4-BE49-F238E27FC236}">
                <a16:creationId xmlns:a16="http://schemas.microsoft.com/office/drawing/2014/main" id="{7F9CF9DE-BE29-4EC4-A9EB-EFBB277E1BE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85CB4EB-9768-482C-A597-A0A9236F221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C1DCD19-E046-494C-AB2C-1A81BCBD051B}"/>
              </a:ext>
            </a:extLst>
          </p:cNvPr>
          <p:cNvSpPr>
            <a:spLocks noGrp="1"/>
          </p:cNvSpPr>
          <p:nvPr>
            <p:ph type="sldNum" sz="quarter" idx="4"/>
          </p:nvPr>
        </p:nvSpPr>
        <p:spPr/>
        <p:txBody>
          <a:bodyPr/>
          <a:lstStyle/>
          <a:p>
            <a:fld id="{28B83BC3-069B-46AF-A4E6-C99928E1A4FA}" type="slidenum">
              <a:rPr lang="en-US" smtClean="0"/>
              <a:pPr/>
              <a:t>722</a:t>
            </a:fld>
            <a:endParaRPr lang="en-US" dirty="0"/>
          </a:p>
        </p:txBody>
      </p:sp>
    </p:spTree>
    <p:custDataLst>
      <p:tags r:id="rId1"/>
    </p:custDataLst>
    <p:extLst>
      <p:ext uri="{BB962C8B-B14F-4D97-AF65-F5344CB8AC3E}">
        <p14:creationId xmlns:p14="http://schemas.microsoft.com/office/powerpoint/2010/main" val="2771634158"/>
      </p:ext>
    </p:extLst>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an ANOVA</a:t>
            </a:r>
          </a:p>
        </p:txBody>
      </p:sp>
      <p:pic>
        <p:nvPicPr>
          <p:cNvPr id="3" name="Picture 2"/>
          <p:cNvPicPr>
            <a:picLocks noChangeAspect="1"/>
          </p:cNvPicPr>
          <p:nvPr/>
        </p:nvPicPr>
        <p:blipFill>
          <a:blip r:embed="rId4"/>
          <a:stretch>
            <a:fillRect/>
          </a:stretch>
        </p:blipFill>
        <p:spPr>
          <a:xfrm>
            <a:off x="578432" y="3466214"/>
            <a:ext cx="4205632" cy="2782186"/>
          </a:xfrm>
          <a:prstGeom prst="rect">
            <a:avLst/>
          </a:prstGeom>
        </p:spPr>
      </p:pic>
      <p:pic>
        <p:nvPicPr>
          <p:cNvPr id="4" name="Picture 3"/>
          <p:cNvPicPr>
            <a:picLocks noChangeAspect="1"/>
          </p:cNvPicPr>
          <p:nvPr/>
        </p:nvPicPr>
        <p:blipFill>
          <a:blip r:embed="rId5"/>
          <a:stretch>
            <a:fillRect/>
          </a:stretch>
        </p:blipFill>
        <p:spPr>
          <a:xfrm>
            <a:off x="4846669" y="2057400"/>
            <a:ext cx="6214734" cy="4419600"/>
          </a:xfrm>
          <a:prstGeom prst="rect">
            <a:avLst/>
          </a:prstGeom>
        </p:spPr>
      </p:pic>
      <p:pic>
        <p:nvPicPr>
          <p:cNvPr id="5" name="Picture 4"/>
          <p:cNvPicPr>
            <a:picLocks noChangeAspect="1"/>
          </p:cNvPicPr>
          <p:nvPr/>
        </p:nvPicPr>
        <p:blipFill>
          <a:blip r:embed="rId6"/>
          <a:stretch>
            <a:fillRect/>
          </a:stretch>
        </p:blipFill>
        <p:spPr>
          <a:xfrm>
            <a:off x="1383978" y="1097812"/>
            <a:ext cx="2594539" cy="2286000"/>
          </a:xfrm>
          <a:prstGeom prst="rect">
            <a:avLst/>
          </a:prstGeom>
        </p:spPr>
      </p:pic>
      <p:sp>
        <p:nvSpPr>
          <p:cNvPr id="19" name="Right Arrow 12"/>
          <p:cNvSpPr>
            <a:spLocks noChangeAspect="1"/>
          </p:cNvSpPr>
          <p:nvPr/>
        </p:nvSpPr>
        <p:spPr>
          <a:xfrm>
            <a:off x="4606261" y="470490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4" name="Right Arrow 12"/>
          <p:cNvSpPr>
            <a:spLocks noChangeAspect="1"/>
          </p:cNvSpPr>
          <p:nvPr/>
        </p:nvSpPr>
        <p:spPr>
          <a:xfrm rot="5400000">
            <a:off x="2452647" y="33386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276CA026-B653-48ED-A3E3-A0BE015814B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E9900957-48AE-44DB-9024-EE1CCF61F6C1}"/>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81248E00-3B0B-4791-B8CE-513867CF591D}"/>
              </a:ext>
            </a:extLst>
          </p:cNvPr>
          <p:cNvSpPr>
            <a:spLocks noGrp="1"/>
          </p:cNvSpPr>
          <p:nvPr>
            <p:ph type="sldNum" sz="quarter" idx="4"/>
          </p:nvPr>
        </p:nvSpPr>
        <p:spPr/>
        <p:txBody>
          <a:bodyPr/>
          <a:lstStyle/>
          <a:p>
            <a:fld id="{28B83BC3-069B-46AF-A4E6-C99928E1A4FA}" type="slidenum">
              <a:rPr lang="en-US" smtClean="0"/>
              <a:pPr/>
              <a:t>723</a:t>
            </a:fld>
            <a:endParaRPr lang="en-US" dirty="0"/>
          </a:p>
        </p:txBody>
      </p:sp>
    </p:spTree>
    <p:custDataLst>
      <p:tags r:id="rId1"/>
    </p:custDataLst>
    <p:extLst>
      <p:ext uri="{BB962C8B-B14F-4D97-AF65-F5344CB8AC3E}">
        <p14:creationId xmlns:p14="http://schemas.microsoft.com/office/powerpoint/2010/main" val="411069877"/>
      </p:ext>
    </p:extLst>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 Hypothesis Testing: Non-Normal Data</a:t>
            </a:r>
          </a:p>
        </p:txBody>
      </p:sp>
      <p:sp>
        <p:nvSpPr>
          <p:cNvPr id="8" name="Date Placeholder 7">
            <a:extLst>
              <a:ext uri="{FF2B5EF4-FFF2-40B4-BE49-F238E27FC236}">
                <a16:creationId xmlns:a16="http://schemas.microsoft.com/office/drawing/2014/main" id="{E3DFDCD0-0061-49AC-96DB-A755E0E80DF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C252A0C-78AC-4318-A9F4-2D9BF8C6A48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2B5DFC3-D5BA-4027-A19B-778A185F34EC}"/>
              </a:ext>
            </a:extLst>
          </p:cNvPr>
          <p:cNvSpPr>
            <a:spLocks noGrp="1"/>
          </p:cNvSpPr>
          <p:nvPr>
            <p:ph type="sldNum" sz="quarter" idx="4"/>
          </p:nvPr>
        </p:nvSpPr>
        <p:spPr/>
        <p:txBody>
          <a:bodyPr/>
          <a:lstStyle/>
          <a:p>
            <a:fld id="{28B83BC3-069B-46AF-A4E6-C99928E1A4FA}" type="slidenum">
              <a:rPr lang="en-US" smtClean="0"/>
              <a:pPr/>
              <a:t>724</a:t>
            </a:fld>
            <a:endParaRPr lang="en-US" dirty="0"/>
          </a:p>
        </p:txBody>
      </p:sp>
    </p:spTree>
    <p:custDataLst>
      <p:tags r:id="rId1"/>
    </p:custDataLst>
    <p:extLst>
      <p:ext uri="{BB962C8B-B14F-4D97-AF65-F5344CB8AC3E}">
        <p14:creationId xmlns:p14="http://schemas.microsoft.com/office/powerpoint/2010/main" val="3184303354"/>
      </p:ext>
    </p:extLst>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Black Belt Training: Analyze Phase</a:t>
            </a:r>
          </a:p>
        </p:txBody>
      </p:sp>
      <p:sp>
        <p:nvSpPr>
          <p:cNvPr id="9" name="Content Placeholder 2"/>
          <p:cNvSpPr>
            <a:spLocks noGrp="1"/>
          </p:cNvSpPr>
          <p:nvPr>
            <p:ph idx="1"/>
          </p:nvPr>
        </p:nvSpPr>
        <p:spPr/>
        <p:txBody>
          <a:bodyPr numCol="2">
            <a:noAutofit/>
          </a:bodyPr>
          <a:lstStyle/>
          <a:p>
            <a:pPr marL="118872" indent="0">
              <a:buNone/>
            </a:pPr>
            <a:r>
              <a:rPr lang="en-US" sz="1600" b="1" dirty="0">
                <a:solidFill>
                  <a:schemeClr val="bg2">
                    <a:lumMod val="50000"/>
                  </a:schemeClr>
                </a:solidFill>
              </a:rPr>
              <a:t>3.1 Patterns of Variation</a:t>
            </a:r>
          </a:p>
          <a:p>
            <a:pPr marL="290513" lvl="1" indent="0">
              <a:buNone/>
            </a:pPr>
            <a:r>
              <a:rPr lang="en-US" sz="1600" dirty="0">
                <a:solidFill>
                  <a:schemeClr val="bg2">
                    <a:lumMod val="50000"/>
                  </a:schemeClr>
                </a:solidFill>
              </a:rPr>
              <a:t>3.1.1 Multi-</a:t>
            </a:r>
            <a:r>
              <a:rPr lang="en-US" sz="1600" dirty="0" err="1">
                <a:solidFill>
                  <a:schemeClr val="bg2">
                    <a:lumMod val="50000"/>
                  </a:schemeClr>
                </a:solidFill>
              </a:rPr>
              <a:t>Vari</a:t>
            </a:r>
            <a:r>
              <a:rPr lang="en-US" sz="1600" dirty="0">
                <a:solidFill>
                  <a:schemeClr val="bg2">
                    <a:lumMod val="50000"/>
                  </a:schemeClr>
                </a:solidFill>
              </a:rPr>
              <a:t> Analysis</a:t>
            </a:r>
          </a:p>
          <a:p>
            <a:pPr marL="290513" lvl="1" indent="0">
              <a:buNone/>
            </a:pPr>
            <a:r>
              <a:rPr lang="en-US" sz="1600" dirty="0">
                <a:solidFill>
                  <a:schemeClr val="bg2">
                    <a:lumMod val="50000"/>
                  </a:schemeClr>
                </a:solidFill>
              </a:rPr>
              <a:t>3.1.2 Classes of Distributions</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3.2 Inferential Statistics</a:t>
            </a:r>
          </a:p>
          <a:p>
            <a:pPr marL="290513" lvl="1" indent="0">
              <a:buNone/>
            </a:pPr>
            <a:r>
              <a:rPr lang="en-US" sz="1600" dirty="0">
                <a:solidFill>
                  <a:schemeClr val="bg2">
                    <a:lumMod val="50000"/>
                  </a:schemeClr>
                </a:solidFill>
              </a:rPr>
              <a:t>3.2.1 Understanding Inference</a:t>
            </a:r>
          </a:p>
          <a:p>
            <a:pPr marL="290513" lvl="1" indent="0">
              <a:buNone/>
            </a:pPr>
            <a:r>
              <a:rPr lang="en-US" sz="1600" dirty="0">
                <a:solidFill>
                  <a:schemeClr val="bg2">
                    <a:lumMod val="50000"/>
                  </a:schemeClr>
                </a:solidFill>
              </a:rPr>
              <a:t>3.2.2 Sampling Techniques and Uses</a:t>
            </a:r>
          </a:p>
          <a:p>
            <a:pPr marL="290513" lvl="1" indent="0">
              <a:buNone/>
            </a:pPr>
            <a:r>
              <a:rPr lang="en-US" sz="1600" dirty="0">
                <a:solidFill>
                  <a:schemeClr val="bg2">
                    <a:lumMod val="50000"/>
                  </a:schemeClr>
                </a:solidFill>
              </a:rPr>
              <a:t>3.2.3 Sample Size</a:t>
            </a:r>
          </a:p>
          <a:p>
            <a:pPr marL="290513" lvl="1" indent="0">
              <a:buNone/>
            </a:pPr>
            <a:r>
              <a:rPr lang="en-US" sz="1600" dirty="0">
                <a:solidFill>
                  <a:schemeClr val="bg2">
                    <a:lumMod val="50000"/>
                  </a:schemeClr>
                </a:solidFill>
              </a:rPr>
              <a:t>3.2.4 Central Limit Theorem</a:t>
            </a: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3.3 Hypothesis Testing</a:t>
            </a:r>
          </a:p>
          <a:p>
            <a:pPr marL="290513" lvl="1" indent="0">
              <a:buNone/>
            </a:pPr>
            <a:r>
              <a:rPr lang="en-US" sz="1600" dirty="0">
                <a:solidFill>
                  <a:schemeClr val="bg2">
                    <a:lumMod val="50000"/>
                  </a:schemeClr>
                </a:solidFill>
              </a:rPr>
              <a:t>3.3.1 Goals of Hypothesis Testing</a:t>
            </a:r>
          </a:p>
          <a:p>
            <a:pPr marL="290513" lvl="1" indent="0">
              <a:buNone/>
            </a:pPr>
            <a:r>
              <a:rPr lang="en-US" sz="1600" dirty="0">
                <a:solidFill>
                  <a:schemeClr val="bg2">
                    <a:lumMod val="50000"/>
                  </a:schemeClr>
                </a:solidFill>
              </a:rPr>
              <a:t>3.3.2 Statistical Significance</a:t>
            </a:r>
          </a:p>
          <a:p>
            <a:pPr marL="290513" lvl="1" indent="0">
              <a:buNone/>
            </a:pPr>
            <a:r>
              <a:rPr lang="en-US" sz="1600" dirty="0">
                <a:solidFill>
                  <a:schemeClr val="bg2">
                    <a:lumMod val="50000"/>
                  </a:schemeClr>
                </a:solidFill>
              </a:rPr>
              <a:t>3.3.3 Risk; Alpha and Beta</a:t>
            </a:r>
          </a:p>
          <a:p>
            <a:pPr marL="290513" lvl="1" indent="0">
              <a:buNone/>
            </a:pPr>
            <a:r>
              <a:rPr lang="en-US" sz="1600" dirty="0">
                <a:solidFill>
                  <a:schemeClr val="bg2">
                    <a:lumMod val="50000"/>
                  </a:schemeClr>
                </a:solidFill>
              </a:rPr>
              <a:t>3.3.4 Types of Hypothesis Tests</a:t>
            </a: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endParaRPr lang="en-US" sz="1600" b="1" dirty="0">
              <a:solidFill>
                <a:schemeClr val="bg2">
                  <a:lumMod val="50000"/>
                </a:schemeClr>
              </a:solidFill>
            </a:endParaRPr>
          </a:p>
          <a:p>
            <a:pPr marL="118872" indent="0">
              <a:buNone/>
            </a:pPr>
            <a:r>
              <a:rPr lang="en-US" sz="1600" b="1" dirty="0">
                <a:solidFill>
                  <a:schemeClr val="bg2">
                    <a:lumMod val="50000"/>
                  </a:schemeClr>
                </a:solidFill>
              </a:rPr>
              <a:t>3.4 Hypothesis Testing: Normal Data</a:t>
            </a:r>
          </a:p>
          <a:p>
            <a:pPr marL="290513" lvl="1" indent="0">
              <a:buNone/>
            </a:pPr>
            <a:r>
              <a:rPr lang="en-US" sz="1600" dirty="0">
                <a:solidFill>
                  <a:schemeClr val="bg2">
                    <a:lumMod val="50000"/>
                  </a:schemeClr>
                </a:solidFill>
              </a:rPr>
              <a:t>3.4.1 One and Two Sample T-Tests</a:t>
            </a:r>
          </a:p>
          <a:p>
            <a:pPr marL="290513" lvl="1" indent="0">
              <a:buNone/>
            </a:pPr>
            <a:r>
              <a:rPr lang="en-US" sz="1600" dirty="0">
                <a:solidFill>
                  <a:schemeClr val="bg2">
                    <a:lumMod val="50000"/>
                  </a:schemeClr>
                </a:solidFill>
              </a:rPr>
              <a:t>3.4.2 One sample variance</a:t>
            </a:r>
          </a:p>
          <a:p>
            <a:pPr marL="290513" lvl="1" indent="0">
              <a:buNone/>
            </a:pPr>
            <a:r>
              <a:rPr lang="en-US" sz="1600" dirty="0">
                <a:solidFill>
                  <a:schemeClr val="bg2">
                    <a:lumMod val="50000"/>
                  </a:schemeClr>
                </a:solidFill>
              </a:rPr>
              <a:t>3.4.3 One Way ANOVA</a:t>
            </a:r>
          </a:p>
          <a:p>
            <a:pPr marL="118872" indent="0">
              <a:buNone/>
            </a:pPr>
            <a:endParaRPr lang="en-US" sz="1600" u="sng" dirty="0">
              <a:solidFill>
                <a:schemeClr val="bg2">
                  <a:lumMod val="50000"/>
                </a:schemeClr>
              </a:solidFill>
            </a:endParaRPr>
          </a:p>
          <a:p>
            <a:pPr marL="179388" indent="0">
              <a:buNone/>
            </a:pPr>
            <a:r>
              <a:rPr lang="en-US" sz="1600" b="1" dirty="0">
                <a:solidFill>
                  <a:srgbClr val="292929"/>
                </a:solidFill>
              </a:rPr>
              <a:t>3.5 Hypothesis Testing: Non-Normal Data</a:t>
            </a:r>
            <a:endParaRPr lang="en-US" sz="1600" u="sng" dirty="0">
              <a:solidFill>
                <a:srgbClr val="292929"/>
              </a:solidFill>
            </a:endParaRPr>
          </a:p>
          <a:p>
            <a:pPr marL="349250" lvl="1" indent="0">
              <a:buNone/>
            </a:pPr>
            <a:r>
              <a:rPr lang="en-US" sz="1600" dirty="0">
                <a:solidFill>
                  <a:srgbClr val="292929"/>
                </a:solidFill>
              </a:rPr>
              <a:t>3.5.1 Mann-Whitney</a:t>
            </a:r>
          </a:p>
          <a:p>
            <a:pPr marL="349250" lvl="1" indent="0">
              <a:buNone/>
            </a:pPr>
            <a:r>
              <a:rPr lang="en-US" sz="1600" dirty="0">
                <a:solidFill>
                  <a:srgbClr val="292929"/>
                </a:solidFill>
              </a:rPr>
              <a:t>3.5.2 </a:t>
            </a:r>
            <a:r>
              <a:rPr lang="en-US" sz="1600" dirty="0" err="1">
                <a:solidFill>
                  <a:srgbClr val="292929"/>
                </a:solidFill>
              </a:rPr>
              <a:t>Kruskal</a:t>
            </a:r>
            <a:r>
              <a:rPr lang="en-US" sz="1600" dirty="0">
                <a:solidFill>
                  <a:srgbClr val="292929"/>
                </a:solidFill>
              </a:rPr>
              <a:t>-Wallis</a:t>
            </a:r>
          </a:p>
          <a:p>
            <a:pPr marL="349250" lvl="1" indent="0">
              <a:buNone/>
            </a:pPr>
            <a:r>
              <a:rPr lang="en-US" sz="1600" dirty="0">
                <a:solidFill>
                  <a:srgbClr val="292929"/>
                </a:solidFill>
              </a:rPr>
              <a:t>3.5.3 Moods Median</a:t>
            </a:r>
          </a:p>
          <a:p>
            <a:pPr marL="349250" lvl="1" indent="0">
              <a:buNone/>
            </a:pPr>
            <a:r>
              <a:rPr lang="en-US" sz="1600" dirty="0">
                <a:solidFill>
                  <a:srgbClr val="292929"/>
                </a:solidFill>
              </a:rPr>
              <a:t>3.5.4 Friedman</a:t>
            </a:r>
          </a:p>
          <a:p>
            <a:pPr marL="349250" lvl="1" indent="0">
              <a:buNone/>
            </a:pPr>
            <a:r>
              <a:rPr lang="en-US" sz="1600" dirty="0">
                <a:solidFill>
                  <a:srgbClr val="292929"/>
                </a:solidFill>
              </a:rPr>
              <a:t>3.5.5 One Sample Sign</a:t>
            </a:r>
          </a:p>
          <a:p>
            <a:pPr marL="349250" lvl="1" indent="0">
              <a:buNone/>
            </a:pPr>
            <a:r>
              <a:rPr lang="en-US" sz="1600" dirty="0">
                <a:solidFill>
                  <a:srgbClr val="292929"/>
                </a:solidFill>
              </a:rPr>
              <a:t>3.5.6 One Sample Wilcoxon</a:t>
            </a:r>
          </a:p>
          <a:p>
            <a:pPr marL="349250" lvl="1" indent="0">
              <a:buNone/>
            </a:pPr>
            <a:r>
              <a:rPr lang="en-US" sz="1600" dirty="0">
                <a:solidFill>
                  <a:srgbClr val="292929"/>
                </a:solidFill>
              </a:rPr>
              <a:t>3.5.7 One and Two Sample Proportion</a:t>
            </a:r>
          </a:p>
          <a:p>
            <a:pPr marL="349250" lvl="1" indent="0">
              <a:buNone/>
            </a:pPr>
            <a:r>
              <a:rPr lang="en-US" sz="1600" dirty="0">
                <a:solidFill>
                  <a:srgbClr val="292929"/>
                </a:solidFill>
              </a:rPr>
              <a:t>3.5.8 Chi-Squared </a:t>
            </a:r>
            <a:r>
              <a:rPr lang="en-US" sz="1400" dirty="0">
                <a:solidFill>
                  <a:srgbClr val="292929"/>
                </a:solidFill>
              </a:rPr>
              <a:t>(Contingency Tables)</a:t>
            </a:r>
          </a:p>
          <a:p>
            <a:pPr marL="349250" lvl="1" indent="0">
              <a:buNone/>
            </a:pPr>
            <a:r>
              <a:rPr lang="en-US" sz="1600" dirty="0">
                <a:solidFill>
                  <a:srgbClr val="292929"/>
                </a:solidFill>
              </a:rPr>
              <a:t>3.5.9 Test of Equal Variances</a:t>
            </a:r>
          </a:p>
          <a:p>
            <a:pPr marL="114300" indent="0">
              <a:buNone/>
            </a:pPr>
            <a:endParaRPr lang="en-US" sz="1400" dirty="0">
              <a:solidFill>
                <a:srgbClr val="292929"/>
              </a:solidFill>
            </a:endParaRPr>
          </a:p>
        </p:txBody>
      </p:sp>
      <p:sp>
        <p:nvSpPr>
          <p:cNvPr id="6" name="Date Placeholder 5">
            <a:extLst>
              <a:ext uri="{FF2B5EF4-FFF2-40B4-BE49-F238E27FC236}">
                <a16:creationId xmlns:a16="http://schemas.microsoft.com/office/drawing/2014/main" id="{67D480C8-CDBB-47E7-ADB2-E6377DBF24D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B16EE01-DB6E-46D0-8D05-A327A7C50D3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3FD5FCA-85A7-472B-BBE8-A4EDB09B0222}"/>
              </a:ext>
            </a:extLst>
          </p:cNvPr>
          <p:cNvSpPr>
            <a:spLocks noGrp="1"/>
          </p:cNvSpPr>
          <p:nvPr>
            <p:ph type="sldNum" sz="quarter" idx="4"/>
          </p:nvPr>
        </p:nvSpPr>
        <p:spPr/>
        <p:txBody>
          <a:bodyPr/>
          <a:lstStyle/>
          <a:p>
            <a:fld id="{28B83BC3-069B-46AF-A4E6-C99928E1A4FA}" type="slidenum">
              <a:rPr lang="en-US" smtClean="0"/>
              <a:pPr/>
              <a:t>725</a:t>
            </a:fld>
            <a:endParaRPr lang="en-US" dirty="0"/>
          </a:p>
        </p:txBody>
      </p:sp>
    </p:spTree>
    <p:custDataLst>
      <p:tags r:id="rId1"/>
    </p:custDataLst>
    <p:extLst>
      <p:ext uri="{BB962C8B-B14F-4D97-AF65-F5344CB8AC3E}">
        <p14:creationId xmlns:p14="http://schemas.microsoft.com/office/powerpoint/2010/main" val="2841665812"/>
      </p:ext>
    </p:extLst>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3.5.1 Mann-Whitney</a:t>
            </a:r>
          </a:p>
        </p:txBody>
      </p:sp>
      <p:sp>
        <p:nvSpPr>
          <p:cNvPr id="8" name="Date Placeholder 7">
            <a:extLst>
              <a:ext uri="{FF2B5EF4-FFF2-40B4-BE49-F238E27FC236}">
                <a16:creationId xmlns:a16="http://schemas.microsoft.com/office/drawing/2014/main" id="{D6048B9C-75E3-468F-8E55-7B2F9892F777}"/>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535F942-9029-4426-AF02-A250B0C360A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CD1743A-316D-4FCE-A50C-C88E06371EF4}"/>
              </a:ext>
            </a:extLst>
          </p:cNvPr>
          <p:cNvSpPr>
            <a:spLocks noGrp="1"/>
          </p:cNvSpPr>
          <p:nvPr>
            <p:ph type="sldNum" sz="quarter" idx="4"/>
          </p:nvPr>
        </p:nvSpPr>
        <p:spPr/>
        <p:txBody>
          <a:bodyPr/>
          <a:lstStyle/>
          <a:p>
            <a:fld id="{28B83BC3-069B-46AF-A4E6-C99928E1A4FA}" type="slidenum">
              <a:rPr lang="en-US" smtClean="0"/>
              <a:pPr/>
              <a:t>726</a:t>
            </a:fld>
            <a:endParaRPr lang="en-US" dirty="0"/>
          </a:p>
        </p:txBody>
      </p:sp>
    </p:spTree>
    <p:custDataLst>
      <p:tags r:id="rId1"/>
    </p:custDataLst>
    <p:extLst>
      <p:ext uri="{BB962C8B-B14F-4D97-AF65-F5344CB8AC3E}">
        <p14:creationId xmlns:p14="http://schemas.microsoft.com/office/powerpoint/2010/main" val="2795390885"/>
      </p:ext>
    </p:extLst>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Mann-Whitney Test?</a:t>
            </a:r>
          </a:p>
        </p:txBody>
      </p:sp>
      <p:sp>
        <p:nvSpPr>
          <p:cNvPr id="3" name="Content Placeholder 2"/>
          <p:cNvSpPr>
            <a:spLocks noGrp="1"/>
          </p:cNvSpPr>
          <p:nvPr>
            <p:ph idx="1"/>
          </p:nvPr>
        </p:nvSpPr>
        <p:spPr/>
        <p:txBody>
          <a:bodyPr>
            <a:normAutofit/>
          </a:bodyPr>
          <a:lstStyle/>
          <a:p>
            <a:r>
              <a:rPr lang="en-US" dirty="0"/>
              <a:t>The</a:t>
            </a:r>
            <a:r>
              <a:rPr lang="en-US" b="1" dirty="0"/>
              <a:t> Mann-Whitney test </a:t>
            </a:r>
            <a:r>
              <a:rPr lang="en-US" dirty="0"/>
              <a:t>(also called Mann-Whitney U test or Wilcoxon rank-sum test) is a statistical hypothesis test to compare the medians of two populations that are not normally distributed.</a:t>
            </a:r>
          </a:p>
          <a:p>
            <a:pPr lvl="1"/>
            <a:endParaRPr lang="en-US" dirty="0"/>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p>
          <a:p>
            <a:pPr marL="457200" lvl="1" indent="6350">
              <a:buNone/>
            </a:pPr>
            <a:endParaRPr lang="en-US" sz="2400" dirty="0"/>
          </a:p>
          <a:p>
            <a:pPr marL="457200" lvl="1" indent="6350">
              <a:buNone/>
            </a:pPr>
            <a:r>
              <a:rPr lang="en-US" sz="2400" dirty="0"/>
              <a:t>where </a:t>
            </a:r>
            <a:r>
              <a:rPr lang="el-GR" sz="2400" dirty="0"/>
              <a:t>η</a:t>
            </a:r>
            <a:r>
              <a:rPr lang="en-US" sz="2400" baseline="-25000" dirty="0"/>
              <a:t>1 </a:t>
            </a:r>
            <a:r>
              <a:rPr lang="en-US" sz="2400" dirty="0"/>
              <a:t>is the median of one population and </a:t>
            </a:r>
            <a:r>
              <a:rPr lang="el-GR" sz="2400" dirty="0"/>
              <a:t>η</a:t>
            </a:r>
            <a:r>
              <a:rPr lang="en-US" sz="2400" baseline="-25000" dirty="0"/>
              <a:t>1</a:t>
            </a:r>
            <a:r>
              <a:rPr lang="en-US" sz="2400" dirty="0"/>
              <a:t> is the median of the other population.</a:t>
            </a:r>
          </a:p>
        </p:txBody>
      </p:sp>
      <p:sp>
        <p:nvSpPr>
          <p:cNvPr id="9" name="Date Placeholder 8">
            <a:extLst>
              <a:ext uri="{FF2B5EF4-FFF2-40B4-BE49-F238E27FC236}">
                <a16:creationId xmlns:a16="http://schemas.microsoft.com/office/drawing/2014/main" id="{2C4C0AD7-D128-4F89-B710-8AF31026A32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EEF72E3-3199-497B-B5C4-8C7B3DE4755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9F9B0EE-9DDA-4D92-A599-2405FB33F0DE}"/>
              </a:ext>
            </a:extLst>
          </p:cNvPr>
          <p:cNvSpPr>
            <a:spLocks noGrp="1"/>
          </p:cNvSpPr>
          <p:nvPr>
            <p:ph type="sldNum" sz="quarter" idx="4"/>
          </p:nvPr>
        </p:nvSpPr>
        <p:spPr/>
        <p:txBody>
          <a:bodyPr/>
          <a:lstStyle/>
          <a:p>
            <a:fld id="{28B83BC3-069B-46AF-A4E6-C99928E1A4FA}" type="slidenum">
              <a:rPr lang="en-US" smtClean="0"/>
              <a:pPr/>
              <a:t>727</a:t>
            </a:fld>
            <a:endParaRPr lang="en-US" dirty="0"/>
          </a:p>
        </p:txBody>
      </p:sp>
    </p:spTree>
    <p:custDataLst>
      <p:tags r:id="rId1"/>
    </p:custDataLst>
    <p:extLst>
      <p:ext uri="{BB962C8B-B14F-4D97-AF65-F5344CB8AC3E}">
        <p14:creationId xmlns:p14="http://schemas.microsoft.com/office/powerpoint/2010/main" val="1315128317"/>
      </p:ext>
    </p:extLst>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Mann-Whitney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both populations are continuous or ordinal when the spacing between adjacent values is not constant.</a:t>
            </a:r>
          </a:p>
          <a:p>
            <a:endParaRPr lang="en-US" dirty="0"/>
          </a:p>
          <a:p>
            <a:r>
              <a:rPr lang="en-US" dirty="0"/>
              <a:t>The two populations are independent to each other.</a:t>
            </a:r>
          </a:p>
          <a:p>
            <a:endParaRPr lang="en-US" dirty="0"/>
          </a:p>
          <a:p>
            <a:r>
              <a:rPr lang="en-US" dirty="0"/>
              <a:t>The Mann-Whitney test is robust for the non-normally distributed population.</a:t>
            </a:r>
          </a:p>
          <a:p>
            <a:endParaRPr lang="en-US" dirty="0"/>
          </a:p>
          <a:p>
            <a:r>
              <a:rPr lang="en-US" dirty="0"/>
              <a:t>The Mann-Whitney test can be used when shapes of the two populations’ distributions are different.</a:t>
            </a:r>
          </a:p>
          <a:p>
            <a:endParaRPr lang="en-US" dirty="0"/>
          </a:p>
          <a:p>
            <a:endParaRPr lang="en-US" dirty="0"/>
          </a:p>
        </p:txBody>
      </p:sp>
      <p:sp>
        <p:nvSpPr>
          <p:cNvPr id="9" name="Date Placeholder 8">
            <a:extLst>
              <a:ext uri="{FF2B5EF4-FFF2-40B4-BE49-F238E27FC236}">
                <a16:creationId xmlns:a16="http://schemas.microsoft.com/office/drawing/2014/main" id="{115A1F49-C35C-46AB-8E88-560532D31C7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3E4A696-59B7-4D05-9F98-FDD51F16DD4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C69AB5D-34B6-4A89-9EC5-EF6D6ED9205B}"/>
              </a:ext>
            </a:extLst>
          </p:cNvPr>
          <p:cNvSpPr>
            <a:spLocks noGrp="1"/>
          </p:cNvSpPr>
          <p:nvPr>
            <p:ph type="sldNum" sz="quarter" idx="4"/>
          </p:nvPr>
        </p:nvSpPr>
        <p:spPr/>
        <p:txBody>
          <a:bodyPr/>
          <a:lstStyle/>
          <a:p>
            <a:fld id="{28B83BC3-069B-46AF-A4E6-C99928E1A4FA}" type="slidenum">
              <a:rPr lang="en-US" smtClean="0"/>
              <a:pPr/>
              <a:t>728</a:t>
            </a:fld>
            <a:endParaRPr lang="en-US" dirty="0"/>
          </a:p>
        </p:txBody>
      </p:sp>
    </p:spTree>
    <p:custDataLst>
      <p:tags r:id="rId1"/>
    </p:custDataLst>
    <p:extLst>
      <p:ext uri="{BB962C8B-B14F-4D97-AF65-F5344CB8AC3E}">
        <p14:creationId xmlns:p14="http://schemas.microsoft.com/office/powerpoint/2010/main" val="3856731368"/>
      </p:ext>
    </p:extLst>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1: Group the two samples from two populations (sample 1 is from population 1 and sample 2 is from population 2) into a single data set and then sort the data in ascending order ranked from 1 to n, where n is the total number of observations.</a:t>
            </a:r>
          </a:p>
          <a:p>
            <a:endParaRPr lang="en-US" dirty="0"/>
          </a:p>
          <a:p>
            <a:r>
              <a:rPr lang="en-US" dirty="0"/>
              <a:t>Step 2: Add up the ranks for all the observations from sample 1 and call it </a:t>
            </a:r>
            <a:r>
              <a:rPr lang="en-US" b="1" dirty="0"/>
              <a:t>R</a:t>
            </a:r>
            <a:r>
              <a:rPr lang="en-US" b="1" baseline="-25000" dirty="0"/>
              <a:t>1</a:t>
            </a:r>
            <a:r>
              <a:rPr lang="en-US" dirty="0"/>
              <a:t>. Add up the ranks for all the observations from sample 2 and call it </a:t>
            </a:r>
            <a:r>
              <a:rPr lang="en-US" b="1" dirty="0"/>
              <a:t>R</a:t>
            </a:r>
            <a:r>
              <a:rPr lang="en-US" b="1" baseline="-25000" dirty="0"/>
              <a:t>2</a:t>
            </a:r>
            <a:r>
              <a:rPr lang="en-US" dirty="0"/>
              <a:t>.</a:t>
            </a:r>
          </a:p>
          <a:p>
            <a:endParaRPr lang="en-US" dirty="0"/>
          </a:p>
        </p:txBody>
      </p:sp>
      <p:sp>
        <p:nvSpPr>
          <p:cNvPr id="9" name="Date Placeholder 8">
            <a:extLst>
              <a:ext uri="{FF2B5EF4-FFF2-40B4-BE49-F238E27FC236}">
                <a16:creationId xmlns:a16="http://schemas.microsoft.com/office/drawing/2014/main" id="{B8173CE5-23FB-4972-AB93-3689FC2919C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07E4734-1875-42B9-AD37-B3F1A070F4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9DB3FFD-DCED-4539-9C21-25D4EDD51BAD}"/>
              </a:ext>
            </a:extLst>
          </p:cNvPr>
          <p:cNvSpPr>
            <a:spLocks noGrp="1"/>
          </p:cNvSpPr>
          <p:nvPr>
            <p:ph type="sldNum" sz="quarter" idx="4"/>
          </p:nvPr>
        </p:nvSpPr>
        <p:spPr/>
        <p:txBody>
          <a:bodyPr/>
          <a:lstStyle/>
          <a:p>
            <a:fld id="{28B83BC3-069B-46AF-A4E6-C99928E1A4FA}" type="slidenum">
              <a:rPr lang="en-US" smtClean="0"/>
              <a:pPr/>
              <a:t>729</a:t>
            </a:fld>
            <a:endParaRPr lang="en-US" dirty="0"/>
          </a:p>
        </p:txBody>
      </p:sp>
    </p:spTree>
    <p:custDataLst>
      <p:tags r:id="rId1"/>
    </p:custDataLst>
    <p:extLst>
      <p:ext uri="{BB962C8B-B14F-4D97-AF65-F5344CB8AC3E}">
        <p14:creationId xmlns:p14="http://schemas.microsoft.com/office/powerpoint/2010/main" val="31415064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Level Process Map</a:t>
            </a:r>
          </a:p>
        </p:txBody>
      </p:sp>
      <p:sp>
        <p:nvSpPr>
          <p:cNvPr id="3" name="Content Placeholder 2"/>
          <p:cNvSpPr>
            <a:spLocks noGrp="1"/>
          </p:cNvSpPr>
          <p:nvPr>
            <p:ph idx="1"/>
          </p:nvPr>
        </p:nvSpPr>
        <p:spPr/>
        <p:txBody>
          <a:bodyPr>
            <a:normAutofit/>
          </a:bodyPr>
          <a:lstStyle/>
          <a:p>
            <a:r>
              <a:rPr lang="en-US" dirty="0"/>
              <a:t>Most high-level process maps are also referred to as </a:t>
            </a:r>
            <a:r>
              <a:rPr lang="en-US" b="1" dirty="0"/>
              <a:t>flow charts</a:t>
            </a:r>
            <a:r>
              <a:rPr lang="en-US" dirty="0"/>
              <a:t>. </a:t>
            </a:r>
          </a:p>
          <a:p>
            <a:r>
              <a:rPr lang="en-US" dirty="0"/>
              <a:t>The key to a high-level process map is to over-simplify the process being depicted so that it can be understood in its most generic form.</a:t>
            </a:r>
          </a:p>
          <a:p>
            <a:r>
              <a:rPr lang="en-US" dirty="0"/>
              <a:t>As a general rule, high-level process maps should be no more than 4</a:t>
            </a:r>
            <a:r>
              <a:rPr lang="it-IT" dirty="0"/>
              <a:t>–</a:t>
            </a:r>
            <a:r>
              <a:rPr lang="en-US" dirty="0"/>
              <a:t>6 steps. </a:t>
            </a:r>
          </a:p>
          <a:p>
            <a:r>
              <a:rPr lang="en-US" dirty="0"/>
              <a:t>Below is an oversimplified version of a high-level process map for cooking a 10lb prime rib for a dozen holiday guests.</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6352" y="4061832"/>
            <a:ext cx="5646495" cy="2514600"/>
          </a:xfrm>
          <a:prstGeom prst="rect">
            <a:avLst/>
          </a:prstGeom>
        </p:spPr>
      </p:pic>
      <p:sp>
        <p:nvSpPr>
          <p:cNvPr id="6" name="Date Placeholder 5">
            <a:extLst>
              <a:ext uri="{FF2B5EF4-FFF2-40B4-BE49-F238E27FC236}">
                <a16:creationId xmlns:a16="http://schemas.microsoft.com/office/drawing/2014/main" id="{3A5552D0-07FD-4F5D-80D2-14330BDD43F4}"/>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EE14AEF-323D-40E5-A75B-9BC510DC47D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DCCB6F9-D0DD-4E49-85D9-09701C3D25D0}"/>
              </a:ext>
            </a:extLst>
          </p:cNvPr>
          <p:cNvSpPr>
            <a:spLocks noGrp="1"/>
          </p:cNvSpPr>
          <p:nvPr>
            <p:ph type="sldNum" sz="quarter" idx="4"/>
          </p:nvPr>
        </p:nvSpPr>
        <p:spPr/>
        <p:txBody>
          <a:bodyPr/>
          <a:lstStyle/>
          <a:p>
            <a:fld id="{28B83BC3-069B-46AF-A4E6-C99928E1A4FA}" type="slidenum">
              <a:rPr lang="en-US" smtClean="0"/>
              <a:pPr/>
              <a:t>73</a:t>
            </a:fld>
            <a:endParaRPr lang="en-US" dirty="0"/>
          </a:p>
        </p:txBody>
      </p:sp>
    </p:spTree>
    <p:custDataLst>
      <p:tags r:id="rId1"/>
    </p:custDataLst>
    <p:extLst>
      <p:ext uri="{BB962C8B-B14F-4D97-AF65-F5344CB8AC3E}">
        <p14:creationId xmlns:p14="http://schemas.microsoft.com/office/powerpoint/2010/main" val="2973265009"/>
      </p:ext>
    </p:extLst>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Step 3: Calculate the test statistics</a:t>
            </a:r>
          </a:p>
          <a:p>
            <a:pPr lvl="1">
              <a:buNone/>
            </a:pPr>
            <a:endParaRPr lang="en-US" sz="2400" dirty="0"/>
          </a:p>
          <a:p>
            <a:pPr lvl="1"/>
            <a:endParaRPr lang="en-US" sz="2400"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193763521"/>
              </p:ext>
            </p:extLst>
          </p:nvPr>
        </p:nvGraphicFramePr>
        <p:xfrm>
          <a:off x="3276601" y="2362200"/>
          <a:ext cx="2998787" cy="762000"/>
        </p:xfrm>
        <a:graphic>
          <a:graphicData uri="http://schemas.openxmlformats.org/presentationml/2006/ole">
            <mc:AlternateContent xmlns:mc="http://schemas.openxmlformats.org/markup-compatibility/2006">
              <mc:Choice xmlns:v="urn:schemas-microsoft-com:vml" Requires="v">
                <p:oleObj name="Equation" r:id="rId4" imgW="1548728" imgH="393529" progId="Equation.3">
                  <p:embed/>
                </p:oleObj>
              </mc:Choice>
              <mc:Fallback>
                <p:oleObj name="Equation" r:id="rId4" imgW="1548728"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1" y="2362200"/>
                        <a:ext cx="2998787"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79" name="Object 3"/>
          <p:cNvGraphicFramePr>
            <a:graphicFrameLocks noChangeAspect="1"/>
          </p:cNvGraphicFramePr>
          <p:nvPr>
            <p:extLst>
              <p:ext uri="{D42A27DB-BD31-4B8C-83A1-F6EECF244321}">
                <p14:modId xmlns:p14="http://schemas.microsoft.com/office/powerpoint/2010/main" val="2345378273"/>
              </p:ext>
            </p:extLst>
          </p:nvPr>
        </p:nvGraphicFramePr>
        <p:xfrm>
          <a:off x="3276601" y="3219430"/>
          <a:ext cx="3146425" cy="762000"/>
        </p:xfrm>
        <a:graphic>
          <a:graphicData uri="http://schemas.openxmlformats.org/presentationml/2006/ole">
            <mc:AlternateContent xmlns:mc="http://schemas.openxmlformats.org/markup-compatibility/2006">
              <mc:Choice xmlns:v="urn:schemas-microsoft-com:vml" Requires="v">
                <p:oleObj name="Equation" r:id="rId6" imgW="1625600" imgH="393700" progId="Equation.3">
                  <p:embed/>
                </p:oleObj>
              </mc:Choice>
              <mc:Fallback>
                <p:oleObj name="Equation" r:id="rId6" imgW="1625600" imgH="393700" progId="Equation.3">
                  <p:embed/>
                  <p:pic>
                    <p:nvPicPr>
                      <p:cNvPr id="35737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1" y="3219430"/>
                        <a:ext cx="3146425"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7380" name="Object 4"/>
          <p:cNvGraphicFramePr>
            <a:graphicFrameLocks noChangeAspect="1"/>
          </p:cNvGraphicFramePr>
          <p:nvPr>
            <p:extLst>
              <p:ext uri="{D42A27DB-BD31-4B8C-83A1-F6EECF244321}">
                <p14:modId xmlns:p14="http://schemas.microsoft.com/office/powerpoint/2010/main" val="1105417643"/>
              </p:ext>
            </p:extLst>
          </p:nvPr>
        </p:nvGraphicFramePr>
        <p:xfrm>
          <a:off x="2438400" y="1828801"/>
          <a:ext cx="2014538" cy="417513"/>
        </p:xfrm>
        <a:graphic>
          <a:graphicData uri="http://schemas.openxmlformats.org/presentationml/2006/ole">
            <mc:AlternateContent xmlns:mc="http://schemas.openxmlformats.org/markup-compatibility/2006">
              <mc:Choice xmlns:v="urn:schemas-microsoft-com:vml" Requires="v">
                <p:oleObj name="Equation" r:id="rId8" imgW="1040948" imgH="215806" progId="Equation.3">
                  <p:embed/>
                </p:oleObj>
              </mc:Choice>
              <mc:Fallback>
                <p:oleObj name="Equation" r:id="rId8" imgW="1040948" imgH="215806" progId="Equation.3">
                  <p:embed/>
                  <p:pic>
                    <p:nvPicPr>
                      <p:cNvPr id="35738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38400" y="1828801"/>
                        <a:ext cx="2014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362201" y="2514600"/>
            <a:ext cx="813043" cy="369332"/>
          </a:xfrm>
          <a:prstGeom prst="rect">
            <a:avLst/>
          </a:prstGeom>
          <a:noFill/>
        </p:spPr>
        <p:txBody>
          <a:bodyPr wrap="none" rtlCol="0">
            <a:spAutoFit/>
          </a:bodyPr>
          <a:lstStyle/>
          <a:p>
            <a:r>
              <a:rPr lang="en-US" dirty="0"/>
              <a:t>where</a:t>
            </a:r>
          </a:p>
        </p:txBody>
      </p:sp>
      <p:sp>
        <p:nvSpPr>
          <p:cNvPr id="9" name="TextBox 8"/>
          <p:cNvSpPr txBox="1"/>
          <p:nvPr/>
        </p:nvSpPr>
        <p:spPr>
          <a:xfrm>
            <a:off x="2362200" y="4095690"/>
            <a:ext cx="3719288" cy="400110"/>
          </a:xfrm>
          <a:prstGeom prst="rect">
            <a:avLst/>
          </a:prstGeom>
          <a:noFill/>
        </p:spPr>
        <p:txBody>
          <a:bodyPr wrap="none" rtlCol="0">
            <a:spAutoFit/>
          </a:bodyPr>
          <a:lstStyle/>
          <a:p>
            <a:r>
              <a:rPr lang="en-US" sz="2000" i="1" dirty="0"/>
              <a:t>n</a:t>
            </a:r>
            <a:r>
              <a:rPr lang="en-US" sz="2000" i="1" baseline="-25000" dirty="0"/>
              <a:t>1</a:t>
            </a:r>
            <a:r>
              <a:rPr lang="en-US" sz="2000" dirty="0"/>
              <a:t> and </a:t>
            </a:r>
            <a:r>
              <a:rPr lang="en-US" sz="2000" i="1" dirty="0"/>
              <a:t>n</a:t>
            </a:r>
            <a:r>
              <a:rPr lang="en-US" sz="2000" i="1" baseline="-25000" dirty="0"/>
              <a:t>2</a:t>
            </a:r>
            <a:r>
              <a:rPr lang="en-US" sz="2000" dirty="0"/>
              <a:t> are the sample sizes.</a:t>
            </a:r>
          </a:p>
        </p:txBody>
      </p:sp>
      <p:sp>
        <p:nvSpPr>
          <p:cNvPr id="10" name="TextBox 9"/>
          <p:cNvSpPr txBox="1"/>
          <p:nvPr/>
        </p:nvSpPr>
        <p:spPr>
          <a:xfrm>
            <a:off x="2362200" y="4724400"/>
            <a:ext cx="6629400" cy="707886"/>
          </a:xfrm>
          <a:prstGeom prst="rect">
            <a:avLst/>
          </a:prstGeom>
          <a:noFill/>
        </p:spPr>
        <p:txBody>
          <a:bodyPr wrap="square" rtlCol="0">
            <a:spAutoFit/>
          </a:bodyPr>
          <a:lstStyle/>
          <a:p>
            <a:r>
              <a:rPr lang="en-US" sz="2000" i="1" dirty="0"/>
              <a:t>R</a:t>
            </a:r>
            <a:r>
              <a:rPr lang="en-US" sz="2000" i="1" baseline="-25000" dirty="0"/>
              <a:t>1</a:t>
            </a:r>
            <a:r>
              <a:rPr lang="en-US" sz="2000" dirty="0"/>
              <a:t> and </a:t>
            </a:r>
            <a:r>
              <a:rPr lang="en-US" sz="2000" i="1" dirty="0"/>
              <a:t>R</a:t>
            </a:r>
            <a:r>
              <a:rPr lang="en-US" sz="2000" i="1" baseline="-25000" dirty="0"/>
              <a:t>2</a:t>
            </a:r>
            <a:r>
              <a:rPr lang="en-US" sz="2000" dirty="0"/>
              <a:t> are the sum of ranks for observations from sample 1 and 2 respectively.</a:t>
            </a:r>
          </a:p>
        </p:txBody>
      </p:sp>
      <p:sp>
        <p:nvSpPr>
          <p:cNvPr id="13" name="Date Placeholder 12">
            <a:extLst>
              <a:ext uri="{FF2B5EF4-FFF2-40B4-BE49-F238E27FC236}">
                <a16:creationId xmlns:a16="http://schemas.microsoft.com/office/drawing/2014/main" id="{967F2C05-090D-42F3-8783-4C8CBD2559D9}"/>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F9353FC7-485B-4CD8-9613-36D81F30C33C}"/>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2060B830-CEBC-491F-BF24-282BB039A64F}"/>
              </a:ext>
            </a:extLst>
          </p:cNvPr>
          <p:cNvSpPr>
            <a:spLocks noGrp="1"/>
          </p:cNvSpPr>
          <p:nvPr>
            <p:ph type="sldNum" sz="quarter" idx="4"/>
          </p:nvPr>
        </p:nvSpPr>
        <p:spPr/>
        <p:txBody>
          <a:bodyPr/>
          <a:lstStyle/>
          <a:p>
            <a:fld id="{28B83BC3-069B-46AF-A4E6-C99928E1A4FA}" type="slidenum">
              <a:rPr lang="en-US" smtClean="0"/>
              <a:pPr/>
              <a:t>730</a:t>
            </a:fld>
            <a:endParaRPr lang="en-US" dirty="0"/>
          </a:p>
        </p:txBody>
      </p:sp>
    </p:spTree>
    <p:custDataLst>
      <p:tags r:id="rId1"/>
    </p:custDataLst>
    <p:extLst>
      <p:ext uri="{BB962C8B-B14F-4D97-AF65-F5344CB8AC3E}">
        <p14:creationId xmlns:p14="http://schemas.microsoft.com/office/powerpoint/2010/main" val="2721552363"/>
      </p:ext>
    </p:extLst>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Autofit/>
          </a:bodyPr>
          <a:lstStyle/>
          <a:p>
            <a:r>
              <a:rPr lang="en-US" dirty="0"/>
              <a:t>Step 4: Make a decision on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p>
          <a:p>
            <a:pPr lvl="1"/>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sz="2400" dirty="0"/>
          </a:p>
          <a:p>
            <a:endParaRPr lang="en-US" dirty="0"/>
          </a:p>
          <a:p>
            <a:r>
              <a:rPr lang="en-US" dirty="0"/>
              <a:t>If both of the sample sizes are smaller than 10, the distribution of U under the null hypothesis is tabulated.</a:t>
            </a:r>
          </a:p>
          <a:p>
            <a:pPr lvl="1"/>
            <a:r>
              <a:rPr lang="en-US" dirty="0"/>
              <a:t>The test statistic is U and, by using the Mann-Whitney table, we would find the p-value. </a:t>
            </a:r>
          </a:p>
          <a:p>
            <a:pPr lvl="1"/>
            <a:r>
              <a:rPr lang="en-US" dirty="0"/>
              <a:t>If the p-value is smaller than alpha level (0.05), we reject the null hypothesis.</a:t>
            </a:r>
          </a:p>
          <a:p>
            <a:pPr lvl="1"/>
            <a:r>
              <a:rPr lang="en-US" dirty="0"/>
              <a:t>If the p-value is greater than alpha level (0.05), we fail to reject the null hypothesis.</a:t>
            </a:r>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4E700124-D150-423A-8F00-3C7F70F659D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0221F72-599E-46B6-975C-23C34293558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1DA9C33-F6E7-4480-BDE1-D7621A1C68F8}"/>
              </a:ext>
            </a:extLst>
          </p:cNvPr>
          <p:cNvSpPr>
            <a:spLocks noGrp="1"/>
          </p:cNvSpPr>
          <p:nvPr>
            <p:ph type="sldNum" sz="quarter" idx="4"/>
          </p:nvPr>
        </p:nvSpPr>
        <p:spPr/>
        <p:txBody>
          <a:bodyPr/>
          <a:lstStyle/>
          <a:p>
            <a:fld id="{28B83BC3-069B-46AF-A4E6-C99928E1A4FA}" type="slidenum">
              <a:rPr lang="en-US" smtClean="0"/>
              <a:pPr/>
              <a:t>731</a:t>
            </a:fld>
            <a:endParaRPr lang="en-US" dirty="0"/>
          </a:p>
        </p:txBody>
      </p:sp>
    </p:spTree>
    <p:custDataLst>
      <p:tags r:id="rId1"/>
    </p:custDataLst>
    <p:extLst>
      <p:ext uri="{BB962C8B-B14F-4D97-AF65-F5344CB8AC3E}">
        <p14:creationId xmlns:p14="http://schemas.microsoft.com/office/powerpoint/2010/main" val="3512974074"/>
      </p:ext>
    </p:extLst>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Mann-Whitney Test Works</a:t>
            </a:r>
          </a:p>
        </p:txBody>
      </p:sp>
      <p:sp>
        <p:nvSpPr>
          <p:cNvPr id="3" name="Content Placeholder 2"/>
          <p:cNvSpPr>
            <a:spLocks noGrp="1"/>
          </p:cNvSpPr>
          <p:nvPr>
            <p:ph idx="1"/>
          </p:nvPr>
        </p:nvSpPr>
        <p:spPr/>
        <p:txBody>
          <a:bodyPr>
            <a:normAutofit/>
          </a:bodyPr>
          <a:lstStyle/>
          <a:p>
            <a:r>
              <a:rPr lang="en-US" dirty="0"/>
              <a:t>If both sample sizes are greater than 10, the distribution of U can be approximated by a normal distribution. In other words,	   follows a standard normal distribution.</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286945887"/>
              </p:ext>
            </p:extLst>
          </p:nvPr>
        </p:nvGraphicFramePr>
        <p:xfrm>
          <a:off x="2844922" y="2574330"/>
          <a:ext cx="1676400" cy="787400"/>
        </p:xfrm>
        <a:graphic>
          <a:graphicData uri="http://schemas.openxmlformats.org/presentationml/2006/ole">
            <mc:AlternateContent xmlns:mc="http://schemas.openxmlformats.org/markup-compatibility/2006">
              <mc:Choice xmlns:v="urn:schemas-microsoft-com:vml" Requires="v">
                <p:oleObj name="Equation" r:id="rId4" imgW="837836" imgH="393529" progId="Equation.3">
                  <p:embed/>
                </p:oleObj>
              </mc:Choice>
              <mc:Fallback>
                <p:oleObj name="Equation" r:id="rId4" imgW="837836" imgH="393529"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922" y="2574330"/>
                        <a:ext cx="16764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07929868"/>
              </p:ext>
            </p:extLst>
          </p:nvPr>
        </p:nvGraphicFramePr>
        <p:xfrm>
          <a:off x="2844921" y="3770368"/>
          <a:ext cx="971550" cy="669290"/>
        </p:xfrm>
        <a:graphic>
          <a:graphicData uri="http://schemas.openxmlformats.org/presentationml/2006/ole">
            <mc:AlternateContent xmlns:mc="http://schemas.openxmlformats.org/markup-compatibility/2006">
              <mc:Choice xmlns:v="urn:schemas-microsoft-com:vml" Requires="v">
                <p:oleObj name="Equation" r:id="rId6" imgW="571252" imgH="393529" progId="Equation.3">
                  <p:embed/>
                </p:oleObj>
              </mc:Choice>
              <mc:Fallback>
                <p:oleObj name="Equation" r:id="rId6" imgW="571252" imgH="393529"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4921" y="3770368"/>
                        <a:ext cx="971550" cy="669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9942315"/>
              </p:ext>
            </p:extLst>
          </p:nvPr>
        </p:nvGraphicFramePr>
        <p:xfrm>
          <a:off x="4213848" y="3770368"/>
          <a:ext cx="2116001" cy="679450"/>
        </p:xfrm>
        <a:graphic>
          <a:graphicData uri="http://schemas.openxmlformats.org/presentationml/2006/ole">
            <mc:AlternateContent xmlns:mc="http://schemas.openxmlformats.org/markup-compatibility/2006">
              <mc:Choice xmlns:v="urn:schemas-microsoft-com:vml" Requires="v">
                <p:oleObj name="Equation" r:id="rId8" imgW="1384300" imgH="444500" progId="Equation.3">
                  <p:embed/>
                </p:oleObj>
              </mc:Choice>
              <mc:Fallback>
                <p:oleObj name="Equation" r:id="rId8" imgW="1384300" imgH="4445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13848" y="3770368"/>
                        <a:ext cx="2116001" cy="679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438400" y="3264184"/>
            <a:ext cx="813043" cy="369332"/>
          </a:xfrm>
          <a:prstGeom prst="rect">
            <a:avLst/>
          </a:prstGeom>
          <a:noFill/>
        </p:spPr>
        <p:txBody>
          <a:bodyPr wrap="none" rtlCol="0">
            <a:spAutoFit/>
          </a:bodyPr>
          <a:lstStyle/>
          <a:p>
            <a:r>
              <a:rPr lang="en-US" dirty="0"/>
              <a:t>where</a:t>
            </a:r>
          </a:p>
        </p:txBody>
      </p:sp>
      <p:graphicFrame>
        <p:nvGraphicFramePr>
          <p:cNvPr id="358405" name="Object 5"/>
          <p:cNvGraphicFramePr>
            <a:graphicFrameLocks noChangeAspect="1"/>
          </p:cNvGraphicFramePr>
          <p:nvPr>
            <p:extLst>
              <p:ext uri="{D42A27DB-BD31-4B8C-83A1-F6EECF244321}">
                <p14:modId xmlns:p14="http://schemas.microsoft.com/office/powerpoint/2010/main" val="1892578053"/>
              </p:ext>
            </p:extLst>
          </p:nvPr>
        </p:nvGraphicFramePr>
        <p:xfrm>
          <a:off x="8432800" y="1490080"/>
          <a:ext cx="609600" cy="572655"/>
        </p:xfrm>
        <a:graphic>
          <a:graphicData uri="http://schemas.openxmlformats.org/presentationml/2006/ole">
            <mc:AlternateContent xmlns:mc="http://schemas.openxmlformats.org/markup-compatibility/2006">
              <mc:Choice xmlns:v="urn:schemas-microsoft-com:vml" Requires="v">
                <p:oleObj name="Equation" r:id="rId10" imgW="418918" imgH="393529" progId="Equation.3">
                  <p:embed/>
                </p:oleObj>
              </mc:Choice>
              <mc:Fallback>
                <p:oleObj name="Equation" r:id="rId10" imgW="418918" imgH="393529" progId="Equation.3">
                  <p:embed/>
                  <p:pic>
                    <p:nvPicPr>
                      <p:cNvPr id="35840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32800" y="1490080"/>
                        <a:ext cx="609600" cy="572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2070100" y="4862938"/>
            <a:ext cx="7239000" cy="923330"/>
          </a:xfrm>
          <a:prstGeom prst="rect">
            <a:avLst/>
          </a:prstGeom>
          <a:noFill/>
        </p:spPr>
        <p:txBody>
          <a:bodyPr wrap="square" rtlCol="0">
            <a:spAutoFit/>
          </a:bodyPr>
          <a:lstStyle/>
          <a:p>
            <a:r>
              <a:rPr lang="en-US" dirty="0"/>
              <a:t>When |Z</a:t>
            </a:r>
            <a:r>
              <a:rPr lang="en-US" baseline="-25000" dirty="0"/>
              <a:t>calc</a:t>
            </a:r>
            <a:r>
              <a:rPr lang="en-US" dirty="0"/>
              <a:t>| is greater than Z value at </a:t>
            </a:r>
            <a:r>
              <a:rPr lang="el-GR" dirty="0"/>
              <a:t>α</a:t>
            </a:r>
            <a:r>
              <a:rPr lang="en-US" dirty="0"/>
              <a:t>/2 level (e.g., when </a:t>
            </a:r>
            <a:r>
              <a:rPr lang="el-GR" dirty="0"/>
              <a:t>α</a:t>
            </a:r>
            <a:r>
              <a:rPr lang="it-IT" dirty="0"/>
              <a:t> </a:t>
            </a:r>
            <a:r>
              <a:rPr lang="en-US" dirty="0"/>
              <a:t>= 5%, the z value we compare |Z</a:t>
            </a:r>
            <a:r>
              <a:rPr lang="en-US" baseline="-25000" dirty="0"/>
              <a:t>calc</a:t>
            </a:r>
            <a:r>
              <a:rPr lang="en-US" dirty="0"/>
              <a:t>| to is 1.96), we reject the null hypothesis.</a:t>
            </a:r>
          </a:p>
        </p:txBody>
      </p:sp>
      <p:sp>
        <p:nvSpPr>
          <p:cNvPr id="14" name="Date Placeholder 13">
            <a:extLst>
              <a:ext uri="{FF2B5EF4-FFF2-40B4-BE49-F238E27FC236}">
                <a16:creationId xmlns:a16="http://schemas.microsoft.com/office/drawing/2014/main" id="{88E1348A-C032-4BD1-B8EF-9EF64CC0A386}"/>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9728D521-B8E9-4C89-A15B-5E18105EB043}"/>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DAA828B3-BBE0-454F-87A1-9A96442F35D7}"/>
              </a:ext>
            </a:extLst>
          </p:cNvPr>
          <p:cNvSpPr>
            <a:spLocks noGrp="1"/>
          </p:cNvSpPr>
          <p:nvPr>
            <p:ph type="sldNum" sz="quarter" idx="4"/>
          </p:nvPr>
        </p:nvSpPr>
        <p:spPr/>
        <p:txBody>
          <a:bodyPr/>
          <a:lstStyle/>
          <a:p>
            <a:fld id="{28B83BC3-069B-46AF-A4E6-C99928E1A4FA}" type="slidenum">
              <a:rPr lang="en-US" smtClean="0"/>
              <a:pPr/>
              <a:t>732</a:t>
            </a:fld>
            <a:endParaRPr lang="en-US" dirty="0"/>
          </a:p>
        </p:txBody>
      </p:sp>
    </p:spTree>
    <p:custDataLst>
      <p:tags r:id="rId1"/>
    </p:custDataLst>
    <p:extLst>
      <p:ext uri="{BB962C8B-B14F-4D97-AF65-F5344CB8AC3E}">
        <p14:creationId xmlns:p14="http://schemas.microsoft.com/office/powerpoint/2010/main" val="3372593392"/>
      </p:ext>
    </p:extLst>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between two types of customers using a nonparametric (i.e., distribution-free) hypothesis test: Mann-Whitney test.</a:t>
            </a:r>
          </a:p>
          <a:p>
            <a:pPr lvl="1"/>
            <a:r>
              <a:rPr lang="en-US" dirty="0"/>
              <a:t>Data File: “Mann-Whitney”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endParaRPr lang="en-US" dirty="0"/>
          </a:p>
          <a:p>
            <a:r>
              <a:rPr lang="en-US" dirty="0"/>
              <a:t>Alternative Hypothesis (H</a:t>
            </a:r>
            <a:r>
              <a:rPr lang="en-US" baseline="-25000" dirty="0"/>
              <a:t>a</a:t>
            </a:r>
            <a:r>
              <a:rPr lang="en-US" dirty="0"/>
              <a:t>): </a:t>
            </a:r>
            <a:r>
              <a:rPr lang="el-GR" dirty="0"/>
              <a:t>η</a:t>
            </a:r>
            <a:r>
              <a:rPr lang="en-US" baseline="-25000" dirty="0"/>
              <a:t>1</a:t>
            </a:r>
            <a:r>
              <a:rPr lang="en-US" dirty="0"/>
              <a:t> ≠ </a:t>
            </a:r>
            <a:r>
              <a:rPr lang="el-GR" dirty="0"/>
              <a:t>η</a:t>
            </a:r>
            <a:r>
              <a:rPr lang="en-US" baseline="-25000" dirty="0"/>
              <a:t>2</a:t>
            </a:r>
            <a:endParaRPr lang="en-US" dirty="0"/>
          </a:p>
        </p:txBody>
      </p:sp>
      <p:pic>
        <p:nvPicPr>
          <p:cNvPr id="1249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36749" y="2974647"/>
            <a:ext cx="5305702" cy="17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E7FD7657-382C-4739-B097-51A643F472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624B041-E20C-4F93-AE6A-4A7AA20DD76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99D5F3D-2EFA-4C06-9903-FD33F47352CC}"/>
              </a:ext>
            </a:extLst>
          </p:cNvPr>
          <p:cNvSpPr>
            <a:spLocks noGrp="1"/>
          </p:cNvSpPr>
          <p:nvPr>
            <p:ph type="sldNum" sz="quarter" idx="4"/>
          </p:nvPr>
        </p:nvSpPr>
        <p:spPr/>
        <p:txBody>
          <a:bodyPr/>
          <a:lstStyle/>
          <a:p>
            <a:fld id="{28B83BC3-069B-46AF-A4E6-C99928E1A4FA}" type="slidenum">
              <a:rPr lang="en-US" smtClean="0"/>
              <a:pPr/>
              <a:t>733</a:t>
            </a:fld>
            <a:endParaRPr lang="en-US" dirty="0"/>
          </a:p>
        </p:txBody>
      </p:sp>
    </p:spTree>
    <p:custDataLst>
      <p:tags r:id="rId1"/>
    </p:custDataLst>
    <p:extLst>
      <p:ext uri="{BB962C8B-B14F-4D97-AF65-F5344CB8AC3E}">
        <p14:creationId xmlns:p14="http://schemas.microsoft.com/office/powerpoint/2010/main" val="1019657547"/>
      </p:ext>
    </p:extLst>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sp>
        <p:nvSpPr>
          <p:cNvPr id="3" name="Content Placeholder 2"/>
          <p:cNvSpPr>
            <a:spLocks noGrp="1"/>
          </p:cNvSpPr>
          <p:nvPr>
            <p:ph idx="1"/>
          </p:nvPr>
        </p:nvSpPr>
        <p:spPr/>
        <p:txBody>
          <a:bodyPr>
            <a:normAutofit/>
          </a:bodyPr>
          <a:lstStyle/>
          <a:p>
            <a:r>
              <a:rPr lang="en-US" dirty="0"/>
              <a:t>Steps to run a Mann-Whitney Test in Minitab:</a:t>
            </a:r>
          </a:p>
          <a:p>
            <a:pPr marL="1234440" lvl="2" indent="-457200">
              <a:buFont typeface="+mj-lt"/>
              <a:buAutoNum type="arabicParenR"/>
            </a:pPr>
            <a:r>
              <a:rPr lang="en-US" dirty="0"/>
              <a:t>Un-stack the data into two separate columns:</a:t>
            </a:r>
          </a:p>
          <a:p>
            <a:pPr lvl="4"/>
            <a:r>
              <a:rPr lang="en-US" dirty="0"/>
              <a:t>“Overall Satisfaction 1” for customer type = 1</a:t>
            </a:r>
          </a:p>
          <a:p>
            <a:pPr lvl="4"/>
            <a:r>
              <a:rPr lang="en-US" dirty="0"/>
              <a:t>“Overall Satisfaction 2” for customer type = 2</a:t>
            </a:r>
          </a:p>
          <a:p>
            <a:pPr marL="1234440" lvl="2" indent="-457200">
              <a:buFont typeface="+mj-lt"/>
              <a:buAutoNum type="arabicParenR"/>
            </a:pPr>
            <a:r>
              <a:rPr lang="en-US" dirty="0"/>
              <a:t>Click Stat → Nonparametrics → Mann-Whitney.</a:t>
            </a:r>
          </a:p>
          <a:p>
            <a:pPr marL="1234440" lvl="2" indent="-457200">
              <a:buFont typeface="+mj-lt"/>
              <a:buAutoNum type="arabicParenR"/>
            </a:pPr>
            <a:r>
              <a:rPr lang="en-US" dirty="0"/>
              <a:t>A new window named “Mann-Whitney” pops up.</a:t>
            </a:r>
          </a:p>
          <a:p>
            <a:pPr marL="1234440" lvl="2" indent="-457200">
              <a:buFont typeface="+mj-lt"/>
              <a:buAutoNum type="arabicParenR"/>
            </a:pPr>
            <a:r>
              <a:rPr lang="en-US" dirty="0"/>
              <a:t>Select “Overall Satisfaction 1” as the “First Sample.”</a:t>
            </a:r>
          </a:p>
          <a:p>
            <a:pPr marL="1234440" lvl="2" indent="-457200">
              <a:buFont typeface="+mj-lt"/>
              <a:buAutoNum type="arabicParenR"/>
            </a:pPr>
            <a:r>
              <a:rPr lang="en-US" dirty="0"/>
              <a:t>Select “Overall Satisfaction 2” as the “Second Sample.”</a:t>
            </a:r>
          </a:p>
          <a:p>
            <a:pPr marL="1234440" lvl="2" indent="-457200">
              <a:buFont typeface="+mj-lt"/>
              <a:buAutoNum type="arabicParenR"/>
            </a:pPr>
            <a:r>
              <a:rPr lang="en-US" dirty="0"/>
              <a:t>Click “OK.”</a:t>
            </a:r>
          </a:p>
          <a:p>
            <a:pPr marL="1234440" lvl="2" indent="-457200">
              <a:buFont typeface="+mj-lt"/>
              <a:buAutoNum type="arabicParenR"/>
            </a:pPr>
            <a:r>
              <a:rPr lang="en-US" dirty="0"/>
              <a:t>The Mann-Whitney test results appear in the session window.</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58AE112C-5137-4786-BCD0-FA47A1CF3B3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46CB0E0-2968-493C-B1BF-8B95E9482A8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82F20F9-21F2-49DF-97CB-F6955F4E6A2E}"/>
              </a:ext>
            </a:extLst>
          </p:cNvPr>
          <p:cNvSpPr>
            <a:spLocks noGrp="1"/>
          </p:cNvSpPr>
          <p:nvPr>
            <p:ph type="sldNum" sz="quarter" idx="4"/>
          </p:nvPr>
        </p:nvSpPr>
        <p:spPr/>
        <p:txBody>
          <a:bodyPr/>
          <a:lstStyle/>
          <a:p>
            <a:fld id="{28B83BC3-069B-46AF-A4E6-C99928E1A4FA}" type="slidenum">
              <a:rPr lang="en-US" smtClean="0"/>
              <a:pPr/>
              <a:t>734</a:t>
            </a:fld>
            <a:endParaRPr lang="en-US" dirty="0"/>
          </a:p>
        </p:txBody>
      </p:sp>
    </p:spTree>
    <p:custDataLst>
      <p:tags r:id="rId1"/>
    </p:custDataLst>
    <p:extLst>
      <p:ext uri="{BB962C8B-B14F-4D97-AF65-F5344CB8AC3E}">
        <p14:creationId xmlns:p14="http://schemas.microsoft.com/office/powerpoint/2010/main" val="56561594"/>
      </p:ext>
    </p:extLst>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416280" y="1600201"/>
            <a:ext cx="5680059" cy="4250803"/>
          </a:xfrm>
          <a:prstGeom prst="rect">
            <a:avLst/>
          </a:prstGeom>
        </p:spPr>
      </p:pic>
      <p:pic>
        <p:nvPicPr>
          <p:cNvPr id="9" name="Picture 8"/>
          <p:cNvPicPr>
            <a:picLocks noChangeAspect="1"/>
          </p:cNvPicPr>
          <p:nvPr/>
        </p:nvPicPr>
        <p:blipFill>
          <a:blip r:embed="rId5"/>
          <a:stretch>
            <a:fillRect/>
          </a:stretch>
        </p:blipFill>
        <p:spPr>
          <a:xfrm>
            <a:off x="6152703" y="1477702"/>
            <a:ext cx="4742145" cy="4495800"/>
          </a:xfrm>
          <a:prstGeom prst="rect">
            <a:avLst/>
          </a:prstGeom>
        </p:spPr>
      </p:pic>
      <p:sp>
        <p:nvSpPr>
          <p:cNvPr id="18" name="Right Arrow 17"/>
          <p:cNvSpPr/>
          <p:nvPr/>
        </p:nvSpPr>
        <p:spPr>
          <a:xfrm>
            <a:off x="5901238" y="357320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C65E4827-38F0-4C30-B447-ABD15AAEADA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5D8DA69-BA03-4237-A9DB-7F11A4CB75F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BF50DF9-802B-4713-96BD-9FCB3E5C8805}"/>
              </a:ext>
            </a:extLst>
          </p:cNvPr>
          <p:cNvSpPr>
            <a:spLocks noGrp="1"/>
          </p:cNvSpPr>
          <p:nvPr>
            <p:ph type="sldNum" sz="quarter" idx="4"/>
          </p:nvPr>
        </p:nvSpPr>
        <p:spPr/>
        <p:txBody>
          <a:bodyPr/>
          <a:lstStyle/>
          <a:p>
            <a:fld id="{28B83BC3-069B-46AF-A4E6-C99928E1A4FA}" type="slidenum">
              <a:rPr lang="en-US" smtClean="0"/>
              <a:pPr/>
              <a:t>735</a:t>
            </a:fld>
            <a:endParaRPr lang="en-US" dirty="0"/>
          </a:p>
        </p:txBody>
      </p:sp>
    </p:spTree>
    <p:custDataLst>
      <p:tags r:id="rId1"/>
    </p:custDataLst>
    <p:extLst>
      <p:ext uri="{BB962C8B-B14F-4D97-AF65-F5344CB8AC3E}">
        <p14:creationId xmlns:p14="http://schemas.microsoft.com/office/powerpoint/2010/main" val="525078694"/>
      </p:ext>
    </p:extLst>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Mann-Whitney Test</a:t>
            </a:r>
          </a:p>
        </p:txBody>
      </p:sp>
      <p:pic>
        <p:nvPicPr>
          <p:cNvPr id="4" name="Picture 3"/>
          <p:cNvPicPr>
            <a:picLocks noChangeAspect="1"/>
          </p:cNvPicPr>
          <p:nvPr/>
        </p:nvPicPr>
        <p:blipFill>
          <a:blip r:embed="rId4"/>
          <a:stretch>
            <a:fillRect/>
          </a:stretch>
        </p:blipFill>
        <p:spPr>
          <a:xfrm>
            <a:off x="2735657" y="1093064"/>
            <a:ext cx="5907885" cy="5589497"/>
          </a:xfrm>
          <a:prstGeom prst="rect">
            <a:avLst/>
          </a:prstGeom>
        </p:spPr>
      </p:pic>
      <p:sp>
        <p:nvSpPr>
          <p:cNvPr id="8" name="Date Placeholder 7">
            <a:extLst>
              <a:ext uri="{FF2B5EF4-FFF2-40B4-BE49-F238E27FC236}">
                <a16:creationId xmlns:a16="http://schemas.microsoft.com/office/drawing/2014/main" id="{493ADB0C-8DF5-43A9-B76B-F85881AF394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767999-0BB5-4536-992D-A19C38E7BB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FCCCD24-4892-40D1-8FDF-0441B7403373}"/>
              </a:ext>
            </a:extLst>
          </p:cNvPr>
          <p:cNvSpPr>
            <a:spLocks noGrp="1"/>
          </p:cNvSpPr>
          <p:nvPr>
            <p:ph type="sldNum" sz="quarter" idx="4"/>
          </p:nvPr>
        </p:nvSpPr>
        <p:spPr/>
        <p:txBody>
          <a:bodyPr/>
          <a:lstStyle/>
          <a:p>
            <a:fld id="{28B83BC3-069B-46AF-A4E6-C99928E1A4FA}" type="slidenum">
              <a:rPr lang="en-US" smtClean="0"/>
              <a:pPr/>
              <a:t>736</a:t>
            </a:fld>
            <a:endParaRPr lang="en-US" dirty="0"/>
          </a:p>
        </p:txBody>
      </p:sp>
    </p:spTree>
    <p:custDataLst>
      <p:tags r:id="rId1"/>
    </p:custDataLst>
    <p:extLst>
      <p:ext uri="{BB962C8B-B14F-4D97-AF65-F5344CB8AC3E}">
        <p14:creationId xmlns:p14="http://schemas.microsoft.com/office/powerpoint/2010/main" val="2440499355"/>
      </p:ext>
    </p:extLst>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Use Minitab to Run a Mann-Whitney Test</a:t>
            </a:r>
            <a:endParaRPr lang="en-US" dirty="0"/>
          </a:p>
        </p:txBody>
      </p:sp>
      <p:sp>
        <p:nvSpPr>
          <p:cNvPr id="3" name="Content Placeholder 2"/>
          <p:cNvSpPr>
            <a:spLocks noGrp="1"/>
          </p:cNvSpPr>
          <p:nvPr>
            <p:ph idx="1"/>
          </p:nvPr>
        </p:nvSpPr>
        <p:spPr>
          <a:xfrm>
            <a:off x="609600" y="1143000"/>
            <a:ext cx="4495800" cy="5486400"/>
          </a:xfrm>
        </p:spPr>
        <p:txBody>
          <a:bodyPr>
            <a:normAutofit/>
          </a:bodyPr>
          <a:lstStyle/>
          <a:p>
            <a:r>
              <a:rPr lang="en-US"/>
              <a:t>The p-value of the test is lower than alpha level (0.05); so we reject the null hypothesis and conclude that there is a statistically significant difference between the overall satisfaction medians of the two customer types.</a:t>
            </a:r>
            <a:endParaRPr lang="en-US" dirty="0"/>
          </a:p>
        </p:txBody>
      </p:sp>
      <p:pic>
        <p:nvPicPr>
          <p:cNvPr id="10" name="Mann Whitney MTB_04.png"/>
          <p:cNvPicPr>
            <a:picLocks noChangeAspect="1"/>
          </p:cNvPicPr>
          <p:nvPr/>
        </p:nvPicPr>
        <p:blipFill rotWithShape="1">
          <a:blip r:embed="rId4" cstate="print">
            <a:extLst>
              <a:ext uri="{28A0092B-C50C-407E-A947-70E740481C1C}">
                <a14:useLocalDpi xmlns:a14="http://schemas.microsoft.com/office/drawing/2010/main" val="0"/>
              </a:ext>
            </a:extLst>
          </a:blip>
          <a:stretch>
            <a:fillRect/>
          </a:stretch>
        </p:blipFill>
        <p:spPr bwMode="auto">
          <a:xfrm>
            <a:off x="5486400" y="1143000"/>
            <a:ext cx="4663440" cy="5172293"/>
          </a:xfrm>
          <a:prstGeom prst="rect">
            <a:avLst/>
          </a:prstGeom>
          <a:ln w="9525" cap="flat" cmpd="sng" algn="ctr">
            <a:solidFill>
              <a:srgbClr val="DDDDDD"/>
            </a:solidFill>
            <a:prstDash val="solid"/>
            <a:round/>
            <a:headEnd type="none" w="med" len="med"/>
            <a:tailEnd type="none" w="med" len="med"/>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04EBA2C3-F443-465D-A481-39A9281BF51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FA2BE0A-A32F-4B39-B6F5-0E7E8152E5D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F5C62DD-156F-45C1-9287-AA0B1669A929}"/>
              </a:ext>
            </a:extLst>
          </p:cNvPr>
          <p:cNvSpPr>
            <a:spLocks noGrp="1"/>
          </p:cNvSpPr>
          <p:nvPr>
            <p:ph type="sldNum" sz="quarter" idx="4"/>
          </p:nvPr>
        </p:nvSpPr>
        <p:spPr/>
        <p:txBody>
          <a:bodyPr/>
          <a:lstStyle/>
          <a:p>
            <a:fld id="{28B83BC3-069B-46AF-A4E6-C99928E1A4FA}" type="slidenum">
              <a:rPr lang="en-US" smtClean="0"/>
              <a:pPr/>
              <a:t>737</a:t>
            </a:fld>
            <a:endParaRPr lang="en-US" dirty="0"/>
          </a:p>
        </p:txBody>
      </p:sp>
    </p:spTree>
    <p:custDataLst>
      <p:tags r:id="rId1"/>
    </p:custDataLst>
    <p:extLst>
      <p:ext uri="{BB962C8B-B14F-4D97-AF65-F5344CB8AC3E}">
        <p14:creationId xmlns:p14="http://schemas.microsoft.com/office/powerpoint/2010/main" val="2110038180"/>
      </p:ext>
    </p:extLst>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3.5.2 Kruskal-Wallis</a:t>
            </a:r>
          </a:p>
        </p:txBody>
      </p:sp>
      <p:sp>
        <p:nvSpPr>
          <p:cNvPr id="8" name="Date Placeholder 7">
            <a:extLst>
              <a:ext uri="{FF2B5EF4-FFF2-40B4-BE49-F238E27FC236}">
                <a16:creationId xmlns:a16="http://schemas.microsoft.com/office/drawing/2014/main" id="{1C1B6D83-4127-481B-8080-FB548B7EAB8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CCDF6F3-6830-4AE0-BBD9-DA2C213A3D1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2142045-F756-4576-AD9E-50E62553C9EA}"/>
              </a:ext>
            </a:extLst>
          </p:cNvPr>
          <p:cNvSpPr>
            <a:spLocks noGrp="1"/>
          </p:cNvSpPr>
          <p:nvPr>
            <p:ph type="sldNum" sz="quarter" idx="4"/>
          </p:nvPr>
        </p:nvSpPr>
        <p:spPr/>
        <p:txBody>
          <a:bodyPr/>
          <a:lstStyle/>
          <a:p>
            <a:fld id="{28B83BC3-069B-46AF-A4E6-C99928E1A4FA}" type="slidenum">
              <a:rPr lang="en-US" smtClean="0"/>
              <a:pPr/>
              <a:t>738</a:t>
            </a:fld>
            <a:endParaRPr lang="en-US" dirty="0"/>
          </a:p>
        </p:txBody>
      </p:sp>
    </p:spTree>
    <p:custDataLst>
      <p:tags r:id="rId1"/>
    </p:custDataLst>
    <p:extLst>
      <p:ext uri="{BB962C8B-B14F-4D97-AF65-F5344CB8AC3E}">
        <p14:creationId xmlns:p14="http://schemas.microsoft.com/office/powerpoint/2010/main" val="360919596"/>
      </p:ext>
    </p:extLst>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9372600" cy="960438"/>
          </a:xfrm>
        </p:spPr>
        <p:txBody>
          <a:bodyPr>
            <a:noAutofit/>
          </a:bodyPr>
          <a:lstStyle/>
          <a:p>
            <a:r>
              <a:rPr lang="en-US" dirty="0"/>
              <a:t>Kruskal-Wallis One-Way ANOVA</a:t>
            </a:r>
          </a:p>
        </p:txBody>
      </p:sp>
      <p:sp>
        <p:nvSpPr>
          <p:cNvPr id="3" name="Content Placeholder 2"/>
          <p:cNvSpPr>
            <a:spLocks noGrp="1"/>
          </p:cNvSpPr>
          <p:nvPr>
            <p:ph idx="1"/>
          </p:nvPr>
        </p:nvSpPr>
        <p:spPr/>
        <p:txBody>
          <a:bodyPr>
            <a:normAutofit/>
          </a:bodyPr>
          <a:lstStyle/>
          <a:p>
            <a:r>
              <a:rPr lang="en-US" dirty="0"/>
              <a:t>The</a:t>
            </a:r>
            <a:r>
              <a:rPr lang="en-US" b="1" dirty="0"/>
              <a:t> </a:t>
            </a:r>
            <a:r>
              <a:rPr lang="en-US" b="1" dirty="0" err="1"/>
              <a:t>Kruskal</a:t>
            </a:r>
            <a:r>
              <a:rPr lang="en-US" b="1" dirty="0"/>
              <a:t>-Wallis one-way analysis of variance </a:t>
            </a:r>
            <a:r>
              <a:rPr lang="en-US" dirty="0"/>
              <a:t>is a statistical hypothesis test to compare the medians among more than two groups.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p>
          <a:p>
            <a:pPr marL="463550" lvl="1" indent="-6350">
              <a:buNone/>
            </a:pPr>
            <a:r>
              <a:rPr lang="el-GR" dirty="0"/>
              <a:t>η</a:t>
            </a:r>
            <a:r>
              <a:rPr lang="en-US" baseline="-25000" dirty="0"/>
              <a:t>i</a:t>
            </a:r>
            <a:r>
              <a:rPr lang="en-US" dirty="0"/>
              <a:t> is the median of population i, and k is the number of groups of our interest.</a:t>
            </a:r>
          </a:p>
          <a:p>
            <a:endParaRPr lang="en-US" dirty="0"/>
          </a:p>
          <a:p>
            <a:r>
              <a:rPr lang="en-US" dirty="0"/>
              <a:t>It is an extension of Mann-Whitney test.</a:t>
            </a:r>
          </a:p>
          <a:p>
            <a:r>
              <a:rPr lang="en-US" dirty="0"/>
              <a:t>If the distributions of k populations are not identically shaped or there are outliers in the distribution, Mood’s median test is a more robust than Kruskal-Wallis.</a:t>
            </a:r>
          </a:p>
          <a:p>
            <a:endParaRPr lang="en-US" dirty="0"/>
          </a:p>
          <a:p>
            <a:endParaRPr lang="en-US" dirty="0"/>
          </a:p>
          <a:p>
            <a:endParaRPr lang="en-US" dirty="0"/>
          </a:p>
          <a:p>
            <a:pPr marL="463550" lvl="1" indent="-6350">
              <a:buNone/>
            </a:pPr>
            <a:endParaRPr lang="en-US" sz="2400" dirty="0"/>
          </a:p>
          <a:p>
            <a:pPr marL="463550" lvl="1" indent="-6350">
              <a:buNone/>
            </a:pPr>
            <a:endParaRPr lang="en-US" sz="2400" dirty="0"/>
          </a:p>
        </p:txBody>
      </p:sp>
      <p:sp>
        <p:nvSpPr>
          <p:cNvPr id="9" name="Date Placeholder 8">
            <a:extLst>
              <a:ext uri="{FF2B5EF4-FFF2-40B4-BE49-F238E27FC236}">
                <a16:creationId xmlns:a16="http://schemas.microsoft.com/office/drawing/2014/main" id="{27B134CB-7AC9-41EA-89BC-FC74034D081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DACB21-523A-43C3-921C-D5A02CA788B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EFA9696-C716-4730-8D26-9587A0AA011B}"/>
              </a:ext>
            </a:extLst>
          </p:cNvPr>
          <p:cNvSpPr>
            <a:spLocks noGrp="1"/>
          </p:cNvSpPr>
          <p:nvPr>
            <p:ph type="sldNum" sz="quarter" idx="4"/>
          </p:nvPr>
        </p:nvSpPr>
        <p:spPr/>
        <p:txBody>
          <a:bodyPr/>
          <a:lstStyle/>
          <a:p>
            <a:fld id="{28B83BC3-069B-46AF-A4E6-C99928E1A4FA}" type="slidenum">
              <a:rPr lang="en-US" smtClean="0"/>
              <a:pPr/>
              <a:t>739</a:t>
            </a:fld>
            <a:endParaRPr lang="en-US" dirty="0"/>
          </a:p>
        </p:txBody>
      </p:sp>
    </p:spTree>
    <p:custDataLst>
      <p:tags r:id="rId1"/>
    </p:custDataLst>
    <p:extLst>
      <p:ext uri="{BB962C8B-B14F-4D97-AF65-F5344CB8AC3E}">
        <p14:creationId xmlns:p14="http://schemas.microsoft.com/office/powerpoint/2010/main" val="8817137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3" name="Content Placeholder 2"/>
          <p:cNvSpPr>
            <a:spLocks noGrp="1"/>
          </p:cNvSpPr>
          <p:nvPr>
            <p:ph idx="1"/>
          </p:nvPr>
        </p:nvSpPr>
        <p:spPr/>
        <p:txBody>
          <a:bodyPr>
            <a:noAutofit/>
          </a:bodyPr>
          <a:lstStyle/>
          <a:p>
            <a:r>
              <a:rPr lang="en-US" dirty="0"/>
              <a:t>Detailed process maps or multi-level maps take the high-level map much further.</a:t>
            </a:r>
          </a:p>
          <a:p>
            <a:r>
              <a:rPr lang="en-US" dirty="0"/>
              <a:t>Detailed maps can be 2</a:t>
            </a:r>
            <a:r>
              <a:rPr lang="it-IT" dirty="0"/>
              <a:t>–</a:t>
            </a:r>
            <a:r>
              <a:rPr lang="en-US" dirty="0"/>
              <a:t>4 levels deeper than your high-level process map. </a:t>
            </a:r>
          </a:p>
          <a:p>
            <a:r>
              <a:rPr lang="en-US" dirty="0"/>
              <a:t>A good guideline used to help create the second level is to take each step in the high level map and break it down into 2</a:t>
            </a:r>
            <a:r>
              <a:rPr lang="it-IT" dirty="0"/>
              <a:t>–</a:t>
            </a:r>
            <a:r>
              <a:rPr lang="en-US" dirty="0"/>
              <a:t>4 steps (no more).</a:t>
            </a:r>
          </a:p>
          <a:p>
            <a:endParaRPr lang="en-US" dirty="0"/>
          </a:p>
          <a:p>
            <a:r>
              <a:rPr lang="en-US" dirty="0"/>
              <a:t>Repeat this process (level 3, level 4 etc.) until reaching the desired level of detail.</a:t>
            </a:r>
          </a:p>
          <a:p>
            <a:r>
              <a:rPr lang="en-US" dirty="0"/>
              <a:t>Some detailed maps are 2 or 3 levels deep, others can be 5</a:t>
            </a:r>
            <a:r>
              <a:rPr lang="it-IT" dirty="0"/>
              <a:t>–</a:t>
            </a:r>
            <a:r>
              <a:rPr lang="en-US" dirty="0"/>
              <a:t>6 levels deep. Obviously, the deeper the levels, the more complex and the more burdensome.</a:t>
            </a:r>
          </a:p>
        </p:txBody>
      </p:sp>
      <p:sp>
        <p:nvSpPr>
          <p:cNvPr id="6" name="Date Placeholder 5">
            <a:extLst>
              <a:ext uri="{FF2B5EF4-FFF2-40B4-BE49-F238E27FC236}">
                <a16:creationId xmlns:a16="http://schemas.microsoft.com/office/drawing/2014/main" id="{BAF6633F-7BCA-4C99-8A92-69C893F571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9026F1A-325E-48E4-85FF-9C7C471FE53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99558D2-9A25-4FE5-8B94-C27A8FD1390D}"/>
              </a:ext>
            </a:extLst>
          </p:cNvPr>
          <p:cNvSpPr>
            <a:spLocks noGrp="1"/>
          </p:cNvSpPr>
          <p:nvPr>
            <p:ph type="sldNum" sz="quarter" idx="4"/>
          </p:nvPr>
        </p:nvSpPr>
        <p:spPr/>
        <p:txBody>
          <a:bodyPr/>
          <a:lstStyle/>
          <a:p>
            <a:fld id="{28B83BC3-069B-46AF-A4E6-C99928E1A4FA}" type="slidenum">
              <a:rPr lang="en-US" smtClean="0"/>
              <a:pPr/>
              <a:t>74</a:t>
            </a:fld>
            <a:endParaRPr lang="en-US" dirty="0"/>
          </a:p>
        </p:txBody>
      </p:sp>
    </p:spTree>
    <p:custDataLst>
      <p:tags r:id="rId1"/>
    </p:custDataLst>
    <p:extLst>
      <p:ext uri="{BB962C8B-B14F-4D97-AF65-F5344CB8AC3E}">
        <p14:creationId xmlns:p14="http://schemas.microsoft.com/office/powerpoint/2010/main" val="653442466"/>
      </p:ext>
    </p:extLst>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Kruskal-Wallis One-Way ANOVA: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a:t>
            </a:r>
            <a:r>
              <a:rPr lang="en-US" dirty="0" err="1"/>
              <a:t>Kruskal</a:t>
            </a:r>
            <a:r>
              <a:rPr lang="en-US" dirty="0"/>
              <a:t>-Wallis test is robust for the non-normally distributed population.</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F1F2C32D-1985-468E-A2C7-B0B0EB9F1D4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93A0E75-032A-4854-BB3A-C3D160AD3F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5DD91C5-1CAB-468F-B39E-4813B3556B96}"/>
              </a:ext>
            </a:extLst>
          </p:cNvPr>
          <p:cNvSpPr>
            <a:spLocks noGrp="1"/>
          </p:cNvSpPr>
          <p:nvPr>
            <p:ph type="sldNum" sz="quarter" idx="4"/>
          </p:nvPr>
        </p:nvSpPr>
        <p:spPr/>
        <p:txBody>
          <a:bodyPr/>
          <a:lstStyle/>
          <a:p>
            <a:fld id="{28B83BC3-069B-46AF-A4E6-C99928E1A4FA}" type="slidenum">
              <a:rPr lang="en-US" smtClean="0"/>
              <a:pPr/>
              <a:t>740</a:t>
            </a:fld>
            <a:endParaRPr lang="en-US" dirty="0"/>
          </a:p>
        </p:txBody>
      </p:sp>
    </p:spTree>
    <p:custDataLst>
      <p:tags r:id="rId1"/>
    </p:custDataLst>
    <p:extLst>
      <p:ext uri="{BB962C8B-B14F-4D97-AF65-F5344CB8AC3E}">
        <p14:creationId xmlns:p14="http://schemas.microsoft.com/office/powerpoint/2010/main" val="1286423241"/>
      </p:ext>
    </p:extLst>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then sort the data in ascending order ranked from 1 to N, where N is the total number of observations across k groups.</a:t>
            </a:r>
          </a:p>
          <a:p>
            <a:endParaRPr lang="en-US" dirty="0"/>
          </a:p>
          <a:p>
            <a:r>
              <a:rPr lang="en-US" dirty="0"/>
              <a:t>Step 2: Add up the ranks for all the observations from sample i and call it </a:t>
            </a:r>
            <a:r>
              <a:rPr lang="en-US" b="1" dirty="0"/>
              <a:t>r</a:t>
            </a:r>
            <a:r>
              <a:rPr lang="en-US" b="1" baseline="-25000" dirty="0"/>
              <a:t>i</a:t>
            </a:r>
            <a:r>
              <a:rPr lang="en-US" dirty="0"/>
              <a:t>, where i can be any integer between 1 and k.</a:t>
            </a:r>
          </a:p>
          <a:p>
            <a:endParaRPr lang="en-US" dirty="0"/>
          </a:p>
        </p:txBody>
      </p:sp>
      <p:sp>
        <p:nvSpPr>
          <p:cNvPr id="9" name="Date Placeholder 8">
            <a:extLst>
              <a:ext uri="{FF2B5EF4-FFF2-40B4-BE49-F238E27FC236}">
                <a16:creationId xmlns:a16="http://schemas.microsoft.com/office/drawing/2014/main" id="{5A5DE961-2C42-4FDE-83BB-F358614612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5D61EE9-1A8C-4BB8-9A4B-F5C98187211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4E83F4B-29E5-4AAC-8FB7-DABCC5B8CA2C}"/>
              </a:ext>
            </a:extLst>
          </p:cNvPr>
          <p:cNvSpPr>
            <a:spLocks noGrp="1"/>
          </p:cNvSpPr>
          <p:nvPr>
            <p:ph type="sldNum" sz="quarter" idx="4"/>
          </p:nvPr>
        </p:nvSpPr>
        <p:spPr/>
        <p:txBody>
          <a:bodyPr/>
          <a:lstStyle/>
          <a:p>
            <a:fld id="{28B83BC3-069B-46AF-A4E6-C99928E1A4FA}" type="slidenum">
              <a:rPr lang="en-US" smtClean="0"/>
              <a:pPr/>
              <a:t>741</a:t>
            </a:fld>
            <a:endParaRPr lang="en-US" dirty="0"/>
          </a:p>
        </p:txBody>
      </p:sp>
    </p:spTree>
    <p:custDataLst>
      <p:tags r:id="rId1"/>
    </p:custDataLst>
    <p:extLst>
      <p:ext uri="{BB962C8B-B14F-4D97-AF65-F5344CB8AC3E}">
        <p14:creationId xmlns:p14="http://schemas.microsoft.com/office/powerpoint/2010/main" val="3320670042"/>
      </p:ext>
    </p:extLst>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0727"/>
            <a:ext cx="9220200" cy="960438"/>
          </a:xfrm>
        </p:spPr>
        <p:txBody>
          <a:bodyPr>
            <a:noAutofit/>
          </a:bodyPr>
          <a:lstStyle/>
          <a:p>
            <a:r>
              <a:rPr lang="en-US" dirty="0"/>
              <a:t>How Kruskal-Wallis One-Way ANOVA Works </a:t>
            </a:r>
          </a:p>
        </p:txBody>
      </p:sp>
      <p:sp>
        <p:nvSpPr>
          <p:cNvPr id="3" name="Content Placeholder 2"/>
          <p:cNvSpPr>
            <a:spLocks noGrp="1"/>
          </p:cNvSpPr>
          <p:nvPr>
            <p:ph idx="1"/>
          </p:nvPr>
        </p:nvSpPr>
        <p:spPr/>
        <p:txBody>
          <a:bodyPr>
            <a:normAutofit/>
          </a:bodyPr>
          <a:lstStyle/>
          <a:p>
            <a:r>
              <a:rPr lang="en-US" dirty="0"/>
              <a:t>Step 3: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802469236"/>
              </p:ext>
            </p:extLst>
          </p:nvPr>
        </p:nvGraphicFramePr>
        <p:xfrm>
          <a:off x="2319524" y="1706384"/>
          <a:ext cx="2922588" cy="1577975"/>
        </p:xfrm>
        <a:graphic>
          <a:graphicData uri="http://schemas.openxmlformats.org/presentationml/2006/ole">
            <mc:AlternateContent xmlns:mc="http://schemas.openxmlformats.org/markup-compatibility/2006">
              <mc:Choice xmlns:v="urn:schemas-microsoft-com:vml" Requires="v">
                <p:oleObj name="Equation" r:id="rId4" imgW="1600200" imgH="863600" progId="Equation.3">
                  <p:embed/>
                </p:oleObj>
              </mc:Choice>
              <mc:Fallback>
                <p:oleObj name="Equation" r:id="rId4" imgW="1600200" imgH="8636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9524" y="1706384"/>
                        <a:ext cx="2922588" cy="157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38401" y="3200400"/>
            <a:ext cx="813043" cy="369332"/>
          </a:xfrm>
          <a:prstGeom prst="rect">
            <a:avLst/>
          </a:prstGeom>
          <a:noFill/>
        </p:spPr>
        <p:txBody>
          <a:bodyPr wrap="none" rtlCol="0">
            <a:spAutoFit/>
          </a:bodyPr>
          <a:lstStyle/>
          <a:p>
            <a:r>
              <a:rPr lang="en-US" dirty="0"/>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019745669"/>
              </p:ext>
            </p:extLst>
          </p:nvPr>
        </p:nvGraphicFramePr>
        <p:xfrm>
          <a:off x="2438400" y="5072438"/>
          <a:ext cx="1155700" cy="1225042"/>
        </p:xfrm>
        <a:graphic>
          <a:graphicData uri="http://schemas.openxmlformats.org/presentationml/2006/ole">
            <mc:AlternateContent xmlns:mc="http://schemas.openxmlformats.org/markup-compatibility/2006">
              <mc:Choice xmlns:v="urn:schemas-microsoft-com:vml" Requires="v">
                <p:oleObj name="Equation" r:id="rId6" imgW="634725" imgH="672808" progId="Equation.3">
                  <p:embed/>
                </p:oleObj>
              </mc:Choice>
              <mc:Fallback>
                <p:oleObj name="Equation" r:id="rId6" imgW="634725" imgH="672808"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072438"/>
                        <a:ext cx="1155700" cy="12250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937339650"/>
              </p:ext>
            </p:extLst>
          </p:nvPr>
        </p:nvGraphicFramePr>
        <p:xfrm>
          <a:off x="4419600" y="5488374"/>
          <a:ext cx="1329198" cy="654050"/>
        </p:xfrm>
        <a:graphic>
          <a:graphicData uri="http://schemas.openxmlformats.org/presentationml/2006/ole">
            <mc:AlternateContent xmlns:mc="http://schemas.openxmlformats.org/markup-compatibility/2006">
              <mc:Choice xmlns:v="urn:schemas-microsoft-com:vml" Requires="v">
                <p:oleObj name="Equation" r:id="rId8" imgW="799753" imgH="393529" progId="Equation.3">
                  <p:embed/>
                </p:oleObj>
              </mc:Choice>
              <mc:Fallback>
                <p:oleObj name="Equation" r:id="rId8" imgW="799753" imgH="393529"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19600" y="5488374"/>
                        <a:ext cx="1329198" cy="654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2438400" y="3524071"/>
            <a:ext cx="7086600" cy="1477328"/>
          </a:xfrm>
          <a:prstGeom prst="rect">
            <a:avLst/>
          </a:prstGeom>
          <a:noFill/>
        </p:spPr>
        <p:txBody>
          <a:bodyPr wrap="square" rtlCol="0">
            <a:spAutoFit/>
          </a:bodyPr>
          <a:lstStyle/>
          <a:p>
            <a:r>
              <a:rPr lang="en-US" i="1" dirty="0"/>
              <a:t>k</a:t>
            </a:r>
            <a:r>
              <a:rPr lang="en-US" dirty="0">
                <a:latin typeface="Source Sans Pro" panose="020B0503030403020204" pitchFamily="34" charset="0"/>
              </a:rPr>
              <a:t> </a:t>
            </a:r>
            <a:r>
              <a:rPr lang="en-US" dirty="0"/>
              <a:t>is the number of groups.</a:t>
            </a:r>
          </a:p>
          <a:p>
            <a:r>
              <a:rPr lang="en-US" i="1" dirty="0"/>
              <a:t>n</a:t>
            </a:r>
            <a:r>
              <a:rPr lang="en-US" i="1" baseline="-25000" dirty="0"/>
              <a:t>i</a:t>
            </a:r>
            <a:r>
              <a:rPr lang="en-US" i="1" dirty="0"/>
              <a:t> </a:t>
            </a:r>
            <a:r>
              <a:rPr lang="en-US" dirty="0"/>
              <a:t>is the sample size of sample </a:t>
            </a:r>
            <a:r>
              <a:rPr lang="en-US" i="1" dirty="0"/>
              <a:t>i</a:t>
            </a:r>
            <a:r>
              <a:rPr lang="en-US" dirty="0"/>
              <a:t>. </a:t>
            </a:r>
          </a:p>
          <a:p>
            <a:r>
              <a:rPr lang="en-US" i="1" dirty="0"/>
              <a:t>N</a:t>
            </a:r>
            <a:r>
              <a:rPr lang="en-US" dirty="0"/>
              <a:t> is the total number of all the observations across </a:t>
            </a:r>
            <a:r>
              <a:rPr lang="en-US" i="1" dirty="0"/>
              <a:t>k</a:t>
            </a:r>
            <a:r>
              <a:rPr lang="en-US" dirty="0"/>
              <a:t> groups.</a:t>
            </a:r>
          </a:p>
          <a:p>
            <a:r>
              <a:rPr lang="en-US" i="1" dirty="0"/>
              <a:t>r</a:t>
            </a:r>
            <a:r>
              <a:rPr lang="en-US" i="1" baseline="-25000" dirty="0"/>
              <a:t>ij</a:t>
            </a:r>
            <a:r>
              <a:rPr lang="en-US" dirty="0"/>
              <a:t> is the rank (among all the observations) of observation </a:t>
            </a:r>
            <a:r>
              <a:rPr lang="en-US" i="1" dirty="0"/>
              <a:t>j</a:t>
            </a:r>
            <a:r>
              <a:rPr lang="en-US" dirty="0"/>
              <a:t> from group </a:t>
            </a:r>
            <a:r>
              <a:rPr lang="en-US" i="1" dirty="0"/>
              <a:t>i</a:t>
            </a:r>
            <a:r>
              <a:rPr lang="en-US" dirty="0"/>
              <a:t>.</a:t>
            </a:r>
          </a:p>
        </p:txBody>
      </p:sp>
      <p:sp>
        <p:nvSpPr>
          <p:cNvPr id="14" name="Date Placeholder 13">
            <a:extLst>
              <a:ext uri="{FF2B5EF4-FFF2-40B4-BE49-F238E27FC236}">
                <a16:creationId xmlns:a16="http://schemas.microsoft.com/office/drawing/2014/main" id="{EDCE9ADC-CB35-4197-A2F6-DDC5A1890B56}"/>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DAD688E4-50FC-4BC7-9A54-4B5BD73F408C}"/>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5D38656A-4E93-4151-BCC5-671C83BE3ECE}"/>
              </a:ext>
            </a:extLst>
          </p:cNvPr>
          <p:cNvSpPr>
            <a:spLocks noGrp="1"/>
          </p:cNvSpPr>
          <p:nvPr>
            <p:ph type="sldNum" sz="quarter" idx="4"/>
          </p:nvPr>
        </p:nvSpPr>
        <p:spPr/>
        <p:txBody>
          <a:bodyPr/>
          <a:lstStyle/>
          <a:p>
            <a:fld id="{28B83BC3-069B-46AF-A4E6-C99928E1A4FA}" type="slidenum">
              <a:rPr lang="en-US" smtClean="0"/>
              <a:pPr/>
              <a:t>742</a:t>
            </a:fld>
            <a:endParaRPr lang="en-US" dirty="0"/>
          </a:p>
        </p:txBody>
      </p:sp>
    </p:spTree>
    <p:custDataLst>
      <p:tags r:id="rId1"/>
    </p:custDataLst>
    <p:extLst>
      <p:ext uri="{BB962C8B-B14F-4D97-AF65-F5344CB8AC3E}">
        <p14:creationId xmlns:p14="http://schemas.microsoft.com/office/powerpoint/2010/main" val="619112762"/>
      </p:ext>
    </p:extLst>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Kruskal-Wallis One-Way ANOVA Works</a:t>
            </a:r>
          </a:p>
        </p:txBody>
      </p:sp>
      <p:sp>
        <p:nvSpPr>
          <p:cNvPr id="3" name="Content Placeholder 2"/>
          <p:cNvSpPr>
            <a:spLocks noGrp="1"/>
          </p:cNvSpPr>
          <p:nvPr>
            <p:ph idx="1"/>
          </p:nvPr>
        </p:nvSpPr>
        <p:spPr/>
        <p:txBody>
          <a:bodyPr>
            <a:normAutofit/>
          </a:bodyPr>
          <a:lstStyle/>
          <a:p>
            <a:r>
              <a:rPr lang="en-US" dirty="0"/>
              <a:t>Step 4: Make a decision of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others.</a:t>
            </a:r>
            <a:endParaRPr lang="en-US" baseline="-25000" dirty="0"/>
          </a:p>
          <a:p>
            <a:endParaRPr lang="en-US" dirty="0"/>
          </a:p>
          <a:p>
            <a:r>
              <a:rPr lang="en-US" dirty="0"/>
              <a:t>The test statistic follows chi-square distribution when the null hypothesis is true.</a:t>
            </a:r>
          </a:p>
          <a:p>
            <a:pPr lvl="1"/>
            <a:r>
              <a:rPr lang="en-US" dirty="0"/>
              <a:t>If T is greater than        , we reject the null and claim there is at least one median statistically different from other medians.</a:t>
            </a:r>
          </a:p>
          <a:p>
            <a:pPr lvl="1"/>
            <a:r>
              <a:rPr lang="en-US" dirty="0"/>
              <a:t>If T is smaller than       , we fail to reject the null and claim the medians of k groups are equal.</a:t>
            </a:r>
          </a:p>
          <a:p>
            <a:endParaRPr lang="en-US" dirty="0"/>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57977406"/>
              </p:ext>
            </p:extLst>
          </p:nvPr>
        </p:nvGraphicFramePr>
        <p:xfrm>
          <a:off x="3650257" y="4648200"/>
          <a:ext cx="533400" cy="460531"/>
        </p:xfrm>
        <a:graphic>
          <a:graphicData uri="http://schemas.openxmlformats.org/presentationml/2006/ole">
            <mc:AlternateContent xmlns:mc="http://schemas.openxmlformats.org/markup-compatibility/2006">
              <mc:Choice xmlns:v="urn:schemas-microsoft-com:vml" Requires="v">
                <p:oleObj name="Equation" r:id="rId4" imgW="279279" imgH="241195" progId="Equation.3">
                  <p:embed/>
                </p:oleObj>
              </mc:Choice>
              <mc:Fallback>
                <p:oleObj name="Equation" r:id="rId4" imgW="279279"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0257" y="4648200"/>
                        <a:ext cx="533400" cy="4605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0451" name="Object 3"/>
          <p:cNvGraphicFramePr>
            <a:graphicFrameLocks noChangeAspect="1"/>
          </p:cNvGraphicFramePr>
          <p:nvPr>
            <p:extLst>
              <p:ext uri="{D42A27DB-BD31-4B8C-83A1-F6EECF244321}">
                <p14:modId xmlns:p14="http://schemas.microsoft.com/office/powerpoint/2010/main" val="2194836337"/>
              </p:ext>
            </p:extLst>
          </p:nvPr>
        </p:nvGraphicFramePr>
        <p:xfrm>
          <a:off x="3670573" y="3911600"/>
          <a:ext cx="492768" cy="4254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045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0573" y="3911600"/>
                        <a:ext cx="492768"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DD51ADA1-2B8B-4EA0-84DD-C97D2486A9A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690D117-3934-4B23-B863-35BD67E4147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99F2251-F936-4548-B81C-593D2289A632}"/>
              </a:ext>
            </a:extLst>
          </p:cNvPr>
          <p:cNvSpPr>
            <a:spLocks noGrp="1"/>
          </p:cNvSpPr>
          <p:nvPr>
            <p:ph type="sldNum" sz="quarter" idx="4"/>
          </p:nvPr>
        </p:nvSpPr>
        <p:spPr/>
        <p:txBody>
          <a:bodyPr/>
          <a:lstStyle/>
          <a:p>
            <a:fld id="{28B83BC3-069B-46AF-A4E6-C99928E1A4FA}" type="slidenum">
              <a:rPr lang="en-US" smtClean="0"/>
              <a:pPr/>
              <a:t>743</a:t>
            </a:fld>
            <a:endParaRPr lang="en-US" dirty="0"/>
          </a:p>
        </p:txBody>
      </p:sp>
    </p:spTree>
    <p:custDataLst>
      <p:tags r:id="rId1"/>
    </p:custDataLst>
    <p:extLst>
      <p:ext uri="{BB962C8B-B14F-4D97-AF65-F5344CB8AC3E}">
        <p14:creationId xmlns:p14="http://schemas.microsoft.com/office/powerpoint/2010/main" val="1359033871"/>
      </p:ext>
    </p:extLst>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0162"/>
            <a:ext cx="10591800" cy="960438"/>
          </a:xfrm>
        </p:spPr>
        <p:txBody>
          <a:bodyPr/>
          <a:lstStyle/>
          <a:p>
            <a:r>
              <a:rPr lang="en-US" dirty="0"/>
              <a:t>Use Minitab to Run a </a:t>
            </a:r>
            <a:r>
              <a:rPr lang="en-US" dirty="0" err="1"/>
              <a:t>Kruskal</a:t>
            </a:r>
            <a:r>
              <a:rPr lang="en-US" dirty="0"/>
              <a:t>-Wallis One-Way ANOVA</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Kruskal-Wallis one-way ANOVA.</a:t>
            </a:r>
          </a:p>
          <a:p>
            <a:pPr lvl="1"/>
            <a:r>
              <a:rPr lang="en-US" dirty="0"/>
              <a:t>Data File: “Kruskal-Wallis” tab in “Sample Data.xlsx”</a:t>
            </a:r>
          </a:p>
          <a:p>
            <a:endParaRPr lang="en-US" dirty="0"/>
          </a:p>
          <a:p>
            <a:endParaRPr lang="en-US" dirty="0"/>
          </a:p>
          <a:p>
            <a:endParaRPr lang="en-US" dirty="0"/>
          </a:p>
          <a:p>
            <a:endParaRPr lang="en-US" dirty="0"/>
          </a:p>
          <a:p>
            <a:endParaRPr lang="en-US" dirty="0"/>
          </a:p>
          <a:p>
            <a:r>
              <a:rPr lang="en-US" sz="2000" dirty="0"/>
              <a:t>Null Hypothesis (H</a:t>
            </a:r>
            <a:r>
              <a:rPr lang="en-US" sz="2000" baseline="-25000" dirty="0"/>
              <a:t>0</a:t>
            </a:r>
            <a:r>
              <a:rPr lang="en-US" sz="2000" dirty="0"/>
              <a:t>): </a:t>
            </a:r>
            <a:r>
              <a:rPr lang="el-GR" sz="2000" dirty="0"/>
              <a:t>η</a:t>
            </a:r>
            <a:r>
              <a:rPr lang="en-US" sz="2000" baseline="-25000" dirty="0"/>
              <a:t>1</a:t>
            </a:r>
            <a:r>
              <a:rPr lang="en-US" sz="2000" dirty="0"/>
              <a:t> = </a:t>
            </a:r>
            <a:r>
              <a:rPr lang="el-GR" sz="2000" dirty="0"/>
              <a:t>η</a:t>
            </a:r>
            <a:r>
              <a:rPr lang="en-US" sz="2000" baseline="-25000" dirty="0"/>
              <a:t>2 </a:t>
            </a:r>
            <a:r>
              <a:rPr lang="en-US" sz="2000" dirty="0"/>
              <a:t>= </a:t>
            </a:r>
            <a:r>
              <a:rPr lang="el-GR" sz="2000" dirty="0"/>
              <a:t>η</a:t>
            </a:r>
            <a:r>
              <a:rPr lang="en-US" sz="2000" baseline="-25000" dirty="0"/>
              <a:t>3</a:t>
            </a:r>
            <a:endParaRPr lang="en-US" sz="2000" dirty="0"/>
          </a:p>
          <a:p>
            <a:r>
              <a:rPr lang="en-US" sz="2000" dirty="0"/>
              <a:t>Alternative Hypothesis (H</a:t>
            </a:r>
            <a:r>
              <a:rPr lang="en-US" sz="2000" baseline="-25000" dirty="0"/>
              <a:t>a</a:t>
            </a:r>
            <a:r>
              <a:rPr lang="en-US" sz="2000" dirty="0"/>
              <a:t>): at least one of the customer types has different overall satisfaction levels from the others.</a:t>
            </a:r>
          </a:p>
        </p:txBody>
      </p:sp>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895600"/>
            <a:ext cx="5047643"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a:extLst>
              <a:ext uri="{FF2B5EF4-FFF2-40B4-BE49-F238E27FC236}">
                <a16:creationId xmlns:a16="http://schemas.microsoft.com/office/drawing/2014/main" id="{F40D0994-C96F-415A-B71B-242BE33CF85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80202E54-46BA-4AAC-BA32-D12F6EC70DF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29BD504-F6D9-4B45-975C-0CD758C0E22A}"/>
              </a:ext>
            </a:extLst>
          </p:cNvPr>
          <p:cNvSpPr>
            <a:spLocks noGrp="1"/>
          </p:cNvSpPr>
          <p:nvPr>
            <p:ph type="sldNum" sz="quarter" idx="4"/>
          </p:nvPr>
        </p:nvSpPr>
        <p:spPr/>
        <p:txBody>
          <a:bodyPr/>
          <a:lstStyle/>
          <a:p>
            <a:fld id="{28B83BC3-069B-46AF-A4E6-C99928E1A4FA}" type="slidenum">
              <a:rPr lang="en-US" smtClean="0"/>
              <a:pPr/>
              <a:t>744</a:t>
            </a:fld>
            <a:endParaRPr lang="en-US" dirty="0"/>
          </a:p>
        </p:txBody>
      </p:sp>
    </p:spTree>
    <p:custDataLst>
      <p:tags r:id="rId1"/>
    </p:custDataLst>
    <p:extLst>
      <p:ext uri="{BB962C8B-B14F-4D97-AF65-F5344CB8AC3E}">
        <p14:creationId xmlns:p14="http://schemas.microsoft.com/office/powerpoint/2010/main" val="3353422331"/>
      </p:ext>
    </p:extLst>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Steps to run a Kruskal-Wallis One-Way ANOVA in Minitab</a:t>
            </a:r>
          </a:p>
          <a:p>
            <a:pPr marL="1234440" lvl="2" indent="-457200">
              <a:buFont typeface="+mj-lt"/>
              <a:buAutoNum type="arabicParenR"/>
            </a:pPr>
            <a:r>
              <a:rPr lang="en-US" dirty="0"/>
              <a:t>Click Stat → Nonparametrics → Kruskal-Wallis.</a:t>
            </a:r>
          </a:p>
          <a:p>
            <a:pPr marL="1234440" lvl="2" indent="-457200">
              <a:buFont typeface="+mj-lt"/>
              <a:buAutoNum type="arabicParenR"/>
            </a:pPr>
            <a:r>
              <a:rPr lang="en-US" dirty="0"/>
              <a:t>A new window named “Kruskal-Wallis”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Kruskal-Wallis test results appear in the session window.</a:t>
            </a:r>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7E700F9B-B0A9-431C-AC80-8D3417520E6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5279EEA-62FD-440C-8D04-A42361A23F0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E55C494-7E66-4793-B0FD-5978E0D651EC}"/>
              </a:ext>
            </a:extLst>
          </p:cNvPr>
          <p:cNvSpPr>
            <a:spLocks noGrp="1"/>
          </p:cNvSpPr>
          <p:nvPr>
            <p:ph type="sldNum" sz="quarter" idx="4"/>
          </p:nvPr>
        </p:nvSpPr>
        <p:spPr/>
        <p:txBody>
          <a:bodyPr/>
          <a:lstStyle/>
          <a:p>
            <a:fld id="{28B83BC3-069B-46AF-A4E6-C99928E1A4FA}" type="slidenum">
              <a:rPr lang="en-US" smtClean="0"/>
              <a:pPr/>
              <a:t>745</a:t>
            </a:fld>
            <a:endParaRPr lang="en-US" dirty="0"/>
          </a:p>
        </p:txBody>
      </p:sp>
    </p:spTree>
    <p:custDataLst>
      <p:tags r:id="rId1"/>
    </p:custDataLst>
    <p:extLst>
      <p:ext uri="{BB962C8B-B14F-4D97-AF65-F5344CB8AC3E}">
        <p14:creationId xmlns:p14="http://schemas.microsoft.com/office/powerpoint/2010/main" val="2267505336"/>
      </p:ext>
    </p:extLst>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pic>
        <p:nvPicPr>
          <p:cNvPr id="3" name="Picture 2"/>
          <p:cNvPicPr>
            <a:picLocks noChangeAspect="1"/>
          </p:cNvPicPr>
          <p:nvPr/>
        </p:nvPicPr>
        <p:blipFill>
          <a:blip r:embed="rId4"/>
          <a:stretch>
            <a:fillRect/>
          </a:stretch>
        </p:blipFill>
        <p:spPr>
          <a:xfrm>
            <a:off x="3136900" y="1092200"/>
            <a:ext cx="5613400" cy="5613400"/>
          </a:xfrm>
          <a:prstGeom prst="rect">
            <a:avLst/>
          </a:prstGeom>
        </p:spPr>
      </p:pic>
      <p:sp>
        <p:nvSpPr>
          <p:cNvPr id="9" name="Date Placeholder 8">
            <a:extLst>
              <a:ext uri="{FF2B5EF4-FFF2-40B4-BE49-F238E27FC236}">
                <a16:creationId xmlns:a16="http://schemas.microsoft.com/office/drawing/2014/main" id="{1EDE703D-C0DB-4B53-B189-1738599DBD2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E96346-D945-43F7-BA15-381911D6DA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1D4AD26-6C98-408B-B95B-B5F603985A13}"/>
              </a:ext>
            </a:extLst>
          </p:cNvPr>
          <p:cNvSpPr>
            <a:spLocks noGrp="1"/>
          </p:cNvSpPr>
          <p:nvPr>
            <p:ph type="sldNum" sz="quarter" idx="4"/>
          </p:nvPr>
        </p:nvSpPr>
        <p:spPr/>
        <p:txBody>
          <a:bodyPr/>
          <a:lstStyle/>
          <a:p>
            <a:fld id="{28B83BC3-069B-46AF-A4E6-C99928E1A4FA}" type="slidenum">
              <a:rPr lang="en-US" smtClean="0"/>
              <a:pPr/>
              <a:t>746</a:t>
            </a:fld>
            <a:endParaRPr lang="en-US" dirty="0"/>
          </a:p>
        </p:txBody>
      </p:sp>
    </p:spTree>
    <p:custDataLst>
      <p:tags r:id="rId1"/>
    </p:custDataLst>
    <p:extLst>
      <p:ext uri="{BB962C8B-B14F-4D97-AF65-F5344CB8AC3E}">
        <p14:creationId xmlns:p14="http://schemas.microsoft.com/office/powerpoint/2010/main" val="499563724"/>
      </p:ext>
    </p:extLst>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668000" cy="960438"/>
          </a:xfrm>
        </p:spPr>
        <p:txBody>
          <a:bodyPr>
            <a:noAutofit/>
          </a:bodyPr>
          <a:lstStyle/>
          <a:p>
            <a:r>
              <a:rPr lang="en-US" dirty="0"/>
              <a:t>Use Minitab to Run a Kruskal-Wallis One-Way ANOVA</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p:txBody>
      </p:sp>
      <p:pic>
        <p:nvPicPr>
          <p:cNvPr id="12" name="Kruskal Wallis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8647" y="2433320"/>
            <a:ext cx="6649906" cy="4043680"/>
          </a:xfrm>
          <a:prstGeom prst="rect">
            <a:avLst/>
          </a:prstGeom>
        </p:spPr>
      </p:pic>
      <p:sp>
        <p:nvSpPr>
          <p:cNvPr id="9" name="Date Placeholder 8">
            <a:extLst>
              <a:ext uri="{FF2B5EF4-FFF2-40B4-BE49-F238E27FC236}">
                <a16:creationId xmlns:a16="http://schemas.microsoft.com/office/drawing/2014/main" id="{540C889A-00CD-441F-9CA9-D9D9CD1FD57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9C7B4DA-3014-42E9-B310-EFAC1DF8E3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3EC724F-388E-46A3-A6AB-700C4FDE3F39}"/>
              </a:ext>
            </a:extLst>
          </p:cNvPr>
          <p:cNvSpPr>
            <a:spLocks noGrp="1"/>
          </p:cNvSpPr>
          <p:nvPr>
            <p:ph type="sldNum" sz="quarter" idx="4"/>
          </p:nvPr>
        </p:nvSpPr>
        <p:spPr/>
        <p:txBody>
          <a:bodyPr/>
          <a:lstStyle/>
          <a:p>
            <a:fld id="{28B83BC3-069B-46AF-A4E6-C99928E1A4FA}" type="slidenum">
              <a:rPr lang="en-US" smtClean="0"/>
              <a:pPr/>
              <a:t>747</a:t>
            </a:fld>
            <a:endParaRPr lang="en-US" dirty="0"/>
          </a:p>
        </p:txBody>
      </p:sp>
    </p:spTree>
    <p:custDataLst>
      <p:tags r:id="rId1"/>
    </p:custDataLst>
    <p:extLst>
      <p:ext uri="{BB962C8B-B14F-4D97-AF65-F5344CB8AC3E}">
        <p14:creationId xmlns:p14="http://schemas.microsoft.com/office/powerpoint/2010/main" val="2382661998"/>
      </p:ext>
    </p:extLst>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3.5.3 Mood’s Median</a:t>
            </a:r>
          </a:p>
        </p:txBody>
      </p:sp>
      <p:sp>
        <p:nvSpPr>
          <p:cNvPr id="8" name="Date Placeholder 7">
            <a:extLst>
              <a:ext uri="{FF2B5EF4-FFF2-40B4-BE49-F238E27FC236}">
                <a16:creationId xmlns:a16="http://schemas.microsoft.com/office/drawing/2014/main" id="{AD0CD481-3C63-4ECB-97DA-41EC682C477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977B428-FF34-4D40-BCF0-DFA0E1F2652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9E8CC8B-3D88-4881-BBCC-BCA08746358D}"/>
              </a:ext>
            </a:extLst>
          </p:cNvPr>
          <p:cNvSpPr>
            <a:spLocks noGrp="1"/>
          </p:cNvSpPr>
          <p:nvPr>
            <p:ph type="sldNum" sz="quarter" idx="4"/>
          </p:nvPr>
        </p:nvSpPr>
        <p:spPr/>
        <p:txBody>
          <a:bodyPr/>
          <a:lstStyle/>
          <a:p>
            <a:fld id="{28B83BC3-069B-46AF-A4E6-C99928E1A4FA}" type="slidenum">
              <a:rPr lang="en-US" smtClean="0"/>
              <a:pPr/>
              <a:t>748</a:t>
            </a:fld>
            <a:endParaRPr lang="en-US" dirty="0"/>
          </a:p>
        </p:txBody>
      </p:sp>
    </p:spTree>
    <p:custDataLst>
      <p:tags r:id="rId1"/>
    </p:custDataLst>
    <p:extLst>
      <p:ext uri="{BB962C8B-B14F-4D97-AF65-F5344CB8AC3E}">
        <p14:creationId xmlns:p14="http://schemas.microsoft.com/office/powerpoint/2010/main" val="2493619336"/>
      </p:ext>
    </p:extLst>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Mood’s Median Test?</a:t>
            </a:r>
          </a:p>
        </p:txBody>
      </p:sp>
      <p:sp>
        <p:nvSpPr>
          <p:cNvPr id="3" name="Content Placeholder 2"/>
          <p:cNvSpPr>
            <a:spLocks noGrp="1"/>
          </p:cNvSpPr>
          <p:nvPr>
            <p:ph idx="1"/>
          </p:nvPr>
        </p:nvSpPr>
        <p:spPr/>
        <p:txBody>
          <a:bodyPr>
            <a:normAutofit lnSpcReduction="10000"/>
          </a:bodyPr>
          <a:lstStyle/>
          <a:p>
            <a:r>
              <a:rPr lang="en-US" b="1" dirty="0"/>
              <a:t>Mood’s median test </a:t>
            </a:r>
            <a:r>
              <a:rPr lang="en-US" dirty="0"/>
              <a:t>is a statistical test to compare the medians of two or more populations. </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pPr lvl="1"/>
            <a:r>
              <a:rPr lang="en-US" dirty="0"/>
              <a:t>k is the number of groups of our interest and is equal to or greater than two.</a:t>
            </a:r>
          </a:p>
          <a:p>
            <a:endParaRPr lang="en-US" dirty="0"/>
          </a:p>
          <a:p>
            <a:r>
              <a:rPr lang="en-US" dirty="0"/>
              <a:t>Mood’s median is an alternative to Kruskal-Wallis.</a:t>
            </a:r>
          </a:p>
          <a:p>
            <a:endParaRPr lang="en-US" dirty="0"/>
          </a:p>
          <a:p>
            <a:r>
              <a:rPr lang="en-US" dirty="0"/>
              <a:t>It is the extension of one sample sign test.</a:t>
            </a:r>
          </a:p>
          <a:p>
            <a:endParaRPr lang="en-US" dirty="0"/>
          </a:p>
          <a:p>
            <a:r>
              <a:rPr lang="en-US" dirty="0"/>
              <a:t>For the data with outliers, Mood’s median test is more robust than the </a:t>
            </a:r>
            <a:r>
              <a:rPr lang="en-US" dirty="0" err="1"/>
              <a:t>Kruskal</a:t>
            </a:r>
            <a:r>
              <a:rPr lang="en-US" dirty="0"/>
              <a:t>-Wallis test.</a:t>
            </a:r>
          </a:p>
          <a:p>
            <a:endParaRPr lang="en-US" dirty="0"/>
          </a:p>
        </p:txBody>
      </p:sp>
      <p:sp>
        <p:nvSpPr>
          <p:cNvPr id="9" name="Date Placeholder 8">
            <a:extLst>
              <a:ext uri="{FF2B5EF4-FFF2-40B4-BE49-F238E27FC236}">
                <a16:creationId xmlns:a16="http://schemas.microsoft.com/office/drawing/2014/main" id="{11A93467-1623-4B42-97B5-80893C087DC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65D0E53-0323-4DD4-9CB7-E0FD856F17F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92CA5C0-689E-4325-B198-94EF63021FCE}"/>
              </a:ext>
            </a:extLst>
          </p:cNvPr>
          <p:cNvSpPr>
            <a:spLocks noGrp="1"/>
          </p:cNvSpPr>
          <p:nvPr>
            <p:ph type="sldNum" sz="quarter" idx="4"/>
          </p:nvPr>
        </p:nvSpPr>
        <p:spPr/>
        <p:txBody>
          <a:bodyPr/>
          <a:lstStyle/>
          <a:p>
            <a:fld id="{28B83BC3-069B-46AF-A4E6-C99928E1A4FA}" type="slidenum">
              <a:rPr lang="en-US" smtClean="0"/>
              <a:pPr/>
              <a:t>749</a:t>
            </a:fld>
            <a:endParaRPr lang="en-US" dirty="0"/>
          </a:p>
        </p:txBody>
      </p:sp>
    </p:spTree>
    <p:custDataLst>
      <p:tags r:id="rId1"/>
    </p:custDataLst>
    <p:extLst>
      <p:ext uri="{BB962C8B-B14F-4D97-AF65-F5344CB8AC3E}">
        <p14:creationId xmlns:p14="http://schemas.microsoft.com/office/powerpoint/2010/main" val="197673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Detailed Process Map</a:t>
            </a:r>
          </a:p>
        </p:txBody>
      </p:sp>
      <p:sp>
        <p:nvSpPr>
          <p:cNvPr id="8" name="Content Placeholder 2"/>
          <p:cNvSpPr>
            <a:spLocks noGrp="1"/>
          </p:cNvSpPr>
          <p:nvPr>
            <p:ph idx="1"/>
          </p:nvPr>
        </p:nvSpPr>
        <p:spPr>
          <a:xfrm>
            <a:off x="609600" y="1143000"/>
            <a:ext cx="3352800" cy="5486400"/>
          </a:xfrm>
        </p:spPr>
        <p:txBody>
          <a:bodyPr>
            <a:noAutofit/>
          </a:bodyPr>
          <a:lstStyle/>
          <a:p>
            <a:r>
              <a:rPr lang="en-US" sz="2000" dirty="0"/>
              <a:t>At right is our prime rib cooking example at </a:t>
            </a:r>
            <a:r>
              <a:rPr lang="en-US" sz="2000" b="1" dirty="0"/>
              <a:t>level 2 detail</a:t>
            </a:r>
            <a:r>
              <a:rPr lang="en-US" sz="2000" dirty="0"/>
              <a:t>.</a:t>
            </a:r>
          </a:p>
          <a:p>
            <a:pPr marL="114300" indent="0">
              <a:buNone/>
            </a:pPr>
            <a:endParaRPr lang="en-US" sz="2000" dirty="0"/>
          </a:p>
          <a:p>
            <a:r>
              <a:rPr lang="en-US" sz="2000" dirty="0"/>
              <a:t>This process map has a few more decision points and process steps.</a:t>
            </a:r>
          </a:p>
          <a:p>
            <a:pPr marL="114300" indent="0">
              <a:buNone/>
            </a:pPr>
            <a:endParaRPr lang="en-US" sz="2000" dirty="0"/>
          </a:p>
          <a:p>
            <a:r>
              <a:rPr lang="en-US" sz="2000" dirty="0"/>
              <a:t>You can see that going only one more level deep adds a fair amount of information to the process map.</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0" y="1179689"/>
            <a:ext cx="7048619" cy="4495800"/>
          </a:xfrm>
          <a:prstGeom prst="rect">
            <a:avLst/>
          </a:prstGeom>
        </p:spPr>
      </p:pic>
      <p:sp>
        <p:nvSpPr>
          <p:cNvPr id="6" name="Date Placeholder 5">
            <a:extLst>
              <a:ext uri="{FF2B5EF4-FFF2-40B4-BE49-F238E27FC236}">
                <a16:creationId xmlns:a16="http://schemas.microsoft.com/office/drawing/2014/main" id="{A16E8766-2432-4F88-BA6F-3C2A93BE708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652F8C5-685A-417D-A6DC-23837DA7D79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8577037-568A-4316-9AD0-C8CB8C4C1688}"/>
              </a:ext>
            </a:extLst>
          </p:cNvPr>
          <p:cNvSpPr>
            <a:spLocks noGrp="1"/>
          </p:cNvSpPr>
          <p:nvPr>
            <p:ph type="sldNum" sz="quarter" idx="4"/>
          </p:nvPr>
        </p:nvSpPr>
        <p:spPr/>
        <p:txBody>
          <a:bodyPr/>
          <a:lstStyle/>
          <a:p>
            <a:fld id="{28B83BC3-069B-46AF-A4E6-C99928E1A4FA}" type="slidenum">
              <a:rPr lang="en-US" smtClean="0"/>
              <a:pPr/>
              <a:t>75</a:t>
            </a:fld>
            <a:endParaRPr lang="en-US" dirty="0"/>
          </a:p>
        </p:txBody>
      </p:sp>
    </p:spTree>
    <p:custDataLst>
      <p:tags r:id="rId1"/>
    </p:custDataLst>
    <p:extLst>
      <p:ext uri="{BB962C8B-B14F-4D97-AF65-F5344CB8AC3E}">
        <p14:creationId xmlns:p14="http://schemas.microsoft.com/office/powerpoint/2010/main" val="756336555"/>
      </p:ext>
    </p:extLst>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Mood’s Median Test Assumptions</a:t>
            </a:r>
          </a:p>
        </p:txBody>
      </p:sp>
      <p:sp>
        <p:nvSpPr>
          <p:cNvPr id="3" name="Content Placeholder 2"/>
          <p:cNvSpPr>
            <a:spLocks noGrp="1"/>
          </p:cNvSpPr>
          <p:nvPr>
            <p:ph idx="1"/>
          </p:nvPr>
        </p:nvSpPr>
        <p:spPr/>
        <p:txBody>
          <a:bodyPr>
            <a:normAutofit lnSpcReduction="10000"/>
          </a:bodyPr>
          <a:lstStyle/>
          <a:p>
            <a:r>
              <a:rPr lang="en-US" dirty="0"/>
              <a:t>The sample data drawn from the populations of interest are unbiased and representative.</a:t>
            </a:r>
          </a:p>
          <a:p>
            <a:endParaRPr lang="en-US" dirty="0"/>
          </a:p>
          <a:p>
            <a:r>
              <a:rPr lang="en-US" dirty="0"/>
              <a:t>The data of k populations are continuous or ordinal when the spacing between adjacent values is not constant.</a:t>
            </a:r>
          </a:p>
          <a:p>
            <a:endParaRPr lang="en-US" dirty="0"/>
          </a:p>
          <a:p>
            <a:r>
              <a:rPr lang="en-US" dirty="0"/>
              <a:t>The k populations are independent to each other.</a:t>
            </a:r>
          </a:p>
          <a:p>
            <a:endParaRPr lang="en-US" dirty="0"/>
          </a:p>
          <a:p>
            <a:r>
              <a:rPr lang="en-US" dirty="0"/>
              <a:t>The distributions of k populations have the same shape.</a:t>
            </a:r>
          </a:p>
          <a:p>
            <a:endParaRPr lang="en-US" dirty="0"/>
          </a:p>
          <a:p>
            <a:r>
              <a:rPr lang="en-US" dirty="0"/>
              <a:t>Mood’s median test is robust for non-normally distributed populations.</a:t>
            </a:r>
          </a:p>
          <a:p>
            <a:endParaRPr lang="en-US" dirty="0"/>
          </a:p>
          <a:p>
            <a:r>
              <a:rPr lang="en-US" dirty="0"/>
              <a:t>Mood’s median test is robust for data with outliers.</a:t>
            </a:r>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202DC486-1E7A-4721-AF9E-41543AE3553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E9BA4B4-C00E-47CA-A893-C3051512AF9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FBAF8D3-03E9-4CE7-9017-34576302E7E9}"/>
              </a:ext>
            </a:extLst>
          </p:cNvPr>
          <p:cNvSpPr>
            <a:spLocks noGrp="1"/>
          </p:cNvSpPr>
          <p:nvPr>
            <p:ph type="sldNum" sz="quarter" idx="4"/>
          </p:nvPr>
        </p:nvSpPr>
        <p:spPr/>
        <p:txBody>
          <a:bodyPr/>
          <a:lstStyle/>
          <a:p>
            <a:fld id="{28B83BC3-069B-46AF-A4E6-C99928E1A4FA}" type="slidenum">
              <a:rPr lang="en-US" smtClean="0"/>
              <a:pPr/>
              <a:t>750</a:t>
            </a:fld>
            <a:endParaRPr lang="en-US" dirty="0"/>
          </a:p>
        </p:txBody>
      </p:sp>
    </p:spTree>
    <p:custDataLst>
      <p:tags r:id="rId1"/>
    </p:custDataLst>
    <p:extLst>
      <p:ext uri="{BB962C8B-B14F-4D97-AF65-F5344CB8AC3E}">
        <p14:creationId xmlns:p14="http://schemas.microsoft.com/office/powerpoint/2010/main" val="538115755"/>
      </p:ext>
    </p:extLst>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1: Group the k samples from k populations (sample i is from population i) into one single data set and get the median of this combined data set.</a:t>
            </a:r>
          </a:p>
          <a:p>
            <a:endParaRPr lang="en-US" dirty="0"/>
          </a:p>
          <a:p>
            <a:r>
              <a:rPr lang="en-US" dirty="0"/>
              <a:t>Step 2: Separate the data in each sample into two groups. One consists of all the observations with values higher than the grand median and the other consists of all the observations with values lower than the grand median.</a:t>
            </a:r>
          </a:p>
        </p:txBody>
      </p:sp>
      <p:sp>
        <p:nvSpPr>
          <p:cNvPr id="9" name="Date Placeholder 8">
            <a:extLst>
              <a:ext uri="{FF2B5EF4-FFF2-40B4-BE49-F238E27FC236}">
                <a16:creationId xmlns:a16="http://schemas.microsoft.com/office/drawing/2014/main" id="{B2C09708-3D85-40DF-92FF-E50B02DA0A8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5A5596E-8BB1-4CF4-B88E-2FDEA9FB6ED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D3C62EF-C64D-4DFB-9703-25D87650A0FC}"/>
              </a:ext>
            </a:extLst>
          </p:cNvPr>
          <p:cNvSpPr>
            <a:spLocks noGrp="1"/>
          </p:cNvSpPr>
          <p:nvPr>
            <p:ph type="sldNum" sz="quarter" idx="4"/>
          </p:nvPr>
        </p:nvSpPr>
        <p:spPr/>
        <p:txBody>
          <a:bodyPr/>
          <a:lstStyle/>
          <a:p>
            <a:fld id="{28B83BC3-069B-46AF-A4E6-C99928E1A4FA}" type="slidenum">
              <a:rPr lang="en-US" smtClean="0"/>
              <a:pPr/>
              <a:t>751</a:t>
            </a:fld>
            <a:endParaRPr lang="en-US" dirty="0"/>
          </a:p>
        </p:txBody>
      </p:sp>
    </p:spTree>
    <p:custDataLst>
      <p:tags r:id="rId1"/>
    </p:custDataLst>
    <p:extLst>
      <p:ext uri="{BB962C8B-B14F-4D97-AF65-F5344CB8AC3E}">
        <p14:creationId xmlns:p14="http://schemas.microsoft.com/office/powerpoint/2010/main" val="444359240"/>
      </p:ext>
    </p:extLst>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Mood’s Median Test Works</a:t>
            </a:r>
          </a:p>
        </p:txBody>
      </p:sp>
      <p:sp>
        <p:nvSpPr>
          <p:cNvPr id="3" name="Content Placeholder 2"/>
          <p:cNvSpPr>
            <a:spLocks noGrp="1"/>
          </p:cNvSpPr>
          <p:nvPr>
            <p:ph idx="1"/>
          </p:nvPr>
        </p:nvSpPr>
        <p:spPr/>
        <p:txBody>
          <a:bodyPr>
            <a:normAutofit/>
          </a:bodyPr>
          <a:lstStyle/>
          <a:p>
            <a:r>
              <a:rPr lang="en-US" dirty="0"/>
              <a:t>Step 3: Run a Pearson’s chi-square test to determine whether to reject the null hypothesis.</a:t>
            </a:r>
          </a:p>
          <a:p>
            <a:pPr lvl="1"/>
            <a:r>
              <a:rPr lang="en-US" dirty="0"/>
              <a:t>Null Hypothesis (H</a:t>
            </a:r>
            <a:r>
              <a:rPr lang="en-US" baseline="-25000" dirty="0"/>
              <a:t>0</a:t>
            </a:r>
            <a:r>
              <a:rPr lang="en-US" dirty="0"/>
              <a:t>): </a:t>
            </a:r>
            <a:r>
              <a:rPr lang="el-GR" dirty="0"/>
              <a:t>η</a:t>
            </a:r>
            <a:r>
              <a:rPr lang="en-US" baseline="-25000" dirty="0"/>
              <a:t>1</a:t>
            </a:r>
            <a:r>
              <a:rPr lang="en-US" dirty="0"/>
              <a:t> = … = </a:t>
            </a:r>
            <a:r>
              <a:rPr lang="el-GR" dirty="0"/>
              <a:t>η</a:t>
            </a:r>
            <a:r>
              <a:rPr lang="en-US" baseline="-25000" dirty="0"/>
              <a:t>k</a:t>
            </a:r>
          </a:p>
          <a:p>
            <a:pPr lvl="1"/>
            <a:r>
              <a:rPr lang="en-US" dirty="0"/>
              <a:t>Alternative Hypothesis (H</a:t>
            </a:r>
            <a:r>
              <a:rPr lang="en-US" baseline="-25000" dirty="0"/>
              <a:t>a</a:t>
            </a:r>
            <a:r>
              <a:rPr lang="en-US" dirty="0"/>
              <a:t>): at least one of the medians is different from the others.</a:t>
            </a:r>
          </a:p>
          <a:p>
            <a:endParaRPr lang="en-US" dirty="0"/>
          </a:p>
          <a:p>
            <a:r>
              <a:rPr lang="en-US" dirty="0"/>
              <a:t>If 	    is greater than         , we reject the null hypothesis and claim that at least one median is different from the others.</a:t>
            </a:r>
          </a:p>
          <a:p>
            <a:r>
              <a:rPr lang="en-US" dirty="0"/>
              <a:t>If 	    is smaller than         , we fail to reject the null hypothesis and claim that the medians of k populations are not statistically different.</a:t>
            </a:r>
          </a:p>
          <a:p>
            <a:endParaRPr lang="en-US" dirty="0"/>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2036883261"/>
              </p:ext>
            </p:extLst>
          </p:nvPr>
        </p:nvGraphicFramePr>
        <p:xfrm>
          <a:off x="1296988" y="4222750"/>
          <a:ext cx="603250" cy="501650"/>
        </p:xfrm>
        <a:graphic>
          <a:graphicData uri="http://schemas.openxmlformats.org/presentationml/2006/ole">
            <mc:AlternateContent xmlns:mc="http://schemas.openxmlformats.org/markup-compatibility/2006">
              <mc:Choice xmlns:v="urn:schemas-microsoft-com:vml" Requires="v">
                <p:oleObj name="Equation" r:id="rId4" imgW="291973" imgH="241195" progId="Equation.3">
                  <p:embed/>
                </p:oleObj>
              </mc:Choice>
              <mc:Fallback>
                <p:oleObj name="Equation" r:id="rId4" imgW="291973" imgH="241195"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6988" y="4222750"/>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5" name="Object 3"/>
          <p:cNvGraphicFramePr>
            <a:graphicFrameLocks noChangeAspect="1"/>
          </p:cNvGraphicFramePr>
          <p:nvPr>
            <p:extLst>
              <p:ext uri="{D42A27DB-BD31-4B8C-83A1-F6EECF244321}">
                <p14:modId xmlns:p14="http://schemas.microsoft.com/office/powerpoint/2010/main" val="4036260543"/>
              </p:ext>
            </p:extLst>
          </p:nvPr>
        </p:nvGraphicFramePr>
        <p:xfrm>
          <a:off x="4000500" y="4222750"/>
          <a:ext cx="577850" cy="501650"/>
        </p:xfrm>
        <a:graphic>
          <a:graphicData uri="http://schemas.openxmlformats.org/presentationml/2006/ole">
            <mc:AlternateContent xmlns:mc="http://schemas.openxmlformats.org/markup-compatibility/2006">
              <mc:Choice xmlns:v="urn:schemas-microsoft-com:vml" Requires="v">
                <p:oleObj name="Equation" r:id="rId6" imgW="279279" imgH="241195" progId="Equation.3">
                  <p:embed/>
                </p:oleObj>
              </mc:Choice>
              <mc:Fallback>
                <p:oleObj name="Equation" r:id="rId6" imgW="279279" imgH="241195" progId="Equation.3">
                  <p:embed/>
                  <p:pic>
                    <p:nvPicPr>
                      <p:cNvPr id="36147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00500" y="4222750"/>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6" name="Object 4"/>
          <p:cNvGraphicFramePr>
            <a:graphicFrameLocks noChangeAspect="1"/>
          </p:cNvGraphicFramePr>
          <p:nvPr>
            <p:extLst>
              <p:ext uri="{D42A27DB-BD31-4B8C-83A1-F6EECF244321}">
                <p14:modId xmlns:p14="http://schemas.microsoft.com/office/powerpoint/2010/main" val="1226502725"/>
              </p:ext>
            </p:extLst>
          </p:nvPr>
        </p:nvGraphicFramePr>
        <p:xfrm>
          <a:off x="1296988" y="3479987"/>
          <a:ext cx="603250" cy="501650"/>
        </p:xfrm>
        <a:graphic>
          <a:graphicData uri="http://schemas.openxmlformats.org/presentationml/2006/ole">
            <mc:AlternateContent xmlns:mc="http://schemas.openxmlformats.org/markup-compatibility/2006">
              <mc:Choice xmlns:v="urn:schemas-microsoft-com:vml" Requires="v">
                <p:oleObj name="Equation" r:id="rId8" imgW="291973" imgH="241195" progId="Equation.3">
                  <p:embed/>
                </p:oleObj>
              </mc:Choice>
              <mc:Fallback>
                <p:oleObj name="Equation" r:id="rId8" imgW="291973" imgH="241195" progId="Equation.3">
                  <p:embed/>
                  <p:pic>
                    <p:nvPicPr>
                      <p:cNvPr id="36147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6988" y="3479987"/>
                        <a:ext cx="6032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1477" name="Object 5"/>
          <p:cNvGraphicFramePr>
            <a:graphicFrameLocks noChangeAspect="1"/>
          </p:cNvGraphicFramePr>
          <p:nvPr>
            <p:extLst>
              <p:ext uri="{D42A27DB-BD31-4B8C-83A1-F6EECF244321}">
                <p14:modId xmlns:p14="http://schemas.microsoft.com/office/powerpoint/2010/main" val="1444950648"/>
              </p:ext>
            </p:extLst>
          </p:nvPr>
        </p:nvGraphicFramePr>
        <p:xfrm>
          <a:off x="4000500" y="3479987"/>
          <a:ext cx="577850" cy="501650"/>
        </p:xfrm>
        <a:graphic>
          <a:graphicData uri="http://schemas.openxmlformats.org/presentationml/2006/ole">
            <mc:AlternateContent xmlns:mc="http://schemas.openxmlformats.org/markup-compatibility/2006">
              <mc:Choice xmlns:v="urn:schemas-microsoft-com:vml" Requires="v">
                <p:oleObj name="Equation" r:id="rId10" imgW="279279" imgH="241195" progId="Equation.3">
                  <p:embed/>
                </p:oleObj>
              </mc:Choice>
              <mc:Fallback>
                <p:oleObj name="Equation" r:id="rId10" imgW="279279" imgH="241195" progId="Equation.3">
                  <p:embed/>
                  <p:pic>
                    <p:nvPicPr>
                      <p:cNvPr id="36147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00500" y="3479987"/>
                        <a:ext cx="577850" cy="501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61867BBA-341B-4CDF-9655-F27C4B4554C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253708A-E02A-48BA-AC80-08109C004F8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7AFAD45-D58D-4E87-A0EA-1CE690A1B3B8}"/>
              </a:ext>
            </a:extLst>
          </p:cNvPr>
          <p:cNvSpPr>
            <a:spLocks noGrp="1"/>
          </p:cNvSpPr>
          <p:nvPr>
            <p:ph type="sldNum" sz="quarter" idx="4"/>
          </p:nvPr>
        </p:nvSpPr>
        <p:spPr/>
        <p:txBody>
          <a:bodyPr/>
          <a:lstStyle/>
          <a:p>
            <a:fld id="{28B83BC3-069B-46AF-A4E6-C99928E1A4FA}" type="slidenum">
              <a:rPr lang="en-US" smtClean="0"/>
              <a:pPr/>
              <a:t>752</a:t>
            </a:fld>
            <a:endParaRPr lang="en-US" dirty="0"/>
          </a:p>
        </p:txBody>
      </p:sp>
    </p:spTree>
    <p:custDataLst>
      <p:tags r:id="rId1"/>
    </p:custDataLst>
    <p:extLst>
      <p:ext uri="{BB962C8B-B14F-4D97-AF65-F5344CB8AC3E}">
        <p14:creationId xmlns:p14="http://schemas.microsoft.com/office/powerpoint/2010/main" val="2124589610"/>
      </p:ext>
    </p:extLst>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customer satisfaction among three types of customers using a nonparametric (i.e., distribution-free) hypothesis test: Mood’s median test.</a:t>
            </a:r>
          </a:p>
          <a:p>
            <a:pPr lvl="1"/>
            <a:r>
              <a:rPr lang="en-US" dirty="0"/>
              <a:t>Data File: “Median Test”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customer type has different overall satisfaction from the others.</a:t>
            </a:r>
          </a:p>
          <a:p>
            <a:endParaRPr lang="en-US" dirty="0"/>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0" y="2819400"/>
            <a:ext cx="5562600" cy="218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a:extLst>
              <a:ext uri="{FF2B5EF4-FFF2-40B4-BE49-F238E27FC236}">
                <a16:creationId xmlns:a16="http://schemas.microsoft.com/office/drawing/2014/main" id="{9FF5DE5E-8E9E-4BAA-BA5C-75E0D93E269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F9EC5E7-8416-4E57-99B4-762A5987AD8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B0157CD-9A79-4ACB-BF1C-DC0F6850FA17}"/>
              </a:ext>
            </a:extLst>
          </p:cNvPr>
          <p:cNvSpPr>
            <a:spLocks noGrp="1"/>
          </p:cNvSpPr>
          <p:nvPr>
            <p:ph type="sldNum" sz="quarter" idx="4"/>
          </p:nvPr>
        </p:nvSpPr>
        <p:spPr/>
        <p:txBody>
          <a:bodyPr/>
          <a:lstStyle/>
          <a:p>
            <a:fld id="{28B83BC3-069B-46AF-A4E6-C99928E1A4FA}" type="slidenum">
              <a:rPr lang="en-US" smtClean="0"/>
              <a:pPr/>
              <a:t>753</a:t>
            </a:fld>
            <a:endParaRPr lang="en-US" dirty="0"/>
          </a:p>
        </p:txBody>
      </p:sp>
    </p:spTree>
    <p:custDataLst>
      <p:tags r:id="rId1"/>
    </p:custDataLst>
    <p:extLst>
      <p:ext uri="{BB962C8B-B14F-4D97-AF65-F5344CB8AC3E}">
        <p14:creationId xmlns:p14="http://schemas.microsoft.com/office/powerpoint/2010/main" val="3485634762"/>
      </p:ext>
    </p:extLst>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Steps to run a Mood’s median test in Minitab</a:t>
            </a:r>
          </a:p>
          <a:p>
            <a:pPr marL="1234440" lvl="2" indent="-457200">
              <a:buFont typeface="+mj-lt"/>
              <a:buAutoNum type="arabicParenR"/>
            </a:pPr>
            <a:r>
              <a:rPr lang="en-US" dirty="0"/>
              <a:t>Click Stat → Nonparametrics → Mood’s Median Test.</a:t>
            </a:r>
          </a:p>
          <a:p>
            <a:pPr marL="1234440" lvl="2" indent="-457200">
              <a:buFont typeface="+mj-lt"/>
              <a:buAutoNum type="arabicParenR"/>
            </a:pPr>
            <a:r>
              <a:rPr lang="en-US" dirty="0"/>
              <a:t>A new window named “Mood’s Median Test” pops up.</a:t>
            </a:r>
          </a:p>
          <a:p>
            <a:pPr marL="1234440" lvl="2" indent="-457200">
              <a:buFont typeface="+mj-lt"/>
              <a:buAutoNum type="arabicParenR"/>
            </a:pPr>
            <a:r>
              <a:rPr lang="en-US" dirty="0"/>
              <a:t>Select “Overall Satisfaction” as the “Response.”</a:t>
            </a:r>
          </a:p>
          <a:p>
            <a:pPr marL="1234440" lvl="2" indent="-457200">
              <a:buFont typeface="+mj-lt"/>
              <a:buAutoNum type="arabicParenR"/>
            </a:pPr>
            <a:r>
              <a:rPr lang="en-US" dirty="0"/>
              <a:t>Select “Customer Type” as the “Factor.”</a:t>
            </a:r>
          </a:p>
          <a:p>
            <a:pPr marL="1234440" lvl="2" indent="-457200">
              <a:buFont typeface="+mj-lt"/>
              <a:buAutoNum type="arabicParenR"/>
            </a:pPr>
            <a:r>
              <a:rPr lang="en-US" dirty="0"/>
              <a:t>Click “OK.”</a:t>
            </a:r>
          </a:p>
          <a:p>
            <a:pPr marL="1234440" lvl="2" indent="-457200">
              <a:buFont typeface="+mj-lt"/>
              <a:buAutoNum type="arabicParenR"/>
            </a:pPr>
            <a:r>
              <a:rPr lang="en-US" dirty="0"/>
              <a:t>The Mood’s median test results appear in the session window.</a:t>
            </a:r>
          </a:p>
          <a:p>
            <a:pPr lvl="1"/>
            <a:endParaRPr lang="en-US" dirty="0"/>
          </a:p>
          <a:p>
            <a:endParaRPr lang="en-US" dirty="0"/>
          </a:p>
        </p:txBody>
      </p:sp>
      <p:sp>
        <p:nvSpPr>
          <p:cNvPr id="9" name="Date Placeholder 8">
            <a:extLst>
              <a:ext uri="{FF2B5EF4-FFF2-40B4-BE49-F238E27FC236}">
                <a16:creationId xmlns:a16="http://schemas.microsoft.com/office/drawing/2014/main" id="{48583B1F-860A-425A-8854-1C8DEC4AFBF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A1FFE3A-0CF4-477D-9472-7E86D706CB4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7D572F2-706B-444E-BAD1-1CC01BD3BB47}"/>
              </a:ext>
            </a:extLst>
          </p:cNvPr>
          <p:cNvSpPr>
            <a:spLocks noGrp="1"/>
          </p:cNvSpPr>
          <p:nvPr>
            <p:ph type="sldNum" sz="quarter" idx="4"/>
          </p:nvPr>
        </p:nvSpPr>
        <p:spPr/>
        <p:txBody>
          <a:bodyPr/>
          <a:lstStyle/>
          <a:p>
            <a:fld id="{28B83BC3-069B-46AF-A4E6-C99928E1A4FA}" type="slidenum">
              <a:rPr lang="en-US" smtClean="0"/>
              <a:pPr/>
              <a:t>754</a:t>
            </a:fld>
            <a:endParaRPr lang="en-US" dirty="0"/>
          </a:p>
        </p:txBody>
      </p:sp>
    </p:spTree>
    <p:custDataLst>
      <p:tags r:id="rId1"/>
    </p:custDataLst>
    <p:extLst>
      <p:ext uri="{BB962C8B-B14F-4D97-AF65-F5344CB8AC3E}">
        <p14:creationId xmlns:p14="http://schemas.microsoft.com/office/powerpoint/2010/main" val="2407839199"/>
      </p:ext>
    </p:extLst>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pic>
        <p:nvPicPr>
          <p:cNvPr id="3" name="Picture 2"/>
          <p:cNvPicPr>
            <a:picLocks noChangeAspect="1"/>
          </p:cNvPicPr>
          <p:nvPr/>
        </p:nvPicPr>
        <p:blipFill>
          <a:blip r:embed="rId4"/>
          <a:stretch>
            <a:fillRect/>
          </a:stretch>
        </p:blipFill>
        <p:spPr>
          <a:xfrm>
            <a:off x="2861802" y="1060638"/>
            <a:ext cx="5655595" cy="5655595"/>
          </a:xfrm>
          <a:prstGeom prst="rect">
            <a:avLst/>
          </a:prstGeom>
        </p:spPr>
      </p:pic>
      <p:sp>
        <p:nvSpPr>
          <p:cNvPr id="9" name="Date Placeholder 8">
            <a:extLst>
              <a:ext uri="{FF2B5EF4-FFF2-40B4-BE49-F238E27FC236}">
                <a16:creationId xmlns:a16="http://schemas.microsoft.com/office/drawing/2014/main" id="{80D4234A-5D54-4A61-BF65-E024EFB3B78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2BFEFF4-5BA5-4235-8146-9EC090461D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4B46015-0833-4BE8-BEA9-4BBB711BA95E}"/>
              </a:ext>
            </a:extLst>
          </p:cNvPr>
          <p:cNvSpPr>
            <a:spLocks noGrp="1"/>
          </p:cNvSpPr>
          <p:nvPr>
            <p:ph type="sldNum" sz="quarter" idx="4"/>
          </p:nvPr>
        </p:nvSpPr>
        <p:spPr/>
        <p:txBody>
          <a:bodyPr/>
          <a:lstStyle/>
          <a:p>
            <a:fld id="{28B83BC3-069B-46AF-A4E6-C99928E1A4FA}" type="slidenum">
              <a:rPr lang="en-US" smtClean="0"/>
              <a:pPr/>
              <a:t>755</a:t>
            </a:fld>
            <a:endParaRPr lang="en-US" dirty="0"/>
          </a:p>
        </p:txBody>
      </p:sp>
    </p:spTree>
    <p:custDataLst>
      <p:tags r:id="rId1"/>
    </p:custDataLst>
    <p:extLst>
      <p:ext uri="{BB962C8B-B14F-4D97-AF65-F5344CB8AC3E}">
        <p14:creationId xmlns:p14="http://schemas.microsoft.com/office/powerpoint/2010/main" val="3275676318"/>
      </p:ext>
    </p:extLst>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Mood’s Median Test</a:t>
            </a:r>
          </a:p>
        </p:txBody>
      </p:sp>
      <p:sp>
        <p:nvSpPr>
          <p:cNvPr id="3" name="Content Placeholder 2"/>
          <p:cNvSpPr>
            <a:spLocks noGrp="1"/>
          </p:cNvSpPr>
          <p:nvPr>
            <p:ph idx="1"/>
          </p:nvPr>
        </p:nvSpPr>
        <p:spPr/>
        <p:txBody>
          <a:bodyPr>
            <a:normAutofit/>
          </a:bodyPr>
          <a:lstStyle/>
          <a:p>
            <a:r>
              <a:rPr lang="en-US" dirty="0"/>
              <a:t>The p-value of the test is lower than alpha level (0.05), and we reject the null hypothesis and conclude that at least the overall satisfaction median of one customer type is statistically different from the others.</a:t>
            </a:r>
          </a:p>
          <a:p>
            <a:endParaRPr lang="en-US" sz="2000" dirty="0"/>
          </a:p>
          <a:p>
            <a:endParaRPr lang="en-US" sz="2000" dirty="0"/>
          </a:p>
        </p:txBody>
      </p:sp>
      <p:pic>
        <p:nvPicPr>
          <p:cNvPr id="12" name="Median Test MTB_0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193" y="2394099"/>
            <a:ext cx="7564813" cy="4114800"/>
          </a:xfrm>
          <a:prstGeom prst="rect">
            <a:avLst/>
          </a:prstGeom>
        </p:spPr>
      </p:pic>
      <p:sp>
        <p:nvSpPr>
          <p:cNvPr id="9" name="Date Placeholder 8">
            <a:extLst>
              <a:ext uri="{FF2B5EF4-FFF2-40B4-BE49-F238E27FC236}">
                <a16:creationId xmlns:a16="http://schemas.microsoft.com/office/drawing/2014/main" id="{FFA57A27-DDDD-434F-8836-EB79505991B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67F501D-F8DB-4B82-8372-B5F9DD8232B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8817B9A-D357-4FC9-8813-2F6304F028E9}"/>
              </a:ext>
            </a:extLst>
          </p:cNvPr>
          <p:cNvSpPr>
            <a:spLocks noGrp="1"/>
          </p:cNvSpPr>
          <p:nvPr>
            <p:ph type="sldNum" sz="quarter" idx="4"/>
          </p:nvPr>
        </p:nvSpPr>
        <p:spPr/>
        <p:txBody>
          <a:bodyPr/>
          <a:lstStyle/>
          <a:p>
            <a:fld id="{28B83BC3-069B-46AF-A4E6-C99928E1A4FA}" type="slidenum">
              <a:rPr lang="en-US" smtClean="0"/>
              <a:pPr/>
              <a:t>756</a:t>
            </a:fld>
            <a:endParaRPr lang="en-US" dirty="0"/>
          </a:p>
        </p:txBody>
      </p:sp>
    </p:spTree>
    <p:custDataLst>
      <p:tags r:id="rId1"/>
    </p:custDataLst>
    <p:extLst>
      <p:ext uri="{BB962C8B-B14F-4D97-AF65-F5344CB8AC3E}">
        <p14:creationId xmlns:p14="http://schemas.microsoft.com/office/powerpoint/2010/main" val="3395808237"/>
      </p:ext>
    </p:extLst>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3.5.4 Friedman</a:t>
            </a:r>
          </a:p>
        </p:txBody>
      </p:sp>
      <p:sp>
        <p:nvSpPr>
          <p:cNvPr id="8" name="Date Placeholder 7">
            <a:extLst>
              <a:ext uri="{FF2B5EF4-FFF2-40B4-BE49-F238E27FC236}">
                <a16:creationId xmlns:a16="http://schemas.microsoft.com/office/drawing/2014/main" id="{7976CDED-A97B-48C8-9302-1D015CD1EAC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CD96A4E2-5CFB-4A73-8F28-C1970855042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5AE294B-E30B-43BE-8ECF-429A0C669197}"/>
              </a:ext>
            </a:extLst>
          </p:cNvPr>
          <p:cNvSpPr>
            <a:spLocks noGrp="1"/>
          </p:cNvSpPr>
          <p:nvPr>
            <p:ph type="sldNum" sz="quarter" idx="4"/>
          </p:nvPr>
        </p:nvSpPr>
        <p:spPr/>
        <p:txBody>
          <a:bodyPr/>
          <a:lstStyle/>
          <a:p>
            <a:fld id="{28B83BC3-069B-46AF-A4E6-C99928E1A4FA}" type="slidenum">
              <a:rPr lang="en-US" smtClean="0"/>
              <a:pPr/>
              <a:t>757</a:t>
            </a:fld>
            <a:endParaRPr lang="en-US" dirty="0"/>
          </a:p>
        </p:txBody>
      </p:sp>
    </p:spTree>
    <p:custDataLst>
      <p:tags r:id="rId1"/>
    </p:custDataLst>
    <p:extLst>
      <p:ext uri="{BB962C8B-B14F-4D97-AF65-F5344CB8AC3E}">
        <p14:creationId xmlns:p14="http://schemas.microsoft.com/office/powerpoint/2010/main" val="489837646"/>
      </p:ext>
    </p:extLst>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Friedman Test?</a:t>
            </a:r>
          </a:p>
        </p:txBody>
      </p:sp>
      <p:sp>
        <p:nvSpPr>
          <p:cNvPr id="3" name="Content Placeholder 2"/>
          <p:cNvSpPr>
            <a:spLocks noGrp="1"/>
          </p:cNvSpPr>
          <p:nvPr>
            <p:ph idx="1"/>
          </p:nvPr>
        </p:nvSpPr>
        <p:spPr/>
        <p:txBody>
          <a:bodyPr>
            <a:normAutofit/>
          </a:bodyPr>
          <a:lstStyle/>
          <a:p>
            <a:r>
              <a:rPr lang="en-US" dirty="0"/>
              <a:t>The</a:t>
            </a:r>
            <a:r>
              <a:rPr lang="en-US" b="1" dirty="0"/>
              <a:t> Friedman test </a:t>
            </a:r>
            <a:r>
              <a:rPr lang="en-US" dirty="0"/>
              <a:t>is a hypothesis test used to detect the differences in the medians of various groups across multiple attempts.</a:t>
            </a:r>
          </a:p>
          <a:p>
            <a:pPr lvl="1"/>
            <a:r>
              <a:rPr lang="en-US" dirty="0"/>
              <a:t>Null Hypothesis (H</a:t>
            </a:r>
            <a:r>
              <a:rPr lang="en-US" baseline="-25000" dirty="0"/>
              <a:t>0</a:t>
            </a:r>
            <a:r>
              <a:rPr lang="en-US" dirty="0"/>
              <a:t>): The treatments have identical effects (i.e., </a:t>
            </a:r>
            <a:r>
              <a:rPr lang="el-GR" dirty="0"/>
              <a:t>η</a:t>
            </a:r>
            <a:r>
              <a:rPr lang="en-US" baseline="-25000" dirty="0"/>
              <a:t>1</a:t>
            </a:r>
            <a:r>
              <a:rPr lang="en-US" dirty="0"/>
              <a:t> = … = </a:t>
            </a:r>
            <a:r>
              <a:rPr lang="el-GR" dirty="0"/>
              <a:t>η</a:t>
            </a:r>
            <a:r>
              <a:rPr lang="en-US" baseline="-25000" dirty="0"/>
              <a:t>k</a:t>
            </a:r>
            <a:r>
              <a:rPr lang="en-US" dirty="0"/>
              <a:t>).</a:t>
            </a:r>
          </a:p>
          <a:p>
            <a:pPr lvl="1"/>
            <a:r>
              <a:rPr lang="en-US" dirty="0"/>
              <a:t>Alternative Hypothesis (H</a:t>
            </a:r>
            <a:r>
              <a:rPr lang="en-US" baseline="-25000" dirty="0"/>
              <a:t>a</a:t>
            </a:r>
            <a:r>
              <a:rPr lang="en-US" dirty="0"/>
              <a:t>): At least one of the treatments has different effects from the others (i.e., at least one of the medians is statistically different from others).</a:t>
            </a:r>
          </a:p>
          <a:p>
            <a:endParaRPr lang="en-US" dirty="0"/>
          </a:p>
          <a:p>
            <a:r>
              <a:rPr lang="en-US" dirty="0"/>
              <a:t>It is used as an alternative of the parametric repeated measures ANOVA when the assumption of normality or variance equality is not met. </a:t>
            </a:r>
          </a:p>
          <a:p>
            <a:endParaRPr lang="en-US" dirty="0"/>
          </a:p>
        </p:txBody>
      </p:sp>
      <p:sp>
        <p:nvSpPr>
          <p:cNvPr id="9" name="Date Placeholder 8">
            <a:extLst>
              <a:ext uri="{FF2B5EF4-FFF2-40B4-BE49-F238E27FC236}">
                <a16:creationId xmlns:a16="http://schemas.microsoft.com/office/drawing/2014/main" id="{DFB54D3F-6DA4-42D2-A24C-6E10E22026A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7D561DD-61EE-40F0-A988-8C9D4CAE201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71F7FC7-B34E-4CA9-927D-A7754BDA94DD}"/>
              </a:ext>
            </a:extLst>
          </p:cNvPr>
          <p:cNvSpPr>
            <a:spLocks noGrp="1"/>
          </p:cNvSpPr>
          <p:nvPr>
            <p:ph type="sldNum" sz="quarter" idx="4"/>
          </p:nvPr>
        </p:nvSpPr>
        <p:spPr/>
        <p:txBody>
          <a:bodyPr/>
          <a:lstStyle/>
          <a:p>
            <a:fld id="{28B83BC3-069B-46AF-A4E6-C99928E1A4FA}" type="slidenum">
              <a:rPr lang="en-US" smtClean="0"/>
              <a:pPr/>
              <a:t>758</a:t>
            </a:fld>
            <a:endParaRPr lang="en-US" dirty="0"/>
          </a:p>
        </p:txBody>
      </p:sp>
    </p:spTree>
    <p:custDataLst>
      <p:tags r:id="rId1"/>
    </p:custDataLst>
    <p:extLst>
      <p:ext uri="{BB962C8B-B14F-4D97-AF65-F5344CB8AC3E}">
        <p14:creationId xmlns:p14="http://schemas.microsoft.com/office/powerpoint/2010/main" val="1116073701"/>
      </p:ext>
    </p:extLst>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 data are continuous or ordinal when the spacing between adjacent values is not constant.</a:t>
            </a:r>
          </a:p>
          <a:p>
            <a:endParaRPr lang="en-US" dirty="0"/>
          </a:p>
          <a:p>
            <a:r>
              <a:rPr lang="en-US" dirty="0"/>
              <a:t>Results in one block are independent of the results in another.</a:t>
            </a:r>
          </a:p>
          <a:p>
            <a:endParaRPr lang="en-US" dirty="0"/>
          </a:p>
          <a:p>
            <a:r>
              <a:rPr lang="en-US" dirty="0"/>
              <a:t>The Friedman test is robust for the non-normally distributed population.</a:t>
            </a:r>
          </a:p>
          <a:p>
            <a:endParaRPr lang="en-US" dirty="0"/>
          </a:p>
          <a:p>
            <a:r>
              <a:rPr lang="en-US" dirty="0"/>
              <a:t>The Friedman test is robust for populations with unequal variances.</a:t>
            </a:r>
          </a:p>
          <a:p>
            <a:endParaRPr lang="en-US" dirty="0"/>
          </a:p>
        </p:txBody>
      </p:sp>
      <p:sp>
        <p:nvSpPr>
          <p:cNvPr id="9" name="Date Placeholder 8">
            <a:extLst>
              <a:ext uri="{FF2B5EF4-FFF2-40B4-BE49-F238E27FC236}">
                <a16:creationId xmlns:a16="http://schemas.microsoft.com/office/drawing/2014/main" id="{F4E2DF82-0F9B-4B48-B5A5-66BAED2494E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DDA9968-8AAE-422C-83D5-7B0142A58F5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6104413-7019-469A-8632-9550BE5CE07F}"/>
              </a:ext>
            </a:extLst>
          </p:cNvPr>
          <p:cNvSpPr>
            <a:spLocks noGrp="1"/>
          </p:cNvSpPr>
          <p:nvPr>
            <p:ph type="sldNum" sz="quarter" idx="4"/>
          </p:nvPr>
        </p:nvSpPr>
        <p:spPr/>
        <p:txBody>
          <a:bodyPr/>
          <a:lstStyle/>
          <a:p>
            <a:fld id="{28B83BC3-069B-46AF-A4E6-C99928E1A4FA}" type="slidenum">
              <a:rPr lang="en-US" smtClean="0"/>
              <a:pPr/>
              <a:t>759</a:t>
            </a:fld>
            <a:endParaRPr lang="en-US" dirty="0"/>
          </a:p>
        </p:txBody>
      </p:sp>
    </p:spTree>
    <p:custDataLst>
      <p:tags r:id="rId1"/>
    </p:custDataLst>
    <p:extLst>
      <p:ext uri="{BB962C8B-B14F-4D97-AF65-F5344CB8AC3E}">
        <p14:creationId xmlns:p14="http://schemas.microsoft.com/office/powerpoint/2010/main" val="2971408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Functional Process Map</a:t>
            </a:r>
          </a:p>
        </p:txBody>
      </p:sp>
      <p:sp>
        <p:nvSpPr>
          <p:cNvPr id="8" name="Content Placeholder 7"/>
          <p:cNvSpPr>
            <a:spLocks noGrp="1"/>
          </p:cNvSpPr>
          <p:nvPr>
            <p:ph idx="1"/>
          </p:nvPr>
        </p:nvSpPr>
        <p:spPr/>
        <p:txBody>
          <a:bodyPr>
            <a:normAutofit/>
          </a:bodyPr>
          <a:lstStyle/>
          <a:p>
            <a:r>
              <a:rPr lang="en-US" sz="2000" dirty="0"/>
              <a:t>The functional map adds dimension to the high-level or detailed map. </a:t>
            </a:r>
          </a:p>
          <a:p>
            <a:r>
              <a:rPr lang="en-US" sz="2000" dirty="0"/>
              <a:t>The dimension added is identifying which function or job performs the step or makes the decision.</a:t>
            </a:r>
          </a:p>
          <a:p>
            <a:r>
              <a:rPr lang="en-US" sz="2000" dirty="0"/>
              <a:t>Below is a generic example of a functional map. Note that functions are identified in horizontal lanes and each process step is placed in the appropriate lane based on which function performs the step.</a:t>
            </a:r>
          </a:p>
          <a:p>
            <a:pPr marL="114300" indent="0">
              <a:buNone/>
            </a:pPr>
            <a:endParaRPr lang="en-US" sz="2000" dirty="0"/>
          </a:p>
        </p:txBody>
      </p:sp>
      <p:pic>
        <p:nvPicPr>
          <p:cNvPr id="23554" name="Picture 2" descr="C:\Users\Michael\Documents\Six Sigma Digest\image-files\functional-pmap.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09619" y="3331188"/>
            <a:ext cx="4912361" cy="278642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440ACA54-A9F0-46D1-B19C-D08838F7D07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5E31CC4-ED9C-4E9A-AE1F-ED66B0622DE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49EBD9C-4952-4BCE-8194-1CC867EC9F58}"/>
              </a:ext>
            </a:extLst>
          </p:cNvPr>
          <p:cNvSpPr>
            <a:spLocks noGrp="1"/>
          </p:cNvSpPr>
          <p:nvPr>
            <p:ph type="sldNum" sz="quarter" idx="4"/>
          </p:nvPr>
        </p:nvSpPr>
        <p:spPr/>
        <p:txBody>
          <a:bodyPr/>
          <a:lstStyle/>
          <a:p>
            <a:fld id="{28B83BC3-069B-46AF-A4E6-C99928E1A4FA}" type="slidenum">
              <a:rPr lang="en-US" smtClean="0"/>
              <a:pPr/>
              <a:t>76</a:t>
            </a:fld>
            <a:endParaRPr lang="en-US" dirty="0"/>
          </a:p>
        </p:txBody>
      </p:sp>
    </p:spTree>
    <p:custDataLst>
      <p:tags r:id="rId1"/>
    </p:custDataLst>
    <p:extLst>
      <p:ext uri="{BB962C8B-B14F-4D97-AF65-F5344CB8AC3E}">
        <p14:creationId xmlns:p14="http://schemas.microsoft.com/office/powerpoint/2010/main" val="292975188"/>
      </p:ext>
    </p:extLst>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1: Organize the data into a tabular view with n rows indicating the blocks and k columns indicating the treatments. Each observation x</a:t>
            </a:r>
            <a:r>
              <a:rPr lang="en-US" baseline="-25000" dirty="0"/>
              <a:t>ij</a:t>
            </a:r>
            <a:r>
              <a:rPr lang="en-US" dirty="0"/>
              <a:t> is filled into the intersection of a specific block i and a specific treatment j.</a:t>
            </a:r>
          </a:p>
          <a:p>
            <a:endParaRPr lang="en-US" dirty="0"/>
          </a:p>
          <a:p>
            <a:r>
              <a:rPr lang="en-US" dirty="0"/>
              <a:t>Step 2: Calculate the ranks of each observation within each block.</a:t>
            </a:r>
          </a:p>
          <a:p>
            <a:endParaRPr lang="en-US" dirty="0"/>
          </a:p>
          <a:p>
            <a:r>
              <a:rPr lang="en-US" dirty="0"/>
              <a:t>Step 3: Replace the values in the table created in step 1 with the order r</a:t>
            </a:r>
            <a:r>
              <a:rPr lang="en-US" baseline="-25000" dirty="0"/>
              <a:t>ij</a:t>
            </a:r>
            <a:r>
              <a:rPr lang="en-US" dirty="0"/>
              <a:t> (within a block) of the corresponding observation x</a:t>
            </a:r>
            <a:r>
              <a:rPr lang="en-US" baseline="-25000" dirty="0"/>
              <a:t>ij</a:t>
            </a:r>
            <a:r>
              <a:rPr lang="en-US" dirty="0"/>
              <a:t>.</a:t>
            </a:r>
          </a:p>
        </p:txBody>
      </p:sp>
      <p:sp>
        <p:nvSpPr>
          <p:cNvPr id="9" name="Date Placeholder 8">
            <a:extLst>
              <a:ext uri="{FF2B5EF4-FFF2-40B4-BE49-F238E27FC236}">
                <a16:creationId xmlns:a16="http://schemas.microsoft.com/office/drawing/2014/main" id="{629ECBCA-933C-46E7-84AF-CAD3A34CC9B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F23823E-CF04-4021-BAED-56FEB70BE5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4577238-DFE8-4CD8-9148-2AE17013FA6D}"/>
              </a:ext>
            </a:extLst>
          </p:cNvPr>
          <p:cNvSpPr>
            <a:spLocks noGrp="1"/>
          </p:cNvSpPr>
          <p:nvPr>
            <p:ph type="sldNum" sz="quarter" idx="4"/>
          </p:nvPr>
        </p:nvSpPr>
        <p:spPr/>
        <p:txBody>
          <a:bodyPr/>
          <a:lstStyle/>
          <a:p>
            <a:fld id="{28B83BC3-069B-46AF-A4E6-C99928E1A4FA}" type="slidenum">
              <a:rPr lang="en-US" smtClean="0"/>
              <a:pPr/>
              <a:t>760</a:t>
            </a:fld>
            <a:endParaRPr lang="en-US" dirty="0"/>
          </a:p>
        </p:txBody>
      </p:sp>
    </p:spTree>
    <p:custDataLst>
      <p:tags r:id="rId1"/>
    </p:custDataLst>
    <p:extLst>
      <p:ext uri="{BB962C8B-B14F-4D97-AF65-F5344CB8AC3E}">
        <p14:creationId xmlns:p14="http://schemas.microsoft.com/office/powerpoint/2010/main" val="1306467020"/>
      </p:ext>
    </p:extLst>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4: Calculate the 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656946681"/>
              </p:ext>
            </p:extLst>
          </p:nvPr>
        </p:nvGraphicFramePr>
        <p:xfrm>
          <a:off x="2362200" y="1752601"/>
          <a:ext cx="3429000" cy="1818409"/>
        </p:xfrm>
        <a:graphic>
          <a:graphicData uri="http://schemas.openxmlformats.org/presentationml/2006/ole">
            <mc:AlternateContent xmlns:mc="http://schemas.openxmlformats.org/markup-compatibility/2006">
              <mc:Choice xmlns:v="urn:schemas-microsoft-com:vml" Requires="v">
                <p:oleObj name="Equation" r:id="rId4" imgW="1676400" imgH="889000" progId="Equation.3">
                  <p:embed/>
                </p:oleObj>
              </mc:Choice>
              <mc:Fallback>
                <p:oleObj name="Equation" r:id="rId4" imgW="1676400" imgH="8890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752601"/>
                        <a:ext cx="3429000" cy="181840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400301" y="3810000"/>
            <a:ext cx="883575" cy="400110"/>
          </a:xfrm>
          <a:prstGeom prst="rect">
            <a:avLst/>
          </a:prstGeom>
          <a:noFill/>
        </p:spPr>
        <p:txBody>
          <a:bodyPr wrap="none" rtlCol="0">
            <a:spAutoFit/>
          </a:bodyPr>
          <a:lstStyle/>
          <a:p>
            <a:r>
              <a:rPr lang="en-US" sz="2000" dirty="0">
                <a:latin typeface="Source Sans Pro" panose="020B0503030403020204" pitchFamily="34" charset="0"/>
              </a:rPr>
              <a:t>where</a:t>
            </a:r>
          </a:p>
        </p:txBody>
      </p:sp>
      <p:graphicFrame>
        <p:nvGraphicFramePr>
          <p:cNvPr id="7" name="Object 6"/>
          <p:cNvGraphicFramePr>
            <a:graphicFrameLocks noChangeAspect="1"/>
          </p:cNvGraphicFramePr>
          <p:nvPr>
            <p:extLst>
              <p:ext uri="{D42A27DB-BD31-4B8C-83A1-F6EECF244321}">
                <p14:modId xmlns:p14="http://schemas.microsoft.com/office/powerpoint/2010/main" val="1703042826"/>
              </p:ext>
            </p:extLst>
          </p:nvPr>
        </p:nvGraphicFramePr>
        <p:xfrm>
          <a:off x="2400300" y="4267200"/>
          <a:ext cx="1524000" cy="863600"/>
        </p:xfrm>
        <a:graphic>
          <a:graphicData uri="http://schemas.openxmlformats.org/presentationml/2006/ole">
            <mc:AlternateContent xmlns:mc="http://schemas.openxmlformats.org/markup-compatibility/2006">
              <mc:Choice xmlns:v="urn:schemas-microsoft-com:vml" Requires="v">
                <p:oleObj name="Equation" r:id="rId6" imgW="761669" imgH="431613" progId="Equation.3">
                  <p:embed/>
                </p:oleObj>
              </mc:Choice>
              <mc:Fallback>
                <p:oleObj name="Equation" r:id="rId6" imgW="761669" imgH="431613"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300" y="4267200"/>
                        <a:ext cx="15240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2500" name="Object 4"/>
          <p:cNvGraphicFramePr>
            <a:graphicFrameLocks noChangeAspect="1"/>
          </p:cNvGraphicFramePr>
          <p:nvPr>
            <p:extLst>
              <p:ext uri="{D42A27DB-BD31-4B8C-83A1-F6EECF244321}">
                <p14:modId xmlns:p14="http://schemas.microsoft.com/office/powerpoint/2010/main" val="3697753060"/>
              </p:ext>
            </p:extLst>
          </p:nvPr>
        </p:nvGraphicFramePr>
        <p:xfrm>
          <a:off x="2400300" y="5321300"/>
          <a:ext cx="1905000" cy="889000"/>
        </p:xfrm>
        <a:graphic>
          <a:graphicData uri="http://schemas.openxmlformats.org/presentationml/2006/ole">
            <mc:AlternateContent xmlns:mc="http://schemas.openxmlformats.org/markup-compatibility/2006">
              <mc:Choice xmlns:v="urn:schemas-microsoft-com:vml" Requires="v">
                <p:oleObj name="Equation" r:id="rId8" imgW="952087" imgH="444307" progId="Equation.3">
                  <p:embed/>
                </p:oleObj>
              </mc:Choice>
              <mc:Fallback>
                <p:oleObj name="Equation" r:id="rId8" imgW="952087" imgH="444307" progId="Equation.3">
                  <p:embed/>
                  <p:pic>
                    <p:nvPicPr>
                      <p:cNvPr id="36250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0300" y="5321300"/>
                        <a:ext cx="1905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Date Placeholder 11">
            <a:extLst>
              <a:ext uri="{FF2B5EF4-FFF2-40B4-BE49-F238E27FC236}">
                <a16:creationId xmlns:a16="http://schemas.microsoft.com/office/drawing/2014/main" id="{5D9B9403-D798-4616-A84D-948E777AF470}"/>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33E21B2E-A17A-46E0-9A08-1254835D779E}"/>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4DE1F22A-B60D-4483-9519-58A97C568C57}"/>
              </a:ext>
            </a:extLst>
          </p:cNvPr>
          <p:cNvSpPr>
            <a:spLocks noGrp="1"/>
          </p:cNvSpPr>
          <p:nvPr>
            <p:ph type="sldNum" sz="quarter" idx="4"/>
          </p:nvPr>
        </p:nvSpPr>
        <p:spPr/>
        <p:txBody>
          <a:bodyPr/>
          <a:lstStyle/>
          <a:p>
            <a:fld id="{28B83BC3-069B-46AF-A4E6-C99928E1A4FA}" type="slidenum">
              <a:rPr lang="en-US" smtClean="0"/>
              <a:pPr/>
              <a:t>761</a:t>
            </a:fld>
            <a:endParaRPr lang="en-US" dirty="0"/>
          </a:p>
        </p:txBody>
      </p:sp>
    </p:spTree>
    <p:custDataLst>
      <p:tags r:id="rId1"/>
    </p:custDataLst>
    <p:extLst>
      <p:ext uri="{BB962C8B-B14F-4D97-AF65-F5344CB8AC3E}">
        <p14:creationId xmlns:p14="http://schemas.microsoft.com/office/powerpoint/2010/main" val="557762111"/>
      </p:ext>
    </p:extLst>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Friedman Test Works</a:t>
            </a:r>
          </a:p>
        </p:txBody>
      </p:sp>
      <p:sp>
        <p:nvSpPr>
          <p:cNvPr id="3" name="Content Placeholder 2"/>
          <p:cNvSpPr>
            <a:spLocks noGrp="1"/>
          </p:cNvSpPr>
          <p:nvPr>
            <p:ph idx="1"/>
          </p:nvPr>
        </p:nvSpPr>
        <p:spPr/>
        <p:txBody>
          <a:bodyPr>
            <a:normAutofit/>
          </a:bodyPr>
          <a:lstStyle/>
          <a:p>
            <a:r>
              <a:rPr lang="en-US" dirty="0"/>
              <a:t>Step 5: Make a decision of whether to reject the null hypothesis.</a:t>
            </a:r>
          </a:p>
          <a:p>
            <a:endParaRPr lang="en-US" dirty="0"/>
          </a:p>
          <a:p>
            <a:pPr lvl="1"/>
            <a:r>
              <a:rPr lang="en-US" dirty="0"/>
              <a:t>When n &gt; 15 or k &gt; 4, the test statistic Q follows a chi-square distribution if the null hypothesis is true and the p-value is		</a:t>
            </a:r>
          </a:p>
          <a:p>
            <a:pPr lvl="1"/>
            <a:endParaRPr lang="en-US" dirty="0"/>
          </a:p>
          <a:p>
            <a:pPr lvl="1"/>
            <a:r>
              <a:rPr lang="en-US" dirty="0"/>
              <a:t>When n &lt; 15 and k &lt; 4, the test statistic Q does not approximate a chi-square distribution and the p-value can be obtained from tables of Q for the Friedman test.</a:t>
            </a:r>
          </a:p>
          <a:p>
            <a:pPr lvl="1"/>
            <a:endParaRPr lang="en-US" dirty="0"/>
          </a:p>
          <a:p>
            <a:pPr lvl="1"/>
            <a:r>
              <a:rPr lang="en-US" dirty="0"/>
              <a:t>If p-value &gt; alpha level (0.05), we fail to reject the null.</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071720986"/>
              </p:ext>
            </p:extLst>
          </p:nvPr>
        </p:nvGraphicFramePr>
        <p:xfrm>
          <a:off x="6858000" y="2374900"/>
          <a:ext cx="1295400" cy="424355"/>
        </p:xfrm>
        <a:graphic>
          <a:graphicData uri="http://schemas.openxmlformats.org/presentationml/2006/ole">
            <mc:AlternateContent xmlns:mc="http://schemas.openxmlformats.org/markup-compatibility/2006">
              <mc:Choice xmlns:v="urn:schemas-microsoft-com:vml" Requires="v">
                <p:oleObj name="Equation" r:id="rId4" imgW="736600" imgH="241300" progId="Equation.3">
                  <p:embed/>
                </p:oleObj>
              </mc:Choice>
              <mc:Fallback>
                <p:oleObj name="Equation" r:id="rId4" imgW="736600" imgH="2413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374900"/>
                        <a:ext cx="1295400" cy="4243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D02B1550-E9D2-4853-9C2F-50BCF9AFEBD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54A0E84-B1D2-4773-BDB8-F2119308790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60A4B0E-08CA-4663-BD45-058C800192E7}"/>
              </a:ext>
            </a:extLst>
          </p:cNvPr>
          <p:cNvSpPr>
            <a:spLocks noGrp="1"/>
          </p:cNvSpPr>
          <p:nvPr>
            <p:ph type="sldNum" sz="quarter" idx="4"/>
          </p:nvPr>
        </p:nvSpPr>
        <p:spPr/>
        <p:txBody>
          <a:bodyPr/>
          <a:lstStyle/>
          <a:p>
            <a:fld id="{28B83BC3-069B-46AF-A4E6-C99928E1A4FA}" type="slidenum">
              <a:rPr lang="en-US" smtClean="0"/>
              <a:pPr/>
              <a:t>762</a:t>
            </a:fld>
            <a:endParaRPr lang="en-US" dirty="0"/>
          </a:p>
        </p:txBody>
      </p:sp>
    </p:spTree>
    <p:custDataLst>
      <p:tags r:id="rId1"/>
    </p:custDataLst>
    <p:extLst>
      <p:ext uri="{BB962C8B-B14F-4D97-AF65-F5344CB8AC3E}">
        <p14:creationId xmlns:p14="http://schemas.microsoft.com/office/powerpoint/2010/main" val="2553684674"/>
      </p:ext>
    </p:extLst>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Friedman Test Examples</a:t>
            </a:r>
          </a:p>
        </p:txBody>
      </p:sp>
      <p:sp>
        <p:nvSpPr>
          <p:cNvPr id="3" name="Content Placeholder 2"/>
          <p:cNvSpPr>
            <a:spLocks noGrp="1"/>
          </p:cNvSpPr>
          <p:nvPr>
            <p:ph idx="1"/>
          </p:nvPr>
        </p:nvSpPr>
        <p:spPr/>
        <p:txBody>
          <a:bodyPr>
            <a:normAutofit/>
          </a:bodyPr>
          <a:lstStyle/>
          <a:p>
            <a:r>
              <a:rPr lang="en-US" dirty="0"/>
              <a:t>A number of n water testers judge the quality of k different water samples, each of which is from a distinct water source. We will apply a Friedman Test to determine whether the water qualities of the k sources are the same.</a:t>
            </a:r>
          </a:p>
          <a:p>
            <a:endParaRPr lang="en-US" dirty="0"/>
          </a:p>
          <a:p>
            <a:r>
              <a:rPr lang="en-US" dirty="0"/>
              <a:t>There are n blocks and k treatments in this experiment.</a:t>
            </a:r>
          </a:p>
          <a:p>
            <a:endParaRPr lang="en-US" dirty="0"/>
          </a:p>
          <a:p>
            <a:r>
              <a:rPr lang="en-US" dirty="0"/>
              <a:t>One tester’s decision would not have any influence on other testers.</a:t>
            </a:r>
          </a:p>
          <a:p>
            <a:endParaRPr lang="en-US" dirty="0"/>
          </a:p>
          <a:p>
            <a:r>
              <a:rPr lang="en-US" dirty="0"/>
              <a:t>When running the experiment, each tester judges the water in a random sequence.</a:t>
            </a:r>
          </a:p>
        </p:txBody>
      </p:sp>
      <p:sp>
        <p:nvSpPr>
          <p:cNvPr id="9" name="Date Placeholder 8">
            <a:extLst>
              <a:ext uri="{FF2B5EF4-FFF2-40B4-BE49-F238E27FC236}">
                <a16:creationId xmlns:a16="http://schemas.microsoft.com/office/drawing/2014/main" id="{63C5FE3E-7F33-4B58-8E68-237FC32AA6F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DB5F23F-2760-42ED-AB25-C6BD1D5EFC7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701427F-1803-4C89-9389-2089A90723E4}"/>
              </a:ext>
            </a:extLst>
          </p:cNvPr>
          <p:cNvSpPr>
            <a:spLocks noGrp="1"/>
          </p:cNvSpPr>
          <p:nvPr>
            <p:ph type="sldNum" sz="quarter" idx="4"/>
          </p:nvPr>
        </p:nvSpPr>
        <p:spPr/>
        <p:txBody>
          <a:bodyPr/>
          <a:lstStyle/>
          <a:p>
            <a:fld id="{28B83BC3-069B-46AF-A4E6-C99928E1A4FA}" type="slidenum">
              <a:rPr lang="en-US" smtClean="0"/>
              <a:pPr/>
              <a:t>763</a:t>
            </a:fld>
            <a:endParaRPr lang="en-US" dirty="0"/>
          </a:p>
        </p:txBody>
      </p:sp>
    </p:spTree>
    <p:custDataLst>
      <p:tags r:id="rId1"/>
    </p:custDataLst>
    <p:extLst>
      <p:ext uri="{BB962C8B-B14F-4D97-AF65-F5344CB8AC3E}">
        <p14:creationId xmlns:p14="http://schemas.microsoft.com/office/powerpoint/2010/main" val="3131651893"/>
      </p:ext>
    </p:extLst>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effect of a drug treatment on enzyme activity. Three different drug therapies were given to four animals and each animal belongs to a different litter.</a:t>
            </a:r>
          </a:p>
          <a:p>
            <a:endParaRPr lang="en-US" dirty="0"/>
          </a:p>
          <a:p>
            <a:pPr lvl="1"/>
            <a:r>
              <a:rPr lang="en-US" dirty="0"/>
              <a:t>Data File: “</a:t>
            </a:r>
            <a:r>
              <a:rPr lang="en-US" dirty="0" err="1"/>
              <a:t>Friedman.MTW</a:t>
            </a:r>
            <a:r>
              <a:rPr lang="en-US" dirty="0"/>
              <a:t>,”</a:t>
            </a:r>
            <a:br>
              <a:rPr lang="en-US" dirty="0"/>
            </a:br>
            <a:r>
              <a:rPr lang="en-US" sz="1800" i="1" dirty="0"/>
              <a:t>(Note: this is a different data source than what you have been using to this point)</a:t>
            </a:r>
            <a:endParaRPr lang="en-US" sz="2400" i="1"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a:t>
            </a:r>
            <a:r>
              <a:rPr lang="el-GR" dirty="0"/>
              <a:t>η</a:t>
            </a:r>
            <a:r>
              <a:rPr lang="en-US" baseline="-25000" dirty="0"/>
              <a:t>2 </a:t>
            </a:r>
            <a:r>
              <a:rPr lang="en-US" dirty="0"/>
              <a:t>= </a:t>
            </a:r>
            <a:r>
              <a:rPr lang="el-GR" dirty="0"/>
              <a:t>η</a:t>
            </a:r>
            <a:r>
              <a:rPr lang="en-US" baseline="-25000" dirty="0"/>
              <a:t>3</a:t>
            </a:r>
            <a:endParaRPr lang="en-US" dirty="0"/>
          </a:p>
          <a:p>
            <a:r>
              <a:rPr lang="en-US" dirty="0"/>
              <a:t>Alternative Hypothesis (H</a:t>
            </a:r>
            <a:r>
              <a:rPr lang="en-US" baseline="-25000" dirty="0"/>
              <a:t>a</a:t>
            </a:r>
            <a:r>
              <a:rPr lang="en-US" dirty="0"/>
              <a:t>): at least one treatment effect is statistically different from the others.</a:t>
            </a:r>
          </a:p>
          <a:p>
            <a:endParaRPr lang="en-US" dirty="0"/>
          </a:p>
        </p:txBody>
      </p:sp>
      <p:sp>
        <p:nvSpPr>
          <p:cNvPr id="9" name="Date Placeholder 8">
            <a:extLst>
              <a:ext uri="{FF2B5EF4-FFF2-40B4-BE49-F238E27FC236}">
                <a16:creationId xmlns:a16="http://schemas.microsoft.com/office/drawing/2014/main" id="{8B0753E2-EDAF-4EBC-B1DF-B59787825C1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C277315-E35E-49F2-A064-0F6E896A716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7FA8764-8F8F-4F40-9D45-D3D00A982EA1}"/>
              </a:ext>
            </a:extLst>
          </p:cNvPr>
          <p:cNvSpPr>
            <a:spLocks noGrp="1"/>
          </p:cNvSpPr>
          <p:nvPr>
            <p:ph type="sldNum" sz="quarter" idx="4"/>
          </p:nvPr>
        </p:nvSpPr>
        <p:spPr/>
        <p:txBody>
          <a:bodyPr/>
          <a:lstStyle/>
          <a:p>
            <a:fld id="{28B83BC3-069B-46AF-A4E6-C99928E1A4FA}" type="slidenum">
              <a:rPr lang="en-US" smtClean="0"/>
              <a:pPr/>
              <a:t>764</a:t>
            </a:fld>
            <a:endParaRPr lang="en-US" dirty="0"/>
          </a:p>
        </p:txBody>
      </p:sp>
    </p:spTree>
    <p:custDataLst>
      <p:tags r:id="rId1"/>
    </p:custDataLst>
    <p:extLst>
      <p:ext uri="{BB962C8B-B14F-4D97-AF65-F5344CB8AC3E}">
        <p14:creationId xmlns:p14="http://schemas.microsoft.com/office/powerpoint/2010/main" val="2981019656"/>
      </p:ext>
    </p:extLst>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Friedman Test</a:t>
            </a:r>
          </a:p>
        </p:txBody>
      </p:sp>
      <p:sp>
        <p:nvSpPr>
          <p:cNvPr id="3" name="Content Placeholder 2"/>
          <p:cNvSpPr>
            <a:spLocks noGrp="1"/>
          </p:cNvSpPr>
          <p:nvPr>
            <p:ph idx="1"/>
          </p:nvPr>
        </p:nvSpPr>
        <p:spPr/>
        <p:txBody>
          <a:bodyPr>
            <a:normAutofit/>
          </a:bodyPr>
          <a:lstStyle/>
          <a:p>
            <a:r>
              <a:rPr lang="en-US" dirty="0"/>
              <a:t>Steps to run a Friedman test in Minitab</a:t>
            </a:r>
          </a:p>
          <a:p>
            <a:pPr marL="1234440" lvl="2" indent="-457200">
              <a:buFont typeface="+mj-lt"/>
              <a:buAutoNum type="arabicParenR"/>
            </a:pPr>
            <a:r>
              <a:rPr lang="en-US" dirty="0"/>
              <a:t>Click Stat → Nonparametrics → Friedman.</a:t>
            </a:r>
          </a:p>
          <a:p>
            <a:pPr marL="1234440" lvl="2" indent="-457200">
              <a:buFont typeface="+mj-lt"/>
              <a:buAutoNum type="arabicParenR"/>
            </a:pPr>
            <a:r>
              <a:rPr lang="en-US" dirty="0"/>
              <a:t>A new window named “Friedman” pops up.</a:t>
            </a:r>
          </a:p>
          <a:p>
            <a:pPr marL="1234440" lvl="2" indent="-457200">
              <a:buFont typeface="+mj-lt"/>
              <a:buAutoNum type="arabicParenR"/>
            </a:pPr>
            <a:r>
              <a:rPr lang="en-US" dirty="0"/>
              <a:t>Select “EnzymeActivity” as the “Response.”</a:t>
            </a:r>
          </a:p>
          <a:p>
            <a:pPr marL="1234440" lvl="2" indent="-457200">
              <a:buFont typeface="+mj-lt"/>
              <a:buAutoNum type="arabicParenR"/>
            </a:pPr>
            <a:r>
              <a:rPr lang="en-US" dirty="0"/>
              <a:t>Select “Therapy” as the “Treatment.”</a:t>
            </a:r>
          </a:p>
          <a:p>
            <a:pPr marL="1234440" lvl="2" indent="-457200">
              <a:buFont typeface="+mj-lt"/>
              <a:buAutoNum type="arabicParenR"/>
            </a:pPr>
            <a:r>
              <a:rPr lang="en-US" dirty="0"/>
              <a:t>Select “Litter” as the “Blocks.”</a:t>
            </a:r>
          </a:p>
          <a:p>
            <a:pPr marL="1234440" lvl="2" indent="-457200">
              <a:buFont typeface="+mj-lt"/>
              <a:buAutoNum type="arabicParenR"/>
            </a:pPr>
            <a:r>
              <a:rPr lang="en-US" dirty="0"/>
              <a:t>Click “OK.”</a:t>
            </a:r>
          </a:p>
          <a:p>
            <a:pPr marL="1234440" lvl="2" indent="-457200">
              <a:buFont typeface="+mj-lt"/>
              <a:buAutoNum type="arabicParenR"/>
            </a:pPr>
            <a:r>
              <a:rPr lang="en-US" dirty="0"/>
              <a:t>The Friedman test results appear in the session window.</a:t>
            </a:r>
          </a:p>
          <a:p>
            <a:pPr lvl="1"/>
            <a:endParaRPr lang="en-US" dirty="0"/>
          </a:p>
          <a:p>
            <a:endParaRPr lang="en-US" dirty="0"/>
          </a:p>
        </p:txBody>
      </p:sp>
      <p:sp>
        <p:nvSpPr>
          <p:cNvPr id="9" name="Date Placeholder 8">
            <a:extLst>
              <a:ext uri="{FF2B5EF4-FFF2-40B4-BE49-F238E27FC236}">
                <a16:creationId xmlns:a16="http://schemas.microsoft.com/office/drawing/2014/main" id="{67327803-0257-4F99-AFE5-698D7616BA3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F1C2EC5-75C9-4837-89C8-2D2E0A85559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E23DA36-749D-45AF-854E-CE2AC7E8AA2B}"/>
              </a:ext>
            </a:extLst>
          </p:cNvPr>
          <p:cNvSpPr>
            <a:spLocks noGrp="1"/>
          </p:cNvSpPr>
          <p:nvPr>
            <p:ph type="sldNum" sz="quarter" idx="4"/>
          </p:nvPr>
        </p:nvSpPr>
        <p:spPr/>
        <p:txBody>
          <a:bodyPr/>
          <a:lstStyle/>
          <a:p>
            <a:fld id="{28B83BC3-069B-46AF-A4E6-C99928E1A4FA}" type="slidenum">
              <a:rPr lang="en-US" smtClean="0"/>
              <a:pPr/>
              <a:t>765</a:t>
            </a:fld>
            <a:endParaRPr lang="en-US" dirty="0"/>
          </a:p>
        </p:txBody>
      </p:sp>
    </p:spTree>
    <p:custDataLst>
      <p:tags r:id="rId1"/>
    </p:custDataLst>
    <p:extLst>
      <p:ext uri="{BB962C8B-B14F-4D97-AF65-F5344CB8AC3E}">
        <p14:creationId xmlns:p14="http://schemas.microsoft.com/office/powerpoint/2010/main" val="2932455953"/>
      </p:ext>
    </p:extLst>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pic>
        <p:nvPicPr>
          <p:cNvPr id="10" name="Picture 9"/>
          <p:cNvPicPr>
            <a:picLocks noChangeAspect="1"/>
          </p:cNvPicPr>
          <p:nvPr/>
        </p:nvPicPr>
        <p:blipFill>
          <a:blip r:embed="rId4"/>
          <a:stretch>
            <a:fillRect/>
          </a:stretch>
        </p:blipFill>
        <p:spPr>
          <a:xfrm>
            <a:off x="2908300" y="1121734"/>
            <a:ext cx="5562600" cy="5562600"/>
          </a:xfrm>
          <a:prstGeom prst="rect">
            <a:avLst/>
          </a:prstGeom>
        </p:spPr>
      </p:pic>
      <p:sp>
        <p:nvSpPr>
          <p:cNvPr id="8" name="Date Placeholder 7">
            <a:extLst>
              <a:ext uri="{FF2B5EF4-FFF2-40B4-BE49-F238E27FC236}">
                <a16:creationId xmlns:a16="http://schemas.microsoft.com/office/drawing/2014/main" id="{5FDD2D9E-688E-4420-806A-61DD9C2EA25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CDD8007-2222-40CD-816C-61BC5FC6D4B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6B015FB-33AD-43FF-BCA4-C2B9213C1CBC}"/>
              </a:ext>
            </a:extLst>
          </p:cNvPr>
          <p:cNvSpPr>
            <a:spLocks noGrp="1"/>
          </p:cNvSpPr>
          <p:nvPr>
            <p:ph type="sldNum" sz="quarter" idx="4"/>
          </p:nvPr>
        </p:nvSpPr>
        <p:spPr/>
        <p:txBody>
          <a:bodyPr/>
          <a:lstStyle/>
          <a:p>
            <a:fld id="{28B83BC3-069B-46AF-A4E6-C99928E1A4FA}" type="slidenum">
              <a:rPr lang="en-US" smtClean="0"/>
              <a:pPr/>
              <a:t>766</a:t>
            </a:fld>
            <a:endParaRPr lang="en-US" dirty="0"/>
          </a:p>
        </p:txBody>
      </p:sp>
    </p:spTree>
    <p:custDataLst>
      <p:tags r:id="rId1"/>
    </p:custDataLst>
    <p:extLst>
      <p:ext uri="{BB962C8B-B14F-4D97-AF65-F5344CB8AC3E}">
        <p14:creationId xmlns:p14="http://schemas.microsoft.com/office/powerpoint/2010/main" val="1145206025"/>
      </p:ext>
    </p:extLst>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Friedman Test</a:t>
            </a:r>
          </a:p>
        </p:txBody>
      </p:sp>
      <p:sp>
        <p:nvSpPr>
          <p:cNvPr id="3" name="Content Placeholder 2"/>
          <p:cNvSpPr>
            <a:spLocks noGrp="1"/>
          </p:cNvSpPr>
          <p:nvPr>
            <p:ph idx="1"/>
          </p:nvPr>
        </p:nvSpPr>
        <p:spPr>
          <a:xfrm>
            <a:off x="609600" y="1143000"/>
            <a:ext cx="4762500" cy="5486400"/>
          </a:xfrm>
        </p:spPr>
        <p:txBody>
          <a:bodyPr/>
          <a:lstStyle/>
          <a:p>
            <a:r>
              <a:rPr lang="en-US" dirty="0"/>
              <a:t>The p-value of the Friedman test is greater than alpha level (0.05). We fail to reject the null hypothesis and conclude that there is not any statistically significant difference between the treatment effects.</a:t>
            </a:r>
          </a:p>
        </p:txBody>
      </p:sp>
      <p:pic>
        <p:nvPicPr>
          <p:cNvPr id="9" name="Friedman04.png"/>
          <p:cNvPicPr>
            <a:picLocks noChangeAspect="1"/>
          </p:cNvPicPr>
          <p:nvPr/>
        </p:nvPicPr>
        <p:blipFill rotWithShape="1">
          <a:blip r:embed="rId4">
            <a:extLst>
              <a:ext uri="{28A0092B-C50C-407E-A947-70E740481C1C}">
                <a14:useLocalDpi xmlns:a14="http://schemas.microsoft.com/office/drawing/2010/main" val="0"/>
              </a:ext>
            </a:extLst>
          </a:blip>
          <a:srcRect l="1326" t="1217" r="1505" b="1204"/>
          <a:stretch>
            <a:fillRect/>
          </a:stretch>
        </p:blipFill>
        <p:spPr bwMode="auto">
          <a:xfrm>
            <a:off x="5308302" y="1128821"/>
            <a:ext cx="5753101" cy="5394233"/>
          </a:xfrm>
          <a:prstGeom prst="rect">
            <a:avLst/>
          </a:prstGeom>
          <a:ln>
            <a:solidFill>
              <a:schemeClr val="accent1"/>
            </a:solidFill>
          </a:ln>
          <a:extLst>
            <a:ext uri="{53640926-AAD7-44D8-BBD7-CCE9431645EC}">
              <a14:shadowObscured xmlns:a14="http://schemas.microsoft.com/office/drawing/2010/main"/>
            </a:ext>
          </a:extLst>
        </p:spPr>
      </p:pic>
      <p:sp>
        <p:nvSpPr>
          <p:cNvPr id="10" name="Date Placeholder 9">
            <a:extLst>
              <a:ext uri="{FF2B5EF4-FFF2-40B4-BE49-F238E27FC236}">
                <a16:creationId xmlns:a16="http://schemas.microsoft.com/office/drawing/2014/main" id="{DDA2DDF3-9E05-4015-B382-012BAEB0E72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A97EFEC-CD0D-4B4B-BD80-62312E8D217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180B9FE-DDC0-4440-BF33-B6CF10EB85C1}"/>
              </a:ext>
            </a:extLst>
          </p:cNvPr>
          <p:cNvSpPr>
            <a:spLocks noGrp="1"/>
          </p:cNvSpPr>
          <p:nvPr>
            <p:ph type="sldNum" sz="quarter" idx="4"/>
          </p:nvPr>
        </p:nvSpPr>
        <p:spPr/>
        <p:txBody>
          <a:bodyPr/>
          <a:lstStyle/>
          <a:p>
            <a:fld id="{28B83BC3-069B-46AF-A4E6-C99928E1A4FA}" type="slidenum">
              <a:rPr lang="en-US" smtClean="0"/>
              <a:pPr/>
              <a:t>767</a:t>
            </a:fld>
            <a:endParaRPr lang="en-US" dirty="0"/>
          </a:p>
        </p:txBody>
      </p:sp>
    </p:spTree>
    <p:custDataLst>
      <p:tags r:id="rId1"/>
    </p:custDataLst>
    <p:extLst>
      <p:ext uri="{BB962C8B-B14F-4D97-AF65-F5344CB8AC3E}">
        <p14:creationId xmlns:p14="http://schemas.microsoft.com/office/powerpoint/2010/main" val="304345195"/>
      </p:ext>
    </p:extLst>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3.5.5 One Sample Sign</a:t>
            </a:r>
          </a:p>
        </p:txBody>
      </p:sp>
      <p:sp>
        <p:nvSpPr>
          <p:cNvPr id="8" name="Date Placeholder 7">
            <a:extLst>
              <a:ext uri="{FF2B5EF4-FFF2-40B4-BE49-F238E27FC236}">
                <a16:creationId xmlns:a16="http://schemas.microsoft.com/office/drawing/2014/main" id="{F8EF51ED-9CEF-4E2E-A00F-F90BF870FE3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2B04778-03A0-4188-BA7C-FEC2A6C88BE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2043D2D-37D8-44B6-B384-67C9BB7AEB9D}"/>
              </a:ext>
            </a:extLst>
          </p:cNvPr>
          <p:cNvSpPr>
            <a:spLocks noGrp="1"/>
          </p:cNvSpPr>
          <p:nvPr>
            <p:ph type="sldNum" sz="quarter" idx="4"/>
          </p:nvPr>
        </p:nvSpPr>
        <p:spPr/>
        <p:txBody>
          <a:bodyPr/>
          <a:lstStyle/>
          <a:p>
            <a:fld id="{28B83BC3-069B-46AF-A4E6-C99928E1A4FA}" type="slidenum">
              <a:rPr lang="en-US" smtClean="0"/>
              <a:pPr/>
              <a:t>768</a:t>
            </a:fld>
            <a:endParaRPr lang="en-US" dirty="0"/>
          </a:p>
        </p:txBody>
      </p:sp>
    </p:spTree>
    <p:custDataLst>
      <p:tags r:id="rId1"/>
    </p:custDataLst>
    <p:extLst>
      <p:ext uri="{BB962C8B-B14F-4D97-AF65-F5344CB8AC3E}">
        <p14:creationId xmlns:p14="http://schemas.microsoft.com/office/powerpoint/2010/main" val="1691297296"/>
      </p:ext>
    </p:extLst>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One Sample Sign Test? </a:t>
            </a:r>
          </a:p>
        </p:txBody>
      </p:sp>
      <p:sp>
        <p:nvSpPr>
          <p:cNvPr id="3" name="Content Placeholder 2"/>
          <p:cNvSpPr>
            <a:spLocks noGrp="1"/>
          </p:cNvSpPr>
          <p:nvPr>
            <p:ph idx="1"/>
          </p:nvPr>
        </p:nvSpPr>
        <p:spPr/>
        <p:txBody>
          <a:bodyPr>
            <a:normAutofit/>
          </a:bodyPr>
          <a:lstStyle/>
          <a:p>
            <a:r>
              <a:rPr lang="en-US" dirty="0"/>
              <a:t>The </a:t>
            </a:r>
            <a:r>
              <a:rPr lang="en-US" b="1" dirty="0"/>
              <a:t>one sample sign test </a:t>
            </a:r>
            <a:r>
              <a:rPr lang="en-US" dirty="0"/>
              <a:t>is a hypothesis test to compare the median of a population with a specified value.</a:t>
            </a:r>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 It is robust for the data with non-symmetric distribution. </a:t>
            </a:r>
          </a:p>
        </p:txBody>
      </p:sp>
      <p:sp>
        <p:nvSpPr>
          <p:cNvPr id="9" name="Date Placeholder 8">
            <a:extLst>
              <a:ext uri="{FF2B5EF4-FFF2-40B4-BE49-F238E27FC236}">
                <a16:creationId xmlns:a16="http://schemas.microsoft.com/office/drawing/2014/main" id="{8FDFBD1B-7EDB-40C5-BE7C-4C0F0045E92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2C838F9-267D-4D81-B291-A7EE0B54ED3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682AF07-DA7A-4CD4-83F2-056C1B355643}"/>
              </a:ext>
            </a:extLst>
          </p:cNvPr>
          <p:cNvSpPr>
            <a:spLocks noGrp="1"/>
          </p:cNvSpPr>
          <p:nvPr>
            <p:ph type="sldNum" sz="quarter" idx="4"/>
          </p:nvPr>
        </p:nvSpPr>
        <p:spPr/>
        <p:txBody>
          <a:bodyPr/>
          <a:lstStyle/>
          <a:p>
            <a:fld id="{28B83BC3-069B-46AF-A4E6-C99928E1A4FA}" type="slidenum">
              <a:rPr lang="en-US" smtClean="0"/>
              <a:pPr/>
              <a:t>769</a:t>
            </a:fld>
            <a:endParaRPr lang="en-US" dirty="0"/>
          </a:p>
        </p:txBody>
      </p:sp>
    </p:spTree>
    <p:custDataLst>
      <p:tags r:id="rId1"/>
    </p:custDataLst>
    <p:extLst>
      <p:ext uri="{BB962C8B-B14F-4D97-AF65-F5344CB8AC3E}">
        <p14:creationId xmlns:p14="http://schemas.microsoft.com/office/powerpoint/2010/main" val="3244987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1.2.2 VOC and CTQs</a:t>
            </a:r>
          </a:p>
        </p:txBody>
      </p:sp>
      <p:sp>
        <p:nvSpPr>
          <p:cNvPr id="6" name="Date Placeholder 5">
            <a:extLst>
              <a:ext uri="{FF2B5EF4-FFF2-40B4-BE49-F238E27FC236}">
                <a16:creationId xmlns:a16="http://schemas.microsoft.com/office/drawing/2014/main" id="{DE31027B-3D51-41F2-ACEA-A1D06A7F309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8844762-6A94-43C1-83A2-7E946103962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0E71643-E2A7-4D5B-B3E6-F6CA45004313}"/>
              </a:ext>
            </a:extLst>
          </p:cNvPr>
          <p:cNvSpPr>
            <a:spLocks noGrp="1"/>
          </p:cNvSpPr>
          <p:nvPr>
            <p:ph type="sldNum" sz="quarter" idx="4"/>
          </p:nvPr>
        </p:nvSpPr>
        <p:spPr/>
        <p:txBody>
          <a:bodyPr/>
          <a:lstStyle/>
          <a:p>
            <a:fld id="{28B83BC3-069B-46AF-A4E6-C99928E1A4FA}" type="slidenum">
              <a:rPr lang="en-US" smtClean="0"/>
              <a:pPr/>
              <a:t>77</a:t>
            </a:fld>
            <a:endParaRPr lang="en-US" dirty="0"/>
          </a:p>
        </p:txBody>
      </p:sp>
    </p:spTree>
    <p:custDataLst>
      <p:tags r:id="rId1"/>
    </p:custDataLst>
    <p:extLst>
      <p:ext uri="{BB962C8B-B14F-4D97-AF65-F5344CB8AC3E}">
        <p14:creationId xmlns:p14="http://schemas.microsoft.com/office/powerpoint/2010/main" val="2302534854"/>
      </p:ext>
    </p:extLst>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One Sample Sign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one sample sign test is robust for the non-normally distributed population.</a:t>
            </a:r>
          </a:p>
          <a:p>
            <a:endParaRPr lang="en-US" dirty="0"/>
          </a:p>
          <a:p>
            <a:r>
              <a:rPr lang="en-US" dirty="0"/>
              <a:t>The one sample sign test does not have any assumptions on the distribution. It is a distribution-free test.</a:t>
            </a:r>
          </a:p>
          <a:p>
            <a:endParaRPr lang="en-US" dirty="0"/>
          </a:p>
          <a:p>
            <a:endParaRPr lang="en-US" dirty="0"/>
          </a:p>
        </p:txBody>
      </p:sp>
      <p:sp>
        <p:nvSpPr>
          <p:cNvPr id="9" name="Date Placeholder 8">
            <a:extLst>
              <a:ext uri="{FF2B5EF4-FFF2-40B4-BE49-F238E27FC236}">
                <a16:creationId xmlns:a16="http://schemas.microsoft.com/office/drawing/2014/main" id="{FF137E3F-068C-4C6B-8D8F-C9635F9E3C6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B5B25EE-6EFC-49FF-90E4-B685309EFF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2CD9CEB-80D9-4FEB-9B7E-1661DD8F69CF}"/>
              </a:ext>
            </a:extLst>
          </p:cNvPr>
          <p:cNvSpPr>
            <a:spLocks noGrp="1"/>
          </p:cNvSpPr>
          <p:nvPr>
            <p:ph type="sldNum" sz="quarter" idx="4"/>
          </p:nvPr>
        </p:nvSpPr>
        <p:spPr/>
        <p:txBody>
          <a:bodyPr/>
          <a:lstStyle/>
          <a:p>
            <a:fld id="{28B83BC3-069B-46AF-A4E6-C99928E1A4FA}" type="slidenum">
              <a:rPr lang="en-US" smtClean="0"/>
              <a:pPr/>
              <a:t>770</a:t>
            </a:fld>
            <a:endParaRPr lang="en-US" dirty="0"/>
          </a:p>
        </p:txBody>
      </p:sp>
    </p:spTree>
    <p:custDataLst>
      <p:tags r:id="rId1"/>
    </p:custDataLst>
    <p:extLst>
      <p:ext uri="{BB962C8B-B14F-4D97-AF65-F5344CB8AC3E}">
        <p14:creationId xmlns:p14="http://schemas.microsoft.com/office/powerpoint/2010/main" val="2057357074"/>
      </p:ext>
    </p:extLst>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r>
              <a:rPr lang="en-US" dirty="0"/>
              <a:t>Step 1: Separate the sample set of data into two groups: one with values greater than and the other with values less than the hypothesized median </a:t>
            </a:r>
            <a:r>
              <a:rPr lang="el-GR" dirty="0"/>
              <a:t>η</a:t>
            </a:r>
            <a:r>
              <a:rPr lang="en-US" baseline="-25000" dirty="0"/>
              <a:t>0</a:t>
            </a:r>
            <a:r>
              <a:rPr lang="en-US" dirty="0"/>
              <a:t>. Count the number of observations in each group.</a:t>
            </a:r>
          </a:p>
          <a:p>
            <a:endParaRPr lang="en-US" dirty="0"/>
          </a:p>
          <a:p>
            <a:r>
              <a:rPr lang="en-US" dirty="0"/>
              <a:t>Step 2: Calculate the test statistic.</a:t>
            </a:r>
          </a:p>
          <a:p>
            <a:pPr lvl="1"/>
            <a:r>
              <a:rPr lang="en-US" dirty="0"/>
              <a:t>If the null hypothesis is true, the number of observations in each group should not be significantly different from half of the total sample size. </a:t>
            </a:r>
          </a:p>
          <a:p>
            <a:pPr lvl="1"/>
            <a:r>
              <a:rPr lang="en-US" dirty="0"/>
              <a:t>The test statistic follows a binomial distribution when the null is true. When n is large, we use the normal distribution to approximate the binomial distribution.</a:t>
            </a:r>
          </a:p>
        </p:txBody>
      </p:sp>
      <p:sp>
        <p:nvSpPr>
          <p:cNvPr id="9" name="Date Placeholder 8">
            <a:extLst>
              <a:ext uri="{FF2B5EF4-FFF2-40B4-BE49-F238E27FC236}">
                <a16:creationId xmlns:a16="http://schemas.microsoft.com/office/drawing/2014/main" id="{D9A63B6D-77BA-4DBA-BCD2-A2DBAAC5ADC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397620C-FC87-469D-85A9-F68B6341355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8471CCC-631C-400C-8392-A8914FCA8AD4}"/>
              </a:ext>
            </a:extLst>
          </p:cNvPr>
          <p:cNvSpPr>
            <a:spLocks noGrp="1"/>
          </p:cNvSpPr>
          <p:nvPr>
            <p:ph type="sldNum" sz="quarter" idx="4"/>
          </p:nvPr>
        </p:nvSpPr>
        <p:spPr/>
        <p:txBody>
          <a:bodyPr/>
          <a:lstStyle/>
          <a:p>
            <a:fld id="{28B83BC3-069B-46AF-A4E6-C99928E1A4FA}" type="slidenum">
              <a:rPr lang="en-US" smtClean="0"/>
              <a:pPr/>
              <a:t>771</a:t>
            </a:fld>
            <a:endParaRPr lang="en-US" dirty="0"/>
          </a:p>
        </p:txBody>
      </p:sp>
    </p:spTree>
    <p:custDataLst>
      <p:tags r:id="rId1"/>
    </p:custDataLst>
    <p:extLst>
      <p:ext uri="{BB962C8B-B14F-4D97-AF65-F5344CB8AC3E}">
        <p14:creationId xmlns:p14="http://schemas.microsoft.com/office/powerpoint/2010/main" val="1445174729"/>
      </p:ext>
    </p:extLst>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the One Sample Sign Test Works</a:t>
            </a:r>
          </a:p>
        </p:txBody>
      </p:sp>
      <p:sp>
        <p:nvSpPr>
          <p:cNvPr id="3" name="Content Placeholder 2"/>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pPr marL="114300" indent="0">
              <a:buNone/>
            </a:pPr>
            <a:endParaRPr lang="en-US" dirty="0"/>
          </a:p>
          <a:p>
            <a:r>
              <a:rPr lang="en-US" dirty="0"/>
              <a:t>Step 3: Make a decision on whether to reject the null hypothesis. If the |Z</a:t>
            </a:r>
            <a:r>
              <a:rPr lang="en-US" baseline="-25000" dirty="0"/>
              <a:t>calc</a:t>
            </a:r>
            <a:r>
              <a:rPr lang="en-US" dirty="0"/>
              <a:t>| is smaller than Z</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6" name="TextBox 5"/>
          <p:cNvSpPr txBox="1"/>
          <p:nvPr/>
        </p:nvSpPr>
        <p:spPr>
          <a:xfrm>
            <a:off x="2209801" y="1219201"/>
            <a:ext cx="1995611" cy="461665"/>
          </a:xfrm>
          <a:prstGeom prst="rect">
            <a:avLst/>
          </a:prstGeom>
          <a:noFill/>
        </p:spPr>
        <p:txBody>
          <a:bodyPr wrap="none" rtlCol="0">
            <a:spAutoFit/>
          </a:bodyPr>
          <a:lstStyle/>
          <a:p>
            <a:r>
              <a:rPr lang="en-US" sz="2400" dirty="0"/>
              <a:t>Test Statistic:</a:t>
            </a:r>
          </a:p>
        </p:txBody>
      </p:sp>
      <p:grpSp>
        <p:nvGrpSpPr>
          <p:cNvPr id="12" name="Group 11"/>
          <p:cNvGrpSpPr/>
          <p:nvPr/>
        </p:nvGrpSpPr>
        <p:grpSpPr>
          <a:xfrm>
            <a:off x="2184400" y="1695004"/>
            <a:ext cx="7797800" cy="2389018"/>
            <a:chOff x="660400" y="1966912"/>
            <a:chExt cx="7797800" cy="2389018"/>
          </a:xfrm>
        </p:grpSpPr>
        <p:graphicFrame>
          <p:nvGraphicFramePr>
            <p:cNvPr id="5" name="Object 4"/>
            <p:cNvGraphicFramePr>
              <a:graphicFrameLocks noChangeAspect="1"/>
            </p:cNvGraphicFramePr>
            <p:nvPr/>
          </p:nvGraphicFramePr>
          <p:xfrm>
            <a:off x="762000" y="1966912"/>
            <a:ext cx="2414588" cy="928688"/>
          </p:xfrm>
          <a:graphic>
            <a:graphicData uri="http://schemas.openxmlformats.org/presentationml/2006/ole">
              <mc:AlternateContent xmlns:mc="http://schemas.openxmlformats.org/markup-compatibility/2006">
                <mc:Choice xmlns:v="urn:schemas-microsoft-com:vml" Requires="v">
                  <p:oleObj name="Equation" r:id="rId4" imgW="1155199" imgH="444307" progId="Equation.3">
                    <p:embed/>
                  </p:oleObj>
                </mc:Choice>
                <mc:Fallback>
                  <p:oleObj name="Equation" r:id="rId4" imgW="1155199" imgH="444307"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1966912"/>
                          <a:ext cx="2414588" cy="928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TextBox 6"/>
            <p:cNvSpPr txBox="1"/>
            <p:nvPr/>
          </p:nvSpPr>
          <p:spPr>
            <a:xfrm>
              <a:off x="660400" y="2819400"/>
              <a:ext cx="883575" cy="400110"/>
            </a:xfrm>
            <a:prstGeom prst="rect">
              <a:avLst/>
            </a:prstGeom>
            <a:noFill/>
          </p:spPr>
          <p:txBody>
            <a:bodyPr wrap="none" rtlCol="0">
              <a:spAutoFit/>
            </a:bodyPr>
            <a:lstStyle/>
            <a:p>
              <a:r>
                <a:rPr lang="en-US" sz="2000" dirty="0"/>
                <a:t>where</a:t>
              </a:r>
            </a:p>
          </p:txBody>
        </p:sp>
        <p:sp>
          <p:nvSpPr>
            <p:cNvPr id="9" name="TextBox 8"/>
            <p:cNvSpPr txBox="1"/>
            <p:nvPr/>
          </p:nvSpPr>
          <p:spPr>
            <a:xfrm>
              <a:off x="660400" y="3200400"/>
              <a:ext cx="7797800" cy="338554"/>
            </a:xfrm>
            <a:prstGeom prst="rect">
              <a:avLst/>
            </a:prstGeom>
            <a:noFill/>
          </p:spPr>
          <p:txBody>
            <a:bodyPr wrap="square" rtlCol="0">
              <a:spAutoFit/>
            </a:bodyPr>
            <a:lstStyle/>
            <a:p>
              <a:r>
                <a:rPr lang="en-US" sz="1600" dirty="0"/>
                <a:t>n</a:t>
              </a:r>
              <a:r>
                <a:rPr lang="en-US" sz="1600" baseline="-25000" dirty="0"/>
                <a:t>+ </a:t>
              </a:r>
              <a:r>
                <a:rPr lang="en-US" sz="1600" dirty="0"/>
                <a:t>is the number of observations with values greater than the hypothesized median.</a:t>
              </a:r>
              <a:endParaRPr lang="en-US" sz="1600" baseline="-25000" dirty="0"/>
            </a:p>
          </p:txBody>
        </p:sp>
        <p:sp>
          <p:nvSpPr>
            <p:cNvPr id="10" name="TextBox 9"/>
            <p:cNvSpPr txBox="1"/>
            <p:nvPr/>
          </p:nvSpPr>
          <p:spPr>
            <a:xfrm>
              <a:off x="660400" y="3608889"/>
              <a:ext cx="3610284" cy="338554"/>
            </a:xfrm>
            <a:prstGeom prst="rect">
              <a:avLst/>
            </a:prstGeom>
            <a:noFill/>
          </p:spPr>
          <p:txBody>
            <a:bodyPr wrap="none" rtlCol="0">
              <a:spAutoFit/>
            </a:bodyPr>
            <a:lstStyle/>
            <a:p>
              <a:r>
                <a:rPr lang="en-US" sz="1600" dirty="0"/>
                <a:t>n is the total number of observations .</a:t>
              </a:r>
              <a:endParaRPr lang="en-US" sz="1600" baseline="-25000" dirty="0"/>
            </a:p>
          </p:txBody>
        </p:sp>
        <p:sp>
          <p:nvSpPr>
            <p:cNvPr id="11" name="TextBox 10"/>
            <p:cNvSpPr txBox="1"/>
            <p:nvPr/>
          </p:nvSpPr>
          <p:spPr>
            <a:xfrm>
              <a:off x="660400" y="4017376"/>
              <a:ext cx="904415" cy="338554"/>
            </a:xfrm>
            <a:prstGeom prst="rect">
              <a:avLst/>
            </a:prstGeom>
            <a:noFill/>
          </p:spPr>
          <p:txBody>
            <a:bodyPr wrap="none" rtlCol="0">
              <a:spAutoFit/>
            </a:bodyPr>
            <a:lstStyle/>
            <a:p>
              <a:r>
                <a:rPr lang="en-US" sz="1600" dirty="0"/>
                <a:t>p is 0.5.</a:t>
              </a:r>
              <a:endParaRPr lang="en-US" sz="1600" baseline="-25000" dirty="0"/>
            </a:p>
          </p:txBody>
        </p:sp>
      </p:grpSp>
      <p:sp>
        <p:nvSpPr>
          <p:cNvPr id="16" name="Date Placeholder 15">
            <a:extLst>
              <a:ext uri="{FF2B5EF4-FFF2-40B4-BE49-F238E27FC236}">
                <a16:creationId xmlns:a16="http://schemas.microsoft.com/office/drawing/2014/main" id="{39DA4F38-92AA-45C8-AD1C-62A2AC61EC36}"/>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1602E534-4A87-4FEB-B337-888ECFDA830B}"/>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67B97400-9B23-40AE-B500-A4CBBEF09F8A}"/>
              </a:ext>
            </a:extLst>
          </p:cNvPr>
          <p:cNvSpPr>
            <a:spLocks noGrp="1"/>
          </p:cNvSpPr>
          <p:nvPr>
            <p:ph type="sldNum" sz="quarter" idx="4"/>
          </p:nvPr>
        </p:nvSpPr>
        <p:spPr/>
        <p:txBody>
          <a:bodyPr/>
          <a:lstStyle/>
          <a:p>
            <a:fld id="{28B83BC3-069B-46AF-A4E6-C99928E1A4FA}" type="slidenum">
              <a:rPr lang="en-US" smtClean="0"/>
              <a:pPr/>
              <a:t>772</a:t>
            </a:fld>
            <a:endParaRPr lang="en-US" dirty="0"/>
          </a:p>
        </p:txBody>
      </p:sp>
    </p:spTree>
    <p:custDataLst>
      <p:tags r:id="rId1"/>
    </p:custDataLst>
    <p:extLst>
      <p:ext uri="{BB962C8B-B14F-4D97-AF65-F5344CB8AC3E}">
        <p14:creationId xmlns:p14="http://schemas.microsoft.com/office/powerpoint/2010/main" val="1587792719"/>
      </p:ext>
    </p:extLst>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sign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8362" y="327660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CC218BDE-FA1E-4B7A-9542-8B20E0F5CCF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F0CC51B-2180-4E63-9972-658B4CB51FD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657D42E-8D6D-4286-8932-C3EB0E0FFD98}"/>
              </a:ext>
            </a:extLst>
          </p:cNvPr>
          <p:cNvSpPr>
            <a:spLocks noGrp="1"/>
          </p:cNvSpPr>
          <p:nvPr>
            <p:ph type="sldNum" sz="quarter" idx="4"/>
          </p:nvPr>
        </p:nvSpPr>
        <p:spPr/>
        <p:txBody>
          <a:bodyPr/>
          <a:lstStyle/>
          <a:p>
            <a:fld id="{28B83BC3-069B-46AF-A4E6-C99928E1A4FA}" type="slidenum">
              <a:rPr lang="en-US" smtClean="0"/>
              <a:pPr/>
              <a:t>773</a:t>
            </a:fld>
            <a:endParaRPr lang="en-US" dirty="0"/>
          </a:p>
        </p:txBody>
      </p:sp>
    </p:spTree>
    <p:custDataLst>
      <p:tags r:id="rId1"/>
    </p:custDataLst>
    <p:extLst>
      <p:ext uri="{BB962C8B-B14F-4D97-AF65-F5344CB8AC3E}">
        <p14:creationId xmlns:p14="http://schemas.microsoft.com/office/powerpoint/2010/main" val="3598876012"/>
      </p:ext>
    </p:extLst>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p:txBody>
          <a:bodyPr>
            <a:normAutofit/>
          </a:bodyPr>
          <a:lstStyle/>
          <a:p>
            <a:r>
              <a:rPr lang="en-US" dirty="0"/>
              <a:t>Steps to run a one sample sign test in Minitab</a:t>
            </a:r>
          </a:p>
          <a:p>
            <a:pPr marL="1234440" lvl="2" indent="-457200">
              <a:buFont typeface="+mj-lt"/>
              <a:buAutoNum type="arabicParenR"/>
            </a:pPr>
            <a:r>
              <a:rPr lang="en-US" dirty="0"/>
              <a:t>Click Stat → Nonparametrics → 1-Sample Sign.</a:t>
            </a:r>
          </a:p>
          <a:p>
            <a:pPr marL="1234440" lvl="2" indent="-457200">
              <a:buFont typeface="+mj-lt"/>
              <a:buAutoNum type="arabicParenR"/>
            </a:pPr>
            <a:r>
              <a:rPr lang="en-US" dirty="0"/>
              <a:t>A new window named “1-Sample Sign” pops up.</a:t>
            </a:r>
          </a:p>
          <a:p>
            <a:pPr marL="1234440" lvl="2" indent="-457200">
              <a:buFont typeface="+mj-lt"/>
              <a:buAutoNum type="arabicParenR"/>
            </a:pPr>
            <a:r>
              <a:rPr lang="en-US" dirty="0"/>
              <a:t>Select “Overall Satisfaction” as the “Variables.”</a:t>
            </a:r>
          </a:p>
          <a:p>
            <a:pPr marL="1234440" lvl="2" indent="-457200">
              <a:buFont typeface="+mj-lt"/>
              <a:buAutoNum type="arabicParenR"/>
            </a:pPr>
            <a:r>
              <a:rPr lang="en-US" dirty="0"/>
              <a:t>Click the box of “Test median.”</a:t>
            </a:r>
          </a:p>
          <a:p>
            <a:pPr marL="1234440" lvl="2" indent="-457200">
              <a:buFont typeface="+mj-lt"/>
              <a:buAutoNum type="arabicParenR"/>
            </a:pPr>
            <a:r>
              <a:rPr lang="en-US" dirty="0"/>
              <a:t>Enter “3.5” in the box next to “Test median.”</a:t>
            </a:r>
          </a:p>
          <a:p>
            <a:pPr marL="1234440" lvl="2" indent="-457200">
              <a:buFont typeface="+mj-lt"/>
              <a:buAutoNum type="arabicParenR"/>
            </a:pPr>
            <a:r>
              <a:rPr lang="en-US" dirty="0"/>
              <a:t>Click “OK.”</a:t>
            </a:r>
          </a:p>
          <a:p>
            <a:pPr marL="1234440" lvl="2" indent="-457200">
              <a:buFont typeface="+mj-lt"/>
              <a:buAutoNum type="arabicParenR"/>
            </a:pPr>
            <a:r>
              <a:rPr lang="en-US" dirty="0"/>
              <a:t>The one sample sign test results appear in session window.</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21F28E2E-7618-4A60-B48E-9E122205716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F11CA1-F724-4E3C-A587-6B977DDC3B1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01F1FCD-8FD6-4EA3-A659-C7AAAA82CCB9}"/>
              </a:ext>
            </a:extLst>
          </p:cNvPr>
          <p:cNvSpPr>
            <a:spLocks noGrp="1"/>
          </p:cNvSpPr>
          <p:nvPr>
            <p:ph type="sldNum" sz="quarter" idx="4"/>
          </p:nvPr>
        </p:nvSpPr>
        <p:spPr/>
        <p:txBody>
          <a:bodyPr/>
          <a:lstStyle/>
          <a:p>
            <a:fld id="{28B83BC3-069B-46AF-A4E6-C99928E1A4FA}" type="slidenum">
              <a:rPr lang="en-US" smtClean="0"/>
              <a:pPr/>
              <a:t>774</a:t>
            </a:fld>
            <a:endParaRPr lang="en-US" dirty="0"/>
          </a:p>
        </p:txBody>
      </p:sp>
    </p:spTree>
    <p:custDataLst>
      <p:tags r:id="rId1"/>
    </p:custDataLst>
    <p:extLst>
      <p:ext uri="{BB962C8B-B14F-4D97-AF65-F5344CB8AC3E}">
        <p14:creationId xmlns:p14="http://schemas.microsoft.com/office/powerpoint/2010/main" val="863984714"/>
      </p:ext>
    </p:extLst>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pic>
        <p:nvPicPr>
          <p:cNvPr id="3" name="Picture 2"/>
          <p:cNvPicPr>
            <a:picLocks noChangeAspect="1"/>
          </p:cNvPicPr>
          <p:nvPr/>
        </p:nvPicPr>
        <p:blipFill>
          <a:blip r:embed="rId4"/>
          <a:stretch>
            <a:fillRect/>
          </a:stretch>
        </p:blipFill>
        <p:spPr>
          <a:xfrm>
            <a:off x="2184400" y="1121786"/>
            <a:ext cx="7010400" cy="5416349"/>
          </a:xfrm>
          <a:prstGeom prst="rect">
            <a:avLst/>
          </a:prstGeom>
        </p:spPr>
      </p:pic>
      <p:sp>
        <p:nvSpPr>
          <p:cNvPr id="9" name="Date Placeholder 8">
            <a:extLst>
              <a:ext uri="{FF2B5EF4-FFF2-40B4-BE49-F238E27FC236}">
                <a16:creationId xmlns:a16="http://schemas.microsoft.com/office/drawing/2014/main" id="{783BE616-63BB-45D9-A8E4-AA33B3B16EB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617DF51-0DDD-4D72-BC87-633693E03CA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BB4BA1E-F9D5-45F7-BE21-205C4CDA6CC1}"/>
              </a:ext>
            </a:extLst>
          </p:cNvPr>
          <p:cNvSpPr>
            <a:spLocks noGrp="1"/>
          </p:cNvSpPr>
          <p:nvPr>
            <p:ph type="sldNum" sz="quarter" idx="4"/>
          </p:nvPr>
        </p:nvSpPr>
        <p:spPr/>
        <p:txBody>
          <a:bodyPr/>
          <a:lstStyle/>
          <a:p>
            <a:fld id="{28B83BC3-069B-46AF-A4E6-C99928E1A4FA}" type="slidenum">
              <a:rPr lang="en-US" smtClean="0"/>
              <a:pPr/>
              <a:t>775</a:t>
            </a:fld>
            <a:endParaRPr lang="en-US" dirty="0"/>
          </a:p>
        </p:txBody>
      </p:sp>
    </p:spTree>
    <p:custDataLst>
      <p:tags r:id="rId1"/>
    </p:custDataLst>
    <p:extLst>
      <p:ext uri="{BB962C8B-B14F-4D97-AF65-F5344CB8AC3E}">
        <p14:creationId xmlns:p14="http://schemas.microsoft.com/office/powerpoint/2010/main" val="1699975255"/>
      </p:ext>
    </p:extLst>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Sign Test</a:t>
            </a:r>
          </a:p>
        </p:txBody>
      </p:sp>
      <p:sp>
        <p:nvSpPr>
          <p:cNvPr id="3" name="Content Placeholder 2"/>
          <p:cNvSpPr>
            <a:spLocks noGrp="1"/>
          </p:cNvSpPr>
          <p:nvPr>
            <p:ph idx="1"/>
          </p:nvPr>
        </p:nvSpPr>
        <p:spPr>
          <a:xfrm>
            <a:off x="609600" y="1143000"/>
            <a:ext cx="4267200" cy="5486400"/>
          </a:xfrm>
        </p:spPr>
        <p:txBody>
          <a:bodyPr/>
          <a:lstStyle/>
          <a:p>
            <a:r>
              <a:rPr lang="en-US" dirty="0"/>
              <a:t>The p-value of the one sample sign test is 1.0000, higher than the alpha level (0.05), and we fail to reject the null hypothesis. There is not any statistically significant difference between the overall satisfaction of customer type 1 and the benchmark satisfaction level. </a:t>
            </a:r>
          </a:p>
          <a:p>
            <a:endParaRPr lang="en-US" dirty="0"/>
          </a:p>
        </p:txBody>
      </p:sp>
      <p:pic>
        <p:nvPicPr>
          <p:cNvPr id="13" name="One-Sample_Sign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184" y="1143000"/>
            <a:ext cx="6133616" cy="4267200"/>
          </a:xfrm>
          <a:prstGeom prst="rect">
            <a:avLst/>
          </a:prstGeom>
        </p:spPr>
      </p:pic>
      <p:sp>
        <p:nvSpPr>
          <p:cNvPr id="9" name="Date Placeholder 8">
            <a:extLst>
              <a:ext uri="{FF2B5EF4-FFF2-40B4-BE49-F238E27FC236}">
                <a16:creationId xmlns:a16="http://schemas.microsoft.com/office/drawing/2014/main" id="{05942C1C-291C-45B9-A635-13471D0596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4BC55D8-7827-43FF-BD54-F9292E580B9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7A6D1CF-71AB-47EE-BDC2-DBB7999391BC}"/>
              </a:ext>
            </a:extLst>
          </p:cNvPr>
          <p:cNvSpPr>
            <a:spLocks noGrp="1"/>
          </p:cNvSpPr>
          <p:nvPr>
            <p:ph type="sldNum" sz="quarter" idx="4"/>
          </p:nvPr>
        </p:nvSpPr>
        <p:spPr/>
        <p:txBody>
          <a:bodyPr/>
          <a:lstStyle/>
          <a:p>
            <a:fld id="{28B83BC3-069B-46AF-A4E6-C99928E1A4FA}" type="slidenum">
              <a:rPr lang="en-US" smtClean="0"/>
              <a:pPr/>
              <a:t>776</a:t>
            </a:fld>
            <a:endParaRPr lang="en-US" dirty="0"/>
          </a:p>
        </p:txBody>
      </p:sp>
    </p:spTree>
    <p:custDataLst>
      <p:tags r:id="rId1"/>
    </p:custDataLst>
    <p:extLst>
      <p:ext uri="{BB962C8B-B14F-4D97-AF65-F5344CB8AC3E}">
        <p14:creationId xmlns:p14="http://schemas.microsoft.com/office/powerpoint/2010/main" val="918225350"/>
      </p:ext>
    </p:extLst>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3.5.6 One Sample Wilcoxon</a:t>
            </a:r>
          </a:p>
        </p:txBody>
      </p:sp>
      <p:sp>
        <p:nvSpPr>
          <p:cNvPr id="8" name="Date Placeholder 7">
            <a:extLst>
              <a:ext uri="{FF2B5EF4-FFF2-40B4-BE49-F238E27FC236}">
                <a16:creationId xmlns:a16="http://schemas.microsoft.com/office/drawing/2014/main" id="{8C706585-2E5C-41FB-92EF-675CBA33FFD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6733449-967B-40C1-8C99-09911FC1FA2A}"/>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74C169C-FBB1-46DC-939B-CB77E4BB62A3}"/>
              </a:ext>
            </a:extLst>
          </p:cNvPr>
          <p:cNvSpPr>
            <a:spLocks noGrp="1"/>
          </p:cNvSpPr>
          <p:nvPr>
            <p:ph type="sldNum" sz="quarter" idx="4"/>
          </p:nvPr>
        </p:nvSpPr>
        <p:spPr/>
        <p:txBody>
          <a:bodyPr/>
          <a:lstStyle/>
          <a:p>
            <a:fld id="{28B83BC3-069B-46AF-A4E6-C99928E1A4FA}" type="slidenum">
              <a:rPr lang="en-US" smtClean="0"/>
              <a:pPr/>
              <a:t>777</a:t>
            </a:fld>
            <a:endParaRPr lang="en-US" dirty="0"/>
          </a:p>
        </p:txBody>
      </p:sp>
    </p:spTree>
    <p:custDataLst>
      <p:tags r:id="rId1"/>
    </p:custDataLst>
    <p:extLst>
      <p:ext uri="{BB962C8B-B14F-4D97-AF65-F5344CB8AC3E}">
        <p14:creationId xmlns:p14="http://schemas.microsoft.com/office/powerpoint/2010/main" val="256073070"/>
      </p:ext>
    </p:extLst>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Wilcoxon Test?</a:t>
            </a:r>
          </a:p>
        </p:txBody>
      </p:sp>
      <p:sp>
        <p:nvSpPr>
          <p:cNvPr id="3" name="Content Placeholder 2"/>
          <p:cNvSpPr>
            <a:spLocks noGrp="1"/>
          </p:cNvSpPr>
          <p:nvPr>
            <p:ph idx="1"/>
          </p:nvPr>
        </p:nvSpPr>
        <p:spPr/>
        <p:txBody>
          <a:bodyPr>
            <a:normAutofit/>
          </a:bodyPr>
          <a:lstStyle/>
          <a:p>
            <a:r>
              <a:rPr lang="en-US" dirty="0"/>
              <a:t>The</a:t>
            </a:r>
            <a:r>
              <a:rPr lang="en-US" b="1" dirty="0"/>
              <a:t> one sample Wilcoxon test </a:t>
            </a:r>
            <a:r>
              <a:rPr lang="en-US" dirty="0"/>
              <a:t>is a hypothesis test to compare the median of one population with a specified value.</a:t>
            </a:r>
          </a:p>
          <a:p>
            <a:endParaRPr lang="en-US" dirty="0"/>
          </a:p>
          <a:p>
            <a:pPr lvl="1"/>
            <a:r>
              <a:rPr lang="en-US" dirty="0"/>
              <a:t>Null Hypothesis (H</a:t>
            </a:r>
            <a:r>
              <a:rPr lang="en-US" baseline="-25000" dirty="0"/>
              <a:t>0</a:t>
            </a:r>
            <a:r>
              <a:rPr lang="en-US" dirty="0"/>
              <a:t>): </a:t>
            </a:r>
            <a:r>
              <a:rPr lang="el-GR" dirty="0"/>
              <a:t>η</a:t>
            </a:r>
            <a:r>
              <a:rPr lang="en-US" dirty="0"/>
              <a:t> = </a:t>
            </a:r>
            <a:r>
              <a:rPr lang="el-GR" dirty="0"/>
              <a:t>η</a:t>
            </a:r>
            <a:r>
              <a:rPr lang="en-US" baseline="-25000" dirty="0"/>
              <a:t>0</a:t>
            </a:r>
            <a:endParaRPr lang="en-US" dirty="0"/>
          </a:p>
          <a:p>
            <a:pPr lvl="1"/>
            <a:r>
              <a:rPr lang="en-US" dirty="0"/>
              <a:t>Alternative Hypothesis (H</a:t>
            </a:r>
            <a:r>
              <a:rPr lang="en-US" baseline="-25000" dirty="0"/>
              <a:t>a</a:t>
            </a:r>
            <a:r>
              <a:rPr lang="en-US" dirty="0"/>
              <a:t>): </a:t>
            </a:r>
            <a:r>
              <a:rPr lang="el-GR" dirty="0"/>
              <a:t>η</a:t>
            </a:r>
            <a:r>
              <a:rPr lang="en-US" dirty="0"/>
              <a:t> ≠ </a:t>
            </a:r>
            <a:r>
              <a:rPr lang="el-GR" dirty="0"/>
              <a:t>η</a:t>
            </a:r>
            <a:r>
              <a:rPr lang="en-US" baseline="-25000" dirty="0"/>
              <a:t>0</a:t>
            </a:r>
            <a:endParaRPr lang="en-US" dirty="0"/>
          </a:p>
          <a:p>
            <a:endParaRPr lang="en-US" dirty="0"/>
          </a:p>
          <a:p>
            <a:r>
              <a:rPr lang="en-US" dirty="0"/>
              <a:t>It is an alternative test of one sample t-test when the distribution of the data is non-normal.</a:t>
            </a:r>
          </a:p>
          <a:p>
            <a:endParaRPr lang="en-US" dirty="0"/>
          </a:p>
          <a:p>
            <a:r>
              <a:rPr lang="en-US" dirty="0"/>
              <a:t>It is more powerful than one sample sign test but it assumes the distribution of the data is symmetric.</a:t>
            </a:r>
          </a:p>
          <a:p>
            <a:endParaRPr lang="en-US" dirty="0"/>
          </a:p>
          <a:p>
            <a:endParaRPr lang="en-US" dirty="0"/>
          </a:p>
        </p:txBody>
      </p:sp>
      <p:sp>
        <p:nvSpPr>
          <p:cNvPr id="9" name="Date Placeholder 8">
            <a:extLst>
              <a:ext uri="{FF2B5EF4-FFF2-40B4-BE49-F238E27FC236}">
                <a16:creationId xmlns:a16="http://schemas.microsoft.com/office/drawing/2014/main" id="{B81B61F9-7069-40EB-93FE-E4CFDCE8033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7B6BD32-4A45-40C8-BC73-94B1DAF6305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94DC1F2-75F8-4664-B4BC-2D7E405D5849}"/>
              </a:ext>
            </a:extLst>
          </p:cNvPr>
          <p:cNvSpPr>
            <a:spLocks noGrp="1"/>
          </p:cNvSpPr>
          <p:nvPr>
            <p:ph type="sldNum" sz="quarter" idx="4"/>
          </p:nvPr>
        </p:nvSpPr>
        <p:spPr/>
        <p:txBody>
          <a:bodyPr/>
          <a:lstStyle/>
          <a:p>
            <a:fld id="{28B83BC3-069B-46AF-A4E6-C99928E1A4FA}" type="slidenum">
              <a:rPr lang="en-US" smtClean="0"/>
              <a:pPr/>
              <a:t>778</a:t>
            </a:fld>
            <a:endParaRPr lang="en-US" dirty="0"/>
          </a:p>
        </p:txBody>
      </p:sp>
    </p:spTree>
    <p:custDataLst>
      <p:tags r:id="rId1"/>
    </p:custDataLst>
    <p:extLst>
      <p:ext uri="{BB962C8B-B14F-4D97-AF65-F5344CB8AC3E}">
        <p14:creationId xmlns:p14="http://schemas.microsoft.com/office/powerpoint/2010/main" val="217916275"/>
      </p:ext>
    </p:extLst>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Wilcoxon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 data are continuous or ordinal when the spacing between adjacent values is not constant.</a:t>
            </a:r>
          </a:p>
          <a:p>
            <a:endParaRPr lang="en-US" dirty="0"/>
          </a:p>
          <a:p>
            <a:r>
              <a:rPr lang="en-US" dirty="0"/>
              <a:t>The distribution of the data is symmetric about a median.</a:t>
            </a:r>
          </a:p>
          <a:p>
            <a:endParaRPr lang="en-US" dirty="0"/>
          </a:p>
          <a:p>
            <a:r>
              <a:rPr lang="en-US" dirty="0"/>
              <a:t>The one sample Wilcoxon test is robust for the non-normally distributed population.</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1E69605D-F4C6-484D-8788-674A0002BEA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734625D-DD8C-4850-AEB9-5A93F75BFB5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6126E16-7C75-4615-BB7B-0BE72A908D10}"/>
              </a:ext>
            </a:extLst>
          </p:cNvPr>
          <p:cNvSpPr>
            <a:spLocks noGrp="1"/>
          </p:cNvSpPr>
          <p:nvPr>
            <p:ph type="sldNum" sz="quarter" idx="4"/>
          </p:nvPr>
        </p:nvSpPr>
        <p:spPr/>
        <p:txBody>
          <a:bodyPr/>
          <a:lstStyle/>
          <a:p>
            <a:fld id="{28B83BC3-069B-46AF-A4E6-C99928E1A4FA}" type="slidenum">
              <a:rPr lang="en-US" smtClean="0"/>
              <a:pPr/>
              <a:t>779</a:t>
            </a:fld>
            <a:endParaRPr lang="en-US" dirty="0"/>
          </a:p>
        </p:txBody>
      </p:sp>
    </p:spTree>
    <p:custDataLst>
      <p:tags r:id="rId1"/>
    </p:custDataLst>
    <p:extLst>
      <p:ext uri="{BB962C8B-B14F-4D97-AF65-F5344CB8AC3E}">
        <p14:creationId xmlns:p14="http://schemas.microsoft.com/office/powerpoint/2010/main" val="24822136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of the Customer</a:t>
            </a:r>
          </a:p>
        </p:txBody>
      </p:sp>
      <p:sp>
        <p:nvSpPr>
          <p:cNvPr id="3" name="Content Placeholder 2"/>
          <p:cNvSpPr>
            <a:spLocks noGrp="1"/>
          </p:cNvSpPr>
          <p:nvPr>
            <p:ph idx="1"/>
          </p:nvPr>
        </p:nvSpPr>
        <p:spPr/>
        <p:txBody>
          <a:bodyPr>
            <a:normAutofit/>
          </a:bodyPr>
          <a:lstStyle/>
          <a:p>
            <a:r>
              <a:rPr lang="en-US" b="1" dirty="0"/>
              <a:t>VOC</a:t>
            </a:r>
            <a:r>
              <a:rPr lang="en-US" dirty="0"/>
              <a:t> stands for “Voice of the Customer.”</a:t>
            </a:r>
          </a:p>
          <a:p>
            <a:r>
              <a:rPr lang="en-US" dirty="0"/>
              <a:t>Voice of the customer is a term used for a data-driven plan to discover customer wants and needs. </a:t>
            </a:r>
          </a:p>
          <a:p>
            <a:r>
              <a:rPr lang="en-US" dirty="0"/>
              <a:t>VOC is an important component to a successful Six Sigma project.</a:t>
            </a:r>
          </a:p>
          <a:p>
            <a:r>
              <a:rPr lang="en-US" dirty="0"/>
              <a:t>There are also other “Voices” that need to be heard when conducting projects. The 3 primary forms are:</a:t>
            </a:r>
          </a:p>
          <a:p>
            <a:pPr marL="114300" indent="0">
              <a:buNone/>
            </a:pPr>
            <a:r>
              <a:rPr lang="en-US" dirty="0"/>
              <a:t> </a:t>
            </a:r>
          </a:p>
          <a:p>
            <a:pPr lvl="1"/>
            <a:r>
              <a:rPr lang="en-US" dirty="0"/>
              <a:t>VOC: Voice of the Customer</a:t>
            </a:r>
          </a:p>
          <a:p>
            <a:pPr lvl="1"/>
            <a:r>
              <a:rPr lang="en-US" dirty="0"/>
              <a:t>VOB: Voice of the Business</a:t>
            </a:r>
          </a:p>
          <a:p>
            <a:pPr lvl="1"/>
            <a:r>
              <a:rPr lang="en-US" dirty="0"/>
              <a:t>VOA: Voice of the Associate.</a:t>
            </a:r>
          </a:p>
          <a:p>
            <a:endParaRPr lang="en-US" dirty="0"/>
          </a:p>
        </p:txBody>
      </p:sp>
      <p:pic>
        <p:nvPicPr>
          <p:cNvPr id="1026" name="Picture 2" descr="C:\Users\Michael\Documents\Developer Resources\icons\png\256x256\36_256x25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95700"/>
            <a:ext cx="2057400" cy="2057400"/>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FCDBE1B5-5499-4AD6-BBB9-4F243E7203E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9B47CAE-EF04-4A92-9303-4FBF3B7C64A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61DCD46-E630-4FC2-9219-9F247F0A24A7}"/>
              </a:ext>
            </a:extLst>
          </p:cNvPr>
          <p:cNvSpPr>
            <a:spLocks noGrp="1"/>
          </p:cNvSpPr>
          <p:nvPr>
            <p:ph type="sldNum" sz="quarter" idx="4"/>
          </p:nvPr>
        </p:nvSpPr>
        <p:spPr/>
        <p:txBody>
          <a:bodyPr/>
          <a:lstStyle/>
          <a:p>
            <a:fld id="{28B83BC3-069B-46AF-A4E6-C99928E1A4FA}" type="slidenum">
              <a:rPr lang="en-US" smtClean="0"/>
              <a:pPr/>
              <a:t>78</a:t>
            </a:fld>
            <a:endParaRPr lang="en-US" dirty="0"/>
          </a:p>
        </p:txBody>
      </p:sp>
    </p:spTree>
    <p:custDataLst>
      <p:tags r:id="rId1"/>
    </p:custDataLst>
    <p:extLst>
      <p:ext uri="{BB962C8B-B14F-4D97-AF65-F5344CB8AC3E}">
        <p14:creationId xmlns:p14="http://schemas.microsoft.com/office/powerpoint/2010/main" val="3853175996"/>
      </p:ext>
    </p:extLst>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1: Create the following columns one by one:</a:t>
            </a:r>
          </a:p>
          <a:p>
            <a:pPr lvl="2"/>
            <a:r>
              <a:rPr lang="en-US" dirty="0"/>
              <a:t>Column 1: all the raw observations (X)</a:t>
            </a:r>
          </a:p>
          <a:p>
            <a:pPr lvl="2"/>
            <a:r>
              <a:rPr lang="en-US" dirty="0"/>
              <a:t>Column 2: the differences between each observation value and the hypothesized median (X – </a:t>
            </a:r>
            <a:r>
              <a:rPr lang="el-GR" dirty="0"/>
              <a:t>η</a:t>
            </a:r>
            <a:r>
              <a:rPr lang="en-US" baseline="-25000" dirty="0"/>
              <a:t>0</a:t>
            </a:r>
            <a:r>
              <a:rPr lang="en-US" dirty="0"/>
              <a:t>)</a:t>
            </a:r>
          </a:p>
          <a:p>
            <a:pPr lvl="2"/>
            <a:r>
              <a:rPr lang="en-US" dirty="0"/>
              <a:t>Column 3: the signs (+ or –) of column 2</a:t>
            </a:r>
          </a:p>
          <a:p>
            <a:pPr lvl="2"/>
            <a:r>
              <a:rPr lang="en-US" dirty="0"/>
              <a:t>Column 4: the absolute value of column 2</a:t>
            </a:r>
          </a:p>
          <a:p>
            <a:pPr lvl="2"/>
            <a:r>
              <a:rPr lang="en-US" dirty="0"/>
              <a:t>Column 5: the ranks of each item in column 4 in ascending order</a:t>
            </a:r>
          </a:p>
          <a:p>
            <a:pPr lvl="2"/>
            <a:r>
              <a:rPr lang="en-US" dirty="0"/>
              <a:t>Column 6: the product of column 3 and column 5</a:t>
            </a:r>
          </a:p>
          <a:p>
            <a:endParaRPr lang="en-US" dirty="0"/>
          </a:p>
        </p:txBody>
      </p:sp>
      <p:sp>
        <p:nvSpPr>
          <p:cNvPr id="9" name="Date Placeholder 8">
            <a:extLst>
              <a:ext uri="{FF2B5EF4-FFF2-40B4-BE49-F238E27FC236}">
                <a16:creationId xmlns:a16="http://schemas.microsoft.com/office/drawing/2014/main" id="{393D73EF-5614-447E-9153-52750632EA0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5F447EC-22FC-4A14-B35E-9209F3B057C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C3CECF8-A4EF-4E25-820C-8CAD397E124B}"/>
              </a:ext>
            </a:extLst>
          </p:cNvPr>
          <p:cNvSpPr>
            <a:spLocks noGrp="1"/>
          </p:cNvSpPr>
          <p:nvPr>
            <p:ph type="sldNum" sz="quarter" idx="4"/>
          </p:nvPr>
        </p:nvSpPr>
        <p:spPr/>
        <p:txBody>
          <a:bodyPr/>
          <a:lstStyle/>
          <a:p>
            <a:fld id="{28B83BC3-069B-46AF-A4E6-C99928E1A4FA}" type="slidenum">
              <a:rPr lang="en-US" smtClean="0"/>
              <a:pPr/>
              <a:t>780</a:t>
            </a:fld>
            <a:endParaRPr lang="en-US" dirty="0"/>
          </a:p>
        </p:txBody>
      </p:sp>
    </p:spTree>
    <p:custDataLst>
      <p:tags r:id="rId1"/>
    </p:custDataLst>
    <p:extLst>
      <p:ext uri="{BB962C8B-B14F-4D97-AF65-F5344CB8AC3E}">
        <p14:creationId xmlns:p14="http://schemas.microsoft.com/office/powerpoint/2010/main" val="3253624074"/>
      </p:ext>
    </p:extLst>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Wilcoxon Test Works</a:t>
            </a:r>
          </a:p>
        </p:txBody>
      </p:sp>
      <p:sp>
        <p:nvSpPr>
          <p:cNvPr id="3" name="Content Placeholder 2"/>
          <p:cNvSpPr>
            <a:spLocks noGrp="1"/>
          </p:cNvSpPr>
          <p:nvPr>
            <p:ph idx="1"/>
          </p:nvPr>
        </p:nvSpPr>
        <p:spPr/>
        <p:txBody>
          <a:bodyPr>
            <a:normAutofit/>
          </a:bodyPr>
          <a:lstStyle/>
          <a:p>
            <a:r>
              <a:rPr lang="en-US" dirty="0"/>
              <a:t>Step 2: Calculate the test statistic W</a:t>
            </a:r>
            <a:r>
              <a:rPr lang="en-US" baseline="-25000" dirty="0"/>
              <a:t>calc </a:t>
            </a:r>
            <a:r>
              <a:rPr lang="en-US" dirty="0"/>
              <a:t>, which is the sum of all the non-negative values in column 6.</a:t>
            </a:r>
          </a:p>
          <a:p>
            <a:endParaRPr lang="en-US" dirty="0"/>
          </a:p>
          <a:p>
            <a:r>
              <a:rPr lang="en-US" dirty="0"/>
              <a:t>Step 3: Make a decision on whether to reject the null hypothesis. Use the table of critical values for the Wilcoxon test to get the W</a:t>
            </a:r>
            <a:r>
              <a:rPr lang="en-US" baseline="-25000" dirty="0"/>
              <a:t>crit</a:t>
            </a:r>
            <a:r>
              <a:rPr lang="en-US" dirty="0"/>
              <a:t> with predetermined alpha level and number of observations. </a:t>
            </a:r>
          </a:p>
          <a:p>
            <a:pPr lvl="1"/>
            <a:endParaRPr lang="en-US" dirty="0"/>
          </a:p>
          <a:p>
            <a:pPr lvl="1"/>
            <a:r>
              <a:rPr lang="en-US" dirty="0"/>
              <a:t>If the W</a:t>
            </a:r>
            <a:r>
              <a:rPr lang="en-US" baseline="-25000" dirty="0"/>
              <a:t>calc </a:t>
            </a:r>
            <a:r>
              <a:rPr lang="en-US" dirty="0"/>
              <a:t>is smaller than the </a:t>
            </a:r>
            <a:r>
              <a:rPr lang="en-US" baseline="-25000" dirty="0"/>
              <a:t> </a:t>
            </a:r>
            <a:r>
              <a:rPr lang="en-US" dirty="0"/>
              <a:t>W</a:t>
            </a:r>
            <a:r>
              <a:rPr lang="en-US" baseline="-25000" dirty="0"/>
              <a:t>crit</a:t>
            </a:r>
            <a:r>
              <a:rPr lang="en-US" dirty="0"/>
              <a:t>, we fail to reject the null hypothesis and claim that there is no significant difference between the population median and the hypothesized median.</a:t>
            </a:r>
          </a:p>
          <a:p>
            <a:endParaRPr lang="en-US" dirty="0"/>
          </a:p>
        </p:txBody>
      </p:sp>
      <p:sp>
        <p:nvSpPr>
          <p:cNvPr id="9" name="Date Placeholder 8">
            <a:extLst>
              <a:ext uri="{FF2B5EF4-FFF2-40B4-BE49-F238E27FC236}">
                <a16:creationId xmlns:a16="http://schemas.microsoft.com/office/drawing/2014/main" id="{C389CE2E-94F0-480D-81A7-5DA408DA877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B5440C8-6A7F-4E2F-B9D7-6DF5C545BEC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414B180-1FAA-42DA-8BB7-3C5A186AE3E7}"/>
              </a:ext>
            </a:extLst>
          </p:cNvPr>
          <p:cNvSpPr>
            <a:spLocks noGrp="1"/>
          </p:cNvSpPr>
          <p:nvPr>
            <p:ph type="sldNum" sz="quarter" idx="4"/>
          </p:nvPr>
        </p:nvSpPr>
        <p:spPr/>
        <p:txBody>
          <a:bodyPr/>
          <a:lstStyle/>
          <a:p>
            <a:fld id="{28B83BC3-069B-46AF-A4E6-C99928E1A4FA}" type="slidenum">
              <a:rPr lang="en-US" smtClean="0"/>
              <a:pPr/>
              <a:t>781</a:t>
            </a:fld>
            <a:endParaRPr lang="en-US" dirty="0"/>
          </a:p>
        </p:txBody>
      </p:sp>
    </p:spTree>
    <p:custDataLst>
      <p:tags r:id="rId1"/>
    </p:custDataLst>
    <p:extLst>
      <p:ext uri="{BB962C8B-B14F-4D97-AF65-F5344CB8AC3E}">
        <p14:creationId xmlns:p14="http://schemas.microsoft.com/office/powerpoint/2010/main" val="1220397450"/>
      </p:ext>
    </p:extLst>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overall satisfaction of customer type 1 against a specified benchmark satisfaction (3.5) using a nonparametric (i.e., distribution-free) hypothesis test: one sample Wilcoxon test.</a:t>
            </a:r>
          </a:p>
          <a:p>
            <a:pPr lvl="1"/>
            <a:r>
              <a:rPr lang="en-US" dirty="0"/>
              <a:t>Data File: “One Sample Wilcoxon”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a:t>
            </a:r>
            <a:r>
              <a:rPr lang="el-GR" dirty="0"/>
              <a:t>η</a:t>
            </a:r>
            <a:r>
              <a:rPr lang="en-US" baseline="-25000" dirty="0"/>
              <a:t>1</a:t>
            </a:r>
            <a:r>
              <a:rPr lang="en-US" dirty="0"/>
              <a:t> = 3.5</a:t>
            </a:r>
          </a:p>
          <a:p>
            <a:r>
              <a:rPr lang="en-US" dirty="0"/>
              <a:t>Alternative Hypothesis (H</a:t>
            </a:r>
            <a:r>
              <a:rPr lang="en-US" baseline="-25000" dirty="0"/>
              <a:t>a</a:t>
            </a:r>
            <a:r>
              <a:rPr lang="en-US" dirty="0"/>
              <a:t>): </a:t>
            </a:r>
            <a:r>
              <a:rPr lang="el-GR" dirty="0"/>
              <a:t>η</a:t>
            </a:r>
            <a:r>
              <a:rPr lang="en-US" baseline="-25000" dirty="0"/>
              <a:t>1</a:t>
            </a:r>
            <a:r>
              <a:rPr lang="en-US" dirty="0"/>
              <a:t> ≠ 3.5</a:t>
            </a:r>
          </a:p>
          <a:p>
            <a:endParaRPr lang="en-US" dirty="0"/>
          </a:p>
          <a:p>
            <a:endParaRPr lang="en-US" dirty="0"/>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35286" y="3219450"/>
            <a:ext cx="456247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3249E731-B006-4CD9-9EFA-442890B74C0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588141E-E5EB-495B-89B4-409155280C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D7EB59E-4DE7-4B78-B3CA-0E78B92B1DAA}"/>
              </a:ext>
            </a:extLst>
          </p:cNvPr>
          <p:cNvSpPr>
            <a:spLocks noGrp="1"/>
          </p:cNvSpPr>
          <p:nvPr>
            <p:ph type="sldNum" sz="quarter" idx="4"/>
          </p:nvPr>
        </p:nvSpPr>
        <p:spPr/>
        <p:txBody>
          <a:bodyPr/>
          <a:lstStyle/>
          <a:p>
            <a:fld id="{28B83BC3-069B-46AF-A4E6-C99928E1A4FA}" type="slidenum">
              <a:rPr lang="en-US" smtClean="0"/>
              <a:pPr/>
              <a:t>782</a:t>
            </a:fld>
            <a:endParaRPr lang="en-US" dirty="0"/>
          </a:p>
        </p:txBody>
      </p:sp>
    </p:spTree>
    <p:custDataLst>
      <p:tags r:id="rId1"/>
    </p:custDataLst>
    <p:extLst>
      <p:ext uri="{BB962C8B-B14F-4D97-AF65-F5344CB8AC3E}">
        <p14:creationId xmlns:p14="http://schemas.microsoft.com/office/powerpoint/2010/main" val="2737016389"/>
      </p:ext>
    </p:extLst>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p:txBody>
          <a:bodyPr>
            <a:normAutofit/>
          </a:bodyPr>
          <a:lstStyle/>
          <a:p>
            <a:r>
              <a:rPr lang="en-US" sz="2600" dirty="0"/>
              <a:t>Steps to run a one sample Wilcoxon test in Minitab</a:t>
            </a:r>
            <a:endParaRPr lang="en-US" dirty="0"/>
          </a:p>
          <a:p>
            <a:pPr marL="1234440" lvl="2" indent="-457200">
              <a:buFont typeface="+mj-lt"/>
              <a:buAutoNum type="arabicParenR"/>
            </a:pPr>
            <a:r>
              <a:rPr lang="en-US" sz="2200" dirty="0"/>
              <a:t>Click Stat → Nonparametrics → 1-Sample Wilcoxon.</a:t>
            </a:r>
          </a:p>
          <a:p>
            <a:pPr marL="1234440" lvl="2" indent="-457200">
              <a:buFont typeface="+mj-lt"/>
              <a:buAutoNum type="arabicParenR"/>
            </a:pPr>
            <a:r>
              <a:rPr lang="en-US" sz="2200" dirty="0"/>
              <a:t>A new window named “1-Sample Wilcoxon” pops up. </a:t>
            </a:r>
          </a:p>
          <a:p>
            <a:pPr marL="1234440" lvl="2" indent="-457200">
              <a:buFont typeface="+mj-lt"/>
              <a:buAutoNum type="arabicParenR"/>
            </a:pPr>
            <a:r>
              <a:rPr lang="en-US" sz="2200" dirty="0"/>
              <a:t>Select “Overall Satisfaction” as the “Variables.”</a:t>
            </a:r>
          </a:p>
          <a:p>
            <a:pPr marL="1234440" lvl="2" indent="-457200">
              <a:buFont typeface="+mj-lt"/>
              <a:buAutoNum type="arabicParenR"/>
            </a:pPr>
            <a:r>
              <a:rPr lang="en-US" sz="2200" dirty="0"/>
              <a:t>Click the radio button “Test median.”</a:t>
            </a:r>
          </a:p>
          <a:p>
            <a:pPr marL="1234440" lvl="2" indent="-457200">
              <a:buFont typeface="+mj-lt"/>
              <a:buAutoNum type="arabicParenR"/>
            </a:pPr>
            <a:r>
              <a:rPr lang="en-US" sz="2200" dirty="0"/>
              <a:t>Enter “3.5” in the box next to “Test median.”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one sample Wilcoxon test results appear in the session window.</a:t>
            </a:r>
          </a:p>
          <a:p>
            <a:endParaRPr lang="en-US" dirty="0"/>
          </a:p>
          <a:p>
            <a:endParaRPr lang="en-US" dirty="0"/>
          </a:p>
        </p:txBody>
      </p:sp>
      <p:sp>
        <p:nvSpPr>
          <p:cNvPr id="9" name="Date Placeholder 8">
            <a:extLst>
              <a:ext uri="{FF2B5EF4-FFF2-40B4-BE49-F238E27FC236}">
                <a16:creationId xmlns:a16="http://schemas.microsoft.com/office/drawing/2014/main" id="{BC936A03-C1B9-4F87-B921-4CB6A1BCDB3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AF8B1CA-94E2-48DB-8C57-EB887A2F4B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7E30608-9DDD-44FE-85B6-B1962A692258}"/>
              </a:ext>
            </a:extLst>
          </p:cNvPr>
          <p:cNvSpPr>
            <a:spLocks noGrp="1"/>
          </p:cNvSpPr>
          <p:nvPr>
            <p:ph type="sldNum" sz="quarter" idx="4"/>
          </p:nvPr>
        </p:nvSpPr>
        <p:spPr/>
        <p:txBody>
          <a:bodyPr/>
          <a:lstStyle/>
          <a:p>
            <a:fld id="{28B83BC3-069B-46AF-A4E6-C99928E1A4FA}" type="slidenum">
              <a:rPr lang="en-US" smtClean="0"/>
              <a:pPr/>
              <a:t>783</a:t>
            </a:fld>
            <a:endParaRPr lang="en-US" dirty="0"/>
          </a:p>
        </p:txBody>
      </p:sp>
    </p:spTree>
    <p:custDataLst>
      <p:tags r:id="rId1"/>
    </p:custDataLst>
    <p:extLst>
      <p:ext uri="{BB962C8B-B14F-4D97-AF65-F5344CB8AC3E}">
        <p14:creationId xmlns:p14="http://schemas.microsoft.com/office/powerpoint/2010/main" val="2735322002"/>
      </p:ext>
    </p:extLst>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pic>
        <p:nvPicPr>
          <p:cNvPr id="3" name="Picture 2"/>
          <p:cNvPicPr>
            <a:picLocks noChangeAspect="1"/>
          </p:cNvPicPr>
          <p:nvPr/>
        </p:nvPicPr>
        <p:blipFill>
          <a:blip r:embed="rId4"/>
          <a:stretch>
            <a:fillRect/>
          </a:stretch>
        </p:blipFill>
        <p:spPr>
          <a:xfrm>
            <a:off x="2108200" y="1074924"/>
            <a:ext cx="7162800" cy="5534096"/>
          </a:xfrm>
          <a:prstGeom prst="rect">
            <a:avLst/>
          </a:prstGeom>
        </p:spPr>
      </p:pic>
      <p:sp>
        <p:nvSpPr>
          <p:cNvPr id="9" name="Date Placeholder 8">
            <a:extLst>
              <a:ext uri="{FF2B5EF4-FFF2-40B4-BE49-F238E27FC236}">
                <a16:creationId xmlns:a16="http://schemas.microsoft.com/office/drawing/2014/main" id="{EB20879C-2E14-4BD1-A4FC-1A222AF602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CF247D0-864F-4F75-B29D-E45F28BD8AC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B05F1BA-5726-45CA-B26E-A5657F6C262A}"/>
              </a:ext>
            </a:extLst>
          </p:cNvPr>
          <p:cNvSpPr>
            <a:spLocks noGrp="1"/>
          </p:cNvSpPr>
          <p:nvPr>
            <p:ph type="sldNum" sz="quarter" idx="4"/>
          </p:nvPr>
        </p:nvSpPr>
        <p:spPr/>
        <p:txBody>
          <a:bodyPr/>
          <a:lstStyle/>
          <a:p>
            <a:fld id="{28B83BC3-069B-46AF-A4E6-C99928E1A4FA}" type="slidenum">
              <a:rPr lang="en-US" smtClean="0"/>
              <a:pPr/>
              <a:t>784</a:t>
            </a:fld>
            <a:endParaRPr lang="en-US" dirty="0"/>
          </a:p>
        </p:txBody>
      </p:sp>
    </p:spTree>
    <p:custDataLst>
      <p:tags r:id="rId1"/>
    </p:custDataLst>
    <p:extLst>
      <p:ext uri="{BB962C8B-B14F-4D97-AF65-F5344CB8AC3E}">
        <p14:creationId xmlns:p14="http://schemas.microsoft.com/office/powerpoint/2010/main" val="127834559"/>
      </p:ext>
    </p:extLst>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Wilcoxon Test</a:t>
            </a:r>
          </a:p>
        </p:txBody>
      </p:sp>
      <p:sp>
        <p:nvSpPr>
          <p:cNvPr id="3" name="Content Placeholder 2"/>
          <p:cNvSpPr>
            <a:spLocks noGrp="1"/>
          </p:cNvSpPr>
          <p:nvPr>
            <p:ph idx="1"/>
          </p:nvPr>
        </p:nvSpPr>
        <p:spPr>
          <a:xfrm>
            <a:off x="609600" y="1143000"/>
            <a:ext cx="4572000" cy="5486400"/>
          </a:xfrm>
        </p:spPr>
        <p:txBody>
          <a:bodyPr>
            <a:normAutofit/>
          </a:bodyPr>
          <a:lstStyle/>
          <a:p>
            <a:r>
              <a:rPr lang="en-US" dirty="0"/>
              <a:t>The p-value of the one sample Wilcoxon test is 0.557, higher than the alpha level (0.05), and we fail to reject the null hypothesis. There is not any statistically significant difference between the overall satisfaction of customer type 1 and the benchmark satisfaction level. </a:t>
            </a:r>
          </a:p>
        </p:txBody>
      </p:sp>
      <p:pic>
        <p:nvPicPr>
          <p:cNvPr id="12" name="1 sample Wilcoxon MTB_0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1143000"/>
            <a:ext cx="5609332" cy="4267200"/>
          </a:xfrm>
          <a:prstGeom prst="rect">
            <a:avLst/>
          </a:prstGeom>
        </p:spPr>
      </p:pic>
      <p:sp>
        <p:nvSpPr>
          <p:cNvPr id="9" name="Date Placeholder 8">
            <a:extLst>
              <a:ext uri="{FF2B5EF4-FFF2-40B4-BE49-F238E27FC236}">
                <a16:creationId xmlns:a16="http://schemas.microsoft.com/office/drawing/2014/main" id="{1DE2C283-77A6-4F46-A697-D6997407882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62ACE88-9E68-4DD2-84F2-A0B04BC82B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3A8D34-273C-4DED-B9BE-00384037CD3F}"/>
              </a:ext>
            </a:extLst>
          </p:cNvPr>
          <p:cNvSpPr>
            <a:spLocks noGrp="1"/>
          </p:cNvSpPr>
          <p:nvPr>
            <p:ph type="sldNum" sz="quarter" idx="4"/>
          </p:nvPr>
        </p:nvSpPr>
        <p:spPr/>
        <p:txBody>
          <a:bodyPr/>
          <a:lstStyle/>
          <a:p>
            <a:fld id="{28B83BC3-069B-46AF-A4E6-C99928E1A4FA}" type="slidenum">
              <a:rPr lang="en-US" smtClean="0"/>
              <a:pPr/>
              <a:t>785</a:t>
            </a:fld>
            <a:endParaRPr lang="en-US" dirty="0"/>
          </a:p>
        </p:txBody>
      </p:sp>
    </p:spTree>
    <p:custDataLst>
      <p:tags r:id="rId1"/>
    </p:custDataLst>
    <p:extLst>
      <p:ext uri="{BB962C8B-B14F-4D97-AF65-F5344CB8AC3E}">
        <p14:creationId xmlns:p14="http://schemas.microsoft.com/office/powerpoint/2010/main" val="3308966498"/>
      </p:ext>
    </p:extLst>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9906000" cy="993776"/>
          </a:xfrm>
        </p:spPr>
        <p:txBody>
          <a:bodyPr/>
          <a:lstStyle/>
          <a:p>
            <a:r>
              <a:rPr lang="en-US" dirty="0"/>
              <a:t>3.5.7 One &amp; Two Sample Proportion</a:t>
            </a:r>
          </a:p>
        </p:txBody>
      </p:sp>
      <p:sp>
        <p:nvSpPr>
          <p:cNvPr id="8" name="Date Placeholder 7">
            <a:extLst>
              <a:ext uri="{FF2B5EF4-FFF2-40B4-BE49-F238E27FC236}">
                <a16:creationId xmlns:a16="http://schemas.microsoft.com/office/drawing/2014/main" id="{1FB4FE17-D27A-4124-8022-620E9123403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056609B-9D3F-4CB4-8060-81B74F3D9A7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E06DD205-FF84-4DE4-B252-B9F6077A5B9E}"/>
              </a:ext>
            </a:extLst>
          </p:cNvPr>
          <p:cNvSpPr>
            <a:spLocks noGrp="1"/>
          </p:cNvSpPr>
          <p:nvPr>
            <p:ph type="sldNum" sz="quarter" idx="4"/>
          </p:nvPr>
        </p:nvSpPr>
        <p:spPr/>
        <p:txBody>
          <a:bodyPr/>
          <a:lstStyle/>
          <a:p>
            <a:fld id="{28B83BC3-069B-46AF-A4E6-C99928E1A4FA}" type="slidenum">
              <a:rPr lang="en-US" smtClean="0"/>
              <a:pPr/>
              <a:t>786</a:t>
            </a:fld>
            <a:endParaRPr lang="en-US" dirty="0"/>
          </a:p>
        </p:txBody>
      </p:sp>
    </p:spTree>
    <p:custDataLst>
      <p:tags r:id="rId1"/>
    </p:custDataLst>
    <p:extLst>
      <p:ext uri="{BB962C8B-B14F-4D97-AF65-F5344CB8AC3E}">
        <p14:creationId xmlns:p14="http://schemas.microsoft.com/office/powerpoint/2010/main" val="3918404497"/>
      </p:ext>
    </p:extLst>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One Sample Proportion Test?</a:t>
            </a:r>
          </a:p>
        </p:txBody>
      </p:sp>
      <p:sp>
        <p:nvSpPr>
          <p:cNvPr id="3" name="Content Placeholder 2"/>
          <p:cNvSpPr>
            <a:spLocks noGrp="1"/>
          </p:cNvSpPr>
          <p:nvPr>
            <p:ph idx="1"/>
          </p:nvPr>
        </p:nvSpPr>
        <p:spPr/>
        <p:txBody>
          <a:bodyPr>
            <a:normAutofit/>
          </a:bodyPr>
          <a:lstStyle/>
          <a:p>
            <a:r>
              <a:rPr lang="en-US" b="1" dirty="0"/>
              <a:t>One sample proportion test </a:t>
            </a:r>
            <a:r>
              <a:rPr lang="en-US" dirty="0"/>
              <a:t>is a hypothesis test to compare the proportion of one certain outcome occurring in a population following the binomial distribution with a specified proportion.</a:t>
            </a:r>
          </a:p>
          <a:p>
            <a:pPr lvl="1"/>
            <a:endParaRPr lang="en-US" dirty="0"/>
          </a:p>
          <a:p>
            <a:pPr lvl="1"/>
            <a:r>
              <a:rPr lang="en-US" dirty="0"/>
              <a:t>Null Hypothesis (H</a:t>
            </a:r>
            <a:r>
              <a:rPr lang="en-US" baseline="-25000" dirty="0"/>
              <a:t>0</a:t>
            </a:r>
            <a:r>
              <a:rPr lang="en-US" dirty="0"/>
              <a:t>): p = p</a:t>
            </a:r>
            <a:r>
              <a:rPr lang="en-US" baseline="-25000" dirty="0"/>
              <a:t>0</a:t>
            </a:r>
          </a:p>
          <a:p>
            <a:pPr lvl="1"/>
            <a:r>
              <a:rPr lang="en-US" dirty="0"/>
              <a:t>Alternative Hypothesis (H</a:t>
            </a:r>
            <a:r>
              <a:rPr lang="en-US" baseline="-25000" dirty="0"/>
              <a:t>a</a:t>
            </a:r>
            <a:r>
              <a:rPr lang="en-US" dirty="0"/>
              <a:t>): p ≠ p</a:t>
            </a:r>
            <a:r>
              <a:rPr lang="en-US" baseline="-25000" dirty="0"/>
              <a:t>0</a:t>
            </a:r>
            <a:endParaRPr lang="en-US" dirty="0"/>
          </a:p>
        </p:txBody>
      </p:sp>
      <p:sp>
        <p:nvSpPr>
          <p:cNvPr id="9" name="Date Placeholder 8">
            <a:extLst>
              <a:ext uri="{FF2B5EF4-FFF2-40B4-BE49-F238E27FC236}">
                <a16:creationId xmlns:a16="http://schemas.microsoft.com/office/drawing/2014/main" id="{19E3E7F8-07B5-4BB6-9BB2-78ED64C2B7E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005EF4F-9A24-4E7C-8CC3-762862B7F15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B7BB35C-C5DA-4A1D-9808-ADDE0306A6E5}"/>
              </a:ext>
            </a:extLst>
          </p:cNvPr>
          <p:cNvSpPr>
            <a:spLocks noGrp="1"/>
          </p:cNvSpPr>
          <p:nvPr>
            <p:ph type="sldNum" sz="quarter" idx="4"/>
          </p:nvPr>
        </p:nvSpPr>
        <p:spPr/>
        <p:txBody>
          <a:bodyPr/>
          <a:lstStyle/>
          <a:p>
            <a:fld id="{28B83BC3-069B-46AF-A4E6-C99928E1A4FA}" type="slidenum">
              <a:rPr lang="en-US" smtClean="0"/>
              <a:pPr/>
              <a:t>787</a:t>
            </a:fld>
            <a:endParaRPr lang="en-US" dirty="0"/>
          </a:p>
        </p:txBody>
      </p:sp>
    </p:spTree>
    <p:custDataLst>
      <p:tags r:id="rId1"/>
    </p:custDataLst>
    <p:extLst>
      <p:ext uri="{BB962C8B-B14F-4D97-AF65-F5344CB8AC3E}">
        <p14:creationId xmlns:p14="http://schemas.microsoft.com/office/powerpoint/2010/main" val="2301699497"/>
      </p:ext>
    </p:extLst>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One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 of interest are unbiased and representative.</a:t>
            </a:r>
          </a:p>
          <a:p>
            <a:endParaRPr lang="en-US" dirty="0"/>
          </a:p>
          <a:p>
            <a:r>
              <a:rPr lang="en-US" dirty="0"/>
              <a:t>There are only two possible outcomes in each trial: success/failure, yes/no, and defective/non-defective etc.</a:t>
            </a:r>
          </a:p>
          <a:p>
            <a:endParaRPr lang="en-US" dirty="0"/>
          </a:p>
          <a:p>
            <a:r>
              <a:rPr lang="en-US" dirty="0"/>
              <a:t>The underlying distribution of the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9BFD29EB-D207-4196-9C97-B92D83A4CF1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6E4FAB6-6A68-4088-B359-4E69D253F83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13E3234-1D9E-4D63-9F83-D35FC91F83D2}"/>
              </a:ext>
            </a:extLst>
          </p:cNvPr>
          <p:cNvSpPr>
            <a:spLocks noGrp="1"/>
          </p:cNvSpPr>
          <p:nvPr>
            <p:ph type="sldNum" sz="quarter" idx="4"/>
          </p:nvPr>
        </p:nvSpPr>
        <p:spPr/>
        <p:txBody>
          <a:bodyPr/>
          <a:lstStyle/>
          <a:p>
            <a:fld id="{28B83BC3-069B-46AF-A4E6-C99928E1A4FA}" type="slidenum">
              <a:rPr lang="en-US" smtClean="0"/>
              <a:pPr/>
              <a:t>788</a:t>
            </a:fld>
            <a:endParaRPr lang="en-US" dirty="0"/>
          </a:p>
        </p:txBody>
      </p:sp>
    </p:spTree>
    <p:custDataLst>
      <p:tags r:id="rId1"/>
    </p:custDataLst>
    <p:extLst>
      <p:ext uri="{BB962C8B-B14F-4D97-AF65-F5344CB8AC3E}">
        <p14:creationId xmlns:p14="http://schemas.microsoft.com/office/powerpoint/2010/main" val="95680270"/>
      </p:ext>
    </p:extLst>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One Sample Proportion Test Works</a:t>
            </a:r>
          </a:p>
        </p:txBody>
      </p:sp>
      <p:sp>
        <p:nvSpPr>
          <p:cNvPr id="4" name="Content Placeholder 3"/>
          <p:cNvSpPr>
            <a:spLocks noGrp="1"/>
          </p:cNvSpPr>
          <p:nvPr>
            <p:ph idx="1"/>
          </p:nvPr>
        </p:nvSpPr>
        <p:spPr/>
        <p:txBody>
          <a:bodyPr/>
          <a:lstStyle/>
          <a:p>
            <a:pPr indent="-342900"/>
            <a:r>
              <a:rPr lang="en-US" dirty="0"/>
              <a:t>When np ≥ 5 and np(1 – p) ≥ 5, we use normal distribution to approximate the underlying binomial distribution of the population.</a:t>
            </a:r>
          </a:p>
          <a:p>
            <a:pPr marL="0" indent="0">
              <a:buNone/>
            </a:pPr>
            <a:endParaRPr lang="en-US" dirty="0"/>
          </a:p>
          <a:p>
            <a:pPr marL="297180" lvl="1" indent="0">
              <a:buNone/>
            </a:pPr>
            <a:r>
              <a:rPr lang="en-US" dirty="0"/>
              <a:t>Test Statistic: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715963407"/>
              </p:ext>
            </p:extLst>
          </p:nvPr>
        </p:nvGraphicFramePr>
        <p:xfrm>
          <a:off x="3962400" y="2682876"/>
          <a:ext cx="2093912" cy="974725"/>
        </p:xfrm>
        <a:graphic>
          <a:graphicData uri="http://schemas.openxmlformats.org/presentationml/2006/ole">
            <mc:AlternateContent xmlns:mc="http://schemas.openxmlformats.org/markup-compatibility/2006">
              <mc:Choice xmlns:v="urn:schemas-microsoft-com:vml" Requires="v">
                <p:oleObj name="Equation" r:id="rId4" imgW="1231366" imgH="622030" progId="Equation.3">
                  <p:embed/>
                </p:oleObj>
              </mc:Choice>
              <mc:Fallback>
                <p:oleObj name="Equation" r:id="rId4" imgW="1231366" imgH="62203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2682876"/>
                        <a:ext cx="2093912" cy="974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4" name="Group 13"/>
          <p:cNvGrpSpPr/>
          <p:nvPr/>
        </p:nvGrpSpPr>
        <p:grpSpPr>
          <a:xfrm>
            <a:off x="2133601" y="3810000"/>
            <a:ext cx="6810221" cy="1588532"/>
            <a:chOff x="609600" y="4876800"/>
            <a:chExt cx="6810221" cy="1588532"/>
          </a:xfrm>
        </p:grpSpPr>
        <p:sp>
          <p:nvSpPr>
            <p:cNvPr id="6" name="TextBox 5"/>
            <p:cNvSpPr txBox="1"/>
            <p:nvPr/>
          </p:nvSpPr>
          <p:spPr>
            <a:xfrm>
              <a:off x="609600" y="4876800"/>
              <a:ext cx="883575" cy="400110"/>
            </a:xfrm>
            <a:prstGeom prst="rect">
              <a:avLst/>
            </a:prstGeom>
            <a:noFill/>
          </p:spPr>
          <p:txBody>
            <a:bodyPr wrap="none" rtlCol="0">
              <a:spAutoFit/>
            </a:bodyPr>
            <a:lstStyle/>
            <a:p>
              <a:r>
                <a:rPr lang="en-US" sz="2000" dirty="0"/>
                <a:t>where</a:t>
              </a:r>
            </a:p>
          </p:txBody>
        </p:sp>
        <p:grpSp>
          <p:nvGrpSpPr>
            <p:cNvPr id="13" name="Group 12"/>
            <p:cNvGrpSpPr/>
            <p:nvPr/>
          </p:nvGrpSpPr>
          <p:grpSpPr>
            <a:xfrm>
              <a:off x="685800" y="5257800"/>
              <a:ext cx="6734021" cy="1207532"/>
              <a:chOff x="685800" y="5257800"/>
              <a:chExt cx="6734021" cy="1207532"/>
            </a:xfrm>
          </p:grpSpPr>
          <p:graphicFrame>
            <p:nvGraphicFramePr>
              <p:cNvPr id="7" name="Object 6"/>
              <p:cNvGraphicFramePr>
                <a:graphicFrameLocks noChangeAspect="1"/>
              </p:cNvGraphicFramePr>
              <p:nvPr/>
            </p:nvGraphicFramePr>
            <p:xfrm>
              <a:off x="685800" y="5257800"/>
              <a:ext cx="381000" cy="406400"/>
            </p:xfrm>
            <a:graphic>
              <a:graphicData uri="http://schemas.openxmlformats.org/presentationml/2006/ole">
                <mc:AlternateContent xmlns:mc="http://schemas.openxmlformats.org/markup-compatibility/2006">
                  <mc:Choice xmlns:v="urn:schemas-microsoft-com:vml" Requires="v">
                    <p:oleObj name="Equation" r:id="rId6" imgW="152268" imgH="203024" progId="Equation.3">
                      <p:embed/>
                    </p:oleObj>
                  </mc:Choice>
                  <mc:Fallback>
                    <p:oleObj name="Equation" r:id="rId6" imgW="152268" imgH="203024"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5257800"/>
                            <a:ext cx="3810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1066800" y="5276334"/>
                <a:ext cx="6353021" cy="369332"/>
              </a:xfrm>
              <a:prstGeom prst="rect">
                <a:avLst/>
              </a:prstGeom>
              <a:noFill/>
            </p:spPr>
            <p:txBody>
              <a:bodyPr wrap="none" rtlCol="0">
                <a:spAutoFit/>
              </a:bodyPr>
              <a:lstStyle/>
              <a:p>
                <a:r>
                  <a:rPr lang="en-US" dirty="0"/>
                  <a:t>is the observed probability of one certain outcome occurring.</a:t>
                </a:r>
              </a:p>
            </p:txBody>
          </p:sp>
          <p:graphicFrame>
            <p:nvGraphicFramePr>
              <p:cNvPr id="366596" name="Object 4"/>
              <p:cNvGraphicFramePr>
                <a:graphicFrameLocks noChangeAspect="1"/>
              </p:cNvGraphicFramePr>
              <p:nvPr/>
            </p:nvGraphicFramePr>
            <p:xfrm>
              <a:off x="685800" y="5638800"/>
              <a:ext cx="476250" cy="457200"/>
            </p:xfrm>
            <a:graphic>
              <a:graphicData uri="http://schemas.openxmlformats.org/presentationml/2006/ole">
                <mc:AlternateContent xmlns:mc="http://schemas.openxmlformats.org/markup-compatibility/2006">
                  <mc:Choice xmlns:v="urn:schemas-microsoft-com:vml" Requires="v">
                    <p:oleObj name="Equation" r:id="rId8" imgW="190500" imgH="228600" progId="Equation.3">
                      <p:embed/>
                    </p:oleObj>
                  </mc:Choice>
                  <mc:Fallback>
                    <p:oleObj name="Equation" r:id="rId8" imgW="190500" imgH="228600" progId="Equation.3">
                      <p:embed/>
                      <p:pic>
                        <p:nvPicPr>
                          <p:cNvPr id="366596"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5638800"/>
                            <a:ext cx="4762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066800" y="5682734"/>
                <a:ext cx="3322256" cy="369332"/>
              </a:xfrm>
              <a:prstGeom prst="rect">
                <a:avLst/>
              </a:prstGeom>
              <a:noFill/>
            </p:spPr>
            <p:txBody>
              <a:bodyPr wrap="none" rtlCol="0">
                <a:spAutoFit/>
              </a:bodyPr>
              <a:lstStyle/>
              <a:p>
                <a:r>
                  <a:rPr lang="en-US" dirty="0"/>
                  <a:t>is the hypothesized probability.</a:t>
                </a:r>
              </a:p>
            </p:txBody>
          </p:sp>
          <p:graphicFrame>
            <p:nvGraphicFramePr>
              <p:cNvPr id="366597" name="Object 5"/>
              <p:cNvGraphicFramePr>
                <a:graphicFrameLocks noChangeAspect="1"/>
              </p:cNvGraphicFramePr>
              <p:nvPr/>
            </p:nvGraphicFramePr>
            <p:xfrm>
              <a:off x="685800" y="6140966"/>
              <a:ext cx="317500" cy="279400"/>
            </p:xfrm>
            <a:graphic>
              <a:graphicData uri="http://schemas.openxmlformats.org/presentationml/2006/ole">
                <mc:AlternateContent xmlns:mc="http://schemas.openxmlformats.org/markup-compatibility/2006">
                  <mc:Choice xmlns:v="urn:schemas-microsoft-com:vml" Requires="v">
                    <p:oleObj name="Equation" r:id="rId10" imgW="126835" imgH="139518" progId="Equation.3">
                      <p:embed/>
                    </p:oleObj>
                  </mc:Choice>
                  <mc:Fallback>
                    <p:oleObj name="Equation" r:id="rId10" imgW="126835" imgH="139518" progId="Equation.3">
                      <p:embed/>
                      <p:pic>
                        <p:nvPicPr>
                          <p:cNvPr id="366597"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6140966"/>
                            <a:ext cx="3175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1066800" y="6096000"/>
                <a:ext cx="2069797" cy="369332"/>
              </a:xfrm>
              <a:prstGeom prst="rect">
                <a:avLst/>
              </a:prstGeom>
              <a:noFill/>
            </p:spPr>
            <p:txBody>
              <a:bodyPr wrap="none" rtlCol="0">
                <a:spAutoFit/>
              </a:bodyPr>
              <a:lstStyle/>
              <a:p>
                <a:r>
                  <a:rPr lang="en-US" dirty="0"/>
                  <a:t>is number of trials.</a:t>
                </a:r>
              </a:p>
            </p:txBody>
          </p:sp>
        </p:grpSp>
      </p:grpSp>
      <p:sp>
        <p:nvSpPr>
          <p:cNvPr id="15" name="TextBox 14"/>
          <p:cNvSpPr txBox="1"/>
          <p:nvPr/>
        </p:nvSpPr>
        <p:spPr>
          <a:xfrm>
            <a:off x="1255776" y="5699095"/>
            <a:ext cx="9220200" cy="584775"/>
          </a:xfrm>
          <a:prstGeom prst="rect">
            <a:avLst/>
          </a:prstGeom>
          <a:noFill/>
        </p:spPr>
        <p:txBody>
          <a:bodyPr wrap="square" rtlCol="0">
            <a:spAutoFit/>
          </a:bodyPr>
          <a:lstStyle/>
          <a:p>
            <a:r>
              <a:rPr lang="en-US" sz="1600" dirty="0"/>
              <a:t>When |Z</a:t>
            </a:r>
            <a:r>
              <a:rPr lang="en-US" sz="1600" baseline="-25000" dirty="0"/>
              <a:t>calc</a:t>
            </a:r>
            <a:r>
              <a:rPr lang="en-US" sz="1600" dirty="0"/>
              <a:t>| is smaller than Z</a:t>
            </a:r>
            <a:r>
              <a:rPr lang="en-US" sz="1600" baseline="-25000" dirty="0"/>
              <a:t>crit</a:t>
            </a:r>
            <a:r>
              <a:rPr lang="en-US" sz="1600" dirty="0"/>
              <a:t>, we fail to reject the null hypothesis and claim that there is no statistically significant difference between the population proportion and the hypothesized proportion. </a:t>
            </a:r>
          </a:p>
        </p:txBody>
      </p:sp>
      <p:sp>
        <p:nvSpPr>
          <p:cNvPr id="18" name="Date Placeholder 17">
            <a:extLst>
              <a:ext uri="{FF2B5EF4-FFF2-40B4-BE49-F238E27FC236}">
                <a16:creationId xmlns:a16="http://schemas.microsoft.com/office/drawing/2014/main" id="{43153781-461C-49F4-ACD2-8F8941BF605C}"/>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2804CFD1-5783-45F3-90FC-8CB0C3DF8475}"/>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28C4D9F2-0732-4B08-8735-F1D2B6B713A6}"/>
              </a:ext>
            </a:extLst>
          </p:cNvPr>
          <p:cNvSpPr>
            <a:spLocks noGrp="1"/>
          </p:cNvSpPr>
          <p:nvPr>
            <p:ph type="sldNum" sz="quarter" idx="4"/>
          </p:nvPr>
        </p:nvSpPr>
        <p:spPr/>
        <p:txBody>
          <a:bodyPr/>
          <a:lstStyle/>
          <a:p>
            <a:fld id="{28B83BC3-069B-46AF-A4E6-C99928E1A4FA}" type="slidenum">
              <a:rPr lang="en-US" smtClean="0"/>
              <a:pPr/>
              <a:t>789</a:t>
            </a:fld>
            <a:endParaRPr lang="en-US" dirty="0"/>
          </a:p>
        </p:txBody>
      </p:sp>
    </p:spTree>
    <p:custDataLst>
      <p:tags r:id="rId1"/>
    </p:custDataLst>
    <p:extLst>
      <p:ext uri="{BB962C8B-B14F-4D97-AF65-F5344CB8AC3E}">
        <p14:creationId xmlns:p14="http://schemas.microsoft.com/office/powerpoint/2010/main" val="14264388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Autofit/>
          </a:bodyPr>
          <a:lstStyle/>
          <a:p>
            <a:r>
              <a:rPr lang="en-US" dirty="0"/>
              <a:t>Gathering VOC should be performed methodically.</a:t>
            </a:r>
          </a:p>
          <a:p>
            <a:r>
              <a:rPr lang="en-US" dirty="0"/>
              <a:t>The two most popular methods of collecting VOC are</a:t>
            </a:r>
          </a:p>
          <a:p>
            <a:pPr marL="868680" lvl="1" indent="-457200">
              <a:buFont typeface="+mj-lt"/>
              <a:buAutoNum type="arabicPeriod"/>
            </a:pPr>
            <a:r>
              <a:rPr lang="en-US" dirty="0"/>
              <a:t>Indirect</a:t>
            </a:r>
          </a:p>
          <a:p>
            <a:pPr marL="868680" lvl="1" indent="-457200">
              <a:buFont typeface="+mj-lt"/>
              <a:buAutoNum type="arabicPeriod"/>
            </a:pPr>
            <a:r>
              <a:rPr lang="en-US" dirty="0"/>
              <a:t>Direct.</a:t>
            </a:r>
          </a:p>
          <a:p>
            <a:r>
              <a:rPr lang="en-US" dirty="0"/>
              <a:t>1. Indirect data collection for VOC involves passive information exchange: </a:t>
            </a:r>
          </a:p>
          <a:p>
            <a:pPr lvl="1"/>
            <a:r>
              <a:rPr lang="en-US" dirty="0"/>
              <a:t>Warranty claims </a:t>
            </a:r>
          </a:p>
          <a:p>
            <a:pPr lvl="1"/>
            <a:r>
              <a:rPr lang="en-US" dirty="0"/>
              <a:t>Customer complaints/compliments </a:t>
            </a:r>
          </a:p>
          <a:p>
            <a:pPr lvl="1"/>
            <a:r>
              <a:rPr lang="en-US" dirty="0"/>
              <a:t>Service calls </a:t>
            </a:r>
          </a:p>
          <a:p>
            <a:pPr lvl="1"/>
            <a:r>
              <a:rPr lang="en-US" dirty="0"/>
              <a:t>Sales reports.</a:t>
            </a:r>
            <a:endParaRPr lang="en-US" sz="2400" dirty="0"/>
          </a:p>
          <a:p>
            <a:r>
              <a:rPr lang="en-US" dirty="0"/>
              <a:t>2. Indirect methods are less effective, sometimes dated, require heavy interpretation, and are also more difficult to confirm. </a:t>
            </a:r>
          </a:p>
        </p:txBody>
      </p:sp>
      <p:pic>
        <p:nvPicPr>
          <p:cNvPr id="3074" name="Picture 2" descr="C:\Users\Michael\Documents\Developer Resources\icons\laredo\red\block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9000" y="3385786"/>
            <a:ext cx="1143000" cy="1338614"/>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9A2C85CA-3F50-4355-9A53-65B9477ADBF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5084AA1-5C95-4083-94A7-BAC7DB2320E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2E61F9F-14EF-4368-BE1A-A0FFFD197666}"/>
              </a:ext>
            </a:extLst>
          </p:cNvPr>
          <p:cNvSpPr>
            <a:spLocks noGrp="1"/>
          </p:cNvSpPr>
          <p:nvPr>
            <p:ph type="sldNum" sz="quarter" idx="4"/>
          </p:nvPr>
        </p:nvSpPr>
        <p:spPr/>
        <p:txBody>
          <a:bodyPr/>
          <a:lstStyle/>
          <a:p>
            <a:fld id="{28B83BC3-069B-46AF-A4E6-C99928E1A4FA}" type="slidenum">
              <a:rPr lang="en-US" smtClean="0"/>
              <a:pPr/>
              <a:t>79</a:t>
            </a:fld>
            <a:endParaRPr lang="en-US" dirty="0"/>
          </a:p>
        </p:txBody>
      </p:sp>
    </p:spTree>
    <p:custDataLst>
      <p:tags r:id="rId1"/>
    </p:custDataLst>
    <p:extLst>
      <p:ext uri="{BB962C8B-B14F-4D97-AF65-F5344CB8AC3E}">
        <p14:creationId xmlns:p14="http://schemas.microsoft.com/office/powerpoint/2010/main" val="982607600"/>
      </p:ext>
    </p:extLst>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 of a high school this month against a specified rate (70%) using a nonparametric (i.e., distribution-free) hypothesis test: one sample proportion test.</a:t>
            </a:r>
          </a:p>
          <a:p>
            <a:pPr lvl="1"/>
            <a:r>
              <a:rPr lang="en-US" dirty="0"/>
              <a:t>Data File: “One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 = 70%</a:t>
            </a:r>
          </a:p>
          <a:p>
            <a:r>
              <a:rPr lang="en-US" dirty="0"/>
              <a:t>Alternative Hypothesis (H</a:t>
            </a:r>
            <a:r>
              <a:rPr lang="en-US" baseline="-25000" dirty="0"/>
              <a:t>a</a:t>
            </a:r>
            <a:r>
              <a:rPr lang="en-US" dirty="0"/>
              <a:t>): p ≠ 70%</a:t>
            </a:r>
          </a:p>
          <a:p>
            <a:endParaRPr lang="en-US" dirty="0"/>
          </a:p>
          <a:p>
            <a:endParaRPr lang="en-US" dirty="0"/>
          </a:p>
          <a:p>
            <a:endParaRPr lang="en-US" dirty="0"/>
          </a:p>
        </p:txBody>
      </p:sp>
      <p:pic>
        <p:nvPicPr>
          <p:cNvPr id="129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5300" y="3352800"/>
            <a:ext cx="4328599"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Autofit/>
          </a:bodyPr>
          <a:lstStyle/>
          <a:p>
            <a:r>
              <a:rPr lang="en-US" dirty="0"/>
              <a:t>Use Minitab to Run a One Sample Proportion Test</a:t>
            </a:r>
          </a:p>
        </p:txBody>
      </p:sp>
      <p:sp>
        <p:nvSpPr>
          <p:cNvPr id="9" name="Date Placeholder 8">
            <a:extLst>
              <a:ext uri="{FF2B5EF4-FFF2-40B4-BE49-F238E27FC236}">
                <a16:creationId xmlns:a16="http://schemas.microsoft.com/office/drawing/2014/main" id="{1B9FA23C-A98C-4F2F-9BEA-0B7FE88CB82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1805430-8D4D-44B2-A162-C97BEE1D00F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B20B1E6-E15C-4F8D-B2EC-6858D0344EE9}"/>
              </a:ext>
            </a:extLst>
          </p:cNvPr>
          <p:cNvSpPr>
            <a:spLocks noGrp="1"/>
          </p:cNvSpPr>
          <p:nvPr>
            <p:ph type="sldNum" sz="quarter" idx="4"/>
          </p:nvPr>
        </p:nvSpPr>
        <p:spPr/>
        <p:txBody>
          <a:bodyPr/>
          <a:lstStyle/>
          <a:p>
            <a:fld id="{28B83BC3-069B-46AF-A4E6-C99928E1A4FA}" type="slidenum">
              <a:rPr lang="en-US" smtClean="0"/>
              <a:pPr/>
              <a:t>790</a:t>
            </a:fld>
            <a:endParaRPr lang="en-US" dirty="0"/>
          </a:p>
        </p:txBody>
      </p:sp>
    </p:spTree>
    <p:custDataLst>
      <p:tags r:id="rId1"/>
    </p:custDataLst>
    <p:extLst>
      <p:ext uri="{BB962C8B-B14F-4D97-AF65-F5344CB8AC3E}">
        <p14:creationId xmlns:p14="http://schemas.microsoft.com/office/powerpoint/2010/main" val="1604336419"/>
      </p:ext>
    </p:extLst>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sp>
        <p:nvSpPr>
          <p:cNvPr id="3" name="Content Placeholder 2"/>
          <p:cNvSpPr>
            <a:spLocks noGrp="1"/>
          </p:cNvSpPr>
          <p:nvPr>
            <p:ph idx="1"/>
          </p:nvPr>
        </p:nvSpPr>
        <p:spPr/>
        <p:txBody>
          <a:bodyPr>
            <a:normAutofit/>
          </a:bodyPr>
          <a:lstStyle/>
          <a:p>
            <a:r>
              <a:rPr lang="en-US" dirty="0"/>
              <a:t>Steps to run a one sample proportion test in Minitab.</a:t>
            </a:r>
          </a:p>
          <a:p>
            <a:pPr marL="1234440" lvl="2" indent="-457200">
              <a:buFont typeface="+mj-lt"/>
              <a:buAutoNum type="arabicParenR"/>
            </a:pPr>
            <a:r>
              <a:rPr lang="en-US" dirty="0"/>
              <a:t>Click Stat → Basic Statistics → 1 Proportion.</a:t>
            </a:r>
          </a:p>
          <a:p>
            <a:pPr marL="1234440" lvl="2" indent="-457200">
              <a:buFont typeface="+mj-lt"/>
              <a:buAutoNum type="arabicParenR"/>
            </a:pPr>
            <a:r>
              <a:rPr lang="en-US" dirty="0"/>
              <a:t>A new window named “1 Proportion (Test and Confidence Interval)” appears.</a:t>
            </a:r>
          </a:p>
          <a:p>
            <a:pPr marL="1234440" lvl="2" indent="-457200">
              <a:buFont typeface="+mj-lt"/>
              <a:buAutoNum type="arabicParenR"/>
            </a:pPr>
            <a:r>
              <a:rPr lang="en-US" dirty="0"/>
              <a:t>Click on the drop down menu and select “Summarized data.”</a:t>
            </a:r>
          </a:p>
          <a:p>
            <a:pPr marL="1234440" lvl="2" indent="-457200">
              <a:buFont typeface="+mj-lt"/>
              <a:buAutoNum type="arabicParenR"/>
            </a:pPr>
            <a:r>
              <a:rPr lang="en-US" dirty="0"/>
              <a:t>Enter “77” in the box of “Number of events.”</a:t>
            </a:r>
          </a:p>
          <a:p>
            <a:pPr marL="1234440" lvl="2" indent="-457200">
              <a:buFont typeface="+mj-lt"/>
              <a:buAutoNum type="arabicParenR"/>
            </a:pPr>
            <a:r>
              <a:rPr lang="en-US" dirty="0"/>
              <a:t>Enter “105” in the box of “Number of trials.”</a:t>
            </a:r>
          </a:p>
          <a:p>
            <a:pPr marL="1234440" lvl="2" indent="-457200">
              <a:buFont typeface="+mj-lt"/>
              <a:buAutoNum type="arabicParenR"/>
            </a:pPr>
            <a:r>
              <a:rPr lang="en-US" dirty="0"/>
              <a:t>Check the box “Perform hypothesis test.”</a:t>
            </a:r>
          </a:p>
          <a:p>
            <a:pPr marL="1234440" lvl="2" indent="-457200">
              <a:buFont typeface="+mj-lt"/>
              <a:buAutoNum type="arabicParenR"/>
            </a:pPr>
            <a:r>
              <a:rPr lang="en-US" dirty="0"/>
              <a:t>Enter “0.70” as the “Hypothesized proportion.”</a:t>
            </a:r>
          </a:p>
          <a:p>
            <a:pPr marL="1234440" lvl="2" indent="-457200">
              <a:buFont typeface="+mj-lt"/>
              <a:buAutoNum type="arabicParenR"/>
            </a:pPr>
            <a:r>
              <a:rPr lang="en-US" dirty="0"/>
              <a:t>Click “OK.”</a:t>
            </a:r>
          </a:p>
          <a:p>
            <a:pPr marL="1234440" lvl="2" indent="-457200">
              <a:buFont typeface="+mj-lt"/>
              <a:buAutoNum type="arabicParenR"/>
            </a:pPr>
            <a:r>
              <a:rPr lang="en-US" dirty="0"/>
              <a:t>The one sample proportion test results appear in the session window.</a:t>
            </a:r>
            <a:endParaRPr lang="en-US" sz="1600" dirty="0"/>
          </a:p>
          <a:p>
            <a:pPr lvl="1"/>
            <a:endParaRPr lang="en-US" dirty="0"/>
          </a:p>
          <a:p>
            <a:pPr lvl="1"/>
            <a:endParaRPr lang="en-US" dirty="0"/>
          </a:p>
        </p:txBody>
      </p:sp>
      <p:sp>
        <p:nvSpPr>
          <p:cNvPr id="9" name="Date Placeholder 8">
            <a:extLst>
              <a:ext uri="{FF2B5EF4-FFF2-40B4-BE49-F238E27FC236}">
                <a16:creationId xmlns:a16="http://schemas.microsoft.com/office/drawing/2014/main" id="{B1B12BFC-3BB9-41DF-AA04-8CA7C66DA63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1240D4F-5453-4CE2-BD16-D4B308F4CDE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EFF567B-D1DA-4DE9-B035-D674F2FDD690}"/>
              </a:ext>
            </a:extLst>
          </p:cNvPr>
          <p:cNvSpPr>
            <a:spLocks noGrp="1"/>
          </p:cNvSpPr>
          <p:nvPr>
            <p:ph type="sldNum" sz="quarter" idx="4"/>
          </p:nvPr>
        </p:nvSpPr>
        <p:spPr/>
        <p:txBody>
          <a:bodyPr/>
          <a:lstStyle/>
          <a:p>
            <a:fld id="{28B83BC3-069B-46AF-A4E6-C99928E1A4FA}" type="slidenum">
              <a:rPr lang="en-US" smtClean="0"/>
              <a:pPr/>
              <a:t>791</a:t>
            </a:fld>
            <a:endParaRPr lang="en-US" dirty="0"/>
          </a:p>
        </p:txBody>
      </p:sp>
    </p:spTree>
    <p:custDataLst>
      <p:tags r:id="rId1"/>
    </p:custDataLst>
    <p:extLst>
      <p:ext uri="{BB962C8B-B14F-4D97-AF65-F5344CB8AC3E}">
        <p14:creationId xmlns:p14="http://schemas.microsoft.com/office/powerpoint/2010/main" val="3863056738"/>
      </p:ext>
    </p:extLst>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One Sample Proportion Test</a:t>
            </a:r>
          </a:p>
        </p:txBody>
      </p:sp>
      <p:pic>
        <p:nvPicPr>
          <p:cNvPr id="3" name="Picture 2"/>
          <p:cNvPicPr>
            <a:picLocks noChangeAspect="1"/>
          </p:cNvPicPr>
          <p:nvPr/>
        </p:nvPicPr>
        <p:blipFill>
          <a:blip r:embed="rId4"/>
          <a:stretch>
            <a:fillRect/>
          </a:stretch>
        </p:blipFill>
        <p:spPr>
          <a:xfrm>
            <a:off x="2146300" y="1080056"/>
            <a:ext cx="7086600" cy="5504156"/>
          </a:xfrm>
          <a:prstGeom prst="rect">
            <a:avLst/>
          </a:prstGeom>
        </p:spPr>
      </p:pic>
      <p:sp>
        <p:nvSpPr>
          <p:cNvPr id="9" name="Date Placeholder 8">
            <a:extLst>
              <a:ext uri="{FF2B5EF4-FFF2-40B4-BE49-F238E27FC236}">
                <a16:creationId xmlns:a16="http://schemas.microsoft.com/office/drawing/2014/main" id="{3E67E9E0-62D2-496B-AE04-C143D11186B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BEA4405-7B1A-4577-A213-9BF29FFBBD8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92DDFBF-DE59-4DE5-AA0C-81C571797571}"/>
              </a:ext>
            </a:extLst>
          </p:cNvPr>
          <p:cNvSpPr>
            <a:spLocks noGrp="1"/>
          </p:cNvSpPr>
          <p:nvPr>
            <p:ph type="sldNum" sz="quarter" idx="4"/>
          </p:nvPr>
        </p:nvSpPr>
        <p:spPr/>
        <p:txBody>
          <a:bodyPr/>
          <a:lstStyle/>
          <a:p>
            <a:fld id="{28B83BC3-069B-46AF-A4E6-C99928E1A4FA}" type="slidenum">
              <a:rPr lang="en-US" smtClean="0"/>
              <a:pPr/>
              <a:t>792</a:t>
            </a:fld>
            <a:endParaRPr lang="en-US" dirty="0"/>
          </a:p>
        </p:txBody>
      </p:sp>
    </p:spTree>
    <p:custDataLst>
      <p:tags r:id="rId1"/>
    </p:custDataLst>
    <p:extLst>
      <p:ext uri="{BB962C8B-B14F-4D97-AF65-F5344CB8AC3E}">
        <p14:creationId xmlns:p14="http://schemas.microsoft.com/office/powerpoint/2010/main" val="1283000058"/>
      </p:ext>
    </p:extLst>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One Sample Proportion Test</a:t>
            </a:r>
          </a:p>
        </p:txBody>
      </p:sp>
      <p:sp>
        <p:nvSpPr>
          <p:cNvPr id="3" name="Content Placeholder 2"/>
          <p:cNvSpPr>
            <a:spLocks noGrp="1"/>
          </p:cNvSpPr>
          <p:nvPr>
            <p:ph idx="1"/>
          </p:nvPr>
        </p:nvSpPr>
        <p:spPr>
          <a:xfrm>
            <a:off x="609600" y="1143000"/>
            <a:ext cx="5181600" cy="5486400"/>
          </a:xfrm>
        </p:spPr>
        <p:txBody>
          <a:bodyPr/>
          <a:lstStyle/>
          <a:p>
            <a:r>
              <a:rPr lang="en-US" dirty="0"/>
              <a:t>The p-value of the one sample proportion test is 0.460, greater than the alpha level (0.05), and we fail to reject the null hypothesis.</a:t>
            </a:r>
          </a:p>
          <a:p>
            <a:endParaRPr lang="en-US" dirty="0"/>
          </a:p>
          <a:p>
            <a:r>
              <a:rPr lang="en-US" dirty="0"/>
              <a:t>We conclude that the exam pass rate of the high school this month is not statistically different from 70%.</a:t>
            </a:r>
          </a:p>
        </p:txBody>
      </p:sp>
      <p:pic>
        <p:nvPicPr>
          <p:cNvPr id="13" name="One Sample Proportion MTB_0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093970"/>
            <a:ext cx="4724400" cy="5497857"/>
          </a:xfrm>
          <a:prstGeom prst="rect">
            <a:avLst/>
          </a:prstGeom>
        </p:spPr>
      </p:pic>
      <p:sp>
        <p:nvSpPr>
          <p:cNvPr id="9" name="Date Placeholder 8">
            <a:extLst>
              <a:ext uri="{FF2B5EF4-FFF2-40B4-BE49-F238E27FC236}">
                <a16:creationId xmlns:a16="http://schemas.microsoft.com/office/drawing/2014/main" id="{D280D251-19B3-4400-B69E-36284886AEF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6E94D25-F31F-4DBC-8EAA-D701EA72AEA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9927F16-A77D-48B4-BBFB-3C7622374512}"/>
              </a:ext>
            </a:extLst>
          </p:cNvPr>
          <p:cNvSpPr>
            <a:spLocks noGrp="1"/>
          </p:cNvSpPr>
          <p:nvPr>
            <p:ph type="sldNum" sz="quarter" idx="4"/>
          </p:nvPr>
        </p:nvSpPr>
        <p:spPr/>
        <p:txBody>
          <a:bodyPr/>
          <a:lstStyle/>
          <a:p>
            <a:fld id="{28B83BC3-069B-46AF-A4E6-C99928E1A4FA}" type="slidenum">
              <a:rPr lang="en-US" smtClean="0"/>
              <a:pPr/>
              <a:t>793</a:t>
            </a:fld>
            <a:endParaRPr lang="en-US" dirty="0"/>
          </a:p>
        </p:txBody>
      </p:sp>
    </p:spTree>
    <p:custDataLst>
      <p:tags r:id="rId1"/>
    </p:custDataLst>
    <p:extLst>
      <p:ext uri="{BB962C8B-B14F-4D97-AF65-F5344CB8AC3E}">
        <p14:creationId xmlns:p14="http://schemas.microsoft.com/office/powerpoint/2010/main" val="777894382"/>
      </p:ext>
    </p:extLst>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What is the Two Sample Proportion Test?</a:t>
            </a:r>
          </a:p>
        </p:txBody>
      </p:sp>
      <p:sp>
        <p:nvSpPr>
          <p:cNvPr id="3" name="Content Placeholder 2"/>
          <p:cNvSpPr>
            <a:spLocks noGrp="1"/>
          </p:cNvSpPr>
          <p:nvPr>
            <p:ph idx="1"/>
          </p:nvPr>
        </p:nvSpPr>
        <p:spPr/>
        <p:txBody>
          <a:bodyPr>
            <a:normAutofit/>
          </a:bodyPr>
          <a:lstStyle/>
          <a:p>
            <a:r>
              <a:rPr lang="en-US" dirty="0"/>
              <a:t>The</a:t>
            </a:r>
            <a:r>
              <a:rPr lang="en-US" b="1" dirty="0"/>
              <a:t> two sample proportion test </a:t>
            </a:r>
            <a:r>
              <a:rPr lang="en-US" dirty="0"/>
              <a:t>is a hypothesis test to compare the proportions of one certain event occurring in two populations following the binomial distribution.</a:t>
            </a:r>
          </a:p>
          <a:p>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a:t>
            </a:r>
            <a:endParaRPr lang="en-US" dirty="0"/>
          </a:p>
          <a:p>
            <a:pPr lvl="1"/>
            <a:r>
              <a:rPr lang="en-US" dirty="0"/>
              <a:t>Alternative Hypothesis (H</a:t>
            </a:r>
            <a:r>
              <a:rPr lang="en-US" baseline="-25000" dirty="0"/>
              <a:t>a</a:t>
            </a:r>
            <a:r>
              <a:rPr lang="en-US" dirty="0"/>
              <a:t>): p</a:t>
            </a:r>
            <a:r>
              <a:rPr lang="en-US" baseline="-25000" dirty="0"/>
              <a:t>1</a:t>
            </a:r>
            <a:r>
              <a:rPr lang="en-US" dirty="0"/>
              <a:t> ≠ p</a:t>
            </a:r>
            <a:r>
              <a:rPr lang="en-US" baseline="-25000" dirty="0"/>
              <a:t>2</a:t>
            </a:r>
            <a:endParaRPr lang="en-US" dirty="0"/>
          </a:p>
          <a:p>
            <a:endParaRPr lang="en-US" dirty="0"/>
          </a:p>
        </p:txBody>
      </p:sp>
      <p:sp>
        <p:nvSpPr>
          <p:cNvPr id="9" name="Date Placeholder 8">
            <a:extLst>
              <a:ext uri="{FF2B5EF4-FFF2-40B4-BE49-F238E27FC236}">
                <a16:creationId xmlns:a16="http://schemas.microsoft.com/office/drawing/2014/main" id="{5AB33017-EA25-49F5-BA76-3693ADAA942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25F7AB1-9474-4D04-8D61-385327A4D99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37620BA-C2ED-4324-8044-E05D382C5E7B}"/>
              </a:ext>
            </a:extLst>
          </p:cNvPr>
          <p:cNvSpPr>
            <a:spLocks noGrp="1"/>
          </p:cNvSpPr>
          <p:nvPr>
            <p:ph type="sldNum" sz="quarter" idx="4"/>
          </p:nvPr>
        </p:nvSpPr>
        <p:spPr/>
        <p:txBody>
          <a:bodyPr/>
          <a:lstStyle/>
          <a:p>
            <a:fld id="{28B83BC3-069B-46AF-A4E6-C99928E1A4FA}" type="slidenum">
              <a:rPr lang="en-US" smtClean="0"/>
              <a:pPr/>
              <a:t>794</a:t>
            </a:fld>
            <a:endParaRPr lang="en-US" dirty="0"/>
          </a:p>
        </p:txBody>
      </p:sp>
    </p:spTree>
    <p:custDataLst>
      <p:tags r:id="rId1"/>
    </p:custDataLst>
    <p:extLst>
      <p:ext uri="{BB962C8B-B14F-4D97-AF65-F5344CB8AC3E}">
        <p14:creationId xmlns:p14="http://schemas.microsoft.com/office/powerpoint/2010/main" val="16109924"/>
      </p:ext>
    </p:extLst>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Two Sample Proportion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both populations: success/failure, yes/no, and defective/non-defective etc.</a:t>
            </a:r>
          </a:p>
          <a:p>
            <a:endParaRPr lang="en-US" dirty="0"/>
          </a:p>
          <a:p>
            <a:r>
              <a:rPr lang="en-US" dirty="0"/>
              <a:t>The underlying distributions of both populations are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1A5B765C-313E-48D3-B0E0-C436155B80F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4E28C32-9EA4-4BB8-A99D-F60850DD93F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89BB431-5A04-45AD-AF67-DBA18DA68095}"/>
              </a:ext>
            </a:extLst>
          </p:cNvPr>
          <p:cNvSpPr>
            <a:spLocks noGrp="1"/>
          </p:cNvSpPr>
          <p:nvPr>
            <p:ph type="sldNum" sz="quarter" idx="4"/>
          </p:nvPr>
        </p:nvSpPr>
        <p:spPr/>
        <p:txBody>
          <a:bodyPr/>
          <a:lstStyle/>
          <a:p>
            <a:fld id="{28B83BC3-069B-46AF-A4E6-C99928E1A4FA}" type="slidenum">
              <a:rPr lang="en-US" smtClean="0"/>
              <a:pPr/>
              <a:t>795</a:t>
            </a:fld>
            <a:endParaRPr lang="en-US" dirty="0"/>
          </a:p>
        </p:txBody>
      </p:sp>
    </p:spTree>
    <p:custDataLst>
      <p:tags r:id="rId1"/>
    </p:custDataLst>
    <p:extLst>
      <p:ext uri="{BB962C8B-B14F-4D97-AF65-F5344CB8AC3E}">
        <p14:creationId xmlns:p14="http://schemas.microsoft.com/office/powerpoint/2010/main" val="3151637441"/>
      </p:ext>
    </p:extLst>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the Two Sample Proportion Test Works</a:t>
            </a:r>
          </a:p>
        </p:txBody>
      </p:sp>
      <p:sp>
        <p:nvSpPr>
          <p:cNvPr id="3" name="Content Placeholder 2"/>
          <p:cNvSpPr>
            <a:spLocks noGrp="1"/>
          </p:cNvSpPr>
          <p:nvPr>
            <p:ph idx="1"/>
          </p:nvPr>
        </p:nvSpPr>
        <p:spPr/>
        <p:txBody>
          <a:bodyPr>
            <a:normAutofit/>
          </a:bodyPr>
          <a:lstStyle/>
          <a:p>
            <a:r>
              <a:rPr lang="en-US" dirty="0"/>
              <a:t>When np ≥ 5 and np(1 – p) ≥ 5, we use normal distribution to approximate the underlying binomial distributions of the populations.</a:t>
            </a:r>
          </a:p>
          <a:p>
            <a:endParaRPr lang="en-US" dirty="0"/>
          </a:p>
          <a:p>
            <a:pPr>
              <a:buNone/>
            </a:pPr>
            <a:r>
              <a:rPr lang="en-US" dirty="0"/>
              <a:t>	Test Statistic:</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1073599088"/>
              </p:ext>
            </p:extLst>
          </p:nvPr>
        </p:nvGraphicFramePr>
        <p:xfrm>
          <a:off x="4286250" y="2667000"/>
          <a:ext cx="2876550" cy="1258888"/>
        </p:xfrm>
        <a:graphic>
          <a:graphicData uri="http://schemas.openxmlformats.org/presentationml/2006/ole">
            <mc:AlternateContent xmlns:mc="http://schemas.openxmlformats.org/markup-compatibility/2006">
              <mc:Choice xmlns:v="urn:schemas-microsoft-com:vml" Requires="v">
                <p:oleObj name="Equation" r:id="rId4" imgW="1625600" imgH="711200" progId="Equation.3">
                  <p:embed/>
                </p:oleObj>
              </mc:Choice>
              <mc:Fallback>
                <p:oleObj name="Equation" r:id="rId4" imgW="1625600" imgH="711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6250" y="2667000"/>
                        <a:ext cx="2876550" cy="125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250558" y="3963989"/>
            <a:ext cx="7353127" cy="1852935"/>
            <a:chOff x="680782" y="4265612"/>
            <a:chExt cx="8285558" cy="2008820"/>
          </a:xfrm>
        </p:grpSpPr>
        <p:sp>
          <p:nvSpPr>
            <p:cNvPr id="6" name="TextBox 5"/>
            <p:cNvSpPr txBox="1"/>
            <p:nvPr/>
          </p:nvSpPr>
          <p:spPr>
            <a:xfrm>
              <a:off x="680782" y="4409563"/>
              <a:ext cx="995619" cy="433771"/>
            </a:xfrm>
            <a:prstGeom prst="rect">
              <a:avLst/>
            </a:prstGeom>
            <a:noFill/>
          </p:spPr>
          <p:txBody>
            <a:bodyPr wrap="none" rtlCol="0">
              <a:spAutoFit/>
            </a:bodyPr>
            <a:lstStyle/>
            <a:p>
              <a:r>
                <a:rPr lang="en-US" sz="2000" dirty="0"/>
                <a:t>where</a:t>
              </a:r>
            </a:p>
          </p:txBody>
        </p:sp>
        <p:graphicFrame>
          <p:nvGraphicFramePr>
            <p:cNvPr id="367619" name="Object 3"/>
            <p:cNvGraphicFramePr>
              <a:graphicFrameLocks noChangeAspect="1"/>
            </p:cNvGraphicFramePr>
            <p:nvPr/>
          </p:nvGraphicFramePr>
          <p:xfrm>
            <a:off x="1676400" y="4265612"/>
            <a:ext cx="1370013" cy="763588"/>
          </p:xfrm>
          <a:graphic>
            <a:graphicData uri="http://schemas.openxmlformats.org/presentationml/2006/ole">
              <mc:AlternateContent xmlns:mc="http://schemas.openxmlformats.org/markup-compatibility/2006">
                <mc:Choice xmlns:v="urn:schemas-microsoft-com:vml" Requires="v">
                  <p:oleObj name="Equation" r:id="rId6" imgW="774364" imgH="431613" progId="Equation.3">
                    <p:embed/>
                  </p:oleObj>
                </mc:Choice>
                <mc:Fallback>
                  <p:oleObj name="Equation" r:id="rId6" imgW="774364" imgH="431613" progId="Equation.3">
                    <p:embed/>
                    <p:pic>
                      <p:nvPicPr>
                        <p:cNvPr id="3676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4265612"/>
                          <a:ext cx="1370013" cy="763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2" name="Group 11"/>
            <p:cNvGrpSpPr/>
            <p:nvPr/>
          </p:nvGrpSpPr>
          <p:grpSpPr>
            <a:xfrm>
              <a:off x="838200" y="5044936"/>
              <a:ext cx="8128140" cy="407032"/>
              <a:chOff x="838200" y="5044936"/>
              <a:chExt cx="8128140" cy="407032"/>
            </a:xfrm>
          </p:grpSpPr>
          <p:graphicFrame>
            <p:nvGraphicFramePr>
              <p:cNvPr id="367620" name="Object 4"/>
              <p:cNvGraphicFramePr>
                <a:graphicFrameLocks noChangeAspect="1"/>
              </p:cNvGraphicFramePr>
              <p:nvPr/>
            </p:nvGraphicFramePr>
            <p:xfrm>
              <a:off x="838200" y="5044936"/>
              <a:ext cx="314325" cy="382588"/>
            </p:xfrm>
            <a:graphic>
              <a:graphicData uri="http://schemas.openxmlformats.org/presentationml/2006/ole">
                <mc:AlternateContent xmlns:mc="http://schemas.openxmlformats.org/markup-compatibility/2006">
                  <mc:Choice xmlns:v="urn:schemas-microsoft-com:vml" Requires="v">
                    <p:oleObj name="Equation" r:id="rId8" imgW="177569" imgH="215619" progId="Equation.3">
                      <p:embed/>
                    </p:oleObj>
                  </mc:Choice>
                  <mc:Fallback>
                    <p:oleObj name="Equation" r:id="rId8" imgW="177569" imgH="215619" progId="Equation.3">
                      <p:embed/>
                      <p:pic>
                        <p:nvPicPr>
                          <p:cNvPr id="36762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 y="5044936"/>
                            <a:ext cx="314325"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143000" y="5051564"/>
                <a:ext cx="7823340" cy="400404"/>
              </a:xfrm>
              <a:prstGeom prst="rect">
                <a:avLst/>
              </a:prstGeom>
              <a:noFill/>
            </p:spPr>
            <p:txBody>
              <a:bodyPr wrap="none" rtlCol="0">
                <a:spAutoFit/>
              </a:bodyPr>
              <a:lstStyle/>
              <a:p>
                <a:r>
                  <a:rPr lang="en-US" dirty="0"/>
                  <a:t>and      are the observed proportions of events in the two samples.</a:t>
                </a:r>
              </a:p>
            </p:txBody>
          </p:sp>
          <p:graphicFrame>
            <p:nvGraphicFramePr>
              <p:cNvPr id="367621" name="Object 5"/>
              <p:cNvGraphicFramePr>
                <a:graphicFrameLocks noChangeAspect="1"/>
              </p:cNvGraphicFramePr>
              <p:nvPr/>
            </p:nvGraphicFramePr>
            <p:xfrm>
              <a:off x="1676400" y="5044936"/>
              <a:ext cx="336550" cy="382588"/>
            </p:xfrm>
            <a:graphic>
              <a:graphicData uri="http://schemas.openxmlformats.org/presentationml/2006/ole">
                <mc:AlternateContent xmlns:mc="http://schemas.openxmlformats.org/markup-compatibility/2006">
                  <mc:Choice xmlns:v="urn:schemas-microsoft-com:vml" Requires="v">
                    <p:oleObj name="Equation" r:id="rId10" imgW="190335" imgH="215713" progId="Equation.3">
                      <p:embed/>
                    </p:oleObj>
                  </mc:Choice>
                  <mc:Fallback>
                    <p:oleObj name="Equation" r:id="rId10" imgW="190335" imgH="215713" progId="Equation.3">
                      <p:embed/>
                      <p:pic>
                        <p:nvPicPr>
                          <p:cNvPr id="367621"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76400" y="5044936"/>
                            <a:ext cx="33655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4"/>
            <p:cNvGrpSpPr/>
            <p:nvPr/>
          </p:nvGrpSpPr>
          <p:grpSpPr>
            <a:xfrm>
              <a:off x="838200" y="5456168"/>
              <a:ext cx="7754270" cy="407032"/>
              <a:chOff x="860425" y="5562600"/>
              <a:chExt cx="7754270" cy="407032"/>
            </a:xfrm>
          </p:grpSpPr>
          <p:sp>
            <p:nvSpPr>
              <p:cNvPr id="11" name="TextBox 10"/>
              <p:cNvSpPr txBox="1"/>
              <p:nvPr/>
            </p:nvSpPr>
            <p:spPr>
              <a:xfrm>
                <a:off x="1143000" y="5569228"/>
                <a:ext cx="7471695" cy="400404"/>
              </a:xfrm>
              <a:prstGeom prst="rect">
                <a:avLst/>
              </a:prstGeom>
              <a:noFill/>
            </p:spPr>
            <p:txBody>
              <a:bodyPr wrap="none" rtlCol="0">
                <a:spAutoFit/>
              </a:bodyPr>
              <a:lstStyle/>
              <a:p>
                <a:r>
                  <a:rPr lang="en-US" dirty="0"/>
                  <a:t>and      are the number of trials in the two samples respectively.</a:t>
                </a:r>
              </a:p>
            </p:txBody>
          </p:sp>
          <p:graphicFrame>
            <p:nvGraphicFramePr>
              <p:cNvPr id="13"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2" imgW="152268" imgH="215713" progId="Equation.3">
                      <p:embed/>
                    </p:oleObj>
                  </mc:Choice>
                  <mc:Fallback>
                    <p:oleObj name="Equation" r:id="rId12" imgW="152268" imgH="215713" progId="Equation.3">
                      <p:embed/>
                      <p:pic>
                        <p:nvPicPr>
                          <p:cNvPr id="13"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7623"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4" imgW="164885" imgH="215619" progId="Equation.3">
                      <p:embed/>
                    </p:oleObj>
                  </mc:Choice>
                  <mc:Fallback>
                    <p:oleObj name="Equation" r:id="rId14" imgW="164885" imgH="215619" progId="Equation.3">
                      <p:embed/>
                      <p:pic>
                        <p:nvPicPr>
                          <p:cNvPr id="367623" name="Object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6" name="Group 15"/>
            <p:cNvGrpSpPr/>
            <p:nvPr/>
          </p:nvGrpSpPr>
          <p:grpSpPr>
            <a:xfrm>
              <a:off x="838200" y="5867400"/>
              <a:ext cx="7971024" cy="407032"/>
              <a:chOff x="860425" y="5562600"/>
              <a:chExt cx="7971024" cy="407032"/>
            </a:xfrm>
          </p:grpSpPr>
          <p:sp>
            <p:nvSpPr>
              <p:cNvPr id="17" name="TextBox 16"/>
              <p:cNvSpPr txBox="1"/>
              <p:nvPr/>
            </p:nvSpPr>
            <p:spPr>
              <a:xfrm>
                <a:off x="1143000" y="5569228"/>
                <a:ext cx="7688449" cy="400404"/>
              </a:xfrm>
              <a:prstGeom prst="rect">
                <a:avLst/>
              </a:prstGeom>
              <a:noFill/>
            </p:spPr>
            <p:txBody>
              <a:bodyPr wrap="none" rtlCol="0">
                <a:spAutoFit/>
              </a:bodyPr>
              <a:lstStyle/>
              <a:p>
                <a:r>
                  <a:rPr lang="en-US" dirty="0"/>
                  <a:t>and      are the number of events in the two samples respectively.</a:t>
                </a:r>
              </a:p>
            </p:txBody>
          </p:sp>
          <p:graphicFrame>
            <p:nvGraphicFramePr>
              <p:cNvPr id="18" name="Object 4"/>
              <p:cNvGraphicFramePr>
                <a:graphicFrameLocks noChangeAspect="1"/>
              </p:cNvGraphicFramePr>
              <p:nvPr/>
            </p:nvGraphicFramePr>
            <p:xfrm>
              <a:off x="860425" y="5562600"/>
              <a:ext cx="268288" cy="382588"/>
            </p:xfrm>
            <a:graphic>
              <a:graphicData uri="http://schemas.openxmlformats.org/presentationml/2006/ole">
                <mc:AlternateContent xmlns:mc="http://schemas.openxmlformats.org/markup-compatibility/2006">
                  <mc:Choice xmlns:v="urn:schemas-microsoft-com:vml" Requires="v">
                    <p:oleObj name="Equation" r:id="rId16" imgW="152268" imgH="215713" progId="Equation.3">
                      <p:embed/>
                    </p:oleObj>
                  </mc:Choice>
                  <mc:Fallback>
                    <p:oleObj name="Equation" r:id="rId16" imgW="152268" imgH="215713" progId="Equation.3">
                      <p:embed/>
                      <p:pic>
                        <p:nvPicPr>
                          <p:cNvPr id="18" name="Object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60425" y="5562600"/>
                            <a:ext cx="268288"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7"/>
              <p:cNvGraphicFramePr>
                <a:graphicFrameLocks noChangeAspect="1"/>
              </p:cNvGraphicFramePr>
              <p:nvPr/>
            </p:nvGraphicFramePr>
            <p:xfrm>
              <a:off x="1676400" y="5562600"/>
              <a:ext cx="290512" cy="382588"/>
            </p:xfrm>
            <a:graphic>
              <a:graphicData uri="http://schemas.openxmlformats.org/presentationml/2006/ole">
                <mc:AlternateContent xmlns:mc="http://schemas.openxmlformats.org/markup-compatibility/2006">
                  <mc:Choice xmlns:v="urn:schemas-microsoft-com:vml" Requires="v">
                    <p:oleObj name="Equation" r:id="rId18" imgW="164885" imgH="215619" progId="Equation.3">
                      <p:embed/>
                    </p:oleObj>
                  </mc:Choice>
                  <mc:Fallback>
                    <p:oleObj name="Equation" r:id="rId18" imgW="164885" imgH="215619" progId="Equation.3">
                      <p:embed/>
                      <p:pic>
                        <p:nvPicPr>
                          <p:cNvPr id="19" name="Object 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76400" y="5562600"/>
                            <a:ext cx="290512"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sp>
        <p:nvSpPr>
          <p:cNvPr id="20" name="TextBox 19"/>
          <p:cNvSpPr txBox="1"/>
          <p:nvPr/>
        </p:nvSpPr>
        <p:spPr>
          <a:xfrm>
            <a:off x="2057401" y="5943600"/>
            <a:ext cx="7531399" cy="369332"/>
          </a:xfrm>
          <a:prstGeom prst="rect">
            <a:avLst/>
          </a:prstGeom>
          <a:noFill/>
        </p:spPr>
        <p:txBody>
          <a:bodyPr wrap="square" rtlCol="0">
            <a:spAutoFit/>
          </a:bodyPr>
          <a:lstStyle/>
          <a:p>
            <a:pPr algn="ctr"/>
            <a:r>
              <a:rPr lang="en-US" dirty="0"/>
              <a:t>When |Z</a:t>
            </a:r>
            <a:r>
              <a:rPr lang="en-US" baseline="-25000" dirty="0"/>
              <a:t>calc</a:t>
            </a:r>
            <a:r>
              <a:rPr lang="en-US" dirty="0"/>
              <a:t>| is smaller than Z</a:t>
            </a:r>
            <a:r>
              <a:rPr lang="en-US" baseline="-25000" dirty="0"/>
              <a:t>crit</a:t>
            </a:r>
            <a:r>
              <a:rPr lang="en-US" dirty="0"/>
              <a:t>, we fail to reject the null hypothesis.</a:t>
            </a:r>
          </a:p>
        </p:txBody>
      </p:sp>
      <p:sp>
        <p:nvSpPr>
          <p:cNvPr id="22" name="Date Placeholder 21">
            <a:extLst>
              <a:ext uri="{FF2B5EF4-FFF2-40B4-BE49-F238E27FC236}">
                <a16:creationId xmlns:a16="http://schemas.microsoft.com/office/drawing/2014/main" id="{60657AEF-74BD-4AFB-94BD-E514E2706802}"/>
              </a:ext>
            </a:extLst>
          </p:cNvPr>
          <p:cNvSpPr>
            <a:spLocks noGrp="1"/>
          </p:cNvSpPr>
          <p:nvPr>
            <p:ph type="dt" sz="half" idx="2"/>
          </p:nvPr>
        </p:nvSpPr>
        <p:spPr/>
        <p:txBody>
          <a:bodyPr/>
          <a:lstStyle/>
          <a:p>
            <a:r>
              <a:rPr lang="en-US"/>
              <a:t>Lean Six Sigma Training - MTB</a:t>
            </a:r>
            <a:endParaRPr lang="en-US" sz="1600" dirty="0"/>
          </a:p>
        </p:txBody>
      </p:sp>
      <p:sp>
        <p:nvSpPr>
          <p:cNvPr id="23" name="Footer Placeholder 22">
            <a:extLst>
              <a:ext uri="{FF2B5EF4-FFF2-40B4-BE49-F238E27FC236}">
                <a16:creationId xmlns:a16="http://schemas.microsoft.com/office/drawing/2014/main" id="{B3216EFA-B2A7-40F8-BDF1-647F8E99B73E}"/>
              </a:ext>
            </a:extLst>
          </p:cNvPr>
          <p:cNvSpPr>
            <a:spLocks noGrp="1"/>
          </p:cNvSpPr>
          <p:nvPr>
            <p:ph type="ftr" sz="quarter" idx="3"/>
          </p:nvPr>
        </p:nvSpPr>
        <p:spPr/>
        <p:txBody>
          <a:bodyPr/>
          <a:lstStyle/>
          <a:p>
            <a:r>
              <a:rPr lang="en-US"/>
              <a:t>© Grand Valley State University</a:t>
            </a:r>
            <a:endParaRPr lang="en-US" sz="1600" dirty="0"/>
          </a:p>
        </p:txBody>
      </p:sp>
      <p:sp>
        <p:nvSpPr>
          <p:cNvPr id="24" name="Slide Number Placeholder 23">
            <a:extLst>
              <a:ext uri="{FF2B5EF4-FFF2-40B4-BE49-F238E27FC236}">
                <a16:creationId xmlns:a16="http://schemas.microsoft.com/office/drawing/2014/main" id="{8E6E5B7F-E4FC-4B5A-8F92-078628F031DB}"/>
              </a:ext>
            </a:extLst>
          </p:cNvPr>
          <p:cNvSpPr>
            <a:spLocks noGrp="1"/>
          </p:cNvSpPr>
          <p:nvPr>
            <p:ph type="sldNum" sz="quarter" idx="4"/>
          </p:nvPr>
        </p:nvSpPr>
        <p:spPr/>
        <p:txBody>
          <a:bodyPr/>
          <a:lstStyle/>
          <a:p>
            <a:fld id="{28B83BC3-069B-46AF-A4E6-C99928E1A4FA}" type="slidenum">
              <a:rPr lang="en-US" smtClean="0"/>
              <a:pPr/>
              <a:t>796</a:t>
            </a:fld>
            <a:endParaRPr lang="en-US" dirty="0"/>
          </a:p>
        </p:txBody>
      </p:sp>
    </p:spTree>
    <p:custDataLst>
      <p:tags r:id="rId1"/>
    </p:custDataLst>
    <p:extLst>
      <p:ext uri="{BB962C8B-B14F-4D97-AF65-F5344CB8AC3E}">
        <p14:creationId xmlns:p14="http://schemas.microsoft.com/office/powerpoint/2010/main" val="2181017540"/>
      </p:ext>
    </p:extLst>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i="1" dirty="0"/>
              <a:t>Case study: </a:t>
            </a:r>
            <a:r>
              <a:rPr lang="en-US" dirty="0"/>
              <a:t>We are interested in comparing the exam pass rates of a high school in March and April using a nonparametric (i.e., distribution-free) hypothesis test: two sample proportion test.</a:t>
            </a:r>
          </a:p>
          <a:p>
            <a:pPr lvl="1"/>
            <a:r>
              <a:rPr lang="en-US" dirty="0"/>
              <a:t>Data File: “Two Sample Proportion” tab in “Sample Data.xlsx”</a:t>
            </a:r>
          </a:p>
          <a:p>
            <a:endParaRPr lang="en-US" dirty="0"/>
          </a:p>
          <a:p>
            <a:endParaRPr lang="en-US" dirty="0"/>
          </a:p>
          <a:p>
            <a:endParaRPr lang="en-US" dirty="0"/>
          </a:p>
          <a:p>
            <a:endParaRPr lang="en-US" dirty="0"/>
          </a:p>
          <a:p>
            <a:endParaRPr lang="en-US" dirty="0"/>
          </a:p>
          <a:p>
            <a:r>
              <a:rPr lang="en-US" dirty="0"/>
              <a:t>Null Hypothesis (H</a:t>
            </a:r>
            <a:r>
              <a:rPr lang="en-US" baseline="-25000" dirty="0"/>
              <a:t>0</a:t>
            </a:r>
            <a:r>
              <a:rPr lang="en-US" dirty="0"/>
              <a:t>): p</a:t>
            </a:r>
            <a:r>
              <a:rPr lang="en-US" baseline="-25000" dirty="0"/>
              <a:t>March</a:t>
            </a:r>
            <a:r>
              <a:rPr lang="en-US" dirty="0"/>
              <a:t> = p</a:t>
            </a:r>
            <a:r>
              <a:rPr lang="en-US" baseline="-25000" dirty="0"/>
              <a:t>April</a:t>
            </a:r>
            <a:endParaRPr lang="en-US" dirty="0"/>
          </a:p>
          <a:p>
            <a:r>
              <a:rPr lang="en-US" dirty="0"/>
              <a:t>Alternative Hypothesis (H</a:t>
            </a:r>
            <a:r>
              <a:rPr lang="en-US" baseline="-25000" dirty="0"/>
              <a:t>a</a:t>
            </a:r>
            <a:r>
              <a:rPr lang="en-US" dirty="0"/>
              <a:t>): p</a:t>
            </a:r>
            <a:r>
              <a:rPr lang="en-US" baseline="-25000" dirty="0"/>
              <a:t>March</a:t>
            </a:r>
            <a:r>
              <a:rPr lang="en-US" dirty="0"/>
              <a:t> ≠ p</a:t>
            </a:r>
            <a:r>
              <a:rPr lang="en-US" baseline="-25000" dirty="0"/>
              <a:t>April</a:t>
            </a:r>
            <a:endParaRPr lang="en-US" dirty="0"/>
          </a:p>
          <a:p>
            <a:endParaRPr lang="en-US" dirty="0"/>
          </a:p>
          <a:p>
            <a:endParaRPr lang="en-US" dirty="0"/>
          </a:p>
          <a:p>
            <a:endParaRPr lang="en-US" dirty="0"/>
          </a:p>
          <a:p>
            <a:endParaRPr lang="en-US" dirty="0"/>
          </a:p>
        </p:txBody>
      </p:sp>
      <p:pic>
        <p:nvPicPr>
          <p:cNvPr id="130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1737" y="2857178"/>
            <a:ext cx="3895725" cy="1791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AA90C1E4-280F-4232-873C-C5575BF6ADE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01AC017-891C-47D8-8551-5D95E9B9650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401481F-F44C-4508-B0E2-F49FFDA2020C}"/>
              </a:ext>
            </a:extLst>
          </p:cNvPr>
          <p:cNvSpPr>
            <a:spLocks noGrp="1"/>
          </p:cNvSpPr>
          <p:nvPr>
            <p:ph type="sldNum" sz="quarter" idx="4"/>
          </p:nvPr>
        </p:nvSpPr>
        <p:spPr/>
        <p:txBody>
          <a:bodyPr/>
          <a:lstStyle/>
          <a:p>
            <a:fld id="{28B83BC3-069B-46AF-A4E6-C99928E1A4FA}" type="slidenum">
              <a:rPr lang="en-US" smtClean="0"/>
              <a:pPr/>
              <a:t>797</a:t>
            </a:fld>
            <a:endParaRPr lang="en-US" dirty="0"/>
          </a:p>
        </p:txBody>
      </p:sp>
    </p:spTree>
    <p:custDataLst>
      <p:tags r:id="rId1"/>
    </p:custDataLst>
    <p:extLst>
      <p:ext uri="{BB962C8B-B14F-4D97-AF65-F5344CB8AC3E}">
        <p14:creationId xmlns:p14="http://schemas.microsoft.com/office/powerpoint/2010/main" val="305007925"/>
      </p:ext>
    </p:extLst>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sp>
        <p:nvSpPr>
          <p:cNvPr id="3" name="Content Placeholder 2"/>
          <p:cNvSpPr>
            <a:spLocks noGrp="1"/>
          </p:cNvSpPr>
          <p:nvPr>
            <p:ph idx="1"/>
          </p:nvPr>
        </p:nvSpPr>
        <p:spPr/>
        <p:txBody>
          <a:bodyPr>
            <a:normAutofit/>
          </a:bodyPr>
          <a:lstStyle/>
          <a:p>
            <a:r>
              <a:rPr lang="en-US" dirty="0"/>
              <a:t>Steps to run a two sample proportion test in Minitab</a:t>
            </a:r>
          </a:p>
          <a:p>
            <a:pPr marL="1234440" lvl="2" indent="-457200">
              <a:buFont typeface="+mj-lt"/>
              <a:buAutoNum type="arabicParenR"/>
            </a:pPr>
            <a:r>
              <a:rPr lang="en-US" dirty="0"/>
              <a:t>Click Stat → Basic Statistics → 2 Proportions.</a:t>
            </a:r>
          </a:p>
          <a:p>
            <a:pPr marL="1234440" lvl="2" indent="-457200">
              <a:buFont typeface="+mj-lt"/>
              <a:buAutoNum type="arabicParenR"/>
            </a:pPr>
            <a:r>
              <a:rPr lang="en-US" dirty="0"/>
              <a:t>A new window named “2 Proportions (Test and Confidence Interval)” pops up.</a:t>
            </a:r>
          </a:p>
          <a:p>
            <a:pPr marL="1234440" lvl="2" indent="-457200">
              <a:buFont typeface="+mj-lt"/>
              <a:buAutoNum type="arabicParenR"/>
            </a:pPr>
            <a:r>
              <a:rPr lang="en-US" dirty="0"/>
              <a:t>Choose “Summarized data” from the dropdown menu</a:t>
            </a:r>
          </a:p>
          <a:p>
            <a:pPr marL="1234440" lvl="2" indent="-457200">
              <a:buFont typeface="+mj-lt"/>
              <a:buAutoNum type="arabicParenR"/>
            </a:pPr>
            <a:r>
              <a:rPr lang="en-US" dirty="0"/>
              <a:t>Enter “89” in the box intersecting “First” and “Events.”</a:t>
            </a:r>
          </a:p>
          <a:p>
            <a:pPr marL="1234440" lvl="2" indent="-457200">
              <a:buFont typeface="+mj-lt"/>
              <a:buAutoNum type="arabicParenR"/>
            </a:pPr>
            <a:r>
              <a:rPr lang="en-US" dirty="0"/>
              <a:t>Enter “112” in the box intersecting “First” and “Trials.”</a:t>
            </a:r>
          </a:p>
          <a:p>
            <a:pPr marL="1234440" lvl="2" indent="-457200">
              <a:buFont typeface="+mj-lt"/>
              <a:buAutoNum type="arabicParenR"/>
            </a:pPr>
            <a:r>
              <a:rPr lang="en-US" dirty="0"/>
              <a:t>Enter “102” in the box intersecting “Second” and “Events.”</a:t>
            </a:r>
          </a:p>
          <a:p>
            <a:pPr marL="1234440" lvl="2" indent="-457200">
              <a:buFont typeface="+mj-lt"/>
              <a:buAutoNum type="arabicParenR"/>
            </a:pPr>
            <a:r>
              <a:rPr lang="en-US" dirty="0"/>
              <a:t>Enter “130” in the box intersecting “Second” and “Trials.”</a:t>
            </a:r>
          </a:p>
          <a:p>
            <a:pPr marL="1234440" lvl="2" indent="-457200">
              <a:buFont typeface="+mj-lt"/>
              <a:buAutoNum type="arabicParenR"/>
            </a:pPr>
            <a:r>
              <a:rPr lang="en-US" dirty="0"/>
              <a:t>Click “OK.”</a:t>
            </a:r>
          </a:p>
          <a:p>
            <a:pPr marL="1234440" lvl="2" indent="-457200">
              <a:buFont typeface="+mj-lt"/>
              <a:buAutoNum type="arabicParenR"/>
            </a:pPr>
            <a:r>
              <a:rPr lang="en-US" dirty="0"/>
              <a:t>The two sample proportion test results appear in the session window.</a:t>
            </a:r>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0824B83C-DB7B-4085-A4A3-410330FD243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A93AD2F-6533-4B2C-85AB-51FDF504213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34E3F67-93B3-489C-9DB3-3A84DCA762B0}"/>
              </a:ext>
            </a:extLst>
          </p:cNvPr>
          <p:cNvSpPr>
            <a:spLocks noGrp="1"/>
          </p:cNvSpPr>
          <p:nvPr>
            <p:ph type="sldNum" sz="quarter" idx="4"/>
          </p:nvPr>
        </p:nvSpPr>
        <p:spPr/>
        <p:txBody>
          <a:bodyPr/>
          <a:lstStyle/>
          <a:p>
            <a:fld id="{28B83BC3-069B-46AF-A4E6-C99928E1A4FA}" type="slidenum">
              <a:rPr lang="en-US" smtClean="0"/>
              <a:pPr/>
              <a:t>798</a:t>
            </a:fld>
            <a:endParaRPr lang="en-US" dirty="0"/>
          </a:p>
        </p:txBody>
      </p:sp>
    </p:spTree>
    <p:custDataLst>
      <p:tags r:id="rId1"/>
    </p:custDataLst>
    <p:extLst>
      <p:ext uri="{BB962C8B-B14F-4D97-AF65-F5344CB8AC3E}">
        <p14:creationId xmlns:p14="http://schemas.microsoft.com/office/powerpoint/2010/main" val="2979876539"/>
      </p:ext>
    </p:extLst>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Two Sample Proportion Test</a:t>
            </a:r>
          </a:p>
        </p:txBody>
      </p:sp>
      <p:pic>
        <p:nvPicPr>
          <p:cNvPr id="3" name="Picture 2"/>
          <p:cNvPicPr>
            <a:picLocks noChangeAspect="1"/>
          </p:cNvPicPr>
          <p:nvPr/>
        </p:nvPicPr>
        <p:blipFill>
          <a:blip r:embed="rId4"/>
          <a:stretch>
            <a:fillRect/>
          </a:stretch>
        </p:blipFill>
        <p:spPr>
          <a:xfrm>
            <a:off x="1911525" y="1201951"/>
            <a:ext cx="7556150" cy="5275049"/>
          </a:xfrm>
          <a:prstGeom prst="rect">
            <a:avLst/>
          </a:prstGeom>
        </p:spPr>
      </p:pic>
      <p:sp>
        <p:nvSpPr>
          <p:cNvPr id="9" name="Date Placeholder 8">
            <a:extLst>
              <a:ext uri="{FF2B5EF4-FFF2-40B4-BE49-F238E27FC236}">
                <a16:creationId xmlns:a16="http://schemas.microsoft.com/office/drawing/2014/main" id="{1195952E-48A1-4EA7-A9FC-EDFF2FD0C56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BAD1A5B-BD79-4E51-B779-9AC0812CDBC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0E06C52-2FBA-4F45-AEC2-851758692687}"/>
              </a:ext>
            </a:extLst>
          </p:cNvPr>
          <p:cNvSpPr>
            <a:spLocks noGrp="1"/>
          </p:cNvSpPr>
          <p:nvPr>
            <p:ph type="sldNum" sz="quarter" idx="4"/>
          </p:nvPr>
        </p:nvSpPr>
        <p:spPr/>
        <p:txBody>
          <a:bodyPr/>
          <a:lstStyle/>
          <a:p>
            <a:fld id="{28B83BC3-069B-46AF-A4E6-C99928E1A4FA}" type="slidenum">
              <a:rPr lang="en-US" smtClean="0"/>
              <a:pPr/>
              <a:t>799</a:t>
            </a:fld>
            <a:endParaRPr lang="en-US" dirty="0"/>
          </a:p>
        </p:txBody>
      </p:sp>
    </p:spTree>
    <p:custDataLst>
      <p:tags r:id="rId1"/>
    </p:custDataLst>
    <p:extLst>
      <p:ext uri="{BB962C8B-B14F-4D97-AF65-F5344CB8AC3E}">
        <p14:creationId xmlns:p14="http://schemas.microsoft.com/office/powerpoint/2010/main" val="257120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6238" y="4023360"/>
            <a:ext cx="6486723"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p:txBody>
          <a:bodyPr>
            <a:normAutofit/>
          </a:bodyPr>
          <a:lstStyle/>
          <a:p>
            <a:r>
              <a:rPr lang="en-US" b="1" dirty="0"/>
              <a:t>Sigma level </a:t>
            </a:r>
            <a:r>
              <a:rPr lang="en-US" dirty="0"/>
              <a:t>measures how many “sigma” there are between your process average and the nearest customer specification.</a:t>
            </a:r>
          </a:p>
          <a:p>
            <a:r>
              <a:rPr lang="en-US" dirty="0"/>
              <a:t>Let us assume that your customers upper and lower specifications limits (USL &amp; LSL) were narrower than the width of your process spread.</a:t>
            </a:r>
          </a:p>
          <a:p>
            <a:r>
              <a:rPr lang="en-US" dirty="0"/>
              <a:t>The USL &amp; LSL below stay about 1 standard deviation away from the process average. Therefore, this process operates at </a:t>
            </a:r>
            <a:r>
              <a:rPr lang="en-US" b="1" dirty="0"/>
              <a:t>1 sigma</a:t>
            </a:r>
            <a:r>
              <a:rPr lang="en-US" dirty="0"/>
              <a:t>.</a:t>
            </a:r>
          </a:p>
        </p:txBody>
      </p:sp>
      <p:sp>
        <p:nvSpPr>
          <p:cNvPr id="6" name="Date Placeholder 5">
            <a:extLst>
              <a:ext uri="{FF2B5EF4-FFF2-40B4-BE49-F238E27FC236}">
                <a16:creationId xmlns:a16="http://schemas.microsoft.com/office/drawing/2014/main" id="{EDDEC3D4-D0B8-48AA-A1FA-1292A45F737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9F62D1A-D6F1-43C4-955C-AA0CFD1C8A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2E77CFC-7984-4988-A48A-0646C0E95E73}"/>
              </a:ext>
            </a:extLst>
          </p:cNvPr>
          <p:cNvSpPr>
            <a:spLocks noGrp="1"/>
          </p:cNvSpPr>
          <p:nvPr>
            <p:ph type="sldNum" sz="quarter" idx="4"/>
          </p:nvPr>
        </p:nvSpPr>
        <p:spPr/>
        <p:txBody>
          <a:bodyPr/>
          <a:lstStyle/>
          <a:p>
            <a:fld id="{28B83BC3-069B-46AF-A4E6-C99928E1A4FA}" type="slidenum">
              <a:rPr lang="en-US" smtClean="0"/>
              <a:pPr/>
              <a:t>8</a:t>
            </a:fld>
            <a:endParaRPr lang="en-US" dirty="0"/>
          </a:p>
        </p:txBody>
      </p:sp>
    </p:spTree>
    <p:custDataLst>
      <p:tags r:id="rId1"/>
    </p:custDataLst>
    <p:extLst>
      <p:ext uri="{BB962C8B-B14F-4D97-AF65-F5344CB8AC3E}">
        <p14:creationId xmlns:p14="http://schemas.microsoft.com/office/powerpoint/2010/main" val="9199636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a:bodyPr>
          <a:lstStyle/>
          <a:p>
            <a:r>
              <a:rPr lang="en-US" dirty="0"/>
              <a:t>Direct data collection methods for VOC are active and planned customer engagements:</a:t>
            </a:r>
          </a:p>
          <a:p>
            <a:pPr lvl="1"/>
            <a:r>
              <a:rPr lang="en-US" dirty="0"/>
              <a:t>Conducting interviews</a:t>
            </a:r>
          </a:p>
          <a:p>
            <a:pPr lvl="1"/>
            <a:r>
              <a:rPr lang="en-US" dirty="0"/>
              <a:t>Conducting customer surveys</a:t>
            </a:r>
          </a:p>
          <a:p>
            <a:pPr lvl="1"/>
            <a:r>
              <a:rPr lang="en-US" dirty="0"/>
              <a:t>Conducting market research</a:t>
            </a:r>
          </a:p>
          <a:p>
            <a:pPr lvl="1"/>
            <a:r>
              <a:rPr lang="en-US" dirty="0"/>
              <a:t>Hosting focus groups.</a:t>
            </a:r>
          </a:p>
          <a:p>
            <a:r>
              <a:rPr lang="en-US" dirty="0"/>
              <a:t>Direct methods are typically more effective for several reasons:</a:t>
            </a:r>
          </a:p>
          <a:p>
            <a:pPr lvl="1"/>
            <a:r>
              <a:rPr lang="en-US" dirty="0"/>
              <a:t>Less need to interpret meaning</a:t>
            </a:r>
          </a:p>
          <a:p>
            <a:pPr lvl="1"/>
            <a:r>
              <a:rPr lang="en-US" dirty="0"/>
              <a:t>Researchers can go a little deeper when interacting with customers</a:t>
            </a:r>
          </a:p>
          <a:p>
            <a:pPr lvl="1"/>
            <a:r>
              <a:rPr lang="en-US" dirty="0"/>
              <a:t>Customers are aware of their participation and will respond better upon follow-up</a:t>
            </a:r>
          </a:p>
          <a:p>
            <a:pPr lvl="1"/>
            <a:r>
              <a:rPr lang="en-US" dirty="0"/>
              <a:t>Researchers can properly plan engagements (questions, sample size, information collection techniques etc.).</a:t>
            </a:r>
          </a:p>
          <a:p>
            <a:endParaRPr lang="en-US" dirty="0"/>
          </a:p>
        </p:txBody>
      </p:sp>
      <p:pic>
        <p:nvPicPr>
          <p:cNvPr id="2050" name="Picture 2" descr="C:\Users\Michael\Documents\Developer Resources\icons\laredo\red\headsr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9800" y="1981200"/>
            <a:ext cx="1141558" cy="1130856"/>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159141D7-9AEB-4B08-B979-5A2BF069E74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DB073B9-BBF0-462B-98EC-8E572FA36AA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487E1A0-6C1F-49AD-84C5-3C32F49C59EA}"/>
              </a:ext>
            </a:extLst>
          </p:cNvPr>
          <p:cNvSpPr>
            <a:spLocks noGrp="1"/>
          </p:cNvSpPr>
          <p:nvPr>
            <p:ph type="sldNum" sz="quarter" idx="4"/>
          </p:nvPr>
        </p:nvSpPr>
        <p:spPr/>
        <p:txBody>
          <a:bodyPr/>
          <a:lstStyle/>
          <a:p>
            <a:fld id="{28B83BC3-069B-46AF-A4E6-C99928E1A4FA}" type="slidenum">
              <a:rPr lang="en-US" smtClean="0"/>
              <a:pPr/>
              <a:t>80</a:t>
            </a:fld>
            <a:endParaRPr lang="en-US" dirty="0"/>
          </a:p>
        </p:txBody>
      </p:sp>
    </p:spTree>
    <p:custDataLst>
      <p:tags r:id="rId1"/>
    </p:custDataLst>
    <p:extLst>
      <p:ext uri="{BB962C8B-B14F-4D97-AF65-F5344CB8AC3E}">
        <p14:creationId xmlns:p14="http://schemas.microsoft.com/office/powerpoint/2010/main" val="1163230910"/>
      </p:ext>
    </p:extLst>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Two Sample Proportion Test</a:t>
            </a:r>
          </a:p>
        </p:txBody>
      </p:sp>
      <p:sp>
        <p:nvSpPr>
          <p:cNvPr id="3" name="Content Placeholder 2"/>
          <p:cNvSpPr>
            <a:spLocks noGrp="1"/>
          </p:cNvSpPr>
          <p:nvPr>
            <p:ph idx="1"/>
          </p:nvPr>
        </p:nvSpPr>
        <p:spPr>
          <a:xfrm>
            <a:off x="609600" y="1143000"/>
            <a:ext cx="6096000" cy="5486400"/>
          </a:xfrm>
        </p:spPr>
        <p:txBody>
          <a:bodyPr/>
          <a:lstStyle/>
          <a:p>
            <a:r>
              <a:rPr lang="en-US" dirty="0"/>
              <a:t>The p-value of the two sample proportion test is 0.849, greater than the alpha level (0.05), and we fail to reject the null hypothesis.</a:t>
            </a:r>
          </a:p>
          <a:p>
            <a:endParaRPr lang="en-US" dirty="0"/>
          </a:p>
          <a:p>
            <a:r>
              <a:rPr lang="en-US" dirty="0"/>
              <a:t>We conclude that the exam pass rates of the high school in March and April are not statistically different.</a:t>
            </a:r>
          </a:p>
        </p:txBody>
      </p:sp>
      <p:pic>
        <p:nvPicPr>
          <p:cNvPr id="13" name="Two Sample Proportion MTB_05.png"/>
          <p:cNvPicPr/>
          <p:nvPr/>
        </p:nvPicPr>
        <p:blipFill>
          <a:blip r:embed="rId4">
            <a:extLst>
              <a:ext uri="{28A0092B-C50C-407E-A947-70E740481C1C}">
                <a14:useLocalDpi xmlns:a14="http://schemas.microsoft.com/office/drawing/2010/main" val="0"/>
              </a:ext>
            </a:extLst>
          </a:blip>
          <a:stretch>
            <a:fillRect/>
          </a:stretch>
        </p:blipFill>
        <p:spPr>
          <a:xfrm>
            <a:off x="6858000" y="1143000"/>
            <a:ext cx="3086100" cy="5372100"/>
          </a:xfrm>
          <a:prstGeom prst="rect">
            <a:avLst/>
          </a:prstGeom>
        </p:spPr>
      </p:pic>
      <p:sp>
        <p:nvSpPr>
          <p:cNvPr id="9" name="Date Placeholder 8">
            <a:extLst>
              <a:ext uri="{FF2B5EF4-FFF2-40B4-BE49-F238E27FC236}">
                <a16:creationId xmlns:a16="http://schemas.microsoft.com/office/drawing/2014/main" id="{BCF965A4-EC5B-4106-8D2E-8755ACAAD3E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E24A395-373D-415B-AFD8-B4F4E5249C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26BBFE0-FD3E-41D5-89B6-8E8430959074}"/>
              </a:ext>
            </a:extLst>
          </p:cNvPr>
          <p:cNvSpPr>
            <a:spLocks noGrp="1"/>
          </p:cNvSpPr>
          <p:nvPr>
            <p:ph type="sldNum" sz="quarter" idx="4"/>
          </p:nvPr>
        </p:nvSpPr>
        <p:spPr/>
        <p:txBody>
          <a:bodyPr/>
          <a:lstStyle/>
          <a:p>
            <a:fld id="{28B83BC3-069B-46AF-A4E6-C99928E1A4FA}" type="slidenum">
              <a:rPr lang="en-US" smtClean="0"/>
              <a:pPr/>
              <a:t>800</a:t>
            </a:fld>
            <a:endParaRPr lang="en-US" dirty="0"/>
          </a:p>
        </p:txBody>
      </p:sp>
    </p:spTree>
    <p:custDataLst>
      <p:tags r:id="rId1"/>
    </p:custDataLst>
    <p:extLst>
      <p:ext uri="{BB962C8B-B14F-4D97-AF65-F5344CB8AC3E}">
        <p14:creationId xmlns:p14="http://schemas.microsoft.com/office/powerpoint/2010/main" val="4174742139"/>
      </p:ext>
    </p:extLst>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3.5.8 Chi-Squared (Contingency Tables)</a:t>
            </a:r>
          </a:p>
        </p:txBody>
      </p:sp>
      <p:sp>
        <p:nvSpPr>
          <p:cNvPr id="8" name="Date Placeholder 7">
            <a:extLst>
              <a:ext uri="{FF2B5EF4-FFF2-40B4-BE49-F238E27FC236}">
                <a16:creationId xmlns:a16="http://schemas.microsoft.com/office/drawing/2014/main" id="{D596D546-9FDA-414E-A55A-13AE8DCF421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C4C3229-8D2B-4AF7-8239-A9B620607ED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07EDDAB-3A0B-4841-90E6-6706C22EE9B0}"/>
              </a:ext>
            </a:extLst>
          </p:cNvPr>
          <p:cNvSpPr>
            <a:spLocks noGrp="1"/>
          </p:cNvSpPr>
          <p:nvPr>
            <p:ph type="sldNum" sz="quarter" idx="4"/>
          </p:nvPr>
        </p:nvSpPr>
        <p:spPr/>
        <p:txBody>
          <a:bodyPr/>
          <a:lstStyle/>
          <a:p>
            <a:fld id="{28B83BC3-069B-46AF-A4E6-C99928E1A4FA}" type="slidenum">
              <a:rPr lang="en-US" smtClean="0"/>
              <a:pPr/>
              <a:t>801</a:t>
            </a:fld>
            <a:endParaRPr lang="en-US" dirty="0"/>
          </a:p>
        </p:txBody>
      </p:sp>
    </p:spTree>
    <p:custDataLst>
      <p:tags r:id="rId1"/>
    </p:custDataLst>
    <p:extLst>
      <p:ext uri="{BB962C8B-B14F-4D97-AF65-F5344CB8AC3E}">
        <p14:creationId xmlns:p14="http://schemas.microsoft.com/office/powerpoint/2010/main" val="3850754628"/>
      </p:ext>
    </p:extLst>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b="1" dirty="0"/>
              <a:t>A chi-square test </a:t>
            </a:r>
            <a:r>
              <a:rPr lang="en-US" dirty="0"/>
              <a:t>is a hypothesis test in which the sampling distribution of the test statistic follows a chi-square distribution when the null hypothesis is true.</a:t>
            </a:r>
          </a:p>
          <a:p>
            <a:endParaRPr lang="en-US" dirty="0"/>
          </a:p>
          <a:p>
            <a:r>
              <a:rPr lang="en-US" dirty="0"/>
              <a:t>There are multiple chi-square tests available and in this module we will cover the Pearson’s chi-square test used in contingency analysis.</a:t>
            </a:r>
          </a:p>
          <a:p>
            <a:pPr lvl="1"/>
            <a:endParaRPr lang="en-US" dirty="0"/>
          </a:p>
          <a:p>
            <a:pPr lvl="1"/>
            <a:r>
              <a:rPr lang="en-US" dirty="0"/>
              <a:t>Null Hypothesis (H</a:t>
            </a:r>
            <a:r>
              <a:rPr lang="en-US" baseline="-25000" dirty="0"/>
              <a:t>0</a:t>
            </a:r>
            <a:r>
              <a:rPr lang="en-US" dirty="0"/>
              <a:t>): p</a:t>
            </a:r>
            <a:r>
              <a:rPr lang="en-US" baseline="-25000" dirty="0"/>
              <a:t>1</a:t>
            </a:r>
            <a:r>
              <a:rPr lang="en-US" dirty="0"/>
              <a:t> = p</a:t>
            </a:r>
            <a:r>
              <a:rPr lang="en-US" baseline="-25000" dirty="0"/>
              <a:t>2 </a:t>
            </a:r>
            <a:r>
              <a:rPr lang="en-US" dirty="0"/>
              <a:t>=… = p</a:t>
            </a:r>
            <a:r>
              <a:rPr lang="en-US" baseline="-25000" dirty="0"/>
              <a:t>k</a:t>
            </a:r>
            <a:endParaRPr lang="en-US" dirty="0"/>
          </a:p>
          <a:p>
            <a:pPr lvl="1"/>
            <a:r>
              <a:rPr lang="en-US" dirty="0"/>
              <a:t>Alternative Hypothesis (H</a:t>
            </a:r>
            <a:r>
              <a:rPr lang="en-US" baseline="-25000" dirty="0"/>
              <a:t>a</a:t>
            </a:r>
            <a:r>
              <a:rPr lang="en-US" dirty="0"/>
              <a:t>): at least on of the proportions is different from others.</a:t>
            </a:r>
          </a:p>
          <a:p>
            <a:pPr lvl="1"/>
            <a:r>
              <a:rPr lang="en-US" dirty="0"/>
              <a:t>k is the number of populations of our interest. k ≥ 2.</a:t>
            </a:r>
          </a:p>
          <a:p>
            <a:endParaRPr lang="en-US" dirty="0"/>
          </a:p>
        </p:txBody>
      </p:sp>
      <p:sp>
        <p:nvSpPr>
          <p:cNvPr id="9" name="Date Placeholder 8">
            <a:extLst>
              <a:ext uri="{FF2B5EF4-FFF2-40B4-BE49-F238E27FC236}">
                <a16:creationId xmlns:a16="http://schemas.microsoft.com/office/drawing/2014/main" id="{6F064BD3-4756-4B08-89E2-97EB01D3718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C6CA604-B917-44AB-ACA0-3A9137DDE9C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61470E2-C6FD-4FD7-AF98-D0B505F69CBA}"/>
              </a:ext>
            </a:extLst>
          </p:cNvPr>
          <p:cNvSpPr>
            <a:spLocks noGrp="1"/>
          </p:cNvSpPr>
          <p:nvPr>
            <p:ph type="sldNum" sz="quarter" idx="4"/>
          </p:nvPr>
        </p:nvSpPr>
        <p:spPr/>
        <p:txBody>
          <a:bodyPr/>
          <a:lstStyle/>
          <a:p>
            <a:fld id="{28B83BC3-069B-46AF-A4E6-C99928E1A4FA}" type="slidenum">
              <a:rPr lang="en-US" smtClean="0"/>
              <a:pPr/>
              <a:t>802</a:t>
            </a:fld>
            <a:endParaRPr lang="en-US" dirty="0"/>
          </a:p>
        </p:txBody>
      </p:sp>
    </p:spTree>
    <p:custDataLst>
      <p:tags r:id="rId1"/>
    </p:custDataLst>
    <p:extLst>
      <p:ext uri="{BB962C8B-B14F-4D97-AF65-F5344CB8AC3E}">
        <p14:creationId xmlns:p14="http://schemas.microsoft.com/office/powerpoint/2010/main" val="819752723"/>
      </p:ext>
    </p:extLst>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Chi-Square Test?</a:t>
            </a:r>
          </a:p>
        </p:txBody>
      </p:sp>
      <p:sp>
        <p:nvSpPr>
          <p:cNvPr id="3" name="Content Placeholder 2"/>
          <p:cNvSpPr>
            <a:spLocks noGrp="1"/>
          </p:cNvSpPr>
          <p:nvPr>
            <p:ph idx="1"/>
          </p:nvPr>
        </p:nvSpPr>
        <p:spPr/>
        <p:txBody>
          <a:bodyPr>
            <a:normAutofit/>
          </a:bodyPr>
          <a:lstStyle/>
          <a:p>
            <a:r>
              <a:rPr lang="en-US" dirty="0"/>
              <a:t>The chi-square test can also be used to test whether two factors are independent of each other. In other words, it can be used to test whether there is any statistically significant relationship between two discrete factors. </a:t>
            </a:r>
          </a:p>
          <a:p>
            <a:pPr lvl="1"/>
            <a:endParaRPr lang="en-US" dirty="0"/>
          </a:p>
          <a:p>
            <a:pPr lvl="1"/>
            <a:r>
              <a:rPr lang="en-US" dirty="0"/>
              <a:t>Null Hypothesis (H</a:t>
            </a:r>
            <a:r>
              <a:rPr lang="en-US" baseline="-25000" dirty="0"/>
              <a:t>0</a:t>
            </a:r>
            <a:r>
              <a:rPr lang="en-US" dirty="0"/>
              <a:t>): Factor 1 is independent of factor 2.</a:t>
            </a:r>
          </a:p>
          <a:p>
            <a:pPr lvl="1"/>
            <a:r>
              <a:rPr lang="en-US" dirty="0"/>
              <a:t>Alternative Hypothesis (H</a:t>
            </a:r>
            <a:r>
              <a:rPr lang="en-US" baseline="-25000" dirty="0"/>
              <a:t>a</a:t>
            </a:r>
            <a:r>
              <a:rPr lang="en-US" dirty="0"/>
              <a:t>): Factor 1 is not independent of factor 2.</a:t>
            </a:r>
          </a:p>
          <a:p>
            <a:endParaRPr lang="en-US" dirty="0"/>
          </a:p>
        </p:txBody>
      </p:sp>
      <p:sp>
        <p:nvSpPr>
          <p:cNvPr id="9" name="Date Placeholder 8">
            <a:extLst>
              <a:ext uri="{FF2B5EF4-FFF2-40B4-BE49-F238E27FC236}">
                <a16:creationId xmlns:a16="http://schemas.microsoft.com/office/drawing/2014/main" id="{3D2754B6-C0DD-4DD5-BAE1-B161B8F8B70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048B8AE-114B-4A9B-9833-60EDE15A62A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E16D5FE-E9BE-410A-A9F1-08A1AFEA89A3}"/>
              </a:ext>
            </a:extLst>
          </p:cNvPr>
          <p:cNvSpPr>
            <a:spLocks noGrp="1"/>
          </p:cNvSpPr>
          <p:nvPr>
            <p:ph type="sldNum" sz="quarter" idx="4"/>
          </p:nvPr>
        </p:nvSpPr>
        <p:spPr/>
        <p:txBody>
          <a:bodyPr/>
          <a:lstStyle/>
          <a:p>
            <a:fld id="{28B83BC3-069B-46AF-A4E6-C99928E1A4FA}" type="slidenum">
              <a:rPr lang="en-US" smtClean="0"/>
              <a:pPr/>
              <a:t>803</a:t>
            </a:fld>
            <a:endParaRPr lang="en-US" dirty="0"/>
          </a:p>
        </p:txBody>
      </p:sp>
    </p:spTree>
    <p:custDataLst>
      <p:tags r:id="rId1"/>
    </p:custDataLst>
    <p:extLst>
      <p:ext uri="{BB962C8B-B14F-4D97-AF65-F5344CB8AC3E}">
        <p14:creationId xmlns:p14="http://schemas.microsoft.com/office/powerpoint/2010/main" val="3905529362"/>
      </p:ext>
    </p:extLst>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Chi-Square Test Assumptions</a:t>
            </a:r>
          </a:p>
        </p:txBody>
      </p:sp>
      <p:sp>
        <p:nvSpPr>
          <p:cNvPr id="3" name="Content Placeholder 2"/>
          <p:cNvSpPr>
            <a:spLocks noGrp="1"/>
          </p:cNvSpPr>
          <p:nvPr>
            <p:ph idx="1"/>
          </p:nvPr>
        </p:nvSpPr>
        <p:spPr/>
        <p:txBody>
          <a:bodyPr>
            <a:normAutofit/>
          </a:bodyPr>
          <a:lstStyle/>
          <a:p>
            <a:r>
              <a:rPr lang="en-US" dirty="0"/>
              <a:t>The sample data drawn from the populations of interest are unbiased and representative.</a:t>
            </a:r>
          </a:p>
          <a:p>
            <a:endParaRPr lang="en-US" dirty="0"/>
          </a:p>
          <a:p>
            <a:r>
              <a:rPr lang="en-US" dirty="0"/>
              <a:t>There are only two possible outcomes in each trial for an individual population: success/failure, yes/no, and defective/non-defective etc.</a:t>
            </a:r>
          </a:p>
          <a:p>
            <a:endParaRPr lang="en-US" dirty="0"/>
          </a:p>
          <a:p>
            <a:r>
              <a:rPr lang="en-US" dirty="0"/>
              <a:t>The underlying distribution of each population is binomial distribution.</a:t>
            </a:r>
          </a:p>
          <a:p>
            <a:endParaRPr lang="en-US" dirty="0"/>
          </a:p>
          <a:p>
            <a:r>
              <a:rPr lang="en-US" dirty="0"/>
              <a:t>When np ≥ 5 and np(1 – p) ≥ 5, the binomial distribution can be approximated by the normal distribution.</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4ABC3683-BBBB-4E86-A7D4-EE43825EA4F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6F44689-1C44-4D72-89F1-E9D56FD7923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AFE2804-3DAE-4CC3-AD33-35B2E5EDA153}"/>
              </a:ext>
            </a:extLst>
          </p:cNvPr>
          <p:cNvSpPr>
            <a:spLocks noGrp="1"/>
          </p:cNvSpPr>
          <p:nvPr>
            <p:ph type="sldNum" sz="quarter" idx="4"/>
          </p:nvPr>
        </p:nvSpPr>
        <p:spPr/>
        <p:txBody>
          <a:bodyPr/>
          <a:lstStyle/>
          <a:p>
            <a:fld id="{28B83BC3-069B-46AF-A4E6-C99928E1A4FA}" type="slidenum">
              <a:rPr lang="en-US" smtClean="0"/>
              <a:pPr/>
              <a:t>804</a:t>
            </a:fld>
            <a:endParaRPr lang="en-US" dirty="0"/>
          </a:p>
        </p:txBody>
      </p:sp>
    </p:spTree>
    <p:custDataLst>
      <p:tags r:id="rId1"/>
    </p:custDataLst>
    <p:extLst>
      <p:ext uri="{BB962C8B-B14F-4D97-AF65-F5344CB8AC3E}">
        <p14:creationId xmlns:p14="http://schemas.microsoft.com/office/powerpoint/2010/main" val="2277450151"/>
      </p:ext>
    </p:extLst>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Chi-Square Test Works</a:t>
            </a:r>
          </a:p>
        </p:txBody>
      </p:sp>
      <p:sp>
        <p:nvSpPr>
          <p:cNvPr id="3" name="Content Placeholder 2"/>
          <p:cNvSpPr>
            <a:spLocks noGrp="1"/>
          </p:cNvSpPr>
          <p:nvPr>
            <p:ph idx="1"/>
          </p:nvPr>
        </p:nvSpPr>
        <p:spPr/>
        <p:txBody>
          <a:bodyPr>
            <a:normAutofit/>
          </a:bodyPr>
          <a:lstStyle/>
          <a:p>
            <a:r>
              <a:rPr lang="en-US" dirty="0"/>
              <a:t>Test Statistic</a:t>
            </a:r>
          </a:p>
        </p:txBody>
      </p:sp>
      <p:graphicFrame>
        <p:nvGraphicFramePr>
          <p:cNvPr id="5" name="Object 4"/>
          <p:cNvGraphicFramePr>
            <a:graphicFrameLocks noChangeAspect="1"/>
          </p:cNvGraphicFramePr>
          <p:nvPr>
            <p:extLst>
              <p:ext uri="{D42A27DB-BD31-4B8C-83A1-F6EECF244321}">
                <p14:modId xmlns:p14="http://schemas.microsoft.com/office/powerpoint/2010/main" val="2148505726"/>
              </p:ext>
            </p:extLst>
          </p:nvPr>
        </p:nvGraphicFramePr>
        <p:xfrm>
          <a:off x="2327276" y="1889717"/>
          <a:ext cx="2625725" cy="944966"/>
        </p:xfrm>
        <a:graphic>
          <a:graphicData uri="http://schemas.openxmlformats.org/presentationml/2006/ole">
            <mc:AlternateContent xmlns:mc="http://schemas.openxmlformats.org/markup-compatibility/2006">
              <mc:Choice xmlns:v="urn:schemas-microsoft-com:vml" Requires="v">
                <p:oleObj name="Equation" r:id="rId4" imgW="1270000" imgH="457200" progId="Equation.3">
                  <p:embed/>
                </p:oleObj>
              </mc:Choice>
              <mc:Fallback>
                <p:oleObj name="Equation" r:id="rId4" imgW="1270000" imgH="4572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27276" y="1889717"/>
                        <a:ext cx="2625725" cy="944966"/>
                      </a:xfrm>
                      <a:prstGeom prst="rect">
                        <a:avLst/>
                      </a:prstGeom>
                      <a:noFill/>
                    </p:spPr>
                  </p:pic>
                </p:oleObj>
              </mc:Fallback>
            </mc:AlternateContent>
          </a:graphicData>
        </a:graphic>
      </p:graphicFrame>
      <p:sp>
        <p:nvSpPr>
          <p:cNvPr id="6" name="TextBox 5"/>
          <p:cNvSpPr txBox="1"/>
          <p:nvPr/>
        </p:nvSpPr>
        <p:spPr>
          <a:xfrm>
            <a:off x="2375636" y="2966728"/>
            <a:ext cx="883575" cy="400110"/>
          </a:xfrm>
          <a:prstGeom prst="rect">
            <a:avLst/>
          </a:prstGeom>
          <a:noFill/>
        </p:spPr>
        <p:txBody>
          <a:bodyPr wrap="none" rtlCol="0">
            <a:spAutoFit/>
          </a:bodyPr>
          <a:lstStyle/>
          <a:p>
            <a:r>
              <a:rPr lang="en-US" sz="2000" dirty="0"/>
              <a:t>where</a:t>
            </a:r>
          </a:p>
        </p:txBody>
      </p:sp>
      <p:sp>
        <p:nvSpPr>
          <p:cNvPr id="8" name="TextBox 7"/>
          <p:cNvSpPr txBox="1"/>
          <p:nvPr/>
        </p:nvSpPr>
        <p:spPr>
          <a:xfrm>
            <a:off x="2327276" y="3471878"/>
            <a:ext cx="3477427" cy="400110"/>
          </a:xfrm>
          <a:prstGeom prst="rect">
            <a:avLst/>
          </a:prstGeom>
          <a:noFill/>
        </p:spPr>
        <p:txBody>
          <a:bodyPr wrap="none" rtlCol="0">
            <a:spAutoFit/>
          </a:bodyPr>
          <a:lstStyle/>
          <a:p>
            <a:r>
              <a:rPr lang="en-US" sz="2000" i="1" dirty="0"/>
              <a:t>O</a:t>
            </a:r>
            <a:r>
              <a:rPr lang="en-US" sz="2000" i="1" baseline="-25000" dirty="0"/>
              <a:t>i</a:t>
            </a:r>
            <a:r>
              <a:rPr lang="en-US" sz="2000" dirty="0"/>
              <a:t> is an observed frequency. </a:t>
            </a:r>
          </a:p>
        </p:txBody>
      </p:sp>
      <p:sp>
        <p:nvSpPr>
          <p:cNvPr id="9" name="TextBox 8"/>
          <p:cNvSpPr txBox="1"/>
          <p:nvPr/>
        </p:nvSpPr>
        <p:spPr>
          <a:xfrm>
            <a:off x="2327276" y="3971956"/>
            <a:ext cx="3435749" cy="400110"/>
          </a:xfrm>
          <a:prstGeom prst="rect">
            <a:avLst/>
          </a:prstGeom>
          <a:noFill/>
        </p:spPr>
        <p:txBody>
          <a:bodyPr wrap="none" rtlCol="0">
            <a:spAutoFit/>
          </a:bodyPr>
          <a:lstStyle/>
          <a:p>
            <a:r>
              <a:rPr lang="en-US" sz="2000" i="1" dirty="0"/>
              <a:t>E</a:t>
            </a:r>
            <a:r>
              <a:rPr lang="en-US" sz="2000" i="1" baseline="-25000" dirty="0"/>
              <a:t>i</a:t>
            </a:r>
            <a:r>
              <a:rPr lang="en-US" sz="2000" dirty="0"/>
              <a:t> is an expected frequency. </a:t>
            </a:r>
          </a:p>
        </p:txBody>
      </p:sp>
      <p:sp>
        <p:nvSpPr>
          <p:cNvPr id="10" name="TextBox 9"/>
          <p:cNvSpPr txBox="1"/>
          <p:nvPr/>
        </p:nvSpPr>
        <p:spPr>
          <a:xfrm>
            <a:off x="2327275" y="4472033"/>
            <a:ext cx="5695790" cy="400110"/>
          </a:xfrm>
          <a:prstGeom prst="rect">
            <a:avLst/>
          </a:prstGeom>
          <a:noFill/>
        </p:spPr>
        <p:txBody>
          <a:bodyPr wrap="none" rtlCol="0">
            <a:spAutoFit/>
          </a:bodyPr>
          <a:lstStyle/>
          <a:p>
            <a:r>
              <a:rPr lang="en-US" sz="2000" i="1" dirty="0"/>
              <a:t>N</a:t>
            </a:r>
            <a:r>
              <a:rPr lang="en-US" sz="2000" dirty="0"/>
              <a:t> is the number of cells in the contingency table.</a:t>
            </a:r>
          </a:p>
        </p:txBody>
      </p:sp>
      <p:grpSp>
        <p:nvGrpSpPr>
          <p:cNvPr id="15" name="Group 14"/>
          <p:cNvGrpSpPr/>
          <p:nvPr/>
        </p:nvGrpSpPr>
        <p:grpSpPr>
          <a:xfrm>
            <a:off x="2375636" y="5295946"/>
            <a:ext cx="7140096" cy="413088"/>
            <a:chOff x="914400" y="6012656"/>
            <a:chExt cx="7140096" cy="413088"/>
          </a:xfrm>
        </p:grpSpPr>
        <p:sp>
          <p:nvSpPr>
            <p:cNvPr id="12" name="TextBox 11"/>
            <p:cNvSpPr txBox="1"/>
            <p:nvPr/>
          </p:nvSpPr>
          <p:spPr>
            <a:xfrm>
              <a:off x="914400" y="6025634"/>
              <a:ext cx="7140096" cy="400110"/>
            </a:xfrm>
            <a:prstGeom prst="rect">
              <a:avLst/>
            </a:prstGeom>
            <a:noFill/>
          </p:spPr>
          <p:txBody>
            <a:bodyPr wrap="none" rtlCol="0">
              <a:spAutoFit/>
            </a:bodyPr>
            <a:lstStyle/>
            <a:p>
              <a:r>
                <a:rPr lang="en-US" sz="2000" dirty="0"/>
                <a:t>If        is smaller than	 , we fail to reject the null hypothesis.</a:t>
              </a:r>
            </a:p>
          </p:txBody>
        </p:sp>
        <p:graphicFrame>
          <p:nvGraphicFramePr>
            <p:cNvPr id="11" name="Object 10"/>
            <p:cNvGraphicFramePr>
              <a:graphicFrameLocks noChangeAspect="1"/>
            </p:cNvGraphicFramePr>
            <p:nvPr/>
          </p:nvGraphicFramePr>
          <p:xfrm>
            <a:off x="1209675" y="6012657"/>
            <a:ext cx="477838" cy="395287"/>
          </p:xfrm>
          <a:graphic>
            <a:graphicData uri="http://schemas.openxmlformats.org/presentationml/2006/ole">
              <mc:AlternateContent xmlns:mc="http://schemas.openxmlformats.org/markup-compatibility/2006">
                <mc:Choice xmlns:v="urn:schemas-microsoft-com:vml" Requires="v">
                  <p:oleObj name="Equation" r:id="rId6" imgW="291973" imgH="241195" progId="Equation.3">
                    <p:embed/>
                  </p:oleObj>
                </mc:Choice>
                <mc:Fallback>
                  <p:oleObj name="Equation" r:id="rId6" imgW="291973" imgH="241195"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675" y="6012657"/>
                          <a:ext cx="477838"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8646" name="Object 6"/>
            <p:cNvGraphicFramePr>
              <a:graphicFrameLocks noChangeAspect="1"/>
            </p:cNvGraphicFramePr>
            <p:nvPr>
              <p:extLst>
                <p:ext uri="{D42A27DB-BD31-4B8C-83A1-F6EECF244321}">
                  <p14:modId xmlns:p14="http://schemas.microsoft.com/office/powerpoint/2010/main" val="410182753"/>
                </p:ext>
              </p:extLst>
            </p:nvPr>
          </p:nvGraphicFramePr>
          <p:xfrm>
            <a:off x="3339364" y="6012656"/>
            <a:ext cx="457200" cy="395287"/>
          </p:xfrm>
          <a:graphic>
            <a:graphicData uri="http://schemas.openxmlformats.org/presentationml/2006/ole">
              <mc:AlternateContent xmlns:mc="http://schemas.openxmlformats.org/markup-compatibility/2006">
                <mc:Choice xmlns:v="urn:schemas-microsoft-com:vml" Requires="v">
                  <p:oleObj name="Equation" r:id="rId8" imgW="279279" imgH="241195" progId="Equation.3">
                    <p:embed/>
                  </p:oleObj>
                </mc:Choice>
                <mc:Fallback>
                  <p:oleObj name="Equation" r:id="rId8" imgW="279279" imgH="241195" progId="Equation.3">
                    <p:embed/>
                    <p:pic>
                      <p:nvPicPr>
                        <p:cNvPr id="368646"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39364" y="6012656"/>
                          <a:ext cx="457200" cy="395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Date Placeholder 16">
            <a:extLst>
              <a:ext uri="{FF2B5EF4-FFF2-40B4-BE49-F238E27FC236}">
                <a16:creationId xmlns:a16="http://schemas.microsoft.com/office/drawing/2014/main" id="{AEF4B879-9D6A-4CEC-B0D2-017E724BBE95}"/>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CE33FE47-9A1B-4478-95C0-D2904761E2AC}"/>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995BD198-0581-45BE-936F-44CE03BFB674}"/>
              </a:ext>
            </a:extLst>
          </p:cNvPr>
          <p:cNvSpPr>
            <a:spLocks noGrp="1"/>
          </p:cNvSpPr>
          <p:nvPr>
            <p:ph type="sldNum" sz="quarter" idx="4"/>
          </p:nvPr>
        </p:nvSpPr>
        <p:spPr/>
        <p:txBody>
          <a:bodyPr/>
          <a:lstStyle/>
          <a:p>
            <a:fld id="{28B83BC3-069B-46AF-A4E6-C99928E1A4FA}" type="slidenum">
              <a:rPr lang="en-US" smtClean="0"/>
              <a:pPr/>
              <a:t>805</a:t>
            </a:fld>
            <a:endParaRPr lang="en-US" dirty="0"/>
          </a:p>
        </p:txBody>
      </p:sp>
    </p:spTree>
    <p:custDataLst>
      <p:tags r:id="rId1"/>
    </p:custDataLst>
    <p:extLst>
      <p:ext uri="{BB962C8B-B14F-4D97-AF65-F5344CB8AC3E}">
        <p14:creationId xmlns:p14="http://schemas.microsoft.com/office/powerpoint/2010/main" val="3610408205"/>
      </p:ext>
    </p:extLst>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1: </a:t>
            </a:r>
            <a:r>
              <a:rPr lang="en-US" dirty="0"/>
              <a:t>We are interested in comparing the product quality exam pass rates of three suppliers A, B, and C using a nonparametric (i.e., distribution-free) hypothesis test: chi-square test.</a:t>
            </a:r>
          </a:p>
          <a:p>
            <a:pPr lvl="1"/>
            <a:endParaRPr lang="en-US" dirty="0"/>
          </a:p>
          <a:p>
            <a:pPr lvl="1"/>
            <a:r>
              <a:rPr lang="en-US" dirty="0"/>
              <a:t>Data File: “Chi-Square Test1” tab in “Sample Data.xlsx”</a:t>
            </a:r>
          </a:p>
          <a:p>
            <a:endParaRPr lang="en-US" dirty="0"/>
          </a:p>
          <a:p>
            <a:r>
              <a:rPr lang="en-US" dirty="0"/>
              <a:t>Null Hypothesis (H</a:t>
            </a:r>
            <a:r>
              <a:rPr lang="en-US" baseline="-25000" dirty="0"/>
              <a:t>0</a:t>
            </a:r>
            <a:r>
              <a:rPr lang="en-US" dirty="0"/>
              <a:t>): p</a:t>
            </a:r>
            <a:r>
              <a:rPr lang="en-US" baseline="-25000" dirty="0"/>
              <a:t>A</a:t>
            </a:r>
            <a:r>
              <a:rPr lang="en-US" dirty="0"/>
              <a:t> = p</a:t>
            </a:r>
            <a:r>
              <a:rPr lang="en-US" baseline="-25000" dirty="0"/>
              <a:t>B </a:t>
            </a:r>
            <a:r>
              <a:rPr lang="en-US" dirty="0"/>
              <a:t>= p</a:t>
            </a:r>
            <a:r>
              <a:rPr lang="en-US" baseline="-25000" dirty="0"/>
              <a:t>C</a:t>
            </a:r>
            <a:endParaRPr lang="en-US" dirty="0"/>
          </a:p>
          <a:p>
            <a:r>
              <a:rPr lang="en-US" dirty="0"/>
              <a:t>Alternative Hypothesis (H</a:t>
            </a:r>
            <a:r>
              <a:rPr lang="en-US" baseline="-25000" dirty="0"/>
              <a:t>a</a:t>
            </a:r>
            <a:r>
              <a:rPr lang="en-US" dirty="0"/>
              <a:t>): at least one of the suppliers has different pass rates from the others.</a:t>
            </a:r>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EF6338B4-E6AF-49AC-98E4-44F9C484DF6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A0E2760-EB6E-427B-A2FB-F4F8415825D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DAB6D7A-660A-4D37-9E81-B10E4888E70F}"/>
              </a:ext>
            </a:extLst>
          </p:cNvPr>
          <p:cNvSpPr>
            <a:spLocks noGrp="1"/>
          </p:cNvSpPr>
          <p:nvPr>
            <p:ph type="sldNum" sz="quarter" idx="4"/>
          </p:nvPr>
        </p:nvSpPr>
        <p:spPr/>
        <p:txBody>
          <a:bodyPr/>
          <a:lstStyle/>
          <a:p>
            <a:fld id="{28B83BC3-069B-46AF-A4E6-C99928E1A4FA}" type="slidenum">
              <a:rPr lang="en-US" smtClean="0"/>
              <a:pPr/>
              <a:t>806</a:t>
            </a:fld>
            <a:endParaRPr lang="en-US" dirty="0"/>
          </a:p>
        </p:txBody>
      </p:sp>
    </p:spTree>
    <p:custDataLst>
      <p:tags r:id="rId1"/>
    </p:custDataLst>
    <p:extLst>
      <p:ext uri="{BB962C8B-B14F-4D97-AF65-F5344CB8AC3E}">
        <p14:creationId xmlns:p14="http://schemas.microsoft.com/office/powerpoint/2010/main" val="860342125"/>
      </p:ext>
    </p:extLst>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lnSpcReduction="10000"/>
          </a:bodyPr>
          <a:lstStyle/>
          <a:p>
            <a:r>
              <a:rPr lang="en-US" sz="2600"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A new window named “Cross Tabulation – Chi-Square” pops up.</a:t>
            </a:r>
          </a:p>
          <a:p>
            <a:pPr marL="1234440" lvl="2" indent="-457200">
              <a:buFont typeface="+mj-lt"/>
              <a:buAutoNum type="arabicParenR"/>
            </a:pPr>
            <a:r>
              <a:rPr lang="en-US" dirty="0"/>
              <a:t>Check the boxes of “Chi-square test”,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marL="868680" lvl="1" indent="-457200">
              <a:buFont typeface="+mj-lt"/>
              <a:buAutoNum type="arabicParenR"/>
            </a:pPr>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6EE94F62-987B-4F0C-89D0-16B944D72D4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F9B61BD-237B-4470-A8F6-F667EBAA13E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2500022-5124-42F4-B8AF-12EF76566A27}"/>
              </a:ext>
            </a:extLst>
          </p:cNvPr>
          <p:cNvSpPr>
            <a:spLocks noGrp="1"/>
          </p:cNvSpPr>
          <p:nvPr>
            <p:ph type="sldNum" sz="quarter" idx="4"/>
          </p:nvPr>
        </p:nvSpPr>
        <p:spPr/>
        <p:txBody>
          <a:bodyPr/>
          <a:lstStyle/>
          <a:p>
            <a:fld id="{28B83BC3-069B-46AF-A4E6-C99928E1A4FA}" type="slidenum">
              <a:rPr lang="en-US" smtClean="0"/>
              <a:pPr/>
              <a:t>807</a:t>
            </a:fld>
            <a:endParaRPr lang="en-US" dirty="0"/>
          </a:p>
        </p:txBody>
      </p:sp>
    </p:spTree>
    <p:custDataLst>
      <p:tags r:id="rId1"/>
    </p:custDataLst>
    <p:extLst>
      <p:ext uri="{BB962C8B-B14F-4D97-AF65-F5344CB8AC3E}">
        <p14:creationId xmlns:p14="http://schemas.microsoft.com/office/powerpoint/2010/main" val="1159620204"/>
      </p:ext>
    </p:extLst>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3" name="Picture 2"/>
          <p:cNvPicPr>
            <a:picLocks noChangeAspect="1"/>
          </p:cNvPicPr>
          <p:nvPr/>
        </p:nvPicPr>
        <p:blipFill>
          <a:blip r:embed="rId4"/>
          <a:stretch>
            <a:fillRect/>
          </a:stretch>
        </p:blipFill>
        <p:spPr>
          <a:xfrm>
            <a:off x="503270" y="1600200"/>
            <a:ext cx="4649639" cy="4569817"/>
          </a:xfrm>
          <a:prstGeom prst="rect">
            <a:avLst/>
          </a:prstGeom>
        </p:spPr>
      </p:pic>
      <p:pic>
        <p:nvPicPr>
          <p:cNvPr id="4" name="Picture 3"/>
          <p:cNvPicPr>
            <a:picLocks noChangeAspect="1"/>
          </p:cNvPicPr>
          <p:nvPr/>
        </p:nvPicPr>
        <p:blipFill>
          <a:blip r:embed="rId5"/>
          <a:stretch>
            <a:fillRect/>
          </a:stretch>
        </p:blipFill>
        <p:spPr>
          <a:xfrm>
            <a:off x="5214974" y="1876319"/>
            <a:ext cx="5867400" cy="4017578"/>
          </a:xfrm>
          <a:prstGeom prst="rect">
            <a:avLst/>
          </a:prstGeom>
        </p:spPr>
      </p:pic>
      <p:sp>
        <p:nvSpPr>
          <p:cNvPr id="17" name="Right Arrow 14"/>
          <p:cNvSpPr/>
          <p:nvPr/>
        </p:nvSpPr>
        <p:spPr>
          <a:xfrm>
            <a:off x="4955342" y="373270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ADE06708-ABBB-4DF8-B36E-51170B57948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C0023B8-DAC0-4A20-A778-BD79558786B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8FF8790-C25B-454F-8E2D-DF242C449CB5}"/>
              </a:ext>
            </a:extLst>
          </p:cNvPr>
          <p:cNvSpPr>
            <a:spLocks noGrp="1"/>
          </p:cNvSpPr>
          <p:nvPr>
            <p:ph type="sldNum" sz="quarter" idx="4"/>
          </p:nvPr>
        </p:nvSpPr>
        <p:spPr/>
        <p:txBody>
          <a:bodyPr/>
          <a:lstStyle/>
          <a:p>
            <a:fld id="{28B83BC3-069B-46AF-A4E6-C99928E1A4FA}" type="slidenum">
              <a:rPr lang="en-US" smtClean="0"/>
              <a:pPr/>
              <a:t>808</a:t>
            </a:fld>
            <a:endParaRPr lang="en-US" dirty="0"/>
          </a:p>
        </p:txBody>
      </p:sp>
    </p:spTree>
    <p:custDataLst>
      <p:tags r:id="rId1"/>
    </p:custDataLst>
    <p:extLst>
      <p:ext uri="{BB962C8B-B14F-4D97-AF65-F5344CB8AC3E}">
        <p14:creationId xmlns:p14="http://schemas.microsoft.com/office/powerpoint/2010/main" val="1988739241"/>
      </p:ext>
    </p:extLst>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a:xfrm>
            <a:off x="609600" y="1143000"/>
            <a:ext cx="5638800" cy="5486400"/>
          </a:xfrm>
        </p:spPr>
        <p:txBody>
          <a:bodyPr>
            <a:normAutofit/>
          </a:bodyPr>
          <a:lstStyle/>
          <a:p>
            <a:r>
              <a:rPr lang="en-US" dirty="0"/>
              <a:t>Counts are based on the sample observation.</a:t>
            </a:r>
          </a:p>
          <a:p>
            <a:endParaRPr lang="en-US" dirty="0"/>
          </a:p>
          <a:p>
            <a:r>
              <a:rPr lang="en-US" dirty="0"/>
              <a:t>Expected counts are based on the assumption that the null hypothesis is true.</a:t>
            </a:r>
          </a:p>
          <a:p>
            <a:endParaRPr lang="en-US" dirty="0"/>
          </a:p>
          <a:p>
            <a:r>
              <a:rPr lang="en-US" dirty="0"/>
              <a:t>Since the p-value is smaller than alpha level (0.05), we reject the null hypothesis and claim that at least one supplier has different pass rate from others.</a:t>
            </a:r>
          </a:p>
          <a:p>
            <a:endParaRPr lang="en-US" dirty="0"/>
          </a:p>
        </p:txBody>
      </p:sp>
      <p:pic>
        <p:nvPicPr>
          <p:cNvPr id="12" name="Chi Square Test 1 MTB_0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4428" y="1104900"/>
            <a:ext cx="3816743" cy="5391150"/>
          </a:xfrm>
          <a:prstGeom prst="rect">
            <a:avLst/>
          </a:prstGeom>
        </p:spPr>
      </p:pic>
      <p:sp>
        <p:nvSpPr>
          <p:cNvPr id="9" name="Date Placeholder 8">
            <a:extLst>
              <a:ext uri="{FF2B5EF4-FFF2-40B4-BE49-F238E27FC236}">
                <a16:creationId xmlns:a16="http://schemas.microsoft.com/office/drawing/2014/main" id="{A5D80B2B-10EB-463A-9F94-1E643886333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A0AE091-EF8D-4C15-AEF3-4CDA1B4FCBE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BE1A94A-E851-4CDE-980A-E4CC4AFC1E71}"/>
              </a:ext>
            </a:extLst>
          </p:cNvPr>
          <p:cNvSpPr>
            <a:spLocks noGrp="1"/>
          </p:cNvSpPr>
          <p:nvPr>
            <p:ph type="sldNum" sz="quarter" idx="4"/>
          </p:nvPr>
        </p:nvSpPr>
        <p:spPr/>
        <p:txBody>
          <a:bodyPr/>
          <a:lstStyle/>
          <a:p>
            <a:fld id="{28B83BC3-069B-46AF-A4E6-C99928E1A4FA}" type="slidenum">
              <a:rPr lang="en-US" smtClean="0"/>
              <a:pPr/>
              <a:t>809</a:t>
            </a:fld>
            <a:endParaRPr lang="en-US" dirty="0"/>
          </a:p>
        </p:txBody>
      </p:sp>
    </p:spTree>
    <p:custDataLst>
      <p:tags r:id="rId1"/>
    </p:custDataLst>
    <p:extLst>
      <p:ext uri="{BB962C8B-B14F-4D97-AF65-F5344CB8AC3E}">
        <p14:creationId xmlns:p14="http://schemas.microsoft.com/office/powerpoint/2010/main" val="2556668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Gathering VOC</a:t>
            </a:r>
          </a:p>
        </p:txBody>
      </p:sp>
      <p:sp>
        <p:nvSpPr>
          <p:cNvPr id="3" name="Content Placeholder 2"/>
          <p:cNvSpPr>
            <a:spLocks noGrp="1"/>
          </p:cNvSpPr>
          <p:nvPr>
            <p:ph idx="1"/>
          </p:nvPr>
        </p:nvSpPr>
        <p:spPr/>
        <p:txBody>
          <a:bodyPr>
            <a:normAutofit lnSpcReduction="10000"/>
          </a:bodyPr>
          <a:lstStyle/>
          <a:p>
            <a:r>
              <a:rPr lang="en-US" dirty="0"/>
              <a:t>Gathering VOC requires consideration of many factors such as product or services types, customer segments, manufacturing methods or facilities etc.</a:t>
            </a:r>
          </a:p>
          <a:p>
            <a:r>
              <a:rPr lang="en-US" dirty="0"/>
              <a:t>All this information will influence the sampling strategy.</a:t>
            </a:r>
          </a:p>
          <a:p>
            <a:endParaRPr lang="en-US" dirty="0"/>
          </a:p>
          <a:p>
            <a:r>
              <a:rPr lang="en-US" dirty="0"/>
              <a:t>Consider which factors are important and build a sample size plan around them.</a:t>
            </a:r>
          </a:p>
          <a:p>
            <a:r>
              <a:rPr lang="en-US" dirty="0"/>
              <a:t>Also, consider response rates and adjust the initial sample strategy to ensure adequate input is received.</a:t>
            </a:r>
          </a:p>
          <a:p>
            <a:endParaRPr lang="en-US" dirty="0"/>
          </a:p>
          <a:p>
            <a:r>
              <a:rPr lang="en-US" dirty="0"/>
              <a:t>Once a sampling plan is in place, collect data via the direct and indirect methods discussed earlier.</a:t>
            </a:r>
          </a:p>
          <a:p>
            <a:r>
              <a:rPr lang="en-US" dirty="0"/>
              <a:t>After gathering VOC it will be necessary to translate it into something meaningful: CTQs.</a:t>
            </a:r>
          </a:p>
          <a:p>
            <a:endParaRPr lang="en-US" dirty="0"/>
          </a:p>
          <a:p>
            <a:endParaRPr lang="en-US" dirty="0"/>
          </a:p>
        </p:txBody>
      </p:sp>
      <p:sp>
        <p:nvSpPr>
          <p:cNvPr id="7" name="Date Placeholder 6">
            <a:extLst>
              <a:ext uri="{FF2B5EF4-FFF2-40B4-BE49-F238E27FC236}">
                <a16:creationId xmlns:a16="http://schemas.microsoft.com/office/drawing/2014/main" id="{46291E26-A8F2-41F7-A81E-D748D530AFE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F5BA53D-C50B-492A-9A61-7260604325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A4BD13A-496B-491C-B4FB-EC791E71577E}"/>
              </a:ext>
            </a:extLst>
          </p:cNvPr>
          <p:cNvSpPr>
            <a:spLocks noGrp="1"/>
          </p:cNvSpPr>
          <p:nvPr>
            <p:ph type="sldNum" sz="quarter" idx="4"/>
          </p:nvPr>
        </p:nvSpPr>
        <p:spPr/>
        <p:txBody>
          <a:bodyPr/>
          <a:lstStyle/>
          <a:p>
            <a:fld id="{28B83BC3-069B-46AF-A4E6-C99928E1A4FA}" type="slidenum">
              <a:rPr lang="en-US" smtClean="0"/>
              <a:pPr/>
              <a:t>81</a:t>
            </a:fld>
            <a:endParaRPr lang="en-US" dirty="0"/>
          </a:p>
        </p:txBody>
      </p:sp>
    </p:spTree>
    <p:custDataLst>
      <p:tags r:id="rId1"/>
    </p:custDataLst>
    <p:extLst>
      <p:ext uri="{BB962C8B-B14F-4D97-AF65-F5344CB8AC3E}">
        <p14:creationId xmlns:p14="http://schemas.microsoft.com/office/powerpoint/2010/main" val="1777951026"/>
      </p:ext>
    </p:extLst>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i="1" dirty="0"/>
              <a:t>Case study 2: </a:t>
            </a:r>
            <a:r>
              <a:rPr lang="en-US" dirty="0"/>
              <a:t>We are trying to check whether there is a relationship between the suppliers and the results of the product quality exam using nonparametric (i.e., distribution-free) hypothesis test: chi-square test. </a:t>
            </a:r>
          </a:p>
          <a:p>
            <a:pPr lvl="1"/>
            <a:endParaRPr lang="en-US" dirty="0"/>
          </a:p>
          <a:p>
            <a:pPr lvl="1"/>
            <a:r>
              <a:rPr lang="en-US" dirty="0"/>
              <a:t>Data File: “Chi-Square Test2” tab in “Sample Data.xlsx”</a:t>
            </a:r>
          </a:p>
          <a:p>
            <a:endParaRPr lang="en-US" dirty="0"/>
          </a:p>
          <a:p>
            <a:r>
              <a:rPr lang="en-US" dirty="0"/>
              <a:t>Null Hypothesis (H</a:t>
            </a:r>
            <a:r>
              <a:rPr lang="en-US" baseline="-25000" dirty="0"/>
              <a:t>0</a:t>
            </a:r>
            <a:r>
              <a:rPr lang="en-US" dirty="0"/>
              <a:t>): product quality exam results are independent of the suppliers.</a:t>
            </a:r>
          </a:p>
          <a:p>
            <a:r>
              <a:rPr lang="en-US" dirty="0"/>
              <a:t>Alternative Hypothesis (H</a:t>
            </a:r>
            <a:r>
              <a:rPr lang="en-US" baseline="-25000" dirty="0"/>
              <a:t>a</a:t>
            </a:r>
            <a:r>
              <a:rPr lang="en-US" dirty="0"/>
              <a:t>): product quality exam results depend on the suppliers.</a:t>
            </a:r>
          </a:p>
          <a:p>
            <a:endParaRPr lang="en-US" dirty="0"/>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85C729C1-418A-43D6-B4E2-65C6016A1DC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608CEF5-B30B-4BD3-9DCE-BFF46605D01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77617DA-633F-4BBE-916E-6EC69E973147}"/>
              </a:ext>
            </a:extLst>
          </p:cNvPr>
          <p:cNvSpPr>
            <a:spLocks noGrp="1"/>
          </p:cNvSpPr>
          <p:nvPr>
            <p:ph type="sldNum" sz="quarter" idx="4"/>
          </p:nvPr>
        </p:nvSpPr>
        <p:spPr/>
        <p:txBody>
          <a:bodyPr/>
          <a:lstStyle/>
          <a:p>
            <a:fld id="{28B83BC3-069B-46AF-A4E6-C99928E1A4FA}" type="slidenum">
              <a:rPr lang="en-US" smtClean="0"/>
              <a:pPr/>
              <a:t>810</a:t>
            </a:fld>
            <a:endParaRPr lang="en-US" dirty="0"/>
          </a:p>
        </p:txBody>
      </p:sp>
    </p:spTree>
    <p:custDataLst>
      <p:tags r:id="rId1"/>
    </p:custDataLst>
    <p:extLst>
      <p:ext uri="{BB962C8B-B14F-4D97-AF65-F5344CB8AC3E}">
        <p14:creationId xmlns:p14="http://schemas.microsoft.com/office/powerpoint/2010/main" val="595513201"/>
      </p:ext>
    </p:extLst>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3" name="Content Placeholder 2"/>
          <p:cNvSpPr>
            <a:spLocks noGrp="1"/>
          </p:cNvSpPr>
          <p:nvPr>
            <p:ph idx="1"/>
          </p:nvPr>
        </p:nvSpPr>
        <p:spPr/>
        <p:txBody>
          <a:bodyPr>
            <a:normAutofit/>
          </a:bodyPr>
          <a:lstStyle/>
          <a:p>
            <a:r>
              <a:rPr lang="en-US" dirty="0"/>
              <a:t>Steps to run a chi-square test in Minitab</a:t>
            </a:r>
          </a:p>
          <a:p>
            <a:pPr marL="1234440" lvl="2" indent="-457200">
              <a:buFont typeface="+mj-lt"/>
              <a:buAutoNum type="arabicParenR"/>
            </a:pPr>
            <a:r>
              <a:rPr lang="en-US" dirty="0"/>
              <a:t>Click Stat → Tables → Cross Tabulation and Chi-Square.</a:t>
            </a:r>
          </a:p>
          <a:p>
            <a:pPr marL="1234440" lvl="2" indent="-457200">
              <a:buFont typeface="+mj-lt"/>
              <a:buAutoNum type="arabicParenR"/>
            </a:pPr>
            <a:r>
              <a:rPr lang="en-US" dirty="0"/>
              <a:t>A new window named “Cross Tabulation and Chi-Square” pops up.</a:t>
            </a:r>
          </a:p>
          <a:p>
            <a:pPr marL="1234440" lvl="2" indent="-457200">
              <a:buFont typeface="+mj-lt"/>
              <a:buAutoNum type="arabicParenR"/>
            </a:pPr>
            <a:r>
              <a:rPr lang="en-US" dirty="0"/>
              <a:t>Select “Results” as “For rows.”</a:t>
            </a:r>
          </a:p>
          <a:p>
            <a:pPr marL="1234440" lvl="2" indent="-457200">
              <a:buFont typeface="+mj-lt"/>
              <a:buAutoNum type="arabicParenR"/>
            </a:pPr>
            <a:r>
              <a:rPr lang="en-US" dirty="0"/>
              <a:t>Select “Supplier” as “For columns.”</a:t>
            </a:r>
          </a:p>
          <a:p>
            <a:pPr marL="1234440" lvl="2" indent="-457200">
              <a:buFont typeface="+mj-lt"/>
              <a:buAutoNum type="arabicParenR"/>
            </a:pPr>
            <a:r>
              <a:rPr lang="en-US" dirty="0"/>
              <a:t>Select “Count” as “Frequencies are in.”</a:t>
            </a:r>
          </a:p>
          <a:p>
            <a:pPr marL="1234440" lvl="2" indent="-457200">
              <a:buFont typeface="+mj-lt"/>
              <a:buAutoNum type="arabicParenR"/>
            </a:pPr>
            <a:r>
              <a:rPr lang="en-US" dirty="0"/>
              <a:t>Click the “Chi-Square” button.</a:t>
            </a:r>
          </a:p>
          <a:p>
            <a:pPr marL="1234440" lvl="2" indent="-457200">
              <a:buFont typeface="+mj-lt"/>
              <a:buAutoNum type="arabicParenR"/>
            </a:pPr>
            <a:r>
              <a:rPr lang="en-US" dirty="0"/>
              <a:t>Check the boxes of “Chi-square analysis”, “Expected cell counts,” and “Each cell’s contribution to the Chi-Square statistic.”</a:t>
            </a:r>
          </a:p>
          <a:p>
            <a:pPr marL="1234440" lvl="2" indent="-457200">
              <a:buFont typeface="+mj-lt"/>
              <a:buAutoNum type="arabicParenR"/>
            </a:pPr>
            <a:r>
              <a:rPr lang="en-US" dirty="0"/>
              <a:t>Click “OK” in the window named “Cross Tabulation – Chi-Square.”</a:t>
            </a:r>
          </a:p>
          <a:p>
            <a:pPr marL="1234440" lvl="2" indent="-457200">
              <a:buFont typeface="+mj-lt"/>
              <a:buAutoNum type="arabicParenR"/>
            </a:pPr>
            <a:r>
              <a:rPr lang="en-US" dirty="0"/>
              <a:t>Click “OK” in the window named “Cross Tabulation and Chi-Square.”</a:t>
            </a:r>
          </a:p>
          <a:p>
            <a:pPr marL="1234440" lvl="2" indent="-457200">
              <a:buFont typeface="+mj-lt"/>
              <a:buAutoNum type="arabicParenR"/>
            </a:pPr>
            <a:r>
              <a:rPr lang="en-US" dirty="0"/>
              <a:t>The Chi-square test results appear in the session window.</a:t>
            </a:r>
          </a:p>
          <a:p>
            <a:pPr lvl="1"/>
            <a:endParaRPr lang="en-US" dirty="0"/>
          </a:p>
        </p:txBody>
      </p:sp>
      <p:sp>
        <p:nvSpPr>
          <p:cNvPr id="9" name="Date Placeholder 8">
            <a:extLst>
              <a:ext uri="{FF2B5EF4-FFF2-40B4-BE49-F238E27FC236}">
                <a16:creationId xmlns:a16="http://schemas.microsoft.com/office/drawing/2014/main" id="{7A3F9182-2022-41CE-B47B-21196617B06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407379D-C344-429B-9A2F-E0AF6B05088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D091A03-6F5E-4D41-B755-F368CE633F6C}"/>
              </a:ext>
            </a:extLst>
          </p:cNvPr>
          <p:cNvSpPr>
            <a:spLocks noGrp="1"/>
          </p:cNvSpPr>
          <p:nvPr>
            <p:ph type="sldNum" sz="quarter" idx="4"/>
          </p:nvPr>
        </p:nvSpPr>
        <p:spPr/>
        <p:txBody>
          <a:bodyPr/>
          <a:lstStyle/>
          <a:p>
            <a:fld id="{28B83BC3-069B-46AF-A4E6-C99928E1A4FA}" type="slidenum">
              <a:rPr lang="en-US" smtClean="0"/>
              <a:pPr/>
              <a:t>811</a:t>
            </a:fld>
            <a:endParaRPr lang="en-US" dirty="0"/>
          </a:p>
        </p:txBody>
      </p:sp>
    </p:spTree>
    <p:custDataLst>
      <p:tags r:id="rId1"/>
    </p:custDataLst>
    <p:extLst>
      <p:ext uri="{BB962C8B-B14F-4D97-AF65-F5344CB8AC3E}">
        <p14:creationId xmlns:p14="http://schemas.microsoft.com/office/powerpoint/2010/main" val="707053034"/>
      </p:ext>
    </p:extLst>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pic>
        <p:nvPicPr>
          <p:cNvPr id="18" name="Picture 17"/>
          <p:cNvPicPr>
            <a:picLocks noChangeAspect="1"/>
          </p:cNvPicPr>
          <p:nvPr/>
        </p:nvPicPr>
        <p:blipFill>
          <a:blip r:embed="rId4"/>
          <a:stretch>
            <a:fillRect/>
          </a:stretch>
        </p:blipFill>
        <p:spPr>
          <a:xfrm>
            <a:off x="685800" y="1447800"/>
            <a:ext cx="4980762" cy="4895255"/>
          </a:xfrm>
          <a:prstGeom prst="rect">
            <a:avLst/>
          </a:prstGeom>
        </p:spPr>
      </p:pic>
      <p:pic>
        <p:nvPicPr>
          <p:cNvPr id="19" name="Picture 18"/>
          <p:cNvPicPr>
            <a:picLocks noChangeAspect="1"/>
          </p:cNvPicPr>
          <p:nvPr/>
        </p:nvPicPr>
        <p:blipFill>
          <a:blip r:embed="rId5"/>
          <a:stretch>
            <a:fillRect/>
          </a:stretch>
        </p:blipFill>
        <p:spPr>
          <a:xfrm>
            <a:off x="5732132" y="2025774"/>
            <a:ext cx="5461001" cy="3739305"/>
          </a:xfrm>
          <a:prstGeom prst="rect">
            <a:avLst/>
          </a:prstGeom>
        </p:spPr>
      </p:pic>
      <p:sp>
        <p:nvSpPr>
          <p:cNvPr id="21" name="Right Arrow 14"/>
          <p:cNvSpPr/>
          <p:nvPr/>
        </p:nvSpPr>
        <p:spPr>
          <a:xfrm>
            <a:off x="5497030" y="3743026"/>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5FC0397C-4D05-43CA-ACA3-B90FC68204E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398646D-0E25-4267-9BDB-9162F826C08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714BACC-C3A0-4208-AC6E-A9B746C3677E}"/>
              </a:ext>
            </a:extLst>
          </p:cNvPr>
          <p:cNvSpPr>
            <a:spLocks noGrp="1"/>
          </p:cNvSpPr>
          <p:nvPr>
            <p:ph type="sldNum" sz="quarter" idx="4"/>
          </p:nvPr>
        </p:nvSpPr>
        <p:spPr/>
        <p:txBody>
          <a:bodyPr/>
          <a:lstStyle/>
          <a:p>
            <a:fld id="{28B83BC3-069B-46AF-A4E6-C99928E1A4FA}" type="slidenum">
              <a:rPr lang="en-US" smtClean="0"/>
              <a:pPr/>
              <a:t>812</a:t>
            </a:fld>
            <a:endParaRPr lang="en-US" dirty="0"/>
          </a:p>
        </p:txBody>
      </p:sp>
    </p:spTree>
    <p:custDataLst>
      <p:tags r:id="rId1"/>
    </p:custDataLst>
    <p:extLst>
      <p:ext uri="{BB962C8B-B14F-4D97-AF65-F5344CB8AC3E}">
        <p14:creationId xmlns:p14="http://schemas.microsoft.com/office/powerpoint/2010/main" val="3017315161"/>
      </p:ext>
    </p:extLst>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a Chi-Square Test</a:t>
            </a:r>
          </a:p>
        </p:txBody>
      </p:sp>
      <p:sp>
        <p:nvSpPr>
          <p:cNvPr id="4" name="Content Placeholder 3"/>
          <p:cNvSpPr>
            <a:spLocks noGrp="1"/>
          </p:cNvSpPr>
          <p:nvPr>
            <p:ph idx="1"/>
          </p:nvPr>
        </p:nvSpPr>
        <p:spPr>
          <a:xfrm>
            <a:off x="609600" y="1143000"/>
            <a:ext cx="5791200" cy="5486400"/>
          </a:xfrm>
        </p:spPr>
        <p:txBody>
          <a:bodyPr/>
          <a:lstStyle/>
          <a:p>
            <a:r>
              <a:rPr lang="en-US" dirty="0"/>
              <a:t>The p-value is smaller than the alpha level (0.05) and we reject the null hypothesis. </a:t>
            </a:r>
          </a:p>
          <a:p>
            <a:endParaRPr lang="en-US" dirty="0"/>
          </a:p>
          <a:p>
            <a:r>
              <a:rPr lang="en-US" dirty="0"/>
              <a:t>The product quality exam results are not independent of the suppliers.</a:t>
            </a:r>
          </a:p>
          <a:p>
            <a:endParaRPr lang="en-US" dirty="0"/>
          </a:p>
        </p:txBody>
      </p:sp>
      <p:pic>
        <p:nvPicPr>
          <p:cNvPr id="11" name="Chi Square Test 2 MTB_05.png"/>
          <p:cNvPicPr>
            <a:picLocks noChangeAspect="1"/>
          </p:cNvPicPr>
          <p:nvPr/>
        </p:nvPicPr>
        <p:blipFill rotWithShape="1">
          <a:blip r:embed="rId4">
            <a:extLst>
              <a:ext uri="{28A0092B-C50C-407E-A947-70E740481C1C}">
                <a14:useLocalDpi xmlns:a14="http://schemas.microsoft.com/office/drawing/2010/main" val="0"/>
              </a:ext>
            </a:extLst>
          </a:blip>
          <a:srcRect l="1515" t="809" r="943" b="1439"/>
          <a:stretch>
            <a:fillRect/>
          </a:stretch>
        </p:blipFill>
        <p:spPr bwMode="auto">
          <a:xfrm>
            <a:off x="6400800" y="1143000"/>
            <a:ext cx="3886200" cy="5470864"/>
          </a:xfrm>
          <a:prstGeom prst="rect">
            <a:avLst/>
          </a:prstGeom>
          <a:ln>
            <a:solidFill>
              <a:schemeClr val="accent1"/>
            </a:solidFill>
          </a:ln>
          <a:extLst>
            <a:ext uri="{53640926-AAD7-44D8-BBD7-CCE9431645EC}">
              <a14:shadowObscured xmlns:a14="http://schemas.microsoft.com/office/drawing/2010/main"/>
            </a:ext>
          </a:extLst>
        </p:spPr>
      </p:pic>
      <p:sp>
        <p:nvSpPr>
          <p:cNvPr id="9" name="Date Placeholder 8">
            <a:extLst>
              <a:ext uri="{FF2B5EF4-FFF2-40B4-BE49-F238E27FC236}">
                <a16:creationId xmlns:a16="http://schemas.microsoft.com/office/drawing/2014/main" id="{8C191793-0E14-48BF-839F-B98500BA5C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5D6E062-A984-48BC-B5B1-D099625B37A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E578C59-17A7-47A8-85B7-BE06B8F0054D}"/>
              </a:ext>
            </a:extLst>
          </p:cNvPr>
          <p:cNvSpPr>
            <a:spLocks noGrp="1"/>
          </p:cNvSpPr>
          <p:nvPr>
            <p:ph type="sldNum" sz="quarter" idx="4"/>
          </p:nvPr>
        </p:nvSpPr>
        <p:spPr/>
        <p:txBody>
          <a:bodyPr/>
          <a:lstStyle/>
          <a:p>
            <a:fld id="{28B83BC3-069B-46AF-A4E6-C99928E1A4FA}" type="slidenum">
              <a:rPr lang="en-US" smtClean="0"/>
              <a:pPr/>
              <a:t>813</a:t>
            </a:fld>
            <a:endParaRPr lang="en-US" dirty="0"/>
          </a:p>
        </p:txBody>
      </p:sp>
    </p:spTree>
    <p:custDataLst>
      <p:tags r:id="rId1"/>
    </p:custDataLst>
    <p:extLst>
      <p:ext uri="{BB962C8B-B14F-4D97-AF65-F5344CB8AC3E}">
        <p14:creationId xmlns:p14="http://schemas.microsoft.com/office/powerpoint/2010/main" val="3120353699"/>
      </p:ext>
    </p:extLst>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3.5.9 Tests of Equal Variance</a:t>
            </a:r>
          </a:p>
        </p:txBody>
      </p:sp>
      <p:sp>
        <p:nvSpPr>
          <p:cNvPr id="8" name="Date Placeholder 7">
            <a:extLst>
              <a:ext uri="{FF2B5EF4-FFF2-40B4-BE49-F238E27FC236}">
                <a16:creationId xmlns:a16="http://schemas.microsoft.com/office/drawing/2014/main" id="{D3676A20-7CF1-4269-A514-629C3E0DEF6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5B00A68-8DBA-4A1B-83FA-268CA1F38E82}"/>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0F1792C-7162-4A59-A7E5-689FF0052D3A}"/>
              </a:ext>
            </a:extLst>
          </p:cNvPr>
          <p:cNvSpPr>
            <a:spLocks noGrp="1"/>
          </p:cNvSpPr>
          <p:nvPr>
            <p:ph type="sldNum" sz="quarter" idx="4"/>
          </p:nvPr>
        </p:nvSpPr>
        <p:spPr/>
        <p:txBody>
          <a:bodyPr/>
          <a:lstStyle/>
          <a:p>
            <a:fld id="{28B83BC3-069B-46AF-A4E6-C99928E1A4FA}" type="slidenum">
              <a:rPr lang="en-US" smtClean="0"/>
              <a:pPr/>
              <a:t>814</a:t>
            </a:fld>
            <a:endParaRPr lang="en-US" dirty="0"/>
          </a:p>
        </p:txBody>
      </p:sp>
    </p:spTree>
    <p:custDataLst>
      <p:tags r:id="rId1"/>
    </p:custDataLst>
    <p:extLst>
      <p:ext uri="{BB962C8B-B14F-4D97-AF65-F5344CB8AC3E}">
        <p14:creationId xmlns:p14="http://schemas.microsoft.com/office/powerpoint/2010/main" val="3880617167"/>
      </p:ext>
    </p:extLst>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are Tests of Equal Variance?</a:t>
            </a:r>
          </a:p>
        </p:txBody>
      </p:sp>
      <p:sp>
        <p:nvSpPr>
          <p:cNvPr id="3" name="Content Placeholder 2"/>
          <p:cNvSpPr>
            <a:spLocks noGrp="1"/>
          </p:cNvSpPr>
          <p:nvPr>
            <p:ph idx="1"/>
          </p:nvPr>
        </p:nvSpPr>
        <p:spPr/>
        <p:txBody>
          <a:bodyPr>
            <a:normAutofit/>
          </a:bodyPr>
          <a:lstStyle/>
          <a:p>
            <a:r>
              <a:rPr lang="en-US" b="1" dirty="0"/>
              <a:t>Tests of equal variance </a:t>
            </a:r>
            <a:r>
              <a:rPr lang="en-US" dirty="0"/>
              <a:t>are a family of hypothesis tests used to check whether there is a statistically significant difference between the variances of two or more populations.</a:t>
            </a:r>
          </a:p>
          <a:p>
            <a:pPr lvl="1"/>
            <a:endParaRPr lang="en-US" dirty="0"/>
          </a:p>
          <a:p>
            <a:pPr lvl="1"/>
            <a:r>
              <a:rPr lang="en-US" dirty="0"/>
              <a:t>Null Hypothesis (H</a:t>
            </a:r>
            <a:r>
              <a:rPr lang="en-US" baseline="-25000" dirty="0"/>
              <a:t>0</a:t>
            </a:r>
            <a:r>
              <a:rPr lang="en-US" dirty="0"/>
              <a:t>): </a:t>
            </a:r>
          </a:p>
          <a:p>
            <a:pPr lvl="1"/>
            <a:r>
              <a:rPr lang="en-US" dirty="0"/>
              <a:t>Alternative Hypothesis (H</a:t>
            </a:r>
            <a:r>
              <a:rPr lang="en-US" baseline="-25000" dirty="0"/>
              <a:t>a</a:t>
            </a:r>
            <a:r>
              <a:rPr lang="en-US" dirty="0"/>
              <a:t>): at least the variance of one population is different from others.</a:t>
            </a:r>
          </a:p>
          <a:p>
            <a:pPr lvl="1"/>
            <a:r>
              <a:rPr lang="en-US" dirty="0"/>
              <a:t>k is the number of populations of interest. k ≥ 2.</a:t>
            </a:r>
          </a:p>
          <a:p>
            <a:endParaRPr lang="en-US" dirty="0"/>
          </a:p>
          <a:p>
            <a:r>
              <a:rPr lang="en-US" dirty="0"/>
              <a:t>A tests of equal variance can be used alone but most of the time it is used with other statistical methods to verify or support the assumption about the variance equality.</a:t>
            </a:r>
          </a:p>
        </p:txBody>
      </p:sp>
      <p:graphicFrame>
        <p:nvGraphicFramePr>
          <p:cNvPr id="371714" name="Object 2"/>
          <p:cNvGraphicFramePr>
            <a:graphicFrameLocks noChangeAspect="1"/>
          </p:cNvGraphicFramePr>
          <p:nvPr>
            <p:extLst>
              <p:ext uri="{D42A27DB-BD31-4B8C-83A1-F6EECF244321}">
                <p14:modId xmlns:p14="http://schemas.microsoft.com/office/powerpoint/2010/main" val="834740146"/>
              </p:ext>
            </p:extLst>
          </p:nvPr>
        </p:nvGraphicFramePr>
        <p:xfrm>
          <a:off x="3941763" y="2667000"/>
          <a:ext cx="2535237" cy="528638"/>
        </p:xfrm>
        <a:graphic>
          <a:graphicData uri="http://schemas.openxmlformats.org/presentationml/2006/ole">
            <mc:AlternateContent xmlns:mc="http://schemas.openxmlformats.org/markup-compatibility/2006">
              <mc:Choice xmlns:v="urn:schemas-microsoft-com:vml" Requires="v">
                <p:oleObj name="Equation" r:id="rId4" imgW="1218671" imgH="253890" progId="Equation.3">
                  <p:embed/>
                </p:oleObj>
              </mc:Choice>
              <mc:Fallback>
                <p:oleObj name="Equation" r:id="rId4" imgW="1218671" imgH="253890" progId="Equation.3">
                  <p:embed/>
                  <p:pic>
                    <p:nvPicPr>
                      <p:cNvPr id="371714"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1763" y="2667000"/>
                        <a:ext cx="2535237" cy="528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420CF2C8-DC3D-4AFE-9EEA-65052F0EE23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E8954F-CBC1-4042-8A6C-3157A4386B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5ACE25-3CCF-4AEC-8A71-35D9ACCFE8BA}"/>
              </a:ext>
            </a:extLst>
          </p:cNvPr>
          <p:cNvSpPr>
            <a:spLocks noGrp="1"/>
          </p:cNvSpPr>
          <p:nvPr>
            <p:ph type="sldNum" sz="quarter" idx="4"/>
          </p:nvPr>
        </p:nvSpPr>
        <p:spPr/>
        <p:txBody>
          <a:bodyPr/>
          <a:lstStyle/>
          <a:p>
            <a:fld id="{28B83BC3-069B-46AF-A4E6-C99928E1A4FA}" type="slidenum">
              <a:rPr lang="en-US" smtClean="0"/>
              <a:pPr/>
              <a:t>815</a:t>
            </a:fld>
            <a:endParaRPr lang="en-US" dirty="0"/>
          </a:p>
        </p:txBody>
      </p:sp>
    </p:spTree>
    <p:custDataLst>
      <p:tags r:id="rId1"/>
    </p:custDataLst>
    <p:extLst>
      <p:ext uri="{BB962C8B-B14F-4D97-AF65-F5344CB8AC3E}">
        <p14:creationId xmlns:p14="http://schemas.microsoft.com/office/powerpoint/2010/main" val="661856993"/>
      </p:ext>
    </p:extLst>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F-Test</a:t>
            </a:r>
          </a:p>
        </p:txBody>
      </p:sp>
      <p:sp>
        <p:nvSpPr>
          <p:cNvPr id="3" name="Content Placeholder 2"/>
          <p:cNvSpPr>
            <a:spLocks noGrp="1"/>
          </p:cNvSpPr>
          <p:nvPr>
            <p:ph idx="1"/>
          </p:nvPr>
        </p:nvSpPr>
        <p:spPr/>
        <p:txBody>
          <a:bodyPr>
            <a:normAutofit/>
          </a:bodyPr>
          <a:lstStyle/>
          <a:p>
            <a:r>
              <a:rPr lang="en-US" dirty="0"/>
              <a:t>The </a:t>
            </a:r>
            <a:r>
              <a:rPr lang="en-US" b="1" dirty="0"/>
              <a:t>F-test </a:t>
            </a:r>
            <a:r>
              <a:rPr lang="en-US" dirty="0"/>
              <a:t>is used to compare the variances between two normally distributed populations.</a:t>
            </a:r>
          </a:p>
          <a:p>
            <a:endParaRPr lang="en-US" dirty="0"/>
          </a:p>
          <a:p>
            <a:r>
              <a:rPr lang="en-US" dirty="0"/>
              <a:t>It is extremely sensitive to non-normality and serves as a preliminary step for two sample t-test.</a:t>
            </a:r>
          </a:p>
          <a:p>
            <a:endParaRPr lang="en-US" dirty="0"/>
          </a:p>
          <a:p>
            <a:r>
              <a:rPr lang="en-US" dirty="0"/>
              <a:t>Test Statistic:</a:t>
            </a:r>
          </a:p>
          <a:p>
            <a:endParaRPr lang="en-US" dirty="0"/>
          </a:p>
        </p:txBody>
      </p:sp>
      <p:grpSp>
        <p:nvGrpSpPr>
          <p:cNvPr id="8" name="Group 7"/>
          <p:cNvGrpSpPr/>
          <p:nvPr/>
        </p:nvGrpSpPr>
        <p:grpSpPr>
          <a:xfrm>
            <a:off x="2437044" y="4044560"/>
            <a:ext cx="6933496" cy="1060840"/>
            <a:chOff x="990600" y="5323014"/>
            <a:chExt cx="6933496" cy="1060840"/>
          </a:xfrm>
        </p:grpSpPr>
        <p:graphicFrame>
          <p:nvGraphicFramePr>
            <p:cNvPr id="370690" name="Object 2"/>
            <p:cNvGraphicFramePr>
              <a:graphicFrameLocks noChangeAspect="1"/>
            </p:cNvGraphicFramePr>
            <p:nvPr>
              <p:extLst>
                <p:ext uri="{D42A27DB-BD31-4B8C-83A1-F6EECF244321}">
                  <p14:modId xmlns:p14="http://schemas.microsoft.com/office/powerpoint/2010/main" val="2628099837"/>
                </p:ext>
              </p:extLst>
            </p:nvPr>
          </p:nvGraphicFramePr>
          <p:xfrm>
            <a:off x="990600" y="5323014"/>
            <a:ext cx="1447800" cy="1060840"/>
          </p:xfrm>
          <a:graphic>
            <a:graphicData uri="http://schemas.openxmlformats.org/presentationml/2006/ole">
              <mc:AlternateContent xmlns:mc="http://schemas.openxmlformats.org/markup-compatibility/2006">
                <mc:Choice xmlns:v="urn:schemas-microsoft-com:vml" Requires="v">
                  <p:oleObj name="Equation" r:id="rId4" imgW="660113" imgH="482391" progId="Equation.3">
                    <p:embed/>
                  </p:oleObj>
                </mc:Choice>
                <mc:Fallback>
                  <p:oleObj name="Equation" r:id="rId4" imgW="660113" imgH="482391" progId="Equation.3">
                    <p:embed/>
                    <p:pic>
                      <p:nvPicPr>
                        <p:cNvPr id="37069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0" y="5323014"/>
                          <a:ext cx="1447800" cy="1060840"/>
                        </a:xfrm>
                        <a:prstGeom prst="rect">
                          <a:avLst/>
                        </a:prstGeom>
                        <a:noFill/>
                      </p:spPr>
                    </p:pic>
                  </p:oleObj>
                </mc:Fallback>
              </mc:AlternateContent>
            </a:graphicData>
          </a:graphic>
        </p:graphicFrame>
        <p:sp>
          <p:nvSpPr>
            <p:cNvPr id="6" name="TextBox 5"/>
            <p:cNvSpPr txBox="1"/>
            <p:nvPr/>
          </p:nvSpPr>
          <p:spPr>
            <a:xfrm>
              <a:off x="2357545" y="5676900"/>
              <a:ext cx="941284" cy="369332"/>
            </a:xfrm>
            <a:prstGeom prst="rect">
              <a:avLst/>
            </a:prstGeom>
            <a:noFill/>
          </p:spPr>
          <p:txBody>
            <a:bodyPr wrap="none" rtlCol="0">
              <a:spAutoFit/>
            </a:bodyPr>
            <a:lstStyle/>
            <a:p>
              <a:pPr algn="ctr"/>
              <a:r>
                <a:rPr lang="en-US" dirty="0"/>
                <a:t>, where</a:t>
              </a:r>
            </a:p>
          </p:txBody>
        </p:sp>
        <p:sp>
          <p:nvSpPr>
            <p:cNvPr id="7" name="TextBox 6"/>
            <p:cNvSpPr txBox="1"/>
            <p:nvPr/>
          </p:nvSpPr>
          <p:spPr>
            <a:xfrm>
              <a:off x="3158048" y="5676900"/>
              <a:ext cx="4766048" cy="369332"/>
            </a:xfrm>
            <a:prstGeom prst="rect">
              <a:avLst/>
            </a:prstGeom>
            <a:noFill/>
          </p:spPr>
          <p:txBody>
            <a:bodyPr wrap="none" rtlCol="0">
              <a:spAutoFit/>
            </a:bodyPr>
            <a:lstStyle/>
            <a:p>
              <a:r>
                <a:rPr lang="en-US" dirty="0">
                  <a:latin typeface="Source Sans Pro" panose="020B0503030403020204" pitchFamily="34" charset="0"/>
                </a:rPr>
                <a:t>s</a:t>
              </a:r>
              <a:r>
                <a:rPr lang="en-US" baseline="-25000" dirty="0">
                  <a:latin typeface="Source Sans Pro" panose="020B0503030403020204" pitchFamily="34" charset="0"/>
                </a:rPr>
                <a:t>1</a:t>
              </a:r>
              <a:r>
                <a:rPr lang="en-US" dirty="0">
                  <a:latin typeface="Source Sans Pro" panose="020B0503030403020204" pitchFamily="34" charset="0"/>
                </a:rPr>
                <a:t> </a:t>
              </a:r>
              <a:r>
                <a:rPr lang="en-US" dirty="0"/>
                <a:t>and s</a:t>
              </a:r>
              <a:r>
                <a:rPr lang="en-US" baseline="-25000" dirty="0"/>
                <a:t>2</a:t>
              </a:r>
              <a:r>
                <a:rPr lang="en-US" dirty="0"/>
                <a:t> are the sample standard deviations</a:t>
              </a:r>
              <a:r>
                <a:rPr lang="en-US" dirty="0">
                  <a:latin typeface="Source Sans Pro" panose="020B0503030403020204" pitchFamily="34" charset="0"/>
                </a:rPr>
                <a:t>.</a:t>
              </a:r>
            </a:p>
          </p:txBody>
        </p:sp>
      </p:grpSp>
      <p:sp>
        <p:nvSpPr>
          <p:cNvPr id="9" name="TextBox 8"/>
          <p:cNvSpPr txBox="1"/>
          <p:nvPr/>
        </p:nvSpPr>
        <p:spPr>
          <a:xfrm>
            <a:off x="1155361" y="5329257"/>
            <a:ext cx="9220878" cy="369332"/>
          </a:xfrm>
          <a:prstGeom prst="rect">
            <a:avLst/>
          </a:prstGeom>
          <a:noFill/>
        </p:spPr>
        <p:txBody>
          <a:bodyPr wrap="square" rtlCol="0">
            <a:spAutoFit/>
          </a:bodyPr>
          <a:lstStyle/>
          <a:p>
            <a:r>
              <a:rPr lang="en-US" dirty="0"/>
              <a:t>The sampling distribution of the test statistic follows F distribution when the null is true.</a:t>
            </a:r>
          </a:p>
        </p:txBody>
      </p:sp>
      <p:sp>
        <p:nvSpPr>
          <p:cNvPr id="13" name="Date Placeholder 12">
            <a:extLst>
              <a:ext uri="{FF2B5EF4-FFF2-40B4-BE49-F238E27FC236}">
                <a16:creationId xmlns:a16="http://schemas.microsoft.com/office/drawing/2014/main" id="{42112BE7-5B8B-4E7D-BD2C-856395DF7F9D}"/>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0D2DE0ED-1E30-45AE-8115-879571BAFCD0}"/>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7E01DFD4-0F6F-419F-9F48-B122BE5BF933}"/>
              </a:ext>
            </a:extLst>
          </p:cNvPr>
          <p:cNvSpPr>
            <a:spLocks noGrp="1"/>
          </p:cNvSpPr>
          <p:nvPr>
            <p:ph type="sldNum" sz="quarter" idx="4"/>
          </p:nvPr>
        </p:nvSpPr>
        <p:spPr/>
        <p:txBody>
          <a:bodyPr/>
          <a:lstStyle/>
          <a:p>
            <a:fld id="{28B83BC3-069B-46AF-A4E6-C99928E1A4FA}" type="slidenum">
              <a:rPr lang="en-US" smtClean="0"/>
              <a:pPr/>
              <a:t>816</a:t>
            </a:fld>
            <a:endParaRPr lang="en-US" dirty="0"/>
          </a:p>
        </p:txBody>
      </p:sp>
    </p:spTree>
    <p:custDataLst>
      <p:tags r:id="rId1"/>
    </p:custDataLst>
    <p:extLst>
      <p:ext uri="{BB962C8B-B14F-4D97-AF65-F5344CB8AC3E}">
        <p14:creationId xmlns:p14="http://schemas.microsoft.com/office/powerpoint/2010/main" val="927409341"/>
      </p:ext>
    </p:extLst>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Bartlett’s Test</a:t>
            </a:r>
          </a:p>
        </p:txBody>
      </p:sp>
      <p:sp>
        <p:nvSpPr>
          <p:cNvPr id="3" name="Content Placeholder 2"/>
          <p:cNvSpPr>
            <a:spLocks noGrp="1"/>
          </p:cNvSpPr>
          <p:nvPr>
            <p:ph idx="1"/>
          </p:nvPr>
        </p:nvSpPr>
        <p:spPr/>
        <p:txBody>
          <a:bodyPr>
            <a:normAutofit/>
          </a:bodyPr>
          <a:lstStyle/>
          <a:p>
            <a:r>
              <a:rPr lang="en-US" b="1" dirty="0"/>
              <a:t>Bartlett’s test </a:t>
            </a:r>
            <a:r>
              <a:rPr lang="en-US" dirty="0"/>
              <a:t>is used to compare the variances among two or more normally distributed populations.</a:t>
            </a:r>
          </a:p>
          <a:p>
            <a:r>
              <a:rPr lang="en-US" dirty="0"/>
              <a:t>It is sensitive to non-normality and it serves as a preliminary step for ANOVA.</a:t>
            </a:r>
          </a:p>
          <a:p>
            <a:endParaRPr lang="en-US" dirty="0"/>
          </a:p>
          <a:p>
            <a:r>
              <a:rPr lang="en-US" dirty="0"/>
              <a:t>Test Statistic:</a:t>
            </a:r>
          </a:p>
        </p:txBody>
      </p:sp>
      <p:grpSp>
        <p:nvGrpSpPr>
          <p:cNvPr id="10" name="Group 9"/>
          <p:cNvGrpSpPr/>
          <p:nvPr/>
        </p:nvGrpSpPr>
        <p:grpSpPr>
          <a:xfrm>
            <a:off x="2028622" y="3505200"/>
            <a:ext cx="7648778" cy="1297858"/>
            <a:chOff x="838200" y="4800600"/>
            <a:chExt cx="7648778" cy="1297858"/>
          </a:xfrm>
        </p:grpSpPr>
        <p:graphicFrame>
          <p:nvGraphicFramePr>
            <p:cNvPr id="5" name="Object 4"/>
            <p:cNvGraphicFramePr>
              <a:graphicFrameLocks noChangeAspect="1"/>
            </p:cNvGraphicFramePr>
            <p:nvPr>
              <p:extLst>
                <p:ext uri="{D42A27DB-BD31-4B8C-83A1-F6EECF244321}">
                  <p14:modId xmlns:p14="http://schemas.microsoft.com/office/powerpoint/2010/main" val="3136914822"/>
                </p:ext>
              </p:extLst>
            </p:nvPr>
          </p:nvGraphicFramePr>
          <p:xfrm>
            <a:off x="838200" y="4800600"/>
            <a:ext cx="3352800" cy="1297858"/>
          </p:xfrm>
          <a:graphic>
            <a:graphicData uri="http://schemas.openxmlformats.org/presentationml/2006/ole">
              <mc:AlternateContent xmlns:mc="http://schemas.openxmlformats.org/markup-compatibility/2006">
                <mc:Choice xmlns:v="urn:schemas-microsoft-com:vml" Requires="v">
                  <p:oleObj name="Equation" r:id="rId4" imgW="2362200" imgH="914400" progId="Equation.3">
                    <p:embed/>
                  </p:oleObj>
                </mc:Choice>
                <mc:Fallback>
                  <p:oleObj name="Equation" r:id="rId4" imgW="2362200" imgH="914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800600"/>
                          <a:ext cx="3352800" cy="1297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802880151"/>
                </p:ext>
              </p:extLst>
            </p:nvPr>
          </p:nvGraphicFramePr>
          <p:xfrm>
            <a:off x="5156858" y="5130085"/>
            <a:ext cx="920750" cy="638888"/>
          </p:xfrm>
          <a:graphic>
            <a:graphicData uri="http://schemas.openxmlformats.org/presentationml/2006/ole">
              <mc:AlternateContent xmlns:mc="http://schemas.openxmlformats.org/markup-compatibility/2006">
                <mc:Choice xmlns:v="urn:schemas-microsoft-com:vml" Requires="v">
                  <p:oleObj name="Equation" r:id="rId6" imgW="622030" imgH="431613" progId="Equation.3">
                    <p:embed/>
                  </p:oleObj>
                </mc:Choice>
                <mc:Fallback>
                  <p:oleObj name="Equation" r:id="rId6" imgW="622030" imgH="431613"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6858" y="5130085"/>
                          <a:ext cx="920750" cy="638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714394565"/>
                </p:ext>
              </p:extLst>
            </p:nvPr>
          </p:nvGraphicFramePr>
          <p:xfrm>
            <a:off x="6595833" y="5182829"/>
            <a:ext cx="1891145" cy="533400"/>
          </p:xfrm>
          <a:graphic>
            <a:graphicData uri="http://schemas.openxmlformats.org/presentationml/2006/ole">
              <mc:AlternateContent xmlns:mc="http://schemas.openxmlformats.org/markup-compatibility/2006">
                <mc:Choice xmlns:v="urn:schemas-microsoft-com:vml" Requires="v">
                  <p:oleObj name="Equation" r:id="rId8" imgW="1485900" imgH="419100" progId="Equation.3">
                    <p:embed/>
                  </p:oleObj>
                </mc:Choice>
                <mc:Fallback>
                  <p:oleObj name="Equation" r:id="rId8" imgW="1485900" imgH="419100" progId="Equation.3">
                    <p:embed/>
                    <p:pic>
                      <p:nvPicPr>
                        <p:cNvPr id="7"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95833" y="5182829"/>
                          <a:ext cx="189114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4237715" y="5264863"/>
              <a:ext cx="941284" cy="369332"/>
            </a:xfrm>
            <a:prstGeom prst="rect">
              <a:avLst/>
            </a:prstGeom>
            <a:noFill/>
          </p:spPr>
          <p:txBody>
            <a:bodyPr wrap="none" rtlCol="0">
              <a:spAutoFit/>
            </a:bodyPr>
            <a:lstStyle/>
            <a:p>
              <a:pPr algn="ctr"/>
              <a:r>
                <a:rPr lang="en-US" dirty="0"/>
                <a:t>, where</a:t>
              </a:r>
            </a:p>
          </p:txBody>
        </p:sp>
        <p:sp>
          <p:nvSpPr>
            <p:cNvPr id="9" name="TextBox 8"/>
            <p:cNvSpPr txBox="1"/>
            <p:nvPr/>
          </p:nvSpPr>
          <p:spPr>
            <a:xfrm>
              <a:off x="6041675" y="5264863"/>
              <a:ext cx="569387" cy="369332"/>
            </a:xfrm>
            <a:prstGeom prst="rect">
              <a:avLst/>
            </a:prstGeom>
            <a:noFill/>
          </p:spPr>
          <p:txBody>
            <a:bodyPr wrap="none" rtlCol="0">
              <a:spAutoFit/>
            </a:bodyPr>
            <a:lstStyle/>
            <a:p>
              <a:pPr algn="ctr"/>
              <a:r>
                <a:rPr lang="en-US" dirty="0"/>
                <a:t>and</a:t>
              </a:r>
            </a:p>
          </p:txBody>
        </p:sp>
      </p:grpSp>
      <p:sp>
        <p:nvSpPr>
          <p:cNvPr id="11" name="TextBox 10"/>
          <p:cNvSpPr txBox="1"/>
          <p:nvPr/>
        </p:nvSpPr>
        <p:spPr>
          <a:xfrm>
            <a:off x="2017302" y="5224046"/>
            <a:ext cx="7888698" cy="338554"/>
          </a:xfrm>
          <a:prstGeom prst="rect">
            <a:avLst/>
          </a:prstGeom>
          <a:noFill/>
        </p:spPr>
        <p:txBody>
          <a:bodyPr wrap="none" rtlCol="0">
            <a:spAutoFit/>
          </a:bodyPr>
          <a:lstStyle/>
          <a:p>
            <a:r>
              <a:rPr lang="en-US" sz="1600" dirty="0"/>
              <a:t>The sampling distribution of test statistic follows chi</a:t>
            </a:r>
            <a:r>
              <a:rPr lang="en-US" sz="1600" baseline="30000" dirty="0"/>
              <a:t>2</a:t>
            </a:r>
            <a:r>
              <a:rPr lang="en-US" sz="1600" dirty="0"/>
              <a:t> distribution when the null is true.</a:t>
            </a:r>
          </a:p>
        </p:txBody>
      </p:sp>
      <p:sp>
        <p:nvSpPr>
          <p:cNvPr id="16" name="Date Placeholder 15">
            <a:extLst>
              <a:ext uri="{FF2B5EF4-FFF2-40B4-BE49-F238E27FC236}">
                <a16:creationId xmlns:a16="http://schemas.microsoft.com/office/drawing/2014/main" id="{A830375A-DCBA-4ED3-A024-92C9EDFF55C1}"/>
              </a:ext>
            </a:extLst>
          </p:cNvPr>
          <p:cNvSpPr>
            <a:spLocks noGrp="1"/>
          </p:cNvSpPr>
          <p:nvPr>
            <p:ph type="dt" sz="half" idx="2"/>
          </p:nvPr>
        </p:nvSpPr>
        <p:spPr/>
        <p:txBody>
          <a:bodyPr/>
          <a:lstStyle/>
          <a:p>
            <a:r>
              <a:rPr lang="en-US"/>
              <a:t>Lean Six Sigma Training - MTB</a:t>
            </a:r>
            <a:endParaRPr lang="en-US" sz="1600" dirty="0"/>
          </a:p>
        </p:txBody>
      </p:sp>
      <p:sp>
        <p:nvSpPr>
          <p:cNvPr id="17" name="Footer Placeholder 16">
            <a:extLst>
              <a:ext uri="{FF2B5EF4-FFF2-40B4-BE49-F238E27FC236}">
                <a16:creationId xmlns:a16="http://schemas.microsoft.com/office/drawing/2014/main" id="{5D747BA8-7F4A-4E16-BF6F-00C087D7BB47}"/>
              </a:ext>
            </a:extLst>
          </p:cNvPr>
          <p:cNvSpPr>
            <a:spLocks noGrp="1"/>
          </p:cNvSpPr>
          <p:nvPr>
            <p:ph type="ftr" sz="quarter" idx="3"/>
          </p:nvPr>
        </p:nvSpPr>
        <p:spPr/>
        <p:txBody>
          <a:bodyPr/>
          <a:lstStyle/>
          <a:p>
            <a:r>
              <a:rPr lang="en-US"/>
              <a:t>© Grand Valley State University</a:t>
            </a:r>
            <a:endParaRPr lang="en-US" sz="1600" dirty="0"/>
          </a:p>
        </p:txBody>
      </p:sp>
      <p:sp>
        <p:nvSpPr>
          <p:cNvPr id="18" name="Slide Number Placeholder 17">
            <a:extLst>
              <a:ext uri="{FF2B5EF4-FFF2-40B4-BE49-F238E27FC236}">
                <a16:creationId xmlns:a16="http://schemas.microsoft.com/office/drawing/2014/main" id="{4198322F-BA33-440E-B193-315159912F40}"/>
              </a:ext>
            </a:extLst>
          </p:cNvPr>
          <p:cNvSpPr>
            <a:spLocks noGrp="1"/>
          </p:cNvSpPr>
          <p:nvPr>
            <p:ph type="sldNum" sz="quarter" idx="4"/>
          </p:nvPr>
        </p:nvSpPr>
        <p:spPr/>
        <p:txBody>
          <a:bodyPr/>
          <a:lstStyle/>
          <a:p>
            <a:fld id="{28B83BC3-069B-46AF-A4E6-C99928E1A4FA}" type="slidenum">
              <a:rPr lang="en-US" smtClean="0"/>
              <a:pPr/>
              <a:t>817</a:t>
            </a:fld>
            <a:endParaRPr lang="en-US" dirty="0"/>
          </a:p>
        </p:txBody>
      </p:sp>
    </p:spTree>
    <p:custDataLst>
      <p:tags r:id="rId1"/>
    </p:custDataLst>
    <p:extLst>
      <p:ext uri="{BB962C8B-B14F-4D97-AF65-F5344CB8AC3E}">
        <p14:creationId xmlns:p14="http://schemas.microsoft.com/office/powerpoint/2010/main" val="1486238934"/>
      </p:ext>
    </p:extLst>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Brown-Forsythe Test</a:t>
            </a:r>
          </a:p>
        </p:txBody>
      </p:sp>
      <p:sp>
        <p:nvSpPr>
          <p:cNvPr id="3" name="Content Placeholder 2"/>
          <p:cNvSpPr>
            <a:spLocks noGrp="1"/>
          </p:cNvSpPr>
          <p:nvPr>
            <p:ph idx="1"/>
          </p:nvPr>
        </p:nvSpPr>
        <p:spPr/>
        <p:txBody>
          <a:bodyPr>
            <a:normAutofit/>
          </a:bodyPr>
          <a:lstStyle/>
          <a:p>
            <a:r>
              <a:rPr lang="en-US" dirty="0"/>
              <a:t>The</a:t>
            </a:r>
            <a:r>
              <a:rPr lang="en-US" b="1" dirty="0"/>
              <a:t> Brown-Forsythe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median response at </a:t>
            </a:r>
            <a:r>
              <a:rPr lang="en-US" dirty="0" err="1"/>
              <a:t>i</a:t>
            </a:r>
            <a:r>
              <a:rPr lang="en-US" baseline="30000" dirty="0" err="1"/>
              <a:t>th</a:t>
            </a:r>
            <a:r>
              <a:rPr lang="en-US" dirty="0"/>
              <a:t> level.</a:t>
            </a:r>
          </a:p>
        </p:txBody>
      </p:sp>
      <p:graphicFrame>
        <p:nvGraphicFramePr>
          <p:cNvPr id="5" name="Object 4"/>
          <p:cNvGraphicFramePr>
            <a:graphicFrameLocks noChangeAspect="1"/>
          </p:cNvGraphicFramePr>
          <p:nvPr>
            <p:extLst>
              <p:ext uri="{D42A27DB-BD31-4B8C-83A1-F6EECF244321}">
                <p14:modId xmlns:p14="http://schemas.microsoft.com/office/powerpoint/2010/main" val="2488353823"/>
              </p:ext>
            </p:extLst>
          </p:nvPr>
        </p:nvGraphicFramePr>
        <p:xfrm>
          <a:off x="4162425" y="3602455"/>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02455"/>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3764" name="Object 4"/>
          <p:cNvGraphicFramePr>
            <a:graphicFrameLocks noChangeAspect="1"/>
          </p:cNvGraphicFramePr>
          <p:nvPr>
            <p:extLst>
              <p:ext uri="{D42A27DB-BD31-4B8C-83A1-F6EECF244321}">
                <p14:modId xmlns:p14="http://schemas.microsoft.com/office/powerpoint/2010/main" val="3395925313"/>
              </p:ext>
            </p:extLst>
          </p:nvPr>
        </p:nvGraphicFramePr>
        <p:xfrm>
          <a:off x="6705600" y="3650874"/>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3764"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05600" y="3650874"/>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7F0B6203-7186-4D72-A6A1-6E3375D7E9C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A30D2CE-D036-4477-BBC7-89D0779FA2A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44CEE1A-2891-44E8-BE15-54B163892BC4}"/>
              </a:ext>
            </a:extLst>
          </p:cNvPr>
          <p:cNvSpPr>
            <a:spLocks noGrp="1"/>
          </p:cNvSpPr>
          <p:nvPr>
            <p:ph type="sldNum" sz="quarter" idx="4"/>
          </p:nvPr>
        </p:nvSpPr>
        <p:spPr/>
        <p:txBody>
          <a:bodyPr/>
          <a:lstStyle/>
          <a:p>
            <a:fld id="{28B83BC3-069B-46AF-A4E6-C99928E1A4FA}" type="slidenum">
              <a:rPr lang="en-US" smtClean="0"/>
              <a:pPr/>
              <a:t>818</a:t>
            </a:fld>
            <a:endParaRPr lang="en-US" dirty="0"/>
          </a:p>
        </p:txBody>
      </p:sp>
    </p:spTree>
    <p:custDataLst>
      <p:tags r:id="rId1"/>
    </p:custDataLst>
    <p:extLst>
      <p:ext uri="{BB962C8B-B14F-4D97-AF65-F5344CB8AC3E}">
        <p14:creationId xmlns:p14="http://schemas.microsoft.com/office/powerpoint/2010/main" val="3848095708"/>
      </p:ext>
    </p:extLst>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Levene’s Test</a:t>
            </a:r>
          </a:p>
        </p:txBody>
      </p:sp>
      <p:sp>
        <p:nvSpPr>
          <p:cNvPr id="3" name="Content Placeholder 2"/>
          <p:cNvSpPr>
            <a:spLocks noGrp="1"/>
          </p:cNvSpPr>
          <p:nvPr>
            <p:ph idx="1"/>
          </p:nvPr>
        </p:nvSpPr>
        <p:spPr/>
        <p:txBody>
          <a:bodyPr>
            <a:normAutofit/>
          </a:bodyPr>
          <a:lstStyle/>
          <a:p>
            <a:r>
              <a:rPr lang="en-US" b="1" dirty="0"/>
              <a:t>Levene’s test </a:t>
            </a:r>
            <a:r>
              <a:rPr lang="en-US" dirty="0"/>
              <a:t>is used to compare the variances between two or more populations with any distributions.</a:t>
            </a:r>
          </a:p>
          <a:p>
            <a:endParaRPr lang="en-US" dirty="0"/>
          </a:p>
          <a:p>
            <a:r>
              <a:rPr lang="en-US" dirty="0"/>
              <a:t>It is not so sensitive to non-normality as Bartlett’s test.</a:t>
            </a:r>
          </a:p>
          <a:p>
            <a:endParaRPr lang="en-US" dirty="0"/>
          </a:p>
          <a:p>
            <a:r>
              <a:rPr lang="en-US" dirty="0"/>
              <a:t>The test statistic is the model F statistic from the ANOVA on the transformed response	                 where     is the mean response at </a:t>
            </a:r>
            <a:r>
              <a:rPr lang="en-US" dirty="0" err="1"/>
              <a:t>i</a:t>
            </a:r>
            <a:r>
              <a:rPr lang="en-US" baseline="30000" dirty="0" err="1"/>
              <a:t>th</a:t>
            </a:r>
            <a:r>
              <a:rPr lang="en-US" dirty="0"/>
              <a:t> level.</a:t>
            </a:r>
          </a:p>
          <a:p>
            <a:endParaRPr lang="en-US" dirty="0"/>
          </a:p>
        </p:txBody>
      </p:sp>
      <p:graphicFrame>
        <p:nvGraphicFramePr>
          <p:cNvPr id="374786" name="Object 2"/>
          <p:cNvGraphicFramePr>
            <a:graphicFrameLocks noChangeAspect="1"/>
          </p:cNvGraphicFramePr>
          <p:nvPr>
            <p:extLst>
              <p:ext uri="{D42A27DB-BD31-4B8C-83A1-F6EECF244321}">
                <p14:modId xmlns:p14="http://schemas.microsoft.com/office/powerpoint/2010/main" val="855413186"/>
              </p:ext>
            </p:extLst>
          </p:nvPr>
        </p:nvGraphicFramePr>
        <p:xfrm>
          <a:off x="4162425" y="3619499"/>
          <a:ext cx="1527175" cy="533400"/>
        </p:xfrm>
        <a:graphic>
          <a:graphicData uri="http://schemas.openxmlformats.org/presentationml/2006/ole">
            <mc:AlternateContent xmlns:mc="http://schemas.openxmlformats.org/markup-compatibility/2006">
              <mc:Choice xmlns:v="urn:schemas-microsoft-com:vml" Requires="v">
                <p:oleObj name="Equation" r:id="rId4" imgW="800100" imgH="279400" progId="Equation.3">
                  <p:embed/>
                </p:oleObj>
              </mc:Choice>
              <mc:Fallback>
                <p:oleObj name="Equation" r:id="rId4" imgW="800100" imgH="279400" progId="Equation.3">
                  <p:embed/>
                  <p:pic>
                    <p:nvPicPr>
                      <p:cNvPr id="37478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25" y="3619499"/>
                        <a:ext cx="152717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4787" name="Object 3"/>
          <p:cNvGraphicFramePr>
            <a:graphicFrameLocks noChangeAspect="1"/>
          </p:cNvGraphicFramePr>
          <p:nvPr>
            <p:extLst>
              <p:ext uri="{D42A27DB-BD31-4B8C-83A1-F6EECF244321}">
                <p14:modId xmlns:p14="http://schemas.microsoft.com/office/powerpoint/2010/main" val="680081182"/>
              </p:ext>
            </p:extLst>
          </p:nvPr>
        </p:nvGraphicFramePr>
        <p:xfrm>
          <a:off x="6653784" y="3667918"/>
          <a:ext cx="314325" cy="436563"/>
        </p:xfrm>
        <a:graphic>
          <a:graphicData uri="http://schemas.openxmlformats.org/presentationml/2006/ole">
            <mc:AlternateContent xmlns:mc="http://schemas.openxmlformats.org/markup-compatibility/2006">
              <mc:Choice xmlns:v="urn:schemas-microsoft-com:vml" Requires="v">
                <p:oleObj name="Equation" r:id="rId6" imgW="165028" imgH="228501" progId="Equation.3">
                  <p:embed/>
                </p:oleObj>
              </mc:Choice>
              <mc:Fallback>
                <p:oleObj name="Equation" r:id="rId6" imgW="165028" imgH="228501" progId="Equation.3">
                  <p:embed/>
                  <p:pic>
                    <p:nvPicPr>
                      <p:cNvPr id="37478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3784" y="3667918"/>
                        <a:ext cx="314325" cy="436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C5E87F74-4482-4261-8BB1-09012F616C9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0C0F308-1481-4ACD-B5C9-6B9069F8604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067A231-537E-48FD-9F39-46F642E47A70}"/>
              </a:ext>
            </a:extLst>
          </p:cNvPr>
          <p:cNvSpPr>
            <a:spLocks noGrp="1"/>
          </p:cNvSpPr>
          <p:nvPr>
            <p:ph type="sldNum" sz="quarter" idx="4"/>
          </p:nvPr>
        </p:nvSpPr>
        <p:spPr/>
        <p:txBody>
          <a:bodyPr/>
          <a:lstStyle/>
          <a:p>
            <a:fld id="{28B83BC3-069B-46AF-A4E6-C99928E1A4FA}" type="slidenum">
              <a:rPr lang="en-US" smtClean="0"/>
              <a:pPr/>
              <a:t>819</a:t>
            </a:fld>
            <a:endParaRPr lang="en-US" dirty="0"/>
          </a:p>
        </p:txBody>
      </p:sp>
    </p:spTree>
    <p:custDataLst>
      <p:tags r:id="rId1"/>
    </p:custDataLst>
    <p:extLst>
      <p:ext uri="{BB962C8B-B14F-4D97-AF65-F5344CB8AC3E}">
        <p14:creationId xmlns:p14="http://schemas.microsoft.com/office/powerpoint/2010/main" val="3761923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Critical to Quality: CTQ</a:t>
            </a:r>
          </a:p>
        </p:txBody>
      </p:sp>
      <p:sp>
        <p:nvSpPr>
          <p:cNvPr id="3" name="Content Placeholder 2"/>
          <p:cNvSpPr>
            <a:spLocks noGrp="1"/>
          </p:cNvSpPr>
          <p:nvPr>
            <p:ph idx="1"/>
          </p:nvPr>
        </p:nvSpPr>
        <p:spPr/>
        <p:txBody>
          <a:bodyPr>
            <a:normAutofit/>
          </a:bodyPr>
          <a:lstStyle/>
          <a:p>
            <a:r>
              <a:rPr lang="en-US" b="1" dirty="0"/>
              <a:t>CTQ</a:t>
            </a:r>
            <a:r>
              <a:rPr lang="en-US" dirty="0"/>
              <a:t> stands for Critical to Quality.</a:t>
            </a:r>
          </a:p>
          <a:p>
            <a:r>
              <a:rPr lang="en-US" dirty="0"/>
              <a:t>CTQs are translated from VOC or </a:t>
            </a:r>
            <a:br>
              <a:rPr lang="en-US" dirty="0"/>
            </a:br>
            <a:r>
              <a:rPr lang="en-US" dirty="0"/>
              <a:t>“voice of the customer” feedback.</a:t>
            </a:r>
          </a:p>
          <a:p>
            <a:r>
              <a:rPr lang="en-US" dirty="0"/>
              <a:t>VOC is often vague, emotional, or simply </a:t>
            </a:r>
            <a:br>
              <a:rPr lang="en-US" dirty="0"/>
            </a:br>
            <a:r>
              <a:rPr lang="en-US" dirty="0"/>
              <a:t>a generalization about products or services.</a:t>
            </a:r>
          </a:p>
          <a:p>
            <a:r>
              <a:rPr lang="en-US" dirty="0"/>
              <a:t>CTQs are the quantifiable, measureable, and meaningful translations of VOC.</a:t>
            </a:r>
          </a:p>
          <a:p>
            <a:r>
              <a:rPr lang="en-US" dirty="0"/>
              <a:t>Organizing VOC helps to identify CTQs. </a:t>
            </a:r>
          </a:p>
          <a:p>
            <a:pPr marL="114300" indent="0">
              <a:buNone/>
            </a:pPr>
            <a:endParaRPr lang="en-US" dirty="0"/>
          </a:p>
          <a:p>
            <a:r>
              <a:rPr lang="en-US" dirty="0"/>
              <a:t>One effective way to organize VOC is to group or bucket it using an </a:t>
            </a:r>
            <a:r>
              <a:rPr lang="en-US" b="1" dirty="0"/>
              <a:t>affinity diagram</a:t>
            </a:r>
            <a:r>
              <a:rPr lang="en-US" dirty="0"/>
              <a:t>.</a:t>
            </a:r>
          </a:p>
          <a:p>
            <a:r>
              <a:rPr lang="en-US" dirty="0"/>
              <a:t>Affinity diagrams are ideal for large amounts of soft data resulting from brainstorming sessions or surveys.</a:t>
            </a:r>
          </a:p>
        </p:txBody>
      </p:sp>
      <p:pic>
        <p:nvPicPr>
          <p:cNvPr id="4098" name="Picture 2" descr="C:\Users\Michael\Documents\Developer Resources\icons\wichita\orange\itemsoran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1219200"/>
            <a:ext cx="1143000" cy="1720601"/>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3C080209-D0E6-476B-97ED-E1115538A8E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D034255-DE1C-4468-B481-4BB0A313A1E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EC18E34-97EC-4058-982C-C2E6814CEF93}"/>
              </a:ext>
            </a:extLst>
          </p:cNvPr>
          <p:cNvSpPr>
            <a:spLocks noGrp="1"/>
          </p:cNvSpPr>
          <p:nvPr>
            <p:ph type="sldNum" sz="quarter" idx="4"/>
          </p:nvPr>
        </p:nvSpPr>
        <p:spPr/>
        <p:txBody>
          <a:bodyPr/>
          <a:lstStyle/>
          <a:p>
            <a:fld id="{28B83BC3-069B-46AF-A4E6-C99928E1A4FA}" type="slidenum">
              <a:rPr lang="en-US" smtClean="0"/>
              <a:pPr/>
              <a:t>82</a:t>
            </a:fld>
            <a:endParaRPr lang="en-US" dirty="0"/>
          </a:p>
        </p:txBody>
      </p:sp>
    </p:spTree>
    <p:custDataLst>
      <p:tags r:id="rId1"/>
    </p:custDataLst>
    <p:extLst>
      <p:ext uri="{BB962C8B-B14F-4D97-AF65-F5344CB8AC3E}">
        <p14:creationId xmlns:p14="http://schemas.microsoft.com/office/powerpoint/2010/main" val="3319399918"/>
      </p:ext>
    </p:extLst>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Brown-Forsythe Test vs. Levene’s Test</a:t>
            </a:r>
          </a:p>
        </p:txBody>
      </p:sp>
      <p:graphicFrame>
        <p:nvGraphicFramePr>
          <p:cNvPr id="375810" name="Object 2"/>
          <p:cNvGraphicFramePr>
            <a:graphicFrameLocks noChangeAspect="1"/>
          </p:cNvGraphicFramePr>
          <p:nvPr>
            <p:extLst>
              <p:ext uri="{D42A27DB-BD31-4B8C-83A1-F6EECF244321}">
                <p14:modId xmlns:p14="http://schemas.microsoft.com/office/powerpoint/2010/main" val="3881775880"/>
              </p:ext>
            </p:extLst>
          </p:nvPr>
        </p:nvGraphicFramePr>
        <p:xfrm>
          <a:off x="2162176" y="1116012"/>
          <a:ext cx="3605213" cy="1703388"/>
        </p:xfrm>
        <a:graphic>
          <a:graphicData uri="http://schemas.openxmlformats.org/presentationml/2006/ole">
            <mc:AlternateContent xmlns:mc="http://schemas.openxmlformats.org/markup-compatibility/2006">
              <mc:Choice xmlns:v="urn:schemas-microsoft-com:vml" Requires="v">
                <p:oleObj name="Equation" r:id="rId4" imgW="1828800" imgH="863600" progId="Equation.3">
                  <p:embed/>
                </p:oleObj>
              </mc:Choice>
              <mc:Fallback>
                <p:oleObj name="Equation" r:id="rId4" imgW="1828800" imgH="863600" progId="Equation.3">
                  <p:embed/>
                  <p:pic>
                    <p:nvPicPr>
                      <p:cNvPr id="3758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62176" y="1116012"/>
                        <a:ext cx="3605213" cy="170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21" name="Group 20"/>
          <p:cNvGrpSpPr/>
          <p:nvPr/>
        </p:nvGrpSpPr>
        <p:grpSpPr>
          <a:xfrm>
            <a:off x="2116866" y="2743200"/>
            <a:ext cx="7848600" cy="1894871"/>
            <a:chOff x="592865" y="3429000"/>
            <a:chExt cx="7848600" cy="1894871"/>
          </a:xfrm>
        </p:grpSpPr>
        <p:sp>
          <p:nvSpPr>
            <p:cNvPr id="5" name="TextBox 4"/>
            <p:cNvSpPr txBox="1"/>
            <p:nvPr/>
          </p:nvSpPr>
          <p:spPr>
            <a:xfrm>
              <a:off x="592865" y="3429000"/>
              <a:ext cx="813043" cy="369332"/>
            </a:xfrm>
            <a:prstGeom prst="rect">
              <a:avLst/>
            </a:prstGeom>
            <a:noFill/>
          </p:spPr>
          <p:txBody>
            <a:bodyPr wrap="none" rtlCol="0">
              <a:spAutoFit/>
            </a:bodyPr>
            <a:lstStyle/>
            <a:p>
              <a:pPr algn="ctr"/>
              <a:r>
                <a:rPr lang="en-US" dirty="0"/>
                <a:t>where</a:t>
              </a:r>
            </a:p>
          </p:txBody>
        </p:sp>
        <p:sp>
          <p:nvSpPr>
            <p:cNvPr id="6" name="TextBox 5"/>
            <p:cNvSpPr txBox="1"/>
            <p:nvPr/>
          </p:nvSpPr>
          <p:spPr>
            <a:xfrm>
              <a:off x="592865" y="3846543"/>
              <a:ext cx="7848600" cy="1477328"/>
            </a:xfrm>
            <a:prstGeom prst="rect">
              <a:avLst/>
            </a:prstGeom>
            <a:noFill/>
          </p:spPr>
          <p:txBody>
            <a:bodyPr wrap="square" rtlCol="0">
              <a:spAutoFit/>
            </a:bodyPr>
            <a:lstStyle/>
            <a:p>
              <a:r>
                <a:rPr lang="en-US" i="1" dirty="0">
                  <a:latin typeface="Source Sans Pro" panose="020B0503030403020204" pitchFamily="34" charset="0"/>
                </a:rPr>
                <a:t>N</a:t>
              </a:r>
              <a:r>
                <a:rPr lang="en-US" dirty="0">
                  <a:latin typeface="Source Sans Pro" panose="020B0503030403020204" pitchFamily="34" charset="0"/>
                </a:rPr>
                <a:t> </a:t>
              </a:r>
              <a:r>
                <a:rPr lang="en-US" dirty="0"/>
                <a:t>is the total number of observations. </a:t>
              </a:r>
            </a:p>
            <a:p>
              <a:r>
                <a:rPr lang="en-US" i="1" dirty="0"/>
                <a:t>k</a:t>
              </a:r>
              <a:r>
                <a:rPr lang="en-US" dirty="0"/>
                <a:t> is the number of groups. </a:t>
              </a:r>
            </a:p>
            <a:p>
              <a:r>
                <a:rPr lang="en-US" i="1" dirty="0"/>
                <a:t>N</a:t>
              </a:r>
              <a:r>
                <a:rPr lang="en-US" i="1" baseline="-25000" dirty="0"/>
                <a:t>i</a:t>
              </a:r>
              <a:r>
                <a:rPr lang="en-US" dirty="0"/>
                <a:t> is the number of observations in the i</a:t>
              </a:r>
              <a:r>
                <a:rPr lang="en-US" baseline="30000" dirty="0"/>
                <a:t>th</a:t>
              </a:r>
              <a:r>
                <a:rPr lang="en-US" dirty="0"/>
                <a:t> group.</a:t>
              </a:r>
            </a:p>
            <a:p>
              <a:r>
                <a:rPr lang="en-US" i="1" dirty="0"/>
                <a:t>Z</a:t>
              </a:r>
              <a:r>
                <a:rPr lang="en-US" i="1" baseline="-25000" dirty="0"/>
                <a:t>i</a:t>
              </a:r>
              <a:r>
                <a:rPr lang="en-US" baseline="-25000" dirty="0"/>
                <a:t>. </a:t>
              </a:r>
              <a:r>
                <a:rPr lang="en-US" dirty="0"/>
                <a:t>is the group mean of the ith group.</a:t>
              </a:r>
            </a:p>
            <a:p>
              <a:r>
                <a:rPr lang="en-US" i="1" dirty="0"/>
                <a:t>Z</a:t>
              </a:r>
              <a:r>
                <a:rPr lang="en-US" baseline="-25000" dirty="0"/>
                <a:t>..</a:t>
              </a:r>
              <a:r>
                <a:rPr lang="en-US" dirty="0"/>
                <a:t> is the grand mean of all the observations.</a:t>
              </a:r>
            </a:p>
          </p:txBody>
        </p:sp>
      </p:grpSp>
      <p:grpSp>
        <p:nvGrpSpPr>
          <p:cNvPr id="17" name="Group 16"/>
          <p:cNvGrpSpPr/>
          <p:nvPr/>
        </p:nvGrpSpPr>
        <p:grpSpPr>
          <a:xfrm>
            <a:off x="1752601" y="5105400"/>
            <a:ext cx="8225735" cy="584200"/>
            <a:chOff x="381000" y="5411787"/>
            <a:chExt cx="8225735" cy="584200"/>
          </a:xfrm>
        </p:grpSpPr>
        <p:grpSp>
          <p:nvGrpSpPr>
            <p:cNvPr id="14" name="Group 13"/>
            <p:cNvGrpSpPr/>
            <p:nvPr/>
          </p:nvGrpSpPr>
          <p:grpSpPr>
            <a:xfrm>
              <a:off x="4114800" y="5448300"/>
              <a:ext cx="4491935" cy="511175"/>
              <a:chOff x="2351604" y="5432425"/>
              <a:chExt cx="4491935" cy="511175"/>
            </a:xfrm>
          </p:grpSpPr>
          <p:sp>
            <p:nvSpPr>
              <p:cNvPr id="9" name="TextBox 8"/>
              <p:cNvSpPr txBox="1"/>
              <p:nvPr/>
            </p:nvSpPr>
            <p:spPr>
              <a:xfrm>
                <a:off x="2351604" y="5518735"/>
                <a:ext cx="4491935" cy="338554"/>
              </a:xfrm>
              <a:prstGeom prst="rect">
                <a:avLst/>
              </a:prstGeom>
              <a:noFill/>
            </p:spPr>
            <p:txBody>
              <a:bodyPr wrap="none" rtlCol="0">
                <a:spAutoFit/>
              </a:bodyPr>
              <a:lstStyle/>
              <a:p>
                <a:r>
                  <a:rPr lang="en-US" sz="1600" dirty="0"/>
                  <a:t>, where      is the group median of the i</a:t>
                </a:r>
                <a:r>
                  <a:rPr lang="en-US" sz="1600" baseline="30000" dirty="0"/>
                  <a:t>th</a:t>
                </a:r>
                <a:r>
                  <a:rPr lang="en-US" sz="1600" dirty="0"/>
                  <a:t> group.</a:t>
                </a:r>
              </a:p>
            </p:txBody>
          </p:sp>
          <p:graphicFrame>
            <p:nvGraphicFramePr>
              <p:cNvPr id="375812" name="Object 4"/>
              <p:cNvGraphicFramePr>
                <a:graphicFrameLocks noChangeAspect="1"/>
              </p:cNvGraphicFramePr>
              <p:nvPr>
                <p:extLst>
                  <p:ext uri="{D42A27DB-BD31-4B8C-83A1-F6EECF244321}">
                    <p14:modId xmlns:p14="http://schemas.microsoft.com/office/powerpoint/2010/main" val="605090176"/>
                  </p:ext>
                </p:extLst>
              </p:nvPr>
            </p:nvGraphicFramePr>
            <p:xfrm>
              <a:off x="3113604" y="5432425"/>
              <a:ext cx="315912" cy="511175"/>
            </p:xfrm>
            <a:graphic>
              <a:graphicData uri="http://schemas.openxmlformats.org/presentationml/2006/ole">
                <mc:AlternateContent xmlns:mc="http://schemas.openxmlformats.org/markup-compatibility/2006">
                  <mc:Choice xmlns:v="urn:schemas-microsoft-com:vml" Requires="v">
                    <p:oleObj name="Equation" r:id="rId6" imgW="164885" imgH="266353" progId="Equation.3">
                      <p:embed/>
                    </p:oleObj>
                  </mc:Choice>
                  <mc:Fallback>
                    <p:oleObj name="Equation" r:id="rId6" imgW="164885" imgH="266353" progId="Equation.3">
                      <p:embed/>
                      <p:pic>
                        <p:nvPicPr>
                          <p:cNvPr id="37581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3604" y="5432425"/>
                            <a:ext cx="315912"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375814" name="Object 6"/>
            <p:cNvGraphicFramePr>
              <a:graphicFrameLocks noChangeAspect="1"/>
            </p:cNvGraphicFramePr>
            <p:nvPr>
              <p:extLst>
                <p:ext uri="{D42A27DB-BD31-4B8C-83A1-F6EECF244321}">
                  <p14:modId xmlns:p14="http://schemas.microsoft.com/office/powerpoint/2010/main" val="3210375380"/>
                </p:ext>
              </p:extLst>
            </p:nvPr>
          </p:nvGraphicFramePr>
          <p:xfrm>
            <a:off x="2633663" y="5411787"/>
            <a:ext cx="1557337" cy="584200"/>
          </p:xfrm>
          <a:graphic>
            <a:graphicData uri="http://schemas.openxmlformats.org/presentationml/2006/ole">
              <mc:AlternateContent xmlns:mc="http://schemas.openxmlformats.org/markup-compatibility/2006">
                <mc:Choice xmlns:v="urn:schemas-microsoft-com:vml" Requires="v">
                  <p:oleObj name="Equation" r:id="rId8" imgW="812447" imgH="304668" progId="Equation.3">
                    <p:embed/>
                  </p:oleObj>
                </mc:Choice>
                <mc:Fallback>
                  <p:oleObj name="Equation" r:id="rId8" imgW="812447" imgH="304668" progId="Equation.3">
                    <p:embed/>
                    <p:pic>
                      <p:nvPicPr>
                        <p:cNvPr id="375814"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3663" y="5411787"/>
                          <a:ext cx="1557337" cy="584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381000" y="5534610"/>
              <a:ext cx="2384755" cy="338554"/>
            </a:xfrm>
            <a:prstGeom prst="rect">
              <a:avLst/>
            </a:prstGeom>
            <a:noFill/>
          </p:spPr>
          <p:txBody>
            <a:bodyPr wrap="none" rtlCol="0">
              <a:spAutoFit/>
            </a:bodyPr>
            <a:lstStyle/>
            <a:p>
              <a:r>
                <a:rPr lang="en-US" sz="1600" dirty="0"/>
                <a:t>In Brown-Forsythe Test</a:t>
              </a:r>
              <a:r>
                <a:rPr lang="en-US" sz="1600" dirty="0">
                  <a:latin typeface="Source Sans Pro" panose="020B0503030403020204" pitchFamily="34" charset="0"/>
                </a:rPr>
                <a:t>, </a:t>
              </a:r>
            </a:p>
          </p:txBody>
        </p:sp>
      </p:grpSp>
      <p:grpSp>
        <p:nvGrpSpPr>
          <p:cNvPr id="20" name="Group 19"/>
          <p:cNvGrpSpPr/>
          <p:nvPr/>
        </p:nvGrpSpPr>
        <p:grpSpPr>
          <a:xfrm>
            <a:off x="1752600" y="5638801"/>
            <a:ext cx="7515146" cy="536575"/>
            <a:chOff x="457200" y="5945187"/>
            <a:chExt cx="7515146" cy="536575"/>
          </a:xfrm>
        </p:grpSpPr>
        <p:graphicFrame>
          <p:nvGraphicFramePr>
            <p:cNvPr id="8" name="Object 7"/>
            <p:cNvGraphicFramePr>
              <a:graphicFrameLocks noChangeAspect="1"/>
            </p:cNvGraphicFramePr>
            <p:nvPr>
              <p:extLst>
                <p:ext uri="{D42A27DB-BD31-4B8C-83A1-F6EECF244321}">
                  <p14:modId xmlns:p14="http://schemas.microsoft.com/office/powerpoint/2010/main" val="3414898865"/>
                </p:ext>
              </p:extLst>
            </p:nvPr>
          </p:nvGraphicFramePr>
          <p:xfrm>
            <a:off x="2100263" y="5945187"/>
            <a:ext cx="1557337" cy="536575"/>
          </p:xfrm>
          <a:graphic>
            <a:graphicData uri="http://schemas.openxmlformats.org/presentationml/2006/ole">
              <mc:AlternateContent xmlns:mc="http://schemas.openxmlformats.org/markup-compatibility/2006">
                <mc:Choice xmlns:v="urn:schemas-microsoft-com:vml" Requires="v">
                  <p:oleObj name="Equation" r:id="rId10" imgW="812447" imgH="279279" progId="Equation.3">
                    <p:embed/>
                  </p:oleObj>
                </mc:Choice>
                <mc:Fallback>
                  <p:oleObj name="Equation" r:id="rId10" imgW="812447" imgH="279279" progId="Equation.3">
                    <p:embed/>
                    <p:pic>
                      <p:nvPicPr>
                        <p:cNvPr id="8"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00263" y="5945187"/>
                          <a:ext cx="1557337" cy="536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15" name="Group 14"/>
            <p:cNvGrpSpPr/>
            <p:nvPr/>
          </p:nvGrpSpPr>
          <p:grpSpPr>
            <a:xfrm>
              <a:off x="3581400" y="5981700"/>
              <a:ext cx="4390946" cy="487363"/>
              <a:chOff x="2438400" y="5943600"/>
              <a:chExt cx="4390946" cy="487363"/>
            </a:xfrm>
          </p:grpSpPr>
          <p:sp>
            <p:nvSpPr>
              <p:cNvPr id="10" name="TextBox 9"/>
              <p:cNvSpPr txBox="1"/>
              <p:nvPr/>
            </p:nvSpPr>
            <p:spPr>
              <a:xfrm>
                <a:off x="2438400" y="6006097"/>
                <a:ext cx="4390946" cy="338554"/>
              </a:xfrm>
              <a:prstGeom prst="rect">
                <a:avLst/>
              </a:prstGeom>
              <a:noFill/>
            </p:spPr>
            <p:txBody>
              <a:bodyPr wrap="none" rtlCol="0">
                <a:spAutoFit/>
              </a:bodyPr>
              <a:lstStyle/>
              <a:p>
                <a:r>
                  <a:rPr lang="en-US" sz="1600" dirty="0"/>
                  <a:t>, where      is the group mean of the i</a:t>
                </a:r>
                <a:r>
                  <a:rPr lang="en-US" sz="1600" baseline="30000" dirty="0"/>
                  <a:t>th</a:t>
                </a:r>
                <a:r>
                  <a:rPr lang="en-US" sz="1600" dirty="0"/>
                  <a:t> group.</a:t>
                </a:r>
              </a:p>
            </p:txBody>
          </p:sp>
          <p:graphicFrame>
            <p:nvGraphicFramePr>
              <p:cNvPr id="375813" name="Object 5"/>
              <p:cNvGraphicFramePr>
                <a:graphicFrameLocks noChangeAspect="1"/>
              </p:cNvGraphicFramePr>
              <p:nvPr>
                <p:extLst>
                  <p:ext uri="{D42A27DB-BD31-4B8C-83A1-F6EECF244321}">
                    <p14:modId xmlns:p14="http://schemas.microsoft.com/office/powerpoint/2010/main" val="3109844603"/>
                  </p:ext>
                </p:extLst>
              </p:nvPr>
            </p:nvGraphicFramePr>
            <p:xfrm>
              <a:off x="3189287" y="5943600"/>
              <a:ext cx="315913" cy="487363"/>
            </p:xfrm>
            <a:graphic>
              <a:graphicData uri="http://schemas.openxmlformats.org/presentationml/2006/ole">
                <mc:AlternateContent xmlns:mc="http://schemas.openxmlformats.org/markup-compatibility/2006">
                  <mc:Choice xmlns:v="urn:schemas-microsoft-com:vml" Requires="v">
                    <p:oleObj name="Equation" r:id="rId12" imgW="164957" imgH="253780" progId="Equation.3">
                      <p:embed/>
                    </p:oleObj>
                  </mc:Choice>
                  <mc:Fallback>
                    <p:oleObj name="Equation" r:id="rId12" imgW="164957" imgH="253780" progId="Equation.3">
                      <p:embed/>
                      <p:pic>
                        <p:nvPicPr>
                          <p:cNvPr id="375813"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89287" y="5943600"/>
                            <a:ext cx="315913" cy="487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8" name="TextBox 17"/>
            <p:cNvSpPr txBox="1"/>
            <p:nvPr/>
          </p:nvSpPr>
          <p:spPr>
            <a:xfrm>
              <a:off x="457200" y="6044197"/>
              <a:ext cx="1775101" cy="338554"/>
            </a:xfrm>
            <a:prstGeom prst="rect">
              <a:avLst/>
            </a:prstGeom>
            <a:noFill/>
          </p:spPr>
          <p:txBody>
            <a:bodyPr wrap="none" rtlCol="0">
              <a:spAutoFit/>
            </a:bodyPr>
            <a:lstStyle/>
            <a:p>
              <a:r>
                <a:rPr lang="en-US" sz="1600" dirty="0"/>
                <a:t>In Levene’s Test, </a:t>
              </a:r>
            </a:p>
          </p:txBody>
        </p:sp>
      </p:grpSp>
      <p:sp>
        <p:nvSpPr>
          <p:cNvPr id="13" name="Date Placeholder 12">
            <a:extLst>
              <a:ext uri="{FF2B5EF4-FFF2-40B4-BE49-F238E27FC236}">
                <a16:creationId xmlns:a16="http://schemas.microsoft.com/office/drawing/2014/main" id="{5109E461-5986-4565-9728-BFD28767812C}"/>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D1716B5C-2385-41AF-9EEF-A294050AE2F4}"/>
              </a:ext>
            </a:extLst>
          </p:cNvPr>
          <p:cNvSpPr>
            <a:spLocks noGrp="1"/>
          </p:cNvSpPr>
          <p:nvPr>
            <p:ph type="ftr" sz="quarter" idx="3"/>
          </p:nvPr>
        </p:nvSpPr>
        <p:spPr/>
        <p:txBody>
          <a:bodyPr/>
          <a:lstStyle/>
          <a:p>
            <a:r>
              <a:rPr lang="en-US"/>
              <a:t>© Grand Valley State University</a:t>
            </a:r>
            <a:endParaRPr lang="en-US" sz="1600" dirty="0"/>
          </a:p>
        </p:txBody>
      </p:sp>
      <p:sp>
        <p:nvSpPr>
          <p:cNvPr id="22" name="Slide Number Placeholder 21">
            <a:extLst>
              <a:ext uri="{FF2B5EF4-FFF2-40B4-BE49-F238E27FC236}">
                <a16:creationId xmlns:a16="http://schemas.microsoft.com/office/drawing/2014/main" id="{712484C4-0D8D-42F1-9C13-A2E0E21E180B}"/>
              </a:ext>
            </a:extLst>
          </p:cNvPr>
          <p:cNvSpPr>
            <a:spLocks noGrp="1"/>
          </p:cNvSpPr>
          <p:nvPr>
            <p:ph type="sldNum" sz="quarter" idx="4"/>
          </p:nvPr>
        </p:nvSpPr>
        <p:spPr/>
        <p:txBody>
          <a:bodyPr/>
          <a:lstStyle/>
          <a:p>
            <a:fld id="{28B83BC3-069B-46AF-A4E6-C99928E1A4FA}" type="slidenum">
              <a:rPr lang="en-US" smtClean="0"/>
              <a:pPr/>
              <a:t>820</a:t>
            </a:fld>
            <a:endParaRPr lang="en-US" dirty="0"/>
          </a:p>
        </p:txBody>
      </p:sp>
    </p:spTree>
    <p:custDataLst>
      <p:tags r:id="rId1"/>
    </p:custDataLst>
    <p:extLst>
      <p:ext uri="{BB962C8B-B14F-4D97-AF65-F5344CB8AC3E}">
        <p14:creationId xmlns:p14="http://schemas.microsoft.com/office/powerpoint/2010/main" val="2600007580"/>
      </p:ext>
    </p:extLst>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lstStyle/>
          <a:p>
            <a:r>
              <a:rPr lang="en-US" i="1" dirty="0"/>
              <a:t>Case study: </a:t>
            </a:r>
            <a:r>
              <a:rPr lang="en-US" dirty="0"/>
              <a:t>We are interested in comparing the variances of the retail price of a product in state A and state B.</a:t>
            </a:r>
          </a:p>
          <a:p>
            <a:pPr lvl="1"/>
            <a:endParaRPr lang="en-US" dirty="0"/>
          </a:p>
          <a:p>
            <a:pPr lvl="1"/>
            <a:r>
              <a:rPr lang="en-US" dirty="0"/>
              <a:t>Data File: “Two-Sample T-Test” tab in “Sample Data.xlsx”</a:t>
            </a:r>
          </a:p>
          <a:p>
            <a:endParaRPr lang="en-US" dirty="0"/>
          </a:p>
          <a:p>
            <a:r>
              <a:rPr lang="en-US" dirty="0"/>
              <a:t>Null Hypothesis (H</a:t>
            </a:r>
            <a:r>
              <a:rPr lang="en-US" baseline="-25000" dirty="0"/>
              <a:t>0</a:t>
            </a:r>
            <a:r>
              <a:rPr lang="en-US" dirty="0"/>
              <a:t>):</a:t>
            </a:r>
          </a:p>
          <a:p>
            <a:r>
              <a:rPr lang="en-US" dirty="0"/>
              <a:t>Alternative Hypothesis (H</a:t>
            </a:r>
            <a:r>
              <a:rPr lang="en-US" baseline="-25000" dirty="0"/>
              <a:t>a</a:t>
            </a:r>
            <a:r>
              <a:rPr lang="en-US" dirty="0"/>
              <a:t>): </a:t>
            </a:r>
          </a:p>
          <a:p>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93545304"/>
              </p:ext>
            </p:extLst>
          </p:nvPr>
        </p:nvGraphicFramePr>
        <p:xfrm>
          <a:off x="3886200" y="3152207"/>
          <a:ext cx="1181100" cy="506186"/>
        </p:xfrm>
        <a:graphic>
          <a:graphicData uri="http://schemas.openxmlformats.org/presentationml/2006/ole">
            <mc:AlternateContent xmlns:mc="http://schemas.openxmlformats.org/markup-compatibility/2006">
              <mc:Choice xmlns:v="urn:schemas-microsoft-com:vml" Requires="v">
                <p:oleObj name="Equation" r:id="rId4" imgW="533169" imgH="228501" progId="Equation.3">
                  <p:embed/>
                </p:oleObj>
              </mc:Choice>
              <mc:Fallback>
                <p:oleObj name="Equation" r:id="rId4" imgW="533169" imgH="228501"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3152207"/>
                        <a:ext cx="1181100" cy="506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95971" name="Object 3"/>
          <p:cNvGraphicFramePr>
            <a:graphicFrameLocks noChangeAspect="1"/>
          </p:cNvGraphicFramePr>
          <p:nvPr>
            <p:extLst>
              <p:ext uri="{D42A27DB-BD31-4B8C-83A1-F6EECF244321}">
                <p14:modId xmlns:p14="http://schemas.microsoft.com/office/powerpoint/2010/main" val="762768717"/>
              </p:ext>
            </p:extLst>
          </p:nvPr>
        </p:nvGraphicFramePr>
        <p:xfrm>
          <a:off x="4832351" y="3594893"/>
          <a:ext cx="1181100" cy="506413"/>
        </p:xfrm>
        <a:graphic>
          <a:graphicData uri="http://schemas.openxmlformats.org/presentationml/2006/ole">
            <mc:AlternateContent xmlns:mc="http://schemas.openxmlformats.org/markup-compatibility/2006">
              <mc:Choice xmlns:v="urn:schemas-microsoft-com:vml" Requires="v">
                <p:oleObj name="Equation" r:id="rId6" imgW="533160" imgH="228600" progId="Equation.3">
                  <p:embed/>
                </p:oleObj>
              </mc:Choice>
              <mc:Fallback>
                <p:oleObj name="Equation" r:id="rId6" imgW="533160" imgH="228600" progId="Equation.3">
                  <p:embed/>
                  <p:pic>
                    <p:nvPicPr>
                      <p:cNvPr id="595971" name="Object 3"/>
                      <p:cNvPicPr>
                        <a:picLocks noChangeAspect="1" noChangeArrowheads="1"/>
                      </p:cNvPicPr>
                      <p:nvPr/>
                    </p:nvPicPr>
                    <p:blipFill>
                      <a:blip r:embed="rId7"/>
                      <a:srcRect/>
                      <a:stretch>
                        <a:fillRect/>
                      </a:stretch>
                    </p:blipFill>
                    <p:spPr bwMode="auto">
                      <a:xfrm>
                        <a:off x="4832351" y="3594893"/>
                        <a:ext cx="1181100" cy="506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978F42F4-B0F1-42C8-A41B-83D8B57CFB92}"/>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C8A3CF9-3E19-45DE-AF6C-7AB8A26FE115}"/>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8E29BED-D4FA-4A7B-9DF4-5348747D643E}"/>
              </a:ext>
            </a:extLst>
          </p:cNvPr>
          <p:cNvSpPr>
            <a:spLocks noGrp="1"/>
          </p:cNvSpPr>
          <p:nvPr>
            <p:ph type="sldNum" sz="quarter" idx="4"/>
          </p:nvPr>
        </p:nvSpPr>
        <p:spPr/>
        <p:txBody>
          <a:bodyPr/>
          <a:lstStyle/>
          <a:p>
            <a:fld id="{28B83BC3-069B-46AF-A4E6-C99928E1A4FA}" type="slidenum">
              <a:rPr lang="en-US" smtClean="0"/>
              <a:pPr/>
              <a:t>821</a:t>
            </a:fld>
            <a:endParaRPr lang="en-US" dirty="0"/>
          </a:p>
        </p:txBody>
      </p:sp>
    </p:spTree>
    <p:custDataLst>
      <p:tags r:id="rId1"/>
    </p:custDataLst>
    <p:extLst>
      <p:ext uri="{BB962C8B-B14F-4D97-AF65-F5344CB8AC3E}">
        <p14:creationId xmlns:p14="http://schemas.microsoft.com/office/powerpoint/2010/main" val="1215718877"/>
      </p:ext>
    </p:extLst>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sz="2600" dirty="0"/>
              <a:t>Step 1: Run the normality test to check whether all levels of data are normally distributed</a:t>
            </a:r>
            <a:endParaRPr lang="en-US" dirty="0"/>
          </a:p>
          <a:p>
            <a:pPr marL="1234440" lvl="2" indent="-457200">
              <a:buFont typeface="+mj-lt"/>
              <a:buAutoNum type="arabicParenR"/>
            </a:pPr>
            <a:r>
              <a:rPr lang="en-US" sz="2200" dirty="0"/>
              <a:t>Click Stat → Basic Statistics → Graphical Summary.</a:t>
            </a:r>
          </a:p>
          <a:p>
            <a:pPr marL="1234440" lvl="2" indent="-457200">
              <a:buFont typeface="+mj-lt"/>
              <a:buAutoNum type="arabicParenR"/>
            </a:pPr>
            <a:r>
              <a:rPr lang="en-US" sz="2200" dirty="0"/>
              <a:t>A new window named “Graphical Summary” pops up.</a:t>
            </a:r>
          </a:p>
          <a:p>
            <a:pPr marL="1234440" lvl="2" indent="-457200">
              <a:buFont typeface="+mj-lt"/>
              <a:buAutoNum type="arabicParenR"/>
            </a:pPr>
            <a:r>
              <a:rPr lang="en-US" sz="2200" dirty="0"/>
              <a:t>Select “Retail Price” as the “Variables.”</a:t>
            </a:r>
          </a:p>
          <a:p>
            <a:pPr marL="1234440" lvl="2" indent="-457200">
              <a:buFont typeface="+mj-lt"/>
              <a:buAutoNum type="arabicParenR"/>
            </a:pPr>
            <a:r>
              <a:rPr lang="en-US" sz="2200" dirty="0"/>
              <a:t>Click in the blank box right below “By variables” and the “State” appears in the list box on the left.</a:t>
            </a:r>
          </a:p>
          <a:p>
            <a:pPr marL="1234440" lvl="2" indent="-457200">
              <a:buFont typeface="+mj-lt"/>
              <a:buAutoNum type="arabicParenR"/>
            </a:pPr>
            <a:r>
              <a:rPr lang="en-US" sz="2200" dirty="0"/>
              <a:t>Select “State” as “By variables.”</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normality test results appear in the new windows.</a:t>
            </a:r>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3B898B7A-A4D0-4C46-994B-5E1928AB46F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B6A34F0-BBF4-4652-954A-D8FC428A384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E4D713F-C726-4328-88FD-4BCAB45CAE8B}"/>
              </a:ext>
            </a:extLst>
          </p:cNvPr>
          <p:cNvSpPr>
            <a:spLocks noGrp="1"/>
          </p:cNvSpPr>
          <p:nvPr>
            <p:ph type="sldNum" sz="quarter" idx="4"/>
          </p:nvPr>
        </p:nvSpPr>
        <p:spPr/>
        <p:txBody>
          <a:bodyPr/>
          <a:lstStyle/>
          <a:p>
            <a:fld id="{28B83BC3-069B-46AF-A4E6-C99928E1A4FA}" type="slidenum">
              <a:rPr lang="en-US" smtClean="0"/>
              <a:pPr/>
              <a:t>822</a:t>
            </a:fld>
            <a:endParaRPr lang="en-US" dirty="0"/>
          </a:p>
        </p:txBody>
      </p:sp>
    </p:spTree>
    <p:custDataLst>
      <p:tags r:id="rId1"/>
    </p:custDataLst>
    <p:extLst>
      <p:ext uri="{BB962C8B-B14F-4D97-AF65-F5344CB8AC3E}">
        <p14:creationId xmlns:p14="http://schemas.microsoft.com/office/powerpoint/2010/main" val="2214169626"/>
      </p:ext>
    </p:extLst>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3060700" y="1137301"/>
            <a:ext cx="5257800" cy="5430962"/>
          </a:xfrm>
          <a:prstGeom prst="rect">
            <a:avLst/>
          </a:prstGeom>
        </p:spPr>
      </p:pic>
      <p:sp>
        <p:nvSpPr>
          <p:cNvPr id="9" name="Date Placeholder 8">
            <a:extLst>
              <a:ext uri="{FF2B5EF4-FFF2-40B4-BE49-F238E27FC236}">
                <a16:creationId xmlns:a16="http://schemas.microsoft.com/office/drawing/2014/main" id="{18120748-C6F9-450D-AF13-82A3F08B4B0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E7F45F0-917B-465F-9E9A-53C6B21AF52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7A80D07-97AB-4028-A292-E02FA1F08577}"/>
              </a:ext>
            </a:extLst>
          </p:cNvPr>
          <p:cNvSpPr>
            <a:spLocks noGrp="1"/>
          </p:cNvSpPr>
          <p:nvPr>
            <p:ph type="sldNum" sz="quarter" idx="4"/>
          </p:nvPr>
        </p:nvSpPr>
        <p:spPr/>
        <p:txBody>
          <a:bodyPr/>
          <a:lstStyle/>
          <a:p>
            <a:fld id="{28B83BC3-069B-46AF-A4E6-C99928E1A4FA}" type="slidenum">
              <a:rPr lang="en-US" smtClean="0"/>
              <a:pPr/>
              <a:t>823</a:t>
            </a:fld>
            <a:endParaRPr lang="en-US" dirty="0"/>
          </a:p>
        </p:txBody>
      </p:sp>
    </p:spTree>
    <p:custDataLst>
      <p:tags r:id="rId1"/>
    </p:custDataLst>
    <p:extLst>
      <p:ext uri="{BB962C8B-B14F-4D97-AF65-F5344CB8AC3E}">
        <p14:creationId xmlns:p14="http://schemas.microsoft.com/office/powerpoint/2010/main" val="984677194"/>
      </p:ext>
    </p:extLst>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5" name="Content Placeholder 4"/>
          <p:cNvSpPr>
            <a:spLocks noGrp="1"/>
          </p:cNvSpPr>
          <p:nvPr>
            <p:ph idx="1"/>
          </p:nvPr>
        </p:nvSpPr>
        <p:spPr/>
        <p:txBody>
          <a:bodyPr/>
          <a:lstStyle/>
          <a:p>
            <a:r>
              <a:rPr lang="en-US" sz="1600" dirty="0"/>
              <a:t>Null Hypothesis (H0): The data are normally distributed.</a:t>
            </a:r>
          </a:p>
          <a:p>
            <a:r>
              <a:rPr lang="en-US" sz="1600" dirty="0"/>
              <a:t>Alternative Hypothesis (Ha): The data are not normally distributed.</a:t>
            </a:r>
          </a:p>
          <a:p>
            <a:r>
              <a:rPr lang="en-US" sz="1600" dirty="0"/>
              <a:t>Both retail price data of state A and B are normally distributed since the p-values are both greater than alpha level (0.05).</a:t>
            </a:r>
          </a:p>
          <a:p>
            <a:endParaRPr lang="en-US" dirty="0"/>
          </a:p>
        </p:txBody>
      </p:sp>
      <p:grpSp>
        <p:nvGrpSpPr>
          <p:cNvPr id="7" name="Group 6"/>
          <p:cNvGrpSpPr/>
          <p:nvPr/>
        </p:nvGrpSpPr>
        <p:grpSpPr>
          <a:xfrm>
            <a:off x="664534" y="2425700"/>
            <a:ext cx="10287000" cy="3975100"/>
            <a:chOff x="764551" y="2427309"/>
            <a:chExt cx="10426770" cy="4051300"/>
          </a:xfrm>
        </p:grpSpPr>
        <p:pic>
          <p:nvPicPr>
            <p:cNvPr id="4" name="Picture 3"/>
            <p:cNvPicPr>
              <a:picLocks noChangeAspect="1"/>
            </p:cNvPicPr>
            <p:nvPr/>
          </p:nvPicPr>
          <p:blipFill>
            <a:blip r:embed="rId4"/>
            <a:stretch>
              <a:fillRect/>
            </a:stretch>
          </p:blipFill>
          <p:spPr>
            <a:xfrm>
              <a:off x="6050306" y="2427309"/>
              <a:ext cx="5141015" cy="4049691"/>
            </a:xfrm>
            <a:prstGeom prst="rect">
              <a:avLst/>
            </a:prstGeom>
          </p:spPr>
        </p:pic>
        <p:pic>
          <p:nvPicPr>
            <p:cNvPr id="3" name="Picture 2"/>
            <p:cNvPicPr>
              <a:picLocks noChangeAspect="1"/>
            </p:cNvPicPr>
            <p:nvPr/>
          </p:nvPicPr>
          <p:blipFill>
            <a:blip r:embed="rId5"/>
            <a:stretch>
              <a:fillRect/>
            </a:stretch>
          </p:blipFill>
          <p:spPr>
            <a:xfrm>
              <a:off x="764551" y="2440009"/>
              <a:ext cx="5141015" cy="4038600"/>
            </a:xfrm>
            <a:prstGeom prst="rect">
              <a:avLst/>
            </a:prstGeom>
          </p:spPr>
        </p:pic>
      </p:grpSp>
      <p:sp>
        <p:nvSpPr>
          <p:cNvPr id="9" name="Date Placeholder 8">
            <a:extLst>
              <a:ext uri="{FF2B5EF4-FFF2-40B4-BE49-F238E27FC236}">
                <a16:creationId xmlns:a16="http://schemas.microsoft.com/office/drawing/2014/main" id="{66B943AE-1675-44F9-92A4-387EEC8D3E53}"/>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062D590D-8386-4681-B1A4-A6410F569C25}"/>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21FBAD49-DC3A-4572-87AB-86F2A48ABEC7}"/>
              </a:ext>
            </a:extLst>
          </p:cNvPr>
          <p:cNvSpPr>
            <a:spLocks noGrp="1"/>
          </p:cNvSpPr>
          <p:nvPr>
            <p:ph type="sldNum" sz="quarter" idx="4"/>
          </p:nvPr>
        </p:nvSpPr>
        <p:spPr/>
        <p:txBody>
          <a:bodyPr/>
          <a:lstStyle/>
          <a:p>
            <a:fld id="{28B83BC3-069B-46AF-A4E6-C99928E1A4FA}" type="slidenum">
              <a:rPr lang="en-US" smtClean="0"/>
              <a:pPr/>
              <a:t>824</a:t>
            </a:fld>
            <a:endParaRPr lang="en-US" dirty="0"/>
          </a:p>
        </p:txBody>
      </p:sp>
    </p:spTree>
    <p:custDataLst>
      <p:tags r:id="rId1"/>
    </p:custDataLst>
    <p:extLst>
      <p:ext uri="{BB962C8B-B14F-4D97-AF65-F5344CB8AC3E}">
        <p14:creationId xmlns:p14="http://schemas.microsoft.com/office/powerpoint/2010/main" val="1398046825"/>
      </p:ext>
    </p:extLst>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sp>
        <p:nvSpPr>
          <p:cNvPr id="3" name="Content Placeholder 2"/>
          <p:cNvSpPr>
            <a:spLocks noGrp="1"/>
          </p:cNvSpPr>
          <p:nvPr>
            <p:ph idx="1"/>
          </p:nvPr>
        </p:nvSpPr>
        <p:spPr/>
        <p:txBody>
          <a:bodyPr>
            <a:normAutofit/>
          </a:bodyPr>
          <a:lstStyle/>
          <a:p>
            <a:r>
              <a:rPr lang="en-US" dirty="0"/>
              <a:t>Step 2: Run tests of equal variance in Minitab</a:t>
            </a:r>
          </a:p>
          <a:p>
            <a:pPr marL="1120140" lvl="2" indent="-342900">
              <a:buClr>
                <a:schemeClr val="bg1">
                  <a:lumMod val="50000"/>
                </a:schemeClr>
              </a:buClr>
              <a:buFont typeface="+mj-lt"/>
              <a:buAutoNum type="arabicParenR"/>
            </a:pPr>
            <a:r>
              <a:rPr lang="en-US" dirty="0"/>
              <a:t>Click Stat → ANOVA → Test for Equal Variances.</a:t>
            </a:r>
          </a:p>
          <a:p>
            <a:pPr marL="1120140" lvl="2" indent="-342900">
              <a:buClr>
                <a:schemeClr val="bg1">
                  <a:lumMod val="50000"/>
                </a:schemeClr>
              </a:buClr>
              <a:buFont typeface="+mj-lt"/>
              <a:buAutoNum type="arabicParenR"/>
            </a:pPr>
            <a:r>
              <a:rPr lang="en-US" dirty="0"/>
              <a:t>A new window named “Test for Equal Variances” pops up.</a:t>
            </a:r>
          </a:p>
          <a:p>
            <a:pPr marL="1120140" lvl="2" indent="-342900">
              <a:buClr>
                <a:schemeClr val="bg1">
                  <a:lumMod val="50000"/>
                </a:schemeClr>
              </a:buClr>
              <a:buFont typeface="+mj-lt"/>
              <a:buAutoNum type="arabicParenR"/>
            </a:pPr>
            <a:r>
              <a:rPr lang="en-US" dirty="0"/>
              <a:t>Select “Retail Price” as the “Response.”</a:t>
            </a:r>
          </a:p>
          <a:p>
            <a:pPr marL="1120140" lvl="2" indent="-342900">
              <a:buClr>
                <a:schemeClr val="bg1">
                  <a:lumMod val="50000"/>
                </a:schemeClr>
              </a:buClr>
              <a:buFont typeface="+mj-lt"/>
              <a:buAutoNum type="arabicParenR"/>
            </a:pPr>
            <a:r>
              <a:rPr lang="en-US" dirty="0"/>
              <a:t>Select “State” as “Factors.”</a:t>
            </a:r>
          </a:p>
          <a:p>
            <a:pPr marL="1120140" lvl="2" indent="-342900">
              <a:buClr>
                <a:schemeClr val="bg1">
                  <a:lumMod val="50000"/>
                </a:schemeClr>
              </a:buClr>
              <a:buFont typeface="+mj-lt"/>
              <a:buAutoNum type="arabicParenR"/>
            </a:pPr>
            <a:r>
              <a:rPr lang="en-US" dirty="0"/>
              <a:t>Click “Options”</a:t>
            </a:r>
          </a:p>
          <a:p>
            <a:pPr marL="1120140" lvl="2" indent="-342900">
              <a:buClr>
                <a:schemeClr val="bg1">
                  <a:lumMod val="50000"/>
                </a:schemeClr>
              </a:buClr>
              <a:buFont typeface="+mj-lt"/>
              <a:buAutoNum type="arabicParenR"/>
            </a:pPr>
            <a:r>
              <a:rPr lang="en-US" dirty="0"/>
              <a:t>Check “Use test based on normal distribution”</a:t>
            </a:r>
          </a:p>
          <a:p>
            <a:pPr marL="1120140" lvl="2" indent="-342900">
              <a:buClr>
                <a:schemeClr val="bg1">
                  <a:lumMod val="50000"/>
                </a:schemeClr>
              </a:buClr>
              <a:buFont typeface="+mj-lt"/>
              <a:buAutoNum type="arabicParenR"/>
            </a:pPr>
            <a:r>
              <a:rPr lang="en-US" dirty="0"/>
              <a:t>Click “OK” to close the Options window</a:t>
            </a:r>
          </a:p>
          <a:p>
            <a:pPr marL="1120140" lvl="2" indent="-342900">
              <a:buClr>
                <a:schemeClr val="bg1">
                  <a:lumMod val="50000"/>
                </a:schemeClr>
              </a:buClr>
              <a:buFont typeface="+mj-lt"/>
              <a:buAutoNum type="arabicParenR"/>
            </a:pPr>
            <a:r>
              <a:rPr lang="en-US" dirty="0"/>
              <a:t>Click “OK.”</a:t>
            </a:r>
          </a:p>
          <a:p>
            <a:pPr marL="1120140" lvl="2" indent="-342900">
              <a:buClr>
                <a:schemeClr val="bg1">
                  <a:lumMod val="50000"/>
                </a:schemeClr>
              </a:buClr>
              <a:buFont typeface="+mj-lt"/>
              <a:buAutoNum type="arabicParenR"/>
            </a:pPr>
            <a:r>
              <a:rPr lang="en-US" dirty="0"/>
              <a:t>The results of variances equality tests appear in the new window.</a:t>
            </a:r>
          </a:p>
          <a:p>
            <a:pPr lvl="2"/>
            <a:endParaRPr lang="en-US" dirty="0"/>
          </a:p>
        </p:txBody>
      </p:sp>
      <p:sp>
        <p:nvSpPr>
          <p:cNvPr id="9" name="Date Placeholder 8">
            <a:extLst>
              <a:ext uri="{FF2B5EF4-FFF2-40B4-BE49-F238E27FC236}">
                <a16:creationId xmlns:a16="http://schemas.microsoft.com/office/drawing/2014/main" id="{D7878860-FA16-45F5-A724-0AD4C2854A4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CC67A75-39FD-4E7C-973D-63B3CA25622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C789D4E-D6C3-4764-BB6D-9DC6039A0FCE}"/>
              </a:ext>
            </a:extLst>
          </p:cNvPr>
          <p:cNvSpPr>
            <a:spLocks noGrp="1"/>
          </p:cNvSpPr>
          <p:nvPr>
            <p:ph type="sldNum" sz="quarter" idx="4"/>
          </p:nvPr>
        </p:nvSpPr>
        <p:spPr/>
        <p:txBody>
          <a:bodyPr/>
          <a:lstStyle/>
          <a:p>
            <a:fld id="{28B83BC3-069B-46AF-A4E6-C99928E1A4FA}" type="slidenum">
              <a:rPr lang="en-US" smtClean="0"/>
              <a:pPr/>
              <a:t>825</a:t>
            </a:fld>
            <a:endParaRPr lang="en-US" dirty="0"/>
          </a:p>
        </p:txBody>
      </p:sp>
    </p:spTree>
    <p:custDataLst>
      <p:tags r:id="rId1"/>
    </p:custDataLst>
    <p:extLst>
      <p:ext uri="{BB962C8B-B14F-4D97-AF65-F5344CB8AC3E}">
        <p14:creationId xmlns:p14="http://schemas.microsoft.com/office/powerpoint/2010/main" val="1752586843"/>
      </p:ext>
    </p:extLst>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Tests of Equal Variance</a:t>
            </a:r>
          </a:p>
        </p:txBody>
      </p:sp>
      <p:pic>
        <p:nvPicPr>
          <p:cNvPr id="3" name="Picture 2"/>
          <p:cNvPicPr>
            <a:picLocks noChangeAspect="1"/>
          </p:cNvPicPr>
          <p:nvPr/>
        </p:nvPicPr>
        <p:blipFill>
          <a:blip r:embed="rId4"/>
          <a:stretch>
            <a:fillRect/>
          </a:stretch>
        </p:blipFill>
        <p:spPr>
          <a:xfrm>
            <a:off x="152400" y="2057400"/>
            <a:ext cx="5671141" cy="3886200"/>
          </a:xfrm>
          <a:prstGeom prst="rect">
            <a:avLst/>
          </a:prstGeom>
        </p:spPr>
      </p:pic>
      <p:pic>
        <p:nvPicPr>
          <p:cNvPr id="4" name="Picture 3"/>
          <p:cNvPicPr>
            <a:picLocks noChangeAspect="1"/>
          </p:cNvPicPr>
          <p:nvPr/>
        </p:nvPicPr>
        <p:blipFill>
          <a:blip r:embed="rId5"/>
          <a:stretch>
            <a:fillRect/>
          </a:stretch>
        </p:blipFill>
        <p:spPr>
          <a:xfrm>
            <a:off x="5880985" y="2752117"/>
            <a:ext cx="5334000" cy="2496766"/>
          </a:xfrm>
          <a:prstGeom prst="rect">
            <a:avLst/>
          </a:prstGeom>
        </p:spPr>
      </p:pic>
      <p:sp>
        <p:nvSpPr>
          <p:cNvPr id="19" name="Right Arrow 12"/>
          <p:cNvSpPr/>
          <p:nvPr/>
        </p:nvSpPr>
        <p:spPr>
          <a:xfrm>
            <a:off x="5615169" y="38481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0C5400C8-A9CC-4540-A2EB-46906ECE9F2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38541CB4-72FD-4427-BDB4-96F4098A95C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0E6311F-201B-4435-8607-052B5A35C24A}"/>
              </a:ext>
            </a:extLst>
          </p:cNvPr>
          <p:cNvSpPr>
            <a:spLocks noGrp="1"/>
          </p:cNvSpPr>
          <p:nvPr>
            <p:ph type="sldNum" sz="quarter" idx="4"/>
          </p:nvPr>
        </p:nvSpPr>
        <p:spPr/>
        <p:txBody>
          <a:bodyPr/>
          <a:lstStyle/>
          <a:p>
            <a:fld id="{28B83BC3-069B-46AF-A4E6-C99928E1A4FA}" type="slidenum">
              <a:rPr lang="en-US" smtClean="0"/>
              <a:pPr/>
              <a:t>826</a:t>
            </a:fld>
            <a:endParaRPr lang="en-US" dirty="0"/>
          </a:p>
        </p:txBody>
      </p:sp>
    </p:spTree>
    <p:custDataLst>
      <p:tags r:id="rId1"/>
    </p:custDataLst>
    <p:extLst>
      <p:ext uri="{BB962C8B-B14F-4D97-AF65-F5344CB8AC3E}">
        <p14:creationId xmlns:p14="http://schemas.microsoft.com/office/powerpoint/2010/main" val="2681766601"/>
      </p:ext>
    </p:extLst>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4"/>
          <a:stretch>
            <a:fillRect/>
          </a:stretch>
        </p:blipFill>
        <p:spPr>
          <a:xfrm>
            <a:off x="5562600" y="1676400"/>
            <a:ext cx="5639289" cy="4038950"/>
          </a:xfrm>
          <a:prstGeom prst="rect">
            <a:avLst/>
          </a:prstGeom>
        </p:spPr>
      </p:pic>
      <p:sp>
        <p:nvSpPr>
          <p:cNvPr id="2" name="Title 1"/>
          <p:cNvSpPr>
            <a:spLocks noGrp="1"/>
          </p:cNvSpPr>
          <p:nvPr>
            <p:ph type="title"/>
          </p:nvPr>
        </p:nvSpPr>
        <p:spPr/>
        <p:txBody>
          <a:bodyPr>
            <a:normAutofit/>
          </a:bodyPr>
          <a:lstStyle/>
          <a:p>
            <a:r>
              <a:rPr lang="en-US" dirty="0"/>
              <a:t>Use Minitab to Run Tests of Equal Variance</a:t>
            </a:r>
          </a:p>
        </p:txBody>
      </p:sp>
      <p:sp>
        <p:nvSpPr>
          <p:cNvPr id="4" name="Content Placeholder 3"/>
          <p:cNvSpPr>
            <a:spLocks noGrp="1"/>
          </p:cNvSpPr>
          <p:nvPr>
            <p:ph idx="1"/>
          </p:nvPr>
        </p:nvSpPr>
        <p:spPr>
          <a:xfrm>
            <a:off x="609600" y="1143000"/>
            <a:ext cx="4876800" cy="5486400"/>
          </a:xfrm>
        </p:spPr>
        <p:txBody>
          <a:bodyPr>
            <a:normAutofit lnSpcReduction="10000"/>
          </a:bodyPr>
          <a:lstStyle/>
          <a:p>
            <a:pPr marL="0" lvl="1"/>
            <a:r>
              <a:rPr lang="en-US" sz="2400" dirty="0"/>
              <a:t>If all the groups of data are normally distributed, use the F-test or Bartlett’s test in Minitab to test the equality of the variances.</a:t>
            </a:r>
          </a:p>
          <a:p>
            <a:pPr marL="0" lvl="1"/>
            <a:endParaRPr lang="en-US" sz="2400" dirty="0"/>
          </a:p>
          <a:p>
            <a:pPr marL="0" lvl="1"/>
            <a:r>
              <a:rPr lang="en-US" sz="2400" dirty="0"/>
              <a:t>If at least one of the groups is not normally distributed, use </a:t>
            </a:r>
            <a:r>
              <a:rPr lang="en-US" sz="2400" dirty="0" err="1"/>
              <a:t>Levene’s</a:t>
            </a:r>
            <a:r>
              <a:rPr lang="en-US" sz="2400" dirty="0"/>
              <a:t> test in Minitab to test the equality of the variances.</a:t>
            </a:r>
          </a:p>
          <a:p>
            <a:pPr marL="0" lvl="1"/>
            <a:endParaRPr lang="en-US" dirty="0"/>
          </a:p>
          <a:p>
            <a:pPr marL="0" lvl="1"/>
            <a:r>
              <a:rPr lang="en-US" dirty="0"/>
              <a:t>If the p-value of the variances equality test is greater than the alpha level (0.05), we fail to reject the null hypothesis and conclude that the variances of different groups are identical.</a:t>
            </a:r>
          </a:p>
        </p:txBody>
      </p:sp>
      <p:sp>
        <p:nvSpPr>
          <p:cNvPr id="9" name="Date Placeholder 8">
            <a:extLst>
              <a:ext uri="{FF2B5EF4-FFF2-40B4-BE49-F238E27FC236}">
                <a16:creationId xmlns:a16="http://schemas.microsoft.com/office/drawing/2014/main" id="{983223C2-1039-4ACC-9661-AB68D9A9CB7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C4D3946-78A3-46E0-9515-E5EFB5E6F5D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808C6C9-4F61-4F38-9845-36CDAD667EAF}"/>
              </a:ext>
            </a:extLst>
          </p:cNvPr>
          <p:cNvSpPr>
            <a:spLocks noGrp="1"/>
          </p:cNvSpPr>
          <p:nvPr>
            <p:ph type="sldNum" sz="quarter" idx="4"/>
          </p:nvPr>
        </p:nvSpPr>
        <p:spPr/>
        <p:txBody>
          <a:bodyPr/>
          <a:lstStyle/>
          <a:p>
            <a:fld id="{28B83BC3-069B-46AF-A4E6-C99928E1A4FA}" type="slidenum">
              <a:rPr lang="en-US" smtClean="0"/>
              <a:pPr/>
              <a:t>827</a:t>
            </a:fld>
            <a:endParaRPr lang="en-US" dirty="0"/>
          </a:p>
        </p:txBody>
      </p:sp>
    </p:spTree>
    <p:custDataLst>
      <p:tags r:id="rId1"/>
    </p:custDataLst>
    <p:extLst>
      <p:ext uri="{BB962C8B-B14F-4D97-AF65-F5344CB8AC3E}">
        <p14:creationId xmlns:p14="http://schemas.microsoft.com/office/powerpoint/2010/main" val="2256634746"/>
      </p:ext>
    </p:extLst>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609600" y="30162"/>
            <a:ext cx="10287000" cy="960438"/>
          </a:xfrm>
        </p:spPr>
        <p:txBody>
          <a:bodyPr>
            <a:noAutofit/>
          </a:bodyPr>
          <a:lstStyle/>
          <a:p>
            <a:r>
              <a:rPr lang="en-US" dirty="0"/>
              <a:t>Hypothesis Testing Roadmap: Putting it all together</a:t>
            </a:r>
          </a:p>
        </p:txBody>
      </p:sp>
      <p:pic>
        <p:nvPicPr>
          <p:cNvPr id="8" name="image37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475" y="1048336"/>
            <a:ext cx="6453249" cy="5733464"/>
          </a:xfrm>
          <a:prstGeom prst="rect">
            <a:avLst/>
          </a:prstGeom>
        </p:spPr>
      </p:pic>
      <p:sp>
        <p:nvSpPr>
          <p:cNvPr id="9" name="Date Placeholder 8">
            <a:extLst>
              <a:ext uri="{FF2B5EF4-FFF2-40B4-BE49-F238E27FC236}">
                <a16:creationId xmlns:a16="http://schemas.microsoft.com/office/drawing/2014/main" id="{25C22B6B-55BC-49FB-ADD6-2F7C9472A84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4DB3EB9-D6E5-4E4F-9F42-3BAE841012E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6CB0DFE-03AC-4B0B-AFCE-5905FBEEAC02}"/>
              </a:ext>
            </a:extLst>
          </p:cNvPr>
          <p:cNvSpPr>
            <a:spLocks noGrp="1"/>
          </p:cNvSpPr>
          <p:nvPr>
            <p:ph type="sldNum" sz="quarter" idx="4"/>
          </p:nvPr>
        </p:nvSpPr>
        <p:spPr/>
        <p:txBody>
          <a:bodyPr/>
          <a:lstStyle/>
          <a:p>
            <a:fld id="{28B83BC3-069B-46AF-A4E6-C99928E1A4FA}" type="slidenum">
              <a:rPr lang="en-US" smtClean="0"/>
              <a:pPr/>
              <a:t>828</a:t>
            </a:fld>
            <a:endParaRPr lang="en-US" dirty="0"/>
          </a:p>
        </p:txBody>
      </p:sp>
    </p:spTree>
    <p:custDataLst>
      <p:tags r:id="rId1"/>
    </p:custDataLst>
    <p:extLst>
      <p:ext uri="{BB962C8B-B14F-4D97-AF65-F5344CB8AC3E}">
        <p14:creationId xmlns:p14="http://schemas.microsoft.com/office/powerpoint/2010/main" val="2992442711"/>
      </p:ext>
    </p:extLst>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00400"/>
            <a:ext cx="10058400" cy="1069975"/>
          </a:xfrm>
        </p:spPr>
        <p:txBody>
          <a:bodyPr/>
          <a:lstStyle/>
          <a:p>
            <a:r>
              <a:rPr lang="en-US" sz="4400" dirty="0"/>
              <a:t>4.0 Improve Phase</a:t>
            </a:r>
          </a:p>
        </p:txBody>
      </p:sp>
      <p:sp>
        <p:nvSpPr>
          <p:cNvPr id="8" name="Date Placeholder 7">
            <a:extLst>
              <a:ext uri="{FF2B5EF4-FFF2-40B4-BE49-F238E27FC236}">
                <a16:creationId xmlns:a16="http://schemas.microsoft.com/office/drawing/2014/main" id="{031C5965-E314-429C-A43E-6F545AEB11E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F382CA0-092F-416C-88B8-F242571BC21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4971AAC7-B073-453C-846D-4D15F41382C6}"/>
              </a:ext>
            </a:extLst>
          </p:cNvPr>
          <p:cNvSpPr>
            <a:spLocks noGrp="1"/>
          </p:cNvSpPr>
          <p:nvPr>
            <p:ph type="sldNum" sz="quarter" idx="4"/>
          </p:nvPr>
        </p:nvSpPr>
        <p:spPr/>
        <p:txBody>
          <a:bodyPr/>
          <a:lstStyle/>
          <a:p>
            <a:fld id="{28B83BC3-069B-46AF-A4E6-C99928E1A4FA}" type="slidenum">
              <a:rPr lang="en-US" smtClean="0"/>
              <a:pPr/>
              <a:t>829</a:t>
            </a:fld>
            <a:endParaRPr lang="en-US" dirty="0"/>
          </a:p>
        </p:txBody>
      </p:sp>
    </p:spTree>
    <p:custDataLst>
      <p:tags r:id="rId1"/>
    </p:custDataLst>
    <p:extLst>
      <p:ext uri="{BB962C8B-B14F-4D97-AF65-F5344CB8AC3E}">
        <p14:creationId xmlns:p14="http://schemas.microsoft.com/office/powerpoint/2010/main" val="191538253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endParaRPr lang="en-US" sz="4400" dirty="0"/>
          </a:p>
        </p:txBody>
      </p:sp>
      <p:sp>
        <p:nvSpPr>
          <p:cNvPr id="3" name="Content Placeholder 2"/>
          <p:cNvSpPr>
            <a:spLocks noGrp="1"/>
          </p:cNvSpPr>
          <p:nvPr>
            <p:ph idx="1"/>
          </p:nvPr>
        </p:nvSpPr>
        <p:spPr/>
        <p:txBody>
          <a:bodyPr>
            <a:normAutofit fontScale="92500" lnSpcReduction="10000"/>
          </a:bodyPr>
          <a:lstStyle/>
          <a:p>
            <a:r>
              <a:rPr lang="en-US" dirty="0"/>
              <a:t>Steps for conducting an Affinity Diagram exercise:</a:t>
            </a:r>
          </a:p>
          <a:p>
            <a:pPr marL="114300" indent="0">
              <a:buNone/>
            </a:pPr>
            <a:endParaRPr lang="en-US" dirty="0"/>
          </a:p>
          <a:p>
            <a:pPr lvl="1"/>
            <a:r>
              <a:rPr lang="en-US" dirty="0"/>
              <a:t>Step 1: Clearly define the question or focus of the exercise (“Why are associates late for work?”).</a:t>
            </a:r>
          </a:p>
          <a:p>
            <a:pPr marL="411480" lvl="1" indent="0">
              <a:buNone/>
            </a:pPr>
            <a:endParaRPr lang="en-US" dirty="0"/>
          </a:p>
          <a:p>
            <a:pPr lvl="1"/>
            <a:r>
              <a:rPr lang="en-US" dirty="0"/>
              <a:t>Step 2: Record all participant responses on note cards or sticky notes (this is the sloppy part, record everything!).</a:t>
            </a:r>
          </a:p>
          <a:p>
            <a:pPr marL="411480" lvl="1" indent="0">
              <a:buNone/>
            </a:pPr>
            <a:endParaRPr lang="en-US" dirty="0"/>
          </a:p>
          <a:p>
            <a:pPr lvl="1"/>
            <a:r>
              <a:rPr lang="en-US" dirty="0"/>
              <a:t>Step 3: Lay out all note cards or post the sticky notes onto a wall.</a:t>
            </a:r>
          </a:p>
          <a:p>
            <a:pPr marL="411480" lvl="1" indent="0">
              <a:buNone/>
            </a:pPr>
            <a:endParaRPr lang="en-US" dirty="0"/>
          </a:p>
          <a:p>
            <a:pPr lvl="1"/>
            <a:r>
              <a:rPr lang="en-US" dirty="0"/>
              <a:t>Step 4: Look for and identify common themes.</a:t>
            </a:r>
          </a:p>
          <a:p>
            <a:pPr marL="411480" lvl="1" indent="0">
              <a:buNone/>
            </a:pPr>
            <a:endParaRPr lang="en-US" dirty="0"/>
          </a:p>
          <a:p>
            <a:pPr lvl="1"/>
            <a:r>
              <a:rPr lang="en-US" dirty="0"/>
              <a:t>Step 5: Begin moving the note cards or sticky notes into the themes until all responses are allocated.</a:t>
            </a:r>
          </a:p>
          <a:p>
            <a:pPr marL="411480" lvl="1" indent="0">
              <a:buNone/>
            </a:pPr>
            <a:endParaRPr lang="en-US" dirty="0"/>
          </a:p>
          <a:p>
            <a:pPr lvl="1"/>
            <a:r>
              <a:rPr lang="en-US" dirty="0"/>
              <a:t>Step 6: Re-evaluate and make adjustments.</a:t>
            </a:r>
          </a:p>
          <a:p>
            <a:pPr lvl="1"/>
            <a:endParaRPr lang="en-US" sz="2400" dirty="0"/>
          </a:p>
          <a:p>
            <a:pPr lvl="1"/>
            <a:endParaRPr lang="en-US" sz="2400" dirty="0"/>
          </a:p>
        </p:txBody>
      </p:sp>
      <p:sp>
        <p:nvSpPr>
          <p:cNvPr id="7" name="Date Placeholder 6">
            <a:extLst>
              <a:ext uri="{FF2B5EF4-FFF2-40B4-BE49-F238E27FC236}">
                <a16:creationId xmlns:a16="http://schemas.microsoft.com/office/drawing/2014/main" id="{C4BD76E3-462B-47D2-9797-DA06831CA8F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D75970B-96F1-4E5E-BCA8-392320B0BD6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5917020-CF9C-45B5-91F3-A925E74A148E}"/>
              </a:ext>
            </a:extLst>
          </p:cNvPr>
          <p:cNvSpPr>
            <a:spLocks noGrp="1"/>
          </p:cNvSpPr>
          <p:nvPr>
            <p:ph type="sldNum" sz="quarter" idx="4"/>
          </p:nvPr>
        </p:nvSpPr>
        <p:spPr/>
        <p:txBody>
          <a:bodyPr/>
          <a:lstStyle/>
          <a:p>
            <a:fld id="{28B83BC3-069B-46AF-A4E6-C99928E1A4FA}" type="slidenum">
              <a:rPr lang="en-US" smtClean="0"/>
              <a:pPr/>
              <a:t>83</a:t>
            </a:fld>
            <a:endParaRPr lang="en-US" dirty="0"/>
          </a:p>
        </p:txBody>
      </p:sp>
    </p:spTree>
    <p:custDataLst>
      <p:tags r:id="rId1"/>
    </p:custDataLst>
    <p:extLst>
      <p:ext uri="{BB962C8B-B14F-4D97-AF65-F5344CB8AC3E}">
        <p14:creationId xmlns:p14="http://schemas.microsoft.com/office/powerpoint/2010/main" val="3497419540"/>
      </p:ext>
    </p:extLst>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t>4.3 Designed Experiments</a:t>
            </a:r>
          </a:p>
          <a:p>
            <a:pPr marL="114300" indent="0">
              <a:buNone/>
            </a:pPr>
            <a:r>
              <a:rPr lang="en-US" sz="1600" dirty="0"/>
              <a:t>   4.3.1 Experiment Objectives</a:t>
            </a:r>
          </a:p>
          <a:p>
            <a:pPr marL="114300" indent="0">
              <a:buNone/>
            </a:pPr>
            <a:r>
              <a:rPr lang="en-US" sz="1600" dirty="0"/>
              <a:t>   4.3.2 Experimental Methods</a:t>
            </a:r>
          </a:p>
          <a:p>
            <a:pPr marL="114300" indent="0">
              <a:buNone/>
            </a:pPr>
            <a:r>
              <a:rPr lang="en-US" sz="1600" dirty="0"/>
              <a:t>   4.3.3 DOE Design Considerations</a:t>
            </a:r>
          </a:p>
          <a:p>
            <a:pPr marL="114300" indent="0">
              <a:buNone/>
            </a:pPr>
            <a:endParaRPr lang="en-US" sz="1600" b="1" dirty="0"/>
          </a:p>
          <a:p>
            <a:pPr marL="114300" indent="0">
              <a:buNone/>
            </a:pPr>
            <a:r>
              <a:rPr lang="en-US" sz="1600" b="1" dirty="0"/>
              <a:t>4.4 Full Factorial Experiments</a:t>
            </a:r>
          </a:p>
          <a:p>
            <a:pPr marL="114300" indent="0">
              <a:buNone/>
            </a:pPr>
            <a:r>
              <a:rPr lang="en-US" sz="1600" dirty="0"/>
              <a:t>   4.4.1 2k Full Factorial Designs</a:t>
            </a:r>
          </a:p>
          <a:p>
            <a:pPr marL="114300" indent="0">
              <a:buNone/>
            </a:pPr>
            <a:r>
              <a:rPr lang="en-US" sz="1600" dirty="0"/>
              <a:t>   4.4.2 Linear and Quadratic Models</a:t>
            </a:r>
          </a:p>
          <a:p>
            <a:pPr marL="114300" indent="0">
              <a:buNone/>
            </a:pPr>
            <a:r>
              <a:rPr lang="en-US" sz="1600" dirty="0"/>
              <a:t>   4.4.3 Balanced and Orthogonal Designs</a:t>
            </a:r>
          </a:p>
          <a:p>
            <a:pPr marL="114300" indent="0">
              <a:buNone/>
            </a:pPr>
            <a:r>
              <a:rPr lang="en-US" sz="1600" dirty="0"/>
              <a:t>   4.4.4 Fit, Model, and Center Points</a:t>
            </a:r>
          </a:p>
          <a:p>
            <a:pPr marL="114300" indent="0">
              <a:buNone/>
            </a:pPr>
            <a:endParaRPr lang="en-US" sz="1600" b="1" dirty="0"/>
          </a:p>
          <a:p>
            <a:pPr marL="114300" indent="0">
              <a:buNone/>
            </a:pPr>
            <a:r>
              <a:rPr lang="en-US" sz="1600" b="1" dirty="0"/>
              <a:t>4.5 Fractional Factorial Experiments</a:t>
            </a:r>
          </a:p>
          <a:p>
            <a:pPr marL="114300" indent="0">
              <a:buNone/>
            </a:pPr>
            <a:r>
              <a:rPr lang="en-US" sz="1600" dirty="0"/>
              <a:t>   4.5.1 Designs</a:t>
            </a:r>
          </a:p>
          <a:p>
            <a:pPr marL="114300" indent="0">
              <a:buNone/>
            </a:pPr>
            <a:r>
              <a:rPr lang="en-US" sz="1600" dirty="0"/>
              <a:t>   4.5.2 Confounding Effects</a:t>
            </a:r>
          </a:p>
          <a:p>
            <a:pPr marL="114300" indent="0">
              <a:buNone/>
            </a:pPr>
            <a:r>
              <a:rPr lang="en-US" sz="1600" dirty="0"/>
              <a:t>   4.5.3 Experimental Resolution</a:t>
            </a:r>
          </a:p>
          <a:p>
            <a:pPr marL="114300" indent="0">
              <a:buNone/>
            </a:pPr>
            <a:endParaRPr lang="en-US" sz="1600" dirty="0"/>
          </a:p>
        </p:txBody>
      </p:sp>
      <p:sp>
        <p:nvSpPr>
          <p:cNvPr id="9" name="Date Placeholder 8">
            <a:extLst>
              <a:ext uri="{FF2B5EF4-FFF2-40B4-BE49-F238E27FC236}">
                <a16:creationId xmlns:a16="http://schemas.microsoft.com/office/drawing/2014/main" id="{4B649E1B-3156-4260-A7DB-65E9EA2AFA8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0BCAE23-EDF3-425B-B93B-230457C6991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648E04D-B3EF-4078-8792-CD7EE78BDCB0}"/>
              </a:ext>
            </a:extLst>
          </p:cNvPr>
          <p:cNvSpPr>
            <a:spLocks noGrp="1"/>
          </p:cNvSpPr>
          <p:nvPr>
            <p:ph type="sldNum" sz="quarter" idx="4"/>
          </p:nvPr>
        </p:nvSpPr>
        <p:spPr/>
        <p:txBody>
          <a:bodyPr/>
          <a:lstStyle/>
          <a:p>
            <a:fld id="{28B83BC3-069B-46AF-A4E6-C99928E1A4FA}" type="slidenum">
              <a:rPr lang="en-US" smtClean="0"/>
              <a:pPr/>
              <a:t>830</a:t>
            </a:fld>
            <a:endParaRPr lang="en-US" dirty="0"/>
          </a:p>
        </p:txBody>
      </p:sp>
    </p:spTree>
    <p:custDataLst>
      <p:tags r:id="rId1"/>
    </p:custDataLst>
    <p:extLst>
      <p:ext uri="{BB962C8B-B14F-4D97-AF65-F5344CB8AC3E}">
        <p14:creationId xmlns:p14="http://schemas.microsoft.com/office/powerpoint/2010/main" val="2238313618"/>
      </p:ext>
    </p:extLst>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 Simple Linear Regression</a:t>
            </a:r>
          </a:p>
        </p:txBody>
      </p:sp>
      <p:sp>
        <p:nvSpPr>
          <p:cNvPr id="8" name="Date Placeholder 7">
            <a:extLst>
              <a:ext uri="{FF2B5EF4-FFF2-40B4-BE49-F238E27FC236}">
                <a16:creationId xmlns:a16="http://schemas.microsoft.com/office/drawing/2014/main" id="{A0013560-04BD-4833-A1EC-27EEDC3EF67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7552D07-EE99-4849-8626-7EEC56F661E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2CE52FE-547C-4F02-903B-D7EE4F188798}"/>
              </a:ext>
            </a:extLst>
          </p:cNvPr>
          <p:cNvSpPr>
            <a:spLocks noGrp="1"/>
          </p:cNvSpPr>
          <p:nvPr>
            <p:ph type="sldNum" sz="quarter" idx="4"/>
          </p:nvPr>
        </p:nvSpPr>
        <p:spPr/>
        <p:txBody>
          <a:bodyPr/>
          <a:lstStyle/>
          <a:p>
            <a:fld id="{28B83BC3-069B-46AF-A4E6-C99928E1A4FA}" type="slidenum">
              <a:rPr lang="en-US" smtClean="0"/>
              <a:pPr/>
              <a:t>831</a:t>
            </a:fld>
            <a:endParaRPr lang="en-US" dirty="0"/>
          </a:p>
        </p:txBody>
      </p:sp>
    </p:spTree>
    <p:custDataLst>
      <p:tags r:id="rId1"/>
    </p:custDataLst>
    <p:extLst>
      <p:ext uri="{BB962C8B-B14F-4D97-AF65-F5344CB8AC3E}">
        <p14:creationId xmlns:p14="http://schemas.microsoft.com/office/powerpoint/2010/main" val="3952718586"/>
      </p:ext>
    </p:extLst>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t>4.1 Simple Linear Regression</a:t>
            </a:r>
          </a:p>
          <a:p>
            <a:pPr marL="114300" indent="0">
              <a:buNone/>
            </a:pPr>
            <a:r>
              <a:rPr lang="en-US" sz="1600" dirty="0"/>
              <a:t>   </a:t>
            </a:r>
            <a:r>
              <a:rPr lang="en-US" sz="1600" dirty="0">
                <a:solidFill>
                  <a:schemeClr val="accent5"/>
                </a:solidFill>
              </a:rPr>
              <a:t>4.1.1 Correlation</a:t>
            </a:r>
          </a:p>
          <a:p>
            <a:pPr marL="114300" indent="0">
              <a:buNone/>
            </a:pPr>
            <a:r>
              <a:rPr lang="en-US" sz="1600" dirty="0"/>
              <a:t>   </a:t>
            </a:r>
            <a:r>
              <a:rPr lang="en-US" sz="1600" dirty="0">
                <a:solidFill>
                  <a:schemeClr val="accent5"/>
                </a:solidFill>
              </a:rPr>
              <a:t>4.1.2 X-Y Diagram</a:t>
            </a:r>
          </a:p>
          <a:p>
            <a:pPr marL="114300" indent="0">
              <a:buNone/>
            </a:pPr>
            <a:r>
              <a:rPr lang="en-US" sz="1600" dirty="0"/>
              <a:t>   </a:t>
            </a:r>
            <a:r>
              <a:rPr lang="en-US" sz="1600" dirty="0">
                <a:solidFill>
                  <a:schemeClr val="accent5"/>
                </a:solidFill>
              </a:rPr>
              <a:t>4.1.3 Regression Equations</a:t>
            </a:r>
          </a:p>
          <a:p>
            <a:pPr marL="114300" indent="0">
              <a:buNone/>
            </a:pPr>
            <a:r>
              <a:rPr lang="en-US" sz="1600" dirty="0">
                <a:solidFill>
                  <a:schemeClr val="accent5"/>
                </a:solidFill>
              </a:rPr>
              <a:t>   4.1.4 Residuals Analysis</a:t>
            </a:r>
          </a:p>
          <a:p>
            <a:pPr marL="114300" indent="0">
              <a:buNone/>
            </a:pPr>
            <a:endParaRPr lang="en-US" sz="1600" b="1" dirty="0"/>
          </a:p>
          <a:p>
            <a:pPr marL="114300" indent="0">
              <a:buNone/>
            </a:pPr>
            <a:r>
              <a:rPr lang="en-US" sz="1600" b="1" dirty="0">
                <a:solidFill>
                  <a:schemeClr val="bg2">
                    <a:lumMod val="50000"/>
                  </a:schemeClr>
                </a:solidFill>
              </a:rPr>
              <a:t>4.2 Multiple Regression Analysis</a:t>
            </a:r>
          </a:p>
          <a:p>
            <a:pPr marL="114300" indent="0">
              <a:buNone/>
            </a:pPr>
            <a:r>
              <a:rPr lang="en-US" sz="1600" dirty="0">
                <a:solidFill>
                  <a:schemeClr val="bg2">
                    <a:lumMod val="50000"/>
                  </a:schemeClr>
                </a:solidFill>
              </a:rPr>
              <a:t>   4.2.1 Non-Linear Regression</a:t>
            </a:r>
          </a:p>
          <a:p>
            <a:pPr marL="114300" indent="0">
              <a:buNone/>
            </a:pPr>
            <a:r>
              <a:rPr lang="en-US" sz="1600" dirty="0">
                <a:solidFill>
                  <a:schemeClr val="bg2">
                    <a:lumMod val="50000"/>
                  </a:schemeClr>
                </a:solidFill>
              </a:rPr>
              <a:t>   4.2.2 Multiple Linear Regression</a:t>
            </a:r>
          </a:p>
          <a:p>
            <a:pPr marL="114300" indent="0">
              <a:buNone/>
            </a:pPr>
            <a:r>
              <a:rPr lang="en-US" sz="1600" dirty="0">
                <a:solidFill>
                  <a:schemeClr val="bg2">
                    <a:lumMod val="50000"/>
                  </a:schemeClr>
                </a:solidFill>
              </a:rPr>
              <a:t>   4.2.3 Confidence Intervals</a:t>
            </a:r>
          </a:p>
          <a:p>
            <a:pPr marL="114300" indent="0">
              <a:buNone/>
            </a:pPr>
            <a:r>
              <a:rPr lang="en-US" sz="1600" dirty="0">
                <a:solidFill>
                  <a:schemeClr val="bg2">
                    <a:lumMod val="50000"/>
                  </a:schemeClr>
                </a:solidFill>
              </a:rPr>
              <a:t>   4.2.4 Residuals Analysis</a:t>
            </a:r>
          </a:p>
          <a:p>
            <a:pPr marL="114300" indent="0">
              <a:buNone/>
            </a:pPr>
            <a:r>
              <a:rPr lang="en-US" sz="1600" dirty="0">
                <a:solidFill>
                  <a:schemeClr val="bg2">
                    <a:lumMod val="50000"/>
                  </a:schemeClr>
                </a:solidFill>
              </a:rPr>
              <a:t>   4.2.5 Data Transformation, Box Cox</a:t>
            </a:r>
          </a:p>
          <a:p>
            <a:pPr marL="114300" indent="0">
              <a:buNone/>
            </a:pPr>
            <a:r>
              <a:rPr lang="en-US" sz="1600" dirty="0">
                <a:solidFill>
                  <a:schemeClr val="bg2">
                    <a:lumMod val="50000"/>
                  </a:schemeClr>
                </a:solidFill>
              </a:rPr>
              <a:t>   4.2.6 Stepwise Regression</a:t>
            </a:r>
          </a:p>
          <a:p>
            <a:pPr marL="114300" indent="0">
              <a:buNone/>
            </a:pPr>
            <a:r>
              <a:rPr lang="en-US" sz="1600" dirty="0">
                <a:solidFill>
                  <a:schemeClr val="bg2">
                    <a:lumMod val="50000"/>
                  </a:schemeClr>
                </a:solidFill>
              </a:rPr>
              <a:t>   4.2.7 Logistic Regression</a:t>
            </a: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p>
        </p:txBody>
      </p:sp>
      <p:sp>
        <p:nvSpPr>
          <p:cNvPr id="9" name="Date Placeholder 8">
            <a:extLst>
              <a:ext uri="{FF2B5EF4-FFF2-40B4-BE49-F238E27FC236}">
                <a16:creationId xmlns:a16="http://schemas.microsoft.com/office/drawing/2014/main" id="{8D636C8F-91C1-4D35-9066-4F46EE7EE5F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133D53D-C0B6-4E40-8DDA-3177AD4E6EC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70BC41B-7B02-4824-BB0F-96A65F15544C}"/>
              </a:ext>
            </a:extLst>
          </p:cNvPr>
          <p:cNvSpPr>
            <a:spLocks noGrp="1"/>
          </p:cNvSpPr>
          <p:nvPr>
            <p:ph type="sldNum" sz="quarter" idx="4"/>
          </p:nvPr>
        </p:nvSpPr>
        <p:spPr/>
        <p:txBody>
          <a:bodyPr/>
          <a:lstStyle/>
          <a:p>
            <a:fld id="{28B83BC3-069B-46AF-A4E6-C99928E1A4FA}" type="slidenum">
              <a:rPr lang="en-US" smtClean="0"/>
              <a:pPr/>
              <a:t>832</a:t>
            </a:fld>
            <a:endParaRPr lang="en-US" dirty="0"/>
          </a:p>
        </p:txBody>
      </p:sp>
    </p:spTree>
    <p:custDataLst>
      <p:tags r:id="rId1"/>
    </p:custDataLst>
    <p:extLst>
      <p:ext uri="{BB962C8B-B14F-4D97-AF65-F5344CB8AC3E}">
        <p14:creationId xmlns:p14="http://schemas.microsoft.com/office/powerpoint/2010/main" val="2375067000"/>
      </p:ext>
    </p:extLst>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4.1.1 Correlation</a:t>
            </a:r>
          </a:p>
        </p:txBody>
      </p:sp>
      <p:sp>
        <p:nvSpPr>
          <p:cNvPr id="8" name="Date Placeholder 7">
            <a:extLst>
              <a:ext uri="{FF2B5EF4-FFF2-40B4-BE49-F238E27FC236}">
                <a16:creationId xmlns:a16="http://schemas.microsoft.com/office/drawing/2014/main" id="{FB2A05B1-D488-4324-80F8-EB18ACEADBCA}"/>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A7F5A23-25F6-4F5E-B150-8B16B751267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CC7DA37-06A9-4233-8333-8628D21F0118}"/>
              </a:ext>
            </a:extLst>
          </p:cNvPr>
          <p:cNvSpPr>
            <a:spLocks noGrp="1"/>
          </p:cNvSpPr>
          <p:nvPr>
            <p:ph type="sldNum" sz="quarter" idx="4"/>
          </p:nvPr>
        </p:nvSpPr>
        <p:spPr/>
        <p:txBody>
          <a:bodyPr/>
          <a:lstStyle/>
          <a:p>
            <a:fld id="{28B83BC3-069B-46AF-A4E6-C99928E1A4FA}" type="slidenum">
              <a:rPr lang="en-US" smtClean="0"/>
              <a:pPr/>
              <a:t>833</a:t>
            </a:fld>
            <a:endParaRPr lang="en-US" dirty="0"/>
          </a:p>
        </p:txBody>
      </p:sp>
    </p:spTree>
    <p:custDataLst>
      <p:tags r:id="rId1"/>
    </p:custDataLst>
    <p:extLst>
      <p:ext uri="{BB962C8B-B14F-4D97-AF65-F5344CB8AC3E}">
        <p14:creationId xmlns:p14="http://schemas.microsoft.com/office/powerpoint/2010/main" val="766730686"/>
      </p:ext>
    </p:extLst>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Correlation?</a:t>
            </a:r>
          </a:p>
        </p:txBody>
      </p:sp>
      <p:sp>
        <p:nvSpPr>
          <p:cNvPr id="3" name="Content Placeholder 2"/>
          <p:cNvSpPr>
            <a:spLocks noGrp="1"/>
          </p:cNvSpPr>
          <p:nvPr>
            <p:ph idx="1"/>
          </p:nvPr>
        </p:nvSpPr>
        <p:spPr/>
        <p:txBody>
          <a:bodyPr>
            <a:normAutofit/>
          </a:bodyPr>
          <a:lstStyle/>
          <a:p>
            <a:r>
              <a:rPr lang="en-US" b="1" dirty="0"/>
              <a:t>Correlation</a:t>
            </a:r>
            <a:r>
              <a:rPr lang="en-US" dirty="0"/>
              <a:t> is a statistical technique that describes whether and how strongly two or more variables are related.</a:t>
            </a:r>
          </a:p>
          <a:p>
            <a:endParaRPr lang="en-US" dirty="0"/>
          </a:p>
          <a:p>
            <a:r>
              <a:rPr lang="en-US" b="1" dirty="0"/>
              <a:t>Correlation analysis </a:t>
            </a:r>
            <a:r>
              <a:rPr lang="en-US" dirty="0"/>
              <a:t>helps to understand the direction and degree of association between variables, and it suggests whether one variable can be used to predict another.</a:t>
            </a:r>
          </a:p>
          <a:p>
            <a:endParaRPr lang="en-US" dirty="0"/>
          </a:p>
          <a:p>
            <a:r>
              <a:rPr lang="en-US" dirty="0"/>
              <a:t>Of the different metrics to measure correlation, Pearson’s correlation coefficient is the most popular. It measures the linear relationship between two variables.</a:t>
            </a:r>
          </a:p>
          <a:p>
            <a:endParaRPr lang="en-US" dirty="0"/>
          </a:p>
        </p:txBody>
      </p:sp>
      <p:sp>
        <p:nvSpPr>
          <p:cNvPr id="9" name="Date Placeholder 8">
            <a:extLst>
              <a:ext uri="{FF2B5EF4-FFF2-40B4-BE49-F238E27FC236}">
                <a16:creationId xmlns:a16="http://schemas.microsoft.com/office/drawing/2014/main" id="{3AB9F51F-E460-4FC0-8CB4-7C7F69D6888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80BE683-AC0E-42CB-9C70-8C46AF331C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25C31E6-DDC9-4083-B132-1B3A4809D2DB}"/>
              </a:ext>
            </a:extLst>
          </p:cNvPr>
          <p:cNvSpPr>
            <a:spLocks noGrp="1"/>
          </p:cNvSpPr>
          <p:nvPr>
            <p:ph type="sldNum" sz="quarter" idx="4"/>
          </p:nvPr>
        </p:nvSpPr>
        <p:spPr/>
        <p:txBody>
          <a:bodyPr/>
          <a:lstStyle/>
          <a:p>
            <a:fld id="{28B83BC3-069B-46AF-A4E6-C99928E1A4FA}" type="slidenum">
              <a:rPr lang="en-US" smtClean="0"/>
              <a:pPr/>
              <a:t>834</a:t>
            </a:fld>
            <a:endParaRPr lang="en-US" dirty="0"/>
          </a:p>
        </p:txBody>
      </p:sp>
    </p:spTree>
    <p:custDataLst>
      <p:tags r:id="rId1"/>
    </p:custDataLst>
    <p:extLst>
      <p:ext uri="{BB962C8B-B14F-4D97-AF65-F5344CB8AC3E}">
        <p14:creationId xmlns:p14="http://schemas.microsoft.com/office/powerpoint/2010/main" val="487345811"/>
      </p:ext>
    </p:extLst>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Pearson’s Correlation Coefficient</a:t>
            </a:r>
          </a:p>
        </p:txBody>
      </p:sp>
      <p:sp>
        <p:nvSpPr>
          <p:cNvPr id="3" name="Content Placeholder 2"/>
          <p:cNvSpPr>
            <a:spLocks noGrp="1"/>
          </p:cNvSpPr>
          <p:nvPr>
            <p:ph idx="1"/>
          </p:nvPr>
        </p:nvSpPr>
        <p:spPr/>
        <p:txBody>
          <a:bodyPr>
            <a:noAutofit/>
          </a:bodyPr>
          <a:lstStyle/>
          <a:p>
            <a:r>
              <a:rPr lang="en-US" b="1" dirty="0"/>
              <a:t>Pearson’s correlation coefficient </a:t>
            </a:r>
            <a:r>
              <a:rPr lang="en-US" dirty="0"/>
              <a:t>is also called:</a:t>
            </a:r>
          </a:p>
          <a:p>
            <a:pPr lvl="1"/>
            <a:r>
              <a:rPr lang="en-US" dirty="0"/>
              <a:t>Pearson’s r or coefficient of correlation </a:t>
            </a:r>
          </a:p>
          <a:p>
            <a:pPr lvl="1"/>
            <a:r>
              <a:rPr lang="en-US" dirty="0"/>
              <a:t>Pearson’s product moment correlation coefficient (r)</a:t>
            </a:r>
          </a:p>
          <a:p>
            <a:r>
              <a:rPr lang="en-US" dirty="0"/>
              <a:t>“r” is a statistic measuring the linear relationship between two variables.</a:t>
            </a:r>
          </a:p>
          <a:p>
            <a:r>
              <a:rPr lang="en-US" dirty="0"/>
              <a:t>Correlation coefficients range from -1 to 1.</a:t>
            </a:r>
          </a:p>
          <a:p>
            <a:pPr lvl="1"/>
            <a:r>
              <a:rPr lang="en-US" dirty="0"/>
              <a:t>If r = 0, there is no linear relationship between the variables.</a:t>
            </a:r>
          </a:p>
          <a:p>
            <a:pPr lvl="1"/>
            <a:r>
              <a:rPr lang="en-US" dirty="0"/>
              <a:t>The </a:t>
            </a:r>
            <a:r>
              <a:rPr lang="en-US" i="1" dirty="0"/>
              <a:t>sign</a:t>
            </a:r>
            <a:r>
              <a:rPr lang="en-US" dirty="0"/>
              <a:t> of r indicates the </a:t>
            </a:r>
            <a:r>
              <a:rPr lang="en-US" i="1" dirty="0"/>
              <a:t>direction</a:t>
            </a:r>
            <a:r>
              <a:rPr lang="en-US" dirty="0"/>
              <a:t> of the relationship:</a:t>
            </a:r>
          </a:p>
          <a:p>
            <a:pPr lvl="2">
              <a:spcBef>
                <a:spcPts val="0"/>
              </a:spcBef>
            </a:pPr>
            <a:r>
              <a:rPr lang="en-US" dirty="0"/>
              <a:t>If r &lt; 0, there is a negative linear correlation.</a:t>
            </a:r>
          </a:p>
          <a:p>
            <a:pPr lvl="2">
              <a:spcBef>
                <a:spcPts val="0"/>
              </a:spcBef>
            </a:pPr>
            <a:r>
              <a:rPr lang="en-US" dirty="0"/>
              <a:t>If r &gt; 0, there is a positive linear correlation.</a:t>
            </a:r>
          </a:p>
          <a:p>
            <a:pPr lvl="1"/>
            <a:r>
              <a:rPr lang="en-US" dirty="0"/>
              <a:t>The </a:t>
            </a:r>
            <a:r>
              <a:rPr lang="en-US" i="1" dirty="0"/>
              <a:t>absolute value </a:t>
            </a:r>
            <a:r>
              <a:rPr lang="en-US" dirty="0"/>
              <a:t>of r describes the </a:t>
            </a:r>
            <a:r>
              <a:rPr lang="en-US" i="1" dirty="0"/>
              <a:t>strength</a:t>
            </a:r>
            <a:r>
              <a:rPr lang="en-US" dirty="0"/>
              <a:t> of the relationship:</a:t>
            </a:r>
          </a:p>
          <a:p>
            <a:pPr lvl="2">
              <a:spcBef>
                <a:spcPts val="0"/>
              </a:spcBef>
            </a:pPr>
            <a:r>
              <a:rPr lang="en-US" dirty="0"/>
              <a:t>If |r| ≤ 0.5, there is a weak linear correlation.</a:t>
            </a:r>
          </a:p>
          <a:p>
            <a:pPr lvl="2">
              <a:spcBef>
                <a:spcPts val="0"/>
              </a:spcBef>
            </a:pPr>
            <a:r>
              <a:rPr lang="en-US" dirty="0"/>
              <a:t>If |r| &gt; 0.5, there is a strong linear correlation.</a:t>
            </a:r>
          </a:p>
          <a:p>
            <a:pPr lvl="2">
              <a:spcBef>
                <a:spcPts val="0"/>
              </a:spcBef>
            </a:pPr>
            <a:r>
              <a:rPr lang="en-US" dirty="0"/>
              <a:t>If |r| = 1, there is a perfect linear correlation.</a:t>
            </a:r>
          </a:p>
        </p:txBody>
      </p:sp>
      <p:sp>
        <p:nvSpPr>
          <p:cNvPr id="9" name="Date Placeholder 8">
            <a:extLst>
              <a:ext uri="{FF2B5EF4-FFF2-40B4-BE49-F238E27FC236}">
                <a16:creationId xmlns:a16="http://schemas.microsoft.com/office/drawing/2014/main" id="{7604205B-B2F7-4875-BBBD-8D955203C1E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155C870-F8A0-4B8C-B5B5-1150A7EAC8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F99D9FE-50AC-402A-AE8E-1DBA7FA023E9}"/>
              </a:ext>
            </a:extLst>
          </p:cNvPr>
          <p:cNvSpPr>
            <a:spLocks noGrp="1"/>
          </p:cNvSpPr>
          <p:nvPr>
            <p:ph type="sldNum" sz="quarter" idx="4"/>
          </p:nvPr>
        </p:nvSpPr>
        <p:spPr/>
        <p:txBody>
          <a:bodyPr/>
          <a:lstStyle/>
          <a:p>
            <a:fld id="{28B83BC3-069B-46AF-A4E6-C99928E1A4FA}" type="slidenum">
              <a:rPr lang="en-US" smtClean="0"/>
              <a:pPr/>
              <a:t>835</a:t>
            </a:fld>
            <a:endParaRPr lang="en-US" dirty="0"/>
          </a:p>
        </p:txBody>
      </p:sp>
    </p:spTree>
    <p:custDataLst>
      <p:tags r:id="rId1"/>
    </p:custDataLst>
    <p:extLst>
      <p:ext uri="{BB962C8B-B14F-4D97-AF65-F5344CB8AC3E}">
        <p14:creationId xmlns:p14="http://schemas.microsoft.com/office/powerpoint/2010/main" val="183784734"/>
      </p:ext>
    </p:extLst>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3" name="Content Placeholder 2"/>
          <p:cNvSpPr>
            <a:spLocks noGrp="1"/>
          </p:cNvSpPr>
          <p:nvPr>
            <p:ph idx="1"/>
          </p:nvPr>
        </p:nvSpPr>
        <p:spPr/>
        <p:txBody>
          <a:bodyPr>
            <a:normAutofit/>
          </a:bodyPr>
          <a:lstStyle/>
          <a:p>
            <a:pPr>
              <a:spcBef>
                <a:spcPts val="0"/>
              </a:spcBef>
              <a:spcAft>
                <a:spcPts val="2400"/>
              </a:spcAft>
            </a:pPr>
            <a:r>
              <a:rPr lang="en-US" dirty="0"/>
              <a:t>When the correlation is </a:t>
            </a:r>
            <a:r>
              <a:rPr lang="en-US" i="1" dirty="0"/>
              <a:t>strong</a:t>
            </a:r>
            <a:r>
              <a:rPr lang="en-US" dirty="0"/>
              <a:t>, the data points on a scatter plot will be close together (tight).</a:t>
            </a:r>
          </a:p>
          <a:p>
            <a:pPr lvl="1">
              <a:spcBef>
                <a:spcPts val="0"/>
              </a:spcBef>
              <a:spcAft>
                <a:spcPts val="2400"/>
              </a:spcAft>
            </a:pPr>
            <a:r>
              <a:rPr lang="en-US" dirty="0"/>
              <a:t>The closer “r” is to -1 or 1, the stronger the relationship.</a:t>
            </a:r>
          </a:p>
          <a:p>
            <a:pPr lvl="2">
              <a:spcBef>
                <a:spcPts val="0"/>
              </a:spcBef>
              <a:spcAft>
                <a:spcPts val="2400"/>
              </a:spcAft>
            </a:pPr>
            <a:r>
              <a:rPr lang="en-US" dirty="0"/>
              <a:t>-1 Strong inverse relationship</a:t>
            </a:r>
          </a:p>
          <a:p>
            <a:pPr lvl="2">
              <a:spcBef>
                <a:spcPts val="0"/>
              </a:spcBef>
              <a:spcAft>
                <a:spcPts val="2400"/>
              </a:spcAft>
            </a:pPr>
            <a:r>
              <a:rPr lang="en-US" dirty="0"/>
              <a:t>+1 Strong direct relationship</a:t>
            </a:r>
          </a:p>
          <a:p>
            <a:pPr>
              <a:spcBef>
                <a:spcPts val="0"/>
              </a:spcBef>
              <a:spcAft>
                <a:spcPts val="2400"/>
              </a:spcAft>
            </a:pPr>
            <a:r>
              <a:rPr lang="en-US" dirty="0"/>
              <a:t>When the correlation is </a:t>
            </a:r>
            <a:r>
              <a:rPr lang="en-US" i="1" dirty="0"/>
              <a:t>weak</a:t>
            </a:r>
            <a:r>
              <a:rPr lang="en-US" dirty="0"/>
              <a:t>, the data points are spread apart more (loose). </a:t>
            </a:r>
          </a:p>
          <a:p>
            <a:pPr lvl="1">
              <a:spcBef>
                <a:spcPts val="0"/>
              </a:spcBef>
              <a:spcAft>
                <a:spcPts val="2400"/>
              </a:spcAft>
            </a:pPr>
            <a:r>
              <a:rPr lang="en-US" dirty="0"/>
              <a:t>The closer the correlation is to 0 the weaker the relationship.</a:t>
            </a:r>
          </a:p>
          <a:p>
            <a:pPr marL="114300" indent="0">
              <a:buNone/>
            </a:pPr>
            <a:endParaRPr lang="en-US" dirty="0"/>
          </a:p>
        </p:txBody>
      </p:sp>
      <p:pic>
        <p:nvPicPr>
          <p:cNvPr id="9" name="Picture 3"/>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33600" y="5445860"/>
            <a:ext cx="7315200" cy="1145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a:extLst>
              <a:ext uri="{FF2B5EF4-FFF2-40B4-BE49-F238E27FC236}">
                <a16:creationId xmlns:a16="http://schemas.microsoft.com/office/drawing/2014/main" id="{3046DBFA-F262-4CA0-B2EB-92C8BCF323E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540CC40-3EE8-4C30-BDCF-E33112F60C0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66F41B4-CD41-4B26-B895-3ABBDBBA02C0}"/>
              </a:ext>
            </a:extLst>
          </p:cNvPr>
          <p:cNvSpPr>
            <a:spLocks noGrp="1"/>
          </p:cNvSpPr>
          <p:nvPr>
            <p:ph type="sldNum" sz="quarter" idx="4"/>
          </p:nvPr>
        </p:nvSpPr>
        <p:spPr/>
        <p:txBody>
          <a:bodyPr/>
          <a:lstStyle/>
          <a:p>
            <a:fld id="{28B83BC3-069B-46AF-A4E6-C99928E1A4FA}" type="slidenum">
              <a:rPr lang="en-US" smtClean="0"/>
              <a:pPr/>
              <a:t>836</a:t>
            </a:fld>
            <a:endParaRPr lang="en-US" dirty="0"/>
          </a:p>
        </p:txBody>
      </p:sp>
    </p:spTree>
    <p:custDataLst>
      <p:tags r:id="rId1"/>
    </p:custDataLst>
    <p:extLst>
      <p:ext uri="{BB962C8B-B14F-4D97-AF65-F5344CB8AC3E}">
        <p14:creationId xmlns:p14="http://schemas.microsoft.com/office/powerpoint/2010/main" val="980843178"/>
      </p:ext>
    </p:extLst>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Pearson’s Correlation Coefficient</a:t>
            </a:r>
          </a:p>
        </p:txBody>
      </p:sp>
      <p:sp>
        <p:nvSpPr>
          <p:cNvPr id="8" name="Content Placeholder 7"/>
          <p:cNvSpPr>
            <a:spLocks noGrp="1"/>
          </p:cNvSpPr>
          <p:nvPr>
            <p:ph idx="1"/>
          </p:nvPr>
        </p:nvSpPr>
        <p:spPr/>
        <p:txBody>
          <a:bodyPr/>
          <a:lstStyle/>
          <a:p>
            <a:r>
              <a:rPr lang="en-US" dirty="0"/>
              <a:t>Pearson’s correlation coefficient is only sensitive to the </a:t>
            </a:r>
            <a:r>
              <a:rPr lang="en-US" i="1" dirty="0"/>
              <a:t>linear</a:t>
            </a:r>
            <a:r>
              <a:rPr lang="en-US" dirty="0"/>
              <a:t> dependence between two variables. </a:t>
            </a:r>
          </a:p>
          <a:p>
            <a:endParaRPr lang="en-US" dirty="0"/>
          </a:p>
          <a:p>
            <a:r>
              <a:rPr lang="en-US" dirty="0"/>
              <a:t>It is possible that two variables have a perfect non-linear relationship when the correlation coefficient is low.	</a:t>
            </a:r>
          </a:p>
          <a:p>
            <a:endParaRPr lang="en-US" dirty="0">
              <a:cs typeface="Times New Roman" pitchFamily="18" charset="0"/>
            </a:endParaRPr>
          </a:p>
          <a:p>
            <a:r>
              <a:rPr lang="en-US" dirty="0">
                <a:cs typeface="Times New Roman" pitchFamily="18" charset="0"/>
              </a:rPr>
              <a:t>Notice the scatter plots below with correlation equal to 0. There are clearly </a:t>
            </a:r>
            <a:r>
              <a:rPr lang="en-US" i="1" dirty="0">
                <a:cs typeface="Times New Roman" pitchFamily="18" charset="0"/>
              </a:rPr>
              <a:t>relationships</a:t>
            </a:r>
            <a:r>
              <a:rPr lang="en-US" dirty="0">
                <a:cs typeface="Times New Roman" pitchFamily="18" charset="0"/>
              </a:rPr>
              <a:t> but they are not linear and therefore can not be determined with Pearson’s correlation coefficient.</a:t>
            </a:r>
          </a:p>
          <a:p>
            <a:endParaRPr lang="en-US" dirty="0"/>
          </a:p>
        </p:txBody>
      </p:sp>
      <p:pic>
        <p:nvPicPr>
          <p:cNvPr id="2052" name="Picture 4"/>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52600" y="5029201"/>
            <a:ext cx="7620000" cy="1231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Date Placeholder 8">
            <a:extLst>
              <a:ext uri="{FF2B5EF4-FFF2-40B4-BE49-F238E27FC236}">
                <a16:creationId xmlns:a16="http://schemas.microsoft.com/office/drawing/2014/main" id="{ED92D2C8-871F-4DCC-80EB-B5B1754F4DD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9E3B198-FD4D-4C7B-A0F1-04210316769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DCA23CD-AB53-42FB-8CDA-B194CA3BD818}"/>
              </a:ext>
            </a:extLst>
          </p:cNvPr>
          <p:cNvSpPr>
            <a:spLocks noGrp="1"/>
          </p:cNvSpPr>
          <p:nvPr>
            <p:ph type="sldNum" sz="quarter" idx="4"/>
          </p:nvPr>
        </p:nvSpPr>
        <p:spPr/>
        <p:txBody>
          <a:bodyPr/>
          <a:lstStyle/>
          <a:p>
            <a:fld id="{28B83BC3-069B-46AF-A4E6-C99928E1A4FA}" type="slidenum">
              <a:rPr lang="en-US" smtClean="0"/>
              <a:pPr/>
              <a:t>837</a:t>
            </a:fld>
            <a:endParaRPr lang="en-US" dirty="0"/>
          </a:p>
        </p:txBody>
      </p:sp>
    </p:spTree>
    <p:custDataLst>
      <p:tags r:id="rId1"/>
    </p:custDataLst>
    <p:extLst>
      <p:ext uri="{BB962C8B-B14F-4D97-AF65-F5344CB8AC3E}">
        <p14:creationId xmlns:p14="http://schemas.microsoft.com/office/powerpoint/2010/main" val="729755767"/>
      </p:ext>
    </p:extLst>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Causation</a:t>
            </a:r>
          </a:p>
        </p:txBody>
      </p:sp>
      <p:sp>
        <p:nvSpPr>
          <p:cNvPr id="3" name="Content Placeholder 2"/>
          <p:cNvSpPr>
            <a:spLocks noGrp="1"/>
          </p:cNvSpPr>
          <p:nvPr>
            <p:ph idx="1"/>
          </p:nvPr>
        </p:nvSpPr>
        <p:spPr/>
        <p:txBody>
          <a:bodyPr>
            <a:normAutofit/>
          </a:bodyPr>
          <a:lstStyle/>
          <a:p>
            <a:r>
              <a:rPr lang="en-US" dirty="0"/>
              <a:t>Correlation </a:t>
            </a:r>
            <a:r>
              <a:rPr lang="en-US" i="1" dirty="0"/>
              <a:t>does not </a:t>
            </a:r>
            <a:r>
              <a:rPr lang="en-US" dirty="0"/>
              <a:t>imply causation.</a:t>
            </a:r>
          </a:p>
          <a:p>
            <a:endParaRPr lang="en-US" dirty="0"/>
          </a:p>
          <a:p>
            <a:r>
              <a:rPr lang="en-US" dirty="0"/>
              <a:t>If variable A is highly correlated with variable B, it does not necessarily mean A causes B or vice versa. It is possible that an unknown third variable C is causing both A and B to change.</a:t>
            </a:r>
          </a:p>
          <a:p>
            <a:endParaRPr lang="en-US" dirty="0"/>
          </a:p>
          <a:p>
            <a:r>
              <a:rPr lang="en-US" dirty="0"/>
              <a:t>For example, if ice cream sales at the beach are highly correlated with the number of shark attacks, it does not imply that increased ice cream sales causes increased shark attacks. They are triggered by a third factor: summer. </a:t>
            </a:r>
          </a:p>
          <a:p>
            <a:endParaRPr lang="en-US" dirty="0"/>
          </a:p>
        </p:txBody>
      </p:sp>
      <p:sp>
        <p:nvSpPr>
          <p:cNvPr id="9" name="Date Placeholder 8">
            <a:extLst>
              <a:ext uri="{FF2B5EF4-FFF2-40B4-BE49-F238E27FC236}">
                <a16:creationId xmlns:a16="http://schemas.microsoft.com/office/drawing/2014/main" id="{91BD4F7B-D48F-4A3C-829A-00F8691C7CD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8FBEC07-64DB-43C3-9031-E69FD8ED425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0372239-E451-4A73-A4BC-5263CB893516}"/>
              </a:ext>
            </a:extLst>
          </p:cNvPr>
          <p:cNvSpPr>
            <a:spLocks noGrp="1"/>
          </p:cNvSpPr>
          <p:nvPr>
            <p:ph type="sldNum" sz="quarter" idx="4"/>
          </p:nvPr>
        </p:nvSpPr>
        <p:spPr/>
        <p:txBody>
          <a:bodyPr/>
          <a:lstStyle/>
          <a:p>
            <a:fld id="{28B83BC3-069B-46AF-A4E6-C99928E1A4FA}" type="slidenum">
              <a:rPr lang="en-US" smtClean="0"/>
              <a:pPr/>
              <a:t>838</a:t>
            </a:fld>
            <a:endParaRPr lang="en-US" dirty="0"/>
          </a:p>
        </p:txBody>
      </p:sp>
    </p:spTree>
    <p:custDataLst>
      <p:tags r:id="rId1"/>
    </p:custDataLst>
    <p:extLst>
      <p:ext uri="{BB962C8B-B14F-4D97-AF65-F5344CB8AC3E}">
        <p14:creationId xmlns:p14="http://schemas.microsoft.com/office/powerpoint/2010/main" val="1970050904"/>
      </p:ext>
    </p:extLst>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Correlation and Dependence</a:t>
            </a:r>
          </a:p>
        </p:txBody>
      </p:sp>
      <p:sp>
        <p:nvSpPr>
          <p:cNvPr id="3" name="Content Placeholder 2"/>
          <p:cNvSpPr>
            <a:spLocks noGrp="1"/>
          </p:cNvSpPr>
          <p:nvPr>
            <p:ph idx="1"/>
          </p:nvPr>
        </p:nvSpPr>
        <p:spPr/>
        <p:txBody>
          <a:bodyPr>
            <a:normAutofit/>
          </a:bodyPr>
          <a:lstStyle/>
          <a:p>
            <a:r>
              <a:rPr lang="en-US" dirty="0"/>
              <a:t>If two variables are independent, the correlation coefficient is zero.</a:t>
            </a:r>
          </a:p>
          <a:p>
            <a:endParaRPr lang="en-US" u="sng" dirty="0"/>
          </a:p>
          <a:p>
            <a:r>
              <a:rPr lang="en-US" dirty="0">
                <a:solidFill>
                  <a:srgbClr val="FF0000"/>
                </a:solidFill>
              </a:rPr>
              <a:t>WARNING! </a:t>
            </a:r>
            <a:r>
              <a:rPr lang="en-US" dirty="0"/>
              <a:t>If the correlation coefficient of two variables is zero, it does not imply they are independent.</a:t>
            </a:r>
          </a:p>
          <a:p>
            <a:endParaRPr lang="en-US" dirty="0"/>
          </a:p>
          <a:p>
            <a:r>
              <a:rPr lang="en-US" dirty="0"/>
              <a:t>The correlation coefficient only indicates the linear dependence between two variables. When variables are non-linearly related, they are not independent of each other but their correlation coefficient could be zero.</a:t>
            </a:r>
          </a:p>
        </p:txBody>
      </p:sp>
      <p:sp>
        <p:nvSpPr>
          <p:cNvPr id="9" name="Date Placeholder 8">
            <a:extLst>
              <a:ext uri="{FF2B5EF4-FFF2-40B4-BE49-F238E27FC236}">
                <a16:creationId xmlns:a16="http://schemas.microsoft.com/office/drawing/2014/main" id="{ED6B2389-B6DE-49ED-BA1C-5CF6A46E19A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9D5DE67-B616-48D2-ABE3-41E369E0375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75BB580-DB83-4DCA-83DE-169310E6F3F3}"/>
              </a:ext>
            </a:extLst>
          </p:cNvPr>
          <p:cNvSpPr>
            <a:spLocks noGrp="1"/>
          </p:cNvSpPr>
          <p:nvPr>
            <p:ph type="sldNum" sz="quarter" idx="4"/>
          </p:nvPr>
        </p:nvSpPr>
        <p:spPr/>
        <p:txBody>
          <a:bodyPr/>
          <a:lstStyle/>
          <a:p>
            <a:fld id="{28B83BC3-069B-46AF-A4E6-C99928E1A4FA}" type="slidenum">
              <a:rPr lang="en-US" smtClean="0"/>
              <a:pPr/>
              <a:t>839</a:t>
            </a:fld>
            <a:endParaRPr lang="en-US" dirty="0"/>
          </a:p>
        </p:txBody>
      </p:sp>
    </p:spTree>
    <p:custDataLst>
      <p:tags r:id="rId1"/>
    </p:custDataLst>
    <p:extLst>
      <p:ext uri="{BB962C8B-B14F-4D97-AF65-F5344CB8AC3E}">
        <p14:creationId xmlns:p14="http://schemas.microsoft.com/office/powerpoint/2010/main" val="33063660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lstStyle/>
          <a:p>
            <a:r>
              <a:rPr lang="en-US" dirty="0"/>
              <a:t>Define the question or focus </a:t>
            </a:r>
          </a:p>
          <a:p>
            <a:r>
              <a:rPr lang="en-US" dirty="0"/>
              <a:t>Record responses on note cards or sticky notes</a:t>
            </a:r>
          </a:p>
          <a:p>
            <a:r>
              <a:rPr lang="en-US" dirty="0"/>
              <a:t>Display all note cards or sticky notes on a wall if necessary.</a:t>
            </a:r>
          </a:p>
          <a:p>
            <a:endParaRPr lang="en-US"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83049" y="2514600"/>
            <a:ext cx="6638925" cy="374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660B4C97-0D94-4886-8DC6-08E4DA38D01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FA8A301-B81D-41BD-BAFC-15EC3032D53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FF09D46-16FD-4764-B3ED-97BE284E20AB}"/>
              </a:ext>
            </a:extLst>
          </p:cNvPr>
          <p:cNvSpPr>
            <a:spLocks noGrp="1"/>
          </p:cNvSpPr>
          <p:nvPr>
            <p:ph type="sldNum" sz="quarter" idx="4"/>
          </p:nvPr>
        </p:nvSpPr>
        <p:spPr/>
        <p:txBody>
          <a:bodyPr/>
          <a:lstStyle/>
          <a:p>
            <a:fld id="{28B83BC3-069B-46AF-A4E6-C99928E1A4FA}" type="slidenum">
              <a:rPr lang="en-US" smtClean="0"/>
              <a:pPr/>
              <a:t>84</a:t>
            </a:fld>
            <a:endParaRPr lang="en-US" dirty="0"/>
          </a:p>
        </p:txBody>
      </p:sp>
    </p:spTree>
    <p:custDataLst>
      <p:tags r:id="rId1"/>
    </p:custDataLst>
    <p:extLst>
      <p:ext uri="{BB962C8B-B14F-4D97-AF65-F5344CB8AC3E}">
        <p14:creationId xmlns:p14="http://schemas.microsoft.com/office/powerpoint/2010/main" val="619937880"/>
      </p:ext>
    </p:extLst>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Correlation Coefficient and X-Y Diagram</a:t>
            </a:r>
          </a:p>
        </p:txBody>
      </p:sp>
      <p:sp>
        <p:nvSpPr>
          <p:cNvPr id="3" name="Content Placeholder 2"/>
          <p:cNvSpPr>
            <a:spLocks noGrp="1"/>
          </p:cNvSpPr>
          <p:nvPr>
            <p:ph idx="1"/>
          </p:nvPr>
        </p:nvSpPr>
        <p:spPr/>
        <p:txBody>
          <a:bodyPr>
            <a:normAutofit/>
          </a:bodyPr>
          <a:lstStyle/>
          <a:p>
            <a:r>
              <a:rPr lang="en-US" dirty="0"/>
              <a:t>The correlation coefficient indicates the direction and strength of the linear dependence between two variables but it does not cover all the existing relationship patterns.</a:t>
            </a:r>
          </a:p>
          <a:p>
            <a:endParaRPr lang="en-US" dirty="0"/>
          </a:p>
          <a:p>
            <a:r>
              <a:rPr lang="en-US" dirty="0"/>
              <a:t>With the same correlation coefficient, two variables might have completely different dependence patterns.</a:t>
            </a:r>
          </a:p>
          <a:p>
            <a:endParaRPr lang="en-US" dirty="0"/>
          </a:p>
          <a:p>
            <a:r>
              <a:rPr lang="en-US" dirty="0"/>
              <a:t>A scatter plot or X-Y diagram can help to discover and understand additional characteristics of the relationship between variables.</a:t>
            </a:r>
          </a:p>
          <a:p>
            <a:endParaRPr lang="en-US" dirty="0"/>
          </a:p>
          <a:p>
            <a:r>
              <a:rPr lang="en-US" dirty="0"/>
              <a:t>Correlation coefficient is not a replacement for examining the scatter plot to study the variables’ relationship.</a:t>
            </a:r>
          </a:p>
          <a:p>
            <a:endParaRPr lang="en-US" dirty="0"/>
          </a:p>
        </p:txBody>
      </p:sp>
      <p:sp>
        <p:nvSpPr>
          <p:cNvPr id="9" name="Date Placeholder 8">
            <a:extLst>
              <a:ext uri="{FF2B5EF4-FFF2-40B4-BE49-F238E27FC236}">
                <a16:creationId xmlns:a16="http://schemas.microsoft.com/office/drawing/2014/main" id="{C6F769A0-052D-401E-BA7E-87456DA1F79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8CDF07E-541E-4656-816B-6A2A2E35385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FA451AE-C773-4E9D-98C4-599EB86DEEE5}"/>
              </a:ext>
            </a:extLst>
          </p:cNvPr>
          <p:cNvSpPr>
            <a:spLocks noGrp="1"/>
          </p:cNvSpPr>
          <p:nvPr>
            <p:ph type="sldNum" sz="quarter" idx="4"/>
          </p:nvPr>
        </p:nvSpPr>
        <p:spPr/>
        <p:txBody>
          <a:bodyPr/>
          <a:lstStyle/>
          <a:p>
            <a:fld id="{28B83BC3-069B-46AF-A4E6-C99928E1A4FA}" type="slidenum">
              <a:rPr lang="en-US" smtClean="0"/>
              <a:pPr/>
              <a:t>840</a:t>
            </a:fld>
            <a:endParaRPr lang="en-US" dirty="0"/>
          </a:p>
        </p:txBody>
      </p:sp>
    </p:spTree>
    <p:custDataLst>
      <p:tags r:id="rId1"/>
    </p:custDataLst>
    <p:extLst>
      <p:ext uri="{BB962C8B-B14F-4D97-AF65-F5344CB8AC3E}">
        <p14:creationId xmlns:p14="http://schemas.microsoft.com/office/powerpoint/2010/main" val="2640785019"/>
      </p:ext>
    </p:extLst>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The correlation coefficient could be high or low by chance (randomness). It may have been calculated based on two small samples that do not provide good inference on the correlation between two populations. </a:t>
            </a:r>
          </a:p>
          <a:p>
            <a:endParaRPr lang="en-US" dirty="0"/>
          </a:p>
          <a:p>
            <a:r>
              <a:rPr lang="en-US" dirty="0"/>
              <a:t>In order to test whether there is a statistically significant relationship between two variables, we need to run a hypothesis test to determine whether the correlation coefficient is statistically different from zero.</a:t>
            </a:r>
          </a:p>
          <a:p>
            <a:pPr lvl="1"/>
            <a:r>
              <a:rPr lang="en-US" dirty="0"/>
              <a:t>Hypothesis Test Statements</a:t>
            </a:r>
          </a:p>
          <a:p>
            <a:pPr lvl="2"/>
            <a:r>
              <a:rPr lang="en-US" dirty="0"/>
              <a:t>H</a:t>
            </a:r>
            <a:r>
              <a:rPr lang="en-US" baseline="-25000" dirty="0"/>
              <a:t>0</a:t>
            </a:r>
            <a:r>
              <a:rPr lang="en-US" dirty="0"/>
              <a:t>: r = 0: Null Hypothesis: There is </a:t>
            </a:r>
            <a:r>
              <a:rPr lang="en-US" i="1" dirty="0"/>
              <a:t>no</a:t>
            </a:r>
            <a:r>
              <a:rPr lang="en-US" dirty="0"/>
              <a:t> correlation.</a:t>
            </a:r>
          </a:p>
          <a:p>
            <a:pPr lvl="2"/>
            <a:r>
              <a:rPr lang="en-US" dirty="0"/>
              <a:t>H</a:t>
            </a:r>
            <a:r>
              <a:rPr lang="en-US" baseline="-25000" dirty="0"/>
              <a:t>1</a:t>
            </a:r>
            <a:r>
              <a:rPr lang="en-US" dirty="0"/>
              <a:t>: r ≠ 0: Alternate Hypothesis: There is a correlation.</a:t>
            </a:r>
          </a:p>
          <a:p>
            <a:pPr marL="114300" indent="0">
              <a:buNone/>
            </a:pPr>
            <a:endParaRPr lang="en-US" dirty="0"/>
          </a:p>
        </p:txBody>
      </p:sp>
      <p:sp>
        <p:nvSpPr>
          <p:cNvPr id="9" name="Date Placeholder 8">
            <a:extLst>
              <a:ext uri="{FF2B5EF4-FFF2-40B4-BE49-F238E27FC236}">
                <a16:creationId xmlns:a16="http://schemas.microsoft.com/office/drawing/2014/main" id="{DE5E55E8-C5AA-46B2-8BE8-7928FA7975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07DD542-5A60-4FC5-A5C4-41627841E24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B48687C-E8EE-4E03-8978-87A886F7CC9A}"/>
              </a:ext>
            </a:extLst>
          </p:cNvPr>
          <p:cNvSpPr>
            <a:spLocks noGrp="1"/>
          </p:cNvSpPr>
          <p:nvPr>
            <p:ph type="sldNum" sz="quarter" idx="4"/>
          </p:nvPr>
        </p:nvSpPr>
        <p:spPr/>
        <p:txBody>
          <a:bodyPr/>
          <a:lstStyle/>
          <a:p>
            <a:fld id="{28B83BC3-069B-46AF-A4E6-C99928E1A4FA}" type="slidenum">
              <a:rPr lang="en-US" smtClean="0"/>
              <a:pPr/>
              <a:t>841</a:t>
            </a:fld>
            <a:endParaRPr lang="en-US" dirty="0"/>
          </a:p>
        </p:txBody>
      </p:sp>
    </p:spTree>
    <p:custDataLst>
      <p:tags r:id="rId1"/>
    </p:custDataLst>
    <p:extLst>
      <p:ext uri="{BB962C8B-B14F-4D97-AF65-F5344CB8AC3E}">
        <p14:creationId xmlns:p14="http://schemas.microsoft.com/office/powerpoint/2010/main" val="1602675888"/>
      </p:ext>
    </p:extLst>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pPr>
              <a:spcBef>
                <a:spcPts val="0"/>
              </a:spcBef>
              <a:spcAft>
                <a:spcPts val="1200"/>
              </a:spcAft>
            </a:pPr>
            <a:r>
              <a:rPr lang="en-US" dirty="0"/>
              <a:t>Hypothesis tests will produce p-values as a result of the statistical significance test on r.</a:t>
            </a:r>
            <a:endParaRPr lang="en-US" dirty="0">
              <a:cs typeface="Times New Roman" pitchFamily="18" charset="0"/>
            </a:endParaRPr>
          </a:p>
          <a:p>
            <a:pPr lvl="1">
              <a:spcAft>
                <a:spcPts val="1200"/>
              </a:spcAft>
            </a:pPr>
            <a:r>
              <a:rPr lang="en-US" dirty="0">
                <a:cs typeface="Times New Roman" pitchFamily="18" charset="0"/>
              </a:rPr>
              <a:t>When the p-value for a test is low (less than 0.05), we can reject the null hypothesis and conclude that “r” is significant; there is a correlation.</a:t>
            </a:r>
          </a:p>
          <a:p>
            <a:pPr lvl="1">
              <a:spcAft>
                <a:spcPts val="1200"/>
              </a:spcAft>
            </a:pPr>
            <a:r>
              <a:rPr lang="en-US" dirty="0">
                <a:cs typeface="Times New Roman" pitchFamily="18" charset="0"/>
              </a:rPr>
              <a:t>When the p-value for a test is &gt; 0.05, then we fail to reject the null hypothesis; there is no correlation.</a:t>
            </a:r>
          </a:p>
          <a:p>
            <a:pPr>
              <a:spcAft>
                <a:spcPts val="1200"/>
              </a:spcAft>
            </a:pPr>
            <a:endParaRPr lang="en-US" dirty="0"/>
          </a:p>
          <a:p>
            <a:pPr>
              <a:spcAft>
                <a:spcPts val="1200"/>
              </a:spcAft>
            </a:pPr>
            <a:r>
              <a:rPr lang="en-US" dirty="0"/>
              <a:t>We can also use the t statistic to draw the same conclusions regarding our test for significance of the correlation coefficient.</a:t>
            </a:r>
            <a:endParaRPr lang="en-US" dirty="0">
              <a:cs typeface="Times New Roman" pitchFamily="18" charset="0"/>
            </a:endParaRPr>
          </a:p>
        </p:txBody>
      </p:sp>
      <p:sp>
        <p:nvSpPr>
          <p:cNvPr id="9" name="Date Placeholder 8">
            <a:extLst>
              <a:ext uri="{FF2B5EF4-FFF2-40B4-BE49-F238E27FC236}">
                <a16:creationId xmlns:a16="http://schemas.microsoft.com/office/drawing/2014/main" id="{54917BA1-9496-48D6-8D6E-A42A0BA80AF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C33CF53-ECEF-4A95-A4F2-CBFF98B11CD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D2EE33B-D445-4478-8861-7B796E7B3E2D}"/>
              </a:ext>
            </a:extLst>
          </p:cNvPr>
          <p:cNvSpPr>
            <a:spLocks noGrp="1"/>
          </p:cNvSpPr>
          <p:nvPr>
            <p:ph type="sldNum" sz="quarter" idx="4"/>
          </p:nvPr>
        </p:nvSpPr>
        <p:spPr/>
        <p:txBody>
          <a:bodyPr/>
          <a:lstStyle/>
          <a:p>
            <a:fld id="{28B83BC3-069B-46AF-A4E6-C99928E1A4FA}" type="slidenum">
              <a:rPr lang="en-US" smtClean="0"/>
              <a:pPr/>
              <a:t>842</a:t>
            </a:fld>
            <a:endParaRPr lang="en-US" dirty="0"/>
          </a:p>
        </p:txBody>
      </p:sp>
    </p:spTree>
    <p:custDataLst>
      <p:tags r:id="rId1"/>
    </p:custDataLst>
    <p:extLst>
      <p:ext uri="{BB962C8B-B14F-4D97-AF65-F5344CB8AC3E}">
        <p14:creationId xmlns:p14="http://schemas.microsoft.com/office/powerpoint/2010/main" val="4022405503"/>
      </p:ext>
    </p:extLst>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Statistical Significance of the Correlation Coefficient</a:t>
            </a:r>
          </a:p>
        </p:txBody>
      </p:sp>
      <p:sp>
        <p:nvSpPr>
          <p:cNvPr id="3" name="Content Placeholder 2"/>
          <p:cNvSpPr>
            <a:spLocks noGrp="1"/>
          </p:cNvSpPr>
          <p:nvPr>
            <p:ph idx="1"/>
          </p:nvPr>
        </p:nvSpPr>
        <p:spPr/>
        <p:txBody>
          <a:bodyPr>
            <a:normAutofit/>
          </a:bodyPr>
          <a:lstStyle/>
          <a:p>
            <a:r>
              <a:rPr lang="en-US" dirty="0"/>
              <a:t>Test Statistic: </a:t>
            </a:r>
          </a:p>
          <a:p>
            <a:endParaRPr lang="en-US" dirty="0"/>
          </a:p>
          <a:p>
            <a:endParaRPr lang="en-US" dirty="0"/>
          </a:p>
          <a:p>
            <a:r>
              <a:rPr lang="en-US" dirty="0"/>
              <a:t>Critical Statistic: t-value in t-table with (n – 2) degrees of freedom</a:t>
            </a:r>
          </a:p>
          <a:p>
            <a:endParaRPr lang="en-US" dirty="0"/>
          </a:p>
          <a:p>
            <a:r>
              <a:rPr lang="en-US" dirty="0"/>
              <a:t>If |t| ≤ t</a:t>
            </a:r>
            <a:r>
              <a:rPr lang="en-US" baseline="-25000" dirty="0"/>
              <a:t>critical</a:t>
            </a:r>
            <a:r>
              <a:rPr lang="en-US" dirty="0"/>
              <a:t>, we fail to reject the null. There is no statistically significant linear relationship between X and Y.</a:t>
            </a:r>
          </a:p>
          <a:p>
            <a:endParaRPr lang="en-US" dirty="0"/>
          </a:p>
          <a:p>
            <a:r>
              <a:rPr lang="en-US" dirty="0"/>
              <a:t>If |t| &gt; t</a:t>
            </a:r>
            <a:r>
              <a:rPr lang="en-US" baseline="-25000" dirty="0"/>
              <a:t>critical</a:t>
            </a:r>
            <a:r>
              <a:rPr lang="en-US" dirty="0"/>
              <a:t>, we reject the null. There is a statistically significant linear relationship between X and Y.</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612068249"/>
              </p:ext>
            </p:extLst>
          </p:nvPr>
        </p:nvGraphicFramePr>
        <p:xfrm>
          <a:off x="3048000" y="1143000"/>
          <a:ext cx="1306286" cy="1142999"/>
        </p:xfrm>
        <a:graphic>
          <a:graphicData uri="http://schemas.openxmlformats.org/presentationml/2006/ole">
            <mc:AlternateContent xmlns:mc="http://schemas.openxmlformats.org/markup-compatibility/2006">
              <mc:Choice xmlns:v="urn:schemas-microsoft-com:vml" Requires="v">
                <p:oleObj name="Equation" r:id="rId4" imgW="736600" imgH="647700" progId="Equation.3">
                  <p:embed/>
                </p:oleObj>
              </mc:Choice>
              <mc:Fallback>
                <p:oleObj name="Equation" r:id="rId4" imgW="736600" imgH="6477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1143000"/>
                        <a:ext cx="1306286" cy="1142999"/>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1A10375A-0663-4FAC-B5FF-2C1AA39004D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5457C0A-B4E7-4674-B074-1C83B6AAE39D}"/>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D162892-7B36-4B03-9A22-C916712165C4}"/>
              </a:ext>
            </a:extLst>
          </p:cNvPr>
          <p:cNvSpPr>
            <a:spLocks noGrp="1"/>
          </p:cNvSpPr>
          <p:nvPr>
            <p:ph type="sldNum" sz="quarter" idx="4"/>
          </p:nvPr>
        </p:nvSpPr>
        <p:spPr/>
        <p:txBody>
          <a:bodyPr/>
          <a:lstStyle/>
          <a:p>
            <a:fld id="{28B83BC3-069B-46AF-A4E6-C99928E1A4FA}" type="slidenum">
              <a:rPr lang="en-US" smtClean="0"/>
              <a:pPr/>
              <a:t>843</a:t>
            </a:fld>
            <a:endParaRPr lang="en-US" dirty="0"/>
          </a:p>
        </p:txBody>
      </p:sp>
    </p:spTree>
    <p:custDataLst>
      <p:tags r:id="rId1"/>
    </p:custDataLst>
    <p:extLst>
      <p:ext uri="{BB962C8B-B14F-4D97-AF65-F5344CB8AC3E}">
        <p14:creationId xmlns:p14="http://schemas.microsoft.com/office/powerpoint/2010/main" val="3336309389"/>
      </p:ext>
    </p:extLst>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noAutofit/>
          </a:bodyPr>
          <a:lstStyle/>
          <a:p>
            <a:r>
              <a:rPr lang="en-US" dirty="0"/>
              <a:t>Using Software to Calculate the Correlation Coefficient </a:t>
            </a:r>
          </a:p>
        </p:txBody>
      </p:sp>
      <p:sp>
        <p:nvSpPr>
          <p:cNvPr id="3" name="Content Placeholder 2"/>
          <p:cNvSpPr>
            <a:spLocks noGrp="1"/>
          </p:cNvSpPr>
          <p:nvPr>
            <p:ph idx="1"/>
          </p:nvPr>
        </p:nvSpPr>
        <p:spPr/>
        <p:txBody>
          <a:bodyPr>
            <a:normAutofit/>
          </a:bodyPr>
          <a:lstStyle/>
          <a:p>
            <a:r>
              <a:rPr lang="en-US" dirty="0"/>
              <a:t>We are interested in understanding whether there is linear dependence between a car’s MPG and its weight and if so, how they are related.</a:t>
            </a:r>
          </a:p>
          <a:p>
            <a:pPr marL="114300" indent="0">
              <a:buNone/>
            </a:pPr>
            <a:endParaRPr lang="en-US" dirty="0"/>
          </a:p>
          <a:p>
            <a:r>
              <a:rPr lang="en-US" dirty="0"/>
              <a:t>The MPG and weight data are stored in the “Correlation Coefficient” tab in “Sample Data.xlsx.” We will discuss three ways to get the results.</a:t>
            </a:r>
          </a:p>
        </p:txBody>
      </p:sp>
      <p:sp>
        <p:nvSpPr>
          <p:cNvPr id="9" name="Date Placeholder 8">
            <a:extLst>
              <a:ext uri="{FF2B5EF4-FFF2-40B4-BE49-F238E27FC236}">
                <a16:creationId xmlns:a16="http://schemas.microsoft.com/office/drawing/2014/main" id="{7964758C-4698-47E5-8289-FBB354B7712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02A1098-A654-46A9-8A3C-96ED86D8B4A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1C2BAEB-0291-420B-B4CE-D4782AAE6854}"/>
              </a:ext>
            </a:extLst>
          </p:cNvPr>
          <p:cNvSpPr>
            <a:spLocks noGrp="1"/>
          </p:cNvSpPr>
          <p:nvPr>
            <p:ph type="sldNum" sz="quarter" idx="4"/>
          </p:nvPr>
        </p:nvSpPr>
        <p:spPr/>
        <p:txBody>
          <a:bodyPr/>
          <a:lstStyle/>
          <a:p>
            <a:fld id="{28B83BC3-069B-46AF-A4E6-C99928E1A4FA}" type="slidenum">
              <a:rPr lang="en-US" smtClean="0"/>
              <a:pPr/>
              <a:t>844</a:t>
            </a:fld>
            <a:endParaRPr lang="en-US" dirty="0"/>
          </a:p>
        </p:txBody>
      </p:sp>
    </p:spTree>
    <p:custDataLst>
      <p:tags r:id="rId1"/>
    </p:custDataLst>
    <p:extLst>
      <p:ext uri="{BB962C8B-B14F-4D97-AF65-F5344CB8AC3E}">
        <p14:creationId xmlns:p14="http://schemas.microsoft.com/office/powerpoint/2010/main" val="4151985975"/>
      </p:ext>
    </p:extLst>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Excel to Calculate the Correlation Coefficient</a:t>
            </a:r>
          </a:p>
        </p:txBody>
      </p:sp>
      <p:sp>
        <p:nvSpPr>
          <p:cNvPr id="3" name="Content Placeholder 2"/>
          <p:cNvSpPr>
            <a:spLocks noGrp="1"/>
          </p:cNvSpPr>
          <p:nvPr>
            <p:ph idx="1"/>
          </p:nvPr>
        </p:nvSpPr>
        <p:spPr/>
        <p:txBody>
          <a:bodyPr>
            <a:normAutofit/>
          </a:bodyPr>
          <a:lstStyle/>
          <a:p>
            <a:r>
              <a:rPr lang="en-US" dirty="0"/>
              <a:t>The formula CORREL in Excel calculates the sample correlation coefficient of two data series.</a:t>
            </a:r>
          </a:p>
          <a:p>
            <a:r>
              <a:rPr lang="en-US" dirty="0"/>
              <a:t>The correlation coefficient between the two data series is -0.83, which indicates a strong negative linear relationship between MPG and weight.</a:t>
            </a:r>
          </a:p>
          <a:p>
            <a:endParaRPr lang="en-US" sz="2000" dirty="0"/>
          </a:p>
        </p:txBody>
      </p:sp>
      <p:pic>
        <p:nvPicPr>
          <p:cNvPr id="3076" name="Picture 4"/>
          <p:cNvPicPr>
            <a:picLocks noChangeAspect="1" noChangeArrowheads="1"/>
          </p:cNvPicPr>
          <p:nvPr/>
        </p:nvPicPr>
        <p:blipFill>
          <a:blip r:embed="rId4" cstate="print"/>
          <a:srcRect/>
          <a:stretch>
            <a:fillRect/>
          </a:stretch>
        </p:blipFill>
        <p:spPr bwMode="auto">
          <a:xfrm>
            <a:off x="3060700" y="2954312"/>
            <a:ext cx="5257800" cy="3540175"/>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9" name="Date Placeholder 8">
            <a:extLst>
              <a:ext uri="{FF2B5EF4-FFF2-40B4-BE49-F238E27FC236}">
                <a16:creationId xmlns:a16="http://schemas.microsoft.com/office/drawing/2014/main" id="{43C6FDD0-B48F-4D64-85F7-D303E9A365F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67E0AB-13AB-43D9-9028-B419C613D99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85F7A4C-CFBB-43CE-9C91-3F2AF237547F}"/>
              </a:ext>
            </a:extLst>
          </p:cNvPr>
          <p:cNvSpPr>
            <a:spLocks noGrp="1"/>
          </p:cNvSpPr>
          <p:nvPr>
            <p:ph type="sldNum" sz="quarter" idx="4"/>
          </p:nvPr>
        </p:nvSpPr>
        <p:spPr/>
        <p:txBody>
          <a:bodyPr/>
          <a:lstStyle/>
          <a:p>
            <a:fld id="{28B83BC3-069B-46AF-A4E6-C99928E1A4FA}" type="slidenum">
              <a:rPr lang="en-US" smtClean="0"/>
              <a:pPr/>
              <a:t>845</a:t>
            </a:fld>
            <a:endParaRPr lang="en-US" dirty="0"/>
          </a:p>
        </p:txBody>
      </p:sp>
    </p:spTree>
    <p:custDataLst>
      <p:tags r:id="rId1"/>
    </p:custDataLst>
    <p:extLst>
      <p:ext uri="{BB962C8B-B14F-4D97-AF65-F5344CB8AC3E}">
        <p14:creationId xmlns:p14="http://schemas.microsoft.com/office/powerpoint/2010/main" val="1225530972"/>
      </p:ext>
    </p:extLst>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sp>
        <p:nvSpPr>
          <p:cNvPr id="3" name="Content Placeholder 2"/>
          <p:cNvSpPr>
            <a:spLocks noGrp="1"/>
          </p:cNvSpPr>
          <p:nvPr>
            <p:ph idx="1"/>
          </p:nvPr>
        </p:nvSpPr>
        <p:spPr/>
        <p:txBody>
          <a:bodyPr>
            <a:noAutofit/>
          </a:bodyPr>
          <a:lstStyle/>
          <a:p>
            <a:r>
              <a:rPr lang="en-US" dirty="0"/>
              <a:t>Step 1: Stat → Basic Statistics → Correlation.</a:t>
            </a:r>
          </a:p>
          <a:p>
            <a:endParaRPr lang="en-US" dirty="0"/>
          </a:p>
          <a:p>
            <a:r>
              <a:rPr lang="en-US" dirty="0"/>
              <a:t>Step 2: Select the two variables of interest in the pop-up window “Correlation” and click “OK.”</a:t>
            </a:r>
          </a:p>
          <a:p>
            <a:endParaRPr lang="en-US" dirty="0"/>
          </a:p>
          <a:p>
            <a:r>
              <a:rPr lang="en-US" dirty="0"/>
              <a:t>The correlation coefficient result (-0.832) appears in the session window. The p-value (0.000) is lower than the alpha level (0.05), indicating the linear correlation is statistically significant.</a:t>
            </a:r>
            <a:endParaRPr lang="en-US" sz="2000" dirty="0"/>
          </a:p>
        </p:txBody>
      </p:sp>
      <p:sp>
        <p:nvSpPr>
          <p:cNvPr id="9" name="Date Placeholder 8">
            <a:extLst>
              <a:ext uri="{FF2B5EF4-FFF2-40B4-BE49-F238E27FC236}">
                <a16:creationId xmlns:a16="http://schemas.microsoft.com/office/drawing/2014/main" id="{FB7632B8-3B46-407E-B249-9BE66D1D07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524A369-EBCA-4962-BE5D-4925536973F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FCD3DED-D0A2-4019-B29C-296D5107D670}"/>
              </a:ext>
            </a:extLst>
          </p:cNvPr>
          <p:cNvSpPr>
            <a:spLocks noGrp="1"/>
          </p:cNvSpPr>
          <p:nvPr>
            <p:ph type="sldNum" sz="quarter" idx="4"/>
          </p:nvPr>
        </p:nvSpPr>
        <p:spPr/>
        <p:txBody>
          <a:bodyPr/>
          <a:lstStyle/>
          <a:p>
            <a:fld id="{28B83BC3-069B-46AF-A4E6-C99928E1A4FA}" type="slidenum">
              <a:rPr lang="en-US" smtClean="0"/>
              <a:pPr/>
              <a:t>846</a:t>
            </a:fld>
            <a:endParaRPr lang="en-US" dirty="0"/>
          </a:p>
        </p:txBody>
      </p:sp>
    </p:spTree>
    <p:custDataLst>
      <p:tags r:id="rId1"/>
    </p:custDataLst>
    <p:extLst>
      <p:ext uri="{BB962C8B-B14F-4D97-AF65-F5344CB8AC3E}">
        <p14:creationId xmlns:p14="http://schemas.microsoft.com/office/powerpoint/2010/main" val="3298769484"/>
      </p:ext>
    </p:extLst>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Calculate the Correlation Coefficient </a:t>
            </a:r>
          </a:p>
        </p:txBody>
      </p:sp>
      <p:pic>
        <p:nvPicPr>
          <p:cNvPr id="11" name="Correlation Coefficient MTB_1.6.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80190" y="2510392"/>
            <a:ext cx="5713111" cy="2743200"/>
          </a:xfrm>
          <a:prstGeom prst="rect">
            <a:avLst/>
          </a:prstGeom>
        </p:spPr>
      </p:pic>
      <p:pic>
        <p:nvPicPr>
          <p:cNvPr id="3" name="Picture 2"/>
          <p:cNvPicPr>
            <a:picLocks noChangeAspect="1"/>
          </p:cNvPicPr>
          <p:nvPr/>
        </p:nvPicPr>
        <p:blipFill>
          <a:blip r:embed="rId5"/>
          <a:stretch>
            <a:fillRect/>
          </a:stretch>
        </p:blipFill>
        <p:spPr>
          <a:xfrm>
            <a:off x="653797" y="1286985"/>
            <a:ext cx="4648200" cy="5190015"/>
          </a:xfrm>
          <a:prstGeom prst="rect">
            <a:avLst/>
          </a:prstGeom>
        </p:spPr>
      </p:pic>
      <p:sp>
        <p:nvSpPr>
          <p:cNvPr id="14" name="Right Arrow 12"/>
          <p:cNvSpPr/>
          <p:nvPr/>
        </p:nvSpPr>
        <p:spPr>
          <a:xfrm>
            <a:off x="5122319" y="372959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694A5B01-DC04-4617-93B4-D9A24DF9177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148249A-5EDA-4F94-8A44-E26496CCEC1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261DE26-5F62-4D25-A7D1-8CB905E196A4}"/>
              </a:ext>
            </a:extLst>
          </p:cNvPr>
          <p:cNvSpPr>
            <a:spLocks noGrp="1"/>
          </p:cNvSpPr>
          <p:nvPr>
            <p:ph type="sldNum" sz="quarter" idx="4"/>
          </p:nvPr>
        </p:nvSpPr>
        <p:spPr/>
        <p:txBody>
          <a:bodyPr/>
          <a:lstStyle/>
          <a:p>
            <a:fld id="{28B83BC3-069B-46AF-A4E6-C99928E1A4FA}" type="slidenum">
              <a:rPr lang="en-US" smtClean="0"/>
              <a:pPr/>
              <a:t>847</a:t>
            </a:fld>
            <a:endParaRPr lang="en-US" dirty="0"/>
          </a:p>
        </p:txBody>
      </p:sp>
    </p:spTree>
    <p:custDataLst>
      <p:tags r:id="rId1"/>
    </p:custDataLst>
    <p:extLst>
      <p:ext uri="{BB962C8B-B14F-4D97-AF65-F5344CB8AC3E}">
        <p14:creationId xmlns:p14="http://schemas.microsoft.com/office/powerpoint/2010/main" val="299486302"/>
      </p:ext>
    </p:extLst>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Results</a:t>
            </a:r>
          </a:p>
        </p:txBody>
      </p:sp>
      <p:sp>
        <p:nvSpPr>
          <p:cNvPr id="3" name="Content Placeholder 2"/>
          <p:cNvSpPr>
            <a:spLocks noGrp="1"/>
          </p:cNvSpPr>
          <p:nvPr>
            <p:ph idx="1"/>
          </p:nvPr>
        </p:nvSpPr>
        <p:spPr/>
        <p:txBody>
          <a:bodyPr>
            <a:normAutofit lnSpcReduction="10000"/>
          </a:bodyPr>
          <a:lstStyle/>
          <a:p>
            <a:pPr>
              <a:lnSpc>
                <a:spcPct val="90000"/>
              </a:lnSpc>
              <a:spcBef>
                <a:spcPts val="0"/>
              </a:spcBef>
              <a:spcAft>
                <a:spcPts val="1200"/>
              </a:spcAft>
            </a:pPr>
            <a:r>
              <a:rPr lang="en-US" dirty="0"/>
              <a:t>How do we interpret results and make decisions based Pearson’s correlation coefficient (r) and p-values?</a:t>
            </a:r>
          </a:p>
          <a:p>
            <a:pPr lvl="1">
              <a:lnSpc>
                <a:spcPct val="90000"/>
              </a:lnSpc>
              <a:spcBef>
                <a:spcPts val="0"/>
              </a:spcBef>
              <a:spcAft>
                <a:spcPts val="1200"/>
              </a:spcAft>
            </a:pPr>
            <a:r>
              <a:rPr lang="en-US" dirty="0"/>
              <a:t>Let us look at a few examples:</a:t>
            </a:r>
          </a:p>
          <a:p>
            <a:pPr lvl="2">
              <a:lnSpc>
                <a:spcPct val="90000"/>
              </a:lnSpc>
              <a:spcBef>
                <a:spcPts val="0"/>
              </a:spcBef>
              <a:spcAft>
                <a:spcPts val="1200"/>
              </a:spcAft>
            </a:pPr>
            <a:r>
              <a:rPr lang="en-US" dirty="0"/>
              <a:t>r = -0.832, p = 0.000 (previous example). The two variables are inversely related and the linear relationship is strong. Also, this conclusion is significant as supported by p-value of 0.00.</a:t>
            </a:r>
          </a:p>
          <a:p>
            <a:pPr lvl="2">
              <a:lnSpc>
                <a:spcPct val="90000"/>
              </a:lnSpc>
              <a:spcBef>
                <a:spcPts val="0"/>
              </a:spcBef>
              <a:spcAft>
                <a:spcPts val="1200"/>
              </a:spcAft>
            </a:pPr>
            <a:r>
              <a:rPr lang="en-US" dirty="0"/>
              <a:t>r = -0.832, p = 0.71. Based on r, you should conclude the linear relationship between the two variables is strong and inversely related. However, with a p-value of 0.71, you should then conclude that r is not significant and that your sample size may be too small to accurately characterize the relationship.</a:t>
            </a:r>
          </a:p>
          <a:p>
            <a:pPr lvl="2">
              <a:lnSpc>
                <a:spcPct val="90000"/>
              </a:lnSpc>
              <a:spcBef>
                <a:spcPts val="0"/>
              </a:spcBef>
              <a:spcAft>
                <a:spcPts val="1200"/>
              </a:spcAft>
            </a:pPr>
            <a:r>
              <a:rPr lang="en-US" dirty="0"/>
              <a:t>r = 0.5, p = 0.00. Moderately positive linear relationship, r is statistically significant.</a:t>
            </a:r>
          </a:p>
          <a:p>
            <a:pPr lvl="2">
              <a:lnSpc>
                <a:spcPct val="90000"/>
              </a:lnSpc>
              <a:spcBef>
                <a:spcPts val="0"/>
              </a:spcBef>
              <a:spcAft>
                <a:spcPts val="1200"/>
              </a:spcAft>
            </a:pPr>
            <a:r>
              <a:rPr lang="en-US" dirty="0"/>
              <a:t>r = 0.92, p = 0.61. Strong positive linear relationship but r is not statistically significant. Get more data.</a:t>
            </a:r>
          </a:p>
          <a:p>
            <a:pPr lvl="2">
              <a:lnSpc>
                <a:spcPct val="90000"/>
              </a:lnSpc>
              <a:spcBef>
                <a:spcPts val="0"/>
              </a:spcBef>
              <a:spcAft>
                <a:spcPts val="1200"/>
              </a:spcAft>
            </a:pPr>
            <a:r>
              <a:rPr lang="en-US" dirty="0"/>
              <a:t>r = 1.0, p = 0.00. The two variables have a perfect linear relationship and r is significant.</a:t>
            </a:r>
          </a:p>
          <a:p>
            <a:pPr lvl="2">
              <a:lnSpc>
                <a:spcPct val="90000"/>
              </a:lnSpc>
              <a:spcBef>
                <a:spcPts val="0"/>
              </a:spcBef>
              <a:spcAft>
                <a:spcPts val="1200"/>
              </a:spcAft>
            </a:pPr>
            <a:endParaRPr lang="en-US" dirty="0"/>
          </a:p>
          <a:p>
            <a:endParaRPr lang="en-US" dirty="0"/>
          </a:p>
        </p:txBody>
      </p:sp>
      <p:sp>
        <p:nvSpPr>
          <p:cNvPr id="9" name="Date Placeholder 8">
            <a:extLst>
              <a:ext uri="{FF2B5EF4-FFF2-40B4-BE49-F238E27FC236}">
                <a16:creationId xmlns:a16="http://schemas.microsoft.com/office/drawing/2014/main" id="{A62E4BF4-63E6-41D9-A114-A9FB9FA78D6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E518219-5ABE-4C6A-97D0-BAFB214FCA3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7DE2607-B298-462A-A3A7-AF8C24F25652}"/>
              </a:ext>
            </a:extLst>
          </p:cNvPr>
          <p:cNvSpPr>
            <a:spLocks noGrp="1"/>
          </p:cNvSpPr>
          <p:nvPr>
            <p:ph type="sldNum" sz="quarter" idx="4"/>
          </p:nvPr>
        </p:nvSpPr>
        <p:spPr/>
        <p:txBody>
          <a:bodyPr/>
          <a:lstStyle/>
          <a:p>
            <a:fld id="{28B83BC3-069B-46AF-A4E6-C99928E1A4FA}" type="slidenum">
              <a:rPr lang="en-US" smtClean="0"/>
              <a:pPr/>
              <a:t>848</a:t>
            </a:fld>
            <a:endParaRPr lang="en-US" dirty="0"/>
          </a:p>
        </p:txBody>
      </p:sp>
    </p:spTree>
    <p:custDataLst>
      <p:tags r:id="rId1"/>
    </p:custDataLst>
    <p:extLst>
      <p:ext uri="{BB962C8B-B14F-4D97-AF65-F5344CB8AC3E}">
        <p14:creationId xmlns:p14="http://schemas.microsoft.com/office/powerpoint/2010/main" val="3254697193"/>
      </p:ext>
    </p:extLst>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Correlation Coefficient Calculation</a:t>
            </a:r>
          </a:p>
        </p:txBody>
      </p:sp>
      <p:sp>
        <p:nvSpPr>
          <p:cNvPr id="3" name="Content Placeholder 2"/>
          <p:cNvSpPr>
            <a:spLocks noGrp="1"/>
          </p:cNvSpPr>
          <p:nvPr>
            <p:ph idx="1"/>
          </p:nvPr>
        </p:nvSpPr>
        <p:spPr/>
        <p:txBody>
          <a:bodyPr>
            <a:normAutofit/>
          </a:bodyPr>
          <a:lstStyle/>
          <a:p>
            <a:r>
              <a:rPr lang="en-US" dirty="0"/>
              <a:t>Population Correlation Coefficient (</a:t>
            </a:r>
            <a:r>
              <a:rPr lang="el-GR" dirty="0"/>
              <a:t>ρ</a:t>
            </a:r>
            <a:r>
              <a:rPr lang="en-US" dirty="0"/>
              <a:t>)</a:t>
            </a:r>
          </a:p>
          <a:p>
            <a:endParaRPr lang="en-US" dirty="0"/>
          </a:p>
          <a:p>
            <a:pPr>
              <a:buNone/>
            </a:pPr>
            <a:endParaRPr lang="en-US" dirty="0"/>
          </a:p>
          <a:p>
            <a:endParaRPr lang="en-US" dirty="0"/>
          </a:p>
          <a:p>
            <a:r>
              <a:rPr lang="en-US" dirty="0"/>
              <a:t>Sample Correlation Coefficient (r)</a:t>
            </a:r>
          </a:p>
          <a:p>
            <a:endParaRPr lang="en-US" dirty="0"/>
          </a:p>
          <a:p>
            <a:endParaRPr lang="en-US" dirty="0"/>
          </a:p>
          <a:p>
            <a:endParaRPr lang="en-US" dirty="0"/>
          </a:p>
          <a:p>
            <a:r>
              <a:rPr lang="en-US" dirty="0"/>
              <a:t>It is only defined when the standard deviations of both X and Y are non-zero and finite.</a:t>
            </a:r>
          </a:p>
          <a:p>
            <a:r>
              <a:rPr lang="en-US" dirty="0"/>
              <a:t>When covariance of X and Y is zero, the correlation coefficient is zero.</a:t>
            </a:r>
          </a:p>
        </p:txBody>
      </p:sp>
      <p:pic>
        <p:nvPicPr>
          <p:cNvPr id="1026" name="Picture 2"/>
          <p:cNvPicPr>
            <a:picLocks noChangeAspect="1" noChangeArrowheads="1"/>
          </p:cNvPicPr>
          <p:nvPr/>
        </p:nvPicPr>
        <p:blipFill>
          <a:blip r:embed="rId4" cstate="print"/>
          <a:srcRect/>
          <a:stretch>
            <a:fillRect/>
          </a:stretch>
        </p:blipFill>
        <p:spPr bwMode="auto">
          <a:xfrm>
            <a:off x="2362200" y="1860354"/>
            <a:ext cx="4343400" cy="730446"/>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2362200" y="3581400"/>
            <a:ext cx="3810000" cy="829385"/>
          </a:xfrm>
          <a:prstGeom prst="rect">
            <a:avLst/>
          </a:prstGeom>
          <a:noFill/>
          <a:ln w="9525">
            <a:noFill/>
            <a:miter lim="800000"/>
            <a:headEnd/>
            <a:tailEnd/>
          </a:ln>
        </p:spPr>
      </p:pic>
      <p:sp>
        <p:nvSpPr>
          <p:cNvPr id="9" name="Date Placeholder 8">
            <a:extLst>
              <a:ext uri="{FF2B5EF4-FFF2-40B4-BE49-F238E27FC236}">
                <a16:creationId xmlns:a16="http://schemas.microsoft.com/office/drawing/2014/main" id="{DB2E878D-961A-40F5-B6B7-36424154B03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7CCFF87-AE4C-4536-B5A7-11851B963DE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21727D-7588-4741-9827-864B49759C0E}"/>
              </a:ext>
            </a:extLst>
          </p:cNvPr>
          <p:cNvSpPr>
            <a:spLocks noGrp="1"/>
          </p:cNvSpPr>
          <p:nvPr>
            <p:ph type="sldNum" sz="quarter" idx="4"/>
          </p:nvPr>
        </p:nvSpPr>
        <p:spPr/>
        <p:txBody>
          <a:bodyPr/>
          <a:lstStyle/>
          <a:p>
            <a:fld id="{28B83BC3-069B-46AF-A4E6-C99928E1A4FA}" type="slidenum">
              <a:rPr lang="en-US" smtClean="0"/>
              <a:pPr/>
              <a:t>849</a:t>
            </a:fld>
            <a:endParaRPr lang="en-US" dirty="0"/>
          </a:p>
        </p:txBody>
      </p:sp>
    </p:spTree>
    <p:custDataLst>
      <p:tags r:id="rId1"/>
    </p:custDataLst>
    <p:extLst>
      <p:ext uri="{BB962C8B-B14F-4D97-AF65-F5344CB8AC3E}">
        <p14:creationId xmlns:p14="http://schemas.microsoft.com/office/powerpoint/2010/main" val="41645457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Look for and identify common themes within the responses. </a:t>
            </a:r>
          </a:p>
          <a:p>
            <a:pPr marL="114300" indent="0">
              <a:buNone/>
            </a:pPr>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91529" y="1981200"/>
            <a:ext cx="644999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ate Placeholder 6">
            <a:extLst>
              <a:ext uri="{FF2B5EF4-FFF2-40B4-BE49-F238E27FC236}">
                <a16:creationId xmlns:a16="http://schemas.microsoft.com/office/drawing/2014/main" id="{1B5F176C-73B0-4B07-8D3F-0A6720A12F7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268E928-5160-455C-95A6-E223E156BBB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BDE6644-63AB-4047-9762-52B271DF9913}"/>
              </a:ext>
            </a:extLst>
          </p:cNvPr>
          <p:cNvSpPr>
            <a:spLocks noGrp="1"/>
          </p:cNvSpPr>
          <p:nvPr>
            <p:ph type="sldNum" sz="quarter" idx="4"/>
          </p:nvPr>
        </p:nvSpPr>
        <p:spPr/>
        <p:txBody>
          <a:bodyPr/>
          <a:lstStyle/>
          <a:p>
            <a:fld id="{28B83BC3-069B-46AF-A4E6-C99928E1A4FA}" type="slidenum">
              <a:rPr lang="en-US" smtClean="0"/>
              <a:pPr/>
              <a:t>85</a:t>
            </a:fld>
            <a:endParaRPr lang="en-US" dirty="0"/>
          </a:p>
        </p:txBody>
      </p:sp>
    </p:spTree>
    <p:custDataLst>
      <p:tags r:id="rId1"/>
    </p:custDataLst>
    <p:extLst>
      <p:ext uri="{BB962C8B-B14F-4D97-AF65-F5344CB8AC3E}">
        <p14:creationId xmlns:p14="http://schemas.microsoft.com/office/powerpoint/2010/main" val="3143105989"/>
      </p:ext>
    </p:extLst>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4.1.2 X-Y Diagram</a:t>
            </a:r>
          </a:p>
        </p:txBody>
      </p:sp>
      <p:sp>
        <p:nvSpPr>
          <p:cNvPr id="8" name="Date Placeholder 7">
            <a:extLst>
              <a:ext uri="{FF2B5EF4-FFF2-40B4-BE49-F238E27FC236}">
                <a16:creationId xmlns:a16="http://schemas.microsoft.com/office/drawing/2014/main" id="{86990099-49B8-49ED-8C3A-D5352F98CD0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AB92DDA-E731-4B30-B96C-91F8A9B282A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06EE2307-CAF2-4375-9FC0-F9208E564992}"/>
              </a:ext>
            </a:extLst>
          </p:cNvPr>
          <p:cNvSpPr>
            <a:spLocks noGrp="1"/>
          </p:cNvSpPr>
          <p:nvPr>
            <p:ph type="sldNum" sz="quarter" idx="4"/>
          </p:nvPr>
        </p:nvSpPr>
        <p:spPr/>
        <p:txBody>
          <a:bodyPr/>
          <a:lstStyle/>
          <a:p>
            <a:fld id="{28B83BC3-069B-46AF-A4E6-C99928E1A4FA}" type="slidenum">
              <a:rPr lang="en-US" smtClean="0"/>
              <a:pPr/>
              <a:t>850</a:t>
            </a:fld>
            <a:endParaRPr lang="en-US" dirty="0"/>
          </a:p>
        </p:txBody>
      </p:sp>
    </p:spTree>
    <p:custDataLst>
      <p:tags r:id="rId1"/>
    </p:custDataLst>
    <p:extLst>
      <p:ext uri="{BB962C8B-B14F-4D97-AF65-F5344CB8AC3E}">
        <p14:creationId xmlns:p14="http://schemas.microsoft.com/office/powerpoint/2010/main" val="2066966805"/>
      </p:ext>
    </p:extLst>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X-Y Diagram?</a:t>
            </a:r>
          </a:p>
        </p:txBody>
      </p:sp>
      <p:sp>
        <p:nvSpPr>
          <p:cNvPr id="3" name="Content Placeholder 2"/>
          <p:cNvSpPr>
            <a:spLocks noGrp="1"/>
          </p:cNvSpPr>
          <p:nvPr>
            <p:ph idx="1"/>
          </p:nvPr>
        </p:nvSpPr>
        <p:spPr/>
        <p:txBody>
          <a:bodyPr>
            <a:normAutofit/>
          </a:bodyPr>
          <a:lstStyle/>
          <a:p>
            <a:r>
              <a:rPr lang="en-US" dirty="0"/>
              <a:t>An </a:t>
            </a:r>
            <a:r>
              <a:rPr lang="en-US" b="1" dirty="0"/>
              <a:t>X-Y diagram </a:t>
            </a:r>
            <a:r>
              <a:rPr lang="en-US" dirty="0"/>
              <a:t>is a scatter plot depicting the relationship between two variables (i.e., X and Y).</a:t>
            </a:r>
          </a:p>
          <a:p>
            <a:endParaRPr lang="en-US" dirty="0"/>
          </a:p>
          <a:p>
            <a:r>
              <a:rPr lang="en-US" dirty="0"/>
              <a:t>Each point on the X-Y diagram represents a pair of X and Y values, with X plotted on the horizontal axis and Y plotted on the vertical axis.</a:t>
            </a:r>
          </a:p>
          <a:p>
            <a:endParaRPr lang="en-US" dirty="0"/>
          </a:p>
          <a:p>
            <a:r>
              <a:rPr lang="en-US" dirty="0"/>
              <a:t>With an X-Y diagram, you can qualitatively assess both the strength and direction of the relationship between X and Y.</a:t>
            </a:r>
          </a:p>
          <a:p>
            <a:endParaRPr lang="en-US" dirty="0"/>
          </a:p>
          <a:p>
            <a:r>
              <a:rPr lang="en-US" dirty="0"/>
              <a:t>To quantitatively measure the relationship between X and Y, you may need to calculate the correlation coefficient.</a:t>
            </a:r>
          </a:p>
          <a:p>
            <a:pPr>
              <a:buNone/>
            </a:pPr>
            <a:endParaRPr lang="en-US" dirty="0"/>
          </a:p>
          <a:p>
            <a:endParaRPr lang="en-US" dirty="0"/>
          </a:p>
          <a:p>
            <a:endParaRPr lang="en-US" dirty="0"/>
          </a:p>
        </p:txBody>
      </p:sp>
      <p:sp>
        <p:nvSpPr>
          <p:cNvPr id="9" name="Date Placeholder 8">
            <a:extLst>
              <a:ext uri="{FF2B5EF4-FFF2-40B4-BE49-F238E27FC236}">
                <a16:creationId xmlns:a16="http://schemas.microsoft.com/office/drawing/2014/main" id="{76CFF26B-C6DF-458D-85F9-823FC4872F8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043F0D-AA66-478E-ABB4-512AFD1808A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8B26586-565E-4672-95B6-30C0025251E6}"/>
              </a:ext>
            </a:extLst>
          </p:cNvPr>
          <p:cNvSpPr>
            <a:spLocks noGrp="1"/>
          </p:cNvSpPr>
          <p:nvPr>
            <p:ph type="sldNum" sz="quarter" idx="4"/>
          </p:nvPr>
        </p:nvSpPr>
        <p:spPr/>
        <p:txBody>
          <a:bodyPr/>
          <a:lstStyle/>
          <a:p>
            <a:fld id="{28B83BC3-069B-46AF-A4E6-C99928E1A4FA}" type="slidenum">
              <a:rPr lang="en-US" smtClean="0"/>
              <a:pPr/>
              <a:t>851</a:t>
            </a:fld>
            <a:endParaRPr lang="en-US" dirty="0"/>
          </a:p>
        </p:txBody>
      </p:sp>
    </p:spTree>
    <p:custDataLst>
      <p:tags r:id="rId1"/>
    </p:custDataLst>
    <p:extLst>
      <p:ext uri="{BB962C8B-B14F-4D97-AF65-F5344CB8AC3E}">
        <p14:creationId xmlns:p14="http://schemas.microsoft.com/office/powerpoint/2010/main" val="61806955"/>
      </p:ext>
    </p:extLst>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1: Perfect Linear Correlation</a:t>
            </a:r>
          </a:p>
        </p:txBody>
      </p:sp>
      <p:sp>
        <p:nvSpPr>
          <p:cNvPr id="4" name="Content Placeholder 3"/>
          <p:cNvSpPr>
            <a:spLocks noGrp="1"/>
          </p:cNvSpPr>
          <p:nvPr>
            <p:ph idx="1"/>
          </p:nvPr>
        </p:nvSpPr>
        <p:spPr/>
        <p:txBody>
          <a:bodyPr/>
          <a:lstStyle/>
          <a:p>
            <a:r>
              <a:rPr lang="en-US" dirty="0"/>
              <a:t>In the chart below, there are 10 data points depicted (10 pairs of X and Y values), and they were created using the equation Y = 2X. </a:t>
            </a:r>
          </a:p>
          <a:p>
            <a:r>
              <a:rPr lang="en-US" dirty="0"/>
              <a:t>As a result, all the data points fall onto the straight line of Y = 2X.</a:t>
            </a:r>
          </a:p>
          <a:p>
            <a:r>
              <a:rPr lang="en-US" dirty="0"/>
              <a:t>The chart demonstrates a perfect positive linear correlation between X and Y since the relationship between X and Y can be perfectly described by a linear equation in a format of Y = a × X + b where a ≠ 0.</a:t>
            </a:r>
          </a:p>
          <a:p>
            <a:endParaRPr lang="en-US" dirty="0"/>
          </a:p>
        </p:txBody>
      </p:sp>
      <p:pic>
        <p:nvPicPr>
          <p:cNvPr id="2052" name="Picture 4"/>
          <p:cNvPicPr>
            <a:picLocks noChangeAspect="1" noChangeArrowheads="1"/>
          </p:cNvPicPr>
          <p:nvPr/>
        </p:nvPicPr>
        <p:blipFill>
          <a:blip r:embed="rId4" cstate="print"/>
          <a:srcRect/>
          <a:stretch>
            <a:fillRect/>
          </a:stretch>
        </p:blipFill>
        <p:spPr bwMode="auto">
          <a:xfrm>
            <a:off x="7467600" y="3657600"/>
            <a:ext cx="1579790" cy="2743200"/>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cstate="print"/>
          <a:srcRect/>
          <a:stretch>
            <a:fillRect/>
          </a:stretch>
        </p:blipFill>
        <p:spPr bwMode="auto">
          <a:xfrm>
            <a:off x="2209801" y="36290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F01A196A-8507-44CA-A840-CF117DD92C4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5A7E9C6-0E88-4EF4-A4A1-84426BA3A13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058432-BDC5-42CA-9F63-0AF9E797AB12}"/>
              </a:ext>
            </a:extLst>
          </p:cNvPr>
          <p:cNvSpPr>
            <a:spLocks noGrp="1"/>
          </p:cNvSpPr>
          <p:nvPr>
            <p:ph type="sldNum" sz="quarter" idx="4"/>
          </p:nvPr>
        </p:nvSpPr>
        <p:spPr/>
        <p:txBody>
          <a:bodyPr/>
          <a:lstStyle/>
          <a:p>
            <a:fld id="{28B83BC3-069B-46AF-A4E6-C99928E1A4FA}" type="slidenum">
              <a:rPr lang="en-US" smtClean="0"/>
              <a:pPr/>
              <a:t>852</a:t>
            </a:fld>
            <a:endParaRPr lang="en-US" dirty="0"/>
          </a:p>
        </p:txBody>
      </p:sp>
    </p:spTree>
    <p:custDataLst>
      <p:tags r:id="rId1"/>
    </p:custDataLst>
    <p:extLst>
      <p:ext uri="{BB962C8B-B14F-4D97-AF65-F5344CB8AC3E}">
        <p14:creationId xmlns:p14="http://schemas.microsoft.com/office/powerpoint/2010/main" val="1209093697"/>
      </p:ext>
    </p:extLst>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2: Strong Linear Correlation</a:t>
            </a:r>
          </a:p>
        </p:txBody>
      </p:sp>
      <p:sp>
        <p:nvSpPr>
          <p:cNvPr id="4" name="Content Placeholder 3"/>
          <p:cNvSpPr>
            <a:spLocks noGrp="1"/>
          </p:cNvSpPr>
          <p:nvPr>
            <p:ph idx="1"/>
          </p:nvPr>
        </p:nvSpPr>
        <p:spPr/>
        <p:txBody>
          <a:bodyPr/>
          <a:lstStyle/>
          <a:p>
            <a:r>
              <a:rPr lang="en-US" dirty="0"/>
              <a:t>In this chart, the data points scatter closely around a straight line. </a:t>
            </a:r>
          </a:p>
          <a:p>
            <a:r>
              <a:rPr lang="en-US" dirty="0"/>
              <a:t>When X increases, Y increases accordingly. </a:t>
            </a:r>
          </a:p>
          <a:p>
            <a:r>
              <a:rPr lang="en-US" dirty="0"/>
              <a:t>This chart demonstrates a strong positive linear correlation between X and Y. </a:t>
            </a:r>
          </a:p>
          <a:p>
            <a:r>
              <a:rPr lang="en-US" dirty="0"/>
              <a:t>The straight line is the trend line showing how Y’s trend goes with changes in X.</a:t>
            </a:r>
          </a:p>
          <a:p>
            <a:endParaRPr lang="en-US" dirty="0"/>
          </a:p>
        </p:txBody>
      </p:sp>
      <p:pic>
        <p:nvPicPr>
          <p:cNvPr id="3075" name="Picture 3"/>
          <p:cNvPicPr>
            <a:picLocks noChangeAspect="1" noChangeArrowheads="1"/>
          </p:cNvPicPr>
          <p:nvPr/>
        </p:nvPicPr>
        <p:blipFill>
          <a:blip r:embed="rId4" cstate="print"/>
          <a:srcRect/>
          <a:stretch>
            <a:fillRect/>
          </a:stretch>
        </p:blipFill>
        <p:spPr bwMode="auto">
          <a:xfrm>
            <a:off x="6756527" y="3705225"/>
            <a:ext cx="1600200" cy="2778642"/>
          </a:xfrm>
          <a:prstGeom prst="rect">
            <a:avLst/>
          </a:prstGeom>
          <a:noFill/>
          <a:ln w="9525">
            <a:noFill/>
            <a:miter lim="800000"/>
            <a:headEnd/>
            <a:tailEnd/>
          </a:ln>
          <a:effectLst/>
        </p:spPr>
      </p:pic>
      <p:pic>
        <p:nvPicPr>
          <p:cNvPr id="3076" name="Picture 4"/>
          <p:cNvPicPr>
            <a:picLocks noChangeAspect="1" noChangeArrowheads="1"/>
          </p:cNvPicPr>
          <p:nvPr/>
        </p:nvPicPr>
        <p:blipFill>
          <a:blip r:embed="rId5" cstate="print"/>
          <a:srcRect/>
          <a:stretch>
            <a:fillRect/>
          </a:stretch>
        </p:blipFill>
        <p:spPr bwMode="auto">
          <a:xfrm>
            <a:off x="1828800" y="3705225"/>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07271752-044B-47E0-8878-91CC4CC6CBA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D188A65-FDEC-4AA3-B13E-8DDD7CE48F0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2644F9D-9667-43B6-9137-1CC548FB4C52}"/>
              </a:ext>
            </a:extLst>
          </p:cNvPr>
          <p:cNvSpPr>
            <a:spLocks noGrp="1"/>
          </p:cNvSpPr>
          <p:nvPr>
            <p:ph type="sldNum" sz="quarter" idx="4"/>
          </p:nvPr>
        </p:nvSpPr>
        <p:spPr/>
        <p:txBody>
          <a:bodyPr/>
          <a:lstStyle/>
          <a:p>
            <a:fld id="{28B83BC3-069B-46AF-A4E6-C99928E1A4FA}" type="slidenum">
              <a:rPr lang="en-US" smtClean="0"/>
              <a:pPr/>
              <a:t>853</a:t>
            </a:fld>
            <a:endParaRPr lang="en-US" dirty="0"/>
          </a:p>
        </p:txBody>
      </p:sp>
    </p:spTree>
    <p:custDataLst>
      <p:tags r:id="rId1"/>
    </p:custDataLst>
    <p:extLst>
      <p:ext uri="{BB962C8B-B14F-4D97-AF65-F5344CB8AC3E}">
        <p14:creationId xmlns:p14="http://schemas.microsoft.com/office/powerpoint/2010/main" val="2814293933"/>
      </p:ext>
    </p:extLst>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3: Weak Linear Correlation</a:t>
            </a:r>
          </a:p>
        </p:txBody>
      </p:sp>
      <p:sp>
        <p:nvSpPr>
          <p:cNvPr id="3" name="Content Placeholder 2"/>
          <p:cNvSpPr>
            <a:spLocks noGrp="1"/>
          </p:cNvSpPr>
          <p:nvPr>
            <p:ph idx="1"/>
          </p:nvPr>
        </p:nvSpPr>
        <p:spPr/>
        <p:txBody>
          <a:bodyPr/>
          <a:lstStyle/>
          <a:p>
            <a:r>
              <a:rPr lang="en-US" dirty="0"/>
              <a:t>In this chart, the data points scatter remotely around a straight line. </a:t>
            </a:r>
          </a:p>
          <a:p>
            <a:r>
              <a:rPr lang="en-US" dirty="0"/>
              <a:t>When X increases, Y increases accordingly. </a:t>
            </a:r>
          </a:p>
          <a:p>
            <a:r>
              <a:rPr lang="en-US" dirty="0"/>
              <a:t>This chart demonstrates a weak positive linear correlation between X and Y since the distance between the data points and the trend line is relatively far on average.</a:t>
            </a:r>
          </a:p>
          <a:p>
            <a:endParaRPr lang="en-US" dirty="0"/>
          </a:p>
        </p:txBody>
      </p:sp>
      <p:pic>
        <p:nvPicPr>
          <p:cNvPr id="4098" name="Picture 2"/>
          <p:cNvPicPr>
            <a:picLocks noChangeAspect="1" noChangeArrowheads="1"/>
          </p:cNvPicPr>
          <p:nvPr/>
        </p:nvPicPr>
        <p:blipFill>
          <a:blip r:embed="rId4" cstate="print"/>
          <a:srcRect/>
          <a:stretch>
            <a:fillRect/>
          </a:stretch>
        </p:blipFill>
        <p:spPr bwMode="auto">
          <a:xfrm>
            <a:off x="6858000" y="3635188"/>
            <a:ext cx="1492023" cy="2771775"/>
          </a:xfrm>
          <a:prstGeom prst="rect">
            <a:avLst/>
          </a:prstGeom>
          <a:noFill/>
          <a:ln w="9525">
            <a:noFill/>
            <a:miter lim="800000"/>
            <a:headEnd/>
            <a:tailEnd/>
          </a:ln>
          <a:effectLst/>
        </p:spPr>
      </p:pic>
      <p:pic>
        <p:nvPicPr>
          <p:cNvPr id="4099" name="Picture 3"/>
          <p:cNvPicPr>
            <a:picLocks noChangeAspect="1" noChangeArrowheads="1"/>
          </p:cNvPicPr>
          <p:nvPr/>
        </p:nvPicPr>
        <p:blipFill>
          <a:blip r:embed="rId5" cstate="print"/>
          <a:srcRect/>
          <a:stretch>
            <a:fillRect/>
          </a:stretch>
        </p:blipFill>
        <p:spPr bwMode="auto">
          <a:xfrm>
            <a:off x="1913055" y="3635188"/>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DD12B129-574E-48CE-BB6A-42685D35CF9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BD507E3-61D3-468A-83A9-4B3D87852B0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3E7982F-BC66-499E-B1C7-81D29F8B2098}"/>
              </a:ext>
            </a:extLst>
          </p:cNvPr>
          <p:cNvSpPr>
            <a:spLocks noGrp="1"/>
          </p:cNvSpPr>
          <p:nvPr>
            <p:ph type="sldNum" sz="quarter" idx="4"/>
          </p:nvPr>
        </p:nvSpPr>
        <p:spPr/>
        <p:txBody>
          <a:bodyPr/>
          <a:lstStyle/>
          <a:p>
            <a:fld id="{28B83BC3-069B-46AF-A4E6-C99928E1A4FA}" type="slidenum">
              <a:rPr lang="en-US" smtClean="0"/>
              <a:pPr/>
              <a:t>854</a:t>
            </a:fld>
            <a:endParaRPr lang="en-US" dirty="0"/>
          </a:p>
        </p:txBody>
      </p:sp>
    </p:spTree>
    <p:custDataLst>
      <p:tags r:id="rId1"/>
    </p:custDataLst>
    <p:extLst>
      <p:ext uri="{BB962C8B-B14F-4D97-AF65-F5344CB8AC3E}">
        <p14:creationId xmlns:p14="http://schemas.microsoft.com/office/powerpoint/2010/main" val="3268059428"/>
      </p:ext>
    </p:extLst>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4: Non-Linear Correlation</a:t>
            </a:r>
          </a:p>
        </p:txBody>
      </p:sp>
      <p:sp>
        <p:nvSpPr>
          <p:cNvPr id="3" name="Content Placeholder 2"/>
          <p:cNvSpPr>
            <a:spLocks noGrp="1"/>
          </p:cNvSpPr>
          <p:nvPr>
            <p:ph idx="1"/>
          </p:nvPr>
        </p:nvSpPr>
        <p:spPr/>
        <p:txBody>
          <a:bodyPr/>
          <a:lstStyle/>
          <a:p>
            <a:r>
              <a:rPr lang="en-US" dirty="0"/>
              <a:t>The X-Y diagram also helps to identify any nonlinear relationship between X and Y.</a:t>
            </a:r>
          </a:p>
          <a:p>
            <a:endParaRPr lang="en-US" dirty="0"/>
          </a:p>
        </p:txBody>
      </p:sp>
      <p:pic>
        <p:nvPicPr>
          <p:cNvPr id="6146" name="Picture 2"/>
          <p:cNvPicPr>
            <a:picLocks noChangeAspect="1" noChangeArrowheads="1"/>
          </p:cNvPicPr>
          <p:nvPr/>
        </p:nvPicPr>
        <p:blipFill>
          <a:blip r:embed="rId4" cstate="print"/>
          <a:srcRect/>
          <a:stretch>
            <a:fillRect/>
          </a:stretch>
        </p:blipFill>
        <p:spPr bwMode="auto">
          <a:xfrm>
            <a:off x="7239000" y="2063555"/>
            <a:ext cx="1228725" cy="2203647"/>
          </a:xfrm>
          <a:prstGeom prst="rect">
            <a:avLst/>
          </a:prstGeom>
          <a:noFill/>
          <a:ln w="9525">
            <a:noFill/>
            <a:miter lim="800000"/>
            <a:headEnd/>
            <a:tailEnd/>
          </a:ln>
          <a:effectLst/>
        </p:spPr>
      </p:pic>
      <p:pic>
        <p:nvPicPr>
          <p:cNvPr id="6147" name="Picture 3"/>
          <p:cNvPicPr>
            <a:picLocks noChangeAspect="1" noChangeArrowheads="1"/>
          </p:cNvPicPr>
          <p:nvPr/>
        </p:nvPicPr>
        <p:blipFill>
          <a:blip r:embed="rId5" cstate="print"/>
          <a:srcRect/>
          <a:stretch>
            <a:fillRect/>
          </a:stretch>
        </p:blipFill>
        <p:spPr bwMode="auto">
          <a:xfrm>
            <a:off x="3429000" y="2054590"/>
            <a:ext cx="3657600" cy="2203647"/>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149" name="Picture 5"/>
          <p:cNvPicPr>
            <a:picLocks noChangeAspect="1" noChangeArrowheads="1"/>
          </p:cNvPicPr>
          <p:nvPr/>
        </p:nvPicPr>
        <p:blipFill>
          <a:blip r:embed="rId6" cstate="print"/>
          <a:srcRect/>
          <a:stretch>
            <a:fillRect/>
          </a:stretch>
        </p:blipFill>
        <p:spPr bwMode="auto">
          <a:xfrm>
            <a:off x="7226814" y="4419601"/>
            <a:ext cx="1228725" cy="2209801"/>
          </a:xfrm>
          <a:prstGeom prst="rect">
            <a:avLst/>
          </a:prstGeom>
          <a:noFill/>
          <a:ln w="9525">
            <a:noFill/>
            <a:miter lim="800000"/>
            <a:headEnd/>
            <a:tailEnd/>
          </a:ln>
          <a:effectLst/>
        </p:spPr>
      </p:pic>
      <p:pic>
        <p:nvPicPr>
          <p:cNvPr id="6150" name="Picture 6"/>
          <p:cNvPicPr>
            <a:picLocks noChangeAspect="1" noChangeArrowheads="1"/>
          </p:cNvPicPr>
          <p:nvPr/>
        </p:nvPicPr>
        <p:blipFill>
          <a:blip r:embed="rId7" cstate="print"/>
          <a:srcRect/>
          <a:stretch>
            <a:fillRect/>
          </a:stretch>
        </p:blipFill>
        <p:spPr bwMode="auto">
          <a:xfrm>
            <a:off x="3416813" y="4419600"/>
            <a:ext cx="3657695" cy="2203704"/>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58949DDC-CF94-4919-AB23-A36C08C870D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E68F55C-8ADD-4FBA-89E8-AFC503DBF49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26409E-5AA1-4BDD-A291-B9139E061040}"/>
              </a:ext>
            </a:extLst>
          </p:cNvPr>
          <p:cNvSpPr>
            <a:spLocks noGrp="1"/>
          </p:cNvSpPr>
          <p:nvPr>
            <p:ph type="sldNum" sz="quarter" idx="4"/>
          </p:nvPr>
        </p:nvSpPr>
        <p:spPr/>
        <p:txBody>
          <a:bodyPr/>
          <a:lstStyle/>
          <a:p>
            <a:fld id="{28B83BC3-069B-46AF-A4E6-C99928E1A4FA}" type="slidenum">
              <a:rPr lang="en-US" smtClean="0"/>
              <a:pPr/>
              <a:t>855</a:t>
            </a:fld>
            <a:endParaRPr lang="en-US" dirty="0"/>
          </a:p>
        </p:txBody>
      </p:sp>
    </p:spTree>
    <p:custDataLst>
      <p:tags r:id="rId1"/>
    </p:custDataLst>
    <p:extLst>
      <p:ext uri="{BB962C8B-B14F-4D97-AF65-F5344CB8AC3E}">
        <p14:creationId xmlns:p14="http://schemas.microsoft.com/office/powerpoint/2010/main" val="3841760334"/>
      </p:ext>
    </p:extLst>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5: Uncorrelated</a:t>
            </a:r>
          </a:p>
        </p:txBody>
      </p:sp>
      <p:sp>
        <p:nvSpPr>
          <p:cNvPr id="3" name="Content Placeholder 2"/>
          <p:cNvSpPr>
            <a:spLocks noGrp="1"/>
          </p:cNvSpPr>
          <p:nvPr>
            <p:ph idx="1"/>
          </p:nvPr>
        </p:nvSpPr>
        <p:spPr/>
        <p:txBody>
          <a:bodyPr/>
          <a:lstStyle/>
          <a:p>
            <a:r>
              <a:rPr lang="en-US" dirty="0"/>
              <a:t>In this chart, the Y value of each data point is a constant regardless of what the X value is.</a:t>
            </a:r>
          </a:p>
          <a:p>
            <a:r>
              <a:rPr lang="en-US" dirty="0"/>
              <a:t>Changes in X do not show any relative impact on Y. As a result, there is no correlation between X and Y.</a:t>
            </a:r>
          </a:p>
          <a:p>
            <a:endParaRPr lang="en-US" dirty="0"/>
          </a:p>
        </p:txBody>
      </p:sp>
      <p:pic>
        <p:nvPicPr>
          <p:cNvPr id="5122" name="Picture 2"/>
          <p:cNvPicPr>
            <a:picLocks noChangeAspect="1" noChangeArrowheads="1"/>
          </p:cNvPicPr>
          <p:nvPr/>
        </p:nvPicPr>
        <p:blipFill>
          <a:blip r:embed="rId4" cstate="print"/>
          <a:srcRect/>
          <a:stretch>
            <a:fillRect/>
          </a:stretch>
        </p:blipFill>
        <p:spPr bwMode="auto">
          <a:xfrm>
            <a:off x="7391400" y="3095625"/>
            <a:ext cx="1535906" cy="2780972"/>
          </a:xfrm>
          <a:prstGeom prst="rect">
            <a:avLst/>
          </a:prstGeom>
          <a:noFill/>
          <a:ln w="9525">
            <a:noFill/>
            <a:miter lim="800000"/>
            <a:headEnd/>
            <a:tailEnd/>
          </a:ln>
          <a:effectLst/>
        </p:spPr>
      </p:pic>
      <p:pic>
        <p:nvPicPr>
          <p:cNvPr id="5124" name="Picture 4"/>
          <p:cNvPicPr>
            <a:picLocks noChangeAspect="1" noChangeArrowheads="1"/>
          </p:cNvPicPr>
          <p:nvPr/>
        </p:nvPicPr>
        <p:blipFill>
          <a:blip r:embed="rId5" cstate="print"/>
          <a:srcRect/>
          <a:stretch>
            <a:fillRect/>
          </a:stretch>
        </p:blipFill>
        <p:spPr bwMode="auto">
          <a:xfrm>
            <a:off x="2333626" y="3095626"/>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95754929-C01F-4992-992B-82C4BEE4375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0C39963-25BB-415B-9179-87A4F184B1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10EB098-9D67-413C-BD4F-8F645DA2D93B}"/>
              </a:ext>
            </a:extLst>
          </p:cNvPr>
          <p:cNvSpPr>
            <a:spLocks noGrp="1"/>
          </p:cNvSpPr>
          <p:nvPr>
            <p:ph type="sldNum" sz="quarter" idx="4"/>
          </p:nvPr>
        </p:nvSpPr>
        <p:spPr/>
        <p:txBody>
          <a:bodyPr/>
          <a:lstStyle/>
          <a:p>
            <a:fld id="{28B83BC3-069B-46AF-A4E6-C99928E1A4FA}" type="slidenum">
              <a:rPr lang="en-US" smtClean="0"/>
              <a:pPr/>
              <a:t>856</a:t>
            </a:fld>
            <a:endParaRPr lang="en-US" dirty="0"/>
          </a:p>
        </p:txBody>
      </p:sp>
    </p:spTree>
    <p:custDataLst>
      <p:tags r:id="rId1"/>
    </p:custDataLst>
    <p:extLst>
      <p:ext uri="{BB962C8B-B14F-4D97-AF65-F5344CB8AC3E}">
        <p14:creationId xmlns:p14="http://schemas.microsoft.com/office/powerpoint/2010/main" val="3280286895"/>
      </p:ext>
    </p:extLst>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6: Outlier Identification</a:t>
            </a:r>
          </a:p>
        </p:txBody>
      </p:sp>
      <p:sp>
        <p:nvSpPr>
          <p:cNvPr id="3" name="Content Placeholder 2"/>
          <p:cNvSpPr>
            <a:spLocks noGrp="1"/>
          </p:cNvSpPr>
          <p:nvPr>
            <p:ph idx="1"/>
          </p:nvPr>
        </p:nvSpPr>
        <p:spPr/>
        <p:txBody>
          <a:bodyPr/>
          <a:lstStyle/>
          <a:p>
            <a:r>
              <a:rPr lang="en-US" dirty="0"/>
              <a:t>Using X-Y diagram, you may identify outliers in the data. </a:t>
            </a:r>
          </a:p>
          <a:p>
            <a:r>
              <a:rPr lang="en-US" dirty="0"/>
              <a:t>In this chart, the last data point does not seem to follow the trend of other data points. </a:t>
            </a:r>
          </a:p>
          <a:p>
            <a:r>
              <a:rPr lang="en-US" dirty="0"/>
              <a:t>This should require further investigation on the last data point to determine whether it is an outlier.</a:t>
            </a:r>
          </a:p>
          <a:p>
            <a:endParaRPr lang="en-US" dirty="0"/>
          </a:p>
        </p:txBody>
      </p:sp>
      <p:pic>
        <p:nvPicPr>
          <p:cNvPr id="7170" name="Picture 2"/>
          <p:cNvPicPr>
            <a:picLocks noChangeAspect="1" noChangeArrowheads="1"/>
          </p:cNvPicPr>
          <p:nvPr/>
        </p:nvPicPr>
        <p:blipFill>
          <a:blip r:embed="rId4" cstate="print"/>
          <a:srcRect/>
          <a:stretch>
            <a:fillRect/>
          </a:stretch>
        </p:blipFill>
        <p:spPr bwMode="auto">
          <a:xfrm>
            <a:off x="7067234" y="3338512"/>
            <a:ext cx="1536192" cy="2862263"/>
          </a:xfrm>
          <a:prstGeom prst="rect">
            <a:avLst/>
          </a:prstGeom>
          <a:noFill/>
          <a:ln w="9525">
            <a:noFill/>
            <a:miter lim="800000"/>
            <a:headEnd/>
            <a:tailEnd/>
          </a:ln>
          <a:effectLst/>
        </p:spPr>
      </p:pic>
      <p:pic>
        <p:nvPicPr>
          <p:cNvPr id="7171" name="Picture 3"/>
          <p:cNvPicPr>
            <a:picLocks noChangeAspect="1" noChangeArrowheads="1"/>
          </p:cNvPicPr>
          <p:nvPr/>
        </p:nvPicPr>
        <p:blipFill>
          <a:blip r:embed="rId5" cstate="print"/>
          <a:srcRect/>
          <a:stretch>
            <a:fillRect/>
          </a:stretch>
        </p:blipFill>
        <p:spPr bwMode="auto">
          <a:xfrm>
            <a:off x="2037906" y="3338512"/>
            <a:ext cx="4600575" cy="2771775"/>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8" name="Date Placeholder 7">
            <a:extLst>
              <a:ext uri="{FF2B5EF4-FFF2-40B4-BE49-F238E27FC236}">
                <a16:creationId xmlns:a16="http://schemas.microsoft.com/office/drawing/2014/main" id="{D71BB7DF-91D7-40A1-87B6-ABD61D2CCB4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8811DCD-7693-4820-8D0C-546D0F719CE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E56E83E-8099-4A42-A60E-2B13B40E4D8C}"/>
              </a:ext>
            </a:extLst>
          </p:cNvPr>
          <p:cNvSpPr>
            <a:spLocks noGrp="1"/>
          </p:cNvSpPr>
          <p:nvPr>
            <p:ph type="sldNum" sz="quarter" idx="4"/>
          </p:nvPr>
        </p:nvSpPr>
        <p:spPr/>
        <p:txBody>
          <a:bodyPr/>
          <a:lstStyle/>
          <a:p>
            <a:fld id="{28B83BC3-069B-46AF-A4E6-C99928E1A4FA}" type="slidenum">
              <a:rPr lang="en-US" smtClean="0"/>
              <a:pPr/>
              <a:t>857</a:t>
            </a:fld>
            <a:endParaRPr lang="en-US" dirty="0"/>
          </a:p>
        </p:txBody>
      </p:sp>
    </p:spTree>
    <p:custDataLst>
      <p:tags r:id="rId1"/>
    </p:custDataLst>
    <p:extLst>
      <p:ext uri="{BB962C8B-B14F-4D97-AF65-F5344CB8AC3E}">
        <p14:creationId xmlns:p14="http://schemas.microsoft.com/office/powerpoint/2010/main" val="3258945083"/>
      </p:ext>
    </p:extLst>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Using an X-Y Diagram</a:t>
            </a:r>
          </a:p>
        </p:txBody>
      </p:sp>
      <p:sp>
        <p:nvSpPr>
          <p:cNvPr id="3" name="Content Placeholder 2"/>
          <p:cNvSpPr>
            <a:spLocks noGrp="1"/>
          </p:cNvSpPr>
          <p:nvPr>
            <p:ph idx="1"/>
          </p:nvPr>
        </p:nvSpPr>
        <p:spPr/>
        <p:txBody>
          <a:bodyPr>
            <a:normAutofit/>
          </a:bodyPr>
          <a:lstStyle/>
          <a:p>
            <a:r>
              <a:rPr lang="en-US" dirty="0"/>
              <a:t>An X-Y diagram graphically demonstrates the relationship between two variables.</a:t>
            </a:r>
          </a:p>
          <a:p>
            <a:endParaRPr lang="en-US" dirty="0"/>
          </a:p>
          <a:p>
            <a:r>
              <a:rPr lang="en-US" dirty="0"/>
              <a:t>It suggests whether two variables are associated and helps to identify the linear or nonlinear correlation between X and Y.</a:t>
            </a:r>
          </a:p>
          <a:p>
            <a:endParaRPr lang="en-US" dirty="0"/>
          </a:p>
          <a:p>
            <a:r>
              <a:rPr lang="en-US" dirty="0"/>
              <a:t>It captures the strength and direction of the relationship between X and Y.</a:t>
            </a:r>
          </a:p>
          <a:p>
            <a:endParaRPr lang="en-US" dirty="0"/>
          </a:p>
          <a:p>
            <a:r>
              <a:rPr lang="en-US" dirty="0"/>
              <a:t>It helps identify any outliers in the data. </a:t>
            </a:r>
          </a:p>
        </p:txBody>
      </p:sp>
      <p:sp>
        <p:nvSpPr>
          <p:cNvPr id="9" name="Date Placeholder 8">
            <a:extLst>
              <a:ext uri="{FF2B5EF4-FFF2-40B4-BE49-F238E27FC236}">
                <a16:creationId xmlns:a16="http://schemas.microsoft.com/office/drawing/2014/main" id="{F6843339-C42D-4A67-9C7B-593886B41C0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C497A21-2D52-4A29-A2EF-24207E4CB3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21FA1BF-D004-46F8-82C1-2D1D72140C30}"/>
              </a:ext>
            </a:extLst>
          </p:cNvPr>
          <p:cNvSpPr>
            <a:spLocks noGrp="1"/>
          </p:cNvSpPr>
          <p:nvPr>
            <p:ph type="sldNum" sz="quarter" idx="4"/>
          </p:nvPr>
        </p:nvSpPr>
        <p:spPr/>
        <p:txBody>
          <a:bodyPr/>
          <a:lstStyle/>
          <a:p>
            <a:fld id="{28B83BC3-069B-46AF-A4E6-C99928E1A4FA}" type="slidenum">
              <a:rPr lang="en-US" smtClean="0"/>
              <a:pPr/>
              <a:t>858</a:t>
            </a:fld>
            <a:endParaRPr lang="en-US" dirty="0"/>
          </a:p>
        </p:txBody>
      </p:sp>
    </p:spTree>
    <p:custDataLst>
      <p:tags r:id="rId1"/>
    </p:custDataLst>
    <p:extLst>
      <p:ext uri="{BB962C8B-B14F-4D97-AF65-F5344CB8AC3E}">
        <p14:creationId xmlns:p14="http://schemas.microsoft.com/office/powerpoint/2010/main" val="1964737978"/>
      </p:ext>
    </p:extLst>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Limitations of the X-Y Diagram</a:t>
            </a:r>
          </a:p>
        </p:txBody>
      </p:sp>
      <p:sp>
        <p:nvSpPr>
          <p:cNvPr id="3" name="Content Placeholder 2"/>
          <p:cNvSpPr>
            <a:spLocks noGrp="1"/>
          </p:cNvSpPr>
          <p:nvPr>
            <p:ph idx="1"/>
          </p:nvPr>
        </p:nvSpPr>
        <p:spPr/>
        <p:txBody>
          <a:bodyPr>
            <a:normAutofit/>
          </a:bodyPr>
          <a:lstStyle/>
          <a:p>
            <a:r>
              <a:rPr lang="en-US" dirty="0"/>
              <a:t>Although the X-Y diagram helps to “spot” interesting features in the data, it does not provide any quantitative conclusions about the data and further statistical analysis is needed to:</a:t>
            </a:r>
          </a:p>
          <a:p>
            <a:pPr lvl="1"/>
            <a:endParaRPr lang="en-US" dirty="0"/>
          </a:p>
          <a:p>
            <a:pPr lvl="1"/>
            <a:r>
              <a:rPr lang="en-US" dirty="0"/>
              <a:t>Assess whether the association between variables is statistically significant. </a:t>
            </a:r>
          </a:p>
          <a:p>
            <a:pPr lvl="1"/>
            <a:endParaRPr lang="en-US" dirty="0"/>
          </a:p>
          <a:p>
            <a:pPr lvl="1"/>
            <a:r>
              <a:rPr lang="en-US" dirty="0"/>
              <a:t>Measure the strength of the relationship between variables.</a:t>
            </a:r>
          </a:p>
          <a:p>
            <a:pPr lvl="1"/>
            <a:endParaRPr lang="en-US" dirty="0"/>
          </a:p>
          <a:p>
            <a:pPr lvl="1"/>
            <a:r>
              <a:rPr lang="en-US" dirty="0"/>
              <a:t>Determine whether outliers exist in the data.</a:t>
            </a:r>
          </a:p>
          <a:p>
            <a:pPr lvl="1"/>
            <a:endParaRPr lang="en-US" dirty="0"/>
          </a:p>
          <a:p>
            <a:pPr lvl="1"/>
            <a:r>
              <a:rPr lang="en-US" dirty="0"/>
              <a:t>Quantitatively describe the pattern of the data.</a:t>
            </a:r>
          </a:p>
        </p:txBody>
      </p:sp>
      <p:sp>
        <p:nvSpPr>
          <p:cNvPr id="9" name="Date Placeholder 8">
            <a:extLst>
              <a:ext uri="{FF2B5EF4-FFF2-40B4-BE49-F238E27FC236}">
                <a16:creationId xmlns:a16="http://schemas.microsoft.com/office/drawing/2014/main" id="{07F9B380-AC98-49DA-A9FD-A3E23F03BA1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286FC23-3401-4248-ABD1-C58053F2381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33C411C-EAB0-4F30-B930-0CA7FD29F8CE}"/>
              </a:ext>
            </a:extLst>
          </p:cNvPr>
          <p:cNvSpPr>
            <a:spLocks noGrp="1"/>
          </p:cNvSpPr>
          <p:nvPr>
            <p:ph type="sldNum" sz="quarter" idx="4"/>
          </p:nvPr>
        </p:nvSpPr>
        <p:spPr/>
        <p:txBody>
          <a:bodyPr/>
          <a:lstStyle/>
          <a:p>
            <a:fld id="{28B83BC3-069B-46AF-A4E6-C99928E1A4FA}" type="slidenum">
              <a:rPr lang="en-US" smtClean="0"/>
              <a:pPr/>
              <a:t>859</a:t>
            </a:fld>
            <a:endParaRPr lang="en-US" dirty="0"/>
          </a:p>
        </p:txBody>
      </p:sp>
    </p:spTree>
    <p:custDataLst>
      <p:tags r:id="rId1"/>
    </p:custDataLst>
    <p:extLst>
      <p:ext uri="{BB962C8B-B14F-4D97-AF65-F5344CB8AC3E}">
        <p14:creationId xmlns:p14="http://schemas.microsoft.com/office/powerpoint/2010/main" val="21983929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Affinity Diagram: Building a CTQ Tree</a:t>
            </a:r>
          </a:p>
        </p:txBody>
      </p:sp>
      <p:sp>
        <p:nvSpPr>
          <p:cNvPr id="3" name="Content Placeholder 2"/>
          <p:cNvSpPr>
            <a:spLocks noGrp="1"/>
          </p:cNvSpPr>
          <p:nvPr>
            <p:ph idx="1"/>
          </p:nvPr>
        </p:nvSpPr>
        <p:spPr/>
        <p:txBody>
          <a:bodyPr>
            <a:normAutofit/>
          </a:bodyPr>
          <a:lstStyle/>
          <a:p>
            <a:r>
              <a:rPr lang="en-US" dirty="0"/>
              <a:t>Group note cards or sticky notes into themes until all responses are allocated.</a:t>
            </a:r>
          </a:p>
          <a:p>
            <a:r>
              <a:rPr lang="en-US" dirty="0"/>
              <a:t>Re-evaluate and make final adjustments.</a:t>
            </a: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406463"/>
            <a:ext cx="6562725" cy="397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8CEE76C7-B997-4D7B-BAB1-5B08A282CFC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661802-9D2A-4C93-8FB1-2CED42E389E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1077A26-170E-46D9-9A93-FDB1C8295574}"/>
              </a:ext>
            </a:extLst>
          </p:cNvPr>
          <p:cNvSpPr>
            <a:spLocks noGrp="1"/>
          </p:cNvSpPr>
          <p:nvPr>
            <p:ph type="sldNum" sz="quarter" idx="4"/>
          </p:nvPr>
        </p:nvSpPr>
        <p:spPr/>
        <p:txBody>
          <a:bodyPr/>
          <a:lstStyle/>
          <a:p>
            <a:fld id="{28B83BC3-069B-46AF-A4E6-C99928E1A4FA}" type="slidenum">
              <a:rPr lang="en-US" smtClean="0"/>
              <a:pPr/>
              <a:t>86</a:t>
            </a:fld>
            <a:endParaRPr lang="en-US" dirty="0"/>
          </a:p>
        </p:txBody>
      </p:sp>
    </p:spTree>
    <p:custDataLst>
      <p:tags r:id="rId1"/>
    </p:custDataLst>
    <p:extLst>
      <p:ext uri="{BB962C8B-B14F-4D97-AF65-F5344CB8AC3E}">
        <p14:creationId xmlns:p14="http://schemas.microsoft.com/office/powerpoint/2010/main" val="4135186147"/>
      </p:ext>
    </p:extLst>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4.1.3 Regression Equations</a:t>
            </a:r>
          </a:p>
        </p:txBody>
      </p:sp>
      <p:sp>
        <p:nvSpPr>
          <p:cNvPr id="8" name="Date Placeholder 7">
            <a:extLst>
              <a:ext uri="{FF2B5EF4-FFF2-40B4-BE49-F238E27FC236}">
                <a16:creationId xmlns:a16="http://schemas.microsoft.com/office/drawing/2014/main" id="{9DCB156F-8D4C-4F6C-A767-D40976B3F89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01D05104-B2CF-4065-8E8D-6E63DA92575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C620E83-14B0-46D3-B84E-98804B013241}"/>
              </a:ext>
            </a:extLst>
          </p:cNvPr>
          <p:cNvSpPr>
            <a:spLocks noGrp="1"/>
          </p:cNvSpPr>
          <p:nvPr>
            <p:ph type="sldNum" sz="quarter" idx="4"/>
          </p:nvPr>
        </p:nvSpPr>
        <p:spPr/>
        <p:txBody>
          <a:bodyPr/>
          <a:lstStyle/>
          <a:p>
            <a:fld id="{28B83BC3-069B-46AF-A4E6-C99928E1A4FA}" type="slidenum">
              <a:rPr lang="en-US" smtClean="0"/>
              <a:pPr/>
              <a:t>860</a:t>
            </a:fld>
            <a:endParaRPr lang="en-US" dirty="0"/>
          </a:p>
        </p:txBody>
      </p:sp>
    </p:spTree>
    <p:custDataLst>
      <p:tags r:id="rId1"/>
    </p:custDataLst>
    <p:extLst>
      <p:ext uri="{BB962C8B-B14F-4D97-AF65-F5344CB8AC3E}">
        <p14:creationId xmlns:p14="http://schemas.microsoft.com/office/powerpoint/2010/main" val="3040567432"/>
      </p:ext>
    </p:extLst>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Correlation and Regression Analysis</a:t>
            </a:r>
          </a:p>
        </p:txBody>
      </p:sp>
      <p:sp>
        <p:nvSpPr>
          <p:cNvPr id="3" name="Content Placeholder 2"/>
          <p:cNvSpPr>
            <a:spLocks noGrp="1"/>
          </p:cNvSpPr>
          <p:nvPr>
            <p:ph idx="1"/>
          </p:nvPr>
        </p:nvSpPr>
        <p:spPr/>
        <p:txBody>
          <a:bodyPr>
            <a:noAutofit/>
          </a:bodyPr>
          <a:lstStyle/>
          <a:p>
            <a:r>
              <a:rPr lang="en-US" dirty="0"/>
              <a:t>The correlation coefficient answers the following questions:</a:t>
            </a:r>
          </a:p>
          <a:p>
            <a:pPr lvl="1"/>
            <a:r>
              <a:rPr lang="en-US" dirty="0"/>
              <a:t>Are two variables correlated?</a:t>
            </a:r>
          </a:p>
          <a:p>
            <a:pPr lvl="1"/>
            <a:r>
              <a:rPr lang="en-US" dirty="0"/>
              <a:t>How strong is the relationship between two variables?</a:t>
            </a:r>
          </a:p>
          <a:p>
            <a:pPr lvl="1"/>
            <a:r>
              <a:rPr lang="en-US" dirty="0"/>
              <a:t>When one variable increases, does the other variable increase or decrease?</a:t>
            </a:r>
          </a:p>
          <a:p>
            <a:r>
              <a:rPr lang="en-US" dirty="0"/>
              <a:t>The correlation coefficient </a:t>
            </a:r>
            <a:r>
              <a:rPr lang="en-US" i="1" dirty="0"/>
              <a:t>cannot</a:t>
            </a:r>
            <a:r>
              <a:rPr lang="en-US" dirty="0"/>
              <a:t> address the following questions:</a:t>
            </a:r>
          </a:p>
          <a:p>
            <a:pPr lvl="1"/>
            <a:r>
              <a:rPr lang="en-US" dirty="0"/>
              <a:t>How much does one variable changes when the other variable changes by one unit?</a:t>
            </a:r>
          </a:p>
          <a:p>
            <a:pPr lvl="1"/>
            <a:r>
              <a:rPr lang="en-US" dirty="0"/>
              <a:t>How can we set the value of one variable to obtain a targeted value of the other variable?</a:t>
            </a:r>
          </a:p>
          <a:p>
            <a:pPr lvl="1"/>
            <a:r>
              <a:rPr lang="en-US" dirty="0"/>
              <a:t>How can we use the relationship between two variables to make predictions?</a:t>
            </a:r>
          </a:p>
          <a:p>
            <a:r>
              <a:rPr lang="en-US" dirty="0"/>
              <a:t>The simple linear regression analysis helps to answer these questions. </a:t>
            </a:r>
          </a:p>
          <a:p>
            <a:pPr>
              <a:buNone/>
            </a:pPr>
            <a:endParaRPr lang="en-US" sz="2000" dirty="0"/>
          </a:p>
          <a:p>
            <a:endParaRPr lang="en-US" sz="2000" dirty="0"/>
          </a:p>
          <a:p>
            <a:pPr lvl="1"/>
            <a:endParaRPr lang="en-US" sz="2000" dirty="0"/>
          </a:p>
        </p:txBody>
      </p:sp>
      <p:sp>
        <p:nvSpPr>
          <p:cNvPr id="9" name="Date Placeholder 8">
            <a:extLst>
              <a:ext uri="{FF2B5EF4-FFF2-40B4-BE49-F238E27FC236}">
                <a16:creationId xmlns:a16="http://schemas.microsoft.com/office/drawing/2014/main" id="{A5B14382-505F-41AA-B28F-D7B456CC20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8387A84-88C0-4548-B5F8-7F7494AC348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A3E3FDF-61C4-465F-83DE-A11A82CC48B8}"/>
              </a:ext>
            </a:extLst>
          </p:cNvPr>
          <p:cNvSpPr>
            <a:spLocks noGrp="1"/>
          </p:cNvSpPr>
          <p:nvPr>
            <p:ph type="sldNum" sz="quarter" idx="4"/>
          </p:nvPr>
        </p:nvSpPr>
        <p:spPr/>
        <p:txBody>
          <a:bodyPr/>
          <a:lstStyle/>
          <a:p>
            <a:fld id="{28B83BC3-069B-46AF-A4E6-C99928E1A4FA}" type="slidenum">
              <a:rPr lang="en-US" smtClean="0"/>
              <a:pPr/>
              <a:t>861</a:t>
            </a:fld>
            <a:endParaRPr lang="en-US" dirty="0"/>
          </a:p>
        </p:txBody>
      </p:sp>
    </p:spTree>
    <p:custDataLst>
      <p:tags r:id="rId1"/>
    </p:custDataLst>
    <p:extLst>
      <p:ext uri="{BB962C8B-B14F-4D97-AF65-F5344CB8AC3E}">
        <p14:creationId xmlns:p14="http://schemas.microsoft.com/office/powerpoint/2010/main" val="1933771756"/>
      </p:ext>
    </p:extLst>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Simple Linear Regression?</a:t>
            </a:r>
          </a:p>
        </p:txBody>
      </p:sp>
      <p:sp>
        <p:nvSpPr>
          <p:cNvPr id="3" name="Content Placeholder 2"/>
          <p:cNvSpPr>
            <a:spLocks noGrp="1"/>
          </p:cNvSpPr>
          <p:nvPr>
            <p:ph idx="1"/>
          </p:nvPr>
        </p:nvSpPr>
        <p:spPr/>
        <p:txBody>
          <a:bodyPr>
            <a:normAutofit/>
          </a:bodyPr>
          <a:lstStyle/>
          <a:p>
            <a:r>
              <a:rPr lang="en-US" b="1" dirty="0"/>
              <a:t>Simple linear regression </a:t>
            </a:r>
            <a:r>
              <a:rPr lang="en-US" dirty="0"/>
              <a:t>is a statistical technique to fit a straight line through the data points.</a:t>
            </a:r>
          </a:p>
          <a:p>
            <a:endParaRPr lang="en-US" dirty="0"/>
          </a:p>
          <a:p>
            <a:r>
              <a:rPr lang="en-US" dirty="0"/>
              <a:t>It models the quantitative relationship between two variables.</a:t>
            </a:r>
          </a:p>
          <a:p>
            <a:endParaRPr lang="en-US" dirty="0"/>
          </a:p>
          <a:p>
            <a:r>
              <a:rPr lang="en-US" dirty="0"/>
              <a:t>It describes how one variable changes according to the change of another variable.</a:t>
            </a:r>
          </a:p>
          <a:p>
            <a:endParaRPr lang="en-US" dirty="0"/>
          </a:p>
          <a:p>
            <a:r>
              <a:rPr lang="en-US" dirty="0"/>
              <a:t>Both variables need to be continuous.</a:t>
            </a:r>
          </a:p>
          <a:p>
            <a:endParaRPr lang="en-US" dirty="0"/>
          </a:p>
          <a:p>
            <a:r>
              <a:rPr lang="en-US" dirty="0"/>
              <a:t>It is simple because only one predictor variable is involved.</a:t>
            </a:r>
          </a:p>
          <a:p>
            <a:endParaRPr lang="en-US" dirty="0"/>
          </a:p>
        </p:txBody>
      </p:sp>
      <p:sp>
        <p:nvSpPr>
          <p:cNvPr id="9" name="Date Placeholder 8">
            <a:extLst>
              <a:ext uri="{FF2B5EF4-FFF2-40B4-BE49-F238E27FC236}">
                <a16:creationId xmlns:a16="http://schemas.microsoft.com/office/drawing/2014/main" id="{1E7EC0B3-366A-4461-96EF-23DA184FD4F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854F799-6B99-4676-8225-91A1039394FC}"/>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3270B19-0FA1-4040-954D-7050D4F1C007}"/>
              </a:ext>
            </a:extLst>
          </p:cNvPr>
          <p:cNvSpPr>
            <a:spLocks noGrp="1"/>
          </p:cNvSpPr>
          <p:nvPr>
            <p:ph type="sldNum" sz="quarter" idx="4"/>
          </p:nvPr>
        </p:nvSpPr>
        <p:spPr/>
        <p:txBody>
          <a:bodyPr/>
          <a:lstStyle/>
          <a:p>
            <a:fld id="{28B83BC3-069B-46AF-A4E6-C99928E1A4FA}" type="slidenum">
              <a:rPr lang="en-US" smtClean="0"/>
              <a:pPr/>
              <a:t>862</a:t>
            </a:fld>
            <a:endParaRPr lang="en-US" dirty="0"/>
          </a:p>
        </p:txBody>
      </p:sp>
    </p:spTree>
    <p:custDataLst>
      <p:tags r:id="rId1"/>
    </p:custDataLst>
    <p:extLst>
      <p:ext uri="{BB962C8B-B14F-4D97-AF65-F5344CB8AC3E}">
        <p14:creationId xmlns:p14="http://schemas.microsoft.com/office/powerpoint/2010/main" val="3476535126"/>
      </p:ext>
    </p:extLst>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Simple Linear Regression Equation</a:t>
            </a:r>
          </a:p>
        </p:txBody>
      </p:sp>
      <p:sp>
        <p:nvSpPr>
          <p:cNvPr id="3" name="Content Placeholder 2"/>
          <p:cNvSpPr>
            <a:spLocks noGrp="1"/>
          </p:cNvSpPr>
          <p:nvPr>
            <p:ph idx="1"/>
          </p:nvPr>
        </p:nvSpPr>
        <p:spPr/>
        <p:txBody>
          <a:bodyPr>
            <a:normAutofit/>
          </a:bodyPr>
          <a:lstStyle/>
          <a:p>
            <a:r>
              <a:rPr lang="en-US" dirty="0"/>
              <a:t>The simple linear regression analysis fits the data to a regression equation in the form </a:t>
            </a:r>
          </a:p>
          <a:p>
            <a:pPr marL="114300" indent="0" algn="ctr">
              <a:lnSpc>
                <a:spcPct val="200000"/>
              </a:lnSpc>
              <a:buNone/>
            </a:pPr>
            <a:r>
              <a:rPr lang="en-US" i="1" dirty="0"/>
              <a:t>Y = </a:t>
            </a:r>
            <a:r>
              <a:rPr lang="el-GR" i="1" dirty="0"/>
              <a:t>α</a:t>
            </a:r>
            <a:r>
              <a:rPr lang="en-US" i="1" dirty="0"/>
              <a:t> × X + </a:t>
            </a:r>
            <a:r>
              <a:rPr lang="el-GR" i="1" dirty="0"/>
              <a:t>β</a:t>
            </a:r>
            <a:r>
              <a:rPr lang="en-US" i="1" baseline="-25000" dirty="0"/>
              <a:t> </a:t>
            </a:r>
            <a:r>
              <a:rPr lang="en-US" i="1" dirty="0"/>
              <a:t>+ e</a:t>
            </a:r>
          </a:p>
          <a:p>
            <a:pPr marL="411480" lvl="1" indent="0">
              <a:buNone/>
            </a:pPr>
            <a:r>
              <a:rPr lang="en-US" dirty="0"/>
              <a:t>where:</a:t>
            </a:r>
          </a:p>
          <a:p>
            <a:pPr lvl="1"/>
            <a:r>
              <a:rPr lang="en-US" i="1" dirty="0"/>
              <a:t>Y</a:t>
            </a:r>
            <a:r>
              <a:rPr lang="en-US" dirty="0"/>
              <a:t> is the dependent variable (the response) and </a:t>
            </a:r>
            <a:r>
              <a:rPr lang="en-US" i="1" dirty="0"/>
              <a:t>X</a:t>
            </a:r>
            <a:r>
              <a:rPr lang="en-US" dirty="0"/>
              <a:t> is the single independent variable (the predictor). </a:t>
            </a:r>
          </a:p>
          <a:p>
            <a:pPr lvl="1"/>
            <a:endParaRPr lang="it-IT" dirty="0"/>
          </a:p>
          <a:p>
            <a:pPr lvl="1"/>
            <a:r>
              <a:rPr lang="el-GR" i="1" dirty="0"/>
              <a:t>α</a:t>
            </a:r>
            <a:r>
              <a:rPr lang="en-US" dirty="0"/>
              <a:t> is the slope describing the steepness of the fitting line. </a:t>
            </a:r>
            <a:r>
              <a:rPr lang="el-GR" dirty="0"/>
              <a:t>β </a:t>
            </a:r>
            <a:r>
              <a:rPr lang="en-US" dirty="0"/>
              <a:t>is the intercept indicating the </a:t>
            </a:r>
            <a:r>
              <a:rPr lang="en-US" i="1" dirty="0"/>
              <a:t>Y</a:t>
            </a:r>
            <a:r>
              <a:rPr lang="en-US" dirty="0"/>
              <a:t> value when </a:t>
            </a:r>
            <a:r>
              <a:rPr lang="en-US" i="1" dirty="0"/>
              <a:t>X</a:t>
            </a:r>
            <a:r>
              <a:rPr lang="en-US" dirty="0"/>
              <a:t> is equal to 0.</a:t>
            </a:r>
          </a:p>
          <a:p>
            <a:pPr lvl="1"/>
            <a:endParaRPr lang="en-US" dirty="0"/>
          </a:p>
          <a:p>
            <a:pPr lvl="1"/>
            <a:r>
              <a:rPr lang="en-US" i="1" dirty="0"/>
              <a:t>e</a:t>
            </a:r>
            <a:r>
              <a:rPr lang="en-US" dirty="0"/>
              <a:t> stands for error (residual). It is the difference between the actual </a:t>
            </a:r>
            <a:r>
              <a:rPr lang="en-US" i="1" dirty="0"/>
              <a:t>Y</a:t>
            </a:r>
            <a:r>
              <a:rPr lang="en-US" dirty="0"/>
              <a:t> and the fitted </a:t>
            </a:r>
            <a:r>
              <a:rPr lang="en-US" i="1" dirty="0"/>
              <a:t>Y</a:t>
            </a:r>
            <a:r>
              <a:rPr lang="en-US" dirty="0"/>
              <a:t> (i.e., the vertical difference between the data point and the fitting line).</a:t>
            </a:r>
          </a:p>
          <a:p>
            <a:endParaRPr lang="en-US" dirty="0"/>
          </a:p>
        </p:txBody>
      </p:sp>
      <p:sp>
        <p:nvSpPr>
          <p:cNvPr id="9" name="Date Placeholder 8">
            <a:extLst>
              <a:ext uri="{FF2B5EF4-FFF2-40B4-BE49-F238E27FC236}">
                <a16:creationId xmlns:a16="http://schemas.microsoft.com/office/drawing/2014/main" id="{34F5897A-952F-4E80-BC55-7ED29063A80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4630D82-CCBC-4C28-8167-EE0B2318B2B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DA749F-3EDF-4315-9950-2E44EC2DD544}"/>
              </a:ext>
            </a:extLst>
          </p:cNvPr>
          <p:cNvSpPr>
            <a:spLocks noGrp="1"/>
          </p:cNvSpPr>
          <p:nvPr>
            <p:ph type="sldNum" sz="quarter" idx="4"/>
          </p:nvPr>
        </p:nvSpPr>
        <p:spPr/>
        <p:txBody>
          <a:bodyPr/>
          <a:lstStyle/>
          <a:p>
            <a:fld id="{28B83BC3-069B-46AF-A4E6-C99928E1A4FA}" type="slidenum">
              <a:rPr lang="en-US" smtClean="0"/>
              <a:pPr/>
              <a:t>863</a:t>
            </a:fld>
            <a:endParaRPr lang="en-US" dirty="0"/>
          </a:p>
        </p:txBody>
      </p:sp>
    </p:spTree>
    <p:custDataLst>
      <p:tags r:id="rId1"/>
    </p:custDataLst>
    <p:extLst>
      <p:ext uri="{BB962C8B-B14F-4D97-AF65-F5344CB8AC3E}">
        <p14:creationId xmlns:p14="http://schemas.microsoft.com/office/powerpoint/2010/main" val="1908692143"/>
      </p:ext>
    </p:extLst>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normAutofit/>
          </a:bodyPr>
          <a:lstStyle/>
          <a:p>
            <a:r>
              <a:rPr lang="en-US" dirty="0"/>
              <a:t>The</a:t>
            </a:r>
            <a:r>
              <a:rPr lang="en-US" b="1" dirty="0"/>
              <a:t> ordinary least square </a:t>
            </a:r>
            <a:r>
              <a:rPr lang="en-US" dirty="0"/>
              <a:t>is a statistical method used in linear regression analysis to find the best fitting line for the data points.</a:t>
            </a:r>
          </a:p>
          <a:p>
            <a:endParaRPr lang="en-US" dirty="0"/>
          </a:p>
          <a:p>
            <a:r>
              <a:rPr lang="en-US" dirty="0"/>
              <a:t>It estimates the unknown parameters of the regression equation by minimizing the sum of squared residuals (i.e. the vertical difference between the data point and the fitting line).</a:t>
            </a:r>
          </a:p>
          <a:p>
            <a:endParaRPr lang="en-US" dirty="0"/>
          </a:p>
          <a:p>
            <a:r>
              <a:rPr lang="en-US" dirty="0"/>
              <a:t>In mathematical language, we look for </a:t>
            </a:r>
            <a:r>
              <a:rPr lang="el-GR" dirty="0"/>
              <a:t>α</a:t>
            </a:r>
            <a:r>
              <a:rPr lang="en-US" dirty="0"/>
              <a:t> and </a:t>
            </a:r>
            <a:r>
              <a:rPr lang="el-GR" dirty="0"/>
              <a:t>β</a:t>
            </a:r>
            <a:r>
              <a:rPr lang="en-US" dirty="0"/>
              <a:t> that satisfy the following criteria:</a:t>
            </a:r>
          </a:p>
          <a:p>
            <a:pPr lvl="5">
              <a:buNone/>
            </a:pPr>
            <a:r>
              <a:rPr lang="en-US" dirty="0"/>
              <a:t>	</a:t>
            </a:r>
          </a:p>
        </p:txBody>
      </p:sp>
      <p:grpSp>
        <p:nvGrpSpPr>
          <p:cNvPr id="7" name="Group 6"/>
          <p:cNvGrpSpPr/>
          <p:nvPr/>
        </p:nvGrpSpPr>
        <p:grpSpPr>
          <a:xfrm>
            <a:off x="2271233" y="4953000"/>
            <a:ext cx="6989133" cy="1011947"/>
            <a:chOff x="838200" y="5471585"/>
            <a:chExt cx="6565224" cy="702200"/>
          </a:xfrm>
        </p:grpSpPr>
        <p:graphicFrame>
          <p:nvGraphicFramePr>
            <p:cNvPr id="4" name="Object 3"/>
            <p:cNvGraphicFramePr>
              <a:graphicFrameLocks noChangeAspect="1"/>
            </p:cNvGraphicFramePr>
            <p:nvPr/>
          </p:nvGraphicFramePr>
          <p:xfrm>
            <a:off x="838200" y="5645148"/>
            <a:ext cx="2069558" cy="528637"/>
          </p:xfrm>
          <a:graphic>
            <a:graphicData uri="http://schemas.openxmlformats.org/presentationml/2006/ole">
              <mc:AlternateContent xmlns:mc="http://schemas.openxmlformats.org/markup-compatibility/2006">
                <mc:Choice xmlns:v="urn:schemas-microsoft-com:vml" Requires="v">
                  <p:oleObj name="Equation" r:id="rId4" imgW="901309" imgH="342751" progId="Equation.3">
                    <p:embed/>
                  </p:oleObj>
                </mc:Choice>
                <mc:Fallback>
                  <p:oleObj name="Equation" r:id="rId4" imgW="901309" imgH="342751"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645148"/>
                          <a:ext cx="2069558" cy="5286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356671720"/>
                </p:ext>
              </p:extLst>
            </p:nvPr>
          </p:nvGraphicFramePr>
          <p:xfrm>
            <a:off x="3663840" y="5471585"/>
            <a:ext cx="3739584" cy="660400"/>
          </p:xfrm>
          <a:graphic>
            <a:graphicData uri="http://schemas.openxmlformats.org/presentationml/2006/ole">
              <mc:AlternateContent xmlns:mc="http://schemas.openxmlformats.org/markup-compatibility/2006">
                <mc:Choice xmlns:v="urn:schemas-microsoft-com:vml" Requires="v">
                  <p:oleObj name="Equation" r:id="rId6" imgW="2184400" imgH="431800" progId="Equation.3">
                    <p:embed/>
                  </p:oleObj>
                </mc:Choice>
                <mc:Fallback>
                  <p:oleObj name="Equation" r:id="rId6" imgW="2184400" imgH="431800" progId="Equation.3">
                    <p:embed/>
                    <p:pic>
                      <p:nvPicPr>
                        <p:cNvPr id="5"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3840" y="5471585"/>
                          <a:ext cx="3739584" cy="66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825639" y="5682797"/>
              <a:ext cx="838200" cy="256283"/>
            </a:xfrm>
            <a:prstGeom prst="rect">
              <a:avLst/>
            </a:prstGeom>
            <a:noFill/>
          </p:spPr>
          <p:txBody>
            <a:bodyPr wrap="square" rtlCol="0">
              <a:spAutoFit/>
            </a:bodyPr>
            <a:lstStyle/>
            <a:p>
              <a:pPr algn="ctr"/>
              <a:r>
                <a:rPr lang="en-US" dirty="0"/>
                <a:t>where</a:t>
              </a:r>
            </a:p>
          </p:txBody>
        </p:sp>
      </p:grpSp>
      <p:sp>
        <p:nvSpPr>
          <p:cNvPr id="13" name="Date Placeholder 12">
            <a:extLst>
              <a:ext uri="{FF2B5EF4-FFF2-40B4-BE49-F238E27FC236}">
                <a16:creationId xmlns:a16="http://schemas.microsoft.com/office/drawing/2014/main" id="{2059B32B-9E6B-42D7-AE57-1867AD57EA40}"/>
              </a:ext>
            </a:extLst>
          </p:cNvPr>
          <p:cNvSpPr>
            <a:spLocks noGrp="1"/>
          </p:cNvSpPr>
          <p:nvPr>
            <p:ph type="dt" sz="half" idx="2"/>
          </p:nvPr>
        </p:nvSpPr>
        <p:spPr/>
        <p:txBody>
          <a:bodyPr/>
          <a:lstStyle/>
          <a:p>
            <a:r>
              <a:rPr lang="en-US"/>
              <a:t>Lean Six Sigma Training - MTB</a:t>
            </a:r>
            <a:endParaRPr lang="en-US" sz="1600" dirty="0"/>
          </a:p>
        </p:txBody>
      </p:sp>
      <p:sp>
        <p:nvSpPr>
          <p:cNvPr id="14" name="Footer Placeholder 13">
            <a:extLst>
              <a:ext uri="{FF2B5EF4-FFF2-40B4-BE49-F238E27FC236}">
                <a16:creationId xmlns:a16="http://schemas.microsoft.com/office/drawing/2014/main" id="{F29BB47F-DCF7-408A-A75A-560A03E2D8FD}"/>
              </a:ext>
            </a:extLst>
          </p:cNvPr>
          <p:cNvSpPr>
            <a:spLocks noGrp="1"/>
          </p:cNvSpPr>
          <p:nvPr>
            <p:ph type="ftr" sz="quarter" idx="3"/>
          </p:nvPr>
        </p:nvSpPr>
        <p:spPr/>
        <p:txBody>
          <a:bodyPr/>
          <a:lstStyle/>
          <a:p>
            <a:r>
              <a:rPr lang="en-US"/>
              <a:t>© Grand Valley State University</a:t>
            </a:r>
            <a:endParaRPr lang="en-US" sz="1600" dirty="0"/>
          </a:p>
        </p:txBody>
      </p:sp>
      <p:sp>
        <p:nvSpPr>
          <p:cNvPr id="15" name="Slide Number Placeholder 14">
            <a:extLst>
              <a:ext uri="{FF2B5EF4-FFF2-40B4-BE49-F238E27FC236}">
                <a16:creationId xmlns:a16="http://schemas.microsoft.com/office/drawing/2014/main" id="{B77C758D-E115-42FE-90B7-E5D2B998E784}"/>
              </a:ext>
            </a:extLst>
          </p:cNvPr>
          <p:cNvSpPr>
            <a:spLocks noGrp="1"/>
          </p:cNvSpPr>
          <p:nvPr>
            <p:ph type="sldNum" sz="quarter" idx="4"/>
          </p:nvPr>
        </p:nvSpPr>
        <p:spPr/>
        <p:txBody>
          <a:bodyPr/>
          <a:lstStyle/>
          <a:p>
            <a:fld id="{28B83BC3-069B-46AF-A4E6-C99928E1A4FA}" type="slidenum">
              <a:rPr lang="en-US" smtClean="0"/>
              <a:pPr/>
              <a:t>864</a:t>
            </a:fld>
            <a:endParaRPr lang="en-US" dirty="0"/>
          </a:p>
        </p:txBody>
      </p:sp>
    </p:spTree>
    <p:custDataLst>
      <p:tags r:id="rId1"/>
    </p:custDataLst>
    <p:extLst>
      <p:ext uri="{BB962C8B-B14F-4D97-AF65-F5344CB8AC3E}">
        <p14:creationId xmlns:p14="http://schemas.microsoft.com/office/powerpoint/2010/main" val="2187727202"/>
      </p:ext>
    </p:extLst>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Ordinary Least Squares</a:t>
            </a:r>
          </a:p>
        </p:txBody>
      </p:sp>
      <p:sp>
        <p:nvSpPr>
          <p:cNvPr id="3" name="Content Placeholder 2"/>
          <p:cNvSpPr>
            <a:spLocks noGrp="1"/>
          </p:cNvSpPr>
          <p:nvPr>
            <p:ph idx="1"/>
          </p:nvPr>
        </p:nvSpPr>
        <p:spPr/>
        <p:txBody>
          <a:bodyPr/>
          <a:lstStyle/>
          <a:p>
            <a:r>
              <a:rPr lang="en-US" dirty="0"/>
              <a:t>The actual value of the dependent variable:</a:t>
            </a:r>
          </a:p>
          <a:p>
            <a:pPr>
              <a:buNone/>
            </a:pPr>
            <a:r>
              <a:rPr lang="en-US" dirty="0"/>
              <a:t>	</a:t>
            </a:r>
          </a:p>
          <a:p>
            <a:endParaRPr lang="en-US" dirty="0"/>
          </a:p>
          <a:p>
            <a:r>
              <a:rPr lang="en-US" dirty="0"/>
              <a:t>The fitted value of the dependant variable:</a:t>
            </a:r>
          </a:p>
          <a:p>
            <a:pPr>
              <a:buNone/>
            </a:pPr>
            <a:r>
              <a:rPr lang="en-US" dirty="0"/>
              <a:t>	</a:t>
            </a:r>
          </a:p>
          <a:p>
            <a:endParaRPr lang="en-US" dirty="0"/>
          </a:p>
          <a:p>
            <a:r>
              <a:rPr lang="en-US" dirty="0"/>
              <a:t>By using calculus, it can be shown the sum of squared error is minimal when</a:t>
            </a:r>
          </a:p>
          <a:p>
            <a:pPr>
              <a:buNone/>
            </a:pPr>
            <a:r>
              <a:rPr lang="en-US" dirty="0"/>
              <a:t>	 </a:t>
            </a:r>
          </a:p>
          <a:p>
            <a:endParaRPr lang="en-US" dirty="0"/>
          </a:p>
          <a:p>
            <a:endParaRPr lang="en-US" dirty="0"/>
          </a:p>
          <a:p>
            <a:endParaRPr lang="en-US" dirty="0"/>
          </a:p>
        </p:txBody>
      </p:sp>
      <p:grpSp>
        <p:nvGrpSpPr>
          <p:cNvPr id="7" name="Group 6"/>
          <p:cNvGrpSpPr/>
          <p:nvPr/>
        </p:nvGrpSpPr>
        <p:grpSpPr>
          <a:xfrm>
            <a:off x="2447925" y="1731101"/>
            <a:ext cx="5319547" cy="554899"/>
            <a:chOff x="828435" y="2214032"/>
            <a:chExt cx="4491870" cy="481541"/>
          </a:xfrm>
        </p:grpSpPr>
        <p:graphicFrame>
          <p:nvGraphicFramePr>
            <p:cNvPr id="4" name="Object 3"/>
            <p:cNvGraphicFramePr>
              <a:graphicFrameLocks noChangeAspect="1"/>
            </p:cNvGraphicFramePr>
            <p:nvPr>
              <p:extLst>
                <p:ext uri="{D42A27DB-BD31-4B8C-83A1-F6EECF244321}">
                  <p14:modId xmlns:p14="http://schemas.microsoft.com/office/powerpoint/2010/main" val="596153140"/>
                </p:ext>
              </p:extLst>
            </p:nvPr>
          </p:nvGraphicFramePr>
          <p:xfrm>
            <a:off x="828435" y="2214032"/>
            <a:ext cx="2437026" cy="481541"/>
          </p:xfrm>
          <a:graphic>
            <a:graphicData uri="http://schemas.openxmlformats.org/presentationml/2006/ole">
              <mc:AlternateContent xmlns:mc="http://schemas.openxmlformats.org/markup-compatibility/2006">
                <mc:Choice xmlns:v="urn:schemas-microsoft-com:vml" Requires="v">
                  <p:oleObj name="Equation" r:id="rId4" imgW="1155700" imgH="228600" progId="Equation.3">
                    <p:embed/>
                  </p:oleObj>
                </mc:Choice>
                <mc:Fallback>
                  <p:oleObj name="Equation" r:id="rId4" imgW="11557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435" y="2214032"/>
                          <a:ext cx="2437026" cy="481541"/>
                        </a:xfrm>
                        <a:prstGeom prst="rect">
                          <a:avLst/>
                        </a:prstGeom>
                        <a:noFill/>
                      </p:spPr>
                    </p:pic>
                  </p:oleObj>
                </mc:Fallback>
              </mc:AlternateContent>
            </a:graphicData>
          </a:graphic>
        </p:graphicFrame>
        <p:sp>
          <p:nvSpPr>
            <p:cNvPr id="6" name="TextBox 5"/>
            <p:cNvSpPr txBox="1"/>
            <p:nvPr/>
          </p:nvSpPr>
          <p:spPr>
            <a:xfrm>
              <a:off x="3262905" y="2266426"/>
              <a:ext cx="2057400" cy="347215"/>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9" name="Group 8"/>
          <p:cNvGrpSpPr/>
          <p:nvPr/>
        </p:nvGrpSpPr>
        <p:grpSpPr>
          <a:xfrm>
            <a:off x="2438400" y="2895600"/>
            <a:ext cx="5231594" cy="762000"/>
            <a:chOff x="857250" y="3262313"/>
            <a:chExt cx="4601703" cy="714375"/>
          </a:xfrm>
        </p:grpSpPr>
        <p:graphicFrame>
          <p:nvGraphicFramePr>
            <p:cNvPr id="9219" name="Object 3"/>
            <p:cNvGraphicFramePr>
              <a:graphicFrameLocks noChangeAspect="1"/>
            </p:cNvGraphicFramePr>
            <p:nvPr/>
          </p:nvGraphicFramePr>
          <p:xfrm>
            <a:off x="857250" y="3262313"/>
            <a:ext cx="2085975" cy="714375"/>
          </p:xfrm>
          <a:graphic>
            <a:graphicData uri="http://schemas.openxmlformats.org/presentationml/2006/ole">
              <mc:AlternateContent xmlns:mc="http://schemas.openxmlformats.org/markup-compatibility/2006">
                <mc:Choice xmlns:v="urn:schemas-microsoft-com:vml" Requires="v">
                  <p:oleObj name="Equation" r:id="rId6" imgW="926698" imgH="317362" progId="Equation.3">
                    <p:embed/>
                  </p:oleObj>
                </mc:Choice>
                <mc:Fallback>
                  <p:oleObj name="Equation" r:id="rId6" imgW="926698" imgH="317362" progId="Equation.3">
                    <p:embed/>
                    <p:pic>
                      <p:nvPicPr>
                        <p:cNvPr id="921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50" y="3262313"/>
                          <a:ext cx="2085975"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3401553" y="3495212"/>
              <a:ext cx="2057400" cy="375103"/>
            </a:xfrm>
            <a:prstGeom prst="rect">
              <a:avLst/>
            </a:prstGeom>
            <a:noFill/>
          </p:spPr>
          <p:txBody>
            <a:bodyPr wrap="square" rtlCol="0">
              <a:spAutoFit/>
            </a:bodyPr>
            <a:lstStyle/>
            <a:p>
              <a:r>
                <a:rPr lang="en-US" sz="2000" dirty="0"/>
                <a:t>where </a:t>
              </a:r>
              <a:r>
                <a:rPr lang="en-US" sz="2000" i="1" dirty="0"/>
                <a:t>i</a:t>
              </a:r>
              <a:r>
                <a:rPr lang="en-US" sz="2000" dirty="0"/>
                <a:t> = 1, 2,…, n</a:t>
              </a:r>
            </a:p>
          </p:txBody>
        </p:sp>
      </p:grpSp>
      <p:grpSp>
        <p:nvGrpSpPr>
          <p:cNvPr id="12" name="Group 11"/>
          <p:cNvGrpSpPr/>
          <p:nvPr/>
        </p:nvGrpSpPr>
        <p:grpSpPr>
          <a:xfrm>
            <a:off x="2438400" y="4572000"/>
            <a:ext cx="5158422" cy="1752600"/>
            <a:chOff x="990600" y="5029200"/>
            <a:chExt cx="4076700" cy="1278610"/>
          </a:xfrm>
        </p:grpSpPr>
        <p:graphicFrame>
          <p:nvGraphicFramePr>
            <p:cNvPr id="10" name="Object 9"/>
            <p:cNvGraphicFramePr>
              <a:graphicFrameLocks noChangeAspect="1"/>
            </p:cNvGraphicFramePr>
            <p:nvPr/>
          </p:nvGraphicFramePr>
          <p:xfrm>
            <a:off x="990600" y="5029200"/>
            <a:ext cx="2286000" cy="1278610"/>
          </p:xfrm>
          <a:graphic>
            <a:graphicData uri="http://schemas.openxmlformats.org/presentationml/2006/ole">
              <mc:AlternateContent xmlns:mc="http://schemas.openxmlformats.org/markup-compatibility/2006">
                <mc:Choice xmlns:v="urn:schemas-microsoft-com:vml" Requires="v">
                  <p:oleObj name="Equation" r:id="rId8" imgW="1498600" imgH="838200" progId="Equation.3">
                    <p:embed/>
                  </p:oleObj>
                </mc:Choice>
                <mc:Fallback>
                  <p:oleObj name="Equation" r:id="rId8" imgW="1498600" imgH="838200" progId="Equation.3">
                    <p:embed/>
                    <p:pic>
                      <p:nvPicPr>
                        <p:cNvPr id="1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0600" y="5029200"/>
                          <a:ext cx="2286000" cy="127861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733800" y="5334000"/>
            <a:ext cx="1333500" cy="533400"/>
          </p:xfrm>
          <a:graphic>
            <a:graphicData uri="http://schemas.openxmlformats.org/presentationml/2006/ole">
              <mc:AlternateContent xmlns:mc="http://schemas.openxmlformats.org/markup-compatibility/2006">
                <mc:Choice xmlns:v="urn:schemas-microsoft-com:vml" Requires="v">
                  <p:oleObj name="Equation" r:id="rId10" imgW="761669" imgH="304668" progId="Equation.3">
                    <p:embed/>
                  </p:oleObj>
                </mc:Choice>
                <mc:Fallback>
                  <p:oleObj name="Equation" r:id="rId10" imgW="761669" imgH="304668" progId="Equation.3">
                    <p:embed/>
                    <p:pic>
                      <p:nvPicPr>
                        <p:cNvPr id="11"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33800" y="5334000"/>
                          <a:ext cx="13335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Date Placeholder 16">
            <a:extLst>
              <a:ext uri="{FF2B5EF4-FFF2-40B4-BE49-F238E27FC236}">
                <a16:creationId xmlns:a16="http://schemas.microsoft.com/office/drawing/2014/main" id="{4C5CF1C2-4794-45E9-B8C2-20892BF804E3}"/>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525C621C-887A-4696-9AAB-F19E8CC8D800}"/>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FD250451-58FD-4824-AF02-73964651476C}"/>
              </a:ext>
            </a:extLst>
          </p:cNvPr>
          <p:cNvSpPr>
            <a:spLocks noGrp="1"/>
          </p:cNvSpPr>
          <p:nvPr>
            <p:ph type="sldNum" sz="quarter" idx="4"/>
          </p:nvPr>
        </p:nvSpPr>
        <p:spPr/>
        <p:txBody>
          <a:bodyPr/>
          <a:lstStyle/>
          <a:p>
            <a:fld id="{28B83BC3-069B-46AF-A4E6-C99928E1A4FA}" type="slidenum">
              <a:rPr lang="en-US" smtClean="0"/>
              <a:pPr/>
              <a:t>865</a:t>
            </a:fld>
            <a:endParaRPr lang="en-US" dirty="0"/>
          </a:p>
        </p:txBody>
      </p:sp>
    </p:spTree>
    <p:custDataLst>
      <p:tags r:id="rId1"/>
    </p:custDataLst>
    <p:extLst>
      <p:ext uri="{BB962C8B-B14F-4D97-AF65-F5344CB8AC3E}">
        <p14:creationId xmlns:p14="http://schemas.microsoft.com/office/powerpoint/2010/main" val="222434712"/>
      </p:ext>
    </p:extLst>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pic>
        <p:nvPicPr>
          <p:cNvPr id="8194" name="Picture 2"/>
          <p:cNvPicPr>
            <a:picLocks noChangeAspect="1" noChangeArrowheads="1"/>
          </p:cNvPicPr>
          <p:nvPr/>
        </p:nvPicPr>
        <p:blipFill>
          <a:blip r:embed="rId4" cstate="print"/>
          <a:srcRect/>
          <a:stretch>
            <a:fillRect/>
          </a:stretch>
        </p:blipFill>
        <p:spPr bwMode="auto">
          <a:xfrm>
            <a:off x="7772400" y="2472889"/>
            <a:ext cx="1524000" cy="2646326"/>
          </a:xfrm>
          <a:prstGeom prst="rect">
            <a:avLst/>
          </a:prstGeom>
          <a:noFill/>
          <a:ln w="9525">
            <a:noFill/>
            <a:miter lim="800000"/>
            <a:headEnd/>
            <a:tailEnd/>
          </a:ln>
          <a:effectLst/>
        </p:spPr>
      </p:pic>
      <p:pic>
        <p:nvPicPr>
          <p:cNvPr id="8196" name="Picture 4"/>
          <p:cNvPicPr>
            <a:picLocks noChangeAspect="1" noChangeArrowheads="1"/>
          </p:cNvPicPr>
          <p:nvPr/>
        </p:nvPicPr>
        <p:blipFill>
          <a:blip r:embed="rId5" cstate="print"/>
          <a:srcRect/>
          <a:stretch>
            <a:fillRect/>
          </a:stretch>
        </p:blipFill>
        <p:spPr bwMode="auto">
          <a:xfrm>
            <a:off x="1633070" y="1457280"/>
            <a:ext cx="5334000" cy="349799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
        <p:nvSpPr>
          <p:cNvPr id="8" name="TextBox 7"/>
          <p:cNvSpPr txBox="1"/>
          <p:nvPr/>
        </p:nvSpPr>
        <p:spPr>
          <a:xfrm>
            <a:off x="7277100" y="1419992"/>
            <a:ext cx="3238500" cy="954107"/>
          </a:xfrm>
          <a:prstGeom prst="rect">
            <a:avLst/>
          </a:prstGeom>
          <a:noFill/>
        </p:spPr>
        <p:txBody>
          <a:bodyPr wrap="square" rtlCol="0">
            <a:spAutoFit/>
          </a:bodyPr>
          <a:lstStyle/>
          <a:p>
            <a:r>
              <a:rPr lang="en-US" sz="1400" b="1" dirty="0"/>
              <a:t>X</a:t>
            </a:r>
            <a:r>
              <a:rPr lang="en-US" sz="1400" dirty="0"/>
              <a:t>: the independent variable that we use to predict;</a:t>
            </a:r>
          </a:p>
          <a:p>
            <a:r>
              <a:rPr lang="en-US" sz="1400" b="1" dirty="0"/>
              <a:t>Y</a:t>
            </a:r>
            <a:r>
              <a:rPr lang="en-US" sz="1400" dirty="0"/>
              <a:t>: the dependent variable that we want to predict.</a:t>
            </a:r>
          </a:p>
        </p:txBody>
      </p:sp>
      <p:sp>
        <p:nvSpPr>
          <p:cNvPr id="10" name="TextBox 9"/>
          <p:cNvSpPr txBox="1"/>
          <p:nvPr/>
        </p:nvSpPr>
        <p:spPr>
          <a:xfrm>
            <a:off x="1905000" y="5216214"/>
            <a:ext cx="6858000" cy="1754326"/>
          </a:xfrm>
          <a:prstGeom prst="rect">
            <a:avLst/>
          </a:prstGeom>
          <a:noFill/>
        </p:spPr>
        <p:txBody>
          <a:bodyPr wrap="square" rtlCol="0">
            <a:spAutoFit/>
          </a:bodyPr>
          <a:lstStyle/>
          <a:p>
            <a:r>
              <a:rPr lang="en-US" dirty="0"/>
              <a:t>Total Variation = Total Sums of Squares = </a:t>
            </a:r>
          </a:p>
          <a:p>
            <a:endParaRPr lang="en-US" dirty="0"/>
          </a:p>
          <a:p>
            <a:r>
              <a:rPr lang="en-US" dirty="0"/>
              <a:t>Explained Variation = Regression Sums of Squares = </a:t>
            </a:r>
          </a:p>
          <a:p>
            <a:endParaRPr lang="en-US" dirty="0"/>
          </a:p>
          <a:p>
            <a:r>
              <a:rPr lang="en-US" dirty="0"/>
              <a:t>Unexplained Variation =  Error Sums of Squares = </a:t>
            </a:r>
          </a:p>
          <a:p>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8437362"/>
              </p:ext>
            </p:extLst>
          </p:nvPr>
        </p:nvGraphicFramePr>
        <p:xfrm>
          <a:off x="6282018" y="5126508"/>
          <a:ext cx="990600" cy="590884"/>
        </p:xfrm>
        <a:graphic>
          <a:graphicData uri="http://schemas.openxmlformats.org/presentationml/2006/ole">
            <mc:AlternateContent xmlns:mc="http://schemas.openxmlformats.org/markup-compatibility/2006">
              <mc:Choice xmlns:v="urn:schemas-microsoft-com:vml" Requires="v">
                <p:oleObj name="Equation" r:id="rId6" imgW="723586" imgH="431613" progId="Equation.3">
                  <p:embed/>
                </p:oleObj>
              </mc:Choice>
              <mc:Fallback>
                <p:oleObj name="Equation" r:id="rId6" imgW="723586" imgH="431613" progId="Equation.3">
                  <p:embed/>
                  <p:pic>
                    <p:nvPicPr>
                      <p:cNvPr id="11"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82018" y="5126508"/>
                        <a:ext cx="990600" cy="590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8" name="Object 6"/>
          <p:cNvGraphicFramePr>
            <a:graphicFrameLocks noChangeAspect="1"/>
          </p:cNvGraphicFramePr>
          <p:nvPr>
            <p:extLst>
              <p:ext uri="{D42A27DB-BD31-4B8C-83A1-F6EECF244321}">
                <p14:modId xmlns:p14="http://schemas.microsoft.com/office/powerpoint/2010/main" val="3444902522"/>
              </p:ext>
            </p:extLst>
          </p:nvPr>
        </p:nvGraphicFramePr>
        <p:xfrm>
          <a:off x="7463211" y="5659046"/>
          <a:ext cx="955675" cy="590550"/>
        </p:xfrm>
        <a:graphic>
          <a:graphicData uri="http://schemas.openxmlformats.org/presentationml/2006/ole">
            <mc:AlternateContent xmlns:mc="http://schemas.openxmlformats.org/markup-compatibility/2006">
              <mc:Choice xmlns:v="urn:schemas-microsoft-com:vml" Requires="v">
                <p:oleObj name="Equation" r:id="rId8" imgW="698197" imgH="431613" progId="Equation.3">
                  <p:embed/>
                </p:oleObj>
              </mc:Choice>
              <mc:Fallback>
                <p:oleObj name="Equation" r:id="rId8" imgW="698197" imgH="431613" progId="Equation.3">
                  <p:embed/>
                  <p:pic>
                    <p:nvPicPr>
                      <p:cNvPr id="8198" name="Object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63211" y="5659046"/>
                        <a:ext cx="955675"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199" name="Object 7"/>
          <p:cNvGraphicFramePr>
            <a:graphicFrameLocks noChangeAspect="1"/>
          </p:cNvGraphicFramePr>
          <p:nvPr>
            <p:extLst>
              <p:ext uri="{D42A27DB-BD31-4B8C-83A1-F6EECF244321}">
                <p14:modId xmlns:p14="http://schemas.microsoft.com/office/powerpoint/2010/main" val="3217570280"/>
              </p:ext>
            </p:extLst>
          </p:nvPr>
        </p:nvGraphicFramePr>
        <p:xfrm>
          <a:off x="7119097" y="6214732"/>
          <a:ext cx="990600" cy="590550"/>
        </p:xfrm>
        <a:graphic>
          <a:graphicData uri="http://schemas.openxmlformats.org/presentationml/2006/ole">
            <mc:AlternateContent xmlns:mc="http://schemas.openxmlformats.org/markup-compatibility/2006">
              <mc:Choice xmlns:v="urn:schemas-microsoft-com:vml" Requires="v">
                <p:oleObj name="Equation" r:id="rId10" imgW="723586" imgH="431613" progId="Equation.3">
                  <p:embed/>
                </p:oleObj>
              </mc:Choice>
              <mc:Fallback>
                <p:oleObj name="Equation" r:id="rId10" imgW="723586" imgH="431613" progId="Equation.3">
                  <p:embed/>
                  <p:pic>
                    <p:nvPicPr>
                      <p:cNvPr id="8199"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19097" y="6214732"/>
                        <a:ext cx="990600"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D8F882FF-F467-4ACC-AD9B-A3FEC8914979}"/>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CE63BFC4-96C7-4A4B-A1AF-76D63B29015C}"/>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3A19A2A0-5CD6-4941-8960-03491392FE1B}"/>
              </a:ext>
            </a:extLst>
          </p:cNvPr>
          <p:cNvSpPr>
            <a:spLocks noGrp="1"/>
          </p:cNvSpPr>
          <p:nvPr>
            <p:ph type="sldNum" sz="quarter" idx="4"/>
          </p:nvPr>
        </p:nvSpPr>
        <p:spPr/>
        <p:txBody>
          <a:bodyPr/>
          <a:lstStyle/>
          <a:p>
            <a:fld id="{28B83BC3-069B-46AF-A4E6-C99928E1A4FA}" type="slidenum">
              <a:rPr lang="en-US" smtClean="0"/>
              <a:pPr/>
              <a:t>866</a:t>
            </a:fld>
            <a:endParaRPr lang="en-US" dirty="0"/>
          </a:p>
        </p:txBody>
      </p:sp>
    </p:spTree>
    <p:custDataLst>
      <p:tags r:id="rId1"/>
    </p:custDataLst>
    <p:extLst>
      <p:ext uri="{BB962C8B-B14F-4D97-AF65-F5344CB8AC3E}">
        <p14:creationId xmlns:p14="http://schemas.microsoft.com/office/powerpoint/2010/main" val="3292227526"/>
      </p:ext>
    </p:extLst>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a:bodyPr>
          <a:lstStyle/>
          <a:p>
            <a:r>
              <a:rPr lang="en-US" dirty="0"/>
              <a:t>Linear regression is also analysis of variance (ANOVA). </a:t>
            </a:r>
          </a:p>
          <a:p>
            <a:pPr lvl="1"/>
            <a:endParaRPr lang="en-US" dirty="0"/>
          </a:p>
          <a:p>
            <a:pPr lvl="1"/>
            <a:r>
              <a:rPr lang="en-US" dirty="0"/>
              <a:t>Variation Components:</a:t>
            </a:r>
          </a:p>
          <a:p>
            <a:pPr lvl="2"/>
            <a:r>
              <a:rPr lang="en-US" dirty="0"/>
              <a:t>Total Variation = Explained Variation + Unexplained Variation</a:t>
            </a:r>
          </a:p>
          <a:p>
            <a:pPr lvl="2">
              <a:buNone/>
            </a:pPr>
            <a:r>
              <a:rPr lang="en-US" sz="1600" dirty="0"/>
              <a:t>	</a:t>
            </a:r>
            <a:r>
              <a:rPr lang="en-US" dirty="0"/>
              <a:t>i.e., Total Sums of Squares = Regression Sums of Squares + Error Sums of Squares</a:t>
            </a:r>
          </a:p>
          <a:p>
            <a:pPr marL="411480" lvl="1" indent="0">
              <a:buNone/>
            </a:pPr>
            <a:endParaRPr lang="en-US" dirty="0"/>
          </a:p>
          <a:p>
            <a:pPr lvl="1"/>
            <a:r>
              <a:rPr lang="en-US" dirty="0"/>
              <a:t>Degrees of Freedom Components</a:t>
            </a:r>
          </a:p>
          <a:p>
            <a:pPr lvl="2"/>
            <a:r>
              <a:rPr lang="en-US" dirty="0"/>
              <a:t>Total Degrees of Freedom = Regression Degrees of Freedom + Residual Degrees of Freedom</a:t>
            </a:r>
          </a:p>
          <a:p>
            <a:pPr lvl="2">
              <a:buNone/>
            </a:pPr>
            <a:r>
              <a:rPr lang="en-US" dirty="0"/>
              <a:t>	i.e., n – 1 = (k – 1) + (n – k), where n is the number of data points, k is the number of predictors</a:t>
            </a:r>
          </a:p>
          <a:p>
            <a:pPr lvl="1"/>
            <a:endParaRPr lang="en-US" dirty="0"/>
          </a:p>
          <a:p>
            <a:endParaRPr lang="en-US" dirty="0"/>
          </a:p>
          <a:p>
            <a:endParaRPr lang="en-US" dirty="0"/>
          </a:p>
        </p:txBody>
      </p:sp>
      <p:sp>
        <p:nvSpPr>
          <p:cNvPr id="9" name="Date Placeholder 8">
            <a:extLst>
              <a:ext uri="{FF2B5EF4-FFF2-40B4-BE49-F238E27FC236}">
                <a16:creationId xmlns:a16="http://schemas.microsoft.com/office/drawing/2014/main" id="{90C9DD51-37BD-43F0-B602-0A60DE2C9BC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1EB4150-6AB3-462D-9418-2371600D209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A5BF70E-93CC-46EE-BB73-61200B0321AA}"/>
              </a:ext>
            </a:extLst>
          </p:cNvPr>
          <p:cNvSpPr>
            <a:spLocks noGrp="1"/>
          </p:cNvSpPr>
          <p:nvPr>
            <p:ph type="sldNum" sz="quarter" idx="4"/>
          </p:nvPr>
        </p:nvSpPr>
        <p:spPr/>
        <p:txBody>
          <a:bodyPr/>
          <a:lstStyle/>
          <a:p>
            <a:fld id="{28B83BC3-069B-46AF-A4E6-C99928E1A4FA}" type="slidenum">
              <a:rPr lang="en-US" smtClean="0"/>
              <a:pPr/>
              <a:t>867</a:t>
            </a:fld>
            <a:endParaRPr lang="en-US" dirty="0"/>
          </a:p>
        </p:txBody>
      </p:sp>
    </p:spTree>
    <p:custDataLst>
      <p:tags r:id="rId1"/>
    </p:custDataLst>
    <p:extLst>
      <p:ext uri="{BB962C8B-B14F-4D97-AF65-F5344CB8AC3E}">
        <p14:creationId xmlns:p14="http://schemas.microsoft.com/office/powerpoint/2010/main" val="3130612368"/>
      </p:ext>
    </p:extLst>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ANOVA in Simple Linear Regression</a:t>
            </a:r>
          </a:p>
        </p:txBody>
      </p:sp>
      <p:sp>
        <p:nvSpPr>
          <p:cNvPr id="3" name="Content Placeholder 2"/>
          <p:cNvSpPr>
            <a:spLocks noGrp="1"/>
          </p:cNvSpPr>
          <p:nvPr>
            <p:ph idx="1"/>
          </p:nvPr>
        </p:nvSpPr>
        <p:spPr/>
        <p:txBody>
          <a:bodyPr>
            <a:normAutofit fontScale="92500" lnSpcReduction="10000"/>
          </a:bodyPr>
          <a:lstStyle/>
          <a:p>
            <a:r>
              <a:rPr lang="en-US" dirty="0"/>
              <a:t>Whether the overall model is statistically significant can be tested by using F-test of ANOVA.</a:t>
            </a:r>
          </a:p>
          <a:p>
            <a:pPr lvl="1"/>
            <a:r>
              <a:rPr lang="en-US" dirty="0"/>
              <a:t>H</a:t>
            </a:r>
            <a:r>
              <a:rPr lang="en-US" baseline="-25000" dirty="0"/>
              <a:t>0</a:t>
            </a:r>
            <a:r>
              <a:rPr lang="en-US" dirty="0"/>
              <a:t>: The model is not statistically significant.</a:t>
            </a:r>
          </a:p>
          <a:p>
            <a:pPr lvl="1"/>
            <a:r>
              <a:rPr lang="en-US" dirty="0"/>
              <a:t>H</a:t>
            </a:r>
            <a:r>
              <a:rPr lang="en-US" baseline="-25000" dirty="0"/>
              <a:t>a</a:t>
            </a:r>
            <a:r>
              <a:rPr lang="en-US" dirty="0"/>
              <a:t>: The model is statistically significant.</a:t>
            </a:r>
          </a:p>
          <a:p>
            <a:endParaRPr lang="en-US" dirty="0"/>
          </a:p>
          <a:p>
            <a:r>
              <a:rPr lang="en-US" dirty="0"/>
              <a:t>Test Statistic: </a:t>
            </a:r>
          </a:p>
          <a:p>
            <a:endParaRPr lang="en-US" dirty="0"/>
          </a:p>
          <a:p>
            <a:endParaRPr lang="en-US" dirty="0"/>
          </a:p>
          <a:p>
            <a:r>
              <a:rPr lang="en-US" dirty="0"/>
              <a:t>Critical Statistic: F value in F table with (k – 1) degrees of freedom in the numerator and (n – k) degrees of freedom in the denominator.</a:t>
            </a:r>
          </a:p>
          <a:p>
            <a:endParaRPr lang="en-US" dirty="0"/>
          </a:p>
          <a:p>
            <a:r>
              <a:rPr lang="en-US" dirty="0"/>
              <a:t>If F  ≤  F</a:t>
            </a:r>
            <a:r>
              <a:rPr lang="en-US" baseline="-25000" dirty="0"/>
              <a:t>critical</a:t>
            </a:r>
            <a:r>
              <a:rPr lang="en-US" dirty="0"/>
              <a:t>, we fail to reject the null. There is no statistically significant relationship between X and Y.</a:t>
            </a:r>
          </a:p>
          <a:p>
            <a:r>
              <a:rPr lang="en-US" dirty="0"/>
              <a:t>If F &gt; F</a:t>
            </a:r>
            <a:r>
              <a:rPr lang="en-US" baseline="-25000" dirty="0"/>
              <a:t>critical</a:t>
            </a:r>
            <a:r>
              <a:rPr lang="en-US" dirty="0"/>
              <a:t>, we reject the null. There is a statistically significant relationship between X and Y. </a:t>
            </a:r>
          </a:p>
          <a:p>
            <a:endParaRPr lang="en-US" baseline="-25000" dirty="0"/>
          </a:p>
          <a:p>
            <a:endParaRPr lang="en-US" dirty="0"/>
          </a:p>
          <a:p>
            <a:endParaRPr lang="en-US" dirty="0"/>
          </a:p>
          <a:p>
            <a:endParaRPr lang="en-US" dirty="0"/>
          </a:p>
          <a:p>
            <a:endParaRPr lang="en-US" dirty="0"/>
          </a:p>
          <a:p>
            <a:endParaRPr lang="en-US" dirty="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3857604279"/>
              </p:ext>
            </p:extLst>
          </p:nvPr>
        </p:nvGraphicFramePr>
        <p:xfrm>
          <a:off x="2590800" y="2514600"/>
          <a:ext cx="3361616" cy="1295400"/>
        </p:xfrm>
        <a:graphic>
          <a:graphicData uri="http://schemas.openxmlformats.org/presentationml/2006/ole">
            <mc:AlternateContent xmlns:mc="http://schemas.openxmlformats.org/markup-compatibility/2006">
              <mc:Choice xmlns:v="urn:schemas-microsoft-com:vml" Requires="v">
                <p:oleObj name="Equation" r:id="rId4" imgW="1993680" imgH="838080" progId="Equation.3">
                  <p:embed/>
                </p:oleObj>
              </mc:Choice>
              <mc:Fallback>
                <p:oleObj name="Equation" r:id="rId4" imgW="1993680" imgH="838080" progId="Equation.3">
                  <p:embed/>
                  <p:pic>
                    <p:nvPicPr>
                      <p:cNvPr id="4" name="Object 3"/>
                      <p:cNvPicPr>
                        <a:picLocks noChangeAspect="1" noChangeArrowheads="1"/>
                      </p:cNvPicPr>
                      <p:nvPr/>
                    </p:nvPicPr>
                    <p:blipFill>
                      <a:blip r:embed="rId5"/>
                      <a:srcRect/>
                      <a:stretch>
                        <a:fillRect/>
                      </a:stretch>
                    </p:blipFill>
                    <p:spPr bwMode="auto">
                      <a:xfrm>
                        <a:off x="2590800" y="2514600"/>
                        <a:ext cx="3361616" cy="129540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0BDFDC9E-B4A5-4082-B088-47B89016030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4CBF6D8-5B11-49EB-9F27-7080A85D6F5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71695C3-EB0F-4FDF-B29E-11279F2B0332}"/>
              </a:ext>
            </a:extLst>
          </p:cNvPr>
          <p:cNvSpPr>
            <a:spLocks noGrp="1"/>
          </p:cNvSpPr>
          <p:nvPr>
            <p:ph type="sldNum" sz="quarter" idx="4"/>
          </p:nvPr>
        </p:nvSpPr>
        <p:spPr/>
        <p:txBody>
          <a:bodyPr/>
          <a:lstStyle/>
          <a:p>
            <a:fld id="{28B83BC3-069B-46AF-A4E6-C99928E1A4FA}" type="slidenum">
              <a:rPr lang="en-US" smtClean="0"/>
              <a:pPr/>
              <a:t>868</a:t>
            </a:fld>
            <a:endParaRPr lang="en-US" dirty="0"/>
          </a:p>
        </p:txBody>
      </p:sp>
    </p:spTree>
    <p:custDataLst>
      <p:tags r:id="rId1"/>
    </p:custDataLst>
    <p:extLst>
      <p:ext uri="{BB962C8B-B14F-4D97-AF65-F5344CB8AC3E}">
        <p14:creationId xmlns:p14="http://schemas.microsoft.com/office/powerpoint/2010/main" val="4228077760"/>
      </p:ext>
    </p:extLst>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Coefficient of Determination</a:t>
            </a:r>
            <a:endParaRPr lang="en-US" baseline="30000" dirty="0"/>
          </a:p>
        </p:txBody>
      </p:sp>
      <p:sp>
        <p:nvSpPr>
          <p:cNvPr id="3" name="Content Placeholder 2"/>
          <p:cNvSpPr>
            <a:spLocks noGrp="1"/>
          </p:cNvSpPr>
          <p:nvPr>
            <p:ph idx="1"/>
          </p:nvPr>
        </p:nvSpPr>
        <p:spPr/>
        <p:txBody>
          <a:bodyPr/>
          <a:lstStyle/>
          <a:p>
            <a:r>
              <a:rPr lang="en-US" dirty="0"/>
              <a:t>R</a:t>
            </a:r>
            <a:r>
              <a:rPr lang="en-US" baseline="30000" dirty="0"/>
              <a:t>2 </a:t>
            </a:r>
            <a:r>
              <a:rPr lang="en-US" dirty="0"/>
              <a:t>(also called coefficient of determination) measures the proportion of variability in the data that can be explained by the model.</a:t>
            </a:r>
          </a:p>
          <a:p>
            <a:endParaRPr lang="en-US" dirty="0"/>
          </a:p>
          <a:p>
            <a:r>
              <a:rPr lang="en-US" dirty="0"/>
              <a:t>R</a:t>
            </a:r>
            <a:r>
              <a:rPr lang="en-US" baseline="30000" dirty="0"/>
              <a:t>2</a:t>
            </a:r>
            <a:r>
              <a:rPr lang="en-US" dirty="0"/>
              <a:t> ranges from 0 to 1. The higher R</a:t>
            </a:r>
            <a:r>
              <a:rPr lang="en-US" baseline="30000" dirty="0"/>
              <a:t>2</a:t>
            </a:r>
            <a:r>
              <a:rPr lang="en-US" dirty="0"/>
              <a:t> is, the better the model can fit the actual data.</a:t>
            </a:r>
          </a:p>
          <a:p>
            <a:endParaRPr lang="en-US" dirty="0"/>
          </a:p>
          <a:p>
            <a:r>
              <a:rPr lang="en-US" dirty="0"/>
              <a:t>How to calculate R</a:t>
            </a:r>
            <a:r>
              <a:rPr lang="en-US" baseline="30000" dirty="0"/>
              <a:t>2:</a:t>
            </a:r>
          </a:p>
        </p:txBody>
      </p:sp>
      <p:graphicFrame>
        <p:nvGraphicFramePr>
          <p:cNvPr id="4" name="Object 3"/>
          <p:cNvGraphicFramePr>
            <a:graphicFrameLocks noChangeAspect="1"/>
          </p:cNvGraphicFramePr>
          <p:nvPr>
            <p:extLst>
              <p:ext uri="{D42A27DB-BD31-4B8C-83A1-F6EECF244321}">
                <p14:modId xmlns:p14="http://schemas.microsoft.com/office/powerpoint/2010/main" val="3418457948"/>
              </p:ext>
            </p:extLst>
          </p:nvPr>
        </p:nvGraphicFramePr>
        <p:xfrm>
          <a:off x="2590802" y="3886200"/>
          <a:ext cx="6400799" cy="1965060"/>
        </p:xfrm>
        <a:graphic>
          <a:graphicData uri="http://schemas.openxmlformats.org/presentationml/2006/ole">
            <mc:AlternateContent xmlns:mc="http://schemas.openxmlformats.org/markup-compatibility/2006">
              <mc:Choice xmlns:v="urn:schemas-microsoft-com:vml" Requires="v">
                <p:oleObj name="Equation" r:id="rId4" imgW="2730500" imgH="838200" progId="Equation.3">
                  <p:embed/>
                </p:oleObj>
              </mc:Choice>
              <mc:Fallback>
                <p:oleObj name="Equation" r:id="rId4" imgW="2730500" imgH="8382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2" y="3886200"/>
                        <a:ext cx="6400799" cy="1965060"/>
                      </a:xfrm>
                      <a:prstGeom prst="rect">
                        <a:avLst/>
                      </a:prstGeom>
                      <a:noFill/>
                    </p:spPr>
                  </p:pic>
                </p:oleObj>
              </mc:Fallback>
            </mc:AlternateContent>
          </a:graphicData>
        </a:graphic>
      </p:graphicFrame>
      <p:sp>
        <p:nvSpPr>
          <p:cNvPr id="10" name="Date Placeholder 9">
            <a:extLst>
              <a:ext uri="{FF2B5EF4-FFF2-40B4-BE49-F238E27FC236}">
                <a16:creationId xmlns:a16="http://schemas.microsoft.com/office/drawing/2014/main" id="{BA5501EE-6E3E-4BD1-BE4C-C3DDD3C9AA0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9D6E339E-9AD4-48DA-A052-A967A003D897}"/>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5D17024-E040-496F-8CA0-F8824A9B53FE}"/>
              </a:ext>
            </a:extLst>
          </p:cNvPr>
          <p:cNvSpPr>
            <a:spLocks noGrp="1"/>
          </p:cNvSpPr>
          <p:nvPr>
            <p:ph type="sldNum" sz="quarter" idx="4"/>
          </p:nvPr>
        </p:nvSpPr>
        <p:spPr/>
        <p:txBody>
          <a:bodyPr/>
          <a:lstStyle/>
          <a:p>
            <a:fld id="{28B83BC3-069B-46AF-A4E6-C99928E1A4FA}" type="slidenum">
              <a:rPr lang="en-US" smtClean="0"/>
              <a:pPr/>
              <a:t>869</a:t>
            </a:fld>
            <a:endParaRPr lang="en-US" dirty="0"/>
          </a:p>
        </p:txBody>
      </p:sp>
    </p:spTree>
    <p:custDataLst>
      <p:tags r:id="rId1"/>
    </p:custDataLst>
    <p:extLst>
      <p:ext uri="{BB962C8B-B14F-4D97-AF65-F5344CB8AC3E}">
        <p14:creationId xmlns:p14="http://schemas.microsoft.com/office/powerpoint/2010/main" val="39534494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CTQ Tree</a:t>
            </a:r>
          </a:p>
        </p:txBody>
      </p:sp>
      <p:sp>
        <p:nvSpPr>
          <p:cNvPr id="3" name="Content Placeholder 2"/>
          <p:cNvSpPr>
            <a:spLocks noGrp="1"/>
          </p:cNvSpPr>
          <p:nvPr>
            <p:ph idx="1"/>
          </p:nvPr>
        </p:nvSpPr>
        <p:spPr/>
        <p:txBody>
          <a:bodyPr>
            <a:normAutofit/>
          </a:bodyPr>
          <a:lstStyle/>
          <a:p>
            <a:r>
              <a:rPr lang="en-US" dirty="0"/>
              <a:t>Example of a generic CTQ tree transposed from a white board to a software package.</a:t>
            </a: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3076" y="2209800"/>
            <a:ext cx="8086725"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Date Placeholder 5">
            <a:extLst>
              <a:ext uri="{FF2B5EF4-FFF2-40B4-BE49-F238E27FC236}">
                <a16:creationId xmlns:a16="http://schemas.microsoft.com/office/drawing/2014/main" id="{C19DCB4D-7C72-42A3-9EEB-33C213B16FB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E3F5736-B097-4DE4-AE56-80D3CCF532A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B94F77C-AD30-4391-9B2A-5C968EE13C36}"/>
              </a:ext>
            </a:extLst>
          </p:cNvPr>
          <p:cNvSpPr>
            <a:spLocks noGrp="1"/>
          </p:cNvSpPr>
          <p:nvPr>
            <p:ph type="sldNum" sz="quarter" idx="4"/>
          </p:nvPr>
        </p:nvSpPr>
        <p:spPr/>
        <p:txBody>
          <a:bodyPr/>
          <a:lstStyle/>
          <a:p>
            <a:fld id="{28B83BC3-069B-46AF-A4E6-C99928E1A4FA}" type="slidenum">
              <a:rPr lang="en-US" smtClean="0"/>
              <a:pPr/>
              <a:t>87</a:t>
            </a:fld>
            <a:endParaRPr lang="en-US" dirty="0"/>
          </a:p>
        </p:txBody>
      </p:sp>
    </p:spTree>
    <p:custDataLst>
      <p:tags r:id="rId1"/>
    </p:custDataLst>
    <p:extLst>
      <p:ext uri="{BB962C8B-B14F-4D97-AF65-F5344CB8AC3E}">
        <p14:creationId xmlns:p14="http://schemas.microsoft.com/office/powerpoint/2010/main" val="1682107448"/>
      </p:ext>
    </p:extLst>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 on exam one has any statistically significant relationship with the score on the final exam. If yes, how much impact does exam one have on the final exam?</a:t>
            </a:r>
          </a:p>
          <a:p>
            <a:pPr lvl="1"/>
            <a:r>
              <a:rPr lang="en-US" dirty="0"/>
              <a:t>Data File: “Simple Linear Regression” tab in “Sample Data.xlsx”</a:t>
            </a:r>
          </a:p>
          <a:p>
            <a:endParaRPr lang="en-US" dirty="0"/>
          </a:p>
          <a:p>
            <a:r>
              <a:rPr lang="en-US" dirty="0"/>
              <a:t>Step 1: Determine the dependent and independent variables. Both should be continuous variables.</a:t>
            </a:r>
          </a:p>
          <a:p>
            <a:pPr lvl="1"/>
            <a:r>
              <a:rPr lang="en-US" dirty="0"/>
              <a:t>Y (dependent variable) is the score of final exam.</a:t>
            </a:r>
          </a:p>
          <a:p>
            <a:pPr lvl="1"/>
            <a:r>
              <a:rPr lang="en-US" dirty="0"/>
              <a:t>X (independent variable) is the score of exam one.</a:t>
            </a:r>
          </a:p>
          <a:p>
            <a:pPr lvl="1"/>
            <a:r>
              <a:rPr lang="en-US" dirty="0"/>
              <a:t>Both variables are continuous.</a:t>
            </a:r>
          </a:p>
          <a:p>
            <a:endParaRPr lang="en-US" dirty="0"/>
          </a:p>
        </p:txBody>
      </p:sp>
      <p:sp>
        <p:nvSpPr>
          <p:cNvPr id="9" name="Date Placeholder 8">
            <a:extLst>
              <a:ext uri="{FF2B5EF4-FFF2-40B4-BE49-F238E27FC236}">
                <a16:creationId xmlns:a16="http://schemas.microsoft.com/office/drawing/2014/main" id="{6FE89773-5284-4739-92DA-96126ABFD54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228920-7FC4-49C7-8515-674BE421EA1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1C241F7-5DFB-4FF3-9030-C6105E982983}"/>
              </a:ext>
            </a:extLst>
          </p:cNvPr>
          <p:cNvSpPr>
            <a:spLocks noGrp="1"/>
          </p:cNvSpPr>
          <p:nvPr>
            <p:ph type="sldNum" sz="quarter" idx="4"/>
          </p:nvPr>
        </p:nvSpPr>
        <p:spPr/>
        <p:txBody>
          <a:bodyPr/>
          <a:lstStyle/>
          <a:p>
            <a:fld id="{28B83BC3-069B-46AF-A4E6-C99928E1A4FA}" type="slidenum">
              <a:rPr lang="en-US" smtClean="0"/>
              <a:pPr/>
              <a:t>870</a:t>
            </a:fld>
            <a:endParaRPr lang="en-US" dirty="0"/>
          </a:p>
        </p:txBody>
      </p:sp>
    </p:spTree>
    <p:custDataLst>
      <p:tags r:id="rId1"/>
    </p:custDataLst>
    <p:extLst>
      <p:ext uri="{BB962C8B-B14F-4D97-AF65-F5344CB8AC3E}">
        <p14:creationId xmlns:p14="http://schemas.microsoft.com/office/powerpoint/2010/main" val="1818789772"/>
      </p:ext>
    </p:extLst>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2: Create a scatter plot to visualize whether there seems to be a linear relationship between X and Y.</a:t>
            </a:r>
          </a:p>
          <a:p>
            <a:pPr marL="1234440" lvl="2" indent="-457200">
              <a:buFont typeface="+mj-lt"/>
              <a:buAutoNum type="arabicParenR"/>
            </a:pPr>
            <a:r>
              <a:rPr lang="en-US" dirty="0"/>
              <a:t>Click Graph → Scatterplot.</a:t>
            </a:r>
          </a:p>
          <a:p>
            <a:pPr marL="1234440" lvl="2" indent="-457200">
              <a:buFont typeface="+mj-lt"/>
              <a:buAutoNum type="arabicParenR"/>
            </a:pPr>
            <a:r>
              <a:rPr lang="en-US" dirty="0"/>
              <a:t>A new window named “Scatterplots” pops up.</a:t>
            </a:r>
          </a:p>
          <a:p>
            <a:pPr marL="1234440" lvl="2" indent="-457200">
              <a:buFont typeface="+mj-lt"/>
              <a:buAutoNum type="arabicParenR"/>
            </a:pPr>
            <a:r>
              <a:rPr lang="en-US" dirty="0"/>
              <a:t>Click “OK.”</a:t>
            </a:r>
          </a:p>
          <a:p>
            <a:pPr marL="1234440" lvl="2" indent="-457200">
              <a:buFont typeface="+mj-lt"/>
              <a:buAutoNum type="arabicParenR"/>
            </a:pPr>
            <a:r>
              <a:rPr lang="en-US" dirty="0"/>
              <a:t>A new window named “Scatterplot - Simple” pops up.</a:t>
            </a:r>
          </a:p>
          <a:p>
            <a:pPr marL="1234440" lvl="2" indent="-457200">
              <a:buFont typeface="+mj-lt"/>
              <a:buAutoNum type="arabicParenR"/>
            </a:pPr>
            <a:r>
              <a:rPr lang="en-US" dirty="0"/>
              <a:t>Select “FINAL” as “Y variables” and “EXAM1” as “X variables.”</a:t>
            </a:r>
          </a:p>
          <a:p>
            <a:pPr marL="1234440" lvl="2" indent="-457200">
              <a:buFont typeface="+mj-lt"/>
              <a:buAutoNum type="arabicParenR"/>
            </a:pPr>
            <a:r>
              <a:rPr lang="en-US" dirty="0"/>
              <a:t>Click “OK.”</a:t>
            </a:r>
          </a:p>
          <a:p>
            <a:pPr marL="1234440" lvl="2" indent="-457200">
              <a:buFont typeface="+mj-lt"/>
              <a:buAutoNum type="arabicParenR"/>
            </a:pPr>
            <a:r>
              <a:rPr lang="en-US" dirty="0"/>
              <a:t>A scatter plot is generated in a new window.</a:t>
            </a:r>
          </a:p>
          <a:p>
            <a:endParaRPr lang="en-US" sz="1600" dirty="0"/>
          </a:p>
          <a:p>
            <a:endParaRPr lang="en-US" dirty="0"/>
          </a:p>
          <a:p>
            <a:endParaRPr lang="en-US" dirty="0"/>
          </a:p>
        </p:txBody>
      </p:sp>
      <p:sp>
        <p:nvSpPr>
          <p:cNvPr id="9" name="Date Placeholder 8">
            <a:extLst>
              <a:ext uri="{FF2B5EF4-FFF2-40B4-BE49-F238E27FC236}">
                <a16:creationId xmlns:a16="http://schemas.microsoft.com/office/drawing/2014/main" id="{5B0067C6-133E-4885-B48A-05DF61D9769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C4D305C-7AE1-4309-A2C1-7C006E428D3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72D9D96-AD83-4454-B0F5-DBF454CCAC80}"/>
              </a:ext>
            </a:extLst>
          </p:cNvPr>
          <p:cNvSpPr>
            <a:spLocks noGrp="1"/>
          </p:cNvSpPr>
          <p:nvPr>
            <p:ph type="sldNum" sz="quarter" idx="4"/>
          </p:nvPr>
        </p:nvSpPr>
        <p:spPr/>
        <p:txBody>
          <a:bodyPr/>
          <a:lstStyle/>
          <a:p>
            <a:fld id="{28B83BC3-069B-46AF-A4E6-C99928E1A4FA}" type="slidenum">
              <a:rPr lang="en-US" smtClean="0"/>
              <a:pPr/>
              <a:t>871</a:t>
            </a:fld>
            <a:endParaRPr lang="en-US" dirty="0"/>
          </a:p>
        </p:txBody>
      </p:sp>
    </p:spTree>
    <p:custDataLst>
      <p:tags r:id="rId1"/>
    </p:custDataLst>
    <p:extLst>
      <p:ext uri="{BB962C8B-B14F-4D97-AF65-F5344CB8AC3E}">
        <p14:creationId xmlns:p14="http://schemas.microsoft.com/office/powerpoint/2010/main" val="2835523671"/>
      </p:ext>
    </p:extLst>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4" name="Scatter Plot MTB_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0382" y="1695677"/>
            <a:ext cx="4876800" cy="4198163"/>
          </a:xfrm>
          <a:prstGeom prst="rect">
            <a:avLst/>
          </a:prstGeom>
        </p:spPr>
      </p:pic>
      <p:pic>
        <p:nvPicPr>
          <p:cNvPr id="11" name="Picture 10"/>
          <p:cNvPicPr>
            <a:picLocks noChangeAspect="1"/>
          </p:cNvPicPr>
          <p:nvPr/>
        </p:nvPicPr>
        <p:blipFill>
          <a:blip r:embed="rId5"/>
          <a:stretch>
            <a:fillRect/>
          </a:stretch>
        </p:blipFill>
        <p:spPr>
          <a:xfrm>
            <a:off x="5139213" y="1828800"/>
            <a:ext cx="5943600" cy="3931919"/>
          </a:xfrm>
          <a:prstGeom prst="rect">
            <a:avLst/>
          </a:prstGeom>
        </p:spPr>
      </p:pic>
      <p:sp>
        <p:nvSpPr>
          <p:cNvPr id="20" name="Right Arrow 14"/>
          <p:cNvSpPr/>
          <p:nvPr/>
        </p:nvSpPr>
        <p:spPr>
          <a:xfrm>
            <a:off x="4910613" y="364235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D95869CF-32B6-413E-9A98-9D312B4899ED}"/>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8989F69-1DEF-42DC-9A6E-FD747237EAD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D8F72863-5A8E-46C8-A7DD-54206F743451}"/>
              </a:ext>
            </a:extLst>
          </p:cNvPr>
          <p:cNvSpPr>
            <a:spLocks noGrp="1"/>
          </p:cNvSpPr>
          <p:nvPr>
            <p:ph type="sldNum" sz="quarter" idx="4"/>
          </p:nvPr>
        </p:nvSpPr>
        <p:spPr/>
        <p:txBody>
          <a:bodyPr/>
          <a:lstStyle/>
          <a:p>
            <a:fld id="{28B83BC3-069B-46AF-A4E6-C99928E1A4FA}" type="slidenum">
              <a:rPr lang="en-US" smtClean="0"/>
              <a:pPr/>
              <a:t>872</a:t>
            </a:fld>
            <a:endParaRPr lang="en-US" dirty="0"/>
          </a:p>
        </p:txBody>
      </p:sp>
    </p:spTree>
    <p:custDataLst>
      <p:tags r:id="rId1"/>
    </p:custDataLst>
    <p:extLst>
      <p:ext uri="{BB962C8B-B14F-4D97-AF65-F5344CB8AC3E}">
        <p14:creationId xmlns:p14="http://schemas.microsoft.com/office/powerpoint/2010/main" val="366615066"/>
      </p:ext>
    </p:extLst>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lstStyle/>
          <a:p>
            <a:r>
              <a:rPr lang="en-US" dirty="0"/>
              <a:t>Based on the scatter plot, the relationship between exam one and final seems linear. The higher the score on exam one, the higher the score on the final.</a:t>
            </a:r>
          </a:p>
          <a:p>
            <a:endParaRPr lang="en-US" dirty="0"/>
          </a:p>
          <a:p>
            <a:endParaRPr lang="en-US" dirty="0"/>
          </a:p>
          <a:p>
            <a:endParaRPr lang="en-US" dirty="0"/>
          </a:p>
          <a:p>
            <a:endParaRPr lang="en-US" dirty="0"/>
          </a:p>
        </p:txBody>
      </p:sp>
      <p:pic>
        <p:nvPicPr>
          <p:cNvPr id="4" name="Picture 3"/>
          <p:cNvPicPr>
            <a:picLocks noChangeAspect="1"/>
          </p:cNvPicPr>
          <p:nvPr/>
        </p:nvPicPr>
        <p:blipFill>
          <a:blip r:embed="rId4"/>
          <a:stretch>
            <a:fillRect/>
          </a:stretch>
        </p:blipFill>
        <p:spPr>
          <a:xfrm>
            <a:off x="2659893" y="2247900"/>
            <a:ext cx="6059413" cy="4343400"/>
          </a:xfrm>
          <a:prstGeom prst="rect">
            <a:avLst/>
          </a:prstGeom>
        </p:spPr>
      </p:pic>
      <p:sp>
        <p:nvSpPr>
          <p:cNvPr id="9" name="Date Placeholder 8">
            <a:extLst>
              <a:ext uri="{FF2B5EF4-FFF2-40B4-BE49-F238E27FC236}">
                <a16:creationId xmlns:a16="http://schemas.microsoft.com/office/drawing/2014/main" id="{654C8987-461C-45B3-8D0B-917C6538519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66491A5-8537-4BC5-8B37-00A496D1D8D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EE6297F-DED4-4B09-B647-AACE3616D5A4}"/>
              </a:ext>
            </a:extLst>
          </p:cNvPr>
          <p:cNvSpPr>
            <a:spLocks noGrp="1"/>
          </p:cNvSpPr>
          <p:nvPr>
            <p:ph type="sldNum" sz="quarter" idx="4"/>
          </p:nvPr>
        </p:nvSpPr>
        <p:spPr/>
        <p:txBody>
          <a:bodyPr/>
          <a:lstStyle/>
          <a:p>
            <a:fld id="{28B83BC3-069B-46AF-A4E6-C99928E1A4FA}" type="slidenum">
              <a:rPr lang="en-US" smtClean="0"/>
              <a:pPr/>
              <a:t>873</a:t>
            </a:fld>
            <a:endParaRPr lang="en-US" dirty="0"/>
          </a:p>
        </p:txBody>
      </p:sp>
    </p:spTree>
    <p:custDataLst>
      <p:tags r:id="rId1"/>
    </p:custDataLst>
    <p:extLst>
      <p:ext uri="{BB962C8B-B14F-4D97-AF65-F5344CB8AC3E}">
        <p14:creationId xmlns:p14="http://schemas.microsoft.com/office/powerpoint/2010/main" val="4214816915"/>
      </p:ext>
    </p:extLst>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p:txBody>
          <a:bodyPr>
            <a:normAutofit/>
          </a:bodyPr>
          <a:lstStyle/>
          <a:p>
            <a:r>
              <a:rPr lang="en-US" dirty="0"/>
              <a:t>Step 3: Run the simple linear regression analysis.</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as “Continuous Predictors.”</a:t>
            </a:r>
          </a:p>
          <a:p>
            <a:pPr marL="1234440" lvl="2" indent="-457200">
              <a:buFont typeface="+mj-lt"/>
              <a:buAutoNum type="arabicParenR"/>
            </a:pPr>
            <a:r>
              <a:rPr lang="en-US" dirty="0"/>
              <a:t>Click the “Storage” button.</a:t>
            </a:r>
          </a:p>
          <a:p>
            <a:pPr marL="1234440" lvl="2" indent="-457200">
              <a:buFont typeface="+mj-lt"/>
              <a:buAutoNum type="arabicParenR"/>
            </a:pPr>
            <a:r>
              <a:rPr lang="en-US" dirty="0"/>
              <a:t>Check the box of “Residuals” so that the residuals can be saved automatically in the last column of the data table.</a:t>
            </a:r>
          </a:p>
          <a:p>
            <a:pPr marL="1234440" lvl="2" indent="-457200">
              <a:buFont typeface="+mj-lt"/>
              <a:buAutoNum type="arabicParenR"/>
            </a:pPr>
            <a:r>
              <a:rPr lang="en-US" dirty="0"/>
              <a:t>Click “OK.”</a:t>
            </a:r>
          </a:p>
          <a:p>
            <a:pPr marL="1234440" lvl="2" indent="-457200">
              <a:buFont typeface="+mj-lt"/>
              <a:buAutoNum type="arabicParenR"/>
            </a:pPr>
            <a:r>
              <a:rPr lang="en-US" dirty="0"/>
              <a:t>The regression analysis results appear in the new window.</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E614C007-8228-4E5E-8D89-BB8C515E43D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D58BF10-F08A-47C1-83E8-7076E82DB41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9A64E49-2CCE-4EEB-8AA8-CCF1C6BC7D2B}"/>
              </a:ext>
            </a:extLst>
          </p:cNvPr>
          <p:cNvSpPr>
            <a:spLocks noGrp="1"/>
          </p:cNvSpPr>
          <p:nvPr>
            <p:ph type="sldNum" sz="quarter" idx="4"/>
          </p:nvPr>
        </p:nvSpPr>
        <p:spPr/>
        <p:txBody>
          <a:bodyPr/>
          <a:lstStyle/>
          <a:p>
            <a:fld id="{28B83BC3-069B-46AF-A4E6-C99928E1A4FA}" type="slidenum">
              <a:rPr lang="en-US" smtClean="0"/>
              <a:pPr/>
              <a:t>874</a:t>
            </a:fld>
            <a:endParaRPr lang="en-US" dirty="0"/>
          </a:p>
        </p:txBody>
      </p:sp>
    </p:spTree>
    <p:custDataLst>
      <p:tags r:id="rId1"/>
    </p:custDataLst>
    <p:extLst>
      <p:ext uri="{BB962C8B-B14F-4D97-AF65-F5344CB8AC3E}">
        <p14:creationId xmlns:p14="http://schemas.microsoft.com/office/powerpoint/2010/main" val="69902367"/>
      </p:ext>
    </p:extLst>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pic>
        <p:nvPicPr>
          <p:cNvPr id="18" name="Picture 17"/>
          <p:cNvPicPr>
            <a:picLocks noChangeAspect="1"/>
          </p:cNvPicPr>
          <p:nvPr/>
        </p:nvPicPr>
        <p:blipFill>
          <a:blip r:embed="rId4"/>
          <a:stretch>
            <a:fillRect/>
          </a:stretch>
        </p:blipFill>
        <p:spPr>
          <a:xfrm>
            <a:off x="5769935" y="1553361"/>
            <a:ext cx="5334000" cy="4208476"/>
          </a:xfrm>
          <a:prstGeom prst="rect">
            <a:avLst/>
          </a:prstGeom>
        </p:spPr>
      </p:pic>
      <p:pic>
        <p:nvPicPr>
          <p:cNvPr id="22" name="Picture 21"/>
          <p:cNvPicPr>
            <a:picLocks noChangeAspect="1"/>
          </p:cNvPicPr>
          <p:nvPr/>
        </p:nvPicPr>
        <p:blipFill>
          <a:blip r:embed="rId5"/>
          <a:stretch>
            <a:fillRect/>
          </a:stretch>
        </p:blipFill>
        <p:spPr>
          <a:xfrm>
            <a:off x="190996" y="1600200"/>
            <a:ext cx="5518020" cy="4114799"/>
          </a:xfrm>
          <a:prstGeom prst="rect">
            <a:avLst/>
          </a:prstGeom>
        </p:spPr>
      </p:pic>
      <p:sp>
        <p:nvSpPr>
          <p:cNvPr id="14" name="Right Arrow 13"/>
          <p:cNvSpPr/>
          <p:nvPr/>
        </p:nvSpPr>
        <p:spPr>
          <a:xfrm>
            <a:off x="5489610" y="3537098"/>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B703C583-B566-4063-8380-F10236738ED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5BACC62-1EF0-4495-8AF5-06889FBBA69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CC82650-EB91-4FDA-9EFF-6D196A6F9BFA}"/>
              </a:ext>
            </a:extLst>
          </p:cNvPr>
          <p:cNvSpPr>
            <a:spLocks noGrp="1"/>
          </p:cNvSpPr>
          <p:nvPr>
            <p:ph type="sldNum" sz="quarter" idx="4"/>
          </p:nvPr>
        </p:nvSpPr>
        <p:spPr/>
        <p:txBody>
          <a:bodyPr/>
          <a:lstStyle/>
          <a:p>
            <a:fld id="{28B83BC3-069B-46AF-A4E6-C99928E1A4FA}" type="slidenum">
              <a:rPr lang="en-US" smtClean="0"/>
              <a:pPr/>
              <a:t>875</a:t>
            </a:fld>
            <a:endParaRPr lang="en-US" dirty="0"/>
          </a:p>
        </p:txBody>
      </p:sp>
    </p:spTree>
    <p:custDataLst>
      <p:tags r:id="rId1"/>
    </p:custDataLst>
    <p:extLst>
      <p:ext uri="{BB962C8B-B14F-4D97-AF65-F5344CB8AC3E}">
        <p14:creationId xmlns:p14="http://schemas.microsoft.com/office/powerpoint/2010/main" val="1731024565"/>
      </p:ext>
    </p:extLst>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5" name="Rectangle 4"/>
          <p:cNvSpPr/>
          <p:nvPr/>
        </p:nvSpPr>
        <p:spPr>
          <a:xfrm>
            <a:off x="609600" y="1138536"/>
            <a:ext cx="5715000" cy="4770537"/>
          </a:xfrm>
          <a:prstGeom prst="rect">
            <a:avLst/>
          </a:prstGeom>
        </p:spPr>
        <p:txBody>
          <a:bodyPr wrap="square">
            <a:spAutoFit/>
          </a:bodyPr>
          <a:lstStyle/>
          <a:p>
            <a:pPr marL="285750" indent="-285750">
              <a:buFont typeface="Arial" panose="020B0604020202020204" pitchFamily="34" charset="0"/>
              <a:buChar char="•"/>
            </a:pPr>
            <a:r>
              <a:rPr lang="en-US" sz="2000" dirty="0"/>
              <a:t>Step 4: Check whether the model is statistically significant. If not significant, we will need to re-examine the predictor or look for new predictors before continuing</a:t>
            </a:r>
            <a:r>
              <a:rPr lang="en-US" sz="1600" dirty="0"/>
              <a: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R2 measures the percentage of variation in the data set that can be explained by the model. 89.5% of the variability in the data can be accounted for by this linear regression model.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“Analysis of Variance” section provides a ANOVA table covering degrees of freedom, sum of squares, and mean square information for total, regression and error.</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 p-value of the F-test is lower than the α level (0.05), indicating that the model is statistically significant.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pic>
        <p:nvPicPr>
          <p:cNvPr id="6" name="Picture 5"/>
          <p:cNvPicPr>
            <a:picLocks noChangeAspect="1"/>
          </p:cNvPicPr>
          <p:nvPr/>
        </p:nvPicPr>
        <p:blipFill>
          <a:blip r:embed="rId4"/>
          <a:stretch>
            <a:fillRect/>
          </a:stretch>
        </p:blipFill>
        <p:spPr>
          <a:xfrm>
            <a:off x="6477000" y="1057546"/>
            <a:ext cx="3538415" cy="5495654"/>
          </a:xfrm>
          <a:prstGeom prst="rect">
            <a:avLst/>
          </a:prstGeom>
        </p:spPr>
      </p:pic>
      <p:sp>
        <p:nvSpPr>
          <p:cNvPr id="10" name="Date Placeholder 9">
            <a:extLst>
              <a:ext uri="{FF2B5EF4-FFF2-40B4-BE49-F238E27FC236}">
                <a16:creationId xmlns:a16="http://schemas.microsoft.com/office/drawing/2014/main" id="{F0A50D83-1CC1-4394-98C2-101010B8495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45FDF04-B76A-4878-9DEA-C1EB1CF7FDF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02CA3A0-2EB4-4965-80CF-49ACAE526F14}"/>
              </a:ext>
            </a:extLst>
          </p:cNvPr>
          <p:cNvSpPr>
            <a:spLocks noGrp="1"/>
          </p:cNvSpPr>
          <p:nvPr>
            <p:ph type="sldNum" sz="quarter" idx="4"/>
          </p:nvPr>
        </p:nvSpPr>
        <p:spPr/>
        <p:txBody>
          <a:bodyPr/>
          <a:lstStyle/>
          <a:p>
            <a:fld id="{28B83BC3-069B-46AF-A4E6-C99928E1A4FA}" type="slidenum">
              <a:rPr lang="en-US" smtClean="0"/>
              <a:pPr/>
              <a:t>876</a:t>
            </a:fld>
            <a:endParaRPr lang="en-US" dirty="0"/>
          </a:p>
        </p:txBody>
      </p:sp>
    </p:spTree>
    <p:custDataLst>
      <p:tags r:id="rId1"/>
    </p:custDataLst>
    <p:extLst>
      <p:ext uri="{BB962C8B-B14F-4D97-AF65-F5344CB8AC3E}">
        <p14:creationId xmlns:p14="http://schemas.microsoft.com/office/powerpoint/2010/main" val="1221516004"/>
      </p:ext>
    </p:extLst>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Simple Linear Regression</a:t>
            </a:r>
          </a:p>
        </p:txBody>
      </p:sp>
      <p:sp>
        <p:nvSpPr>
          <p:cNvPr id="3" name="Content Placeholder 2"/>
          <p:cNvSpPr>
            <a:spLocks noGrp="1"/>
          </p:cNvSpPr>
          <p:nvPr>
            <p:ph idx="1"/>
          </p:nvPr>
        </p:nvSpPr>
        <p:spPr>
          <a:xfrm>
            <a:off x="609600" y="1143000"/>
            <a:ext cx="5867400" cy="5029200"/>
          </a:xfrm>
        </p:spPr>
        <p:txBody>
          <a:bodyPr>
            <a:normAutofit/>
          </a:bodyPr>
          <a:lstStyle/>
          <a:p>
            <a:r>
              <a:rPr lang="en-US" dirty="0"/>
              <a:t>Step 5: Understand regression equation</a:t>
            </a:r>
          </a:p>
          <a:p>
            <a:pPr lvl="1"/>
            <a:endParaRPr lang="en-US" sz="2000" dirty="0"/>
          </a:p>
          <a:p>
            <a:pPr lvl="1"/>
            <a:r>
              <a:rPr lang="en-US" sz="2000" dirty="0"/>
              <a:t>The estimates of slope and intercept are shown in the “Parameter Estimate” section.</a:t>
            </a:r>
          </a:p>
          <a:p>
            <a:pPr lvl="1"/>
            <a:endParaRPr lang="en-US" sz="2000" dirty="0"/>
          </a:p>
          <a:p>
            <a:pPr lvl="1"/>
            <a:r>
              <a:rPr lang="en-US" sz="2000" dirty="0"/>
              <a:t>In this example, Y = 15.6 + 1.85 × X.</a:t>
            </a:r>
          </a:p>
          <a:p>
            <a:pPr lvl="1"/>
            <a:endParaRPr lang="en-US" sz="2000" dirty="0"/>
          </a:p>
          <a:p>
            <a:pPr lvl="1"/>
            <a:r>
              <a:rPr lang="en-US" sz="2000" dirty="0"/>
              <a:t>One unit increase in the score of Exam1 would increase the final score by 1.85.</a:t>
            </a:r>
          </a:p>
          <a:p>
            <a:pPr marL="114300" indent="0">
              <a:buNone/>
            </a:pPr>
            <a:endParaRPr lang="en-US" dirty="0"/>
          </a:p>
          <a:p>
            <a:endParaRPr lang="en-US" dirty="0"/>
          </a:p>
        </p:txBody>
      </p:sp>
      <p:pic>
        <p:nvPicPr>
          <p:cNvPr id="15" name="Picture 14"/>
          <p:cNvPicPr>
            <a:picLocks noChangeAspect="1"/>
          </p:cNvPicPr>
          <p:nvPr/>
        </p:nvPicPr>
        <p:blipFill>
          <a:blip r:embed="rId4"/>
          <a:stretch>
            <a:fillRect/>
          </a:stretch>
        </p:blipFill>
        <p:spPr>
          <a:xfrm>
            <a:off x="6477000" y="1057546"/>
            <a:ext cx="3538415" cy="5495654"/>
          </a:xfrm>
          <a:prstGeom prst="rect">
            <a:avLst/>
          </a:prstGeom>
        </p:spPr>
      </p:pic>
      <p:sp>
        <p:nvSpPr>
          <p:cNvPr id="5" name="Rectangle 4"/>
          <p:cNvSpPr/>
          <p:nvPr/>
        </p:nvSpPr>
        <p:spPr>
          <a:xfrm>
            <a:off x="6629400" y="4876800"/>
            <a:ext cx="1905000" cy="609600"/>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26E00DD3-8D7E-40C3-B473-202E873AA9C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A76B684-31CA-4583-A4DD-F19E31688E1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B3ACDD2-CEB8-4927-A381-ECA1EDBCE320}"/>
              </a:ext>
            </a:extLst>
          </p:cNvPr>
          <p:cNvSpPr>
            <a:spLocks noGrp="1"/>
          </p:cNvSpPr>
          <p:nvPr>
            <p:ph type="sldNum" sz="quarter" idx="4"/>
          </p:nvPr>
        </p:nvSpPr>
        <p:spPr/>
        <p:txBody>
          <a:bodyPr/>
          <a:lstStyle/>
          <a:p>
            <a:fld id="{28B83BC3-069B-46AF-A4E6-C99928E1A4FA}" type="slidenum">
              <a:rPr lang="en-US" smtClean="0"/>
              <a:pPr/>
              <a:t>877</a:t>
            </a:fld>
            <a:endParaRPr lang="en-US" dirty="0"/>
          </a:p>
        </p:txBody>
      </p:sp>
    </p:spTree>
    <p:custDataLst>
      <p:tags r:id="rId1"/>
    </p:custDataLst>
    <p:extLst>
      <p:ext uri="{BB962C8B-B14F-4D97-AF65-F5344CB8AC3E}">
        <p14:creationId xmlns:p14="http://schemas.microsoft.com/office/powerpoint/2010/main" val="3099890602"/>
      </p:ext>
    </p:extLst>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89.05%</a:t>
            </a:r>
          </a:p>
          <a:p>
            <a:pPr lvl="1"/>
            <a:r>
              <a:rPr lang="en-US" dirty="0">
                <a:solidFill>
                  <a:srgbClr val="182835"/>
                </a:solidFill>
              </a:rPr>
              <a:t>89% of the variation in FINAL can be explained by EXAM1</a:t>
            </a:r>
          </a:p>
          <a:p>
            <a:endParaRPr lang="en-US" dirty="0">
              <a:solidFill>
                <a:srgbClr val="182835"/>
              </a:solidFill>
            </a:endParaRPr>
          </a:p>
          <a:p>
            <a:r>
              <a:rPr lang="en-US" dirty="0">
                <a:solidFill>
                  <a:srgbClr val="182835"/>
                </a:solidFill>
              </a:rPr>
              <a:t>P-value of the F-test = 0.000</a:t>
            </a:r>
          </a:p>
          <a:p>
            <a:pPr lvl="1"/>
            <a:r>
              <a:rPr lang="en-US" dirty="0">
                <a:solidFill>
                  <a:srgbClr val="182835"/>
                </a:solidFill>
              </a:rPr>
              <a:t>We have a statistically significant model </a:t>
            </a:r>
          </a:p>
          <a:p>
            <a:endParaRPr lang="en-US" dirty="0">
              <a:solidFill>
                <a:srgbClr val="182835"/>
              </a:solidFill>
            </a:endParaRPr>
          </a:p>
          <a:p>
            <a:r>
              <a:rPr lang="en-US" dirty="0">
                <a:solidFill>
                  <a:srgbClr val="182835"/>
                </a:solidFill>
              </a:rPr>
              <a:t>Prediction Equation: 15.6 + 1.85 × EXAM1</a:t>
            </a:r>
          </a:p>
          <a:p>
            <a:pPr lvl="1"/>
            <a:r>
              <a:rPr lang="en-US" dirty="0">
                <a:solidFill>
                  <a:srgbClr val="182835"/>
                </a:solidFill>
              </a:rPr>
              <a:t>15.6 is the Y intercept, all equations will start with 15.6</a:t>
            </a:r>
          </a:p>
          <a:p>
            <a:pPr lvl="1"/>
            <a:r>
              <a:rPr lang="en-US" dirty="0">
                <a:solidFill>
                  <a:srgbClr val="182835"/>
                </a:solidFill>
              </a:rPr>
              <a:t>1.85 is the EXAM1 Coefficient: multiply it by EXAM1 score</a:t>
            </a:r>
          </a:p>
          <a:p>
            <a:pPr marL="114300" indent="0">
              <a:buNone/>
            </a:pPr>
            <a:endParaRPr lang="en-US" dirty="0">
              <a:solidFill>
                <a:srgbClr val="182835"/>
              </a:solidFill>
            </a:endParaRPr>
          </a:p>
          <a:p>
            <a:pPr lvl="3"/>
            <a:r>
              <a:rPr lang="en-US" sz="2200" dirty="0">
                <a:solidFill>
                  <a:srgbClr val="182835"/>
                </a:solidFill>
              </a:rPr>
              <a:t>Let us say you are the professor and you want to use this prediction equation to estimate what two of your students might get on their final exam.</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000" y="5257800"/>
            <a:ext cx="787579" cy="952717"/>
          </a:xfrm>
          <a:prstGeom prst="rect">
            <a:avLst/>
          </a:prstGeom>
        </p:spPr>
      </p:pic>
      <p:sp>
        <p:nvSpPr>
          <p:cNvPr id="10" name="Date Placeholder 9">
            <a:extLst>
              <a:ext uri="{FF2B5EF4-FFF2-40B4-BE49-F238E27FC236}">
                <a16:creationId xmlns:a16="http://schemas.microsoft.com/office/drawing/2014/main" id="{2F1C9B51-1C88-4838-A644-760C2CC63A2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21AE841-281C-4F84-8122-78788D6355A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7D6EA0A-DDD6-4589-8C41-6B7B8FE50E15}"/>
              </a:ext>
            </a:extLst>
          </p:cNvPr>
          <p:cNvSpPr>
            <a:spLocks noGrp="1"/>
          </p:cNvSpPr>
          <p:nvPr>
            <p:ph type="sldNum" sz="quarter" idx="4"/>
          </p:nvPr>
        </p:nvSpPr>
        <p:spPr/>
        <p:txBody>
          <a:bodyPr/>
          <a:lstStyle/>
          <a:p>
            <a:fld id="{28B83BC3-069B-46AF-A4E6-C99928E1A4FA}" type="slidenum">
              <a:rPr lang="en-US" smtClean="0"/>
              <a:pPr/>
              <a:t>878</a:t>
            </a:fld>
            <a:endParaRPr lang="en-US" dirty="0"/>
          </a:p>
        </p:txBody>
      </p:sp>
    </p:spTree>
    <p:custDataLst>
      <p:tags r:id="rId1"/>
    </p:custDataLst>
    <p:extLst>
      <p:ext uri="{BB962C8B-B14F-4D97-AF65-F5344CB8AC3E}">
        <p14:creationId xmlns:p14="http://schemas.microsoft.com/office/powerpoint/2010/main" val="3757476778"/>
      </p:ext>
    </p:extLst>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rmAutofit lnSpcReduction="10000"/>
          </a:bodyPr>
          <a:lstStyle/>
          <a:p>
            <a:r>
              <a:rPr lang="en-US" dirty="0"/>
              <a:t>Let us assume the following:</a:t>
            </a:r>
            <a:endParaRPr lang="en-US" sz="2600" dirty="0"/>
          </a:p>
          <a:p>
            <a:pPr lvl="1"/>
            <a:r>
              <a:rPr lang="en-US" dirty="0"/>
              <a:t>Student “A” exam 1 results were: 79</a:t>
            </a:r>
          </a:p>
          <a:p>
            <a:pPr lvl="1"/>
            <a:r>
              <a:rPr lang="en-US" dirty="0"/>
              <a:t>Student “B” exam 1 results were: 94.</a:t>
            </a:r>
          </a:p>
          <a:p>
            <a:pPr lvl="1"/>
            <a:endParaRPr lang="en-US" sz="2400" dirty="0"/>
          </a:p>
          <a:p>
            <a:r>
              <a:rPr lang="en-US" dirty="0"/>
              <a:t>Remember our prediction equation?</a:t>
            </a:r>
          </a:p>
          <a:p>
            <a:pPr lvl="1"/>
            <a:r>
              <a:rPr lang="en-US" dirty="0"/>
              <a:t>15.6 + 1.85 × Exam1</a:t>
            </a:r>
          </a:p>
          <a:p>
            <a:pPr lvl="1"/>
            <a:r>
              <a:rPr lang="en-US" dirty="0"/>
              <a:t>Now apply the equation to each student</a:t>
            </a:r>
          </a:p>
          <a:p>
            <a:pPr lvl="2"/>
            <a:r>
              <a:rPr lang="en-US" dirty="0"/>
              <a:t>Student “A” Estimate: 15.6 + (1.85 × 79) = 161.8</a:t>
            </a:r>
          </a:p>
          <a:p>
            <a:pPr lvl="2"/>
            <a:r>
              <a:rPr lang="en-US" dirty="0"/>
              <a:t>Student “B” Estimate: 15.6 + (1.85 × 94) = 189.5</a:t>
            </a:r>
          </a:p>
          <a:p>
            <a:pPr lvl="3"/>
            <a:endParaRPr lang="en-US" dirty="0"/>
          </a:p>
          <a:p>
            <a:pPr marL="1554480" lvl="5" indent="0">
              <a:buNone/>
            </a:pPr>
            <a:endParaRPr lang="en-US" sz="2000" dirty="0"/>
          </a:p>
          <a:p>
            <a:pPr marL="1554480" lvl="5" indent="0">
              <a:buNone/>
            </a:pPr>
            <a:r>
              <a:rPr lang="en-US" sz="2000" dirty="0"/>
              <a:t>Now you can use your “magic” as the professor and allocate your time appropriately to the student(s) who you predict need the most help</a:t>
            </a:r>
          </a:p>
          <a:p>
            <a:pPr marL="1554480" lvl="5" indent="0">
              <a:buNone/>
            </a:pPr>
            <a:r>
              <a:rPr lang="en-US" sz="2000" dirty="0"/>
              <a:t>Nice Work!</a:t>
            </a:r>
          </a:p>
          <a:p>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5210553"/>
            <a:ext cx="1115570" cy="1380747"/>
          </a:xfrm>
          <a:prstGeom prst="rect">
            <a:avLst/>
          </a:prstGeom>
        </p:spPr>
      </p:pic>
      <p:sp>
        <p:nvSpPr>
          <p:cNvPr id="10" name="Date Placeholder 9">
            <a:extLst>
              <a:ext uri="{FF2B5EF4-FFF2-40B4-BE49-F238E27FC236}">
                <a16:creationId xmlns:a16="http://schemas.microsoft.com/office/drawing/2014/main" id="{82B2399C-7739-4D3E-8E82-01A3CF7DB42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2769C15-F788-4DF5-B004-F474612BA45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89E63E5-9574-41A9-AAF3-6879E937B87F}"/>
              </a:ext>
            </a:extLst>
          </p:cNvPr>
          <p:cNvSpPr>
            <a:spLocks noGrp="1"/>
          </p:cNvSpPr>
          <p:nvPr>
            <p:ph type="sldNum" sz="quarter" idx="4"/>
          </p:nvPr>
        </p:nvSpPr>
        <p:spPr/>
        <p:txBody>
          <a:bodyPr/>
          <a:lstStyle/>
          <a:p>
            <a:fld id="{28B83BC3-069B-46AF-A4E6-C99928E1A4FA}" type="slidenum">
              <a:rPr lang="en-US" smtClean="0"/>
              <a:pPr/>
              <a:t>879</a:t>
            </a:fld>
            <a:endParaRPr lang="en-US" dirty="0"/>
          </a:p>
        </p:txBody>
      </p:sp>
    </p:spTree>
    <p:custDataLst>
      <p:tags r:id="rId1"/>
    </p:custDataLst>
    <p:extLst>
      <p:ext uri="{BB962C8B-B14F-4D97-AF65-F5344CB8AC3E}">
        <p14:creationId xmlns:p14="http://schemas.microsoft.com/office/powerpoint/2010/main" val="25516033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Kano</a:t>
            </a:r>
          </a:p>
        </p:txBody>
      </p:sp>
      <p:sp>
        <p:nvSpPr>
          <p:cNvPr id="3" name="Content Placeholder 2"/>
          <p:cNvSpPr>
            <a:spLocks noGrp="1"/>
          </p:cNvSpPr>
          <p:nvPr>
            <p:ph idx="1"/>
          </p:nvPr>
        </p:nvSpPr>
        <p:spPr/>
        <p:txBody>
          <a:bodyPr>
            <a:normAutofit/>
          </a:bodyPr>
          <a:lstStyle/>
          <a:p>
            <a:r>
              <a:rPr lang="en-US" dirty="0"/>
              <a:t>Another VOC categorization technique is the Kano.</a:t>
            </a:r>
          </a:p>
          <a:p>
            <a:r>
              <a:rPr lang="en-US" dirty="0"/>
              <a:t>The Kano model was developed by Noriaki Kano in the </a:t>
            </a:r>
            <a:r>
              <a:rPr lang="en-US" dirty="0" err="1"/>
              <a:t>1980s</a:t>
            </a:r>
            <a:r>
              <a:rPr lang="en-US" dirty="0"/>
              <a:t>.</a:t>
            </a:r>
          </a:p>
          <a:p>
            <a:r>
              <a:rPr lang="en-US" dirty="0"/>
              <a:t>The Kano model is a graphic tool that further categorizes VOC and CTQs into 3 </a:t>
            </a:r>
            <a:br>
              <a:rPr lang="en-US" dirty="0"/>
            </a:br>
            <a:r>
              <a:rPr lang="en-US" dirty="0"/>
              <a:t>distinct groups:</a:t>
            </a:r>
          </a:p>
          <a:p>
            <a:pPr marL="114300" indent="0">
              <a:buNone/>
            </a:pPr>
            <a:endParaRPr lang="en-US" dirty="0"/>
          </a:p>
          <a:p>
            <a:pPr lvl="1"/>
            <a:r>
              <a:rPr lang="en-US" dirty="0"/>
              <a:t>Must Haves</a:t>
            </a:r>
          </a:p>
          <a:p>
            <a:pPr lvl="1"/>
            <a:r>
              <a:rPr lang="en-US" dirty="0"/>
              <a:t>Performance Attributes</a:t>
            </a:r>
          </a:p>
          <a:p>
            <a:pPr lvl="1"/>
            <a:r>
              <a:rPr lang="en-US" dirty="0"/>
              <a:t>Delighters.</a:t>
            </a:r>
          </a:p>
          <a:p>
            <a:pPr marL="411480" lvl="1" indent="0">
              <a:buNone/>
            </a:pPr>
            <a:endParaRPr lang="en-US" dirty="0"/>
          </a:p>
          <a:p>
            <a:pPr marL="411480" lvl="1" indent="0">
              <a:buNone/>
            </a:pPr>
            <a:endParaRPr lang="en-US" dirty="0"/>
          </a:p>
          <a:p>
            <a:r>
              <a:rPr lang="en-US" dirty="0"/>
              <a:t>The Kano helps to identify CTQs that add incremental value vs. those that are simply requirements and having more is not necessarily better.</a:t>
            </a:r>
          </a:p>
        </p:txBody>
      </p:sp>
      <p:grpSp>
        <p:nvGrpSpPr>
          <p:cNvPr id="8" name="Group 7"/>
          <p:cNvGrpSpPr/>
          <p:nvPr/>
        </p:nvGrpSpPr>
        <p:grpSpPr>
          <a:xfrm>
            <a:off x="5791200" y="2514600"/>
            <a:ext cx="3352800" cy="3124200"/>
            <a:chOff x="4038600" y="2695575"/>
            <a:chExt cx="4267200" cy="3933825"/>
          </a:xfrm>
        </p:grpSpPr>
        <p:pic>
          <p:nvPicPr>
            <p:cNvPr id="4" name="Picture 3"/>
            <p:cNvPicPr>
              <a:picLocks noChangeAspect="1"/>
            </p:cNvPicPr>
            <p:nvPr/>
          </p:nvPicPr>
          <p:blipFill>
            <a:blip r:embed="rId4" cstate="print"/>
            <a:stretch>
              <a:fillRect/>
            </a:stretch>
          </p:blipFill>
          <p:spPr>
            <a:xfrm>
              <a:off x="4038600" y="2695575"/>
              <a:ext cx="4267200" cy="3933825"/>
            </a:xfrm>
            <a:prstGeom prst="rect">
              <a:avLst/>
            </a:prstGeom>
          </p:spPr>
        </p:pic>
        <p:sp>
          <p:nvSpPr>
            <p:cNvPr id="10" name="Arc 9"/>
            <p:cNvSpPr/>
            <p:nvPr/>
          </p:nvSpPr>
          <p:spPr>
            <a:xfrm rot="19439667">
              <a:off x="5589959" y="4950834"/>
              <a:ext cx="1828800" cy="863786"/>
            </a:xfrm>
            <a:prstGeom prst="arc">
              <a:avLst>
                <a:gd name="adj1" fmla="val 12871060"/>
                <a:gd name="adj2" fmla="val 21152255"/>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 name="Date Placeholder 6">
            <a:extLst>
              <a:ext uri="{FF2B5EF4-FFF2-40B4-BE49-F238E27FC236}">
                <a16:creationId xmlns:a16="http://schemas.microsoft.com/office/drawing/2014/main" id="{37B9CB1B-F2D2-429F-93A4-DCFE80E262E8}"/>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8251B79C-D2CE-4598-8813-EBDE691BCF8B}"/>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8982F69D-F2FE-4C9E-BB31-74DB8DACF910}"/>
              </a:ext>
            </a:extLst>
          </p:cNvPr>
          <p:cNvSpPr>
            <a:spLocks noGrp="1"/>
          </p:cNvSpPr>
          <p:nvPr>
            <p:ph type="sldNum" sz="quarter" idx="4"/>
          </p:nvPr>
        </p:nvSpPr>
        <p:spPr/>
        <p:txBody>
          <a:bodyPr/>
          <a:lstStyle/>
          <a:p>
            <a:fld id="{28B83BC3-069B-46AF-A4E6-C99928E1A4FA}" type="slidenum">
              <a:rPr lang="en-US" smtClean="0"/>
              <a:pPr/>
              <a:t>88</a:t>
            </a:fld>
            <a:endParaRPr lang="en-US" dirty="0"/>
          </a:p>
        </p:txBody>
      </p:sp>
    </p:spTree>
    <p:custDataLst>
      <p:tags r:id="rId1"/>
    </p:custDataLst>
    <p:extLst>
      <p:ext uri="{BB962C8B-B14F-4D97-AF65-F5344CB8AC3E}">
        <p14:creationId xmlns:p14="http://schemas.microsoft.com/office/powerpoint/2010/main" val="3812133489"/>
      </p:ext>
    </p:extLst>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4.1.4 Residuals Analysis</a:t>
            </a:r>
          </a:p>
        </p:txBody>
      </p:sp>
      <p:sp>
        <p:nvSpPr>
          <p:cNvPr id="8" name="Date Placeholder 7">
            <a:extLst>
              <a:ext uri="{FF2B5EF4-FFF2-40B4-BE49-F238E27FC236}">
                <a16:creationId xmlns:a16="http://schemas.microsoft.com/office/drawing/2014/main" id="{1E38317C-615B-4A66-9AEB-D42B6581A30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A505F1D-78D3-418D-B1D0-1E61BF7F982E}"/>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C0FD4E9-0748-4CBE-9BBE-88B1AD46B355}"/>
              </a:ext>
            </a:extLst>
          </p:cNvPr>
          <p:cNvSpPr>
            <a:spLocks noGrp="1"/>
          </p:cNvSpPr>
          <p:nvPr>
            <p:ph type="sldNum" sz="quarter" idx="4"/>
          </p:nvPr>
        </p:nvSpPr>
        <p:spPr/>
        <p:txBody>
          <a:bodyPr/>
          <a:lstStyle/>
          <a:p>
            <a:fld id="{28B83BC3-069B-46AF-A4E6-C99928E1A4FA}" type="slidenum">
              <a:rPr lang="en-US" smtClean="0"/>
              <a:pPr/>
              <a:t>880</a:t>
            </a:fld>
            <a:endParaRPr lang="en-US" dirty="0"/>
          </a:p>
        </p:txBody>
      </p:sp>
    </p:spTree>
    <p:custDataLst>
      <p:tags r:id="rId1"/>
    </p:custDataLst>
    <p:extLst>
      <p:ext uri="{BB962C8B-B14F-4D97-AF65-F5344CB8AC3E}">
        <p14:creationId xmlns:p14="http://schemas.microsoft.com/office/powerpoint/2010/main" val="3386701352"/>
      </p:ext>
    </p:extLst>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are Residuals?</a:t>
            </a:r>
          </a:p>
        </p:txBody>
      </p:sp>
      <p:sp>
        <p:nvSpPr>
          <p:cNvPr id="3" name="Content Placeholder 2"/>
          <p:cNvSpPr>
            <a:spLocks noGrp="1"/>
          </p:cNvSpPr>
          <p:nvPr>
            <p:ph idx="1"/>
          </p:nvPr>
        </p:nvSpPr>
        <p:spPr/>
        <p:txBody>
          <a:bodyPr/>
          <a:lstStyle/>
          <a:p>
            <a:r>
              <a:rPr lang="en-US" b="1" dirty="0"/>
              <a:t>Residuals</a:t>
            </a:r>
            <a:r>
              <a:rPr lang="en-US" dirty="0"/>
              <a:t> are the vertical differences between actual values and the predicted values or the “fitted line” created by the regression model.</a:t>
            </a:r>
          </a:p>
          <a:p>
            <a:endParaRPr lang="en-US" dirty="0"/>
          </a:p>
        </p:txBody>
      </p:sp>
      <p:grpSp>
        <p:nvGrpSpPr>
          <p:cNvPr id="4" name="Group 3"/>
          <p:cNvGrpSpPr/>
          <p:nvPr/>
        </p:nvGrpSpPr>
        <p:grpSpPr>
          <a:xfrm>
            <a:off x="1852706" y="2209800"/>
            <a:ext cx="7673788" cy="3864429"/>
            <a:chOff x="2438400" y="2438401"/>
            <a:chExt cx="7673788" cy="3864429"/>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38461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333966" y="3824351"/>
              <a:ext cx="1025622" cy="1"/>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359588" y="3670463"/>
              <a:ext cx="17526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3339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494059" y="4216726"/>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3820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a:stCxn id="20" idx="1"/>
            </p:cNvCxnSpPr>
            <p:nvPr/>
          </p:nvCxnSpPr>
          <p:spPr>
            <a:xfrm flipH="1">
              <a:off x="7333966" y="3278090"/>
              <a:ext cx="1048034" cy="1487"/>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sp>
        <p:nvSpPr>
          <p:cNvPr id="11" name="Date Placeholder 10">
            <a:extLst>
              <a:ext uri="{FF2B5EF4-FFF2-40B4-BE49-F238E27FC236}">
                <a16:creationId xmlns:a16="http://schemas.microsoft.com/office/drawing/2014/main" id="{04EAAC33-65DA-44F7-B030-0266BCFC4872}"/>
              </a:ext>
            </a:extLst>
          </p:cNvPr>
          <p:cNvSpPr>
            <a:spLocks noGrp="1"/>
          </p:cNvSpPr>
          <p:nvPr>
            <p:ph type="dt" sz="half" idx="2"/>
          </p:nvPr>
        </p:nvSpPr>
        <p:spPr/>
        <p:txBody>
          <a:bodyPr/>
          <a:lstStyle/>
          <a:p>
            <a:r>
              <a:rPr lang="en-US"/>
              <a:t>Lean Six Sigma Training - MTB</a:t>
            </a:r>
            <a:endParaRPr lang="en-US" sz="1600" dirty="0"/>
          </a:p>
        </p:txBody>
      </p:sp>
      <p:sp>
        <p:nvSpPr>
          <p:cNvPr id="16" name="Footer Placeholder 15">
            <a:extLst>
              <a:ext uri="{FF2B5EF4-FFF2-40B4-BE49-F238E27FC236}">
                <a16:creationId xmlns:a16="http://schemas.microsoft.com/office/drawing/2014/main" id="{4A748F8C-33FC-46D4-AE6F-100E0D95EEC6}"/>
              </a:ext>
            </a:extLst>
          </p:cNvPr>
          <p:cNvSpPr>
            <a:spLocks noGrp="1"/>
          </p:cNvSpPr>
          <p:nvPr>
            <p:ph type="ftr" sz="quarter" idx="3"/>
          </p:nvPr>
        </p:nvSpPr>
        <p:spPr/>
        <p:txBody>
          <a:bodyPr/>
          <a:lstStyle/>
          <a:p>
            <a:r>
              <a:rPr lang="en-US"/>
              <a:t>© Grand Valley State University</a:t>
            </a:r>
            <a:endParaRPr lang="en-US" sz="1600" dirty="0"/>
          </a:p>
        </p:txBody>
      </p:sp>
      <p:sp>
        <p:nvSpPr>
          <p:cNvPr id="17" name="Slide Number Placeholder 16">
            <a:extLst>
              <a:ext uri="{FF2B5EF4-FFF2-40B4-BE49-F238E27FC236}">
                <a16:creationId xmlns:a16="http://schemas.microsoft.com/office/drawing/2014/main" id="{648F4935-2385-4EF7-B3C4-9F83E05C6010}"/>
              </a:ext>
            </a:extLst>
          </p:cNvPr>
          <p:cNvSpPr>
            <a:spLocks noGrp="1"/>
          </p:cNvSpPr>
          <p:nvPr>
            <p:ph type="sldNum" sz="quarter" idx="4"/>
          </p:nvPr>
        </p:nvSpPr>
        <p:spPr/>
        <p:txBody>
          <a:bodyPr/>
          <a:lstStyle/>
          <a:p>
            <a:fld id="{28B83BC3-069B-46AF-A4E6-C99928E1A4FA}" type="slidenum">
              <a:rPr lang="en-US" smtClean="0"/>
              <a:pPr/>
              <a:t>881</a:t>
            </a:fld>
            <a:endParaRPr lang="en-US" dirty="0"/>
          </a:p>
        </p:txBody>
      </p:sp>
    </p:spTree>
    <p:custDataLst>
      <p:tags r:id="rId1"/>
    </p:custDataLst>
    <p:extLst>
      <p:ext uri="{BB962C8B-B14F-4D97-AF65-F5344CB8AC3E}">
        <p14:creationId xmlns:p14="http://schemas.microsoft.com/office/powerpoint/2010/main" val="235754926"/>
      </p:ext>
    </p:extLst>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a:xfrm>
            <a:off x="609600" y="1143000"/>
            <a:ext cx="10160000" cy="5486400"/>
          </a:xfrm>
        </p:spPr>
        <p:txBody>
          <a:bodyPr>
            <a:noAutofit/>
          </a:bodyPr>
          <a:lstStyle/>
          <a:p>
            <a:r>
              <a:rPr lang="en-US" sz="2200" i="1" dirty="0"/>
              <a:t>Regression equations </a:t>
            </a:r>
            <a:r>
              <a:rPr lang="en-US" sz="2200" dirty="0"/>
              <a:t>are generated on the basis of certain statistical assumptions.</a:t>
            </a:r>
          </a:p>
          <a:p>
            <a:endParaRPr lang="en-US" sz="2200" i="1" dirty="0"/>
          </a:p>
          <a:p>
            <a:r>
              <a:rPr lang="en-US" sz="2200" i="1" dirty="0"/>
              <a:t>Residuals analysis </a:t>
            </a:r>
            <a:r>
              <a:rPr lang="en-US" sz="2200" dirty="0"/>
              <a:t>helps to determine the validity of these assumptions.</a:t>
            </a:r>
          </a:p>
          <a:p>
            <a:endParaRPr lang="en-US" sz="2200" dirty="0"/>
          </a:p>
          <a:p>
            <a:r>
              <a:rPr lang="en-US" sz="2200" dirty="0"/>
              <a:t>The</a:t>
            </a:r>
            <a:r>
              <a:rPr lang="en-US" sz="2200" i="1" dirty="0"/>
              <a:t> assumptions </a:t>
            </a:r>
            <a:r>
              <a:rPr lang="en-US" sz="2200" dirty="0"/>
              <a:t>are:</a:t>
            </a:r>
          </a:p>
          <a:p>
            <a:pPr lvl="1"/>
            <a:r>
              <a:rPr lang="en-US" sz="2000" dirty="0"/>
              <a:t>The residuals are normally distributed, mean equal to zero.</a:t>
            </a:r>
          </a:p>
          <a:p>
            <a:pPr lvl="1"/>
            <a:r>
              <a:rPr lang="en-US" sz="2000" dirty="0"/>
              <a:t>The residuals are independent.</a:t>
            </a:r>
          </a:p>
          <a:p>
            <a:pPr lvl="1"/>
            <a:r>
              <a:rPr lang="en-US" sz="2000" dirty="0"/>
              <a:t>The residuals have a constant variance.</a:t>
            </a:r>
          </a:p>
          <a:p>
            <a:pPr lvl="1"/>
            <a:r>
              <a:rPr lang="en-US" sz="2000" dirty="0"/>
              <a:t>The underlying population relationship is linear.</a:t>
            </a:r>
          </a:p>
          <a:p>
            <a:endParaRPr lang="en-US" sz="2200" dirty="0"/>
          </a:p>
          <a:p>
            <a:r>
              <a:rPr lang="en-US" sz="2200" dirty="0"/>
              <a:t>If residuals performance does not meet the requirements, we will need to rebuild the model by replacing the predictor with a new one, adding new predictors, building non-linear models, and so on.</a:t>
            </a:r>
          </a:p>
        </p:txBody>
      </p:sp>
      <p:sp>
        <p:nvSpPr>
          <p:cNvPr id="9" name="Date Placeholder 8">
            <a:extLst>
              <a:ext uri="{FF2B5EF4-FFF2-40B4-BE49-F238E27FC236}">
                <a16:creationId xmlns:a16="http://schemas.microsoft.com/office/drawing/2014/main" id="{6E4B9B06-A0BA-48CE-B25A-5A70EFA04AA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7A228A3-8B39-4EDA-A1BE-7356CA904D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72A8DE7-DB1D-4270-8C9D-41BAC729166E}"/>
              </a:ext>
            </a:extLst>
          </p:cNvPr>
          <p:cNvSpPr>
            <a:spLocks noGrp="1"/>
          </p:cNvSpPr>
          <p:nvPr>
            <p:ph type="sldNum" sz="quarter" idx="4"/>
          </p:nvPr>
        </p:nvSpPr>
        <p:spPr/>
        <p:txBody>
          <a:bodyPr/>
          <a:lstStyle/>
          <a:p>
            <a:fld id="{28B83BC3-069B-46AF-A4E6-C99928E1A4FA}" type="slidenum">
              <a:rPr lang="en-US" smtClean="0"/>
              <a:pPr/>
              <a:t>882</a:t>
            </a:fld>
            <a:endParaRPr lang="en-US" dirty="0"/>
          </a:p>
        </p:txBody>
      </p:sp>
    </p:spTree>
    <p:custDataLst>
      <p:tags r:id="rId1"/>
    </p:custDataLst>
    <p:extLst>
      <p:ext uri="{BB962C8B-B14F-4D97-AF65-F5344CB8AC3E}">
        <p14:creationId xmlns:p14="http://schemas.microsoft.com/office/powerpoint/2010/main" val="4031217276"/>
      </p:ext>
    </p:extLst>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lstStyle/>
          <a:p>
            <a:r>
              <a:rPr lang="en-US" dirty="0"/>
              <a:t>The residuals of the model are saved in a column of your data table</a:t>
            </a:r>
          </a:p>
          <a:p>
            <a:pPr>
              <a:buNone/>
            </a:pPr>
            <a:endParaRPr lang="en-US" sz="2000" dirty="0"/>
          </a:p>
          <a:p>
            <a:endParaRPr lang="en-US" dirty="0"/>
          </a:p>
        </p:txBody>
      </p:sp>
      <p:pic>
        <p:nvPicPr>
          <p:cNvPr id="4" name="Picture 3"/>
          <p:cNvPicPr>
            <a:picLocks noChangeAspect="1"/>
          </p:cNvPicPr>
          <p:nvPr/>
        </p:nvPicPr>
        <p:blipFill>
          <a:blip r:embed="rId4"/>
          <a:stretch>
            <a:fillRect/>
          </a:stretch>
        </p:blipFill>
        <p:spPr>
          <a:xfrm>
            <a:off x="4037081" y="1752600"/>
            <a:ext cx="3305038" cy="4512095"/>
          </a:xfrm>
          <a:prstGeom prst="rect">
            <a:avLst/>
          </a:prstGeom>
        </p:spPr>
      </p:pic>
      <p:sp>
        <p:nvSpPr>
          <p:cNvPr id="10" name="Date Placeholder 9">
            <a:extLst>
              <a:ext uri="{FF2B5EF4-FFF2-40B4-BE49-F238E27FC236}">
                <a16:creationId xmlns:a16="http://schemas.microsoft.com/office/drawing/2014/main" id="{7EB496AC-F3D5-4A3F-805E-14FBFF13AA8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E1CD940-F9EE-4E37-BC40-1405B0ED14DE}"/>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8F94BA7-661F-48F2-8A2E-4C981BA64DC1}"/>
              </a:ext>
            </a:extLst>
          </p:cNvPr>
          <p:cNvSpPr>
            <a:spLocks noGrp="1"/>
          </p:cNvSpPr>
          <p:nvPr>
            <p:ph type="sldNum" sz="quarter" idx="4"/>
          </p:nvPr>
        </p:nvSpPr>
        <p:spPr/>
        <p:txBody>
          <a:bodyPr/>
          <a:lstStyle/>
          <a:p>
            <a:fld id="{28B83BC3-069B-46AF-A4E6-C99928E1A4FA}" type="slidenum">
              <a:rPr lang="en-US" smtClean="0"/>
              <a:pPr/>
              <a:t>883</a:t>
            </a:fld>
            <a:endParaRPr lang="en-US" dirty="0"/>
          </a:p>
        </p:txBody>
      </p:sp>
    </p:spTree>
    <p:custDataLst>
      <p:tags r:id="rId1"/>
    </p:custDataLst>
    <p:extLst>
      <p:ext uri="{BB962C8B-B14F-4D97-AF65-F5344CB8AC3E}">
        <p14:creationId xmlns:p14="http://schemas.microsoft.com/office/powerpoint/2010/main" val="754518914"/>
      </p:ext>
    </p:extLst>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 as “Variables.”</a:t>
            </a:r>
          </a:p>
          <a:p>
            <a:pPr marL="1234440" lvl="2" indent="-457200">
              <a:buFont typeface="+mj-lt"/>
              <a:buAutoNum type="arabicParenR"/>
            </a:pPr>
            <a:r>
              <a:rPr lang="en-US" dirty="0"/>
              <a:t>Click “OK.”</a:t>
            </a:r>
          </a:p>
          <a:p>
            <a:pPr marL="1234440" lvl="2" indent="-457200">
              <a:buFont typeface="+mj-lt"/>
              <a:buAutoNum type="arabicParenR"/>
            </a:pPr>
            <a:r>
              <a:rPr lang="en-US" dirty="0"/>
              <a:t>The histogram and the normality test of the residuals are displayed in the new window.</a:t>
            </a:r>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B9469C64-56D8-4BEA-A41B-B3DB4D2C693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0BA80EB-6D60-424E-A4E3-2977DB883E7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ED870E-67EB-4E32-AAF7-22BE3E5D955F}"/>
              </a:ext>
            </a:extLst>
          </p:cNvPr>
          <p:cNvSpPr>
            <a:spLocks noGrp="1"/>
          </p:cNvSpPr>
          <p:nvPr>
            <p:ph type="sldNum" sz="quarter" idx="4"/>
          </p:nvPr>
        </p:nvSpPr>
        <p:spPr/>
        <p:txBody>
          <a:bodyPr/>
          <a:lstStyle/>
          <a:p>
            <a:fld id="{28B83BC3-069B-46AF-A4E6-C99928E1A4FA}" type="slidenum">
              <a:rPr lang="en-US" smtClean="0"/>
              <a:pPr/>
              <a:t>884</a:t>
            </a:fld>
            <a:endParaRPr lang="en-US" dirty="0"/>
          </a:p>
        </p:txBody>
      </p:sp>
    </p:spTree>
    <p:custDataLst>
      <p:tags r:id="rId1"/>
    </p:custDataLst>
    <p:extLst>
      <p:ext uri="{BB962C8B-B14F-4D97-AF65-F5344CB8AC3E}">
        <p14:creationId xmlns:p14="http://schemas.microsoft.com/office/powerpoint/2010/main" val="616973277"/>
      </p:ext>
    </p:extLst>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2984500" y="1117220"/>
            <a:ext cx="5410200" cy="5588380"/>
          </a:xfrm>
          <a:prstGeom prst="rect">
            <a:avLst/>
          </a:prstGeom>
        </p:spPr>
      </p:pic>
      <p:sp>
        <p:nvSpPr>
          <p:cNvPr id="8" name="Date Placeholder 7">
            <a:extLst>
              <a:ext uri="{FF2B5EF4-FFF2-40B4-BE49-F238E27FC236}">
                <a16:creationId xmlns:a16="http://schemas.microsoft.com/office/drawing/2014/main" id="{CCB9F109-40D1-4463-BECB-3388FB5B508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5A4FD7B-9517-4A36-9F4D-B2EBB20B733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B1E7FB2-82D6-4982-9D80-088C1146D35B}"/>
              </a:ext>
            </a:extLst>
          </p:cNvPr>
          <p:cNvSpPr>
            <a:spLocks noGrp="1"/>
          </p:cNvSpPr>
          <p:nvPr>
            <p:ph type="sldNum" sz="quarter" idx="4"/>
          </p:nvPr>
        </p:nvSpPr>
        <p:spPr/>
        <p:txBody>
          <a:bodyPr/>
          <a:lstStyle/>
          <a:p>
            <a:fld id="{28B83BC3-069B-46AF-A4E6-C99928E1A4FA}" type="slidenum">
              <a:rPr lang="en-US" smtClean="0"/>
              <a:pPr/>
              <a:t>885</a:t>
            </a:fld>
            <a:endParaRPr lang="en-US" dirty="0"/>
          </a:p>
        </p:txBody>
      </p:sp>
    </p:spTree>
    <p:custDataLst>
      <p:tags r:id="rId1"/>
    </p:custDataLst>
    <p:extLst>
      <p:ext uri="{BB962C8B-B14F-4D97-AF65-F5344CB8AC3E}">
        <p14:creationId xmlns:p14="http://schemas.microsoft.com/office/powerpoint/2010/main" val="1156464390"/>
      </p:ext>
    </p:extLst>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953000" cy="5486400"/>
          </a:xfrm>
        </p:spPr>
        <p:txBody>
          <a:bodyPr>
            <a:normAutofit/>
          </a:bodyPr>
          <a:lstStyle/>
          <a:p>
            <a:r>
              <a:rPr lang="en-US" sz="2200" dirty="0"/>
              <a:t>The mean of residuals is -0.0000.</a:t>
            </a:r>
          </a:p>
          <a:p>
            <a:endParaRPr lang="en-US" sz="2200" dirty="0"/>
          </a:p>
          <a:p>
            <a:r>
              <a:rPr lang="en-US" sz="2200" dirty="0"/>
              <a:t>The Anderson-Darling test is used to test the normality. Since the p-value (0.339) is greater than the alpha level (0.05), we fail to reject the null hypothesis; the residuals are normally distributed.</a:t>
            </a:r>
          </a:p>
          <a:p>
            <a:endParaRPr lang="en-US" sz="2200" dirty="0"/>
          </a:p>
          <a:p>
            <a:pPr lvl="1"/>
            <a:r>
              <a:rPr lang="en-US" sz="2000" dirty="0"/>
              <a:t>H</a:t>
            </a:r>
            <a:r>
              <a:rPr lang="en-US" sz="2000" baseline="-25000" dirty="0"/>
              <a:t>0</a:t>
            </a:r>
            <a:r>
              <a:rPr lang="en-US" sz="2000" dirty="0"/>
              <a:t>: The residuals are normally distributed.</a:t>
            </a:r>
          </a:p>
          <a:p>
            <a:pPr lvl="1"/>
            <a:r>
              <a:rPr lang="en-US" sz="2000" dirty="0"/>
              <a:t>H</a:t>
            </a:r>
            <a:r>
              <a:rPr lang="en-US" sz="2000" baseline="-25000" dirty="0"/>
              <a:t>1</a:t>
            </a:r>
            <a:r>
              <a:rPr lang="en-US" sz="2000" dirty="0"/>
              <a:t>: The residuals are not normally distributed.</a:t>
            </a:r>
          </a:p>
          <a:p>
            <a:endParaRPr lang="en-US" sz="2000" dirty="0"/>
          </a:p>
          <a:p>
            <a:endParaRPr lang="en-US" dirty="0"/>
          </a:p>
        </p:txBody>
      </p:sp>
      <p:pic>
        <p:nvPicPr>
          <p:cNvPr id="5" name="Picture 4"/>
          <p:cNvPicPr>
            <a:picLocks noChangeAspect="1"/>
          </p:cNvPicPr>
          <p:nvPr/>
        </p:nvPicPr>
        <p:blipFill>
          <a:blip r:embed="rId4"/>
          <a:stretch>
            <a:fillRect/>
          </a:stretch>
        </p:blipFill>
        <p:spPr>
          <a:xfrm>
            <a:off x="5410200" y="1295400"/>
            <a:ext cx="5562600" cy="4359679"/>
          </a:xfrm>
          <a:prstGeom prst="rect">
            <a:avLst/>
          </a:prstGeom>
        </p:spPr>
      </p:pic>
      <p:sp>
        <p:nvSpPr>
          <p:cNvPr id="9" name="Date Placeholder 8">
            <a:extLst>
              <a:ext uri="{FF2B5EF4-FFF2-40B4-BE49-F238E27FC236}">
                <a16:creationId xmlns:a16="http://schemas.microsoft.com/office/drawing/2014/main" id="{86BFE46F-692D-495C-9825-E2382827781E}"/>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2B442F4-0388-4981-B443-616E22CE87A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FA90BE2-E30B-4F27-ACE4-54A663C26AFF}"/>
              </a:ext>
            </a:extLst>
          </p:cNvPr>
          <p:cNvSpPr>
            <a:spLocks noGrp="1"/>
          </p:cNvSpPr>
          <p:nvPr>
            <p:ph type="sldNum" sz="quarter" idx="4"/>
          </p:nvPr>
        </p:nvSpPr>
        <p:spPr/>
        <p:txBody>
          <a:bodyPr/>
          <a:lstStyle/>
          <a:p>
            <a:fld id="{28B83BC3-069B-46AF-A4E6-C99928E1A4FA}" type="slidenum">
              <a:rPr lang="en-US" smtClean="0"/>
              <a:pPr/>
              <a:t>886</a:t>
            </a:fld>
            <a:endParaRPr lang="en-US" dirty="0"/>
          </a:p>
        </p:txBody>
      </p:sp>
    </p:spTree>
    <p:custDataLst>
      <p:tags r:id="rId1"/>
    </p:custDataLst>
    <p:extLst>
      <p:ext uri="{BB962C8B-B14F-4D97-AF65-F5344CB8AC3E}">
        <p14:creationId xmlns:p14="http://schemas.microsoft.com/office/powerpoint/2010/main" val="3545800442"/>
      </p:ext>
    </p:extLst>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“Residuals” as “Variables” and check the box of “Test for special causes.”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B7107F1E-BEBD-4441-BBD7-119401C4CC0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D51CFEB-1D90-427E-ADEF-2993D2374CE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C5FEEA2-3A88-4766-AD0D-55044BE04824}"/>
              </a:ext>
            </a:extLst>
          </p:cNvPr>
          <p:cNvSpPr>
            <a:spLocks noGrp="1"/>
          </p:cNvSpPr>
          <p:nvPr>
            <p:ph type="sldNum" sz="quarter" idx="4"/>
          </p:nvPr>
        </p:nvSpPr>
        <p:spPr/>
        <p:txBody>
          <a:bodyPr/>
          <a:lstStyle/>
          <a:p>
            <a:fld id="{28B83BC3-069B-46AF-A4E6-C99928E1A4FA}" type="slidenum">
              <a:rPr lang="en-US" smtClean="0"/>
              <a:pPr/>
              <a:t>887</a:t>
            </a:fld>
            <a:endParaRPr lang="en-US" dirty="0"/>
          </a:p>
        </p:txBody>
      </p:sp>
    </p:spTree>
    <p:custDataLst>
      <p:tags r:id="rId1"/>
    </p:custDataLst>
    <p:extLst>
      <p:ext uri="{BB962C8B-B14F-4D97-AF65-F5344CB8AC3E}">
        <p14:creationId xmlns:p14="http://schemas.microsoft.com/office/powerpoint/2010/main" val="2970680456"/>
      </p:ext>
    </p:extLst>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0" name="Picture 9"/>
          <p:cNvPicPr>
            <a:picLocks noChangeAspect="1"/>
          </p:cNvPicPr>
          <p:nvPr/>
        </p:nvPicPr>
        <p:blipFill>
          <a:blip r:embed="rId4"/>
          <a:stretch>
            <a:fillRect/>
          </a:stretch>
        </p:blipFill>
        <p:spPr>
          <a:xfrm>
            <a:off x="1715681" y="1185533"/>
            <a:ext cx="7947837" cy="5257799"/>
          </a:xfrm>
          <a:prstGeom prst="rect">
            <a:avLst/>
          </a:prstGeom>
        </p:spPr>
      </p:pic>
      <p:sp>
        <p:nvSpPr>
          <p:cNvPr id="8" name="Date Placeholder 7">
            <a:extLst>
              <a:ext uri="{FF2B5EF4-FFF2-40B4-BE49-F238E27FC236}">
                <a16:creationId xmlns:a16="http://schemas.microsoft.com/office/drawing/2014/main" id="{1946E4F1-E7BA-40DF-A785-ABC920E59B4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2BC390B-6044-48DD-A4AE-567D323A902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5C49191-47E6-4605-94C1-B9741B92B707}"/>
              </a:ext>
            </a:extLst>
          </p:cNvPr>
          <p:cNvSpPr>
            <a:spLocks noGrp="1"/>
          </p:cNvSpPr>
          <p:nvPr>
            <p:ph type="sldNum" sz="quarter" idx="4"/>
          </p:nvPr>
        </p:nvSpPr>
        <p:spPr/>
        <p:txBody>
          <a:bodyPr/>
          <a:lstStyle/>
          <a:p>
            <a:fld id="{28B83BC3-069B-46AF-A4E6-C99928E1A4FA}" type="slidenum">
              <a:rPr lang="en-US" smtClean="0"/>
              <a:pPr/>
              <a:t>888</a:t>
            </a:fld>
            <a:endParaRPr lang="en-US" dirty="0"/>
          </a:p>
        </p:txBody>
      </p:sp>
    </p:spTree>
    <p:custDataLst>
      <p:tags r:id="rId1"/>
    </p:custDataLst>
    <p:extLst>
      <p:ext uri="{BB962C8B-B14F-4D97-AF65-F5344CB8AC3E}">
        <p14:creationId xmlns:p14="http://schemas.microsoft.com/office/powerpoint/2010/main" val="1165686670"/>
      </p:ext>
    </p:extLst>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572000" cy="5486400"/>
          </a:xfrm>
        </p:spPr>
        <p:txBody>
          <a:bodyPr>
            <a:normAutofit lnSpcReduction="10000"/>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194300" y="1574801"/>
            <a:ext cx="5647619" cy="4009524"/>
          </a:xfrm>
          <a:prstGeom prst="rect">
            <a:avLst/>
          </a:prstGeom>
        </p:spPr>
      </p:pic>
      <p:sp>
        <p:nvSpPr>
          <p:cNvPr id="9" name="Date Placeholder 8">
            <a:extLst>
              <a:ext uri="{FF2B5EF4-FFF2-40B4-BE49-F238E27FC236}">
                <a16:creationId xmlns:a16="http://schemas.microsoft.com/office/drawing/2014/main" id="{AB7B67AF-D32C-46BA-985B-D940213CF18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6AE6D30-F775-476A-BEEE-DA56F9431E1B}"/>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3A9519F-EDEB-49BE-B9E7-AE582B6A4629}"/>
              </a:ext>
            </a:extLst>
          </p:cNvPr>
          <p:cNvSpPr>
            <a:spLocks noGrp="1"/>
          </p:cNvSpPr>
          <p:nvPr>
            <p:ph type="sldNum" sz="quarter" idx="4"/>
          </p:nvPr>
        </p:nvSpPr>
        <p:spPr/>
        <p:txBody>
          <a:bodyPr/>
          <a:lstStyle/>
          <a:p>
            <a:fld id="{28B83BC3-069B-46AF-A4E6-C99928E1A4FA}" type="slidenum">
              <a:rPr lang="en-US" smtClean="0"/>
              <a:pPr/>
              <a:t>889</a:t>
            </a:fld>
            <a:endParaRPr lang="en-US" dirty="0"/>
          </a:p>
        </p:txBody>
      </p:sp>
    </p:spTree>
    <p:custDataLst>
      <p:tags r:id="rId1"/>
    </p:custDataLst>
    <p:extLst>
      <p:ext uri="{BB962C8B-B14F-4D97-AF65-F5344CB8AC3E}">
        <p14:creationId xmlns:p14="http://schemas.microsoft.com/office/powerpoint/2010/main" val="37832604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Validating </a:t>
            </a:r>
            <a:r>
              <a:rPr lang="en-US" dirty="0" err="1"/>
              <a:t>VOC</a:t>
            </a:r>
            <a:r>
              <a:rPr lang="en-US" dirty="0"/>
              <a:t> and CTQs</a:t>
            </a:r>
          </a:p>
        </p:txBody>
      </p:sp>
      <p:sp>
        <p:nvSpPr>
          <p:cNvPr id="3" name="Content Placeholder 2"/>
          <p:cNvSpPr>
            <a:spLocks noGrp="1"/>
          </p:cNvSpPr>
          <p:nvPr>
            <p:ph idx="1"/>
          </p:nvPr>
        </p:nvSpPr>
        <p:spPr/>
        <p:txBody>
          <a:bodyPr>
            <a:noAutofit/>
          </a:bodyPr>
          <a:lstStyle/>
          <a:p>
            <a:r>
              <a:rPr lang="en-US" dirty="0"/>
              <a:t>After determining all CTQs, </a:t>
            </a:r>
            <a:br>
              <a:rPr lang="en-US" dirty="0"/>
            </a:br>
            <a:r>
              <a:rPr lang="en-US" dirty="0"/>
              <a:t>confirm them with the customer.</a:t>
            </a:r>
          </a:p>
          <a:p>
            <a:r>
              <a:rPr lang="en-US" dirty="0"/>
              <a:t>Confirming can be accomplished </a:t>
            </a:r>
            <a:br>
              <a:rPr lang="en-US" dirty="0"/>
            </a:br>
            <a:r>
              <a:rPr lang="en-US" dirty="0"/>
              <a:t>by conducting surveys through one </a:t>
            </a:r>
            <a:br>
              <a:rPr lang="en-US" dirty="0"/>
            </a:br>
            <a:r>
              <a:rPr lang="en-US" dirty="0"/>
              <a:t>or more of the following methods:</a:t>
            </a:r>
          </a:p>
          <a:p>
            <a:pPr lvl="1"/>
            <a:r>
              <a:rPr lang="en-US" dirty="0"/>
              <a:t>Group sessions</a:t>
            </a:r>
          </a:p>
          <a:p>
            <a:pPr lvl="1"/>
            <a:r>
              <a:rPr lang="en-US" dirty="0"/>
              <a:t>One-on-one meetings</a:t>
            </a:r>
          </a:p>
          <a:p>
            <a:pPr lvl="1"/>
            <a:r>
              <a:rPr lang="en-US" dirty="0"/>
              <a:t>Phone interviews</a:t>
            </a:r>
          </a:p>
          <a:p>
            <a:pPr lvl="1"/>
            <a:r>
              <a:rPr lang="en-US" dirty="0"/>
              <a:t>Electronic means (chat, email, social media etc.)</a:t>
            </a:r>
          </a:p>
          <a:p>
            <a:pPr lvl="1"/>
            <a:r>
              <a:rPr lang="en-US" dirty="0"/>
              <a:t>Physical mail.</a:t>
            </a:r>
            <a:endParaRPr lang="en-US" sz="2400" dirty="0"/>
          </a:p>
          <a:p>
            <a:r>
              <a:rPr lang="en-US" dirty="0"/>
              <a:t>Consider your confirming audience and try to avoid factors that may influence or bias responses such as inconvenience or overly burdensome time commitments.</a:t>
            </a:r>
          </a:p>
        </p:txBody>
      </p:sp>
      <p:pic>
        <p:nvPicPr>
          <p:cNvPr id="5122" name="Picture 2" descr="C:\Users\Michael\Documents\Developer Resources\icons\wichita\yellow\O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0" y="1752600"/>
            <a:ext cx="1625397" cy="1625397"/>
          </a:xfrm>
          <a:prstGeom prst="rect">
            <a:avLst/>
          </a:prstGeom>
          <a:noFill/>
          <a:extLst>
            <a:ext uri="{909E8E84-426E-40DD-AFC4-6F175D3DCCD1}">
              <a14:hiddenFill xmlns:a14="http://schemas.microsoft.com/office/drawing/2010/main">
                <a:solidFill>
                  <a:srgbClr val="FFFFFF"/>
                </a:solidFill>
              </a14:hiddenFill>
            </a:ext>
          </a:extLst>
        </p:spPr>
      </p:pic>
      <p:sp>
        <p:nvSpPr>
          <p:cNvPr id="7" name="Date Placeholder 6">
            <a:extLst>
              <a:ext uri="{FF2B5EF4-FFF2-40B4-BE49-F238E27FC236}">
                <a16:creationId xmlns:a16="http://schemas.microsoft.com/office/drawing/2014/main" id="{5337BA34-0AE2-4CAD-849D-31EC9D84A8D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8AB6F64-B56B-43A4-A09A-828A86106F8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BF81A58-51B9-481F-A17C-F9AEC7D226E1}"/>
              </a:ext>
            </a:extLst>
          </p:cNvPr>
          <p:cNvSpPr>
            <a:spLocks noGrp="1"/>
          </p:cNvSpPr>
          <p:nvPr>
            <p:ph type="sldNum" sz="quarter" idx="4"/>
          </p:nvPr>
        </p:nvSpPr>
        <p:spPr/>
        <p:txBody>
          <a:bodyPr/>
          <a:lstStyle/>
          <a:p>
            <a:fld id="{28B83BC3-069B-46AF-A4E6-C99928E1A4FA}" type="slidenum">
              <a:rPr lang="en-US" smtClean="0"/>
              <a:pPr/>
              <a:t>89</a:t>
            </a:fld>
            <a:endParaRPr lang="en-US" dirty="0"/>
          </a:p>
        </p:txBody>
      </p:sp>
    </p:spTree>
    <p:custDataLst>
      <p:tags r:id="rId1"/>
    </p:custDataLst>
    <p:extLst>
      <p:ext uri="{BB962C8B-B14F-4D97-AF65-F5344CB8AC3E}">
        <p14:creationId xmlns:p14="http://schemas.microsoft.com/office/powerpoint/2010/main" val="1761247064"/>
      </p:ext>
    </p:extLst>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4" name="Content Placeholder 3"/>
          <p:cNvSpPr>
            <a:spLocks noGrp="1"/>
          </p:cNvSpPr>
          <p:nvPr>
            <p:ph idx="1"/>
          </p:nvPr>
        </p:nvSpPr>
        <p:spPr>
          <a:xfrm>
            <a:off x="609600" y="1143000"/>
            <a:ext cx="10363200" cy="5486400"/>
          </a:xfrm>
        </p:spPr>
        <p:txBody>
          <a:bodyPr>
            <a:noAutofit/>
          </a:bodyPr>
          <a:lstStyle/>
          <a:p>
            <a:pPr lvl="0">
              <a:buClr>
                <a:srgbClr val="18283B"/>
              </a:buClr>
            </a:pPr>
            <a:r>
              <a:rPr lang="en-US" sz="2000" dirty="0"/>
              <a:t>Step 3: Check whether residuals have equal variance across the predicted responses.</a:t>
            </a:r>
          </a:p>
          <a:p>
            <a:pPr lvl="1">
              <a:buClr>
                <a:srgbClr val="778899"/>
              </a:buClr>
            </a:pPr>
            <a:r>
              <a:rPr lang="en-US" sz="1800" dirty="0"/>
              <a:t>Create a column of the fitted response using the regression formula returned in the session window.</a:t>
            </a:r>
          </a:p>
          <a:p>
            <a:pPr marL="1120140" lvl="2" indent="-342900">
              <a:spcBef>
                <a:spcPts val="0"/>
              </a:spcBef>
              <a:buClr>
                <a:srgbClr val="FFFFFF">
                  <a:lumMod val="50000"/>
                </a:srgbClr>
              </a:buClr>
              <a:buFont typeface="+mj-lt"/>
              <a:buAutoNum type="arabicParenR"/>
            </a:pPr>
            <a:r>
              <a:rPr lang="en-US" sz="1600" dirty="0"/>
              <a:t>Right click on the last column in the data table.</a:t>
            </a:r>
          </a:p>
          <a:p>
            <a:pPr marL="1120140" lvl="2" indent="-342900">
              <a:spcBef>
                <a:spcPts val="0"/>
              </a:spcBef>
              <a:buClr>
                <a:srgbClr val="FFFFFF">
                  <a:lumMod val="50000"/>
                </a:srgbClr>
              </a:buClr>
              <a:buFont typeface="+mj-lt"/>
              <a:buAutoNum type="arabicParenR"/>
            </a:pPr>
            <a:r>
              <a:rPr lang="en-US" sz="1600" dirty="0"/>
              <a:t>Select Formulas → Assign Formula to Column.</a:t>
            </a:r>
          </a:p>
          <a:p>
            <a:pPr marL="1120140" lvl="2" indent="-342900">
              <a:spcBef>
                <a:spcPts val="0"/>
              </a:spcBef>
              <a:buClr>
                <a:srgbClr val="FFFFFF">
                  <a:lumMod val="50000"/>
                </a:srgbClr>
              </a:buClr>
              <a:buFont typeface="+mj-lt"/>
              <a:buAutoNum type="arabicParenR"/>
            </a:pPr>
            <a:r>
              <a:rPr lang="en-US" sz="1600" dirty="0"/>
              <a:t>A new window named “Assign Formula to C4” appears.</a:t>
            </a:r>
          </a:p>
          <a:p>
            <a:pPr marL="1120140" lvl="2" indent="-342900">
              <a:spcBef>
                <a:spcPts val="0"/>
              </a:spcBef>
              <a:buClr>
                <a:srgbClr val="FFFFFF">
                  <a:lumMod val="50000"/>
                </a:srgbClr>
              </a:buClr>
              <a:buFont typeface="+mj-lt"/>
              <a:buAutoNum type="arabicParenR"/>
            </a:pPr>
            <a:r>
              <a:rPr lang="en-US" sz="1600" dirty="0"/>
              <a:t>Enter the regression equation “15.6+1.85*EXAM1” into the “Expression” box.</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column of the fitted values is created in the data table.</a:t>
            </a:r>
          </a:p>
          <a:p>
            <a:pPr lvl="1">
              <a:buClr>
                <a:srgbClr val="778899"/>
              </a:buClr>
            </a:pPr>
            <a:endParaRPr lang="en-US" sz="1600" dirty="0"/>
          </a:p>
          <a:p>
            <a:pPr lvl="1">
              <a:buClr>
                <a:srgbClr val="778899"/>
              </a:buClr>
            </a:pPr>
            <a:r>
              <a:rPr lang="en-US" sz="1800" dirty="0"/>
              <a:t>Create a scatter plot with Y being the residuals and the X being the fitted values.</a:t>
            </a:r>
          </a:p>
          <a:p>
            <a:pPr marL="1120140" lvl="2" indent="-342900">
              <a:spcBef>
                <a:spcPts val="0"/>
              </a:spcBef>
              <a:buClr>
                <a:srgbClr val="FFFFFF">
                  <a:lumMod val="50000"/>
                </a:srgbClr>
              </a:buClr>
              <a:buFont typeface="+mj-lt"/>
              <a:buAutoNum type="arabicParenR"/>
            </a:pPr>
            <a:r>
              <a:rPr lang="en-US" sz="1600" dirty="0"/>
              <a:t>Click Graph → Scatterplot.</a:t>
            </a:r>
          </a:p>
          <a:p>
            <a:pPr marL="1120140" lvl="2" indent="-342900">
              <a:spcBef>
                <a:spcPts val="0"/>
              </a:spcBef>
              <a:buClr>
                <a:srgbClr val="FFFFFF">
                  <a:lumMod val="50000"/>
                </a:srgbClr>
              </a:buClr>
              <a:buFont typeface="+mj-lt"/>
              <a:buAutoNum type="arabicParenR"/>
            </a:pPr>
            <a:r>
              <a:rPr lang="en-US" sz="1600" dirty="0"/>
              <a:t>A new window named “Scatterplots” appears.</a:t>
            </a:r>
          </a:p>
          <a:p>
            <a:pPr marL="1120140" lvl="2" indent="-342900">
              <a:spcBef>
                <a:spcPts val="0"/>
              </a:spcBef>
              <a:buClr>
                <a:srgbClr val="FFFFFF">
                  <a:lumMod val="50000"/>
                </a:srgbClr>
              </a:buClr>
              <a:buFont typeface="+mj-lt"/>
              <a:buAutoNum type="arabicParenR"/>
            </a:pPr>
            <a:r>
              <a:rPr lang="en-US" sz="1600" dirty="0"/>
              <a:t>Select “RESI” as the “Y variables” and “Fitted” as the “X variables.”</a:t>
            </a:r>
          </a:p>
          <a:p>
            <a:pPr marL="1120140" lvl="2" indent="-342900">
              <a:spcBef>
                <a:spcPts val="0"/>
              </a:spcBef>
              <a:buClr>
                <a:srgbClr val="FFFFFF">
                  <a:lumMod val="50000"/>
                </a:srgbClr>
              </a:buClr>
              <a:buFont typeface="+mj-lt"/>
              <a:buAutoNum type="arabicParenR"/>
            </a:pPr>
            <a:r>
              <a:rPr lang="en-US" sz="1600" dirty="0"/>
              <a:t>Click “OK.”</a:t>
            </a:r>
          </a:p>
          <a:p>
            <a:pPr marL="1120140" lvl="2" indent="-342900">
              <a:spcBef>
                <a:spcPts val="0"/>
              </a:spcBef>
              <a:buClr>
                <a:srgbClr val="FFFFFF">
                  <a:lumMod val="50000"/>
                </a:srgbClr>
              </a:buClr>
              <a:buFont typeface="+mj-lt"/>
              <a:buAutoNum type="arabicParenR"/>
            </a:pPr>
            <a:r>
              <a:rPr lang="en-US" sz="1600" dirty="0"/>
              <a:t>The scatter plot appears in a new window.</a:t>
            </a:r>
          </a:p>
          <a:p>
            <a:pPr marL="1120140" lvl="2" indent="-342900">
              <a:buClr>
                <a:srgbClr val="FFFFFF">
                  <a:lumMod val="50000"/>
                </a:srgbClr>
              </a:buClr>
              <a:buFont typeface="+mj-lt"/>
              <a:buAutoNum type="arabicParenR"/>
            </a:pPr>
            <a:endParaRPr lang="en-US" sz="1600" dirty="0"/>
          </a:p>
          <a:p>
            <a:pPr lvl="1">
              <a:buClr>
                <a:srgbClr val="778899"/>
              </a:buClr>
            </a:pPr>
            <a:r>
              <a:rPr lang="en-US" sz="1800" dirty="0"/>
              <a:t>We are looking for the pattern in which residuals spread out evenly around zero from the top to the bottom.</a:t>
            </a:r>
          </a:p>
          <a:p>
            <a:pPr lvl="0">
              <a:buClr>
                <a:srgbClr val="18283B"/>
              </a:buClr>
            </a:pPr>
            <a:endParaRPr lang="en-US" sz="1800" dirty="0"/>
          </a:p>
          <a:p>
            <a:endParaRPr lang="en-US" sz="2000" dirty="0"/>
          </a:p>
        </p:txBody>
      </p:sp>
      <p:sp>
        <p:nvSpPr>
          <p:cNvPr id="9" name="Date Placeholder 8">
            <a:extLst>
              <a:ext uri="{FF2B5EF4-FFF2-40B4-BE49-F238E27FC236}">
                <a16:creationId xmlns:a16="http://schemas.microsoft.com/office/drawing/2014/main" id="{992477A5-F1A7-4FA3-ADEB-CB0398725D5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0F8C3AC-88AD-4108-9609-AFCEE78919C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4AE9DBF-7018-4A62-A37A-B71ECE44B740}"/>
              </a:ext>
            </a:extLst>
          </p:cNvPr>
          <p:cNvSpPr>
            <a:spLocks noGrp="1"/>
          </p:cNvSpPr>
          <p:nvPr>
            <p:ph type="sldNum" sz="quarter" idx="4"/>
          </p:nvPr>
        </p:nvSpPr>
        <p:spPr/>
        <p:txBody>
          <a:bodyPr/>
          <a:lstStyle/>
          <a:p>
            <a:fld id="{28B83BC3-069B-46AF-A4E6-C99928E1A4FA}" type="slidenum">
              <a:rPr lang="en-US" smtClean="0"/>
              <a:pPr/>
              <a:t>890</a:t>
            </a:fld>
            <a:endParaRPr lang="en-US" dirty="0"/>
          </a:p>
        </p:txBody>
      </p:sp>
    </p:spTree>
    <p:custDataLst>
      <p:tags r:id="rId1"/>
    </p:custDataLst>
    <p:extLst>
      <p:ext uri="{BB962C8B-B14F-4D97-AF65-F5344CB8AC3E}">
        <p14:creationId xmlns:p14="http://schemas.microsoft.com/office/powerpoint/2010/main" val="1384372555"/>
      </p:ext>
    </p:extLst>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a:stretch>
            <a:fillRect/>
          </a:stretch>
        </p:blipFill>
        <p:spPr>
          <a:xfrm>
            <a:off x="326066" y="1600200"/>
            <a:ext cx="5715000" cy="4352395"/>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pic>
        <p:nvPicPr>
          <p:cNvPr id="5" name="Picture 4"/>
          <p:cNvPicPr>
            <a:picLocks noChangeAspect="1"/>
          </p:cNvPicPr>
          <p:nvPr/>
        </p:nvPicPr>
        <p:blipFill>
          <a:blip r:embed="rId5"/>
          <a:stretch>
            <a:fillRect/>
          </a:stretch>
        </p:blipFill>
        <p:spPr>
          <a:xfrm>
            <a:off x="6140301" y="1566596"/>
            <a:ext cx="4851346" cy="4834203"/>
          </a:xfrm>
          <a:prstGeom prst="rect">
            <a:avLst/>
          </a:prstGeom>
        </p:spPr>
      </p:pic>
      <p:sp>
        <p:nvSpPr>
          <p:cNvPr id="14" name="Right Arrow 14"/>
          <p:cNvSpPr/>
          <p:nvPr/>
        </p:nvSpPr>
        <p:spPr>
          <a:xfrm>
            <a:off x="5867400" y="3623997"/>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6BF3D862-5DAC-4280-9ABD-12B5AE5480C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6A94DC3-ED7D-4621-8696-A37C1B4B8745}"/>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89F3F6C-60CB-4430-8B44-AB91D344E267}"/>
              </a:ext>
            </a:extLst>
          </p:cNvPr>
          <p:cNvSpPr>
            <a:spLocks noGrp="1"/>
          </p:cNvSpPr>
          <p:nvPr>
            <p:ph type="sldNum" sz="quarter" idx="4"/>
          </p:nvPr>
        </p:nvSpPr>
        <p:spPr/>
        <p:txBody>
          <a:bodyPr/>
          <a:lstStyle/>
          <a:p>
            <a:fld id="{28B83BC3-069B-46AF-A4E6-C99928E1A4FA}" type="slidenum">
              <a:rPr lang="en-US" smtClean="0"/>
              <a:pPr/>
              <a:t>891</a:t>
            </a:fld>
            <a:endParaRPr lang="en-US" dirty="0"/>
          </a:p>
        </p:txBody>
      </p:sp>
    </p:spTree>
    <p:custDataLst>
      <p:tags r:id="rId1"/>
    </p:custDataLst>
    <p:extLst>
      <p:ext uri="{BB962C8B-B14F-4D97-AF65-F5344CB8AC3E}">
        <p14:creationId xmlns:p14="http://schemas.microsoft.com/office/powerpoint/2010/main" val="1168623926"/>
      </p:ext>
    </p:extLst>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a:stretch>
            <a:fillRect/>
          </a:stretch>
        </p:blipFill>
        <p:spPr>
          <a:xfrm>
            <a:off x="187646" y="2150172"/>
            <a:ext cx="4949653" cy="3274385"/>
          </a:xfrm>
          <a:prstGeom prst="rect">
            <a:avLst/>
          </a:prstGeom>
        </p:spPr>
      </p:pic>
      <p:pic>
        <p:nvPicPr>
          <p:cNvPr id="7" name="Picture 6"/>
          <p:cNvPicPr>
            <a:picLocks noChangeAspect="1"/>
          </p:cNvPicPr>
          <p:nvPr/>
        </p:nvPicPr>
        <p:blipFill>
          <a:blip r:embed="rId5"/>
          <a:stretch>
            <a:fillRect/>
          </a:stretch>
        </p:blipFill>
        <p:spPr>
          <a:xfrm>
            <a:off x="5236534" y="1801649"/>
            <a:ext cx="5870246" cy="4141951"/>
          </a:xfrm>
          <a:prstGeom prst="rect">
            <a:avLst/>
          </a:prstGeom>
        </p:spPr>
      </p:pic>
      <p:sp>
        <p:nvSpPr>
          <p:cNvPr id="2" name="Title 1"/>
          <p:cNvSpPr>
            <a:spLocks noGrp="1"/>
          </p:cNvSpPr>
          <p:nvPr>
            <p:ph type="title"/>
          </p:nvPr>
        </p:nvSpPr>
        <p:spPr/>
        <p:txBody>
          <a:bodyPr/>
          <a:lstStyle/>
          <a:p>
            <a:r>
              <a:rPr lang="en-US" dirty="0"/>
              <a:t>Use Minitab to Perform Residuals Analysis</a:t>
            </a:r>
          </a:p>
        </p:txBody>
      </p:sp>
      <p:sp>
        <p:nvSpPr>
          <p:cNvPr id="18" name="Right Arrow 14"/>
          <p:cNvSpPr/>
          <p:nvPr/>
        </p:nvSpPr>
        <p:spPr>
          <a:xfrm>
            <a:off x="4929965" y="37202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33A32D76-D141-47AA-8031-C865498274B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ACB2F07-9BC9-41EB-AAE0-6FF16352D90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9869ADA-3B6A-4385-8BF5-BEB835B42FDD}"/>
              </a:ext>
            </a:extLst>
          </p:cNvPr>
          <p:cNvSpPr>
            <a:spLocks noGrp="1"/>
          </p:cNvSpPr>
          <p:nvPr>
            <p:ph type="sldNum" sz="quarter" idx="4"/>
          </p:nvPr>
        </p:nvSpPr>
        <p:spPr/>
        <p:txBody>
          <a:bodyPr/>
          <a:lstStyle/>
          <a:p>
            <a:fld id="{28B83BC3-069B-46AF-A4E6-C99928E1A4FA}" type="slidenum">
              <a:rPr lang="en-US" smtClean="0"/>
              <a:pPr/>
              <a:t>892</a:t>
            </a:fld>
            <a:endParaRPr lang="en-US" dirty="0"/>
          </a:p>
        </p:txBody>
      </p:sp>
    </p:spTree>
    <p:custDataLst>
      <p:tags r:id="rId1"/>
    </p:custDataLst>
    <p:extLst>
      <p:ext uri="{BB962C8B-B14F-4D97-AF65-F5344CB8AC3E}">
        <p14:creationId xmlns:p14="http://schemas.microsoft.com/office/powerpoint/2010/main" val="2104283428"/>
      </p:ext>
    </p:extLst>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352800"/>
            <a:ext cx="8763000" cy="993776"/>
          </a:xfrm>
        </p:spPr>
        <p:txBody>
          <a:bodyPr/>
          <a:lstStyle/>
          <a:p>
            <a:r>
              <a:rPr lang="en-US" dirty="0"/>
              <a:t>4.2 Multiple Regression Analysis</a:t>
            </a:r>
          </a:p>
        </p:txBody>
      </p:sp>
      <p:sp>
        <p:nvSpPr>
          <p:cNvPr id="8" name="Date Placeholder 7">
            <a:extLst>
              <a:ext uri="{FF2B5EF4-FFF2-40B4-BE49-F238E27FC236}">
                <a16:creationId xmlns:a16="http://schemas.microsoft.com/office/drawing/2014/main" id="{DCBD0C4F-E59A-402C-8F37-215C1C9D7711}"/>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8AA763C-6CE0-4FA4-A8FA-737CCE1E1CE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ACB75D6-2365-40AB-82E6-835E7573B965}"/>
              </a:ext>
            </a:extLst>
          </p:cNvPr>
          <p:cNvSpPr>
            <a:spLocks noGrp="1"/>
          </p:cNvSpPr>
          <p:nvPr>
            <p:ph type="sldNum" sz="quarter" idx="4"/>
          </p:nvPr>
        </p:nvSpPr>
        <p:spPr/>
        <p:txBody>
          <a:bodyPr/>
          <a:lstStyle/>
          <a:p>
            <a:fld id="{28B83BC3-069B-46AF-A4E6-C99928E1A4FA}" type="slidenum">
              <a:rPr lang="en-US" smtClean="0"/>
              <a:pPr/>
              <a:t>893</a:t>
            </a:fld>
            <a:endParaRPr lang="en-US" dirty="0"/>
          </a:p>
        </p:txBody>
      </p:sp>
    </p:spTree>
    <p:custDataLst>
      <p:tags r:id="rId1"/>
    </p:custDataLst>
    <p:extLst>
      <p:ext uri="{BB962C8B-B14F-4D97-AF65-F5344CB8AC3E}">
        <p14:creationId xmlns:p14="http://schemas.microsoft.com/office/powerpoint/2010/main" val="1504447556"/>
      </p:ext>
    </p:extLst>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2">
                    <a:lumMod val="50000"/>
                  </a:schemeClr>
                </a:solidFill>
              </a:rPr>
              <a:t>4.1 Simple Linear Regression</a:t>
            </a:r>
          </a:p>
          <a:p>
            <a:pPr marL="114300" indent="0">
              <a:buNone/>
            </a:pPr>
            <a:r>
              <a:rPr lang="en-US" sz="1600" dirty="0">
                <a:solidFill>
                  <a:schemeClr val="bg2">
                    <a:lumMod val="50000"/>
                  </a:schemeClr>
                </a:solidFill>
              </a:rPr>
              <a:t>   4.1.1 Correlation</a:t>
            </a:r>
          </a:p>
          <a:p>
            <a:pPr marL="114300" indent="0">
              <a:buNone/>
            </a:pPr>
            <a:r>
              <a:rPr lang="en-US" sz="1600" dirty="0">
                <a:solidFill>
                  <a:schemeClr val="bg2">
                    <a:lumMod val="50000"/>
                  </a:schemeClr>
                </a:solidFill>
              </a:rPr>
              <a:t>   4.1.2 X-Y Diagram</a:t>
            </a:r>
          </a:p>
          <a:p>
            <a:pPr marL="114300" indent="0">
              <a:buNone/>
            </a:pPr>
            <a:r>
              <a:rPr lang="en-US" sz="1600" dirty="0">
                <a:solidFill>
                  <a:schemeClr val="bg2">
                    <a:lumMod val="50000"/>
                  </a:schemeClr>
                </a:solidFill>
              </a:rPr>
              <a:t>   4.1.3 Regression Equations</a:t>
            </a:r>
          </a:p>
          <a:p>
            <a:pPr marL="114300" indent="0">
              <a:buNone/>
            </a:pPr>
            <a:r>
              <a:rPr lang="en-US" sz="1600" dirty="0">
                <a:solidFill>
                  <a:schemeClr val="bg2">
                    <a:lumMod val="50000"/>
                  </a:schemeClr>
                </a:solidFill>
              </a:rPr>
              <a:t>   4.1.4 Residuals Analysis</a:t>
            </a:r>
          </a:p>
          <a:p>
            <a:pPr marL="114300" indent="0">
              <a:buNone/>
            </a:pPr>
            <a:endParaRPr lang="en-US" sz="1600" b="1" dirty="0"/>
          </a:p>
          <a:p>
            <a:pPr marL="114300" indent="0">
              <a:buNone/>
            </a:pPr>
            <a:r>
              <a:rPr lang="en-US" sz="1600" b="1" dirty="0"/>
              <a:t>4.2 Multiple Regression Analysis</a:t>
            </a:r>
          </a:p>
          <a:p>
            <a:pPr marL="114300" indent="0">
              <a:buNone/>
            </a:pPr>
            <a:r>
              <a:rPr lang="en-US" sz="1600" dirty="0"/>
              <a:t>   4.2.1 Non-Linear Regression</a:t>
            </a:r>
          </a:p>
          <a:p>
            <a:pPr marL="114300" indent="0">
              <a:buNone/>
            </a:pPr>
            <a:r>
              <a:rPr lang="en-US" sz="1600" dirty="0">
                <a:solidFill>
                  <a:schemeClr val="accent5"/>
                </a:solidFill>
              </a:rPr>
              <a:t>   4.2.2 Multiple Linear Regression</a:t>
            </a:r>
          </a:p>
          <a:p>
            <a:pPr marL="114300" indent="0">
              <a:buNone/>
            </a:pPr>
            <a:r>
              <a:rPr lang="en-US" sz="1600" dirty="0"/>
              <a:t>   4.2.3 Confidence Intervals</a:t>
            </a:r>
          </a:p>
          <a:p>
            <a:pPr marL="114300" indent="0">
              <a:buNone/>
            </a:pPr>
            <a:r>
              <a:rPr lang="en-US" sz="1600" dirty="0"/>
              <a:t>   4.2.4 Residuals Analysis</a:t>
            </a:r>
          </a:p>
          <a:p>
            <a:pPr marL="114300" indent="0">
              <a:buNone/>
            </a:pPr>
            <a:r>
              <a:rPr lang="en-US" sz="1600" dirty="0"/>
              <a:t>   4.2.5 Data Transformation, Box Cox</a:t>
            </a:r>
          </a:p>
          <a:p>
            <a:pPr marL="114300" indent="0">
              <a:buNone/>
            </a:pPr>
            <a:r>
              <a:rPr lang="en-US" sz="1600" dirty="0"/>
              <a:t>   4.2.6 Stepwise Regression</a:t>
            </a:r>
          </a:p>
          <a:p>
            <a:pPr marL="114300" indent="0">
              <a:buNone/>
            </a:pPr>
            <a:r>
              <a:rPr lang="en-US" sz="1600" dirty="0"/>
              <a:t>   4.2.7 Logistic Regression</a:t>
            </a:r>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endParaRPr lang="en-US" sz="1600" b="1" dirty="0"/>
          </a:p>
          <a:p>
            <a:pPr marL="114300" indent="0">
              <a:buNone/>
            </a:pPr>
            <a:r>
              <a:rPr lang="en-US" sz="1600" b="1" dirty="0">
                <a:solidFill>
                  <a:schemeClr val="bg2">
                    <a:lumMod val="50000"/>
                  </a:schemeClr>
                </a:solidFill>
              </a:rPr>
              <a:t>4.3 Designed Experiments</a:t>
            </a:r>
          </a:p>
          <a:p>
            <a:pPr marL="114300" indent="0">
              <a:buNone/>
            </a:pPr>
            <a:r>
              <a:rPr lang="en-US" sz="1600" dirty="0">
                <a:solidFill>
                  <a:schemeClr val="bg2">
                    <a:lumMod val="50000"/>
                  </a:schemeClr>
                </a:solidFill>
              </a:rPr>
              <a:t>   4.3.1 Experiment Objectives</a:t>
            </a:r>
          </a:p>
          <a:p>
            <a:pPr marL="114300" indent="0">
              <a:buNone/>
            </a:pPr>
            <a:r>
              <a:rPr lang="en-US" sz="1600" dirty="0">
                <a:solidFill>
                  <a:schemeClr val="bg2">
                    <a:lumMod val="50000"/>
                  </a:schemeClr>
                </a:solidFill>
              </a:rPr>
              <a:t>   4.3.2 Experimental Methods</a:t>
            </a:r>
          </a:p>
          <a:p>
            <a:pPr marL="114300" indent="0">
              <a:buNone/>
            </a:pPr>
            <a:r>
              <a:rPr lang="en-US" sz="1600" dirty="0">
                <a:solidFill>
                  <a:schemeClr val="bg2">
                    <a:lumMod val="50000"/>
                  </a:schemeClr>
                </a:solidFill>
              </a:rPr>
              <a:t>   4.3.3 DOE Design Considerations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4.4 Full Factorial Experiments</a:t>
            </a:r>
          </a:p>
          <a:p>
            <a:pPr marL="114300" indent="0">
              <a:buNone/>
            </a:pPr>
            <a:r>
              <a:rPr lang="en-US" sz="1600" dirty="0">
                <a:solidFill>
                  <a:schemeClr val="bg2">
                    <a:lumMod val="50000"/>
                  </a:schemeClr>
                </a:solidFill>
              </a:rPr>
              <a:t>   4.4.1 2k Full Factorial Designs</a:t>
            </a:r>
          </a:p>
          <a:p>
            <a:pPr marL="114300" indent="0">
              <a:buNone/>
            </a:pPr>
            <a:r>
              <a:rPr lang="en-US" sz="1600" dirty="0">
                <a:solidFill>
                  <a:schemeClr val="bg2">
                    <a:lumMod val="50000"/>
                  </a:schemeClr>
                </a:solidFill>
              </a:rPr>
              <a:t>   4.4.2 Linear and Quadratic Models</a:t>
            </a:r>
          </a:p>
          <a:p>
            <a:pPr marL="114300" indent="0">
              <a:buNone/>
            </a:pPr>
            <a:r>
              <a:rPr lang="en-US" sz="1600" dirty="0">
                <a:solidFill>
                  <a:schemeClr val="bg2">
                    <a:lumMod val="50000"/>
                  </a:schemeClr>
                </a:solidFill>
              </a:rPr>
              <a:t>   4.4.3 Balanced and Orthogonal Designs</a:t>
            </a:r>
          </a:p>
          <a:p>
            <a:pPr marL="114300" indent="0">
              <a:buNone/>
            </a:pPr>
            <a:r>
              <a:rPr lang="en-US" sz="1600" dirty="0">
                <a:solidFill>
                  <a:schemeClr val="bg2">
                    <a:lumMod val="50000"/>
                  </a:schemeClr>
                </a:solidFill>
              </a:rPr>
              <a:t>   4.4.4 Fit, Model, and Center Points</a:t>
            </a:r>
          </a:p>
          <a:p>
            <a:pPr marL="114300" indent="0">
              <a:buNone/>
            </a:pPr>
            <a:endParaRPr lang="en-US" sz="1600" b="1" dirty="0">
              <a:solidFill>
                <a:schemeClr val="bg2">
                  <a:lumMod val="50000"/>
                </a:schemeClr>
              </a:solidFill>
            </a:endParaRPr>
          </a:p>
          <a:p>
            <a:pPr marL="114300" indent="0">
              <a:buNone/>
            </a:pPr>
            <a:r>
              <a:rPr lang="en-US" sz="1600" b="1" dirty="0">
                <a:solidFill>
                  <a:schemeClr val="bg2">
                    <a:lumMod val="50000"/>
                  </a:schemeClr>
                </a:solidFill>
              </a:rPr>
              <a:t>4.5 Fractional Factorial Experiments</a:t>
            </a:r>
          </a:p>
          <a:p>
            <a:pPr marL="114300" indent="0">
              <a:buNone/>
            </a:pPr>
            <a:r>
              <a:rPr lang="en-US" sz="1600" dirty="0">
                <a:solidFill>
                  <a:schemeClr val="bg2">
                    <a:lumMod val="50000"/>
                  </a:schemeClr>
                </a:solidFill>
              </a:rPr>
              <a:t>   4.5.1 Designs</a:t>
            </a:r>
          </a:p>
          <a:p>
            <a:pPr marL="114300" indent="0">
              <a:buNone/>
            </a:pPr>
            <a:r>
              <a:rPr lang="en-US" sz="1600" dirty="0">
                <a:solidFill>
                  <a:schemeClr val="bg2">
                    <a:lumMod val="50000"/>
                  </a:schemeClr>
                </a:solidFill>
              </a:rPr>
              <a:t>   4.5.2 Confounding Effects</a:t>
            </a:r>
          </a:p>
          <a:p>
            <a:pPr marL="114300" indent="0">
              <a:buNone/>
            </a:pPr>
            <a:r>
              <a:rPr lang="en-US" sz="1600" dirty="0">
                <a:solidFill>
                  <a:schemeClr val="bg2">
                    <a:lumMod val="50000"/>
                  </a:schemeClr>
                </a:solidFill>
              </a:rPr>
              <a:t>   4.5.3 Experimental Resolution</a:t>
            </a:r>
          </a:p>
          <a:p>
            <a:pPr marL="114300" indent="0">
              <a:buNone/>
            </a:pPr>
            <a:endParaRPr lang="en-US" sz="1600" dirty="0">
              <a:solidFill>
                <a:schemeClr val="bg2">
                  <a:lumMod val="50000"/>
                </a:schemeClr>
              </a:solidFill>
            </a:endParaRPr>
          </a:p>
        </p:txBody>
      </p:sp>
      <p:sp>
        <p:nvSpPr>
          <p:cNvPr id="9" name="Date Placeholder 8">
            <a:extLst>
              <a:ext uri="{FF2B5EF4-FFF2-40B4-BE49-F238E27FC236}">
                <a16:creationId xmlns:a16="http://schemas.microsoft.com/office/drawing/2014/main" id="{4F148795-7125-461D-95E9-6A90CB1D09F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6532B4D-449A-46B1-AAC2-DDF7197D7B5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933BEC7-9996-4A74-B1EF-DDB454A3BE85}"/>
              </a:ext>
            </a:extLst>
          </p:cNvPr>
          <p:cNvSpPr>
            <a:spLocks noGrp="1"/>
          </p:cNvSpPr>
          <p:nvPr>
            <p:ph type="sldNum" sz="quarter" idx="4"/>
          </p:nvPr>
        </p:nvSpPr>
        <p:spPr/>
        <p:txBody>
          <a:bodyPr/>
          <a:lstStyle/>
          <a:p>
            <a:fld id="{28B83BC3-069B-46AF-A4E6-C99928E1A4FA}" type="slidenum">
              <a:rPr lang="en-US" smtClean="0"/>
              <a:pPr/>
              <a:t>894</a:t>
            </a:fld>
            <a:endParaRPr lang="en-US" dirty="0"/>
          </a:p>
        </p:txBody>
      </p:sp>
    </p:spTree>
    <p:custDataLst>
      <p:tags r:id="rId1"/>
    </p:custDataLst>
    <p:extLst>
      <p:ext uri="{BB962C8B-B14F-4D97-AF65-F5344CB8AC3E}">
        <p14:creationId xmlns:p14="http://schemas.microsoft.com/office/powerpoint/2010/main" val="3238314256"/>
      </p:ext>
    </p:extLst>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4.2.1 Non-Linear Regression</a:t>
            </a:r>
          </a:p>
        </p:txBody>
      </p:sp>
      <p:sp>
        <p:nvSpPr>
          <p:cNvPr id="8" name="Date Placeholder 7">
            <a:extLst>
              <a:ext uri="{FF2B5EF4-FFF2-40B4-BE49-F238E27FC236}">
                <a16:creationId xmlns:a16="http://schemas.microsoft.com/office/drawing/2014/main" id="{3E04344B-FB79-447E-ACE0-F1B4F7073BD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E27EE471-2345-4AA8-84EE-98E42BEC720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6BBF8B9-3F13-4190-A2EE-B34B522FCCEC}"/>
              </a:ext>
            </a:extLst>
          </p:cNvPr>
          <p:cNvSpPr>
            <a:spLocks noGrp="1"/>
          </p:cNvSpPr>
          <p:nvPr>
            <p:ph type="sldNum" sz="quarter" idx="4"/>
          </p:nvPr>
        </p:nvSpPr>
        <p:spPr/>
        <p:txBody>
          <a:bodyPr/>
          <a:lstStyle/>
          <a:p>
            <a:fld id="{28B83BC3-069B-46AF-A4E6-C99928E1A4FA}" type="slidenum">
              <a:rPr lang="en-US" smtClean="0"/>
              <a:pPr/>
              <a:t>895</a:t>
            </a:fld>
            <a:endParaRPr lang="en-US" dirty="0"/>
          </a:p>
        </p:txBody>
      </p:sp>
    </p:spTree>
    <p:custDataLst>
      <p:tags r:id="rId1"/>
    </p:custDataLst>
    <p:extLst>
      <p:ext uri="{BB962C8B-B14F-4D97-AF65-F5344CB8AC3E}">
        <p14:creationId xmlns:p14="http://schemas.microsoft.com/office/powerpoint/2010/main" val="560383770"/>
      </p:ext>
    </p:extLst>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Linear and Non-Linear</a:t>
            </a:r>
          </a:p>
        </p:txBody>
      </p:sp>
      <p:sp>
        <p:nvSpPr>
          <p:cNvPr id="3" name="Content Placeholder 2"/>
          <p:cNvSpPr>
            <a:spLocks noGrp="1"/>
          </p:cNvSpPr>
          <p:nvPr>
            <p:ph idx="1"/>
          </p:nvPr>
        </p:nvSpPr>
        <p:spPr/>
        <p:txBody>
          <a:bodyPr>
            <a:normAutofit/>
          </a:bodyPr>
          <a:lstStyle/>
          <a:p>
            <a:r>
              <a:rPr lang="en-US" dirty="0"/>
              <a:t>The word </a:t>
            </a:r>
            <a:r>
              <a:rPr lang="en-US" i="1" dirty="0"/>
              <a:t>linear</a:t>
            </a:r>
            <a:r>
              <a:rPr lang="en-US" dirty="0"/>
              <a:t> originally comes from Latin word </a:t>
            </a:r>
            <a:r>
              <a:rPr lang="en-US" i="1" dirty="0"/>
              <a:t>linearis</a:t>
            </a:r>
            <a:r>
              <a:rPr lang="en-US" dirty="0"/>
              <a:t> meaning “created by lines.”</a:t>
            </a:r>
          </a:p>
          <a:p>
            <a:endParaRPr lang="en-US" dirty="0"/>
          </a:p>
          <a:p>
            <a:r>
              <a:rPr lang="en-US" dirty="0"/>
              <a:t>A linear function in mathematics follows the following pattern (i.e., the output is proportional to its input):</a:t>
            </a:r>
          </a:p>
          <a:p>
            <a:pPr lvl="1"/>
            <a:endParaRPr lang="en-US" dirty="0"/>
          </a:p>
          <a:p>
            <a:pPr lvl="1"/>
            <a:endParaRPr lang="en-US" dirty="0"/>
          </a:p>
          <a:p>
            <a:pPr lvl="1"/>
            <a:endParaRPr lang="en-US" dirty="0"/>
          </a:p>
          <a:p>
            <a:pPr lvl="2">
              <a:buNone/>
            </a:pPr>
            <a:endParaRPr lang="en-US" dirty="0"/>
          </a:p>
          <a:p>
            <a:r>
              <a:rPr lang="en-US" dirty="0"/>
              <a:t>A non-linear function does not follow the above pattern. There are usually exponents, logarithms, power, polynomial components, and other non-linear functions of the independent variables and parameters.</a:t>
            </a:r>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506101642"/>
              </p:ext>
            </p:extLst>
          </p:nvPr>
        </p:nvGraphicFramePr>
        <p:xfrm>
          <a:off x="2667000" y="3886200"/>
          <a:ext cx="5994400" cy="457200"/>
        </p:xfrm>
        <a:graphic>
          <a:graphicData uri="http://schemas.openxmlformats.org/presentationml/2006/ole">
            <mc:AlternateContent xmlns:mc="http://schemas.openxmlformats.org/markup-compatibility/2006">
              <mc:Choice xmlns:v="urn:schemas-microsoft-com:vml" Requires="v">
                <p:oleObj name="Equation" r:id="rId4" imgW="2997200" imgH="228600" progId="Equation.3">
                  <p:embed/>
                </p:oleObj>
              </mc:Choice>
              <mc:Fallback>
                <p:oleObj name="Equation" r:id="rId4" imgW="2997200" imgH="2286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3886200"/>
                        <a:ext cx="5994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1" name="Object 3"/>
          <p:cNvGraphicFramePr>
            <a:graphicFrameLocks noChangeAspect="1"/>
          </p:cNvGraphicFramePr>
          <p:nvPr>
            <p:extLst>
              <p:ext uri="{D42A27DB-BD31-4B8C-83A1-F6EECF244321}">
                <p14:modId xmlns:p14="http://schemas.microsoft.com/office/powerpoint/2010/main" val="51032766"/>
              </p:ext>
            </p:extLst>
          </p:nvPr>
        </p:nvGraphicFramePr>
        <p:xfrm>
          <a:off x="2667000" y="3403600"/>
          <a:ext cx="2057400" cy="406400"/>
        </p:xfrm>
        <a:graphic>
          <a:graphicData uri="http://schemas.openxmlformats.org/presentationml/2006/ole">
            <mc:AlternateContent xmlns:mc="http://schemas.openxmlformats.org/markup-compatibility/2006">
              <mc:Choice xmlns:v="urn:schemas-microsoft-com:vml" Requires="v">
                <p:oleObj name="Equation" r:id="rId6" imgW="1028254" imgH="203112" progId="Equation.3">
                  <p:embed/>
                </p:oleObj>
              </mc:Choice>
              <mc:Fallback>
                <p:oleObj name="Equation" r:id="rId6" imgW="1028254" imgH="203112" progId="Equation.3">
                  <p:embed/>
                  <p:pic>
                    <p:nvPicPr>
                      <p:cNvPr id="12291"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403600"/>
                        <a:ext cx="20574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2FF60456-8E09-4F9F-AD98-1D5D628C134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4A7E6308-4732-4C19-B1C0-CB5CAB81F9D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EF018C82-604A-4297-875D-0A507E864617}"/>
              </a:ext>
            </a:extLst>
          </p:cNvPr>
          <p:cNvSpPr>
            <a:spLocks noGrp="1"/>
          </p:cNvSpPr>
          <p:nvPr>
            <p:ph type="sldNum" sz="quarter" idx="4"/>
          </p:nvPr>
        </p:nvSpPr>
        <p:spPr/>
        <p:txBody>
          <a:bodyPr/>
          <a:lstStyle/>
          <a:p>
            <a:fld id="{28B83BC3-069B-46AF-A4E6-C99928E1A4FA}" type="slidenum">
              <a:rPr lang="en-US" smtClean="0"/>
              <a:pPr/>
              <a:t>896</a:t>
            </a:fld>
            <a:endParaRPr lang="en-US" dirty="0"/>
          </a:p>
        </p:txBody>
      </p:sp>
    </p:spTree>
    <p:custDataLst>
      <p:tags r:id="rId1"/>
    </p:custDataLst>
    <p:extLst>
      <p:ext uri="{BB962C8B-B14F-4D97-AF65-F5344CB8AC3E}">
        <p14:creationId xmlns:p14="http://schemas.microsoft.com/office/powerpoint/2010/main" val="3556733600"/>
      </p:ext>
    </p:extLst>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Relationships Using Linear Models</a:t>
            </a:r>
          </a:p>
        </p:txBody>
      </p:sp>
      <p:sp>
        <p:nvSpPr>
          <p:cNvPr id="3" name="Content Placeholder 2"/>
          <p:cNvSpPr>
            <a:spLocks noGrp="1"/>
          </p:cNvSpPr>
          <p:nvPr>
            <p:ph idx="1"/>
          </p:nvPr>
        </p:nvSpPr>
        <p:spPr/>
        <p:txBody>
          <a:bodyPr>
            <a:noAutofit/>
          </a:bodyPr>
          <a:lstStyle/>
          <a:p>
            <a:r>
              <a:rPr lang="en-US" dirty="0"/>
              <a:t>Many non-linear relationships can be transformed into linear relationships, and from there we can use linear regression methods to model the relationship.</a:t>
            </a:r>
          </a:p>
          <a:p>
            <a:endParaRPr lang="en-US" dirty="0"/>
          </a:p>
          <a:p>
            <a:r>
              <a:rPr lang="en-US" dirty="0"/>
              <a:t>Some non-linear relationships cannot be transformed to linear ones and we need to apply other methods to build the non-linear models.</a:t>
            </a:r>
          </a:p>
          <a:p>
            <a:endParaRPr lang="en-US" dirty="0"/>
          </a:p>
          <a:p>
            <a:r>
              <a:rPr lang="en-US" dirty="0"/>
              <a:t>In this section, we will focus on building non-linear regression models using linear transformation (i.e., transforming the independent or dependent variables or parameters to generate a linear function).</a:t>
            </a:r>
          </a:p>
          <a:p>
            <a:endParaRPr lang="en-US" dirty="0"/>
          </a:p>
        </p:txBody>
      </p:sp>
      <p:sp>
        <p:nvSpPr>
          <p:cNvPr id="9" name="Date Placeholder 8">
            <a:extLst>
              <a:ext uri="{FF2B5EF4-FFF2-40B4-BE49-F238E27FC236}">
                <a16:creationId xmlns:a16="http://schemas.microsoft.com/office/drawing/2014/main" id="{0B8E5754-60DB-4728-9F98-7B13C8654CC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06FB2F0-A226-4231-8972-ADBD87B00B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D90A55F-AD77-4C23-97C0-2D0AA16B03D0}"/>
              </a:ext>
            </a:extLst>
          </p:cNvPr>
          <p:cNvSpPr>
            <a:spLocks noGrp="1"/>
          </p:cNvSpPr>
          <p:nvPr>
            <p:ph type="sldNum" sz="quarter" idx="4"/>
          </p:nvPr>
        </p:nvSpPr>
        <p:spPr/>
        <p:txBody>
          <a:bodyPr/>
          <a:lstStyle/>
          <a:p>
            <a:fld id="{28B83BC3-069B-46AF-A4E6-C99928E1A4FA}" type="slidenum">
              <a:rPr lang="en-US" smtClean="0"/>
              <a:pPr/>
              <a:t>897</a:t>
            </a:fld>
            <a:endParaRPr lang="en-US" dirty="0"/>
          </a:p>
        </p:txBody>
      </p:sp>
    </p:spTree>
    <p:custDataLst>
      <p:tags r:id="rId1"/>
    </p:custDataLst>
    <p:extLst>
      <p:ext uri="{BB962C8B-B14F-4D97-AF65-F5344CB8AC3E}">
        <p14:creationId xmlns:p14="http://schemas.microsoft.com/office/powerpoint/2010/main" val="2158378277"/>
      </p:ext>
    </p:extLst>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Assumptions in Using Non-Linear Regression</a:t>
            </a:r>
          </a:p>
        </p:txBody>
      </p:sp>
      <p:sp>
        <p:nvSpPr>
          <p:cNvPr id="3" name="Content Placeholder 2"/>
          <p:cNvSpPr>
            <a:spLocks noGrp="1"/>
          </p:cNvSpPr>
          <p:nvPr>
            <p:ph idx="1"/>
          </p:nvPr>
        </p:nvSpPr>
        <p:spPr/>
        <p:txBody>
          <a:bodyPr>
            <a:normAutofit/>
          </a:bodyPr>
          <a:lstStyle/>
          <a:p>
            <a:r>
              <a:rPr lang="en-US" dirty="0"/>
              <a:t>The population relationship is non-linear based on a reliable underlying theory.</a:t>
            </a:r>
          </a:p>
          <a:p>
            <a:endParaRPr lang="en-US" dirty="0"/>
          </a:p>
          <a:p>
            <a:r>
              <a:rPr lang="en-US" dirty="0"/>
              <a:t>Across the range of all the possible values of the independent variables, the non-linear relationship applies. It is possible that at some extreme values the relationship between variables changes dramatically.</a:t>
            </a:r>
          </a:p>
        </p:txBody>
      </p:sp>
      <p:sp>
        <p:nvSpPr>
          <p:cNvPr id="9" name="Date Placeholder 8">
            <a:extLst>
              <a:ext uri="{FF2B5EF4-FFF2-40B4-BE49-F238E27FC236}">
                <a16:creationId xmlns:a16="http://schemas.microsoft.com/office/drawing/2014/main" id="{BC3017E6-E303-44AE-9FDA-A3800063D31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E850C37-E525-4FA5-A6AD-CDED2D3F0FD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D294097-0259-4540-8547-53104A8B96DB}"/>
              </a:ext>
            </a:extLst>
          </p:cNvPr>
          <p:cNvSpPr>
            <a:spLocks noGrp="1"/>
          </p:cNvSpPr>
          <p:nvPr>
            <p:ph type="sldNum" sz="quarter" idx="4"/>
          </p:nvPr>
        </p:nvSpPr>
        <p:spPr/>
        <p:txBody>
          <a:bodyPr/>
          <a:lstStyle/>
          <a:p>
            <a:fld id="{28B83BC3-069B-46AF-A4E6-C99928E1A4FA}" type="slidenum">
              <a:rPr lang="en-US" smtClean="0"/>
              <a:pPr/>
              <a:t>898</a:t>
            </a:fld>
            <a:endParaRPr lang="en-US" dirty="0"/>
          </a:p>
        </p:txBody>
      </p:sp>
    </p:spTree>
    <p:custDataLst>
      <p:tags r:id="rId1"/>
    </p:custDataLst>
    <p:extLst>
      <p:ext uri="{BB962C8B-B14F-4D97-AF65-F5344CB8AC3E}">
        <p14:creationId xmlns:p14="http://schemas.microsoft.com/office/powerpoint/2010/main" val="2108432865"/>
      </p:ext>
    </p:extLst>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Non-Linear Functions: Transforming to Linear</a:t>
            </a:r>
          </a:p>
        </p:txBody>
      </p:sp>
      <p:sp>
        <p:nvSpPr>
          <p:cNvPr id="3" name="Content Placeholder 2"/>
          <p:cNvSpPr>
            <a:spLocks noGrp="1"/>
          </p:cNvSpPr>
          <p:nvPr>
            <p:ph idx="1"/>
          </p:nvPr>
        </p:nvSpPr>
        <p:spPr/>
        <p:txBody>
          <a:bodyPr/>
          <a:lstStyle/>
          <a:p>
            <a:r>
              <a:rPr lang="en-US" dirty="0"/>
              <a:t>Examples of non-linear functions that can be transformed to linear functions:</a:t>
            </a:r>
          </a:p>
          <a:p>
            <a:pPr lvl="1"/>
            <a:r>
              <a:rPr lang="en-US" dirty="0"/>
              <a:t>Exponential Function</a:t>
            </a:r>
          </a:p>
          <a:p>
            <a:pPr lvl="1"/>
            <a:r>
              <a:rPr lang="en-US" dirty="0"/>
              <a:t>Inverse Function</a:t>
            </a:r>
          </a:p>
          <a:p>
            <a:pPr lvl="1"/>
            <a:r>
              <a:rPr lang="en-US" dirty="0"/>
              <a:t>Polynomial Function</a:t>
            </a:r>
          </a:p>
          <a:p>
            <a:pPr lvl="1"/>
            <a:r>
              <a:rPr lang="en-US" dirty="0"/>
              <a:t>Power Function.</a:t>
            </a:r>
          </a:p>
          <a:p>
            <a:pPr>
              <a:buNone/>
            </a:pPr>
            <a:endParaRPr lang="en-US" dirty="0"/>
          </a:p>
        </p:txBody>
      </p:sp>
      <p:sp>
        <p:nvSpPr>
          <p:cNvPr id="9" name="Date Placeholder 8">
            <a:extLst>
              <a:ext uri="{FF2B5EF4-FFF2-40B4-BE49-F238E27FC236}">
                <a16:creationId xmlns:a16="http://schemas.microsoft.com/office/drawing/2014/main" id="{25CF71DB-7892-4221-8375-A8938557BAB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F8BB25B-72FB-47D1-98AD-9D1E2A20013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9AB3DA4-DD55-4C31-A949-39EDB31D6591}"/>
              </a:ext>
            </a:extLst>
          </p:cNvPr>
          <p:cNvSpPr>
            <a:spLocks noGrp="1"/>
          </p:cNvSpPr>
          <p:nvPr>
            <p:ph type="sldNum" sz="quarter" idx="4"/>
          </p:nvPr>
        </p:nvSpPr>
        <p:spPr/>
        <p:txBody>
          <a:bodyPr/>
          <a:lstStyle/>
          <a:p>
            <a:fld id="{28B83BC3-069B-46AF-A4E6-C99928E1A4FA}" type="slidenum">
              <a:rPr lang="en-US" smtClean="0"/>
              <a:pPr/>
              <a:t>899</a:t>
            </a:fld>
            <a:endParaRPr lang="en-US" dirty="0"/>
          </a:p>
        </p:txBody>
      </p:sp>
    </p:spTree>
    <p:custDataLst>
      <p:tags r:id="rId1"/>
    </p:custDataLst>
    <p:extLst>
      <p:ext uri="{BB962C8B-B14F-4D97-AF65-F5344CB8AC3E}">
        <p14:creationId xmlns:p14="http://schemas.microsoft.com/office/powerpoint/2010/main" val="101825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is Six Sigma: Sigma Level</a:t>
            </a:r>
          </a:p>
        </p:txBody>
      </p:sp>
      <p:sp>
        <p:nvSpPr>
          <p:cNvPr id="3" name="Content Placeholder 2"/>
          <p:cNvSpPr>
            <a:spLocks noGrp="1"/>
          </p:cNvSpPr>
          <p:nvPr>
            <p:ph idx="1"/>
          </p:nvPr>
        </p:nvSpPr>
        <p:spPr>
          <a:xfrm>
            <a:off x="609600" y="1143000"/>
            <a:ext cx="10287000" cy="5486400"/>
          </a:xfrm>
        </p:spPr>
        <p:txBody>
          <a:bodyPr>
            <a:normAutofit/>
          </a:bodyPr>
          <a:lstStyle/>
          <a:p>
            <a:r>
              <a:rPr lang="en-US" dirty="0"/>
              <a:t>A process operating at 1 sigma has a defect rate of approximately 70%.</a:t>
            </a:r>
          </a:p>
          <a:p>
            <a:pPr lvl="5"/>
            <a:endParaRPr lang="en-US" sz="2400" dirty="0"/>
          </a:p>
          <a:p>
            <a:pPr lvl="5"/>
            <a:r>
              <a:rPr lang="en-US" sz="2400" dirty="0"/>
              <a:t>This means that the process will generate defect-free products only 30% of the time. </a:t>
            </a:r>
          </a:p>
          <a:p>
            <a:endParaRPr lang="en-US" dirty="0"/>
          </a:p>
          <a:p>
            <a:r>
              <a:rPr lang="en-US" dirty="0"/>
              <a:t>What about processes with more than 1 sigma level?</a:t>
            </a:r>
          </a:p>
          <a:p>
            <a:endParaRPr lang="en-US" dirty="0"/>
          </a:p>
          <a:p>
            <a:r>
              <a:rPr lang="en-US" dirty="0"/>
              <a:t>A higher sigma level means a lower defect rate. </a:t>
            </a:r>
          </a:p>
          <a:p>
            <a:endParaRPr lang="en-US" dirty="0"/>
          </a:p>
          <a:p>
            <a:r>
              <a:rPr lang="en-US" dirty="0"/>
              <a:t>Let us take a look at the defect rates of processes at different sigma levels.</a:t>
            </a:r>
          </a:p>
        </p:txBody>
      </p:sp>
      <p:pic>
        <p:nvPicPr>
          <p:cNvPr id="4098" name="Picture 2" descr="C:\Users\Michael\Documents\Developer Resources\icons\eldorado\smiles\sa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1905000"/>
            <a:ext cx="1015873" cy="1015873"/>
          </a:xfrm>
          <a:prstGeom prst="rect">
            <a:avLst/>
          </a:prstGeom>
          <a:noFill/>
          <a:extLst>
            <a:ext uri="{909E8E84-426E-40DD-AFC4-6F175D3DCCD1}">
              <a14:hiddenFill xmlns:a14="http://schemas.microsoft.com/office/drawing/2010/main">
                <a:solidFill>
                  <a:srgbClr val="FFFFFF"/>
                </a:solidFill>
              </a14:hiddenFill>
            </a:ext>
          </a:extLst>
        </p:spPr>
      </p:pic>
      <p:sp>
        <p:nvSpPr>
          <p:cNvPr id="6" name="Date Placeholder 5">
            <a:extLst>
              <a:ext uri="{FF2B5EF4-FFF2-40B4-BE49-F238E27FC236}">
                <a16:creationId xmlns:a16="http://schemas.microsoft.com/office/drawing/2014/main" id="{D02B4948-3B75-420D-944E-6A16E367D4A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3E58174-5964-48B6-9683-121ADB572FA0}"/>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1D01DFA-F22D-4D09-9F03-40A9BD1A5EF3}"/>
              </a:ext>
            </a:extLst>
          </p:cNvPr>
          <p:cNvSpPr>
            <a:spLocks noGrp="1"/>
          </p:cNvSpPr>
          <p:nvPr>
            <p:ph type="sldNum" sz="quarter" idx="4"/>
          </p:nvPr>
        </p:nvSpPr>
        <p:spPr/>
        <p:txBody>
          <a:bodyPr/>
          <a:lstStyle/>
          <a:p>
            <a:fld id="{28B83BC3-069B-46AF-A4E6-C99928E1A4FA}" type="slidenum">
              <a:rPr lang="en-US" smtClean="0"/>
              <a:pPr/>
              <a:t>9</a:t>
            </a:fld>
            <a:endParaRPr lang="en-US" dirty="0"/>
          </a:p>
        </p:txBody>
      </p:sp>
    </p:spTree>
    <p:custDataLst>
      <p:tags r:id="rId1"/>
    </p:custDataLst>
    <p:extLst>
      <p:ext uri="{BB962C8B-B14F-4D97-AF65-F5344CB8AC3E}">
        <p14:creationId xmlns:p14="http://schemas.microsoft.com/office/powerpoint/2010/main" val="9575696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Translating CTQs to Requirements</a:t>
            </a:r>
          </a:p>
        </p:txBody>
      </p:sp>
      <p:sp>
        <p:nvSpPr>
          <p:cNvPr id="3" name="Content Placeholder 2"/>
          <p:cNvSpPr>
            <a:spLocks noGrp="1"/>
          </p:cNvSpPr>
          <p:nvPr>
            <p:ph idx="1"/>
          </p:nvPr>
        </p:nvSpPr>
        <p:spPr/>
        <p:txBody>
          <a:bodyPr>
            <a:normAutofit/>
          </a:bodyPr>
          <a:lstStyle/>
          <a:p>
            <a:r>
              <a:rPr lang="en-US" dirty="0"/>
              <a:t>Lastly, CTQs must be transformed into </a:t>
            </a:r>
            <a:r>
              <a:rPr lang="en-US" b="1" dirty="0"/>
              <a:t>specifics</a:t>
            </a:r>
            <a:r>
              <a:rPr lang="en-US" dirty="0"/>
              <a:t> that can be built upon in a process.</a:t>
            </a:r>
          </a:p>
          <a:p>
            <a:endParaRPr lang="en-US" dirty="0"/>
          </a:p>
          <a:p>
            <a:r>
              <a:rPr lang="en-US" dirty="0"/>
              <a:t>A </a:t>
            </a:r>
            <a:r>
              <a:rPr lang="en-US" b="1" dirty="0"/>
              <a:t>requirements tree </a:t>
            </a:r>
            <a:r>
              <a:rPr lang="en-US" dirty="0"/>
              <a:t>translates CTQs to meaningful and measureable requirements for production processes and products.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08300" y="3429000"/>
            <a:ext cx="5562600" cy="2904803"/>
          </a:xfrm>
          <a:prstGeom prst="rect">
            <a:avLst/>
          </a:prstGeom>
        </p:spPr>
      </p:pic>
      <p:sp>
        <p:nvSpPr>
          <p:cNvPr id="6" name="Date Placeholder 5">
            <a:extLst>
              <a:ext uri="{FF2B5EF4-FFF2-40B4-BE49-F238E27FC236}">
                <a16:creationId xmlns:a16="http://schemas.microsoft.com/office/drawing/2014/main" id="{CD590F30-EF52-48BD-8AAC-A33A5F7E5BA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3D803D1-6B65-47BC-8E14-312FEEE8292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80E9C5C-29BB-41DD-B71A-A5BD34C48D03}"/>
              </a:ext>
            </a:extLst>
          </p:cNvPr>
          <p:cNvSpPr>
            <a:spLocks noGrp="1"/>
          </p:cNvSpPr>
          <p:nvPr>
            <p:ph type="sldNum" sz="quarter" idx="4"/>
          </p:nvPr>
        </p:nvSpPr>
        <p:spPr/>
        <p:txBody>
          <a:bodyPr/>
          <a:lstStyle/>
          <a:p>
            <a:fld id="{28B83BC3-069B-46AF-A4E6-C99928E1A4FA}" type="slidenum">
              <a:rPr lang="en-US" smtClean="0"/>
              <a:pPr/>
              <a:t>90</a:t>
            </a:fld>
            <a:endParaRPr lang="en-US" dirty="0"/>
          </a:p>
        </p:txBody>
      </p:sp>
    </p:spTree>
    <p:custDataLst>
      <p:tags r:id="rId1"/>
    </p:custDataLst>
    <p:extLst>
      <p:ext uri="{BB962C8B-B14F-4D97-AF65-F5344CB8AC3E}">
        <p14:creationId xmlns:p14="http://schemas.microsoft.com/office/powerpoint/2010/main" val="32871139"/>
      </p:ext>
    </p:extLst>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Exponential Function</a:t>
            </a:r>
          </a:p>
        </p:txBody>
      </p:sp>
      <p:sp>
        <p:nvSpPr>
          <p:cNvPr id="3" name="Content Placeholder 2"/>
          <p:cNvSpPr>
            <a:spLocks noGrp="1"/>
          </p:cNvSpPr>
          <p:nvPr>
            <p:ph idx="1"/>
          </p:nvPr>
        </p:nvSpPr>
        <p:spPr/>
        <p:txBody>
          <a:bodyPr>
            <a:normAutofit/>
          </a:bodyPr>
          <a:lstStyle/>
          <a:p>
            <a:r>
              <a:rPr lang="en-US" dirty="0"/>
              <a:t>Exponential Function</a:t>
            </a:r>
          </a:p>
          <a:p>
            <a:endParaRPr lang="en-US" dirty="0"/>
          </a:p>
          <a:p>
            <a:endParaRPr lang="en-US" sz="2800" dirty="0"/>
          </a:p>
          <a:p>
            <a:pPr marL="114300" indent="0">
              <a:buNone/>
            </a:pPr>
            <a:endParaRPr lang="en-US" sz="2800" dirty="0"/>
          </a:p>
          <a:p>
            <a:r>
              <a:rPr lang="en-US" dirty="0"/>
              <a:t>Transformation</a:t>
            </a:r>
          </a:p>
        </p:txBody>
      </p:sp>
      <p:pic>
        <p:nvPicPr>
          <p:cNvPr id="13316" name="Picture 4"/>
          <p:cNvPicPr>
            <a:picLocks noChangeAspect="1" noChangeArrowheads="1"/>
          </p:cNvPicPr>
          <p:nvPr/>
        </p:nvPicPr>
        <p:blipFill>
          <a:blip r:embed="rId4" cstate="print"/>
          <a:srcRect/>
          <a:stretch>
            <a:fillRect/>
          </a:stretch>
        </p:blipFill>
        <p:spPr bwMode="auto">
          <a:xfrm>
            <a:off x="2438403" y="3886200"/>
            <a:ext cx="4038598" cy="563830"/>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2362200" y="1777094"/>
            <a:ext cx="1828800" cy="588285"/>
          </a:xfrm>
          <a:prstGeom prst="rect">
            <a:avLst/>
          </a:prstGeom>
          <a:noFill/>
          <a:ln w="9525">
            <a:noFill/>
            <a:miter lim="800000"/>
            <a:headEnd/>
            <a:tailEnd/>
          </a:ln>
        </p:spPr>
      </p:pic>
      <p:sp>
        <p:nvSpPr>
          <p:cNvPr id="9" name="Date Placeholder 8">
            <a:extLst>
              <a:ext uri="{FF2B5EF4-FFF2-40B4-BE49-F238E27FC236}">
                <a16:creationId xmlns:a16="http://schemas.microsoft.com/office/drawing/2014/main" id="{1BB96973-060E-40A5-A34A-1A2AA1B93AF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AEA6D49-9489-4760-A108-B124E7994215}"/>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56829A7-F959-4ED0-AA07-9FDB444C46F1}"/>
              </a:ext>
            </a:extLst>
          </p:cNvPr>
          <p:cNvSpPr>
            <a:spLocks noGrp="1"/>
          </p:cNvSpPr>
          <p:nvPr>
            <p:ph type="sldNum" sz="quarter" idx="4"/>
          </p:nvPr>
        </p:nvSpPr>
        <p:spPr/>
        <p:txBody>
          <a:bodyPr/>
          <a:lstStyle/>
          <a:p>
            <a:fld id="{28B83BC3-069B-46AF-A4E6-C99928E1A4FA}" type="slidenum">
              <a:rPr lang="en-US" smtClean="0"/>
              <a:pPr/>
              <a:t>900</a:t>
            </a:fld>
            <a:endParaRPr lang="en-US" dirty="0"/>
          </a:p>
        </p:txBody>
      </p:sp>
    </p:spTree>
    <p:custDataLst>
      <p:tags r:id="rId1"/>
    </p:custDataLst>
    <p:extLst>
      <p:ext uri="{BB962C8B-B14F-4D97-AF65-F5344CB8AC3E}">
        <p14:creationId xmlns:p14="http://schemas.microsoft.com/office/powerpoint/2010/main" val="207299446"/>
      </p:ext>
    </p:extLst>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Inverse Function</a:t>
            </a:r>
          </a:p>
        </p:txBody>
      </p:sp>
      <p:sp>
        <p:nvSpPr>
          <p:cNvPr id="3" name="Content Placeholder 2"/>
          <p:cNvSpPr>
            <a:spLocks noGrp="1"/>
          </p:cNvSpPr>
          <p:nvPr>
            <p:ph idx="1"/>
          </p:nvPr>
        </p:nvSpPr>
        <p:spPr/>
        <p:txBody>
          <a:bodyPr>
            <a:normAutofit/>
          </a:bodyPr>
          <a:lstStyle/>
          <a:p>
            <a:r>
              <a:rPr lang="en-US" dirty="0"/>
              <a:t>Inverse Function</a:t>
            </a:r>
          </a:p>
          <a:p>
            <a:endParaRPr lang="en-US" sz="2800" dirty="0"/>
          </a:p>
          <a:p>
            <a:endParaRPr lang="en-US" sz="2800" dirty="0"/>
          </a:p>
          <a:p>
            <a:endParaRPr lang="en-US" sz="2800" dirty="0"/>
          </a:p>
          <a:p>
            <a:r>
              <a:rPr lang="en-US" dirty="0"/>
              <a:t>Transformation</a:t>
            </a:r>
          </a:p>
          <a:p>
            <a:endParaRPr lang="en-US" sz="2800" dirty="0"/>
          </a:p>
        </p:txBody>
      </p:sp>
      <p:pic>
        <p:nvPicPr>
          <p:cNvPr id="14339" name="Picture 3"/>
          <p:cNvPicPr>
            <a:picLocks noChangeAspect="1" noChangeArrowheads="1"/>
          </p:cNvPicPr>
          <p:nvPr/>
        </p:nvPicPr>
        <p:blipFill>
          <a:blip r:embed="rId4" cstate="print"/>
          <a:srcRect/>
          <a:stretch>
            <a:fillRect/>
          </a:stretch>
        </p:blipFill>
        <p:spPr bwMode="auto">
          <a:xfrm>
            <a:off x="2438403" y="1876697"/>
            <a:ext cx="1981197" cy="883048"/>
          </a:xfrm>
          <a:prstGeom prst="rect">
            <a:avLst/>
          </a:prstGeom>
          <a:noFill/>
          <a:ln w="9525">
            <a:noFill/>
            <a:miter lim="800000"/>
            <a:headEnd/>
            <a:tailEnd/>
          </a:ln>
        </p:spPr>
      </p:pic>
      <p:grpSp>
        <p:nvGrpSpPr>
          <p:cNvPr id="11" name="Group 10"/>
          <p:cNvGrpSpPr/>
          <p:nvPr/>
        </p:nvGrpSpPr>
        <p:grpSpPr>
          <a:xfrm>
            <a:off x="2438400" y="4038600"/>
            <a:ext cx="4572000" cy="838200"/>
            <a:chOff x="914400" y="4038600"/>
            <a:chExt cx="4726768" cy="936000"/>
          </a:xfrm>
        </p:grpSpPr>
        <p:pic>
          <p:nvPicPr>
            <p:cNvPr id="14341" name="Picture 5"/>
            <p:cNvPicPr>
              <a:picLocks noChangeAspect="1" noChangeArrowheads="1"/>
            </p:cNvPicPr>
            <p:nvPr/>
          </p:nvPicPr>
          <p:blipFill>
            <a:blip r:embed="rId5" cstate="print"/>
            <a:srcRect/>
            <a:stretch>
              <a:fillRect/>
            </a:stretch>
          </p:blipFill>
          <p:spPr bwMode="auto">
            <a:xfrm>
              <a:off x="914400" y="4236600"/>
              <a:ext cx="2298460" cy="540000"/>
            </a:xfrm>
            <a:prstGeom prst="rect">
              <a:avLst/>
            </a:prstGeom>
            <a:noFill/>
            <a:ln w="9525">
              <a:noFill/>
              <a:miter lim="800000"/>
              <a:headEnd/>
              <a:tailEnd/>
            </a:ln>
          </p:spPr>
        </p:pic>
        <p:sp>
          <p:nvSpPr>
            <p:cNvPr id="8" name="TextBox 7"/>
            <p:cNvSpPr txBox="1"/>
            <p:nvPr/>
          </p:nvSpPr>
          <p:spPr>
            <a:xfrm>
              <a:off x="3352800" y="4306545"/>
              <a:ext cx="880340" cy="446794"/>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4343" name="Picture 7"/>
            <p:cNvPicPr>
              <a:picLocks noChangeAspect="1" noChangeArrowheads="1"/>
            </p:cNvPicPr>
            <p:nvPr/>
          </p:nvPicPr>
          <p:blipFill>
            <a:blip r:embed="rId6" cstate="print"/>
            <a:srcRect/>
            <a:stretch>
              <a:fillRect/>
            </a:stretch>
          </p:blipFill>
          <p:spPr bwMode="auto">
            <a:xfrm>
              <a:off x="4495799" y="4038600"/>
              <a:ext cx="1145369" cy="936000"/>
            </a:xfrm>
            <a:prstGeom prst="rect">
              <a:avLst/>
            </a:prstGeom>
            <a:noFill/>
            <a:ln w="9525">
              <a:noFill/>
              <a:miter lim="800000"/>
              <a:headEnd/>
              <a:tailEnd/>
            </a:ln>
          </p:spPr>
        </p:pic>
      </p:grpSp>
      <p:sp>
        <p:nvSpPr>
          <p:cNvPr id="10" name="Date Placeholder 9">
            <a:extLst>
              <a:ext uri="{FF2B5EF4-FFF2-40B4-BE49-F238E27FC236}">
                <a16:creationId xmlns:a16="http://schemas.microsoft.com/office/drawing/2014/main" id="{16C65286-AAD4-4DAE-A3A6-68C7E5691482}"/>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66647185-2D60-4E1C-990B-0287C920EE14}"/>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2055CDC0-F921-429F-821E-F6FBFCCDC7B9}"/>
              </a:ext>
            </a:extLst>
          </p:cNvPr>
          <p:cNvSpPr>
            <a:spLocks noGrp="1"/>
          </p:cNvSpPr>
          <p:nvPr>
            <p:ph type="sldNum" sz="quarter" idx="4"/>
          </p:nvPr>
        </p:nvSpPr>
        <p:spPr/>
        <p:txBody>
          <a:bodyPr/>
          <a:lstStyle/>
          <a:p>
            <a:fld id="{28B83BC3-069B-46AF-A4E6-C99928E1A4FA}" type="slidenum">
              <a:rPr lang="en-US" smtClean="0"/>
              <a:pPr/>
              <a:t>901</a:t>
            </a:fld>
            <a:endParaRPr lang="en-US" dirty="0"/>
          </a:p>
        </p:txBody>
      </p:sp>
    </p:spTree>
    <p:custDataLst>
      <p:tags r:id="rId1"/>
    </p:custDataLst>
    <p:extLst>
      <p:ext uri="{BB962C8B-B14F-4D97-AF65-F5344CB8AC3E}">
        <p14:creationId xmlns:p14="http://schemas.microsoft.com/office/powerpoint/2010/main" val="3367094829"/>
      </p:ext>
    </p:extLst>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Polynomial Function</a:t>
            </a:r>
          </a:p>
        </p:txBody>
      </p:sp>
      <p:sp>
        <p:nvSpPr>
          <p:cNvPr id="3" name="Content Placeholder 2"/>
          <p:cNvSpPr>
            <a:spLocks noGrp="1"/>
          </p:cNvSpPr>
          <p:nvPr>
            <p:ph idx="1"/>
          </p:nvPr>
        </p:nvSpPr>
        <p:spPr/>
        <p:txBody>
          <a:bodyPr>
            <a:normAutofit/>
          </a:bodyPr>
          <a:lstStyle/>
          <a:p>
            <a:r>
              <a:rPr lang="en-US" dirty="0"/>
              <a:t>Polynomial Function</a:t>
            </a:r>
          </a:p>
          <a:p>
            <a:endParaRPr lang="en-US" sz="2800" dirty="0"/>
          </a:p>
          <a:p>
            <a:endParaRPr lang="en-US" sz="2800" dirty="0"/>
          </a:p>
          <a:p>
            <a:endParaRPr lang="en-US" sz="2800" dirty="0"/>
          </a:p>
          <a:p>
            <a:r>
              <a:rPr lang="en-US" dirty="0"/>
              <a:t>Transformation</a:t>
            </a:r>
          </a:p>
        </p:txBody>
      </p:sp>
      <p:pic>
        <p:nvPicPr>
          <p:cNvPr id="15363" name="Picture 3"/>
          <p:cNvPicPr>
            <a:picLocks noChangeAspect="1" noChangeArrowheads="1"/>
          </p:cNvPicPr>
          <p:nvPr/>
        </p:nvPicPr>
        <p:blipFill>
          <a:blip r:embed="rId4" cstate="print"/>
          <a:srcRect/>
          <a:stretch>
            <a:fillRect/>
          </a:stretch>
        </p:blipFill>
        <p:spPr bwMode="auto">
          <a:xfrm>
            <a:off x="2362199" y="2133600"/>
            <a:ext cx="3657601" cy="520607"/>
          </a:xfrm>
          <a:prstGeom prst="rect">
            <a:avLst/>
          </a:prstGeom>
          <a:noFill/>
          <a:ln w="9525">
            <a:noFill/>
            <a:miter lim="800000"/>
            <a:headEnd/>
            <a:tailEnd/>
          </a:ln>
        </p:spPr>
      </p:pic>
      <p:grpSp>
        <p:nvGrpSpPr>
          <p:cNvPr id="11" name="Group 10"/>
          <p:cNvGrpSpPr/>
          <p:nvPr/>
        </p:nvGrpSpPr>
        <p:grpSpPr>
          <a:xfrm>
            <a:off x="2362200" y="4215376"/>
            <a:ext cx="6209914" cy="468000"/>
            <a:chOff x="914400" y="4144002"/>
            <a:chExt cx="6209914" cy="468000"/>
          </a:xfrm>
        </p:grpSpPr>
        <p:pic>
          <p:nvPicPr>
            <p:cNvPr id="15365" name="Picture 5"/>
            <p:cNvPicPr>
              <a:picLocks noChangeAspect="1" noChangeArrowheads="1"/>
            </p:cNvPicPr>
            <p:nvPr/>
          </p:nvPicPr>
          <p:blipFill>
            <a:blip r:embed="rId5" cstate="print"/>
            <a:srcRect/>
            <a:stretch>
              <a:fillRect/>
            </a:stretch>
          </p:blipFill>
          <p:spPr bwMode="auto">
            <a:xfrm>
              <a:off x="914400" y="4144002"/>
              <a:ext cx="3523764" cy="468000"/>
            </a:xfrm>
            <a:prstGeom prst="rect">
              <a:avLst/>
            </a:prstGeom>
            <a:noFill/>
            <a:ln w="9525">
              <a:noFill/>
              <a:miter lim="800000"/>
              <a:headEnd/>
              <a:tailEnd/>
            </a:ln>
          </p:spPr>
        </p:pic>
        <p:sp>
          <p:nvSpPr>
            <p:cNvPr id="8" name="TextBox 7"/>
            <p:cNvSpPr txBox="1"/>
            <p:nvPr/>
          </p:nvSpPr>
          <p:spPr>
            <a:xfrm>
              <a:off x="4695545" y="4177947"/>
              <a:ext cx="883575" cy="400110"/>
            </a:xfrm>
            <a:prstGeom prst="rect">
              <a:avLst/>
            </a:prstGeom>
            <a:noFill/>
          </p:spPr>
          <p:txBody>
            <a:bodyPr wrap="none" rtlCol="0">
              <a:spAutoFit/>
            </a:bodyPr>
            <a:lstStyle/>
            <a:p>
              <a:r>
                <a:rPr lang="en-US" sz="2000" dirty="0">
                  <a:latin typeface="Source Sans Pro" panose="020B0503030403020204" pitchFamily="34" charset="0"/>
                </a:rPr>
                <a:t>where</a:t>
              </a:r>
              <a:endParaRPr lang="en-US" dirty="0">
                <a:latin typeface="Source Sans Pro" panose="020B0503030403020204" pitchFamily="34" charset="0"/>
              </a:endParaRPr>
            </a:p>
          </p:txBody>
        </p:sp>
        <p:pic>
          <p:nvPicPr>
            <p:cNvPr id="15367" name="Picture 7"/>
            <p:cNvPicPr>
              <a:picLocks noChangeAspect="1" noChangeArrowheads="1"/>
            </p:cNvPicPr>
            <p:nvPr/>
          </p:nvPicPr>
          <p:blipFill>
            <a:blip r:embed="rId6" cstate="print"/>
            <a:srcRect/>
            <a:stretch>
              <a:fillRect/>
            </a:stretch>
          </p:blipFill>
          <p:spPr bwMode="auto">
            <a:xfrm>
              <a:off x="5867400" y="4144002"/>
              <a:ext cx="1256914" cy="468000"/>
            </a:xfrm>
            <a:prstGeom prst="rect">
              <a:avLst/>
            </a:prstGeom>
            <a:noFill/>
            <a:ln w="9525">
              <a:noFill/>
              <a:miter lim="800000"/>
              <a:headEnd/>
              <a:tailEnd/>
            </a:ln>
          </p:spPr>
        </p:pic>
      </p:grpSp>
      <p:sp>
        <p:nvSpPr>
          <p:cNvPr id="10" name="Date Placeholder 9">
            <a:extLst>
              <a:ext uri="{FF2B5EF4-FFF2-40B4-BE49-F238E27FC236}">
                <a16:creationId xmlns:a16="http://schemas.microsoft.com/office/drawing/2014/main" id="{617DE507-7FC4-4EA1-8C19-B596B0692D45}"/>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38F705A-513A-484B-A418-59DC3E2DBC68}"/>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F912327A-6D92-45E9-A820-620992C0EA02}"/>
              </a:ext>
            </a:extLst>
          </p:cNvPr>
          <p:cNvSpPr>
            <a:spLocks noGrp="1"/>
          </p:cNvSpPr>
          <p:nvPr>
            <p:ph type="sldNum" sz="quarter" idx="4"/>
          </p:nvPr>
        </p:nvSpPr>
        <p:spPr/>
        <p:txBody>
          <a:bodyPr/>
          <a:lstStyle/>
          <a:p>
            <a:fld id="{28B83BC3-069B-46AF-A4E6-C99928E1A4FA}" type="slidenum">
              <a:rPr lang="en-US" smtClean="0"/>
              <a:pPr/>
              <a:t>902</a:t>
            </a:fld>
            <a:endParaRPr lang="en-US" dirty="0"/>
          </a:p>
        </p:txBody>
      </p:sp>
    </p:spTree>
    <p:custDataLst>
      <p:tags r:id="rId1"/>
    </p:custDataLst>
    <p:extLst>
      <p:ext uri="{BB962C8B-B14F-4D97-AF65-F5344CB8AC3E}">
        <p14:creationId xmlns:p14="http://schemas.microsoft.com/office/powerpoint/2010/main" val="20101000"/>
      </p:ext>
    </p:extLst>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 Function</a:t>
            </a:r>
          </a:p>
        </p:txBody>
      </p:sp>
      <p:sp>
        <p:nvSpPr>
          <p:cNvPr id="3" name="Content Placeholder 2"/>
          <p:cNvSpPr>
            <a:spLocks noGrp="1"/>
          </p:cNvSpPr>
          <p:nvPr>
            <p:ph idx="1"/>
          </p:nvPr>
        </p:nvSpPr>
        <p:spPr/>
        <p:txBody>
          <a:bodyPr>
            <a:normAutofit/>
          </a:bodyPr>
          <a:lstStyle/>
          <a:p>
            <a:r>
              <a:rPr lang="en-US" dirty="0"/>
              <a:t>Power Function</a:t>
            </a:r>
          </a:p>
          <a:p>
            <a:endParaRPr lang="en-US" sz="2800" dirty="0"/>
          </a:p>
          <a:p>
            <a:endParaRPr lang="en-US" sz="2800" dirty="0"/>
          </a:p>
          <a:p>
            <a:endParaRPr lang="en-US" sz="2800" dirty="0"/>
          </a:p>
          <a:p>
            <a:r>
              <a:rPr lang="en-US" dirty="0"/>
              <a:t>Transformation</a:t>
            </a:r>
          </a:p>
        </p:txBody>
      </p:sp>
      <p:pic>
        <p:nvPicPr>
          <p:cNvPr id="16387" name="Picture 3"/>
          <p:cNvPicPr>
            <a:picLocks noChangeAspect="1" noChangeArrowheads="1"/>
          </p:cNvPicPr>
          <p:nvPr/>
        </p:nvPicPr>
        <p:blipFill>
          <a:blip r:embed="rId4" cstate="print"/>
          <a:srcRect/>
          <a:stretch>
            <a:fillRect/>
          </a:stretch>
        </p:blipFill>
        <p:spPr bwMode="auto">
          <a:xfrm>
            <a:off x="2438401" y="2057401"/>
            <a:ext cx="1981202" cy="513117"/>
          </a:xfrm>
          <a:prstGeom prst="rect">
            <a:avLst/>
          </a:prstGeom>
          <a:noFill/>
          <a:ln w="9525">
            <a:noFill/>
            <a:miter lim="800000"/>
            <a:headEnd/>
            <a:tailEnd/>
          </a:ln>
        </p:spPr>
      </p:pic>
      <p:pic>
        <p:nvPicPr>
          <p:cNvPr id="16389" name="Picture 5"/>
          <p:cNvPicPr>
            <a:picLocks noChangeAspect="1" noChangeArrowheads="1"/>
          </p:cNvPicPr>
          <p:nvPr/>
        </p:nvPicPr>
        <p:blipFill>
          <a:blip r:embed="rId5" cstate="print"/>
          <a:srcRect/>
          <a:stretch>
            <a:fillRect/>
          </a:stretch>
        </p:blipFill>
        <p:spPr bwMode="auto">
          <a:xfrm>
            <a:off x="2438400" y="4267200"/>
            <a:ext cx="4198815" cy="533400"/>
          </a:xfrm>
          <a:prstGeom prst="rect">
            <a:avLst/>
          </a:prstGeom>
          <a:noFill/>
          <a:ln w="9525">
            <a:noFill/>
            <a:miter lim="800000"/>
            <a:headEnd/>
            <a:tailEnd/>
          </a:ln>
        </p:spPr>
      </p:pic>
      <p:sp>
        <p:nvSpPr>
          <p:cNvPr id="9" name="Date Placeholder 8">
            <a:extLst>
              <a:ext uri="{FF2B5EF4-FFF2-40B4-BE49-F238E27FC236}">
                <a16:creationId xmlns:a16="http://schemas.microsoft.com/office/drawing/2014/main" id="{BF214EB8-781B-4378-B96F-41B5024C117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9B00435-14B4-4916-9505-93177B2C1D8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78417D3A-811A-442B-8B2B-C897AB88D976}"/>
              </a:ext>
            </a:extLst>
          </p:cNvPr>
          <p:cNvSpPr>
            <a:spLocks noGrp="1"/>
          </p:cNvSpPr>
          <p:nvPr>
            <p:ph type="sldNum" sz="quarter" idx="4"/>
          </p:nvPr>
        </p:nvSpPr>
        <p:spPr/>
        <p:txBody>
          <a:bodyPr/>
          <a:lstStyle/>
          <a:p>
            <a:fld id="{28B83BC3-069B-46AF-A4E6-C99928E1A4FA}" type="slidenum">
              <a:rPr lang="en-US" smtClean="0"/>
              <a:pPr/>
              <a:t>903</a:t>
            </a:fld>
            <a:endParaRPr lang="en-US" dirty="0"/>
          </a:p>
        </p:txBody>
      </p:sp>
    </p:spTree>
    <p:custDataLst>
      <p:tags r:id="rId1"/>
    </p:custDataLst>
    <p:extLst>
      <p:ext uri="{BB962C8B-B14F-4D97-AF65-F5344CB8AC3E}">
        <p14:creationId xmlns:p14="http://schemas.microsoft.com/office/powerpoint/2010/main" val="3920223142"/>
      </p:ext>
    </p:extLst>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124200"/>
            <a:ext cx="7848600" cy="1222376"/>
          </a:xfrm>
        </p:spPr>
        <p:txBody>
          <a:bodyPr/>
          <a:lstStyle/>
          <a:p>
            <a:r>
              <a:rPr lang="en-US" dirty="0"/>
              <a:t>4.2.2 Multiple Linear Regression</a:t>
            </a:r>
          </a:p>
        </p:txBody>
      </p:sp>
      <p:sp>
        <p:nvSpPr>
          <p:cNvPr id="8" name="Date Placeholder 7">
            <a:extLst>
              <a:ext uri="{FF2B5EF4-FFF2-40B4-BE49-F238E27FC236}">
                <a16:creationId xmlns:a16="http://schemas.microsoft.com/office/drawing/2014/main" id="{F6BB23FD-6098-4DCB-994F-25843EADEEB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44CAB5BB-F89A-4ADD-BDF4-4A71F89411A5}"/>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BB7B1754-BDB2-4B8A-A263-A46D6B983CFD}"/>
              </a:ext>
            </a:extLst>
          </p:cNvPr>
          <p:cNvSpPr>
            <a:spLocks noGrp="1"/>
          </p:cNvSpPr>
          <p:nvPr>
            <p:ph type="sldNum" sz="quarter" idx="4"/>
          </p:nvPr>
        </p:nvSpPr>
        <p:spPr/>
        <p:txBody>
          <a:bodyPr/>
          <a:lstStyle/>
          <a:p>
            <a:fld id="{28B83BC3-069B-46AF-A4E6-C99928E1A4FA}" type="slidenum">
              <a:rPr lang="en-US" smtClean="0"/>
              <a:pPr/>
              <a:t>904</a:t>
            </a:fld>
            <a:endParaRPr lang="en-US" dirty="0"/>
          </a:p>
        </p:txBody>
      </p:sp>
    </p:spTree>
    <p:custDataLst>
      <p:tags r:id="rId1"/>
    </p:custDataLst>
    <p:extLst>
      <p:ext uri="{BB962C8B-B14F-4D97-AF65-F5344CB8AC3E}">
        <p14:creationId xmlns:p14="http://schemas.microsoft.com/office/powerpoint/2010/main" val="1725905302"/>
      </p:ext>
    </p:extLst>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Multiple Linear Regression?</a:t>
            </a:r>
          </a:p>
        </p:txBody>
      </p:sp>
      <p:sp>
        <p:nvSpPr>
          <p:cNvPr id="3" name="Content Placeholder 2"/>
          <p:cNvSpPr>
            <a:spLocks noGrp="1"/>
          </p:cNvSpPr>
          <p:nvPr>
            <p:ph idx="1"/>
          </p:nvPr>
        </p:nvSpPr>
        <p:spPr>
          <a:xfrm>
            <a:off x="381000" y="1143000"/>
            <a:ext cx="10769600" cy="5486400"/>
          </a:xfrm>
        </p:spPr>
        <p:txBody>
          <a:bodyPr>
            <a:normAutofit/>
          </a:bodyPr>
          <a:lstStyle/>
          <a:p>
            <a:r>
              <a:rPr lang="en-US" b="1" dirty="0"/>
              <a:t>Multiple linear regression </a:t>
            </a:r>
            <a:r>
              <a:rPr lang="en-US" dirty="0"/>
              <a:t>is a statistical technique to model the relationship between one dependent variable and two or more independent variables by fitting the data set into a linear equation.</a:t>
            </a:r>
          </a:p>
          <a:p>
            <a:endParaRPr lang="en-US" dirty="0"/>
          </a:p>
          <a:p>
            <a:r>
              <a:rPr lang="en-US" dirty="0"/>
              <a:t>The difference between simple linear regression and multiple linear regression:</a:t>
            </a:r>
          </a:p>
          <a:p>
            <a:pPr lvl="1"/>
            <a:r>
              <a:rPr lang="en-US" dirty="0"/>
              <a:t>Simple linear regression only has one predictor.</a:t>
            </a:r>
          </a:p>
          <a:p>
            <a:pPr lvl="1"/>
            <a:r>
              <a:rPr lang="en-US" dirty="0"/>
              <a:t>Multiple linear regression has two or more predictors.</a:t>
            </a:r>
          </a:p>
          <a:p>
            <a:pPr lvl="1"/>
            <a:endParaRPr lang="en-US" sz="2400" dirty="0"/>
          </a:p>
        </p:txBody>
      </p:sp>
      <p:sp>
        <p:nvSpPr>
          <p:cNvPr id="9" name="Date Placeholder 8">
            <a:extLst>
              <a:ext uri="{FF2B5EF4-FFF2-40B4-BE49-F238E27FC236}">
                <a16:creationId xmlns:a16="http://schemas.microsoft.com/office/drawing/2014/main" id="{8189E316-6BDA-4366-8E19-9190506708D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C29CE08-A6F5-4E2A-8D44-2CCCB3DD880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AF16B1F-E96D-4260-A894-26ADC85AAB1E}"/>
              </a:ext>
            </a:extLst>
          </p:cNvPr>
          <p:cNvSpPr>
            <a:spLocks noGrp="1"/>
          </p:cNvSpPr>
          <p:nvPr>
            <p:ph type="sldNum" sz="quarter" idx="4"/>
          </p:nvPr>
        </p:nvSpPr>
        <p:spPr/>
        <p:txBody>
          <a:bodyPr/>
          <a:lstStyle/>
          <a:p>
            <a:fld id="{28B83BC3-069B-46AF-A4E6-C99928E1A4FA}" type="slidenum">
              <a:rPr lang="en-US" smtClean="0"/>
              <a:pPr/>
              <a:t>905</a:t>
            </a:fld>
            <a:endParaRPr lang="en-US" dirty="0"/>
          </a:p>
        </p:txBody>
      </p:sp>
    </p:spTree>
    <p:custDataLst>
      <p:tags r:id="rId1"/>
    </p:custDataLst>
    <p:extLst>
      <p:ext uri="{BB962C8B-B14F-4D97-AF65-F5344CB8AC3E}">
        <p14:creationId xmlns:p14="http://schemas.microsoft.com/office/powerpoint/2010/main" val="1722024134"/>
      </p:ext>
    </p:extLst>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Multiple Linear Regression Equation</a:t>
            </a:r>
          </a:p>
        </p:txBody>
      </p:sp>
      <p:sp>
        <p:nvSpPr>
          <p:cNvPr id="3" name="Content Placeholder 2"/>
          <p:cNvSpPr>
            <a:spLocks noGrp="1"/>
          </p:cNvSpPr>
          <p:nvPr>
            <p:ph idx="1"/>
          </p:nvPr>
        </p:nvSpPr>
        <p:spPr/>
        <p:txBody>
          <a:bodyPr>
            <a:normAutofit/>
          </a:bodyPr>
          <a:lstStyle/>
          <a:p>
            <a:pPr marL="114300" indent="0">
              <a:buNone/>
            </a:pPr>
            <a:endParaRPr lang="en-US" dirty="0"/>
          </a:p>
          <a:p>
            <a:endParaRPr lang="en-US" dirty="0"/>
          </a:p>
          <a:p>
            <a:r>
              <a:rPr lang="en-US" i="1" dirty="0"/>
              <a:t>Y </a:t>
            </a:r>
            <a:r>
              <a:rPr lang="en-US" dirty="0"/>
              <a:t> is the dependent variable (response).</a:t>
            </a:r>
          </a:p>
          <a:p>
            <a:r>
              <a:rPr lang="en-US" i="1" dirty="0"/>
              <a:t>X</a:t>
            </a:r>
            <a:r>
              <a:rPr lang="en-US" i="1" baseline="-25000" dirty="0"/>
              <a:t>1</a:t>
            </a:r>
            <a:r>
              <a:rPr lang="en-US" i="1" dirty="0"/>
              <a:t>, X</a:t>
            </a:r>
            <a:r>
              <a:rPr lang="en-US" i="1" baseline="-25000" dirty="0"/>
              <a:t>2</a:t>
            </a:r>
            <a:r>
              <a:rPr lang="en-US" i="1" dirty="0"/>
              <a:t>, … , X</a:t>
            </a:r>
            <a:r>
              <a:rPr lang="en-US" i="1" baseline="-25000" dirty="0"/>
              <a:t>p</a:t>
            </a:r>
            <a:r>
              <a:rPr lang="en-US" i="1" dirty="0"/>
              <a:t> </a:t>
            </a:r>
            <a:r>
              <a:rPr lang="en-US" dirty="0"/>
              <a:t>are the independent variables (predictors). There are p predictors in total.</a:t>
            </a:r>
          </a:p>
          <a:p>
            <a:r>
              <a:rPr lang="en-US" dirty="0"/>
              <a:t>Both dependent and independent variables are continuous.</a:t>
            </a:r>
          </a:p>
          <a:p>
            <a:r>
              <a:rPr lang="en-US" i="1" dirty="0"/>
              <a:t>β</a:t>
            </a:r>
            <a:r>
              <a:rPr lang="en-US" dirty="0"/>
              <a:t> is the intercept indicating the </a:t>
            </a:r>
            <a:r>
              <a:rPr lang="en-US" i="1" dirty="0"/>
              <a:t>Y</a:t>
            </a:r>
            <a:r>
              <a:rPr lang="en-US" dirty="0"/>
              <a:t> value when all the predictors are zeros.</a:t>
            </a:r>
          </a:p>
          <a:p>
            <a:r>
              <a:rPr lang="en-US" i="1" dirty="0"/>
              <a:t>α</a:t>
            </a:r>
            <a:r>
              <a:rPr lang="en-US" i="1" baseline="-25000" dirty="0"/>
              <a:t>1</a:t>
            </a:r>
            <a:r>
              <a:rPr lang="en-US" i="1" dirty="0"/>
              <a:t>, α</a:t>
            </a:r>
            <a:r>
              <a:rPr lang="en-US" i="1" baseline="-25000" dirty="0"/>
              <a:t>2</a:t>
            </a:r>
            <a:r>
              <a:rPr lang="en-US" i="1" dirty="0"/>
              <a:t>, … , α</a:t>
            </a:r>
            <a:r>
              <a:rPr lang="en-US" i="1" baseline="-25000" dirty="0"/>
              <a:t>p</a:t>
            </a:r>
            <a:r>
              <a:rPr lang="en-US" i="1" dirty="0"/>
              <a:t> </a:t>
            </a:r>
            <a:r>
              <a:rPr lang="en-US" dirty="0"/>
              <a:t>are the coefficients of predictors. They reflect the contribution of each independent variable in predicting the dependent variable.</a:t>
            </a:r>
          </a:p>
          <a:p>
            <a:r>
              <a:rPr lang="en-US" i="1" dirty="0"/>
              <a:t>e</a:t>
            </a:r>
            <a:r>
              <a:rPr lang="en-US" dirty="0"/>
              <a:t> is the residual term indicating the difference between the actual and the fitted response value.</a:t>
            </a:r>
          </a:p>
          <a:p>
            <a:endParaRPr lang="en-US" dirty="0"/>
          </a:p>
        </p:txBody>
      </p:sp>
      <p:graphicFrame>
        <p:nvGraphicFramePr>
          <p:cNvPr id="17410" name="Object 2"/>
          <p:cNvGraphicFramePr>
            <a:graphicFrameLocks noChangeAspect="1"/>
          </p:cNvGraphicFramePr>
          <p:nvPr>
            <p:extLst>
              <p:ext uri="{D42A27DB-BD31-4B8C-83A1-F6EECF244321}">
                <p14:modId xmlns:p14="http://schemas.microsoft.com/office/powerpoint/2010/main" val="4188867774"/>
              </p:ext>
            </p:extLst>
          </p:nvPr>
        </p:nvGraphicFramePr>
        <p:xfrm>
          <a:off x="2902284" y="1295400"/>
          <a:ext cx="5727032" cy="533400"/>
        </p:xfrm>
        <a:graphic>
          <a:graphicData uri="http://schemas.openxmlformats.org/presentationml/2006/ole">
            <mc:AlternateContent xmlns:mc="http://schemas.openxmlformats.org/markup-compatibility/2006">
              <mc:Choice xmlns:v="urn:schemas-microsoft-com:vml" Requires="v">
                <p:oleObj name="Equation" r:id="rId4" imgW="2590800" imgH="241300" progId="Equation.3">
                  <p:embed/>
                </p:oleObj>
              </mc:Choice>
              <mc:Fallback>
                <p:oleObj name="Equation" r:id="rId4" imgW="2590800" imgH="241300" progId="Equation.3">
                  <p:embed/>
                  <p:pic>
                    <p:nvPicPr>
                      <p:cNvPr id="1741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02284" y="1295400"/>
                        <a:ext cx="5727032"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5599B7D3-F221-455C-8706-CA2975A57A9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BB9330A-9C20-48E6-8C4F-C32D9963A26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BCE8069-11D8-4E58-BB02-7334BDF81660}"/>
              </a:ext>
            </a:extLst>
          </p:cNvPr>
          <p:cNvSpPr>
            <a:spLocks noGrp="1"/>
          </p:cNvSpPr>
          <p:nvPr>
            <p:ph type="sldNum" sz="quarter" idx="4"/>
          </p:nvPr>
        </p:nvSpPr>
        <p:spPr/>
        <p:txBody>
          <a:bodyPr/>
          <a:lstStyle/>
          <a:p>
            <a:fld id="{28B83BC3-069B-46AF-A4E6-C99928E1A4FA}" type="slidenum">
              <a:rPr lang="en-US" smtClean="0"/>
              <a:pPr/>
              <a:t>906</a:t>
            </a:fld>
            <a:endParaRPr lang="en-US" dirty="0"/>
          </a:p>
        </p:txBody>
      </p:sp>
    </p:spTree>
    <p:custDataLst>
      <p:tags r:id="rId1"/>
    </p:custDataLst>
    <p:extLst>
      <p:ext uri="{BB962C8B-B14F-4D97-AF65-F5344CB8AC3E}">
        <p14:creationId xmlns:p14="http://schemas.microsoft.com/office/powerpoint/2010/main" val="1205454835"/>
      </p:ext>
    </p:extLst>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i="1" dirty="0"/>
              <a:t>Case study:</a:t>
            </a:r>
          </a:p>
          <a:p>
            <a:pPr lvl="1"/>
            <a:r>
              <a:rPr lang="en-US" dirty="0"/>
              <a:t>We want to see whether the scores in exam one, two, and three have any statistically significant relationship with the score in final exam. If so, how are they related to final exam score? Can we use the scores in exam one, two, and three to predict the score in final exam?</a:t>
            </a:r>
          </a:p>
          <a:p>
            <a:pPr lvl="1"/>
            <a:r>
              <a:rPr lang="en-US" dirty="0"/>
              <a:t>Data File: “Multiple Regression Analysis” tab in “Sample Data.xlsx.”</a:t>
            </a:r>
          </a:p>
          <a:p>
            <a:endParaRPr lang="en-US" dirty="0"/>
          </a:p>
          <a:p>
            <a:r>
              <a:rPr lang="en-US" dirty="0"/>
              <a:t>Step 1: Determine the dependent and independent variables. All should be continuous.</a:t>
            </a:r>
          </a:p>
          <a:p>
            <a:pPr lvl="1"/>
            <a:r>
              <a:rPr lang="en-US" dirty="0"/>
              <a:t>Y (dependent variable) is the score of final exam.</a:t>
            </a:r>
          </a:p>
          <a:p>
            <a:pPr lvl="1"/>
            <a:r>
              <a:rPr lang="en-US" dirty="0"/>
              <a:t>X</a:t>
            </a:r>
            <a:r>
              <a:rPr lang="en-US" baseline="-25000" dirty="0"/>
              <a:t>1</a:t>
            </a:r>
            <a:r>
              <a:rPr lang="en-US" dirty="0"/>
              <a:t>, X</a:t>
            </a:r>
            <a:r>
              <a:rPr lang="en-US" baseline="-25000" dirty="0"/>
              <a:t>2</a:t>
            </a:r>
            <a:r>
              <a:rPr lang="en-US" dirty="0"/>
              <a:t>, and X</a:t>
            </a:r>
            <a:r>
              <a:rPr lang="en-US" baseline="-25000" dirty="0"/>
              <a:t>3</a:t>
            </a:r>
            <a:r>
              <a:rPr lang="en-US" dirty="0"/>
              <a:t> (independent variables) are the scores of exam one, two, and three respectively.</a:t>
            </a:r>
          </a:p>
          <a:p>
            <a:pPr lvl="1"/>
            <a:r>
              <a:rPr lang="en-US" dirty="0"/>
              <a:t>All the variables are continuous.</a:t>
            </a:r>
          </a:p>
          <a:p>
            <a:endParaRPr lang="en-US" dirty="0"/>
          </a:p>
          <a:p>
            <a:endParaRPr lang="en-US" dirty="0"/>
          </a:p>
        </p:txBody>
      </p:sp>
      <p:sp>
        <p:nvSpPr>
          <p:cNvPr id="9" name="Date Placeholder 8">
            <a:extLst>
              <a:ext uri="{FF2B5EF4-FFF2-40B4-BE49-F238E27FC236}">
                <a16:creationId xmlns:a16="http://schemas.microsoft.com/office/drawing/2014/main" id="{4F728AF8-FC0F-4E43-B5A9-DFF18EB7D95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41AF196-A49E-4BC4-81F8-71D98A62140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946EC25-D68D-4B31-A987-C1FE988DF921}"/>
              </a:ext>
            </a:extLst>
          </p:cNvPr>
          <p:cNvSpPr>
            <a:spLocks noGrp="1"/>
          </p:cNvSpPr>
          <p:nvPr>
            <p:ph type="sldNum" sz="quarter" idx="4"/>
          </p:nvPr>
        </p:nvSpPr>
        <p:spPr/>
        <p:txBody>
          <a:bodyPr/>
          <a:lstStyle/>
          <a:p>
            <a:fld id="{28B83BC3-069B-46AF-A4E6-C99928E1A4FA}" type="slidenum">
              <a:rPr lang="en-US" smtClean="0"/>
              <a:pPr/>
              <a:t>907</a:t>
            </a:fld>
            <a:endParaRPr lang="en-US" dirty="0"/>
          </a:p>
        </p:txBody>
      </p:sp>
    </p:spTree>
    <p:custDataLst>
      <p:tags r:id="rId1"/>
    </p:custDataLst>
    <p:extLst>
      <p:ext uri="{BB962C8B-B14F-4D97-AF65-F5344CB8AC3E}">
        <p14:creationId xmlns:p14="http://schemas.microsoft.com/office/powerpoint/2010/main" val="870426271"/>
      </p:ext>
    </p:extLst>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2: Start building the multiple linear regression model</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A new window named “Regression” pops up.</a:t>
            </a:r>
          </a:p>
          <a:p>
            <a:pPr marL="1234440" lvl="2" indent="-457200">
              <a:buFont typeface="+mj-lt"/>
              <a:buAutoNum type="arabicParenR"/>
            </a:pPr>
            <a:r>
              <a:rPr lang="en-US" dirty="0"/>
              <a:t>Select “FINAL” as “Response” and “EXAM1”, “EXAM2” and “EXAM3” as “Continuous Predictors.”</a:t>
            </a:r>
          </a:p>
          <a:p>
            <a:pPr marL="1234440" lvl="2" indent="-457200">
              <a:buFont typeface="+mj-lt"/>
              <a:buAutoNum type="arabicParenR"/>
            </a:pPr>
            <a:r>
              <a:rPr lang="en-US" dirty="0"/>
              <a:t>Click the “Graph” button, select the radio button “Four in one” and click “OK.”</a:t>
            </a:r>
          </a:p>
          <a:p>
            <a:pPr marL="1234440" lvl="2" indent="-457200">
              <a:buFont typeface="+mj-lt"/>
              <a:buAutoNum type="arabicParenR"/>
            </a:pPr>
            <a:r>
              <a:rPr lang="en-US" dirty="0"/>
              <a:t>Click the “Storage” button, check the boxes of “Residuals” and “DFITS” and click “OK.”</a:t>
            </a:r>
          </a:p>
          <a:p>
            <a:pPr marL="1234440" lvl="2" indent="-457200">
              <a:buFont typeface="+mj-lt"/>
              <a:buAutoNum type="arabicParenR"/>
            </a:pPr>
            <a:r>
              <a:rPr lang="en-US" dirty="0"/>
              <a:t>Click “OK” in the window named “Regression.”</a:t>
            </a:r>
          </a:p>
          <a:p>
            <a:pPr marL="1234440" lvl="2" indent="-457200">
              <a:buFont typeface="+mj-lt"/>
              <a:buAutoNum type="arabicParenR"/>
            </a:pPr>
            <a:r>
              <a:rPr lang="en-US" dirty="0"/>
              <a:t>The regression analysis results appear in the session window and the four residual plots appear in another window named “Residual Plots for FINAL.”</a:t>
            </a:r>
            <a:endParaRPr lang="en-US" sz="1800" dirty="0"/>
          </a:p>
          <a:p>
            <a:endParaRPr lang="en-US" dirty="0"/>
          </a:p>
          <a:p>
            <a:endParaRPr lang="en-US" dirty="0"/>
          </a:p>
          <a:p>
            <a:endParaRPr lang="en-US" dirty="0"/>
          </a:p>
          <a:p>
            <a:pPr lvl="1"/>
            <a:endParaRPr lang="en-US" sz="2000" dirty="0"/>
          </a:p>
        </p:txBody>
      </p:sp>
      <p:sp>
        <p:nvSpPr>
          <p:cNvPr id="9" name="Date Placeholder 8">
            <a:extLst>
              <a:ext uri="{FF2B5EF4-FFF2-40B4-BE49-F238E27FC236}">
                <a16:creationId xmlns:a16="http://schemas.microsoft.com/office/drawing/2014/main" id="{C07AE9A5-5605-4AAA-A620-A1A3E264BB7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6C952B5-654B-4CF3-A282-B5901924977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26D044F-A44A-40E0-BE74-FB7771868892}"/>
              </a:ext>
            </a:extLst>
          </p:cNvPr>
          <p:cNvSpPr>
            <a:spLocks noGrp="1"/>
          </p:cNvSpPr>
          <p:nvPr>
            <p:ph type="sldNum" sz="quarter" idx="4"/>
          </p:nvPr>
        </p:nvSpPr>
        <p:spPr/>
        <p:txBody>
          <a:bodyPr/>
          <a:lstStyle/>
          <a:p>
            <a:fld id="{28B83BC3-069B-46AF-A4E6-C99928E1A4FA}" type="slidenum">
              <a:rPr lang="en-US" smtClean="0"/>
              <a:pPr/>
              <a:t>908</a:t>
            </a:fld>
            <a:endParaRPr lang="en-US" dirty="0"/>
          </a:p>
        </p:txBody>
      </p:sp>
    </p:spTree>
    <p:custDataLst>
      <p:tags r:id="rId1"/>
    </p:custDataLst>
    <p:extLst>
      <p:ext uri="{BB962C8B-B14F-4D97-AF65-F5344CB8AC3E}">
        <p14:creationId xmlns:p14="http://schemas.microsoft.com/office/powerpoint/2010/main" val="2735132510"/>
      </p:ext>
    </p:extLst>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Run a Multiple Linear Regression</a:t>
            </a:r>
          </a:p>
        </p:txBody>
      </p:sp>
      <p:pic>
        <p:nvPicPr>
          <p:cNvPr id="4" name="Picture 3"/>
          <p:cNvPicPr>
            <a:picLocks noChangeAspect="1"/>
          </p:cNvPicPr>
          <p:nvPr/>
        </p:nvPicPr>
        <p:blipFill>
          <a:blip r:embed="rId4"/>
          <a:stretch>
            <a:fillRect/>
          </a:stretch>
        </p:blipFill>
        <p:spPr>
          <a:xfrm>
            <a:off x="177801" y="1102923"/>
            <a:ext cx="3869755" cy="2935677"/>
          </a:xfrm>
          <a:prstGeom prst="rect">
            <a:avLst/>
          </a:prstGeom>
        </p:spPr>
      </p:pic>
      <p:pic>
        <p:nvPicPr>
          <p:cNvPr id="5" name="Picture 4"/>
          <p:cNvPicPr>
            <a:picLocks noChangeAspect="1"/>
          </p:cNvPicPr>
          <p:nvPr/>
        </p:nvPicPr>
        <p:blipFill>
          <a:blip r:embed="rId5"/>
          <a:stretch>
            <a:fillRect/>
          </a:stretch>
        </p:blipFill>
        <p:spPr>
          <a:xfrm>
            <a:off x="4114800" y="1102923"/>
            <a:ext cx="3886200" cy="3406844"/>
          </a:xfrm>
          <a:prstGeom prst="rect">
            <a:avLst/>
          </a:prstGeom>
        </p:spPr>
      </p:pic>
      <p:pic>
        <p:nvPicPr>
          <p:cNvPr id="6" name="Picture 5"/>
          <p:cNvPicPr>
            <a:picLocks noChangeAspect="1"/>
          </p:cNvPicPr>
          <p:nvPr/>
        </p:nvPicPr>
        <p:blipFill>
          <a:blip r:embed="rId6"/>
          <a:stretch>
            <a:fillRect/>
          </a:stretch>
        </p:blipFill>
        <p:spPr>
          <a:xfrm>
            <a:off x="7315200" y="3588074"/>
            <a:ext cx="3750200" cy="2958873"/>
          </a:xfrm>
          <a:prstGeom prst="rect">
            <a:avLst/>
          </a:prstGeom>
        </p:spPr>
      </p:pic>
      <p:sp>
        <p:nvSpPr>
          <p:cNvPr id="21" name="Right Arrow 18"/>
          <p:cNvSpPr/>
          <p:nvPr/>
        </p:nvSpPr>
        <p:spPr>
          <a:xfrm>
            <a:off x="3852578" y="24183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3" name="Right Arrow 18"/>
          <p:cNvSpPr/>
          <p:nvPr/>
        </p:nvSpPr>
        <p:spPr>
          <a:xfrm rot="2547639">
            <a:off x="6942730" y="332335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100169E4-97CD-480F-9F68-185AFCB4641C}"/>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ACB2BD89-9048-4B41-A4DE-773F30AD287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45AE8AE7-808E-4907-A819-A0348621300F}"/>
              </a:ext>
            </a:extLst>
          </p:cNvPr>
          <p:cNvSpPr>
            <a:spLocks noGrp="1"/>
          </p:cNvSpPr>
          <p:nvPr>
            <p:ph type="sldNum" sz="quarter" idx="4"/>
          </p:nvPr>
        </p:nvSpPr>
        <p:spPr/>
        <p:txBody>
          <a:bodyPr/>
          <a:lstStyle/>
          <a:p>
            <a:fld id="{28B83BC3-069B-46AF-A4E6-C99928E1A4FA}" type="slidenum">
              <a:rPr lang="en-US" smtClean="0"/>
              <a:pPr/>
              <a:t>909</a:t>
            </a:fld>
            <a:endParaRPr lang="en-US" dirty="0"/>
          </a:p>
        </p:txBody>
      </p:sp>
    </p:spTree>
    <p:custDataLst>
      <p:tags r:id="rId1"/>
    </p:custDataLst>
    <p:extLst>
      <p:ext uri="{BB962C8B-B14F-4D97-AF65-F5344CB8AC3E}">
        <p14:creationId xmlns:p14="http://schemas.microsoft.com/office/powerpoint/2010/main" val="41053726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429000"/>
            <a:ext cx="8458200" cy="917575"/>
          </a:xfrm>
        </p:spPr>
        <p:txBody>
          <a:bodyPr/>
          <a:lstStyle/>
          <a:p>
            <a:pPr>
              <a:defRPr/>
            </a:pPr>
            <a:r>
              <a:rPr lang="en-US" dirty="0"/>
              <a:t>1.2.3 Quality Function Deployment</a:t>
            </a:r>
          </a:p>
        </p:txBody>
      </p:sp>
      <p:sp>
        <p:nvSpPr>
          <p:cNvPr id="5" name="Date Placeholder 4">
            <a:extLst>
              <a:ext uri="{FF2B5EF4-FFF2-40B4-BE49-F238E27FC236}">
                <a16:creationId xmlns:a16="http://schemas.microsoft.com/office/drawing/2014/main" id="{D50CCF99-4543-459B-89A2-DB574B44673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D7ED593-05CB-4093-8DF5-E83348E966E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FC8C99C5-1190-41EA-8709-595494E27E0E}"/>
              </a:ext>
            </a:extLst>
          </p:cNvPr>
          <p:cNvSpPr>
            <a:spLocks noGrp="1"/>
          </p:cNvSpPr>
          <p:nvPr>
            <p:ph type="sldNum" sz="quarter" idx="4"/>
          </p:nvPr>
        </p:nvSpPr>
        <p:spPr/>
        <p:txBody>
          <a:bodyPr/>
          <a:lstStyle/>
          <a:p>
            <a:fld id="{28B83BC3-069B-46AF-A4E6-C99928E1A4FA}" type="slidenum">
              <a:rPr lang="en-US" smtClean="0"/>
              <a:pPr/>
              <a:t>91</a:t>
            </a:fld>
            <a:endParaRPr lang="en-US" dirty="0"/>
          </a:p>
        </p:txBody>
      </p:sp>
    </p:spTree>
    <p:custDataLst>
      <p:tags r:id="rId1"/>
    </p:custDataLst>
    <p:extLst>
      <p:ext uri="{BB962C8B-B14F-4D97-AF65-F5344CB8AC3E}">
        <p14:creationId xmlns:p14="http://schemas.microsoft.com/office/powerpoint/2010/main" val="4003287461"/>
      </p:ext>
    </p:extLst>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6197600" y="1130300"/>
            <a:ext cx="4658976" cy="5409360"/>
          </a:xfrm>
          <a:prstGeom prst="rect">
            <a:avLst/>
          </a:prstGeom>
        </p:spPr>
      </p:pic>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562600" cy="5257800"/>
          </a:xfrm>
        </p:spPr>
        <p:txBody>
          <a:bodyPr>
            <a:normAutofit fontScale="92500" lnSpcReduction="20000"/>
          </a:bodyPr>
          <a:lstStyle/>
          <a:p>
            <a:r>
              <a:rPr lang="en-US" dirty="0"/>
              <a:t>Step 3: Check whether the whole model is statistically significant. If not, we need to re-examine the predictors or look for new predictors before continuing.</a:t>
            </a:r>
          </a:p>
          <a:p>
            <a:pPr lvl="1"/>
            <a:endParaRPr lang="en-US" dirty="0"/>
          </a:p>
          <a:p>
            <a:pPr lvl="1"/>
            <a:r>
              <a:rPr lang="en-US" dirty="0"/>
              <a:t>H</a:t>
            </a:r>
            <a:r>
              <a:rPr lang="en-US" baseline="-25000" dirty="0"/>
              <a:t>0</a:t>
            </a:r>
            <a:r>
              <a:rPr lang="en-US" dirty="0"/>
              <a:t>: The model is not statistically significant (i.e., all the parameters of predictors are not significantly different from zeros).</a:t>
            </a:r>
          </a:p>
          <a:p>
            <a:pPr lvl="1"/>
            <a:endParaRPr lang="en-US" dirty="0"/>
          </a:p>
          <a:p>
            <a:pPr lvl="1"/>
            <a:r>
              <a:rPr lang="en-US" dirty="0"/>
              <a:t>H</a:t>
            </a:r>
            <a:r>
              <a:rPr lang="en-US" baseline="-25000" dirty="0"/>
              <a:t>1</a:t>
            </a:r>
            <a:r>
              <a:rPr lang="en-US" dirty="0"/>
              <a:t>: The model is statistically significant (i.e., at least one predictor parameter is significantly different from zero).</a:t>
            </a:r>
          </a:p>
          <a:p>
            <a:pPr lvl="1"/>
            <a:endParaRPr lang="en-US" dirty="0"/>
          </a:p>
          <a:p>
            <a:pPr lvl="1"/>
            <a:r>
              <a:rPr lang="en-US" dirty="0"/>
              <a:t>In this example, p-value is much smaller than alpha level (0.05), hence we reject the null hypothesis; the model is statistically significant.</a:t>
            </a:r>
          </a:p>
        </p:txBody>
      </p:sp>
      <p:sp>
        <p:nvSpPr>
          <p:cNvPr id="10" name="Date Placeholder 9">
            <a:extLst>
              <a:ext uri="{FF2B5EF4-FFF2-40B4-BE49-F238E27FC236}">
                <a16:creationId xmlns:a16="http://schemas.microsoft.com/office/drawing/2014/main" id="{E3345D54-2380-4585-879A-AAEE931D1921}"/>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96BB883-DCEB-4185-85A7-D99C6C734DC6}"/>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259EEE4-2484-4833-BC72-F3EBF1D3529E}"/>
              </a:ext>
            </a:extLst>
          </p:cNvPr>
          <p:cNvSpPr>
            <a:spLocks noGrp="1"/>
          </p:cNvSpPr>
          <p:nvPr>
            <p:ph type="sldNum" sz="quarter" idx="4"/>
          </p:nvPr>
        </p:nvSpPr>
        <p:spPr/>
        <p:txBody>
          <a:bodyPr/>
          <a:lstStyle/>
          <a:p>
            <a:fld id="{28B83BC3-069B-46AF-A4E6-C99928E1A4FA}" type="slidenum">
              <a:rPr lang="en-US" smtClean="0"/>
              <a:pPr/>
              <a:t>910</a:t>
            </a:fld>
            <a:endParaRPr lang="en-US" dirty="0"/>
          </a:p>
        </p:txBody>
      </p:sp>
    </p:spTree>
    <p:custDataLst>
      <p:tags r:id="rId1"/>
    </p:custDataLst>
    <p:extLst>
      <p:ext uri="{BB962C8B-B14F-4D97-AF65-F5344CB8AC3E}">
        <p14:creationId xmlns:p14="http://schemas.microsoft.com/office/powerpoint/2010/main" val="3052543044"/>
      </p:ext>
    </p:extLst>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4: Check whether multicollinearity exists in the model.</a:t>
            </a:r>
          </a:p>
          <a:p>
            <a:pPr lvl="1"/>
            <a:endParaRPr lang="en-US" dirty="0"/>
          </a:p>
          <a:p>
            <a:pPr lvl="1"/>
            <a:r>
              <a:rPr lang="en-US" dirty="0"/>
              <a:t>The VIF information is automatically generated in the table Coefficients.</a:t>
            </a:r>
          </a:p>
          <a:p>
            <a:endParaRPr lang="en-US" dirty="0"/>
          </a:p>
        </p:txBody>
      </p:sp>
      <p:pic>
        <p:nvPicPr>
          <p:cNvPr id="11" name="Picture 10"/>
          <p:cNvPicPr>
            <a:picLocks noChangeAspect="1"/>
          </p:cNvPicPr>
          <p:nvPr/>
        </p:nvPicPr>
        <p:blipFill>
          <a:blip r:embed="rId4"/>
          <a:stretch>
            <a:fillRect/>
          </a:stretch>
        </p:blipFill>
        <p:spPr>
          <a:xfrm>
            <a:off x="6197600" y="1130300"/>
            <a:ext cx="4658976" cy="5409360"/>
          </a:xfrm>
          <a:prstGeom prst="rect">
            <a:avLst/>
          </a:prstGeom>
        </p:spPr>
      </p:pic>
      <p:sp>
        <p:nvSpPr>
          <p:cNvPr id="9" name="Date Placeholder 8">
            <a:extLst>
              <a:ext uri="{FF2B5EF4-FFF2-40B4-BE49-F238E27FC236}">
                <a16:creationId xmlns:a16="http://schemas.microsoft.com/office/drawing/2014/main" id="{22D3B7A0-592F-4C65-BC3D-7F64FA7E33A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BD8B229-D87B-42D8-86E6-339871DABFB8}"/>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C693916-1B62-4376-859B-E8EF040F29D0}"/>
              </a:ext>
            </a:extLst>
          </p:cNvPr>
          <p:cNvSpPr>
            <a:spLocks noGrp="1"/>
          </p:cNvSpPr>
          <p:nvPr>
            <p:ph type="sldNum" sz="quarter" idx="4"/>
          </p:nvPr>
        </p:nvSpPr>
        <p:spPr/>
        <p:txBody>
          <a:bodyPr/>
          <a:lstStyle/>
          <a:p>
            <a:fld id="{28B83BC3-069B-46AF-A4E6-C99928E1A4FA}" type="slidenum">
              <a:rPr lang="en-US" smtClean="0"/>
              <a:pPr/>
              <a:t>911</a:t>
            </a:fld>
            <a:endParaRPr lang="en-US" dirty="0"/>
          </a:p>
        </p:txBody>
      </p:sp>
    </p:spTree>
    <p:custDataLst>
      <p:tags r:id="rId1"/>
    </p:custDataLst>
    <p:extLst>
      <p:ext uri="{BB962C8B-B14F-4D97-AF65-F5344CB8AC3E}">
        <p14:creationId xmlns:p14="http://schemas.microsoft.com/office/powerpoint/2010/main" val="3344494508"/>
      </p:ext>
    </p:extLst>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Multicollinearity</a:t>
            </a:r>
          </a:p>
        </p:txBody>
      </p:sp>
      <p:sp>
        <p:nvSpPr>
          <p:cNvPr id="3" name="Content Placeholder 2"/>
          <p:cNvSpPr>
            <a:spLocks noGrp="1"/>
          </p:cNvSpPr>
          <p:nvPr>
            <p:ph idx="1"/>
          </p:nvPr>
        </p:nvSpPr>
        <p:spPr/>
        <p:txBody>
          <a:bodyPr>
            <a:normAutofit/>
          </a:bodyPr>
          <a:lstStyle/>
          <a:p>
            <a:r>
              <a:rPr lang="en-US" b="1" dirty="0"/>
              <a:t>Multicollinearity</a:t>
            </a:r>
            <a:r>
              <a:rPr lang="en-US" dirty="0"/>
              <a:t> is the situation when two or more independent variables in a multiple regression model are correlated with each other.</a:t>
            </a:r>
          </a:p>
          <a:p>
            <a:endParaRPr lang="en-US" dirty="0"/>
          </a:p>
          <a:p>
            <a:r>
              <a:rPr lang="en-US" dirty="0"/>
              <a:t>Although multicollinearity does not necessarily reduce the predictability for the model as a whole, it may mislead the calculation for individual independent variables.</a:t>
            </a:r>
          </a:p>
          <a:p>
            <a:endParaRPr lang="en-US" dirty="0"/>
          </a:p>
          <a:p>
            <a:r>
              <a:rPr lang="en-US" dirty="0"/>
              <a:t>To detect multicollinearity, we use VIF (Variance Inflation Factor) to quantify its severity in the model.</a:t>
            </a:r>
          </a:p>
          <a:p>
            <a:endParaRPr lang="en-US" dirty="0"/>
          </a:p>
        </p:txBody>
      </p:sp>
      <p:sp>
        <p:nvSpPr>
          <p:cNvPr id="9" name="Date Placeholder 8">
            <a:extLst>
              <a:ext uri="{FF2B5EF4-FFF2-40B4-BE49-F238E27FC236}">
                <a16:creationId xmlns:a16="http://schemas.microsoft.com/office/drawing/2014/main" id="{B6944DFC-9651-4517-B9C7-8E61341582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BC07B84-92E6-4889-B9CD-CA762DF9136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044C0AB-DA98-4C36-BC27-CC331A9BDC9E}"/>
              </a:ext>
            </a:extLst>
          </p:cNvPr>
          <p:cNvSpPr>
            <a:spLocks noGrp="1"/>
          </p:cNvSpPr>
          <p:nvPr>
            <p:ph type="sldNum" sz="quarter" idx="4"/>
          </p:nvPr>
        </p:nvSpPr>
        <p:spPr/>
        <p:txBody>
          <a:bodyPr/>
          <a:lstStyle/>
          <a:p>
            <a:fld id="{28B83BC3-069B-46AF-A4E6-C99928E1A4FA}" type="slidenum">
              <a:rPr lang="en-US" smtClean="0"/>
              <a:pPr/>
              <a:t>912</a:t>
            </a:fld>
            <a:endParaRPr lang="en-US" dirty="0"/>
          </a:p>
        </p:txBody>
      </p:sp>
    </p:spTree>
    <p:custDataLst>
      <p:tags r:id="rId1"/>
    </p:custDataLst>
    <p:extLst>
      <p:ext uri="{BB962C8B-B14F-4D97-AF65-F5344CB8AC3E}">
        <p14:creationId xmlns:p14="http://schemas.microsoft.com/office/powerpoint/2010/main" val="1656990526"/>
      </p:ext>
    </p:extLst>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noAutofit/>
          </a:bodyPr>
          <a:lstStyle/>
          <a:p>
            <a:r>
              <a:rPr lang="en-US" dirty="0"/>
              <a:t>VIF quantifies the degree of multicollinearity for each individual independent variable in the model.</a:t>
            </a:r>
          </a:p>
          <a:p>
            <a:r>
              <a:rPr lang="en-US" dirty="0"/>
              <a:t>VIF calculation:</a:t>
            </a:r>
          </a:p>
          <a:p>
            <a:pPr lvl="1"/>
            <a:r>
              <a:rPr lang="en-US" dirty="0"/>
              <a:t>Assume we are building a multiple linear regression model using p predictors.</a:t>
            </a:r>
          </a:p>
          <a:p>
            <a:pPr lvl="1"/>
            <a:endParaRPr lang="en-US" dirty="0"/>
          </a:p>
          <a:p>
            <a:pPr lvl="1"/>
            <a:r>
              <a:rPr lang="en-US" dirty="0"/>
              <a:t>Two steps are needed to calculate VIF for X</a:t>
            </a:r>
            <a:r>
              <a:rPr lang="en-US" baseline="-25000" dirty="0"/>
              <a:t>1</a:t>
            </a:r>
            <a:r>
              <a:rPr lang="en-US" dirty="0"/>
              <a:t>.</a:t>
            </a:r>
          </a:p>
          <a:p>
            <a:pPr lvl="2"/>
            <a:r>
              <a:rPr lang="en-US" sz="1800" dirty="0"/>
              <a:t>Step 1: Build a multiple linear regression model for X</a:t>
            </a:r>
            <a:r>
              <a:rPr lang="en-US" sz="1800" baseline="-25000" dirty="0"/>
              <a:t>1</a:t>
            </a:r>
            <a:r>
              <a:rPr lang="en-US" sz="1800" dirty="0"/>
              <a:t> by using X</a:t>
            </a:r>
            <a:r>
              <a:rPr lang="en-US" sz="1800" baseline="-25000" dirty="0"/>
              <a:t>2</a:t>
            </a:r>
            <a:r>
              <a:rPr lang="en-US" sz="1800" dirty="0"/>
              <a:t>, X</a:t>
            </a:r>
            <a:r>
              <a:rPr lang="en-US" sz="1800" baseline="-25000" dirty="0"/>
              <a:t>3</a:t>
            </a:r>
            <a:r>
              <a:rPr lang="en-US" sz="1800" dirty="0"/>
              <a:t>, …, X</a:t>
            </a:r>
            <a:r>
              <a:rPr lang="en-US" sz="1800" baseline="-25000" dirty="0"/>
              <a:t>p</a:t>
            </a:r>
            <a:r>
              <a:rPr lang="en-US" sz="1800" dirty="0"/>
              <a:t> as predictors.</a:t>
            </a:r>
          </a:p>
          <a:p>
            <a:pPr marL="777240" lvl="2" indent="0">
              <a:buNone/>
            </a:pPr>
            <a:endParaRPr lang="en-US" sz="1400" dirty="0"/>
          </a:p>
          <a:p>
            <a:pPr lvl="2"/>
            <a:r>
              <a:rPr lang="en-US" sz="1800" dirty="0"/>
              <a:t>Step 2: Use the R</a:t>
            </a:r>
            <a:r>
              <a:rPr lang="en-US" sz="1800" baseline="30000" dirty="0"/>
              <a:t>2 </a:t>
            </a:r>
            <a:r>
              <a:rPr lang="en-US" sz="1800" dirty="0"/>
              <a:t>generated by the linear model in step 1 to calculate the VIF for X</a:t>
            </a:r>
            <a:r>
              <a:rPr lang="en-US" sz="1800" baseline="-25000" dirty="0"/>
              <a:t>1</a:t>
            </a:r>
            <a:r>
              <a:rPr lang="en-US" sz="1800" dirty="0"/>
              <a:t>.</a:t>
            </a:r>
          </a:p>
          <a:p>
            <a:pPr marL="777240" lvl="2" indent="0">
              <a:buNone/>
            </a:pPr>
            <a:endParaRPr lang="en-US" sz="1400" dirty="0"/>
          </a:p>
          <a:p>
            <a:pPr lvl="2"/>
            <a:r>
              <a:rPr lang="en-US" sz="1800" dirty="0"/>
              <a:t>Apply the same methods to obtain the VIFs for other Xs. The VIF value ranges from one to positive infinity.</a:t>
            </a:r>
          </a:p>
        </p:txBody>
      </p:sp>
      <p:graphicFrame>
        <p:nvGraphicFramePr>
          <p:cNvPr id="4" name="Object 3"/>
          <p:cNvGraphicFramePr>
            <a:graphicFrameLocks noChangeAspect="1"/>
          </p:cNvGraphicFramePr>
          <p:nvPr>
            <p:extLst>
              <p:ext uri="{D42A27DB-BD31-4B8C-83A1-F6EECF244321}">
                <p14:modId xmlns:p14="http://schemas.microsoft.com/office/powerpoint/2010/main" val="3194555831"/>
              </p:ext>
            </p:extLst>
          </p:nvPr>
        </p:nvGraphicFramePr>
        <p:xfrm>
          <a:off x="3273778" y="2895600"/>
          <a:ext cx="4651022" cy="485127"/>
        </p:xfrm>
        <a:graphic>
          <a:graphicData uri="http://schemas.openxmlformats.org/presentationml/2006/ole">
            <mc:AlternateContent xmlns:mc="http://schemas.openxmlformats.org/markup-compatibility/2006">
              <mc:Choice xmlns:v="urn:schemas-microsoft-com:vml" Requires="v">
                <p:oleObj name="Equation" r:id="rId4" imgW="2425700" imgH="241300" progId="Equation.3">
                  <p:embed/>
                </p:oleObj>
              </mc:Choice>
              <mc:Fallback>
                <p:oleObj name="Equation" r:id="rId4" imgW="2425700" imgH="241300" progId="Equation.3">
                  <p:embed/>
                  <p:pic>
                    <p:nvPicPr>
                      <p:cNvPr id="4"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3778" y="2895600"/>
                        <a:ext cx="4651022" cy="485127"/>
                      </a:xfrm>
                      <a:prstGeom prst="rect">
                        <a:avLst/>
                      </a:prstGeom>
                      <a:noFill/>
                    </p:spPr>
                  </p:pic>
                </p:oleObj>
              </mc:Fallback>
            </mc:AlternateContent>
          </a:graphicData>
        </a:graphic>
      </p:graphicFrame>
      <p:graphicFrame>
        <p:nvGraphicFramePr>
          <p:cNvPr id="18435" name="Object 3"/>
          <p:cNvGraphicFramePr>
            <a:graphicFrameLocks noChangeAspect="1"/>
          </p:cNvGraphicFramePr>
          <p:nvPr>
            <p:extLst>
              <p:ext uri="{D42A27DB-BD31-4B8C-83A1-F6EECF244321}">
                <p14:modId xmlns:p14="http://schemas.microsoft.com/office/powerpoint/2010/main" val="404747314"/>
              </p:ext>
            </p:extLst>
          </p:nvPr>
        </p:nvGraphicFramePr>
        <p:xfrm>
          <a:off x="3273778" y="4419600"/>
          <a:ext cx="4652537" cy="485775"/>
        </p:xfrm>
        <a:graphic>
          <a:graphicData uri="http://schemas.openxmlformats.org/presentationml/2006/ole">
            <mc:AlternateContent xmlns:mc="http://schemas.openxmlformats.org/markup-compatibility/2006">
              <mc:Choice xmlns:v="urn:schemas-microsoft-com:vml" Requires="v">
                <p:oleObj name="Equation" r:id="rId6" imgW="2425700" imgH="241300" progId="Equation.3">
                  <p:embed/>
                </p:oleObj>
              </mc:Choice>
              <mc:Fallback>
                <p:oleObj name="Equation" r:id="rId6" imgW="2425700" imgH="241300" progId="Equation.3">
                  <p:embed/>
                  <p:pic>
                    <p:nvPicPr>
                      <p:cNvPr id="18435"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3778" y="4419600"/>
                        <a:ext cx="4652537" cy="485775"/>
                      </a:xfrm>
                      <a:prstGeom prst="rect">
                        <a:avLst/>
                      </a:prstGeom>
                      <a:no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293842481"/>
              </p:ext>
            </p:extLst>
          </p:nvPr>
        </p:nvGraphicFramePr>
        <p:xfrm>
          <a:off x="4974519" y="5309622"/>
          <a:ext cx="1249539" cy="634626"/>
        </p:xfrm>
        <a:graphic>
          <a:graphicData uri="http://schemas.openxmlformats.org/presentationml/2006/ole">
            <mc:AlternateContent xmlns:mc="http://schemas.openxmlformats.org/markup-compatibility/2006">
              <mc:Choice xmlns:v="urn:schemas-microsoft-com:vml" Requires="v">
                <p:oleObj name="Equation" r:id="rId8" imgW="812447" imgH="393529" progId="Equation.3">
                  <p:embed/>
                </p:oleObj>
              </mc:Choice>
              <mc:Fallback>
                <p:oleObj name="Equation" r:id="rId8" imgW="812447" imgH="393529" progId="Equation.3">
                  <p:embed/>
                  <p:pic>
                    <p:nvPicPr>
                      <p:cNvPr id="6"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74519" y="5309622"/>
                        <a:ext cx="1249539" cy="634626"/>
                      </a:xfrm>
                      <a:prstGeom prst="rect">
                        <a:avLst/>
                      </a:prstGeom>
                      <a:noFill/>
                    </p:spPr>
                  </p:pic>
                </p:oleObj>
              </mc:Fallback>
            </mc:AlternateContent>
          </a:graphicData>
        </a:graphic>
      </p:graphicFrame>
      <p:sp>
        <p:nvSpPr>
          <p:cNvPr id="11" name="Date Placeholder 10">
            <a:extLst>
              <a:ext uri="{FF2B5EF4-FFF2-40B4-BE49-F238E27FC236}">
                <a16:creationId xmlns:a16="http://schemas.microsoft.com/office/drawing/2014/main" id="{4EC4AD57-BD89-473A-A503-F32100C718FE}"/>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889CA60D-5ED5-4CF1-9B55-1989302F1A45}"/>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7CA6E056-899B-4E1F-B03C-10F99B8A9757}"/>
              </a:ext>
            </a:extLst>
          </p:cNvPr>
          <p:cNvSpPr>
            <a:spLocks noGrp="1"/>
          </p:cNvSpPr>
          <p:nvPr>
            <p:ph type="sldNum" sz="quarter" idx="4"/>
          </p:nvPr>
        </p:nvSpPr>
        <p:spPr/>
        <p:txBody>
          <a:bodyPr/>
          <a:lstStyle/>
          <a:p>
            <a:fld id="{28B83BC3-069B-46AF-A4E6-C99928E1A4FA}" type="slidenum">
              <a:rPr lang="en-US" smtClean="0"/>
              <a:pPr/>
              <a:t>913</a:t>
            </a:fld>
            <a:endParaRPr lang="en-US" dirty="0"/>
          </a:p>
        </p:txBody>
      </p:sp>
    </p:spTree>
    <p:custDataLst>
      <p:tags r:id="rId1"/>
    </p:custDataLst>
    <p:extLst>
      <p:ext uri="{BB962C8B-B14F-4D97-AF65-F5344CB8AC3E}">
        <p14:creationId xmlns:p14="http://schemas.microsoft.com/office/powerpoint/2010/main" val="1434527668"/>
      </p:ext>
    </p:extLst>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Variance Inflation Factor</a:t>
            </a:r>
          </a:p>
        </p:txBody>
      </p:sp>
      <p:sp>
        <p:nvSpPr>
          <p:cNvPr id="3" name="Content Placeholder 2"/>
          <p:cNvSpPr>
            <a:spLocks noGrp="1"/>
          </p:cNvSpPr>
          <p:nvPr>
            <p:ph idx="1"/>
          </p:nvPr>
        </p:nvSpPr>
        <p:spPr/>
        <p:txBody>
          <a:bodyPr/>
          <a:lstStyle/>
          <a:p>
            <a:r>
              <a:rPr lang="en-US" dirty="0"/>
              <a:t>Rules of thumb to analyze variance inflation factor (VIF):</a:t>
            </a:r>
          </a:p>
          <a:p>
            <a:pPr lvl="1"/>
            <a:endParaRPr lang="en-US" dirty="0"/>
          </a:p>
          <a:p>
            <a:pPr lvl="1"/>
            <a:r>
              <a:rPr lang="en-US" dirty="0"/>
              <a:t>If VIF = 1, there is no multicollinearity.</a:t>
            </a:r>
          </a:p>
          <a:p>
            <a:pPr lvl="1"/>
            <a:endParaRPr lang="en-US" dirty="0"/>
          </a:p>
          <a:p>
            <a:pPr lvl="1"/>
            <a:r>
              <a:rPr lang="en-US" dirty="0"/>
              <a:t>If 1 &lt; VIF &lt; 5, there is small multicollinearity.</a:t>
            </a:r>
          </a:p>
          <a:p>
            <a:pPr lvl="1"/>
            <a:endParaRPr lang="en-US" dirty="0"/>
          </a:p>
          <a:p>
            <a:pPr lvl="1"/>
            <a:r>
              <a:rPr lang="en-US" dirty="0"/>
              <a:t>If VIF ≥ 5, there is medium multicollinearity.</a:t>
            </a:r>
          </a:p>
          <a:p>
            <a:pPr lvl="1"/>
            <a:endParaRPr lang="en-US" dirty="0"/>
          </a:p>
          <a:p>
            <a:pPr lvl="1"/>
            <a:r>
              <a:rPr lang="en-US" dirty="0"/>
              <a:t>If VIF ≥ 10, there is large multicollinearity.</a:t>
            </a:r>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D60E8C0F-EF50-4584-99DC-21D97C42B3D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631EA7D-709E-42EC-9D07-22EA1BBF80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133C674-EAC6-48EC-AAD8-AF3BB727858C}"/>
              </a:ext>
            </a:extLst>
          </p:cNvPr>
          <p:cNvSpPr>
            <a:spLocks noGrp="1"/>
          </p:cNvSpPr>
          <p:nvPr>
            <p:ph type="sldNum" sz="quarter" idx="4"/>
          </p:nvPr>
        </p:nvSpPr>
        <p:spPr/>
        <p:txBody>
          <a:bodyPr/>
          <a:lstStyle/>
          <a:p>
            <a:fld id="{28B83BC3-069B-46AF-A4E6-C99928E1A4FA}" type="slidenum">
              <a:rPr lang="en-US" smtClean="0"/>
              <a:pPr/>
              <a:t>914</a:t>
            </a:fld>
            <a:endParaRPr lang="en-US" dirty="0"/>
          </a:p>
        </p:txBody>
      </p:sp>
    </p:spTree>
    <p:custDataLst>
      <p:tags r:id="rId1"/>
    </p:custDataLst>
    <p:extLst>
      <p:ext uri="{BB962C8B-B14F-4D97-AF65-F5344CB8AC3E}">
        <p14:creationId xmlns:p14="http://schemas.microsoft.com/office/powerpoint/2010/main" val="3418230458"/>
      </p:ext>
    </p:extLst>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How to Deal With Multicollinearity</a:t>
            </a:r>
          </a:p>
        </p:txBody>
      </p:sp>
      <p:sp>
        <p:nvSpPr>
          <p:cNvPr id="3" name="Content Placeholder 2"/>
          <p:cNvSpPr>
            <a:spLocks noGrp="1"/>
          </p:cNvSpPr>
          <p:nvPr>
            <p:ph idx="1"/>
          </p:nvPr>
        </p:nvSpPr>
        <p:spPr/>
        <p:txBody>
          <a:bodyPr>
            <a:normAutofit/>
          </a:bodyPr>
          <a:lstStyle/>
          <a:p>
            <a:r>
              <a:rPr lang="en-US" dirty="0"/>
              <a:t>Increase the sample size.</a:t>
            </a:r>
          </a:p>
          <a:p>
            <a:endParaRPr lang="en-US" dirty="0"/>
          </a:p>
          <a:p>
            <a:r>
              <a:rPr lang="en-US" dirty="0"/>
              <a:t>Collect samples with a broader range for some predictors.</a:t>
            </a:r>
          </a:p>
          <a:p>
            <a:endParaRPr lang="en-US" dirty="0"/>
          </a:p>
          <a:p>
            <a:r>
              <a:rPr lang="en-US" dirty="0"/>
              <a:t>Remove the variable with high multicollinearity and high p-value.</a:t>
            </a:r>
          </a:p>
          <a:p>
            <a:endParaRPr lang="en-US" dirty="0"/>
          </a:p>
          <a:p>
            <a:r>
              <a:rPr lang="en-US" dirty="0"/>
              <a:t>Remove variables that are included more than once.</a:t>
            </a:r>
          </a:p>
          <a:p>
            <a:endParaRPr lang="en-US" dirty="0"/>
          </a:p>
          <a:p>
            <a:r>
              <a:rPr lang="en-US" dirty="0"/>
              <a:t>Combine correlated variables to create a new one.</a:t>
            </a:r>
          </a:p>
          <a:p>
            <a:endParaRPr lang="en-US" dirty="0"/>
          </a:p>
          <a:p>
            <a:r>
              <a:rPr lang="en-US" dirty="0"/>
              <a:t>In this section, we will focus on removing variables with high VIF and high p-value.</a:t>
            </a:r>
          </a:p>
          <a:p>
            <a:endParaRPr lang="en-US" dirty="0"/>
          </a:p>
        </p:txBody>
      </p:sp>
      <p:sp>
        <p:nvSpPr>
          <p:cNvPr id="9" name="Date Placeholder 8">
            <a:extLst>
              <a:ext uri="{FF2B5EF4-FFF2-40B4-BE49-F238E27FC236}">
                <a16:creationId xmlns:a16="http://schemas.microsoft.com/office/drawing/2014/main" id="{AC1088FA-BA4C-4228-B062-4B422BFF1AD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ACF452E-70B4-4263-9610-BFBD88CECD5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E70E7A5-7AF3-4870-92A4-6D70DD111481}"/>
              </a:ext>
            </a:extLst>
          </p:cNvPr>
          <p:cNvSpPr>
            <a:spLocks noGrp="1"/>
          </p:cNvSpPr>
          <p:nvPr>
            <p:ph type="sldNum" sz="quarter" idx="4"/>
          </p:nvPr>
        </p:nvSpPr>
        <p:spPr/>
        <p:txBody>
          <a:bodyPr/>
          <a:lstStyle/>
          <a:p>
            <a:fld id="{28B83BC3-069B-46AF-A4E6-C99928E1A4FA}" type="slidenum">
              <a:rPr lang="en-US" smtClean="0"/>
              <a:pPr/>
              <a:t>915</a:t>
            </a:fld>
            <a:endParaRPr lang="en-US" dirty="0"/>
          </a:p>
        </p:txBody>
      </p:sp>
    </p:spTree>
    <p:custDataLst>
      <p:tags r:id="rId1"/>
    </p:custDataLst>
    <p:extLst>
      <p:ext uri="{BB962C8B-B14F-4D97-AF65-F5344CB8AC3E}">
        <p14:creationId xmlns:p14="http://schemas.microsoft.com/office/powerpoint/2010/main" val="3689478087"/>
      </p:ext>
    </p:extLst>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a:bodyPr>
          <a:lstStyle/>
          <a:p>
            <a:r>
              <a:rPr lang="en-US" dirty="0"/>
              <a:t>Step 5: Deal with multicollinearity:</a:t>
            </a:r>
          </a:p>
          <a:p>
            <a:pPr lvl="1"/>
            <a:endParaRPr lang="en-US" dirty="0"/>
          </a:p>
          <a:p>
            <a:pPr lvl="1"/>
            <a:r>
              <a:rPr lang="en-US" dirty="0"/>
              <a:t>Step 5.1: Identify a list of independent variables with VIF higher than 5. If no variable has VIF higher than 5, go to Step 6 directly.</a:t>
            </a:r>
          </a:p>
          <a:p>
            <a:pPr lvl="1"/>
            <a:endParaRPr lang="en-US" dirty="0"/>
          </a:p>
          <a:p>
            <a:pPr lvl="1"/>
            <a:r>
              <a:rPr lang="en-US" dirty="0"/>
              <a:t>Step 5.2: Among variables identified in Step 5.1, remove the one with the highest p-value. </a:t>
            </a:r>
          </a:p>
          <a:p>
            <a:pPr lvl="1"/>
            <a:endParaRPr lang="en-US" dirty="0"/>
          </a:p>
          <a:p>
            <a:pPr lvl="1"/>
            <a:r>
              <a:rPr lang="en-US" dirty="0"/>
              <a:t>Step 5.3: Run the model again, check the VIFs and repeat Step 5.1.</a:t>
            </a:r>
          </a:p>
          <a:p>
            <a:pPr lvl="1"/>
            <a:endParaRPr lang="en-US" dirty="0"/>
          </a:p>
          <a:p>
            <a:pPr lvl="1"/>
            <a:r>
              <a:rPr lang="en-US" dirty="0"/>
              <a:t>Note: we only remove one independent variable at a time.</a:t>
            </a:r>
          </a:p>
          <a:p>
            <a:endParaRPr lang="en-US" dirty="0"/>
          </a:p>
          <a:p>
            <a:endParaRPr lang="en-US" dirty="0"/>
          </a:p>
          <a:p>
            <a:endParaRPr lang="en-US" sz="1600" dirty="0"/>
          </a:p>
          <a:p>
            <a:endParaRPr lang="en-US" dirty="0"/>
          </a:p>
        </p:txBody>
      </p:sp>
      <p:sp>
        <p:nvSpPr>
          <p:cNvPr id="9" name="Date Placeholder 8">
            <a:extLst>
              <a:ext uri="{FF2B5EF4-FFF2-40B4-BE49-F238E27FC236}">
                <a16:creationId xmlns:a16="http://schemas.microsoft.com/office/drawing/2014/main" id="{0529CB59-7E66-41BC-9AB8-B06B6F266F1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8582591-9469-4FDC-B5F9-585372BA29E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E9C1601-AE9B-416B-9529-B1C16909A310}"/>
              </a:ext>
            </a:extLst>
          </p:cNvPr>
          <p:cNvSpPr>
            <a:spLocks noGrp="1"/>
          </p:cNvSpPr>
          <p:nvPr>
            <p:ph type="sldNum" sz="quarter" idx="4"/>
          </p:nvPr>
        </p:nvSpPr>
        <p:spPr/>
        <p:txBody>
          <a:bodyPr/>
          <a:lstStyle/>
          <a:p>
            <a:fld id="{28B83BC3-069B-46AF-A4E6-C99928E1A4FA}" type="slidenum">
              <a:rPr lang="en-US" smtClean="0"/>
              <a:pPr/>
              <a:t>916</a:t>
            </a:fld>
            <a:endParaRPr lang="en-US" dirty="0"/>
          </a:p>
        </p:txBody>
      </p:sp>
    </p:spTree>
    <p:custDataLst>
      <p:tags r:id="rId1"/>
    </p:custDataLst>
    <p:extLst>
      <p:ext uri="{BB962C8B-B14F-4D97-AF65-F5344CB8AC3E}">
        <p14:creationId xmlns:p14="http://schemas.microsoft.com/office/powerpoint/2010/main" val="3790336397"/>
      </p:ext>
    </p:extLst>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p:txBody>
          <a:bodyPr>
            <a:normAutofit lnSpcReduction="10000"/>
          </a:bodyPr>
          <a:lstStyle/>
          <a:p>
            <a:r>
              <a:rPr lang="en-US" dirty="0"/>
              <a:t>Step 6: Identify the statistically insignificant predictors. Remove one insignificant predictor at a time and run the model again. Repeat this step until all the predictors in the model are statistically significant.</a:t>
            </a:r>
          </a:p>
          <a:p>
            <a:pPr lvl="1"/>
            <a:endParaRPr lang="en-US" sz="1800" dirty="0"/>
          </a:p>
          <a:p>
            <a:pPr lvl="1"/>
            <a:r>
              <a:rPr lang="en-US" dirty="0"/>
              <a:t>Insignificant predictors are the ones with p-value higher than alpha level (0.05). When p &gt; alpha level, we fail to reject the null hypothesis; the predictor is not significant.</a:t>
            </a:r>
          </a:p>
          <a:p>
            <a:pPr lvl="2"/>
            <a:r>
              <a:rPr lang="en-US" dirty="0"/>
              <a:t>H</a:t>
            </a:r>
            <a:r>
              <a:rPr lang="en-US" baseline="-25000" dirty="0"/>
              <a:t>0</a:t>
            </a:r>
            <a:r>
              <a:rPr lang="en-US" dirty="0"/>
              <a:t>: The predictor is not statistically significant.</a:t>
            </a:r>
          </a:p>
          <a:p>
            <a:pPr lvl="2"/>
            <a:r>
              <a:rPr lang="en-US" dirty="0"/>
              <a:t>H</a:t>
            </a:r>
            <a:r>
              <a:rPr lang="en-US" baseline="-25000" dirty="0"/>
              <a:t>1</a:t>
            </a:r>
            <a:r>
              <a:rPr lang="en-US" dirty="0"/>
              <a:t>: The predictor is statistically significant.</a:t>
            </a:r>
          </a:p>
          <a:p>
            <a:endParaRPr lang="en-US" dirty="0"/>
          </a:p>
          <a:p>
            <a:r>
              <a:rPr lang="en-US" dirty="0"/>
              <a:t>As long as the p-value is greater than 0.05, remove the insignificant variables one at a time in the order of the highest p-value.</a:t>
            </a:r>
          </a:p>
          <a:p>
            <a:r>
              <a:rPr lang="en-US" dirty="0"/>
              <a:t>Once one insignificant variable is eliminated from the model, we need to run the model again to obtain new p-values for other predictors left in the new model.</a:t>
            </a:r>
          </a:p>
          <a:p>
            <a:endParaRPr lang="en-US" dirty="0"/>
          </a:p>
          <a:p>
            <a:endParaRPr lang="en-US" dirty="0"/>
          </a:p>
          <a:p>
            <a:pPr lvl="1"/>
            <a:endParaRPr lang="en-US" dirty="0"/>
          </a:p>
        </p:txBody>
      </p:sp>
      <p:sp>
        <p:nvSpPr>
          <p:cNvPr id="9" name="Date Placeholder 8">
            <a:extLst>
              <a:ext uri="{FF2B5EF4-FFF2-40B4-BE49-F238E27FC236}">
                <a16:creationId xmlns:a16="http://schemas.microsoft.com/office/drawing/2014/main" id="{EB55384D-681C-4F00-81DE-F1A4161693C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6E1B228-AEF0-4030-AF49-B13A802C008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5A2DBEE-FA71-4134-A0C8-C0B1CCA0111B}"/>
              </a:ext>
            </a:extLst>
          </p:cNvPr>
          <p:cNvSpPr>
            <a:spLocks noGrp="1"/>
          </p:cNvSpPr>
          <p:nvPr>
            <p:ph type="sldNum" sz="quarter" idx="4"/>
          </p:nvPr>
        </p:nvSpPr>
        <p:spPr/>
        <p:txBody>
          <a:bodyPr/>
          <a:lstStyle/>
          <a:p>
            <a:fld id="{28B83BC3-069B-46AF-A4E6-C99928E1A4FA}" type="slidenum">
              <a:rPr lang="en-US" smtClean="0"/>
              <a:pPr/>
              <a:t>917</a:t>
            </a:fld>
            <a:endParaRPr lang="en-US" dirty="0"/>
          </a:p>
        </p:txBody>
      </p:sp>
    </p:spTree>
    <p:custDataLst>
      <p:tags r:id="rId1"/>
    </p:custDataLst>
    <p:extLst>
      <p:ext uri="{BB962C8B-B14F-4D97-AF65-F5344CB8AC3E}">
        <p14:creationId xmlns:p14="http://schemas.microsoft.com/office/powerpoint/2010/main" val="593068765"/>
      </p:ext>
    </p:extLst>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4" name="Content Placeholder 3"/>
          <p:cNvSpPr>
            <a:spLocks noGrp="1"/>
          </p:cNvSpPr>
          <p:nvPr>
            <p:ph idx="1"/>
          </p:nvPr>
        </p:nvSpPr>
        <p:spPr>
          <a:xfrm>
            <a:off x="609600" y="1130300"/>
            <a:ext cx="5410200" cy="5486400"/>
          </a:xfrm>
        </p:spPr>
        <p:txBody>
          <a:bodyPr>
            <a:normAutofit/>
          </a:bodyPr>
          <a:lstStyle/>
          <a:p>
            <a:r>
              <a:rPr lang="en-US" dirty="0"/>
              <a:t>In this example, all three predictors have VIF higher than 5. Among them, EXAM1 has the highest p-value.</a:t>
            </a:r>
          </a:p>
          <a:p>
            <a:endParaRPr lang="en-US" dirty="0"/>
          </a:p>
          <a:p>
            <a:r>
              <a:rPr lang="en-US" dirty="0"/>
              <a:t>We will remove EXAM1 from the equation and run the model again.</a:t>
            </a:r>
          </a:p>
          <a:p>
            <a:endParaRPr lang="en-US" dirty="0"/>
          </a:p>
        </p:txBody>
      </p:sp>
      <p:pic>
        <p:nvPicPr>
          <p:cNvPr id="10" name="Picture 9"/>
          <p:cNvPicPr>
            <a:picLocks noChangeAspect="1"/>
          </p:cNvPicPr>
          <p:nvPr/>
        </p:nvPicPr>
        <p:blipFill>
          <a:blip r:embed="rId4"/>
          <a:stretch>
            <a:fillRect/>
          </a:stretch>
        </p:blipFill>
        <p:spPr>
          <a:xfrm>
            <a:off x="6197600" y="1130300"/>
            <a:ext cx="4658976" cy="5409360"/>
          </a:xfrm>
          <a:prstGeom prst="rect">
            <a:avLst/>
          </a:prstGeom>
        </p:spPr>
      </p:pic>
      <p:sp>
        <p:nvSpPr>
          <p:cNvPr id="9" name="Date Placeholder 8">
            <a:extLst>
              <a:ext uri="{FF2B5EF4-FFF2-40B4-BE49-F238E27FC236}">
                <a16:creationId xmlns:a16="http://schemas.microsoft.com/office/drawing/2014/main" id="{8BC8FCF1-EAAB-4F88-BD84-C23B58335DA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4568B35-78D2-428A-9EBE-C50D6C9808B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B9C5668-2176-480A-AA49-A8C48251E126}"/>
              </a:ext>
            </a:extLst>
          </p:cNvPr>
          <p:cNvSpPr>
            <a:spLocks noGrp="1"/>
          </p:cNvSpPr>
          <p:nvPr>
            <p:ph type="sldNum" sz="quarter" idx="4"/>
          </p:nvPr>
        </p:nvSpPr>
        <p:spPr/>
        <p:txBody>
          <a:bodyPr/>
          <a:lstStyle/>
          <a:p>
            <a:fld id="{28B83BC3-069B-46AF-A4E6-C99928E1A4FA}" type="slidenum">
              <a:rPr lang="en-US" smtClean="0"/>
              <a:pPr/>
              <a:t>918</a:t>
            </a:fld>
            <a:endParaRPr lang="en-US" dirty="0"/>
          </a:p>
        </p:txBody>
      </p:sp>
    </p:spTree>
    <p:custDataLst>
      <p:tags r:id="rId1"/>
    </p:custDataLst>
    <p:extLst>
      <p:ext uri="{BB962C8B-B14F-4D97-AF65-F5344CB8AC3E}">
        <p14:creationId xmlns:p14="http://schemas.microsoft.com/office/powerpoint/2010/main" val="2023439965"/>
      </p:ext>
    </p:extLst>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10160000" cy="5486400"/>
          </a:xfrm>
        </p:spPr>
        <p:txBody>
          <a:bodyPr>
            <a:normAutofit/>
          </a:bodyPr>
          <a:lstStyle/>
          <a:p>
            <a:r>
              <a:rPr lang="en-US" dirty="0"/>
              <a:t>Run the new multiple linear regression with only two predictors</a:t>
            </a:r>
            <a:br>
              <a:rPr lang="en-US" dirty="0"/>
            </a:br>
            <a:r>
              <a:rPr lang="en-US" dirty="0"/>
              <a:t>(i.e., EXAM2 and EXAM3).</a:t>
            </a:r>
          </a:p>
          <a:p>
            <a:endParaRPr lang="en-US" dirty="0"/>
          </a:p>
          <a:p>
            <a:r>
              <a:rPr lang="en-US" dirty="0"/>
              <a:t>Check the VIFs of EXAM2 AND EXAM3. They are both smaller than 5; hence, there is little multicollinearity existing in the model.</a:t>
            </a:r>
          </a:p>
          <a:p>
            <a:endParaRPr lang="en-US" dirty="0"/>
          </a:p>
        </p:txBody>
      </p:sp>
      <p:sp>
        <p:nvSpPr>
          <p:cNvPr id="9" name="Date Placeholder 8">
            <a:extLst>
              <a:ext uri="{FF2B5EF4-FFF2-40B4-BE49-F238E27FC236}">
                <a16:creationId xmlns:a16="http://schemas.microsoft.com/office/drawing/2014/main" id="{8ABF059D-EA5D-4AAA-BF6D-07271871D1B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8BA6142-D009-4B75-ACBD-257C48A75D5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16DF05D-CE25-492F-97C1-BBF30892CF46}"/>
              </a:ext>
            </a:extLst>
          </p:cNvPr>
          <p:cNvSpPr>
            <a:spLocks noGrp="1"/>
          </p:cNvSpPr>
          <p:nvPr>
            <p:ph type="sldNum" sz="quarter" idx="4"/>
          </p:nvPr>
        </p:nvSpPr>
        <p:spPr/>
        <p:txBody>
          <a:bodyPr/>
          <a:lstStyle/>
          <a:p>
            <a:fld id="{28B83BC3-069B-46AF-A4E6-C99928E1A4FA}" type="slidenum">
              <a:rPr lang="en-US" smtClean="0"/>
              <a:pPr/>
              <a:t>919</a:t>
            </a:fld>
            <a:endParaRPr lang="en-US" dirty="0"/>
          </a:p>
        </p:txBody>
      </p:sp>
    </p:spTree>
    <p:custDataLst>
      <p:tags r:id="rId1"/>
    </p:custDataLst>
    <p:extLst>
      <p:ext uri="{BB962C8B-B14F-4D97-AF65-F5344CB8AC3E}">
        <p14:creationId xmlns:p14="http://schemas.microsoft.com/office/powerpoint/2010/main" val="29992989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History of QFD</a:t>
            </a:r>
          </a:p>
        </p:txBody>
      </p:sp>
      <p:sp>
        <p:nvSpPr>
          <p:cNvPr id="5123" name="Content Placeholder 2"/>
          <p:cNvSpPr>
            <a:spLocks noGrp="1"/>
          </p:cNvSpPr>
          <p:nvPr>
            <p:ph idx="1"/>
          </p:nvPr>
        </p:nvSpPr>
        <p:spPr/>
        <p:txBody>
          <a:bodyPr/>
          <a:lstStyle/>
          <a:p>
            <a:r>
              <a:rPr lang="en-IN" dirty="0"/>
              <a:t>Developed by Shigeru Mizuno (1910</a:t>
            </a:r>
            <a:r>
              <a:rPr lang="it-IT" dirty="0"/>
              <a:t>–</a:t>
            </a:r>
            <a:r>
              <a:rPr lang="en-IN" dirty="0"/>
              <a:t>1989) and Yoji Akao (b. 1928) in Japan. Quality Function Deployment (QFD) aims to design products that assure customer satisfaction and value – the first time and every time.</a:t>
            </a:r>
          </a:p>
          <a:p>
            <a:pPr marL="114300" indent="0">
              <a:buNone/>
            </a:pPr>
            <a:endParaRPr lang="en-IN" dirty="0"/>
          </a:p>
          <a:p>
            <a:r>
              <a:rPr lang="en-US" dirty="0"/>
              <a:t>The QFD framework can be used for translating actual customer statements and needs (“The voice of the customer”) into actions and designs to build and deliver a quality product.</a:t>
            </a:r>
            <a:endParaRPr lang="en-IN" dirty="0"/>
          </a:p>
        </p:txBody>
      </p:sp>
      <p:sp>
        <p:nvSpPr>
          <p:cNvPr id="5" name="Date Placeholder 4">
            <a:extLst>
              <a:ext uri="{FF2B5EF4-FFF2-40B4-BE49-F238E27FC236}">
                <a16:creationId xmlns:a16="http://schemas.microsoft.com/office/drawing/2014/main" id="{F751E6EF-8D76-4690-A982-71200ADE6D0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D185B5B6-FA88-443D-91B6-DA81D8EFC483}"/>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953128D-11AA-491E-B300-C861522035AB}"/>
              </a:ext>
            </a:extLst>
          </p:cNvPr>
          <p:cNvSpPr>
            <a:spLocks noGrp="1"/>
          </p:cNvSpPr>
          <p:nvPr>
            <p:ph type="sldNum" sz="quarter" idx="4"/>
          </p:nvPr>
        </p:nvSpPr>
        <p:spPr/>
        <p:txBody>
          <a:bodyPr/>
          <a:lstStyle/>
          <a:p>
            <a:fld id="{28B83BC3-069B-46AF-A4E6-C99928E1A4FA}" type="slidenum">
              <a:rPr lang="en-US" smtClean="0"/>
              <a:pPr/>
              <a:t>92</a:t>
            </a:fld>
            <a:endParaRPr lang="en-US" dirty="0"/>
          </a:p>
        </p:txBody>
      </p:sp>
    </p:spTree>
    <p:custDataLst>
      <p:tags r:id="rId1"/>
    </p:custDataLst>
    <p:extLst>
      <p:ext uri="{BB962C8B-B14F-4D97-AF65-F5344CB8AC3E}">
        <p14:creationId xmlns:p14="http://schemas.microsoft.com/office/powerpoint/2010/main" val="4116258323"/>
      </p:ext>
    </p:extLst>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791200" cy="5486400"/>
          </a:xfrm>
        </p:spPr>
        <p:txBody>
          <a:bodyPr/>
          <a:lstStyle/>
          <a:p>
            <a:r>
              <a:rPr lang="en-US" dirty="0"/>
              <a:t>In this example, both predictors’ p-values are smaller than alpha level (0.05).</a:t>
            </a:r>
          </a:p>
          <a:p>
            <a:endParaRPr lang="en-US" dirty="0"/>
          </a:p>
          <a:p>
            <a:r>
              <a:rPr lang="en-US" dirty="0"/>
              <a:t>As a result, we do not need to eliminate any variables from the model.</a:t>
            </a:r>
          </a:p>
        </p:txBody>
      </p:sp>
      <p:pic>
        <p:nvPicPr>
          <p:cNvPr id="11" name="Picture 10"/>
          <p:cNvPicPr>
            <a:picLocks noChangeAspect="1"/>
          </p:cNvPicPr>
          <p:nvPr/>
        </p:nvPicPr>
        <p:blipFill>
          <a:blip r:embed="rId4"/>
          <a:stretch>
            <a:fillRect/>
          </a:stretch>
        </p:blipFill>
        <p:spPr>
          <a:xfrm>
            <a:off x="6248400" y="1095743"/>
            <a:ext cx="4443058" cy="5580914"/>
          </a:xfrm>
          <a:prstGeom prst="rect">
            <a:avLst/>
          </a:prstGeom>
        </p:spPr>
      </p:pic>
      <p:sp>
        <p:nvSpPr>
          <p:cNvPr id="9" name="Date Placeholder 8">
            <a:extLst>
              <a:ext uri="{FF2B5EF4-FFF2-40B4-BE49-F238E27FC236}">
                <a16:creationId xmlns:a16="http://schemas.microsoft.com/office/drawing/2014/main" id="{8BFA24B0-6146-421B-BE9C-8B11FC60EE0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4ED2A08-9770-4E69-B887-16B668BB5FB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BC0727D1-2967-4BFD-B419-54D61B58FF19}"/>
              </a:ext>
            </a:extLst>
          </p:cNvPr>
          <p:cNvSpPr>
            <a:spLocks noGrp="1"/>
          </p:cNvSpPr>
          <p:nvPr>
            <p:ph type="sldNum" sz="quarter" idx="4"/>
          </p:nvPr>
        </p:nvSpPr>
        <p:spPr/>
        <p:txBody>
          <a:bodyPr/>
          <a:lstStyle/>
          <a:p>
            <a:fld id="{28B83BC3-069B-46AF-A4E6-C99928E1A4FA}" type="slidenum">
              <a:rPr lang="en-US" smtClean="0"/>
              <a:pPr/>
              <a:t>920</a:t>
            </a:fld>
            <a:endParaRPr lang="en-US" dirty="0"/>
          </a:p>
        </p:txBody>
      </p:sp>
    </p:spTree>
    <p:custDataLst>
      <p:tags r:id="rId1"/>
    </p:custDataLst>
    <p:extLst>
      <p:ext uri="{BB962C8B-B14F-4D97-AF65-F5344CB8AC3E}">
        <p14:creationId xmlns:p14="http://schemas.microsoft.com/office/powerpoint/2010/main" val="2865469482"/>
      </p:ext>
    </p:extLst>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Run a Multiple Linear Regression</a:t>
            </a:r>
          </a:p>
        </p:txBody>
      </p:sp>
      <p:sp>
        <p:nvSpPr>
          <p:cNvPr id="3" name="Content Placeholder 2"/>
          <p:cNvSpPr>
            <a:spLocks noGrp="1"/>
          </p:cNvSpPr>
          <p:nvPr>
            <p:ph idx="1"/>
          </p:nvPr>
        </p:nvSpPr>
        <p:spPr>
          <a:xfrm>
            <a:off x="609600" y="1143000"/>
            <a:ext cx="5410200" cy="5486400"/>
          </a:xfrm>
        </p:spPr>
        <p:txBody>
          <a:bodyPr>
            <a:normAutofit/>
          </a:bodyPr>
          <a:lstStyle/>
          <a:p>
            <a:r>
              <a:rPr lang="en-US" dirty="0"/>
              <a:t>Step 7: Interpret the regression equation</a:t>
            </a:r>
          </a:p>
          <a:p>
            <a:endParaRPr lang="en-US" dirty="0"/>
          </a:p>
          <a:p>
            <a:pPr lvl="1"/>
            <a:r>
              <a:rPr lang="en-US" dirty="0"/>
              <a:t>The multiple linear regression equation appears automatically at the top of the session window.</a:t>
            </a:r>
          </a:p>
          <a:p>
            <a:pPr lvl="1"/>
            <a:endParaRPr lang="en-US" dirty="0"/>
          </a:p>
          <a:p>
            <a:pPr lvl="1"/>
            <a:r>
              <a:rPr lang="en-US" dirty="0"/>
              <a:t>“Coefficients” section provides the estimates of parameters in the linear regression equation.</a:t>
            </a:r>
          </a:p>
          <a:p>
            <a:endParaRPr lang="en-US" dirty="0"/>
          </a:p>
          <a:p>
            <a:endParaRPr lang="en-US" dirty="0"/>
          </a:p>
          <a:p>
            <a:endParaRPr lang="en-US" dirty="0"/>
          </a:p>
        </p:txBody>
      </p:sp>
      <p:pic>
        <p:nvPicPr>
          <p:cNvPr id="12" name="Picture 11"/>
          <p:cNvPicPr>
            <a:picLocks noChangeAspect="1"/>
          </p:cNvPicPr>
          <p:nvPr/>
        </p:nvPicPr>
        <p:blipFill>
          <a:blip r:embed="rId4"/>
          <a:stretch>
            <a:fillRect/>
          </a:stretch>
        </p:blipFill>
        <p:spPr>
          <a:xfrm>
            <a:off x="6248400" y="1095743"/>
            <a:ext cx="4443058" cy="5580914"/>
          </a:xfrm>
          <a:prstGeom prst="rect">
            <a:avLst/>
          </a:prstGeom>
        </p:spPr>
      </p:pic>
      <p:sp>
        <p:nvSpPr>
          <p:cNvPr id="9" name="Date Placeholder 8">
            <a:extLst>
              <a:ext uri="{FF2B5EF4-FFF2-40B4-BE49-F238E27FC236}">
                <a16:creationId xmlns:a16="http://schemas.microsoft.com/office/drawing/2014/main" id="{3339E914-6505-4974-8116-A7141A4D87C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9F2FE04-E415-44A0-91DB-E5290DDF1E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58F6C6F-381B-4D3D-B966-3B4EA6DCBDC9}"/>
              </a:ext>
            </a:extLst>
          </p:cNvPr>
          <p:cNvSpPr>
            <a:spLocks noGrp="1"/>
          </p:cNvSpPr>
          <p:nvPr>
            <p:ph type="sldNum" sz="quarter" idx="4"/>
          </p:nvPr>
        </p:nvSpPr>
        <p:spPr/>
        <p:txBody>
          <a:bodyPr/>
          <a:lstStyle/>
          <a:p>
            <a:fld id="{28B83BC3-069B-46AF-A4E6-C99928E1A4FA}" type="slidenum">
              <a:rPr lang="en-US" smtClean="0"/>
              <a:pPr/>
              <a:t>921</a:t>
            </a:fld>
            <a:endParaRPr lang="en-US" dirty="0"/>
          </a:p>
        </p:txBody>
      </p:sp>
    </p:spTree>
    <p:custDataLst>
      <p:tags r:id="rId1"/>
    </p:custDataLst>
    <p:extLst>
      <p:ext uri="{BB962C8B-B14F-4D97-AF65-F5344CB8AC3E}">
        <p14:creationId xmlns:p14="http://schemas.microsoft.com/office/powerpoint/2010/main" val="2787337147"/>
      </p:ext>
    </p:extLst>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sp>
        <p:nvSpPr>
          <p:cNvPr id="3" name="Content Placeholder 2"/>
          <p:cNvSpPr>
            <a:spLocks noGrp="1"/>
          </p:cNvSpPr>
          <p:nvPr>
            <p:ph idx="1"/>
          </p:nvPr>
        </p:nvSpPr>
        <p:spPr/>
        <p:txBody>
          <a:bodyPr>
            <a:noAutofit/>
          </a:bodyPr>
          <a:lstStyle/>
          <a:p>
            <a:r>
              <a:rPr lang="en-US" dirty="0">
                <a:solidFill>
                  <a:srgbClr val="182835"/>
                </a:solidFill>
              </a:rPr>
              <a:t>Rsquare Adj = 98.4%</a:t>
            </a:r>
          </a:p>
          <a:p>
            <a:pPr lvl="1"/>
            <a:r>
              <a:rPr lang="en-US" dirty="0">
                <a:solidFill>
                  <a:srgbClr val="182835"/>
                </a:solidFill>
              </a:rPr>
              <a:t>98% of the variation in FINAL can be explained by the predictor variables EXAM2 &amp; EXAM3.</a:t>
            </a:r>
          </a:p>
          <a:p>
            <a:r>
              <a:rPr lang="en-US" dirty="0">
                <a:solidFill>
                  <a:srgbClr val="182835"/>
                </a:solidFill>
              </a:rPr>
              <a:t>P-value of the F-test = 0.000</a:t>
            </a:r>
          </a:p>
          <a:p>
            <a:pPr lvl="1"/>
            <a:r>
              <a:rPr lang="en-US" dirty="0">
                <a:solidFill>
                  <a:srgbClr val="182835"/>
                </a:solidFill>
              </a:rPr>
              <a:t>We have a statistically significant model. </a:t>
            </a:r>
          </a:p>
          <a:p>
            <a:r>
              <a:rPr lang="en-US" dirty="0">
                <a:solidFill>
                  <a:srgbClr val="182835"/>
                </a:solidFill>
              </a:rPr>
              <a:t>Variables p-value: </a:t>
            </a:r>
          </a:p>
          <a:p>
            <a:pPr lvl="1"/>
            <a:r>
              <a:rPr lang="en-US" dirty="0">
                <a:solidFill>
                  <a:srgbClr val="182835"/>
                </a:solidFill>
              </a:rPr>
              <a:t>Both are significant (less than 0.05).</a:t>
            </a:r>
          </a:p>
          <a:p>
            <a:r>
              <a:rPr lang="en-US" dirty="0">
                <a:solidFill>
                  <a:srgbClr val="182835"/>
                </a:solidFill>
              </a:rPr>
              <a:t>VIF</a:t>
            </a:r>
          </a:p>
          <a:p>
            <a:pPr lvl="1"/>
            <a:r>
              <a:rPr lang="en-US" dirty="0">
                <a:solidFill>
                  <a:srgbClr val="182835"/>
                </a:solidFill>
              </a:rPr>
              <a:t>EXAM2 &amp; EXAM3 are both below 5; we’re in good shape! </a:t>
            </a:r>
          </a:p>
          <a:p>
            <a:r>
              <a:rPr lang="en-US" dirty="0">
                <a:solidFill>
                  <a:srgbClr val="182835"/>
                </a:solidFill>
              </a:rPr>
              <a:t>Equation: -4.34 + 0.722*EXAM2 + 1.34*EXAM3</a:t>
            </a:r>
          </a:p>
          <a:p>
            <a:pPr lvl="1"/>
            <a:r>
              <a:rPr lang="en-US" dirty="0">
                <a:solidFill>
                  <a:srgbClr val="182835"/>
                </a:solidFill>
              </a:rPr>
              <a:t>-4.34 is the Y intercept, all equations will start with -4.34.</a:t>
            </a:r>
          </a:p>
          <a:p>
            <a:pPr lvl="1"/>
            <a:r>
              <a:rPr lang="en-US" dirty="0">
                <a:solidFill>
                  <a:srgbClr val="182835"/>
                </a:solidFill>
              </a:rPr>
              <a:t>0.722 is the EXAM2 coefficient; multiply it by EXAM2 score.</a:t>
            </a:r>
          </a:p>
          <a:p>
            <a:pPr lvl="1"/>
            <a:r>
              <a:rPr lang="en-US" dirty="0">
                <a:solidFill>
                  <a:srgbClr val="182835"/>
                </a:solidFill>
              </a:rPr>
              <a:t>1.34 is the EXAM3 coefficient; multiply it by EXAM3 score.</a:t>
            </a:r>
          </a:p>
        </p:txBody>
      </p:sp>
      <p:sp>
        <p:nvSpPr>
          <p:cNvPr id="9" name="Date Placeholder 8">
            <a:extLst>
              <a:ext uri="{FF2B5EF4-FFF2-40B4-BE49-F238E27FC236}">
                <a16:creationId xmlns:a16="http://schemas.microsoft.com/office/drawing/2014/main" id="{1E31C7BB-7A20-4ED4-9D99-7672B158802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5705CBB-6DF8-4E26-B6E8-33324555837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38F88FD-7F11-4F2E-8ABE-F9F30D10AA60}"/>
              </a:ext>
            </a:extLst>
          </p:cNvPr>
          <p:cNvSpPr>
            <a:spLocks noGrp="1"/>
          </p:cNvSpPr>
          <p:nvPr>
            <p:ph type="sldNum" sz="quarter" idx="4"/>
          </p:nvPr>
        </p:nvSpPr>
        <p:spPr/>
        <p:txBody>
          <a:bodyPr/>
          <a:lstStyle/>
          <a:p>
            <a:fld id="{28B83BC3-069B-46AF-A4E6-C99928E1A4FA}" type="slidenum">
              <a:rPr lang="en-US" smtClean="0"/>
              <a:pPr/>
              <a:t>922</a:t>
            </a:fld>
            <a:endParaRPr lang="en-US" dirty="0"/>
          </a:p>
        </p:txBody>
      </p:sp>
    </p:spTree>
    <p:custDataLst>
      <p:tags r:id="rId1"/>
    </p:custDataLst>
    <p:extLst>
      <p:ext uri="{BB962C8B-B14F-4D97-AF65-F5344CB8AC3E}">
        <p14:creationId xmlns:p14="http://schemas.microsoft.com/office/powerpoint/2010/main" val="2482960852"/>
      </p:ext>
    </p:extLst>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Interpreting the Results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2804" y="5210553"/>
            <a:ext cx="1115570" cy="138074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6800" y="1136060"/>
            <a:ext cx="787579" cy="952717"/>
          </a:xfrm>
          <a:prstGeom prst="rect">
            <a:avLst/>
          </a:prstGeom>
        </p:spPr>
      </p:pic>
      <p:sp>
        <p:nvSpPr>
          <p:cNvPr id="7" name="Rectangle 6"/>
          <p:cNvSpPr/>
          <p:nvPr/>
        </p:nvSpPr>
        <p:spPr>
          <a:xfrm>
            <a:off x="609600" y="1136060"/>
            <a:ext cx="10609728" cy="5355312"/>
          </a:xfrm>
          <a:prstGeom prst="rect">
            <a:avLst/>
          </a:prstGeom>
        </p:spPr>
        <p:txBody>
          <a:bodyPr wrap="square">
            <a:spAutoFit/>
          </a:bodyPr>
          <a:lstStyle/>
          <a:p>
            <a:pPr marL="1714500" lvl="3" indent="-342900">
              <a:buFont typeface="Arial" pitchFamily="34" charset="0"/>
              <a:buChar char="•"/>
            </a:pPr>
            <a:r>
              <a:rPr lang="en-US" sz="2200" dirty="0">
                <a:solidFill>
                  <a:srgbClr val="182835"/>
                </a:solidFill>
              </a:rPr>
              <a:t>Let us say you are the professor again, and this time you want to use your prediction equation to estimate what one of your students might get on their final exam.</a:t>
            </a:r>
          </a:p>
          <a:p>
            <a:pPr marL="1714500" lvl="3"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Assume the following:</a:t>
            </a:r>
          </a:p>
          <a:p>
            <a:pPr marL="800100" lvl="1" indent="-342900">
              <a:buFont typeface="Arial" pitchFamily="34" charset="0"/>
              <a:buChar char="•"/>
            </a:pPr>
            <a:r>
              <a:rPr lang="en-US" sz="2000" dirty="0">
                <a:solidFill>
                  <a:srgbClr val="182835"/>
                </a:solidFill>
              </a:rPr>
              <a:t>Exam 2 results were: 84</a:t>
            </a:r>
          </a:p>
          <a:p>
            <a:pPr marL="800100" lvl="1" indent="-342900">
              <a:buFont typeface="Arial" pitchFamily="34" charset="0"/>
              <a:buChar char="•"/>
            </a:pPr>
            <a:r>
              <a:rPr lang="en-US" sz="2000" dirty="0">
                <a:solidFill>
                  <a:srgbClr val="182835"/>
                </a:solidFill>
              </a:rPr>
              <a:t>Exam 3 results were: 102.</a:t>
            </a:r>
          </a:p>
          <a:p>
            <a:pPr marL="342900" indent="-342900">
              <a:buFont typeface="Arial" pitchFamily="34" charset="0"/>
              <a:buChar char="•"/>
            </a:pPr>
            <a:endParaRPr lang="en-US" dirty="0">
              <a:solidFill>
                <a:srgbClr val="182835"/>
              </a:solidFill>
            </a:endParaRPr>
          </a:p>
          <a:p>
            <a:pPr marL="342900" indent="-342900">
              <a:buFont typeface="Arial" pitchFamily="34" charset="0"/>
              <a:buChar char="•"/>
            </a:pPr>
            <a:r>
              <a:rPr lang="en-US" sz="2200" dirty="0">
                <a:solidFill>
                  <a:srgbClr val="182835"/>
                </a:solidFill>
              </a:rPr>
              <a:t>Use your equation: -4.34 + 0.722*EXAM2 + 1.34*EXAM3</a:t>
            </a:r>
          </a:p>
          <a:p>
            <a:pPr marL="342900" indent="-342900">
              <a:buFont typeface="Arial" pitchFamily="34" charset="0"/>
              <a:buChar char="•"/>
            </a:pPr>
            <a:endParaRPr lang="en-US" sz="2200" dirty="0">
              <a:solidFill>
                <a:srgbClr val="182835"/>
              </a:solidFill>
            </a:endParaRPr>
          </a:p>
          <a:p>
            <a:pPr marL="342900" indent="-342900">
              <a:buFont typeface="Arial" pitchFamily="34" charset="0"/>
              <a:buChar char="•"/>
            </a:pPr>
            <a:r>
              <a:rPr lang="en-US" sz="2200" dirty="0">
                <a:solidFill>
                  <a:srgbClr val="182835"/>
                </a:solidFill>
              </a:rPr>
              <a:t>Predict your student’s final exam score:</a:t>
            </a:r>
          </a:p>
          <a:p>
            <a:pPr marL="800100" lvl="1" indent="-342900">
              <a:buFont typeface="Arial" pitchFamily="34" charset="0"/>
              <a:buChar char="•"/>
            </a:pPr>
            <a:r>
              <a:rPr lang="en-US" dirty="0">
                <a:solidFill>
                  <a:srgbClr val="182835"/>
                </a:solidFill>
              </a:rPr>
              <a:t>-</a:t>
            </a:r>
            <a:r>
              <a:rPr lang="en-US" sz="2000" dirty="0">
                <a:solidFill>
                  <a:srgbClr val="182835"/>
                </a:solidFill>
              </a:rPr>
              <a:t>4.34 + (0.722*84) + (1.34*102) =-4.34 + 60.648 + 136.68 = </a:t>
            </a:r>
            <a:r>
              <a:rPr lang="en-US" sz="2000" b="1" dirty="0">
                <a:solidFill>
                  <a:srgbClr val="182835"/>
                </a:solidFill>
              </a:rPr>
              <a:t>192.988</a:t>
            </a:r>
          </a:p>
          <a:p>
            <a:pPr marL="1554480" lvl="5"/>
            <a:endParaRPr lang="en-US" dirty="0">
              <a:solidFill>
                <a:srgbClr val="182835"/>
              </a:solidFill>
            </a:endParaRPr>
          </a:p>
          <a:p>
            <a:pPr marL="1554480" lvl="5"/>
            <a:r>
              <a:rPr lang="en-US" dirty="0">
                <a:solidFill>
                  <a:srgbClr val="182835"/>
                </a:solidFill>
              </a:rPr>
              <a:t>Nice work again! Now you can use your “magic” as the smart and efficient professor and allocate your time to other students because this one projects to perform much better than the average score of 162.</a:t>
            </a:r>
          </a:p>
          <a:p>
            <a:pPr marL="342900" indent="-342900">
              <a:buFont typeface="Arial" pitchFamily="34" charset="0"/>
              <a:buChar char="•"/>
            </a:pPr>
            <a:endParaRPr lang="en-US" dirty="0">
              <a:solidFill>
                <a:srgbClr val="182835"/>
              </a:solidFill>
            </a:endParaRPr>
          </a:p>
        </p:txBody>
      </p:sp>
      <p:sp>
        <p:nvSpPr>
          <p:cNvPr id="11" name="Date Placeholder 10">
            <a:extLst>
              <a:ext uri="{FF2B5EF4-FFF2-40B4-BE49-F238E27FC236}">
                <a16:creationId xmlns:a16="http://schemas.microsoft.com/office/drawing/2014/main" id="{EBEA4E2F-6F2F-4888-BC5D-9FD646D4B051}"/>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4F336228-C725-453D-912A-823459A1CADA}"/>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0E6DCC02-5AB7-42D1-A1FA-FDFD4BC908BA}"/>
              </a:ext>
            </a:extLst>
          </p:cNvPr>
          <p:cNvSpPr>
            <a:spLocks noGrp="1"/>
          </p:cNvSpPr>
          <p:nvPr>
            <p:ph type="sldNum" sz="quarter" idx="4"/>
          </p:nvPr>
        </p:nvSpPr>
        <p:spPr/>
        <p:txBody>
          <a:bodyPr/>
          <a:lstStyle/>
          <a:p>
            <a:fld id="{28B83BC3-069B-46AF-A4E6-C99928E1A4FA}" type="slidenum">
              <a:rPr lang="en-US" smtClean="0"/>
              <a:pPr/>
              <a:t>923</a:t>
            </a:fld>
            <a:endParaRPr lang="en-US" dirty="0"/>
          </a:p>
        </p:txBody>
      </p:sp>
    </p:spTree>
    <p:custDataLst>
      <p:tags r:id="rId1"/>
    </p:custDataLst>
    <p:extLst>
      <p:ext uri="{BB962C8B-B14F-4D97-AF65-F5344CB8AC3E}">
        <p14:creationId xmlns:p14="http://schemas.microsoft.com/office/powerpoint/2010/main" val="1542712532"/>
      </p:ext>
    </p:extLst>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074894"/>
            <a:ext cx="9448800" cy="1222376"/>
          </a:xfrm>
        </p:spPr>
        <p:txBody>
          <a:bodyPr/>
          <a:lstStyle/>
          <a:p>
            <a:r>
              <a:rPr lang="en-US" dirty="0"/>
              <a:t>4.2.3 Confidence &amp; Prediction Intervals</a:t>
            </a:r>
          </a:p>
        </p:txBody>
      </p:sp>
      <p:sp>
        <p:nvSpPr>
          <p:cNvPr id="8" name="Date Placeholder 7">
            <a:extLst>
              <a:ext uri="{FF2B5EF4-FFF2-40B4-BE49-F238E27FC236}">
                <a16:creationId xmlns:a16="http://schemas.microsoft.com/office/drawing/2014/main" id="{BDDC9189-CFD3-49B2-8D4A-283F1FA2917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6DBBA94A-4BB2-4C12-BB29-55445ECBC2B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5D003CBA-11C0-416D-B94A-24C111C2B710}"/>
              </a:ext>
            </a:extLst>
          </p:cNvPr>
          <p:cNvSpPr>
            <a:spLocks noGrp="1"/>
          </p:cNvSpPr>
          <p:nvPr>
            <p:ph type="sldNum" sz="quarter" idx="4"/>
          </p:nvPr>
        </p:nvSpPr>
        <p:spPr/>
        <p:txBody>
          <a:bodyPr/>
          <a:lstStyle/>
          <a:p>
            <a:fld id="{28B83BC3-069B-46AF-A4E6-C99928E1A4FA}" type="slidenum">
              <a:rPr lang="en-US" smtClean="0"/>
              <a:pPr/>
              <a:t>924</a:t>
            </a:fld>
            <a:endParaRPr lang="en-US" dirty="0"/>
          </a:p>
        </p:txBody>
      </p:sp>
    </p:spTree>
    <p:custDataLst>
      <p:tags r:id="rId1"/>
    </p:custDataLst>
    <p:extLst>
      <p:ext uri="{BB962C8B-B14F-4D97-AF65-F5344CB8AC3E}">
        <p14:creationId xmlns:p14="http://schemas.microsoft.com/office/powerpoint/2010/main" val="269901766"/>
      </p:ext>
    </p:extLst>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a:t>
            </a:r>
          </a:p>
        </p:txBody>
      </p:sp>
      <p:sp>
        <p:nvSpPr>
          <p:cNvPr id="3" name="Content Placeholder 2"/>
          <p:cNvSpPr>
            <a:spLocks noGrp="1"/>
          </p:cNvSpPr>
          <p:nvPr>
            <p:ph idx="1"/>
          </p:nvPr>
        </p:nvSpPr>
        <p:spPr/>
        <p:txBody>
          <a:bodyPr>
            <a:normAutofit/>
          </a:bodyPr>
          <a:lstStyle/>
          <a:p>
            <a:r>
              <a:rPr lang="en-US" dirty="0"/>
              <a:t>The purpose of building a regression model is not only to understand what happened in the past but more importantly to </a:t>
            </a:r>
            <a:r>
              <a:rPr lang="en-US" i="1" dirty="0"/>
              <a:t>predict</a:t>
            </a:r>
            <a:r>
              <a:rPr lang="en-US" dirty="0"/>
              <a:t> the future based on the past.</a:t>
            </a:r>
          </a:p>
          <a:p>
            <a:endParaRPr lang="en-US" dirty="0"/>
          </a:p>
          <a:p>
            <a:r>
              <a:rPr lang="en-US" dirty="0"/>
              <a:t>By plugging the values of independent variables into the regression equation, we obtain the estimation/prediction of the dependent variable.</a:t>
            </a:r>
          </a:p>
          <a:p>
            <a:endParaRPr lang="en-US" dirty="0"/>
          </a:p>
        </p:txBody>
      </p:sp>
      <p:sp>
        <p:nvSpPr>
          <p:cNvPr id="9" name="Date Placeholder 8">
            <a:extLst>
              <a:ext uri="{FF2B5EF4-FFF2-40B4-BE49-F238E27FC236}">
                <a16:creationId xmlns:a16="http://schemas.microsoft.com/office/drawing/2014/main" id="{41A77B5E-FC48-4298-ABCA-4BA97F0470E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20195DA-7342-4634-B80F-3F4A3E2777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94EF4D3-F03C-4342-B314-C3A6A606AD7E}"/>
              </a:ext>
            </a:extLst>
          </p:cNvPr>
          <p:cNvSpPr>
            <a:spLocks noGrp="1"/>
          </p:cNvSpPr>
          <p:nvPr>
            <p:ph type="sldNum" sz="quarter" idx="4"/>
          </p:nvPr>
        </p:nvSpPr>
        <p:spPr/>
        <p:txBody>
          <a:bodyPr/>
          <a:lstStyle/>
          <a:p>
            <a:fld id="{28B83BC3-069B-46AF-A4E6-C99928E1A4FA}" type="slidenum">
              <a:rPr lang="en-US" smtClean="0"/>
              <a:pPr/>
              <a:t>925</a:t>
            </a:fld>
            <a:endParaRPr lang="en-US" dirty="0"/>
          </a:p>
        </p:txBody>
      </p:sp>
    </p:spTree>
    <p:custDataLst>
      <p:tags r:id="rId1"/>
    </p:custDataLst>
    <p:extLst>
      <p:ext uri="{BB962C8B-B14F-4D97-AF65-F5344CB8AC3E}">
        <p14:creationId xmlns:p14="http://schemas.microsoft.com/office/powerpoint/2010/main" val="3988562084"/>
      </p:ext>
    </p:extLst>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Uncertainty of Prediction</a:t>
            </a:r>
          </a:p>
        </p:txBody>
      </p:sp>
      <p:sp>
        <p:nvSpPr>
          <p:cNvPr id="3" name="Content Placeholder 2"/>
          <p:cNvSpPr>
            <a:spLocks noGrp="1"/>
          </p:cNvSpPr>
          <p:nvPr>
            <p:ph idx="1"/>
          </p:nvPr>
        </p:nvSpPr>
        <p:spPr/>
        <p:txBody>
          <a:bodyPr>
            <a:normAutofit/>
          </a:bodyPr>
          <a:lstStyle/>
          <a:p>
            <a:r>
              <a:rPr lang="en-US" dirty="0"/>
              <a:t>We build the regression model using the sample data to describe as close as possible the true population relationship between dependent and independent variables.</a:t>
            </a:r>
          </a:p>
          <a:p>
            <a:endParaRPr lang="en-US" dirty="0"/>
          </a:p>
          <a:p>
            <a:r>
              <a:rPr lang="en-US" dirty="0"/>
              <a:t>Due to noise in the data, the prediction will probably differ from the true response value.</a:t>
            </a:r>
          </a:p>
          <a:p>
            <a:endParaRPr lang="en-US" dirty="0"/>
          </a:p>
          <a:p>
            <a:r>
              <a:rPr lang="en-US" dirty="0"/>
              <a:t>However, the true response value might fall in a range around the prediction with some certainty.</a:t>
            </a:r>
          </a:p>
          <a:p>
            <a:endParaRPr lang="en-US" dirty="0"/>
          </a:p>
          <a:p>
            <a:r>
              <a:rPr lang="en-US" dirty="0"/>
              <a:t>To measure the uncertainty of the prediction, we need confidence interval and prediction interval.</a:t>
            </a:r>
          </a:p>
        </p:txBody>
      </p:sp>
      <p:sp>
        <p:nvSpPr>
          <p:cNvPr id="9" name="Date Placeholder 8">
            <a:extLst>
              <a:ext uri="{FF2B5EF4-FFF2-40B4-BE49-F238E27FC236}">
                <a16:creationId xmlns:a16="http://schemas.microsoft.com/office/drawing/2014/main" id="{45F2EE1D-8819-4905-A209-D5A274FEF8C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21D43F0-AA4A-445F-8199-CF033770D97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80019DE-812A-41F8-AE15-001B8EAA28C5}"/>
              </a:ext>
            </a:extLst>
          </p:cNvPr>
          <p:cNvSpPr>
            <a:spLocks noGrp="1"/>
          </p:cNvSpPr>
          <p:nvPr>
            <p:ph type="sldNum" sz="quarter" idx="4"/>
          </p:nvPr>
        </p:nvSpPr>
        <p:spPr/>
        <p:txBody>
          <a:bodyPr/>
          <a:lstStyle/>
          <a:p>
            <a:fld id="{28B83BC3-069B-46AF-A4E6-C99928E1A4FA}" type="slidenum">
              <a:rPr lang="en-US" smtClean="0"/>
              <a:pPr/>
              <a:t>926</a:t>
            </a:fld>
            <a:endParaRPr lang="en-US" dirty="0"/>
          </a:p>
        </p:txBody>
      </p:sp>
    </p:spTree>
    <p:custDataLst>
      <p:tags r:id="rId1"/>
    </p:custDataLst>
    <p:extLst>
      <p:ext uri="{BB962C8B-B14F-4D97-AF65-F5344CB8AC3E}">
        <p14:creationId xmlns:p14="http://schemas.microsoft.com/office/powerpoint/2010/main" val="2964730216"/>
      </p:ext>
    </p:extLst>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Confidence Interval</a:t>
            </a:r>
          </a:p>
        </p:txBody>
      </p:sp>
      <p:sp>
        <p:nvSpPr>
          <p:cNvPr id="4" name="Content Placeholder 3"/>
          <p:cNvSpPr>
            <a:spLocks noGrp="1"/>
          </p:cNvSpPr>
          <p:nvPr>
            <p:ph idx="1"/>
          </p:nvPr>
        </p:nvSpPr>
        <p:spPr/>
        <p:txBody>
          <a:bodyPr>
            <a:normAutofit lnSpcReduction="10000"/>
          </a:bodyPr>
          <a:lstStyle/>
          <a:p>
            <a:r>
              <a:rPr lang="en-US" dirty="0"/>
              <a:t>The </a:t>
            </a:r>
            <a:r>
              <a:rPr lang="en-US" b="1" dirty="0"/>
              <a:t>confidence interval </a:t>
            </a:r>
            <a:r>
              <a:rPr lang="en-US" dirty="0"/>
              <a:t>of the prediction is a range in which the population mean of the dependent variable would fall with some certainty, given specified values of the independent variables.</a:t>
            </a:r>
          </a:p>
          <a:p>
            <a:r>
              <a:rPr lang="en-US" dirty="0"/>
              <a:t>The width of confidence interval is related to:</a:t>
            </a:r>
          </a:p>
          <a:p>
            <a:pPr lvl="1"/>
            <a:r>
              <a:rPr lang="en-US" dirty="0"/>
              <a:t>Sample size</a:t>
            </a:r>
          </a:p>
          <a:p>
            <a:pPr lvl="1"/>
            <a:r>
              <a:rPr lang="en-US" dirty="0"/>
              <a:t>Confidence level</a:t>
            </a:r>
          </a:p>
          <a:p>
            <a:pPr lvl="1"/>
            <a:r>
              <a:rPr lang="en-US" dirty="0"/>
              <a:t>Variation in the data.</a:t>
            </a:r>
          </a:p>
          <a:p>
            <a:r>
              <a:rPr lang="en-US" dirty="0"/>
              <a:t>We build the model based on a sample set {y</a:t>
            </a:r>
            <a:r>
              <a:rPr lang="en-US" baseline="-25000" dirty="0"/>
              <a:t>1</a:t>
            </a:r>
            <a:r>
              <a:rPr lang="en-US" dirty="0"/>
              <a:t>, y</a:t>
            </a:r>
            <a:r>
              <a:rPr lang="en-US" baseline="-25000" dirty="0"/>
              <a:t>2</a:t>
            </a:r>
            <a:r>
              <a:rPr lang="en-US" dirty="0"/>
              <a:t>,…, </a:t>
            </a:r>
            <a:r>
              <a:rPr lang="en-US" dirty="0" err="1"/>
              <a:t>y</a:t>
            </a:r>
            <a:r>
              <a:rPr lang="en-US" baseline="-25000" dirty="0" err="1"/>
              <a:t>n</a:t>
            </a:r>
            <a:r>
              <a:rPr lang="en-US" dirty="0"/>
              <a:t>}. The confidence interval is used to estimate the value of the population mean </a:t>
            </a:r>
            <a:r>
              <a:rPr lang="el-GR" dirty="0"/>
              <a:t>μ</a:t>
            </a:r>
            <a:r>
              <a:rPr lang="en-US" dirty="0"/>
              <a:t> of the underlying population.</a:t>
            </a:r>
          </a:p>
          <a:p>
            <a:r>
              <a:rPr lang="en-US" dirty="0"/>
              <a:t>The focus of the confidence interval are the unobservable population parameters.</a:t>
            </a:r>
          </a:p>
          <a:p>
            <a:r>
              <a:rPr lang="en-US" dirty="0"/>
              <a:t>The confidence interval accounts for the uncertainty in the estimates of regression parameters.</a:t>
            </a:r>
          </a:p>
          <a:p>
            <a:endParaRPr lang="en-US" dirty="0"/>
          </a:p>
        </p:txBody>
      </p:sp>
      <p:sp>
        <p:nvSpPr>
          <p:cNvPr id="9" name="Date Placeholder 8">
            <a:extLst>
              <a:ext uri="{FF2B5EF4-FFF2-40B4-BE49-F238E27FC236}">
                <a16:creationId xmlns:a16="http://schemas.microsoft.com/office/drawing/2014/main" id="{D6AE14BA-77DB-4AEE-8F53-D8C95DC1638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7004A36-CB5F-4246-A493-FDC06AAB376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33DF1C9-13E3-4EFE-8160-9143B8EA3F80}"/>
              </a:ext>
            </a:extLst>
          </p:cNvPr>
          <p:cNvSpPr>
            <a:spLocks noGrp="1"/>
          </p:cNvSpPr>
          <p:nvPr>
            <p:ph type="sldNum" sz="quarter" idx="4"/>
          </p:nvPr>
        </p:nvSpPr>
        <p:spPr/>
        <p:txBody>
          <a:bodyPr/>
          <a:lstStyle/>
          <a:p>
            <a:fld id="{28B83BC3-069B-46AF-A4E6-C99928E1A4FA}" type="slidenum">
              <a:rPr lang="en-US" smtClean="0"/>
              <a:pPr/>
              <a:t>927</a:t>
            </a:fld>
            <a:endParaRPr lang="en-US" dirty="0"/>
          </a:p>
        </p:txBody>
      </p:sp>
    </p:spTree>
    <p:custDataLst>
      <p:tags r:id="rId1"/>
    </p:custDataLst>
    <p:extLst>
      <p:ext uri="{BB962C8B-B14F-4D97-AF65-F5344CB8AC3E}">
        <p14:creationId xmlns:p14="http://schemas.microsoft.com/office/powerpoint/2010/main" val="3939177435"/>
      </p:ext>
    </p:extLst>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Prediction Interval</a:t>
            </a:r>
          </a:p>
        </p:txBody>
      </p:sp>
      <p:sp>
        <p:nvSpPr>
          <p:cNvPr id="4" name="Content Placeholder 3"/>
          <p:cNvSpPr>
            <a:spLocks noGrp="1"/>
          </p:cNvSpPr>
          <p:nvPr>
            <p:ph idx="1"/>
          </p:nvPr>
        </p:nvSpPr>
        <p:spPr/>
        <p:txBody>
          <a:bodyPr/>
          <a:lstStyle/>
          <a:p>
            <a:r>
              <a:rPr lang="en-US" dirty="0"/>
              <a:t>The prediction interval is a range in which future values of the dependent variable would fall with some certainty, given specified values of the independent variables.</a:t>
            </a:r>
          </a:p>
          <a:p>
            <a:endParaRPr lang="en-US" dirty="0"/>
          </a:p>
          <a:p>
            <a:r>
              <a:rPr lang="en-US" dirty="0"/>
              <a:t>We build the model based on a sample set {y1, y2,…, </a:t>
            </a:r>
            <a:r>
              <a:rPr lang="en-US" dirty="0" err="1"/>
              <a:t>yn</a:t>
            </a:r>
            <a:r>
              <a:rPr lang="en-US" dirty="0"/>
              <a:t>}. The prediction interval is used to estimate the value of future observation y</a:t>
            </a:r>
            <a:r>
              <a:rPr lang="en-US" baseline="-25000" dirty="0"/>
              <a:t>n+1</a:t>
            </a:r>
            <a:r>
              <a:rPr lang="en-US" dirty="0"/>
              <a:t>.</a:t>
            </a:r>
          </a:p>
          <a:p>
            <a:endParaRPr lang="en-US" dirty="0"/>
          </a:p>
          <a:p>
            <a:r>
              <a:rPr lang="en-US" dirty="0"/>
              <a:t>The focus of the prediction interval are the future observations.</a:t>
            </a:r>
          </a:p>
          <a:p>
            <a:endParaRPr lang="en-US" dirty="0"/>
          </a:p>
          <a:p>
            <a:r>
              <a:rPr lang="en-US" dirty="0"/>
              <a:t>Prediction interval is wider than confidence interval because it accounts for the uncertainty in the estimates of regression parameters and the uncertainty of the new measurement. </a:t>
            </a:r>
          </a:p>
          <a:p>
            <a:endParaRPr lang="en-US" dirty="0"/>
          </a:p>
        </p:txBody>
      </p:sp>
      <p:sp>
        <p:nvSpPr>
          <p:cNvPr id="9" name="Date Placeholder 8">
            <a:extLst>
              <a:ext uri="{FF2B5EF4-FFF2-40B4-BE49-F238E27FC236}">
                <a16:creationId xmlns:a16="http://schemas.microsoft.com/office/drawing/2014/main" id="{82FE2A16-246E-4B2D-9835-3201FE772A8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A01FEEF-6089-4CFE-8A16-6529058041A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400BC10-6834-4FF6-BECB-B94A850D5B66}"/>
              </a:ext>
            </a:extLst>
          </p:cNvPr>
          <p:cNvSpPr>
            <a:spLocks noGrp="1"/>
          </p:cNvSpPr>
          <p:nvPr>
            <p:ph type="sldNum" sz="quarter" idx="4"/>
          </p:nvPr>
        </p:nvSpPr>
        <p:spPr/>
        <p:txBody>
          <a:bodyPr/>
          <a:lstStyle/>
          <a:p>
            <a:fld id="{28B83BC3-069B-46AF-A4E6-C99928E1A4FA}" type="slidenum">
              <a:rPr lang="en-US" smtClean="0"/>
              <a:pPr/>
              <a:t>928</a:t>
            </a:fld>
            <a:endParaRPr lang="en-US" dirty="0"/>
          </a:p>
        </p:txBody>
      </p:sp>
    </p:spTree>
    <p:custDataLst>
      <p:tags r:id="rId1"/>
    </p:custDataLst>
    <p:extLst>
      <p:ext uri="{BB962C8B-B14F-4D97-AF65-F5344CB8AC3E}">
        <p14:creationId xmlns:p14="http://schemas.microsoft.com/office/powerpoint/2010/main" val="1816068283"/>
      </p:ext>
    </p:extLst>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Use Minitab to Obtain Prediction &amp; Confidence Interval </a:t>
            </a:r>
          </a:p>
        </p:txBody>
      </p:sp>
      <p:sp>
        <p:nvSpPr>
          <p:cNvPr id="4" name="Content Placeholder 3"/>
          <p:cNvSpPr>
            <a:spLocks noGrp="1"/>
          </p:cNvSpPr>
          <p:nvPr>
            <p:ph idx="1"/>
          </p:nvPr>
        </p:nvSpPr>
        <p:spPr/>
        <p:txBody>
          <a:bodyPr/>
          <a:lstStyle/>
          <a:p>
            <a:pPr indent="-342900">
              <a:lnSpc>
                <a:spcPct val="107000"/>
              </a:lnSpc>
              <a:spcBef>
                <a:spcPts val="0"/>
              </a:spcBef>
              <a:spcAft>
                <a:spcPts val="800"/>
              </a:spcAft>
            </a:pPr>
            <a:r>
              <a:rPr lang="en-US" dirty="0">
                <a:ea typeface="Calibri" panose="020F0502020204030204" pitchFamily="34" charset="0"/>
                <a:cs typeface="Times New Roman" panose="02020603050405020304" pitchFamily="18" charset="0"/>
              </a:rPr>
              <a:t>Steps in Minitab to obtain prediction, confidence interval and prediction interval after running Regression tests. </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Stat → Regression → Predict</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Choose “FINAL” as Response</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Select “Enter columns of values” from second dropdown menu</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on “Exam 2” for the first column and “Exam 3” for the second column</a:t>
            </a:r>
          </a:p>
          <a:p>
            <a:pPr marL="1120140" lvl="2" indent="-457200">
              <a:lnSpc>
                <a:spcPct val="107000"/>
              </a:lnSpc>
              <a:buFont typeface="+mj-lt"/>
              <a:buAutoNum type="arabicPeriod"/>
            </a:pPr>
            <a:r>
              <a:rPr lang="en-US" dirty="0">
                <a:ea typeface="Calibri" panose="020F0502020204030204" pitchFamily="34" charset="0"/>
                <a:cs typeface="Times New Roman" panose="02020603050405020304" pitchFamily="18" charset="0"/>
              </a:rPr>
              <a:t>Click “OK” </a:t>
            </a:r>
          </a:p>
          <a:p>
            <a:pPr marL="1120140" lvl="2" indent="-457200">
              <a:lnSpc>
                <a:spcPct val="107000"/>
              </a:lnSpc>
              <a:spcAft>
                <a:spcPts val="800"/>
              </a:spcAft>
              <a:buFont typeface="+mj-lt"/>
              <a:buAutoNum type="arabicPeriod"/>
            </a:pPr>
            <a:r>
              <a:rPr lang="en-US" dirty="0">
                <a:ea typeface="Calibri" panose="020F0502020204030204" pitchFamily="34" charset="0"/>
                <a:cs typeface="Times New Roman" panose="02020603050405020304" pitchFamily="18" charset="0"/>
              </a:rPr>
              <a:t>The fitted response (PFIT), the confidence interval (CLIM), and the prediction interval (PLIM) are automatically added to your data table.</a:t>
            </a:r>
          </a:p>
          <a:p>
            <a:endParaRPr lang="en-US" dirty="0"/>
          </a:p>
        </p:txBody>
      </p:sp>
      <p:sp>
        <p:nvSpPr>
          <p:cNvPr id="9" name="Date Placeholder 8">
            <a:extLst>
              <a:ext uri="{FF2B5EF4-FFF2-40B4-BE49-F238E27FC236}">
                <a16:creationId xmlns:a16="http://schemas.microsoft.com/office/drawing/2014/main" id="{FEC3896F-36A2-4133-9B25-DE69B3E0E16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9C4ADAF-044C-46A8-99BE-9AC4F075F7C4}"/>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89B33FD-1402-45FE-A718-08C32E4A880B}"/>
              </a:ext>
            </a:extLst>
          </p:cNvPr>
          <p:cNvSpPr>
            <a:spLocks noGrp="1"/>
          </p:cNvSpPr>
          <p:nvPr>
            <p:ph type="sldNum" sz="quarter" idx="4"/>
          </p:nvPr>
        </p:nvSpPr>
        <p:spPr/>
        <p:txBody>
          <a:bodyPr/>
          <a:lstStyle/>
          <a:p>
            <a:fld id="{28B83BC3-069B-46AF-A4E6-C99928E1A4FA}" type="slidenum">
              <a:rPr lang="en-US" smtClean="0"/>
              <a:pPr/>
              <a:t>929</a:t>
            </a:fld>
            <a:endParaRPr lang="en-US" dirty="0"/>
          </a:p>
        </p:txBody>
      </p:sp>
    </p:spTree>
    <p:custDataLst>
      <p:tags r:id="rId1"/>
    </p:custDataLst>
    <p:extLst>
      <p:ext uri="{BB962C8B-B14F-4D97-AF65-F5344CB8AC3E}">
        <p14:creationId xmlns:p14="http://schemas.microsoft.com/office/powerpoint/2010/main" val="9182613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is </a:t>
            </a:r>
            <a:r>
              <a:rPr lang="en-US" dirty="0" err="1"/>
              <a:t>QFD</a:t>
            </a:r>
            <a:r>
              <a:rPr lang="en-US" dirty="0"/>
              <a:t>?</a:t>
            </a:r>
          </a:p>
        </p:txBody>
      </p:sp>
      <p:sp>
        <p:nvSpPr>
          <p:cNvPr id="6147" name="Content Placeholder 2"/>
          <p:cNvSpPr>
            <a:spLocks noGrp="1"/>
          </p:cNvSpPr>
          <p:nvPr>
            <p:ph idx="1"/>
          </p:nvPr>
        </p:nvSpPr>
        <p:spPr/>
        <p:txBody>
          <a:bodyPr/>
          <a:lstStyle/>
          <a:p>
            <a:r>
              <a:rPr lang="en-IN" b="1" dirty="0"/>
              <a:t>Quality Function Deployment (</a:t>
            </a:r>
            <a:r>
              <a:rPr lang="en-IN" b="1" dirty="0" err="1"/>
              <a:t>QFD</a:t>
            </a:r>
            <a:r>
              <a:rPr lang="en-IN" b="1" dirty="0"/>
              <a:t>) </a:t>
            </a:r>
            <a:r>
              <a:rPr lang="en-IN" dirty="0"/>
              <a:t>is a construction methodology and quantification tool used to identify and measure customer’s requirements and transform them into meaningful and measureable parameters.</a:t>
            </a:r>
          </a:p>
          <a:p>
            <a:pPr marL="114300" indent="0">
              <a:buNone/>
            </a:pPr>
            <a:endParaRPr lang="en-IN" dirty="0"/>
          </a:p>
          <a:p>
            <a:r>
              <a:rPr lang="en-US" dirty="0"/>
              <a:t>QFD helps to prioritize actions to advance process or product to meet customer’s anticipations.</a:t>
            </a:r>
          </a:p>
          <a:p>
            <a:pPr marL="114300" indent="0">
              <a:buNone/>
            </a:pPr>
            <a:endParaRPr lang="en-US" dirty="0"/>
          </a:p>
          <a:p>
            <a:r>
              <a:rPr lang="en-US" dirty="0"/>
              <a:t>QFD is an excellent tool for contact between cross-functional groups.</a:t>
            </a:r>
          </a:p>
        </p:txBody>
      </p:sp>
      <p:sp>
        <p:nvSpPr>
          <p:cNvPr id="5" name="Date Placeholder 4">
            <a:extLst>
              <a:ext uri="{FF2B5EF4-FFF2-40B4-BE49-F238E27FC236}">
                <a16:creationId xmlns:a16="http://schemas.microsoft.com/office/drawing/2014/main" id="{FDECA890-E9F6-480B-B4FF-764A042B919F}"/>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4DDFD67-524F-401F-84F1-7A088AA7A5E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562DCC2-F758-4A22-BFFF-546DA95DF4C7}"/>
              </a:ext>
            </a:extLst>
          </p:cNvPr>
          <p:cNvSpPr>
            <a:spLocks noGrp="1"/>
          </p:cNvSpPr>
          <p:nvPr>
            <p:ph type="sldNum" sz="quarter" idx="4"/>
          </p:nvPr>
        </p:nvSpPr>
        <p:spPr/>
        <p:txBody>
          <a:bodyPr/>
          <a:lstStyle/>
          <a:p>
            <a:fld id="{28B83BC3-069B-46AF-A4E6-C99928E1A4FA}" type="slidenum">
              <a:rPr lang="en-US" smtClean="0"/>
              <a:pPr/>
              <a:t>93</a:t>
            </a:fld>
            <a:endParaRPr lang="en-US" dirty="0"/>
          </a:p>
        </p:txBody>
      </p:sp>
    </p:spTree>
    <p:custDataLst>
      <p:tags r:id="rId1"/>
    </p:custDataLst>
    <p:extLst>
      <p:ext uri="{BB962C8B-B14F-4D97-AF65-F5344CB8AC3E}">
        <p14:creationId xmlns:p14="http://schemas.microsoft.com/office/powerpoint/2010/main" val="2273411063"/>
      </p:ext>
    </p:extLst>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162"/>
            <a:ext cx="10591800" cy="960438"/>
          </a:xfrm>
        </p:spPr>
        <p:txBody>
          <a:bodyPr/>
          <a:lstStyle/>
          <a:p>
            <a:r>
              <a:rPr lang="en-US" dirty="0"/>
              <a:t>Use Minitab to Obtain Prediction &amp; Confidence Interval</a:t>
            </a:r>
          </a:p>
        </p:txBody>
      </p:sp>
      <p:pic>
        <p:nvPicPr>
          <p:cNvPr id="4" name="Picture 3"/>
          <p:cNvPicPr>
            <a:picLocks noChangeAspect="1"/>
          </p:cNvPicPr>
          <p:nvPr/>
        </p:nvPicPr>
        <p:blipFill>
          <a:blip r:embed="rId4"/>
          <a:stretch>
            <a:fillRect/>
          </a:stretch>
        </p:blipFill>
        <p:spPr>
          <a:xfrm>
            <a:off x="171756" y="2133599"/>
            <a:ext cx="5442688" cy="3164166"/>
          </a:xfrm>
          <a:prstGeom prst="rect">
            <a:avLst/>
          </a:prstGeom>
        </p:spPr>
      </p:pic>
      <p:pic>
        <p:nvPicPr>
          <p:cNvPr id="26" name="Prediction_Interval_0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2245" y="2294135"/>
            <a:ext cx="5383120" cy="2843095"/>
          </a:xfrm>
          <a:prstGeom prst="rect">
            <a:avLst/>
          </a:prstGeom>
          <a:ln>
            <a:solidFill>
              <a:schemeClr val="bg1">
                <a:lumMod val="75000"/>
              </a:schemeClr>
            </a:solidFill>
          </a:ln>
        </p:spPr>
      </p:pic>
      <p:sp>
        <p:nvSpPr>
          <p:cNvPr id="27" name="Right Arrow 21"/>
          <p:cNvSpPr/>
          <p:nvPr/>
        </p:nvSpPr>
        <p:spPr>
          <a:xfrm>
            <a:off x="5344962" y="356328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C2EFB6AB-752A-4E42-86A7-1DF780B848E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6032D5B-98F2-4D81-90AF-45B1F8591D2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49A6A844-6E11-41EC-A691-9A3E0770BCB7}"/>
              </a:ext>
            </a:extLst>
          </p:cNvPr>
          <p:cNvSpPr>
            <a:spLocks noGrp="1"/>
          </p:cNvSpPr>
          <p:nvPr>
            <p:ph type="sldNum" sz="quarter" idx="4"/>
          </p:nvPr>
        </p:nvSpPr>
        <p:spPr/>
        <p:txBody>
          <a:bodyPr/>
          <a:lstStyle/>
          <a:p>
            <a:fld id="{28B83BC3-069B-46AF-A4E6-C99928E1A4FA}" type="slidenum">
              <a:rPr lang="en-US" smtClean="0"/>
              <a:pPr/>
              <a:t>930</a:t>
            </a:fld>
            <a:endParaRPr lang="en-US" dirty="0"/>
          </a:p>
        </p:txBody>
      </p:sp>
    </p:spTree>
    <p:custDataLst>
      <p:tags r:id="rId1"/>
    </p:custDataLst>
    <p:extLst>
      <p:ext uri="{BB962C8B-B14F-4D97-AF65-F5344CB8AC3E}">
        <p14:creationId xmlns:p14="http://schemas.microsoft.com/office/powerpoint/2010/main" val="3807066983"/>
      </p:ext>
    </p:extLst>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276600"/>
            <a:ext cx="10058400" cy="1069975"/>
          </a:xfrm>
        </p:spPr>
        <p:txBody>
          <a:bodyPr/>
          <a:lstStyle/>
          <a:p>
            <a:r>
              <a:rPr lang="en-US" dirty="0"/>
              <a:t>4.2.4 Residuals Analysis</a:t>
            </a:r>
          </a:p>
        </p:txBody>
      </p:sp>
      <p:sp>
        <p:nvSpPr>
          <p:cNvPr id="8" name="Date Placeholder 7">
            <a:extLst>
              <a:ext uri="{FF2B5EF4-FFF2-40B4-BE49-F238E27FC236}">
                <a16:creationId xmlns:a16="http://schemas.microsoft.com/office/drawing/2014/main" id="{B25A6472-B70D-4835-AE17-8F7134E5A59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C63F6B6-3D56-4D5F-895D-C9E63A24DDC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3C003E30-377C-4E6F-9C1D-B374619D5AB0}"/>
              </a:ext>
            </a:extLst>
          </p:cNvPr>
          <p:cNvSpPr>
            <a:spLocks noGrp="1"/>
          </p:cNvSpPr>
          <p:nvPr>
            <p:ph type="sldNum" sz="quarter" idx="4"/>
          </p:nvPr>
        </p:nvSpPr>
        <p:spPr/>
        <p:txBody>
          <a:bodyPr/>
          <a:lstStyle/>
          <a:p>
            <a:fld id="{28B83BC3-069B-46AF-A4E6-C99928E1A4FA}" type="slidenum">
              <a:rPr lang="en-US" smtClean="0"/>
              <a:pPr/>
              <a:t>931</a:t>
            </a:fld>
            <a:endParaRPr lang="en-US" dirty="0"/>
          </a:p>
        </p:txBody>
      </p:sp>
    </p:spTree>
    <p:custDataLst>
      <p:tags r:id="rId1"/>
    </p:custDataLst>
    <p:extLst>
      <p:ext uri="{BB962C8B-B14F-4D97-AF65-F5344CB8AC3E}">
        <p14:creationId xmlns:p14="http://schemas.microsoft.com/office/powerpoint/2010/main" val="3276399488"/>
      </p:ext>
    </p:extLst>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2438401"/>
            <a:ext cx="5715000" cy="3864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Remember what Residuals Are?</a:t>
            </a:r>
          </a:p>
        </p:txBody>
      </p:sp>
      <p:sp>
        <p:nvSpPr>
          <p:cNvPr id="3" name="Content Placeholder 2"/>
          <p:cNvSpPr>
            <a:spLocks noGrp="1"/>
          </p:cNvSpPr>
          <p:nvPr>
            <p:ph idx="1"/>
          </p:nvPr>
        </p:nvSpPr>
        <p:spPr/>
        <p:txBody>
          <a:bodyPr/>
          <a:lstStyle/>
          <a:p>
            <a:r>
              <a:rPr lang="en-US" b="1" dirty="0"/>
              <a:t>Residuals</a:t>
            </a:r>
            <a:r>
              <a:rPr lang="en-US" dirty="0"/>
              <a:t> are the vertical difference between actual values and the predicted values or the “fitted line” created by the regression model.</a:t>
            </a:r>
          </a:p>
          <a:p>
            <a:endParaRPr lang="en-US" dirty="0"/>
          </a:p>
        </p:txBody>
      </p:sp>
      <p:sp>
        <p:nvSpPr>
          <p:cNvPr id="8" name="Rectangle 7"/>
          <p:cNvSpPr/>
          <p:nvPr/>
        </p:nvSpPr>
        <p:spPr>
          <a:xfrm>
            <a:off x="3693721" y="2745339"/>
            <a:ext cx="1835711" cy="8679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p:cNvCxnSpPr>
            <a:stCxn id="12" idx="1"/>
          </p:cNvCxnSpPr>
          <p:nvPr/>
        </p:nvCxnSpPr>
        <p:spPr>
          <a:xfrm flipH="1" flipV="1">
            <a:off x="7181566" y="3823608"/>
            <a:ext cx="1048034" cy="1489"/>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8229600" y="3671208"/>
            <a:ext cx="1524000" cy="307777"/>
          </a:xfrm>
          <a:prstGeom prst="rect">
            <a:avLst/>
          </a:prstGeom>
          <a:noFill/>
        </p:spPr>
        <p:txBody>
          <a:bodyPr wrap="square" rtlCol="0">
            <a:spAutoFit/>
          </a:bodyPr>
          <a:lstStyle/>
          <a:p>
            <a:pPr algn="ctr"/>
            <a:r>
              <a:rPr lang="en-US" sz="1400" dirty="0"/>
              <a:t>Vertical Distance</a:t>
            </a:r>
          </a:p>
        </p:txBody>
      </p:sp>
      <p:cxnSp>
        <p:nvCxnSpPr>
          <p:cNvPr id="13" name="Straight Arrow Connector 12"/>
          <p:cNvCxnSpPr/>
          <p:nvPr/>
        </p:nvCxnSpPr>
        <p:spPr>
          <a:xfrm flipH="1">
            <a:off x="7181566" y="4370615"/>
            <a:ext cx="1048034" cy="4015"/>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229600" y="4191001"/>
            <a:ext cx="1524000" cy="307777"/>
          </a:xfrm>
          <a:prstGeom prst="rect">
            <a:avLst/>
          </a:prstGeom>
          <a:noFill/>
        </p:spPr>
        <p:txBody>
          <a:bodyPr wrap="square" rtlCol="0">
            <a:spAutoFit/>
          </a:bodyPr>
          <a:lstStyle/>
          <a:p>
            <a:r>
              <a:rPr lang="en-US" sz="1400" dirty="0"/>
              <a:t> Actual Point</a:t>
            </a:r>
          </a:p>
        </p:txBody>
      </p:sp>
      <p:sp>
        <p:nvSpPr>
          <p:cNvPr id="20" name="TextBox 19"/>
          <p:cNvSpPr txBox="1"/>
          <p:nvPr/>
        </p:nvSpPr>
        <p:spPr>
          <a:xfrm>
            <a:off x="8229600" y="3124201"/>
            <a:ext cx="1524000" cy="307777"/>
          </a:xfrm>
          <a:prstGeom prst="rect">
            <a:avLst/>
          </a:prstGeom>
          <a:noFill/>
        </p:spPr>
        <p:txBody>
          <a:bodyPr wrap="square" rtlCol="0">
            <a:spAutoFit/>
          </a:bodyPr>
          <a:lstStyle/>
          <a:p>
            <a:r>
              <a:rPr lang="en-US" sz="1400" dirty="0"/>
              <a:t> Predicted Value</a:t>
            </a:r>
          </a:p>
        </p:txBody>
      </p:sp>
      <p:cxnSp>
        <p:nvCxnSpPr>
          <p:cNvPr id="21" name="Straight Arrow Connector 20"/>
          <p:cNvCxnSpPr/>
          <p:nvPr/>
        </p:nvCxnSpPr>
        <p:spPr>
          <a:xfrm flipH="1">
            <a:off x="7181566" y="3279577"/>
            <a:ext cx="1124234" cy="0"/>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1" name="Date Placeholder 10">
            <a:extLst>
              <a:ext uri="{FF2B5EF4-FFF2-40B4-BE49-F238E27FC236}">
                <a16:creationId xmlns:a16="http://schemas.microsoft.com/office/drawing/2014/main" id="{780067C0-66B2-4803-BE58-A8EB37A35475}"/>
              </a:ext>
            </a:extLst>
          </p:cNvPr>
          <p:cNvSpPr>
            <a:spLocks noGrp="1"/>
          </p:cNvSpPr>
          <p:nvPr>
            <p:ph type="dt" sz="half" idx="2"/>
          </p:nvPr>
        </p:nvSpPr>
        <p:spPr/>
        <p:txBody>
          <a:bodyPr/>
          <a:lstStyle/>
          <a:p>
            <a:r>
              <a:rPr lang="en-US"/>
              <a:t>Lean Six Sigma Training - MTB</a:t>
            </a:r>
            <a:endParaRPr lang="en-US" sz="1600" dirty="0"/>
          </a:p>
        </p:txBody>
      </p:sp>
      <p:sp>
        <p:nvSpPr>
          <p:cNvPr id="15" name="Footer Placeholder 14">
            <a:extLst>
              <a:ext uri="{FF2B5EF4-FFF2-40B4-BE49-F238E27FC236}">
                <a16:creationId xmlns:a16="http://schemas.microsoft.com/office/drawing/2014/main" id="{65D84027-3CDD-4887-860B-BF6856E906F2}"/>
              </a:ext>
            </a:extLst>
          </p:cNvPr>
          <p:cNvSpPr>
            <a:spLocks noGrp="1"/>
          </p:cNvSpPr>
          <p:nvPr>
            <p:ph type="ftr" sz="quarter" idx="3"/>
          </p:nvPr>
        </p:nvSpPr>
        <p:spPr/>
        <p:txBody>
          <a:bodyPr/>
          <a:lstStyle/>
          <a:p>
            <a:r>
              <a:rPr lang="en-US"/>
              <a:t>© Grand Valley State University</a:t>
            </a:r>
            <a:endParaRPr lang="en-US" sz="1600" dirty="0"/>
          </a:p>
        </p:txBody>
      </p:sp>
      <p:sp>
        <p:nvSpPr>
          <p:cNvPr id="16" name="Slide Number Placeholder 15">
            <a:extLst>
              <a:ext uri="{FF2B5EF4-FFF2-40B4-BE49-F238E27FC236}">
                <a16:creationId xmlns:a16="http://schemas.microsoft.com/office/drawing/2014/main" id="{74EE0309-FDB2-4E6C-8BCE-5D89BC074C0B}"/>
              </a:ext>
            </a:extLst>
          </p:cNvPr>
          <p:cNvSpPr>
            <a:spLocks noGrp="1"/>
          </p:cNvSpPr>
          <p:nvPr>
            <p:ph type="sldNum" sz="quarter" idx="4"/>
          </p:nvPr>
        </p:nvSpPr>
        <p:spPr/>
        <p:txBody>
          <a:bodyPr/>
          <a:lstStyle/>
          <a:p>
            <a:fld id="{28B83BC3-069B-46AF-A4E6-C99928E1A4FA}" type="slidenum">
              <a:rPr lang="en-US" smtClean="0"/>
              <a:pPr/>
              <a:t>932</a:t>
            </a:fld>
            <a:endParaRPr lang="en-US" dirty="0"/>
          </a:p>
        </p:txBody>
      </p:sp>
    </p:spTree>
    <p:custDataLst>
      <p:tags r:id="rId1"/>
    </p:custDataLst>
    <p:extLst>
      <p:ext uri="{BB962C8B-B14F-4D97-AF65-F5344CB8AC3E}">
        <p14:creationId xmlns:p14="http://schemas.microsoft.com/office/powerpoint/2010/main" val="103152279"/>
      </p:ext>
    </p:extLst>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Perform Residuals Analysis?</a:t>
            </a:r>
          </a:p>
        </p:txBody>
      </p:sp>
      <p:sp>
        <p:nvSpPr>
          <p:cNvPr id="3" name="Content Placeholder 2"/>
          <p:cNvSpPr>
            <a:spLocks noGrp="1"/>
          </p:cNvSpPr>
          <p:nvPr>
            <p:ph idx="1"/>
          </p:nvPr>
        </p:nvSpPr>
        <p:spPr/>
        <p:txBody>
          <a:bodyPr>
            <a:noAutofit/>
          </a:bodyPr>
          <a:lstStyle/>
          <a:p>
            <a:r>
              <a:rPr lang="en-US" dirty="0"/>
              <a:t>The </a:t>
            </a:r>
            <a:r>
              <a:rPr lang="en-US" i="1" dirty="0"/>
              <a:t>regression equation </a:t>
            </a:r>
            <a:r>
              <a:rPr lang="en-US" dirty="0"/>
              <a:t>generated based on the sample data can make accurate statistical inference only if certain assumptions are met. Residuals analysis can help to validate these assumptions. The following assumptions must be met to ensure the reliability of the linear regression model:</a:t>
            </a:r>
          </a:p>
          <a:p>
            <a:pPr lvl="1"/>
            <a:r>
              <a:rPr lang="en-US" dirty="0"/>
              <a:t>The errors are normally distributed with mean equal to zero.</a:t>
            </a:r>
          </a:p>
          <a:p>
            <a:pPr lvl="1"/>
            <a:r>
              <a:rPr lang="en-US" dirty="0"/>
              <a:t>The errors are independent.</a:t>
            </a:r>
          </a:p>
          <a:p>
            <a:pPr lvl="1"/>
            <a:r>
              <a:rPr lang="en-US" dirty="0"/>
              <a:t>The errors have a constant variance.</a:t>
            </a:r>
          </a:p>
          <a:p>
            <a:pPr lvl="1"/>
            <a:r>
              <a:rPr lang="en-US" dirty="0"/>
              <a:t>The underlying population relationship is linear.</a:t>
            </a:r>
          </a:p>
          <a:p>
            <a:endParaRPr lang="en-US" dirty="0"/>
          </a:p>
          <a:p>
            <a:r>
              <a:rPr lang="en-US" dirty="0"/>
              <a:t>If the residuals performance does not meet the requirement, we will need to rebuild the model by replacing the predictors with new ones, adding new predictors, building non-linear models, and so on.</a:t>
            </a:r>
          </a:p>
        </p:txBody>
      </p:sp>
      <p:sp>
        <p:nvSpPr>
          <p:cNvPr id="9" name="Date Placeholder 8">
            <a:extLst>
              <a:ext uri="{FF2B5EF4-FFF2-40B4-BE49-F238E27FC236}">
                <a16:creationId xmlns:a16="http://schemas.microsoft.com/office/drawing/2014/main" id="{D2F7C6D4-3613-4CAD-94E9-CB36B71EBA0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0CA06D2-83C7-4328-9434-5B5044D0507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3533F618-0D47-4DD6-B6E6-D824ED83770B}"/>
              </a:ext>
            </a:extLst>
          </p:cNvPr>
          <p:cNvSpPr>
            <a:spLocks noGrp="1"/>
          </p:cNvSpPr>
          <p:nvPr>
            <p:ph type="sldNum" sz="quarter" idx="4"/>
          </p:nvPr>
        </p:nvSpPr>
        <p:spPr/>
        <p:txBody>
          <a:bodyPr/>
          <a:lstStyle/>
          <a:p>
            <a:fld id="{28B83BC3-069B-46AF-A4E6-C99928E1A4FA}" type="slidenum">
              <a:rPr lang="en-US" smtClean="0"/>
              <a:pPr/>
              <a:t>933</a:t>
            </a:fld>
            <a:endParaRPr lang="en-US" dirty="0"/>
          </a:p>
        </p:txBody>
      </p:sp>
    </p:spTree>
    <p:custDataLst>
      <p:tags r:id="rId1"/>
    </p:custDataLst>
    <p:extLst>
      <p:ext uri="{BB962C8B-B14F-4D97-AF65-F5344CB8AC3E}">
        <p14:creationId xmlns:p14="http://schemas.microsoft.com/office/powerpoint/2010/main" val="2035968576"/>
      </p:ext>
    </p:extLst>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1: Check whether residuals are normally distributed around the mean of zero.</a:t>
            </a:r>
          </a:p>
          <a:p>
            <a:pPr marL="1234440" lvl="2" indent="-457200">
              <a:buFont typeface="+mj-lt"/>
              <a:buAutoNum type="arabicParenR"/>
            </a:pPr>
            <a:r>
              <a:rPr lang="en-US" dirty="0"/>
              <a:t>Click Stat → Basic Statistics → Graphical Summary.</a:t>
            </a:r>
          </a:p>
          <a:p>
            <a:pPr marL="1234440" lvl="2" indent="-457200">
              <a:buFont typeface="+mj-lt"/>
              <a:buAutoNum type="arabicParenR"/>
            </a:pPr>
            <a:r>
              <a:rPr lang="en-US" dirty="0"/>
              <a:t>A new window named “Graphical Summary” pops up.</a:t>
            </a:r>
          </a:p>
          <a:p>
            <a:pPr marL="1234440" lvl="2" indent="-457200">
              <a:buFont typeface="+mj-lt"/>
              <a:buAutoNum type="arabicParenR"/>
            </a:pPr>
            <a:r>
              <a:rPr lang="en-US" dirty="0"/>
              <a:t>Select “RESI_1” as the “Variables.” </a:t>
            </a:r>
            <a:r>
              <a:rPr lang="en-US" sz="1400" i="1" dirty="0"/>
              <a:t>We are selecting RESI_1 because we ran our regression two times, the first with all Exams which gave us our first set of residuals (RESI), the second model we ran without Exam1 and then we got residuals added to our data table and that column was automatically labeled RESI_1.</a:t>
            </a:r>
            <a:endParaRPr lang="en-US" dirty="0"/>
          </a:p>
          <a:p>
            <a:pPr marL="1234440" lvl="2" indent="-457200">
              <a:buFont typeface="+mj-lt"/>
              <a:buAutoNum type="arabicParenR"/>
            </a:pPr>
            <a:r>
              <a:rPr lang="en-US" dirty="0"/>
              <a:t>Click “OK.”</a:t>
            </a:r>
          </a:p>
          <a:p>
            <a:pPr marL="1234440" lvl="2" indent="-457200">
              <a:buFont typeface="+mj-lt"/>
              <a:buAutoNum type="arabicParenR"/>
            </a:pPr>
            <a:r>
              <a:rPr lang="en-US" dirty="0"/>
              <a:t>The histogram and analysis results are shown automatically in the new window.</a:t>
            </a:r>
          </a:p>
          <a:p>
            <a:pPr marL="411480" lvl="1" indent="0">
              <a:buNone/>
            </a:pPr>
            <a:endParaRPr lang="en-US" dirty="0"/>
          </a:p>
          <a:p>
            <a:pPr lvl="1"/>
            <a:endParaRPr lang="en-US" dirty="0"/>
          </a:p>
          <a:p>
            <a:pPr lvl="1"/>
            <a:endParaRPr lang="en-US" dirty="0"/>
          </a:p>
          <a:p>
            <a:pPr lvl="1">
              <a:buNone/>
            </a:pPr>
            <a:endParaRPr lang="en-US" dirty="0"/>
          </a:p>
          <a:p>
            <a:endParaRPr lang="en-US" dirty="0"/>
          </a:p>
          <a:p>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7DA55DED-A546-446B-9EDC-6D7E7B2B06C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7237A23-50DB-47F5-AA69-C35A0372375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DB49267-A416-4224-8B61-4688C9EB3945}"/>
              </a:ext>
            </a:extLst>
          </p:cNvPr>
          <p:cNvSpPr>
            <a:spLocks noGrp="1"/>
          </p:cNvSpPr>
          <p:nvPr>
            <p:ph type="sldNum" sz="quarter" idx="4"/>
          </p:nvPr>
        </p:nvSpPr>
        <p:spPr/>
        <p:txBody>
          <a:bodyPr/>
          <a:lstStyle/>
          <a:p>
            <a:fld id="{28B83BC3-069B-46AF-A4E6-C99928E1A4FA}" type="slidenum">
              <a:rPr lang="en-US" smtClean="0"/>
              <a:pPr/>
              <a:t>934</a:t>
            </a:fld>
            <a:endParaRPr lang="en-US" dirty="0"/>
          </a:p>
        </p:txBody>
      </p:sp>
    </p:spTree>
    <p:custDataLst>
      <p:tags r:id="rId1"/>
    </p:custDataLst>
    <p:extLst>
      <p:ext uri="{BB962C8B-B14F-4D97-AF65-F5344CB8AC3E}">
        <p14:creationId xmlns:p14="http://schemas.microsoft.com/office/powerpoint/2010/main" val="3000135495"/>
      </p:ext>
    </p:extLst>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4" name="ResidualAnalysis_2.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0700" y="1160339"/>
            <a:ext cx="5257800" cy="5430961"/>
          </a:xfrm>
          <a:prstGeom prst="rect">
            <a:avLst/>
          </a:prstGeom>
        </p:spPr>
      </p:pic>
      <p:sp>
        <p:nvSpPr>
          <p:cNvPr id="8" name="Date Placeholder 7">
            <a:extLst>
              <a:ext uri="{FF2B5EF4-FFF2-40B4-BE49-F238E27FC236}">
                <a16:creationId xmlns:a16="http://schemas.microsoft.com/office/drawing/2014/main" id="{36164AE9-F9D0-4265-A8C5-44839E369988}"/>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146EB23-1DE5-41D1-AEA0-496736F7206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24108FC-C0E4-449F-976E-237D938510F5}"/>
              </a:ext>
            </a:extLst>
          </p:cNvPr>
          <p:cNvSpPr>
            <a:spLocks noGrp="1"/>
          </p:cNvSpPr>
          <p:nvPr>
            <p:ph type="sldNum" sz="quarter" idx="4"/>
          </p:nvPr>
        </p:nvSpPr>
        <p:spPr/>
        <p:txBody>
          <a:bodyPr/>
          <a:lstStyle/>
          <a:p>
            <a:fld id="{28B83BC3-069B-46AF-A4E6-C99928E1A4FA}" type="slidenum">
              <a:rPr lang="en-US" smtClean="0"/>
              <a:pPr/>
              <a:t>935</a:t>
            </a:fld>
            <a:endParaRPr lang="en-US" dirty="0"/>
          </a:p>
        </p:txBody>
      </p:sp>
    </p:spTree>
    <p:custDataLst>
      <p:tags r:id="rId1"/>
    </p:custDataLst>
    <p:extLst>
      <p:ext uri="{BB962C8B-B14F-4D97-AF65-F5344CB8AC3E}">
        <p14:creationId xmlns:p14="http://schemas.microsoft.com/office/powerpoint/2010/main" val="1741604630"/>
      </p:ext>
    </p:extLst>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5029200" cy="5486400"/>
          </a:xfrm>
        </p:spPr>
        <p:txBody>
          <a:bodyPr>
            <a:normAutofit lnSpcReduction="10000"/>
          </a:bodyPr>
          <a:lstStyle/>
          <a:p>
            <a:r>
              <a:rPr lang="en-US" dirty="0"/>
              <a:t>The mean of residuals is -0.0000.</a:t>
            </a:r>
          </a:p>
          <a:p>
            <a:endParaRPr lang="en-US" dirty="0"/>
          </a:p>
          <a:p>
            <a:r>
              <a:rPr lang="en-US" dirty="0"/>
              <a:t>The Anderson-Darling test is used to test the normality. Since the p-value (0.196) is greater than the alpha level (0.05), we fail to reject the null hypothesis; the residuals are normally distributed.</a:t>
            </a:r>
          </a:p>
          <a:p>
            <a:pPr lvl="1"/>
            <a:endParaRPr lang="en-US" dirty="0"/>
          </a:p>
          <a:p>
            <a:pPr lvl="1"/>
            <a:r>
              <a:rPr lang="en-US" dirty="0"/>
              <a:t>H</a:t>
            </a:r>
            <a:r>
              <a:rPr lang="en-US" baseline="-25000" dirty="0"/>
              <a:t>0</a:t>
            </a:r>
            <a:r>
              <a:rPr lang="en-US" dirty="0"/>
              <a:t>: The residuals are normally distributed.</a:t>
            </a:r>
          </a:p>
          <a:p>
            <a:pPr lvl="1"/>
            <a:r>
              <a:rPr lang="en-US" dirty="0"/>
              <a:t>H</a:t>
            </a:r>
            <a:r>
              <a:rPr lang="en-US" baseline="-25000" dirty="0"/>
              <a:t>1</a:t>
            </a:r>
            <a:r>
              <a:rPr lang="en-US" dirty="0"/>
              <a:t>: The residuals are not normally distributed.</a:t>
            </a:r>
          </a:p>
          <a:p>
            <a:endParaRPr lang="en-US" sz="2000" dirty="0"/>
          </a:p>
          <a:p>
            <a:endParaRPr lang="en-US" dirty="0"/>
          </a:p>
        </p:txBody>
      </p:sp>
      <p:pic>
        <p:nvPicPr>
          <p:cNvPr id="9" name="ResidualAnalysis_2.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6400" y="1143000"/>
            <a:ext cx="5369418" cy="4419600"/>
          </a:xfrm>
          <a:prstGeom prst="rect">
            <a:avLst/>
          </a:prstGeom>
        </p:spPr>
      </p:pic>
      <p:sp>
        <p:nvSpPr>
          <p:cNvPr id="10" name="Date Placeholder 9">
            <a:extLst>
              <a:ext uri="{FF2B5EF4-FFF2-40B4-BE49-F238E27FC236}">
                <a16:creationId xmlns:a16="http://schemas.microsoft.com/office/drawing/2014/main" id="{A694FEF6-67AC-4945-AB01-2E8F57C472C3}"/>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3CF3A60-DB88-4BA0-911E-85CFD2647C9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48A5E59A-2772-4AF6-9236-4F5CE0E11576}"/>
              </a:ext>
            </a:extLst>
          </p:cNvPr>
          <p:cNvSpPr>
            <a:spLocks noGrp="1"/>
          </p:cNvSpPr>
          <p:nvPr>
            <p:ph type="sldNum" sz="quarter" idx="4"/>
          </p:nvPr>
        </p:nvSpPr>
        <p:spPr/>
        <p:txBody>
          <a:bodyPr/>
          <a:lstStyle/>
          <a:p>
            <a:fld id="{28B83BC3-069B-46AF-A4E6-C99928E1A4FA}" type="slidenum">
              <a:rPr lang="en-US" smtClean="0"/>
              <a:pPr/>
              <a:t>936</a:t>
            </a:fld>
            <a:endParaRPr lang="en-US" dirty="0"/>
          </a:p>
        </p:txBody>
      </p:sp>
    </p:spTree>
    <p:custDataLst>
      <p:tags r:id="rId1"/>
    </p:custDataLst>
    <p:extLst>
      <p:ext uri="{BB962C8B-B14F-4D97-AF65-F5344CB8AC3E}">
        <p14:creationId xmlns:p14="http://schemas.microsoft.com/office/powerpoint/2010/main" val="1775315131"/>
      </p:ext>
    </p:extLst>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2: If the data are in time order, run the I-MR chart to check whether residuals are independent.</a:t>
            </a:r>
          </a:p>
          <a:p>
            <a:pPr marL="1234440" lvl="2" indent="-457200">
              <a:buFont typeface="+mj-lt"/>
              <a:buAutoNum type="arabicParenR"/>
            </a:pPr>
            <a:r>
              <a:rPr lang="en-US" dirty="0"/>
              <a:t>Click Stat → Control Charts → Variable Charts for Individuals → I-MR.</a:t>
            </a:r>
          </a:p>
          <a:p>
            <a:pPr marL="1234440" lvl="2" indent="-457200">
              <a:buFont typeface="+mj-lt"/>
              <a:buAutoNum type="arabicParenR"/>
            </a:pPr>
            <a:r>
              <a:rPr lang="en-US" dirty="0"/>
              <a:t>A new window named “Individuals – Moving Range Chart” pops up.</a:t>
            </a:r>
          </a:p>
          <a:p>
            <a:pPr marL="1234440" lvl="2" indent="-457200">
              <a:buFont typeface="+mj-lt"/>
              <a:buAutoNum type="arabicParenR"/>
            </a:pPr>
            <a:r>
              <a:rPr lang="en-US" dirty="0"/>
              <a:t>Select “RESI1” as “Variables</a:t>
            </a:r>
          </a:p>
          <a:p>
            <a:pPr marL="1234440" lvl="2" indent="-457200">
              <a:buFont typeface="+mj-lt"/>
              <a:buAutoNum type="arabicParenR"/>
            </a:pPr>
            <a:r>
              <a:rPr lang="en-US" dirty="0"/>
              <a:t>Click “I-MR Options” </a:t>
            </a:r>
          </a:p>
          <a:p>
            <a:pPr marL="1234440" lvl="2" indent="-457200">
              <a:buFont typeface="+mj-lt"/>
              <a:buAutoNum type="arabicParenR"/>
            </a:pPr>
            <a:r>
              <a:rPr lang="en-US" dirty="0"/>
              <a:t>Click on “Tests” tab and select “Perform all tests for special causes”</a:t>
            </a:r>
          </a:p>
          <a:p>
            <a:pPr marL="1234440" lvl="2" indent="-457200">
              <a:buFont typeface="+mj-lt"/>
              <a:buAutoNum type="arabicParenR"/>
            </a:pPr>
            <a:r>
              <a:rPr lang="en-US" dirty="0"/>
              <a:t>Click “OK.” to close “I-MR” Options</a:t>
            </a:r>
          </a:p>
          <a:p>
            <a:pPr marL="1234440" lvl="2" indent="-457200">
              <a:buFont typeface="+mj-lt"/>
              <a:buAutoNum type="arabicParenR"/>
            </a:pPr>
            <a:r>
              <a:rPr lang="en-US" dirty="0"/>
              <a:t>Click OK</a:t>
            </a:r>
          </a:p>
          <a:p>
            <a:pPr marL="1234440" lvl="2" indent="-457200">
              <a:buFont typeface="+mj-lt"/>
              <a:buAutoNum type="arabicParenR"/>
            </a:pPr>
            <a:r>
              <a:rPr lang="en-US" dirty="0"/>
              <a:t>The control charts are shown automatically in the new window.</a:t>
            </a:r>
          </a:p>
          <a:p>
            <a:pPr lvl="1"/>
            <a:endParaRPr lang="en-US" dirty="0"/>
          </a:p>
          <a:p>
            <a:pPr lvl="1"/>
            <a:endParaRPr lang="en-US" dirty="0"/>
          </a:p>
          <a:p>
            <a:pPr lvl="1"/>
            <a:endParaRPr lang="en-US" dirty="0"/>
          </a:p>
          <a:p>
            <a:pPr lvl="1"/>
            <a:endParaRPr lang="en-US" dirty="0"/>
          </a:p>
          <a:p>
            <a:endParaRPr lang="en-US" dirty="0"/>
          </a:p>
        </p:txBody>
      </p:sp>
      <p:sp>
        <p:nvSpPr>
          <p:cNvPr id="9" name="Date Placeholder 8">
            <a:extLst>
              <a:ext uri="{FF2B5EF4-FFF2-40B4-BE49-F238E27FC236}">
                <a16:creationId xmlns:a16="http://schemas.microsoft.com/office/drawing/2014/main" id="{71E89A2D-1DCD-4649-80B4-680BB725DB0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E9BE202-2EB4-4CF9-ABD0-A2677FCA75A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1FE0369-8FEE-4593-B760-2A5B3B32D1A1}"/>
              </a:ext>
            </a:extLst>
          </p:cNvPr>
          <p:cNvSpPr>
            <a:spLocks noGrp="1"/>
          </p:cNvSpPr>
          <p:nvPr>
            <p:ph type="sldNum" sz="quarter" idx="4"/>
          </p:nvPr>
        </p:nvSpPr>
        <p:spPr/>
        <p:txBody>
          <a:bodyPr/>
          <a:lstStyle/>
          <a:p>
            <a:fld id="{28B83BC3-069B-46AF-A4E6-C99928E1A4FA}" type="slidenum">
              <a:rPr lang="en-US" smtClean="0"/>
              <a:pPr/>
              <a:t>937</a:t>
            </a:fld>
            <a:endParaRPr lang="en-US" dirty="0"/>
          </a:p>
        </p:txBody>
      </p:sp>
    </p:spTree>
    <p:custDataLst>
      <p:tags r:id="rId1"/>
    </p:custDataLst>
    <p:extLst>
      <p:ext uri="{BB962C8B-B14F-4D97-AF65-F5344CB8AC3E}">
        <p14:creationId xmlns:p14="http://schemas.microsoft.com/office/powerpoint/2010/main" val="2609475788"/>
      </p:ext>
    </p:extLst>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15" name="ResidualAnalysis_2.7.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666" y="2057400"/>
            <a:ext cx="5593510" cy="3581400"/>
          </a:xfrm>
          <a:prstGeom prst="rect">
            <a:avLst/>
          </a:prstGeom>
        </p:spPr>
      </p:pic>
      <p:pic>
        <p:nvPicPr>
          <p:cNvPr id="3" name="Picture 2"/>
          <p:cNvPicPr>
            <a:picLocks noChangeAspect="1"/>
          </p:cNvPicPr>
          <p:nvPr/>
        </p:nvPicPr>
        <p:blipFill>
          <a:blip r:embed="rId5"/>
          <a:stretch>
            <a:fillRect/>
          </a:stretch>
        </p:blipFill>
        <p:spPr>
          <a:xfrm>
            <a:off x="5821437" y="1204672"/>
            <a:ext cx="5303763" cy="5210305"/>
          </a:xfrm>
          <a:prstGeom prst="rect">
            <a:avLst/>
          </a:prstGeom>
        </p:spPr>
      </p:pic>
      <p:sp>
        <p:nvSpPr>
          <p:cNvPr id="13" name="Right Arrow 12"/>
          <p:cNvSpPr/>
          <p:nvPr/>
        </p:nvSpPr>
        <p:spPr>
          <a:xfrm>
            <a:off x="5556846" y="3657424"/>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7858B489-48FB-4945-A5BB-1CC37550179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3D8470D-78A3-4AD0-9BBE-852EDEEBFFF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DD407F-5E97-45F1-8DF6-E817F13F7CC5}"/>
              </a:ext>
            </a:extLst>
          </p:cNvPr>
          <p:cNvSpPr>
            <a:spLocks noGrp="1"/>
          </p:cNvSpPr>
          <p:nvPr>
            <p:ph type="sldNum" sz="quarter" idx="4"/>
          </p:nvPr>
        </p:nvSpPr>
        <p:spPr/>
        <p:txBody>
          <a:bodyPr/>
          <a:lstStyle/>
          <a:p>
            <a:fld id="{28B83BC3-069B-46AF-A4E6-C99928E1A4FA}" type="slidenum">
              <a:rPr lang="en-US" smtClean="0"/>
              <a:pPr/>
              <a:t>938</a:t>
            </a:fld>
            <a:endParaRPr lang="en-US" dirty="0"/>
          </a:p>
        </p:txBody>
      </p:sp>
    </p:spTree>
    <p:custDataLst>
      <p:tags r:id="rId1"/>
    </p:custDataLst>
    <p:extLst>
      <p:ext uri="{BB962C8B-B14F-4D97-AF65-F5344CB8AC3E}">
        <p14:creationId xmlns:p14="http://schemas.microsoft.com/office/powerpoint/2010/main" val="2275689835"/>
      </p:ext>
    </p:extLst>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a:xfrm>
            <a:off x="609600" y="1143000"/>
            <a:ext cx="4648200" cy="5486400"/>
          </a:xfrm>
        </p:spPr>
        <p:txBody>
          <a:bodyPr>
            <a:normAutofit/>
          </a:bodyPr>
          <a:lstStyle/>
          <a:p>
            <a:r>
              <a:rPr lang="en-US" dirty="0"/>
              <a:t>If no data points are out of control in both the I-chart and MR chart, the residuals are independent of each other.</a:t>
            </a:r>
          </a:p>
          <a:p>
            <a:endParaRPr lang="en-US" dirty="0"/>
          </a:p>
          <a:p>
            <a:r>
              <a:rPr lang="en-US" dirty="0"/>
              <a:t>If the residuals are not independent, it is possible that some important predictors are not included in the model.</a:t>
            </a:r>
          </a:p>
          <a:p>
            <a:endParaRPr lang="en-US" dirty="0"/>
          </a:p>
          <a:p>
            <a:r>
              <a:rPr lang="en-US" dirty="0"/>
              <a:t>In this example, since the IMR chart is in control, residuals are independent.</a:t>
            </a:r>
          </a:p>
          <a:p>
            <a:pPr>
              <a:buNone/>
            </a:pPr>
            <a:endParaRPr lang="en-US" sz="2000" dirty="0"/>
          </a:p>
          <a:p>
            <a:endParaRPr lang="en-US" sz="2000" dirty="0"/>
          </a:p>
        </p:txBody>
      </p:sp>
      <p:pic>
        <p:nvPicPr>
          <p:cNvPr id="5" name="Picture 4"/>
          <p:cNvPicPr>
            <a:picLocks noChangeAspect="1"/>
          </p:cNvPicPr>
          <p:nvPr/>
        </p:nvPicPr>
        <p:blipFill>
          <a:blip r:embed="rId4"/>
          <a:stretch>
            <a:fillRect/>
          </a:stretch>
        </p:blipFill>
        <p:spPr>
          <a:xfrm>
            <a:off x="5283200" y="1600201"/>
            <a:ext cx="5752956" cy="4114800"/>
          </a:xfrm>
          <a:prstGeom prst="rect">
            <a:avLst/>
          </a:prstGeom>
        </p:spPr>
      </p:pic>
      <p:sp>
        <p:nvSpPr>
          <p:cNvPr id="9" name="Date Placeholder 8">
            <a:extLst>
              <a:ext uri="{FF2B5EF4-FFF2-40B4-BE49-F238E27FC236}">
                <a16:creationId xmlns:a16="http://schemas.microsoft.com/office/drawing/2014/main" id="{679273C5-834B-413E-9332-E508F9F3558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7CA6C83-93AD-4BA4-9994-C71A926309F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D65FF188-B298-48F7-B56B-738AD527938F}"/>
              </a:ext>
            </a:extLst>
          </p:cNvPr>
          <p:cNvSpPr>
            <a:spLocks noGrp="1"/>
          </p:cNvSpPr>
          <p:nvPr>
            <p:ph type="sldNum" sz="quarter" idx="4"/>
          </p:nvPr>
        </p:nvSpPr>
        <p:spPr/>
        <p:txBody>
          <a:bodyPr/>
          <a:lstStyle/>
          <a:p>
            <a:fld id="{28B83BC3-069B-46AF-A4E6-C99928E1A4FA}" type="slidenum">
              <a:rPr lang="en-US" smtClean="0"/>
              <a:pPr/>
              <a:t>939</a:t>
            </a:fld>
            <a:endParaRPr lang="en-US" dirty="0"/>
          </a:p>
        </p:txBody>
      </p:sp>
    </p:spTree>
    <p:custDataLst>
      <p:tags r:id="rId1"/>
    </p:custDataLst>
    <p:extLst>
      <p:ext uri="{BB962C8B-B14F-4D97-AF65-F5344CB8AC3E}">
        <p14:creationId xmlns:p14="http://schemas.microsoft.com/office/powerpoint/2010/main" val="25244624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Purpose of QFD</a:t>
            </a:r>
          </a:p>
        </p:txBody>
      </p:sp>
      <p:sp>
        <p:nvSpPr>
          <p:cNvPr id="7171" name="Content Placeholder 2"/>
          <p:cNvSpPr>
            <a:spLocks noGrp="1"/>
          </p:cNvSpPr>
          <p:nvPr>
            <p:ph idx="1"/>
          </p:nvPr>
        </p:nvSpPr>
        <p:spPr/>
        <p:txBody>
          <a:bodyPr/>
          <a:lstStyle/>
          <a:p>
            <a:pPr marL="114300" indent="0">
              <a:buNone/>
              <a:defRPr/>
            </a:pPr>
            <a:r>
              <a:rPr lang="en-US" dirty="0"/>
              <a:t>The quality function deployment has many purposes. Among the most important are:</a:t>
            </a:r>
          </a:p>
          <a:p>
            <a:pPr marL="114300" indent="0">
              <a:buNone/>
              <a:defRPr/>
            </a:pPr>
            <a:endParaRPr lang="en-US" dirty="0"/>
          </a:p>
          <a:p>
            <a:pPr lvl="1">
              <a:lnSpc>
                <a:spcPct val="150000"/>
              </a:lnSpc>
              <a:defRPr/>
            </a:pPr>
            <a:r>
              <a:rPr lang="en-US" dirty="0"/>
              <a:t>Market analysis to establish needs and expectations</a:t>
            </a:r>
          </a:p>
          <a:p>
            <a:pPr lvl="1">
              <a:lnSpc>
                <a:spcPct val="150000"/>
              </a:lnSpc>
              <a:defRPr/>
            </a:pPr>
            <a:r>
              <a:rPr lang="en-US" dirty="0"/>
              <a:t>Examination of competitors’ abilities</a:t>
            </a:r>
          </a:p>
          <a:p>
            <a:pPr lvl="1">
              <a:lnSpc>
                <a:spcPct val="150000"/>
              </a:lnSpc>
              <a:defRPr/>
            </a:pPr>
            <a:r>
              <a:rPr lang="en-US" dirty="0"/>
              <a:t>Identification of key factors for success</a:t>
            </a:r>
          </a:p>
          <a:p>
            <a:pPr lvl="1">
              <a:lnSpc>
                <a:spcPct val="150000"/>
              </a:lnSpc>
              <a:defRPr/>
            </a:pPr>
            <a:r>
              <a:rPr lang="en-US" dirty="0"/>
              <a:t>Translation of key factors into product and process characteristics.</a:t>
            </a:r>
          </a:p>
          <a:p>
            <a:pPr marL="114300" indent="0">
              <a:buNone/>
              <a:defRPr/>
            </a:pPr>
            <a:endParaRPr lang="en-IN" dirty="0"/>
          </a:p>
        </p:txBody>
      </p:sp>
      <p:sp>
        <p:nvSpPr>
          <p:cNvPr id="5" name="Date Placeholder 4">
            <a:extLst>
              <a:ext uri="{FF2B5EF4-FFF2-40B4-BE49-F238E27FC236}">
                <a16:creationId xmlns:a16="http://schemas.microsoft.com/office/drawing/2014/main" id="{9B16A70A-83E3-4DB2-B1E6-57A141CAE64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F5442134-F0C5-4C10-AFB5-ABC541A4CD64}"/>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55829A6-FBEC-4AC1-9703-A1A4760AFE57}"/>
              </a:ext>
            </a:extLst>
          </p:cNvPr>
          <p:cNvSpPr>
            <a:spLocks noGrp="1"/>
          </p:cNvSpPr>
          <p:nvPr>
            <p:ph type="sldNum" sz="quarter" idx="4"/>
          </p:nvPr>
        </p:nvSpPr>
        <p:spPr/>
        <p:txBody>
          <a:bodyPr/>
          <a:lstStyle/>
          <a:p>
            <a:fld id="{28B83BC3-069B-46AF-A4E6-C99928E1A4FA}" type="slidenum">
              <a:rPr lang="en-US" smtClean="0"/>
              <a:pPr/>
              <a:t>94</a:t>
            </a:fld>
            <a:endParaRPr lang="en-US" dirty="0"/>
          </a:p>
        </p:txBody>
      </p:sp>
    </p:spTree>
    <p:custDataLst>
      <p:tags r:id="rId1"/>
    </p:custDataLst>
    <p:extLst>
      <p:ext uri="{BB962C8B-B14F-4D97-AF65-F5344CB8AC3E}">
        <p14:creationId xmlns:p14="http://schemas.microsoft.com/office/powerpoint/2010/main" val="283490191"/>
      </p:ext>
    </p:extLst>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sp>
        <p:nvSpPr>
          <p:cNvPr id="3" name="Content Placeholder 2"/>
          <p:cNvSpPr>
            <a:spLocks noGrp="1"/>
          </p:cNvSpPr>
          <p:nvPr>
            <p:ph idx="1"/>
          </p:nvPr>
        </p:nvSpPr>
        <p:spPr/>
        <p:txBody>
          <a:bodyPr>
            <a:normAutofit/>
          </a:bodyPr>
          <a:lstStyle/>
          <a:p>
            <a:r>
              <a:rPr lang="en-US" dirty="0"/>
              <a:t>Step 3: Check whether residuals have equal variance across the predicted responses.</a:t>
            </a:r>
          </a:p>
          <a:p>
            <a:pPr lvl="1"/>
            <a:r>
              <a:rPr lang="en-US" dirty="0"/>
              <a:t>Create a scatterplot with Y being the residuals and the X being the fitted values.</a:t>
            </a:r>
          </a:p>
          <a:p>
            <a:pPr marL="1120140" lvl="2" indent="-342900">
              <a:buClr>
                <a:schemeClr val="bg1">
                  <a:lumMod val="50000"/>
                </a:schemeClr>
              </a:buClr>
              <a:buFont typeface="+mj-lt"/>
              <a:buAutoNum type="arabicPeriod"/>
            </a:pPr>
            <a:r>
              <a:rPr lang="en-US" dirty="0"/>
              <a:t>Click Graph → Scatterplot.</a:t>
            </a:r>
          </a:p>
          <a:p>
            <a:pPr marL="1120140" lvl="2" indent="-342900">
              <a:buClr>
                <a:schemeClr val="bg1">
                  <a:lumMod val="50000"/>
                </a:schemeClr>
              </a:buClr>
              <a:buFont typeface="+mj-lt"/>
              <a:buAutoNum type="arabicPeriod"/>
            </a:pPr>
            <a:r>
              <a:rPr lang="en-US" dirty="0"/>
              <a:t>A new window named “Scatterplots” appears.</a:t>
            </a:r>
          </a:p>
          <a:p>
            <a:pPr marL="1120140" lvl="2" indent="-342900">
              <a:buClr>
                <a:schemeClr val="bg1">
                  <a:lumMod val="50000"/>
                </a:schemeClr>
              </a:buClr>
              <a:buFont typeface="+mj-lt"/>
              <a:buAutoNum type="arabicPeriod"/>
            </a:pPr>
            <a:r>
              <a:rPr lang="en-US" dirty="0"/>
              <a:t>Select “RESI1” as the “Y variables” and “Fitted” as the “X variables.”</a:t>
            </a:r>
          </a:p>
          <a:p>
            <a:pPr marL="1120140" lvl="2" indent="-342900">
              <a:buClr>
                <a:schemeClr val="bg1">
                  <a:lumMod val="50000"/>
                </a:schemeClr>
              </a:buClr>
              <a:buFont typeface="+mj-lt"/>
              <a:buAutoNum type="arabicPeriod"/>
            </a:pPr>
            <a:r>
              <a:rPr lang="en-US" dirty="0"/>
              <a:t>Click “OK.”</a:t>
            </a:r>
          </a:p>
          <a:p>
            <a:pPr marL="1120140" lvl="2" indent="-342900">
              <a:buClr>
                <a:schemeClr val="bg1">
                  <a:lumMod val="50000"/>
                </a:schemeClr>
              </a:buClr>
              <a:buFont typeface="+mj-lt"/>
              <a:buAutoNum type="arabicPeriod"/>
            </a:pPr>
            <a:r>
              <a:rPr lang="en-US" dirty="0"/>
              <a:t>The scatterplot appears in a new window.</a:t>
            </a:r>
          </a:p>
          <a:p>
            <a:pPr marL="777240" lvl="2" indent="0">
              <a:buClr>
                <a:schemeClr val="bg1">
                  <a:lumMod val="50000"/>
                </a:schemeClr>
              </a:buClr>
              <a:buNone/>
            </a:pPr>
            <a:endParaRPr lang="en-US" dirty="0"/>
          </a:p>
          <a:p>
            <a:pPr lvl="1"/>
            <a:r>
              <a:rPr lang="en-US" dirty="0"/>
              <a:t>We are looking for the pattern in which residuals spread out evenly around zero from the top to the bottom.</a:t>
            </a:r>
          </a:p>
          <a:p>
            <a:endParaRPr lang="en-US" dirty="0"/>
          </a:p>
        </p:txBody>
      </p:sp>
      <p:sp>
        <p:nvSpPr>
          <p:cNvPr id="9" name="Date Placeholder 8">
            <a:extLst>
              <a:ext uri="{FF2B5EF4-FFF2-40B4-BE49-F238E27FC236}">
                <a16:creationId xmlns:a16="http://schemas.microsoft.com/office/drawing/2014/main" id="{D907144B-CA55-4FDE-8760-43B126DC9B5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FBFEA15-A3F8-42D4-8EB8-5EF432407B0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6BAAED9-BF5D-495B-9ABD-14A881CC2D80}"/>
              </a:ext>
            </a:extLst>
          </p:cNvPr>
          <p:cNvSpPr>
            <a:spLocks noGrp="1"/>
          </p:cNvSpPr>
          <p:nvPr>
            <p:ph type="sldNum" sz="quarter" idx="4"/>
          </p:nvPr>
        </p:nvSpPr>
        <p:spPr/>
        <p:txBody>
          <a:bodyPr/>
          <a:lstStyle/>
          <a:p>
            <a:fld id="{28B83BC3-069B-46AF-A4E6-C99928E1A4FA}" type="slidenum">
              <a:rPr lang="en-US" smtClean="0"/>
              <a:pPr/>
              <a:t>940</a:t>
            </a:fld>
            <a:endParaRPr lang="en-US" dirty="0"/>
          </a:p>
        </p:txBody>
      </p:sp>
    </p:spTree>
    <p:custDataLst>
      <p:tags r:id="rId1"/>
    </p:custDataLst>
    <p:extLst>
      <p:ext uri="{BB962C8B-B14F-4D97-AF65-F5344CB8AC3E}">
        <p14:creationId xmlns:p14="http://schemas.microsoft.com/office/powerpoint/2010/main" val="197894496"/>
      </p:ext>
    </p:extLst>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Residuals Analysis</a:t>
            </a:r>
          </a:p>
        </p:txBody>
      </p:sp>
      <p:pic>
        <p:nvPicPr>
          <p:cNvPr id="21" name="ResidualAnalysis_2.1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765" y="2133600"/>
            <a:ext cx="4608000" cy="3048000"/>
          </a:xfrm>
          <a:prstGeom prst="rect">
            <a:avLst/>
          </a:prstGeom>
        </p:spPr>
      </p:pic>
      <p:pic>
        <p:nvPicPr>
          <p:cNvPr id="23" name="ResidualAnalysis_2.1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37396" y="1676400"/>
            <a:ext cx="6226118" cy="4419600"/>
          </a:xfrm>
          <a:prstGeom prst="rect">
            <a:avLst/>
          </a:prstGeom>
        </p:spPr>
      </p:pic>
      <p:sp>
        <p:nvSpPr>
          <p:cNvPr id="17" name="Right Arrow 16"/>
          <p:cNvSpPr/>
          <p:nvPr/>
        </p:nvSpPr>
        <p:spPr>
          <a:xfrm>
            <a:off x="4661165" y="35052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E7BC08BD-2C02-4004-B534-69C284EEA2B9}"/>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91CB90A8-00DB-411C-9410-98FB1FF54277}"/>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F6AAA32-FEF4-4D82-A5F1-340AF790FD93}"/>
              </a:ext>
            </a:extLst>
          </p:cNvPr>
          <p:cNvSpPr>
            <a:spLocks noGrp="1"/>
          </p:cNvSpPr>
          <p:nvPr>
            <p:ph type="sldNum" sz="quarter" idx="4"/>
          </p:nvPr>
        </p:nvSpPr>
        <p:spPr/>
        <p:txBody>
          <a:bodyPr/>
          <a:lstStyle/>
          <a:p>
            <a:fld id="{28B83BC3-069B-46AF-A4E6-C99928E1A4FA}" type="slidenum">
              <a:rPr lang="en-US" smtClean="0"/>
              <a:pPr/>
              <a:t>941</a:t>
            </a:fld>
            <a:endParaRPr lang="en-US" dirty="0"/>
          </a:p>
        </p:txBody>
      </p:sp>
    </p:spTree>
    <p:custDataLst>
      <p:tags r:id="rId1"/>
    </p:custDataLst>
    <p:extLst>
      <p:ext uri="{BB962C8B-B14F-4D97-AF65-F5344CB8AC3E}">
        <p14:creationId xmlns:p14="http://schemas.microsoft.com/office/powerpoint/2010/main" val="2195035737"/>
      </p:ext>
    </p:extLst>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276600"/>
            <a:ext cx="10058400" cy="1069975"/>
          </a:xfrm>
        </p:spPr>
        <p:txBody>
          <a:bodyPr/>
          <a:lstStyle/>
          <a:p>
            <a:r>
              <a:rPr lang="en-US" dirty="0"/>
              <a:t>4.2.5 Data Transformation</a:t>
            </a:r>
          </a:p>
        </p:txBody>
      </p:sp>
      <p:sp>
        <p:nvSpPr>
          <p:cNvPr id="8" name="Date Placeholder 7">
            <a:extLst>
              <a:ext uri="{FF2B5EF4-FFF2-40B4-BE49-F238E27FC236}">
                <a16:creationId xmlns:a16="http://schemas.microsoft.com/office/drawing/2014/main" id="{99ADD743-E831-4031-A4FD-0A9E9F130F0E}"/>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14108C05-CAAC-46CD-9FEB-88EB49B41A31}"/>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1ED1EDB2-A4D2-43EC-B2EF-37FD48579481}"/>
              </a:ext>
            </a:extLst>
          </p:cNvPr>
          <p:cNvSpPr>
            <a:spLocks noGrp="1"/>
          </p:cNvSpPr>
          <p:nvPr>
            <p:ph type="sldNum" sz="quarter" idx="4"/>
          </p:nvPr>
        </p:nvSpPr>
        <p:spPr/>
        <p:txBody>
          <a:bodyPr/>
          <a:lstStyle/>
          <a:p>
            <a:fld id="{28B83BC3-069B-46AF-A4E6-C99928E1A4FA}" type="slidenum">
              <a:rPr lang="en-US" smtClean="0"/>
              <a:pPr/>
              <a:t>942</a:t>
            </a:fld>
            <a:endParaRPr lang="en-US" dirty="0"/>
          </a:p>
        </p:txBody>
      </p:sp>
    </p:spTree>
    <p:custDataLst>
      <p:tags r:id="rId1"/>
    </p:custDataLst>
    <p:extLst>
      <p:ext uri="{BB962C8B-B14F-4D97-AF65-F5344CB8AC3E}">
        <p14:creationId xmlns:p14="http://schemas.microsoft.com/office/powerpoint/2010/main" val="1822696342"/>
      </p:ext>
    </p:extLst>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the Box-Cox Transformation?</a:t>
            </a:r>
          </a:p>
        </p:txBody>
      </p:sp>
      <p:sp>
        <p:nvSpPr>
          <p:cNvPr id="3" name="Content Placeholder 2"/>
          <p:cNvSpPr>
            <a:spLocks noGrp="1"/>
          </p:cNvSpPr>
          <p:nvPr>
            <p:ph idx="1"/>
          </p:nvPr>
        </p:nvSpPr>
        <p:spPr/>
        <p:txBody>
          <a:bodyPr>
            <a:normAutofit/>
          </a:bodyPr>
          <a:lstStyle/>
          <a:p>
            <a:r>
              <a:rPr lang="en-US" dirty="0"/>
              <a:t>When a response does not fit the model well, sometimes using a transformation of the response can improve the fit.</a:t>
            </a:r>
          </a:p>
          <a:p>
            <a:endParaRPr lang="en-US" dirty="0"/>
          </a:p>
          <a:p>
            <a:r>
              <a:rPr lang="en-US" b="1" dirty="0"/>
              <a:t>Power transformation </a:t>
            </a:r>
            <a:r>
              <a:rPr lang="en-US" dirty="0"/>
              <a:t>is a class of transformation functions that raise the response to some power. For example, a square root transformation converts X to X</a:t>
            </a:r>
            <a:r>
              <a:rPr lang="en-US" baseline="30000" dirty="0"/>
              <a:t>1/2</a:t>
            </a:r>
            <a:r>
              <a:rPr lang="en-US" dirty="0"/>
              <a:t>.</a:t>
            </a:r>
          </a:p>
          <a:p>
            <a:endParaRPr lang="en-US" dirty="0"/>
          </a:p>
          <a:p>
            <a:r>
              <a:rPr lang="en-US" b="1" dirty="0"/>
              <a:t>Box-Cox transformation </a:t>
            </a:r>
            <a:r>
              <a:rPr lang="en-US" dirty="0"/>
              <a:t>is a popular power transformation method developed by George E. P. Box and David Cox.</a:t>
            </a:r>
          </a:p>
          <a:p>
            <a:endParaRPr lang="en-US" dirty="0"/>
          </a:p>
          <a:p>
            <a:endParaRPr lang="en-US" dirty="0"/>
          </a:p>
        </p:txBody>
      </p:sp>
      <p:sp>
        <p:nvSpPr>
          <p:cNvPr id="9" name="Date Placeholder 8">
            <a:extLst>
              <a:ext uri="{FF2B5EF4-FFF2-40B4-BE49-F238E27FC236}">
                <a16:creationId xmlns:a16="http://schemas.microsoft.com/office/drawing/2014/main" id="{890B6BA1-DF4F-4DAA-92B4-3CA11F0A35D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759FACF-4D7F-41DA-B4EB-BEC56D68BBC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FD12E8E-9091-43FA-A2DC-1F481E95E9E5}"/>
              </a:ext>
            </a:extLst>
          </p:cNvPr>
          <p:cNvSpPr>
            <a:spLocks noGrp="1"/>
          </p:cNvSpPr>
          <p:nvPr>
            <p:ph type="sldNum" sz="quarter" idx="4"/>
          </p:nvPr>
        </p:nvSpPr>
        <p:spPr/>
        <p:txBody>
          <a:bodyPr/>
          <a:lstStyle/>
          <a:p>
            <a:fld id="{28B83BC3-069B-46AF-A4E6-C99928E1A4FA}" type="slidenum">
              <a:rPr lang="en-US" smtClean="0"/>
              <a:pPr/>
              <a:t>943</a:t>
            </a:fld>
            <a:endParaRPr lang="en-US" dirty="0"/>
          </a:p>
        </p:txBody>
      </p:sp>
    </p:spTree>
    <p:custDataLst>
      <p:tags r:id="rId1"/>
    </p:custDataLst>
    <p:extLst>
      <p:ext uri="{BB962C8B-B14F-4D97-AF65-F5344CB8AC3E}">
        <p14:creationId xmlns:p14="http://schemas.microsoft.com/office/powerpoint/2010/main" val="3917071821"/>
      </p:ext>
    </p:extLst>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Box-Cox Transformation Formula</a:t>
            </a:r>
          </a:p>
        </p:txBody>
      </p:sp>
      <p:sp>
        <p:nvSpPr>
          <p:cNvPr id="3" name="Content Placeholder 2"/>
          <p:cNvSpPr>
            <a:spLocks noGrp="1"/>
          </p:cNvSpPr>
          <p:nvPr>
            <p:ph idx="1"/>
          </p:nvPr>
        </p:nvSpPr>
        <p:spPr/>
        <p:txBody>
          <a:bodyPr>
            <a:normAutofit/>
          </a:bodyPr>
          <a:lstStyle/>
          <a:p>
            <a:r>
              <a:rPr lang="en-US" dirty="0"/>
              <a:t>The formula of the Box-Cox transformation is:</a:t>
            </a:r>
          </a:p>
        </p:txBody>
      </p:sp>
      <p:grpSp>
        <p:nvGrpSpPr>
          <p:cNvPr id="14" name="Group 13"/>
          <p:cNvGrpSpPr/>
          <p:nvPr/>
        </p:nvGrpSpPr>
        <p:grpSpPr>
          <a:xfrm>
            <a:off x="2971800" y="2057401"/>
            <a:ext cx="5181601" cy="3758863"/>
            <a:chOff x="1752599" y="2362200"/>
            <a:chExt cx="5181601" cy="3758863"/>
          </a:xfrm>
        </p:grpSpPr>
        <p:grpSp>
          <p:nvGrpSpPr>
            <p:cNvPr id="12" name="Group 11"/>
            <p:cNvGrpSpPr/>
            <p:nvPr/>
          </p:nvGrpSpPr>
          <p:grpSpPr>
            <a:xfrm>
              <a:off x="1752599" y="2362200"/>
              <a:ext cx="5181601" cy="2300288"/>
              <a:chOff x="1752599" y="2362200"/>
              <a:chExt cx="5181601" cy="2300288"/>
            </a:xfrm>
          </p:grpSpPr>
          <p:graphicFrame>
            <p:nvGraphicFramePr>
              <p:cNvPr id="5" name="Object 4"/>
              <p:cNvGraphicFramePr>
                <a:graphicFrameLocks noChangeAspect="1"/>
              </p:cNvGraphicFramePr>
              <p:nvPr/>
            </p:nvGraphicFramePr>
            <p:xfrm>
              <a:off x="2000250" y="2362200"/>
              <a:ext cx="1943100" cy="1257300"/>
            </p:xfrm>
            <a:graphic>
              <a:graphicData uri="http://schemas.openxmlformats.org/presentationml/2006/ole">
                <mc:AlternateContent xmlns:mc="http://schemas.openxmlformats.org/markup-compatibility/2006">
                  <mc:Choice xmlns:v="urn:schemas-microsoft-com:vml" Requires="v">
                    <p:oleObj name="Equation" r:id="rId4" imgW="647700" imgH="419100" progId="Equation.3">
                      <p:embed/>
                    </p:oleObj>
                  </mc:Choice>
                  <mc:Fallback>
                    <p:oleObj name="Equation" r:id="rId4" imgW="647700" imgH="4191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0250" y="2362200"/>
                            <a:ext cx="1943100" cy="1257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4267200" y="2760018"/>
                <a:ext cx="1143000" cy="461665"/>
              </a:xfrm>
              <a:prstGeom prst="rect">
                <a:avLst/>
              </a:prstGeom>
              <a:noFill/>
            </p:spPr>
            <p:txBody>
              <a:bodyPr wrap="square" rtlCol="0">
                <a:spAutoFit/>
              </a:bodyPr>
              <a:lstStyle/>
              <a:p>
                <a:r>
                  <a:rPr lang="en-US" sz="2400" dirty="0"/>
                  <a:t>where</a:t>
                </a:r>
                <a:endParaRPr lang="en-US" dirty="0"/>
              </a:p>
            </p:txBody>
          </p:sp>
          <p:graphicFrame>
            <p:nvGraphicFramePr>
              <p:cNvPr id="7" name="Object 6"/>
              <p:cNvGraphicFramePr>
                <a:graphicFrameLocks noChangeAspect="1"/>
              </p:cNvGraphicFramePr>
              <p:nvPr/>
            </p:nvGraphicFramePr>
            <p:xfrm>
              <a:off x="5334000" y="2704109"/>
              <a:ext cx="1600200" cy="573482"/>
            </p:xfrm>
            <a:graphic>
              <a:graphicData uri="http://schemas.openxmlformats.org/presentationml/2006/ole">
                <mc:AlternateContent xmlns:mc="http://schemas.openxmlformats.org/markup-compatibility/2006">
                  <mc:Choice xmlns:v="urn:schemas-microsoft-com:vml" Requires="v">
                    <p:oleObj name="Equation" r:id="rId6" imgW="368140" imgH="177723" progId="Equation.3">
                      <p:embed/>
                    </p:oleObj>
                  </mc:Choice>
                  <mc:Fallback>
                    <p:oleObj name="Equation" r:id="rId6" imgW="368140" imgH="177723" progId="Equation.3">
                      <p:embed/>
                      <p:pic>
                        <p:nvPicPr>
                          <p:cNvPr id="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2704109"/>
                            <a:ext cx="1600200" cy="5734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000250" y="4038600"/>
              <a:ext cx="1560513" cy="623888"/>
            </p:xfrm>
            <a:graphic>
              <a:graphicData uri="http://schemas.openxmlformats.org/presentationml/2006/ole">
                <mc:AlternateContent xmlns:mc="http://schemas.openxmlformats.org/markup-compatibility/2006">
                  <mc:Choice xmlns:v="urn:schemas-microsoft-com:vml" Requires="v">
                    <p:oleObj name="Equation" r:id="rId8" imgW="507780" imgH="203112" progId="Equation.3">
                      <p:embed/>
                    </p:oleObj>
                  </mc:Choice>
                  <mc:Fallback>
                    <p:oleObj name="Equation" r:id="rId8" imgW="507780" imgH="203112" progId="Equation.3">
                      <p:embed/>
                      <p:pic>
                        <p:nvPicPr>
                          <p:cNvPr id="8" name="Object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0250" y="4038600"/>
                            <a:ext cx="1560513" cy="623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267200" y="4120001"/>
                <a:ext cx="1143000" cy="461665"/>
              </a:xfrm>
              <a:prstGeom prst="rect">
                <a:avLst/>
              </a:prstGeom>
              <a:noFill/>
            </p:spPr>
            <p:txBody>
              <a:bodyPr wrap="square" rtlCol="0">
                <a:spAutoFit/>
              </a:bodyPr>
              <a:lstStyle/>
              <a:p>
                <a:r>
                  <a:rPr lang="en-US" sz="2400" dirty="0"/>
                  <a:t>where</a:t>
                </a:r>
                <a:endParaRPr lang="en-US" dirty="0"/>
              </a:p>
            </p:txBody>
          </p:sp>
          <p:graphicFrame>
            <p:nvGraphicFramePr>
              <p:cNvPr id="20485" name="Object 5"/>
              <p:cNvGraphicFramePr>
                <a:graphicFrameLocks noChangeAspect="1"/>
              </p:cNvGraphicFramePr>
              <p:nvPr/>
            </p:nvGraphicFramePr>
            <p:xfrm>
              <a:off x="5334000" y="4063496"/>
              <a:ext cx="1600200" cy="574675"/>
            </p:xfrm>
            <a:graphic>
              <a:graphicData uri="http://schemas.openxmlformats.org/presentationml/2006/ole">
                <mc:AlternateContent xmlns:mc="http://schemas.openxmlformats.org/markup-compatibility/2006">
                  <mc:Choice xmlns:v="urn:schemas-microsoft-com:vml" Requires="v">
                    <p:oleObj name="Equation" r:id="rId10" imgW="368140" imgH="177723" progId="Equation.3">
                      <p:embed/>
                    </p:oleObj>
                  </mc:Choice>
                  <mc:Fallback>
                    <p:oleObj name="Equation" r:id="rId10" imgW="368140" imgH="177723" progId="Equation.3">
                      <p:embed/>
                      <p:pic>
                        <p:nvPicPr>
                          <p:cNvPr id="20485" name="Object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000" y="4063496"/>
                            <a:ext cx="1600200" cy="574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Left Brace 10"/>
              <p:cNvSpPr/>
              <p:nvPr/>
            </p:nvSpPr>
            <p:spPr>
              <a:xfrm>
                <a:off x="1752599" y="2971800"/>
                <a:ext cx="182880" cy="152400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3" name="TextBox 12"/>
            <p:cNvSpPr txBox="1"/>
            <p:nvPr/>
          </p:nvSpPr>
          <p:spPr>
            <a:xfrm>
              <a:off x="1752599" y="5105400"/>
              <a:ext cx="4469493" cy="1015663"/>
            </a:xfrm>
            <a:prstGeom prst="rect">
              <a:avLst/>
            </a:prstGeom>
            <a:noFill/>
          </p:spPr>
          <p:txBody>
            <a:bodyPr wrap="none" rtlCol="0">
              <a:spAutoFit/>
            </a:bodyPr>
            <a:lstStyle/>
            <a:p>
              <a:r>
                <a:rPr lang="en-US" sz="2000" i="1" dirty="0"/>
                <a:t>y</a:t>
              </a:r>
              <a:r>
                <a:rPr lang="en-US" sz="2000" dirty="0"/>
                <a:t> is the transformation result.</a:t>
              </a:r>
            </a:p>
            <a:p>
              <a:r>
                <a:rPr lang="en-US" sz="2000" i="1" dirty="0"/>
                <a:t>x</a:t>
              </a:r>
              <a:r>
                <a:rPr lang="en-US" sz="2000" dirty="0"/>
                <a:t> is the variable under transformation.</a:t>
              </a:r>
            </a:p>
            <a:p>
              <a:r>
                <a:rPr lang="en-US" sz="2000" i="1" dirty="0"/>
                <a:t>λ</a:t>
              </a:r>
              <a:r>
                <a:rPr lang="en-US" sz="2000" dirty="0"/>
                <a:t> is the transformation parameter. </a:t>
              </a:r>
            </a:p>
          </p:txBody>
        </p:sp>
      </p:grpSp>
      <p:sp>
        <p:nvSpPr>
          <p:cNvPr id="18" name="Date Placeholder 17">
            <a:extLst>
              <a:ext uri="{FF2B5EF4-FFF2-40B4-BE49-F238E27FC236}">
                <a16:creationId xmlns:a16="http://schemas.microsoft.com/office/drawing/2014/main" id="{EF7E873C-1D5D-4A49-B1A6-3936089B34A9}"/>
              </a:ext>
            </a:extLst>
          </p:cNvPr>
          <p:cNvSpPr>
            <a:spLocks noGrp="1"/>
          </p:cNvSpPr>
          <p:nvPr>
            <p:ph type="dt" sz="half" idx="2"/>
          </p:nvPr>
        </p:nvSpPr>
        <p:spPr/>
        <p:txBody>
          <a:bodyPr/>
          <a:lstStyle/>
          <a:p>
            <a:r>
              <a:rPr lang="en-US"/>
              <a:t>Lean Six Sigma Training - MTB</a:t>
            </a:r>
            <a:endParaRPr lang="en-US" sz="1600" dirty="0"/>
          </a:p>
        </p:txBody>
      </p:sp>
      <p:sp>
        <p:nvSpPr>
          <p:cNvPr id="19" name="Footer Placeholder 18">
            <a:extLst>
              <a:ext uri="{FF2B5EF4-FFF2-40B4-BE49-F238E27FC236}">
                <a16:creationId xmlns:a16="http://schemas.microsoft.com/office/drawing/2014/main" id="{AE128A80-BF82-46BD-AAEF-B3820ED1622B}"/>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2846315F-27CE-428A-9160-D4692EDFCDF3}"/>
              </a:ext>
            </a:extLst>
          </p:cNvPr>
          <p:cNvSpPr>
            <a:spLocks noGrp="1"/>
          </p:cNvSpPr>
          <p:nvPr>
            <p:ph type="sldNum" sz="quarter" idx="4"/>
          </p:nvPr>
        </p:nvSpPr>
        <p:spPr/>
        <p:txBody>
          <a:bodyPr/>
          <a:lstStyle/>
          <a:p>
            <a:fld id="{28B83BC3-069B-46AF-A4E6-C99928E1A4FA}" type="slidenum">
              <a:rPr lang="en-US" smtClean="0"/>
              <a:pPr/>
              <a:t>944</a:t>
            </a:fld>
            <a:endParaRPr lang="en-US" dirty="0"/>
          </a:p>
        </p:txBody>
      </p:sp>
    </p:spTree>
    <p:custDataLst>
      <p:tags r:id="rId1"/>
    </p:custDataLst>
    <p:extLst>
      <p:ext uri="{BB962C8B-B14F-4D97-AF65-F5344CB8AC3E}">
        <p14:creationId xmlns:p14="http://schemas.microsoft.com/office/powerpoint/2010/main" val="2714365972"/>
      </p:ext>
    </p:extLst>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Minitab provides the best Box-Cox transformation with an optimal </a:t>
            </a:r>
            <a:r>
              <a:rPr lang="el-GR" dirty="0"/>
              <a:t>λ</a:t>
            </a:r>
            <a:r>
              <a:rPr lang="en-US" dirty="0"/>
              <a:t> that minimizes the model SSE (sum of squared error).</a:t>
            </a:r>
          </a:p>
          <a:p>
            <a:endParaRPr lang="en-US" dirty="0"/>
          </a:p>
          <a:p>
            <a:r>
              <a:rPr lang="en-US" dirty="0"/>
              <a:t>Here is an example of how we transform the non-normally distributed response to normal data using Box-Cox method.</a:t>
            </a:r>
          </a:p>
          <a:p>
            <a:endParaRPr lang="en-US" dirty="0"/>
          </a:p>
          <a:p>
            <a:r>
              <a:rPr lang="en-US" dirty="0"/>
              <a:t>Data File: “Box-Cox” tab in “Sample Data.xlsx”</a:t>
            </a:r>
          </a:p>
          <a:p>
            <a:endParaRPr lang="en-US" dirty="0"/>
          </a:p>
        </p:txBody>
      </p:sp>
      <p:sp>
        <p:nvSpPr>
          <p:cNvPr id="9" name="Date Placeholder 8">
            <a:extLst>
              <a:ext uri="{FF2B5EF4-FFF2-40B4-BE49-F238E27FC236}">
                <a16:creationId xmlns:a16="http://schemas.microsoft.com/office/drawing/2014/main" id="{E6A1DCE7-BC64-4BB0-9C78-052DFF4EA47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0386551-1955-4FC4-8EBE-DE6F92A458C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E7969997-52F9-4C9B-ACAB-D99DE9FBA607}"/>
              </a:ext>
            </a:extLst>
          </p:cNvPr>
          <p:cNvSpPr>
            <a:spLocks noGrp="1"/>
          </p:cNvSpPr>
          <p:nvPr>
            <p:ph type="sldNum" sz="quarter" idx="4"/>
          </p:nvPr>
        </p:nvSpPr>
        <p:spPr/>
        <p:txBody>
          <a:bodyPr/>
          <a:lstStyle/>
          <a:p>
            <a:fld id="{28B83BC3-069B-46AF-A4E6-C99928E1A4FA}" type="slidenum">
              <a:rPr lang="en-US" smtClean="0"/>
              <a:pPr/>
              <a:t>945</a:t>
            </a:fld>
            <a:endParaRPr lang="en-US" dirty="0"/>
          </a:p>
        </p:txBody>
      </p:sp>
    </p:spTree>
    <p:custDataLst>
      <p:tags r:id="rId1"/>
    </p:custDataLst>
    <p:extLst>
      <p:ext uri="{BB962C8B-B14F-4D97-AF65-F5344CB8AC3E}">
        <p14:creationId xmlns:p14="http://schemas.microsoft.com/office/powerpoint/2010/main" val="4048699872"/>
      </p:ext>
    </p:extLst>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Step 1: Test the normality of the original data set.</a:t>
            </a:r>
          </a:p>
          <a:p>
            <a:pPr marL="1234440" lvl="2" indent="-457200">
              <a:buFont typeface="+mj-lt"/>
              <a:buAutoNum type="arabicParenR"/>
            </a:pPr>
            <a:r>
              <a:rPr lang="en-US" dirty="0"/>
              <a:t>Click Stat → Basic Statistics → Normality Test.</a:t>
            </a:r>
          </a:p>
          <a:p>
            <a:pPr marL="1234440" lvl="2" indent="-457200">
              <a:buFont typeface="+mj-lt"/>
              <a:buAutoNum type="arabicParenR"/>
            </a:pPr>
            <a:r>
              <a:rPr lang="en-US" dirty="0"/>
              <a:t>A new window named “Normality Test” pops up.</a:t>
            </a:r>
          </a:p>
          <a:p>
            <a:pPr marL="1234440" lvl="2" indent="-457200">
              <a:buFont typeface="+mj-lt"/>
              <a:buAutoNum type="arabicParenR"/>
            </a:pPr>
            <a:r>
              <a:rPr lang="en-US" dirty="0"/>
              <a:t>Select “Y” as “Variable.”</a:t>
            </a:r>
          </a:p>
          <a:p>
            <a:pPr marL="1234440" lvl="2" indent="-457200">
              <a:buFont typeface="+mj-lt"/>
              <a:buAutoNum type="arabicParenR"/>
            </a:pPr>
            <a:r>
              <a:rPr lang="en-US" dirty="0"/>
              <a:t>Click “OK.”</a:t>
            </a:r>
          </a:p>
          <a:p>
            <a:pPr marL="1234440" lvl="2" indent="-457200">
              <a:buFont typeface="+mj-lt"/>
              <a:buAutoNum type="arabicParenR"/>
            </a:pPr>
            <a:r>
              <a:rPr lang="en-US" dirty="0"/>
              <a:t>The normality test results are shown automatically in the new window.</a:t>
            </a:r>
          </a:p>
          <a:p>
            <a:pPr marL="868680" lvl="1" indent="-457200">
              <a:buFont typeface="+mj-lt"/>
              <a:buAutoNum type="arabicParenR"/>
            </a:pPr>
            <a:endParaRPr lang="en-US" dirty="0"/>
          </a:p>
          <a:p>
            <a:pPr lvl="1"/>
            <a:endParaRPr lang="en-US" dirty="0"/>
          </a:p>
          <a:p>
            <a:pPr lvl="1"/>
            <a:endParaRPr lang="en-US" dirty="0"/>
          </a:p>
          <a:p>
            <a:pPr lvl="1"/>
            <a:endParaRPr lang="en-US" dirty="0"/>
          </a:p>
        </p:txBody>
      </p:sp>
      <p:sp>
        <p:nvSpPr>
          <p:cNvPr id="9" name="Date Placeholder 8">
            <a:extLst>
              <a:ext uri="{FF2B5EF4-FFF2-40B4-BE49-F238E27FC236}">
                <a16:creationId xmlns:a16="http://schemas.microsoft.com/office/drawing/2014/main" id="{5560622F-F374-440F-AF68-C52E45A468E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E812729-7ED4-4780-B459-B507EC47EC8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7831EA9-549F-4D11-8DE7-36C60FC14BCD}"/>
              </a:ext>
            </a:extLst>
          </p:cNvPr>
          <p:cNvSpPr>
            <a:spLocks noGrp="1"/>
          </p:cNvSpPr>
          <p:nvPr>
            <p:ph type="sldNum" sz="quarter" idx="4"/>
          </p:nvPr>
        </p:nvSpPr>
        <p:spPr/>
        <p:txBody>
          <a:bodyPr/>
          <a:lstStyle/>
          <a:p>
            <a:fld id="{28B83BC3-069B-46AF-A4E6-C99928E1A4FA}" type="slidenum">
              <a:rPr lang="en-US" smtClean="0"/>
              <a:pPr/>
              <a:t>946</a:t>
            </a:fld>
            <a:endParaRPr lang="en-US" dirty="0"/>
          </a:p>
        </p:txBody>
      </p:sp>
    </p:spTree>
    <p:custDataLst>
      <p:tags r:id="rId1"/>
    </p:custDataLst>
    <p:extLst>
      <p:ext uri="{BB962C8B-B14F-4D97-AF65-F5344CB8AC3E}">
        <p14:creationId xmlns:p14="http://schemas.microsoft.com/office/powerpoint/2010/main" val="2725314642"/>
      </p:ext>
    </p:extLst>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graphicFrame>
        <p:nvGraphicFramePr>
          <p:cNvPr id="14" name="Table 13"/>
          <p:cNvGraphicFramePr>
            <a:graphicFrameLocks noGrp="1"/>
          </p:cNvGraphicFramePr>
          <p:nvPr>
            <p:extLst>
              <p:ext uri="{D42A27DB-BD31-4B8C-83A1-F6EECF244321}">
                <p14:modId xmlns:p14="http://schemas.microsoft.com/office/powerpoint/2010/main" val="3992437873"/>
              </p:ext>
            </p:extLst>
          </p:nvPr>
        </p:nvGraphicFramePr>
        <p:xfrm>
          <a:off x="5715151" y="1571602"/>
          <a:ext cx="152098" cy="6444502"/>
        </p:xfrm>
        <a:graphic>
          <a:graphicData uri="http://schemas.openxmlformats.org/drawingml/2006/table">
            <a:tbl>
              <a:tblPr/>
              <a:tblGrid>
                <a:gridCol w="152098">
                  <a:extLst>
                    <a:ext uri="{9D8B030D-6E8A-4147-A177-3AD203B41FA5}">
                      <a16:colId xmlns:a16="http://schemas.microsoft.com/office/drawing/2014/main" val="20000"/>
                    </a:ext>
                  </a:extLst>
                </a:gridCol>
              </a:tblGrid>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0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1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2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3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4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5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7"/>
                  </a:ext>
                </a:extLst>
              </a:tr>
              <a:tr h="1634802">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6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7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8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0"/>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1"/>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2"/>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3"/>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4"/>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5"/>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6"/>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7"/>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8"/>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099"/>
                  </a:ext>
                </a:extLst>
              </a:tr>
              <a:tr h="47531">
                <a:tc>
                  <a:txBody>
                    <a:bodyPr/>
                    <a:lstStyle/>
                    <a:p>
                      <a:pPr algn="l" fontAlgn="b"/>
                      <a:endParaRPr lang="en-US" sz="300" b="0" i="0" u="none" strike="noStrike" dirty="0">
                        <a:solidFill>
                          <a:srgbClr val="000000"/>
                        </a:solidFill>
                        <a:effectLst/>
                        <a:latin typeface="Calibri"/>
                      </a:endParaRPr>
                    </a:p>
                  </a:txBody>
                  <a:tcPr marL="2377" marR="2377" marT="2377" marB="0" anchor="b">
                    <a:lnL>
                      <a:noFill/>
                    </a:lnL>
                    <a:lnR>
                      <a:noFill/>
                    </a:lnR>
                    <a:lnT>
                      <a:noFill/>
                    </a:lnT>
                    <a:lnB>
                      <a:noFill/>
                    </a:lnB>
                  </a:tcPr>
                </a:tc>
                <a:extLst>
                  <a:ext uri="{0D108BD9-81ED-4DB2-BD59-A6C34878D82A}">
                    <a16:rowId xmlns:a16="http://schemas.microsoft.com/office/drawing/2014/main" val="10100"/>
                  </a:ext>
                </a:extLst>
              </a:tr>
            </a:tbl>
          </a:graphicData>
        </a:graphic>
      </p:graphicFrame>
      <p:pic>
        <p:nvPicPr>
          <p:cNvPr id="3" name="Picture 2"/>
          <p:cNvPicPr>
            <a:picLocks noChangeAspect="1"/>
          </p:cNvPicPr>
          <p:nvPr/>
        </p:nvPicPr>
        <p:blipFill>
          <a:blip r:embed="rId4"/>
          <a:stretch>
            <a:fillRect/>
          </a:stretch>
        </p:blipFill>
        <p:spPr>
          <a:xfrm>
            <a:off x="1933984" y="1137376"/>
            <a:ext cx="7511231" cy="5422907"/>
          </a:xfrm>
          <a:prstGeom prst="rect">
            <a:avLst/>
          </a:prstGeom>
        </p:spPr>
      </p:pic>
      <p:sp>
        <p:nvSpPr>
          <p:cNvPr id="9" name="Date Placeholder 8">
            <a:extLst>
              <a:ext uri="{FF2B5EF4-FFF2-40B4-BE49-F238E27FC236}">
                <a16:creationId xmlns:a16="http://schemas.microsoft.com/office/drawing/2014/main" id="{480F25FB-3149-40B3-8CD8-3F72807010E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7D5592C-DECC-405A-B7AC-BF9F44A789F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7B85562-2230-4FE9-8725-485254343D99}"/>
              </a:ext>
            </a:extLst>
          </p:cNvPr>
          <p:cNvSpPr>
            <a:spLocks noGrp="1"/>
          </p:cNvSpPr>
          <p:nvPr>
            <p:ph type="sldNum" sz="quarter" idx="4"/>
          </p:nvPr>
        </p:nvSpPr>
        <p:spPr/>
        <p:txBody>
          <a:bodyPr/>
          <a:lstStyle/>
          <a:p>
            <a:fld id="{28B83BC3-069B-46AF-A4E6-C99928E1A4FA}" type="slidenum">
              <a:rPr lang="en-US" smtClean="0"/>
              <a:pPr/>
              <a:t>947</a:t>
            </a:fld>
            <a:endParaRPr lang="en-US" dirty="0"/>
          </a:p>
        </p:txBody>
      </p:sp>
    </p:spTree>
    <p:custDataLst>
      <p:tags r:id="rId1"/>
    </p:custDataLst>
    <p:extLst>
      <p:ext uri="{BB962C8B-B14F-4D97-AF65-F5344CB8AC3E}">
        <p14:creationId xmlns:p14="http://schemas.microsoft.com/office/powerpoint/2010/main" val="438067925"/>
      </p:ext>
    </p:extLst>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609600" y="1143000"/>
            <a:ext cx="4724400" cy="5486400"/>
          </a:xfrm>
        </p:spPr>
        <p:txBody>
          <a:bodyPr>
            <a:normAutofit lnSpcReduction="10000"/>
          </a:bodyPr>
          <a:lstStyle/>
          <a:p>
            <a:r>
              <a:rPr lang="en-US" dirty="0"/>
              <a:t>Normality Test:</a:t>
            </a:r>
          </a:p>
          <a:p>
            <a:pPr lvl="1"/>
            <a:r>
              <a:rPr lang="en-US" dirty="0"/>
              <a:t>H0: The data are normally distributed.</a:t>
            </a:r>
          </a:p>
          <a:p>
            <a:pPr lvl="1"/>
            <a:r>
              <a:rPr lang="en-US" dirty="0"/>
              <a:t>H1: The data are not normally distributed.</a:t>
            </a:r>
          </a:p>
          <a:p>
            <a:endParaRPr lang="en-US" dirty="0"/>
          </a:p>
          <a:p>
            <a:r>
              <a:rPr lang="en-US" dirty="0"/>
              <a:t>If p-value &gt; alpha level (0.05), we fail to reject the null hypothesis. Otherwise, we reject the null.</a:t>
            </a:r>
          </a:p>
          <a:p>
            <a:endParaRPr lang="en-US" dirty="0"/>
          </a:p>
          <a:p>
            <a:r>
              <a:rPr lang="en-US" dirty="0"/>
              <a:t>In this example, p-value = 0.029 &lt; alpha level (0.05). The data are not normally distributed.</a:t>
            </a:r>
          </a:p>
          <a:p>
            <a:endParaRPr lang="en-US" dirty="0"/>
          </a:p>
          <a:p>
            <a:endParaRPr lang="en-US" sz="2000" dirty="0"/>
          </a:p>
        </p:txBody>
      </p:sp>
      <p:pic>
        <p:nvPicPr>
          <p:cNvPr id="4" name="Picture 3"/>
          <p:cNvPicPr>
            <a:picLocks noChangeAspect="1"/>
          </p:cNvPicPr>
          <p:nvPr/>
        </p:nvPicPr>
        <p:blipFill>
          <a:blip r:embed="rId4"/>
          <a:stretch>
            <a:fillRect/>
          </a:stretch>
        </p:blipFill>
        <p:spPr>
          <a:xfrm>
            <a:off x="5334000" y="1676400"/>
            <a:ext cx="5646909" cy="4031329"/>
          </a:xfrm>
          <a:prstGeom prst="rect">
            <a:avLst/>
          </a:prstGeom>
        </p:spPr>
      </p:pic>
      <p:sp>
        <p:nvSpPr>
          <p:cNvPr id="9" name="Date Placeholder 8">
            <a:extLst>
              <a:ext uri="{FF2B5EF4-FFF2-40B4-BE49-F238E27FC236}">
                <a16:creationId xmlns:a16="http://schemas.microsoft.com/office/drawing/2014/main" id="{E7579609-788D-42C8-9766-E56FCBD1DEC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027F8779-EBF4-4CAF-9FBB-FE4B9A7EED73}"/>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2B5AD8B1-2139-4015-8F42-DDEBFF15DFEF}"/>
              </a:ext>
            </a:extLst>
          </p:cNvPr>
          <p:cNvSpPr>
            <a:spLocks noGrp="1"/>
          </p:cNvSpPr>
          <p:nvPr>
            <p:ph type="sldNum" sz="quarter" idx="4"/>
          </p:nvPr>
        </p:nvSpPr>
        <p:spPr/>
        <p:txBody>
          <a:bodyPr/>
          <a:lstStyle/>
          <a:p>
            <a:fld id="{28B83BC3-069B-46AF-A4E6-C99928E1A4FA}" type="slidenum">
              <a:rPr lang="en-US" smtClean="0"/>
              <a:pPr/>
              <a:t>948</a:t>
            </a:fld>
            <a:endParaRPr lang="en-US" dirty="0"/>
          </a:p>
        </p:txBody>
      </p:sp>
    </p:spTree>
    <p:custDataLst>
      <p:tags r:id="rId1"/>
    </p:custDataLst>
    <p:extLst>
      <p:ext uri="{BB962C8B-B14F-4D97-AF65-F5344CB8AC3E}">
        <p14:creationId xmlns:p14="http://schemas.microsoft.com/office/powerpoint/2010/main" val="332545758"/>
      </p:ext>
    </p:extLst>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3" name="Content Placeholder 2"/>
          <p:cNvSpPr>
            <a:spLocks noGrp="1"/>
          </p:cNvSpPr>
          <p:nvPr>
            <p:ph idx="1"/>
          </p:nvPr>
        </p:nvSpPr>
        <p:spPr>
          <a:xfrm>
            <a:off x="381000" y="1143000"/>
            <a:ext cx="10671048" cy="5486400"/>
          </a:xfrm>
        </p:spPr>
        <p:txBody>
          <a:bodyPr>
            <a:normAutofit/>
          </a:bodyPr>
          <a:lstStyle/>
          <a:p>
            <a:r>
              <a:rPr lang="en-US" sz="2600" dirty="0"/>
              <a:t>Step 2: Run the Box-Cox Transformation:</a:t>
            </a:r>
          </a:p>
          <a:p>
            <a:pPr marL="1234440" lvl="2" indent="-457200">
              <a:buFont typeface="+mj-lt"/>
              <a:buAutoNum type="arabicParenR"/>
            </a:pPr>
            <a:r>
              <a:rPr lang="en-US" sz="2200" dirty="0"/>
              <a:t>Click Stat → Control Charts → Box-Cox Transformation.</a:t>
            </a:r>
          </a:p>
          <a:p>
            <a:pPr marL="1234440" lvl="2" indent="-457200">
              <a:buFont typeface="+mj-lt"/>
              <a:buAutoNum type="arabicParenR"/>
            </a:pPr>
            <a:r>
              <a:rPr lang="en-US" sz="2200" dirty="0"/>
              <a:t>A new window named “Box-Cox Transformation” pops up.</a:t>
            </a:r>
          </a:p>
          <a:p>
            <a:pPr marL="1234440" lvl="2" indent="-457200">
              <a:buFont typeface="+mj-lt"/>
              <a:buAutoNum type="arabicParenR"/>
            </a:pPr>
            <a:r>
              <a:rPr lang="en-US" sz="2200" dirty="0"/>
              <a:t>Click into the blank list box below “All observations for a chart are in one column.”</a:t>
            </a:r>
          </a:p>
          <a:p>
            <a:pPr marL="1234440" lvl="2" indent="-457200">
              <a:buFont typeface="+mj-lt"/>
              <a:buAutoNum type="arabicParenR"/>
            </a:pPr>
            <a:r>
              <a:rPr lang="en-US" sz="2200" dirty="0"/>
              <a:t>Select “Y” as the variable.</a:t>
            </a:r>
          </a:p>
          <a:p>
            <a:pPr marL="1234440" lvl="2" indent="-457200">
              <a:buFont typeface="+mj-lt"/>
              <a:buAutoNum type="arabicParenR"/>
            </a:pPr>
            <a:r>
              <a:rPr lang="en-US" sz="2200" dirty="0"/>
              <a:t>Select “Run” into the box next to “Subgroup sizes (enter a number or ID column).”</a:t>
            </a:r>
          </a:p>
          <a:p>
            <a:pPr marL="1234440" lvl="2" indent="-457200">
              <a:buFont typeface="+mj-lt"/>
              <a:buAutoNum type="arabicParenR"/>
            </a:pPr>
            <a:r>
              <a:rPr lang="en-US" sz="2200" dirty="0"/>
              <a:t>Click “OK.”</a:t>
            </a:r>
          </a:p>
          <a:p>
            <a:pPr marL="1234440" lvl="2" indent="-457200">
              <a:buFont typeface="+mj-lt"/>
              <a:buAutoNum type="arabicParenR"/>
            </a:pPr>
            <a:r>
              <a:rPr lang="en-US" sz="2200" dirty="0"/>
              <a:t>The analysis results are shown automatically in the new window.</a:t>
            </a:r>
          </a:p>
          <a:p>
            <a:pPr lvl="1"/>
            <a:endParaRPr lang="en-US" sz="2600" dirty="0"/>
          </a:p>
          <a:p>
            <a:pPr lvl="1"/>
            <a:endParaRPr lang="en-US" dirty="0"/>
          </a:p>
          <a:p>
            <a:endParaRPr lang="en-US" dirty="0"/>
          </a:p>
          <a:p>
            <a:endParaRPr lang="en-US" dirty="0"/>
          </a:p>
          <a:p>
            <a:endParaRPr lang="en-US" dirty="0"/>
          </a:p>
        </p:txBody>
      </p:sp>
      <p:sp>
        <p:nvSpPr>
          <p:cNvPr id="9" name="Date Placeholder 8">
            <a:extLst>
              <a:ext uri="{FF2B5EF4-FFF2-40B4-BE49-F238E27FC236}">
                <a16:creationId xmlns:a16="http://schemas.microsoft.com/office/drawing/2014/main" id="{EE0844C6-FBED-4E3D-B41F-38DEF4F0548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63FD05D-AB87-4DD3-A2BC-A85DE6357BE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10FD0BE-BC38-4D49-857D-C577B51AA602}"/>
              </a:ext>
            </a:extLst>
          </p:cNvPr>
          <p:cNvSpPr>
            <a:spLocks noGrp="1"/>
          </p:cNvSpPr>
          <p:nvPr>
            <p:ph type="sldNum" sz="quarter" idx="4"/>
          </p:nvPr>
        </p:nvSpPr>
        <p:spPr/>
        <p:txBody>
          <a:bodyPr/>
          <a:lstStyle/>
          <a:p>
            <a:fld id="{28B83BC3-069B-46AF-A4E6-C99928E1A4FA}" type="slidenum">
              <a:rPr lang="en-US" smtClean="0"/>
              <a:pPr/>
              <a:t>949</a:t>
            </a:fld>
            <a:endParaRPr lang="en-US" dirty="0"/>
          </a:p>
        </p:txBody>
      </p:sp>
    </p:spTree>
    <p:custDataLst>
      <p:tags r:id="rId1"/>
    </p:custDataLst>
    <p:extLst>
      <p:ext uri="{BB962C8B-B14F-4D97-AF65-F5344CB8AC3E}">
        <p14:creationId xmlns:p14="http://schemas.microsoft.com/office/powerpoint/2010/main" val="11038598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Phases of QFD</a:t>
            </a:r>
          </a:p>
        </p:txBody>
      </p:sp>
      <p:sp>
        <p:nvSpPr>
          <p:cNvPr id="8195" name="Content Placeholder 2"/>
          <p:cNvSpPr>
            <a:spLocks noGrp="1"/>
          </p:cNvSpPr>
          <p:nvPr>
            <p:ph idx="1"/>
          </p:nvPr>
        </p:nvSpPr>
        <p:spPr/>
        <p:txBody>
          <a:bodyPr/>
          <a:lstStyle/>
          <a:p>
            <a:pPr marL="114300" indent="0">
              <a:buNone/>
            </a:pPr>
            <a:r>
              <a:rPr lang="en-US" dirty="0"/>
              <a:t>Four Key Phases of QFD</a:t>
            </a:r>
          </a:p>
          <a:p>
            <a:pPr marL="114300" indent="0">
              <a:buNone/>
            </a:pPr>
            <a:endParaRPr lang="en-US" dirty="0"/>
          </a:p>
          <a:p>
            <a:pPr lvl="1">
              <a:lnSpc>
                <a:spcPct val="150000"/>
              </a:lnSpc>
            </a:pPr>
            <a:r>
              <a:rPr lang="en-US" b="1" dirty="0"/>
              <a:t>Phase I: </a:t>
            </a:r>
            <a:r>
              <a:rPr lang="en-US" dirty="0"/>
              <a:t>Product Planning Including the “House of Quality” (Requirements Engineering Life Cycle)</a:t>
            </a:r>
          </a:p>
          <a:p>
            <a:pPr lvl="1">
              <a:lnSpc>
                <a:spcPct val="150000"/>
              </a:lnSpc>
            </a:pPr>
            <a:r>
              <a:rPr lang="en-US" b="1" dirty="0"/>
              <a:t>Phase II: </a:t>
            </a:r>
            <a:r>
              <a:rPr lang="en-US" dirty="0"/>
              <a:t>Product Design (Design Life Cycles)</a:t>
            </a:r>
          </a:p>
          <a:p>
            <a:pPr lvl="1">
              <a:lnSpc>
                <a:spcPct val="150000"/>
              </a:lnSpc>
            </a:pPr>
            <a:r>
              <a:rPr lang="en-US" b="1" dirty="0"/>
              <a:t>Phase III: </a:t>
            </a:r>
            <a:r>
              <a:rPr lang="en-US" dirty="0"/>
              <a:t>Process Planning (Implementation Life Cycle)</a:t>
            </a:r>
          </a:p>
          <a:p>
            <a:pPr lvl="1">
              <a:lnSpc>
                <a:spcPct val="150000"/>
              </a:lnSpc>
            </a:pPr>
            <a:r>
              <a:rPr lang="en-US" b="1" dirty="0"/>
              <a:t>Phase IV: </a:t>
            </a:r>
            <a:r>
              <a:rPr lang="en-US" dirty="0"/>
              <a:t>Process Control (Testing Life Cycle)</a:t>
            </a:r>
          </a:p>
        </p:txBody>
      </p:sp>
      <p:sp>
        <p:nvSpPr>
          <p:cNvPr id="5" name="Date Placeholder 4">
            <a:extLst>
              <a:ext uri="{FF2B5EF4-FFF2-40B4-BE49-F238E27FC236}">
                <a16:creationId xmlns:a16="http://schemas.microsoft.com/office/drawing/2014/main" id="{C086DA05-AC8A-4A17-99EA-3D3762678F8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3A064CA-65C7-4891-BC64-F3FEDA01F6C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88CBED98-9B59-4896-8B67-9FDFF8307E46}"/>
              </a:ext>
            </a:extLst>
          </p:cNvPr>
          <p:cNvSpPr>
            <a:spLocks noGrp="1"/>
          </p:cNvSpPr>
          <p:nvPr>
            <p:ph type="sldNum" sz="quarter" idx="4"/>
          </p:nvPr>
        </p:nvSpPr>
        <p:spPr/>
        <p:txBody>
          <a:bodyPr/>
          <a:lstStyle/>
          <a:p>
            <a:fld id="{28B83BC3-069B-46AF-A4E6-C99928E1A4FA}" type="slidenum">
              <a:rPr lang="en-US" smtClean="0"/>
              <a:pPr/>
              <a:t>95</a:t>
            </a:fld>
            <a:endParaRPr lang="en-US" dirty="0"/>
          </a:p>
        </p:txBody>
      </p:sp>
    </p:spTree>
    <p:custDataLst>
      <p:tags r:id="rId1"/>
    </p:custDataLst>
    <p:extLst>
      <p:ext uri="{BB962C8B-B14F-4D97-AF65-F5344CB8AC3E}">
        <p14:creationId xmlns:p14="http://schemas.microsoft.com/office/powerpoint/2010/main" val="135098666"/>
      </p:ext>
    </p:extLst>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1612900" y="1113339"/>
            <a:ext cx="8153400" cy="5393787"/>
          </a:xfrm>
          <a:prstGeom prst="rect">
            <a:avLst/>
          </a:prstGeom>
        </p:spPr>
      </p:pic>
      <p:sp>
        <p:nvSpPr>
          <p:cNvPr id="9" name="Date Placeholder 8">
            <a:extLst>
              <a:ext uri="{FF2B5EF4-FFF2-40B4-BE49-F238E27FC236}">
                <a16:creationId xmlns:a16="http://schemas.microsoft.com/office/drawing/2014/main" id="{04234C5F-523E-48F8-B965-BF9C476CDA6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116747C-B492-4BB4-AA8A-B550093DAA9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37C5B76-09F3-4269-901B-BF0DAAF9FE57}"/>
              </a:ext>
            </a:extLst>
          </p:cNvPr>
          <p:cNvSpPr>
            <a:spLocks noGrp="1"/>
          </p:cNvSpPr>
          <p:nvPr>
            <p:ph type="sldNum" sz="quarter" idx="4"/>
          </p:nvPr>
        </p:nvSpPr>
        <p:spPr/>
        <p:txBody>
          <a:bodyPr/>
          <a:lstStyle/>
          <a:p>
            <a:fld id="{28B83BC3-069B-46AF-A4E6-C99928E1A4FA}" type="slidenum">
              <a:rPr lang="en-US" smtClean="0"/>
              <a:pPr/>
              <a:t>950</a:t>
            </a:fld>
            <a:endParaRPr lang="en-US" dirty="0"/>
          </a:p>
        </p:txBody>
      </p:sp>
    </p:spTree>
    <p:custDataLst>
      <p:tags r:id="rId1"/>
    </p:custDataLst>
    <p:extLst>
      <p:ext uri="{BB962C8B-B14F-4D97-AF65-F5344CB8AC3E}">
        <p14:creationId xmlns:p14="http://schemas.microsoft.com/office/powerpoint/2010/main" val="2294772723"/>
      </p:ext>
    </p:extLst>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Use Minitab to Perform a Box-Cox Transformation</a:t>
            </a:r>
          </a:p>
        </p:txBody>
      </p:sp>
      <p:sp>
        <p:nvSpPr>
          <p:cNvPr id="7" name="Content Placeholder 2"/>
          <p:cNvSpPr>
            <a:spLocks noGrp="1"/>
          </p:cNvSpPr>
          <p:nvPr>
            <p:ph idx="1"/>
          </p:nvPr>
        </p:nvSpPr>
        <p:spPr/>
        <p:txBody>
          <a:bodyPr>
            <a:normAutofit/>
          </a:bodyPr>
          <a:lstStyle/>
          <a:p>
            <a:r>
              <a:rPr lang="en-US" dirty="0"/>
              <a:t>When </a:t>
            </a:r>
            <a:r>
              <a:rPr lang="el-GR" dirty="0"/>
              <a:t>λ</a:t>
            </a:r>
            <a:r>
              <a:rPr lang="en-US" dirty="0"/>
              <a:t> is 0.12, the transformation is the optimal with minimum SSE.</a:t>
            </a:r>
          </a:p>
          <a:p>
            <a:endParaRPr lang="en-US" sz="2000" dirty="0"/>
          </a:p>
        </p:txBody>
      </p:sp>
      <p:pic>
        <p:nvPicPr>
          <p:cNvPr id="3" name="Picture 2"/>
          <p:cNvPicPr>
            <a:picLocks noChangeAspect="1"/>
          </p:cNvPicPr>
          <p:nvPr/>
        </p:nvPicPr>
        <p:blipFill>
          <a:blip r:embed="rId4"/>
          <a:stretch>
            <a:fillRect/>
          </a:stretch>
        </p:blipFill>
        <p:spPr>
          <a:xfrm>
            <a:off x="2337301" y="1676400"/>
            <a:ext cx="6704598" cy="4800600"/>
          </a:xfrm>
          <a:prstGeom prst="rect">
            <a:avLst/>
          </a:prstGeom>
        </p:spPr>
      </p:pic>
      <p:sp>
        <p:nvSpPr>
          <p:cNvPr id="10" name="Date Placeholder 9">
            <a:extLst>
              <a:ext uri="{FF2B5EF4-FFF2-40B4-BE49-F238E27FC236}">
                <a16:creationId xmlns:a16="http://schemas.microsoft.com/office/drawing/2014/main" id="{FF500E4D-8281-4F63-8F95-4F689AE25CC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F37E71C-0308-4CF5-9DFC-27F4CD8C895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36F1E814-6930-4D9C-8D4F-1BC8C7ECF642}"/>
              </a:ext>
            </a:extLst>
          </p:cNvPr>
          <p:cNvSpPr>
            <a:spLocks noGrp="1"/>
          </p:cNvSpPr>
          <p:nvPr>
            <p:ph type="sldNum" sz="quarter" idx="4"/>
          </p:nvPr>
        </p:nvSpPr>
        <p:spPr/>
        <p:txBody>
          <a:bodyPr/>
          <a:lstStyle/>
          <a:p>
            <a:fld id="{28B83BC3-069B-46AF-A4E6-C99928E1A4FA}" type="slidenum">
              <a:rPr lang="en-US" smtClean="0"/>
              <a:pPr/>
              <a:t>951</a:t>
            </a:fld>
            <a:endParaRPr lang="en-US" dirty="0"/>
          </a:p>
        </p:txBody>
      </p:sp>
    </p:spTree>
    <p:custDataLst>
      <p:tags r:id="rId1"/>
    </p:custDataLst>
    <p:extLst>
      <p:ext uri="{BB962C8B-B14F-4D97-AF65-F5344CB8AC3E}">
        <p14:creationId xmlns:p14="http://schemas.microsoft.com/office/powerpoint/2010/main" val="1706922278"/>
      </p:ext>
    </p:extLst>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p:txBody>
          <a:bodyPr>
            <a:normAutofit/>
          </a:bodyPr>
          <a:lstStyle/>
          <a:p>
            <a:r>
              <a:rPr lang="en-US" dirty="0"/>
              <a:t>The transformed Y can also be saved in another column.</a:t>
            </a:r>
          </a:p>
          <a:p>
            <a:pPr marL="1234440" lvl="2" indent="-457200">
              <a:buFont typeface="+mj-lt"/>
              <a:buAutoNum type="arabicParenR"/>
            </a:pPr>
            <a:r>
              <a:rPr lang="en-US" dirty="0"/>
              <a:t>Create a new column named “Y1” in the data table.</a:t>
            </a:r>
          </a:p>
          <a:p>
            <a:pPr marL="1234440" lvl="2" indent="-457200">
              <a:buFont typeface="+mj-lt"/>
              <a:buAutoNum type="arabicParenR"/>
            </a:pPr>
            <a:r>
              <a:rPr lang="en-US" dirty="0"/>
              <a:t>Click on the “Options” button in the “Box-Cox Transformation” window.</a:t>
            </a:r>
          </a:p>
          <a:p>
            <a:pPr marL="1234440" lvl="2" indent="-457200">
              <a:buFont typeface="+mj-lt"/>
              <a:buAutoNum type="arabicParenR"/>
            </a:pPr>
            <a:r>
              <a:rPr lang="en-US" dirty="0"/>
              <a:t>A new window named “Box-Cox Transformation – Options” appears.</a:t>
            </a:r>
          </a:p>
          <a:p>
            <a:pPr marL="1234440" lvl="2" indent="-457200">
              <a:buFont typeface="+mj-lt"/>
              <a:buAutoNum type="arabicParenR"/>
            </a:pPr>
            <a:r>
              <a:rPr lang="en-US" dirty="0"/>
              <a:t>Click in the blank box under “Store transformed data in” and all the columns pop up in the list box on the left.</a:t>
            </a:r>
          </a:p>
          <a:p>
            <a:pPr marL="1234440" lvl="2" indent="-457200">
              <a:buFont typeface="+mj-lt"/>
              <a:buAutoNum type="arabicParenR"/>
            </a:pPr>
            <a:r>
              <a:rPr lang="en-US" dirty="0"/>
              <a:t>Select “Y1” in “Store transformed data in.”</a:t>
            </a:r>
          </a:p>
          <a:p>
            <a:pPr marL="1234440" lvl="2" indent="-457200">
              <a:buFont typeface="+mj-lt"/>
              <a:buAutoNum type="arabicParenR"/>
            </a:pPr>
            <a:r>
              <a:rPr lang="en-US" dirty="0"/>
              <a:t>Click “OK” in the window “Box-Cox Transformation – Options.”</a:t>
            </a:r>
          </a:p>
          <a:p>
            <a:pPr marL="1234440" lvl="2" indent="-457200">
              <a:buFont typeface="+mj-lt"/>
              <a:buAutoNum type="arabicParenR"/>
            </a:pPr>
            <a:r>
              <a:rPr lang="en-US" dirty="0"/>
              <a:t>Click “OK” in the window “Box-Cox Transformation.”</a:t>
            </a:r>
          </a:p>
          <a:p>
            <a:pPr marL="1234440" lvl="2" indent="-457200">
              <a:buFont typeface="+mj-lt"/>
              <a:buAutoNum type="arabicParenR"/>
            </a:pPr>
            <a:r>
              <a:rPr lang="en-US" dirty="0"/>
              <a:t>The transformed column is stored in the column “Y1.”</a:t>
            </a:r>
          </a:p>
          <a:p>
            <a:pPr lvl="1"/>
            <a:endParaRPr lang="en-US" dirty="0"/>
          </a:p>
        </p:txBody>
      </p:sp>
      <p:sp>
        <p:nvSpPr>
          <p:cNvPr id="9" name="Date Placeholder 8">
            <a:extLst>
              <a:ext uri="{FF2B5EF4-FFF2-40B4-BE49-F238E27FC236}">
                <a16:creationId xmlns:a16="http://schemas.microsoft.com/office/drawing/2014/main" id="{446948D8-BA8E-41AE-9F13-05393767C4E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082DB72-77C6-4674-969D-8F25A86A4B1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345635C-8F18-4DB4-A714-9468AD78A490}"/>
              </a:ext>
            </a:extLst>
          </p:cNvPr>
          <p:cNvSpPr>
            <a:spLocks noGrp="1"/>
          </p:cNvSpPr>
          <p:nvPr>
            <p:ph type="sldNum" sz="quarter" idx="4"/>
          </p:nvPr>
        </p:nvSpPr>
        <p:spPr/>
        <p:txBody>
          <a:bodyPr/>
          <a:lstStyle/>
          <a:p>
            <a:fld id="{28B83BC3-069B-46AF-A4E6-C99928E1A4FA}" type="slidenum">
              <a:rPr lang="en-US" smtClean="0"/>
              <a:pPr/>
              <a:t>952</a:t>
            </a:fld>
            <a:endParaRPr lang="en-US" dirty="0"/>
          </a:p>
        </p:txBody>
      </p:sp>
    </p:spTree>
    <p:custDataLst>
      <p:tags r:id="rId1"/>
    </p:custDataLst>
    <p:extLst>
      <p:ext uri="{BB962C8B-B14F-4D97-AF65-F5344CB8AC3E}">
        <p14:creationId xmlns:p14="http://schemas.microsoft.com/office/powerpoint/2010/main" val="787754139"/>
      </p:ext>
    </p:extLst>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pic>
        <p:nvPicPr>
          <p:cNvPr id="3" name="Picture 2"/>
          <p:cNvPicPr>
            <a:picLocks noChangeAspect="1"/>
          </p:cNvPicPr>
          <p:nvPr/>
        </p:nvPicPr>
        <p:blipFill>
          <a:blip r:embed="rId4"/>
          <a:stretch>
            <a:fillRect/>
          </a:stretch>
        </p:blipFill>
        <p:spPr>
          <a:xfrm>
            <a:off x="5596973" y="1191599"/>
            <a:ext cx="4500514" cy="3460301"/>
          </a:xfrm>
          <a:prstGeom prst="rect">
            <a:avLst/>
          </a:prstGeom>
        </p:spPr>
      </p:pic>
      <p:pic>
        <p:nvPicPr>
          <p:cNvPr id="4" name="Picture 3"/>
          <p:cNvPicPr>
            <a:picLocks noChangeAspect="1"/>
          </p:cNvPicPr>
          <p:nvPr/>
        </p:nvPicPr>
        <p:blipFill>
          <a:blip r:embed="rId5"/>
          <a:stretch>
            <a:fillRect/>
          </a:stretch>
        </p:blipFill>
        <p:spPr>
          <a:xfrm>
            <a:off x="3886200" y="4180522"/>
            <a:ext cx="3581400" cy="2545813"/>
          </a:xfrm>
          <a:prstGeom prst="rect">
            <a:avLst/>
          </a:prstGeom>
          <a:ln>
            <a:solidFill>
              <a:schemeClr val="bg1">
                <a:lumMod val="75000"/>
              </a:schemeClr>
            </a:solidFill>
          </a:ln>
        </p:spPr>
      </p:pic>
      <p:pic>
        <p:nvPicPr>
          <p:cNvPr id="5" name="Picture 4"/>
          <p:cNvPicPr>
            <a:picLocks noChangeAspect="1"/>
          </p:cNvPicPr>
          <p:nvPr/>
        </p:nvPicPr>
        <p:blipFill>
          <a:blip r:embed="rId6"/>
          <a:stretch>
            <a:fillRect/>
          </a:stretch>
        </p:blipFill>
        <p:spPr>
          <a:xfrm>
            <a:off x="749495" y="1191599"/>
            <a:ext cx="4721275" cy="2874646"/>
          </a:xfrm>
          <a:prstGeom prst="rect">
            <a:avLst/>
          </a:prstGeom>
          <a:noFill/>
          <a:ln>
            <a:solidFill>
              <a:schemeClr val="bg1">
                <a:lumMod val="75000"/>
              </a:schemeClr>
            </a:solidFill>
          </a:ln>
        </p:spPr>
      </p:pic>
      <p:sp>
        <p:nvSpPr>
          <p:cNvPr id="30" name="Right Arrow 21"/>
          <p:cNvSpPr/>
          <p:nvPr/>
        </p:nvSpPr>
        <p:spPr>
          <a:xfrm>
            <a:off x="5337171" y="276934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21"/>
          <p:cNvSpPr/>
          <p:nvPr/>
        </p:nvSpPr>
        <p:spPr>
          <a:xfrm rot="5400000">
            <a:off x="7086600" y="4028122"/>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1" name="Date Placeholder 10">
            <a:extLst>
              <a:ext uri="{FF2B5EF4-FFF2-40B4-BE49-F238E27FC236}">
                <a16:creationId xmlns:a16="http://schemas.microsoft.com/office/drawing/2014/main" id="{C4348F78-1CCA-49A0-B6AD-F5B1654AFA05}"/>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096A2501-782A-4EE7-A5F2-44F5DCE600EF}"/>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C706B8B9-C015-4F2A-9ED4-3EA4BB4473EE}"/>
              </a:ext>
            </a:extLst>
          </p:cNvPr>
          <p:cNvSpPr>
            <a:spLocks noGrp="1"/>
          </p:cNvSpPr>
          <p:nvPr>
            <p:ph type="sldNum" sz="quarter" idx="4"/>
          </p:nvPr>
        </p:nvSpPr>
        <p:spPr/>
        <p:txBody>
          <a:bodyPr/>
          <a:lstStyle/>
          <a:p>
            <a:fld id="{28B83BC3-069B-46AF-A4E6-C99928E1A4FA}" type="slidenum">
              <a:rPr lang="en-US" smtClean="0"/>
              <a:pPr/>
              <a:t>953</a:t>
            </a:fld>
            <a:endParaRPr lang="en-US" dirty="0"/>
          </a:p>
        </p:txBody>
      </p:sp>
    </p:spTree>
    <p:custDataLst>
      <p:tags r:id="rId1"/>
    </p:custDataLst>
    <p:extLst>
      <p:ext uri="{BB962C8B-B14F-4D97-AF65-F5344CB8AC3E}">
        <p14:creationId xmlns:p14="http://schemas.microsoft.com/office/powerpoint/2010/main" val="2681166099"/>
      </p:ext>
    </p:extLst>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Minitab to Perform a Box-Cox Transformation</a:t>
            </a:r>
          </a:p>
        </p:txBody>
      </p:sp>
      <p:sp>
        <p:nvSpPr>
          <p:cNvPr id="3" name="Content Placeholder 2"/>
          <p:cNvSpPr>
            <a:spLocks noGrp="1"/>
          </p:cNvSpPr>
          <p:nvPr>
            <p:ph idx="1"/>
          </p:nvPr>
        </p:nvSpPr>
        <p:spPr>
          <a:xfrm>
            <a:off x="381000" y="1143000"/>
            <a:ext cx="5029200" cy="5486400"/>
          </a:xfrm>
        </p:spPr>
        <p:txBody>
          <a:bodyPr>
            <a:normAutofit lnSpcReduction="10000"/>
          </a:bodyPr>
          <a:lstStyle/>
          <a:p>
            <a:r>
              <a:rPr lang="en-US" sz="2000" dirty="0"/>
              <a:t>Run the normality test to check whether the transformed data are normally distributed.</a:t>
            </a:r>
          </a:p>
          <a:p>
            <a:endParaRPr lang="en-US" sz="2000" dirty="0"/>
          </a:p>
          <a:p>
            <a:r>
              <a:rPr lang="en-US" sz="2000" dirty="0"/>
              <a:t>Use the Anderson-Darling test to test the normality of the transformed data</a:t>
            </a:r>
          </a:p>
          <a:p>
            <a:pPr lvl="1"/>
            <a:endParaRPr lang="en-US" sz="1800" dirty="0"/>
          </a:p>
          <a:p>
            <a:pPr lvl="1"/>
            <a:r>
              <a:rPr lang="en-US" sz="1800" dirty="0"/>
              <a:t>H0: The data are normally distributed.</a:t>
            </a:r>
          </a:p>
          <a:p>
            <a:pPr lvl="1"/>
            <a:r>
              <a:rPr lang="en-US" sz="1800" dirty="0"/>
              <a:t>H1: The data are not normally distributed.</a:t>
            </a:r>
          </a:p>
          <a:p>
            <a:endParaRPr lang="en-US" sz="2000" dirty="0"/>
          </a:p>
          <a:p>
            <a:r>
              <a:rPr lang="en-US" sz="2000" dirty="0"/>
              <a:t>If p-value &gt; alpha level (0.05), we fail to reject the null. Otherwise, we reject the null.</a:t>
            </a:r>
          </a:p>
          <a:p>
            <a:endParaRPr lang="en-US" sz="2000" dirty="0"/>
          </a:p>
          <a:p>
            <a:r>
              <a:rPr lang="en-US" sz="2000" dirty="0"/>
              <a:t>In this example, p-value = 0.327 &gt; alpha level (0.05). The data are normally distributed</a:t>
            </a:r>
            <a:r>
              <a:rPr lang="en-US" sz="1400" dirty="0"/>
              <a:t>.</a:t>
            </a:r>
          </a:p>
          <a:p>
            <a:endParaRPr lang="en-US" sz="1600" dirty="0"/>
          </a:p>
        </p:txBody>
      </p:sp>
      <p:pic>
        <p:nvPicPr>
          <p:cNvPr id="4" name="Picture 3"/>
          <p:cNvPicPr>
            <a:picLocks noChangeAspect="1"/>
          </p:cNvPicPr>
          <p:nvPr/>
        </p:nvPicPr>
        <p:blipFill>
          <a:blip r:embed="rId4"/>
          <a:stretch>
            <a:fillRect/>
          </a:stretch>
        </p:blipFill>
        <p:spPr>
          <a:xfrm>
            <a:off x="5448300" y="1727200"/>
            <a:ext cx="5562600" cy="3981888"/>
          </a:xfrm>
          <a:prstGeom prst="rect">
            <a:avLst/>
          </a:prstGeom>
        </p:spPr>
      </p:pic>
      <p:sp>
        <p:nvSpPr>
          <p:cNvPr id="10" name="Date Placeholder 9">
            <a:extLst>
              <a:ext uri="{FF2B5EF4-FFF2-40B4-BE49-F238E27FC236}">
                <a16:creationId xmlns:a16="http://schemas.microsoft.com/office/drawing/2014/main" id="{834D9556-0D6C-4C94-A881-20A488D0FB0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C8161F51-0D8D-4978-8D13-76C874D5377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4E537AF-3D4E-4FFA-B568-A880996F1AC9}"/>
              </a:ext>
            </a:extLst>
          </p:cNvPr>
          <p:cNvSpPr>
            <a:spLocks noGrp="1"/>
          </p:cNvSpPr>
          <p:nvPr>
            <p:ph type="sldNum" sz="quarter" idx="4"/>
          </p:nvPr>
        </p:nvSpPr>
        <p:spPr/>
        <p:txBody>
          <a:bodyPr/>
          <a:lstStyle/>
          <a:p>
            <a:fld id="{28B83BC3-069B-46AF-A4E6-C99928E1A4FA}" type="slidenum">
              <a:rPr lang="en-US" smtClean="0"/>
              <a:pPr/>
              <a:t>954</a:t>
            </a:fld>
            <a:endParaRPr lang="en-US" dirty="0"/>
          </a:p>
        </p:txBody>
      </p:sp>
    </p:spTree>
    <p:custDataLst>
      <p:tags r:id="rId1"/>
    </p:custDataLst>
    <p:extLst>
      <p:ext uri="{BB962C8B-B14F-4D97-AF65-F5344CB8AC3E}">
        <p14:creationId xmlns:p14="http://schemas.microsoft.com/office/powerpoint/2010/main" val="727421050"/>
      </p:ext>
    </p:extLst>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4.2.6 Stepwise Regression</a:t>
            </a:r>
          </a:p>
        </p:txBody>
      </p:sp>
      <p:sp>
        <p:nvSpPr>
          <p:cNvPr id="8" name="Date Placeholder 7">
            <a:extLst>
              <a:ext uri="{FF2B5EF4-FFF2-40B4-BE49-F238E27FC236}">
                <a16:creationId xmlns:a16="http://schemas.microsoft.com/office/drawing/2014/main" id="{2783A8A5-6A35-41BF-8C4A-228A70A8C1B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45407A0-89BF-41D8-911C-F497F4C7638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11EBF2B-C73D-45BF-B500-990DE758C329}"/>
              </a:ext>
            </a:extLst>
          </p:cNvPr>
          <p:cNvSpPr>
            <a:spLocks noGrp="1"/>
          </p:cNvSpPr>
          <p:nvPr>
            <p:ph type="sldNum" sz="quarter" idx="4"/>
          </p:nvPr>
        </p:nvSpPr>
        <p:spPr/>
        <p:txBody>
          <a:bodyPr/>
          <a:lstStyle/>
          <a:p>
            <a:fld id="{28B83BC3-069B-46AF-A4E6-C99928E1A4FA}" type="slidenum">
              <a:rPr lang="en-US" smtClean="0"/>
              <a:pPr/>
              <a:t>955</a:t>
            </a:fld>
            <a:endParaRPr lang="en-US" dirty="0"/>
          </a:p>
        </p:txBody>
      </p:sp>
    </p:spTree>
    <p:custDataLst>
      <p:tags r:id="rId1"/>
    </p:custDataLst>
    <p:extLst>
      <p:ext uri="{BB962C8B-B14F-4D97-AF65-F5344CB8AC3E}">
        <p14:creationId xmlns:p14="http://schemas.microsoft.com/office/powerpoint/2010/main" val="209293032"/>
      </p:ext>
    </p:extLst>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Stepwise Regression?</a:t>
            </a:r>
          </a:p>
        </p:txBody>
      </p:sp>
      <p:sp>
        <p:nvSpPr>
          <p:cNvPr id="3" name="Content Placeholder 2"/>
          <p:cNvSpPr>
            <a:spLocks noGrp="1"/>
          </p:cNvSpPr>
          <p:nvPr>
            <p:ph idx="1"/>
          </p:nvPr>
        </p:nvSpPr>
        <p:spPr/>
        <p:txBody>
          <a:bodyPr>
            <a:normAutofit/>
          </a:bodyPr>
          <a:lstStyle/>
          <a:p>
            <a:r>
              <a:rPr lang="en-US" b="1" dirty="0"/>
              <a:t>Stepwise regression</a:t>
            </a:r>
            <a:r>
              <a:rPr lang="en-US" dirty="0"/>
              <a:t> is a statistical method to automatically select regression models with the best sets of predictive variables from a large set of potential variables.</a:t>
            </a:r>
          </a:p>
          <a:p>
            <a:endParaRPr lang="en-US" dirty="0"/>
          </a:p>
          <a:p>
            <a:r>
              <a:rPr lang="en-US" dirty="0"/>
              <a:t>There are different statistical methods used in stepwise regression to evaluate the potential variables in the model:</a:t>
            </a:r>
          </a:p>
          <a:p>
            <a:pPr lvl="1"/>
            <a:r>
              <a:rPr lang="en-US" dirty="0"/>
              <a:t>F-test</a:t>
            </a:r>
          </a:p>
          <a:p>
            <a:pPr lvl="1"/>
            <a:r>
              <a:rPr lang="en-US" dirty="0"/>
              <a:t>T-test</a:t>
            </a:r>
          </a:p>
          <a:p>
            <a:pPr lvl="1"/>
            <a:r>
              <a:rPr lang="en-US" dirty="0"/>
              <a:t>R-square</a:t>
            </a:r>
          </a:p>
          <a:p>
            <a:pPr lvl="1"/>
            <a:r>
              <a:rPr lang="en-US" dirty="0"/>
              <a:t>AIC.</a:t>
            </a:r>
          </a:p>
          <a:p>
            <a:pPr lvl="1"/>
            <a:endParaRPr lang="en-US" dirty="0"/>
          </a:p>
          <a:p>
            <a:endParaRPr lang="en-US" dirty="0"/>
          </a:p>
        </p:txBody>
      </p:sp>
      <p:sp>
        <p:nvSpPr>
          <p:cNvPr id="9" name="Date Placeholder 8">
            <a:extLst>
              <a:ext uri="{FF2B5EF4-FFF2-40B4-BE49-F238E27FC236}">
                <a16:creationId xmlns:a16="http://schemas.microsoft.com/office/drawing/2014/main" id="{20D386F8-714E-41AB-B4F1-9843F5DF8CE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781B5A34-08D2-4279-BF68-8C27FC50F2D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C91C3DF-C71B-4CDC-ABDF-F98370567A1A}"/>
              </a:ext>
            </a:extLst>
          </p:cNvPr>
          <p:cNvSpPr>
            <a:spLocks noGrp="1"/>
          </p:cNvSpPr>
          <p:nvPr>
            <p:ph type="sldNum" sz="quarter" idx="4"/>
          </p:nvPr>
        </p:nvSpPr>
        <p:spPr/>
        <p:txBody>
          <a:bodyPr/>
          <a:lstStyle/>
          <a:p>
            <a:fld id="{28B83BC3-069B-46AF-A4E6-C99928E1A4FA}" type="slidenum">
              <a:rPr lang="en-US" smtClean="0"/>
              <a:pPr/>
              <a:t>956</a:t>
            </a:fld>
            <a:endParaRPr lang="en-US" dirty="0"/>
          </a:p>
        </p:txBody>
      </p:sp>
    </p:spTree>
    <p:custDataLst>
      <p:tags r:id="rId1"/>
    </p:custDataLst>
    <p:extLst>
      <p:ext uri="{BB962C8B-B14F-4D97-AF65-F5344CB8AC3E}">
        <p14:creationId xmlns:p14="http://schemas.microsoft.com/office/powerpoint/2010/main" val="2846342651"/>
      </p:ext>
    </p:extLst>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Three Approaches to Stepwise Regression</a:t>
            </a:r>
          </a:p>
        </p:txBody>
      </p:sp>
      <p:sp>
        <p:nvSpPr>
          <p:cNvPr id="3" name="Content Placeholder 2"/>
          <p:cNvSpPr>
            <a:spLocks noGrp="1"/>
          </p:cNvSpPr>
          <p:nvPr>
            <p:ph idx="1"/>
          </p:nvPr>
        </p:nvSpPr>
        <p:spPr/>
        <p:txBody>
          <a:bodyPr>
            <a:normAutofit/>
          </a:bodyPr>
          <a:lstStyle/>
          <a:p>
            <a:r>
              <a:rPr lang="en-US" dirty="0"/>
              <a:t>Forward Selection</a:t>
            </a:r>
          </a:p>
          <a:p>
            <a:pPr lvl="1"/>
            <a:r>
              <a:rPr lang="en-US" dirty="0"/>
              <a:t>Bring in potential predictors one by one and keep them if they have significant impact on improving the model.</a:t>
            </a:r>
            <a:endParaRPr lang="en-US" sz="2400" dirty="0"/>
          </a:p>
          <a:p>
            <a:endParaRPr lang="en-US" dirty="0"/>
          </a:p>
          <a:p>
            <a:r>
              <a:rPr lang="en-US" dirty="0"/>
              <a:t>Backward Selection</a:t>
            </a:r>
          </a:p>
          <a:p>
            <a:pPr lvl="1"/>
            <a:r>
              <a:rPr lang="en-US" dirty="0"/>
              <a:t>Try out potential predictors one by one and eliminate them if they are insignificant to improve the fit.</a:t>
            </a:r>
          </a:p>
          <a:p>
            <a:endParaRPr lang="en-US" dirty="0"/>
          </a:p>
          <a:p>
            <a:r>
              <a:rPr lang="en-US" dirty="0"/>
              <a:t>Mixed Selection</a:t>
            </a:r>
          </a:p>
          <a:p>
            <a:pPr lvl="1"/>
            <a:r>
              <a:rPr lang="en-US" dirty="0"/>
              <a:t>Is a combination of both forward selection and backward selection. Add and remove variables based on pre-defined significance threshold levels.</a:t>
            </a:r>
          </a:p>
          <a:p>
            <a:endParaRPr lang="en-US" dirty="0"/>
          </a:p>
        </p:txBody>
      </p:sp>
      <p:sp>
        <p:nvSpPr>
          <p:cNvPr id="9" name="Date Placeholder 8">
            <a:extLst>
              <a:ext uri="{FF2B5EF4-FFF2-40B4-BE49-F238E27FC236}">
                <a16:creationId xmlns:a16="http://schemas.microsoft.com/office/drawing/2014/main" id="{FF100A8E-5B08-4318-ADD8-8BF0D5F3BE2C}"/>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74CB3AB-B8F0-4FD9-940D-4099320AD9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AFCAEC40-3019-485C-B5E4-89BF8CC2744E}"/>
              </a:ext>
            </a:extLst>
          </p:cNvPr>
          <p:cNvSpPr>
            <a:spLocks noGrp="1"/>
          </p:cNvSpPr>
          <p:nvPr>
            <p:ph type="sldNum" sz="quarter" idx="4"/>
          </p:nvPr>
        </p:nvSpPr>
        <p:spPr/>
        <p:txBody>
          <a:bodyPr/>
          <a:lstStyle/>
          <a:p>
            <a:fld id="{28B83BC3-069B-46AF-A4E6-C99928E1A4FA}" type="slidenum">
              <a:rPr lang="en-US" smtClean="0"/>
              <a:pPr/>
              <a:t>957</a:t>
            </a:fld>
            <a:endParaRPr lang="en-US" dirty="0"/>
          </a:p>
        </p:txBody>
      </p:sp>
    </p:spTree>
    <p:custDataLst>
      <p:tags r:id="rId1"/>
    </p:custDataLst>
    <p:extLst>
      <p:ext uri="{BB962C8B-B14F-4D97-AF65-F5344CB8AC3E}">
        <p14:creationId xmlns:p14="http://schemas.microsoft.com/office/powerpoint/2010/main" val="2214803268"/>
      </p:ext>
    </p:extLst>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a:t>
            </a:r>
          </a:p>
        </p:txBody>
      </p:sp>
      <p:sp>
        <p:nvSpPr>
          <p:cNvPr id="3" name="Content Placeholder 2"/>
          <p:cNvSpPr>
            <a:spLocks noGrp="1"/>
          </p:cNvSpPr>
          <p:nvPr>
            <p:ph idx="1"/>
          </p:nvPr>
        </p:nvSpPr>
        <p:spPr/>
        <p:txBody>
          <a:bodyPr>
            <a:normAutofit/>
          </a:bodyPr>
          <a:lstStyle/>
          <a:p>
            <a:r>
              <a:rPr lang="en-US" i="1" dirty="0"/>
              <a:t>Case study: </a:t>
            </a:r>
            <a:r>
              <a:rPr lang="en-US" dirty="0"/>
              <a:t>We want to build a regression model to predict the oxygen uptake of a person who runs 1.5 miles. The potential predictors are:</a:t>
            </a:r>
          </a:p>
          <a:p>
            <a:pPr lvl="1"/>
            <a:r>
              <a:rPr lang="en-US" dirty="0"/>
              <a:t>Age</a:t>
            </a:r>
          </a:p>
          <a:p>
            <a:pPr lvl="1"/>
            <a:r>
              <a:rPr lang="en-US" dirty="0"/>
              <a:t>Weight</a:t>
            </a:r>
          </a:p>
          <a:p>
            <a:pPr lvl="1"/>
            <a:r>
              <a:rPr lang="en-US" dirty="0"/>
              <a:t>Runtime</a:t>
            </a:r>
          </a:p>
          <a:p>
            <a:pPr lvl="1"/>
            <a:r>
              <a:rPr lang="en-US" dirty="0"/>
              <a:t>Runpulse</a:t>
            </a:r>
          </a:p>
          <a:p>
            <a:pPr lvl="1"/>
            <a:r>
              <a:rPr lang="en-US" dirty="0"/>
              <a:t>RstPulse</a:t>
            </a:r>
          </a:p>
          <a:p>
            <a:pPr lvl="1"/>
            <a:r>
              <a:rPr lang="en-US" dirty="0"/>
              <a:t>MaxPulse.</a:t>
            </a:r>
          </a:p>
          <a:p>
            <a:pPr lvl="1"/>
            <a:endParaRPr lang="en-US" dirty="0"/>
          </a:p>
          <a:p>
            <a:r>
              <a:rPr lang="en-US" dirty="0"/>
              <a:t>Data File: “Stepwise Regression” tab in “Sample Data.xlsx”</a:t>
            </a:r>
          </a:p>
          <a:p>
            <a:endParaRPr lang="en-US" dirty="0"/>
          </a:p>
        </p:txBody>
      </p:sp>
      <p:sp>
        <p:nvSpPr>
          <p:cNvPr id="9" name="Date Placeholder 8">
            <a:extLst>
              <a:ext uri="{FF2B5EF4-FFF2-40B4-BE49-F238E27FC236}">
                <a16:creationId xmlns:a16="http://schemas.microsoft.com/office/drawing/2014/main" id="{E81EE0A0-A224-4535-9092-FFFC263E646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E0D2DE95-9F4B-48AE-99F7-46BAA3E2117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35F7FC9-89AE-490B-B215-0C58EE5072EF}"/>
              </a:ext>
            </a:extLst>
          </p:cNvPr>
          <p:cNvSpPr>
            <a:spLocks noGrp="1"/>
          </p:cNvSpPr>
          <p:nvPr>
            <p:ph type="sldNum" sz="quarter" idx="4"/>
          </p:nvPr>
        </p:nvSpPr>
        <p:spPr/>
        <p:txBody>
          <a:bodyPr/>
          <a:lstStyle/>
          <a:p>
            <a:fld id="{28B83BC3-069B-46AF-A4E6-C99928E1A4FA}" type="slidenum">
              <a:rPr lang="en-US" smtClean="0"/>
              <a:pPr/>
              <a:t>958</a:t>
            </a:fld>
            <a:endParaRPr lang="en-US" dirty="0"/>
          </a:p>
        </p:txBody>
      </p:sp>
    </p:spTree>
    <p:custDataLst>
      <p:tags r:id="rId1"/>
    </p:custDataLst>
    <p:extLst>
      <p:ext uri="{BB962C8B-B14F-4D97-AF65-F5344CB8AC3E}">
        <p14:creationId xmlns:p14="http://schemas.microsoft.com/office/powerpoint/2010/main" val="3833186030"/>
      </p:ext>
    </p:extLst>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Sample Data Glance</a:t>
            </a:r>
          </a:p>
        </p:txBody>
      </p:sp>
      <p:pic>
        <p:nvPicPr>
          <p:cNvPr id="583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1000" y="1676519"/>
            <a:ext cx="8077200" cy="4419362"/>
          </a:xfrm>
          <a:prstGeom prst="rect">
            <a:avLst/>
          </a:prstGeom>
          <a:noFill/>
          <a:ln w="9525">
            <a:solidFill>
              <a:schemeClr val="tx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9" name="Date Placeholder 8">
            <a:extLst>
              <a:ext uri="{FF2B5EF4-FFF2-40B4-BE49-F238E27FC236}">
                <a16:creationId xmlns:a16="http://schemas.microsoft.com/office/drawing/2014/main" id="{AA7AD3BF-75BF-4645-9426-D5C5334BC9B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2CABCAA-CD4B-4372-90D6-FFFFA027BFE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F6A323E2-809F-4117-92CA-663D8F376452}"/>
              </a:ext>
            </a:extLst>
          </p:cNvPr>
          <p:cNvSpPr>
            <a:spLocks noGrp="1"/>
          </p:cNvSpPr>
          <p:nvPr>
            <p:ph type="sldNum" sz="quarter" idx="4"/>
          </p:nvPr>
        </p:nvSpPr>
        <p:spPr/>
        <p:txBody>
          <a:bodyPr/>
          <a:lstStyle/>
          <a:p>
            <a:fld id="{28B83BC3-069B-46AF-A4E6-C99928E1A4FA}" type="slidenum">
              <a:rPr lang="en-US" smtClean="0"/>
              <a:pPr/>
              <a:t>959</a:t>
            </a:fld>
            <a:endParaRPr lang="en-US" dirty="0"/>
          </a:p>
        </p:txBody>
      </p:sp>
    </p:spTree>
    <p:custDataLst>
      <p:tags r:id="rId1"/>
    </p:custDataLst>
    <p:extLst>
      <p:ext uri="{BB962C8B-B14F-4D97-AF65-F5344CB8AC3E}">
        <p14:creationId xmlns:p14="http://schemas.microsoft.com/office/powerpoint/2010/main" val="300337213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How to build a House of Quality</a:t>
            </a:r>
          </a:p>
        </p:txBody>
      </p:sp>
      <p:sp>
        <p:nvSpPr>
          <p:cNvPr id="9219" name="Content Placeholder 2"/>
          <p:cNvSpPr>
            <a:spLocks noGrp="1"/>
          </p:cNvSpPr>
          <p:nvPr>
            <p:ph idx="1"/>
          </p:nvPr>
        </p:nvSpPr>
        <p:spPr/>
        <p:txBody>
          <a:bodyPr>
            <a:normAutofit/>
          </a:bodyPr>
          <a:lstStyle/>
          <a:p>
            <a:pPr>
              <a:lnSpc>
                <a:spcPct val="150000"/>
              </a:lnSpc>
            </a:pPr>
            <a:r>
              <a:rPr lang="en-US" dirty="0"/>
              <a:t>Determine Customer Requirements (</a:t>
            </a:r>
            <a:r>
              <a:rPr lang="en-US" i="1" dirty="0"/>
              <a:t>What’s</a:t>
            </a:r>
            <a:r>
              <a:rPr lang="en-US" dirty="0"/>
              <a:t> from VOC/CTQ)</a:t>
            </a:r>
          </a:p>
          <a:p>
            <a:pPr>
              <a:lnSpc>
                <a:spcPct val="150000"/>
              </a:lnSpc>
            </a:pPr>
            <a:r>
              <a:rPr lang="en-US" dirty="0"/>
              <a:t>Technical Specifications/Design Requirements (</a:t>
            </a:r>
            <a:r>
              <a:rPr lang="en-US" i="1" dirty="0"/>
              <a:t>How’s</a:t>
            </a:r>
            <a:r>
              <a:rPr lang="en-US" dirty="0"/>
              <a:t>)</a:t>
            </a:r>
          </a:p>
          <a:p>
            <a:pPr>
              <a:lnSpc>
                <a:spcPct val="150000"/>
              </a:lnSpc>
            </a:pPr>
            <a:r>
              <a:rPr lang="en-US" dirty="0"/>
              <a:t>Develop Relationship Matrix (</a:t>
            </a:r>
            <a:r>
              <a:rPr lang="en-US" i="1" dirty="0"/>
              <a:t>What’s </a:t>
            </a:r>
            <a:r>
              <a:rPr lang="en-US" dirty="0"/>
              <a:t>and</a:t>
            </a:r>
            <a:r>
              <a:rPr lang="en-US" i="1" dirty="0"/>
              <a:t> How’s</a:t>
            </a:r>
            <a:r>
              <a:rPr lang="en-US" dirty="0"/>
              <a:t>)</a:t>
            </a:r>
          </a:p>
          <a:p>
            <a:pPr>
              <a:lnSpc>
                <a:spcPct val="150000"/>
              </a:lnSpc>
            </a:pPr>
            <a:r>
              <a:rPr lang="en-US" dirty="0"/>
              <a:t>Prioritize Customer Requirements</a:t>
            </a:r>
          </a:p>
          <a:p>
            <a:pPr>
              <a:lnSpc>
                <a:spcPct val="150000"/>
              </a:lnSpc>
            </a:pPr>
            <a:r>
              <a:rPr lang="en-US" dirty="0"/>
              <a:t>Conduct Competitive Assessments</a:t>
            </a:r>
          </a:p>
          <a:p>
            <a:pPr>
              <a:lnSpc>
                <a:spcPct val="150000"/>
              </a:lnSpc>
            </a:pPr>
            <a:r>
              <a:rPr lang="en-US" dirty="0"/>
              <a:t>Develop Interrelationship (</a:t>
            </a:r>
            <a:r>
              <a:rPr lang="en-US" i="1" dirty="0"/>
              <a:t>How’s</a:t>
            </a:r>
            <a:r>
              <a:rPr lang="en-US" dirty="0"/>
              <a:t>)</a:t>
            </a:r>
          </a:p>
          <a:p>
            <a:pPr>
              <a:lnSpc>
                <a:spcPct val="150000"/>
              </a:lnSpc>
            </a:pPr>
            <a:r>
              <a:rPr lang="en-US" dirty="0"/>
              <a:t>Prioritize Design Requirements</a:t>
            </a:r>
          </a:p>
          <a:p>
            <a:pPr>
              <a:buFont typeface="Arial" charset="0"/>
              <a:buNone/>
            </a:pPr>
            <a:br>
              <a:rPr lang="en-US" sz="2000" dirty="0"/>
            </a:br>
            <a:endParaRPr lang="en-US" sz="2000" dirty="0"/>
          </a:p>
        </p:txBody>
      </p:sp>
      <p:sp>
        <p:nvSpPr>
          <p:cNvPr id="5" name="Date Placeholder 4">
            <a:extLst>
              <a:ext uri="{FF2B5EF4-FFF2-40B4-BE49-F238E27FC236}">
                <a16:creationId xmlns:a16="http://schemas.microsoft.com/office/drawing/2014/main" id="{EB4F0192-4023-48F3-9DA0-A10968A5A1D3}"/>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86243507-FF92-43E8-BE32-5521612B1B6D}"/>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8C74484-DF8D-4AFC-9878-FE162D600154}"/>
              </a:ext>
            </a:extLst>
          </p:cNvPr>
          <p:cNvSpPr>
            <a:spLocks noGrp="1"/>
          </p:cNvSpPr>
          <p:nvPr>
            <p:ph type="sldNum" sz="quarter" idx="4"/>
          </p:nvPr>
        </p:nvSpPr>
        <p:spPr/>
        <p:txBody>
          <a:bodyPr/>
          <a:lstStyle/>
          <a:p>
            <a:fld id="{28B83BC3-069B-46AF-A4E6-C99928E1A4FA}" type="slidenum">
              <a:rPr lang="en-US" smtClean="0"/>
              <a:pPr/>
              <a:t>96</a:t>
            </a:fld>
            <a:endParaRPr lang="en-US" dirty="0"/>
          </a:p>
        </p:txBody>
      </p:sp>
    </p:spTree>
    <p:custDataLst>
      <p:tags r:id="rId1"/>
    </p:custDataLst>
    <p:extLst>
      <p:ext uri="{BB962C8B-B14F-4D97-AF65-F5344CB8AC3E}">
        <p14:creationId xmlns:p14="http://schemas.microsoft.com/office/powerpoint/2010/main" val="836251598"/>
      </p:ext>
    </p:extLst>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Use Minitab to Run a Stepwise Regression </a:t>
            </a:r>
          </a:p>
        </p:txBody>
      </p:sp>
      <p:sp>
        <p:nvSpPr>
          <p:cNvPr id="3" name="Content Placeholder 2"/>
          <p:cNvSpPr>
            <a:spLocks noGrp="1"/>
          </p:cNvSpPr>
          <p:nvPr>
            <p:ph idx="1"/>
          </p:nvPr>
        </p:nvSpPr>
        <p:spPr/>
        <p:txBody>
          <a:bodyPr>
            <a:normAutofit/>
          </a:bodyPr>
          <a:lstStyle/>
          <a:p>
            <a:r>
              <a:rPr lang="en-US" dirty="0"/>
              <a:t>Steps to run stepwise regression in Minitab </a:t>
            </a:r>
          </a:p>
          <a:p>
            <a:pPr marL="1234440" lvl="2" indent="-457200">
              <a:buFont typeface="+mj-lt"/>
              <a:buAutoNum type="arabicParenR"/>
            </a:pPr>
            <a:r>
              <a:rPr lang="en-US" dirty="0"/>
              <a:t>Click Stat → Regression → Regression → Fit Regression Model.</a:t>
            </a:r>
          </a:p>
          <a:p>
            <a:pPr marL="1234440" lvl="2" indent="-457200">
              <a:buFont typeface="+mj-lt"/>
              <a:buAutoNum type="arabicParenR"/>
            </a:pPr>
            <a:r>
              <a:rPr lang="en-US" dirty="0"/>
              <a:t>Select “Oxy” as the Response and select all the other variables into the “Continuous Predictors” box.</a:t>
            </a:r>
          </a:p>
          <a:p>
            <a:pPr marL="1234440" lvl="2" indent="-457200">
              <a:buFont typeface="+mj-lt"/>
              <a:buAutoNum type="arabicParenR"/>
            </a:pPr>
            <a:r>
              <a:rPr lang="en-US" dirty="0"/>
              <a:t>Click the “Stepwise” button and a new window named “Regression: Stepwise” pops up.</a:t>
            </a:r>
          </a:p>
          <a:p>
            <a:pPr marL="1234440" lvl="2" indent="-457200">
              <a:buFont typeface="+mj-lt"/>
              <a:buAutoNum type="arabicParenR"/>
            </a:pPr>
            <a:r>
              <a:rPr lang="en-US" dirty="0"/>
              <a:t>Select the method of stepwise regression and enter the alphas to enter/remove. In this example, we use the “Forward selection” method and the alpha to enter is 0.25.</a:t>
            </a:r>
          </a:p>
          <a:p>
            <a:pPr marL="1234440" lvl="2" indent="-457200">
              <a:buFont typeface="+mj-lt"/>
              <a:buAutoNum type="arabicParenR"/>
            </a:pPr>
            <a:r>
              <a:rPr lang="en-US" dirty="0"/>
              <a:t>Select the option to “Include details for each step”</a:t>
            </a:r>
          </a:p>
          <a:p>
            <a:pPr marL="1234440" lvl="2" indent="-457200">
              <a:buFont typeface="+mj-lt"/>
              <a:buAutoNum type="arabicParenR"/>
            </a:pPr>
            <a:r>
              <a:rPr lang="en-US" dirty="0"/>
              <a:t>Click “OK” in the window “Regression: Stepwise.”</a:t>
            </a:r>
          </a:p>
          <a:p>
            <a:pPr marL="1234440" lvl="2" indent="-457200">
              <a:buFont typeface="+mj-lt"/>
              <a:buAutoNum type="arabicParenR"/>
            </a:pPr>
            <a:r>
              <a:rPr lang="en-US" dirty="0"/>
              <a:t>Click “OK” in the window “Stepwise Regression.”</a:t>
            </a:r>
          </a:p>
          <a:p>
            <a:pPr marL="1234440" lvl="2" indent="-457200">
              <a:buFont typeface="+mj-lt"/>
              <a:buAutoNum type="arabicParenR"/>
            </a:pPr>
            <a:r>
              <a:rPr lang="en-US" dirty="0"/>
              <a:t>The results appear in the session window.</a:t>
            </a:r>
          </a:p>
          <a:p>
            <a:pPr marL="571500" indent="-457200">
              <a:buFont typeface="+mj-lt"/>
              <a:buAutoNum type="arabicParenR"/>
            </a:pPr>
            <a:endParaRPr lang="en-US" dirty="0"/>
          </a:p>
          <a:p>
            <a:pPr marL="571500" indent="-457200">
              <a:buFont typeface="+mj-lt"/>
              <a:buAutoNum type="arabicParenR"/>
            </a:pPr>
            <a:endParaRPr lang="en-US" dirty="0"/>
          </a:p>
          <a:p>
            <a:endParaRPr lang="en-US" dirty="0"/>
          </a:p>
        </p:txBody>
      </p:sp>
      <p:sp>
        <p:nvSpPr>
          <p:cNvPr id="9" name="Date Placeholder 8">
            <a:extLst>
              <a:ext uri="{FF2B5EF4-FFF2-40B4-BE49-F238E27FC236}">
                <a16:creationId xmlns:a16="http://schemas.microsoft.com/office/drawing/2014/main" id="{38A8C28C-D853-4897-A792-5B4384A1E5C8}"/>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54B51CF5-1A63-4482-8BAF-94CCC9D1F61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844E636-0488-4236-8F70-0E1EC72B5090}"/>
              </a:ext>
            </a:extLst>
          </p:cNvPr>
          <p:cNvSpPr>
            <a:spLocks noGrp="1"/>
          </p:cNvSpPr>
          <p:nvPr>
            <p:ph type="sldNum" sz="quarter" idx="4"/>
          </p:nvPr>
        </p:nvSpPr>
        <p:spPr/>
        <p:txBody>
          <a:bodyPr/>
          <a:lstStyle/>
          <a:p>
            <a:fld id="{28B83BC3-069B-46AF-A4E6-C99928E1A4FA}" type="slidenum">
              <a:rPr lang="en-US" smtClean="0"/>
              <a:pPr/>
              <a:t>960</a:t>
            </a:fld>
            <a:endParaRPr lang="en-US" dirty="0"/>
          </a:p>
        </p:txBody>
      </p:sp>
    </p:spTree>
    <p:custDataLst>
      <p:tags r:id="rId1"/>
    </p:custDataLst>
    <p:extLst>
      <p:ext uri="{BB962C8B-B14F-4D97-AF65-F5344CB8AC3E}">
        <p14:creationId xmlns:p14="http://schemas.microsoft.com/office/powerpoint/2010/main" val="348809866"/>
      </p:ext>
    </p:extLst>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6064697" y="1191757"/>
            <a:ext cx="4800600" cy="5310052"/>
          </a:xfrm>
          <a:prstGeom prst="rect">
            <a:avLst/>
          </a:prstGeom>
        </p:spPr>
      </p:pic>
      <p:sp>
        <p:nvSpPr>
          <p:cNvPr id="2" name="Title 1"/>
          <p:cNvSpPr>
            <a:spLocks noGrp="1"/>
          </p:cNvSpPr>
          <p:nvPr>
            <p:ph type="title"/>
          </p:nvPr>
        </p:nvSpPr>
        <p:spPr/>
        <p:txBody>
          <a:bodyPr/>
          <a:lstStyle/>
          <a:p>
            <a:r>
              <a:rPr lang="en-US" dirty="0"/>
              <a:t>How to Use Minitab to Run a Stepwise Regression </a:t>
            </a:r>
          </a:p>
        </p:txBody>
      </p:sp>
      <p:pic>
        <p:nvPicPr>
          <p:cNvPr id="3" name="Picture 2"/>
          <p:cNvPicPr>
            <a:picLocks noChangeAspect="1"/>
          </p:cNvPicPr>
          <p:nvPr/>
        </p:nvPicPr>
        <p:blipFill>
          <a:blip r:embed="rId5"/>
          <a:stretch>
            <a:fillRect/>
          </a:stretch>
        </p:blipFill>
        <p:spPr>
          <a:xfrm>
            <a:off x="451893" y="1676400"/>
            <a:ext cx="5524500" cy="4191000"/>
          </a:xfrm>
          <a:prstGeom prst="rect">
            <a:avLst/>
          </a:prstGeom>
        </p:spPr>
      </p:pic>
      <p:sp>
        <p:nvSpPr>
          <p:cNvPr id="20" name="Right Arrow 19"/>
          <p:cNvSpPr/>
          <p:nvPr/>
        </p:nvSpPr>
        <p:spPr>
          <a:xfrm>
            <a:off x="5848211" y="3694383"/>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10" name="Date Placeholder 9">
            <a:extLst>
              <a:ext uri="{FF2B5EF4-FFF2-40B4-BE49-F238E27FC236}">
                <a16:creationId xmlns:a16="http://schemas.microsoft.com/office/drawing/2014/main" id="{CDF23E25-A162-4EFB-9E97-49B7098C733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76993307-9B29-47D3-BE29-7EB18873D52A}"/>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C507AE20-17D5-418A-8630-0A9AFD20AA13}"/>
              </a:ext>
            </a:extLst>
          </p:cNvPr>
          <p:cNvSpPr>
            <a:spLocks noGrp="1"/>
          </p:cNvSpPr>
          <p:nvPr>
            <p:ph type="sldNum" sz="quarter" idx="4"/>
          </p:nvPr>
        </p:nvSpPr>
        <p:spPr/>
        <p:txBody>
          <a:bodyPr/>
          <a:lstStyle/>
          <a:p>
            <a:fld id="{28B83BC3-069B-46AF-A4E6-C99928E1A4FA}" type="slidenum">
              <a:rPr lang="en-US" smtClean="0"/>
              <a:pPr/>
              <a:t>961</a:t>
            </a:fld>
            <a:endParaRPr lang="en-US" dirty="0"/>
          </a:p>
        </p:txBody>
      </p:sp>
    </p:spTree>
    <p:custDataLst>
      <p:tags r:id="rId1"/>
    </p:custDataLst>
    <p:extLst>
      <p:ext uri="{BB962C8B-B14F-4D97-AF65-F5344CB8AC3E}">
        <p14:creationId xmlns:p14="http://schemas.microsoft.com/office/powerpoint/2010/main" val="1800634033"/>
      </p:ext>
    </p:extLst>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Step History:</a:t>
            </a:r>
          </a:p>
          <a:p>
            <a:pPr lvl="1"/>
            <a:r>
              <a:rPr lang="en-US" dirty="0"/>
              <a:t>Step-by-step records on how to come up with the final model. Each column indicates the model built in each step.</a:t>
            </a:r>
          </a:p>
          <a:p>
            <a:endParaRPr lang="en-US" dirty="0"/>
          </a:p>
        </p:txBody>
      </p:sp>
      <p:pic>
        <p:nvPicPr>
          <p:cNvPr id="21" name="Picture 20"/>
          <p:cNvPicPr>
            <a:picLocks noChangeAspect="1"/>
          </p:cNvPicPr>
          <p:nvPr/>
        </p:nvPicPr>
        <p:blipFill>
          <a:blip r:embed="rId4"/>
          <a:stretch>
            <a:fillRect/>
          </a:stretch>
        </p:blipFill>
        <p:spPr>
          <a:xfrm>
            <a:off x="5664200" y="1130300"/>
            <a:ext cx="4955125" cy="5066895"/>
          </a:xfrm>
          <a:prstGeom prst="rect">
            <a:avLst/>
          </a:prstGeom>
        </p:spPr>
      </p:pic>
      <p:sp>
        <p:nvSpPr>
          <p:cNvPr id="9" name="Date Placeholder 8">
            <a:extLst>
              <a:ext uri="{FF2B5EF4-FFF2-40B4-BE49-F238E27FC236}">
                <a16:creationId xmlns:a16="http://schemas.microsoft.com/office/drawing/2014/main" id="{E2F24479-883A-44A6-9A99-17D6A4A0A1B2}"/>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DD6A67F-73A7-487B-8852-E21E99CA48B2}"/>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6D02FA82-7E14-4EBA-8AF2-94C892F9F8CE}"/>
              </a:ext>
            </a:extLst>
          </p:cNvPr>
          <p:cNvSpPr>
            <a:spLocks noGrp="1"/>
          </p:cNvSpPr>
          <p:nvPr>
            <p:ph type="sldNum" sz="quarter" idx="4"/>
          </p:nvPr>
        </p:nvSpPr>
        <p:spPr/>
        <p:txBody>
          <a:bodyPr/>
          <a:lstStyle/>
          <a:p>
            <a:fld id="{28B83BC3-069B-46AF-A4E6-C99928E1A4FA}" type="slidenum">
              <a:rPr lang="en-US" smtClean="0"/>
              <a:pPr/>
              <a:t>962</a:t>
            </a:fld>
            <a:endParaRPr lang="en-US" dirty="0"/>
          </a:p>
        </p:txBody>
      </p:sp>
    </p:spTree>
    <p:custDataLst>
      <p:tags r:id="rId1"/>
    </p:custDataLst>
    <p:extLst>
      <p:ext uri="{BB962C8B-B14F-4D97-AF65-F5344CB8AC3E}">
        <p14:creationId xmlns:p14="http://schemas.microsoft.com/office/powerpoint/2010/main" val="3779168733"/>
      </p:ext>
    </p:extLst>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Use Minitab to Run a Stepwise Regression </a:t>
            </a:r>
          </a:p>
        </p:txBody>
      </p:sp>
      <p:sp>
        <p:nvSpPr>
          <p:cNvPr id="3" name="Content Placeholder 2"/>
          <p:cNvSpPr>
            <a:spLocks noGrp="1"/>
          </p:cNvSpPr>
          <p:nvPr>
            <p:ph idx="1"/>
          </p:nvPr>
        </p:nvSpPr>
        <p:spPr>
          <a:xfrm>
            <a:off x="609600" y="1143000"/>
            <a:ext cx="4876800" cy="5486400"/>
          </a:xfrm>
        </p:spPr>
        <p:txBody>
          <a:bodyPr/>
          <a:lstStyle/>
          <a:p>
            <a:r>
              <a:rPr lang="en-US" b="1" dirty="0"/>
              <a:t>Model summary:</a:t>
            </a:r>
          </a:p>
          <a:p>
            <a:pPr lvl="1"/>
            <a:r>
              <a:rPr lang="en-US" dirty="0"/>
              <a:t>One out of six potential factors is not statistically significant since its p-value is higher than the alpha to enter.</a:t>
            </a:r>
          </a:p>
          <a:p>
            <a:pPr lvl="1"/>
            <a:endParaRPr lang="en-US" dirty="0"/>
          </a:p>
          <a:p>
            <a:pPr lvl="1"/>
            <a:r>
              <a:rPr lang="en-US" dirty="0"/>
              <a:t>We also </a:t>
            </a:r>
            <a:r>
              <a:rPr lang="en-US"/>
              <a:t>have multi-collinearity </a:t>
            </a:r>
            <a:r>
              <a:rPr lang="en-US" dirty="0"/>
              <a:t>with two factors with VIF’s greater than 5</a:t>
            </a:r>
          </a:p>
        </p:txBody>
      </p:sp>
      <p:pic>
        <p:nvPicPr>
          <p:cNvPr id="4" name="Picture 3"/>
          <p:cNvPicPr>
            <a:picLocks noChangeAspect="1"/>
          </p:cNvPicPr>
          <p:nvPr/>
        </p:nvPicPr>
        <p:blipFill>
          <a:blip r:embed="rId4"/>
          <a:stretch>
            <a:fillRect/>
          </a:stretch>
        </p:blipFill>
        <p:spPr>
          <a:xfrm>
            <a:off x="5356932" y="1067500"/>
            <a:ext cx="5666667" cy="5600000"/>
          </a:xfrm>
          <a:prstGeom prst="rect">
            <a:avLst/>
          </a:prstGeom>
        </p:spPr>
      </p:pic>
      <p:sp>
        <p:nvSpPr>
          <p:cNvPr id="10" name="Date Placeholder 9">
            <a:extLst>
              <a:ext uri="{FF2B5EF4-FFF2-40B4-BE49-F238E27FC236}">
                <a16:creationId xmlns:a16="http://schemas.microsoft.com/office/drawing/2014/main" id="{19A12632-231B-4702-A09F-EA82864AA6CD}"/>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E7B15C3-B6CD-4CCB-B80B-B9798417B2D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80568F0-E298-4F6C-826A-DAD62563EA38}"/>
              </a:ext>
            </a:extLst>
          </p:cNvPr>
          <p:cNvSpPr>
            <a:spLocks noGrp="1"/>
          </p:cNvSpPr>
          <p:nvPr>
            <p:ph type="sldNum" sz="quarter" idx="4"/>
          </p:nvPr>
        </p:nvSpPr>
        <p:spPr/>
        <p:txBody>
          <a:bodyPr/>
          <a:lstStyle/>
          <a:p>
            <a:fld id="{28B83BC3-069B-46AF-A4E6-C99928E1A4FA}" type="slidenum">
              <a:rPr lang="en-US" smtClean="0"/>
              <a:pPr/>
              <a:t>963</a:t>
            </a:fld>
            <a:endParaRPr lang="en-US" dirty="0"/>
          </a:p>
        </p:txBody>
      </p:sp>
    </p:spTree>
    <p:custDataLst>
      <p:tags r:id="rId1"/>
    </p:custDataLst>
    <p:extLst>
      <p:ext uri="{BB962C8B-B14F-4D97-AF65-F5344CB8AC3E}">
        <p14:creationId xmlns:p14="http://schemas.microsoft.com/office/powerpoint/2010/main" val="4062275182"/>
      </p:ext>
    </p:extLst>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4.2.7 Logistic Regression</a:t>
            </a:r>
          </a:p>
        </p:txBody>
      </p:sp>
      <p:sp>
        <p:nvSpPr>
          <p:cNvPr id="8" name="Date Placeholder 7">
            <a:extLst>
              <a:ext uri="{FF2B5EF4-FFF2-40B4-BE49-F238E27FC236}">
                <a16:creationId xmlns:a16="http://schemas.microsoft.com/office/drawing/2014/main" id="{26751C68-B86B-404E-B523-7ECD18937A36}"/>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786EFE17-F112-4598-B1AA-250E5BC0519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647CD7D4-8BF8-469E-A61B-A33963E2F5C3}"/>
              </a:ext>
            </a:extLst>
          </p:cNvPr>
          <p:cNvSpPr>
            <a:spLocks noGrp="1"/>
          </p:cNvSpPr>
          <p:nvPr>
            <p:ph type="sldNum" sz="quarter" idx="4"/>
          </p:nvPr>
        </p:nvSpPr>
        <p:spPr/>
        <p:txBody>
          <a:bodyPr/>
          <a:lstStyle/>
          <a:p>
            <a:fld id="{28B83BC3-069B-46AF-A4E6-C99928E1A4FA}" type="slidenum">
              <a:rPr lang="en-US" smtClean="0"/>
              <a:pPr/>
              <a:t>964</a:t>
            </a:fld>
            <a:endParaRPr lang="en-US" dirty="0"/>
          </a:p>
        </p:txBody>
      </p:sp>
    </p:spTree>
    <p:custDataLst>
      <p:tags r:id="rId1"/>
    </p:custDataLst>
    <p:extLst>
      <p:ext uri="{BB962C8B-B14F-4D97-AF65-F5344CB8AC3E}">
        <p14:creationId xmlns:p14="http://schemas.microsoft.com/office/powerpoint/2010/main" val="3136922897"/>
      </p:ext>
    </p:extLst>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Logistic Regression?</a:t>
            </a:r>
          </a:p>
        </p:txBody>
      </p:sp>
      <p:sp>
        <p:nvSpPr>
          <p:cNvPr id="3" name="Content Placeholder 2"/>
          <p:cNvSpPr>
            <a:spLocks noGrp="1"/>
          </p:cNvSpPr>
          <p:nvPr>
            <p:ph idx="1"/>
          </p:nvPr>
        </p:nvSpPr>
        <p:spPr/>
        <p:txBody>
          <a:bodyPr>
            <a:normAutofit/>
          </a:bodyPr>
          <a:lstStyle/>
          <a:p>
            <a:r>
              <a:rPr lang="en-US" b="1" dirty="0"/>
              <a:t>Logistic regression </a:t>
            </a:r>
            <a:r>
              <a:rPr lang="en-US" dirty="0"/>
              <a:t>is a statistical method to predict the probability of an event occurring by fitting the data to a logistic curve using logistic function.</a:t>
            </a:r>
          </a:p>
          <a:p>
            <a:endParaRPr lang="en-US" dirty="0"/>
          </a:p>
          <a:p>
            <a:r>
              <a:rPr lang="en-US" dirty="0"/>
              <a:t>The dependent variable in a logistic regression can be binary (e.g., 1/0, yes/no, pass/fail), nominal (blue/yellow/green), or ordinal (satisfied/neutral/dissatisfied).</a:t>
            </a:r>
          </a:p>
          <a:p>
            <a:endParaRPr lang="en-US" dirty="0"/>
          </a:p>
          <a:p>
            <a:r>
              <a:rPr lang="en-US" dirty="0"/>
              <a:t>The independent variables can be either continuous or discrete.</a:t>
            </a:r>
          </a:p>
          <a:p>
            <a:endParaRPr lang="en-US" dirty="0"/>
          </a:p>
          <a:p>
            <a:endParaRPr lang="en-US" dirty="0"/>
          </a:p>
        </p:txBody>
      </p:sp>
      <p:sp>
        <p:nvSpPr>
          <p:cNvPr id="9" name="Date Placeholder 8">
            <a:extLst>
              <a:ext uri="{FF2B5EF4-FFF2-40B4-BE49-F238E27FC236}">
                <a16:creationId xmlns:a16="http://schemas.microsoft.com/office/drawing/2014/main" id="{D37FCF04-F689-4B5F-A6CA-BA72FBC16CD5}"/>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838988C6-71F8-479C-B0A4-67E65E37DF2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245393E-BE78-4EF9-A6B8-52B38016D432}"/>
              </a:ext>
            </a:extLst>
          </p:cNvPr>
          <p:cNvSpPr>
            <a:spLocks noGrp="1"/>
          </p:cNvSpPr>
          <p:nvPr>
            <p:ph type="sldNum" sz="quarter" idx="4"/>
          </p:nvPr>
        </p:nvSpPr>
        <p:spPr/>
        <p:txBody>
          <a:bodyPr/>
          <a:lstStyle/>
          <a:p>
            <a:fld id="{28B83BC3-069B-46AF-A4E6-C99928E1A4FA}" type="slidenum">
              <a:rPr lang="en-US" smtClean="0"/>
              <a:pPr/>
              <a:t>965</a:t>
            </a:fld>
            <a:endParaRPr lang="en-US" dirty="0"/>
          </a:p>
        </p:txBody>
      </p:sp>
    </p:spTree>
    <p:custDataLst>
      <p:tags r:id="rId1"/>
    </p:custDataLst>
    <p:extLst>
      <p:ext uri="{BB962C8B-B14F-4D97-AF65-F5344CB8AC3E}">
        <p14:creationId xmlns:p14="http://schemas.microsoft.com/office/powerpoint/2010/main" val="464257283"/>
      </p:ext>
    </p:extLst>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Function</a:t>
            </a:r>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4043223488"/>
              </p:ext>
            </p:extLst>
          </p:nvPr>
        </p:nvGraphicFramePr>
        <p:xfrm>
          <a:off x="4400550" y="1524000"/>
          <a:ext cx="2781300" cy="1231900"/>
        </p:xfrm>
        <a:graphic>
          <a:graphicData uri="http://schemas.openxmlformats.org/presentationml/2006/ole">
            <mc:AlternateContent xmlns:mc="http://schemas.openxmlformats.org/markup-compatibility/2006">
              <mc:Choice xmlns:v="urn:schemas-microsoft-com:vml" Requires="v">
                <p:oleObj name="Equation" r:id="rId4" imgW="888614" imgH="393529" progId="Equation.3">
                  <p:embed/>
                </p:oleObj>
              </mc:Choice>
              <mc:Fallback>
                <p:oleObj name="Equation" r:id="rId4" imgW="888614" imgH="393529" progId="Equation.3">
                  <p:embed/>
                  <p:pic>
                    <p:nvPicPr>
                      <p:cNvPr id="5" name="Content Placeholder 4"/>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0550" y="1524000"/>
                        <a:ext cx="2781300" cy="1231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Content Placeholder 2"/>
          <p:cNvSpPr txBox="1">
            <a:spLocks/>
          </p:cNvSpPr>
          <p:nvPr/>
        </p:nvSpPr>
        <p:spPr>
          <a:xfrm>
            <a:off x="711200" y="1600201"/>
            <a:ext cx="10058400" cy="4525963"/>
          </a:xfrm>
          <a:prstGeom prst="rect">
            <a:avLst/>
          </a:prstGeom>
        </p:spPr>
        <p:txBody>
          <a:bodyPr vert="horz" lIns="91440" tIns="45720" rIns="91440" bIns="45720" rtlCol="0">
            <a:normAutofit/>
          </a:bodyPr>
          <a:lstStyle/>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a:p>
            <a:pPr marL="342900" indent="-342900">
              <a:spcBef>
                <a:spcPct val="20000"/>
              </a:spcBef>
              <a:defRPr/>
            </a:pPr>
            <a:r>
              <a:rPr lang="en-US" sz="3200" dirty="0"/>
              <a:t>	</a:t>
            </a:r>
            <a:r>
              <a:rPr lang="en-US" sz="2400" dirty="0"/>
              <a:t>where </a:t>
            </a:r>
            <a:r>
              <a:rPr lang="en-US" sz="2400" i="1" dirty="0"/>
              <a:t>z</a:t>
            </a:r>
            <a:r>
              <a:rPr lang="en-US" sz="2400" dirty="0"/>
              <a:t> can be any value ranging from negative infinity to positive infinity.</a:t>
            </a:r>
          </a:p>
          <a:p>
            <a:pPr marL="342900" indent="-342900">
              <a:spcBef>
                <a:spcPct val="20000"/>
              </a:spcBef>
              <a:defRPr/>
            </a:pPr>
            <a:endParaRPr lang="en-US" sz="2400" dirty="0"/>
          </a:p>
          <a:p>
            <a:pPr marL="342900" indent="-342900">
              <a:spcBef>
                <a:spcPct val="20000"/>
              </a:spcBef>
            </a:pPr>
            <a:r>
              <a:rPr lang="en-US" sz="2400" dirty="0"/>
              <a:t>	The value of </a:t>
            </a:r>
            <a:r>
              <a:rPr lang="en-US" sz="2400" i="1" dirty="0"/>
              <a:t>f(z)</a:t>
            </a:r>
            <a:r>
              <a:rPr lang="en-US" sz="2400" dirty="0"/>
              <a:t> ranges from 0 to 1, which matches exactly the nature of probability (i.e., 0 ≤ P ≤ 1).</a:t>
            </a:r>
          </a:p>
          <a:p>
            <a:pPr marL="342900" indent="-342900">
              <a:spcBef>
                <a:spcPct val="20000"/>
              </a:spcBef>
              <a:buFont typeface="Arial" pitchFamily="34" charset="0"/>
              <a:buChar char="•"/>
              <a:defRPr/>
            </a:pPr>
            <a:endParaRPr lang="en-US" sz="3200" dirty="0"/>
          </a:p>
          <a:p>
            <a:pPr marL="342900" indent="-342900">
              <a:spcBef>
                <a:spcPct val="20000"/>
              </a:spcBef>
              <a:buFont typeface="Arial" pitchFamily="34" charset="0"/>
              <a:buChar char="•"/>
              <a:defRPr/>
            </a:pPr>
            <a:endParaRPr lang="en-US" sz="3200" dirty="0"/>
          </a:p>
        </p:txBody>
      </p:sp>
      <p:sp>
        <p:nvSpPr>
          <p:cNvPr id="10" name="Date Placeholder 9">
            <a:extLst>
              <a:ext uri="{FF2B5EF4-FFF2-40B4-BE49-F238E27FC236}">
                <a16:creationId xmlns:a16="http://schemas.microsoft.com/office/drawing/2014/main" id="{2C54C010-1C9C-484A-B153-A641D46F31F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1CBE6CB-16CF-48D6-AB7C-A0E456517794}"/>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661C853-C2C1-4FC9-AD44-A26FAE30AD5D}"/>
              </a:ext>
            </a:extLst>
          </p:cNvPr>
          <p:cNvSpPr>
            <a:spLocks noGrp="1"/>
          </p:cNvSpPr>
          <p:nvPr>
            <p:ph type="sldNum" sz="quarter" idx="4"/>
          </p:nvPr>
        </p:nvSpPr>
        <p:spPr/>
        <p:txBody>
          <a:bodyPr/>
          <a:lstStyle/>
          <a:p>
            <a:fld id="{28B83BC3-069B-46AF-A4E6-C99928E1A4FA}" type="slidenum">
              <a:rPr lang="en-US" smtClean="0"/>
              <a:pPr/>
              <a:t>966</a:t>
            </a:fld>
            <a:endParaRPr lang="en-US" dirty="0"/>
          </a:p>
        </p:txBody>
      </p:sp>
    </p:spTree>
    <p:custDataLst>
      <p:tags r:id="rId1"/>
    </p:custDataLst>
    <p:extLst>
      <p:ext uri="{BB962C8B-B14F-4D97-AF65-F5344CB8AC3E}">
        <p14:creationId xmlns:p14="http://schemas.microsoft.com/office/powerpoint/2010/main" val="1233539683"/>
      </p:ext>
    </p:extLst>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rmAutofit/>
          </a:bodyPr>
          <a:lstStyle/>
          <a:p>
            <a:r>
              <a:rPr lang="en-US" dirty="0"/>
              <a:t>Based on the logistic function</a:t>
            </a:r>
          </a:p>
          <a:p>
            <a:endParaRPr lang="en-US" dirty="0"/>
          </a:p>
          <a:p>
            <a:endParaRPr lang="en-US" dirty="0"/>
          </a:p>
          <a:p>
            <a:pPr>
              <a:buNone/>
            </a:pPr>
            <a:r>
              <a:rPr lang="en-US" dirty="0"/>
              <a:t>   </a:t>
            </a:r>
          </a:p>
          <a:p>
            <a:pPr marL="411480" lvl="1" indent="0">
              <a:buNone/>
            </a:pPr>
            <a:r>
              <a:rPr lang="en-US" sz="2400" dirty="0"/>
              <a:t>we define f(z) as the </a:t>
            </a:r>
            <a:r>
              <a:rPr lang="en-US" sz="2400" b="1" dirty="0"/>
              <a:t>probability</a:t>
            </a:r>
            <a:r>
              <a:rPr lang="en-US" sz="2400" dirty="0"/>
              <a:t> of an event occurring and </a:t>
            </a:r>
            <a:r>
              <a:rPr lang="en-US" sz="2400" i="1" dirty="0"/>
              <a:t>z</a:t>
            </a:r>
            <a:r>
              <a:rPr lang="en-US" sz="2400" dirty="0"/>
              <a:t> is the weighted sum of the significant predictive variables.</a:t>
            </a:r>
          </a:p>
          <a:p>
            <a:pPr>
              <a:buNone/>
            </a:pPr>
            <a:r>
              <a:rPr lang="en-US" dirty="0"/>
              <a:t>	</a:t>
            </a:r>
          </a:p>
          <a:p>
            <a:endParaRPr lang="en-US" dirty="0"/>
          </a:p>
          <a:p>
            <a:endParaRPr lang="en-US" dirty="0"/>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252839824"/>
              </p:ext>
            </p:extLst>
          </p:nvPr>
        </p:nvGraphicFramePr>
        <p:xfrm>
          <a:off x="4572000" y="1620730"/>
          <a:ext cx="2362200" cy="1046271"/>
        </p:xfrm>
        <a:graphic>
          <a:graphicData uri="http://schemas.openxmlformats.org/presentationml/2006/ole">
            <mc:AlternateContent xmlns:mc="http://schemas.openxmlformats.org/markup-compatibility/2006">
              <mc:Choice xmlns:v="urn:schemas-microsoft-com:vml" Requires="v">
                <p:oleObj name="Equation" r:id="rId4" imgW="888614" imgH="393529" progId="Equation.3">
                  <p:embed/>
                </p:oleObj>
              </mc:Choice>
              <mc:Fallback>
                <p:oleObj name="Equation" r:id="rId4" imgW="888614" imgH="393529" progId="Equation.3">
                  <p:embed/>
                  <p:pic>
                    <p:nvPicPr>
                      <p:cNvPr id="184322"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20730"/>
                        <a:ext cx="2362200" cy="10462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640254158"/>
              </p:ext>
            </p:extLst>
          </p:nvPr>
        </p:nvGraphicFramePr>
        <p:xfrm>
          <a:off x="2940050" y="4381500"/>
          <a:ext cx="5746750" cy="571500"/>
        </p:xfrm>
        <a:graphic>
          <a:graphicData uri="http://schemas.openxmlformats.org/presentationml/2006/ole">
            <mc:AlternateContent xmlns:mc="http://schemas.openxmlformats.org/markup-compatibility/2006">
              <mc:Choice xmlns:v="urn:schemas-microsoft-com:vml" Requires="v">
                <p:oleObj name="Equation" r:id="rId6" imgW="2298700" imgH="228600" progId="Equation.3">
                  <p:embed/>
                </p:oleObj>
              </mc:Choice>
              <mc:Fallback>
                <p:oleObj name="Equation" r:id="rId6" imgW="2298700" imgH="228600" progId="Equation.3">
                  <p:embed/>
                  <p:pic>
                    <p:nvPicPr>
                      <p:cNvPr id="6"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0050" y="4381500"/>
                        <a:ext cx="5746750"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4F5EDEE2-B63E-4037-9127-89391CF20FF0}"/>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151DE83-446D-4866-9B23-F2EEF3EE08B1}"/>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0D95E087-A7D3-4305-9CE8-1FAE080549CD}"/>
              </a:ext>
            </a:extLst>
          </p:cNvPr>
          <p:cNvSpPr>
            <a:spLocks noGrp="1"/>
          </p:cNvSpPr>
          <p:nvPr>
            <p:ph type="sldNum" sz="quarter" idx="4"/>
          </p:nvPr>
        </p:nvSpPr>
        <p:spPr/>
        <p:txBody>
          <a:bodyPr/>
          <a:lstStyle/>
          <a:p>
            <a:fld id="{28B83BC3-069B-46AF-A4E6-C99928E1A4FA}" type="slidenum">
              <a:rPr lang="en-US" smtClean="0"/>
              <a:pPr/>
              <a:t>967</a:t>
            </a:fld>
            <a:endParaRPr lang="en-US" dirty="0"/>
          </a:p>
        </p:txBody>
      </p:sp>
    </p:spTree>
    <p:custDataLst>
      <p:tags r:id="rId1"/>
    </p:custDataLst>
    <p:extLst>
      <p:ext uri="{BB962C8B-B14F-4D97-AF65-F5344CB8AC3E}">
        <p14:creationId xmlns:p14="http://schemas.microsoft.com/office/powerpoint/2010/main" val="3194859922"/>
      </p:ext>
    </p:extLst>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Logistic Regression Equation</a:t>
            </a:r>
          </a:p>
        </p:txBody>
      </p:sp>
      <p:sp>
        <p:nvSpPr>
          <p:cNvPr id="3" name="Content Placeholder 2"/>
          <p:cNvSpPr>
            <a:spLocks noGrp="1"/>
          </p:cNvSpPr>
          <p:nvPr>
            <p:ph idx="1"/>
          </p:nvPr>
        </p:nvSpPr>
        <p:spPr/>
        <p:txBody>
          <a:bodyPr>
            <a:noAutofit/>
          </a:bodyPr>
          <a:lstStyle/>
          <a:p>
            <a:r>
              <a:rPr lang="en-US" dirty="0"/>
              <a:t>Logistic Regression Y = F(x)</a:t>
            </a:r>
          </a:p>
          <a:p>
            <a:endParaRPr lang="en-US" dirty="0"/>
          </a:p>
          <a:p>
            <a:endParaRPr lang="en-US" dirty="0"/>
          </a:p>
          <a:p>
            <a:pPr>
              <a:buNone/>
            </a:pPr>
            <a:r>
              <a:rPr lang="en-US" dirty="0"/>
              <a:t>   </a:t>
            </a:r>
          </a:p>
          <a:p>
            <a:pPr marL="411480" lvl="1" indent="0">
              <a:buNone/>
            </a:pPr>
            <a:r>
              <a:rPr lang="en-US" sz="2400" dirty="0"/>
              <a:t>where </a:t>
            </a:r>
            <a:r>
              <a:rPr lang="en-US" sz="2400" i="1" dirty="0"/>
              <a:t>Y</a:t>
            </a:r>
            <a:r>
              <a:rPr lang="en-US" sz="2400" dirty="0"/>
              <a:t> is the probability of an event occurring and </a:t>
            </a:r>
            <a:r>
              <a:rPr lang="en-US" sz="2400" i="1" dirty="0"/>
              <a:t>x’s</a:t>
            </a:r>
            <a:r>
              <a:rPr lang="en-US" sz="2400" dirty="0"/>
              <a:t> are the significant predictors.</a:t>
            </a:r>
          </a:p>
          <a:p>
            <a:pPr>
              <a:buNone/>
            </a:pPr>
            <a:r>
              <a:rPr lang="en-US" dirty="0"/>
              <a:t>	Note: </a:t>
            </a:r>
          </a:p>
          <a:p>
            <a:pPr marL="1094105" lvl="1" indent="-457200"/>
            <a:r>
              <a:rPr lang="en-US" dirty="0"/>
              <a:t>When building the regression model, we use the actual </a:t>
            </a:r>
            <a:r>
              <a:rPr lang="en-US" i="1" dirty="0"/>
              <a:t>Y, </a:t>
            </a:r>
            <a:r>
              <a:rPr lang="en-US" dirty="0"/>
              <a:t>which is discrete (e.g. binary, nominal, ordinal). </a:t>
            </a:r>
          </a:p>
          <a:p>
            <a:pPr marL="1094105" lvl="1" indent="-457200"/>
            <a:r>
              <a:rPr lang="en-US" dirty="0"/>
              <a:t>After completing building the model, the fitted </a:t>
            </a:r>
            <a:r>
              <a:rPr lang="en-US" i="1" dirty="0"/>
              <a:t>Y</a:t>
            </a:r>
            <a:r>
              <a:rPr lang="en-US" dirty="0"/>
              <a:t> calculated using the logistic regression equation is the probability ranging from 0 to 1. To transfer the probability back to the discrete value, we need SMEs’ inputs to select the probability cut point.</a:t>
            </a:r>
          </a:p>
        </p:txBody>
      </p:sp>
      <p:graphicFrame>
        <p:nvGraphicFramePr>
          <p:cNvPr id="184322" name="Content Placeholder 4"/>
          <p:cNvGraphicFramePr>
            <a:graphicFrameLocks noChangeAspect="1"/>
          </p:cNvGraphicFramePr>
          <p:nvPr>
            <p:extLst>
              <p:ext uri="{D42A27DB-BD31-4B8C-83A1-F6EECF244321}">
                <p14:modId xmlns:p14="http://schemas.microsoft.com/office/powerpoint/2010/main" val="882610102"/>
              </p:ext>
            </p:extLst>
          </p:nvPr>
        </p:nvGraphicFramePr>
        <p:xfrm>
          <a:off x="2438401" y="1676401"/>
          <a:ext cx="4791075" cy="1046163"/>
        </p:xfrm>
        <a:graphic>
          <a:graphicData uri="http://schemas.openxmlformats.org/presentationml/2006/ole">
            <mc:AlternateContent xmlns:mc="http://schemas.openxmlformats.org/markup-compatibility/2006">
              <mc:Choice xmlns:v="urn:schemas-microsoft-com:vml" Requires="v">
                <p:oleObj name="Equation" r:id="rId4" imgW="1803400" imgH="393700" progId="Equation.3">
                  <p:embed/>
                </p:oleObj>
              </mc:Choice>
              <mc:Fallback>
                <p:oleObj name="Equation" r:id="rId4" imgW="1803400" imgH="393700" progId="Equation.3">
                  <p:embed/>
                  <p:pic>
                    <p:nvPicPr>
                      <p:cNvPr id="184322" name="Content Placeholder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1" y="1676401"/>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0793FADE-1F99-4BED-86D6-35200162D3B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99889033-7845-4265-8E4E-6E2031019F3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AE3F917-EC53-4DA9-9679-D9113CFD3038}"/>
              </a:ext>
            </a:extLst>
          </p:cNvPr>
          <p:cNvSpPr>
            <a:spLocks noGrp="1"/>
          </p:cNvSpPr>
          <p:nvPr>
            <p:ph type="sldNum" sz="quarter" idx="4"/>
          </p:nvPr>
        </p:nvSpPr>
        <p:spPr/>
        <p:txBody>
          <a:bodyPr/>
          <a:lstStyle/>
          <a:p>
            <a:fld id="{28B83BC3-069B-46AF-A4E6-C99928E1A4FA}" type="slidenum">
              <a:rPr lang="en-US" smtClean="0"/>
              <a:pPr/>
              <a:t>968</a:t>
            </a:fld>
            <a:endParaRPr lang="en-US" dirty="0"/>
          </a:p>
        </p:txBody>
      </p:sp>
    </p:spTree>
    <p:custDataLst>
      <p:tags r:id="rId1"/>
    </p:custDataLst>
    <p:extLst>
      <p:ext uri="{BB962C8B-B14F-4D97-AF65-F5344CB8AC3E}">
        <p14:creationId xmlns:p14="http://schemas.microsoft.com/office/powerpoint/2010/main" val="2091485108"/>
      </p:ext>
    </p:extLst>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Logistic Curve</a:t>
            </a:r>
          </a:p>
        </p:txBody>
      </p:sp>
      <p:sp>
        <p:nvSpPr>
          <p:cNvPr id="3" name="Content Placeholder 2"/>
          <p:cNvSpPr>
            <a:spLocks noGrp="1"/>
          </p:cNvSpPr>
          <p:nvPr>
            <p:ph idx="1"/>
          </p:nvPr>
        </p:nvSpPr>
        <p:spPr/>
        <p:txBody>
          <a:bodyPr>
            <a:normAutofit/>
          </a:bodyPr>
          <a:lstStyle/>
          <a:p>
            <a:r>
              <a:rPr lang="en-US" dirty="0"/>
              <a:t>Logistic curve for binary logistic regression</a:t>
            </a:r>
            <a:br>
              <a:rPr lang="en-US" dirty="0"/>
            </a:br>
            <a:r>
              <a:rPr lang="en-US" dirty="0"/>
              <a:t>with one continuous predictor:</a:t>
            </a:r>
          </a:p>
        </p:txBody>
      </p:sp>
      <p:grpSp>
        <p:nvGrpSpPr>
          <p:cNvPr id="20" name="Group 19"/>
          <p:cNvGrpSpPr/>
          <p:nvPr/>
        </p:nvGrpSpPr>
        <p:grpSpPr>
          <a:xfrm>
            <a:off x="1905000" y="2171700"/>
            <a:ext cx="7467600" cy="3429000"/>
            <a:chOff x="152400" y="3124200"/>
            <a:chExt cx="6553200" cy="2731532"/>
          </a:xfrm>
        </p:grpSpPr>
        <p:pic>
          <p:nvPicPr>
            <p:cNvPr id="6" name="Picture 5"/>
            <p:cNvPicPr>
              <a:picLocks noChangeAspect="1" noChangeArrowheads="1"/>
            </p:cNvPicPr>
            <p:nvPr/>
          </p:nvPicPr>
          <p:blipFill>
            <a:blip r:embed="rId4" cstate="print"/>
            <a:srcRect/>
            <a:stretch>
              <a:fillRect/>
            </a:stretch>
          </p:blipFill>
          <p:spPr bwMode="auto">
            <a:xfrm>
              <a:off x="2362200" y="3276600"/>
              <a:ext cx="3905250" cy="2219325"/>
            </a:xfrm>
            <a:prstGeom prst="rect">
              <a:avLst/>
            </a:prstGeom>
            <a:noFill/>
          </p:spPr>
        </p:pic>
        <p:cxnSp>
          <p:nvCxnSpPr>
            <p:cNvPr id="8" name="Straight Arrow Connector 7"/>
            <p:cNvCxnSpPr/>
            <p:nvPr/>
          </p:nvCxnSpPr>
          <p:spPr>
            <a:xfrm rot="16200000" flipV="1">
              <a:off x="1142206" y="4267200"/>
              <a:ext cx="22860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286000" y="5410200"/>
              <a:ext cx="441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 y="3733800"/>
              <a:ext cx="1894633" cy="514866"/>
            </a:xfrm>
            <a:prstGeom prst="rect">
              <a:avLst/>
            </a:prstGeom>
            <a:noFill/>
          </p:spPr>
          <p:txBody>
            <a:bodyPr wrap="square" rtlCol="0">
              <a:spAutoFit/>
            </a:bodyPr>
            <a:lstStyle/>
            <a:p>
              <a:r>
                <a:rPr lang="en-US" dirty="0"/>
                <a:t>Probability of the event occurring</a:t>
              </a:r>
            </a:p>
          </p:txBody>
        </p:sp>
        <p:sp>
          <p:nvSpPr>
            <p:cNvPr id="13" name="TextBox 12"/>
            <p:cNvSpPr txBox="1"/>
            <p:nvPr/>
          </p:nvSpPr>
          <p:spPr>
            <a:xfrm>
              <a:off x="1905000" y="5257800"/>
              <a:ext cx="304800" cy="369332"/>
            </a:xfrm>
            <a:prstGeom prst="rect">
              <a:avLst/>
            </a:prstGeom>
            <a:noFill/>
          </p:spPr>
          <p:txBody>
            <a:bodyPr wrap="square" rtlCol="0">
              <a:spAutoFit/>
            </a:bodyPr>
            <a:lstStyle/>
            <a:p>
              <a:r>
                <a:rPr lang="en-US" b="1" dirty="0">
                  <a:solidFill>
                    <a:srgbClr val="FF0000"/>
                  </a:solidFill>
                </a:rPr>
                <a:t>0</a:t>
              </a:r>
            </a:p>
          </p:txBody>
        </p:sp>
        <p:sp>
          <p:nvSpPr>
            <p:cNvPr id="14" name="TextBox 13"/>
            <p:cNvSpPr txBox="1"/>
            <p:nvPr/>
          </p:nvSpPr>
          <p:spPr>
            <a:xfrm>
              <a:off x="1905000" y="3212068"/>
              <a:ext cx="304800" cy="369332"/>
            </a:xfrm>
            <a:prstGeom prst="rect">
              <a:avLst/>
            </a:prstGeom>
            <a:noFill/>
          </p:spPr>
          <p:txBody>
            <a:bodyPr wrap="square" rtlCol="0">
              <a:spAutoFit/>
            </a:bodyPr>
            <a:lstStyle/>
            <a:p>
              <a:r>
                <a:rPr lang="en-US" b="1" dirty="0">
                  <a:solidFill>
                    <a:srgbClr val="FF0000"/>
                  </a:solidFill>
                </a:rPr>
                <a:t>1</a:t>
              </a:r>
            </a:p>
          </p:txBody>
        </p:sp>
        <p:cxnSp>
          <p:nvCxnSpPr>
            <p:cNvPr id="16" name="Straight Connector 15"/>
            <p:cNvCxnSpPr/>
            <p:nvPr/>
          </p:nvCxnSpPr>
          <p:spPr>
            <a:xfrm>
              <a:off x="2286000" y="3352800"/>
              <a:ext cx="393192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191000" y="5486400"/>
              <a:ext cx="338554" cy="369332"/>
            </a:xfrm>
            <a:prstGeom prst="rect">
              <a:avLst/>
            </a:prstGeom>
            <a:noFill/>
          </p:spPr>
          <p:txBody>
            <a:bodyPr wrap="none" rtlCol="0">
              <a:spAutoFit/>
            </a:bodyPr>
            <a:lstStyle/>
            <a:p>
              <a:r>
                <a:rPr lang="en-US" dirty="0"/>
                <a:t>X</a:t>
              </a:r>
            </a:p>
          </p:txBody>
        </p:sp>
        <p:graphicFrame>
          <p:nvGraphicFramePr>
            <p:cNvPr id="186371" name="Content Placeholder 4"/>
            <p:cNvGraphicFramePr>
              <a:graphicFrameLocks noChangeAspect="1"/>
            </p:cNvGraphicFramePr>
            <p:nvPr/>
          </p:nvGraphicFramePr>
          <p:xfrm>
            <a:off x="4510087" y="3886200"/>
            <a:ext cx="1814513" cy="677871"/>
          </p:xfrm>
          <a:graphic>
            <a:graphicData uri="http://schemas.openxmlformats.org/presentationml/2006/ole">
              <mc:AlternateContent xmlns:mc="http://schemas.openxmlformats.org/markup-compatibility/2006">
                <mc:Choice xmlns:v="urn:schemas-microsoft-com:vml" Requires="v">
                  <p:oleObj name="Equation" r:id="rId5" imgW="1054100" imgH="393700" progId="Equation.3">
                    <p:embed/>
                  </p:oleObj>
                </mc:Choice>
                <mc:Fallback>
                  <p:oleObj name="Equation" r:id="rId5" imgW="1054100" imgH="393700" progId="Equation.3">
                    <p:embed/>
                    <p:pic>
                      <p:nvPicPr>
                        <p:cNvPr id="186371" name="Content Placeholder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10087" y="3886200"/>
                          <a:ext cx="1814513" cy="677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ight Arrow 18"/>
            <p:cNvSpPr/>
            <p:nvPr/>
          </p:nvSpPr>
          <p:spPr>
            <a:xfrm rot="1832172">
              <a:off x="4247295" y="3942495"/>
              <a:ext cx="304800" cy="304800"/>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Date Placeholder 14">
            <a:extLst>
              <a:ext uri="{FF2B5EF4-FFF2-40B4-BE49-F238E27FC236}">
                <a16:creationId xmlns:a16="http://schemas.microsoft.com/office/drawing/2014/main" id="{64CA95BD-265B-42FE-9ECF-4A742D06C512}"/>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2ABA0237-544B-4D17-A35B-687260680121}"/>
              </a:ext>
            </a:extLst>
          </p:cNvPr>
          <p:cNvSpPr>
            <a:spLocks noGrp="1"/>
          </p:cNvSpPr>
          <p:nvPr>
            <p:ph type="ftr" sz="quarter" idx="3"/>
          </p:nvPr>
        </p:nvSpPr>
        <p:spPr/>
        <p:txBody>
          <a:bodyPr/>
          <a:lstStyle/>
          <a:p>
            <a:r>
              <a:rPr lang="en-US"/>
              <a:t>© Grand Valley State University</a:t>
            </a:r>
            <a:endParaRPr lang="en-US" sz="1600" dirty="0"/>
          </a:p>
        </p:txBody>
      </p:sp>
      <p:sp>
        <p:nvSpPr>
          <p:cNvPr id="21" name="Slide Number Placeholder 20">
            <a:extLst>
              <a:ext uri="{FF2B5EF4-FFF2-40B4-BE49-F238E27FC236}">
                <a16:creationId xmlns:a16="http://schemas.microsoft.com/office/drawing/2014/main" id="{D74EF194-0AF5-46DC-8CE5-14BC3B5C53FB}"/>
              </a:ext>
            </a:extLst>
          </p:cNvPr>
          <p:cNvSpPr>
            <a:spLocks noGrp="1"/>
          </p:cNvSpPr>
          <p:nvPr>
            <p:ph type="sldNum" sz="quarter" idx="4"/>
          </p:nvPr>
        </p:nvSpPr>
        <p:spPr/>
        <p:txBody>
          <a:bodyPr/>
          <a:lstStyle/>
          <a:p>
            <a:fld id="{28B83BC3-069B-46AF-A4E6-C99928E1A4FA}" type="slidenum">
              <a:rPr lang="en-US" smtClean="0"/>
              <a:pPr/>
              <a:t>969</a:t>
            </a:fld>
            <a:endParaRPr lang="en-US" dirty="0"/>
          </a:p>
        </p:txBody>
      </p:sp>
    </p:spTree>
    <p:custDataLst>
      <p:tags r:id="rId1"/>
    </p:custDataLst>
    <p:extLst>
      <p:ext uri="{BB962C8B-B14F-4D97-AF65-F5344CB8AC3E}">
        <p14:creationId xmlns:p14="http://schemas.microsoft.com/office/powerpoint/2010/main" val="39692841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House of Quality</a:t>
            </a:r>
          </a:p>
        </p:txBody>
      </p:sp>
      <p:grpSp>
        <p:nvGrpSpPr>
          <p:cNvPr id="10246" name="Group 29"/>
          <p:cNvGrpSpPr>
            <a:grpSpLocks/>
          </p:cNvGrpSpPr>
          <p:nvPr/>
        </p:nvGrpSpPr>
        <p:grpSpPr bwMode="auto">
          <a:xfrm>
            <a:off x="2286000" y="1295400"/>
            <a:ext cx="7162800" cy="4572000"/>
            <a:chOff x="1219200" y="1676400"/>
            <a:chExt cx="6705600" cy="4191000"/>
          </a:xfrm>
        </p:grpSpPr>
        <p:sp>
          <p:nvSpPr>
            <p:cNvPr id="10" name="Isosceles Triangle 9"/>
            <p:cNvSpPr/>
            <p:nvPr/>
          </p:nvSpPr>
          <p:spPr>
            <a:xfrm>
              <a:off x="2667000" y="1676400"/>
              <a:ext cx="2895600" cy="12192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Correlation Matrix [How’s vs. How’s]</a:t>
              </a:r>
              <a:endParaRPr lang="en-IN" sz="1200" dirty="0"/>
            </a:p>
          </p:txBody>
        </p:sp>
        <p:sp>
          <p:nvSpPr>
            <p:cNvPr id="11" name="Rectangle 10"/>
            <p:cNvSpPr/>
            <p:nvPr/>
          </p:nvSpPr>
          <p:spPr>
            <a:xfrm>
              <a:off x="2667000" y="2895600"/>
              <a:ext cx="28956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Technical Specifications</a:t>
              </a:r>
            </a:p>
            <a:p>
              <a:pPr algn="ctr">
                <a:defRPr/>
              </a:pPr>
              <a:endParaRPr lang="en-US" sz="1200" dirty="0"/>
            </a:p>
            <a:p>
              <a:pPr algn="ctr">
                <a:defRPr/>
              </a:pPr>
              <a:r>
                <a:rPr lang="en-US" sz="1200" dirty="0"/>
                <a:t>[How’s]</a:t>
              </a:r>
              <a:endParaRPr lang="en-IN" sz="1200" dirty="0"/>
            </a:p>
          </p:txBody>
        </p:sp>
        <p:sp>
          <p:nvSpPr>
            <p:cNvPr id="12" name="Rectangle 11"/>
            <p:cNvSpPr/>
            <p:nvPr/>
          </p:nvSpPr>
          <p:spPr>
            <a:xfrm>
              <a:off x="2667000" y="3657600"/>
              <a:ext cx="28956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Relationship Matrix</a:t>
              </a:r>
            </a:p>
            <a:p>
              <a:pPr algn="ctr">
                <a:defRPr/>
              </a:pPr>
              <a:endParaRPr lang="en-US" sz="1200" dirty="0"/>
            </a:p>
            <a:p>
              <a:pPr algn="ctr">
                <a:defRPr/>
              </a:pPr>
              <a:r>
                <a:rPr lang="en-US" sz="1200" dirty="0"/>
                <a:t>[What’s vs. How’s]</a:t>
              </a:r>
              <a:endParaRPr lang="en-IN" sz="1200" dirty="0"/>
            </a:p>
          </p:txBody>
        </p:sp>
        <p:sp>
          <p:nvSpPr>
            <p:cNvPr id="13" name="Rectangle 12"/>
            <p:cNvSpPr/>
            <p:nvPr/>
          </p:nvSpPr>
          <p:spPr>
            <a:xfrm>
              <a:off x="2667000" y="4572000"/>
              <a:ext cx="2895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Degree of Technical Difficulty</a:t>
              </a:r>
            </a:p>
            <a:p>
              <a:pPr algn="ctr">
                <a:defRPr/>
              </a:pPr>
              <a:r>
                <a:rPr lang="en-US" sz="1200" dirty="0"/>
                <a:t>Overall Importance Ratings</a:t>
              </a:r>
            </a:p>
            <a:p>
              <a:pPr algn="ctr">
                <a:defRPr/>
              </a:pPr>
              <a:r>
                <a:rPr lang="en-US" sz="1200" dirty="0"/>
                <a:t>Technical Competitive Evaluations</a:t>
              </a:r>
            </a:p>
            <a:p>
              <a:pPr algn="ctr">
                <a:defRPr/>
              </a:pPr>
              <a:r>
                <a:rPr lang="en-US" sz="1200" dirty="0"/>
                <a:t>Target Goals</a:t>
              </a:r>
            </a:p>
            <a:p>
              <a:pPr algn="ctr">
                <a:defRPr/>
              </a:pPr>
              <a:endParaRPr lang="en-IN" sz="1200" dirty="0"/>
            </a:p>
          </p:txBody>
        </p:sp>
        <p:sp>
          <p:nvSpPr>
            <p:cNvPr id="14" name="Rectangle 13"/>
            <p:cNvSpPr/>
            <p:nvPr/>
          </p:nvSpPr>
          <p:spPr>
            <a:xfrm>
              <a:off x="1219200" y="3657600"/>
              <a:ext cx="1447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Requirements</a:t>
              </a:r>
            </a:p>
            <a:p>
              <a:pPr algn="ctr">
                <a:defRPr/>
              </a:pPr>
              <a:endParaRPr lang="en-US" sz="1200" dirty="0"/>
            </a:p>
            <a:p>
              <a:pPr algn="ctr">
                <a:defRPr/>
              </a:pPr>
              <a:r>
                <a:rPr lang="en-US" sz="1200" dirty="0"/>
                <a:t>[What’s]</a:t>
              </a:r>
              <a:endParaRPr lang="en-IN" sz="1200" dirty="0"/>
            </a:p>
          </p:txBody>
        </p:sp>
        <p:sp>
          <p:nvSpPr>
            <p:cNvPr id="15" name="Rectangle 14"/>
            <p:cNvSpPr/>
            <p:nvPr/>
          </p:nvSpPr>
          <p:spPr>
            <a:xfrm>
              <a:off x="1219200" y="4572000"/>
              <a:ext cx="1447800" cy="1295400"/>
            </a:xfrm>
            <a:prstGeom prst="rect">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defRPr/>
              </a:pPr>
              <a:r>
                <a:rPr lang="en-US" sz="1200" dirty="0">
                  <a:solidFill>
                    <a:schemeClr val="tx1"/>
                  </a:solidFill>
                </a:rPr>
                <a:t>How Much’s</a:t>
              </a:r>
              <a:endParaRPr lang="en-IN" sz="1200" dirty="0">
                <a:solidFill>
                  <a:schemeClr val="tx1"/>
                </a:solidFill>
              </a:endParaRPr>
            </a:p>
          </p:txBody>
        </p:sp>
        <p:sp>
          <p:nvSpPr>
            <p:cNvPr id="16" name="Rectangle 15"/>
            <p:cNvSpPr/>
            <p:nvPr/>
          </p:nvSpPr>
          <p:spPr>
            <a:xfrm>
              <a:off x="5562600" y="2895600"/>
              <a:ext cx="2362200" cy="762000"/>
            </a:xfrm>
            <a:prstGeom prst="rect">
              <a:avLst/>
            </a:prstGeom>
          </p:spPr>
          <p:style>
            <a:lnRef idx="2">
              <a:schemeClr val="dk1">
                <a:shade val="50000"/>
              </a:schemeClr>
            </a:lnRef>
            <a:fillRef idx="1001">
              <a:schemeClr val="lt2"/>
            </a:fillRef>
            <a:effectRef idx="0">
              <a:schemeClr val="dk1"/>
            </a:effectRef>
            <a:fontRef idx="minor">
              <a:schemeClr val="lt1"/>
            </a:fontRef>
          </p:style>
          <p:txBody>
            <a:bodyPr anchor="ctr"/>
            <a:lstStyle/>
            <a:p>
              <a:pPr algn="ctr">
                <a:defRPr/>
              </a:pPr>
              <a:r>
                <a:rPr lang="en-US" sz="1200" dirty="0">
                  <a:solidFill>
                    <a:schemeClr val="tx1"/>
                  </a:solidFill>
                </a:rPr>
                <a:t>Why’s</a:t>
              </a:r>
              <a:endParaRPr lang="en-IN" sz="1200" dirty="0">
                <a:solidFill>
                  <a:schemeClr val="tx1"/>
                </a:solidFill>
              </a:endParaRPr>
            </a:p>
          </p:txBody>
        </p:sp>
        <p:sp>
          <p:nvSpPr>
            <p:cNvPr id="17" name="Rectangle 16"/>
            <p:cNvSpPr/>
            <p:nvPr/>
          </p:nvSpPr>
          <p:spPr>
            <a:xfrm>
              <a:off x="5562600" y="3657600"/>
              <a:ext cx="1295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Importance Rating</a:t>
              </a:r>
              <a:endParaRPr lang="en-IN" sz="1200" dirty="0"/>
            </a:p>
          </p:txBody>
        </p:sp>
        <p:sp>
          <p:nvSpPr>
            <p:cNvPr id="18" name="Rectangle 17"/>
            <p:cNvSpPr/>
            <p:nvPr/>
          </p:nvSpPr>
          <p:spPr>
            <a:xfrm>
              <a:off x="6858000" y="3657600"/>
              <a:ext cx="10668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dirty="0"/>
                <a:t>Customer Market Evaluation</a:t>
              </a:r>
            </a:p>
            <a:p>
              <a:pPr algn="ctr">
                <a:defRPr/>
              </a:pPr>
              <a:r>
                <a:rPr lang="en-US" sz="1200" dirty="0"/>
                <a:t>[What’s vs. Why’s]</a:t>
              </a:r>
              <a:endParaRPr lang="en-IN" sz="1200" dirty="0"/>
            </a:p>
          </p:txBody>
        </p:sp>
        <p:grpSp>
          <p:nvGrpSpPr>
            <p:cNvPr id="10256" name="Group 26"/>
            <p:cNvGrpSpPr>
              <a:grpSpLocks/>
            </p:cNvGrpSpPr>
            <p:nvPr/>
          </p:nvGrpSpPr>
          <p:grpSpPr bwMode="auto">
            <a:xfrm>
              <a:off x="3581400" y="1758016"/>
              <a:ext cx="1074738" cy="509587"/>
              <a:chOff x="3581400" y="1758016"/>
              <a:chExt cx="1074738" cy="509587"/>
            </a:xfrm>
          </p:grpSpPr>
          <p:sp>
            <p:nvSpPr>
              <p:cNvPr id="10257" name="Line 45"/>
              <p:cNvSpPr>
                <a:spLocks noChangeShapeType="1"/>
              </p:cNvSpPr>
              <p:nvPr/>
            </p:nvSpPr>
            <p:spPr bwMode="auto">
              <a:xfrm flipV="1">
                <a:off x="3703638" y="1758016"/>
                <a:ext cx="538162" cy="503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8" name="Line 46"/>
              <p:cNvSpPr>
                <a:spLocks noChangeShapeType="1"/>
              </p:cNvSpPr>
              <p:nvPr/>
            </p:nvSpPr>
            <p:spPr bwMode="auto">
              <a:xfrm rot="16200000" flipV="1">
                <a:off x="4006056" y="1746110"/>
                <a:ext cx="493713" cy="52705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59" name="Line 47"/>
              <p:cNvSpPr>
                <a:spLocks noChangeShapeType="1"/>
              </p:cNvSpPr>
              <p:nvPr/>
            </p:nvSpPr>
            <p:spPr bwMode="auto">
              <a:xfrm flipV="1">
                <a:off x="3978275" y="1878666"/>
                <a:ext cx="403225" cy="37782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0" name="Line 48"/>
              <p:cNvSpPr>
                <a:spLocks noChangeShapeType="1"/>
              </p:cNvSpPr>
              <p:nvPr/>
            </p:nvSpPr>
            <p:spPr bwMode="auto">
              <a:xfrm flipV="1">
                <a:off x="4248150" y="2004078"/>
                <a:ext cx="268288" cy="252413"/>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1" name="Line 49"/>
              <p:cNvSpPr>
                <a:spLocks noChangeShapeType="1"/>
              </p:cNvSpPr>
              <p:nvPr/>
            </p:nvSpPr>
            <p:spPr bwMode="auto">
              <a:xfrm flipV="1">
                <a:off x="4525963" y="2129491"/>
                <a:ext cx="130175" cy="122237"/>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2" name="Line 50"/>
              <p:cNvSpPr>
                <a:spLocks noChangeShapeType="1"/>
              </p:cNvSpPr>
              <p:nvPr/>
            </p:nvSpPr>
            <p:spPr bwMode="auto">
              <a:xfrm rot="16200000" flipH="1">
                <a:off x="3863181" y="1876285"/>
                <a:ext cx="377825" cy="404812"/>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3" name="Line 51"/>
              <p:cNvSpPr>
                <a:spLocks noChangeShapeType="1"/>
              </p:cNvSpPr>
              <p:nvPr/>
            </p:nvSpPr>
            <p:spPr bwMode="auto">
              <a:xfrm rot="16200000" flipH="1">
                <a:off x="3725863" y="2007253"/>
                <a:ext cx="250825" cy="269875"/>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0264" name="Line 52"/>
              <p:cNvSpPr>
                <a:spLocks noChangeShapeType="1"/>
              </p:cNvSpPr>
              <p:nvPr/>
            </p:nvSpPr>
            <p:spPr bwMode="auto">
              <a:xfrm rot="16200000" flipH="1">
                <a:off x="3585369" y="2138222"/>
                <a:ext cx="120650" cy="128588"/>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dirty="0"/>
              </a:p>
            </p:txBody>
          </p:sp>
        </p:grpSp>
      </p:grpSp>
      <p:sp>
        <p:nvSpPr>
          <p:cNvPr id="5" name="Date Placeholder 4">
            <a:extLst>
              <a:ext uri="{FF2B5EF4-FFF2-40B4-BE49-F238E27FC236}">
                <a16:creationId xmlns:a16="http://schemas.microsoft.com/office/drawing/2014/main" id="{8CC0D305-546A-4C1C-88EA-940135266530}"/>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AAEF233D-C798-4E1A-B1F5-00F487952C11}"/>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CA688862-C988-485E-B85B-AFDA688E4DEE}"/>
              </a:ext>
            </a:extLst>
          </p:cNvPr>
          <p:cNvSpPr>
            <a:spLocks noGrp="1"/>
          </p:cNvSpPr>
          <p:nvPr>
            <p:ph type="sldNum" sz="quarter" idx="4"/>
          </p:nvPr>
        </p:nvSpPr>
        <p:spPr/>
        <p:txBody>
          <a:bodyPr/>
          <a:lstStyle/>
          <a:p>
            <a:fld id="{28B83BC3-069B-46AF-A4E6-C99928E1A4FA}" type="slidenum">
              <a:rPr lang="en-US" smtClean="0"/>
              <a:pPr/>
              <a:t>97</a:t>
            </a:fld>
            <a:endParaRPr lang="en-US" dirty="0"/>
          </a:p>
        </p:txBody>
      </p:sp>
    </p:spTree>
    <p:custDataLst>
      <p:tags r:id="rId1"/>
    </p:custDataLst>
    <p:extLst>
      <p:ext uri="{BB962C8B-B14F-4D97-AF65-F5344CB8AC3E}">
        <p14:creationId xmlns:p14="http://schemas.microsoft.com/office/powerpoint/2010/main" val="3710095434"/>
      </p:ext>
    </p:extLst>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normAutofit/>
          </a:bodyPr>
          <a:lstStyle/>
          <a:p>
            <a:r>
              <a:rPr lang="en-US" b="1" dirty="0"/>
              <a:t>Odds</a:t>
            </a:r>
            <a:r>
              <a:rPr lang="en-US" dirty="0"/>
              <a:t> is the probability of an event occurring divided by the probability of the event not occurring.</a:t>
            </a:r>
          </a:p>
          <a:p>
            <a:endParaRPr lang="en-US" dirty="0"/>
          </a:p>
          <a:p>
            <a:endParaRPr lang="en-US" dirty="0"/>
          </a:p>
          <a:p>
            <a:endParaRPr lang="en-US" dirty="0"/>
          </a:p>
          <a:p>
            <a:r>
              <a:rPr lang="en-US" dirty="0"/>
              <a:t>Odds range from 0 to positive infinity.</a:t>
            </a:r>
          </a:p>
        </p:txBody>
      </p:sp>
      <p:graphicFrame>
        <p:nvGraphicFramePr>
          <p:cNvPr id="5" name="Object 4"/>
          <p:cNvGraphicFramePr>
            <a:graphicFrameLocks noChangeAspect="1"/>
          </p:cNvGraphicFramePr>
          <p:nvPr>
            <p:extLst>
              <p:ext uri="{D42A27DB-BD31-4B8C-83A1-F6EECF244321}">
                <p14:modId xmlns:p14="http://schemas.microsoft.com/office/powerpoint/2010/main" val="2044976539"/>
              </p:ext>
            </p:extLst>
          </p:nvPr>
        </p:nvGraphicFramePr>
        <p:xfrm>
          <a:off x="4559710" y="2133600"/>
          <a:ext cx="1917291" cy="914400"/>
        </p:xfrm>
        <a:graphic>
          <a:graphicData uri="http://schemas.openxmlformats.org/presentationml/2006/ole">
            <mc:AlternateContent xmlns:mc="http://schemas.openxmlformats.org/markup-compatibility/2006">
              <mc:Choice xmlns:v="urn:schemas-microsoft-com:vml" Requires="v">
                <p:oleObj name="Equation" r:id="rId4" imgW="825500" imgH="393700" progId="Equation.3">
                  <p:embed/>
                </p:oleObj>
              </mc:Choice>
              <mc:Fallback>
                <p:oleObj name="Equation" r:id="rId4" imgW="825500" imgH="393700" progId="Equation.3">
                  <p:embed/>
                  <p:pic>
                    <p:nvPicPr>
                      <p:cNvPr id="5"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9710" y="2133600"/>
                        <a:ext cx="1917291"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Date Placeholder 9">
            <a:extLst>
              <a:ext uri="{FF2B5EF4-FFF2-40B4-BE49-F238E27FC236}">
                <a16:creationId xmlns:a16="http://schemas.microsoft.com/office/drawing/2014/main" id="{0F95BD9A-E77E-47A4-A540-492646F6459B}"/>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E5007E63-B973-4340-A86A-BA744A6A634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FF4DF0F6-02D9-418E-AD89-352E70743F8A}"/>
              </a:ext>
            </a:extLst>
          </p:cNvPr>
          <p:cNvSpPr>
            <a:spLocks noGrp="1"/>
          </p:cNvSpPr>
          <p:nvPr>
            <p:ph type="sldNum" sz="quarter" idx="4"/>
          </p:nvPr>
        </p:nvSpPr>
        <p:spPr/>
        <p:txBody>
          <a:bodyPr/>
          <a:lstStyle/>
          <a:p>
            <a:fld id="{28B83BC3-069B-46AF-A4E6-C99928E1A4FA}" type="slidenum">
              <a:rPr lang="en-US" smtClean="0"/>
              <a:pPr/>
              <a:t>970</a:t>
            </a:fld>
            <a:endParaRPr lang="en-US" dirty="0"/>
          </a:p>
        </p:txBody>
      </p:sp>
    </p:spTree>
    <p:custDataLst>
      <p:tags r:id="rId1"/>
    </p:custDataLst>
    <p:extLst>
      <p:ext uri="{BB962C8B-B14F-4D97-AF65-F5344CB8AC3E}">
        <p14:creationId xmlns:p14="http://schemas.microsoft.com/office/powerpoint/2010/main" val="2425052728"/>
      </p:ext>
    </p:extLst>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Odds</a:t>
            </a:r>
          </a:p>
        </p:txBody>
      </p:sp>
      <p:sp>
        <p:nvSpPr>
          <p:cNvPr id="3" name="Content Placeholder 2"/>
          <p:cNvSpPr>
            <a:spLocks noGrp="1"/>
          </p:cNvSpPr>
          <p:nvPr>
            <p:ph idx="1"/>
          </p:nvPr>
        </p:nvSpPr>
        <p:spPr/>
        <p:txBody>
          <a:bodyPr/>
          <a:lstStyle/>
          <a:p>
            <a:r>
              <a:rPr lang="en-US" dirty="0"/>
              <a:t>Probability can be calculated using odds.</a:t>
            </a:r>
          </a:p>
          <a:p>
            <a:endParaRPr lang="en-US" dirty="0"/>
          </a:p>
          <a:p>
            <a:endParaRPr lang="en-US" dirty="0"/>
          </a:p>
          <a:p>
            <a:endParaRPr lang="en-US" dirty="0"/>
          </a:p>
          <a:p>
            <a:r>
              <a:rPr lang="en-US" dirty="0"/>
              <a:t>Since in logistic regression model</a:t>
            </a:r>
          </a:p>
          <a:p>
            <a:endParaRPr lang="en-US" dirty="0"/>
          </a:p>
          <a:p>
            <a:endParaRPr lang="en-US" dirty="0"/>
          </a:p>
          <a:p>
            <a:pPr>
              <a:buNone/>
            </a:pPr>
            <a:r>
              <a:rPr lang="en-US" dirty="0"/>
              <a:t>	</a:t>
            </a:r>
          </a:p>
          <a:p>
            <a:pPr>
              <a:buNone/>
            </a:pPr>
            <a:r>
              <a:rPr lang="en-US" dirty="0"/>
              <a:t>	therefore</a:t>
            </a:r>
          </a:p>
          <a:p>
            <a:endParaRPr lang="en-US" dirty="0"/>
          </a:p>
        </p:txBody>
      </p:sp>
      <p:graphicFrame>
        <p:nvGraphicFramePr>
          <p:cNvPr id="188418" name="Object 2"/>
          <p:cNvGraphicFramePr>
            <a:graphicFrameLocks noChangeAspect="1"/>
          </p:cNvGraphicFramePr>
          <p:nvPr>
            <p:extLst>
              <p:ext uri="{D42A27DB-BD31-4B8C-83A1-F6EECF244321}">
                <p14:modId xmlns:p14="http://schemas.microsoft.com/office/powerpoint/2010/main" val="1482226767"/>
              </p:ext>
            </p:extLst>
          </p:nvPr>
        </p:nvGraphicFramePr>
        <p:xfrm>
          <a:off x="2406650" y="1600200"/>
          <a:ext cx="5518150" cy="973138"/>
        </p:xfrm>
        <a:graphic>
          <a:graphicData uri="http://schemas.openxmlformats.org/presentationml/2006/ole">
            <mc:AlternateContent xmlns:mc="http://schemas.openxmlformats.org/markup-compatibility/2006">
              <mc:Choice xmlns:v="urn:schemas-microsoft-com:vml" Requires="v">
                <p:oleObj name="Equation" r:id="rId4" imgW="2374900" imgH="419100" progId="Equation.3">
                  <p:embed/>
                </p:oleObj>
              </mc:Choice>
              <mc:Fallback>
                <p:oleObj name="Equation" r:id="rId4" imgW="2374900" imgH="419100" progId="Equation.3">
                  <p:embed/>
                  <p:pic>
                    <p:nvPicPr>
                      <p:cNvPr id="18841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6650" y="1600200"/>
                        <a:ext cx="551815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19" name="Content Placeholder 4"/>
          <p:cNvGraphicFramePr>
            <a:graphicFrameLocks noChangeAspect="1"/>
          </p:cNvGraphicFramePr>
          <p:nvPr>
            <p:extLst>
              <p:ext uri="{D42A27DB-BD31-4B8C-83A1-F6EECF244321}">
                <p14:modId xmlns:p14="http://schemas.microsoft.com/office/powerpoint/2010/main" val="4138039256"/>
              </p:ext>
            </p:extLst>
          </p:nvPr>
        </p:nvGraphicFramePr>
        <p:xfrm>
          <a:off x="2362201" y="3221038"/>
          <a:ext cx="4791075" cy="1046163"/>
        </p:xfrm>
        <a:graphic>
          <a:graphicData uri="http://schemas.openxmlformats.org/presentationml/2006/ole">
            <mc:AlternateContent xmlns:mc="http://schemas.openxmlformats.org/markup-compatibility/2006">
              <mc:Choice xmlns:v="urn:schemas-microsoft-com:vml" Requires="v">
                <p:oleObj name="Equation" r:id="rId6" imgW="1803400" imgH="393700" progId="Equation.3">
                  <p:embed/>
                </p:oleObj>
              </mc:Choice>
              <mc:Fallback>
                <p:oleObj name="Equation" r:id="rId6" imgW="1803400" imgH="393700" progId="Equation.3">
                  <p:embed/>
                  <p:pic>
                    <p:nvPicPr>
                      <p:cNvPr id="188419" name="Content Placeholder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1" y="3221038"/>
                        <a:ext cx="4791075" cy="1046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8420" name="Content Placeholder 4"/>
          <p:cNvGraphicFramePr>
            <a:graphicFrameLocks noChangeAspect="1"/>
          </p:cNvGraphicFramePr>
          <p:nvPr>
            <p:extLst>
              <p:ext uri="{D42A27DB-BD31-4B8C-83A1-F6EECF244321}">
                <p14:modId xmlns:p14="http://schemas.microsoft.com/office/powerpoint/2010/main" val="2904874362"/>
              </p:ext>
            </p:extLst>
          </p:nvPr>
        </p:nvGraphicFramePr>
        <p:xfrm>
          <a:off x="2362201" y="5030788"/>
          <a:ext cx="7253287" cy="608013"/>
        </p:xfrm>
        <a:graphic>
          <a:graphicData uri="http://schemas.openxmlformats.org/presentationml/2006/ole">
            <mc:AlternateContent xmlns:mc="http://schemas.openxmlformats.org/markup-compatibility/2006">
              <mc:Choice xmlns:v="urn:schemas-microsoft-com:vml" Requires="v">
                <p:oleObj name="Equation" r:id="rId8" imgW="2730500" imgH="228600" progId="Equation.3">
                  <p:embed/>
                </p:oleObj>
              </mc:Choice>
              <mc:Fallback>
                <p:oleObj name="Equation" r:id="rId8" imgW="2730500" imgH="228600" progId="Equation.3">
                  <p:embed/>
                  <p:pic>
                    <p:nvPicPr>
                      <p:cNvPr id="188420" name="Content Placeholder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2201" y="5030788"/>
                        <a:ext cx="7253287" cy="608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Date Placeholder 8">
            <a:extLst>
              <a:ext uri="{FF2B5EF4-FFF2-40B4-BE49-F238E27FC236}">
                <a16:creationId xmlns:a16="http://schemas.microsoft.com/office/drawing/2014/main" id="{0CE8FF51-6668-4100-8DEF-425E00E11CD1}"/>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A8F11005-A0EE-4A48-A228-D31643787FED}"/>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926B189-EE85-4057-9B26-D99628F0335E}"/>
              </a:ext>
            </a:extLst>
          </p:cNvPr>
          <p:cNvSpPr>
            <a:spLocks noGrp="1"/>
          </p:cNvSpPr>
          <p:nvPr>
            <p:ph type="sldNum" sz="quarter" idx="4"/>
          </p:nvPr>
        </p:nvSpPr>
        <p:spPr/>
        <p:txBody>
          <a:bodyPr/>
          <a:lstStyle/>
          <a:p>
            <a:fld id="{28B83BC3-069B-46AF-A4E6-C99928E1A4FA}" type="slidenum">
              <a:rPr lang="en-US" smtClean="0"/>
              <a:pPr/>
              <a:t>971</a:t>
            </a:fld>
            <a:endParaRPr lang="en-US" dirty="0"/>
          </a:p>
        </p:txBody>
      </p:sp>
    </p:spTree>
    <p:custDataLst>
      <p:tags r:id="rId1"/>
    </p:custDataLst>
    <p:extLst>
      <p:ext uri="{BB962C8B-B14F-4D97-AF65-F5344CB8AC3E}">
        <p14:creationId xmlns:p14="http://schemas.microsoft.com/office/powerpoint/2010/main" val="321725030"/>
      </p:ext>
    </p:extLst>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Three Types of Logistic Regression</a:t>
            </a:r>
          </a:p>
        </p:txBody>
      </p:sp>
      <p:sp>
        <p:nvSpPr>
          <p:cNvPr id="3" name="Content Placeholder 2"/>
          <p:cNvSpPr>
            <a:spLocks noGrp="1"/>
          </p:cNvSpPr>
          <p:nvPr>
            <p:ph idx="1"/>
          </p:nvPr>
        </p:nvSpPr>
        <p:spPr/>
        <p:txBody>
          <a:bodyPr>
            <a:normAutofit lnSpcReduction="10000"/>
          </a:bodyPr>
          <a:lstStyle/>
          <a:p>
            <a:r>
              <a:rPr lang="en-US" dirty="0"/>
              <a:t>Binary Logistic Regression</a:t>
            </a:r>
          </a:p>
          <a:p>
            <a:pPr lvl="1"/>
            <a:r>
              <a:rPr lang="en-US" dirty="0"/>
              <a:t>Binary response variable</a:t>
            </a:r>
          </a:p>
          <a:p>
            <a:pPr lvl="1"/>
            <a:r>
              <a:rPr lang="en-US" dirty="0"/>
              <a:t>Example: yes/no, pass/fail, female/male</a:t>
            </a:r>
          </a:p>
          <a:p>
            <a:r>
              <a:rPr lang="en-US" dirty="0"/>
              <a:t>Nominal Logistic Regression</a:t>
            </a:r>
          </a:p>
          <a:p>
            <a:pPr lvl="1"/>
            <a:r>
              <a:rPr lang="en-US" dirty="0"/>
              <a:t>Nominal response variable</a:t>
            </a:r>
          </a:p>
          <a:p>
            <a:pPr lvl="1"/>
            <a:r>
              <a:rPr lang="en-US" dirty="0"/>
              <a:t>Example: set of colors, set of countries</a:t>
            </a:r>
          </a:p>
          <a:p>
            <a:r>
              <a:rPr lang="en-US" dirty="0"/>
              <a:t>Ordinal Logistic Regression</a:t>
            </a:r>
          </a:p>
          <a:p>
            <a:pPr lvl="1"/>
            <a:r>
              <a:rPr lang="en-US" dirty="0"/>
              <a:t>Ordinal response variable</a:t>
            </a:r>
          </a:p>
          <a:p>
            <a:pPr lvl="1"/>
            <a:r>
              <a:rPr lang="en-US" dirty="0"/>
              <a:t>Example: satisfied/neutral/dissatisfied</a:t>
            </a:r>
          </a:p>
          <a:p>
            <a:endParaRPr lang="en-US" sz="1800" dirty="0"/>
          </a:p>
          <a:p>
            <a:r>
              <a:rPr lang="en-US" dirty="0"/>
              <a:t>All three logistic regression models can use multiple continuous or discrete independent variables.</a:t>
            </a:r>
          </a:p>
          <a:p>
            <a:r>
              <a:rPr lang="en-US" dirty="0"/>
              <a:t>All three logistic regression models can be developed in Minitab using the same steps.</a:t>
            </a:r>
          </a:p>
        </p:txBody>
      </p:sp>
      <p:sp>
        <p:nvSpPr>
          <p:cNvPr id="9" name="Date Placeholder 8">
            <a:extLst>
              <a:ext uri="{FF2B5EF4-FFF2-40B4-BE49-F238E27FC236}">
                <a16:creationId xmlns:a16="http://schemas.microsoft.com/office/drawing/2014/main" id="{D866E361-8780-4341-9C2A-303D3703869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BF45058-A4EC-4790-99EB-6D17F0FF2E29}"/>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29D1C825-CCF3-49E3-A93A-412A7985ECE1}"/>
              </a:ext>
            </a:extLst>
          </p:cNvPr>
          <p:cNvSpPr>
            <a:spLocks noGrp="1"/>
          </p:cNvSpPr>
          <p:nvPr>
            <p:ph type="sldNum" sz="quarter" idx="4"/>
          </p:nvPr>
        </p:nvSpPr>
        <p:spPr/>
        <p:txBody>
          <a:bodyPr/>
          <a:lstStyle/>
          <a:p>
            <a:fld id="{28B83BC3-069B-46AF-A4E6-C99928E1A4FA}" type="slidenum">
              <a:rPr lang="en-US" smtClean="0"/>
              <a:pPr/>
              <a:t>972</a:t>
            </a:fld>
            <a:endParaRPr lang="en-US" dirty="0"/>
          </a:p>
        </p:txBody>
      </p:sp>
    </p:spTree>
    <p:custDataLst>
      <p:tags r:id="rId1"/>
    </p:custDataLst>
    <p:extLst>
      <p:ext uri="{BB962C8B-B14F-4D97-AF65-F5344CB8AC3E}">
        <p14:creationId xmlns:p14="http://schemas.microsoft.com/office/powerpoint/2010/main" val="2341440322"/>
      </p:ext>
    </p:extLst>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How to Run a Logistic Regression in Minitab</a:t>
            </a:r>
          </a:p>
        </p:txBody>
      </p:sp>
      <p:sp>
        <p:nvSpPr>
          <p:cNvPr id="3" name="Content Placeholder 2"/>
          <p:cNvSpPr>
            <a:spLocks noGrp="1"/>
          </p:cNvSpPr>
          <p:nvPr>
            <p:ph idx="1"/>
          </p:nvPr>
        </p:nvSpPr>
        <p:spPr/>
        <p:txBody>
          <a:bodyPr>
            <a:noAutofit/>
          </a:bodyPr>
          <a:lstStyle/>
          <a:p>
            <a:r>
              <a:rPr lang="en-US" dirty="0"/>
              <a:t>Data File: “Logistic Regression” tab in “Sample Data.xlsx” </a:t>
            </a:r>
          </a:p>
          <a:p>
            <a:r>
              <a:rPr lang="en-US" dirty="0"/>
              <a:t>Response and potential factors</a:t>
            </a:r>
          </a:p>
          <a:p>
            <a:pPr lvl="1"/>
            <a:r>
              <a:rPr lang="en-US" dirty="0"/>
              <a:t>Response (Y): Female/Male</a:t>
            </a:r>
          </a:p>
          <a:p>
            <a:pPr lvl="1"/>
            <a:r>
              <a:rPr lang="en-US" dirty="0"/>
              <a:t>Potential Factors (Xs):</a:t>
            </a:r>
          </a:p>
          <a:p>
            <a:pPr lvl="2">
              <a:spcBef>
                <a:spcPts val="600"/>
              </a:spcBef>
            </a:pPr>
            <a:r>
              <a:rPr lang="en-US" dirty="0"/>
              <a:t>Age</a:t>
            </a:r>
          </a:p>
          <a:p>
            <a:pPr lvl="2">
              <a:spcBef>
                <a:spcPts val="600"/>
              </a:spcBef>
            </a:pPr>
            <a:r>
              <a:rPr lang="en-US" dirty="0"/>
              <a:t>Weight</a:t>
            </a:r>
          </a:p>
          <a:p>
            <a:pPr lvl="2">
              <a:spcBef>
                <a:spcPts val="600"/>
              </a:spcBef>
            </a:pPr>
            <a:r>
              <a:rPr lang="en-US" dirty="0"/>
              <a:t>Oxy</a:t>
            </a:r>
          </a:p>
          <a:p>
            <a:pPr lvl="2">
              <a:spcBef>
                <a:spcPts val="600"/>
              </a:spcBef>
            </a:pPr>
            <a:r>
              <a:rPr lang="en-US" dirty="0"/>
              <a:t>Runtime</a:t>
            </a:r>
          </a:p>
          <a:p>
            <a:pPr lvl="2">
              <a:spcBef>
                <a:spcPts val="600"/>
              </a:spcBef>
            </a:pPr>
            <a:r>
              <a:rPr lang="en-US" dirty="0"/>
              <a:t>RunPulse</a:t>
            </a:r>
          </a:p>
          <a:p>
            <a:pPr lvl="2">
              <a:spcBef>
                <a:spcPts val="600"/>
              </a:spcBef>
            </a:pPr>
            <a:r>
              <a:rPr lang="en-US" dirty="0"/>
              <a:t>RstPulse</a:t>
            </a:r>
          </a:p>
          <a:p>
            <a:pPr lvl="2">
              <a:spcBef>
                <a:spcPts val="600"/>
              </a:spcBef>
            </a:pPr>
            <a:r>
              <a:rPr lang="en-US" dirty="0" err="1"/>
              <a:t>MaxPulse</a:t>
            </a:r>
            <a:r>
              <a:rPr lang="en-US" dirty="0"/>
              <a:t>.</a:t>
            </a:r>
            <a:endParaRPr lang="en-US" sz="2000" dirty="0"/>
          </a:p>
          <a:p>
            <a:r>
              <a:rPr lang="en-US" dirty="0"/>
              <a:t>We want to build a logistic regression model using the potential factors to predict the probability that the person measured is female or male.</a:t>
            </a:r>
          </a:p>
        </p:txBody>
      </p:sp>
      <p:sp>
        <p:nvSpPr>
          <p:cNvPr id="9" name="Date Placeholder 8">
            <a:extLst>
              <a:ext uri="{FF2B5EF4-FFF2-40B4-BE49-F238E27FC236}">
                <a16:creationId xmlns:a16="http://schemas.microsoft.com/office/drawing/2014/main" id="{474FF100-0802-469E-9BA8-7ED479CE05C0}"/>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105C323E-8E0A-4607-A614-E295C8A2E391}"/>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CDE93A6F-31F1-4766-9EC8-4DF7C0D7AA29}"/>
              </a:ext>
            </a:extLst>
          </p:cNvPr>
          <p:cNvSpPr>
            <a:spLocks noGrp="1"/>
          </p:cNvSpPr>
          <p:nvPr>
            <p:ph type="sldNum" sz="quarter" idx="4"/>
          </p:nvPr>
        </p:nvSpPr>
        <p:spPr/>
        <p:txBody>
          <a:bodyPr/>
          <a:lstStyle/>
          <a:p>
            <a:fld id="{28B83BC3-069B-46AF-A4E6-C99928E1A4FA}" type="slidenum">
              <a:rPr lang="en-US" smtClean="0"/>
              <a:pPr/>
              <a:t>973</a:t>
            </a:fld>
            <a:endParaRPr lang="en-US" dirty="0"/>
          </a:p>
        </p:txBody>
      </p:sp>
    </p:spTree>
    <p:custDataLst>
      <p:tags r:id="rId1"/>
    </p:custDataLst>
    <p:extLst>
      <p:ext uri="{BB962C8B-B14F-4D97-AF65-F5344CB8AC3E}">
        <p14:creationId xmlns:p14="http://schemas.microsoft.com/office/powerpoint/2010/main" val="1288123678"/>
      </p:ext>
    </p:extLst>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1:</a:t>
            </a:r>
          </a:p>
          <a:p>
            <a:pPr marL="1234440" lvl="2" indent="-457200">
              <a:buFont typeface="+mj-lt"/>
              <a:buAutoNum type="arabicParenR"/>
            </a:pPr>
            <a:r>
              <a:rPr lang="en-US" dirty="0"/>
              <a:t>Click Stat → Regression → Binary Logistic Regression → Fit Binary Logistic Model</a:t>
            </a:r>
          </a:p>
          <a:p>
            <a:pPr marL="1234440" lvl="2" indent="-457200">
              <a:buFont typeface="+mj-lt"/>
              <a:buAutoNum type="arabicParenR"/>
            </a:pPr>
            <a:r>
              <a:rPr lang="en-US" dirty="0"/>
              <a:t>A new window named “Binary Logistic Regression” appears.</a:t>
            </a:r>
          </a:p>
          <a:p>
            <a:pPr marL="1234440" lvl="2" indent="-457200">
              <a:buFont typeface="+mj-lt"/>
              <a:buAutoNum type="arabicParenR"/>
            </a:pPr>
            <a:r>
              <a:rPr lang="en-US" dirty="0"/>
              <a:t>Click into the blank box next to “Response” and all the variables pop up in the list box on the left.</a:t>
            </a:r>
          </a:p>
          <a:p>
            <a:pPr marL="1234440" lvl="2" indent="-457200">
              <a:buFont typeface="+mj-lt"/>
              <a:buAutoNum type="arabicParenR"/>
            </a:pPr>
            <a:r>
              <a:rPr lang="en-US" dirty="0"/>
              <a:t>Select “Sex” as the “Response.”</a:t>
            </a:r>
          </a:p>
          <a:p>
            <a:pPr marL="1234440" lvl="2" indent="-457200">
              <a:buFont typeface="+mj-lt"/>
              <a:buAutoNum type="arabicParenR"/>
            </a:pPr>
            <a:r>
              <a:rPr lang="en-US" dirty="0"/>
              <a:t>Select “Age”, “Weight”, “Oxy”, “Runtime”, “RunPulse”, “RstPulse”, “MaxPulse” into the “Continuous Predictors.”</a:t>
            </a:r>
          </a:p>
          <a:p>
            <a:pPr marL="1234440" lvl="2" indent="-457200">
              <a:buFont typeface="+mj-lt"/>
              <a:buAutoNum type="arabicParenR"/>
            </a:pPr>
            <a:r>
              <a:rPr lang="en-US" dirty="0"/>
              <a:t>Click “OK.”</a:t>
            </a:r>
          </a:p>
        </p:txBody>
      </p:sp>
      <p:sp>
        <p:nvSpPr>
          <p:cNvPr id="9" name="Date Placeholder 8">
            <a:extLst>
              <a:ext uri="{FF2B5EF4-FFF2-40B4-BE49-F238E27FC236}">
                <a16:creationId xmlns:a16="http://schemas.microsoft.com/office/drawing/2014/main" id="{E5674C6B-0114-4AAD-92BA-8A3FE61F59B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6D7AF824-6469-483D-AB8B-E529DB01470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1A532A3-C9CC-4225-9A95-CE616A3AA59B}"/>
              </a:ext>
            </a:extLst>
          </p:cNvPr>
          <p:cNvSpPr>
            <a:spLocks noGrp="1"/>
          </p:cNvSpPr>
          <p:nvPr>
            <p:ph type="sldNum" sz="quarter" idx="4"/>
          </p:nvPr>
        </p:nvSpPr>
        <p:spPr/>
        <p:txBody>
          <a:bodyPr/>
          <a:lstStyle/>
          <a:p>
            <a:fld id="{28B83BC3-069B-46AF-A4E6-C99928E1A4FA}" type="slidenum">
              <a:rPr lang="en-US" smtClean="0"/>
              <a:pPr/>
              <a:t>974</a:t>
            </a:fld>
            <a:endParaRPr lang="en-US" dirty="0"/>
          </a:p>
        </p:txBody>
      </p:sp>
    </p:spTree>
    <p:custDataLst>
      <p:tags r:id="rId1"/>
    </p:custDataLst>
    <p:extLst>
      <p:ext uri="{BB962C8B-B14F-4D97-AF65-F5344CB8AC3E}">
        <p14:creationId xmlns:p14="http://schemas.microsoft.com/office/powerpoint/2010/main" val="2580079181"/>
      </p:ext>
    </p:extLst>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11" name="Picture 10"/>
          <p:cNvPicPr>
            <a:picLocks noChangeAspect="1"/>
          </p:cNvPicPr>
          <p:nvPr/>
        </p:nvPicPr>
        <p:blipFill>
          <a:blip r:embed="rId4"/>
          <a:stretch>
            <a:fillRect/>
          </a:stretch>
        </p:blipFill>
        <p:spPr>
          <a:xfrm>
            <a:off x="2451100" y="1095948"/>
            <a:ext cx="6477000" cy="5516618"/>
          </a:xfrm>
          <a:prstGeom prst="rect">
            <a:avLst/>
          </a:prstGeom>
        </p:spPr>
      </p:pic>
      <p:sp>
        <p:nvSpPr>
          <p:cNvPr id="8" name="Date Placeholder 7">
            <a:extLst>
              <a:ext uri="{FF2B5EF4-FFF2-40B4-BE49-F238E27FC236}">
                <a16:creationId xmlns:a16="http://schemas.microsoft.com/office/drawing/2014/main" id="{E68AF51E-6378-4FD7-B695-EA7677B49CBC}"/>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5EEDE68-92BA-4C04-BF9F-31A4D021E586}"/>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CE0194D4-3F22-4499-A572-3EDF14F8B5EF}"/>
              </a:ext>
            </a:extLst>
          </p:cNvPr>
          <p:cNvSpPr>
            <a:spLocks noGrp="1"/>
          </p:cNvSpPr>
          <p:nvPr>
            <p:ph type="sldNum" sz="quarter" idx="4"/>
          </p:nvPr>
        </p:nvSpPr>
        <p:spPr/>
        <p:txBody>
          <a:bodyPr/>
          <a:lstStyle/>
          <a:p>
            <a:fld id="{28B83BC3-069B-46AF-A4E6-C99928E1A4FA}" type="slidenum">
              <a:rPr lang="en-US" smtClean="0"/>
              <a:pPr/>
              <a:t>975</a:t>
            </a:fld>
            <a:endParaRPr lang="en-US" dirty="0"/>
          </a:p>
        </p:txBody>
      </p:sp>
    </p:spTree>
    <p:custDataLst>
      <p:tags r:id="rId1"/>
    </p:custDataLst>
    <p:extLst>
      <p:ext uri="{BB962C8B-B14F-4D97-AF65-F5344CB8AC3E}">
        <p14:creationId xmlns:p14="http://schemas.microsoft.com/office/powerpoint/2010/main" val="2167380391"/>
      </p:ext>
    </p:extLst>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Step 2:</a:t>
            </a:r>
          </a:p>
          <a:p>
            <a:pPr marL="1234440" lvl="2" indent="-457200">
              <a:buFont typeface="+mj-lt"/>
              <a:buAutoNum type="arabicParenR"/>
            </a:pPr>
            <a:r>
              <a:rPr lang="en-US" dirty="0"/>
              <a:t>Step 2.1: The results of the logistic regression model appear in session window.</a:t>
            </a:r>
          </a:p>
          <a:p>
            <a:pPr marL="1234440" lvl="2" indent="-457200">
              <a:buFont typeface="+mj-lt"/>
              <a:buAutoNum type="arabicParenR"/>
            </a:pPr>
            <a:r>
              <a:rPr lang="en-US" dirty="0"/>
              <a:t>Step 2.2: Check the p-values of all the independent variables in the model.</a:t>
            </a:r>
          </a:p>
          <a:p>
            <a:pPr marL="1234440" lvl="2" indent="-457200">
              <a:buFont typeface="+mj-lt"/>
              <a:buAutoNum type="arabicParenR"/>
            </a:pPr>
            <a:r>
              <a:rPr lang="en-US" dirty="0"/>
              <a:t>Step 2.3: Remove the insignificant independent variable one at a time from the model and rerun the model.</a:t>
            </a:r>
          </a:p>
          <a:p>
            <a:pPr marL="1234440" lvl="2" indent="-457200">
              <a:buFont typeface="+mj-lt"/>
              <a:buAutoNum type="arabicParenR"/>
            </a:pPr>
            <a:r>
              <a:rPr lang="en-US" dirty="0"/>
              <a:t>Step 2.4: Repeat step 2.1 until all of the independent variables in the model are statistically significant.</a:t>
            </a:r>
          </a:p>
          <a:p>
            <a:pPr lvl="1"/>
            <a:endParaRPr lang="en-US" dirty="0"/>
          </a:p>
        </p:txBody>
      </p:sp>
      <p:sp>
        <p:nvSpPr>
          <p:cNvPr id="9" name="Date Placeholder 8">
            <a:extLst>
              <a:ext uri="{FF2B5EF4-FFF2-40B4-BE49-F238E27FC236}">
                <a16:creationId xmlns:a16="http://schemas.microsoft.com/office/drawing/2014/main" id="{2A36E64E-8074-4A51-9C98-8E9E149B999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0FF0534-6BF4-4EA9-B057-C1FE553AF7F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43E3FF4-2E8C-4E6D-9DEB-A65078A867BF}"/>
              </a:ext>
            </a:extLst>
          </p:cNvPr>
          <p:cNvSpPr>
            <a:spLocks noGrp="1"/>
          </p:cNvSpPr>
          <p:nvPr>
            <p:ph type="sldNum" sz="quarter" idx="4"/>
          </p:nvPr>
        </p:nvSpPr>
        <p:spPr/>
        <p:txBody>
          <a:bodyPr/>
          <a:lstStyle/>
          <a:p>
            <a:fld id="{28B83BC3-069B-46AF-A4E6-C99928E1A4FA}" type="slidenum">
              <a:rPr lang="en-US" smtClean="0"/>
              <a:pPr/>
              <a:t>976</a:t>
            </a:fld>
            <a:endParaRPr lang="en-US" dirty="0"/>
          </a:p>
        </p:txBody>
      </p:sp>
    </p:spTree>
    <p:custDataLst>
      <p:tags r:id="rId1"/>
    </p:custDataLst>
    <p:extLst>
      <p:ext uri="{BB962C8B-B14F-4D97-AF65-F5344CB8AC3E}">
        <p14:creationId xmlns:p14="http://schemas.microsoft.com/office/powerpoint/2010/main" val="3276811873"/>
      </p:ext>
    </p:extLst>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lstStyle/>
          <a:p>
            <a:r>
              <a:rPr lang="en-US" dirty="0"/>
              <a:t>Since the p-values of all the independent variables are higher than the alpha level (0.05), we need to remove the insignificant independent variables one at a time from the model, starting from the one with the highest p-value.</a:t>
            </a:r>
          </a:p>
          <a:p>
            <a:endParaRPr lang="en-US" dirty="0"/>
          </a:p>
          <a:p>
            <a:r>
              <a:rPr lang="en-US" dirty="0"/>
              <a:t>Runtime has the highest</a:t>
            </a:r>
            <a:br>
              <a:rPr lang="en-US" dirty="0"/>
            </a:br>
            <a:r>
              <a:rPr lang="en-US" dirty="0"/>
              <a:t>p-value (0.990), so</a:t>
            </a:r>
            <a:br>
              <a:rPr lang="en-US" dirty="0"/>
            </a:br>
            <a:r>
              <a:rPr lang="en-US" dirty="0"/>
              <a:t>it would be removed</a:t>
            </a:r>
            <a:br>
              <a:rPr lang="en-US" dirty="0"/>
            </a:br>
            <a:r>
              <a:rPr lang="en-US" dirty="0"/>
              <a:t>from the model first.</a:t>
            </a:r>
          </a:p>
        </p:txBody>
      </p:sp>
      <p:pic>
        <p:nvPicPr>
          <p:cNvPr id="9" name="Picture 8">
            <a:extLst>
              <a:ext uri="{FF2B5EF4-FFF2-40B4-BE49-F238E27FC236}">
                <a16:creationId xmlns:a16="http://schemas.microsoft.com/office/drawing/2014/main" id="{41CDCF7D-828B-41C7-8656-25C952898F05}"/>
              </a:ext>
            </a:extLst>
          </p:cNvPr>
          <p:cNvPicPr>
            <a:picLocks noChangeAspect="1"/>
          </p:cNvPicPr>
          <p:nvPr/>
        </p:nvPicPr>
        <p:blipFill rotWithShape="1">
          <a:blip r:embed="rId4">
            <a:extLst>
              <a:ext uri="{28A0092B-C50C-407E-A947-70E740481C1C}">
                <a14:useLocalDpi xmlns:a14="http://schemas.microsoft.com/office/drawing/2010/main" val="0"/>
              </a:ext>
            </a:extLst>
          </a:blip>
          <a:srcRect l="1921" t="1235" r="26778"/>
          <a:stretch/>
        </p:blipFill>
        <p:spPr>
          <a:xfrm>
            <a:off x="4800600" y="2371414"/>
            <a:ext cx="5662034" cy="4105586"/>
          </a:xfrm>
          <a:prstGeom prst="rect">
            <a:avLst/>
          </a:prstGeom>
          <a:ln>
            <a:solidFill>
              <a:schemeClr val="bg1">
                <a:lumMod val="75000"/>
              </a:schemeClr>
            </a:solidFill>
          </a:ln>
        </p:spPr>
      </p:pic>
      <p:sp>
        <p:nvSpPr>
          <p:cNvPr id="10" name="Date Placeholder 9">
            <a:extLst>
              <a:ext uri="{FF2B5EF4-FFF2-40B4-BE49-F238E27FC236}">
                <a16:creationId xmlns:a16="http://schemas.microsoft.com/office/drawing/2014/main" id="{F11A5515-0881-40FE-B9B8-92A0A17AE7B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D871A8B-0925-48FA-A8A2-45860F0E42BF}"/>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61961F9E-680F-47C1-8DCF-716C3CD7ECD0}"/>
              </a:ext>
            </a:extLst>
          </p:cNvPr>
          <p:cNvSpPr>
            <a:spLocks noGrp="1"/>
          </p:cNvSpPr>
          <p:nvPr>
            <p:ph type="sldNum" sz="quarter" idx="4"/>
          </p:nvPr>
        </p:nvSpPr>
        <p:spPr/>
        <p:txBody>
          <a:bodyPr/>
          <a:lstStyle/>
          <a:p>
            <a:fld id="{28B83BC3-069B-46AF-A4E6-C99928E1A4FA}" type="slidenum">
              <a:rPr lang="en-US" smtClean="0"/>
              <a:pPr/>
              <a:t>977</a:t>
            </a:fld>
            <a:endParaRPr lang="en-US" dirty="0"/>
          </a:p>
        </p:txBody>
      </p:sp>
    </p:spTree>
    <p:custDataLst>
      <p:tags r:id="rId1"/>
    </p:custDataLst>
    <p:extLst>
      <p:ext uri="{BB962C8B-B14F-4D97-AF65-F5344CB8AC3E}">
        <p14:creationId xmlns:p14="http://schemas.microsoft.com/office/powerpoint/2010/main" val="4085062716"/>
      </p:ext>
    </p:extLst>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endParaRPr lang="en-US" sz="1800" dirty="0"/>
          </a:p>
          <a:p>
            <a:r>
              <a:rPr lang="en-US" sz="2000" dirty="0"/>
              <a:t>After removing Runtime from the model, the p-values of all the independent variables are still higher than the alpha level (0.05). </a:t>
            </a:r>
          </a:p>
          <a:p>
            <a:r>
              <a:rPr lang="en-US" sz="2000" dirty="0"/>
              <a:t>We need to continue removing the insignificant independent variables one at a time from the model, starting from the one with the highest p-value.</a:t>
            </a:r>
          </a:p>
          <a:p>
            <a:r>
              <a:rPr lang="en-US" sz="2000" dirty="0"/>
              <a:t>Age has the highest p-value (0.977), it will be removed from the model next.</a:t>
            </a:r>
          </a:p>
        </p:txBody>
      </p:sp>
      <p:pic>
        <p:nvPicPr>
          <p:cNvPr id="126978" name="Picture 8" descr="image004">
            <a:extLst>
              <a:ext uri="{FF2B5EF4-FFF2-40B4-BE49-F238E27FC236}">
                <a16:creationId xmlns:a16="http://schemas.microsoft.com/office/drawing/2014/main" id="{7DB72B0C-5E9D-4739-BC25-09949B4F8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8317" y="1120048"/>
            <a:ext cx="4342206" cy="369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4B8F97AC-6BB5-49DF-923E-2F6904DC22F2}"/>
              </a:ext>
            </a:extLst>
          </p:cNvPr>
          <p:cNvPicPr>
            <a:picLocks noChangeAspect="1"/>
          </p:cNvPicPr>
          <p:nvPr/>
        </p:nvPicPr>
        <p:blipFill rotWithShape="1">
          <a:blip r:embed="rId5">
            <a:extLst>
              <a:ext uri="{28A0092B-C50C-407E-A947-70E740481C1C}">
                <a14:useLocalDpi xmlns:a14="http://schemas.microsoft.com/office/drawing/2010/main" val="0"/>
              </a:ext>
            </a:extLst>
          </a:blip>
          <a:srcRect r="12690"/>
          <a:stretch/>
        </p:blipFill>
        <p:spPr>
          <a:xfrm>
            <a:off x="5563574" y="1075553"/>
            <a:ext cx="4814543" cy="3742857"/>
          </a:xfrm>
          <a:prstGeom prst="rect">
            <a:avLst/>
          </a:prstGeom>
          <a:ln>
            <a:solidFill>
              <a:schemeClr val="bg1">
                <a:lumMod val="75000"/>
              </a:schemeClr>
            </a:solidFill>
          </a:ln>
        </p:spPr>
      </p:pic>
      <p:sp>
        <p:nvSpPr>
          <p:cNvPr id="15" name="Right Arrow 17"/>
          <p:cNvSpPr/>
          <p:nvPr/>
        </p:nvSpPr>
        <p:spPr>
          <a:xfrm>
            <a:off x="5232400" y="3048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EA95A3D1-89C6-47A2-A9C9-ABE70A26C09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7BC4228-3B82-4721-8B50-1ED4BDE68A5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06E4F7B4-575E-4063-97D2-16073E9E89C3}"/>
              </a:ext>
            </a:extLst>
          </p:cNvPr>
          <p:cNvSpPr>
            <a:spLocks noGrp="1"/>
          </p:cNvSpPr>
          <p:nvPr>
            <p:ph type="sldNum" sz="quarter" idx="4"/>
          </p:nvPr>
        </p:nvSpPr>
        <p:spPr/>
        <p:txBody>
          <a:bodyPr/>
          <a:lstStyle/>
          <a:p>
            <a:fld id="{28B83BC3-069B-46AF-A4E6-C99928E1A4FA}" type="slidenum">
              <a:rPr lang="en-US" smtClean="0"/>
              <a:pPr/>
              <a:t>978</a:t>
            </a:fld>
            <a:endParaRPr lang="en-US" dirty="0"/>
          </a:p>
        </p:txBody>
      </p:sp>
    </p:spTree>
    <p:custDataLst>
      <p:tags r:id="rId1"/>
    </p:custDataLst>
    <p:extLst>
      <p:ext uri="{BB962C8B-B14F-4D97-AF65-F5344CB8AC3E}">
        <p14:creationId xmlns:p14="http://schemas.microsoft.com/office/powerpoint/2010/main" val="1938226100"/>
      </p:ext>
    </p:extLst>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4" name="Content Placeholder 3"/>
          <p:cNvSpPr>
            <a:spLocks noGrp="1"/>
          </p:cNvSpPr>
          <p:nvPr>
            <p:ph idx="1"/>
          </p:nvPr>
        </p:nvSpPr>
        <p:spPr/>
        <p:txBody>
          <a:bodyPr>
            <a:norm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000" dirty="0"/>
              <a:t>After removing Age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RstPulse</a:t>
            </a:r>
            <a:r>
              <a:rPr lang="en-US" sz="2000" dirty="0"/>
              <a:t> has the highest p-value (0.803), it will be removed from the model next.</a:t>
            </a:r>
          </a:p>
        </p:txBody>
      </p:sp>
      <p:pic>
        <p:nvPicPr>
          <p:cNvPr id="3" name="Picture 2"/>
          <p:cNvPicPr>
            <a:picLocks noChangeAspect="1"/>
          </p:cNvPicPr>
          <p:nvPr/>
        </p:nvPicPr>
        <p:blipFill>
          <a:blip r:embed="rId4"/>
          <a:stretch>
            <a:fillRect/>
          </a:stretch>
        </p:blipFill>
        <p:spPr>
          <a:xfrm>
            <a:off x="1358900" y="1065379"/>
            <a:ext cx="4114800" cy="3504674"/>
          </a:xfrm>
          <a:prstGeom prst="rect">
            <a:avLst/>
          </a:prstGeom>
        </p:spPr>
      </p:pic>
      <p:pic>
        <p:nvPicPr>
          <p:cNvPr id="5" name="Picture 4"/>
          <p:cNvPicPr>
            <a:picLocks noChangeAspect="1"/>
          </p:cNvPicPr>
          <p:nvPr/>
        </p:nvPicPr>
        <p:blipFill>
          <a:blip r:embed="rId5"/>
          <a:stretch>
            <a:fillRect/>
          </a:stretch>
        </p:blipFill>
        <p:spPr>
          <a:xfrm>
            <a:off x="5577130" y="1066801"/>
            <a:ext cx="4754880" cy="3503251"/>
          </a:xfrm>
          <a:prstGeom prst="rect">
            <a:avLst/>
          </a:prstGeom>
          <a:ln>
            <a:solidFill>
              <a:schemeClr val="bg1">
                <a:lumMod val="50000"/>
              </a:schemeClr>
            </a:solidFill>
          </a:ln>
        </p:spPr>
      </p:pic>
      <p:sp>
        <p:nvSpPr>
          <p:cNvPr id="16"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F8559907-5F19-410F-8A2B-841057027F9F}"/>
              </a:ext>
            </a:extLst>
          </p:cNvPr>
          <p:cNvSpPr>
            <a:spLocks noGrp="1"/>
          </p:cNvSpPr>
          <p:nvPr>
            <p:ph type="dt" sz="half" idx="2"/>
          </p:nvPr>
        </p:nvSpPr>
        <p:spPr/>
        <p:txBody>
          <a:bodyPr/>
          <a:lstStyle/>
          <a:p>
            <a:r>
              <a:rPr lang="en-US"/>
              <a:t>Lean Six Sigma Training - MTB</a:t>
            </a:r>
            <a:endParaRPr lang="en-US" sz="1600" dirty="0"/>
          </a:p>
        </p:txBody>
      </p:sp>
      <p:sp>
        <p:nvSpPr>
          <p:cNvPr id="12" name="Footer Placeholder 11">
            <a:extLst>
              <a:ext uri="{FF2B5EF4-FFF2-40B4-BE49-F238E27FC236}">
                <a16:creationId xmlns:a16="http://schemas.microsoft.com/office/drawing/2014/main" id="{5E4CF4EE-F457-4E43-BB76-067E64C0972C}"/>
              </a:ext>
            </a:extLst>
          </p:cNvPr>
          <p:cNvSpPr>
            <a:spLocks noGrp="1"/>
          </p:cNvSpPr>
          <p:nvPr>
            <p:ph type="ftr" sz="quarter" idx="3"/>
          </p:nvPr>
        </p:nvSpPr>
        <p:spPr/>
        <p:txBody>
          <a:bodyPr/>
          <a:lstStyle/>
          <a:p>
            <a:r>
              <a:rPr lang="en-US"/>
              <a:t>© Grand Valley State University</a:t>
            </a:r>
            <a:endParaRPr lang="en-US" sz="1600" dirty="0"/>
          </a:p>
        </p:txBody>
      </p:sp>
      <p:sp>
        <p:nvSpPr>
          <p:cNvPr id="13" name="Slide Number Placeholder 12">
            <a:extLst>
              <a:ext uri="{FF2B5EF4-FFF2-40B4-BE49-F238E27FC236}">
                <a16:creationId xmlns:a16="http://schemas.microsoft.com/office/drawing/2014/main" id="{10F9C1A8-6E83-48CD-A5AC-745D65038147}"/>
              </a:ext>
            </a:extLst>
          </p:cNvPr>
          <p:cNvSpPr>
            <a:spLocks noGrp="1"/>
          </p:cNvSpPr>
          <p:nvPr>
            <p:ph type="sldNum" sz="quarter" idx="4"/>
          </p:nvPr>
        </p:nvSpPr>
        <p:spPr/>
        <p:txBody>
          <a:bodyPr/>
          <a:lstStyle/>
          <a:p>
            <a:fld id="{28B83BC3-069B-46AF-A4E6-C99928E1A4FA}" type="slidenum">
              <a:rPr lang="en-US" smtClean="0"/>
              <a:pPr/>
              <a:t>979</a:t>
            </a:fld>
            <a:endParaRPr lang="en-US" dirty="0"/>
          </a:p>
        </p:txBody>
      </p:sp>
    </p:spTree>
    <p:custDataLst>
      <p:tags r:id="rId1"/>
    </p:custDataLst>
    <p:extLst>
      <p:ext uri="{BB962C8B-B14F-4D97-AF65-F5344CB8AC3E}">
        <p14:creationId xmlns:p14="http://schemas.microsoft.com/office/powerpoint/2010/main" val="230431986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1: Determine Customer Requirements</a:t>
            </a:r>
          </a:p>
        </p:txBody>
      </p:sp>
      <p:sp>
        <p:nvSpPr>
          <p:cNvPr id="7" name="Content Placeholder 6"/>
          <p:cNvSpPr>
            <a:spLocks noGrp="1"/>
          </p:cNvSpPr>
          <p:nvPr>
            <p:ph idx="1"/>
          </p:nvPr>
        </p:nvSpPr>
        <p:spPr/>
        <p:txBody>
          <a:bodyPr/>
          <a:lstStyle/>
          <a:p>
            <a:r>
              <a:rPr lang="en-US" dirty="0"/>
              <a:t>Identify the important customer requirements. These are the “What’s” and are typically determined through the VOC/CTQ process.</a:t>
            </a:r>
          </a:p>
          <a:p>
            <a:endParaRPr lang="en-US" dirty="0"/>
          </a:p>
          <a:p>
            <a:r>
              <a:rPr lang="en-US" dirty="0"/>
              <a:t>Use the results from your requirements tree diagram as inputs for the customer requirements in your HOQ.</a:t>
            </a:r>
          </a:p>
          <a:p>
            <a:endParaRPr lang="en-US" dirty="0"/>
          </a:p>
        </p:txBody>
      </p:sp>
      <p:pic>
        <p:nvPicPr>
          <p:cNvPr id="1127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9094"/>
            <a:ext cx="1908175"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272" name="Group 19"/>
          <p:cNvGrpSpPr>
            <a:grpSpLocks/>
          </p:cNvGrpSpPr>
          <p:nvPr/>
        </p:nvGrpSpPr>
        <p:grpSpPr bwMode="auto">
          <a:xfrm>
            <a:off x="4191000" y="3352800"/>
            <a:ext cx="2133600" cy="3124200"/>
            <a:chOff x="2667000" y="3352800"/>
            <a:chExt cx="2133600" cy="3124200"/>
          </a:xfrm>
        </p:grpSpPr>
        <p:sp>
          <p:nvSpPr>
            <p:cNvPr id="11" name="Rectangle 148"/>
            <p:cNvSpPr>
              <a:spLocks noChangeArrowheads="1"/>
            </p:cNvSpPr>
            <p:nvPr/>
          </p:nvSpPr>
          <p:spPr bwMode="auto">
            <a:xfrm>
              <a:off x="2667000" y="3352800"/>
              <a:ext cx="2133600" cy="376238"/>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On-Time Delivery</a:t>
              </a:r>
            </a:p>
          </p:txBody>
        </p:sp>
        <p:sp>
          <p:nvSpPr>
            <p:cNvPr id="12" name="Rectangle 149"/>
            <p:cNvSpPr>
              <a:spLocks noChangeArrowheads="1"/>
            </p:cNvSpPr>
            <p:nvPr/>
          </p:nvSpPr>
          <p:spPr bwMode="auto">
            <a:xfrm>
              <a:off x="2667000" y="3811588"/>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Increase Product Quality</a:t>
              </a:r>
            </a:p>
          </p:txBody>
        </p:sp>
        <p:sp>
          <p:nvSpPr>
            <p:cNvPr id="13" name="Rectangle 150"/>
            <p:cNvSpPr>
              <a:spLocks noChangeArrowheads="1"/>
            </p:cNvSpPr>
            <p:nvPr/>
          </p:nvSpPr>
          <p:spPr bwMode="auto">
            <a:xfrm>
              <a:off x="2667000" y="42703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Alternative Solutions</a:t>
              </a:r>
            </a:p>
          </p:txBody>
        </p:sp>
        <p:sp>
          <p:nvSpPr>
            <p:cNvPr id="14" name="Rectangle 151"/>
            <p:cNvSpPr>
              <a:spLocks noChangeArrowheads="1"/>
            </p:cNvSpPr>
            <p:nvPr/>
          </p:nvSpPr>
          <p:spPr bwMode="auto">
            <a:xfrm>
              <a:off x="2667000" y="47275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Turn-Around Time</a:t>
              </a:r>
            </a:p>
          </p:txBody>
        </p:sp>
        <p:sp>
          <p:nvSpPr>
            <p:cNvPr id="15" name="Rectangle 152"/>
            <p:cNvSpPr>
              <a:spLocks noChangeArrowheads="1"/>
            </p:cNvSpPr>
            <p:nvPr/>
          </p:nvSpPr>
          <p:spPr bwMode="auto">
            <a:xfrm>
              <a:off x="2667000" y="5184775"/>
              <a:ext cx="2133600" cy="374650"/>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Optimize Resource</a:t>
              </a:r>
            </a:p>
          </p:txBody>
        </p:sp>
        <p:sp>
          <p:nvSpPr>
            <p:cNvPr id="16" name="Rectangle 153"/>
            <p:cNvSpPr>
              <a:spLocks noChangeArrowheads="1"/>
            </p:cNvSpPr>
            <p:nvPr/>
          </p:nvSpPr>
          <p:spPr bwMode="auto">
            <a:xfrm>
              <a:off x="2667000" y="56435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Reduce COPQ</a:t>
              </a:r>
            </a:p>
          </p:txBody>
        </p:sp>
        <p:sp>
          <p:nvSpPr>
            <p:cNvPr id="17" name="Rectangle 154"/>
            <p:cNvSpPr>
              <a:spLocks noChangeArrowheads="1"/>
            </p:cNvSpPr>
            <p:nvPr/>
          </p:nvSpPr>
          <p:spPr bwMode="auto">
            <a:xfrm>
              <a:off x="2667000" y="6100763"/>
              <a:ext cx="2133600" cy="376237"/>
            </a:xfrm>
            <a:prstGeom prst="rect">
              <a:avLst/>
            </a:prstGeom>
            <a:solidFill>
              <a:schemeClr val="accent5">
                <a:lumMod val="25000"/>
                <a:lumOff val="75000"/>
              </a:schemeClr>
            </a:solidFill>
            <a:ln w="12700">
              <a:solidFill>
                <a:schemeClr val="tx1"/>
              </a:solidFill>
              <a:miter lim="800000"/>
              <a:headEnd/>
              <a:tailEnd/>
            </a:ln>
          </p:spPr>
          <p:txBody>
            <a:bodyPr lIns="60325" tIns="31750" rIns="60325" bIns="31750" anchor="ctr"/>
            <a:lstStyle/>
            <a:p>
              <a:pPr defTabSz="323850">
                <a:defRPr/>
              </a:pPr>
              <a:r>
                <a:rPr lang="en-GB" sz="1100" b="1" dirty="0">
                  <a:solidFill>
                    <a:schemeClr val="accent1">
                      <a:lumMod val="90000"/>
                      <a:lumOff val="10000"/>
                    </a:schemeClr>
                  </a:solidFill>
                </a:rPr>
                <a:t>High Productivity</a:t>
              </a:r>
            </a:p>
          </p:txBody>
        </p:sp>
      </p:grpSp>
      <p:cxnSp>
        <p:nvCxnSpPr>
          <p:cNvPr id="18" name="Straight Arrow Connector 17"/>
          <p:cNvCxnSpPr/>
          <p:nvPr/>
        </p:nvCxnSpPr>
        <p:spPr>
          <a:xfrm>
            <a:off x="3986213" y="3276600"/>
            <a:ext cx="0" cy="327660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2202657" y="4653757"/>
            <a:ext cx="3124200" cy="369887"/>
          </a:xfrm>
          <a:prstGeom prst="rect">
            <a:avLst/>
          </a:prstGeom>
          <a:noFill/>
        </p:spPr>
        <p:txBody>
          <a:bodyPr>
            <a:spAutoFit/>
          </a:bodyPr>
          <a:lstStyle/>
          <a:p>
            <a:pPr algn="ctr">
              <a:defRPr/>
            </a:pPr>
            <a:r>
              <a:rPr lang="en-US" dirty="0">
                <a:solidFill>
                  <a:schemeClr val="accent1">
                    <a:lumMod val="90000"/>
                    <a:lumOff val="10000"/>
                  </a:schemeClr>
                </a:solidFill>
              </a:rPr>
              <a:t>Customer Requirements</a:t>
            </a:r>
            <a:endParaRPr lang="en-IN" dirty="0">
              <a:solidFill>
                <a:schemeClr val="accent1">
                  <a:lumMod val="90000"/>
                  <a:lumOff val="10000"/>
                </a:schemeClr>
              </a:solidFill>
            </a:endParaRPr>
          </a:p>
        </p:txBody>
      </p:sp>
      <p:sp>
        <p:nvSpPr>
          <p:cNvPr id="6" name="Date Placeholder 5">
            <a:extLst>
              <a:ext uri="{FF2B5EF4-FFF2-40B4-BE49-F238E27FC236}">
                <a16:creationId xmlns:a16="http://schemas.microsoft.com/office/drawing/2014/main" id="{12BD4ADD-A2BD-4A0E-91AE-AAD00F80F28F}"/>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4C8E6713-E60D-45AC-A0DE-2E1CAC8E79AE}"/>
              </a:ext>
            </a:extLst>
          </p:cNvPr>
          <p:cNvSpPr>
            <a:spLocks noGrp="1"/>
          </p:cNvSpPr>
          <p:nvPr>
            <p:ph type="ftr" sz="quarter" idx="3"/>
          </p:nvPr>
        </p:nvSpPr>
        <p:spPr/>
        <p:txBody>
          <a:bodyPr/>
          <a:lstStyle/>
          <a:p>
            <a:r>
              <a:rPr lang="en-US"/>
              <a:t>© Grand Valley State University</a:t>
            </a:r>
            <a:endParaRPr lang="en-US" sz="1600" dirty="0"/>
          </a:p>
        </p:txBody>
      </p:sp>
      <p:sp>
        <p:nvSpPr>
          <p:cNvPr id="20" name="Slide Number Placeholder 19">
            <a:extLst>
              <a:ext uri="{FF2B5EF4-FFF2-40B4-BE49-F238E27FC236}">
                <a16:creationId xmlns:a16="http://schemas.microsoft.com/office/drawing/2014/main" id="{55D8905C-4942-4117-8B42-5DB9F353559E}"/>
              </a:ext>
            </a:extLst>
          </p:cNvPr>
          <p:cNvSpPr>
            <a:spLocks noGrp="1"/>
          </p:cNvSpPr>
          <p:nvPr>
            <p:ph type="sldNum" sz="quarter" idx="4"/>
          </p:nvPr>
        </p:nvSpPr>
        <p:spPr/>
        <p:txBody>
          <a:bodyPr/>
          <a:lstStyle/>
          <a:p>
            <a:fld id="{28B83BC3-069B-46AF-A4E6-C99928E1A4FA}" type="slidenum">
              <a:rPr lang="en-US" smtClean="0"/>
              <a:pPr/>
              <a:t>98</a:t>
            </a:fld>
            <a:endParaRPr lang="en-US" dirty="0"/>
          </a:p>
        </p:txBody>
      </p:sp>
    </p:spTree>
    <p:custDataLst>
      <p:tags r:id="rId1"/>
    </p:custDataLst>
    <p:extLst>
      <p:ext uri="{BB962C8B-B14F-4D97-AF65-F5344CB8AC3E}">
        <p14:creationId xmlns:p14="http://schemas.microsoft.com/office/powerpoint/2010/main" val="2864218763"/>
      </p:ext>
    </p:extLst>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RstPulse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a:t>Weight has the highest p-value (0.218), so it would be removed from the model next.</a:t>
            </a:r>
          </a:p>
        </p:txBody>
      </p:sp>
      <p:pic>
        <p:nvPicPr>
          <p:cNvPr id="9" name="Picture 8"/>
          <p:cNvPicPr>
            <a:picLocks noChangeAspect="1"/>
          </p:cNvPicPr>
          <p:nvPr/>
        </p:nvPicPr>
        <p:blipFill>
          <a:blip r:embed="rId4"/>
          <a:stretch>
            <a:fillRect/>
          </a:stretch>
        </p:blipFill>
        <p:spPr>
          <a:xfrm>
            <a:off x="1358901" y="1065379"/>
            <a:ext cx="4114800" cy="3504675"/>
          </a:xfrm>
          <a:prstGeom prst="rect">
            <a:avLst/>
          </a:prstGeom>
        </p:spPr>
      </p:pic>
      <p:pic>
        <p:nvPicPr>
          <p:cNvPr id="14" name="Picture 13"/>
          <p:cNvPicPr>
            <a:picLocks noChangeAspect="1"/>
          </p:cNvPicPr>
          <p:nvPr/>
        </p:nvPicPr>
        <p:blipFill>
          <a:blip r:embed="rId5"/>
          <a:stretch>
            <a:fillRect/>
          </a:stretch>
        </p:blipFill>
        <p:spPr>
          <a:xfrm>
            <a:off x="5594864" y="1065379"/>
            <a:ext cx="5206657" cy="3504675"/>
          </a:xfrm>
          <a:prstGeom prst="rect">
            <a:avLst/>
          </a:prstGeom>
          <a:ln>
            <a:solidFill>
              <a:schemeClr val="bg1">
                <a:lumMod val="75000"/>
              </a:schemeClr>
            </a:solidFill>
          </a:ln>
        </p:spPr>
      </p:pic>
      <p:sp>
        <p:nvSpPr>
          <p:cNvPr id="15" name="Right Arrow 17"/>
          <p:cNvSpPr/>
          <p:nvPr/>
        </p:nvSpPr>
        <p:spPr>
          <a:xfrm>
            <a:off x="5251105" y="2667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37D0D9A3-A8BE-444E-9526-5AAE28885DA8}"/>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AB10912C-DBF5-43F2-8977-834128D30EB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82F3BA23-D06E-43EA-AAB8-84D8990186C5}"/>
              </a:ext>
            </a:extLst>
          </p:cNvPr>
          <p:cNvSpPr>
            <a:spLocks noGrp="1"/>
          </p:cNvSpPr>
          <p:nvPr>
            <p:ph type="sldNum" sz="quarter" idx="4"/>
          </p:nvPr>
        </p:nvSpPr>
        <p:spPr/>
        <p:txBody>
          <a:bodyPr/>
          <a:lstStyle/>
          <a:p>
            <a:fld id="{28B83BC3-069B-46AF-A4E6-C99928E1A4FA}" type="slidenum">
              <a:rPr lang="en-US" smtClean="0"/>
              <a:pPr/>
              <a:t>980</a:t>
            </a:fld>
            <a:endParaRPr lang="en-US" dirty="0"/>
          </a:p>
        </p:txBody>
      </p:sp>
    </p:spTree>
    <p:custDataLst>
      <p:tags r:id="rId1"/>
    </p:custDataLst>
    <p:extLst>
      <p:ext uri="{BB962C8B-B14F-4D97-AF65-F5344CB8AC3E}">
        <p14:creationId xmlns:p14="http://schemas.microsoft.com/office/powerpoint/2010/main" val="927813860"/>
      </p:ext>
    </p:extLst>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Weight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RunPulse</a:t>
            </a:r>
            <a:r>
              <a:rPr lang="en-US" sz="2000" dirty="0"/>
              <a:t> has the highest p-value (0.140), it will be removed from the model next.</a:t>
            </a:r>
          </a:p>
        </p:txBody>
      </p:sp>
      <p:pic>
        <p:nvPicPr>
          <p:cNvPr id="9" name="Picture 8"/>
          <p:cNvPicPr>
            <a:picLocks noChangeAspect="1"/>
          </p:cNvPicPr>
          <p:nvPr/>
        </p:nvPicPr>
        <p:blipFill>
          <a:blip r:embed="rId4"/>
          <a:stretch>
            <a:fillRect/>
          </a:stretch>
        </p:blipFill>
        <p:spPr>
          <a:xfrm>
            <a:off x="914400" y="1074710"/>
            <a:ext cx="4114800" cy="3504675"/>
          </a:xfrm>
          <a:prstGeom prst="rect">
            <a:avLst/>
          </a:prstGeom>
        </p:spPr>
      </p:pic>
      <p:pic>
        <p:nvPicPr>
          <p:cNvPr id="16" name="Picture 15"/>
          <p:cNvPicPr>
            <a:picLocks noChangeAspect="1"/>
          </p:cNvPicPr>
          <p:nvPr/>
        </p:nvPicPr>
        <p:blipFill>
          <a:blip r:embed="rId5"/>
          <a:stretch>
            <a:fillRect/>
          </a:stretch>
        </p:blipFill>
        <p:spPr>
          <a:xfrm>
            <a:off x="5169208" y="1098457"/>
            <a:ext cx="5426462" cy="3480928"/>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07A0B022-1880-4F12-8204-446133AF4ECA}"/>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B2543CA2-7AEB-4DFF-875A-9AB283870452}"/>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1D7AFB97-5C5C-473E-B7E8-FBBA3ED34ABA}"/>
              </a:ext>
            </a:extLst>
          </p:cNvPr>
          <p:cNvSpPr>
            <a:spLocks noGrp="1"/>
          </p:cNvSpPr>
          <p:nvPr>
            <p:ph type="sldNum" sz="quarter" idx="4"/>
          </p:nvPr>
        </p:nvSpPr>
        <p:spPr/>
        <p:txBody>
          <a:bodyPr/>
          <a:lstStyle/>
          <a:p>
            <a:fld id="{28B83BC3-069B-46AF-A4E6-C99928E1A4FA}" type="slidenum">
              <a:rPr lang="en-US" smtClean="0"/>
              <a:pPr/>
              <a:t>981</a:t>
            </a:fld>
            <a:endParaRPr lang="en-US" dirty="0"/>
          </a:p>
        </p:txBody>
      </p:sp>
    </p:spTree>
    <p:custDataLst>
      <p:tags r:id="rId1"/>
    </p:custDataLst>
    <p:extLst>
      <p:ext uri="{BB962C8B-B14F-4D97-AF65-F5344CB8AC3E}">
        <p14:creationId xmlns:p14="http://schemas.microsoft.com/office/powerpoint/2010/main" val="1998216952"/>
      </p:ext>
    </p:extLst>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11" name="Content Placeholder 10"/>
          <p:cNvSpPr>
            <a:spLocks noGrp="1"/>
          </p:cNvSpPr>
          <p:nvPr>
            <p:ph idx="1"/>
          </p:nvPr>
        </p:nvSpPr>
        <p:spPr/>
        <p:txBody>
          <a:bodyPr>
            <a:normAutofit/>
          </a:bodyPr>
          <a:lstStyle/>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After removing </a:t>
            </a:r>
            <a:r>
              <a:rPr lang="en-US" sz="2000" dirty="0" err="1"/>
              <a:t>RunPulse</a:t>
            </a:r>
            <a:r>
              <a:rPr lang="en-US" sz="2000" dirty="0"/>
              <a:t> from the model, the p-values of all the independent variables are still higher than the alpha level (0.05).</a:t>
            </a:r>
          </a:p>
          <a:p>
            <a:r>
              <a:rPr lang="en-US" sz="2000" dirty="0"/>
              <a:t>We need to continue removing the insignificant independent variables one at a time from the model, starting from the one with the highest p-value.</a:t>
            </a:r>
          </a:p>
          <a:p>
            <a:r>
              <a:rPr lang="en-US" sz="2000" dirty="0" err="1"/>
              <a:t>MaxPulse</a:t>
            </a:r>
            <a:r>
              <a:rPr lang="en-US" sz="2000" dirty="0"/>
              <a:t> has the highest p-value (0.213), it will be removed from the model next.</a:t>
            </a:r>
          </a:p>
        </p:txBody>
      </p:sp>
      <p:pic>
        <p:nvPicPr>
          <p:cNvPr id="13" name="Picture 12"/>
          <p:cNvPicPr>
            <a:picLocks noChangeAspect="1"/>
          </p:cNvPicPr>
          <p:nvPr/>
        </p:nvPicPr>
        <p:blipFill>
          <a:blip r:embed="rId4"/>
          <a:stretch>
            <a:fillRect/>
          </a:stretch>
        </p:blipFill>
        <p:spPr>
          <a:xfrm>
            <a:off x="914400" y="1079500"/>
            <a:ext cx="4114800" cy="3504675"/>
          </a:xfrm>
          <a:prstGeom prst="rect">
            <a:avLst/>
          </a:prstGeom>
        </p:spPr>
      </p:pic>
      <p:pic>
        <p:nvPicPr>
          <p:cNvPr id="14" name="Picture 13"/>
          <p:cNvPicPr>
            <a:picLocks noChangeAspect="1"/>
          </p:cNvPicPr>
          <p:nvPr/>
        </p:nvPicPr>
        <p:blipFill>
          <a:blip r:embed="rId5"/>
          <a:stretch>
            <a:fillRect/>
          </a:stretch>
        </p:blipFill>
        <p:spPr>
          <a:xfrm>
            <a:off x="5113108" y="1092933"/>
            <a:ext cx="5801184" cy="3491975"/>
          </a:xfrm>
          <a:prstGeom prst="rect">
            <a:avLst/>
          </a:prstGeom>
          <a:ln>
            <a:solidFill>
              <a:schemeClr val="bg1">
                <a:lumMod val="75000"/>
              </a:schemeClr>
            </a:solidFill>
          </a:ln>
        </p:spPr>
      </p:pic>
      <p:sp>
        <p:nvSpPr>
          <p:cNvPr id="15" name="Right Arrow 17"/>
          <p:cNvSpPr/>
          <p:nvPr/>
        </p:nvSpPr>
        <p:spPr>
          <a:xfrm>
            <a:off x="4800600" y="268652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BA1D3E84-8451-4F26-9694-E0FF8CEE7182}"/>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3004D5E3-35DD-41B5-A6A0-D788085E067B}"/>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E4FEC93-3F4D-47DE-8F17-6100E5744BAE}"/>
              </a:ext>
            </a:extLst>
          </p:cNvPr>
          <p:cNvSpPr>
            <a:spLocks noGrp="1"/>
          </p:cNvSpPr>
          <p:nvPr>
            <p:ph type="sldNum" sz="quarter" idx="4"/>
          </p:nvPr>
        </p:nvSpPr>
        <p:spPr/>
        <p:txBody>
          <a:bodyPr/>
          <a:lstStyle/>
          <a:p>
            <a:fld id="{28B83BC3-069B-46AF-A4E6-C99928E1A4FA}" type="slidenum">
              <a:rPr lang="en-US" smtClean="0"/>
              <a:pPr/>
              <a:t>982</a:t>
            </a:fld>
            <a:endParaRPr lang="en-US" dirty="0"/>
          </a:p>
        </p:txBody>
      </p:sp>
    </p:spTree>
    <p:custDataLst>
      <p:tags r:id="rId1"/>
    </p:custDataLst>
    <p:extLst>
      <p:ext uri="{BB962C8B-B14F-4D97-AF65-F5344CB8AC3E}">
        <p14:creationId xmlns:p14="http://schemas.microsoft.com/office/powerpoint/2010/main" val="1344714820"/>
      </p:ext>
    </p:extLst>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5" name="Content Placeholder 4"/>
          <p:cNvSpPr>
            <a:spLocks noGrp="1"/>
          </p:cNvSpPr>
          <p:nvPr>
            <p:ph idx="1"/>
          </p:nvPr>
        </p:nvSpPr>
        <p:spPr/>
        <p:txBody>
          <a:bodyPr/>
          <a:lstStyle/>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endParaRPr lang="en-US" dirty="0">
              <a:latin typeface="Source Sans Pro" panose="020B0503030403020204" pitchFamily="34" charset="0"/>
            </a:endParaRPr>
          </a:p>
          <a:p>
            <a:r>
              <a:rPr lang="en-US" dirty="0">
                <a:latin typeface="Source Sans Pro" panose="020B0503030403020204" pitchFamily="34" charset="0"/>
              </a:rPr>
              <a:t>After removing </a:t>
            </a:r>
            <a:r>
              <a:rPr lang="en-US" dirty="0" err="1">
                <a:latin typeface="Source Sans Pro" panose="020B0503030403020204" pitchFamily="34" charset="0"/>
              </a:rPr>
              <a:t>MaxPulse</a:t>
            </a:r>
            <a:r>
              <a:rPr lang="en-US" dirty="0">
                <a:latin typeface="Source Sans Pro" panose="020B0503030403020204" pitchFamily="34" charset="0"/>
              </a:rPr>
              <a:t> from the model, the p-value of the only independent variable “Oxy” is lower than the alpha level (0.05). There is no need to remove “Oxy” from the model.</a:t>
            </a:r>
          </a:p>
        </p:txBody>
      </p:sp>
      <p:pic>
        <p:nvPicPr>
          <p:cNvPr id="9" name="Picture 8"/>
          <p:cNvPicPr>
            <a:picLocks noChangeAspect="1"/>
          </p:cNvPicPr>
          <p:nvPr/>
        </p:nvPicPr>
        <p:blipFill>
          <a:blip r:embed="rId4"/>
          <a:stretch>
            <a:fillRect/>
          </a:stretch>
        </p:blipFill>
        <p:spPr>
          <a:xfrm>
            <a:off x="1143000" y="1295925"/>
            <a:ext cx="4114800" cy="3504675"/>
          </a:xfrm>
          <a:prstGeom prst="rect">
            <a:avLst/>
          </a:prstGeom>
        </p:spPr>
      </p:pic>
      <p:pic>
        <p:nvPicPr>
          <p:cNvPr id="14" name="Picture 13"/>
          <p:cNvPicPr>
            <a:picLocks noChangeAspect="1"/>
          </p:cNvPicPr>
          <p:nvPr/>
        </p:nvPicPr>
        <p:blipFill>
          <a:blip r:embed="rId5"/>
          <a:stretch>
            <a:fillRect/>
          </a:stretch>
        </p:blipFill>
        <p:spPr>
          <a:xfrm>
            <a:off x="5364914" y="1295924"/>
            <a:ext cx="5052974" cy="3504675"/>
          </a:xfrm>
          <a:prstGeom prst="rect">
            <a:avLst/>
          </a:prstGeom>
          <a:ln>
            <a:solidFill>
              <a:schemeClr val="bg1">
                <a:lumMod val="75000"/>
              </a:schemeClr>
            </a:solidFill>
          </a:ln>
        </p:spPr>
      </p:pic>
      <p:sp>
        <p:nvSpPr>
          <p:cNvPr id="15" name="Right Arrow 17"/>
          <p:cNvSpPr/>
          <p:nvPr/>
        </p:nvSpPr>
        <p:spPr>
          <a:xfrm>
            <a:off x="5013202" y="2895861"/>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8" name="Date Placeholder 7">
            <a:extLst>
              <a:ext uri="{FF2B5EF4-FFF2-40B4-BE49-F238E27FC236}">
                <a16:creationId xmlns:a16="http://schemas.microsoft.com/office/drawing/2014/main" id="{31CADA45-7202-4E86-BDE1-2D6DD8F4DEFC}"/>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6D3190E0-0700-41E7-BD7E-CB9CED320F6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9583CE81-3076-4BA7-8B5B-EA6AAECFD878}"/>
              </a:ext>
            </a:extLst>
          </p:cNvPr>
          <p:cNvSpPr>
            <a:spLocks noGrp="1"/>
          </p:cNvSpPr>
          <p:nvPr>
            <p:ph type="sldNum" sz="quarter" idx="4"/>
          </p:nvPr>
        </p:nvSpPr>
        <p:spPr/>
        <p:txBody>
          <a:bodyPr/>
          <a:lstStyle/>
          <a:p>
            <a:fld id="{28B83BC3-069B-46AF-A4E6-C99928E1A4FA}" type="slidenum">
              <a:rPr lang="en-US" smtClean="0"/>
              <a:pPr/>
              <a:t>983</a:t>
            </a:fld>
            <a:endParaRPr lang="en-US" dirty="0"/>
          </a:p>
        </p:txBody>
      </p:sp>
    </p:spTree>
    <p:custDataLst>
      <p:tags r:id="rId1"/>
    </p:custDataLst>
    <p:extLst>
      <p:ext uri="{BB962C8B-B14F-4D97-AF65-F5344CB8AC3E}">
        <p14:creationId xmlns:p14="http://schemas.microsoft.com/office/powerpoint/2010/main" val="1924529064"/>
      </p:ext>
    </p:extLst>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a:xfrm>
            <a:off x="609600" y="1143000"/>
            <a:ext cx="4343400" cy="5486400"/>
          </a:xfrm>
        </p:spPr>
        <p:txBody>
          <a:bodyPr>
            <a:normAutofit/>
          </a:bodyPr>
          <a:lstStyle/>
          <a:p>
            <a:r>
              <a:rPr lang="en-US" sz="2200" dirty="0"/>
              <a:t>Step 3:</a:t>
            </a:r>
          </a:p>
          <a:p>
            <a:pPr lvl="1"/>
            <a:r>
              <a:rPr lang="en-US" sz="2000" dirty="0"/>
              <a:t>Analyze the binary logistic report in the session window and check the performance of the logistic regression model.</a:t>
            </a:r>
          </a:p>
          <a:p>
            <a:pPr lvl="1"/>
            <a:endParaRPr lang="en-US" sz="2000" dirty="0"/>
          </a:p>
          <a:p>
            <a:pPr lvl="1"/>
            <a:r>
              <a:rPr lang="en-US" sz="2000" dirty="0"/>
              <a:t>The p-value here is 0.031, smaller than alpha level (0.05). We conclude that at least one of the slope coefficients is not equal to zero.</a:t>
            </a:r>
          </a:p>
          <a:p>
            <a:pPr lvl="1"/>
            <a:r>
              <a:rPr lang="en-US" sz="2000" dirty="0"/>
              <a:t>The p-value of goodness of fit tests are all higher than alpha level (0.05). We conclude that the model fits the data.</a:t>
            </a:r>
          </a:p>
          <a:p>
            <a:pPr marL="411480" lvl="1" indent="0">
              <a:buNone/>
            </a:pPr>
            <a:endParaRPr lang="en-US" sz="2000" dirty="0"/>
          </a:p>
          <a:p>
            <a:pPr lvl="1"/>
            <a:endParaRPr lang="en-US" sz="2000" dirty="0"/>
          </a:p>
          <a:p>
            <a:endParaRPr lang="en-US" dirty="0"/>
          </a:p>
        </p:txBody>
      </p:sp>
      <p:pic>
        <p:nvPicPr>
          <p:cNvPr id="6" name="Picture 5"/>
          <p:cNvPicPr>
            <a:picLocks noChangeAspect="1"/>
          </p:cNvPicPr>
          <p:nvPr/>
        </p:nvPicPr>
        <p:blipFill>
          <a:blip r:embed="rId4"/>
          <a:stretch>
            <a:fillRect/>
          </a:stretch>
        </p:blipFill>
        <p:spPr>
          <a:xfrm>
            <a:off x="5099801" y="1143000"/>
            <a:ext cx="4000000" cy="3885714"/>
          </a:xfrm>
          <a:prstGeom prst="rect">
            <a:avLst/>
          </a:prstGeom>
          <a:ln>
            <a:solidFill>
              <a:schemeClr val="bg1">
                <a:lumMod val="75000"/>
              </a:schemeClr>
            </a:solidFill>
          </a:ln>
        </p:spPr>
      </p:pic>
      <p:pic>
        <p:nvPicPr>
          <p:cNvPr id="16" name="Picture 15"/>
          <p:cNvPicPr>
            <a:picLocks noChangeAspect="1"/>
          </p:cNvPicPr>
          <p:nvPr/>
        </p:nvPicPr>
        <p:blipFill>
          <a:blip r:embed="rId5"/>
          <a:stretch>
            <a:fillRect/>
          </a:stretch>
        </p:blipFill>
        <p:spPr>
          <a:xfrm>
            <a:off x="7541905" y="2830766"/>
            <a:ext cx="3115791" cy="3557334"/>
          </a:xfrm>
          <a:prstGeom prst="rect">
            <a:avLst/>
          </a:prstGeom>
          <a:ln>
            <a:solidFill>
              <a:schemeClr val="bg1">
                <a:lumMod val="75000"/>
              </a:schemeClr>
            </a:solidFill>
          </a:ln>
        </p:spPr>
      </p:pic>
      <p:sp>
        <p:nvSpPr>
          <p:cNvPr id="10" name="Date Placeholder 9">
            <a:extLst>
              <a:ext uri="{FF2B5EF4-FFF2-40B4-BE49-F238E27FC236}">
                <a16:creationId xmlns:a16="http://schemas.microsoft.com/office/drawing/2014/main" id="{F6302BB6-DA56-43C6-9790-B078C342F5F9}"/>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FAD8A4A3-8597-4EB6-A227-822271618399}"/>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A45BE3D6-5C83-4975-93EF-916FFA93751C}"/>
              </a:ext>
            </a:extLst>
          </p:cNvPr>
          <p:cNvSpPr>
            <a:spLocks noGrp="1"/>
          </p:cNvSpPr>
          <p:nvPr>
            <p:ph type="sldNum" sz="quarter" idx="4"/>
          </p:nvPr>
        </p:nvSpPr>
        <p:spPr/>
        <p:txBody>
          <a:bodyPr/>
          <a:lstStyle/>
          <a:p>
            <a:fld id="{28B83BC3-069B-46AF-A4E6-C99928E1A4FA}" type="slidenum">
              <a:rPr lang="en-US" smtClean="0"/>
              <a:pPr/>
              <a:t>984</a:t>
            </a:fld>
            <a:endParaRPr lang="en-US" dirty="0"/>
          </a:p>
        </p:txBody>
      </p:sp>
    </p:spTree>
    <p:custDataLst>
      <p:tags r:id="rId1"/>
    </p:custDataLst>
    <p:extLst>
      <p:ext uri="{BB962C8B-B14F-4D97-AF65-F5344CB8AC3E}">
        <p14:creationId xmlns:p14="http://schemas.microsoft.com/office/powerpoint/2010/main" val="3154733301"/>
      </p:ext>
    </p:extLst>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sp>
        <p:nvSpPr>
          <p:cNvPr id="3" name="Content Placeholder 2"/>
          <p:cNvSpPr>
            <a:spLocks noGrp="1"/>
          </p:cNvSpPr>
          <p:nvPr>
            <p:ph idx="1"/>
          </p:nvPr>
        </p:nvSpPr>
        <p:spPr/>
        <p:txBody>
          <a:bodyPr>
            <a:normAutofit/>
          </a:bodyPr>
          <a:lstStyle/>
          <a:p>
            <a:r>
              <a:rPr lang="en-US" dirty="0"/>
              <a:t>Step 4: get the predicted probabilities of the event (i.e., Sex = M) occurring using the logistic regression model.</a:t>
            </a:r>
          </a:p>
          <a:p>
            <a:pPr marL="1234440" lvl="2" indent="-457200">
              <a:buFont typeface="+mj-lt"/>
              <a:buAutoNum type="arabicPeriod"/>
            </a:pPr>
            <a:r>
              <a:rPr lang="en-US" dirty="0"/>
              <a:t>Click the “Storage” button in the window named “Binary Logistic Regression” and a new window named “Binary Logistic Regression – Storage” pops up.</a:t>
            </a:r>
          </a:p>
          <a:p>
            <a:pPr marL="1234440" lvl="2" indent="-457200">
              <a:buFont typeface="+mj-lt"/>
              <a:buAutoNum type="arabicPeriod"/>
            </a:pPr>
            <a:r>
              <a:rPr lang="en-US" dirty="0"/>
              <a:t>Check the box “Fits (event probability).”</a:t>
            </a:r>
          </a:p>
          <a:p>
            <a:pPr marL="1234440" lvl="2" indent="-457200">
              <a:buFont typeface="+mj-lt"/>
              <a:buAutoNum type="arabicPeriod"/>
            </a:pPr>
            <a:r>
              <a:rPr lang="en-US" dirty="0"/>
              <a:t>Click “OK” in the window of “Binary Logistic Regression – Storage.”</a:t>
            </a:r>
          </a:p>
          <a:p>
            <a:pPr marL="1234440" lvl="2" indent="-457200">
              <a:buFont typeface="+mj-lt"/>
              <a:buAutoNum type="arabicPeriod"/>
            </a:pPr>
            <a:r>
              <a:rPr lang="en-US" dirty="0"/>
              <a:t>Click “OK” in the window of “Binary Logistic Regression.”</a:t>
            </a:r>
          </a:p>
          <a:p>
            <a:pPr marL="1234440" lvl="2" indent="-457200">
              <a:buFont typeface="+mj-lt"/>
              <a:buAutoNum type="arabicPeriod"/>
            </a:pPr>
            <a:r>
              <a:rPr lang="en-US" dirty="0"/>
              <a:t>A column of the predicted event probability is added to the data table with the heading “FITS1”.</a:t>
            </a:r>
          </a:p>
        </p:txBody>
      </p:sp>
      <p:sp>
        <p:nvSpPr>
          <p:cNvPr id="9" name="Date Placeholder 8">
            <a:extLst>
              <a:ext uri="{FF2B5EF4-FFF2-40B4-BE49-F238E27FC236}">
                <a16:creationId xmlns:a16="http://schemas.microsoft.com/office/drawing/2014/main" id="{D04B2402-EAB5-44BE-81B8-72A0DC65D016}"/>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31BC7D64-5042-412E-8FBF-9996D370D5B7}"/>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DE000E86-36A3-481B-A78F-E24CFEA7A373}"/>
              </a:ext>
            </a:extLst>
          </p:cNvPr>
          <p:cNvSpPr>
            <a:spLocks noGrp="1"/>
          </p:cNvSpPr>
          <p:nvPr>
            <p:ph type="sldNum" sz="quarter" idx="4"/>
          </p:nvPr>
        </p:nvSpPr>
        <p:spPr/>
        <p:txBody>
          <a:bodyPr/>
          <a:lstStyle/>
          <a:p>
            <a:fld id="{28B83BC3-069B-46AF-A4E6-C99928E1A4FA}" type="slidenum">
              <a:rPr lang="en-US" smtClean="0"/>
              <a:pPr/>
              <a:t>985</a:t>
            </a:fld>
            <a:endParaRPr lang="en-US" dirty="0"/>
          </a:p>
        </p:txBody>
      </p:sp>
    </p:spTree>
    <p:custDataLst>
      <p:tags r:id="rId1"/>
    </p:custDataLst>
    <p:extLst>
      <p:ext uri="{BB962C8B-B14F-4D97-AF65-F5344CB8AC3E}">
        <p14:creationId xmlns:p14="http://schemas.microsoft.com/office/powerpoint/2010/main" val="1470625812"/>
      </p:ext>
    </p:extLst>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Run a Logistic Regression in Minitab</a:t>
            </a:r>
          </a:p>
        </p:txBody>
      </p:sp>
      <p:pic>
        <p:nvPicPr>
          <p:cNvPr id="7" name="Picture 6"/>
          <p:cNvPicPr>
            <a:picLocks noChangeAspect="1"/>
          </p:cNvPicPr>
          <p:nvPr/>
        </p:nvPicPr>
        <p:blipFill>
          <a:blip r:embed="rId4"/>
          <a:stretch>
            <a:fillRect/>
          </a:stretch>
        </p:blipFill>
        <p:spPr>
          <a:xfrm>
            <a:off x="5029200" y="2209800"/>
            <a:ext cx="3874139" cy="2819400"/>
          </a:xfrm>
          <a:prstGeom prst="rect">
            <a:avLst/>
          </a:prstGeom>
        </p:spPr>
      </p:pic>
      <p:pic>
        <p:nvPicPr>
          <p:cNvPr id="12" name="Picture 11"/>
          <p:cNvPicPr>
            <a:picLocks noChangeAspect="1"/>
          </p:cNvPicPr>
          <p:nvPr/>
        </p:nvPicPr>
        <p:blipFill>
          <a:blip r:embed="rId5"/>
          <a:stretch>
            <a:fillRect/>
          </a:stretch>
        </p:blipFill>
        <p:spPr>
          <a:xfrm>
            <a:off x="218396" y="1758622"/>
            <a:ext cx="4734604" cy="4032578"/>
          </a:xfrm>
          <a:prstGeom prst="rect">
            <a:avLst/>
          </a:prstGeom>
        </p:spPr>
      </p:pic>
      <p:pic>
        <p:nvPicPr>
          <p:cNvPr id="13" name="Picture 12"/>
          <p:cNvPicPr>
            <a:picLocks noChangeAspect="1"/>
          </p:cNvPicPr>
          <p:nvPr/>
        </p:nvPicPr>
        <p:blipFill>
          <a:blip r:embed="rId6"/>
          <a:stretch>
            <a:fillRect/>
          </a:stretch>
        </p:blipFill>
        <p:spPr>
          <a:xfrm>
            <a:off x="8979539" y="2590800"/>
            <a:ext cx="2164432" cy="1981200"/>
          </a:xfrm>
          <a:prstGeom prst="rect">
            <a:avLst/>
          </a:prstGeom>
        </p:spPr>
      </p:pic>
      <p:sp>
        <p:nvSpPr>
          <p:cNvPr id="18" name="Right Arrow 19"/>
          <p:cNvSpPr/>
          <p:nvPr/>
        </p:nvSpPr>
        <p:spPr>
          <a:xfrm>
            <a:off x="4724400" y="3429000"/>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22" name="Right Arrow 19"/>
          <p:cNvSpPr/>
          <p:nvPr/>
        </p:nvSpPr>
        <p:spPr>
          <a:xfrm>
            <a:off x="8674739" y="3623099"/>
            <a:ext cx="457200" cy="304800"/>
          </a:xfrm>
          <a:prstGeom prst="rightArrow">
            <a:avLst/>
          </a:prstGeom>
          <a:ln>
            <a:solidFill>
              <a:schemeClr val="bg1">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p>
        </p:txBody>
      </p:sp>
      <p:sp>
        <p:nvSpPr>
          <p:cNvPr id="9" name="Date Placeholder 8">
            <a:extLst>
              <a:ext uri="{FF2B5EF4-FFF2-40B4-BE49-F238E27FC236}">
                <a16:creationId xmlns:a16="http://schemas.microsoft.com/office/drawing/2014/main" id="{F41FF6A6-1A52-492F-A831-4634CE0A03DA}"/>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2C09964D-254B-45EE-8E4E-AA00F0F1956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97D22A58-99E1-4202-8FBB-A9659778C1D5}"/>
              </a:ext>
            </a:extLst>
          </p:cNvPr>
          <p:cNvSpPr>
            <a:spLocks noGrp="1"/>
          </p:cNvSpPr>
          <p:nvPr>
            <p:ph type="sldNum" sz="quarter" idx="4"/>
          </p:nvPr>
        </p:nvSpPr>
        <p:spPr/>
        <p:txBody>
          <a:bodyPr/>
          <a:lstStyle/>
          <a:p>
            <a:fld id="{28B83BC3-069B-46AF-A4E6-C99928E1A4FA}" type="slidenum">
              <a:rPr lang="en-US" smtClean="0"/>
              <a:pPr/>
              <a:t>986</a:t>
            </a:fld>
            <a:endParaRPr lang="en-US" dirty="0"/>
          </a:p>
        </p:txBody>
      </p:sp>
    </p:spTree>
    <p:custDataLst>
      <p:tags r:id="rId1"/>
    </p:custDataLst>
    <p:extLst>
      <p:ext uri="{BB962C8B-B14F-4D97-AF65-F5344CB8AC3E}">
        <p14:creationId xmlns:p14="http://schemas.microsoft.com/office/powerpoint/2010/main" val="3655526769"/>
      </p:ext>
    </p:extLst>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 Designed Experiments</a:t>
            </a:r>
          </a:p>
        </p:txBody>
      </p:sp>
      <p:sp>
        <p:nvSpPr>
          <p:cNvPr id="8" name="Date Placeholder 7">
            <a:extLst>
              <a:ext uri="{FF2B5EF4-FFF2-40B4-BE49-F238E27FC236}">
                <a16:creationId xmlns:a16="http://schemas.microsoft.com/office/drawing/2014/main" id="{68CFAC1E-0B11-4751-AB27-693005FEE8C4}"/>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29947E46-B641-45B4-840B-E068AC160718}"/>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96153963-FFC6-45CF-A444-36904C924271}"/>
              </a:ext>
            </a:extLst>
          </p:cNvPr>
          <p:cNvSpPr>
            <a:spLocks noGrp="1"/>
          </p:cNvSpPr>
          <p:nvPr>
            <p:ph type="sldNum" sz="quarter" idx="4"/>
          </p:nvPr>
        </p:nvSpPr>
        <p:spPr/>
        <p:txBody>
          <a:bodyPr/>
          <a:lstStyle/>
          <a:p>
            <a:fld id="{28B83BC3-069B-46AF-A4E6-C99928E1A4FA}" type="slidenum">
              <a:rPr lang="en-US" smtClean="0"/>
              <a:pPr/>
              <a:t>987</a:t>
            </a:fld>
            <a:endParaRPr lang="en-US" dirty="0"/>
          </a:p>
        </p:txBody>
      </p:sp>
    </p:spTree>
    <p:custDataLst>
      <p:tags r:id="rId1"/>
    </p:custDataLst>
    <p:extLst>
      <p:ext uri="{BB962C8B-B14F-4D97-AF65-F5344CB8AC3E}">
        <p14:creationId xmlns:p14="http://schemas.microsoft.com/office/powerpoint/2010/main" val="2887184758"/>
      </p:ext>
    </p:extLst>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Black Belt Training: Improve Phase</a:t>
            </a:r>
          </a:p>
        </p:txBody>
      </p:sp>
      <p:sp>
        <p:nvSpPr>
          <p:cNvPr id="3" name="Content Placeholder 2"/>
          <p:cNvSpPr>
            <a:spLocks noGrp="1"/>
          </p:cNvSpPr>
          <p:nvPr>
            <p:ph idx="1"/>
          </p:nvPr>
        </p:nvSpPr>
        <p:spPr/>
        <p:txBody>
          <a:bodyPr numCol="2">
            <a:noAutofit/>
          </a:bodyPr>
          <a:lstStyle/>
          <a:p>
            <a:pPr marL="114300" indent="0">
              <a:buNone/>
            </a:pPr>
            <a:r>
              <a:rPr lang="en-US" sz="1600" b="1" dirty="0">
                <a:solidFill>
                  <a:schemeClr val="bg1">
                    <a:lumMod val="50000"/>
                  </a:schemeClr>
                </a:solidFill>
              </a:rPr>
              <a:t>4.1 Simple Linear Regression</a:t>
            </a:r>
          </a:p>
          <a:p>
            <a:pPr marL="114300" indent="0">
              <a:buNone/>
            </a:pPr>
            <a:r>
              <a:rPr lang="en-US" sz="1600" dirty="0">
                <a:solidFill>
                  <a:schemeClr val="bg1">
                    <a:lumMod val="50000"/>
                  </a:schemeClr>
                </a:solidFill>
              </a:rPr>
              <a:t>   4.1.1 Correlation</a:t>
            </a:r>
          </a:p>
          <a:p>
            <a:pPr marL="114300" indent="0">
              <a:buNone/>
            </a:pPr>
            <a:r>
              <a:rPr lang="en-US" sz="1600" dirty="0">
                <a:solidFill>
                  <a:schemeClr val="bg1">
                    <a:lumMod val="50000"/>
                  </a:schemeClr>
                </a:solidFill>
              </a:rPr>
              <a:t>   4.1.2 X-Y Diagram</a:t>
            </a:r>
          </a:p>
          <a:p>
            <a:pPr marL="114300" indent="0">
              <a:buNone/>
            </a:pPr>
            <a:r>
              <a:rPr lang="en-US" sz="1600" dirty="0">
                <a:solidFill>
                  <a:schemeClr val="bg1">
                    <a:lumMod val="50000"/>
                  </a:schemeClr>
                </a:solidFill>
              </a:rPr>
              <a:t>   4.1.3 Regression Equations</a:t>
            </a:r>
          </a:p>
          <a:p>
            <a:pPr marL="114300" indent="0">
              <a:buNone/>
            </a:pPr>
            <a:r>
              <a:rPr lang="en-US" sz="1600" dirty="0">
                <a:solidFill>
                  <a:schemeClr val="bg1">
                    <a:lumMod val="50000"/>
                  </a:schemeClr>
                </a:solidFill>
              </a:rPr>
              <a:t>   4.1.4 Residuals Analysis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4.2 Multiple Regression Analysis</a:t>
            </a:r>
          </a:p>
          <a:p>
            <a:pPr marL="114300" indent="0">
              <a:buNone/>
            </a:pPr>
            <a:r>
              <a:rPr lang="en-US" sz="1600" dirty="0">
                <a:solidFill>
                  <a:schemeClr val="bg1">
                    <a:lumMod val="50000"/>
                  </a:schemeClr>
                </a:solidFill>
              </a:rPr>
              <a:t>   4.2.1 Non-Linear Regression</a:t>
            </a:r>
          </a:p>
          <a:p>
            <a:pPr marL="114300" indent="0">
              <a:buNone/>
            </a:pPr>
            <a:r>
              <a:rPr lang="en-US" sz="1600" b="1" dirty="0">
                <a:solidFill>
                  <a:schemeClr val="bg1">
                    <a:lumMod val="50000"/>
                  </a:schemeClr>
                </a:solidFill>
              </a:rPr>
              <a:t>   </a:t>
            </a:r>
            <a:r>
              <a:rPr lang="en-US" sz="1600" dirty="0">
                <a:solidFill>
                  <a:schemeClr val="bg1">
                    <a:lumMod val="50000"/>
                  </a:schemeClr>
                </a:solidFill>
              </a:rPr>
              <a:t>4.2.2 Multiple Linear Regression</a:t>
            </a:r>
          </a:p>
          <a:p>
            <a:pPr marL="114300" indent="0">
              <a:buNone/>
            </a:pPr>
            <a:r>
              <a:rPr lang="en-US" sz="1600" dirty="0">
                <a:solidFill>
                  <a:schemeClr val="bg1">
                    <a:lumMod val="50000"/>
                  </a:schemeClr>
                </a:solidFill>
              </a:rPr>
              <a:t>   4.2.3 Confidence Intervals</a:t>
            </a:r>
          </a:p>
          <a:p>
            <a:pPr marL="114300" indent="0">
              <a:buNone/>
            </a:pPr>
            <a:r>
              <a:rPr lang="en-US" sz="1600" dirty="0">
                <a:solidFill>
                  <a:schemeClr val="bg1">
                    <a:lumMod val="50000"/>
                  </a:schemeClr>
                </a:solidFill>
              </a:rPr>
              <a:t>   4.2.4 Residuals Analysis</a:t>
            </a:r>
          </a:p>
          <a:p>
            <a:pPr marL="114300" indent="0">
              <a:buNone/>
            </a:pPr>
            <a:r>
              <a:rPr lang="en-US" sz="1600" dirty="0">
                <a:solidFill>
                  <a:schemeClr val="bg1">
                    <a:lumMod val="50000"/>
                  </a:schemeClr>
                </a:solidFill>
              </a:rPr>
              <a:t>   4.2.5 Data Transformation, Box Cox</a:t>
            </a:r>
          </a:p>
          <a:p>
            <a:pPr marL="114300" indent="0">
              <a:buNone/>
            </a:pPr>
            <a:r>
              <a:rPr lang="en-US" sz="1600" dirty="0">
                <a:solidFill>
                  <a:schemeClr val="bg1">
                    <a:lumMod val="50000"/>
                  </a:schemeClr>
                </a:solidFill>
              </a:rPr>
              <a:t>   4.2.6 Stepwise Regression</a:t>
            </a:r>
          </a:p>
          <a:p>
            <a:pPr marL="114300" indent="0">
              <a:buNone/>
            </a:pPr>
            <a:r>
              <a:rPr lang="en-US" sz="1600" dirty="0">
                <a:solidFill>
                  <a:schemeClr val="bg1">
                    <a:lumMod val="50000"/>
                  </a:schemeClr>
                </a:solidFill>
              </a:rPr>
              <a:t>   4.2.7 Logistic Regression</a:t>
            </a: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endParaRPr lang="en-US" sz="1600" b="1" u="sng" dirty="0">
              <a:solidFill>
                <a:srgbClr val="182835"/>
              </a:solidFill>
            </a:endParaRPr>
          </a:p>
          <a:p>
            <a:pPr marL="114300" indent="0">
              <a:buNone/>
            </a:pPr>
            <a:r>
              <a:rPr lang="en-US" sz="1600" b="1" dirty="0">
                <a:solidFill>
                  <a:srgbClr val="182835"/>
                </a:solidFill>
              </a:rPr>
              <a:t>4.3 Designed Experiments</a:t>
            </a:r>
          </a:p>
          <a:p>
            <a:pPr marL="114300" indent="0">
              <a:buNone/>
            </a:pPr>
            <a:r>
              <a:rPr lang="en-US" sz="1600" dirty="0">
                <a:solidFill>
                  <a:srgbClr val="182835"/>
                </a:solidFill>
              </a:rPr>
              <a:t>   4.3.1 Experiment Objectives</a:t>
            </a:r>
          </a:p>
          <a:p>
            <a:pPr marL="114300" indent="0">
              <a:buNone/>
            </a:pPr>
            <a:r>
              <a:rPr lang="en-US" sz="1600" dirty="0">
                <a:solidFill>
                  <a:srgbClr val="182835"/>
                </a:solidFill>
              </a:rPr>
              <a:t>   4.3.2 Experimental Methods</a:t>
            </a:r>
          </a:p>
          <a:p>
            <a:pPr marL="114300" indent="0">
              <a:buNone/>
            </a:pPr>
            <a:r>
              <a:rPr lang="en-US" sz="1600" dirty="0">
                <a:solidFill>
                  <a:srgbClr val="182835"/>
                </a:solidFill>
              </a:rPr>
              <a:t>   4.3.3 DOE Design Considerations</a:t>
            </a:r>
          </a:p>
          <a:p>
            <a:pPr marL="114300" indent="0">
              <a:buNone/>
            </a:pPr>
            <a:endParaRPr lang="en-US" sz="1600" b="1" dirty="0">
              <a:solidFill>
                <a:srgbClr val="182835"/>
              </a:solidFill>
            </a:endParaRPr>
          </a:p>
          <a:p>
            <a:pPr marL="114300" indent="0">
              <a:buNone/>
            </a:pPr>
            <a:r>
              <a:rPr lang="en-US" sz="1600" b="1" dirty="0">
                <a:solidFill>
                  <a:schemeClr val="bg1">
                    <a:lumMod val="50000"/>
                  </a:schemeClr>
                </a:solidFill>
              </a:rPr>
              <a:t>4.4 Full Factorial Experiments</a:t>
            </a:r>
          </a:p>
          <a:p>
            <a:pPr marL="114300" indent="0">
              <a:buNone/>
            </a:pPr>
            <a:r>
              <a:rPr lang="en-US" sz="1600" dirty="0">
                <a:solidFill>
                  <a:schemeClr val="bg1">
                    <a:lumMod val="50000"/>
                  </a:schemeClr>
                </a:solidFill>
              </a:rPr>
              <a:t>   4.4.1 2k Full Factorial Designs</a:t>
            </a:r>
          </a:p>
          <a:p>
            <a:pPr marL="114300" indent="0">
              <a:buNone/>
            </a:pPr>
            <a:r>
              <a:rPr lang="en-US" sz="1600" dirty="0">
                <a:solidFill>
                  <a:schemeClr val="bg1">
                    <a:lumMod val="50000"/>
                  </a:schemeClr>
                </a:solidFill>
              </a:rPr>
              <a:t>   4.4.2 Linear and Quadratic Models</a:t>
            </a:r>
          </a:p>
          <a:p>
            <a:pPr marL="114300" indent="0">
              <a:buNone/>
            </a:pPr>
            <a:r>
              <a:rPr lang="en-US" sz="1600" dirty="0">
                <a:solidFill>
                  <a:schemeClr val="bg1">
                    <a:lumMod val="50000"/>
                  </a:schemeClr>
                </a:solidFill>
              </a:rPr>
              <a:t>   4.4.3 Balanced and Orthogonal Designs</a:t>
            </a:r>
          </a:p>
          <a:p>
            <a:pPr marL="114300" indent="0">
              <a:buNone/>
            </a:pPr>
            <a:r>
              <a:rPr lang="en-US" sz="1600" dirty="0">
                <a:solidFill>
                  <a:schemeClr val="bg1">
                    <a:lumMod val="50000"/>
                  </a:schemeClr>
                </a:solidFill>
              </a:rPr>
              <a:t>   4.4.4 Fit, Model, and Center Points</a:t>
            </a:r>
          </a:p>
          <a:p>
            <a:pPr marL="114300" indent="0">
              <a:buNone/>
            </a:pPr>
            <a:endParaRPr lang="en-US" sz="1600" b="1" dirty="0">
              <a:solidFill>
                <a:schemeClr val="bg1">
                  <a:lumMod val="50000"/>
                </a:schemeClr>
              </a:solidFill>
            </a:endParaRPr>
          </a:p>
          <a:p>
            <a:pPr marL="114300" indent="0">
              <a:buNone/>
            </a:pPr>
            <a:r>
              <a:rPr lang="en-US" sz="1600" b="1" dirty="0">
                <a:solidFill>
                  <a:schemeClr val="bg1">
                    <a:lumMod val="50000"/>
                  </a:schemeClr>
                </a:solidFill>
              </a:rPr>
              <a:t>4.5 Fractional Factorial Experiments</a:t>
            </a:r>
          </a:p>
          <a:p>
            <a:pPr marL="114300" indent="0">
              <a:buNone/>
            </a:pPr>
            <a:r>
              <a:rPr lang="en-US" sz="1600" dirty="0">
                <a:solidFill>
                  <a:schemeClr val="bg1">
                    <a:lumMod val="50000"/>
                  </a:schemeClr>
                </a:solidFill>
              </a:rPr>
              <a:t>   4.5.1 Designs</a:t>
            </a:r>
          </a:p>
          <a:p>
            <a:pPr marL="114300" indent="0">
              <a:buNone/>
            </a:pPr>
            <a:r>
              <a:rPr lang="en-US" sz="1600" dirty="0">
                <a:solidFill>
                  <a:schemeClr val="bg1">
                    <a:lumMod val="50000"/>
                  </a:schemeClr>
                </a:solidFill>
              </a:rPr>
              <a:t>   4.5.2 Confounding Effects</a:t>
            </a:r>
          </a:p>
          <a:p>
            <a:pPr marL="114300" indent="0">
              <a:buNone/>
            </a:pPr>
            <a:r>
              <a:rPr lang="en-US" sz="1600" dirty="0">
                <a:solidFill>
                  <a:schemeClr val="bg1">
                    <a:lumMod val="50000"/>
                  </a:schemeClr>
                </a:solidFill>
              </a:rPr>
              <a:t>   4.5.3 Experimental Resolution</a:t>
            </a:r>
          </a:p>
          <a:p>
            <a:pPr marL="114300" indent="0">
              <a:buNone/>
            </a:pPr>
            <a:endParaRPr lang="en-US" sz="1600" dirty="0">
              <a:solidFill>
                <a:srgbClr val="182835"/>
              </a:solidFill>
            </a:endParaRPr>
          </a:p>
        </p:txBody>
      </p:sp>
      <p:sp>
        <p:nvSpPr>
          <p:cNvPr id="9" name="Date Placeholder 8">
            <a:extLst>
              <a:ext uri="{FF2B5EF4-FFF2-40B4-BE49-F238E27FC236}">
                <a16:creationId xmlns:a16="http://schemas.microsoft.com/office/drawing/2014/main" id="{A665400B-7B22-4C8A-BB8D-342C9EA6A8A4}"/>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B619C4D8-6109-4A66-93D8-70E5BC4E460A}"/>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117418C-932E-409F-B64C-062305E0E766}"/>
              </a:ext>
            </a:extLst>
          </p:cNvPr>
          <p:cNvSpPr>
            <a:spLocks noGrp="1"/>
          </p:cNvSpPr>
          <p:nvPr>
            <p:ph type="sldNum" sz="quarter" idx="4"/>
          </p:nvPr>
        </p:nvSpPr>
        <p:spPr/>
        <p:txBody>
          <a:bodyPr/>
          <a:lstStyle/>
          <a:p>
            <a:fld id="{28B83BC3-069B-46AF-A4E6-C99928E1A4FA}" type="slidenum">
              <a:rPr lang="en-US" smtClean="0"/>
              <a:pPr/>
              <a:t>988</a:t>
            </a:fld>
            <a:endParaRPr lang="en-US" dirty="0"/>
          </a:p>
        </p:txBody>
      </p:sp>
    </p:spTree>
    <p:custDataLst>
      <p:tags r:id="rId1"/>
    </p:custDataLst>
    <p:extLst>
      <p:ext uri="{BB962C8B-B14F-4D97-AF65-F5344CB8AC3E}">
        <p14:creationId xmlns:p14="http://schemas.microsoft.com/office/powerpoint/2010/main" val="163125833"/>
      </p:ext>
    </p:extLst>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4.3.1 Experiment Objectives</a:t>
            </a:r>
          </a:p>
        </p:txBody>
      </p:sp>
      <p:sp>
        <p:nvSpPr>
          <p:cNvPr id="8" name="Date Placeholder 7">
            <a:extLst>
              <a:ext uri="{FF2B5EF4-FFF2-40B4-BE49-F238E27FC236}">
                <a16:creationId xmlns:a16="http://schemas.microsoft.com/office/drawing/2014/main" id="{9C511B12-9D5E-49F7-994D-62DABED32CF5}"/>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B0513733-C952-4E54-9503-39CCB1B235B9}"/>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223FA7EC-6961-4CBF-AD7C-37DC40FA63D2}"/>
              </a:ext>
            </a:extLst>
          </p:cNvPr>
          <p:cNvSpPr>
            <a:spLocks noGrp="1"/>
          </p:cNvSpPr>
          <p:nvPr>
            <p:ph type="sldNum" sz="quarter" idx="4"/>
          </p:nvPr>
        </p:nvSpPr>
        <p:spPr/>
        <p:txBody>
          <a:bodyPr/>
          <a:lstStyle/>
          <a:p>
            <a:fld id="{28B83BC3-069B-46AF-A4E6-C99928E1A4FA}" type="slidenum">
              <a:rPr lang="en-US" smtClean="0"/>
              <a:pPr/>
              <a:t>989</a:t>
            </a:fld>
            <a:endParaRPr lang="en-US" dirty="0"/>
          </a:p>
        </p:txBody>
      </p:sp>
    </p:spTree>
    <p:custDataLst>
      <p:tags r:id="rId1"/>
    </p:custDataLst>
    <p:extLst>
      <p:ext uri="{BB962C8B-B14F-4D97-AF65-F5344CB8AC3E}">
        <p14:creationId xmlns:p14="http://schemas.microsoft.com/office/powerpoint/2010/main" val="24602278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Step 2: Technical Specification</a:t>
            </a:r>
          </a:p>
        </p:txBody>
      </p:sp>
      <p:sp>
        <p:nvSpPr>
          <p:cNvPr id="7" name="Content Placeholder 6"/>
          <p:cNvSpPr>
            <a:spLocks noGrp="1"/>
          </p:cNvSpPr>
          <p:nvPr>
            <p:ph idx="1"/>
          </p:nvPr>
        </p:nvSpPr>
        <p:spPr/>
        <p:txBody>
          <a:bodyPr/>
          <a:lstStyle/>
          <a:p>
            <a:r>
              <a:rPr lang="en-US" dirty="0"/>
              <a:t>Potential choices for product features</a:t>
            </a:r>
          </a:p>
          <a:p>
            <a:r>
              <a:rPr lang="en-US" dirty="0"/>
              <a:t>Voice of Designers or Engineers</a:t>
            </a:r>
          </a:p>
          <a:p>
            <a:r>
              <a:rPr lang="en-US" dirty="0"/>
              <a:t>Each “What” item must be refined to “How’s”</a:t>
            </a:r>
          </a:p>
          <a:p>
            <a:endParaRPr lang="en-US" dirty="0"/>
          </a:p>
        </p:txBody>
      </p:sp>
      <p:pic>
        <p:nvPicPr>
          <p:cNvPr id="12295"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43873" y="2906712"/>
            <a:ext cx="1908175"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365500" y="3352800"/>
            <a:ext cx="4102101" cy="2400300"/>
            <a:chOff x="1841499" y="3352800"/>
            <a:chExt cx="4102101" cy="2400300"/>
          </a:xfrm>
        </p:grpSpPr>
        <p:sp>
          <p:nvSpPr>
            <p:cNvPr id="23" name="Rectangle 137"/>
            <p:cNvSpPr>
              <a:spLocks noChangeArrowheads="1"/>
            </p:cNvSpPr>
            <p:nvPr/>
          </p:nvSpPr>
          <p:spPr bwMode="auto">
            <a:xfrm rot="16200000">
              <a:off x="1126331"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Design and Development</a:t>
              </a:r>
            </a:p>
          </p:txBody>
        </p:sp>
        <p:sp>
          <p:nvSpPr>
            <p:cNvPr id="24" name="Rectangle 138"/>
            <p:cNvSpPr>
              <a:spLocks noChangeArrowheads="1"/>
            </p:cNvSpPr>
            <p:nvPr/>
          </p:nvSpPr>
          <p:spPr bwMode="auto">
            <a:xfrm rot="16200000">
              <a:off x="172640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Supply and Distribution</a:t>
              </a:r>
            </a:p>
          </p:txBody>
        </p:sp>
        <p:sp>
          <p:nvSpPr>
            <p:cNvPr id="25" name="Rectangle 139"/>
            <p:cNvSpPr>
              <a:spLocks noChangeArrowheads="1"/>
            </p:cNvSpPr>
            <p:nvPr/>
          </p:nvSpPr>
          <p:spPr bwMode="auto">
            <a:xfrm rot="16200000">
              <a:off x="2328068" y="4544219"/>
              <a:ext cx="1924050" cy="493712"/>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Research and </a:t>
              </a:r>
            </a:p>
            <a:p>
              <a:pPr defTabSz="323850">
                <a:defRPr/>
              </a:pPr>
              <a:r>
                <a:rPr lang="en-GB" sz="1100" b="1" dirty="0">
                  <a:solidFill>
                    <a:schemeClr val="accent1">
                      <a:lumMod val="90000"/>
                      <a:lumOff val="10000"/>
                    </a:schemeClr>
                  </a:solidFill>
                </a:rPr>
                <a:t>Development</a:t>
              </a:r>
            </a:p>
          </p:txBody>
        </p:sp>
        <p:sp>
          <p:nvSpPr>
            <p:cNvPr id="26" name="Rectangle 140"/>
            <p:cNvSpPr>
              <a:spLocks noChangeArrowheads="1"/>
            </p:cNvSpPr>
            <p:nvPr/>
          </p:nvSpPr>
          <p:spPr bwMode="auto">
            <a:xfrm rot="16200000">
              <a:off x="2932112" y="4543425"/>
              <a:ext cx="1919287"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 Resource </a:t>
              </a:r>
              <a:br>
                <a:rPr lang="en-GB" sz="1100" b="1" dirty="0">
                  <a:solidFill>
                    <a:schemeClr val="accent1">
                      <a:lumMod val="90000"/>
                      <a:lumOff val="10000"/>
                    </a:schemeClr>
                  </a:solidFill>
                </a:rPr>
              </a:br>
              <a:r>
                <a:rPr lang="en-GB" sz="1100" b="1" dirty="0">
                  <a:solidFill>
                    <a:schemeClr val="accent1">
                      <a:lumMod val="90000"/>
                      <a:lumOff val="10000"/>
                    </a:schemeClr>
                  </a:solidFill>
                </a:rPr>
                <a:t>Development</a:t>
              </a:r>
            </a:p>
          </p:txBody>
        </p:sp>
        <p:sp>
          <p:nvSpPr>
            <p:cNvPr id="28" name="Rectangle 141"/>
            <p:cNvSpPr>
              <a:spLocks noChangeArrowheads="1"/>
            </p:cNvSpPr>
            <p:nvPr/>
          </p:nvSpPr>
          <p:spPr bwMode="auto">
            <a:xfrm rot="16200000">
              <a:off x="3532187" y="4543425"/>
              <a:ext cx="1924050" cy="495300"/>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Asset Management</a:t>
              </a:r>
            </a:p>
          </p:txBody>
        </p:sp>
        <p:sp>
          <p:nvSpPr>
            <p:cNvPr id="29" name="Rectangle 142"/>
            <p:cNvSpPr>
              <a:spLocks noChangeArrowheads="1"/>
            </p:cNvSpPr>
            <p:nvPr/>
          </p:nvSpPr>
          <p:spPr bwMode="auto">
            <a:xfrm rot="16200000">
              <a:off x="4133056" y="4544218"/>
              <a:ext cx="1924050" cy="493713"/>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Material Management</a:t>
              </a:r>
            </a:p>
          </p:txBody>
        </p:sp>
        <p:sp>
          <p:nvSpPr>
            <p:cNvPr id="30" name="Rectangle 143"/>
            <p:cNvSpPr>
              <a:spLocks noChangeArrowheads="1"/>
            </p:cNvSpPr>
            <p:nvPr/>
          </p:nvSpPr>
          <p:spPr bwMode="auto">
            <a:xfrm rot="16200000">
              <a:off x="4735512" y="4545012"/>
              <a:ext cx="1924051" cy="492125"/>
            </a:xfrm>
            <a:prstGeom prst="rect">
              <a:avLst/>
            </a:prstGeom>
            <a:solidFill>
              <a:schemeClr val="bg1">
                <a:lumMod val="85000"/>
              </a:schemeClr>
            </a:solidFill>
            <a:ln w="12700">
              <a:solidFill>
                <a:schemeClr val="tx1"/>
              </a:solidFill>
              <a:miter lim="800000"/>
              <a:headEnd/>
              <a:tailEnd/>
            </a:ln>
          </p:spPr>
          <p:txBody>
            <a:bodyPr wrap="none" lIns="60325" tIns="31750" rIns="60325" bIns="31750" anchor="ctr"/>
            <a:lstStyle/>
            <a:p>
              <a:pPr defTabSz="323850">
                <a:defRPr/>
              </a:pPr>
              <a:r>
                <a:rPr lang="en-GB" sz="1100" b="1" dirty="0">
                  <a:solidFill>
                    <a:schemeClr val="accent1">
                      <a:lumMod val="90000"/>
                      <a:lumOff val="10000"/>
                    </a:schemeClr>
                  </a:solidFill>
                </a:rPr>
                <a:t>Customer Support</a:t>
              </a:r>
            </a:p>
          </p:txBody>
        </p:sp>
        <p:cxnSp>
          <p:nvCxnSpPr>
            <p:cNvPr id="31" name="Straight Arrow Connector 30"/>
            <p:cNvCxnSpPr/>
            <p:nvPr/>
          </p:nvCxnSpPr>
          <p:spPr>
            <a:xfrm>
              <a:off x="1870074" y="3711575"/>
              <a:ext cx="4038600" cy="0"/>
            </a:xfrm>
            <a:prstGeom prst="straightConnector1">
              <a:avLst/>
            </a:prstGeom>
            <a:ln w="28575">
              <a:solidFill>
                <a:schemeClr val="accent1">
                  <a:lumMod val="90000"/>
                  <a:lumOff val="1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174874" y="3352800"/>
              <a:ext cx="3657600" cy="369888"/>
            </a:xfrm>
            <a:prstGeom prst="rect">
              <a:avLst/>
            </a:prstGeom>
            <a:noFill/>
          </p:spPr>
          <p:txBody>
            <a:bodyPr>
              <a:spAutoFit/>
            </a:bodyPr>
            <a:lstStyle/>
            <a:p>
              <a:pPr algn="ctr">
                <a:defRPr/>
              </a:pPr>
              <a:r>
                <a:rPr lang="en-US" dirty="0">
                  <a:solidFill>
                    <a:schemeClr val="accent1">
                      <a:lumMod val="90000"/>
                      <a:lumOff val="10000"/>
                    </a:schemeClr>
                  </a:solidFill>
                </a:rPr>
                <a:t>Technical Specification</a:t>
              </a:r>
              <a:endParaRPr lang="en-IN" dirty="0">
                <a:solidFill>
                  <a:schemeClr val="accent1">
                    <a:lumMod val="90000"/>
                    <a:lumOff val="10000"/>
                  </a:schemeClr>
                </a:solidFill>
              </a:endParaRPr>
            </a:p>
          </p:txBody>
        </p:sp>
      </p:grpSp>
      <p:sp>
        <p:nvSpPr>
          <p:cNvPr id="5" name="Date Placeholder 4">
            <a:extLst>
              <a:ext uri="{FF2B5EF4-FFF2-40B4-BE49-F238E27FC236}">
                <a16:creationId xmlns:a16="http://schemas.microsoft.com/office/drawing/2014/main" id="{E577A2B1-3BDF-4FD9-961A-751A07436ECF}"/>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5D681DA6-84A1-4BFB-BF55-CE80645880F0}"/>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547B692D-7468-48E0-9AFD-CD2E4835F970}"/>
              </a:ext>
            </a:extLst>
          </p:cNvPr>
          <p:cNvSpPr>
            <a:spLocks noGrp="1"/>
          </p:cNvSpPr>
          <p:nvPr>
            <p:ph type="sldNum" sz="quarter" idx="4"/>
          </p:nvPr>
        </p:nvSpPr>
        <p:spPr/>
        <p:txBody>
          <a:bodyPr/>
          <a:lstStyle/>
          <a:p>
            <a:fld id="{28B83BC3-069B-46AF-A4E6-C99928E1A4FA}" type="slidenum">
              <a:rPr lang="en-US" smtClean="0"/>
              <a:pPr/>
              <a:t>99</a:t>
            </a:fld>
            <a:endParaRPr lang="en-US" dirty="0"/>
          </a:p>
        </p:txBody>
      </p:sp>
    </p:spTree>
    <p:custDataLst>
      <p:tags r:id="rId1"/>
    </p:custDataLst>
    <p:extLst>
      <p:ext uri="{BB962C8B-B14F-4D97-AF65-F5344CB8AC3E}">
        <p14:creationId xmlns:p14="http://schemas.microsoft.com/office/powerpoint/2010/main" val="105462464"/>
      </p:ext>
    </p:extLst>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Experiment?</a:t>
            </a:r>
          </a:p>
        </p:txBody>
      </p:sp>
      <p:sp>
        <p:nvSpPr>
          <p:cNvPr id="3" name="Content Placeholder 2"/>
          <p:cNvSpPr>
            <a:spLocks noGrp="1"/>
          </p:cNvSpPr>
          <p:nvPr>
            <p:ph idx="1"/>
          </p:nvPr>
        </p:nvSpPr>
        <p:spPr/>
        <p:txBody>
          <a:bodyPr>
            <a:normAutofit/>
          </a:bodyPr>
          <a:lstStyle/>
          <a:p>
            <a:r>
              <a:rPr lang="en-US" dirty="0"/>
              <a:t>An</a:t>
            </a:r>
            <a:r>
              <a:rPr lang="en-US" b="1" dirty="0"/>
              <a:t> experiment </a:t>
            </a:r>
            <a:r>
              <a:rPr lang="en-US" dirty="0"/>
              <a:t>is a scientific exercise to gather data to test a hypothesis, theory, or previous results.</a:t>
            </a:r>
          </a:p>
          <a:p>
            <a:endParaRPr lang="en-US" dirty="0"/>
          </a:p>
          <a:p>
            <a:r>
              <a:rPr lang="en-US" dirty="0"/>
              <a:t>Experiments are planned studies in which data are collected actively and purposefully.</a:t>
            </a:r>
          </a:p>
          <a:p>
            <a:endParaRPr lang="en-US" dirty="0"/>
          </a:p>
          <a:p>
            <a:r>
              <a:rPr lang="en-US" dirty="0"/>
              <a:t>A typical experiment follows this sequence:</a:t>
            </a:r>
          </a:p>
          <a:p>
            <a:pPr lvl="1"/>
            <a:r>
              <a:rPr lang="en-US" dirty="0"/>
              <a:t>A problem arises.</a:t>
            </a:r>
          </a:p>
          <a:p>
            <a:pPr lvl="1"/>
            <a:r>
              <a:rPr lang="en-US" dirty="0"/>
              <a:t>A hypothesis is stated.</a:t>
            </a:r>
          </a:p>
          <a:p>
            <a:pPr lvl="1"/>
            <a:r>
              <a:rPr lang="en-US" dirty="0"/>
              <a:t>An experiment is designed and implemented to collect data.</a:t>
            </a:r>
          </a:p>
          <a:p>
            <a:pPr lvl="1"/>
            <a:r>
              <a:rPr lang="en-US" dirty="0"/>
              <a:t>The analysis is performed to test the hypothesis.</a:t>
            </a:r>
          </a:p>
          <a:p>
            <a:pPr lvl="1"/>
            <a:r>
              <a:rPr lang="en-US" dirty="0"/>
              <a:t>Conclusions are drawn based on the analysis results</a:t>
            </a:r>
            <a:r>
              <a:rPr lang="en-US" sz="2400" dirty="0"/>
              <a:t>.</a:t>
            </a:r>
          </a:p>
          <a:p>
            <a:pPr lvl="1"/>
            <a:endParaRPr lang="en-US" sz="2400" dirty="0"/>
          </a:p>
          <a:p>
            <a:endParaRPr lang="en-US" dirty="0"/>
          </a:p>
        </p:txBody>
      </p:sp>
      <p:sp>
        <p:nvSpPr>
          <p:cNvPr id="9" name="Date Placeholder 8">
            <a:extLst>
              <a:ext uri="{FF2B5EF4-FFF2-40B4-BE49-F238E27FC236}">
                <a16:creationId xmlns:a16="http://schemas.microsoft.com/office/drawing/2014/main" id="{E97BF370-96E9-4D85-BDC8-ABD7B7A0610B}"/>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C7347886-2B8B-47FA-8947-AD4DFF7EDD8B}"/>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ECAFD39-5C84-4935-B039-5C145A8F833B}"/>
              </a:ext>
            </a:extLst>
          </p:cNvPr>
          <p:cNvSpPr>
            <a:spLocks noGrp="1"/>
          </p:cNvSpPr>
          <p:nvPr>
            <p:ph type="sldNum" sz="quarter" idx="4"/>
          </p:nvPr>
        </p:nvSpPr>
        <p:spPr/>
        <p:txBody>
          <a:bodyPr/>
          <a:lstStyle/>
          <a:p>
            <a:fld id="{28B83BC3-069B-46AF-A4E6-C99928E1A4FA}" type="slidenum">
              <a:rPr lang="en-US" smtClean="0"/>
              <a:pPr/>
              <a:t>990</a:t>
            </a:fld>
            <a:endParaRPr lang="en-US" dirty="0"/>
          </a:p>
        </p:txBody>
      </p:sp>
    </p:spTree>
    <p:custDataLst>
      <p:tags r:id="rId1"/>
    </p:custDataLst>
    <p:extLst>
      <p:ext uri="{BB962C8B-B14F-4D97-AF65-F5344CB8AC3E}">
        <p14:creationId xmlns:p14="http://schemas.microsoft.com/office/powerpoint/2010/main" val="3100392565"/>
      </p:ext>
    </p:extLst>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Experiments?</a:t>
            </a:r>
          </a:p>
        </p:txBody>
      </p:sp>
      <p:sp>
        <p:nvSpPr>
          <p:cNvPr id="3" name="Content Placeholder 2"/>
          <p:cNvSpPr>
            <a:spLocks noGrp="1"/>
          </p:cNvSpPr>
          <p:nvPr>
            <p:ph idx="1"/>
          </p:nvPr>
        </p:nvSpPr>
        <p:spPr/>
        <p:txBody>
          <a:bodyPr>
            <a:noAutofit/>
          </a:bodyPr>
          <a:lstStyle/>
          <a:p>
            <a:r>
              <a:rPr lang="en-US" dirty="0"/>
              <a:t>Resolve Problems</a:t>
            </a:r>
          </a:p>
          <a:p>
            <a:pPr lvl="1"/>
            <a:r>
              <a:rPr lang="en-US" dirty="0"/>
              <a:t>Eliminate defects or defectives.</a:t>
            </a:r>
          </a:p>
          <a:p>
            <a:pPr lvl="1"/>
            <a:r>
              <a:rPr lang="en-US" dirty="0"/>
              <a:t>Shift performance means to meet customer expectations.</a:t>
            </a:r>
          </a:p>
          <a:p>
            <a:pPr lvl="1"/>
            <a:r>
              <a:rPr lang="en-US" dirty="0"/>
              <a:t>Squeeze variation, making process more predictable.</a:t>
            </a:r>
          </a:p>
          <a:p>
            <a:r>
              <a:rPr lang="en-US" dirty="0"/>
              <a:t>Optimize Performance</a:t>
            </a:r>
          </a:p>
          <a:p>
            <a:pPr lvl="1"/>
            <a:r>
              <a:rPr lang="en-US" dirty="0"/>
              <a:t>Use statistical methods to get desired process response.</a:t>
            </a:r>
          </a:p>
          <a:p>
            <a:pPr lvl="1"/>
            <a:r>
              <a:rPr lang="en-US" dirty="0"/>
              <a:t>Minimize undesirable conditions, waste, or costs.</a:t>
            </a:r>
          </a:p>
          <a:p>
            <a:pPr lvl="1"/>
            <a:r>
              <a:rPr lang="en-US" dirty="0"/>
              <a:t>Reduce variation to eliminate out-of-spec conditions.</a:t>
            </a:r>
          </a:p>
          <a:p>
            <a:r>
              <a:rPr lang="en-US" dirty="0"/>
              <a:t>Intelligent Design</a:t>
            </a:r>
          </a:p>
          <a:p>
            <a:pPr lvl="1"/>
            <a:r>
              <a:rPr lang="en-US" dirty="0"/>
              <a:t>Design processes around variables that have significant impact on process outputs.</a:t>
            </a:r>
          </a:p>
          <a:p>
            <a:pPr lvl="1"/>
            <a:r>
              <a:rPr lang="en-US" dirty="0"/>
              <a:t>Design processes around variables that are easier or more cost effective to manage.</a:t>
            </a:r>
          </a:p>
        </p:txBody>
      </p:sp>
      <p:sp>
        <p:nvSpPr>
          <p:cNvPr id="9" name="Date Placeholder 8">
            <a:extLst>
              <a:ext uri="{FF2B5EF4-FFF2-40B4-BE49-F238E27FC236}">
                <a16:creationId xmlns:a16="http://schemas.microsoft.com/office/drawing/2014/main" id="{8C98F5BB-6CC2-4BCD-A70B-E48D2424D26D}"/>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9B168A2-B156-4C93-8FE7-355477E2AFFF}"/>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8D0417D2-B04F-42B4-B122-116D99F649F7}"/>
              </a:ext>
            </a:extLst>
          </p:cNvPr>
          <p:cNvSpPr>
            <a:spLocks noGrp="1"/>
          </p:cNvSpPr>
          <p:nvPr>
            <p:ph type="sldNum" sz="quarter" idx="4"/>
          </p:nvPr>
        </p:nvSpPr>
        <p:spPr/>
        <p:txBody>
          <a:bodyPr/>
          <a:lstStyle/>
          <a:p>
            <a:fld id="{28B83BC3-069B-46AF-A4E6-C99928E1A4FA}" type="slidenum">
              <a:rPr lang="en-US" smtClean="0"/>
              <a:pPr/>
              <a:t>991</a:t>
            </a:fld>
            <a:endParaRPr lang="en-US" dirty="0"/>
          </a:p>
        </p:txBody>
      </p:sp>
    </p:spTree>
    <p:custDataLst>
      <p:tags r:id="rId1"/>
    </p:custDataLst>
    <p:extLst>
      <p:ext uri="{BB962C8B-B14F-4D97-AF65-F5344CB8AC3E}">
        <p14:creationId xmlns:p14="http://schemas.microsoft.com/office/powerpoint/2010/main" val="193925003"/>
      </p:ext>
    </p:extLst>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Traditional Methods of Learning</a:t>
            </a:r>
          </a:p>
        </p:txBody>
      </p:sp>
      <p:sp>
        <p:nvSpPr>
          <p:cNvPr id="3" name="Content Placeholder 2"/>
          <p:cNvSpPr>
            <a:spLocks noGrp="1"/>
          </p:cNvSpPr>
          <p:nvPr>
            <p:ph idx="1"/>
          </p:nvPr>
        </p:nvSpPr>
        <p:spPr>
          <a:xfrm>
            <a:off x="1447800" y="1143000"/>
            <a:ext cx="9702800" cy="5486400"/>
          </a:xfrm>
        </p:spPr>
        <p:txBody>
          <a:bodyPr>
            <a:normAutofit/>
          </a:bodyPr>
          <a:lstStyle/>
          <a:p>
            <a:pPr marL="571500" indent="-342900"/>
            <a:r>
              <a:rPr lang="en-US" dirty="0"/>
              <a:t>Passive Learning</a:t>
            </a:r>
          </a:p>
          <a:p>
            <a:pPr marL="868680" lvl="1" indent="-342900"/>
            <a:r>
              <a:rPr lang="en-US" dirty="0"/>
              <a:t>Study or observe events while they occur.</a:t>
            </a:r>
          </a:p>
          <a:p>
            <a:pPr marL="868680" lvl="1" indent="-342900"/>
            <a:r>
              <a:rPr lang="en-US" dirty="0"/>
              <a:t>Study or analyze events after they occur.</a:t>
            </a:r>
          </a:p>
          <a:p>
            <a:pPr marL="571500" indent="-342900"/>
            <a:endParaRPr lang="en-US" i="1" dirty="0"/>
          </a:p>
          <a:p>
            <a:pPr marL="571500" indent="-342900"/>
            <a:r>
              <a:rPr lang="en-US" dirty="0"/>
              <a:t>OFAT Experiment (One Factor at a Time)</a:t>
            </a:r>
          </a:p>
          <a:p>
            <a:pPr marL="868680" lvl="1" indent="-342900"/>
            <a:r>
              <a:rPr lang="en-US" dirty="0"/>
              <a:t>An experimental style limited to controlling one factor independently while others remain either static or are allowed to vary.</a:t>
            </a:r>
            <a:endParaRPr lang="en-US" i="1" dirty="0"/>
          </a:p>
          <a:p>
            <a:pPr marL="571500" indent="-342900"/>
            <a:endParaRPr lang="en-US" i="1" dirty="0"/>
          </a:p>
          <a:p>
            <a:pPr marL="571500" indent="-342900"/>
            <a:r>
              <a:rPr lang="en-US" dirty="0"/>
              <a:t>Design of Experiments</a:t>
            </a:r>
          </a:p>
          <a:p>
            <a:pPr marL="868680" lvl="1" indent="-342900"/>
            <a:r>
              <a:rPr lang="en-US" dirty="0"/>
              <a:t>Purposefully and proactively manipulate variables so their effect on the dependent variable can be studied.</a:t>
            </a:r>
          </a:p>
          <a:p>
            <a:pPr marL="868680" lvl="1" indent="-342900"/>
            <a:r>
              <a:rPr lang="en-US" dirty="0"/>
              <a:t>Encourages an informative event to occur within specific planned parameters.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1298535"/>
            <a:ext cx="1094234" cy="807722"/>
          </a:xfrm>
          <a:prstGeom prst="rect">
            <a:avLst/>
          </a:prstGeom>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5217" y="4536140"/>
            <a:ext cx="1143000" cy="1492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 y="2935267"/>
            <a:ext cx="758954" cy="807722"/>
          </a:xfrm>
          <a:prstGeom prst="rect">
            <a:avLst/>
          </a:prstGeom>
        </p:spPr>
      </p:pic>
      <p:sp>
        <p:nvSpPr>
          <p:cNvPr id="12" name="Date Placeholder 11">
            <a:extLst>
              <a:ext uri="{FF2B5EF4-FFF2-40B4-BE49-F238E27FC236}">
                <a16:creationId xmlns:a16="http://schemas.microsoft.com/office/drawing/2014/main" id="{D0082CC6-F532-4EF0-B0D2-F8378687840E}"/>
              </a:ext>
            </a:extLst>
          </p:cNvPr>
          <p:cNvSpPr>
            <a:spLocks noGrp="1"/>
          </p:cNvSpPr>
          <p:nvPr>
            <p:ph type="dt" sz="half" idx="2"/>
          </p:nvPr>
        </p:nvSpPr>
        <p:spPr/>
        <p:txBody>
          <a:bodyPr/>
          <a:lstStyle/>
          <a:p>
            <a:r>
              <a:rPr lang="en-US"/>
              <a:t>Lean Six Sigma Training - MTB</a:t>
            </a:r>
            <a:endParaRPr lang="en-US" sz="1600" dirty="0"/>
          </a:p>
        </p:txBody>
      </p:sp>
      <p:sp>
        <p:nvSpPr>
          <p:cNvPr id="13" name="Footer Placeholder 12">
            <a:extLst>
              <a:ext uri="{FF2B5EF4-FFF2-40B4-BE49-F238E27FC236}">
                <a16:creationId xmlns:a16="http://schemas.microsoft.com/office/drawing/2014/main" id="{33BD8DDB-E884-4D39-9C5F-F6102E03DA14}"/>
              </a:ext>
            </a:extLst>
          </p:cNvPr>
          <p:cNvSpPr>
            <a:spLocks noGrp="1"/>
          </p:cNvSpPr>
          <p:nvPr>
            <p:ph type="ftr" sz="quarter" idx="3"/>
          </p:nvPr>
        </p:nvSpPr>
        <p:spPr/>
        <p:txBody>
          <a:bodyPr/>
          <a:lstStyle/>
          <a:p>
            <a:r>
              <a:rPr lang="en-US"/>
              <a:t>© Grand Valley State University</a:t>
            </a:r>
            <a:endParaRPr lang="en-US" sz="1600" dirty="0"/>
          </a:p>
        </p:txBody>
      </p:sp>
      <p:sp>
        <p:nvSpPr>
          <p:cNvPr id="14" name="Slide Number Placeholder 13">
            <a:extLst>
              <a:ext uri="{FF2B5EF4-FFF2-40B4-BE49-F238E27FC236}">
                <a16:creationId xmlns:a16="http://schemas.microsoft.com/office/drawing/2014/main" id="{D46B895E-9EA6-456B-AACB-A313FCE8439C}"/>
              </a:ext>
            </a:extLst>
          </p:cNvPr>
          <p:cNvSpPr>
            <a:spLocks noGrp="1"/>
          </p:cNvSpPr>
          <p:nvPr>
            <p:ph type="sldNum" sz="quarter" idx="4"/>
          </p:nvPr>
        </p:nvSpPr>
        <p:spPr/>
        <p:txBody>
          <a:bodyPr/>
          <a:lstStyle/>
          <a:p>
            <a:fld id="{28B83BC3-069B-46AF-A4E6-C99928E1A4FA}" type="slidenum">
              <a:rPr lang="en-US" smtClean="0"/>
              <a:pPr/>
              <a:t>992</a:t>
            </a:fld>
            <a:endParaRPr lang="en-US" dirty="0"/>
          </a:p>
        </p:txBody>
      </p:sp>
    </p:spTree>
    <p:custDataLst>
      <p:tags r:id="rId1"/>
    </p:custDataLst>
    <p:extLst>
      <p:ext uri="{BB962C8B-B14F-4D97-AF65-F5344CB8AC3E}">
        <p14:creationId xmlns:p14="http://schemas.microsoft.com/office/powerpoint/2010/main" val="2983354066"/>
      </p:ext>
    </p:extLst>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Design of Experiment (DOE)?</a:t>
            </a:r>
          </a:p>
        </p:txBody>
      </p:sp>
      <p:sp>
        <p:nvSpPr>
          <p:cNvPr id="3" name="Content Placeholder 2"/>
          <p:cNvSpPr>
            <a:spLocks noGrp="1"/>
          </p:cNvSpPr>
          <p:nvPr>
            <p:ph idx="1"/>
          </p:nvPr>
        </p:nvSpPr>
        <p:spPr>
          <a:xfrm>
            <a:off x="381000" y="1143000"/>
            <a:ext cx="10769600" cy="5486400"/>
          </a:xfrm>
        </p:spPr>
        <p:txBody>
          <a:bodyPr>
            <a:normAutofit/>
          </a:bodyPr>
          <a:lstStyle/>
          <a:p>
            <a:pPr lvl="8"/>
            <a:r>
              <a:rPr lang="en-US" sz="2400" b="1" dirty="0"/>
              <a:t>Design of experiment </a:t>
            </a:r>
            <a:r>
              <a:rPr lang="en-US" sz="2400" dirty="0"/>
              <a:t>(DOE) is a systematic and cost effective approach to plan the exercises necessary to collect data and quantify the cause-and-effect relationship between the response and different factors.</a:t>
            </a:r>
          </a:p>
          <a:p>
            <a:endParaRPr lang="en-US" dirty="0"/>
          </a:p>
          <a:p>
            <a:endParaRPr lang="en-US" dirty="0"/>
          </a:p>
          <a:p>
            <a:pPr lvl="1"/>
            <a:r>
              <a:rPr lang="en-US" dirty="0"/>
              <a:t>In DOE, we observe the changes occurring in the output (i.e., response, dependent variable) of a process by changing one or multiple inputs (i.e., factors, independent variables).</a:t>
            </a:r>
          </a:p>
          <a:p>
            <a:pPr lvl="1"/>
            <a:r>
              <a:rPr lang="en-US" dirty="0"/>
              <a:t>Using DOE we are able to manipulate several factors with every run and determine their effect on the “Y” or output.</a:t>
            </a:r>
          </a:p>
          <a:p>
            <a:endParaRPr lang="en-US" dirty="0"/>
          </a:p>
        </p:txBody>
      </p:sp>
      <p:pic>
        <p:nvPicPr>
          <p:cNvPr id="7"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143000"/>
            <a:ext cx="1818290" cy="2374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ate Placeholder 9">
            <a:extLst>
              <a:ext uri="{FF2B5EF4-FFF2-40B4-BE49-F238E27FC236}">
                <a16:creationId xmlns:a16="http://schemas.microsoft.com/office/drawing/2014/main" id="{1C62C98F-8F97-4F13-A739-43CAA1729285}"/>
              </a:ext>
            </a:extLst>
          </p:cNvPr>
          <p:cNvSpPr>
            <a:spLocks noGrp="1"/>
          </p:cNvSpPr>
          <p:nvPr>
            <p:ph type="dt" sz="half" idx="2"/>
          </p:nvPr>
        </p:nvSpPr>
        <p:spPr/>
        <p:txBody>
          <a:bodyPr/>
          <a:lstStyle/>
          <a:p>
            <a:r>
              <a:rPr lang="en-US"/>
              <a:t>Lean Six Sigma Training - MTB</a:t>
            </a:r>
            <a:endParaRPr lang="en-US" sz="1600" dirty="0"/>
          </a:p>
        </p:txBody>
      </p:sp>
      <p:sp>
        <p:nvSpPr>
          <p:cNvPr id="11" name="Footer Placeholder 10">
            <a:extLst>
              <a:ext uri="{FF2B5EF4-FFF2-40B4-BE49-F238E27FC236}">
                <a16:creationId xmlns:a16="http://schemas.microsoft.com/office/drawing/2014/main" id="{D4D618B2-CD77-453F-ACE1-4F551462457C}"/>
              </a:ext>
            </a:extLst>
          </p:cNvPr>
          <p:cNvSpPr>
            <a:spLocks noGrp="1"/>
          </p:cNvSpPr>
          <p:nvPr>
            <p:ph type="ftr" sz="quarter" idx="3"/>
          </p:nvPr>
        </p:nvSpPr>
        <p:spPr/>
        <p:txBody>
          <a:bodyPr/>
          <a:lstStyle/>
          <a:p>
            <a:r>
              <a:rPr lang="en-US"/>
              <a:t>© Grand Valley State University</a:t>
            </a:r>
            <a:endParaRPr lang="en-US" sz="1600" dirty="0"/>
          </a:p>
        </p:txBody>
      </p:sp>
      <p:sp>
        <p:nvSpPr>
          <p:cNvPr id="12" name="Slide Number Placeholder 11">
            <a:extLst>
              <a:ext uri="{FF2B5EF4-FFF2-40B4-BE49-F238E27FC236}">
                <a16:creationId xmlns:a16="http://schemas.microsoft.com/office/drawing/2014/main" id="{70A92A10-F4CB-4A29-BDB2-4174AE48465C}"/>
              </a:ext>
            </a:extLst>
          </p:cNvPr>
          <p:cNvSpPr>
            <a:spLocks noGrp="1"/>
          </p:cNvSpPr>
          <p:nvPr>
            <p:ph type="sldNum" sz="quarter" idx="4"/>
          </p:nvPr>
        </p:nvSpPr>
        <p:spPr/>
        <p:txBody>
          <a:bodyPr/>
          <a:lstStyle/>
          <a:p>
            <a:fld id="{28B83BC3-069B-46AF-A4E6-C99928E1A4FA}" type="slidenum">
              <a:rPr lang="en-US" smtClean="0"/>
              <a:pPr/>
              <a:t>993</a:t>
            </a:fld>
            <a:endParaRPr lang="en-US" dirty="0"/>
          </a:p>
        </p:txBody>
      </p:sp>
    </p:spTree>
    <p:custDataLst>
      <p:tags r:id="rId1"/>
    </p:custDataLst>
    <p:extLst>
      <p:ext uri="{BB962C8B-B14F-4D97-AF65-F5344CB8AC3E}">
        <p14:creationId xmlns:p14="http://schemas.microsoft.com/office/powerpoint/2010/main" val="1645938792"/>
      </p:ext>
    </p:extLst>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DOE Terminology</a:t>
            </a:r>
          </a:p>
        </p:txBody>
      </p:sp>
      <p:sp>
        <p:nvSpPr>
          <p:cNvPr id="3" name="Content Placeholder 2"/>
          <p:cNvSpPr>
            <a:spLocks noGrp="1"/>
          </p:cNvSpPr>
          <p:nvPr>
            <p:ph idx="1"/>
          </p:nvPr>
        </p:nvSpPr>
        <p:spPr/>
        <p:txBody>
          <a:bodyPr>
            <a:normAutofit lnSpcReduction="10000"/>
          </a:bodyPr>
          <a:lstStyle/>
          <a:p>
            <a:r>
              <a:rPr lang="en-US" b="1" dirty="0"/>
              <a:t>Response</a:t>
            </a:r>
            <a:r>
              <a:rPr lang="en-US" dirty="0"/>
              <a:t>: Y, dependent variable, process output measurement</a:t>
            </a:r>
          </a:p>
          <a:p>
            <a:r>
              <a:rPr lang="en-US" b="1" dirty="0"/>
              <a:t>Effect</a:t>
            </a:r>
            <a:r>
              <a:rPr lang="en-US" dirty="0"/>
              <a:t>: The change in the average response across two levels of a factor or between experimental conditions.</a:t>
            </a:r>
          </a:p>
          <a:p>
            <a:r>
              <a:rPr lang="en-US" b="1" dirty="0"/>
              <a:t>Factor:</a:t>
            </a:r>
            <a:r>
              <a:rPr lang="en-US" dirty="0"/>
              <a:t> X’s, inputs, independent variables</a:t>
            </a:r>
          </a:p>
          <a:p>
            <a:r>
              <a:rPr lang="en-US" b="1" dirty="0"/>
              <a:t>Fixed Factor</a:t>
            </a:r>
            <a:r>
              <a:rPr lang="en-US" dirty="0"/>
              <a:t>: Factor that can be controlled during the study </a:t>
            </a:r>
          </a:p>
          <a:p>
            <a:r>
              <a:rPr lang="en-US" b="1" dirty="0"/>
              <a:t>Random Factor</a:t>
            </a:r>
            <a:r>
              <a:rPr lang="en-US" dirty="0"/>
              <a:t>: Factor that cannot be controlled during the study </a:t>
            </a:r>
          </a:p>
          <a:p>
            <a:r>
              <a:rPr lang="en-US" b="1" dirty="0"/>
              <a:t>Level</a:t>
            </a:r>
            <a:r>
              <a:rPr lang="en-US" dirty="0"/>
              <a:t>: factor settings, usually high and low, + and -, 1 and -1</a:t>
            </a:r>
          </a:p>
          <a:p>
            <a:r>
              <a:rPr lang="en-US" b="1" dirty="0"/>
              <a:t>Treatment Combination</a:t>
            </a:r>
            <a:r>
              <a:rPr lang="en-US" dirty="0"/>
              <a:t>: setting of all factors to obtain one response measurement (also referred to as a “run”)</a:t>
            </a:r>
          </a:p>
          <a:p>
            <a:r>
              <a:rPr lang="en-US" b="1" dirty="0"/>
              <a:t>Replication</a:t>
            </a:r>
            <a:r>
              <a:rPr lang="en-US" dirty="0"/>
              <a:t>: Running the same treatment combination more than once (sequence of runs is typically randomized)</a:t>
            </a:r>
          </a:p>
          <a:p>
            <a:r>
              <a:rPr lang="en-US" b="1" dirty="0"/>
              <a:t>Repeat</a:t>
            </a:r>
            <a:r>
              <a:rPr lang="en-US" dirty="0"/>
              <a:t>: Non-randomized replicate of all treatment combinations</a:t>
            </a:r>
          </a:p>
          <a:p>
            <a:r>
              <a:rPr lang="en-US" b="1" dirty="0"/>
              <a:t>Inference Space</a:t>
            </a:r>
            <a:r>
              <a:rPr lang="en-US" dirty="0"/>
              <a:t>: Operating range of factors under study</a:t>
            </a:r>
          </a:p>
          <a:p>
            <a:endParaRPr lang="en-US" dirty="0"/>
          </a:p>
        </p:txBody>
      </p:sp>
      <p:sp>
        <p:nvSpPr>
          <p:cNvPr id="9" name="Date Placeholder 8">
            <a:extLst>
              <a:ext uri="{FF2B5EF4-FFF2-40B4-BE49-F238E27FC236}">
                <a16:creationId xmlns:a16="http://schemas.microsoft.com/office/drawing/2014/main" id="{B3FB8896-1378-40BE-80C5-F262AD908CFE}"/>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DCA1E925-8011-430F-910E-BEE53A26AB2E}"/>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57E7DD79-FE94-455C-AFE5-DD9BF1C2CBB0}"/>
              </a:ext>
            </a:extLst>
          </p:cNvPr>
          <p:cNvSpPr>
            <a:spLocks noGrp="1"/>
          </p:cNvSpPr>
          <p:nvPr>
            <p:ph type="sldNum" sz="quarter" idx="4"/>
          </p:nvPr>
        </p:nvSpPr>
        <p:spPr/>
        <p:txBody>
          <a:bodyPr/>
          <a:lstStyle/>
          <a:p>
            <a:fld id="{28B83BC3-069B-46AF-A4E6-C99928E1A4FA}" type="slidenum">
              <a:rPr lang="en-US" smtClean="0"/>
              <a:pPr/>
              <a:t>994</a:t>
            </a:fld>
            <a:endParaRPr lang="en-US" dirty="0"/>
          </a:p>
        </p:txBody>
      </p:sp>
    </p:spTree>
    <p:custDataLst>
      <p:tags r:id="rId1"/>
    </p:custDataLst>
    <p:extLst>
      <p:ext uri="{BB962C8B-B14F-4D97-AF65-F5344CB8AC3E}">
        <p14:creationId xmlns:p14="http://schemas.microsoft.com/office/powerpoint/2010/main" val="733208455"/>
      </p:ext>
    </p:extLst>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Y = f (Xs)</a:t>
            </a:r>
          </a:p>
        </p:txBody>
      </p:sp>
      <p:grpSp>
        <p:nvGrpSpPr>
          <p:cNvPr id="28" name="Group 27"/>
          <p:cNvGrpSpPr/>
          <p:nvPr/>
        </p:nvGrpSpPr>
        <p:grpSpPr>
          <a:xfrm>
            <a:off x="2438400" y="1371600"/>
            <a:ext cx="6934200" cy="1295400"/>
            <a:chOff x="1524000" y="1828800"/>
            <a:chExt cx="6934200" cy="1295400"/>
          </a:xfrm>
        </p:grpSpPr>
        <p:grpSp>
          <p:nvGrpSpPr>
            <p:cNvPr id="26" name="Group 25"/>
            <p:cNvGrpSpPr/>
            <p:nvPr/>
          </p:nvGrpSpPr>
          <p:grpSpPr>
            <a:xfrm>
              <a:off x="1524000" y="1828800"/>
              <a:ext cx="5943600" cy="1295400"/>
              <a:chOff x="1219200" y="2133600"/>
              <a:chExt cx="5943600" cy="1295400"/>
            </a:xfrm>
          </p:grpSpPr>
          <p:sp>
            <p:nvSpPr>
              <p:cNvPr id="5" name="Rectangle 4"/>
              <p:cNvSpPr/>
              <p:nvPr/>
            </p:nvSpPr>
            <p:spPr>
              <a:xfrm>
                <a:off x="3581400" y="2133600"/>
                <a:ext cx="1828800" cy="1295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Process</a:t>
                </a:r>
              </a:p>
            </p:txBody>
          </p:sp>
          <p:grpSp>
            <p:nvGrpSpPr>
              <p:cNvPr id="15" name="Group 14"/>
              <p:cNvGrpSpPr/>
              <p:nvPr/>
            </p:nvGrpSpPr>
            <p:grpSpPr>
              <a:xfrm>
                <a:off x="1828800" y="2286000"/>
                <a:ext cx="1752600" cy="992188"/>
                <a:chOff x="1828800" y="2286000"/>
                <a:chExt cx="1752600" cy="992188"/>
              </a:xfrm>
            </p:grpSpPr>
            <p:cxnSp>
              <p:nvCxnSpPr>
                <p:cNvPr id="7" name="Straight Arrow Connector 6"/>
                <p:cNvCxnSpPr/>
                <p:nvPr/>
              </p:nvCxnSpPr>
              <p:spPr>
                <a:xfrm>
                  <a:off x="1828800" y="22860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828800" y="25908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828800" y="3276600"/>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2590800" y="31546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2590800" y="26974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2590800" y="2926080"/>
                  <a:ext cx="45720" cy="4572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219200" y="2133600"/>
                <a:ext cx="914400" cy="369332"/>
              </a:xfrm>
              <a:prstGeom prst="rect">
                <a:avLst/>
              </a:prstGeom>
              <a:noFill/>
            </p:spPr>
            <p:txBody>
              <a:bodyPr wrap="square" rtlCol="0">
                <a:spAutoFit/>
              </a:bodyPr>
              <a:lstStyle/>
              <a:p>
                <a:r>
                  <a:rPr lang="en-US" b="1" dirty="0"/>
                  <a:t>X</a:t>
                </a:r>
                <a:r>
                  <a:rPr lang="en-US" b="1" baseline="-25000" dirty="0"/>
                  <a:t>1</a:t>
                </a:r>
              </a:p>
            </p:txBody>
          </p:sp>
          <p:sp>
            <p:nvSpPr>
              <p:cNvPr id="23" name="TextBox 22"/>
              <p:cNvSpPr txBox="1"/>
              <p:nvPr/>
            </p:nvSpPr>
            <p:spPr>
              <a:xfrm>
                <a:off x="1219200" y="2438400"/>
                <a:ext cx="914400" cy="369332"/>
              </a:xfrm>
              <a:prstGeom prst="rect">
                <a:avLst/>
              </a:prstGeom>
              <a:noFill/>
            </p:spPr>
            <p:txBody>
              <a:bodyPr wrap="square" rtlCol="0">
                <a:spAutoFit/>
              </a:bodyPr>
              <a:lstStyle/>
              <a:p>
                <a:r>
                  <a:rPr lang="en-US" b="1" dirty="0"/>
                  <a:t>X</a:t>
                </a:r>
                <a:r>
                  <a:rPr lang="en-US" b="1" baseline="-25000" dirty="0"/>
                  <a:t>2</a:t>
                </a:r>
              </a:p>
            </p:txBody>
          </p:sp>
          <p:sp>
            <p:nvSpPr>
              <p:cNvPr id="24" name="TextBox 23"/>
              <p:cNvSpPr txBox="1"/>
              <p:nvPr/>
            </p:nvSpPr>
            <p:spPr>
              <a:xfrm>
                <a:off x="1219200" y="3048000"/>
                <a:ext cx="914400" cy="369332"/>
              </a:xfrm>
              <a:prstGeom prst="rect">
                <a:avLst/>
              </a:prstGeom>
              <a:noFill/>
            </p:spPr>
            <p:txBody>
              <a:bodyPr wrap="square" rtlCol="0">
                <a:spAutoFit/>
              </a:bodyPr>
              <a:lstStyle/>
              <a:p>
                <a:r>
                  <a:rPr lang="en-US" b="1" dirty="0"/>
                  <a:t>X</a:t>
                </a:r>
                <a:r>
                  <a:rPr lang="en-US" b="1" baseline="-25000" dirty="0"/>
                  <a:t>k</a:t>
                </a:r>
              </a:p>
            </p:txBody>
          </p:sp>
          <p:cxnSp>
            <p:nvCxnSpPr>
              <p:cNvPr id="25" name="Straight Arrow Connector 24"/>
              <p:cNvCxnSpPr/>
              <p:nvPr/>
            </p:nvCxnSpPr>
            <p:spPr>
              <a:xfrm>
                <a:off x="5410200" y="2780506"/>
                <a:ext cx="1752600" cy="1588"/>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7543800" y="2286000"/>
              <a:ext cx="914400" cy="369332"/>
            </a:xfrm>
            <a:prstGeom prst="rect">
              <a:avLst/>
            </a:prstGeom>
            <a:noFill/>
          </p:spPr>
          <p:txBody>
            <a:bodyPr wrap="square" rtlCol="0">
              <a:spAutoFit/>
            </a:bodyPr>
            <a:lstStyle/>
            <a:p>
              <a:r>
                <a:rPr lang="en-US" b="1" dirty="0"/>
                <a:t>Y</a:t>
              </a:r>
            </a:p>
          </p:txBody>
        </p:sp>
      </p:grpSp>
      <p:sp>
        <p:nvSpPr>
          <p:cNvPr id="29" name="TextBox 28"/>
          <p:cNvSpPr txBox="1"/>
          <p:nvPr/>
        </p:nvSpPr>
        <p:spPr>
          <a:xfrm>
            <a:off x="508000" y="3384388"/>
            <a:ext cx="10769600" cy="2523768"/>
          </a:xfrm>
          <a:prstGeom prst="rect">
            <a:avLst/>
          </a:prstGeom>
          <a:noFill/>
        </p:spPr>
        <p:txBody>
          <a:bodyPr wrap="square" rtlCol="0">
            <a:spAutoFit/>
          </a:bodyPr>
          <a:lstStyle/>
          <a:p>
            <a:pPr marL="342900" indent="-342900">
              <a:buFont typeface="Arial" pitchFamily="34" charset="0"/>
              <a:buChar char="•"/>
            </a:pPr>
            <a:r>
              <a:rPr lang="en-US" sz="2400" dirty="0"/>
              <a:t>In Design of Experiments (DOEs);</a:t>
            </a:r>
          </a:p>
          <a:p>
            <a:endParaRPr lang="en-US" sz="2400" dirty="0"/>
          </a:p>
          <a:p>
            <a:pPr marL="693738" lvl="1" indent="-236538">
              <a:buFont typeface="Arial" pitchFamily="34" charset="0"/>
              <a:buChar char="•"/>
            </a:pPr>
            <a:r>
              <a:rPr lang="en-US" sz="2200" dirty="0"/>
              <a:t>X</a:t>
            </a:r>
            <a:r>
              <a:rPr lang="en-US" sz="2200" baseline="-25000" dirty="0"/>
              <a:t>1</a:t>
            </a:r>
            <a:r>
              <a:rPr lang="en-US" sz="2200" dirty="0"/>
              <a:t>, X</a:t>
            </a:r>
            <a:r>
              <a:rPr lang="en-US" sz="2200" baseline="-25000" dirty="0"/>
              <a:t>2</a:t>
            </a:r>
            <a:r>
              <a:rPr lang="en-US" sz="2200" dirty="0"/>
              <a:t>, …, X</a:t>
            </a:r>
            <a:r>
              <a:rPr lang="en-US" sz="2200" baseline="-25000" dirty="0"/>
              <a:t>k</a:t>
            </a:r>
            <a:r>
              <a:rPr lang="en-US" sz="2200" dirty="0"/>
              <a:t> are the inputs of the process. They can be either continuous or discrete variables. </a:t>
            </a:r>
          </a:p>
          <a:p>
            <a:pPr marL="693738" lvl="1" indent="-236538">
              <a:buFont typeface="Arial" pitchFamily="34" charset="0"/>
              <a:buChar char="•"/>
            </a:pPr>
            <a:r>
              <a:rPr lang="en-US" sz="2200" dirty="0"/>
              <a:t>Y is the output of the process. Y is a continuous variable.</a:t>
            </a:r>
          </a:p>
          <a:p>
            <a:pPr marL="693738" lvl="1" indent="-236538">
              <a:buFont typeface="Arial" pitchFamily="34" charset="0"/>
              <a:buChar char="•"/>
            </a:pPr>
            <a:r>
              <a:rPr lang="en-US" sz="2200" dirty="0"/>
              <a:t>A single X or a group of Xs potentially have statistically significant impact on the Y with different levels of influence.</a:t>
            </a:r>
          </a:p>
        </p:txBody>
      </p:sp>
      <p:sp>
        <p:nvSpPr>
          <p:cNvPr id="30" name="TextBox 29"/>
          <p:cNvSpPr txBox="1"/>
          <p:nvPr/>
        </p:nvSpPr>
        <p:spPr>
          <a:xfrm>
            <a:off x="1143000" y="5910859"/>
            <a:ext cx="8458200" cy="307777"/>
          </a:xfrm>
          <a:prstGeom prst="rect">
            <a:avLst/>
          </a:prstGeom>
          <a:noFill/>
        </p:spPr>
        <p:txBody>
          <a:bodyPr wrap="square" rtlCol="0">
            <a:spAutoFit/>
          </a:bodyPr>
          <a:lstStyle/>
          <a:p>
            <a:pPr algn="ctr"/>
            <a:r>
              <a:rPr lang="en-US" sz="1400" i="1" dirty="0"/>
              <a:t>Note: DOE for discrete Y is not covered in this module.</a:t>
            </a:r>
          </a:p>
        </p:txBody>
      </p:sp>
      <p:sp>
        <p:nvSpPr>
          <p:cNvPr id="17" name="Date Placeholder 16">
            <a:extLst>
              <a:ext uri="{FF2B5EF4-FFF2-40B4-BE49-F238E27FC236}">
                <a16:creationId xmlns:a16="http://schemas.microsoft.com/office/drawing/2014/main" id="{D895F43C-4C4D-4797-92CB-DFDAADB299D9}"/>
              </a:ext>
            </a:extLst>
          </p:cNvPr>
          <p:cNvSpPr>
            <a:spLocks noGrp="1"/>
          </p:cNvSpPr>
          <p:nvPr>
            <p:ph type="dt" sz="half" idx="2"/>
          </p:nvPr>
        </p:nvSpPr>
        <p:spPr/>
        <p:txBody>
          <a:bodyPr/>
          <a:lstStyle/>
          <a:p>
            <a:r>
              <a:rPr lang="en-US"/>
              <a:t>Lean Six Sigma Training - MTB</a:t>
            </a:r>
            <a:endParaRPr lang="en-US" sz="1600" dirty="0"/>
          </a:p>
        </p:txBody>
      </p:sp>
      <p:sp>
        <p:nvSpPr>
          <p:cNvPr id="18" name="Footer Placeholder 17">
            <a:extLst>
              <a:ext uri="{FF2B5EF4-FFF2-40B4-BE49-F238E27FC236}">
                <a16:creationId xmlns:a16="http://schemas.microsoft.com/office/drawing/2014/main" id="{4E147ADA-DE46-40E4-884C-B60B58211B62}"/>
              </a:ext>
            </a:extLst>
          </p:cNvPr>
          <p:cNvSpPr>
            <a:spLocks noGrp="1"/>
          </p:cNvSpPr>
          <p:nvPr>
            <p:ph type="ftr" sz="quarter" idx="3"/>
          </p:nvPr>
        </p:nvSpPr>
        <p:spPr/>
        <p:txBody>
          <a:bodyPr/>
          <a:lstStyle/>
          <a:p>
            <a:r>
              <a:rPr lang="en-US"/>
              <a:t>© Grand Valley State University</a:t>
            </a:r>
            <a:endParaRPr lang="en-US" sz="1600" dirty="0"/>
          </a:p>
        </p:txBody>
      </p:sp>
      <p:sp>
        <p:nvSpPr>
          <p:cNvPr id="19" name="Slide Number Placeholder 18">
            <a:extLst>
              <a:ext uri="{FF2B5EF4-FFF2-40B4-BE49-F238E27FC236}">
                <a16:creationId xmlns:a16="http://schemas.microsoft.com/office/drawing/2014/main" id="{05A14168-4287-49FB-972B-99BF0C1122DC}"/>
              </a:ext>
            </a:extLst>
          </p:cNvPr>
          <p:cNvSpPr>
            <a:spLocks noGrp="1"/>
          </p:cNvSpPr>
          <p:nvPr>
            <p:ph type="sldNum" sz="quarter" idx="4"/>
          </p:nvPr>
        </p:nvSpPr>
        <p:spPr/>
        <p:txBody>
          <a:bodyPr/>
          <a:lstStyle/>
          <a:p>
            <a:fld id="{28B83BC3-069B-46AF-A4E6-C99928E1A4FA}" type="slidenum">
              <a:rPr lang="en-US" smtClean="0"/>
              <a:pPr/>
              <a:t>995</a:t>
            </a:fld>
            <a:endParaRPr lang="en-US" dirty="0"/>
          </a:p>
        </p:txBody>
      </p:sp>
    </p:spTree>
    <p:custDataLst>
      <p:tags r:id="rId1"/>
    </p:custDataLst>
    <p:extLst>
      <p:ext uri="{BB962C8B-B14F-4D97-AF65-F5344CB8AC3E}">
        <p14:creationId xmlns:p14="http://schemas.microsoft.com/office/powerpoint/2010/main" val="2805124910"/>
      </p:ext>
    </p:extLst>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of Experiments</a:t>
            </a:r>
          </a:p>
        </p:txBody>
      </p:sp>
      <p:sp>
        <p:nvSpPr>
          <p:cNvPr id="3" name="Content Placeholder 2"/>
          <p:cNvSpPr>
            <a:spLocks noGrp="1"/>
          </p:cNvSpPr>
          <p:nvPr>
            <p:ph idx="1"/>
          </p:nvPr>
        </p:nvSpPr>
        <p:spPr/>
        <p:txBody>
          <a:bodyPr>
            <a:normAutofit fontScale="85000" lnSpcReduction="10000"/>
          </a:bodyPr>
          <a:lstStyle/>
          <a:p>
            <a:r>
              <a:rPr lang="en-US" dirty="0"/>
              <a:t>Active Learning:</a:t>
            </a:r>
          </a:p>
          <a:p>
            <a:pPr lvl="1"/>
            <a:r>
              <a:rPr lang="en-US" dirty="0"/>
              <a:t>Learn as much as possible with as little resources as possible. Efficiency is the name of the game.</a:t>
            </a:r>
          </a:p>
          <a:p>
            <a:endParaRPr lang="en-US" sz="2200" dirty="0"/>
          </a:p>
          <a:p>
            <a:r>
              <a:rPr lang="en-US" dirty="0"/>
              <a:t>Identify Critical X’s: </a:t>
            </a:r>
          </a:p>
          <a:p>
            <a:pPr lvl="1"/>
            <a:r>
              <a:rPr lang="en-US" dirty="0"/>
              <a:t>Identify the critical factors that drive the output or dependent variable (“Y”).</a:t>
            </a:r>
          </a:p>
          <a:p>
            <a:endParaRPr lang="en-US" dirty="0"/>
          </a:p>
          <a:p>
            <a:r>
              <a:rPr lang="en-US" dirty="0"/>
              <a:t>Quantify Relationships: </a:t>
            </a:r>
          </a:p>
          <a:p>
            <a:pPr lvl="1"/>
            <a:r>
              <a:rPr lang="en-US" dirty="0"/>
              <a:t>Generate an equation that characterizes the relationship between the X’s and the Y.</a:t>
            </a:r>
          </a:p>
          <a:p>
            <a:endParaRPr lang="en-US" dirty="0"/>
          </a:p>
          <a:p>
            <a:r>
              <a:rPr lang="en-US" dirty="0"/>
              <a:t>Optimize: </a:t>
            </a:r>
          </a:p>
          <a:p>
            <a:pPr lvl="1"/>
            <a:r>
              <a:rPr lang="en-US" dirty="0"/>
              <a:t>Determine the required settings of all the X’s to achieve the optimal output or response.</a:t>
            </a:r>
          </a:p>
          <a:p>
            <a:endParaRPr lang="en-US" dirty="0"/>
          </a:p>
          <a:p>
            <a:r>
              <a:rPr lang="en-US" dirty="0"/>
              <a:t>Validate: </a:t>
            </a:r>
          </a:p>
          <a:p>
            <a:pPr lvl="1"/>
            <a:r>
              <a:rPr lang="en-US" dirty="0"/>
              <a:t>Prove results through confirmation or pilot implementation before fully implementing solutions.</a:t>
            </a:r>
          </a:p>
          <a:p>
            <a:endParaRPr lang="en-US" dirty="0"/>
          </a:p>
          <a:p>
            <a:endParaRPr lang="en-US" dirty="0"/>
          </a:p>
        </p:txBody>
      </p:sp>
      <p:sp>
        <p:nvSpPr>
          <p:cNvPr id="9" name="Date Placeholder 8">
            <a:extLst>
              <a:ext uri="{FF2B5EF4-FFF2-40B4-BE49-F238E27FC236}">
                <a16:creationId xmlns:a16="http://schemas.microsoft.com/office/drawing/2014/main" id="{8F2CE604-EDF9-4913-9359-1ACE9AA4FA77}"/>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F4E93C91-10F7-4AED-BF01-6C10495A2408}"/>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1774C35B-270C-4533-BD28-8DA27458DC20}"/>
              </a:ext>
            </a:extLst>
          </p:cNvPr>
          <p:cNvSpPr>
            <a:spLocks noGrp="1"/>
          </p:cNvSpPr>
          <p:nvPr>
            <p:ph type="sldNum" sz="quarter" idx="4"/>
          </p:nvPr>
        </p:nvSpPr>
        <p:spPr/>
        <p:txBody>
          <a:bodyPr/>
          <a:lstStyle/>
          <a:p>
            <a:fld id="{28B83BC3-069B-46AF-A4E6-C99928E1A4FA}" type="slidenum">
              <a:rPr lang="en-US" smtClean="0"/>
              <a:pPr/>
              <a:t>996</a:t>
            </a:fld>
            <a:endParaRPr lang="en-US" dirty="0"/>
          </a:p>
        </p:txBody>
      </p:sp>
    </p:spTree>
    <p:custDataLst>
      <p:tags r:id="rId1"/>
    </p:custDataLst>
    <p:extLst>
      <p:ext uri="{BB962C8B-B14F-4D97-AF65-F5344CB8AC3E}">
        <p14:creationId xmlns:p14="http://schemas.microsoft.com/office/powerpoint/2010/main" val="3854913677"/>
      </p:ext>
    </p:extLst>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Principle of Parsimony</a:t>
            </a:r>
          </a:p>
        </p:txBody>
      </p:sp>
      <p:sp>
        <p:nvSpPr>
          <p:cNvPr id="3" name="Content Placeholder 2"/>
          <p:cNvSpPr>
            <a:spLocks noGrp="1"/>
          </p:cNvSpPr>
          <p:nvPr>
            <p:ph idx="1"/>
          </p:nvPr>
        </p:nvSpPr>
        <p:spPr/>
        <p:txBody>
          <a:bodyPr>
            <a:normAutofit/>
          </a:bodyPr>
          <a:lstStyle/>
          <a:p>
            <a:r>
              <a:rPr lang="en-US" dirty="0"/>
              <a:t>The ultimate goal of DOE is to use the minimum amount of data to discover the maximum amount of information.</a:t>
            </a:r>
          </a:p>
          <a:p>
            <a:endParaRPr lang="en-US" dirty="0"/>
          </a:p>
          <a:p>
            <a:r>
              <a:rPr lang="en-US" dirty="0"/>
              <a:t>The experiment is designed to obtain data as parsimoniously as possible to draw as much information about the relationship between the response and factors as possible.</a:t>
            </a:r>
          </a:p>
          <a:p>
            <a:endParaRPr lang="en-US" dirty="0"/>
          </a:p>
          <a:p>
            <a:r>
              <a:rPr lang="en-US" dirty="0"/>
              <a:t>DOE is often used when the resources to collect the data and build the model are limited.</a:t>
            </a:r>
          </a:p>
          <a:p>
            <a:endParaRPr lang="en-US" dirty="0"/>
          </a:p>
        </p:txBody>
      </p:sp>
      <p:sp>
        <p:nvSpPr>
          <p:cNvPr id="9" name="Date Placeholder 8">
            <a:extLst>
              <a:ext uri="{FF2B5EF4-FFF2-40B4-BE49-F238E27FC236}">
                <a16:creationId xmlns:a16="http://schemas.microsoft.com/office/drawing/2014/main" id="{DD61D437-268A-42F0-ACDB-75BF83982DE3}"/>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10FF381-6E6A-4B5A-8806-59FD4CDA6063}"/>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DFD7029-5841-4E7D-9EE9-2041C75B223A}"/>
              </a:ext>
            </a:extLst>
          </p:cNvPr>
          <p:cNvSpPr>
            <a:spLocks noGrp="1"/>
          </p:cNvSpPr>
          <p:nvPr>
            <p:ph type="sldNum" sz="quarter" idx="4"/>
          </p:nvPr>
        </p:nvSpPr>
        <p:spPr/>
        <p:txBody>
          <a:bodyPr/>
          <a:lstStyle/>
          <a:p>
            <a:fld id="{28B83BC3-069B-46AF-A4E6-C99928E1A4FA}" type="slidenum">
              <a:rPr lang="en-US" smtClean="0"/>
              <a:pPr/>
              <a:t>997</a:t>
            </a:fld>
            <a:endParaRPr lang="en-US" dirty="0"/>
          </a:p>
        </p:txBody>
      </p:sp>
    </p:spTree>
    <p:custDataLst>
      <p:tags r:id="rId1"/>
    </p:custDataLst>
    <p:extLst>
      <p:ext uri="{BB962C8B-B14F-4D97-AF65-F5344CB8AC3E}">
        <p14:creationId xmlns:p14="http://schemas.microsoft.com/office/powerpoint/2010/main" val="3068639927"/>
      </p:ext>
    </p:extLst>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Tradeoffs</a:t>
            </a:r>
          </a:p>
        </p:txBody>
      </p:sp>
      <p:sp>
        <p:nvSpPr>
          <p:cNvPr id="3" name="Content Placeholder 2"/>
          <p:cNvSpPr>
            <a:spLocks noGrp="1"/>
          </p:cNvSpPr>
          <p:nvPr>
            <p:ph idx="1"/>
          </p:nvPr>
        </p:nvSpPr>
        <p:spPr/>
        <p:txBody>
          <a:bodyPr>
            <a:normAutofit/>
          </a:bodyPr>
          <a:lstStyle/>
          <a:p>
            <a:r>
              <a:rPr lang="en-US" dirty="0"/>
              <a:t>The objective of a specific DOE study should be determined by the team.</a:t>
            </a:r>
          </a:p>
          <a:p>
            <a:endParaRPr lang="en-US" dirty="0"/>
          </a:p>
          <a:p>
            <a:r>
              <a:rPr lang="en-US" dirty="0"/>
              <a:t>The more complex the objective is, the more data are required. As a result, more time and money are needed to collect the data.</a:t>
            </a:r>
          </a:p>
          <a:p>
            <a:endParaRPr lang="en-US" dirty="0"/>
          </a:p>
          <a:p>
            <a:r>
              <a:rPr lang="en-US" dirty="0"/>
              <a:t>By prioritizing the objectives and filtering factors which obviously do not have any effect on the response, a considerable amount of cost of running the DOE would be reduced. </a:t>
            </a:r>
          </a:p>
          <a:p>
            <a:endParaRPr lang="en-US" dirty="0"/>
          </a:p>
          <a:p>
            <a:endParaRPr lang="en-US" dirty="0"/>
          </a:p>
        </p:txBody>
      </p:sp>
      <p:sp>
        <p:nvSpPr>
          <p:cNvPr id="9" name="Date Placeholder 8">
            <a:extLst>
              <a:ext uri="{FF2B5EF4-FFF2-40B4-BE49-F238E27FC236}">
                <a16:creationId xmlns:a16="http://schemas.microsoft.com/office/drawing/2014/main" id="{F05A16CC-CFEB-49BC-ABEE-1DEBAF9FB919}"/>
              </a:ext>
            </a:extLst>
          </p:cNvPr>
          <p:cNvSpPr>
            <a:spLocks noGrp="1"/>
          </p:cNvSpPr>
          <p:nvPr>
            <p:ph type="dt" sz="half" idx="2"/>
          </p:nvPr>
        </p:nvSpPr>
        <p:spPr/>
        <p:txBody>
          <a:bodyPr/>
          <a:lstStyle/>
          <a:p>
            <a:r>
              <a:rPr lang="en-US"/>
              <a:t>Lean Six Sigma Training - MTB</a:t>
            </a:r>
            <a:endParaRPr lang="en-US" sz="1600" dirty="0"/>
          </a:p>
        </p:txBody>
      </p:sp>
      <p:sp>
        <p:nvSpPr>
          <p:cNvPr id="10" name="Footer Placeholder 9">
            <a:extLst>
              <a:ext uri="{FF2B5EF4-FFF2-40B4-BE49-F238E27FC236}">
                <a16:creationId xmlns:a16="http://schemas.microsoft.com/office/drawing/2014/main" id="{033B1B0F-4B43-45A2-86B8-176A91962086}"/>
              </a:ext>
            </a:extLst>
          </p:cNvPr>
          <p:cNvSpPr>
            <a:spLocks noGrp="1"/>
          </p:cNvSpPr>
          <p:nvPr>
            <p:ph type="ftr" sz="quarter" idx="3"/>
          </p:nvPr>
        </p:nvSpPr>
        <p:spPr/>
        <p:txBody>
          <a:bodyPr/>
          <a:lstStyle/>
          <a:p>
            <a:r>
              <a:rPr lang="en-US"/>
              <a:t>© Grand Valley State University</a:t>
            </a:r>
            <a:endParaRPr lang="en-US" sz="1600" dirty="0"/>
          </a:p>
        </p:txBody>
      </p:sp>
      <p:sp>
        <p:nvSpPr>
          <p:cNvPr id="11" name="Slide Number Placeholder 10">
            <a:extLst>
              <a:ext uri="{FF2B5EF4-FFF2-40B4-BE49-F238E27FC236}">
                <a16:creationId xmlns:a16="http://schemas.microsoft.com/office/drawing/2014/main" id="{BC109BF1-4B01-4BCC-8561-4AA45EFB9063}"/>
              </a:ext>
            </a:extLst>
          </p:cNvPr>
          <p:cNvSpPr>
            <a:spLocks noGrp="1"/>
          </p:cNvSpPr>
          <p:nvPr>
            <p:ph type="sldNum" sz="quarter" idx="4"/>
          </p:nvPr>
        </p:nvSpPr>
        <p:spPr/>
        <p:txBody>
          <a:bodyPr/>
          <a:lstStyle/>
          <a:p>
            <a:fld id="{28B83BC3-069B-46AF-A4E6-C99928E1A4FA}" type="slidenum">
              <a:rPr lang="en-US" smtClean="0"/>
              <a:pPr/>
              <a:t>998</a:t>
            </a:fld>
            <a:endParaRPr lang="en-US" dirty="0"/>
          </a:p>
        </p:txBody>
      </p:sp>
    </p:spTree>
    <p:custDataLst>
      <p:tags r:id="rId1"/>
    </p:custDataLst>
    <p:extLst>
      <p:ext uri="{BB962C8B-B14F-4D97-AF65-F5344CB8AC3E}">
        <p14:creationId xmlns:p14="http://schemas.microsoft.com/office/powerpoint/2010/main" val="3242616503"/>
      </p:ext>
    </p:extLst>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4.3.2 Experimental Methods</a:t>
            </a:r>
          </a:p>
        </p:txBody>
      </p:sp>
      <p:sp>
        <p:nvSpPr>
          <p:cNvPr id="8" name="Date Placeholder 7">
            <a:extLst>
              <a:ext uri="{FF2B5EF4-FFF2-40B4-BE49-F238E27FC236}">
                <a16:creationId xmlns:a16="http://schemas.microsoft.com/office/drawing/2014/main" id="{0B53CE93-2068-400E-94AD-267C068B6DBB}"/>
              </a:ext>
            </a:extLst>
          </p:cNvPr>
          <p:cNvSpPr>
            <a:spLocks noGrp="1"/>
          </p:cNvSpPr>
          <p:nvPr>
            <p:ph type="dt" sz="half" idx="2"/>
          </p:nvPr>
        </p:nvSpPr>
        <p:spPr/>
        <p:txBody>
          <a:bodyPr/>
          <a:lstStyle/>
          <a:p>
            <a:r>
              <a:rPr lang="en-US"/>
              <a:t>Lean Six Sigma Training - MTB</a:t>
            </a:r>
            <a:endParaRPr lang="en-US" sz="1600" dirty="0"/>
          </a:p>
        </p:txBody>
      </p:sp>
      <p:sp>
        <p:nvSpPr>
          <p:cNvPr id="9" name="Footer Placeholder 8">
            <a:extLst>
              <a:ext uri="{FF2B5EF4-FFF2-40B4-BE49-F238E27FC236}">
                <a16:creationId xmlns:a16="http://schemas.microsoft.com/office/drawing/2014/main" id="{51A48523-915F-467B-8C5E-35E7AD03555F}"/>
              </a:ext>
            </a:extLst>
          </p:cNvPr>
          <p:cNvSpPr>
            <a:spLocks noGrp="1"/>
          </p:cNvSpPr>
          <p:nvPr>
            <p:ph type="ftr" sz="quarter" idx="3"/>
          </p:nvPr>
        </p:nvSpPr>
        <p:spPr/>
        <p:txBody>
          <a:bodyPr/>
          <a:lstStyle/>
          <a:p>
            <a:r>
              <a:rPr lang="en-US"/>
              <a:t>© Grand Valley State University</a:t>
            </a:r>
            <a:endParaRPr lang="en-US" sz="1600" dirty="0"/>
          </a:p>
        </p:txBody>
      </p:sp>
      <p:sp>
        <p:nvSpPr>
          <p:cNvPr id="10" name="Slide Number Placeholder 9">
            <a:extLst>
              <a:ext uri="{FF2B5EF4-FFF2-40B4-BE49-F238E27FC236}">
                <a16:creationId xmlns:a16="http://schemas.microsoft.com/office/drawing/2014/main" id="{AEBF6653-6277-4E5A-A089-61BB804BD45B}"/>
              </a:ext>
            </a:extLst>
          </p:cNvPr>
          <p:cNvSpPr>
            <a:spLocks noGrp="1"/>
          </p:cNvSpPr>
          <p:nvPr>
            <p:ph type="sldNum" sz="quarter" idx="4"/>
          </p:nvPr>
        </p:nvSpPr>
        <p:spPr/>
        <p:txBody>
          <a:bodyPr/>
          <a:lstStyle/>
          <a:p>
            <a:fld id="{28B83BC3-069B-46AF-A4E6-C99928E1A4FA}" type="slidenum">
              <a:rPr lang="en-US" smtClean="0"/>
              <a:pPr/>
              <a:t>999</a:t>
            </a:fld>
            <a:endParaRPr lang="en-US" dirty="0"/>
          </a:p>
        </p:txBody>
      </p:sp>
    </p:spTree>
    <p:custDataLst>
      <p:tags r:id="rId1"/>
    </p:custDataLst>
    <p:extLst>
      <p:ext uri="{BB962C8B-B14F-4D97-AF65-F5344CB8AC3E}">
        <p14:creationId xmlns:p14="http://schemas.microsoft.com/office/powerpoint/2010/main" val="153917442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ESENTATION_ID" val="4100"/>
  <p:tag name="41001" val="1"/>
  <p:tag name="ENGAGE_INTERACTION_GUID_1" val="9aa26838-e2ae-47fc-b12f-1e7b109df8ed"/>
  <p:tag name="PRESENTATION_PLAYLIST_COUNT" val="0"/>
  <p:tag name="PRESENTATION_PRESENTER_SLIDE_LEVEL" val="0"/>
  <p:tag name="ARTICULATE_TEMPLATE_GUID" val="53b1528e-a86a-45f9-89cf-897549bc11d0"/>
  <p:tag name="ARTICULATE_LOGO" val="ssdlogo695x115.png"/>
  <p:tag name="ARTICULATE_PRESENTER" val="Michael J. Parker"/>
  <p:tag name="ARTICULATE_PRESENTER_GUID" val="57F2C8FB2D71"/>
  <p:tag name="PRESENTER_PREVIEW_MODE_REFRESH" val="0"/>
  <p:tag name="ARTICULATE_PROJECT_CHECK" val="0"/>
  <p:tag name="LMS_PUBLISH" val="No"/>
  <p:tag name="ARTICULATE_TEMPLATE" val="Six Sigma Digest"/>
  <p:tag name="PLAYERLOGOHEIGHT" val="82"/>
  <p:tag name="PLAYERLOGOWIDTH" val="486"/>
  <p:tag name="PRESENTER_PREVIEW_MODE" val="0"/>
  <p:tag name="ARTICULATE_PRESENTER_VERSION" val="6"/>
  <p:tag name="ENGAGE_TAB_COUNT" val="1"/>
  <p:tag name="ENGAGE_INTERACTION_TITLE_1" val="Summary: Six Sigma Methodology"/>
  <p:tag name="ENGAGE_INTERACTION_FILENAME_1" val="C:\Users\Michael\Documents\Six Sigma Digest\black_belt_training\Six Sigma Digest BB Training\JMP\1.0 Define\DMAIC Roadmap.intr"/>
  <p:tag name="ENGAGE_INTERACTION_PAUSE_1" val="1"/>
  <p:tag name="ENGAGE_INTERACTION_ID_1" val="a4709"/>
  <p:tag name="ENGAGE_INTERACTION_TABNAME_1" val="DMAIC ROADMAP"/>
  <p:tag name="ENGAGE_LAST_MODIFY_DATE_1" val="40660.3650925926"/>
  <p:tag name="AQP_PASS_ACTION_1" val="0"/>
  <p:tag name="AQP_FAIL_ACTION_1" val="0"/>
  <p:tag name="AQP_PASS_SCORE_1" val="0"/>
  <p:tag name="AQP_TRAP_1" val="0"/>
  <p:tag name="AQP_ATTEMPTS_1" val="0"/>
  <p:tag name="ARTICULATE_DESIGN_ID_SSD" val="1rFoeWw2"/>
  <p:tag name="ARTICULATE_SLIDE_COUNT" val="1288"/>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540610bb-5bee-463f-9fce-f797a95cc758"/>
  <p:tag name="ELAPSEDTIME" val="27.9"/>
  <p:tag name="ANNOTATION_TYPE_1" val="2"/>
  <p:tag name="ANNOTATION_START_1" val="2.8"/>
  <p:tag name="ANNOTATION_END_1" val="-2.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
  <p:tag name="ANNOTATION_END_2" val="-7.6"/>
  <p:tag name="ANNOTATION_TOP_2" val="63.9"/>
  <p:tag name="ANNOTATION_LEFT_2" val="28.3"/>
  <p:tag name="ANNOTATION_WIDTH_2" val="415.0"/>
  <p:tag name="ANNOTATION_HEIGHT_2" val="3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6"/>
  <p:tag name="ANNOTATION_END_3" val="-7.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6"/>
  <p:tag name="ANNOTATION_END_4" val="-13.5"/>
  <p:tag name="ANNOTATION_TOP_4" val="102.6"/>
  <p:tag name="ANNOTATION_LEFT_4" val="242.2"/>
  <p:tag name="ANNOTATION_WIDTH_4" val="133.4"/>
  <p:tag name="ANNOTATION_HEIGHT_4" val="37.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3.5"/>
  <p:tag name="ANNOTATION_END_5" val="-13.5"/>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3.5"/>
  <p:tag name="ANNOTATION_END_6" val="-1.0"/>
  <p:tag name="ANNOTATION_TOP_6" val="182.9"/>
  <p:tag name="ANNOTATION_LEFT_6" val="49.9"/>
  <p:tag name="ANNOTATION_WIDTH_6" val="444.1"/>
  <p:tag name="ANNOTATION_HEIGHT_6" val="78.8"/>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0"/>
  <p:tag name="ANNOTATION_START_7" val="19.6"/>
  <p:tag name="ANNOTATION_END_7" val="-1.0"/>
  <p:tag name="ANNOTATION_TOP_7" val="260.2"/>
  <p:tag name="ANNOTATION_LEFT_7" val="500.0"/>
  <p:tag name="ANNOTATION_WIDTH_7" val="111.8"/>
  <p:tag name="ANNOTATION_HEIGHT_7" val="111.5"/>
  <p:tag name="ANNOTATION_ANIMATION_7" val="3"/>
  <p:tag name="ANNOTATION_ROTATION_7" val="135"/>
  <p:tag name="ANNOTATION_SUB_TYPE_7" val="1"/>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24.7"/>
  <p:tag name="ANNOTATION_TOP_8" val="253.5"/>
  <p:tag name="ANNOTATION_LEFT_8" val="29.1"/>
  <p:tag name="ANNOTATION_WIDTH_8" val="111.8"/>
  <p:tag name="ANNOTATION_HEIGHT_8" val="111.5"/>
  <p:tag name="ANNOTATION_ANIMATION_8" val="3"/>
  <p:tag name="ANNOTATION_ROTATION_8" val="45"/>
  <p:tag name="ANNOTATION_SUB_TYPE_8" val="1"/>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0"/>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0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cfbda9d9-9668-4cdc-9ed9-ee7b1ce8a0e2"/>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4480d204-f299-419d-8ec6-11990df06ed1"/>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2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2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3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GUID" val="41976d6e-6de8-424c-9c3f-0e10035e62fa"/>
  <p:tag name="ARTICULATE_SLIDE_PAUSE" val="1"/>
  <p:tag name="ARTICULATE_NAV_LEVEL" val="1"/>
  <p:tag name="ARTICULATE_PLAYLIST_ID" val="-1"/>
  <p:tag name="ARTICULATE_LOCK_SLIDE" val="0"/>
  <p:tag name="ARTICULATE_SLIDE_THUMBNAIL_REFRESH" val="1"/>
</p:tagLst>
</file>

<file path=ppt/tags/tag4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A_GROUPS_ONLY" val="1"/>
  <p:tag name="ANIM_SPRITE_COUNT" val=" 10"/>
</p:tagLst>
</file>

<file path=ppt/tags/tag4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GUID" val="6de2e9f7-6626-4f2d-99a7-ffd136c68cc2"/>
  <p:tag name="ARTICULATE_SLIDE_PAUSE" val="1"/>
  <p:tag name="ARTICULATE_NAV_LEVEL" val="1"/>
  <p:tag name="ARTICULATE_PLAYLIST_ID" val="-1"/>
  <p:tag name="ARTICULATE_LOCK_SLIDE" val="0"/>
  <p:tag name="ARTICULATE_SLIDE_THUMBNAIL_REFRESH" val="1"/>
</p:tagLst>
</file>

<file path=ppt/tags/tag4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4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5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15ba4f4b-544f-4194-a3b4-1115edcd56f4"/>
  <p:tag name="ARTICULATE_SLIDE_THUMBNAIL_REFRESH" val="1"/>
</p:tagLst>
</file>

<file path=ppt/tags/tag6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GUID" val="dee63f55-a3e9-4b3b-bdd2-ab0066cc8b89"/>
  <p:tag name="ARTICULATE_SLIDE_THUMBNAIL_REFRESH" val="1"/>
</p:tagLst>
</file>

<file path=ppt/tags/tag6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6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4.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7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8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PAUSE" val="1"/>
  <p:tag name="ARTICULATE_NAV_LEVEL" val="1"/>
  <p:tag name="ARTICULATE_PLAYLIST_ID" val="-1"/>
  <p:tag name="ARTICULATE_LOCK_SLIDE" val="0"/>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ELAPSEDTIME" val="5"/>
  <p:tag name="ANNOTATION_TYPE_2" val="0"/>
  <p:tag name="ANNOTATION_START_2" val="3.9"/>
  <p:tag name="ANNOTATION_END_2" val="3.9"/>
  <p:tag name="ANNOTATION_TOP_2" val="248.3"/>
  <p:tag name="ANNOTATION_LEFT_2" val="384.5"/>
  <p:tag name="ANNOTATION_WIDTH_2" val="111.8"/>
  <p:tag name="ANNOTATION_HEIGHT_2" val="111.5"/>
  <p:tag name="ANNOTATION_ANIMATION_2" val="4"/>
  <p:tag name="ANNOTATION_ROTATION_2" val="0"/>
  <p:tag name="ANNOTATION_SUB_TYPE_2" val="7"/>
  <p:tag name="ANNOTATION_LOOP_COUNT_2" val="1"/>
  <p:tag name="ANNOTATION_BOX_RADIUS_2" val="0"/>
  <p:tag name="ANNOTATION_SCALE_2" val="125"/>
  <p:tag name="ANNOTATION_BORDER_ALPHA_2" val="100"/>
  <p:tag name="ANNOTATION_BORDER_COLOR_2" val="16777215"/>
  <p:tag name="ANNOTATION_FILL_COLOR_2" val="3487637"/>
  <p:tag name="ANNOTATION_FILL_ALPHA_2" val="100"/>
  <p:tag name="ANNOTATION_BORDER_WIDTH_2" val="2"/>
  <p:tag name="ANNOTATION_TYPE_3" val="0"/>
  <p:tag name="ANNOTATION_START_3" val="3.9"/>
  <p:tag name="ANNOTATION_END_3" val="3.9"/>
  <p:tag name="ANNOTATION_TOP_3" val="243.1"/>
  <p:tag name="ANNOTATION_LEFT_3" val="397.2"/>
  <p:tag name="ANNOTATION_WIDTH_3" val="111.8"/>
  <p:tag name="ANNOTATION_HEIGHT_3" val="111.5"/>
  <p:tag name="ANNOTATION_ANIMATION_3" val="4"/>
  <p:tag name="ANNOTATION_ROTATION_3" val="0"/>
  <p:tag name="ANNOTATION_SUB_TYPE_3" val="7"/>
  <p:tag name="ANNOTATION_LOOP_COUNT_3" val="1"/>
  <p:tag name="ANNOTATION_BOX_RADIUS_3" val="0"/>
  <p:tag name="ANNOTATION_SCALE_3" val="125"/>
  <p:tag name="ANNOTATION_BORDER_ALPHA_3" val="100"/>
  <p:tag name="ANNOTATION_BORDER_COLOR_3" val="16777215"/>
  <p:tag name="ANNOTATION_FILL_COLOR_3" val="3487637"/>
  <p:tag name="ANNOTATION_FILL_ALPHA_3" val="100"/>
  <p:tag name="ANNOTATION_BORDER_WIDTH_3" val="2"/>
  <p:tag name="ANNOTATION_TYPE_4" val="0"/>
  <p:tag name="ANNOTATION_START_4" val="3.9"/>
  <p:tag name="ANNOTATION_END_4" val="3.9"/>
  <p:tag name="ANNOTATION_TOP_4" val="244.6"/>
  <p:tag name="ANNOTATION_LEFT_4" val="391.9"/>
  <p:tag name="ANNOTATION_WIDTH_4" val="111.8"/>
  <p:tag name="ANNOTATION_HEIGHT_4" val="111.5"/>
  <p:tag name="ANNOTATION_ANIMATION_4" val="4"/>
  <p:tag name="ANNOTATION_ROTATION_4" val="0"/>
  <p:tag name="ANNOTATION_SUB_TYPE_4" val="7"/>
  <p:tag name="ANNOTATION_LOOP_COUNT_4" val="1"/>
  <p:tag name="ANNOTATION_BOX_RADIUS_4" val="0"/>
  <p:tag name="ANNOTATION_SCALE_4" val="125"/>
  <p:tag name="ANNOTATION_BORDER_ALPHA_4" val="100"/>
  <p:tag name="ANNOTATION_BORDER_COLOR_4" val="16777215"/>
  <p:tag name="ANNOTATION_FILL_COLOR_4" val="3487637"/>
  <p:tag name="ANNOTATION_FILL_ALPHA_4" val="100"/>
  <p:tag name="ANNOTATION_BORDER_WIDTH_4" val="2"/>
  <p:tag name="ANNOTATION_TYPE_5" val="0"/>
  <p:tag name="ANNOTATION_START_5" val="3.9"/>
  <p:tag name="ANNOTATION_TOP_5" val="244.6"/>
  <p:tag name="ANNOTATION_LEFT_5" val="391.9"/>
  <p:tag name="ANNOTATION_WIDTH_5" val="111.8"/>
  <p:tag name="ANNOTATION_HEIGHT_5" val="111.5"/>
  <p:tag name="ANNOTATION_ANIMATION_5" val="4"/>
  <p:tag name="ANNOTATION_ROTATION_5" val="0"/>
  <p:tag name="ANNOTATION_SUB_TYPE_5" val="7"/>
  <p:tag name="ANNOTATION_LOOP_COUNT_5" val="1"/>
  <p:tag name="ANNOTATION_BOX_RADIUS_5" val="0"/>
  <p:tag name="ANNOTATION_SCALE_5" val="125"/>
  <p:tag name="ANNOTATION_BORDER_ALPHA_5" val="100"/>
  <p:tag name="ANNOTATION_BORDER_COLOR_5" val="16777215"/>
  <p:tag name="ANNOTATION_FILL_COLOR_5" val="3487637"/>
  <p:tag name="ANNOTATION_FILL_ALPHA_5" val="100"/>
  <p:tag name="ANNOTATION_BORDER_WIDTH_5" val="2"/>
  <p:tag name="ARTICULATE_SLIDE_GUID" val="4dca033a-fb64-426a-81cb-5ff1d225b4d6"/>
  <p:tag name="ANNOTATION_TYPE_1" val="0"/>
  <p:tag name="ANNOTATION_START_1" val="2.5"/>
  <p:tag name="ANNOTATION_TOP_1" val="262.5"/>
  <p:tag name="ANNOTATION_LEFT_1" val="342.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COUNT" val="1"/>
  <p:tag name="ARTICULATE_SLIDE_THUMBNAIL_REFRESH" val="1"/>
</p:tagLst>
</file>

<file path=ppt/tags/tag9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MARGIN_1" val="0"/>
  <p:tag name="MARGIN_2" val="36"/>
  <p:tag name="MARGIN_3" val="72"/>
  <p:tag name="MARGIN_4" val="108"/>
  <p:tag name="MARGIN_5" val="144"/>
  <p:tag name="FONT_SIZE" val="12"/>
</p:tagLst>
</file>

<file path=ppt/tags/tag9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SD">
  <a:themeElements>
    <a:clrScheme name="Nixor">
      <a:dk1>
        <a:srgbClr val="18283B"/>
      </a:dk1>
      <a:lt1>
        <a:srgbClr val="FFFFFF"/>
      </a:lt1>
      <a:dk2>
        <a:srgbClr val="18283B"/>
      </a:dk2>
      <a:lt2>
        <a:srgbClr val="FFFFFF"/>
      </a:lt2>
      <a:accent1>
        <a:srgbClr val="18283B"/>
      </a:accent1>
      <a:accent2>
        <a:srgbClr val="778899"/>
      </a:accent2>
      <a:accent3>
        <a:srgbClr val="12882F"/>
      </a:accent3>
      <a:accent4>
        <a:srgbClr val="F4791D"/>
      </a:accent4>
      <a:accent5>
        <a:srgbClr val="18283B"/>
      </a:accent5>
      <a:accent6>
        <a:srgbClr val="FFFFFF"/>
      </a:accent6>
      <a:hlink>
        <a:srgbClr val="F4791D"/>
      </a:hlink>
      <a:folHlink>
        <a:srgbClr val="F4791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1064C630C741944965BCE3B1D09AE0E" ma:contentTypeVersion="12" ma:contentTypeDescription="Create a new document." ma:contentTypeScope="" ma:versionID="353b63b67bf7ce265f8e52a25b2cd329">
  <xsd:schema xmlns:xsd="http://www.w3.org/2001/XMLSchema" xmlns:xs="http://www.w3.org/2001/XMLSchema" xmlns:p="http://schemas.microsoft.com/office/2006/metadata/properties" xmlns:ns2="bd37fc63-8ab8-4d09-9a00-22bf9119bb85" xmlns:ns3="462c1dbc-3f81-426d-a3a1-ed120e18b43d" targetNamespace="http://schemas.microsoft.com/office/2006/metadata/properties" ma:root="true" ma:fieldsID="eaad12760fa4cde5034c41dd131446f5" ns2:_="" ns3:_="">
    <xsd:import namespace="bd37fc63-8ab8-4d09-9a00-22bf9119bb85"/>
    <xsd:import namespace="462c1dbc-3f81-426d-a3a1-ed120e18b43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37fc63-8ab8-4d09-9a00-22bf9119bb85"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2c1dbc-3f81-426d-a3a1-ed120e18b43d"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F2C6CD-E2E1-42FF-999B-DDB71108885D}">
  <ds:schemaRefs>
    <ds:schemaRef ds:uri="http://purl.org/dc/terms/"/>
    <ds:schemaRef ds:uri="http://schemas.microsoft.com/office/2006/metadata/properties"/>
    <ds:schemaRef ds:uri="http://schemas.microsoft.com/office/infopath/2007/PartnerControls"/>
    <ds:schemaRef ds:uri="http://schemas.microsoft.com/office/2006/documentManagement/types"/>
    <ds:schemaRef ds:uri="http://purl.org/dc/elements/1.1/"/>
    <ds:schemaRef ds:uri="http://purl.org/dc/dcmitype/"/>
    <ds:schemaRef ds:uri="http://www.w3.org/XML/1998/namespace"/>
    <ds:schemaRef ds:uri="http://schemas.openxmlformats.org/package/2006/metadata/core-properties"/>
    <ds:schemaRef ds:uri="462c1dbc-3f81-426d-a3a1-ed120e18b43d"/>
    <ds:schemaRef ds:uri="bd37fc63-8ab8-4d09-9a00-22bf9119bb85"/>
  </ds:schemaRefs>
</ds:datastoreItem>
</file>

<file path=customXml/itemProps2.xml><?xml version="1.0" encoding="utf-8"?>
<ds:datastoreItem xmlns:ds="http://schemas.openxmlformats.org/officeDocument/2006/customXml" ds:itemID="{F6117A3C-EBAD-4981-8536-96E64477925A}">
  <ds:schemaRefs>
    <ds:schemaRef ds:uri="http://schemas.microsoft.com/sharepoint/v3/contenttype/forms"/>
  </ds:schemaRefs>
</ds:datastoreItem>
</file>

<file path=customXml/itemProps3.xml><?xml version="1.0" encoding="utf-8"?>
<ds:datastoreItem xmlns:ds="http://schemas.openxmlformats.org/officeDocument/2006/customXml" ds:itemID="{C6E65B51-F0B4-48C3-9C34-DFD2993FEF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37fc63-8ab8-4d09-9a00-22bf9119bb85"/>
    <ds:schemaRef ds:uri="462c1dbc-3f81-426d-a3a1-ed120e18b4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30108</TotalTime>
  <Words>145844</Words>
  <Application>Microsoft Office PowerPoint</Application>
  <PresentationFormat>Widescreen</PresentationFormat>
  <Paragraphs>17011</Paragraphs>
  <Slides>1288</Slides>
  <Notes>1287</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1288</vt:i4>
      </vt:variant>
    </vt:vector>
  </HeadingPairs>
  <TitlesOfParts>
    <vt:vector size="1296" baseType="lpstr">
      <vt:lpstr>Arial</vt:lpstr>
      <vt:lpstr>Calibri</vt:lpstr>
      <vt:lpstr>Cambria</vt:lpstr>
      <vt:lpstr>Cambria Math</vt:lpstr>
      <vt:lpstr>Source Sans Pro</vt:lpstr>
      <vt:lpstr>Symbol</vt:lpstr>
      <vt:lpstr>SSD</vt:lpstr>
      <vt:lpstr>Equation</vt:lpstr>
      <vt:lpstr>PowerPoint Presentation</vt:lpstr>
      <vt:lpstr>1.0 Define Phase</vt:lpstr>
      <vt:lpstr>1.1 Overview of Six Sigma</vt:lpstr>
      <vt:lpstr>Black Belt Training: Define Phase</vt:lpstr>
      <vt:lpstr>1.1.1 What is Six Sigma</vt:lpstr>
      <vt:lpstr>What is Six Sigma?</vt:lpstr>
      <vt:lpstr>What is Six Sigma?</vt:lpstr>
      <vt:lpstr>What is Six Sigma: Sigma Level</vt:lpstr>
      <vt:lpstr>What is Six Sigma: Sigma Level</vt:lpstr>
      <vt:lpstr>What is Six Sigma: Sigma Level</vt:lpstr>
      <vt:lpstr>What is Six Sigma: Sigma Level</vt:lpstr>
      <vt:lpstr>What is Six Sigma: Sigma Level</vt:lpstr>
      <vt:lpstr>What is Six Sigma: The Methodology</vt:lpstr>
      <vt:lpstr>What is Six Sigma: The Methodology</vt:lpstr>
      <vt:lpstr>1.1.2 Six Sigma History</vt:lpstr>
      <vt:lpstr>Six Sigma History</vt:lpstr>
      <vt:lpstr>Six Sigma History</vt:lpstr>
      <vt:lpstr>Six Sigma History</vt:lpstr>
      <vt:lpstr>Six Sigma History</vt:lpstr>
      <vt:lpstr>Six Sigma History</vt:lpstr>
      <vt:lpstr>1.1.3 Six Sigma Approach</vt:lpstr>
      <vt:lpstr>Six Sigma Approach: Y = f(x)</vt:lpstr>
      <vt:lpstr>Six Sigma Approach: Y = f(x)</vt:lpstr>
      <vt:lpstr>Six Sigma Approach: Y = f(x)</vt:lpstr>
      <vt:lpstr>Six Sigma Approach: Y = f(x)</vt:lpstr>
      <vt:lpstr>Six Sigma Approach: Y = f(x)</vt:lpstr>
      <vt:lpstr>1.1.4 Six Sigma Methodology</vt:lpstr>
      <vt:lpstr>Six Sigma Methodology</vt:lpstr>
      <vt:lpstr>Six Sigma Methodology</vt:lpstr>
      <vt:lpstr>Six Sigma Methodology: Define Phase</vt:lpstr>
      <vt:lpstr>Six Sigma Methodology: Define Phase</vt:lpstr>
      <vt:lpstr>Six Sigma Methodology: Measure Phase</vt:lpstr>
      <vt:lpstr>Six Sigma Methodology: Measure Phase</vt:lpstr>
      <vt:lpstr>Six Sigma Methodology: Analyze Phase</vt:lpstr>
      <vt:lpstr>Six Sigma Methodology: Analyze Phase</vt:lpstr>
      <vt:lpstr>Six Sigma Methodology: Improve Phase</vt:lpstr>
      <vt:lpstr>Six Sigma Methodology: Improve Phase</vt:lpstr>
      <vt:lpstr>Six Sigma Methodology: Control Phase</vt:lpstr>
      <vt:lpstr>Six Sigma Methodology: Control Phase</vt:lpstr>
      <vt:lpstr> Six Sigma Methodology</vt:lpstr>
      <vt:lpstr>1.1.5 Roles and Responsibilities</vt:lpstr>
      <vt:lpstr>Roles and Responsibilities</vt:lpstr>
      <vt:lpstr>Roles and Responsibilities</vt:lpstr>
      <vt:lpstr>Roles and Responsibilities: MBB</vt:lpstr>
      <vt:lpstr>Roles and Responsibilities: MBB</vt:lpstr>
      <vt:lpstr>Roles and Responsibilities: BB</vt:lpstr>
      <vt:lpstr>Roles and Responsibilities: BB</vt:lpstr>
      <vt:lpstr>Roles and Responsibilities: BB</vt:lpstr>
      <vt:lpstr>Roles and Responsibilities: GB</vt:lpstr>
      <vt:lpstr>Roles and Responsibilities: GB</vt:lpstr>
      <vt:lpstr>Roles and Responsibilities: YB</vt:lpstr>
      <vt:lpstr>Roles and Responsibilities: YB</vt:lpstr>
      <vt:lpstr>Roles and Responsibilities: Champions &amp; Sponsors</vt:lpstr>
      <vt:lpstr>Roles and Responsibilities: Champions &amp; Sponsors</vt:lpstr>
      <vt:lpstr>Roles and Responsibilities: Stakeholders</vt:lpstr>
      <vt:lpstr>Roles and Responsibilities: SMEs</vt:lpstr>
      <vt:lpstr>Roles and Responsibilities</vt:lpstr>
      <vt:lpstr>1.2. Six Sigma Fundamentals</vt:lpstr>
      <vt:lpstr>Black Belt Training: Define Phase</vt:lpstr>
      <vt:lpstr>1.2.1 Defining a Process</vt:lpstr>
      <vt:lpstr>Defining a Process</vt:lpstr>
      <vt:lpstr>What is a Process Map?</vt:lpstr>
      <vt:lpstr>Process Map Basic Symbols</vt:lpstr>
      <vt:lpstr>Additional Process Symbols</vt:lpstr>
      <vt:lpstr>Additional Process Symbols</vt:lpstr>
      <vt:lpstr>Additional Process Symbols</vt:lpstr>
      <vt:lpstr>How to Plot a Process Map</vt:lpstr>
      <vt:lpstr>How to Plot a Process Map</vt:lpstr>
      <vt:lpstr>How to Plot a Process Map</vt:lpstr>
      <vt:lpstr>How to Plot a Process Map</vt:lpstr>
      <vt:lpstr>How to Plot a Process Map</vt:lpstr>
      <vt:lpstr>How to Plot a Process Map</vt:lpstr>
      <vt:lpstr>High Level Process Map</vt:lpstr>
      <vt:lpstr>Detailed Process Map</vt:lpstr>
      <vt:lpstr>Detailed Process Map</vt:lpstr>
      <vt:lpstr>Functional Process Map</vt:lpstr>
      <vt:lpstr>1.2.2 VOC and CTQs</vt:lpstr>
      <vt:lpstr>Voice of the Customer</vt:lpstr>
      <vt:lpstr>Gathering VOC</vt:lpstr>
      <vt:lpstr>Gathering VOC</vt:lpstr>
      <vt:lpstr>Gathering VOC</vt:lpstr>
      <vt:lpstr>Critical to Quality: CTQ</vt:lpstr>
      <vt:lpstr>Affinity Diagram: Building a CTQ Tree</vt:lpstr>
      <vt:lpstr>Affinity Diagram: Building a CTQ Tree</vt:lpstr>
      <vt:lpstr>Affinity Diagram: Building a CTQ Tree</vt:lpstr>
      <vt:lpstr>Affinity Diagram: Building a CTQ Tree</vt:lpstr>
      <vt:lpstr>CTQ Tree</vt:lpstr>
      <vt:lpstr>Kano</vt:lpstr>
      <vt:lpstr>Validating VOC and CTQs</vt:lpstr>
      <vt:lpstr>Translating CTQs to Requirements</vt:lpstr>
      <vt:lpstr>1.2.3 Quality Function Deployment</vt:lpstr>
      <vt:lpstr>History of QFD</vt:lpstr>
      <vt:lpstr>What is QFD?</vt:lpstr>
      <vt:lpstr>Purpose of QFD</vt:lpstr>
      <vt:lpstr>Phases of QFD</vt:lpstr>
      <vt:lpstr>How to build a House of Quality</vt:lpstr>
      <vt:lpstr>House of Quality</vt:lpstr>
      <vt:lpstr>Step 1: Determine Customer Requirements</vt:lpstr>
      <vt:lpstr>Step 2: Technical Specification</vt:lpstr>
      <vt:lpstr>Step 3: Develop Relationship Matrix (What’s &amp; How’s)</vt:lpstr>
      <vt:lpstr>Step 4: Prioritize Customer Requirements</vt:lpstr>
      <vt:lpstr>Step 5: Competitive Assessments</vt:lpstr>
      <vt:lpstr>Step 6: Correlation Matrix</vt:lpstr>
      <vt:lpstr>Step 7: Prioritize Design Requirements</vt:lpstr>
      <vt:lpstr>Step 7: Prioritize Design Requirements</vt:lpstr>
      <vt:lpstr>House of Quality</vt:lpstr>
      <vt:lpstr>Pros of QFD</vt:lpstr>
      <vt:lpstr>Cons of QFD</vt:lpstr>
      <vt:lpstr>QFD Summary</vt:lpstr>
      <vt:lpstr>1.2.4 Cost of Poor Quality</vt:lpstr>
      <vt:lpstr>Cost of Poor Quality</vt:lpstr>
      <vt:lpstr>Cost of Poor Quality</vt:lpstr>
      <vt:lpstr>Cost of Poor Quality</vt:lpstr>
      <vt:lpstr>COPQ: Costs Related to Production</vt:lpstr>
      <vt:lpstr>COPQ: Costs Related to Prevention</vt:lpstr>
      <vt:lpstr>COPQ: Costs Related to Detection</vt:lpstr>
      <vt:lpstr>COPQ: Costs Related to Obligation</vt:lpstr>
      <vt:lpstr>COPQ: Types of Cost</vt:lpstr>
      <vt:lpstr>1.2.5 Pareto Charts and Analysis</vt:lpstr>
      <vt:lpstr>Pareto Principle</vt:lpstr>
      <vt:lpstr>Pareto Principle</vt:lpstr>
      <vt:lpstr>Pareto Charts</vt:lpstr>
      <vt:lpstr>Pareto Charts</vt:lpstr>
      <vt:lpstr>Create a Pareto Chart in Minitab</vt:lpstr>
      <vt:lpstr>Create a Pareto Chart in Minitab</vt:lpstr>
      <vt:lpstr>Create a Pareto Chart in Minitab</vt:lpstr>
      <vt:lpstr>Pareto Analysis</vt:lpstr>
      <vt:lpstr>Pareto Analysis: First Level</vt:lpstr>
      <vt:lpstr>Pareto Analysis: Second Level</vt:lpstr>
      <vt:lpstr>Pareto Analysis: Third Level</vt:lpstr>
      <vt:lpstr>Pareto Analysis: Conclusion</vt:lpstr>
      <vt:lpstr>1.3 Six Sigma Projects</vt:lpstr>
      <vt:lpstr>Black Belt Training: Define Phase</vt:lpstr>
      <vt:lpstr>1.3.1 Six Sigma Metrics</vt:lpstr>
      <vt:lpstr>Six Sigma Metrics</vt:lpstr>
      <vt:lpstr>Defects per Unit: DPU</vt:lpstr>
      <vt:lpstr>DPMO: Defects per Million Opportunities</vt:lpstr>
      <vt:lpstr>DPMO: Defects per Million Opportunities</vt:lpstr>
      <vt:lpstr>DPMO: Defects per Million Opportunities</vt:lpstr>
      <vt:lpstr>DPMO: Defects per Million Opportunities</vt:lpstr>
      <vt:lpstr>DPMO: Defects per Million Opportunities</vt:lpstr>
      <vt:lpstr>RTY: Rolled Throughput Yield</vt:lpstr>
      <vt:lpstr>RTY: Rolled Throughput Yield</vt:lpstr>
      <vt:lpstr>RTY: Rolled Throughput Yield</vt:lpstr>
      <vt:lpstr>RTY: Rolled Throughput Yield</vt:lpstr>
      <vt:lpstr>RTY: Rolled Throughput Yield</vt:lpstr>
      <vt:lpstr>RTY: Using an Estimate of Yield</vt:lpstr>
      <vt:lpstr>RTY: Using First Time Yield (FTY)</vt:lpstr>
      <vt:lpstr>1.3.2 Business Case and Charter</vt:lpstr>
      <vt:lpstr>Business Case and Project Charter</vt:lpstr>
      <vt:lpstr>Project Charter</vt:lpstr>
      <vt:lpstr>Project Charter Template</vt:lpstr>
      <vt:lpstr>Project Charter Key Elements</vt:lpstr>
      <vt:lpstr>Project Charter: Key Elements</vt:lpstr>
      <vt:lpstr>Project Charter: Key Elements</vt:lpstr>
      <vt:lpstr>Project Charter: Key Elements</vt:lpstr>
      <vt:lpstr>Project Charter: Problem Statement Examples</vt:lpstr>
      <vt:lpstr>Project Charter: Key Elements</vt:lpstr>
      <vt:lpstr>Project Charter: Key Elements</vt:lpstr>
      <vt:lpstr>Project Charter: Key Elements</vt:lpstr>
      <vt:lpstr>Project Charter: Key Elements</vt:lpstr>
      <vt:lpstr>Project Charter: Key Elements</vt:lpstr>
      <vt:lpstr>1.3.3 Project Team Selection</vt:lpstr>
      <vt:lpstr>Project Team Selection</vt:lpstr>
      <vt:lpstr>Project Team Selection</vt:lpstr>
      <vt:lpstr>Project Team Selection</vt:lpstr>
      <vt:lpstr>Project Team Selection</vt:lpstr>
      <vt:lpstr>Project Team Development</vt:lpstr>
      <vt:lpstr>Project Team Development</vt:lpstr>
      <vt:lpstr>Project Team Development</vt:lpstr>
      <vt:lpstr>Project Team Development</vt:lpstr>
      <vt:lpstr>1.3.4 Project Risk Management</vt:lpstr>
      <vt:lpstr>Risk</vt:lpstr>
      <vt:lpstr>What is Project Risk Management?</vt:lpstr>
      <vt:lpstr>Three Basic Parameters of Risk Analysis</vt:lpstr>
      <vt:lpstr>Why is Risk Analysis Necessary?</vt:lpstr>
      <vt:lpstr>Project Risk Analysis Steps</vt:lpstr>
      <vt:lpstr>Risk Identification</vt:lpstr>
      <vt:lpstr>Risk Identification</vt:lpstr>
      <vt:lpstr>Risk Identification</vt:lpstr>
      <vt:lpstr>Risk Identification</vt:lpstr>
      <vt:lpstr>Risk Assessment</vt:lpstr>
      <vt:lpstr>Risk Mitigation Planning</vt:lpstr>
      <vt:lpstr>Risk Mitigation Action Implementation</vt:lpstr>
      <vt:lpstr>Risk Occurrence and Contingency Plans</vt:lpstr>
      <vt:lpstr>Risk Tracking and Reporting</vt:lpstr>
      <vt:lpstr>Risk Closure</vt:lpstr>
      <vt:lpstr>Risk Analysis Features</vt:lpstr>
      <vt:lpstr>Project Risk Analysis Advantages</vt:lpstr>
      <vt:lpstr>1.3.5 Project Planning</vt:lpstr>
      <vt:lpstr>What is Project Management?</vt:lpstr>
      <vt:lpstr>What is a Project Plan?</vt:lpstr>
      <vt:lpstr>Project Planning Stages</vt:lpstr>
      <vt:lpstr>Planning and Scheduling Objectives</vt:lpstr>
      <vt:lpstr>Project Planning Activities </vt:lpstr>
      <vt:lpstr>Project Planning Activities: SOW </vt:lpstr>
      <vt:lpstr>Project Planning Activities: WBS</vt:lpstr>
      <vt:lpstr>Project Planning Activities: WBS</vt:lpstr>
      <vt:lpstr>Project Planning Activities: Resource Planning </vt:lpstr>
      <vt:lpstr>Project Planning Activities: Project Scheduling </vt:lpstr>
      <vt:lpstr>Project Planning Activities: Project Scheduling</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Preparing a Gantt Chart in Excel</vt:lpstr>
      <vt:lpstr>Project Scheduling: Critical Path Method</vt:lpstr>
      <vt:lpstr>Project Scheduling: Critical Path Method</vt:lpstr>
      <vt:lpstr>Project Scheduling: Critical Path Method</vt:lpstr>
      <vt:lpstr>Project Scheduling: Critical Path Method</vt:lpstr>
      <vt:lpstr>Project Scheduling: PERT</vt:lpstr>
      <vt:lpstr>Project Scheduling: PERT</vt:lpstr>
      <vt:lpstr>Project Scheduling: PERT</vt:lpstr>
      <vt:lpstr>Project Planning Activities </vt:lpstr>
      <vt:lpstr>Project Planning Activities </vt:lpstr>
      <vt:lpstr>Project Planning Activities </vt:lpstr>
      <vt:lpstr>Project Planning Tools Advantages</vt:lpstr>
      <vt:lpstr>1.4 Lean Fundamentals</vt:lpstr>
      <vt:lpstr>Black Belt Training: Define Phase</vt:lpstr>
      <vt:lpstr>1.4.1 Lean and Six Sigma</vt:lpstr>
      <vt:lpstr>What is Lean?</vt:lpstr>
      <vt:lpstr>The 5 Lean Principles</vt:lpstr>
      <vt:lpstr>Lean &amp; Six Sigma</vt:lpstr>
      <vt:lpstr>1.4.2 History of Lean</vt:lpstr>
      <vt:lpstr>History of Lean</vt:lpstr>
      <vt:lpstr>History of Lean</vt:lpstr>
      <vt:lpstr>History of Lean</vt:lpstr>
      <vt:lpstr>1.4.3 Seven Deadly Muda</vt:lpstr>
      <vt:lpstr>The 7 Deadly Muda</vt:lpstr>
      <vt:lpstr>The 7 Deadly Muda: Defects</vt:lpstr>
      <vt:lpstr>The 7 Deadly Muda: Overproduction</vt:lpstr>
      <vt:lpstr>The 7 Deadly Muda: Over-processing</vt:lpstr>
      <vt:lpstr>The 7 Deadly Muda: Inventory</vt:lpstr>
      <vt:lpstr>The 7 Deadly Muda: Motion</vt:lpstr>
      <vt:lpstr>The 7 Deadly Muda: Transportation</vt:lpstr>
      <vt:lpstr>The 7 Deadly Muda: Waiting</vt:lpstr>
      <vt:lpstr>1.4.4 Five-S (5S)</vt:lpstr>
      <vt:lpstr>What is 5S?</vt:lpstr>
      <vt:lpstr>Five-S (5S)</vt:lpstr>
      <vt:lpstr>Goals of 5S</vt:lpstr>
      <vt:lpstr>Benefits of 5S Systems</vt:lpstr>
      <vt:lpstr>Reported Results of 5S Systems</vt:lpstr>
      <vt:lpstr>Sorting (Seiri)</vt:lpstr>
      <vt:lpstr>Straightening (Seiton)</vt:lpstr>
      <vt:lpstr>Shining (Seiso)</vt:lpstr>
      <vt:lpstr>Standardizing (Seiketsu)</vt:lpstr>
      <vt:lpstr>Sustaining (Shisuke)</vt:lpstr>
      <vt:lpstr>Simplified Summary of 5S</vt:lpstr>
      <vt:lpstr>Five-S (5S)</vt:lpstr>
      <vt:lpstr>2.0 Measure Phase</vt:lpstr>
      <vt:lpstr>Black Belt Training: Measure Phase</vt:lpstr>
      <vt:lpstr>2.1 Process Definition</vt:lpstr>
      <vt:lpstr>Black Belt Training: Measure Phase</vt:lpstr>
      <vt:lpstr>2.1.1 Cause and Effect Diagram</vt:lpstr>
      <vt:lpstr>What is a Cause and Effect Diagram?</vt:lpstr>
      <vt:lpstr>Major Categories of Potential Causes </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How to Plot a Cause and Effect Diagram</vt:lpstr>
      <vt:lpstr>Benefits to Using Cause and Effect Diagram</vt:lpstr>
      <vt:lpstr>Limitation of Cause and Effect Diagrams</vt:lpstr>
      <vt:lpstr>Cause and Effect Diagram Example</vt:lpstr>
      <vt:lpstr>Cause and Effect Diagram Example</vt:lpstr>
      <vt:lpstr>Cause and Effect Diagram Example</vt:lpstr>
      <vt:lpstr>Cause and Effect Diagram Example</vt:lpstr>
      <vt:lpstr>Cause and Effect Diagram Example</vt:lpstr>
      <vt:lpstr>2.1.2 Cause and Effects Matrix</vt:lpstr>
      <vt:lpstr>What is a Cause and Effect Matrix?</vt:lpstr>
      <vt:lpstr>Cause and Effects Matrix</vt:lpstr>
      <vt:lpstr>How to Use a Cause and Effect Matrix</vt:lpstr>
      <vt:lpstr>Cause and Effect Matrix Notes</vt:lpstr>
      <vt:lpstr>After You Have Completed the C&amp;E Matrix</vt:lpstr>
      <vt:lpstr>2.1.3 Process Mapping</vt:lpstr>
      <vt:lpstr>What is a Process Map?</vt:lpstr>
      <vt:lpstr>What is SIPOC? </vt:lpstr>
      <vt:lpstr>Key Components of a SIPOC</vt:lpstr>
      <vt:lpstr>How to Plot a SIPOC Diagram</vt:lpstr>
      <vt:lpstr>How to Plot a SIPOC Diagram</vt:lpstr>
      <vt:lpstr>Benefits of SIPOC Diagrams</vt:lpstr>
      <vt:lpstr>SIPOC Diagram Example</vt:lpstr>
      <vt:lpstr>Creating a SIPOC</vt:lpstr>
      <vt:lpstr>Creating a SIPOC</vt:lpstr>
      <vt:lpstr>Creating a SIPOC</vt:lpstr>
      <vt:lpstr>Creating a SIPOC</vt:lpstr>
      <vt:lpstr>Creating a SIPOC</vt:lpstr>
      <vt:lpstr>SIPOC Benefits</vt:lpstr>
      <vt:lpstr>What is Value Stream Mapping?</vt:lpstr>
      <vt:lpstr>Non-Value-Added Activities</vt:lpstr>
      <vt:lpstr>How to Plot a Value Stream Map</vt:lpstr>
      <vt:lpstr>Spaghetti Chart</vt:lpstr>
      <vt:lpstr>How to Plot a Spaghetti Chart</vt:lpstr>
      <vt:lpstr>Spaghetti Chart Example</vt:lpstr>
      <vt:lpstr>Thought Process Mapping</vt:lpstr>
      <vt:lpstr>How to Plot a Thought Process Map</vt:lpstr>
      <vt:lpstr>Thought Process Map Example</vt:lpstr>
      <vt:lpstr>2.1.4 FMEA</vt:lpstr>
      <vt:lpstr>What is FMEA? </vt:lpstr>
      <vt:lpstr>Basic FMEA Terms</vt:lpstr>
      <vt:lpstr>Basic FMEA Terms</vt:lpstr>
      <vt:lpstr>Basic FMEA Terms</vt:lpstr>
      <vt:lpstr>How to Conduct an FMEA</vt:lpstr>
      <vt:lpstr>How to Conduct an FMEA</vt:lpstr>
      <vt:lpstr>How to Conduct an FMEA</vt:lpstr>
      <vt:lpstr>FMEA Example</vt:lpstr>
      <vt:lpstr>FMEA Example</vt:lpstr>
      <vt:lpstr>FMEA Example</vt:lpstr>
      <vt:lpstr>FMEA Example</vt:lpstr>
      <vt:lpstr>FMEA Example</vt:lpstr>
      <vt:lpstr>FMEA Example</vt:lpstr>
      <vt:lpstr>2.1.5 Theory of Constraints</vt:lpstr>
      <vt:lpstr>What is the Theory of Constraints?</vt:lpstr>
      <vt:lpstr>Performance Measures</vt:lpstr>
      <vt:lpstr>Five Focusing Steps</vt:lpstr>
      <vt:lpstr>Logical Thinking Processes</vt:lpstr>
      <vt:lpstr>Simulation Exercise</vt:lpstr>
      <vt:lpstr>Simulation Exercise</vt:lpstr>
      <vt:lpstr>2.2 Six Sigma Statistics</vt:lpstr>
      <vt:lpstr>Black Belt Training: Measure Phase</vt:lpstr>
      <vt:lpstr>2.2.1 Basic Statistics</vt:lpstr>
      <vt:lpstr>What is Statistics?</vt:lpstr>
      <vt:lpstr>Types of Statistics</vt:lpstr>
      <vt:lpstr>Descriptive Statistics</vt:lpstr>
      <vt:lpstr>Inferential Statistics</vt:lpstr>
      <vt:lpstr>Statistics vs. Parameters</vt:lpstr>
      <vt:lpstr>Continuous Variable vs. Discrete Variable</vt:lpstr>
      <vt:lpstr>Types of Data</vt:lpstr>
      <vt:lpstr>2.2.2 Descriptive Statistics</vt:lpstr>
      <vt:lpstr>Basics of Descriptive Statistics</vt:lpstr>
      <vt:lpstr>Shape of the Data </vt:lpstr>
      <vt:lpstr>Shape of the Data</vt:lpstr>
      <vt:lpstr>Shape of the Data</vt:lpstr>
      <vt:lpstr>Location of the Data</vt:lpstr>
      <vt:lpstr>Mean</vt:lpstr>
      <vt:lpstr>Median</vt:lpstr>
      <vt:lpstr>Mode</vt:lpstr>
      <vt:lpstr>Spread of the Data</vt:lpstr>
      <vt:lpstr>Range</vt:lpstr>
      <vt:lpstr>Variance</vt:lpstr>
      <vt:lpstr>Standard Deviation</vt:lpstr>
      <vt:lpstr>2.2.3 Normal Distribution &amp; Normality</vt:lpstr>
      <vt:lpstr>What is Normal Distribution?</vt:lpstr>
      <vt:lpstr>Z Distribution</vt:lpstr>
      <vt:lpstr>Z Score</vt:lpstr>
      <vt:lpstr>Shape of Normal Distribution</vt:lpstr>
      <vt:lpstr>Location of Normal Distribution</vt:lpstr>
      <vt:lpstr>Spread of Normal Distribution</vt:lpstr>
      <vt:lpstr>Empirical Rule</vt:lpstr>
      <vt:lpstr>Empirical Rule (68-95-99.7 Rule)</vt:lpstr>
      <vt:lpstr>Normality</vt:lpstr>
      <vt:lpstr>Normality Testing</vt:lpstr>
      <vt:lpstr>Use Minitab to Run a Normality Test</vt:lpstr>
      <vt:lpstr>Use Minitab to Run a Normality Test</vt:lpstr>
      <vt:lpstr>Use Minitab to Run a Normality Test</vt:lpstr>
      <vt:lpstr>Use Minitab to Run a Normality Test</vt:lpstr>
      <vt:lpstr>2.2.4 Graphical Analysis</vt:lpstr>
      <vt:lpstr>What is Graphical Analysis?</vt:lpstr>
      <vt:lpstr>Graphical Analysis Example</vt:lpstr>
      <vt:lpstr>Box Plot</vt:lpstr>
      <vt:lpstr>Box Plot</vt:lpstr>
      <vt:lpstr>How to Use Minitab to Generate a Box Plot </vt:lpstr>
      <vt:lpstr>How to Use Minitab to Generate a Box Plot </vt:lpstr>
      <vt:lpstr>How to Use Minitab to Generate a Box Plot </vt:lpstr>
      <vt:lpstr>Histogram</vt:lpstr>
      <vt:lpstr>Histogram</vt:lpstr>
      <vt:lpstr>Histogram</vt:lpstr>
      <vt:lpstr>How to Use Minitab to Generate a Histogram</vt:lpstr>
      <vt:lpstr>How to Use Minitab to Generate a Histogram</vt:lpstr>
      <vt:lpstr>How to Use Minitab to Generate a Histogram</vt:lpstr>
      <vt:lpstr>Scatter Plot</vt:lpstr>
      <vt:lpstr>Scatter Plot</vt:lpstr>
      <vt:lpstr>How to Use Minitab to Generate a Scatter Plot</vt:lpstr>
      <vt:lpstr>How to Use Minitab to Generate a Scatter Plot</vt:lpstr>
      <vt:lpstr>How to Use Minitab to Generate a Scatter Plot</vt:lpstr>
      <vt:lpstr>Run Chart</vt:lpstr>
      <vt:lpstr>How to Plot a Run Chart in Minitab</vt:lpstr>
      <vt:lpstr>How to Plot a Run Chart in Minitab</vt:lpstr>
      <vt:lpstr>How to Plot a Run Chart in Minitab</vt:lpstr>
      <vt:lpstr>Run Chart Example</vt:lpstr>
      <vt:lpstr>Run Chart Example</vt:lpstr>
      <vt:lpstr>2.3 MSA (Measurement System Analysis)</vt:lpstr>
      <vt:lpstr>Black Belt Training: Measure Phase</vt:lpstr>
      <vt:lpstr>2.3.1 Precision and Accuracy</vt:lpstr>
      <vt:lpstr>What is Measurement System Analysis</vt:lpstr>
      <vt:lpstr>Data-Based Analysis</vt:lpstr>
      <vt:lpstr>Measurement System</vt:lpstr>
      <vt:lpstr>Measurement Errors</vt:lpstr>
      <vt:lpstr>Measurement Errors</vt:lpstr>
      <vt:lpstr>Measurement Errors</vt:lpstr>
      <vt:lpstr>Measurement Errors</vt:lpstr>
      <vt:lpstr>Characteristics of a Measurement System</vt:lpstr>
      <vt:lpstr>Accuracy vs. Precision</vt:lpstr>
      <vt:lpstr>Accuracy vs. Precision</vt:lpstr>
      <vt:lpstr>Accuracy vs. Precision</vt:lpstr>
      <vt:lpstr>Accuracy vs. Precision</vt:lpstr>
      <vt:lpstr>Accuracy vs. Precision</vt:lpstr>
      <vt:lpstr>MSA Conclusions</vt:lpstr>
      <vt:lpstr>Stratification of Accuracy and Precision</vt:lpstr>
      <vt:lpstr>2.3.2 Bias, Linearity and Stability</vt:lpstr>
      <vt:lpstr>Bias</vt:lpstr>
      <vt:lpstr>Bias</vt:lpstr>
      <vt:lpstr>Bias</vt:lpstr>
      <vt:lpstr>Bias</vt:lpstr>
      <vt:lpstr>Linearity</vt:lpstr>
      <vt:lpstr>Linearity</vt:lpstr>
      <vt:lpstr>Linearity</vt:lpstr>
      <vt:lpstr>Linearity</vt:lpstr>
      <vt:lpstr>Linearity</vt:lpstr>
      <vt:lpstr>Stability</vt:lpstr>
      <vt:lpstr>Stability</vt:lpstr>
      <vt:lpstr>Stability</vt:lpstr>
      <vt:lpstr>Stability</vt:lpstr>
      <vt:lpstr>2.3.3 Gage R&amp;R</vt:lpstr>
      <vt:lpstr>Repeatability </vt:lpstr>
      <vt:lpstr>Reproducibility</vt:lpstr>
      <vt:lpstr>Gauge R&amp;R</vt:lpstr>
      <vt:lpstr>Gauge R&amp;R</vt:lpstr>
      <vt:lpstr>Gauge R&amp;R</vt:lpstr>
      <vt:lpstr>Gauge R&amp;R</vt:lpstr>
      <vt:lpstr>Gauge R&amp;R</vt:lpstr>
      <vt:lpstr>Gauge R&amp;R</vt:lpstr>
      <vt:lpstr>2.3.4 Variable and Attribute MSA</vt:lpstr>
      <vt:lpstr>Variable Gage R&amp;R</vt:lpstr>
      <vt:lpstr>Key Measures of a Variable Gage R&amp;R</vt:lpstr>
      <vt:lpstr>Variable Gage R&amp;R Guidelines (AIAG)</vt:lpstr>
      <vt:lpstr>Guidelines for Distinct Categories</vt:lpstr>
      <vt:lpstr>Use Minitab to Implement a Variable MSA </vt:lpstr>
      <vt:lpstr>Use Minitab to Implement a Variable MSA </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 Variable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Use Minitab to Implement an Attribute MSA</vt:lpstr>
      <vt:lpstr>2.4 Process Capability</vt:lpstr>
      <vt:lpstr>Black Belt Training: Measure Phase</vt:lpstr>
      <vt:lpstr>2.4.1 Capability Analysis</vt:lpstr>
      <vt:lpstr>What is Process Capability?</vt:lpstr>
      <vt:lpstr>Process Capability Analysis Steps</vt:lpstr>
      <vt:lpstr>Process Capability Indices</vt:lpstr>
      <vt:lpstr>Cp</vt:lpstr>
      <vt:lpstr>Cp</vt:lpstr>
      <vt:lpstr>Pp</vt:lpstr>
      <vt:lpstr>Pp</vt:lpstr>
      <vt:lpstr>Cpk</vt:lpstr>
      <vt:lpstr>Cpk</vt:lpstr>
      <vt:lpstr>Cpk</vt:lpstr>
      <vt:lpstr>Cpk</vt:lpstr>
      <vt:lpstr>Ppk</vt:lpstr>
      <vt:lpstr>Ppk</vt:lpstr>
      <vt:lpstr>Ppk</vt:lpstr>
      <vt:lpstr>Ppk</vt:lpstr>
      <vt:lpstr>Cpm</vt:lpstr>
      <vt:lpstr>Cpm</vt:lpstr>
      <vt:lpstr>Interpreting Capability</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Use Minitab to Run a Process Capability Analysis</vt:lpstr>
      <vt:lpstr>2.4.2 Concept of Stability</vt:lpstr>
      <vt:lpstr>What is Process Stability?</vt:lpstr>
      <vt:lpstr>Root Causes of Variation in the Process</vt:lpstr>
      <vt:lpstr>Control Charts</vt:lpstr>
      <vt:lpstr>Popular Control Charts</vt:lpstr>
      <vt:lpstr>Process Stability vs. Process Capability</vt:lpstr>
      <vt:lpstr>2.4.3 Attribute &amp; Discrete Capability</vt:lpstr>
      <vt:lpstr>Process Capability Analysis for Binomial Data</vt:lpstr>
      <vt:lpstr>Process Capability Analysis for Poisson Data</vt:lpstr>
      <vt:lpstr>2.4.4 Monitoring Techniques</vt:lpstr>
      <vt:lpstr>Capability and Monitoring</vt:lpstr>
      <vt:lpstr>3.0 Analyze Phase</vt:lpstr>
      <vt:lpstr>Black Belt Training: Analyze Phase</vt:lpstr>
      <vt:lpstr>3.1 Patterns of Variation</vt:lpstr>
      <vt:lpstr>Black Belt Training: Analyze Phase</vt:lpstr>
      <vt:lpstr>3.1.1 Multi-Vari Analysis</vt:lpstr>
      <vt:lpstr>What is Multi-Vari Analysis?</vt:lpstr>
      <vt:lpstr>Hierarchy</vt:lpstr>
      <vt:lpstr>Crossed Hierarchy</vt:lpstr>
      <vt:lpstr>Nested Hierarchy</vt:lpstr>
      <vt:lpstr>Use Minitab to Perform Multi-Vari Analysis</vt:lpstr>
      <vt:lpstr>Use Minitab to Perform Multi-Vari Analysis</vt:lpstr>
      <vt:lpstr>Use Minitab to Perform Multi-Vari Analysis</vt:lpstr>
      <vt:lpstr>Use Minitab to Perform Multi-Vari Analysis</vt:lpstr>
      <vt:lpstr>Use Minitab to Perform Multi-Vari Analysis</vt:lpstr>
      <vt:lpstr>Interpreting Minitab’s Multi-Vari Analysis</vt:lpstr>
      <vt:lpstr>Interpreting Minitab’s Multi-Vari Analysis</vt:lpstr>
      <vt:lpstr>3.1.2 Classes of Distribution</vt:lpstr>
      <vt:lpstr>What is Probability?</vt:lpstr>
      <vt:lpstr>Probability Property</vt:lpstr>
      <vt:lpstr>Probability Property</vt:lpstr>
      <vt:lpstr>Probability Property</vt:lpstr>
      <vt:lpstr>Probability Property</vt:lpstr>
      <vt:lpstr>What is Distribution?</vt:lpstr>
      <vt:lpstr>Probability Mass Function</vt:lpstr>
      <vt:lpstr>Probability Density Function</vt:lpstr>
      <vt:lpstr>Advantages of Distribution</vt:lpstr>
      <vt:lpstr>Measures of Skewness and Kurtosis</vt:lpstr>
      <vt:lpstr>Skewness</vt:lpstr>
      <vt:lpstr>Skewness</vt:lpstr>
      <vt:lpstr>Kurtosis</vt:lpstr>
      <vt:lpstr>Kurtosis</vt:lpstr>
      <vt:lpstr>Multimodal Distribution</vt:lpstr>
      <vt:lpstr>Bimodal Distribution</vt:lpstr>
      <vt:lpstr>Examples of Discrete Distributions</vt:lpstr>
      <vt:lpstr>Binomial Distribution</vt:lpstr>
      <vt:lpstr>Binomial Distribution</vt:lpstr>
      <vt:lpstr>Poisson Distribution</vt:lpstr>
      <vt:lpstr>Poisson Distribution</vt:lpstr>
      <vt:lpstr>Examples of Continuous Distributions</vt:lpstr>
      <vt:lpstr>Normal Distribution</vt:lpstr>
      <vt:lpstr>Normal Distribution</vt:lpstr>
      <vt:lpstr>Exponential Distribution</vt:lpstr>
      <vt:lpstr>Exponential Distribution</vt:lpstr>
      <vt:lpstr>Weibull Distribution</vt:lpstr>
      <vt:lpstr>Weibull Distribution</vt:lpstr>
      <vt:lpstr>Student’s T Distribution</vt:lpstr>
      <vt:lpstr>Student’s T Distribution</vt:lpstr>
      <vt:lpstr>Chi-Square Distribution</vt:lpstr>
      <vt:lpstr>Chi-Square Distribution</vt:lpstr>
      <vt:lpstr>F Distribution</vt:lpstr>
      <vt:lpstr>F Distribution</vt:lpstr>
      <vt:lpstr>Use Minitab to Fit a Distribution</vt:lpstr>
      <vt:lpstr>Use Minitab to Fit a Distribution</vt:lpstr>
      <vt:lpstr>Use Minitab to Fit a Distribution</vt:lpstr>
      <vt:lpstr>Use Minitab to Fit a Distribution</vt:lpstr>
      <vt:lpstr>Use Minitab to Fit a Distribution</vt:lpstr>
      <vt:lpstr>Use Minitab to Fit a Distribution</vt:lpstr>
      <vt:lpstr>3.2 Inferential Statistics</vt:lpstr>
      <vt:lpstr>Black Belt Training: Analyze Phase</vt:lpstr>
      <vt:lpstr>3.2.1 Understanding Inference</vt:lpstr>
      <vt:lpstr>What is Statistical Inference?</vt:lpstr>
      <vt:lpstr>Outcome of Statistical Inference</vt:lpstr>
      <vt:lpstr>Population and Sample</vt:lpstr>
      <vt:lpstr>Population and Sample</vt:lpstr>
      <vt:lpstr>Descriptive Statistics vs. Statistical Inference</vt:lpstr>
      <vt:lpstr>Error Sources of Statistical Inference</vt:lpstr>
      <vt:lpstr>Error Sources of Statistical Inference</vt:lpstr>
      <vt:lpstr>3.2.2 Sampling Techniques</vt:lpstr>
      <vt:lpstr>What is Sampling?</vt:lpstr>
      <vt:lpstr>Advantages of Sampling</vt:lpstr>
      <vt:lpstr>Uses of Sample</vt:lpstr>
      <vt:lpstr>Basic Sampling Steps</vt:lpstr>
      <vt:lpstr>Population</vt:lpstr>
      <vt:lpstr>Sampling Frame</vt:lpstr>
      <vt:lpstr>Basic Sampling Strategies</vt:lpstr>
      <vt:lpstr>Simple Random Sampling</vt:lpstr>
      <vt:lpstr>Matched Random Sampling</vt:lpstr>
      <vt:lpstr>Stratified Sampling</vt:lpstr>
      <vt:lpstr>Systematic Sampling</vt:lpstr>
      <vt:lpstr>Cluster Sampling</vt:lpstr>
      <vt:lpstr>Sampling Strategy Decision Factors</vt:lpstr>
      <vt:lpstr>Sample Size</vt:lpstr>
      <vt:lpstr>Sample Size Factors</vt:lpstr>
      <vt:lpstr>Sample Size Calculation for Continuous Data</vt:lpstr>
      <vt:lpstr>Sample Size Calculation for Continuous Data</vt:lpstr>
      <vt:lpstr>Sample Size Calculation for Discrete Data</vt:lpstr>
      <vt:lpstr>Sample Size Calculation for Discrete Data</vt:lpstr>
      <vt:lpstr>Sampling Errors</vt:lpstr>
      <vt:lpstr>3.2.3 Sample Size</vt:lpstr>
      <vt:lpstr>Sample Size</vt:lpstr>
      <vt:lpstr>Sample Size Calculation</vt:lpstr>
      <vt:lpstr>Sample Size Calculation</vt:lpstr>
      <vt:lpstr>Use Minitab to Calculate the Sample Size</vt:lpstr>
      <vt:lpstr>Use Minitab to Calculate the Sample Size</vt:lpstr>
      <vt:lpstr>Use Minitab to Calculate the Sample Size</vt:lpstr>
      <vt:lpstr>Use Minitab to Calculate the Sample Size</vt:lpstr>
      <vt:lpstr>Use Minitab to Calculate the Sample Size</vt:lpstr>
      <vt:lpstr>3.2.4 Central Limit Theorem</vt:lpstr>
      <vt:lpstr>What is Central Limit Theorem?</vt:lpstr>
      <vt:lpstr>What is Central Limit Theorem?</vt:lpstr>
      <vt:lpstr>Independent and Identically Distributed</vt:lpstr>
      <vt:lpstr>Central Limit Theorem Example</vt:lpstr>
      <vt:lpstr>Central Limit Theorem Explained in Formulas </vt:lpstr>
      <vt:lpstr>Central Limit Theorem Application</vt:lpstr>
      <vt:lpstr>Central Limit Theorem Application</vt:lpstr>
      <vt:lpstr>Central Limit Theorem Application</vt:lpstr>
      <vt:lpstr>Confidence Interval</vt:lpstr>
      <vt:lpstr>Confidence Interval</vt:lpstr>
      <vt:lpstr>Confidence Interval of the Mean</vt:lpstr>
      <vt:lpstr>Minitab: Calculate the Confidence Interval of the Mean</vt:lpstr>
      <vt:lpstr>Minitab: Calculate the Confidence Interval of the Mean</vt:lpstr>
      <vt:lpstr>Minitab: Calculate the Confidence Interval of the Mean</vt:lpstr>
      <vt:lpstr>Minitab: Calculate the Confidence Interval of the Mean</vt:lpstr>
      <vt:lpstr>3.3 Hypothesis Testing</vt:lpstr>
      <vt:lpstr>Black Belt Training: Analyze Phase</vt:lpstr>
      <vt:lpstr>3.3.1 Goals of Hypothesis Testing</vt:lpstr>
      <vt:lpstr>What is Hypothesis Testing?</vt:lpstr>
      <vt:lpstr>Hypothesis Testing Examples</vt:lpstr>
      <vt:lpstr>What is Statistical Hypothesis?</vt:lpstr>
      <vt:lpstr>Null and Alternative Hypotheses</vt:lpstr>
      <vt:lpstr>Null and Alternative Hypotheses</vt:lpstr>
      <vt:lpstr>Null and Alternative Hypotheses</vt:lpstr>
      <vt:lpstr>Hypothesis Testing Conclusion</vt:lpstr>
      <vt:lpstr>Decision Rules in Hypothesis Testing</vt:lpstr>
      <vt:lpstr>Decision Rules in Hypothesis Testing</vt:lpstr>
      <vt:lpstr>Decision Rules in Hypothesis Testing</vt:lpstr>
      <vt:lpstr>Decision Rules in Hypothesis Testing</vt:lpstr>
      <vt:lpstr>Decision Rules in Hypothesis Testing</vt:lpstr>
      <vt:lpstr>Steps in Hypothesis Testing</vt:lpstr>
      <vt:lpstr>3.3.2 Statistical Significance</vt:lpstr>
      <vt:lpstr>Statistical Significance</vt:lpstr>
      <vt:lpstr>Practical Significance</vt:lpstr>
      <vt:lpstr>Example</vt:lpstr>
      <vt:lpstr>3.3.3 Risk; Alpha &amp; Beta</vt:lpstr>
      <vt:lpstr>Errors in Hypothesis Testing</vt:lpstr>
      <vt:lpstr>Type I Error</vt:lpstr>
      <vt:lpstr>Alpha (α)</vt:lpstr>
      <vt:lpstr>Type II Error</vt:lpstr>
      <vt:lpstr>Beta (β)</vt:lpstr>
      <vt:lpstr>3.3.4 Types of Hypothesis Tests</vt:lpstr>
      <vt:lpstr>Two Types of Hypothesis Tests</vt:lpstr>
      <vt:lpstr>Two-Tailed Hypothesis Test</vt:lpstr>
      <vt:lpstr>Two-Tailed Hypothesis Test</vt:lpstr>
      <vt:lpstr>One-Tailed Hypothesis Test</vt:lpstr>
      <vt:lpstr>One-Tailed Hypothesis Test</vt:lpstr>
      <vt:lpstr>One-Tailed Hypothesis Test</vt:lpstr>
      <vt:lpstr>One-Tailed Hypothesis Test</vt:lpstr>
      <vt:lpstr>3.4 Hypothesis Tests: Normal Data</vt:lpstr>
      <vt:lpstr>Black Belt Training: Analyze Phase</vt:lpstr>
      <vt:lpstr>3.4.1 One &amp; Two Sample T-Tests</vt:lpstr>
      <vt:lpstr>What is a T-Test?</vt:lpstr>
      <vt:lpstr>What is One Sample T-Test?</vt:lpstr>
      <vt:lpstr>Assumptions of One Sample T-Test</vt:lpstr>
      <vt:lpstr>Normality Test</vt:lpstr>
      <vt:lpstr>Test Statistic and Critical Value of One Sample T-Test</vt:lpstr>
      <vt:lpstr>Decision Rules of One 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Use Minitab to Run a One-Sample T-Test</vt:lpstr>
      <vt:lpstr>What is Two Sample T-Test?</vt:lpstr>
      <vt:lpstr>Assumptions of Two Sample T-Tests</vt:lpstr>
      <vt:lpstr>Three Types of Two Sample T-Tests</vt:lpstr>
      <vt:lpstr>Test of Equal Variance</vt:lpstr>
      <vt:lpstr>Test of Equal Variance</vt:lpstr>
      <vt:lpstr>Test of Equal Variance</vt:lpstr>
      <vt:lpstr>Test of Equal Variance</vt:lpstr>
      <vt:lpstr>Test Statistic &amp; Critical Value of a Two Sample T-Test when  σ21 =  σ22</vt:lpstr>
      <vt:lpstr>Test Statistic &amp; Critical Value of a Two Sample T-Test when  σ21 ≠  σ22</vt:lpstr>
      <vt:lpstr>Test Statistic &amp; Critical Value of a Paired T-Test</vt:lpstr>
      <vt:lpstr>Decision Rules of a Two 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Two-Sample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Use Minitab to Run a Paired T-Test</vt:lpstr>
      <vt:lpstr>3.4.2 One Sample Variance</vt:lpstr>
      <vt:lpstr>What is One Sample Variance Test?</vt:lpstr>
      <vt:lpstr>Chi-Square Test</vt:lpstr>
      <vt:lpstr>Chi-Square Test</vt:lpstr>
      <vt:lpstr>Chi-Square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Use Minitab to Run a One Sample Variance Test</vt:lpstr>
      <vt:lpstr>3.4.3 One Way ANOVA</vt:lpstr>
      <vt:lpstr>What is One-Way ANOVA?</vt:lpstr>
      <vt:lpstr>Assumptions of One-Way ANOVA</vt:lpstr>
      <vt:lpstr>How ANOVA Works</vt:lpstr>
      <vt:lpstr>How ANOVA Works</vt:lpstr>
      <vt:lpstr>How ANOVA Works</vt:lpstr>
      <vt:lpstr>How ANOVA Works</vt:lpstr>
      <vt:lpstr>How ANOVA Works</vt:lpstr>
      <vt:lpstr>How ANOVA Works</vt:lpstr>
      <vt:lpstr>How ANOVA Works</vt:lpstr>
      <vt:lpstr>Model Validation</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Use Minitab to Run an ANOVA</vt:lpstr>
      <vt:lpstr>3.5 Hypothesis Testing: Non-Normal Data</vt:lpstr>
      <vt:lpstr>Black Belt Training: Analyze Phase</vt:lpstr>
      <vt:lpstr>3.5.1 Mann-Whitney</vt:lpstr>
      <vt:lpstr>What is the Mann-Whitney Test?</vt:lpstr>
      <vt:lpstr>Mann-Whitney Test Assumptions</vt:lpstr>
      <vt:lpstr>How Mann-Whitney Test Works</vt:lpstr>
      <vt:lpstr>How Mann-Whitney Test Works</vt:lpstr>
      <vt:lpstr>How Mann-Whitney Test Works</vt:lpstr>
      <vt:lpstr>How Mann-Whitney Test Works</vt:lpstr>
      <vt:lpstr>Use Minitab to Run a Mann-Whitney Test</vt:lpstr>
      <vt:lpstr>Use Minitab to Run a Mann-Whitney Test</vt:lpstr>
      <vt:lpstr>Use Minitab to Run a Mann-Whitney Test</vt:lpstr>
      <vt:lpstr>Use Minitab to Run a Mann-Whitney Test</vt:lpstr>
      <vt:lpstr>Use Minitab to Run a Mann-Whitney Test</vt:lpstr>
      <vt:lpstr>3.5.2 Kruskal-Wallis</vt:lpstr>
      <vt:lpstr>Kruskal-Wallis One-Way ANOVA</vt:lpstr>
      <vt:lpstr>Kruskal-Wallis One-Way ANOVA: Assumptions</vt:lpstr>
      <vt:lpstr>How Kruskal-Wallis One-Way ANOVA Works</vt:lpstr>
      <vt:lpstr>How Kruskal-Wallis One-Way ANOVA Works </vt:lpstr>
      <vt:lpstr>How Kruskal-Wallis One-Way ANOVA Works</vt:lpstr>
      <vt:lpstr>Use Minitab to Run a Kruskal-Wallis One-Way ANOVA</vt:lpstr>
      <vt:lpstr>Use Minitab to Run a Kruskal-Wallis One-Way ANOVA</vt:lpstr>
      <vt:lpstr>Use Minitab to Run a Kruskal-Wallis One-Way ANOVA</vt:lpstr>
      <vt:lpstr>Use Minitab to Run a Kruskal-Wallis One-Way ANOVA</vt:lpstr>
      <vt:lpstr>3.5.3 Mood’s Median</vt:lpstr>
      <vt:lpstr>What is Mood’s Median Test?</vt:lpstr>
      <vt:lpstr>Mood’s Median Test Assumptions</vt:lpstr>
      <vt:lpstr>How Mood’s Median Test Works</vt:lpstr>
      <vt:lpstr>How Mood’s Median Test Works</vt:lpstr>
      <vt:lpstr>Use Minitab to Run a Mood’s Median Test</vt:lpstr>
      <vt:lpstr>Use Minitab to Run a Mood’s Median Test</vt:lpstr>
      <vt:lpstr>Use Minitab to Run a Mood’s Median Test</vt:lpstr>
      <vt:lpstr>Use Minitab to Run a Mood’s Median Test</vt:lpstr>
      <vt:lpstr>3.5.4 Friedman</vt:lpstr>
      <vt:lpstr>What is the Friedman Test?</vt:lpstr>
      <vt:lpstr>Friedman Test Assumptions</vt:lpstr>
      <vt:lpstr>How Friedman Test Works</vt:lpstr>
      <vt:lpstr>How Friedman Test Works</vt:lpstr>
      <vt:lpstr>How Friedman Test Works</vt:lpstr>
      <vt:lpstr>Friedman Test Examples</vt:lpstr>
      <vt:lpstr>Use Minitab to Run a Friedman Test</vt:lpstr>
      <vt:lpstr>Use Minitab to Run a Friedman Test</vt:lpstr>
      <vt:lpstr>Use Minitab to Run a Friedman Test</vt:lpstr>
      <vt:lpstr>Use Minitab to Run a Friedman Test</vt:lpstr>
      <vt:lpstr>3.5.5 One Sample Sign</vt:lpstr>
      <vt:lpstr>What is the One Sample Sign Test? </vt:lpstr>
      <vt:lpstr>One Sample Sign Test Assumptions</vt:lpstr>
      <vt:lpstr>How the One Sample Sign Test Works</vt:lpstr>
      <vt:lpstr>How the One Sample Sign Test Works</vt:lpstr>
      <vt:lpstr>Use Minitab to Run a One Sample Sign Test</vt:lpstr>
      <vt:lpstr>Use Minitab to Run a One Sample Sign Test</vt:lpstr>
      <vt:lpstr>Use Minitab to Run a One Sample Sign Test</vt:lpstr>
      <vt:lpstr>Use Minitab to Run a One Sample Sign Test</vt:lpstr>
      <vt:lpstr>3.5.6 One Sample Wilcoxon</vt:lpstr>
      <vt:lpstr>What is the One Sample Wilcoxon Test?</vt:lpstr>
      <vt:lpstr>One Sample Wilcoxon Test Assumptions</vt:lpstr>
      <vt:lpstr>How the One Sample Wilcoxon Test Works</vt:lpstr>
      <vt:lpstr>How the One Sample Wilcoxon Test Works</vt:lpstr>
      <vt:lpstr>Use Minitab to Run a One Sample Wilcoxon Test</vt:lpstr>
      <vt:lpstr>Use Minitab to Run a One Sample Wilcoxon Test</vt:lpstr>
      <vt:lpstr>Use Minitab to Run a One Sample Wilcoxon Test</vt:lpstr>
      <vt:lpstr>Use Minitab to Run a One Sample Wilcoxon Test</vt:lpstr>
      <vt:lpstr>3.5.7 One &amp; Two Sample Proportion</vt:lpstr>
      <vt:lpstr>What is the One Sample Proportion Test?</vt:lpstr>
      <vt:lpstr>One Sample Proportion Test Assumptions</vt:lpstr>
      <vt:lpstr>How the One Sample Proportion Test Works</vt:lpstr>
      <vt:lpstr>Use Minitab to Run a One Sample Proportion Test</vt:lpstr>
      <vt:lpstr>Use Minitab to Run a One Sample Proportion Test</vt:lpstr>
      <vt:lpstr>Use Minitab to Run a One Sample Proportion Test</vt:lpstr>
      <vt:lpstr>Use Minitab to Run a One Sample Proportion Test</vt:lpstr>
      <vt:lpstr>What is the Two Sample Proportion Test?</vt:lpstr>
      <vt:lpstr>Two Sample Proportion Test Assumptions</vt:lpstr>
      <vt:lpstr>How the Two Sample Proportion Test Works</vt:lpstr>
      <vt:lpstr>Use Minitab to Run a Two Sample Proportion Test</vt:lpstr>
      <vt:lpstr>Use Minitab to Run a Two Sample Proportion Test</vt:lpstr>
      <vt:lpstr>Use Minitab to Run a Two Sample Proportion Test</vt:lpstr>
      <vt:lpstr>Use Minitab to Run a Two Sample Proportion Test</vt:lpstr>
      <vt:lpstr>3.5.8 Chi-Squared (Contingency Tables)</vt:lpstr>
      <vt:lpstr>What is the Chi-Square Test?</vt:lpstr>
      <vt:lpstr>What is the Chi-Square Test?</vt:lpstr>
      <vt:lpstr>Chi-Square Test Assumptions</vt:lpstr>
      <vt:lpstr>How Chi-Square Test Works</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Use Minitab to Run a Chi-Square Test</vt:lpstr>
      <vt:lpstr>3.5.9 Tests of Equal Variance</vt:lpstr>
      <vt:lpstr>What are Tests of Equal Variance?</vt:lpstr>
      <vt:lpstr>F-Test</vt:lpstr>
      <vt:lpstr>Bartlett’s Test</vt:lpstr>
      <vt:lpstr>Brown-Forsythe Test</vt:lpstr>
      <vt:lpstr>Levene’s Test</vt:lpstr>
      <vt:lpstr>Brown-Forsythe Test vs. Levene’s Test</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Use Minitab to Run Tests of Equal Variance</vt:lpstr>
      <vt:lpstr>Hypothesis Testing Roadmap: Putting it all together</vt:lpstr>
      <vt:lpstr>4.0 Improve Phase</vt:lpstr>
      <vt:lpstr>Black Belt Training: Improve Phase</vt:lpstr>
      <vt:lpstr>4.1 Simple Linear Regression</vt:lpstr>
      <vt:lpstr>Black Belt Training: Improve Phase</vt:lpstr>
      <vt:lpstr>4.1.1 Correlation</vt:lpstr>
      <vt:lpstr>What is Correlation?</vt:lpstr>
      <vt:lpstr>Pearson’s Correlation Coefficient</vt:lpstr>
      <vt:lpstr>Pearson’s Correlation Coefficient</vt:lpstr>
      <vt:lpstr>Pearson’s Correlation Coefficient</vt:lpstr>
      <vt:lpstr>Correlation and Causation</vt:lpstr>
      <vt:lpstr>Correlation and Dependence</vt:lpstr>
      <vt:lpstr>Correlation Coefficient and X-Y Diagram</vt:lpstr>
      <vt:lpstr>Statistical Significance of the Correlation Coefficient</vt:lpstr>
      <vt:lpstr>Statistical Significance of the Correlation Coefficient</vt:lpstr>
      <vt:lpstr>Statistical Significance of the Correlation Coefficient</vt:lpstr>
      <vt:lpstr>Using Software to Calculate the Correlation Coefficient </vt:lpstr>
      <vt:lpstr>Use Excel to Calculate the Correlation Coefficient</vt:lpstr>
      <vt:lpstr>Use Minitab to Calculate the Correlation Coefficient </vt:lpstr>
      <vt:lpstr>Use Minitab to Calculate the Correlation Coefficient </vt:lpstr>
      <vt:lpstr>Interpreting Results</vt:lpstr>
      <vt:lpstr>Correlation Coefficient Calculation</vt:lpstr>
      <vt:lpstr>4.1.2 X-Y Diagram</vt:lpstr>
      <vt:lpstr>What is an X-Y Diagram?</vt:lpstr>
      <vt:lpstr>Example 1: Perfect Linear Correlation</vt:lpstr>
      <vt:lpstr>Example 2: Strong Linear Correlation</vt:lpstr>
      <vt:lpstr>Example 3: Weak Linear Correlation</vt:lpstr>
      <vt:lpstr>Example 4: Non-Linear Correlation</vt:lpstr>
      <vt:lpstr>Example 5: Uncorrelated</vt:lpstr>
      <vt:lpstr>Example 6: Outlier Identification</vt:lpstr>
      <vt:lpstr>Benefits of Using an X-Y Diagram</vt:lpstr>
      <vt:lpstr>Limitations of the X-Y Diagram</vt:lpstr>
      <vt:lpstr>4.1.3 Regression Equations</vt:lpstr>
      <vt:lpstr>Correlation and Regression Analysis</vt:lpstr>
      <vt:lpstr>What is Simple Linear Regression?</vt:lpstr>
      <vt:lpstr>Simple Linear Regression Equation</vt:lpstr>
      <vt:lpstr>Ordinary Least Squares</vt:lpstr>
      <vt:lpstr>Ordinary Least Squares</vt:lpstr>
      <vt:lpstr>ANOVA in Simple Linear Regression</vt:lpstr>
      <vt:lpstr>ANOVA in Simple Linear Regression</vt:lpstr>
      <vt:lpstr>ANOVA in Simple Linear Regression</vt:lpstr>
      <vt:lpstr>Coefficient of Determination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Use Minitab to Run a Simple Linear Regression</vt:lpstr>
      <vt:lpstr>Interpreting the Results</vt:lpstr>
      <vt:lpstr>Interpreting the Results</vt:lpstr>
      <vt:lpstr>4.1.4 Residuals Analysis</vt:lpstr>
      <vt:lpstr>What are Residuals?</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 Multiple Regression Analysis</vt:lpstr>
      <vt:lpstr>Black Belt Training: Improve Phase</vt:lpstr>
      <vt:lpstr>4.2.1 Non-Linear Regression</vt:lpstr>
      <vt:lpstr>Linear and Non-Linear</vt:lpstr>
      <vt:lpstr>Non-Linear Relationships Using Linear Models</vt:lpstr>
      <vt:lpstr>Assumptions in Using Non-Linear Regression</vt:lpstr>
      <vt:lpstr>Non-Linear Functions: Transforming to Linear</vt:lpstr>
      <vt:lpstr>Exponential Function</vt:lpstr>
      <vt:lpstr>Inverse Function</vt:lpstr>
      <vt:lpstr>Polynomial Function</vt:lpstr>
      <vt:lpstr>Power Function</vt:lpstr>
      <vt:lpstr>4.2.2 Multiple Linear Regression</vt:lpstr>
      <vt:lpstr>What is Multiple Linear Regression?</vt:lpstr>
      <vt:lpstr>Multiple Linear Regression Equation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Multicollinearity</vt:lpstr>
      <vt:lpstr>Variance Inflation Factor</vt:lpstr>
      <vt:lpstr>Variance Inflation Factor</vt:lpstr>
      <vt:lpstr>How to Deal With Multicollinearity</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Use Minitab to Run a Multiple Linear Regression</vt:lpstr>
      <vt:lpstr>Interpreting the Results</vt:lpstr>
      <vt:lpstr>Interpreting the Results</vt:lpstr>
      <vt:lpstr>4.2.3 Confidence &amp; Prediction Intervals</vt:lpstr>
      <vt:lpstr>Prediction</vt:lpstr>
      <vt:lpstr>Uncertainty of Prediction</vt:lpstr>
      <vt:lpstr>Confidence Interval</vt:lpstr>
      <vt:lpstr>Prediction Interval</vt:lpstr>
      <vt:lpstr>Use Minitab to Obtain Prediction &amp; Confidence Interval </vt:lpstr>
      <vt:lpstr>Use Minitab to Obtain Prediction &amp; Confidence Interval</vt:lpstr>
      <vt:lpstr>4.2.4 Residuals Analysis</vt:lpstr>
      <vt:lpstr>Remember what Residuals Are?</vt:lpstr>
      <vt:lpstr>Why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Use Minitab to Perform Residuals Analysis</vt:lpstr>
      <vt:lpstr>4.2.5 Data Transformation</vt:lpstr>
      <vt:lpstr>What is the Box-Cox Transformation?</vt:lpstr>
      <vt:lpstr>Box-Cox Transformation Formula</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Use Minitab to Perform a Box-Cox Transformation</vt:lpstr>
      <vt:lpstr>4.2.6 Stepwise Regression</vt:lpstr>
      <vt:lpstr>What is Stepwise Regression?</vt:lpstr>
      <vt:lpstr>Three Approaches to Stepwise Regression</vt:lpstr>
      <vt:lpstr>How to Use Minitab to Run a Stepwise Regression</vt:lpstr>
      <vt:lpstr>How to Use Minitab to Run a Stepwise Regression </vt:lpstr>
      <vt:lpstr>How to Use Minitab to Run a Stepwise Regression </vt:lpstr>
      <vt:lpstr>How to Use Minitab to Run a Stepwise Regression </vt:lpstr>
      <vt:lpstr>How to Use Minitab to Run a Stepwise Regression </vt:lpstr>
      <vt:lpstr>How to Use Minitab to Run a Stepwise Regression </vt:lpstr>
      <vt:lpstr>4.2.7 Logistic Regression</vt:lpstr>
      <vt:lpstr>What is Logistic Regression?</vt:lpstr>
      <vt:lpstr>Logistic Function</vt:lpstr>
      <vt:lpstr>Logistic Regression Equation</vt:lpstr>
      <vt:lpstr>Logistic Regression Equation</vt:lpstr>
      <vt:lpstr>Logistic Curve</vt:lpstr>
      <vt:lpstr>Odds</vt:lpstr>
      <vt:lpstr>Odds</vt:lpstr>
      <vt:lpstr>Three Types of Logistic Regression</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How to Run a Logistic Regression in Minitab</vt:lpstr>
      <vt:lpstr>4.3 Designed Experiments</vt:lpstr>
      <vt:lpstr>Black Belt Training: Improve Phase</vt:lpstr>
      <vt:lpstr>4.3.1 Experiment Objectives</vt:lpstr>
      <vt:lpstr>What is an Experiment?</vt:lpstr>
      <vt:lpstr>Why Use Experiments?</vt:lpstr>
      <vt:lpstr>Traditional Methods of Learning</vt:lpstr>
      <vt:lpstr>What is the Design of Experiment (DOE)?</vt:lpstr>
      <vt:lpstr>Common DOE Terminology</vt:lpstr>
      <vt:lpstr>Y = f (Xs)</vt:lpstr>
      <vt:lpstr>Objectives of Experiments</vt:lpstr>
      <vt:lpstr>Principle of Parsimony</vt:lpstr>
      <vt:lpstr>Tradeoffs</vt:lpstr>
      <vt:lpstr>4.3.2 Experimental Methods</vt:lpstr>
      <vt:lpstr>Planning a DOE</vt:lpstr>
      <vt:lpstr>DOE Problem Statement</vt:lpstr>
      <vt:lpstr>DOE Objectives</vt:lpstr>
      <vt:lpstr>DOE Primary Metric</vt:lpstr>
      <vt:lpstr>DOE Primary Metric</vt:lpstr>
      <vt:lpstr>DOE Primary Metric</vt:lpstr>
      <vt:lpstr>DOE Input Variables – KPIVs (key process input variables)</vt:lpstr>
      <vt:lpstr>DOE Factor Settings</vt:lpstr>
      <vt:lpstr>DOE – Design Considerations</vt:lpstr>
      <vt:lpstr>DOE Project Plan</vt:lpstr>
      <vt:lpstr>DOE – Getting Support</vt:lpstr>
      <vt:lpstr>Run Your Experiment</vt:lpstr>
      <vt:lpstr>Analyze, Interpret, and Share Your DOE Results</vt:lpstr>
      <vt:lpstr>DOE Iterations</vt:lpstr>
      <vt:lpstr>4.3.3 Experiment Design Considerations</vt:lpstr>
      <vt:lpstr>Considerations of Experiments</vt:lpstr>
      <vt:lpstr>4.4 Full Factorial Experiments</vt:lpstr>
      <vt:lpstr>Black Belt Training: Improve Phase</vt:lpstr>
      <vt:lpstr>4.4.1 2k Full Factorial Designs</vt:lpstr>
      <vt:lpstr>DOE Key Terms</vt:lpstr>
      <vt:lpstr>More About Factors</vt:lpstr>
      <vt:lpstr>More About Factors</vt:lpstr>
      <vt:lpstr>Factor Levels</vt:lpstr>
      <vt:lpstr>Factor Levels</vt:lpstr>
      <vt:lpstr>Treatment Combination</vt:lpstr>
      <vt:lpstr>Treatment Combination</vt:lpstr>
      <vt:lpstr>Response</vt:lpstr>
      <vt:lpstr>Response</vt:lpstr>
      <vt:lpstr>Main Effect</vt:lpstr>
      <vt:lpstr>Main Effect</vt:lpstr>
      <vt:lpstr>Interaction Effect</vt:lpstr>
      <vt:lpstr>Interaction Effect</vt:lpstr>
      <vt:lpstr>2k Full Factorial DOE</vt:lpstr>
      <vt:lpstr>2k Full Factorial DOE</vt:lpstr>
      <vt:lpstr>Two-Level Two-Factor Full Factorial</vt:lpstr>
      <vt:lpstr>Two-Level Three-Factor Full Factorial</vt:lpstr>
      <vt:lpstr>Two-Level Four-Factor Full Factorial</vt:lpstr>
      <vt:lpstr>Two-Level Five-Factor Full Factorial</vt:lpstr>
      <vt:lpstr>Order to Run Experiments</vt:lpstr>
      <vt:lpstr>Replication in Experiments</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22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Use Minitab to Run a 2k Full Factorial DOE</vt:lpstr>
      <vt:lpstr>4.4.2 Linear &amp; Quadratic Models</vt:lpstr>
      <vt:lpstr>Linear DOE</vt:lpstr>
      <vt:lpstr>Quadratic DOE</vt:lpstr>
      <vt:lpstr>4.4.3 Balanced &amp; Orthogonal Designs</vt:lpstr>
      <vt:lpstr>Balanced Design</vt:lpstr>
      <vt:lpstr>Orthogonal Design</vt:lpstr>
      <vt:lpstr>Orthogonal Design</vt:lpstr>
      <vt:lpstr>Orthogonal Design</vt:lpstr>
      <vt:lpstr>Checking for an Orthogonal Design</vt:lpstr>
      <vt:lpstr>Checking for an Orthogonal Design</vt:lpstr>
      <vt:lpstr>4.4.4 Fit, Diagnosis and Center Points</vt:lpstr>
      <vt:lpstr>Use Minitab to Fit the Model of DOE</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Use Minitab to Diagnose the Model</vt:lpstr>
      <vt:lpstr>Center Points in DOE</vt:lpstr>
      <vt:lpstr>4.5 Fractional Factorial Experiments</vt:lpstr>
      <vt:lpstr>Black Belt Training: Improve Phase</vt:lpstr>
      <vt:lpstr>4.5.1 Fractional Designs</vt:lpstr>
      <vt:lpstr>What Are Fractional Factorial Experiments?</vt:lpstr>
      <vt:lpstr>Why Fractional Factorial Experiments?</vt:lpstr>
      <vt:lpstr>Why Fractional Factorial Experiments?</vt:lpstr>
      <vt:lpstr>How Does a Fractional Factorial Work?</vt:lpstr>
      <vt:lpstr>How Does a Fractional Factorial Work?</vt:lpstr>
      <vt:lpstr>How Does a Fractional Factorial Work?</vt:lpstr>
      <vt:lpstr>How Does a Fractional Factorial Work?</vt:lpstr>
      <vt:lpstr>How Does Fractional Factorial Work?</vt:lpstr>
      <vt:lpstr>How Does a Fractional Factorial Work?</vt:lpstr>
      <vt:lpstr>How Does a Fractional Factorial Work?</vt:lpstr>
      <vt:lpstr>How Does a Fractional Factorial Work?</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Use Minitab to Run a Fractional Factorial Experiment </vt:lpstr>
      <vt:lpstr>4.5.2 Confounding Effects</vt:lpstr>
      <vt:lpstr>Confounding Effects</vt:lpstr>
      <vt:lpstr>Confounding Effects</vt:lpstr>
      <vt:lpstr>Resolution</vt:lpstr>
      <vt:lpstr>Consequences of Fractional Factorials</vt:lpstr>
      <vt:lpstr>4.5.3 Experimental Resolution</vt:lpstr>
      <vt:lpstr>Alias in 23-1 Fractional Factorial Experiment</vt:lpstr>
      <vt:lpstr>Alias in 24-1 Fractional Factorial Experiment </vt:lpstr>
      <vt:lpstr>Design Resolution</vt:lpstr>
      <vt:lpstr>Determine Aliases</vt:lpstr>
      <vt:lpstr>5.0 Control Phase</vt:lpstr>
      <vt:lpstr>Black Belt Training: Control Phase</vt:lpstr>
      <vt:lpstr>5.1 Lean Controls</vt:lpstr>
      <vt:lpstr>Black Belt Training: Control Phase</vt:lpstr>
      <vt:lpstr>5.1.1 Control Methods for 5S</vt:lpstr>
      <vt:lpstr>What is 5S?</vt:lpstr>
      <vt:lpstr>5S Goals</vt:lpstr>
      <vt:lpstr>5S Benefits</vt:lpstr>
      <vt:lpstr>5S Systems Reported Results </vt:lpstr>
      <vt:lpstr>Sorting (Seiri)</vt:lpstr>
      <vt:lpstr>Straightening (Seiton)</vt:lpstr>
      <vt:lpstr>Shining (Seiso)</vt:lpstr>
      <vt:lpstr>Standardizing (Seiketsu )</vt:lpstr>
      <vt:lpstr>Sustaining (Shisuke)</vt:lpstr>
      <vt:lpstr>Simplified Summary of 5S</vt:lpstr>
      <vt:lpstr>5.1.2 Kanban</vt:lpstr>
      <vt:lpstr>What is Kanban?</vt:lpstr>
      <vt:lpstr>Kanban System</vt:lpstr>
      <vt:lpstr>Kanban System</vt:lpstr>
      <vt:lpstr>Kanban Card</vt:lpstr>
      <vt:lpstr>Kanban System Example</vt:lpstr>
      <vt:lpstr>Kanban System Benefits</vt:lpstr>
      <vt:lpstr>5.1.3 Poka-Yoke</vt:lpstr>
      <vt:lpstr>What is Poka-Yoke?</vt:lpstr>
      <vt:lpstr>Two Types of Poka-Yoke</vt:lpstr>
      <vt:lpstr>Three Methods of Poka-Yoke</vt:lpstr>
      <vt:lpstr>Poka-Yoke Devices</vt:lpstr>
      <vt:lpstr>Steps to Apply Poka-Yoke</vt:lpstr>
      <vt:lpstr>5.2 Statistical Process Control</vt:lpstr>
      <vt:lpstr>Black Belt Training: Control Phase</vt:lpstr>
      <vt:lpstr>5.2.1 Data Collection for SPC</vt:lpstr>
      <vt:lpstr>What is SPC?</vt:lpstr>
      <vt:lpstr>Common Cause Variation</vt:lpstr>
      <vt:lpstr>Special Cause Variation</vt:lpstr>
      <vt:lpstr>Process Stability</vt:lpstr>
      <vt:lpstr>SPC Benefits</vt:lpstr>
      <vt:lpstr>Control Charts</vt:lpstr>
      <vt:lpstr>Control Charts Elements</vt:lpstr>
      <vt:lpstr>Control Charts Elements</vt:lpstr>
      <vt:lpstr>Possible Errors in SPC</vt:lpstr>
      <vt:lpstr>Possible Errors in SPC</vt:lpstr>
      <vt:lpstr>Possible Errors in SPC</vt:lpstr>
      <vt:lpstr>Data Collection Considerations</vt:lpstr>
      <vt:lpstr>Subgroups and Rational Subgrouping</vt:lpstr>
      <vt:lpstr>Impact of Variation</vt:lpstr>
      <vt:lpstr>Frequency of Sampling</vt:lpstr>
      <vt:lpstr>5.2.2 I-MR Chart</vt:lpstr>
      <vt:lpstr>I-MR Chart</vt:lpstr>
      <vt:lpstr>I Chart Equations</vt:lpstr>
      <vt:lpstr>MR-Chart Equations</vt:lpstr>
      <vt:lpstr>Use Minitab to Plot I-MR Charts</vt:lpstr>
      <vt:lpstr>Use Minitab to Plot I-MR Charts</vt:lpstr>
      <vt:lpstr>I-MR Charts Diagnosis</vt:lpstr>
      <vt:lpstr>5.2.3 Xbar-R Chart</vt:lpstr>
      <vt:lpstr>Xbar-R Chart</vt:lpstr>
      <vt:lpstr>Xbar Chart Equations</vt:lpstr>
      <vt:lpstr>R Chart Equations</vt:lpstr>
      <vt:lpstr>Use Minitab to Plot Xbar-R Charts</vt:lpstr>
      <vt:lpstr>Use Minitab to Plot Xbar-R Charts</vt:lpstr>
      <vt:lpstr>Xbar-R Charts Diagnosis</vt:lpstr>
      <vt:lpstr>5.2.4 U Chart</vt:lpstr>
      <vt:lpstr>Defect vs. Defective</vt:lpstr>
      <vt:lpstr>U Chart</vt:lpstr>
      <vt:lpstr>U Chart Equations</vt:lpstr>
      <vt:lpstr>Use Minitab to Plot a U Chart</vt:lpstr>
      <vt:lpstr>Use Minitab to Plot a U Chart</vt:lpstr>
      <vt:lpstr>Use Minitab to Plot a U Chart</vt:lpstr>
      <vt:lpstr>5.2.5 P Chart</vt:lpstr>
      <vt:lpstr>P Chart</vt:lpstr>
      <vt:lpstr>P Chart Equations</vt:lpstr>
      <vt:lpstr>Use Minitab to Plot a P Chart</vt:lpstr>
      <vt:lpstr>Use Minitab to Plot a P Chart</vt:lpstr>
      <vt:lpstr>P Chart Diagnosis</vt:lpstr>
      <vt:lpstr>5.2.6 NP Chart</vt:lpstr>
      <vt:lpstr>NP Chart</vt:lpstr>
      <vt:lpstr>NP Chart Equations</vt:lpstr>
      <vt:lpstr>Use Minitab to Plot an NP Chart</vt:lpstr>
      <vt:lpstr>Use Minitab to Plot an NP Chart</vt:lpstr>
      <vt:lpstr>NP Chart Diagnosis</vt:lpstr>
      <vt:lpstr>5.2.7 X-S Chart</vt:lpstr>
      <vt:lpstr>X-S Chart</vt:lpstr>
      <vt:lpstr>Xbar Chart Equations</vt:lpstr>
      <vt:lpstr>S Chart Equations</vt:lpstr>
      <vt:lpstr>Use Minitab to Plot Xbar-S Charts</vt:lpstr>
      <vt:lpstr>Use Minitab to Plot Xbar-S Charts</vt:lpstr>
      <vt:lpstr>Use Minitab to Plot Xbar-S Charts</vt:lpstr>
      <vt:lpstr>Xbar-S Charts Diagnosis</vt:lpstr>
      <vt:lpstr>5.2.8 CumSum Chart</vt:lpstr>
      <vt:lpstr>CumSum Chart</vt:lpstr>
      <vt:lpstr>Two-Sided CumSum</vt:lpstr>
      <vt:lpstr>V-Mask</vt:lpstr>
      <vt:lpstr>Two-Sided CumSum Equations</vt:lpstr>
      <vt:lpstr>One-Sided CumSum</vt:lpstr>
      <vt:lpstr>One-Sided CumSum Equations</vt:lpstr>
      <vt:lpstr>Use Minitab to Plot a CumSum Chart</vt:lpstr>
      <vt:lpstr>Use Minitab to Plot a CumSum Chart</vt:lpstr>
      <vt:lpstr>Use Minitab to Plot a CumSum Chart</vt:lpstr>
      <vt:lpstr>5.2.9 EWMA Chart</vt:lpstr>
      <vt:lpstr>EWMA Chart</vt:lpstr>
      <vt:lpstr>EWMA Chart Equations</vt:lpstr>
      <vt:lpstr>Use Minitab to Plot an EWMA Chart</vt:lpstr>
      <vt:lpstr>Use Minitab to Plot an EWMA Chart</vt:lpstr>
      <vt:lpstr>Use Minitab to Plot an EWMA Chart</vt:lpstr>
      <vt:lpstr>5.2.10 Control Methods</vt:lpstr>
      <vt:lpstr>Control Methods</vt:lpstr>
      <vt:lpstr>SPC</vt:lpstr>
      <vt:lpstr>5S</vt:lpstr>
      <vt:lpstr>Kanban</vt:lpstr>
      <vt:lpstr>Poka-Yoke</vt:lpstr>
      <vt:lpstr>5.2.11 Control Chart Anatomy</vt:lpstr>
      <vt:lpstr>Control Chart Calculations Summary</vt:lpstr>
      <vt:lpstr>Control Chart Constants</vt:lpstr>
      <vt:lpstr>Unnatural Patterns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Western Electric Rules</vt:lpstr>
      <vt:lpstr>Next Steps</vt:lpstr>
      <vt:lpstr>5.2.12 Subgroups &amp; Sampling</vt:lpstr>
      <vt:lpstr>Subgroups</vt:lpstr>
      <vt:lpstr>Impact of Variation</vt:lpstr>
      <vt:lpstr>Frequency of Sampling</vt:lpstr>
      <vt:lpstr>5.3 Six Sigma Control Plans</vt:lpstr>
      <vt:lpstr>Black Belt Training: Control Phase</vt:lpstr>
      <vt:lpstr>5.3.1 Cost Benefit Analysis</vt:lpstr>
      <vt:lpstr>What is Cost-Benefit Analysis?</vt:lpstr>
      <vt:lpstr>Why Cost-Benefit Analysis?</vt:lpstr>
      <vt:lpstr>Return on Investment</vt:lpstr>
      <vt:lpstr>Return on Investment (ROI)</vt:lpstr>
      <vt:lpstr>Net Present Value (NPV)</vt:lpstr>
      <vt:lpstr>Cost Estimation</vt:lpstr>
      <vt:lpstr>Benefits Estimation</vt:lpstr>
      <vt:lpstr>Challenges in Cost and Benefit Estimation </vt:lpstr>
      <vt:lpstr>5.3.2 Elements of Control Plans</vt:lpstr>
      <vt:lpstr>Control Plans</vt:lpstr>
      <vt:lpstr>What is a Control Plan?</vt:lpstr>
      <vt:lpstr>Control Plan Elements</vt:lpstr>
      <vt:lpstr>Control Plan</vt:lpstr>
      <vt:lpstr>Control Plan</vt:lpstr>
      <vt:lpstr>Control Plan</vt:lpstr>
      <vt:lpstr>Control Plan</vt:lpstr>
      <vt:lpstr>Standard Operating Procedures (SOPs)</vt:lpstr>
      <vt:lpstr>SOP Elements</vt:lpstr>
      <vt:lpstr>SOP Elements</vt:lpstr>
      <vt:lpstr>SOP Template</vt:lpstr>
      <vt:lpstr>Communication Plans</vt:lpstr>
      <vt:lpstr>Communication Plan Template</vt:lpstr>
      <vt:lpstr>Training Plans</vt:lpstr>
      <vt:lpstr>Training Plan Template</vt:lpstr>
      <vt:lpstr>Audits</vt:lpstr>
      <vt:lpstr>Audit Guidelines</vt:lpstr>
      <vt:lpstr>Audit Checklists</vt:lpstr>
      <vt:lpstr>Audit Checklist Template</vt:lpstr>
      <vt:lpstr>5.3.3 Response Plan Elements</vt:lpstr>
      <vt:lpstr>What is a Response Plan?</vt:lpstr>
      <vt:lpstr>Response Plan Elements</vt:lpstr>
      <vt:lpstr>Response Plan Elements</vt:lpstr>
      <vt:lpstr>Response Plan Elements</vt:lpstr>
      <vt:lpstr>Response Plan Elements</vt:lpstr>
      <vt:lpstr>PowerPoint Presentation</vt:lpstr>
    </vt:vector>
  </TitlesOfParts>
  <Manager>Lean Sigma Corporation</Manager>
  <Company>Lean Sigma Corporation</Company>
  <LinksUpToDate>false</LinksUpToDate>
  <SharedDoc>false</SharedDoc>
  <HyperlinkBase>https://www.leansigmacorporation.com</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Lean Six Sigma Black Belt Training</dc:title>
  <dc:subject>Lean Six Sigma</dc:subject>
  <dc:creator>Michael</dc:creator>
  <cp:keywords>Lean Six Sigma, Six Sigma</cp:keywords>
  <cp:lastModifiedBy>Michael Parker</cp:lastModifiedBy>
  <cp:revision>1279</cp:revision>
  <dcterms:created xsi:type="dcterms:W3CDTF">2011-02-21T21:38:10Z</dcterms:created>
  <dcterms:modified xsi:type="dcterms:W3CDTF">2021-01-20T14:57:18Z</dcterms:modified>
  <cp:category>Lean Six Sigma</cp:category>
  <cp:contentStatus>Copyright Lean Sigma Corporation</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1.0 Define</vt:lpwstr>
  </property>
  <property fmtid="{D5CDD505-2E9C-101B-9397-08002B2CF9AE}" pid="4" name="ArticulateGUID">
    <vt:lpwstr>C3B4E049-97E0-4B99-8768-7427E296B1E4</vt:lpwstr>
  </property>
  <property fmtid="{D5CDD505-2E9C-101B-9397-08002B2CF9AE}" pid="5" name="ArticulateProjectFull">
    <vt:lpwstr>https://lscorp-my.sharepoint.com/personal/michael_lscorp_com/Documents/Courseware/pptx/MTB\BB_MTB_v18.ppta</vt:lpwstr>
  </property>
  <property fmtid="{D5CDD505-2E9C-101B-9397-08002B2CF9AE}" pid="6" name="ContentTypeId">
    <vt:lpwstr>0x01010091064C630C741944965BCE3B1D09AE0E</vt:lpwstr>
  </property>
</Properties>
</file>